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notesSlides/notesSlide1.xml" ContentType="application/vnd.openxmlformats-officedocument.presentationml.notesSlide+xml"/>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embeddings/oleObject38.bin" ContentType="application/vnd.openxmlformats-officedocument.oleObject"/>
  <Override PartName="/ppt/embeddings/oleObject39.bin" ContentType="application/vnd.openxmlformats-officedocument.oleObject"/>
  <Override PartName="/ppt/embeddings/oleObject40.bin" ContentType="application/vnd.openxmlformats-officedocument.oleObject"/>
  <Override PartName="/ppt/embeddings/oleObject41.bin" ContentType="application/vnd.openxmlformats-officedocument.oleObject"/>
  <Override PartName="/ppt/embeddings/oleObject42.bin" ContentType="application/vnd.openxmlformats-officedocument.oleObject"/>
  <Override PartName="/ppt/embeddings/oleObject43.bin" ContentType="application/vnd.openxmlformats-officedocument.oleObject"/>
  <Override PartName="/ppt/embeddings/oleObject44.bin" ContentType="application/vnd.openxmlformats-officedocument.oleObject"/>
  <Override PartName="/ppt/embeddings/oleObject45.bin" ContentType="application/vnd.openxmlformats-officedocument.oleObject"/>
  <Override PartName="/ppt/embeddings/oleObject46.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73"/>
  </p:notesMasterIdLst>
  <p:sldIdLst>
    <p:sldId id="435" r:id="rId2"/>
    <p:sldId id="475" r:id="rId3"/>
    <p:sldId id="476" r:id="rId4"/>
    <p:sldId id="479" r:id="rId5"/>
    <p:sldId id="478" r:id="rId6"/>
    <p:sldId id="480" r:id="rId7"/>
    <p:sldId id="477" r:id="rId8"/>
    <p:sldId id="481" r:id="rId9"/>
    <p:sldId id="482" r:id="rId10"/>
    <p:sldId id="483" r:id="rId11"/>
    <p:sldId id="484" r:id="rId12"/>
    <p:sldId id="485" r:id="rId13"/>
    <p:sldId id="486" r:id="rId14"/>
    <p:sldId id="489" r:id="rId15"/>
    <p:sldId id="491" r:id="rId16"/>
    <p:sldId id="488" r:id="rId17"/>
    <p:sldId id="487" r:id="rId18"/>
    <p:sldId id="492" r:id="rId19"/>
    <p:sldId id="490" r:id="rId20"/>
    <p:sldId id="493" r:id="rId21"/>
    <p:sldId id="494" r:id="rId22"/>
    <p:sldId id="495" r:id="rId23"/>
    <p:sldId id="496" r:id="rId24"/>
    <p:sldId id="497" r:id="rId25"/>
    <p:sldId id="498" r:id="rId26"/>
    <p:sldId id="499" r:id="rId27"/>
    <p:sldId id="500" r:id="rId28"/>
    <p:sldId id="501" r:id="rId29"/>
    <p:sldId id="502" r:id="rId30"/>
    <p:sldId id="503" r:id="rId31"/>
    <p:sldId id="504" r:id="rId32"/>
    <p:sldId id="505" r:id="rId33"/>
    <p:sldId id="506" r:id="rId34"/>
    <p:sldId id="507" r:id="rId35"/>
    <p:sldId id="508" r:id="rId36"/>
    <p:sldId id="509" r:id="rId37"/>
    <p:sldId id="510" r:id="rId38"/>
    <p:sldId id="511" r:id="rId39"/>
    <p:sldId id="512" r:id="rId40"/>
    <p:sldId id="513" r:id="rId41"/>
    <p:sldId id="516" r:id="rId42"/>
    <p:sldId id="517" r:id="rId43"/>
    <p:sldId id="518" r:id="rId44"/>
    <p:sldId id="520" r:id="rId45"/>
    <p:sldId id="521" r:id="rId46"/>
    <p:sldId id="522" r:id="rId47"/>
    <p:sldId id="523" r:id="rId48"/>
    <p:sldId id="524" r:id="rId49"/>
    <p:sldId id="525" r:id="rId50"/>
    <p:sldId id="519" r:id="rId51"/>
    <p:sldId id="526" r:id="rId52"/>
    <p:sldId id="527" r:id="rId53"/>
    <p:sldId id="530" r:id="rId54"/>
    <p:sldId id="529" r:id="rId55"/>
    <p:sldId id="528" r:id="rId56"/>
    <p:sldId id="531" r:id="rId57"/>
    <p:sldId id="532" r:id="rId58"/>
    <p:sldId id="533" r:id="rId59"/>
    <p:sldId id="534" r:id="rId60"/>
    <p:sldId id="535" r:id="rId61"/>
    <p:sldId id="514" r:id="rId62"/>
    <p:sldId id="536" r:id="rId63"/>
    <p:sldId id="537" r:id="rId64"/>
    <p:sldId id="538" r:id="rId65"/>
    <p:sldId id="539" r:id="rId66"/>
    <p:sldId id="540" r:id="rId67"/>
    <p:sldId id="542" r:id="rId68"/>
    <p:sldId id="541" r:id="rId69"/>
    <p:sldId id="543" r:id="rId70"/>
    <p:sldId id="544" r:id="rId71"/>
    <p:sldId id="515" r:id="rId72"/>
  </p:sldIdLst>
  <p:sldSz cx="9144000" cy="6858000" type="screen4x3"/>
  <p:notesSz cx="6858000" cy="9144000"/>
  <p:defaultTextStyle>
    <a:defPPr>
      <a:defRPr lang="it-IT"/>
    </a:defPPr>
    <a:lvl1pPr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1pPr>
    <a:lvl2pPr marL="4572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b="1"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b="1"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b="1"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b="1" kern="1200">
        <a:solidFill>
          <a:schemeClr val="tx1"/>
        </a:solidFill>
        <a:latin typeface="Times New Roman"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75"/>
    <a:srgbClr val="FAF4C8"/>
    <a:srgbClr val="FFFCD2"/>
    <a:srgbClr val="CCFF66"/>
    <a:srgbClr val="000000"/>
    <a:srgbClr val="FFFFFF"/>
    <a:srgbClr val="191967"/>
    <a:srgbClr val="0B1374"/>
    <a:srgbClr val="0033C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Stile con tema 2 - Colore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Stile chiaro 3 - Colore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Stile medio 1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Stile chiaro 2 - Colore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968" autoAdjust="0"/>
  </p:normalViewPr>
  <p:slideViewPr>
    <p:cSldViewPr snapToGrid="0">
      <p:cViewPr>
        <p:scale>
          <a:sx n="108" d="100"/>
          <a:sy n="108" d="100"/>
        </p:scale>
        <p:origin x="-1424" y="88"/>
      </p:cViewPr>
      <p:guideLst>
        <p:guide orient="horz" pos="174"/>
        <p:guide orient="horz" pos="468"/>
        <p:guide pos="5274"/>
        <p:guide pos="5501"/>
        <p:guide pos="25"/>
        <p:guide pos="3553"/>
        <p:guide pos="2133"/>
        <p:guide pos="287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notesMaster" Target="notesMasters/notesMaster1.xml"/><Relationship Id="rId74" Type="http://schemas.openxmlformats.org/officeDocument/2006/relationships/printerSettings" Target="printerSettings/printerSettings1.bin"/><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 Id="rId2"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 Id="rId2" Type="http://schemas.openxmlformats.org/officeDocument/2006/relationships/image" Target="../media/image26.emf"/><Relationship Id="rId3"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6.emf"/><Relationship Id="rId2" Type="http://schemas.openxmlformats.org/officeDocument/2006/relationships/image" Target="../media/image3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0.emf"/><Relationship Id="rId2" Type="http://schemas.openxmlformats.org/officeDocument/2006/relationships/image" Target="../media/image4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9.emf"/><Relationship Id="rId2" Type="http://schemas.openxmlformats.org/officeDocument/2006/relationships/image" Target="../media/image5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3.emf"/><Relationship Id="rId2" Type="http://schemas.openxmlformats.org/officeDocument/2006/relationships/image" Target="../media/image6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72.emf"/><Relationship Id="rId4" Type="http://schemas.openxmlformats.org/officeDocument/2006/relationships/image" Target="../media/image73.emf"/><Relationship Id="rId1" Type="http://schemas.openxmlformats.org/officeDocument/2006/relationships/image" Target="../media/image70.emf"/><Relationship Id="rId2" Type="http://schemas.openxmlformats.org/officeDocument/2006/relationships/image" Target="../media/image7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 Id="rId2"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7.emf"/><Relationship Id="rId3"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New Roman" pitchFamily="18" charset="0"/>
                <a:ea typeface="+mn-ea"/>
                <a:cs typeface="+mn-cs"/>
              </a:defRPr>
            </a:lvl1pPr>
          </a:lstStyle>
          <a:p>
            <a:pPr>
              <a:defRPr/>
            </a:pPr>
            <a:endParaRPr lang="it-IT"/>
          </a:p>
        </p:txBody>
      </p:sp>
      <p:sp>
        <p:nvSpPr>
          <p:cNvPr id="3276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New Roman" pitchFamily="18" charset="0"/>
                <a:ea typeface="+mn-ea"/>
                <a:cs typeface="+mn-cs"/>
              </a:defRPr>
            </a:lvl1pPr>
          </a:lstStyle>
          <a:p>
            <a:pPr>
              <a:defRPr/>
            </a:pPr>
            <a:endParaRPr lang="it-IT"/>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6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276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New Roman" pitchFamily="18" charset="0"/>
                <a:ea typeface="+mn-ea"/>
                <a:cs typeface="+mn-cs"/>
              </a:defRPr>
            </a:lvl1pPr>
          </a:lstStyle>
          <a:p>
            <a:pPr>
              <a:defRPr/>
            </a:pPr>
            <a:endParaRPr lang="it-IT"/>
          </a:p>
        </p:txBody>
      </p:sp>
      <p:sp>
        <p:nvSpPr>
          <p:cNvPr id="3276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cs typeface="+mn-cs"/>
              </a:defRPr>
            </a:lvl1pPr>
          </a:lstStyle>
          <a:p>
            <a:pPr>
              <a:defRPr/>
            </a:pPr>
            <a:fld id="{DAEB92BF-1EAB-204C-A6BA-F312B8C18DBF}" type="slidenum">
              <a:rPr lang="it-IT"/>
              <a:pPr>
                <a:defRPr/>
              </a:pPr>
              <a:t>‹n.›</a:t>
            </a:fld>
            <a:endParaRPr lang="it-IT"/>
          </a:p>
        </p:txBody>
      </p:sp>
    </p:spTree>
    <p:extLst>
      <p:ext uri="{BB962C8B-B14F-4D97-AF65-F5344CB8AC3E}">
        <p14:creationId xmlns:p14="http://schemas.microsoft.com/office/powerpoint/2010/main" val="1825100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DAEB92BF-1EAB-204C-A6BA-F312B8C18DBF}" type="slidenum">
              <a:rPr lang="it-IT" smtClean="0"/>
              <a:pPr>
                <a:defRPr/>
              </a:pPr>
              <a:t>20</a:t>
            </a:fld>
            <a:endParaRPr lang="it-IT"/>
          </a:p>
        </p:txBody>
      </p:sp>
    </p:spTree>
    <p:extLst>
      <p:ext uri="{BB962C8B-B14F-4D97-AF65-F5344CB8AC3E}">
        <p14:creationId xmlns:p14="http://schemas.microsoft.com/office/powerpoint/2010/main" val="4237298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it-IT" smtClean="0"/>
              <a:t>Fare clic per modificare stile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gennaio 25,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gennaio 25,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it-IT" smtClean="0"/>
              <a:t>Fare clic per modificare stile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5172EEB-1769-4776-AD69-E7C1260563EB}" type="datetime4">
              <a:rPr lang="en-US" smtClean="0"/>
              <a:pPr/>
              <a:t>gennaio 25,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D47BB8AF-C16A-4836-A92D-61834B5F0BA5}" type="datetime4">
              <a:rPr lang="en-US" smtClean="0"/>
              <a:pPr/>
              <a:t>gennaio 25,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it-IT" smtClean="0"/>
              <a:t>Fare clic per modificare stile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p>
            <a:fld id="{647D2193-4505-4A75-99BB-880C6989A757}" type="datetime4">
              <a:rPr lang="en-US" smtClean="0"/>
              <a:pPr/>
              <a:t>gennaio 25,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113A18F4-33C3-445B-924C-31108C51719C}" type="datetime4">
              <a:rPr lang="en-US" smtClean="0"/>
              <a:pPr/>
              <a:t>gennaio 25,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gennaio 25, 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‹n.›</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gennaio 25, 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gennaio 25, 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it-IT" smtClean="0"/>
              <a:t>Fare clic per modificare stile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DC7EAB0C-2220-4D0E-A0DD-DB7FA0F742F4}" type="datetime4">
              <a:rPr lang="en-US" smtClean="0"/>
              <a:pPr/>
              <a:t>gennaio 25, 2013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it-IT" smtClean="0"/>
              <a:t>Fare clic per modificare stile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E3416D63-31BF-4B94-B6C5-E20B2C63F515}" type="datetime4">
              <a:rPr lang="en-US" smtClean="0"/>
              <a:pPr/>
              <a:t>gennaio 25,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it-IT" smtClean="0"/>
              <a:t>Fare clic per modificare stile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gennaio 25, 2013</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754ED01-E2A0-4C1E-8E21-014B99041579}" type="slidenum">
              <a:rPr lang="en-US" smtClean="0"/>
              <a:pPr/>
              <a:t>‹n.›</a:t>
            </a:fld>
            <a:endParaRPr lang="en-US" dirty="0"/>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5.emf"/><Relationship Id="rId5" Type="http://schemas.openxmlformats.org/officeDocument/2006/relationships/image" Target="../media/image6.wmf"/><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4" Type="http://schemas.openxmlformats.org/officeDocument/2006/relationships/image" Target="../media/image5.emf"/><Relationship Id="rId5" Type="http://schemas.openxmlformats.org/officeDocument/2006/relationships/oleObject" Target="../embeddings/oleObject5.bin"/><Relationship Id="rId6" Type="http://schemas.openxmlformats.org/officeDocument/2006/relationships/oleObject" Target="../embeddings/oleObject6.bin"/><Relationship Id="rId7" Type="http://schemas.openxmlformats.org/officeDocument/2006/relationships/oleObject" Target="../embeddings/oleObject7.bin"/><Relationship Id="rId8" Type="http://schemas.openxmlformats.org/officeDocument/2006/relationships/image" Target="../media/image6.w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oleObject" Target="../embeddings/oleObject8.bin"/><Relationship Id="rId5" Type="http://schemas.openxmlformats.org/officeDocument/2006/relationships/image" Target="../media/image5.emf"/><Relationship Id="rId6" Type="http://schemas.openxmlformats.org/officeDocument/2006/relationships/oleObject" Target="../embeddings/oleObject9.bin"/><Relationship Id="rId1" Type="http://schemas.openxmlformats.org/officeDocument/2006/relationships/vmlDrawing" Target="../drawings/vmlDrawing4.vml"/><Relationship Id="rId2"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oleObject" Target="../embeddings/oleObject10.bin"/><Relationship Id="rId5" Type="http://schemas.openxmlformats.org/officeDocument/2006/relationships/image" Target="../media/image5.emf"/><Relationship Id="rId6" Type="http://schemas.openxmlformats.org/officeDocument/2006/relationships/oleObject" Target="../embeddings/oleObject11.bin"/><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4" Type="http://schemas.openxmlformats.org/officeDocument/2006/relationships/image" Target="../media/image10.emf"/><Relationship Id="rId1" Type="http://schemas.openxmlformats.org/officeDocument/2006/relationships/vmlDrawing" Target="../drawings/vmlDrawing6.vml"/><Relationship Id="rId2"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wmf"/><Relationship Id="rId3" Type="http://schemas.openxmlformats.org/officeDocument/2006/relationships/image" Target="../media/image13.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3.bin"/><Relationship Id="rId5" Type="http://schemas.openxmlformats.org/officeDocument/2006/relationships/image" Target="../media/image14.emf"/><Relationship Id="rId6" Type="http://schemas.openxmlformats.org/officeDocument/2006/relationships/oleObject" Target="../embeddings/oleObject14.bin"/><Relationship Id="rId7" Type="http://schemas.openxmlformats.org/officeDocument/2006/relationships/image" Target="../media/image15.emf"/><Relationship Id="rId1" Type="http://schemas.openxmlformats.org/officeDocument/2006/relationships/vmlDrawing" Target="../drawings/vmlDrawing7.vml"/><Relationship Id="rId2"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5.bin"/><Relationship Id="rId4" Type="http://schemas.openxmlformats.org/officeDocument/2006/relationships/image" Target="../media/image16.emf"/><Relationship Id="rId5" Type="http://schemas.openxmlformats.org/officeDocument/2006/relationships/oleObject" Target="../embeddings/oleObject16.bin"/><Relationship Id="rId6" Type="http://schemas.openxmlformats.org/officeDocument/2006/relationships/image" Target="../media/image17.emf"/><Relationship Id="rId7" Type="http://schemas.openxmlformats.org/officeDocument/2006/relationships/oleObject" Target="../embeddings/oleObject17.bin"/><Relationship Id="rId8" Type="http://schemas.openxmlformats.org/officeDocument/2006/relationships/oleObject" Target="../embeddings/oleObject18.bin"/><Relationship Id="rId9" Type="http://schemas.openxmlformats.org/officeDocument/2006/relationships/image" Target="../media/image18.emf"/><Relationship Id="rId1" Type="http://schemas.openxmlformats.org/officeDocument/2006/relationships/vmlDrawing" Target="../drawings/vmlDrawing8.vml"/><Relationship Id="rId2"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9.bin"/><Relationship Id="rId4" Type="http://schemas.openxmlformats.org/officeDocument/2006/relationships/image" Target="../media/image19.emf"/><Relationship Id="rId5" Type="http://schemas.openxmlformats.org/officeDocument/2006/relationships/image" Target="../media/image20.jpeg"/><Relationship Id="rId1" Type="http://schemas.openxmlformats.org/officeDocument/2006/relationships/vmlDrawing" Target="../drawings/vmlDrawing9.vml"/><Relationship Id="rId2"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0.bin"/><Relationship Id="rId4" Type="http://schemas.openxmlformats.org/officeDocument/2006/relationships/image" Target="../media/image25.emf"/><Relationship Id="rId1" Type="http://schemas.openxmlformats.org/officeDocument/2006/relationships/vmlDrawing" Target="../drawings/vmlDrawing10.vml"/><Relationship Id="rId2"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1.bin"/><Relationship Id="rId4" Type="http://schemas.openxmlformats.org/officeDocument/2006/relationships/image" Target="../media/image17.emf"/><Relationship Id="rId5" Type="http://schemas.openxmlformats.org/officeDocument/2006/relationships/oleObject" Target="../embeddings/oleObject22.bin"/><Relationship Id="rId6" Type="http://schemas.openxmlformats.org/officeDocument/2006/relationships/image" Target="../media/image26.emf"/><Relationship Id="rId7" Type="http://schemas.openxmlformats.org/officeDocument/2006/relationships/oleObject" Target="../embeddings/oleObject23.bin"/><Relationship Id="rId8" Type="http://schemas.openxmlformats.org/officeDocument/2006/relationships/oleObject" Target="../embeddings/oleObject24.bin"/><Relationship Id="rId9" Type="http://schemas.openxmlformats.org/officeDocument/2006/relationships/image" Target="../media/image27.emf"/><Relationship Id="rId1" Type="http://schemas.openxmlformats.org/officeDocument/2006/relationships/vmlDrawing" Target="../drawings/vmlDrawing11.vml"/><Relationship Id="rId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emf"/><Relationship Id="rId5" Type="http://schemas.openxmlformats.org/officeDocument/2006/relationships/oleObject" Target="../embeddings/oleObject2.bin"/><Relationship Id="rId6" Type="http://schemas.openxmlformats.org/officeDocument/2006/relationships/image" Target="../media/image3.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5.bin"/><Relationship Id="rId4" Type="http://schemas.openxmlformats.org/officeDocument/2006/relationships/image" Target="../media/image29.emf"/><Relationship Id="rId1" Type="http://schemas.openxmlformats.org/officeDocument/2006/relationships/vmlDrawing" Target="../drawings/vmlDrawing12.vml"/><Relationship Id="rId2"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6.bin"/><Relationship Id="rId4" Type="http://schemas.openxmlformats.org/officeDocument/2006/relationships/image" Target="../media/image30.emf"/><Relationship Id="rId1" Type="http://schemas.openxmlformats.org/officeDocument/2006/relationships/vmlDrawing" Target="../drawings/vmlDrawing13.vml"/><Relationship Id="rId2"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2.wmf"/><Relationship Id="rId4" Type="http://schemas.openxmlformats.org/officeDocument/2006/relationships/oleObject" Target="../embeddings/oleObject27.bin"/><Relationship Id="rId5" Type="http://schemas.openxmlformats.org/officeDocument/2006/relationships/image" Target="../media/image31.emf"/><Relationship Id="rId1" Type="http://schemas.openxmlformats.org/officeDocument/2006/relationships/vmlDrawing" Target="../drawings/vmlDrawing14.vml"/><Relationship Id="rId2"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8.bin"/><Relationship Id="rId4" Type="http://schemas.openxmlformats.org/officeDocument/2006/relationships/image" Target="../media/image33.emf"/><Relationship Id="rId1" Type="http://schemas.openxmlformats.org/officeDocument/2006/relationships/vmlDrawing" Target="../drawings/vmlDrawing15.vml"/><Relationship Id="rId2"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9.bin"/><Relationship Id="rId4" Type="http://schemas.openxmlformats.org/officeDocument/2006/relationships/image" Target="../media/image36.emf"/><Relationship Id="rId5" Type="http://schemas.openxmlformats.org/officeDocument/2006/relationships/oleObject" Target="../embeddings/oleObject30.bin"/><Relationship Id="rId6" Type="http://schemas.openxmlformats.org/officeDocument/2006/relationships/image" Target="../media/image37.emf"/><Relationship Id="rId7" Type="http://schemas.openxmlformats.org/officeDocument/2006/relationships/oleObject" Target="../embeddings/oleObject31.bin"/><Relationship Id="rId8" Type="http://schemas.openxmlformats.org/officeDocument/2006/relationships/image" Target="../media/image38.wmf"/><Relationship Id="rId1" Type="http://schemas.openxmlformats.org/officeDocument/2006/relationships/vmlDrawing" Target="../drawings/vmlDrawing16.vml"/><Relationship Id="rId2"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2.bin"/><Relationship Id="rId4" Type="http://schemas.openxmlformats.org/officeDocument/2006/relationships/image" Target="../media/image39.emf"/><Relationship Id="rId1" Type="http://schemas.openxmlformats.org/officeDocument/2006/relationships/vmlDrawing" Target="../drawings/vmlDrawing17.vml"/><Relationship Id="rId2"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3.bin"/><Relationship Id="rId4" Type="http://schemas.openxmlformats.org/officeDocument/2006/relationships/image" Target="../media/image40.emf"/><Relationship Id="rId5" Type="http://schemas.openxmlformats.org/officeDocument/2006/relationships/oleObject" Target="../embeddings/oleObject34.bin"/><Relationship Id="rId6" Type="http://schemas.openxmlformats.org/officeDocument/2006/relationships/image" Target="../media/image41.emf"/><Relationship Id="rId1" Type="http://schemas.openxmlformats.org/officeDocument/2006/relationships/vmlDrawing" Target="../drawings/vmlDrawing18.vml"/><Relationship Id="rId2"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wmf"/><Relationship Id="rId3"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oleObject" Target="../embeddings/oleObject35.bin"/><Relationship Id="rId5" Type="http://schemas.openxmlformats.org/officeDocument/2006/relationships/image" Target="../media/image49.emf"/><Relationship Id="rId6" Type="http://schemas.openxmlformats.org/officeDocument/2006/relationships/oleObject" Target="../embeddings/oleObject36.bin"/><Relationship Id="rId7" Type="http://schemas.openxmlformats.org/officeDocument/2006/relationships/image" Target="../media/image50.emf"/><Relationship Id="rId1" Type="http://schemas.openxmlformats.org/officeDocument/2006/relationships/vmlDrawing" Target="../drawings/vmlDrawing19.vml"/><Relationship Id="rId2"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oleObject" Target="../embeddings/oleObject37.bin"/><Relationship Id="rId5" Type="http://schemas.openxmlformats.org/officeDocument/2006/relationships/image" Target="../media/image59.emf"/><Relationship Id="rId1" Type="http://schemas.openxmlformats.org/officeDocument/2006/relationships/vmlDrawing" Target="../drawings/vmlDrawing20.vml"/><Relationship Id="rId2"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38.bin"/><Relationship Id="rId4" Type="http://schemas.openxmlformats.org/officeDocument/2006/relationships/image" Target="../media/image61.emf"/><Relationship Id="rId1" Type="http://schemas.openxmlformats.org/officeDocument/2006/relationships/vmlDrawing" Target="../drawings/vmlDrawing21.vml"/><Relationship Id="rId2"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39.bin"/><Relationship Id="rId4" Type="http://schemas.openxmlformats.org/officeDocument/2006/relationships/image" Target="../media/image62.emf"/><Relationship Id="rId1" Type="http://schemas.openxmlformats.org/officeDocument/2006/relationships/vmlDrawing" Target="../drawings/vmlDrawing22.vml"/><Relationship Id="rId2"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40.bin"/><Relationship Id="rId4" Type="http://schemas.openxmlformats.org/officeDocument/2006/relationships/image" Target="../media/image63.emf"/><Relationship Id="rId5" Type="http://schemas.openxmlformats.org/officeDocument/2006/relationships/oleObject" Target="../embeddings/oleObject41.bin"/><Relationship Id="rId6" Type="http://schemas.openxmlformats.org/officeDocument/2006/relationships/image" Target="../media/image64.emf"/><Relationship Id="rId1" Type="http://schemas.openxmlformats.org/officeDocument/2006/relationships/vmlDrawing" Target="../drawings/vmlDrawing23.vml"/><Relationship Id="rId2"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42.bin"/><Relationship Id="rId4" Type="http://schemas.openxmlformats.org/officeDocument/2006/relationships/image" Target="../media/image65.emf"/><Relationship Id="rId1" Type="http://schemas.openxmlformats.org/officeDocument/2006/relationships/vmlDrawing" Target="../drawings/vmlDrawing24.vml"/><Relationship Id="rId2"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pn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43.bin"/><Relationship Id="rId4" Type="http://schemas.openxmlformats.org/officeDocument/2006/relationships/image" Target="../media/image70.emf"/><Relationship Id="rId5" Type="http://schemas.openxmlformats.org/officeDocument/2006/relationships/oleObject" Target="../embeddings/oleObject44.bin"/><Relationship Id="rId6" Type="http://schemas.openxmlformats.org/officeDocument/2006/relationships/image" Target="../media/image71.emf"/><Relationship Id="rId7" Type="http://schemas.openxmlformats.org/officeDocument/2006/relationships/oleObject" Target="../embeddings/oleObject45.bin"/><Relationship Id="rId8" Type="http://schemas.openxmlformats.org/officeDocument/2006/relationships/image" Target="../media/image72.emf"/><Relationship Id="rId9" Type="http://schemas.openxmlformats.org/officeDocument/2006/relationships/oleObject" Target="../embeddings/oleObject46.bin"/><Relationship Id="rId10" Type="http://schemas.openxmlformats.org/officeDocument/2006/relationships/image" Target="../media/image73.emf"/><Relationship Id="rId1" Type="http://schemas.openxmlformats.org/officeDocument/2006/relationships/vmlDrawing" Target="../drawings/vmlDrawing25.vml"/><Relationship Id="rId2"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616449"/>
            <a:ext cx="8055944" cy="2564430"/>
          </a:xfrm>
        </p:spPr>
        <p:txBody>
          <a:bodyPr/>
          <a:lstStyle/>
          <a:p>
            <a:r>
              <a:rPr lang="it-IT" sz="4400" dirty="0"/>
              <a:t>Metodi statistici per lo studio dei fenomeni socio </a:t>
            </a:r>
            <a:r>
              <a:rPr lang="it-IT" sz="4400" dirty="0" smtClean="0"/>
              <a:t>sanitari</a:t>
            </a:r>
            <a:r>
              <a:rPr lang="it-IT" sz="4400" dirty="0"/>
              <a:t/>
            </a:r>
            <a:br>
              <a:rPr lang="it-IT" sz="4400" dirty="0"/>
            </a:br>
            <a:r>
              <a:rPr lang="it-IT" sz="3600" dirty="0">
                <a:solidFill>
                  <a:srgbClr val="000000"/>
                </a:solidFill>
              </a:rPr>
              <a:t>Parte </a:t>
            </a:r>
            <a:r>
              <a:rPr lang="it-IT" sz="3600" dirty="0" smtClean="0">
                <a:solidFill>
                  <a:srgbClr val="000000"/>
                </a:solidFill>
              </a:rPr>
              <a:t>IV</a:t>
            </a:r>
            <a:endParaRPr lang="it-IT" sz="3600" dirty="0">
              <a:solidFill>
                <a:srgbClr val="000000"/>
              </a:solidFill>
            </a:endParaRPr>
          </a:p>
        </p:txBody>
      </p:sp>
      <p:sp>
        <p:nvSpPr>
          <p:cNvPr id="3" name="Sottotitolo 2"/>
          <p:cNvSpPr>
            <a:spLocks noGrp="1"/>
          </p:cNvSpPr>
          <p:nvPr>
            <p:ph type="subTitle" idx="1"/>
          </p:nvPr>
        </p:nvSpPr>
        <p:spPr>
          <a:xfrm>
            <a:off x="603486" y="3552232"/>
            <a:ext cx="8274468" cy="2326894"/>
          </a:xfrm>
        </p:spPr>
        <p:txBody>
          <a:bodyPr>
            <a:normAutofit fontScale="85000" lnSpcReduction="20000"/>
          </a:bodyPr>
          <a:lstStyle/>
          <a:p>
            <a:r>
              <a:rPr lang="it-IT" sz="3300" dirty="0" smtClean="0">
                <a:solidFill>
                  <a:schemeClr val="tx1"/>
                </a:solidFill>
              </a:rPr>
              <a:t>Corso di Laurea Magistrale in </a:t>
            </a:r>
          </a:p>
          <a:p>
            <a:r>
              <a:rPr lang="it-IT" sz="3300" dirty="0" smtClean="0">
                <a:solidFill>
                  <a:schemeClr val="tx1"/>
                </a:solidFill>
              </a:rPr>
              <a:t>	Scienze delle Professioni sanitarie …. </a:t>
            </a:r>
          </a:p>
          <a:p>
            <a:endParaRPr lang="it-IT" sz="2000" dirty="0">
              <a:solidFill>
                <a:schemeClr val="tx1"/>
              </a:solidFill>
            </a:endParaRPr>
          </a:p>
          <a:p>
            <a:r>
              <a:rPr lang="it-IT" sz="2600" dirty="0" smtClean="0">
                <a:solidFill>
                  <a:schemeClr val="tx1"/>
                </a:solidFill>
              </a:rPr>
              <a:t>Prof. Claudio Bonifazzi</a:t>
            </a:r>
          </a:p>
          <a:p>
            <a:r>
              <a:rPr lang="it-IT" sz="2600" dirty="0" smtClean="0">
                <a:solidFill>
                  <a:schemeClr val="tx1"/>
                </a:solidFill>
              </a:rPr>
              <a:t>Dipartimento Scienze Biomediche e TT. AA.</a:t>
            </a:r>
          </a:p>
          <a:p>
            <a:r>
              <a:rPr lang="it-IT" sz="2600" dirty="0" smtClean="0">
                <a:solidFill>
                  <a:schemeClr val="tx1"/>
                </a:solidFill>
              </a:rPr>
              <a:t>email: mq9@unife.it  </a:t>
            </a:r>
            <a:endParaRPr lang="it-IT" sz="2600" dirty="0">
              <a:solidFill>
                <a:schemeClr val="tx1"/>
              </a:solidFill>
            </a:endParaRPr>
          </a:p>
        </p:txBody>
      </p:sp>
    </p:spTree>
    <p:extLst>
      <p:ext uri="{BB962C8B-B14F-4D97-AF65-F5344CB8AC3E}">
        <p14:creationId xmlns:p14="http://schemas.microsoft.com/office/powerpoint/2010/main" val="42188188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5231" y="373123"/>
            <a:ext cx="8229600" cy="650183"/>
          </a:xfrm>
        </p:spPr>
        <p:txBody>
          <a:bodyPr>
            <a:normAutofit/>
          </a:bodyPr>
          <a:lstStyle/>
          <a:p>
            <a:r>
              <a:rPr lang="it-IT" sz="3600" dirty="0" smtClean="0"/>
              <a:t>Code del test</a:t>
            </a:r>
            <a:endParaRPr lang="it-IT" sz="3600" dirty="0"/>
          </a:p>
        </p:txBody>
      </p:sp>
      <p:sp>
        <p:nvSpPr>
          <p:cNvPr id="3" name="CasellaDiTesto 2"/>
          <p:cNvSpPr txBox="1"/>
          <p:nvPr/>
        </p:nvSpPr>
        <p:spPr>
          <a:xfrm>
            <a:off x="382223" y="1183582"/>
            <a:ext cx="4672947" cy="1200329"/>
          </a:xfrm>
          <a:prstGeom prst="rect">
            <a:avLst/>
          </a:prstGeom>
          <a:noFill/>
        </p:spPr>
        <p:txBody>
          <a:bodyPr wrap="square" rtlCol="0">
            <a:spAutoFit/>
          </a:bodyPr>
          <a:lstStyle/>
          <a:p>
            <a:pPr algn="just"/>
            <a:r>
              <a:rPr lang="it-IT" sz="1800" b="0" dirty="0" smtClean="0">
                <a:latin typeface="+mn-lt"/>
              </a:rPr>
              <a:t>La </a:t>
            </a:r>
            <a:r>
              <a:rPr lang="it-IT" sz="1800" i="1" u="sng" dirty="0" smtClean="0">
                <a:solidFill>
                  <a:srgbClr val="0000FF"/>
                </a:solidFill>
                <a:latin typeface="+mn-lt"/>
              </a:rPr>
              <a:t>separazione</a:t>
            </a:r>
            <a:r>
              <a:rPr lang="it-IT" sz="1800" b="0" dirty="0" smtClean="0">
                <a:latin typeface="+mn-lt"/>
              </a:rPr>
              <a:t> fra regione di NON Rigetto e regione di Rigetto dipende dal valore del livello di significatività </a:t>
            </a:r>
            <a:r>
              <a:rPr lang="it-IT" sz="1800" b="0" dirty="0" smtClean="0">
                <a:latin typeface="Symbol" charset="2"/>
                <a:cs typeface="Symbol" charset="2"/>
              </a:rPr>
              <a:t>a</a:t>
            </a:r>
            <a:r>
              <a:rPr lang="it-IT" sz="1800" b="0" dirty="0" smtClean="0">
                <a:latin typeface="+mn-lt"/>
              </a:rPr>
              <a:t> assegnato al test di ipotesi</a:t>
            </a:r>
            <a:r>
              <a:rPr lang="it-IT" sz="1800" b="0" dirty="0">
                <a:latin typeface="+mn-lt"/>
              </a:rPr>
              <a:t> </a:t>
            </a:r>
            <a:r>
              <a:rPr lang="it-IT" sz="1800" b="0" dirty="0" smtClean="0">
                <a:latin typeface="+mn-lt"/>
              </a:rPr>
              <a:t>e dal tipo di V.I..</a:t>
            </a:r>
          </a:p>
        </p:txBody>
      </p:sp>
      <p:pic>
        <p:nvPicPr>
          <p:cNvPr id="4" name="Immagine 3"/>
          <p:cNvPicPr>
            <a:picLocks noChangeAspect="1"/>
          </p:cNvPicPr>
          <p:nvPr/>
        </p:nvPicPr>
        <p:blipFill>
          <a:blip r:embed="rId2"/>
          <a:stretch>
            <a:fillRect/>
          </a:stretch>
        </p:blipFill>
        <p:spPr>
          <a:xfrm>
            <a:off x="5214645" y="1154702"/>
            <a:ext cx="3564087" cy="1271217"/>
          </a:xfrm>
          <a:prstGeom prst="rect">
            <a:avLst/>
          </a:prstGeom>
        </p:spPr>
      </p:pic>
      <p:sp>
        <p:nvSpPr>
          <p:cNvPr id="5" name="CasellaDiTesto 4"/>
          <p:cNvSpPr txBox="1"/>
          <p:nvPr/>
        </p:nvSpPr>
        <p:spPr>
          <a:xfrm>
            <a:off x="382222" y="2548718"/>
            <a:ext cx="8433501" cy="2031325"/>
          </a:xfrm>
          <a:prstGeom prst="rect">
            <a:avLst/>
          </a:prstGeom>
          <a:noFill/>
        </p:spPr>
        <p:txBody>
          <a:bodyPr wrap="square" rtlCol="0">
            <a:spAutoFit/>
          </a:bodyPr>
          <a:lstStyle/>
          <a:p>
            <a:pPr algn="just"/>
            <a:r>
              <a:rPr lang="it-IT" sz="1800" b="0" dirty="0">
                <a:solidFill>
                  <a:srgbClr val="292934"/>
                </a:solidFill>
                <a:latin typeface="Arial"/>
              </a:rPr>
              <a:t>La regione di Rigetto </a:t>
            </a:r>
            <a:r>
              <a:rPr lang="it-IT" sz="1800" b="0" dirty="0"/>
              <a:t>può essere a </a:t>
            </a:r>
            <a:r>
              <a:rPr lang="it-IT" sz="1800" i="1" u="sng" dirty="0" smtClean="0">
                <a:solidFill>
                  <a:srgbClr val="0000FF"/>
                </a:solidFill>
                <a:latin typeface="+mn-lt"/>
              </a:rPr>
              <a:t>destra</a:t>
            </a:r>
            <a:r>
              <a:rPr lang="it-IT" sz="1800" b="0" dirty="0" smtClean="0">
                <a:latin typeface="+mn-lt"/>
              </a:rPr>
              <a:t> </a:t>
            </a:r>
            <a:r>
              <a:rPr lang="it-IT" sz="1800" i="1" u="sng" dirty="0" smtClean="0">
                <a:solidFill>
                  <a:srgbClr val="0000FF"/>
                </a:solidFill>
                <a:latin typeface="+mn-lt"/>
              </a:rPr>
              <a:t>o a sinistra del valore critico </a:t>
            </a:r>
            <a:r>
              <a:rPr lang="it-IT" sz="1800" b="0" dirty="0" smtClean="0">
                <a:latin typeface="+mn-lt"/>
              </a:rPr>
              <a:t>oppure può essere </a:t>
            </a:r>
            <a:r>
              <a:rPr lang="it-IT" sz="1800" i="1" u="sng" dirty="0" smtClean="0">
                <a:solidFill>
                  <a:srgbClr val="0000FF"/>
                </a:solidFill>
                <a:latin typeface="+mn-lt"/>
              </a:rPr>
              <a:t>esterna a due valori critic</a:t>
            </a:r>
            <a:r>
              <a:rPr lang="it-IT" sz="1800" b="0" dirty="0" smtClean="0">
                <a:latin typeface="+mn-lt"/>
              </a:rPr>
              <a:t>i che delimitano una regione centrale di NON Rigetto. Un test con due regioni di Rigetto e detto </a:t>
            </a:r>
            <a:r>
              <a:rPr lang="it-IT" sz="1800" i="1" u="sng" dirty="0" smtClean="0">
                <a:solidFill>
                  <a:srgbClr val="0000FF"/>
                </a:solidFill>
                <a:latin typeface="+mn-lt"/>
              </a:rPr>
              <a:t>test a due code </a:t>
            </a:r>
            <a:r>
              <a:rPr lang="it-IT" sz="1800" b="0" dirty="0" smtClean="0">
                <a:latin typeface="+mn-lt"/>
              </a:rPr>
              <a:t>e un test con una sola regione di rigetto e detto </a:t>
            </a:r>
            <a:r>
              <a:rPr lang="it-IT" sz="1800" i="1" u="sng" dirty="0" smtClean="0">
                <a:solidFill>
                  <a:srgbClr val="0000FF"/>
                </a:solidFill>
                <a:latin typeface="+mn-lt"/>
              </a:rPr>
              <a:t>test a una coda</a:t>
            </a:r>
            <a:r>
              <a:rPr lang="it-IT" sz="1800" b="0" dirty="0" smtClean="0">
                <a:latin typeface="+mn-lt"/>
              </a:rPr>
              <a:t>. La VI è detta </a:t>
            </a:r>
            <a:r>
              <a:rPr lang="it-IT" sz="1800" i="1" u="sng" dirty="0" smtClean="0">
                <a:solidFill>
                  <a:srgbClr val="0000FF"/>
                </a:solidFill>
                <a:latin typeface="+mn-lt"/>
              </a:rPr>
              <a:t>test a una coda sinistra </a:t>
            </a:r>
            <a:r>
              <a:rPr lang="it-IT" sz="1800" b="0" dirty="0" smtClean="0">
                <a:latin typeface="+mn-lt"/>
              </a:rPr>
              <a:t>se la regione di Rigetto è nella coda sinistra di una </a:t>
            </a:r>
            <a:r>
              <a:rPr lang="it-IT" sz="1800" i="1" u="dbl" dirty="0">
                <a:solidFill>
                  <a:srgbClr val="FF0000"/>
                </a:solidFill>
                <a:uFill>
                  <a:solidFill>
                    <a:srgbClr val="FF0000"/>
                  </a:solidFill>
                </a:uFill>
              </a:rPr>
              <a:t>distribuzione di </a:t>
            </a:r>
            <a:r>
              <a:rPr lang="it-IT" sz="1800" i="1" u="dbl" dirty="0" smtClean="0">
                <a:solidFill>
                  <a:srgbClr val="FF0000"/>
                </a:solidFill>
                <a:uFill>
                  <a:solidFill>
                    <a:srgbClr val="FF0000"/>
                  </a:solidFill>
                </a:uFill>
              </a:rPr>
              <a:t>probabilità</a:t>
            </a:r>
            <a:r>
              <a:rPr lang="it-IT" sz="1800" b="0" dirty="0" smtClean="0">
                <a:uFill>
                  <a:solidFill>
                    <a:srgbClr val="FF0000"/>
                  </a:solidFill>
                </a:uFill>
                <a:latin typeface="+mn-lt"/>
              </a:rPr>
              <a:t>; </a:t>
            </a:r>
            <a:r>
              <a:rPr lang="it-IT" sz="1800" b="0" dirty="0" smtClean="0">
                <a:latin typeface="+mn-lt"/>
              </a:rPr>
              <a:t>è detto a </a:t>
            </a:r>
            <a:r>
              <a:rPr lang="it-IT" sz="1800" i="1" u="sng" dirty="0" smtClean="0">
                <a:solidFill>
                  <a:srgbClr val="0000FF"/>
                </a:solidFill>
                <a:latin typeface="+mn-lt"/>
              </a:rPr>
              <a:t>una coda destra </a:t>
            </a:r>
            <a:r>
              <a:rPr lang="it-IT" sz="1800" b="0" dirty="0" smtClean="0">
                <a:latin typeface="+mn-lt"/>
              </a:rPr>
              <a:t>se la regione di Rigetto si trova nella coda destra di una </a:t>
            </a:r>
            <a:r>
              <a:rPr lang="it-IT" sz="1800" i="1" u="dbl" dirty="0">
                <a:solidFill>
                  <a:srgbClr val="FF0000"/>
                </a:solidFill>
                <a:uFill>
                  <a:solidFill>
                    <a:srgbClr val="FF0000"/>
                  </a:solidFill>
                </a:uFill>
              </a:rPr>
              <a:t>distribuzione di </a:t>
            </a:r>
            <a:r>
              <a:rPr lang="it-IT" sz="1800" i="1" u="dbl" dirty="0" smtClean="0">
                <a:solidFill>
                  <a:srgbClr val="FF0000"/>
                </a:solidFill>
                <a:uFill>
                  <a:solidFill>
                    <a:srgbClr val="FF0000"/>
                  </a:solidFill>
                </a:uFill>
              </a:rPr>
              <a:t>probabilità.</a:t>
            </a:r>
            <a:r>
              <a:rPr lang="it-IT" sz="1800" b="0" dirty="0" smtClean="0">
                <a:latin typeface="+mn-lt"/>
              </a:rPr>
              <a:t>   </a:t>
            </a:r>
            <a:endParaRPr lang="it-IT" sz="1800" b="0" dirty="0">
              <a:latin typeface="+mn-lt"/>
            </a:endParaRPr>
          </a:p>
        </p:txBody>
      </p:sp>
      <p:grpSp>
        <p:nvGrpSpPr>
          <p:cNvPr id="6" name="Gruppo 5"/>
          <p:cNvGrpSpPr/>
          <p:nvPr/>
        </p:nvGrpSpPr>
        <p:grpSpPr>
          <a:xfrm>
            <a:off x="398995" y="4794405"/>
            <a:ext cx="8445832" cy="1600438"/>
            <a:chOff x="320573" y="770701"/>
            <a:chExt cx="8445832" cy="1600438"/>
          </a:xfrm>
        </p:grpSpPr>
        <p:sp>
          <p:nvSpPr>
            <p:cNvPr id="7" name="Rettangolo 6"/>
            <p:cNvSpPr/>
            <p:nvPr/>
          </p:nvSpPr>
          <p:spPr>
            <a:xfrm>
              <a:off x="320573" y="770701"/>
              <a:ext cx="8445832" cy="1600438"/>
            </a:xfrm>
            <a:prstGeom prst="rect">
              <a:avLst/>
            </a:prstGeom>
            <a:solidFill>
              <a:srgbClr val="FFFCD2"/>
            </a:solidFill>
          </p:spPr>
          <p:txBody>
            <a:bodyPr wrap="square">
              <a:spAutoFit/>
            </a:bodyPr>
            <a:lstStyle/>
            <a:p>
              <a:pPr indent="85725" eaLnBrk="1" hangingPunct="1">
                <a:spcAft>
                  <a:spcPts val="1200"/>
                </a:spcAft>
              </a:pPr>
              <a:r>
                <a:rPr lang="it-IT" sz="1800" dirty="0" smtClean="0">
                  <a:latin typeface="+mn-lt"/>
                </a:rPr>
                <a:t>Definizione</a:t>
              </a:r>
            </a:p>
            <a:p>
              <a:pPr marL="85725" algn="just" eaLnBrk="1" hangingPunct="1"/>
              <a:r>
                <a:rPr lang="it-IT" sz="1600" dirty="0" smtClean="0">
                  <a:latin typeface="Arial Unicode MS"/>
                  <a:cs typeface="Arial Unicode MS"/>
                </a:rPr>
                <a:t>Code del Test</a:t>
              </a:r>
              <a:r>
                <a:rPr lang="it-IT" sz="1600" b="0" dirty="0" smtClean="0">
                  <a:latin typeface="Arial Unicode MS"/>
                  <a:cs typeface="Arial Unicode MS"/>
                </a:rPr>
                <a:t>. Un </a:t>
              </a:r>
              <a:r>
                <a:rPr lang="it-IT" sz="1800" i="1" u="sng" dirty="0" smtClean="0">
                  <a:latin typeface="Times New Roman"/>
                  <a:cs typeface="Times New Roman"/>
                </a:rPr>
                <a:t>test a due code </a:t>
              </a:r>
              <a:r>
                <a:rPr lang="it-IT" sz="1600" b="0" dirty="0" smtClean="0">
                  <a:latin typeface="Arial Unicode MS"/>
                  <a:cs typeface="Arial Unicode MS"/>
                </a:rPr>
                <a:t>ha due regioni di rigetto poste in entrambe le code di una curva di distribuzione di probabilità; in un </a:t>
              </a:r>
              <a:r>
                <a:rPr lang="it-IT" sz="1800" i="1" u="sng" dirty="0">
                  <a:latin typeface="Times New Roman"/>
                  <a:cs typeface="Times New Roman"/>
                </a:rPr>
                <a:t>test a </a:t>
              </a:r>
              <a:r>
                <a:rPr lang="it-IT" sz="1800" i="1" u="sng" dirty="0" smtClean="0">
                  <a:latin typeface="Times New Roman"/>
                  <a:cs typeface="Times New Roman"/>
                </a:rPr>
                <a:t>coda sinistra </a:t>
              </a:r>
              <a:r>
                <a:rPr lang="it-IT" sz="1800" u="sng" dirty="0" smtClean="0">
                  <a:latin typeface="Arial Unicode MS"/>
                  <a:cs typeface="Arial Unicode MS"/>
                </a:rPr>
                <a:t> </a:t>
              </a:r>
              <a:r>
                <a:rPr lang="it-IT" sz="1600" b="0" dirty="0" smtClean="0">
                  <a:latin typeface="Arial Unicode MS"/>
                  <a:cs typeface="Arial Unicode MS"/>
                </a:rPr>
                <a:t>la regione di rigetto è nella coda sinistra della distribuzione e in </a:t>
              </a:r>
              <a:r>
                <a:rPr lang="it-IT" sz="1600" b="0" dirty="0">
                  <a:latin typeface="Arial Unicode MS"/>
                  <a:cs typeface="Arial Unicode MS"/>
                </a:rPr>
                <a:t>un</a:t>
              </a:r>
              <a:r>
                <a:rPr lang="it-IT" sz="1800" u="sng" dirty="0" smtClean="0">
                  <a:latin typeface="Arial Unicode MS"/>
                  <a:cs typeface="Arial Unicode MS"/>
                </a:rPr>
                <a:t> </a:t>
              </a:r>
              <a:r>
                <a:rPr lang="it-IT" sz="1800" i="1" u="sng" dirty="0">
                  <a:latin typeface="Times New Roman"/>
                  <a:cs typeface="Times New Roman"/>
                </a:rPr>
                <a:t>test a </a:t>
              </a:r>
              <a:r>
                <a:rPr lang="it-IT" sz="1800" i="1" u="sng" dirty="0" smtClean="0">
                  <a:latin typeface="Times New Roman"/>
                  <a:cs typeface="Times New Roman"/>
                </a:rPr>
                <a:t>coda destra </a:t>
              </a:r>
              <a:r>
                <a:rPr lang="it-IT" sz="1600" b="0" dirty="0" smtClean="0">
                  <a:latin typeface="Arial Unicode MS"/>
                  <a:cs typeface="Arial Unicode MS"/>
                </a:rPr>
                <a:t>la regione di rigetto è nella coda destra della distribuzione di probabilità.</a:t>
              </a:r>
              <a:endParaRPr lang="it-IT" sz="1800" b="0" dirty="0" smtClean="0">
                <a:latin typeface="Arial Unicode MS"/>
                <a:cs typeface="Arial Unicode MS"/>
              </a:endParaRPr>
            </a:p>
          </p:txBody>
        </p:sp>
        <p:cxnSp>
          <p:nvCxnSpPr>
            <p:cNvPr id="8" name="Connettore 1 7"/>
            <p:cNvCxnSpPr/>
            <p:nvPr/>
          </p:nvCxnSpPr>
          <p:spPr>
            <a:xfrm>
              <a:off x="493190" y="1220570"/>
              <a:ext cx="8063609" cy="0"/>
            </a:xfrm>
            <a:prstGeom prst="line">
              <a:avLst/>
            </a:prstGeom>
            <a:solidFill>
              <a:srgbClr val="FFFCD2"/>
            </a:solidFill>
            <a:ln>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110721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95611"/>
            <a:ext cx="8229600" cy="822789"/>
          </a:xfrm>
        </p:spPr>
        <p:txBody>
          <a:bodyPr/>
          <a:lstStyle/>
          <a:p>
            <a:r>
              <a:rPr lang="it-IT" dirty="0" smtClean="0"/>
              <a:t>Test a Due Code</a:t>
            </a:r>
            <a:endParaRPr lang="it-IT" dirty="0"/>
          </a:p>
        </p:txBody>
      </p:sp>
      <p:sp>
        <p:nvSpPr>
          <p:cNvPr id="3" name="CasellaDiTesto 2"/>
          <p:cNvSpPr txBox="1"/>
          <p:nvPr/>
        </p:nvSpPr>
        <p:spPr>
          <a:xfrm>
            <a:off x="357560" y="1005500"/>
            <a:ext cx="8470491" cy="2600712"/>
          </a:xfrm>
          <a:prstGeom prst="rect">
            <a:avLst/>
          </a:prstGeom>
          <a:noFill/>
        </p:spPr>
        <p:txBody>
          <a:bodyPr wrap="square" rtlCol="0">
            <a:spAutoFit/>
          </a:bodyPr>
          <a:lstStyle/>
          <a:p>
            <a:pPr indent="271463" algn="just"/>
            <a:r>
              <a:rPr lang="it-IT" sz="1800" b="0" dirty="0" smtClean="0">
                <a:latin typeface="+mj-lt"/>
              </a:rPr>
              <a:t>Un sondaggio eseguito nel 2005 afferma che i bambini età compresa fra 8-10 anni guarda la TV per un tempo medio pari 250’/giorno. Volendo verificare se nel 2010 il tempo trascorso davanti alla TV dai bambini di questa fascia di età è </a:t>
            </a:r>
            <a:r>
              <a:rPr lang="it-IT" sz="1800" i="1" u="sng" dirty="0" smtClean="0">
                <a:solidFill>
                  <a:srgbClr val="0000FF"/>
                </a:solidFill>
                <a:latin typeface="+mj-lt"/>
              </a:rPr>
              <a:t>cambiato</a:t>
            </a:r>
            <a:r>
              <a:rPr lang="it-IT" sz="1800" b="0" dirty="0" smtClean="0">
                <a:latin typeface="+mj-lt"/>
              </a:rPr>
              <a:t> dobbiamo utilizzare un </a:t>
            </a:r>
            <a:r>
              <a:rPr lang="it-IT" sz="1800" i="1" u="sng" dirty="0" smtClean="0">
                <a:solidFill>
                  <a:srgbClr val="0000FF"/>
                </a:solidFill>
                <a:latin typeface="+mj-lt"/>
              </a:rPr>
              <a:t>test a due code</a:t>
            </a:r>
            <a:r>
              <a:rPr lang="it-IT" sz="1800" b="0" dirty="0" smtClean="0">
                <a:latin typeface="+mj-lt"/>
              </a:rPr>
              <a:t>; infatti se indichiamo con </a:t>
            </a:r>
            <a:r>
              <a:rPr lang="it-IT" sz="1800" b="0" dirty="0" smtClean="0">
                <a:latin typeface="Symbol" charset="2"/>
                <a:cs typeface="Symbol" charset="2"/>
              </a:rPr>
              <a:t>m</a:t>
            </a:r>
            <a:r>
              <a:rPr lang="it-IT" sz="1800" b="0" dirty="0" smtClean="0">
                <a:latin typeface="+mj-lt"/>
              </a:rPr>
              <a:t>=250 la media della distribuzione del tempo medio trascorso guardando la TV le ipotesi del test sono</a:t>
            </a:r>
          </a:p>
          <a:p>
            <a:pPr indent="271463" algn="just">
              <a:spcBef>
                <a:spcPts val="600"/>
              </a:spcBef>
              <a:spcAft>
                <a:spcPts val="600"/>
              </a:spcAft>
            </a:pPr>
            <a:r>
              <a:rPr lang="it-IT" sz="1800" b="0" i="1" dirty="0" smtClean="0">
                <a:latin typeface="Times New Roman"/>
                <a:cs typeface="Times New Roman"/>
              </a:rPr>
              <a:t>H</a:t>
            </a:r>
            <a:r>
              <a:rPr lang="it-IT" sz="1800" b="0" baseline="-25000" dirty="0" smtClean="0">
                <a:latin typeface="Times New Roman"/>
                <a:cs typeface="Times New Roman"/>
              </a:rPr>
              <a:t>0</a:t>
            </a:r>
            <a:r>
              <a:rPr lang="it-IT" sz="1800" b="0" dirty="0" smtClean="0">
                <a:latin typeface="Times New Roman"/>
                <a:cs typeface="Times New Roman"/>
              </a:rPr>
              <a:t>: </a:t>
            </a:r>
            <a:r>
              <a:rPr lang="it-IT" sz="2000" b="0" dirty="0" smtClean="0">
                <a:latin typeface="Symbol" charset="2"/>
                <a:cs typeface="Symbol" charset="2"/>
              </a:rPr>
              <a:t>m </a:t>
            </a:r>
            <a:r>
              <a:rPr lang="it-IT" sz="2000" b="0" dirty="0" smtClean="0"/>
              <a:t>= 250 minuti (Il tempo medio trascorso davanti alla TV </a:t>
            </a:r>
            <a:r>
              <a:rPr lang="it-IT" sz="2000" i="1" dirty="0" smtClean="0"/>
              <a:t>non è</a:t>
            </a:r>
            <a:r>
              <a:rPr lang="it-IT" sz="2000" b="0" dirty="0" smtClean="0"/>
              <a:t> </a:t>
            </a:r>
            <a:r>
              <a:rPr lang="it-IT" sz="2000" i="1" dirty="0" smtClean="0"/>
              <a:t>cambiato</a:t>
            </a:r>
            <a:r>
              <a:rPr lang="it-IT" sz="2000" b="0" dirty="0" smtClean="0"/>
              <a:t>)</a:t>
            </a:r>
          </a:p>
          <a:p>
            <a:pPr indent="271463" algn="just">
              <a:spcBef>
                <a:spcPts val="600"/>
              </a:spcBef>
              <a:spcAft>
                <a:spcPts val="600"/>
              </a:spcAft>
            </a:pPr>
            <a:r>
              <a:rPr lang="it-IT" sz="1800" b="0" i="1" dirty="0" smtClean="0"/>
              <a:t>H</a:t>
            </a:r>
            <a:r>
              <a:rPr lang="it-IT" sz="1800" b="0" baseline="-25000" dirty="0" smtClean="0"/>
              <a:t>1</a:t>
            </a:r>
            <a:r>
              <a:rPr lang="it-IT" sz="1800" b="0" dirty="0" smtClean="0"/>
              <a:t>: </a:t>
            </a:r>
            <a:r>
              <a:rPr lang="it-IT" sz="2000" b="0" dirty="0" smtClean="0">
                <a:latin typeface="Symbol" charset="2"/>
                <a:cs typeface="Symbol" charset="2"/>
              </a:rPr>
              <a:t>m </a:t>
            </a:r>
            <a:r>
              <a:rPr lang="it-IT" sz="2000" b="0" dirty="0" smtClean="0"/>
              <a:t>≠ 250 </a:t>
            </a:r>
            <a:r>
              <a:rPr lang="it-IT" sz="2000" b="0" dirty="0"/>
              <a:t>minuti (Il tempo medio trascorso davanti alla TV </a:t>
            </a:r>
            <a:r>
              <a:rPr lang="it-IT" sz="2000" i="1" dirty="0" smtClean="0"/>
              <a:t>è </a:t>
            </a:r>
            <a:r>
              <a:rPr lang="it-IT" sz="2000" i="1" dirty="0"/>
              <a:t>cambiato</a:t>
            </a:r>
            <a:r>
              <a:rPr lang="it-IT" sz="2000" b="0" dirty="0" smtClean="0"/>
              <a:t>)</a:t>
            </a:r>
          </a:p>
        </p:txBody>
      </p:sp>
      <p:sp>
        <p:nvSpPr>
          <p:cNvPr id="5" name="Rettangolo 4"/>
          <p:cNvSpPr/>
          <p:nvPr/>
        </p:nvSpPr>
        <p:spPr>
          <a:xfrm>
            <a:off x="409049" y="3581206"/>
            <a:ext cx="4564958" cy="2939267"/>
          </a:xfrm>
          <a:prstGeom prst="rect">
            <a:avLst/>
          </a:prstGeom>
        </p:spPr>
        <p:txBody>
          <a:bodyPr wrap="square">
            <a:spAutoFit/>
          </a:bodyPr>
          <a:lstStyle/>
          <a:p>
            <a:pPr lvl="0" indent="176213" algn="just"/>
            <a:r>
              <a:rPr lang="it-IT" sz="1800" b="0" dirty="0" smtClean="0">
                <a:solidFill>
                  <a:srgbClr val="292934"/>
                </a:solidFill>
                <a:latin typeface="Arial"/>
              </a:rPr>
              <a:t>L’operatore di comparazione presente nella ipotesi alternativa, </a:t>
            </a:r>
            <a:r>
              <a:rPr lang="it-IT" sz="1800" b="0" i="1" dirty="0" smtClean="0">
                <a:solidFill>
                  <a:srgbClr val="292934"/>
                </a:solidFill>
                <a:latin typeface="Arial"/>
              </a:rPr>
              <a:t>H</a:t>
            </a:r>
            <a:r>
              <a:rPr lang="it-IT" sz="1800" b="0" baseline="-25000" dirty="0" smtClean="0">
                <a:solidFill>
                  <a:srgbClr val="292934"/>
                </a:solidFill>
                <a:latin typeface="Arial"/>
              </a:rPr>
              <a:t>1</a:t>
            </a:r>
            <a:r>
              <a:rPr lang="it-IT" sz="1800" b="0" dirty="0" smtClean="0">
                <a:solidFill>
                  <a:srgbClr val="292934"/>
                </a:solidFill>
                <a:latin typeface="Arial"/>
              </a:rPr>
              <a:t>,  identifica il tipo di test: se in </a:t>
            </a:r>
            <a:r>
              <a:rPr lang="it-IT" sz="1800" b="0" i="1" dirty="0" smtClean="0">
                <a:solidFill>
                  <a:srgbClr val="292934"/>
                </a:solidFill>
                <a:latin typeface="Arial"/>
              </a:rPr>
              <a:t>H</a:t>
            </a:r>
            <a:r>
              <a:rPr lang="it-IT" sz="1800" b="0" baseline="-25000" dirty="0" smtClean="0">
                <a:solidFill>
                  <a:srgbClr val="292934"/>
                </a:solidFill>
                <a:latin typeface="Arial"/>
              </a:rPr>
              <a:t>1</a:t>
            </a:r>
            <a:r>
              <a:rPr lang="it-IT" sz="1800" b="0" dirty="0" smtClean="0">
                <a:solidFill>
                  <a:srgbClr val="292934"/>
                </a:solidFill>
                <a:latin typeface="Arial"/>
              </a:rPr>
              <a:t> è presente la </a:t>
            </a:r>
            <a:r>
              <a:rPr lang="it-IT" sz="1800" i="1" u="sng" dirty="0" smtClean="0">
                <a:solidFill>
                  <a:srgbClr val="0000FF"/>
                </a:solidFill>
                <a:latin typeface="Arial"/>
              </a:rPr>
              <a:t>disuguaglianza</a:t>
            </a:r>
            <a:r>
              <a:rPr lang="it-IT" sz="1800" b="0" dirty="0" smtClean="0">
                <a:solidFill>
                  <a:srgbClr val="292934"/>
                </a:solidFill>
                <a:latin typeface="Arial"/>
              </a:rPr>
              <a:t> (</a:t>
            </a:r>
            <a:r>
              <a:rPr lang="it-IT" sz="1800" b="0" dirty="0" smtClean="0"/>
              <a:t>≠</a:t>
            </a:r>
            <a:r>
              <a:rPr lang="it-IT" sz="1800" b="0" dirty="0" smtClean="0">
                <a:solidFill>
                  <a:srgbClr val="292934"/>
                </a:solidFill>
                <a:latin typeface="Arial"/>
              </a:rPr>
              <a:t>) </a:t>
            </a:r>
            <a:r>
              <a:rPr lang="it-IT" sz="1800" b="0" dirty="0" smtClean="0">
                <a:latin typeface="Arial"/>
              </a:rPr>
              <a:t>il test è</a:t>
            </a:r>
            <a:r>
              <a:rPr lang="it-IT" sz="1800" b="0" dirty="0" smtClean="0">
                <a:solidFill>
                  <a:srgbClr val="0000FF"/>
                </a:solidFill>
                <a:latin typeface="Arial"/>
              </a:rPr>
              <a:t> </a:t>
            </a:r>
            <a:r>
              <a:rPr lang="it-IT" sz="1800" i="1" u="sng" dirty="0" smtClean="0">
                <a:solidFill>
                  <a:srgbClr val="0000FF"/>
                </a:solidFill>
                <a:latin typeface="Arial"/>
              </a:rPr>
              <a:t>a due code</a:t>
            </a:r>
            <a:r>
              <a:rPr lang="it-IT" sz="1800" b="0" dirty="0" smtClean="0">
                <a:solidFill>
                  <a:srgbClr val="292934"/>
                </a:solidFill>
                <a:latin typeface="Arial"/>
              </a:rPr>
              <a:t>. </a:t>
            </a:r>
          </a:p>
          <a:p>
            <a:pPr lvl="0" indent="176213" algn="just">
              <a:spcBef>
                <a:spcPts val="600"/>
              </a:spcBef>
            </a:pPr>
            <a:r>
              <a:rPr lang="it-IT" sz="1800" b="0" dirty="0" smtClean="0">
                <a:solidFill>
                  <a:srgbClr val="292934"/>
                </a:solidFill>
                <a:latin typeface="Arial"/>
              </a:rPr>
              <a:t>La distribuzione della media campionaria   ha due regioni di rigetto una in ciascuna coda. Se l’ipotesi H</a:t>
            </a:r>
            <a:r>
              <a:rPr lang="it-IT" sz="1800" b="0" baseline="-25000" dirty="0" smtClean="0">
                <a:solidFill>
                  <a:srgbClr val="292934"/>
                </a:solidFill>
                <a:latin typeface="Arial"/>
              </a:rPr>
              <a:t>0</a:t>
            </a:r>
            <a:r>
              <a:rPr lang="it-IT" sz="1800" b="0" dirty="0" smtClean="0">
                <a:solidFill>
                  <a:srgbClr val="292934"/>
                </a:solidFill>
                <a:latin typeface="Arial"/>
              </a:rPr>
              <a:t> </a:t>
            </a:r>
            <a:r>
              <a:rPr lang="it-IT" sz="1800" i="1" u="sng" dirty="0" smtClean="0">
                <a:solidFill>
                  <a:srgbClr val="0000FF"/>
                </a:solidFill>
                <a:latin typeface="Arial"/>
              </a:rPr>
              <a:t>è vera </a:t>
            </a:r>
            <a:r>
              <a:rPr lang="it-IT" sz="1800" b="0" dirty="0" smtClean="0">
                <a:solidFill>
                  <a:srgbClr val="292934"/>
                </a:solidFill>
                <a:latin typeface="Arial"/>
              </a:rPr>
              <a:t>la distribuzione della media campionaria,    , è normale con media </a:t>
            </a:r>
            <a:r>
              <a:rPr lang="it-IT" sz="1800" b="0" i="1" dirty="0" smtClean="0">
                <a:solidFill>
                  <a:srgbClr val="292934"/>
                </a:solidFill>
                <a:latin typeface="Symbol" charset="2"/>
                <a:cs typeface="Symbol" charset="2"/>
              </a:rPr>
              <a:t>m</a:t>
            </a:r>
            <a:r>
              <a:rPr lang="it-IT" sz="1800" b="0" dirty="0" smtClean="0">
                <a:solidFill>
                  <a:srgbClr val="292934"/>
                </a:solidFill>
                <a:latin typeface="Arial"/>
              </a:rPr>
              <a:t>=250’; valore assunto dalla ipotesi </a:t>
            </a:r>
            <a:r>
              <a:rPr lang="it-IT" sz="1800" b="0" i="1" dirty="0" smtClean="0">
                <a:solidFill>
                  <a:srgbClr val="292934"/>
                </a:solidFill>
                <a:latin typeface="Arial"/>
              </a:rPr>
              <a:t>H</a:t>
            </a:r>
            <a:r>
              <a:rPr lang="it-IT" sz="1800" b="0" baseline="-25000" dirty="0" smtClean="0">
                <a:solidFill>
                  <a:srgbClr val="292934"/>
                </a:solidFill>
                <a:latin typeface="Arial"/>
              </a:rPr>
              <a:t>0</a:t>
            </a:r>
            <a:r>
              <a:rPr lang="it-IT" sz="1800" b="0" dirty="0" smtClean="0">
                <a:solidFill>
                  <a:srgbClr val="292934"/>
                </a:solidFill>
                <a:latin typeface="Arial"/>
              </a:rPr>
              <a:t>. </a:t>
            </a:r>
            <a:endParaRPr lang="it-IT" sz="1800" b="0" dirty="0">
              <a:solidFill>
                <a:srgbClr val="292934"/>
              </a:solidFill>
              <a:latin typeface="Arial"/>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981128791"/>
              </p:ext>
            </p:extLst>
          </p:nvPr>
        </p:nvGraphicFramePr>
        <p:xfrm>
          <a:off x="3118031" y="5596153"/>
          <a:ext cx="274156" cy="324000"/>
        </p:xfrm>
        <a:graphic>
          <a:graphicData uri="http://schemas.openxmlformats.org/presentationml/2006/ole">
            <mc:AlternateContent xmlns:mc="http://schemas.openxmlformats.org/markup-compatibility/2006">
              <mc:Choice xmlns:v="urn:schemas-microsoft-com:vml" Requires="v">
                <p:oleObj spid="_x0000_s558428"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3118031" y="5596153"/>
                        <a:ext cx="274156" cy="324000"/>
                      </a:xfrm>
                      <a:prstGeom prst="rect">
                        <a:avLst/>
                      </a:prstGeom>
                    </p:spPr>
                  </p:pic>
                </p:oleObj>
              </mc:Fallback>
            </mc:AlternateContent>
          </a:graphicData>
        </a:graphic>
      </p:graphicFrame>
      <p:grpSp>
        <p:nvGrpSpPr>
          <p:cNvPr id="9" name="Gruppo 8"/>
          <p:cNvGrpSpPr>
            <a:grpSpLocks noChangeAspect="1"/>
          </p:cNvGrpSpPr>
          <p:nvPr/>
        </p:nvGrpSpPr>
        <p:grpSpPr>
          <a:xfrm>
            <a:off x="5018840" y="3737454"/>
            <a:ext cx="3728010" cy="2160000"/>
            <a:chOff x="4489683" y="3713938"/>
            <a:chExt cx="4349339" cy="2519996"/>
          </a:xfrm>
        </p:grpSpPr>
        <p:pic>
          <p:nvPicPr>
            <p:cNvPr id="7"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9683" y="3713938"/>
              <a:ext cx="4349339" cy="251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7"/>
            <p:cNvSpPr txBox="1"/>
            <p:nvPr/>
          </p:nvSpPr>
          <p:spPr>
            <a:xfrm>
              <a:off x="6164841" y="5067214"/>
              <a:ext cx="949386" cy="276999"/>
            </a:xfrm>
            <a:prstGeom prst="rect">
              <a:avLst/>
            </a:prstGeom>
            <a:solidFill>
              <a:schemeClr val="bg1"/>
            </a:solidFill>
          </p:spPr>
          <p:txBody>
            <a:bodyPr wrap="square" rtlCol="0">
              <a:spAutoFit/>
            </a:bodyPr>
            <a:lstStyle/>
            <a:p>
              <a:pPr algn="ctr"/>
              <a:r>
                <a:rPr lang="it-IT" sz="1200" b="0" dirty="0" smtClean="0">
                  <a:latin typeface="Symbol" charset="2"/>
                  <a:cs typeface="Symbol" charset="2"/>
                </a:rPr>
                <a:t>m</a:t>
              </a:r>
              <a:r>
                <a:rPr lang="it-IT" sz="1200" b="0" dirty="0" smtClean="0">
                  <a:latin typeface="+mn-lt"/>
                </a:rPr>
                <a:t>=250</a:t>
              </a:r>
              <a:endParaRPr lang="it-IT" sz="1200" b="0" dirty="0">
                <a:latin typeface="+mn-lt"/>
              </a:endParaRPr>
            </a:p>
          </p:txBody>
        </p:sp>
      </p:grpSp>
    </p:spTree>
    <p:extLst>
      <p:ext uri="{BB962C8B-B14F-4D97-AF65-F5344CB8AC3E}">
        <p14:creationId xmlns:p14="http://schemas.microsoft.com/office/powerpoint/2010/main" val="275450870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58695"/>
            <a:ext cx="8229600" cy="711828"/>
          </a:xfrm>
        </p:spPr>
        <p:txBody>
          <a:bodyPr/>
          <a:lstStyle/>
          <a:p>
            <a:r>
              <a:rPr lang="it-IT" dirty="0"/>
              <a:t>Test a Due Code</a:t>
            </a:r>
          </a:p>
        </p:txBody>
      </p:sp>
      <p:grpSp>
        <p:nvGrpSpPr>
          <p:cNvPr id="3" name="Gruppo 2"/>
          <p:cNvGrpSpPr/>
          <p:nvPr/>
        </p:nvGrpSpPr>
        <p:grpSpPr>
          <a:xfrm>
            <a:off x="197276" y="1204074"/>
            <a:ext cx="8569128" cy="1831271"/>
            <a:chOff x="197276" y="1204074"/>
            <a:chExt cx="8569128" cy="1831271"/>
          </a:xfrm>
        </p:grpSpPr>
        <p:sp>
          <p:nvSpPr>
            <p:cNvPr id="4" name="CasellaDiTesto 3"/>
            <p:cNvSpPr txBox="1"/>
            <p:nvPr/>
          </p:nvSpPr>
          <p:spPr>
            <a:xfrm>
              <a:off x="197276" y="1204074"/>
              <a:ext cx="8569128" cy="1831271"/>
            </a:xfrm>
            <a:prstGeom prst="rect">
              <a:avLst/>
            </a:prstGeom>
            <a:noFill/>
          </p:spPr>
          <p:txBody>
            <a:bodyPr wrap="square" rtlCol="0">
              <a:spAutoFit/>
            </a:bodyPr>
            <a:lstStyle/>
            <a:p>
              <a:pPr indent="176213" algn="just">
                <a:spcAft>
                  <a:spcPts val="600"/>
                </a:spcAft>
              </a:pPr>
              <a:r>
                <a:rPr lang="it-IT" sz="1800" b="0" dirty="0" smtClean="0">
                  <a:latin typeface="+mn-lt"/>
                </a:rPr>
                <a:t>L’area in ciascuna coda è uguale ad </a:t>
              </a:r>
              <a:r>
                <a:rPr lang="it-IT" sz="1800" b="0" dirty="0" smtClean="0">
                  <a:latin typeface="Symbol" charset="2"/>
                  <a:cs typeface="Symbol" charset="2"/>
                </a:rPr>
                <a:t>a</a:t>
              </a:r>
              <a:r>
                <a:rPr lang="it-IT" sz="1800" b="0" dirty="0" smtClean="0">
                  <a:latin typeface="+mn-lt"/>
                </a:rPr>
                <a:t>/2 e l’area totale nelle regioni di rigetto è uguale al livello di significatività del test </a:t>
              </a:r>
              <a:r>
                <a:rPr lang="it-IT" sz="1800" b="0" dirty="0" smtClean="0">
                  <a:latin typeface="Symbol" charset="2"/>
                  <a:cs typeface="Symbol" charset="2"/>
                </a:rPr>
                <a:t>a</a:t>
              </a:r>
              <a:r>
                <a:rPr lang="it-IT" sz="1800" b="0" dirty="0" smtClean="0">
                  <a:latin typeface="+mn-lt"/>
                </a:rPr>
                <a:t>. La verifica di ipotesi ha due valori critici che separano due regioni di Rigetto da una regione centrale di NON Rigetto.   </a:t>
              </a:r>
            </a:p>
            <a:p>
              <a:pPr indent="176213" algn="just">
                <a:spcAft>
                  <a:spcPts val="600"/>
                </a:spcAft>
              </a:pPr>
              <a:r>
                <a:rPr lang="it-IT" sz="1800" i="1" u="sng" dirty="0" smtClean="0">
                  <a:solidFill>
                    <a:srgbClr val="0000FF"/>
                  </a:solidFill>
                  <a:latin typeface="+mn-lt"/>
                </a:rPr>
                <a:t>Rigettiamo</a:t>
              </a:r>
              <a:r>
                <a:rPr lang="it-IT" sz="1800" b="0" dirty="0" smtClean="0">
                  <a:latin typeface="+mn-lt"/>
                </a:rPr>
                <a:t> l’ipotesi nulla </a:t>
              </a:r>
              <a:r>
                <a:rPr lang="it-IT" sz="1800" b="0" i="1" dirty="0" smtClean="0">
                  <a:latin typeface="+mn-lt"/>
                </a:rPr>
                <a:t>H</a:t>
              </a:r>
              <a:r>
                <a:rPr lang="it-IT" sz="1800" b="0" baseline="-25000" dirty="0" smtClean="0">
                  <a:latin typeface="+mn-lt"/>
                </a:rPr>
                <a:t>0</a:t>
              </a:r>
              <a:r>
                <a:rPr lang="it-IT" sz="1800" b="0" dirty="0" smtClean="0">
                  <a:latin typeface="+mn-lt"/>
                </a:rPr>
                <a:t> se il valore di      ottenuto dal campione cade in una delle due regioni di Rigetto evidenziate in Figura; viceversa se il valore di       cade della regione di NON Rigetto </a:t>
              </a:r>
              <a:r>
                <a:rPr lang="it-IT" sz="1800" i="1" u="sng" dirty="0" smtClean="0">
                  <a:solidFill>
                    <a:srgbClr val="0000FF"/>
                  </a:solidFill>
                  <a:latin typeface="+mn-lt"/>
                </a:rPr>
                <a:t>NON rigettiamo</a:t>
              </a:r>
              <a:r>
                <a:rPr lang="it-IT" sz="1800" b="0" dirty="0" smtClean="0">
                  <a:latin typeface="+mn-lt"/>
                </a:rPr>
                <a:t> </a:t>
              </a:r>
              <a:r>
                <a:rPr lang="it-IT" sz="1800" b="0" i="1" dirty="0" smtClean="0">
                  <a:latin typeface="+mn-lt"/>
                </a:rPr>
                <a:t>H</a:t>
              </a:r>
              <a:r>
                <a:rPr lang="it-IT" sz="1800" b="0" baseline="-25000" dirty="0" smtClean="0">
                  <a:latin typeface="+mn-lt"/>
                </a:rPr>
                <a:t>0</a:t>
              </a:r>
              <a:r>
                <a:rPr lang="it-IT" sz="1800" b="0" dirty="0" smtClean="0">
                  <a:latin typeface="+mn-lt"/>
                </a:rPr>
                <a:t>.</a:t>
              </a:r>
              <a:r>
                <a:rPr lang="it-IT" sz="1800" b="0" baseline="-25000" dirty="0" smtClean="0">
                  <a:latin typeface="+mn-lt"/>
                </a:rPr>
                <a:t> </a:t>
              </a:r>
              <a:endParaRPr lang="it-IT" sz="1800" b="0" dirty="0">
                <a:latin typeface="+mn-lt"/>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1458310372"/>
                </p:ext>
              </p:extLst>
            </p:nvPr>
          </p:nvGraphicFramePr>
          <p:xfrm>
            <a:off x="4786648" y="2107502"/>
            <a:ext cx="274156" cy="324000"/>
          </p:xfrm>
          <a:graphic>
            <a:graphicData uri="http://schemas.openxmlformats.org/presentationml/2006/ole">
              <mc:AlternateContent xmlns:mc="http://schemas.openxmlformats.org/markup-compatibility/2006">
                <mc:Choice xmlns:v="urn:schemas-microsoft-com:vml" Requires="v">
                  <p:oleObj spid="_x0000_s594098"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4786648" y="2107502"/>
                          <a:ext cx="274156" cy="324000"/>
                        </a:xfrm>
                        <a:prstGeom prst="rect">
                          <a:avLst/>
                        </a:prstGeom>
                      </p:spPr>
                    </p:pic>
                  </p:oleObj>
                </mc:Fallback>
              </mc:AlternateContent>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3758299126"/>
                </p:ext>
              </p:extLst>
            </p:nvPr>
          </p:nvGraphicFramePr>
          <p:xfrm>
            <a:off x="7787436" y="2406365"/>
            <a:ext cx="274156" cy="324000"/>
          </p:xfrm>
          <a:graphic>
            <a:graphicData uri="http://schemas.openxmlformats.org/presentationml/2006/ole">
              <mc:AlternateContent xmlns:mc="http://schemas.openxmlformats.org/markup-compatibility/2006">
                <mc:Choice xmlns:v="urn:schemas-microsoft-com:vml" Requires="v">
                  <p:oleObj spid="_x0000_s594099" name="Equation" r:id="rId5" imgW="139700" imgH="165100" progId="Equation.3">
                    <p:embed/>
                  </p:oleObj>
                </mc:Choice>
                <mc:Fallback>
                  <p:oleObj name="Equation" r:id="rId5" imgW="139700" imgH="165100" progId="Equation.3">
                    <p:embed/>
                    <p:pic>
                      <p:nvPicPr>
                        <p:cNvPr id="0" name=""/>
                        <p:cNvPicPr/>
                        <p:nvPr/>
                      </p:nvPicPr>
                      <p:blipFill>
                        <a:blip r:embed="rId4"/>
                        <a:stretch>
                          <a:fillRect/>
                        </a:stretch>
                      </p:blipFill>
                      <p:spPr>
                        <a:xfrm>
                          <a:off x="7787436" y="2406365"/>
                          <a:ext cx="274156" cy="324000"/>
                        </a:xfrm>
                        <a:prstGeom prst="rect">
                          <a:avLst/>
                        </a:prstGeom>
                      </p:spPr>
                    </p:pic>
                  </p:oleObj>
                </mc:Fallback>
              </mc:AlternateContent>
            </a:graphicData>
          </a:graphic>
        </p:graphicFrame>
      </p:grpSp>
      <p:grpSp>
        <p:nvGrpSpPr>
          <p:cNvPr id="14" name="Gruppo 13"/>
          <p:cNvGrpSpPr/>
          <p:nvPr/>
        </p:nvGrpSpPr>
        <p:grpSpPr>
          <a:xfrm>
            <a:off x="197276" y="3220779"/>
            <a:ext cx="4247581" cy="2308324"/>
            <a:chOff x="197276" y="3220779"/>
            <a:chExt cx="4247581" cy="2308324"/>
          </a:xfrm>
        </p:grpSpPr>
        <p:sp>
          <p:nvSpPr>
            <p:cNvPr id="7" name="CasellaDiTesto 6"/>
            <p:cNvSpPr txBox="1"/>
            <p:nvPr/>
          </p:nvSpPr>
          <p:spPr>
            <a:xfrm>
              <a:off x="197276" y="3220779"/>
              <a:ext cx="4247581" cy="2308324"/>
            </a:xfrm>
            <a:prstGeom prst="rect">
              <a:avLst/>
            </a:prstGeom>
            <a:noFill/>
          </p:spPr>
          <p:txBody>
            <a:bodyPr wrap="square" rtlCol="0">
              <a:spAutoFit/>
            </a:bodyPr>
            <a:lstStyle/>
            <a:p>
              <a:pPr indent="176213" algn="just"/>
              <a:r>
                <a:rPr lang="it-IT" sz="1800" i="1" u="sng" dirty="0" smtClean="0">
                  <a:solidFill>
                    <a:srgbClr val="0000FF"/>
                  </a:solidFill>
                  <a:latin typeface="+mn-lt"/>
                </a:rPr>
                <a:t>Rigettando</a:t>
              </a:r>
              <a:r>
                <a:rPr lang="it-IT" sz="1800" b="0" dirty="0" smtClean="0">
                  <a:latin typeface="+mn-lt"/>
                </a:rPr>
                <a:t> l’ipotesi </a:t>
              </a:r>
              <a:r>
                <a:rPr lang="it-IT" sz="1800" b="0" i="1" dirty="0" smtClean="0">
                  <a:latin typeface="+mn-lt"/>
                </a:rPr>
                <a:t>H</a:t>
              </a:r>
              <a:r>
                <a:rPr lang="it-IT" sz="1800" b="0" baseline="-25000" dirty="0" smtClean="0">
                  <a:latin typeface="+mn-lt"/>
                </a:rPr>
                <a:t>0</a:t>
              </a:r>
              <a:r>
                <a:rPr lang="it-IT" sz="1800" b="0" dirty="0" smtClean="0">
                  <a:latin typeface="+mn-lt"/>
                </a:rPr>
                <a:t> affermiamo che la differenza riscontrata fra il valore di </a:t>
              </a:r>
              <a:r>
                <a:rPr lang="it-IT" sz="1800" b="0" dirty="0" smtClean="0">
                  <a:latin typeface="Symbol" charset="2"/>
                  <a:cs typeface="Symbol" charset="2"/>
                </a:rPr>
                <a:t>m</a:t>
              </a:r>
              <a:r>
                <a:rPr lang="it-IT" sz="1800" b="0" dirty="0" smtClean="0">
                  <a:latin typeface="+mn-lt"/>
                </a:rPr>
                <a:t> , definito da </a:t>
              </a:r>
              <a:r>
                <a:rPr lang="it-IT" sz="1800" b="0" i="1" dirty="0" smtClean="0">
                  <a:latin typeface="+mn-lt"/>
                </a:rPr>
                <a:t>H</a:t>
              </a:r>
              <a:r>
                <a:rPr lang="it-IT" sz="1800" b="0" baseline="-25000" dirty="0" smtClean="0">
                  <a:latin typeface="+mn-lt"/>
                </a:rPr>
                <a:t>0</a:t>
              </a:r>
              <a:r>
                <a:rPr lang="it-IT" sz="1800" b="0" dirty="0" smtClean="0">
                  <a:latin typeface="+mn-lt"/>
                </a:rPr>
                <a:t>, è il valore della media campionaria  ottenuta dal campione è  troppo grande per essere imputata al caso - non può essere un errore di campionamento – e di conseguenza è dovuta da fattori diversi. </a:t>
              </a:r>
              <a:endParaRPr lang="it-IT" sz="1800" b="0" baseline="-25000" dirty="0">
                <a:latin typeface="+mn-lt"/>
              </a:endParaRPr>
            </a:p>
          </p:txBody>
        </p:sp>
        <p:graphicFrame>
          <p:nvGraphicFramePr>
            <p:cNvPr id="8" name="Oggetto 7"/>
            <p:cNvGraphicFramePr>
              <a:graphicFrameLocks noChangeAspect="1"/>
            </p:cNvGraphicFramePr>
            <p:nvPr>
              <p:extLst>
                <p:ext uri="{D42A27DB-BD31-4B8C-83A1-F6EECF244321}">
                  <p14:modId xmlns:p14="http://schemas.microsoft.com/office/powerpoint/2010/main" val="2428804267"/>
                </p:ext>
              </p:extLst>
            </p:nvPr>
          </p:nvGraphicFramePr>
          <p:xfrm>
            <a:off x="2603586" y="4059247"/>
            <a:ext cx="274156" cy="324000"/>
          </p:xfrm>
          <a:graphic>
            <a:graphicData uri="http://schemas.openxmlformats.org/presentationml/2006/ole">
              <mc:AlternateContent xmlns:mc="http://schemas.openxmlformats.org/markup-compatibility/2006">
                <mc:Choice xmlns:v="urn:schemas-microsoft-com:vml" Requires="v">
                  <p:oleObj spid="_x0000_s594100" name="Equation" r:id="rId6" imgW="139700" imgH="165100" progId="Equation.3">
                    <p:embed/>
                  </p:oleObj>
                </mc:Choice>
                <mc:Fallback>
                  <p:oleObj name="Equation" r:id="rId6" imgW="139700" imgH="165100" progId="Equation.3">
                    <p:embed/>
                    <p:pic>
                      <p:nvPicPr>
                        <p:cNvPr id="0" name=""/>
                        <p:cNvPicPr/>
                        <p:nvPr/>
                      </p:nvPicPr>
                      <p:blipFill>
                        <a:blip r:embed="rId4"/>
                        <a:stretch>
                          <a:fillRect/>
                        </a:stretch>
                      </p:blipFill>
                      <p:spPr>
                        <a:xfrm>
                          <a:off x="2603586" y="4059247"/>
                          <a:ext cx="274156" cy="324000"/>
                        </a:xfrm>
                        <a:prstGeom prst="rect">
                          <a:avLst/>
                        </a:prstGeom>
                      </p:spPr>
                    </p:pic>
                  </p:oleObj>
                </mc:Fallback>
              </mc:AlternateContent>
            </a:graphicData>
          </a:graphic>
        </p:graphicFrame>
      </p:grpSp>
      <p:grpSp>
        <p:nvGrpSpPr>
          <p:cNvPr id="15" name="Gruppo 14"/>
          <p:cNvGrpSpPr/>
          <p:nvPr/>
        </p:nvGrpSpPr>
        <p:grpSpPr>
          <a:xfrm>
            <a:off x="197276" y="5856270"/>
            <a:ext cx="8618447" cy="646331"/>
            <a:chOff x="197276" y="5856270"/>
            <a:chExt cx="8618447" cy="646331"/>
          </a:xfrm>
        </p:grpSpPr>
        <p:sp>
          <p:nvSpPr>
            <p:cNvPr id="9" name="CasellaDiTesto 8"/>
            <p:cNvSpPr txBox="1"/>
            <p:nvPr/>
          </p:nvSpPr>
          <p:spPr>
            <a:xfrm>
              <a:off x="197276" y="5856270"/>
              <a:ext cx="8618447" cy="646331"/>
            </a:xfrm>
            <a:prstGeom prst="rect">
              <a:avLst/>
            </a:prstGeom>
            <a:noFill/>
          </p:spPr>
          <p:txBody>
            <a:bodyPr wrap="square" rtlCol="0">
              <a:spAutoFit/>
            </a:bodyPr>
            <a:lstStyle/>
            <a:p>
              <a:pPr indent="176213"/>
              <a:r>
                <a:rPr lang="it-IT" sz="1800" b="0" dirty="0">
                  <a:solidFill>
                    <a:srgbClr val="292934"/>
                  </a:solidFill>
                  <a:latin typeface="Arial"/>
                </a:rPr>
                <a:t>Se </a:t>
              </a:r>
              <a:r>
                <a:rPr lang="it-IT" sz="1800" i="1" u="sng" dirty="0">
                  <a:solidFill>
                    <a:srgbClr val="0000FF"/>
                  </a:solidFill>
                  <a:latin typeface="Arial"/>
                </a:rPr>
                <a:t>NON Rigettiamo </a:t>
              </a:r>
              <a:r>
                <a:rPr lang="it-IT" sz="1800" b="0" dirty="0">
                  <a:solidFill>
                    <a:srgbClr val="292934"/>
                  </a:solidFill>
                  <a:latin typeface="Arial"/>
                </a:rPr>
                <a:t>H</a:t>
              </a:r>
              <a:r>
                <a:rPr lang="it-IT" sz="1800" b="0" baseline="-25000" dirty="0">
                  <a:solidFill>
                    <a:srgbClr val="292934"/>
                  </a:solidFill>
                  <a:latin typeface="Arial"/>
                </a:rPr>
                <a:t>0</a:t>
              </a:r>
              <a:r>
                <a:rPr lang="it-IT" sz="1800" b="0" dirty="0">
                  <a:solidFill>
                    <a:srgbClr val="292934"/>
                  </a:solidFill>
                  <a:latin typeface="Arial"/>
                </a:rPr>
                <a:t> </a:t>
              </a:r>
              <a:r>
                <a:rPr lang="it-IT" sz="1800" b="0" dirty="0" smtClean="0">
                  <a:latin typeface="+mn-lt"/>
                </a:rPr>
                <a:t>affermiamo che la differenza fra </a:t>
              </a:r>
              <a:r>
                <a:rPr lang="it-IT" sz="1800" b="0" dirty="0" smtClean="0">
                  <a:latin typeface="Symbol" charset="2"/>
                  <a:cs typeface="Symbol" charset="2"/>
                </a:rPr>
                <a:t>m</a:t>
              </a:r>
              <a:r>
                <a:rPr lang="it-IT" sz="1800" b="0" dirty="0" smtClean="0">
                  <a:latin typeface="+mn-lt"/>
                </a:rPr>
                <a:t> e      è piccola ed è dovuta ad un semplice errore di campionamento.</a:t>
              </a:r>
              <a:endParaRPr lang="it-IT" sz="1800" b="0" dirty="0">
                <a:latin typeface="+mn-lt"/>
              </a:endParaRPr>
            </a:p>
          </p:txBody>
        </p:sp>
        <p:graphicFrame>
          <p:nvGraphicFramePr>
            <p:cNvPr id="10" name="Oggetto 9"/>
            <p:cNvGraphicFramePr>
              <a:graphicFrameLocks noChangeAspect="1"/>
            </p:cNvGraphicFramePr>
            <p:nvPr>
              <p:extLst>
                <p:ext uri="{D42A27DB-BD31-4B8C-83A1-F6EECF244321}">
                  <p14:modId xmlns:p14="http://schemas.microsoft.com/office/powerpoint/2010/main" val="452748635"/>
                </p:ext>
              </p:extLst>
            </p:nvPr>
          </p:nvGraphicFramePr>
          <p:xfrm>
            <a:off x="6544294" y="5893984"/>
            <a:ext cx="274156" cy="324000"/>
          </p:xfrm>
          <a:graphic>
            <a:graphicData uri="http://schemas.openxmlformats.org/presentationml/2006/ole">
              <mc:AlternateContent xmlns:mc="http://schemas.openxmlformats.org/markup-compatibility/2006">
                <mc:Choice xmlns:v="urn:schemas-microsoft-com:vml" Requires="v">
                  <p:oleObj spid="_x0000_s594101" name="Equation" r:id="rId7" imgW="139700" imgH="165100" progId="Equation.3">
                    <p:embed/>
                  </p:oleObj>
                </mc:Choice>
                <mc:Fallback>
                  <p:oleObj name="Equation" r:id="rId7" imgW="139700" imgH="165100" progId="Equation.3">
                    <p:embed/>
                    <p:pic>
                      <p:nvPicPr>
                        <p:cNvPr id="0" name=""/>
                        <p:cNvPicPr/>
                        <p:nvPr/>
                      </p:nvPicPr>
                      <p:blipFill>
                        <a:blip r:embed="rId4"/>
                        <a:stretch>
                          <a:fillRect/>
                        </a:stretch>
                      </p:blipFill>
                      <p:spPr>
                        <a:xfrm>
                          <a:off x="6544294" y="5893984"/>
                          <a:ext cx="274156" cy="324000"/>
                        </a:xfrm>
                        <a:prstGeom prst="rect">
                          <a:avLst/>
                        </a:prstGeom>
                      </p:spPr>
                    </p:pic>
                  </p:oleObj>
                </mc:Fallback>
              </mc:AlternateContent>
            </a:graphicData>
          </a:graphic>
        </p:graphicFrame>
      </p:grpSp>
      <p:grpSp>
        <p:nvGrpSpPr>
          <p:cNvPr id="11" name="Gruppo 10"/>
          <p:cNvGrpSpPr>
            <a:grpSpLocks noChangeAspect="1"/>
          </p:cNvGrpSpPr>
          <p:nvPr/>
        </p:nvGrpSpPr>
        <p:grpSpPr>
          <a:xfrm>
            <a:off x="4629650" y="3293610"/>
            <a:ext cx="4038671" cy="2339996"/>
            <a:chOff x="4628987" y="3713938"/>
            <a:chExt cx="4349339" cy="2519996"/>
          </a:xfrm>
        </p:grpSpPr>
        <p:pic>
          <p:nvPicPr>
            <p:cNvPr id="12"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8987" y="3713938"/>
              <a:ext cx="4349339" cy="251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asellaDiTesto 12"/>
            <p:cNvSpPr txBox="1"/>
            <p:nvPr/>
          </p:nvSpPr>
          <p:spPr>
            <a:xfrm>
              <a:off x="6316804" y="5067214"/>
              <a:ext cx="949387" cy="276999"/>
            </a:xfrm>
            <a:prstGeom prst="rect">
              <a:avLst/>
            </a:prstGeom>
            <a:solidFill>
              <a:schemeClr val="bg1"/>
            </a:solidFill>
          </p:spPr>
          <p:txBody>
            <a:bodyPr wrap="square" rtlCol="0">
              <a:spAutoFit/>
            </a:bodyPr>
            <a:lstStyle/>
            <a:p>
              <a:pPr algn="ctr"/>
              <a:r>
                <a:rPr lang="it-IT" sz="1200" b="0" dirty="0" smtClean="0">
                  <a:latin typeface="Symbol" charset="2"/>
                  <a:cs typeface="Symbol" charset="2"/>
                </a:rPr>
                <a:t>m</a:t>
              </a:r>
              <a:r>
                <a:rPr lang="it-IT" sz="1200" b="0" dirty="0" smtClean="0">
                  <a:latin typeface="+mn-lt"/>
                </a:rPr>
                <a:t>=250</a:t>
              </a:r>
              <a:endParaRPr lang="it-IT" sz="1200" b="0" dirty="0">
                <a:latin typeface="+mn-lt"/>
              </a:endParaRPr>
            </a:p>
          </p:txBody>
        </p:sp>
      </p:grpSp>
    </p:spTree>
    <p:extLst>
      <p:ext uri="{BB962C8B-B14F-4D97-AF65-F5344CB8AC3E}">
        <p14:creationId xmlns:p14="http://schemas.microsoft.com/office/powerpoint/2010/main" val="240869416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25175"/>
            <a:ext cx="8229600" cy="859776"/>
          </a:xfrm>
        </p:spPr>
        <p:txBody>
          <a:bodyPr/>
          <a:lstStyle/>
          <a:p>
            <a:r>
              <a:rPr lang="it-IT" dirty="0" smtClean="0"/>
              <a:t>Test a Una Coda Sinistra</a:t>
            </a:r>
            <a:endParaRPr lang="it-IT" dirty="0"/>
          </a:p>
        </p:txBody>
      </p:sp>
      <p:sp>
        <p:nvSpPr>
          <p:cNvPr id="3" name="CasellaDiTesto 2"/>
          <p:cNvSpPr txBox="1"/>
          <p:nvPr/>
        </p:nvSpPr>
        <p:spPr>
          <a:xfrm>
            <a:off x="332901" y="1097280"/>
            <a:ext cx="8544470" cy="3247043"/>
          </a:xfrm>
          <a:prstGeom prst="rect">
            <a:avLst/>
          </a:prstGeom>
          <a:noFill/>
        </p:spPr>
        <p:txBody>
          <a:bodyPr wrap="square" rtlCol="0">
            <a:spAutoFit/>
          </a:bodyPr>
          <a:lstStyle/>
          <a:p>
            <a:pPr indent="357188" algn="just"/>
            <a:r>
              <a:rPr lang="it-IT" sz="1800" b="0" dirty="0" smtClean="0">
                <a:latin typeface="+mn-lt"/>
              </a:rPr>
              <a:t>Sulle etichette delle lattine di Sprite è indicato un contenuto di 12 Once. L’associazione dei consumatori vuole verificare se la quantità media di bevanda contenuta nelle lattine è </a:t>
            </a:r>
            <a:r>
              <a:rPr lang="it-IT" sz="1800" i="1" u="sng" dirty="0" smtClean="0">
                <a:solidFill>
                  <a:srgbClr val="0000FF"/>
                </a:solidFill>
                <a:latin typeface="+mn-lt"/>
              </a:rPr>
              <a:t>minore di </a:t>
            </a:r>
            <a:r>
              <a:rPr lang="it-IT" sz="1800" b="0" dirty="0" smtClean="0">
                <a:latin typeface="+mn-lt"/>
              </a:rPr>
              <a:t>12Oz ed esegue un test di ipotesi a una coda sinistra. L’ipotesi nulla e alternativa del test sono rispettivamente:</a:t>
            </a:r>
          </a:p>
          <a:p>
            <a:pPr indent="542925" algn="just">
              <a:spcBef>
                <a:spcPts val="600"/>
              </a:spcBef>
              <a:spcAft>
                <a:spcPts val="600"/>
              </a:spcAft>
            </a:pPr>
            <a:r>
              <a:rPr lang="it-IT" sz="1800" b="0" dirty="0" smtClean="0">
                <a:latin typeface="+mn-lt"/>
              </a:rPr>
              <a:t>H</a:t>
            </a:r>
            <a:r>
              <a:rPr lang="it-IT" sz="1800" b="0" baseline="-25000" dirty="0" smtClean="0">
                <a:latin typeface="+mn-lt"/>
              </a:rPr>
              <a:t>0</a:t>
            </a:r>
            <a:r>
              <a:rPr lang="it-IT" sz="1800" b="0" dirty="0" smtClean="0">
                <a:latin typeface="+mn-lt"/>
              </a:rPr>
              <a:t>: </a:t>
            </a:r>
            <a:r>
              <a:rPr lang="it-IT" sz="1800" b="0" dirty="0" smtClean="0">
                <a:latin typeface="Symbol" charset="2"/>
                <a:cs typeface="Symbol" charset="2"/>
              </a:rPr>
              <a:t>m</a:t>
            </a:r>
            <a:r>
              <a:rPr lang="it-IT" sz="1800" b="0" dirty="0" smtClean="0">
                <a:latin typeface="+mn-lt"/>
              </a:rPr>
              <a:t> ≥ 12 Once (il contenuto medio delle lattine è maggiore/uguale a 12Oz)  </a:t>
            </a:r>
          </a:p>
          <a:p>
            <a:pPr indent="542925" algn="just">
              <a:spcBef>
                <a:spcPts val="600"/>
              </a:spcBef>
              <a:spcAft>
                <a:spcPts val="600"/>
              </a:spcAft>
            </a:pPr>
            <a:r>
              <a:rPr lang="it-IT" sz="1800" b="0" dirty="0" smtClean="0">
                <a:latin typeface="+mn-lt"/>
              </a:rPr>
              <a:t>H</a:t>
            </a:r>
            <a:r>
              <a:rPr lang="it-IT" sz="1800" b="0" baseline="-25000" dirty="0" smtClean="0">
                <a:latin typeface="+mn-lt"/>
              </a:rPr>
              <a:t>1</a:t>
            </a:r>
            <a:r>
              <a:rPr lang="it-IT" sz="1800" b="0" dirty="0" smtClean="0">
                <a:latin typeface="+mn-lt"/>
              </a:rPr>
              <a:t>: </a:t>
            </a:r>
            <a:r>
              <a:rPr lang="it-IT" sz="1800" b="0" dirty="0">
                <a:latin typeface="Symbol" charset="2"/>
                <a:cs typeface="Symbol" charset="2"/>
              </a:rPr>
              <a:t>m</a:t>
            </a:r>
            <a:r>
              <a:rPr lang="it-IT" sz="1800" b="0" dirty="0" smtClean="0">
                <a:latin typeface="+mn-lt"/>
              </a:rPr>
              <a:t> &lt; 12 Once (il contenuto medio delle lattine è minore di 12Oz)</a:t>
            </a:r>
          </a:p>
          <a:p>
            <a:pPr indent="357188" algn="just">
              <a:spcBef>
                <a:spcPts val="600"/>
              </a:spcBef>
              <a:spcAft>
                <a:spcPts val="600"/>
              </a:spcAft>
            </a:pPr>
            <a:r>
              <a:rPr lang="it-IT" sz="1800" b="0" dirty="0" smtClean="0">
                <a:latin typeface="+mn-lt"/>
              </a:rPr>
              <a:t>Il </a:t>
            </a:r>
            <a:r>
              <a:rPr lang="it-IT" sz="1800" i="1" u="sng" dirty="0" smtClean="0">
                <a:solidFill>
                  <a:srgbClr val="0000FF"/>
                </a:solidFill>
                <a:latin typeface="+mn-lt"/>
              </a:rPr>
              <a:t>segno di minore</a:t>
            </a:r>
            <a:r>
              <a:rPr lang="it-IT" sz="1800" b="0" dirty="0" smtClean="0">
                <a:latin typeface="+mn-lt"/>
              </a:rPr>
              <a:t> (&lt;) in H1 contraddistingue il </a:t>
            </a:r>
            <a:r>
              <a:rPr lang="it-IT" sz="1800" i="1" u="sng" dirty="0" smtClean="0">
                <a:solidFill>
                  <a:srgbClr val="0000FF"/>
                </a:solidFill>
                <a:latin typeface="+mn-lt"/>
              </a:rPr>
              <a:t>Test a una coda sinistra</a:t>
            </a:r>
            <a:r>
              <a:rPr lang="it-IT" sz="1800" b="0" dirty="0" smtClean="0">
                <a:latin typeface="+mn-lt"/>
              </a:rPr>
              <a:t>: la regione di rigetto è nella coda sinistra della distribuzione e l’area di questa regione è uguale al livello di affidabilità </a:t>
            </a:r>
            <a:r>
              <a:rPr lang="it-IT" sz="1800" b="0" dirty="0" smtClean="0">
                <a:latin typeface="Symbol" charset="2"/>
                <a:cs typeface="Symbol" charset="2"/>
              </a:rPr>
              <a:t>a</a:t>
            </a:r>
            <a:r>
              <a:rPr lang="it-IT" sz="1800" b="0" dirty="0" smtClean="0">
                <a:latin typeface="+mn-lt"/>
              </a:rPr>
              <a:t>. Un solo valore critico separa la regione di Rigetto dalla Regione di NON Rigetto.</a:t>
            </a:r>
            <a:endParaRPr lang="it-IT" sz="1800" b="0" dirty="0">
              <a:latin typeface="+mn-lt"/>
            </a:endParaRPr>
          </a:p>
        </p:txBody>
      </p:sp>
      <p:pic>
        <p:nvPicPr>
          <p:cNvPr id="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072" y="4176445"/>
            <a:ext cx="4108546"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uppo 8"/>
          <p:cNvGrpSpPr/>
          <p:nvPr/>
        </p:nvGrpSpPr>
        <p:grpSpPr>
          <a:xfrm>
            <a:off x="382219" y="4327475"/>
            <a:ext cx="4056465" cy="2031325"/>
            <a:chOff x="382219" y="4327475"/>
            <a:chExt cx="4056465" cy="2031325"/>
          </a:xfrm>
        </p:grpSpPr>
        <p:sp>
          <p:nvSpPr>
            <p:cNvPr id="6" name="CasellaDiTesto 5"/>
            <p:cNvSpPr txBox="1"/>
            <p:nvPr/>
          </p:nvSpPr>
          <p:spPr>
            <a:xfrm>
              <a:off x="382219" y="4327475"/>
              <a:ext cx="4056465" cy="2031325"/>
            </a:xfrm>
            <a:prstGeom prst="rect">
              <a:avLst/>
            </a:prstGeom>
            <a:noFill/>
          </p:spPr>
          <p:txBody>
            <a:bodyPr wrap="square" rtlCol="0">
              <a:spAutoFit/>
            </a:bodyPr>
            <a:lstStyle/>
            <a:p>
              <a:pPr algn="just"/>
              <a:r>
                <a:rPr lang="it-IT" sz="1800" b="0" dirty="0" smtClean="0">
                  <a:latin typeface="+mn-lt"/>
                </a:rPr>
                <a:t>Assumendo che l’ipotesi H</a:t>
              </a:r>
              <a:r>
                <a:rPr lang="it-IT" sz="1800" b="0" baseline="-25000" dirty="0" smtClean="0">
                  <a:latin typeface="+mn-lt"/>
                </a:rPr>
                <a:t>0</a:t>
              </a:r>
              <a:r>
                <a:rPr lang="it-IT" sz="1800" b="0" dirty="0" smtClean="0">
                  <a:latin typeface="+mn-lt"/>
                </a:rPr>
                <a:t> sia vera la distribuzione campionaria di        ha media uguale a 12 once cioè il valore dichiarato in H</a:t>
              </a:r>
              <a:r>
                <a:rPr lang="it-IT" sz="1800" b="0" baseline="-25000" dirty="0" smtClean="0">
                  <a:latin typeface="+mn-lt"/>
                </a:rPr>
                <a:t>0</a:t>
              </a:r>
              <a:r>
                <a:rPr lang="it-IT" sz="1800" b="0" dirty="0" smtClean="0">
                  <a:latin typeface="+mn-lt"/>
                </a:rPr>
                <a:t>. L’ipotesi H</a:t>
              </a:r>
              <a:r>
                <a:rPr lang="it-IT" sz="1800" b="0" baseline="-25000" dirty="0" smtClean="0">
                  <a:latin typeface="+mn-lt"/>
                </a:rPr>
                <a:t>0</a:t>
              </a:r>
              <a:r>
                <a:rPr lang="it-IT" sz="1800" b="0" dirty="0" smtClean="0">
                  <a:latin typeface="+mn-lt"/>
                </a:rPr>
                <a:t> è rigettata se il valore di       ottenuto dal campione cade nella regione di Rigetto.</a:t>
              </a:r>
              <a:endParaRPr lang="it-IT" sz="1800" b="0" dirty="0">
                <a:latin typeface="+mn-lt"/>
              </a:endParaRPr>
            </a:p>
          </p:txBody>
        </p:sp>
        <p:graphicFrame>
          <p:nvGraphicFramePr>
            <p:cNvPr id="7" name="Oggetto 6"/>
            <p:cNvGraphicFramePr>
              <a:graphicFrameLocks noChangeAspect="1"/>
            </p:cNvGraphicFramePr>
            <p:nvPr>
              <p:extLst>
                <p:ext uri="{D42A27DB-BD31-4B8C-83A1-F6EECF244321}">
                  <p14:modId xmlns:p14="http://schemas.microsoft.com/office/powerpoint/2010/main" val="3057970466"/>
                </p:ext>
              </p:extLst>
            </p:nvPr>
          </p:nvGraphicFramePr>
          <p:xfrm>
            <a:off x="3717495" y="4620788"/>
            <a:ext cx="274156" cy="324000"/>
          </p:xfrm>
          <a:graphic>
            <a:graphicData uri="http://schemas.openxmlformats.org/presentationml/2006/ole">
              <mc:AlternateContent xmlns:mc="http://schemas.openxmlformats.org/markup-compatibility/2006">
                <mc:Choice xmlns:v="urn:schemas-microsoft-com:vml" Requires="v">
                  <p:oleObj spid="_x0000_s1474" name="Equation" r:id="rId4" imgW="139700" imgH="165100" progId="Equation.3">
                    <p:embed/>
                  </p:oleObj>
                </mc:Choice>
                <mc:Fallback>
                  <p:oleObj name="Equation" r:id="rId4" imgW="139700" imgH="165100" progId="Equation.3">
                    <p:embed/>
                    <p:pic>
                      <p:nvPicPr>
                        <p:cNvPr id="0" name=""/>
                        <p:cNvPicPr/>
                        <p:nvPr/>
                      </p:nvPicPr>
                      <p:blipFill>
                        <a:blip r:embed="rId5"/>
                        <a:stretch>
                          <a:fillRect/>
                        </a:stretch>
                      </p:blipFill>
                      <p:spPr>
                        <a:xfrm>
                          <a:off x="3717495" y="4620788"/>
                          <a:ext cx="274156" cy="324000"/>
                        </a:xfrm>
                        <a:prstGeom prst="rect">
                          <a:avLst/>
                        </a:prstGeom>
                      </p:spPr>
                    </p:pic>
                  </p:oleObj>
                </mc:Fallback>
              </mc:AlternateContent>
            </a:graphicData>
          </a:graphic>
        </p:graphicFrame>
        <p:graphicFrame>
          <p:nvGraphicFramePr>
            <p:cNvPr id="8" name="Oggetto 7"/>
            <p:cNvGraphicFramePr>
              <a:graphicFrameLocks noChangeAspect="1"/>
            </p:cNvGraphicFramePr>
            <p:nvPr>
              <p:extLst>
                <p:ext uri="{D42A27DB-BD31-4B8C-83A1-F6EECF244321}">
                  <p14:modId xmlns:p14="http://schemas.microsoft.com/office/powerpoint/2010/main" val="1482082255"/>
                </p:ext>
              </p:extLst>
            </p:nvPr>
          </p:nvGraphicFramePr>
          <p:xfrm>
            <a:off x="2768107" y="5434501"/>
            <a:ext cx="274156" cy="324000"/>
          </p:xfrm>
          <a:graphic>
            <a:graphicData uri="http://schemas.openxmlformats.org/presentationml/2006/ole">
              <mc:AlternateContent xmlns:mc="http://schemas.openxmlformats.org/markup-compatibility/2006">
                <mc:Choice xmlns:v="urn:schemas-microsoft-com:vml" Requires="v">
                  <p:oleObj spid="_x0000_s1475" name="Equation" r:id="rId6" imgW="139700" imgH="165100" progId="Equation.3">
                    <p:embed/>
                  </p:oleObj>
                </mc:Choice>
                <mc:Fallback>
                  <p:oleObj name="Equation" r:id="rId6" imgW="139700" imgH="165100" progId="Equation.3">
                    <p:embed/>
                    <p:pic>
                      <p:nvPicPr>
                        <p:cNvPr id="0" name=""/>
                        <p:cNvPicPr/>
                        <p:nvPr/>
                      </p:nvPicPr>
                      <p:blipFill>
                        <a:blip r:embed="rId5"/>
                        <a:stretch>
                          <a:fillRect/>
                        </a:stretch>
                      </p:blipFill>
                      <p:spPr>
                        <a:xfrm>
                          <a:off x="2768107" y="5434501"/>
                          <a:ext cx="274156" cy="324000"/>
                        </a:xfrm>
                        <a:prstGeom prst="rect">
                          <a:avLst/>
                        </a:prstGeom>
                      </p:spPr>
                    </p:pic>
                  </p:oleObj>
                </mc:Fallback>
              </mc:AlternateContent>
            </a:graphicData>
          </a:graphic>
        </p:graphicFrame>
      </p:grpSp>
    </p:spTree>
    <p:extLst>
      <p:ext uri="{BB962C8B-B14F-4D97-AF65-F5344CB8AC3E}">
        <p14:creationId xmlns:p14="http://schemas.microsoft.com/office/powerpoint/2010/main" val="359523096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4871" y="101885"/>
            <a:ext cx="8229600" cy="990600"/>
          </a:xfrm>
        </p:spPr>
        <p:txBody>
          <a:bodyPr/>
          <a:lstStyle/>
          <a:p>
            <a:r>
              <a:rPr lang="it-IT" dirty="0" smtClean="0"/>
              <a:t>Test a una Coda Destra</a:t>
            </a:r>
            <a:endParaRPr lang="it-IT" dirty="0"/>
          </a:p>
        </p:txBody>
      </p:sp>
      <p:sp>
        <p:nvSpPr>
          <p:cNvPr id="3" name="CasellaDiTesto 2"/>
          <p:cNvSpPr txBox="1"/>
          <p:nvPr/>
        </p:nvSpPr>
        <p:spPr>
          <a:xfrm>
            <a:off x="332901" y="900016"/>
            <a:ext cx="8544470" cy="3247043"/>
          </a:xfrm>
          <a:prstGeom prst="rect">
            <a:avLst/>
          </a:prstGeom>
          <a:noFill/>
        </p:spPr>
        <p:txBody>
          <a:bodyPr wrap="square" rtlCol="0">
            <a:spAutoFit/>
          </a:bodyPr>
          <a:lstStyle/>
          <a:p>
            <a:pPr indent="176213" algn="just"/>
            <a:r>
              <a:rPr lang="it-IT" sz="1800" b="0" dirty="0" smtClean="0">
                <a:latin typeface="+mn-lt"/>
              </a:rPr>
              <a:t>Il prezzo medio delle case nel centro storico della città di Bologna stimato nel 2005 era di 797500€. In una indagine commissionata di recente si è voluto indagare se il costo attuale delle case </a:t>
            </a:r>
            <a:r>
              <a:rPr lang="it-IT" sz="1800" i="1" u="sng" dirty="0" smtClean="0">
                <a:solidFill>
                  <a:srgbClr val="0000FF"/>
                </a:solidFill>
                <a:latin typeface="+mn-lt"/>
              </a:rPr>
              <a:t>è aumentato </a:t>
            </a:r>
            <a:r>
              <a:rPr lang="it-IT" sz="1800" b="0" dirty="0" smtClean="0">
                <a:latin typeface="+mn-lt"/>
              </a:rPr>
              <a:t>(maggiore di)</a:t>
            </a:r>
            <a:r>
              <a:rPr lang="it-IT" sz="1800" b="0" dirty="0" smtClean="0">
                <a:solidFill>
                  <a:srgbClr val="0000FF"/>
                </a:solidFill>
                <a:latin typeface="+mn-lt"/>
              </a:rPr>
              <a:t> </a:t>
            </a:r>
            <a:r>
              <a:rPr lang="it-IT" sz="1800" b="0" dirty="0" smtClean="0">
                <a:latin typeface="+mn-lt"/>
              </a:rPr>
              <a:t>rispetto al prezzo stimato in precedenza con una verifica di ipotesi a una coda destra. </a:t>
            </a:r>
          </a:p>
          <a:p>
            <a:pPr indent="542925" algn="just">
              <a:spcBef>
                <a:spcPts val="600"/>
              </a:spcBef>
              <a:spcAft>
                <a:spcPts val="600"/>
              </a:spcAft>
            </a:pPr>
            <a:r>
              <a:rPr lang="it-IT" sz="1800" b="0" dirty="0" smtClean="0">
                <a:latin typeface="+mn-lt"/>
              </a:rPr>
              <a:t>H</a:t>
            </a:r>
            <a:r>
              <a:rPr lang="it-IT" sz="1800" b="0" baseline="-25000" dirty="0" smtClean="0">
                <a:latin typeface="+mn-lt"/>
              </a:rPr>
              <a:t>0</a:t>
            </a:r>
            <a:r>
              <a:rPr lang="it-IT" sz="1800" b="0" dirty="0" smtClean="0">
                <a:latin typeface="+mn-lt"/>
              </a:rPr>
              <a:t>: </a:t>
            </a:r>
            <a:r>
              <a:rPr lang="it-IT" sz="1800" b="0" dirty="0" smtClean="0">
                <a:latin typeface="Symbol" charset="2"/>
                <a:cs typeface="Symbol" charset="2"/>
              </a:rPr>
              <a:t>m</a:t>
            </a:r>
            <a:r>
              <a:rPr lang="it-IT" sz="1800" b="0" dirty="0" smtClean="0">
                <a:latin typeface="+mn-lt"/>
              </a:rPr>
              <a:t> ≤ 797500€ (il prezzo medio delle case è invariato)  </a:t>
            </a:r>
          </a:p>
          <a:p>
            <a:pPr indent="542925" algn="just">
              <a:spcBef>
                <a:spcPts val="600"/>
              </a:spcBef>
              <a:spcAft>
                <a:spcPts val="600"/>
              </a:spcAft>
            </a:pPr>
            <a:r>
              <a:rPr lang="it-IT" sz="1800" b="0" dirty="0" smtClean="0">
                <a:latin typeface="+mn-lt"/>
              </a:rPr>
              <a:t>H</a:t>
            </a:r>
            <a:r>
              <a:rPr lang="it-IT" sz="1800" b="0" baseline="-25000" dirty="0" smtClean="0">
                <a:latin typeface="+mn-lt"/>
              </a:rPr>
              <a:t>1</a:t>
            </a:r>
            <a:r>
              <a:rPr lang="it-IT" sz="1800" b="0" dirty="0" smtClean="0">
                <a:latin typeface="+mn-lt"/>
              </a:rPr>
              <a:t>: </a:t>
            </a:r>
            <a:r>
              <a:rPr lang="it-IT" sz="1800" b="0" dirty="0">
                <a:latin typeface="Symbol" charset="2"/>
                <a:cs typeface="Symbol" charset="2"/>
              </a:rPr>
              <a:t>m</a:t>
            </a:r>
            <a:r>
              <a:rPr lang="it-IT" sz="1800" b="0" dirty="0" smtClean="0">
                <a:latin typeface="+mn-lt"/>
              </a:rPr>
              <a:t> &gt; </a:t>
            </a:r>
            <a:r>
              <a:rPr lang="it-IT" sz="1800" b="0" dirty="0">
                <a:solidFill>
                  <a:srgbClr val="292934"/>
                </a:solidFill>
                <a:latin typeface="Arial"/>
              </a:rPr>
              <a:t>797500€</a:t>
            </a:r>
            <a:r>
              <a:rPr lang="it-IT" sz="1800" b="0" dirty="0" smtClean="0">
                <a:latin typeface="+mn-lt"/>
              </a:rPr>
              <a:t> (il prezzo medio delle case è aumentato)</a:t>
            </a:r>
          </a:p>
          <a:p>
            <a:pPr indent="176213" algn="just">
              <a:spcBef>
                <a:spcPts val="600"/>
              </a:spcBef>
              <a:spcAft>
                <a:spcPts val="600"/>
              </a:spcAft>
            </a:pPr>
            <a:r>
              <a:rPr lang="it-IT" sz="1800" b="0" dirty="0" smtClean="0">
                <a:latin typeface="+mn-lt"/>
              </a:rPr>
              <a:t>Il </a:t>
            </a:r>
            <a:r>
              <a:rPr lang="it-IT" sz="1800" i="1" u="sng" dirty="0" smtClean="0">
                <a:solidFill>
                  <a:srgbClr val="0000FF"/>
                </a:solidFill>
                <a:latin typeface="+mn-lt"/>
              </a:rPr>
              <a:t>segno di maggiore </a:t>
            </a:r>
            <a:r>
              <a:rPr lang="it-IT" sz="1800" b="0" dirty="0" smtClean="0">
                <a:latin typeface="+mn-lt"/>
              </a:rPr>
              <a:t>(&gt;) in H1 contraddistingue il </a:t>
            </a:r>
            <a:r>
              <a:rPr lang="it-IT" sz="1800" i="1" u="sng" dirty="0" smtClean="0">
                <a:solidFill>
                  <a:srgbClr val="0000FF"/>
                </a:solidFill>
                <a:latin typeface="+mn-lt"/>
              </a:rPr>
              <a:t>Test a una coda destra</a:t>
            </a:r>
            <a:r>
              <a:rPr lang="it-IT" sz="1800" b="0" dirty="0" smtClean="0">
                <a:latin typeface="+mn-lt"/>
              </a:rPr>
              <a:t>: la regione di rigetto è nella coda destra della distribuzione e l’area di questa regione è uguale al livello di affidabilità </a:t>
            </a:r>
            <a:r>
              <a:rPr lang="it-IT" sz="1800" b="0" dirty="0" smtClean="0">
                <a:latin typeface="Symbol" charset="2"/>
                <a:cs typeface="Symbol" charset="2"/>
              </a:rPr>
              <a:t>a</a:t>
            </a:r>
            <a:r>
              <a:rPr lang="it-IT" sz="1800" b="0" dirty="0" smtClean="0">
                <a:latin typeface="+mn-lt"/>
              </a:rPr>
              <a:t>. Un solo valore critico separa la regione di Rigetto dalla Regione di NON Rigetto.</a:t>
            </a:r>
            <a:endParaRPr lang="it-IT" sz="1800" b="0" dirty="0">
              <a:latin typeface="+mn-lt"/>
            </a:endParaRPr>
          </a:p>
        </p:txBody>
      </p:sp>
      <p:pic>
        <p:nvPicPr>
          <p:cNvPr id="4"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2762" y="4116224"/>
            <a:ext cx="4162121" cy="26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p:cNvSpPr txBox="1"/>
          <p:nvPr/>
        </p:nvSpPr>
        <p:spPr>
          <a:xfrm>
            <a:off x="6053874" y="5387768"/>
            <a:ext cx="1331605" cy="276999"/>
          </a:xfrm>
          <a:prstGeom prst="rect">
            <a:avLst/>
          </a:prstGeom>
          <a:solidFill>
            <a:schemeClr val="bg1"/>
          </a:solidFill>
        </p:spPr>
        <p:txBody>
          <a:bodyPr wrap="square" rtlCol="0">
            <a:spAutoFit/>
          </a:bodyPr>
          <a:lstStyle/>
          <a:p>
            <a:pPr algn="ctr"/>
            <a:r>
              <a:rPr lang="it-IT" sz="1200" b="0" dirty="0" smtClean="0">
                <a:latin typeface="Symbol" charset="2"/>
                <a:cs typeface="Symbol" charset="2"/>
              </a:rPr>
              <a:t>m</a:t>
            </a:r>
            <a:r>
              <a:rPr lang="it-IT" sz="1200" b="0" dirty="0" smtClean="0">
                <a:latin typeface="+mn-lt"/>
              </a:rPr>
              <a:t>=797500€</a:t>
            </a:r>
            <a:endParaRPr lang="it-IT" sz="1200" b="0" dirty="0">
              <a:latin typeface="+mn-lt"/>
            </a:endParaRPr>
          </a:p>
        </p:txBody>
      </p:sp>
      <p:grpSp>
        <p:nvGrpSpPr>
          <p:cNvPr id="9" name="Gruppo 8"/>
          <p:cNvGrpSpPr/>
          <p:nvPr/>
        </p:nvGrpSpPr>
        <p:grpSpPr>
          <a:xfrm>
            <a:off x="369889" y="4150301"/>
            <a:ext cx="4056465" cy="2031325"/>
            <a:chOff x="382219" y="4154869"/>
            <a:chExt cx="4056465" cy="2031325"/>
          </a:xfrm>
        </p:grpSpPr>
        <p:sp>
          <p:nvSpPr>
            <p:cNvPr id="6" name="CasellaDiTesto 5"/>
            <p:cNvSpPr txBox="1"/>
            <p:nvPr/>
          </p:nvSpPr>
          <p:spPr>
            <a:xfrm>
              <a:off x="382219" y="4154869"/>
              <a:ext cx="4056465" cy="2031325"/>
            </a:xfrm>
            <a:prstGeom prst="rect">
              <a:avLst/>
            </a:prstGeom>
            <a:noFill/>
          </p:spPr>
          <p:txBody>
            <a:bodyPr wrap="square" rtlCol="0">
              <a:spAutoFit/>
            </a:bodyPr>
            <a:lstStyle/>
            <a:p>
              <a:pPr indent="176213" algn="just"/>
              <a:r>
                <a:rPr lang="it-IT" sz="1800" b="0" dirty="0" smtClean="0">
                  <a:latin typeface="+mn-lt"/>
                </a:rPr>
                <a:t>Assumendo che l’ipotesi H</a:t>
              </a:r>
              <a:r>
                <a:rPr lang="it-IT" sz="1800" b="0" baseline="-25000" dirty="0" smtClean="0">
                  <a:latin typeface="+mn-lt"/>
                </a:rPr>
                <a:t>0</a:t>
              </a:r>
              <a:r>
                <a:rPr lang="it-IT" sz="1800" b="0" dirty="0" smtClean="0">
                  <a:latin typeface="+mn-lt"/>
                </a:rPr>
                <a:t> sia vera la distribuzione campionaria di        ha media uguale a 797500€ cioè il valore dichiarato in H</a:t>
              </a:r>
              <a:r>
                <a:rPr lang="it-IT" sz="1800" b="0" baseline="-25000" dirty="0" smtClean="0">
                  <a:latin typeface="+mn-lt"/>
                </a:rPr>
                <a:t>0</a:t>
              </a:r>
              <a:r>
                <a:rPr lang="it-IT" sz="1800" b="0" dirty="0" smtClean="0">
                  <a:latin typeface="+mn-lt"/>
                </a:rPr>
                <a:t>. L’ipotesi H</a:t>
              </a:r>
              <a:r>
                <a:rPr lang="it-IT" sz="1800" b="0" baseline="-25000" dirty="0" smtClean="0">
                  <a:latin typeface="+mn-lt"/>
                </a:rPr>
                <a:t>0</a:t>
              </a:r>
              <a:r>
                <a:rPr lang="it-IT" sz="1800" b="0" dirty="0" smtClean="0">
                  <a:latin typeface="+mn-lt"/>
                </a:rPr>
                <a:t> è rigettata se il valore di       ottenuto dal campione cade nella regione di Rigetto.</a:t>
              </a:r>
              <a:endParaRPr lang="it-IT" sz="1800" b="0" dirty="0">
                <a:latin typeface="+mn-lt"/>
              </a:endParaRPr>
            </a:p>
          </p:txBody>
        </p:sp>
        <p:graphicFrame>
          <p:nvGraphicFramePr>
            <p:cNvPr id="7" name="Oggetto 6"/>
            <p:cNvGraphicFramePr>
              <a:graphicFrameLocks noChangeAspect="1"/>
            </p:cNvGraphicFramePr>
            <p:nvPr>
              <p:extLst>
                <p:ext uri="{D42A27DB-BD31-4B8C-83A1-F6EECF244321}">
                  <p14:modId xmlns:p14="http://schemas.microsoft.com/office/powerpoint/2010/main" val="782274538"/>
                </p:ext>
              </p:extLst>
            </p:nvPr>
          </p:nvGraphicFramePr>
          <p:xfrm>
            <a:off x="3705165" y="4448182"/>
            <a:ext cx="274156" cy="324000"/>
          </p:xfrm>
          <a:graphic>
            <a:graphicData uri="http://schemas.openxmlformats.org/presentationml/2006/ole">
              <mc:AlternateContent xmlns:mc="http://schemas.openxmlformats.org/markup-compatibility/2006">
                <mc:Choice xmlns:v="urn:schemas-microsoft-com:vml" Requires="v">
                  <p:oleObj spid="_x0000_s565684" name="Equation" r:id="rId4" imgW="139700" imgH="165100" progId="Equation.3">
                    <p:embed/>
                  </p:oleObj>
                </mc:Choice>
                <mc:Fallback>
                  <p:oleObj name="Equation" r:id="rId4" imgW="139700" imgH="165100" progId="Equation.3">
                    <p:embed/>
                    <p:pic>
                      <p:nvPicPr>
                        <p:cNvPr id="0" name=""/>
                        <p:cNvPicPr/>
                        <p:nvPr/>
                      </p:nvPicPr>
                      <p:blipFill>
                        <a:blip r:embed="rId5"/>
                        <a:stretch>
                          <a:fillRect/>
                        </a:stretch>
                      </p:blipFill>
                      <p:spPr>
                        <a:xfrm>
                          <a:off x="3705165" y="4448182"/>
                          <a:ext cx="274156" cy="324000"/>
                        </a:xfrm>
                        <a:prstGeom prst="rect">
                          <a:avLst/>
                        </a:prstGeom>
                      </p:spPr>
                    </p:pic>
                  </p:oleObj>
                </mc:Fallback>
              </mc:AlternateContent>
            </a:graphicData>
          </a:graphic>
        </p:graphicFrame>
        <p:graphicFrame>
          <p:nvGraphicFramePr>
            <p:cNvPr id="8" name="Oggetto 7"/>
            <p:cNvGraphicFramePr>
              <a:graphicFrameLocks noChangeAspect="1"/>
            </p:cNvGraphicFramePr>
            <p:nvPr>
              <p:extLst>
                <p:ext uri="{D42A27DB-BD31-4B8C-83A1-F6EECF244321}">
                  <p14:modId xmlns:p14="http://schemas.microsoft.com/office/powerpoint/2010/main" val="156437661"/>
                </p:ext>
              </p:extLst>
            </p:nvPr>
          </p:nvGraphicFramePr>
          <p:xfrm>
            <a:off x="2784883" y="5266348"/>
            <a:ext cx="274156" cy="324000"/>
          </p:xfrm>
          <a:graphic>
            <a:graphicData uri="http://schemas.openxmlformats.org/presentationml/2006/ole">
              <mc:AlternateContent xmlns:mc="http://schemas.openxmlformats.org/markup-compatibility/2006">
                <mc:Choice xmlns:v="urn:schemas-microsoft-com:vml" Requires="v">
                  <p:oleObj spid="_x0000_s565685" name="Equation" r:id="rId6" imgW="139700" imgH="165100" progId="Equation.3">
                    <p:embed/>
                  </p:oleObj>
                </mc:Choice>
                <mc:Fallback>
                  <p:oleObj name="Equation" r:id="rId6" imgW="139700" imgH="165100" progId="Equation.3">
                    <p:embed/>
                    <p:pic>
                      <p:nvPicPr>
                        <p:cNvPr id="0" name=""/>
                        <p:cNvPicPr/>
                        <p:nvPr/>
                      </p:nvPicPr>
                      <p:blipFill>
                        <a:blip r:embed="rId5"/>
                        <a:stretch>
                          <a:fillRect/>
                        </a:stretch>
                      </p:blipFill>
                      <p:spPr>
                        <a:xfrm>
                          <a:off x="2784883" y="5266348"/>
                          <a:ext cx="274156" cy="324000"/>
                        </a:xfrm>
                        <a:prstGeom prst="rect">
                          <a:avLst/>
                        </a:prstGeom>
                      </p:spPr>
                    </p:pic>
                  </p:oleObj>
                </mc:Fallback>
              </mc:AlternateContent>
            </a:graphicData>
          </a:graphic>
        </p:graphicFrame>
      </p:grpSp>
    </p:spTree>
    <p:extLst>
      <p:ext uri="{BB962C8B-B14F-4D97-AF65-F5344CB8AC3E}">
        <p14:creationId xmlns:p14="http://schemas.microsoft.com/office/powerpoint/2010/main" val="1895707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74816"/>
            <a:ext cx="8229600" cy="990600"/>
          </a:xfrm>
        </p:spPr>
        <p:txBody>
          <a:bodyPr/>
          <a:lstStyle/>
          <a:p>
            <a:r>
              <a:rPr lang="it-IT" dirty="0" smtClean="0"/>
              <a:t>Operatori di H</a:t>
            </a:r>
            <a:r>
              <a:rPr lang="it-IT" baseline="-25000" dirty="0" smtClean="0"/>
              <a:t>0</a:t>
            </a:r>
            <a:r>
              <a:rPr lang="it-IT" dirty="0" smtClean="0"/>
              <a:t> e H</a:t>
            </a:r>
            <a:r>
              <a:rPr lang="it-IT" baseline="-25000" dirty="0" smtClean="0"/>
              <a:t>1</a:t>
            </a:r>
            <a:r>
              <a:rPr lang="it-IT" dirty="0" smtClean="0"/>
              <a:t> e Coda del Test</a:t>
            </a:r>
            <a:endParaRPr lang="it-IT" dirty="0"/>
          </a:p>
        </p:txBody>
      </p:sp>
      <p:pic>
        <p:nvPicPr>
          <p:cNvPr id="3" name="Picture 38" descr="table_09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565" y="1150283"/>
            <a:ext cx="78486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p:cNvSpPr txBox="1"/>
          <p:nvPr/>
        </p:nvSpPr>
        <p:spPr>
          <a:xfrm>
            <a:off x="388470" y="3914591"/>
            <a:ext cx="8441766" cy="2631490"/>
          </a:xfrm>
          <a:prstGeom prst="rect">
            <a:avLst/>
          </a:prstGeom>
          <a:noFill/>
        </p:spPr>
        <p:txBody>
          <a:bodyPr wrap="square" rtlCol="0">
            <a:spAutoFit/>
          </a:bodyPr>
          <a:lstStyle/>
          <a:p>
            <a:pPr>
              <a:spcAft>
                <a:spcPts val="600"/>
              </a:spcAft>
            </a:pPr>
            <a:r>
              <a:rPr lang="it-IT" sz="2000" dirty="0" smtClean="0">
                <a:latin typeface="+mn-lt"/>
              </a:rPr>
              <a:t>Le procedure per la verifica di ipotesi</a:t>
            </a:r>
          </a:p>
          <a:p>
            <a:pPr indent="358775">
              <a:buFont typeface="Arial"/>
              <a:buChar char="•"/>
            </a:pPr>
            <a:r>
              <a:rPr lang="it-IT" sz="2000" i="1" dirty="0" err="1" smtClean="0">
                <a:solidFill>
                  <a:srgbClr val="292934"/>
                </a:solidFill>
                <a:latin typeface="Times New Roman"/>
                <a:cs typeface="Times New Roman"/>
              </a:rPr>
              <a:t>p-value</a:t>
            </a:r>
            <a:r>
              <a:rPr lang="it-IT" sz="1800" b="0" dirty="0" smtClean="0">
                <a:solidFill>
                  <a:srgbClr val="292934"/>
                </a:solidFill>
                <a:latin typeface="+mn-lt"/>
              </a:rPr>
              <a:t>: calcoliamo la probabilità associata al valore osservato della statistica campionaria o </a:t>
            </a:r>
            <a:r>
              <a:rPr lang="it-IT" sz="2000" b="0" i="1" dirty="0" err="1" smtClean="0">
                <a:solidFill>
                  <a:srgbClr val="292934"/>
                </a:solidFill>
                <a:latin typeface="Times New Roman"/>
                <a:cs typeface="Times New Roman"/>
              </a:rPr>
              <a:t>p-value</a:t>
            </a:r>
            <a:r>
              <a:rPr lang="it-IT" sz="1800" b="0" dirty="0" smtClean="0">
                <a:solidFill>
                  <a:srgbClr val="292934"/>
                </a:solidFill>
                <a:latin typeface="+mn-lt"/>
              </a:rPr>
              <a:t>. Confrontiamo </a:t>
            </a:r>
            <a:r>
              <a:rPr lang="it-IT" sz="2000" b="0" i="1" dirty="0" err="1">
                <a:solidFill>
                  <a:srgbClr val="292934"/>
                </a:solidFill>
                <a:latin typeface="Times New Roman"/>
                <a:cs typeface="Times New Roman"/>
              </a:rPr>
              <a:t>p-value</a:t>
            </a:r>
            <a:r>
              <a:rPr lang="it-IT" sz="2000" b="0" i="1" dirty="0">
                <a:solidFill>
                  <a:srgbClr val="292934"/>
                </a:solidFill>
                <a:latin typeface="Times New Roman"/>
                <a:cs typeface="Times New Roman"/>
              </a:rPr>
              <a:t> </a:t>
            </a:r>
            <a:r>
              <a:rPr lang="it-IT" sz="1800" b="0" dirty="0" smtClean="0">
                <a:solidFill>
                  <a:srgbClr val="292934"/>
                </a:solidFill>
                <a:latin typeface="+mn-lt"/>
              </a:rPr>
              <a:t>con il livello di significatività del test</a:t>
            </a:r>
            <a:r>
              <a:rPr lang="it-IT" sz="2000" b="0" dirty="0" smtClean="0">
                <a:solidFill>
                  <a:srgbClr val="292934"/>
                </a:solidFill>
                <a:latin typeface="+mn-lt"/>
              </a:rPr>
              <a:t> </a:t>
            </a:r>
            <a:r>
              <a:rPr lang="it-IT" sz="2000" b="0" i="1" dirty="0" smtClean="0">
                <a:solidFill>
                  <a:srgbClr val="292934"/>
                </a:solidFill>
                <a:latin typeface="Symbol" charset="2"/>
                <a:cs typeface="Symbol" charset="2"/>
              </a:rPr>
              <a:t>a</a:t>
            </a:r>
            <a:r>
              <a:rPr lang="it-IT" sz="2000" b="0" dirty="0" smtClean="0">
                <a:solidFill>
                  <a:srgbClr val="292934"/>
                </a:solidFill>
                <a:latin typeface="+mn-lt"/>
              </a:rPr>
              <a:t> e prendiamo una decisione.</a:t>
            </a:r>
          </a:p>
          <a:p>
            <a:pPr indent="358775" algn="just">
              <a:buFont typeface="Arial"/>
              <a:buChar char="•"/>
            </a:pPr>
            <a:r>
              <a:rPr lang="it-IT" sz="2000" i="1" dirty="0">
                <a:latin typeface="Times New Roman"/>
                <a:cs typeface="Times New Roman"/>
              </a:rPr>
              <a:t>Valore critico</a:t>
            </a:r>
            <a:r>
              <a:rPr lang="it-IT" sz="2000" b="0" dirty="0" smtClean="0">
                <a:latin typeface="+mn-lt"/>
              </a:rPr>
              <a:t>. Troviamo il valore critico dalla tabella della distribuzione normale standard </a:t>
            </a:r>
            <a:r>
              <a:rPr lang="it-IT" sz="2000" b="0" dirty="0">
                <a:latin typeface="+mn-lt"/>
              </a:rPr>
              <a:t>(</a:t>
            </a:r>
            <a:r>
              <a:rPr lang="it-IT" sz="2000" b="0" i="1" dirty="0" err="1" smtClean="0">
                <a:solidFill>
                  <a:srgbClr val="292934"/>
                </a:solidFill>
                <a:latin typeface="Times New Roman"/>
                <a:cs typeface="Times New Roman"/>
              </a:rPr>
              <a:t>z</a:t>
            </a:r>
            <a:r>
              <a:rPr lang="it-IT" sz="2000" b="0" i="1" baseline="-25000" dirty="0" err="1" smtClean="0">
                <a:solidFill>
                  <a:srgbClr val="292934"/>
                </a:solidFill>
                <a:latin typeface="Times New Roman"/>
                <a:cs typeface="Times New Roman"/>
              </a:rPr>
              <a:t>c</a:t>
            </a:r>
            <a:r>
              <a:rPr lang="it-IT" sz="2000" b="0" dirty="0" smtClean="0">
                <a:latin typeface="+mn-lt"/>
              </a:rPr>
              <a:t>) o dalla distribuzione-t </a:t>
            </a:r>
            <a:r>
              <a:rPr lang="it-IT" sz="2000" b="0" dirty="0" smtClean="0">
                <a:solidFill>
                  <a:srgbClr val="292934"/>
                </a:solidFill>
                <a:latin typeface="Arial"/>
              </a:rPr>
              <a:t>(</a:t>
            </a:r>
            <a:r>
              <a:rPr lang="it-IT" sz="2000" b="0" i="1" dirty="0" err="1" smtClean="0">
                <a:solidFill>
                  <a:srgbClr val="292934"/>
                </a:solidFill>
                <a:latin typeface="Times New Roman"/>
                <a:cs typeface="Times New Roman"/>
              </a:rPr>
              <a:t>t</a:t>
            </a:r>
            <a:r>
              <a:rPr lang="it-IT" sz="2000" b="0" i="1" baseline="-25000" dirty="0" err="1" smtClean="0">
                <a:solidFill>
                  <a:srgbClr val="292934"/>
                </a:solidFill>
                <a:latin typeface="Times New Roman"/>
                <a:cs typeface="Times New Roman"/>
              </a:rPr>
              <a:t>c</a:t>
            </a:r>
            <a:r>
              <a:rPr lang="it-IT" sz="2000" b="0" dirty="0" smtClean="0">
                <a:solidFill>
                  <a:srgbClr val="292934"/>
                </a:solidFill>
                <a:latin typeface="Times New Roman"/>
                <a:cs typeface="Times New Roman"/>
              </a:rPr>
              <a:t>) </a:t>
            </a:r>
            <a:r>
              <a:rPr lang="it-IT" sz="2000" b="0" dirty="0" smtClean="0">
                <a:solidFill>
                  <a:srgbClr val="292934"/>
                </a:solidFill>
                <a:latin typeface="+mn-lt"/>
                <a:cs typeface="Times New Roman"/>
              </a:rPr>
              <a:t>e calcoliamo il valore della statistica campionaria. Confrontiamo questi due valori e prendiamo una decisione</a:t>
            </a:r>
            <a:endParaRPr lang="it-IT" sz="2000" b="0" dirty="0">
              <a:solidFill>
                <a:srgbClr val="292934"/>
              </a:solidFill>
              <a:latin typeface="+mn-lt"/>
              <a:cs typeface="Times New Roman"/>
            </a:endParaRPr>
          </a:p>
        </p:txBody>
      </p:sp>
    </p:spTree>
    <p:extLst>
      <p:ext uri="{BB962C8B-B14F-4D97-AF65-F5344CB8AC3E}">
        <p14:creationId xmlns:p14="http://schemas.microsoft.com/office/powerpoint/2010/main" val="3250602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5496" y="397781"/>
            <a:ext cx="8229600" cy="711828"/>
          </a:xfrm>
        </p:spPr>
        <p:txBody>
          <a:bodyPr/>
          <a:lstStyle/>
          <a:p>
            <a:r>
              <a:rPr lang="it-IT" dirty="0" smtClean="0"/>
              <a:t>Esercizi</a:t>
            </a:r>
            <a:endParaRPr lang="it-IT" dirty="0"/>
          </a:p>
        </p:txBody>
      </p:sp>
      <p:grpSp>
        <p:nvGrpSpPr>
          <p:cNvPr id="5" name="Gruppo 4"/>
          <p:cNvGrpSpPr/>
          <p:nvPr/>
        </p:nvGrpSpPr>
        <p:grpSpPr>
          <a:xfrm>
            <a:off x="388886" y="1084951"/>
            <a:ext cx="8260887" cy="1477328"/>
            <a:chOff x="499853" y="1208241"/>
            <a:chExt cx="8260887" cy="1477328"/>
          </a:xfrm>
        </p:grpSpPr>
        <p:sp>
          <p:nvSpPr>
            <p:cNvPr id="3" name="CasellaDiTesto 2"/>
            <p:cNvSpPr txBox="1"/>
            <p:nvPr/>
          </p:nvSpPr>
          <p:spPr>
            <a:xfrm>
              <a:off x="499853" y="1208241"/>
              <a:ext cx="8260887" cy="1477328"/>
            </a:xfrm>
            <a:prstGeom prst="rect">
              <a:avLst/>
            </a:prstGeom>
            <a:noFill/>
          </p:spPr>
          <p:txBody>
            <a:bodyPr wrap="square" rtlCol="0">
              <a:spAutoFit/>
            </a:bodyPr>
            <a:lstStyle/>
            <a:p>
              <a:pPr indent="357188" algn="just"/>
              <a:r>
                <a:rPr lang="it-IT" sz="1800" b="0" dirty="0" smtClean="0">
                  <a:latin typeface="+mn-lt"/>
                </a:rPr>
                <a:t>L’amministrazione dell’ospedale dichiara che il tempo medio di attesa dei pazienti che arrivano al P.S. con codice giallo è pari a 25 minuti. Preso un campione casuale di 16 pazienti si è riscontrato che il tempo medio dopo il quale hanno ricevuto assistenza è 27.5±4.8 minuti         . Esegui la verifica di ipotesi con </a:t>
              </a:r>
              <a:r>
                <a:rPr lang="it-IT" sz="1800" b="0" i="1" dirty="0" smtClean="0">
                  <a:latin typeface="Symbol" charset="2"/>
                  <a:cs typeface="Symbol" charset="2"/>
                </a:rPr>
                <a:t>a</a:t>
              </a:r>
              <a:r>
                <a:rPr lang="it-IT" sz="1800" b="0" dirty="0" smtClean="0">
                  <a:latin typeface="+mn-lt"/>
                </a:rPr>
                <a:t>=0.01 che il tempo di attesa è diverso da 25 minuti. </a:t>
              </a:r>
              <a:endParaRPr lang="it-IT" sz="1800" b="0" dirty="0">
                <a:latin typeface="+mn-lt"/>
              </a:endParaRPr>
            </a:p>
          </p:txBody>
        </p:sp>
        <p:graphicFrame>
          <p:nvGraphicFramePr>
            <p:cNvPr id="4" name="Oggetto 3"/>
            <p:cNvGraphicFramePr>
              <a:graphicFrameLocks noChangeAspect="1"/>
            </p:cNvGraphicFramePr>
            <p:nvPr>
              <p:extLst>
                <p:ext uri="{D42A27DB-BD31-4B8C-83A1-F6EECF244321}">
                  <p14:modId xmlns:p14="http://schemas.microsoft.com/office/powerpoint/2010/main" val="850051303"/>
                </p:ext>
              </p:extLst>
            </p:nvPr>
          </p:nvGraphicFramePr>
          <p:xfrm>
            <a:off x="5835660" y="2048222"/>
            <a:ext cx="585391" cy="396000"/>
          </p:xfrm>
          <a:graphic>
            <a:graphicData uri="http://schemas.openxmlformats.org/presentationml/2006/ole">
              <mc:AlternateContent xmlns:mc="http://schemas.openxmlformats.org/markup-compatibility/2006">
                <mc:Choice xmlns:v="urn:schemas-microsoft-com:vml" Requires="v">
                  <p:oleObj spid="_x0000_s564525" name="Equation" r:id="rId3" imgW="431800" imgH="292100" progId="Equation.3">
                    <p:embed/>
                  </p:oleObj>
                </mc:Choice>
                <mc:Fallback>
                  <p:oleObj name="Equation" r:id="rId3" imgW="431800" imgH="292100" progId="Equation.3">
                    <p:embed/>
                    <p:pic>
                      <p:nvPicPr>
                        <p:cNvPr id="0" name=""/>
                        <p:cNvPicPr/>
                        <p:nvPr/>
                      </p:nvPicPr>
                      <p:blipFill>
                        <a:blip r:embed="rId4"/>
                        <a:stretch>
                          <a:fillRect/>
                        </a:stretch>
                      </p:blipFill>
                      <p:spPr>
                        <a:xfrm>
                          <a:off x="5835660" y="2048222"/>
                          <a:ext cx="585391" cy="396000"/>
                        </a:xfrm>
                        <a:prstGeom prst="rect">
                          <a:avLst/>
                        </a:prstGeom>
                      </p:spPr>
                    </p:pic>
                  </p:oleObj>
                </mc:Fallback>
              </mc:AlternateContent>
            </a:graphicData>
          </a:graphic>
        </p:graphicFrame>
      </p:grpSp>
      <p:sp>
        <p:nvSpPr>
          <p:cNvPr id="6" name="Rettangolo 5"/>
          <p:cNvSpPr/>
          <p:nvPr/>
        </p:nvSpPr>
        <p:spPr>
          <a:xfrm>
            <a:off x="559842" y="2769312"/>
            <a:ext cx="8070933" cy="3395802"/>
          </a:xfrm>
          <a:prstGeom prst="rect">
            <a:avLst/>
          </a:prstGeom>
          <a:solidFill>
            <a:srgbClr val="FFFCD2"/>
          </a:solidFill>
        </p:spPr>
        <p:txBody>
          <a:bodyPr wrap="square">
            <a:spAutoFit/>
          </a:bodyPr>
          <a:lstStyle/>
          <a:p>
            <a:pPr>
              <a:spcAft>
                <a:spcPts val="400"/>
              </a:spcAft>
            </a:pPr>
            <a:r>
              <a:rPr lang="it-IT" sz="1800" i="1" dirty="0" err="1" smtClean="0"/>
              <a:t>Step</a:t>
            </a:r>
            <a:r>
              <a:rPr lang="it-IT" sz="1800" i="1" dirty="0" smtClean="0"/>
              <a:t> 1</a:t>
            </a:r>
            <a:r>
              <a:rPr lang="it-IT" sz="1800" b="0" dirty="0" smtClean="0"/>
              <a:t>: </a:t>
            </a:r>
            <a:r>
              <a:rPr lang="it-IT" sz="1800" b="0" i="1" dirty="0" smtClean="0"/>
              <a:t>H</a:t>
            </a:r>
            <a:r>
              <a:rPr lang="it-IT" sz="1800" b="0" dirty="0" smtClean="0"/>
              <a:t>0: </a:t>
            </a:r>
            <a:r>
              <a:rPr lang="it-IT" sz="1800" b="0" i="1" dirty="0" err="1" smtClean="0"/>
              <a:t>μ</a:t>
            </a:r>
            <a:r>
              <a:rPr lang="it-IT" sz="1800" b="0" i="1" dirty="0" smtClean="0"/>
              <a:t> </a:t>
            </a:r>
            <a:r>
              <a:rPr lang="it-IT" sz="1800" b="0" dirty="0" smtClean="0"/>
              <a:t>= 25 minuti, </a:t>
            </a:r>
            <a:r>
              <a:rPr lang="it-IT" sz="1800" b="0" i="1" dirty="0" smtClean="0"/>
              <a:t>H</a:t>
            </a:r>
            <a:r>
              <a:rPr lang="it-IT" sz="1800" b="0" dirty="0" smtClean="0"/>
              <a:t>1: </a:t>
            </a:r>
            <a:r>
              <a:rPr lang="it-IT" sz="1800" b="0" i="1" dirty="0" err="1" smtClean="0"/>
              <a:t>μ</a:t>
            </a:r>
            <a:r>
              <a:rPr lang="it-IT" sz="1800" b="0" i="1" dirty="0" smtClean="0"/>
              <a:t> </a:t>
            </a:r>
            <a:r>
              <a:rPr lang="it-IT" sz="1800" b="0" dirty="0" smtClean="0"/>
              <a:t>≠ 25 minuti</a:t>
            </a:r>
          </a:p>
          <a:p>
            <a:pPr>
              <a:spcAft>
                <a:spcPts val="400"/>
              </a:spcAft>
            </a:pPr>
            <a:r>
              <a:rPr lang="it-IT" sz="1800" i="1" dirty="0" err="1" smtClean="0"/>
              <a:t>Step</a:t>
            </a:r>
            <a:r>
              <a:rPr lang="it-IT" sz="1800" i="1" dirty="0" smtClean="0"/>
              <a:t> 2</a:t>
            </a:r>
            <a:r>
              <a:rPr lang="it-IT" sz="1800" b="0" dirty="0" smtClean="0"/>
              <a:t>: Poiché la deviazione standard della popolazione non è nota, la dimensione del campione è piccola (</a:t>
            </a:r>
            <a:r>
              <a:rPr lang="it-IT" sz="1800" b="0" i="1" dirty="0" err="1" smtClean="0"/>
              <a:t>n</a:t>
            </a:r>
            <a:r>
              <a:rPr lang="it-IT" sz="1800" b="0" i="1" dirty="0" smtClean="0"/>
              <a:t> </a:t>
            </a:r>
            <a:r>
              <a:rPr lang="it-IT" sz="1800" b="0" dirty="0" smtClean="0"/>
              <a:t>&lt; 30) e la popolazione dalla quale proviene il non è nota utilizziamo la distribuzione </a:t>
            </a:r>
            <a:r>
              <a:rPr lang="it-IT" sz="1800" b="0" i="1" dirty="0" smtClean="0"/>
              <a:t>t-</a:t>
            </a:r>
            <a:r>
              <a:rPr lang="it-IT" sz="1800" b="0" i="1" dirty="0" err="1" smtClean="0"/>
              <a:t>Student</a:t>
            </a:r>
            <a:r>
              <a:rPr lang="it-IT" sz="1800" b="0" dirty="0" smtClean="0"/>
              <a:t>. </a:t>
            </a:r>
          </a:p>
          <a:p>
            <a:pPr>
              <a:spcAft>
                <a:spcPts val="400"/>
              </a:spcAft>
            </a:pPr>
            <a:r>
              <a:rPr lang="it-IT" sz="1800" i="1" dirty="0" err="1"/>
              <a:t>Step</a:t>
            </a:r>
            <a:r>
              <a:rPr lang="it-IT" sz="1800" i="1" dirty="0"/>
              <a:t> 3</a:t>
            </a:r>
            <a:r>
              <a:rPr lang="it-IT" sz="1800" b="0" dirty="0" smtClean="0"/>
              <a:t>: per </a:t>
            </a:r>
            <a:r>
              <a:rPr lang="it-IT" sz="1800" b="0" i="1" dirty="0" smtClean="0"/>
              <a:t>α</a:t>
            </a:r>
            <a:r>
              <a:rPr lang="it-IT" sz="1800" b="0" dirty="0" smtClean="0"/>
              <a:t>=0.01 e  </a:t>
            </a:r>
            <a:r>
              <a:rPr lang="it-IT" sz="1800" b="0" i="1" dirty="0" err="1" smtClean="0"/>
              <a:t>df</a:t>
            </a:r>
            <a:r>
              <a:rPr lang="it-IT" sz="1800" b="0" dirty="0" smtClean="0"/>
              <a:t>=</a:t>
            </a:r>
            <a:r>
              <a:rPr lang="it-IT" sz="1800" b="0" i="1" dirty="0" err="1" smtClean="0"/>
              <a:t>n</a:t>
            </a:r>
            <a:r>
              <a:rPr lang="it-IT" sz="1800" b="0" dirty="0" smtClean="0"/>
              <a:t>–1=16–1=15 i valori critici sono </a:t>
            </a:r>
            <a:r>
              <a:rPr lang="it-IT" sz="1800" b="0" i="1" dirty="0" smtClean="0"/>
              <a:t>t</a:t>
            </a:r>
            <a:r>
              <a:rPr lang="it-IT" sz="1800" b="0" baseline="-25000" dirty="0" smtClean="0"/>
              <a:t>c1</a:t>
            </a:r>
            <a:r>
              <a:rPr lang="it-IT" sz="1800" b="0" dirty="0" smtClean="0"/>
              <a:t> = –2.947 e </a:t>
            </a:r>
            <a:r>
              <a:rPr lang="it-IT" sz="1800" b="0" i="1" dirty="0" smtClean="0"/>
              <a:t>t</a:t>
            </a:r>
            <a:r>
              <a:rPr lang="it-IT" sz="1800" b="0" baseline="-25000" dirty="0" smtClean="0"/>
              <a:t>c2</a:t>
            </a:r>
            <a:r>
              <a:rPr lang="it-IT" sz="1800" b="0" dirty="0" smtClean="0"/>
              <a:t>=2.947.</a:t>
            </a:r>
          </a:p>
          <a:p>
            <a:pPr>
              <a:spcAft>
                <a:spcPts val="400"/>
              </a:spcAft>
            </a:pPr>
            <a:r>
              <a:rPr lang="it-IT" sz="1800" i="1" dirty="0" err="1"/>
              <a:t>Step</a:t>
            </a:r>
            <a:r>
              <a:rPr lang="it-IT" sz="1800" i="1" dirty="0"/>
              <a:t> 4</a:t>
            </a:r>
            <a:r>
              <a:rPr lang="it-IT" sz="1800" b="0" dirty="0" smtClean="0"/>
              <a:t>: </a:t>
            </a:r>
            <a:r>
              <a:rPr lang="it-IT" sz="1800" b="0" dirty="0" err="1" smtClean="0"/>
              <a:t>s</a:t>
            </a:r>
            <a:r>
              <a:rPr lang="it-IT" sz="1800" b="0" i="1" baseline="-25000" dirty="0" err="1" smtClean="0"/>
              <a:t>xbar</a:t>
            </a:r>
            <a:r>
              <a:rPr lang="it-IT" sz="1800" b="0" i="1" dirty="0" smtClean="0"/>
              <a:t> </a:t>
            </a:r>
            <a:r>
              <a:rPr lang="it-IT" sz="1800" b="0" dirty="0" smtClean="0"/>
              <a:t>= </a:t>
            </a:r>
            <a:r>
              <a:rPr lang="it-IT" sz="1800" b="0" dirty="0" err="1" smtClean="0"/>
              <a:t>s</a:t>
            </a:r>
            <a:r>
              <a:rPr lang="it-IT" sz="1800" b="0" dirty="0" smtClean="0"/>
              <a:t>/</a:t>
            </a:r>
            <a:r>
              <a:rPr lang="it-IT" sz="1800" b="0" i="1" dirty="0" smtClean="0"/>
              <a:t>√ </a:t>
            </a:r>
            <a:r>
              <a:rPr lang="it-IT" sz="1800" b="0" i="1" dirty="0" err="1" smtClean="0"/>
              <a:t>n</a:t>
            </a:r>
            <a:r>
              <a:rPr lang="it-IT" sz="1800" b="0" i="1" dirty="0" smtClean="0"/>
              <a:t> </a:t>
            </a:r>
            <a:r>
              <a:rPr lang="it-IT" sz="1800" b="0" dirty="0" smtClean="0"/>
              <a:t>= 4.8/</a:t>
            </a:r>
            <a:r>
              <a:rPr lang="it-IT" sz="1800" b="0" i="1" dirty="0" smtClean="0"/>
              <a:t>√</a:t>
            </a:r>
            <a:r>
              <a:rPr lang="it-IT" sz="1800" b="0" dirty="0" smtClean="0"/>
              <a:t>16=1.2 minuti</a:t>
            </a:r>
          </a:p>
          <a:p>
            <a:pPr>
              <a:spcAft>
                <a:spcPts val="400"/>
              </a:spcAft>
            </a:pPr>
            <a:r>
              <a:rPr lang="it-IT" sz="1800" i="1" dirty="0" err="1"/>
              <a:t>Step</a:t>
            </a:r>
            <a:r>
              <a:rPr lang="it-IT" sz="1800" i="1" dirty="0"/>
              <a:t> 5</a:t>
            </a:r>
            <a:r>
              <a:rPr lang="it-IT" sz="1800" b="0" dirty="0" smtClean="0"/>
              <a:t>: </a:t>
            </a:r>
            <a:r>
              <a:rPr lang="it-IT" sz="1800" b="0" i="1" dirty="0" smtClean="0"/>
              <a:t>t</a:t>
            </a:r>
            <a:r>
              <a:rPr lang="it-IT" sz="1800" b="0" baseline="-25000" dirty="0" smtClean="0"/>
              <a:t>0</a:t>
            </a:r>
            <a:r>
              <a:rPr lang="it-IT" sz="1800" b="0" i="1" dirty="0" smtClean="0"/>
              <a:t> </a:t>
            </a:r>
            <a:r>
              <a:rPr lang="it-IT" sz="1800" b="0" dirty="0" smtClean="0"/>
              <a:t>= (</a:t>
            </a:r>
            <a:r>
              <a:rPr lang="it-IT" sz="1800" b="0" i="1" dirty="0" smtClean="0"/>
              <a:t>x</a:t>
            </a:r>
            <a:r>
              <a:rPr lang="it-IT" sz="1800" b="0" dirty="0" smtClean="0"/>
              <a:t>−</a:t>
            </a:r>
            <a:r>
              <a:rPr lang="it-IT" sz="1800" b="0" dirty="0" err="1" smtClean="0"/>
              <a:t>μ</a:t>
            </a:r>
            <a:r>
              <a:rPr lang="it-IT" sz="1800" b="0" dirty="0" smtClean="0"/>
              <a:t>)/</a:t>
            </a:r>
            <a:r>
              <a:rPr lang="it-IT" sz="1800" b="0" i="1" dirty="0" err="1" smtClean="0"/>
              <a:t>sx</a:t>
            </a:r>
            <a:r>
              <a:rPr lang="it-IT" sz="1800" b="0" i="1" dirty="0" smtClean="0"/>
              <a:t> </a:t>
            </a:r>
            <a:r>
              <a:rPr lang="it-IT" sz="1800" b="0" dirty="0" smtClean="0"/>
              <a:t>= (27.5–25)/1.2 = 2.083</a:t>
            </a:r>
          </a:p>
          <a:p>
            <a:endParaRPr lang="it-IT" sz="1800" b="0" dirty="0" smtClean="0"/>
          </a:p>
          <a:p>
            <a:r>
              <a:rPr lang="it-IT" sz="1800" i="1" dirty="0" smtClean="0"/>
              <a:t>Decisione</a:t>
            </a:r>
            <a:r>
              <a:rPr lang="it-IT" sz="1800" b="0" dirty="0" smtClean="0"/>
              <a:t>: Non rigettiamo </a:t>
            </a:r>
            <a:r>
              <a:rPr lang="it-IT" sz="1800" b="0" i="1" dirty="0" smtClean="0"/>
              <a:t>H</a:t>
            </a:r>
            <a:r>
              <a:rPr lang="it-IT" sz="1800" b="0" baseline="-25000" dirty="0" smtClean="0"/>
              <a:t>0</a:t>
            </a:r>
            <a:r>
              <a:rPr lang="it-IT" sz="1800" b="0" dirty="0" smtClean="0"/>
              <a:t> poiché 2.083 &lt; 2.947 e diciamo che l’evidenza sperimentale ci permette di affermare che il tempo di attesa </a:t>
            </a:r>
            <a:r>
              <a:rPr lang="it-IT" sz="1800" i="1" dirty="0" smtClean="0"/>
              <a:t>non è diverso </a:t>
            </a:r>
            <a:r>
              <a:rPr lang="it-IT" sz="1800" b="0" dirty="0" smtClean="0"/>
              <a:t>da 25 minuti.</a:t>
            </a:r>
            <a:endParaRPr lang="it-IT" sz="1800" b="0" dirty="0"/>
          </a:p>
        </p:txBody>
      </p:sp>
    </p:spTree>
    <p:extLst>
      <p:ext uri="{BB962C8B-B14F-4D97-AF65-F5344CB8AC3E}">
        <p14:creationId xmlns:p14="http://schemas.microsoft.com/office/powerpoint/2010/main" val="304651710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0983"/>
            <a:ext cx="8229600" cy="822789"/>
          </a:xfrm>
        </p:spPr>
        <p:txBody>
          <a:bodyPr/>
          <a:lstStyle/>
          <a:p>
            <a:r>
              <a:rPr lang="it-IT" dirty="0" smtClean="0"/>
              <a:t>Esercizi</a:t>
            </a:r>
            <a:endParaRPr lang="it-IT" dirty="0"/>
          </a:p>
        </p:txBody>
      </p:sp>
      <p:sp>
        <p:nvSpPr>
          <p:cNvPr id="3" name="CasellaDiTesto 2"/>
          <p:cNvSpPr txBox="1"/>
          <p:nvPr/>
        </p:nvSpPr>
        <p:spPr>
          <a:xfrm>
            <a:off x="443873" y="977995"/>
            <a:ext cx="8431186" cy="2308324"/>
          </a:xfrm>
          <a:prstGeom prst="rect">
            <a:avLst/>
          </a:prstGeom>
          <a:noFill/>
        </p:spPr>
        <p:txBody>
          <a:bodyPr wrap="square" rtlCol="0">
            <a:spAutoFit/>
          </a:bodyPr>
          <a:lstStyle/>
          <a:p>
            <a:pPr indent="271463" algn="just"/>
            <a:r>
              <a:rPr lang="it-IT" sz="1800" b="0" dirty="0" smtClean="0">
                <a:latin typeface="+mn-lt"/>
              </a:rPr>
              <a:t>Il </a:t>
            </a:r>
            <a:r>
              <a:rPr lang="it-IT" sz="1800" b="0" dirty="0" err="1" smtClean="0">
                <a:latin typeface="+mn-lt"/>
              </a:rPr>
              <a:t>Census</a:t>
            </a:r>
            <a:r>
              <a:rPr lang="it-IT" sz="1800" b="0" dirty="0" smtClean="0">
                <a:latin typeface="+mn-lt"/>
              </a:rPr>
              <a:t> Bureau ha calcolato che nel 2003 il 15.6% della popolazione americana era privo di assicurazione sanitaria. Nel 2011 un indagine eseguita su 1200 cittadini ha rilevato che 216 di questi non hanno copertura assicurativa. Eseguiamo la VI con </a:t>
            </a:r>
            <a:r>
              <a:rPr lang="it-IT" sz="1800" b="0" dirty="0">
                <a:latin typeface="+mn-lt"/>
              </a:rPr>
              <a:t>il </a:t>
            </a:r>
            <a:r>
              <a:rPr lang="it-IT" sz="1800" b="0" dirty="0" smtClean="0">
                <a:latin typeface="+mn-lt"/>
              </a:rPr>
              <a:t>livello di affidabilità </a:t>
            </a:r>
            <a:r>
              <a:rPr lang="it-IT" sz="1800" b="0" dirty="0" smtClean="0">
                <a:latin typeface="Symbol" charset="2"/>
                <a:cs typeface="Symbol" charset="2"/>
              </a:rPr>
              <a:t>a</a:t>
            </a:r>
            <a:r>
              <a:rPr lang="it-IT" sz="1800" b="0" dirty="0">
                <a:latin typeface="+mn-lt"/>
              </a:rPr>
              <a:t>=</a:t>
            </a:r>
            <a:r>
              <a:rPr lang="it-IT" sz="1800" b="0" dirty="0" smtClean="0">
                <a:latin typeface="+mn-lt"/>
              </a:rPr>
              <a:t>0.02.</a:t>
            </a:r>
          </a:p>
          <a:p>
            <a:pPr marL="358775" indent="-358775" algn="just">
              <a:buFont typeface="+mj-lt"/>
              <a:buAutoNum type="alphaLcParenR"/>
            </a:pPr>
            <a:r>
              <a:rPr lang="it-IT" sz="1800" b="0" dirty="0" smtClean="0">
                <a:latin typeface="+mn-lt"/>
              </a:rPr>
              <a:t>esegui il test di ipotesi per verificare se la percentuale della popolazione americana priva di assistenza sanitaria è maggiore del 15.6%.</a:t>
            </a:r>
          </a:p>
          <a:p>
            <a:pPr marL="358775" indent="-358775" algn="just">
              <a:buFont typeface="+mj-lt"/>
              <a:buAutoNum type="alphaLcParenR"/>
            </a:pPr>
            <a:r>
              <a:rPr lang="it-IT" sz="1800" b="0" dirty="0">
                <a:latin typeface="+mn-lt"/>
              </a:rPr>
              <a:t>Quale è la probabilità di commettere </a:t>
            </a:r>
            <a:r>
              <a:rPr lang="it-IT" sz="1800" b="0" dirty="0" smtClean="0">
                <a:latin typeface="+mn-lt"/>
              </a:rPr>
              <a:t>un errore Tipo I in (a). </a:t>
            </a:r>
          </a:p>
          <a:p>
            <a:pPr marL="358775" indent="-358775" algn="just">
              <a:buFont typeface="+mj-lt"/>
              <a:buAutoNum type="alphaLcParenR"/>
            </a:pPr>
            <a:r>
              <a:rPr lang="it-IT" sz="1800" b="0" dirty="0" smtClean="0">
                <a:latin typeface="+mn-lt"/>
              </a:rPr>
              <a:t>Calcola il </a:t>
            </a:r>
            <a:r>
              <a:rPr lang="it-IT" sz="1800" b="0" i="1" dirty="0" err="1" smtClean="0">
                <a:latin typeface="+mn-lt"/>
              </a:rPr>
              <a:t>p</a:t>
            </a:r>
            <a:r>
              <a:rPr lang="it-IT" sz="1800" b="0" dirty="0" err="1" smtClean="0">
                <a:latin typeface="+mn-lt"/>
              </a:rPr>
              <a:t>-</a:t>
            </a:r>
            <a:r>
              <a:rPr lang="it-IT" sz="1800" b="0" i="1" dirty="0" err="1" smtClean="0">
                <a:latin typeface="+mn-lt"/>
              </a:rPr>
              <a:t>value</a:t>
            </a:r>
            <a:r>
              <a:rPr lang="it-IT" sz="1800" b="0" dirty="0" smtClean="0">
                <a:latin typeface="+mn-lt"/>
              </a:rPr>
              <a:t> per il test in (a) e attribuisci il significato a questo valore.</a:t>
            </a:r>
            <a:endParaRPr lang="it-IT" sz="1800" b="0" dirty="0">
              <a:latin typeface="+mn-lt"/>
            </a:endParaRPr>
          </a:p>
        </p:txBody>
      </p:sp>
      <p:sp>
        <p:nvSpPr>
          <p:cNvPr id="4" name="Rettangolo 3"/>
          <p:cNvSpPr/>
          <p:nvPr/>
        </p:nvSpPr>
        <p:spPr>
          <a:xfrm>
            <a:off x="522940" y="3479291"/>
            <a:ext cx="8367060" cy="2944396"/>
          </a:xfrm>
          <a:prstGeom prst="rect">
            <a:avLst/>
          </a:prstGeom>
          <a:solidFill>
            <a:srgbClr val="FFFCD2"/>
          </a:solidFill>
        </p:spPr>
        <p:txBody>
          <a:bodyPr wrap="square">
            <a:spAutoFit/>
          </a:bodyPr>
          <a:lstStyle/>
          <a:p>
            <a:pPr>
              <a:spcAft>
                <a:spcPts val="400"/>
              </a:spcAft>
            </a:pPr>
            <a:r>
              <a:rPr lang="it-IT" sz="1800" i="1" dirty="0" err="1" smtClean="0">
                <a:latin typeface="Times New Roman"/>
                <a:cs typeface="Times New Roman"/>
              </a:rPr>
              <a:t>Step</a:t>
            </a:r>
            <a:r>
              <a:rPr lang="it-IT" sz="1800" i="1" dirty="0" smtClean="0">
                <a:latin typeface="Times New Roman"/>
                <a:cs typeface="Times New Roman"/>
              </a:rPr>
              <a:t> 1</a:t>
            </a:r>
            <a:r>
              <a:rPr lang="it-IT" sz="1800" b="0" dirty="0" smtClean="0">
                <a:latin typeface="Times New Roman"/>
                <a:cs typeface="Times New Roman"/>
              </a:rPr>
              <a:t>: </a:t>
            </a:r>
            <a:r>
              <a:rPr lang="it-IT" sz="1800" b="0" i="1" dirty="0" smtClean="0">
                <a:latin typeface="Times New Roman"/>
                <a:cs typeface="Times New Roman"/>
              </a:rPr>
              <a:t>H</a:t>
            </a:r>
            <a:r>
              <a:rPr lang="it-IT" sz="1800" b="0" baseline="-25000" dirty="0" smtClean="0">
                <a:latin typeface="Times New Roman"/>
                <a:cs typeface="Times New Roman"/>
              </a:rPr>
              <a:t>0</a:t>
            </a:r>
            <a:r>
              <a:rPr lang="it-IT" sz="1800" b="0" dirty="0" smtClean="0">
                <a:latin typeface="Times New Roman"/>
                <a:cs typeface="Times New Roman"/>
              </a:rPr>
              <a:t>: </a:t>
            </a:r>
            <a:r>
              <a:rPr lang="it-IT" sz="1800" b="0" i="1" dirty="0" err="1" smtClean="0">
                <a:latin typeface="Times New Roman"/>
                <a:cs typeface="Times New Roman"/>
              </a:rPr>
              <a:t>p</a:t>
            </a:r>
            <a:r>
              <a:rPr lang="it-IT" sz="1800" b="0" i="1" dirty="0" smtClean="0">
                <a:latin typeface="Times New Roman"/>
                <a:cs typeface="Times New Roman"/>
              </a:rPr>
              <a:t> </a:t>
            </a:r>
            <a:r>
              <a:rPr lang="it-IT" sz="1800" b="0" dirty="0" smtClean="0">
                <a:latin typeface="Times New Roman"/>
                <a:cs typeface="Times New Roman"/>
              </a:rPr>
              <a:t>= 0.156, </a:t>
            </a:r>
            <a:r>
              <a:rPr lang="it-IT" sz="1800" b="0" i="1" dirty="0" smtClean="0">
                <a:latin typeface="Times New Roman"/>
                <a:cs typeface="Times New Roman"/>
              </a:rPr>
              <a:t>H</a:t>
            </a:r>
            <a:r>
              <a:rPr lang="it-IT" sz="1800" b="0" baseline="-25000" dirty="0" smtClean="0">
                <a:latin typeface="Times New Roman"/>
                <a:cs typeface="Times New Roman"/>
              </a:rPr>
              <a:t>1</a:t>
            </a:r>
            <a:r>
              <a:rPr lang="it-IT" sz="1800" b="0" dirty="0" smtClean="0">
                <a:latin typeface="Times New Roman"/>
                <a:cs typeface="Times New Roman"/>
              </a:rPr>
              <a:t>:  </a:t>
            </a:r>
            <a:r>
              <a:rPr lang="it-IT" sz="1800" b="0" i="1" dirty="0" err="1" smtClean="0">
                <a:latin typeface="Times New Roman"/>
                <a:cs typeface="Times New Roman"/>
              </a:rPr>
              <a:t>p</a:t>
            </a:r>
            <a:r>
              <a:rPr lang="it-IT" sz="1800" b="0" i="1" dirty="0" smtClean="0">
                <a:latin typeface="Times New Roman"/>
                <a:cs typeface="Times New Roman"/>
              </a:rPr>
              <a:t> </a:t>
            </a:r>
            <a:r>
              <a:rPr lang="it-IT" sz="1800" b="0" dirty="0" smtClean="0">
                <a:latin typeface="Times New Roman"/>
                <a:cs typeface="Times New Roman"/>
              </a:rPr>
              <a:t>&gt; 0.156</a:t>
            </a:r>
          </a:p>
          <a:p>
            <a:pPr>
              <a:spcAft>
                <a:spcPts val="400"/>
              </a:spcAft>
            </a:pPr>
            <a:r>
              <a:rPr lang="it-IT" sz="1800" i="1" dirty="0" err="1">
                <a:latin typeface="Times New Roman"/>
                <a:cs typeface="Times New Roman"/>
              </a:rPr>
              <a:t>Step</a:t>
            </a:r>
            <a:r>
              <a:rPr lang="it-IT" sz="1800" i="1" dirty="0">
                <a:latin typeface="Times New Roman"/>
                <a:cs typeface="Times New Roman"/>
              </a:rPr>
              <a:t> 2</a:t>
            </a:r>
            <a:r>
              <a:rPr lang="it-IT" sz="1800" b="0" dirty="0" smtClean="0">
                <a:latin typeface="Times New Roman"/>
                <a:cs typeface="Times New Roman"/>
              </a:rPr>
              <a:t>: </a:t>
            </a:r>
            <a:r>
              <a:rPr lang="it-IT" sz="1800" b="0" i="1" dirty="0" err="1" smtClean="0">
                <a:latin typeface="Times New Roman"/>
                <a:cs typeface="Times New Roman"/>
              </a:rPr>
              <a:t>np</a:t>
            </a:r>
            <a:r>
              <a:rPr lang="it-IT" sz="1800" b="0" i="1" dirty="0" smtClean="0">
                <a:latin typeface="Times New Roman"/>
                <a:cs typeface="Times New Roman"/>
              </a:rPr>
              <a:t> </a:t>
            </a:r>
            <a:r>
              <a:rPr lang="it-IT" sz="1800" b="0" dirty="0" smtClean="0">
                <a:latin typeface="Times New Roman"/>
                <a:cs typeface="Times New Roman"/>
              </a:rPr>
              <a:t>= (1200)(.156) = 187.2 &gt; 5 and </a:t>
            </a:r>
            <a:r>
              <a:rPr lang="it-IT" sz="1800" b="0" i="1" dirty="0" err="1" smtClean="0">
                <a:latin typeface="Times New Roman"/>
                <a:cs typeface="Times New Roman"/>
              </a:rPr>
              <a:t>nq</a:t>
            </a:r>
            <a:r>
              <a:rPr lang="it-IT" sz="1800" b="0" i="1" dirty="0" smtClean="0">
                <a:latin typeface="Times New Roman"/>
                <a:cs typeface="Times New Roman"/>
              </a:rPr>
              <a:t> </a:t>
            </a:r>
            <a:r>
              <a:rPr lang="it-IT" sz="1800" b="0" dirty="0" smtClean="0">
                <a:latin typeface="Times New Roman"/>
                <a:cs typeface="Times New Roman"/>
              </a:rPr>
              <a:t>= (1200)(.844) = 1012.8 &gt; 5</a:t>
            </a:r>
          </a:p>
          <a:p>
            <a:pPr marL="717550">
              <a:spcAft>
                <a:spcPts val="400"/>
              </a:spcAft>
            </a:pPr>
            <a:r>
              <a:rPr lang="it-IT" sz="1800" b="0" dirty="0" smtClean="0">
                <a:latin typeface="Times New Roman"/>
                <a:cs typeface="Times New Roman"/>
              </a:rPr>
              <a:t>poiché </a:t>
            </a:r>
            <a:r>
              <a:rPr lang="it-IT" sz="1800" b="0" i="1" dirty="0" err="1" smtClean="0">
                <a:latin typeface="Times New Roman"/>
                <a:cs typeface="Times New Roman"/>
              </a:rPr>
              <a:t>np</a:t>
            </a:r>
            <a:r>
              <a:rPr lang="it-IT" sz="1800" b="0" i="1" dirty="0" smtClean="0">
                <a:latin typeface="Times New Roman"/>
                <a:cs typeface="Times New Roman"/>
              </a:rPr>
              <a:t> </a:t>
            </a:r>
            <a:r>
              <a:rPr lang="it-IT" sz="1800" b="0" dirty="0" smtClean="0">
                <a:latin typeface="Times New Roman"/>
                <a:cs typeface="Times New Roman"/>
              </a:rPr>
              <a:t>&gt; 5 e </a:t>
            </a:r>
            <a:r>
              <a:rPr lang="it-IT" sz="1800" b="0" i="1" dirty="0" err="1" smtClean="0">
                <a:latin typeface="Times New Roman"/>
                <a:cs typeface="Times New Roman"/>
              </a:rPr>
              <a:t>nq</a:t>
            </a:r>
            <a:r>
              <a:rPr lang="it-IT" sz="1800" b="0" i="1" dirty="0" smtClean="0">
                <a:latin typeface="Times New Roman"/>
                <a:cs typeface="Times New Roman"/>
              </a:rPr>
              <a:t> </a:t>
            </a:r>
            <a:r>
              <a:rPr lang="it-IT" sz="1800" b="0" dirty="0" smtClean="0">
                <a:latin typeface="Times New Roman"/>
                <a:cs typeface="Times New Roman"/>
              </a:rPr>
              <a:t>&gt; 5, usiamo la distribuzione normale</a:t>
            </a:r>
          </a:p>
          <a:p>
            <a:pPr>
              <a:spcAft>
                <a:spcPts val="400"/>
              </a:spcAft>
            </a:pPr>
            <a:r>
              <a:rPr lang="it-IT" sz="1800" i="1" dirty="0" err="1">
                <a:latin typeface="Times New Roman"/>
                <a:cs typeface="Times New Roman"/>
              </a:rPr>
              <a:t>Step</a:t>
            </a:r>
            <a:r>
              <a:rPr lang="it-IT" sz="1800" i="1" dirty="0">
                <a:latin typeface="Times New Roman"/>
                <a:cs typeface="Times New Roman"/>
              </a:rPr>
              <a:t> 3</a:t>
            </a:r>
            <a:r>
              <a:rPr lang="it-IT" sz="1800" b="0" dirty="0" smtClean="0">
                <a:latin typeface="Times New Roman"/>
                <a:cs typeface="Times New Roman"/>
              </a:rPr>
              <a:t>: per </a:t>
            </a:r>
            <a:r>
              <a:rPr lang="it-IT" sz="1800" b="0" i="1" dirty="0" smtClean="0">
                <a:latin typeface="Times New Roman"/>
                <a:cs typeface="Times New Roman"/>
              </a:rPr>
              <a:t>α </a:t>
            </a:r>
            <a:r>
              <a:rPr lang="it-IT" sz="1800" b="0" dirty="0" smtClean="0">
                <a:latin typeface="Times New Roman"/>
                <a:cs typeface="Times New Roman"/>
              </a:rPr>
              <a:t>= .02, il valore critico di </a:t>
            </a:r>
            <a:r>
              <a:rPr lang="it-IT" sz="1800" b="0" i="1" dirty="0" err="1" smtClean="0">
                <a:latin typeface="Times New Roman"/>
                <a:cs typeface="Times New Roman"/>
              </a:rPr>
              <a:t>z</a:t>
            </a:r>
            <a:r>
              <a:rPr lang="it-IT" sz="1800" b="0" i="1" dirty="0" smtClean="0">
                <a:latin typeface="Times New Roman"/>
                <a:cs typeface="Times New Roman"/>
              </a:rPr>
              <a:t> </a:t>
            </a:r>
            <a:r>
              <a:rPr lang="it-IT" sz="1800" b="0" dirty="0" smtClean="0">
                <a:latin typeface="Times New Roman"/>
                <a:cs typeface="Times New Roman"/>
              </a:rPr>
              <a:t>è </a:t>
            </a:r>
            <a:r>
              <a:rPr lang="it-IT" sz="1800" b="0" dirty="0" err="1" smtClean="0">
                <a:latin typeface="Times New Roman"/>
                <a:cs typeface="Times New Roman"/>
              </a:rPr>
              <a:t>z</a:t>
            </a:r>
            <a:r>
              <a:rPr lang="it-IT" sz="1800" b="0" baseline="-25000" dirty="0" err="1" smtClean="0">
                <a:latin typeface="Times New Roman"/>
                <a:cs typeface="Times New Roman"/>
              </a:rPr>
              <a:t>c</a:t>
            </a:r>
            <a:r>
              <a:rPr lang="it-IT" sz="1800" b="0" dirty="0" smtClean="0">
                <a:latin typeface="Times New Roman"/>
                <a:cs typeface="Times New Roman"/>
              </a:rPr>
              <a:t> = 2.05.</a:t>
            </a:r>
          </a:p>
          <a:p>
            <a:pPr>
              <a:spcAft>
                <a:spcPts val="400"/>
              </a:spcAft>
            </a:pPr>
            <a:r>
              <a:rPr lang="it-IT" sz="1800" i="1" dirty="0" err="1">
                <a:latin typeface="Times New Roman"/>
                <a:cs typeface="Times New Roman"/>
              </a:rPr>
              <a:t>Step</a:t>
            </a:r>
            <a:r>
              <a:rPr lang="it-IT" sz="1800" i="1" dirty="0">
                <a:latin typeface="Times New Roman"/>
                <a:cs typeface="Times New Roman"/>
              </a:rPr>
              <a:t> 4</a:t>
            </a:r>
            <a:r>
              <a:rPr lang="it-IT" sz="1800" b="0" dirty="0" smtClean="0">
                <a:latin typeface="Times New Roman"/>
                <a:cs typeface="Times New Roman"/>
              </a:rPr>
              <a:t>: </a:t>
            </a:r>
            <a:r>
              <a:rPr lang="it-IT" sz="1800" b="0" dirty="0" err="1" smtClean="0">
                <a:latin typeface="Times New Roman"/>
                <a:cs typeface="Times New Roman"/>
              </a:rPr>
              <a:t>σ</a:t>
            </a:r>
            <a:r>
              <a:rPr lang="it-IT" sz="1800" b="0" i="1" baseline="-25000" dirty="0" err="1" smtClean="0">
                <a:latin typeface="Times New Roman"/>
                <a:cs typeface="Times New Roman"/>
              </a:rPr>
              <a:t>phat</a:t>
            </a:r>
            <a:r>
              <a:rPr lang="it-IT" sz="1800" b="0" dirty="0" smtClean="0">
                <a:latin typeface="Times New Roman"/>
                <a:cs typeface="Times New Roman"/>
              </a:rPr>
              <a:t> = √</a:t>
            </a:r>
            <a:r>
              <a:rPr lang="it-IT" sz="1800" b="0" i="1" dirty="0" err="1" smtClean="0">
                <a:latin typeface="Times New Roman"/>
                <a:cs typeface="Times New Roman"/>
              </a:rPr>
              <a:t>pq</a:t>
            </a:r>
            <a:r>
              <a:rPr lang="it-IT" sz="1800" b="0" i="1" dirty="0" smtClean="0">
                <a:latin typeface="Times New Roman"/>
                <a:cs typeface="Times New Roman"/>
              </a:rPr>
              <a:t> </a:t>
            </a:r>
            <a:r>
              <a:rPr lang="it-IT" sz="1800" b="0" dirty="0" smtClean="0">
                <a:latin typeface="Times New Roman"/>
                <a:cs typeface="Times New Roman"/>
              </a:rPr>
              <a:t>/ </a:t>
            </a:r>
            <a:r>
              <a:rPr lang="it-IT" sz="1800" b="0" i="1" dirty="0" err="1" smtClean="0">
                <a:latin typeface="Times New Roman"/>
                <a:cs typeface="Times New Roman"/>
              </a:rPr>
              <a:t>n</a:t>
            </a:r>
            <a:r>
              <a:rPr lang="it-IT" sz="1800" b="0" i="1" dirty="0" smtClean="0">
                <a:latin typeface="Times New Roman"/>
                <a:cs typeface="Times New Roman"/>
              </a:rPr>
              <a:t> </a:t>
            </a:r>
            <a:r>
              <a:rPr lang="it-IT" sz="1800" b="0" dirty="0" smtClean="0">
                <a:latin typeface="Times New Roman"/>
                <a:cs typeface="Times New Roman"/>
              </a:rPr>
              <a:t>= √ (.156)(.844) /1200  = .01047473</a:t>
            </a:r>
          </a:p>
          <a:p>
            <a:pPr marL="717550">
              <a:spcAft>
                <a:spcPts val="400"/>
              </a:spcAft>
            </a:pPr>
            <a:r>
              <a:rPr lang="it-IT" sz="1800" b="0" i="1" dirty="0" err="1" smtClean="0">
                <a:latin typeface="Times New Roman"/>
                <a:cs typeface="Times New Roman"/>
              </a:rPr>
              <a:t>p</a:t>
            </a:r>
            <a:r>
              <a:rPr lang="it-IT" sz="1800" b="0" dirty="0" err="1" smtClean="0">
                <a:latin typeface="Times New Roman"/>
                <a:cs typeface="Times New Roman"/>
              </a:rPr>
              <a:t>hat</a:t>
            </a:r>
            <a:r>
              <a:rPr lang="it-IT" sz="1800" b="0" dirty="0" smtClean="0">
                <a:latin typeface="Times New Roman"/>
                <a:cs typeface="Times New Roman"/>
              </a:rPr>
              <a:t> = 216/1200 = .18</a:t>
            </a:r>
          </a:p>
          <a:p>
            <a:pPr marL="717550">
              <a:spcAft>
                <a:spcPts val="400"/>
              </a:spcAft>
            </a:pPr>
            <a:r>
              <a:rPr lang="it-IT" sz="1800" b="0" i="1" dirty="0" smtClean="0">
                <a:latin typeface="Times New Roman"/>
                <a:cs typeface="Times New Roman"/>
              </a:rPr>
              <a:t>z</a:t>
            </a:r>
            <a:r>
              <a:rPr lang="it-IT" sz="1800" b="0" baseline="-25000" dirty="0" smtClean="0">
                <a:latin typeface="Times New Roman"/>
                <a:cs typeface="Times New Roman"/>
              </a:rPr>
              <a:t>0</a:t>
            </a:r>
            <a:r>
              <a:rPr lang="it-IT" sz="1800" b="0" i="1" dirty="0" smtClean="0">
                <a:latin typeface="Times New Roman"/>
                <a:cs typeface="Times New Roman"/>
              </a:rPr>
              <a:t> </a:t>
            </a:r>
            <a:r>
              <a:rPr lang="it-IT" sz="1800" b="0" dirty="0" smtClean="0">
                <a:latin typeface="Times New Roman"/>
                <a:cs typeface="Times New Roman"/>
              </a:rPr>
              <a:t>= (</a:t>
            </a:r>
            <a:r>
              <a:rPr lang="it-IT" sz="1800" b="0" i="1" dirty="0" err="1" smtClean="0">
                <a:latin typeface="Times New Roman"/>
                <a:cs typeface="Times New Roman"/>
              </a:rPr>
              <a:t>p</a:t>
            </a:r>
            <a:r>
              <a:rPr lang="it-IT" sz="1800" b="0" dirty="0" err="1" smtClean="0">
                <a:latin typeface="Times New Roman"/>
                <a:cs typeface="Times New Roman"/>
              </a:rPr>
              <a:t>hat</a:t>
            </a:r>
            <a:r>
              <a:rPr lang="it-IT" sz="1800" b="0" dirty="0" smtClean="0">
                <a:latin typeface="Times New Roman"/>
                <a:cs typeface="Times New Roman"/>
              </a:rPr>
              <a:t> − </a:t>
            </a:r>
            <a:r>
              <a:rPr lang="it-IT" sz="1800" b="0" i="1" dirty="0" err="1" smtClean="0">
                <a:latin typeface="Times New Roman"/>
                <a:cs typeface="Times New Roman"/>
              </a:rPr>
              <a:t>p</a:t>
            </a:r>
            <a:r>
              <a:rPr lang="it-IT" sz="1800" b="0" dirty="0" smtClean="0">
                <a:latin typeface="Times New Roman"/>
                <a:cs typeface="Times New Roman"/>
              </a:rPr>
              <a:t>)/</a:t>
            </a:r>
            <a:r>
              <a:rPr lang="it-IT" sz="1800" b="0" dirty="0" err="1" smtClean="0">
                <a:latin typeface="Times New Roman"/>
                <a:cs typeface="Times New Roman"/>
              </a:rPr>
              <a:t>σ</a:t>
            </a:r>
            <a:r>
              <a:rPr lang="it-IT" sz="1800" b="0" i="1" baseline="-25000" dirty="0" err="1" smtClean="0">
                <a:latin typeface="Times New Roman"/>
                <a:cs typeface="Times New Roman"/>
              </a:rPr>
              <a:t>p</a:t>
            </a:r>
            <a:r>
              <a:rPr lang="it-IT" sz="1800" b="0" baseline="-25000" dirty="0" err="1" smtClean="0">
                <a:latin typeface="Times New Roman"/>
                <a:cs typeface="Times New Roman"/>
              </a:rPr>
              <a:t>hat</a:t>
            </a:r>
            <a:r>
              <a:rPr lang="it-IT" sz="1800" b="0" dirty="0" smtClean="0">
                <a:latin typeface="Times New Roman"/>
                <a:cs typeface="Times New Roman"/>
              </a:rPr>
              <a:t> = (.18 – .156)/.01047473 = 2.29</a:t>
            </a:r>
          </a:p>
          <a:p>
            <a:pPr>
              <a:spcAft>
                <a:spcPts val="300"/>
              </a:spcAft>
            </a:pPr>
            <a:r>
              <a:rPr lang="it-IT" sz="1800" i="1" dirty="0" err="1">
                <a:latin typeface="Times New Roman"/>
                <a:cs typeface="Times New Roman"/>
              </a:rPr>
              <a:t>Step</a:t>
            </a:r>
            <a:r>
              <a:rPr lang="it-IT" sz="1800" i="1" dirty="0">
                <a:latin typeface="Times New Roman"/>
                <a:cs typeface="Times New Roman"/>
              </a:rPr>
              <a:t> 5</a:t>
            </a:r>
            <a:r>
              <a:rPr lang="it-IT" sz="1800" b="0" dirty="0" smtClean="0">
                <a:latin typeface="Times New Roman"/>
                <a:cs typeface="Times New Roman"/>
              </a:rPr>
              <a:t>: La statistica del test z</a:t>
            </a:r>
            <a:r>
              <a:rPr lang="it-IT" sz="1800" b="0" baseline="-25000" dirty="0" smtClean="0">
                <a:latin typeface="Times New Roman"/>
                <a:cs typeface="Times New Roman"/>
              </a:rPr>
              <a:t>0</a:t>
            </a:r>
            <a:r>
              <a:rPr lang="it-IT" sz="1800" b="0" dirty="0" smtClean="0">
                <a:latin typeface="Times New Roman"/>
                <a:cs typeface="Times New Roman"/>
              </a:rPr>
              <a:t> &gt; </a:t>
            </a:r>
            <a:r>
              <a:rPr lang="it-IT" sz="1800" b="0" dirty="0" err="1" smtClean="0">
                <a:latin typeface="Times New Roman"/>
                <a:cs typeface="Times New Roman"/>
              </a:rPr>
              <a:t>z</a:t>
            </a:r>
            <a:r>
              <a:rPr lang="it-IT" sz="1800" b="0" baseline="-25000" dirty="0" err="1" smtClean="0">
                <a:latin typeface="Times New Roman"/>
                <a:cs typeface="Times New Roman"/>
              </a:rPr>
              <a:t>c</a:t>
            </a:r>
            <a:r>
              <a:rPr lang="it-IT" sz="1800" b="0" dirty="0" smtClean="0">
                <a:latin typeface="Times New Roman"/>
                <a:cs typeface="Times New Roman"/>
              </a:rPr>
              <a:t> quindi rigettiamo l’ipotesi nulla </a:t>
            </a:r>
            <a:r>
              <a:rPr lang="it-IT" sz="1800" b="0" i="1" dirty="0" smtClean="0">
                <a:latin typeface="Times New Roman"/>
                <a:cs typeface="Times New Roman"/>
              </a:rPr>
              <a:t>H</a:t>
            </a:r>
            <a:r>
              <a:rPr lang="it-IT" sz="1800" b="0" baseline="-25000" dirty="0" smtClean="0">
                <a:latin typeface="Times New Roman"/>
                <a:cs typeface="Times New Roman"/>
              </a:rPr>
              <a:t>0</a:t>
            </a:r>
            <a:r>
              <a:rPr lang="it-IT" sz="1800" b="0" dirty="0" smtClean="0">
                <a:latin typeface="Times New Roman"/>
                <a:cs typeface="Times New Roman"/>
              </a:rPr>
              <a:t>  e affermiamo che la percentuale della popolazione americana senza assistenza sanitaria è &gt;15.6%</a:t>
            </a:r>
          </a:p>
        </p:txBody>
      </p:sp>
    </p:spTree>
    <p:extLst>
      <p:ext uri="{BB962C8B-B14F-4D97-AF65-F5344CB8AC3E}">
        <p14:creationId xmlns:p14="http://schemas.microsoft.com/office/powerpoint/2010/main" val="12059517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28813"/>
            <a:ext cx="8229600" cy="781424"/>
          </a:xfrm>
        </p:spPr>
        <p:txBody>
          <a:bodyPr/>
          <a:lstStyle/>
          <a:p>
            <a:r>
              <a:rPr lang="it-IT" dirty="0" smtClean="0"/>
              <a:t>Verifica di Ipotesi sulla Media </a:t>
            </a:r>
            <a:r>
              <a:rPr lang="it-IT" dirty="0" smtClean="0">
                <a:latin typeface="Symbol" charset="2"/>
                <a:cs typeface="Symbol" charset="2"/>
              </a:rPr>
              <a:t>m</a:t>
            </a:r>
            <a:endParaRPr lang="it-IT" dirty="0">
              <a:latin typeface="Symbol" charset="2"/>
              <a:cs typeface="Symbol" charset="2"/>
            </a:endParaRPr>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16" y="1670421"/>
            <a:ext cx="7391400"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p:cNvSpPr txBox="1"/>
          <p:nvPr/>
        </p:nvSpPr>
        <p:spPr>
          <a:xfrm>
            <a:off x="554836" y="1135980"/>
            <a:ext cx="7262182" cy="461665"/>
          </a:xfrm>
          <a:prstGeom prst="rect">
            <a:avLst/>
          </a:prstGeom>
          <a:noFill/>
        </p:spPr>
        <p:txBody>
          <a:bodyPr wrap="square" rtlCol="0">
            <a:spAutoFit/>
          </a:bodyPr>
          <a:lstStyle/>
          <a:p>
            <a:pPr marL="444500" indent="-444500">
              <a:buSzPct val="85000"/>
              <a:buFont typeface="Wingdings" charset="2"/>
              <a:buChar char="q"/>
            </a:pPr>
            <a:r>
              <a:rPr lang="it-IT" dirty="0" smtClean="0">
                <a:solidFill>
                  <a:srgbClr val="0000FF"/>
                </a:solidFill>
                <a:latin typeface="+mn-lt"/>
              </a:rPr>
              <a:t>Tre casi possibili per </a:t>
            </a:r>
            <a:r>
              <a:rPr lang="it-IT" dirty="0" err="1" smtClean="0">
                <a:solidFill>
                  <a:srgbClr val="0000FF"/>
                </a:solidFill>
                <a:latin typeface="Symbol" charset="2"/>
                <a:cs typeface="Symbol" charset="2"/>
              </a:rPr>
              <a:t>s</a:t>
            </a:r>
            <a:r>
              <a:rPr lang="it-IT" dirty="0" smtClean="0">
                <a:solidFill>
                  <a:srgbClr val="0000FF"/>
                </a:solidFill>
                <a:latin typeface="+mn-lt"/>
              </a:rPr>
              <a:t> nota</a:t>
            </a:r>
            <a:endParaRPr lang="it-IT" dirty="0">
              <a:solidFill>
                <a:srgbClr val="0000FF"/>
              </a:solidFill>
              <a:latin typeface="+mn-lt"/>
            </a:endParaRPr>
          </a:p>
        </p:txBody>
      </p:sp>
      <p:sp>
        <p:nvSpPr>
          <p:cNvPr id="6" name="CasellaDiTesto 5"/>
          <p:cNvSpPr txBox="1"/>
          <p:nvPr/>
        </p:nvSpPr>
        <p:spPr>
          <a:xfrm>
            <a:off x="305731" y="5248974"/>
            <a:ext cx="8607501" cy="1431161"/>
          </a:xfrm>
          <a:prstGeom prst="rect">
            <a:avLst/>
          </a:prstGeom>
          <a:solidFill>
            <a:srgbClr val="FFF9A8"/>
          </a:solidFill>
        </p:spPr>
        <p:txBody>
          <a:bodyPr wrap="square" rtlCol="0">
            <a:spAutoFit/>
          </a:bodyPr>
          <a:lstStyle/>
          <a:p>
            <a:pPr indent="357188">
              <a:spcBef>
                <a:spcPts val="300"/>
              </a:spcBef>
              <a:spcAft>
                <a:spcPts val="300"/>
              </a:spcAft>
            </a:pPr>
            <a:r>
              <a:rPr lang="it-IT" sz="1800" b="0" dirty="0" smtClean="0">
                <a:latin typeface="+mn-lt"/>
              </a:rPr>
              <a:t>Siamo a conoscenza della deviazione standard</a:t>
            </a:r>
            <a:r>
              <a:rPr lang="it-IT" sz="1800" dirty="0" smtClean="0">
                <a:latin typeface="+mn-lt"/>
              </a:rPr>
              <a:t> </a:t>
            </a:r>
            <a:r>
              <a:rPr lang="it-IT" sz="1800" dirty="0" err="1" smtClean="0">
                <a:latin typeface="Symbol" charset="2"/>
                <a:cs typeface="Symbol" charset="2"/>
              </a:rPr>
              <a:t>s</a:t>
            </a:r>
            <a:endParaRPr lang="it-IT" sz="1800" dirty="0" smtClean="0">
              <a:latin typeface="Symbol" charset="2"/>
              <a:cs typeface="Symbol" charset="2"/>
            </a:endParaRPr>
          </a:p>
          <a:p>
            <a:pPr marL="342900" indent="-342900">
              <a:spcBef>
                <a:spcPts val="300"/>
              </a:spcBef>
              <a:spcAft>
                <a:spcPts val="300"/>
              </a:spcAft>
              <a:buFont typeface="Arial"/>
              <a:buChar char="•"/>
            </a:pPr>
            <a:r>
              <a:rPr lang="it-IT" sz="1800" b="0" dirty="0" smtClean="0">
                <a:latin typeface="+mn-lt"/>
                <a:cs typeface="Symbol" charset="2"/>
              </a:rPr>
              <a:t>Le dimensioni possono essere grandi (n≥30) o piccole</a:t>
            </a:r>
            <a:r>
              <a:rPr lang="it-IT" sz="1800" b="0" dirty="0">
                <a:latin typeface="+mn-lt"/>
                <a:cs typeface="Symbol" charset="2"/>
              </a:rPr>
              <a:t>(</a:t>
            </a:r>
            <a:r>
              <a:rPr lang="it-IT" sz="1800" b="0" dirty="0" err="1" smtClean="0">
                <a:latin typeface="+mn-lt"/>
                <a:cs typeface="Symbol" charset="2"/>
              </a:rPr>
              <a:t>n</a:t>
            </a:r>
            <a:r>
              <a:rPr lang="it-IT" sz="1800" b="0" dirty="0" smtClean="0">
                <a:latin typeface="+mn-lt"/>
                <a:cs typeface="Symbol" charset="2"/>
              </a:rPr>
              <a:t>&lt;30)</a:t>
            </a:r>
          </a:p>
          <a:p>
            <a:pPr marL="342900" indent="-342900">
              <a:spcBef>
                <a:spcPts val="300"/>
              </a:spcBef>
              <a:spcAft>
                <a:spcPts val="300"/>
              </a:spcAft>
              <a:buFont typeface="Arial"/>
              <a:buChar char="•"/>
            </a:pPr>
            <a:r>
              <a:rPr lang="it-IT" sz="1800" b="0" dirty="0" smtClean="0">
                <a:latin typeface="+mn-lt"/>
                <a:cs typeface="Symbol" charset="2"/>
              </a:rPr>
              <a:t>Se n≥30 e la popolazione della variabile casuale </a:t>
            </a:r>
            <a:r>
              <a:rPr lang="it-IT" sz="1800" i="1" dirty="0" smtClean="0">
                <a:latin typeface="+mn-lt"/>
                <a:cs typeface="Symbol" charset="2"/>
              </a:rPr>
              <a:t>può essere  </a:t>
            </a:r>
            <a:r>
              <a:rPr lang="it-IT" sz="1800" b="0" dirty="0" smtClean="0">
                <a:latin typeface="+mn-lt"/>
                <a:cs typeface="Symbol" charset="2"/>
              </a:rPr>
              <a:t>qualsiasi</a:t>
            </a:r>
          </a:p>
          <a:p>
            <a:pPr marL="342900" indent="-342900">
              <a:spcBef>
                <a:spcPts val="300"/>
              </a:spcBef>
              <a:spcAft>
                <a:spcPts val="300"/>
              </a:spcAft>
              <a:buFont typeface="Arial"/>
              <a:buChar char="•"/>
            </a:pPr>
            <a:r>
              <a:rPr lang="it-IT" sz="1800" b="0" dirty="0" smtClean="0">
                <a:latin typeface="+mn-lt"/>
                <a:cs typeface="Symbol" charset="2"/>
              </a:rPr>
              <a:t>Se </a:t>
            </a:r>
            <a:r>
              <a:rPr lang="it-IT" sz="1800" b="0" dirty="0" err="1" smtClean="0">
                <a:latin typeface="+mn-lt"/>
                <a:cs typeface="Symbol" charset="2"/>
              </a:rPr>
              <a:t>n</a:t>
            </a:r>
            <a:r>
              <a:rPr lang="it-IT" sz="1800" b="0" dirty="0" smtClean="0">
                <a:latin typeface="+mn-lt"/>
                <a:cs typeface="Symbol" charset="2"/>
              </a:rPr>
              <a:t>&lt;30 e la popolazione della variabile casuale </a:t>
            </a:r>
            <a:r>
              <a:rPr lang="it-IT" sz="1800" i="1" dirty="0" smtClean="0">
                <a:latin typeface="+mn-lt"/>
                <a:cs typeface="Symbol" charset="2"/>
              </a:rPr>
              <a:t>deve essere </a:t>
            </a:r>
            <a:r>
              <a:rPr lang="it-IT" sz="1800" b="0" dirty="0" smtClean="0">
                <a:latin typeface="+mn-lt"/>
                <a:cs typeface="Symbol" charset="2"/>
              </a:rPr>
              <a:t>normale</a:t>
            </a:r>
            <a:endParaRPr lang="it-IT" sz="1800" b="0" dirty="0">
              <a:latin typeface="+mn-lt"/>
              <a:cs typeface="Symbol" charset="2"/>
            </a:endParaRPr>
          </a:p>
        </p:txBody>
      </p:sp>
      <p:sp>
        <p:nvSpPr>
          <p:cNvPr id="7" name="Rettangolo 6"/>
          <p:cNvSpPr/>
          <p:nvPr/>
        </p:nvSpPr>
        <p:spPr>
          <a:xfrm>
            <a:off x="1834809" y="4061016"/>
            <a:ext cx="2281223" cy="917144"/>
          </a:xfrm>
          <a:prstGeom prst="rect">
            <a:avLst/>
          </a:prstGeom>
          <a:no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9" name="Connettore 1 8"/>
          <p:cNvCxnSpPr/>
          <p:nvPr/>
        </p:nvCxnSpPr>
        <p:spPr>
          <a:xfrm>
            <a:off x="6036231" y="2435412"/>
            <a:ext cx="2330824" cy="2749176"/>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Connettore 1 10"/>
          <p:cNvCxnSpPr/>
          <p:nvPr/>
        </p:nvCxnSpPr>
        <p:spPr>
          <a:xfrm flipH="1">
            <a:off x="6066113" y="2390588"/>
            <a:ext cx="2256118" cy="271929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263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11562" y="5397035"/>
            <a:ext cx="8423999" cy="1187584"/>
          </a:xfrm>
          <a:prstGeom prst="rect">
            <a:avLst/>
          </a:prstGeom>
          <a:solidFill>
            <a:srgbClr val="FFFCD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a:xfrm>
            <a:off x="457200" y="143696"/>
            <a:ext cx="8229600" cy="990600"/>
          </a:xfrm>
        </p:spPr>
        <p:txBody>
          <a:bodyPr/>
          <a:lstStyle/>
          <a:p>
            <a:r>
              <a:rPr lang="it-IT" dirty="0" smtClean="0"/>
              <a:t>Approccio secondo il </a:t>
            </a:r>
            <a:r>
              <a:rPr lang="it-IT" i="1" dirty="0" err="1" smtClean="0"/>
              <a:t>p</a:t>
            </a:r>
            <a:r>
              <a:rPr lang="it-IT" dirty="0" err="1" smtClean="0"/>
              <a:t>-value</a:t>
            </a:r>
            <a:endParaRPr lang="it-IT" dirty="0"/>
          </a:p>
        </p:txBody>
      </p:sp>
      <p:sp>
        <p:nvSpPr>
          <p:cNvPr id="3" name="Segnaposto contenuto 2"/>
          <p:cNvSpPr>
            <a:spLocks noGrp="1"/>
          </p:cNvSpPr>
          <p:nvPr>
            <p:ph idx="1"/>
          </p:nvPr>
        </p:nvSpPr>
        <p:spPr>
          <a:xfrm>
            <a:off x="358588" y="1086549"/>
            <a:ext cx="8561294" cy="1731683"/>
          </a:xfrm>
          <a:solidFill>
            <a:srgbClr val="FFFCD2"/>
          </a:solidFill>
        </p:spPr>
        <p:txBody>
          <a:bodyPr>
            <a:noAutofit/>
          </a:bodyPr>
          <a:lstStyle/>
          <a:p>
            <a:pPr marL="0" indent="358775" algn="just">
              <a:lnSpc>
                <a:spcPct val="120000"/>
              </a:lnSpc>
              <a:buNone/>
            </a:pPr>
            <a:r>
              <a:rPr lang="it-IT" sz="1800" b="1" i="1" u="sng" dirty="0" smtClean="0"/>
              <a:t>Definizione</a:t>
            </a:r>
            <a:r>
              <a:rPr lang="it-IT" sz="1800" dirty="0" smtClean="0"/>
              <a:t>. Supponiamo </a:t>
            </a:r>
            <a:r>
              <a:rPr lang="it-IT" sz="1800" dirty="0"/>
              <a:t>che l'ipotesi nulla </a:t>
            </a:r>
            <a:r>
              <a:rPr lang="it-IT" sz="1800" i="1" dirty="0" smtClean="0"/>
              <a:t>H</a:t>
            </a:r>
            <a:r>
              <a:rPr lang="it-IT" sz="1800" baseline="-25000" dirty="0" smtClean="0"/>
              <a:t>0</a:t>
            </a:r>
            <a:r>
              <a:rPr lang="it-IT" sz="1800" dirty="0" smtClean="0"/>
              <a:t> sia vera: </a:t>
            </a:r>
            <a:r>
              <a:rPr lang="it-IT" sz="1800" dirty="0"/>
              <a:t>il </a:t>
            </a:r>
            <a:r>
              <a:rPr lang="it-IT" sz="1800" i="1" dirty="0" err="1">
                <a:latin typeface="Times New Roman"/>
                <a:cs typeface="Times New Roman"/>
              </a:rPr>
              <a:t>p-value</a:t>
            </a:r>
            <a:r>
              <a:rPr lang="it-IT" sz="1800" i="1" dirty="0">
                <a:latin typeface="Times New Roman"/>
                <a:cs typeface="Times New Roman"/>
              </a:rPr>
              <a:t> </a:t>
            </a:r>
            <a:r>
              <a:rPr lang="it-IT" sz="1800" dirty="0"/>
              <a:t>può definirsi come la probabilità che </a:t>
            </a:r>
            <a:r>
              <a:rPr lang="it-IT" sz="1800" dirty="0" smtClean="0"/>
              <a:t>la </a:t>
            </a:r>
            <a:r>
              <a:rPr lang="it-IT" sz="1800" dirty="0"/>
              <a:t>media del </a:t>
            </a:r>
            <a:r>
              <a:rPr lang="it-IT" sz="1800" dirty="0" smtClean="0"/>
              <a:t>campione sia lontana dal </a:t>
            </a:r>
            <a:r>
              <a:rPr lang="it-IT" sz="1800" dirty="0"/>
              <a:t>valore ipotizzato </a:t>
            </a:r>
            <a:r>
              <a:rPr lang="it-IT" sz="1800" dirty="0" smtClean="0"/>
              <a:t>da </a:t>
            </a:r>
            <a:r>
              <a:rPr lang="it-IT" sz="1800" i="1" dirty="0" smtClean="0"/>
              <a:t>H</a:t>
            </a:r>
            <a:r>
              <a:rPr lang="it-IT" sz="1800" baseline="-25000" dirty="0" smtClean="0"/>
              <a:t>0</a:t>
            </a:r>
            <a:r>
              <a:rPr lang="it-IT" sz="1800" dirty="0" smtClean="0"/>
              <a:t>, nella </a:t>
            </a:r>
            <a:r>
              <a:rPr lang="it-IT" sz="1800" dirty="0"/>
              <a:t>direzione </a:t>
            </a:r>
            <a:r>
              <a:rPr lang="it-IT" sz="1800" dirty="0" smtClean="0"/>
              <a:t>ipotizzata da </a:t>
            </a:r>
            <a:r>
              <a:rPr lang="it-IT" sz="1800" i="1" dirty="0" smtClean="0"/>
              <a:t>H</a:t>
            </a:r>
            <a:r>
              <a:rPr lang="it-IT" sz="1800" baseline="-25000" dirty="0" smtClean="0"/>
              <a:t>1</a:t>
            </a:r>
            <a:r>
              <a:rPr lang="it-IT" sz="1800" dirty="0" smtClean="0"/>
              <a:t>, di una quantità pari o superiore al valore ottenuto a partire dai </a:t>
            </a:r>
            <a:r>
              <a:rPr lang="it-IT" sz="1800" dirty="0"/>
              <a:t>dati </a:t>
            </a:r>
            <a:r>
              <a:rPr lang="it-IT" sz="1800" dirty="0" smtClean="0"/>
              <a:t>del campione </a:t>
            </a:r>
            <a:r>
              <a:rPr lang="it-IT" sz="1800" dirty="0"/>
              <a:t>in esame</a:t>
            </a:r>
            <a:r>
              <a:rPr lang="it-IT" sz="1800" dirty="0" smtClean="0"/>
              <a:t>. </a:t>
            </a:r>
            <a:r>
              <a:rPr lang="it-IT" sz="1800" dirty="0"/>
              <a:t>Si noti che il </a:t>
            </a:r>
            <a:r>
              <a:rPr lang="it-IT" sz="1800" i="1" dirty="0" err="1">
                <a:latin typeface="Times New Roman"/>
                <a:cs typeface="Times New Roman"/>
              </a:rPr>
              <a:t>p</a:t>
            </a:r>
            <a:r>
              <a:rPr lang="it-IT" sz="1800" i="1" dirty="0">
                <a:latin typeface="Times New Roman"/>
                <a:cs typeface="Times New Roman"/>
              </a:rPr>
              <a:t>–</a:t>
            </a:r>
            <a:r>
              <a:rPr lang="it-IT" sz="1800" i="1" dirty="0" err="1">
                <a:latin typeface="Times New Roman"/>
                <a:cs typeface="Times New Roman"/>
              </a:rPr>
              <a:t>value</a:t>
            </a:r>
            <a:r>
              <a:rPr lang="it-IT" sz="1800" i="1" dirty="0"/>
              <a:t> </a:t>
            </a:r>
            <a:r>
              <a:rPr lang="it-IT" sz="1800" dirty="0"/>
              <a:t>è il più piccolo livello di significatività, alla quale viene respinta l'ipotesi nulla.</a:t>
            </a:r>
          </a:p>
        </p:txBody>
      </p:sp>
      <p:pic>
        <p:nvPicPr>
          <p:cNvPr id="11"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765" y="3339791"/>
            <a:ext cx="3986705" cy="19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2888" y="2996922"/>
            <a:ext cx="3960000" cy="2376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asellaDiTesto 14"/>
          <p:cNvSpPr txBox="1"/>
          <p:nvPr/>
        </p:nvSpPr>
        <p:spPr>
          <a:xfrm>
            <a:off x="508000" y="5528495"/>
            <a:ext cx="8128000" cy="369332"/>
          </a:xfrm>
          <a:prstGeom prst="rect">
            <a:avLst/>
          </a:prstGeom>
          <a:noFill/>
        </p:spPr>
        <p:txBody>
          <a:bodyPr wrap="square" rtlCol="0">
            <a:spAutoFit/>
          </a:bodyPr>
          <a:lstStyle/>
          <a:p>
            <a:r>
              <a:rPr lang="it-IT" sz="1800" b="0" dirty="0" smtClean="0">
                <a:latin typeface="+mn-lt"/>
              </a:rPr>
              <a:t>(a) Rigettiamo l’ipotesi </a:t>
            </a:r>
            <a:r>
              <a:rPr lang="it-IT" sz="1800" b="0" i="1" dirty="0" smtClean="0">
                <a:latin typeface="+mn-lt"/>
              </a:rPr>
              <a:t>H</a:t>
            </a:r>
            <a:r>
              <a:rPr lang="it-IT" sz="1800" b="0" baseline="-25000" dirty="0" smtClean="0">
                <a:latin typeface="+mn-lt"/>
              </a:rPr>
              <a:t>0</a:t>
            </a:r>
            <a:r>
              <a:rPr lang="it-IT" sz="1800" b="0" dirty="0" smtClean="0">
                <a:latin typeface="+mn-lt"/>
              </a:rPr>
              <a:t> se </a:t>
            </a:r>
            <a:r>
              <a:rPr lang="it-IT" sz="1800" b="0" i="1" dirty="0" err="1" smtClean="0">
                <a:latin typeface="Times New Roman"/>
                <a:cs typeface="Times New Roman"/>
              </a:rPr>
              <a:t>p-value</a:t>
            </a:r>
            <a:r>
              <a:rPr lang="it-IT" sz="1800" b="0" i="1" dirty="0" smtClean="0">
                <a:latin typeface="Times New Roman"/>
                <a:cs typeface="Times New Roman"/>
              </a:rPr>
              <a:t> </a:t>
            </a:r>
            <a:r>
              <a:rPr lang="it-IT" sz="1800" b="0" dirty="0" smtClean="0">
                <a:latin typeface="+mn-lt"/>
              </a:rPr>
              <a:t>&lt; </a:t>
            </a:r>
            <a:r>
              <a:rPr lang="it-IT" sz="1800" b="0" dirty="0" smtClean="0">
                <a:latin typeface="Symbol" charset="2"/>
                <a:cs typeface="Symbol" charset="2"/>
              </a:rPr>
              <a:t>a</a:t>
            </a:r>
            <a:r>
              <a:rPr lang="it-IT" sz="1800" b="0" dirty="0" smtClean="0">
                <a:latin typeface="+mn-lt"/>
              </a:rPr>
              <a:t> oppure </a:t>
            </a:r>
            <a:r>
              <a:rPr lang="it-IT" sz="1800" b="0" dirty="0" smtClean="0">
                <a:latin typeface="Symbol" charset="2"/>
                <a:cs typeface="Symbol" charset="2"/>
              </a:rPr>
              <a:t>a </a:t>
            </a:r>
            <a:r>
              <a:rPr lang="it-IT" sz="1800" b="0" dirty="0" smtClean="0">
                <a:latin typeface="+mn-lt"/>
              </a:rPr>
              <a:t>&gt;  </a:t>
            </a:r>
            <a:r>
              <a:rPr lang="it-IT" sz="1800" b="0" i="1" dirty="0" err="1" smtClean="0">
                <a:latin typeface="Times New Roman"/>
                <a:cs typeface="Times New Roman"/>
              </a:rPr>
              <a:t>p-value</a:t>
            </a:r>
            <a:endParaRPr lang="it-IT" sz="1800" b="0" dirty="0">
              <a:latin typeface="+mn-lt"/>
            </a:endParaRPr>
          </a:p>
        </p:txBody>
      </p:sp>
      <p:sp>
        <p:nvSpPr>
          <p:cNvPr id="16" name="CasellaDiTesto 15"/>
          <p:cNvSpPr txBox="1"/>
          <p:nvPr/>
        </p:nvSpPr>
        <p:spPr>
          <a:xfrm>
            <a:off x="508000" y="6009604"/>
            <a:ext cx="8128000" cy="369332"/>
          </a:xfrm>
          <a:prstGeom prst="rect">
            <a:avLst/>
          </a:prstGeom>
          <a:noFill/>
        </p:spPr>
        <p:txBody>
          <a:bodyPr wrap="square" rtlCol="0">
            <a:spAutoFit/>
          </a:bodyPr>
          <a:lstStyle/>
          <a:p>
            <a:r>
              <a:rPr lang="it-IT" sz="1800" b="0" dirty="0" smtClean="0">
                <a:latin typeface="+mn-lt"/>
              </a:rPr>
              <a:t>(b) NON Rigettiamo l’ipotesi </a:t>
            </a:r>
            <a:r>
              <a:rPr lang="it-IT" sz="1800" b="0" i="1" dirty="0" smtClean="0">
                <a:latin typeface="+mn-lt"/>
              </a:rPr>
              <a:t>H</a:t>
            </a:r>
            <a:r>
              <a:rPr lang="it-IT" sz="1800" b="0" baseline="-25000" dirty="0" smtClean="0">
                <a:latin typeface="+mn-lt"/>
              </a:rPr>
              <a:t>0</a:t>
            </a:r>
            <a:r>
              <a:rPr lang="it-IT" sz="1800" b="0" dirty="0" smtClean="0">
                <a:latin typeface="+mn-lt"/>
              </a:rPr>
              <a:t> se </a:t>
            </a:r>
            <a:r>
              <a:rPr lang="it-IT" sz="1800" b="0" i="1" dirty="0" err="1" smtClean="0">
                <a:latin typeface="Times New Roman"/>
                <a:cs typeface="Times New Roman"/>
              </a:rPr>
              <a:t>p-value</a:t>
            </a:r>
            <a:r>
              <a:rPr lang="it-IT" sz="1800" b="0" i="1" dirty="0" smtClean="0">
                <a:latin typeface="Times New Roman"/>
                <a:cs typeface="Times New Roman"/>
              </a:rPr>
              <a:t> </a:t>
            </a:r>
            <a:r>
              <a:rPr lang="it-IT" sz="1800" b="0" dirty="0" smtClean="0">
                <a:solidFill>
                  <a:srgbClr val="292934"/>
                </a:solidFill>
                <a:latin typeface="Arial"/>
              </a:rPr>
              <a:t>≥ </a:t>
            </a:r>
            <a:r>
              <a:rPr lang="it-IT" sz="1800" b="0" dirty="0" smtClean="0">
                <a:latin typeface="Symbol" charset="2"/>
                <a:cs typeface="Symbol" charset="2"/>
              </a:rPr>
              <a:t>a</a:t>
            </a:r>
            <a:r>
              <a:rPr lang="it-IT" sz="1800" b="0" dirty="0" smtClean="0">
                <a:latin typeface="+mn-lt"/>
              </a:rPr>
              <a:t> o </a:t>
            </a:r>
            <a:r>
              <a:rPr lang="it-IT" sz="1800" b="0" dirty="0" smtClean="0">
                <a:latin typeface="Symbol" charset="2"/>
                <a:cs typeface="Symbol" charset="2"/>
              </a:rPr>
              <a:t>a </a:t>
            </a:r>
            <a:r>
              <a:rPr lang="it-IT" sz="1800" b="0" dirty="0" smtClean="0">
                <a:solidFill>
                  <a:srgbClr val="292934"/>
                </a:solidFill>
                <a:latin typeface="Arial"/>
              </a:rPr>
              <a:t>≤ </a:t>
            </a:r>
            <a:r>
              <a:rPr lang="it-IT" sz="1800" b="0" i="1" dirty="0" err="1" smtClean="0">
                <a:latin typeface="Times New Roman"/>
                <a:cs typeface="Times New Roman"/>
              </a:rPr>
              <a:t>p-value</a:t>
            </a:r>
            <a:endParaRPr lang="it-IT" sz="1800" b="0" dirty="0">
              <a:latin typeface="+mn-lt"/>
            </a:endParaRPr>
          </a:p>
        </p:txBody>
      </p:sp>
    </p:spTree>
    <p:extLst>
      <p:ext uri="{BB962C8B-B14F-4D97-AF65-F5344CB8AC3E}">
        <p14:creationId xmlns:p14="http://schemas.microsoft.com/office/powerpoint/2010/main" val="1985703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371600"/>
            <a:ext cx="8129922" cy="1927225"/>
          </a:xfrm>
        </p:spPr>
        <p:txBody>
          <a:bodyPr/>
          <a:lstStyle/>
          <a:p>
            <a:r>
              <a:rPr lang="it-IT" dirty="0" smtClean="0"/>
              <a:t>Stima della media </a:t>
            </a:r>
            <a:br>
              <a:rPr lang="it-IT" dirty="0" smtClean="0"/>
            </a:br>
            <a:r>
              <a:rPr lang="it-IT" dirty="0" smtClean="0"/>
              <a:t>e di una proporzione di popolazione</a:t>
            </a:r>
            <a:endParaRPr lang="it-IT" dirty="0"/>
          </a:p>
        </p:txBody>
      </p:sp>
      <p:sp>
        <p:nvSpPr>
          <p:cNvPr id="3" name="Sottotitolo 2"/>
          <p:cNvSpPr>
            <a:spLocks noGrp="1"/>
          </p:cNvSpPr>
          <p:nvPr>
            <p:ph type="subTitle" idx="1"/>
          </p:nvPr>
        </p:nvSpPr>
        <p:spPr>
          <a:xfrm>
            <a:off x="685799" y="3505200"/>
            <a:ext cx="7550427" cy="1752600"/>
          </a:xfrm>
        </p:spPr>
        <p:txBody>
          <a:bodyPr>
            <a:normAutofit/>
          </a:bodyPr>
          <a:lstStyle/>
          <a:p>
            <a:r>
              <a:rPr lang="it-IT" sz="3200" dirty="0" smtClean="0">
                <a:solidFill>
                  <a:schemeClr val="tx1"/>
                </a:solidFill>
              </a:rPr>
              <a:t>Verifica o Test di Ipotesi Statistica</a:t>
            </a:r>
          </a:p>
          <a:p>
            <a:endParaRPr lang="it-IT" sz="3200" dirty="0" smtClean="0">
              <a:solidFill>
                <a:schemeClr val="tx1"/>
              </a:solidFill>
            </a:endParaRPr>
          </a:p>
          <a:p>
            <a:r>
              <a:rPr lang="it-IT" sz="3200" dirty="0" smtClean="0">
                <a:solidFill>
                  <a:schemeClr val="tx1"/>
                </a:solidFill>
              </a:rPr>
              <a:t>Diapositive tratte dal Capitolo #9</a:t>
            </a:r>
            <a:endParaRPr lang="it-IT" sz="3200" dirty="0">
              <a:solidFill>
                <a:schemeClr val="tx1"/>
              </a:solidFill>
            </a:endParaRPr>
          </a:p>
        </p:txBody>
      </p:sp>
    </p:spTree>
    <p:extLst>
      <p:ext uri="{BB962C8B-B14F-4D97-AF65-F5344CB8AC3E}">
        <p14:creationId xmlns:p14="http://schemas.microsoft.com/office/powerpoint/2010/main" val="1931852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7317" y="358588"/>
            <a:ext cx="8229600" cy="747060"/>
          </a:xfrm>
        </p:spPr>
        <p:txBody>
          <a:bodyPr/>
          <a:lstStyle/>
          <a:p>
            <a:r>
              <a:rPr lang="it-IT" dirty="0"/>
              <a:t>Approccio </a:t>
            </a:r>
            <a:r>
              <a:rPr lang="it-IT" i="1" dirty="0" err="1"/>
              <a:t>p</a:t>
            </a:r>
            <a:r>
              <a:rPr lang="it-IT" dirty="0" err="1"/>
              <a:t>-value</a:t>
            </a:r>
            <a:endParaRPr lang="it-IT" dirty="0"/>
          </a:p>
        </p:txBody>
      </p:sp>
      <p:sp>
        <p:nvSpPr>
          <p:cNvPr id="3" name="CasellaDiTesto 2"/>
          <p:cNvSpPr txBox="1"/>
          <p:nvPr/>
        </p:nvSpPr>
        <p:spPr>
          <a:xfrm>
            <a:off x="283882" y="1180354"/>
            <a:ext cx="8591177" cy="707886"/>
          </a:xfrm>
          <a:prstGeom prst="rect">
            <a:avLst/>
          </a:prstGeom>
          <a:noFill/>
        </p:spPr>
        <p:txBody>
          <a:bodyPr wrap="square" rtlCol="0">
            <a:spAutoFit/>
          </a:bodyPr>
          <a:lstStyle/>
          <a:p>
            <a:pPr indent="179388"/>
            <a:r>
              <a:rPr lang="it-IT" sz="2000" b="0" dirty="0" smtClean="0">
                <a:latin typeface="+mn-lt"/>
              </a:rPr>
              <a:t>Per calcolare l’area al di sotto della distribuzione normale delimitata da     calcoliamo innanzitutto il valore di </a:t>
            </a:r>
            <a:r>
              <a:rPr lang="it-IT" sz="2000" b="0" i="1" dirty="0" smtClean="0">
                <a:latin typeface="Times New Roman"/>
                <a:cs typeface="Times New Roman"/>
              </a:rPr>
              <a:t>z</a:t>
            </a:r>
            <a:r>
              <a:rPr lang="it-IT" sz="2000" b="0" baseline="-25000" dirty="0" smtClean="0">
                <a:latin typeface="Times New Roman"/>
                <a:cs typeface="Times New Roman"/>
              </a:rPr>
              <a:t>0</a:t>
            </a:r>
            <a:r>
              <a:rPr lang="it-IT" sz="2000" b="0" dirty="0" smtClean="0">
                <a:latin typeface="+mn-lt"/>
              </a:rPr>
              <a:t> con la formula </a:t>
            </a:r>
            <a:endParaRPr lang="it-IT" sz="2000" b="0" dirty="0">
              <a:latin typeface="+mn-lt"/>
            </a:endParaRPr>
          </a:p>
        </p:txBody>
      </p:sp>
      <p:graphicFrame>
        <p:nvGraphicFramePr>
          <p:cNvPr id="4" name="Oggetto 3"/>
          <p:cNvGraphicFramePr>
            <a:graphicFrameLocks noChangeAspect="1"/>
          </p:cNvGraphicFramePr>
          <p:nvPr>
            <p:extLst>
              <p:ext uri="{D42A27DB-BD31-4B8C-83A1-F6EECF244321}">
                <p14:modId xmlns:p14="http://schemas.microsoft.com/office/powerpoint/2010/main" val="768657091"/>
              </p:ext>
            </p:extLst>
          </p:nvPr>
        </p:nvGraphicFramePr>
        <p:xfrm>
          <a:off x="8500020" y="1254685"/>
          <a:ext cx="252000" cy="297820"/>
        </p:xfrm>
        <a:graphic>
          <a:graphicData uri="http://schemas.openxmlformats.org/presentationml/2006/ole">
            <mc:AlternateContent xmlns:mc="http://schemas.openxmlformats.org/markup-compatibility/2006">
              <mc:Choice xmlns:v="urn:schemas-microsoft-com:vml" Requires="v">
                <p:oleObj spid="_x0000_s567671" name="Equation" r:id="rId4" imgW="139700" imgH="165100" progId="Equation.3">
                  <p:embed/>
                </p:oleObj>
              </mc:Choice>
              <mc:Fallback>
                <p:oleObj name="Equation" r:id="rId4" imgW="139700" imgH="165100" progId="Equation.3">
                  <p:embed/>
                  <p:pic>
                    <p:nvPicPr>
                      <p:cNvPr id="0" name=""/>
                      <p:cNvPicPr/>
                      <p:nvPr/>
                    </p:nvPicPr>
                    <p:blipFill>
                      <a:blip r:embed="rId5"/>
                      <a:stretch>
                        <a:fillRect/>
                      </a:stretch>
                    </p:blipFill>
                    <p:spPr>
                      <a:xfrm>
                        <a:off x="8500020" y="1254685"/>
                        <a:ext cx="252000" cy="297820"/>
                      </a:xfrm>
                      <a:prstGeom prst="rect">
                        <a:avLst/>
                      </a:prstGeom>
                    </p:spPr>
                  </p:pic>
                </p:oleObj>
              </mc:Fallback>
            </mc:AlternateContent>
          </a:graphicData>
        </a:graphic>
      </p:graphicFrame>
      <p:sp>
        <p:nvSpPr>
          <p:cNvPr id="5" name="CasellaDiTesto 4"/>
          <p:cNvSpPr txBox="1"/>
          <p:nvPr/>
        </p:nvSpPr>
        <p:spPr>
          <a:xfrm>
            <a:off x="328706" y="2913531"/>
            <a:ext cx="8695765" cy="1323439"/>
          </a:xfrm>
          <a:prstGeom prst="rect">
            <a:avLst/>
          </a:prstGeom>
          <a:noFill/>
        </p:spPr>
        <p:txBody>
          <a:bodyPr wrap="square" rtlCol="0">
            <a:spAutoFit/>
          </a:bodyPr>
          <a:lstStyle/>
          <a:p>
            <a:pPr algn="just"/>
            <a:r>
              <a:rPr lang="it-IT" sz="2000" b="0" dirty="0" smtClean="0">
                <a:latin typeface="+mn-lt"/>
              </a:rPr>
              <a:t>Nota </a:t>
            </a:r>
            <a:r>
              <a:rPr lang="it-IT" sz="2000" b="0" dirty="0" smtClean="0">
                <a:latin typeface="Times New Roman"/>
                <a:cs typeface="Times New Roman"/>
              </a:rPr>
              <a:t>z</a:t>
            </a:r>
            <a:r>
              <a:rPr lang="it-IT" sz="2000" b="0" baseline="-25000" dirty="0" smtClean="0">
                <a:latin typeface="Times New Roman"/>
                <a:cs typeface="Times New Roman"/>
              </a:rPr>
              <a:t>0</a:t>
            </a:r>
            <a:r>
              <a:rPr lang="it-IT" sz="2000" b="0" dirty="0" smtClean="0">
                <a:latin typeface="+mn-lt"/>
              </a:rPr>
              <a:t> calcoliamo l’area al </a:t>
            </a:r>
            <a:r>
              <a:rPr lang="it-IT" sz="2000" b="0" dirty="0">
                <a:latin typeface="+mn-lt"/>
              </a:rPr>
              <a:t>di sotto della curva </a:t>
            </a:r>
            <a:r>
              <a:rPr lang="it-IT" sz="2000" b="0" dirty="0" smtClean="0">
                <a:latin typeface="+mn-lt"/>
              </a:rPr>
              <a:t>normale a destra di </a:t>
            </a:r>
            <a:r>
              <a:rPr lang="it-IT" sz="2000" b="0" dirty="0">
                <a:latin typeface="Times New Roman"/>
                <a:cs typeface="Times New Roman"/>
              </a:rPr>
              <a:t>z</a:t>
            </a:r>
            <a:r>
              <a:rPr lang="it-IT" sz="2000" b="0" baseline="-25000" dirty="0">
                <a:latin typeface="Times New Roman"/>
                <a:cs typeface="Times New Roman"/>
              </a:rPr>
              <a:t>0</a:t>
            </a:r>
            <a:r>
              <a:rPr lang="it-IT" sz="2000" b="0" dirty="0" smtClean="0">
                <a:latin typeface="+mn-lt"/>
              </a:rPr>
              <a:t>. L’area così ottenuta è pari a </a:t>
            </a:r>
            <a:r>
              <a:rPr lang="it-IT" sz="2000" b="0" i="1" dirty="0" err="1" smtClean="0">
                <a:latin typeface="Times New Roman"/>
                <a:cs typeface="Times New Roman"/>
              </a:rPr>
              <a:t>p-value</a:t>
            </a:r>
            <a:r>
              <a:rPr lang="it-IT" sz="2000" b="0" i="1" dirty="0" smtClean="0">
                <a:latin typeface="Times New Roman"/>
                <a:cs typeface="Times New Roman"/>
              </a:rPr>
              <a:t> </a:t>
            </a:r>
            <a:r>
              <a:rPr lang="it-IT" sz="2000" b="0" dirty="0" smtClean="0">
                <a:latin typeface="+mn-lt"/>
              </a:rPr>
              <a:t>o </a:t>
            </a:r>
            <a:r>
              <a:rPr lang="it-IT" sz="2000" b="0" i="1" dirty="0" err="1" smtClean="0">
                <a:latin typeface="Times New Roman"/>
                <a:cs typeface="Times New Roman"/>
              </a:rPr>
              <a:t>p-value</a:t>
            </a:r>
            <a:r>
              <a:rPr lang="it-IT" sz="2000" b="0" i="1" dirty="0" smtClean="0">
                <a:latin typeface="Times New Roman"/>
                <a:cs typeface="Times New Roman"/>
              </a:rPr>
              <a:t>/</a:t>
            </a:r>
            <a:r>
              <a:rPr lang="it-IT" sz="2000" b="0" dirty="0" smtClean="0">
                <a:latin typeface="Times New Roman"/>
                <a:cs typeface="Times New Roman"/>
              </a:rPr>
              <a:t>2</a:t>
            </a:r>
            <a:r>
              <a:rPr lang="it-IT" sz="2000" b="0" i="1" dirty="0" smtClean="0">
                <a:latin typeface="Times New Roman"/>
                <a:cs typeface="Times New Roman"/>
              </a:rPr>
              <a:t> </a:t>
            </a:r>
            <a:r>
              <a:rPr lang="it-IT" sz="2000" b="0" dirty="0" smtClean="0">
                <a:latin typeface="+mn-lt"/>
              </a:rPr>
              <a:t>a seconda se il test è a una coda o a due code. La verifica di ipotesi che utilizza il </a:t>
            </a:r>
            <a:r>
              <a:rPr lang="it-IT" sz="2000" b="0" i="1" dirty="0" err="1" smtClean="0">
                <a:latin typeface="Times New Roman"/>
                <a:cs typeface="Times New Roman"/>
              </a:rPr>
              <a:t>p-value</a:t>
            </a:r>
            <a:r>
              <a:rPr lang="it-IT" sz="2000" b="0" i="1" dirty="0" smtClean="0">
                <a:latin typeface="Times New Roman"/>
                <a:cs typeface="Times New Roman"/>
              </a:rPr>
              <a:t> </a:t>
            </a:r>
            <a:r>
              <a:rPr lang="it-IT" sz="2000" b="0" dirty="0" smtClean="0">
                <a:latin typeface="+mn-lt"/>
              </a:rPr>
              <a:t>è una procedura a quattro passi.    </a:t>
            </a:r>
            <a:endParaRPr lang="it-IT" sz="2000" b="0" dirty="0">
              <a:latin typeface="+mn-lt"/>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4101164430"/>
              </p:ext>
            </p:extLst>
          </p:nvPr>
        </p:nvGraphicFramePr>
        <p:xfrm>
          <a:off x="2617788" y="2025650"/>
          <a:ext cx="3189287" cy="825500"/>
        </p:xfrm>
        <a:graphic>
          <a:graphicData uri="http://schemas.openxmlformats.org/presentationml/2006/ole">
            <mc:AlternateContent xmlns:mc="http://schemas.openxmlformats.org/markup-compatibility/2006">
              <mc:Choice xmlns:v="urn:schemas-microsoft-com:vml" Requires="v">
                <p:oleObj spid="_x0000_s567672" name="Equation" r:id="rId6" imgW="1765300" imgH="457200" progId="Equation.3">
                  <p:embed/>
                </p:oleObj>
              </mc:Choice>
              <mc:Fallback>
                <p:oleObj name="Equation" r:id="rId6" imgW="1765300" imgH="457200" progId="Equation.3">
                  <p:embed/>
                  <p:pic>
                    <p:nvPicPr>
                      <p:cNvPr id="0" name=""/>
                      <p:cNvPicPr/>
                      <p:nvPr/>
                    </p:nvPicPr>
                    <p:blipFill>
                      <a:blip r:embed="rId7"/>
                      <a:stretch>
                        <a:fillRect/>
                      </a:stretch>
                    </p:blipFill>
                    <p:spPr>
                      <a:xfrm>
                        <a:off x="2617788" y="2025650"/>
                        <a:ext cx="3189287" cy="825500"/>
                      </a:xfrm>
                      <a:prstGeom prst="rect">
                        <a:avLst/>
                      </a:prstGeom>
                    </p:spPr>
                  </p:pic>
                </p:oleObj>
              </mc:Fallback>
            </mc:AlternateContent>
          </a:graphicData>
        </a:graphic>
      </p:graphicFrame>
      <p:sp>
        <p:nvSpPr>
          <p:cNvPr id="7" name="CasellaDiTesto 6"/>
          <p:cNvSpPr txBox="1"/>
          <p:nvPr/>
        </p:nvSpPr>
        <p:spPr>
          <a:xfrm>
            <a:off x="478117" y="4586941"/>
            <a:ext cx="7670787" cy="1554272"/>
          </a:xfrm>
          <a:prstGeom prst="rect">
            <a:avLst/>
          </a:prstGeom>
          <a:solidFill>
            <a:srgbClr val="FFFCD2"/>
          </a:solidFill>
        </p:spPr>
        <p:txBody>
          <a:bodyPr wrap="square" rtlCol="0">
            <a:spAutoFit/>
          </a:bodyPr>
          <a:lstStyle/>
          <a:p>
            <a:pPr marL="457200" indent="-457200">
              <a:spcBef>
                <a:spcPts val="600"/>
              </a:spcBef>
              <a:buFont typeface="+mj-lt"/>
              <a:buAutoNum type="arabicPeriod"/>
            </a:pPr>
            <a:r>
              <a:rPr lang="it-IT" sz="2000" b="0" dirty="0" smtClean="0">
                <a:latin typeface="+mn-lt"/>
              </a:rPr>
              <a:t>Definisci l’ipotesi Nulla </a:t>
            </a:r>
            <a:r>
              <a:rPr lang="it-IT" sz="2000" b="0" i="1" dirty="0" smtClean="0">
                <a:latin typeface="Times New Roman"/>
                <a:cs typeface="Times New Roman"/>
              </a:rPr>
              <a:t>H</a:t>
            </a:r>
            <a:r>
              <a:rPr lang="it-IT" sz="2000" b="0" baseline="-25000" dirty="0" smtClean="0">
                <a:latin typeface="Times New Roman"/>
                <a:cs typeface="Times New Roman"/>
              </a:rPr>
              <a:t>0</a:t>
            </a:r>
            <a:r>
              <a:rPr lang="it-IT" sz="2000" b="0" dirty="0" smtClean="0">
                <a:latin typeface="+mn-lt"/>
              </a:rPr>
              <a:t> e L’ipotesi Alternativa </a:t>
            </a:r>
            <a:r>
              <a:rPr lang="it-IT" sz="2000" b="0" i="1" dirty="0" smtClean="0"/>
              <a:t>H</a:t>
            </a:r>
            <a:r>
              <a:rPr lang="it-IT" sz="2000" b="0" baseline="-25000" dirty="0" smtClean="0"/>
              <a:t>1</a:t>
            </a:r>
            <a:r>
              <a:rPr lang="it-IT" sz="2000" b="0" dirty="0" smtClean="0"/>
              <a:t> </a:t>
            </a:r>
            <a:endParaRPr lang="it-IT" sz="2000" b="0" dirty="0" smtClean="0">
              <a:latin typeface="+mn-lt"/>
            </a:endParaRPr>
          </a:p>
          <a:p>
            <a:pPr marL="457200" indent="-457200">
              <a:spcBef>
                <a:spcPts val="600"/>
              </a:spcBef>
              <a:buFont typeface="+mj-lt"/>
              <a:buAutoNum type="arabicPeriod"/>
            </a:pPr>
            <a:r>
              <a:rPr lang="it-IT" sz="2000" b="0" dirty="0" smtClean="0">
                <a:latin typeface="+mn-lt"/>
              </a:rPr>
              <a:t>Scegli la distribuzione di probabilità da utilizzare</a:t>
            </a:r>
          </a:p>
          <a:p>
            <a:pPr marL="457200" indent="-457200">
              <a:spcBef>
                <a:spcPts val="600"/>
              </a:spcBef>
              <a:buFont typeface="+mj-lt"/>
              <a:buAutoNum type="arabicPeriod"/>
            </a:pPr>
            <a:r>
              <a:rPr lang="it-IT" sz="2000" b="0" dirty="0" smtClean="0">
                <a:latin typeface="+mn-lt"/>
              </a:rPr>
              <a:t>Calcola il </a:t>
            </a:r>
            <a:r>
              <a:rPr lang="it-IT" sz="2000" b="0" i="1" dirty="0" err="1" smtClean="0">
                <a:latin typeface="Times New Roman"/>
                <a:cs typeface="Times New Roman"/>
              </a:rPr>
              <a:t>p-value</a:t>
            </a:r>
            <a:endParaRPr lang="it-IT" sz="2000" b="0" i="1" dirty="0" smtClean="0">
              <a:latin typeface="Times New Roman"/>
              <a:cs typeface="Times New Roman"/>
            </a:endParaRPr>
          </a:p>
          <a:p>
            <a:pPr marL="457200" indent="-457200">
              <a:spcBef>
                <a:spcPts val="600"/>
              </a:spcBef>
              <a:buFont typeface="+mj-lt"/>
              <a:buAutoNum type="arabicPeriod"/>
            </a:pPr>
            <a:r>
              <a:rPr lang="it-IT" sz="2000" b="0" dirty="0" smtClean="0">
                <a:latin typeface="+mn-lt"/>
              </a:rPr>
              <a:t>Prendi la decisione</a:t>
            </a:r>
            <a:endParaRPr lang="it-IT" sz="2000" b="0" dirty="0">
              <a:latin typeface="+mn-lt"/>
            </a:endParaRPr>
          </a:p>
        </p:txBody>
      </p:sp>
    </p:spTree>
    <p:extLst>
      <p:ext uri="{BB962C8B-B14F-4D97-AF65-F5344CB8AC3E}">
        <p14:creationId xmlns:p14="http://schemas.microsoft.com/office/powerpoint/2010/main" val="369710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98931"/>
            <a:ext cx="8229600" cy="811304"/>
          </a:xfrm>
        </p:spPr>
        <p:txBody>
          <a:bodyPr/>
          <a:lstStyle/>
          <a:p>
            <a:r>
              <a:rPr lang="it-IT" dirty="0" smtClean="0"/>
              <a:t>Esempio 9-1</a:t>
            </a:r>
            <a:endParaRPr lang="it-IT" dirty="0"/>
          </a:p>
        </p:txBody>
      </p:sp>
      <p:sp>
        <p:nvSpPr>
          <p:cNvPr id="3" name="CasellaDiTesto 2"/>
          <p:cNvSpPr txBox="1"/>
          <p:nvPr/>
        </p:nvSpPr>
        <p:spPr>
          <a:xfrm>
            <a:off x="564425" y="1269026"/>
            <a:ext cx="8078353" cy="4785926"/>
          </a:xfrm>
          <a:prstGeom prst="rect">
            <a:avLst/>
          </a:prstGeom>
          <a:noFill/>
        </p:spPr>
        <p:txBody>
          <a:bodyPr wrap="square" rtlCol="0">
            <a:spAutoFit/>
          </a:bodyPr>
          <a:lstStyle/>
          <a:p>
            <a:pPr indent="358775" algn="just">
              <a:spcAft>
                <a:spcPts val="600"/>
              </a:spcAft>
            </a:pPr>
            <a:r>
              <a:rPr lang="it-IT" sz="2000" b="0" dirty="0" smtClean="0">
                <a:latin typeface="+mn-lt"/>
              </a:rPr>
              <a:t>Una azienda di trasformazione alimentare indica in 90 minuti il tempo medio necessario per portare a termine la procedura per la surgelazione di un dato prodotto. Recentemente </a:t>
            </a:r>
            <a:r>
              <a:rPr lang="it-IT" sz="2000" b="0" dirty="0">
                <a:latin typeface="+mn-lt"/>
              </a:rPr>
              <a:t>l'azienda ha installato </a:t>
            </a:r>
            <a:r>
              <a:rPr lang="it-IT" sz="2000" b="0" dirty="0" smtClean="0">
                <a:latin typeface="+mn-lt"/>
              </a:rPr>
              <a:t>nel ciclo di lavorazione una </a:t>
            </a:r>
            <a:r>
              <a:rPr lang="it-IT" sz="2000" b="0" dirty="0">
                <a:latin typeface="+mn-lt"/>
              </a:rPr>
              <a:t>nuova macchina </a:t>
            </a:r>
            <a:r>
              <a:rPr lang="it-IT" sz="2000" b="0" dirty="0" smtClean="0">
                <a:latin typeface="+mn-lt"/>
              </a:rPr>
              <a:t>che dovrebbe accelerare il processo e il responsabile di reparto vuole verificare </a:t>
            </a:r>
            <a:r>
              <a:rPr lang="it-IT" sz="2000" b="0" dirty="0">
                <a:latin typeface="+mn-lt"/>
              </a:rPr>
              <a:t>se il tempo medio </a:t>
            </a:r>
            <a:r>
              <a:rPr lang="it-IT" sz="2000" b="0" dirty="0" smtClean="0">
                <a:latin typeface="+mn-lt"/>
              </a:rPr>
              <a:t>impiegato per portare a termina la procedura con la nuova macchina è uguale a 90 </a:t>
            </a:r>
            <a:r>
              <a:rPr lang="it-IT" sz="2000" b="0" dirty="0">
                <a:latin typeface="+mn-lt"/>
              </a:rPr>
              <a:t>minuti. </a:t>
            </a:r>
            <a:endParaRPr lang="it-IT" sz="2000" b="0" dirty="0" smtClean="0">
              <a:latin typeface="+mn-lt"/>
            </a:endParaRPr>
          </a:p>
          <a:p>
            <a:pPr indent="358775" algn="just">
              <a:spcAft>
                <a:spcPts val="600"/>
              </a:spcAft>
            </a:pPr>
            <a:r>
              <a:rPr lang="it-IT" sz="2000" b="0" dirty="0" smtClean="0">
                <a:latin typeface="+mn-lt"/>
              </a:rPr>
              <a:t>Presi a caso 20 cicli completi di lavorazione si è osservato che questi sono stati portati a termine mediamente in 85min. Sapendo che i </a:t>
            </a:r>
            <a:r>
              <a:rPr lang="it-IT" sz="2000" b="0" dirty="0">
                <a:latin typeface="+mn-lt"/>
              </a:rPr>
              <a:t>tempi di </a:t>
            </a:r>
            <a:r>
              <a:rPr lang="it-IT" sz="2000" b="0" dirty="0" smtClean="0">
                <a:latin typeface="+mn-lt"/>
              </a:rPr>
              <a:t>lavorazione registrati con la tecnica precedente </a:t>
            </a:r>
            <a:r>
              <a:rPr lang="it-IT" sz="2000" b="0" i="1" u="sng" dirty="0" smtClean="0">
                <a:latin typeface="+mn-lt"/>
              </a:rPr>
              <a:t>sono </a:t>
            </a:r>
            <a:r>
              <a:rPr lang="it-IT" sz="2000" b="0" i="1" u="sng" dirty="0">
                <a:latin typeface="+mn-lt"/>
              </a:rPr>
              <a:t>distribuiti </a:t>
            </a:r>
            <a:r>
              <a:rPr lang="it-IT" sz="2000" b="0" i="1" u="sng" dirty="0" smtClean="0">
                <a:latin typeface="+mn-lt"/>
              </a:rPr>
              <a:t>secondo la normale</a:t>
            </a:r>
            <a:r>
              <a:rPr lang="it-IT" sz="2000" b="0" dirty="0" smtClean="0">
                <a:latin typeface="+mn-lt"/>
              </a:rPr>
              <a:t> con </a:t>
            </a:r>
            <a:r>
              <a:rPr lang="it-IT" sz="2000" b="0" dirty="0">
                <a:latin typeface="+mn-lt"/>
              </a:rPr>
              <a:t>una </a:t>
            </a:r>
            <a:r>
              <a:rPr lang="it-IT" sz="2000" b="0" i="1" u="sng" dirty="0">
                <a:latin typeface="+mn-lt"/>
              </a:rPr>
              <a:t>deviazione standard di popolazione di 7 </a:t>
            </a:r>
            <a:r>
              <a:rPr lang="it-IT" sz="2000" b="0" i="1" u="sng" dirty="0" smtClean="0">
                <a:latin typeface="+mn-lt"/>
              </a:rPr>
              <a:t>minuti</a:t>
            </a:r>
            <a:r>
              <a:rPr lang="it-IT" sz="2000" b="0" dirty="0" smtClean="0">
                <a:latin typeface="+mn-lt"/>
              </a:rPr>
              <a:t>, si vuole eseguire la verifica di ipotesi per certificare che il tempo medio di refrigerazione è diverso da 90 min. Per la verifica si calcoli il </a:t>
            </a:r>
            <a:r>
              <a:rPr lang="it-IT" sz="2000" b="0" i="1" dirty="0" err="1" smtClean="0">
                <a:latin typeface="Times New Roman"/>
                <a:cs typeface="Times New Roman"/>
              </a:rPr>
              <a:t>p-value</a:t>
            </a:r>
            <a:r>
              <a:rPr lang="it-IT" sz="2000" b="0" i="1" dirty="0" smtClean="0">
                <a:latin typeface="Times New Roman"/>
                <a:cs typeface="Times New Roman"/>
              </a:rPr>
              <a:t> </a:t>
            </a:r>
            <a:r>
              <a:rPr lang="it-IT" sz="2000" b="0" dirty="0" smtClean="0">
                <a:latin typeface="+mn-lt"/>
              </a:rPr>
              <a:t>associato al tempo </a:t>
            </a:r>
            <a:r>
              <a:rPr lang="it-IT" sz="2000" b="0" dirty="0" err="1" smtClean="0">
                <a:latin typeface="Symbol" charset="2"/>
                <a:cs typeface="Symbol" charset="2"/>
              </a:rPr>
              <a:t>D</a:t>
            </a:r>
            <a:r>
              <a:rPr lang="it-IT" sz="2000" b="0" dirty="0" err="1" smtClean="0">
                <a:latin typeface="+mn-lt"/>
              </a:rPr>
              <a:t>t</a:t>
            </a:r>
            <a:r>
              <a:rPr lang="it-IT" sz="2000" b="0" dirty="0" smtClean="0">
                <a:latin typeface="+mn-lt"/>
              </a:rPr>
              <a:t>=85min ed un livello di affidabilità </a:t>
            </a:r>
            <a:r>
              <a:rPr lang="it-IT" sz="2000" b="0" dirty="0" smtClean="0">
                <a:latin typeface="Symbol" charset="2"/>
                <a:cs typeface="Symbol" charset="2"/>
              </a:rPr>
              <a:t>a</a:t>
            </a:r>
            <a:r>
              <a:rPr lang="it-IT" sz="2000" b="0" dirty="0" smtClean="0">
                <a:latin typeface="+mn-lt"/>
              </a:rPr>
              <a:t> pari a 0.01.</a:t>
            </a:r>
            <a:endParaRPr lang="it-IT" sz="2000" b="0" dirty="0">
              <a:latin typeface="+mn-lt"/>
            </a:endParaRPr>
          </a:p>
        </p:txBody>
      </p:sp>
    </p:spTree>
    <p:extLst>
      <p:ext uri="{BB962C8B-B14F-4D97-AF65-F5344CB8AC3E}">
        <p14:creationId xmlns:p14="http://schemas.microsoft.com/office/powerpoint/2010/main" val="2141975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2259" y="354106"/>
            <a:ext cx="8229600" cy="676835"/>
          </a:xfrm>
        </p:spPr>
        <p:txBody>
          <a:bodyPr>
            <a:normAutofit fontScale="90000"/>
          </a:bodyPr>
          <a:lstStyle/>
          <a:p>
            <a:r>
              <a:rPr lang="it-IT" dirty="0"/>
              <a:t>Esempio </a:t>
            </a:r>
            <a:r>
              <a:rPr lang="it-IT" dirty="0" smtClean="0"/>
              <a:t>9.1 – </a:t>
            </a:r>
            <a:r>
              <a:rPr lang="it-IT" dirty="0" err="1" smtClean="0"/>
              <a:t>Step</a:t>
            </a:r>
            <a:r>
              <a:rPr lang="it-IT" dirty="0" smtClean="0"/>
              <a:t> 1-4</a:t>
            </a:r>
            <a:endParaRPr lang="it-IT" dirty="0"/>
          </a:p>
        </p:txBody>
      </p:sp>
      <p:sp>
        <p:nvSpPr>
          <p:cNvPr id="3" name="CasellaDiTesto 2"/>
          <p:cNvSpPr txBox="1"/>
          <p:nvPr/>
        </p:nvSpPr>
        <p:spPr>
          <a:xfrm>
            <a:off x="552822" y="1728050"/>
            <a:ext cx="8134824" cy="861774"/>
          </a:xfrm>
          <a:prstGeom prst="rect">
            <a:avLst/>
          </a:prstGeom>
          <a:solidFill>
            <a:srgbClr val="FAF4C8"/>
          </a:solidFill>
        </p:spPr>
        <p:txBody>
          <a:bodyPr wrap="square" rtlCol="0">
            <a:spAutoFit/>
          </a:bodyPr>
          <a:lstStyle/>
          <a:p>
            <a:pPr>
              <a:spcAft>
                <a:spcPts val="1200"/>
              </a:spcAft>
            </a:pPr>
            <a:r>
              <a:rPr lang="it-IT" sz="2000" i="1" dirty="0" err="1" smtClean="0"/>
              <a:t>Step</a:t>
            </a:r>
            <a:r>
              <a:rPr lang="it-IT" sz="2000" i="1" dirty="0" smtClean="0"/>
              <a:t> 1. </a:t>
            </a:r>
            <a:r>
              <a:rPr lang="it-IT" sz="2000" b="0" i="1" dirty="0" smtClean="0"/>
              <a:t>Definiamo l’Ipotesi Nulla e Alternativa</a:t>
            </a:r>
          </a:p>
          <a:p>
            <a:pPr>
              <a:spcAft>
                <a:spcPts val="1200"/>
              </a:spcAft>
            </a:pPr>
            <a:r>
              <a:rPr lang="it-IT" sz="2000" b="0" i="1" dirty="0" smtClean="0"/>
              <a:t>H</a:t>
            </a:r>
            <a:r>
              <a:rPr lang="it-IT" sz="2000" b="0" baseline="-25000" dirty="0" smtClean="0"/>
              <a:t>0</a:t>
            </a:r>
            <a:r>
              <a:rPr lang="it-IT" sz="2000" b="0" dirty="0" smtClean="0"/>
              <a:t> : </a:t>
            </a:r>
            <a:r>
              <a:rPr lang="it-IT" sz="2000" b="0" dirty="0" smtClean="0">
                <a:latin typeface="Symbol" charset="2"/>
                <a:cs typeface="Symbol" charset="2"/>
              </a:rPr>
              <a:t>m</a:t>
            </a:r>
            <a:r>
              <a:rPr lang="it-IT" sz="2000" b="0" dirty="0" smtClean="0"/>
              <a:t> = 90 minuti	</a:t>
            </a:r>
            <a:r>
              <a:rPr lang="it-IT" sz="2000" b="0" i="1" dirty="0" smtClean="0"/>
              <a:t>versus</a:t>
            </a:r>
            <a:r>
              <a:rPr lang="it-IT" sz="2000" b="0" dirty="0" smtClean="0"/>
              <a:t> 		</a:t>
            </a:r>
            <a:r>
              <a:rPr lang="it-IT" sz="2000" b="0" i="1" dirty="0" smtClean="0"/>
              <a:t>H</a:t>
            </a:r>
            <a:r>
              <a:rPr lang="it-IT" sz="2000" b="0" baseline="-25000" dirty="0" smtClean="0"/>
              <a:t>1</a:t>
            </a:r>
            <a:r>
              <a:rPr lang="it-IT" sz="2000" b="0" dirty="0" smtClean="0"/>
              <a:t> </a:t>
            </a:r>
            <a:r>
              <a:rPr lang="it-IT" sz="2000" b="0" dirty="0"/>
              <a:t>: </a:t>
            </a:r>
            <a:r>
              <a:rPr lang="it-IT" sz="2000" b="0" dirty="0">
                <a:latin typeface="Symbol" charset="2"/>
                <a:cs typeface="Symbol" charset="2"/>
              </a:rPr>
              <a:t>m</a:t>
            </a:r>
            <a:r>
              <a:rPr lang="it-IT" sz="2000" b="0" dirty="0"/>
              <a:t> </a:t>
            </a:r>
            <a:r>
              <a:rPr lang="it-IT" sz="2000" b="0" dirty="0" smtClean="0"/>
              <a:t>≠ </a:t>
            </a:r>
            <a:r>
              <a:rPr lang="it-IT" sz="2000" b="0" dirty="0"/>
              <a:t>90 </a:t>
            </a:r>
            <a:r>
              <a:rPr lang="it-IT" sz="2000" b="0" dirty="0" smtClean="0"/>
              <a:t>minuti</a:t>
            </a:r>
            <a:endParaRPr lang="it-IT" sz="2000" b="0" dirty="0"/>
          </a:p>
        </p:txBody>
      </p:sp>
      <p:graphicFrame>
        <p:nvGraphicFramePr>
          <p:cNvPr id="4" name="Oggetto 3"/>
          <p:cNvGraphicFramePr>
            <a:graphicFrameLocks noChangeAspect="1"/>
          </p:cNvGraphicFramePr>
          <p:nvPr>
            <p:extLst>
              <p:ext uri="{D42A27DB-BD31-4B8C-83A1-F6EECF244321}">
                <p14:modId xmlns:p14="http://schemas.microsoft.com/office/powerpoint/2010/main" val="899612302"/>
              </p:ext>
            </p:extLst>
          </p:nvPr>
        </p:nvGraphicFramePr>
        <p:xfrm>
          <a:off x="580837" y="1101170"/>
          <a:ext cx="5500221" cy="429286"/>
        </p:xfrm>
        <a:graphic>
          <a:graphicData uri="http://schemas.openxmlformats.org/presentationml/2006/ole">
            <mc:AlternateContent xmlns:mc="http://schemas.openxmlformats.org/markup-compatibility/2006">
              <mc:Choice xmlns:v="urn:schemas-microsoft-com:vml" Requires="v">
                <p:oleObj spid="_x0000_s569037" name="Equation" r:id="rId3" imgW="2603500" imgH="203200" progId="Equation.3">
                  <p:embed/>
                </p:oleObj>
              </mc:Choice>
              <mc:Fallback>
                <p:oleObj name="Equation" r:id="rId3" imgW="2603500" imgH="203200" progId="Equation.3">
                  <p:embed/>
                  <p:pic>
                    <p:nvPicPr>
                      <p:cNvPr id="0" name=""/>
                      <p:cNvPicPr/>
                      <p:nvPr/>
                    </p:nvPicPr>
                    <p:blipFill>
                      <a:blip r:embed="rId4"/>
                      <a:stretch>
                        <a:fillRect/>
                      </a:stretch>
                    </p:blipFill>
                    <p:spPr>
                      <a:xfrm>
                        <a:off x="580837" y="1101170"/>
                        <a:ext cx="5500221" cy="429286"/>
                      </a:xfrm>
                      <a:prstGeom prst="rect">
                        <a:avLst/>
                      </a:prstGeom>
                    </p:spPr>
                  </p:pic>
                </p:oleObj>
              </mc:Fallback>
            </mc:AlternateContent>
          </a:graphicData>
        </a:graphic>
      </p:graphicFrame>
      <p:sp>
        <p:nvSpPr>
          <p:cNvPr id="5" name="CasellaDiTesto 4"/>
          <p:cNvSpPr txBox="1"/>
          <p:nvPr/>
        </p:nvSpPr>
        <p:spPr>
          <a:xfrm>
            <a:off x="588100" y="2839136"/>
            <a:ext cx="8134824" cy="1477328"/>
          </a:xfrm>
          <a:prstGeom prst="rect">
            <a:avLst/>
          </a:prstGeom>
          <a:noFill/>
        </p:spPr>
        <p:txBody>
          <a:bodyPr wrap="square" rtlCol="0">
            <a:spAutoFit/>
          </a:bodyPr>
          <a:lstStyle/>
          <a:p>
            <a:pPr>
              <a:spcAft>
                <a:spcPts val="1200"/>
              </a:spcAft>
            </a:pPr>
            <a:r>
              <a:rPr lang="it-IT" sz="2000" i="1" dirty="0" err="1" smtClean="0"/>
              <a:t>Step</a:t>
            </a:r>
            <a:r>
              <a:rPr lang="it-IT" sz="2000" i="1" dirty="0" smtClean="0"/>
              <a:t> 2. </a:t>
            </a:r>
            <a:r>
              <a:rPr lang="it-IT" sz="2000" b="0" i="1" dirty="0" smtClean="0"/>
              <a:t>Seleziona la distribuzione di probabilità </a:t>
            </a:r>
          </a:p>
          <a:p>
            <a:pPr indent="269875">
              <a:spcAft>
                <a:spcPts val="1200"/>
              </a:spcAft>
            </a:pPr>
            <a:r>
              <a:rPr lang="it-IT" sz="2000" b="0" dirty="0" smtClean="0"/>
              <a:t>Il </a:t>
            </a:r>
            <a:r>
              <a:rPr lang="it-IT" sz="2000" b="0" dirty="0"/>
              <a:t>campione è piccolo (</a:t>
            </a:r>
            <a:r>
              <a:rPr lang="it-IT" sz="2000" b="0" i="1" dirty="0" err="1"/>
              <a:t>n</a:t>
            </a:r>
            <a:r>
              <a:rPr lang="it-IT" sz="2000" b="0" dirty="0"/>
              <a:t>&lt;30</a:t>
            </a:r>
            <a:r>
              <a:rPr lang="it-IT" sz="2000" b="0" dirty="0" smtClean="0"/>
              <a:t>); la deviazione standard, </a:t>
            </a:r>
            <a:r>
              <a:rPr lang="it-IT" sz="2000" b="0" i="1" dirty="0" err="1" smtClean="0">
                <a:latin typeface="Symbol" charset="2"/>
                <a:cs typeface="Symbol" charset="2"/>
              </a:rPr>
              <a:t>s</a:t>
            </a:r>
            <a:r>
              <a:rPr lang="it-IT" sz="2000" b="0" i="1" dirty="0" smtClean="0">
                <a:latin typeface="Symbol" charset="2"/>
                <a:cs typeface="Symbol" charset="2"/>
              </a:rPr>
              <a:t> </a:t>
            </a:r>
            <a:r>
              <a:rPr lang="it-IT" sz="2000" b="0" dirty="0" smtClean="0"/>
              <a:t>, è nota; la distribuzione di probabilità dei valori </a:t>
            </a:r>
            <a:r>
              <a:rPr lang="it-IT" sz="2000" b="0" i="1" dirty="0" smtClean="0">
                <a:latin typeface="Symbol" charset="2"/>
                <a:cs typeface="Symbol" charset="2"/>
              </a:rPr>
              <a:t>D</a:t>
            </a:r>
            <a:r>
              <a:rPr lang="it-IT" sz="2000" b="0" dirty="0" smtClean="0"/>
              <a:t>T è normale, quindi la media campionaria       è distribuita secondo la normale.</a:t>
            </a:r>
          </a:p>
        </p:txBody>
      </p:sp>
      <p:graphicFrame>
        <p:nvGraphicFramePr>
          <p:cNvPr id="6" name="Oggetto 5"/>
          <p:cNvGraphicFramePr>
            <a:graphicFrameLocks noChangeAspect="1"/>
          </p:cNvGraphicFramePr>
          <p:nvPr>
            <p:extLst>
              <p:ext uri="{D42A27DB-BD31-4B8C-83A1-F6EECF244321}">
                <p14:modId xmlns:p14="http://schemas.microsoft.com/office/powerpoint/2010/main" val="3537914251"/>
              </p:ext>
            </p:extLst>
          </p:nvPr>
        </p:nvGraphicFramePr>
        <p:xfrm>
          <a:off x="1986641" y="3925274"/>
          <a:ext cx="274156" cy="324000"/>
        </p:xfrm>
        <a:graphic>
          <a:graphicData uri="http://schemas.openxmlformats.org/presentationml/2006/ole">
            <mc:AlternateContent xmlns:mc="http://schemas.openxmlformats.org/markup-compatibility/2006">
              <mc:Choice xmlns:v="urn:schemas-microsoft-com:vml" Requires="v">
                <p:oleObj spid="_x0000_s569038" name="Equation" r:id="rId5" imgW="139700" imgH="165100" progId="Equation.3">
                  <p:embed/>
                </p:oleObj>
              </mc:Choice>
              <mc:Fallback>
                <p:oleObj name="Equation" r:id="rId5" imgW="139700" imgH="165100" progId="Equation.3">
                  <p:embed/>
                  <p:pic>
                    <p:nvPicPr>
                      <p:cNvPr id="0" name=""/>
                      <p:cNvPicPr/>
                      <p:nvPr/>
                    </p:nvPicPr>
                    <p:blipFill>
                      <a:blip r:embed="rId6"/>
                      <a:stretch>
                        <a:fillRect/>
                      </a:stretch>
                    </p:blipFill>
                    <p:spPr>
                      <a:xfrm>
                        <a:off x="1986641" y="3925274"/>
                        <a:ext cx="274156" cy="324000"/>
                      </a:xfrm>
                      <a:prstGeom prst="rect">
                        <a:avLst/>
                      </a:prstGeom>
                    </p:spPr>
                  </p:pic>
                </p:oleObj>
              </mc:Fallback>
            </mc:AlternateContent>
          </a:graphicData>
        </a:graphic>
      </p:graphicFrame>
      <p:grpSp>
        <p:nvGrpSpPr>
          <p:cNvPr id="7" name="Gruppo 6"/>
          <p:cNvGrpSpPr/>
          <p:nvPr/>
        </p:nvGrpSpPr>
        <p:grpSpPr>
          <a:xfrm>
            <a:off x="552823" y="4554021"/>
            <a:ext cx="8134824" cy="1785104"/>
            <a:chOff x="552823" y="4518747"/>
            <a:chExt cx="8134824" cy="1785104"/>
          </a:xfrm>
        </p:grpSpPr>
        <p:sp>
          <p:nvSpPr>
            <p:cNvPr id="8" name="CasellaDiTesto 7"/>
            <p:cNvSpPr txBox="1"/>
            <p:nvPr/>
          </p:nvSpPr>
          <p:spPr>
            <a:xfrm>
              <a:off x="552823" y="4518747"/>
              <a:ext cx="8134824" cy="1785104"/>
            </a:xfrm>
            <a:prstGeom prst="rect">
              <a:avLst/>
            </a:prstGeom>
            <a:solidFill>
              <a:srgbClr val="FAF4C8"/>
            </a:solidFill>
          </p:spPr>
          <p:txBody>
            <a:bodyPr wrap="square" rtlCol="0">
              <a:spAutoFit/>
            </a:bodyPr>
            <a:lstStyle/>
            <a:p>
              <a:pPr>
                <a:spcAft>
                  <a:spcPts val="1200"/>
                </a:spcAft>
              </a:pPr>
              <a:r>
                <a:rPr lang="it-IT" sz="2000" i="1" dirty="0" err="1" smtClean="0"/>
                <a:t>Step</a:t>
              </a:r>
              <a:r>
                <a:rPr lang="it-IT" sz="2000" i="1" dirty="0" smtClean="0"/>
                <a:t> 3. </a:t>
              </a:r>
              <a:r>
                <a:rPr lang="it-IT" sz="2000" b="0" i="1" dirty="0" smtClean="0"/>
                <a:t>Calcolo il </a:t>
              </a:r>
              <a:r>
                <a:rPr lang="it-IT" sz="2000" b="0" i="1" dirty="0" err="1" smtClean="0"/>
                <a:t>p-value</a:t>
              </a:r>
              <a:endParaRPr lang="it-IT" sz="2000" b="0" i="1" dirty="0" smtClean="0"/>
            </a:p>
            <a:p>
              <a:pPr>
                <a:spcAft>
                  <a:spcPts val="1200"/>
                </a:spcAft>
              </a:pPr>
              <a:r>
                <a:rPr lang="it-IT" sz="2000" b="0" dirty="0" smtClean="0"/>
                <a:t>Il simbolo ≠ nella ipotesi alternativa indica che il Test è a due code. Il </a:t>
              </a:r>
              <a:r>
                <a:rPr lang="it-IT" sz="2000" b="0" i="1" dirty="0" err="1" smtClean="0"/>
                <a:t>p-value</a:t>
              </a:r>
              <a:r>
                <a:rPr lang="it-IT" sz="2000" b="0" i="1" dirty="0"/>
                <a:t> </a:t>
              </a:r>
              <a:r>
                <a:rPr lang="it-IT" sz="2000" b="0" dirty="0" smtClean="0"/>
                <a:t>è uguale al doppio dell’area nella coda della distribuzione campionaria di           alla sinistra di                in evidenza nella Figura della pagina successiva. Per calcolare l’area calcoliamo prima </a:t>
              </a:r>
              <a:r>
                <a:rPr lang="it-IT" sz="2000" i="1" dirty="0" smtClean="0"/>
                <a:t>il valore osservato di z</a:t>
              </a:r>
              <a:r>
                <a:rPr lang="it-IT" sz="2000" b="0" baseline="-25000" dirty="0" smtClean="0"/>
                <a:t>0</a:t>
              </a:r>
              <a:r>
                <a:rPr lang="it-IT" sz="2000" i="1" dirty="0" smtClean="0"/>
                <a:t> </a:t>
              </a:r>
              <a:r>
                <a:rPr lang="it-IT" sz="2000" b="0" dirty="0" smtClean="0"/>
                <a:t>o</a:t>
              </a:r>
              <a:r>
                <a:rPr lang="it-IT" sz="2000" i="1" dirty="0" smtClean="0"/>
                <a:t> statistica del test .</a:t>
              </a:r>
            </a:p>
          </p:txBody>
        </p:sp>
        <p:graphicFrame>
          <p:nvGraphicFramePr>
            <p:cNvPr id="9" name="Oggetto 8"/>
            <p:cNvGraphicFramePr>
              <a:graphicFrameLocks noChangeAspect="1"/>
            </p:cNvGraphicFramePr>
            <p:nvPr>
              <p:extLst>
                <p:ext uri="{D42A27DB-BD31-4B8C-83A1-F6EECF244321}">
                  <p14:modId xmlns:p14="http://schemas.microsoft.com/office/powerpoint/2010/main" val="950233449"/>
                </p:ext>
              </p:extLst>
            </p:nvPr>
          </p:nvGraphicFramePr>
          <p:xfrm>
            <a:off x="8172098" y="5337150"/>
            <a:ext cx="274156" cy="324000"/>
          </p:xfrm>
          <a:graphic>
            <a:graphicData uri="http://schemas.openxmlformats.org/presentationml/2006/ole">
              <mc:AlternateContent xmlns:mc="http://schemas.openxmlformats.org/markup-compatibility/2006">
                <mc:Choice xmlns:v="urn:schemas-microsoft-com:vml" Requires="v">
                  <p:oleObj spid="_x0000_s569039" name="Equation" r:id="rId7" imgW="139700" imgH="165100" progId="Equation.3">
                    <p:embed/>
                  </p:oleObj>
                </mc:Choice>
                <mc:Fallback>
                  <p:oleObj name="Equation" r:id="rId7" imgW="139700" imgH="165100" progId="Equation.3">
                    <p:embed/>
                    <p:pic>
                      <p:nvPicPr>
                        <p:cNvPr id="0" name=""/>
                        <p:cNvPicPr/>
                        <p:nvPr/>
                      </p:nvPicPr>
                      <p:blipFill>
                        <a:blip r:embed="rId6"/>
                        <a:stretch>
                          <a:fillRect/>
                        </a:stretch>
                      </p:blipFill>
                      <p:spPr>
                        <a:xfrm>
                          <a:off x="8172098" y="5337150"/>
                          <a:ext cx="274156" cy="324000"/>
                        </a:xfrm>
                        <a:prstGeom prst="rect">
                          <a:avLst/>
                        </a:prstGeom>
                      </p:spPr>
                    </p:pic>
                  </p:oleObj>
                </mc:Fallback>
              </mc:AlternateContent>
            </a:graphicData>
          </a:graphic>
        </p:graphicFrame>
        <p:graphicFrame>
          <p:nvGraphicFramePr>
            <p:cNvPr id="10" name="Oggetto 9"/>
            <p:cNvGraphicFramePr>
              <a:graphicFrameLocks noChangeAspect="1"/>
            </p:cNvGraphicFramePr>
            <p:nvPr>
              <p:extLst>
                <p:ext uri="{D42A27DB-BD31-4B8C-83A1-F6EECF244321}">
                  <p14:modId xmlns:p14="http://schemas.microsoft.com/office/powerpoint/2010/main" val="85473592"/>
                </p:ext>
              </p:extLst>
            </p:nvPr>
          </p:nvGraphicFramePr>
          <p:xfrm>
            <a:off x="2155825" y="5607576"/>
            <a:ext cx="819150" cy="350838"/>
          </p:xfrm>
          <a:graphic>
            <a:graphicData uri="http://schemas.openxmlformats.org/presentationml/2006/ole">
              <mc:AlternateContent xmlns:mc="http://schemas.openxmlformats.org/markup-compatibility/2006">
                <mc:Choice xmlns:v="urn:schemas-microsoft-com:vml" Requires="v">
                  <p:oleObj spid="_x0000_s569040" name="Equation" r:id="rId8" imgW="419100" imgH="177800" progId="Equation.3">
                    <p:embed/>
                  </p:oleObj>
                </mc:Choice>
                <mc:Fallback>
                  <p:oleObj name="Equation" r:id="rId8" imgW="419100" imgH="177800" progId="Equation.3">
                    <p:embed/>
                    <p:pic>
                      <p:nvPicPr>
                        <p:cNvPr id="0" name=""/>
                        <p:cNvPicPr/>
                        <p:nvPr/>
                      </p:nvPicPr>
                      <p:blipFill>
                        <a:blip r:embed="rId9"/>
                        <a:stretch>
                          <a:fillRect/>
                        </a:stretch>
                      </p:blipFill>
                      <p:spPr>
                        <a:xfrm>
                          <a:off x="2155825" y="5607576"/>
                          <a:ext cx="819150" cy="350838"/>
                        </a:xfrm>
                        <a:prstGeom prst="rect">
                          <a:avLst/>
                        </a:prstGeom>
                      </p:spPr>
                    </p:pic>
                  </p:oleObj>
                </mc:Fallback>
              </mc:AlternateContent>
            </a:graphicData>
          </a:graphic>
        </p:graphicFrame>
      </p:grpSp>
    </p:spTree>
    <p:extLst>
      <p:ext uri="{BB962C8B-B14F-4D97-AF65-F5344CB8AC3E}">
        <p14:creationId xmlns:p14="http://schemas.microsoft.com/office/powerpoint/2010/main" val="2820923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1459" y="219640"/>
            <a:ext cx="8229600" cy="990600"/>
          </a:xfrm>
        </p:spPr>
        <p:txBody>
          <a:bodyPr/>
          <a:lstStyle/>
          <a:p>
            <a:r>
              <a:rPr lang="it-IT" dirty="0"/>
              <a:t>Esempio </a:t>
            </a:r>
            <a:r>
              <a:rPr lang="it-IT" dirty="0" smtClean="0"/>
              <a:t>9.1 – </a:t>
            </a:r>
            <a:r>
              <a:rPr lang="it-IT" dirty="0" err="1" smtClean="0"/>
              <a:t>Step</a:t>
            </a:r>
            <a:r>
              <a:rPr lang="it-IT" dirty="0" smtClean="0"/>
              <a:t> 1-4</a:t>
            </a:r>
            <a:endParaRPr lang="it-IT" dirty="0"/>
          </a:p>
        </p:txBody>
      </p:sp>
      <p:sp>
        <p:nvSpPr>
          <p:cNvPr id="4" name="Rectangle 3"/>
          <p:cNvSpPr txBox="1">
            <a:spLocks noChangeArrowheads="1"/>
          </p:cNvSpPr>
          <p:nvPr/>
        </p:nvSpPr>
        <p:spPr>
          <a:xfrm>
            <a:off x="457199" y="1122085"/>
            <a:ext cx="8492565" cy="3091328"/>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buSzPct val="90000"/>
              <a:buFont typeface="Wingdings" charset="0"/>
              <a:buChar char="§"/>
            </a:pPr>
            <a:r>
              <a:rPr lang="en-GB" sz="2000" i="1" dirty="0" smtClean="0">
                <a:latin typeface="Times New Roman"/>
                <a:ea typeface="ＭＳ Ｐゴシック" charset="0"/>
                <a:cs typeface="Times New Roman"/>
              </a:rPr>
              <a:t>Step 3:</a:t>
            </a:r>
            <a:r>
              <a:rPr lang="en-GB" i="1" dirty="0" smtClean="0">
                <a:latin typeface="Verdana" charset="0"/>
                <a:ea typeface="ＭＳ Ｐゴシック" charset="0"/>
              </a:rPr>
              <a:t> </a:t>
            </a:r>
          </a:p>
          <a:p>
            <a:pPr>
              <a:buSzPct val="90000"/>
              <a:buFont typeface="Wingdings" charset="0"/>
              <a:buChar char="§"/>
            </a:pPr>
            <a:endParaRPr lang="en-GB" i="1" dirty="0" smtClean="0">
              <a:latin typeface="Verdana" charset="0"/>
              <a:ea typeface="ＭＳ Ｐゴシック" charset="0"/>
            </a:endParaRPr>
          </a:p>
          <a:p>
            <a:pPr>
              <a:buSzPct val="90000"/>
              <a:buFont typeface="Wingdings" charset="0"/>
              <a:buNone/>
            </a:pPr>
            <a:endParaRPr lang="en-GB" dirty="0" smtClean="0">
              <a:latin typeface="Verdana" charset="0"/>
              <a:ea typeface="ＭＳ Ｐゴシック" charset="0"/>
            </a:endParaRPr>
          </a:p>
          <a:p>
            <a:pPr>
              <a:buSzPct val="90000"/>
              <a:buFont typeface="Wingdings" charset="0"/>
              <a:buNone/>
            </a:pPr>
            <a:endParaRPr lang="en-GB" dirty="0" smtClean="0">
              <a:latin typeface="Verdana" charset="0"/>
              <a:ea typeface="ＭＳ Ｐゴシック" charset="0"/>
            </a:endParaRPr>
          </a:p>
          <a:p>
            <a:pPr>
              <a:buSzPct val="90000"/>
              <a:buFont typeface="Wingdings" charset="0"/>
              <a:buNone/>
            </a:pPr>
            <a:endParaRPr lang="en-GB" dirty="0" smtClean="0">
              <a:latin typeface="Verdana" charset="0"/>
              <a:ea typeface="ＭＳ Ｐゴシック" charset="0"/>
            </a:endParaRPr>
          </a:p>
          <a:p>
            <a:pPr>
              <a:buSzPct val="90000"/>
              <a:buFont typeface="Wingdings" charset="0"/>
              <a:buNone/>
            </a:pPr>
            <a:r>
              <a:rPr lang="en-GB" dirty="0" smtClean="0">
                <a:latin typeface="Verdana" charset="0"/>
                <a:ea typeface="ＭＳ Ｐゴシック" charset="0"/>
              </a:rPr>
              <a:t> </a:t>
            </a:r>
            <a:r>
              <a:rPr lang="en-GB" sz="2000" i="1" dirty="0" smtClean="0">
                <a:latin typeface="Verdana" charset="0"/>
                <a:ea typeface="ＭＳ Ｐゴシック" charset="0"/>
              </a:rPr>
              <a:t> </a:t>
            </a:r>
            <a:r>
              <a:rPr lang="en-GB" sz="2000" i="1" dirty="0" smtClean="0">
                <a:latin typeface="Times New Roman"/>
                <a:ea typeface="ＭＳ Ｐゴシック" charset="0"/>
                <a:cs typeface="Times New Roman"/>
              </a:rPr>
              <a:t>p-value </a:t>
            </a:r>
            <a:r>
              <a:rPr lang="en-GB" sz="2000" dirty="0" smtClean="0">
                <a:latin typeface="Times New Roman"/>
                <a:ea typeface="ＭＳ Ｐゴシック" charset="0"/>
                <a:cs typeface="Times New Roman"/>
              </a:rPr>
              <a:t>= 2(.0007) = .0014</a:t>
            </a:r>
          </a:p>
          <a:p>
            <a:pPr>
              <a:buSzPct val="90000"/>
              <a:buFont typeface="Wingdings" charset="0"/>
              <a:buNone/>
            </a:pPr>
            <a:endParaRPr lang="en-US" dirty="0">
              <a:latin typeface="Verdana" charset="0"/>
              <a:ea typeface="ＭＳ Ｐゴシック"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2192883919"/>
              </p:ext>
            </p:extLst>
          </p:nvPr>
        </p:nvGraphicFramePr>
        <p:xfrm>
          <a:off x="606798" y="1900244"/>
          <a:ext cx="3600000" cy="1437736"/>
        </p:xfrm>
        <a:graphic>
          <a:graphicData uri="http://schemas.openxmlformats.org/presentationml/2006/ole">
            <mc:AlternateContent xmlns:mc="http://schemas.openxmlformats.org/markup-compatibility/2006">
              <mc:Choice xmlns:v="urn:schemas-microsoft-com:vml" Requires="v">
                <p:oleObj spid="_x0000_s569526" name="Equation" r:id="rId3" imgW="2070100" imgH="914400" progId="Equation.3">
                  <p:embed/>
                </p:oleObj>
              </mc:Choice>
              <mc:Fallback>
                <p:oleObj name="Equation" r:id="rId3" imgW="2070100" imgH="914400" progId="Equation.3">
                  <p:embed/>
                  <p:pic>
                    <p:nvPicPr>
                      <p:cNvPr id="0" name=""/>
                      <p:cNvPicPr>
                        <a:picLocks noChangeAspect="1" noChangeArrowheads="1"/>
                      </p:cNvPicPr>
                      <p:nvPr/>
                    </p:nvPicPr>
                    <p:blipFill>
                      <a:blip r:embed="rId4"/>
                      <a:srcRect/>
                      <a:stretch>
                        <a:fillRect/>
                      </a:stretch>
                    </p:blipFill>
                    <p:spPr bwMode="auto">
                      <a:xfrm>
                        <a:off x="606798" y="1900244"/>
                        <a:ext cx="3600000" cy="1437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pic>
        <p:nvPicPr>
          <p:cNvPr id="7" name="Picture 3" descr="w0218-n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6449" y="1193846"/>
            <a:ext cx="4398963"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7"/>
          <p:cNvSpPr txBox="1"/>
          <p:nvPr/>
        </p:nvSpPr>
        <p:spPr>
          <a:xfrm>
            <a:off x="484480" y="4311456"/>
            <a:ext cx="8411883" cy="2400657"/>
          </a:xfrm>
          <a:prstGeom prst="rect">
            <a:avLst/>
          </a:prstGeom>
          <a:noFill/>
        </p:spPr>
        <p:txBody>
          <a:bodyPr wrap="square" rtlCol="0">
            <a:spAutoFit/>
          </a:bodyPr>
          <a:lstStyle/>
          <a:p>
            <a:pPr algn="just">
              <a:spcAft>
                <a:spcPts val="1200"/>
              </a:spcAft>
            </a:pPr>
            <a:r>
              <a:rPr lang="it-IT" sz="2000" i="1" dirty="0" err="1" smtClean="0"/>
              <a:t>Step</a:t>
            </a:r>
            <a:r>
              <a:rPr lang="it-IT" sz="2000" i="1" dirty="0" smtClean="0"/>
              <a:t> 4. </a:t>
            </a:r>
            <a:r>
              <a:rPr lang="it-IT" sz="2000" b="0" i="1" dirty="0" smtClean="0"/>
              <a:t>Prendi una decisione </a:t>
            </a:r>
          </a:p>
          <a:p>
            <a:pPr algn="just">
              <a:spcAft>
                <a:spcPts val="1200"/>
              </a:spcAft>
            </a:pPr>
            <a:r>
              <a:rPr lang="it-IT" sz="2000" b="0" dirty="0" smtClean="0"/>
              <a:t>A partire dal </a:t>
            </a:r>
            <a:r>
              <a:rPr lang="it-IT" sz="2000" b="0" i="1" dirty="0" err="1" smtClean="0"/>
              <a:t>p-value</a:t>
            </a:r>
            <a:r>
              <a:rPr lang="it-IT" sz="2000" b="0" i="1" dirty="0" smtClean="0"/>
              <a:t> </a:t>
            </a:r>
            <a:r>
              <a:rPr lang="it-IT" sz="2000" b="0" dirty="0" smtClean="0"/>
              <a:t>calcolato (0.0014) affermiamo che: </a:t>
            </a:r>
            <a:r>
              <a:rPr lang="it-IT" sz="2000" dirty="0" smtClean="0"/>
              <a:t>(a)</a:t>
            </a:r>
            <a:r>
              <a:rPr lang="it-IT" sz="2000" b="0" dirty="0" smtClean="0"/>
              <a:t> se il livello di significatività </a:t>
            </a:r>
            <a:r>
              <a:rPr lang="it-IT" sz="2000" b="0" dirty="0" smtClean="0">
                <a:latin typeface="Symbol" charset="2"/>
                <a:cs typeface="Symbol" charset="2"/>
              </a:rPr>
              <a:t>a</a:t>
            </a:r>
            <a:r>
              <a:rPr lang="it-IT" sz="2000" b="0" dirty="0" smtClean="0"/>
              <a:t> è maggiore di 0.0014 Rigettiamo l’ipotesi nulla </a:t>
            </a:r>
            <a:r>
              <a:rPr lang="it-IT" sz="2000" b="0" i="1" dirty="0" smtClean="0"/>
              <a:t>H</a:t>
            </a:r>
            <a:r>
              <a:rPr lang="it-IT" sz="2000" b="0" baseline="-25000" dirty="0" smtClean="0"/>
              <a:t>0</a:t>
            </a:r>
            <a:r>
              <a:rPr lang="it-IT" sz="2000" b="0" dirty="0" smtClean="0"/>
              <a:t> definita nello </a:t>
            </a:r>
            <a:r>
              <a:rPr lang="it-IT" sz="2000" b="0" i="1" dirty="0" err="1" smtClean="0"/>
              <a:t>Step</a:t>
            </a:r>
            <a:r>
              <a:rPr lang="it-IT" sz="2000" b="0" i="1" dirty="0" smtClean="0"/>
              <a:t> 1</a:t>
            </a:r>
            <a:r>
              <a:rPr lang="it-IT" sz="2000" b="0" dirty="0" smtClean="0"/>
              <a:t>; </a:t>
            </a:r>
            <a:r>
              <a:rPr lang="it-IT" sz="2000" dirty="0"/>
              <a:t>(b) </a:t>
            </a:r>
            <a:r>
              <a:rPr lang="it-IT" sz="2000" b="0" dirty="0" smtClean="0"/>
              <a:t>se il livello di significatività </a:t>
            </a:r>
            <a:r>
              <a:rPr lang="it-IT" sz="2000" b="0" dirty="0" smtClean="0">
                <a:latin typeface="Symbol" charset="2"/>
                <a:cs typeface="Symbol" charset="2"/>
              </a:rPr>
              <a:t>a</a:t>
            </a:r>
            <a:r>
              <a:rPr lang="it-IT" sz="2000" b="0" dirty="0" smtClean="0"/>
              <a:t> è minore di 0.0014 NON Rigettiamo l’ipotesi nulla </a:t>
            </a:r>
            <a:r>
              <a:rPr lang="it-IT" sz="2000" b="0" i="1" dirty="0" smtClean="0"/>
              <a:t>H</a:t>
            </a:r>
            <a:r>
              <a:rPr lang="it-IT" sz="2000" b="0" baseline="-25000" dirty="0" smtClean="0"/>
              <a:t>0</a:t>
            </a:r>
            <a:r>
              <a:rPr lang="it-IT" sz="2000" b="0" dirty="0" smtClean="0"/>
              <a:t>. </a:t>
            </a:r>
            <a:r>
              <a:rPr lang="it-IT" sz="2000" i="1" dirty="0" smtClean="0"/>
              <a:t>Poiché </a:t>
            </a:r>
            <a:r>
              <a:rPr lang="it-IT" sz="2000" i="1" dirty="0" smtClean="0">
                <a:latin typeface="Symbol" charset="2"/>
                <a:cs typeface="Symbol" charset="2"/>
              </a:rPr>
              <a:t>a</a:t>
            </a:r>
            <a:r>
              <a:rPr lang="it-IT" sz="2000" i="1" dirty="0" smtClean="0">
                <a:latin typeface="Times New Roman"/>
                <a:cs typeface="Times New Roman"/>
              </a:rPr>
              <a:t>=0.01 è maggiore di 0.0014 concludiamo dicendo che il tempo medio della procedura di refrigerazione con la nuova macchina è diverso da 90 minuti</a:t>
            </a:r>
          </a:p>
        </p:txBody>
      </p:sp>
    </p:spTree>
    <p:extLst>
      <p:ext uri="{BB962C8B-B14F-4D97-AF65-F5344CB8AC3E}">
        <p14:creationId xmlns:p14="http://schemas.microsoft.com/office/powerpoint/2010/main" val="552173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3754"/>
            <a:ext cx="8229600" cy="856128"/>
          </a:xfrm>
        </p:spPr>
        <p:txBody>
          <a:bodyPr/>
          <a:lstStyle/>
          <a:p>
            <a:r>
              <a:rPr lang="it-IT" dirty="0" smtClean="0"/>
              <a:t>Esempio 9-1: MINITAB</a:t>
            </a:r>
            <a:endParaRPr lang="it-IT" dirty="0"/>
          </a:p>
        </p:txBody>
      </p:sp>
      <p:sp>
        <p:nvSpPr>
          <p:cNvPr id="3" name="CasellaDiTesto 2"/>
          <p:cNvSpPr txBox="1"/>
          <p:nvPr/>
        </p:nvSpPr>
        <p:spPr>
          <a:xfrm>
            <a:off x="537882" y="1344705"/>
            <a:ext cx="7963647" cy="461665"/>
          </a:xfrm>
          <a:prstGeom prst="rect">
            <a:avLst/>
          </a:prstGeom>
          <a:noFill/>
        </p:spPr>
        <p:txBody>
          <a:bodyPr wrap="square" rtlCol="0">
            <a:spAutoFit/>
          </a:bodyPr>
          <a:lstStyle/>
          <a:p>
            <a:r>
              <a:rPr lang="it-IT" dirty="0" smtClean="0">
                <a:latin typeface="+mn-lt"/>
              </a:rPr>
              <a:t>Stat </a:t>
            </a:r>
            <a:r>
              <a:rPr lang="it-IT" dirty="0" smtClean="0">
                <a:latin typeface="+mn-lt"/>
                <a:sym typeface="Wingdings"/>
              </a:rPr>
              <a:t> Basic </a:t>
            </a:r>
            <a:r>
              <a:rPr lang="it-IT" dirty="0" err="1" smtClean="0">
                <a:latin typeface="+mn-lt"/>
                <a:sym typeface="Wingdings"/>
              </a:rPr>
              <a:t>Statistics</a:t>
            </a:r>
            <a:r>
              <a:rPr lang="it-IT" dirty="0" smtClean="0">
                <a:latin typeface="+mn-lt"/>
                <a:sym typeface="Wingdings"/>
              </a:rPr>
              <a:t>  1Z – 1 Sample </a:t>
            </a:r>
            <a:r>
              <a:rPr lang="it-IT" dirty="0" err="1" smtClean="0">
                <a:latin typeface="+mn-lt"/>
                <a:sym typeface="Wingdings"/>
              </a:rPr>
              <a:t>Z</a:t>
            </a:r>
            <a:r>
              <a:rPr lang="it-IT" dirty="0" smtClean="0">
                <a:latin typeface="+mn-lt"/>
                <a:sym typeface="Wingdings"/>
              </a:rPr>
              <a:t>…</a:t>
            </a:r>
            <a:endParaRPr lang="it-IT" dirty="0">
              <a:latin typeface="+mn-lt"/>
            </a:endParaRPr>
          </a:p>
        </p:txBody>
      </p:sp>
      <p:pic>
        <p:nvPicPr>
          <p:cNvPr id="4" name="Immagine 3"/>
          <p:cNvPicPr>
            <a:picLocks noChangeAspect="1"/>
          </p:cNvPicPr>
          <p:nvPr/>
        </p:nvPicPr>
        <p:blipFill>
          <a:blip r:embed="rId2"/>
          <a:stretch>
            <a:fillRect/>
          </a:stretch>
        </p:blipFill>
        <p:spPr>
          <a:xfrm>
            <a:off x="2405529" y="1896034"/>
            <a:ext cx="6504645" cy="4608000"/>
          </a:xfrm>
          <a:prstGeom prst="rect">
            <a:avLst/>
          </a:prstGeom>
        </p:spPr>
      </p:pic>
    </p:spTree>
    <p:extLst>
      <p:ext uri="{BB962C8B-B14F-4D97-AF65-F5344CB8AC3E}">
        <p14:creationId xmlns:p14="http://schemas.microsoft.com/office/powerpoint/2010/main" val="2337375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3754"/>
            <a:ext cx="8229600" cy="856128"/>
          </a:xfrm>
        </p:spPr>
        <p:txBody>
          <a:bodyPr/>
          <a:lstStyle/>
          <a:p>
            <a:r>
              <a:rPr lang="it-IT" dirty="0" smtClean="0"/>
              <a:t>Esempio 9-1: MINITAB</a:t>
            </a:r>
            <a:endParaRPr lang="it-IT" dirty="0"/>
          </a:p>
        </p:txBody>
      </p:sp>
      <p:sp>
        <p:nvSpPr>
          <p:cNvPr id="3" name="CasellaDiTesto 2"/>
          <p:cNvSpPr txBox="1"/>
          <p:nvPr/>
        </p:nvSpPr>
        <p:spPr>
          <a:xfrm>
            <a:off x="552824" y="1210235"/>
            <a:ext cx="7963647" cy="461665"/>
          </a:xfrm>
          <a:prstGeom prst="rect">
            <a:avLst/>
          </a:prstGeom>
          <a:noFill/>
        </p:spPr>
        <p:txBody>
          <a:bodyPr wrap="square" rtlCol="0">
            <a:spAutoFit/>
          </a:bodyPr>
          <a:lstStyle/>
          <a:p>
            <a:r>
              <a:rPr lang="it-IT" dirty="0" smtClean="0">
                <a:latin typeface="+mn-lt"/>
              </a:rPr>
              <a:t>Inseriamo i valori e premiamo </a:t>
            </a:r>
            <a:r>
              <a:rPr lang="it-IT" i="1" dirty="0" smtClean="0">
                <a:latin typeface="+mn-lt"/>
              </a:rPr>
              <a:t>Option</a:t>
            </a:r>
            <a:endParaRPr lang="it-IT" i="1" dirty="0">
              <a:latin typeface="+mn-lt"/>
            </a:endParaRPr>
          </a:p>
        </p:txBody>
      </p:sp>
      <p:pic>
        <p:nvPicPr>
          <p:cNvPr id="5" name="Immagine 4"/>
          <p:cNvPicPr>
            <a:picLocks noChangeAspect="1"/>
          </p:cNvPicPr>
          <p:nvPr/>
        </p:nvPicPr>
        <p:blipFill>
          <a:blip r:embed="rId2"/>
          <a:stretch>
            <a:fillRect/>
          </a:stretch>
        </p:blipFill>
        <p:spPr>
          <a:xfrm>
            <a:off x="2375644" y="1772349"/>
            <a:ext cx="6504645" cy="4608000"/>
          </a:xfrm>
          <a:prstGeom prst="rect">
            <a:avLst/>
          </a:prstGeom>
        </p:spPr>
      </p:pic>
      <p:sp>
        <p:nvSpPr>
          <p:cNvPr id="7" name="Freccia sinistra 6"/>
          <p:cNvSpPr/>
          <p:nvPr/>
        </p:nvSpPr>
        <p:spPr>
          <a:xfrm>
            <a:off x="6857999" y="4029958"/>
            <a:ext cx="448235" cy="313765"/>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Parentesi graffa chiusa 7"/>
          <p:cNvSpPr/>
          <p:nvPr/>
        </p:nvSpPr>
        <p:spPr>
          <a:xfrm>
            <a:off x="6379882" y="3701254"/>
            <a:ext cx="358589" cy="986118"/>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9" name="Rettangolo 8"/>
          <p:cNvSpPr/>
          <p:nvPr/>
        </p:nvSpPr>
        <p:spPr>
          <a:xfrm>
            <a:off x="6275287" y="4687374"/>
            <a:ext cx="612588" cy="28388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03408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3754"/>
            <a:ext cx="8229600" cy="766481"/>
          </a:xfrm>
        </p:spPr>
        <p:txBody>
          <a:bodyPr/>
          <a:lstStyle/>
          <a:p>
            <a:r>
              <a:rPr lang="it-IT" dirty="0" smtClean="0"/>
              <a:t>Esempio </a:t>
            </a:r>
            <a:r>
              <a:rPr lang="it-IT" dirty="0"/>
              <a:t>9-1: MINITAB</a:t>
            </a:r>
          </a:p>
        </p:txBody>
      </p:sp>
      <p:sp>
        <p:nvSpPr>
          <p:cNvPr id="3" name="CasellaDiTesto 2"/>
          <p:cNvSpPr txBox="1"/>
          <p:nvPr/>
        </p:nvSpPr>
        <p:spPr>
          <a:xfrm>
            <a:off x="552824" y="1195294"/>
            <a:ext cx="7963647" cy="461665"/>
          </a:xfrm>
          <a:prstGeom prst="rect">
            <a:avLst/>
          </a:prstGeom>
          <a:noFill/>
        </p:spPr>
        <p:txBody>
          <a:bodyPr wrap="square" rtlCol="0">
            <a:spAutoFit/>
          </a:bodyPr>
          <a:lstStyle/>
          <a:p>
            <a:r>
              <a:rPr lang="it-IT" dirty="0" smtClean="0">
                <a:latin typeface="+mn-lt"/>
              </a:rPr>
              <a:t>Definiamo il Livello di Affidabilità </a:t>
            </a:r>
            <a:r>
              <a:rPr lang="it-IT" dirty="0" smtClean="0">
                <a:latin typeface="Symbol" charset="2"/>
                <a:cs typeface="Symbol" charset="2"/>
              </a:rPr>
              <a:t>a</a:t>
            </a:r>
            <a:r>
              <a:rPr lang="it-IT" dirty="0" smtClean="0">
                <a:latin typeface="+mn-lt"/>
              </a:rPr>
              <a:t> e l’ipotesi </a:t>
            </a:r>
            <a:r>
              <a:rPr lang="it-IT" i="1" dirty="0" smtClean="0">
                <a:latin typeface="+mn-lt"/>
              </a:rPr>
              <a:t>H</a:t>
            </a:r>
            <a:r>
              <a:rPr lang="it-IT" baseline="-25000" dirty="0" smtClean="0">
                <a:latin typeface="+mn-lt"/>
              </a:rPr>
              <a:t>1</a:t>
            </a:r>
            <a:endParaRPr lang="it-IT" baseline="-25000" dirty="0">
              <a:latin typeface="+mn-lt"/>
            </a:endParaRPr>
          </a:p>
        </p:txBody>
      </p:sp>
      <p:pic>
        <p:nvPicPr>
          <p:cNvPr id="4" name="Immagine 3"/>
          <p:cNvPicPr>
            <a:picLocks noChangeAspect="1"/>
          </p:cNvPicPr>
          <p:nvPr/>
        </p:nvPicPr>
        <p:blipFill>
          <a:blip r:embed="rId2"/>
          <a:stretch>
            <a:fillRect/>
          </a:stretch>
        </p:blipFill>
        <p:spPr>
          <a:xfrm>
            <a:off x="2375646" y="1789497"/>
            <a:ext cx="6504645" cy="4608000"/>
          </a:xfrm>
          <a:prstGeom prst="rect">
            <a:avLst/>
          </a:prstGeom>
        </p:spPr>
      </p:pic>
      <p:sp>
        <p:nvSpPr>
          <p:cNvPr id="5" name="Freccia sinistra 4"/>
          <p:cNvSpPr/>
          <p:nvPr/>
        </p:nvSpPr>
        <p:spPr>
          <a:xfrm>
            <a:off x="6275294" y="3643698"/>
            <a:ext cx="478118" cy="224117"/>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6278282" y="4094921"/>
            <a:ext cx="478118" cy="224117"/>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6875931" y="3509227"/>
            <a:ext cx="1434352" cy="461665"/>
          </a:xfrm>
          <a:prstGeom prst="rect">
            <a:avLst/>
          </a:prstGeom>
          <a:solidFill>
            <a:schemeClr val="bg1"/>
          </a:solidFill>
        </p:spPr>
        <p:txBody>
          <a:bodyPr wrap="square" rtlCol="0">
            <a:spAutoFit/>
          </a:bodyPr>
          <a:lstStyle/>
          <a:p>
            <a:r>
              <a:rPr lang="it-IT" dirty="0" smtClean="0">
                <a:solidFill>
                  <a:srgbClr val="FF0000"/>
                </a:solidFill>
                <a:latin typeface="Symbol" charset="2"/>
                <a:cs typeface="Symbol" charset="2"/>
              </a:rPr>
              <a:t>a = 0.01</a:t>
            </a:r>
            <a:endParaRPr lang="it-IT" dirty="0">
              <a:solidFill>
                <a:srgbClr val="FF0000"/>
              </a:solidFill>
              <a:latin typeface="Symbol" charset="2"/>
              <a:cs typeface="Symbol" charset="2"/>
            </a:endParaRPr>
          </a:p>
        </p:txBody>
      </p:sp>
      <p:sp>
        <p:nvSpPr>
          <p:cNvPr id="8" name="CasellaDiTesto 7"/>
          <p:cNvSpPr txBox="1"/>
          <p:nvPr/>
        </p:nvSpPr>
        <p:spPr>
          <a:xfrm>
            <a:off x="6875931" y="3990332"/>
            <a:ext cx="1550893" cy="461665"/>
          </a:xfrm>
          <a:prstGeom prst="rect">
            <a:avLst/>
          </a:prstGeom>
          <a:solidFill>
            <a:schemeClr val="bg1"/>
          </a:solidFill>
        </p:spPr>
        <p:txBody>
          <a:bodyPr wrap="square" rtlCol="0">
            <a:spAutoFit/>
          </a:bodyPr>
          <a:lstStyle/>
          <a:p>
            <a:r>
              <a:rPr lang="it-IT" i="1" dirty="0" smtClean="0">
                <a:solidFill>
                  <a:srgbClr val="FF0000"/>
                </a:solidFill>
                <a:latin typeface="Symbol" charset="2"/>
                <a:cs typeface="Symbol" charset="2"/>
              </a:rPr>
              <a:t>H</a:t>
            </a:r>
            <a:r>
              <a:rPr lang="it-IT" baseline="-25000" dirty="0" smtClean="0">
                <a:solidFill>
                  <a:srgbClr val="FF0000"/>
                </a:solidFill>
                <a:latin typeface="Symbol" charset="2"/>
                <a:cs typeface="Symbol" charset="2"/>
              </a:rPr>
              <a:t>1</a:t>
            </a:r>
            <a:r>
              <a:rPr lang="it-IT" dirty="0" smtClean="0">
                <a:solidFill>
                  <a:srgbClr val="FF0000"/>
                </a:solidFill>
                <a:latin typeface="Symbol" charset="2"/>
                <a:cs typeface="Symbol" charset="2"/>
              </a:rPr>
              <a:t>: m≠90</a:t>
            </a:r>
            <a:endParaRPr lang="it-IT" dirty="0">
              <a:solidFill>
                <a:srgbClr val="FF0000"/>
              </a:solidFill>
              <a:latin typeface="Symbol" charset="2"/>
              <a:cs typeface="Symbol" charset="2"/>
            </a:endParaRPr>
          </a:p>
        </p:txBody>
      </p:sp>
    </p:spTree>
    <p:extLst>
      <p:ext uri="{BB962C8B-B14F-4D97-AF65-F5344CB8AC3E}">
        <p14:creationId xmlns:p14="http://schemas.microsoft.com/office/powerpoint/2010/main" val="626303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2377" y="458694"/>
            <a:ext cx="8229600" cy="871071"/>
          </a:xfrm>
        </p:spPr>
        <p:txBody>
          <a:bodyPr/>
          <a:lstStyle/>
          <a:p>
            <a:r>
              <a:rPr lang="it-IT" dirty="0" smtClean="0"/>
              <a:t>Esempio </a:t>
            </a:r>
            <a:r>
              <a:rPr lang="it-IT" dirty="0"/>
              <a:t>9-1: MINITAB</a:t>
            </a:r>
          </a:p>
        </p:txBody>
      </p:sp>
      <p:pic>
        <p:nvPicPr>
          <p:cNvPr id="3" name="Immagine 2"/>
          <p:cNvPicPr>
            <a:picLocks noChangeAspect="1"/>
          </p:cNvPicPr>
          <p:nvPr/>
        </p:nvPicPr>
        <p:blipFill>
          <a:blip r:embed="rId2"/>
          <a:stretch>
            <a:fillRect/>
          </a:stretch>
        </p:blipFill>
        <p:spPr>
          <a:xfrm>
            <a:off x="2241169" y="1925914"/>
            <a:ext cx="6504645" cy="4608000"/>
          </a:xfrm>
          <a:prstGeom prst="rect">
            <a:avLst/>
          </a:prstGeom>
        </p:spPr>
      </p:pic>
      <p:sp>
        <p:nvSpPr>
          <p:cNvPr id="5" name="Freccia sinistra 4"/>
          <p:cNvSpPr/>
          <p:nvPr/>
        </p:nvSpPr>
        <p:spPr>
          <a:xfrm>
            <a:off x="5094946" y="3929527"/>
            <a:ext cx="672353" cy="298823"/>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Parentesi graffa chiusa 5"/>
          <p:cNvSpPr/>
          <p:nvPr/>
        </p:nvSpPr>
        <p:spPr>
          <a:xfrm>
            <a:off x="4706471" y="3600820"/>
            <a:ext cx="298823" cy="956235"/>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7" name="CasellaDiTesto 6"/>
          <p:cNvSpPr txBox="1"/>
          <p:nvPr/>
        </p:nvSpPr>
        <p:spPr>
          <a:xfrm>
            <a:off x="552824" y="1255058"/>
            <a:ext cx="7963647" cy="461665"/>
          </a:xfrm>
          <a:prstGeom prst="rect">
            <a:avLst/>
          </a:prstGeom>
          <a:noFill/>
        </p:spPr>
        <p:txBody>
          <a:bodyPr wrap="square" rtlCol="0">
            <a:spAutoFit/>
          </a:bodyPr>
          <a:lstStyle/>
          <a:p>
            <a:r>
              <a:rPr lang="it-IT" dirty="0" smtClean="0">
                <a:latin typeface="+mn-lt"/>
              </a:rPr>
              <a:t>Premi OK e prendi </a:t>
            </a:r>
            <a:r>
              <a:rPr lang="it-IT" smtClean="0">
                <a:latin typeface="+mn-lt"/>
              </a:rPr>
              <a:t>la decisione</a:t>
            </a:r>
            <a:endParaRPr lang="it-IT" baseline="-25000" dirty="0">
              <a:latin typeface="+mn-lt"/>
            </a:endParaRPr>
          </a:p>
        </p:txBody>
      </p:sp>
    </p:spTree>
    <p:extLst>
      <p:ext uri="{BB962C8B-B14F-4D97-AF65-F5344CB8AC3E}">
        <p14:creationId xmlns:p14="http://schemas.microsoft.com/office/powerpoint/2010/main" val="2227665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4578"/>
            <a:ext cx="8229600" cy="900951"/>
          </a:xfrm>
        </p:spPr>
        <p:txBody>
          <a:bodyPr/>
          <a:lstStyle/>
          <a:p>
            <a:r>
              <a:rPr lang="it-IT" dirty="0" smtClean="0"/>
              <a:t>Esempio 9-2</a:t>
            </a:r>
            <a:endParaRPr lang="it-IT" dirty="0"/>
          </a:p>
        </p:txBody>
      </p:sp>
      <p:sp>
        <p:nvSpPr>
          <p:cNvPr id="3" name="CasellaDiTesto 2"/>
          <p:cNvSpPr txBox="1"/>
          <p:nvPr/>
        </p:nvSpPr>
        <p:spPr>
          <a:xfrm>
            <a:off x="463176" y="1158076"/>
            <a:ext cx="8471648" cy="2862322"/>
          </a:xfrm>
          <a:prstGeom prst="rect">
            <a:avLst/>
          </a:prstGeom>
          <a:noFill/>
        </p:spPr>
        <p:txBody>
          <a:bodyPr wrap="square" rtlCol="0">
            <a:spAutoFit/>
          </a:bodyPr>
          <a:lstStyle/>
          <a:p>
            <a:pPr indent="358775" algn="just"/>
            <a:r>
              <a:rPr lang="it-IT" sz="2000" b="0" dirty="0" smtClean="0">
                <a:latin typeface="+mn-lt"/>
              </a:rPr>
              <a:t>La direzione del </a:t>
            </a:r>
            <a:r>
              <a:rPr lang="it-IT" sz="2000" b="0" i="1" dirty="0" err="1" smtClean="0">
                <a:latin typeface="+mn-lt"/>
              </a:rPr>
              <a:t>Priority</a:t>
            </a:r>
            <a:r>
              <a:rPr lang="it-IT" sz="2000" b="0" i="1" dirty="0" smtClean="0">
                <a:latin typeface="+mn-lt"/>
              </a:rPr>
              <a:t> </a:t>
            </a:r>
            <a:r>
              <a:rPr lang="it-IT" sz="2000" b="0" i="1" dirty="0" err="1" smtClean="0">
                <a:latin typeface="+mn-lt"/>
              </a:rPr>
              <a:t>Health</a:t>
            </a:r>
            <a:r>
              <a:rPr lang="it-IT" sz="2000" b="0" i="1" dirty="0" smtClean="0">
                <a:latin typeface="+mn-lt"/>
              </a:rPr>
              <a:t> Club </a:t>
            </a:r>
            <a:r>
              <a:rPr lang="it-IT" sz="2000" b="0" dirty="0" smtClean="0">
                <a:latin typeface="+mn-lt"/>
              </a:rPr>
              <a:t>afferma che coloro che si iscrivono ad un percorso salutista “perdono 10 libbre o più” di peso nel primo mese. Una associazione consumatori vuole verificare che questa asserzione pubblicitaria corrisponda al vero e in 36 soggetti che hanno aderito al programma ha riscontrato una diminuzione ponderale di 9.2 </a:t>
            </a:r>
            <a:r>
              <a:rPr lang="it-IT" sz="2000" b="0" dirty="0" err="1" smtClean="0">
                <a:latin typeface="+mn-lt"/>
              </a:rPr>
              <a:t>lbs</a:t>
            </a:r>
            <a:r>
              <a:rPr lang="it-IT" sz="2000" b="0" dirty="0">
                <a:latin typeface="+mn-lt"/>
              </a:rPr>
              <a:t> </a:t>
            </a:r>
            <a:r>
              <a:rPr lang="it-IT" sz="2000" b="0" dirty="0" smtClean="0">
                <a:latin typeface="+mn-lt"/>
              </a:rPr>
              <a:t>nel 1° mese. Sapendo che la deviazione standard del peso della intera popolazione è popolazione è di 2.7lbs, si vuole verificare se l’affermazione corrisponde al vero calcolando il </a:t>
            </a:r>
            <a:r>
              <a:rPr lang="it-IT" sz="2000" b="0" i="1" dirty="0" err="1" smtClean="0">
                <a:latin typeface="Times New Roman"/>
                <a:cs typeface="Times New Roman"/>
              </a:rPr>
              <a:t>p-value</a:t>
            </a:r>
            <a:r>
              <a:rPr lang="it-IT" sz="2000" b="0" i="1" dirty="0" smtClean="0">
                <a:latin typeface="Times New Roman"/>
                <a:cs typeface="Times New Roman"/>
              </a:rPr>
              <a:t> </a:t>
            </a:r>
            <a:r>
              <a:rPr lang="it-IT" sz="2000" b="0" dirty="0" smtClean="0">
                <a:latin typeface="+mn-lt"/>
              </a:rPr>
              <a:t>per la diminuzione di peso campionaria e confrontandola con </a:t>
            </a:r>
            <a:r>
              <a:rPr lang="it-IT" sz="2000" b="0" dirty="0" smtClean="0">
                <a:latin typeface="Symbol" charset="2"/>
                <a:cs typeface="Symbol" charset="2"/>
              </a:rPr>
              <a:t>a</a:t>
            </a:r>
            <a:r>
              <a:rPr lang="it-IT" sz="2000" b="0" dirty="0" smtClean="0">
                <a:latin typeface="+mn-lt"/>
              </a:rPr>
              <a:t>=0.01 e </a:t>
            </a:r>
            <a:r>
              <a:rPr lang="it-IT" sz="2000" b="0" dirty="0">
                <a:latin typeface="Symbol" charset="2"/>
                <a:cs typeface="Symbol" charset="2"/>
              </a:rPr>
              <a:t>a</a:t>
            </a:r>
            <a:r>
              <a:rPr lang="it-IT" sz="2000" b="0" dirty="0" smtClean="0">
                <a:latin typeface="+mn-lt"/>
              </a:rPr>
              <a:t>=0.05.         </a:t>
            </a:r>
            <a:endParaRPr lang="it-IT" sz="2000" b="0" dirty="0">
              <a:latin typeface="+mn-lt"/>
            </a:endParaRPr>
          </a:p>
        </p:txBody>
      </p:sp>
      <p:graphicFrame>
        <p:nvGraphicFramePr>
          <p:cNvPr id="4" name="Oggetto 3"/>
          <p:cNvGraphicFramePr>
            <a:graphicFrameLocks noChangeAspect="1"/>
          </p:cNvGraphicFramePr>
          <p:nvPr>
            <p:extLst>
              <p:ext uri="{D42A27DB-BD31-4B8C-83A1-F6EECF244321}">
                <p14:modId xmlns:p14="http://schemas.microsoft.com/office/powerpoint/2010/main" val="3205894190"/>
              </p:ext>
            </p:extLst>
          </p:nvPr>
        </p:nvGraphicFramePr>
        <p:xfrm>
          <a:off x="885825" y="4760913"/>
          <a:ext cx="6413500" cy="968375"/>
        </p:xfrm>
        <a:graphic>
          <a:graphicData uri="http://schemas.openxmlformats.org/presentationml/2006/ole">
            <mc:AlternateContent xmlns:mc="http://schemas.openxmlformats.org/markup-compatibility/2006">
              <mc:Choice xmlns:v="urn:schemas-microsoft-com:vml" Requires="v">
                <p:oleObj spid="_x0000_s570540" name="Equation" r:id="rId3" imgW="3035300" imgH="457200" progId="Equation.3">
                  <p:embed/>
                </p:oleObj>
              </mc:Choice>
              <mc:Fallback>
                <p:oleObj name="Equation" r:id="rId3" imgW="3035300" imgH="457200" progId="Equation.3">
                  <p:embed/>
                  <p:pic>
                    <p:nvPicPr>
                      <p:cNvPr id="0" name=""/>
                      <p:cNvPicPr/>
                      <p:nvPr/>
                    </p:nvPicPr>
                    <p:blipFill>
                      <a:blip r:embed="rId4"/>
                      <a:stretch>
                        <a:fillRect/>
                      </a:stretch>
                    </p:blipFill>
                    <p:spPr>
                      <a:xfrm>
                        <a:off x="885825" y="4760913"/>
                        <a:ext cx="6413500" cy="968375"/>
                      </a:xfrm>
                      <a:prstGeom prst="rect">
                        <a:avLst/>
                      </a:prstGeom>
                    </p:spPr>
                  </p:pic>
                </p:oleObj>
              </mc:Fallback>
            </mc:AlternateContent>
          </a:graphicData>
        </a:graphic>
      </p:graphicFrame>
      <p:sp>
        <p:nvSpPr>
          <p:cNvPr id="5" name="CasellaDiTesto 4"/>
          <p:cNvSpPr txBox="1"/>
          <p:nvPr/>
        </p:nvSpPr>
        <p:spPr>
          <a:xfrm>
            <a:off x="552823" y="4168589"/>
            <a:ext cx="7933765" cy="461665"/>
          </a:xfrm>
          <a:prstGeom prst="rect">
            <a:avLst/>
          </a:prstGeom>
          <a:noFill/>
        </p:spPr>
        <p:txBody>
          <a:bodyPr wrap="square" rtlCol="0">
            <a:spAutoFit/>
          </a:bodyPr>
          <a:lstStyle/>
          <a:p>
            <a:r>
              <a:rPr lang="it-IT" dirty="0" smtClean="0">
                <a:latin typeface="+mn-lt"/>
              </a:rPr>
              <a:t>Dati del problema</a:t>
            </a:r>
            <a:endParaRPr lang="it-IT" dirty="0">
              <a:latin typeface="+mn-lt"/>
            </a:endParaRPr>
          </a:p>
        </p:txBody>
      </p:sp>
    </p:spTree>
    <p:extLst>
      <p:ext uri="{BB962C8B-B14F-4D97-AF65-F5344CB8AC3E}">
        <p14:creationId xmlns:p14="http://schemas.microsoft.com/office/powerpoint/2010/main" val="2329046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2259" y="354106"/>
            <a:ext cx="8229600" cy="676835"/>
          </a:xfrm>
        </p:spPr>
        <p:txBody>
          <a:bodyPr>
            <a:normAutofit fontScale="90000"/>
          </a:bodyPr>
          <a:lstStyle/>
          <a:p>
            <a:r>
              <a:rPr lang="it-IT" dirty="0"/>
              <a:t>Esempio </a:t>
            </a:r>
            <a:r>
              <a:rPr lang="it-IT" dirty="0" smtClean="0"/>
              <a:t>9.2 – </a:t>
            </a:r>
            <a:r>
              <a:rPr lang="it-IT" dirty="0" err="1" smtClean="0"/>
              <a:t>Step</a:t>
            </a:r>
            <a:r>
              <a:rPr lang="it-IT" dirty="0" smtClean="0"/>
              <a:t> 1-4</a:t>
            </a:r>
            <a:endParaRPr lang="it-IT" dirty="0"/>
          </a:p>
        </p:txBody>
      </p:sp>
      <p:sp>
        <p:nvSpPr>
          <p:cNvPr id="3" name="CasellaDiTesto 2"/>
          <p:cNvSpPr txBox="1"/>
          <p:nvPr/>
        </p:nvSpPr>
        <p:spPr>
          <a:xfrm>
            <a:off x="522939" y="1060830"/>
            <a:ext cx="8134824" cy="861774"/>
          </a:xfrm>
          <a:prstGeom prst="rect">
            <a:avLst/>
          </a:prstGeom>
          <a:solidFill>
            <a:srgbClr val="FAF4C8"/>
          </a:solidFill>
        </p:spPr>
        <p:txBody>
          <a:bodyPr wrap="square" rtlCol="0">
            <a:spAutoFit/>
          </a:bodyPr>
          <a:lstStyle/>
          <a:p>
            <a:pPr>
              <a:spcAft>
                <a:spcPts val="1200"/>
              </a:spcAft>
            </a:pPr>
            <a:r>
              <a:rPr lang="it-IT" sz="2000" i="1" dirty="0" err="1" smtClean="0"/>
              <a:t>Step</a:t>
            </a:r>
            <a:r>
              <a:rPr lang="it-IT" sz="2000" i="1" dirty="0" smtClean="0"/>
              <a:t> 1. </a:t>
            </a:r>
            <a:r>
              <a:rPr lang="it-IT" sz="2000" b="0" i="1" dirty="0" smtClean="0"/>
              <a:t>Definiamo l’Ipotesi Nulla e Alternativa</a:t>
            </a:r>
          </a:p>
          <a:p>
            <a:pPr>
              <a:spcAft>
                <a:spcPts val="1200"/>
              </a:spcAft>
            </a:pPr>
            <a:r>
              <a:rPr lang="it-IT" sz="2000" b="0" i="1" dirty="0" smtClean="0"/>
              <a:t>H</a:t>
            </a:r>
            <a:r>
              <a:rPr lang="it-IT" sz="2000" b="0" baseline="-25000" dirty="0" smtClean="0"/>
              <a:t>0</a:t>
            </a:r>
            <a:r>
              <a:rPr lang="it-IT" sz="2000" b="0" dirty="0" smtClean="0"/>
              <a:t> : </a:t>
            </a:r>
            <a:r>
              <a:rPr lang="it-IT" sz="2000" b="0" dirty="0" smtClean="0">
                <a:latin typeface="Symbol" charset="2"/>
                <a:cs typeface="Symbol" charset="2"/>
              </a:rPr>
              <a:t>m</a:t>
            </a:r>
            <a:r>
              <a:rPr lang="it-IT" sz="2000" b="0" dirty="0" smtClean="0"/>
              <a:t> ≥ 10 </a:t>
            </a:r>
            <a:r>
              <a:rPr lang="it-IT" sz="2000" b="0" i="1" dirty="0" smtClean="0"/>
              <a:t>libbre</a:t>
            </a:r>
            <a:r>
              <a:rPr lang="it-IT" sz="2000" b="0" dirty="0" smtClean="0"/>
              <a:t> 	</a:t>
            </a:r>
            <a:r>
              <a:rPr lang="it-IT" sz="2000" b="0" i="1" dirty="0" smtClean="0"/>
              <a:t>versus</a:t>
            </a:r>
            <a:r>
              <a:rPr lang="it-IT" sz="2000" b="0" dirty="0" smtClean="0"/>
              <a:t> 		</a:t>
            </a:r>
            <a:r>
              <a:rPr lang="it-IT" sz="2000" b="0" i="1" dirty="0" smtClean="0"/>
              <a:t>H</a:t>
            </a:r>
            <a:r>
              <a:rPr lang="it-IT" sz="2000" b="0" baseline="-25000" dirty="0" smtClean="0"/>
              <a:t>1</a:t>
            </a:r>
            <a:r>
              <a:rPr lang="it-IT" sz="2000" b="0" dirty="0" smtClean="0"/>
              <a:t> : </a:t>
            </a:r>
            <a:r>
              <a:rPr lang="it-IT" sz="2000" b="0" dirty="0" smtClean="0">
                <a:latin typeface="Symbol" charset="2"/>
                <a:cs typeface="Symbol" charset="2"/>
              </a:rPr>
              <a:t>m</a:t>
            </a:r>
            <a:r>
              <a:rPr lang="it-IT" sz="2000" b="0" dirty="0" smtClean="0"/>
              <a:t> &lt; 10 </a:t>
            </a:r>
            <a:r>
              <a:rPr lang="it-IT" sz="2000" b="0" i="1" dirty="0" smtClean="0"/>
              <a:t>libbre</a:t>
            </a:r>
            <a:endParaRPr lang="it-IT" sz="2000" b="0" i="1" dirty="0"/>
          </a:p>
        </p:txBody>
      </p:sp>
      <p:sp>
        <p:nvSpPr>
          <p:cNvPr id="5" name="CasellaDiTesto 4"/>
          <p:cNvSpPr txBox="1"/>
          <p:nvPr/>
        </p:nvSpPr>
        <p:spPr>
          <a:xfrm>
            <a:off x="522939" y="2020067"/>
            <a:ext cx="8134824" cy="1477328"/>
          </a:xfrm>
          <a:prstGeom prst="rect">
            <a:avLst/>
          </a:prstGeom>
          <a:noFill/>
        </p:spPr>
        <p:txBody>
          <a:bodyPr wrap="square" rtlCol="0">
            <a:spAutoFit/>
          </a:bodyPr>
          <a:lstStyle/>
          <a:p>
            <a:pPr>
              <a:spcAft>
                <a:spcPts val="1200"/>
              </a:spcAft>
            </a:pPr>
            <a:r>
              <a:rPr lang="it-IT" sz="2000" i="1" dirty="0" err="1" smtClean="0"/>
              <a:t>Step</a:t>
            </a:r>
            <a:r>
              <a:rPr lang="it-IT" sz="2000" i="1" dirty="0" smtClean="0"/>
              <a:t> 2. </a:t>
            </a:r>
            <a:r>
              <a:rPr lang="it-IT" sz="2000" b="0" i="1" dirty="0" smtClean="0"/>
              <a:t>Seleziona la distribuzione di probabilità </a:t>
            </a:r>
          </a:p>
          <a:p>
            <a:pPr>
              <a:spcAft>
                <a:spcPts val="1200"/>
              </a:spcAft>
            </a:pPr>
            <a:r>
              <a:rPr lang="it-IT" sz="2000" b="0" dirty="0" smtClean="0"/>
              <a:t>Il </a:t>
            </a:r>
            <a:r>
              <a:rPr lang="it-IT" sz="2000" b="0" dirty="0"/>
              <a:t>campione è </a:t>
            </a:r>
            <a:r>
              <a:rPr lang="it-IT" sz="2000" b="0" i="1" dirty="0" err="1" smtClean="0"/>
              <a:t>n</a:t>
            </a:r>
            <a:r>
              <a:rPr lang="it-IT" sz="2000" b="0" dirty="0" smtClean="0"/>
              <a:t>&gt;30; la deviazione standard, </a:t>
            </a:r>
            <a:r>
              <a:rPr lang="it-IT" sz="2000" b="0" i="1" dirty="0" err="1" smtClean="0">
                <a:latin typeface="Symbol" charset="2"/>
                <a:cs typeface="Symbol" charset="2"/>
              </a:rPr>
              <a:t>s</a:t>
            </a:r>
            <a:r>
              <a:rPr lang="it-IT" sz="2000" b="0" dirty="0" smtClean="0"/>
              <a:t>, è nota; la distribuzione di probabilità del peso della popolazione, quindi la media campionaria         ha distribuzione normale. </a:t>
            </a:r>
          </a:p>
        </p:txBody>
      </p:sp>
      <p:sp>
        <p:nvSpPr>
          <p:cNvPr id="8" name="CasellaDiTesto 7"/>
          <p:cNvSpPr txBox="1"/>
          <p:nvPr/>
        </p:nvSpPr>
        <p:spPr>
          <a:xfrm>
            <a:off x="522939" y="3562001"/>
            <a:ext cx="8134824" cy="1785104"/>
          </a:xfrm>
          <a:prstGeom prst="rect">
            <a:avLst/>
          </a:prstGeom>
          <a:solidFill>
            <a:srgbClr val="FAF4C8"/>
          </a:solidFill>
        </p:spPr>
        <p:txBody>
          <a:bodyPr wrap="square" rtlCol="0">
            <a:spAutoFit/>
          </a:bodyPr>
          <a:lstStyle/>
          <a:p>
            <a:pPr>
              <a:spcAft>
                <a:spcPts val="1200"/>
              </a:spcAft>
            </a:pPr>
            <a:r>
              <a:rPr lang="it-IT" sz="2000" i="1" dirty="0" err="1" smtClean="0"/>
              <a:t>Step</a:t>
            </a:r>
            <a:r>
              <a:rPr lang="it-IT" sz="2000" i="1" dirty="0" smtClean="0"/>
              <a:t> 3. </a:t>
            </a:r>
            <a:r>
              <a:rPr lang="it-IT" sz="2000" b="0" i="1" dirty="0" smtClean="0"/>
              <a:t>Calcolo il </a:t>
            </a:r>
            <a:r>
              <a:rPr lang="it-IT" sz="2000" b="0" i="1" dirty="0" err="1" smtClean="0"/>
              <a:t>p-value</a:t>
            </a:r>
            <a:endParaRPr lang="it-IT" sz="2000" b="0" i="1" dirty="0" smtClean="0"/>
          </a:p>
          <a:p>
            <a:pPr>
              <a:spcAft>
                <a:spcPts val="1200"/>
              </a:spcAft>
            </a:pPr>
            <a:r>
              <a:rPr lang="it-IT" sz="2000" b="0" dirty="0" smtClean="0"/>
              <a:t>Il simbolo &lt; nella ipotesi alternativa indica che il Test è a </a:t>
            </a:r>
            <a:r>
              <a:rPr lang="it-IT" sz="2000" dirty="0" smtClean="0"/>
              <a:t>una  coda</a:t>
            </a:r>
            <a:r>
              <a:rPr lang="it-IT" sz="2000" b="0" dirty="0" smtClean="0"/>
              <a:t>, quindi è uguale all’area a sinistra del valore                nella coda sinistra della distribuzione campionaria di     . Il</a:t>
            </a:r>
            <a:r>
              <a:rPr lang="it-IT" sz="2000" i="1" dirty="0" smtClean="0"/>
              <a:t> valore osservato di </a:t>
            </a:r>
            <a:r>
              <a:rPr lang="it-IT" sz="2000" i="1" dirty="0" err="1" smtClean="0"/>
              <a:t>z</a:t>
            </a:r>
            <a:r>
              <a:rPr lang="it-IT" sz="2000" i="1" dirty="0" smtClean="0"/>
              <a:t> o statistica del test </a:t>
            </a:r>
            <a:r>
              <a:rPr lang="it-IT" sz="2000" b="0" dirty="0" smtClean="0"/>
              <a:t>è pari a </a:t>
            </a:r>
          </a:p>
        </p:txBody>
      </p:sp>
      <p:graphicFrame>
        <p:nvGraphicFramePr>
          <p:cNvPr id="9" name="Oggetto 8"/>
          <p:cNvGraphicFramePr>
            <a:graphicFrameLocks noChangeAspect="1"/>
          </p:cNvGraphicFramePr>
          <p:nvPr>
            <p:extLst>
              <p:ext uri="{D42A27DB-BD31-4B8C-83A1-F6EECF244321}">
                <p14:modId xmlns:p14="http://schemas.microsoft.com/office/powerpoint/2010/main" val="1519150250"/>
              </p:ext>
            </p:extLst>
          </p:nvPr>
        </p:nvGraphicFramePr>
        <p:xfrm>
          <a:off x="3623616" y="4679220"/>
          <a:ext cx="274156" cy="324000"/>
        </p:xfrm>
        <a:graphic>
          <a:graphicData uri="http://schemas.openxmlformats.org/presentationml/2006/ole">
            <mc:AlternateContent xmlns:mc="http://schemas.openxmlformats.org/markup-compatibility/2006">
              <mc:Choice xmlns:v="urn:schemas-microsoft-com:vml" Requires="v">
                <p:oleObj spid="_x0000_s572054"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3623616" y="4679220"/>
                        <a:ext cx="274156" cy="324000"/>
                      </a:xfrm>
                      <a:prstGeom prst="rect">
                        <a:avLst/>
                      </a:prstGeom>
                    </p:spPr>
                  </p:pic>
                </p:oleObj>
              </mc:Fallback>
            </mc:AlternateContent>
          </a:graphicData>
        </a:graphic>
      </p:graphicFrame>
      <p:graphicFrame>
        <p:nvGraphicFramePr>
          <p:cNvPr id="10" name="Oggetto 9"/>
          <p:cNvGraphicFramePr>
            <a:graphicFrameLocks noChangeAspect="1"/>
          </p:cNvGraphicFramePr>
          <p:nvPr>
            <p:extLst>
              <p:ext uri="{D42A27DB-BD31-4B8C-83A1-F6EECF244321}">
                <p14:modId xmlns:p14="http://schemas.microsoft.com/office/powerpoint/2010/main" val="295137732"/>
              </p:ext>
            </p:extLst>
          </p:nvPr>
        </p:nvGraphicFramePr>
        <p:xfrm>
          <a:off x="4186611" y="4367216"/>
          <a:ext cx="942975" cy="350837"/>
        </p:xfrm>
        <a:graphic>
          <a:graphicData uri="http://schemas.openxmlformats.org/presentationml/2006/ole">
            <mc:AlternateContent xmlns:mc="http://schemas.openxmlformats.org/markup-compatibility/2006">
              <mc:Choice xmlns:v="urn:schemas-microsoft-com:vml" Requires="v">
                <p:oleObj spid="_x0000_s572055" name="Equation" r:id="rId5" imgW="482600" imgH="177800" progId="Equation.3">
                  <p:embed/>
                </p:oleObj>
              </mc:Choice>
              <mc:Fallback>
                <p:oleObj name="Equation" r:id="rId5" imgW="482600" imgH="177800" progId="Equation.3">
                  <p:embed/>
                  <p:pic>
                    <p:nvPicPr>
                      <p:cNvPr id="0" name=""/>
                      <p:cNvPicPr/>
                      <p:nvPr/>
                    </p:nvPicPr>
                    <p:blipFill>
                      <a:blip r:embed="rId6"/>
                      <a:stretch>
                        <a:fillRect/>
                      </a:stretch>
                    </p:blipFill>
                    <p:spPr>
                      <a:xfrm>
                        <a:off x="4186611" y="4367216"/>
                        <a:ext cx="942975" cy="350837"/>
                      </a:xfrm>
                      <a:prstGeom prst="rect">
                        <a:avLst/>
                      </a:prstGeom>
                    </p:spPr>
                  </p:pic>
                </p:oleObj>
              </mc:Fallback>
            </mc:AlternateContent>
          </a:graphicData>
        </a:graphic>
      </p:graphicFrame>
      <p:graphicFrame>
        <p:nvGraphicFramePr>
          <p:cNvPr id="11" name="Oggetto 10"/>
          <p:cNvGraphicFramePr>
            <a:graphicFrameLocks noChangeAspect="1"/>
          </p:cNvGraphicFramePr>
          <p:nvPr>
            <p:extLst>
              <p:ext uri="{D42A27DB-BD31-4B8C-83A1-F6EECF244321}">
                <p14:modId xmlns:p14="http://schemas.microsoft.com/office/powerpoint/2010/main" val="475226129"/>
              </p:ext>
            </p:extLst>
          </p:nvPr>
        </p:nvGraphicFramePr>
        <p:xfrm>
          <a:off x="7630839" y="2829498"/>
          <a:ext cx="274156" cy="324000"/>
        </p:xfrm>
        <a:graphic>
          <a:graphicData uri="http://schemas.openxmlformats.org/presentationml/2006/ole">
            <mc:AlternateContent xmlns:mc="http://schemas.openxmlformats.org/markup-compatibility/2006">
              <mc:Choice xmlns:v="urn:schemas-microsoft-com:vml" Requires="v">
                <p:oleObj spid="_x0000_s572056" name="Equation" r:id="rId7" imgW="139700" imgH="165100" progId="Equation.3">
                  <p:embed/>
                </p:oleObj>
              </mc:Choice>
              <mc:Fallback>
                <p:oleObj name="Equation" r:id="rId7" imgW="139700" imgH="165100" progId="Equation.3">
                  <p:embed/>
                  <p:pic>
                    <p:nvPicPr>
                      <p:cNvPr id="0" name=""/>
                      <p:cNvPicPr/>
                      <p:nvPr/>
                    </p:nvPicPr>
                    <p:blipFill>
                      <a:blip r:embed="rId4"/>
                      <a:stretch>
                        <a:fillRect/>
                      </a:stretch>
                    </p:blipFill>
                    <p:spPr>
                      <a:xfrm>
                        <a:off x="7630839" y="2829498"/>
                        <a:ext cx="274156" cy="324000"/>
                      </a:xfrm>
                      <a:prstGeom prst="rect">
                        <a:avLst/>
                      </a:prstGeom>
                    </p:spPr>
                  </p:pic>
                </p:oleObj>
              </mc:Fallback>
            </mc:AlternateContent>
          </a:graphicData>
        </a:graphic>
      </p:graphicFrame>
      <p:graphicFrame>
        <p:nvGraphicFramePr>
          <p:cNvPr id="12" name="Object 2"/>
          <p:cNvGraphicFramePr>
            <a:graphicFrameLocks noChangeAspect="1"/>
          </p:cNvGraphicFramePr>
          <p:nvPr>
            <p:extLst>
              <p:ext uri="{D42A27DB-BD31-4B8C-83A1-F6EECF244321}">
                <p14:modId xmlns:p14="http://schemas.microsoft.com/office/powerpoint/2010/main" val="1039679786"/>
              </p:ext>
            </p:extLst>
          </p:nvPr>
        </p:nvGraphicFramePr>
        <p:xfrm>
          <a:off x="506413" y="5491813"/>
          <a:ext cx="5895975" cy="738188"/>
        </p:xfrm>
        <a:graphic>
          <a:graphicData uri="http://schemas.openxmlformats.org/presentationml/2006/ole">
            <mc:AlternateContent xmlns:mc="http://schemas.openxmlformats.org/markup-compatibility/2006">
              <mc:Choice xmlns:v="urn:schemas-microsoft-com:vml" Requires="v">
                <p:oleObj spid="_x0000_s572057" name="Equation" r:id="rId8" imgW="3390900" imgH="469900" progId="Equation.3">
                  <p:embed/>
                </p:oleObj>
              </mc:Choice>
              <mc:Fallback>
                <p:oleObj name="Equation" r:id="rId8" imgW="3390900" imgH="469900" progId="Equation.3">
                  <p:embed/>
                  <p:pic>
                    <p:nvPicPr>
                      <p:cNvPr id="0" name=""/>
                      <p:cNvPicPr>
                        <a:picLocks noChangeAspect="1" noChangeArrowheads="1"/>
                      </p:cNvPicPr>
                      <p:nvPr/>
                    </p:nvPicPr>
                    <p:blipFill>
                      <a:blip r:embed="rId9"/>
                      <a:srcRect/>
                      <a:stretch>
                        <a:fillRect/>
                      </a:stretch>
                    </p:blipFill>
                    <p:spPr bwMode="auto">
                      <a:xfrm>
                        <a:off x="506413" y="5491813"/>
                        <a:ext cx="5895975" cy="738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556555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9530" y="336136"/>
            <a:ext cx="8229600" cy="748815"/>
          </a:xfrm>
        </p:spPr>
        <p:txBody>
          <a:bodyPr>
            <a:noAutofit/>
          </a:bodyPr>
          <a:lstStyle/>
          <a:p>
            <a:r>
              <a:rPr lang="it-IT" sz="4400" dirty="0" smtClean="0"/>
              <a:t>Introduzione</a:t>
            </a:r>
            <a:endParaRPr lang="it-IT" sz="4400" dirty="0"/>
          </a:p>
        </p:txBody>
      </p:sp>
      <p:sp>
        <p:nvSpPr>
          <p:cNvPr id="3" name="Rectangle 3"/>
          <p:cNvSpPr txBox="1">
            <a:spLocks noChangeArrowheads="1"/>
          </p:cNvSpPr>
          <p:nvPr/>
        </p:nvSpPr>
        <p:spPr>
          <a:xfrm>
            <a:off x="481859" y="1131697"/>
            <a:ext cx="8272216" cy="5168416"/>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spcBef>
                <a:spcPts val="0"/>
              </a:spcBef>
              <a:spcAft>
                <a:spcPts val="1200"/>
              </a:spcAft>
            </a:pPr>
            <a:r>
              <a:rPr lang="it-IT" sz="2000" b="0" dirty="0" smtClean="0">
                <a:ea typeface="ＭＳ Ｐゴシック" charset="0"/>
              </a:rPr>
              <a:t>Il </a:t>
            </a:r>
            <a:r>
              <a:rPr lang="it-IT" sz="2000" i="1" u="sng" dirty="0" smtClean="0">
                <a:solidFill>
                  <a:srgbClr val="0000FF"/>
                </a:solidFill>
                <a:ea typeface="ＭＳ Ｐゴシック" charset="0"/>
              </a:rPr>
              <a:t>test di ipotesi </a:t>
            </a:r>
            <a:r>
              <a:rPr lang="it-IT" sz="2000" b="0" dirty="0" smtClean="0">
                <a:ea typeface="ＭＳ Ｐゴシック" charset="0"/>
              </a:rPr>
              <a:t>verifica – sulla base delle informazioni estratte da un campione – se l’affermazione fatta sul valore di un parametro della popolazione dalla quale proviene il campione è </a:t>
            </a:r>
            <a:r>
              <a:rPr lang="it-IT" sz="2000" b="0" dirty="0">
                <a:ea typeface="ＭＳ Ｐゴシック" charset="0"/>
              </a:rPr>
              <a:t>vera. </a:t>
            </a:r>
            <a:r>
              <a:rPr lang="it-IT" sz="2000" b="0" dirty="0" smtClean="0">
                <a:ea typeface="ＭＳ Ｐゴシック" charset="0"/>
              </a:rPr>
              <a:t>In queste note ci occuperemo del test di ipotesi sulla </a:t>
            </a:r>
            <a:r>
              <a:rPr lang="it-IT" sz="2000" i="1" u="sng" dirty="0" smtClean="0">
                <a:solidFill>
                  <a:srgbClr val="0000FF"/>
                </a:solidFill>
                <a:ea typeface="ＭＳ Ｐゴシック" charset="0"/>
              </a:rPr>
              <a:t>media di popolazione</a:t>
            </a:r>
            <a:r>
              <a:rPr lang="it-IT" sz="2000" b="0" dirty="0" smtClean="0">
                <a:ea typeface="ＭＳ Ｐゴシック" charset="0"/>
              </a:rPr>
              <a:t>, </a:t>
            </a:r>
            <a:r>
              <a:rPr lang="it-IT" sz="2000" b="0" i="1" dirty="0" smtClean="0">
                <a:latin typeface="Symbol" charset="2"/>
                <a:ea typeface="ＭＳ Ｐゴシック" charset="0"/>
                <a:cs typeface="Symbol" charset="2"/>
              </a:rPr>
              <a:t>m</a:t>
            </a:r>
            <a:r>
              <a:rPr lang="it-IT" sz="2000" b="0" dirty="0">
                <a:ea typeface="ＭＳ Ｐゴシック" charset="0"/>
              </a:rPr>
              <a:t>, </a:t>
            </a:r>
            <a:r>
              <a:rPr lang="it-IT" sz="2000" b="0" dirty="0" smtClean="0">
                <a:ea typeface="ＭＳ Ｐゴシック" charset="0"/>
              </a:rPr>
              <a:t>e sulla </a:t>
            </a:r>
            <a:r>
              <a:rPr lang="it-IT" sz="2000" i="1" u="sng" dirty="0" smtClean="0">
                <a:solidFill>
                  <a:srgbClr val="0000FF"/>
                </a:solidFill>
                <a:ea typeface="ＭＳ Ｐゴシック" charset="0"/>
              </a:rPr>
              <a:t>proporzione di una popolazione</a:t>
            </a:r>
            <a:r>
              <a:rPr lang="it-IT" sz="2000" b="0" dirty="0" smtClean="0">
                <a:ea typeface="ＭＳ Ｐゴシック" charset="0"/>
              </a:rPr>
              <a:t>, </a:t>
            </a:r>
            <a:r>
              <a:rPr lang="it-IT" sz="2000" b="0" i="1" dirty="0" smtClean="0">
                <a:latin typeface="Times New Roman"/>
                <a:ea typeface="ＭＳ Ｐゴシック" charset="0"/>
                <a:cs typeface="Times New Roman"/>
              </a:rPr>
              <a:t>p</a:t>
            </a:r>
            <a:r>
              <a:rPr lang="it-IT" sz="2000" b="0" i="1" dirty="0" smtClean="0">
                <a:ea typeface="ＭＳ Ｐゴシック" charset="0"/>
              </a:rPr>
              <a:t>. </a:t>
            </a:r>
            <a:endParaRPr lang="it-IT" sz="2000" b="0" dirty="0" smtClean="0">
              <a:solidFill>
                <a:srgbClr val="292934"/>
              </a:solidFill>
            </a:endParaRPr>
          </a:p>
          <a:p>
            <a:pPr algn="just">
              <a:spcBef>
                <a:spcPts val="0"/>
              </a:spcBef>
              <a:spcAft>
                <a:spcPts val="1200"/>
              </a:spcAft>
            </a:pPr>
            <a:r>
              <a:rPr lang="it-IT" sz="2000" b="0" dirty="0" smtClean="0">
                <a:ea typeface="ＭＳ Ｐゴシック" charset="0"/>
              </a:rPr>
              <a:t>Sulla </a:t>
            </a:r>
            <a:r>
              <a:rPr lang="it-IT" sz="2000" b="0" dirty="0">
                <a:ea typeface="ＭＳ Ｐゴシック" charset="0"/>
              </a:rPr>
              <a:t>etichetta di una lattina di </a:t>
            </a:r>
            <a:r>
              <a:rPr lang="it-IT" sz="2000" b="0" dirty="0" smtClean="0">
                <a:ea typeface="ＭＳ Ｐゴシック" charset="0"/>
              </a:rPr>
              <a:t>aranciata </a:t>
            </a:r>
            <a:r>
              <a:rPr lang="it-IT" sz="2000" b="0" dirty="0">
                <a:ea typeface="ＭＳ Ｐゴシック" charset="0"/>
              </a:rPr>
              <a:t>è dichiarato un contenuto nominale pari a </a:t>
            </a:r>
            <a:r>
              <a:rPr lang="it-IT" sz="2000" b="0" dirty="0">
                <a:latin typeface="Times New Roman"/>
                <a:ea typeface="ＭＳ Ｐゴシック" charset="0"/>
                <a:cs typeface="Times New Roman"/>
              </a:rPr>
              <a:t>12 </a:t>
            </a:r>
            <a:r>
              <a:rPr lang="it-IT" sz="2000" b="0" i="1" dirty="0" err="1" smtClean="0">
                <a:latin typeface="Times New Roman"/>
                <a:ea typeface="ＭＳ Ｐゴシック" charset="0"/>
                <a:cs typeface="Times New Roman"/>
              </a:rPr>
              <a:t>oz</a:t>
            </a:r>
            <a:r>
              <a:rPr lang="it-IT" sz="2000" b="0" dirty="0" smtClean="0">
                <a:latin typeface="Times New Roman"/>
                <a:ea typeface="ＭＳ Ｐゴシック" charset="0"/>
                <a:cs typeface="Times New Roman"/>
              </a:rPr>
              <a:t> </a:t>
            </a:r>
            <a:r>
              <a:rPr lang="it-IT" sz="2000" b="0" dirty="0">
                <a:ea typeface="ＭＳ Ｐゴシック" charset="0"/>
              </a:rPr>
              <a:t>(</a:t>
            </a:r>
            <a:r>
              <a:rPr lang="it-IT" sz="2000" b="0" dirty="0">
                <a:latin typeface="Times New Roman"/>
                <a:ea typeface="ＭＳ Ｐゴシック" charset="0"/>
                <a:cs typeface="Times New Roman"/>
              </a:rPr>
              <a:t>circa 330 ml</a:t>
            </a:r>
            <a:r>
              <a:rPr lang="it-IT" sz="2000" b="0" dirty="0">
                <a:ea typeface="ＭＳ Ｐゴシック" charset="0"/>
              </a:rPr>
              <a:t>). La divisione controllo qualità ha prelevato un campione </a:t>
            </a:r>
            <a:r>
              <a:rPr lang="it-IT" sz="2000" b="0" dirty="0" smtClean="0">
                <a:ea typeface="ＭＳ Ｐゴシック" charset="0"/>
              </a:rPr>
              <a:t>di 100 </a:t>
            </a:r>
            <a:r>
              <a:rPr lang="it-IT" sz="2000" b="0" dirty="0">
                <a:ea typeface="ＭＳ Ｐゴシック" charset="0"/>
              </a:rPr>
              <a:t>lattine, scelte a caso </a:t>
            </a:r>
            <a:r>
              <a:rPr lang="it-IT" sz="2000" b="0" dirty="0" smtClean="0">
                <a:ea typeface="ＭＳ Ｐゴシック" charset="0"/>
              </a:rPr>
              <a:t>dalla linea di </a:t>
            </a:r>
            <a:r>
              <a:rPr lang="it-IT" sz="2000" b="0" dirty="0">
                <a:ea typeface="ＭＳ Ｐゴシック" charset="0"/>
              </a:rPr>
              <a:t>produzione, e ha calcolato che il contenuto medio di queste lattine è                . </a:t>
            </a:r>
            <a:r>
              <a:rPr lang="it-IT" sz="2000" i="1" u="sng" dirty="0">
                <a:solidFill>
                  <a:srgbClr val="0000FF"/>
                </a:solidFill>
                <a:ea typeface="ＭＳ Ｐゴシック" charset="0"/>
              </a:rPr>
              <a:t>Sulla base di questo risultato possiamo affermare che la ditta dichiara il falso</a:t>
            </a:r>
            <a:r>
              <a:rPr lang="it-IT" sz="2000" b="0" i="1" dirty="0">
                <a:solidFill>
                  <a:srgbClr val="0000FF"/>
                </a:solidFill>
                <a:ea typeface="ＭＳ Ｐゴシック" charset="0"/>
              </a:rPr>
              <a:t>?</a:t>
            </a:r>
            <a:r>
              <a:rPr lang="it-IT" sz="2000" b="0" dirty="0">
                <a:ea typeface="ＭＳ Ｐゴシック" charset="0"/>
              </a:rPr>
              <a:t> </a:t>
            </a:r>
          </a:p>
          <a:p>
            <a:pPr algn="just"/>
            <a:r>
              <a:rPr lang="it-IT" sz="2000" b="0" dirty="0">
                <a:solidFill>
                  <a:srgbClr val="292934"/>
                </a:solidFill>
              </a:rPr>
              <a:t>La differenza fra il valore </a:t>
            </a:r>
            <a:r>
              <a:rPr lang="it-IT" sz="2000" b="0" dirty="0" smtClean="0">
                <a:solidFill>
                  <a:srgbClr val="292934"/>
                </a:solidFill>
              </a:rPr>
              <a:t>nominale, </a:t>
            </a:r>
            <a:r>
              <a:rPr lang="it-IT" sz="2000" b="0" dirty="0" smtClean="0">
                <a:solidFill>
                  <a:srgbClr val="292934"/>
                </a:solidFill>
                <a:latin typeface="Times New Roman"/>
                <a:cs typeface="Times New Roman"/>
              </a:rPr>
              <a:t>12 </a:t>
            </a:r>
            <a:r>
              <a:rPr lang="it-IT" sz="2000" b="0" i="1" dirty="0" err="1" smtClean="0">
                <a:latin typeface="Times New Roman"/>
                <a:ea typeface="ＭＳ Ｐゴシック" charset="0"/>
                <a:cs typeface="Times New Roman"/>
              </a:rPr>
              <a:t>oz</a:t>
            </a:r>
            <a:r>
              <a:rPr lang="it-IT" sz="2000" b="0" dirty="0" smtClean="0">
                <a:solidFill>
                  <a:srgbClr val="292934"/>
                </a:solidFill>
              </a:rPr>
              <a:t>, e </a:t>
            </a:r>
            <a:r>
              <a:rPr lang="it-IT" sz="2000" b="0" dirty="0">
                <a:solidFill>
                  <a:srgbClr val="292934"/>
                </a:solidFill>
              </a:rPr>
              <a:t>la media campionaria </a:t>
            </a:r>
            <a:r>
              <a:rPr lang="it-IT" sz="2000" b="0" dirty="0" smtClean="0">
                <a:solidFill>
                  <a:srgbClr val="292934"/>
                </a:solidFill>
                <a:latin typeface="Times New Roman"/>
                <a:cs typeface="Times New Roman"/>
              </a:rPr>
              <a:t>11.89 </a:t>
            </a:r>
            <a:r>
              <a:rPr lang="it-IT" sz="2000" b="0" i="1" dirty="0" err="1" smtClean="0">
                <a:solidFill>
                  <a:srgbClr val="292934"/>
                </a:solidFill>
                <a:latin typeface="Times New Roman"/>
                <a:cs typeface="Times New Roman"/>
              </a:rPr>
              <a:t>oz</a:t>
            </a:r>
            <a:r>
              <a:rPr lang="it-IT" sz="2000" b="0" dirty="0" smtClean="0">
                <a:solidFill>
                  <a:srgbClr val="292934"/>
                </a:solidFill>
              </a:rPr>
              <a:t> </a:t>
            </a:r>
            <a:r>
              <a:rPr lang="it-IT" sz="2000" i="1" u="sng" dirty="0">
                <a:solidFill>
                  <a:srgbClr val="0000FF"/>
                </a:solidFill>
              </a:rPr>
              <a:t>potrebbe essere dovuta ad un errore di campionamento </a:t>
            </a:r>
            <a:r>
              <a:rPr lang="it-IT" sz="2000" b="0" dirty="0">
                <a:solidFill>
                  <a:srgbClr val="292934"/>
                </a:solidFill>
              </a:rPr>
              <a:t>e da un secondo campione di 100 lattine il valore medio potrebbe essere </a:t>
            </a:r>
            <a:r>
              <a:rPr lang="it-IT" sz="2000" b="0" dirty="0" smtClean="0">
                <a:solidFill>
                  <a:srgbClr val="292934"/>
                </a:solidFill>
              </a:rPr>
              <a:t>di poco </a:t>
            </a:r>
            <a:r>
              <a:rPr lang="it-IT" sz="2000" b="0" dirty="0">
                <a:solidFill>
                  <a:srgbClr val="292934"/>
                </a:solidFill>
              </a:rPr>
              <a:t>superiore </a:t>
            </a:r>
            <a:r>
              <a:rPr lang="it-IT" sz="2000" b="0" dirty="0" smtClean="0">
                <a:solidFill>
                  <a:srgbClr val="292934"/>
                </a:solidFill>
              </a:rPr>
              <a:t>al valore nominale; ad esempio                    .</a:t>
            </a:r>
            <a:endParaRPr lang="it-IT" sz="2000" b="0" dirty="0">
              <a:solidFill>
                <a:srgbClr val="292934"/>
              </a:solidFill>
            </a:endParaRPr>
          </a:p>
          <a:p>
            <a:pPr marL="0" indent="357188" algn="just">
              <a:buNone/>
            </a:pPr>
            <a:endParaRPr lang="it-IT" sz="2000" b="0" dirty="0" smtClean="0">
              <a:solidFill>
                <a:srgbClr val="292934"/>
              </a:solidFill>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2112410234"/>
              </p:ext>
            </p:extLst>
          </p:nvPr>
        </p:nvGraphicFramePr>
        <p:xfrm>
          <a:off x="993510" y="4069954"/>
          <a:ext cx="1254103" cy="324000"/>
        </p:xfrm>
        <a:graphic>
          <a:graphicData uri="http://schemas.openxmlformats.org/presentationml/2006/ole">
            <mc:AlternateContent xmlns:mc="http://schemas.openxmlformats.org/markup-compatibility/2006">
              <mc:Choice xmlns:v="urn:schemas-microsoft-com:vml" Requires="v">
                <p:oleObj spid="_x0000_s522919" name="Equation" r:id="rId3" imgW="787400" imgH="203200" progId="Equation.3">
                  <p:embed/>
                </p:oleObj>
              </mc:Choice>
              <mc:Fallback>
                <p:oleObj name="Equation" r:id="rId3" imgW="787400" imgH="203200" progId="Equation.3">
                  <p:embed/>
                  <p:pic>
                    <p:nvPicPr>
                      <p:cNvPr id="0" name=""/>
                      <p:cNvPicPr/>
                      <p:nvPr/>
                    </p:nvPicPr>
                    <p:blipFill>
                      <a:blip r:embed="rId4"/>
                      <a:stretch>
                        <a:fillRect/>
                      </a:stretch>
                    </p:blipFill>
                    <p:spPr>
                      <a:xfrm>
                        <a:off x="993510" y="4069954"/>
                        <a:ext cx="1254103" cy="324000"/>
                      </a:xfrm>
                      <a:prstGeom prst="rect">
                        <a:avLst/>
                      </a:prstGeom>
                    </p:spPr>
                  </p:pic>
                </p:oleObj>
              </mc:Fallback>
            </mc:AlternateContent>
          </a:graphicData>
        </a:graphic>
      </p:graphicFrame>
      <p:graphicFrame>
        <p:nvGraphicFramePr>
          <p:cNvPr id="7" name="Oggetto 6"/>
          <p:cNvGraphicFramePr>
            <a:graphicFrameLocks noChangeAspect="1"/>
          </p:cNvGraphicFramePr>
          <p:nvPr>
            <p:extLst>
              <p:ext uri="{D42A27DB-BD31-4B8C-83A1-F6EECF244321}">
                <p14:modId xmlns:p14="http://schemas.microsoft.com/office/powerpoint/2010/main" val="1776443823"/>
              </p:ext>
            </p:extLst>
          </p:nvPr>
        </p:nvGraphicFramePr>
        <p:xfrm>
          <a:off x="7188200" y="5832475"/>
          <a:ext cx="1193800" cy="284163"/>
        </p:xfrm>
        <a:graphic>
          <a:graphicData uri="http://schemas.openxmlformats.org/presentationml/2006/ole">
            <mc:AlternateContent xmlns:mc="http://schemas.openxmlformats.org/markup-compatibility/2006">
              <mc:Choice xmlns:v="urn:schemas-microsoft-com:vml" Requires="v">
                <p:oleObj spid="_x0000_s522920" name="Equation" r:id="rId5" imgW="749300" imgH="177800" progId="Equation.3">
                  <p:embed/>
                </p:oleObj>
              </mc:Choice>
              <mc:Fallback>
                <p:oleObj name="Equation" r:id="rId5" imgW="749300" imgH="177800" progId="Equation.3">
                  <p:embed/>
                  <p:pic>
                    <p:nvPicPr>
                      <p:cNvPr id="0" name=""/>
                      <p:cNvPicPr/>
                      <p:nvPr/>
                    </p:nvPicPr>
                    <p:blipFill>
                      <a:blip r:embed="rId6"/>
                      <a:stretch>
                        <a:fillRect/>
                      </a:stretch>
                    </p:blipFill>
                    <p:spPr>
                      <a:xfrm>
                        <a:off x="7188200" y="5832475"/>
                        <a:ext cx="1193800" cy="284163"/>
                      </a:xfrm>
                      <a:prstGeom prst="rect">
                        <a:avLst/>
                      </a:prstGeom>
                    </p:spPr>
                  </p:pic>
                </p:oleObj>
              </mc:Fallback>
            </mc:AlternateContent>
          </a:graphicData>
        </a:graphic>
      </p:graphicFrame>
    </p:spTree>
    <p:extLst>
      <p:ext uri="{BB962C8B-B14F-4D97-AF65-F5344CB8AC3E}">
        <p14:creationId xmlns:p14="http://schemas.microsoft.com/office/powerpoint/2010/main" val="2732928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1459" y="219640"/>
            <a:ext cx="8229600" cy="990600"/>
          </a:xfrm>
        </p:spPr>
        <p:txBody>
          <a:bodyPr/>
          <a:lstStyle/>
          <a:p>
            <a:r>
              <a:rPr lang="it-IT" dirty="0"/>
              <a:t>Esempio </a:t>
            </a:r>
            <a:r>
              <a:rPr lang="it-IT" dirty="0" smtClean="0"/>
              <a:t>9.2 – </a:t>
            </a:r>
            <a:r>
              <a:rPr lang="it-IT" dirty="0" err="1" smtClean="0"/>
              <a:t>Step</a:t>
            </a:r>
            <a:r>
              <a:rPr lang="it-IT" dirty="0" smtClean="0"/>
              <a:t> 1-4</a:t>
            </a:r>
            <a:endParaRPr lang="it-IT" dirty="0"/>
          </a:p>
        </p:txBody>
      </p:sp>
      <p:sp>
        <p:nvSpPr>
          <p:cNvPr id="4" name="Rectangle 3"/>
          <p:cNvSpPr txBox="1">
            <a:spLocks noChangeArrowheads="1"/>
          </p:cNvSpPr>
          <p:nvPr/>
        </p:nvSpPr>
        <p:spPr>
          <a:xfrm>
            <a:off x="427314" y="1122086"/>
            <a:ext cx="8417862" cy="2807443"/>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buSzPct val="90000"/>
              <a:buFont typeface="Wingdings" charset="0"/>
              <a:buChar char="§"/>
            </a:pPr>
            <a:r>
              <a:rPr lang="en-GB" sz="2000" i="1" dirty="0" smtClean="0">
                <a:latin typeface="Times New Roman"/>
                <a:ea typeface="ＭＳ Ｐゴシック" charset="0"/>
                <a:cs typeface="Times New Roman"/>
              </a:rPr>
              <a:t>Step 3:</a:t>
            </a:r>
            <a:r>
              <a:rPr lang="en-GB" i="1" dirty="0" smtClean="0">
                <a:latin typeface="Verdana" charset="0"/>
                <a:ea typeface="ＭＳ Ｐゴシック" charset="0"/>
              </a:rPr>
              <a:t> </a:t>
            </a:r>
            <a:r>
              <a:rPr lang="en-GB" sz="2000" i="1" dirty="0" smtClean="0">
                <a:latin typeface="Times New Roman"/>
                <a:ea typeface="ＭＳ Ｐゴシック" charset="0"/>
                <a:cs typeface="Times New Roman"/>
              </a:rPr>
              <a:t>p-value </a:t>
            </a:r>
            <a:r>
              <a:rPr lang="en-GB" sz="2000" dirty="0" smtClean="0">
                <a:latin typeface="Times New Roman"/>
                <a:ea typeface="ＭＳ Ｐゴシック" charset="0"/>
                <a:cs typeface="Times New Roman"/>
              </a:rPr>
              <a:t>= 0.0228</a:t>
            </a:r>
            <a:endParaRPr lang="en-GB" sz="2000" dirty="0">
              <a:latin typeface="Times New Roman"/>
              <a:ea typeface="ＭＳ Ｐゴシック" charset="0"/>
              <a:cs typeface="Times New Roman"/>
            </a:endParaRPr>
          </a:p>
          <a:p>
            <a:pPr>
              <a:buSzPct val="90000"/>
              <a:buFont typeface="Wingdings" charset="0"/>
              <a:buNone/>
            </a:pPr>
            <a:endParaRPr lang="en-GB" sz="2000" dirty="0" smtClean="0">
              <a:latin typeface="Times New Roman"/>
              <a:ea typeface="ＭＳ Ｐゴシック" charset="0"/>
              <a:cs typeface="Times New Roman"/>
            </a:endParaRPr>
          </a:p>
          <a:p>
            <a:pPr>
              <a:buSzPct val="90000"/>
              <a:buFont typeface="Wingdings" charset="0"/>
              <a:buNone/>
            </a:pPr>
            <a:endParaRPr lang="en-US" dirty="0">
              <a:latin typeface="Verdana" charset="0"/>
              <a:ea typeface="ＭＳ Ｐゴシック" charset="0"/>
            </a:endParaRPr>
          </a:p>
        </p:txBody>
      </p:sp>
      <p:sp>
        <p:nvSpPr>
          <p:cNvPr id="8" name="CasellaDiTesto 7"/>
          <p:cNvSpPr txBox="1"/>
          <p:nvPr/>
        </p:nvSpPr>
        <p:spPr>
          <a:xfrm>
            <a:off x="418353" y="3992303"/>
            <a:ext cx="8426823" cy="2708434"/>
          </a:xfrm>
          <a:prstGeom prst="rect">
            <a:avLst/>
          </a:prstGeom>
          <a:noFill/>
        </p:spPr>
        <p:txBody>
          <a:bodyPr wrap="square" rtlCol="0">
            <a:spAutoFit/>
          </a:bodyPr>
          <a:lstStyle/>
          <a:p>
            <a:pPr algn="just">
              <a:spcAft>
                <a:spcPts val="1200"/>
              </a:spcAft>
            </a:pPr>
            <a:r>
              <a:rPr lang="it-IT" sz="2000" i="1" dirty="0" err="1" smtClean="0"/>
              <a:t>Step</a:t>
            </a:r>
            <a:r>
              <a:rPr lang="it-IT" sz="2000" i="1" dirty="0" smtClean="0"/>
              <a:t> 4. </a:t>
            </a:r>
            <a:r>
              <a:rPr lang="it-IT" sz="2000" b="0" i="1" dirty="0" smtClean="0"/>
              <a:t>Prendi una decisione </a:t>
            </a:r>
          </a:p>
          <a:p>
            <a:pPr algn="just">
              <a:spcAft>
                <a:spcPts val="1200"/>
              </a:spcAft>
            </a:pPr>
            <a:r>
              <a:rPr lang="it-IT" sz="2000" b="0" dirty="0" smtClean="0"/>
              <a:t>A partire dal </a:t>
            </a:r>
            <a:r>
              <a:rPr lang="it-IT" sz="2000" b="0" i="1" dirty="0" err="1" smtClean="0"/>
              <a:t>p-value</a:t>
            </a:r>
            <a:r>
              <a:rPr lang="it-IT" sz="2000" b="0" i="1" dirty="0"/>
              <a:t> </a:t>
            </a:r>
            <a:r>
              <a:rPr lang="it-IT" sz="2000" b="0" dirty="0" smtClean="0"/>
              <a:t>calcolato (0.0228) affermiamo che per ogni livello di significatività </a:t>
            </a:r>
            <a:r>
              <a:rPr lang="it-IT" sz="2000" b="0" dirty="0" smtClean="0">
                <a:latin typeface="Symbol" charset="2"/>
                <a:cs typeface="Symbol" charset="2"/>
              </a:rPr>
              <a:t>a</a:t>
            </a:r>
            <a:r>
              <a:rPr lang="it-IT" sz="2000" b="0" dirty="0" smtClean="0"/>
              <a:t> maggiore di 0.0228 Rigettiamo l’ipotesi nulla </a:t>
            </a:r>
            <a:r>
              <a:rPr lang="it-IT" sz="2000" b="0" i="1" dirty="0" smtClean="0"/>
              <a:t>H</a:t>
            </a:r>
            <a:r>
              <a:rPr lang="it-IT" sz="2000" b="0" baseline="-25000" dirty="0" smtClean="0"/>
              <a:t>0</a:t>
            </a:r>
            <a:r>
              <a:rPr lang="it-IT" sz="2000" b="0" dirty="0" smtClean="0"/>
              <a:t> definita nello </a:t>
            </a:r>
            <a:r>
              <a:rPr lang="it-IT" sz="2000" b="0" i="1" dirty="0" err="1" smtClean="0"/>
              <a:t>Step</a:t>
            </a:r>
            <a:r>
              <a:rPr lang="it-IT" sz="2000" b="0" i="1" dirty="0" smtClean="0"/>
              <a:t> 1</a:t>
            </a:r>
            <a:r>
              <a:rPr lang="it-IT" sz="2000" b="0" dirty="0" smtClean="0"/>
              <a:t>; viceversa se il livello di significatività </a:t>
            </a:r>
            <a:r>
              <a:rPr lang="it-IT" sz="2000" b="0" dirty="0" smtClean="0">
                <a:latin typeface="Symbol" charset="2"/>
                <a:cs typeface="Symbol" charset="2"/>
              </a:rPr>
              <a:t>a</a:t>
            </a:r>
            <a:r>
              <a:rPr lang="it-IT" sz="2000" b="0" dirty="0" smtClean="0"/>
              <a:t> è minore o uguale di 0.0228 NON Rigettiamo l’ipotesi nulla. </a:t>
            </a:r>
            <a:r>
              <a:rPr lang="it-IT" sz="2000" i="1" dirty="0" smtClean="0"/>
              <a:t>Il valore </a:t>
            </a:r>
            <a:r>
              <a:rPr lang="it-IT" sz="2000" i="1" dirty="0" smtClean="0">
                <a:latin typeface="Symbol" charset="2"/>
                <a:cs typeface="Symbol" charset="2"/>
              </a:rPr>
              <a:t>a</a:t>
            </a:r>
            <a:r>
              <a:rPr lang="it-IT" sz="2000" i="1" dirty="0" smtClean="0">
                <a:latin typeface="Times New Roman"/>
                <a:cs typeface="Times New Roman"/>
              </a:rPr>
              <a:t>=0.01 è minore di 0.0228 e NON Rigettiamo l’ipotesi H0, mentre il livello di significatività </a:t>
            </a:r>
            <a:r>
              <a:rPr lang="it-IT" sz="2000" i="1" dirty="0" smtClean="0">
                <a:latin typeface="Symbol" charset="2"/>
                <a:cs typeface="Symbol" charset="2"/>
              </a:rPr>
              <a:t>a</a:t>
            </a:r>
            <a:r>
              <a:rPr lang="it-IT" sz="2000" i="1" dirty="0">
                <a:latin typeface="Times New Roman"/>
                <a:cs typeface="Times New Roman"/>
              </a:rPr>
              <a:t>=</a:t>
            </a:r>
            <a:r>
              <a:rPr lang="it-IT" sz="2000" i="1" dirty="0" smtClean="0">
                <a:latin typeface="Times New Roman"/>
                <a:cs typeface="Times New Roman"/>
              </a:rPr>
              <a:t>0.05 è maggiore 0.0228 e Rigettiamo l’ipotesi nulla che la perdita ponderale è maggiore o uguale di 10 libbre  </a:t>
            </a:r>
          </a:p>
        </p:txBody>
      </p:sp>
      <p:pic>
        <p:nvPicPr>
          <p:cNvPr id="9"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1" t="2151" r="665" b="1412"/>
          <a:stretch/>
        </p:blipFill>
        <p:spPr bwMode="auto">
          <a:xfrm>
            <a:off x="3987796" y="1105648"/>
            <a:ext cx="4693028" cy="2734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567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67554" y="383990"/>
            <a:ext cx="8229600" cy="871069"/>
          </a:xfrm>
        </p:spPr>
        <p:txBody>
          <a:bodyPr/>
          <a:lstStyle/>
          <a:p>
            <a:r>
              <a:rPr lang="it-IT" dirty="0" smtClean="0"/>
              <a:t>Esempio 9.2 - MINITAB</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295161512"/>
              </p:ext>
            </p:extLst>
          </p:nvPr>
        </p:nvGraphicFramePr>
        <p:xfrm>
          <a:off x="412750" y="1772492"/>
          <a:ext cx="8050213" cy="430212"/>
        </p:xfrm>
        <a:graphic>
          <a:graphicData uri="http://schemas.openxmlformats.org/presentationml/2006/ole">
            <mc:AlternateContent xmlns:mc="http://schemas.openxmlformats.org/markup-compatibility/2006">
              <mc:Choice xmlns:v="urn:schemas-microsoft-com:vml" Requires="v">
                <p:oleObj spid="_x0000_s572578" name="Equation" r:id="rId3" imgW="3810000" imgH="203200" progId="Equation.3">
                  <p:embed/>
                </p:oleObj>
              </mc:Choice>
              <mc:Fallback>
                <p:oleObj name="Equation" r:id="rId3" imgW="3810000" imgH="203200" progId="Equation.3">
                  <p:embed/>
                  <p:pic>
                    <p:nvPicPr>
                      <p:cNvPr id="0" name=""/>
                      <p:cNvPicPr/>
                      <p:nvPr/>
                    </p:nvPicPr>
                    <p:blipFill>
                      <a:blip r:embed="rId4"/>
                      <a:stretch>
                        <a:fillRect/>
                      </a:stretch>
                    </p:blipFill>
                    <p:spPr>
                      <a:xfrm>
                        <a:off x="412750" y="1772492"/>
                        <a:ext cx="8050213" cy="430212"/>
                      </a:xfrm>
                      <a:prstGeom prst="rect">
                        <a:avLst/>
                      </a:prstGeom>
                    </p:spPr>
                  </p:pic>
                </p:oleObj>
              </mc:Fallback>
            </mc:AlternateContent>
          </a:graphicData>
        </a:graphic>
      </p:graphicFrame>
      <p:sp>
        <p:nvSpPr>
          <p:cNvPr id="4" name="CasellaDiTesto 3"/>
          <p:cNvSpPr txBox="1"/>
          <p:nvPr/>
        </p:nvSpPr>
        <p:spPr>
          <a:xfrm>
            <a:off x="373529" y="1180356"/>
            <a:ext cx="7933765" cy="461665"/>
          </a:xfrm>
          <a:prstGeom prst="rect">
            <a:avLst/>
          </a:prstGeom>
          <a:noFill/>
        </p:spPr>
        <p:txBody>
          <a:bodyPr wrap="square" rtlCol="0">
            <a:spAutoFit/>
          </a:bodyPr>
          <a:lstStyle/>
          <a:p>
            <a:r>
              <a:rPr lang="it-IT" dirty="0" smtClean="0">
                <a:latin typeface="+mn-lt"/>
              </a:rPr>
              <a:t>Dati del problema</a:t>
            </a:r>
            <a:endParaRPr lang="it-IT" dirty="0">
              <a:latin typeface="+mn-lt"/>
            </a:endParaRPr>
          </a:p>
        </p:txBody>
      </p:sp>
      <p:sp>
        <p:nvSpPr>
          <p:cNvPr id="5" name="CasellaDiTesto 4"/>
          <p:cNvSpPr txBox="1"/>
          <p:nvPr/>
        </p:nvSpPr>
        <p:spPr>
          <a:xfrm>
            <a:off x="448235" y="2241179"/>
            <a:ext cx="8546353" cy="584776"/>
          </a:xfrm>
          <a:prstGeom prst="rect">
            <a:avLst/>
          </a:prstGeom>
          <a:noFill/>
        </p:spPr>
        <p:txBody>
          <a:bodyPr wrap="square" rtlCol="0">
            <a:spAutoFit/>
          </a:bodyPr>
          <a:lstStyle/>
          <a:p>
            <a:r>
              <a:rPr lang="it-IT" sz="3200" i="1" dirty="0" smtClean="0">
                <a:solidFill>
                  <a:srgbClr val="FF0000"/>
                </a:solidFill>
                <a:latin typeface="+mn-lt"/>
              </a:rPr>
              <a:t>Esercizi</a:t>
            </a:r>
            <a:endParaRPr lang="it-IT" sz="3200" i="1" dirty="0">
              <a:solidFill>
                <a:srgbClr val="FF0000"/>
              </a:solidFill>
              <a:latin typeface="+mn-lt"/>
            </a:endParaRPr>
          </a:p>
        </p:txBody>
      </p:sp>
      <p:sp>
        <p:nvSpPr>
          <p:cNvPr id="6" name="CasellaDiTesto 5"/>
          <p:cNvSpPr txBox="1"/>
          <p:nvPr/>
        </p:nvSpPr>
        <p:spPr>
          <a:xfrm>
            <a:off x="463176" y="2823887"/>
            <a:ext cx="8262471" cy="1754327"/>
          </a:xfrm>
          <a:prstGeom prst="rect">
            <a:avLst/>
          </a:prstGeom>
          <a:solidFill>
            <a:srgbClr val="FFFCD2"/>
          </a:solidFill>
        </p:spPr>
        <p:txBody>
          <a:bodyPr wrap="square" rtlCol="0">
            <a:spAutoFit/>
          </a:bodyPr>
          <a:lstStyle/>
          <a:p>
            <a:pPr algn="just"/>
            <a:r>
              <a:rPr lang="it-IT" sz="1800" i="1" dirty="0" smtClean="0">
                <a:solidFill>
                  <a:srgbClr val="FF0000"/>
                </a:solidFill>
                <a:latin typeface="+mn-lt"/>
              </a:rPr>
              <a:t>Esercizio 1</a:t>
            </a:r>
            <a:r>
              <a:rPr lang="it-IT" sz="1800" b="0" dirty="0" smtClean="0">
                <a:latin typeface="+mn-lt"/>
              </a:rPr>
              <a:t>. L’associazione costruttori ha dichiarato che la superficie media degli appartamenti di nuova costruzione case di nuova costruzione nel 2002 era di 73 m</a:t>
            </a:r>
            <a:r>
              <a:rPr lang="it-IT" sz="1800" b="0" baseline="30000" dirty="0" smtClean="0">
                <a:latin typeface="+mn-lt"/>
              </a:rPr>
              <a:t>2</a:t>
            </a:r>
            <a:r>
              <a:rPr lang="it-IT" sz="1800" b="0" dirty="0" smtClean="0">
                <a:latin typeface="+mn-lt"/>
              </a:rPr>
              <a:t>. Una recente indagine ha rilevato che la superficie di 400 nuovi appartamenti scelti a caso è 69 </a:t>
            </a:r>
            <a:r>
              <a:rPr lang="it-IT" sz="1800" b="0" dirty="0" smtClean="0">
                <a:solidFill>
                  <a:srgbClr val="292934"/>
                </a:solidFill>
                <a:latin typeface="Arial"/>
              </a:rPr>
              <a:t>m</a:t>
            </a:r>
            <a:r>
              <a:rPr lang="it-IT" sz="1800" b="0" baseline="30000" dirty="0" smtClean="0">
                <a:solidFill>
                  <a:srgbClr val="292934"/>
                </a:solidFill>
                <a:latin typeface="Arial"/>
              </a:rPr>
              <a:t>2</a:t>
            </a:r>
            <a:r>
              <a:rPr lang="it-IT" sz="1800" b="0" dirty="0" smtClean="0">
                <a:solidFill>
                  <a:srgbClr val="292934"/>
                </a:solidFill>
                <a:latin typeface="Arial"/>
              </a:rPr>
              <a:t>: sapendo che la deviazione standard della superficie è </a:t>
            </a:r>
            <a:r>
              <a:rPr lang="it-IT" sz="1800" b="0" dirty="0" err="1" smtClean="0">
                <a:solidFill>
                  <a:srgbClr val="292934"/>
                </a:solidFill>
                <a:latin typeface="Arial"/>
              </a:rPr>
              <a:t>s</a:t>
            </a:r>
            <a:r>
              <a:rPr lang="it-IT" sz="1800" b="0" dirty="0" smtClean="0">
                <a:solidFill>
                  <a:srgbClr val="292934"/>
                </a:solidFill>
                <a:latin typeface="Arial"/>
              </a:rPr>
              <a:t> = 9.5 m</a:t>
            </a:r>
            <a:r>
              <a:rPr lang="it-IT" sz="1800" b="0" baseline="30000" dirty="0" smtClean="0">
                <a:solidFill>
                  <a:srgbClr val="292934"/>
                </a:solidFill>
                <a:latin typeface="Arial"/>
              </a:rPr>
              <a:t>2</a:t>
            </a:r>
            <a:r>
              <a:rPr lang="it-IT" sz="1800" b="0" dirty="0" smtClean="0">
                <a:solidFill>
                  <a:srgbClr val="292934"/>
                </a:solidFill>
                <a:latin typeface="Arial"/>
              </a:rPr>
              <a:t> si vuole eseguire la VI confrontando il </a:t>
            </a:r>
            <a:r>
              <a:rPr lang="it-IT" sz="1800" b="0" i="1" dirty="0" err="1" smtClean="0">
                <a:solidFill>
                  <a:srgbClr val="292934"/>
                </a:solidFill>
                <a:latin typeface="Arial"/>
              </a:rPr>
              <a:t>p-value</a:t>
            </a:r>
            <a:r>
              <a:rPr lang="it-IT" sz="1800" b="0" i="1" dirty="0" smtClean="0">
                <a:solidFill>
                  <a:srgbClr val="292934"/>
                </a:solidFill>
                <a:latin typeface="Arial"/>
              </a:rPr>
              <a:t> </a:t>
            </a:r>
            <a:r>
              <a:rPr lang="it-IT" sz="1800" b="0" dirty="0" smtClean="0">
                <a:solidFill>
                  <a:srgbClr val="292934"/>
                </a:solidFill>
                <a:latin typeface="Arial"/>
              </a:rPr>
              <a:t>con il livello di affidabilità </a:t>
            </a:r>
            <a:r>
              <a:rPr lang="it-IT" sz="1800" b="0" dirty="0" smtClean="0">
                <a:solidFill>
                  <a:srgbClr val="292934"/>
                </a:solidFill>
                <a:latin typeface="Symbol" charset="2"/>
                <a:cs typeface="Symbol" charset="2"/>
              </a:rPr>
              <a:t>a</a:t>
            </a:r>
            <a:r>
              <a:rPr lang="it-IT" sz="1800" b="0" dirty="0" smtClean="0">
                <a:solidFill>
                  <a:srgbClr val="292934"/>
                </a:solidFill>
                <a:latin typeface="Arial"/>
              </a:rPr>
              <a:t> = 0.05.</a:t>
            </a:r>
            <a:endParaRPr lang="it-IT" sz="1800" b="0" i="1" dirty="0">
              <a:latin typeface="+mn-lt"/>
            </a:endParaRPr>
          </a:p>
        </p:txBody>
      </p:sp>
      <p:sp>
        <p:nvSpPr>
          <p:cNvPr id="7" name="CasellaDiTesto 6"/>
          <p:cNvSpPr txBox="1"/>
          <p:nvPr/>
        </p:nvSpPr>
        <p:spPr>
          <a:xfrm>
            <a:off x="496048" y="4634759"/>
            <a:ext cx="8262471" cy="2031325"/>
          </a:xfrm>
          <a:prstGeom prst="rect">
            <a:avLst/>
          </a:prstGeom>
          <a:solidFill>
            <a:srgbClr val="FFFCD2"/>
          </a:solidFill>
        </p:spPr>
        <p:txBody>
          <a:bodyPr wrap="square" rtlCol="0">
            <a:spAutoFit/>
          </a:bodyPr>
          <a:lstStyle/>
          <a:p>
            <a:pPr algn="just"/>
            <a:r>
              <a:rPr lang="it-IT" sz="1800" i="1" dirty="0">
                <a:solidFill>
                  <a:srgbClr val="FF0000"/>
                </a:solidFill>
                <a:latin typeface="Arial"/>
              </a:rPr>
              <a:t>Esercizio </a:t>
            </a:r>
            <a:r>
              <a:rPr lang="it-IT" sz="1800" i="1" dirty="0" smtClean="0">
                <a:solidFill>
                  <a:srgbClr val="FF0000"/>
                </a:solidFill>
                <a:latin typeface="Arial"/>
              </a:rPr>
              <a:t>2. </a:t>
            </a:r>
            <a:r>
              <a:rPr lang="it-IT" sz="1800" b="0" dirty="0" smtClean="0">
                <a:solidFill>
                  <a:srgbClr val="292934"/>
                </a:solidFill>
                <a:latin typeface="Arial"/>
              </a:rPr>
              <a:t>Un produttore di batterie per auto dichiara che la vita media delle batterie prodotte dalla sua azienda è di 45 mesi. L’associazione consumatori ha fatto una indagine su 24 batterie scelte a caso e ha verificato che la vita media di questo campione è di 43.05 mesi. La popolazione della vita media di queste batterie ha deviazione standard pari a 4.5 mesi. Vogliamo calcolare il </a:t>
            </a:r>
            <a:r>
              <a:rPr lang="it-IT" sz="1800" b="0" dirty="0" err="1" smtClean="0">
                <a:solidFill>
                  <a:srgbClr val="292934"/>
                </a:solidFill>
                <a:latin typeface="Arial"/>
              </a:rPr>
              <a:t>p-value</a:t>
            </a:r>
            <a:r>
              <a:rPr lang="it-IT" sz="1800" b="0" dirty="0" smtClean="0">
                <a:solidFill>
                  <a:srgbClr val="292934"/>
                </a:solidFill>
                <a:latin typeface="Arial"/>
              </a:rPr>
              <a:t> della VI  che la vita media sia inferiore a 45 mesi con un livello di affidabilità pari a </a:t>
            </a:r>
            <a:r>
              <a:rPr lang="it-IT" sz="1800" b="0" dirty="0" smtClean="0">
                <a:solidFill>
                  <a:srgbClr val="292934"/>
                </a:solidFill>
                <a:latin typeface="Symbol" charset="2"/>
                <a:cs typeface="Symbol" charset="2"/>
              </a:rPr>
              <a:t>a</a:t>
            </a:r>
            <a:r>
              <a:rPr lang="it-IT" sz="1800" b="0" dirty="0" smtClean="0">
                <a:solidFill>
                  <a:srgbClr val="292934"/>
                </a:solidFill>
                <a:latin typeface="Arial"/>
              </a:rPr>
              <a:t>=0.025.</a:t>
            </a:r>
            <a:endParaRPr lang="it-IT" sz="1800" b="0" i="1" dirty="0">
              <a:latin typeface="+mn-lt"/>
            </a:endParaRPr>
          </a:p>
        </p:txBody>
      </p:sp>
    </p:spTree>
    <p:extLst>
      <p:ext uri="{BB962C8B-B14F-4D97-AF65-F5344CB8AC3E}">
        <p14:creationId xmlns:p14="http://schemas.microsoft.com/office/powerpoint/2010/main" val="30374880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94344"/>
            <a:ext cx="8229600" cy="856129"/>
          </a:xfrm>
        </p:spPr>
        <p:txBody>
          <a:bodyPr/>
          <a:lstStyle/>
          <a:p>
            <a:r>
              <a:rPr lang="it-IT" dirty="0" smtClean="0"/>
              <a:t>Esercizio 3</a:t>
            </a:r>
            <a:endParaRPr lang="it-IT" dirty="0"/>
          </a:p>
        </p:txBody>
      </p:sp>
      <p:sp>
        <p:nvSpPr>
          <p:cNvPr id="3" name="CasellaDiTesto 2"/>
          <p:cNvSpPr txBox="1"/>
          <p:nvPr/>
        </p:nvSpPr>
        <p:spPr>
          <a:xfrm>
            <a:off x="388471" y="1165415"/>
            <a:ext cx="8471647" cy="5940089"/>
          </a:xfrm>
          <a:prstGeom prst="rect">
            <a:avLst/>
          </a:prstGeom>
          <a:noFill/>
        </p:spPr>
        <p:txBody>
          <a:bodyPr wrap="square" rtlCol="0">
            <a:spAutoFit/>
          </a:bodyPr>
          <a:lstStyle/>
          <a:p>
            <a:pPr indent="268288" algn="just">
              <a:spcAft>
                <a:spcPts val="600"/>
              </a:spcAft>
            </a:pPr>
            <a:r>
              <a:rPr lang="it-IT" sz="1800" b="0" dirty="0" smtClean="0">
                <a:latin typeface="+mn-lt"/>
              </a:rPr>
              <a:t>Nel 2003 uno studio eseguito dal </a:t>
            </a:r>
            <a:r>
              <a:rPr lang="it-IT" sz="1800" b="0" i="1" dirty="0" smtClean="0">
                <a:latin typeface="+mn-lt"/>
              </a:rPr>
              <a:t>N.C. for Smart </a:t>
            </a:r>
            <a:r>
              <a:rPr lang="it-IT" sz="1800" b="0" i="1" dirty="0" err="1" smtClean="0">
                <a:latin typeface="+mn-lt"/>
              </a:rPr>
              <a:t>Growth</a:t>
            </a:r>
            <a:r>
              <a:rPr lang="it-IT" sz="1800" b="0" dirty="0" smtClean="0">
                <a:latin typeface="+mn-lt"/>
              </a:rPr>
              <a:t> di una nota università USA ha esaminato 200000 americani che vivono in 448 contee. Lo studio ha dimostrato che le persone che vivono in contee densamente popolate tendono a pesare meno delle persone che vivono in contee scarsamente popolate. L’interpretazione data a questo risultato è che le persone che </a:t>
            </a:r>
            <a:r>
              <a:rPr lang="it-IT" sz="1800" b="0" dirty="0" err="1" smtClean="0">
                <a:latin typeface="+mn-lt"/>
              </a:rPr>
              <a:t>vovoni</a:t>
            </a:r>
            <a:r>
              <a:rPr lang="it-IT" sz="1800" b="0" dirty="0" smtClean="0">
                <a:latin typeface="+mn-lt"/>
              </a:rPr>
              <a:t> in zone </a:t>
            </a:r>
            <a:r>
              <a:rPr lang="it-IT" sz="1800" b="0" dirty="0" err="1" smtClean="0">
                <a:latin typeface="+mn-lt"/>
              </a:rPr>
              <a:t>moòto</a:t>
            </a:r>
            <a:r>
              <a:rPr lang="it-IT" sz="1800" b="0" dirty="0" smtClean="0">
                <a:latin typeface="+mn-lt"/>
              </a:rPr>
              <a:t> popolate sono meno dipendenti dai mezzi di locomozione e tendono a camminare di più. </a:t>
            </a:r>
          </a:p>
          <a:p>
            <a:pPr indent="268288" algn="just">
              <a:spcAft>
                <a:spcPts val="600"/>
              </a:spcAft>
            </a:pPr>
            <a:r>
              <a:rPr lang="it-IT" sz="1800" b="0" dirty="0" smtClean="0">
                <a:latin typeface="+mn-lt"/>
              </a:rPr>
              <a:t>Infatti in un campione di 25 contee densamente popolate che fa parte dello studio le persone camminano in media 254 minuti al mese; viceversa in un campione di 25 contee a bassa densità abitativa le persone camminano in media 191 minuti al mese. </a:t>
            </a:r>
          </a:p>
          <a:p>
            <a:pPr indent="268288" algn="just">
              <a:spcAft>
                <a:spcPts val="600"/>
              </a:spcAft>
            </a:pPr>
            <a:r>
              <a:rPr lang="it-IT" sz="1800" b="0" dirty="0" smtClean="0">
                <a:latin typeface="+mn-lt"/>
              </a:rPr>
              <a:t>Una recente indagine eseguita nelle 25 contee densamente popolate ha evidenziato che 400 persone dichiarano che camminano in media 246 minuti al mese; questo campione proviene dalla popolazione oggetto dello studio della quale si conosce la deviazione standard pari a 64 minuti.</a:t>
            </a:r>
          </a:p>
          <a:p>
            <a:pPr indent="268288" algn="just">
              <a:spcAft>
                <a:spcPts val="600"/>
              </a:spcAft>
            </a:pPr>
            <a:r>
              <a:rPr lang="it-IT" sz="1800" b="0" dirty="0" smtClean="0">
                <a:latin typeface="+mn-lt"/>
              </a:rPr>
              <a:t>Vogliamo calcolare il </a:t>
            </a:r>
            <a:r>
              <a:rPr lang="it-IT" sz="1800" b="0" dirty="0" err="1" smtClean="0">
                <a:latin typeface="+mn-lt"/>
              </a:rPr>
              <a:t>p-value</a:t>
            </a:r>
            <a:r>
              <a:rPr lang="it-IT" sz="1800" b="0" dirty="0" smtClean="0">
                <a:latin typeface="+mn-lt"/>
              </a:rPr>
              <a:t> della VI dove l’ipotesi alternativa </a:t>
            </a:r>
            <a:r>
              <a:rPr lang="it-IT" sz="1800" b="0" i="1" dirty="0" smtClean="0">
                <a:latin typeface="+mn-lt"/>
              </a:rPr>
              <a:t>H</a:t>
            </a:r>
            <a:r>
              <a:rPr lang="it-IT" sz="1800" b="0" baseline="-25000" dirty="0" smtClean="0">
                <a:latin typeface="+mn-lt"/>
              </a:rPr>
              <a:t>1</a:t>
            </a:r>
            <a:r>
              <a:rPr lang="it-IT" sz="1800" b="0" dirty="0" smtClean="0">
                <a:latin typeface="+mn-lt"/>
              </a:rPr>
              <a:t> asserisce che le persone camminano in mese per un tempo diverso da 254 minuti. Se </a:t>
            </a:r>
            <a:r>
              <a:rPr lang="it-IT" sz="1800" b="0" dirty="0" smtClean="0">
                <a:latin typeface="Symbol" charset="2"/>
                <a:cs typeface="Symbol" charset="2"/>
              </a:rPr>
              <a:t>a</a:t>
            </a:r>
            <a:r>
              <a:rPr lang="it-IT" sz="1800" b="0" dirty="0" smtClean="0">
                <a:latin typeface="+mn-lt"/>
              </a:rPr>
              <a:t>=0.01  possiamo affermare sulla base del </a:t>
            </a:r>
            <a:r>
              <a:rPr lang="it-IT" sz="1800" b="0" dirty="0" err="1" smtClean="0">
                <a:latin typeface="+mn-lt"/>
              </a:rPr>
              <a:t>p-value</a:t>
            </a:r>
            <a:r>
              <a:rPr lang="it-IT" sz="1800" b="0" dirty="0" smtClean="0">
                <a:latin typeface="+mn-lt"/>
              </a:rPr>
              <a:t> calcolato per un tempo pari a 246 minuti che l’ipotesi che </a:t>
            </a:r>
            <a:r>
              <a:rPr lang="it-IT" sz="1800" b="0" i="1" dirty="0" smtClean="0">
                <a:solidFill>
                  <a:srgbClr val="292934"/>
                </a:solidFill>
                <a:latin typeface="Arial"/>
              </a:rPr>
              <a:t>H</a:t>
            </a:r>
            <a:r>
              <a:rPr lang="it-IT" sz="1800" b="0" baseline="-25000" dirty="0" smtClean="0">
                <a:solidFill>
                  <a:srgbClr val="292934"/>
                </a:solidFill>
                <a:latin typeface="Arial"/>
              </a:rPr>
              <a:t>0</a:t>
            </a:r>
            <a:r>
              <a:rPr lang="it-IT" sz="1800" b="0" dirty="0" smtClean="0">
                <a:solidFill>
                  <a:srgbClr val="292934"/>
                </a:solidFill>
                <a:latin typeface="Arial"/>
              </a:rPr>
              <a:t> è Rigettata? </a:t>
            </a:r>
            <a:r>
              <a:rPr lang="it-IT" sz="1800" b="0" dirty="0">
                <a:solidFill>
                  <a:srgbClr val="292934"/>
                </a:solidFill>
                <a:latin typeface="Arial"/>
              </a:rPr>
              <a:t>Per </a:t>
            </a:r>
            <a:r>
              <a:rPr lang="it-IT" sz="1800" b="0" dirty="0">
                <a:solidFill>
                  <a:srgbClr val="292934"/>
                </a:solidFill>
                <a:latin typeface="Symbol" charset="2"/>
                <a:cs typeface="Symbol" charset="2"/>
              </a:rPr>
              <a:t>a</a:t>
            </a:r>
            <a:r>
              <a:rPr lang="it-IT" sz="1800" b="0" dirty="0">
                <a:solidFill>
                  <a:srgbClr val="292934"/>
                </a:solidFill>
                <a:latin typeface="Arial"/>
              </a:rPr>
              <a:t>=</a:t>
            </a:r>
            <a:r>
              <a:rPr lang="it-IT" sz="1800" b="0" dirty="0" smtClean="0">
                <a:solidFill>
                  <a:srgbClr val="292934"/>
                </a:solidFill>
                <a:latin typeface="Arial"/>
              </a:rPr>
              <a:t>0.05?</a:t>
            </a:r>
            <a:endParaRPr lang="it-IT" sz="1800" b="0" dirty="0" smtClean="0">
              <a:latin typeface="+mn-lt"/>
            </a:endParaRPr>
          </a:p>
          <a:p>
            <a:pPr indent="268288" algn="just">
              <a:spcAft>
                <a:spcPts val="600"/>
              </a:spcAft>
            </a:pPr>
            <a:r>
              <a:rPr lang="it-IT" sz="1800" b="0" dirty="0" smtClean="0">
                <a:latin typeface="+mn-lt"/>
              </a:rPr>
              <a:t>             </a:t>
            </a:r>
            <a:endParaRPr lang="it-IT" sz="1800" b="0" dirty="0">
              <a:latin typeface="+mn-lt"/>
            </a:endParaRPr>
          </a:p>
        </p:txBody>
      </p:sp>
    </p:spTree>
    <p:extLst>
      <p:ext uri="{BB962C8B-B14F-4D97-AF65-F5344CB8AC3E}">
        <p14:creationId xmlns:p14="http://schemas.microsoft.com/office/powerpoint/2010/main" val="19594842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94344"/>
            <a:ext cx="8229600" cy="990600"/>
          </a:xfrm>
        </p:spPr>
        <p:txBody>
          <a:bodyPr/>
          <a:lstStyle/>
          <a:p>
            <a:r>
              <a:rPr lang="it-IT" dirty="0" smtClean="0"/>
              <a:t>Approccio secondo il </a:t>
            </a:r>
            <a:r>
              <a:rPr lang="it-IT" i="1" u="sng" dirty="0" smtClean="0"/>
              <a:t>Valore Critico</a:t>
            </a:r>
            <a:endParaRPr lang="it-IT" i="1" u="sng" dirty="0"/>
          </a:p>
        </p:txBody>
      </p:sp>
      <p:sp>
        <p:nvSpPr>
          <p:cNvPr id="3" name="CasellaDiTesto 2"/>
          <p:cNvSpPr txBox="1"/>
          <p:nvPr/>
        </p:nvSpPr>
        <p:spPr>
          <a:xfrm>
            <a:off x="516449" y="1220804"/>
            <a:ext cx="8262470" cy="5247590"/>
          </a:xfrm>
          <a:prstGeom prst="rect">
            <a:avLst/>
          </a:prstGeom>
          <a:noFill/>
        </p:spPr>
        <p:txBody>
          <a:bodyPr wrap="square" rtlCol="0">
            <a:spAutoFit/>
          </a:bodyPr>
          <a:lstStyle/>
          <a:p>
            <a:pPr indent="358775" algn="just">
              <a:spcAft>
                <a:spcPts val="600"/>
              </a:spcAft>
            </a:pPr>
            <a:r>
              <a:rPr lang="it-IT" sz="2000" b="0" dirty="0" smtClean="0">
                <a:latin typeface="+mn-lt"/>
              </a:rPr>
              <a:t>Approccio tradizionale che richiede la scelta preliminare del livello di significatività del test </a:t>
            </a:r>
            <a:r>
              <a:rPr lang="it-IT" sz="2000" b="0" dirty="0" smtClean="0">
                <a:latin typeface="Symbol" charset="2"/>
                <a:cs typeface="Symbol" charset="2"/>
              </a:rPr>
              <a:t>a</a:t>
            </a:r>
            <a:r>
              <a:rPr lang="it-IT" sz="2000" b="0" dirty="0" smtClean="0">
                <a:latin typeface="+mn-lt"/>
              </a:rPr>
              <a:t>. Il valore di </a:t>
            </a:r>
            <a:r>
              <a:rPr lang="it-IT" sz="2000" b="0" dirty="0" smtClean="0">
                <a:latin typeface="Symbol" charset="2"/>
                <a:cs typeface="Symbol" charset="2"/>
              </a:rPr>
              <a:t>a </a:t>
            </a:r>
            <a:r>
              <a:rPr lang="it-IT" sz="2000" b="0" dirty="0" smtClean="0">
                <a:latin typeface="+mn-lt"/>
                <a:cs typeface="Symbol" charset="2"/>
              </a:rPr>
              <a:t>definisce l’area totale della regione (o regioni) di rigetto della ipotesi </a:t>
            </a:r>
            <a:r>
              <a:rPr lang="it-IT" sz="2000" b="0" i="1" dirty="0" smtClean="0">
                <a:latin typeface="+mn-lt"/>
                <a:cs typeface="Symbol" charset="2"/>
              </a:rPr>
              <a:t>H</a:t>
            </a:r>
            <a:r>
              <a:rPr lang="it-IT" sz="2000" b="0" baseline="-25000" dirty="0" smtClean="0">
                <a:latin typeface="+mn-lt"/>
                <a:cs typeface="Symbol" charset="2"/>
              </a:rPr>
              <a:t>0</a:t>
            </a:r>
            <a:r>
              <a:rPr lang="it-IT" sz="2000" b="0" dirty="0" smtClean="0">
                <a:latin typeface="+mn-lt"/>
                <a:cs typeface="Symbol" charset="2"/>
              </a:rPr>
              <a:t>. </a:t>
            </a:r>
          </a:p>
          <a:p>
            <a:pPr indent="358775" algn="just">
              <a:spcAft>
                <a:spcPts val="600"/>
              </a:spcAft>
            </a:pPr>
            <a:r>
              <a:rPr lang="it-IT" sz="2000" b="0" dirty="0" smtClean="0">
                <a:latin typeface="+mn-lt"/>
                <a:cs typeface="Symbol" charset="2"/>
              </a:rPr>
              <a:t>In prima istanza calcoliamo il valore critico </a:t>
            </a:r>
            <a:r>
              <a:rPr lang="it-IT" sz="2000" b="0" i="1" dirty="0" err="1" smtClean="0">
                <a:latin typeface="Times New Roman"/>
                <a:cs typeface="Times New Roman"/>
              </a:rPr>
              <a:t>z</a:t>
            </a:r>
            <a:r>
              <a:rPr lang="it-IT" sz="2000" b="0" baseline="-25000" dirty="0" err="1" smtClean="0">
                <a:latin typeface="Times New Roman"/>
                <a:cs typeface="Times New Roman"/>
              </a:rPr>
              <a:t>c</a:t>
            </a:r>
            <a:r>
              <a:rPr lang="it-IT" sz="2000" b="0" dirty="0" smtClean="0">
                <a:latin typeface="+mn-lt"/>
                <a:cs typeface="Symbol" charset="2"/>
              </a:rPr>
              <a:t> (o critici) dalla distribuzione normale in corrispondenza del livello di affidabilità scelto; in seconda istanza si calcola la statistica del test </a:t>
            </a:r>
            <a:r>
              <a:rPr lang="it-IT" sz="2000" b="0" i="1" dirty="0" smtClean="0">
                <a:latin typeface="Times New Roman"/>
                <a:cs typeface="Times New Roman"/>
              </a:rPr>
              <a:t>z</a:t>
            </a:r>
            <a:r>
              <a:rPr lang="it-IT" sz="2000" b="0" baseline="-25000" dirty="0" smtClean="0">
                <a:latin typeface="Times New Roman"/>
                <a:cs typeface="Times New Roman"/>
              </a:rPr>
              <a:t>0</a:t>
            </a:r>
            <a:r>
              <a:rPr lang="it-IT" sz="2000" b="0" dirty="0" smtClean="0">
                <a:latin typeface="Times New Roman"/>
                <a:cs typeface="Times New Roman"/>
              </a:rPr>
              <a:t> </a:t>
            </a:r>
            <a:r>
              <a:rPr lang="it-IT" sz="2000" b="0" dirty="0" smtClean="0">
                <a:latin typeface="+mn-lt"/>
                <a:cs typeface="Times New Roman"/>
              </a:rPr>
              <a:t>corrispondente al valore osservato della statistica campionaria; infine confrontiamo i valori </a:t>
            </a:r>
            <a:r>
              <a:rPr lang="it-IT" sz="2000" b="0" i="1" dirty="0" smtClean="0">
                <a:latin typeface="Times New Roman"/>
                <a:cs typeface="Times New Roman"/>
              </a:rPr>
              <a:t>z</a:t>
            </a:r>
            <a:r>
              <a:rPr lang="it-IT" sz="2000" b="0" baseline="-25000" dirty="0" smtClean="0">
                <a:latin typeface="Times New Roman"/>
                <a:cs typeface="Times New Roman"/>
              </a:rPr>
              <a:t>0 </a:t>
            </a:r>
            <a:r>
              <a:rPr lang="it-IT" sz="2000" b="0" dirty="0" smtClean="0">
                <a:latin typeface="+mn-lt"/>
                <a:cs typeface="Times New Roman"/>
              </a:rPr>
              <a:t>e</a:t>
            </a:r>
            <a:r>
              <a:rPr lang="it-IT" sz="2000" b="0" baseline="-25000" dirty="0" smtClean="0">
                <a:latin typeface="Times New Roman"/>
                <a:cs typeface="Times New Roman"/>
              </a:rPr>
              <a:t> </a:t>
            </a:r>
            <a:r>
              <a:rPr lang="it-IT" sz="2000" b="0" i="1" dirty="0" err="1" smtClean="0">
                <a:latin typeface="Times New Roman"/>
                <a:cs typeface="Times New Roman"/>
              </a:rPr>
              <a:t>z</a:t>
            </a:r>
            <a:r>
              <a:rPr lang="it-IT" sz="2000" b="0" baseline="-25000" dirty="0" err="1" smtClean="0">
                <a:latin typeface="Times New Roman"/>
                <a:cs typeface="Times New Roman"/>
              </a:rPr>
              <a:t>c</a:t>
            </a:r>
            <a:r>
              <a:rPr lang="it-IT" sz="2000" b="0" baseline="-25000" dirty="0" smtClean="0">
                <a:latin typeface="Times New Roman"/>
                <a:cs typeface="Times New Roman"/>
              </a:rPr>
              <a:t> </a:t>
            </a:r>
            <a:r>
              <a:rPr lang="it-IT" sz="2000" b="0" dirty="0" smtClean="0">
                <a:latin typeface="+mn-lt"/>
                <a:cs typeface="Times New Roman"/>
              </a:rPr>
              <a:t>e prendiamo la decisione. </a:t>
            </a:r>
          </a:p>
          <a:p>
            <a:pPr indent="358775" algn="just">
              <a:spcAft>
                <a:spcPts val="600"/>
              </a:spcAft>
            </a:pPr>
            <a:r>
              <a:rPr lang="it-IT" sz="2000" b="0" dirty="0" smtClean="0">
                <a:latin typeface="+mn-lt"/>
                <a:cs typeface="Times New Roman"/>
              </a:rPr>
              <a:t>Se il test di ipotesi è a una sola coda vi è un solo valore critico ed una sola regione di rigetto di </a:t>
            </a:r>
            <a:r>
              <a:rPr lang="it-IT" sz="2000" b="0" i="1" dirty="0" smtClean="0">
                <a:latin typeface="+mn-lt"/>
                <a:cs typeface="Times New Roman"/>
              </a:rPr>
              <a:t>H</a:t>
            </a:r>
            <a:r>
              <a:rPr lang="it-IT" sz="2000" b="0" baseline="-25000" dirty="0" smtClean="0">
                <a:latin typeface="+mn-lt"/>
                <a:cs typeface="Times New Roman"/>
              </a:rPr>
              <a:t>0</a:t>
            </a:r>
            <a:r>
              <a:rPr lang="it-IT" sz="2000" b="0" dirty="0" smtClean="0">
                <a:latin typeface="+mn-lt"/>
                <a:cs typeface="Times New Roman"/>
              </a:rPr>
              <a:t> calcolato a partire dal valore di </a:t>
            </a:r>
            <a:r>
              <a:rPr lang="it-IT" sz="2000" b="0" dirty="0" smtClean="0">
                <a:latin typeface="Symbol" charset="2"/>
                <a:cs typeface="Symbol" charset="2"/>
              </a:rPr>
              <a:t>a</a:t>
            </a:r>
            <a:r>
              <a:rPr lang="it-IT" sz="2000" b="0" dirty="0" smtClean="0">
                <a:latin typeface="+mn-lt"/>
                <a:cs typeface="Times New Roman"/>
              </a:rPr>
              <a:t> che indica il valore dell’area a sinistra o a destra del valore critico rispettivamente se il test è a una coda sinistra o a coda destra. </a:t>
            </a:r>
          </a:p>
          <a:p>
            <a:pPr indent="358775" algn="just">
              <a:spcAft>
                <a:spcPts val="600"/>
              </a:spcAft>
            </a:pPr>
            <a:r>
              <a:rPr lang="it-IT" sz="2000" b="0" dirty="0" smtClean="0">
                <a:latin typeface="+mn-lt"/>
                <a:cs typeface="Times New Roman"/>
              </a:rPr>
              <a:t>Viceversa, se il test è a due code vi sono due valori critici che delimitano un’area di dimensioni </a:t>
            </a:r>
            <a:r>
              <a:rPr lang="it-IT" sz="2000" b="0" dirty="0" smtClean="0">
                <a:latin typeface="Symbol" charset="2"/>
                <a:cs typeface="Symbol" charset="2"/>
              </a:rPr>
              <a:t>a</a:t>
            </a:r>
            <a:r>
              <a:rPr lang="it-IT" sz="2000" b="0" dirty="0" smtClean="0">
                <a:latin typeface="+mn-lt"/>
                <a:cs typeface="Times New Roman"/>
              </a:rPr>
              <a:t>/2 rispettivamente nella coda di sinistra e di destra della distribuzione normale. I valori critici delimitano al loro interno l’area di Non Rigetto della ipotesi </a:t>
            </a:r>
            <a:r>
              <a:rPr lang="it-IT" sz="2000" b="0" i="1" dirty="0" smtClean="0">
                <a:latin typeface="+mn-lt"/>
                <a:cs typeface="Times New Roman"/>
              </a:rPr>
              <a:t>H</a:t>
            </a:r>
            <a:r>
              <a:rPr lang="it-IT" sz="2000" b="0" baseline="-25000" dirty="0" smtClean="0">
                <a:latin typeface="+mn-lt"/>
                <a:cs typeface="Times New Roman"/>
              </a:rPr>
              <a:t>0</a:t>
            </a:r>
            <a:r>
              <a:rPr lang="it-IT" sz="2000" b="0" dirty="0" smtClean="0">
                <a:latin typeface="+mn-lt"/>
                <a:cs typeface="Times New Roman"/>
              </a:rPr>
              <a:t>.</a:t>
            </a:r>
            <a:endParaRPr lang="it-IT" sz="2000" b="0" dirty="0">
              <a:latin typeface="+mn-lt"/>
            </a:endParaRPr>
          </a:p>
        </p:txBody>
      </p:sp>
    </p:spTree>
    <p:extLst>
      <p:ext uri="{BB962C8B-B14F-4D97-AF65-F5344CB8AC3E}">
        <p14:creationId xmlns:p14="http://schemas.microsoft.com/office/powerpoint/2010/main" val="1375888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4371" y="212704"/>
            <a:ext cx="8229600" cy="903301"/>
          </a:xfrm>
        </p:spPr>
        <p:txBody>
          <a:bodyPr/>
          <a:lstStyle/>
          <a:p>
            <a:r>
              <a:rPr lang="it-IT" dirty="0" smtClean="0"/>
              <a:t>Statistica del Test e </a:t>
            </a:r>
            <a:r>
              <a:rPr lang="it-IT" dirty="0" err="1" smtClean="0"/>
              <a:t>Step</a:t>
            </a:r>
            <a:r>
              <a:rPr lang="it-IT" dirty="0" smtClean="0"/>
              <a:t> della VI</a:t>
            </a:r>
            <a:endParaRPr lang="it-IT" dirty="0"/>
          </a:p>
        </p:txBody>
      </p:sp>
      <p:grpSp>
        <p:nvGrpSpPr>
          <p:cNvPr id="6" name="Gruppo 5"/>
          <p:cNvGrpSpPr/>
          <p:nvPr/>
        </p:nvGrpSpPr>
        <p:grpSpPr>
          <a:xfrm>
            <a:off x="243754" y="1103181"/>
            <a:ext cx="8492919" cy="1372562"/>
            <a:chOff x="243754" y="1128837"/>
            <a:chExt cx="8492919" cy="1372562"/>
          </a:xfrm>
        </p:grpSpPr>
        <p:sp>
          <p:nvSpPr>
            <p:cNvPr id="5" name="Rettangolo 4"/>
            <p:cNvSpPr/>
            <p:nvPr/>
          </p:nvSpPr>
          <p:spPr>
            <a:xfrm>
              <a:off x="243754" y="1128837"/>
              <a:ext cx="8492919" cy="1372562"/>
            </a:xfrm>
            <a:prstGeom prst="rect">
              <a:avLst/>
            </a:prstGeom>
            <a:solidFill>
              <a:srgbClr val="FFFCD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3" name="Object 2"/>
            <p:cNvGraphicFramePr>
              <a:graphicFrameLocks noChangeAspect="1"/>
            </p:cNvGraphicFramePr>
            <p:nvPr>
              <p:extLst>
                <p:ext uri="{D42A27DB-BD31-4B8C-83A1-F6EECF244321}">
                  <p14:modId xmlns:p14="http://schemas.microsoft.com/office/powerpoint/2010/main" val="3822342970"/>
                </p:ext>
              </p:extLst>
            </p:nvPr>
          </p:nvGraphicFramePr>
          <p:xfrm>
            <a:off x="3918872" y="1202558"/>
            <a:ext cx="4679999" cy="1194017"/>
          </p:xfrm>
          <a:graphic>
            <a:graphicData uri="http://schemas.openxmlformats.org/presentationml/2006/ole">
              <mc:AlternateContent xmlns:mc="http://schemas.openxmlformats.org/markup-compatibility/2006">
                <mc:Choice xmlns:v="urn:schemas-microsoft-com:vml" Requires="v">
                  <p:oleObj spid="_x0000_s574609" name="Equation" r:id="rId3" imgW="2082800" imgH="469900" progId="Equation.3">
                    <p:embed/>
                  </p:oleObj>
                </mc:Choice>
                <mc:Fallback>
                  <p:oleObj name="Equation" r:id="rId3" imgW="2082800" imgH="469900" progId="Equation.3">
                    <p:embed/>
                    <p:pic>
                      <p:nvPicPr>
                        <p:cNvPr id="0" name=""/>
                        <p:cNvPicPr>
                          <a:picLocks noChangeAspect="1" noChangeArrowheads="1"/>
                        </p:cNvPicPr>
                        <p:nvPr/>
                      </p:nvPicPr>
                      <p:blipFill>
                        <a:blip r:embed="rId4"/>
                        <a:srcRect/>
                        <a:stretch>
                          <a:fillRect/>
                        </a:stretch>
                      </p:blipFill>
                      <p:spPr bwMode="auto">
                        <a:xfrm>
                          <a:off x="3918872" y="1202558"/>
                          <a:ext cx="4679999" cy="1194017"/>
                        </a:xfrm>
                        <a:prstGeom prst="rect">
                          <a:avLst/>
                        </a:prstGeom>
                        <a:noFill/>
                        <a:ln>
                          <a:noFill/>
                        </a:ln>
                        <a:effectLst/>
                      </p:spPr>
                    </p:pic>
                  </p:oleObj>
                </mc:Fallback>
              </mc:AlternateContent>
            </a:graphicData>
          </a:graphic>
        </p:graphicFrame>
        <p:sp>
          <p:nvSpPr>
            <p:cNvPr id="4" name="CasellaDiTesto 3"/>
            <p:cNvSpPr txBox="1"/>
            <p:nvPr/>
          </p:nvSpPr>
          <p:spPr>
            <a:xfrm>
              <a:off x="525997" y="1568734"/>
              <a:ext cx="2835250" cy="461665"/>
            </a:xfrm>
            <a:prstGeom prst="rect">
              <a:avLst/>
            </a:prstGeom>
            <a:noFill/>
          </p:spPr>
          <p:txBody>
            <a:bodyPr wrap="square" rtlCol="0">
              <a:spAutoFit/>
            </a:bodyPr>
            <a:lstStyle/>
            <a:p>
              <a:r>
                <a:rPr lang="it-IT" b="0" dirty="0" smtClean="0">
                  <a:latin typeface="+mn-lt"/>
                </a:rPr>
                <a:t>Statistica del Test:</a:t>
              </a:r>
              <a:endParaRPr lang="it-IT" b="0" dirty="0">
                <a:latin typeface="+mn-lt"/>
              </a:endParaRPr>
            </a:p>
          </p:txBody>
        </p:sp>
      </p:grpSp>
      <p:sp>
        <p:nvSpPr>
          <p:cNvPr id="7" name="Rectangle 3"/>
          <p:cNvSpPr txBox="1">
            <a:spLocks noChangeArrowheads="1"/>
          </p:cNvSpPr>
          <p:nvPr/>
        </p:nvSpPr>
        <p:spPr>
          <a:xfrm>
            <a:off x="342513" y="2959936"/>
            <a:ext cx="8394160" cy="3107565"/>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spcBef>
                <a:spcPct val="0"/>
              </a:spcBef>
              <a:buClrTx/>
              <a:buSzTx/>
              <a:buFontTx/>
              <a:buNone/>
            </a:pPr>
            <a:r>
              <a:rPr lang="it-IT" dirty="0" err="1" smtClean="0">
                <a:solidFill>
                  <a:schemeClr val="folHlink"/>
                </a:solidFill>
                <a:latin typeface="Verdana" charset="0"/>
                <a:ea typeface="ＭＳ Ｐゴシック" charset="0"/>
              </a:rPr>
              <a:t>Steps</a:t>
            </a:r>
            <a:r>
              <a:rPr lang="it-IT" dirty="0" smtClean="0">
                <a:solidFill>
                  <a:schemeClr val="folHlink"/>
                </a:solidFill>
                <a:latin typeface="Verdana" charset="0"/>
                <a:ea typeface="ＭＳ Ｐゴシック" charset="0"/>
              </a:rPr>
              <a:t> della Verifica di Ipotesi con l’approccio secondo il Valore Critico</a:t>
            </a:r>
            <a:endParaRPr lang="it-IT" dirty="0" smtClean="0">
              <a:solidFill>
                <a:schemeClr val="folHlink"/>
              </a:solidFill>
              <a:latin typeface="Times New Roman" charset="0"/>
              <a:ea typeface="ＭＳ Ｐゴシック" charset="0"/>
              <a:cs typeface="Times New Roman" charset="0"/>
            </a:endParaRPr>
          </a:p>
          <a:p>
            <a:pPr marL="449263" lvl="1" indent="-449263">
              <a:buClrTx/>
              <a:buSzPct val="100000"/>
              <a:buFont typeface="Wingdings" charset="0"/>
              <a:buAutoNum type="arabicPeriod"/>
            </a:pPr>
            <a:r>
              <a:rPr lang="it-IT" sz="2400" b="0" dirty="0" smtClean="0">
                <a:ea typeface="ＭＳ Ｐゴシック" charset="0"/>
                <a:cs typeface="Times New Roman" charset="0"/>
              </a:rPr>
              <a:t>Definisci l’Ipotesi Nulla e l’Ipotesi Alternativa.</a:t>
            </a:r>
          </a:p>
          <a:p>
            <a:pPr marL="449263" lvl="1" indent="-449263">
              <a:buClrTx/>
              <a:buSzPct val="100000"/>
              <a:buFont typeface="Wingdings" charset="0"/>
              <a:buAutoNum type="arabicPeriod"/>
            </a:pPr>
            <a:r>
              <a:rPr lang="it-IT" sz="2400" b="0" dirty="0" smtClean="0">
                <a:ea typeface="ＭＳ Ｐゴシック" charset="0"/>
                <a:cs typeface="Times New Roman" charset="0"/>
              </a:rPr>
              <a:t>Selezionare la distribuzione da utilizzare.</a:t>
            </a:r>
          </a:p>
          <a:p>
            <a:pPr marL="449263" lvl="1" indent="-449263">
              <a:buClrTx/>
              <a:buSzPct val="100000"/>
              <a:buFont typeface="Wingdings" charset="0"/>
              <a:buAutoNum type="arabicPeriod"/>
            </a:pPr>
            <a:r>
              <a:rPr lang="it-IT" sz="2400" b="0" dirty="0" smtClean="0">
                <a:ea typeface="ＭＳ Ｐゴシック" charset="0"/>
                <a:cs typeface="Times New Roman" charset="0"/>
              </a:rPr>
              <a:t>Determinare la regione di Rigetto e di NON Rigetto.</a:t>
            </a:r>
          </a:p>
          <a:p>
            <a:pPr marL="449263" lvl="1" indent="-449263">
              <a:buClrTx/>
              <a:buSzPct val="100000"/>
              <a:buFont typeface="Wingdings" charset="0"/>
              <a:buAutoNum type="arabicPeriod"/>
            </a:pPr>
            <a:r>
              <a:rPr lang="it-IT" sz="2400" b="0" dirty="0" smtClean="0">
                <a:ea typeface="ＭＳ Ｐゴシック" charset="0"/>
                <a:cs typeface="Times New Roman" charset="0"/>
              </a:rPr>
              <a:t>Calcolare il valore della statistica del test </a:t>
            </a:r>
            <a:r>
              <a:rPr lang="it-IT" sz="2400" b="0" dirty="0" err="1" smtClean="0">
                <a:ea typeface="ＭＳ Ｐゴシック" charset="0"/>
                <a:cs typeface="Times New Roman" charset="0"/>
              </a:rPr>
              <a:t>statistic</a:t>
            </a:r>
            <a:r>
              <a:rPr lang="it-IT" sz="2400" b="0" dirty="0" smtClean="0">
                <a:ea typeface="ＭＳ Ｐゴシック" charset="0"/>
                <a:cs typeface="Times New Roman" charset="0"/>
              </a:rPr>
              <a:t>.</a:t>
            </a:r>
          </a:p>
          <a:p>
            <a:pPr marL="449263" lvl="1" indent="-449263">
              <a:buClrTx/>
              <a:buSzPct val="100000"/>
              <a:buFont typeface="Wingdings" charset="0"/>
              <a:buAutoNum type="arabicPeriod"/>
            </a:pPr>
            <a:r>
              <a:rPr lang="it-IT" sz="2400" b="0" dirty="0" smtClean="0">
                <a:ea typeface="ＭＳ Ｐゴシック" charset="0"/>
                <a:cs typeface="Times New Roman" charset="0"/>
              </a:rPr>
              <a:t>Prendere la decisione</a:t>
            </a:r>
            <a:r>
              <a:rPr lang="it-IT" dirty="0" smtClean="0">
                <a:latin typeface="Verdana" charset="0"/>
                <a:ea typeface="ＭＳ Ｐゴシック" charset="0"/>
                <a:cs typeface="Times New Roman" charset="0"/>
              </a:rPr>
              <a:t>.</a:t>
            </a:r>
            <a:endParaRPr lang="it-IT" dirty="0">
              <a:latin typeface="Verdana" charset="0"/>
              <a:ea typeface="ＭＳ Ｐゴシック" charset="0"/>
              <a:cs typeface="Times New Roman" charset="0"/>
            </a:endParaRPr>
          </a:p>
        </p:txBody>
      </p:sp>
    </p:spTree>
    <p:extLst>
      <p:ext uri="{BB962C8B-B14F-4D97-AF65-F5344CB8AC3E}">
        <p14:creationId xmlns:p14="http://schemas.microsoft.com/office/powerpoint/2010/main" val="1716844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9668"/>
            <a:ext cx="8229600" cy="787857"/>
          </a:xfrm>
        </p:spPr>
        <p:txBody>
          <a:bodyPr/>
          <a:lstStyle/>
          <a:p>
            <a:r>
              <a:rPr lang="it-IT" dirty="0" smtClean="0"/>
              <a:t>Esempio 9-3 </a:t>
            </a:r>
            <a:endParaRPr lang="it-IT" dirty="0"/>
          </a:p>
        </p:txBody>
      </p:sp>
      <p:sp>
        <p:nvSpPr>
          <p:cNvPr id="3" name="CasellaDiTesto 2"/>
          <p:cNvSpPr txBox="1"/>
          <p:nvPr/>
        </p:nvSpPr>
        <p:spPr>
          <a:xfrm>
            <a:off x="372046" y="1090350"/>
            <a:ext cx="8557065" cy="2554545"/>
          </a:xfrm>
          <a:prstGeom prst="rect">
            <a:avLst/>
          </a:prstGeom>
          <a:noFill/>
        </p:spPr>
        <p:txBody>
          <a:bodyPr wrap="square" rtlCol="0">
            <a:spAutoFit/>
          </a:bodyPr>
          <a:lstStyle/>
          <a:p>
            <a:pPr algn="just"/>
            <a:r>
              <a:rPr lang="it-IT" sz="2000" b="0" dirty="0" smtClean="0">
                <a:latin typeface="+mn-lt"/>
              </a:rPr>
              <a:t>La TIV Telephone Company provvede al servizio telefonico a grande distanza in varie contee USA. La durata media della telefonate registrate nel 2004 è di 12.44 minuti con una deviazione standard di 2.65 minuti; la compagnia vuole verificare se questa durata è rimasta invariata e in un campione di 150 telefonate scelte a caso si è osservato una durata media di 13.71 minuti. Scelto un livello di significatività del test pari a 0.02 è possibile affermare che la durata media delle telefonate a lunga distanza è diversa da 12.44 minuti.   </a:t>
            </a:r>
            <a:endParaRPr lang="it-IT" sz="2000" b="0" dirty="0">
              <a:latin typeface="+mn-lt"/>
            </a:endParaRPr>
          </a:p>
        </p:txBody>
      </p:sp>
      <p:sp>
        <p:nvSpPr>
          <p:cNvPr id="4" name="Rectangle 3"/>
          <p:cNvSpPr txBox="1">
            <a:spLocks noChangeArrowheads="1"/>
          </p:cNvSpPr>
          <p:nvPr/>
        </p:nvSpPr>
        <p:spPr>
          <a:xfrm>
            <a:off x="418751" y="3864912"/>
            <a:ext cx="8382068" cy="2664394"/>
          </a:xfrm>
          <a:prstGeom prst="rect">
            <a:avLst/>
          </a:prstGeom>
          <a:solidFill>
            <a:srgbClr val="FFFCD2"/>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it-IT" sz="2000" i="1" dirty="0" err="1" smtClean="0">
                <a:ea typeface="ＭＳ Ｐゴシック" charset="0"/>
              </a:rPr>
              <a:t>Step</a:t>
            </a:r>
            <a:r>
              <a:rPr lang="it-IT" sz="2000" i="1" dirty="0" smtClean="0">
                <a:ea typeface="ＭＳ Ｐゴシック" charset="0"/>
              </a:rPr>
              <a:t> 1</a:t>
            </a:r>
            <a:r>
              <a:rPr lang="it-IT" sz="2000" b="0" dirty="0" smtClean="0">
                <a:ea typeface="ＭＳ Ｐゴシック" charset="0"/>
              </a:rPr>
              <a:t>:</a:t>
            </a:r>
            <a:r>
              <a:rPr lang="it-IT" sz="2000" b="0" i="1" dirty="0" smtClean="0">
                <a:ea typeface="ＭＳ Ｐゴシック" charset="0"/>
              </a:rPr>
              <a:t> H</a:t>
            </a:r>
            <a:r>
              <a:rPr lang="it-IT" sz="2000" b="0" baseline="-25000" dirty="0" smtClean="0">
                <a:ea typeface="ＭＳ Ｐゴシック" charset="0"/>
              </a:rPr>
              <a:t>0</a:t>
            </a:r>
            <a:r>
              <a:rPr lang="it-IT" sz="2000" b="0" dirty="0" smtClean="0">
                <a:ea typeface="ＭＳ Ｐゴシック" charset="0"/>
              </a:rPr>
              <a:t> : </a:t>
            </a:r>
            <a:r>
              <a:rPr lang="it-IT" sz="2000" b="0" dirty="0" err="1" smtClean="0">
                <a:ea typeface="ＭＳ Ｐゴシック" charset="0"/>
                <a:cs typeface="Times New Roman" charset="0"/>
              </a:rPr>
              <a:t>μ</a:t>
            </a:r>
            <a:r>
              <a:rPr lang="it-IT" sz="2000" b="0" dirty="0" smtClean="0">
                <a:ea typeface="ＭＳ Ｐゴシック" charset="0"/>
              </a:rPr>
              <a:t> = 12.44    H</a:t>
            </a:r>
            <a:r>
              <a:rPr lang="it-IT" sz="2000" b="0" baseline="-25000" dirty="0" smtClean="0">
                <a:ea typeface="ＭＳ Ｐゴシック" charset="0"/>
              </a:rPr>
              <a:t>1</a:t>
            </a:r>
            <a:r>
              <a:rPr lang="it-IT" sz="2000" b="0" dirty="0" smtClean="0">
                <a:ea typeface="ＭＳ Ｐゴシック" charset="0"/>
              </a:rPr>
              <a:t> : </a:t>
            </a:r>
            <a:r>
              <a:rPr lang="it-IT" sz="2000" b="0" dirty="0" err="1" smtClean="0">
                <a:ea typeface="ＭＳ Ｐゴシック" charset="0"/>
                <a:cs typeface="Times New Roman" charset="0"/>
              </a:rPr>
              <a:t>μ</a:t>
            </a:r>
            <a:r>
              <a:rPr lang="it-IT" sz="2000" b="0" dirty="0" smtClean="0">
                <a:ea typeface="ＭＳ Ｐゴシック" charset="0"/>
              </a:rPr>
              <a:t> ≠ 12.44</a:t>
            </a:r>
          </a:p>
          <a:p>
            <a:pPr algn="just"/>
            <a:r>
              <a:rPr lang="it-IT" sz="2000" i="1" dirty="0" err="1" smtClean="0">
                <a:ea typeface="ＭＳ Ｐゴシック" charset="0"/>
              </a:rPr>
              <a:t>Step</a:t>
            </a:r>
            <a:r>
              <a:rPr lang="it-IT" sz="2000" i="1" dirty="0" smtClean="0">
                <a:ea typeface="ＭＳ Ｐゴシック" charset="0"/>
              </a:rPr>
              <a:t> 2</a:t>
            </a:r>
            <a:r>
              <a:rPr lang="it-IT" sz="2000" b="0" dirty="0" smtClean="0">
                <a:ea typeface="ＭＳ Ｐゴシック" charset="0"/>
              </a:rPr>
              <a:t>: La deviazione standard, </a:t>
            </a:r>
            <a:r>
              <a:rPr lang="it-IT" sz="2000" b="0" dirty="0" err="1" smtClean="0">
                <a:ea typeface="ＭＳ Ｐゴシック" charset="0"/>
              </a:rPr>
              <a:t>σ</a:t>
            </a:r>
            <a:r>
              <a:rPr lang="it-IT" sz="2000" b="0" dirty="0" smtClean="0">
                <a:ea typeface="ＭＳ Ｐゴシック" charset="0"/>
                <a:sym typeface="Mathematica1" charset="0"/>
              </a:rPr>
              <a:t>, della </a:t>
            </a:r>
            <a:r>
              <a:rPr lang="it-IT" sz="2000" b="0" dirty="0" smtClean="0">
                <a:ea typeface="ＭＳ Ｐゴシック" charset="0"/>
              </a:rPr>
              <a:t>popolazione è nota e la dimensione del campione è </a:t>
            </a:r>
            <a:r>
              <a:rPr lang="it-IT" sz="2000" b="0" i="1" dirty="0" err="1" smtClean="0">
                <a:ea typeface="ＭＳ Ｐゴシック" charset="0"/>
              </a:rPr>
              <a:t>n</a:t>
            </a:r>
            <a:r>
              <a:rPr lang="it-IT" sz="2000" b="0" dirty="0" smtClean="0">
                <a:ea typeface="ＭＳ Ｐゴシック" charset="0"/>
              </a:rPr>
              <a:t> &gt; 30. Per il Teorema del Limite Centrale utilizziamo la distribuzione normale per eseguire il test.</a:t>
            </a:r>
          </a:p>
          <a:p>
            <a:pPr algn="just"/>
            <a:r>
              <a:rPr lang="it-IT" sz="2000" i="1" dirty="0" err="1" smtClean="0">
                <a:ea typeface="ＭＳ Ｐゴシック" charset="0"/>
              </a:rPr>
              <a:t>Step</a:t>
            </a:r>
            <a:r>
              <a:rPr lang="it-IT" sz="2000" i="1" dirty="0" smtClean="0">
                <a:ea typeface="ＭＳ Ｐゴシック" charset="0"/>
              </a:rPr>
              <a:t> 3</a:t>
            </a:r>
            <a:r>
              <a:rPr lang="it-IT" sz="2000" b="0" dirty="0" smtClean="0">
                <a:ea typeface="ＭＳ Ｐゴシック" charset="0"/>
              </a:rPr>
              <a:t>. Il livello di affidabilità </a:t>
            </a:r>
            <a:r>
              <a:rPr lang="it-IT" sz="2000" b="0" dirty="0" smtClean="0">
                <a:latin typeface="Symbol" charset="2"/>
                <a:ea typeface="ＭＳ Ｐゴシック" charset="0"/>
                <a:cs typeface="Symbol" charset="2"/>
              </a:rPr>
              <a:t>a</a:t>
            </a:r>
            <a:r>
              <a:rPr lang="it-IT" sz="2000" b="0" dirty="0" smtClean="0">
                <a:ea typeface="ＭＳ Ｐゴシック" charset="0"/>
              </a:rPr>
              <a:t> = 0.02 e il simbolo ≠ indica che il Test è a due code. L’area in ciascuna coda è pari a </a:t>
            </a:r>
            <a:r>
              <a:rPr lang="it-IT" sz="2000" b="0" dirty="0" smtClean="0">
                <a:latin typeface="Symbol" charset="2"/>
                <a:ea typeface="ＭＳ Ｐゴシック" charset="0"/>
                <a:cs typeface="Symbol" charset="2"/>
              </a:rPr>
              <a:t>a</a:t>
            </a:r>
            <a:r>
              <a:rPr lang="it-IT" sz="2000" b="0" dirty="0" smtClean="0">
                <a:ea typeface="ＭＳ Ｐゴシック" charset="0"/>
                <a:cs typeface="Symbol" charset="2"/>
              </a:rPr>
              <a:t>/2=0.01</a:t>
            </a:r>
            <a:r>
              <a:rPr lang="it-IT" sz="2000" b="0" dirty="0" smtClean="0">
                <a:ea typeface="ＭＳ Ｐゴシック" charset="0"/>
              </a:rPr>
              <a:t>. Il valore critico, </a:t>
            </a:r>
            <a:r>
              <a:rPr lang="it-IT" sz="2000" b="0" dirty="0" err="1" smtClean="0">
                <a:latin typeface="Times New Roman"/>
                <a:ea typeface="ＭＳ Ｐゴシック" charset="0"/>
                <a:cs typeface="Times New Roman"/>
              </a:rPr>
              <a:t>z</a:t>
            </a:r>
            <a:r>
              <a:rPr lang="it-IT" sz="2000" b="0" baseline="-25000" dirty="0" err="1" smtClean="0">
                <a:latin typeface="Times New Roman"/>
                <a:ea typeface="ＭＳ Ｐゴシック" charset="0"/>
                <a:cs typeface="Times New Roman"/>
              </a:rPr>
              <a:t>c</a:t>
            </a:r>
            <a:r>
              <a:rPr lang="it-IT" sz="2000" b="0" dirty="0" smtClean="0">
                <a:ea typeface="ＭＳ Ｐゴシック" charset="0"/>
              </a:rPr>
              <a:t>, rispettivamente nella coda destra e sinistra della distribuzione è rispettivamente pari a -2.33 e 2.33. </a:t>
            </a:r>
          </a:p>
          <a:p>
            <a:endParaRPr lang="it-IT" sz="2000" b="0" dirty="0">
              <a:ea typeface="ＭＳ Ｐゴシック" charset="0"/>
            </a:endParaRPr>
          </a:p>
        </p:txBody>
      </p:sp>
    </p:spTree>
    <p:extLst>
      <p:ext uri="{BB962C8B-B14F-4D97-AF65-F5344CB8AC3E}">
        <p14:creationId xmlns:p14="http://schemas.microsoft.com/office/powerpoint/2010/main" val="1237724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02496"/>
            <a:ext cx="8229600" cy="775024"/>
          </a:xfrm>
        </p:spPr>
        <p:txBody>
          <a:bodyPr/>
          <a:lstStyle/>
          <a:p>
            <a:r>
              <a:rPr lang="it-IT" dirty="0"/>
              <a:t>Esempio 9-3 </a:t>
            </a:r>
          </a:p>
        </p:txBody>
      </p:sp>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045" y="1057457"/>
            <a:ext cx="480060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uppo 6"/>
          <p:cNvGrpSpPr/>
          <p:nvPr/>
        </p:nvGrpSpPr>
        <p:grpSpPr>
          <a:xfrm>
            <a:off x="179609" y="2296148"/>
            <a:ext cx="3912900" cy="2360294"/>
            <a:chOff x="179609" y="2578364"/>
            <a:chExt cx="3912900" cy="2360294"/>
          </a:xfrm>
        </p:grpSpPr>
        <p:sp>
          <p:nvSpPr>
            <p:cNvPr id="6" name="Rettangolo 5"/>
            <p:cNvSpPr/>
            <p:nvPr/>
          </p:nvSpPr>
          <p:spPr>
            <a:xfrm>
              <a:off x="179609" y="2578364"/>
              <a:ext cx="3912900" cy="2360294"/>
            </a:xfrm>
            <a:prstGeom prst="rect">
              <a:avLst/>
            </a:prstGeom>
            <a:solidFill>
              <a:srgbClr val="FFFCD2"/>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4" name="Object 2"/>
            <p:cNvGraphicFramePr>
              <a:graphicFrameLocks noChangeAspect="1"/>
            </p:cNvGraphicFramePr>
            <p:nvPr>
              <p:extLst>
                <p:ext uri="{D42A27DB-BD31-4B8C-83A1-F6EECF244321}">
                  <p14:modId xmlns:p14="http://schemas.microsoft.com/office/powerpoint/2010/main" val="459153148"/>
                </p:ext>
              </p:extLst>
            </p:nvPr>
          </p:nvGraphicFramePr>
          <p:xfrm>
            <a:off x="381000" y="3265129"/>
            <a:ext cx="3433763" cy="1541462"/>
          </p:xfrm>
          <a:graphic>
            <a:graphicData uri="http://schemas.openxmlformats.org/presentationml/2006/ole">
              <mc:AlternateContent xmlns:mc="http://schemas.openxmlformats.org/markup-compatibility/2006">
                <mc:Choice xmlns:v="urn:schemas-microsoft-com:vml" Requires="v">
                  <p:oleObj spid="_x0000_s576649" name="Equation" r:id="rId4" imgW="2120900" imgH="914400" progId="Equation.3">
                    <p:embed/>
                  </p:oleObj>
                </mc:Choice>
                <mc:Fallback>
                  <p:oleObj name="Equation" r:id="rId4" imgW="2120900" imgH="914400" progId="Equation.3">
                    <p:embed/>
                    <p:pic>
                      <p:nvPicPr>
                        <p:cNvPr id="0" name=""/>
                        <p:cNvPicPr>
                          <a:picLocks noChangeAspect="1" noChangeArrowheads="1"/>
                        </p:cNvPicPr>
                        <p:nvPr/>
                      </p:nvPicPr>
                      <p:blipFill>
                        <a:blip r:embed="rId5"/>
                        <a:srcRect/>
                        <a:stretch>
                          <a:fillRect/>
                        </a:stretch>
                      </p:blipFill>
                      <p:spPr bwMode="auto">
                        <a:xfrm>
                          <a:off x="381000" y="3265129"/>
                          <a:ext cx="3433763" cy="154146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5" name="CasellaDiTesto 4"/>
            <p:cNvSpPr txBox="1"/>
            <p:nvPr/>
          </p:nvSpPr>
          <p:spPr>
            <a:xfrm>
              <a:off x="230925" y="2706641"/>
              <a:ext cx="3425392" cy="400110"/>
            </a:xfrm>
            <a:prstGeom prst="rect">
              <a:avLst/>
            </a:prstGeom>
            <a:noFill/>
          </p:spPr>
          <p:txBody>
            <a:bodyPr wrap="square" rtlCol="0">
              <a:spAutoFit/>
            </a:bodyPr>
            <a:lstStyle/>
            <a:p>
              <a:r>
                <a:rPr lang="it-IT" sz="2000" i="1" dirty="0" err="1" smtClean="0">
                  <a:latin typeface="+mn-lt"/>
                </a:rPr>
                <a:t>Step</a:t>
              </a:r>
              <a:r>
                <a:rPr lang="it-IT" sz="2000" i="1" dirty="0" smtClean="0">
                  <a:latin typeface="+mn-lt"/>
                </a:rPr>
                <a:t> 4</a:t>
              </a:r>
              <a:r>
                <a:rPr lang="it-IT" sz="2000" dirty="0" smtClean="0">
                  <a:latin typeface="+mn-lt"/>
                </a:rPr>
                <a:t>. </a:t>
              </a:r>
              <a:r>
                <a:rPr lang="it-IT" sz="2000" b="0" dirty="0" smtClean="0">
                  <a:latin typeface="+mn-lt"/>
                </a:rPr>
                <a:t>Statistica del test</a:t>
              </a:r>
              <a:endParaRPr lang="it-IT" sz="2000" b="0" dirty="0">
                <a:latin typeface="+mn-lt"/>
              </a:endParaRPr>
            </a:p>
          </p:txBody>
        </p:sp>
      </p:grpSp>
      <p:grpSp>
        <p:nvGrpSpPr>
          <p:cNvPr id="10" name="Gruppo 9"/>
          <p:cNvGrpSpPr/>
          <p:nvPr/>
        </p:nvGrpSpPr>
        <p:grpSpPr>
          <a:xfrm>
            <a:off x="179609" y="4836036"/>
            <a:ext cx="8826477" cy="1872842"/>
            <a:chOff x="179609" y="4836036"/>
            <a:chExt cx="8826477" cy="1872842"/>
          </a:xfrm>
        </p:grpSpPr>
        <p:sp>
          <p:nvSpPr>
            <p:cNvPr id="9" name="Rettangolo 8"/>
            <p:cNvSpPr/>
            <p:nvPr/>
          </p:nvSpPr>
          <p:spPr>
            <a:xfrm>
              <a:off x="179609" y="4836036"/>
              <a:ext cx="8826477" cy="1872842"/>
            </a:xfrm>
            <a:prstGeom prst="rect">
              <a:avLst/>
            </a:prstGeom>
            <a:solidFill>
              <a:srgbClr val="FFFCD2"/>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CasellaDiTesto 7"/>
            <p:cNvSpPr txBox="1"/>
            <p:nvPr/>
          </p:nvSpPr>
          <p:spPr>
            <a:xfrm>
              <a:off x="295071" y="4977141"/>
              <a:ext cx="8531407" cy="1631216"/>
            </a:xfrm>
            <a:prstGeom prst="rect">
              <a:avLst/>
            </a:prstGeom>
            <a:noFill/>
          </p:spPr>
          <p:txBody>
            <a:bodyPr wrap="square" rtlCol="0">
              <a:spAutoFit/>
            </a:bodyPr>
            <a:lstStyle/>
            <a:p>
              <a:pPr algn="just"/>
              <a:r>
                <a:rPr lang="it-IT" sz="2000" i="1" dirty="0" err="1" smtClean="0">
                  <a:latin typeface="+mn-lt"/>
                </a:rPr>
                <a:t>Step</a:t>
              </a:r>
              <a:r>
                <a:rPr lang="it-IT" sz="2000" i="1" dirty="0" smtClean="0">
                  <a:latin typeface="+mn-lt"/>
                </a:rPr>
                <a:t> 5</a:t>
              </a:r>
              <a:r>
                <a:rPr lang="it-IT" sz="2000" i="1" dirty="0" smtClean="0"/>
                <a:t>.</a:t>
              </a:r>
              <a:r>
                <a:rPr lang="it-IT" sz="2000" b="0" i="1" dirty="0" smtClean="0">
                  <a:latin typeface="+mn-lt"/>
                </a:rPr>
                <a:t> </a:t>
              </a:r>
              <a:r>
                <a:rPr lang="it-IT" sz="2000" b="0" dirty="0" smtClean="0">
                  <a:latin typeface="+mn-lt"/>
                </a:rPr>
                <a:t> Il valore z0 = 5.87 è maggiore del valore critico </a:t>
              </a:r>
              <a:r>
                <a:rPr lang="it-IT" sz="2000" b="0" dirty="0" err="1" smtClean="0">
                  <a:latin typeface="+mn-lt"/>
                </a:rPr>
                <a:t>zc</a:t>
              </a:r>
              <a:r>
                <a:rPr lang="it-IT" sz="2000" b="0" dirty="0" smtClean="0">
                  <a:latin typeface="+mn-lt"/>
                </a:rPr>
                <a:t>=2.33 che delimita la regione di Rigetto di H0 nella coda di destra della distribuzione. Quindi rigettiamo l’ipotesi nulla e affermiamo che sulla base delle informazioni contenute nel campione si evince che la lunghezza media delle telefonate a lunga distanza è diversa del valore 12.44 minuti.  </a:t>
              </a:r>
              <a:endParaRPr lang="it-IT" sz="2000" b="0" dirty="0">
                <a:latin typeface="+mn-lt"/>
              </a:endParaRPr>
            </a:p>
          </p:txBody>
        </p:sp>
      </p:grpSp>
    </p:spTree>
    <p:extLst>
      <p:ext uri="{BB962C8B-B14F-4D97-AF65-F5344CB8AC3E}">
        <p14:creationId xmlns:p14="http://schemas.microsoft.com/office/powerpoint/2010/main" val="2512821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67395" y="302501"/>
            <a:ext cx="8229600" cy="659575"/>
          </a:xfrm>
        </p:spPr>
        <p:txBody>
          <a:bodyPr>
            <a:normAutofit fontScale="90000"/>
          </a:bodyPr>
          <a:lstStyle/>
          <a:p>
            <a:r>
              <a:rPr lang="it-IT" dirty="0" smtClean="0"/>
              <a:t>Esempio 9-4</a:t>
            </a:r>
            <a:endParaRPr lang="it-IT" dirty="0"/>
          </a:p>
        </p:txBody>
      </p:sp>
      <p:sp>
        <p:nvSpPr>
          <p:cNvPr id="3" name="CasellaDiTesto 2"/>
          <p:cNvSpPr txBox="1"/>
          <p:nvPr/>
        </p:nvSpPr>
        <p:spPr>
          <a:xfrm>
            <a:off x="397704" y="1026206"/>
            <a:ext cx="8326140" cy="2554545"/>
          </a:xfrm>
          <a:prstGeom prst="rect">
            <a:avLst/>
          </a:prstGeom>
          <a:noFill/>
        </p:spPr>
        <p:txBody>
          <a:bodyPr wrap="square" rtlCol="0">
            <a:spAutoFit/>
          </a:bodyPr>
          <a:lstStyle/>
          <a:p>
            <a:pPr algn="just"/>
            <a:r>
              <a:rPr lang="it-IT" sz="2000" b="0" dirty="0">
                <a:latin typeface="+mn-lt"/>
              </a:rPr>
              <a:t>l sindaco di una grande città sostiene che la </a:t>
            </a:r>
            <a:r>
              <a:rPr lang="it-IT" sz="2000" b="0" dirty="0" smtClean="0">
                <a:latin typeface="+mn-lt"/>
              </a:rPr>
              <a:t>ricchezza media delle </a:t>
            </a:r>
            <a:r>
              <a:rPr lang="it-IT" sz="2000" b="0" dirty="0">
                <a:latin typeface="+mn-lt"/>
              </a:rPr>
              <a:t>famiglie che vivono in questa città è </a:t>
            </a:r>
            <a:r>
              <a:rPr lang="it-IT" sz="2000" b="0" dirty="0" smtClean="0">
                <a:latin typeface="+mn-lt"/>
              </a:rPr>
              <a:t>almeno pari a 300000$. Preso un </a:t>
            </a:r>
            <a:r>
              <a:rPr lang="it-IT" sz="2000" b="0" dirty="0">
                <a:latin typeface="+mn-lt"/>
              </a:rPr>
              <a:t>campione casuale di 25 famiglie selezionate da questa città </a:t>
            </a:r>
            <a:r>
              <a:rPr lang="it-IT" sz="2000" b="0" dirty="0" smtClean="0">
                <a:latin typeface="+mn-lt"/>
              </a:rPr>
              <a:t>si è riscontrato una ricchezza media inferire pari di 288000$. Si </a:t>
            </a:r>
            <a:r>
              <a:rPr lang="it-IT" sz="2000" b="0" dirty="0">
                <a:latin typeface="+mn-lt"/>
              </a:rPr>
              <a:t>supponga che </a:t>
            </a:r>
            <a:r>
              <a:rPr lang="it-IT" sz="2000" b="0" dirty="0" smtClean="0">
                <a:latin typeface="+mn-lt"/>
              </a:rPr>
              <a:t>la ricchezza media di tutte </a:t>
            </a:r>
            <a:r>
              <a:rPr lang="it-IT" sz="2000" b="0" dirty="0">
                <a:latin typeface="+mn-lt"/>
              </a:rPr>
              <a:t>le famiglie </a:t>
            </a:r>
            <a:r>
              <a:rPr lang="it-IT" sz="2000" b="0" dirty="0" smtClean="0">
                <a:latin typeface="+mn-lt"/>
              </a:rPr>
              <a:t>che vivono in questa città abbia </a:t>
            </a:r>
            <a:r>
              <a:rPr lang="it-IT" sz="2000" b="0" dirty="0">
                <a:latin typeface="+mn-lt"/>
              </a:rPr>
              <a:t>una distribuzione normale con la deviazione standard di popolazione di </a:t>
            </a:r>
            <a:r>
              <a:rPr lang="it-IT" sz="2000" b="0" dirty="0" smtClean="0">
                <a:latin typeface="+mn-lt"/>
              </a:rPr>
              <a:t>80000$. A partire da un livello </a:t>
            </a:r>
            <a:r>
              <a:rPr lang="it-IT" sz="2000" b="0" dirty="0">
                <a:latin typeface="+mn-lt"/>
              </a:rPr>
              <a:t>di significatività </a:t>
            </a:r>
            <a:r>
              <a:rPr lang="it-IT" sz="2000" b="0" dirty="0" smtClean="0">
                <a:latin typeface="Symbol" charset="2"/>
                <a:cs typeface="Symbol" charset="2"/>
              </a:rPr>
              <a:t>a</a:t>
            </a:r>
            <a:r>
              <a:rPr lang="it-IT" sz="2000" b="0" dirty="0" smtClean="0">
                <a:latin typeface="+mn-lt"/>
              </a:rPr>
              <a:t> del </a:t>
            </a:r>
            <a:r>
              <a:rPr lang="it-IT" sz="2000" b="0" dirty="0">
                <a:latin typeface="+mn-lt"/>
              </a:rPr>
              <a:t>2,5%, può si </a:t>
            </a:r>
            <a:r>
              <a:rPr lang="it-IT" sz="2000" b="0" dirty="0" smtClean="0">
                <a:latin typeface="+mn-lt"/>
              </a:rPr>
              <a:t>concludere </a:t>
            </a:r>
            <a:r>
              <a:rPr lang="it-IT" sz="2000" b="0" dirty="0">
                <a:latin typeface="+mn-lt"/>
              </a:rPr>
              <a:t>che </a:t>
            </a:r>
            <a:r>
              <a:rPr lang="it-IT" sz="2000" b="0" dirty="0" smtClean="0">
                <a:latin typeface="+mn-lt"/>
              </a:rPr>
              <a:t>l’affermazione </a:t>
            </a:r>
            <a:r>
              <a:rPr lang="it-IT" sz="2000" b="0" dirty="0">
                <a:latin typeface="+mn-lt"/>
              </a:rPr>
              <a:t>del sindaco è falsa?</a:t>
            </a:r>
          </a:p>
        </p:txBody>
      </p:sp>
      <p:sp>
        <p:nvSpPr>
          <p:cNvPr id="4" name="CasellaDiTesto 3"/>
          <p:cNvSpPr txBox="1"/>
          <p:nvPr/>
        </p:nvSpPr>
        <p:spPr>
          <a:xfrm>
            <a:off x="474680" y="3809822"/>
            <a:ext cx="8210677" cy="2246769"/>
          </a:xfrm>
          <a:prstGeom prst="rect">
            <a:avLst/>
          </a:prstGeom>
          <a:noFill/>
        </p:spPr>
        <p:txBody>
          <a:bodyPr wrap="square" rtlCol="0">
            <a:spAutoFit/>
          </a:bodyPr>
          <a:lstStyle/>
          <a:p>
            <a:r>
              <a:rPr lang="it-IT" sz="2000" i="1" dirty="0" smtClean="0">
                <a:latin typeface="+mn-lt"/>
              </a:rPr>
              <a:t>Dati del problema.  </a:t>
            </a:r>
          </a:p>
          <a:p>
            <a:endParaRPr lang="it-IT" sz="2000" b="0" dirty="0">
              <a:latin typeface="+mn-lt"/>
            </a:endParaRPr>
          </a:p>
          <a:p>
            <a:endParaRPr lang="it-IT" sz="2000" i="1" dirty="0" smtClean="0">
              <a:latin typeface="+mn-lt"/>
            </a:endParaRPr>
          </a:p>
          <a:p>
            <a:endParaRPr lang="it-IT" sz="2000" i="1" dirty="0" smtClean="0">
              <a:latin typeface="+mn-lt"/>
            </a:endParaRPr>
          </a:p>
          <a:p>
            <a:r>
              <a:rPr lang="it-IT" sz="2000" i="1" dirty="0" err="1" smtClean="0">
                <a:latin typeface="+mn-lt"/>
              </a:rPr>
              <a:t>Step</a:t>
            </a:r>
            <a:r>
              <a:rPr lang="it-IT" sz="2000" i="1" dirty="0" smtClean="0">
                <a:latin typeface="+mn-lt"/>
              </a:rPr>
              <a:t> 1</a:t>
            </a:r>
            <a:r>
              <a:rPr lang="it-IT" sz="2000" b="0" dirty="0" smtClean="0">
                <a:latin typeface="+mn-lt"/>
              </a:rPr>
              <a:t>. </a:t>
            </a:r>
            <a:r>
              <a:rPr lang="it-IT" sz="2000" b="0" i="1" dirty="0" smtClean="0">
                <a:latin typeface="+mn-lt"/>
              </a:rPr>
              <a:t>H</a:t>
            </a:r>
            <a:r>
              <a:rPr lang="it-IT" sz="2000" b="0" baseline="-25000" dirty="0" smtClean="0">
                <a:latin typeface="+mn-lt"/>
              </a:rPr>
              <a:t>0</a:t>
            </a:r>
            <a:r>
              <a:rPr lang="it-IT" sz="2000" b="0" dirty="0" smtClean="0">
                <a:latin typeface="+mn-lt"/>
              </a:rPr>
              <a:t>: </a:t>
            </a:r>
            <a:r>
              <a:rPr lang="it-IT" sz="2000" b="0" dirty="0" smtClean="0">
                <a:latin typeface="Symbol" charset="2"/>
                <a:cs typeface="Symbol" charset="2"/>
              </a:rPr>
              <a:t>m</a:t>
            </a:r>
            <a:r>
              <a:rPr lang="it-IT" sz="2000" b="0" dirty="0" smtClean="0">
                <a:latin typeface="+mn-lt"/>
              </a:rPr>
              <a:t> = 300000$ (il sindaco dichiara il vero)</a:t>
            </a:r>
          </a:p>
          <a:p>
            <a:pPr marL="898525"/>
            <a:r>
              <a:rPr lang="it-IT" sz="2000" b="0" i="1" dirty="0" smtClean="0">
                <a:latin typeface="+mn-lt"/>
              </a:rPr>
              <a:t>H</a:t>
            </a:r>
            <a:r>
              <a:rPr lang="it-IT" sz="2000" b="0" baseline="-25000" dirty="0" smtClean="0">
                <a:latin typeface="+mn-lt"/>
              </a:rPr>
              <a:t>1</a:t>
            </a:r>
            <a:r>
              <a:rPr lang="it-IT" sz="2000" b="0" dirty="0" smtClean="0">
                <a:latin typeface="+mn-lt"/>
              </a:rPr>
              <a:t>: </a:t>
            </a:r>
            <a:r>
              <a:rPr lang="it-IT" sz="2000" b="0" dirty="0" smtClean="0">
                <a:latin typeface="Symbol" charset="2"/>
                <a:cs typeface="Symbol" charset="2"/>
              </a:rPr>
              <a:t>m</a:t>
            </a:r>
            <a:r>
              <a:rPr lang="it-IT" sz="2000" b="0" dirty="0" smtClean="0">
                <a:latin typeface="+mn-lt"/>
              </a:rPr>
              <a:t> &lt; 300000$ (il sindaco dichiara il falso)</a:t>
            </a:r>
          </a:p>
          <a:p>
            <a:endParaRPr lang="it-IT" sz="2000" b="0" dirty="0">
              <a:latin typeface="+mn-lt"/>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1200409872"/>
              </p:ext>
            </p:extLst>
          </p:nvPr>
        </p:nvGraphicFramePr>
        <p:xfrm>
          <a:off x="938312" y="4315133"/>
          <a:ext cx="6790471" cy="432859"/>
        </p:xfrm>
        <a:graphic>
          <a:graphicData uri="http://schemas.openxmlformats.org/presentationml/2006/ole">
            <mc:AlternateContent xmlns:mc="http://schemas.openxmlformats.org/markup-compatibility/2006">
              <mc:Choice xmlns:v="urn:schemas-microsoft-com:vml" Requires="v">
                <p:oleObj spid="_x0000_s577671" name="Equation" r:id="rId3" imgW="3187700" imgH="203200" progId="Equation.3">
                  <p:embed/>
                </p:oleObj>
              </mc:Choice>
              <mc:Fallback>
                <p:oleObj name="Equation" r:id="rId3" imgW="3187700" imgH="203200" progId="Equation.3">
                  <p:embed/>
                  <p:pic>
                    <p:nvPicPr>
                      <p:cNvPr id="0" name=""/>
                      <p:cNvPicPr/>
                      <p:nvPr/>
                    </p:nvPicPr>
                    <p:blipFill>
                      <a:blip r:embed="rId4"/>
                      <a:stretch>
                        <a:fillRect/>
                      </a:stretch>
                    </p:blipFill>
                    <p:spPr>
                      <a:xfrm>
                        <a:off x="938312" y="4315133"/>
                        <a:ext cx="6790471" cy="432859"/>
                      </a:xfrm>
                      <a:prstGeom prst="rect">
                        <a:avLst/>
                      </a:prstGeom>
                    </p:spPr>
                  </p:pic>
                </p:oleObj>
              </mc:Fallback>
            </mc:AlternateContent>
          </a:graphicData>
        </a:graphic>
      </p:graphicFrame>
    </p:spTree>
    <p:extLst>
      <p:ext uri="{BB962C8B-B14F-4D97-AF65-F5344CB8AC3E}">
        <p14:creationId xmlns:p14="http://schemas.microsoft.com/office/powerpoint/2010/main" val="1535461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8712" y="302501"/>
            <a:ext cx="8229600" cy="928956"/>
          </a:xfrm>
        </p:spPr>
        <p:txBody>
          <a:bodyPr/>
          <a:lstStyle/>
          <a:p>
            <a:r>
              <a:rPr lang="it-IT" dirty="0" smtClean="0"/>
              <a:t>Case </a:t>
            </a:r>
            <a:r>
              <a:rPr lang="it-IT" dirty="0" err="1" smtClean="0"/>
              <a:t>Study</a:t>
            </a:r>
            <a:endParaRPr lang="it-IT" dirty="0"/>
          </a:p>
        </p:txBody>
      </p:sp>
      <p:pic>
        <p:nvPicPr>
          <p:cNvPr id="3" name="Picture 6" descr="how crashes affect auto premiu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602" y="1190480"/>
            <a:ext cx="4389437" cy="480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p:cNvSpPr txBox="1"/>
          <p:nvPr/>
        </p:nvSpPr>
        <p:spPr>
          <a:xfrm>
            <a:off x="4939235" y="5346307"/>
            <a:ext cx="3617830" cy="461665"/>
          </a:xfrm>
          <a:prstGeom prst="rect">
            <a:avLst/>
          </a:prstGeom>
          <a:noFill/>
        </p:spPr>
        <p:txBody>
          <a:bodyPr wrap="square" rtlCol="0">
            <a:spAutoFit/>
          </a:bodyPr>
          <a:lstStyle/>
          <a:p>
            <a:r>
              <a:rPr lang="it-IT" b="0" dirty="0" smtClean="0">
                <a:latin typeface="+mn-lt"/>
              </a:rPr>
              <a:t>Costruiamo il Test</a:t>
            </a:r>
            <a:endParaRPr lang="it-IT" b="0" dirty="0">
              <a:latin typeface="+mn-lt"/>
            </a:endParaRPr>
          </a:p>
        </p:txBody>
      </p:sp>
    </p:spTree>
    <p:extLst>
      <p:ext uri="{BB962C8B-B14F-4D97-AF65-F5344CB8AC3E}">
        <p14:creationId xmlns:p14="http://schemas.microsoft.com/office/powerpoint/2010/main" val="28062790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20236"/>
            <a:ext cx="6691295" cy="323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a:xfrm>
            <a:off x="457200" y="238361"/>
            <a:ext cx="8229600" cy="990600"/>
          </a:xfrm>
        </p:spPr>
        <p:txBody>
          <a:bodyPr/>
          <a:lstStyle/>
          <a:p>
            <a:r>
              <a:rPr lang="it-IT" dirty="0" smtClean="0"/>
              <a:t>Test di Ipotesi su </a:t>
            </a:r>
            <a:r>
              <a:rPr lang="it-IT" dirty="0" smtClean="0">
                <a:latin typeface="Symbol" charset="2"/>
                <a:cs typeface="Symbol" charset="2"/>
              </a:rPr>
              <a:t>m</a:t>
            </a:r>
            <a:r>
              <a:rPr lang="it-IT" dirty="0" smtClean="0"/>
              <a:t>: </a:t>
            </a:r>
            <a:r>
              <a:rPr lang="it-IT" dirty="0" err="1" smtClean="0">
                <a:latin typeface="Symbol" charset="2"/>
                <a:cs typeface="Symbol" charset="2"/>
              </a:rPr>
              <a:t>s</a:t>
            </a:r>
            <a:r>
              <a:rPr lang="it-IT" dirty="0" smtClean="0"/>
              <a:t> NON nota</a:t>
            </a:r>
            <a:endParaRPr lang="it-IT" dirty="0"/>
          </a:p>
        </p:txBody>
      </p:sp>
      <p:sp>
        <p:nvSpPr>
          <p:cNvPr id="5" name="CasellaDiTesto 4"/>
          <p:cNvSpPr txBox="1"/>
          <p:nvPr/>
        </p:nvSpPr>
        <p:spPr>
          <a:xfrm>
            <a:off x="554836" y="1097280"/>
            <a:ext cx="7262182" cy="461665"/>
          </a:xfrm>
          <a:prstGeom prst="rect">
            <a:avLst/>
          </a:prstGeom>
          <a:noFill/>
        </p:spPr>
        <p:txBody>
          <a:bodyPr wrap="square" rtlCol="0">
            <a:spAutoFit/>
          </a:bodyPr>
          <a:lstStyle/>
          <a:p>
            <a:pPr marL="444500" indent="-444500">
              <a:buSzPct val="85000"/>
              <a:buFont typeface="Wingdings" charset="2"/>
              <a:buChar char="q"/>
            </a:pPr>
            <a:r>
              <a:rPr lang="it-IT" dirty="0" smtClean="0">
                <a:solidFill>
                  <a:srgbClr val="0000FF"/>
                </a:solidFill>
                <a:latin typeface="+mn-lt"/>
              </a:rPr>
              <a:t>Tre casi possibili per </a:t>
            </a:r>
            <a:r>
              <a:rPr lang="it-IT" dirty="0" err="1" smtClean="0">
                <a:solidFill>
                  <a:srgbClr val="0000FF"/>
                </a:solidFill>
                <a:latin typeface="Symbol" charset="2"/>
                <a:cs typeface="Symbol" charset="2"/>
              </a:rPr>
              <a:t>s</a:t>
            </a:r>
            <a:r>
              <a:rPr lang="it-IT" dirty="0" smtClean="0">
                <a:solidFill>
                  <a:srgbClr val="0000FF"/>
                </a:solidFill>
                <a:latin typeface="+mn-lt"/>
              </a:rPr>
              <a:t> NON nota</a:t>
            </a:r>
            <a:endParaRPr lang="it-IT" dirty="0">
              <a:solidFill>
                <a:srgbClr val="0000FF"/>
              </a:solidFill>
              <a:latin typeface="+mn-lt"/>
            </a:endParaRPr>
          </a:p>
        </p:txBody>
      </p:sp>
      <p:sp>
        <p:nvSpPr>
          <p:cNvPr id="6" name="CasellaDiTesto 5"/>
          <p:cNvSpPr txBox="1"/>
          <p:nvPr/>
        </p:nvSpPr>
        <p:spPr>
          <a:xfrm>
            <a:off x="702792" y="5213700"/>
            <a:ext cx="7989633" cy="1400383"/>
          </a:xfrm>
          <a:prstGeom prst="rect">
            <a:avLst/>
          </a:prstGeom>
          <a:solidFill>
            <a:srgbClr val="FAF4C8"/>
          </a:solidFill>
        </p:spPr>
        <p:txBody>
          <a:bodyPr wrap="square" rtlCol="0">
            <a:spAutoFit/>
          </a:bodyPr>
          <a:lstStyle/>
          <a:p>
            <a:pPr indent="357188">
              <a:spcAft>
                <a:spcPts val="600"/>
              </a:spcAft>
            </a:pPr>
            <a:r>
              <a:rPr lang="it-IT" sz="2000" dirty="0" smtClean="0">
                <a:solidFill>
                  <a:schemeClr val="tx1">
                    <a:lumMod val="75000"/>
                    <a:lumOff val="25000"/>
                  </a:schemeClr>
                </a:solidFill>
                <a:latin typeface="+mn-lt"/>
              </a:rPr>
              <a:t>NON Siamo a conoscenza della deviazione standard </a:t>
            </a:r>
            <a:r>
              <a:rPr lang="it-IT" sz="2000" dirty="0" err="1" smtClean="0">
                <a:solidFill>
                  <a:schemeClr val="tx1">
                    <a:lumMod val="75000"/>
                    <a:lumOff val="25000"/>
                  </a:schemeClr>
                </a:solidFill>
                <a:latin typeface="Symbol" charset="2"/>
                <a:cs typeface="Symbol" charset="2"/>
              </a:rPr>
              <a:t>s</a:t>
            </a:r>
            <a:endParaRPr lang="it-IT" sz="2000" dirty="0" smtClean="0">
              <a:solidFill>
                <a:schemeClr val="tx1">
                  <a:lumMod val="75000"/>
                  <a:lumOff val="25000"/>
                </a:schemeClr>
              </a:solidFill>
              <a:latin typeface="Symbol" charset="2"/>
              <a:cs typeface="Symbol" charset="2"/>
            </a:endParaRPr>
          </a:p>
          <a:p>
            <a:pPr marL="342900" indent="-342900">
              <a:buFont typeface="Arial"/>
              <a:buChar char="•"/>
            </a:pPr>
            <a:r>
              <a:rPr lang="it-IT" sz="2000" b="0" dirty="0" smtClean="0">
                <a:latin typeface="+mn-lt"/>
                <a:cs typeface="Symbol" charset="2"/>
              </a:rPr>
              <a:t>Le dimensioni del campione sono </a:t>
            </a:r>
            <a:r>
              <a:rPr lang="it-IT" sz="2000" b="0" i="1" dirty="0" err="1">
                <a:latin typeface="Times New Roman"/>
                <a:cs typeface="Times New Roman"/>
              </a:rPr>
              <a:t>n</a:t>
            </a:r>
            <a:r>
              <a:rPr lang="it-IT" sz="2000" b="0" dirty="0">
                <a:latin typeface="Times New Roman"/>
                <a:cs typeface="Times New Roman"/>
              </a:rPr>
              <a:t>&lt;30</a:t>
            </a:r>
            <a:r>
              <a:rPr lang="it-IT" sz="2000" b="0" dirty="0">
                <a:latin typeface="+mn-lt"/>
                <a:cs typeface="Symbol" charset="2"/>
              </a:rPr>
              <a:t> (</a:t>
            </a:r>
            <a:r>
              <a:rPr lang="it-IT" sz="2000" b="0" dirty="0" smtClean="0">
                <a:latin typeface="+mn-lt"/>
                <a:cs typeface="Symbol" charset="2"/>
              </a:rPr>
              <a:t>Case I) o </a:t>
            </a:r>
            <a:r>
              <a:rPr lang="it-IT" sz="2000" b="0" i="1" dirty="0">
                <a:latin typeface="Times New Roman"/>
                <a:cs typeface="Times New Roman"/>
              </a:rPr>
              <a:t>n</a:t>
            </a:r>
            <a:r>
              <a:rPr lang="it-IT" sz="2000" b="0" dirty="0">
                <a:latin typeface="Times New Roman"/>
                <a:cs typeface="Times New Roman"/>
              </a:rPr>
              <a:t>≥</a:t>
            </a:r>
            <a:r>
              <a:rPr lang="it-IT" sz="2000" b="0" dirty="0" smtClean="0">
                <a:latin typeface="Times New Roman"/>
                <a:cs typeface="Times New Roman"/>
              </a:rPr>
              <a:t>30 </a:t>
            </a:r>
            <a:r>
              <a:rPr lang="it-IT" sz="2000" b="0" dirty="0" smtClean="0">
                <a:latin typeface="+mn-lt"/>
                <a:cs typeface="Symbol" charset="2"/>
              </a:rPr>
              <a:t>(</a:t>
            </a:r>
            <a:r>
              <a:rPr lang="it-IT" sz="2000" b="0" dirty="0">
                <a:latin typeface="+mn-lt"/>
                <a:cs typeface="Symbol" charset="2"/>
              </a:rPr>
              <a:t>Case II) </a:t>
            </a:r>
            <a:endParaRPr lang="it-IT" sz="2000" b="0" dirty="0">
              <a:latin typeface="Times New Roman"/>
              <a:cs typeface="Times New Roman"/>
            </a:endParaRPr>
          </a:p>
          <a:p>
            <a:pPr marL="342900" indent="-342900">
              <a:buFont typeface="Arial"/>
              <a:buChar char="•"/>
            </a:pPr>
            <a:r>
              <a:rPr lang="it-IT" sz="2000" b="0" dirty="0" smtClean="0">
                <a:latin typeface="+mn-lt"/>
                <a:cs typeface="Symbol" charset="2"/>
              </a:rPr>
              <a:t>La popolazione è Normale (Case I) o NON nota (Case II)</a:t>
            </a:r>
          </a:p>
          <a:p>
            <a:pPr marL="342900" indent="-342900">
              <a:buFont typeface="Arial"/>
              <a:buChar char="•"/>
            </a:pPr>
            <a:r>
              <a:rPr lang="it-IT" sz="2000" b="0" dirty="0" smtClean="0">
                <a:latin typeface="+mn-lt"/>
                <a:cs typeface="Symbol" charset="2"/>
              </a:rPr>
              <a:t>In entrambi i casi usiamo la distribuzione-t per la VI sulla media </a:t>
            </a:r>
            <a:r>
              <a:rPr lang="it-IT" sz="2000" b="0" i="1" dirty="0" smtClean="0">
                <a:latin typeface="Symbol" charset="2"/>
                <a:cs typeface="Symbol" charset="2"/>
              </a:rPr>
              <a:t>m</a:t>
            </a:r>
            <a:endParaRPr lang="it-IT" sz="2000" b="0" i="1" dirty="0">
              <a:latin typeface="Symbol" charset="2"/>
              <a:cs typeface="Symbol" charset="2"/>
            </a:endParaRPr>
          </a:p>
        </p:txBody>
      </p:sp>
      <p:sp>
        <p:nvSpPr>
          <p:cNvPr id="7" name="Rettangolo 6"/>
          <p:cNvSpPr/>
          <p:nvPr/>
        </p:nvSpPr>
        <p:spPr>
          <a:xfrm>
            <a:off x="1674519" y="3772672"/>
            <a:ext cx="2281223" cy="117125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10" name="Connettore 1 9"/>
          <p:cNvCxnSpPr/>
          <p:nvPr/>
        </p:nvCxnSpPr>
        <p:spPr>
          <a:xfrm>
            <a:off x="5511368" y="2268534"/>
            <a:ext cx="2207013" cy="2872654"/>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Connettore 1 13"/>
          <p:cNvCxnSpPr/>
          <p:nvPr/>
        </p:nvCxnSpPr>
        <p:spPr>
          <a:xfrm flipH="1">
            <a:off x="5462049" y="2293192"/>
            <a:ext cx="2207013" cy="287265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4845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32540" y="101885"/>
            <a:ext cx="8229600" cy="909092"/>
          </a:xfrm>
        </p:spPr>
        <p:txBody>
          <a:bodyPr>
            <a:normAutofit/>
          </a:bodyPr>
          <a:lstStyle/>
          <a:p>
            <a:r>
              <a:rPr lang="it-IT" dirty="0" smtClean="0"/>
              <a:t>Introduzione</a:t>
            </a:r>
            <a:endParaRPr lang="it-IT" dirty="0"/>
          </a:p>
        </p:txBody>
      </p:sp>
      <p:sp>
        <p:nvSpPr>
          <p:cNvPr id="4" name="Rectangle 3"/>
          <p:cNvSpPr txBox="1">
            <a:spLocks noChangeArrowheads="1"/>
          </p:cNvSpPr>
          <p:nvPr/>
        </p:nvSpPr>
        <p:spPr>
          <a:xfrm>
            <a:off x="395551" y="1013212"/>
            <a:ext cx="8395512" cy="3255033"/>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spcBef>
                <a:spcPts val="0"/>
              </a:spcBef>
              <a:spcAft>
                <a:spcPts val="1200"/>
              </a:spcAft>
              <a:buNone/>
            </a:pPr>
            <a:r>
              <a:rPr lang="it-IT" sz="2000" b="0" dirty="0" smtClean="0">
                <a:solidFill>
                  <a:srgbClr val="292934"/>
                </a:solidFill>
              </a:rPr>
              <a:t>La </a:t>
            </a:r>
            <a:r>
              <a:rPr lang="it-IT" sz="2000" b="0" dirty="0" smtClean="0"/>
              <a:t>verifica di ipotesi </a:t>
            </a:r>
            <a:r>
              <a:rPr lang="it-IT" sz="2000" b="0" dirty="0" smtClean="0">
                <a:solidFill>
                  <a:srgbClr val="292934"/>
                </a:solidFill>
              </a:rPr>
              <a:t>permette di scoprire a cosa dovuta la </a:t>
            </a:r>
            <a:r>
              <a:rPr lang="it-IT" sz="2000" i="1" u="sng" dirty="0" smtClean="0">
                <a:solidFill>
                  <a:srgbClr val="0000FF"/>
                </a:solidFill>
              </a:rPr>
              <a:t>differenza fra il valore nominale del test</a:t>
            </a:r>
            <a:r>
              <a:rPr lang="it-IT" sz="2000" b="0" dirty="0" smtClean="0">
                <a:solidFill>
                  <a:srgbClr val="292934"/>
                </a:solidFill>
              </a:rPr>
              <a:t> (12oz) </a:t>
            </a:r>
            <a:r>
              <a:rPr lang="it-IT" sz="2000" i="1" u="sng" dirty="0" smtClean="0">
                <a:solidFill>
                  <a:srgbClr val="0000FF"/>
                </a:solidFill>
              </a:rPr>
              <a:t>e il valore della media campionaria </a:t>
            </a:r>
            <a:r>
              <a:rPr lang="it-IT" sz="2000" b="0" dirty="0" smtClean="0">
                <a:solidFill>
                  <a:srgbClr val="292934"/>
                </a:solidFill>
              </a:rPr>
              <a:t>(11.89oz), calcolato a partire da un campione casuale, e indagare se la differenza riscontrata è dovuta a fattori casuali</a:t>
            </a:r>
            <a:r>
              <a:rPr lang="it-IT" sz="2000" b="0" dirty="0">
                <a:solidFill>
                  <a:srgbClr val="292934"/>
                </a:solidFill>
              </a:rPr>
              <a:t> </a:t>
            </a:r>
            <a:r>
              <a:rPr lang="it-IT" sz="2000" b="0" dirty="0" smtClean="0">
                <a:solidFill>
                  <a:srgbClr val="292934"/>
                </a:solidFill>
              </a:rPr>
              <a:t>o sistematici.</a:t>
            </a:r>
          </a:p>
          <a:p>
            <a:pPr marL="0" indent="271463" algn="just">
              <a:spcBef>
                <a:spcPts val="0"/>
              </a:spcBef>
              <a:spcAft>
                <a:spcPts val="1200"/>
              </a:spcAft>
              <a:buNone/>
            </a:pPr>
            <a:r>
              <a:rPr lang="it-IT" sz="2000" b="0" dirty="0">
                <a:solidFill>
                  <a:srgbClr val="292934"/>
                </a:solidFill>
              </a:rPr>
              <a:t>Se il valore </a:t>
            </a:r>
            <a:r>
              <a:rPr lang="it-IT" sz="2000" b="0" dirty="0" smtClean="0">
                <a:solidFill>
                  <a:srgbClr val="292934"/>
                </a:solidFill>
              </a:rPr>
              <a:t>calcolato, 11.89oz, </a:t>
            </a:r>
            <a:r>
              <a:rPr lang="it-IT" sz="2000" b="0" dirty="0">
                <a:solidFill>
                  <a:srgbClr val="292934"/>
                </a:solidFill>
              </a:rPr>
              <a:t>fosse ottenuto dall’intera popolazione non dovremmo eseguire </a:t>
            </a:r>
            <a:r>
              <a:rPr lang="it-IT" sz="2000" b="0" dirty="0" smtClean="0">
                <a:solidFill>
                  <a:srgbClr val="292934"/>
                </a:solidFill>
              </a:rPr>
              <a:t>alcun controllo e </a:t>
            </a:r>
            <a:r>
              <a:rPr lang="it-IT" sz="2000" b="0" dirty="0">
                <a:solidFill>
                  <a:srgbClr val="292934"/>
                </a:solidFill>
              </a:rPr>
              <a:t>dovremmo dichiarare che le lattine contengono meno di 12 once. Ma poiché vogliamo affermare che il contenuto delle lattine è </a:t>
            </a:r>
            <a:r>
              <a:rPr lang="it-IT" sz="2000" b="0" dirty="0" smtClean="0">
                <a:solidFill>
                  <a:srgbClr val="292934"/>
                </a:solidFill>
              </a:rPr>
              <a:t>pari </a:t>
            </a:r>
            <a:r>
              <a:rPr lang="it-IT" sz="2000" b="0" dirty="0">
                <a:solidFill>
                  <a:srgbClr val="292934"/>
                </a:solidFill>
              </a:rPr>
              <a:t>a 12oz a partire </a:t>
            </a:r>
            <a:r>
              <a:rPr lang="it-IT" sz="2000" b="0" dirty="0" smtClean="0">
                <a:solidFill>
                  <a:srgbClr val="292934"/>
                </a:solidFill>
              </a:rPr>
              <a:t>dal valore della media </a:t>
            </a:r>
            <a:r>
              <a:rPr lang="it-IT" sz="2000" b="0" dirty="0">
                <a:solidFill>
                  <a:srgbClr val="292934"/>
                </a:solidFill>
              </a:rPr>
              <a:t>campionaria è necessario eseguire una verifica di ipotesi.  </a:t>
            </a:r>
          </a:p>
        </p:txBody>
      </p:sp>
      <p:sp>
        <p:nvSpPr>
          <p:cNvPr id="3" name="CasellaDiTesto 2"/>
          <p:cNvSpPr txBox="1"/>
          <p:nvPr/>
        </p:nvSpPr>
        <p:spPr>
          <a:xfrm>
            <a:off x="357561" y="4586295"/>
            <a:ext cx="8470491" cy="1708160"/>
          </a:xfrm>
          <a:prstGeom prst="rect">
            <a:avLst/>
          </a:prstGeom>
          <a:solidFill>
            <a:srgbClr val="FFFCD2"/>
          </a:solidFill>
        </p:spPr>
        <p:txBody>
          <a:bodyPr wrap="square" rtlCol="0">
            <a:spAutoFit/>
          </a:bodyPr>
          <a:lstStyle/>
          <a:p>
            <a:pPr>
              <a:spcAft>
                <a:spcPts val="600"/>
              </a:spcAft>
            </a:pPr>
            <a:r>
              <a:rPr lang="it-IT" sz="2000" dirty="0" smtClean="0">
                <a:solidFill>
                  <a:schemeClr val="tx1">
                    <a:lumMod val="75000"/>
                    <a:lumOff val="25000"/>
                  </a:schemeClr>
                </a:solidFill>
                <a:latin typeface="+mn-lt"/>
              </a:rPr>
              <a:t>La verifica di ipotesi può essere riassunta in quattro definizioni</a:t>
            </a:r>
          </a:p>
          <a:p>
            <a:pPr marL="342900" indent="-342900">
              <a:buFont typeface="Arial"/>
              <a:buChar char="•"/>
            </a:pPr>
            <a:r>
              <a:rPr lang="it-IT" sz="2000" dirty="0" smtClean="0">
                <a:solidFill>
                  <a:schemeClr val="tx1">
                    <a:lumMod val="75000"/>
                    <a:lumOff val="25000"/>
                  </a:schemeClr>
                </a:solidFill>
                <a:latin typeface="+mn-lt"/>
              </a:rPr>
              <a:t>Ipotesi del Test</a:t>
            </a:r>
            <a:endParaRPr lang="it-IT" sz="2000" dirty="0">
              <a:solidFill>
                <a:schemeClr val="tx1">
                  <a:lumMod val="75000"/>
                  <a:lumOff val="25000"/>
                </a:schemeClr>
              </a:solidFill>
              <a:latin typeface="+mn-lt"/>
            </a:endParaRPr>
          </a:p>
          <a:p>
            <a:pPr marL="342900" indent="-342900">
              <a:buFont typeface="Arial"/>
              <a:buChar char="•"/>
            </a:pPr>
            <a:r>
              <a:rPr lang="it-IT" sz="2000" dirty="0" smtClean="0">
                <a:solidFill>
                  <a:schemeClr val="tx1">
                    <a:lumMod val="75000"/>
                    <a:lumOff val="25000"/>
                  </a:schemeClr>
                </a:solidFill>
                <a:latin typeface="+mn-lt"/>
              </a:rPr>
              <a:t>Regione </a:t>
            </a:r>
            <a:r>
              <a:rPr lang="it-IT" sz="2000" dirty="0">
                <a:solidFill>
                  <a:schemeClr val="tx1">
                    <a:lumMod val="75000"/>
                    <a:lumOff val="25000"/>
                  </a:schemeClr>
                </a:solidFill>
                <a:latin typeface="+mn-lt"/>
              </a:rPr>
              <a:t>di Rigetto e </a:t>
            </a:r>
            <a:r>
              <a:rPr lang="it-IT" sz="2000" dirty="0" smtClean="0">
                <a:solidFill>
                  <a:schemeClr val="tx1">
                    <a:lumMod val="75000"/>
                    <a:lumOff val="25000"/>
                  </a:schemeClr>
                </a:solidFill>
                <a:latin typeface="+mn-lt"/>
              </a:rPr>
              <a:t>di Non </a:t>
            </a:r>
            <a:r>
              <a:rPr lang="it-IT" sz="2000" dirty="0">
                <a:solidFill>
                  <a:schemeClr val="tx1">
                    <a:lumMod val="75000"/>
                    <a:lumOff val="25000"/>
                  </a:schemeClr>
                </a:solidFill>
                <a:latin typeface="+mn-lt"/>
              </a:rPr>
              <a:t>Rigetto</a:t>
            </a:r>
          </a:p>
          <a:p>
            <a:pPr marL="342900" indent="-342900">
              <a:buFont typeface="Arial"/>
              <a:buChar char="•"/>
            </a:pPr>
            <a:r>
              <a:rPr lang="it-IT" sz="2000" dirty="0" smtClean="0">
                <a:solidFill>
                  <a:schemeClr val="tx1">
                    <a:lumMod val="75000"/>
                    <a:lumOff val="25000"/>
                  </a:schemeClr>
                </a:solidFill>
                <a:latin typeface="+mn-lt"/>
              </a:rPr>
              <a:t>Errore </a:t>
            </a:r>
            <a:r>
              <a:rPr lang="it-IT" sz="2000" dirty="0">
                <a:solidFill>
                  <a:schemeClr val="tx1">
                    <a:lumMod val="75000"/>
                    <a:lumOff val="25000"/>
                  </a:schemeClr>
                </a:solidFill>
                <a:latin typeface="+mn-lt"/>
              </a:rPr>
              <a:t>di Tipo I e Tipo II</a:t>
            </a:r>
          </a:p>
          <a:p>
            <a:pPr marL="342900" indent="-342900">
              <a:buFont typeface="Arial"/>
              <a:buChar char="•"/>
            </a:pPr>
            <a:r>
              <a:rPr lang="it-IT" sz="2000" dirty="0">
                <a:solidFill>
                  <a:schemeClr val="tx1">
                    <a:lumMod val="75000"/>
                    <a:lumOff val="25000"/>
                  </a:schemeClr>
                </a:solidFill>
                <a:latin typeface="+mn-lt"/>
              </a:rPr>
              <a:t>Code di un </a:t>
            </a:r>
            <a:r>
              <a:rPr lang="it-IT" sz="2000" dirty="0" smtClean="0">
                <a:solidFill>
                  <a:schemeClr val="tx1">
                    <a:lumMod val="75000"/>
                    <a:lumOff val="25000"/>
                  </a:schemeClr>
                </a:solidFill>
                <a:latin typeface="+mn-lt"/>
              </a:rPr>
              <a:t>Test</a:t>
            </a:r>
            <a:endParaRPr lang="it-IT" sz="2000" dirty="0">
              <a:solidFill>
                <a:schemeClr val="tx1">
                  <a:lumMod val="75000"/>
                  <a:lumOff val="25000"/>
                </a:schemeClr>
              </a:solidFill>
              <a:latin typeface="+mn-lt"/>
            </a:endParaRPr>
          </a:p>
        </p:txBody>
      </p:sp>
    </p:spTree>
    <p:extLst>
      <p:ext uri="{BB962C8B-B14F-4D97-AF65-F5344CB8AC3E}">
        <p14:creationId xmlns:p14="http://schemas.microsoft.com/office/powerpoint/2010/main" val="20256555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491"/>
            <a:ext cx="8229600" cy="921421"/>
          </a:xfrm>
        </p:spPr>
        <p:txBody>
          <a:bodyPr/>
          <a:lstStyle/>
          <a:p>
            <a:r>
              <a:rPr lang="it-IT" dirty="0"/>
              <a:t>Test di Ipotesi su </a:t>
            </a:r>
            <a:r>
              <a:rPr lang="it-IT" dirty="0">
                <a:latin typeface="Symbol" charset="2"/>
                <a:cs typeface="Symbol" charset="2"/>
              </a:rPr>
              <a:t>m</a:t>
            </a:r>
            <a:r>
              <a:rPr lang="it-IT" dirty="0"/>
              <a:t>: </a:t>
            </a:r>
            <a:r>
              <a:rPr lang="it-IT" dirty="0" err="1">
                <a:latin typeface="Symbol" charset="2"/>
                <a:cs typeface="Symbol" charset="2"/>
              </a:rPr>
              <a:t>s</a:t>
            </a:r>
            <a:r>
              <a:rPr lang="it-IT" dirty="0"/>
              <a:t> NON nota</a:t>
            </a:r>
          </a:p>
        </p:txBody>
      </p:sp>
      <p:sp>
        <p:nvSpPr>
          <p:cNvPr id="4" name="Rectangle 3"/>
          <p:cNvSpPr txBox="1">
            <a:spLocks noChangeArrowheads="1"/>
          </p:cNvSpPr>
          <p:nvPr/>
        </p:nvSpPr>
        <p:spPr>
          <a:xfrm>
            <a:off x="381000" y="1259440"/>
            <a:ext cx="8270875" cy="2735152"/>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nSpc>
                <a:spcPct val="90000"/>
              </a:lnSpc>
              <a:spcBef>
                <a:spcPts val="0"/>
              </a:spcBef>
              <a:spcAft>
                <a:spcPts val="600"/>
              </a:spcAft>
              <a:buFont typeface="Tahoma" charset="0"/>
              <a:buChar char=" "/>
            </a:pPr>
            <a:r>
              <a:rPr lang="it-IT" i="1" u="sng" dirty="0" smtClean="0">
                <a:solidFill>
                  <a:schemeClr val="folHlink"/>
                </a:solidFill>
                <a:ea typeface="ＭＳ Ｐゴシック" charset="0"/>
              </a:rPr>
              <a:t>Statistica del Test </a:t>
            </a:r>
          </a:p>
          <a:p>
            <a:pPr>
              <a:lnSpc>
                <a:spcPct val="90000"/>
              </a:lnSpc>
              <a:buFont typeface="Tahoma" charset="0"/>
              <a:buChar char=" "/>
            </a:pPr>
            <a:r>
              <a:rPr lang="it-IT" sz="2000" b="0" dirty="0" smtClean="0">
                <a:ea typeface="ＭＳ Ｐゴシック" charset="0"/>
              </a:rPr>
              <a:t>Il valore della </a:t>
            </a:r>
            <a:r>
              <a:rPr lang="it-IT" sz="2000" b="0" i="1" dirty="0" smtClean="0">
                <a:solidFill>
                  <a:srgbClr val="0000FF"/>
                </a:solidFill>
                <a:ea typeface="ＭＳ Ｐゴシック" charset="0"/>
              </a:rPr>
              <a:t>statistica del test t </a:t>
            </a:r>
            <a:r>
              <a:rPr lang="it-IT" sz="2000" b="0" dirty="0" smtClean="0">
                <a:ea typeface="ＭＳ Ｐゴシック" charset="0"/>
              </a:rPr>
              <a:t>per la media campionaria       (</a:t>
            </a:r>
            <a:r>
              <a:rPr lang="it-IT" sz="2000" b="0" i="1" dirty="0" err="1" smtClean="0">
                <a:ea typeface="ＭＳ Ｐゴシック" charset="0"/>
              </a:rPr>
              <a:t>xbar</a:t>
            </a:r>
            <a:r>
              <a:rPr lang="it-IT" sz="2000" b="0" dirty="0" smtClean="0">
                <a:ea typeface="ＭＳ Ｐゴシック" charset="0"/>
              </a:rPr>
              <a:t>) è calcolata dalla formula</a:t>
            </a:r>
          </a:p>
          <a:p>
            <a:pPr>
              <a:lnSpc>
                <a:spcPct val="90000"/>
              </a:lnSpc>
              <a:buFont typeface="Tahoma" charset="0"/>
              <a:buChar char=" "/>
            </a:pPr>
            <a:endParaRPr lang="it-IT" sz="2000" b="0" dirty="0" smtClean="0">
              <a:ea typeface="ＭＳ Ｐゴシック" charset="0"/>
            </a:endParaRPr>
          </a:p>
          <a:p>
            <a:pPr>
              <a:lnSpc>
                <a:spcPct val="90000"/>
              </a:lnSpc>
              <a:buFont typeface="Tahoma" charset="0"/>
              <a:buChar char=" "/>
            </a:pPr>
            <a:endParaRPr lang="it-IT" sz="2000" b="0" dirty="0" smtClean="0">
              <a:ea typeface="ＭＳ Ｐゴシック" charset="0"/>
            </a:endParaRPr>
          </a:p>
          <a:p>
            <a:pPr>
              <a:lnSpc>
                <a:spcPct val="90000"/>
              </a:lnSpc>
              <a:buFont typeface="Tahoma" charset="0"/>
              <a:buChar char=" "/>
            </a:pPr>
            <a:endParaRPr lang="it-IT" sz="2000" b="0" dirty="0" smtClean="0">
              <a:ea typeface="ＭＳ Ｐゴシック" charset="0"/>
            </a:endParaRPr>
          </a:p>
          <a:p>
            <a:pPr>
              <a:lnSpc>
                <a:spcPct val="90000"/>
              </a:lnSpc>
              <a:buFont typeface="Tahoma" charset="0"/>
              <a:buChar char=" "/>
            </a:pPr>
            <a:r>
              <a:rPr lang="it-IT" sz="2000" b="0" dirty="0" smtClean="0">
                <a:ea typeface="ＭＳ Ｐゴシック" charset="0"/>
              </a:rPr>
              <a:t>Il valore di </a:t>
            </a:r>
            <a:r>
              <a:rPr lang="it-IT" sz="2000" b="0" i="1" dirty="0" smtClean="0">
                <a:ea typeface="ＭＳ Ｐゴシック" charset="0"/>
              </a:rPr>
              <a:t>t</a:t>
            </a:r>
            <a:r>
              <a:rPr lang="it-IT" sz="2000" b="0" dirty="0" smtClean="0">
                <a:ea typeface="ＭＳ Ｐゴシック" charset="0"/>
              </a:rPr>
              <a:t> calcolato per </a:t>
            </a:r>
            <a:r>
              <a:rPr lang="it-IT" sz="2000" b="0" i="1" dirty="0" smtClean="0">
                <a:ea typeface="ＭＳ Ｐゴシック" charset="0"/>
              </a:rPr>
              <a:t>  </a:t>
            </a:r>
            <a:r>
              <a:rPr lang="it-IT" sz="2000" b="0" dirty="0" smtClean="0">
                <a:ea typeface="ＭＳ Ｐゴシック" charset="0"/>
              </a:rPr>
              <a:t>     dalla formula precedente è noto anche come </a:t>
            </a:r>
            <a:r>
              <a:rPr lang="it-IT" sz="2000" b="0" i="1" u="sng" dirty="0" smtClean="0">
                <a:solidFill>
                  <a:schemeClr val="hlink"/>
                </a:solidFill>
                <a:ea typeface="ＭＳ Ｐゴシック" charset="0"/>
              </a:rPr>
              <a:t>valore osservato di t</a:t>
            </a:r>
            <a:r>
              <a:rPr lang="it-IT" sz="2000" b="0" dirty="0" smtClean="0">
                <a:ea typeface="ＭＳ Ｐゴシック" charset="0"/>
              </a:rPr>
              <a:t>.</a:t>
            </a:r>
            <a:endParaRPr lang="it-IT" sz="2000" b="0" dirty="0">
              <a:ea typeface="ＭＳ Ｐゴシック" charset="0"/>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200221085"/>
              </p:ext>
            </p:extLst>
          </p:nvPr>
        </p:nvGraphicFramePr>
        <p:xfrm>
          <a:off x="7276327" y="1706694"/>
          <a:ext cx="281766" cy="332996"/>
        </p:xfrm>
        <a:graphic>
          <a:graphicData uri="http://schemas.openxmlformats.org/presentationml/2006/ole">
            <mc:AlternateContent xmlns:mc="http://schemas.openxmlformats.org/markup-compatibility/2006">
              <mc:Choice xmlns:v="urn:schemas-microsoft-com:vml" Requires="v">
                <p:oleObj spid="_x0000_s578933"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7276327" y="1706694"/>
                        <a:ext cx="281766" cy="332996"/>
                      </a:xfrm>
                      <a:prstGeom prst="rect">
                        <a:avLst/>
                      </a:prstGeom>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2621350043"/>
              </p:ext>
            </p:extLst>
          </p:nvPr>
        </p:nvGraphicFramePr>
        <p:xfrm>
          <a:off x="3400425" y="2438400"/>
          <a:ext cx="2801938" cy="800100"/>
        </p:xfrm>
        <a:graphic>
          <a:graphicData uri="http://schemas.openxmlformats.org/presentationml/2006/ole">
            <mc:AlternateContent xmlns:mc="http://schemas.openxmlformats.org/markup-compatibility/2006">
              <mc:Choice xmlns:v="urn:schemas-microsoft-com:vml" Requires="v">
                <p:oleObj spid="_x0000_s578934" name="Equation" r:id="rId5" imgW="1600200" imgH="457200" progId="Equation.3">
                  <p:embed/>
                </p:oleObj>
              </mc:Choice>
              <mc:Fallback>
                <p:oleObj name="Equation" r:id="rId5" imgW="1600200" imgH="457200" progId="Equation.3">
                  <p:embed/>
                  <p:pic>
                    <p:nvPicPr>
                      <p:cNvPr id="0" name=""/>
                      <p:cNvPicPr>
                        <a:picLocks noChangeAspect="1" noChangeArrowheads="1"/>
                      </p:cNvPicPr>
                      <p:nvPr/>
                    </p:nvPicPr>
                    <p:blipFill>
                      <a:blip r:embed="rId6"/>
                      <a:srcRect/>
                      <a:stretch>
                        <a:fillRect/>
                      </a:stretch>
                    </p:blipFill>
                    <p:spPr bwMode="auto">
                      <a:xfrm>
                        <a:off x="3400425" y="2438400"/>
                        <a:ext cx="2801938"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7" name="Oggetto 6"/>
          <p:cNvGraphicFramePr>
            <a:graphicFrameLocks noChangeAspect="1"/>
          </p:cNvGraphicFramePr>
          <p:nvPr>
            <p:extLst>
              <p:ext uri="{D42A27DB-BD31-4B8C-83A1-F6EECF244321}">
                <p14:modId xmlns:p14="http://schemas.microsoft.com/office/powerpoint/2010/main" val="2270055414"/>
              </p:ext>
            </p:extLst>
          </p:nvPr>
        </p:nvGraphicFramePr>
        <p:xfrm>
          <a:off x="3594196" y="3326244"/>
          <a:ext cx="281766" cy="332996"/>
        </p:xfrm>
        <a:graphic>
          <a:graphicData uri="http://schemas.openxmlformats.org/presentationml/2006/ole">
            <mc:AlternateContent xmlns:mc="http://schemas.openxmlformats.org/markup-compatibility/2006">
              <mc:Choice xmlns:v="urn:schemas-microsoft-com:vml" Requires="v">
                <p:oleObj spid="_x0000_s578935" name="Equation" r:id="rId7" imgW="139700" imgH="165100" progId="Equation.3">
                  <p:embed/>
                </p:oleObj>
              </mc:Choice>
              <mc:Fallback>
                <p:oleObj name="Equation" r:id="rId7" imgW="139700" imgH="165100" progId="Equation.3">
                  <p:embed/>
                  <p:pic>
                    <p:nvPicPr>
                      <p:cNvPr id="0" name=""/>
                      <p:cNvPicPr/>
                      <p:nvPr/>
                    </p:nvPicPr>
                    <p:blipFill>
                      <a:blip r:embed="rId4"/>
                      <a:stretch>
                        <a:fillRect/>
                      </a:stretch>
                    </p:blipFill>
                    <p:spPr>
                      <a:xfrm>
                        <a:off x="3594196" y="3326244"/>
                        <a:ext cx="281766" cy="332996"/>
                      </a:xfrm>
                      <a:prstGeom prst="rect">
                        <a:avLst/>
                      </a:prstGeom>
                    </p:spPr>
                  </p:pic>
                </p:oleObj>
              </mc:Fallback>
            </mc:AlternateContent>
          </a:graphicData>
        </a:graphic>
      </p:graphicFrame>
      <p:sp>
        <p:nvSpPr>
          <p:cNvPr id="8" name="CasellaDiTesto 7"/>
          <p:cNvSpPr txBox="1"/>
          <p:nvPr/>
        </p:nvSpPr>
        <p:spPr>
          <a:xfrm>
            <a:off x="456193" y="4204185"/>
            <a:ext cx="3822202" cy="430887"/>
          </a:xfrm>
          <a:prstGeom prst="rect">
            <a:avLst/>
          </a:prstGeom>
          <a:noFill/>
        </p:spPr>
        <p:txBody>
          <a:bodyPr wrap="square" rtlCol="0">
            <a:spAutoFit/>
          </a:bodyPr>
          <a:lstStyle/>
          <a:p>
            <a:pPr marL="182880" indent="-182880">
              <a:lnSpc>
                <a:spcPct val="90000"/>
              </a:lnSpc>
              <a:spcBef>
                <a:spcPts val="0"/>
              </a:spcBef>
              <a:spcAft>
                <a:spcPts val="600"/>
              </a:spcAft>
              <a:buClr>
                <a:schemeClr val="accent1"/>
              </a:buClr>
              <a:buSzPct val="85000"/>
              <a:buFont typeface="Tahoma" charset="0"/>
              <a:buChar char=" "/>
            </a:pPr>
            <a:r>
              <a:rPr lang="it-IT" i="1" u="sng" dirty="0">
                <a:solidFill>
                  <a:schemeClr val="folHlink"/>
                </a:solidFill>
                <a:latin typeface="+mn-lt"/>
                <a:cs typeface="+mn-cs"/>
              </a:rPr>
              <a:t>Distribuzione t-</a:t>
            </a:r>
            <a:r>
              <a:rPr lang="it-IT" i="1" u="sng" dirty="0" err="1">
                <a:solidFill>
                  <a:schemeClr val="folHlink"/>
                </a:solidFill>
                <a:latin typeface="+mn-lt"/>
                <a:cs typeface="+mn-cs"/>
              </a:rPr>
              <a:t>Student</a:t>
            </a:r>
            <a:endParaRPr lang="it-IT" i="1" u="sng" dirty="0">
              <a:solidFill>
                <a:schemeClr val="folHlink"/>
              </a:solidFill>
              <a:latin typeface="+mn-lt"/>
              <a:cs typeface="+mn-cs"/>
            </a:endParaRPr>
          </a:p>
        </p:txBody>
      </p:sp>
      <p:pic>
        <p:nvPicPr>
          <p:cNvPr id="9"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67350" y="4721679"/>
            <a:ext cx="4121778" cy="197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sellaDiTesto 9"/>
          <p:cNvSpPr txBox="1"/>
          <p:nvPr/>
        </p:nvSpPr>
        <p:spPr>
          <a:xfrm>
            <a:off x="644568" y="4795977"/>
            <a:ext cx="3452311" cy="461665"/>
          </a:xfrm>
          <a:prstGeom prst="rect">
            <a:avLst/>
          </a:prstGeom>
          <a:noFill/>
        </p:spPr>
        <p:txBody>
          <a:bodyPr wrap="square" rtlCol="0">
            <a:spAutoFit/>
          </a:bodyPr>
          <a:lstStyle/>
          <a:p>
            <a:r>
              <a:rPr lang="it-IT" b="0" dirty="0" smtClean="0">
                <a:latin typeface="+mn-lt"/>
              </a:rPr>
              <a:t>Vedi diapositive II Parte</a:t>
            </a:r>
            <a:endParaRPr lang="it-IT" b="0" dirty="0">
              <a:latin typeface="+mn-lt"/>
            </a:endParaRPr>
          </a:p>
        </p:txBody>
      </p:sp>
    </p:spTree>
    <p:extLst>
      <p:ext uri="{BB962C8B-B14F-4D97-AF65-F5344CB8AC3E}">
        <p14:creationId xmlns:p14="http://schemas.microsoft.com/office/powerpoint/2010/main" val="430051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785802"/>
          </a:xfrm>
        </p:spPr>
        <p:txBody>
          <a:bodyPr/>
          <a:lstStyle/>
          <a:p>
            <a:r>
              <a:rPr lang="it-IT" dirty="0" smtClean="0"/>
              <a:t>Esempio 9-5</a:t>
            </a:r>
            <a:endParaRPr lang="it-IT" dirty="0"/>
          </a:p>
        </p:txBody>
      </p:sp>
      <p:sp>
        <p:nvSpPr>
          <p:cNvPr id="3" name="Rectangle 3"/>
          <p:cNvSpPr txBox="1">
            <a:spLocks noChangeArrowheads="1"/>
          </p:cNvSpPr>
          <p:nvPr/>
        </p:nvSpPr>
        <p:spPr>
          <a:xfrm>
            <a:off x="457200" y="1345744"/>
            <a:ext cx="8415338" cy="266117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lnSpc>
                <a:spcPct val="90000"/>
              </a:lnSpc>
              <a:buFont typeface="Tahoma" charset="0"/>
              <a:buChar char=" "/>
            </a:pPr>
            <a:r>
              <a:rPr lang="it-IT" sz="2000" b="0" dirty="0" smtClean="0">
                <a:ea typeface="ＭＳ Ｐゴシック" charset="0"/>
              </a:rPr>
              <a:t>Uno psicologo sostiene che l'età media in cui i bambini iniziano a camminare è 12,5 mesi. I servizi per l’infanzia vogliono verificare se questa affermazione è vera è ha preso un campione casuale di 18 bambini e ha rilevato che l'età media in cui questi bambini ha iniziato a camminare era 12,9 mesi con una deviazione standard di 0.80 mesi. È noto che l'età a cui tutti i bambini iniziano a camminare  è all’incirca normale. Si vuole trovare il </a:t>
            </a:r>
            <a:r>
              <a:rPr lang="it-IT" sz="2000" b="0" i="1" dirty="0" err="1" smtClean="0">
                <a:latin typeface="Times New Roman"/>
                <a:ea typeface="ＭＳ Ｐゴシック" charset="0"/>
                <a:cs typeface="Times New Roman"/>
              </a:rPr>
              <a:t>p-value</a:t>
            </a:r>
            <a:r>
              <a:rPr lang="it-IT" sz="2000" b="0" i="1" dirty="0" smtClean="0">
                <a:latin typeface="Times New Roman"/>
                <a:ea typeface="ＭＳ Ｐゴシック" charset="0"/>
                <a:cs typeface="Times New Roman"/>
              </a:rPr>
              <a:t> </a:t>
            </a:r>
            <a:r>
              <a:rPr lang="it-IT" sz="2000" b="0" dirty="0" smtClean="0">
                <a:ea typeface="ＭＳ Ｐゴシック" charset="0"/>
              </a:rPr>
              <a:t>del test per verificare che l'età media in cui tutti i bambini iniziano a camminare è diverso da 12,5 mesi. Quale conclusione arriviamo con un livello di significatività pari all’1%?</a:t>
            </a:r>
            <a:endParaRPr lang="it-IT" sz="2000" b="0" dirty="0">
              <a:ea typeface="ＭＳ Ｐゴシック" charset="0"/>
            </a:endParaRPr>
          </a:p>
        </p:txBody>
      </p:sp>
      <p:sp>
        <p:nvSpPr>
          <p:cNvPr id="5" name="CasellaDiTesto 4"/>
          <p:cNvSpPr txBox="1"/>
          <p:nvPr/>
        </p:nvSpPr>
        <p:spPr>
          <a:xfrm>
            <a:off x="567165" y="3994592"/>
            <a:ext cx="8273217" cy="461665"/>
          </a:xfrm>
          <a:prstGeom prst="rect">
            <a:avLst/>
          </a:prstGeom>
          <a:noFill/>
        </p:spPr>
        <p:txBody>
          <a:bodyPr wrap="square" rtlCol="0">
            <a:spAutoFit/>
          </a:bodyPr>
          <a:lstStyle/>
          <a:p>
            <a:r>
              <a:rPr lang="it-IT" dirty="0" smtClean="0">
                <a:solidFill>
                  <a:schemeClr val="tx1">
                    <a:lumMod val="75000"/>
                    <a:lumOff val="25000"/>
                  </a:schemeClr>
                </a:solidFill>
                <a:latin typeface="+mn-lt"/>
              </a:rPr>
              <a:t>Valori iniziali</a:t>
            </a:r>
            <a:endParaRPr lang="it-IT" dirty="0">
              <a:solidFill>
                <a:schemeClr val="tx1">
                  <a:lumMod val="75000"/>
                  <a:lumOff val="25000"/>
                </a:schemeClr>
              </a:solidFill>
              <a:latin typeface="+mn-lt"/>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3856792057"/>
              </p:ext>
            </p:extLst>
          </p:nvPr>
        </p:nvGraphicFramePr>
        <p:xfrm>
          <a:off x="690439" y="4584957"/>
          <a:ext cx="6286500" cy="396000"/>
        </p:xfrm>
        <a:graphic>
          <a:graphicData uri="http://schemas.openxmlformats.org/presentationml/2006/ole">
            <mc:AlternateContent xmlns:mc="http://schemas.openxmlformats.org/markup-compatibility/2006">
              <mc:Choice xmlns:v="urn:schemas-microsoft-com:vml" Requires="v">
                <p:oleObj spid="_x0000_s580728" name="Equation" r:id="rId3" imgW="3225800" imgH="203200" progId="Equation.3">
                  <p:embed/>
                </p:oleObj>
              </mc:Choice>
              <mc:Fallback>
                <p:oleObj name="Equation" r:id="rId3" imgW="3225800" imgH="203200" progId="Equation.3">
                  <p:embed/>
                  <p:pic>
                    <p:nvPicPr>
                      <p:cNvPr id="0" name=""/>
                      <p:cNvPicPr/>
                      <p:nvPr/>
                    </p:nvPicPr>
                    <p:blipFill>
                      <a:blip r:embed="rId4"/>
                      <a:stretch>
                        <a:fillRect/>
                      </a:stretch>
                    </p:blipFill>
                    <p:spPr>
                      <a:xfrm>
                        <a:off x="690439" y="4584957"/>
                        <a:ext cx="6286500" cy="396000"/>
                      </a:xfrm>
                      <a:prstGeom prst="rect">
                        <a:avLst/>
                      </a:prstGeom>
                    </p:spPr>
                  </p:pic>
                </p:oleObj>
              </mc:Fallback>
            </mc:AlternateContent>
          </a:graphicData>
        </a:graphic>
      </p:graphicFrame>
    </p:spTree>
    <p:extLst>
      <p:ext uri="{BB962C8B-B14F-4D97-AF65-F5344CB8AC3E}">
        <p14:creationId xmlns:p14="http://schemas.microsoft.com/office/powerpoint/2010/main" val="10846638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1253" y="373123"/>
            <a:ext cx="8643107" cy="773473"/>
          </a:xfrm>
        </p:spPr>
        <p:txBody>
          <a:bodyPr>
            <a:normAutofit/>
          </a:bodyPr>
          <a:lstStyle/>
          <a:p>
            <a:r>
              <a:rPr lang="it-IT" sz="3600" dirty="0"/>
              <a:t>Esempio 9-</a:t>
            </a:r>
            <a:r>
              <a:rPr lang="it-IT" sz="3600" dirty="0" smtClean="0"/>
              <a:t>5. Calcolo del </a:t>
            </a:r>
            <a:r>
              <a:rPr lang="it-IT" sz="3600" i="1" dirty="0" err="1" smtClean="0">
                <a:latin typeface="Times New Roman"/>
                <a:cs typeface="Times New Roman"/>
              </a:rPr>
              <a:t>p-value</a:t>
            </a:r>
            <a:r>
              <a:rPr lang="it-IT" sz="3600" dirty="0" smtClean="0"/>
              <a:t>. </a:t>
            </a:r>
            <a:r>
              <a:rPr lang="it-IT" sz="3600" dirty="0" err="1" smtClean="0"/>
              <a:t>Step</a:t>
            </a:r>
            <a:r>
              <a:rPr lang="it-IT" sz="3600" dirty="0" smtClean="0"/>
              <a:t> 1-4</a:t>
            </a:r>
            <a:endParaRPr lang="it-IT" sz="3600" dirty="0"/>
          </a:p>
        </p:txBody>
      </p:sp>
      <p:sp>
        <p:nvSpPr>
          <p:cNvPr id="3" name="Rectangle 3"/>
          <p:cNvSpPr txBox="1">
            <a:spLocks noChangeArrowheads="1"/>
          </p:cNvSpPr>
          <p:nvPr/>
        </p:nvSpPr>
        <p:spPr>
          <a:xfrm>
            <a:off x="394550" y="1204000"/>
            <a:ext cx="8532140" cy="222346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buClrTx/>
              <a:buSzPct val="100000"/>
            </a:pPr>
            <a:r>
              <a:rPr lang="it-IT" sz="2000" i="1" dirty="0" err="1" smtClean="0">
                <a:ea typeface="ＭＳ Ｐゴシック" charset="0"/>
              </a:rPr>
              <a:t>Step</a:t>
            </a:r>
            <a:r>
              <a:rPr lang="it-IT" sz="2000" i="1" dirty="0" smtClean="0">
                <a:ea typeface="ＭＳ Ｐゴシック" charset="0"/>
              </a:rPr>
              <a:t> 1: </a:t>
            </a:r>
            <a:r>
              <a:rPr lang="it-IT" sz="2000" b="0" i="1" dirty="0" smtClean="0">
                <a:ea typeface="ＭＳ Ｐゴシック" charset="0"/>
              </a:rPr>
              <a:t>H</a:t>
            </a:r>
            <a:r>
              <a:rPr lang="it-IT" sz="2000" b="0" baseline="-25000" dirty="0" smtClean="0">
                <a:ea typeface="ＭＳ Ｐゴシック" charset="0"/>
              </a:rPr>
              <a:t>0</a:t>
            </a:r>
            <a:r>
              <a:rPr lang="it-IT" sz="2000" b="0" dirty="0" smtClean="0">
                <a:ea typeface="ＭＳ Ｐゴシック" charset="0"/>
              </a:rPr>
              <a:t> : </a:t>
            </a:r>
            <a:r>
              <a:rPr lang="it-IT" sz="2000" b="0" dirty="0" err="1" smtClean="0">
                <a:ea typeface="ＭＳ Ｐゴシック" charset="0"/>
                <a:cs typeface="Times New Roman" charset="0"/>
              </a:rPr>
              <a:t>μ</a:t>
            </a:r>
            <a:r>
              <a:rPr lang="it-IT" sz="2000" b="0" dirty="0" smtClean="0">
                <a:ea typeface="ＭＳ Ｐゴシック" charset="0"/>
              </a:rPr>
              <a:t> = 12.5 </a:t>
            </a:r>
            <a:r>
              <a:rPr lang="it-IT" sz="2000" b="0" i="1" dirty="0" smtClean="0">
                <a:ea typeface="ＭＳ Ｐゴシック" charset="0"/>
              </a:rPr>
              <a:t>versus</a:t>
            </a:r>
            <a:r>
              <a:rPr lang="it-IT" sz="2000" b="0" dirty="0" smtClean="0">
                <a:ea typeface="ＭＳ Ｐゴシック" charset="0"/>
              </a:rPr>
              <a:t> </a:t>
            </a:r>
            <a:r>
              <a:rPr lang="it-IT" sz="2000" b="0" i="1" dirty="0" smtClean="0">
                <a:ea typeface="ＭＳ Ｐゴシック" charset="0"/>
              </a:rPr>
              <a:t>H</a:t>
            </a:r>
            <a:r>
              <a:rPr lang="it-IT" sz="2000" b="0" i="1" baseline="-25000" dirty="0" smtClean="0">
                <a:ea typeface="ＭＳ Ｐゴシック" charset="0"/>
              </a:rPr>
              <a:t>1</a:t>
            </a:r>
            <a:r>
              <a:rPr lang="it-IT" sz="2000" b="0" dirty="0" smtClean="0">
                <a:ea typeface="ＭＳ Ｐゴシック" charset="0"/>
              </a:rPr>
              <a:t> : </a:t>
            </a:r>
            <a:r>
              <a:rPr lang="it-IT" sz="2000" b="0" dirty="0" err="1" smtClean="0">
                <a:ea typeface="ＭＳ Ｐゴシック" charset="0"/>
                <a:cs typeface="Times New Roman" charset="0"/>
              </a:rPr>
              <a:t>μ</a:t>
            </a:r>
            <a:r>
              <a:rPr lang="it-IT" sz="2000" b="0" dirty="0" smtClean="0">
                <a:ea typeface="ＭＳ Ｐゴシック" charset="0"/>
              </a:rPr>
              <a:t> </a:t>
            </a:r>
            <a:r>
              <a:rPr lang="it-IT" sz="2000" b="0" dirty="0" smtClean="0">
                <a:ea typeface="ＭＳ Ｐゴシック" charset="0"/>
                <a:sym typeface="Mathematica1" charset="0"/>
              </a:rPr>
              <a:t>≠ 12.5</a:t>
            </a:r>
            <a:endParaRPr lang="it-IT" sz="2000" b="0" dirty="0" smtClean="0">
              <a:ea typeface="ＭＳ Ｐゴシック" charset="0"/>
            </a:endParaRPr>
          </a:p>
          <a:p>
            <a:pPr algn="just">
              <a:buClrTx/>
              <a:buSzPct val="100000"/>
            </a:pPr>
            <a:r>
              <a:rPr lang="it-IT" sz="2000" i="1" dirty="0" err="1" smtClean="0">
                <a:ea typeface="ＭＳ Ｐゴシック" charset="0"/>
              </a:rPr>
              <a:t>Step</a:t>
            </a:r>
            <a:r>
              <a:rPr lang="it-IT" sz="2000" i="1" dirty="0" smtClean="0">
                <a:ea typeface="ＭＳ Ｐゴシック" charset="0"/>
              </a:rPr>
              <a:t> 2: </a:t>
            </a:r>
            <a:r>
              <a:rPr lang="it-IT" sz="2000" b="0" dirty="0" smtClean="0">
                <a:ea typeface="ＭＳ Ｐゴシック" charset="0"/>
              </a:rPr>
              <a:t>La deviazione standard della popolazione </a:t>
            </a:r>
            <a:r>
              <a:rPr lang="it-IT" sz="2000" b="0" dirty="0" err="1" smtClean="0">
                <a:ea typeface="ＭＳ Ｐゴシック" charset="0"/>
              </a:rPr>
              <a:t>σ</a:t>
            </a:r>
            <a:r>
              <a:rPr lang="it-IT" sz="2000" b="0" dirty="0" smtClean="0">
                <a:ea typeface="ＭＳ Ｐゴシック" charset="0"/>
                <a:sym typeface="Mathematica1" charset="0"/>
              </a:rPr>
              <a:t> NON è nota, la </a:t>
            </a:r>
            <a:r>
              <a:rPr lang="it-IT" sz="2000" b="0" i="1" dirty="0" smtClean="0">
                <a:ea typeface="ＭＳ Ｐゴシック" charset="0"/>
                <a:sym typeface="Mathematica1" charset="0"/>
              </a:rPr>
              <a:t>dimensione del campione è piccola </a:t>
            </a:r>
            <a:r>
              <a:rPr lang="it-IT" sz="2000" b="0" i="1" dirty="0" smtClean="0">
                <a:ea typeface="ＭＳ Ｐゴシック" charset="0"/>
              </a:rPr>
              <a:t>(</a:t>
            </a:r>
            <a:r>
              <a:rPr lang="it-IT" sz="2000" b="0" i="1" dirty="0" err="1" smtClean="0">
                <a:ea typeface="ＭＳ Ｐゴシック" charset="0"/>
              </a:rPr>
              <a:t>n</a:t>
            </a:r>
            <a:r>
              <a:rPr lang="it-IT" sz="2000" b="0" i="1" dirty="0" smtClean="0">
                <a:ea typeface="ＭＳ Ｐゴシック" charset="0"/>
              </a:rPr>
              <a:t> &lt; 30), e la popolazione della tempo dei “primi passi” è normalmente distribuita. Di conseguenza usiamo la distribuzione t per trovare il </a:t>
            </a:r>
            <a:r>
              <a:rPr lang="it-IT" sz="2000" b="0" i="1" dirty="0" err="1" smtClean="0">
                <a:latin typeface="Times New Roman"/>
                <a:ea typeface="ＭＳ Ｐゴシック" charset="0"/>
                <a:cs typeface="Times New Roman"/>
              </a:rPr>
              <a:t>p-value</a:t>
            </a:r>
            <a:r>
              <a:rPr lang="it-IT" sz="2000" b="0" i="1" dirty="0" smtClean="0">
                <a:latin typeface="Times New Roman"/>
                <a:ea typeface="ＭＳ Ｐゴシック" charset="0"/>
                <a:cs typeface="Times New Roman"/>
              </a:rPr>
              <a:t> </a:t>
            </a:r>
            <a:r>
              <a:rPr lang="it-IT" sz="2000" b="0" i="1" dirty="0" smtClean="0">
                <a:ea typeface="ＭＳ Ｐゴシック" charset="0"/>
              </a:rPr>
              <a:t>per il test.</a:t>
            </a:r>
          </a:p>
          <a:p>
            <a:pPr algn="just">
              <a:buClrTx/>
              <a:buSzPct val="100000"/>
            </a:pPr>
            <a:r>
              <a:rPr lang="it-IT" sz="2000" i="1" dirty="0" err="1" smtClean="0">
                <a:ea typeface="ＭＳ Ｐゴシック" charset="0"/>
                <a:cs typeface="Times New Roman" charset="0"/>
              </a:rPr>
              <a:t>Step</a:t>
            </a:r>
            <a:r>
              <a:rPr lang="it-IT" sz="2000" i="1" dirty="0" smtClean="0">
                <a:ea typeface="ＭＳ Ｐゴシック" charset="0"/>
                <a:cs typeface="Times New Roman" charset="0"/>
              </a:rPr>
              <a:t> 3: </a:t>
            </a:r>
            <a:r>
              <a:rPr lang="it-IT" sz="2000" b="0" dirty="0" smtClean="0">
                <a:ea typeface="ＭＳ Ｐゴシック" charset="0"/>
              </a:rPr>
              <a:t>Il segno ≠ nella ipotesi alternativa indica che il test è a due code</a:t>
            </a:r>
          </a:p>
          <a:p>
            <a:pPr marL="0" indent="0" algn="just">
              <a:buClrTx/>
              <a:buSzPct val="100000"/>
              <a:buNone/>
            </a:pPr>
            <a:endParaRPr lang="it-IT" sz="2000" b="0" dirty="0" smtClean="0">
              <a:ea typeface="ＭＳ Ｐゴシック" charset="0"/>
            </a:endParaRPr>
          </a:p>
          <a:p>
            <a:pPr algn="just"/>
            <a:endParaRPr lang="it-IT" sz="2000" b="0" dirty="0">
              <a:ea typeface="ＭＳ Ｐゴシック" charset="0"/>
            </a:endParaRPr>
          </a:p>
        </p:txBody>
      </p:sp>
      <p:sp>
        <p:nvSpPr>
          <p:cNvPr id="4" name="Rectangle 3"/>
          <p:cNvSpPr txBox="1">
            <a:spLocks noChangeArrowheads="1"/>
          </p:cNvSpPr>
          <p:nvPr/>
        </p:nvSpPr>
        <p:spPr>
          <a:xfrm>
            <a:off x="542509" y="4337235"/>
            <a:ext cx="8273216" cy="1642325"/>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None/>
            </a:pPr>
            <a:r>
              <a:rPr lang="it-IT" sz="2000" b="0" dirty="0" smtClean="0">
                <a:ea typeface="ＭＳ Ｐゴシック" charset="0"/>
              </a:rPr>
              <a:t>il numero di gradi di libertà </a:t>
            </a:r>
            <a:r>
              <a:rPr lang="it-IT" sz="2000" b="0" i="1" dirty="0" err="1" smtClean="0">
                <a:ea typeface="ＭＳ Ｐゴシック" charset="0"/>
              </a:rPr>
              <a:t>df</a:t>
            </a:r>
            <a:r>
              <a:rPr lang="it-IT" sz="2000" b="0" dirty="0" smtClean="0">
                <a:ea typeface="ＭＳ Ｐゴシック" charset="0"/>
              </a:rPr>
              <a:t> =</a:t>
            </a:r>
            <a:r>
              <a:rPr lang="it-IT" sz="2000" b="0" i="1" dirty="0" smtClean="0">
                <a:ea typeface="ＭＳ Ｐゴシック" charset="0"/>
              </a:rPr>
              <a:t> </a:t>
            </a:r>
            <a:r>
              <a:rPr lang="it-IT" sz="2000" b="0" i="1" dirty="0" err="1" smtClean="0">
                <a:ea typeface="ＭＳ Ｐゴシック" charset="0"/>
              </a:rPr>
              <a:t>n</a:t>
            </a:r>
            <a:r>
              <a:rPr lang="it-IT" sz="2000" b="0" dirty="0" smtClean="0">
                <a:ea typeface="ＭＳ Ｐゴシック" charset="0"/>
              </a:rPr>
              <a:t> –</a:t>
            </a:r>
            <a:r>
              <a:rPr lang="en-GB" sz="2000" b="0" dirty="0" smtClean="0">
                <a:ea typeface="ＭＳ Ｐゴシック" charset="0"/>
              </a:rPr>
              <a:t> 1 = 18 – 1 = 17; </a:t>
            </a:r>
            <a:r>
              <a:rPr lang="it-IT" sz="2000" b="0" dirty="0" smtClean="0">
                <a:ea typeface="ＭＳ Ｐゴシック" charset="0"/>
              </a:rPr>
              <a:t>dalla tabella della distribuzione-</a:t>
            </a:r>
            <a:r>
              <a:rPr lang="it-IT" sz="2000" b="0" i="1" dirty="0" smtClean="0">
                <a:ea typeface="ＭＳ Ｐゴシック" charset="0"/>
              </a:rPr>
              <a:t>t</a:t>
            </a:r>
            <a:r>
              <a:rPr lang="it-IT" sz="2000" b="0" dirty="0" smtClean="0">
                <a:ea typeface="ＭＳ Ｐゴシック" charset="0"/>
              </a:rPr>
              <a:t> il valore calcolato </a:t>
            </a:r>
            <a:r>
              <a:rPr lang="en-GB" sz="2000" b="0" dirty="0" smtClean="0">
                <a:ea typeface="ＭＳ Ｐゴシック" charset="0"/>
              </a:rPr>
              <a:t>di </a:t>
            </a:r>
            <a:r>
              <a:rPr lang="en-GB" sz="2000" i="1" dirty="0" smtClean="0">
                <a:latin typeface="Times New Roman"/>
                <a:ea typeface="ＭＳ Ｐゴシック" charset="0"/>
                <a:cs typeface="Times New Roman"/>
              </a:rPr>
              <a:t>p-value </a:t>
            </a:r>
            <a:r>
              <a:rPr lang="it-IT" sz="2000" b="0" dirty="0" smtClean="0">
                <a:ea typeface="ＭＳ Ｐゴシック" charset="0"/>
              </a:rPr>
              <a:t>è compreso fra </a:t>
            </a:r>
            <a:r>
              <a:rPr lang="it-IT" sz="2000" b="0" i="1" dirty="0" smtClean="0">
                <a:ea typeface="ＭＳ Ｐゴシック" charset="0"/>
              </a:rPr>
              <a:t>t</a:t>
            </a:r>
            <a:r>
              <a:rPr lang="it-IT" sz="2000" b="0" dirty="0" smtClean="0">
                <a:ea typeface="ＭＳ Ｐゴシック" charset="0"/>
              </a:rPr>
              <a:t>=2.110 e </a:t>
            </a:r>
            <a:r>
              <a:rPr lang="it-IT" sz="2000" b="0" i="1" dirty="0" smtClean="0">
                <a:ea typeface="ＭＳ Ｐゴシック" charset="0"/>
              </a:rPr>
              <a:t>t</a:t>
            </a:r>
            <a:r>
              <a:rPr lang="it-IT" sz="2000" b="0" dirty="0" smtClean="0">
                <a:ea typeface="ＭＳ Ｐゴシック" charset="0"/>
              </a:rPr>
              <a:t>=2.567 che corrispondono rispettivamente ad un area di coda destra </a:t>
            </a:r>
            <a:r>
              <a:rPr lang="it-IT" sz="2000" b="0" dirty="0"/>
              <a:t>rispettivamente pari a 0.01 e </a:t>
            </a:r>
            <a:r>
              <a:rPr lang="it-IT" sz="2000" b="0" dirty="0" smtClean="0"/>
              <a:t>0.025. Poiché il test è a due code il</a:t>
            </a:r>
            <a:r>
              <a:rPr lang="it-IT" sz="2000" i="1" dirty="0" smtClean="0"/>
              <a:t> </a:t>
            </a:r>
            <a:r>
              <a:rPr lang="it-IT" sz="2000" i="1" dirty="0" err="1">
                <a:latin typeface="Times New Roman"/>
                <a:ea typeface="ＭＳ Ｐゴシック" charset="0"/>
                <a:cs typeface="Times New Roman"/>
              </a:rPr>
              <a:t>p-value</a:t>
            </a:r>
            <a:r>
              <a:rPr lang="it-IT" sz="2000" i="1" dirty="0">
                <a:latin typeface="Times New Roman"/>
                <a:ea typeface="ＭＳ Ｐゴシック" charset="0"/>
                <a:cs typeface="Times New Roman"/>
              </a:rPr>
              <a:t> </a:t>
            </a:r>
            <a:r>
              <a:rPr lang="it-IT" sz="2000" b="0" dirty="0" smtClean="0">
                <a:ea typeface="ＭＳ Ｐゴシック" charset="0"/>
                <a:cs typeface="Times New Roman"/>
              </a:rPr>
              <a:t>per </a:t>
            </a:r>
            <a:r>
              <a:rPr lang="it-IT" sz="2000" b="0" i="1" dirty="0" smtClean="0">
                <a:ea typeface="ＭＳ Ｐゴシック" charset="0"/>
                <a:cs typeface="Times New Roman"/>
              </a:rPr>
              <a:t>t</a:t>
            </a:r>
            <a:r>
              <a:rPr lang="it-IT" sz="2000" b="0" dirty="0" smtClean="0">
                <a:ea typeface="ＭＳ Ｐゴシック" charset="0"/>
                <a:cs typeface="Times New Roman"/>
              </a:rPr>
              <a:t>=2.121 è compreso fra 2(0.025)=0.05 e 2(0.01)=0.02</a:t>
            </a:r>
            <a:endParaRPr lang="it-IT" sz="2000" b="0" dirty="0">
              <a:latin typeface="Times New Roman"/>
              <a:ea typeface="ＭＳ Ｐゴシック" charset="0"/>
              <a:cs typeface="Times New Roman"/>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3757128843"/>
              </p:ext>
            </p:extLst>
          </p:nvPr>
        </p:nvGraphicFramePr>
        <p:xfrm>
          <a:off x="1406525" y="3357459"/>
          <a:ext cx="6435725" cy="815975"/>
        </p:xfrm>
        <a:graphic>
          <a:graphicData uri="http://schemas.openxmlformats.org/presentationml/2006/ole">
            <mc:AlternateContent xmlns:mc="http://schemas.openxmlformats.org/markup-compatibility/2006">
              <mc:Choice xmlns:v="urn:schemas-microsoft-com:vml" Requires="v">
                <p:oleObj spid="_x0000_s581871" name="Equation" r:id="rId3" imgW="3708400" imgH="469900" progId="Equation.3">
                  <p:embed/>
                </p:oleObj>
              </mc:Choice>
              <mc:Fallback>
                <p:oleObj name="Equation" r:id="rId3" imgW="3708400" imgH="469900" progId="Equation.3">
                  <p:embed/>
                  <p:pic>
                    <p:nvPicPr>
                      <p:cNvPr id="0" name=""/>
                      <p:cNvPicPr>
                        <a:picLocks noChangeAspect="1" noChangeArrowheads="1"/>
                      </p:cNvPicPr>
                      <p:nvPr/>
                    </p:nvPicPr>
                    <p:blipFill>
                      <a:blip r:embed="rId4"/>
                      <a:srcRect/>
                      <a:stretch>
                        <a:fillRect/>
                      </a:stretch>
                    </p:blipFill>
                    <p:spPr bwMode="auto">
                      <a:xfrm>
                        <a:off x="1406525" y="3357459"/>
                        <a:ext cx="6435725" cy="81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graphicFrame>
        <p:nvGraphicFramePr>
          <p:cNvPr id="7" name="Object 2"/>
          <p:cNvGraphicFramePr>
            <a:graphicFrameLocks noChangeAspect="1"/>
          </p:cNvGraphicFramePr>
          <p:nvPr>
            <p:extLst>
              <p:ext uri="{D42A27DB-BD31-4B8C-83A1-F6EECF244321}">
                <p14:modId xmlns:p14="http://schemas.microsoft.com/office/powerpoint/2010/main" val="240109557"/>
              </p:ext>
            </p:extLst>
          </p:nvPr>
        </p:nvGraphicFramePr>
        <p:xfrm>
          <a:off x="3371218" y="6119813"/>
          <a:ext cx="2709862" cy="354012"/>
        </p:xfrm>
        <a:graphic>
          <a:graphicData uri="http://schemas.openxmlformats.org/presentationml/2006/ole">
            <mc:AlternateContent xmlns:mc="http://schemas.openxmlformats.org/markup-compatibility/2006">
              <mc:Choice xmlns:v="urn:schemas-microsoft-com:vml" Requires="v">
                <p:oleObj spid="_x0000_s581872" name="Equation" r:id="rId5" imgW="1562100" imgH="203200" progId="Equation.3">
                  <p:embed/>
                </p:oleObj>
              </mc:Choice>
              <mc:Fallback>
                <p:oleObj name="Equation" r:id="rId5" imgW="1562100" imgH="203200" progId="Equation.3">
                  <p:embed/>
                  <p:pic>
                    <p:nvPicPr>
                      <p:cNvPr id="0" name=""/>
                      <p:cNvPicPr>
                        <a:picLocks noChangeAspect="1" noChangeArrowheads="1"/>
                      </p:cNvPicPr>
                      <p:nvPr/>
                    </p:nvPicPr>
                    <p:blipFill>
                      <a:blip r:embed="rId6"/>
                      <a:srcRect/>
                      <a:stretch>
                        <a:fillRect/>
                      </a:stretch>
                    </p:blipFill>
                    <p:spPr bwMode="auto">
                      <a:xfrm>
                        <a:off x="3371218" y="6119813"/>
                        <a:ext cx="2709862"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4893698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73123"/>
            <a:ext cx="8229600" cy="699499"/>
          </a:xfrm>
        </p:spPr>
        <p:txBody>
          <a:bodyPr>
            <a:normAutofit fontScale="90000"/>
          </a:bodyPr>
          <a:lstStyle/>
          <a:p>
            <a:r>
              <a:rPr lang="it-IT" dirty="0"/>
              <a:t>Esempio 9-5. Calcolo del </a:t>
            </a:r>
            <a:r>
              <a:rPr lang="it-IT" i="1" dirty="0" err="1">
                <a:latin typeface="Times New Roman"/>
                <a:cs typeface="Times New Roman"/>
              </a:rPr>
              <a:t>p-value</a:t>
            </a:r>
            <a:r>
              <a:rPr lang="it-IT" dirty="0"/>
              <a:t>. </a:t>
            </a:r>
            <a:r>
              <a:rPr lang="it-IT" dirty="0" err="1"/>
              <a:t>Step</a:t>
            </a:r>
            <a:r>
              <a:rPr lang="it-IT" dirty="0"/>
              <a:t> 1-4</a:t>
            </a: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7077" y="1525015"/>
            <a:ext cx="3749521" cy="179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o 11"/>
          <p:cNvGrpSpPr>
            <a:grpSpLocks noChangeAspect="1"/>
          </p:cNvGrpSpPr>
          <p:nvPr/>
        </p:nvGrpSpPr>
        <p:grpSpPr>
          <a:xfrm>
            <a:off x="258922" y="1088101"/>
            <a:ext cx="4787994" cy="2496619"/>
            <a:chOff x="382220" y="1063443"/>
            <a:chExt cx="5597675" cy="2918820"/>
          </a:xfrm>
        </p:grpSpPr>
        <p:pic>
          <p:nvPicPr>
            <p:cNvPr id="5" name="Immagine 4"/>
            <p:cNvPicPr>
              <a:picLocks noChangeAspect="1"/>
            </p:cNvPicPr>
            <p:nvPr/>
          </p:nvPicPr>
          <p:blipFill rotWithShape="1">
            <a:blip r:embed="rId3"/>
            <a:srcRect l="3863" r="6366" b="66381"/>
            <a:stretch/>
          </p:blipFill>
          <p:spPr>
            <a:xfrm>
              <a:off x="386664" y="1063443"/>
              <a:ext cx="5400861" cy="1618090"/>
            </a:xfrm>
            <a:prstGeom prst="rect">
              <a:avLst/>
            </a:prstGeom>
          </p:spPr>
        </p:pic>
        <p:pic>
          <p:nvPicPr>
            <p:cNvPr id="7" name="Immagine 6"/>
            <p:cNvPicPr>
              <a:picLocks noChangeAspect="1"/>
            </p:cNvPicPr>
            <p:nvPr/>
          </p:nvPicPr>
          <p:blipFill rotWithShape="1">
            <a:blip r:embed="rId3"/>
            <a:srcRect l="3863" t="74728" r="6366" b="4110"/>
            <a:stretch/>
          </p:blipFill>
          <p:spPr>
            <a:xfrm>
              <a:off x="386664" y="2835661"/>
              <a:ext cx="5400861" cy="1018472"/>
            </a:xfrm>
            <a:prstGeom prst="rect">
              <a:avLst/>
            </a:prstGeom>
          </p:spPr>
        </p:pic>
        <p:sp>
          <p:nvSpPr>
            <p:cNvPr id="8" name="Rettangolo 7"/>
            <p:cNvSpPr/>
            <p:nvPr/>
          </p:nvSpPr>
          <p:spPr>
            <a:xfrm>
              <a:off x="382220" y="3439788"/>
              <a:ext cx="4672949" cy="197264"/>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Freccia sinistra 8"/>
            <p:cNvSpPr/>
            <p:nvPr/>
          </p:nvSpPr>
          <p:spPr>
            <a:xfrm>
              <a:off x="5153807" y="3353485"/>
              <a:ext cx="826088" cy="357541"/>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Rettangolo 9"/>
            <p:cNvSpPr/>
            <p:nvPr/>
          </p:nvSpPr>
          <p:spPr>
            <a:xfrm>
              <a:off x="3279695" y="1829142"/>
              <a:ext cx="1652178" cy="2153121"/>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sp>
        <p:nvSpPr>
          <p:cNvPr id="11" name="CasellaDiTesto 10"/>
          <p:cNvSpPr txBox="1"/>
          <p:nvPr/>
        </p:nvSpPr>
        <p:spPr>
          <a:xfrm>
            <a:off x="3427652" y="3809657"/>
            <a:ext cx="3156398" cy="461665"/>
          </a:xfrm>
          <a:prstGeom prst="rect">
            <a:avLst/>
          </a:prstGeom>
          <a:noFill/>
        </p:spPr>
        <p:txBody>
          <a:bodyPr wrap="square" rtlCol="0">
            <a:spAutoFit/>
          </a:bodyPr>
          <a:lstStyle/>
          <a:p>
            <a:r>
              <a:rPr lang="it-IT" b="0" dirty="0" smtClean="0"/>
              <a:t>0.02</a:t>
            </a:r>
            <a:r>
              <a:rPr lang="it-IT" b="0" i="1" dirty="0" smtClean="0"/>
              <a:t> &lt;</a:t>
            </a:r>
            <a:r>
              <a:rPr lang="it-IT" b="0" i="1" dirty="0" err="1" smtClean="0"/>
              <a:t>p-value</a:t>
            </a:r>
            <a:r>
              <a:rPr lang="it-IT" b="0" i="1" dirty="0" smtClean="0"/>
              <a:t> &lt;</a:t>
            </a:r>
            <a:r>
              <a:rPr lang="it-IT" b="0" dirty="0" smtClean="0"/>
              <a:t>0.05</a:t>
            </a:r>
            <a:r>
              <a:rPr lang="it-IT" b="0" i="1" dirty="0" smtClean="0"/>
              <a:t> </a:t>
            </a:r>
            <a:endParaRPr lang="it-IT" b="0" dirty="0"/>
          </a:p>
        </p:txBody>
      </p:sp>
      <p:sp>
        <p:nvSpPr>
          <p:cNvPr id="13" name="Rectangle 3"/>
          <p:cNvSpPr txBox="1">
            <a:spLocks noChangeArrowheads="1"/>
          </p:cNvSpPr>
          <p:nvPr/>
        </p:nvSpPr>
        <p:spPr>
          <a:xfrm>
            <a:off x="283583" y="4489472"/>
            <a:ext cx="8667766" cy="2057222"/>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buSzPct val="90000"/>
              <a:buFont typeface="Wingdings" charset="0"/>
              <a:buChar char="§"/>
            </a:pPr>
            <a:r>
              <a:rPr lang="it-IT" sz="2000" i="1" dirty="0" err="1" smtClean="0">
                <a:ea typeface="ＭＳ Ｐゴシック" charset="0"/>
              </a:rPr>
              <a:t>Step</a:t>
            </a:r>
            <a:r>
              <a:rPr lang="it-IT" sz="2000" i="1" dirty="0" smtClean="0">
                <a:ea typeface="ＭＳ Ｐゴシック" charset="0"/>
              </a:rPr>
              <a:t> 4</a:t>
            </a:r>
            <a:r>
              <a:rPr lang="it-IT" sz="2000" b="0" dirty="0" smtClean="0">
                <a:ea typeface="ＭＳ Ｐゴシック" charset="0"/>
              </a:rPr>
              <a:t>: Per valori α</a:t>
            </a:r>
            <a:r>
              <a:rPr lang="it-IT" sz="2000" b="0" dirty="0" smtClean="0">
                <a:ea typeface="ＭＳ Ｐゴシック" charset="0"/>
                <a:sym typeface="Mathematica1" charset="0"/>
              </a:rPr>
              <a:t> maggiori di 0.05 rigettiamo l’ipotesi nulla. Per valori del livello di affidabilità del test α minori di 0.02 non rigettiamo l’ipotesi  nulla.  In questo esempio  α = .01 che è minore del limite inferiore del </a:t>
            </a:r>
            <a:r>
              <a:rPr lang="it-IT" sz="2000" b="0" dirty="0" err="1" smtClean="0">
                <a:ea typeface="ＭＳ Ｐゴシック" charset="0"/>
                <a:sym typeface="Mathematica1" charset="0"/>
              </a:rPr>
              <a:t>range</a:t>
            </a:r>
            <a:r>
              <a:rPr lang="it-IT" sz="2000" b="0" dirty="0" smtClean="0">
                <a:ea typeface="ＭＳ Ｐゴシック" charset="0"/>
                <a:sym typeface="Mathematica1" charset="0"/>
              </a:rPr>
              <a:t> do valori del </a:t>
            </a:r>
            <a:r>
              <a:rPr lang="it-IT" sz="2000" b="0" i="1" dirty="0" err="1" smtClean="0">
                <a:latin typeface="Times New Roman"/>
                <a:ea typeface="ＭＳ Ｐゴシック" charset="0"/>
                <a:cs typeface="Times New Roman"/>
                <a:sym typeface="Mathematica1" charset="0"/>
              </a:rPr>
              <a:t>p-value</a:t>
            </a:r>
            <a:r>
              <a:rPr lang="it-IT" sz="2000" b="0" i="1" dirty="0" smtClean="0">
                <a:latin typeface="Times New Roman"/>
                <a:ea typeface="ＭＳ Ｐゴシック" charset="0"/>
                <a:cs typeface="Times New Roman"/>
                <a:sym typeface="Mathematica1" charset="0"/>
              </a:rPr>
              <a:t> </a:t>
            </a:r>
            <a:r>
              <a:rPr lang="it-IT" sz="2000" b="0" dirty="0" smtClean="0">
                <a:ea typeface="ＭＳ Ｐゴシック" charset="0"/>
                <a:sym typeface="Mathematica1" charset="0"/>
              </a:rPr>
              <a:t>0.02.  Di conseguenza non rigettiamo l’ipotesi </a:t>
            </a:r>
            <a:r>
              <a:rPr lang="it-IT" sz="2000" b="0" dirty="0" smtClean="0">
                <a:ea typeface="ＭＳ Ｐゴシック" charset="0"/>
              </a:rPr>
              <a:t>H</a:t>
            </a:r>
            <a:r>
              <a:rPr lang="it-IT" sz="2000" b="0" baseline="-25000" dirty="0" smtClean="0">
                <a:ea typeface="ＭＳ Ｐゴシック" charset="0"/>
              </a:rPr>
              <a:t>0</a:t>
            </a:r>
            <a:r>
              <a:rPr lang="it-IT" sz="2000" b="0" dirty="0" smtClean="0">
                <a:ea typeface="ＭＳ Ｐゴシック" charset="0"/>
              </a:rPr>
              <a:t> e affermiamo che l’età media alla quale I bambini </a:t>
            </a:r>
            <a:r>
              <a:rPr lang="it-IT" sz="2000" b="0" dirty="0" err="1" smtClean="0">
                <a:ea typeface="ＭＳ Ｐゴシック" charset="0"/>
              </a:rPr>
              <a:t>inziano</a:t>
            </a:r>
            <a:r>
              <a:rPr lang="it-IT" sz="2000" b="0" dirty="0" smtClean="0">
                <a:ea typeface="ＭＳ Ｐゴシック" charset="0"/>
              </a:rPr>
              <a:t> a camminare non è diversa da 12.5 mesi.</a:t>
            </a:r>
            <a:endParaRPr lang="it-IT" sz="2000" b="0" dirty="0">
              <a:ea typeface="ＭＳ Ｐゴシック" charset="0"/>
            </a:endParaRPr>
          </a:p>
        </p:txBody>
      </p:sp>
    </p:spTree>
    <p:extLst>
      <p:ext uri="{BB962C8B-B14F-4D97-AF65-F5344CB8AC3E}">
        <p14:creationId xmlns:p14="http://schemas.microsoft.com/office/powerpoint/2010/main" val="38185749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748815"/>
          </a:xfrm>
        </p:spPr>
        <p:txBody>
          <a:bodyPr>
            <a:normAutofit/>
          </a:bodyPr>
          <a:lstStyle/>
          <a:p>
            <a:r>
              <a:rPr lang="it-IT" dirty="0"/>
              <a:t>Esempio 9-5. </a:t>
            </a:r>
            <a:r>
              <a:rPr lang="it-IT" dirty="0" smtClean="0"/>
              <a:t>MINITAB</a:t>
            </a:r>
            <a:endParaRPr lang="it-IT" dirty="0"/>
          </a:p>
        </p:txBody>
      </p:sp>
      <p:sp>
        <p:nvSpPr>
          <p:cNvPr id="3" name="CasellaDiTesto 2"/>
          <p:cNvSpPr txBox="1"/>
          <p:nvPr/>
        </p:nvSpPr>
        <p:spPr>
          <a:xfrm>
            <a:off x="537882" y="1344705"/>
            <a:ext cx="7963647" cy="461665"/>
          </a:xfrm>
          <a:prstGeom prst="rect">
            <a:avLst/>
          </a:prstGeom>
          <a:noFill/>
        </p:spPr>
        <p:txBody>
          <a:bodyPr wrap="square" rtlCol="0">
            <a:spAutoFit/>
          </a:bodyPr>
          <a:lstStyle/>
          <a:p>
            <a:r>
              <a:rPr lang="it-IT" dirty="0" smtClean="0">
                <a:latin typeface="+mn-lt"/>
              </a:rPr>
              <a:t>Stat </a:t>
            </a:r>
            <a:r>
              <a:rPr lang="it-IT" dirty="0" smtClean="0">
                <a:latin typeface="+mn-lt"/>
                <a:sym typeface="Wingdings"/>
              </a:rPr>
              <a:t> Basic </a:t>
            </a:r>
            <a:r>
              <a:rPr lang="it-IT" dirty="0" err="1" smtClean="0">
                <a:latin typeface="+mn-lt"/>
                <a:sym typeface="Wingdings"/>
              </a:rPr>
              <a:t>Statistics</a:t>
            </a:r>
            <a:r>
              <a:rPr lang="it-IT" dirty="0" smtClean="0">
                <a:latin typeface="+mn-lt"/>
                <a:sym typeface="Wingdings"/>
              </a:rPr>
              <a:t>  1t – 1 Sample t…</a:t>
            </a:r>
            <a:endParaRPr lang="it-IT" dirty="0">
              <a:latin typeface="+mn-lt"/>
            </a:endParaRPr>
          </a:p>
        </p:txBody>
      </p:sp>
      <p:pic>
        <p:nvPicPr>
          <p:cNvPr id="5" name="Immagine 4"/>
          <p:cNvPicPr>
            <a:picLocks noChangeAspect="1"/>
          </p:cNvPicPr>
          <p:nvPr/>
        </p:nvPicPr>
        <p:blipFill>
          <a:blip r:embed="rId2"/>
          <a:stretch>
            <a:fillRect/>
          </a:stretch>
        </p:blipFill>
        <p:spPr>
          <a:xfrm>
            <a:off x="1294619" y="1968014"/>
            <a:ext cx="7560000" cy="4518970"/>
          </a:xfrm>
          <a:prstGeom prst="rect">
            <a:avLst/>
          </a:prstGeom>
        </p:spPr>
      </p:pic>
      <p:sp>
        <p:nvSpPr>
          <p:cNvPr id="6" name="Freccia sinistra 5"/>
          <p:cNvSpPr/>
          <p:nvPr/>
        </p:nvSpPr>
        <p:spPr>
          <a:xfrm>
            <a:off x="4031806" y="2921970"/>
            <a:ext cx="887737" cy="332883"/>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849865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0211" y="397781"/>
            <a:ext cx="8229600" cy="810460"/>
          </a:xfrm>
        </p:spPr>
        <p:txBody>
          <a:bodyPr/>
          <a:lstStyle/>
          <a:p>
            <a:r>
              <a:rPr lang="it-IT" dirty="0"/>
              <a:t>Esempio 9-5. MINITAB</a:t>
            </a:r>
          </a:p>
        </p:txBody>
      </p:sp>
      <p:sp>
        <p:nvSpPr>
          <p:cNvPr id="3" name="CasellaDiTesto 2"/>
          <p:cNvSpPr txBox="1"/>
          <p:nvPr/>
        </p:nvSpPr>
        <p:spPr>
          <a:xfrm>
            <a:off x="552824" y="1173248"/>
            <a:ext cx="7963647" cy="467999"/>
          </a:xfrm>
          <a:prstGeom prst="rect">
            <a:avLst/>
          </a:prstGeom>
          <a:noFill/>
        </p:spPr>
        <p:txBody>
          <a:bodyPr wrap="square" rtlCol="0">
            <a:spAutoFit/>
          </a:bodyPr>
          <a:lstStyle/>
          <a:p>
            <a:r>
              <a:rPr lang="it-IT" dirty="0" smtClean="0">
                <a:latin typeface="+mn-lt"/>
              </a:rPr>
              <a:t>Inseriamo i valori e premiamo </a:t>
            </a:r>
            <a:r>
              <a:rPr lang="it-IT" i="1" dirty="0" smtClean="0">
                <a:latin typeface="+mn-lt"/>
              </a:rPr>
              <a:t>Option</a:t>
            </a:r>
            <a:endParaRPr lang="it-IT" i="1" dirty="0">
              <a:latin typeface="+mn-lt"/>
            </a:endParaRPr>
          </a:p>
        </p:txBody>
      </p:sp>
      <p:pic>
        <p:nvPicPr>
          <p:cNvPr id="4" name="Immagine 3"/>
          <p:cNvPicPr>
            <a:picLocks noChangeAspect="1"/>
          </p:cNvPicPr>
          <p:nvPr/>
        </p:nvPicPr>
        <p:blipFill>
          <a:blip r:embed="rId2"/>
          <a:stretch>
            <a:fillRect/>
          </a:stretch>
        </p:blipFill>
        <p:spPr>
          <a:xfrm>
            <a:off x="1294625" y="1910014"/>
            <a:ext cx="7588490" cy="4536000"/>
          </a:xfrm>
          <a:prstGeom prst="rect">
            <a:avLst/>
          </a:prstGeom>
        </p:spPr>
      </p:pic>
      <p:sp>
        <p:nvSpPr>
          <p:cNvPr id="5" name="Parentesi graffa chiusa 4"/>
          <p:cNvSpPr/>
          <p:nvPr/>
        </p:nvSpPr>
        <p:spPr>
          <a:xfrm>
            <a:off x="5868930" y="3723355"/>
            <a:ext cx="184945" cy="887687"/>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6" name="Freccia sinistra 5"/>
          <p:cNvSpPr/>
          <p:nvPr/>
        </p:nvSpPr>
        <p:spPr>
          <a:xfrm>
            <a:off x="6140180" y="4031579"/>
            <a:ext cx="838419" cy="258909"/>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5708643" y="4722003"/>
            <a:ext cx="604154" cy="32055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90732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stretch>
            <a:fillRect/>
          </a:stretch>
        </p:blipFill>
        <p:spPr>
          <a:xfrm>
            <a:off x="1343946" y="1857054"/>
            <a:ext cx="7588490" cy="4536000"/>
          </a:xfrm>
          <a:prstGeom prst="rect">
            <a:avLst/>
          </a:prstGeom>
        </p:spPr>
      </p:pic>
      <p:sp>
        <p:nvSpPr>
          <p:cNvPr id="2" name="Titolo 1"/>
          <p:cNvSpPr>
            <a:spLocks noGrp="1"/>
          </p:cNvSpPr>
          <p:nvPr>
            <p:ph type="title"/>
          </p:nvPr>
        </p:nvSpPr>
        <p:spPr>
          <a:xfrm>
            <a:off x="432541" y="274491"/>
            <a:ext cx="8518808" cy="724157"/>
          </a:xfrm>
        </p:spPr>
        <p:txBody>
          <a:bodyPr/>
          <a:lstStyle/>
          <a:p>
            <a:r>
              <a:rPr lang="it-IT" dirty="0"/>
              <a:t>Esempio 9-5. MINITAB</a:t>
            </a:r>
          </a:p>
        </p:txBody>
      </p:sp>
      <p:sp>
        <p:nvSpPr>
          <p:cNvPr id="4" name="Freccia sinistra 3"/>
          <p:cNvSpPr/>
          <p:nvPr/>
        </p:nvSpPr>
        <p:spPr>
          <a:xfrm>
            <a:off x="5757960" y="3846645"/>
            <a:ext cx="986374" cy="283565"/>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CasellaDiTesto 5"/>
          <p:cNvSpPr txBox="1"/>
          <p:nvPr/>
        </p:nvSpPr>
        <p:spPr>
          <a:xfrm>
            <a:off x="6892285" y="2169902"/>
            <a:ext cx="1109671" cy="461665"/>
          </a:xfrm>
          <a:prstGeom prst="rect">
            <a:avLst/>
          </a:prstGeom>
          <a:solidFill>
            <a:schemeClr val="bg1"/>
          </a:solidFill>
        </p:spPr>
        <p:txBody>
          <a:bodyPr wrap="square" rtlCol="0">
            <a:spAutoFit/>
          </a:bodyPr>
          <a:lstStyle/>
          <a:p>
            <a:r>
              <a:rPr lang="it-IT" dirty="0" smtClean="0">
                <a:solidFill>
                  <a:srgbClr val="FF0000"/>
                </a:solidFill>
                <a:latin typeface="Symbol" charset="2"/>
                <a:cs typeface="Symbol" charset="2"/>
              </a:rPr>
              <a:t>a</a:t>
            </a:r>
            <a:r>
              <a:rPr lang="it-IT" dirty="0" smtClean="0">
                <a:solidFill>
                  <a:srgbClr val="FF0000"/>
                </a:solidFill>
              </a:rPr>
              <a:t>=0.01</a:t>
            </a:r>
            <a:endParaRPr lang="it-IT" dirty="0">
              <a:solidFill>
                <a:srgbClr val="FF0000"/>
              </a:solidFill>
            </a:endParaRPr>
          </a:p>
        </p:txBody>
      </p:sp>
      <p:sp>
        <p:nvSpPr>
          <p:cNvPr id="7" name="CasellaDiTesto 6"/>
          <p:cNvSpPr txBox="1"/>
          <p:nvPr/>
        </p:nvSpPr>
        <p:spPr>
          <a:xfrm>
            <a:off x="626804" y="1195294"/>
            <a:ext cx="7963647" cy="461665"/>
          </a:xfrm>
          <a:prstGeom prst="rect">
            <a:avLst/>
          </a:prstGeom>
          <a:noFill/>
        </p:spPr>
        <p:txBody>
          <a:bodyPr wrap="square" rtlCol="0">
            <a:spAutoFit/>
          </a:bodyPr>
          <a:lstStyle/>
          <a:p>
            <a:r>
              <a:rPr lang="it-IT" dirty="0" smtClean="0">
                <a:latin typeface="+mn-lt"/>
              </a:rPr>
              <a:t>Definiamo il Livello di Affidabilità </a:t>
            </a:r>
            <a:r>
              <a:rPr lang="it-IT" dirty="0" smtClean="0">
                <a:latin typeface="Symbol" charset="2"/>
                <a:cs typeface="Symbol" charset="2"/>
              </a:rPr>
              <a:t>a=0.01</a:t>
            </a:r>
            <a:r>
              <a:rPr lang="it-IT" dirty="0" smtClean="0">
                <a:latin typeface="+mn-lt"/>
              </a:rPr>
              <a:t> e l’ipotesi </a:t>
            </a:r>
            <a:r>
              <a:rPr lang="it-IT" i="1" dirty="0" smtClean="0">
                <a:latin typeface="+mn-lt"/>
              </a:rPr>
              <a:t>H</a:t>
            </a:r>
            <a:r>
              <a:rPr lang="it-IT" baseline="-25000" dirty="0" smtClean="0">
                <a:latin typeface="+mn-lt"/>
              </a:rPr>
              <a:t>1</a:t>
            </a:r>
            <a:endParaRPr lang="it-IT" baseline="-25000" dirty="0">
              <a:latin typeface="+mn-lt"/>
            </a:endParaRPr>
          </a:p>
        </p:txBody>
      </p:sp>
      <p:sp>
        <p:nvSpPr>
          <p:cNvPr id="8" name="Parentesi graffa chiusa 7"/>
          <p:cNvSpPr/>
          <p:nvPr/>
        </p:nvSpPr>
        <p:spPr>
          <a:xfrm>
            <a:off x="5375742" y="3637052"/>
            <a:ext cx="246593" cy="702752"/>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33017847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99149"/>
            <a:ext cx="8229600" cy="798131"/>
          </a:xfrm>
        </p:spPr>
        <p:txBody>
          <a:bodyPr/>
          <a:lstStyle/>
          <a:p>
            <a:r>
              <a:rPr lang="it-IT" dirty="0"/>
              <a:t>Esempio 9-5. MINITAB</a:t>
            </a:r>
          </a:p>
        </p:txBody>
      </p:sp>
      <p:pic>
        <p:nvPicPr>
          <p:cNvPr id="3" name="Immagine 2"/>
          <p:cNvPicPr>
            <a:picLocks noChangeAspect="1"/>
          </p:cNvPicPr>
          <p:nvPr/>
        </p:nvPicPr>
        <p:blipFill>
          <a:blip r:embed="rId2"/>
          <a:stretch>
            <a:fillRect/>
          </a:stretch>
        </p:blipFill>
        <p:spPr>
          <a:xfrm>
            <a:off x="1183656" y="2066647"/>
            <a:ext cx="7588490" cy="4536000"/>
          </a:xfrm>
          <a:prstGeom prst="rect">
            <a:avLst/>
          </a:prstGeom>
        </p:spPr>
      </p:pic>
      <p:sp>
        <p:nvSpPr>
          <p:cNvPr id="4" name="Freccia sinistra 3"/>
          <p:cNvSpPr/>
          <p:nvPr/>
        </p:nvSpPr>
        <p:spPr>
          <a:xfrm>
            <a:off x="4268836" y="3818566"/>
            <a:ext cx="672353" cy="298823"/>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Parentesi graffa chiusa 4"/>
          <p:cNvSpPr/>
          <p:nvPr/>
        </p:nvSpPr>
        <p:spPr>
          <a:xfrm>
            <a:off x="3880361" y="3489859"/>
            <a:ext cx="298823" cy="956235"/>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6" name="CasellaDiTesto 5"/>
          <p:cNvSpPr txBox="1"/>
          <p:nvPr/>
        </p:nvSpPr>
        <p:spPr>
          <a:xfrm>
            <a:off x="552824" y="1255058"/>
            <a:ext cx="7963647" cy="461665"/>
          </a:xfrm>
          <a:prstGeom prst="rect">
            <a:avLst/>
          </a:prstGeom>
          <a:noFill/>
        </p:spPr>
        <p:txBody>
          <a:bodyPr wrap="square" rtlCol="0">
            <a:spAutoFit/>
          </a:bodyPr>
          <a:lstStyle/>
          <a:p>
            <a:r>
              <a:rPr lang="it-IT" dirty="0" smtClean="0">
                <a:latin typeface="+mn-lt"/>
              </a:rPr>
              <a:t>Premi OK e prendi </a:t>
            </a:r>
            <a:r>
              <a:rPr lang="it-IT" smtClean="0">
                <a:latin typeface="+mn-lt"/>
              </a:rPr>
              <a:t>la decisione</a:t>
            </a:r>
            <a:endParaRPr lang="it-IT" baseline="-25000" dirty="0">
              <a:latin typeface="+mn-lt"/>
            </a:endParaRPr>
          </a:p>
        </p:txBody>
      </p:sp>
    </p:spTree>
    <p:extLst>
      <p:ext uri="{BB962C8B-B14F-4D97-AF65-F5344CB8AC3E}">
        <p14:creationId xmlns:p14="http://schemas.microsoft.com/office/powerpoint/2010/main" val="39722968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23807"/>
            <a:ext cx="8229600" cy="773473"/>
          </a:xfrm>
        </p:spPr>
        <p:txBody>
          <a:bodyPr/>
          <a:lstStyle/>
          <a:p>
            <a:r>
              <a:rPr lang="it-IT" dirty="0">
                <a:latin typeface="+mn-lt"/>
              </a:rPr>
              <a:t>Esempio 9-5. MINITAB</a:t>
            </a:r>
          </a:p>
        </p:txBody>
      </p:sp>
      <p:sp>
        <p:nvSpPr>
          <p:cNvPr id="3" name="CasellaDiTesto 2"/>
          <p:cNvSpPr txBox="1"/>
          <p:nvPr/>
        </p:nvSpPr>
        <p:spPr>
          <a:xfrm>
            <a:off x="382221" y="1072622"/>
            <a:ext cx="8544468" cy="2739211"/>
          </a:xfrm>
          <a:prstGeom prst="rect">
            <a:avLst/>
          </a:prstGeom>
          <a:solidFill>
            <a:srgbClr val="FFFCD2"/>
          </a:solidFill>
        </p:spPr>
        <p:txBody>
          <a:bodyPr wrap="square" rtlCol="0">
            <a:spAutoFit/>
          </a:bodyPr>
          <a:lstStyle/>
          <a:p>
            <a:pPr>
              <a:spcAft>
                <a:spcPts val="1200"/>
              </a:spcAft>
            </a:pPr>
            <a:r>
              <a:rPr lang="it-IT" sz="1800" b="0" dirty="0" smtClean="0">
                <a:latin typeface="+mn-lt"/>
              </a:rPr>
              <a:t>Confronto fra il Test eseguito con la Tabella e con MINITAB</a:t>
            </a:r>
            <a:endParaRPr lang="it-IT" sz="1800" b="0" dirty="0">
              <a:latin typeface="+mn-lt"/>
            </a:endParaRPr>
          </a:p>
          <a:p>
            <a:pPr marL="342900" indent="-342900">
              <a:buFont typeface="Arial"/>
              <a:buChar char="•"/>
            </a:pPr>
            <a:r>
              <a:rPr lang="it-IT" sz="1800" b="0" dirty="0" smtClean="0">
                <a:latin typeface="+mn-lt"/>
              </a:rPr>
              <a:t>La tabella non da il valore esatto di </a:t>
            </a:r>
            <a:r>
              <a:rPr lang="it-IT" sz="1800" b="0" i="1" dirty="0" err="1" smtClean="0">
                <a:latin typeface="Times New Roman"/>
                <a:cs typeface="Times New Roman"/>
              </a:rPr>
              <a:t>p-value</a:t>
            </a:r>
            <a:r>
              <a:rPr lang="it-IT" sz="1800" b="0" i="1" dirty="0" smtClean="0">
                <a:latin typeface="Times New Roman"/>
                <a:cs typeface="Times New Roman"/>
              </a:rPr>
              <a:t> </a:t>
            </a:r>
            <a:r>
              <a:rPr lang="it-IT" sz="1800" b="0" dirty="0" smtClean="0">
                <a:latin typeface="+mn-lt"/>
                <a:cs typeface="Times New Roman"/>
              </a:rPr>
              <a:t>ma un </a:t>
            </a:r>
            <a:r>
              <a:rPr lang="it-IT" sz="1800" b="0" dirty="0" err="1" smtClean="0">
                <a:latin typeface="+mn-lt"/>
                <a:cs typeface="Times New Roman"/>
              </a:rPr>
              <a:t>range</a:t>
            </a:r>
            <a:r>
              <a:rPr lang="it-IT" sz="1800" b="0" dirty="0" smtClean="0">
                <a:latin typeface="+mn-lt"/>
                <a:cs typeface="Times New Roman"/>
              </a:rPr>
              <a:t> di valori; se utilizziamo MINITAB otteniamo il valore esatto </a:t>
            </a:r>
            <a:r>
              <a:rPr lang="it-IT" sz="1800" b="0" i="1" dirty="0" err="1">
                <a:latin typeface="Times New Roman"/>
                <a:cs typeface="Times New Roman"/>
              </a:rPr>
              <a:t>p-value</a:t>
            </a:r>
            <a:r>
              <a:rPr lang="it-IT" sz="1800" b="0" i="1" dirty="0">
                <a:latin typeface="Times New Roman"/>
                <a:cs typeface="Times New Roman"/>
              </a:rPr>
              <a:t> </a:t>
            </a:r>
            <a:r>
              <a:rPr lang="it-IT" sz="1800" b="0" dirty="0" smtClean="0">
                <a:latin typeface="+mn-lt"/>
                <a:cs typeface="Times New Roman"/>
              </a:rPr>
              <a:t>= 0.049</a:t>
            </a:r>
          </a:p>
          <a:p>
            <a:pPr marL="342900" indent="-342900">
              <a:buFont typeface="Arial"/>
              <a:buChar char="•"/>
            </a:pPr>
            <a:r>
              <a:rPr lang="it-IT" sz="1800" b="0" dirty="0" smtClean="0">
                <a:latin typeface="+mn-lt"/>
                <a:cs typeface="Times New Roman"/>
              </a:rPr>
              <a:t>Per </a:t>
            </a:r>
            <a:r>
              <a:rPr lang="it-IT" sz="1800" b="0" dirty="0" smtClean="0">
                <a:latin typeface="Symbol" charset="2"/>
                <a:cs typeface="Symbol" charset="2"/>
              </a:rPr>
              <a:t>a</a:t>
            </a:r>
            <a:r>
              <a:rPr lang="it-IT" sz="1800" b="0" dirty="0" smtClean="0">
                <a:latin typeface="+mn-lt"/>
                <a:cs typeface="Times New Roman"/>
              </a:rPr>
              <a:t>=0.01 dalla valutazione del </a:t>
            </a:r>
            <a:r>
              <a:rPr lang="it-IT" sz="1800" b="0" i="1" dirty="0" err="1" smtClean="0">
                <a:latin typeface="Times New Roman"/>
                <a:cs typeface="Times New Roman"/>
              </a:rPr>
              <a:t>p-value</a:t>
            </a:r>
            <a:r>
              <a:rPr lang="it-IT" sz="1800" b="0" dirty="0" smtClean="0">
                <a:latin typeface="+mn-lt"/>
                <a:cs typeface="Times New Roman"/>
              </a:rPr>
              <a:t> arriviamo alla conclusione di non rigettare l’ipotesi </a:t>
            </a:r>
            <a:r>
              <a:rPr lang="it-IT" sz="1800" b="0" i="1" dirty="0" smtClean="0">
                <a:latin typeface="+mn-lt"/>
                <a:cs typeface="Times New Roman"/>
              </a:rPr>
              <a:t>H</a:t>
            </a:r>
            <a:r>
              <a:rPr lang="it-IT" sz="1800" b="0" baseline="-25000" dirty="0" smtClean="0">
                <a:latin typeface="+mn-lt"/>
                <a:cs typeface="Times New Roman"/>
              </a:rPr>
              <a:t>0</a:t>
            </a:r>
            <a:r>
              <a:rPr lang="it-IT" sz="1800" b="0" dirty="0" smtClean="0">
                <a:latin typeface="+mn-lt"/>
                <a:cs typeface="Times New Roman"/>
              </a:rPr>
              <a:t>  summa età media dei primi passi 12.5 mesi.</a:t>
            </a:r>
          </a:p>
          <a:p>
            <a:pPr marL="342900" indent="-342900">
              <a:buFont typeface="Arial"/>
              <a:buChar char="•"/>
            </a:pPr>
            <a:r>
              <a:rPr lang="it-IT" sz="1800" b="0" dirty="0" smtClean="0">
                <a:latin typeface="+mn-lt"/>
                <a:cs typeface="Times New Roman"/>
              </a:rPr>
              <a:t>MINITAB Associa al </a:t>
            </a:r>
            <a:r>
              <a:rPr lang="it-IT" sz="1800" b="0" i="1" dirty="0" err="1" smtClean="0">
                <a:latin typeface="Times New Roman"/>
                <a:cs typeface="Times New Roman"/>
              </a:rPr>
              <a:t>p</a:t>
            </a:r>
            <a:r>
              <a:rPr lang="it-IT" sz="1800" b="0" i="1" dirty="0" err="1">
                <a:latin typeface="Times New Roman"/>
                <a:cs typeface="Times New Roman"/>
              </a:rPr>
              <a:t>-value</a:t>
            </a:r>
            <a:r>
              <a:rPr lang="it-IT" sz="1800" b="0" i="1" dirty="0">
                <a:latin typeface="Times New Roman"/>
                <a:cs typeface="Times New Roman"/>
              </a:rPr>
              <a:t> </a:t>
            </a:r>
            <a:r>
              <a:rPr lang="it-IT" sz="1800" b="0" dirty="0">
                <a:latin typeface="+mn-lt"/>
                <a:cs typeface="Times New Roman"/>
              </a:rPr>
              <a:t> </a:t>
            </a:r>
            <a:r>
              <a:rPr lang="it-IT" sz="1800" b="0" dirty="0" smtClean="0">
                <a:latin typeface="+mn-lt"/>
                <a:cs typeface="Times New Roman"/>
              </a:rPr>
              <a:t>l’intervallo di confidenza al 99%: come interpretiamo la posizione del valore medio </a:t>
            </a:r>
            <a:r>
              <a:rPr lang="it-IT" sz="1800" b="0" dirty="0" smtClean="0">
                <a:latin typeface="Symbol" charset="2"/>
                <a:cs typeface="Symbol" charset="2"/>
              </a:rPr>
              <a:t>m</a:t>
            </a:r>
            <a:r>
              <a:rPr lang="it-IT" sz="1800" b="0" dirty="0" smtClean="0">
                <a:latin typeface="+mn-lt"/>
                <a:cs typeface="Times New Roman"/>
              </a:rPr>
              <a:t> = 12.5 mesi rispetto agli estremi di IC?</a:t>
            </a:r>
          </a:p>
          <a:p>
            <a:pPr marL="342900" indent="-342900">
              <a:buFont typeface="Arial"/>
              <a:buChar char="•"/>
            </a:pPr>
            <a:r>
              <a:rPr lang="it-IT" sz="1800" b="0" dirty="0" smtClean="0">
                <a:latin typeface="+mn-lt"/>
                <a:cs typeface="Times New Roman"/>
              </a:rPr>
              <a:t>L’intervallo IC95% contiene il valore di </a:t>
            </a:r>
            <a:r>
              <a:rPr lang="it-IT" sz="1800" b="0" dirty="0" smtClean="0">
                <a:latin typeface="Symbol" charset="2"/>
                <a:cs typeface="Symbol" charset="2"/>
              </a:rPr>
              <a:t>m?</a:t>
            </a:r>
            <a:endParaRPr lang="it-IT" sz="1800" b="0" dirty="0">
              <a:latin typeface="+mn-lt"/>
              <a:cs typeface="Times New Roman"/>
            </a:endParaRPr>
          </a:p>
        </p:txBody>
      </p:sp>
      <p:pic>
        <p:nvPicPr>
          <p:cNvPr id="4" name="Immagine 3"/>
          <p:cNvPicPr>
            <a:picLocks noChangeAspect="1"/>
          </p:cNvPicPr>
          <p:nvPr/>
        </p:nvPicPr>
        <p:blipFill>
          <a:blip r:embed="rId2"/>
          <a:stretch>
            <a:fillRect/>
          </a:stretch>
        </p:blipFill>
        <p:spPr>
          <a:xfrm>
            <a:off x="653483" y="3838883"/>
            <a:ext cx="6585366" cy="2880000"/>
          </a:xfrm>
          <a:prstGeom prst="rect">
            <a:avLst/>
          </a:prstGeom>
        </p:spPr>
      </p:pic>
      <p:sp>
        <p:nvSpPr>
          <p:cNvPr id="7" name="Freccia sinistra 6"/>
          <p:cNvSpPr/>
          <p:nvPr/>
        </p:nvSpPr>
        <p:spPr>
          <a:xfrm>
            <a:off x="4586643" y="5560374"/>
            <a:ext cx="912396" cy="41918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Rettangolo 7"/>
          <p:cNvSpPr/>
          <p:nvPr/>
        </p:nvSpPr>
        <p:spPr>
          <a:xfrm>
            <a:off x="2502927" y="5572703"/>
            <a:ext cx="1109671" cy="406857"/>
          </a:xfrm>
          <a:prstGeom prst="rect">
            <a:avLst/>
          </a:prstGeom>
          <a:noFill/>
          <a:ln w="127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886859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11478"/>
            <a:ext cx="8229600" cy="724157"/>
          </a:xfrm>
        </p:spPr>
        <p:txBody>
          <a:bodyPr/>
          <a:lstStyle/>
          <a:p>
            <a:r>
              <a:rPr lang="it-IT" dirty="0" smtClean="0"/>
              <a:t>Esempio 9-5. Valore Critico</a:t>
            </a:r>
            <a:endParaRPr lang="it-IT" dirty="0"/>
          </a:p>
        </p:txBody>
      </p:sp>
      <p:sp>
        <p:nvSpPr>
          <p:cNvPr id="3" name="Rectangle 3"/>
          <p:cNvSpPr txBox="1">
            <a:spLocks noChangeArrowheads="1"/>
          </p:cNvSpPr>
          <p:nvPr/>
        </p:nvSpPr>
        <p:spPr>
          <a:xfrm>
            <a:off x="394549" y="1105368"/>
            <a:ext cx="8519811" cy="138508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buClrTx/>
              <a:buSzPct val="100000"/>
            </a:pPr>
            <a:r>
              <a:rPr lang="it-IT" sz="1800" i="1" dirty="0" err="1" smtClean="0">
                <a:ea typeface="ＭＳ Ｐゴシック" charset="0"/>
              </a:rPr>
              <a:t>Step</a:t>
            </a:r>
            <a:r>
              <a:rPr lang="it-IT" sz="1800" i="1" dirty="0" smtClean="0">
                <a:ea typeface="ＭＳ Ｐゴシック" charset="0"/>
              </a:rPr>
              <a:t> </a:t>
            </a:r>
            <a:r>
              <a:rPr lang="it-IT" sz="1800" dirty="0" smtClean="0">
                <a:ea typeface="ＭＳ Ｐゴシック" charset="0"/>
              </a:rPr>
              <a:t>1:</a:t>
            </a:r>
            <a:r>
              <a:rPr lang="it-IT" sz="1800" i="1" dirty="0" smtClean="0">
                <a:ea typeface="ＭＳ Ｐゴシック" charset="0"/>
              </a:rPr>
              <a:t>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 </a:t>
            </a:r>
            <a:r>
              <a:rPr lang="it-IT" sz="1800" b="0" dirty="0" err="1" smtClean="0">
                <a:ea typeface="ＭＳ Ｐゴシック" charset="0"/>
                <a:cs typeface="Times New Roman" charset="0"/>
              </a:rPr>
              <a:t>μ</a:t>
            </a:r>
            <a:r>
              <a:rPr lang="it-IT" sz="1800" b="0" dirty="0" smtClean="0">
                <a:ea typeface="ＭＳ Ｐゴシック" charset="0"/>
              </a:rPr>
              <a:t> = 12.5 </a:t>
            </a:r>
            <a:r>
              <a:rPr lang="it-IT" sz="1800" b="0" i="1" dirty="0" smtClean="0">
                <a:ea typeface="ＭＳ Ｐゴシック" charset="0"/>
              </a:rPr>
              <a:t>versus</a:t>
            </a:r>
            <a:r>
              <a:rPr lang="it-IT" sz="1800" b="0" dirty="0" smtClean="0">
                <a:ea typeface="ＭＳ Ｐゴシック" charset="0"/>
              </a:rPr>
              <a:t> </a:t>
            </a:r>
            <a:r>
              <a:rPr lang="it-IT" sz="1800" b="0" i="1" dirty="0" smtClean="0">
                <a:ea typeface="ＭＳ Ｐゴシック" charset="0"/>
              </a:rPr>
              <a:t>H</a:t>
            </a:r>
            <a:r>
              <a:rPr lang="it-IT" sz="1800" b="0" i="1" baseline="-25000" dirty="0" smtClean="0">
                <a:ea typeface="ＭＳ Ｐゴシック" charset="0"/>
              </a:rPr>
              <a:t>1</a:t>
            </a:r>
            <a:r>
              <a:rPr lang="it-IT" sz="1800" b="0" dirty="0" smtClean="0">
                <a:ea typeface="ＭＳ Ｐゴシック" charset="0"/>
              </a:rPr>
              <a:t> : </a:t>
            </a:r>
            <a:r>
              <a:rPr lang="it-IT" sz="1800" b="0" dirty="0" err="1" smtClean="0">
                <a:ea typeface="ＭＳ Ｐゴシック" charset="0"/>
                <a:cs typeface="Times New Roman" charset="0"/>
              </a:rPr>
              <a:t>μ</a:t>
            </a:r>
            <a:r>
              <a:rPr lang="it-IT" sz="1800" b="0" dirty="0" smtClean="0">
                <a:ea typeface="ＭＳ Ｐゴシック" charset="0"/>
              </a:rPr>
              <a:t> </a:t>
            </a:r>
            <a:r>
              <a:rPr lang="it-IT" sz="1800" b="0" dirty="0" smtClean="0">
                <a:ea typeface="ＭＳ Ｐゴシック" charset="0"/>
                <a:sym typeface="Mathematica1" charset="0"/>
              </a:rPr>
              <a:t>≠ 12.5</a:t>
            </a:r>
            <a:endParaRPr lang="it-IT" sz="1800" b="0" dirty="0" smtClean="0">
              <a:ea typeface="ＭＳ Ｐゴシック" charset="0"/>
            </a:endParaRPr>
          </a:p>
          <a:p>
            <a:pPr algn="just">
              <a:buClrTx/>
              <a:buSzPct val="100000"/>
            </a:pPr>
            <a:r>
              <a:rPr lang="it-IT" sz="1800" i="1" dirty="0" err="1" smtClean="0">
                <a:ea typeface="ＭＳ Ｐゴシック" charset="0"/>
              </a:rPr>
              <a:t>Step</a:t>
            </a:r>
            <a:r>
              <a:rPr lang="it-IT" sz="1800" i="1" dirty="0" smtClean="0">
                <a:ea typeface="ＭＳ Ｐゴシック" charset="0"/>
              </a:rPr>
              <a:t> </a:t>
            </a:r>
            <a:r>
              <a:rPr lang="it-IT" sz="1800" dirty="0" smtClean="0">
                <a:ea typeface="ＭＳ Ｐゴシック" charset="0"/>
              </a:rPr>
              <a:t>2:</a:t>
            </a:r>
            <a:r>
              <a:rPr lang="it-IT" sz="1800" i="1" dirty="0" smtClean="0">
                <a:ea typeface="ＭＳ Ｐゴシック" charset="0"/>
              </a:rPr>
              <a:t> </a:t>
            </a:r>
            <a:r>
              <a:rPr lang="it-IT" sz="1800" b="0" i="1" dirty="0" smtClean="0">
                <a:ea typeface="ＭＳ Ｐゴシック" charset="0"/>
              </a:rPr>
              <a:t>Usiamo la distribuzione t per eseguire il test.</a:t>
            </a:r>
          </a:p>
          <a:p>
            <a:pPr algn="just">
              <a:buClrTx/>
              <a:buSzPct val="100000"/>
            </a:pPr>
            <a:r>
              <a:rPr lang="it-IT" sz="1800" i="1" dirty="0" err="1" smtClean="0">
                <a:ea typeface="ＭＳ Ｐゴシック" charset="0"/>
                <a:cs typeface="Times New Roman" charset="0"/>
              </a:rPr>
              <a:t>Step</a:t>
            </a:r>
            <a:r>
              <a:rPr lang="it-IT" sz="1800" i="1" dirty="0">
                <a:ea typeface="ＭＳ Ｐゴシック" charset="0"/>
                <a:cs typeface="Times New Roman" charset="0"/>
              </a:rPr>
              <a:t> </a:t>
            </a:r>
            <a:r>
              <a:rPr lang="it-IT" sz="1800" dirty="0" smtClean="0">
                <a:ea typeface="ＭＳ Ｐゴシック" charset="0"/>
                <a:cs typeface="Times New Roman" charset="0"/>
              </a:rPr>
              <a:t>3:</a:t>
            </a:r>
            <a:r>
              <a:rPr lang="it-IT" sz="1800" i="1" dirty="0" smtClean="0">
                <a:ea typeface="ＭＳ Ｐゴシック" charset="0"/>
                <a:cs typeface="Times New Roman" charset="0"/>
              </a:rPr>
              <a:t> </a:t>
            </a:r>
            <a:r>
              <a:rPr lang="it-IT" sz="1800" b="0" dirty="0" smtClean="0">
                <a:ea typeface="ＭＳ Ｐゴシック" charset="0"/>
              </a:rPr>
              <a:t>Regione di Rigetto e Non Rigetto per </a:t>
            </a:r>
            <a:r>
              <a:rPr lang="it-IT" sz="1800" b="0" dirty="0" smtClean="0">
                <a:latin typeface="Symbol" charset="2"/>
                <a:ea typeface="ＭＳ Ｐゴシック" charset="0"/>
                <a:cs typeface="Symbol" charset="2"/>
              </a:rPr>
              <a:t>a</a:t>
            </a:r>
            <a:r>
              <a:rPr lang="it-IT" sz="1800" b="0" dirty="0" smtClean="0">
                <a:ea typeface="ＭＳ Ｐゴシック" charset="0"/>
              </a:rPr>
              <a:t> =0.01 e test a due code. L’area in ciascuna coda è </a:t>
            </a:r>
            <a:r>
              <a:rPr lang="it-IT" sz="1800" b="0" dirty="0">
                <a:ea typeface="ＭＳ Ｐゴシック" charset="0"/>
              </a:rPr>
              <a:t>pari a </a:t>
            </a:r>
            <a:r>
              <a:rPr lang="en-US" sz="1800" b="0" dirty="0">
                <a:latin typeface="Times New Roman"/>
                <a:ea typeface="ＭＳ Ｐゴシック" charset="0"/>
                <a:cs typeface="Times New Roman"/>
              </a:rPr>
              <a:t>α</a:t>
            </a:r>
            <a:r>
              <a:rPr lang="en-US" sz="1800" b="0" dirty="0">
                <a:latin typeface="Times New Roman"/>
                <a:ea typeface="ＭＳ Ｐゴシック" charset="0"/>
                <a:cs typeface="Times New Roman"/>
                <a:sym typeface="Mathematica1" charset="0"/>
              </a:rPr>
              <a:t>/2= </a:t>
            </a:r>
            <a:r>
              <a:rPr lang="en-US" sz="1800" b="0" dirty="0" smtClean="0">
                <a:latin typeface="Times New Roman"/>
                <a:ea typeface="ＭＳ Ｐゴシック" charset="0"/>
                <a:cs typeface="Times New Roman"/>
                <a:sym typeface="Mathematica1" charset="0"/>
              </a:rPr>
              <a:t>0.005,  </a:t>
            </a:r>
            <a:r>
              <a:rPr lang="it-IT" sz="1800" b="0" dirty="0" smtClean="0">
                <a:ea typeface="ＭＳ Ｐゴシック" charset="0"/>
              </a:rPr>
              <a:t>i gradi di libertà </a:t>
            </a:r>
            <a:r>
              <a:rPr lang="en-US" sz="1800" b="0" i="1" dirty="0" err="1" smtClean="0">
                <a:latin typeface="Times New Roman"/>
                <a:ea typeface="ＭＳ Ｐゴシック" charset="0"/>
                <a:cs typeface="Times New Roman"/>
              </a:rPr>
              <a:t>df</a:t>
            </a:r>
            <a:r>
              <a:rPr lang="en-US" sz="1800" b="0" dirty="0" smtClean="0">
                <a:latin typeface="Times New Roman"/>
                <a:ea typeface="ＭＳ Ｐゴシック" charset="0"/>
                <a:cs typeface="Times New Roman"/>
              </a:rPr>
              <a:t> </a:t>
            </a:r>
            <a:r>
              <a:rPr lang="en-US" sz="1800" b="0" dirty="0">
                <a:latin typeface="Times New Roman"/>
                <a:ea typeface="ＭＳ Ｐゴシック" charset="0"/>
                <a:cs typeface="Times New Roman"/>
              </a:rPr>
              <a:t>=</a:t>
            </a:r>
            <a:r>
              <a:rPr lang="en-US" sz="1800" b="0" i="1" dirty="0">
                <a:latin typeface="Times New Roman"/>
                <a:ea typeface="ＭＳ Ｐゴシック" charset="0"/>
                <a:cs typeface="Times New Roman"/>
              </a:rPr>
              <a:t> </a:t>
            </a:r>
            <a:r>
              <a:rPr lang="en-US" sz="1800" b="0" i="1" dirty="0" smtClean="0">
                <a:latin typeface="Times New Roman"/>
                <a:ea typeface="ＭＳ Ｐゴシック" charset="0"/>
                <a:cs typeface="Times New Roman"/>
              </a:rPr>
              <a:t>n</a:t>
            </a:r>
            <a:r>
              <a:rPr lang="en-US" sz="1800" b="0" dirty="0" smtClean="0">
                <a:latin typeface="Times New Roman"/>
                <a:ea typeface="ＭＳ Ｐゴシック" charset="0"/>
                <a:cs typeface="Times New Roman"/>
              </a:rPr>
              <a:t>–1 </a:t>
            </a:r>
            <a:r>
              <a:rPr lang="en-US" sz="1800" b="0" dirty="0">
                <a:latin typeface="Times New Roman"/>
                <a:ea typeface="ＭＳ Ｐゴシック" charset="0"/>
                <a:cs typeface="Times New Roman"/>
              </a:rPr>
              <a:t>= </a:t>
            </a:r>
            <a:r>
              <a:rPr lang="en-US" sz="1800" b="0" dirty="0" smtClean="0">
                <a:latin typeface="Times New Roman"/>
                <a:ea typeface="ＭＳ Ｐゴシック" charset="0"/>
                <a:cs typeface="Times New Roman"/>
              </a:rPr>
              <a:t>18– 1 </a:t>
            </a:r>
            <a:r>
              <a:rPr lang="en-US" sz="1800" b="0" dirty="0">
                <a:latin typeface="Times New Roman"/>
                <a:ea typeface="ＭＳ Ｐゴシック" charset="0"/>
                <a:cs typeface="Times New Roman"/>
              </a:rPr>
              <a:t>= </a:t>
            </a:r>
            <a:r>
              <a:rPr lang="en-US" sz="1800" b="0" dirty="0" smtClean="0">
                <a:latin typeface="Times New Roman"/>
                <a:ea typeface="ＭＳ Ｐゴシック" charset="0"/>
                <a:cs typeface="Times New Roman"/>
              </a:rPr>
              <a:t>17.</a:t>
            </a:r>
            <a:endParaRPr lang="it-IT" sz="1800" b="0" dirty="0" smtClean="0">
              <a:ea typeface="ＭＳ Ｐゴシック" charset="0"/>
            </a:endParaRPr>
          </a:p>
          <a:p>
            <a:pPr algn="just"/>
            <a:endParaRPr lang="it-IT" sz="1800" b="0" dirty="0">
              <a:ea typeface="ＭＳ Ｐゴシック"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6273" y="2496645"/>
            <a:ext cx="4983748" cy="197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uppo 6"/>
          <p:cNvGrpSpPr/>
          <p:nvPr/>
        </p:nvGrpSpPr>
        <p:grpSpPr>
          <a:xfrm>
            <a:off x="439244" y="4463304"/>
            <a:ext cx="6391398" cy="468291"/>
            <a:chOff x="525554" y="4845503"/>
            <a:chExt cx="6391398" cy="468291"/>
          </a:xfrm>
        </p:grpSpPr>
        <p:sp>
          <p:nvSpPr>
            <p:cNvPr id="5" name="Rectangle 3"/>
            <p:cNvSpPr txBox="1">
              <a:spLocks noChangeArrowheads="1"/>
            </p:cNvSpPr>
            <p:nvPr/>
          </p:nvSpPr>
          <p:spPr>
            <a:xfrm>
              <a:off x="525554" y="4845503"/>
              <a:ext cx="6391398" cy="468291"/>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buClrTx/>
                <a:buSzPct val="100000"/>
              </a:pPr>
              <a:r>
                <a:rPr lang="it-IT" sz="1800" i="1" dirty="0" err="1" smtClean="0">
                  <a:ea typeface="ＭＳ Ｐゴシック" charset="0"/>
                </a:rPr>
                <a:t>Step</a:t>
              </a:r>
              <a:r>
                <a:rPr lang="it-IT" sz="1800" i="1" dirty="0" smtClean="0">
                  <a:ea typeface="ＭＳ Ｐゴシック" charset="0"/>
                </a:rPr>
                <a:t> </a:t>
              </a:r>
              <a:r>
                <a:rPr lang="it-IT" sz="1800" dirty="0" smtClean="0">
                  <a:ea typeface="ＭＳ Ｐゴシック" charset="0"/>
                </a:rPr>
                <a:t>4</a:t>
              </a:r>
              <a:r>
                <a:rPr lang="it-IT" sz="1800" i="1" dirty="0" smtClean="0">
                  <a:ea typeface="ＭＳ Ｐゴシック" charset="0"/>
                </a:rPr>
                <a:t>: </a:t>
              </a:r>
              <a:r>
                <a:rPr lang="it-IT" sz="1800" b="0" dirty="0" smtClean="0">
                  <a:ea typeface="ＭＳ Ｐゴシック" charset="0"/>
                </a:rPr>
                <a:t>Il valore della statistica del test </a:t>
              </a:r>
              <a:r>
                <a:rPr lang="it-IT" sz="1800" b="0" i="1" dirty="0" smtClean="0">
                  <a:ea typeface="ＭＳ Ｐゴシック" charset="0"/>
                </a:rPr>
                <a:t>t</a:t>
              </a:r>
              <a:r>
                <a:rPr lang="it-IT" sz="1800" b="0" baseline="-25000" dirty="0" smtClean="0">
                  <a:ea typeface="ＭＳ Ｐゴシック" charset="0"/>
                </a:rPr>
                <a:t>0</a:t>
              </a:r>
              <a:r>
                <a:rPr lang="it-IT" sz="1800" b="0" dirty="0" smtClean="0">
                  <a:ea typeface="ＭＳ Ｐゴシック" charset="0"/>
                </a:rPr>
                <a:t> per </a:t>
              </a:r>
              <a:endParaRPr lang="it-IT" sz="1800" b="0" baseline="-25000" dirty="0" smtClean="0">
                <a:ea typeface="ＭＳ Ｐゴシック" charset="0"/>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694933705"/>
                </p:ext>
              </p:extLst>
            </p:nvPr>
          </p:nvGraphicFramePr>
          <p:xfrm>
            <a:off x="5515144" y="4917839"/>
            <a:ext cx="1206000" cy="288000"/>
          </p:xfrm>
          <a:graphic>
            <a:graphicData uri="http://schemas.openxmlformats.org/presentationml/2006/ole">
              <mc:AlternateContent xmlns:mc="http://schemas.openxmlformats.org/markup-compatibility/2006">
                <mc:Choice xmlns:v="urn:schemas-microsoft-com:vml" Requires="v">
                  <p:oleObj spid="_x0000_s584914" name="Equation" r:id="rId4" imgW="850900" imgH="203200" progId="Equation.3">
                    <p:embed/>
                  </p:oleObj>
                </mc:Choice>
                <mc:Fallback>
                  <p:oleObj name="Equation" r:id="rId4" imgW="850900" imgH="203200" progId="Equation.3">
                    <p:embed/>
                    <p:pic>
                      <p:nvPicPr>
                        <p:cNvPr id="0" name=""/>
                        <p:cNvPicPr/>
                        <p:nvPr/>
                      </p:nvPicPr>
                      <p:blipFill>
                        <a:blip r:embed="rId5"/>
                        <a:stretch>
                          <a:fillRect/>
                        </a:stretch>
                      </p:blipFill>
                      <p:spPr>
                        <a:xfrm>
                          <a:off x="5515144" y="4917839"/>
                          <a:ext cx="1206000" cy="288000"/>
                        </a:xfrm>
                        <a:prstGeom prst="rect">
                          <a:avLst/>
                        </a:prstGeom>
                      </p:spPr>
                    </p:pic>
                  </p:oleObj>
                </mc:Fallback>
              </mc:AlternateContent>
            </a:graphicData>
          </a:graphic>
        </p:graphicFrame>
      </p:grpSp>
      <p:graphicFrame>
        <p:nvGraphicFramePr>
          <p:cNvPr id="8" name="Object 2"/>
          <p:cNvGraphicFramePr>
            <a:graphicFrameLocks noChangeAspect="1"/>
          </p:cNvGraphicFramePr>
          <p:nvPr>
            <p:extLst>
              <p:ext uri="{D42A27DB-BD31-4B8C-83A1-F6EECF244321}">
                <p14:modId xmlns:p14="http://schemas.microsoft.com/office/powerpoint/2010/main" val="1648924418"/>
              </p:ext>
            </p:extLst>
          </p:nvPr>
        </p:nvGraphicFramePr>
        <p:xfrm>
          <a:off x="2170113" y="4920672"/>
          <a:ext cx="5024437" cy="685800"/>
        </p:xfrm>
        <a:graphic>
          <a:graphicData uri="http://schemas.openxmlformats.org/presentationml/2006/ole">
            <mc:AlternateContent xmlns:mc="http://schemas.openxmlformats.org/markup-compatibility/2006">
              <mc:Choice xmlns:v="urn:schemas-microsoft-com:vml" Requires="v">
                <p:oleObj spid="_x0000_s584915" name="Equation" r:id="rId6" imgW="3352800" imgH="457200" progId="Equation.3">
                  <p:embed/>
                </p:oleObj>
              </mc:Choice>
              <mc:Fallback>
                <p:oleObj name="Equation" r:id="rId6" imgW="3352800" imgH="457200" progId="Equation.3">
                  <p:embed/>
                  <p:pic>
                    <p:nvPicPr>
                      <p:cNvPr id="0" name=""/>
                      <p:cNvPicPr>
                        <a:picLocks noChangeAspect="1" noChangeArrowheads="1"/>
                      </p:cNvPicPr>
                      <p:nvPr/>
                    </p:nvPicPr>
                    <p:blipFill>
                      <a:blip r:embed="rId7"/>
                      <a:srcRect/>
                      <a:stretch>
                        <a:fillRect/>
                      </a:stretch>
                    </p:blipFill>
                    <p:spPr bwMode="auto">
                      <a:xfrm>
                        <a:off x="2170113" y="4920672"/>
                        <a:ext cx="5024437" cy="685800"/>
                      </a:xfrm>
                      <a:prstGeom prst="rect">
                        <a:avLst/>
                      </a:prstGeom>
                      <a:noFill/>
                      <a:ln>
                        <a:noFill/>
                      </a:ln>
                      <a:effectLst/>
                    </p:spPr>
                  </p:pic>
                </p:oleObj>
              </mc:Fallback>
            </mc:AlternateContent>
          </a:graphicData>
        </a:graphic>
      </p:graphicFrame>
      <p:sp>
        <p:nvSpPr>
          <p:cNvPr id="9" name="Rectangle 3"/>
          <p:cNvSpPr txBox="1">
            <a:spLocks noChangeArrowheads="1"/>
          </p:cNvSpPr>
          <p:nvPr/>
        </p:nvSpPr>
        <p:spPr>
          <a:xfrm>
            <a:off x="493001" y="5646678"/>
            <a:ext cx="8277358" cy="96166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buClrTx/>
              <a:buSzPct val="100000"/>
            </a:pPr>
            <a:r>
              <a:rPr lang="it-IT" sz="1800" i="1" dirty="0" err="1" smtClean="0">
                <a:ea typeface="ＭＳ Ｐゴシック" charset="0"/>
              </a:rPr>
              <a:t>Step</a:t>
            </a:r>
            <a:r>
              <a:rPr lang="it-IT" sz="1800" i="1" dirty="0" smtClean="0">
                <a:ea typeface="ＭＳ Ｐゴシック" charset="0"/>
              </a:rPr>
              <a:t> </a:t>
            </a:r>
            <a:r>
              <a:rPr lang="it-IT" sz="1800" dirty="0" smtClean="0">
                <a:ea typeface="ＭＳ Ｐゴシック" charset="0"/>
              </a:rPr>
              <a:t>5</a:t>
            </a:r>
            <a:r>
              <a:rPr lang="it-IT" sz="1800" i="1" dirty="0" smtClean="0">
                <a:ea typeface="ＭＳ Ｐゴシック" charset="0"/>
              </a:rPr>
              <a:t>: </a:t>
            </a:r>
            <a:r>
              <a:rPr lang="it-IT" sz="1800" b="0" dirty="0" smtClean="0">
                <a:ea typeface="ＭＳ Ｐゴシック" charset="0"/>
              </a:rPr>
              <a:t>Il valore della statistica del test </a:t>
            </a:r>
            <a:r>
              <a:rPr lang="it-IT" sz="1800" b="0" i="1" dirty="0" smtClean="0">
                <a:ea typeface="ＭＳ Ｐゴシック" charset="0"/>
              </a:rPr>
              <a:t>t</a:t>
            </a:r>
            <a:r>
              <a:rPr lang="it-IT" sz="1800" b="0" baseline="-25000" dirty="0" smtClean="0">
                <a:ea typeface="ＭＳ Ｐゴシック" charset="0"/>
              </a:rPr>
              <a:t>0</a:t>
            </a:r>
            <a:r>
              <a:rPr lang="it-IT" sz="1800" b="0" dirty="0" smtClean="0">
                <a:ea typeface="ＭＳ Ｐゴシック" charset="0"/>
              </a:rPr>
              <a:t> cade all’interno di </a:t>
            </a:r>
            <a:r>
              <a:rPr lang="it-IT" sz="1800" b="0" i="1" dirty="0" err="1" smtClean="0">
                <a:ea typeface="ＭＳ Ｐゴシック" charset="0"/>
              </a:rPr>
              <a:t>t</a:t>
            </a:r>
            <a:r>
              <a:rPr lang="it-IT" sz="1800" b="0" baseline="-25000" dirty="0" err="1" smtClean="0">
                <a:ea typeface="ＭＳ Ｐゴシック" charset="0"/>
              </a:rPr>
              <a:t>c</a:t>
            </a:r>
            <a:r>
              <a:rPr lang="it-IT" sz="1800" b="0" dirty="0" smtClean="0">
                <a:ea typeface="ＭＳ Ｐゴシック" charset="0"/>
              </a:rPr>
              <a:t>=± 2.898 e di conseguenza l’evidenza sperimentale non ci permette di Rigettare l’ipotesi nulla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e affermiamo che l’età media dei primi passi è 12.5 mesi.   </a:t>
            </a:r>
            <a:endParaRPr lang="it-IT" sz="1800" b="0" baseline="-25000" dirty="0" smtClean="0">
              <a:ea typeface="ＭＳ Ｐゴシック" charset="0"/>
            </a:endParaRPr>
          </a:p>
        </p:txBody>
      </p:sp>
    </p:spTree>
    <p:extLst>
      <p:ext uri="{BB962C8B-B14F-4D97-AF65-F5344CB8AC3E}">
        <p14:creationId xmlns:p14="http://schemas.microsoft.com/office/powerpoint/2010/main" val="189294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75335" y="212846"/>
            <a:ext cx="8229600" cy="835118"/>
          </a:xfrm>
        </p:spPr>
        <p:txBody>
          <a:bodyPr/>
          <a:lstStyle/>
          <a:p>
            <a:r>
              <a:rPr lang="it-IT" dirty="0" smtClean="0"/>
              <a:t>Introduzione</a:t>
            </a:r>
            <a:endParaRPr lang="it-IT" dirty="0"/>
          </a:p>
        </p:txBody>
      </p:sp>
      <p:grpSp>
        <p:nvGrpSpPr>
          <p:cNvPr id="5" name="Gruppo 4"/>
          <p:cNvGrpSpPr/>
          <p:nvPr/>
        </p:nvGrpSpPr>
        <p:grpSpPr>
          <a:xfrm>
            <a:off x="320573" y="3409107"/>
            <a:ext cx="8445832" cy="1092607"/>
            <a:chOff x="320573" y="3815964"/>
            <a:chExt cx="8445832" cy="1092607"/>
          </a:xfrm>
        </p:grpSpPr>
        <p:sp>
          <p:nvSpPr>
            <p:cNvPr id="4" name="Rettangolo 3"/>
            <p:cNvSpPr/>
            <p:nvPr/>
          </p:nvSpPr>
          <p:spPr>
            <a:xfrm>
              <a:off x="320573" y="3815964"/>
              <a:ext cx="8445832" cy="1092607"/>
            </a:xfrm>
            <a:prstGeom prst="rect">
              <a:avLst/>
            </a:prstGeom>
            <a:solidFill>
              <a:srgbClr val="FFFCD2"/>
            </a:solidFill>
          </p:spPr>
          <p:txBody>
            <a:bodyPr wrap="square">
              <a:spAutoFit/>
            </a:bodyPr>
            <a:lstStyle/>
            <a:p>
              <a:pPr indent="85725" eaLnBrk="1" hangingPunct="1">
                <a:spcAft>
                  <a:spcPts val="1200"/>
                </a:spcAft>
              </a:pPr>
              <a:r>
                <a:rPr lang="it-IT" sz="1800" dirty="0" smtClean="0">
                  <a:latin typeface="+mn-lt"/>
                </a:rPr>
                <a:t>Definizione</a:t>
              </a:r>
            </a:p>
            <a:p>
              <a:pPr marL="85725" eaLnBrk="1" hangingPunct="1">
                <a:spcBef>
                  <a:spcPts val="600"/>
                </a:spcBef>
              </a:pPr>
              <a:r>
                <a:rPr lang="it-IT" sz="1600" dirty="0" smtClean="0">
                  <a:latin typeface="Arial Unicode MS"/>
                  <a:cs typeface="Arial Unicode MS"/>
                </a:rPr>
                <a:t>Ipotesi Nulla</a:t>
              </a:r>
              <a:r>
                <a:rPr lang="it-IT" sz="1600" b="0" dirty="0" smtClean="0">
                  <a:latin typeface="Arial Unicode MS"/>
                  <a:cs typeface="Arial Unicode MS"/>
                </a:rPr>
                <a:t>. L’</a:t>
              </a:r>
              <a:r>
                <a:rPr lang="it-IT" sz="1600" b="0" i="1" dirty="0" smtClean="0">
                  <a:latin typeface="Arial Unicode MS"/>
                  <a:cs typeface="Arial Unicode MS"/>
                </a:rPr>
                <a:t>ipotesi nulla </a:t>
              </a:r>
              <a:r>
                <a:rPr lang="it-IT" sz="1600" b="0" dirty="0" smtClean="0">
                  <a:latin typeface="Arial Unicode MS"/>
                  <a:cs typeface="Arial Unicode MS"/>
                </a:rPr>
                <a:t>è una asserzione circa il parametro della popolazione che è considerata vera sino a che è dichiarata falsa.</a:t>
              </a:r>
              <a:endParaRPr lang="it-IT" sz="1600" b="0" dirty="0">
                <a:latin typeface="Arial Unicode MS"/>
                <a:cs typeface="Arial Unicode MS"/>
              </a:endParaRPr>
            </a:p>
          </p:txBody>
        </p:sp>
        <p:cxnSp>
          <p:nvCxnSpPr>
            <p:cNvPr id="6" name="Connettore 1 5"/>
            <p:cNvCxnSpPr/>
            <p:nvPr/>
          </p:nvCxnSpPr>
          <p:spPr>
            <a:xfrm>
              <a:off x="517849" y="4253504"/>
              <a:ext cx="8063609" cy="0"/>
            </a:xfrm>
            <a:prstGeom prst="line">
              <a:avLst/>
            </a:prstGeom>
            <a:solidFill>
              <a:srgbClr val="FFFCD2"/>
            </a:solidFill>
            <a:ln>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7" name="Gruppo 6"/>
          <p:cNvGrpSpPr/>
          <p:nvPr/>
        </p:nvGrpSpPr>
        <p:grpSpPr>
          <a:xfrm>
            <a:off x="320573" y="4708102"/>
            <a:ext cx="8445832" cy="1092607"/>
            <a:chOff x="320573" y="5090301"/>
            <a:chExt cx="8445832" cy="1092607"/>
          </a:xfrm>
        </p:grpSpPr>
        <p:sp>
          <p:nvSpPr>
            <p:cNvPr id="10" name="Rettangolo 9"/>
            <p:cNvSpPr/>
            <p:nvPr/>
          </p:nvSpPr>
          <p:spPr>
            <a:xfrm>
              <a:off x="320573" y="5090301"/>
              <a:ext cx="8445832" cy="1092607"/>
            </a:xfrm>
            <a:prstGeom prst="rect">
              <a:avLst/>
            </a:prstGeom>
            <a:solidFill>
              <a:srgbClr val="FFFCD2"/>
            </a:solidFill>
          </p:spPr>
          <p:txBody>
            <a:bodyPr wrap="square">
              <a:spAutoFit/>
            </a:bodyPr>
            <a:lstStyle/>
            <a:p>
              <a:pPr indent="85725" eaLnBrk="1" hangingPunct="1">
                <a:spcAft>
                  <a:spcPts val="1200"/>
                </a:spcAft>
              </a:pPr>
              <a:r>
                <a:rPr lang="it-IT" sz="1800" dirty="0" smtClean="0">
                  <a:latin typeface="+mn-lt"/>
                </a:rPr>
                <a:t>Definizione</a:t>
              </a:r>
            </a:p>
            <a:p>
              <a:pPr marL="85725" eaLnBrk="1" hangingPunct="1">
                <a:spcBef>
                  <a:spcPts val="600"/>
                </a:spcBef>
              </a:pPr>
              <a:r>
                <a:rPr lang="it-IT" sz="1600" dirty="0" smtClean="0">
                  <a:latin typeface="Arial Unicode MS"/>
                  <a:cs typeface="Arial Unicode MS"/>
                </a:rPr>
                <a:t>Ipotesi Alternativa</a:t>
              </a:r>
              <a:r>
                <a:rPr lang="it-IT" sz="1600" b="0" dirty="0" smtClean="0">
                  <a:latin typeface="Arial Unicode MS"/>
                  <a:cs typeface="Arial Unicode MS"/>
                </a:rPr>
                <a:t>. L’</a:t>
              </a:r>
              <a:r>
                <a:rPr lang="it-IT" sz="1600" b="0" i="1" dirty="0">
                  <a:latin typeface="Arial Unicode MS"/>
                  <a:cs typeface="Arial Unicode MS"/>
                </a:rPr>
                <a:t>ipotesi alternativa </a:t>
              </a:r>
              <a:r>
                <a:rPr lang="it-IT" sz="1600" b="0" dirty="0" smtClean="0">
                  <a:latin typeface="Arial Unicode MS"/>
                  <a:cs typeface="Arial Unicode MS"/>
                </a:rPr>
                <a:t>è una asserzione circa il parametro della popolazione che diviene vera se l’ipotesi nulla è falsa.</a:t>
              </a:r>
              <a:endParaRPr lang="it-IT" sz="1600" b="0" dirty="0">
                <a:latin typeface="Arial Unicode MS"/>
                <a:cs typeface="Arial Unicode MS"/>
              </a:endParaRPr>
            </a:p>
          </p:txBody>
        </p:sp>
        <p:cxnSp>
          <p:nvCxnSpPr>
            <p:cNvPr id="11" name="Connettore 1 10"/>
            <p:cNvCxnSpPr/>
            <p:nvPr/>
          </p:nvCxnSpPr>
          <p:spPr>
            <a:xfrm>
              <a:off x="517849" y="5527841"/>
              <a:ext cx="8063609" cy="0"/>
            </a:xfrm>
            <a:prstGeom prst="line">
              <a:avLst/>
            </a:prstGeom>
            <a:solidFill>
              <a:srgbClr val="FFFCD2"/>
            </a:solidFill>
            <a:ln>
              <a:solidFill>
                <a:srgbClr val="292934"/>
              </a:solidFill>
            </a:ln>
          </p:spPr>
          <p:style>
            <a:lnRef idx="2">
              <a:schemeClr val="accent1"/>
            </a:lnRef>
            <a:fillRef idx="0">
              <a:schemeClr val="accent1"/>
            </a:fillRef>
            <a:effectRef idx="1">
              <a:schemeClr val="accent1"/>
            </a:effectRef>
            <a:fontRef idx="minor">
              <a:schemeClr val="tx1"/>
            </a:fontRef>
          </p:style>
        </p:cxnSp>
      </p:grpSp>
      <p:sp>
        <p:nvSpPr>
          <p:cNvPr id="12" name="Rectangle 3"/>
          <p:cNvSpPr txBox="1">
            <a:spLocks noChangeArrowheads="1"/>
          </p:cNvSpPr>
          <p:nvPr/>
        </p:nvSpPr>
        <p:spPr>
          <a:xfrm>
            <a:off x="375335" y="901898"/>
            <a:ext cx="8354080" cy="241460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buNone/>
            </a:pPr>
            <a:r>
              <a:rPr lang="it-IT" sz="1800" i="1" u="sng" dirty="0" smtClean="0">
                <a:solidFill>
                  <a:schemeClr val="tx1">
                    <a:lumMod val="75000"/>
                    <a:lumOff val="25000"/>
                  </a:schemeClr>
                </a:solidFill>
                <a:ea typeface="ＭＳ Ｐゴシック" charset="0"/>
              </a:rPr>
              <a:t>Ipotesi del Test</a:t>
            </a:r>
            <a:r>
              <a:rPr lang="it-IT" sz="1800" b="0" dirty="0" smtClean="0">
                <a:ea typeface="ＭＳ Ｐゴシック" charset="0"/>
              </a:rPr>
              <a:t>. Nell’esempio l’affermazione “il contenuto delle lattine è pari a12oz” può essere vera oppure no. Inizialmente assumiamo che </a:t>
            </a:r>
            <a:r>
              <a:rPr lang="it-IT" sz="1800" b="0" i="1" u="sng" dirty="0" smtClean="0">
                <a:ea typeface="ＭＳ Ｐゴシック" charset="0"/>
              </a:rPr>
              <a:t>l’azienda dica il vero</a:t>
            </a:r>
            <a:r>
              <a:rPr lang="it-IT" sz="1800" b="0" dirty="0" smtClean="0">
                <a:ea typeface="ＭＳ Ｐゴシック" charset="0"/>
              </a:rPr>
              <a:t>, questa asserzione rappresenta l’</a:t>
            </a:r>
            <a:r>
              <a:rPr lang="it-IT" sz="1800" i="1" u="sng" dirty="0" smtClean="0">
                <a:solidFill>
                  <a:srgbClr val="0000FF"/>
                </a:solidFill>
                <a:ea typeface="ＭＳ Ｐゴシック" charset="0"/>
              </a:rPr>
              <a:t>Ipotesi Nulla</a:t>
            </a:r>
            <a:r>
              <a:rPr lang="it-IT" sz="1800" b="0" dirty="0" smtClean="0">
                <a:solidFill>
                  <a:srgbClr val="0000FF"/>
                </a:solidFill>
                <a:ea typeface="ＭＳ Ｐゴシック" charset="0"/>
              </a:rPr>
              <a:t> </a:t>
            </a:r>
            <a:r>
              <a:rPr lang="it-IT" sz="1800" b="0" i="1" dirty="0" smtClean="0">
                <a:solidFill>
                  <a:srgbClr val="0000FF"/>
                </a:solidFill>
                <a:ea typeface="ＭＳ Ｐゴシック" charset="0"/>
              </a:rPr>
              <a:t>H</a:t>
            </a:r>
            <a:r>
              <a:rPr lang="it-IT" sz="1800" b="0" baseline="-25000" dirty="0" smtClean="0">
                <a:solidFill>
                  <a:srgbClr val="0000FF"/>
                </a:solidFill>
                <a:ea typeface="ＭＳ Ｐゴシック" charset="0"/>
              </a:rPr>
              <a:t>0</a:t>
            </a:r>
            <a:r>
              <a:rPr lang="it-IT" sz="1800" b="0" dirty="0" smtClean="0">
                <a:solidFill>
                  <a:srgbClr val="0000FF"/>
                </a:solidFill>
                <a:ea typeface="ＭＳ Ｐゴシック" charset="0"/>
              </a:rPr>
              <a:t> </a:t>
            </a:r>
            <a:r>
              <a:rPr lang="it-IT" sz="1800" b="0" dirty="0" smtClean="0">
                <a:ea typeface="ＭＳ Ｐゴシック" charset="0"/>
              </a:rPr>
              <a:t>del test che viene formulata nel modo seguente; </a:t>
            </a:r>
          </a:p>
          <a:p>
            <a:pPr marL="0" indent="0" algn="ctr">
              <a:spcBef>
                <a:spcPts val="600"/>
              </a:spcBef>
              <a:spcAft>
                <a:spcPts val="600"/>
              </a:spcAft>
              <a:buNone/>
            </a:pPr>
            <a:r>
              <a:rPr lang="it-IT" sz="1800" b="0" dirty="0" smtClean="0">
                <a:ea typeface="ＭＳ Ｐゴシック" charset="0"/>
              </a:rPr>
              <a:t>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a:t>
            </a:r>
            <a:r>
              <a:rPr lang="it-IT" sz="1800" b="0" i="1" dirty="0" smtClean="0">
                <a:latin typeface="Symbol" charset="2"/>
                <a:ea typeface="ＭＳ Ｐゴシック" charset="0"/>
                <a:cs typeface="Symbol" charset="2"/>
              </a:rPr>
              <a:t>m </a:t>
            </a:r>
            <a:r>
              <a:rPr lang="it-IT" sz="1800" b="0" dirty="0" smtClean="0">
                <a:ea typeface="ＭＳ Ｐゴシック" charset="0"/>
              </a:rPr>
              <a:t>= 12 once</a:t>
            </a:r>
          </a:p>
          <a:p>
            <a:pPr marL="0" indent="0" algn="just">
              <a:buNone/>
            </a:pPr>
            <a:r>
              <a:rPr lang="it-IT" sz="1800" b="0" dirty="0" smtClean="0">
                <a:ea typeface="ＭＳ Ｐゴシック" charset="0"/>
              </a:rPr>
              <a:t>L’</a:t>
            </a:r>
            <a:r>
              <a:rPr lang="it-IT" sz="1800" i="1" u="sng" dirty="0" smtClean="0">
                <a:solidFill>
                  <a:srgbClr val="0000FF"/>
                </a:solidFill>
                <a:ea typeface="ＭＳ Ｐゴシック" charset="0"/>
              </a:rPr>
              <a:t>Ipotesi</a:t>
            </a:r>
            <a:r>
              <a:rPr lang="it-IT" sz="1800" u="sng" dirty="0" smtClean="0">
                <a:ea typeface="ＭＳ Ｐゴシック" charset="0"/>
              </a:rPr>
              <a:t> </a:t>
            </a:r>
            <a:r>
              <a:rPr lang="it-IT" sz="1800" i="1" u="sng" dirty="0" smtClean="0">
                <a:solidFill>
                  <a:srgbClr val="0000FF"/>
                </a:solidFill>
                <a:ea typeface="ＭＳ Ｐゴシック" charset="0"/>
              </a:rPr>
              <a:t>Alternativa</a:t>
            </a:r>
            <a:r>
              <a:rPr lang="it-IT" sz="1800" i="1" dirty="0" smtClean="0">
                <a:solidFill>
                  <a:srgbClr val="0000FF"/>
                </a:solidFill>
                <a:ea typeface="ＭＳ Ｐゴシック" charset="0"/>
              </a:rPr>
              <a:t> </a:t>
            </a:r>
            <a:r>
              <a:rPr lang="it-IT" sz="1800" b="0" i="1" dirty="0" smtClean="0">
                <a:solidFill>
                  <a:srgbClr val="0000FF"/>
                </a:solidFill>
                <a:ea typeface="ＭＳ Ｐゴシック" charset="0"/>
              </a:rPr>
              <a:t>H</a:t>
            </a:r>
            <a:r>
              <a:rPr lang="it-IT" sz="1800" b="0" i="1" baseline="-25000" dirty="0" smtClean="0">
                <a:solidFill>
                  <a:srgbClr val="0000FF"/>
                </a:solidFill>
                <a:ea typeface="ＭＳ Ｐゴシック" charset="0"/>
              </a:rPr>
              <a:t>1 </a:t>
            </a:r>
            <a:r>
              <a:rPr lang="it-IT" sz="1800" b="0" dirty="0" smtClean="0">
                <a:ea typeface="ＭＳ Ｐゴシック" charset="0"/>
              </a:rPr>
              <a:t>afferma che</a:t>
            </a:r>
          </a:p>
          <a:p>
            <a:pPr marL="0" indent="0" algn="ctr">
              <a:buNone/>
            </a:pPr>
            <a:r>
              <a:rPr lang="it-IT" sz="1800" b="0" i="1" dirty="0" smtClean="0">
                <a:ea typeface="ＭＳ Ｐゴシック" charset="0"/>
              </a:rPr>
              <a:t>		H</a:t>
            </a:r>
            <a:r>
              <a:rPr lang="it-IT" sz="1800" b="0" baseline="-25000" dirty="0" smtClean="0">
                <a:ea typeface="ＭＳ Ｐゴシック" charset="0"/>
              </a:rPr>
              <a:t>1</a:t>
            </a:r>
            <a:r>
              <a:rPr lang="it-IT" sz="1800" b="0" dirty="0" smtClean="0">
                <a:ea typeface="ＭＳ Ｐゴシック" charset="0"/>
              </a:rPr>
              <a:t>: </a:t>
            </a:r>
            <a:r>
              <a:rPr lang="it-IT" sz="1800" b="0" i="1" dirty="0">
                <a:latin typeface="Symbol" charset="2"/>
                <a:ea typeface="ＭＳ Ｐゴシック" charset="0"/>
                <a:cs typeface="Symbol" charset="2"/>
              </a:rPr>
              <a:t>m </a:t>
            </a:r>
            <a:r>
              <a:rPr lang="it-IT" sz="1800" b="0" dirty="0" smtClean="0">
                <a:ea typeface="ＭＳ Ｐゴシック" charset="0"/>
              </a:rPr>
              <a:t>&lt; </a:t>
            </a:r>
            <a:r>
              <a:rPr lang="it-IT" sz="1800" b="0" dirty="0">
                <a:ea typeface="ＭＳ Ｐゴシック" charset="0"/>
              </a:rPr>
              <a:t>12 </a:t>
            </a:r>
            <a:r>
              <a:rPr lang="it-IT" sz="1800" b="0" dirty="0" smtClean="0">
                <a:ea typeface="ＭＳ Ｐゴシック" charset="0"/>
              </a:rPr>
              <a:t>once</a:t>
            </a:r>
            <a:endParaRPr lang="it-IT" sz="1800" b="0" dirty="0">
              <a:ea typeface="ＭＳ Ｐゴシック" charset="0"/>
            </a:endParaRPr>
          </a:p>
        </p:txBody>
      </p:sp>
      <p:sp>
        <p:nvSpPr>
          <p:cNvPr id="14" name="CasellaDiTesto 13"/>
          <p:cNvSpPr txBox="1"/>
          <p:nvPr/>
        </p:nvSpPr>
        <p:spPr>
          <a:xfrm>
            <a:off x="394553" y="6100439"/>
            <a:ext cx="8408843" cy="523220"/>
          </a:xfrm>
          <a:prstGeom prst="rect">
            <a:avLst/>
          </a:prstGeom>
          <a:noFill/>
        </p:spPr>
        <p:txBody>
          <a:bodyPr wrap="square" rtlCol="0">
            <a:spAutoFit/>
          </a:bodyPr>
          <a:lstStyle/>
          <a:p>
            <a:r>
              <a:rPr lang="it-IT" sz="1400" b="0" dirty="0" smtClean="0">
                <a:latin typeface="+mn-lt"/>
              </a:rPr>
              <a:t>N.B. Nell’esempio se l’azienda afferma il vero l’ipotesi nulla è essere </a:t>
            </a:r>
            <a:r>
              <a:rPr lang="it-IT" sz="1400" b="0" i="1" dirty="0" smtClean="0">
                <a:latin typeface="Symbol" charset="2"/>
                <a:cs typeface="Symbol" charset="2"/>
              </a:rPr>
              <a:t>m </a:t>
            </a:r>
            <a:r>
              <a:rPr lang="it-IT" sz="1400" b="0" dirty="0" smtClean="0">
                <a:latin typeface="+mn-lt"/>
              </a:rPr>
              <a:t>≥ 12 </a:t>
            </a:r>
            <a:r>
              <a:rPr lang="it-IT" sz="1400" b="0" dirty="0" err="1" smtClean="0">
                <a:latin typeface="+mn-lt"/>
              </a:rPr>
              <a:t>oz</a:t>
            </a:r>
            <a:r>
              <a:rPr lang="it-IT" sz="1400" b="0" dirty="0" smtClean="0">
                <a:latin typeface="+mn-lt"/>
              </a:rPr>
              <a:t> poiché solo se la lattina contiene in media meno di 12 once questa sta commettendo un illecito. </a:t>
            </a:r>
            <a:endParaRPr lang="it-IT" sz="1400" b="0" dirty="0">
              <a:latin typeface="+mn-lt"/>
            </a:endParaRPr>
          </a:p>
        </p:txBody>
      </p:sp>
    </p:spTree>
    <p:extLst>
      <p:ext uri="{BB962C8B-B14F-4D97-AF65-F5344CB8AC3E}">
        <p14:creationId xmlns:p14="http://schemas.microsoft.com/office/powerpoint/2010/main" val="286399437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10110"/>
            <a:ext cx="8229600" cy="650183"/>
          </a:xfrm>
        </p:spPr>
        <p:txBody>
          <a:bodyPr>
            <a:normAutofit fontScale="90000"/>
          </a:bodyPr>
          <a:lstStyle/>
          <a:p>
            <a:r>
              <a:rPr lang="it-IT" dirty="0" smtClean="0"/>
              <a:t>Esempi e Esercizi</a:t>
            </a:r>
            <a:endParaRPr lang="it-IT" dirty="0"/>
          </a:p>
        </p:txBody>
      </p:sp>
      <p:sp>
        <p:nvSpPr>
          <p:cNvPr id="5" name="CasellaDiTesto 4"/>
          <p:cNvSpPr txBox="1"/>
          <p:nvPr/>
        </p:nvSpPr>
        <p:spPr>
          <a:xfrm>
            <a:off x="332899" y="1121938"/>
            <a:ext cx="8470491" cy="2246769"/>
          </a:xfrm>
          <a:prstGeom prst="rect">
            <a:avLst/>
          </a:prstGeom>
          <a:noFill/>
        </p:spPr>
        <p:txBody>
          <a:bodyPr wrap="square" rtlCol="0">
            <a:spAutoFit/>
          </a:bodyPr>
          <a:lstStyle/>
          <a:p>
            <a:pPr algn="just"/>
            <a:r>
              <a:rPr lang="it-IT" sz="2000" i="1" dirty="0" smtClean="0">
                <a:solidFill>
                  <a:srgbClr val="FF0000"/>
                </a:solidFill>
                <a:latin typeface="+mn-lt"/>
              </a:rPr>
              <a:t>Esempio 9-6</a:t>
            </a:r>
            <a:r>
              <a:rPr lang="it-IT" sz="2000" b="0" dirty="0" smtClean="0">
                <a:latin typeface="+mn-lt"/>
              </a:rPr>
              <a:t>. Una nota industria produttrice di batterie per auto afferma che l’artico al Top della gamma ha una dura media di 65 mesi. L’associazione consumatori ha riscontrato che la durata media di 45 di queste batterie scelte a caso è 63.4 mesi con una deviazione standard di 3 mesi. Calcola il </a:t>
            </a:r>
            <a:r>
              <a:rPr lang="it-IT" sz="2000" b="0" i="1" dirty="0" err="1" smtClean="0">
                <a:latin typeface="Times New Roman"/>
                <a:cs typeface="Times New Roman"/>
              </a:rPr>
              <a:t>p-value</a:t>
            </a:r>
            <a:r>
              <a:rPr lang="it-IT" sz="2000" b="0" i="1" dirty="0" smtClean="0">
                <a:latin typeface="Times New Roman"/>
                <a:cs typeface="Times New Roman"/>
              </a:rPr>
              <a:t> </a:t>
            </a:r>
            <a:r>
              <a:rPr lang="it-IT" sz="2000" b="0" dirty="0" smtClean="0">
                <a:latin typeface="+mn-lt"/>
              </a:rPr>
              <a:t>associato alla durata media rilevata sperimentalmente e esegui la VI per verificare che  l’azienda dichiara il vero con </a:t>
            </a:r>
            <a:r>
              <a:rPr lang="it-IT" sz="2000" b="0" dirty="0" smtClean="0">
                <a:latin typeface="Symbol" charset="2"/>
                <a:cs typeface="Symbol" charset="2"/>
              </a:rPr>
              <a:t>a</a:t>
            </a:r>
            <a:r>
              <a:rPr lang="it-IT" sz="2000" b="0" dirty="0" smtClean="0">
                <a:latin typeface="+mn-lt"/>
              </a:rPr>
              <a:t>=0.025 .</a:t>
            </a:r>
          </a:p>
        </p:txBody>
      </p:sp>
      <p:sp>
        <p:nvSpPr>
          <p:cNvPr id="6" name="CasellaDiTesto 5"/>
          <p:cNvSpPr txBox="1"/>
          <p:nvPr/>
        </p:nvSpPr>
        <p:spPr>
          <a:xfrm>
            <a:off x="332899" y="3538420"/>
            <a:ext cx="8482823" cy="2862322"/>
          </a:xfrm>
          <a:prstGeom prst="rect">
            <a:avLst/>
          </a:prstGeom>
          <a:noFill/>
        </p:spPr>
        <p:txBody>
          <a:bodyPr wrap="square" rtlCol="0">
            <a:spAutoFit/>
          </a:bodyPr>
          <a:lstStyle/>
          <a:p>
            <a:pPr algn="just"/>
            <a:r>
              <a:rPr lang="it-IT" sz="2000" i="1" dirty="0" smtClean="0">
                <a:solidFill>
                  <a:srgbClr val="FF0000"/>
                </a:solidFill>
                <a:latin typeface="+mn-lt"/>
              </a:rPr>
              <a:t>Esempio 9-7</a:t>
            </a:r>
            <a:r>
              <a:rPr lang="it-IT" sz="2000" dirty="0" smtClean="0">
                <a:latin typeface="+mn-lt"/>
              </a:rPr>
              <a:t>. </a:t>
            </a:r>
            <a:r>
              <a:rPr lang="it-IT" sz="2000" b="0" dirty="0" smtClean="0">
                <a:latin typeface="+mn-lt"/>
              </a:rPr>
              <a:t>La MS </a:t>
            </a:r>
            <a:r>
              <a:rPr lang="it-IT" sz="2000" b="0" dirty="0" err="1" smtClean="0">
                <a:latin typeface="+mn-lt"/>
              </a:rPr>
              <a:t>Bank</a:t>
            </a:r>
            <a:r>
              <a:rPr lang="it-IT" sz="2000" b="0" dirty="0" smtClean="0">
                <a:latin typeface="+mn-lt"/>
              </a:rPr>
              <a:t> ha sostituito il software di gestione del servizio alle casse per migliore il servizio. Con il vecchio gestionale la banca era in grado di servire in media 22 clienti/ora e si aspetta che in ora terminano le operazioni sia aumentato riducendo il tempo di attesa dei clienti. Da un monitoraggio eseguito su 70 ore prese a caso si è riscontrato che il numero medio di clienti che ha portato a termine le operazioni è pari a 27 con un deviazione standard di 2.5. Si vuole verificare al livello di affidabilità pari all’1% che in nuovo gestionale è più efficiente del precedente.</a:t>
            </a:r>
            <a:endParaRPr lang="it-IT" sz="2000" b="0" dirty="0">
              <a:latin typeface="+mn-lt"/>
            </a:endParaRPr>
          </a:p>
        </p:txBody>
      </p:sp>
    </p:spTree>
    <p:extLst>
      <p:ext uri="{BB962C8B-B14F-4D97-AF65-F5344CB8AC3E}">
        <p14:creationId xmlns:p14="http://schemas.microsoft.com/office/powerpoint/2010/main" val="41927190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3567"/>
            <a:ext cx="8229600" cy="801385"/>
          </a:xfrm>
        </p:spPr>
        <p:txBody>
          <a:bodyPr>
            <a:normAutofit/>
          </a:bodyPr>
          <a:lstStyle/>
          <a:p>
            <a:r>
              <a:rPr lang="it-IT" dirty="0" smtClean="0"/>
              <a:t>Esempi e Esercizi</a:t>
            </a:r>
            <a:endParaRPr lang="it-IT" dirty="0"/>
          </a:p>
        </p:txBody>
      </p:sp>
      <p:sp>
        <p:nvSpPr>
          <p:cNvPr id="3" name="CasellaDiTesto 2"/>
          <p:cNvSpPr txBox="1"/>
          <p:nvPr/>
        </p:nvSpPr>
        <p:spPr>
          <a:xfrm>
            <a:off x="480853" y="1072622"/>
            <a:ext cx="8280000" cy="2246769"/>
          </a:xfrm>
          <a:prstGeom prst="rect">
            <a:avLst/>
          </a:prstGeom>
          <a:noFill/>
        </p:spPr>
        <p:txBody>
          <a:bodyPr wrap="square" rtlCol="0">
            <a:spAutoFit/>
          </a:bodyPr>
          <a:lstStyle/>
          <a:p>
            <a:pPr algn="just"/>
            <a:r>
              <a:rPr lang="it-IT" sz="2000" i="1" dirty="0" smtClean="0">
                <a:solidFill>
                  <a:srgbClr val="FF0000"/>
                </a:solidFill>
                <a:latin typeface="+mn-lt"/>
              </a:rPr>
              <a:t>Esercizio </a:t>
            </a:r>
            <a:r>
              <a:rPr lang="it-IT" sz="2000" dirty="0" smtClean="0">
                <a:solidFill>
                  <a:srgbClr val="FF0000"/>
                </a:solidFill>
                <a:latin typeface="+mn-lt"/>
              </a:rPr>
              <a:t>1</a:t>
            </a:r>
            <a:r>
              <a:rPr lang="it-IT" sz="2000" b="0" dirty="0" smtClean="0">
                <a:latin typeface="+mn-lt"/>
              </a:rPr>
              <a:t>. In una ricerca eseguita da USA TODAY nel 2004 il debito medio delle famiglie americane (prestiti e mutui, scoperto di CC, carte di credito) era di 17989$. In una recente analisi eseguita su campione di 75 famiglie del NY si è riscontrato un debito medio di 15450$ e una deviazione standard di 4650$. Scelto un livello di affidabilità del test del pari 2% è possibile affermare che l debito medio delle famiglie prese in esame è diverso di quello ottenuto dalla precedente indagine. </a:t>
            </a:r>
            <a:endParaRPr lang="it-IT" sz="2000" b="0" dirty="0">
              <a:latin typeface="+mn-lt"/>
            </a:endParaRPr>
          </a:p>
        </p:txBody>
      </p:sp>
      <p:sp>
        <p:nvSpPr>
          <p:cNvPr id="4" name="CasellaDiTesto 3"/>
          <p:cNvSpPr txBox="1"/>
          <p:nvPr/>
        </p:nvSpPr>
        <p:spPr>
          <a:xfrm>
            <a:off x="480853" y="3489104"/>
            <a:ext cx="8282579" cy="1323439"/>
          </a:xfrm>
          <a:prstGeom prst="rect">
            <a:avLst/>
          </a:prstGeom>
          <a:noFill/>
        </p:spPr>
        <p:txBody>
          <a:bodyPr wrap="square" rtlCol="0">
            <a:spAutoFit/>
          </a:bodyPr>
          <a:lstStyle/>
          <a:p>
            <a:pPr algn="just"/>
            <a:r>
              <a:rPr lang="it-IT" sz="2000" i="1" dirty="0" smtClean="0">
                <a:solidFill>
                  <a:srgbClr val="FF0000"/>
                </a:solidFill>
                <a:latin typeface="+mn-lt"/>
              </a:rPr>
              <a:t>Esercizio </a:t>
            </a:r>
            <a:r>
              <a:rPr lang="it-IT" sz="2000" dirty="0" smtClean="0">
                <a:solidFill>
                  <a:srgbClr val="FF0000"/>
                </a:solidFill>
                <a:latin typeface="+mn-lt"/>
              </a:rPr>
              <a:t>2</a:t>
            </a:r>
            <a:r>
              <a:rPr lang="it-IT" sz="2000" b="0" dirty="0" smtClean="0">
                <a:solidFill>
                  <a:srgbClr val="FF0000"/>
                </a:solidFill>
                <a:latin typeface="+mn-lt"/>
              </a:rPr>
              <a:t>. </a:t>
            </a:r>
            <a:r>
              <a:rPr lang="it-IT" sz="2000" b="0" dirty="0" smtClean="0">
                <a:latin typeface="+mn-lt"/>
              </a:rPr>
              <a:t>In un precedente studio si è riscontrato che gli adulti USA spendono in media 18 ore la settimana in attività di divertimento. Più di recente un campione di 10 adulti scelti caso ha dichiarato di spendere settimanalmente il tempo indicato in tabella </a:t>
            </a:r>
            <a:endParaRPr lang="it-IT" sz="2000" b="0" dirty="0">
              <a:latin typeface="+mn-lt"/>
            </a:endParaRPr>
          </a:p>
        </p:txBody>
      </p:sp>
      <p:graphicFrame>
        <p:nvGraphicFramePr>
          <p:cNvPr id="5" name="Tabella 4"/>
          <p:cNvGraphicFramePr>
            <a:graphicFrameLocks noGrp="1"/>
          </p:cNvGraphicFramePr>
          <p:nvPr>
            <p:extLst>
              <p:ext uri="{D42A27DB-BD31-4B8C-83A1-F6EECF244321}">
                <p14:modId xmlns:p14="http://schemas.microsoft.com/office/powerpoint/2010/main" val="3546497218"/>
              </p:ext>
            </p:extLst>
          </p:nvPr>
        </p:nvGraphicFramePr>
        <p:xfrm>
          <a:off x="1733607" y="4935421"/>
          <a:ext cx="6096000" cy="370840"/>
        </p:xfrm>
        <a:graphic>
          <a:graphicData uri="http://schemas.openxmlformats.org/drawingml/2006/table">
            <a:tbl>
              <a:tblPr bandCol="1">
                <a:tableStyleId>{69CF1AB2-1976-4502-BF36-3FF5EA218861}</a:tableStyleId>
              </a:tblPr>
              <a:tblGrid>
                <a:gridCol w="609600"/>
                <a:gridCol w="609600"/>
                <a:gridCol w="609600"/>
                <a:gridCol w="609600"/>
                <a:gridCol w="609600"/>
                <a:gridCol w="609600"/>
                <a:gridCol w="609600"/>
                <a:gridCol w="609600"/>
                <a:gridCol w="609600"/>
                <a:gridCol w="609600"/>
              </a:tblGrid>
              <a:tr h="370840">
                <a:tc>
                  <a:txBody>
                    <a:bodyPr/>
                    <a:lstStyle/>
                    <a:p>
                      <a:pPr algn="ctr"/>
                      <a:r>
                        <a:rPr lang="it-IT" dirty="0" smtClean="0"/>
                        <a:t>14</a:t>
                      </a:r>
                      <a:endParaRPr lang="it-IT" dirty="0"/>
                    </a:p>
                  </a:txBody>
                  <a:tcPr/>
                </a:tc>
                <a:tc>
                  <a:txBody>
                    <a:bodyPr/>
                    <a:lstStyle/>
                    <a:p>
                      <a:pPr algn="ctr"/>
                      <a:r>
                        <a:rPr lang="it-IT" dirty="0" smtClean="0"/>
                        <a:t>25</a:t>
                      </a:r>
                      <a:endParaRPr lang="it-IT" dirty="0"/>
                    </a:p>
                  </a:txBody>
                  <a:tcPr/>
                </a:tc>
                <a:tc>
                  <a:txBody>
                    <a:bodyPr/>
                    <a:lstStyle/>
                    <a:p>
                      <a:pPr algn="ctr"/>
                      <a:r>
                        <a:rPr lang="it-IT" dirty="0" smtClean="0"/>
                        <a:t>22</a:t>
                      </a:r>
                      <a:endParaRPr lang="it-IT" dirty="0"/>
                    </a:p>
                  </a:txBody>
                  <a:tcPr/>
                </a:tc>
                <a:tc>
                  <a:txBody>
                    <a:bodyPr/>
                    <a:lstStyle/>
                    <a:p>
                      <a:pPr algn="ctr"/>
                      <a:r>
                        <a:rPr lang="it-IT" dirty="0" smtClean="0"/>
                        <a:t>38</a:t>
                      </a:r>
                      <a:endParaRPr lang="it-IT" dirty="0"/>
                    </a:p>
                  </a:txBody>
                  <a:tcPr/>
                </a:tc>
                <a:tc>
                  <a:txBody>
                    <a:bodyPr/>
                    <a:lstStyle/>
                    <a:p>
                      <a:pPr algn="ctr"/>
                      <a:r>
                        <a:rPr lang="it-IT" dirty="0" smtClean="0"/>
                        <a:t>16</a:t>
                      </a:r>
                      <a:endParaRPr lang="it-IT" dirty="0"/>
                    </a:p>
                  </a:txBody>
                  <a:tcPr/>
                </a:tc>
                <a:tc>
                  <a:txBody>
                    <a:bodyPr/>
                    <a:lstStyle/>
                    <a:p>
                      <a:pPr algn="ctr"/>
                      <a:r>
                        <a:rPr lang="it-IT" dirty="0" smtClean="0"/>
                        <a:t>26</a:t>
                      </a:r>
                      <a:endParaRPr lang="it-IT" dirty="0"/>
                    </a:p>
                  </a:txBody>
                  <a:tcPr/>
                </a:tc>
                <a:tc>
                  <a:txBody>
                    <a:bodyPr/>
                    <a:lstStyle/>
                    <a:p>
                      <a:pPr algn="ctr"/>
                      <a:r>
                        <a:rPr lang="it-IT" dirty="0" smtClean="0"/>
                        <a:t>19</a:t>
                      </a:r>
                      <a:endParaRPr lang="it-IT" dirty="0"/>
                    </a:p>
                  </a:txBody>
                  <a:tcPr/>
                </a:tc>
                <a:tc>
                  <a:txBody>
                    <a:bodyPr/>
                    <a:lstStyle/>
                    <a:p>
                      <a:pPr algn="ctr"/>
                      <a:r>
                        <a:rPr lang="it-IT" dirty="0" smtClean="0"/>
                        <a:t>23</a:t>
                      </a:r>
                      <a:endParaRPr lang="it-IT" dirty="0"/>
                    </a:p>
                  </a:txBody>
                  <a:tcPr/>
                </a:tc>
                <a:tc>
                  <a:txBody>
                    <a:bodyPr/>
                    <a:lstStyle/>
                    <a:p>
                      <a:pPr algn="ctr"/>
                      <a:r>
                        <a:rPr lang="it-IT" dirty="0" smtClean="0"/>
                        <a:t>41</a:t>
                      </a:r>
                      <a:endParaRPr lang="it-IT" dirty="0"/>
                    </a:p>
                  </a:txBody>
                  <a:tcPr/>
                </a:tc>
                <a:tc>
                  <a:txBody>
                    <a:bodyPr/>
                    <a:lstStyle/>
                    <a:p>
                      <a:pPr algn="ctr"/>
                      <a:r>
                        <a:rPr lang="it-IT" dirty="0" smtClean="0"/>
                        <a:t>33</a:t>
                      </a:r>
                      <a:endParaRPr lang="it-IT" dirty="0"/>
                    </a:p>
                  </a:txBody>
                  <a:tcPr/>
                </a:tc>
              </a:tr>
            </a:tbl>
          </a:graphicData>
        </a:graphic>
      </p:graphicFrame>
      <p:sp>
        <p:nvSpPr>
          <p:cNvPr id="6" name="CasellaDiTesto 5"/>
          <p:cNvSpPr txBox="1"/>
          <p:nvPr/>
        </p:nvSpPr>
        <p:spPr>
          <a:xfrm>
            <a:off x="517847" y="5400097"/>
            <a:ext cx="8260886" cy="1015663"/>
          </a:xfrm>
          <a:prstGeom prst="rect">
            <a:avLst/>
          </a:prstGeom>
          <a:noFill/>
        </p:spPr>
        <p:txBody>
          <a:bodyPr wrap="square" rtlCol="0">
            <a:spAutoFit/>
          </a:bodyPr>
          <a:lstStyle/>
          <a:p>
            <a:pPr algn="just"/>
            <a:r>
              <a:rPr lang="it-IT" sz="2000" b="0" dirty="0" smtClean="0">
                <a:latin typeface="+mn-lt"/>
              </a:rPr>
              <a:t>Nell’ipotesi che il tempo dedicato ai divertimenti sia distribuito secondo la normale si vuole verificare al 5% di significatività che quanto affermato dallo studio precedente è corretto</a:t>
            </a:r>
            <a:endParaRPr lang="it-IT" sz="2000" b="0" dirty="0">
              <a:latin typeface="+mn-lt"/>
            </a:endParaRPr>
          </a:p>
        </p:txBody>
      </p:sp>
    </p:spTree>
    <p:extLst>
      <p:ext uri="{BB962C8B-B14F-4D97-AF65-F5344CB8AC3E}">
        <p14:creationId xmlns:p14="http://schemas.microsoft.com/office/powerpoint/2010/main" val="32034637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6820"/>
            <a:ext cx="8229600" cy="736486"/>
          </a:xfrm>
        </p:spPr>
        <p:txBody>
          <a:bodyPr/>
          <a:lstStyle/>
          <a:p>
            <a:r>
              <a:rPr lang="it-IT" dirty="0"/>
              <a:t>Esempi e Esercizi</a:t>
            </a:r>
          </a:p>
        </p:txBody>
      </p:sp>
      <p:sp>
        <p:nvSpPr>
          <p:cNvPr id="3" name="CasellaDiTesto 2"/>
          <p:cNvSpPr txBox="1"/>
          <p:nvPr/>
        </p:nvSpPr>
        <p:spPr>
          <a:xfrm>
            <a:off x="419209" y="998648"/>
            <a:ext cx="8281129" cy="2862322"/>
          </a:xfrm>
          <a:prstGeom prst="rect">
            <a:avLst/>
          </a:prstGeom>
          <a:noFill/>
        </p:spPr>
        <p:txBody>
          <a:bodyPr wrap="square" rtlCol="0">
            <a:spAutoFit/>
          </a:bodyPr>
          <a:lstStyle/>
          <a:p>
            <a:pPr algn="just"/>
            <a:r>
              <a:rPr lang="it-IT" sz="2000" i="1" dirty="0" smtClean="0">
                <a:solidFill>
                  <a:srgbClr val="FF0000"/>
                </a:solidFill>
                <a:latin typeface="+mn-lt"/>
              </a:rPr>
              <a:t>Esercizio </a:t>
            </a:r>
            <a:r>
              <a:rPr lang="it-IT" sz="2000" dirty="0" smtClean="0">
                <a:solidFill>
                  <a:srgbClr val="FF0000"/>
                </a:solidFill>
                <a:latin typeface="+mn-lt"/>
              </a:rPr>
              <a:t>3</a:t>
            </a:r>
            <a:r>
              <a:rPr lang="it-IT" sz="2000" b="0" dirty="0" smtClean="0">
                <a:latin typeface="+mn-lt"/>
              </a:rPr>
              <a:t>. Il supermercato di un rione molto popoloso ha riscontrato che in media i clienti spendono in </a:t>
            </a:r>
            <a:r>
              <a:rPr lang="it-IT" sz="2000" b="0" dirty="0">
                <a:latin typeface="+mn-lt"/>
              </a:rPr>
              <a:t>€</a:t>
            </a:r>
            <a:r>
              <a:rPr lang="it-IT" sz="2000" b="0" dirty="0" smtClean="0">
                <a:latin typeface="+mn-lt"/>
              </a:rPr>
              <a:t>65/settimana. La campagna promozionale in atto assegna al consumatore un certo numero di “punti”, proporzionali alla entità della spesa, che possono essere utilizzati per ulteriori acquisti presso il supermercato: come esito della campagna promozionale la direzione si aspetta che il cliente aumenti l’entità della spesa settimanale. Per verifica la riuscita della campagna promozionale la direzione ha deciso di esaminare la spesa eseguita da 12 clienti e ha riportato la cifra (in €) nella tabella che segue</a:t>
            </a:r>
            <a:endParaRPr lang="it-IT" sz="2000" b="0" dirty="0">
              <a:latin typeface="+mn-lt"/>
            </a:endParaRPr>
          </a:p>
        </p:txBody>
      </p:sp>
      <p:graphicFrame>
        <p:nvGraphicFramePr>
          <p:cNvPr id="4" name="Tabella 3"/>
          <p:cNvGraphicFramePr>
            <a:graphicFrameLocks noGrp="1"/>
          </p:cNvGraphicFramePr>
          <p:nvPr>
            <p:extLst>
              <p:ext uri="{D42A27DB-BD31-4B8C-83A1-F6EECF244321}">
                <p14:modId xmlns:p14="http://schemas.microsoft.com/office/powerpoint/2010/main" val="3786258209"/>
              </p:ext>
            </p:extLst>
          </p:nvPr>
        </p:nvGraphicFramePr>
        <p:xfrm>
          <a:off x="919838" y="4158694"/>
          <a:ext cx="7254732" cy="396240"/>
        </p:xfrm>
        <a:graphic>
          <a:graphicData uri="http://schemas.openxmlformats.org/drawingml/2006/table">
            <a:tbl>
              <a:tblPr bandCol="1">
                <a:tableStyleId>{5C22544A-7EE6-4342-B048-85BDC9FD1C3A}</a:tableStyleId>
              </a:tblPr>
              <a:tblGrid>
                <a:gridCol w="604561"/>
                <a:gridCol w="604561"/>
                <a:gridCol w="604561"/>
                <a:gridCol w="604561"/>
                <a:gridCol w="604561"/>
                <a:gridCol w="604561"/>
                <a:gridCol w="604561"/>
                <a:gridCol w="604561"/>
                <a:gridCol w="604561"/>
                <a:gridCol w="604561"/>
                <a:gridCol w="604561"/>
                <a:gridCol w="604561"/>
              </a:tblGrid>
              <a:tr h="370840">
                <a:tc>
                  <a:txBody>
                    <a:bodyPr/>
                    <a:lstStyle/>
                    <a:p>
                      <a:pPr algn="ctr"/>
                      <a:r>
                        <a:rPr lang="it-IT" sz="2000" dirty="0" smtClean="0"/>
                        <a:t>88</a:t>
                      </a:r>
                      <a:endParaRPr lang="it-IT" sz="2000" dirty="0"/>
                    </a:p>
                  </a:txBody>
                  <a:tcPr/>
                </a:tc>
                <a:tc>
                  <a:txBody>
                    <a:bodyPr/>
                    <a:lstStyle/>
                    <a:p>
                      <a:pPr algn="ctr"/>
                      <a:r>
                        <a:rPr lang="it-IT" sz="2000" dirty="0" smtClean="0"/>
                        <a:t>69</a:t>
                      </a:r>
                      <a:endParaRPr lang="it-IT" sz="2000" dirty="0"/>
                    </a:p>
                  </a:txBody>
                  <a:tcPr/>
                </a:tc>
                <a:tc>
                  <a:txBody>
                    <a:bodyPr/>
                    <a:lstStyle/>
                    <a:p>
                      <a:pPr algn="ctr"/>
                      <a:r>
                        <a:rPr lang="it-IT" sz="2000" dirty="0" smtClean="0"/>
                        <a:t>141</a:t>
                      </a:r>
                      <a:endParaRPr lang="it-IT" sz="2000" dirty="0"/>
                    </a:p>
                  </a:txBody>
                  <a:tcPr/>
                </a:tc>
                <a:tc>
                  <a:txBody>
                    <a:bodyPr/>
                    <a:lstStyle/>
                    <a:p>
                      <a:pPr algn="ctr"/>
                      <a:r>
                        <a:rPr lang="it-IT" sz="2000" dirty="0" smtClean="0"/>
                        <a:t>28</a:t>
                      </a:r>
                      <a:endParaRPr lang="it-IT" sz="2000" dirty="0"/>
                    </a:p>
                  </a:txBody>
                  <a:tcPr/>
                </a:tc>
                <a:tc>
                  <a:txBody>
                    <a:bodyPr/>
                    <a:lstStyle/>
                    <a:p>
                      <a:pPr algn="ctr"/>
                      <a:r>
                        <a:rPr lang="it-IT" sz="2000" dirty="0" smtClean="0"/>
                        <a:t>106</a:t>
                      </a:r>
                      <a:endParaRPr lang="it-IT" sz="2000" dirty="0"/>
                    </a:p>
                  </a:txBody>
                  <a:tcPr/>
                </a:tc>
                <a:tc>
                  <a:txBody>
                    <a:bodyPr/>
                    <a:lstStyle/>
                    <a:p>
                      <a:pPr algn="ctr"/>
                      <a:r>
                        <a:rPr lang="it-IT" sz="2000" dirty="0" smtClean="0"/>
                        <a:t>45</a:t>
                      </a:r>
                      <a:endParaRPr lang="it-IT" sz="2000" dirty="0"/>
                    </a:p>
                  </a:txBody>
                  <a:tcPr/>
                </a:tc>
                <a:tc>
                  <a:txBody>
                    <a:bodyPr/>
                    <a:lstStyle/>
                    <a:p>
                      <a:pPr algn="ctr"/>
                      <a:r>
                        <a:rPr lang="it-IT" sz="2000" dirty="0" smtClean="0"/>
                        <a:t>32</a:t>
                      </a:r>
                      <a:endParaRPr lang="it-IT" sz="2000" dirty="0"/>
                    </a:p>
                  </a:txBody>
                  <a:tcPr/>
                </a:tc>
                <a:tc>
                  <a:txBody>
                    <a:bodyPr/>
                    <a:lstStyle/>
                    <a:p>
                      <a:pPr algn="ctr"/>
                      <a:r>
                        <a:rPr lang="it-IT" sz="2000" dirty="0" smtClean="0"/>
                        <a:t>51</a:t>
                      </a:r>
                      <a:endParaRPr lang="it-IT" sz="2000" dirty="0"/>
                    </a:p>
                  </a:txBody>
                  <a:tcPr/>
                </a:tc>
                <a:tc>
                  <a:txBody>
                    <a:bodyPr/>
                    <a:lstStyle/>
                    <a:p>
                      <a:pPr algn="ctr"/>
                      <a:r>
                        <a:rPr lang="it-IT" sz="2000" dirty="0" smtClean="0"/>
                        <a:t>78</a:t>
                      </a:r>
                      <a:endParaRPr lang="it-IT" sz="2000" dirty="0"/>
                    </a:p>
                  </a:txBody>
                  <a:tcPr/>
                </a:tc>
                <a:tc>
                  <a:txBody>
                    <a:bodyPr/>
                    <a:lstStyle/>
                    <a:p>
                      <a:pPr algn="ctr"/>
                      <a:r>
                        <a:rPr lang="it-IT" sz="2000" dirty="0" smtClean="0"/>
                        <a:t>54</a:t>
                      </a:r>
                      <a:endParaRPr lang="it-IT" sz="2000" dirty="0"/>
                    </a:p>
                  </a:txBody>
                  <a:tcPr/>
                </a:tc>
                <a:tc>
                  <a:txBody>
                    <a:bodyPr/>
                    <a:lstStyle/>
                    <a:p>
                      <a:pPr algn="ctr"/>
                      <a:r>
                        <a:rPr lang="it-IT" sz="2000" dirty="0" smtClean="0"/>
                        <a:t>110</a:t>
                      </a:r>
                      <a:endParaRPr lang="it-IT" sz="2000" dirty="0"/>
                    </a:p>
                  </a:txBody>
                  <a:tcPr/>
                </a:tc>
                <a:tc>
                  <a:txBody>
                    <a:bodyPr/>
                    <a:lstStyle/>
                    <a:p>
                      <a:pPr algn="ctr"/>
                      <a:r>
                        <a:rPr lang="it-IT" sz="2000" dirty="0" smtClean="0"/>
                        <a:t>83</a:t>
                      </a:r>
                      <a:endParaRPr lang="it-IT" sz="2000" dirty="0"/>
                    </a:p>
                  </a:txBody>
                  <a:tcPr/>
                </a:tc>
              </a:tr>
            </a:tbl>
          </a:graphicData>
        </a:graphic>
      </p:graphicFrame>
      <p:sp>
        <p:nvSpPr>
          <p:cNvPr id="5" name="CasellaDiTesto 4"/>
          <p:cNvSpPr txBox="1"/>
          <p:nvPr/>
        </p:nvSpPr>
        <p:spPr>
          <a:xfrm>
            <a:off x="579495" y="4820635"/>
            <a:ext cx="8186909" cy="1015663"/>
          </a:xfrm>
          <a:prstGeom prst="rect">
            <a:avLst/>
          </a:prstGeom>
          <a:noFill/>
        </p:spPr>
        <p:txBody>
          <a:bodyPr wrap="square" rtlCol="0">
            <a:spAutoFit/>
          </a:bodyPr>
          <a:lstStyle/>
          <a:p>
            <a:pPr algn="just"/>
            <a:r>
              <a:rPr lang="it-IT" sz="2000" b="0" dirty="0" smtClean="0">
                <a:latin typeface="+mn-lt"/>
              </a:rPr>
              <a:t>Scelto il livello di affidabilità </a:t>
            </a:r>
            <a:r>
              <a:rPr lang="it-IT" sz="2000" b="0" dirty="0" smtClean="0">
                <a:latin typeface="Symbol" charset="2"/>
                <a:cs typeface="Symbol" charset="2"/>
              </a:rPr>
              <a:t>a</a:t>
            </a:r>
            <a:r>
              <a:rPr lang="it-IT" sz="2000" b="0" dirty="0" smtClean="0">
                <a:latin typeface="+mn-lt"/>
              </a:rPr>
              <a:t> pari a 1% possiamo affermare che la spesa media settimanale dei clienti del supermercato è superiore a 65$ </a:t>
            </a:r>
            <a:endParaRPr lang="it-IT" sz="2000" b="0" dirty="0">
              <a:latin typeface="+mn-lt"/>
            </a:endParaRPr>
          </a:p>
        </p:txBody>
      </p:sp>
    </p:spTree>
    <p:extLst>
      <p:ext uri="{BB962C8B-B14F-4D97-AF65-F5344CB8AC3E}">
        <p14:creationId xmlns:p14="http://schemas.microsoft.com/office/powerpoint/2010/main" val="16936788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49833"/>
            <a:ext cx="8229600" cy="798131"/>
          </a:xfrm>
        </p:spPr>
        <p:txBody>
          <a:bodyPr/>
          <a:lstStyle/>
          <a:p>
            <a:r>
              <a:rPr lang="it-IT" dirty="0" smtClean="0"/>
              <a:t>Esercizio 3 - MINITAB</a:t>
            </a:r>
            <a:endParaRPr lang="it-IT" dirty="0"/>
          </a:p>
        </p:txBody>
      </p:sp>
      <p:sp>
        <p:nvSpPr>
          <p:cNvPr id="3" name="CasellaDiTesto 2"/>
          <p:cNvSpPr txBox="1"/>
          <p:nvPr/>
        </p:nvSpPr>
        <p:spPr>
          <a:xfrm>
            <a:off x="530176" y="961661"/>
            <a:ext cx="8371853" cy="461665"/>
          </a:xfrm>
          <a:prstGeom prst="rect">
            <a:avLst/>
          </a:prstGeom>
          <a:noFill/>
        </p:spPr>
        <p:txBody>
          <a:bodyPr wrap="square" rtlCol="0">
            <a:spAutoFit/>
          </a:bodyPr>
          <a:lstStyle/>
          <a:p>
            <a:pPr marL="342900" indent="-342900">
              <a:buFont typeface="Arial"/>
              <a:buChar char="•"/>
            </a:pPr>
            <a:r>
              <a:rPr lang="it-IT" dirty="0" smtClean="0">
                <a:latin typeface="+mn-lt"/>
              </a:rPr>
              <a:t>Inserisci i valori nel </a:t>
            </a:r>
            <a:r>
              <a:rPr lang="it-IT" dirty="0" err="1" smtClean="0">
                <a:latin typeface="+mn-lt"/>
              </a:rPr>
              <a:t>Worksheet</a:t>
            </a:r>
            <a:r>
              <a:rPr lang="it-IT" dirty="0" smtClean="0">
                <a:latin typeface="+mn-lt"/>
              </a:rPr>
              <a:t> </a:t>
            </a:r>
            <a:endParaRPr lang="it-IT" dirty="0">
              <a:latin typeface="+mn-lt"/>
            </a:endParaRPr>
          </a:p>
        </p:txBody>
      </p:sp>
      <p:pic>
        <p:nvPicPr>
          <p:cNvPr id="4" name="Immagine 3"/>
          <p:cNvPicPr>
            <a:picLocks noChangeAspect="1"/>
          </p:cNvPicPr>
          <p:nvPr/>
        </p:nvPicPr>
        <p:blipFill>
          <a:blip r:embed="rId2"/>
          <a:stretch>
            <a:fillRect/>
          </a:stretch>
        </p:blipFill>
        <p:spPr>
          <a:xfrm>
            <a:off x="1060357" y="1589462"/>
            <a:ext cx="7949847" cy="4752000"/>
          </a:xfrm>
          <a:prstGeom prst="rect">
            <a:avLst/>
          </a:prstGeom>
        </p:spPr>
      </p:pic>
      <p:sp>
        <p:nvSpPr>
          <p:cNvPr id="5" name="Rettangolo 4"/>
          <p:cNvSpPr/>
          <p:nvPr/>
        </p:nvSpPr>
        <p:spPr>
          <a:xfrm>
            <a:off x="1393254" y="2453468"/>
            <a:ext cx="961715" cy="192332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782931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810460"/>
          </a:xfrm>
        </p:spPr>
        <p:txBody>
          <a:bodyPr/>
          <a:lstStyle/>
          <a:p>
            <a:r>
              <a:rPr lang="it-IT" dirty="0" smtClean="0"/>
              <a:t>Esercizio 3 - MINITAB</a:t>
            </a:r>
            <a:endParaRPr lang="it-IT" dirty="0"/>
          </a:p>
        </p:txBody>
      </p:sp>
      <p:pic>
        <p:nvPicPr>
          <p:cNvPr id="3" name="Immagine 2"/>
          <p:cNvPicPr>
            <a:picLocks noChangeAspect="1"/>
          </p:cNvPicPr>
          <p:nvPr/>
        </p:nvPicPr>
        <p:blipFill>
          <a:blip r:embed="rId2"/>
          <a:stretch>
            <a:fillRect/>
          </a:stretch>
        </p:blipFill>
        <p:spPr>
          <a:xfrm>
            <a:off x="1097341" y="2123841"/>
            <a:ext cx="7920000" cy="4734159"/>
          </a:xfrm>
          <a:prstGeom prst="rect">
            <a:avLst/>
          </a:prstGeom>
        </p:spPr>
      </p:pic>
      <p:sp>
        <p:nvSpPr>
          <p:cNvPr id="4" name="CasellaDiTesto 3"/>
          <p:cNvSpPr txBox="1"/>
          <p:nvPr/>
        </p:nvSpPr>
        <p:spPr>
          <a:xfrm>
            <a:off x="591825" y="1331531"/>
            <a:ext cx="8334864" cy="707886"/>
          </a:xfrm>
          <a:prstGeom prst="rect">
            <a:avLst/>
          </a:prstGeom>
          <a:noFill/>
        </p:spPr>
        <p:txBody>
          <a:bodyPr wrap="square" rtlCol="0">
            <a:spAutoFit/>
          </a:bodyPr>
          <a:lstStyle/>
          <a:p>
            <a:pPr marL="185738" indent="-185738">
              <a:buFont typeface="Arial"/>
              <a:buChar char="•"/>
            </a:pPr>
            <a:r>
              <a:rPr lang="it-IT" sz="2000" dirty="0" smtClean="0">
                <a:latin typeface="+mn-lt"/>
              </a:rPr>
              <a:t>In </a:t>
            </a:r>
            <a:r>
              <a:rPr lang="it-IT" sz="2000" dirty="0" err="1" smtClean="0">
                <a:latin typeface="+mn-lt"/>
              </a:rPr>
              <a:t>Variables</a:t>
            </a:r>
            <a:r>
              <a:rPr lang="it-IT" sz="2000" dirty="0" smtClean="0">
                <a:latin typeface="+mn-lt"/>
              </a:rPr>
              <a:t> selezione Spesa €</a:t>
            </a:r>
          </a:p>
          <a:p>
            <a:pPr marL="185738" indent="-185738">
              <a:buFont typeface="Arial"/>
              <a:buChar char="•"/>
            </a:pPr>
            <a:r>
              <a:rPr lang="it-IT" sz="2000" dirty="0" smtClean="0">
                <a:latin typeface="+mn-lt"/>
              </a:rPr>
              <a:t>In </a:t>
            </a:r>
            <a:r>
              <a:rPr lang="it-IT" sz="2000" dirty="0" err="1" smtClean="0">
                <a:latin typeface="+mn-lt"/>
              </a:rPr>
              <a:t>Statistics</a:t>
            </a:r>
            <a:r>
              <a:rPr lang="it-IT" sz="2000" dirty="0" smtClean="0">
                <a:latin typeface="+mn-lt"/>
              </a:rPr>
              <a:t> seleziona </a:t>
            </a:r>
            <a:r>
              <a:rPr lang="it-IT" sz="2000" dirty="0" err="1" smtClean="0">
                <a:latin typeface="+mn-lt"/>
              </a:rPr>
              <a:t>Mean</a:t>
            </a:r>
            <a:r>
              <a:rPr lang="it-IT" sz="2000" dirty="0" smtClean="0">
                <a:latin typeface="+mn-lt"/>
              </a:rPr>
              <a:t>, Standard </a:t>
            </a:r>
            <a:r>
              <a:rPr lang="it-IT" sz="2000" dirty="0" err="1" smtClean="0">
                <a:latin typeface="+mn-lt"/>
              </a:rPr>
              <a:t>Deviatione</a:t>
            </a:r>
            <a:r>
              <a:rPr lang="it-IT" sz="2000" dirty="0" smtClean="0">
                <a:latin typeface="+mn-lt"/>
              </a:rPr>
              <a:t> e </a:t>
            </a:r>
            <a:r>
              <a:rPr lang="it-IT" sz="2000" dirty="0" err="1" smtClean="0">
                <a:latin typeface="+mn-lt"/>
              </a:rPr>
              <a:t>N</a:t>
            </a:r>
            <a:r>
              <a:rPr lang="it-IT" sz="2000" dirty="0" smtClean="0">
                <a:latin typeface="+mn-lt"/>
              </a:rPr>
              <a:t> Total</a:t>
            </a:r>
            <a:endParaRPr lang="it-IT" sz="2000" dirty="0">
              <a:latin typeface="+mn-lt"/>
            </a:endParaRPr>
          </a:p>
        </p:txBody>
      </p:sp>
      <p:sp>
        <p:nvSpPr>
          <p:cNvPr id="5" name="Freccia destra 4"/>
          <p:cNvSpPr/>
          <p:nvPr/>
        </p:nvSpPr>
        <p:spPr>
          <a:xfrm>
            <a:off x="1972749" y="3661711"/>
            <a:ext cx="641144" cy="234250"/>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Rettangolo 5"/>
          <p:cNvSpPr/>
          <p:nvPr/>
        </p:nvSpPr>
        <p:spPr>
          <a:xfrm>
            <a:off x="4179762" y="3920617"/>
            <a:ext cx="875407" cy="45617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5794950" y="4085347"/>
            <a:ext cx="776770" cy="35309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4340244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60794"/>
            <a:ext cx="8229600" cy="810460"/>
          </a:xfrm>
        </p:spPr>
        <p:txBody>
          <a:bodyPr/>
          <a:lstStyle/>
          <a:p>
            <a:r>
              <a:rPr lang="it-IT" dirty="0"/>
              <a:t>Esercizio </a:t>
            </a:r>
            <a:r>
              <a:rPr lang="it-IT" dirty="0" smtClean="0"/>
              <a:t>3 </a:t>
            </a:r>
            <a:r>
              <a:rPr lang="it-IT" dirty="0"/>
              <a:t>- MINITAB</a:t>
            </a:r>
          </a:p>
        </p:txBody>
      </p:sp>
      <p:sp>
        <p:nvSpPr>
          <p:cNvPr id="3" name="CasellaDiTesto 2"/>
          <p:cNvSpPr txBox="1"/>
          <p:nvPr/>
        </p:nvSpPr>
        <p:spPr>
          <a:xfrm>
            <a:off x="419210" y="1134267"/>
            <a:ext cx="8334864" cy="400110"/>
          </a:xfrm>
          <a:prstGeom prst="rect">
            <a:avLst/>
          </a:prstGeom>
          <a:noFill/>
        </p:spPr>
        <p:txBody>
          <a:bodyPr wrap="square" rtlCol="0">
            <a:spAutoFit/>
          </a:bodyPr>
          <a:lstStyle/>
          <a:p>
            <a:pPr marL="457200" indent="-457200">
              <a:buFont typeface="+mj-lt"/>
              <a:buAutoNum type="arabicPeriod"/>
            </a:pPr>
            <a:r>
              <a:rPr lang="it-IT" sz="2000" dirty="0" smtClean="0">
                <a:latin typeface="+mn-lt"/>
              </a:rPr>
              <a:t>Premi Ok e visualizza in Session la Media e </a:t>
            </a:r>
            <a:r>
              <a:rPr lang="it-IT" sz="2000" dirty="0" err="1" smtClean="0">
                <a:latin typeface="+mn-lt"/>
              </a:rPr>
              <a:t>StDev</a:t>
            </a:r>
            <a:endParaRPr lang="it-IT" sz="2000" dirty="0">
              <a:latin typeface="+mn-lt"/>
            </a:endParaRPr>
          </a:p>
        </p:txBody>
      </p:sp>
      <p:pic>
        <p:nvPicPr>
          <p:cNvPr id="4" name="Immagine 3"/>
          <p:cNvPicPr>
            <a:picLocks noChangeAspect="1"/>
          </p:cNvPicPr>
          <p:nvPr/>
        </p:nvPicPr>
        <p:blipFill>
          <a:blip r:embed="rId2"/>
          <a:stretch>
            <a:fillRect/>
          </a:stretch>
        </p:blipFill>
        <p:spPr>
          <a:xfrm>
            <a:off x="1023363" y="1894042"/>
            <a:ext cx="7920000" cy="4734159"/>
          </a:xfrm>
          <a:prstGeom prst="rect">
            <a:avLst/>
          </a:prstGeom>
        </p:spPr>
      </p:pic>
      <p:sp>
        <p:nvSpPr>
          <p:cNvPr id="5" name="Rettangolo 4"/>
          <p:cNvSpPr/>
          <p:nvPr/>
        </p:nvSpPr>
        <p:spPr>
          <a:xfrm>
            <a:off x="1146660" y="3242523"/>
            <a:ext cx="1553540" cy="81371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2897475" y="3476775"/>
            <a:ext cx="641143" cy="357540"/>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524799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48465"/>
            <a:ext cx="8229600" cy="798131"/>
          </a:xfrm>
        </p:spPr>
        <p:txBody>
          <a:bodyPr/>
          <a:lstStyle/>
          <a:p>
            <a:r>
              <a:rPr lang="it-IT" dirty="0"/>
              <a:t>Esercizio 3 - MINITAB</a:t>
            </a:r>
          </a:p>
        </p:txBody>
      </p:sp>
      <p:pic>
        <p:nvPicPr>
          <p:cNvPr id="3" name="Immagine 2"/>
          <p:cNvPicPr>
            <a:picLocks noChangeAspect="1"/>
          </p:cNvPicPr>
          <p:nvPr/>
        </p:nvPicPr>
        <p:blipFill>
          <a:blip r:embed="rId2"/>
          <a:stretch>
            <a:fillRect/>
          </a:stretch>
        </p:blipFill>
        <p:spPr>
          <a:xfrm>
            <a:off x="1023363" y="1885357"/>
            <a:ext cx="7949847" cy="4752000"/>
          </a:xfrm>
          <a:prstGeom prst="rect">
            <a:avLst/>
          </a:prstGeom>
        </p:spPr>
      </p:pic>
      <p:sp>
        <p:nvSpPr>
          <p:cNvPr id="4" name="CasellaDiTesto 3"/>
          <p:cNvSpPr txBox="1"/>
          <p:nvPr/>
        </p:nvSpPr>
        <p:spPr>
          <a:xfrm>
            <a:off x="537882" y="1344705"/>
            <a:ext cx="7963647" cy="461665"/>
          </a:xfrm>
          <a:prstGeom prst="rect">
            <a:avLst/>
          </a:prstGeom>
          <a:noFill/>
        </p:spPr>
        <p:txBody>
          <a:bodyPr wrap="square" rtlCol="0">
            <a:spAutoFit/>
          </a:bodyPr>
          <a:lstStyle/>
          <a:p>
            <a:pPr marL="342900" indent="-342900">
              <a:buFont typeface="Arial"/>
              <a:buChar char="•"/>
            </a:pPr>
            <a:r>
              <a:rPr lang="it-IT" dirty="0" smtClean="0">
                <a:latin typeface="+mn-lt"/>
              </a:rPr>
              <a:t>Stat </a:t>
            </a:r>
            <a:r>
              <a:rPr lang="it-IT" dirty="0" smtClean="0">
                <a:latin typeface="+mn-lt"/>
                <a:sym typeface="Wingdings"/>
              </a:rPr>
              <a:t> Basic </a:t>
            </a:r>
            <a:r>
              <a:rPr lang="it-IT" dirty="0" err="1" smtClean="0">
                <a:latin typeface="+mn-lt"/>
                <a:sym typeface="Wingdings"/>
              </a:rPr>
              <a:t>Statistics</a:t>
            </a:r>
            <a:r>
              <a:rPr lang="it-IT" dirty="0" smtClean="0">
                <a:latin typeface="+mn-lt"/>
                <a:sym typeface="Wingdings"/>
              </a:rPr>
              <a:t>  1t – 1 Sample t…</a:t>
            </a:r>
            <a:endParaRPr lang="it-IT" dirty="0">
              <a:latin typeface="+mn-lt"/>
            </a:endParaRPr>
          </a:p>
        </p:txBody>
      </p:sp>
      <p:sp>
        <p:nvSpPr>
          <p:cNvPr id="5" name="Rettangolo 4"/>
          <p:cNvSpPr/>
          <p:nvPr/>
        </p:nvSpPr>
        <p:spPr>
          <a:xfrm>
            <a:off x="1997408" y="2342507"/>
            <a:ext cx="2502926" cy="8260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4746924" y="2539772"/>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91841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613196"/>
          </a:xfrm>
        </p:spPr>
        <p:txBody>
          <a:bodyPr>
            <a:normAutofit fontScale="90000"/>
          </a:bodyPr>
          <a:lstStyle/>
          <a:p>
            <a:r>
              <a:rPr lang="it-IT" dirty="0"/>
              <a:t>Esercizio 3 - MINITAB</a:t>
            </a:r>
          </a:p>
        </p:txBody>
      </p:sp>
      <p:pic>
        <p:nvPicPr>
          <p:cNvPr id="3" name="Immagine 2"/>
          <p:cNvPicPr>
            <a:picLocks noChangeAspect="1"/>
          </p:cNvPicPr>
          <p:nvPr/>
        </p:nvPicPr>
        <p:blipFill>
          <a:blip r:embed="rId2"/>
          <a:stretch>
            <a:fillRect/>
          </a:stretch>
        </p:blipFill>
        <p:spPr>
          <a:xfrm>
            <a:off x="1060352" y="1810105"/>
            <a:ext cx="7920000" cy="4734159"/>
          </a:xfrm>
          <a:prstGeom prst="rect">
            <a:avLst/>
          </a:prstGeom>
        </p:spPr>
      </p:pic>
      <p:sp>
        <p:nvSpPr>
          <p:cNvPr id="4" name="CasellaDiTesto 3"/>
          <p:cNvSpPr txBox="1"/>
          <p:nvPr/>
        </p:nvSpPr>
        <p:spPr>
          <a:xfrm>
            <a:off x="537882" y="1221415"/>
            <a:ext cx="8314829" cy="461665"/>
          </a:xfrm>
          <a:prstGeom prst="rect">
            <a:avLst/>
          </a:prstGeom>
          <a:noFill/>
        </p:spPr>
        <p:txBody>
          <a:bodyPr wrap="square" rtlCol="0">
            <a:spAutoFit/>
          </a:bodyPr>
          <a:lstStyle/>
          <a:p>
            <a:pPr marL="342900" indent="-342900">
              <a:buFont typeface="Arial"/>
              <a:buChar char="•"/>
            </a:pPr>
            <a:r>
              <a:rPr lang="it-IT" i="1" dirty="0"/>
              <a:t>H</a:t>
            </a:r>
            <a:r>
              <a:rPr lang="it-IT" baseline="-25000" dirty="0"/>
              <a:t>0</a:t>
            </a:r>
            <a:r>
              <a:rPr lang="it-IT" dirty="0"/>
              <a:t> </a:t>
            </a:r>
            <a:r>
              <a:rPr lang="it-IT" i="1" dirty="0">
                <a:latin typeface="Symbol" charset="2"/>
                <a:cs typeface="Symbol" charset="2"/>
              </a:rPr>
              <a:t>m</a:t>
            </a:r>
            <a:r>
              <a:rPr lang="it-IT" dirty="0"/>
              <a:t> </a:t>
            </a:r>
            <a:r>
              <a:rPr lang="it-IT" dirty="0" smtClean="0"/>
              <a:t>= </a:t>
            </a:r>
            <a:r>
              <a:rPr lang="it-IT" dirty="0"/>
              <a:t>65€ vs </a:t>
            </a:r>
            <a:r>
              <a:rPr lang="it-IT" i="1" dirty="0">
                <a:latin typeface="Times New Roman"/>
                <a:cs typeface="Times New Roman"/>
              </a:rPr>
              <a:t>H</a:t>
            </a:r>
            <a:r>
              <a:rPr lang="it-IT" i="1" baseline="-25000" dirty="0">
                <a:latin typeface="Times New Roman"/>
                <a:cs typeface="Times New Roman"/>
              </a:rPr>
              <a:t>1</a:t>
            </a:r>
            <a:r>
              <a:rPr lang="it-IT" dirty="0">
                <a:latin typeface="+mn-lt"/>
              </a:rPr>
              <a:t> </a:t>
            </a:r>
            <a:r>
              <a:rPr lang="it-IT" i="1" dirty="0">
                <a:latin typeface="Symbol" charset="2"/>
                <a:cs typeface="Symbol" charset="2"/>
              </a:rPr>
              <a:t>m</a:t>
            </a:r>
            <a:r>
              <a:rPr lang="it-IT" dirty="0">
                <a:latin typeface="+mn-lt"/>
              </a:rPr>
              <a:t> </a:t>
            </a:r>
            <a:r>
              <a:rPr lang="it-IT" dirty="0">
                <a:latin typeface="Times New Roman"/>
                <a:cs typeface="Times New Roman"/>
              </a:rPr>
              <a:t>&gt; 65</a:t>
            </a:r>
            <a:r>
              <a:rPr lang="it-IT" dirty="0" smtClean="0">
                <a:latin typeface="Times New Roman"/>
                <a:cs typeface="Times New Roman"/>
              </a:rPr>
              <a:t>€ - </a:t>
            </a:r>
            <a:r>
              <a:rPr lang="it-IT" dirty="0" smtClean="0">
                <a:latin typeface="+mn-lt"/>
              </a:rPr>
              <a:t>Livello di Affidabilità 5%</a:t>
            </a:r>
            <a:endParaRPr lang="it-IT" dirty="0">
              <a:latin typeface="Times New Roman"/>
              <a:cs typeface="Times New Roman"/>
            </a:endParaRPr>
          </a:p>
        </p:txBody>
      </p:sp>
      <p:sp>
        <p:nvSpPr>
          <p:cNvPr id="5" name="Rettangolo 4"/>
          <p:cNvSpPr/>
          <p:nvPr/>
        </p:nvSpPr>
        <p:spPr>
          <a:xfrm>
            <a:off x="2133034" y="3143891"/>
            <a:ext cx="1553540" cy="517819"/>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Rettangolo 5"/>
          <p:cNvSpPr/>
          <p:nvPr/>
        </p:nvSpPr>
        <p:spPr>
          <a:xfrm>
            <a:off x="2125148" y="4331926"/>
            <a:ext cx="1553540" cy="390077"/>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3304354" y="4767893"/>
            <a:ext cx="591825" cy="27466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833149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748815"/>
          </a:xfrm>
        </p:spPr>
        <p:txBody>
          <a:bodyPr/>
          <a:lstStyle/>
          <a:p>
            <a:r>
              <a:rPr lang="it-IT" dirty="0"/>
              <a:t>Esercizio 3 - MINITAB</a:t>
            </a:r>
          </a:p>
        </p:txBody>
      </p:sp>
      <p:sp>
        <p:nvSpPr>
          <p:cNvPr id="3" name="CasellaDiTesto 2"/>
          <p:cNvSpPr txBox="1"/>
          <p:nvPr/>
        </p:nvSpPr>
        <p:spPr>
          <a:xfrm>
            <a:off x="537882" y="1221415"/>
            <a:ext cx="8314829" cy="461665"/>
          </a:xfrm>
          <a:prstGeom prst="rect">
            <a:avLst/>
          </a:prstGeom>
          <a:noFill/>
        </p:spPr>
        <p:txBody>
          <a:bodyPr wrap="square" rtlCol="0">
            <a:spAutoFit/>
          </a:bodyPr>
          <a:lstStyle/>
          <a:p>
            <a:pPr marL="342900" indent="-342900">
              <a:buFont typeface="Arial"/>
              <a:buChar char="•"/>
            </a:pPr>
            <a:r>
              <a:rPr lang="it-IT" dirty="0" smtClean="0"/>
              <a:t>Grafico dei valori Individuali</a:t>
            </a:r>
            <a:endParaRPr lang="it-IT" dirty="0">
              <a:latin typeface="Times New Roman"/>
              <a:cs typeface="Times New Roman"/>
            </a:endParaRPr>
          </a:p>
        </p:txBody>
      </p:sp>
      <p:pic>
        <p:nvPicPr>
          <p:cNvPr id="4" name="Immagine 3"/>
          <p:cNvPicPr>
            <a:picLocks noChangeAspect="1"/>
          </p:cNvPicPr>
          <p:nvPr/>
        </p:nvPicPr>
        <p:blipFill>
          <a:blip r:embed="rId2"/>
          <a:stretch>
            <a:fillRect/>
          </a:stretch>
        </p:blipFill>
        <p:spPr>
          <a:xfrm>
            <a:off x="949360" y="1853119"/>
            <a:ext cx="7949847" cy="4752000"/>
          </a:xfrm>
          <a:prstGeom prst="rect">
            <a:avLst/>
          </a:prstGeom>
        </p:spPr>
      </p:pic>
      <p:sp>
        <p:nvSpPr>
          <p:cNvPr id="5" name="Rettangolo 4"/>
          <p:cNvSpPr/>
          <p:nvPr/>
        </p:nvSpPr>
        <p:spPr>
          <a:xfrm>
            <a:off x="6320290" y="3575091"/>
            <a:ext cx="1120636" cy="390077"/>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Rettangolo 5"/>
          <p:cNvSpPr/>
          <p:nvPr/>
        </p:nvSpPr>
        <p:spPr>
          <a:xfrm>
            <a:off x="4984977" y="4819204"/>
            <a:ext cx="591825" cy="274663"/>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3669744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59426"/>
            <a:ext cx="8229600" cy="773473"/>
          </a:xfrm>
        </p:spPr>
        <p:txBody>
          <a:bodyPr/>
          <a:lstStyle/>
          <a:p>
            <a:r>
              <a:rPr lang="it-IT" dirty="0"/>
              <a:t>Esercizio 3 - MINITAB</a:t>
            </a:r>
          </a:p>
        </p:txBody>
      </p:sp>
      <p:pic>
        <p:nvPicPr>
          <p:cNvPr id="4" name="Immagine 3"/>
          <p:cNvPicPr>
            <a:picLocks noChangeAspect="1"/>
          </p:cNvPicPr>
          <p:nvPr/>
        </p:nvPicPr>
        <p:blipFill>
          <a:blip r:embed="rId2"/>
          <a:stretch>
            <a:fillRect/>
          </a:stretch>
        </p:blipFill>
        <p:spPr>
          <a:xfrm>
            <a:off x="875425" y="1894042"/>
            <a:ext cx="7949847" cy="4752000"/>
          </a:xfrm>
          <a:prstGeom prst="rect">
            <a:avLst/>
          </a:prstGeom>
        </p:spPr>
      </p:pic>
      <p:sp>
        <p:nvSpPr>
          <p:cNvPr id="5" name="CasellaDiTesto 4"/>
          <p:cNvSpPr txBox="1"/>
          <p:nvPr/>
        </p:nvSpPr>
        <p:spPr>
          <a:xfrm>
            <a:off x="579495" y="1343860"/>
            <a:ext cx="8297876" cy="461665"/>
          </a:xfrm>
          <a:prstGeom prst="rect">
            <a:avLst/>
          </a:prstGeom>
          <a:noFill/>
        </p:spPr>
        <p:txBody>
          <a:bodyPr wrap="square" rtlCol="0">
            <a:spAutoFit/>
          </a:bodyPr>
          <a:lstStyle/>
          <a:p>
            <a:pPr marL="342900" indent="-342900">
              <a:buFont typeface="Arial"/>
              <a:buChar char="•"/>
            </a:pPr>
            <a:r>
              <a:rPr lang="it-IT" dirty="0" smtClean="0"/>
              <a:t>t</a:t>
            </a:r>
            <a:r>
              <a:rPr lang="it-IT" baseline="-25000" dirty="0" smtClean="0"/>
              <a:t>0</a:t>
            </a:r>
            <a:r>
              <a:rPr lang="it-IT" dirty="0" smtClean="0"/>
              <a:t>= 0.89; </a:t>
            </a:r>
            <a:r>
              <a:rPr lang="it-IT" i="1" dirty="0" err="1" smtClean="0"/>
              <a:t>p-value</a:t>
            </a:r>
            <a:r>
              <a:rPr lang="it-IT" dirty="0" smtClean="0"/>
              <a:t> = 0.196; 1-side IC </a:t>
            </a:r>
            <a:endParaRPr lang="it-IT" dirty="0"/>
          </a:p>
        </p:txBody>
      </p:sp>
    </p:spTree>
    <p:extLst>
      <p:ext uri="{BB962C8B-B14F-4D97-AF65-F5344CB8AC3E}">
        <p14:creationId xmlns:p14="http://schemas.microsoft.com/office/powerpoint/2010/main" val="417295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1574" y="225175"/>
            <a:ext cx="8229600" cy="724157"/>
          </a:xfrm>
        </p:spPr>
        <p:txBody>
          <a:bodyPr/>
          <a:lstStyle/>
          <a:p>
            <a:r>
              <a:rPr lang="it-IT" dirty="0" smtClean="0"/>
              <a:t>Regione di Rigetto e Non Rigetto</a:t>
            </a:r>
            <a:endParaRPr lang="it-IT" dirty="0"/>
          </a:p>
        </p:txBody>
      </p:sp>
      <p:sp>
        <p:nvSpPr>
          <p:cNvPr id="5" name="Rectangle 3"/>
          <p:cNvSpPr txBox="1">
            <a:spLocks noChangeArrowheads="1"/>
          </p:cNvSpPr>
          <p:nvPr/>
        </p:nvSpPr>
        <p:spPr>
          <a:xfrm>
            <a:off x="283584" y="901899"/>
            <a:ext cx="8445830" cy="1366636"/>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buNone/>
            </a:pPr>
            <a:r>
              <a:rPr lang="it-IT" sz="1800" dirty="0" smtClean="0">
                <a:solidFill>
                  <a:schemeClr val="tx1">
                    <a:lumMod val="75000"/>
                    <a:lumOff val="25000"/>
                  </a:schemeClr>
                </a:solidFill>
                <a:ea typeface="ＭＳ Ｐゴシック" charset="0"/>
              </a:rPr>
              <a:t>Regione di Rigetto e di Non Rigetto</a:t>
            </a:r>
            <a:r>
              <a:rPr lang="it-IT" sz="1800" b="0" dirty="0" smtClean="0">
                <a:ea typeface="ＭＳ Ｐゴシック" charset="0"/>
              </a:rPr>
              <a:t>. La verifica di ipotesi può esser rappresentata secondo uno schema grafico dove l’affermazione sul contenuto delle lattine è analizzata sulla base di </a:t>
            </a:r>
            <a:r>
              <a:rPr lang="it-IT" sz="1800" i="1" u="sng" dirty="0" smtClean="0">
                <a:solidFill>
                  <a:srgbClr val="0000FF"/>
                </a:solidFill>
                <a:ea typeface="ＭＳ Ｐゴシック" charset="0"/>
              </a:rPr>
              <a:t>una evidenza sperimentale </a:t>
            </a:r>
            <a:r>
              <a:rPr lang="it-IT" sz="1800" b="0" dirty="0" smtClean="0">
                <a:ea typeface="ＭＳ Ｐゴシック" charset="0"/>
              </a:rPr>
              <a:t>che associa l’ipotesi nulla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ad una regione di Non Rigetto (A) o di Rigetto (B)</a:t>
            </a:r>
          </a:p>
        </p:txBody>
      </p:sp>
      <p:grpSp>
        <p:nvGrpSpPr>
          <p:cNvPr id="17" name="Gruppo 16"/>
          <p:cNvGrpSpPr/>
          <p:nvPr/>
        </p:nvGrpSpPr>
        <p:grpSpPr>
          <a:xfrm>
            <a:off x="1343935" y="2236007"/>
            <a:ext cx="5761101" cy="2065338"/>
            <a:chOff x="1343935" y="2457929"/>
            <a:chExt cx="5761101" cy="2065338"/>
          </a:xfrm>
        </p:grpSpPr>
        <p:sp>
          <p:nvSpPr>
            <p:cNvPr id="7" name="Text Box 6"/>
            <p:cNvSpPr txBox="1">
              <a:spLocks noChangeArrowheads="1"/>
            </p:cNvSpPr>
            <p:nvPr/>
          </p:nvSpPr>
          <p:spPr bwMode="auto">
            <a:xfrm>
              <a:off x="1343935" y="2470629"/>
              <a:ext cx="2847789" cy="1078938"/>
            </a:xfrm>
            <a:prstGeom prst="rect">
              <a:avLst/>
            </a:prstGeom>
            <a:solidFill>
              <a:srgbClr val="FFFF66"/>
            </a:solidFill>
            <a:ln w="25400">
              <a:solidFill>
                <a:schemeClr val="bg1"/>
              </a:solidFill>
              <a:miter lim="800000"/>
              <a:headEnd/>
              <a:tailEnd/>
            </a:ln>
          </p:spPr>
          <p:txBody>
            <a:bodyPr anchor="ct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just" eaLnBrk="1" hangingPunct="1">
                <a:spcBef>
                  <a:spcPct val="50000"/>
                </a:spcBef>
              </a:pPr>
              <a:r>
                <a:rPr lang="it-IT" sz="1600" dirty="0" smtClean="0">
                  <a:latin typeface="+mn-lt"/>
                </a:rPr>
                <a:t>(A)</a:t>
              </a:r>
              <a:r>
                <a:rPr lang="it-IT" sz="1600" b="0" dirty="0" smtClean="0">
                  <a:latin typeface="+mn-lt"/>
                </a:rPr>
                <a:t> </a:t>
              </a:r>
              <a:r>
                <a:rPr lang="it-IT" sz="1400" b="0" dirty="0" smtClean="0">
                  <a:latin typeface="+mn-lt"/>
                </a:rPr>
                <a:t>Non vi </a:t>
              </a:r>
              <a:r>
                <a:rPr lang="it-IT" altLang="ja-JP" sz="1400" b="0" dirty="0" smtClean="0">
                  <a:latin typeface="+mn-lt"/>
                </a:rPr>
                <a:t>è </a:t>
              </a:r>
              <a:r>
                <a:rPr lang="it-IT" altLang="ja-JP" sz="1400" b="0" dirty="0">
                  <a:latin typeface="+mn-lt"/>
                </a:rPr>
                <a:t>sufficiente evidenza sperimentale per dire che l</a:t>
              </a:r>
              <a:r>
                <a:rPr lang="ja-JP" altLang="it-IT" sz="1400" b="0" dirty="0">
                  <a:latin typeface="+mn-lt"/>
                </a:rPr>
                <a:t>’</a:t>
              </a:r>
              <a:r>
                <a:rPr lang="it-IT" altLang="ja-JP" sz="1400" b="0" dirty="0">
                  <a:latin typeface="+mn-lt"/>
                </a:rPr>
                <a:t>etichetta dichiari il falso, quindi </a:t>
              </a:r>
              <a:r>
                <a:rPr lang="it-IT" altLang="ja-JP" sz="1400" dirty="0">
                  <a:latin typeface="+mn-lt"/>
                </a:rPr>
                <a:t>Non Rigettiamo</a:t>
              </a:r>
              <a:r>
                <a:rPr lang="it-IT" altLang="ja-JP" sz="1400" b="0" dirty="0">
                  <a:latin typeface="+mn-lt"/>
                </a:rPr>
                <a:t> l</a:t>
              </a:r>
              <a:r>
                <a:rPr lang="ja-JP" altLang="it-IT" sz="1400" b="0" dirty="0">
                  <a:latin typeface="+mn-lt"/>
                </a:rPr>
                <a:t>’</a:t>
              </a:r>
              <a:r>
                <a:rPr lang="it-IT" altLang="ja-JP" sz="1400" b="0" dirty="0">
                  <a:latin typeface="+mn-lt"/>
                </a:rPr>
                <a:t>ipotesi nulla </a:t>
              </a:r>
              <a:endParaRPr lang="it-IT" sz="1400" b="0" dirty="0">
                <a:latin typeface="+mn-lt"/>
              </a:endParaRPr>
            </a:p>
          </p:txBody>
        </p:sp>
        <p:sp>
          <p:nvSpPr>
            <p:cNvPr id="8" name="Text Box 7"/>
            <p:cNvSpPr txBox="1">
              <a:spLocks noChangeArrowheads="1"/>
            </p:cNvSpPr>
            <p:nvPr/>
          </p:nvSpPr>
          <p:spPr bwMode="auto">
            <a:xfrm>
              <a:off x="4225061" y="2470629"/>
              <a:ext cx="2879975" cy="1078938"/>
            </a:xfrm>
            <a:prstGeom prst="rect">
              <a:avLst/>
            </a:prstGeom>
            <a:solidFill>
              <a:srgbClr val="FFFF66"/>
            </a:solidFill>
            <a:ln w="25400">
              <a:solidFill>
                <a:schemeClr val="bg1"/>
              </a:solidFill>
              <a:miter lim="800000"/>
              <a:headEnd/>
              <a:tailEnd/>
            </a:ln>
          </p:spPr>
          <p:txBody>
            <a:bodyPr anchor="ct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just" eaLnBrk="1" hangingPunct="1">
                <a:spcBef>
                  <a:spcPct val="50000"/>
                </a:spcBef>
              </a:pPr>
              <a:r>
                <a:rPr lang="it-IT" sz="1600" dirty="0" smtClean="0">
                  <a:latin typeface="+mn-lt"/>
                </a:rPr>
                <a:t>(B) </a:t>
              </a:r>
              <a:r>
                <a:rPr lang="it-IT" sz="1400" b="0" dirty="0" smtClean="0">
                  <a:latin typeface="+mn-lt"/>
                </a:rPr>
                <a:t>Vi </a:t>
              </a:r>
              <a:r>
                <a:rPr lang="it-IT" altLang="ja-JP" sz="1400" b="0" dirty="0" smtClean="0">
                  <a:latin typeface="+mn-lt"/>
                </a:rPr>
                <a:t>è </a:t>
              </a:r>
              <a:r>
                <a:rPr lang="it-IT" altLang="ja-JP" sz="1400" b="0" dirty="0">
                  <a:latin typeface="+mn-lt"/>
                </a:rPr>
                <a:t>sufficiente evidenza sperimentale per dire che l</a:t>
              </a:r>
              <a:r>
                <a:rPr lang="ja-JP" altLang="it-IT" sz="1400" b="0" dirty="0">
                  <a:latin typeface="+mn-lt"/>
                </a:rPr>
                <a:t>’</a:t>
              </a:r>
              <a:r>
                <a:rPr lang="it-IT" altLang="ja-JP" sz="1400" b="0" dirty="0">
                  <a:latin typeface="+mn-lt"/>
                </a:rPr>
                <a:t>etichetta dichiara il falso, quindi </a:t>
              </a:r>
              <a:r>
                <a:rPr lang="it-IT" altLang="ja-JP" sz="1400" dirty="0">
                  <a:latin typeface="+mn-lt"/>
                </a:rPr>
                <a:t>Rigettiamo</a:t>
              </a:r>
              <a:r>
                <a:rPr lang="it-IT" altLang="ja-JP" sz="1400" b="0" dirty="0">
                  <a:latin typeface="+mn-lt"/>
                </a:rPr>
                <a:t> l</a:t>
              </a:r>
              <a:r>
                <a:rPr lang="ja-JP" altLang="it-IT" sz="1400" b="0" dirty="0">
                  <a:latin typeface="+mn-lt"/>
                </a:rPr>
                <a:t>’</a:t>
              </a:r>
              <a:r>
                <a:rPr lang="it-IT" altLang="ja-JP" sz="1400" b="0" dirty="0">
                  <a:latin typeface="+mn-lt"/>
                </a:rPr>
                <a:t>ipotesi nulla </a:t>
              </a:r>
              <a:endParaRPr lang="it-IT" sz="1400" b="0" dirty="0">
                <a:latin typeface="+mn-lt"/>
              </a:endParaRPr>
            </a:p>
          </p:txBody>
        </p:sp>
        <p:sp>
          <p:nvSpPr>
            <p:cNvPr id="9" name="Line 8"/>
            <p:cNvSpPr>
              <a:spLocks noChangeShapeType="1"/>
            </p:cNvSpPr>
            <p:nvPr/>
          </p:nvSpPr>
          <p:spPr bwMode="auto">
            <a:xfrm>
              <a:off x="4210773" y="2457929"/>
              <a:ext cx="0" cy="17430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it-IT">
                <a:latin typeface="+mn-lt"/>
              </a:endParaRPr>
            </a:p>
          </p:txBody>
        </p:sp>
        <p:sp>
          <p:nvSpPr>
            <p:cNvPr id="10" name="Line 9"/>
            <p:cNvSpPr>
              <a:spLocks noChangeShapeType="1"/>
            </p:cNvSpPr>
            <p:nvPr/>
          </p:nvSpPr>
          <p:spPr bwMode="auto">
            <a:xfrm>
              <a:off x="1356265" y="3812067"/>
              <a:ext cx="2840221" cy="0"/>
            </a:xfrm>
            <a:prstGeom prst="line">
              <a:avLst/>
            </a:prstGeom>
            <a:noFill/>
            <a:ln w="19050">
              <a:solidFill>
                <a:srgbClr val="292934"/>
              </a:solidFill>
              <a:round/>
              <a:headEnd type="none" w="lg" len="lg"/>
              <a:tailEnd type="none" w="lg" len="lg"/>
            </a:ln>
            <a:extLst>
              <a:ext uri="{909E8E84-426E-40dd-AFC4-6F175D3DCCD1}">
                <a14:hiddenFill xmlns:a14="http://schemas.microsoft.com/office/drawing/2010/main">
                  <a:noFill/>
                </a14:hiddenFill>
              </a:ext>
            </a:extLst>
          </p:spPr>
          <p:txBody>
            <a:bodyPr/>
            <a:lstStyle/>
            <a:p>
              <a:endParaRPr lang="it-IT">
                <a:latin typeface="+mn-lt"/>
              </a:endParaRPr>
            </a:p>
          </p:txBody>
        </p:sp>
        <p:sp>
          <p:nvSpPr>
            <p:cNvPr id="11" name="Line 10"/>
            <p:cNvSpPr>
              <a:spLocks noChangeShapeType="1"/>
            </p:cNvSpPr>
            <p:nvPr/>
          </p:nvSpPr>
          <p:spPr bwMode="auto">
            <a:xfrm>
              <a:off x="4221886" y="3812067"/>
              <a:ext cx="2867681" cy="0"/>
            </a:xfrm>
            <a:prstGeom prst="line">
              <a:avLst/>
            </a:prstGeom>
            <a:noFill/>
            <a:ln w="19050">
              <a:solidFill>
                <a:srgbClr val="292934"/>
              </a:solidFill>
              <a:round/>
              <a:headEnd type="none" w="lg" len="lg"/>
              <a:tailEnd type="none" w="lg" len="lg"/>
            </a:ln>
            <a:extLst>
              <a:ext uri="{909E8E84-426E-40dd-AFC4-6F175D3DCCD1}">
                <a14:hiddenFill xmlns:a14="http://schemas.microsoft.com/office/drawing/2010/main">
                  <a:noFill/>
                </a14:hiddenFill>
              </a:ext>
            </a:extLst>
          </p:spPr>
          <p:txBody>
            <a:bodyPr/>
            <a:lstStyle/>
            <a:p>
              <a:endParaRPr lang="it-IT">
                <a:latin typeface="+mn-lt"/>
              </a:endParaRPr>
            </a:p>
          </p:txBody>
        </p:sp>
        <p:sp>
          <p:nvSpPr>
            <p:cNvPr id="12" name="Text Box 12"/>
            <p:cNvSpPr txBox="1">
              <a:spLocks noChangeArrowheads="1"/>
            </p:cNvSpPr>
            <p:nvPr/>
          </p:nvSpPr>
          <p:spPr bwMode="auto">
            <a:xfrm>
              <a:off x="1784858" y="3870804"/>
              <a:ext cx="225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ctr" eaLnBrk="1" hangingPunct="1">
                <a:spcBef>
                  <a:spcPct val="50000"/>
                </a:spcBef>
              </a:pPr>
              <a:r>
                <a:rPr lang="it-IT" sz="1400" dirty="0">
                  <a:solidFill>
                    <a:srgbClr val="292934"/>
                  </a:solidFill>
                  <a:latin typeface="+mn-lt"/>
                </a:rPr>
                <a:t>Regione di </a:t>
              </a:r>
              <a:r>
                <a:rPr lang="it-IT" sz="1400" dirty="0" smtClean="0">
                  <a:solidFill>
                    <a:srgbClr val="292934"/>
                  </a:solidFill>
                  <a:latin typeface="+mn-lt"/>
                </a:rPr>
                <a:t>NON Rigetto</a:t>
              </a:r>
              <a:endParaRPr lang="it-IT" sz="1400" dirty="0">
                <a:solidFill>
                  <a:srgbClr val="292934"/>
                </a:solidFill>
                <a:latin typeface="+mn-lt"/>
              </a:endParaRPr>
            </a:p>
          </p:txBody>
        </p:sp>
        <p:sp>
          <p:nvSpPr>
            <p:cNvPr id="13" name="Text Box 13"/>
            <p:cNvSpPr txBox="1">
              <a:spLocks noChangeArrowheads="1"/>
            </p:cNvSpPr>
            <p:nvPr/>
          </p:nvSpPr>
          <p:spPr bwMode="auto">
            <a:xfrm>
              <a:off x="4699783" y="3870804"/>
              <a:ext cx="17891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1400" dirty="0">
                  <a:solidFill>
                    <a:srgbClr val="292934"/>
                  </a:solidFill>
                  <a:latin typeface="+mn-lt"/>
                </a:rPr>
                <a:t>Regione di </a:t>
              </a:r>
              <a:r>
                <a:rPr lang="it-IT" sz="1400" dirty="0" smtClean="0">
                  <a:solidFill>
                    <a:srgbClr val="292934"/>
                  </a:solidFill>
                  <a:latin typeface="+mn-lt"/>
                </a:rPr>
                <a:t>Rigetto</a:t>
              </a:r>
              <a:endParaRPr lang="it-IT" sz="1400" dirty="0">
                <a:solidFill>
                  <a:srgbClr val="292934"/>
                </a:solidFill>
                <a:latin typeface="+mn-lt"/>
              </a:endParaRPr>
            </a:p>
          </p:txBody>
        </p:sp>
        <p:sp>
          <p:nvSpPr>
            <p:cNvPr id="14" name="Text Box 14"/>
            <p:cNvSpPr txBox="1">
              <a:spLocks noChangeArrowheads="1"/>
            </p:cNvSpPr>
            <p:nvPr/>
          </p:nvSpPr>
          <p:spPr bwMode="auto">
            <a:xfrm>
              <a:off x="2942361" y="4218467"/>
              <a:ext cx="25114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ctr" eaLnBrk="1" hangingPunct="1">
                <a:spcBef>
                  <a:spcPct val="50000"/>
                </a:spcBef>
              </a:pPr>
              <a:r>
                <a:rPr lang="it-IT" sz="1400">
                  <a:solidFill>
                    <a:srgbClr val="292934"/>
                  </a:solidFill>
                  <a:latin typeface="+mn-lt"/>
                </a:rPr>
                <a:t>Valore critico</a:t>
              </a:r>
            </a:p>
          </p:txBody>
        </p:sp>
      </p:grpSp>
      <p:sp>
        <p:nvSpPr>
          <p:cNvPr id="15" name="Freccia su 14"/>
          <p:cNvSpPr/>
          <p:nvPr/>
        </p:nvSpPr>
        <p:spPr>
          <a:xfrm>
            <a:off x="1590303" y="3772670"/>
            <a:ext cx="160286" cy="431515"/>
          </a:xfrm>
          <a:prstGeom prst="upArrow">
            <a:avLst/>
          </a:prstGeom>
          <a:solidFill>
            <a:srgbClr val="FF0000"/>
          </a:solidFill>
          <a:ln>
            <a:solidFill>
              <a:srgbClr val="29293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Rectangle 3"/>
          <p:cNvSpPr txBox="1">
            <a:spLocks noChangeArrowheads="1"/>
          </p:cNvSpPr>
          <p:nvPr/>
        </p:nvSpPr>
        <p:spPr>
          <a:xfrm>
            <a:off x="387480" y="4407783"/>
            <a:ext cx="8583900" cy="1226566"/>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buNone/>
            </a:pPr>
            <a:r>
              <a:rPr lang="it-IT" sz="1800" b="0" dirty="0" smtClean="0">
                <a:ea typeface="ＭＳ Ｐゴシック" charset="0"/>
              </a:rPr>
              <a:t>La </a:t>
            </a:r>
            <a:r>
              <a:rPr lang="it-IT" sz="1800" i="1" u="sng" dirty="0" smtClean="0">
                <a:ea typeface="ＭＳ Ｐゴシック" charset="0"/>
              </a:rPr>
              <a:t>posizione della freccia</a:t>
            </a:r>
            <a:r>
              <a:rPr lang="it-IT" sz="1800" b="0" dirty="0" smtClean="0">
                <a:ea typeface="ＭＳ Ｐゴシック" charset="0"/>
              </a:rPr>
              <a:t> indica una evidenza sperimentale secondo la quale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cade nella regione di Non Rigetto. A destra del valore iniziale il grado di evidenza sperimentale colloca </a:t>
            </a:r>
            <a:r>
              <a:rPr lang="it-IT" sz="1800" b="0" i="1" dirty="0" smtClean="0">
                <a:ea typeface="ＭＳ Ｐゴシック" charset="0"/>
              </a:rPr>
              <a:t>H</a:t>
            </a:r>
            <a:r>
              <a:rPr lang="it-IT" sz="1800" b="0" baseline="-25000" dirty="0" smtClean="0">
                <a:ea typeface="ＭＳ Ｐゴシック" charset="0"/>
              </a:rPr>
              <a:t>0</a:t>
            </a:r>
            <a:r>
              <a:rPr lang="it-IT" sz="1800" b="0" dirty="0" smtClean="0">
                <a:ea typeface="ＭＳ Ｐゴシック" charset="0"/>
              </a:rPr>
              <a:t> nella regione di NON Rigetto o di Rigetto: il valore  che separa le due regioni è detto </a:t>
            </a:r>
            <a:r>
              <a:rPr lang="it-IT" sz="1800" i="1" u="sng" dirty="0" smtClean="0">
                <a:solidFill>
                  <a:srgbClr val="0000FF"/>
                </a:solidFill>
                <a:ea typeface="ＭＳ Ｐゴシック" charset="0"/>
              </a:rPr>
              <a:t>valore critico</a:t>
            </a:r>
            <a:r>
              <a:rPr lang="it-IT" sz="1800" b="0" dirty="0" smtClean="0">
                <a:ea typeface="ＭＳ Ｐゴシック" charset="0"/>
              </a:rPr>
              <a:t>. </a:t>
            </a:r>
          </a:p>
        </p:txBody>
      </p:sp>
      <p:sp>
        <p:nvSpPr>
          <p:cNvPr id="21" name="Rectangle 3"/>
          <p:cNvSpPr txBox="1">
            <a:spLocks noChangeArrowheads="1"/>
          </p:cNvSpPr>
          <p:nvPr/>
        </p:nvSpPr>
        <p:spPr>
          <a:xfrm>
            <a:off x="387480" y="5697532"/>
            <a:ext cx="8583900" cy="802928"/>
          </a:xfrm>
          <a:prstGeom prst="rect">
            <a:avLst/>
          </a:prstGeom>
          <a:solidFill>
            <a:srgbClr val="FFFCD2"/>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buNone/>
            </a:pPr>
            <a:r>
              <a:rPr lang="it-IT" sz="1800" b="0" dirty="0" smtClean="0">
                <a:ea typeface="ＭＳ Ｐゴシック" charset="0"/>
              </a:rPr>
              <a:t>Sulla base della evidenza sperimentale </a:t>
            </a:r>
            <a:r>
              <a:rPr lang="it-IT" sz="1800" b="0" i="1" dirty="0" smtClean="0">
                <a:latin typeface="Times New Roman"/>
                <a:ea typeface="ＭＳ Ｐゴシック" charset="0"/>
                <a:cs typeface="Times New Roman"/>
              </a:rPr>
              <a:t>NON Rigettiamo H</a:t>
            </a:r>
            <a:r>
              <a:rPr lang="it-IT" sz="1800" b="0" baseline="-25000" dirty="0" smtClean="0">
                <a:latin typeface="Times New Roman"/>
                <a:ea typeface="ＭＳ Ｐゴシック" charset="0"/>
                <a:cs typeface="Times New Roman"/>
              </a:rPr>
              <a:t>0</a:t>
            </a:r>
            <a:r>
              <a:rPr lang="it-IT" sz="1800" b="0" dirty="0" smtClean="0">
                <a:ea typeface="ＭＳ Ｐゴシック" charset="0"/>
              </a:rPr>
              <a:t>, quindi l’</a:t>
            </a:r>
            <a:r>
              <a:rPr lang="it-IT" sz="1800" b="0" i="1" dirty="0" smtClean="0">
                <a:latin typeface="Times New Roman"/>
                <a:ea typeface="ＭＳ Ｐゴシック" charset="0"/>
                <a:cs typeface="Times New Roman"/>
              </a:rPr>
              <a:t>ipotesi nulla</a:t>
            </a:r>
            <a:r>
              <a:rPr lang="it-IT" sz="1800" b="0" dirty="0" smtClean="0">
                <a:ea typeface="ＭＳ Ｐゴシック" charset="0"/>
              </a:rPr>
              <a:t>  </a:t>
            </a:r>
            <a:r>
              <a:rPr lang="it-IT" sz="1800" b="0" i="1" dirty="0" smtClean="0">
                <a:latin typeface="Times New Roman"/>
                <a:ea typeface="ＭＳ Ｐゴシック" charset="0"/>
                <a:cs typeface="Times New Roman"/>
              </a:rPr>
              <a:t>H</a:t>
            </a:r>
            <a:r>
              <a:rPr lang="it-IT" sz="1800" b="0" baseline="-25000" dirty="0" smtClean="0">
                <a:latin typeface="Times New Roman"/>
                <a:ea typeface="ＭＳ Ｐゴシック" charset="0"/>
                <a:cs typeface="Times New Roman"/>
              </a:rPr>
              <a:t>0</a:t>
            </a:r>
            <a:r>
              <a:rPr lang="it-IT" sz="1800" b="0" i="1" dirty="0" smtClean="0">
                <a:latin typeface="Times New Roman"/>
                <a:ea typeface="ＭＳ Ｐゴシック" charset="0"/>
                <a:cs typeface="Times New Roman"/>
              </a:rPr>
              <a:t> è vera</a:t>
            </a:r>
            <a:r>
              <a:rPr lang="it-IT" sz="1800" b="0" dirty="0" smtClean="0">
                <a:ea typeface="ＭＳ Ｐゴシック" charset="0"/>
              </a:rPr>
              <a:t>, o in alternativa </a:t>
            </a:r>
            <a:r>
              <a:rPr lang="it-IT" sz="1800" b="0" i="1" dirty="0">
                <a:latin typeface="Times New Roman"/>
                <a:ea typeface="ＭＳ Ｐゴシック" charset="0"/>
                <a:cs typeface="Times New Roman"/>
              </a:rPr>
              <a:t>Rigettiamo H</a:t>
            </a:r>
            <a:r>
              <a:rPr lang="it-IT" sz="1800" b="0" baseline="-25000" dirty="0">
                <a:latin typeface="Times New Roman"/>
                <a:ea typeface="ＭＳ Ｐゴシック" charset="0"/>
                <a:cs typeface="Times New Roman"/>
              </a:rPr>
              <a:t>0</a:t>
            </a:r>
            <a:r>
              <a:rPr lang="it-IT" sz="1800" b="0" i="1" dirty="0">
                <a:latin typeface="Times New Roman"/>
                <a:ea typeface="ＭＳ Ｐゴシック" charset="0"/>
                <a:cs typeface="Times New Roman"/>
              </a:rPr>
              <a:t> </a:t>
            </a:r>
            <a:r>
              <a:rPr lang="it-IT" sz="1800" b="0" dirty="0" smtClean="0">
                <a:ea typeface="ＭＳ Ｐゴシック" charset="0"/>
              </a:rPr>
              <a:t>e quindi l’</a:t>
            </a:r>
            <a:r>
              <a:rPr lang="it-IT" sz="1800" b="0" i="1" dirty="0" smtClean="0">
                <a:latin typeface="Times New Roman"/>
                <a:ea typeface="ＭＳ Ｐゴシック" charset="0"/>
                <a:cs typeface="Times New Roman"/>
              </a:rPr>
              <a:t>ipotesi alternativa H</a:t>
            </a:r>
            <a:r>
              <a:rPr lang="it-IT" sz="1800" b="0" baseline="-25000" dirty="0" smtClean="0">
                <a:latin typeface="Times New Roman"/>
                <a:ea typeface="ＭＳ Ｐゴシック" charset="0"/>
                <a:cs typeface="Times New Roman"/>
              </a:rPr>
              <a:t>1</a:t>
            </a:r>
            <a:r>
              <a:rPr lang="it-IT" sz="1800" b="0" i="1" dirty="0" smtClean="0">
                <a:latin typeface="Times New Roman"/>
                <a:ea typeface="ＭＳ Ｐゴシック" charset="0"/>
                <a:cs typeface="Times New Roman"/>
              </a:rPr>
              <a:t> è vera</a:t>
            </a:r>
            <a:r>
              <a:rPr lang="it-IT" sz="1800" b="0" dirty="0" smtClean="0">
                <a:ea typeface="ＭＳ Ｐゴシック" charset="0"/>
              </a:rPr>
              <a:t>.</a:t>
            </a:r>
          </a:p>
        </p:txBody>
      </p:sp>
    </p:spTree>
    <p:extLst>
      <p:ext uri="{BB962C8B-B14F-4D97-AF65-F5344CB8AC3E}">
        <p14:creationId xmlns:p14="http://schemas.microsoft.com/office/powerpoint/2010/main" val="3106606962"/>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736541"/>
          </a:xfrm>
        </p:spPr>
        <p:txBody>
          <a:bodyPr/>
          <a:lstStyle/>
          <a:p>
            <a:r>
              <a:rPr lang="it-IT" dirty="0"/>
              <a:t>Esercizio 3 - MINITAB</a:t>
            </a:r>
          </a:p>
        </p:txBody>
      </p:sp>
      <p:sp>
        <p:nvSpPr>
          <p:cNvPr id="6" name="Rettangolo 5"/>
          <p:cNvSpPr/>
          <p:nvPr/>
        </p:nvSpPr>
        <p:spPr>
          <a:xfrm>
            <a:off x="307901" y="1338681"/>
            <a:ext cx="7607706" cy="1646605"/>
          </a:xfrm>
          <a:prstGeom prst="rect">
            <a:avLst/>
          </a:prstGeom>
          <a:solidFill>
            <a:srgbClr val="FAF4C8"/>
          </a:solidFill>
        </p:spPr>
        <p:txBody>
          <a:bodyPr wrap="square">
            <a:spAutoFit/>
          </a:bodyPr>
          <a:lstStyle/>
          <a:p>
            <a:r>
              <a:rPr lang="it-IT" sz="2000" dirty="0" err="1" smtClean="0">
                <a:latin typeface="Arial"/>
              </a:rPr>
              <a:t>One</a:t>
            </a:r>
            <a:r>
              <a:rPr lang="it-IT" sz="2000" dirty="0">
                <a:latin typeface="Arial"/>
              </a:rPr>
              <a:t>-Sample T: Spesa € </a:t>
            </a:r>
          </a:p>
          <a:p>
            <a:endParaRPr lang="it-IT" sz="1100" dirty="0">
              <a:latin typeface="Arial"/>
            </a:endParaRPr>
          </a:p>
          <a:p>
            <a:r>
              <a:rPr lang="en-US" sz="1400" dirty="0">
                <a:latin typeface="Courier New"/>
              </a:rPr>
              <a:t>Test of mu = 65 </a:t>
            </a:r>
            <a:r>
              <a:rPr lang="en-US" sz="1400" dirty="0" err="1">
                <a:latin typeface="Courier New"/>
              </a:rPr>
              <a:t>vs</a:t>
            </a:r>
            <a:r>
              <a:rPr lang="en-US" sz="1400" dirty="0">
                <a:latin typeface="Courier New"/>
              </a:rPr>
              <a:t> &gt; </a:t>
            </a:r>
            <a:r>
              <a:rPr lang="en-US" sz="1400" dirty="0" smtClean="0">
                <a:latin typeface="Courier New"/>
              </a:rPr>
              <a:t>65</a:t>
            </a:r>
            <a:endParaRPr lang="en-US" sz="1400" dirty="0">
              <a:latin typeface="Courier New"/>
            </a:endParaRPr>
          </a:p>
          <a:p>
            <a:endParaRPr lang="en-US" sz="1400" dirty="0">
              <a:latin typeface="Courier New"/>
            </a:endParaRPr>
          </a:p>
          <a:p>
            <a:r>
              <a:rPr lang="pl-PL" sz="1400" dirty="0">
                <a:latin typeface="Courier New"/>
              </a:rPr>
              <a:t>                                     95% Lower</a:t>
            </a:r>
          </a:p>
          <a:p>
            <a:r>
              <a:rPr lang="pl-PL" sz="1400" dirty="0" err="1">
                <a:latin typeface="Courier New"/>
              </a:rPr>
              <a:t>Variable</a:t>
            </a:r>
            <a:r>
              <a:rPr lang="pl-PL" sz="1400" dirty="0">
                <a:latin typeface="Courier New"/>
              </a:rPr>
              <a:t>   N   </a:t>
            </a:r>
            <a:r>
              <a:rPr lang="pl-PL" sz="1400" dirty="0" err="1">
                <a:latin typeface="Courier New"/>
              </a:rPr>
              <a:t>Mean</a:t>
            </a:r>
            <a:r>
              <a:rPr lang="pl-PL" sz="1400" dirty="0">
                <a:latin typeface="Courier New"/>
              </a:rPr>
              <a:t>  </a:t>
            </a:r>
            <a:r>
              <a:rPr lang="pl-PL" sz="1400" dirty="0" err="1">
                <a:latin typeface="Courier New"/>
              </a:rPr>
              <a:t>StDev</a:t>
            </a:r>
            <a:r>
              <a:rPr lang="pl-PL" sz="1400" dirty="0">
                <a:latin typeface="Courier New"/>
              </a:rPr>
              <a:t>  SE </a:t>
            </a:r>
            <a:r>
              <a:rPr lang="pl-PL" sz="1400" dirty="0" err="1">
                <a:latin typeface="Courier New"/>
              </a:rPr>
              <a:t>Mean</a:t>
            </a:r>
            <a:r>
              <a:rPr lang="pl-PL" sz="1400" dirty="0">
                <a:latin typeface="Courier New"/>
              </a:rPr>
              <a:t>      </a:t>
            </a:r>
            <a:r>
              <a:rPr lang="pl-PL" sz="1400" dirty="0" err="1">
                <a:latin typeface="Courier New"/>
              </a:rPr>
              <a:t>Bound</a:t>
            </a:r>
            <a:r>
              <a:rPr lang="pl-PL" sz="1400" dirty="0">
                <a:latin typeface="Courier New"/>
              </a:rPr>
              <a:t>     T      P</a:t>
            </a:r>
          </a:p>
          <a:p>
            <a:r>
              <a:rPr lang="es-ES_tradnl" sz="1400" dirty="0" err="1">
                <a:latin typeface="Courier New"/>
              </a:rPr>
              <a:t>Spesa</a:t>
            </a:r>
            <a:r>
              <a:rPr lang="es-ES_tradnl" sz="1400" dirty="0">
                <a:latin typeface="Courier New"/>
              </a:rPr>
              <a:t> €   12  73.75  34.08     9.84      56.08  0.89  0.196</a:t>
            </a:r>
          </a:p>
        </p:txBody>
      </p:sp>
      <p:sp>
        <p:nvSpPr>
          <p:cNvPr id="8" name="CasellaDiTesto 7"/>
          <p:cNvSpPr txBox="1"/>
          <p:nvPr/>
        </p:nvSpPr>
        <p:spPr>
          <a:xfrm>
            <a:off x="359217" y="3437819"/>
            <a:ext cx="3297100" cy="830997"/>
          </a:xfrm>
          <a:prstGeom prst="rect">
            <a:avLst/>
          </a:prstGeom>
          <a:noFill/>
        </p:spPr>
        <p:txBody>
          <a:bodyPr wrap="square" rtlCol="0">
            <a:spAutoFit/>
          </a:bodyPr>
          <a:lstStyle/>
          <a:p>
            <a:pPr marL="342900" indent="-342900">
              <a:buFont typeface="Arial"/>
              <a:buChar char="•"/>
            </a:pPr>
            <a:r>
              <a:rPr lang="it-IT" b="0" dirty="0" smtClean="0">
                <a:latin typeface="+mn-lt"/>
              </a:rPr>
              <a:t>Conclusioni</a:t>
            </a:r>
          </a:p>
          <a:p>
            <a:pPr marL="342900" indent="-342900">
              <a:buFont typeface="Arial"/>
              <a:buChar char="•"/>
            </a:pPr>
            <a:r>
              <a:rPr lang="it-IT" b="0" dirty="0" smtClean="0">
                <a:latin typeface="+mn-lt"/>
              </a:rPr>
              <a:t>Limiti dell’analisi</a:t>
            </a:r>
            <a:endParaRPr lang="it-IT" b="0" dirty="0">
              <a:latin typeface="+mn-lt"/>
            </a:endParaRPr>
          </a:p>
        </p:txBody>
      </p:sp>
      <p:grpSp>
        <p:nvGrpSpPr>
          <p:cNvPr id="12" name="Gruppo 11"/>
          <p:cNvGrpSpPr/>
          <p:nvPr/>
        </p:nvGrpSpPr>
        <p:grpSpPr>
          <a:xfrm>
            <a:off x="3791668" y="3094345"/>
            <a:ext cx="4859984" cy="3239989"/>
            <a:chOff x="3791668" y="3094345"/>
            <a:chExt cx="4859984" cy="3239989"/>
          </a:xfrm>
        </p:grpSpPr>
        <p:pic>
          <p:nvPicPr>
            <p:cNvPr id="4" name="Immagine 3"/>
            <p:cNvPicPr>
              <a:picLocks noChangeAspect="1"/>
            </p:cNvPicPr>
            <p:nvPr/>
          </p:nvPicPr>
          <p:blipFill>
            <a:blip r:embed="rId3"/>
            <a:stretch>
              <a:fillRect/>
            </a:stretch>
          </p:blipFill>
          <p:spPr>
            <a:xfrm>
              <a:off x="3791668" y="3094345"/>
              <a:ext cx="4859984" cy="3239989"/>
            </a:xfrm>
            <a:prstGeom prst="rect">
              <a:avLst/>
            </a:prstGeom>
          </p:spPr>
        </p:pic>
        <p:sp>
          <p:nvSpPr>
            <p:cNvPr id="9" name="CasellaDiTesto 8"/>
            <p:cNvSpPr txBox="1"/>
            <p:nvPr/>
          </p:nvSpPr>
          <p:spPr>
            <a:xfrm>
              <a:off x="5375430" y="5349137"/>
              <a:ext cx="538825" cy="338554"/>
            </a:xfrm>
            <a:prstGeom prst="rect">
              <a:avLst/>
            </a:prstGeom>
            <a:solidFill>
              <a:schemeClr val="bg1"/>
            </a:solidFill>
          </p:spPr>
          <p:txBody>
            <a:bodyPr wrap="square" rtlCol="0">
              <a:spAutoFit/>
            </a:bodyPr>
            <a:lstStyle/>
            <a:p>
              <a:pPr algn="ctr"/>
              <a:r>
                <a:rPr lang="it-IT" sz="1600" i="1" dirty="0" smtClean="0"/>
                <a:t>H</a:t>
              </a:r>
              <a:r>
                <a:rPr lang="it-IT" sz="1600" baseline="-25000" dirty="0" smtClean="0"/>
                <a:t>0</a:t>
              </a:r>
              <a:endParaRPr lang="it-IT" sz="1600" baseline="-25000" dirty="0"/>
            </a:p>
          </p:txBody>
        </p:sp>
        <p:graphicFrame>
          <p:nvGraphicFramePr>
            <p:cNvPr id="11" name="Oggetto 10"/>
            <p:cNvGraphicFramePr>
              <a:graphicFrameLocks noChangeAspect="1"/>
            </p:cNvGraphicFramePr>
            <p:nvPr>
              <p:extLst>
                <p:ext uri="{D42A27DB-BD31-4B8C-83A1-F6EECF244321}">
                  <p14:modId xmlns:p14="http://schemas.microsoft.com/office/powerpoint/2010/main" val="45536423"/>
                </p:ext>
              </p:extLst>
            </p:nvPr>
          </p:nvGraphicFramePr>
          <p:xfrm>
            <a:off x="5836390" y="4924250"/>
            <a:ext cx="274156" cy="324000"/>
          </p:xfrm>
          <a:graphic>
            <a:graphicData uri="http://schemas.openxmlformats.org/presentationml/2006/ole">
              <mc:AlternateContent xmlns:mc="http://schemas.openxmlformats.org/markup-compatibility/2006">
                <mc:Choice xmlns:v="urn:schemas-microsoft-com:vml" Requires="v">
                  <p:oleObj spid="_x0000_s585818" name="Equation" r:id="rId4" imgW="139700" imgH="165100" progId="Equation.3">
                    <p:embed/>
                  </p:oleObj>
                </mc:Choice>
                <mc:Fallback>
                  <p:oleObj name="Equation" r:id="rId4" imgW="139700" imgH="165100" progId="Equation.3">
                    <p:embed/>
                    <p:pic>
                      <p:nvPicPr>
                        <p:cNvPr id="0" name=""/>
                        <p:cNvPicPr/>
                        <p:nvPr/>
                      </p:nvPicPr>
                      <p:blipFill>
                        <a:blip r:embed="rId5"/>
                        <a:stretch>
                          <a:fillRect/>
                        </a:stretch>
                      </p:blipFill>
                      <p:spPr>
                        <a:xfrm>
                          <a:off x="5836390" y="4924250"/>
                          <a:ext cx="274156" cy="324000"/>
                        </a:xfrm>
                        <a:prstGeom prst="rect">
                          <a:avLst/>
                        </a:prstGeom>
                        <a:solidFill>
                          <a:srgbClr val="FFFFFF"/>
                        </a:solidFill>
                      </p:spPr>
                    </p:pic>
                  </p:oleObj>
                </mc:Fallback>
              </mc:AlternateContent>
            </a:graphicData>
          </a:graphic>
        </p:graphicFrame>
      </p:grpSp>
    </p:spTree>
    <p:extLst>
      <p:ext uri="{BB962C8B-B14F-4D97-AF65-F5344CB8AC3E}">
        <p14:creationId xmlns:p14="http://schemas.microsoft.com/office/powerpoint/2010/main" val="3777894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5463" y="295033"/>
            <a:ext cx="8749501" cy="1141663"/>
          </a:xfrm>
        </p:spPr>
        <p:txBody>
          <a:bodyPr>
            <a:normAutofit/>
          </a:bodyPr>
          <a:lstStyle/>
          <a:p>
            <a:r>
              <a:rPr lang="it-IT" sz="3200" dirty="0" smtClean="0"/>
              <a:t>Test di Ipotesi sulla Proporzione di Popolazione. </a:t>
            </a:r>
            <a:br>
              <a:rPr lang="it-IT" sz="3200" dirty="0" smtClean="0"/>
            </a:br>
            <a:r>
              <a:rPr lang="it-IT" sz="3200" dirty="0" smtClean="0"/>
              <a:t>Campione di grandi dimensioni</a:t>
            </a:r>
            <a:endParaRPr lang="it-IT" sz="3200" dirty="0"/>
          </a:p>
        </p:txBody>
      </p:sp>
      <p:sp>
        <p:nvSpPr>
          <p:cNvPr id="3" name="CasellaDiTesto 2"/>
          <p:cNvSpPr txBox="1"/>
          <p:nvPr/>
        </p:nvSpPr>
        <p:spPr>
          <a:xfrm>
            <a:off x="320730" y="1500833"/>
            <a:ext cx="8377456" cy="3708708"/>
          </a:xfrm>
          <a:prstGeom prst="rect">
            <a:avLst/>
          </a:prstGeom>
          <a:noFill/>
        </p:spPr>
        <p:txBody>
          <a:bodyPr wrap="square" rtlCol="0">
            <a:spAutoFit/>
          </a:bodyPr>
          <a:lstStyle/>
          <a:p>
            <a:pPr algn="just">
              <a:spcAft>
                <a:spcPts val="600"/>
              </a:spcAft>
            </a:pPr>
            <a:r>
              <a:rPr lang="it-IT" sz="2000" b="0" dirty="0" smtClean="0">
                <a:latin typeface="+mn-lt"/>
              </a:rPr>
              <a:t>La Verifica di Ipotesi sulla </a:t>
            </a:r>
            <a:r>
              <a:rPr lang="it-IT" sz="2000" i="1" u="sng" dirty="0" smtClean="0">
                <a:solidFill>
                  <a:srgbClr val="0000FF"/>
                </a:solidFill>
                <a:latin typeface="+mn-lt"/>
              </a:rPr>
              <a:t>proporzione di popolazione</a:t>
            </a:r>
            <a:r>
              <a:rPr lang="it-IT" sz="2000" b="0" dirty="0" smtClean="0">
                <a:latin typeface="+mn-lt"/>
              </a:rPr>
              <a:t> è eseguita di frequente per analizzare eventi che interessano una determinata popolazione o unità statistica. Qualche esempio:</a:t>
            </a:r>
          </a:p>
          <a:p>
            <a:pPr marL="342900" indent="-342900" algn="just">
              <a:spcAft>
                <a:spcPts val="600"/>
              </a:spcAft>
              <a:buFont typeface="Arial"/>
              <a:buChar char="•"/>
            </a:pPr>
            <a:r>
              <a:rPr lang="it-IT" sz="2000" b="0" dirty="0" smtClean="0">
                <a:latin typeface="+mn-lt"/>
              </a:rPr>
              <a:t>Il 33% degli studenti delle </a:t>
            </a:r>
            <a:r>
              <a:rPr lang="it-IT" sz="2000" b="0" i="1" dirty="0" smtClean="0">
                <a:latin typeface="Times New Roman"/>
                <a:cs typeface="Times New Roman"/>
              </a:rPr>
              <a:t>High School </a:t>
            </a:r>
            <a:r>
              <a:rPr lang="it-IT" sz="2000" b="0" dirty="0" smtClean="0">
                <a:latin typeface="+mn-lt"/>
                <a:cs typeface="Times New Roman"/>
              </a:rPr>
              <a:t>affermano che la droga e l’alcool rappresentano il problema che affligge gli studenti americani.</a:t>
            </a:r>
          </a:p>
          <a:p>
            <a:pPr marL="342900" indent="-342900" algn="just">
              <a:spcAft>
                <a:spcPts val="600"/>
              </a:spcAft>
              <a:buFont typeface="Arial"/>
              <a:buChar char="•"/>
            </a:pPr>
            <a:r>
              <a:rPr lang="it-IT" sz="2000" b="0" dirty="0" smtClean="0">
                <a:latin typeface="+mn-lt"/>
                <a:cs typeface="Times New Roman"/>
              </a:rPr>
              <a:t>Le Poste Italiane affermano che il 90% dei plichi spediti per </a:t>
            </a:r>
            <a:r>
              <a:rPr lang="it-IT" sz="2000" b="0" i="1" dirty="0" smtClean="0">
                <a:latin typeface="Times New Roman"/>
                <a:cs typeface="Times New Roman"/>
              </a:rPr>
              <a:t>posta prioritaria</a:t>
            </a:r>
            <a:r>
              <a:rPr lang="it-IT" sz="2000" b="0" dirty="0" smtClean="0">
                <a:latin typeface="+mn-lt"/>
                <a:cs typeface="Times New Roman"/>
              </a:rPr>
              <a:t>  è consegnato entro 72 ore dalla spedizione</a:t>
            </a:r>
          </a:p>
          <a:p>
            <a:pPr algn="just"/>
            <a:r>
              <a:rPr lang="it-IT" sz="2000" b="0" dirty="0" smtClean="0">
                <a:latin typeface="+mn-lt"/>
                <a:cs typeface="Times New Roman"/>
              </a:rPr>
              <a:t>Entrambe le affermazioni possono essere sottoposte a Verifica di Ipotesi scegliendo un campione di opportune dimensioni, </a:t>
            </a:r>
            <a:r>
              <a:rPr lang="it-IT" sz="2000" b="0" i="1" dirty="0" err="1" smtClean="0">
                <a:latin typeface="Times New Roman"/>
                <a:cs typeface="Times New Roman"/>
              </a:rPr>
              <a:t>n</a:t>
            </a:r>
            <a:r>
              <a:rPr lang="it-IT" sz="2000" b="0" dirty="0" smtClean="0">
                <a:latin typeface="+mn-lt"/>
                <a:cs typeface="Times New Roman"/>
              </a:rPr>
              <a:t>, e analizzando se la proporzione    (</a:t>
            </a:r>
            <a:r>
              <a:rPr lang="it-IT" sz="2000" b="0" i="1" dirty="0" err="1">
                <a:latin typeface="Times New Roman"/>
                <a:cs typeface="Times New Roman"/>
              </a:rPr>
              <a:t>p-hat</a:t>
            </a:r>
            <a:r>
              <a:rPr lang="it-IT" sz="2000" b="0" dirty="0">
                <a:latin typeface="+mn-lt"/>
                <a:cs typeface="Times New Roman"/>
              </a:rPr>
              <a:t>)</a:t>
            </a:r>
            <a:r>
              <a:rPr lang="it-IT" sz="2000" b="0" dirty="0" smtClean="0">
                <a:latin typeface="+mn-lt"/>
                <a:cs typeface="Times New Roman"/>
              </a:rPr>
              <a:t>, estratta dal campione è conforme alla asserzione fatta sulla proporzione di popolazione </a:t>
            </a:r>
            <a:r>
              <a:rPr lang="it-IT" sz="2000" b="0" i="1" dirty="0" smtClean="0">
                <a:latin typeface="Times New Roman"/>
                <a:cs typeface="Times New Roman"/>
              </a:rPr>
              <a:t>p</a:t>
            </a:r>
            <a:r>
              <a:rPr lang="it-IT" sz="2000" b="0" dirty="0" smtClean="0">
                <a:latin typeface="+mn-lt"/>
                <a:cs typeface="Times New Roman"/>
              </a:rPr>
              <a:t>.    </a:t>
            </a:r>
            <a:endParaRPr lang="it-IT" sz="2000" b="0" dirty="0">
              <a:latin typeface="+mn-lt"/>
              <a:cs typeface="Times New Roman"/>
            </a:endParaRPr>
          </a:p>
        </p:txBody>
      </p:sp>
      <p:graphicFrame>
        <p:nvGraphicFramePr>
          <p:cNvPr id="4" name="Oggetto 3"/>
          <p:cNvGraphicFramePr>
            <a:graphicFrameLocks noChangeAspect="1"/>
          </p:cNvGraphicFramePr>
          <p:nvPr>
            <p:extLst>
              <p:ext uri="{D42A27DB-BD31-4B8C-83A1-F6EECF244321}">
                <p14:modId xmlns:p14="http://schemas.microsoft.com/office/powerpoint/2010/main" val="1825394522"/>
              </p:ext>
            </p:extLst>
          </p:nvPr>
        </p:nvGraphicFramePr>
        <p:xfrm>
          <a:off x="1846510" y="4571682"/>
          <a:ext cx="222750" cy="324000"/>
        </p:xfrm>
        <a:graphic>
          <a:graphicData uri="http://schemas.openxmlformats.org/presentationml/2006/ole">
            <mc:AlternateContent xmlns:mc="http://schemas.openxmlformats.org/markup-compatibility/2006">
              <mc:Choice xmlns:v="urn:schemas-microsoft-com:vml" Requires="v">
                <p:oleObj spid="_x0000_s586840" name="Equation" r:id="rId3" imgW="139700" imgH="203200" progId="Equation.3">
                  <p:embed/>
                </p:oleObj>
              </mc:Choice>
              <mc:Fallback>
                <p:oleObj name="Equation" r:id="rId3" imgW="139700" imgH="203200" progId="Equation.3">
                  <p:embed/>
                  <p:pic>
                    <p:nvPicPr>
                      <p:cNvPr id="0" name=""/>
                      <p:cNvPicPr/>
                      <p:nvPr/>
                    </p:nvPicPr>
                    <p:blipFill>
                      <a:blip r:embed="rId4"/>
                      <a:stretch>
                        <a:fillRect/>
                      </a:stretch>
                    </p:blipFill>
                    <p:spPr>
                      <a:xfrm>
                        <a:off x="1846510" y="4571682"/>
                        <a:ext cx="222750" cy="324000"/>
                      </a:xfrm>
                      <a:prstGeom prst="rect">
                        <a:avLst/>
                      </a:prstGeom>
                    </p:spPr>
                  </p:pic>
                </p:oleObj>
              </mc:Fallback>
            </mc:AlternateContent>
          </a:graphicData>
        </a:graphic>
      </p:graphicFrame>
      <p:sp>
        <p:nvSpPr>
          <p:cNvPr id="6" name="CasellaDiTesto 5"/>
          <p:cNvSpPr txBox="1"/>
          <p:nvPr/>
        </p:nvSpPr>
        <p:spPr>
          <a:xfrm>
            <a:off x="397705" y="5387626"/>
            <a:ext cx="8377456" cy="1015663"/>
          </a:xfrm>
          <a:prstGeom prst="rect">
            <a:avLst/>
          </a:prstGeom>
          <a:solidFill>
            <a:srgbClr val="FFFCD2"/>
          </a:solidFill>
        </p:spPr>
        <p:txBody>
          <a:bodyPr wrap="square" rtlCol="0">
            <a:spAutoFit/>
          </a:bodyPr>
          <a:lstStyle/>
          <a:p>
            <a:pPr algn="just"/>
            <a:r>
              <a:rPr lang="it-IT" sz="2000" b="0" dirty="0" smtClean="0">
                <a:latin typeface="+mn-lt"/>
              </a:rPr>
              <a:t>La procedura utilizzata per eseguire la V.I. sulla proporzione di popolazione è analoga a quella utilizzata per il test sulla media di popolazione </a:t>
            </a:r>
            <a:r>
              <a:rPr lang="it-IT" sz="2000" b="0" dirty="0" smtClean="0">
                <a:latin typeface="Symbol" charset="2"/>
                <a:cs typeface="Symbol" charset="2"/>
              </a:rPr>
              <a:t>m</a:t>
            </a:r>
            <a:r>
              <a:rPr lang="it-IT" sz="2000" b="0" dirty="0" smtClean="0">
                <a:latin typeface="+mn-lt"/>
              </a:rPr>
              <a:t>, eseguendo il test a 1-coda o 2-code.</a:t>
            </a:r>
            <a:endParaRPr lang="it-IT" sz="2000" b="0" dirty="0">
              <a:latin typeface="+mn-lt"/>
            </a:endParaRPr>
          </a:p>
        </p:txBody>
      </p:sp>
    </p:spTree>
    <p:extLst>
      <p:ext uri="{BB962C8B-B14F-4D97-AF65-F5344CB8AC3E}">
        <p14:creationId xmlns:p14="http://schemas.microsoft.com/office/powerpoint/2010/main" val="21255589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02496"/>
            <a:ext cx="8229600" cy="990600"/>
          </a:xfrm>
        </p:spPr>
        <p:txBody>
          <a:bodyPr>
            <a:normAutofit fontScale="90000"/>
          </a:bodyPr>
          <a:lstStyle/>
          <a:p>
            <a:r>
              <a:rPr lang="it-IT" sz="3200" dirty="0">
                <a:solidFill>
                  <a:srgbClr val="D2533C"/>
                </a:solidFill>
              </a:rPr>
              <a:t>Test di Ipotesi sulla Proporzione di Popolazione. </a:t>
            </a:r>
            <a:br>
              <a:rPr lang="it-IT" sz="3200" dirty="0">
                <a:solidFill>
                  <a:srgbClr val="D2533C"/>
                </a:solidFill>
              </a:rPr>
            </a:br>
            <a:r>
              <a:rPr lang="it-IT" sz="3200" dirty="0">
                <a:solidFill>
                  <a:srgbClr val="D2533C"/>
                </a:solidFill>
              </a:rPr>
              <a:t>Campione di grandi dimensioni</a:t>
            </a:r>
            <a:endParaRPr lang="it-IT" dirty="0"/>
          </a:p>
        </p:txBody>
      </p:sp>
      <p:sp>
        <p:nvSpPr>
          <p:cNvPr id="3" name="CasellaDiTesto 2"/>
          <p:cNvSpPr txBox="1"/>
          <p:nvPr/>
        </p:nvSpPr>
        <p:spPr>
          <a:xfrm>
            <a:off x="423365" y="1398216"/>
            <a:ext cx="8459999" cy="2246769"/>
          </a:xfrm>
          <a:prstGeom prst="rect">
            <a:avLst/>
          </a:prstGeom>
          <a:noFill/>
        </p:spPr>
        <p:txBody>
          <a:bodyPr wrap="square" rtlCol="0">
            <a:spAutoFit/>
          </a:bodyPr>
          <a:lstStyle/>
          <a:p>
            <a:pPr algn="just"/>
            <a:r>
              <a:rPr lang="it-IT" sz="2000" b="0" dirty="0" smtClean="0">
                <a:latin typeface="+mn-lt"/>
              </a:rPr>
              <a:t>Abbiamo già osservato nel Cap. 7 che quando il </a:t>
            </a:r>
            <a:r>
              <a:rPr lang="it-IT" sz="2000" b="0" i="1" u="sng" dirty="0" smtClean="0">
                <a:solidFill>
                  <a:srgbClr val="0000FF"/>
                </a:solidFill>
                <a:latin typeface="+mn-lt"/>
              </a:rPr>
              <a:t>campione è di grandi dimensioni</a:t>
            </a:r>
            <a:r>
              <a:rPr lang="it-IT" sz="2000" b="0" dirty="0" smtClean="0">
                <a:latin typeface="+mn-lt"/>
              </a:rPr>
              <a:t> la proporzione campionaria </a:t>
            </a:r>
            <a:r>
              <a:rPr lang="it-IT" sz="2000" b="0" i="1" dirty="0" err="1" smtClean="0">
                <a:latin typeface="Times New Roman"/>
                <a:cs typeface="Times New Roman"/>
              </a:rPr>
              <a:t>p-hat</a:t>
            </a:r>
            <a:r>
              <a:rPr lang="it-IT" sz="2000" b="0" dirty="0" smtClean="0">
                <a:latin typeface="+mn-lt"/>
              </a:rPr>
              <a:t> ha distribuzione normale con media </a:t>
            </a:r>
            <a:r>
              <a:rPr lang="it-IT" sz="2000" b="0" i="1" dirty="0" err="1" smtClean="0">
                <a:latin typeface="+mn-lt"/>
              </a:rPr>
              <a:t>p</a:t>
            </a:r>
            <a:r>
              <a:rPr lang="it-IT" sz="2000" b="0" dirty="0" smtClean="0">
                <a:latin typeface="+mn-lt"/>
              </a:rPr>
              <a:t>  e deviazione standard </a:t>
            </a:r>
            <a:r>
              <a:rPr lang="it-IT" sz="2000" b="0" i="1" dirty="0" smtClean="0">
                <a:latin typeface="Times New Roman"/>
                <a:cs typeface="Times New Roman"/>
              </a:rPr>
              <a:t>√(</a:t>
            </a:r>
            <a:r>
              <a:rPr lang="it-IT" sz="2000" b="0" i="1" dirty="0" err="1" smtClean="0">
                <a:latin typeface="Times New Roman"/>
                <a:cs typeface="Times New Roman"/>
              </a:rPr>
              <a:t>pq</a:t>
            </a:r>
            <a:r>
              <a:rPr lang="it-IT" sz="2000" b="0" i="1" dirty="0" smtClean="0">
                <a:latin typeface="Times New Roman"/>
                <a:cs typeface="Times New Roman"/>
              </a:rPr>
              <a:t>)/n.</a:t>
            </a:r>
          </a:p>
          <a:p>
            <a:pPr algn="just"/>
            <a:r>
              <a:rPr lang="it-IT" sz="2000" b="0" dirty="0" smtClean="0">
                <a:latin typeface="+mn-lt"/>
                <a:cs typeface="Times New Roman"/>
              </a:rPr>
              <a:t>Quindi verifichiamo che il campione sia di grandi dimensioni – il campione è di grandi dimensioni se </a:t>
            </a:r>
            <a:r>
              <a:rPr lang="it-IT" sz="2000" b="0" i="1" dirty="0" err="1" smtClean="0">
                <a:latin typeface="Times New Roman"/>
                <a:cs typeface="Times New Roman"/>
              </a:rPr>
              <a:t>np</a:t>
            </a:r>
            <a:r>
              <a:rPr lang="it-IT" sz="2000" b="0" dirty="0" smtClean="0">
                <a:latin typeface="Times New Roman"/>
                <a:cs typeface="Times New Roman"/>
              </a:rPr>
              <a:t>&gt;5 </a:t>
            </a:r>
            <a:r>
              <a:rPr lang="it-IT" sz="2000" b="0" dirty="0" smtClean="0">
                <a:latin typeface="+mn-lt"/>
                <a:cs typeface="Times New Roman"/>
              </a:rPr>
              <a:t>e </a:t>
            </a:r>
            <a:r>
              <a:rPr lang="it-IT" sz="2000" b="0" i="1" dirty="0" err="1" smtClean="0">
                <a:latin typeface="Times New Roman"/>
                <a:cs typeface="Times New Roman"/>
              </a:rPr>
              <a:t>nq</a:t>
            </a:r>
            <a:r>
              <a:rPr lang="it-IT" sz="2000" b="0" dirty="0" smtClean="0">
                <a:latin typeface="Times New Roman"/>
                <a:cs typeface="Times New Roman"/>
              </a:rPr>
              <a:t>&gt;</a:t>
            </a:r>
            <a:r>
              <a:rPr lang="it-IT" sz="2000" b="0" dirty="0">
                <a:latin typeface="Times New Roman"/>
                <a:cs typeface="Times New Roman"/>
              </a:rPr>
              <a:t>5</a:t>
            </a:r>
            <a:r>
              <a:rPr lang="it-IT" sz="2000" b="0" i="1" dirty="0">
                <a:latin typeface="Times New Roman"/>
                <a:cs typeface="Times New Roman"/>
              </a:rPr>
              <a:t> </a:t>
            </a:r>
            <a:r>
              <a:rPr lang="it-IT" sz="2000" b="0" dirty="0" smtClean="0">
                <a:latin typeface="+mn-lt"/>
                <a:cs typeface="Times New Roman"/>
              </a:rPr>
              <a:t>– e per eseguire la verifica di ipotesi sulla proporzione di popolazione </a:t>
            </a:r>
            <a:r>
              <a:rPr lang="it-IT" sz="2000" b="0" i="1" dirty="0" err="1" smtClean="0">
                <a:latin typeface="Times New Roman"/>
                <a:cs typeface="Times New Roman"/>
              </a:rPr>
              <a:t>p</a:t>
            </a:r>
            <a:r>
              <a:rPr lang="it-IT" sz="2000" b="0" dirty="0" smtClean="0">
                <a:latin typeface="+mn-lt"/>
                <a:cs typeface="Times New Roman"/>
              </a:rPr>
              <a:t> utilizziamo la distribuzione normale. </a:t>
            </a:r>
            <a:endParaRPr lang="it-IT" sz="2000" b="0" dirty="0">
              <a:latin typeface="+mn-lt"/>
              <a:cs typeface="Times New Roman"/>
            </a:endParaRPr>
          </a:p>
        </p:txBody>
      </p:sp>
      <p:sp>
        <p:nvSpPr>
          <p:cNvPr id="4" name="Rectangle 3"/>
          <p:cNvSpPr txBox="1">
            <a:spLocks noChangeArrowheads="1"/>
          </p:cNvSpPr>
          <p:nvPr/>
        </p:nvSpPr>
        <p:spPr>
          <a:xfrm>
            <a:off x="423363" y="3806617"/>
            <a:ext cx="8460000" cy="2504607"/>
          </a:xfrm>
          <a:prstGeom prst="rect">
            <a:avLst/>
          </a:prstGeom>
          <a:solidFill>
            <a:srgbClr val="FFFCD2"/>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it-IT" sz="2000" i="1" dirty="0" smtClean="0">
                <a:solidFill>
                  <a:schemeClr val="folHlink"/>
                </a:solidFill>
                <a:ea typeface="ＭＳ Ｐゴシック" charset="0"/>
              </a:rPr>
              <a:t>Test Statistica del Test</a:t>
            </a:r>
            <a:r>
              <a:rPr lang="it-IT" sz="2000" b="0" dirty="0" smtClean="0">
                <a:solidFill>
                  <a:schemeClr val="folHlink"/>
                </a:solidFill>
                <a:ea typeface="ＭＳ Ｐゴシック" charset="0"/>
              </a:rPr>
              <a:t>. </a:t>
            </a:r>
            <a:r>
              <a:rPr lang="it-IT" sz="2000" b="0" dirty="0" smtClean="0">
                <a:ea typeface="ＭＳ Ｐゴシック" charset="0"/>
              </a:rPr>
              <a:t>Il valore della </a:t>
            </a:r>
            <a:r>
              <a:rPr lang="it-IT" sz="2000" b="0" i="1" u="sng" dirty="0" smtClean="0">
                <a:solidFill>
                  <a:schemeClr val="hlink"/>
                </a:solidFill>
                <a:ea typeface="ＭＳ Ｐゴシック" charset="0"/>
              </a:rPr>
              <a:t>statistica del test </a:t>
            </a:r>
            <a:r>
              <a:rPr lang="it-IT" sz="2000" b="0" i="1" u="sng" dirty="0" err="1" smtClean="0">
                <a:solidFill>
                  <a:schemeClr val="hlink"/>
                </a:solidFill>
                <a:ea typeface="ＭＳ Ｐゴシック" charset="0"/>
              </a:rPr>
              <a:t>z</a:t>
            </a:r>
            <a:r>
              <a:rPr lang="it-IT" sz="2000" b="0" dirty="0" smtClean="0">
                <a:ea typeface="ＭＳ Ｐゴシック" charset="0"/>
              </a:rPr>
              <a:t> calcolato per la proporzione campionaria, </a:t>
            </a:r>
            <a:r>
              <a:rPr lang="it-IT" sz="2000" b="0" i="1" dirty="0" err="1" smtClean="0">
                <a:latin typeface="Times New Roman"/>
                <a:ea typeface="ＭＳ Ｐゴシック" charset="0"/>
                <a:cs typeface="Times New Roman"/>
              </a:rPr>
              <a:t>p-hat</a:t>
            </a:r>
            <a:r>
              <a:rPr lang="it-IT" sz="2000" b="0" dirty="0" smtClean="0">
                <a:ea typeface="ＭＳ Ｐゴシック" charset="0"/>
              </a:rPr>
              <a:t>, è dato da</a:t>
            </a:r>
          </a:p>
          <a:p>
            <a:pPr>
              <a:buFont typeface="Tahoma" charset="0"/>
              <a:buChar char=" "/>
            </a:pPr>
            <a:endParaRPr lang="it-IT" sz="2000" b="0" dirty="0" smtClean="0">
              <a:ea typeface="ＭＳ Ｐゴシック" charset="0"/>
            </a:endParaRPr>
          </a:p>
          <a:p>
            <a:pPr marL="0" indent="0">
              <a:buNone/>
            </a:pPr>
            <a:endParaRPr lang="it-IT" sz="2000" b="0" dirty="0" smtClean="0">
              <a:ea typeface="ＭＳ Ｐゴシック" charset="0"/>
            </a:endParaRPr>
          </a:p>
          <a:p>
            <a:pPr marL="0" indent="0">
              <a:buNone/>
            </a:pPr>
            <a:r>
              <a:rPr lang="it-IT" sz="2000" b="0" dirty="0" smtClean="0">
                <a:ea typeface="ＭＳ Ｐゴシック" charset="0"/>
              </a:rPr>
              <a:t>Il valore </a:t>
            </a:r>
            <a:r>
              <a:rPr lang="it-IT" sz="2000" b="0" i="1" dirty="0" err="1" smtClean="0">
                <a:ea typeface="ＭＳ Ｐゴシック" charset="0"/>
              </a:rPr>
              <a:t>p</a:t>
            </a:r>
            <a:r>
              <a:rPr lang="it-IT" sz="2000" b="0" dirty="0" smtClean="0">
                <a:ea typeface="ＭＳ Ｐゴシック" charset="0"/>
              </a:rPr>
              <a:t> utilizzato in questa formula è definito dalla ipotesi nulla </a:t>
            </a:r>
            <a:r>
              <a:rPr lang="it-IT" sz="2000" b="0" i="1" dirty="0" smtClean="0">
                <a:ea typeface="ＭＳ Ｐゴシック" charset="0"/>
              </a:rPr>
              <a:t>H</a:t>
            </a:r>
            <a:r>
              <a:rPr lang="it-IT" sz="2000" b="0" baseline="-25000" dirty="0" smtClean="0">
                <a:ea typeface="ＭＳ Ｐゴシック" charset="0"/>
              </a:rPr>
              <a:t>0</a:t>
            </a:r>
            <a:r>
              <a:rPr lang="it-IT" sz="2000" b="0" dirty="0" smtClean="0">
                <a:ea typeface="ＭＳ Ｐゴシック" charset="0"/>
              </a:rPr>
              <a:t>. Il valore di </a:t>
            </a:r>
            <a:r>
              <a:rPr lang="it-IT" sz="2000" b="0" i="1" dirty="0" err="1" smtClean="0">
                <a:ea typeface="ＭＳ Ｐゴシック" charset="0"/>
              </a:rPr>
              <a:t>q</a:t>
            </a:r>
            <a:r>
              <a:rPr lang="it-IT" sz="2000" b="0" dirty="0" smtClean="0">
                <a:ea typeface="ＭＳ Ｐゴシック" charset="0"/>
              </a:rPr>
              <a:t> è uguale a 1-</a:t>
            </a:r>
            <a:r>
              <a:rPr lang="it-IT" sz="2000" b="0" i="1" dirty="0" smtClean="0">
                <a:ea typeface="ＭＳ Ｐゴシック" charset="0"/>
              </a:rPr>
              <a:t>p</a:t>
            </a:r>
            <a:r>
              <a:rPr lang="it-IT" sz="2000" b="0" dirty="0" smtClean="0">
                <a:ea typeface="ＭＳ Ｐゴシック" charset="0"/>
              </a:rPr>
              <a:t>.  Il valore di </a:t>
            </a:r>
            <a:r>
              <a:rPr lang="it-IT" sz="2000" b="0" i="1" dirty="0" smtClean="0">
                <a:ea typeface="ＭＳ Ｐゴシック" charset="0"/>
              </a:rPr>
              <a:t>z</a:t>
            </a:r>
            <a:r>
              <a:rPr lang="it-IT" sz="2000" b="0" baseline="-25000" dirty="0" smtClean="0">
                <a:ea typeface="ＭＳ Ｐゴシック" charset="0"/>
              </a:rPr>
              <a:t>0</a:t>
            </a:r>
            <a:r>
              <a:rPr lang="it-IT" sz="2000" b="0" dirty="0" smtClean="0">
                <a:ea typeface="ＭＳ Ｐゴシック" charset="0"/>
              </a:rPr>
              <a:t> calcolato for </a:t>
            </a:r>
            <a:r>
              <a:rPr lang="it-IT" sz="2000" b="0" i="1" dirty="0" err="1" smtClean="0">
                <a:latin typeface="Times New Roman"/>
                <a:ea typeface="ＭＳ Ｐゴシック" charset="0"/>
                <a:cs typeface="Times New Roman"/>
              </a:rPr>
              <a:t>p-hat</a:t>
            </a:r>
            <a:r>
              <a:rPr lang="it-IT" sz="2000" b="0" i="1" dirty="0" smtClean="0">
                <a:latin typeface="Times New Roman"/>
                <a:ea typeface="ＭＳ Ｐゴシック" charset="0"/>
                <a:cs typeface="Times New Roman"/>
              </a:rPr>
              <a:t> </a:t>
            </a:r>
            <a:r>
              <a:rPr lang="it-IT" sz="2000" b="0" dirty="0" smtClean="0">
                <a:ea typeface="ＭＳ Ｐゴシック" charset="0"/>
                <a:cs typeface="Times New Roman"/>
              </a:rPr>
              <a:t>dalla formula precedente è detto anche valore osservato di </a:t>
            </a:r>
            <a:r>
              <a:rPr lang="it-IT" sz="2000" b="0" dirty="0" err="1" smtClean="0">
                <a:ea typeface="ＭＳ Ｐゴシック" charset="0"/>
                <a:cs typeface="Times New Roman"/>
              </a:rPr>
              <a:t>z</a:t>
            </a:r>
            <a:r>
              <a:rPr lang="it-IT" sz="2000" b="0" dirty="0" smtClean="0">
                <a:ea typeface="ＭＳ Ｐゴシック" charset="0"/>
              </a:rPr>
              <a:t>.</a:t>
            </a:r>
            <a:endParaRPr lang="it-IT" sz="2000" b="0" dirty="0">
              <a:ea typeface="ＭＳ Ｐゴシック" charset="0"/>
            </a:endParaRPr>
          </a:p>
        </p:txBody>
      </p:sp>
      <p:graphicFrame>
        <p:nvGraphicFramePr>
          <p:cNvPr id="5" name="Object 3"/>
          <p:cNvGraphicFramePr>
            <a:graphicFrameLocks noChangeAspect="1"/>
          </p:cNvGraphicFramePr>
          <p:nvPr>
            <p:extLst>
              <p:ext uri="{D42A27DB-BD31-4B8C-83A1-F6EECF244321}">
                <p14:modId xmlns:p14="http://schemas.microsoft.com/office/powerpoint/2010/main" val="2903663922"/>
              </p:ext>
            </p:extLst>
          </p:nvPr>
        </p:nvGraphicFramePr>
        <p:xfrm>
          <a:off x="2100263" y="4515055"/>
          <a:ext cx="3675775" cy="827999"/>
        </p:xfrm>
        <a:graphic>
          <a:graphicData uri="http://schemas.openxmlformats.org/presentationml/2006/ole">
            <mc:AlternateContent xmlns:mc="http://schemas.openxmlformats.org/markup-compatibility/2006">
              <mc:Choice xmlns:v="urn:schemas-microsoft-com:vml" Requires="v">
                <p:oleObj spid="_x0000_s587861" name="Equation" r:id="rId3" imgW="2006600" imgH="520700" progId="Equation.3">
                  <p:embed/>
                </p:oleObj>
              </mc:Choice>
              <mc:Fallback>
                <p:oleObj name="Equation" r:id="rId3" imgW="2006600" imgH="520700" progId="Equation.3">
                  <p:embed/>
                  <p:pic>
                    <p:nvPicPr>
                      <p:cNvPr id="0" name=""/>
                      <p:cNvPicPr>
                        <a:picLocks noChangeAspect="1" noChangeArrowheads="1"/>
                      </p:cNvPicPr>
                      <p:nvPr/>
                    </p:nvPicPr>
                    <p:blipFill>
                      <a:blip r:embed="rId4"/>
                      <a:srcRect/>
                      <a:stretch>
                        <a:fillRect/>
                      </a:stretch>
                    </p:blipFill>
                    <p:spPr bwMode="auto">
                      <a:xfrm>
                        <a:off x="2100263" y="4515055"/>
                        <a:ext cx="3675775" cy="827999"/>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3163230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69260"/>
            <a:ext cx="8229600" cy="890473"/>
          </a:xfrm>
        </p:spPr>
        <p:txBody>
          <a:bodyPr>
            <a:normAutofit/>
          </a:bodyPr>
          <a:lstStyle/>
          <a:p>
            <a:r>
              <a:rPr lang="it-IT" dirty="0" smtClean="0"/>
              <a:t>Esempio 9-9. </a:t>
            </a:r>
            <a:r>
              <a:rPr lang="it-IT" i="1" dirty="0" err="1" smtClean="0">
                <a:latin typeface="Times New Roman"/>
                <a:cs typeface="Times New Roman"/>
              </a:rPr>
              <a:t>p-value</a:t>
            </a:r>
            <a:endParaRPr lang="it-IT" i="1" dirty="0">
              <a:latin typeface="Times New Roman"/>
              <a:cs typeface="Times New Roman"/>
            </a:endParaRPr>
          </a:p>
        </p:txBody>
      </p:sp>
      <p:sp>
        <p:nvSpPr>
          <p:cNvPr id="3" name="CasellaDiTesto 2"/>
          <p:cNvSpPr txBox="1"/>
          <p:nvPr/>
        </p:nvSpPr>
        <p:spPr>
          <a:xfrm>
            <a:off x="333563" y="1282761"/>
            <a:ext cx="8459999" cy="2308324"/>
          </a:xfrm>
          <a:prstGeom prst="rect">
            <a:avLst/>
          </a:prstGeom>
          <a:noFill/>
        </p:spPr>
        <p:txBody>
          <a:bodyPr wrap="square" rtlCol="0">
            <a:spAutoFit/>
          </a:bodyPr>
          <a:lstStyle/>
          <a:p>
            <a:pPr algn="just"/>
            <a:r>
              <a:rPr lang="it-IT" sz="1800" b="0" dirty="0" smtClean="0">
                <a:latin typeface="+mn-lt"/>
              </a:rPr>
              <a:t>In una indagine eseguita dal settimanale Time nel 2005 tramite telefono il 66% degli adulti americani interpellati ha dichiarato che nei programmi televisivi  c’è troppa violenza, questo risultato è assunto valido, nel 2005, per tutta la popolazione USA. Una indagine eseguita recentemente su 1000 adulti ha riscontrato che il 70% di questi ritiene che in televisione ci sia troppa violenza. Si vuole calcolare il </a:t>
            </a:r>
            <a:r>
              <a:rPr lang="it-IT" sz="1800" b="0" i="1" dirty="0" err="1" smtClean="0">
                <a:latin typeface="Times New Roman"/>
                <a:cs typeface="Times New Roman"/>
              </a:rPr>
              <a:t>p-value</a:t>
            </a:r>
            <a:r>
              <a:rPr lang="it-IT" sz="1800" b="0" dirty="0" smtClean="0">
                <a:latin typeface="Times New Roman"/>
                <a:cs typeface="Times New Roman"/>
              </a:rPr>
              <a:t> </a:t>
            </a:r>
            <a:r>
              <a:rPr lang="it-IT" sz="1800" b="0" dirty="0" smtClean="0">
                <a:latin typeface="+mn-lt"/>
              </a:rPr>
              <a:t>per la proporzione campionaria per verificare, con livello di affidabilità 2%, che la proporzione di cittadini americani che ritengono ci sia troppa violenza in TV sia diversa da quella riscontrata nel 2005.  </a:t>
            </a:r>
            <a:endParaRPr lang="it-IT" sz="1800" b="0" dirty="0">
              <a:latin typeface="+mn-lt"/>
            </a:endParaRPr>
          </a:p>
        </p:txBody>
      </p:sp>
      <p:grpSp>
        <p:nvGrpSpPr>
          <p:cNvPr id="10" name="Gruppo 9"/>
          <p:cNvGrpSpPr/>
          <p:nvPr/>
        </p:nvGrpSpPr>
        <p:grpSpPr>
          <a:xfrm>
            <a:off x="269413" y="3822655"/>
            <a:ext cx="8441602" cy="1872842"/>
            <a:chOff x="269413" y="3591751"/>
            <a:chExt cx="8441602" cy="1872842"/>
          </a:xfrm>
        </p:grpSpPr>
        <p:sp>
          <p:nvSpPr>
            <p:cNvPr id="9" name="Rettangolo 8"/>
            <p:cNvSpPr/>
            <p:nvPr/>
          </p:nvSpPr>
          <p:spPr>
            <a:xfrm>
              <a:off x="269413" y="3591751"/>
              <a:ext cx="8441602" cy="1872842"/>
            </a:xfrm>
            <a:prstGeom prst="rect">
              <a:avLst/>
            </a:prstGeom>
            <a:solidFill>
              <a:srgbClr val="FFFCD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CasellaDiTesto 3"/>
            <p:cNvSpPr txBox="1"/>
            <p:nvPr/>
          </p:nvSpPr>
          <p:spPr>
            <a:xfrm>
              <a:off x="423363" y="3668712"/>
              <a:ext cx="7902777" cy="400110"/>
            </a:xfrm>
            <a:prstGeom prst="rect">
              <a:avLst/>
            </a:prstGeom>
            <a:noFill/>
          </p:spPr>
          <p:txBody>
            <a:bodyPr wrap="square" rtlCol="0">
              <a:spAutoFit/>
            </a:bodyPr>
            <a:lstStyle/>
            <a:p>
              <a:r>
                <a:rPr lang="it-IT" sz="2000" dirty="0" smtClean="0">
                  <a:solidFill>
                    <a:schemeClr val="tx1">
                      <a:lumMod val="90000"/>
                      <a:lumOff val="10000"/>
                    </a:schemeClr>
                  </a:solidFill>
                  <a:latin typeface="+mn-lt"/>
                </a:rPr>
                <a:t>Dati del Problema</a:t>
              </a:r>
              <a:endParaRPr lang="it-IT" sz="2000" dirty="0">
                <a:solidFill>
                  <a:schemeClr val="tx1">
                    <a:lumMod val="90000"/>
                    <a:lumOff val="10000"/>
                  </a:schemeClr>
                </a:solidFill>
                <a:latin typeface="+mn-lt"/>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528112419"/>
                </p:ext>
              </p:extLst>
            </p:nvPr>
          </p:nvGraphicFramePr>
          <p:xfrm>
            <a:off x="3181350" y="4238166"/>
            <a:ext cx="4207500" cy="396000"/>
          </p:xfrm>
          <a:graphic>
            <a:graphicData uri="http://schemas.openxmlformats.org/presentationml/2006/ole">
              <mc:AlternateContent xmlns:mc="http://schemas.openxmlformats.org/markup-compatibility/2006">
                <mc:Choice xmlns:v="urn:schemas-microsoft-com:vml" Requires="v">
                  <p:oleObj spid="_x0000_s588967" name="Equation" r:id="rId3" imgW="2159000" imgH="203200" progId="Equation.3">
                    <p:embed/>
                  </p:oleObj>
                </mc:Choice>
                <mc:Fallback>
                  <p:oleObj name="Equation" r:id="rId3" imgW="2159000" imgH="203200" progId="Equation.3">
                    <p:embed/>
                    <p:pic>
                      <p:nvPicPr>
                        <p:cNvPr id="0" name=""/>
                        <p:cNvPicPr/>
                        <p:nvPr/>
                      </p:nvPicPr>
                      <p:blipFill>
                        <a:blip r:embed="rId4"/>
                        <a:stretch>
                          <a:fillRect/>
                        </a:stretch>
                      </p:blipFill>
                      <p:spPr>
                        <a:xfrm>
                          <a:off x="3181350" y="4238166"/>
                          <a:ext cx="4207500" cy="396000"/>
                        </a:xfrm>
                        <a:prstGeom prst="rect">
                          <a:avLst/>
                        </a:prstGeom>
                      </p:spPr>
                    </p:pic>
                  </p:oleObj>
                </mc:Fallback>
              </mc:AlternateContent>
            </a:graphicData>
          </a:graphic>
        </p:graphicFrame>
        <p:sp>
          <p:nvSpPr>
            <p:cNvPr id="6" name="CasellaDiTesto 5"/>
            <p:cNvSpPr txBox="1"/>
            <p:nvPr/>
          </p:nvSpPr>
          <p:spPr>
            <a:xfrm>
              <a:off x="487509" y="4181821"/>
              <a:ext cx="1629306" cy="400110"/>
            </a:xfrm>
            <a:prstGeom prst="rect">
              <a:avLst/>
            </a:prstGeom>
            <a:noFill/>
          </p:spPr>
          <p:txBody>
            <a:bodyPr wrap="square" rtlCol="0">
              <a:spAutoFit/>
            </a:bodyPr>
            <a:lstStyle/>
            <a:p>
              <a:r>
                <a:rPr lang="it-IT" sz="2000" dirty="0" smtClean="0">
                  <a:latin typeface="+mn-lt"/>
                </a:rPr>
                <a:t>Campione:</a:t>
              </a:r>
              <a:endParaRPr lang="it-IT" sz="2000" dirty="0">
                <a:latin typeface="+mn-lt"/>
              </a:endParaRPr>
            </a:p>
          </p:txBody>
        </p:sp>
        <p:sp>
          <p:nvSpPr>
            <p:cNvPr id="7" name="CasellaDiTesto 6"/>
            <p:cNvSpPr txBox="1"/>
            <p:nvPr/>
          </p:nvSpPr>
          <p:spPr>
            <a:xfrm>
              <a:off x="487509" y="4847327"/>
              <a:ext cx="1810464" cy="400110"/>
            </a:xfrm>
            <a:prstGeom prst="rect">
              <a:avLst/>
            </a:prstGeom>
            <a:noFill/>
          </p:spPr>
          <p:txBody>
            <a:bodyPr wrap="square" rtlCol="0">
              <a:spAutoFit/>
            </a:bodyPr>
            <a:lstStyle/>
            <a:p>
              <a:r>
                <a:rPr lang="it-IT" sz="2000" dirty="0" smtClean="0">
                  <a:latin typeface="+mn-lt"/>
                </a:rPr>
                <a:t>Popolazione:</a:t>
              </a:r>
              <a:endParaRPr lang="it-IT" sz="2000" dirty="0">
                <a:latin typeface="+mn-lt"/>
              </a:endParaRPr>
            </a:p>
          </p:txBody>
        </p:sp>
        <p:graphicFrame>
          <p:nvGraphicFramePr>
            <p:cNvPr id="8" name="Oggetto 7"/>
            <p:cNvGraphicFramePr>
              <a:graphicFrameLocks noChangeAspect="1"/>
            </p:cNvGraphicFramePr>
            <p:nvPr>
              <p:extLst>
                <p:ext uri="{D42A27DB-BD31-4B8C-83A1-F6EECF244321}">
                  <p14:modId xmlns:p14="http://schemas.microsoft.com/office/powerpoint/2010/main" val="2810934696"/>
                </p:ext>
              </p:extLst>
            </p:nvPr>
          </p:nvGraphicFramePr>
          <p:xfrm>
            <a:off x="3181350" y="4800600"/>
            <a:ext cx="4751388" cy="396875"/>
          </p:xfrm>
          <a:graphic>
            <a:graphicData uri="http://schemas.openxmlformats.org/presentationml/2006/ole">
              <mc:AlternateContent xmlns:mc="http://schemas.openxmlformats.org/markup-compatibility/2006">
                <mc:Choice xmlns:v="urn:schemas-microsoft-com:vml" Requires="v">
                  <p:oleObj spid="_x0000_s588968" name="Equation" r:id="rId5" imgW="2438400" imgH="203200" progId="Equation.3">
                    <p:embed/>
                  </p:oleObj>
                </mc:Choice>
                <mc:Fallback>
                  <p:oleObj name="Equation" r:id="rId5" imgW="2438400" imgH="203200" progId="Equation.3">
                    <p:embed/>
                    <p:pic>
                      <p:nvPicPr>
                        <p:cNvPr id="0" name=""/>
                        <p:cNvPicPr/>
                        <p:nvPr/>
                      </p:nvPicPr>
                      <p:blipFill>
                        <a:blip r:embed="rId6"/>
                        <a:stretch>
                          <a:fillRect/>
                        </a:stretch>
                      </p:blipFill>
                      <p:spPr>
                        <a:xfrm>
                          <a:off x="3181350" y="4800600"/>
                          <a:ext cx="4751388" cy="396875"/>
                        </a:xfrm>
                        <a:prstGeom prst="rect">
                          <a:avLst/>
                        </a:prstGeom>
                      </p:spPr>
                    </p:pic>
                  </p:oleObj>
                </mc:Fallback>
              </mc:AlternateContent>
            </a:graphicData>
          </a:graphic>
        </p:graphicFrame>
      </p:grpSp>
    </p:spTree>
    <p:extLst>
      <p:ext uri="{BB962C8B-B14F-4D97-AF65-F5344CB8AC3E}">
        <p14:creationId xmlns:p14="http://schemas.microsoft.com/office/powerpoint/2010/main" val="20405381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92292"/>
            <a:ext cx="8229600" cy="787851"/>
          </a:xfrm>
        </p:spPr>
        <p:txBody>
          <a:bodyPr/>
          <a:lstStyle/>
          <a:p>
            <a:r>
              <a:rPr lang="it-IT" dirty="0" smtClean="0"/>
              <a:t>Esempio 9-9. </a:t>
            </a:r>
            <a:r>
              <a:rPr lang="it-IT" dirty="0" err="1" smtClean="0"/>
              <a:t>Step</a:t>
            </a:r>
            <a:r>
              <a:rPr lang="it-IT" dirty="0" smtClean="0"/>
              <a:t> 1- 4</a:t>
            </a:r>
            <a:endParaRPr lang="it-IT" dirty="0"/>
          </a:p>
        </p:txBody>
      </p:sp>
      <p:sp>
        <p:nvSpPr>
          <p:cNvPr id="3" name="CasellaDiTesto 2"/>
          <p:cNvSpPr txBox="1"/>
          <p:nvPr/>
        </p:nvSpPr>
        <p:spPr>
          <a:xfrm>
            <a:off x="333559" y="1192968"/>
            <a:ext cx="8640000" cy="1246495"/>
          </a:xfrm>
          <a:prstGeom prst="rect">
            <a:avLst/>
          </a:prstGeom>
          <a:solidFill>
            <a:srgbClr val="FFFCD2"/>
          </a:solidFill>
        </p:spPr>
        <p:txBody>
          <a:bodyPr wrap="square" rtlCol="0">
            <a:spAutoFit/>
          </a:bodyPr>
          <a:lstStyle/>
          <a:p>
            <a:r>
              <a:rPr lang="it-IT" sz="2000" i="1" dirty="0" err="1" smtClean="0"/>
              <a:t>Step</a:t>
            </a:r>
            <a:r>
              <a:rPr lang="it-IT" sz="2000" i="1" dirty="0" smtClean="0"/>
              <a:t> 1</a:t>
            </a:r>
            <a:r>
              <a:rPr lang="it-IT" sz="2000" dirty="0" smtClean="0"/>
              <a:t>. </a:t>
            </a:r>
            <a:r>
              <a:rPr lang="it-IT" sz="2000" b="0" i="1" dirty="0" smtClean="0"/>
              <a:t>Ipotesi Nulla e Alternativa</a:t>
            </a:r>
            <a:endParaRPr lang="it-IT" sz="2000" b="0" i="1" dirty="0"/>
          </a:p>
          <a:p>
            <a:pPr marL="719138">
              <a:spcBef>
                <a:spcPts val="600"/>
              </a:spcBef>
              <a:spcAft>
                <a:spcPts val="600"/>
              </a:spcAft>
            </a:pPr>
            <a:r>
              <a:rPr lang="it-IT" sz="2000" b="0" i="1" dirty="0" smtClean="0"/>
              <a:t>H</a:t>
            </a:r>
            <a:r>
              <a:rPr lang="it-IT" sz="2000" b="0" baseline="-25000" dirty="0" smtClean="0"/>
              <a:t>0</a:t>
            </a:r>
            <a:r>
              <a:rPr lang="it-IT" sz="2000" b="0" dirty="0" smtClean="0"/>
              <a:t>:  </a:t>
            </a:r>
            <a:r>
              <a:rPr lang="it-IT" sz="2000" b="0" i="1" dirty="0" err="1" smtClean="0"/>
              <a:t>p</a:t>
            </a:r>
            <a:r>
              <a:rPr lang="it-IT" sz="2000" b="0" i="1" dirty="0" smtClean="0"/>
              <a:t> </a:t>
            </a:r>
            <a:r>
              <a:rPr lang="it-IT" sz="2000" b="0" dirty="0" smtClean="0"/>
              <a:t>= 0.66 </a:t>
            </a:r>
            <a:r>
              <a:rPr lang="it-IT" sz="2000" b="0" dirty="0" smtClean="0">
                <a:latin typeface="+mn-lt"/>
              </a:rPr>
              <a:t>(la percentuale attuale non è diversa da quella del 2005)</a:t>
            </a:r>
          </a:p>
          <a:p>
            <a:pPr marL="719138">
              <a:spcBef>
                <a:spcPts val="600"/>
              </a:spcBef>
              <a:spcAft>
                <a:spcPts val="600"/>
              </a:spcAft>
            </a:pPr>
            <a:r>
              <a:rPr lang="it-IT" sz="2000" b="0" i="1" dirty="0" smtClean="0"/>
              <a:t>H</a:t>
            </a:r>
            <a:r>
              <a:rPr lang="it-IT" sz="2000" b="0" baseline="-25000" dirty="0" smtClean="0"/>
              <a:t>1</a:t>
            </a:r>
            <a:r>
              <a:rPr lang="it-IT" sz="2000" b="0" dirty="0" smtClean="0"/>
              <a:t>:  </a:t>
            </a:r>
            <a:r>
              <a:rPr lang="it-IT" sz="2000" b="0" i="1" dirty="0" err="1" smtClean="0"/>
              <a:t>p</a:t>
            </a:r>
            <a:r>
              <a:rPr lang="it-IT" sz="2000" b="0" i="1" dirty="0" smtClean="0"/>
              <a:t> </a:t>
            </a:r>
            <a:r>
              <a:rPr lang="it-IT" sz="2000" b="0" dirty="0" smtClean="0"/>
              <a:t>≠ </a:t>
            </a:r>
            <a:r>
              <a:rPr lang="it-IT" sz="2000" b="0" dirty="0"/>
              <a:t>0.66 </a:t>
            </a:r>
            <a:r>
              <a:rPr lang="it-IT" sz="2000" b="0" dirty="0">
                <a:latin typeface="+mn-lt"/>
              </a:rPr>
              <a:t>(la percentuale attuale non è diversa da quella del </a:t>
            </a:r>
            <a:r>
              <a:rPr lang="it-IT" sz="2000" b="0" dirty="0" smtClean="0">
                <a:latin typeface="+mn-lt"/>
              </a:rPr>
              <a:t>2005)</a:t>
            </a:r>
            <a:endParaRPr lang="it-IT" sz="2000" b="0" dirty="0">
              <a:latin typeface="+mn-lt"/>
            </a:endParaRPr>
          </a:p>
        </p:txBody>
      </p:sp>
      <p:sp>
        <p:nvSpPr>
          <p:cNvPr id="4" name="CasellaDiTesto 3"/>
          <p:cNvSpPr txBox="1"/>
          <p:nvPr/>
        </p:nvSpPr>
        <p:spPr>
          <a:xfrm>
            <a:off x="333558" y="2538339"/>
            <a:ext cx="8640000" cy="1169551"/>
          </a:xfrm>
          <a:prstGeom prst="rect">
            <a:avLst/>
          </a:prstGeom>
          <a:solidFill>
            <a:srgbClr val="FFFCD2"/>
          </a:solidFill>
        </p:spPr>
        <p:txBody>
          <a:bodyPr wrap="square" rtlCol="0">
            <a:spAutoFit/>
          </a:bodyPr>
          <a:lstStyle/>
          <a:p>
            <a:r>
              <a:rPr lang="it-IT" sz="2000" i="1" dirty="0" err="1" smtClean="0"/>
              <a:t>Step</a:t>
            </a:r>
            <a:r>
              <a:rPr lang="it-IT" sz="2000" i="1" dirty="0" smtClean="0"/>
              <a:t> 2</a:t>
            </a:r>
            <a:r>
              <a:rPr lang="it-IT" sz="2000" dirty="0" smtClean="0"/>
              <a:t>. </a:t>
            </a:r>
            <a:r>
              <a:rPr lang="it-IT" sz="2000" b="0" i="1" dirty="0" smtClean="0"/>
              <a:t>Verifica di Normalità della Distribuzione</a:t>
            </a:r>
          </a:p>
          <a:p>
            <a:pPr algn="ctr">
              <a:spcBef>
                <a:spcPts val="600"/>
              </a:spcBef>
              <a:spcAft>
                <a:spcPts val="600"/>
              </a:spcAft>
            </a:pPr>
            <a:r>
              <a:rPr lang="it-IT" sz="2000" b="0" i="1" dirty="0" err="1" smtClean="0"/>
              <a:t>np</a:t>
            </a:r>
            <a:r>
              <a:rPr lang="it-IT" sz="2000" b="0" i="1" dirty="0" smtClean="0"/>
              <a:t> </a:t>
            </a:r>
            <a:r>
              <a:rPr lang="it-IT" sz="2000" b="0" dirty="0" smtClean="0"/>
              <a:t>= 1000(0.66) = 660 e</a:t>
            </a:r>
            <a:r>
              <a:rPr lang="it-IT" sz="2000" b="0" i="1" dirty="0" smtClean="0"/>
              <a:t> </a:t>
            </a:r>
            <a:r>
              <a:rPr lang="it-IT" sz="2000" b="0" i="1" dirty="0" err="1" smtClean="0"/>
              <a:t>nq</a:t>
            </a:r>
            <a:r>
              <a:rPr lang="it-IT" sz="2000" b="0" i="1" dirty="0" smtClean="0"/>
              <a:t> </a:t>
            </a:r>
            <a:r>
              <a:rPr lang="it-IT" sz="2000" b="0" dirty="0" smtClean="0"/>
              <a:t>= 1000(0.34) = 340</a:t>
            </a:r>
          </a:p>
          <a:p>
            <a:r>
              <a:rPr lang="it-IT" sz="2000" b="0" dirty="0" smtClean="0">
                <a:latin typeface="+mn-lt"/>
              </a:rPr>
              <a:t>Poiché</a:t>
            </a:r>
            <a:r>
              <a:rPr lang="it-IT" sz="2000" b="0" i="1" dirty="0" smtClean="0"/>
              <a:t> </a:t>
            </a:r>
            <a:r>
              <a:rPr lang="it-IT" sz="2000" b="0" i="1" dirty="0" err="1" smtClean="0"/>
              <a:t>np</a:t>
            </a:r>
            <a:r>
              <a:rPr lang="it-IT" sz="2000" b="0" i="1" dirty="0" smtClean="0"/>
              <a:t> </a:t>
            </a:r>
            <a:r>
              <a:rPr lang="it-IT" sz="2000" b="0" dirty="0" smtClean="0"/>
              <a:t>&gt;5</a:t>
            </a:r>
            <a:r>
              <a:rPr lang="it-IT" sz="2000" b="0" i="1" dirty="0" smtClean="0"/>
              <a:t> e </a:t>
            </a:r>
            <a:r>
              <a:rPr lang="it-IT" sz="2000" b="0" i="1" dirty="0" err="1" smtClean="0"/>
              <a:t>nq</a:t>
            </a:r>
            <a:r>
              <a:rPr lang="it-IT" sz="2000" b="0" i="1" dirty="0" smtClean="0"/>
              <a:t> </a:t>
            </a:r>
            <a:r>
              <a:rPr lang="it-IT" sz="2000" b="0" dirty="0" smtClean="0"/>
              <a:t>&gt; 5</a:t>
            </a:r>
            <a:r>
              <a:rPr lang="it-IT" sz="2000" b="0" i="1" dirty="0" smtClean="0"/>
              <a:t> </a:t>
            </a:r>
            <a:r>
              <a:rPr lang="it-IT" sz="2000" b="0" dirty="0" smtClean="0">
                <a:latin typeface="+mn-lt"/>
              </a:rPr>
              <a:t>utilizziamo la distribuzione Normale</a:t>
            </a:r>
            <a:endParaRPr lang="it-IT" sz="2000" b="0" dirty="0">
              <a:latin typeface="+mn-lt"/>
            </a:endParaRPr>
          </a:p>
        </p:txBody>
      </p:sp>
      <p:sp>
        <p:nvSpPr>
          <p:cNvPr id="5" name="CasellaDiTesto 4"/>
          <p:cNvSpPr txBox="1"/>
          <p:nvPr/>
        </p:nvSpPr>
        <p:spPr>
          <a:xfrm>
            <a:off x="333558" y="3806739"/>
            <a:ext cx="8640000" cy="2769989"/>
          </a:xfrm>
          <a:prstGeom prst="rect">
            <a:avLst/>
          </a:prstGeom>
          <a:solidFill>
            <a:srgbClr val="FFFCD2"/>
          </a:solidFill>
        </p:spPr>
        <p:txBody>
          <a:bodyPr wrap="square" rtlCol="0">
            <a:spAutoFit/>
          </a:bodyPr>
          <a:lstStyle/>
          <a:p>
            <a:r>
              <a:rPr lang="it-IT" sz="2000" i="1" dirty="0" err="1" smtClean="0"/>
              <a:t>Step</a:t>
            </a:r>
            <a:r>
              <a:rPr lang="it-IT" sz="2000" i="1" dirty="0" smtClean="0"/>
              <a:t> 3</a:t>
            </a:r>
            <a:r>
              <a:rPr lang="it-IT" sz="2000" dirty="0" smtClean="0"/>
              <a:t>. </a:t>
            </a:r>
            <a:r>
              <a:rPr lang="it-IT" sz="2000" b="0" i="1" dirty="0" smtClean="0"/>
              <a:t>Calcoliamo il </a:t>
            </a:r>
            <a:r>
              <a:rPr lang="it-IT" sz="2000" b="0" i="1" dirty="0" err="1" smtClean="0"/>
              <a:t>p-value</a:t>
            </a:r>
            <a:r>
              <a:rPr lang="it-IT" sz="2000" b="0" dirty="0" smtClean="0"/>
              <a:t> – Il Test è a due code</a:t>
            </a:r>
            <a:endParaRPr lang="it-IT" sz="2000" b="0" dirty="0"/>
          </a:p>
          <a:p>
            <a:endParaRPr lang="it-IT" sz="2000" b="0" i="1" dirty="0" smtClean="0"/>
          </a:p>
          <a:p>
            <a:endParaRPr lang="it-IT" sz="2000" b="0" i="1" dirty="0"/>
          </a:p>
          <a:p>
            <a:endParaRPr lang="it-IT" sz="2000" b="0" i="1" dirty="0" smtClean="0"/>
          </a:p>
          <a:p>
            <a:endParaRPr lang="it-IT" sz="1800" b="0" dirty="0" smtClean="0">
              <a:latin typeface="+mn-lt"/>
            </a:endParaRPr>
          </a:p>
          <a:p>
            <a:r>
              <a:rPr lang="it-IT" sz="1800" b="0" dirty="0" smtClean="0">
                <a:latin typeface="+mn-lt"/>
              </a:rPr>
              <a:t>L’area a destra di 2.77 nella tabella della distribuzione normale è uguale a 1 – 0.9962 = 0.0038, quindi il </a:t>
            </a:r>
            <a:r>
              <a:rPr lang="it-IT" sz="1800" b="0" i="1" dirty="0" err="1" smtClean="0">
                <a:latin typeface="Times New Roman"/>
                <a:cs typeface="Times New Roman"/>
              </a:rPr>
              <a:t>p-value</a:t>
            </a:r>
            <a:r>
              <a:rPr lang="it-IT" sz="1800" b="0" i="1" dirty="0" smtClean="0">
                <a:latin typeface="Times New Roman"/>
                <a:cs typeface="Times New Roman"/>
              </a:rPr>
              <a:t> </a:t>
            </a:r>
            <a:r>
              <a:rPr lang="it-IT" sz="1800" b="0" dirty="0" smtClean="0">
                <a:latin typeface="+mn-lt"/>
              </a:rPr>
              <a:t>è uguale a     </a:t>
            </a:r>
            <a:endParaRPr lang="it-IT" sz="1800" b="0" dirty="0">
              <a:latin typeface="+mn-lt"/>
            </a:endParaRPr>
          </a:p>
          <a:p>
            <a:endParaRPr lang="it-IT" sz="2000" b="0" dirty="0" smtClean="0">
              <a:latin typeface="+mn-lt"/>
            </a:endParaRPr>
          </a:p>
          <a:p>
            <a:pPr algn="ctr"/>
            <a:r>
              <a:rPr lang="it-IT" sz="2000" b="0" i="1" dirty="0" err="1" smtClean="0"/>
              <a:t>p-value</a:t>
            </a:r>
            <a:r>
              <a:rPr lang="it-IT" sz="2000" b="0" i="1" dirty="0" smtClean="0"/>
              <a:t> = </a:t>
            </a:r>
            <a:r>
              <a:rPr lang="it-IT" sz="2000" b="0" dirty="0" smtClean="0"/>
              <a:t>2(0.0038) = 0.0076</a:t>
            </a:r>
            <a:endParaRPr lang="it-IT" sz="2000" b="0" dirty="0"/>
          </a:p>
        </p:txBody>
      </p:sp>
      <p:graphicFrame>
        <p:nvGraphicFramePr>
          <p:cNvPr id="6" name="Oggetto 5"/>
          <p:cNvGraphicFramePr>
            <a:graphicFrameLocks noChangeAspect="1"/>
          </p:cNvGraphicFramePr>
          <p:nvPr>
            <p:extLst>
              <p:ext uri="{D42A27DB-BD31-4B8C-83A1-F6EECF244321}">
                <p14:modId xmlns:p14="http://schemas.microsoft.com/office/powerpoint/2010/main" val="1825127784"/>
              </p:ext>
            </p:extLst>
          </p:nvPr>
        </p:nvGraphicFramePr>
        <p:xfrm>
          <a:off x="1547360" y="4278431"/>
          <a:ext cx="6492259" cy="827998"/>
        </p:xfrm>
        <a:graphic>
          <a:graphicData uri="http://schemas.openxmlformats.org/presentationml/2006/ole">
            <mc:AlternateContent xmlns:mc="http://schemas.openxmlformats.org/markup-compatibility/2006">
              <mc:Choice xmlns:v="urn:schemas-microsoft-com:vml" Requires="v">
                <p:oleObj spid="_x0000_s589911" name="Equation" r:id="rId3" imgW="4381500" imgH="558800" progId="Equation.3">
                  <p:embed/>
                </p:oleObj>
              </mc:Choice>
              <mc:Fallback>
                <p:oleObj name="Equation" r:id="rId3" imgW="4381500" imgH="558800" progId="Equation.3">
                  <p:embed/>
                  <p:pic>
                    <p:nvPicPr>
                      <p:cNvPr id="0" name=""/>
                      <p:cNvPicPr/>
                      <p:nvPr/>
                    </p:nvPicPr>
                    <p:blipFill>
                      <a:blip r:embed="rId4"/>
                      <a:stretch>
                        <a:fillRect/>
                      </a:stretch>
                    </p:blipFill>
                    <p:spPr>
                      <a:xfrm>
                        <a:off x="1547360" y="4278431"/>
                        <a:ext cx="6492259" cy="827998"/>
                      </a:xfrm>
                      <a:prstGeom prst="rect">
                        <a:avLst/>
                      </a:prstGeom>
                    </p:spPr>
                  </p:pic>
                </p:oleObj>
              </mc:Fallback>
            </mc:AlternateContent>
          </a:graphicData>
        </a:graphic>
      </p:graphicFrame>
    </p:spTree>
    <p:extLst>
      <p:ext uri="{BB962C8B-B14F-4D97-AF65-F5344CB8AC3E}">
        <p14:creationId xmlns:p14="http://schemas.microsoft.com/office/powerpoint/2010/main" val="12961726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09285"/>
            <a:ext cx="8229600" cy="826334"/>
          </a:xfrm>
        </p:spPr>
        <p:txBody>
          <a:bodyPr/>
          <a:lstStyle/>
          <a:p>
            <a:r>
              <a:rPr lang="it-IT" dirty="0"/>
              <a:t>Esempio 9-9. </a:t>
            </a:r>
            <a:r>
              <a:rPr lang="it-IT" dirty="0" err="1"/>
              <a:t>Step</a:t>
            </a:r>
            <a:r>
              <a:rPr lang="it-IT" dirty="0"/>
              <a:t> 1- 4</a:t>
            </a:r>
          </a:p>
        </p:txBody>
      </p:sp>
      <p:grpSp>
        <p:nvGrpSpPr>
          <p:cNvPr id="24" name="Gruppo 23"/>
          <p:cNvGrpSpPr/>
          <p:nvPr/>
        </p:nvGrpSpPr>
        <p:grpSpPr>
          <a:xfrm>
            <a:off x="4433490" y="1047264"/>
            <a:ext cx="4294247" cy="3011603"/>
            <a:chOff x="4224316" y="1313280"/>
            <a:chExt cx="4294247" cy="3011603"/>
          </a:xfrm>
        </p:grpSpPr>
        <p:grpSp>
          <p:nvGrpSpPr>
            <p:cNvPr id="16" name="Gruppo 15"/>
            <p:cNvGrpSpPr/>
            <p:nvPr/>
          </p:nvGrpSpPr>
          <p:grpSpPr>
            <a:xfrm>
              <a:off x="4224316" y="1416773"/>
              <a:ext cx="4294247" cy="2908110"/>
              <a:chOff x="3326286" y="1775957"/>
              <a:chExt cx="4294247" cy="2908110"/>
            </a:xfrm>
          </p:grpSpPr>
          <p:pic>
            <p:nvPicPr>
              <p:cNvPr id="4" name="Immagine 3"/>
              <p:cNvPicPr>
                <a:picLocks noChangeAspect="1"/>
              </p:cNvPicPr>
              <p:nvPr/>
            </p:nvPicPr>
            <p:blipFill>
              <a:blip r:embed="rId2"/>
              <a:stretch>
                <a:fillRect/>
              </a:stretch>
            </p:blipFill>
            <p:spPr>
              <a:xfrm>
                <a:off x="3326286" y="1775957"/>
                <a:ext cx="3780000" cy="2520000"/>
              </a:xfrm>
              <a:prstGeom prst="rect">
                <a:avLst/>
              </a:prstGeom>
            </p:spPr>
          </p:pic>
          <p:grpSp>
            <p:nvGrpSpPr>
              <p:cNvPr id="10" name="Gruppo 9"/>
              <p:cNvGrpSpPr/>
              <p:nvPr/>
            </p:nvGrpSpPr>
            <p:grpSpPr>
              <a:xfrm>
                <a:off x="3540854" y="4270090"/>
                <a:ext cx="3425392" cy="143999"/>
                <a:chOff x="3540854" y="4270090"/>
                <a:chExt cx="3425392" cy="219607"/>
              </a:xfrm>
            </p:grpSpPr>
            <p:cxnSp>
              <p:nvCxnSpPr>
                <p:cNvPr id="6" name="Connettore 1 5"/>
                <p:cNvCxnSpPr/>
                <p:nvPr/>
              </p:nvCxnSpPr>
              <p:spPr>
                <a:xfrm>
                  <a:off x="3540854" y="4476862"/>
                  <a:ext cx="342539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Connettore 1 7"/>
                <p:cNvCxnSpPr/>
                <p:nvPr/>
              </p:nvCxnSpPr>
              <p:spPr>
                <a:xfrm>
                  <a:off x="6555712" y="4271626"/>
                  <a:ext cx="0" cy="21807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Connettore 1 8"/>
                <p:cNvCxnSpPr/>
                <p:nvPr/>
              </p:nvCxnSpPr>
              <p:spPr>
                <a:xfrm>
                  <a:off x="3885732" y="4270090"/>
                  <a:ext cx="0" cy="21807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1" name="CasellaDiTesto 10"/>
              <p:cNvSpPr txBox="1"/>
              <p:nvPr/>
            </p:nvSpPr>
            <p:spPr>
              <a:xfrm>
                <a:off x="6760980" y="3861131"/>
                <a:ext cx="359217" cy="338554"/>
              </a:xfrm>
              <a:prstGeom prst="rect">
                <a:avLst/>
              </a:prstGeom>
              <a:noFill/>
            </p:spPr>
            <p:txBody>
              <a:bodyPr wrap="square" rtlCol="0">
                <a:spAutoFit/>
              </a:bodyPr>
              <a:lstStyle/>
              <a:p>
                <a:pPr algn="dist"/>
                <a:r>
                  <a:rPr lang="it-IT" sz="1600" b="0" i="1" dirty="0" err="1" smtClean="0"/>
                  <a:t>z</a:t>
                </a:r>
                <a:endParaRPr lang="it-IT" sz="1600" b="0" i="1" dirty="0"/>
              </a:p>
            </p:txBody>
          </p:sp>
          <p:sp>
            <p:nvSpPr>
              <p:cNvPr id="12" name="CasellaDiTesto 11"/>
              <p:cNvSpPr txBox="1"/>
              <p:nvPr/>
            </p:nvSpPr>
            <p:spPr>
              <a:xfrm>
                <a:off x="6862063" y="4334220"/>
                <a:ext cx="758470" cy="338554"/>
              </a:xfrm>
              <a:prstGeom prst="rect">
                <a:avLst/>
              </a:prstGeom>
              <a:noFill/>
            </p:spPr>
            <p:txBody>
              <a:bodyPr wrap="square" rtlCol="0">
                <a:spAutoFit/>
              </a:bodyPr>
              <a:lstStyle/>
              <a:p>
                <a:r>
                  <a:rPr lang="it-IT" sz="1600" b="0" i="1" dirty="0" err="1" smtClean="0"/>
                  <a:t>p-hat</a:t>
                </a:r>
                <a:endParaRPr lang="it-IT" sz="1600" b="0" i="1" dirty="0"/>
              </a:p>
            </p:txBody>
          </p:sp>
          <p:sp>
            <p:nvSpPr>
              <p:cNvPr id="13" name="CasellaDiTesto 12"/>
              <p:cNvSpPr txBox="1"/>
              <p:nvPr/>
            </p:nvSpPr>
            <p:spPr>
              <a:xfrm>
                <a:off x="4897653" y="4345513"/>
                <a:ext cx="926796" cy="338554"/>
              </a:xfrm>
              <a:prstGeom prst="rect">
                <a:avLst/>
              </a:prstGeom>
              <a:noFill/>
            </p:spPr>
            <p:txBody>
              <a:bodyPr wrap="square" rtlCol="0">
                <a:spAutoFit/>
              </a:bodyPr>
              <a:lstStyle/>
              <a:p>
                <a:pPr algn="ctr"/>
                <a:r>
                  <a:rPr lang="it-IT" sz="1600" b="0" i="1" dirty="0" err="1" smtClean="0"/>
                  <a:t>p</a:t>
                </a:r>
                <a:r>
                  <a:rPr lang="it-IT" sz="1600" b="0" i="1" dirty="0" smtClean="0"/>
                  <a:t> </a:t>
                </a:r>
                <a:r>
                  <a:rPr lang="it-IT" sz="1600" b="0" dirty="0" smtClean="0"/>
                  <a:t>= 0.66</a:t>
                </a:r>
                <a:endParaRPr lang="it-IT" sz="1600" b="0" dirty="0"/>
              </a:p>
            </p:txBody>
          </p:sp>
          <p:sp>
            <p:nvSpPr>
              <p:cNvPr id="14" name="CasellaDiTesto 13"/>
              <p:cNvSpPr txBox="1"/>
              <p:nvPr/>
            </p:nvSpPr>
            <p:spPr>
              <a:xfrm>
                <a:off x="6089216" y="4343977"/>
                <a:ext cx="926796" cy="338554"/>
              </a:xfrm>
              <a:prstGeom prst="rect">
                <a:avLst/>
              </a:prstGeom>
              <a:noFill/>
            </p:spPr>
            <p:txBody>
              <a:bodyPr wrap="square" rtlCol="0">
                <a:spAutoFit/>
              </a:bodyPr>
              <a:lstStyle/>
              <a:p>
                <a:pPr algn="ctr"/>
                <a:r>
                  <a:rPr lang="it-IT" sz="1600" b="0" dirty="0" smtClean="0"/>
                  <a:t>0.7</a:t>
                </a:r>
                <a:endParaRPr lang="it-IT" sz="1600" b="0" dirty="0"/>
              </a:p>
            </p:txBody>
          </p:sp>
        </p:grpSp>
        <p:cxnSp>
          <p:nvCxnSpPr>
            <p:cNvPr id="18" name="Connettore 2 17"/>
            <p:cNvCxnSpPr/>
            <p:nvPr/>
          </p:nvCxnSpPr>
          <p:spPr>
            <a:xfrm flipH="1">
              <a:off x="4717254" y="1710720"/>
              <a:ext cx="8640" cy="15033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Connettore 2 18"/>
            <p:cNvCxnSpPr/>
            <p:nvPr/>
          </p:nvCxnSpPr>
          <p:spPr>
            <a:xfrm flipH="1">
              <a:off x="7591144" y="1716240"/>
              <a:ext cx="8640" cy="15033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Connettore 1 20"/>
            <p:cNvCxnSpPr/>
            <p:nvPr/>
          </p:nvCxnSpPr>
          <p:spPr>
            <a:xfrm>
              <a:off x="4734534" y="1665897"/>
              <a:ext cx="901399" cy="1728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Connettore 1 21"/>
            <p:cNvCxnSpPr/>
            <p:nvPr/>
          </p:nvCxnSpPr>
          <p:spPr>
            <a:xfrm>
              <a:off x="6692626" y="1662777"/>
              <a:ext cx="901397" cy="17280"/>
            </a:xfrm>
            <a:prstGeom prst="line">
              <a:avLst/>
            </a:prstGeom>
          </p:spPr>
          <p:style>
            <a:lnRef idx="2">
              <a:schemeClr val="accent1"/>
            </a:lnRef>
            <a:fillRef idx="0">
              <a:schemeClr val="accent1"/>
            </a:fillRef>
            <a:effectRef idx="1">
              <a:schemeClr val="accent1"/>
            </a:effectRef>
            <a:fontRef idx="minor">
              <a:schemeClr val="tx1"/>
            </a:fontRef>
          </p:style>
        </p:cxnSp>
        <p:sp>
          <p:nvSpPr>
            <p:cNvPr id="23" name="CasellaDiTesto 22"/>
            <p:cNvSpPr txBox="1"/>
            <p:nvPr/>
          </p:nvSpPr>
          <p:spPr>
            <a:xfrm>
              <a:off x="5697502" y="1313280"/>
              <a:ext cx="941724" cy="338554"/>
            </a:xfrm>
            <a:prstGeom prst="rect">
              <a:avLst/>
            </a:prstGeom>
            <a:noFill/>
          </p:spPr>
          <p:txBody>
            <a:bodyPr wrap="square" rtlCol="0">
              <a:spAutoFit/>
            </a:bodyPr>
            <a:lstStyle/>
            <a:p>
              <a:r>
                <a:rPr lang="it-IT" sz="1600" b="0" i="1" dirty="0" err="1" smtClean="0"/>
                <a:t>p</a:t>
              </a:r>
              <a:r>
                <a:rPr lang="it-IT" sz="1600" b="0" i="1" dirty="0" smtClean="0"/>
                <a:t> -</a:t>
              </a:r>
              <a:r>
                <a:rPr lang="it-IT" sz="1600" b="0" i="1" dirty="0" err="1" smtClean="0"/>
                <a:t>value</a:t>
              </a:r>
              <a:endParaRPr lang="it-IT" sz="1600" b="0" i="1" dirty="0"/>
            </a:p>
          </p:txBody>
        </p:sp>
      </p:grpSp>
      <p:sp>
        <p:nvSpPr>
          <p:cNvPr id="25" name="CasellaDiTesto 24"/>
          <p:cNvSpPr txBox="1"/>
          <p:nvPr/>
        </p:nvSpPr>
        <p:spPr>
          <a:xfrm>
            <a:off x="508000" y="1314828"/>
            <a:ext cx="3660588" cy="461665"/>
          </a:xfrm>
          <a:prstGeom prst="rect">
            <a:avLst/>
          </a:prstGeom>
          <a:noFill/>
        </p:spPr>
        <p:txBody>
          <a:bodyPr wrap="square" rtlCol="0">
            <a:spAutoFit/>
          </a:bodyPr>
          <a:lstStyle/>
          <a:p>
            <a:pPr algn="ctr"/>
            <a:r>
              <a:rPr lang="it-IT" b="0" i="1" dirty="0" err="1" smtClean="0"/>
              <a:t>p-value</a:t>
            </a:r>
            <a:r>
              <a:rPr lang="it-IT" b="0" dirty="0" smtClean="0"/>
              <a:t> = 0.0076</a:t>
            </a:r>
            <a:endParaRPr lang="it-IT" b="0" dirty="0"/>
          </a:p>
        </p:txBody>
      </p:sp>
      <p:sp>
        <p:nvSpPr>
          <p:cNvPr id="26" name="CasellaDiTesto 25"/>
          <p:cNvSpPr txBox="1"/>
          <p:nvPr/>
        </p:nvSpPr>
        <p:spPr>
          <a:xfrm>
            <a:off x="228970" y="4184127"/>
            <a:ext cx="8640000" cy="2400657"/>
          </a:xfrm>
          <a:prstGeom prst="rect">
            <a:avLst/>
          </a:prstGeom>
          <a:solidFill>
            <a:srgbClr val="FFFCD2"/>
          </a:solidFill>
        </p:spPr>
        <p:txBody>
          <a:bodyPr wrap="square" rtlCol="0">
            <a:spAutoFit/>
          </a:bodyPr>
          <a:lstStyle/>
          <a:p>
            <a:pPr algn="just"/>
            <a:r>
              <a:rPr lang="it-IT" sz="2000" i="1" dirty="0" err="1" smtClean="0"/>
              <a:t>Step</a:t>
            </a:r>
            <a:r>
              <a:rPr lang="it-IT" sz="2000" i="1" dirty="0" smtClean="0"/>
              <a:t> 1</a:t>
            </a:r>
            <a:r>
              <a:rPr lang="it-IT" sz="2000" dirty="0" smtClean="0"/>
              <a:t>. </a:t>
            </a:r>
            <a:r>
              <a:rPr lang="it-IT" sz="2000" b="0" i="1" dirty="0" smtClean="0"/>
              <a:t>Prendi un decisione</a:t>
            </a:r>
          </a:p>
          <a:p>
            <a:pPr algn="just">
              <a:spcBef>
                <a:spcPts val="1200"/>
              </a:spcBef>
            </a:pPr>
            <a:r>
              <a:rPr lang="it-IT" sz="2000" b="0" dirty="0" smtClean="0">
                <a:latin typeface="+mn-lt"/>
              </a:rPr>
              <a:t>Per valori </a:t>
            </a:r>
            <a:r>
              <a:rPr lang="it-IT" sz="2000" b="0" dirty="0" smtClean="0">
                <a:latin typeface="Symbol" charset="2"/>
                <a:cs typeface="Symbol" charset="2"/>
              </a:rPr>
              <a:t>a</a:t>
            </a:r>
            <a:r>
              <a:rPr lang="it-IT" sz="2000" b="0" dirty="0" smtClean="0">
                <a:latin typeface="+mn-lt"/>
              </a:rPr>
              <a:t> maggiori di 0.0076 rigettiamo l’ipotesi nulla mentre per valori </a:t>
            </a:r>
            <a:r>
              <a:rPr lang="it-IT" sz="2000" b="0" dirty="0">
                <a:latin typeface="Symbol" charset="2"/>
                <a:cs typeface="Symbol" charset="2"/>
              </a:rPr>
              <a:t>a</a:t>
            </a:r>
            <a:r>
              <a:rPr lang="it-IT" sz="2000" b="0" dirty="0" smtClean="0">
                <a:latin typeface="+mn-lt"/>
              </a:rPr>
              <a:t> minori di 0.0076 NON rigettiamo l’ipotesi H</a:t>
            </a:r>
            <a:r>
              <a:rPr lang="it-IT" sz="2000" b="0" baseline="-25000" dirty="0" smtClean="0">
                <a:latin typeface="+mn-lt"/>
              </a:rPr>
              <a:t>0</a:t>
            </a:r>
            <a:r>
              <a:rPr lang="it-IT" sz="2000" b="0" dirty="0" smtClean="0">
                <a:latin typeface="+mn-lt"/>
              </a:rPr>
              <a:t>. Poiché il livello di affidabilità scelto è pari a 0.02, maggiore di </a:t>
            </a:r>
            <a:r>
              <a:rPr lang="it-IT" sz="2000" b="0" dirty="0" err="1" smtClean="0">
                <a:latin typeface="+mn-lt"/>
              </a:rPr>
              <a:t>p-value</a:t>
            </a:r>
            <a:r>
              <a:rPr lang="it-IT" sz="2000" b="0" dirty="0" smtClean="0">
                <a:latin typeface="+mn-lt"/>
              </a:rPr>
              <a:t>, non rigettiamo l’ipotesi H</a:t>
            </a:r>
            <a:r>
              <a:rPr lang="it-IT" sz="2000" b="0" baseline="-25000" dirty="0" smtClean="0">
                <a:latin typeface="+mn-lt"/>
              </a:rPr>
              <a:t>0</a:t>
            </a:r>
            <a:r>
              <a:rPr lang="it-IT" sz="2000" b="0" dirty="0" smtClean="0">
                <a:latin typeface="+mn-lt"/>
              </a:rPr>
              <a:t> e concludiamo la verifica affermando che la percentuale di cittadini adulti americani che ritengono che in TV vengano trasmessi troppi atti di violenza è variata rispetto alla indagine eseguita nel 2005.</a:t>
            </a:r>
          </a:p>
        </p:txBody>
      </p:sp>
    </p:spTree>
    <p:extLst>
      <p:ext uri="{BB962C8B-B14F-4D97-AF65-F5344CB8AC3E}">
        <p14:creationId xmlns:p14="http://schemas.microsoft.com/office/powerpoint/2010/main" val="3370293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a:blip r:embed="rId2"/>
          <a:stretch>
            <a:fillRect/>
          </a:stretch>
        </p:blipFill>
        <p:spPr>
          <a:xfrm>
            <a:off x="764327" y="2106000"/>
            <a:ext cx="7949847" cy="4752000"/>
          </a:xfrm>
          <a:prstGeom prst="rect">
            <a:avLst/>
          </a:prstGeom>
        </p:spPr>
      </p:pic>
      <p:sp>
        <p:nvSpPr>
          <p:cNvPr id="2" name="Titolo 1"/>
          <p:cNvSpPr>
            <a:spLocks noGrp="1"/>
          </p:cNvSpPr>
          <p:nvPr>
            <p:ph type="title"/>
          </p:nvPr>
        </p:nvSpPr>
        <p:spPr/>
        <p:txBody>
          <a:bodyPr/>
          <a:lstStyle/>
          <a:p>
            <a:r>
              <a:rPr lang="it-IT" dirty="0"/>
              <a:t>Esempio 9-9. </a:t>
            </a:r>
            <a:r>
              <a:rPr lang="it-IT" dirty="0" smtClean="0"/>
              <a:t>MINITAB</a:t>
            </a:r>
            <a:endParaRPr lang="it-IT" dirty="0"/>
          </a:p>
        </p:txBody>
      </p:sp>
      <p:sp>
        <p:nvSpPr>
          <p:cNvPr id="5" name="CasellaDiTesto 4"/>
          <p:cNvSpPr txBox="1"/>
          <p:nvPr/>
        </p:nvSpPr>
        <p:spPr>
          <a:xfrm>
            <a:off x="537882" y="1344705"/>
            <a:ext cx="7963647" cy="461665"/>
          </a:xfrm>
          <a:prstGeom prst="rect">
            <a:avLst/>
          </a:prstGeom>
          <a:noFill/>
        </p:spPr>
        <p:txBody>
          <a:bodyPr wrap="square" rtlCol="0">
            <a:spAutoFit/>
          </a:bodyPr>
          <a:lstStyle/>
          <a:p>
            <a:pPr marL="342900" indent="-342900">
              <a:buFont typeface="Arial"/>
              <a:buChar char="•"/>
            </a:pPr>
            <a:r>
              <a:rPr lang="it-IT" dirty="0" smtClean="0">
                <a:latin typeface="+mn-lt"/>
              </a:rPr>
              <a:t>Stat </a:t>
            </a:r>
            <a:r>
              <a:rPr lang="it-IT" dirty="0" smtClean="0">
                <a:latin typeface="+mn-lt"/>
                <a:sym typeface="Wingdings"/>
              </a:rPr>
              <a:t> Basic </a:t>
            </a:r>
            <a:r>
              <a:rPr lang="it-IT" dirty="0" err="1" smtClean="0">
                <a:latin typeface="+mn-lt"/>
                <a:sym typeface="Wingdings"/>
              </a:rPr>
              <a:t>Statistics</a:t>
            </a:r>
            <a:r>
              <a:rPr lang="it-IT" dirty="0" smtClean="0">
                <a:latin typeface="+mn-lt"/>
                <a:sym typeface="Wingdings"/>
              </a:rPr>
              <a:t>  1p – 1 </a:t>
            </a:r>
            <a:r>
              <a:rPr lang="it-IT" dirty="0" err="1" smtClean="0">
                <a:latin typeface="+mn-lt"/>
                <a:sym typeface="Wingdings"/>
              </a:rPr>
              <a:t>Proportion</a:t>
            </a:r>
            <a:r>
              <a:rPr lang="it-IT" dirty="0" smtClean="0">
                <a:latin typeface="+mn-lt"/>
                <a:sym typeface="Wingdings"/>
              </a:rPr>
              <a:t> </a:t>
            </a:r>
            <a:r>
              <a:rPr lang="it-IT" dirty="0" err="1" smtClean="0">
                <a:latin typeface="+mn-lt"/>
                <a:sym typeface="Wingdings"/>
              </a:rPr>
              <a:t>p</a:t>
            </a:r>
            <a:r>
              <a:rPr lang="it-IT" dirty="0" smtClean="0">
                <a:latin typeface="+mn-lt"/>
                <a:sym typeface="Wingdings"/>
              </a:rPr>
              <a:t>…</a:t>
            </a:r>
            <a:endParaRPr lang="it-IT" dirty="0">
              <a:latin typeface="+mn-lt"/>
            </a:endParaRPr>
          </a:p>
        </p:txBody>
      </p:sp>
      <p:sp>
        <p:nvSpPr>
          <p:cNvPr id="6" name="Rettangolo 5"/>
          <p:cNvSpPr/>
          <p:nvPr/>
        </p:nvSpPr>
        <p:spPr>
          <a:xfrm>
            <a:off x="2669266" y="3577113"/>
            <a:ext cx="1481620" cy="8260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Freccia sinistra 6"/>
          <p:cNvSpPr/>
          <p:nvPr/>
        </p:nvSpPr>
        <p:spPr>
          <a:xfrm>
            <a:off x="4288327" y="3645048"/>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392378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842315"/>
          </a:xfrm>
        </p:spPr>
        <p:txBody>
          <a:bodyPr/>
          <a:lstStyle/>
          <a:p>
            <a:r>
              <a:rPr lang="it-IT" dirty="0"/>
              <a:t>Esempio 9-9. MINITAB</a:t>
            </a:r>
          </a:p>
        </p:txBody>
      </p:sp>
      <p:pic>
        <p:nvPicPr>
          <p:cNvPr id="3" name="Immagine 2"/>
          <p:cNvPicPr>
            <a:picLocks noChangeAspect="1"/>
          </p:cNvPicPr>
          <p:nvPr/>
        </p:nvPicPr>
        <p:blipFill>
          <a:blip r:embed="rId2"/>
          <a:stretch>
            <a:fillRect/>
          </a:stretch>
        </p:blipFill>
        <p:spPr>
          <a:xfrm>
            <a:off x="1011263" y="1827253"/>
            <a:ext cx="7949847" cy="4752000"/>
          </a:xfrm>
          <a:prstGeom prst="rect">
            <a:avLst/>
          </a:prstGeom>
        </p:spPr>
      </p:pic>
      <p:sp>
        <p:nvSpPr>
          <p:cNvPr id="4" name="CasellaDiTesto 3"/>
          <p:cNvSpPr txBox="1"/>
          <p:nvPr/>
        </p:nvSpPr>
        <p:spPr>
          <a:xfrm>
            <a:off x="537882" y="1285915"/>
            <a:ext cx="8340073" cy="461665"/>
          </a:xfrm>
          <a:prstGeom prst="rect">
            <a:avLst/>
          </a:prstGeom>
          <a:noFill/>
        </p:spPr>
        <p:txBody>
          <a:bodyPr wrap="square" rtlCol="0">
            <a:spAutoFit/>
          </a:bodyPr>
          <a:lstStyle/>
          <a:p>
            <a:pPr marL="342900" indent="-342900">
              <a:buFont typeface="Arial"/>
              <a:buChar char="•"/>
            </a:pPr>
            <a:r>
              <a:rPr lang="it-IT" dirty="0" smtClean="0">
                <a:latin typeface="+mn-lt"/>
                <a:sym typeface="Wingdings"/>
              </a:rPr>
              <a:t>1 </a:t>
            </a:r>
            <a:r>
              <a:rPr lang="it-IT" dirty="0" err="1" smtClean="0">
                <a:latin typeface="+mn-lt"/>
                <a:sym typeface="Wingdings"/>
              </a:rPr>
              <a:t>Proportion</a:t>
            </a:r>
            <a:r>
              <a:rPr lang="it-IT" dirty="0" smtClean="0">
                <a:latin typeface="+mn-lt"/>
                <a:sym typeface="Wingdings"/>
              </a:rPr>
              <a:t>  Eventi &amp; Trials – </a:t>
            </a:r>
            <a:r>
              <a:rPr lang="it-IT" dirty="0" smtClean="0">
                <a:latin typeface="Symbol" charset="2"/>
                <a:cs typeface="Symbol" charset="2"/>
                <a:sym typeface="Wingdings"/>
              </a:rPr>
              <a:t>a = 0.02 - </a:t>
            </a:r>
            <a:r>
              <a:rPr lang="it-IT" b="0" dirty="0" smtClean="0">
                <a:latin typeface="+mn-lt"/>
                <a:cs typeface="Symbol" charset="2"/>
                <a:sym typeface="Wingdings"/>
              </a:rPr>
              <a:t>2</a:t>
            </a:r>
            <a:r>
              <a:rPr lang="it-IT" b="0" i="1" dirty="0" smtClean="0">
                <a:latin typeface="+mn-lt"/>
                <a:cs typeface="Symbol" charset="2"/>
                <a:sym typeface="Wingdings"/>
              </a:rPr>
              <a:t>Tails Test </a:t>
            </a:r>
            <a:r>
              <a:rPr lang="it-IT" b="0" baseline="-25000" dirty="0" smtClean="0">
                <a:latin typeface="+mn-lt"/>
                <a:cs typeface="Symbol" charset="2"/>
                <a:sym typeface="Wingdings"/>
              </a:rPr>
              <a:t> </a:t>
            </a:r>
            <a:r>
              <a:rPr lang="it-IT" b="0" dirty="0" smtClean="0">
                <a:latin typeface="+mn-lt"/>
                <a:cs typeface="Symbol" charset="2"/>
                <a:sym typeface="Wingdings"/>
              </a:rPr>
              <a:t> </a:t>
            </a:r>
            <a:endParaRPr lang="it-IT" b="0" dirty="0">
              <a:latin typeface="+mn-lt"/>
              <a:cs typeface="Symbol" charset="2"/>
            </a:endParaRPr>
          </a:p>
        </p:txBody>
      </p:sp>
      <p:sp>
        <p:nvSpPr>
          <p:cNvPr id="5" name="Rettangolo 4"/>
          <p:cNvSpPr/>
          <p:nvPr/>
        </p:nvSpPr>
        <p:spPr>
          <a:xfrm>
            <a:off x="2669266" y="3577113"/>
            <a:ext cx="1481620" cy="8260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6663622" y="3315818"/>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4561981" y="3047535"/>
            <a:ext cx="1940680" cy="8260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Freccia sinistra 7"/>
          <p:cNvSpPr/>
          <p:nvPr/>
        </p:nvSpPr>
        <p:spPr>
          <a:xfrm rot="10800000">
            <a:off x="1877291" y="3773933"/>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1849928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854074"/>
          </a:xfrm>
        </p:spPr>
        <p:txBody>
          <a:bodyPr/>
          <a:lstStyle/>
          <a:p>
            <a:r>
              <a:rPr lang="it-IT" dirty="0"/>
              <a:t>Esempio 9-9. MINITAB</a:t>
            </a:r>
          </a:p>
        </p:txBody>
      </p:sp>
      <p:pic>
        <p:nvPicPr>
          <p:cNvPr id="3" name="Immagine 2"/>
          <p:cNvPicPr>
            <a:picLocks noChangeAspect="1"/>
          </p:cNvPicPr>
          <p:nvPr/>
        </p:nvPicPr>
        <p:blipFill>
          <a:blip r:embed="rId2"/>
          <a:stretch>
            <a:fillRect/>
          </a:stretch>
        </p:blipFill>
        <p:spPr>
          <a:xfrm>
            <a:off x="999505" y="1826353"/>
            <a:ext cx="7949847" cy="4752000"/>
          </a:xfrm>
          <a:prstGeom prst="rect">
            <a:avLst/>
          </a:prstGeom>
        </p:spPr>
      </p:pic>
      <p:sp>
        <p:nvSpPr>
          <p:cNvPr id="4" name="CasellaDiTesto 3"/>
          <p:cNvSpPr txBox="1"/>
          <p:nvPr/>
        </p:nvSpPr>
        <p:spPr>
          <a:xfrm>
            <a:off x="537882" y="1285915"/>
            <a:ext cx="8340073" cy="461665"/>
          </a:xfrm>
          <a:prstGeom prst="rect">
            <a:avLst/>
          </a:prstGeom>
          <a:noFill/>
        </p:spPr>
        <p:txBody>
          <a:bodyPr wrap="square" rtlCol="0">
            <a:spAutoFit/>
          </a:bodyPr>
          <a:lstStyle/>
          <a:p>
            <a:pPr marL="342900" indent="-342900">
              <a:buFont typeface="Arial"/>
              <a:buChar char="•"/>
            </a:pPr>
            <a:r>
              <a:rPr lang="it-IT" dirty="0" smtClean="0">
                <a:latin typeface="+mn-lt"/>
                <a:sym typeface="Wingdings"/>
              </a:rPr>
              <a:t>1 </a:t>
            </a:r>
            <a:r>
              <a:rPr lang="it-IT" dirty="0" err="1" smtClean="0">
                <a:latin typeface="+mn-lt"/>
                <a:sym typeface="Wingdings"/>
              </a:rPr>
              <a:t>Proportion</a:t>
            </a:r>
            <a:r>
              <a:rPr lang="it-IT" dirty="0" smtClean="0">
                <a:latin typeface="+mn-lt"/>
                <a:sym typeface="Wingdings"/>
              </a:rPr>
              <a:t>  Risultati</a:t>
            </a:r>
            <a:endParaRPr lang="it-IT" b="0" dirty="0">
              <a:latin typeface="+mn-lt"/>
              <a:cs typeface="Symbol" charset="2"/>
            </a:endParaRPr>
          </a:p>
        </p:txBody>
      </p:sp>
      <p:sp>
        <p:nvSpPr>
          <p:cNvPr id="5" name="Rettangolo 4"/>
          <p:cNvSpPr/>
          <p:nvPr/>
        </p:nvSpPr>
        <p:spPr>
          <a:xfrm>
            <a:off x="1140610" y="3327585"/>
            <a:ext cx="3268969" cy="111039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4488229" y="3539224"/>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797240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98240"/>
            <a:ext cx="8229600" cy="842310"/>
          </a:xfrm>
        </p:spPr>
        <p:txBody>
          <a:bodyPr>
            <a:normAutofit/>
          </a:bodyPr>
          <a:lstStyle/>
          <a:p>
            <a:r>
              <a:rPr lang="it-IT" dirty="0"/>
              <a:t>Esempio 9</a:t>
            </a:r>
            <a:r>
              <a:rPr lang="it-IT" dirty="0" smtClean="0"/>
              <a:t>-10. </a:t>
            </a:r>
            <a:r>
              <a:rPr lang="it-IT" i="1" dirty="0" err="1" smtClean="0">
                <a:latin typeface="Times New Roman"/>
                <a:cs typeface="Times New Roman"/>
              </a:rPr>
              <a:t>p-value</a:t>
            </a:r>
            <a:endParaRPr lang="it-IT" i="1" dirty="0">
              <a:latin typeface="Times New Roman"/>
              <a:cs typeface="Times New Roman"/>
            </a:endParaRPr>
          </a:p>
        </p:txBody>
      </p:sp>
      <p:sp>
        <p:nvSpPr>
          <p:cNvPr id="3" name="CasellaDiTesto 2"/>
          <p:cNvSpPr txBox="1"/>
          <p:nvPr/>
        </p:nvSpPr>
        <p:spPr>
          <a:xfrm>
            <a:off x="333563" y="1153423"/>
            <a:ext cx="8459999" cy="2031325"/>
          </a:xfrm>
          <a:prstGeom prst="rect">
            <a:avLst/>
          </a:prstGeom>
          <a:noFill/>
        </p:spPr>
        <p:txBody>
          <a:bodyPr wrap="square" rtlCol="0">
            <a:spAutoFit/>
          </a:bodyPr>
          <a:lstStyle/>
          <a:p>
            <a:pPr algn="just"/>
            <a:r>
              <a:rPr lang="it-IT" sz="1800" b="0" dirty="0" smtClean="0">
                <a:latin typeface="+mn-lt"/>
              </a:rPr>
              <a:t>Una macchina automatica che produce circuiti integrati (chip) deve lavorare producendo al più il 4% di chip difettosi. Per verificare se lavora correttamente il dipartimento CQ preleva periodicamente un campione di 200 chips e verifica che gli integrati non siano difettosi. In un campione scelto a caso durante il turno pomeridiano ha rilevato 12 chip difettosi: si vuole calcolare il </a:t>
            </a:r>
            <a:r>
              <a:rPr lang="it-IT" sz="1800" b="0" i="1" dirty="0" err="1" smtClean="0">
                <a:latin typeface="+mn-lt"/>
              </a:rPr>
              <a:t>p-value</a:t>
            </a:r>
            <a:r>
              <a:rPr lang="it-IT" sz="1800" b="0" i="1" dirty="0" smtClean="0">
                <a:latin typeface="+mn-lt"/>
              </a:rPr>
              <a:t> </a:t>
            </a:r>
            <a:r>
              <a:rPr lang="it-IT" sz="1800" b="0" dirty="0" smtClean="0">
                <a:latin typeface="+mn-lt"/>
              </a:rPr>
              <a:t>per verificare, a livello di affidabilità 0.025, se la macchina lavora correttamente o necessita di essere regolata. </a:t>
            </a:r>
            <a:endParaRPr lang="it-IT" sz="1800" b="0" dirty="0">
              <a:latin typeface="+mn-lt"/>
            </a:endParaRPr>
          </a:p>
        </p:txBody>
      </p:sp>
      <p:sp>
        <p:nvSpPr>
          <p:cNvPr id="5" name="Rettangolo 4"/>
          <p:cNvSpPr/>
          <p:nvPr/>
        </p:nvSpPr>
        <p:spPr>
          <a:xfrm>
            <a:off x="281172" y="3115938"/>
            <a:ext cx="8408641" cy="3433408"/>
          </a:xfrm>
          <a:prstGeom prst="rect">
            <a:avLst/>
          </a:prstGeom>
          <a:solidFill>
            <a:srgbClr val="FFFCD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CasellaDiTesto 5"/>
          <p:cNvSpPr txBox="1"/>
          <p:nvPr/>
        </p:nvSpPr>
        <p:spPr>
          <a:xfrm>
            <a:off x="435122" y="3217634"/>
            <a:ext cx="7902777" cy="400110"/>
          </a:xfrm>
          <a:prstGeom prst="rect">
            <a:avLst/>
          </a:prstGeom>
          <a:noFill/>
        </p:spPr>
        <p:txBody>
          <a:bodyPr wrap="square" rtlCol="0">
            <a:spAutoFit/>
          </a:bodyPr>
          <a:lstStyle/>
          <a:p>
            <a:r>
              <a:rPr lang="it-IT" sz="2000" dirty="0" smtClean="0">
                <a:solidFill>
                  <a:schemeClr val="tx1">
                    <a:lumMod val="90000"/>
                    <a:lumOff val="10000"/>
                  </a:schemeClr>
                </a:solidFill>
                <a:latin typeface="+mn-lt"/>
              </a:rPr>
              <a:t>Dati del Problema</a:t>
            </a:r>
            <a:endParaRPr lang="it-IT" sz="2000" dirty="0">
              <a:solidFill>
                <a:schemeClr val="tx1">
                  <a:lumMod val="90000"/>
                  <a:lumOff val="10000"/>
                </a:schemeClr>
              </a:solidFill>
              <a:latin typeface="+mn-lt"/>
            </a:endParaRPr>
          </a:p>
        </p:txBody>
      </p:sp>
      <p:grpSp>
        <p:nvGrpSpPr>
          <p:cNvPr id="12" name="Gruppo 11"/>
          <p:cNvGrpSpPr/>
          <p:nvPr/>
        </p:nvGrpSpPr>
        <p:grpSpPr>
          <a:xfrm>
            <a:off x="499268" y="3674943"/>
            <a:ext cx="7533482" cy="400110"/>
            <a:chOff x="499268" y="3827797"/>
            <a:chExt cx="7533482" cy="400110"/>
          </a:xfrm>
        </p:grpSpPr>
        <p:graphicFrame>
          <p:nvGraphicFramePr>
            <p:cNvPr id="7" name="Oggetto 6"/>
            <p:cNvGraphicFramePr>
              <a:graphicFrameLocks noChangeAspect="1"/>
            </p:cNvGraphicFramePr>
            <p:nvPr>
              <p:extLst>
                <p:ext uri="{D42A27DB-BD31-4B8C-83A1-F6EECF244321}">
                  <p14:modId xmlns:p14="http://schemas.microsoft.com/office/powerpoint/2010/main" val="972046985"/>
                </p:ext>
              </p:extLst>
            </p:nvPr>
          </p:nvGraphicFramePr>
          <p:xfrm>
            <a:off x="2560638" y="3829415"/>
            <a:ext cx="5472112" cy="396875"/>
          </p:xfrm>
          <a:graphic>
            <a:graphicData uri="http://schemas.openxmlformats.org/presentationml/2006/ole">
              <mc:AlternateContent xmlns:mc="http://schemas.openxmlformats.org/markup-compatibility/2006">
                <mc:Choice xmlns:v="urn:schemas-microsoft-com:vml" Requires="v">
                  <p:oleObj spid="_x0000_s593204" name="Equation" r:id="rId3" imgW="2806700" imgH="203200" progId="Equation.3">
                    <p:embed/>
                  </p:oleObj>
                </mc:Choice>
                <mc:Fallback>
                  <p:oleObj name="Equation" r:id="rId3" imgW="2806700" imgH="203200" progId="Equation.3">
                    <p:embed/>
                    <p:pic>
                      <p:nvPicPr>
                        <p:cNvPr id="0" name=""/>
                        <p:cNvPicPr/>
                        <p:nvPr/>
                      </p:nvPicPr>
                      <p:blipFill>
                        <a:blip r:embed="rId4"/>
                        <a:stretch>
                          <a:fillRect/>
                        </a:stretch>
                      </p:blipFill>
                      <p:spPr>
                        <a:xfrm>
                          <a:off x="2560638" y="3829415"/>
                          <a:ext cx="5472112" cy="396875"/>
                        </a:xfrm>
                        <a:prstGeom prst="rect">
                          <a:avLst/>
                        </a:prstGeom>
                      </p:spPr>
                    </p:pic>
                  </p:oleObj>
                </mc:Fallback>
              </mc:AlternateContent>
            </a:graphicData>
          </a:graphic>
        </p:graphicFrame>
        <p:sp>
          <p:nvSpPr>
            <p:cNvPr id="8" name="CasellaDiTesto 7"/>
            <p:cNvSpPr txBox="1"/>
            <p:nvPr/>
          </p:nvSpPr>
          <p:spPr>
            <a:xfrm>
              <a:off x="499268" y="3827797"/>
              <a:ext cx="1629306" cy="400110"/>
            </a:xfrm>
            <a:prstGeom prst="rect">
              <a:avLst/>
            </a:prstGeom>
            <a:noFill/>
          </p:spPr>
          <p:txBody>
            <a:bodyPr wrap="square" rtlCol="0">
              <a:spAutoFit/>
            </a:bodyPr>
            <a:lstStyle/>
            <a:p>
              <a:r>
                <a:rPr lang="it-IT" sz="2000" dirty="0" smtClean="0">
                  <a:latin typeface="+mn-lt"/>
                </a:rPr>
                <a:t>Campione:</a:t>
              </a:r>
              <a:endParaRPr lang="it-IT" sz="2000" dirty="0">
                <a:latin typeface="+mn-lt"/>
              </a:endParaRPr>
            </a:p>
          </p:txBody>
        </p:sp>
      </p:grpSp>
      <p:grpSp>
        <p:nvGrpSpPr>
          <p:cNvPr id="13" name="Gruppo 12"/>
          <p:cNvGrpSpPr/>
          <p:nvPr/>
        </p:nvGrpSpPr>
        <p:grpSpPr>
          <a:xfrm>
            <a:off x="499268" y="4184808"/>
            <a:ext cx="6763207" cy="400110"/>
            <a:chOff x="499268" y="4400663"/>
            <a:chExt cx="6763207" cy="400110"/>
          </a:xfrm>
        </p:grpSpPr>
        <p:sp>
          <p:nvSpPr>
            <p:cNvPr id="9" name="CasellaDiTesto 8"/>
            <p:cNvSpPr txBox="1"/>
            <p:nvPr/>
          </p:nvSpPr>
          <p:spPr>
            <a:xfrm>
              <a:off x="499268" y="4400663"/>
              <a:ext cx="1810464" cy="400110"/>
            </a:xfrm>
            <a:prstGeom prst="rect">
              <a:avLst/>
            </a:prstGeom>
            <a:noFill/>
          </p:spPr>
          <p:txBody>
            <a:bodyPr wrap="square" rtlCol="0">
              <a:spAutoFit/>
            </a:bodyPr>
            <a:lstStyle/>
            <a:p>
              <a:r>
                <a:rPr lang="it-IT" sz="2000" dirty="0" smtClean="0">
                  <a:latin typeface="+mn-lt"/>
                </a:rPr>
                <a:t>Popolazione:</a:t>
              </a:r>
              <a:endParaRPr lang="it-IT" sz="2000" dirty="0">
                <a:latin typeface="+mn-lt"/>
              </a:endParaRPr>
            </a:p>
          </p:txBody>
        </p:sp>
        <p:graphicFrame>
          <p:nvGraphicFramePr>
            <p:cNvPr id="10" name="Oggetto 9"/>
            <p:cNvGraphicFramePr>
              <a:graphicFrameLocks noChangeAspect="1"/>
            </p:cNvGraphicFramePr>
            <p:nvPr>
              <p:extLst>
                <p:ext uri="{D42A27DB-BD31-4B8C-83A1-F6EECF244321}">
                  <p14:modId xmlns:p14="http://schemas.microsoft.com/office/powerpoint/2010/main" val="449500152"/>
                </p:ext>
              </p:extLst>
            </p:nvPr>
          </p:nvGraphicFramePr>
          <p:xfrm>
            <a:off x="2511087" y="4402281"/>
            <a:ext cx="4751388" cy="396875"/>
          </p:xfrm>
          <a:graphic>
            <a:graphicData uri="http://schemas.openxmlformats.org/presentationml/2006/ole">
              <mc:AlternateContent xmlns:mc="http://schemas.openxmlformats.org/markup-compatibility/2006">
                <mc:Choice xmlns:v="urn:schemas-microsoft-com:vml" Requires="v">
                  <p:oleObj spid="_x0000_s593205" name="Equation" r:id="rId5" imgW="2438400" imgH="203200" progId="Equation.3">
                    <p:embed/>
                  </p:oleObj>
                </mc:Choice>
                <mc:Fallback>
                  <p:oleObj name="Equation" r:id="rId5" imgW="2438400" imgH="203200" progId="Equation.3">
                    <p:embed/>
                    <p:pic>
                      <p:nvPicPr>
                        <p:cNvPr id="0" name=""/>
                        <p:cNvPicPr/>
                        <p:nvPr/>
                      </p:nvPicPr>
                      <p:blipFill>
                        <a:blip r:embed="rId6"/>
                        <a:stretch>
                          <a:fillRect/>
                        </a:stretch>
                      </p:blipFill>
                      <p:spPr>
                        <a:xfrm>
                          <a:off x="2511087" y="4402281"/>
                          <a:ext cx="4751388" cy="396875"/>
                        </a:xfrm>
                        <a:prstGeom prst="rect">
                          <a:avLst/>
                        </a:prstGeom>
                      </p:spPr>
                    </p:pic>
                  </p:oleObj>
                </mc:Fallback>
              </mc:AlternateContent>
            </a:graphicData>
          </a:graphic>
        </p:graphicFrame>
      </p:grpSp>
      <p:grpSp>
        <p:nvGrpSpPr>
          <p:cNvPr id="21" name="Gruppo 20"/>
          <p:cNvGrpSpPr/>
          <p:nvPr/>
        </p:nvGrpSpPr>
        <p:grpSpPr>
          <a:xfrm>
            <a:off x="557598" y="5800080"/>
            <a:ext cx="7848093" cy="571500"/>
            <a:chOff x="557598" y="5800080"/>
            <a:chExt cx="7848093" cy="571500"/>
          </a:xfrm>
        </p:grpSpPr>
        <p:sp>
          <p:nvSpPr>
            <p:cNvPr id="11" name="CasellaDiTesto 10"/>
            <p:cNvSpPr txBox="1"/>
            <p:nvPr/>
          </p:nvSpPr>
          <p:spPr>
            <a:xfrm>
              <a:off x="557598" y="5865575"/>
              <a:ext cx="2005840" cy="400110"/>
            </a:xfrm>
            <a:prstGeom prst="rect">
              <a:avLst/>
            </a:prstGeom>
            <a:noFill/>
          </p:spPr>
          <p:txBody>
            <a:bodyPr wrap="square" rtlCol="0">
              <a:spAutoFit/>
            </a:bodyPr>
            <a:lstStyle/>
            <a:p>
              <a:r>
                <a:rPr lang="it-IT" sz="2000" dirty="0" smtClean="0">
                  <a:latin typeface="+mn-lt"/>
                </a:rPr>
                <a:t>Distribuzione:</a:t>
              </a:r>
              <a:endParaRPr lang="it-IT" sz="2000" dirty="0">
                <a:latin typeface="+mn-lt"/>
              </a:endParaRPr>
            </a:p>
          </p:txBody>
        </p:sp>
        <p:graphicFrame>
          <p:nvGraphicFramePr>
            <p:cNvPr id="14" name="Oggetto 13"/>
            <p:cNvGraphicFramePr>
              <a:graphicFrameLocks noChangeAspect="1"/>
            </p:cNvGraphicFramePr>
            <p:nvPr>
              <p:extLst>
                <p:ext uri="{D42A27DB-BD31-4B8C-83A1-F6EECF244321}">
                  <p14:modId xmlns:p14="http://schemas.microsoft.com/office/powerpoint/2010/main" val="2310940700"/>
                </p:ext>
              </p:extLst>
            </p:nvPr>
          </p:nvGraphicFramePr>
          <p:xfrm>
            <a:off x="2562103" y="5800080"/>
            <a:ext cx="5843588" cy="571500"/>
          </p:xfrm>
          <a:graphic>
            <a:graphicData uri="http://schemas.openxmlformats.org/presentationml/2006/ole">
              <mc:AlternateContent xmlns:mc="http://schemas.openxmlformats.org/markup-compatibility/2006">
                <mc:Choice xmlns:v="urn:schemas-microsoft-com:vml" Requires="v">
                  <p:oleObj spid="_x0000_s593206" name="Equation" r:id="rId7" imgW="2997200" imgH="292100" progId="Equation.3">
                    <p:embed/>
                  </p:oleObj>
                </mc:Choice>
                <mc:Fallback>
                  <p:oleObj name="Equation" r:id="rId7" imgW="2997200" imgH="292100" progId="Equation.3">
                    <p:embed/>
                    <p:pic>
                      <p:nvPicPr>
                        <p:cNvPr id="0" name=""/>
                        <p:cNvPicPr/>
                        <p:nvPr/>
                      </p:nvPicPr>
                      <p:blipFill>
                        <a:blip r:embed="rId8"/>
                        <a:stretch>
                          <a:fillRect/>
                        </a:stretch>
                      </p:blipFill>
                      <p:spPr>
                        <a:xfrm>
                          <a:off x="2562103" y="5800080"/>
                          <a:ext cx="5843588" cy="571500"/>
                        </a:xfrm>
                        <a:prstGeom prst="rect">
                          <a:avLst/>
                        </a:prstGeom>
                      </p:spPr>
                    </p:pic>
                  </p:oleObj>
                </mc:Fallback>
              </mc:AlternateContent>
            </a:graphicData>
          </a:graphic>
        </p:graphicFrame>
      </p:grpSp>
      <p:grpSp>
        <p:nvGrpSpPr>
          <p:cNvPr id="20" name="Gruppo 19"/>
          <p:cNvGrpSpPr/>
          <p:nvPr/>
        </p:nvGrpSpPr>
        <p:grpSpPr>
          <a:xfrm>
            <a:off x="498337" y="4632752"/>
            <a:ext cx="8226753" cy="1021870"/>
            <a:chOff x="533614" y="5432312"/>
            <a:chExt cx="8226753" cy="1021870"/>
          </a:xfrm>
        </p:grpSpPr>
        <p:sp>
          <p:nvSpPr>
            <p:cNvPr id="16" name="CasellaDiTesto 15"/>
            <p:cNvSpPr txBox="1"/>
            <p:nvPr/>
          </p:nvSpPr>
          <p:spPr>
            <a:xfrm>
              <a:off x="533614" y="5724013"/>
              <a:ext cx="2005840" cy="400110"/>
            </a:xfrm>
            <a:prstGeom prst="rect">
              <a:avLst/>
            </a:prstGeom>
            <a:noFill/>
          </p:spPr>
          <p:txBody>
            <a:bodyPr wrap="square" rtlCol="0">
              <a:spAutoFit/>
            </a:bodyPr>
            <a:lstStyle/>
            <a:p>
              <a:r>
                <a:rPr lang="it-IT" sz="2000" dirty="0" smtClean="0">
                  <a:latin typeface="+mn-lt"/>
                </a:rPr>
                <a:t>Ipotesi:</a:t>
              </a:r>
              <a:endParaRPr lang="it-IT" sz="2000" dirty="0">
                <a:latin typeface="+mn-lt"/>
              </a:endParaRPr>
            </a:p>
          </p:txBody>
        </p:sp>
        <p:graphicFrame>
          <p:nvGraphicFramePr>
            <p:cNvPr id="17" name="Oggetto 16"/>
            <p:cNvGraphicFramePr>
              <a:graphicFrameLocks noChangeAspect="1"/>
            </p:cNvGraphicFramePr>
            <p:nvPr>
              <p:extLst>
                <p:ext uri="{D42A27DB-BD31-4B8C-83A1-F6EECF244321}">
                  <p14:modId xmlns:p14="http://schemas.microsoft.com/office/powerpoint/2010/main" val="2961020370"/>
                </p:ext>
              </p:extLst>
            </p:nvPr>
          </p:nvGraphicFramePr>
          <p:xfrm>
            <a:off x="2185410" y="5436595"/>
            <a:ext cx="1609725" cy="1017587"/>
          </p:xfrm>
          <a:graphic>
            <a:graphicData uri="http://schemas.openxmlformats.org/presentationml/2006/ole">
              <mc:AlternateContent xmlns:mc="http://schemas.openxmlformats.org/markup-compatibility/2006">
                <mc:Choice xmlns:v="urn:schemas-microsoft-com:vml" Requires="v">
                  <p:oleObj spid="_x0000_s593207" name="Equation" r:id="rId9" imgW="825500" imgH="520700" progId="Equation.3">
                    <p:embed/>
                  </p:oleObj>
                </mc:Choice>
                <mc:Fallback>
                  <p:oleObj name="Equation" r:id="rId9" imgW="825500" imgH="520700" progId="Equation.3">
                    <p:embed/>
                    <p:pic>
                      <p:nvPicPr>
                        <p:cNvPr id="0" name=""/>
                        <p:cNvPicPr/>
                        <p:nvPr/>
                      </p:nvPicPr>
                      <p:blipFill>
                        <a:blip r:embed="rId10"/>
                        <a:stretch>
                          <a:fillRect/>
                        </a:stretch>
                      </p:blipFill>
                      <p:spPr>
                        <a:xfrm>
                          <a:off x="2185410" y="5436595"/>
                          <a:ext cx="1609725" cy="1017587"/>
                        </a:xfrm>
                        <a:prstGeom prst="rect">
                          <a:avLst/>
                        </a:prstGeom>
                      </p:spPr>
                    </p:pic>
                  </p:oleObj>
                </mc:Fallback>
              </mc:AlternateContent>
            </a:graphicData>
          </a:graphic>
        </p:graphicFrame>
        <p:sp>
          <p:nvSpPr>
            <p:cNvPr id="18" name="CasellaDiTesto 17"/>
            <p:cNvSpPr txBox="1"/>
            <p:nvPr/>
          </p:nvSpPr>
          <p:spPr>
            <a:xfrm>
              <a:off x="3798116" y="5432312"/>
              <a:ext cx="4433098" cy="400110"/>
            </a:xfrm>
            <a:prstGeom prst="rect">
              <a:avLst/>
            </a:prstGeom>
            <a:noFill/>
          </p:spPr>
          <p:txBody>
            <a:bodyPr wrap="square" rtlCol="0">
              <a:spAutoFit/>
            </a:bodyPr>
            <a:lstStyle/>
            <a:p>
              <a:r>
                <a:rPr lang="it-IT" sz="2000" b="0" dirty="0" smtClean="0">
                  <a:latin typeface="+mn-lt"/>
                </a:rPr>
                <a:t>La macchina funziona correttamente</a:t>
              </a:r>
              <a:endParaRPr lang="it-IT" sz="2000" b="0" dirty="0">
                <a:latin typeface="+mn-lt"/>
              </a:endParaRPr>
            </a:p>
          </p:txBody>
        </p:sp>
        <p:sp>
          <p:nvSpPr>
            <p:cNvPr id="19" name="CasellaDiTesto 18"/>
            <p:cNvSpPr txBox="1"/>
            <p:nvPr/>
          </p:nvSpPr>
          <p:spPr>
            <a:xfrm>
              <a:off x="3797651" y="5984493"/>
              <a:ext cx="4962716" cy="400110"/>
            </a:xfrm>
            <a:prstGeom prst="rect">
              <a:avLst/>
            </a:prstGeom>
            <a:noFill/>
          </p:spPr>
          <p:txBody>
            <a:bodyPr wrap="square" rtlCol="0">
              <a:spAutoFit/>
            </a:bodyPr>
            <a:lstStyle/>
            <a:p>
              <a:r>
                <a:rPr lang="it-IT" sz="2000" b="0" dirty="0" smtClean="0">
                  <a:latin typeface="+mn-lt"/>
                </a:rPr>
                <a:t>La macchina NON funziona correttamente</a:t>
              </a:r>
              <a:endParaRPr lang="it-IT" sz="2000" b="0" dirty="0">
                <a:latin typeface="+mn-lt"/>
              </a:endParaRPr>
            </a:p>
          </p:txBody>
        </p:sp>
      </p:grpSp>
    </p:spTree>
    <p:extLst>
      <p:ext uri="{BB962C8B-B14F-4D97-AF65-F5344CB8AC3E}">
        <p14:creationId xmlns:p14="http://schemas.microsoft.com/office/powerpoint/2010/main" val="4093486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0211" y="200517"/>
            <a:ext cx="8229600" cy="699499"/>
          </a:xfrm>
        </p:spPr>
        <p:txBody>
          <a:bodyPr>
            <a:normAutofit fontScale="90000"/>
          </a:bodyPr>
          <a:lstStyle/>
          <a:p>
            <a:r>
              <a:rPr lang="it-IT" dirty="0" smtClean="0"/>
              <a:t>Errori della Verifica di Ipotesi</a:t>
            </a:r>
            <a:endParaRPr lang="it-IT" dirty="0"/>
          </a:p>
        </p:txBody>
      </p:sp>
      <p:sp>
        <p:nvSpPr>
          <p:cNvPr id="3" name="Rectangle 3"/>
          <p:cNvSpPr txBox="1">
            <a:spLocks noChangeArrowheads="1"/>
          </p:cNvSpPr>
          <p:nvPr/>
        </p:nvSpPr>
        <p:spPr>
          <a:xfrm>
            <a:off x="295913" y="901898"/>
            <a:ext cx="8668793" cy="2241993"/>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buNone/>
            </a:pPr>
            <a:r>
              <a:rPr lang="it-IT" sz="1800" dirty="0" smtClean="0">
                <a:solidFill>
                  <a:schemeClr val="tx1">
                    <a:lumMod val="75000"/>
                    <a:lumOff val="25000"/>
                  </a:schemeClr>
                </a:solidFill>
                <a:ea typeface="ＭＳ Ｐゴシック" charset="0"/>
              </a:rPr>
              <a:t>Errori della Verifica di Ipotesi</a:t>
            </a:r>
            <a:r>
              <a:rPr lang="it-IT" sz="1800" b="0" dirty="0" smtClean="0">
                <a:ea typeface="ＭＳ Ｐゴシック" charset="0"/>
              </a:rPr>
              <a:t>. Poiché la decisione di NON rigettare o Rigettare H0 è presa sulla base di una evidenza sperimentale dobbiamo considerare che questa </a:t>
            </a:r>
            <a:r>
              <a:rPr lang="it-IT" sz="1800" i="1" u="sng" dirty="0" smtClean="0">
                <a:solidFill>
                  <a:srgbClr val="0000FF"/>
                </a:solidFill>
                <a:ea typeface="ＭＳ Ｐゴシック" charset="0"/>
              </a:rPr>
              <a:t>non </a:t>
            </a:r>
            <a:r>
              <a:rPr lang="it-IT" sz="1800" i="1" u="sng" dirty="0">
                <a:solidFill>
                  <a:srgbClr val="0000FF"/>
                </a:solidFill>
                <a:ea typeface="ＭＳ Ｐゴシック" charset="0"/>
              </a:rPr>
              <a:t>sia sempre corretta</a:t>
            </a:r>
            <a:endParaRPr lang="it-IT" sz="1800" b="0" dirty="0" smtClean="0">
              <a:ea typeface="ＭＳ Ｐゴシック" charset="0"/>
            </a:endParaRPr>
          </a:p>
          <a:p>
            <a:pPr marL="342900" indent="-342900" algn="just">
              <a:spcBef>
                <a:spcPts val="600"/>
              </a:spcBef>
              <a:buClrTx/>
              <a:buFont typeface="+mj-lt"/>
              <a:buAutoNum type="alphaLcParenR"/>
            </a:pPr>
            <a:r>
              <a:rPr lang="it-IT" sz="1800" b="0" dirty="0" smtClean="0">
                <a:ea typeface="ＭＳ Ｐゴシック" charset="0"/>
              </a:rPr>
              <a:t>La ditta </a:t>
            </a:r>
            <a:r>
              <a:rPr lang="it-IT" sz="1800" i="1" u="sng" dirty="0" smtClean="0">
                <a:solidFill>
                  <a:srgbClr val="0000FF"/>
                </a:solidFill>
                <a:ea typeface="ＭＳ Ｐゴシック" charset="0"/>
              </a:rPr>
              <a:t>dichiara il vero </a:t>
            </a:r>
            <a:r>
              <a:rPr lang="it-IT" sz="1800" b="0" dirty="0" smtClean="0">
                <a:ea typeface="ＭＳ Ｐゴシック" charset="0"/>
              </a:rPr>
              <a:t>ma l’</a:t>
            </a:r>
            <a:r>
              <a:rPr lang="it-IT" sz="1800" b="0" i="1" u="sng" dirty="0" smtClean="0">
                <a:ea typeface="ＭＳ Ｐゴシック" charset="0"/>
              </a:rPr>
              <a:t>evidenza sperimentale </a:t>
            </a:r>
            <a:r>
              <a:rPr lang="it-IT" sz="1800" b="0" dirty="0" smtClean="0">
                <a:ea typeface="ＭＳ Ｐゴシック" charset="0"/>
              </a:rPr>
              <a:t>indica che il contenuto delle lattine è &gt;12 once ed è ingiustamente accusata di frode.</a:t>
            </a:r>
          </a:p>
          <a:p>
            <a:pPr marL="342900" indent="-342900" algn="just">
              <a:spcBef>
                <a:spcPts val="600"/>
              </a:spcBef>
              <a:buClrTx/>
              <a:buFont typeface="+mj-lt"/>
              <a:buAutoNum type="alphaLcParenR"/>
            </a:pPr>
            <a:r>
              <a:rPr lang="it-IT" sz="1800" b="0" dirty="0" smtClean="0">
                <a:ea typeface="ＭＳ Ｐゴシック" charset="0"/>
              </a:rPr>
              <a:t>La ditta </a:t>
            </a:r>
            <a:r>
              <a:rPr lang="it-IT" sz="1800" i="1" u="sng" dirty="0" smtClean="0">
                <a:solidFill>
                  <a:srgbClr val="0000FF"/>
                </a:solidFill>
                <a:ea typeface="ＭＳ Ｐゴシック" charset="0"/>
              </a:rPr>
              <a:t>dichiara il falso</a:t>
            </a:r>
            <a:r>
              <a:rPr lang="it-IT" sz="1800" b="0" dirty="0" smtClean="0">
                <a:ea typeface="ＭＳ Ｐゴシック" charset="0"/>
              </a:rPr>
              <a:t> ma l’</a:t>
            </a:r>
            <a:r>
              <a:rPr lang="it-IT" sz="1800" b="0" i="1" u="sng" dirty="0" smtClean="0">
                <a:ea typeface="ＭＳ Ｐゴシック" charset="0"/>
              </a:rPr>
              <a:t>evidenza sperimentale </a:t>
            </a:r>
            <a:r>
              <a:rPr lang="it-IT" sz="1800" b="0" dirty="0" smtClean="0">
                <a:ea typeface="ＭＳ Ｐゴシック" charset="0"/>
              </a:rPr>
              <a:t>indica un contenuto delle lattine è ≤12 once e la ditta NON è accusata di frode  </a:t>
            </a:r>
          </a:p>
        </p:txBody>
      </p:sp>
      <p:graphicFrame>
        <p:nvGraphicFramePr>
          <p:cNvPr id="5" name="Tabella 4"/>
          <p:cNvGraphicFramePr>
            <a:graphicFrameLocks noGrp="1"/>
          </p:cNvGraphicFramePr>
          <p:nvPr>
            <p:extLst>
              <p:ext uri="{D42A27DB-BD31-4B8C-83A1-F6EECF244321}">
                <p14:modId xmlns:p14="http://schemas.microsoft.com/office/powerpoint/2010/main" val="3337385251"/>
              </p:ext>
            </p:extLst>
          </p:nvPr>
        </p:nvGraphicFramePr>
        <p:xfrm>
          <a:off x="579496" y="3248959"/>
          <a:ext cx="8137588" cy="2210997"/>
        </p:xfrm>
        <a:graphic>
          <a:graphicData uri="http://schemas.openxmlformats.org/drawingml/2006/table">
            <a:tbl>
              <a:tblPr>
                <a:tableStyleId>{B301B821-A1FF-4177-AEE7-76D212191A09}</a:tableStyleId>
              </a:tblPr>
              <a:tblGrid>
                <a:gridCol w="1738484"/>
                <a:gridCol w="1886441"/>
                <a:gridCol w="2268662"/>
                <a:gridCol w="2244001"/>
              </a:tblGrid>
              <a:tr h="322901">
                <a:tc rowSpan="2" gridSpan="2">
                  <a:txBody>
                    <a:bodyPr/>
                    <a:lstStyle/>
                    <a:p>
                      <a:endParaRPr lang="it-IT" dirty="0">
                        <a:latin typeface="Arial Unicode MS"/>
                        <a:cs typeface="Arial Unicode MS"/>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rowSpan="2" hMerge="1">
                  <a:txBody>
                    <a:bodyPr/>
                    <a:lstStyle/>
                    <a:p>
                      <a:endParaRPr lang="it-IT"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ctr"/>
                      <a:r>
                        <a:rPr lang="it-IT" dirty="0" smtClean="0">
                          <a:latin typeface="Arial Unicode MS"/>
                          <a:cs typeface="Arial Unicode MS"/>
                        </a:rPr>
                        <a:t>Situazione reale</a:t>
                      </a:r>
                      <a:endParaRPr lang="it-IT" dirty="0">
                        <a:latin typeface="Arial Unicode MS"/>
                        <a:cs typeface="Arial Unicode MS"/>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hMerge="1">
                  <a:txBody>
                    <a:bodyPr/>
                    <a:lstStyle/>
                    <a:p>
                      <a:endParaRPr lang="it-IT" dirty="0"/>
                    </a:p>
                  </a:txBody>
                  <a:tcPr/>
                </a:tc>
              </a:tr>
              <a:tr h="565077">
                <a:tc gridSpan="2" vMerge="1">
                  <a:txBody>
                    <a:bodyPr/>
                    <a:lstStyle/>
                    <a:p>
                      <a:endParaRPr lang="it-IT" dirty="0"/>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tcPr>
                </a:tc>
                <a:tc hMerge="1" vMerge="1">
                  <a:txBody>
                    <a:bodyPr/>
                    <a:lstStyle/>
                    <a:p>
                      <a:endParaRPr lang="it-IT"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la ditta</a:t>
                      </a:r>
                      <a:r>
                        <a:rPr lang="it-IT" baseline="0" dirty="0" smtClean="0">
                          <a:latin typeface="Arial Unicode MS"/>
                          <a:cs typeface="Arial Unicode MS"/>
                        </a:rPr>
                        <a:t> è onesta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la ditta è disonesta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r>
              <a:tr h="565077">
                <a:tc rowSpan="2">
                  <a:txBody>
                    <a:bodyPr/>
                    <a:lstStyle/>
                    <a:p>
                      <a:pPr algn="ctr"/>
                      <a:r>
                        <a:rPr lang="it-IT" dirty="0" smtClean="0">
                          <a:latin typeface="Arial Unicode MS"/>
                          <a:cs typeface="Arial Unicode MS"/>
                        </a:rPr>
                        <a:t>Decisione</a:t>
                      </a:r>
                      <a:endParaRPr lang="it-IT" dirty="0">
                        <a:latin typeface="Arial Unicode MS"/>
                        <a:cs typeface="Arial Unicode MS"/>
                      </a:endParaRPr>
                    </a:p>
                  </a:txBody>
                  <a:tcPr anchor="ctr">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la ditta NON</a:t>
                      </a:r>
                      <a:r>
                        <a:rPr lang="it-IT" baseline="0" dirty="0" smtClean="0">
                          <a:latin typeface="Arial Unicode MS"/>
                          <a:cs typeface="Arial Unicode MS"/>
                        </a:rPr>
                        <a:t> è denunciata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tcPr>
                </a:tc>
                <a:tc>
                  <a:txBody>
                    <a:bodyPr/>
                    <a:lstStyle/>
                    <a:p>
                      <a:pPr algn="ctr"/>
                      <a:r>
                        <a:rPr lang="it-IT" dirty="0" smtClean="0">
                          <a:latin typeface="Arial Unicode MS"/>
                          <a:cs typeface="Arial Unicode MS"/>
                        </a:rPr>
                        <a:t>Decisione corretta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solidFill>
                      <a:srgbClr val="FFFF75"/>
                    </a:solidFill>
                  </a:tcPr>
                </a:tc>
                <a:tc>
                  <a:txBody>
                    <a:bodyPr/>
                    <a:lstStyle/>
                    <a:p>
                      <a:pPr algn="ctr"/>
                      <a:r>
                        <a:rPr lang="it-IT" dirty="0" smtClean="0">
                          <a:latin typeface="Arial Unicode MS"/>
                          <a:cs typeface="Arial Unicode MS"/>
                        </a:rPr>
                        <a:t>Errore di Tipo II o errore </a:t>
                      </a:r>
                      <a:r>
                        <a:rPr lang="it-IT" dirty="0" smtClean="0">
                          <a:latin typeface="Symbol" charset="2"/>
                          <a:cs typeface="Symbol" charset="2"/>
                        </a:rPr>
                        <a:t>b</a:t>
                      </a:r>
                      <a:endParaRPr lang="it-IT" dirty="0">
                        <a:latin typeface="Symbol" charset="2"/>
                        <a:cs typeface="Symbol" charset="2"/>
                      </a:endParaRPr>
                    </a:p>
                  </a:txBody>
                  <a:tcPr anchor="ctr">
                    <a:lnL w="12700" cap="flat" cmpd="sng" algn="ctr">
                      <a:solidFill>
                        <a:scrgbClr r="0" g="0" b="0"/>
                      </a:solidFill>
                      <a:prstDash val="solid"/>
                      <a:round/>
                      <a:headEnd type="none" w="med" len="med"/>
                      <a:tailEnd type="none" w="med" len="med"/>
                    </a:lnL>
                    <a:lnT w="19050" cap="flat" cmpd="sng" algn="ctr">
                      <a:solidFill>
                        <a:scrgbClr r="0" g="0" b="0"/>
                      </a:solidFill>
                      <a:prstDash val="solid"/>
                      <a:round/>
                      <a:headEnd type="none" w="med" len="med"/>
                      <a:tailEnd type="none" w="med" len="med"/>
                    </a:lnT>
                    <a:solidFill>
                      <a:srgbClr val="FFFF75"/>
                    </a:solidFill>
                  </a:tcPr>
                </a:tc>
              </a:tr>
              <a:tr h="565077">
                <a:tc vMerge="1">
                  <a:txBody>
                    <a:bodyPr/>
                    <a:lstStyle/>
                    <a:p>
                      <a:endParaRPr lang="it-IT" dirty="0"/>
                    </a:p>
                  </a:txBody>
                  <a:tcPr/>
                </a:tc>
                <a:tc>
                  <a:txBody>
                    <a:bodyPr/>
                    <a:lstStyle/>
                    <a:p>
                      <a:pPr algn="ctr"/>
                      <a:r>
                        <a:rPr lang="it-IT" dirty="0" smtClean="0">
                          <a:latin typeface="Arial Unicode MS"/>
                          <a:cs typeface="Arial Unicode MS"/>
                        </a:rPr>
                        <a:t>la ditta è denunciata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Errore di</a:t>
                      </a:r>
                      <a:r>
                        <a:rPr lang="it-IT" baseline="0" dirty="0" smtClean="0">
                          <a:latin typeface="Arial Unicode MS"/>
                          <a:cs typeface="Arial Unicode MS"/>
                        </a:rPr>
                        <a:t> </a:t>
                      </a:r>
                      <a:r>
                        <a:rPr lang="it-IT" dirty="0" smtClean="0">
                          <a:latin typeface="Arial Unicode MS"/>
                          <a:cs typeface="Arial Unicode MS"/>
                        </a:rPr>
                        <a:t>Tipo I o errore </a:t>
                      </a:r>
                      <a:r>
                        <a:rPr lang="it-IT" dirty="0" smtClean="0">
                          <a:latin typeface="Symbol" charset="2"/>
                          <a:cs typeface="Symbol" charset="2"/>
                        </a:rPr>
                        <a:t>a</a:t>
                      </a:r>
                      <a:endParaRPr lang="it-IT" dirty="0">
                        <a:latin typeface="Symbol" charset="2"/>
                        <a:cs typeface="Symbol" charset="2"/>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rgbClr val="FFFF75"/>
                    </a:solidFill>
                  </a:tcPr>
                </a:tc>
                <a:tc>
                  <a:txBody>
                    <a:bodyPr/>
                    <a:lstStyle/>
                    <a:p>
                      <a:pPr algn="ctr"/>
                      <a:r>
                        <a:rPr lang="it-IT" dirty="0" smtClean="0">
                          <a:latin typeface="Arial Unicode MS"/>
                          <a:cs typeface="Arial Unicode MS"/>
                        </a:rPr>
                        <a:t>Decisione Corretta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F75"/>
                    </a:solidFill>
                  </a:tcPr>
                </a:tc>
              </a:tr>
            </a:tbl>
          </a:graphicData>
        </a:graphic>
      </p:graphicFrame>
      <p:sp>
        <p:nvSpPr>
          <p:cNvPr id="6" name="CasellaDiTesto 5"/>
          <p:cNvSpPr txBox="1"/>
          <p:nvPr/>
        </p:nvSpPr>
        <p:spPr>
          <a:xfrm>
            <a:off x="308242" y="5693381"/>
            <a:ext cx="8643107" cy="923330"/>
          </a:xfrm>
          <a:prstGeom prst="rect">
            <a:avLst/>
          </a:prstGeom>
          <a:noFill/>
        </p:spPr>
        <p:txBody>
          <a:bodyPr wrap="square" rtlCol="0">
            <a:spAutoFit/>
          </a:bodyPr>
          <a:lstStyle/>
          <a:p>
            <a:pPr indent="271463" algn="just"/>
            <a:r>
              <a:rPr lang="it-IT" sz="1800" b="0" dirty="0" err="1" smtClean="0">
                <a:latin typeface="+mn-lt"/>
              </a:rPr>
              <a:t>ll</a:t>
            </a:r>
            <a:r>
              <a:rPr lang="it-IT" sz="1800" b="0" dirty="0" smtClean="0">
                <a:latin typeface="+mn-lt"/>
              </a:rPr>
              <a:t> valore </a:t>
            </a:r>
            <a:r>
              <a:rPr lang="it-IT" sz="1800" dirty="0" smtClean="0">
                <a:latin typeface="Symbol" charset="2"/>
                <a:cs typeface="Symbol" charset="2"/>
              </a:rPr>
              <a:t>a</a:t>
            </a:r>
            <a:r>
              <a:rPr lang="it-IT" sz="1800" b="0" dirty="0" smtClean="0">
                <a:latin typeface="+mn-lt"/>
              </a:rPr>
              <a:t> è il </a:t>
            </a:r>
            <a:r>
              <a:rPr lang="it-IT" sz="1800" i="1" u="sng" dirty="0" smtClean="0">
                <a:solidFill>
                  <a:srgbClr val="0000FF"/>
                </a:solidFill>
                <a:latin typeface="+mn-lt"/>
              </a:rPr>
              <a:t>livello di significatività </a:t>
            </a:r>
            <a:r>
              <a:rPr lang="it-IT" sz="1800" b="0" dirty="0" smtClean="0">
                <a:latin typeface="+mn-lt"/>
              </a:rPr>
              <a:t>del test e rappresenta la probabilità di compiere un errore di Tipo I. il valore </a:t>
            </a:r>
            <a:r>
              <a:rPr lang="it-IT" sz="1800" b="0" i="1" dirty="0" smtClean="0">
                <a:latin typeface="Symbol" charset="2"/>
                <a:cs typeface="Symbol" charset="2"/>
              </a:rPr>
              <a:t>a</a:t>
            </a:r>
            <a:r>
              <a:rPr lang="it-IT" sz="1800" b="0" dirty="0" smtClean="0">
                <a:latin typeface="+mn-lt"/>
              </a:rPr>
              <a:t> è la probabilità di rigettare l’ipotesi H</a:t>
            </a:r>
            <a:r>
              <a:rPr lang="it-IT" sz="1800" b="0" baseline="-25000" dirty="0" smtClean="0">
                <a:latin typeface="+mn-lt"/>
              </a:rPr>
              <a:t>0</a:t>
            </a:r>
            <a:r>
              <a:rPr lang="it-IT" sz="1800" b="0" dirty="0" smtClean="0">
                <a:latin typeface="+mn-lt"/>
              </a:rPr>
              <a:t> quando questa è vera </a:t>
            </a:r>
            <a:endParaRPr lang="it-IT" sz="1800" b="0" dirty="0">
              <a:latin typeface="+mn-lt"/>
            </a:endParaRPr>
          </a:p>
        </p:txBody>
      </p:sp>
    </p:spTree>
    <p:extLst>
      <p:ext uri="{BB962C8B-B14F-4D97-AF65-F5344CB8AC3E}">
        <p14:creationId xmlns:p14="http://schemas.microsoft.com/office/powerpoint/2010/main" val="3969100914"/>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748249"/>
          </a:xfrm>
        </p:spPr>
        <p:txBody>
          <a:bodyPr/>
          <a:lstStyle/>
          <a:p>
            <a:r>
              <a:rPr lang="it-IT" dirty="0"/>
              <a:t>Esempio 9-10. </a:t>
            </a:r>
            <a:r>
              <a:rPr lang="it-IT" dirty="0" smtClean="0">
                <a:latin typeface="+mn-lt"/>
                <a:cs typeface="Times New Roman"/>
              </a:rPr>
              <a:t>MINITAB</a:t>
            </a:r>
            <a:endParaRPr lang="it-IT" dirty="0">
              <a:latin typeface="+mn-lt"/>
            </a:endParaRPr>
          </a:p>
        </p:txBody>
      </p:sp>
      <p:pic>
        <p:nvPicPr>
          <p:cNvPr id="3" name="Immagine 2"/>
          <p:cNvPicPr>
            <a:picLocks noChangeAspect="1"/>
          </p:cNvPicPr>
          <p:nvPr/>
        </p:nvPicPr>
        <p:blipFill>
          <a:blip r:embed="rId2"/>
          <a:stretch>
            <a:fillRect/>
          </a:stretch>
        </p:blipFill>
        <p:spPr>
          <a:xfrm>
            <a:off x="917192" y="1932174"/>
            <a:ext cx="7949847" cy="4752000"/>
          </a:xfrm>
          <a:prstGeom prst="rect">
            <a:avLst/>
          </a:prstGeom>
        </p:spPr>
      </p:pic>
      <p:sp>
        <p:nvSpPr>
          <p:cNvPr id="4" name="CasellaDiTesto 3"/>
          <p:cNvSpPr txBox="1"/>
          <p:nvPr/>
        </p:nvSpPr>
        <p:spPr>
          <a:xfrm>
            <a:off x="537882" y="1321190"/>
            <a:ext cx="8340073" cy="461665"/>
          </a:xfrm>
          <a:prstGeom prst="rect">
            <a:avLst/>
          </a:prstGeom>
          <a:noFill/>
        </p:spPr>
        <p:txBody>
          <a:bodyPr wrap="square" rtlCol="0">
            <a:spAutoFit/>
          </a:bodyPr>
          <a:lstStyle/>
          <a:p>
            <a:pPr marL="342900" indent="-342900">
              <a:buFont typeface="Arial"/>
              <a:buChar char="•"/>
            </a:pPr>
            <a:r>
              <a:rPr lang="it-IT" dirty="0" smtClean="0">
                <a:latin typeface="+mn-lt"/>
                <a:sym typeface="Wingdings"/>
              </a:rPr>
              <a:t>1 </a:t>
            </a:r>
            <a:r>
              <a:rPr lang="it-IT" dirty="0" err="1" smtClean="0">
                <a:latin typeface="+mn-lt"/>
                <a:sym typeface="Wingdings"/>
              </a:rPr>
              <a:t>Proportion</a:t>
            </a:r>
            <a:r>
              <a:rPr lang="it-IT" dirty="0" smtClean="0">
                <a:latin typeface="+mn-lt"/>
                <a:sym typeface="Wingdings"/>
              </a:rPr>
              <a:t>  Risultati</a:t>
            </a:r>
            <a:endParaRPr lang="it-IT" b="0" dirty="0">
              <a:latin typeface="+mn-lt"/>
              <a:cs typeface="Symbol" charset="2"/>
            </a:endParaRPr>
          </a:p>
        </p:txBody>
      </p:sp>
      <p:sp>
        <p:nvSpPr>
          <p:cNvPr id="5" name="Rettangolo 4"/>
          <p:cNvSpPr/>
          <p:nvPr/>
        </p:nvSpPr>
        <p:spPr>
          <a:xfrm>
            <a:off x="1081815" y="3398133"/>
            <a:ext cx="3268969" cy="111039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sinistra 5"/>
          <p:cNvSpPr/>
          <p:nvPr/>
        </p:nvSpPr>
        <p:spPr>
          <a:xfrm>
            <a:off x="4464711" y="3821416"/>
            <a:ext cx="530176" cy="40685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297249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72878" y="311043"/>
            <a:ext cx="8229600" cy="749368"/>
          </a:xfrm>
        </p:spPr>
        <p:txBody>
          <a:bodyPr/>
          <a:lstStyle/>
          <a:p>
            <a:r>
              <a:rPr lang="it-IT" dirty="0" smtClean="0"/>
              <a:t>Esercizi</a:t>
            </a:r>
            <a:endParaRPr lang="it-IT" dirty="0"/>
          </a:p>
        </p:txBody>
      </p:sp>
      <p:sp>
        <p:nvSpPr>
          <p:cNvPr id="3" name="CasellaDiTesto 2"/>
          <p:cNvSpPr txBox="1"/>
          <p:nvPr/>
        </p:nvSpPr>
        <p:spPr>
          <a:xfrm>
            <a:off x="384875" y="1137373"/>
            <a:ext cx="8454432" cy="2031325"/>
          </a:xfrm>
          <a:prstGeom prst="rect">
            <a:avLst/>
          </a:prstGeom>
          <a:noFill/>
        </p:spPr>
        <p:txBody>
          <a:bodyPr wrap="square" rtlCol="0">
            <a:spAutoFit/>
          </a:bodyPr>
          <a:lstStyle/>
          <a:p>
            <a:pPr algn="just"/>
            <a:r>
              <a:rPr lang="it-IT" sz="1800" i="1" dirty="0" smtClean="0">
                <a:solidFill>
                  <a:srgbClr val="FF0000"/>
                </a:solidFill>
                <a:latin typeface="+mn-lt"/>
              </a:rPr>
              <a:t>Esercizio 1</a:t>
            </a:r>
            <a:r>
              <a:rPr lang="it-IT" sz="1800" b="0" dirty="0" smtClean="0">
                <a:latin typeface="+mn-lt"/>
              </a:rPr>
              <a:t>.  La direzione generale di un grande ospedale afferma che il tempo medio di attesa dei pazienti al PS prima di ricevere assistenza è di 25 minuti. Un campione casuale di 16 pazienti scelto a caso arrivati al PS ha ricevuto assistenza in un tempo medio pari a </a:t>
            </a:r>
            <a:r>
              <a:rPr lang="it-IT" sz="1800" b="0" dirty="0" err="1" smtClean="0">
                <a:latin typeface="+mn-lt"/>
              </a:rPr>
              <a:t>xbar</a:t>
            </a:r>
            <a:r>
              <a:rPr lang="it-IT" sz="1800" b="0" dirty="0" smtClean="0">
                <a:latin typeface="+mn-lt"/>
              </a:rPr>
              <a:t> = 27.5 minuti con una deviazione standard </a:t>
            </a:r>
            <a:r>
              <a:rPr lang="it-IT" sz="1800" b="0" dirty="0" err="1" smtClean="0">
                <a:latin typeface="+mn-lt"/>
              </a:rPr>
              <a:t>s</a:t>
            </a:r>
            <a:r>
              <a:rPr lang="it-IT" sz="1800" b="0" dirty="0" smtClean="0">
                <a:latin typeface="+mn-lt"/>
              </a:rPr>
              <a:t> = 4.8 minuti.  A partire da un livello di affidabilità </a:t>
            </a:r>
            <a:r>
              <a:rPr lang="it-IT" sz="1800" b="0" dirty="0" smtClean="0">
                <a:latin typeface="Symbol" charset="2"/>
                <a:cs typeface="Symbol" charset="2"/>
              </a:rPr>
              <a:t>a</a:t>
            </a:r>
            <a:r>
              <a:rPr lang="it-IT" sz="1800" b="0" dirty="0" smtClean="0">
                <a:latin typeface="+mn-lt"/>
              </a:rPr>
              <a:t>=0.01 verifica se il tempo medio di attesa è superiore ai 25 minuti. Assumi che la distribuzione del tempo di attesa sia normale. </a:t>
            </a:r>
            <a:endParaRPr lang="it-IT" sz="1800" b="0" dirty="0">
              <a:latin typeface="+mn-lt"/>
            </a:endParaRPr>
          </a:p>
        </p:txBody>
      </p:sp>
      <p:sp>
        <p:nvSpPr>
          <p:cNvPr id="4" name="CasellaDiTesto 3"/>
          <p:cNvSpPr txBox="1"/>
          <p:nvPr/>
        </p:nvSpPr>
        <p:spPr>
          <a:xfrm>
            <a:off x="384875" y="3345035"/>
            <a:ext cx="8460000" cy="1477328"/>
          </a:xfrm>
          <a:prstGeom prst="rect">
            <a:avLst/>
          </a:prstGeom>
          <a:noFill/>
        </p:spPr>
        <p:txBody>
          <a:bodyPr wrap="square" rtlCol="0">
            <a:spAutoFit/>
          </a:bodyPr>
          <a:lstStyle/>
          <a:p>
            <a:pPr algn="just"/>
            <a:r>
              <a:rPr lang="it-IT" sz="1800" i="1" dirty="0" smtClean="0">
                <a:solidFill>
                  <a:srgbClr val="FF0000"/>
                </a:solidFill>
                <a:latin typeface="+mn-lt"/>
              </a:rPr>
              <a:t>Esercizio 2</a:t>
            </a:r>
            <a:r>
              <a:rPr lang="it-IT" sz="1800" b="0" dirty="0" smtClean="0">
                <a:latin typeface="+mn-lt"/>
              </a:rPr>
              <a:t>.  Sulla etichetta di una barattolo da 125gr di yogurt magro è indicato un contenuto di calorie in media pari a 150. Periodicamente il QC preleva di 10 confezioni dalla linea di produzione per verificare se il contenuto di calorie corrisponde a quanto dichiarato, e nell’ultimo controllo ha riscontrato i seguenti valori:</a:t>
            </a:r>
            <a:endParaRPr lang="it-IT" sz="1800" b="0" dirty="0">
              <a:latin typeface="+mn-lt"/>
            </a:endParaRPr>
          </a:p>
        </p:txBody>
      </p:sp>
      <p:sp>
        <p:nvSpPr>
          <p:cNvPr id="5" name="CasellaDiTesto 4"/>
          <p:cNvSpPr txBox="1"/>
          <p:nvPr/>
        </p:nvSpPr>
        <p:spPr>
          <a:xfrm>
            <a:off x="384875" y="5664165"/>
            <a:ext cx="8460000" cy="646331"/>
          </a:xfrm>
          <a:prstGeom prst="rect">
            <a:avLst/>
          </a:prstGeom>
          <a:noFill/>
        </p:spPr>
        <p:txBody>
          <a:bodyPr wrap="square" rtlCol="0">
            <a:spAutoFit/>
          </a:bodyPr>
          <a:lstStyle/>
          <a:p>
            <a:pPr algn="just"/>
            <a:r>
              <a:rPr lang="it-IT" sz="1800" b="0" dirty="0" smtClean="0">
                <a:latin typeface="+mn-lt"/>
              </a:rPr>
              <a:t>Assumendo che la distribuzione del contenuto in calorie sia distribuito secondo la normale verifica </a:t>
            </a:r>
            <a:r>
              <a:rPr lang="it-IT" sz="1800" b="0" dirty="0">
                <a:latin typeface="+mn-lt"/>
              </a:rPr>
              <a:t>a livello di affidabilità 1% </a:t>
            </a:r>
            <a:r>
              <a:rPr lang="it-IT" sz="1800" b="0" dirty="0" smtClean="0">
                <a:latin typeface="+mn-lt"/>
              </a:rPr>
              <a:t>che l’etichetta afferma il vero </a:t>
            </a:r>
            <a:endParaRPr lang="it-IT" sz="1800" b="0" dirty="0">
              <a:latin typeface="+mn-lt"/>
            </a:endParaRPr>
          </a:p>
        </p:txBody>
      </p:sp>
      <p:graphicFrame>
        <p:nvGraphicFramePr>
          <p:cNvPr id="6" name="Tabella 5"/>
          <p:cNvGraphicFramePr>
            <a:graphicFrameLocks noGrp="1"/>
          </p:cNvGraphicFramePr>
          <p:nvPr>
            <p:extLst>
              <p:ext uri="{D42A27DB-BD31-4B8C-83A1-F6EECF244321}">
                <p14:modId xmlns:p14="http://schemas.microsoft.com/office/powerpoint/2010/main" val="1344294770"/>
              </p:ext>
            </p:extLst>
          </p:nvPr>
        </p:nvGraphicFramePr>
        <p:xfrm>
          <a:off x="1382901" y="4956339"/>
          <a:ext cx="6096000" cy="370840"/>
        </p:xfrm>
        <a:graphic>
          <a:graphicData uri="http://schemas.openxmlformats.org/drawingml/2006/table">
            <a:tbl>
              <a:tblPr firstRow="1" bandRow="1">
                <a:tableStyleId>{5DA37D80-6434-44D0-A028-1B22A696006F}</a:tableStyleId>
              </a:tblPr>
              <a:tblGrid>
                <a:gridCol w="609600"/>
                <a:gridCol w="609600"/>
                <a:gridCol w="609600"/>
                <a:gridCol w="609600"/>
                <a:gridCol w="609600"/>
                <a:gridCol w="609600"/>
                <a:gridCol w="609600"/>
                <a:gridCol w="609600"/>
                <a:gridCol w="609600"/>
                <a:gridCol w="609600"/>
              </a:tblGrid>
              <a:tr h="370840">
                <a:tc>
                  <a:txBody>
                    <a:bodyPr/>
                    <a:lstStyle/>
                    <a:p>
                      <a:r>
                        <a:rPr lang="it-IT" dirty="0" smtClean="0"/>
                        <a:t>147</a:t>
                      </a:r>
                      <a:endParaRPr lang="it-IT" dirty="0"/>
                    </a:p>
                  </a:txBody>
                  <a:tcPr/>
                </a:tc>
                <a:tc>
                  <a:txBody>
                    <a:bodyPr/>
                    <a:lstStyle/>
                    <a:p>
                      <a:r>
                        <a:rPr lang="it-IT" dirty="0" smtClean="0"/>
                        <a:t>159</a:t>
                      </a:r>
                      <a:endParaRPr lang="it-IT" dirty="0"/>
                    </a:p>
                  </a:txBody>
                  <a:tcPr/>
                </a:tc>
                <a:tc>
                  <a:txBody>
                    <a:bodyPr/>
                    <a:lstStyle/>
                    <a:p>
                      <a:r>
                        <a:rPr lang="it-IT" dirty="0" smtClean="0"/>
                        <a:t>153</a:t>
                      </a:r>
                      <a:endParaRPr lang="it-IT" dirty="0"/>
                    </a:p>
                  </a:txBody>
                  <a:tcPr/>
                </a:tc>
                <a:tc>
                  <a:txBody>
                    <a:bodyPr/>
                    <a:lstStyle/>
                    <a:p>
                      <a:r>
                        <a:rPr lang="it-IT" dirty="0" smtClean="0"/>
                        <a:t>146</a:t>
                      </a:r>
                      <a:endParaRPr lang="it-IT" dirty="0"/>
                    </a:p>
                  </a:txBody>
                  <a:tcPr/>
                </a:tc>
                <a:tc>
                  <a:txBody>
                    <a:bodyPr/>
                    <a:lstStyle/>
                    <a:p>
                      <a:r>
                        <a:rPr lang="it-IT" dirty="0" smtClean="0"/>
                        <a:t>144</a:t>
                      </a:r>
                      <a:endParaRPr lang="it-IT" dirty="0"/>
                    </a:p>
                  </a:txBody>
                  <a:tcPr/>
                </a:tc>
                <a:tc>
                  <a:txBody>
                    <a:bodyPr/>
                    <a:lstStyle/>
                    <a:p>
                      <a:r>
                        <a:rPr lang="it-IT" dirty="0" smtClean="0"/>
                        <a:t>161</a:t>
                      </a:r>
                      <a:endParaRPr lang="it-IT" dirty="0"/>
                    </a:p>
                  </a:txBody>
                  <a:tcPr/>
                </a:tc>
                <a:tc>
                  <a:txBody>
                    <a:bodyPr/>
                    <a:lstStyle/>
                    <a:p>
                      <a:r>
                        <a:rPr lang="it-IT" dirty="0" smtClean="0"/>
                        <a:t>163</a:t>
                      </a:r>
                      <a:endParaRPr lang="it-IT" dirty="0"/>
                    </a:p>
                  </a:txBody>
                  <a:tcPr/>
                </a:tc>
                <a:tc>
                  <a:txBody>
                    <a:bodyPr/>
                    <a:lstStyle/>
                    <a:p>
                      <a:r>
                        <a:rPr lang="it-IT" dirty="0" smtClean="0"/>
                        <a:t>153</a:t>
                      </a:r>
                      <a:endParaRPr lang="it-IT" dirty="0"/>
                    </a:p>
                  </a:txBody>
                  <a:tcPr/>
                </a:tc>
                <a:tc>
                  <a:txBody>
                    <a:bodyPr/>
                    <a:lstStyle/>
                    <a:p>
                      <a:r>
                        <a:rPr lang="it-IT" dirty="0" smtClean="0"/>
                        <a:t>143</a:t>
                      </a:r>
                      <a:endParaRPr lang="it-IT" dirty="0"/>
                    </a:p>
                  </a:txBody>
                  <a:tcPr/>
                </a:tc>
                <a:tc>
                  <a:txBody>
                    <a:bodyPr/>
                    <a:lstStyle/>
                    <a:p>
                      <a:r>
                        <a:rPr lang="it-IT" dirty="0" smtClean="0"/>
                        <a:t>158</a:t>
                      </a:r>
                      <a:endParaRPr lang="it-IT" dirty="0"/>
                    </a:p>
                  </a:txBody>
                  <a:tcPr/>
                </a:tc>
              </a:tr>
            </a:tbl>
          </a:graphicData>
        </a:graphic>
      </p:graphicFrame>
    </p:spTree>
    <p:extLst>
      <p:ext uri="{BB962C8B-B14F-4D97-AF65-F5344CB8AC3E}">
        <p14:creationId xmlns:p14="http://schemas.microsoft.com/office/powerpoint/2010/main" val="714238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4214"/>
            <a:ext cx="8229600" cy="990600"/>
          </a:xfrm>
        </p:spPr>
        <p:txBody>
          <a:bodyPr/>
          <a:lstStyle/>
          <a:p>
            <a:r>
              <a:rPr lang="it-IT" dirty="0" smtClean="0"/>
              <a:t>Errori di Tipo I e Tipo II</a:t>
            </a:r>
            <a:endParaRPr lang="it-IT" dirty="0"/>
          </a:p>
        </p:txBody>
      </p:sp>
      <p:grpSp>
        <p:nvGrpSpPr>
          <p:cNvPr id="10" name="Gruppo 9"/>
          <p:cNvGrpSpPr/>
          <p:nvPr/>
        </p:nvGrpSpPr>
        <p:grpSpPr>
          <a:xfrm>
            <a:off x="320573" y="980294"/>
            <a:ext cx="8445832" cy="1723549"/>
            <a:chOff x="320573" y="980294"/>
            <a:chExt cx="8445832" cy="1723549"/>
          </a:xfrm>
        </p:grpSpPr>
        <p:sp>
          <p:nvSpPr>
            <p:cNvPr id="4" name="Rettangolo 3"/>
            <p:cNvSpPr/>
            <p:nvPr/>
          </p:nvSpPr>
          <p:spPr>
            <a:xfrm>
              <a:off x="320573" y="980294"/>
              <a:ext cx="8445832" cy="1723549"/>
            </a:xfrm>
            <a:prstGeom prst="rect">
              <a:avLst/>
            </a:prstGeom>
            <a:solidFill>
              <a:srgbClr val="FFFCD2"/>
            </a:solidFill>
          </p:spPr>
          <p:txBody>
            <a:bodyPr wrap="square">
              <a:spAutoFit/>
            </a:bodyPr>
            <a:lstStyle/>
            <a:p>
              <a:pPr indent="85725" eaLnBrk="1" hangingPunct="1">
                <a:spcAft>
                  <a:spcPts val="1200"/>
                </a:spcAft>
              </a:pPr>
              <a:r>
                <a:rPr lang="it-IT" sz="1800" dirty="0" smtClean="0">
                  <a:latin typeface="+mn-lt"/>
                  <a:cs typeface="Arial Unicode MS"/>
                </a:rPr>
                <a:t>Definizione</a:t>
              </a:r>
            </a:p>
            <a:p>
              <a:pPr marL="85725" algn="just" eaLnBrk="1" hangingPunct="1"/>
              <a:r>
                <a:rPr lang="it-IT" sz="1600" dirty="0" smtClean="0">
                  <a:latin typeface="Arial Unicode MS"/>
                  <a:cs typeface="Arial Unicode MS"/>
                </a:rPr>
                <a:t>Errore di Tipo I</a:t>
              </a:r>
              <a:r>
                <a:rPr lang="it-IT" sz="1600" b="0" dirty="0" smtClean="0">
                  <a:latin typeface="Arial Unicode MS"/>
                  <a:cs typeface="Arial Unicode MS"/>
                </a:rPr>
                <a:t>. Commettiamo un </a:t>
              </a:r>
              <a:r>
                <a:rPr lang="it-IT" sz="1600" b="0" i="1" dirty="0" smtClean="0">
                  <a:latin typeface="Arial Unicode MS"/>
                  <a:cs typeface="Arial Unicode MS"/>
                </a:rPr>
                <a:t>errore di Tipo I </a:t>
              </a:r>
              <a:r>
                <a:rPr lang="it-IT" sz="1600" b="0" dirty="0" smtClean="0">
                  <a:latin typeface="Arial Unicode MS"/>
                  <a:cs typeface="Arial Unicode MS"/>
                </a:rPr>
                <a:t>quando una ipotesi nulla </a:t>
              </a:r>
              <a:r>
                <a:rPr lang="it-IT" sz="1600" b="0" i="1" dirty="0" smtClean="0">
                  <a:latin typeface="Arial Unicode MS"/>
                  <a:cs typeface="Arial Unicode MS"/>
                </a:rPr>
                <a:t>H</a:t>
              </a:r>
              <a:r>
                <a:rPr lang="it-IT" sz="1600" b="0" baseline="-25000" dirty="0" smtClean="0">
                  <a:latin typeface="Arial Unicode MS"/>
                  <a:cs typeface="Arial Unicode MS"/>
                </a:rPr>
                <a:t>0</a:t>
              </a:r>
              <a:r>
                <a:rPr lang="it-IT" sz="1600" b="0" dirty="0" smtClean="0">
                  <a:latin typeface="Arial Unicode MS"/>
                  <a:cs typeface="Arial Unicode MS"/>
                </a:rPr>
                <a:t> </a:t>
              </a:r>
              <a:r>
                <a:rPr lang="it-IT" sz="1600" i="1" u="sng" dirty="0" smtClean="0">
                  <a:latin typeface="Arial Unicode MS"/>
                  <a:cs typeface="Arial Unicode MS"/>
                </a:rPr>
                <a:t>vera</a:t>
              </a:r>
              <a:r>
                <a:rPr lang="it-IT" sz="1600" b="0" dirty="0" smtClean="0">
                  <a:latin typeface="Arial Unicode MS"/>
                  <a:cs typeface="Arial Unicode MS"/>
                </a:rPr>
                <a:t> è rigettata. Il valore </a:t>
              </a:r>
              <a:r>
                <a:rPr lang="it-IT" sz="1600" b="0" dirty="0" smtClean="0">
                  <a:latin typeface="Symbol" charset="2"/>
                  <a:cs typeface="Symbol" charset="2"/>
                </a:rPr>
                <a:t>a</a:t>
              </a:r>
              <a:r>
                <a:rPr lang="it-IT" sz="1600" b="0" dirty="0" smtClean="0">
                  <a:latin typeface="Arial Unicode MS"/>
                  <a:cs typeface="Arial Unicode MS"/>
                </a:rPr>
                <a:t> rappresenta la probabilità di commettere questo tipo di errore:</a:t>
              </a:r>
            </a:p>
            <a:p>
              <a:pPr marL="85725" algn="ctr" eaLnBrk="1" hangingPunct="1">
                <a:spcBef>
                  <a:spcPts val="600"/>
                </a:spcBef>
                <a:spcAft>
                  <a:spcPts val="600"/>
                </a:spcAft>
              </a:pPr>
              <a:r>
                <a:rPr lang="it-IT" sz="1800" b="0" dirty="0">
                  <a:latin typeface="Symbol" charset="2"/>
                  <a:cs typeface="Symbol" charset="2"/>
                </a:rPr>
                <a:t>a</a:t>
              </a:r>
              <a:r>
                <a:rPr lang="it-IT" sz="1800" b="0" dirty="0" smtClean="0">
                  <a:latin typeface="Arial Unicode MS"/>
                  <a:cs typeface="Arial Unicode MS"/>
                </a:rPr>
                <a:t> = </a:t>
              </a:r>
              <a:r>
                <a:rPr lang="it-IT" sz="1800" b="0" dirty="0" err="1" smtClean="0">
                  <a:latin typeface="Arial Unicode MS"/>
                  <a:cs typeface="Arial Unicode MS"/>
                </a:rPr>
                <a:t>P</a:t>
              </a:r>
              <a:r>
                <a:rPr lang="it-IT" sz="1800" b="0" dirty="0" smtClean="0">
                  <a:latin typeface="Arial Unicode MS"/>
                  <a:cs typeface="Arial Unicode MS"/>
                </a:rPr>
                <a:t>(</a:t>
              </a:r>
              <a:r>
                <a:rPr lang="it-IT" sz="1800" b="0" i="1" dirty="0" smtClean="0">
                  <a:latin typeface="Arial Unicode MS"/>
                  <a:cs typeface="Arial Unicode MS"/>
                </a:rPr>
                <a:t>H</a:t>
              </a:r>
              <a:r>
                <a:rPr lang="it-IT" sz="1800" b="0" baseline="-25000" dirty="0" smtClean="0">
                  <a:latin typeface="Arial Unicode MS"/>
                  <a:cs typeface="Arial Unicode MS"/>
                </a:rPr>
                <a:t>0</a:t>
              </a:r>
              <a:r>
                <a:rPr lang="it-IT" sz="1800" b="0" dirty="0" smtClean="0">
                  <a:latin typeface="Arial Unicode MS"/>
                  <a:cs typeface="Arial Unicode MS"/>
                </a:rPr>
                <a:t> sia rigettata | </a:t>
              </a:r>
              <a:r>
                <a:rPr lang="it-IT" sz="1800" b="0" i="1" dirty="0" smtClean="0">
                  <a:latin typeface="Arial Unicode MS"/>
                  <a:cs typeface="Arial Unicode MS"/>
                </a:rPr>
                <a:t>H</a:t>
              </a:r>
              <a:r>
                <a:rPr lang="it-IT" sz="1800" b="0" baseline="-25000" dirty="0" smtClean="0">
                  <a:latin typeface="Arial Unicode MS"/>
                  <a:cs typeface="Arial Unicode MS"/>
                </a:rPr>
                <a:t>0</a:t>
              </a:r>
              <a:r>
                <a:rPr lang="it-IT" sz="1800" b="0" dirty="0" smtClean="0">
                  <a:latin typeface="Arial Unicode MS"/>
                  <a:cs typeface="Arial Unicode MS"/>
                </a:rPr>
                <a:t> è vera)</a:t>
              </a:r>
              <a:endParaRPr lang="it-IT" sz="1800" b="0" dirty="0">
                <a:latin typeface="Arial Unicode MS"/>
                <a:cs typeface="Arial Unicode MS"/>
              </a:endParaRPr>
            </a:p>
            <a:p>
              <a:pPr marL="85725" eaLnBrk="1" hangingPunct="1"/>
              <a:r>
                <a:rPr lang="it-IT" sz="1600" b="0" dirty="0" smtClean="0">
                  <a:latin typeface="Arial Unicode MS"/>
                  <a:cs typeface="Arial Unicode MS"/>
                </a:rPr>
                <a:t>Il valore </a:t>
              </a:r>
              <a:r>
                <a:rPr lang="it-IT" sz="1600" b="0" dirty="0" smtClean="0">
                  <a:latin typeface="Symbol" charset="2"/>
                  <a:cs typeface="Symbol" charset="2"/>
                </a:rPr>
                <a:t>a</a:t>
              </a:r>
              <a:r>
                <a:rPr lang="it-IT" sz="1600" b="0" dirty="0" smtClean="0">
                  <a:latin typeface="Arial Unicode MS"/>
                  <a:cs typeface="Arial Unicode MS"/>
                </a:rPr>
                <a:t> rappresenta il </a:t>
              </a:r>
              <a:r>
                <a:rPr lang="it-IT" sz="1600" b="0" i="1" dirty="0" smtClean="0">
                  <a:latin typeface="Arial Unicode MS"/>
                  <a:cs typeface="Arial Unicode MS"/>
                </a:rPr>
                <a:t>livello di significatività </a:t>
              </a:r>
              <a:r>
                <a:rPr lang="it-IT" sz="1600" b="0" dirty="0" smtClean="0">
                  <a:latin typeface="Arial Unicode MS"/>
                  <a:cs typeface="Arial Unicode MS"/>
                </a:rPr>
                <a:t>del test</a:t>
              </a:r>
            </a:p>
          </p:txBody>
        </p:sp>
        <p:cxnSp>
          <p:nvCxnSpPr>
            <p:cNvPr id="5" name="Connettore 1 4"/>
            <p:cNvCxnSpPr/>
            <p:nvPr/>
          </p:nvCxnSpPr>
          <p:spPr>
            <a:xfrm>
              <a:off x="517849" y="1417834"/>
              <a:ext cx="8063609" cy="0"/>
            </a:xfrm>
            <a:prstGeom prst="line">
              <a:avLst/>
            </a:prstGeom>
            <a:solidFill>
              <a:srgbClr val="FFFCD2"/>
            </a:solidFill>
            <a:ln>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1" name="Gruppo 10"/>
          <p:cNvGrpSpPr/>
          <p:nvPr/>
        </p:nvGrpSpPr>
        <p:grpSpPr>
          <a:xfrm>
            <a:off x="398995" y="3993020"/>
            <a:ext cx="8445832" cy="2062103"/>
            <a:chOff x="320573" y="980294"/>
            <a:chExt cx="8445832" cy="2062103"/>
          </a:xfrm>
        </p:grpSpPr>
        <p:sp>
          <p:nvSpPr>
            <p:cNvPr id="12" name="Rettangolo 11"/>
            <p:cNvSpPr/>
            <p:nvPr/>
          </p:nvSpPr>
          <p:spPr>
            <a:xfrm>
              <a:off x="320573" y="980294"/>
              <a:ext cx="8445832" cy="2062103"/>
            </a:xfrm>
            <a:prstGeom prst="rect">
              <a:avLst/>
            </a:prstGeom>
            <a:solidFill>
              <a:srgbClr val="FFFCD2"/>
            </a:solidFill>
          </p:spPr>
          <p:txBody>
            <a:bodyPr wrap="square">
              <a:spAutoFit/>
            </a:bodyPr>
            <a:lstStyle/>
            <a:p>
              <a:pPr indent="85725" eaLnBrk="1" hangingPunct="1">
                <a:spcAft>
                  <a:spcPts val="1200"/>
                </a:spcAft>
              </a:pPr>
              <a:r>
                <a:rPr lang="it-IT" sz="1800" dirty="0" smtClean="0">
                  <a:latin typeface="+mn-lt"/>
                </a:rPr>
                <a:t>Definizione</a:t>
              </a:r>
            </a:p>
            <a:p>
              <a:pPr marL="85725" algn="just" eaLnBrk="1" hangingPunct="1"/>
              <a:r>
                <a:rPr lang="it-IT" sz="1600" dirty="0" smtClean="0">
                  <a:latin typeface="Arial Unicode MS"/>
                  <a:cs typeface="Arial Unicode MS"/>
                </a:rPr>
                <a:t>Errore di Tipo II</a:t>
              </a:r>
              <a:r>
                <a:rPr lang="it-IT" sz="1600" b="0" dirty="0" smtClean="0">
                  <a:latin typeface="Arial Unicode MS"/>
                  <a:cs typeface="Arial Unicode MS"/>
                </a:rPr>
                <a:t>. Commettiamo un errore di Tipo II quando una ipotesi nulla H0 </a:t>
              </a:r>
              <a:r>
                <a:rPr lang="it-IT" sz="1600" i="1" u="sng" dirty="0">
                  <a:latin typeface="Arial Unicode MS"/>
                  <a:cs typeface="Arial Unicode MS"/>
                </a:rPr>
                <a:t>falsa</a:t>
              </a:r>
              <a:r>
                <a:rPr lang="it-IT" sz="1600" b="0" dirty="0" smtClean="0">
                  <a:latin typeface="Arial Unicode MS"/>
                  <a:cs typeface="Arial Unicode MS"/>
                </a:rPr>
                <a:t> NON è rigettata. Il valore </a:t>
              </a:r>
              <a:r>
                <a:rPr lang="it-IT" sz="1600" b="0" dirty="0" smtClean="0">
                  <a:latin typeface="Symbol" charset="2"/>
                  <a:cs typeface="Symbol" charset="2"/>
                </a:rPr>
                <a:t>b</a:t>
              </a:r>
              <a:r>
                <a:rPr lang="it-IT" sz="1600" b="0" dirty="0" smtClean="0">
                  <a:latin typeface="Arial Unicode MS"/>
                  <a:cs typeface="Arial Unicode MS"/>
                </a:rPr>
                <a:t> rappresenta la probabilità di commettere un errore di Tipo II</a:t>
              </a:r>
              <a:r>
                <a:rPr lang="it-IT" sz="1800" b="0" dirty="0" smtClean="0">
                  <a:latin typeface="Arial Unicode MS"/>
                  <a:cs typeface="Arial Unicode MS"/>
                </a:rPr>
                <a:t>:</a:t>
              </a:r>
            </a:p>
            <a:p>
              <a:pPr marL="85725" algn="ctr" eaLnBrk="1" hangingPunct="1">
                <a:spcBef>
                  <a:spcPts val="600"/>
                </a:spcBef>
                <a:spcAft>
                  <a:spcPts val="600"/>
                </a:spcAft>
              </a:pPr>
              <a:r>
                <a:rPr lang="it-IT" sz="1800" b="0" dirty="0" smtClean="0">
                  <a:latin typeface="Symbol" charset="2"/>
                  <a:cs typeface="Symbol" charset="2"/>
                </a:rPr>
                <a:t>b</a:t>
              </a:r>
              <a:r>
                <a:rPr lang="it-IT" sz="1800" b="0" dirty="0" smtClean="0">
                  <a:latin typeface="Arial Unicode MS"/>
                  <a:cs typeface="Arial Unicode MS"/>
                </a:rPr>
                <a:t> = </a:t>
              </a:r>
              <a:r>
                <a:rPr lang="it-IT" sz="1800" b="0" dirty="0" err="1" smtClean="0">
                  <a:latin typeface="Arial Unicode MS"/>
                  <a:cs typeface="Arial Unicode MS"/>
                </a:rPr>
                <a:t>P</a:t>
              </a:r>
              <a:r>
                <a:rPr lang="it-IT" sz="1800" b="0" dirty="0" smtClean="0">
                  <a:latin typeface="Arial Unicode MS"/>
                  <a:cs typeface="Arial Unicode MS"/>
                </a:rPr>
                <a:t>(</a:t>
              </a:r>
              <a:r>
                <a:rPr lang="it-IT" sz="1800" b="0" i="1" dirty="0" smtClean="0">
                  <a:latin typeface="Arial Unicode MS"/>
                  <a:cs typeface="Arial Unicode MS"/>
                </a:rPr>
                <a:t>H</a:t>
              </a:r>
              <a:r>
                <a:rPr lang="it-IT" sz="1800" b="0" baseline="-25000" dirty="0" smtClean="0">
                  <a:latin typeface="Arial Unicode MS"/>
                  <a:cs typeface="Arial Unicode MS"/>
                </a:rPr>
                <a:t>0</a:t>
              </a:r>
              <a:r>
                <a:rPr lang="it-IT" sz="1800" b="0" dirty="0" smtClean="0">
                  <a:latin typeface="Arial Unicode MS"/>
                  <a:cs typeface="Arial Unicode MS"/>
                </a:rPr>
                <a:t> NON sia rigettata | </a:t>
              </a:r>
              <a:r>
                <a:rPr lang="it-IT" sz="1800" b="0" i="1" dirty="0" smtClean="0">
                  <a:latin typeface="Arial Unicode MS"/>
                  <a:cs typeface="Arial Unicode MS"/>
                </a:rPr>
                <a:t>H</a:t>
              </a:r>
              <a:r>
                <a:rPr lang="it-IT" sz="1800" b="0" baseline="-25000" dirty="0" smtClean="0">
                  <a:latin typeface="Arial Unicode MS"/>
                  <a:cs typeface="Arial Unicode MS"/>
                </a:rPr>
                <a:t>0</a:t>
              </a:r>
              <a:r>
                <a:rPr lang="it-IT" sz="1800" b="0" dirty="0" smtClean="0">
                  <a:latin typeface="Arial Unicode MS"/>
                  <a:cs typeface="Arial Unicode MS"/>
                </a:rPr>
                <a:t> è falsa)</a:t>
              </a:r>
              <a:endParaRPr lang="it-IT" sz="1800" b="0" dirty="0">
                <a:latin typeface="Arial Unicode MS"/>
                <a:cs typeface="Arial Unicode MS"/>
              </a:endParaRPr>
            </a:p>
            <a:p>
              <a:pPr marL="85725" eaLnBrk="1" hangingPunct="1"/>
              <a:r>
                <a:rPr lang="it-IT" sz="1800" b="0" dirty="0" smtClean="0">
                  <a:latin typeface="Arial Unicode MS"/>
                  <a:cs typeface="Arial Unicode MS"/>
                </a:rPr>
                <a:t>Il valore 1-</a:t>
              </a:r>
              <a:r>
                <a:rPr lang="it-IT" sz="1800" b="0" dirty="0" smtClean="0">
                  <a:latin typeface="Symbol" charset="2"/>
                  <a:cs typeface="Symbol" charset="2"/>
                </a:rPr>
                <a:t>b</a:t>
              </a:r>
              <a:r>
                <a:rPr lang="it-IT" sz="1800" b="0" dirty="0" smtClean="0">
                  <a:latin typeface="Arial Unicode MS"/>
                  <a:cs typeface="Arial Unicode MS"/>
                </a:rPr>
                <a:t> è noto come </a:t>
              </a:r>
              <a:r>
                <a:rPr lang="it-IT" sz="1800" b="0" i="1" dirty="0" smtClean="0">
                  <a:latin typeface="Arial Unicode MS"/>
                  <a:cs typeface="Arial Unicode MS"/>
                </a:rPr>
                <a:t>potenza del test </a:t>
              </a:r>
              <a:r>
                <a:rPr lang="it-IT" sz="1800" b="0" dirty="0" smtClean="0">
                  <a:latin typeface="Arial Unicode MS"/>
                  <a:cs typeface="Arial Unicode MS"/>
                </a:rPr>
                <a:t>e rappresenta la probabilità di non commettere un errore di Tipo II</a:t>
              </a:r>
            </a:p>
          </p:txBody>
        </p:sp>
        <p:cxnSp>
          <p:nvCxnSpPr>
            <p:cNvPr id="13" name="Connettore 1 12"/>
            <p:cNvCxnSpPr/>
            <p:nvPr/>
          </p:nvCxnSpPr>
          <p:spPr>
            <a:xfrm>
              <a:off x="517849" y="1417834"/>
              <a:ext cx="8063609" cy="0"/>
            </a:xfrm>
            <a:prstGeom prst="line">
              <a:avLst/>
            </a:prstGeom>
            <a:solidFill>
              <a:srgbClr val="FFFCD2"/>
            </a:solidFill>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4" name="CasellaDiTesto 13"/>
          <p:cNvSpPr txBox="1"/>
          <p:nvPr/>
        </p:nvSpPr>
        <p:spPr>
          <a:xfrm>
            <a:off x="419211" y="2847996"/>
            <a:ext cx="8334863" cy="923330"/>
          </a:xfrm>
          <a:prstGeom prst="rect">
            <a:avLst/>
          </a:prstGeom>
          <a:noFill/>
        </p:spPr>
        <p:txBody>
          <a:bodyPr wrap="square" rtlCol="0">
            <a:spAutoFit/>
          </a:bodyPr>
          <a:lstStyle/>
          <a:p>
            <a:pPr indent="271463" algn="just"/>
            <a:r>
              <a:rPr lang="it-IT" sz="1800" b="0" dirty="0" smtClean="0">
                <a:latin typeface="+mn-lt"/>
              </a:rPr>
              <a:t>La dimensione della regione di rigetto dipende dal valore di </a:t>
            </a:r>
            <a:r>
              <a:rPr lang="it-IT" sz="1800" b="0" dirty="0" smtClean="0">
                <a:latin typeface="Symbol" charset="2"/>
                <a:cs typeface="Symbol" charset="2"/>
              </a:rPr>
              <a:t>a</a:t>
            </a:r>
            <a:r>
              <a:rPr lang="it-IT" sz="1800" b="0" dirty="0" smtClean="0">
                <a:latin typeface="+mn-lt"/>
              </a:rPr>
              <a:t>. Il valore </a:t>
            </a:r>
            <a:r>
              <a:rPr lang="it-IT" sz="1800" b="0" dirty="0" smtClean="0">
                <a:latin typeface="Symbol" charset="2"/>
                <a:cs typeface="Symbol" charset="2"/>
              </a:rPr>
              <a:t>a</a:t>
            </a:r>
            <a:r>
              <a:rPr lang="it-IT" sz="1800" b="0" dirty="0" smtClean="0">
                <a:latin typeface="+mn-lt"/>
              </a:rPr>
              <a:t> è assegnato prima di eseguire il test: i valori comunemente usati di </a:t>
            </a:r>
            <a:r>
              <a:rPr lang="it-IT" sz="1800" b="0" dirty="0" smtClean="0">
                <a:latin typeface="Symbol" charset="2"/>
                <a:cs typeface="Symbol" charset="2"/>
              </a:rPr>
              <a:t>a</a:t>
            </a:r>
            <a:r>
              <a:rPr lang="it-IT" sz="1800" b="0" dirty="0" smtClean="0">
                <a:latin typeface="+mn-lt"/>
              </a:rPr>
              <a:t> sono 0.01 (1%), 0.05 (5%), 0.1 (10%) e il valore 0.1 è il valore massimo consentito    </a:t>
            </a:r>
            <a:endParaRPr lang="it-IT" sz="1800" b="0" dirty="0">
              <a:latin typeface="+mn-lt"/>
            </a:endParaRPr>
          </a:p>
        </p:txBody>
      </p:sp>
    </p:spTree>
    <p:extLst>
      <p:ext uri="{BB962C8B-B14F-4D97-AF65-F5344CB8AC3E}">
        <p14:creationId xmlns:p14="http://schemas.microsoft.com/office/powerpoint/2010/main" val="192287895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33903" y="274491"/>
            <a:ext cx="8229600" cy="736486"/>
          </a:xfrm>
        </p:spPr>
        <p:txBody>
          <a:bodyPr>
            <a:normAutofit/>
          </a:bodyPr>
          <a:lstStyle/>
          <a:p>
            <a:r>
              <a:rPr lang="it-IT" dirty="0" smtClean="0"/>
              <a:t>Errori di Tipo I e Tipo II</a:t>
            </a:r>
            <a:endParaRPr lang="it-IT" dirty="0"/>
          </a:p>
        </p:txBody>
      </p:sp>
      <p:sp>
        <p:nvSpPr>
          <p:cNvPr id="3" name="CasellaDiTesto 2"/>
          <p:cNvSpPr txBox="1"/>
          <p:nvPr/>
        </p:nvSpPr>
        <p:spPr>
          <a:xfrm>
            <a:off x="283883" y="1121938"/>
            <a:ext cx="8482522" cy="1754327"/>
          </a:xfrm>
          <a:prstGeom prst="rect">
            <a:avLst/>
          </a:prstGeom>
          <a:solidFill>
            <a:srgbClr val="FFFCD2"/>
          </a:solidFill>
        </p:spPr>
        <p:txBody>
          <a:bodyPr wrap="square" rtlCol="0">
            <a:spAutoFit/>
          </a:bodyPr>
          <a:lstStyle/>
          <a:p>
            <a:pPr algn="just"/>
            <a:r>
              <a:rPr lang="it-IT" sz="1800" b="0" dirty="0" smtClean="0">
                <a:latin typeface="+mn-lt"/>
              </a:rPr>
              <a:t>Gli errori di Tipo I e Tipo II che appaiono nella verifica di Ipotesi sono fra loro interdipendenti. Per un campione di dimensione </a:t>
            </a:r>
            <a:r>
              <a:rPr lang="it-IT" sz="1800" b="0" i="1" dirty="0" err="1" smtClean="0">
                <a:latin typeface="+mn-lt"/>
              </a:rPr>
              <a:t>n</a:t>
            </a:r>
            <a:r>
              <a:rPr lang="it-IT" sz="1800" b="0" dirty="0" smtClean="0">
                <a:latin typeface="+mn-lt"/>
              </a:rPr>
              <a:t>  fissate non è possibile ridurre simultaneamente l’errore di Tipo I e di Tipo II. La riduzione del valore </a:t>
            </a:r>
            <a:r>
              <a:rPr lang="it-IT" sz="1800" b="0" dirty="0">
                <a:latin typeface="Symbol" charset="2"/>
                <a:cs typeface="Symbol" charset="2"/>
              </a:rPr>
              <a:t>a</a:t>
            </a:r>
            <a:r>
              <a:rPr lang="it-IT" sz="1800" b="0" dirty="0" smtClean="0">
                <a:latin typeface="+mn-lt"/>
              </a:rPr>
              <a:t> comporta un aumento del valore </a:t>
            </a:r>
            <a:r>
              <a:rPr lang="it-IT" sz="1800" b="0" dirty="0" smtClean="0">
                <a:latin typeface="Symbol" charset="2"/>
                <a:cs typeface="Symbol" charset="2"/>
              </a:rPr>
              <a:t>b</a:t>
            </a:r>
            <a:r>
              <a:rPr lang="it-IT" sz="1800" b="0" dirty="0" smtClean="0">
                <a:latin typeface="+mn-lt"/>
              </a:rPr>
              <a:t> e, viceversa, la diminuzione di </a:t>
            </a:r>
            <a:r>
              <a:rPr lang="it-IT" sz="1800" b="0" dirty="0">
                <a:latin typeface="Symbol" charset="2"/>
                <a:cs typeface="Symbol" charset="2"/>
              </a:rPr>
              <a:t>b</a:t>
            </a:r>
            <a:r>
              <a:rPr lang="it-IT" sz="1800" b="0" dirty="0" smtClean="0">
                <a:latin typeface="+mn-lt"/>
              </a:rPr>
              <a:t> comporta un aumento di </a:t>
            </a:r>
            <a:r>
              <a:rPr lang="it-IT" sz="1800" b="0" dirty="0">
                <a:latin typeface="Symbol" charset="2"/>
                <a:cs typeface="Symbol" charset="2"/>
              </a:rPr>
              <a:t>a</a:t>
            </a:r>
            <a:r>
              <a:rPr lang="it-IT" sz="1800" b="0" dirty="0" smtClean="0">
                <a:latin typeface="+mn-lt"/>
              </a:rPr>
              <a:t>. </a:t>
            </a:r>
            <a:r>
              <a:rPr lang="it-IT" sz="1800" i="1" u="sng" dirty="0" smtClean="0">
                <a:solidFill>
                  <a:srgbClr val="0000FF"/>
                </a:solidFill>
                <a:latin typeface="+mn-lt"/>
              </a:rPr>
              <a:t>Tuttavia, è possibile diminuire entrambi i valori di </a:t>
            </a:r>
            <a:r>
              <a:rPr lang="it-IT" sz="1800" i="1" u="sng" dirty="0" smtClean="0">
                <a:solidFill>
                  <a:srgbClr val="0000FF"/>
                </a:solidFill>
                <a:latin typeface="Symbol" charset="2"/>
                <a:cs typeface="Symbol" charset="2"/>
              </a:rPr>
              <a:t>a</a:t>
            </a:r>
            <a:r>
              <a:rPr lang="it-IT" sz="1800" i="1" u="sng" dirty="0" smtClean="0">
                <a:solidFill>
                  <a:srgbClr val="0000FF"/>
                </a:solidFill>
                <a:latin typeface="+mn-lt"/>
              </a:rPr>
              <a:t> e </a:t>
            </a:r>
            <a:r>
              <a:rPr lang="it-IT" sz="1800" i="1" u="sng" dirty="0">
                <a:solidFill>
                  <a:srgbClr val="0000FF"/>
                </a:solidFill>
                <a:latin typeface="Symbol" charset="2"/>
                <a:cs typeface="Symbol" charset="2"/>
              </a:rPr>
              <a:t>b</a:t>
            </a:r>
            <a:r>
              <a:rPr lang="it-IT" sz="1800" i="1" u="sng" dirty="0" smtClean="0">
                <a:solidFill>
                  <a:srgbClr val="0000FF"/>
                </a:solidFill>
                <a:latin typeface="+mn-lt"/>
              </a:rPr>
              <a:t> aumentando le dimensioni del campione</a:t>
            </a:r>
            <a:r>
              <a:rPr lang="it-IT" sz="1800" b="0" dirty="0" smtClean="0">
                <a:latin typeface="+mn-lt"/>
              </a:rPr>
              <a:t>.</a:t>
            </a:r>
            <a:endParaRPr lang="it-IT" sz="1800" b="0" dirty="0">
              <a:latin typeface="+mn-lt"/>
            </a:endParaRPr>
          </a:p>
        </p:txBody>
      </p:sp>
      <p:graphicFrame>
        <p:nvGraphicFramePr>
          <p:cNvPr id="4" name="Tabella 3"/>
          <p:cNvGraphicFramePr>
            <a:graphicFrameLocks noGrp="1"/>
          </p:cNvGraphicFramePr>
          <p:nvPr>
            <p:extLst>
              <p:ext uri="{D42A27DB-BD31-4B8C-83A1-F6EECF244321}">
                <p14:modId xmlns:p14="http://schemas.microsoft.com/office/powerpoint/2010/main" val="3887175071"/>
              </p:ext>
            </p:extLst>
          </p:nvPr>
        </p:nvGraphicFramePr>
        <p:xfrm>
          <a:off x="735147" y="3567626"/>
          <a:ext cx="7360820" cy="2210997"/>
        </p:xfrm>
        <a:graphic>
          <a:graphicData uri="http://schemas.openxmlformats.org/drawingml/2006/table">
            <a:tbl>
              <a:tblPr>
                <a:tableStyleId>{B301B821-A1FF-4177-AEE7-76D212191A09}</a:tableStyleId>
              </a:tblPr>
              <a:tblGrid>
                <a:gridCol w="1742385"/>
                <a:gridCol w="1938025"/>
                <a:gridCol w="1840205"/>
                <a:gridCol w="1840205"/>
              </a:tblGrid>
              <a:tr h="322901">
                <a:tc rowSpan="2" gridSpan="2">
                  <a:txBody>
                    <a:bodyPr/>
                    <a:lstStyle/>
                    <a:p>
                      <a:endParaRPr lang="it-IT" dirty="0">
                        <a:latin typeface="Arial Unicode MS"/>
                        <a:cs typeface="Arial Unicode MS"/>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rowSpan="2" hMerge="1">
                  <a:txBody>
                    <a:bodyPr/>
                    <a:lstStyle/>
                    <a:p>
                      <a:endParaRPr lang="it-IT"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ctr"/>
                      <a:r>
                        <a:rPr lang="it-IT" dirty="0" smtClean="0">
                          <a:latin typeface="Arial Unicode MS"/>
                          <a:cs typeface="Arial Unicode MS"/>
                        </a:rPr>
                        <a:t>Situazione reale</a:t>
                      </a:r>
                      <a:endParaRPr lang="it-IT" dirty="0">
                        <a:latin typeface="Arial Unicode MS"/>
                        <a:cs typeface="Arial Unicode MS"/>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hMerge="1">
                  <a:txBody>
                    <a:bodyPr/>
                    <a:lstStyle/>
                    <a:p>
                      <a:endParaRPr lang="it-IT" dirty="0"/>
                    </a:p>
                  </a:txBody>
                  <a:tcPr/>
                </a:tc>
              </a:tr>
              <a:tr h="565077">
                <a:tc gridSpan="2" vMerge="1">
                  <a:txBody>
                    <a:bodyPr/>
                    <a:lstStyle/>
                    <a:p>
                      <a:endParaRPr lang="it-IT" dirty="0"/>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tcPr>
                </a:tc>
                <a:tc hMerge="1" vMerge="1">
                  <a:txBody>
                    <a:bodyPr/>
                    <a:lstStyle/>
                    <a:p>
                      <a:endParaRPr lang="it-IT"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H0 è vera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H0 è falsa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tcPr>
                </a:tc>
              </a:tr>
              <a:tr h="565077">
                <a:tc rowSpan="2">
                  <a:txBody>
                    <a:bodyPr/>
                    <a:lstStyle/>
                    <a:p>
                      <a:pPr algn="ctr"/>
                      <a:r>
                        <a:rPr lang="it-IT" dirty="0" smtClean="0">
                          <a:latin typeface="Arial Unicode MS"/>
                          <a:cs typeface="Arial Unicode MS"/>
                        </a:rPr>
                        <a:t>Decisione</a:t>
                      </a:r>
                      <a:endParaRPr lang="it-IT" dirty="0">
                        <a:latin typeface="Arial Unicode MS"/>
                        <a:cs typeface="Arial Unicode MS"/>
                      </a:endParaRPr>
                    </a:p>
                  </a:txBody>
                  <a:tcPr anchor="ctr">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NON</a:t>
                      </a:r>
                      <a:r>
                        <a:rPr lang="it-IT" baseline="0" dirty="0" smtClean="0">
                          <a:latin typeface="Arial Unicode MS"/>
                          <a:cs typeface="Arial Unicode MS"/>
                        </a:rPr>
                        <a:t> Rigetto H0</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tcPr>
                </a:tc>
                <a:tc>
                  <a:txBody>
                    <a:bodyPr/>
                    <a:lstStyle/>
                    <a:p>
                      <a:pPr algn="ctr"/>
                      <a:r>
                        <a:rPr lang="it-IT" dirty="0" smtClean="0">
                          <a:latin typeface="Arial Unicode MS"/>
                          <a:cs typeface="Arial Unicode MS"/>
                        </a:rPr>
                        <a:t>Decisione corretta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solidFill>
                      <a:srgbClr val="FFFF75"/>
                    </a:solidFill>
                  </a:tcPr>
                </a:tc>
                <a:tc>
                  <a:txBody>
                    <a:bodyPr/>
                    <a:lstStyle/>
                    <a:p>
                      <a:pPr algn="ctr"/>
                      <a:r>
                        <a:rPr lang="it-IT" dirty="0" smtClean="0">
                          <a:latin typeface="Arial Unicode MS"/>
                          <a:cs typeface="Arial Unicode MS"/>
                        </a:rPr>
                        <a:t>Errore di Tipo II o errore </a:t>
                      </a:r>
                      <a:r>
                        <a:rPr lang="it-IT" dirty="0" smtClean="0">
                          <a:latin typeface="Symbol" charset="2"/>
                          <a:cs typeface="Symbol" charset="2"/>
                        </a:rPr>
                        <a:t>b</a:t>
                      </a:r>
                      <a:endParaRPr lang="it-IT" dirty="0">
                        <a:latin typeface="Symbol" charset="2"/>
                        <a:cs typeface="Symbol" charset="2"/>
                      </a:endParaRPr>
                    </a:p>
                  </a:txBody>
                  <a:tcPr anchor="ctr">
                    <a:lnL w="12700" cap="flat" cmpd="sng" algn="ctr">
                      <a:solidFill>
                        <a:scrgbClr r="0" g="0" b="0"/>
                      </a:solidFill>
                      <a:prstDash val="solid"/>
                      <a:round/>
                      <a:headEnd type="none" w="med" len="med"/>
                      <a:tailEnd type="none" w="med" len="med"/>
                    </a:lnL>
                    <a:lnT w="19050" cap="flat" cmpd="sng" algn="ctr">
                      <a:solidFill>
                        <a:scrgbClr r="0" g="0" b="0"/>
                      </a:solidFill>
                      <a:prstDash val="solid"/>
                      <a:round/>
                      <a:headEnd type="none" w="med" len="med"/>
                      <a:tailEnd type="none" w="med" len="med"/>
                    </a:lnT>
                    <a:solidFill>
                      <a:srgbClr val="FFFF75"/>
                    </a:solidFill>
                  </a:tcPr>
                </a:tc>
              </a:tr>
              <a:tr h="565077">
                <a:tc vMerge="1">
                  <a:txBody>
                    <a:bodyPr/>
                    <a:lstStyle/>
                    <a:p>
                      <a:endParaRPr lang="it-IT" dirty="0"/>
                    </a:p>
                  </a:txBody>
                  <a:tcPr/>
                </a:tc>
                <a:tc>
                  <a:txBody>
                    <a:bodyPr/>
                    <a:lstStyle/>
                    <a:p>
                      <a:pPr algn="ctr"/>
                      <a:r>
                        <a:rPr lang="it-IT" dirty="0" smtClean="0">
                          <a:latin typeface="Arial Unicode MS"/>
                          <a:cs typeface="Arial Unicode MS"/>
                        </a:rPr>
                        <a:t>Rigetto H0</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r>
                        <a:rPr lang="it-IT" dirty="0" smtClean="0">
                          <a:latin typeface="Arial Unicode MS"/>
                          <a:cs typeface="Arial Unicode MS"/>
                        </a:rPr>
                        <a:t>Errore di</a:t>
                      </a:r>
                      <a:r>
                        <a:rPr lang="it-IT" baseline="0" dirty="0" smtClean="0">
                          <a:latin typeface="Arial Unicode MS"/>
                          <a:cs typeface="Arial Unicode MS"/>
                        </a:rPr>
                        <a:t> </a:t>
                      </a:r>
                      <a:r>
                        <a:rPr lang="it-IT" dirty="0" smtClean="0">
                          <a:latin typeface="Arial Unicode MS"/>
                          <a:cs typeface="Arial Unicode MS"/>
                        </a:rPr>
                        <a:t>Tipo I o errore </a:t>
                      </a:r>
                      <a:r>
                        <a:rPr lang="it-IT" dirty="0" smtClean="0">
                          <a:latin typeface="Symbol" charset="2"/>
                          <a:cs typeface="Symbol" charset="2"/>
                        </a:rPr>
                        <a:t>a</a:t>
                      </a:r>
                      <a:endParaRPr lang="it-IT" dirty="0">
                        <a:latin typeface="Symbol" charset="2"/>
                        <a:cs typeface="Symbol" charset="2"/>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rgbClr val="FFFF75"/>
                    </a:solidFill>
                  </a:tcPr>
                </a:tc>
                <a:tc>
                  <a:txBody>
                    <a:bodyPr/>
                    <a:lstStyle/>
                    <a:p>
                      <a:pPr algn="ctr"/>
                      <a:r>
                        <a:rPr lang="it-IT" dirty="0" smtClean="0">
                          <a:latin typeface="Arial Unicode MS"/>
                          <a:cs typeface="Arial Unicode MS"/>
                        </a:rPr>
                        <a:t>Decisione Corretta</a:t>
                      </a:r>
                      <a:endParaRPr lang="it-IT" dirty="0">
                        <a:latin typeface="Arial Unicode MS"/>
                        <a:cs typeface="Arial Unicode MS"/>
                      </a:endParaRPr>
                    </a:p>
                  </a:txBody>
                  <a:tcPr anchor="ct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F75"/>
                    </a:solidFill>
                  </a:tcPr>
                </a:tc>
              </a:tr>
            </a:tbl>
          </a:graphicData>
        </a:graphic>
      </p:graphicFrame>
      <p:sp>
        <p:nvSpPr>
          <p:cNvPr id="5" name="CasellaDiTesto 4"/>
          <p:cNvSpPr txBox="1"/>
          <p:nvPr/>
        </p:nvSpPr>
        <p:spPr>
          <a:xfrm>
            <a:off x="530176" y="3036928"/>
            <a:ext cx="7977304" cy="369332"/>
          </a:xfrm>
          <a:prstGeom prst="rect">
            <a:avLst/>
          </a:prstGeom>
          <a:noFill/>
        </p:spPr>
        <p:txBody>
          <a:bodyPr wrap="square" rtlCol="0">
            <a:spAutoFit/>
          </a:bodyPr>
          <a:lstStyle/>
          <a:p>
            <a:r>
              <a:rPr lang="it-IT" sz="1800" b="0" dirty="0" smtClean="0">
                <a:latin typeface="+mn-lt"/>
              </a:rPr>
              <a:t>La tabella riassume le condizione di errore di una verifica di ipotesi</a:t>
            </a:r>
            <a:endParaRPr lang="it-IT" sz="1800" b="0" dirty="0">
              <a:latin typeface="+mn-lt"/>
            </a:endParaRPr>
          </a:p>
        </p:txBody>
      </p:sp>
      <p:sp>
        <p:nvSpPr>
          <p:cNvPr id="6" name="CasellaDiTesto 5"/>
          <p:cNvSpPr txBox="1"/>
          <p:nvPr/>
        </p:nvSpPr>
        <p:spPr>
          <a:xfrm>
            <a:off x="352766" y="5996712"/>
            <a:ext cx="8395842" cy="584776"/>
          </a:xfrm>
          <a:prstGeom prst="rect">
            <a:avLst/>
          </a:prstGeom>
          <a:noFill/>
        </p:spPr>
        <p:txBody>
          <a:bodyPr wrap="square" rtlCol="0">
            <a:spAutoFit/>
          </a:bodyPr>
          <a:lstStyle/>
          <a:p>
            <a:pPr indent="176213"/>
            <a:r>
              <a:rPr lang="it-IT" sz="1400" b="0" dirty="0" smtClean="0">
                <a:latin typeface="+mn-lt"/>
              </a:rPr>
              <a:t>NB: La relazione fra dimensione del campione errore a e errore b è di estrema importanza nella VI. Rimandiamo al libro di testo per ulteriori spiegazioni</a:t>
            </a:r>
            <a:r>
              <a:rPr lang="it-IT" sz="1800" b="0" dirty="0" smtClean="0">
                <a:latin typeface="+mn-lt"/>
              </a:rPr>
              <a:t>. </a:t>
            </a:r>
            <a:endParaRPr lang="it-IT" sz="1800" b="0" dirty="0">
              <a:latin typeface="+mn-lt"/>
            </a:endParaRPr>
          </a:p>
        </p:txBody>
      </p:sp>
    </p:spTree>
    <p:extLst>
      <p:ext uri="{BB962C8B-B14F-4D97-AF65-F5344CB8AC3E}">
        <p14:creationId xmlns:p14="http://schemas.microsoft.com/office/powerpoint/2010/main" val="19420548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iarezza">
  <a:themeElements>
    <a:clrScheme name="Chiarezza">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hiarezza">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Chiarezza.thmx</Template>
  <TotalTime>39033</TotalTime>
  <Words>7504</Words>
  <Application>Microsoft Macintosh PowerPoint</Application>
  <PresentationFormat>Presentazione su schermo (4:3)</PresentationFormat>
  <Paragraphs>419</Paragraphs>
  <Slides>71</Slides>
  <Notes>1</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71</vt:i4>
      </vt:variant>
    </vt:vector>
  </HeadingPairs>
  <TitlesOfParts>
    <vt:vector size="73" baseType="lpstr">
      <vt:lpstr>Chiarezza</vt:lpstr>
      <vt:lpstr>Equation</vt:lpstr>
      <vt:lpstr>Metodi statistici per lo studio dei fenomeni socio sanitari Parte IV</vt:lpstr>
      <vt:lpstr>Stima della media  e di una proporzione di popolazione</vt:lpstr>
      <vt:lpstr>Introduzione</vt:lpstr>
      <vt:lpstr>Introduzione</vt:lpstr>
      <vt:lpstr>Introduzione</vt:lpstr>
      <vt:lpstr>Regione di Rigetto e Non Rigetto</vt:lpstr>
      <vt:lpstr>Errori della Verifica di Ipotesi</vt:lpstr>
      <vt:lpstr>Errori di Tipo I e Tipo II</vt:lpstr>
      <vt:lpstr>Errori di Tipo I e Tipo II</vt:lpstr>
      <vt:lpstr>Code del test</vt:lpstr>
      <vt:lpstr>Test a Due Code</vt:lpstr>
      <vt:lpstr>Test a Due Code</vt:lpstr>
      <vt:lpstr>Test a Una Coda Sinistra</vt:lpstr>
      <vt:lpstr>Test a una Coda Destra</vt:lpstr>
      <vt:lpstr>Operatori di H0 e H1 e Coda del Test</vt:lpstr>
      <vt:lpstr>Esercizi</vt:lpstr>
      <vt:lpstr>Esercizi</vt:lpstr>
      <vt:lpstr>Verifica di Ipotesi sulla Media m</vt:lpstr>
      <vt:lpstr>Approccio secondo il p-value</vt:lpstr>
      <vt:lpstr>Approccio p-value</vt:lpstr>
      <vt:lpstr>Esempio 9-1</vt:lpstr>
      <vt:lpstr>Esempio 9.1 – Step 1-4</vt:lpstr>
      <vt:lpstr>Esempio 9.1 – Step 1-4</vt:lpstr>
      <vt:lpstr>Esempio 9-1: MINITAB</vt:lpstr>
      <vt:lpstr>Esempio 9-1: MINITAB</vt:lpstr>
      <vt:lpstr>Esempio 9-1: MINITAB</vt:lpstr>
      <vt:lpstr>Esempio 9-1: MINITAB</vt:lpstr>
      <vt:lpstr>Esempio 9-2</vt:lpstr>
      <vt:lpstr>Esempio 9.2 – Step 1-4</vt:lpstr>
      <vt:lpstr>Esempio 9.2 – Step 1-4</vt:lpstr>
      <vt:lpstr>Esempio 9.2 - MINITAB</vt:lpstr>
      <vt:lpstr>Esercizio 3</vt:lpstr>
      <vt:lpstr>Approccio secondo il Valore Critico</vt:lpstr>
      <vt:lpstr>Statistica del Test e Step della VI</vt:lpstr>
      <vt:lpstr>Esempio 9-3 </vt:lpstr>
      <vt:lpstr>Esempio 9-3 </vt:lpstr>
      <vt:lpstr>Esempio 9-4</vt:lpstr>
      <vt:lpstr>Case Study</vt:lpstr>
      <vt:lpstr>Test di Ipotesi su m: s NON nota</vt:lpstr>
      <vt:lpstr>Test di Ipotesi su m: s NON nota</vt:lpstr>
      <vt:lpstr>Esempio 9-5</vt:lpstr>
      <vt:lpstr>Esempio 9-5. Calcolo del p-value. Step 1-4</vt:lpstr>
      <vt:lpstr>Esempio 9-5. Calcolo del p-value. Step 1-4</vt:lpstr>
      <vt:lpstr>Esempio 9-5. MINITAB</vt:lpstr>
      <vt:lpstr>Esempio 9-5. MINITAB</vt:lpstr>
      <vt:lpstr>Esempio 9-5. MINITAB</vt:lpstr>
      <vt:lpstr>Esempio 9-5. MINITAB</vt:lpstr>
      <vt:lpstr>Esempio 9-5. MINITAB</vt:lpstr>
      <vt:lpstr>Esempio 9-5. Valore Critico</vt:lpstr>
      <vt:lpstr>Esempi e Esercizi</vt:lpstr>
      <vt:lpstr>Esempi e Esercizi</vt:lpstr>
      <vt:lpstr>Esempi e Esercizi</vt:lpstr>
      <vt:lpstr>Esercizio 3 - MINITAB</vt:lpstr>
      <vt:lpstr>Esercizio 3 - MINITAB</vt:lpstr>
      <vt:lpstr>Esercizio 3 - MINITAB</vt:lpstr>
      <vt:lpstr>Esercizio 3 - MINITAB</vt:lpstr>
      <vt:lpstr>Esercizio 3 - MINITAB</vt:lpstr>
      <vt:lpstr>Esercizio 3 - MINITAB</vt:lpstr>
      <vt:lpstr>Esercizio 3 - MINITAB</vt:lpstr>
      <vt:lpstr>Esercizio 3 - MINITAB</vt:lpstr>
      <vt:lpstr>Test di Ipotesi sulla Proporzione di Popolazione.  Campione di grandi dimensioni</vt:lpstr>
      <vt:lpstr>Test di Ipotesi sulla Proporzione di Popolazione.  Campione di grandi dimensioni</vt:lpstr>
      <vt:lpstr>Esempio 9-9. p-value</vt:lpstr>
      <vt:lpstr>Esempio 9-9. Step 1- 4</vt:lpstr>
      <vt:lpstr>Esempio 9-9. Step 1- 4</vt:lpstr>
      <vt:lpstr>Esempio 9-9. MINITAB</vt:lpstr>
      <vt:lpstr>Esempio 9-9. MINITAB</vt:lpstr>
      <vt:lpstr>Esempio 9-9. MINITAB</vt:lpstr>
      <vt:lpstr>Esempio 9-10. p-value</vt:lpstr>
      <vt:lpstr>Esempio 9-10. MINITAB</vt:lpstr>
      <vt:lpstr>Esercizi</vt:lpstr>
    </vt:vector>
  </TitlesOfParts>
  <Company>Dipartimento Scienze Biomediche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Statistica</dc:title>
  <dc:creator>cb</dc:creator>
  <cp:lastModifiedBy>claudio bonifazzi</cp:lastModifiedBy>
  <cp:revision>3071</cp:revision>
  <cp:lastPrinted>2011-12-26T16:36:11Z</cp:lastPrinted>
  <dcterms:created xsi:type="dcterms:W3CDTF">2004-12-18T19:21:52Z</dcterms:created>
  <dcterms:modified xsi:type="dcterms:W3CDTF">2013-01-25T12:41:04Z</dcterms:modified>
</cp:coreProperties>
</file>