
<file path=[Content_Types].xml><?xml version="1.0" encoding="utf-8"?>
<Types xmlns="http://schemas.openxmlformats.org/package/2006/content-types">
  <Default Extension="xml" ContentType="application/xml"/>
  <Default Extension="png" ContentType="image/png"/>
  <Default Extension="jpeg" ContentType="image/jpeg"/>
  <Default Extension="rels" ContentType="application/vnd.openxmlformats-package.relationships+xml"/>
  <Default Extension="emf" ContentType="image/x-emf"/>
  <Default Extension="vml" ContentType="application/vnd.openxmlformats-officedocument.vmlDrawing"/>
  <Default Extension="wdp" ContentType="image/vnd.ms-photo"/>
  <Default Extension="bin" ContentType="application/vnd.openxmlformats-officedocument.presentationml.printerSettings"/>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charts/chart1.xml" ContentType="application/vnd.openxmlformats-officedocument.drawingml.chart+xml"/>
  <Override PartName="/ppt/embeddings/oleObject4.bin" ContentType="application/vnd.openxmlformats-officedocument.oleObject"/>
  <Override PartName="/ppt/embeddings/oleObject5.bin" ContentType="application/vnd.openxmlformats-officedocument.oleObject"/>
  <Override PartName="/ppt/embeddings/oleObject6.bin" ContentType="application/vnd.openxmlformats-officedocument.oleObject"/>
  <Override PartName="/ppt/embeddings/oleObject7.bin" ContentType="application/vnd.openxmlformats-officedocument.oleObject"/>
  <Override PartName="/ppt/embeddings/oleObject8.bin" ContentType="application/vnd.openxmlformats-officedocument.oleObject"/>
  <Override PartName="/ppt/embeddings/oleObject9.bin" ContentType="application/vnd.openxmlformats-officedocument.oleObject"/>
  <Override PartName="/ppt/embeddings/oleObject10.bin" ContentType="application/vnd.openxmlformats-officedocument.oleObject"/>
  <Override PartName="/ppt/embeddings/oleObject11.bin" ContentType="application/vnd.openxmlformats-officedocument.oleObject"/>
  <Override PartName="/ppt/embeddings/oleObject12.bin" ContentType="application/vnd.openxmlformats-officedocument.oleObject"/>
  <Override PartName="/ppt/embeddings/oleObject13.bin" ContentType="application/vnd.openxmlformats-officedocument.oleObject"/>
  <Override PartName="/ppt/embeddings/oleObject14.bin" ContentType="application/vnd.openxmlformats-officedocument.oleObject"/>
  <Override PartName="/ppt/embeddings/oleObject15.bin" ContentType="application/vnd.openxmlformats-officedocument.oleObject"/>
  <Override PartName="/ppt/embeddings/oleObject16.bin" ContentType="application/vnd.openxmlformats-officedocument.oleObject"/>
  <Override PartName="/ppt/embeddings/oleObject17.bin" ContentType="application/vnd.openxmlformats-officedocument.oleObject"/>
  <Override PartName="/ppt/embeddings/oleObject18.bin" ContentType="application/vnd.openxmlformats-officedocument.oleObject"/>
  <Override PartName="/ppt/embeddings/oleObject19.bin" ContentType="application/vnd.openxmlformats-officedocument.oleObject"/>
  <Override PartName="/ppt/embeddings/oleObject20.bin" ContentType="application/vnd.openxmlformats-officedocument.oleObject"/>
  <Override PartName="/ppt/embeddings/oleObject21.bin" ContentType="application/vnd.openxmlformats-officedocument.oleObject"/>
  <Override PartName="/ppt/embeddings/oleObject22.bin" ContentType="application/vnd.openxmlformats-officedocument.oleObject"/>
  <Override PartName="/ppt/embeddings/oleObject23.bin" ContentType="application/vnd.openxmlformats-officedocument.oleObject"/>
  <Override PartName="/ppt/embeddings/oleObject24.bin" ContentType="application/vnd.openxmlformats-officedocument.oleObject"/>
  <Override PartName="/ppt/embeddings/oleObject25.bin" ContentType="application/vnd.openxmlformats-officedocument.oleObject"/>
  <Override PartName="/ppt/embeddings/oleObject26.bin" ContentType="application/vnd.openxmlformats-officedocument.oleObject"/>
  <Override PartName="/ppt/embeddings/oleObject27.bin" ContentType="application/vnd.openxmlformats-officedocument.oleObject"/>
  <Override PartName="/ppt/embeddings/oleObject28.bin" ContentType="application/vnd.openxmlformats-officedocument.oleObject"/>
  <Override PartName="/ppt/embeddings/oleObject29.bin" ContentType="application/vnd.openxmlformats-officedocument.oleObject"/>
  <Override PartName="/ppt/embeddings/oleObject30.bin" ContentType="application/vnd.openxmlformats-officedocument.oleObject"/>
  <Override PartName="/ppt/embeddings/oleObject31.bin" ContentType="application/vnd.openxmlformats-officedocument.oleObject"/>
  <Override PartName="/ppt/embeddings/oleObject32.bin" ContentType="application/vnd.openxmlformats-officedocument.oleObject"/>
  <Override PartName="/ppt/embeddings/oleObject33.bin" ContentType="application/vnd.openxmlformats-officedocument.oleObject"/>
  <Override PartName="/ppt/embeddings/oleObject34.bin" ContentType="application/vnd.openxmlformats-officedocument.oleObject"/>
  <Override PartName="/ppt/embeddings/oleObject35.bin" ContentType="application/vnd.openxmlformats-officedocument.oleObject"/>
  <Override PartName="/ppt/embeddings/oleObject36.bin" ContentType="application/vnd.openxmlformats-officedocument.oleObject"/>
  <Override PartName="/ppt/embeddings/oleObject37.bin" ContentType="application/vnd.openxmlformats-officedocument.oleObject"/>
  <Override PartName="/ppt/embeddings/oleObject38.bin" ContentType="application/vnd.openxmlformats-officedocument.oleObject"/>
  <Override PartName="/ppt/embeddings/oleObject39.bin" ContentType="application/vnd.openxmlformats-officedocument.oleObject"/>
  <Override PartName="/ppt/embeddings/oleObject40.bin" ContentType="application/vnd.openxmlformats-officedocument.oleObject"/>
  <Override PartName="/ppt/embeddings/oleObject41.bin" ContentType="application/vnd.openxmlformats-officedocument.oleObject"/>
  <Override PartName="/ppt/embeddings/oleObject42.bin" ContentType="application/vnd.openxmlformats-officedocument.oleObject"/>
  <Override PartName="/ppt/embeddings/oleObject43.bin" ContentType="application/vnd.openxmlformats-officedocument.oleObject"/>
  <Override PartName="/ppt/embeddings/oleObject44.bin" ContentType="application/vnd.openxmlformats-officedocument.oleObject"/>
  <Override PartName="/ppt/embeddings/oleObject45.bin" ContentType="application/vnd.openxmlformats-officedocument.oleObject"/>
  <Override PartName="/ppt/embeddings/oleObject46.bin" ContentType="application/vnd.openxmlformats-officedocument.oleObject"/>
  <Override PartName="/ppt/embeddings/oleObject47.bin" ContentType="application/vnd.openxmlformats-officedocument.oleObject"/>
  <Override PartName="/ppt/embeddings/oleObject48.bin" ContentType="application/vnd.openxmlformats-officedocument.oleObject"/>
  <Override PartName="/ppt/embeddings/oleObject49.bin" ContentType="application/vnd.openxmlformats-officedocument.oleObject"/>
  <Override PartName="/ppt/embeddings/oleObject50.bin" ContentType="application/vnd.openxmlformats-officedocument.oleObject"/>
  <Override PartName="/ppt/embeddings/oleObject51.bin" ContentType="application/vnd.openxmlformats-officedocument.oleObject"/>
  <Override PartName="/ppt/embeddings/oleObject52.bin" ContentType="application/vnd.openxmlformats-officedocument.oleObject"/>
  <Override PartName="/ppt/embeddings/oleObject53.bin" ContentType="application/vnd.openxmlformats-officedocument.oleObject"/>
  <Override PartName="/ppt/embeddings/oleObject54.bin" ContentType="application/vnd.openxmlformats-officedocument.oleObject"/>
  <Override PartName="/ppt/embeddings/oleObject55.bin" ContentType="application/vnd.openxmlformats-officedocument.oleObject"/>
  <Override PartName="/ppt/embeddings/oleObject56.bin" ContentType="application/vnd.openxmlformats-officedocument.oleObject"/>
  <Override PartName="/ppt/embeddings/oleObject57.bin" ContentType="application/vnd.openxmlformats-officedocument.oleObject"/>
  <Override PartName="/ppt/embeddings/oleObject58.bin" ContentType="application/vnd.openxmlformats-officedocument.oleObject"/>
  <Override PartName="/ppt/embeddings/oleObject59.bin" ContentType="application/vnd.openxmlformats-officedocument.oleObject"/>
  <Override PartName="/ppt/embeddings/oleObject60.bin" ContentType="application/vnd.openxmlformats-officedocument.oleObject"/>
  <Override PartName="/ppt/embeddings/oleObject61.bin" ContentType="application/vnd.openxmlformats-officedocument.oleObject"/>
  <Override PartName="/ppt/embeddings/oleObject62.bin" ContentType="application/vnd.openxmlformats-officedocument.oleObject"/>
  <Override PartName="/ppt/embeddings/oleObject63.bin" ContentType="application/vnd.openxmlformats-officedocument.oleObject"/>
  <Override PartName="/ppt/embeddings/oleObject64.bin" ContentType="application/vnd.openxmlformats-officedocument.oleObject"/>
  <Override PartName="/ppt/embeddings/oleObject65.bin" ContentType="application/vnd.openxmlformats-officedocument.oleObject"/>
  <Override PartName="/ppt/embeddings/oleObject66.bin" ContentType="application/vnd.openxmlformats-officedocument.oleObject"/>
  <Override PartName="/ppt/embeddings/oleObject67.bin" ContentType="application/vnd.openxmlformats-officedocument.oleObject"/>
  <Override PartName="/ppt/embeddings/oleObject68.bin" ContentType="application/vnd.openxmlformats-officedocument.oleObject"/>
  <Override PartName="/ppt/embeddings/oleObject69.bin" ContentType="application/vnd.openxmlformats-officedocument.oleObject"/>
  <Override PartName="/ppt/embeddings/oleObject70.bin" ContentType="application/vnd.openxmlformats-officedocument.oleObject"/>
  <Override PartName="/ppt/embeddings/oleObject71.bin" ContentType="application/vnd.openxmlformats-officedocument.oleObject"/>
  <Override PartName="/ppt/embeddings/oleObject72.bin" ContentType="application/vnd.openxmlformats-officedocument.oleObject"/>
  <Override PartName="/ppt/embeddings/oleObject73.bin" ContentType="application/vnd.openxmlformats-officedocument.oleObject"/>
  <Override PartName="/ppt/embeddings/oleObject74.bin" ContentType="application/vnd.openxmlformats-officedocument.oleObject"/>
  <Override PartName="/ppt/embeddings/oleObject75.bin" ContentType="application/vnd.openxmlformats-officedocument.oleObject"/>
  <Override PartName="/ppt/embeddings/oleObject76.bin" ContentType="application/vnd.openxmlformats-officedocument.oleObject"/>
  <Override PartName="/ppt/embeddings/oleObject77.bin" ContentType="application/vnd.openxmlformats-officedocument.oleObject"/>
  <Override PartName="/ppt/embeddings/oleObject78.bin" ContentType="application/vnd.openxmlformats-officedocument.oleObject"/>
  <Override PartName="/ppt/embeddings/oleObject79.bin" ContentType="application/vnd.openxmlformats-officedocument.oleObject"/>
  <Override PartName="/ppt/notesSlides/notesSlide1.xml" ContentType="application/vnd.openxmlformats-officedocument.presentationml.notesSlide+xml"/>
  <Override PartName="/ppt/embeddings/oleObject80.bin" ContentType="application/vnd.openxmlformats-officedocument.oleObject"/>
  <Override PartName="/ppt/embeddings/oleObject81.bin" ContentType="application/vnd.openxmlformats-officedocument.oleObject"/>
  <Override PartName="/ppt/embeddings/oleObject82.bin" ContentType="application/vnd.openxmlformats-officedocument.oleObject"/>
  <Override PartName="/ppt/embeddings/oleObject83.bin" ContentType="application/vnd.openxmlformats-officedocument.oleObject"/>
  <Override PartName="/ppt/embeddings/oleObject84.bin" ContentType="application/vnd.openxmlformats-officedocument.oleObject"/>
  <Override PartName="/ppt/embeddings/oleObject85.bin" ContentType="application/vnd.openxmlformats-officedocument.oleObject"/>
  <Override PartName="/ppt/embeddings/oleObject86.bin" ContentType="application/vnd.openxmlformats-officedocument.oleObject"/>
  <Override PartName="/ppt/embeddings/oleObject87.bin" ContentType="application/vnd.openxmlformats-officedocument.oleObject"/>
  <Override PartName="/ppt/embeddings/oleObject88.bin" ContentType="application/vnd.openxmlformats-officedocument.oleObject"/>
  <Override PartName="/ppt/embeddings/oleObject89.bin" ContentType="application/vnd.openxmlformats-officedocument.oleObject"/>
  <Override PartName="/ppt/embeddings/oleObject90.bin" ContentType="application/vnd.openxmlformats-officedocument.oleObject"/>
  <Override PartName="/ppt/embeddings/oleObject91.bin" ContentType="application/vnd.openxmlformats-officedocument.oleObject"/>
  <Override PartName="/ppt/embeddings/oleObject92.bin" ContentType="application/vnd.openxmlformats-officedocument.oleObject"/>
  <Override PartName="/ppt/embeddings/oleObject93.bin" ContentType="application/vnd.openxmlformats-officedocument.oleObject"/>
  <Override PartName="/ppt/embeddings/oleObject94.bin" ContentType="application/vnd.openxmlformats-officedocument.oleObject"/>
  <Override PartName="/ppt/embeddings/oleObject95.bin" ContentType="application/vnd.openxmlformats-officedocument.oleObject"/>
  <Override PartName="/ppt/embeddings/oleObject96.bin" ContentType="application/vnd.openxmlformats-officedocument.oleObject"/>
  <Override PartName="/ppt/embeddings/oleObject97.bin" ContentType="application/vnd.openxmlformats-officedocument.oleObject"/>
  <Override PartName="/ppt/embeddings/oleObject98.bin" ContentType="application/vnd.openxmlformats-officedocument.oleObject"/>
  <Override PartName="/ppt/embeddings/oleObject99.bin" ContentType="application/vnd.openxmlformats-officedocument.oleObject"/>
  <Override PartName="/ppt/embeddings/oleObject100.bin" ContentType="application/vnd.openxmlformats-officedocument.oleObject"/>
  <Override PartName="/ppt/embeddings/oleObject101.bin" ContentType="application/vnd.openxmlformats-officedocument.oleObject"/>
  <Override PartName="/ppt/embeddings/oleObject102.bin" ContentType="application/vnd.openxmlformats-officedocument.oleObject"/>
  <Override PartName="/ppt/embeddings/oleObject103.bin" ContentType="application/vnd.openxmlformats-officedocument.oleObject"/>
  <Override PartName="/ppt/embeddings/oleObject104.bin" ContentType="application/vnd.openxmlformats-officedocument.oleObject"/>
  <Override PartName="/ppt/embeddings/oleObject105.bin" ContentType="application/vnd.openxmlformats-officedocument.oleObject"/>
  <Override PartName="/ppt/embeddings/oleObject106.bin" ContentType="application/vnd.openxmlformats-officedocument.oleObject"/>
  <Override PartName="/ppt/embeddings/oleObject107.bin" ContentType="application/vnd.openxmlformats-officedocument.oleObject"/>
  <Override PartName="/ppt/embeddings/oleObject108.bin" ContentType="application/vnd.openxmlformats-officedocument.oleObject"/>
  <Override PartName="/ppt/embeddings/oleObject109.bin" ContentType="application/vnd.openxmlformats-officedocument.oleObject"/>
  <Override PartName="/ppt/embeddings/oleObject110.bin" ContentType="application/vnd.openxmlformats-officedocument.oleObject"/>
  <Override PartName="/ppt/embeddings/oleObject111.bin" ContentType="application/vnd.openxmlformats-officedocument.oleObject"/>
  <Override PartName="/ppt/embeddings/oleObject112.bin" ContentType="application/vnd.openxmlformats-officedocument.oleObject"/>
  <Override PartName="/ppt/embeddings/oleObject113.bin" ContentType="application/vnd.openxmlformats-officedocument.oleObject"/>
  <Override PartName="/ppt/embeddings/oleObject114.bin" ContentType="application/vnd.openxmlformats-officedocument.oleObject"/>
  <Override PartName="/ppt/embeddings/oleObject115.bin" ContentType="application/vnd.openxmlformats-officedocument.oleObject"/>
  <Override PartName="/ppt/embeddings/oleObject116.bin" ContentType="application/vnd.openxmlformats-officedocument.oleObject"/>
  <Override PartName="/ppt/embeddings/oleObject117.bin" ContentType="application/vnd.openxmlformats-officedocument.oleObject"/>
  <Override PartName="/ppt/embeddings/oleObject118.bin" ContentType="application/vnd.openxmlformats-officedocument.oleObject"/>
  <Override PartName="/ppt/embeddings/oleObject119.bin" ContentType="application/vnd.openxmlformats-officedocument.oleObject"/>
  <Override PartName="/ppt/notesSlides/notesSlide2.xml" ContentType="application/vnd.openxmlformats-officedocument.presentationml.notesSlide+xml"/>
  <Override PartName="/ppt/embeddings/oleObject120.bin" ContentType="application/vnd.openxmlformats-officedocument.oleObject"/>
  <Override PartName="/ppt/embeddings/oleObject121.bin" ContentType="application/vnd.openxmlformats-officedocument.oleObject"/>
  <Override PartName="/ppt/embeddings/oleObject122.bin" ContentType="application/vnd.openxmlformats-officedocument.oleObject"/>
  <Override PartName="/ppt/embeddings/oleObject123.bin" ContentType="application/vnd.openxmlformats-officedocument.oleObject"/>
  <Override PartName="/ppt/embeddings/oleObject124.bin" ContentType="application/vnd.openxmlformats-officedocument.oleObject"/>
  <Override PartName="/ppt/embeddings/oleObject125.bin" ContentType="application/vnd.openxmlformats-officedocument.oleObject"/>
  <Override PartName="/ppt/embeddings/oleObject126.bin" ContentType="application/vnd.openxmlformats-officedocument.oleObject"/>
  <Override PartName="/ppt/embeddings/oleObject127.bin" ContentType="application/vnd.openxmlformats-officedocument.oleObject"/>
  <Override PartName="/ppt/embeddings/oleObject128.bin" ContentType="application/vnd.openxmlformats-officedocument.oleObject"/>
  <Override PartName="/ppt/embeddings/oleObject129.bin" ContentType="application/vnd.openxmlformats-officedocument.oleObject"/>
  <Override PartName="/ppt/embeddings/oleObject130.bin" ContentType="application/vnd.openxmlformats-officedocument.oleObject"/>
  <Override PartName="/ppt/embeddings/oleObject131.bin" ContentType="application/vnd.openxmlformats-officedocument.oleObject"/>
  <Override PartName="/ppt/embeddings/oleObject132.bin" ContentType="application/vnd.openxmlformats-officedocument.oleObject"/>
  <Override PartName="/ppt/embeddings/oleObject133.bin" ContentType="application/vnd.openxmlformats-officedocument.oleObject"/>
  <Override PartName="/ppt/embeddings/oleObject134.bin" ContentType="application/vnd.openxmlformats-officedocument.oleObject"/>
  <Override PartName="/ppt/notesSlides/notesSlide3.xml" ContentType="application/vnd.openxmlformats-officedocument.presentationml.notesSlide+xml"/>
  <Override PartName="/ppt/embeddings/oleObject135.bin" ContentType="application/vnd.openxmlformats-officedocument.oleObject"/>
  <Override PartName="/ppt/embeddings/oleObject136.bin" ContentType="application/vnd.openxmlformats-officedocument.oleObject"/>
  <Override PartName="/ppt/embeddings/oleObject137.bin" ContentType="application/vnd.openxmlformats-officedocument.oleObject"/>
  <Override PartName="/ppt/embeddings/oleObject138.bin" ContentType="application/vnd.openxmlformats-officedocument.oleObject"/>
  <Override PartName="/ppt/embeddings/oleObject139.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notesMasterIdLst>
    <p:notesMasterId r:id="rId63"/>
  </p:notesMasterIdLst>
  <p:sldIdLst>
    <p:sldId id="435" r:id="rId2"/>
    <p:sldId id="454" r:id="rId3"/>
    <p:sldId id="473" r:id="rId4"/>
    <p:sldId id="474" r:id="rId5"/>
    <p:sldId id="314" r:id="rId6"/>
    <p:sldId id="436" r:id="rId7"/>
    <p:sldId id="437" r:id="rId8"/>
    <p:sldId id="438" r:id="rId9"/>
    <p:sldId id="439" r:id="rId10"/>
    <p:sldId id="440" r:id="rId11"/>
    <p:sldId id="441" r:id="rId12"/>
    <p:sldId id="442" r:id="rId13"/>
    <p:sldId id="444" r:id="rId14"/>
    <p:sldId id="443" r:id="rId15"/>
    <p:sldId id="445" r:id="rId16"/>
    <p:sldId id="446" r:id="rId17"/>
    <p:sldId id="447" r:id="rId18"/>
    <p:sldId id="448" r:id="rId19"/>
    <p:sldId id="451" r:id="rId20"/>
    <p:sldId id="449" r:id="rId21"/>
    <p:sldId id="450" r:id="rId22"/>
    <p:sldId id="452" r:id="rId23"/>
    <p:sldId id="453" r:id="rId24"/>
    <p:sldId id="455" r:id="rId25"/>
    <p:sldId id="456" r:id="rId26"/>
    <p:sldId id="457" r:id="rId27"/>
    <p:sldId id="458" r:id="rId28"/>
    <p:sldId id="459" r:id="rId29"/>
    <p:sldId id="460" r:id="rId30"/>
    <p:sldId id="461" r:id="rId31"/>
    <p:sldId id="462" r:id="rId32"/>
    <p:sldId id="463" r:id="rId33"/>
    <p:sldId id="502" r:id="rId34"/>
    <p:sldId id="503" r:id="rId35"/>
    <p:sldId id="464" r:id="rId36"/>
    <p:sldId id="465" r:id="rId37"/>
    <p:sldId id="466" r:id="rId38"/>
    <p:sldId id="507" r:id="rId39"/>
    <p:sldId id="467" r:id="rId40"/>
    <p:sldId id="468" r:id="rId41"/>
    <p:sldId id="469" r:id="rId42"/>
    <p:sldId id="508" r:id="rId43"/>
    <p:sldId id="470" r:id="rId44"/>
    <p:sldId id="489" r:id="rId45"/>
    <p:sldId id="490" r:id="rId46"/>
    <p:sldId id="491" r:id="rId47"/>
    <p:sldId id="493" r:id="rId48"/>
    <p:sldId id="492" r:id="rId49"/>
    <p:sldId id="494" r:id="rId50"/>
    <p:sldId id="495" r:id="rId51"/>
    <p:sldId id="496" r:id="rId52"/>
    <p:sldId id="497" r:id="rId53"/>
    <p:sldId id="471" r:id="rId54"/>
    <p:sldId id="472" r:id="rId55"/>
    <p:sldId id="498" r:id="rId56"/>
    <p:sldId id="499" r:id="rId57"/>
    <p:sldId id="500" r:id="rId58"/>
    <p:sldId id="501" r:id="rId59"/>
    <p:sldId id="504" r:id="rId60"/>
    <p:sldId id="505" r:id="rId61"/>
    <p:sldId id="506" r:id="rId62"/>
  </p:sldIdLst>
  <p:sldSz cx="9144000" cy="6858000" type="screen4x3"/>
  <p:notesSz cx="6858000" cy="9144000"/>
  <p:defaultTextStyle>
    <a:defPPr>
      <a:defRPr lang="it-IT"/>
    </a:defPPr>
    <a:lvl1pPr algn="l" rtl="0" fontAlgn="base">
      <a:spcBef>
        <a:spcPct val="0"/>
      </a:spcBef>
      <a:spcAft>
        <a:spcPct val="0"/>
      </a:spcAft>
      <a:defRPr sz="2400" b="1" kern="1200">
        <a:solidFill>
          <a:schemeClr val="tx1"/>
        </a:solidFill>
        <a:latin typeface="Times New Roman" charset="0"/>
        <a:ea typeface="ＭＳ Ｐゴシック" charset="0"/>
        <a:cs typeface="ＭＳ Ｐゴシック" charset="0"/>
      </a:defRPr>
    </a:lvl1pPr>
    <a:lvl2pPr marL="457200" algn="l" rtl="0" fontAlgn="base">
      <a:spcBef>
        <a:spcPct val="0"/>
      </a:spcBef>
      <a:spcAft>
        <a:spcPct val="0"/>
      </a:spcAft>
      <a:defRPr sz="2400" b="1" kern="1200">
        <a:solidFill>
          <a:schemeClr val="tx1"/>
        </a:solidFill>
        <a:latin typeface="Times New Roman"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Times New Roman"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Times New Roman"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Times New Roman" charset="0"/>
        <a:ea typeface="ＭＳ Ｐゴシック" charset="0"/>
        <a:cs typeface="ＭＳ Ｐゴシック" charset="0"/>
      </a:defRPr>
    </a:lvl5pPr>
    <a:lvl6pPr marL="2286000" algn="l" defTabSz="457200" rtl="0" eaLnBrk="1" latinLnBrk="0" hangingPunct="1">
      <a:defRPr sz="2400" b="1" kern="1200">
        <a:solidFill>
          <a:schemeClr val="tx1"/>
        </a:solidFill>
        <a:latin typeface="Times New Roman" charset="0"/>
        <a:ea typeface="ＭＳ Ｐゴシック" charset="0"/>
        <a:cs typeface="ＭＳ Ｐゴシック" charset="0"/>
      </a:defRPr>
    </a:lvl6pPr>
    <a:lvl7pPr marL="2743200" algn="l" defTabSz="457200" rtl="0" eaLnBrk="1" latinLnBrk="0" hangingPunct="1">
      <a:defRPr sz="2400" b="1" kern="1200">
        <a:solidFill>
          <a:schemeClr val="tx1"/>
        </a:solidFill>
        <a:latin typeface="Times New Roman" charset="0"/>
        <a:ea typeface="ＭＳ Ｐゴシック" charset="0"/>
        <a:cs typeface="ＭＳ Ｐゴシック" charset="0"/>
      </a:defRPr>
    </a:lvl7pPr>
    <a:lvl8pPr marL="3200400" algn="l" defTabSz="457200" rtl="0" eaLnBrk="1" latinLnBrk="0" hangingPunct="1">
      <a:defRPr sz="2400" b="1" kern="1200">
        <a:solidFill>
          <a:schemeClr val="tx1"/>
        </a:solidFill>
        <a:latin typeface="Times New Roman" charset="0"/>
        <a:ea typeface="ＭＳ Ｐゴシック" charset="0"/>
        <a:cs typeface="ＭＳ Ｐゴシック" charset="0"/>
      </a:defRPr>
    </a:lvl8pPr>
    <a:lvl9pPr marL="3657600" algn="l" defTabSz="457200" rtl="0" eaLnBrk="1" latinLnBrk="0" hangingPunct="1">
      <a:defRPr sz="2400" b="1" kern="1200">
        <a:solidFill>
          <a:schemeClr val="tx1"/>
        </a:solidFill>
        <a:latin typeface="Times New Roman"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555"/>
    <a:srgbClr val="FFFF75"/>
    <a:srgbClr val="FAF4C8"/>
    <a:srgbClr val="FFFCD2"/>
    <a:srgbClr val="CCFF66"/>
    <a:srgbClr val="000000"/>
    <a:srgbClr val="FFFFFF"/>
    <a:srgbClr val="191967"/>
    <a:srgbClr val="0B1374"/>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84E427A-3D55-4303-BF80-6455036E1DE7}" styleName="Stile con tema 1 - Colore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Stile con tema 1 - Colore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18603FDC-E32A-4AB5-989C-0864C3EAD2B8}" styleName="Stile con tema 2 - Colore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Stile chi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Stile chiaro 1 - Color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16DA210-FB5B-4158-B5E0-FEB733F419BA}" styleName="Stile chi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75DCB02-9BB8-47FD-8907-85C794F793BA}" styleName="Stile con tema 1 - Colore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DA37D80-6434-44D0-A028-1B22A696006F}" styleName="Stile chiaro 3 - Colore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C89EF96-8CEA-46FF-86C4-4CE0E7609802}" styleName="Stile chiaro 3 - Colore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Stile medio 1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Stile medio 1 - Colore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0E3FDE45-AF77-4B5C-9715-49D594BDF05E}" styleName="Stile chiaro 1 - Colore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Stile chiaro 2 - Colore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968" autoAdjust="0"/>
  </p:normalViewPr>
  <p:slideViewPr>
    <p:cSldViewPr snapToGrid="0">
      <p:cViewPr>
        <p:scale>
          <a:sx n="99" d="100"/>
          <a:sy n="99" d="100"/>
        </p:scale>
        <p:origin x="-1424" y="-216"/>
      </p:cViewPr>
      <p:guideLst>
        <p:guide orient="horz" pos="174"/>
        <p:guide orient="horz" pos="468"/>
        <p:guide pos="5274"/>
        <p:guide pos="5501"/>
        <p:guide pos="25"/>
        <p:guide pos="3553"/>
        <p:guide pos="2133"/>
        <p:guide pos="2870"/>
      </p:guideLst>
    </p:cSldViewPr>
  </p:slideViewPr>
  <p:outlineViewPr>
    <p:cViewPr>
      <p:scale>
        <a:sx n="25" d="100"/>
        <a:sy n="25" d="100"/>
      </p:scale>
      <p:origin x="0" y="0"/>
    </p:cViewPr>
    <p:sldLst>
      <p:sld r:id="rId1" collapse="1"/>
    </p:sldLst>
  </p:outlineViewPr>
  <p:notesTextViewPr>
    <p:cViewPr>
      <p:scale>
        <a:sx n="100" d="100"/>
        <a:sy n="100" d="100"/>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notesMaster" Target="notesMasters/notesMaster1.xml"/><Relationship Id="rId64" Type="http://schemas.openxmlformats.org/officeDocument/2006/relationships/printerSettings" Target="printerSettings/printerSettings1.bin"/><Relationship Id="rId65" Type="http://schemas.openxmlformats.org/officeDocument/2006/relationships/presProps" Target="presProps.xml"/><Relationship Id="rId66" Type="http://schemas.openxmlformats.org/officeDocument/2006/relationships/viewProps" Target="viewProps.xml"/><Relationship Id="rId67" Type="http://schemas.openxmlformats.org/officeDocument/2006/relationships/theme" Target="theme/theme1.xml"/><Relationship Id="rId68"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_rels/viewProps.xml.rels><?xml version="1.0" encoding="UTF-8" standalone="yes"?>
<Relationships xmlns="http://schemas.openxmlformats.org/package/2006/relationships"><Relationship Id="rId1"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Cartella%20di%20lavoro2"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18"/>
    </mc:Choice>
    <mc:Fallback>
      <c:style val="18"/>
    </mc:Fallback>
  </mc:AlternateContent>
  <c:chart>
    <c:title>
      <c:layout/>
      <c:overlay val="0"/>
      <c:txPr>
        <a:bodyPr/>
        <a:lstStyle/>
        <a:p>
          <a:pPr>
            <a:defRPr sz="1800"/>
          </a:pPr>
          <a:endParaRPr lang="it-IT"/>
        </a:p>
      </c:txPr>
    </c:title>
    <c:autoTitleDeleted val="0"/>
    <c:plotArea>
      <c:layout/>
      <c:barChart>
        <c:barDir val="bar"/>
        <c:grouping val="clustered"/>
        <c:varyColors val="0"/>
        <c:ser>
          <c:idx val="1"/>
          <c:order val="0"/>
          <c:tx>
            <c:strRef>
              <c:f>Foglio1!$B$1</c:f>
              <c:strCache>
                <c:ptCount val="1"/>
                <c:pt idx="0">
                  <c:v>frequenza</c:v>
                </c:pt>
              </c:strCache>
            </c:strRef>
          </c:tx>
          <c:spPr>
            <a:solidFill>
              <a:schemeClr val="tx2">
                <a:lumMod val="75000"/>
                <a:alpha val="50000"/>
              </a:schemeClr>
            </a:solidFill>
          </c:spPr>
          <c:invertIfNegative val="0"/>
          <c:cat>
            <c:numRef>
              <c:f>Foglio1!$A$2:$A$5</c:f>
              <c:numCache>
                <c:formatCode>General</c:formatCode>
                <c:ptCount val="4"/>
                <c:pt idx="0">
                  <c:v>70.0</c:v>
                </c:pt>
                <c:pt idx="1">
                  <c:v>78.0</c:v>
                </c:pt>
                <c:pt idx="2">
                  <c:v>80.0</c:v>
                </c:pt>
                <c:pt idx="3">
                  <c:v>95.0</c:v>
                </c:pt>
              </c:numCache>
            </c:numRef>
          </c:cat>
          <c:val>
            <c:numRef>
              <c:f>Foglio1!$B$2:$B$5</c:f>
              <c:numCache>
                <c:formatCode>General</c:formatCode>
                <c:ptCount val="4"/>
                <c:pt idx="0">
                  <c:v>1.0</c:v>
                </c:pt>
                <c:pt idx="1">
                  <c:v>1.0</c:v>
                </c:pt>
                <c:pt idx="2">
                  <c:v>2.0</c:v>
                </c:pt>
                <c:pt idx="3">
                  <c:v>1.0</c:v>
                </c:pt>
              </c:numCache>
            </c:numRef>
          </c:val>
        </c:ser>
        <c:dLbls>
          <c:showLegendKey val="0"/>
          <c:showVal val="0"/>
          <c:showCatName val="0"/>
          <c:showSerName val="0"/>
          <c:showPercent val="0"/>
          <c:showBubbleSize val="0"/>
        </c:dLbls>
        <c:gapWidth val="20"/>
        <c:axId val="2128368808"/>
        <c:axId val="2127745080"/>
      </c:barChart>
      <c:catAx>
        <c:axId val="2128368808"/>
        <c:scaling>
          <c:orientation val="minMax"/>
        </c:scaling>
        <c:delete val="0"/>
        <c:axPos val="l"/>
        <c:title>
          <c:tx>
            <c:rich>
              <a:bodyPr rot="-5400000" vert="horz"/>
              <a:lstStyle/>
              <a:p>
                <a:pPr>
                  <a:defRPr/>
                </a:pPr>
                <a:r>
                  <a:rPr lang="it-IT"/>
                  <a:t>Punteggio</a:t>
                </a:r>
              </a:p>
            </c:rich>
          </c:tx>
          <c:layout/>
          <c:overlay val="0"/>
        </c:title>
        <c:numFmt formatCode="General" sourceLinked="1"/>
        <c:majorTickMark val="none"/>
        <c:minorTickMark val="none"/>
        <c:tickLblPos val="nextTo"/>
        <c:crossAx val="2127745080"/>
        <c:crosses val="autoZero"/>
        <c:auto val="1"/>
        <c:lblAlgn val="ctr"/>
        <c:lblOffset val="100"/>
        <c:noMultiLvlLbl val="0"/>
      </c:catAx>
      <c:valAx>
        <c:axId val="2127745080"/>
        <c:scaling>
          <c:orientation val="minMax"/>
          <c:max val="2.0"/>
        </c:scaling>
        <c:delete val="0"/>
        <c:axPos val="b"/>
        <c:numFmt formatCode="General" sourceLinked="1"/>
        <c:majorTickMark val="out"/>
        <c:minorTickMark val="none"/>
        <c:tickLblPos val="nextTo"/>
        <c:crossAx val="2128368808"/>
        <c:crosses val="autoZero"/>
        <c:crossBetween val="between"/>
        <c:majorUnit val="1.0"/>
      </c:valAx>
      <c:dTable>
        <c:showHorzBorder val="1"/>
        <c:showVertBorder val="1"/>
        <c:showOutline val="1"/>
        <c:showKeys val="1"/>
      </c:dTable>
      <c:spPr>
        <a:solidFill>
          <a:srgbClr val="FFFCAD"/>
        </a:solidFill>
      </c:spPr>
    </c:plotArea>
    <c:plotVisOnly val="1"/>
    <c:dispBlanksAs val="gap"/>
    <c:showDLblsOverMax val="0"/>
  </c:chart>
  <c:spPr>
    <a:solidFill>
      <a:srgbClr val="FFFCAD"/>
    </a:solidFill>
  </c:spPr>
  <c:txPr>
    <a:bodyPr/>
    <a:lstStyle/>
    <a:p>
      <a:pPr>
        <a:defRPr sz="1400"/>
      </a:pPr>
      <a:endParaRPr lang="it-IT"/>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 Id="rId2"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emf"/><Relationship Id="rId2" Type="http://schemas.openxmlformats.org/officeDocument/2006/relationships/image" Target="../media/image30.emf"/><Relationship Id="rId3" Type="http://schemas.openxmlformats.org/officeDocument/2006/relationships/image" Target="../media/image3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3.wmf"/><Relationship Id="rId2" Type="http://schemas.openxmlformats.org/officeDocument/2006/relationships/image" Target="../media/image3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5.emf"/><Relationship Id="rId2" Type="http://schemas.openxmlformats.org/officeDocument/2006/relationships/image" Target="../media/image36.emf"/><Relationship Id="rId3" Type="http://schemas.openxmlformats.org/officeDocument/2006/relationships/image" Target="../media/image3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3.wmf"/><Relationship Id="rId4" Type="http://schemas.openxmlformats.org/officeDocument/2006/relationships/image" Target="../media/image44.emf"/><Relationship Id="rId5" Type="http://schemas.openxmlformats.org/officeDocument/2006/relationships/image" Target="../media/image45.emf"/><Relationship Id="rId6" Type="http://schemas.openxmlformats.org/officeDocument/2006/relationships/image" Target="../media/image46.emf"/><Relationship Id="rId1" Type="http://schemas.openxmlformats.org/officeDocument/2006/relationships/image" Target="../media/image41.wmf"/><Relationship Id="rId2" Type="http://schemas.openxmlformats.org/officeDocument/2006/relationships/image" Target="../media/image42.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5.emf"/><Relationship Id="rId2" Type="http://schemas.openxmlformats.org/officeDocument/2006/relationships/image" Target="../media/image43.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5.emf"/><Relationship Id="rId2" Type="http://schemas.openxmlformats.org/officeDocument/2006/relationships/image" Target="../media/image49.e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52.emf"/><Relationship Id="rId4" Type="http://schemas.openxmlformats.org/officeDocument/2006/relationships/image" Target="../media/image53.emf"/><Relationship Id="rId5" Type="http://schemas.openxmlformats.org/officeDocument/2006/relationships/image" Target="../media/image35.emf"/><Relationship Id="rId1" Type="http://schemas.openxmlformats.org/officeDocument/2006/relationships/image" Target="../media/image50.emf"/><Relationship Id="rId2" Type="http://schemas.openxmlformats.org/officeDocument/2006/relationships/image" Target="../media/image51.e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57.emf"/><Relationship Id="rId4" Type="http://schemas.openxmlformats.org/officeDocument/2006/relationships/image" Target="../media/image58.emf"/><Relationship Id="rId5" Type="http://schemas.openxmlformats.org/officeDocument/2006/relationships/image" Target="../media/image59.emf"/><Relationship Id="rId6" Type="http://schemas.openxmlformats.org/officeDocument/2006/relationships/image" Target="../media/image60.emf"/><Relationship Id="rId1" Type="http://schemas.openxmlformats.org/officeDocument/2006/relationships/image" Target="../media/image55.emf"/><Relationship Id="rId2" Type="http://schemas.openxmlformats.org/officeDocument/2006/relationships/image" Target="../media/image5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62.emf"/><Relationship Id="rId2" Type="http://schemas.openxmlformats.org/officeDocument/2006/relationships/image" Target="../media/image56.emf"/><Relationship Id="rId3" Type="http://schemas.openxmlformats.org/officeDocument/2006/relationships/image" Target="../media/image57.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64.emf"/><Relationship Id="rId2" Type="http://schemas.openxmlformats.org/officeDocument/2006/relationships/image" Target="../media/image65.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70.emf"/><Relationship Id="rId2" Type="http://schemas.openxmlformats.org/officeDocument/2006/relationships/image" Target="../media/image7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81.emf"/><Relationship Id="rId4" Type="http://schemas.openxmlformats.org/officeDocument/2006/relationships/image" Target="../media/image82.emf"/><Relationship Id="rId1" Type="http://schemas.openxmlformats.org/officeDocument/2006/relationships/image" Target="../media/image79.emf"/><Relationship Id="rId2" Type="http://schemas.openxmlformats.org/officeDocument/2006/relationships/image" Target="../media/image80.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84.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85.emf"/><Relationship Id="rId2" Type="http://schemas.openxmlformats.org/officeDocument/2006/relationships/image" Target="../media/image86.e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94.wmf"/><Relationship Id="rId4" Type="http://schemas.openxmlformats.org/officeDocument/2006/relationships/image" Target="../media/image95.emf"/><Relationship Id="rId5" Type="http://schemas.openxmlformats.org/officeDocument/2006/relationships/image" Target="../media/image96.emf"/><Relationship Id="rId6" Type="http://schemas.openxmlformats.org/officeDocument/2006/relationships/image" Target="../media/image97.emf"/><Relationship Id="rId1" Type="http://schemas.openxmlformats.org/officeDocument/2006/relationships/image" Target="../media/image92.wmf"/><Relationship Id="rId2" Type="http://schemas.openxmlformats.org/officeDocument/2006/relationships/image" Target="../media/image93.e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101.wmf"/><Relationship Id="rId4" Type="http://schemas.openxmlformats.org/officeDocument/2006/relationships/image" Target="../media/image102.emf"/><Relationship Id="rId5" Type="http://schemas.openxmlformats.org/officeDocument/2006/relationships/image" Target="../media/image103.wmf"/><Relationship Id="rId6" Type="http://schemas.openxmlformats.org/officeDocument/2006/relationships/image" Target="../media/image104.wmf"/><Relationship Id="rId7" Type="http://schemas.openxmlformats.org/officeDocument/2006/relationships/image" Target="../media/image105.emf"/><Relationship Id="rId8" Type="http://schemas.openxmlformats.org/officeDocument/2006/relationships/image" Target="../media/image106.emf"/><Relationship Id="rId9" Type="http://schemas.openxmlformats.org/officeDocument/2006/relationships/image" Target="../media/image107.emf"/><Relationship Id="rId1" Type="http://schemas.openxmlformats.org/officeDocument/2006/relationships/image" Target="../media/image99.emf"/><Relationship Id="rId2" Type="http://schemas.openxmlformats.org/officeDocument/2006/relationships/image" Target="../media/image10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 Id="rId2" Type="http://schemas.openxmlformats.org/officeDocument/2006/relationships/image" Target="../media/image6.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04.wmf"/><Relationship Id="rId4" Type="http://schemas.openxmlformats.org/officeDocument/2006/relationships/image" Target="../media/image105.emf"/><Relationship Id="rId5" Type="http://schemas.openxmlformats.org/officeDocument/2006/relationships/image" Target="../media/image112.emf"/><Relationship Id="rId6" Type="http://schemas.openxmlformats.org/officeDocument/2006/relationships/image" Target="../media/image113.emf"/><Relationship Id="rId1" Type="http://schemas.openxmlformats.org/officeDocument/2006/relationships/image" Target="../media/image99.emf"/><Relationship Id="rId2" Type="http://schemas.openxmlformats.org/officeDocument/2006/relationships/image" Target="../media/image103.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116.emf"/><Relationship Id="rId4" Type="http://schemas.openxmlformats.org/officeDocument/2006/relationships/image" Target="../media/image117.emf"/><Relationship Id="rId1" Type="http://schemas.openxmlformats.org/officeDocument/2006/relationships/image" Target="../media/image114.emf"/><Relationship Id="rId2" Type="http://schemas.openxmlformats.org/officeDocument/2006/relationships/image" Target="../media/image115.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31.emf"/><Relationship Id="rId2" Type="http://schemas.openxmlformats.org/officeDocument/2006/relationships/image" Target="../media/image132.e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137.emf"/><Relationship Id="rId4" Type="http://schemas.openxmlformats.org/officeDocument/2006/relationships/image" Target="../media/image138.wmf"/><Relationship Id="rId1" Type="http://schemas.openxmlformats.org/officeDocument/2006/relationships/image" Target="../media/image99.emf"/><Relationship Id="rId2" Type="http://schemas.openxmlformats.org/officeDocument/2006/relationships/image" Target="../media/image136.e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140.emf"/><Relationship Id="rId4" Type="http://schemas.openxmlformats.org/officeDocument/2006/relationships/image" Target="../media/image141.emf"/><Relationship Id="rId5" Type="http://schemas.openxmlformats.org/officeDocument/2006/relationships/image" Target="../media/image142.emf"/><Relationship Id="rId6" Type="http://schemas.openxmlformats.org/officeDocument/2006/relationships/image" Target="../media/image143.emf"/><Relationship Id="rId1" Type="http://schemas.openxmlformats.org/officeDocument/2006/relationships/image" Target="../media/image99.emf"/><Relationship Id="rId2" Type="http://schemas.openxmlformats.org/officeDocument/2006/relationships/image" Target="../media/image139.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44.emf"/><Relationship Id="rId2" Type="http://schemas.openxmlformats.org/officeDocument/2006/relationships/image" Target="../media/image145.emf"/><Relationship Id="rId3" Type="http://schemas.openxmlformats.org/officeDocument/2006/relationships/image" Target="../media/image146.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47.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49.emf"/><Relationship Id="rId2" Type="http://schemas.openxmlformats.org/officeDocument/2006/relationships/image" Target="../media/image150.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51.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52.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8.wmf"/><Relationship Id="rId4" Type="http://schemas.openxmlformats.org/officeDocument/2006/relationships/image" Target="../media/image9.wmf"/><Relationship Id="rId5" Type="http://schemas.openxmlformats.org/officeDocument/2006/relationships/image" Target="../media/image10.wmf"/><Relationship Id="rId1" Type="http://schemas.openxmlformats.org/officeDocument/2006/relationships/image" Target="../media/image5.wmf"/><Relationship Id="rId2"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2.emf"/><Relationship Id="rId4" Type="http://schemas.openxmlformats.org/officeDocument/2006/relationships/image" Target="../media/image13.wmf"/><Relationship Id="rId5" Type="http://schemas.openxmlformats.org/officeDocument/2006/relationships/image" Target="../media/image14.emf"/><Relationship Id="rId1" Type="http://schemas.openxmlformats.org/officeDocument/2006/relationships/image" Target="../media/image5.wmf"/><Relationship Id="rId2"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8.emf"/><Relationship Id="rId4" Type="http://schemas.openxmlformats.org/officeDocument/2006/relationships/image" Target="../media/image19.emf"/><Relationship Id="rId5" Type="http://schemas.openxmlformats.org/officeDocument/2006/relationships/image" Target="../media/image20.wmf"/><Relationship Id="rId1" Type="http://schemas.openxmlformats.org/officeDocument/2006/relationships/image" Target="../media/image5.wmf"/><Relationship Id="rId2"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wmf"/><Relationship Id="rId2" Type="http://schemas.openxmlformats.org/officeDocument/2006/relationships/image" Target="../media/image19.emf"/><Relationship Id="rId3" Type="http://schemas.openxmlformats.org/officeDocument/2006/relationships/image" Target="../media/image2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6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atin typeface="Times New Roman" pitchFamily="18" charset="0"/>
                <a:ea typeface="+mn-ea"/>
                <a:cs typeface="+mn-cs"/>
              </a:defRPr>
            </a:lvl1pPr>
          </a:lstStyle>
          <a:p>
            <a:pPr>
              <a:defRPr/>
            </a:pPr>
            <a:endParaRPr lang="it-IT"/>
          </a:p>
        </p:txBody>
      </p:sp>
      <p:sp>
        <p:nvSpPr>
          <p:cNvPr id="32768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Times New Roman" pitchFamily="18" charset="0"/>
                <a:ea typeface="+mn-ea"/>
                <a:cs typeface="+mn-cs"/>
              </a:defRPr>
            </a:lvl1pPr>
          </a:lstStyle>
          <a:p>
            <a:pPr>
              <a:defRPr/>
            </a:pPr>
            <a:endParaRPr lang="it-IT"/>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2768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32768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atin typeface="Times New Roman" pitchFamily="18" charset="0"/>
                <a:ea typeface="+mn-ea"/>
                <a:cs typeface="+mn-cs"/>
              </a:defRPr>
            </a:lvl1pPr>
          </a:lstStyle>
          <a:p>
            <a:pPr>
              <a:defRPr/>
            </a:pPr>
            <a:endParaRPr lang="it-IT"/>
          </a:p>
        </p:txBody>
      </p:sp>
      <p:sp>
        <p:nvSpPr>
          <p:cNvPr id="32768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cs typeface="+mn-cs"/>
              </a:defRPr>
            </a:lvl1pPr>
          </a:lstStyle>
          <a:p>
            <a:pPr>
              <a:defRPr/>
            </a:pPr>
            <a:fld id="{DAEB92BF-1EAB-204C-A6BA-F312B8C18DBF}" type="slidenum">
              <a:rPr lang="it-IT"/>
              <a:pPr>
                <a:defRPr/>
              </a:pPr>
              <a:t>‹n.›</a:t>
            </a:fld>
            <a:endParaRPr lang="it-IT"/>
          </a:p>
        </p:txBody>
      </p:sp>
    </p:spTree>
    <p:extLst>
      <p:ext uri="{BB962C8B-B14F-4D97-AF65-F5344CB8AC3E}">
        <p14:creationId xmlns:p14="http://schemas.microsoft.com/office/powerpoint/2010/main" val="18251006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defRPr/>
            </a:pPr>
            <a:fld id="{DAEB92BF-1EAB-204C-A6BA-F312B8C18DBF}" type="slidenum">
              <a:rPr lang="it-IT" smtClean="0"/>
              <a:pPr>
                <a:defRPr/>
              </a:pPr>
              <a:t>30</a:t>
            </a:fld>
            <a:endParaRPr lang="it-IT"/>
          </a:p>
        </p:txBody>
      </p:sp>
    </p:spTree>
    <p:extLst>
      <p:ext uri="{BB962C8B-B14F-4D97-AF65-F5344CB8AC3E}">
        <p14:creationId xmlns:p14="http://schemas.microsoft.com/office/powerpoint/2010/main" val="928957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defRPr/>
            </a:pPr>
            <a:fld id="{DAEB92BF-1EAB-204C-A6BA-F312B8C18DBF}" type="slidenum">
              <a:rPr lang="it-IT" smtClean="0"/>
              <a:pPr>
                <a:defRPr/>
              </a:pPr>
              <a:t>48</a:t>
            </a:fld>
            <a:endParaRPr lang="it-IT"/>
          </a:p>
        </p:txBody>
      </p:sp>
    </p:spTree>
    <p:extLst>
      <p:ext uri="{BB962C8B-B14F-4D97-AF65-F5344CB8AC3E}">
        <p14:creationId xmlns:p14="http://schemas.microsoft.com/office/powerpoint/2010/main" val="3464194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defRPr/>
            </a:pPr>
            <a:fld id="{DAEB92BF-1EAB-204C-A6BA-F312B8C18DBF}" type="slidenum">
              <a:rPr lang="it-IT" smtClean="0"/>
              <a:pPr>
                <a:defRPr/>
              </a:pPr>
              <a:t>56</a:t>
            </a:fld>
            <a:endParaRPr lang="it-IT"/>
          </a:p>
        </p:txBody>
      </p:sp>
    </p:spTree>
    <p:extLst>
      <p:ext uri="{BB962C8B-B14F-4D97-AF65-F5344CB8AC3E}">
        <p14:creationId xmlns:p14="http://schemas.microsoft.com/office/powerpoint/2010/main" val="2250380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it-IT" smtClean="0"/>
              <a:t>Fare clic per modificare stile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7D0065BE-0657-4A47-90AD-C21C55E16B19}" type="datetime4">
              <a:rPr lang="en-US" smtClean="0"/>
              <a:pPr/>
              <a:t>gennaio 31,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‹n.›</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Vertical Text Placeholder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p>
            <a:fld id="{A16C3AA4-67BE-44F7-809A-3582401494AF}" type="datetime4">
              <a:rPr lang="en-US" smtClean="0"/>
              <a:pPr/>
              <a:t>gennaio 31,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it-IT" smtClean="0"/>
              <a:t>Fare clic per modificare stile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25172EEB-1769-4776-AD69-E7C1260563EB}" type="datetime4">
              <a:rPr lang="en-US" smtClean="0"/>
              <a:pPr/>
              <a:t>gennaio 31,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Content Placeholder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p>
            <a:fld id="{D47BB8AF-C16A-4836-A92D-61834B5F0BA5}" type="datetime4">
              <a:rPr lang="en-US" smtClean="0"/>
              <a:pPr/>
              <a:t>gennaio 31,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it-IT" smtClean="0"/>
              <a:t>Fare clic per modificare stile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Date Placeholder 3"/>
          <p:cNvSpPr>
            <a:spLocks noGrp="1"/>
          </p:cNvSpPr>
          <p:nvPr>
            <p:ph type="dt" sz="half" idx="10"/>
          </p:nvPr>
        </p:nvSpPr>
        <p:spPr/>
        <p:txBody>
          <a:bodyPr/>
          <a:lstStyle/>
          <a:p>
            <a:fld id="{647D2193-4505-4A75-99BB-880C6989A757}" type="datetime4">
              <a:rPr lang="en-US" smtClean="0"/>
              <a:pPr/>
              <a:t>gennaio 31,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‹n.›</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113A18F4-33C3-445B-924C-31108C51719C}" type="datetime4">
              <a:rPr lang="en-US" smtClean="0"/>
              <a:pPr/>
              <a:t>gennaio 31, 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smtClean="0"/>
              <a:t>Fare clic per modificare stile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3AF7543A-E259-478F-9E0D-57BA40E442B7}" type="datetime4">
              <a:rPr lang="en-US" smtClean="0"/>
              <a:pPr/>
              <a:t>gennaio 31, 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54ED01-E2A0-4C1E-8E21-014B99041579}" type="slidenum">
              <a:rPr lang="en-US" smtClean="0"/>
              <a:pPr/>
              <a:t>‹n.›</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Date Placeholder 2"/>
          <p:cNvSpPr>
            <a:spLocks noGrp="1"/>
          </p:cNvSpPr>
          <p:nvPr>
            <p:ph type="dt" sz="half" idx="10"/>
          </p:nvPr>
        </p:nvSpPr>
        <p:spPr/>
        <p:txBody>
          <a:bodyPr/>
          <a:lstStyle/>
          <a:p>
            <a:fld id="{1EFB012D-77A1-44B0-BB26-329BA1EE55C9}" type="datetime4">
              <a:rPr lang="en-US" smtClean="0"/>
              <a:pPr/>
              <a:t>gennaio 31, 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54ED01-E2A0-4C1E-8E21-014B99041579}"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B7499E-3031-413E-B01E-B94970708CAA}" type="datetime4">
              <a:rPr lang="en-US" smtClean="0"/>
              <a:pPr/>
              <a:t>gennaio 31, 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54ED01-E2A0-4C1E-8E21-014B99041579}"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it-IT" smtClean="0"/>
              <a:t>Fare clic per modificare stile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DC7EAB0C-2220-4D0E-A0DD-DB7FA0F742F4}" type="datetime4">
              <a:rPr lang="en-US" smtClean="0"/>
              <a:pPr/>
              <a:t>gennaio 31, 2013</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754ED01-E2A0-4C1E-8E21-014B99041579}" type="slidenum">
              <a:rPr lang="en-US" smtClean="0"/>
              <a:pPr/>
              <a:t>‹n.›</a:t>
            </a:fld>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it-IT" smtClean="0"/>
              <a:t>Fare clic per modificare stile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Trascinare l'immagine su un segnaposto o fare clic sull'icona per aggiungerla</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E3416D63-31BF-4B94-B6C5-E20B2C63F515}" type="datetime4">
              <a:rPr lang="en-US" smtClean="0"/>
              <a:pPr/>
              <a:t>gennaio 31, 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it-IT" smtClean="0"/>
              <a:t>Fare clic per modificare stile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62B1B13E-D5AF-485E-81A1-82A140076526}" type="datetime4">
              <a:rPr lang="en-US" smtClean="0"/>
              <a:pPr/>
              <a:t>gennaio 31, 2013</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754ED01-E2A0-4C1E-8E21-014B99041579}" type="slidenum">
              <a:rPr lang="en-US" smtClean="0"/>
              <a:pPr/>
              <a:t>‹n.›</a:t>
            </a:fld>
            <a:endParaRPr lang="en-US" dirty="0"/>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5" Type="http://schemas.openxmlformats.org/officeDocument/2006/relationships/oleObject" Target="../embeddings/oleObject23.bin"/><Relationship Id="rId6" Type="http://schemas.openxmlformats.org/officeDocument/2006/relationships/image" Target="../media/image5.wmf"/><Relationship Id="rId1" Type="http://schemas.openxmlformats.org/officeDocument/2006/relationships/vmlDrawing" Target="../drawings/vmlDrawing6.vml"/><Relationship Id="rId2"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1" Type="http://schemas.openxmlformats.org/officeDocument/2006/relationships/image" Target="../media/image19.emf"/><Relationship Id="rId12" Type="http://schemas.openxmlformats.org/officeDocument/2006/relationships/image" Target="../media/image21.wmf"/><Relationship Id="rId13" Type="http://schemas.openxmlformats.org/officeDocument/2006/relationships/oleObject" Target="../embeddings/oleObject29.bin"/><Relationship Id="rId14" Type="http://schemas.openxmlformats.org/officeDocument/2006/relationships/image" Target="../media/image20.wmf"/><Relationship Id="rId15" Type="http://schemas.openxmlformats.org/officeDocument/2006/relationships/oleObject" Target="../embeddings/oleObject30.bin"/><Relationship Id="rId1" Type="http://schemas.openxmlformats.org/officeDocument/2006/relationships/vmlDrawing" Target="../drawings/vmlDrawing7.vml"/><Relationship Id="rId2" Type="http://schemas.openxmlformats.org/officeDocument/2006/relationships/slideLayout" Target="../slideLayouts/slideLayout6.xml"/><Relationship Id="rId3" Type="http://schemas.openxmlformats.org/officeDocument/2006/relationships/oleObject" Target="../embeddings/oleObject24.bin"/><Relationship Id="rId4" Type="http://schemas.openxmlformats.org/officeDocument/2006/relationships/image" Target="../media/image5.wmf"/><Relationship Id="rId5" Type="http://schemas.openxmlformats.org/officeDocument/2006/relationships/oleObject" Target="../embeddings/oleObject25.bin"/><Relationship Id="rId6" Type="http://schemas.openxmlformats.org/officeDocument/2006/relationships/oleObject" Target="../embeddings/oleObject26.bin"/><Relationship Id="rId7" Type="http://schemas.openxmlformats.org/officeDocument/2006/relationships/image" Target="../media/image17.emf"/><Relationship Id="rId8" Type="http://schemas.openxmlformats.org/officeDocument/2006/relationships/oleObject" Target="../embeddings/oleObject27.bin"/><Relationship Id="rId9" Type="http://schemas.openxmlformats.org/officeDocument/2006/relationships/image" Target="../media/image18.emf"/><Relationship Id="rId10" Type="http://schemas.openxmlformats.org/officeDocument/2006/relationships/oleObject" Target="../embeddings/oleObject28.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1.bin"/><Relationship Id="rId4" Type="http://schemas.openxmlformats.org/officeDocument/2006/relationships/image" Target="../media/image5.wmf"/><Relationship Id="rId5" Type="http://schemas.openxmlformats.org/officeDocument/2006/relationships/oleObject" Target="../embeddings/oleObject32.bin"/><Relationship Id="rId6" Type="http://schemas.openxmlformats.org/officeDocument/2006/relationships/oleObject" Target="../embeddings/oleObject33.bin"/><Relationship Id="rId7" Type="http://schemas.openxmlformats.org/officeDocument/2006/relationships/image" Target="../media/image19.emf"/><Relationship Id="rId8" Type="http://schemas.openxmlformats.org/officeDocument/2006/relationships/oleObject" Target="../embeddings/oleObject34.bin"/><Relationship Id="rId9" Type="http://schemas.openxmlformats.org/officeDocument/2006/relationships/image" Target="../media/image23.wmf"/><Relationship Id="rId10" Type="http://schemas.openxmlformats.org/officeDocument/2006/relationships/oleObject" Target="../embeddings/oleObject35.bin"/><Relationship Id="rId11" Type="http://schemas.openxmlformats.org/officeDocument/2006/relationships/image" Target="../media/image22.emf"/><Relationship Id="rId1" Type="http://schemas.openxmlformats.org/officeDocument/2006/relationships/vmlDrawing" Target="../drawings/vmlDrawing8.vml"/><Relationship Id="rId2"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jpeg"/><Relationship Id="rId3"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7.wmf"/><Relationship Id="rId4" Type="http://schemas.openxmlformats.org/officeDocument/2006/relationships/image" Target="../media/image28.jpeg"/><Relationship Id="rId5" Type="http://schemas.openxmlformats.org/officeDocument/2006/relationships/oleObject" Target="../embeddings/oleObject36.bin"/><Relationship Id="rId6" Type="http://schemas.openxmlformats.org/officeDocument/2006/relationships/image" Target="../media/image26.emf"/><Relationship Id="rId1" Type="http://schemas.openxmlformats.org/officeDocument/2006/relationships/vmlDrawing" Target="../drawings/vmlDrawing9.vml"/><Relationship Id="rId2"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2.wmf"/><Relationship Id="rId4" Type="http://schemas.openxmlformats.org/officeDocument/2006/relationships/oleObject" Target="../embeddings/oleObject37.bin"/><Relationship Id="rId5" Type="http://schemas.openxmlformats.org/officeDocument/2006/relationships/image" Target="../media/image29.emf"/><Relationship Id="rId6" Type="http://schemas.openxmlformats.org/officeDocument/2006/relationships/oleObject" Target="../embeddings/oleObject38.bin"/><Relationship Id="rId7" Type="http://schemas.openxmlformats.org/officeDocument/2006/relationships/image" Target="../media/image30.emf"/><Relationship Id="rId8" Type="http://schemas.openxmlformats.org/officeDocument/2006/relationships/oleObject" Target="../embeddings/oleObject39.bin"/><Relationship Id="rId9" Type="http://schemas.openxmlformats.org/officeDocument/2006/relationships/image" Target="../media/image31.emf"/><Relationship Id="rId1" Type="http://schemas.openxmlformats.org/officeDocument/2006/relationships/vmlDrawing" Target="../drawings/vmlDrawing10.vml"/><Relationship Id="rId2"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0.bin"/><Relationship Id="rId4" Type="http://schemas.openxmlformats.org/officeDocument/2006/relationships/image" Target="../media/image33.wmf"/><Relationship Id="rId5" Type="http://schemas.openxmlformats.org/officeDocument/2006/relationships/oleObject" Target="../embeddings/oleObject41.bin"/><Relationship Id="rId6" Type="http://schemas.openxmlformats.org/officeDocument/2006/relationships/image" Target="../media/image34.emf"/><Relationship Id="rId1" Type="http://schemas.openxmlformats.org/officeDocument/2006/relationships/vmlDrawing" Target="../drawings/vmlDrawing11.vml"/><Relationship Id="rId2"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2.bin"/><Relationship Id="rId4" Type="http://schemas.openxmlformats.org/officeDocument/2006/relationships/image" Target="../media/image35.emf"/><Relationship Id="rId5" Type="http://schemas.openxmlformats.org/officeDocument/2006/relationships/oleObject" Target="../embeddings/oleObject43.bin"/><Relationship Id="rId6" Type="http://schemas.openxmlformats.org/officeDocument/2006/relationships/oleObject" Target="../embeddings/oleObject44.bin"/><Relationship Id="rId7" Type="http://schemas.openxmlformats.org/officeDocument/2006/relationships/image" Target="../media/image38.jpeg"/><Relationship Id="rId8" Type="http://schemas.openxmlformats.org/officeDocument/2006/relationships/oleObject" Target="../embeddings/oleObject45.bin"/><Relationship Id="rId9" Type="http://schemas.openxmlformats.org/officeDocument/2006/relationships/image" Target="../media/image36.emf"/><Relationship Id="rId10" Type="http://schemas.openxmlformats.org/officeDocument/2006/relationships/oleObject" Target="../embeddings/oleObject46.bin"/><Relationship Id="rId11" Type="http://schemas.openxmlformats.org/officeDocument/2006/relationships/image" Target="../media/image37.emf"/><Relationship Id="rId1" Type="http://schemas.openxmlformats.org/officeDocument/2006/relationships/vmlDrawing" Target="../drawings/vmlDrawing12.vml"/><Relationship Id="rId2"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40.jpeg"/><Relationship Id="rId5" Type="http://schemas.openxmlformats.org/officeDocument/2006/relationships/oleObject" Target="../embeddings/oleObject47.bin"/><Relationship Id="rId6" Type="http://schemas.openxmlformats.org/officeDocument/2006/relationships/image" Target="../media/image35.emf"/><Relationship Id="rId1" Type="http://schemas.openxmlformats.org/officeDocument/2006/relationships/vmlDrawing" Target="../drawings/vmlDrawing13.vml"/><Relationship Id="rId2"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1" Type="http://schemas.openxmlformats.org/officeDocument/2006/relationships/oleObject" Target="../embeddings/oleObject52.bin"/><Relationship Id="rId12" Type="http://schemas.openxmlformats.org/officeDocument/2006/relationships/image" Target="../media/image44.emf"/><Relationship Id="rId13" Type="http://schemas.openxmlformats.org/officeDocument/2006/relationships/oleObject" Target="../embeddings/oleObject53.bin"/><Relationship Id="rId14" Type="http://schemas.openxmlformats.org/officeDocument/2006/relationships/image" Target="../media/image45.emf"/><Relationship Id="rId15" Type="http://schemas.openxmlformats.org/officeDocument/2006/relationships/oleObject" Target="../embeddings/oleObject54.bin"/><Relationship Id="rId16" Type="http://schemas.openxmlformats.org/officeDocument/2006/relationships/image" Target="../media/image46.emf"/><Relationship Id="rId1" Type="http://schemas.openxmlformats.org/officeDocument/2006/relationships/vmlDrawing" Target="../drawings/vmlDrawing14.vml"/><Relationship Id="rId2" Type="http://schemas.openxmlformats.org/officeDocument/2006/relationships/slideLayout" Target="../slideLayouts/slideLayout6.xml"/><Relationship Id="rId3" Type="http://schemas.openxmlformats.org/officeDocument/2006/relationships/image" Target="../media/image35.emf"/><Relationship Id="rId4" Type="http://schemas.openxmlformats.org/officeDocument/2006/relationships/oleObject" Target="../embeddings/oleObject48.bin"/><Relationship Id="rId5" Type="http://schemas.openxmlformats.org/officeDocument/2006/relationships/image" Target="../media/image41.wmf"/><Relationship Id="rId6" Type="http://schemas.openxmlformats.org/officeDocument/2006/relationships/oleObject" Target="../embeddings/oleObject49.bin"/><Relationship Id="rId7" Type="http://schemas.openxmlformats.org/officeDocument/2006/relationships/image" Target="../media/image42.wmf"/><Relationship Id="rId8" Type="http://schemas.openxmlformats.org/officeDocument/2006/relationships/oleObject" Target="../embeddings/oleObject50.bin"/><Relationship Id="rId9" Type="http://schemas.openxmlformats.org/officeDocument/2006/relationships/image" Target="../media/image43.wmf"/><Relationship Id="rId10" Type="http://schemas.openxmlformats.org/officeDocument/2006/relationships/oleObject" Target="../embeddings/oleObject51.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55.bin"/><Relationship Id="rId4" Type="http://schemas.openxmlformats.org/officeDocument/2006/relationships/image" Target="../media/image35.emf"/><Relationship Id="rId5" Type="http://schemas.openxmlformats.org/officeDocument/2006/relationships/oleObject" Target="../embeddings/oleObject56.bin"/><Relationship Id="rId6" Type="http://schemas.openxmlformats.org/officeDocument/2006/relationships/image" Target="../media/image43.wmf"/><Relationship Id="rId7" Type="http://schemas.openxmlformats.org/officeDocument/2006/relationships/oleObject" Target="../embeddings/oleObject57.bin"/><Relationship Id="rId1" Type="http://schemas.openxmlformats.org/officeDocument/2006/relationships/vmlDrawing" Target="../drawings/vmlDrawing15.vml"/><Relationship Id="rId2"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58.bin"/><Relationship Id="rId4" Type="http://schemas.openxmlformats.org/officeDocument/2006/relationships/image" Target="../media/image47.wmf"/><Relationship Id="rId5" Type="http://schemas.openxmlformats.org/officeDocument/2006/relationships/image" Target="../media/image48.wmf"/><Relationship Id="rId1" Type="http://schemas.openxmlformats.org/officeDocument/2006/relationships/vmlDrawing" Target="../drawings/vmlDrawing16.vml"/><Relationship Id="rId2"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59.bin"/><Relationship Id="rId4" Type="http://schemas.openxmlformats.org/officeDocument/2006/relationships/image" Target="../media/image35.emf"/><Relationship Id="rId5" Type="http://schemas.openxmlformats.org/officeDocument/2006/relationships/oleObject" Target="../embeddings/oleObject60.bin"/><Relationship Id="rId6" Type="http://schemas.openxmlformats.org/officeDocument/2006/relationships/image" Target="../media/image49.emf"/><Relationship Id="rId1" Type="http://schemas.openxmlformats.org/officeDocument/2006/relationships/vmlDrawing" Target="../drawings/vmlDrawing17.vml"/><Relationship Id="rId2"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1" Type="http://schemas.openxmlformats.org/officeDocument/2006/relationships/image" Target="../media/image53.emf"/><Relationship Id="rId12" Type="http://schemas.openxmlformats.org/officeDocument/2006/relationships/oleObject" Target="../embeddings/oleObject65.bin"/><Relationship Id="rId13" Type="http://schemas.openxmlformats.org/officeDocument/2006/relationships/image" Target="../media/image35.emf"/><Relationship Id="rId1" Type="http://schemas.openxmlformats.org/officeDocument/2006/relationships/vmlDrawing" Target="../drawings/vmlDrawing18.vml"/><Relationship Id="rId2" Type="http://schemas.openxmlformats.org/officeDocument/2006/relationships/slideLayout" Target="../slideLayouts/slideLayout6.xml"/><Relationship Id="rId3" Type="http://schemas.openxmlformats.org/officeDocument/2006/relationships/oleObject" Target="../embeddings/oleObject61.bin"/><Relationship Id="rId4" Type="http://schemas.openxmlformats.org/officeDocument/2006/relationships/image" Target="../media/image50.emf"/><Relationship Id="rId5" Type="http://schemas.openxmlformats.org/officeDocument/2006/relationships/image" Target="../media/image54.wmf"/><Relationship Id="rId6" Type="http://schemas.openxmlformats.org/officeDocument/2006/relationships/oleObject" Target="../embeddings/oleObject62.bin"/><Relationship Id="rId7" Type="http://schemas.openxmlformats.org/officeDocument/2006/relationships/image" Target="../media/image51.emf"/><Relationship Id="rId8" Type="http://schemas.openxmlformats.org/officeDocument/2006/relationships/oleObject" Target="../embeddings/oleObject63.bin"/><Relationship Id="rId9" Type="http://schemas.openxmlformats.org/officeDocument/2006/relationships/image" Target="../media/image52.emf"/><Relationship Id="rId10" Type="http://schemas.openxmlformats.org/officeDocument/2006/relationships/oleObject" Target="../embeddings/oleObject64.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1" Type="http://schemas.openxmlformats.org/officeDocument/2006/relationships/image" Target="../media/image58.emf"/><Relationship Id="rId12" Type="http://schemas.openxmlformats.org/officeDocument/2006/relationships/oleObject" Target="../embeddings/oleObject70.bin"/><Relationship Id="rId13" Type="http://schemas.openxmlformats.org/officeDocument/2006/relationships/image" Target="../media/image59.emf"/><Relationship Id="rId14" Type="http://schemas.openxmlformats.org/officeDocument/2006/relationships/oleObject" Target="../embeddings/oleObject71.bin"/><Relationship Id="rId15" Type="http://schemas.openxmlformats.org/officeDocument/2006/relationships/oleObject" Target="../embeddings/oleObject72.bin"/><Relationship Id="rId16" Type="http://schemas.openxmlformats.org/officeDocument/2006/relationships/oleObject" Target="../embeddings/oleObject73.bin"/><Relationship Id="rId17" Type="http://schemas.openxmlformats.org/officeDocument/2006/relationships/image" Target="../media/image60.emf"/><Relationship Id="rId18" Type="http://schemas.openxmlformats.org/officeDocument/2006/relationships/oleObject" Target="../embeddings/oleObject74.bin"/><Relationship Id="rId1" Type="http://schemas.openxmlformats.org/officeDocument/2006/relationships/vmlDrawing" Target="../drawings/vmlDrawing19.vml"/><Relationship Id="rId2" Type="http://schemas.openxmlformats.org/officeDocument/2006/relationships/slideLayout" Target="../slideLayouts/slideLayout6.xml"/><Relationship Id="rId3" Type="http://schemas.openxmlformats.org/officeDocument/2006/relationships/oleObject" Target="../embeddings/oleObject66.bin"/><Relationship Id="rId4" Type="http://schemas.openxmlformats.org/officeDocument/2006/relationships/image" Target="../media/image55.emf"/><Relationship Id="rId5" Type="http://schemas.openxmlformats.org/officeDocument/2006/relationships/image" Target="../media/image61.wmf"/><Relationship Id="rId6" Type="http://schemas.openxmlformats.org/officeDocument/2006/relationships/oleObject" Target="../embeddings/oleObject67.bin"/><Relationship Id="rId7" Type="http://schemas.openxmlformats.org/officeDocument/2006/relationships/image" Target="../media/image56.emf"/><Relationship Id="rId8" Type="http://schemas.openxmlformats.org/officeDocument/2006/relationships/oleObject" Target="../embeddings/oleObject68.bin"/><Relationship Id="rId9" Type="http://schemas.openxmlformats.org/officeDocument/2006/relationships/image" Target="../media/image57.emf"/><Relationship Id="rId10" Type="http://schemas.openxmlformats.org/officeDocument/2006/relationships/oleObject" Target="../embeddings/oleObject69.bin"/></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75.bin"/><Relationship Id="rId4" Type="http://schemas.openxmlformats.org/officeDocument/2006/relationships/image" Target="../media/image62.emf"/><Relationship Id="rId5" Type="http://schemas.openxmlformats.org/officeDocument/2006/relationships/image" Target="../media/image61.wmf"/><Relationship Id="rId6" Type="http://schemas.openxmlformats.org/officeDocument/2006/relationships/oleObject" Target="../embeddings/oleObject76.bin"/><Relationship Id="rId7" Type="http://schemas.openxmlformats.org/officeDocument/2006/relationships/image" Target="../media/image56.emf"/><Relationship Id="rId8" Type="http://schemas.openxmlformats.org/officeDocument/2006/relationships/oleObject" Target="../embeddings/oleObject77.bin"/><Relationship Id="rId9" Type="http://schemas.openxmlformats.org/officeDocument/2006/relationships/image" Target="../media/image57.emf"/><Relationship Id="rId1" Type="http://schemas.openxmlformats.org/officeDocument/2006/relationships/vmlDrawing" Target="../drawings/vmlDrawing20.vml"/><Relationship Id="rId2"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3.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78.bin"/><Relationship Id="rId4" Type="http://schemas.openxmlformats.org/officeDocument/2006/relationships/image" Target="../media/image64.emf"/><Relationship Id="rId5" Type="http://schemas.openxmlformats.org/officeDocument/2006/relationships/oleObject" Target="../embeddings/oleObject79.bin"/><Relationship Id="rId6" Type="http://schemas.openxmlformats.org/officeDocument/2006/relationships/image" Target="../media/image65.wmf"/><Relationship Id="rId1" Type="http://schemas.openxmlformats.org/officeDocument/2006/relationships/vmlDrawing" Target="../drawings/vmlDrawing21.vml"/><Relationship Id="rId2"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67.wmf"/><Relationship Id="rId5" Type="http://schemas.openxmlformats.org/officeDocument/2006/relationships/image" Target="../media/image68.wmf"/><Relationship Id="rId6" Type="http://schemas.openxmlformats.org/officeDocument/2006/relationships/image" Target="../media/image69.jpeg"/><Relationship Id="rId7" Type="http://schemas.openxmlformats.org/officeDocument/2006/relationships/oleObject" Target="../embeddings/oleObject80.bin"/><Relationship Id="rId8" Type="http://schemas.openxmlformats.org/officeDocument/2006/relationships/image" Target="../media/image66.emf"/><Relationship Id="rId1" Type="http://schemas.openxmlformats.org/officeDocument/2006/relationships/vmlDrawing" Target="../drawings/vmlDrawing22.vml"/><Relationship Id="rId2"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81.bin"/><Relationship Id="rId4" Type="http://schemas.openxmlformats.org/officeDocument/2006/relationships/image" Target="../media/image70.emf"/><Relationship Id="rId5" Type="http://schemas.openxmlformats.org/officeDocument/2006/relationships/oleObject" Target="../embeddings/oleObject82.bin"/><Relationship Id="rId6" Type="http://schemas.openxmlformats.org/officeDocument/2006/relationships/image" Target="../media/image71.emf"/><Relationship Id="rId1" Type="http://schemas.openxmlformats.org/officeDocument/2006/relationships/vmlDrawing" Target="../drawings/vmlDrawing23.vml"/><Relationship Id="rId2"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83.bin"/><Relationship Id="rId4" Type="http://schemas.openxmlformats.org/officeDocument/2006/relationships/image" Target="../media/image72.emf"/><Relationship Id="rId1" Type="http://schemas.openxmlformats.org/officeDocument/2006/relationships/vmlDrawing" Target="../drawings/vmlDrawing24.vml"/><Relationship Id="rId2"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74.png"/><Relationship Id="rId4" Type="http://schemas.openxmlformats.org/officeDocument/2006/relationships/image" Target="../media/image75.png"/><Relationship Id="rId1" Type="http://schemas.openxmlformats.org/officeDocument/2006/relationships/slideLayout" Target="../slideLayouts/slideLayout6.xml"/><Relationship Id="rId2" Type="http://schemas.openxmlformats.org/officeDocument/2006/relationships/image" Target="../media/image73.png"/></Relationships>
</file>

<file path=ppt/slides/_rels/slide34.xml.rels><?xml version="1.0" encoding="UTF-8" standalone="yes"?>
<Relationships xmlns="http://schemas.openxmlformats.org/package/2006/relationships"><Relationship Id="rId3" Type="http://schemas.openxmlformats.org/officeDocument/2006/relationships/image" Target="../media/image77.png"/><Relationship Id="rId4" Type="http://schemas.openxmlformats.org/officeDocument/2006/relationships/image" Target="../media/image78.png"/><Relationship Id="rId1" Type="http://schemas.openxmlformats.org/officeDocument/2006/relationships/slideLayout" Target="../slideLayouts/slideLayout6.xml"/><Relationship Id="rId2" Type="http://schemas.openxmlformats.org/officeDocument/2006/relationships/image" Target="../media/image76.emf"/></Relationships>
</file>

<file path=ppt/slides/_rels/slide35.xml.rels><?xml version="1.0" encoding="UTF-8" standalone="yes"?>
<Relationships xmlns="http://schemas.openxmlformats.org/package/2006/relationships"><Relationship Id="rId3" Type="http://schemas.openxmlformats.org/officeDocument/2006/relationships/image" Target="../media/image83.wmf"/><Relationship Id="rId4" Type="http://schemas.openxmlformats.org/officeDocument/2006/relationships/oleObject" Target="../embeddings/oleObject84.bin"/><Relationship Id="rId5" Type="http://schemas.openxmlformats.org/officeDocument/2006/relationships/image" Target="../media/image79.emf"/><Relationship Id="rId6" Type="http://schemas.openxmlformats.org/officeDocument/2006/relationships/oleObject" Target="../embeddings/oleObject85.bin"/><Relationship Id="rId7" Type="http://schemas.openxmlformats.org/officeDocument/2006/relationships/image" Target="../media/image80.emf"/><Relationship Id="rId8" Type="http://schemas.openxmlformats.org/officeDocument/2006/relationships/oleObject" Target="../embeddings/oleObject86.bin"/><Relationship Id="rId9" Type="http://schemas.openxmlformats.org/officeDocument/2006/relationships/image" Target="../media/image81.emf"/><Relationship Id="rId10" Type="http://schemas.openxmlformats.org/officeDocument/2006/relationships/oleObject" Target="../embeddings/oleObject87.bin"/><Relationship Id="rId11" Type="http://schemas.openxmlformats.org/officeDocument/2006/relationships/image" Target="../media/image82.emf"/><Relationship Id="rId1" Type="http://schemas.openxmlformats.org/officeDocument/2006/relationships/vmlDrawing" Target="../drawings/vmlDrawing25.vml"/><Relationship Id="rId2"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88.bin"/><Relationship Id="rId4" Type="http://schemas.openxmlformats.org/officeDocument/2006/relationships/image" Target="../media/image84.wmf"/><Relationship Id="rId5" Type="http://schemas.openxmlformats.org/officeDocument/2006/relationships/oleObject" Target="../embeddings/oleObject89.bin"/><Relationship Id="rId6" Type="http://schemas.openxmlformats.org/officeDocument/2006/relationships/oleObject" Target="../embeddings/oleObject90.bin"/><Relationship Id="rId7" Type="http://schemas.openxmlformats.org/officeDocument/2006/relationships/oleObject" Target="../embeddings/oleObject91.bin"/><Relationship Id="rId8" Type="http://schemas.openxmlformats.org/officeDocument/2006/relationships/oleObject" Target="../embeddings/oleObject92.bin"/><Relationship Id="rId1" Type="http://schemas.openxmlformats.org/officeDocument/2006/relationships/vmlDrawing" Target="../drawings/vmlDrawing26.vml"/><Relationship Id="rId2"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93.bin"/><Relationship Id="rId4" Type="http://schemas.openxmlformats.org/officeDocument/2006/relationships/image" Target="../media/image85.emf"/><Relationship Id="rId5" Type="http://schemas.openxmlformats.org/officeDocument/2006/relationships/oleObject" Target="../embeddings/oleObject94.bin"/><Relationship Id="rId6" Type="http://schemas.openxmlformats.org/officeDocument/2006/relationships/image" Target="../media/image86.emf"/><Relationship Id="rId1" Type="http://schemas.openxmlformats.org/officeDocument/2006/relationships/vmlDrawing" Target="../drawings/vmlDrawing27.vml"/><Relationship Id="rId2"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89.png"/><Relationship Id="rId5" Type="http://schemas.openxmlformats.org/officeDocument/2006/relationships/image" Target="../media/image90.jpeg"/><Relationship Id="rId6" Type="http://schemas.microsoft.com/office/2007/relationships/hdphoto" Target="../media/hdphoto1.wdp"/><Relationship Id="rId1" Type="http://schemas.openxmlformats.org/officeDocument/2006/relationships/slideLayout" Target="../slideLayouts/slideLayout6.xml"/><Relationship Id="rId2" Type="http://schemas.openxmlformats.org/officeDocument/2006/relationships/image" Target="../media/image8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1.wmf"/><Relationship Id="rId3" Type="http://schemas.openxmlformats.org/officeDocument/2006/relationships/slide" Target="slide59.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2.emf"/><Relationship Id="rId5" Type="http://schemas.openxmlformats.org/officeDocument/2006/relationships/oleObject" Target="../embeddings/oleObject2.bin"/><Relationship Id="rId6" Type="http://schemas.openxmlformats.org/officeDocument/2006/relationships/image" Target="../media/image3.emf"/><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1" Type="http://schemas.openxmlformats.org/officeDocument/2006/relationships/image" Target="../media/image95.emf"/><Relationship Id="rId12" Type="http://schemas.openxmlformats.org/officeDocument/2006/relationships/oleObject" Target="../embeddings/oleObject99.bin"/><Relationship Id="rId13" Type="http://schemas.openxmlformats.org/officeDocument/2006/relationships/image" Target="../media/image96.emf"/><Relationship Id="rId14" Type="http://schemas.openxmlformats.org/officeDocument/2006/relationships/oleObject" Target="../embeddings/oleObject100.bin"/><Relationship Id="rId15" Type="http://schemas.openxmlformats.org/officeDocument/2006/relationships/image" Target="../media/image97.emf"/><Relationship Id="rId1" Type="http://schemas.openxmlformats.org/officeDocument/2006/relationships/vmlDrawing" Target="../drawings/vmlDrawing28.vml"/><Relationship Id="rId2" Type="http://schemas.openxmlformats.org/officeDocument/2006/relationships/slideLayout" Target="../slideLayouts/slideLayout6.xml"/><Relationship Id="rId3" Type="http://schemas.openxmlformats.org/officeDocument/2006/relationships/oleObject" Target="../embeddings/oleObject95.bin"/><Relationship Id="rId4" Type="http://schemas.openxmlformats.org/officeDocument/2006/relationships/image" Target="../media/image92.wmf"/><Relationship Id="rId5" Type="http://schemas.openxmlformats.org/officeDocument/2006/relationships/oleObject" Target="../embeddings/oleObject96.bin"/><Relationship Id="rId6" Type="http://schemas.openxmlformats.org/officeDocument/2006/relationships/image" Target="../media/image93.emf"/><Relationship Id="rId7" Type="http://schemas.openxmlformats.org/officeDocument/2006/relationships/image" Target="../media/image98.wmf"/><Relationship Id="rId8" Type="http://schemas.openxmlformats.org/officeDocument/2006/relationships/oleObject" Target="../embeddings/oleObject97.bin"/><Relationship Id="rId9" Type="http://schemas.openxmlformats.org/officeDocument/2006/relationships/image" Target="../media/image94.wmf"/><Relationship Id="rId10" Type="http://schemas.openxmlformats.org/officeDocument/2006/relationships/oleObject" Target="../embeddings/oleObject98.bin"/></Relationships>
</file>

<file path=ppt/slides/_rels/slide41.xml.rels><?xml version="1.0" encoding="UTF-8" standalone="yes"?>
<Relationships xmlns="http://schemas.openxmlformats.org/package/2006/relationships"><Relationship Id="rId9" Type="http://schemas.openxmlformats.org/officeDocument/2006/relationships/oleObject" Target="../embeddings/oleObject104.bin"/><Relationship Id="rId20" Type="http://schemas.openxmlformats.org/officeDocument/2006/relationships/image" Target="../media/image107.emf"/><Relationship Id="rId10" Type="http://schemas.openxmlformats.org/officeDocument/2006/relationships/image" Target="../media/image102.emf"/><Relationship Id="rId11" Type="http://schemas.openxmlformats.org/officeDocument/2006/relationships/oleObject" Target="../embeddings/oleObject105.bin"/><Relationship Id="rId12" Type="http://schemas.openxmlformats.org/officeDocument/2006/relationships/image" Target="../media/image103.wmf"/><Relationship Id="rId13" Type="http://schemas.openxmlformats.org/officeDocument/2006/relationships/oleObject" Target="../embeddings/oleObject106.bin"/><Relationship Id="rId14" Type="http://schemas.openxmlformats.org/officeDocument/2006/relationships/image" Target="../media/image104.wmf"/><Relationship Id="rId15" Type="http://schemas.openxmlformats.org/officeDocument/2006/relationships/oleObject" Target="../embeddings/oleObject107.bin"/><Relationship Id="rId16" Type="http://schemas.openxmlformats.org/officeDocument/2006/relationships/image" Target="../media/image105.emf"/><Relationship Id="rId17" Type="http://schemas.openxmlformats.org/officeDocument/2006/relationships/oleObject" Target="../embeddings/oleObject108.bin"/><Relationship Id="rId18" Type="http://schemas.openxmlformats.org/officeDocument/2006/relationships/image" Target="../media/image106.emf"/><Relationship Id="rId19" Type="http://schemas.openxmlformats.org/officeDocument/2006/relationships/oleObject" Target="../embeddings/oleObject109.bin"/><Relationship Id="rId1" Type="http://schemas.openxmlformats.org/officeDocument/2006/relationships/vmlDrawing" Target="../drawings/vmlDrawing29.vml"/><Relationship Id="rId2" Type="http://schemas.openxmlformats.org/officeDocument/2006/relationships/slideLayout" Target="../slideLayouts/slideLayout6.xml"/><Relationship Id="rId3" Type="http://schemas.openxmlformats.org/officeDocument/2006/relationships/oleObject" Target="../embeddings/oleObject101.bin"/><Relationship Id="rId4" Type="http://schemas.openxmlformats.org/officeDocument/2006/relationships/image" Target="../media/image99.emf"/><Relationship Id="rId5" Type="http://schemas.openxmlformats.org/officeDocument/2006/relationships/oleObject" Target="../embeddings/oleObject102.bin"/><Relationship Id="rId6" Type="http://schemas.openxmlformats.org/officeDocument/2006/relationships/image" Target="../media/image100.wmf"/><Relationship Id="rId7" Type="http://schemas.openxmlformats.org/officeDocument/2006/relationships/oleObject" Target="../embeddings/oleObject103.bin"/><Relationship Id="rId8" Type="http://schemas.openxmlformats.org/officeDocument/2006/relationships/image" Target="../media/image101.wmf"/></Relationships>
</file>

<file path=ppt/slides/_rels/slide42.xml.rels><?xml version="1.0" encoding="UTF-8" standalone="yes"?>
<Relationships xmlns="http://schemas.openxmlformats.org/package/2006/relationships"><Relationship Id="rId3" Type="http://schemas.openxmlformats.org/officeDocument/2006/relationships/image" Target="../media/image109.png"/><Relationship Id="rId4" Type="http://schemas.openxmlformats.org/officeDocument/2006/relationships/image" Target="../media/image110.png"/><Relationship Id="rId5" Type="http://schemas.openxmlformats.org/officeDocument/2006/relationships/image" Target="../media/image111.jpeg"/><Relationship Id="rId6" Type="http://schemas.microsoft.com/office/2007/relationships/hdphoto" Target="../media/hdphoto2.wdp"/><Relationship Id="rId1" Type="http://schemas.openxmlformats.org/officeDocument/2006/relationships/slideLayout" Target="../slideLayouts/slideLayout6.xml"/><Relationship Id="rId2" Type="http://schemas.openxmlformats.org/officeDocument/2006/relationships/image" Target="../media/image108.png"/></Relationships>
</file>

<file path=ppt/slides/_rels/slide43.xml.rels><?xml version="1.0" encoding="UTF-8" standalone="yes"?>
<Relationships xmlns="http://schemas.openxmlformats.org/package/2006/relationships"><Relationship Id="rId11" Type="http://schemas.openxmlformats.org/officeDocument/2006/relationships/oleObject" Target="../embeddings/oleObject114.bin"/><Relationship Id="rId12" Type="http://schemas.openxmlformats.org/officeDocument/2006/relationships/image" Target="../media/image112.emf"/><Relationship Id="rId13" Type="http://schemas.openxmlformats.org/officeDocument/2006/relationships/oleObject" Target="../embeddings/oleObject115.bin"/><Relationship Id="rId14" Type="http://schemas.openxmlformats.org/officeDocument/2006/relationships/image" Target="../media/image113.emf"/><Relationship Id="rId1" Type="http://schemas.openxmlformats.org/officeDocument/2006/relationships/vmlDrawing" Target="../drawings/vmlDrawing30.vml"/><Relationship Id="rId2" Type="http://schemas.openxmlformats.org/officeDocument/2006/relationships/slideLayout" Target="../slideLayouts/slideLayout6.xml"/><Relationship Id="rId3" Type="http://schemas.openxmlformats.org/officeDocument/2006/relationships/oleObject" Target="../embeddings/oleObject110.bin"/><Relationship Id="rId4" Type="http://schemas.openxmlformats.org/officeDocument/2006/relationships/image" Target="../media/image99.emf"/><Relationship Id="rId5" Type="http://schemas.openxmlformats.org/officeDocument/2006/relationships/oleObject" Target="../embeddings/oleObject111.bin"/><Relationship Id="rId6" Type="http://schemas.openxmlformats.org/officeDocument/2006/relationships/image" Target="../media/image103.wmf"/><Relationship Id="rId7" Type="http://schemas.openxmlformats.org/officeDocument/2006/relationships/oleObject" Target="../embeddings/oleObject112.bin"/><Relationship Id="rId8" Type="http://schemas.openxmlformats.org/officeDocument/2006/relationships/image" Target="../media/image104.wmf"/><Relationship Id="rId9" Type="http://schemas.openxmlformats.org/officeDocument/2006/relationships/oleObject" Target="../embeddings/oleObject113.bin"/><Relationship Id="rId10" Type="http://schemas.openxmlformats.org/officeDocument/2006/relationships/image" Target="../media/image105.e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16.bin"/><Relationship Id="rId4" Type="http://schemas.openxmlformats.org/officeDocument/2006/relationships/image" Target="../media/image114.emf"/><Relationship Id="rId5" Type="http://schemas.openxmlformats.org/officeDocument/2006/relationships/oleObject" Target="../embeddings/oleObject117.bin"/><Relationship Id="rId6" Type="http://schemas.openxmlformats.org/officeDocument/2006/relationships/image" Target="../media/image115.emf"/><Relationship Id="rId7" Type="http://schemas.openxmlformats.org/officeDocument/2006/relationships/oleObject" Target="../embeddings/oleObject118.bin"/><Relationship Id="rId8" Type="http://schemas.openxmlformats.org/officeDocument/2006/relationships/image" Target="../media/image116.emf"/><Relationship Id="rId9" Type="http://schemas.openxmlformats.org/officeDocument/2006/relationships/oleObject" Target="../embeddings/oleObject119.bin"/><Relationship Id="rId10" Type="http://schemas.openxmlformats.org/officeDocument/2006/relationships/image" Target="../media/image117.emf"/><Relationship Id="rId1" Type="http://schemas.openxmlformats.org/officeDocument/2006/relationships/vmlDrawing" Target="../drawings/vmlDrawing31.vml"/><Relationship Id="rId2"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119.png"/><Relationship Id="rId4" Type="http://schemas.openxmlformats.org/officeDocument/2006/relationships/image" Target="../media/image120.jpeg"/><Relationship Id="rId5" Type="http://schemas.microsoft.com/office/2007/relationships/hdphoto" Target="../media/hdphoto3.wdp"/><Relationship Id="rId1" Type="http://schemas.openxmlformats.org/officeDocument/2006/relationships/slideLayout" Target="../slideLayouts/slideLayout6.xml"/><Relationship Id="rId2" Type="http://schemas.openxmlformats.org/officeDocument/2006/relationships/image" Target="../media/image11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1.emf"/></Relationships>
</file>

<file path=ppt/slides/_rels/slide47.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24.png"/><Relationship Id="rId1" Type="http://schemas.openxmlformats.org/officeDocument/2006/relationships/slideLayout" Target="../slideLayouts/slideLayout6.xml"/><Relationship Id="rId2" Type="http://schemas.openxmlformats.org/officeDocument/2006/relationships/image" Target="../media/image122.png"/></Relationships>
</file>

<file path=ppt/slides/_rels/slide48.xml.rels><?xml version="1.0" encoding="UTF-8" standalone="yes"?>
<Relationships xmlns="http://schemas.openxmlformats.org/package/2006/relationships"><Relationship Id="rId3" Type="http://schemas.openxmlformats.org/officeDocument/2006/relationships/image" Target="../media/image125.png"/><Relationship Id="rId4" Type="http://schemas.openxmlformats.org/officeDocument/2006/relationships/image" Target="../media/image126.png"/><Relationship Id="rId5" Type="http://schemas.openxmlformats.org/officeDocument/2006/relationships/image" Target="../media/image127.pn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8.png"/><Relationship Id="rId3" Type="http://schemas.openxmlformats.org/officeDocument/2006/relationships/image" Target="../media/image129.png"/></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4" Type="http://schemas.openxmlformats.org/officeDocument/2006/relationships/image" Target="../media/image4.emf"/><Relationship Id="rId5" Type="http://schemas.openxmlformats.org/officeDocument/2006/relationships/chart" Target="../charts/chart1.xml"/><Relationship Id="rId1" Type="http://schemas.openxmlformats.org/officeDocument/2006/relationships/vmlDrawing" Target="../drawings/vmlDrawing2.vml"/><Relationship Id="rId2"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0.png"/></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20.bin"/><Relationship Id="rId4" Type="http://schemas.openxmlformats.org/officeDocument/2006/relationships/image" Target="../media/image131.emf"/><Relationship Id="rId5" Type="http://schemas.openxmlformats.org/officeDocument/2006/relationships/oleObject" Target="../embeddings/oleObject121.bin"/><Relationship Id="rId6" Type="http://schemas.openxmlformats.org/officeDocument/2006/relationships/image" Target="../media/image132.emf"/><Relationship Id="rId1" Type="http://schemas.openxmlformats.org/officeDocument/2006/relationships/vmlDrawing" Target="../drawings/vmlDrawing32.vml"/><Relationship Id="rId2"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134.png"/><Relationship Id="rId4" Type="http://schemas.openxmlformats.org/officeDocument/2006/relationships/image" Target="../media/image135.png"/><Relationship Id="rId1" Type="http://schemas.openxmlformats.org/officeDocument/2006/relationships/slideLayout" Target="../slideLayouts/slideLayout6.xml"/><Relationship Id="rId2" Type="http://schemas.openxmlformats.org/officeDocument/2006/relationships/image" Target="../media/image133.png"/></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122.bin"/><Relationship Id="rId4" Type="http://schemas.openxmlformats.org/officeDocument/2006/relationships/image" Target="../media/image99.emf"/><Relationship Id="rId5" Type="http://schemas.openxmlformats.org/officeDocument/2006/relationships/oleObject" Target="../embeddings/oleObject123.bin"/><Relationship Id="rId6" Type="http://schemas.openxmlformats.org/officeDocument/2006/relationships/image" Target="../media/image136.emf"/><Relationship Id="rId7" Type="http://schemas.openxmlformats.org/officeDocument/2006/relationships/oleObject" Target="../embeddings/oleObject124.bin"/><Relationship Id="rId8" Type="http://schemas.openxmlformats.org/officeDocument/2006/relationships/image" Target="../media/image137.emf"/><Relationship Id="rId9" Type="http://schemas.openxmlformats.org/officeDocument/2006/relationships/oleObject" Target="../embeddings/oleObject125.bin"/><Relationship Id="rId10" Type="http://schemas.openxmlformats.org/officeDocument/2006/relationships/image" Target="../media/image138.wmf"/><Relationship Id="rId1" Type="http://schemas.openxmlformats.org/officeDocument/2006/relationships/vmlDrawing" Target="../drawings/vmlDrawing33.vml"/><Relationship Id="rId2"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1" Type="http://schemas.openxmlformats.org/officeDocument/2006/relationships/oleObject" Target="../embeddings/oleObject130.bin"/><Relationship Id="rId12" Type="http://schemas.openxmlformats.org/officeDocument/2006/relationships/image" Target="../media/image142.emf"/><Relationship Id="rId13" Type="http://schemas.openxmlformats.org/officeDocument/2006/relationships/oleObject" Target="../embeddings/oleObject131.bin"/><Relationship Id="rId14" Type="http://schemas.openxmlformats.org/officeDocument/2006/relationships/image" Target="../media/image143.emf"/><Relationship Id="rId1" Type="http://schemas.openxmlformats.org/officeDocument/2006/relationships/vmlDrawing" Target="../drawings/vmlDrawing34.vml"/><Relationship Id="rId2" Type="http://schemas.openxmlformats.org/officeDocument/2006/relationships/slideLayout" Target="../slideLayouts/slideLayout6.xml"/><Relationship Id="rId3" Type="http://schemas.openxmlformats.org/officeDocument/2006/relationships/oleObject" Target="../embeddings/oleObject126.bin"/><Relationship Id="rId4" Type="http://schemas.openxmlformats.org/officeDocument/2006/relationships/image" Target="../media/image99.emf"/><Relationship Id="rId5" Type="http://schemas.openxmlformats.org/officeDocument/2006/relationships/oleObject" Target="../embeddings/oleObject127.bin"/><Relationship Id="rId6" Type="http://schemas.openxmlformats.org/officeDocument/2006/relationships/image" Target="../media/image139.wmf"/><Relationship Id="rId7" Type="http://schemas.openxmlformats.org/officeDocument/2006/relationships/oleObject" Target="../embeddings/oleObject128.bin"/><Relationship Id="rId8" Type="http://schemas.openxmlformats.org/officeDocument/2006/relationships/image" Target="../media/image140.emf"/><Relationship Id="rId9" Type="http://schemas.openxmlformats.org/officeDocument/2006/relationships/oleObject" Target="../embeddings/oleObject129.bin"/><Relationship Id="rId10" Type="http://schemas.openxmlformats.org/officeDocument/2006/relationships/image" Target="../media/image141.emf"/></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132.bin"/><Relationship Id="rId4" Type="http://schemas.openxmlformats.org/officeDocument/2006/relationships/image" Target="../media/image144.emf"/><Relationship Id="rId5" Type="http://schemas.openxmlformats.org/officeDocument/2006/relationships/oleObject" Target="../embeddings/oleObject133.bin"/><Relationship Id="rId6" Type="http://schemas.openxmlformats.org/officeDocument/2006/relationships/image" Target="../media/image145.emf"/><Relationship Id="rId7" Type="http://schemas.openxmlformats.org/officeDocument/2006/relationships/oleObject" Target="../embeddings/oleObject134.bin"/><Relationship Id="rId8" Type="http://schemas.openxmlformats.org/officeDocument/2006/relationships/image" Target="../media/image146.emf"/><Relationship Id="rId1" Type="http://schemas.openxmlformats.org/officeDocument/2006/relationships/vmlDrawing" Target="../drawings/vmlDrawing35.vml"/><Relationship Id="rId2"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148.emf"/><Relationship Id="rId5" Type="http://schemas.openxmlformats.org/officeDocument/2006/relationships/oleObject" Target="../embeddings/oleObject135.bin"/><Relationship Id="rId6" Type="http://schemas.openxmlformats.org/officeDocument/2006/relationships/image" Target="../media/image147.emf"/><Relationship Id="rId1" Type="http://schemas.openxmlformats.org/officeDocument/2006/relationships/vmlDrawing" Target="../drawings/vmlDrawing36.vml"/><Relationship Id="rId2"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136.bin"/><Relationship Id="rId4" Type="http://schemas.openxmlformats.org/officeDocument/2006/relationships/image" Target="../media/image149.emf"/><Relationship Id="rId5" Type="http://schemas.openxmlformats.org/officeDocument/2006/relationships/oleObject" Target="../embeddings/oleObject137.bin"/><Relationship Id="rId6" Type="http://schemas.openxmlformats.org/officeDocument/2006/relationships/image" Target="../media/image150.emf"/><Relationship Id="rId1" Type="http://schemas.openxmlformats.org/officeDocument/2006/relationships/vmlDrawing" Target="../drawings/vmlDrawing37.vml"/><Relationship Id="rId2"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138.bin"/><Relationship Id="rId4" Type="http://schemas.openxmlformats.org/officeDocument/2006/relationships/image" Target="../media/image151.wmf"/><Relationship Id="rId1" Type="http://schemas.openxmlformats.org/officeDocument/2006/relationships/vmlDrawing" Target="../drawings/vmlDrawing38.vml"/><Relationship Id="rId2"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4.bin"/><Relationship Id="rId4" Type="http://schemas.openxmlformats.org/officeDocument/2006/relationships/image" Target="../media/image5.wmf"/><Relationship Id="rId5" Type="http://schemas.openxmlformats.org/officeDocument/2006/relationships/oleObject" Target="../embeddings/oleObject5.bin"/><Relationship Id="rId6" Type="http://schemas.openxmlformats.org/officeDocument/2006/relationships/oleObject" Target="../embeddings/oleObject6.bin"/><Relationship Id="rId7" Type="http://schemas.openxmlformats.org/officeDocument/2006/relationships/image" Target="../media/image6.wmf"/><Relationship Id="rId1" Type="http://schemas.openxmlformats.org/officeDocument/2006/relationships/vmlDrawing" Target="../drawings/vmlDrawing3.vml"/><Relationship Id="rId2"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153.wmf"/><Relationship Id="rId4" Type="http://schemas.openxmlformats.org/officeDocument/2006/relationships/oleObject" Target="../embeddings/oleObject139.bin"/><Relationship Id="rId5" Type="http://schemas.openxmlformats.org/officeDocument/2006/relationships/image" Target="../media/image152.emf"/><Relationship Id="rId1" Type="http://schemas.openxmlformats.org/officeDocument/2006/relationships/vmlDrawing" Target="../drawings/vmlDrawing39.vml"/><Relationship Id="rId2"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155.png"/><Relationship Id="rId4" Type="http://schemas.openxmlformats.org/officeDocument/2006/relationships/image" Target="../media/image156.png"/><Relationship Id="rId5" Type="http://schemas.openxmlformats.org/officeDocument/2006/relationships/slide" Target="slide39.xml"/><Relationship Id="rId1" Type="http://schemas.openxmlformats.org/officeDocument/2006/relationships/slideLayout" Target="../slideLayouts/slideLayout6.xml"/><Relationship Id="rId2" Type="http://schemas.openxmlformats.org/officeDocument/2006/relationships/image" Target="../media/image15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1" Type="http://schemas.openxmlformats.org/officeDocument/2006/relationships/oleObject" Target="../embeddings/oleObject12.bin"/><Relationship Id="rId12" Type="http://schemas.openxmlformats.org/officeDocument/2006/relationships/oleObject" Target="../embeddings/oleObject13.bin"/><Relationship Id="rId13" Type="http://schemas.openxmlformats.org/officeDocument/2006/relationships/image" Target="../media/image9.wmf"/><Relationship Id="rId14" Type="http://schemas.openxmlformats.org/officeDocument/2006/relationships/oleObject" Target="../embeddings/oleObject14.bin"/><Relationship Id="rId15" Type="http://schemas.openxmlformats.org/officeDocument/2006/relationships/oleObject" Target="../embeddings/oleObject15.bin"/><Relationship Id="rId16" Type="http://schemas.openxmlformats.org/officeDocument/2006/relationships/image" Target="../media/image10.wmf"/><Relationship Id="rId1" Type="http://schemas.openxmlformats.org/officeDocument/2006/relationships/vmlDrawing" Target="../drawings/vmlDrawing4.vml"/><Relationship Id="rId2" Type="http://schemas.openxmlformats.org/officeDocument/2006/relationships/slideLayout" Target="../slideLayouts/slideLayout6.xml"/><Relationship Id="rId3" Type="http://schemas.openxmlformats.org/officeDocument/2006/relationships/oleObject" Target="../embeddings/oleObject7.bin"/><Relationship Id="rId4" Type="http://schemas.openxmlformats.org/officeDocument/2006/relationships/image" Target="../media/image5.wmf"/><Relationship Id="rId5" Type="http://schemas.openxmlformats.org/officeDocument/2006/relationships/oleObject" Target="../embeddings/oleObject8.bin"/><Relationship Id="rId6" Type="http://schemas.openxmlformats.org/officeDocument/2006/relationships/oleObject" Target="../embeddings/oleObject9.bin"/><Relationship Id="rId7" Type="http://schemas.openxmlformats.org/officeDocument/2006/relationships/oleObject" Target="../embeddings/oleObject10.bin"/><Relationship Id="rId8" Type="http://schemas.openxmlformats.org/officeDocument/2006/relationships/image" Target="../media/image7.wmf"/><Relationship Id="rId9" Type="http://schemas.openxmlformats.org/officeDocument/2006/relationships/oleObject" Target="../embeddings/oleObject11.bin"/><Relationship Id="rId10" Type="http://schemas.openxmlformats.org/officeDocument/2006/relationships/image" Target="../media/image8.wmf"/></Relationships>
</file>

<file path=ppt/slides/_rels/slide9.xml.rels><?xml version="1.0" encoding="UTF-8" standalone="yes"?>
<Relationships xmlns="http://schemas.openxmlformats.org/package/2006/relationships"><Relationship Id="rId11" Type="http://schemas.openxmlformats.org/officeDocument/2006/relationships/oleObject" Target="../embeddings/oleObject21.bin"/><Relationship Id="rId12" Type="http://schemas.openxmlformats.org/officeDocument/2006/relationships/image" Target="../media/image13.wmf"/><Relationship Id="rId13" Type="http://schemas.openxmlformats.org/officeDocument/2006/relationships/oleObject" Target="../embeddings/oleObject22.bin"/><Relationship Id="rId14" Type="http://schemas.openxmlformats.org/officeDocument/2006/relationships/image" Target="../media/image14.emf"/><Relationship Id="rId1" Type="http://schemas.openxmlformats.org/officeDocument/2006/relationships/vmlDrawing" Target="../drawings/vmlDrawing5.vml"/><Relationship Id="rId2" Type="http://schemas.openxmlformats.org/officeDocument/2006/relationships/slideLayout" Target="../slideLayouts/slideLayout6.xml"/><Relationship Id="rId3" Type="http://schemas.openxmlformats.org/officeDocument/2006/relationships/oleObject" Target="../embeddings/oleObject16.bin"/><Relationship Id="rId4" Type="http://schemas.openxmlformats.org/officeDocument/2006/relationships/image" Target="../media/image5.wmf"/><Relationship Id="rId5" Type="http://schemas.openxmlformats.org/officeDocument/2006/relationships/oleObject" Target="../embeddings/oleObject17.bin"/><Relationship Id="rId6" Type="http://schemas.openxmlformats.org/officeDocument/2006/relationships/image" Target="../media/image11.emf"/><Relationship Id="rId7" Type="http://schemas.openxmlformats.org/officeDocument/2006/relationships/oleObject" Target="../embeddings/oleObject18.bin"/><Relationship Id="rId8" Type="http://schemas.openxmlformats.org/officeDocument/2006/relationships/image" Target="../media/image12.emf"/><Relationship Id="rId9" Type="http://schemas.openxmlformats.org/officeDocument/2006/relationships/oleObject" Target="../embeddings/oleObject19.bin"/><Relationship Id="rId10" Type="http://schemas.openxmlformats.org/officeDocument/2006/relationships/oleObject" Target="../embeddings/oleObject2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616449"/>
            <a:ext cx="8055944" cy="2564430"/>
          </a:xfrm>
        </p:spPr>
        <p:txBody>
          <a:bodyPr/>
          <a:lstStyle/>
          <a:p>
            <a:r>
              <a:rPr lang="it-IT" sz="4400" dirty="0"/>
              <a:t>Metodi statistici per lo studio dei fenomeni socio </a:t>
            </a:r>
            <a:r>
              <a:rPr lang="it-IT" sz="4400" dirty="0" smtClean="0"/>
              <a:t>sanitari</a:t>
            </a:r>
            <a:r>
              <a:rPr lang="it-IT" sz="4400" dirty="0"/>
              <a:t/>
            </a:r>
            <a:br>
              <a:rPr lang="it-IT" sz="4400" dirty="0"/>
            </a:br>
            <a:r>
              <a:rPr lang="it-IT" sz="3600">
                <a:solidFill>
                  <a:srgbClr val="000000"/>
                </a:solidFill>
              </a:rPr>
              <a:t>Parte </a:t>
            </a:r>
            <a:r>
              <a:rPr lang="it-IT" sz="3600" smtClean="0">
                <a:solidFill>
                  <a:srgbClr val="000000"/>
                </a:solidFill>
              </a:rPr>
              <a:t>III</a:t>
            </a:r>
            <a:endParaRPr lang="it-IT" sz="3600" dirty="0">
              <a:solidFill>
                <a:srgbClr val="000000"/>
              </a:solidFill>
            </a:endParaRPr>
          </a:p>
        </p:txBody>
      </p:sp>
      <p:sp>
        <p:nvSpPr>
          <p:cNvPr id="3" name="Sottotitolo 2"/>
          <p:cNvSpPr>
            <a:spLocks noGrp="1"/>
          </p:cNvSpPr>
          <p:nvPr>
            <p:ph type="subTitle" idx="1"/>
          </p:nvPr>
        </p:nvSpPr>
        <p:spPr>
          <a:xfrm>
            <a:off x="603486" y="3552232"/>
            <a:ext cx="8274468" cy="2326894"/>
          </a:xfrm>
        </p:spPr>
        <p:txBody>
          <a:bodyPr>
            <a:normAutofit fontScale="85000" lnSpcReduction="20000"/>
          </a:bodyPr>
          <a:lstStyle/>
          <a:p>
            <a:r>
              <a:rPr lang="it-IT" sz="3300" dirty="0" smtClean="0">
                <a:solidFill>
                  <a:schemeClr val="tx1"/>
                </a:solidFill>
              </a:rPr>
              <a:t>Corso di Laurea Magistrale in </a:t>
            </a:r>
          </a:p>
          <a:p>
            <a:r>
              <a:rPr lang="it-IT" sz="3300" dirty="0" smtClean="0">
                <a:solidFill>
                  <a:schemeClr val="tx1"/>
                </a:solidFill>
              </a:rPr>
              <a:t>	Scienze delle Professioni sanitarie …. </a:t>
            </a:r>
          </a:p>
          <a:p>
            <a:endParaRPr lang="it-IT" sz="2000" dirty="0">
              <a:solidFill>
                <a:schemeClr val="tx1"/>
              </a:solidFill>
            </a:endParaRPr>
          </a:p>
          <a:p>
            <a:r>
              <a:rPr lang="it-IT" sz="2600" dirty="0" smtClean="0">
                <a:solidFill>
                  <a:schemeClr val="tx1"/>
                </a:solidFill>
              </a:rPr>
              <a:t>Prof. Claudio Bonifazzi</a:t>
            </a:r>
          </a:p>
          <a:p>
            <a:r>
              <a:rPr lang="it-IT" sz="2600" dirty="0" smtClean="0">
                <a:solidFill>
                  <a:schemeClr val="tx1"/>
                </a:solidFill>
              </a:rPr>
              <a:t>Dipartimento Scienze Biomediche e TT. AA.</a:t>
            </a:r>
          </a:p>
          <a:p>
            <a:r>
              <a:rPr lang="it-IT" sz="2600" dirty="0" smtClean="0">
                <a:solidFill>
                  <a:schemeClr val="tx1"/>
                </a:solidFill>
              </a:rPr>
              <a:t>email: mq9@unife.it  </a:t>
            </a:r>
            <a:endParaRPr lang="it-IT" sz="2600" dirty="0">
              <a:solidFill>
                <a:schemeClr val="tx1"/>
              </a:solidFill>
            </a:endParaRPr>
          </a:p>
        </p:txBody>
      </p:sp>
    </p:spTree>
    <p:extLst>
      <p:ext uri="{BB962C8B-B14F-4D97-AF65-F5344CB8AC3E}">
        <p14:creationId xmlns:p14="http://schemas.microsoft.com/office/powerpoint/2010/main" val="421881881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98276" y="249834"/>
            <a:ext cx="8469489" cy="761144"/>
          </a:xfrm>
        </p:spPr>
        <p:txBody>
          <a:bodyPr>
            <a:normAutofit fontScale="90000"/>
          </a:bodyPr>
          <a:lstStyle/>
          <a:p>
            <a:r>
              <a:rPr lang="it-IT" dirty="0" smtClean="0"/>
              <a:t>Forma della Distribuzione Campionaria di </a:t>
            </a:r>
            <a:endParaRPr lang="it-IT" dirty="0"/>
          </a:p>
        </p:txBody>
      </p:sp>
      <p:grpSp>
        <p:nvGrpSpPr>
          <p:cNvPr id="18" name="Gruppo 17"/>
          <p:cNvGrpSpPr/>
          <p:nvPr/>
        </p:nvGrpSpPr>
        <p:grpSpPr>
          <a:xfrm>
            <a:off x="1456851" y="1037518"/>
            <a:ext cx="2438956" cy="4114800"/>
            <a:chOff x="6277758" y="1900548"/>
            <a:chExt cx="2438956" cy="4114800"/>
          </a:xfrm>
        </p:grpSpPr>
        <p:pic>
          <p:nvPicPr>
            <p:cNvPr id="3" name="Picture 7" descr="w0171-nn_300dpi.jpg"/>
            <p:cNvPicPr>
              <a:picLocks noChangeAspect="1"/>
            </p:cNvPicPr>
            <p:nvPr/>
          </p:nvPicPr>
          <p:blipFill rotWithShape="1">
            <a:blip r:embed="rId3" cstate="email">
              <a:extLst>
                <a:ext uri="{28A0092B-C50C-407E-A947-70E740481C1C}">
                  <a14:useLocalDpi xmlns:a14="http://schemas.microsoft.com/office/drawing/2010/main" val="0"/>
                </a:ext>
              </a:extLst>
            </a:blip>
            <a:srcRect l="47888"/>
            <a:stretch/>
          </p:blipFill>
          <p:spPr bwMode="auto">
            <a:xfrm>
              <a:off x="6719676" y="1900548"/>
              <a:ext cx="1997038"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21"/>
            <p:cNvSpPr txBox="1">
              <a:spLocks noChangeAspect="1" noChangeArrowheads="1"/>
            </p:cNvSpPr>
            <p:nvPr/>
          </p:nvSpPr>
          <p:spPr bwMode="auto">
            <a:xfrm>
              <a:off x="6277758" y="1951287"/>
              <a:ext cx="1696716" cy="21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eaLnBrk="1" hangingPunct="1">
                <a:spcBef>
                  <a:spcPct val="50000"/>
                </a:spcBef>
              </a:pPr>
              <a:r>
                <a:rPr lang="it-IT" sz="800" dirty="0">
                  <a:latin typeface="Tahoma" charset="0"/>
                </a:rPr>
                <a:t>a) popolazione</a:t>
              </a:r>
            </a:p>
          </p:txBody>
        </p:sp>
        <p:sp>
          <p:nvSpPr>
            <p:cNvPr id="7" name="Text Box 22"/>
            <p:cNvSpPr txBox="1">
              <a:spLocks noChangeAspect="1" noChangeArrowheads="1"/>
            </p:cNvSpPr>
            <p:nvPr/>
          </p:nvSpPr>
          <p:spPr bwMode="auto">
            <a:xfrm>
              <a:off x="6277758" y="2556074"/>
              <a:ext cx="1817512" cy="215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eaLnBrk="1" hangingPunct="1">
                <a:spcBef>
                  <a:spcPct val="50000"/>
                </a:spcBef>
              </a:pPr>
              <a:r>
                <a:rPr lang="it-IT" sz="800" dirty="0">
                  <a:latin typeface="Tahoma" charset="0"/>
                </a:rPr>
                <a:t>b) campionaria </a:t>
              </a:r>
              <a:r>
                <a:rPr lang="it-IT" sz="800" dirty="0" err="1">
                  <a:latin typeface="Tahoma" charset="0"/>
                </a:rPr>
                <a:t>n</a:t>
              </a:r>
              <a:r>
                <a:rPr lang="it-IT" sz="800" dirty="0">
                  <a:latin typeface="Tahoma" charset="0"/>
                </a:rPr>
                <a:t>=5</a:t>
              </a:r>
            </a:p>
          </p:txBody>
        </p:sp>
        <p:sp>
          <p:nvSpPr>
            <p:cNvPr id="8" name="Text Box 23"/>
            <p:cNvSpPr txBox="1">
              <a:spLocks noChangeAspect="1" noChangeArrowheads="1"/>
            </p:cNvSpPr>
            <p:nvPr/>
          </p:nvSpPr>
          <p:spPr bwMode="auto">
            <a:xfrm>
              <a:off x="6290088" y="3287911"/>
              <a:ext cx="1817512" cy="21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eaLnBrk="1" hangingPunct="1">
                <a:spcBef>
                  <a:spcPct val="50000"/>
                </a:spcBef>
              </a:pPr>
              <a:r>
                <a:rPr lang="it-IT" sz="800" dirty="0">
                  <a:latin typeface="Tahoma" charset="0"/>
                </a:rPr>
                <a:t>c) campionaria </a:t>
              </a:r>
              <a:r>
                <a:rPr lang="it-IT" sz="800" dirty="0" err="1">
                  <a:latin typeface="Tahoma" charset="0"/>
                </a:rPr>
                <a:t>n</a:t>
              </a:r>
              <a:r>
                <a:rPr lang="it-IT" sz="800" dirty="0">
                  <a:latin typeface="Tahoma" charset="0"/>
                </a:rPr>
                <a:t>=16</a:t>
              </a:r>
            </a:p>
          </p:txBody>
        </p:sp>
        <p:sp>
          <p:nvSpPr>
            <p:cNvPr id="9" name="Text Box 24"/>
            <p:cNvSpPr txBox="1">
              <a:spLocks noChangeAspect="1" noChangeArrowheads="1"/>
            </p:cNvSpPr>
            <p:nvPr/>
          </p:nvSpPr>
          <p:spPr bwMode="auto">
            <a:xfrm>
              <a:off x="6277758" y="4079076"/>
              <a:ext cx="1817512" cy="21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eaLnBrk="1" hangingPunct="1">
                <a:spcBef>
                  <a:spcPct val="50000"/>
                </a:spcBef>
              </a:pPr>
              <a:r>
                <a:rPr lang="it-IT" sz="800">
                  <a:latin typeface="Tahoma" charset="0"/>
                </a:rPr>
                <a:t>d) campionaria n=30</a:t>
              </a:r>
            </a:p>
          </p:txBody>
        </p:sp>
        <p:sp>
          <p:nvSpPr>
            <p:cNvPr id="10" name="Text Box 25"/>
            <p:cNvSpPr txBox="1">
              <a:spLocks noChangeAspect="1" noChangeArrowheads="1"/>
            </p:cNvSpPr>
            <p:nvPr/>
          </p:nvSpPr>
          <p:spPr bwMode="auto">
            <a:xfrm>
              <a:off x="6277758" y="5077657"/>
              <a:ext cx="1661407" cy="21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eaLnBrk="1" hangingPunct="1">
                <a:spcBef>
                  <a:spcPct val="50000"/>
                </a:spcBef>
              </a:pPr>
              <a:r>
                <a:rPr lang="it-IT" sz="800" dirty="0">
                  <a:latin typeface="Tahoma" charset="0"/>
                </a:rPr>
                <a:t>e) campionaria </a:t>
              </a:r>
              <a:r>
                <a:rPr lang="it-IT" sz="800" dirty="0" err="1">
                  <a:latin typeface="Tahoma" charset="0"/>
                </a:rPr>
                <a:t>n</a:t>
              </a:r>
              <a:r>
                <a:rPr lang="it-IT" sz="800" dirty="0">
                  <a:latin typeface="Tahoma" charset="0"/>
                </a:rPr>
                <a:t>=100</a:t>
              </a:r>
            </a:p>
          </p:txBody>
        </p:sp>
      </p:grpSp>
      <p:grpSp>
        <p:nvGrpSpPr>
          <p:cNvPr id="19" name="Gruppo 18"/>
          <p:cNvGrpSpPr/>
          <p:nvPr/>
        </p:nvGrpSpPr>
        <p:grpSpPr>
          <a:xfrm>
            <a:off x="5881276" y="1045398"/>
            <a:ext cx="2633612" cy="4146610"/>
            <a:chOff x="3279721" y="1772809"/>
            <a:chExt cx="2633612" cy="4146610"/>
          </a:xfrm>
        </p:grpSpPr>
        <p:pic>
          <p:nvPicPr>
            <p:cNvPr id="4" name="Picture 7" descr="w0175-nn_300dpi.jpg"/>
            <p:cNvPicPr>
              <a:picLocks noChangeAspect="1"/>
            </p:cNvPicPr>
            <p:nvPr/>
          </p:nvPicPr>
          <p:blipFill rotWithShape="1">
            <a:blip r:embed="rId4" cstate="email">
              <a:extLst>
                <a:ext uri="{28A0092B-C50C-407E-A947-70E740481C1C}">
                  <a14:useLocalDpi xmlns:a14="http://schemas.microsoft.com/office/drawing/2010/main" val="0"/>
                </a:ext>
              </a:extLst>
            </a:blip>
            <a:srcRect l="49597"/>
            <a:stretch/>
          </p:blipFill>
          <p:spPr bwMode="auto">
            <a:xfrm>
              <a:off x="3735911" y="1772809"/>
              <a:ext cx="2177422" cy="4146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21"/>
            <p:cNvSpPr txBox="1">
              <a:spLocks noChangeAspect="1" noChangeArrowheads="1"/>
            </p:cNvSpPr>
            <p:nvPr/>
          </p:nvSpPr>
          <p:spPr bwMode="auto">
            <a:xfrm>
              <a:off x="3279721" y="1820120"/>
              <a:ext cx="1696716" cy="21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eaLnBrk="1" hangingPunct="1">
                <a:spcBef>
                  <a:spcPct val="50000"/>
                </a:spcBef>
              </a:pPr>
              <a:r>
                <a:rPr lang="it-IT" sz="800" dirty="0">
                  <a:latin typeface="Tahoma" charset="0"/>
                </a:rPr>
                <a:t>a) popolazione</a:t>
              </a:r>
            </a:p>
          </p:txBody>
        </p:sp>
        <p:sp>
          <p:nvSpPr>
            <p:cNvPr id="13" name="Text Box 22"/>
            <p:cNvSpPr txBox="1">
              <a:spLocks noChangeAspect="1" noChangeArrowheads="1"/>
            </p:cNvSpPr>
            <p:nvPr/>
          </p:nvSpPr>
          <p:spPr bwMode="auto">
            <a:xfrm>
              <a:off x="3279721" y="2461894"/>
              <a:ext cx="1817512" cy="215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eaLnBrk="1" hangingPunct="1">
                <a:spcBef>
                  <a:spcPct val="50000"/>
                </a:spcBef>
              </a:pPr>
              <a:r>
                <a:rPr lang="it-IT" sz="800" dirty="0">
                  <a:latin typeface="Tahoma" charset="0"/>
                </a:rPr>
                <a:t>b) campionaria </a:t>
              </a:r>
              <a:r>
                <a:rPr lang="it-IT" sz="800" dirty="0" err="1">
                  <a:latin typeface="Tahoma" charset="0"/>
                </a:rPr>
                <a:t>n</a:t>
              </a:r>
              <a:r>
                <a:rPr lang="it-IT" sz="800" dirty="0">
                  <a:latin typeface="Tahoma" charset="0"/>
                </a:rPr>
                <a:t>=5</a:t>
              </a:r>
            </a:p>
          </p:txBody>
        </p:sp>
        <p:sp>
          <p:nvSpPr>
            <p:cNvPr id="14" name="Text Box 23"/>
            <p:cNvSpPr txBox="1">
              <a:spLocks noChangeAspect="1" noChangeArrowheads="1"/>
            </p:cNvSpPr>
            <p:nvPr/>
          </p:nvSpPr>
          <p:spPr bwMode="auto">
            <a:xfrm>
              <a:off x="3279721" y="3193731"/>
              <a:ext cx="1817512" cy="21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eaLnBrk="1" hangingPunct="1">
                <a:spcBef>
                  <a:spcPct val="50000"/>
                </a:spcBef>
              </a:pPr>
              <a:r>
                <a:rPr lang="it-IT" sz="800" dirty="0">
                  <a:latin typeface="Tahoma" charset="0"/>
                </a:rPr>
                <a:t>c) campionaria </a:t>
              </a:r>
              <a:r>
                <a:rPr lang="it-IT" sz="800" dirty="0" err="1">
                  <a:latin typeface="Tahoma" charset="0"/>
                </a:rPr>
                <a:t>n</a:t>
              </a:r>
              <a:r>
                <a:rPr lang="it-IT" sz="800" dirty="0">
                  <a:latin typeface="Tahoma" charset="0"/>
                </a:rPr>
                <a:t>=16</a:t>
              </a:r>
            </a:p>
          </p:txBody>
        </p:sp>
        <p:sp>
          <p:nvSpPr>
            <p:cNvPr id="15" name="Text Box 24"/>
            <p:cNvSpPr txBox="1">
              <a:spLocks noChangeAspect="1" noChangeArrowheads="1"/>
            </p:cNvSpPr>
            <p:nvPr/>
          </p:nvSpPr>
          <p:spPr bwMode="auto">
            <a:xfrm>
              <a:off x="3279721" y="4009554"/>
              <a:ext cx="1817512" cy="21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eaLnBrk="1" hangingPunct="1">
                <a:spcBef>
                  <a:spcPct val="50000"/>
                </a:spcBef>
              </a:pPr>
              <a:r>
                <a:rPr lang="it-IT" sz="800" dirty="0">
                  <a:latin typeface="Tahoma" charset="0"/>
                </a:rPr>
                <a:t>d) campionaria </a:t>
              </a:r>
              <a:r>
                <a:rPr lang="it-IT" sz="800" dirty="0" err="1">
                  <a:latin typeface="Tahoma" charset="0"/>
                </a:rPr>
                <a:t>n</a:t>
              </a:r>
              <a:r>
                <a:rPr lang="it-IT" sz="800" dirty="0">
                  <a:latin typeface="Tahoma" charset="0"/>
                </a:rPr>
                <a:t>=30</a:t>
              </a:r>
            </a:p>
          </p:txBody>
        </p:sp>
        <p:sp>
          <p:nvSpPr>
            <p:cNvPr id="16" name="Text Box 25"/>
            <p:cNvSpPr txBox="1">
              <a:spLocks noChangeAspect="1" noChangeArrowheads="1"/>
            </p:cNvSpPr>
            <p:nvPr/>
          </p:nvSpPr>
          <p:spPr bwMode="auto">
            <a:xfrm>
              <a:off x="3279721" y="4946490"/>
              <a:ext cx="1661407" cy="21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eaLnBrk="1" hangingPunct="1">
                <a:spcBef>
                  <a:spcPct val="50000"/>
                </a:spcBef>
              </a:pPr>
              <a:r>
                <a:rPr lang="it-IT" sz="800" dirty="0">
                  <a:latin typeface="Tahoma" charset="0"/>
                </a:rPr>
                <a:t>e) campionaria </a:t>
              </a:r>
              <a:r>
                <a:rPr lang="it-IT" sz="800" dirty="0" err="1">
                  <a:latin typeface="Tahoma" charset="0"/>
                </a:rPr>
                <a:t>n</a:t>
              </a:r>
              <a:r>
                <a:rPr lang="it-IT" sz="800" dirty="0">
                  <a:latin typeface="Tahoma" charset="0"/>
                </a:rPr>
                <a:t>=100</a:t>
              </a:r>
            </a:p>
          </p:txBody>
        </p:sp>
      </p:grpSp>
      <p:graphicFrame>
        <p:nvGraphicFramePr>
          <p:cNvPr id="17" name="Object 3"/>
          <p:cNvGraphicFramePr>
            <a:graphicFrameLocks noChangeAspect="1"/>
          </p:cNvGraphicFramePr>
          <p:nvPr>
            <p:extLst>
              <p:ext uri="{D42A27DB-BD31-4B8C-83A1-F6EECF244321}">
                <p14:modId xmlns:p14="http://schemas.microsoft.com/office/powerpoint/2010/main" val="3867351607"/>
              </p:ext>
            </p:extLst>
          </p:nvPr>
        </p:nvGraphicFramePr>
        <p:xfrm>
          <a:off x="8374989" y="295895"/>
          <a:ext cx="576154" cy="665766"/>
        </p:xfrm>
        <a:graphic>
          <a:graphicData uri="http://schemas.openxmlformats.org/presentationml/2006/ole">
            <mc:AlternateContent xmlns:mc="http://schemas.openxmlformats.org/markup-compatibility/2006">
              <mc:Choice xmlns:v="urn:schemas-microsoft-com:vml" Requires="v">
                <p:oleObj spid="_x0000_s385460" name="Equation" r:id="rId5" imgW="139680" imgH="164880" progId="Equation.3">
                  <p:embed/>
                </p:oleObj>
              </mc:Choice>
              <mc:Fallback>
                <p:oleObj name="Equation" r:id="rId5" imgW="139680" imgH="164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74989" y="295895"/>
                        <a:ext cx="576154" cy="665766"/>
                      </a:xfrm>
                      <a:prstGeom prst="rect">
                        <a:avLst/>
                      </a:prstGeom>
                      <a:noFill/>
                      <a:ln>
                        <a:noFill/>
                      </a:ln>
                      <a:effectLst/>
                    </p:spPr>
                  </p:pic>
                </p:oleObj>
              </mc:Fallback>
            </mc:AlternateContent>
          </a:graphicData>
        </a:graphic>
      </p:graphicFrame>
      <p:sp>
        <p:nvSpPr>
          <p:cNvPr id="20" name="Rectangle 3"/>
          <p:cNvSpPr txBox="1">
            <a:spLocks noChangeArrowheads="1"/>
          </p:cNvSpPr>
          <p:nvPr/>
        </p:nvSpPr>
        <p:spPr>
          <a:xfrm>
            <a:off x="332901" y="5210922"/>
            <a:ext cx="8646846" cy="1508378"/>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457200" indent="-457200">
              <a:buClrTx/>
              <a:buSzPct val="90000"/>
              <a:buFont typeface="+mj-lt"/>
              <a:buAutoNum type="alphaUcPeriod"/>
            </a:pPr>
            <a:r>
              <a:rPr lang="it-IT" sz="2000" b="0" dirty="0" smtClean="0">
                <a:ea typeface="ＭＳ Ｐゴシック" charset="0"/>
              </a:rPr>
              <a:t>La popolazione dalla quale è estratto il campione ha una </a:t>
            </a:r>
            <a:r>
              <a:rPr lang="it-IT" sz="2000" i="1" u="sng" dirty="0" smtClean="0">
                <a:solidFill>
                  <a:srgbClr val="0000FF"/>
                </a:solidFill>
                <a:ea typeface="ＭＳ Ｐゴシック" charset="0"/>
              </a:rPr>
              <a:t>distribuzione normale</a:t>
            </a:r>
            <a:r>
              <a:rPr lang="it-IT" sz="2000" b="0" dirty="0" smtClean="0">
                <a:ea typeface="ＭＳ Ｐゴシック" charset="0"/>
              </a:rPr>
              <a:t>.</a:t>
            </a:r>
          </a:p>
          <a:p>
            <a:pPr marL="457200" indent="-457200">
              <a:buClrTx/>
              <a:buSzPct val="90000"/>
              <a:buFont typeface="+mj-lt"/>
              <a:buAutoNum type="alphaUcPeriod"/>
            </a:pPr>
            <a:r>
              <a:rPr lang="it-IT" sz="2000" b="0" dirty="0" smtClean="0">
                <a:ea typeface="ＭＳ Ｐゴシック" charset="0"/>
              </a:rPr>
              <a:t>La popolazione dalla quale è estratto il campione ha una </a:t>
            </a:r>
            <a:r>
              <a:rPr lang="it-IT" sz="2000" i="1" u="sng" dirty="0" smtClean="0">
                <a:solidFill>
                  <a:srgbClr val="0000FF"/>
                </a:solidFill>
                <a:ea typeface="ＭＳ Ｐゴシック" charset="0"/>
              </a:rPr>
              <a:t>distribuzione NON normale</a:t>
            </a:r>
            <a:r>
              <a:rPr lang="it-IT" sz="2000" b="0" dirty="0" smtClean="0">
                <a:ea typeface="ＭＳ Ｐゴシック" charset="0"/>
              </a:rPr>
              <a:t>.</a:t>
            </a:r>
            <a:endParaRPr lang="it-IT" sz="2000" b="0" dirty="0">
              <a:ea typeface="ＭＳ Ｐゴシック" charset="0"/>
            </a:endParaRPr>
          </a:p>
        </p:txBody>
      </p:sp>
      <p:sp>
        <p:nvSpPr>
          <p:cNvPr id="5" name="CasellaDiTesto 4"/>
          <p:cNvSpPr txBox="1"/>
          <p:nvPr/>
        </p:nvSpPr>
        <p:spPr>
          <a:xfrm>
            <a:off x="5351075" y="1109609"/>
            <a:ext cx="505517" cy="461665"/>
          </a:xfrm>
          <a:prstGeom prst="rect">
            <a:avLst/>
          </a:prstGeom>
          <a:noFill/>
        </p:spPr>
        <p:txBody>
          <a:bodyPr wrap="square" rtlCol="0">
            <a:spAutoFit/>
          </a:bodyPr>
          <a:lstStyle/>
          <a:p>
            <a:r>
              <a:rPr lang="it-IT" i="1" dirty="0" smtClean="0">
                <a:solidFill>
                  <a:srgbClr val="0000FF"/>
                </a:solidFill>
                <a:latin typeface="+mn-lt"/>
              </a:rPr>
              <a:t>B</a:t>
            </a:r>
            <a:endParaRPr lang="it-IT" i="1" dirty="0">
              <a:solidFill>
                <a:srgbClr val="0000FF"/>
              </a:solidFill>
              <a:latin typeface="+mn-lt"/>
            </a:endParaRPr>
          </a:p>
        </p:txBody>
      </p:sp>
      <p:sp>
        <p:nvSpPr>
          <p:cNvPr id="21" name="CasellaDiTesto 20"/>
          <p:cNvSpPr txBox="1"/>
          <p:nvPr/>
        </p:nvSpPr>
        <p:spPr>
          <a:xfrm>
            <a:off x="867523" y="1151049"/>
            <a:ext cx="505517" cy="461665"/>
          </a:xfrm>
          <a:prstGeom prst="rect">
            <a:avLst/>
          </a:prstGeom>
          <a:noFill/>
        </p:spPr>
        <p:txBody>
          <a:bodyPr wrap="square" rtlCol="0">
            <a:spAutoFit/>
          </a:bodyPr>
          <a:lstStyle/>
          <a:p>
            <a:r>
              <a:rPr lang="it-IT" i="1" dirty="0" smtClean="0">
                <a:solidFill>
                  <a:srgbClr val="0000FF"/>
                </a:solidFill>
                <a:latin typeface="+mn-lt"/>
              </a:rPr>
              <a:t>A</a:t>
            </a:r>
            <a:endParaRPr lang="it-IT" i="1" dirty="0">
              <a:solidFill>
                <a:srgbClr val="0000FF"/>
              </a:solidFill>
              <a:latin typeface="+mn-lt"/>
            </a:endParaRPr>
          </a:p>
        </p:txBody>
      </p:sp>
    </p:spTree>
    <p:extLst>
      <p:ext uri="{BB962C8B-B14F-4D97-AF65-F5344CB8AC3E}">
        <p14:creationId xmlns:p14="http://schemas.microsoft.com/office/powerpoint/2010/main" val="235085196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72255" y="299149"/>
            <a:ext cx="8229600" cy="859776"/>
          </a:xfrm>
        </p:spPr>
        <p:txBody>
          <a:bodyPr>
            <a:normAutofit fontScale="90000"/>
          </a:bodyPr>
          <a:lstStyle/>
          <a:p>
            <a:r>
              <a:rPr lang="it-IT" dirty="0"/>
              <a:t>Forma della Distribuzione Campionaria di </a:t>
            </a:r>
          </a:p>
        </p:txBody>
      </p:sp>
      <p:graphicFrame>
        <p:nvGraphicFramePr>
          <p:cNvPr id="3" name="Object 3"/>
          <p:cNvGraphicFramePr>
            <a:graphicFrameLocks noChangeAspect="1"/>
          </p:cNvGraphicFramePr>
          <p:nvPr>
            <p:extLst>
              <p:ext uri="{D42A27DB-BD31-4B8C-83A1-F6EECF244321}">
                <p14:modId xmlns:p14="http://schemas.microsoft.com/office/powerpoint/2010/main" val="2434125880"/>
              </p:ext>
            </p:extLst>
          </p:nvPr>
        </p:nvGraphicFramePr>
        <p:xfrm>
          <a:off x="8374989" y="357540"/>
          <a:ext cx="576154" cy="665766"/>
        </p:xfrm>
        <a:graphic>
          <a:graphicData uri="http://schemas.openxmlformats.org/presentationml/2006/ole">
            <mc:AlternateContent xmlns:mc="http://schemas.openxmlformats.org/markup-compatibility/2006">
              <mc:Choice xmlns:v="urn:schemas-microsoft-com:vml" Requires="v">
                <p:oleObj spid="_x0000_s576320" name="Equation" r:id="rId3" imgW="139680" imgH="164880" progId="Equation.3">
                  <p:embed/>
                </p:oleObj>
              </mc:Choice>
              <mc:Fallback>
                <p:oleObj name="Equation" r:id="rId3" imgW="139680" imgH="164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4989" y="357540"/>
                        <a:ext cx="576154" cy="665766"/>
                      </a:xfrm>
                      <a:prstGeom prst="rect">
                        <a:avLst/>
                      </a:prstGeom>
                      <a:noFill/>
                      <a:ln>
                        <a:noFill/>
                      </a:ln>
                      <a:effectLst/>
                    </p:spPr>
                  </p:pic>
                </p:oleObj>
              </mc:Fallback>
            </mc:AlternateContent>
          </a:graphicData>
        </a:graphic>
      </p:graphicFrame>
      <p:sp>
        <p:nvSpPr>
          <p:cNvPr id="4" name="CasellaDiTesto 3"/>
          <p:cNvSpPr txBox="1"/>
          <p:nvPr/>
        </p:nvSpPr>
        <p:spPr>
          <a:xfrm>
            <a:off x="419209" y="1134267"/>
            <a:ext cx="8384184" cy="461665"/>
          </a:xfrm>
          <a:prstGeom prst="rect">
            <a:avLst/>
          </a:prstGeom>
          <a:noFill/>
        </p:spPr>
        <p:txBody>
          <a:bodyPr wrap="square" rtlCol="0">
            <a:spAutoFit/>
          </a:bodyPr>
          <a:lstStyle/>
          <a:p>
            <a:r>
              <a:rPr lang="it-IT" i="1" dirty="0" smtClean="0">
                <a:solidFill>
                  <a:srgbClr val="0000FF"/>
                </a:solidFill>
                <a:latin typeface="+mn-lt"/>
              </a:rPr>
              <a:t>Campionamento da una distribuzione normale</a:t>
            </a:r>
            <a:r>
              <a:rPr lang="it-IT" dirty="0" smtClean="0">
                <a:latin typeface="+mn-lt"/>
              </a:rPr>
              <a:t>.</a:t>
            </a:r>
            <a:endParaRPr lang="it-IT" dirty="0">
              <a:latin typeface="+mn-lt"/>
            </a:endParaRPr>
          </a:p>
        </p:txBody>
      </p:sp>
      <p:sp>
        <p:nvSpPr>
          <p:cNvPr id="5" name="Rectangle 3"/>
          <p:cNvSpPr txBox="1">
            <a:spLocks noChangeArrowheads="1"/>
          </p:cNvSpPr>
          <p:nvPr/>
        </p:nvSpPr>
        <p:spPr>
          <a:xfrm>
            <a:off x="480858" y="1600200"/>
            <a:ext cx="8445830" cy="2184800"/>
          </a:xfrm>
          <a:prstGeom prst="rect">
            <a:avLst/>
          </a:prstGeom>
          <a:solidFill>
            <a:srgbClr val="FAF4C8"/>
          </a:solidFill>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357188" algn="just">
              <a:buNone/>
            </a:pPr>
            <a:r>
              <a:rPr lang="it-IT" sz="1800" b="0" dirty="0" smtClean="0">
                <a:ea typeface="ＭＳ Ｐゴシック" charset="0"/>
              </a:rPr>
              <a:t>Se la popolazione dalla quale è stato estratto il campione è distribuita secondo la normale con media </a:t>
            </a:r>
            <a:r>
              <a:rPr lang="it-IT" sz="1800" b="0" dirty="0" err="1" smtClean="0">
                <a:ea typeface="ＭＳ Ｐゴシック" charset="0"/>
                <a:cs typeface="Times New Roman" charset="0"/>
              </a:rPr>
              <a:t>μ</a:t>
            </a:r>
            <a:r>
              <a:rPr lang="it-IT" sz="1800" b="0" dirty="0" smtClean="0">
                <a:ea typeface="ＭＳ Ｐゴシック" charset="0"/>
              </a:rPr>
              <a:t> e deviazione standard </a:t>
            </a:r>
            <a:r>
              <a:rPr lang="it-IT" sz="1800" b="0" dirty="0" err="1" smtClean="0">
                <a:ea typeface="ＭＳ Ｐゴシック" charset="0"/>
                <a:cs typeface="Times New Roman" charset="0"/>
              </a:rPr>
              <a:t>σ</a:t>
            </a:r>
            <a:r>
              <a:rPr lang="it-IT" sz="1800" b="0" dirty="0" smtClean="0">
                <a:ea typeface="ＭＳ Ｐゴシック" charset="0"/>
              </a:rPr>
              <a:t>, la distribuzione della media campionaria,     , è distribuita secondo la normale con media,       , e deviazione standard,         , indipendentemente dalle dimensioni del campione, dove</a:t>
            </a:r>
            <a:endParaRPr lang="it-IT" sz="1800" b="0" dirty="0">
              <a:ea typeface="ＭＳ Ｐゴシック" charset="0"/>
            </a:endParaRPr>
          </a:p>
        </p:txBody>
      </p:sp>
      <p:graphicFrame>
        <p:nvGraphicFramePr>
          <p:cNvPr id="7" name="Object 3"/>
          <p:cNvGraphicFramePr>
            <a:graphicFrameLocks noChangeAspect="1"/>
          </p:cNvGraphicFramePr>
          <p:nvPr>
            <p:extLst>
              <p:ext uri="{D42A27DB-BD31-4B8C-83A1-F6EECF244321}">
                <p14:modId xmlns:p14="http://schemas.microsoft.com/office/powerpoint/2010/main" val="1834245255"/>
              </p:ext>
            </p:extLst>
          </p:nvPr>
        </p:nvGraphicFramePr>
        <p:xfrm>
          <a:off x="2722418" y="2179324"/>
          <a:ext cx="302141" cy="335790"/>
        </p:xfrm>
        <a:graphic>
          <a:graphicData uri="http://schemas.openxmlformats.org/presentationml/2006/ole">
            <mc:AlternateContent xmlns:mc="http://schemas.openxmlformats.org/markup-compatibility/2006">
              <mc:Choice xmlns:v="urn:schemas-microsoft-com:vml" Requires="v">
                <p:oleObj spid="_x0000_s576321" name="Equation" r:id="rId5" imgW="139680" imgH="164880" progId="Equation.3">
                  <p:embed/>
                </p:oleObj>
              </mc:Choice>
              <mc:Fallback>
                <p:oleObj name="Equation" r:id="rId5" imgW="139680" imgH="164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2418" y="2179324"/>
                        <a:ext cx="302141" cy="335790"/>
                      </a:xfrm>
                      <a:prstGeom prst="rect">
                        <a:avLst/>
                      </a:prstGeom>
                      <a:noFill/>
                      <a:ln>
                        <a:noFill/>
                      </a:ln>
                      <a:effectLst/>
                    </p:spPr>
                  </p:pic>
                </p:oleObj>
              </mc:Fallback>
            </mc:AlternateContent>
          </a:graphicData>
        </a:graphic>
      </p:graphicFrame>
      <p:graphicFrame>
        <p:nvGraphicFramePr>
          <p:cNvPr id="8" name="Object 3"/>
          <p:cNvGraphicFramePr>
            <a:graphicFrameLocks noChangeAspect="1"/>
          </p:cNvGraphicFramePr>
          <p:nvPr>
            <p:extLst>
              <p:ext uri="{D42A27DB-BD31-4B8C-83A1-F6EECF244321}">
                <p14:modId xmlns:p14="http://schemas.microsoft.com/office/powerpoint/2010/main" val="2535668170"/>
              </p:ext>
            </p:extLst>
          </p:nvPr>
        </p:nvGraphicFramePr>
        <p:xfrm>
          <a:off x="7972501" y="2166354"/>
          <a:ext cx="326247" cy="359997"/>
        </p:xfrm>
        <a:graphic>
          <a:graphicData uri="http://schemas.openxmlformats.org/presentationml/2006/ole">
            <mc:AlternateContent xmlns:mc="http://schemas.openxmlformats.org/markup-compatibility/2006">
              <mc:Choice xmlns:v="urn:schemas-microsoft-com:vml" Requires="v">
                <p:oleObj spid="_x0000_s576322" name="Equation" r:id="rId6" imgW="190500" imgH="215900" progId="Equation.3">
                  <p:embed/>
                </p:oleObj>
              </mc:Choice>
              <mc:Fallback>
                <p:oleObj name="Equation" r:id="rId6" imgW="190500" imgH="215900" progId="Equation.3">
                  <p:embed/>
                  <p:pic>
                    <p:nvPicPr>
                      <p:cNvPr id="0" name=""/>
                      <p:cNvPicPr>
                        <a:picLocks noChangeAspect="1" noChangeArrowheads="1"/>
                      </p:cNvPicPr>
                      <p:nvPr/>
                    </p:nvPicPr>
                    <p:blipFill>
                      <a:blip r:embed="rId7"/>
                      <a:srcRect/>
                      <a:stretch>
                        <a:fillRect/>
                      </a:stretch>
                    </p:blipFill>
                    <p:spPr bwMode="auto">
                      <a:xfrm>
                        <a:off x="7972501" y="2166354"/>
                        <a:ext cx="326247" cy="359997"/>
                      </a:xfrm>
                      <a:prstGeom prst="rect">
                        <a:avLst/>
                      </a:prstGeom>
                      <a:noFill/>
                      <a:ln>
                        <a:noFill/>
                      </a:ln>
                      <a:effectLst/>
                    </p:spPr>
                  </p:pic>
                </p:oleObj>
              </mc:Fallback>
            </mc:AlternateContent>
          </a:graphicData>
        </a:graphic>
      </p:graphicFrame>
      <p:graphicFrame>
        <p:nvGraphicFramePr>
          <p:cNvPr id="9" name="Object 3"/>
          <p:cNvGraphicFramePr>
            <a:graphicFrameLocks noChangeAspect="1"/>
          </p:cNvGraphicFramePr>
          <p:nvPr>
            <p:extLst>
              <p:ext uri="{D42A27DB-BD31-4B8C-83A1-F6EECF244321}">
                <p14:modId xmlns:p14="http://schemas.microsoft.com/office/powerpoint/2010/main" val="1069069549"/>
              </p:ext>
            </p:extLst>
          </p:nvPr>
        </p:nvGraphicFramePr>
        <p:xfrm>
          <a:off x="3056720" y="2441447"/>
          <a:ext cx="347497" cy="359997"/>
        </p:xfrm>
        <a:graphic>
          <a:graphicData uri="http://schemas.openxmlformats.org/presentationml/2006/ole">
            <mc:AlternateContent xmlns:mc="http://schemas.openxmlformats.org/markup-compatibility/2006">
              <mc:Choice xmlns:v="urn:schemas-microsoft-com:vml" Requires="v">
                <p:oleObj spid="_x0000_s576323" name="Equation" r:id="rId8" imgW="203200" imgH="215900" progId="Equation.3">
                  <p:embed/>
                </p:oleObj>
              </mc:Choice>
              <mc:Fallback>
                <p:oleObj name="Equation" r:id="rId8" imgW="203200" imgH="215900" progId="Equation.3">
                  <p:embed/>
                  <p:pic>
                    <p:nvPicPr>
                      <p:cNvPr id="0" name=""/>
                      <p:cNvPicPr>
                        <a:picLocks noChangeAspect="1" noChangeArrowheads="1"/>
                      </p:cNvPicPr>
                      <p:nvPr/>
                    </p:nvPicPr>
                    <p:blipFill>
                      <a:blip r:embed="rId9"/>
                      <a:srcRect/>
                      <a:stretch>
                        <a:fillRect/>
                      </a:stretch>
                    </p:blipFill>
                    <p:spPr bwMode="auto">
                      <a:xfrm>
                        <a:off x="3056720" y="2441447"/>
                        <a:ext cx="347497" cy="359997"/>
                      </a:xfrm>
                      <a:prstGeom prst="rect">
                        <a:avLst/>
                      </a:prstGeom>
                      <a:noFill/>
                      <a:ln>
                        <a:noFill/>
                      </a:ln>
                      <a:effectLst/>
                    </p:spPr>
                  </p:pic>
                </p:oleObj>
              </mc:Fallback>
            </mc:AlternateContent>
          </a:graphicData>
        </a:graphic>
      </p:graphicFrame>
      <p:graphicFrame>
        <p:nvGraphicFramePr>
          <p:cNvPr id="11" name="Object 4"/>
          <p:cNvGraphicFramePr>
            <a:graphicFrameLocks noChangeAspect="1"/>
          </p:cNvGraphicFramePr>
          <p:nvPr>
            <p:extLst>
              <p:ext uri="{D42A27DB-BD31-4B8C-83A1-F6EECF244321}">
                <p14:modId xmlns:p14="http://schemas.microsoft.com/office/powerpoint/2010/main" val="1528415997"/>
              </p:ext>
            </p:extLst>
          </p:nvPr>
        </p:nvGraphicFramePr>
        <p:xfrm>
          <a:off x="3058102" y="2909888"/>
          <a:ext cx="2767013" cy="874712"/>
        </p:xfrm>
        <a:graphic>
          <a:graphicData uri="http://schemas.openxmlformats.org/presentationml/2006/ole">
            <mc:AlternateContent xmlns:mc="http://schemas.openxmlformats.org/markup-compatibility/2006">
              <mc:Choice xmlns:v="urn:schemas-microsoft-com:vml" Requires="v">
                <p:oleObj spid="_x0000_s576324" name="Equation" r:id="rId10" imgW="1320800" imgH="419100" progId="Equation.3">
                  <p:embed/>
                </p:oleObj>
              </mc:Choice>
              <mc:Fallback>
                <p:oleObj name="Equation" r:id="rId10" imgW="1320800" imgH="419100" progId="Equation.3">
                  <p:embed/>
                  <p:pic>
                    <p:nvPicPr>
                      <p:cNvPr id="0" name=""/>
                      <p:cNvPicPr>
                        <a:picLocks noChangeAspect="1" noChangeArrowheads="1"/>
                      </p:cNvPicPr>
                      <p:nvPr/>
                    </p:nvPicPr>
                    <p:blipFill>
                      <a:blip r:embed="rId11"/>
                      <a:srcRect/>
                      <a:stretch>
                        <a:fillRect/>
                      </a:stretch>
                    </p:blipFill>
                    <p:spPr bwMode="auto">
                      <a:xfrm>
                        <a:off x="3058102" y="2909888"/>
                        <a:ext cx="2767013" cy="874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12" name="Picture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82548" y="4033316"/>
            <a:ext cx="4756150" cy="23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3"/>
          <p:cNvSpPr txBox="1">
            <a:spLocks noChangeArrowheads="1"/>
          </p:cNvSpPr>
          <p:nvPr/>
        </p:nvSpPr>
        <p:spPr>
          <a:xfrm>
            <a:off x="449319" y="3932947"/>
            <a:ext cx="3977042" cy="530148"/>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609600" indent="-609600">
              <a:buFont typeface="Wingdings" charset="0"/>
              <a:buNone/>
            </a:pPr>
            <a:r>
              <a:rPr lang="en-US" sz="2000" dirty="0" smtClean="0">
                <a:ea typeface="ＭＳ Ｐゴシック" charset="0"/>
              </a:rPr>
              <a:t>(a) μ</a:t>
            </a:r>
            <a:r>
              <a:rPr lang="en-US" sz="2000" dirty="0" smtClean="0">
                <a:ea typeface="ＭＳ Ｐゴシック" charset="0"/>
                <a:sym typeface="Mathematica1" charset="0"/>
              </a:rPr>
              <a:t> = 1020 e </a:t>
            </a:r>
            <a:r>
              <a:rPr lang="en-US" sz="2000" dirty="0" err="1" smtClean="0">
                <a:ea typeface="ＭＳ Ｐゴシック" charset="0"/>
                <a:sym typeface="Mathematica1" charset="0"/>
              </a:rPr>
              <a:t>σ</a:t>
            </a:r>
            <a:r>
              <a:rPr lang="en-US" sz="2000" dirty="0" smtClean="0">
                <a:ea typeface="ＭＳ Ｐゴシック" charset="0"/>
              </a:rPr>
              <a:t> = 153, n = 16 </a:t>
            </a:r>
          </a:p>
          <a:p>
            <a:pPr marL="609600" indent="-609600"/>
            <a:endParaRPr lang="en-US" dirty="0">
              <a:latin typeface="Verdana" charset="0"/>
              <a:ea typeface="ＭＳ Ｐゴシック" charset="0"/>
            </a:endParaRPr>
          </a:p>
        </p:txBody>
      </p:sp>
      <p:graphicFrame>
        <p:nvGraphicFramePr>
          <p:cNvPr id="14" name="Object 2"/>
          <p:cNvGraphicFramePr>
            <a:graphicFrameLocks noChangeAspect="1"/>
          </p:cNvGraphicFramePr>
          <p:nvPr>
            <p:extLst>
              <p:ext uri="{D42A27DB-BD31-4B8C-83A1-F6EECF244321}">
                <p14:modId xmlns:p14="http://schemas.microsoft.com/office/powerpoint/2010/main" val="3929597006"/>
              </p:ext>
            </p:extLst>
          </p:nvPr>
        </p:nvGraphicFramePr>
        <p:xfrm>
          <a:off x="839203" y="4461384"/>
          <a:ext cx="2991427" cy="1151998"/>
        </p:xfrm>
        <a:graphic>
          <a:graphicData uri="http://schemas.openxmlformats.org/presentationml/2006/ole">
            <mc:AlternateContent xmlns:mc="http://schemas.openxmlformats.org/markup-compatibility/2006">
              <mc:Choice xmlns:v="urn:schemas-microsoft-com:vml" Requires="v">
                <p:oleObj spid="_x0000_s576325" name="Equation" r:id="rId13" imgW="1714320" imgH="660240" progId="Equation.DSMT4">
                  <p:embed/>
                </p:oleObj>
              </mc:Choice>
              <mc:Fallback>
                <p:oleObj name="Equation" r:id="rId13" imgW="1714320" imgH="66024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39203" y="4461384"/>
                        <a:ext cx="2991427" cy="1151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pSp>
        <p:nvGrpSpPr>
          <p:cNvPr id="17" name="Gruppo 16"/>
          <p:cNvGrpSpPr/>
          <p:nvPr/>
        </p:nvGrpSpPr>
        <p:grpSpPr>
          <a:xfrm>
            <a:off x="453762" y="5836063"/>
            <a:ext cx="3504066" cy="530148"/>
            <a:chOff x="453762" y="5897708"/>
            <a:chExt cx="3504066" cy="530148"/>
          </a:xfrm>
        </p:grpSpPr>
        <p:sp>
          <p:nvSpPr>
            <p:cNvPr id="15" name="Rectangle 3"/>
            <p:cNvSpPr txBox="1">
              <a:spLocks noChangeArrowheads="1"/>
            </p:cNvSpPr>
            <p:nvPr/>
          </p:nvSpPr>
          <p:spPr>
            <a:xfrm>
              <a:off x="453762" y="5897708"/>
              <a:ext cx="3504066" cy="530148"/>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609600" indent="-609600">
                <a:buFont typeface="Wingdings" charset="0"/>
                <a:buNone/>
              </a:pPr>
              <a:r>
                <a:rPr lang="en-US" sz="2000" dirty="0" smtClean="0">
                  <a:ea typeface="ＭＳ Ｐゴシック" charset="0"/>
                </a:rPr>
                <a:t>(b) </a:t>
              </a:r>
              <a:r>
                <a:rPr lang="en-US" sz="2000" dirty="0" err="1" smtClean="0">
                  <a:ea typeface="ＭＳ Ｐゴシック" charset="0"/>
                </a:rPr>
                <a:t>calcola</a:t>
              </a:r>
              <a:r>
                <a:rPr lang="en-US" sz="2000" dirty="0" smtClean="0">
                  <a:ea typeface="ＭＳ Ｐゴシック" charset="0"/>
                </a:rPr>
                <a:t>         con n = 49 </a:t>
              </a:r>
            </a:p>
            <a:p>
              <a:pPr marL="609600" indent="-609600"/>
              <a:endParaRPr lang="en-US" dirty="0">
                <a:latin typeface="Verdana" charset="0"/>
                <a:ea typeface="ＭＳ Ｐゴシック" charset="0"/>
              </a:endParaRPr>
            </a:p>
          </p:txBody>
        </p:sp>
        <p:graphicFrame>
          <p:nvGraphicFramePr>
            <p:cNvPr id="16" name="Object 3"/>
            <p:cNvGraphicFramePr>
              <a:graphicFrameLocks noChangeAspect="1"/>
            </p:cNvGraphicFramePr>
            <p:nvPr>
              <p:extLst>
                <p:ext uri="{D42A27DB-BD31-4B8C-83A1-F6EECF244321}">
                  <p14:modId xmlns:p14="http://schemas.microsoft.com/office/powerpoint/2010/main" val="636141843"/>
                </p:ext>
              </p:extLst>
            </p:nvPr>
          </p:nvGraphicFramePr>
          <p:xfrm>
            <a:off x="1951496" y="5898016"/>
            <a:ext cx="416997" cy="431997"/>
          </p:xfrm>
          <a:graphic>
            <a:graphicData uri="http://schemas.openxmlformats.org/presentationml/2006/ole">
              <mc:AlternateContent xmlns:mc="http://schemas.openxmlformats.org/markup-compatibility/2006">
                <mc:Choice xmlns:v="urn:schemas-microsoft-com:vml" Requires="v">
                  <p:oleObj spid="_x0000_s576326" name="Equation" r:id="rId15" imgW="203200" imgH="215900" progId="Equation.3">
                    <p:embed/>
                  </p:oleObj>
                </mc:Choice>
                <mc:Fallback>
                  <p:oleObj name="Equation" r:id="rId15" imgW="203200" imgH="215900" progId="Equation.3">
                    <p:embed/>
                    <p:pic>
                      <p:nvPicPr>
                        <p:cNvPr id="0" name=""/>
                        <p:cNvPicPr>
                          <a:picLocks noChangeAspect="1" noChangeArrowheads="1"/>
                        </p:cNvPicPr>
                        <p:nvPr/>
                      </p:nvPicPr>
                      <p:blipFill>
                        <a:blip r:embed="rId9"/>
                        <a:srcRect/>
                        <a:stretch>
                          <a:fillRect/>
                        </a:stretch>
                      </p:blipFill>
                      <p:spPr bwMode="auto">
                        <a:xfrm>
                          <a:off x="1951496" y="5898016"/>
                          <a:ext cx="416997" cy="431997"/>
                        </a:xfrm>
                        <a:prstGeom prst="rect">
                          <a:avLst/>
                        </a:prstGeom>
                        <a:noFill/>
                        <a:ln>
                          <a:noFill/>
                        </a:ln>
                        <a:effectLst/>
                      </p:spPr>
                    </p:pic>
                  </p:oleObj>
                </mc:Fallback>
              </mc:AlternateContent>
            </a:graphicData>
          </a:graphic>
        </p:graphicFrame>
      </p:grpSp>
    </p:spTree>
    <p:extLst>
      <p:ext uri="{BB962C8B-B14F-4D97-AF65-F5344CB8AC3E}">
        <p14:creationId xmlns:p14="http://schemas.microsoft.com/office/powerpoint/2010/main" val="220572957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1288" y="397781"/>
            <a:ext cx="8229600" cy="822789"/>
          </a:xfrm>
        </p:spPr>
        <p:txBody>
          <a:bodyPr>
            <a:normAutofit fontScale="90000"/>
          </a:bodyPr>
          <a:lstStyle/>
          <a:p>
            <a:r>
              <a:rPr lang="it-IT" dirty="0"/>
              <a:t>Forma della Distribuzione Campionaria di </a:t>
            </a:r>
          </a:p>
        </p:txBody>
      </p:sp>
      <p:graphicFrame>
        <p:nvGraphicFramePr>
          <p:cNvPr id="3" name="Object 3"/>
          <p:cNvGraphicFramePr>
            <a:graphicFrameLocks noChangeAspect="1"/>
          </p:cNvGraphicFramePr>
          <p:nvPr>
            <p:extLst>
              <p:ext uri="{D42A27DB-BD31-4B8C-83A1-F6EECF244321}">
                <p14:modId xmlns:p14="http://schemas.microsoft.com/office/powerpoint/2010/main" val="195199067"/>
              </p:ext>
            </p:extLst>
          </p:nvPr>
        </p:nvGraphicFramePr>
        <p:xfrm>
          <a:off x="8276352" y="456172"/>
          <a:ext cx="576154" cy="665766"/>
        </p:xfrm>
        <a:graphic>
          <a:graphicData uri="http://schemas.openxmlformats.org/presentationml/2006/ole">
            <mc:AlternateContent xmlns:mc="http://schemas.openxmlformats.org/markup-compatibility/2006">
              <mc:Choice xmlns:v="urn:schemas-microsoft-com:vml" Requires="v">
                <p:oleObj spid="_x0000_s492519" name="Equation" r:id="rId3" imgW="139680" imgH="164880" progId="Equation.3">
                  <p:embed/>
                </p:oleObj>
              </mc:Choice>
              <mc:Fallback>
                <p:oleObj name="Equation" r:id="rId3" imgW="139680" imgH="164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6352" y="456172"/>
                        <a:ext cx="576154" cy="665766"/>
                      </a:xfrm>
                      <a:prstGeom prst="rect">
                        <a:avLst/>
                      </a:prstGeom>
                      <a:noFill/>
                      <a:ln>
                        <a:noFill/>
                      </a:ln>
                      <a:effectLst/>
                    </p:spPr>
                  </p:pic>
                </p:oleObj>
              </mc:Fallback>
            </mc:AlternateContent>
          </a:graphicData>
        </a:graphic>
      </p:graphicFrame>
      <p:sp>
        <p:nvSpPr>
          <p:cNvPr id="4" name="CasellaDiTesto 3"/>
          <p:cNvSpPr txBox="1"/>
          <p:nvPr/>
        </p:nvSpPr>
        <p:spPr>
          <a:xfrm>
            <a:off x="419209" y="1134267"/>
            <a:ext cx="8384184" cy="461665"/>
          </a:xfrm>
          <a:prstGeom prst="rect">
            <a:avLst/>
          </a:prstGeom>
          <a:noFill/>
        </p:spPr>
        <p:txBody>
          <a:bodyPr wrap="square" rtlCol="0">
            <a:spAutoFit/>
          </a:bodyPr>
          <a:lstStyle/>
          <a:p>
            <a:r>
              <a:rPr lang="it-IT" i="1" dirty="0" smtClean="0">
                <a:solidFill>
                  <a:srgbClr val="0000FF"/>
                </a:solidFill>
                <a:latin typeface="+mn-lt"/>
              </a:rPr>
              <a:t>Campionamento da una distribuzione NON normale</a:t>
            </a:r>
            <a:r>
              <a:rPr lang="it-IT" dirty="0" smtClean="0">
                <a:latin typeface="+mn-lt"/>
              </a:rPr>
              <a:t>.</a:t>
            </a:r>
            <a:endParaRPr lang="it-IT" dirty="0">
              <a:latin typeface="+mn-lt"/>
            </a:endParaRPr>
          </a:p>
        </p:txBody>
      </p:sp>
      <p:sp>
        <p:nvSpPr>
          <p:cNvPr id="5" name="Rectangle 3"/>
          <p:cNvSpPr txBox="1">
            <a:spLocks noChangeArrowheads="1"/>
          </p:cNvSpPr>
          <p:nvPr/>
        </p:nvSpPr>
        <p:spPr>
          <a:xfrm>
            <a:off x="480857" y="1600199"/>
            <a:ext cx="8445831" cy="2505353"/>
          </a:xfrm>
          <a:prstGeom prst="rect">
            <a:avLst/>
          </a:prstGeom>
          <a:solidFill>
            <a:srgbClr val="FAF4C8"/>
          </a:solidFill>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357188" algn="just">
              <a:buNone/>
            </a:pPr>
            <a:r>
              <a:rPr lang="it-IT" sz="1800" b="0" dirty="0" smtClean="0">
                <a:ea typeface="ＭＳ Ｐゴシック" charset="0"/>
              </a:rPr>
              <a:t>In accordo con il </a:t>
            </a:r>
            <a:r>
              <a:rPr lang="it-IT" sz="2000" i="1" u="sng" dirty="0" smtClean="0">
                <a:solidFill>
                  <a:srgbClr val="0000FF"/>
                </a:solidFill>
                <a:ea typeface="ＭＳ Ｐゴシック" charset="0"/>
              </a:rPr>
              <a:t>teorema del limite centrale</a:t>
            </a:r>
            <a:r>
              <a:rPr lang="it-IT" sz="1800" b="0" dirty="0" smtClean="0">
                <a:solidFill>
                  <a:srgbClr val="0000FF"/>
                </a:solidFill>
                <a:ea typeface="ＭＳ Ｐゴシック" charset="0"/>
              </a:rPr>
              <a:t>, </a:t>
            </a:r>
            <a:r>
              <a:rPr lang="it-IT" sz="1800" b="0" dirty="0" smtClean="0">
                <a:ea typeface="ＭＳ Ｐゴシック" charset="0"/>
              </a:rPr>
              <a:t>per un campione di grandi dimensioni la distribuzione campionaria della media campionaria,  , è approssimativamente normale indipendentemente dalla forma della distribuzione della popolazione. La media e la deviazione standard della distribuzione campionaria di       sono dati dalle formule</a:t>
            </a:r>
          </a:p>
          <a:p>
            <a:pPr marL="0" indent="357188" algn="just">
              <a:buNone/>
            </a:pPr>
            <a:endParaRPr lang="it-IT" sz="1800" b="0" dirty="0">
              <a:ea typeface="ＭＳ Ｐゴシック" charset="0"/>
            </a:endParaRPr>
          </a:p>
          <a:p>
            <a:pPr marL="0" indent="357188" algn="just">
              <a:buNone/>
            </a:pPr>
            <a:endParaRPr lang="it-IT" sz="1800" b="0" dirty="0" smtClean="0">
              <a:ea typeface="ＭＳ Ｐゴシック" charset="0"/>
            </a:endParaRPr>
          </a:p>
          <a:p>
            <a:pPr marL="0" indent="357188" algn="just">
              <a:buNone/>
            </a:pPr>
            <a:r>
              <a:rPr lang="it-IT" sz="1800" b="0" dirty="0" smtClean="0">
                <a:ea typeface="ＭＳ Ｐゴシック" charset="0"/>
              </a:rPr>
              <a:t>Un campione è considerato di </a:t>
            </a:r>
            <a:r>
              <a:rPr lang="it-IT" sz="1800" i="1" u="sng" dirty="0" smtClean="0">
                <a:solidFill>
                  <a:srgbClr val="0000FF"/>
                </a:solidFill>
                <a:ea typeface="ＭＳ Ｐゴシック" charset="0"/>
              </a:rPr>
              <a:t>grandi dimensioni se </a:t>
            </a:r>
            <a:r>
              <a:rPr lang="it-IT" sz="1800" i="1" u="sng" dirty="0" err="1" smtClean="0">
                <a:solidFill>
                  <a:srgbClr val="0000FF"/>
                </a:solidFill>
                <a:ea typeface="ＭＳ Ｐゴシック" charset="0"/>
              </a:rPr>
              <a:t>n</a:t>
            </a:r>
            <a:r>
              <a:rPr lang="it-IT" sz="1800" b="0" dirty="0" smtClean="0">
                <a:ea typeface="ＭＳ Ｐゴシック" charset="0"/>
              </a:rPr>
              <a:t> </a:t>
            </a:r>
            <a:r>
              <a:rPr lang="en-US" sz="1800" b="0" dirty="0">
                <a:ea typeface="ＭＳ Ｐゴシック" charset="0"/>
              </a:rPr>
              <a:t> ≥ </a:t>
            </a:r>
            <a:r>
              <a:rPr lang="en-US" sz="1800" b="0" dirty="0" smtClean="0">
                <a:ea typeface="ＭＳ Ｐゴシック" charset="0"/>
              </a:rPr>
              <a:t>30</a:t>
            </a:r>
            <a:endParaRPr lang="it-IT" sz="1800" b="0" dirty="0">
              <a:ea typeface="ＭＳ Ｐゴシック" charset="0"/>
            </a:endParaRPr>
          </a:p>
        </p:txBody>
      </p:sp>
      <p:graphicFrame>
        <p:nvGraphicFramePr>
          <p:cNvPr id="6" name="Object 3"/>
          <p:cNvGraphicFramePr>
            <a:graphicFrameLocks noChangeAspect="1"/>
          </p:cNvGraphicFramePr>
          <p:nvPr>
            <p:extLst>
              <p:ext uri="{D42A27DB-BD31-4B8C-83A1-F6EECF244321}">
                <p14:modId xmlns:p14="http://schemas.microsoft.com/office/powerpoint/2010/main" val="2694940329"/>
              </p:ext>
            </p:extLst>
          </p:nvPr>
        </p:nvGraphicFramePr>
        <p:xfrm>
          <a:off x="8098160" y="1895757"/>
          <a:ext cx="302141" cy="335790"/>
        </p:xfrm>
        <a:graphic>
          <a:graphicData uri="http://schemas.openxmlformats.org/presentationml/2006/ole">
            <mc:AlternateContent xmlns:mc="http://schemas.openxmlformats.org/markup-compatibility/2006">
              <mc:Choice xmlns:v="urn:schemas-microsoft-com:vml" Requires="v">
                <p:oleObj spid="_x0000_s492520" name="Equation" r:id="rId5" imgW="139680" imgH="164880" progId="Equation.3">
                  <p:embed/>
                </p:oleObj>
              </mc:Choice>
              <mc:Fallback>
                <p:oleObj name="Equation" r:id="rId5" imgW="139680" imgH="164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8160" y="1895757"/>
                        <a:ext cx="302141" cy="335790"/>
                      </a:xfrm>
                      <a:prstGeom prst="rect">
                        <a:avLst/>
                      </a:prstGeom>
                      <a:noFill/>
                      <a:ln>
                        <a:noFill/>
                      </a:ln>
                      <a:effectLst/>
                    </p:spPr>
                  </p:pic>
                </p:oleObj>
              </mc:Fallback>
            </mc:AlternateContent>
          </a:graphicData>
        </a:graphic>
      </p:graphicFrame>
      <p:graphicFrame>
        <p:nvGraphicFramePr>
          <p:cNvPr id="9" name="Object 4"/>
          <p:cNvGraphicFramePr>
            <a:graphicFrameLocks noChangeAspect="1"/>
          </p:cNvGraphicFramePr>
          <p:nvPr>
            <p:extLst>
              <p:ext uri="{D42A27DB-BD31-4B8C-83A1-F6EECF244321}">
                <p14:modId xmlns:p14="http://schemas.microsoft.com/office/powerpoint/2010/main" val="1819288810"/>
              </p:ext>
            </p:extLst>
          </p:nvPr>
        </p:nvGraphicFramePr>
        <p:xfrm>
          <a:off x="3058102" y="2909888"/>
          <a:ext cx="2767013" cy="874712"/>
        </p:xfrm>
        <a:graphic>
          <a:graphicData uri="http://schemas.openxmlformats.org/presentationml/2006/ole">
            <mc:AlternateContent xmlns:mc="http://schemas.openxmlformats.org/markup-compatibility/2006">
              <mc:Choice xmlns:v="urn:schemas-microsoft-com:vml" Requires="v">
                <p:oleObj spid="_x0000_s492521" name="Equation" r:id="rId6" imgW="1320800" imgH="419100" progId="Equation.3">
                  <p:embed/>
                </p:oleObj>
              </mc:Choice>
              <mc:Fallback>
                <p:oleObj name="Equation" r:id="rId6" imgW="1320800" imgH="419100" progId="Equation.3">
                  <p:embed/>
                  <p:pic>
                    <p:nvPicPr>
                      <p:cNvPr id="0" name=""/>
                      <p:cNvPicPr>
                        <a:picLocks noChangeAspect="1" noChangeArrowheads="1"/>
                      </p:cNvPicPr>
                      <p:nvPr/>
                    </p:nvPicPr>
                    <p:blipFill>
                      <a:blip r:embed="rId7"/>
                      <a:srcRect/>
                      <a:stretch>
                        <a:fillRect/>
                      </a:stretch>
                    </p:blipFill>
                    <p:spPr bwMode="auto">
                      <a:xfrm>
                        <a:off x="3058102" y="2909888"/>
                        <a:ext cx="2767013" cy="874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 name="Object 3"/>
          <p:cNvGraphicFramePr>
            <a:graphicFrameLocks noChangeAspect="1"/>
          </p:cNvGraphicFramePr>
          <p:nvPr>
            <p:extLst>
              <p:ext uri="{D42A27DB-BD31-4B8C-83A1-F6EECF244321}">
                <p14:modId xmlns:p14="http://schemas.microsoft.com/office/powerpoint/2010/main" val="1288795335"/>
              </p:ext>
            </p:extLst>
          </p:nvPr>
        </p:nvGraphicFramePr>
        <p:xfrm>
          <a:off x="2135038" y="2701593"/>
          <a:ext cx="302141" cy="335790"/>
        </p:xfrm>
        <a:graphic>
          <a:graphicData uri="http://schemas.openxmlformats.org/presentationml/2006/ole">
            <mc:AlternateContent xmlns:mc="http://schemas.openxmlformats.org/markup-compatibility/2006">
              <mc:Choice xmlns:v="urn:schemas-microsoft-com:vml" Requires="v">
                <p:oleObj spid="_x0000_s492522" name="Equation" r:id="rId8" imgW="139680" imgH="164880" progId="Equation.3">
                  <p:embed/>
                </p:oleObj>
              </mc:Choice>
              <mc:Fallback>
                <p:oleObj name="Equation" r:id="rId8" imgW="139680" imgH="164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5038" y="2701593"/>
                        <a:ext cx="302141" cy="335790"/>
                      </a:xfrm>
                      <a:prstGeom prst="rect">
                        <a:avLst/>
                      </a:prstGeom>
                      <a:noFill/>
                      <a:ln>
                        <a:noFill/>
                      </a:ln>
                      <a:effectLst/>
                    </p:spPr>
                  </p:pic>
                </p:oleObj>
              </mc:Fallback>
            </mc:AlternateContent>
          </a:graphicData>
        </a:graphic>
      </p:graphicFrame>
      <p:pic>
        <p:nvPicPr>
          <p:cNvPr id="11" name="Picture 9"/>
          <p:cNvPicPr>
            <a:picLocks noChangeArrowheads="1"/>
          </p:cNvPicPr>
          <p:nvPr/>
        </p:nvPicPr>
        <p:blipFill rotWithShape="1">
          <a:blip r:embed="rId9">
            <a:extLst>
              <a:ext uri="{28A0092B-C50C-407E-A947-70E740481C1C}">
                <a14:useLocalDpi xmlns:a14="http://schemas.microsoft.com/office/drawing/2010/main" val="0"/>
              </a:ext>
            </a:extLst>
          </a:blip>
          <a:srcRect b="13102"/>
          <a:stretch/>
        </p:blipFill>
        <p:spPr bwMode="auto">
          <a:xfrm>
            <a:off x="2567579" y="4149120"/>
            <a:ext cx="6388100" cy="20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4" name="Oggetto 13"/>
          <p:cNvGraphicFramePr>
            <a:graphicFrameLocks noChangeAspect="1"/>
          </p:cNvGraphicFramePr>
          <p:nvPr>
            <p:extLst>
              <p:ext uri="{D42A27DB-BD31-4B8C-83A1-F6EECF244321}">
                <p14:modId xmlns:p14="http://schemas.microsoft.com/office/powerpoint/2010/main" val="3584168709"/>
              </p:ext>
            </p:extLst>
          </p:nvPr>
        </p:nvGraphicFramePr>
        <p:xfrm>
          <a:off x="369278" y="4522655"/>
          <a:ext cx="2705059" cy="1876089"/>
        </p:xfrm>
        <a:graphic>
          <a:graphicData uri="http://schemas.openxmlformats.org/presentationml/2006/ole">
            <mc:AlternateContent xmlns:mc="http://schemas.openxmlformats.org/markup-compatibility/2006">
              <mc:Choice xmlns:v="urn:schemas-microsoft-com:vml" Requires="v">
                <p:oleObj spid="_x0000_s492523" name="Equation" r:id="rId10" imgW="1574800" imgH="1092200" progId="Equation.3">
                  <p:embed/>
                </p:oleObj>
              </mc:Choice>
              <mc:Fallback>
                <p:oleObj name="Equation" r:id="rId10" imgW="1574800" imgH="1092200" progId="Equation.3">
                  <p:embed/>
                  <p:pic>
                    <p:nvPicPr>
                      <p:cNvPr id="0" name=""/>
                      <p:cNvPicPr/>
                      <p:nvPr/>
                    </p:nvPicPr>
                    <p:blipFill>
                      <a:blip r:embed="rId11"/>
                      <a:stretch>
                        <a:fillRect/>
                      </a:stretch>
                    </p:blipFill>
                    <p:spPr>
                      <a:xfrm>
                        <a:off x="369278" y="4522655"/>
                        <a:ext cx="2705059" cy="1876089"/>
                      </a:xfrm>
                      <a:prstGeom prst="rect">
                        <a:avLst/>
                      </a:prstGeom>
                    </p:spPr>
                  </p:pic>
                </p:oleObj>
              </mc:Fallback>
            </mc:AlternateContent>
          </a:graphicData>
        </a:graphic>
      </p:graphicFrame>
    </p:spTree>
    <p:extLst>
      <p:ext uri="{BB962C8B-B14F-4D97-AF65-F5344CB8AC3E}">
        <p14:creationId xmlns:p14="http://schemas.microsoft.com/office/powerpoint/2010/main" val="411144814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09604" y="114214"/>
            <a:ext cx="8741743" cy="990600"/>
          </a:xfrm>
        </p:spPr>
        <p:txBody>
          <a:bodyPr>
            <a:normAutofit fontScale="90000"/>
          </a:bodyPr>
          <a:lstStyle/>
          <a:p>
            <a:r>
              <a:rPr lang="it-IT" dirty="0" smtClean="0"/>
              <a:t>Applicazioni della Distribuzione Campionaria</a:t>
            </a:r>
            <a:endParaRPr lang="it-IT" dirty="0"/>
          </a:p>
        </p:txBody>
      </p:sp>
      <p:sp>
        <p:nvSpPr>
          <p:cNvPr id="3" name="CasellaDiTesto 2"/>
          <p:cNvSpPr txBox="1"/>
          <p:nvPr/>
        </p:nvSpPr>
        <p:spPr>
          <a:xfrm>
            <a:off x="271253" y="1010977"/>
            <a:ext cx="8569129" cy="3477875"/>
          </a:xfrm>
          <a:prstGeom prst="rect">
            <a:avLst/>
          </a:prstGeom>
          <a:solidFill>
            <a:srgbClr val="FFFCD2"/>
          </a:solidFill>
        </p:spPr>
        <p:txBody>
          <a:bodyPr wrap="square" rtlCol="0">
            <a:spAutoFit/>
          </a:bodyPr>
          <a:lstStyle/>
          <a:p>
            <a:pPr indent="357188" algn="just"/>
            <a:r>
              <a:rPr lang="it-IT" sz="2000" i="1" u="sng" dirty="0" smtClean="0">
                <a:solidFill>
                  <a:srgbClr val="0000FF"/>
                </a:solidFill>
                <a:latin typeface="+mn-lt"/>
              </a:rPr>
              <a:t>Esempio #1</a:t>
            </a:r>
            <a:r>
              <a:rPr lang="it-IT" sz="2000" b="0" dirty="0" smtClean="0">
                <a:latin typeface="+mn-lt"/>
              </a:rPr>
              <a:t>. Gli studenti dei college americani hanno contratto, </a:t>
            </a:r>
            <a:r>
              <a:rPr lang="it-IT" sz="2000" b="0" dirty="0">
                <a:latin typeface="+mn-lt"/>
              </a:rPr>
              <a:t>nel </a:t>
            </a:r>
            <a:r>
              <a:rPr lang="it-IT" sz="2000" b="0" dirty="0" smtClean="0">
                <a:latin typeface="+mn-lt"/>
              </a:rPr>
              <a:t>2008, un debito sull’uso della carta di credito di </a:t>
            </a:r>
            <a:r>
              <a:rPr lang="it-IT" sz="2000" b="0" dirty="0">
                <a:latin typeface="+mn-lt"/>
              </a:rPr>
              <a:t>$</a:t>
            </a:r>
            <a:r>
              <a:rPr lang="it-IT" sz="2000" b="0" dirty="0" smtClean="0">
                <a:latin typeface="+mn-lt"/>
              </a:rPr>
              <a:t>3173. Supposto che </a:t>
            </a:r>
            <a:r>
              <a:rPr lang="it-IT" sz="2000" b="0" dirty="0">
                <a:latin typeface="+mn-lt"/>
              </a:rPr>
              <a:t>la distribuzione di probabilità </a:t>
            </a:r>
            <a:r>
              <a:rPr lang="it-IT" sz="2000" b="0" dirty="0" smtClean="0">
                <a:latin typeface="+mn-lt"/>
              </a:rPr>
              <a:t>della popolazione del debito abbia </a:t>
            </a:r>
            <a:r>
              <a:rPr lang="it-IT" sz="2000" b="0" i="1" dirty="0" smtClean="0">
                <a:solidFill>
                  <a:srgbClr val="0000FF"/>
                </a:solidFill>
                <a:latin typeface="+mn-lt"/>
              </a:rPr>
              <a:t>media $</a:t>
            </a:r>
            <a:r>
              <a:rPr lang="it-IT" sz="2000" b="0" i="1" dirty="0">
                <a:solidFill>
                  <a:srgbClr val="0000FF"/>
                </a:solidFill>
                <a:latin typeface="+mn-lt"/>
              </a:rPr>
              <a:t>3173 e </a:t>
            </a:r>
            <a:r>
              <a:rPr lang="it-IT" sz="2000" b="0" i="1" dirty="0" smtClean="0">
                <a:solidFill>
                  <a:srgbClr val="0000FF"/>
                </a:solidFill>
                <a:latin typeface="+mn-lt"/>
              </a:rPr>
              <a:t>deviazione </a:t>
            </a:r>
            <a:r>
              <a:rPr lang="it-IT" sz="2000" b="0" i="1" dirty="0">
                <a:solidFill>
                  <a:srgbClr val="0000FF"/>
                </a:solidFill>
                <a:latin typeface="+mn-lt"/>
              </a:rPr>
              <a:t>standard </a:t>
            </a:r>
            <a:r>
              <a:rPr lang="it-IT" sz="2000" b="0" i="1" dirty="0" smtClean="0">
                <a:solidFill>
                  <a:srgbClr val="0000FF"/>
                </a:solidFill>
                <a:latin typeface="+mn-lt"/>
              </a:rPr>
              <a:t>$750</a:t>
            </a:r>
            <a:r>
              <a:rPr lang="it-IT" sz="2000" b="0" dirty="0" smtClean="0">
                <a:latin typeface="+mn-lt"/>
              </a:rPr>
              <a:t>, estraiamo un </a:t>
            </a:r>
            <a:r>
              <a:rPr lang="it-IT" sz="2000" b="0" i="1" dirty="0" smtClean="0">
                <a:solidFill>
                  <a:srgbClr val="0000FF"/>
                </a:solidFill>
                <a:latin typeface="+mn-lt"/>
              </a:rPr>
              <a:t>campione di </a:t>
            </a:r>
            <a:r>
              <a:rPr lang="it-IT" sz="2000" b="0" i="1" dirty="0">
                <a:solidFill>
                  <a:srgbClr val="0000FF"/>
                </a:solidFill>
                <a:latin typeface="+mn-lt"/>
              </a:rPr>
              <a:t>400 studenti </a:t>
            </a:r>
            <a:r>
              <a:rPr lang="it-IT" sz="2000" b="0" dirty="0" smtClean="0">
                <a:latin typeface="+mn-lt"/>
              </a:rPr>
              <a:t>del </a:t>
            </a:r>
            <a:r>
              <a:rPr lang="it-IT" sz="2000" b="0" dirty="0">
                <a:latin typeface="+mn-lt"/>
              </a:rPr>
              <a:t>college U.S</a:t>
            </a:r>
            <a:r>
              <a:rPr lang="it-IT" sz="2000" b="0" dirty="0" smtClean="0">
                <a:latin typeface="+mn-lt"/>
              </a:rPr>
              <a:t>. e calcoliamo.</a:t>
            </a:r>
            <a:endParaRPr lang="it-IT" sz="2000" b="0" dirty="0">
              <a:latin typeface="+mn-lt"/>
            </a:endParaRPr>
          </a:p>
          <a:p>
            <a:pPr algn="just"/>
            <a:r>
              <a:rPr lang="it-IT" sz="2000" b="0" dirty="0" smtClean="0">
                <a:latin typeface="+mn-lt"/>
              </a:rPr>
              <a:t>a) la </a:t>
            </a:r>
            <a:r>
              <a:rPr lang="it-IT" sz="2000" b="0" dirty="0">
                <a:latin typeface="+mn-lt"/>
              </a:rPr>
              <a:t>probabilità che la media dei </a:t>
            </a:r>
            <a:r>
              <a:rPr lang="it-IT" sz="2000" b="0" dirty="0" smtClean="0">
                <a:latin typeface="+mn-lt"/>
              </a:rPr>
              <a:t>contratti dagli studenti sia contenuta in </a:t>
            </a:r>
            <a:r>
              <a:rPr lang="it-IT" sz="2000" i="1" dirty="0" smtClean="0">
                <a:solidFill>
                  <a:srgbClr val="0000FF"/>
                </a:solidFill>
                <a:latin typeface="+mn-lt"/>
              </a:rPr>
              <a:t>un intervallo di 70$ dalla </a:t>
            </a:r>
            <a:r>
              <a:rPr lang="it-IT" sz="2000" i="1" dirty="0">
                <a:solidFill>
                  <a:srgbClr val="0000FF"/>
                </a:solidFill>
                <a:latin typeface="+mn-lt"/>
              </a:rPr>
              <a:t>media della </a:t>
            </a:r>
            <a:r>
              <a:rPr lang="it-IT" sz="2000" i="1" dirty="0" smtClean="0">
                <a:solidFill>
                  <a:srgbClr val="0000FF"/>
                </a:solidFill>
                <a:latin typeface="+mn-lt"/>
              </a:rPr>
              <a:t>popolazione</a:t>
            </a:r>
            <a:r>
              <a:rPr lang="it-IT" sz="2000" b="0" dirty="0" smtClean="0">
                <a:latin typeface="+mn-lt"/>
              </a:rPr>
              <a:t>. </a:t>
            </a:r>
          </a:p>
          <a:p>
            <a:pPr algn="just"/>
            <a:endParaRPr lang="it-IT" sz="2000" b="0" dirty="0">
              <a:latin typeface="+mn-lt"/>
            </a:endParaRPr>
          </a:p>
          <a:p>
            <a:pPr algn="just"/>
            <a:r>
              <a:rPr lang="it-IT" sz="2000" b="0" dirty="0" smtClean="0">
                <a:latin typeface="+mn-lt"/>
              </a:rPr>
              <a:t>La distribuzione di probabilità è non nota ma il campione ha dimensioni </a:t>
            </a:r>
            <a:r>
              <a:rPr lang="it-IT" sz="2000" b="0" i="1" dirty="0" err="1" smtClean="0">
                <a:latin typeface="+mn-lt"/>
              </a:rPr>
              <a:t>n</a:t>
            </a:r>
            <a:r>
              <a:rPr lang="it-IT" sz="2000" b="0" dirty="0" smtClean="0">
                <a:latin typeface="+mn-lt"/>
              </a:rPr>
              <a:t>&gt;30, quindi utilizziamo il teorema del limite centrale e calcoliamo la media e deviazione standard campionaria  </a:t>
            </a:r>
            <a:endParaRPr lang="it-IT" sz="2000" b="0" dirty="0">
              <a:latin typeface="+mn-lt"/>
            </a:endParaRPr>
          </a:p>
        </p:txBody>
      </p:sp>
      <p:grpSp>
        <p:nvGrpSpPr>
          <p:cNvPr id="9" name="Gruppo 8"/>
          <p:cNvGrpSpPr/>
          <p:nvPr/>
        </p:nvGrpSpPr>
        <p:grpSpPr>
          <a:xfrm>
            <a:off x="554187" y="4737932"/>
            <a:ext cx="4560172" cy="1679489"/>
            <a:chOff x="554187" y="4737932"/>
            <a:chExt cx="4560172" cy="1679489"/>
          </a:xfrm>
        </p:grpSpPr>
        <p:pic>
          <p:nvPicPr>
            <p:cNvPr id="4" name="Picture 3" descr="example7_6a.jpg"/>
            <p:cNvPicPr>
              <a:picLocks noChangeAspect="1"/>
            </p:cNvPicPr>
            <p:nvPr/>
          </p:nvPicPr>
          <p:blipFill>
            <a:blip r:embed="rId2" cstate="email">
              <a:extLst>
                <a:ext uri="{28A0092B-C50C-407E-A947-70E740481C1C}">
                  <a14:useLocalDpi xmlns:a14="http://schemas.microsoft.com/office/drawing/2010/main" val="0"/>
                </a:ext>
              </a:extLst>
            </a:blip>
            <a:srcRect l="27499" t="57613" r="6667" b="24280"/>
            <a:stretch>
              <a:fillRect/>
            </a:stretch>
          </p:blipFill>
          <p:spPr bwMode="auto">
            <a:xfrm>
              <a:off x="554187" y="4737932"/>
              <a:ext cx="2531836" cy="470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example7_6b.jpg"/>
            <p:cNvPicPr>
              <a:picLocks noChangeAspect="1"/>
            </p:cNvPicPr>
            <p:nvPr/>
          </p:nvPicPr>
          <p:blipFill>
            <a:blip r:embed="rId3" cstate="email">
              <a:extLst>
                <a:ext uri="{28A0092B-C50C-407E-A947-70E740481C1C}">
                  <a14:useLocalDpi xmlns:a14="http://schemas.microsoft.com/office/drawing/2010/main" val="0"/>
                </a:ext>
              </a:extLst>
            </a:blip>
            <a:srcRect l="9167" t="38254" r="6667" b="26295"/>
            <a:stretch>
              <a:fillRect/>
            </a:stretch>
          </p:blipFill>
          <p:spPr bwMode="auto">
            <a:xfrm>
              <a:off x="554187" y="5337423"/>
              <a:ext cx="4560172" cy="1079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4409709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72616" y="336136"/>
            <a:ext cx="8803392" cy="990600"/>
          </a:xfrm>
        </p:spPr>
        <p:txBody>
          <a:bodyPr>
            <a:normAutofit fontScale="90000"/>
          </a:bodyPr>
          <a:lstStyle/>
          <a:p>
            <a:r>
              <a:rPr lang="it-IT" dirty="0"/>
              <a:t>Applicazioni della Distribuzione Campionaria</a:t>
            </a:r>
          </a:p>
        </p:txBody>
      </p:sp>
      <p:pic>
        <p:nvPicPr>
          <p:cNvPr id="3" name="Picture 19"/>
          <p:cNvPicPr>
            <a:picLocks noChangeAspect="1" noChangeArrowheads="1"/>
          </p:cNvPicPr>
          <p:nvPr/>
        </p:nvPicPr>
        <p:blipFill rotWithShape="1">
          <a:blip r:embed="rId3">
            <a:extLst>
              <a:ext uri="{28A0092B-C50C-407E-A947-70E740481C1C}">
                <a14:useLocalDpi xmlns:a14="http://schemas.microsoft.com/office/drawing/2010/main" val="0"/>
              </a:ext>
            </a:extLst>
          </a:blip>
          <a:srcRect b="12944"/>
          <a:stretch/>
        </p:blipFill>
        <p:spPr bwMode="auto">
          <a:xfrm>
            <a:off x="4283407" y="4090632"/>
            <a:ext cx="4648200" cy="2480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descr="Example7_6c.jpg"/>
          <p:cNvPicPr>
            <a:picLocks noChangeAspect="1"/>
          </p:cNvPicPr>
          <p:nvPr/>
        </p:nvPicPr>
        <p:blipFill>
          <a:blip r:embed="rId4" cstate="email">
            <a:extLst>
              <a:ext uri="{28A0092B-C50C-407E-A947-70E740481C1C}">
                <a14:useLocalDpi xmlns:a14="http://schemas.microsoft.com/office/drawing/2010/main" val="0"/>
              </a:ext>
            </a:extLst>
          </a:blip>
          <a:srcRect l="5833" t="12962" r="16666" b="45557"/>
          <a:stretch>
            <a:fillRect/>
          </a:stretch>
        </p:blipFill>
        <p:spPr bwMode="auto">
          <a:xfrm>
            <a:off x="2593979" y="2059917"/>
            <a:ext cx="6271062" cy="188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p:cNvSpPr/>
          <p:nvPr/>
        </p:nvSpPr>
        <p:spPr>
          <a:xfrm>
            <a:off x="246594" y="4647327"/>
            <a:ext cx="3871520" cy="1451679"/>
          </a:xfrm>
          <a:prstGeom prst="rect">
            <a:avLst/>
          </a:prstGeom>
          <a:solidFill>
            <a:srgbClr val="FAF4C8"/>
          </a:solidFill>
        </p:spPr>
        <p:txBody>
          <a:bodyPr wrap="square">
            <a:spAutoFit/>
          </a:bodyPr>
          <a:lstStyle/>
          <a:p>
            <a:pPr marL="609600" indent="-423863" eaLnBrk="1" hangingPunct="1">
              <a:lnSpc>
                <a:spcPct val="150000"/>
              </a:lnSpc>
            </a:pPr>
            <a:r>
              <a:rPr lang="en-US" sz="2000" b="0" i="1" dirty="0">
                <a:latin typeface="+mn-lt"/>
              </a:rPr>
              <a:t>P</a:t>
            </a:r>
            <a:r>
              <a:rPr lang="en-US" sz="2000" b="0" dirty="0">
                <a:latin typeface="+mn-lt"/>
              </a:rPr>
              <a:t>($3103 ≤ </a:t>
            </a:r>
            <a:r>
              <a:rPr lang="en-US" sz="2000" b="0" dirty="0" err="1" smtClean="0">
                <a:latin typeface="+mn-lt"/>
              </a:rPr>
              <a:t>xbar</a:t>
            </a:r>
            <a:r>
              <a:rPr lang="en-US" sz="2000" b="0" dirty="0" smtClean="0">
                <a:latin typeface="+mn-lt"/>
              </a:rPr>
              <a:t> ≤ </a:t>
            </a:r>
            <a:r>
              <a:rPr lang="en-US" sz="2000" b="0" dirty="0">
                <a:latin typeface="+mn-lt"/>
              </a:rPr>
              <a:t>$3243) </a:t>
            </a:r>
            <a:r>
              <a:rPr lang="en-US" sz="2000" b="0" dirty="0" smtClean="0">
                <a:latin typeface="+mn-lt"/>
              </a:rPr>
              <a:t> </a:t>
            </a:r>
            <a:r>
              <a:rPr lang="en-US" sz="2000" b="0" dirty="0">
                <a:latin typeface="+mn-lt"/>
              </a:rPr>
              <a:t>= </a:t>
            </a:r>
            <a:endParaRPr lang="en-US" sz="2000" b="0" dirty="0" smtClean="0">
              <a:latin typeface="+mn-lt"/>
            </a:endParaRPr>
          </a:p>
          <a:p>
            <a:pPr marL="609600" indent="-423863" eaLnBrk="1" hangingPunct="1">
              <a:lnSpc>
                <a:spcPct val="150000"/>
              </a:lnSpc>
            </a:pPr>
            <a:r>
              <a:rPr lang="en-US" sz="2000" b="0" i="1" dirty="0" smtClean="0">
                <a:latin typeface="+mn-lt"/>
              </a:rPr>
              <a:t>P</a:t>
            </a:r>
            <a:r>
              <a:rPr lang="en-US" sz="2000" b="0" dirty="0">
                <a:latin typeface="+mn-lt"/>
              </a:rPr>
              <a:t>(-1.87 ≤ </a:t>
            </a:r>
            <a:r>
              <a:rPr lang="en-US" sz="2000" b="0" i="1" dirty="0">
                <a:latin typeface="+mn-lt"/>
              </a:rPr>
              <a:t>z</a:t>
            </a:r>
            <a:r>
              <a:rPr lang="en-US" sz="2000" b="0" dirty="0">
                <a:latin typeface="+mn-lt"/>
              </a:rPr>
              <a:t> ≤ 1.87) = </a:t>
            </a:r>
            <a:endParaRPr lang="en-US" sz="2000" b="0" dirty="0" smtClean="0">
              <a:latin typeface="+mn-lt"/>
            </a:endParaRPr>
          </a:p>
          <a:p>
            <a:pPr marL="609600" indent="-609600" eaLnBrk="1" hangingPunct="1">
              <a:lnSpc>
                <a:spcPct val="150000"/>
              </a:lnSpc>
            </a:pPr>
            <a:r>
              <a:rPr lang="en-US" sz="2000" b="0" dirty="0" smtClean="0">
                <a:latin typeface="+mn-lt"/>
              </a:rPr>
              <a:t>  = .9693 </a:t>
            </a:r>
            <a:r>
              <a:rPr lang="en-US" sz="2000" b="0" dirty="0">
                <a:latin typeface="+mn-lt"/>
              </a:rPr>
              <a:t>- </a:t>
            </a:r>
            <a:r>
              <a:rPr lang="en-US" sz="2000" b="0" dirty="0" smtClean="0">
                <a:latin typeface="+mn-lt"/>
              </a:rPr>
              <a:t>.0307  = </a:t>
            </a:r>
            <a:r>
              <a:rPr lang="en-US" sz="2000" dirty="0">
                <a:latin typeface="+mn-lt"/>
              </a:rPr>
              <a:t>.9386</a:t>
            </a:r>
          </a:p>
        </p:txBody>
      </p:sp>
      <p:sp>
        <p:nvSpPr>
          <p:cNvPr id="6" name="CasellaDiTesto 5"/>
          <p:cNvSpPr txBox="1"/>
          <p:nvPr/>
        </p:nvSpPr>
        <p:spPr>
          <a:xfrm>
            <a:off x="369891" y="1442492"/>
            <a:ext cx="628814" cy="461665"/>
          </a:xfrm>
          <a:prstGeom prst="rect">
            <a:avLst/>
          </a:prstGeom>
          <a:noFill/>
        </p:spPr>
        <p:txBody>
          <a:bodyPr wrap="square" rtlCol="0">
            <a:spAutoFit/>
          </a:bodyPr>
          <a:lstStyle/>
          <a:p>
            <a:r>
              <a:rPr lang="it-IT" dirty="0" smtClean="0">
                <a:latin typeface="+mn-lt"/>
              </a:rPr>
              <a:t>a)</a:t>
            </a:r>
            <a:endParaRPr lang="it-IT" dirty="0">
              <a:latin typeface="+mn-lt"/>
            </a:endParaRPr>
          </a:p>
        </p:txBody>
      </p:sp>
      <p:graphicFrame>
        <p:nvGraphicFramePr>
          <p:cNvPr id="8" name="Oggetto 7"/>
          <p:cNvGraphicFramePr>
            <a:graphicFrameLocks noChangeAspect="1"/>
          </p:cNvGraphicFramePr>
          <p:nvPr>
            <p:extLst>
              <p:ext uri="{D42A27DB-BD31-4B8C-83A1-F6EECF244321}">
                <p14:modId xmlns:p14="http://schemas.microsoft.com/office/powerpoint/2010/main" val="3985425934"/>
              </p:ext>
            </p:extLst>
          </p:nvPr>
        </p:nvGraphicFramePr>
        <p:xfrm>
          <a:off x="1536700" y="1525588"/>
          <a:ext cx="6507163" cy="385762"/>
        </p:xfrm>
        <a:graphic>
          <a:graphicData uri="http://schemas.openxmlformats.org/presentationml/2006/ole">
            <mc:AlternateContent xmlns:mc="http://schemas.openxmlformats.org/markup-compatibility/2006">
              <mc:Choice xmlns:v="urn:schemas-microsoft-com:vml" Requires="v">
                <p:oleObj spid="_x0000_s391582" name="Equation" r:id="rId5" imgW="3429000" imgH="203200" progId="Equation.3">
                  <p:embed/>
                </p:oleObj>
              </mc:Choice>
              <mc:Fallback>
                <p:oleObj name="Equation" r:id="rId5" imgW="3429000" imgH="203200" progId="Equation.3">
                  <p:embed/>
                  <p:pic>
                    <p:nvPicPr>
                      <p:cNvPr id="0" name=""/>
                      <p:cNvPicPr/>
                      <p:nvPr/>
                    </p:nvPicPr>
                    <p:blipFill>
                      <a:blip r:embed="rId6"/>
                      <a:stretch>
                        <a:fillRect/>
                      </a:stretch>
                    </p:blipFill>
                    <p:spPr>
                      <a:xfrm>
                        <a:off x="1536700" y="1525588"/>
                        <a:ext cx="6507163" cy="385762"/>
                      </a:xfrm>
                      <a:prstGeom prst="rect">
                        <a:avLst/>
                      </a:prstGeom>
                    </p:spPr>
                  </p:pic>
                </p:oleObj>
              </mc:Fallback>
            </mc:AlternateContent>
          </a:graphicData>
        </a:graphic>
      </p:graphicFrame>
    </p:spTree>
    <p:extLst>
      <p:ext uri="{BB962C8B-B14F-4D97-AF65-F5344CB8AC3E}">
        <p14:creationId xmlns:p14="http://schemas.microsoft.com/office/powerpoint/2010/main" val="386039161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84945" y="348465"/>
            <a:ext cx="8766404" cy="847447"/>
          </a:xfrm>
        </p:spPr>
        <p:txBody>
          <a:bodyPr>
            <a:normAutofit fontScale="90000"/>
          </a:bodyPr>
          <a:lstStyle/>
          <a:p>
            <a:r>
              <a:rPr lang="it-IT" dirty="0"/>
              <a:t>Applicazioni della Distribuzione Campionaria</a:t>
            </a:r>
          </a:p>
        </p:txBody>
      </p:sp>
      <p:sp>
        <p:nvSpPr>
          <p:cNvPr id="3" name="CasellaDiTesto 2"/>
          <p:cNvSpPr txBox="1"/>
          <p:nvPr/>
        </p:nvSpPr>
        <p:spPr>
          <a:xfrm>
            <a:off x="258923" y="1134267"/>
            <a:ext cx="8569129" cy="2323713"/>
          </a:xfrm>
          <a:prstGeom prst="rect">
            <a:avLst/>
          </a:prstGeom>
          <a:noFill/>
        </p:spPr>
        <p:txBody>
          <a:bodyPr wrap="square" rtlCol="0">
            <a:spAutoFit/>
          </a:bodyPr>
          <a:lstStyle/>
          <a:p>
            <a:pPr indent="357188" algn="just"/>
            <a:r>
              <a:rPr lang="it-IT" sz="2000" i="1" u="sng" dirty="0" smtClean="0">
                <a:solidFill>
                  <a:srgbClr val="0000FF"/>
                </a:solidFill>
                <a:latin typeface="+mn-lt"/>
              </a:rPr>
              <a:t>Esempio #1</a:t>
            </a:r>
            <a:r>
              <a:rPr lang="it-IT" sz="2000" b="0" dirty="0" smtClean="0">
                <a:latin typeface="+mn-lt"/>
              </a:rPr>
              <a:t>. Gli studenti dei college americani hanno contratto, </a:t>
            </a:r>
            <a:r>
              <a:rPr lang="it-IT" sz="2000" b="0" dirty="0">
                <a:latin typeface="+mn-lt"/>
              </a:rPr>
              <a:t>nel </a:t>
            </a:r>
            <a:r>
              <a:rPr lang="it-IT" sz="2000" b="0" dirty="0" smtClean="0">
                <a:latin typeface="+mn-lt"/>
              </a:rPr>
              <a:t>2008, un debito sull’uso della carta di credito di </a:t>
            </a:r>
            <a:r>
              <a:rPr lang="it-IT" sz="2000" b="0" dirty="0">
                <a:latin typeface="+mn-lt"/>
              </a:rPr>
              <a:t>$</a:t>
            </a:r>
            <a:r>
              <a:rPr lang="it-IT" sz="2000" b="0" dirty="0" smtClean="0">
                <a:latin typeface="+mn-lt"/>
              </a:rPr>
              <a:t>3173. Supposto che </a:t>
            </a:r>
            <a:r>
              <a:rPr lang="it-IT" sz="2000" b="0" dirty="0">
                <a:latin typeface="+mn-lt"/>
              </a:rPr>
              <a:t>la distribuzione di probabilità </a:t>
            </a:r>
            <a:r>
              <a:rPr lang="it-IT" sz="2000" b="0" dirty="0" smtClean="0">
                <a:latin typeface="+mn-lt"/>
              </a:rPr>
              <a:t>della popolazione del debito abbia </a:t>
            </a:r>
            <a:r>
              <a:rPr lang="it-IT" sz="2000" b="0" i="1" dirty="0" smtClean="0">
                <a:solidFill>
                  <a:srgbClr val="0000FF"/>
                </a:solidFill>
                <a:latin typeface="+mn-lt"/>
              </a:rPr>
              <a:t>media $</a:t>
            </a:r>
            <a:r>
              <a:rPr lang="it-IT" sz="2000" b="0" i="1" dirty="0">
                <a:solidFill>
                  <a:srgbClr val="0000FF"/>
                </a:solidFill>
                <a:latin typeface="+mn-lt"/>
              </a:rPr>
              <a:t>3173 e </a:t>
            </a:r>
            <a:r>
              <a:rPr lang="it-IT" sz="2000" b="0" i="1" dirty="0" smtClean="0">
                <a:solidFill>
                  <a:srgbClr val="0000FF"/>
                </a:solidFill>
                <a:latin typeface="+mn-lt"/>
              </a:rPr>
              <a:t>deviazione </a:t>
            </a:r>
            <a:r>
              <a:rPr lang="it-IT" sz="2000" b="0" i="1" dirty="0">
                <a:solidFill>
                  <a:srgbClr val="0000FF"/>
                </a:solidFill>
                <a:latin typeface="+mn-lt"/>
              </a:rPr>
              <a:t>standard </a:t>
            </a:r>
            <a:r>
              <a:rPr lang="it-IT" sz="2000" b="0" i="1" dirty="0" smtClean="0">
                <a:solidFill>
                  <a:srgbClr val="0000FF"/>
                </a:solidFill>
                <a:latin typeface="+mn-lt"/>
              </a:rPr>
              <a:t>$750</a:t>
            </a:r>
            <a:r>
              <a:rPr lang="it-IT" sz="2000" b="0" dirty="0" smtClean="0">
                <a:latin typeface="+mn-lt"/>
              </a:rPr>
              <a:t>, estraiamo un </a:t>
            </a:r>
            <a:r>
              <a:rPr lang="it-IT" sz="2000" b="0" i="1" dirty="0" smtClean="0">
                <a:solidFill>
                  <a:srgbClr val="0000FF"/>
                </a:solidFill>
                <a:latin typeface="+mn-lt"/>
              </a:rPr>
              <a:t>campione di </a:t>
            </a:r>
            <a:r>
              <a:rPr lang="it-IT" sz="2000" b="0" i="1" dirty="0">
                <a:solidFill>
                  <a:srgbClr val="0000FF"/>
                </a:solidFill>
                <a:latin typeface="+mn-lt"/>
              </a:rPr>
              <a:t>400 studenti </a:t>
            </a:r>
            <a:r>
              <a:rPr lang="it-IT" sz="2000" b="0" dirty="0" smtClean="0">
                <a:latin typeface="+mn-lt"/>
              </a:rPr>
              <a:t>del </a:t>
            </a:r>
            <a:r>
              <a:rPr lang="it-IT" sz="2000" b="0" dirty="0">
                <a:latin typeface="+mn-lt"/>
              </a:rPr>
              <a:t>college U.S</a:t>
            </a:r>
            <a:r>
              <a:rPr lang="it-IT" sz="2000" b="0" dirty="0" smtClean="0">
                <a:latin typeface="+mn-lt"/>
              </a:rPr>
              <a:t>. e calcoliamo.</a:t>
            </a:r>
          </a:p>
          <a:p>
            <a:pPr indent="357188" algn="just">
              <a:spcBef>
                <a:spcPts val="600"/>
              </a:spcBef>
            </a:pPr>
            <a:r>
              <a:rPr lang="it-IT" sz="2000" b="0" dirty="0" smtClean="0">
                <a:latin typeface="+mn-lt"/>
              </a:rPr>
              <a:t>b) la probabilità che la media dei debiti contratti dagli studenti sia</a:t>
            </a:r>
            <a:r>
              <a:rPr lang="it-IT" sz="2000" i="1" dirty="0" smtClean="0">
                <a:solidFill>
                  <a:srgbClr val="0000FF"/>
                </a:solidFill>
                <a:latin typeface="+mn-lt"/>
              </a:rPr>
              <a:t> </a:t>
            </a:r>
            <a:r>
              <a:rPr lang="it-IT" sz="2000" i="1" u="sng" dirty="0" smtClean="0">
                <a:solidFill>
                  <a:srgbClr val="0000FF"/>
                </a:solidFill>
                <a:latin typeface="+mn-lt"/>
              </a:rPr>
              <a:t>inferiore di più di </a:t>
            </a:r>
            <a:r>
              <a:rPr lang="it-IT" sz="2000" i="1" u="sng" dirty="0">
                <a:solidFill>
                  <a:srgbClr val="0000FF"/>
                </a:solidFill>
                <a:latin typeface="+mn-lt"/>
              </a:rPr>
              <a:t>50</a:t>
            </a:r>
            <a:r>
              <a:rPr lang="it-IT" sz="2000" i="1" u="sng" dirty="0" smtClean="0">
                <a:solidFill>
                  <a:srgbClr val="0000FF"/>
                </a:solidFill>
                <a:latin typeface="+mn-lt"/>
              </a:rPr>
              <a:t>$ </a:t>
            </a:r>
            <a:r>
              <a:rPr lang="it-IT" sz="2000" b="0" dirty="0" smtClean="0">
                <a:solidFill>
                  <a:srgbClr val="292934"/>
                </a:solidFill>
                <a:latin typeface="+mn-lt"/>
              </a:rPr>
              <a:t>rispetto alla media della popolazione</a:t>
            </a:r>
            <a:r>
              <a:rPr lang="it-IT" sz="2000" b="0" dirty="0" smtClean="0">
                <a:latin typeface="+mn-lt"/>
              </a:rPr>
              <a:t>.</a:t>
            </a:r>
          </a:p>
        </p:txBody>
      </p:sp>
      <p:sp>
        <p:nvSpPr>
          <p:cNvPr id="5" name="Rectangle 3"/>
          <p:cNvSpPr txBox="1">
            <a:spLocks noChangeArrowheads="1"/>
          </p:cNvSpPr>
          <p:nvPr/>
        </p:nvSpPr>
        <p:spPr>
          <a:xfrm>
            <a:off x="267810" y="5081429"/>
            <a:ext cx="4022919" cy="1637870"/>
          </a:xfrm>
          <a:prstGeom prst="rect">
            <a:avLst/>
          </a:prstGeom>
          <a:solidFill>
            <a:srgbClr val="FAF4C8"/>
          </a:solidFill>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609600" indent="-609600">
              <a:lnSpc>
                <a:spcPct val="90000"/>
              </a:lnSpc>
              <a:buFont typeface="Wingdings" charset="0"/>
              <a:buNone/>
            </a:pPr>
            <a:r>
              <a:rPr lang="en-US" sz="2000" b="0" dirty="0" smtClean="0">
                <a:ea typeface="ＭＳ Ｐゴシック" charset="0"/>
              </a:rPr>
              <a:t>b) Per</a:t>
            </a:r>
          </a:p>
          <a:p>
            <a:pPr marL="609600" indent="-609600">
              <a:lnSpc>
                <a:spcPct val="90000"/>
              </a:lnSpc>
              <a:buFont typeface="Wingdings" charset="0"/>
              <a:buNone/>
            </a:pPr>
            <a:endParaRPr lang="en-US" sz="2000" b="0" dirty="0" smtClean="0">
              <a:ea typeface="ＭＳ Ｐゴシック" charset="0"/>
            </a:endParaRPr>
          </a:p>
        </p:txBody>
      </p:sp>
      <p:pic>
        <p:nvPicPr>
          <p:cNvPr id="4" name="Picture 16"/>
          <p:cNvPicPr>
            <a:picLocks noChangeAspect="1" noChangeArrowheads="1"/>
          </p:cNvPicPr>
          <p:nvPr/>
        </p:nvPicPr>
        <p:blipFill rotWithShape="1">
          <a:blip r:embed="rId3">
            <a:extLst>
              <a:ext uri="{28A0092B-C50C-407E-A947-70E740481C1C}">
                <a14:useLocalDpi xmlns:a14="http://schemas.microsoft.com/office/drawing/2010/main" val="0"/>
              </a:ext>
            </a:extLst>
          </a:blip>
          <a:srcRect b="12634"/>
          <a:stretch/>
        </p:blipFill>
        <p:spPr bwMode="auto">
          <a:xfrm>
            <a:off x="4546776" y="3614832"/>
            <a:ext cx="4419600" cy="236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ggetto 5"/>
          <p:cNvGraphicFramePr>
            <a:graphicFrameLocks noChangeAspect="1"/>
          </p:cNvGraphicFramePr>
          <p:nvPr>
            <p:extLst>
              <p:ext uri="{D42A27DB-BD31-4B8C-83A1-F6EECF244321}">
                <p14:modId xmlns:p14="http://schemas.microsoft.com/office/powerpoint/2010/main" val="3610454325"/>
              </p:ext>
            </p:extLst>
          </p:nvPr>
        </p:nvGraphicFramePr>
        <p:xfrm>
          <a:off x="348865" y="3776809"/>
          <a:ext cx="3013075" cy="1158875"/>
        </p:xfrm>
        <a:graphic>
          <a:graphicData uri="http://schemas.openxmlformats.org/presentationml/2006/ole">
            <mc:AlternateContent xmlns:mc="http://schemas.openxmlformats.org/markup-compatibility/2006">
              <mc:Choice xmlns:v="urn:schemas-microsoft-com:vml" Requires="v">
                <p:oleObj spid="_x0000_s396084" name="Equation" r:id="rId4" imgW="1587500" imgH="609600" progId="Equation.3">
                  <p:embed/>
                </p:oleObj>
              </mc:Choice>
              <mc:Fallback>
                <p:oleObj name="Equation" r:id="rId4" imgW="1587500" imgH="609600" progId="Equation.3">
                  <p:embed/>
                  <p:pic>
                    <p:nvPicPr>
                      <p:cNvPr id="0" name=""/>
                      <p:cNvPicPr/>
                      <p:nvPr/>
                    </p:nvPicPr>
                    <p:blipFill>
                      <a:blip r:embed="rId5"/>
                      <a:stretch>
                        <a:fillRect/>
                      </a:stretch>
                    </p:blipFill>
                    <p:spPr>
                      <a:xfrm>
                        <a:off x="348865" y="3776809"/>
                        <a:ext cx="3013075" cy="1158875"/>
                      </a:xfrm>
                      <a:prstGeom prst="rect">
                        <a:avLst/>
                      </a:prstGeom>
                    </p:spPr>
                  </p:pic>
                </p:oleObj>
              </mc:Fallback>
            </mc:AlternateContent>
          </a:graphicData>
        </a:graphic>
      </p:graphicFrame>
      <p:graphicFrame>
        <p:nvGraphicFramePr>
          <p:cNvPr id="7" name="Oggetto 6"/>
          <p:cNvGraphicFramePr>
            <a:graphicFrameLocks noChangeAspect="1"/>
          </p:cNvGraphicFramePr>
          <p:nvPr>
            <p:extLst>
              <p:ext uri="{D42A27DB-BD31-4B8C-83A1-F6EECF244321}">
                <p14:modId xmlns:p14="http://schemas.microsoft.com/office/powerpoint/2010/main" val="2638354160"/>
              </p:ext>
            </p:extLst>
          </p:nvPr>
        </p:nvGraphicFramePr>
        <p:xfrm>
          <a:off x="1238966" y="5115474"/>
          <a:ext cx="1360339" cy="346268"/>
        </p:xfrm>
        <a:graphic>
          <a:graphicData uri="http://schemas.openxmlformats.org/presentationml/2006/ole">
            <mc:AlternateContent xmlns:mc="http://schemas.openxmlformats.org/markup-compatibility/2006">
              <mc:Choice xmlns:v="urn:schemas-microsoft-com:vml" Requires="v">
                <p:oleObj spid="_x0000_s396085" name="Equation" r:id="rId6" imgW="698500" imgH="177800" progId="Equation.3">
                  <p:embed/>
                </p:oleObj>
              </mc:Choice>
              <mc:Fallback>
                <p:oleObj name="Equation" r:id="rId6" imgW="698500" imgH="177800" progId="Equation.3">
                  <p:embed/>
                  <p:pic>
                    <p:nvPicPr>
                      <p:cNvPr id="0" name=""/>
                      <p:cNvPicPr/>
                      <p:nvPr/>
                    </p:nvPicPr>
                    <p:blipFill>
                      <a:blip r:embed="rId7"/>
                      <a:stretch>
                        <a:fillRect/>
                      </a:stretch>
                    </p:blipFill>
                    <p:spPr>
                      <a:xfrm>
                        <a:off x="1238966" y="5115474"/>
                        <a:ext cx="1360339" cy="346268"/>
                      </a:xfrm>
                      <a:prstGeom prst="rect">
                        <a:avLst/>
                      </a:prstGeom>
                    </p:spPr>
                  </p:pic>
                </p:oleObj>
              </mc:Fallback>
            </mc:AlternateContent>
          </a:graphicData>
        </a:graphic>
      </p:graphicFrame>
      <p:graphicFrame>
        <p:nvGraphicFramePr>
          <p:cNvPr id="8" name="Oggetto 7"/>
          <p:cNvGraphicFramePr>
            <a:graphicFrameLocks noChangeAspect="1"/>
          </p:cNvGraphicFramePr>
          <p:nvPr>
            <p:extLst>
              <p:ext uri="{D42A27DB-BD31-4B8C-83A1-F6EECF244321}">
                <p14:modId xmlns:p14="http://schemas.microsoft.com/office/powerpoint/2010/main" val="1343391580"/>
              </p:ext>
            </p:extLst>
          </p:nvPr>
        </p:nvGraphicFramePr>
        <p:xfrm>
          <a:off x="552315" y="5573342"/>
          <a:ext cx="3459162" cy="1017587"/>
        </p:xfrm>
        <a:graphic>
          <a:graphicData uri="http://schemas.openxmlformats.org/presentationml/2006/ole">
            <mc:AlternateContent xmlns:mc="http://schemas.openxmlformats.org/markup-compatibility/2006">
              <mc:Choice xmlns:v="urn:schemas-microsoft-com:vml" Requires="v">
                <p:oleObj spid="_x0000_s396086" name="Equation" r:id="rId8" imgW="1778000" imgH="520700" progId="Equation.3">
                  <p:embed/>
                </p:oleObj>
              </mc:Choice>
              <mc:Fallback>
                <p:oleObj name="Equation" r:id="rId8" imgW="1778000" imgH="520700" progId="Equation.3">
                  <p:embed/>
                  <p:pic>
                    <p:nvPicPr>
                      <p:cNvPr id="0" name=""/>
                      <p:cNvPicPr/>
                      <p:nvPr/>
                    </p:nvPicPr>
                    <p:blipFill>
                      <a:blip r:embed="rId9"/>
                      <a:stretch>
                        <a:fillRect/>
                      </a:stretch>
                    </p:blipFill>
                    <p:spPr>
                      <a:xfrm>
                        <a:off x="552315" y="5573342"/>
                        <a:ext cx="3459162" cy="1017587"/>
                      </a:xfrm>
                      <a:prstGeom prst="rect">
                        <a:avLst/>
                      </a:prstGeom>
                    </p:spPr>
                  </p:pic>
                </p:oleObj>
              </mc:Fallback>
            </mc:AlternateContent>
          </a:graphicData>
        </a:graphic>
      </p:graphicFrame>
    </p:spTree>
    <p:extLst>
      <p:ext uri="{BB962C8B-B14F-4D97-AF65-F5344CB8AC3E}">
        <p14:creationId xmlns:p14="http://schemas.microsoft.com/office/powerpoint/2010/main" val="393359147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85947" y="373124"/>
            <a:ext cx="8506478" cy="761143"/>
          </a:xfrm>
        </p:spPr>
        <p:txBody>
          <a:bodyPr>
            <a:normAutofit fontScale="90000"/>
          </a:bodyPr>
          <a:lstStyle/>
          <a:p>
            <a:r>
              <a:rPr lang="it-IT" dirty="0"/>
              <a:t>Proporzione </a:t>
            </a:r>
            <a:r>
              <a:rPr lang="it-IT" dirty="0" smtClean="0"/>
              <a:t>di Popolazione e Campionaria</a:t>
            </a:r>
            <a:endParaRPr lang="it-IT" dirty="0"/>
          </a:p>
        </p:txBody>
      </p:sp>
      <p:sp>
        <p:nvSpPr>
          <p:cNvPr id="3" name="Rectangle 3"/>
          <p:cNvSpPr txBox="1">
            <a:spLocks noChangeArrowheads="1"/>
          </p:cNvSpPr>
          <p:nvPr/>
        </p:nvSpPr>
        <p:spPr>
          <a:xfrm>
            <a:off x="323795" y="1159610"/>
            <a:ext cx="8602893" cy="2181546"/>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271463">
              <a:buFont typeface="Tahoma" charset="0"/>
              <a:buChar char=" "/>
            </a:pPr>
            <a:r>
              <a:rPr lang="it-IT" b="0" dirty="0" smtClean="0">
                <a:latin typeface="Verdana" charset="0"/>
                <a:ea typeface="ＭＳ Ｐゴシック" charset="0"/>
              </a:rPr>
              <a:t>La </a:t>
            </a:r>
            <a:r>
              <a:rPr lang="it-IT" b="0" i="1" u="sng" dirty="0" smtClean="0">
                <a:solidFill>
                  <a:schemeClr val="hlink"/>
                </a:solidFill>
                <a:latin typeface="Verdana" charset="0"/>
                <a:ea typeface="ＭＳ Ｐゴシック" charset="0"/>
              </a:rPr>
              <a:t>proporzione di una popolazione e di un campione</a:t>
            </a:r>
            <a:r>
              <a:rPr lang="it-IT" b="0" dirty="0" smtClean="0">
                <a:latin typeface="Verdana" charset="0"/>
                <a:ea typeface="ＭＳ Ｐゴシック" charset="0"/>
              </a:rPr>
              <a:t>, sono indicati rispettivamente con </a:t>
            </a:r>
            <a:r>
              <a:rPr lang="it-IT" sz="2800" b="0" i="1" dirty="0" err="1" smtClean="0">
                <a:latin typeface="Times New Roman" charset="0"/>
                <a:ea typeface="ＭＳ Ｐゴシック" charset="0"/>
              </a:rPr>
              <a:t>p</a:t>
            </a:r>
            <a:r>
              <a:rPr lang="it-IT" b="0" dirty="0" smtClean="0">
                <a:latin typeface="Verdana" charset="0"/>
                <a:ea typeface="ＭＳ Ｐゴシック" charset="0"/>
              </a:rPr>
              <a:t>  e  con     (</a:t>
            </a:r>
            <a:r>
              <a:rPr lang="it-IT" b="0" dirty="0" err="1" smtClean="0">
                <a:latin typeface="Verdana" charset="0"/>
                <a:ea typeface="ＭＳ Ｐゴシック" charset="0"/>
              </a:rPr>
              <a:t>p-hat</a:t>
            </a:r>
            <a:r>
              <a:rPr lang="it-IT" b="0" dirty="0" smtClean="0">
                <a:latin typeface="Verdana" charset="0"/>
                <a:ea typeface="ＭＳ Ｐゴシック" charset="0"/>
              </a:rPr>
              <a:t>), e sono dati dalle formule</a:t>
            </a:r>
          </a:p>
          <a:p>
            <a:endParaRPr lang="it-IT" b="0" dirty="0" smtClean="0">
              <a:latin typeface="Verdana" charset="0"/>
              <a:ea typeface="ＭＳ Ｐゴシック" charset="0"/>
            </a:endParaRPr>
          </a:p>
          <a:p>
            <a:endParaRPr lang="it-IT" b="0" dirty="0" smtClean="0">
              <a:latin typeface="Verdana" charset="0"/>
              <a:ea typeface="ＭＳ Ｐゴシック" charset="0"/>
            </a:endParaRPr>
          </a:p>
          <a:p>
            <a:pPr>
              <a:buFont typeface="Wingdings" charset="0"/>
              <a:buNone/>
            </a:pPr>
            <a:endParaRPr lang="it-IT" b="0" dirty="0">
              <a:latin typeface="Verdana" charset="0"/>
              <a:ea typeface="ＭＳ Ｐゴシック" charset="0"/>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2944050315"/>
              </p:ext>
            </p:extLst>
          </p:nvPr>
        </p:nvGraphicFramePr>
        <p:xfrm>
          <a:off x="7042944" y="1577596"/>
          <a:ext cx="359996" cy="480364"/>
        </p:xfrm>
        <a:graphic>
          <a:graphicData uri="http://schemas.openxmlformats.org/presentationml/2006/ole">
            <mc:AlternateContent xmlns:mc="http://schemas.openxmlformats.org/markup-compatibility/2006">
              <mc:Choice xmlns:v="urn:schemas-microsoft-com:vml" Requires="v">
                <p:oleObj spid="_x0000_s400142" name="Equation" r:id="rId3" imgW="152280" imgH="203040" progId="Equation.3">
                  <p:embed/>
                </p:oleObj>
              </mc:Choice>
              <mc:Fallback>
                <p:oleObj name="Equation" r:id="rId3" imgW="152280" imgH="203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2944" y="1577596"/>
                        <a:ext cx="359996" cy="4803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aphicFrame>
        <p:nvGraphicFramePr>
          <p:cNvPr id="5" name="Object 3"/>
          <p:cNvGraphicFramePr>
            <a:graphicFrameLocks noChangeAspect="1"/>
          </p:cNvGraphicFramePr>
          <p:nvPr>
            <p:extLst>
              <p:ext uri="{D42A27DB-BD31-4B8C-83A1-F6EECF244321}">
                <p14:modId xmlns:p14="http://schemas.microsoft.com/office/powerpoint/2010/main" val="101327152"/>
              </p:ext>
            </p:extLst>
          </p:nvPr>
        </p:nvGraphicFramePr>
        <p:xfrm>
          <a:off x="3044825" y="2655146"/>
          <a:ext cx="2643188" cy="828675"/>
        </p:xfrm>
        <a:graphic>
          <a:graphicData uri="http://schemas.openxmlformats.org/presentationml/2006/ole">
            <mc:AlternateContent xmlns:mc="http://schemas.openxmlformats.org/markup-compatibility/2006">
              <mc:Choice xmlns:v="urn:schemas-microsoft-com:vml" Requires="v">
                <p:oleObj spid="_x0000_s400143" name="Equation" r:id="rId5" imgW="1257300" imgH="393700" progId="Equation.3">
                  <p:embed/>
                </p:oleObj>
              </mc:Choice>
              <mc:Fallback>
                <p:oleObj name="Equation" r:id="rId5" imgW="1257300" imgH="393700" progId="Equation.3">
                  <p:embed/>
                  <p:pic>
                    <p:nvPicPr>
                      <p:cNvPr id="0" name=""/>
                      <p:cNvPicPr>
                        <a:picLocks noChangeAspect="1" noChangeArrowheads="1"/>
                      </p:cNvPicPr>
                      <p:nvPr/>
                    </p:nvPicPr>
                    <p:blipFill>
                      <a:blip r:embed="rId6"/>
                      <a:srcRect/>
                      <a:stretch>
                        <a:fillRect/>
                      </a:stretch>
                    </p:blipFill>
                    <p:spPr bwMode="auto">
                      <a:xfrm>
                        <a:off x="3044825" y="2655146"/>
                        <a:ext cx="2643188" cy="828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6" name="Rectangle 3"/>
          <p:cNvSpPr txBox="1">
            <a:spLocks noChangeArrowheads="1"/>
          </p:cNvSpPr>
          <p:nvPr/>
        </p:nvSpPr>
        <p:spPr>
          <a:xfrm>
            <a:off x="358563" y="3583495"/>
            <a:ext cx="8534400" cy="2667302"/>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buFont typeface="Wingdings" charset="0"/>
              <a:buNone/>
            </a:pPr>
            <a:r>
              <a:rPr lang="it-IT" b="0" dirty="0" smtClean="0">
                <a:ea typeface="ＭＳ Ｐゴシック" charset="0"/>
              </a:rPr>
              <a:t>dove</a:t>
            </a:r>
          </a:p>
          <a:p>
            <a:pPr marL="628650" lvl="1" indent="-354013">
              <a:buClrTx/>
              <a:buSzPct val="100000"/>
            </a:pPr>
            <a:r>
              <a:rPr lang="it-IT" b="0" i="1" dirty="0" err="1" smtClean="0">
                <a:ea typeface="ＭＳ Ｐゴシック" charset="0"/>
              </a:rPr>
              <a:t>N</a:t>
            </a:r>
            <a:r>
              <a:rPr lang="it-IT" b="0" dirty="0" smtClean="0">
                <a:ea typeface="ＭＳ Ｐゴシック" charset="0"/>
              </a:rPr>
              <a:t> = numero totale di elementi nella </a:t>
            </a:r>
            <a:r>
              <a:rPr lang="it-IT" b="0" dirty="0" err="1" smtClean="0">
                <a:ea typeface="ＭＳ Ｐゴシック" charset="0"/>
              </a:rPr>
              <a:t>populazione</a:t>
            </a:r>
            <a:endParaRPr lang="it-IT" b="0" dirty="0" smtClean="0">
              <a:ea typeface="ＭＳ Ｐゴシック" charset="0"/>
            </a:endParaRPr>
          </a:p>
          <a:p>
            <a:pPr marL="628650" lvl="1" indent="-354013">
              <a:buClrTx/>
              <a:buSzPct val="100000"/>
            </a:pPr>
            <a:r>
              <a:rPr lang="it-IT" b="0" i="1" dirty="0" err="1" smtClean="0">
                <a:ea typeface="ＭＳ Ｐゴシック" charset="0"/>
              </a:rPr>
              <a:t>n</a:t>
            </a:r>
            <a:r>
              <a:rPr lang="it-IT" b="0" dirty="0" smtClean="0">
                <a:ea typeface="ＭＳ Ｐゴシック" charset="0"/>
              </a:rPr>
              <a:t> = numero totale di elementi nel campione</a:t>
            </a:r>
          </a:p>
          <a:p>
            <a:pPr marL="628650" lvl="1" indent="-354013">
              <a:buClrTx/>
              <a:buSzPct val="100000"/>
            </a:pPr>
            <a:r>
              <a:rPr lang="it-IT" b="0" i="1" dirty="0" smtClean="0">
                <a:ea typeface="ＭＳ Ｐゴシック" charset="0"/>
              </a:rPr>
              <a:t>X</a:t>
            </a:r>
            <a:r>
              <a:rPr lang="it-IT" b="0" dirty="0" smtClean="0">
                <a:ea typeface="ＭＳ Ｐゴシック" charset="0"/>
              </a:rPr>
              <a:t> = numero di elementi nella popolazione che possiede una specifica caratteristica</a:t>
            </a:r>
          </a:p>
          <a:p>
            <a:pPr marL="628650" lvl="1" indent="-354013">
              <a:buClrTx/>
              <a:buSzPct val="100000"/>
            </a:pPr>
            <a:r>
              <a:rPr lang="it-IT" b="0" i="1" dirty="0" smtClean="0">
                <a:ea typeface="ＭＳ Ｐゴシック" charset="0"/>
              </a:rPr>
              <a:t>x</a:t>
            </a:r>
            <a:r>
              <a:rPr lang="it-IT" b="0" dirty="0" smtClean="0">
                <a:ea typeface="ＭＳ Ｐゴシック" charset="0"/>
              </a:rPr>
              <a:t> = numero di elementi nel campione che possiedono una specifica caratteristica </a:t>
            </a:r>
          </a:p>
          <a:p>
            <a:pPr lvl="1"/>
            <a:endParaRPr lang="it-IT" b="0" dirty="0">
              <a:ea typeface="ＭＳ Ｐゴシック" charset="0"/>
            </a:endParaRPr>
          </a:p>
        </p:txBody>
      </p:sp>
    </p:spTree>
    <p:extLst>
      <p:ext uri="{BB962C8B-B14F-4D97-AF65-F5344CB8AC3E}">
        <p14:creationId xmlns:p14="http://schemas.microsoft.com/office/powerpoint/2010/main" val="78005575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46593" y="434768"/>
            <a:ext cx="8495151" cy="1204988"/>
          </a:xfrm>
        </p:spPr>
        <p:txBody>
          <a:bodyPr>
            <a:normAutofit fontScale="90000"/>
          </a:bodyPr>
          <a:lstStyle/>
          <a:p>
            <a:r>
              <a:rPr lang="it-IT" dirty="0" smtClean="0"/>
              <a:t>Media, deviazione standard e forma della distribuzione campionaria di </a:t>
            </a:r>
            <a:endParaRPr lang="it-IT" dirty="0"/>
          </a:p>
        </p:txBody>
      </p:sp>
      <p:graphicFrame>
        <p:nvGraphicFramePr>
          <p:cNvPr id="4" name="Oggetto 3"/>
          <p:cNvGraphicFramePr>
            <a:graphicFrameLocks noChangeAspect="1"/>
          </p:cNvGraphicFramePr>
          <p:nvPr>
            <p:extLst>
              <p:ext uri="{D42A27DB-BD31-4B8C-83A1-F6EECF244321}">
                <p14:modId xmlns:p14="http://schemas.microsoft.com/office/powerpoint/2010/main" val="3193543100"/>
              </p:ext>
            </p:extLst>
          </p:nvPr>
        </p:nvGraphicFramePr>
        <p:xfrm>
          <a:off x="5809096" y="1021880"/>
          <a:ext cx="466711" cy="678852"/>
        </p:xfrm>
        <a:graphic>
          <a:graphicData uri="http://schemas.openxmlformats.org/presentationml/2006/ole">
            <mc:AlternateContent xmlns:mc="http://schemas.openxmlformats.org/markup-compatibility/2006">
              <mc:Choice xmlns:v="urn:schemas-microsoft-com:vml" Requires="v">
                <p:oleObj spid="_x0000_s534368" name="Equation" r:id="rId3" imgW="139700" imgH="203200" progId="Equation.3">
                  <p:embed/>
                </p:oleObj>
              </mc:Choice>
              <mc:Fallback>
                <p:oleObj name="Equation" r:id="rId3" imgW="139700" imgH="203200" progId="Equation.3">
                  <p:embed/>
                  <p:pic>
                    <p:nvPicPr>
                      <p:cNvPr id="0" name=""/>
                      <p:cNvPicPr/>
                      <p:nvPr/>
                    </p:nvPicPr>
                    <p:blipFill>
                      <a:blip r:embed="rId4"/>
                      <a:stretch>
                        <a:fillRect/>
                      </a:stretch>
                    </p:blipFill>
                    <p:spPr>
                      <a:xfrm>
                        <a:off x="5809096" y="1021880"/>
                        <a:ext cx="466711" cy="678852"/>
                      </a:xfrm>
                      <a:prstGeom prst="rect">
                        <a:avLst/>
                      </a:prstGeom>
                    </p:spPr>
                  </p:pic>
                </p:oleObj>
              </mc:Fallback>
            </mc:AlternateContent>
          </a:graphicData>
        </a:graphic>
      </p:graphicFrame>
      <p:sp>
        <p:nvSpPr>
          <p:cNvPr id="3" name="CasellaDiTesto 2"/>
          <p:cNvSpPr txBox="1"/>
          <p:nvPr/>
        </p:nvSpPr>
        <p:spPr>
          <a:xfrm>
            <a:off x="180321" y="1676742"/>
            <a:ext cx="8840382" cy="1015663"/>
          </a:xfrm>
          <a:prstGeom prst="rect">
            <a:avLst/>
          </a:prstGeom>
          <a:noFill/>
        </p:spPr>
        <p:txBody>
          <a:bodyPr wrap="square" rtlCol="0">
            <a:spAutoFit/>
          </a:bodyPr>
          <a:lstStyle/>
          <a:p>
            <a:pPr indent="357188"/>
            <a:r>
              <a:rPr lang="it-IT" sz="2000" b="0" dirty="0">
                <a:latin typeface="+mn-lt"/>
              </a:rPr>
              <a:t>La distribuzione di probabilità </a:t>
            </a:r>
            <a:r>
              <a:rPr lang="it-IT" sz="2000" b="0" dirty="0" smtClean="0">
                <a:latin typeface="+mn-lt"/>
              </a:rPr>
              <a:t>della proporzione di un campione,       , prende nome di distribuzione campionaria, ed elenca i valori di       e la rispettiva probabilità. </a:t>
            </a:r>
            <a:endParaRPr lang="it-IT" sz="2000" b="0" dirty="0">
              <a:latin typeface="+mn-lt"/>
            </a:endParaRPr>
          </a:p>
        </p:txBody>
      </p:sp>
      <p:graphicFrame>
        <p:nvGraphicFramePr>
          <p:cNvPr id="5" name="Oggetto 4"/>
          <p:cNvGraphicFramePr>
            <a:graphicFrameLocks noChangeAspect="1"/>
          </p:cNvGraphicFramePr>
          <p:nvPr>
            <p:extLst>
              <p:ext uri="{D42A27DB-BD31-4B8C-83A1-F6EECF244321}">
                <p14:modId xmlns:p14="http://schemas.microsoft.com/office/powerpoint/2010/main" val="3708299559"/>
              </p:ext>
            </p:extLst>
          </p:nvPr>
        </p:nvGraphicFramePr>
        <p:xfrm>
          <a:off x="7823281" y="1655111"/>
          <a:ext cx="323996" cy="471264"/>
        </p:xfrm>
        <a:graphic>
          <a:graphicData uri="http://schemas.openxmlformats.org/presentationml/2006/ole">
            <mc:AlternateContent xmlns:mc="http://schemas.openxmlformats.org/markup-compatibility/2006">
              <mc:Choice xmlns:v="urn:schemas-microsoft-com:vml" Requires="v">
                <p:oleObj spid="_x0000_s534369" name="Equation" r:id="rId5" imgW="139700" imgH="203200" progId="Equation.3">
                  <p:embed/>
                </p:oleObj>
              </mc:Choice>
              <mc:Fallback>
                <p:oleObj name="Equation" r:id="rId5" imgW="139700" imgH="203200" progId="Equation.3">
                  <p:embed/>
                  <p:pic>
                    <p:nvPicPr>
                      <p:cNvPr id="0" name=""/>
                      <p:cNvPicPr/>
                      <p:nvPr/>
                    </p:nvPicPr>
                    <p:blipFill>
                      <a:blip r:embed="rId4"/>
                      <a:stretch>
                        <a:fillRect/>
                      </a:stretch>
                    </p:blipFill>
                    <p:spPr>
                      <a:xfrm>
                        <a:off x="7823281" y="1655111"/>
                        <a:ext cx="323996" cy="471264"/>
                      </a:xfrm>
                      <a:prstGeom prst="rect">
                        <a:avLst/>
                      </a:prstGeom>
                    </p:spPr>
                  </p:pic>
                </p:oleObj>
              </mc:Fallback>
            </mc:AlternateContent>
          </a:graphicData>
        </a:graphic>
      </p:graphicFrame>
      <p:graphicFrame>
        <p:nvGraphicFramePr>
          <p:cNvPr id="6" name="Oggetto 5"/>
          <p:cNvGraphicFramePr>
            <a:graphicFrameLocks noChangeAspect="1"/>
          </p:cNvGraphicFramePr>
          <p:nvPr>
            <p:extLst>
              <p:ext uri="{D42A27DB-BD31-4B8C-83A1-F6EECF244321}">
                <p14:modId xmlns:p14="http://schemas.microsoft.com/office/powerpoint/2010/main" val="195348301"/>
              </p:ext>
            </p:extLst>
          </p:nvPr>
        </p:nvGraphicFramePr>
        <p:xfrm>
          <a:off x="7346868" y="1955460"/>
          <a:ext cx="323996" cy="471264"/>
        </p:xfrm>
        <a:graphic>
          <a:graphicData uri="http://schemas.openxmlformats.org/presentationml/2006/ole">
            <mc:AlternateContent xmlns:mc="http://schemas.openxmlformats.org/markup-compatibility/2006">
              <mc:Choice xmlns:v="urn:schemas-microsoft-com:vml" Requires="v">
                <p:oleObj spid="_x0000_s534370" name="Equation" r:id="rId6" imgW="139700" imgH="203200" progId="Equation.3">
                  <p:embed/>
                </p:oleObj>
              </mc:Choice>
              <mc:Fallback>
                <p:oleObj name="Equation" r:id="rId6" imgW="139700" imgH="203200" progId="Equation.3">
                  <p:embed/>
                  <p:pic>
                    <p:nvPicPr>
                      <p:cNvPr id="0" name=""/>
                      <p:cNvPicPr/>
                      <p:nvPr/>
                    </p:nvPicPr>
                    <p:blipFill>
                      <a:blip r:embed="rId4"/>
                      <a:stretch>
                        <a:fillRect/>
                      </a:stretch>
                    </p:blipFill>
                    <p:spPr>
                      <a:xfrm>
                        <a:off x="7346868" y="1955460"/>
                        <a:ext cx="323996" cy="471264"/>
                      </a:xfrm>
                      <a:prstGeom prst="rect">
                        <a:avLst/>
                      </a:prstGeom>
                    </p:spPr>
                  </p:pic>
                </p:oleObj>
              </mc:Fallback>
            </mc:AlternateContent>
          </a:graphicData>
        </a:graphic>
      </p:graphicFrame>
      <p:pic>
        <p:nvPicPr>
          <p:cNvPr id="8" name="Picture 4" descr="table_07_06.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175595" y="2836352"/>
            <a:ext cx="3419987" cy="260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ttangolo 8"/>
          <p:cNvSpPr/>
          <p:nvPr/>
        </p:nvSpPr>
        <p:spPr>
          <a:xfrm>
            <a:off x="263930" y="2891018"/>
            <a:ext cx="4840557" cy="1477328"/>
          </a:xfrm>
          <a:prstGeom prst="rect">
            <a:avLst/>
          </a:prstGeom>
        </p:spPr>
        <p:txBody>
          <a:bodyPr wrap="square">
            <a:spAutoFit/>
          </a:bodyPr>
          <a:lstStyle/>
          <a:p>
            <a:pPr indent="271463"/>
            <a:r>
              <a:rPr lang="it-IT" sz="1800" dirty="0" smtClean="0">
                <a:latin typeface="+mn-lt"/>
              </a:rPr>
              <a:t>Esempio.</a:t>
            </a:r>
            <a:r>
              <a:rPr lang="it-IT" sz="1800" b="0" dirty="0" smtClean="0">
                <a:latin typeface="+mn-lt"/>
              </a:rPr>
              <a:t> Cinque studenti scelti a caso con associata l’indicazione sulla loro conoscenza della statistica.</a:t>
            </a:r>
          </a:p>
          <a:p>
            <a:pPr indent="271463"/>
            <a:r>
              <a:rPr lang="it-IT" sz="1800" b="0" dirty="0" smtClean="0">
                <a:latin typeface="+mn-lt"/>
              </a:rPr>
              <a:t>La proporzione di studenti che conoscono la statistica è</a:t>
            </a:r>
          </a:p>
        </p:txBody>
      </p:sp>
      <p:graphicFrame>
        <p:nvGraphicFramePr>
          <p:cNvPr id="10" name="Oggetto 9"/>
          <p:cNvGraphicFramePr>
            <a:graphicFrameLocks noChangeAspect="1"/>
          </p:cNvGraphicFramePr>
          <p:nvPr>
            <p:extLst>
              <p:ext uri="{D42A27DB-BD31-4B8C-83A1-F6EECF244321}">
                <p14:modId xmlns:p14="http://schemas.microsoft.com/office/powerpoint/2010/main" val="4283462733"/>
              </p:ext>
            </p:extLst>
          </p:nvPr>
        </p:nvGraphicFramePr>
        <p:xfrm>
          <a:off x="1623703" y="4302824"/>
          <a:ext cx="1892300" cy="471488"/>
        </p:xfrm>
        <a:graphic>
          <a:graphicData uri="http://schemas.openxmlformats.org/presentationml/2006/ole">
            <mc:AlternateContent xmlns:mc="http://schemas.openxmlformats.org/markup-compatibility/2006">
              <mc:Choice xmlns:v="urn:schemas-microsoft-com:vml" Requires="v">
                <p:oleObj spid="_x0000_s534371" name="Equation" r:id="rId8" imgW="812800" imgH="203200" progId="Equation.3">
                  <p:embed/>
                </p:oleObj>
              </mc:Choice>
              <mc:Fallback>
                <p:oleObj name="Equation" r:id="rId8" imgW="812800" imgH="203200" progId="Equation.3">
                  <p:embed/>
                  <p:pic>
                    <p:nvPicPr>
                      <p:cNvPr id="0" name=""/>
                      <p:cNvPicPr/>
                      <p:nvPr/>
                    </p:nvPicPr>
                    <p:blipFill>
                      <a:blip r:embed="rId9"/>
                      <a:stretch>
                        <a:fillRect/>
                      </a:stretch>
                    </p:blipFill>
                    <p:spPr>
                      <a:xfrm>
                        <a:off x="1623703" y="4302824"/>
                        <a:ext cx="1892300" cy="471488"/>
                      </a:xfrm>
                      <a:prstGeom prst="rect">
                        <a:avLst/>
                      </a:prstGeom>
                    </p:spPr>
                  </p:pic>
                </p:oleObj>
              </mc:Fallback>
            </mc:AlternateContent>
          </a:graphicData>
        </a:graphic>
      </p:graphicFrame>
      <p:sp>
        <p:nvSpPr>
          <p:cNvPr id="12" name="Rettangolo 11"/>
          <p:cNvSpPr/>
          <p:nvPr/>
        </p:nvSpPr>
        <p:spPr>
          <a:xfrm>
            <a:off x="221933" y="4913241"/>
            <a:ext cx="4672951" cy="1200329"/>
          </a:xfrm>
          <a:prstGeom prst="rect">
            <a:avLst/>
          </a:prstGeom>
          <a:solidFill>
            <a:schemeClr val="bg1"/>
          </a:solidFill>
        </p:spPr>
        <p:txBody>
          <a:bodyPr wrap="square">
            <a:spAutoFit/>
          </a:bodyPr>
          <a:lstStyle/>
          <a:p>
            <a:pPr algn="just"/>
            <a:r>
              <a:rPr lang="it-IT" sz="1800" b="0" dirty="0" smtClean="0">
                <a:latin typeface="+mn-lt"/>
              </a:rPr>
              <a:t>Scegliamo tutti </a:t>
            </a:r>
            <a:r>
              <a:rPr lang="it-IT" sz="1800" b="0" dirty="0">
                <a:latin typeface="+mn-lt"/>
              </a:rPr>
              <a:t>i possibili campioni </a:t>
            </a:r>
            <a:r>
              <a:rPr lang="it-IT" sz="1800" b="0" dirty="0" smtClean="0">
                <a:latin typeface="+mn-lt"/>
              </a:rPr>
              <a:t>(10) di </a:t>
            </a:r>
            <a:r>
              <a:rPr lang="it-IT" sz="1800" b="0" dirty="0">
                <a:latin typeface="+mn-lt"/>
              </a:rPr>
              <a:t>tre </a:t>
            </a:r>
            <a:r>
              <a:rPr lang="it-IT" sz="1800" b="0" dirty="0" smtClean="0">
                <a:latin typeface="+mn-lt"/>
              </a:rPr>
              <a:t>studenti e per ciascuno calcoliamo la percentuale di coloro che conoscono le statistica.</a:t>
            </a:r>
            <a:endParaRPr lang="it-IT" sz="1800" b="0" dirty="0">
              <a:latin typeface="+mn-lt"/>
            </a:endParaRPr>
          </a:p>
        </p:txBody>
      </p:sp>
      <p:graphicFrame>
        <p:nvGraphicFramePr>
          <p:cNvPr id="13" name="Oggetto 12"/>
          <p:cNvGraphicFramePr>
            <a:graphicFrameLocks noChangeAspect="1"/>
          </p:cNvGraphicFramePr>
          <p:nvPr>
            <p:extLst>
              <p:ext uri="{D42A27DB-BD31-4B8C-83A1-F6EECF244321}">
                <p14:modId xmlns:p14="http://schemas.microsoft.com/office/powerpoint/2010/main" val="1426298802"/>
              </p:ext>
            </p:extLst>
          </p:nvPr>
        </p:nvGraphicFramePr>
        <p:xfrm>
          <a:off x="5675797" y="5634356"/>
          <a:ext cx="2124000" cy="708620"/>
        </p:xfrm>
        <a:graphic>
          <a:graphicData uri="http://schemas.openxmlformats.org/presentationml/2006/ole">
            <mc:AlternateContent xmlns:mc="http://schemas.openxmlformats.org/markup-compatibility/2006">
              <mc:Choice xmlns:v="urn:schemas-microsoft-com:vml" Requires="v">
                <p:oleObj spid="_x0000_s534372" name="Equation" r:id="rId10" imgW="1244600" imgH="444500" progId="Equation.3">
                  <p:embed/>
                </p:oleObj>
              </mc:Choice>
              <mc:Fallback>
                <p:oleObj name="Equation" r:id="rId10" imgW="1244600" imgH="444500" progId="Equation.3">
                  <p:embed/>
                  <p:pic>
                    <p:nvPicPr>
                      <p:cNvPr id="0" name=""/>
                      <p:cNvPicPr/>
                      <p:nvPr/>
                    </p:nvPicPr>
                    <p:blipFill>
                      <a:blip r:embed="rId11"/>
                      <a:stretch>
                        <a:fillRect/>
                      </a:stretch>
                    </p:blipFill>
                    <p:spPr>
                      <a:xfrm>
                        <a:off x="5675797" y="5634356"/>
                        <a:ext cx="2124000" cy="708620"/>
                      </a:xfrm>
                      <a:prstGeom prst="rect">
                        <a:avLst/>
                      </a:prstGeom>
                    </p:spPr>
                  </p:pic>
                </p:oleObj>
              </mc:Fallback>
            </mc:AlternateContent>
          </a:graphicData>
        </a:graphic>
      </p:graphicFrame>
    </p:spTree>
    <p:extLst>
      <p:ext uri="{BB962C8B-B14F-4D97-AF65-F5344CB8AC3E}">
        <p14:creationId xmlns:p14="http://schemas.microsoft.com/office/powerpoint/2010/main" val="164157992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0" descr="table_07_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066" y="1191119"/>
            <a:ext cx="3959994" cy="4149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table_07_08.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97311" y="1412868"/>
            <a:ext cx="3810000" cy="213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sellaDiTesto 5"/>
          <p:cNvSpPr txBox="1"/>
          <p:nvPr/>
        </p:nvSpPr>
        <p:spPr>
          <a:xfrm>
            <a:off x="320576" y="5474072"/>
            <a:ext cx="4734593" cy="923330"/>
          </a:xfrm>
          <a:prstGeom prst="rect">
            <a:avLst/>
          </a:prstGeom>
          <a:solidFill>
            <a:srgbClr val="FFFCD2"/>
          </a:solidFill>
        </p:spPr>
        <p:txBody>
          <a:bodyPr wrap="square" rtlCol="0">
            <a:spAutoFit/>
          </a:bodyPr>
          <a:lstStyle/>
          <a:p>
            <a:pPr indent="271463" algn="just"/>
            <a:r>
              <a:rPr lang="it-IT" sz="1800" b="0" dirty="0" smtClean="0">
                <a:latin typeface="+mn-lt"/>
              </a:rPr>
              <a:t>10 campioni di tre soggetti; </a:t>
            </a:r>
            <a:r>
              <a:rPr lang="it-IT" sz="1800" b="0" dirty="0">
                <a:latin typeface="+mn-lt"/>
              </a:rPr>
              <a:t>la </a:t>
            </a:r>
            <a:r>
              <a:rPr lang="it-IT" sz="1800" b="0" dirty="0" smtClean="0">
                <a:latin typeface="+mn-lt"/>
              </a:rPr>
              <a:t>colonna indicata con </a:t>
            </a:r>
            <a:r>
              <a:rPr lang="it-IT" sz="1800" b="0" dirty="0" err="1" smtClean="0">
                <a:latin typeface="+mn-lt"/>
              </a:rPr>
              <a:t>phat</a:t>
            </a:r>
            <a:r>
              <a:rPr lang="it-IT" sz="1800" b="0" dirty="0" smtClean="0">
                <a:latin typeface="+mn-lt"/>
              </a:rPr>
              <a:t> indica la proporzione degli studenti che conoscono la statistica</a:t>
            </a:r>
            <a:endParaRPr lang="it-IT" sz="1800" b="0" dirty="0">
              <a:latin typeface="+mn-lt"/>
            </a:endParaRPr>
          </a:p>
        </p:txBody>
      </p:sp>
      <p:sp>
        <p:nvSpPr>
          <p:cNvPr id="8" name="Titolo 7"/>
          <p:cNvSpPr>
            <a:spLocks noGrp="1"/>
          </p:cNvSpPr>
          <p:nvPr>
            <p:ph type="title"/>
          </p:nvPr>
        </p:nvSpPr>
        <p:spPr>
          <a:xfrm>
            <a:off x="197275" y="286820"/>
            <a:ext cx="8581458" cy="909092"/>
          </a:xfrm>
        </p:spPr>
        <p:txBody>
          <a:bodyPr>
            <a:normAutofit/>
          </a:bodyPr>
          <a:lstStyle/>
          <a:p>
            <a:r>
              <a:rPr lang="it-IT" dirty="0" smtClean="0"/>
              <a:t>Distribuzione </a:t>
            </a:r>
            <a:r>
              <a:rPr lang="it-IT" dirty="0"/>
              <a:t>campionaria di </a:t>
            </a:r>
          </a:p>
        </p:txBody>
      </p:sp>
      <p:graphicFrame>
        <p:nvGraphicFramePr>
          <p:cNvPr id="9" name="Oggetto 8"/>
          <p:cNvGraphicFramePr>
            <a:graphicFrameLocks noChangeAspect="1"/>
          </p:cNvGraphicFramePr>
          <p:nvPr>
            <p:extLst>
              <p:ext uri="{D42A27DB-BD31-4B8C-83A1-F6EECF244321}">
                <p14:modId xmlns:p14="http://schemas.microsoft.com/office/powerpoint/2010/main" val="3677430915"/>
              </p:ext>
            </p:extLst>
          </p:nvPr>
        </p:nvGraphicFramePr>
        <p:xfrm>
          <a:off x="6474898" y="454746"/>
          <a:ext cx="466711" cy="678852"/>
        </p:xfrm>
        <a:graphic>
          <a:graphicData uri="http://schemas.openxmlformats.org/presentationml/2006/ole">
            <mc:AlternateContent xmlns:mc="http://schemas.openxmlformats.org/markup-compatibility/2006">
              <mc:Choice xmlns:v="urn:schemas-microsoft-com:vml" Requires="v">
                <p:oleObj spid="_x0000_s401801" name="Equation" r:id="rId5" imgW="139700" imgH="203200" progId="Equation.3">
                  <p:embed/>
                </p:oleObj>
              </mc:Choice>
              <mc:Fallback>
                <p:oleObj name="Equation" r:id="rId5" imgW="139700" imgH="203200" progId="Equation.3">
                  <p:embed/>
                  <p:pic>
                    <p:nvPicPr>
                      <p:cNvPr id="0" name=""/>
                      <p:cNvPicPr/>
                      <p:nvPr/>
                    </p:nvPicPr>
                    <p:blipFill>
                      <a:blip r:embed="rId6"/>
                      <a:stretch>
                        <a:fillRect/>
                      </a:stretch>
                    </p:blipFill>
                    <p:spPr>
                      <a:xfrm>
                        <a:off x="6474898" y="454746"/>
                        <a:ext cx="466711" cy="678852"/>
                      </a:xfrm>
                      <a:prstGeom prst="rect">
                        <a:avLst/>
                      </a:prstGeom>
                    </p:spPr>
                  </p:pic>
                </p:oleObj>
              </mc:Fallback>
            </mc:AlternateContent>
          </a:graphicData>
        </a:graphic>
      </p:graphicFrame>
      <p:sp>
        <p:nvSpPr>
          <p:cNvPr id="10" name="CasellaDiTesto 9"/>
          <p:cNvSpPr txBox="1"/>
          <p:nvPr/>
        </p:nvSpPr>
        <p:spPr>
          <a:xfrm>
            <a:off x="4882555" y="3764795"/>
            <a:ext cx="4155102" cy="923330"/>
          </a:xfrm>
          <a:prstGeom prst="rect">
            <a:avLst/>
          </a:prstGeom>
          <a:solidFill>
            <a:srgbClr val="FFFCD2"/>
          </a:solidFill>
        </p:spPr>
        <p:txBody>
          <a:bodyPr wrap="square" rtlCol="0">
            <a:spAutoFit/>
          </a:bodyPr>
          <a:lstStyle/>
          <a:p>
            <a:pPr indent="271463"/>
            <a:r>
              <a:rPr lang="it-IT" sz="1800" b="0" dirty="0" smtClean="0">
                <a:latin typeface="+mn-lt"/>
              </a:rPr>
              <a:t>Distribuzione </a:t>
            </a:r>
            <a:r>
              <a:rPr lang="it-IT" sz="1800" b="0" dirty="0">
                <a:latin typeface="+mn-lt"/>
              </a:rPr>
              <a:t>della </a:t>
            </a:r>
            <a:r>
              <a:rPr lang="it-IT" sz="1800" b="0" dirty="0" smtClean="0">
                <a:latin typeface="+mn-lt"/>
              </a:rPr>
              <a:t>frequenza, </a:t>
            </a:r>
            <a:r>
              <a:rPr lang="it-IT" sz="1800" b="0" i="1" dirty="0" err="1" smtClean="0">
                <a:latin typeface="Times New Roman"/>
                <a:cs typeface="Times New Roman"/>
              </a:rPr>
              <a:t>f</a:t>
            </a:r>
            <a:r>
              <a:rPr lang="it-IT" sz="1800" b="0" dirty="0" smtClean="0">
                <a:latin typeface="+mn-lt"/>
              </a:rPr>
              <a:t>, e della frequenza relativa  di </a:t>
            </a:r>
            <a:r>
              <a:rPr lang="it-IT" sz="1800" b="0" dirty="0" err="1" smtClean="0">
                <a:latin typeface="+mn-lt"/>
              </a:rPr>
              <a:t>p</a:t>
            </a:r>
            <a:r>
              <a:rPr lang="it-IT" sz="1800" b="0" baseline="-25000" dirty="0" err="1" smtClean="0">
                <a:latin typeface="+mn-lt"/>
              </a:rPr>
              <a:t>hat</a:t>
            </a:r>
            <a:r>
              <a:rPr lang="it-IT" sz="1800" b="0" dirty="0" smtClean="0">
                <a:latin typeface="+mn-lt"/>
              </a:rPr>
              <a:t>, per i dieci campioni di dimensione </a:t>
            </a:r>
            <a:r>
              <a:rPr lang="it-IT" sz="1800" b="0" dirty="0" err="1" smtClean="0">
                <a:latin typeface="+mn-lt"/>
              </a:rPr>
              <a:t>n</a:t>
            </a:r>
            <a:r>
              <a:rPr lang="it-IT" sz="1800" b="0" dirty="0" smtClean="0">
                <a:latin typeface="+mn-lt"/>
              </a:rPr>
              <a:t> =3. </a:t>
            </a:r>
            <a:endParaRPr lang="it-IT" sz="1800" b="0" dirty="0">
              <a:latin typeface="+mn-lt"/>
            </a:endParaRPr>
          </a:p>
        </p:txBody>
      </p:sp>
    </p:spTree>
    <p:extLst>
      <p:ext uri="{BB962C8B-B14F-4D97-AF65-F5344CB8AC3E}">
        <p14:creationId xmlns:p14="http://schemas.microsoft.com/office/powerpoint/2010/main" val="121915427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Media e Deviazione Standard di </a:t>
            </a:r>
            <a:endParaRPr lang="it-IT" dirty="0"/>
          </a:p>
        </p:txBody>
      </p:sp>
      <p:pic>
        <p:nvPicPr>
          <p:cNvPr id="3" name="Immagine 2"/>
          <p:cNvPicPr/>
          <p:nvPr/>
        </p:nvPicPr>
        <p:blipFill>
          <a:blip r:embed="rId3"/>
          <a:stretch>
            <a:fillRect/>
          </a:stretch>
        </p:blipFill>
        <p:spPr>
          <a:xfrm>
            <a:off x="7569022" y="722408"/>
            <a:ext cx="466711" cy="678852"/>
          </a:xfrm>
          <a:prstGeom prst="rect">
            <a:avLst/>
          </a:prstGeom>
        </p:spPr>
      </p:pic>
      <p:sp>
        <p:nvSpPr>
          <p:cNvPr id="4" name="Rectangle 3"/>
          <p:cNvSpPr txBox="1">
            <a:spLocks noChangeArrowheads="1"/>
          </p:cNvSpPr>
          <p:nvPr/>
        </p:nvSpPr>
        <p:spPr>
          <a:xfrm>
            <a:off x="405660" y="1425922"/>
            <a:ext cx="8574088" cy="1015218"/>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it-IT" b="0" dirty="0" smtClean="0">
                <a:ea typeface="ＭＳ Ｐゴシック" charset="0"/>
              </a:rPr>
              <a:t>La </a:t>
            </a:r>
            <a:r>
              <a:rPr lang="it-IT" b="0" i="1" u="sng" dirty="0" smtClean="0">
                <a:solidFill>
                  <a:schemeClr val="hlink"/>
                </a:solidFill>
                <a:ea typeface="ＭＳ Ｐゴシック" charset="0"/>
              </a:rPr>
              <a:t>media di una proporzione campionaria</a:t>
            </a:r>
            <a:r>
              <a:rPr lang="it-IT" b="0" dirty="0" smtClean="0">
                <a:ea typeface="ＭＳ Ｐゴシック" charset="0"/>
              </a:rPr>
              <a:t>,       , è indicata con</a:t>
            </a:r>
          </a:p>
          <a:p>
            <a:pPr marL="0" indent="0">
              <a:buNone/>
            </a:pPr>
            <a:r>
              <a:rPr lang="it-IT" b="0" dirty="0">
                <a:ea typeface="ＭＳ Ｐゴシック" charset="0"/>
              </a:rPr>
              <a:t> </a:t>
            </a:r>
            <a:r>
              <a:rPr lang="it-IT" b="0" dirty="0" smtClean="0">
                <a:ea typeface="ＭＳ Ｐゴシック" charset="0"/>
              </a:rPr>
              <a:t>        ed è uguale alla proporzione della popolazione, </a:t>
            </a:r>
            <a:r>
              <a:rPr lang="it-IT" b="0" i="1" dirty="0" smtClean="0">
                <a:ea typeface="ＭＳ Ｐゴシック" charset="0"/>
              </a:rPr>
              <a:t>p</a:t>
            </a:r>
            <a:r>
              <a:rPr lang="it-IT" b="0" dirty="0" smtClean="0">
                <a:ea typeface="ＭＳ Ｐゴシック" charset="0"/>
              </a:rPr>
              <a:t>. </a:t>
            </a:r>
            <a:endParaRPr lang="en-US" dirty="0">
              <a:latin typeface="Verdana" charset="0"/>
              <a:ea typeface="ＭＳ Ｐゴシック" charset="0"/>
            </a:endParaRPr>
          </a:p>
        </p:txBody>
      </p:sp>
      <p:graphicFrame>
        <p:nvGraphicFramePr>
          <p:cNvPr id="5" name="Object 3"/>
          <p:cNvGraphicFramePr>
            <a:graphicFrameLocks noChangeAspect="1"/>
          </p:cNvGraphicFramePr>
          <p:nvPr>
            <p:extLst>
              <p:ext uri="{D42A27DB-BD31-4B8C-83A1-F6EECF244321}">
                <p14:modId xmlns:p14="http://schemas.microsoft.com/office/powerpoint/2010/main" val="3510302596"/>
              </p:ext>
            </p:extLst>
          </p:nvPr>
        </p:nvGraphicFramePr>
        <p:xfrm>
          <a:off x="3506424" y="2378649"/>
          <a:ext cx="1254349" cy="611190"/>
        </p:xfrm>
        <a:graphic>
          <a:graphicData uri="http://schemas.openxmlformats.org/presentationml/2006/ole">
            <mc:AlternateContent xmlns:mc="http://schemas.openxmlformats.org/markup-compatibility/2006">
              <mc:Choice xmlns:v="urn:schemas-microsoft-com:vml" Requires="v">
                <p:oleObj spid="_x0000_s623122" name="Equation" r:id="rId4" imgW="495000" imgH="241200" progId="Equation.3">
                  <p:embed/>
                </p:oleObj>
              </mc:Choice>
              <mc:Fallback>
                <p:oleObj name="Equation" r:id="rId4" imgW="495000" imgH="2412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6424" y="2378649"/>
                        <a:ext cx="1254349" cy="61119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aphicFrame>
        <p:nvGraphicFramePr>
          <p:cNvPr id="6" name="Object 4"/>
          <p:cNvGraphicFramePr>
            <a:graphicFrameLocks noChangeAspect="1"/>
          </p:cNvGraphicFramePr>
          <p:nvPr>
            <p:extLst>
              <p:ext uri="{D42A27DB-BD31-4B8C-83A1-F6EECF244321}">
                <p14:modId xmlns:p14="http://schemas.microsoft.com/office/powerpoint/2010/main" val="3043446798"/>
              </p:ext>
            </p:extLst>
          </p:nvPr>
        </p:nvGraphicFramePr>
        <p:xfrm>
          <a:off x="588732" y="1822978"/>
          <a:ext cx="470363" cy="525056"/>
        </p:xfrm>
        <a:graphic>
          <a:graphicData uri="http://schemas.openxmlformats.org/presentationml/2006/ole">
            <mc:AlternateContent xmlns:mc="http://schemas.openxmlformats.org/markup-compatibility/2006">
              <mc:Choice xmlns:v="urn:schemas-microsoft-com:vml" Requires="v">
                <p:oleObj spid="_x0000_s623123" name="Equation" r:id="rId6" imgW="215640" imgH="241200" progId="Equation.3">
                  <p:embed/>
                </p:oleObj>
              </mc:Choice>
              <mc:Fallback>
                <p:oleObj name="Equation" r:id="rId6" imgW="215640" imgH="2412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8732" y="1822978"/>
                        <a:ext cx="470363" cy="525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 name="Object 5"/>
          <p:cNvGraphicFramePr>
            <a:graphicFrameLocks noChangeAspect="1"/>
          </p:cNvGraphicFramePr>
          <p:nvPr>
            <p:extLst>
              <p:ext uri="{D42A27DB-BD31-4B8C-83A1-F6EECF244321}">
                <p14:modId xmlns:p14="http://schemas.microsoft.com/office/powerpoint/2010/main" val="1690868766"/>
              </p:ext>
            </p:extLst>
          </p:nvPr>
        </p:nvGraphicFramePr>
        <p:xfrm>
          <a:off x="6314056" y="1404991"/>
          <a:ext cx="400050" cy="533400"/>
        </p:xfrm>
        <a:graphic>
          <a:graphicData uri="http://schemas.openxmlformats.org/presentationml/2006/ole">
            <mc:AlternateContent xmlns:mc="http://schemas.openxmlformats.org/markup-compatibility/2006">
              <mc:Choice xmlns:v="urn:schemas-microsoft-com:vml" Requires="v">
                <p:oleObj spid="_x0000_s623124" name="Equation" r:id="rId8" imgW="152280" imgH="203040" progId="Equation.3">
                  <p:embed/>
                </p:oleObj>
              </mc:Choice>
              <mc:Fallback>
                <p:oleObj name="Equation" r:id="rId8" imgW="152280" imgH="2030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14056" y="1404991"/>
                        <a:ext cx="40005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8" name="Rectangle 3"/>
          <p:cNvSpPr txBox="1">
            <a:spLocks noChangeArrowheads="1"/>
          </p:cNvSpPr>
          <p:nvPr/>
        </p:nvSpPr>
        <p:spPr>
          <a:xfrm>
            <a:off x="304800" y="3176640"/>
            <a:ext cx="8650288" cy="3333066"/>
          </a:xfrm>
          <a:prstGeom prst="rect">
            <a:avLst/>
          </a:prstGeom>
          <a:ln>
            <a:solidFill>
              <a:srgbClr val="93A299"/>
            </a:solidFill>
          </a:ln>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it-IT" sz="2000" b="0" dirty="0" smtClean="0">
                <a:ea typeface="ＭＳ Ｐゴシック" charset="0"/>
              </a:rPr>
              <a:t>La </a:t>
            </a:r>
            <a:r>
              <a:rPr lang="it-IT" sz="2000" b="0" i="1" u="sng" dirty="0" smtClean="0">
                <a:solidFill>
                  <a:schemeClr val="hlink"/>
                </a:solidFill>
                <a:ea typeface="ＭＳ Ｐゴシック" charset="0"/>
              </a:rPr>
              <a:t>deviazione standard di una proporzione campionaria</a:t>
            </a:r>
            <a:r>
              <a:rPr lang="it-IT" sz="2000" b="0" dirty="0" smtClean="0">
                <a:ea typeface="ＭＳ Ｐゴシック" charset="0"/>
              </a:rPr>
              <a:t>,       , è indicata con          ed calcolata dalla formula</a:t>
            </a:r>
            <a:endParaRPr lang="it-IT" sz="2000" dirty="0" smtClean="0">
              <a:latin typeface="Verdana" charset="0"/>
              <a:ea typeface="ＭＳ Ｐゴシック" charset="0"/>
            </a:endParaRPr>
          </a:p>
          <a:p>
            <a:pPr>
              <a:buFont typeface="Tahoma" charset="0"/>
              <a:buChar char=" "/>
            </a:pPr>
            <a:endParaRPr lang="it-IT" dirty="0" smtClean="0">
              <a:latin typeface="Verdana" charset="0"/>
              <a:ea typeface="ＭＳ Ｐゴシック" charset="0"/>
            </a:endParaRPr>
          </a:p>
          <a:p>
            <a:pPr>
              <a:buFont typeface="Tahoma" charset="0"/>
              <a:buChar char=" "/>
            </a:pPr>
            <a:endParaRPr lang="it-IT" dirty="0" smtClean="0">
              <a:latin typeface="Verdana" charset="0"/>
              <a:ea typeface="ＭＳ Ｐゴシック" charset="0"/>
            </a:endParaRPr>
          </a:p>
          <a:p>
            <a:pPr>
              <a:buFont typeface="Tahoma" charset="0"/>
              <a:buChar char=" "/>
            </a:pPr>
            <a:r>
              <a:rPr lang="it-IT" sz="1800" b="0" dirty="0" smtClean="0">
                <a:latin typeface="Verdana" charset="0"/>
                <a:ea typeface="ＭＳ Ｐゴシック" charset="0"/>
              </a:rPr>
              <a:t>Dove  </a:t>
            </a:r>
            <a:r>
              <a:rPr lang="it-IT" sz="1800" b="0" i="1" dirty="0" err="1" smtClean="0">
                <a:latin typeface="Times New Roman" charset="0"/>
                <a:ea typeface="ＭＳ Ｐゴシック" charset="0"/>
              </a:rPr>
              <a:t>p</a:t>
            </a:r>
            <a:r>
              <a:rPr lang="it-IT" sz="1800" b="0" dirty="0" smtClean="0">
                <a:latin typeface="Verdana" charset="0"/>
                <a:ea typeface="ＭＳ Ｐゴシック" charset="0"/>
              </a:rPr>
              <a:t> è la proporzione della popolazione, </a:t>
            </a:r>
            <a:r>
              <a:rPr lang="it-IT" sz="1800" b="0" i="1" dirty="0" err="1" smtClean="0">
                <a:latin typeface="Times New Roman" charset="0"/>
                <a:ea typeface="ＭＳ Ｐゴシック" charset="0"/>
              </a:rPr>
              <a:t>q</a:t>
            </a:r>
            <a:r>
              <a:rPr lang="it-IT" sz="1800" b="0" i="1" dirty="0" smtClean="0">
                <a:latin typeface="Times New Roman" charset="0"/>
                <a:ea typeface="ＭＳ Ｐゴシック" charset="0"/>
              </a:rPr>
              <a:t> </a:t>
            </a:r>
            <a:r>
              <a:rPr lang="it-IT" sz="1800" b="0" dirty="0" smtClean="0">
                <a:latin typeface="Verdana" charset="0"/>
                <a:ea typeface="ＭＳ Ｐゴシック" charset="0"/>
              </a:rPr>
              <a:t>= 1 – </a:t>
            </a:r>
            <a:r>
              <a:rPr lang="it-IT" sz="1800" b="0" i="1" dirty="0" err="1" smtClean="0">
                <a:latin typeface="Times New Roman" charset="0"/>
                <a:ea typeface="ＭＳ Ｐゴシック" charset="0"/>
              </a:rPr>
              <a:t>p</a:t>
            </a:r>
            <a:r>
              <a:rPr lang="it-IT" sz="1800" b="0" dirty="0" smtClean="0">
                <a:latin typeface="Verdana" charset="0"/>
                <a:ea typeface="ＭＳ Ｐゴシック" charset="0"/>
              </a:rPr>
              <a:t> , e </a:t>
            </a:r>
            <a:r>
              <a:rPr lang="it-IT" sz="1800" b="0" i="1" dirty="0" err="1" smtClean="0">
                <a:latin typeface="Times New Roman" charset="0"/>
                <a:ea typeface="ＭＳ Ｐゴシック" charset="0"/>
              </a:rPr>
              <a:t>n</a:t>
            </a:r>
            <a:r>
              <a:rPr lang="it-IT" sz="1800" b="0" dirty="0" smtClean="0">
                <a:latin typeface="Verdana" charset="0"/>
                <a:ea typeface="ＭＳ Ｐゴシック" charset="0"/>
              </a:rPr>
              <a:t> indica la dimensione del campione. </a:t>
            </a:r>
          </a:p>
          <a:p>
            <a:pPr>
              <a:buFont typeface="Tahoma" charset="0"/>
              <a:buChar char=" "/>
            </a:pPr>
            <a:r>
              <a:rPr lang="it-IT" sz="1800" b="0" dirty="0" smtClean="0">
                <a:latin typeface="Verdana" charset="0"/>
                <a:ea typeface="ＭＳ Ｐゴシック" charset="0"/>
              </a:rPr>
              <a:t>La formula è corretta se </a:t>
            </a:r>
            <a:r>
              <a:rPr lang="it-IT" sz="1800" b="0" i="1" dirty="0" err="1" smtClean="0">
                <a:latin typeface="Times New Roman" charset="0"/>
                <a:ea typeface="ＭＳ Ｐゴシック" charset="0"/>
              </a:rPr>
              <a:t>n</a:t>
            </a:r>
            <a:r>
              <a:rPr lang="it-IT" sz="1800" b="0" dirty="0" smtClean="0">
                <a:latin typeface="Verdana" charset="0"/>
                <a:ea typeface="ＭＳ Ｐゴシック" charset="0"/>
              </a:rPr>
              <a:t>/</a:t>
            </a:r>
            <a:r>
              <a:rPr lang="it-IT" sz="1800" b="0" i="1" dirty="0" err="1" smtClean="0">
                <a:latin typeface="Verdana" charset="0"/>
                <a:ea typeface="ＭＳ Ｐゴシック" charset="0"/>
              </a:rPr>
              <a:t>N</a:t>
            </a:r>
            <a:r>
              <a:rPr lang="it-IT" sz="1800" b="0" dirty="0" smtClean="0">
                <a:latin typeface="Verdana" charset="0"/>
                <a:ea typeface="ＭＳ Ｐゴシック" charset="0"/>
              </a:rPr>
              <a:t> ≤ .05, dove </a:t>
            </a:r>
            <a:r>
              <a:rPr lang="it-IT" sz="1800" b="0" i="1" dirty="0" err="1" smtClean="0">
                <a:latin typeface="Verdana" charset="0"/>
                <a:ea typeface="ＭＳ Ｐゴシック" charset="0"/>
              </a:rPr>
              <a:t>N</a:t>
            </a:r>
            <a:r>
              <a:rPr lang="it-IT" sz="1800" b="0" dirty="0" smtClean="0">
                <a:latin typeface="Verdana" charset="0"/>
                <a:ea typeface="ＭＳ Ｐゴシック" charset="0"/>
              </a:rPr>
              <a:t> è la dimensione della popolazione. Se </a:t>
            </a:r>
            <a:r>
              <a:rPr lang="it-IT" sz="1800" b="0" i="1" dirty="0" err="1" smtClean="0">
                <a:latin typeface="Times New Roman" charset="0"/>
                <a:ea typeface="ＭＳ Ｐゴシック" charset="0"/>
              </a:rPr>
              <a:t>n</a:t>
            </a:r>
            <a:r>
              <a:rPr lang="it-IT" sz="1800" b="0" dirty="0" smtClean="0">
                <a:latin typeface="Verdana" charset="0"/>
                <a:ea typeface="ＭＳ Ｐゴシック" charset="0"/>
              </a:rPr>
              <a:t>/</a:t>
            </a:r>
            <a:r>
              <a:rPr lang="it-IT" sz="1800" b="0" i="1" dirty="0" err="1" smtClean="0">
                <a:latin typeface="Verdana" charset="0"/>
                <a:ea typeface="ＭＳ Ｐゴシック" charset="0"/>
              </a:rPr>
              <a:t>N</a:t>
            </a:r>
            <a:r>
              <a:rPr lang="it-IT" sz="1800" b="0" dirty="0" smtClean="0">
                <a:latin typeface="Verdana" charset="0"/>
                <a:ea typeface="ＭＳ Ｐゴシック" charset="0"/>
              </a:rPr>
              <a:t> &gt; .05 la formula corretta diviene</a:t>
            </a:r>
            <a:endParaRPr lang="it-IT" sz="1800" b="0" dirty="0">
              <a:latin typeface="Verdana" charset="0"/>
              <a:ea typeface="ＭＳ Ｐゴシック" charset="0"/>
            </a:endParaRPr>
          </a:p>
        </p:txBody>
      </p:sp>
      <p:graphicFrame>
        <p:nvGraphicFramePr>
          <p:cNvPr id="9" name="Object 5"/>
          <p:cNvGraphicFramePr>
            <a:graphicFrameLocks noChangeAspect="1"/>
          </p:cNvGraphicFramePr>
          <p:nvPr>
            <p:extLst>
              <p:ext uri="{D42A27DB-BD31-4B8C-83A1-F6EECF244321}">
                <p14:modId xmlns:p14="http://schemas.microsoft.com/office/powerpoint/2010/main" val="1794525323"/>
              </p:ext>
            </p:extLst>
          </p:nvPr>
        </p:nvGraphicFramePr>
        <p:xfrm>
          <a:off x="6867633" y="3184818"/>
          <a:ext cx="368764" cy="491685"/>
        </p:xfrm>
        <a:graphic>
          <a:graphicData uri="http://schemas.openxmlformats.org/presentationml/2006/ole">
            <mc:AlternateContent xmlns:mc="http://schemas.openxmlformats.org/markup-compatibility/2006">
              <mc:Choice xmlns:v="urn:schemas-microsoft-com:vml" Requires="v">
                <p:oleObj spid="_x0000_s623125" name="Equation" r:id="rId10" imgW="152280" imgH="203040" progId="Equation.3">
                  <p:embed/>
                </p:oleObj>
              </mc:Choice>
              <mc:Fallback>
                <p:oleObj name="Equation" r:id="rId10" imgW="152280" imgH="2030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67633" y="3184818"/>
                        <a:ext cx="368764" cy="491685"/>
                      </a:xfrm>
                      <a:prstGeom prst="rect">
                        <a:avLst/>
                      </a:prstGeom>
                      <a:noFill/>
                      <a:ln>
                        <a:noFill/>
                      </a:ln>
                      <a:effectLst/>
                      <a:extLst/>
                    </p:spPr>
                  </p:pic>
                </p:oleObj>
              </mc:Fallback>
            </mc:AlternateContent>
          </a:graphicData>
        </a:graphic>
      </p:graphicFrame>
      <p:graphicFrame>
        <p:nvGraphicFramePr>
          <p:cNvPr id="10" name="Object 4"/>
          <p:cNvGraphicFramePr>
            <a:graphicFrameLocks noChangeAspect="1"/>
          </p:cNvGraphicFramePr>
          <p:nvPr>
            <p:extLst>
              <p:ext uri="{D42A27DB-BD31-4B8C-83A1-F6EECF244321}">
                <p14:modId xmlns:p14="http://schemas.microsoft.com/office/powerpoint/2010/main" val="4007167958"/>
              </p:ext>
            </p:extLst>
          </p:nvPr>
        </p:nvGraphicFramePr>
        <p:xfrm>
          <a:off x="961715" y="3484661"/>
          <a:ext cx="414364" cy="466874"/>
        </p:xfrm>
        <a:graphic>
          <a:graphicData uri="http://schemas.openxmlformats.org/presentationml/2006/ole">
            <mc:AlternateContent xmlns:mc="http://schemas.openxmlformats.org/markup-compatibility/2006">
              <mc:Choice xmlns:v="urn:schemas-microsoft-com:vml" Requires="v">
                <p:oleObj spid="_x0000_s623126" name="Equation" r:id="rId11" imgW="203200" imgH="228600" progId="Equation.3">
                  <p:embed/>
                </p:oleObj>
              </mc:Choice>
              <mc:Fallback>
                <p:oleObj name="Equation" r:id="rId11" imgW="203200" imgH="228600" progId="Equation.3">
                  <p:embed/>
                  <p:pic>
                    <p:nvPicPr>
                      <p:cNvPr id="0" name=""/>
                      <p:cNvPicPr>
                        <a:picLocks noChangeAspect="1" noChangeArrowheads="1"/>
                      </p:cNvPicPr>
                      <p:nvPr/>
                    </p:nvPicPr>
                    <p:blipFill>
                      <a:blip r:embed="rId12"/>
                      <a:srcRect/>
                      <a:stretch>
                        <a:fillRect/>
                      </a:stretch>
                    </p:blipFill>
                    <p:spPr bwMode="auto">
                      <a:xfrm>
                        <a:off x="961715" y="3484661"/>
                        <a:ext cx="414364" cy="466874"/>
                      </a:xfrm>
                      <a:prstGeom prst="rect">
                        <a:avLst/>
                      </a:prstGeom>
                      <a:noFill/>
                      <a:ln>
                        <a:noFill/>
                      </a:ln>
                      <a:effectLst/>
                      <a:extLst/>
                    </p:spPr>
                  </p:pic>
                </p:oleObj>
              </mc:Fallback>
            </mc:AlternateContent>
          </a:graphicData>
        </a:graphic>
      </p:graphicFrame>
      <p:graphicFrame>
        <p:nvGraphicFramePr>
          <p:cNvPr id="11" name="Object 3"/>
          <p:cNvGraphicFramePr>
            <a:graphicFrameLocks noChangeAspect="1"/>
          </p:cNvGraphicFramePr>
          <p:nvPr>
            <p:extLst>
              <p:ext uri="{D42A27DB-BD31-4B8C-83A1-F6EECF244321}">
                <p14:modId xmlns:p14="http://schemas.microsoft.com/office/powerpoint/2010/main" val="3922058570"/>
              </p:ext>
            </p:extLst>
          </p:nvPr>
        </p:nvGraphicFramePr>
        <p:xfrm>
          <a:off x="3355975" y="3983038"/>
          <a:ext cx="1836738" cy="701675"/>
        </p:xfrm>
        <a:graphic>
          <a:graphicData uri="http://schemas.openxmlformats.org/presentationml/2006/ole">
            <mc:AlternateContent xmlns:mc="http://schemas.openxmlformats.org/markup-compatibility/2006">
              <mc:Choice xmlns:v="urn:schemas-microsoft-com:vml" Requires="v">
                <p:oleObj spid="_x0000_s623127" name="Equation" r:id="rId13" imgW="800100" imgH="304800" progId="Equation.3">
                  <p:embed/>
                </p:oleObj>
              </mc:Choice>
              <mc:Fallback>
                <p:oleObj name="Equation" r:id="rId13" imgW="800100" imgH="304800" progId="Equation.3">
                  <p:embed/>
                  <p:pic>
                    <p:nvPicPr>
                      <p:cNvPr id="0" name=""/>
                      <p:cNvPicPr>
                        <a:picLocks noChangeAspect="1" noChangeArrowheads="1"/>
                      </p:cNvPicPr>
                      <p:nvPr/>
                    </p:nvPicPr>
                    <p:blipFill>
                      <a:blip r:embed="rId14"/>
                      <a:srcRect/>
                      <a:stretch>
                        <a:fillRect/>
                      </a:stretch>
                    </p:blipFill>
                    <p:spPr bwMode="auto">
                      <a:xfrm>
                        <a:off x="3355975" y="3983038"/>
                        <a:ext cx="183673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2" name="Object 4"/>
          <p:cNvGraphicFramePr>
            <a:graphicFrameLocks noChangeAspect="1"/>
          </p:cNvGraphicFramePr>
          <p:nvPr>
            <p:extLst>
              <p:ext uri="{D42A27DB-BD31-4B8C-83A1-F6EECF244321}">
                <p14:modId xmlns:p14="http://schemas.microsoft.com/office/powerpoint/2010/main" val="2779949928"/>
              </p:ext>
            </p:extLst>
          </p:nvPr>
        </p:nvGraphicFramePr>
        <p:xfrm>
          <a:off x="3423553" y="5910936"/>
          <a:ext cx="3059987" cy="498844"/>
        </p:xfrm>
        <a:graphic>
          <a:graphicData uri="http://schemas.openxmlformats.org/presentationml/2006/ole">
            <mc:AlternateContent xmlns:mc="http://schemas.openxmlformats.org/markup-compatibility/2006">
              <mc:Choice xmlns:v="urn:schemas-microsoft-com:vml" Requires="v">
                <p:oleObj spid="_x0000_s623128" name="Equation" r:id="rId15" imgW="1866900" imgH="304800" progId="Equation.3">
                  <p:embed/>
                </p:oleObj>
              </mc:Choice>
              <mc:Fallback>
                <p:oleObj name="Equation" r:id="rId15" imgW="1866900" imgH="304800" progId="Equation.3">
                  <p:embed/>
                  <p:pic>
                    <p:nvPicPr>
                      <p:cNvPr id="0" name=""/>
                      <p:cNvPicPr>
                        <a:picLocks noChangeAspect="1" noChangeArrowheads="1"/>
                      </p:cNvPicPr>
                      <p:nvPr/>
                    </p:nvPicPr>
                    <p:blipFill>
                      <a:blip r:embed="rId16"/>
                      <a:srcRect/>
                      <a:stretch>
                        <a:fillRect/>
                      </a:stretch>
                    </p:blipFill>
                    <p:spPr bwMode="auto">
                      <a:xfrm>
                        <a:off x="3423553" y="5910936"/>
                        <a:ext cx="3059987" cy="498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13392492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34265" y="653438"/>
            <a:ext cx="8618446" cy="2571414"/>
          </a:xfrm>
        </p:spPr>
        <p:txBody>
          <a:bodyPr/>
          <a:lstStyle/>
          <a:p>
            <a:r>
              <a:rPr lang="it-IT" dirty="0" smtClean="0"/>
              <a:t>Stima della media e della proporzione di una popolazione</a:t>
            </a:r>
            <a:endParaRPr lang="it-IT" dirty="0"/>
          </a:p>
        </p:txBody>
      </p:sp>
      <p:sp>
        <p:nvSpPr>
          <p:cNvPr id="3" name="Sottotitolo 2"/>
          <p:cNvSpPr>
            <a:spLocks noGrp="1"/>
          </p:cNvSpPr>
          <p:nvPr>
            <p:ph type="subTitle" idx="1"/>
          </p:nvPr>
        </p:nvSpPr>
        <p:spPr>
          <a:xfrm>
            <a:off x="685799" y="3505200"/>
            <a:ext cx="7624405" cy="1752600"/>
          </a:xfrm>
        </p:spPr>
        <p:txBody>
          <a:bodyPr>
            <a:normAutofit/>
          </a:bodyPr>
          <a:lstStyle/>
          <a:p>
            <a:r>
              <a:rPr lang="it-IT" sz="3600" dirty="0" smtClean="0">
                <a:solidFill>
                  <a:srgbClr val="292934"/>
                </a:solidFill>
              </a:rPr>
              <a:t>Diapositive tratte dal Capitolo #8</a:t>
            </a:r>
            <a:endParaRPr lang="it-IT" sz="3600" dirty="0">
              <a:solidFill>
                <a:srgbClr val="292934"/>
              </a:solidFill>
            </a:endParaRPr>
          </a:p>
        </p:txBody>
      </p:sp>
    </p:spTree>
    <p:extLst>
      <p:ext uri="{BB962C8B-B14F-4D97-AF65-F5344CB8AC3E}">
        <p14:creationId xmlns:p14="http://schemas.microsoft.com/office/powerpoint/2010/main" val="67003556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73618" y="151201"/>
            <a:ext cx="8580456" cy="990600"/>
          </a:xfrm>
        </p:spPr>
        <p:txBody>
          <a:bodyPr>
            <a:normAutofit fontScale="90000"/>
          </a:bodyPr>
          <a:lstStyle/>
          <a:p>
            <a:r>
              <a:rPr lang="it-IT" dirty="0" smtClean="0"/>
              <a:t>Forma della distribuzione campionaria di </a:t>
            </a:r>
            <a:endParaRPr lang="it-IT" dirty="0"/>
          </a:p>
        </p:txBody>
      </p:sp>
      <p:graphicFrame>
        <p:nvGraphicFramePr>
          <p:cNvPr id="3" name="Oggetto 2"/>
          <p:cNvGraphicFramePr>
            <a:graphicFrameLocks noChangeAspect="1"/>
          </p:cNvGraphicFramePr>
          <p:nvPr>
            <p:extLst>
              <p:ext uri="{D42A27DB-BD31-4B8C-83A1-F6EECF244321}">
                <p14:modId xmlns:p14="http://schemas.microsoft.com/office/powerpoint/2010/main" val="2448435541"/>
              </p:ext>
            </p:extLst>
          </p:nvPr>
        </p:nvGraphicFramePr>
        <p:xfrm>
          <a:off x="8188724" y="319127"/>
          <a:ext cx="466711" cy="678852"/>
        </p:xfrm>
        <a:graphic>
          <a:graphicData uri="http://schemas.openxmlformats.org/presentationml/2006/ole">
            <mc:AlternateContent xmlns:mc="http://schemas.openxmlformats.org/markup-compatibility/2006">
              <mc:Choice xmlns:v="urn:schemas-microsoft-com:vml" Requires="v">
                <p:oleObj spid="_x0000_s635986" name="Equation" r:id="rId3" imgW="139700" imgH="203200" progId="Equation.3">
                  <p:embed/>
                </p:oleObj>
              </mc:Choice>
              <mc:Fallback>
                <p:oleObj name="Equation" r:id="rId3" imgW="139700" imgH="203200" progId="Equation.3">
                  <p:embed/>
                  <p:pic>
                    <p:nvPicPr>
                      <p:cNvPr id="0" name=""/>
                      <p:cNvPicPr/>
                      <p:nvPr/>
                    </p:nvPicPr>
                    <p:blipFill>
                      <a:blip r:embed="rId4"/>
                      <a:stretch>
                        <a:fillRect/>
                      </a:stretch>
                    </p:blipFill>
                    <p:spPr>
                      <a:xfrm>
                        <a:off x="8188724" y="319127"/>
                        <a:ext cx="466711" cy="678852"/>
                      </a:xfrm>
                      <a:prstGeom prst="rect">
                        <a:avLst/>
                      </a:prstGeom>
                    </p:spPr>
                  </p:pic>
                </p:oleObj>
              </mc:Fallback>
            </mc:AlternateContent>
          </a:graphicData>
        </a:graphic>
      </p:graphicFrame>
      <p:sp>
        <p:nvSpPr>
          <p:cNvPr id="4" name="Rectangle 3"/>
          <p:cNvSpPr txBox="1">
            <a:spLocks noChangeArrowheads="1"/>
          </p:cNvSpPr>
          <p:nvPr/>
        </p:nvSpPr>
        <p:spPr>
          <a:xfrm>
            <a:off x="283584" y="1228657"/>
            <a:ext cx="8384182" cy="2839909"/>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spcBef>
                <a:spcPts val="0"/>
              </a:spcBef>
              <a:spcAft>
                <a:spcPts val="1200"/>
              </a:spcAft>
              <a:buNone/>
            </a:pPr>
            <a:r>
              <a:rPr lang="it-IT" sz="2000" i="1" dirty="0" smtClean="0">
                <a:solidFill>
                  <a:srgbClr val="0000FF"/>
                </a:solidFill>
                <a:ea typeface="ＭＳ Ｐゴシック" charset="0"/>
              </a:rPr>
              <a:t>Teorema del Limite Centrale per la proporzione campionaria </a:t>
            </a:r>
          </a:p>
          <a:p>
            <a:pPr marL="0" indent="357188" algn="just">
              <a:buNone/>
            </a:pPr>
            <a:r>
              <a:rPr lang="it-IT" sz="2000" b="0" dirty="0" smtClean="0">
                <a:ea typeface="ＭＳ Ｐゴシック" charset="0"/>
              </a:rPr>
              <a:t>In accordo con il teorema del limite centrale, la distribuzione campionaria di       (</a:t>
            </a:r>
            <a:r>
              <a:rPr lang="it-IT" sz="2000" b="0" i="1" dirty="0" err="1">
                <a:latin typeface="Times New Roman"/>
                <a:ea typeface="ＭＳ Ｐゴシック" charset="0"/>
                <a:cs typeface="Times New Roman"/>
              </a:rPr>
              <a:t>phat</a:t>
            </a:r>
            <a:r>
              <a:rPr lang="it-IT" sz="2000" b="0" dirty="0" smtClean="0">
                <a:ea typeface="ＭＳ Ｐゴシック" charset="0"/>
              </a:rPr>
              <a:t>)  è approssimativamente  normale per un campione di dimensioni sufficientemente grandi. La dimensione del campione è considerata </a:t>
            </a:r>
            <a:r>
              <a:rPr lang="it-IT" sz="2000" i="1" u="sng" dirty="0" smtClean="0">
                <a:solidFill>
                  <a:srgbClr val="0000FF"/>
                </a:solidFill>
                <a:ea typeface="ＭＳ Ｐゴシック" charset="0"/>
              </a:rPr>
              <a:t>sufficientemente grande </a:t>
            </a:r>
            <a:r>
              <a:rPr lang="it-IT" sz="2000" b="0" dirty="0" smtClean="0">
                <a:ea typeface="ＭＳ Ｐゴシック" charset="0"/>
              </a:rPr>
              <a:t>se I prodotti </a:t>
            </a:r>
            <a:r>
              <a:rPr lang="it-IT" sz="2000" b="0" i="1" dirty="0" err="1" smtClean="0">
                <a:ea typeface="ＭＳ Ｐゴシック" charset="0"/>
              </a:rPr>
              <a:t>np</a:t>
            </a:r>
            <a:r>
              <a:rPr lang="it-IT" sz="2000" b="0" dirty="0" smtClean="0">
                <a:ea typeface="ＭＳ Ｐゴシック" charset="0"/>
              </a:rPr>
              <a:t> e </a:t>
            </a:r>
            <a:r>
              <a:rPr lang="it-IT" sz="2000" b="0" i="1" dirty="0" err="1" smtClean="0">
                <a:ea typeface="ＭＳ Ｐゴシック" charset="0"/>
              </a:rPr>
              <a:t>nq</a:t>
            </a:r>
            <a:r>
              <a:rPr lang="it-IT" sz="2000" b="0" dirty="0" smtClean="0">
                <a:ea typeface="ＭＳ Ｐゴシック" charset="0"/>
              </a:rPr>
              <a:t> sono entrambi maggiori di 5.</a:t>
            </a:r>
          </a:p>
          <a:p>
            <a:pPr algn="ctr">
              <a:spcBef>
                <a:spcPts val="1776"/>
              </a:spcBef>
              <a:buFont typeface="Tahoma" charset="0"/>
              <a:buChar char=" "/>
            </a:pPr>
            <a:r>
              <a:rPr lang="it-IT" b="0" i="1" dirty="0" err="1" smtClean="0">
                <a:ea typeface="ＭＳ Ｐゴシック" charset="0"/>
              </a:rPr>
              <a:t>np</a:t>
            </a:r>
            <a:r>
              <a:rPr lang="it-IT" b="0" dirty="0" smtClean="0">
                <a:ea typeface="ＭＳ Ｐゴシック" charset="0"/>
              </a:rPr>
              <a:t> &gt; 5    and    </a:t>
            </a:r>
            <a:r>
              <a:rPr lang="it-IT" b="0" i="1" dirty="0" err="1" smtClean="0">
                <a:ea typeface="ＭＳ Ｐゴシック" charset="0"/>
              </a:rPr>
              <a:t>nq</a:t>
            </a:r>
            <a:r>
              <a:rPr lang="it-IT" b="0" dirty="0" smtClean="0">
                <a:ea typeface="ＭＳ Ｐゴシック" charset="0"/>
              </a:rPr>
              <a:t> &gt;5</a:t>
            </a:r>
            <a:endParaRPr lang="it-IT" b="0" dirty="0">
              <a:ea typeface="ＭＳ Ｐゴシック" charset="0"/>
            </a:endParaRPr>
          </a:p>
        </p:txBody>
      </p:sp>
      <p:graphicFrame>
        <p:nvGraphicFramePr>
          <p:cNvPr id="5" name="Object 3"/>
          <p:cNvGraphicFramePr>
            <a:graphicFrameLocks noChangeAspect="1"/>
          </p:cNvGraphicFramePr>
          <p:nvPr>
            <p:extLst>
              <p:ext uri="{D42A27DB-BD31-4B8C-83A1-F6EECF244321}">
                <p14:modId xmlns:p14="http://schemas.microsoft.com/office/powerpoint/2010/main" val="3100627113"/>
              </p:ext>
            </p:extLst>
          </p:nvPr>
        </p:nvGraphicFramePr>
        <p:xfrm>
          <a:off x="7723859" y="1236795"/>
          <a:ext cx="381000" cy="457200"/>
        </p:xfrm>
        <a:graphic>
          <a:graphicData uri="http://schemas.openxmlformats.org/presentationml/2006/ole">
            <mc:AlternateContent xmlns:mc="http://schemas.openxmlformats.org/markup-compatibility/2006">
              <mc:Choice xmlns:v="urn:schemas-microsoft-com:vml" Requires="v">
                <p:oleObj spid="_x0000_s635987" name="Equation" r:id="rId5" imgW="152280" imgH="203040" progId="Equation.3">
                  <p:embed/>
                </p:oleObj>
              </mc:Choice>
              <mc:Fallback>
                <p:oleObj name="Equation" r:id="rId5" imgW="152280" imgH="203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23859" y="1236795"/>
                        <a:ext cx="38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1178734425"/>
              </p:ext>
            </p:extLst>
          </p:nvPr>
        </p:nvGraphicFramePr>
        <p:xfrm>
          <a:off x="2229255" y="2079620"/>
          <a:ext cx="287999" cy="345599"/>
        </p:xfrm>
        <a:graphic>
          <a:graphicData uri="http://schemas.openxmlformats.org/presentationml/2006/ole">
            <mc:AlternateContent xmlns:mc="http://schemas.openxmlformats.org/markup-compatibility/2006">
              <mc:Choice xmlns:v="urn:schemas-microsoft-com:vml" Requires="v">
                <p:oleObj spid="_x0000_s635988" name="Equation" r:id="rId7" imgW="152280" imgH="203040" progId="Equation.3">
                  <p:embed/>
                </p:oleObj>
              </mc:Choice>
              <mc:Fallback>
                <p:oleObj name="Equation" r:id="rId7" imgW="152280" imgH="203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29255" y="2079620"/>
                        <a:ext cx="287999" cy="345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7" name="CasellaDiTesto 6"/>
          <p:cNvSpPr txBox="1"/>
          <p:nvPr/>
        </p:nvSpPr>
        <p:spPr>
          <a:xfrm>
            <a:off x="394550" y="4241172"/>
            <a:ext cx="8433502" cy="1754327"/>
          </a:xfrm>
          <a:prstGeom prst="rect">
            <a:avLst/>
          </a:prstGeom>
          <a:solidFill>
            <a:srgbClr val="FFFCD2"/>
          </a:solidFill>
        </p:spPr>
        <p:txBody>
          <a:bodyPr wrap="square" rtlCol="0">
            <a:spAutoFit/>
          </a:bodyPr>
          <a:lstStyle/>
          <a:p>
            <a:pPr algn="just"/>
            <a:r>
              <a:rPr lang="it-IT" sz="1800" i="1" u="sng" dirty="0" smtClean="0">
                <a:solidFill>
                  <a:srgbClr val="0000FF"/>
                </a:solidFill>
                <a:latin typeface="+mn-lt"/>
              </a:rPr>
              <a:t>Esempio</a:t>
            </a:r>
            <a:r>
              <a:rPr lang="it-IT" sz="1800" b="0" dirty="0" smtClean="0">
                <a:latin typeface="+mn-lt"/>
              </a:rPr>
              <a:t>. Un </a:t>
            </a:r>
            <a:r>
              <a:rPr lang="it-IT" sz="1800" b="0" dirty="0">
                <a:latin typeface="+mn-lt"/>
              </a:rPr>
              <a:t>sondaggio </a:t>
            </a:r>
            <a:r>
              <a:rPr lang="it-IT" sz="1800" b="0" dirty="0" smtClean="0">
                <a:latin typeface="+mn-lt"/>
              </a:rPr>
              <a:t>condotto </a:t>
            </a:r>
            <a:r>
              <a:rPr lang="it-IT" sz="1800" b="0" dirty="0">
                <a:latin typeface="+mn-lt"/>
              </a:rPr>
              <a:t>nel febbraio 2009 </a:t>
            </a:r>
            <a:r>
              <a:rPr lang="it-IT" sz="1800" b="0" dirty="0" smtClean="0">
                <a:latin typeface="+mn-lt"/>
              </a:rPr>
              <a:t>ha riscontrato che il 56</a:t>
            </a:r>
            <a:r>
              <a:rPr lang="it-IT" sz="1800" b="0" dirty="0">
                <a:latin typeface="+mn-lt"/>
              </a:rPr>
              <a:t>% dei ragazzi </a:t>
            </a:r>
            <a:r>
              <a:rPr lang="it-IT" sz="1800" b="0" dirty="0" smtClean="0">
                <a:latin typeface="+mn-lt"/>
              </a:rPr>
              <a:t>USA eseguono attività di volontariato nel tempo libero. Si </a:t>
            </a:r>
            <a:r>
              <a:rPr lang="it-IT" sz="1800" b="0" dirty="0">
                <a:latin typeface="+mn-lt"/>
              </a:rPr>
              <a:t>supponga che questo risultato sia vero per la </a:t>
            </a:r>
            <a:r>
              <a:rPr lang="it-IT" sz="1800" b="0" dirty="0" smtClean="0">
                <a:latin typeface="+mn-lt"/>
              </a:rPr>
              <a:t>attuale popolazione dei ragazzi USA, e sia </a:t>
            </a:r>
            <a:r>
              <a:rPr lang="it-IT" sz="1800" b="0" i="1" dirty="0" err="1" smtClean="0">
                <a:latin typeface="Times New Roman"/>
                <a:cs typeface="Times New Roman"/>
              </a:rPr>
              <a:t>phat</a:t>
            </a:r>
            <a:r>
              <a:rPr lang="it-IT" sz="1800" b="0" i="1" dirty="0" smtClean="0">
                <a:latin typeface="Times New Roman"/>
                <a:cs typeface="Times New Roman"/>
              </a:rPr>
              <a:t> </a:t>
            </a:r>
            <a:r>
              <a:rPr lang="it-IT" sz="1800" b="0" dirty="0" smtClean="0">
                <a:latin typeface="+mn-lt"/>
              </a:rPr>
              <a:t>la proporzione di ragazzi che fanno volontariato in un </a:t>
            </a:r>
            <a:r>
              <a:rPr lang="it-IT" sz="1800" b="0" dirty="0">
                <a:latin typeface="+mn-lt"/>
              </a:rPr>
              <a:t>campione casuale di 1500 </a:t>
            </a:r>
            <a:r>
              <a:rPr lang="it-IT" sz="1800" b="0" dirty="0" smtClean="0">
                <a:latin typeface="+mn-lt"/>
              </a:rPr>
              <a:t>soggetti. Trova </a:t>
            </a:r>
            <a:r>
              <a:rPr lang="it-IT" sz="1800" b="0" dirty="0">
                <a:latin typeface="+mn-lt"/>
              </a:rPr>
              <a:t>la media e la deviazione standard di </a:t>
            </a:r>
            <a:r>
              <a:rPr lang="it-IT" sz="1800" b="0" i="1" dirty="0" err="1" smtClean="0">
                <a:latin typeface="Times New Roman"/>
                <a:cs typeface="Times New Roman"/>
              </a:rPr>
              <a:t>phat</a:t>
            </a:r>
            <a:r>
              <a:rPr lang="it-IT" sz="1800" b="0" dirty="0" smtClean="0">
                <a:latin typeface="+mn-lt"/>
              </a:rPr>
              <a:t> e descrivi </a:t>
            </a:r>
            <a:r>
              <a:rPr lang="it-IT" sz="1800" b="0" dirty="0">
                <a:latin typeface="+mn-lt"/>
              </a:rPr>
              <a:t>la forma della sua distribuzione </a:t>
            </a:r>
            <a:r>
              <a:rPr lang="it-IT" sz="1800" b="0" dirty="0" smtClean="0">
                <a:latin typeface="+mn-lt"/>
              </a:rPr>
              <a:t>campionaria.</a:t>
            </a:r>
            <a:endParaRPr lang="it-IT" sz="1800" b="0" dirty="0">
              <a:latin typeface="+mn-lt"/>
            </a:endParaRPr>
          </a:p>
        </p:txBody>
      </p:sp>
    </p:spTree>
    <p:extLst>
      <p:ext uri="{BB962C8B-B14F-4D97-AF65-F5344CB8AC3E}">
        <p14:creationId xmlns:p14="http://schemas.microsoft.com/office/powerpoint/2010/main" val="330419804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908034300"/>
              </p:ext>
            </p:extLst>
          </p:nvPr>
        </p:nvGraphicFramePr>
        <p:xfrm>
          <a:off x="2773687" y="628778"/>
          <a:ext cx="6218525" cy="2063017"/>
        </p:xfrm>
        <a:graphic>
          <a:graphicData uri="http://schemas.openxmlformats.org/presentationml/2006/ole">
            <mc:AlternateContent xmlns:mc="http://schemas.openxmlformats.org/markup-compatibility/2006">
              <mc:Choice xmlns:v="urn:schemas-microsoft-com:vml" Requires="v">
                <p:oleObj spid="_x0000_s404862" name="Equation" r:id="rId3" imgW="3403440" imgH="1143000" progId="Equation.3">
                  <p:embed/>
                </p:oleObj>
              </mc:Choice>
              <mc:Fallback>
                <p:oleObj name="Equation" r:id="rId3" imgW="3403440" imgH="1143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3687" y="628778"/>
                        <a:ext cx="6218525" cy="2063017"/>
                      </a:xfrm>
                      <a:prstGeom prst="rect">
                        <a:avLst/>
                      </a:prstGeom>
                      <a:noFill/>
                      <a:ln>
                        <a:noFill/>
                      </a:ln>
                      <a:effectLst/>
                    </p:spPr>
                  </p:pic>
                </p:oleObj>
              </mc:Fallback>
            </mc:AlternateContent>
          </a:graphicData>
        </a:graphic>
      </p:graphicFrame>
      <p:pic>
        <p:nvPicPr>
          <p:cNvPr id="4"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5499" y="3057588"/>
            <a:ext cx="4267200" cy="204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txBox="1">
            <a:spLocks noChangeArrowheads="1"/>
          </p:cNvSpPr>
          <p:nvPr/>
        </p:nvSpPr>
        <p:spPr>
          <a:xfrm>
            <a:off x="303579" y="5309554"/>
            <a:ext cx="8499813" cy="1150836"/>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lgn="just"/>
            <a:r>
              <a:rPr lang="it-IT" sz="2000" b="0" dirty="0" smtClean="0">
                <a:ea typeface="ＭＳ Ｐゴシック" charset="0"/>
              </a:rPr>
              <a:t> I valori di </a:t>
            </a:r>
            <a:r>
              <a:rPr lang="it-IT" sz="2000" b="0" i="1" dirty="0" err="1" smtClean="0">
                <a:ea typeface="ＭＳ Ｐゴシック" charset="0"/>
              </a:rPr>
              <a:t>np</a:t>
            </a:r>
            <a:r>
              <a:rPr lang="it-IT" sz="2000" b="0" dirty="0" smtClean="0">
                <a:ea typeface="ＭＳ Ｐゴシック" charset="0"/>
              </a:rPr>
              <a:t> e </a:t>
            </a:r>
            <a:r>
              <a:rPr lang="it-IT" sz="2000" b="0" i="1" dirty="0" err="1" smtClean="0">
                <a:ea typeface="ＭＳ Ｐゴシック" charset="0"/>
              </a:rPr>
              <a:t>nq</a:t>
            </a:r>
            <a:r>
              <a:rPr lang="it-IT" sz="2000" b="0" i="1" dirty="0" smtClean="0">
                <a:ea typeface="ＭＳ Ｐゴシック" charset="0"/>
              </a:rPr>
              <a:t> </a:t>
            </a:r>
            <a:r>
              <a:rPr lang="it-IT" sz="2000" b="0" dirty="0" smtClean="0">
                <a:ea typeface="ＭＳ Ｐゴシック" charset="0"/>
              </a:rPr>
              <a:t>sono entrambi maggiori di 5, pertanto la distribuzione campionaria di</a:t>
            </a:r>
            <a:r>
              <a:rPr lang="it-IT" sz="2000" b="0" i="1" dirty="0" smtClean="0">
                <a:latin typeface="Times New Roman"/>
                <a:ea typeface="ＭＳ Ｐゴシック" charset="0"/>
                <a:cs typeface="Times New Roman"/>
              </a:rPr>
              <a:t> </a:t>
            </a:r>
            <a:r>
              <a:rPr lang="it-IT" sz="2000" b="0" i="1" dirty="0" err="1" smtClean="0">
                <a:latin typeface="Times New Roman"/>
                <a:ea typeface="ＭＳ Ｐゴシック" charset="0"/>
                <a:cs typeface="Times New Roman"/>
              </a:rPr>
              <a:t>phat</a:t>
            </a:r>
            <a:r>
              <a:rPr lang="it-IT" sz="2000" b="0" i="1" dirty="0" smtClean="0">
                <a:latin typeface="Times New Roman"/>
                <a:ea typeface="ＭＳ Ｐゴシック" charset="0"/>
                <a:cs typeface="Times New Roman"/>
              </a:rPr>
              <a:t> </a:t>
            </a:r>
            <a:r>
              <a:rPr lang="it-IT" sz="2000" b="0" dirty="0" smtClean="0">
                <a:ea typeface="ＭＳ Ｐゴシック" charset="0"/>
              </a:rPr>
              <a:t>è approssimativamente normale con media 0.56 e deviazione standard 0.0128.</a:t>
            </a:r>
            <a:endParaRPr lang="it-IT" sz="2000" b="0" dirty="0">
              <a:ea typeface="ＭＳ Ｐゴシック" charset="0"/>
            </a:endParaRPr>
          </a:p>
        </p:txBody>
      </p:sp>
      <p:sp>
        <p:nvSpPr>
          <p:cNvPr id="6" name="Rettangolo 5"/>
          <p:cNvSpPr/>
          <p:nvPr/>
        </p:nvSpPr>
        <p:spPr>
          <a:xfrm>
            <a:off x="492622" y="1114569"/>
            <a:ext cx="1543636" cy="461665"/>
          </a:xfrm>
          <a:prstGeom prst="rect">
            <a:avLst/>
          </a:prstGeom>
        </p:spPr>
        <p:txBody>
          <a:bodyPr wrap="none">
            <a:spAutoFit/>
          </a:bodyPr>
          <a:lstStyle/>
          <a:p>
            <a:r>
              <a:rPr lang="it-IT" i="1" u="sng" dirty="0">
                <a:solidFill>
                  <a:srgbClr val="0000FF"/>
                </a:solidFill>
                <a:latin typeface="+mn-lt"/>
              </a:rPr>
              <a:t>Esempio </a:t>
            </a:r>
          </a:p>
        </p:txBody>
      </p:sp>
    </p:spTree>
    <p:extLst>
      <p:ext uri="{BB962C8B-B14F-4D97-AF65-F5344CB8AC3E}">
        <p14:creationId xmlns:p14="http://schemas.microsoft.com/office/powerpoint/2010/main" val="178443110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246593" y="385452"/>
            <a:ext cx="8606117" cy="990600"/>
          </a:xfrm>
        </p:spPr>
        <p:txBody>
          <a:bodyPr>
            <a:normAutofit fontScale="90000"/>
          </a:bodyPr>
          <a:lstStyle/>
          <a:p>
            <a:r>
              <a:rPr lang="it-IT" dirty="0" smtClean="0"/>
              <a:t>Applicazione della distribuzione campionaria di </a:t>
            </a:r>
            <a:endParaRPr lang="it-IT" dirty="0"/>
          </a:p>
        </p:txBody>
      </p:sp>
      <p:graphicFrame>
        <p:nvGraphicFramePr>
          <p:cNvPr id="5" name="Oggetto 4"/>
          <p:cNvGraphicFramePr>
            <a:graphicFrameLocks noChangeAspect="1"/>
          </p:cNvGraphicFramePr>
          <p:nvPr>
            <p:extLst>
              <p:ext uri="{D42A27DB-BD31-4B8C-83A1-F6EECF244321}">
                <p14:modId xmlns:p14="http://schemas.microsoft.com/office/powerpoint/2010/main" val="457688947"/>
              </p:ext>
            </p:extLst>
          </p:nvPr>
        </p:nvGraphicFramePr>
        <p:xfrm>
          <a:off x="3306170" y="910919"/>
          <a:ext cx="466711" cy="678852"/>
        </p:xfrm>
        <a:graphic>
          <a:graphicData uri="http://schemas.openxmlformats.org/presentationml/2006/ole">
            <mc:AlternateContent xmlns:mc="http://schemas.openxmlformats.org/markup-compatibility/2006">
              <mc:Choice xmlns:v="urn:schemas-microsoft-com:vml" Requires="v">
                <p:oleObj spid="_x0000_s406232" name="Equation" r:id="rId3" imgW="139700" imgH="203200" progId="Equation.3">
                  <p:embed/>
                </p:oleObj>
              </mc:Choice>
              <mc:Fallback>
                <p:oleObj name="Equation" r:id="rId3" imgW="139700" imgH="203200" progId="Equation.3">
                  <p:embed/>
                  <p:pic>
                    <p:nvPicPr>
                      <p:cNvPr id="0" name=""/>
                      <p:cNvPicPr/>
                      <p:nvPr/>
                    </p:nvPicPr>
                    <p:blipFill>
                      <a:blip r:embed="rId4"/>
                      <a:stretch>
                        <a:fillRect/>
                      </a:stretch>
                    </p:blipFill>
                    <p:spPr>
                      <a:xfrm>
                        <a:off x="3306170" y="910919"/>
                        <a:ext cx="466711" cy="678852"/>
                      </a:xfrm>
                      <a:prstGeom prst="rect">
                        <a:avLst/>
                      </a:prstGeom>
                    </p:spPr>
                  </p:pic>
                </p:oleObj>
              </mc:Fallback>
            </mc:AlternateContent>
          </a:graphicData>
        </a:graphic>
      </p:graphicFrame>
      <p:sp>
        <p:nvSpPr>
          <p:cNvPr id="6" name="CasellaDiTesto 5"/>
          <p:cNvSpPr txBox="1"/>
          <p:nvPr/>
        </p:nvSpPr>
        <p:spPr>
          <a:xfrm>
            <a:off x="246593" y="1553453"/>
            <a:ext cx="8470491" cy="2246769"/>
          </a:xfrm>
          <a:prstGeom prst="rect">
            <a:avLst/>
          </a:prstGeom>
          <a:noFill/>
        </p:spPr>
        <p:txBody>
          <a:bodyPr wrap="square" rtlCol="0">
            <a:spAutoFit/>
          </a:bodyPr>
          <a:lstStyle/>
          <a:p>
            <a:pPr indent="357188" algn="just"/>
            <a:r>
              <a:rPr lang="it-IT" sz="2000" b="0" dirty="0">
                <a:latin typeface="+mn-lt"/>
              </a:rPr>
              <a:t>Secondo </a:t>
            </a:r>
            <a:r>
              <a:rPr lang="it-IT" sz="2000" b="0" dirty="0" smtClean="0">
                <a:latin typeface="+mn-lt"/>
              </a:rPr>
              <a:t>una recente indagine sulle scelte dei consumatori il 51</a:t>
            </a:r>
            <a:r>
              <a:rPr lang="it-IT" sz="2000" b="0" dirty="0">
                <a:latin typeface="+mn-lt"/>
              </a:rPr>
              <a:t>% degli </a:t>
            </a:r>
            <a:r>
              <a:rPr lang="it-IT" sz="2000" b="0" dirty="0" smtClean="0">
                <a:latin typeface="+mn-lt"/>
              </a:rPr>
              <a:t>intervistati </a:t>
            </a:r>
            <a:r>
              <a:rPr lang="it-IT" sz="2000" b="0" dirty="0">
                <a:latin typeface="+mn-lt"/>
              </a:rPr>
              <a:t>ha </a:t>
            </a:r>
            <a:r>
              <a:rPr lang="it-IT" sz="2000" b="0" dirty="0" smtClean="0">
                <a:latin typeface="+mn-lt"/>
              </a:rPr>
              <a:t>sostenuto </a:t>
            </a:r>
            <a:r>
              <a:rPr lang="it-IT" sz="2000" b="0" dirty="0">
                <a:latin typeface="+mn-lt"/>
              </a:rPr>
              <a:t>che </a:t>
            </a:r>
            <a:r>
              <a:rPr lang="it-IT" sz="2000" b="0" dirty="0" smtClean="0">
                <a:latin typeface="+mn-lt"/>
              </a:rPr>
              <a:t>è propenso a </a:t>
            </a:r>
            <a:r>
              <a:rPr lang="it-IT" sz="2000" b="0" dirty="0">
                <a:latin typeface="+mn-lt"/>
              </a:rPr>
              <a:t>pagare </a:t>
            </a:r>
            <a:r>
              <a:rPr lang="it-IT" sz="2000" b="0" dirty="0" smtClean="0">
                <a:latin typeface="+mn-lt"/>
              </a:rPr>
              <a:t>a maggior prezzo i </a:t>
            </a:r>
            <a:r>
              <a:rPr lang="it-IT" sz="2000" b="0" dirty="0">
                <a:latin typeface="+mn-lt"/>
              </a:rPr>
              <a:t>prodotti </a:t>
            </a:r>
            <a:r>
              <a:rPr lang="it-IT" sz="2000" b="0" dirty="0" smtClean="0">
                <a:latin typeface="+mn-lt"/>
              </a:rPr>
              <a:t>realizzati in rispetto dell’ambiente. Supponi </a:t>
            </a:r>
            <a:r>
              <a:rPr lang="it-IT" sz="2000" b="0" dirty="0">
                <a:latin typeface="+mn-lt"/>
              </a:rPr>
              <a:t>che questo risultato sia </a:t>
            </a:r>
            <a:r>
              <a:rPr lang="it-IT" sz="2000" b="0" dirty="0" smtClean="0">
                <a:latin typeface="+mn-lt"/>
              </a:rPr>
              <a:t>estrapolabile a tutta la </a:t>
            </a:r>
            <a:r>
              <a:rPr lang="it-IT" sz="2000" b="0" dirty="0">
                <a:latin typeface="+mn-lt"/>
              </a:rPr>
              <a:t>popolazione </a:t>
            </a:r>
            <a:r>
              <a:rPr lang="it-IT" sz="2000" b="0" dirty="0" smtClean="0">
                <a:latin typeface="+mn-lt"/>
              </a:rPr>
              <a:t>italiana: indica con </a:t>
            </a:r>
            <a:r>
              <a:rPr lang="it-IT" sz="2000" b="0" i="1" dirty="0" err="1" smtClean="0">
                <a:latin typeface="Times New Roman"/>
                <a:cs typeface="Times New Roman"/>
              </a:rPr>
              <a:t>phat</a:t>
            </a:r>
            <a:r>
              <a:rPr lang="it-IT" sz="2000" b="0" dirty="0" smtClean="0">
                <a:latin typeface="+mn-lt"/>
              </a:rPr>
              <a:t> la proporzione di coloro che condividono questa opinione, a partire da un campione di 1050 consumatori, e calcola la </a:t>
            </a:r>
            <a:r>
              <a:rPr lang="it-IT" sz="2000" b="0" dirty="0">
                <a:latin typeface="+mn-lt"/>
              </a:rPr>
              <a:t>probabilità che il valore di </a:t>
            </a:r>
            <a:r>
              <a:rPr lang="it-IT" sz="2000" b="0" i="1" dirty="0" err="1">
                <a:latin typeface="Times New Roman"/>
                <a:cs typeface="Times New Roman"/>
              </a:rPr>
              <a:t>phat</a:t>
            </a:r>
            <a:r>
              <a:rPr lang="it-IT" sz="2000" b="0" dirty="0" smtClean="0">
                <a:latin typeface="+mn-lt"/>
              </a:rPr>
              <a:t> sia compreso fra 53 </a:t>
            </a:r>
            <a:r>
              <a:rPr lang="it-IT" sz="2000" b="0" dirty="0">
                <a:latin typeface="+mn-lt"/>
              </a:rPr>
              <a:t>e </a:t>
            </a:r>
            <a:r>
              <a:rPr lang="it-IT" sz="2000" b="0" dirty="0" smtClean="0">
                <a:latin typeface="+mn-lt"/>
              </a:rPr>
              <a:t>55%.</a:t>
            </a:r>
            <a:endParaRPr lang="it-IT" sz="2000" b="0" dirty="0">
              <a:latin typeface="+mn-lt"/>
            </a:endParaRPr>
          </a:p>
        </p:txBody>
      </p:sp>
      <p:sp>
        <p:nvSpPr>
          <p:cNvPr id="7" name="Rectangle 3"/>
          <p:cNvSpPr txBox="1">
            <a:spLocks noChangeArrowheads="1"/>
          </p:cNvSpPr>
          <p:nvPr/>
        </p:nvSpPr>
        <p:spPr>
          <a:xfrm>
            <a:off x="280140" y="3879391"/>
            <a:ext cx="8650288" cy="2334419"/>
          </a:xfrm>
          <a:prstGeom prst="rect">
            <a:avLst/>
          </a:prstGeom>
          <a:solidFill>
            <a:srgbClr val="FFFCD2"/>
          </a:solidFill>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357188" indent="-357188">
              <a:buClrTx/>
              <a:buFont typeface="Wingdings" charset="2"/>
              <a:buChar char="q"/>
            </a:pPr>
            <a:r>
              <a:rPr lang="en-US" sz="2000" b="0" i="1" dirty="0" smtClean="0">
                <a:ea typeface="ＭＳ Ｐゴシック" charset="0"/>
              </a:rPr>
              <a:t>n</a:t>
            </a:r>
            <a:r>
              <a:rPr lang="en-US" sz="2000" b="0" dirty="0" smtClean="0">
                <a:ea typeface="ＭＳ Ｐゴシック" charset="0"/>
              </a:rPr>
              <a:t> =1050, </a:t>
            </a:r>
            <a:r>
              <a:rPr lang="en-US" sz="2000" b="0" i="1" dirty="0" smtClean="0">
                <a:ea typeface="ＭＳ Ｐゴシック" charset="0"/>
              </a:rPr>
              <a:t>p</a:t>
            </a:r>
            <a:r>
              <a:rPr lang="en-US" sz="2000" b="0" dirty="0" smtClean="0">
                <a:ea typeface="ＭＳ Ｐゴシック" charset="0"/>
              </a:rPr>
              <a:t> = .51, and </a:t>
            </a:r>
            <a:r>
              <a:rPr lang="en-US" sz="2000" b="0" i="1" dirty="0" smtClean="0">
                <a:ea typeface="ＭＳ Ｐゴシック" charset="0"/>
              </a:rPr>
              <a:t>q </a:t>
            </a:r>
            <a:r>
              <a:rPr lang="en-US" sz="2000" b="0" dirty="0" smtClean="0">
                <a:ea typeface="ＭＳ Ｐゴシック" charset="0"/>
              </a:rPr>
              <a:t>= 1 – </a:t>
            </a:r>
            <a:r>
              <a:rPr lang="en-US" sz="2000" b="0" i="1" dirty="0" smtClean="0">
                <a:ea typeface="ＭＳ Ｐゴシック" charset="0"/>
              </a:rPr>
              <a:t>p</a:t>
            </a:r>
            <a:r>
              <a:rPr lang="en-US" sz="2000" b="0" dirty="0" smtClean="0">
                <a:ea typeface="ＭＳ Ｐゴシック" charset="0"/>
              </a:rPr>
              <a:t> = 1 - .51 = .49</a:t>
            </a:r>
          </a:p>
          <a:p>
            <a:pPr>
              <a:buFont typeface="Tahoma" charset="0"/>
              <a:buChar char=" "/>
            </a:pPr>
            <a:endParaRPr lang="en-US" sz="2000" b="0" dirty="0" smtClean="0">
              <a:ea typeface="ＭＳ Ｐゴシック" charset="0"/>
            </a:endParaRPr>
          </a:p>
          <a:p>
            <a:pPr>
              <a:buFont typeface="Tahoma" charset="0"/>
              <a:buChar char=" "/>
            </a:pPr>
            <a:endParaRPr lang="en-US" sz="2000" b="0" dirty="0" smtClean="0">
              <a:ea typeface="ＭＳ Ｐゴシック" charset="0"/>
            </a:endParaRPr>
          </a:p>
          <a:p>
            <a:pPr>
              <a:buFont typeface="Tahoma" charset="0"/>
              <a:buChar char=" "/>
            </a:pPr>
            <a:endParaRPr lang="en-US" sz="2000" b="0" dirty="0" smtClean="0">
              <a:ea typeface="ＭＳ Ｐゴシック" charset="0"/>
            </a:endParaRPr>
          </a:p>
          <a:p>
            <a:pPr>
              <a:buFont typeface="Tahoma" charset="0"/>
              <a:buChar char=" "/>
            </a:pPr>
            <a:endParaRPr lang="en-US" sz="2000" b="0" dirty="0" smtClean="0">
              <a:ea typeface="ＭＳ Ｐゴシック" charset="0"/>
            </a:endParaRPr>
          </a:p>
          <a:p>
            <a:pPr marL="357188" indent="-357188">
              <a:buClrTx/>
              <a:buFont typeface="Wingdings" charset="2"/>
              <a:buChar char="q"/>
            </a:pPr>
            <a:r>
              <a:rPr lang="it-IT" sz="2000" b="0" dirty="0" smtClean="0">
                <a:ea typeface="ＭＳ Ｐゴシック" charset="0"/>
              </a:rPr>
              <a:t>La distribuzione campionaria è approssimativamente normale </a:t>
            </a:r>
            <a:r>
              <a:rPr lang="en-US" sz="2000" b="0" dirty="0" smtClean="0">
                <a:ea typeface="ＭＳ Ｐゴシック" charset="0"/>
              </a:rPr>
              <a:t>. </a:t>
            </a:r>
            <a:endParaRPr lang="en-US" sz="2000" b="0" dirty="0">
              <a:ea typeface="ＭＳ Ｐゴシック" charset="0"/>
            </a:endParaRPr>
          </a:p>
        </p:txBody>
      </p:sp>
      <p:graphicFrame>
        <p:nvGraphicFramePr>
          <p:cNvPr id="8" name="Object 2"/>
          <p:cNvGraphicFramePr>
            <a:graphicFrameLocks noChangeAspect="1"/>
          </p:cNvGraphicFramePr>
          <p:nvPr>
            <p:extLst>
              <p:ext uri="{D42A27DB-BD31-4B8C-83A1-F6EECF244321}">
                <p14:modId xmlns:p14="http://schemas.microsoft.com/office/powerpoint/2010/main" val="2159622482"/>
              </p:ext>
            </p:extLst>
          </p:nvPr>
        </p:nvGraphicFramePr>
        <p:xfrm>
          <a:off x="931863" y="4462463"/>
          <a:ext cx="6289675" cy="1046162"/>
        </p:xfrm>
        <a:graphic>
          <a:graphicData uri="http://schemas.openxmlformats.org/presentationml/2006/ole">
            <mc:AlternateContent xmlns:mc="http://schemas.openxmlformats.org/markup-compatibility/2006">
              <mc:Choice xmlns:v="urn:schemas-microsoft-com:vml" Requires="v">
                <p:oleObj spid="_x0000_s406233" name="Equation" r:id="rId5" imgW="3949700" imgH="685800" progId="Equation.3">
                  <p:embed/>
                </p:oleObj>
              </mc:Choice>
              <mc:Fallback>
                <p:oleObj name="Equation" r:id="rId5" imgW="3949700" imgH="685800" progId="Equation.3">
                  <p:embed/>
                  <p:pic>
                    <p:nvPicPr>
                      <p:cNvPr id="0" name=""/>
                      <p:cNvPicPr>
                        <a:picLocks noChangeAspect="1" noChangeArrowheads="1"/>
                      </p:cNvPicPr>
                      <p:nvPr/>
                    </p:nvPicPr>
                    <p:blipFill>
                      <a:blip r:embed="rId6"/>
                      <a:srcRect/>
                      <a:stretch>
                        <a:fillRect/>
                      </a:stretch>
                    </p:blipFill>
                    <p:spPr bwMode="auto">
                      <a:xfrm>
                        <a:off x="931863" y="4462463"/>
                        <a:ext cx="6289675" cy="1046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246607603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ggetto 5"/>
          <p:cNvGraphicFramePr>
            <a:graphicFrameLocks noChangeAspect="1"/>
          </p:cNvGraphicFramePr>
          <p:nvPr>
            <p:extLst>
              <p:ext uri="{D42A27DB-BD31-4B8C-83A1-F6EECF244321}">
                <p14:modId xmlns:p14="http://schemas.microsoft.com/office/powerpoint/2010/main" val="3499003309"/>
              </p:ext>
            </p:extLst>
          </p:nvPr>
        </p:nvGraphicFramePr>
        <p:xfrm>
          <a:off x="683444" y="1828869"/>
          <a:ext cx="2455565" cy="488979"/>
        </p:xfrm>
        <a:graphic>
          <a:graphicData uri="http://schemas.openxmlformats.org/presentationml/2006/ole">
            <mc:AlternateContent xmlns:mc="http://schemas.openxmlformats.org/markup-compatibility/2006">
              <mc:Choice xmlns:v="urn:schemas-microsoft-com:vml" Requires="v">
                <p:oleObj spid="_x0000_s533359" name="Equation" r:id="rId3" imgW="1168400" imgH="241300" progId="Equation.3">
                  <p:embed/>
                </p:oleObj>
              </mc:Choice>
              <mc:Fallback>
                <p:oleObj name="Equation" r:id="rId3" imgW="1168400" imgH="241300" progId="Equation.3">
                  <p:embed/>
                  <p:pic>
                    <p:nvPicPr>
                      <p:cNvPr id="0" name=""/>
                      <p:cNvPicPr/>
                      <p:nvPr/>
                    </p:nvPicPr>
                    <p:blipFill>
                      <a:blip r:embed="rId4"/>
                      <a:stretch>
                        <a:fillRect/>
                      </a:stretch>
                    </p:blipFill>
                    <p:spPr>
                      <a:xfrm>
                        <a:off x="683444" y="1828869"/>
                        <a:ext cx="2455565" cy="488979"/>
                      </a:xfrm>
                      <a:prstGeom prst="rect">
                        <a:avLst/>
                      </a:prstGeom>
                    </p:spPr>
                  </p:pic>
                </p:oleObj>
              </mc:Fallback>
            </mc:AlternateContent>
          </a:graphicData>
        </a:graphic>
      </p:graphicFrame>
      <p:pic>
        <p:nvPicPr>
          <p:cNvPr id="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92800" y="1423386"/>
            <a:ext cx="4495800" cy="240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asellaDiTesto 7"/>
          <p:cNvSpPr txBox="1"/>
          <p:nvPr/>
        </p:nvSpPr>
        <p:spPr>
          <a:xfrm>
            <a:off x="394549" y="1269885"/>
            <a:ext cx="3759467" cy="400110"/>
          </a:xfrm>
          <a:prstGeom prst="rect">
            <a:avLst/>
          </a:prstGeom>
          <a:noFill/>
        </p:spPr>
        <p:txBody>
          <a:bodyPr wrap="square" rtlCol="0">
            <a:spAutoFit/>
          </a:bodyPr>
          <a:lstStyle/>
          <a:p>
            <a:r>
              <a:rPr lang="it-IT" sz="2000" b="0" dirty="0" smtClean="0">
                <a:latin typeface="+mn-lt"/>
              </a:rPr>
              <a:t>Per calcolare il valore di </a:t>
            </a:r>
            <a:endParaRPr lang="it-IT" sz="2000" b="0" dirty="0">
              <a:latin typeface="+mn-lt"/>
            </a:endParaRPr>
          </a:p>
        </p:txBody>
      </p:sp>
      <p:sp>
        <p:nvSpPr>
          <p:cNvPr id="9" name="CasellaDiTesto 8"/>
          <p:cNvSpPr txBox="1"/>
          <p:nvPr/>
        </p:nvSpPr>
        <p:spPr>
          <a:xfrm>
            <a:off x="402255" y="2342506"/>
            <a:ext cx="3814496" cy="707886"/>
          </a:xfrm>
          <a:prstGeom prst="rect">
            <a:avLst/>
          </a:prstGeom>
          <a:noFill/>
        </p:spPr>
        <p:txBody>
          <a:bodyPr wrap="square" rtlCol="0">
            <a:spAutoFit/>
          </a:bodyPr>
          <a:lstStyle/>
          <a:p>
            <a:r>
              <a:rPr lang="it-IT" sz="2000" b="0" dirty="0" smtClean="0">
                <a:latin typeface="+mn-lt"/>
              </a:rPr>
              <a:t>utilizziamo la trasformazione standard</a:t>
            </a:r>
            <a:endParaRPr lang="it-IT" sz="2000" b="0" dirty="0">
              <a:latin typeface="+mn-lt"/>
            </a:endParaRPr>
          </a:p>
        </p:txBody>
      </p:sp>
      <p:sp>
        <p:nvSpPr>
          <p:cNvPr id="10" name="Rectangle 3"/>
          <p:cNvSpPr txBox="1">
            <a:spLocks noChangeArrowheads="1"/>
          </p:cNvSpPr>
          <p:nvPr/>
        </p:nvSpPr>
        <p:spPr>
          <a:xfrm>
            <a:off x="4118148" y="3501946"/>
            <a:ext cx="4919521" cy="3183448"/>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lnSpc>
                <a:spcPct val="80000"/>
              </a:lnSpc>
              <a:buFont typeface="Wingdings" charset="0"/>
              <a:buNone/>
            </a:pPr>
            <a:endParaRPr lang="en-US" sz="2000" dirty="0" smtClean="0">
              <a:ea typeface="ＭＳ Ｐゴシック" charset="0"/>
            </a:endParaRPr>
          </a:p>
          <a:p>
            <a:pPr>
              <a:lnSpc>
                <a:spcPct val="80000"/>
              </a:lnSpc>
            </a:pPr>
            <a:r>
              <a:rPr lang="en-US" sz="2000" b="0" dirty="0" smtClean="0">
                <a:ea typeface="ＭＳ Ｐゴシック" charset="0"/>
              </a:rPr>
              <a:t>Per    = 0.53:</a:t>
            </a:r>
          </a:p>
          <a:p>
            <a:pPr marL="0" indent="0">
              <a:lnSpc>
                <a:spcPct val="80000"/>
              </a:lnSpc>
              <a:buNone/>
            </a:pPr>
            <a:endParaRPr lang="en-US" sz="2000" dirty="0" smtClean="0">
              <a:ea typeface="ＭＳ Ｐゴシック" charset="0"/>
            </a:endParaRPr>
          </a:p>
          <a:p>
            <a:pPr marL="0" indent="0">
              <a:lnSpc>
                <a:spcPct val="80000"/>
              </a:lnSpc>
              <a:buNone/>
            </a:pPr>
            <a:endParaRPr lang="en-US" sz="2000" dirty="0" smtClean="0">
              <a:ea typeface="ＭＳ Ｐゴシック" charset="0"/>
            </a:endParaRPr>
          </a:p>
          <a:p>
            <a:pPr>
              <a:lnSpc>
                <a:spcPct val="80000"/>
              </a:lnSpc>
            </a:pPr>
            <a:r>
              <a:rPr lang="en-US" sz="2000" b="0" dirty="0" smtClean="0">
                <a:ea typeface="ＭＳ Ｐゴシック" charset="0"/>
              </a:rPr>
              <a:t>Per    = 0.55:</a:t>
            </a:r>
          </a:p>
          <a:p>
            <a:pPr marL="0" indent="0">
              <a:lnSpc>
                <a:spcPct val="80000"/>
              </a:lnSpc>
              <a:buNone/>
            </a:pPr>
            <a:endParaRPr lang="en-US" sz="2000" dirty="0" smtClean="0">
              <a:ea typeface="ＭＳ Ｐゴシック" charset="0"/>
            </a:endParaRPr>
          </a:p>
          <a:p>
            <a:pPr marL="0" indent="0">
              <a:lnSpc>
                <a:spcPct val="80000"/>
              </a:lnSpc>
              <a:buNone/>
            </a:pPr>
            <a:endParaRPr lang="en-US" sz="2000" dirty="0" smtClean="0">
              <a:ea typeface="ＭＳ Ｐゴシック" charset="0"/>
            </a:endParaRPr>
          </a:p>
          <a:p>
            <a:pPr>
              <a:lnSpc>
                <a:spcPct val="80000"/>
              </a:lnSpc>
            </a:pPr>
            <a:r>
              <a:rPr lang="en-US" sz="2000" b="0" i="1" dirty="0" smtClean="0">
                <a:ea typeface="ＭＳ Ｐゴシック" charset="0"/>
              </a:rPr>
              <a:t>P</a:t>
            </a:r>
            <a:r>
              <a:rPr lang="en-US" sz="2000" b="0" dirty="0" smtClean="0">
                <a:ea typeface="ＭＳ Ｐゴシック" charset="0"/>
              </a:rPr>
              <a:t>(.53 &lt;    &lt; .55)   =  </a:t>
            </a:r>
            <a:r>
              <a:rPr lang="en-US" sz="2000" b="0" i="1" dirty="0" smtClean="0">
                <a:ea typeface="ＭＳ Ｐゴシック" charset="0"/>
              </a:rPr>
              <a:t>P</a:t>
            </a:r>
            <a:r>
              <a:rPr lang="en-US" sz="2000" b="0" dirty="0" smtClean="0">
                <a:ea typeface="ＭＳ Ｐゴシック" charset="0"/>
              </a:rPr>
              <a:t>(1.30 &lt; </a:t>
            </a:r>
            <a:r>
              <a:rPr lang="en-US" sz="2000" b="0" i="1" dirty="0" smtClean="0">
                <a:ea typeface="ＭＳ Ｐゴシック" charset="0"/>
              </a:rPr>
              <a:t>z</a:t>
            </a:r>
            <a:r>
              <a:rPr lang="en-US" sz="2000" b="0" dirty="0" smtClean="0">
                <a:ea typeface="ＭＳ Ｐゴシック" charset="0"/>
              </a:rPr>
              <a:t> &lt; 2.59) </a:t>
            </a:r>
          </a:p>
          <a:p>
            <a:pPr>
              <a:lnSpc>
                <a:spcPct val="80000"/>
              </a:lnSpc>
              <a:buFont typeface="Wingdings" charset="0"/>
              <a:buNone/>
            </a:pPr>
            <a:r>
              <a:rPr lang="en-US" sz="2000" b="0" dirty="0" smtClean="0">
                <a:ea typeface="ＭＳ Ｐゴシック" charset="0"/>
              </a:rPr>
              <a:t>                               =  .9952 - .9032 </a:t>
            </a:r>
          </a:p>
          <a:p>
            <a:pPr>
              <a:lnSpc>
                <a:spcPct val="80000"/>
              </a:lnSpc>
              <a:buFont typeface="Wingdings" charset="0"/>
              <a:buNone/>
            </a:pPr>
            <a:r>
              <a:rPr lang="en-US" sz="2000" dirty="0" smtClean="0">
                <a:ea typeface="ＭＳ Ｐゴシック" charset="0"/>
              </a:rPr>
              <a:t>                               =  </a:t>
            </a:r>
            <a:r>
              <a:rPr lang="en-US" sz="2000" b="1" dirty="0" smtClean="0">
                <a:ea typeface="ＭＳ Ｐゴシック" charset="0"/>
              </a:rPr>
              <a:t>.0920</a:t>
            </a:r>
            <a:endParaRPr lang="en-US" sz="2000" b="1" dirty="0">
              <a:ea typeface="ＭＳ Ｐゴシック" charset="0"/>
            </a:endParaRPr>
          </a:p>
        </p:txBody>
      </p:sp>
      <p:graphicFrame>
        <p:nvGraphicFramePr>
          <p:cNvPr id="11" name="Object 5"/>
          <p:cNvGraphicFramePr>
            <a:graphicFrameLocks noChangeAspect="1"/>
          </p:cNvGraphicFramePr>
          <p:nvPr>
            <p:extLst>
              <p:ext uri="{D42A27DB-BD31-4B8C-83A1-F6EECF244321}">
                <p14:modId xmlns:p14="http://schemas.microsoft.com/office/powerpoint/2010/main" val="470264611"/>
              </p:ext>
            </p:extLst>
          </p:nvPr>
        </p:nvGraphicFramePr>
        <p:xfrm>
          <a:off x="6121400" y="4527550"/>
          <a:ext cx="2268538" cy="617538"/>
        </p:xfrm>
        <a:graphic>
          <a:graphicData uri="http://schemas.openxmlformats.org/presentationml/2006/ole">
            <mc:AlternateContent xmlns:mc="http://schemas.openxmlformats.org/markup-compatibility/2006">
              <mc:Choice xmlns:v="urn:schemas-microsoft-com:vml" Requires="v">
                <p:oleObj spid="_x0000_s533360" name="Equation" r:id="rId6" imgW="1524000" imgH="419100" progId="Equation.3">
                  <p:embed/>
                </p:oleObj>
              </mc:Choice>
              <mc:Fallback>
                <p:oleObj name="Equation" r:id="rId6" imgW="1524000" imgH="419100" progId="Equation.3">
                  <p:embed/>
                  <p:pic>
                    <p:nvPicPr>
                      <p:cNvPr id="0" name=""/>
                      <p:cNvPicPr>
                        <a:picLocks noChangeAspect="1" noChangeArrowheads="1"/>
                      </p:cNvPicPr>
                      <p:nvPr/>
                    </p:nvPicPr>
                    <p:blipFill>
                      <a:blip r:embed="rId7"/>
                      <a:srcRect/>
                      <a:stretch>
                        <a:fillRect/>
                      </a:stretch>
                    </p:blipFill>
                    <p:spPr bwMode="auto">
                      <a:xfrm>
                        <a:off x="6121400" y="4527550"/>
                        <a:ext cx="2268538" cy="617538"/>
                      </a:xfrm>
                      <a:prstGeom prst="rect">
                        <a:avLst/>
                      </a:prstGeom>
                      <a:noFill/>
                      <a:ln>
                        <a:noFill/>
                      </a:ln>
                      <a:effectLst/>
                    </p:spPr>
                  </p:pic>
                </p:oleObj>
              </mc:Fallback>
            </mc:AlternateContent>
          </a:graphicData>
        </a:graphic>
      </p:graphicFrame>
      <p:graphicFrame>
        <p:nvGraphicFramePr>
          <p:cNvPr id="12" name="Object 6"/>
          <p:cNvGraphicFramePr>
            <a:graphicFrameLocks noChangeAspect="1"/>
          </p:cNvGraphicFramePr>
          <p:nvPr>
            <p:extLst>
              <p:ext uri="{D42A27DB-BD31-4B8C-83A1-F6EECF244321}">
                <p14:modId xmlns:p14="http://schemas.microsoft.com/office/powerpoint/2010/main" val="660492993"/>
              </p:ext>
            </p:extLst>
          </p:nvPr>
        </p:nvGraphicFramePr>
        <p:xfrm>
          <a:off x="6015038" y="3662363"/>
          <a:ext cx="2355850" cy="612775"/>
        </p:xfrm>
        <a:graphic>
          <a:graphicData uri="http://schemas.openxmlformats.org/presentationml/2006/ole">
            <mc:AlternateContent xmlns:mc="http://schemas.openxmlformats.org/markup-compatibility/2006">
              <mc:Choice xmlns:v="urn:schemas-microsoft-com:vml" Requires="v">
                <p:oleObj spid="_x0000_s533361" name="Equation" r:id="rId8" imgW="1498600" imgH="419100" progId="Equation.3">
                  <p:embed/>
                </p:oleObj>
              </mc:Choice>
              <mc:Fallback>
                <p:oleObj name="Equation" r:id="rId8" imgW="1498600" imgH="419100" progId="Equation.3">
                  <p:embed/>
                  <p:pic>
                    <p:nvPicPr>
                      <p:cNvPr id="0" name=""/>
                      <p:cNvPicPr>
                        <a:picLocks noChangeAspect="1" noChangeArrowheads="1"/>
                      </p:cNvPicPr>
                      <p:nvPr/>
                    </p:nvPicPr>
                    <p:blipFill>
                      <a:blip r:embed="rId9"/>
                      <a:srcRect/>
                      <a:stretch>
                        <a:fillRect/>
                      </a:stretch>
                    </p:blipFill>
                    <p:spPr bwMode="auto">
                      <a:xfrm>
                        <a:off x="6015038" y="3662363"/>
                        <a:ext cx="2355850" cy="612775"/>
                      </a:xfrm>
                      <a:prstGeom prst="rect">
                        <a:avLst/>
                      </a:prstGeom>
                      <a:noFill/>
                      <a:ln>
                        <a:noFill/>
                      </a:ln>
                      <a:effectLst/>
                    </p:spPr>
                  </p:pic>
                </p:oleObj>
              </mc:Fallback>
            </mc:AlternateContent>
          </a:graphicData>
        </a:graphic>
      </p:graphicFrame>
      <p:graphicFrame>
        <p:nvGraphicFramePr>
          <p:cNvPr id="13" name="Oggetto 12"/>
          <p:cNvGraphicFramePr>
            <a:graphicFrameLocks noChangeAspect="1"/>
          </p:cNvGraphicFramePr>
          <p:nvPr>
            <p:extLst>
              <p:ext uri="{D42A27DB-BD31-4B8C-83A1-F6EECF244321}">
                <p14:modId xmlns:p14="http://schemas.microsoft.com/office/powerpoint/2010/main" val="293203726"/>
              </p:ext>
            </p:extLst>
          </p:nvPr>
        </p:nvGraphicFramePr>
        <p:xfrm>
          <a:off x="1141810" y="3194422"/>
          <a:ext cx="1373446" cy="1022779"/>
        </p:xfrm>
        <a:graphic>
          <a:graphicData uri="http://schemas.openxmlformats.org/presentationml/2006/ole">
            <mc:AlternateContent xmlns:mc="http://schemas.openxmlformats.org/markup-compatibility/2006">
              <mc:Choice xmlns:v="urn:schemas-microsoft-com:vml" Requires="v">
                <p:oleObj spid="_x0000_s533362" name="Equation" r:id="rId10" imgW="596900" imgH="444500" progId="Equation.3">
                  <p:embed/>
                </p:oleObj>
              </mc:Choice>
              <mc:Fallback>
                <p:oleObj name="Equation" r:id="rId10" imgW="596900" imgH="444500" progId="Equation.3">
                  <p:embed/>
                  <p:pic>
                    <p:nvPicPr>
                      <p:cNvPr id="0" name=""/>
                      <p:cNvPicPr/>
                      <p:nvPr/>
                    </p:nvPicPr>
                    <p:blipFill>
                      <a:blip r:embed="rId11"/>
                      <a:stretch>
                        <a:fillRect/>
                      </a:stretch>
                    </p:blipFill>
                    <p:spPr>
                      <a:xfrm>
                        <a:off x="1141810" y="3194422"/>
                        <a:ext cx="1373446" cy="1022779"/>
                      </a:xfrm>
                      <a:prstGeom prst="rect">
                        <a:avLst/>
                      </a:prstGeom>
                    </p:spPr>
                  </p:pic>
                </p:oleObj>
              </mc:Fallback>
            </mc:AlternateContent>
          </a:graphicData>
        </a:graphic>
      </p:graphicFrame>
      <p:sp>
        <p:nvSpPr>
          <p:cNvPr id="14" name="CasellaDiTesto 13"/>
          <p:cNvSpPr txBox="1"/>
          <p:nvPr/>
        </p:nvSpPr>
        <p:spPr>
          <a:xfrm>
            <a:off x="234264" y="4524739"/>
            <a:ext cx="3698904" cy="1631216"/>
          </a:xfrm>
          <a:prstGeom prst="rect">
            <a:avLst/>
          </a:prstGeom>
          <a:solidFill>
            <a:srgbClr val="FFFCD2"/>
          </a:solidFill>
        </p:spPr>
        <p:txBody>
          <a:bodyPr wrap="square" rtlCol="0">
            <a:spAutoFit/>
          </a:bodyPr>
          <a:lstStyle/>
          <a:p>
            <a:pPr algn="just"/>
            <a:r>
              <a:rPr lang="it-IT" sz="2000" b="0" dirty="0" smtClean="0">
                <a:latin typeface="+mn-lt"/>
              </a:rPr>
              <a:t>La </a:t>
            </a:r>
            <a:r>
              <a:rPr lang="it-IT" sz="2000" b="0" dirty="0">
                <a:latin typeface="+mn-lt"/>
              </a:rPr>
              <a:t>probabilità </a:t>
            </a:r>
            <a:r>
              <a:rPr lang="it-IT" sz="2000" b="0" dirty="0" smtClean="0">
                <a:latin typeface="+mn-lt"/>
              </a:rPr>
              <a:t>che la frazione di consumatori favorevoli all’acquisto di prodotti a prezzo maggiorato sia compresa fra 0.53 e 0.55 è </a:t>
            </a:r>
            <a:r>
              <a:rPr lang="it-IT" sz="2000" dirty="0" smtClean="0">
                <a:latin typeface="+mn-lt"/>
              </a:rPr>
              <a:t>0.0920</a:t>
            </a:r>
            <a:endParaRPr lang="it-IT" sz="2000" dirty="0">
              <a:latin typeface="+mn-lt"/>
            </a:endParaRPr>
          </a:p>
        </p:txBody>
      </p:sp>
      <p:graphicFrame>
        <p:nvGraphicFramePr>
          <p:cNvPr id="15" name="Oggetto 14"/>
          <p:cNvGraphicFramePr>
            <a:graphicFrameLocks noChangeAspect="1"/>
          </p:cNvGraphicFramePr>
          <p:nvPr>
            <p:extLst>
              <p:ext uri="{D42A27DB-BD31-4B8C-83A1-F6EECF244321}">
                <p14:modId xmlns:p14="http://schemas.microsoft.com/office/powerpoint/2010/main" val="379575146"/>
              </p:ext>
            </p:extLst>
          </p:nvPr>
        </p:nvGraphicFramePr>
        <p:xfrm>
          <a:off x="5209391" y="5563400"/>
          <a:ext cx="286710" cy="417030"/>
        </p:xfrm>
        <a:graphic>
          <a:graphicData uri="http://schemas.openxmlformats.org/presentationml/2006/ole">
            <mc:AlternateContent xmlns:mc="http://schemas.openxmlformats.org/markup-compatibility/2006">
              <mc:Choice xmlns:v="urn:schemas-microsoft-com:vml" Requires="v">
                <p:oleObj spid="_x0000_s533363" name="Equation" r:id="rId12" imgW="139700" imgH="203200" progId="Equation.3">
                  <p:embed/>
                </p:oleObj>
              </mc:Choice>
              <mc:Fallback>
                <p:oleObj name="Equation" r:id="rId12" imgW="139700" imgH="203200" progId="Equation.3">
                  <p:embed/>
                  <p:pic>
                    <p:nvPicPr>
                      <p:cNvPr id="0" name=""/>
                      <p:cNvPicPr/>
                      <p:nvPr/>
                    </p:nvPicPr>
                    <p:blipFill>
                      <a:blip r:embed="rId13"/>
                      <a:stretch>
                        <a:fillRect/>
                      </a:stretch>
                    </p:blipFill>
                    <p:spPr>
                      <a:xfrm>
                        <a:off x="5209391" y="5563400"/>
                        <a:ext cx="286710" cy="417030"/>
                      </a:xfrm>
                      <a:prstGeom prst="rect">
                        <a:avLst/>
                      </a:prstGeom>
                    </p:spPr>
                  </p:pic>
                </p:oleObj>
              </mc:Fallback>
            </mc:AlternateContent>
          </a:graphicData>
        </a:graphic>
      </p:graphicFrame>
      <p:sp>
        <p:nvSpPr>
          <p:cNvPr id="2" name="Titolo 1"/>
          <p:cNvSpPr>
            <a:spLocks noGrp="1"/>
          </p:cNvSpPr>
          <p:nvPr>
            <p:ph type="title"/>
          </p:nvPr>
        </p:nvSpPr>
        <p:spPr>
          <a:xfrm>
            <a:off x="457200" y="175859"/>
            <a:ext cx="8229600" cy="909092"/>
          </a:xfrm>
        </p:spPr>
        <p:txBody>
          <a:bodyPr/>
          <a:lstStyle/>
          <a:p>
            <a:r>
              <a:rPr lang="it-IT" dirty="0" smtClean="0"/>
              <a:t>Standardizzazione di </a:t>
            </a:r>
            <a:r>
              <a:rPr lang="it-IT" i="1" dirty="0" err="1" smtClean="0">
                <a:latin typeface="Times New Roman"/>
                <a:cs typeface="Times New Roman"/>
              </a:rPr>
              <a:t>phat</a:t>
            </a:r>
            <a:endParaRPr lang="it-IT" i="1" dirty="0">
              <a:latin typeface="Times New Roman"/>
              <a:cs typeface="Times New Roman"/>
            </a:endParaRPr>
          </a:p>
        </p:txBody>
      </p:sp>
    </p:spTree>
    <p:extLst>
      <p:ext uri="{BB962C8B-B14F-4D97-AF65-F5344CB8AC3E}">
        <p14:creationId xmlns:p14="http://schemas.microsoft.com/office/powerpoint/2010/main" val="334115579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863030"/>
            <a:ext cx="8129922" cy="2435796"/>
          </a:xfrm>
        </p:spPr>
        <p:txBody>
          <a:bodyPr/>
          <a:lstStyle/>
          <a:p>
            <a:r>
              <a:rPr lang="it-IT" dirty="0" smtClean="0"/>
              <a:t>Stima della media </a:t>
            </a:r>
            <a:br>
              <a:rPr lang="it-IT" dirty="0" smtClean="0"/>
            </a:br>
            <a:r>
              <a:rPr lang="it-IT" dirty="0" smtClean="0"/>
              <a:t>e di una proporzione di Popolazione</a:t>
            </a:r>
            <a:endParaRPr lang="it-IT" dirty="0"/>
          </a:p>
        </p:txBody>
      </p:sp>
      <p:sp>
        <p:nvSpPr>
          <p:cNvPr id="3" name="Sottotitolo 2"/>
          <p:cNvSpPr>
            <a:spLocks noGrp="1"/>
          </p:cNvSpPr>
          <p:nvPr>
            <p:ph type="subTitle" idx="1"/>
          </p:nvPr>
        </p:nvSpPr>
        <p:spPr>
          <a:xfrm>
            <a:off x="685799" y="3505200"/>
            <a:ext cx="7550427" cy="1752600"/>
          </a:xfrm>
        </p:spPr>
        <p:txBody>
          <a:bodyPr>
            <a:normAutofit/>
          </a:bodyPr>
          <a:lstStyle/>
          <a:p>
            <a:r>
              <a:rPr lang="it-IT" sz="2800" dirty="0" smtClean="0"/>
              <a:t>Diapositive tratte dal Capitolo #8</a:t>
            </a:r>
            <a:endParaRPr lang="it-IT" sz="2800" dirty="0"/>
          </a:p>
        </p:txBody>
      </p:sp>
    </p:spTree>
    <p:extLst>
      <p:ext uri="{BB962C8B-B14F-4D97-AF65-F5344CB8AC3E}">
        <p14:creationId xmlns:p14="http://schemas.microsoft.com/office/powerpoint/2010/main" val="8754205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47097"/>
            <a:ext cx="8229600" cy="576209"/>
          </a:xfrm>
        </p:spPr>
        <p:txBody>
          <a:bodyPr>
            <a:normAutofit fontScale="90000"/>
          </a:bodyPr>
          <a:lstStyle/>
          <a:p>
            <a:r>
              <a:rPr lang="it-IT" dirty="0" smtClean="0"/>
              <a:t>Stima del parametro di una popolazione</a:t>
            </a:r>
            <a:endParaRPr lang="it-IT" dirty="0"/>
          </a:p>
        </p:txBody>
      </p:sp>
      <p:sp>
        <p:nvSpPr>
          <p:cNvPr id="3" name="Segnaposto contenuto 2"/>
          <p:cNvSpPr>
            <a:spLocks noGrp="1"/>
          </p:cNvSpPr>
          <p:nvPr>
            <p:ph idx="1"/>
          </p:nvPr>
        </p:nvSpPr>
        <p:spPr>
          <a:xfrm>
            <a:off x="494189" y="1193343"/>
            <a:ext cx="8229600" cy="2320419"/>
          </a:xfrm>
        </p:spPr>
        <p:txBody>
          <a:bodyPr>
            <a:normAutofit/>
          </a:bodyPr>
          <a:lstStyle/>
          <a:p>
            <a:r>
              <a:rPr lang="it-IT" sz="2000" b="1" i="1" u="sng" dirty="0" smtClean="0">
                <a:solidFill>
                  <a:srgbClr val="FF0000"/>
                </a:solidFill>
              </a:rPr>
              <a:t>Definizione #1</a:t>
            </a:r>
            <a:r>
              <a:rPr lang="it-IT" sz="2000" dirty="0" smtClean="0"/>
              <a:t>. La procedura che assegna un valore al parametro </a:t>
            </a:r>
            <a:r>
              <a:rPr lang="it-IT" sz="2000" dirty="0"/>
              <a:t>di </a:t>
            </a:r>
            <a:r>
              <a:rPr lang="it-IT" sz="2000" dirty="0" smtClean="0"/>
              <a:t>una popolazione sulla base del valore della corrispondente statistica </a:t>
            </a:r>
            <a:r>
              <a:rPr lang="it-IT" sz="2000" dirty="0"/>
              <a:t>campione </a:t>
            </a:r>
            <a:r>
              <a:rPr lang="it-IT" sz="2000" dirty="0" smtClean="0"/>
              <a:t>è detta </a:t>
            </a:r>
            <a:r>
              <a:rPr lang="it-IT" sz="2000" b="1" i="1" u="sng" dirty="0" smtClean="0">
                <a:solidFill>
                  <a:srgbClr val="0000FF"/>
                </a:solidFill>
              </a:rPr>
              <a:t>stima</a:t>
            </a:r>
            <a:r>
              <a:rPr lang="it-IT" sz="2000" dirty="0" smtClean="0"/>
              <a:t>.</a:t>
            </a:r>
          </a:p>
          <a:p>
            <a:r>
              <a:rPr lang="it-IT" sz="2000" b="1" i="1" u="sng" dirty="0" smtClean="0">
                <a:solidFill>
                  <a:srgbClr val="FF0000"/>
                </a:solidFill>
              </a:rPr>
              <a:t>Definizione #2</a:t>
            </a:r>
            <a:r>
              <a:rPr lang="it-IT" sz="2000" dirty="0"/>
              <a:t>. </a:t>
            </a:r>
            <a:r>
              <a:rPr lang="it-IT" sz="2000" dirty="0" smtClean="0"/>
              <a:t>Il valoro assegnato </a:t>
            </a:r>
            <a:r>
              <a:rPr lang="it-IT" sz="2000" dirty="0"/>
              <a:t>a un parametro di popolazione sulla base del valore di una statistica </a:t>
            </a:r>
            <a:r>
              <a:rPr lang="it-IT" sz="2000" dirty="0" smtClean="0"/>
              <a:t>campionaria </a:t>
            </a:r>
            <a:r>
              <a:rPr lang="it-IT" sz="2000" dirty="0"/>
              <a:t>viene chiamato </a:t>
            </a:r>
            <a:r>
              <a:rPr lang="it-IT" sz="2000" b="1" i="1" u="sng" dirty="0" smtClean="0">
                <a:solidFill>
                  <a:srgbClr val="0000FF"/>
                </a:solidFill>
              </a:rPr>
              <a:t>stima</a:t>
            </a:r>
            <a:r>
              <a:rPr lang="it-IT" sz="2000" dirty="0"/>
              <a:t>. La statistica del campione utilizzata per stimare un parametro di popolazione viene chiamata un </a:t>
            </a:r>
            <a:r>
              <a:rPr lang="it-IT" sz="2000" b="1" i="1" u="sng" dirty="0" smtClean="0">
                <a:solidFill>
                  <a:srgbClr val="0000FF"/>
                </a:solidFill>
              </a:rPr>
              <a:t>stimatore</a:t>
            </a:r>
            <a:r>
              <a:rPr lang="it-IT" sz="2000" dirty="0" smtClean="0">
                <a:solidFill>
                  <a:srgbClr val="0000FF"/>
                </a:solidFill>
              </a:rPr>
              <a:t>.</a:t>
            </a:r>
            <a:endParaRPr lang="it-IT" sz="2000" b="1" i="1" u="sng" dirty="0">
              <a:solidFill>
                <a:srgbClr val="0000FF"/>
              </a:solidFill>
            </a:endParaRPr>
          </a:p>
        </p:txBody>
      </p:sp>
      <p:sp>
        <p:nvSpPr>
          <p:cNvPr id="4" name="Rettangolo 3"/>
          <p:cNvSpPr/>
          <p:nvPr/>
        </p:nvSpPr>
        <p:spPr>
          <a:xfrm>
            <a:off x="579495" y="3818113"/>
            <a:ext cx="8445832" cy="2246769"/>
          </a:xfrm>
          <a:prstGeom prst="rect">
            <a:avLst/>
          </a:prstGeom>
        </p:spPr>
        <p:txBody>
          <a:bodyPr wrap="square">
            <a:spAutoFit/>
          </a:bodyPr>
          <a:lstStyle/>
          <a:p>
            <a:pPr marL="609600" indent="-609600" eaLnBrk="1" hangingPunct="1">
              <a:buFont typeface="Wingdings" charset="0"/>
              <a:buNone/>
            </a:pPr>
            <a:r>
              <a:rPr lang="it-IT" sz="2000" b="0" dirty="0" smtClean="0">
                <a:latin typeface="+mn-lt"/>
              </a:rPr>
              <a:t>La </a:t>
            </a:r>
            <a:r>
              <a:rPr lang="it-IT" sz="2000" i="1" u="sng" dirty="0" smtClean="0">
                <a:solidFill>
                  <a:srgbClr val="0000FF"/>
                </a:solidFill>
                <a:latin typeface="+mn-lt"/>
              </a:rPr>
              <a:t>procedura di stima </a:t>
            </a:r>
            <a:r>
              <a:rPr lang="it-IT" sz="2000" b="0" dirty="0" smtClean="0">
                <a:latin typeface="+mn-lt"/>
              </a:rPr>
              <a:t>è composta di quattro passi.</a:t>
            </a:r>
          </a:p>
          <a:p>
            <a:pPr marL="609600" indent="-609600" eaLnBrk="1" hangingPunct="1">
              <a:buFont typeface="Wingdings" charset="0"/>
              <a:buNone/>
            </a:pPr>
            <a:endParaRPr lang="it-IT" sz="2000" b="0" dirty="0" smtClean="0">
              <a:latin typeface="+mn-lt"/>
            </a:endParaRPr>
          </a:p>
          <a:p>
            <a:pPr marL="271463" indent="-271463" eaLnBrk="1" hangingPunct="1">
              <a:buFont typeface="+mj-lt"/>
              <a:buAutoNum type="arabicPeriod"/>
            </a:pPr>
            <a:r>
              <a:rPr lang="it-IT" sz="2000" b="0" dirty="0" smtClean="0">
                <a:latin typeface="+mn-lt"/>
              </a:rPr>
              <a:t>Selezionare un campione.</a:t>
            </a:r>
          </a:p>
          <a:p>
            <a:pPr marL="271463" indent="-271463" eaLnBrk="1" hangingPunct="1">
              <a:buFont typeface="+mj-lt"/>
              <a:buAutoNum type="arabicPeriod"/>
            </a:pPr>
            <a:r>
              <a:rPr lang="it-IT" sz="2000" b="0" dirty="0" smtClean="0">
                <a:latin typeface="+mn-lt"/>
              </a:rPr>
              <a:t>Raccogliere le informazioni relative ai membri del campione.</a:t>
            </a:r>
          </a:p>
          <a:p>
            <a:pPr marL="271463" indent="-271463" eaLnBrk="1" hangingPunct="1">
              <a:buFont typeface="+mj-lt"/>
              <a:buAutoNum type="arabicPeriod"/>
            </a:pPr>
            <a:r>
              <a:rPr lang="it-IT" sz="2000" b="0" dirty="0" smtClean="0">
                <a:latin typeface="+mn-lt"/>
              </a:rPr>
              <a:t>Calcolare il valore della statistica campionaria (media, proporzione) .</a:t>
            </a:r>
          </a:p>
          <a:p>
            <a:pPr marL="271463" indent="-271463" eaLnBrk="1" hangingPunct="1">
              <a:buFont typeface="+mj-lt"/>
              <a:buAutoNum type="arabicPeriod"/>
            </a:pPr>
            <a:r>
              <a:rPr lang="it-IT" sz="2000" b="0" dirty="0" smtClean="0">
                <a:latin typeface="+mn-lt"/>
              </a:rPr>
              <a:t>Assegnare il valore della statistica al corrispondente parametro di popolazione</a:t>
            </a:r>
            <a:endParaRPr lang="it-IT" sz="2000" b="0" dirty="0">
              <a:latin typeface="+mn-lt"/>
            </a:endParaRPr>
          </a:p>
        </p:txBody>
      </p:sp>
    </p:spTree>
    <p:extLst>
      <p:ext uri="{BB962C8B-B14F-4D97-AF65-F5344CB8AC3E}">
        <p14:creationId xmlns:p14="http://schemas.microsoft.com/office/powerpoint/2010/main" val="17917414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491"/>
            <a:ext cx="8229600" cy="859776"/>
          </a:xfrm>
        </p:spPr>
        <p:txBody>
          <a:bodyPr/>
          <a:lstStyle/>
          <a:p>
            <a:r>
              <a:rPr lang="it-IT" dirty="0" smtClean="0"/>
              <a:t>Stima Puntuale e di Intervallo</a:t>
            </a:r>
            <a:endParaRPr lang="it-IT" dirty="0"/>
          </a:p>
        </p:txBody>
      </p:sp>
      <p:sp>
        <p:nvSpPr>
          <p:cNvPr id="3" name="Rectangle 3"/>
          <p:cNvSpPr txBox="1">
            <a:spLocks noChangeArrowheads="1"/>
          </p:cNvSpPr>
          <p:nvPr/>
        </p:nvSpPr>
        <p:spPr>
          <a:xfrm>
            <a:off x="394330" y="1043723"/>
            <a:ext cx="8359743" cy="2297433"/>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buFont typeface="Tahoma" charset="0"/>
              <a:buChar char=" "/>
            </a:pPr>
            <a:r>
              <a:rPr lang="it-IT" sz="2000" i="1" u="sng" dirty="0" smtClean="0">
                <a:solidFill>
                  <a:schemeClr val="tx1">
                    <a:lumMod val="90000"/>
                    <a:lumOff val="10000"/>
                  </a:schemeClr>
                </a:solidFill>
                <a:latin typeface="Candara"/>
                <a:ea typeface="ＭＳ Ｐゴシック" charset="0"/>
                <a:cs typeface="Candara"/>
              </a:rPr>
              <a:t>Stima Puntuale</a:t>
            </a:r>
            <a:r>
              <a:rPr lang="it-IT" sz="2000" dirty="0" smtClean="0">
                <a:ea typeface="ＭＳ Ｐゴシック" charset="0"/>
              </a:rPr>
              <a:t>. </a:t>
            </a:r>
            <a:r>
              <a:rPr lang="it-IT" sz="2000" b="0" dirty="0" smtClean="0">
                <a:ea typeface="ＭＳ Ｐゴシック" charset="0"/>
              </a:rPr>
              <a:t>Il valore della statistica campionaria scelto per fare una stima del parametro di popolazione è detta </a:t>
            </a:r>
            <a:r>
              <a:rPr lang="it-IT" sz="2000" i="1" u="sng" dirty="0" smtClean="0">
                <a:solidFill>
                  <a:srgbClr val="0000FF"/>
                </a:solidFill>
                <a:ea typeface="ＭＳ Ｐゴシック" charset="0"/>
              </a:rPr>
              <a:t>stima puntuale</a:t>
            </a:r>
            <a:r>
              <a:rPr lang="it-IT" sz="2000" b="0" u="sng" dirty="0" smtClean="0">
                <a:solidFill>
                  <a:srgbClr val="0000FF"/>
                </a:solidFill>
                <a:ea typeface="ＭＳ Ｐゴシック" charset="0"/>
              </a:rPr>
              <a:t>.</a:t>
            </a:r>
            <a:r>
              <a:rPr lang="it-IT" sz="2000" b="0" dirty="0">
                <a:ea typeface="ＭＳ Ｐゴシック" charset="0"/>
              </a:rPr>
              <a:t> </a:t>
            </a:r>
            <a:r>
              <a:rPr lang="it-IT" sz="2000" b="0" dirty="0" smtClean="0">
                <a:ea typeface="ＭＳ Ｐゴシック" charset="0"/>
              </a:rPr>
              <a:t>Ad una stima puntuale è sempre associato un </a:t>
            </a:r>
            <a:r>
              <a:rPr lang="it-IT" sz="2000" i="1" u="sng" dirty="0" smtClean="0">
                <a:solidFill>
                  <a:srgbClr val="0000FF"/>
                </a:solidFill>
                <a:ea typeface="ＭＳ Ｐゴシック" charset="0"/>
              </a:rPr>
              <a:t>margine di errore</a:t>
            </a:r>
            <a:r>
              <a:rPr lang="it-IT" sz="2000" i="1" dirty="0" smtClean="0">
                <a:solidFill>
                  <a:srgbClr val="0000FF"/>
                </a:solidFill>
                <a:ea typeface="ＭＳ Ｐゴシック" charset="0"/>
              </a:rPr>
              <a:t> </a:t>
            </a:r>
            <a:r>
              <a:rPr lang="it-IT" sz="2000" b="0" dirty="0" smtClean="0">
                <a:ea typeface="ＭＳ Ｐゴシック" charset="0"/>
              </a:rPr>
              <a:t>calcolato dalla formula. </a:t>
            </a:r>
            <a:endParaRPr lang="it-IT" sz="2000" b="0" dirty="0">
              <a:ea typeface="ＭＳ Ｐゴシック" charset="0"/>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3629805224"/>
              </p:ext>
            </p:extLst>
          </p:nvPr>
        </p:nvGraphicFramePr>
        <p:xfrm>
          <a:off x="1097922" y="2446838"/>
          <a:ext cx="7019992" cy="599527"/>
        </p:xfrm>
        <a:graphic>
          <a:graphicData uri="http://schemas.openxmlformats.org/presentationml/2006/ole">
            <mc:AlternateContent xmlns:mc="http://schemas.openxmlformats.org/markup-compatibility/2006">
              <mc:Choice xmlns:v="urn:schemas-microsoft-com:vml" Requires="v">
                <p:oleObj spid="_x0000_s582522" name="Equation" r:id="rId3" imgW="2971800" imgH="254000" progId="Equation.3">
                  <p:embed/>
                </p:oleObj>
              </mc:Choice>
              <mc:Fallback>
                <p:oleObj name="Equation" r:id="rId3" imgW="2971800" imgH="254000" progId="Equation.3">
                  <p:embed/>
                  <p:pic>
                    <p:nvPicPr>
                      <p:cNvPr id="0" name=""/>
                      <p:cNvPicPr>
                        <a:picLocks noChangeAspect="1" noChangeArrowheads="1"/>
                      </p:cNvPicPr>
                      <p:nvPr/>
                    </p:nvPicPr>
                    <p:blipFill>
                      <a:blip r:embed="rId4"/>
                      <a:srcRect/>
                      <a:stretch>
                        <a:fillRect/>
                      </a:stretch>
                    </p:blipFill>
                    <p:spPr bwMode="auto">
                      <a:xfrm>
                        <a:off x="1097922" y="2446838"/>
                        <a:ext cx="7019992" cy="5995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7"/>
                                </a:srgbClr>
                              </a:outerShdw>
                            </a:effectLst>
                          </a14:hiddenEffects>
                        </a:ext>
                      </a:extLst>
                    </p:spPr>
                  </p:pic>
                </p:oleObj>
              </mc:Fallback>
            </mc:AlternateContent>
          </a:graphicData>
        </a:graphic>
      </p:graphicFrame>
      <p:sp>
        <p:nvSpPr>
          <p:cNvPr id="5" name="CasellaDiTesto 4"/>
          <p:cNvSpPr txBox="1"/>
          <p:nvPr/>
        </p:nvSpPr>
        <p:spPr>
          <a:xfrm>
            <a:off x="394330" y="3168550"/>
            <a:ext cx="8372074" cy="1015663"/>
          </a:xfrm>
          <a:prstGeom prst="rect">
            <a:avLst/>
          </a:prstGeom>
          <a:noFill/>
        </p:spPr>
        <p:txBody>
          <a:bodyPr wrap="square" rtlCol="0">
            <a:spAutoFit/>
          </a:bodyPr>
          <a:lstStyle/>
          <a:p>
            <a:pPr algn="just"/>
            <a:r>
              <a:rPr lang="it-IT" sz="2000" i="1" u="sng" dirty="0" smtClean="0">
                <a:solidFill>
                  <a:schemeClr val="tx1">
                    <a:lumMod val="90000"/>
                    <a:lumOff val="10000"/>
                  </a:schemeClr>
                </a:solidFill>
                <a:latin typeface="Candara"/>
                <a:cs typeface="Candara"/>
              </a:rPr>
              <a:t>Stima di Intervallo</a:t>
            </a:r>
            <a:r>
              <a:rPr lang="it-IT" sz="2000" dirty="0" smtClean="0"/>
              <a:t>. </a:t>
            </a:r>
            <a:r>
              <a:rPr lang="it-IT" sz="2000" b="0" dirty="0" smtClean="0">
                <a:latin typeface="+mn-lt"/>
              </a:rPr>
              <a:t>Per </a:t>
            </a:r>
            <a:r>
              <a:rPr lang="it-IT" sz="2000" i="1" u="sng" dirty="0" smtClean="0">
                <a:solidFill>
                  <a:srgbClr val="0000FF"/>
                </a:solidFill>
                <a:latin typeface="+mn-lt"/>
              </a:rPr>
              <a:t>stima di intervallo</a:t>
            </a:r>
            <a:r>
              <a:rPr lang="it-IT" sz="2000" b="0" dirty="0" smtClean="0">
                <a:latin typeface="+mn-lt"/>
              </a:rPr>
              <a:t> si intende un intervallo costruito attorno alla stima puntuale che verosimilmente contiene il corrispondente parametro di popolazione. </a:t>
            </a:r>
            <a:endParaRPr lang="it-IT" sz="2000" dirty="0" smtClean="0">
              <a:latin typeface="Verdana" charset="0"/>
            </a:endParaRPr>
          </a:p>
        </p:txBody>
      </p:sp>
      <p:grpSp>
        <p:nvGrpSpPr>
          <p:cNvPr id="25" name="Gruppo 24"/>
          <p:cNvGrpSpPr/>
          <p:nvPr/>
        </p:nvGrpSpPr>
        <p:grpSpPr>
          <a:xfrm>
            <a:off x="4989656" y="4505367"/>
            <a:ext cx="3959996" cy="2315646"/>
            <a:chOff x="4989656" y="4505367"/>
            <a:chExt cx="3959996" cy="2315646"/>
          </a:xfrm>
        </p:grpSpPr>
        <p:grpSp>
          <p:nvGrpSpPr>
            <p:cNvPr id="18" name="Gruppo 17"/>
            <p:cNvGrpSpPr/>
            <p:nvPr/>
          </p:nvGrpSpPr>
          <p:grpSpPr>
            <a:xfrm>
              <a:off x="4989656" y="4505367"/>
              <a:ext cx="3959996" cy="2315646"/>
              <a:chOff x="4582766" y="4505367"/>
              <a:chExt cx="3959996" cy="2315646"/>
            </a:xfrm>
          </p:grpSpPr>
          <p:pic>
            <p:nvPicPr>
              <p:cNvPr id="6"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2766" y="4505367"/>
                <a:ext cx="3959996" cy="223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uppo 16"/>
              <p:cNvGrpSpPr/>
              <p:nvPr/>
            </p:nvGrpSpPr>
            <p:grpSpPr>
              <a:xfrm>
                <a:off x="4981184" y="6050209"/>
                <a:ext cx="3271817" cy="770804"/>
                <a:chOff x="4981184" y="6050209"/>
                <a:chExt cx="3271817" cy="770804"/>
              </a:xfrm>
            </p:grpSpPr>
            <p:sp>
              <p:nvSpPr>
                <p:cNvPr id="7" name="Rettangolo 6"/>
                <p:cNvSpPr/>
                <p:nvPr/>
              </p:nvSpPr>
              <p:spPr>
                <a:xfrm>
                  <a:off x="4981184" y="6574433"/>
                  <a:ext cx="604154" cy="24658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0</a:t>
                  </a:r>
                  <a:endParaRPr lang="it-IT" dirty="0"/>
                </a:p>
              </p:txBody>
            </p:sp>
            <p:graphicFrame>
              <p:nvGraphicFramePr>
                <p:cNvPr id="10" name="Oggetto 9"/>
                <p:cNvGraphicFramePr>
                  <a:graphicFrameLocks noChangeAspect="1"/>
                </p:cNvGraphicFramePr>
                <p:nvPr>
                  <p:extLst>
                    <p:ext uri="{D42A27DB-BD31-4B8C-83A1-F6EECF244321}">
                      <p14:modId xmlns:p14="http://schemas.microsoft.com/office/powerpoint/2010/main" val="1652161710"/>
                    </p:ext>
                  </p:extLst>
                </p:nvPr>
              </p:nvGraphicFramePr>
              <p:xfrm>
                <a:off x="5666141" y="6062920"/>
                <a:ext cx="714375" cy="346075"/>
              </p:xfrm>
              <a:graphic>
                <a:graphicData uri="http://schemas.openxmlformats.org/presentationml/2006/ole">
                  <mc:AlternateContent xmlns:mc="http://schemas.openxmlformats.org/markup-compatibility/2006">
                    <mc:Choice xmlns:v="urn:schemas-microsoft-com:vml" Requires="v">
                      <p:oleObj spid="_x0000_s582523" name="Equation" r:id="rId6" imgW="444500" imgH="215900" progId="Equation.3">
                        <p:embed/>
                      </p:oleObj>
                    </mc:Choice>
                    <mc:Fallback>
                      <p:oleObj name="Equation" r:id="rId6" imgW="444500" imgH="215900" progId="Equation.3">
                        <p:embed/>
                        <p:pic>
                          <p:nvPicPr>
                            <p:cNvPr id="0" name=""/>
                            <p:cNvPicPr/>
                            <p:nvPr/>
                          </p:nvPicPr>
                          <p:blipFill>
                            <a:blip r:embed="rId7"/>
                            <a:stretch>
                              <a:fillRect/>
                            </a:stretch>
                          </p:blipFill>
                          <p:spPr>
                            <a:xfrm>
                              <a:off x="5666141" y="6062920"/>
                              <a:ext cx="714375" cy="346075"/>
                            </a:xfrm>
                            <a:prstGeom prst="rect">
                              <a:avLst/>
                            </a:prstGeom>
                            <a:solidFill>
                              <a:srgbClr val="FFFFFF"/>
                            </a:solidFill>
                          </p:spPr>
                        </p:pic>
                      </p:oleObj>
                    </mc:Fallback>
                  </mc:AlternateContent>
                </a:graphicData>
              </a:graphic>
            </p:graphicFrame>
            <p:sp>
              <p:nvSpPr>
                <p:cNvPr id="11" name="Rettangolo 10"/>
                <p:cNvSpPr/>
                <p:nvPr/>
              </p:nvSpPr>
              <p:spPr>
                <a:xfrm>
                  <a:off x="7648847" y="6574433"/>
                  <a:ext cx="604154" cy="24658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0</a:t>
                  </a:r>
                  <a:endParaRPr lang="it-IT" dirty="0"/>
                </a:p>
              </p:txBody>
            </p:sp>
            <p:sp>
              <p:nvSpPr>
                <p:cNvPr id="12" name="Rettangolo 11"/>
                <p:cNvSpPr/>
                <p:nvPr/>
              </p:nvSpPr>
              <p:spPr>
                <a:xfrm>
                  <a:off x="6814873" y="6147370"/>
                  <a:ext cx="792540" cy="263704"/>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0</a:t>
                  </a:r>
                  <a:endParaRPr lang="it-IT" dirty="0"/>
                </a:p>
              </p:txBody>
            </p:sp>
            <p:graphicFrame>
              <p:nvGraphicFramePr>
                <p:cNvPr id="13" name="Oggetto 12"/>
                <p:cNvGraphicFramePr>
                  <a:graphicFrameLocks noChangeAspect="1"/>
                </p:cNvGraphicFramePr>
                <p:nvPr>
                  <p:extLst>
                    <p:ext uri="{D42A27DB-BD31-4B8C-83A1-F6EECF244321}">
                      <p14:modId xmlns:p14="http://schemas.microsoft.com/office/powerpoint/2010/main" val="2722335395"/>
                    </p:ext>
                  </p:extLst>
                </p:nvPr>
              </p:nvGraphicFramePr>
              <p:xfrm>
                <a:off x="6879501" y="6050209"/>
                <a:ext cx="285800" cy="347042"/>
              </p:xfrm>
              <a:graphic>
                <a:graphicData uri="http://schemas.openxmlformats.org/presentationml/2006/ole">
                  <mc:AlternateContent xmlns:mc="http://schemas.openxmlformats.org/markup-compatibility/2006">
                    <mc:Choice xmlns:v="urn:schemas-microsoft-com:vml" Requires="v">
                      <p:oleObj spid="_x0000_s582524" name="Equation" r:id="rId8" imgW="177800" imgH="215900" progId="Equation.3">
                        <p:embed/>
                      </p:oleObj>
                    </mc:Choice>
                    <mc:Fallback>
                      <p:oleObj name="Equation" r:id="rId8" imgW="177800" imgH="215900" progId="Equation.3">
                        <p:embed/>
                        <p:pic>
                          <p:nvPicPr>
                            <p:cNvPr id="0" name=""/>
                            <p:cNvPicPr/>
                            <p:nvPr/>
                          </p:nvPicPr>
                          <p:blipFill>
                            <a:blip r:embed="rId9"/>
                            <a:stretch>
                              <a:fillRect/>
                            </a:stretch>
                          </p:blipFill>
                          <p:spPr>
                            <a:xfrm>
                              <a:off x="6879501" y="6050209"/>
                              <a:ext cx="285800" cy="347042"/>
                            </a:xfrm>
                            <a:prstGeom prst="rect">
                              <a:avLst/>
                            </a:prstGeom>
                            <a:solidFill>
                              <a:srgbClr val="FFFFFF"/>
                            </a:solidFill>
                          </p:spPr>
                        </p:pic>
                      </p:oleObj>
                    </mc:Fallback>
                  </mc:AlternateContent>
                </a:graphicData>
              </a:graphic>
            </p:graphicFrame>
          </p:grpSp>
        </p:grpSp>
        <p:graphicFrame>
          <p:nvGraphicFramePr>
            <p:cNvPr id="21" name="Oggetto 20"/>
            <p:cNvGraphicFramePr>
              <a:graphicFrameLocks noChangeAspect="1"/>
            </p:cNvGraphicFramePr>
            <p:nvPr>
              <p:extLst>
                <p:ext uri="{D42A27DB-BD31-4B8C-83A1-F6EECF244321}">
                  <p14:modId xmlns:p14="http://schemas.microsoft.com/office/powerpoint/2010/main" val="3994922165"/>
                </p:ext>
              </p:extLst>
            </p:nvPr>
          </p:nvGraphicFramePr>
          <p:xfrm>
            <a:off x="5397500" y="6403975"/>
            <a:ext cx="430213" cy="347663"/>
          </p:xfrm>
          <a:graphic>
            <a:graphicData uri="http://schemas.openxmlformats.org/presentationml/2006/ole">
              <mc:AlternateContent xmlns:mc="http://schemas.openxmlformats.org/markup-compatibility/2006">
                <mc:Choice xmlns:v="urn:schemas-microsoft-com:vml" Requires="v">
                  <p:oleObj spid="_x0000_s582525" name="Equation" r:id="rId10" imgW="266700" imgH="215900" progId="Equation.3">
                    <p:embed/>
                  </p:oleObj>
                </mc:Choice>
                <mc:Fallback>
                  <p:oleObj name="Equation" r:id="rId10" imgW="266700" imgH="215900" progId="Equation.3">
                    <p:embed/>
                    <p:pic>
                      <p:nvPicPr>
                        <p:cNvPr id="0" name=""/>
                        <p:cNvPicPr/>
                        <p:nvPr/>
                      </p:nvPicPr>
                      <p:blipFill>
                        <a:blip r:embed="rId11"/>
                        <a:stretch>
                          <a:fillRect/>
                        </a:stretch>
                      </p:blipFill>
                      <p:spPr>
                        <a:xfrm>
                          <a:off x="5397500" y="6403975"/>
                          <a:ext cx="430213" cy="347663"/>
                        </a:xfrm>
                        <a:prstGeom prst="rect">
                          <a:avLst/>
                        </a:prstGeom>
                      </p:spPr>
                    </p:pic>
                  </p:oleObj>
                </mc:Fallback>
              </mc:AlternateContent>
            </a:graphicData>
          </a:graphic>
        </p:graphicFrame>
        <p:graphicFrame>
          <p:nvGraphicFramePr>
            <p:cNvPr id="22" name="Oggetto 21"/>
            <p:cNvGraphicFramePr>
              <a:graphicFrameLocks noChangeAspect="1"/>
            </p:cNvGraphicFramePr>
            <p:nvPr>
              <p:extLst>
                <p:ext uri="{D42A27DB-BD31-4B8C-83A1-F6EECF244321}">
                  <p14:modId xmlns:p14="http://schemas.microsoft.com/office/powerpoint/2010/main" val="2280641173"/>
                </p:ext>
              </p:extLst>
            </p:nvPr>
          </p:nvGraphicFramePr>
          <p:xfrm>
            <a:off x="8424442" y="6411706"/>
            <a:ext cx="469900" cy="347662"/>
          </p:xfrm>
          <a:graphic>
            <a:graphicData uri="http://schemas.openxmlformats.org/presentationml/2006/ole">
              <mc:AlternateContent xmlns:mc="http://schemas.openxmlformats.org/markup-compatibility/2006">
                <mc:Choice xmlns:v="urn:schemas-microsoft-com:vml" Requires="v">
                  <p:oleObj spid="_x0000_s582526" name="Equation" r:id="rId12" imgW="292100" imgH="215900" progId="Equation.3">
                    <p:embed/>
                  </p:oleObj>
                </mc:Choice>
                <mc:Fallback>
                  <p:oleObj name="Equation" r:id="rId12" imgW="292100" imgH="215900" progId="Equation.3">
                    <p:embed/>
                    <p:pic>
                      <p:nvPicPr>
                        <p:cNvPr id="0" name=""/>
                        <p:cNvPicPr/>
                        <p:nvPr/>
                      </p:nvPicPr>
                      <p:blipFill>
                        <a:blip r:embed="rId13"/>
                        <a:stretch>
                          <a:fillRect/>
                        </a:stretch>
                      </p:blipFill>
                      <p:spPr>
                        <a:xfrm>
                          <a:off x="8424442" y="6411706"/>
                          <a:ext cx="469900" cy="347662"/>
                        </a:xfrm>
                        <a:prstGeom prst="rect">
                          <a:avLst/>
                        </a:prstGeom>
                      </p:spPr>
                    </p:pic>
                  </p:oleObj>
                </mc:Fallback>
              </mc:AlternateContent>
            </a:graphicData>
          </a:graphic>
        </p:graphicFrame>
      </p:grpSp>
      <p:grpSp>
        <p:nvGrpSpPr>
          <p:cNvPr id="24" name="Gruppo 23"/>
          <p:cNvGrpSpPr/>
          <p:nvPr/>
        </p:nvGrpSpPr>
        <p:grpSpPr>
          <a:xfrm>
            <a:off x="332958" y="4648029"/>
            <a:ext cx="4734552" cy="1441725"/>
            <a:chOff x="160338" y="4660358"/>
            <a:chExt cx="4734552" cy="1441725"/>
          </a:xfrm>
        </p:grpSpPr>
        <p:graphicFrame>
          <p:nvGraphicFramePr>
            <p:cNvPr id="9" name="Oggetto 8"/>
            <p:cNvGraphicFramePr>
              <a:graphicFrameLocks noChangeAspect="1"/>
            </p:cNvGraphicFramePr>
            <p:nvPr>
              <p:extLst>
                <p:ext uri="{D42A27DB-BD31-4B8C-83A1-F6EECF244321}">
                  <p14:modId xmlns:p14="http://schemas.microsoft.com/office/powerpoint/2010/main" val="666350922"/>
                </p:ext>
              </p:extLst>
            </p:nvPr>
          </p:nvGraphicFramePr>
          <p:xfrm>
            <a:off x="623906" y="4726555"/>
            <a:ext cx="285800" cy="347042"/>
          </p:xfrm>
          <a:graphic>
            <a:graphicData uri="http://schemas.openxmlformats.org/presentationml/2006/ole">
              <mc:AlternateContent xmlns:mc="http://schemas.openxmlformats.org/markup-compatibility/2006">
                <mc:Choice xmlns:v="urn:schemas-microsoft-com:vml" Requires="v">
                  <p:oleObj spid="_x0000_s582527" name="Equation" r:id="rId14" imgW="177800" imgH="215900" progId="Equation.3">
                    <p:embed/>
                  </p:oleObj>
                </mc:Choice>
                <mc:Fallback>
                  <p:oleObj name="Equation" r:id="rId14" imgW="177800" imgH="215900" progId="Equation.3">
                    <p:embed/>
                    <p:pic>
                      <p:nvPicPr>
                        <p:cNvPr id="0" name=""/>
                        <p:cNvPicPr/>
                        <p:nvPr/>
                      </p:nvPicPr>
                      <p:blipFill>
                        <a:blip r:embed="rId9"/>
                        <a:stretch>
                          <a:fillRect/>
                        </a:stretch>
                      </p:blipFill>
                      <p:spPr>
                        <a:xfrm>
                          <a:off x="623906" y="4726555"/>
                          <a:ext cx="285800" cy="347042"/>
                        </a:xfrm>
                        <a:prstGeom prst="rect">
                          <a:avLst/>
                        </a:prstGeom>
                      </p:spPr>
                    </p:pic>
                  </p:oleObj>
                </mc:Fallback>
              </mc:AlternateContent>
            </a:graphicData>
          </a:graphic>
        </p:graphicFrame>
        <p:graphicFrame>
          <p:nvGraphicFramePr>
            <p:cNvPr id="14" name="Oggetto 13"/>
            <p:cNvGraphicFramePr>
              <a:graphicFrameLocks noChangeAspect="1"/>
            </p:cNvGraphicFramePr>
            <p:nvPr>
              <p:extLst>
                <p:ext uri="{D42A27DB-BD31-4B8C-83A1-F6EECF244321}">
                  <p14:modId xmlns:p14="http://schemas.microsoft.com/office/powerpoint/2010/main" val="3023611939"/>
                </p:ext>
              </p:extLst>
            </p:nvPr>
          </p:nvGraphicFramePr>
          <p:xfrm>
            <a:off x="282502" y="5253659"/>
            <a:ext cx="714375" cy="346075"/>
          </p:xfrm>
          <a:graphic>
            <a:graphicData uri="http://schemas.openxmlformats.org/presentationml/2006/ole">
              <mc:AlternateContent xmlns:mc="http://schemas.openxmlformats.org/markup-compatibility/2006">
                <mc:Choice xmlns:v="urn:schemas-microsoft-com:vml" Requires="v">
                  <p:oleObj spid="_x0000_s582528" name="Equation" r:id="rId15" imgW="444500" imgH="215900" progId="Equation.3">
                    <p:embed/>
                  </p:oleObj>
                </mc:Choice>
                <mc:Fallback>
                  <p:oleObj name="Equation" r:id="rId15" imgW="444500" imgH="215900" progId="Equation.3">
                    <p:embed/>
                    <p:pic>
                      <p:nvPicPr>
                        <p:cNvPr id="0" name=""/>
                        <p:cNvPicPr/>
                        <p:nvPr/>
                      </p:nvPicPr>
                      <p:blipFill>
                        <a:blip r:embed="rId7"/>
                        <a:stretch>
                          <a:fillRect/>
                        </a:stretch>
                      </p:blipFill>
                      <p:spPr>
                        <a:xfrm>
                          <a:off x="282502" y="5253659"/>
                          <a:ext cx="714375" cy="346075"/>
                        </a:xfrm>
                        <a:prstGeom prst="rect">
                          <a:avLst/>
                        </a:prstGeom>
                        <a:solidFill>
                          <a:srgbClr val="FFFFFF"/>
                        </a:solidFill>
                      </p:spPr>
                    </p:pic>
                  </p:oleObj>
                </mc:Fallback>
              </mc:AlternateContent>
            </a:graphicData>
          </a:graphic>
        </p:graphicFrame>
        <p:sp>
          <p:nvSpPr>
            <p:cNvPr id="15" name="CasellaDiTesto 14"/>
            <p:cNvSpPr txBox="1"/>
            <p:nvPr/>
          </p:nvSpPr>
          <p:spPr>
            <a:xfrm>
              <a:off x="1212753" y="4660358"/>
              <a:ext cx="3045432" cy="369332"/>
            </a:xfrm>
            <a:prstGeom prst="rect">
              <a:avLst/>
            </a:prstGeom>
            <a:noFill/>
          </p:spPr>
          <p:txBody>
            <a:bodyPr wrap="square" rtlCol="0">
              <a:spAutoFit/>
            </a:bodyPr>
            <a:lstStyle/>
            <a:p>
              <a:r>
                <a:rPr lang="it-IT" sz="1800" b="0" dirty="0" smtClean="0">
                  <a:latin typeface="Candara"/>
                  <a:cs typeface="Candara"/>
                </a:rPr>
                <a:t>: media campionaria </a:t>
              </a:r>
              <a:endParaRPr lang="it-IT" sz="1800" b="0" dirty="0">
                <a:latin typeface="Candara"/>
                <a:cs typeface="Candara"/>
              </a:endParaRPr>
            </a:p>
          </p:txBody>
        </p:sp>
        <p:sp>
          <p:nvSpPr>
            <p:cNvPr id="16" name="CasellaDiTesto 15"/>
            <p:cNvSpPr txBox="1"/>
            <p:nvPr/>
          </p:nvSpPr>
          <p:spPr>
            <a:xfrm>
              <a:off x="1212753" y="5231944"/>
              <a:ext cx="3682137" cy="369332"/>
            </a:xfrm>
            <a:prstGeom prst="rect">
              <a:avLst/>
            </a:prstGeom>
            <a:noFill/>
          </p:spPr>
          <p:txBody>
            <a:bodyPr wrap="square" rtlCol="0">
              <a:spAutoFit/>
            </a:bodyPr>
            <a:lstStyle/>
            <a:p>
              <a:r>
                <a:rPr lang="it-IT" sz="1800" b="0" dirty="0" smtClean="0">
                  <a:latin typeface="Candara"/>
                  <a:cs typeface="Candara"/>
                </a:rPr>
                <a:t>: media distribuzione campionaria </a:t>
              </a:r>
              <a:endParaRPr lang="it-IT" sz="1800" b="0" dirty="0">
                <a:latin typeface="Candara"/>
                <a:cs typeface="Candara"/>
              </a:endParaRPr>
            </a:p>
          </p:txBody>
        </p:sp>
        <p:graphicFrame>
          <p:nvGraphicFramePr>
            <p:cNvPr id="19" name="Oggetto 18"/>
            <p:cNvGraphicFramePr>
              <a:graphicFrameLocks noChangeAspect="1"/>
            </p:cNvGraphicFramePr>
            <p:nvPr>
              <p:extLst>
                <p:ext uri="{D42A27DB-BD31-4B8C-83A1-F6EECF244321}">
                  <p14:modId xmlns:p14="http://schemas.microsoft.com/office/powerpoint/2010/main" val="1762300664"/>
                </p:ext>
              </p:extLst>
            </p:nvPr>
          </p:nvGraphicFramePr>
          <p:xfrm>
            <a:off x="160338" y="5754420"/>
            <a:ext cx="509587" cy="347663"/>
          </p:xfrm>
          <a:graphic>
            <a:graphicData uri="http://schemas.openxmlformats.org/presentationml/2006/ole">
              <mc:AlternateContent xmlns:mc="http://schemas.openxmlformats.org/markup-compatibility/2006">
                <mc:Choice xmlns:v="urn:schemas-microsoft-com:vml" Requires="v">
                  <p:oleObj spid="_x0000_s582529" name="Equation" r:id="rId16" imgW="317500" imgH="215900" progId="Equation.3">
                    <p:embed/>
                  </p:oleObj>
                </mc:Choice>
                <mc:Fallback>
                  <p:oleObj name="Equation" r:id="rId16" imgW="317500" imgH="215900" progId="Equation.3">
                    <p:embed/>
                    <p:pic>
                      <p:nvPicPr>
                        <p:cNvPr id="0" name=""/>
                        <p:cNvPicPr/>
                        <p:nvPr/>
                      </p:nvPicPr>
                      <p:blipFill>
                        <a:blip r:embed="rId17"/>
                        <a:stretch>
                          <a:fillRect/>
                        </a:stretch>
                      </p:blipFill>
                      <p:spPr>
                        <a:xfrm>
                          <a:off x="160338" y="5754420"/>
                          <a:ext cx="509587" cy="347663"/>
                        </a:xfrm>
                        <a:prstGeom prst="rect">
                          <a:avLst/>
                        </a:prstGeom>
                      </p:spPr>
                    </p:pic>
                  </p:oleObj>
                </mc:Fallback>
              </mc:AlternateContent>
            </a:graphicData>
          </a:graphic>
        </p:graphicFrame>
        <p:graphicFrame>
          <p:nvGraphicFramePr>
            <p:cNvPr id="20" name="Oggetto 19"/>
            <p:cNvGraphicFramePr>
              <a:graphicFrameLocks noChangeAspect="1"/>
            </p:cNvGraphicFramePr>
            <p:nvPr>
              <p:extLst>
                <p:ext uri="{D42A27DB-BD31-4B8C-83A1-F6EECF244321}">
                  <p14:modId xmlns:p14="http://schemas.microsoft.com/office/powerpoint/2010/main" val="2477717301"/>
                </p:ext>
              </p:extLst>
            </p:nvPr>
          </p:nvGraphicFramePr>
          <p:xfrm>
            <a:off x="676952" y="5746811"/>
            <a:ext cx="469900" cy="347662"/>
          </p:xfrm>
          <a:graphic>
            <a:graphicData uri="http://schemas.openxmlformats.org/presentationml/2006/ole">
              <mc:AlternateContent xmlns:mc="http://schemas.openxmlformats.org/markup-compatibility/2006">
                <mc:Choice xmlns:v="urn:schemas-microsoft-com:vml" Requires="v">
                  <p:oleObj spid="_x0000_s582530" name="Equation" r:id="rId18" imgW="292100" imgH="215900" progId="Equation.3">
                    <p:embed/>
                  </p:oleObj>
                </mc:Choice>
                <mc:Fallback>
                  <p:oleObj name="Equation" r:id="rId18" imgW="292100" imgH="215900" progId="Equation.3">
                    <p:embed/>
                    <p:pic>
                      <p:nvPicPr>
                        <p:cNvPr id="0" name=""/>
                        <p:cNvPicPr/>
                        <p:nvPr/>
                      </p:nvPicPr>
                      <p:blipFill>
                        <a:blip r:embed="rId13"/>
                        <a:stretch>
                          <a:fillRect/>
                        </a:stretch>
                      </p:blipFill>
                      <p:spPr>
                        <a:xfrm>
                          <a:off x="676952" y="5746811"/>
                          <a:ext cx="469900" cy="347662"/>
                        </a:xfrm>
                        <a:prstGeom prst="rect">
                          <a:avLst/>
                        </a:prstGeom>
                      </p:spPr>
                    </p:pic>
                  </p:oleObj>
                </mc:Fallback>
              </mc:AlternateContent>
            </a:graphicData>
          </a:graphic>
        </p:graphicFrame>
        <p:sp>
          <p:nvSpPr>
            <p:cNvPr id="23" name="CasellaDiTesto 22"/>
            <p:cNvSpPr txBox="1"/>
            <p:nvPr/>
          </p:nvSpPr>
          <p:spPr>
            <a:xfrm>
              <a:off x="1212753" y="5704897"/>
              <a:ext cx="3011890" cy="369332"/>
            </a:xfrm>
            <a:prstGeom prst="rect">
              <a:avLst/>
            </a:prstGeom>
            <a:noFill/>
          </p:spPr>
          <p:txBody>
            <a:bodyPr wrap="square" rtlCol="0">
              <a:spAutoFit/>
            </a:bodyPr>
            <a:lstStyle/>
            <a:p>
              <a:r>
                <a:rPr lang="it-IT" sz="1800" b="0" dirty="0" smtClean="0">
                  <a:latin typeface="Candara"/>
                  <a:cs typeface="Candara"/>
                </a:rPr>
                <a:t>: estremi dell’intervallo</a:t>
              </a:r>
              <a:endParaRPr lang="it-IT" sz="1800" b="0" dirty="0">
                <a:latin typeface="Candara"/>
                <a:cs typeface="Candara"/>
              </a:endParaRPr>
            </a:p>
          </p:txBody>
        </p:sp>
      </p:grpSp>
    </p:spTree>
    <p:extLst>
      <p:ext uri="{BB962C8B-B14F-4D97-AF65-F5344CB8AC3E}">
        <p14:creationId xmlns:p14="http://schemas.microsoft.com/office/powerpoint/2010/main" val="101007005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199" y="128277"/>
            <a:ext cx="8279473" cy="1084954"/>
          </a:xfrm>
        </p:spPr>
        <p:txBody>
          <a:bodyPr>
            <a:normAutofit fontScale="90000"/>
          </a:bodyPr>
          <a:lstStyle/>
          <a:p>
            <a:r>
              <a:rPr lang="it-IT" dirty="0" smtClean="0"/>
              <a:t>Livello di Confidenza e Intervallo di Confidenza</a:t>
            </a:r>
            <a:endParaRPr lang="it-IT" dirty="0"/>
          </a:p>
        </p:txBody>
      </p:sp>
      <p:sp>
        <p:nvSpPr>
          <p:cNvPr id="3" name="Rettangolo 2"/>
          <p:cNvSpPr/>
          <p:nvPr/>
        </p:nvSpPr>
        <p:spPr>
          <a:xfrm>
            <a:off x="443868" y="1264393"/>
            <a:ext cx="8322535" cy="2862322"/>
          </a:xfrm>
          <a:prstGeom prst="rect">
            <a:avLst/>
          </a:prstGeom>
        </p:spPr>
        <p:txBody>
          <a:bodyPr wrap="square">
            <a:spAutoFit/>
          </a:bodyPr>
          <a:lstStyle/>
          <a:p>
            <a:pPr indent="271463" algn="just"/>
            <a:r>
              <a:rPr lang="it-IT" sz="2000" b="0" dirty="0" smtClean="0">
                <a:latin typeface="+mn-lt"/>
              </a:rPr>
              <a:t>L’ intervallo utilizzato per la stima è calcolato a partire da un </a:t>
            </a:r>
            <a:r>
              <a:rPr lang="it-IT" sz="2000" i="1" u="sng" dirty="0" smtClean="0">
                <a:solidFill>
                  <a:srgbClr val="0000FF"/>
                </a:solidFill>
                <a:latin typeface="+mn-lt"/>
              </a:rPr>
              <a:t>livello di confidenza</a:t>
            </a:r>
            <a:r>
              <a:rPr lang="it-IT" sz="2000" b="0" dirty="0" smtClean="0">
                <a:latin typeface="+mn-lt"/>
              </a:rPr>
              <a:t> e viene </a:t>
            </a:r>
            <a:r>
              <a:rPr lang="it-IT" sz="2000" b="0" dirty="0">
                <a:latin typeface="+mn-lt"/>
              </a:rPr>
              <a:t>chiamato </a:t>
            </a:r>
            <a:r>
              <a:rPr lang="it-IT" sz="2000" i="1" u="sng" dirty="0">
                <a:solidFill>
                  <a:srgbClr val="0000FF"/>
                </a:solidFill>
                <a:latin typeface="+mn-lt"/>
              </a:rPr>
              <a:t>intervallo di confidenza</a:t>
            </a:r>
            <a:r>
              <a:rPr lang="it-IT" sz="2000" b="0" dirty="0">
                <a:latin typeface="+mn-lt"/>
              </a:rPr>
              <a:t>. Il livello di </a:t>
            </a:r>
            <a:r>
              <a:rPr lang="it-IT" sz="2000" b="0" dirty="0" smtClean="0">
                <a:latin typeface="+mn-lt"/>
              </a:rPr>
              <a:t>confidenza </a:t>
            </a:r>
            <a:r>
              <a:rPr lang="it-IT" sz="2000" b="0" dirty="0">
                <a:latin typeface="+mn-lt"/>
              </a:rPr>
              <a:t>è </a:t>
            </a:r>
            <a:r>
              <a:rPr lang="it-IT" sz="2000" b="0" dirty="0" smtClean="0">
                <a:latin typeface="+mn-lt"/>
              </a:rPr>
              <a:t>calcolato dalla relazione</a:t>
            </a:r>
          </a:p>
          <a:p>
            <a:pPr indent="271463"/>
            <a:endParaRPr lang="it-IT" sz="2000" b="0" dirty="0">
              <a:latin typeface="+mn-lt"/>
            </a:endParaRPr>
          </a:p>
          <a:p>
            <a:pPr indent="271463"/>
            <a:endParaRPr lang="it-IT" sz="2000" b="0" dirty="0" smtClean="0">
              <a:latin typeface="+mn-lt"/>
            </a:endParaRPr>
          </a:p>
          <a:p>
            <a:pPr indent="271463" algn="just"/>
            <a:r>
              <a:rPr lang="it-IT" sz="2000" b="0" dirty="0" smtClean="0">
                <a:latin typeface="+mn-lt"/>
              </a:rPr>
              <a:t>Il livello di confidenza associato all’intervallo di confidenza è un </a:t>
            </a:r>
            <a:r>
              <a:rPr lang="it-IT" sz="2000" i="1" u="sng" dirty="0" smtClean="0">
                <a:solidFill>
                  <a:srgbClr val="0000FF"/>
                </a:solidFill>
                <a:latin typeface="+mn-lt"/>
              </a:rPr>
              <a:t>indicatore della confidenza (fiducia)</a:t>
            </a:r>
            <a:r>
              <a:rPr lang="it-IT" sz="2000" b="0" dirty="0" smtClean="0">
                <a:latin typeface="+mn-lt"/>
              </a:rPr>
              <a:t> che abbiamo nella possibilità che l’intervallo di confidenza contenga il parametro della popolazione. Il </a:t>
            </a:r>
            <a:r>
              <a:rPr lang="it-IT" sz="2000" b="0" dirty="0">
                <a:latin typeface="+mn-lt"/>
              </a:rPr>
              <a:t>livello di fiducia è denotato da (1 </a:t>
            </a:r>
            <a:r>
              <a:rPr lang="it-IT" sz="2000" b="0" dirty="0" smtClean="0">
                <a:latin typeface="+mn-lt"/>
              </a:rPr>
              <a:t>– </a:t>
            </a:r>
            <a:r>
              <a:rPr lang="it-IT" sz="2000" b="0" dirty="0" smtClean="0">
                <a:latin typeface="Symbol" charset="2"/>
                <a:cs typeface="Symbol" charset="2"/>
              </a:rPr>
              <a:t>a</a:t>
            </a:r>
            <a:r>
              <a:rPr lang="it-IT" sz="2000" b="0" dirty="0" smtClean="0">
                <a:latin typeface="+mn-lt"/>
              </a:rPr>
              <a:t>)100%.</a:t>
            </a:r>
            <a:endParaRPr lang="it-IT" sz="2000" b="0" dirty="0">
              <a:latin typeface="+mn-lt"/>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3383017735"/>
              </p:ext>
            </p:extLst>
          </p:nvPr>
        </p:nvGraphicFramePr>
        <p:xfrm>
          <a:off x="1419226" y="2381592"/>
          <a:ext cx="6011997" cy="485973"/>
        </p:xfrm>
        <a:graphic>
          <a:graphicData uri="http://schemas.openxmlformats.org/presentationml/2006/ole">
            <mc:AlternateContent xmlns:mc="http://schemas.openxmlformats.org/markup-compatibility/2006">
              <mc:Choice xmlns:v="urn:schemas-microsoft-com:vml" Requires="v">
                <p:oleObj spid="_x0000_s411607" name="Equation" r:id="rId3" imgW="2514600" imgH="203200" progId="Equation.3">
                  <p:embed/>
                </p:oleObj>
              </mc:Choice>
              <mc:Fallback>
                <p:oleObj name="Equation" r:id="rId3" imgW="2514600" imgH="203200" progId="Equation.3">
                  <p:embed/>
                  <p:pic>
                    <p:nvPicPr>
                      <p:cNvPr id="0" name=""/>
                      <p:cNvPicPr>
                        <a:picLocks noChangeAspect="1" noChangeArrowheads="1"/>
                      </p:cNvPicPr>
                      <p:nvPr/>
                    </p:nvPicPr>
                    <p:blipFill>
                      <a:blip r:embed="rId4"/>
                      <a:srcRect/>
                      <a:stretch>
                        <a:fillRect/>
                      </a:stretch>
                    </p:blipFill>
                    <p:spPr bwMode="auto">
                      <a:xfrm>
                        <a:off x="1419226" y="2381592"/>
                        <a:ext cx="6011997" cy="4859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7"/>
                                </a:srgbClr>
                              </a:outerShdw>
                            </a:effectLst>
                          </a14:hiddenEffects>
                        </a:ext>
                      </a:extLst>
                    </p:spPr>
                  </p:pic>
                </p:oleObj>
              </mc:Fallback>
            </mc:AlternateContent>
          </a:graphicData>
        </a:graphic>
      </p:graphicFrame>
      <p:grpSp>
        <p:nvGrpSpPr>
          <p:cNvPr id="30" name="Gruppo 29"/>
          <p:cNvGrpSpPr/>
          <p:nvPr/>
        </p:nvGrpSpPr>
        <p:grpSpPr>
          <a:xfrm>
            <a:off x="4964997" y="4150322"/>
            <a:ext cx="3959996" cy="2315646"/>
            <a:chOff x="4582766" y="4505367"/>
            <a:chExt cx="3959996" cy="2315646"/>
          </a:xfrm>
        </p:grpSpPr>
        <p:pic>
          <p:nvPicPr>
            <p:cNvPr id="33"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2766" y="4505367"/>
              <a:ext cx="3959996" cy="223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 name="Gruppo 33"/>
            <p:cNvGrpSpPr/>
            <p:nvPr/>
          </p:nvGrpSpPr>
          <p:grpSpPr>
            <a:xfrm>
              <a:off x="4981184" y="6050209"/>
              <a:ext cx="3271817" cy="770804"/>
              <a:chOff x="4981184" y="6050209"/>
              <a:chExt cx="3271817" cy="770804"/>
            </a:xfrm>
          </p:grpSpPr>
          <p:sp>
            <p:nvSpPr>
              <p:cNvPr id="35" name="Rettangolo 34"/>
              <p:cNvSpPr/>
              <p:nvPr/>
            </p:nvSpPr>
            <p:spPr>
              <a:xfrm>
                <a:off x="4981184" y="6574433"/>
                <a:ext cx="604154" cy="24658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0</a:t>
                </a:r>
                <a:endParaRPr lang="it-IT" dirty="0"/>
              </a:p>
            </p:txBody>
          </p:sp>
          <p:graphicFrame>
            <p:nvGraphicFramePr>
              <p:cNvPr id="36" name="Oggetto 35"/>
              <p:cNvGraphicFramePr>
                <a:graphicFrameLocks noChangeAspect="1"/>
              </p:cNvGraphicFramePr>
              <p:nvPr>
                <p:extLst>
                  <p:ext uri="{D42A27DB-BD31-4B8C-83A1-F6EECF244321}">
                    <p14:modId xmlns:p14="http://schemas.microsoft.com/office/powerpoint/2010/main" val="2904198604"/>
                  </p:ext>
                </p:extLst>
              </p:nvPr>
            </p:nvGraphicFramePr>
            <p:xfrm>
              <a:off x="5666141" y="6062920"/>
              <a:ext cx="714375" cy="346075"/>
            </p:xfrm>
            <a:graphic>
              <a:graphicData uri="http://schemas.openxmlformats.org/presentationml/2006/ole">
                <mc:AlternateContent xmlns:mc="http://schemas.openxmlformats.org/markup-compatibility/2006">
                  <mc:Choice xmlns:v="urn:schemas-microsoft-com:vml" Requires="v">
                    <p:oleObj spid="_x0000_s411608" name="Equation" r:id="rId6" imgW="444500" imgH="215900" progId="Equation.3">
                      <p:embed/>
                    </p:oleObj>
                  </mc:Choice>
                  <mc:Fallback>
                    <p:oleObj name="Equation" r:id="rId6" imgW="444500" imgH="215900" progId="Equation.3">
                      <p:embed/>
                      <p:pic>
                        <p:nvPicPr>
                          <p:cNvPr id="0" name=""/>
                          <p:cNvPicPr/>
                          <p:nvPr/>
                        </p:nvPicPr>
                        <p:blipFill>
                          <a:blip r:embed="rId7"/>
                          <a:stretch>
                            <a:fillRect/>
                          </a:stretch>
                        </p:blipFill>
                        <p:spPr>
                          <a:xfrm>
                            <a:off x="5666141" y="6062920"/>
                            <a:ext cx="714375" cy="346075"/>
                          </a:xfrm>
                          <a:prstGeom prst="rect">
                            <a:avLst/>
                          </a:prstGeom>
                          <a:solidFill>
                            <a:srgbClr val="FFFFFF"/>
                          </a:solidFill>
                        </p:spPr>
                      </p:pic>
                    </p:oleObj>
                  </mc:Fallback>
                </mc:AlternateContent>
              </a:graphicData>
            </a:graphic>
          </p:graphicFrame>
          <p:sp>
            <p:nvSpPr>
              <p:cNvPr id="37" name="Rettangolo 36"/>
              <p:cNvSpPr/>
              <p:nvPr/>
            </p:nvSpPr>
            <p:spPr>
              <a:xfrm>
                <a:off x="7648847" y="6574433"/>
                <a:ext cx="604154" cy="24658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0</a:t>
                </a:r>
                <a:endParaRPr lang="it-IT" dirty="0"/>
              </a:p>
            </p:txBody>
          </p:sp>
          <p:sp>
            <p:nvSpPr>
              <p:cNvPr id="38" name="Rettangolo 37"/>
              <p:cNvSpPr/>
              <p:nvPr/>
            </p:nvSpPr>
            <p:spPr>
              <a:xfrm>
                <a:off x="6814873" y="6147370"/>
                <a:ext cx="792540" cy="263704"/>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0</a:t>
                </a:r>
                <a:endParaRPr lang="it-IT" dirty="0"/>
              </a:p>
            </p:txBody>
          </p:sp>
          <p:graphicFrame>
            <p:nvGraphicFramePr>
              <p:cNvPr id="39" name="Oggetto 38"/>
              <p:cNvGraphicFramePr>
                <a:graphicFrameLocks noChangeAspect="1"/>
              </p:cNvGraphicFramePr>
              <p:nvPr>
                <p:extLst>
                  <p:ext uri="{D42A27DB-BD31-4B8C-83A1-F6EECF244321}">
                    <p14:modId xmlns:p14="http://schemas.microsoft.com/office/powerpoint/2010/main" val="3680167993"/>
                  </p:ext>
                </p:extLst>
              </p:nvPr>
            </p:nvGraphicFramePr>
            <p:xfrm>
              <a:off x="6879501" y="6050209"/>
              <a:ext cx="285800" cy="347042"/>
            </p:xfrm>
            <a:graphic>
              <a:graphicData uri="http://schemas.openxmlformats.org/presentationml/2006/ole">
                <mc:AlternateContent xmlns:mc="http://schemas.openxmlformats.org/markup-compatibility/2006">
                  <mc:Choice xmlns:v="urn:schemas-microsoft-com:vml" Requires="v">
                    <p:oleObj spid="_x0000_s411609" name="Equation" r:id="rId8" imgW="177800" imgH="215900" progId="Equation.3">
                      <p:embed/>
                    </p:oleObj>
                  </mc:Choice>
                  <mc:Fallback>
                    <p:oleObj name="Equation" r:id="rId8" imgW="177800" imgH="215900" progId="Equation.3">
                      <p:embed/>
                      <p:pic>
                        <p:nvPicPr>
                          <p:cNvPr id="0" name=""/>
                          <p:cNvPicPr/>
                          <p:nvPr/>
                        </p:nvPicPr>
                        <p:blipFill>
                          <a:blip r:embed="rId9"/>
                          <a:stretch>
                            <a:fillRect/>
                          </a:stretch>
                        </p:blipFill>
                        <p:spPr>
                          <a:xfrm>
                            <a:off x="6879501" y="6050209"/>
                            <a:ext cx="285800" cy="347042"/>
                          </a:xfrm>
                          <a:prstGeom prst="rect">
                            <a:avLst/>
                          </a:prstGeom>
                          <a:solidFill>
                            <a:srgbClr val="FFFFFF"/>
                          </a:solidFill>
                        </p:spPr>
                      </p:pic>
                    </p:oleObj>
                  </mc:Fallback>
                </mc:AlternateContent>
              </a:graphicData>
            </a:graphic>
          </p:graphicFrame>
        </p:grpSp>
      </p:grpSp>
      <p:grpSp>
        <p:nvGrpSpPr>
          <p:cNvPr id="12" name="Gruppo 11"/>
          <p:cNvGrpSpPr/>
          <p:nvPr/>
        </p:nvGrpSpPr>
        <p:grpSpPr>
          <a:xfrm>
            <a:off x="5515837" y="6189152"/>
            <a:ext cx="3131999" cy="144000"/>
            <a:chOff x="5515837" y="6189152"/>
            <a:chExt cx="3131999" cy="108000"/>
          </a:xfrm>
        </p:grpSpPr>
        <p:cxnSp>
          <p:nvCxnSpPr>
            <p:cNvPr id="6" name="Connettore 1 5"/>
            <p:cNvCxnSpPr/>
            <p:nvPr/>
          </p:nvCxnSpPr>
          <p:spPr>
            <a:xfrm>
              <a:off x="5515837" y="6293719"/>
              <a:ext cx="3131999" cy="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Connettore 1 7"/>
            <p:cNvCxnSpPr/>
            <p:nvPr/>
          </p:nvCxnSpPr>
          <p:spPr>
            <a:xfrm flipV="1">
              <a:off x="7099047" y="6189152"/>
              <a:ext cx="0" cy="9506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Connettore 1 19"/>
            <p:cNvCxnSpPr/>
            <p:nvPr/>
          </p:nvCxnSpPr>
          <p:spPr>
            <a:xfrm flipV="1">
              <a:off x="8638183" y="6202091"/>
              <a:ext cx="0" cy="9506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Connettore 1 20"/>
            <p:cNvCxnSpPr/>
            <p:nvPr/>
          </p:nvCxnSpPr>
          <p:spPr>
            <a:xfrm flipV="1">
              <a:off x="5528256" y="6196017"/>
              <a:ext cx="0" cy="9506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11" name="CasellaDiTesto 10"/>
          <p:cNvSpPr txBox="1"/>
          <p:nvPr/>
        </p:nvSpPr>
        <p:spPr>
          <a:xfrm>
            <a:off x="641143" y="4672687"/>
            <a:ext cx="3575608" cy="523220"/>
          </a:xfrm>
          <a:prstGeom prst="rect">
            <a:avLst/>
          </a:prstGeom>
          <a:noFill/>
        </p:spPr>
        <p:txBody>
          <a:bodyPr wrap="square" rtlCol="0">
            <a:spAutoFit/>
          </a:bodyPr>
          <a:lstStyle/>
          <a:p>
            <a:r>
              <a:rPr lang="it-IT" sz="2800" b="0" dirty="0" smtClean="0">
                <a:latin typeface="+mn-lt"/>
              </a:rPr>
              <a:t>Fiducia !!!???</a:t>
            </a:r>
            <a:endParaRPr lang="it-IT" sz="2800" b="0" dirty="0">
              <a:latin typeface="+mn-lt"/>
            </a:endParaRPr>
          </a:p>
        </p:txBody>
      </p:sp>
    </p:spTree>
    <p:extLst>
      <p:ext uri="{BB962C8B-B14F-4D97-AF65-F5344CB8AC3E}">
        <p14:creationId xmlns:p14="http://schemas.microsoft.com/office/powerpoint/2010/main" val="33123933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12846"/>
            <a:ext cx="8229600" cy="990600"/>
          </a:xfrm>
        </p:spPr>
        <p:txBody>
          <a:bodyPr/>
          <a:lstStyle/>
          <a:p>
            <a:r>
              <a:rPr lang="it-IT" dirty="0" smtClean="0"/>
              <a:t>Stima della Media di Popolazione </a:t>
            </a:r>
            <a:r>
              <a:rPr lang="it-IT" dirty="0" smtClean="0">
                <a:latin typeface="Symbol" charset="2"/>
                <a:cs typeface="Symbol" charset="2"/>
              </a:rPr>
              <a:t>m</a:t>
            </a:r>
            <a:endParaRPr lang="it-IT" dirty="0">
              <a:latin typeface="Symbol" charset="2"/>
              <a:cs typeface="Symbol" charset="2"/>
            </a:endParaRPr>
          </a:p>
        </p:txBody>
      </p:sp>
      <p:pic>
        <p:nvPicPr>
          <p:cNvPr id="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052" y="1879308"/>
            <a:ext cx="6985702" cy="308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asellaDiTesto 3"/>
          <p:cNvSpPr txBox="1"/>
          <p:nvPr/>
        </p:nvSpPr>
        <p:spPr>
          <a:xfrm>
            <a:off x="554836" y="1171254"/>
            <a:ext cx="7262182" cy="461665"/>
          </a:xfrm>
          <a:prstGeom prst="rect">
            <a:avLst/>
          </a:prstGeom>
          <a:noFill/>
        </p:spPr>
        <p:txBody>
          <a:bodyPr wrap="square" rtlCol="0">
            <a:spAutoFit/>
          </a:bodyPr>
          <a:lstStyle/>
          <a:p>
            <a:pPr marL="444500" indent="-444500">
              <a:buSzPct val="85000"/>
              <a:buFont typeface="Wingdings" charset="2"/>
              <a:buChar char="q"/>
            </a:pPr>
            <a:r>
              <a:rPr lang="it-IT" dirty="0" smtClean="0">
                <a:solidFill>
                  <a:srgbClr val="0000FF"/>
                </a:solidFill>
                <a:latin typeface="+mn-lt"/>
              </a:rPr>
              <a:t>Tre casi possibili per </a:t>
            </a:r>
            <a:r>
              <a:rPr lang="it-IT" dirty="0" err="1" smtClean="0">
                <a:solidFill>
                  <a:srgbClr val="0000FF"/>
                </a:solidFill>
                <a:latin typeface="Symbol" charset="2"/>
                <a:cs typeface="Symbol" charset="2"/>
              </a:rPr>
              <a:t>s</a:t>
            </a:r>
            <a:r>
              <a:rPr lang="it-IT" dirty="0" smtClean="0">
                <a:solidFill>
                  <a:srgbClr val="0000FF"/>
                </a:solidFill>
                <a:latin typeface="+mn-lt"/>
              </a:rPr>
              <a:t> nota</a:t>
            </a:r>
            <a:endParaRPr lang="it-IT" dirty="0">
              <a:solidFill>
                <a:srgbClr val="0000FF"/>
              </a:solidFill>
              <a:latin typeface="+mn-lt"/>
            </a:endParaRPr>
          </a:p>
        </p:txBody>
      </p:sp>
      <p:cxnSp>
        <p:nvCxnSpPr>
          <p:cNvPr id="7" name="Connettore 1 6"/>
          <p:cNvCxnSpPr/>
          <p:nvPr/>
        </p:nvCxnSpPr>
        <p:spPr>
          <a:xfrm>
            <a:off x="5560686" y="2749364"/>
            <a:ext cx="2120703" cy="2293645"/>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Connettore 1 10"/>
          <p:cNvCxnSpPr/>
          <p:nvPr/>
        </p:nvCxnSpPr>
        <p:spPr>
          <a:xfrm flipV="1">
            <a:off x="5548357" y="2761694"/>
            <a:ext cx="2133035" cy="2268533"/>
          </a:xfrm>
          <a:prstGeom prst="line">
            <a:avLst/>
          </a:prstGeom>
        </p:spPr>
        <p:style>
          <a:lnRef idx="2">
            <a:schemeClr val="accent1"/>
          </a:lnRef>
          <a:fillRef idx="0">
            <a:schemeClr val="accent1"/>
          </a:fillRef>
          <a:effectRef idx="1">
            <a:schemeClr val="accent1"/>
          </a:effectRef>
          <a:fontRef idx="minor">
            <a:schemeClr val="tx1"/>
          </a:fontRef>
        </p:style>
      </p:cxnSp>
      <p:sp>
        <p:nvSpPr>
          <p:cNvPr id="19" name="CasellaDiTesto 18"/>
          <p:cNvSpPr txBox="1"/>
          <p:nvPr/>
        </p:nvSpPr>
        <p:spPr>
          <a:xfrm>
            <a:off x="702792" y="5363110"/>
            <a:ext cx="7989633" cy="1015663"/>
          </a:xfrm>
          <a:prstGeom prst="rect">
            <a:avLst/>
          </a:prstGeom>
          <a:noFill/>
        </p:spPr>
        <p:txBody>
          <a:bodyPr wrap="square" rtlCol="0">
            <a:spAutoFit/>
          </a:bodyPr>
          <a:lstStyle/>
          <a:p>
            <a:pPr indent="357188"/>
            <a:r>
              <a:rPr lang="it-IT" sz="2000" b="0" dirty="0" smtClean="0">
                <a:latin typeface="+mn-lt"/>
              </a:rPr>
              <a:t>Siamo a conoscenza della deviazione standard</a:t>
            </a:r>
            <a:r>
              <a:rPr lang="it-IT" sz="2000" dirty="0" smtClean="0">
                <a:latin typeface="+mn-lt"/>
              </a:rPr>
              <a:t> </a:t>
            </a:r>
            <a:r>
              <a:rPr lang="it-IT" sz="2000" dirty="0" err="1" smtClean="0">
                <a:latin typeface="Symbol" charset="2"/>
                <a:cs typeface="Symbol" charset="2"/>
              </a:rPr>
              <a:t>s</a:t>
            </a:r>
            <a:endParaRPr lang="it-IT" sz="2000" dirty="0" smtClean="0">
              <a:latin typeface="Symbol" charset="2"/>
              <a:cs typeface="Symbol" charset="2"/>
            </a:endParaRPr>
          </a:p>
          <a:p>
            <a:pPr marL="342900" indent="-342900">
              <a:buFont typeface="Arial"/>
              <a:buChar char="•"/>
            </a:pPr>
            <a:r>
              <a:rPr lang="it-IT" sz="2000" b="0" dirty="0" smtClean="0">
                <a:latin typeface="+mn-lt"/>
                <a:cs typeface="Symbol" charset="2"/>
              </a:rPr>
              <a:t>Le dimensioni sono grandi (n≥30) o piccole</a:t>
            </a:r>
            <a:r>
              <a:rPr lang="it-IT" sz="2000" b="0" dirty="0">
                <a:latin typeface="+mn-lt"/>
                <a:cs typeface="Symbol" charset="2"/>
              </a:rPr>
              <a:t>(</a:t>
            </a:r>
            <a:r>
              <a:rPr lang="it-IT" sz="2000" b="0" dirty="0" err="1" smtClean="0">
                <a:latin typeface="+mn-lt"/>
                <a:cs typeface="Symbol" charset="2"/>
              </a:rPr>
              <a:t>n</a:t>
            </a:r>
            <a:r>
              <a:rPr lang="it-IT" sz="2000" b="0" dirty="0" smtClean="0">
                <a:latin typeface="+mn-lt"/>
                <a:cs typeface="Symbol" charset="2"/>
              </a:rPr>
              <a:t>&lt;30)?</a:t>
            </a:r>
          </a:p>
          <a:p>
            <a:pPr marL="342900" indent="-342900">
              <a:buFont typeface="Arial"/>
              <a:buChar char="•"/>
            </a:pPr>
            <a:r>
              <a:rPr lang="it-IT" sz="2000" b="0" dirty="0" smtClean="0">
                <a:latin typeface="+mn-lt"/>
                <a:cs typeface="Symbol" charset="2"/>
              </a:rPr>
              <a:t>Se </a:t>
            </a:r>
            <a:r>
              <a:rPr lang="it-IT" sz="2000" b="0" dirty="0" err="1" smtClean="0">
                <a:latin typeface="+mn-lt"/>
                <a:cs typeface="Symbol" charset="2"/>
              </a:rPr>
              <a:t>n</a:t>
            </a:r>
            <a:r>
              <a:rPr lang="it-IT" sz="2000" b="0" dirty="0" smtClean="0">
                <a:latin typeface="+mn-lt"/>
                <a:cs typeface="Symbol" charset="2"/>
              </a:rPr>
              <a:t>&lt;30 la popolazione della variabile casuale è normale?</a:t>
            </a:r>
            <a:endParaRPr lang="it-IT" sz="2000" b="0" dirty="0">
              <a:latin typeface="+mn-lt"/>
              <a:cs typeface="Symbol" charset="2"/>
            </a:endParaRPr>
          </a:p>
        </p:txBody>
      </p:sp>
    </p:spTree>
    <p:extLst>
      <p:ext uri="{BB962C8B-B14F-4D97-AF65-F5344CB8AC3E}">
        <p14:creationId xmlns:p14="http://schemas.microsoft.com/office/powerpoint/2010/main" val="222441792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49833"/>
            <a:ext cx="8229600" cy="990600"/>
          </a:xfrm>
        </p:spPr>
        <p:txBody>
          <a:bodyPr/>
          <a:lstStyle/>
          <a:p>
            <a:r>
              <a:rPr lang="it-IT" dirty="0" smtClean="0"/>
              <a:t>I.C. - Deviazione Standard </a:t>
            </a:r>
            <a:r>
              <a:rPr lang="it-IT" dirty="0" err="1" smtClean="0">
                <a:latin typeface="Symbol" charset="2"/>
                <a:cs typeface="Symbol" charset="2"/>
              </a:rPr>
              <a:t>s</a:t>
            </a:r>
            <a:r>
              <a:rPr lang="it-IT" dirty="0" smtClean="0"/>
              <a:t> nota</a:t>
            </a:r>
            <a:endParaRPr lang="it-IT" dirty="0"/>
          </a:p>
        </p:txBody>
      </p:sp>
      <p:sp>
        <p:nvSpPr>
          <p:cNvPr id="3" name="Rectangle 3"/>
          <p:cNvSpPr txBox="1">
            <a:spLocks noChangeArrowheads="1"/>
          </p:cNvSpPr>
          <p:nvPr/>
        </p:nvSpPr>
        <p:spPr>
          <a:xfrm>
            <a:off x="283583" y="1234783"/>
            <a:ext cx="8567947" cy="2969402"/>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buFont typeface="Tahoma" charset="0"/>
              <a:buChar char=" "/>
            </a:pPr>
            <a:r>
              <a:rPr lang="it-IT" b="0" dirty="0" smtClean="0">
                <a:ea typeface="ＭＳ Ｐゴシック" charset="0"/>
              </a:rPr>
              <a:t>L’</a:t>
            </a:r>
            <a:r>
              <a:rPr lang="it-IT" i="1" u="sng" dirty="0" smtClean="0">
                <a:solidFill>
                  <a:schemeClr val="hlink"/>
                </a:solidFill>
                <a:ea typeface="ＭＳ Ｐゴシック" charset="0"/>
              </a:rPr>
              <a:t>intervallo</a:t>
            </a:r>
            <a:r>
              <a:rPr lang="it-IT" b="0" i="1" u="sng" dirty="0" smtClean="0">
                <a:solidFill>
                  <a:schemeClr val="hlink"/>
                </a:solidFill>
                <a:ea typeface="ＭＳ Ｐゴシック" charset="0"/>
              </a:rPr>
              <a:t> </a:t>
            </a:r>
            <a:r>
              <a:rPr lang="it-IT" i="1" u="sng" dirty="0" smtClean="0">
                <a:solidFill>
                  <a:schemeClr val="hlink"/>
                </a:solidFill>
                <a:ea typeface="ＭＳ Ｐゴシック" charset="0"/>
              </a:rPr>
              <a:t>di confidenza per</a:t>
            </a:r>
            <a:r>
              <a:rPr lang="it-IT" i="1" u="sng" dirty="0" smtClean="0">
                <a:solidFill>
                  <a:schemeClr val="hlink"/>
                </a:solidFill>
                <a:latin typeface="Verdana" charset="0"/>
                <a:ea typeface="ＭＳ Ｐゴシック" charset="0"/>
              </a:rPr>
              <a:t> </a:t>
            </a:r>
            <a:r>
              <a:rPr lang="it-IT" i="1" u="sng" dirty="0" err="1" smtClean="0">
                <a:solidFill>
                  <a:schemeClr val="hlink"/>
                </a:solidFill>
                <a:latin typeface="Times New Roman" charset="0"/>
                <a:ea typeface="ＭＳ Ｐゴシック" charset="0"/>
                <a:cs typeface="Times New Roman" charset="0"/>
              </a:rPr>
              <a:t>μ</a:t>
            </a:r>
            <a:r>
              <a:rPr lang="it-IT" dirty="0" smtClean="0">
                <a:latin typeface="Verdana" charset="0"/>
                <a:ea typeface="ＭＳ Ｐゴシック" charset="0"/>
              </a:rPr>
              <a:t> </a:t>
            </a:r>
            <a:r>
              <a:rPr lang="it-IT" b="0" dirty="0" smtClean="0">
                <a:ea typeface="ＭＳ Ｐゴシック" charset="0"/>
              </a:rPr>
              <a:t>a livello (1 – </a:t>
            </a:r>
            <a:r>
              <a:rPr lang="it-IT" b="0" dirty="0" smtClean="0">
                <a:ea typeface="ＭＳ Ｐゴシック" charset="0"/>
                <a:cs typeface="Times New Roman" charset="0"/>
              </a:rPr>
              <a:t>α</a:t>
            </a:r>
            <a:r>
              <a:rPr lang="it-IT" b="0" dirty="0" smtClean="0">
                <a:ea typeface="ＭＳ Ｐゴシック" charset="0"/>
              </a:rPr>
              <a:t>)100% è</a:t>
            </a:r>
            <a:endParaRPr lang="en-GB" dirty="0" smtClean="0">
              <a:latin typeface="Verdana" charset="0"/>
              <a:ea typeface="ＭＳ Ｐゴシック" charset="0"/>
            </a:endParaRPr>
          </a:p>
          <a:p>
            <a:pPr algn="just">
              <a:lnSpc>
                <a:spcPct val="80000"/>
              </a:lnSpc>
              <a:buFont typeface="Tahoma" charset="0"/>
              <a:buChar char=" "/>
            </a:pPr>
            <a:endParaRPr lang="en-GB" dirty="0" smtClean="0">
              <a:latin typeface="Verdana" charset="0"/>
              <a:ea typeface="ＭＳ Ｐゴシック" charset="0"/>
            </a:endParaRPr>
          </a:p>
          <a:p>
            <a:pPr marL="0" indent="0" algn="just">
              <a:lnSpc>
                <a:spcPct val="80000"/>
              </a:lnSpc>
              <a:buNone/>
            </a:pPr>
            <a:endParaRPr lang="en-GB" dirty="0" smtClean="0">
              <a:latin typeface="Verdana" charset="0"/>
              <a:ea typeface="ＭＳ Ｐゴシック" charset="0"/>
            </a:endParaRPr>
          </a:p>
          <a:p>
            <a:pPr marL="0" indent="0" algn="just">
              <a:spcBef>
                <a:spcPts val="1200"/>
              </a:spcBef>
              <a:buFont typeface="Tahoma" charset="0"/>
              <a:buChar char=" "/>
            </a:pPr>
            <a:endParaRPr lang="it-IT" b="0" dirty="0" smtClean="0">
              <a:ea typeface="ＭＳ Ｐゴシック" charset="0"/>
            </a:endParaRPr>
          </a:p>
          <a:p>
            <a:pPr marL="0" indent="0" algn="just">
              <a:spcBef>
                <a:spcPts val="1200"/>
              </a:spcBef>
              <a:buFont typeface="Tahoma" charset="0"/>
              <a:buChar char=" "/>
            </a:pPr>
            <a:r>
              <a:rPr lang="it-IT" b="0" dirty="0" smtClean="0">
                <a:ea typeface="ＭＳ Ｐゴシック" charset="0"/>
              </a:rPr>
              <a:t>Il valore della variabile standard </a:t>
            </a:r>
            <a:r>
              <a:rPr lang="it-IT" b="0" i="1" dirty="0" err="1" smtClean="0">
                <a:latin typeface="Times New Roman"/>
                <a:ea typeface="ＭＳ Ｐゴシック" charset="0"/>
                <a:cs typeface="Times New Roman"/>
              </a:rPr>
              <a:t>z</a:t>
            </a:r>
            <a:r>
              <a:rPr lang="it-IT" b="0" dirty="0" smtClean="0">
                <a:ea typeface="ＭＳ Ｐゴシック" charset="0"/>
              </a:rPr>
              <a:t> che appare nella formula si ricava dalla tabella della distribuzione normale standard per un dato livello di confidenza.</a:t>
            </a:r>
            <a:endParaRPr lang="it-IT" b="0" dirty="0">
              <a:ea typeface="ＭＳ Ｐゴシック" charset="0"/>
              <a:cs typeface="Times New Roman" charset="0"/>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2617189048"/>
              </p:ext>
            </p:extLst>
          </p:nvPr>
        </p:nvGraphicFramePr>
        <p:xfrm>
          <a:off x="3155586" y="1900639"/>
          <a:ext cx="2651588" cy="1080000"/>
        </p:xfrm>
        <a:graphic>
          <a:graphicData uri="http://schemas.openxmlformats.org/presentationml/2006/ole">
            <mc:AlternateContent xmlns:mc="http://schemas.openxmlformats.org/markup-compatibility/2006">
              <mc:Choice xmlns:v="urn:schemas-microsoft-com:vml" Requires="v">
                <p:oleObj spid="_x0000_s415349" name="Equation" r:id="rId3" imgW="1308100" imgH="533400" progId="Equation.3">
                  <p:embed/>
                </p:oleObj>
              </mc:Choice>
              <mc:Fallback>
                <p:oleObj name="Equation" r:id="rId3" imgW="1308100" imgH="533400" progId="Equation.3">
                  <p:embed/>
                  <p:pic>
                    <p:nvPicPr>
                      <p:cNvPr id="0" name=""/>
                      <p:cNvPicPr>
                        <a:picLocks noChangeAspect="1" noChangeArrowheads="1"/>
                      </p:cNvPicPr>
                      <p:nvPr/>
                    </p:nvPicPr>
                    <p:blipFill>
                      <a:blip r:embed="rId4"/>
                      <a:srcRect/>
                      <a:stretch>
                        <a:fillRect/>
                      </a:stretch>
                    </p:blipFill>
                    <p:spPr bwMode="auto">
                      <a:xfrm>
                        <a:off x="3155586" y="1900639"/>
                        <a:ext cx="2651588" cy="108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5" name="CasellaDiTesto 4"/>
          <p:cNvSpPr txBox="1"/>
          <p:nvPr/>
        </p:nvSpPr>
        <p:spPr>
          <a:xfrm>
            <a:off x="320573" y="4278159"/>
            <a:ext cx="8532138" cy="1200328"/>
          </a:xfrm>
          <a:prstGeom prst="rect">
            <a:avLst/>
          </a:prstGeom>
          <a:noFill/>
        </p:spPr>
        <p:txBody>
          <a:bodyPr wrap="square" rtlCol="0">
            <a:spAutoFit/>
          </a:bodyPr>
          <a:lstStyle/>
          <a:p>
            <a:pPr algn="just"/>
            <a:r>
              <a:rPr lang="it-IT" b="0" dirty="0" smtClean="0">
                <a:latin typeface="+mn-lt"/>
              </a:rPr>
              <a:t>Il</a:t>
            </a:r>
            <a:r>
              <a:rPr lang="it-IT" dirty="0" smtClean="0">
                <a:latin typeface="+mn-lt"/>
              </a:rPr>
              <a:t> </a:t>
            </a:r>
            <a:r>
              <a:rPr lang="it-IT" i="1" u="sng" dirty="0" smtClean="0">
                <a:solidFill>
                  <a:schemeClr val="hlink"/>
                </a:solidFill>
                <a:latin typeface="+mn-lt"/>
              </a:rPr>
              <a:t>margine di errore per la stima di</a:t>
            </a:r>
            <a:r>
              <a:rPr lang="it-IT" i="1" dirty="0" smtClean="0">
                <a:solidFill>
                  <a:schemeClr val="hlink"/>
                </a:solidFill>
                <a:latin typeface="+mn-lt"/>
              </a:rPr>
              <a:t> </a:t>
            </a:r>
            <a:r>
              <a:rPr lang="it-IT" i="1" dirty="0" err="1" smtClean="0">
                <a:solidFill>
                  <a:schemeClr val="hlink"/>
                </a:solidFill>
                <a:cs typeface="Times New Roman" charset="0"/>
              </a:rPr>
              <a:t>μ</a:t>
            </a:r>
            <a:r>
              <a:rPr lang="it-IT" b="0" dirty="0" smtClean="0">
                <a:latin typeface="+mn-lt"/>
              </a:rPr>
              <a:t>,</a:t>
            </a:r>
            <a:r>
              <a:rPr lang="it-IT" dirty="0" smtClean="0">
                <a:latin typeface="Verdana" charset="0"/>
              </a:rPr>
              <a:t> </a:t>
            </a:r>
            <a:r>
              <a:rPr lang="it-IT" b="0" dirty="0" smtClean="0">
                <a:latin typeface="+mn-lt"/>
              </a:rPr>
              <a:t>indicato con </a:t>
            </a:r>
            <a:r>
              <a:rPr lang="it-IT" b="0" i="1" dirty="0" smtClean="0">
                <a:latin typeface="Times New Roman"/>
                <a:cs typeface="Times New Roman"/>
              </a:rPr>
              <a:t>E</a:t>
            </a:r>
            <a:r>
              <a:rPr lang="it-IT" b="0" dirty="0" smtClean="0">
                <a:latin typeface="+mn-lt"/>
              </a:rPr>
              <a:t>, è la quantità che è sottratta e sommata al valore di</a:t>
            </a:r>
            <a:r>
              <a:rPr lang="it-IT" dirty="0" smtClean="0">
                <a:latin typeface="Verdana" charset="0"/>
              </a:rPr>
              <a:t> </a:t>
            </a:r>
            <a:r>
              <a:rPr lang="it-IT" i="1" dirty="0" smtClean="0"/>
              <a:t>x</a:t>
            </a:r>
            <a:r>
              <a:rPr lang="it-IT" dirty="0" smtClean="0">
                <a:latin typeface="Verdana" charset="0"/>
              </a:rPr>
              <a:t> </a:t>
            </a:r>
            <a:r>
              <a:rPr lang="it-IT" b="0" dirty="0" smtClean="0">
                <a:latin typeface="+mn-lt"/>
              </a:rPr>
              <a:t>per calcolare gli estremi dell’ intervallo di confidenza per</a:t>
            </a:r>
            <a:r>
              <a:rPr lang="it-IT" dirty="0" smtClean="0">
                <a:latin typeface="Verdana" charset="0"/>
              </a:rPr>
              <a:t> </a:t>
            </a:r>
            <a:r>
              <a:rPr lang="it-IT" b="0" dirty="0" err="1" smtClean="0">
                <a:cs typeface="Times New Roman" charset="0"/>
              </a:rPr>
              <a:t>μ</a:t>
            </a:r>
            <a:r>
              <a:rPr lang="it-IT" b="0" dirty="0" smtClean="0">
                <a:latin typeface="Verdana" charset="0"/>
              </a:rPr>
              <a:t>. </a:t>
            </a:r>
            <a:endParaRPr lang="it-IT" dirty="0"/>
          </a:p>
        </p:txBody>
      </p:sp>
      <p:graphicFrame>
        <p:nvGraphicFramePr>
          <p:cNvPr id="6" name="Object 2"/>
          <p:cNvGraphicFramePr>
            <a:graphicFrameLocks noChangeAspect="1"/>
          </p:cNvGraphicFramePr>
          <p:nvPr>
            <p:extLst>
              <p:ext uri="{D42A27DB-BD31-4B8C-83A1-F6EECF244321}">
                <p14:modId xmlns:p14="http://schemas.microsoft.com/office/powerpoint/2010/main" val="3408050624"/>
              </p:ext>
            </p:extLst>
          </p:nvPr>
        </p:nvGraphicFramePr>
        <p:xfrm>
          <a:off x="4136236" y="5732125"/>
          <a:ext cx="1080838" cy="431999"/>
        </p:xfrm>
        <a:graphic>
          <a:graphicData uri="http://schemas.openxmlformats.org/presentationml/2006/ole">
            <mc:AlternateContent xmlns:mc="http://schemas.openxmlformats.org/markup-compatibility/2006">
              <mc:Choice xmlns:v="urn:schemas-microsoft-com:vml" Requires="v">
                <p:oleObj spid="_x0000_s415350" name="Equation" r:id="rId5" imgW="571252" imgH="228501" progId="Equation.3">
                  <p:embed/>
                </p:oleObj>
              </mc:Choice>
              <mc:Fallback>
                <p:oleObj name="Equation" r:id="rId5" imgW="571252" imgH="228501"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36236" y="5732125"/>
                        <a:ext cx="1080838" cy="431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Tree>
    <p:extLst>
      <p:ext uri="{BB962C8B-B14F-4D97-AF65-F5344CB8AC3E}">
        <p14:creationId xmlns:p14="http://schemas.microsoft.com/office/powerpoint/2010/main" val="377661522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18848" y="385453"/>
            <a:ext cx="8229600" cy="990600"/>
          </a:xfrm>
        </p:spPr>
        <p:txBody>
          <a:bodyPr/>
          <a:lstStyle/>
          <a:p>
            <a:r>
              <a:rPr lang="it-IT" dirty="0" smtClean="0"/>
              <a:t>Introduzione al Concetto di Stima</a:t>
            </a:r>
            <a:endParaRPr lang="it-IT" dirty="0"/>
          </a:p>
        </p:txBody>
      </p:sp>
      <p:sp>
        <p:nvSpPr>
          <p:cNvPr id="3" name="Segnaposto contenuto 2"/>
          <p:cNvSpPr>
            <a:spLocks noGrp="1"/>
          </p:cNvSpPr>
          <p:nvPr>
            <p:ph idx="1"/>
          </p:nvPr>
        </p:nvSpPr>
        <p:spPr/>
        <p:txBody>
          <a:bodyPr/>
          <a:lstStyle/>
          <a:p>
            <a:pPr marL="185738" indent="0">
              <a:buNone/>
            </a:pPr>
            <a:r>
              <a:rPr lang="it-IT" sz="3200" b="1" dirty="0" smtClean="0"/>
              <a:t>Definizioni</a:t>
            </a:r>
          </a:p>
          <a:p>
            <a:r>
              <a:rPr lang="it-IT" dirty="0" smtClean="0"/>
              <a:t>La </a:t>
            </a:r>
            <a:r>
              <a:rPr lang="it-IT" i="1" u="sng" dirty="0" smtClean="0"/>
              <a:t>procedura</a:t>
            </a:r>
            <a:r>
              <a:rPr lang="it-IT" dirty="0" smtClean="0"/>
              <a:t> che assegna un valore a un parametro di popolazione (media, varianza) a partire dal valore della della statistica corrispondente statistica campionaria </a:t>
            </a:r>
            <a:r>
              <a:rPr lang="it-IT" b="1" i="1" u="sng" dirty="0" smtClean="0">
                <a:solidFill>
                  <a:srgbClr val="0000FF"/>
                </a:solidFill>
              </a:rPr>
              <a:t>procedura di stima</a:t>
            </a:r>
            <a:r>
              <a:rPr lang="it-IT" dirty="0" smtClean="0"/>
              <a:t>.</a:t>
            </a:r>
          </a:p>
          <a:p>
            <a:pPr>
              <a:spcBef>
                <a:spcPts val="1224"/>
              </a:spcBef>
            </a:pPr>
            <a:r>
              <a:rPr lang="it-IT" dirty="0"/>
              <a:t>La statistica campionaria </a:t>
            </a:r>
            <a:r>
              <a:rPr lang="it-IT" dirty="0" smtClean="0"/>
              <a:t>(</a:t>
            </a:r>
            <a:r>
              <a:rPr lang="it-IT" i="1" u="sng" dirty="0"/>
              <a:t>la formula</a:t>
            </a:r>
            <a:r>
              <a:rPr lang="it-IT" dirty="0" smtClean="0"/>
              <a:t>) utilizzata </a:t>
            </a:r>
            <a:r>
              <a:rPr lang="it-IT" dirty="0"/>
              <a:t>per stimare un parametro popolazione è nota come </a:t>
            </a:r>
            <a:r>
              <a:rPr lang="it-IT" b="1" i="1" u="sng" dirty="0">
                <a:solidFill>
                  <a:srgbClr val="0000FF"/>
                </a:solidFill>
              </a:rPr>
              <a:t>stimatore</a:t>
            </a:r>
            <a:r>
              <a:rPr lang="it-IT" dirty="0"/>
              <a:t>.</a:t>
            </a:r>
          </a:p>
          <a:p>
            <a:pPr>
              <a:spcBef>
                <a:spcPts val="1224"/>
              </a:spcBef>
            </a:pPr>
            <a:r>
              <a:rPr lang="it-IT" dirty="0" smtClean="0"/>
              <a:t>Il </a:t>
            </a:r>
            <a:r>
              <a:rPr lang="it-IT" i="1" u="sng" dirty="0"/>
              <a:t>valore</a:t>
            </a:r>
            <a:r>
              <a:rPr lang="it-IT" dirty="0"/>
              <a:t> </a:t>
            </a:r>
            <a:r>
              <a:rPr lang="it-IT" dirty="0" smtClean="0"/>
              <a:t>(</a:t>
            </a:r>
            <a:r>
              <a:rPr lang="it-IT" i="1" u="sng" dirty="0"/>
              <a:t>o valor</a:t>
            </a:r>
            <a:r>
              <a:rPr lang="it-IT" i="1" dirty="0" smtClean="0"/>
              <a:t>i</a:t>
            </a:r>
            <a:r>
              <a:rPr lang="it-IT" dirty="0" smtClean="0"/>
              <a:t>) </a:t>
            </a:r>
            <a:r>
              <a:rPr lang="it-IT" dirty="0"/>
              <a:t>assegnati a un parametro di popolazione sulla base del valore </a:t>
            </a:r>
            <a:r>
              <a:rPr lang="it-IT" dirty="0" smtClean="0"/>
              <a:t>della statistica campionaria </a:t>
            </a:r>
            <a:r>
              <a:rPr lang="it-IT" dirty="0"/>
              <a:t>viene chiamato una </a:t>
            </a:r>
            <a:r>
              <a:rPr lang="it-IT" b="1" i="1" u="sng" dirty="0">
                <a:solidFill>
                  <a:srgbClr val="0000FF"/>
                </a:solidFill>
              </a:rPr>
              <a:t>stima</a:t>
            </a:r>
            <a:r>
              <a:rPr lang="it-IT" dirty="0"/>
              <a:t>. </a:t>
            </a:r>
            <a:endParaRPr lang="it-IT" dirty="0" smtClean="0"/>
          </a:p>
        </p:txBody>
      </p:sp>
    </p:spTree>
    <p:extLst>
      <p:ext uri="{BB962C8B-B14F-4D97-AF65-F5344CB8AC3E}">
        <p14:creationId xmlns:p14="http://schemas.microsoft.com/office/powerpoint/2010/main" val="1577540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12846"/>
            <a:ext cx="8229600" cy="859776"/>
          </a:xfrm>
        </p:spPr>
        <p:txBody>
          <a:bodyPr/>
          <a:lstStyle/>
          <a:p>
            <a:r>
              <a:rPr lang="it-IT" dirty="0" smtClean="0"/>
              <a:t>Calcolo di IC</a:t>
            </a:r>
            <a:endParaRPr lang="it-IT" dirty="0"/>
          </a:p>
        </p:txBody>
      </p:sp>
      <p:pic>
        <p:nvPicPr>
          <p:cNvPr id="3"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9486" y="4152587"/>
            <a:ext cx="3592286" cy="1439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6161" y="1710810"/>
            <a:ext cx="3598937" cy="1439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table_08_01"/>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59565" y="3518923"/>
            <a:ext cx="4744773" cy="19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bject 2"/>
          <p:cNvGraphicFramePr>
            <a:graphicFrameLocks noChangeAspect="1"/>
          </p:cNvGraphicFramePr>
          <p:nvPr>
            <p:extLst>
              <p:ext uri="{D42A27DB-BD31-4B8C-83A1-F6EECF244321}">
                <p14:modId xmlns:p14="http://schemas.microsoft.com/office/powerpoint/2010/main" val="2534018028"/>
              </p:ext>
            </p:extLst>
          </p:nvPr>
        </p:nvGraphicFramePr>
        <p:xfrm>
          <a:off x="627850" y="1709738"/>
          <a:ext cx="3294063" cy="1158875"/>
        </p:xfrm>
        <a:graphic>
          <a:graphicData uri="http://schemas.openxmlformats.org/presentationml/2006/ole">
            <mc:AlternateContent xmlns:mc="http://schemas.openxmlformats.org/markup-compatibility/2006">
              <mc:Choice xmlns:v="urn:schemas-microsoft-com:vml" Requires="v">
                <p:oleObj spid="_x0000_s416063" name="Equation" r:id="rId7" imgW="1625600" imgH="571500" progId="Equation.3">
                  <p:embed/>
                </p:oleObj>
              </mc:Choice>
              <mc:Fallback>
                <p:oleObj name="Equation" r:id="rId7" imgW="1625600" imgH="571500" progId="Equation.3">
                  <p:embed/>
                  <p:pic>
                    <p:nvPicPr>
                      <p:cNvPr id="0" name=""/>
                      <p:cNvPicPr>
                        <a:picLocks noChangeAspect="1" noChangeArrowheads="1"/>
                      </p:cNvPicPr>
                      <p:nvPr/>
                    </p:nvPicPr>
                    <p:blipFill>
                      <a:blip r:embed="rId8"/>
                      <a:srcRect/>
                      <a:stretch>
                        <a:fillRect/>
                      </a:stretch>
                    </p:blipFill>
                    <p:spPr bwMode="auto">
                      <a:xfrm>
                        <a:off x="627850" y="1709738"/>
                        <a:ext cx="3294063" cy="1158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7" name="CasellaDiTesto 6"/>
          <p:cNvSpPr txBox="1"/>
          <p:nvPr/>
        </p:nvSpPr>
        <p:spPr>
          <a:xfrm>
            <a:off x="5764652" y="3538420"/>
            <a:ext cx="2835827" cy="400110"/>
          </a:xfrm>
          <a:prstGeom prst="rect">
            <a:avLst/>
          </a:prstGeom>
          <a:noFill/>
        </p:spPr>
        <p:txBody>
          <a:bodyPr wrap="square" rtlCol="0">
            <a:spAutoFit/>
          </a:bodyPr>
          <a:lstStyle/>
          <a:p>
            <a:pPr algn="ctr"/>
            <a:r>
              <a:rPr lang="it-IT" sz="2000" b="0" dirty="0" smtClean="0">
                <a:latin typeface="Cambria"/>
                <a:cs typeface="Cambria"/>
              </a:rPr>
              <a:t>(1-</a:t>
            </a:r>
            <a:r>
              <a:rPr lang="it-IT" sz="2000" b="0" dirty="0" smtClean="0">
                <a:latin typeface="Symbol" charset="2"/>
                <a:cs typeface="Symbol" charset="2"/>
              </a:rPr>
              <a:t>a</a:t>
            </a:r>
            <a:r>
              <a:rPr lang="it-IT" sz="2000" b="0" dirty="0" smtClean="0">
                <a:latin typeface="Cambria"/>
                <a:cs typeface="Cambria"/>
              </a:rPr>
              <a:t>)100%=95%</a:t>
            </a:r>
            <a:endParaRPr lang="it-IT" sz="2000" b="0" dirty="0">
              <a:latin typeface="Cambria"/>
              <a:cs typeface="Cambria"/>
            </a:endParaRPr>
          </a:p>
        </p:txBody>
      </p:sp>
      <p:sp>
        <p:nvSpPr>
          <p:cNvPr id="8" name="Rettangolo 7"/>
          <p:cNvSpPr/>
          <p:nvPr/>
        </p:nvSpPr>
        <p:spPr>
          <a:xfrm>
            <a:off x="345465" y="3074878"/>
            <a:ext cx="3721466" cy="400110"/>
          </a:xfrm>
          <a:prstGeom prst="rect">
            <a:avLst/>
          </a:prstGeom>
        </p:spPr>
        <p:txBody>
          <a:bodyPr wrap="none">
            <a:spAutoFit/>
          </a:bodyPr>
          <a:lstStyle/>
          <a:p>
            <a:r>
              <a:rPr lang="it-IT" sz="2000" b="0" dirty="0">
                <a:latin typeface="+mn-lt"/>
              </a:rPr>
              <a:t>Valori di </a:t>
            </a:r>
            <a:r>
              <a:rPr lang="it-IT" sz="2000" b="0" i="1" dirty="0" err="1">
                <a:latin typeface="Times New Roman"/>
                <a:cs typeface="Times New Roman"/>
              </a:rPr>
              <a:t>z</a:t>
            </a:r>
            <a:r>
              <a:rPr lang="it-IT" sz="2000" b="0" dirty="0"/>
              <a:t> </a:t>
            </a:r>
            <a:r>
              <a:rPr lang="it-IT" sz="2000" b="0" dirty="0">
                <a:latin typeface="+mn-lt"/>
              </a:rPr>
              <a:t>usati più di frequente </a:t>
            </a:r>
          </a:p>
        </p:txBody>
      </p:sp>
      <p:sp>
        <p:nvSpPr>
          <p:cNvPr id="9" name="CasellaDiTesto 8"/>
          <p:cNvSpPr txBox="1"/>
          <p:nvPr/>
        </p:nvSpPr>
        <p:spPr>
          <a:xfrm>
            <a:off x="517847" y="1109609"/>
            <a:ext cx="5240114" cy="461665"/>
          </a:xfrm>
          <a:prstGeom prst="rect">
            <a:avLst/>
          </a:prstGeom>
          <a:noFill/>
        </p:spPr>
        <p:txBody>
          <a:bodyPr wrap="square" rtlCol="0">
            <a:spAutoFit/>
          </a:bodyPr>
          <a:lstStyle/>
          <a:p>
            <a:r>
              <a:rPr lang="it-IT" dirty="0" smtClean="0">
                <a:solidFill>
                  <a:srgbClr val="0000FF"/>
                </a:solidFill>
                <a:latin typeface="+mn-lt"/>
              </a:rPr>
              <a:t>Intervallo di Confidenza</a:t>
            </a:r>
            <a:endParaRPr lang="it-IT" dirty="0">
              <a:solidFill>
                <a:srgbClr val="0000FF"/>
              </a:solidFill>
              <a:latin typeface="+mn-lt"/>
            </a:endParaRPr>
          </a:p>
        </p:txBody>
      </p:sp>
    </p:spTree>
    <p:extLst>
      <p:ext uri="{BB962C8B-B14F-4D97-AF65-F5344CB8AC3E}">
        <p14:creationId xmlns:p14="http://schemas.microsoft.com/office/powerpoint/2010/main" val="3055449456"/>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99149"/>
            <a:ext cx="8229600" cy="724157"/>
          </a:xfrm>
        </p:spPr>
        <p:txBody>
          <a:bodyPr/>
          <a:lstStyle/>
          <a:p>
            <a:r>
              <a:rPr lang="it-IT" dirty="0" smtClean="0"/>
              <a:t>Calcolo di IC</a:t>
            </a:r>
            <a:endParaRPr lang="it-IT" dirty="0"/>
          </a:p>
        </p:txBody>
      </p:sp>
      <p:sp>
        <p:nvSpPr>
          <p:cNvPr id="3" name="CasellaDiTesto 2"/>
          <p:cNvSpPr txBox="1"/>
          <p:nvPr/>
        </p:nvSpPr>
        <p:spPr>
          <a:xfrm>
            <a:off x="443868" y="1220569"/>
            <a:ext cx="8519809" cy="2539157"/>
          </a:xfrm>
          <a:prstGeom prst="rect">
            <a:avLst/>
          </a:prstGeom>
          <a:noFill/>
        </p:spPr>
        <p:txBody>
          <a:bodyPr wrap="square" rtlCol="0">
            <a:spAutoFit/>
          </a:bodyPr>
          <a:lstStyle/>
          <a:p>
            <a:pPr algn="just"/>
            <a:r>
              <a:rPr lang="it-IT" sz="1800" i="1" u="sng" dirty="0" smtClean="0">
                <a:solidFill>
                  <a:srgbClr val="0000FF"/>
                </a:solidFill>
                <a:latin typeface="+mn-lt"/>
              </a:rPr>
              <a:t>Esempio #1</a:t>
            </a:r>
            <a:r>
              <a:rPr lang="it-IT" sz="1800" b="0" dirty="0" smtClean="0">
                <a:latin typeface="+mn-lt"/>
              </a:rPr>
              <a:t>. Una </a:t>
            </a:r>
            <a:r>
              <a:rPr lang="it-IT" sz="1800" b="0" dirty="0">
                <a:latin typeface="+mn-lt"/>
              </a:rPr>
              <a:t>casa editrice ha </a:t>
            </a:r>
            <a:r>
              <a:rPr lang="it-IT" sz="1800" b="0" dirty="0" smtClean="0">
                <a:latin typeface="+mn-lt"/>
              </a:rPr>
              <a:t>pubblicato </a:t>
            </a:r>
            <a:r>
              <a:rPr lang="it-IT" sz="1800" b="0" dirty="0">
                <a:latin typeface="+mn-lt"/>
              </a:rPr>
              <a:t>un nuovo libro di testo </a:t>
            </a:r>
            <a:r>
              <a:rPr lang="it-IT" sz="1800" b="0" dirty="0" smtClean="0">
                <a:latin typeface="+mn-lt"/>
              </a:rPr>
              <a:t>per l’università. </a:t>
            </a:r>
            <a:r>
              <a:rPr lang="it-IT" sz="1800" b="0" dirty="0">
                <a:latin typeface="+mn-lt"/>
              </a:rPr>
              <a:t>Prima </a:t>
            </a:r>
            <a:r>
              <a:rPr lang="it-IT" sz="1800" b="0" dirty="0" smtClean="0">
                <a:latin typeface="+mn-lt"/>
              </a:rPr>
              <a:t>di decidere il </a:t>
            </a:r>
            <a:r>
              <a:rPr lang="it-IT" sz="1800" b="0" dirty="0">
                <a:latin typeface="+mn-lt"/>
              </a:rPr>
              <a:t>prezzo </a:t>
            </a:r>
            <a:r>
              <a:rPr lang="it-IT" sz="1800" b="0" dirty="0" smtClean="0">
                <a:latin typeface="+mn-lt"/>
              </a:rPr>
              <a:t>al quale </a:t>
            </a:r>
            <a:r>
              <a:rPr lang="it-IT" sz="1800" b="0" dirty="0">
                <a:latin typeface="+mn-lt"/>
              </a:rPr>
              <a:t>vendere </a:t>
            </a:r>
            <a:r>
              <a:rPr lang="it-IT" sz="1800" b="0" dirty="0" smtClean="0">
                <a:latin typeface="+mn-lt"/>
              </a:rPr>
              <a:t>il libro, </a:t>
            </a:r>
            <a:r>
              <a:rPr lang="it-IT" sz="1800" b="0" dirty="0">
                <a:latin typeface="+mn-lt"/>
              </a:rPr>
              <a:t>vuole </a:t>
            </a:r>
            <a:r>
              <a:rPr lang="it-IT" sz="1800" b="0" dirty="0" smtClean="0">
                <a:latin typeface="+mn-lt"/>
              </a:rPr>
              <a:t>conoscere </a:t>
            </a:r>
            <a:r>
              <a:rPr lang="it-IT" sz="1800" b="0" dirty="0">
                <a:latin typeface="+mn-lt"/>
              </a:rPr>
              <a:t>il prezzo </a:t>
            </a:r>
            <a:r>
              <a:rPr lang="it-IT" sz="1800" b="0" dirty="0" smtClean="0">
                <a:latin typeface="+mn-lt"/>
              </a:rPr>
              <a:t>medio di mercato dei libri </a:t>
            </a:r>
            <a:r>
              <a:rPr lang="it-IT" sz="1800" b="0" dirty="0">
                <a:latin typeface="+mn-lt"/>
              </a:rPr>
              <a:t>di testo </a:t>
            </a:r>
            <a:r>
              <a:rPr lang="it-IT" sz="1800" b="0" dirty="0" smtClean="0">
                <a:latin typeface="+mn-lt"/>
              </a:rPr>
              <a:t>di argomento analogo. Una indagine eseguita su un campione di </a:t>
            </a:r>
            <a:r>
              <a:rPr lang="it-IT" sz="1800" b="0" dirty="0">
                <a:latin typeface="+mn-lt"/>
              </a:rPr>
              <a:t>25 libri </a:t>
            </a:r>
            <a:r>
              <a:rPr lang="it-IT" sz="1800" b="0" dirty="0" smtClean="0">
                <a:latin typeface="+mn-lt"/>
              </a:rPr>
              <a:t>ha rilevato un </a:t>
            </a:r>
            <a:r>
              <a:rPr lang="it-IT" sz="1800" b="0" i="1" u="sng" dirty="0" smtClean="0">
                <a:latin typeface="+mn-lt"/>
              </a:rPr>
              <a:t>prezzo medio</a:t>
            </a:r>
            <a:r>
              <a:rPr lang="it-IT" sz="1800" b="0" u="sng" dirty="0" smtClean="0">
                <a:latin typeface="+mn-lt"/>
              </a:rPr>
              <a:t> </a:t>
            </a:r>
            <a:r>
              <a:rPr lang="it-IT" sz="1800" b="0" dirty="0" smtClean="0">
                <a:latin typeface="+mn-lt"/>
              </a:rPr>
              <a:t>di 145€, inoltre è noto che il prezzo dei libri di testo che trattano il medesimo argomento ha </a:t>
            </a:r>
            <a:r>
              <a:rPr lang="it-IT" sz="1800" b="0" i="1" u="sng" dirty="0" smtClean="0">
                <a:latin typeface="+mn-lt"/>
              </a:rPr>
              <a:t>distribuzione normale </a:t>
            </a:r>
            <a:r>
              <a:rPr lang="it-IT" sz="1800" b="0" dirty="0" smtClean="0">
                <a:latin typeface="+mn-lt"/>
              </a:rPr>
              <a:t>con </a:t>
            </a:r>
            <a:r>
              <a:rPr lang="it-IT" sz="1800" b="0" i="1" u="sng" dirty="0" smtClean="0">
                <a:latin typeface="+mn-lt"/>
              </a:rPr>
              <a:t>deviazione </a:t>
            </a:r>
            <a:r>
              <a:rPr lang="it-IT" sz="1800" b="0" i="1" u="sng" dirty="0">
                <a:latin typeface="+mn-lt"/>
              </a:rPr>
              <a:t>standard </a:t>
            </a:r>
            <a:r>
              <a:rPr lang="it-IT" sz="1800" b="0" dirty="0" err="1" smtClean="0">
                <a:latin typeface="Symbol" charset="2"/>
                <a:cs typeface="Symbol" charset="2"/>
              </a:rPr>
              <a:t>s</a:t>
            </a:r>
            <a:r>
              <a:rPr lang="it-IT" sz="1800" b="0" dirty="0" smtClean="0">
                <a:latin typeface="+mn-lt"/>
              </a:rPr>
              <a:t> = 35€.</a:t>
            </a:r>
          </a:p>
          <a:p>
            <a:pPr marL="609600" indent="-609600" eaLnBrk="1" hangingPunct="1">
              <a:spcBef>
                <a:spcPts val="600"/>
              </a:spcBef>
              <a:spcAft>
                <a:spcPts val="600"/>
              </a:spcAft>
              <a:buFont typeface="Wingdings" charset="0"/>
              <a:buAutoNum type="alphaLcParenBoth"/>
            </a:pPr>
            <a:r>
              <a:rPr lang="it-IT" sz="1800" b="0" dirty="0" smtClean="0">
                <a:latin typeface="+mn-lt"/>
              </a:rPr>
              <a:t>Calcola la stima puntuale del prezzo medio dei libri di testo.</a:t>
            </a:r>
          </a:p>
          <a:p>
            <a:pPr marL="609600" indent="-609600" eaLnBrk="1" hangingPunct="1">
              <a:spcBef>
                <a:spcPts val="600"/>
              </a:spcBef>
              <a:spcAft>
                <a:spcPts val="600"/>
              </a:spcAft>
              <a:buFont typeface="Wingdings" charset="0"/>
              <a:buAutoNum type="alphaLcParenBoth"/>
            </a:pPr>
            <a:r>
              <a:rPr lang="it-IT" sz="1800" b="0" dirty="0" smtClean="0">
                <a:latin typeface="+mn-lt"/>
              </a:rPr>
              <a:t>Costruisci l’IC per il prezzo medio ad un livello di confidenza al 90%.</a:t>
            </a:r>
            <a:endParaRPr lang="it-IT" sz="1800" b="0" dirty="0">
              <a:latin typeface="+mn-lt"/>
            </a:endParaRPr>
          </a:p>
        </p:txBody>
      </p:sp>
      <p:sp>
        <p:nvSpPr>
          <p:cNvPr id="4" name="Rectangle 3"/>
          <p:cNvSpPr txBox="1">
            <a:spLocks noChangeArrowheads="1"/>
          </p:cNvSpPr>
          <p:nvPr/>
        </p:nvSpPr>
        <p:spPr>
          <a:xfrm>
            <a:off x="461863" y="4194459"/>
            <a:ext cx="8269288" cy="2161813"/>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609600" indent="-609600">
              <a:spcBef>
                <a:spcPts val="0"/>
              </a:spcBef>
              <a:buClrTx/>
              <a:buSzPct val="80000"/>
              <a:buFont typeface="+mj-lt"/>
              <a:buAutoNum type="alphaLcParenR"/>
            </a:pPr>
            <a:r>
              <a:rPr lang="en-US" sz="2000" b="0" dirty="0" smtClean="0">
                <a:latin typeface="Verdana" charset="0"/>
                <a:ea typeface="ＭＳ Ｐゴシック" charset="0"/>
              </a:rPr>
              <a:t> </a:t>
            </a:r>
            <a:r>
              <a:rPr lang="en-US" sz="2000" b="0" i="1" dirty="0" smtClean="0">
                <a:ea typeface="ＭＳ Ｐゴシック" charset="0"/>
              </a:rPr>
              <a:t>n</a:t>
            </a:r>
            <a:r>
              <a:rPr lang="en-US" sz="2000" b="0" dirty="0" smtClean="0">
                <a:ea typeface="ＭＳ Ｐゴシック" charset="0"/>
              </a:rPr>
              <a:t> = 25,   </a:t>
            </a:r>
            <a:r>
              <a:rPr lang="en-US" sz="2000" b="0" i="1" dirty="0" err="1" smtClean="0">
                <a:latin typeface="Times New Roman" charset="0"/>
                <a:ea typeface="ＭＳ Ｐゴシック" charset="0"/>
              </a:rPr>
              <a:t>x</a:t>
            </a:r>
            <a:r>
              <a:rPr lang="en-US" sz="2000" b="0" dirty="0" err="1" smtClean="0">
                <a:latin typeface="Times New Roman" charset="0"/>
                <a:ea typeface="ＭＳ Ｐゴシック" charset="0"/>
              </a:rPr>
              <a:t>bar</a:t>
            </a:r>
            <a:r>
              <a:rPr lang="en-US" sz="2000" b="0" dirty="0" smtClean="0">
                <a:latin typeface="Verdana" charset="0"/>
                <a:ea typeface="ＭＳ Ｐゴシック" charset="0"/>
              </a:rPr>
              <a:t> </a:t>
            </a:r>
            <a:r>
              <a:rPr lang="en-US" sz="2000" b="0" dirty="0" smtClean="0">
                <a:ea typeface="ＭＳ Ｐゴシック" charset="0"/>
              </a:rPr>
              <a:t>= 145€,   and   </a:t>
            </a:r>
            <a:r>
              <a:rPr lang="el-GR" sz="2000" b="0" dirty="0" smtClean="0">
                <a:latin typeface="Times New Roman" charset="0"/>
                <a:ea typeface="ＭＳ Ｐゴシック" charset="0"/>
                <a:cs typeface="Times New Roman" charset="0"/>
              </a:rPr>
              <a:t>σ</a:t>
            </a:r>
            <a:r>
              <a:rPr lang="en-US" sz="2000" b="0" dirty="0" smtClean="0">
                <a:latin typeface="Verdana" charset="0"/>
                <a:ea typeface="ＭＳ Ｐゴシック" charset="0"/>
              </a:rPr>
              <a:t> </a:t>
            </a:r>
            <a:r>
              <a:rPr lang="en-US" sz="2000" b="0" dirty="0" smtClean="0">
                <a:ea typeface="ＭＳ Ｐゴシック" charset="0"/>
              </a:rPr>
              <a:t>= 35€</a:t>
            </a:r>
          </a:p>
          <a:p>
            <a:pPr marL="609600" indent="104775">
              <a:buFont typeface="Wingdings" charset="0"/>
              <a:buNone/>
            </a:pPr>
            <a:endParaRPr lang="en-US" sz="2000" b="0" dirty="0" smtClean="0">
              <a:ea typeface="ＭＳ Ｐゴシック" charset="0"/>
            </a:endParaRPr>
          </a:p>
          <a:p>
            <a:pPr marL="609600" indent="104775">
              <a:buFont typeface="Wingdings" charset="0"/>
              <a:buNone/>
            </a:pPr>
            <a:endParaRPr lang="en-US" sz="2000" b="0" dirty="0">
              <a:ea typeface="ＭＳ Ｐゴシック" charset="0"/>
            </a:endParaRPr>
          </a:p>
          <a:p>
            <a:pPr marL="609600" indent="104775">
              <a:buFont typeface="Wingdings" charset="0"/>
              <a:buNone/>
            </a:pPr>
            <a:endParaRPr lang="en-US" sz="2000" b="0" dirty="0" smtClean="0">
              <a:ea typeface="ＭＳ Ｐゴシック" charset="0"/>
            </a:endParaRPr>
          </a:p>
          <a:p>
            <a:pPr marL="609600" indent="104775">
              <a:buFont typeface="Wingdings" charset="0"/>
              <a:buNone/>
            </a:pPr>
            <a:r>
              <a:rPr lang="it-IT" sz="2000" b="0" dirty="0" smtClean="0">
                <a:ea typeface="ＭＳ Ｐゴシック" charset="0"/>
              </a:rPr>
              <a:t>La stima puntuale di </a:t>
            </a:r>
            <a:r>
              <a:rPr lang="it-IT" sz="2000" b="0" dirty="0" err="1" smtClean="0">
                <a:ea typeface="ＭＳ Ｐゴシック" charset="0"/>
                <a:cs typeface="Times New Roman" charset="0"/>
              </a:rPr>
              <a:t>μ</a:t>
            </a:r>
            <a:r>
              <a:rPr lang="it-IT" sz="2000" b="0" dirty="0" smtClean="0">
                <a:ea typeface="ＭＳ Ｐゴシック" charset="0"/>
              </a:rPr>
              <a:t> è uguale a:   </a:t>
            </a:r>
            <a:endParaRPr lang="it-IT" sz="2800" dirty="0">
              <a:latin typeface="Verdana" charset="0"/>
              <a:ea typeface="ＭＳ Ｐゴシック" charset="0"/>
            </a:endParaRPr>
          </a:p>
        </p:txBody>
      </p:sp>
      <p:graphicFrame>
        <p:nvGraphicFramePr>
          <p:cNvPr id="5" name="Object 2"/>
          <p:cNvGraphicFramePr>
            <a:graphicFrameLocks noChangeAspect="1"/>
          </p:cNvGraphicFramePr>
          <p:nvPr>
            <p:extLst>
              <p:ext uri="{D42A27DB-BD31-4B8C-83A1-F6EECF244321}">
                <p14:modId xmlns:p14="http://schemas.microsoft.com/office/powerpoint/2010/main" val="2432468153"/>
              </p:ext>
            </p:extLst>
          </p:nvPr>
        </p:nvGraphicFramePr>
        <p:xfrm>
          <a:off x="3264399" y="4915236"/>
          <a:ext cx="2427150" cy="683999"/>
        </p:xfrm>
        <a:graphic>
          <a:graphicData uri="http://schemas.openxmlformats.org/presentationml/2006/ole">
            <mc:AlternateContent xmlns:mc="http://schemas.openxmlformats.org/markup-compatibility/2006">
              <mc:Choice xmlns:v="urn:schemas-microsoft-com:vml" Requires="v">
                <p:oleObj spid="_x0000_s417372" name="Equation" r:id="rId3" imgW="1600200" imgH="469900" progId="Equation.3">
                  <p:embed/>
                </p:oleObj>
              </mc:Choice>
              <mc:Fallback>
                <p:oleObj name="Equation" r:id="rId3" imgW="1600200" imgH="469900" progId="Equation.3">
                  <p:embed/>
                  <p:pic>
                    <p:nvPicPr>
                      <p:cNvPr id="0" name=""/>
                      <p:cNvPicPr>
                        <a:picLocks noChangeAspect="1" noChangeArrowheads="1"/>
                      </p:cNvPicPr>
                      <p:nvPr/>
                    </p:nvPicPr>
                    <p:blipFill>
                      <a:blip r:embed="rId4"/>
                      <a:srcRect/>
                      <a:stretch>
                        <a:fillRect/>
                      </a:stretch>
                    </p:blipFill>
                    <p:spPr bwMode="auto">
                      <a:xfrm>
                        <a:off x="3264399" y="4915236"/>
                        <a:ext cx="2427150" cy="683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6" name="Object 2"/>
          <p:cNvGraphicFramePr>
            <a:graphicFrameLocks noChangeAspect="1"/>
          </p:cNvGraphicFramePr>
          <p:nvPr>
            <p:extLst>
              <p:ext uri="{D42A27DB-BD31-4B8C-83A1-F6EECF244321}">
                <p14:modId xmlns:p14="http://schemas.microsoft.com/office/powerpoint/2010/main" val="385858294"/>
              </p:ext>
            </p:extLst>
          </p:nvPr>
        </p:nvGraphicFramePr>
        <p:xfrm>
          <a:off x="5295579" y="5742400"/>
          <a:ext cx="963613" cy="258762"/>
        </p:xfrm>
        <a:graphic>
          <a:graphicData uri="http://schemas.openxmlformats.org/presentationml/2006/ole">
            <mc:AlternateContent xmlns:mc="http://schemas.openxmlformats.org/markup-compatibility/2006">
              <mc:Choice xmlns:v="urn:schemas-microsoft-com:vml" Requires="v">
                <p:oleObj spid="_x0000_s417373" name="Equation" r:id="rId5" imgW="635000" imgH="177800" progId="Equation.3">
                  <p:embed/>
                </p:oleObj>
              </mc:Choice>
              <mc:Fallback>
                <p:oleObj name="Equation" r:id="rId5" imgW="635000" imgH="177800" progId="Equation.3">
                  <p:embed/>
                  <p:pic>
                    <p:nvPicPr>
                      <p:cNvPr id="0" name=""/>
                      <p:cNvPicPr>
                        <a:picLocks noChangeAspect="1" noChangeArrowheads="1"/>
                      </p:cNvPicPr>
                      <p:nvPr/>
                    </p:nvPicPr>
                    <p:blipFill>
                      <a:blip r:embed="rId6"/>
                      <a:srcRect/>
                      <a:stretch>
                        <a:fillRect/>
                      </a:stretch>
                    </p:blipFill>
                    <p:spPr bwMode="auto">
                      <a:xfrm>
                        <a:off x="5295579" y="5742400"/>
                        <a:ext cx="963613" cy="258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Tree>
    <p:extLst>
      <p:ext uri="{BB962C8B-B14F-4D97-AF65-F5344CB8AC3E}">
        <p14:creationId xmlns:p14="http://schemas.microsoft.com/office/powerpoint/2010/main" val="3176189662"/>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62162"/>
            <a:ext cx="8229600" cy="859776"/>
          </a:xfrm>
        </p:spPr>
        <p:txBody>
          <a:bodyPr/>
          <a:lstStyle/>
          <a:p>
            <a:r>
              <a:rPr lang="it-IT" dirty="0"/>
              <a:t>Calcolo di IC</a:t>
            </a:r>
          </a:p>
        </p:txBody>
      </p:sp>
      <p:sp>
        <p:nvSpPr>
          <p:cNvPr id="3" name="Rectangle 3"/>
          <p:cNvSpPr txBox="1">
            <a:spLocks noChangeArrowheads="1"/>
          </p:cNvSpPr>
          <p:nvPr/>
        </p:nvSpPr>
        <p:spPr>
          <a:xfrm>
            <a:off x="517846" y="3312163"/>
            <a:ext cx="8359524" cy="826385"/>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609600" indent="-609600">
              <a:buClrTx/>
              <a:buSzPct val="100000"/>
              <a:buFont typeface="Wingdings" charset="0"/>
              <a:buAutoNum type="alphaLcParenR" startAt="2"/>
            </a:pPr>
            <a:r>
              <a:rPr lang="it-IT" sz="2000" b="0" dirty="0" smtClean="0">
                <a:ea typeface="ＭＳ Ｐゴシック" charset="0"/>
              </a:rPr>
              <a:t>Il livello di confidenza è 90% o 0.90, l’area in ciascuna coda della normale è α</a:t>
            </a:r>
            <a:r>
              <a:rPr lang="it-IT" sz="2000" b="0" dirty="0" smtClean="0">
                <a:ea typeface="ＭＳ Ｐゴシック" charset="0"/>
                <a:sym typeface="Mathematica1" charset="0"/>
              </a:rPr>
              <a:t>/2=(1-.90)/2=.05, e quindi</a:t>
            </a:r>
            <a:r>
              <a:rPr lang="it-IT" sz="2000" dirty="0" smtClean="0">
                <a:ea typeface="ＭＳ Ｐゴシック" charset="0"/>
                <a:sym typeface="Mathematica1" charset="0"/>
              </a:rPr>
              <a:t> </a:t>
            </a:r>
            <a:r>
              <a:rPr lang="it-IT" sz="2000" i="1" dirty="0" err="1" smtClean="0">
                <a:ea typeface="ＭＳ Ｐゴシック" charset="0"/>
              </a:rPr>
              <a:t>z</a:t>
            </a:r>
            <a:r>
              <a:rPr lang="it-IT" sz="2000" dirty="0" smtClean="0">
                <a:ea typeface="ＭＳ Ｐゴシック" charset="0"/>
              </a:rPr>
              <a:t> = 1.65</a:t>
            </a:r>
            <a:r>
              <a:rPr lang="it-IT" sz="2000" b="0" dirty="0" smtClean="0">
                <a:ea typeface="ＭＳ Ｐゴシック" charset="0"/>
              </a:rPr>
              <a:t>.</a:t>
            </a:r>
          </a:p>
        </p:txBody>
      </p:sp>
      <p:sp>
        <p:nvSpPr>
          <p:cNvPr id="4" name="CasellaDiTesto 3"/>
          <p:cNvSpPr txBox="1"/>
          <p:nvPr/>
        </p:nvSpPr>
        <p:spPr>
          <a:xfrm>
            <a:off x="443868" y="986318"/>
            <a:ext cx="8519809" cy="2108270"/>
          </a:xfrm>
          <a:prstGeom prst="rect">
            <a:avLst/>
          </a:prstGeom>
          <a:noFill/>
        </p:spPr>
        <p:txBody>
          <a:bodyPr wrap="square" rtlCol="0">
            <a:spAutoFit/>
          </a:bodyPr>
          <a:lstStyle/>
          <a:p>
            <a:pPr algn="just"/>
            <a:r>
              <a:rPr lang="it-IT" sz="1800" i="1" u="sng" dirty="0" smtClean="0">
                <a:solidFill>
                  <a:srgbClr val="0000FF"/>
                </a:solidFill>
                <a:latin typeface="+mn-lt"/>
              </a:rPr>
              <a:t>Esempio #1</a:t>
            </a:r>
            <a:r>
              <a:rPr lang="it-IT" sz="1800" b="0" dirty="0" smtClean="0">
                <a:latin typeface="+mn-lt"/>
              </a:rPr>
              <a:t>. Una </a:t>
            </a:r>
            <a:r>
              <a:rPr lang="it-IT" sz="1800" b="0" dirty="0">
                <a:latin typeface="+mn-lt"/>
              </a:rPr>
              <a:t>casa editrice ha </a:t>
            </a:r>
            <a:r>
              <a:rPr lang="it-IT" sz="1800" b="0" dirty="0" smtClean="0">
                <a:latin typeface="+mn-lt"/>
              </a:rPr>
              <a:t>pubblicato </a:t>
            </a:r>
            <a:r>
              <a:rPr lang="it-IT" sz="1800" b="0" dirty="0">
                <a:latin typeface="+mn-lt"/>
              </a:rPr>
              <a:t>un nuovo libro di testo </a:t>
            </a:r>
            <a:r>
              <a:rPr lang="it-IT" sz="1800" b="0" dirty="0" smtClean="0">
                <a:latin typeface="+mn-lt"/>
              </a:rPr>
              <a:t>per l’università. </a:t>
            </a:r>
            <a:r>
              <a:rPr lang="it-IT" sz="1800" b="0" dirty="0">
                <a:latin typeface="+mn-lt"/>
              </a:rPr>
              <a:t>Prima </a:t>
            </a:r>
            <a:r>
              <a:rPr lang="it-IT" sz="1800" b="0" dirty="0" smtClean="0">
                <a:latin typeface="+mn-lt"/>
              </a:rPr>
              <a:t>di decidere il </a:t>
            </a:r>
            <a:r>
              <a:rPr lang="it-IT" sz="1800" b="0" dirty="0">
                <a:latin typeface="+mn-lt"/>
              </a:rPr>
              <a:t>prezzo </a:t>
            </a:r>
            <a:r>
              <a:rPr lang="it-IT" sz="1800" b="0" dirty="0" smtClean="0">
                <a:latin typeface="+mn-lt"/>
              </a:rPr>
              <a:t>al quale </a:t>
            </a:r>
            <a:r>
              <a:rPr lang="it-IT" sz="1800" b="0" dirty="0">
                <a:latin typeface="+mn-lt"/>
              </a:rPr>
              <a:t>vendere </a:t>
            </a:r>
            <a:r>
              <a:rPr lang="it-IT" sz="1800" b="0" dirty="0" smtClean="0">
                <a:latin typeface="+mn-lt"/>
              </a:rPr>
              <a:t>il libro, </a:t>
            </a:r>
            <a:r>
              <a:rPr lang="it-IT" sz="1800" b="0" dirty="0">
                <a:latin typeface="+mn-lt"/>
              </a:rPr>
              <a:t>vuole </a:t>
            </a:r>
            <a:r>
              <a:rPr lang="it-IT" sz="1800" b="0" dirty="0" smtClean="0">
                <a:latin typeface="+mn-lt"/>
              </a:rPr>
              <a:t>conoscere </a:t>
            </a:r>
            <a:r>
              <a:rPr lang="it-IT" sz="1800" b="0" dirty="0">
                <a:latin typeface="+mn-lt"/>
              </a:rPr>
              <a:t>il prezzo </a:t>
            </a:r>
            <a:r>
              <a:rPr lang="it-IT" sz="1800" b="0" dirty="0" smtClean="0">
                <a:latin typeface="+mn-lt"/>
              </a:rPr>
              <a:t>medio di mercato dei libri </a:t>
            </a:r>
            <a:r>
              <a:rPr lang="it-IT" sz="1800" b="0" dirty="0">
                <a:latin typeface="+mn-lt"/>
              </a:rPr>
              <a:t>di testo </a:t>
            </a:r>
            <a:r>
              <a:rPr lang="it-IT" sz="1800" b="0" dirty="0" smtClean="0">
                <a:latin typeface="+mn-lt"/>
              </a:rPr>
              <a:t>di argomento analogo. Una indagine eseguita su un campione di </a:t>
            </a:r>
            <a:r>
              <a:rPr lang="it-IT" sz="1800" b="0" dirty="0">
                <a:latin typeface="+mn-lt"/>
              </a:rPr>
              <a:t>25 libri di testo </a:t>
            </a:r>
            <a:r>
              <a:rPr lang="it-IT" sz="1800" b="0" dirty="0" smtClean="0">
                <a:latin typeface="+mn-lt"/>
              </a:rPr>
              <a:t>ha rilevato un prezzo medio di 145€, ed noto che il costo di questi libri ha distribuzione normale con deviazione </a:t>
            </a:r>
            <a:r>
              <a:rPr lang="it-IT" sz="1800" b="0" dirty="0">
                <a:latin typeface="+mn-lt"/>
              </a:rPr>
              <a:t>standard </a:t>
            </a:r>
            <a:r>
              <a:rPr lang="it-IT" sz="1800" b="0" dirty="0" err="1" smtClean="0">
                <a:latin typeface="Symbol" charset="2"/>
                <a:cs typeface="Symbol" charset="2"/>
              </a:rPr>
              <a:t>s</a:t>
            </a:r>
            <a:r>
              <a:rPr lang="it-IT" sz="1800" b="0" dirty="0" smtClean="0">
                <a:latin typeface="+mn-lt"/>
              </a:rPr>
              <a:t> = 35€.</a:t>
            </a:r>
          </a:p>
          <a:p>
            <a:pPr marL="609600" indent="-609600" eaLnBrk="1" hangingPunct="1">
              <a:spcBef>
                <a:spcPts val="600"/>
              </a:spcBef>
              <a:spcAft>
                <a:spcPts val="600"/>
              </a:spcAft>
              <a:buFont typeface="Wingdings" charset="0"/>
              <a:buAutoNum type="alphaLcParenBoth"/>
            </a:pPr>
            <a:r>
              <a:rPr lang="it-IT" sz="1800" b="0" dirty="0" smtClean="0">
                <a:latin typeface="+mn-lt"/>
              </a:rPr>
              <a:t>Costruisci l’IC per il prezzo medio ad un livello di confidenza al 90%.</a:t>
            </a:r>
            <a:endParaRPr lang="it-IT" sz="1800" b="0" dirty="0">
              <a:latin typeface="+mn-lt"/>
            </a:endParaRPr>
          </a:p>
        </p:txBody>
      </p:sp>
      <p:graphicFrame>
        <p:nvGraphicFramePr>
          <p:cNvPr id="5" name="Object 2"/>
          <p:cNvGraphicFramePr>
            <a:graphicFrameLocks noChangeAspect="1"/>
          </p:cNvGraphicFramePr>
          <p:nvPr>
            <p:extLst>
              <p:ext uri="{D42A27DB-BD31-4B8C-83A1-F6EECF244321}">
                <p14:modId xmlns:p14="http://schemas.microsoft.com/office/powerpoint/2010/main" val="1907616382"/>
              </p:ext>
            </p:extLst>
          </p:nvPr>
        </p:nvGraphicFramePr>
        <p:xfrm>
          <a:off x="1608844" y="4241431"/>
          <a:ext cx="5759994" cy="1293172"/>
        </p:xfrm>
        <a:graphic>
          <a:graphicData uri="http://schemas.openxmlformats.org/presentationml/2006/ole">
            <mc:AlternateContent xmlns:mc="http://schemas.openxmlformats.org/markup-compatibility/2006">
              <mc:Choice xmlns:v="urn:schemas-microsoft-com:vml" Requires="v">
                <p:oleObj spid="_x0000_s418099" name="Equation" r:id="rId3" imgW="3556000" imgH="800100" progId="Equation.3">
                  <p:embed/>
                </p:oleObj>
              </mc:Choice>
              <mc:Fallback>
                <p:oleObj name="Equation" r:id="rId3" imgW="3556000" imgH="800100" progId="Equation.3">
                  <p:embed/>
                  <p:pic>
                    <p:nvPicPr>
                      <p:cNvPr id="0" name=""/>
                      <p:cNvPicPr>
                        <a:picLocks noChangeAspect="1" noChangeArrowheads="1"/>
                      </p:cNvPicPr>
                      <p:nvPr/>
                    </p:nvPicPr>
                    <p:blipFill>
                      <a:blip r:embed="rId4"/>
                      <a:srcRect/>
                      <a:stretch>
                        <a:fillRect/>
                      </a:stretch>
                    </p:blipFill>
                    <p:spPr bwMode="auto">
                      <a:xfrm>
                        <a:off x="1608844" y="4241431"/>
                        <a:ext cx="5759994" cy="1293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6" name="CasellaDiTesto 5"/>
          <p:cNvSpPr txBox="1"/>
          <p:nvPr/>
        </p:nvSpPr>
        <p:spPr>
          <a:xfrm>
            <a:off x="542506" y="5742315"/>
            <a:ext cx="8482821" cy="707886"/>
          </a:xfrm>
          <a:prstGeom prst="rect">
            <a:avLst/>
          </a:prstGeom>
          <a:noFill/>
        </p:spPr>
        <p:txBody>
          <a:bodyPr wrap="square" rtlCol="0">
            <a:spAutoFit/>
          </a:bodyPr>
          <a:lstStyle/>
          <a:p>
            <a:r>
              <a:rPr lang="it-IT" sz="2000" b="0" dirty="0" smtClean="0">
                <a:latin typeface="+mn-lt"/>
              </a:rPr>
              <a:t>Siamo confidenti al 90% che il </a:t>
            </a:r>
            <a:r>
              <a:rPr lang="it-IT" sz="2000" b="0" dirty="0">
                <a:latin typeface="+mn-lt"/>
              </a:rPr>
              <a:t>prezzo medio di tutti </a:t>
            </a:r>
            <a:r>
              <a:rPr lang="it-IT" sz="2000" b="0" dirty="0" smtClean="0">
                <a:latin typeface="+mn-lt"/>
              </a:rPr>
              <a:t>i </a:t>
            </a:r>
            <a:r>
              <a:rPr lang="it-IT" sz="2000" b="0" dirty="0">
                <a:latin typeface="+mn-lt"/>
              </a:rPr>
              <a:t>libri di testo </a:t>
            </a:r>
            <a:r>
              <a:rPr lang="it-IT" sz="2000" b="0" dirty="0" smtClean="0">
                <a:latin typeface="+mn-lt"/>
              </a:rPr>
              <a:t>di questo tipo è compreso fra 133.45€ </a:t>
            </a:r>
            <a:r>
              <a:rPr lang="it-IT" sz="2000" b="0" dirty="0">
                <a:latin typeface="+mn-lt"/>
              </a:rPr>
              <a:t>e </a:t>
            </a:r>
            <a:r>
              <a:rPr lang="it-IT" sz="2000" b="0" dirty="0" smtClean="0">
                <a:latin typeface="+mn-lt"/>
              </a:rPr>
              <a:t>156.55€.</a:t>
            </a:r>
            <a:endParaRPr lang="it-IT" sz="2000" b="0" dirty="0">
              <a:latin typeface="+mn-lt"/>
            </a:endParaRPr>
          </a:p>
        </p:txBody>
      </p:sp>
    </p:spTree>
    <p:extLst>
      <p:ext uri="{BB962C8B-B14F-4D97-AF65-F5344CB8AC3E}">
        <p14:creationId xmlns:p14="http://schemas.microsoft.com/office/powerpoint/2010/main" val="719212442"/>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magine 14"/>
          <p:cNvPicPr>
            <a:picLocks noChangeAspect="1"/>
          </p:cNvPicPr>
          <p:nvPr/>
        </p:nvPicPr>
        <p:blipFill>
          <a:blip r:embed="rId2"/>
          <a:stretch>
            <a:fillRect/>
          </a:stretch>
        </p:blipFill>
        <p:spPr>
          <a:xfrm>
            <a:off x="5308907" y="2500623"/>
            <a:ext cx="3619500" cy="1587500"/>
          </a:xfrm>
          <a:prstGeom prst="rect">
            <a:avLst/>
          </a:prstGeom>
          <a:ln w="19050" cmpd="sng">
            <a:solidFill>
              <a:srgbClr val="FF0000"/>
            </a:solidFill>
          </a:ln>
        </p:spPr>
      </p:pic>
      <p:sp>
        <p:nvSpPr>
          <p:cNvPr id="2" name="Titolo 1"/>
          <p:cNvSpPr>
            <a:spLocks noGrp="1"/>
          </p:cNvSpPr>
          <p:nvPr>
            <p:ph type="title"/>
          </p:nvPr>
        </p:nvSpPr>
        <p:spPr/>
        <p:txBody>
          <a:bodyPr/>
          <a:lstStyle/>
          <a:p>
            <a:r>
              <a:rPr lang="it-IT" dirty="0" smtClean="0"/>
              <a:t>MINITAB</a:t>
            </a:r>
            <a:endParaRPr lang="it-IT" dirty="0"/>
          </a:p>
        </p:txBody>
      </p:sp>
      <p:sp>
        <p:nvSpPr>
          <p:cNvPr id="3" name="CasellaDiTesto 2"/>
          <p:cNvSpPr txBox="1"/>
          <p:nvPr/>
        </p:nvSpPr>
        <p:spPr>
          <a:xfrm>
            <a:off x="602972" y="1423872"/>
            <a:ext cx="7376780" cy="461665"/>
          </a:xfrm>
          <a:prstGeom prst="rect">
            <a:avLst/>
          </a:prstGeom>
          <a:noFill/>
        </p:spPr>
        <p:txBody>
          <a:bodyPr wrap="square" rtlCol="0">
            <a:spAutoFit/>
          </a:bodyPr>
          <a:lstStyle/>
          <a:p>
            <a:r>
              <a:rPr lang="it-IT" b="0" dirty="0" smtClean="0">
                <a:latin typeface="+mn-lt"/>
              </a:rPr>
              <a:t>Stat </a:t>
            </a:r>
            <a:r>
              <a:rPr lang="it-IT" b="0" dirty="0" smtClean="0">
                <a:latin typeface="+mn-lt"/>
                <a:sym typeface="Wingdings"/>
              </a:rPr>
              <a:t> Basic </a:t>
            </a:r>
            <a:r>
              <a:rPr lang="it-IT" b="0" dirty="0" err="1" smtClean="0">
                <a:latin typeface="+mn-lt"/>
                <a:sym typeface="Wingdings"/>
              </a:rPr>
              <a:t>Statistics</a:t>
            </a:r>
            <a:r>
              <a:rPr lang="it-IT" b="0" dirty="0" smtClean="0">
                <a:latin typeface="+mn-lt"/>
                <a:sym typeface="Wingdings"/>
              </a:rPr>
              <a:t>  1Z 1-Sample </a:t>
            </a:r>
            <a:r>
              <a:rPr lang="it-IT" b="0" dirty="0" err="1" smtClean="0">
                <a:latin typeface="+mn-lt"/>
                <a:sym typeface="Wingdings"/>
              </a:rPr>
              <a:t>Z</a:t>
            </a:r>
            <a:r>
              <a:rPr lang="it-IT" b="0" dirty="0" smtClean="0">
                <a:latin typeface="+mn-lt"/>
                <a:sym typeface="Wingdings"/>
              </a:rPr>
              <a:t> </a:t>
            </a:r>
            <a:endParaRPr lang="it-IT" b="0" dirty="0">
              <a:latin typeface="+mn-lt"/>
            </a:endParaRPr>
          </a:p>
        </p:txBody>
      </p:sp>
      <p:pic>
        <p:nvPicPr>
          <p:cNvPr id="4" name="Immagine 3"/>
          <p:cNvPicPr>
            <a:picLocks noChangeAspect="1"/>
          </p:cNvPicPr>
          <p:nvPr/>
        </p:nvPicPr>
        <p:blipFill>
          <a:blip r:embed="rId3"/>
          <a:stretch>
            <a:fillRect/>
          </a:stretch>
        </p:blipFill>
        <p:spPr>
          <a:xfrm>
            <a:off x="198074" y="1974685"/>
            <a:ext cx="2778113" cy="2520000"/>
          </a:xfrm>
          <a:prstGeom prst="rect">
            <a:avLst/>
          </a:prstGeom>
        </p:spPr>
      </p:pic>
      <p:sp>
        <p:nvSpPr>
          <p:cNvPr id="5" name="Rettangolo 4"/>
          <p:cNvSpPr/>
          <p:nvPr/>
        </p:nvSpPr>
        <p:spPr>
          <a:xfrm>
            <a:off x="1026335" y="2715162"/>
            <a:ext cx="1552331" cy="910766"/>
          </a:xfrm>
          <a:prstGeom prst="rect">
            <a:avLst/>
          </a:prstGeom>
          <a:noFill/>
          <a:ln w="190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Rettangolo 7"/>
          <p:cNvSpPr/>
          <p:nvPr/>
        </p:nvSpPr>
        <p:spPr>
          <a:xfrm>
            <a:off x="7184342" y="3476304"/>
            <a:ext cx="1719110" cy="538762"/>
          </a:xfrm>
          <a:prstGeom prst="rect">
            <a:avLst/>
          </a:prstGeom>
          <a:noFill/>
          <a:ln w="190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9" name="Immagine 8"/>
          <p:cNvPicPr>
            <a:picLocks noChangeAspect="1"/>
          </p:cNvPicPr>
          <p:nvPr/>
        </p:nvPicPr>
        <p:blipFill>
          <a:blip r:embed="rId4"/>
          <a:stretch>
            <a:fillRect/>
          </a:stretch>
        </p:blipFill>
        <p:spPr>
          <a:xfrm>
            <a:off x="2667517" y="4620765"/>
            <a:ext cx="2450387" cy="1440000"/>
          </a:xfrm>
          <a:prstGeom prst="rect">
            <a:avLst/>
          </a:prstGeom>
        </p:spPr>
      </p:pic>
      <p:cxnSp>
        <p:nvCxnSpPr>
          <p:cNvPr id="12" name="Connettore 2 11"/>
          <p:cNvCxnSpPr>
            <a:stCxn id="4" idx="3"/>
          </p:cNvCxnSpPr>
          <p:nvPr/>
        </p:nvCxnSpPr>
        <p:spPr>
          <a:xfrm>
            <a:off x="2976187" y="3234685"/>
            <a:ext cx="898226" cy="1255004"/>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Connettore 2 13"/>
          <p:cNvCxnSpPr>
            <a:endCxn id="15" idx="1"/>
          </p:cNvCxnSpPr>
          <p:nvPr/>
        </p:nvCxnSpPr>
        <p:spPr>
          <a:xfrm flipV="1">
            <a:off x="3900072" y="3294373"/>
            <a:ext cx="1408835" cy="115683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756303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28908" y="251191"/>
            <a:ext cx="8229600" cy="800678"/>
          </a:xfrm>
        </p:spPr>
        <p:txBody>
          <a:bodyPr>
            <a:normAutofit/>
          </a:bodyPr>
          <a:lstStyle/>
          <a:p>
            <a:r>
              <a:rPr lang="it-IT" dirty="0" smtClean="0"/>
              <a:t>MINITAB</a:t>
            </a:r>
            <a:endParaRPr lang="it-IT" dirty="0"/>
          </a:p>
        </p:txBody>
      </p:sp>
      <p:pic>
        <p:nvPicPr>
          <p:cNvPr id="3" name="Immagine 2"/>
          <p:cNvPicPr>
            <a:picLocks noChangeAspect="1"/>
          </p:cNvPicPr>
          <p:nvPr/>
        </p:nvPicPr>
        <p:blipFill>
          <a:blip r:embed="rId2">
            <a:duotone>
              <a:prstClr val="black"/>
              <a:srgbClr val="FFE555">
                <a:tint val="45000"/>
                <a:satMod val="400000"/>
              </a:srgbClr>
            </a:duotone>
          </a:blip>
          <a:stretch>
            <a:fillRect/>
          </a:stretch>
        </p:blipFill>
        <p:spPr>
          <a:xfrm>
            <a:off x="223554" y="1918587"/>
            <a:ext cx="4189685" cy="969613"/>
          </a:xfrm>
          <a:prstGeom prst="rect">
            <a:avLst/>
          </a:prstGeom>
        </p:spPr>
      </p:pic>
      <p:sp>
        <p:nvSpPr>
          <p:cNvPr id="5" name="CasellaDiTesto 4"/>
          <p:cNvSpPr txBox="1"/>
          <p:nvPr/>
        </p:nvSpPr>
        <p:spPr>
          <a:xfrm>
            <a:off x="384876" y="3348050"/>
            <a:ext cx="2848078" cy="1869742"/>
          </a:xfrm>
          <a:prstGeom prst="rect">
            <a:avLst/>
          </a:prstGeom>
          <a:gradFill flip="none" rotWithShape="1">
            <a:gsLst>
              <a:gs pos="0">
                <a:srgbClr val="FFFF00"/>
              </a:gs>
              <a:gs pos="65000">
                <a:srgbClr val="FFFFFF"/>
              </a:gs>
            </a:gsLst>
            <a:lin ang="0" scaled="1"/>
            <a:tileRect/>
          </a:gradFill>
        </p:spPr>
        <p:txBody>
          <a:bodyPr wrap="square" rtlCol="0">
            <a:spAutoFit/>
          </a:bodyPr>
          <a:lstStyle/>
          <a:p>
            <a:r>
              <a:rPr lang="it-IT" sz="1050" dirty="0" err="1">
                <a:latin typeface="Monaco"/>
                <a:cs typeface="Monaco"/>
              </a:rPr>
              <a:t>Stem</a:t>
            </a:r>
            <a:r>
              <a:rPr lang="it-IT" sz="1050" dirty="0">
                <a:latin typeface="Monaco"/>
                <a:cs typeface="Monaco"/>
              </a:rPr>
              <a:t>-and-</a:t>
            </a:r>
            <a:r>
              <a:rPr lang="it-IT" sz="1050" dirty="0" err="1">
                <a:latin typeface="Monaco"/>
                <a:cs typeface="Monaco"/>
              </a:rPr>
              <a:t>Leaf</a:t>
            </a:r>
            <a:r>
              <a:rPr lang="it-IT" sz="1050" dirty="0">
                <a:latin typeface="Monaco"/>
                <a:cs typeface="Monaco"/>
              </a:rPr>
              <a:t> Display: Dati </a:t>
            </a:r>
          </a:p>
          <a:p>
            <a:endParaRPr lang="it-IT" sz="1050" dirty="0">
              <a:latin typeface="Monaco"/>
              <a:cs typeface="Monaco"/>
            </a:endParaRPr>
          </a:p>
          <a:p>
            <a:r>
              <a:rPr lang="it-IT" sz="1050" b="0" dirty="0" err="1" smtClean="0">
                <a:latin typeface="Monaco"/>
                <a:cs typeface="Monaco"/>
              </a:rPr>
              <a:t>N</a:t>
            </a:r>
            <a:r>
              <a:rPr lang="it-IT" sz="1050" b="0" dirty="0" smtClean="0">
                <a:latin typeface="Monaco"/>
                <a:cs typeface="Monaco"/>
              </a:rPr>
              <a:t>  </a:t>
            </a:r>
            <a:r>
              <a:rPr lang="it-IT" sz="1050" b="0" dirty="0">
                <a:latin typeface="Monaco"/>
                <a:cs typeface="Monaco"/>
              </a:rPr>
              <a:t>= </a:t>
            </a:r>
            <a:r>
              <a:rPr lang="it-IT" sz="1050" b="0" dirty="0" smtClean="0">
                <a:latin typeface="Monaco"/>
                <a:cs typeface="Monaco"/>
              </a:rPr>
              <a:t>35 </a:t>
            </a:r>
            <a:r>
              <a:rPr lang="da-DK" sz="1050" b="0" dirty="0" smtClean="0">
                <a:latin typeface="Monaco"/>
                <a:cs typeface="Monaco"/>
              </a:rPr>
              <a:t>Leaf </a:t>
            </a:r>
            <a:r>
              <a:rPr lang="da-DK" sz="1050" b="0" dirty="0">
                <a:latin typeface="Monaco"/>
                <a:cs typeface="Monaco"/>
              </a:rPr>
              <a:t>Unit = 1.0</a:t>
            </a:r>
          </a:p>
          <a:p>
            <a:endParaRPr lang="da-DK" sz="1050" b="0" dirty="0">
              <a:latin typeface="Monaco"/>
              <a:cs typeface="Monaco"/>
            </a:endParaRPr>
          </a:p>
          <a:p>
            <a:r>
              <a:rPr lang="da-DK" sz="1050" b="0" dirty="0">
                <a:latin typeface="Monaco"/>
                <a:cs typeface="Monaco"/>
              </a:rPr>
              <a:t> 6   2  678899</a:t>
            </a:r>
          </a:p>
          <a:p>
            <a:r>
              <a:rPr lang="da-DK" sz="1050" b="0" dirty="0">
                <a:latin typeface="Monaco"/>
                <a:cs typeface="Monaco"/>
              </a:rPr>
              <a:t> 11  3  11234</a:t>
            </a:r>
          </a:p>
          <a:p>
            <a:r>
              <a:rPr lang="da-DK" sz="1050" b="0" dirty="0">
                <a:latin typeface="Monaco"/>
                <a:cs typeface="Monaco"/>
              </a:rPr>
              <a:t>(9)  3  567778899</a:t>
            </a:r>
          </a:p>
          <a:p>
            <a:r>
              <a:rPr lang="da-DK" sz="1050" b="0" dirty="0">
                <a:latin typeface="Monaco"/>
                <a:cs typeface="Monaco"/>
              </a:rPr>
              <a:t> 15  4  111224</a:t>
            </a:r>
          </a:p>
          <a:p>
            <a:r>
              <a:rPr lang="da-DK" sz="1050" b="0" dirty="0">
                <a:latin typeface="Monaco"/>
                <a:cs typeface="Monaco"/>
              </a:rPr>
              <a:t> 9   4  66667889</a:t>
            </a:r>
          </a:p>
          <a:p>
            <a:r>
              <a:rPr lang="da-DK" sz="1050" b="0" dirty="0">
                <a:latin typeface="Monaco"/>
                <a:cs typeface="Monaco"/>
              </a:rPr>
              <a:t> 1   5  1</a:t>
            </a:r>
          </a:p>
          <a:p>
            <a:endParaRPr lang="it-IT" sz="1050" dirty="0">
              <a:latin typeface="Monaco"/>
              <a:cs typeface="Monaco"/>
            </a:endParaRPr>
          </a:p>
        </p:txBody>
      </p:sp>
      <p:sp>
        <p:nvSpPr>
          <p:cNvPr id="6" name="CasellaDiTesto 5"/>
          <p:cNvSpPr txBox="1"/>
          <p:nvPr/>
        </p:nvSpPr>
        <p:spPr>
          <a:xfrm>
            <a:off x="397705" y="5708344"/>
            <a:ext cx="3925730" cy="738664"/>
          </a:xfrm>
          <a:prstGeom prst="rect">
            <a:avLst/>
          </a:prstGeom>
          <a:noFill/>
          <a:ln>
            <a:solidFill>
              <a:srgbClr val="FF0000"/>
            </a:solidFill>
          </a:ln>
        </p:spPr>
        <p:txBody>
          <a:bodyPr wrap="square" rtlCol="0">
            <a:spAutoFit/>
          </a:bodyPr>
          <a:lstStyle/>
          <a:p>
            <a:r>
              <a:rPr lang="it-IT" sz="1050" dirty="0">
                <a:latin typeface="Monaco"/>
                <a:cs typeface="Monaco"/>
              </a:rPr>
              <a:t> </a:t>
            </a:r>
            <a:r>
              <a:rPr lang="it-IT" sz="1050" dirty="0" err="1" smtClean="0">
                <a:latin typeface="Monaco"/>
                <a:cs typeface="Monaco"/>
              </a:rPr>
              <a:t>Descriptive</a:t>
            </a:r>
            <a:r>
              <a:rPr lang="it-IT" sz="1050" dirty="0" smtClean="0">
                <a:latin typeface="Monaco"/>
                <a:cs typeface="Monaco"/>
              </a:rPr>
              <a:t> </a:t>
            </a:r>
            <a:r>
              <a:rPr lang="it-IT" sz="1050" dirty="0" err="1">
                <a:latin typeface="Monaco"/>
                <a:cs typeface="Monaco"/>
              </a:rPr>
              <a:t>Statistics</a:t>
            </a:r>
            <a:r>
              <a:rPr lang="it-IT" sz="1050" dirty="0">
                <a:latin typeface="Monaco"/>
                <a:cs typeface="Monaco"/>
              </a:rPr>
              <a:t>: Dati </a:t>
            </a:r>
          </a:p>
          <a:p>
            <a:endParaRPr lang="it-IT" sz="1050" dirty="0">
              <a:latin typeface="Monaco"/>
              <a:cs typeface="Monaco"/>
            </a:endParaRPr>
          </a:p>
          <a:p>
            <a:r>
              <a:rPr lang="it-IT" sz="1050" b="0" dirty="0" err="1">
                <a:latin typeface="Monaco"/>
                <a:cs typeface="Monaco"/>
              </a:rPr>
              <a:t>Variable</a:t>
            </a:r>
            <a:r>
              <a:rPr lang="it-IT" sz="1050" b="0" dirty="0">
                <a:latin typeface="Monaco"/>
                <a:cs typeface="Monaco"/>
              </a:rPr>
              <a:t>   </a:t>
            </a:r>
            <a:r>
              <a:rPr lang="it-IT" sz="1050" b="0" dirty="0" err="1">
                <a:latin typeface="Monaco"/>
                <a:cs typeface="Monaco"/>
              </a:rPr>
              <a:t>N</a:t>
            </a:r>
            <a:r>
              <a:rPr lang="it-IT" sz="1050" b="0" dirty="0">
                <a:latin typeface="Monaco"/>
                <a:cs typeface="Monaco"/>
              </a:rPr>
              <a:t>  </a:t>
            </a:r>
            <a:r>
              <a:rPr lang="it-IT" sz="1050" b="0" dirty="0" err="1">
                <a:latin typeface="Monaco"/>
                <a:cs typeface="Monaco"/>
              </a:rPr>
              <a:t>N</a:t>
            </a:r>
            <a:r>
              <a:rPr lang="it-IT" sz="1050" b="0" dirty="0">
                <a:latin typeface="Monaco"/>
                <a:cs typeface="Monaco"/>
              </a:rPr>
              <a:t>*   </a:t>
            </a:r>
            <a:r>
              <a:rPr lang="it-IT" sz="1050" b="0" dirty="0" err="1">
                <a:latin typeface="Monaco"/>
                <a:cs typeface="Monaco"/>
              </a:rPr>
              <a:t>Mean</a:t>
            </a:r>
            <a:r>
              <a:rPr lang="it-IT" sz="1050" b="0" dirty="0">
                <a:latin typeface="Monaco"/>
                <a:cs typeface="Monaco"/>
              </a:rPr>
              <a:t>  SE </a:t>
            </a:r>
            <a:r>
              <a:rPr lang="it-IT" sz="1050" b="0" dirty="0" err="1">
                <a:latin typeface="Monaco"/>
                <a:cs typeface="Monaco"/>
              </a:rPr>
              <a:t>Mean</a:t>
            </a:r>
            <a:r>
              <a:rPr lang="it-IT" sz="1050" b="0" dirty="0">
                <a:latin typeface="Monaco"/>
                <a:cs typeface="Monaco"/>
              </a:rPr>
              <a:t>  </a:t>
            </a:r>
            <a:r>
              <a:rPr lang="it-IT" sz="1050" b="0" dirty="0" err="1">
                <a:latin typeface="Monaco"/>
                <a:cs typeface="Monaco"/>
              </a:rPr>
              <a:t>StDev</a:t>
            </a:r>
            <a:endParaRPr lang="it-IT" sz="1050" b="0" dirty="0">
              <a:latin typeface="Monaco"/>
              <a:cs typeface="Monaco"/>
            </a:endParaRPr>
          </a:p>
          <a:p>
            <a:r>
              <a:rPr lang="hr-HR" sz="1050" b="0" dirty="0">
                <a:latin typeface="Monaco"/>
                <a:cs typeface="Monaco"/>
              </a:rPr>
              <a:t>Dati      35   0  38.34     1.21   </a:t>
            </a:r>
            <a:r>
              <a:rPr lang="hr-HR" sz="1050" b="0" dirty="0" smtClean="0">
                <a:latin typeface="Monaco"/>
                <a:cs typeface="Monaco"/>
              </a:rPr>
              <a:t>7.15</a:t>
            </a:r>
            <a:endParaRPr lang="hr-HR" sz="1050" b="0" dirty="0">
              <a:latin typeface="Monaco"/>
              <a:cs typeface="Monaco"/>
            </a:endParaRPr>
          </a:p>
        </p:txBody>
      </p:sp>
      <p:sp>
        <p:nvSpPr>
          <p:cNvPr id="7" name="CasellaDiTesto 6"/>
          <p:cNvSpPr txBox="1"/>
          <p:nvPr/>
        </p:nvSpPr>
        <p:spPr>
          <a:xfrm>
            <a:off x="4810945" y="1693255"/>
            <a:ext cx="4220800" cy="338554"/>
          </a:xfrm>
          <a:prstGeom prst="rect">
            <a:avLst/>
          </a:prstGeom>
          <a:noFill/>
        </p:spPr>
        <p:txBody>
          <a:bodyPr wrap="square" rtlCol="0">
            <a:spAutoFit/>
          </a:bodyPr>
          <a:lstStyle/>
          <a:p>
            <a:r>
              <a:rPr lang="it-IT" sz="1600" dirty="0" smtClean="0">
                <a:latin typeface="+mn-lt"/>
              </a:rPr>
              <a:t>Stat </a:t>
            </a:r>
            <a:r>
              <a:rPr lang="it-IT" sz="1600" dirty="0" smtClean="0">
                <a:latin typeface="+mn-lt"/>
                <a:sym typeface="Wingdings"/>
              </a:rPr>
              <a:t> Basic </a:t>
            </a:r>
            <a:r>
              <a:rPr lang="it-IT" sz="1600" dirty="0" err="1" smtClean="0">
                <a:latin typeface="+mn-lt"/>
                <a:sym typeface="Wingdings"/>
              </a:rPr>
              <a:t>Statistics</a:t>
            </a:r>
            <a:r>
              <a:rPr lang="it-IT" sz="1600" dirty="0" smtClean="0">
                <a:latin typeface="+mn-lt"/>
                <a:sym typeface="Wingdings"/>
              </a:rPr>
              <a:t>  1Z 1-Sample </a:t>
            </a:r>
            <a:r>
              <a:rPr lang="it-IT" sz="1600" dirty="0" err="1" smtClean="0">
                <a:latin typeface="+mn-lt"/>
                <a:sym typeface="Wingdings"/>
              </a:rPr>
              <a:t>Z</a:t>
            </a:r>
            <a:r>
              <a:rPr lang="it-IT" sz="1600" dirty="0" smtClean="0">
                <a:latin typeface="+mn-lt"/>
                <a:sym typeface="Wingdings"/>
              </a:rPr>
              <a:t> </a:t>
            </a:r>
            <a:endParaRPr lang="it-IT" sz="1600" dirty="0">
              <a:latin typeface="+mn-lt"/>
            </a:endParaRPr>
          </a:p>
        </p:txBody>
      </p:sp>
      <p:pic>
        <p:nvPicPr>
          <p:cNvPr id="8" name="Immagine 7"/>
          <p:cNvPicPr>
            <a:picLocks noChangeAspect="1"/>
          </p:cNvPicPr>
          <p:nvPr/>
        </p:nvPicPr>
        <p:blipFill>
          <a:blip r:embed="rId3"/>
          <a:stretch>
            <a:fillRect/>
          </a:stretch>
        </p:blipFill>
        <p:spPr>
          <a:xfrm>
            <a:off x="4828209" y="2474969"/>
            <a:ext cx="4136566" cy="1367998"/>
          </a:xfrm>
          <a:prstGeom prst="rect">
            <a:avLst/>
          </a:prstGeom>
        </p:spPr>
      </p:pic>
      <p:pic>
        <p:nvPicPr>
          <p:cNvPr id="9" name="Immagine 8"/>
          <p:cNvPicPr>
            <a:picLocks noChangeAspect="1"/>
          </p:cNvPicPr>
          <p:nvPr/>
        </p:nvPicPr>
        <p:blipFill>
          <a:blip r:embed="rId4"/>
          <a:stretch>
            <a:fillRect/>
          </a:stretch>
        </p:blipFill>
        <p:spPr>
          <a:xfrm>
            <a:off x="4843704" y="3940971"/>
            <a:ext cx="4032000" cy="2688000"/>
          </a:xfrm>
          <a:prstGeom prst="rect">
            <a:avLst/>
          </a:prstGeom>
        </p:spPr>
      </p:pic>
      <p:cxnSp>
        <p:nvCxnSpPr>
          <p:cNvPr id="11" name="Connettore 1 10"/>
          <p:cNvCxnSpPr/>
          <p:nvPr/>
        </p:nvCxnSpPr>
        <p:spPr>
          <a:xfrm>
            <a:off x="4567189" y="1962630"/>
            <a:ext cx="0" cy="4451206"/>
          </a:xfrm>
          <a:prstGeom prst="line">
            <a:avLst/>
          </a:prstGeom>
          <a:ln w="28575" cmpd="sng">
            <a:solidFill>
              <a:srgbClr val="FF0000"/>
            </a:solidFill>
          </a:ln>
        </p:spPr>
        <p:style>
          <a:lnRef idx="2">
            <a:schemeClr val="accent1"/>
          </a:lnRef>
          <a:fillRef idx="0">
            <a:schemeClr val="accent1"/>
          </a:fillRef>
          <a:effectRef idx="1">
            <a:schemeClr val="accent1"/>
          </a:effectRef>
          <a:fontRef idx="minor">
            <a:schemeClr val="tx1"/>
          </a:fontRef>
        </p:style>
      </p:cxnSp>
      <p:sp>
        <p:nvSpPr>
          <p:cNvPr id="12" name="CasellaDiTesto 11"/>
          <p:cNvSpPr txBox="1"/>
          <p:nvPr/>
        </p:nvSpPr>
        <p:spPr>
          <a:xfrm>
            <a:off x="410535" y="1064697"/>
            <a:ext cx="8390285" cy="461665"/>
          </a:xfrm>
          <a:prstGeom prst="rect">
            <a:avLst/>
          </a:prstGeom>
          <a:noFill/>
        </p:spPr>
        <p:txBody>
          <a:bodyPr wrap="square" rtlCol="0">
            <a:spAutoFit/>
          </a:bodyPr>
          <a:lstStyle/>
          <a:p>
            <a:r>
              <a:rPr lang="it-IT" dirty="0" smtClean="0">
                <a:latin typeface="+mn-lt"/>
              </a:rPr>
              <a:t>Data Set Dati:  IC90</a:t>
            </a:r>
            <a:r>
              <a:rPr lang="it-IT" dirty="0">
                <a:latin typeface="+mn-lt"/>
              </a:rPr>
              <a:t>% per </a:t>
            </a:r>
            <a:r>
              <a:rPr lang="it-IT" dirty="0">
                <a:latin typeface="Symbol" charset="2"/>
                <a:cs typeface="Symbol" charset="2"/>
              </a:rPr>
              <a:t>m</a:t>
            </a:r>
            <a:r>
              <a:rPr lang="it-IT" dirty="0">
                <a:latin typeface="+mn-lt"/>
              </a:rPr>
              <a:t> </a:t>
            </a:r>
          </a:p>
        </p:txBody>
      </p:sp>
    </p:spTree>
    <p:extLst>
      <p:ext uri="{BB962C8B-B14F-4D97-AF65-F5344CB8AC3E}">
        <p14:creationId xmlns:p14="http://schemas.microsoft.com/office/powerpoint/2010/main" val="2865382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7309" y="188188"/>
            <a:ext cx="8229600" cy="990600"/>
          </a:xfrm>
        </p:spPr>
        <p:txBody>
          <a:bodyPr/>
          <a:lstStyle/>
          <a:p>
            <a:r>
              <a:rPr lang="it-IT" dirty="0" smtClean="0"/>
              <a:t>Interpretazione di IC</a:t>
            </a:r>
            <a:endParaRPr lang="it-IT" dirty="0"/>
          </a:p>
        </p:txBody>
      </p:sp>
      <p:pic>
        <p:nvPicPr>
          <p:cNvPr id="3"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6971" y="978102"/>
            <a:ext cx="5399994" cy="300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uppo 3"/>
          <p:cNvGrpSpPr/>
          <p:nvPr/>
        </p:nvGrpSpPr>
        <p:grpSpPr>
          <a:xfrm>
            <a:off x="200025" y="4036908"/>
            <a:ext cx="8677345" cy="2446824"/>
            <a:chOff x="200025" y="4036908"/>
            <a:chExt cx="8677345" cy="2446824"/>
          </a:xfrm>
        </p:grpSpPr>
        <p:sp>
          <p:nvSpPr>
            <p:cNvPr id="5" name="Text Box 6"/>
            <p:cNvSpPr txBox="1">
              <a:spLocks noChangeArrowheads="1"/>
            </p:cNvSpPr>
            <p:nvPr/>
          </p:nvSpPr>
          <p:spPr bwMode="auto">
            <a:xfrm>
              <a:off x="200025" y="4036908"/>
              <a:ext cx="8677345"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288925"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lgn="just" eaLnBrk="1" hangingPunct="1">
                <a:spcBef>
                  <a:spcPct val="50000"/>
                </a:spcBef>
              </a:pPr>
              <a:r>
                <a:rPr lang="it-IT" sz="1800" b="0" dirty="0">
                  <a:latin typeface="+mn-lt"/>
                  <a:cs typeface="Times New Roman" charset="0"/>
                </a:rPr>
                <a:t>Presi tutti i possibili campioni </a:t>
              </a:r>
              <a:r>
                <a:rPr lang="it-IT" sz="1800" b="0" dirty="0" smtClean="0">
                  <a:latin typeface="+mn-lt"/>
                  <a:cs typeface="Times New Roman" charset="0"/>
                </a:rPr>
                <a:t>di </a:t>
              </a:r>
              <a:r>
                <a:rPr lang="it-IT" sz="1800" b="0" dirty="0">
                  <a:latin typeface="+mn-lt"/>
                  <a:cs typeface="Times New Roman" charset="0"/>
                </a:rPr>
                <a:t>36 </a:t>
              </a:r>
              <a:r>
                <a:rPr lang="it-IT" sz="1800" b="0" dirty="0" smtClean="0">
                  <a:latin typeface="+mn-lt"/>
                  <a:cs typeface="Times New Roman" charset="0"/>
                </a:rPr>
                <a:t>libri, per ciascuno </a:t>
              </a:r>
              <a:r>
                <a:rPr lang="it-IT" sz="1800" b="0" dirty="0">
                  <a:latin typeface="+mn-lt"/>
                  <a:cs typeface="Times New Roman" charset="0"/>
                </a:rPr>
                <a:t>di questi costruiamo </a:t>
              </a:r>
              <a:r>
                <a:rPr lang="it-IT" sz="1800" b="0" dirty="0" smtClean="0">
                  <a:latin typeface="+mn-lt"/>
                  <a:cs typeface="Times New Roman" charset="0"/>
                </a:rPr>
                <a:t>l’</a:t>
              </a:r>
              <a:r>
                <a:rPr lang="it-IT" altLang="ja-JP" sz="1800" b="0" dirty="0" smtClean="0">
                  <a:latin typeface="+mn-lt"/>
                  <a:cs typeface="Times New Roman" charset="0"/>
                </a:rPr>
                <a:t>intervallo </a:t>
              </a:r>
              <a:r>
                <a:rPr lang="it-IT" altLang="ja-JP" sz="1800" b="0" dirty="0">
                  <a:latin typeface="+mn-lt"/>
                  <a:cs typeface="Times New Roman" charset="0"/>
                </a:rPr>
                <a:t>di confidenza al 90% per la media </a:t>
              </a:r>
              <a:r>
                <a:rPr lang="it-IT" altLang="ja-JP" sz="1800" b="0" dirty="0" smtClean="0">
                  <a:latin typeface="+mn-lt"/>
                  <a:cs typeface="Times New Roman" charset="0"/>
                </a:rPr>
                <a:t>di popolazione </a:t>
              </a:r>
              <a:r>
                <a:rPr lang="it-IT" altLang="ja-JP" sz="1800" b="0" dirty="0" smtClean="0">
                  <a:latin typeface="Symbol" charset="2"/>
                  <a:cs typeface="Symbol" charset="2"/>
                </a:rPr>
                <a:t>m</a:t>
              </a:r>
              <a:r>
                <a:rPr lang="it-IT" altLang="ja-JP" sz="1800" b="0" dirty="0" smtClean="0">
                  <a:latin typeface="+mn-lt"/>
                  <a:cs typeface="Times New Roman" charset="0"/>
                </a:rPr>
                <a:t>: ci aspettiamo che il 90</a:t>
              </a:r>
              <a:r>
                <a:rPr lang="it-IT" altLang="ja-JP" sz="1800" b="0" dirty="0">
                  <a:latin typeface="+mn-lt"/>
                  <a:cs typeface="Times New Roman" charset="0"/>
                </a:rPr>
                <a:t>% degli intervalli </a:t>
              </a:r>
              <a:r>
                <a:rPr lang="it-IT" altLang="ja-JP" sz="1800" b="0" dirty="0" smtClean="0">
                  <a:latin typeface="+mn-lt"/>
                  <a:cs typeface="Times New Roman" charset="0"/>
                </a:rPr>
                <a:t>di </a:t>
              </a:r>
              <a:r>
                <a:rPr lang="it-IT" altLang="ja-JP" sz="1800" b="0" dirty="0">
                  <a:latin typeface="+mn-lt"/>
                  <a:cs typeface="Times New Roman" charset="0"/>
                </a:rPr>
                <a:t>confidenza </a:t>
              </a:r>
              <a:r>
                <a:rPr lang="it-IT" altLang="ja-JP" sz="1800" b="0" dirty="0" smtClean="0">
                  <a:latin typeface="+mn-lt"/>
                  <a:cs typeface="Times New Roman" charset="0"/>
                </a:rPr>
                <a:t>così calcolati contiene </a:t>
              </a:r>
              <a:r>
                <a:rPr lang="it-IT" altLang="ja-JP" sz="1800" b="0" dirty="0">
                  <a:latin typeface="+mn-lt"/>
                  <a:cs typeface="Times New Roman" charset="0"/>
                </a:rPr>
                <a:t>il valore medio vero </a:t>
              </a:r>
              <a:r>
                <a:rPr lang="it-IT" altLang="ja-JP" sz="1800" b="0" dirty="0">
                  <a:latin typeface="Symbol" charset="2"/>
                  <a:cs typeface="Symbol" charset="2"/>
                </a:rPr>
                <a:t>m</a:t>
              </a:r>
              <a:r>
                <a:rPr lang="it-IT" altLang="ja-JP" sz="1800" b="0" dirty="0">
                  <a:latin typeface="+mn-lt"/>
                  <a:cs typeface="Times New Roman" charset="0"/>
                </a:rPr>
                <a:t> e che il 10% non lo contenga. </a:t>
              </a:r>
              <a:endParaRPr lang="it-IT" altLang="ja-JP" sz="1800" b="0" dirty="0" smtClean="0">
                <a:latin typeface="+mn-lt"/>
                <a:cs typeface="Times New Roman" charset="0"/>
              </a:endParaRPr>
            </a:p>
            <a:p>
              <a:pPr algn="just" eaLnBrk="1" hangingPunct="1">
                <a:spcBef>
                  <a:spcPct val="50000"/>
                </a:spcBef>
              </a:pPr>
              <a:r>
                <a:rPr lang="it-IT" altLang="ja-JP" sz="1800" b="0" dirty="0" smtClean="0">
                  <a:latin typeface="+mn-lt"/>
                  <a:cs typeface="Times New Roman" charset="0"/>
                </a:rPr>
                <a:t>L’interpretazione di IC </a:t>
              </a:r>
              <a:r>
                <a:rPr lang="it-IT" altLang="ja-JP" sz="1800" b="0" dirty="0">
                  <a:latin typeface="+mn-lt"/>
                  <a:cs typeface="Times New Roman" charset="0"/>
                </a:rPr>
                <a:t>è illustrata </a:t>
              </a:r>
              <a:r>
                <a:rPr lang="it-IT" altLang="ja-JP" sz="1800" b="0" dirty="0" smtClean="0">
                  <a:latin typeface="+mn-lt"/>
                  <a:cs typeface="Times New Roman" charset="0"/>
                </a:rPr>
                <a:t>in figura: l’intervallo di confidenza IC90% centrato in      e per       contiene </a:t>
              </a:r>
              <a:r>
                <a:rPr lang="it-IT" altLang="ja-JP" sz="1800" b="0" dirty="0">
                  <a:latin typeface="+mn-lt"/>
                  <a:cs typeface="Times New Roman" charset="0"/>
                </a:rPr>
                <a:t>la media di </a:t>
              </a:r>
              <a:r>
                <a:rPr lang="it-IT" altLang="ja-JP" sz="1800" b="0" dirty="0" smtClean="0">
                  <a:latin typeface="+mn-lt"/>
                  <a:cs typeface="Times New Roman" charset="0"/>
                </a:rPr>
                <a:t>popolazione, mentre IC90% per    </a:t>
              </a:r>
              <a:r>
                <a:rPr lang="it-IT" altLang="ja-JP" sz="1800" b="0" i="1" dirty="0" smtClean="0">
                  <a:latin typeface="+mn-lt"/>
                  <a:cs typeface="Times New Roman" charset="0"/>
                </a:rPr>
                <a:t>  non contiene </a:t>
              </a:r>
              <a:r>
                <a:rPr lang="it-IT" altLang="ja-JP" sz="1800" b="0" dirty="0" smtClean="0">
                  <a:latin typeface="Symbol" charset="2"/>
                  <a:cs typeface="Symbol" charset="2"/>
                </a:rPr>
                <a:t>m</a:t>
              </a:r>
              <a:r>
                <a:rPr lang="it-IT" altLang="ja-JP" sz="1800" b="0" dirty="0" smtClean="0">
                  <a:latin typeface="+mn-lt"/>
                  <a:cs typeface="Times New Roman" charset="0"/>
                </a:rPr>
                <a:t>. Il valore di      è nella coda sinistra della distribuzione e quindi è poco frequente.  </a:t>
              </a:r>
              <a:endParaRPr lang="it-IT" sz="1800" b="0" dirty="0">
                <a:latin typeface="+mn-lt"/>
                <a:cs typeface="Times New Roman" charset="0"/>
              </a:endParaRPr>
            </a:p>
          </p:txBody>
        </p:sp>
        <p:graphicFrame>
          <p:nvGraphicFramePr>
            <p:cNvPr id="6" name="Oggetto 5"/>
            <p:cNvGraphicFramePr>
              <a:graphicFrameLocks noChangeAspect="1"/>
            </p:cNvGraphicFramePr>
            <p:nvPr>
              <p:extLst>
                <p:ext uri="{D42A27DB-BD31-4B8C-83A1-F6EECF244321}">
                  <p14:modId xmlns:p14="http://schemas.microsoft.com/office/powerpoint/2010/main" val="2488171718"/>
                </p:ext>
              </p:extLst>
            </p:nvPr>
          </p:nvGraphicFramePr>
          <p:xfrm>
            <a:off x="1425708" y="5546618"/>
            <a:ext cx="275787" cy="367716"/>
          </p:xfrm>
          <a:graphic>
            <a:graphicData uri="http://schemas.openxmlformats.org/presentationml/2006/ole">
              <mc:AlternateContent xmlns:mc="http://schemas.openxmlformats.org/markup-compatibility/2006">
                <mc:Choice xmlns:v="urn:schemas-microsoft-com:vml" Requires="v">
                  <p:oleObj spid="_x0000_s635031" name="Equation" r:id="rId4" imgW="152400" imgH="203200" progId="Equation.3">
                    <p:embed/>
                  </p:oleObj>
                </mc:Choice>
                <mc:Fallback>
                  <p:oleObj name="Equation" r:id="rId4" imgW="152400" imgH="203200" progId="Equation.3">
                    <p:embed/>
                    <p:pic>
                      <p:nvPicPr>
                        <p:cNvPr id="0" name=""/>
                        <p:cNvPicPr/>
                        <p:nvPr/>
                      </p:nvPicPr>
                      <p:blipFill>
                        <a:blip r:embed="rId5"/>
                        <a:stretch>
                          <a:fillRect/>
                        </a:stretch>
                      </p:blipFill>
                      <p:spPr>
                        <a:xfrm>
                          <a:off x="1425708" y="5546618"/>
                          <a:ext cx="275787" cy="367716"/>
                        </a:xfrm>
                        <a:prstGeom prst="rect">
                          <a:avLst/>
                        </a:prstGeom>
                      </p:spPr>
                    </p:pic>
                  </p:oleObj>
                </mc:Fallback>
              </mc:AlternateContent>
            </a:graphicData>
          </a:graphic>
        </p:graphicFrame>
        <p:graphicFrame>
          <p:nvGraphicFramePr>
            <p:cNvPr id="7" name="Oggetto 6"/>
            <p:cNvGraphicFramePr>
              <a:graphicFrameLocks noChangeAspect="1"/>
            </p:cNvGraphicFramePr>
            <p:nvPr>
              <p:extLst>
                <p:ext uri="{D42A27DB-BD31-4B8C-83A1-F6EECF244321}">
                  <p14:modId xmlns:p14="http://schemas.microsoft.com/office/powerpoint/2010/main" val="1810974449"/>
                </p:ext>
              </p:extLst>
            </p:nvPr>
          </p:nvGraphicFramePr>
          <p:xfrm>
            <a:off x="2382365" y="5526830"/>
            <a:ext cx="319087" cy="366712"/>
          </p:xfrm>
          <a:graphic>
            <a:graphicData uri="http://schemas.openxmlformats.org/presentationml/2006/ole">
              <mc:AlternateContent xmlns:mc="http://schemas.openxmlformats.org/markup-compatibility/2006">
                <mc:Choice xmlns:v="urn:schemas-microsoft-com:vml" Requires="v">
                  <p:oleObj spid="_x0000_s635032" name="Equation" r:id="rId6" imgW="177800" imgH="203200" progId="Equation.3">
                    <p:embed/>
                  </p:oleObj>
                </mc:Choice>
                <mc:Fallback>
                  <p:oleObj name="Equation" r:id="rId6" imgW="177800" imgH="203200" progId="Equation.3">
                    <p:embed/>
                    <p:pic>
                      <p:nvPicPr>
                        <p:cNvPr id="0" name=""/>
                        <p:cNvPicPr/>
                        <p:nvPr/>
                      </p:nvPicPr>
                      <p:blipFill>
                        <a:blip r:embed="rId7"/>
                        <a:stretch>
                          <a:fillRect/>
                        </a:stretch>
                      </p:blipFill>
                      <p:spPr>
                        <a:xfrm>
                          <a:off x="2382365" y="5526830"/>
                          <a:ext cx="319087" cy="366712"/>
                        </a:xfrm>
                        <a:prstGeom prst="rect">
                          <a:avLst/>
                        </a:prstGeom>
                      </p:spPr>
                    </p:pic>
                  </p:oleObj>
                </mc:Fallback>
              </mc:AlternateContent>
            </a:graphicData>
          </a:graphic>
        </p:graphicFrame>
        <p:graphicFrame>
          <p:nvGraphicFramePr>
            <p:cNvPr id="8" name="Oggetto 7"/>
            <p:cNvGraphicFramePr>
              <a:graphicFrameLocks noChangeAspect="1"/>
            </p:cNvGraphicFramePr>
            <p:nvPr>
              <p:extLst>
                <p:ext uri="{D42A27DB-BD31-4B8C-83A1-F6EECF244321}">
                  <p14:modId xmlns:p14="http://schemas.microsoft.com/office/powerpoint/2010/main" val="1400509009"/>
                </p:ext>
              </p:extLst>
            </p:nvPr>
          </p:nvGraphicFramePr>
          <p:xfrm>
            <a:off x="8118581" y="5545509"/>
            <a:ext cx="296862" cy="390525"/>
          </p:xfrm>
          <a:graphic>
            <a:graphicData uri="http://schemas.openxmlformats.org/presentationml/2006/ole">
              <mc:AlternateContent xmlns:mc="http://schemas.openxmlformats.org/markup-compatibility/2006">
                <mc:Choice xmlns:v="urn:schemas-microsoft-com:vml" Requires="v">
                  <p:oleObj spid="_x0000_s635033" name="Equation" r:id="rId8" imgW="165100" imgH="215900" progId="Equation.3">
                    <p:embed/>
                  </p:oleObj>
                </mc:Choice>
                <mc:Fallback>
                  <p:oleObj name="Equation" r:id="rId8" imgW="165100" imgH="215900" progId="Equation.3">
                    <p:embed/>
                    <p:pic>
                      <p:nvPicPr>
                        <p:cNvPr id="0" name=""/>
                        <p:cNvPicPr/>
                        <p:nvPr/>
                      </p:nvPicPr>
                      <p:blipFill>
                        <a:blip r:embed="rId9"/>
                        <a:stretch>
                          <a:fillRect/>
                        </a:stretch>
                      </p:blipFill>
                      <p:spPr>
                        <a:xfrm>
                          <a:off x="8118581" y="5545509"/>
                          <a:ext cx="296862" cy="390525"/>
                        </a:xfrm>
                        <a:prstGeom prst="rect">
                          <a:avLst/>
                        </a:prstGeom>
                      </p:spPr>
                    </p:pic>
                  </p:oleObj>
                </mc:Fallback>
              </mc:AlternateContent>
            </a:graphicData>
          </a:graphic>
        </p:graphicFrame>
        <p:graphicFrame>
          <p:nvGraphicFramePr>
            <p:cNvPr id="9" name="Oggetto 8"/>
            <p:cNvGraphicFramePr>
              <a:graphicFrameLocks noChangeAspect="1"/>
            </p:cNvGraphicFramePr>
            <p:nvPr>
              <p:extLst>
                <p:ext uri="{D42A27DB-BD31-4B8C-83A1-F6EECF244321}">
                  <p14:modId xmlns:p14="http://schemas.microsoft.com/office/powerpoint/2010/main" val="1932677700"/>
                </p:ext>
              </p:extLst>
            </p:nvPr>
          </p:nvGraphicFramePr>
          <p:xfrm>
            <a:off x="2713038" y="5822950"/>
            <a:ext cx="300037" cy="390525"/>
          </p:xfrm>
          <a:graphic>
            <a:graphicData uri="http://schemas.openxmlformats.org/presentationml/2006/ole">
              <mc:AlternateContent xmlns:mc="http://schemas.openxmlformats.org/markup-compatibility/2006">
                <mc:Choice xmlns:v="urn:schemas-microsoft-com:vml" Requires="v">
                  <p:oleObj spid="_x0000_s635034" name="Equation" r:id="rId10" imgW="165100" imgH="215900" progId="Equation.3">
                    <p:embed/>
                  </p:oleObj>
                </mc:Choice>
                <mc:Fallback>
                  <p:oleObj name="Equation" r:id="rId10" imgW="165100" imgH="215900" progId="Equation.3">
                    <p:embed/>
                    <p:pic>
                      <p:nvPicPr>
                        <p:cNvPr id="0" name=""/>
                        <p:cNvPicPr/>
                        <p:nvPr/>
                      </p:nvPicPr>
                      <p:blipFill>
                        <a:blip r:embed="rId11"/>
                        <a:stretch>
                          <a:fillRect/>
                        </a:stretch>
                      </p:blipFill>
                      <p:spPr>
                        <a:xfrm>
                          <a:off x="2713038" y="5822950"/>
                          <a:ext cx="300037" cy="390525"/>
                        </a:xfrm>
                        <a:prstGeom prst="rect">
                          <a:avLst/>
                        </a:prstGeom>
                      </p:spPr>
                    </p:pic>
                  </p:oleObj>
                </mc:Fallback>
              </mc:AlternateContent>
            </a:graphicData>
          </a:graphic>
        </p:graphicFrame>
      </p:grpSp>
    </p:spTree>
    <p:extLst>
      <p:ext uri="{BB962C8B-B14F-4D97-AF65-F5344CB8AC3E}">
        <p14:creationId xmlns:p14="http://schemas.microsoft.com/office/powerpoint/2010/main" val="1371045305"/>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09604" y="172606"/>
            <a:ext cx="8680095" cy="1203446"/>
          </a:xfrm>
        </p:spPr>
        <p:txBody>
          <a:bodyPr>
            <a:normAutofit/>
          </a:bodyPr>
          <a:lstStyle/>
          <a:p>
            <a:r>
              <a:rPr lang="it-IT" dirty="0" smtClean="0"/>
              <a:t>Larghezza dell’Intervallo di Confidenza</a:t>
            </a:r>
            <a:endParaRPr lang="it-IT" dirty="0"/>
          </a:p>
        </p:txBody>
      </p:sp>
      <p:sp>
        <p:nvSpPr>
          <p:cNvPr id="3" name="Rectangle 3"/>
          <p:cNvSpPr txBox="1">
            <a:spLocks noChangeArrowheads="1"/>
          </p:cNvSpPr>
          <p:nvPr/>
        </p:nvSpPr>
        <p:spPr>
          <a:xfrm>
            <a:off x="368670" y="1193343"/>
            <a:ext cx="8193088" cy="1950549"/>
          </a:xfrm>
          <a:prstGeom prst="rect">
            <a:avLst/>
          </a:prstGeom>
          <a:solidFill>
            <a:srgbClr val="FAF4C8"/>
          </a:solidFill>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it-IT" sz="2000" b="0" dirty="0" smtClean="0">
                <a:ea typeface="ＭＳ Ｐゴシック" charset="0"/>
              </a:rPr>
              <a:t>La larghezza dell’intervallo di confidenza dipende dal valore del margine di errore,            , quindi la larghezza dell’intervallo di confidenza può essere controllata tramite i valori </a:t>
            </a:r>
          </a:p>
          <a:p>
            <a:pPr marL="457200" indent="-457200">
              <a:buAutoNum type="arabicPeriod"/>
            </a:pPr>
            <a:r>
              <a:rPr lang="it-IT" sz="2000" b="0" dirty="0" smtClean="0">
                <a:ea typeface="ＭＳ Ｐゴシック" charset="0"/>
              </a:rPr>
              <a:t>Il valore di </a:t>
            </a:r>
            <a:r>
              <a:rPr lang="it-IT" i="1" dirty="0" err="1" smtClean="0">
                <a:latin typeface="Times New Roman" charset="0"/>
                <a:ea typeface="ＭＳ Ｐゴシック" charset="0"/>
              </a:rPr>
              <a:t>z</a:t>
            </a:r>
            <a:r>
              <a:rPr lang="it-IT" sz="2000" b="0" dirty="0" smtClean="0">
                <a:ea typeface="ＭＳ Ｐゴシック" charset="0"/>
              </a:rPr>
              <a:t>, che dipende dal livello confidenza scelto</a:t>
            </a:r>
          </a:p>
          <a:p>
            <a:pPr marL="457200" indent="-457200">
              <a:buAutoNum type="arabicPeriod"/>
            </a:pPr>
            <a:r>
              <a:rPr lang="it-IT" sz="2000" b="0" dirty="0" smtClean="0">
                <a:ea typeface="ＭＳ Ｐゴシック" charset="0"/>
              </a:rPr>
              <a:t>La dimensione del campione,</a:t>
            </a:r>
            <a:r>
              <a:rPr lang="it-IT" b="0" dirty="0" smtClean="0">
                <a:latin typeface="Verdana" charset="0"/>
                <a:ea typeface="ＭＳ Ｐゴシック" charset="0"/>
              </a:rPr>
              <a:t> </a:t>
            </a:r>
            <a:r>
              <a:rPr lang="it-IT" sz="2000" b="0" i="1" dirty="0" err="1" smtClean="0">
                <a:latin typeface="Times New Roman" charset="0"/>
                <a:ea typeface="ＭＳ Ｐゴシック" charset="0"/>
              </a:rPr>
              <a:t>n</a:t>
            </a:r>
            <a:endParaRPr lang="it-IT" sz="2000" b="0" i="1" dirty="0">
              <a:latin typeface="Times New Roman" charset="0"/>
              <a:ea typeface="ＭＳ Ｐゴシック" charset="0"/>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3025766641"/>
              </p:ext>
            </p:extLst>
          </p:nvPr>
        </p:nvGraphicFramePr>
        <p:xfrm>
          <a:off x="2558474" y="1453583"/>
          <a:ext cx="552393" cy="431999"/>
        </p:xfrm>
        <a:graphic>
          <a:graphicData uri="http://schemas.openxmlformats.org/presentationml/2006/ole">
            <mc:AlternateContent xmlns:mc="http://schemas.openxmlformats.org/markup-compatibility/2006">
              <mc:Choice xmlns:v="urn:schemas-microsoft-com:vml" Requires="v">
                <p:oleObj spid="_x0000_s621958" name="Equation" r:id="rId3" imgW="291973" imgH="228501" progId="Equation.3">
                  <p:embed/>
                </p:oleObj>
              </mc:Choice>
              <mc:Fallback>
                <p:oleObj name="Equation" r:id="rId3" imgW="291973" imgH="228501"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8474" y="1453583"/>
                        <a:ext cx="552393" cy="431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grpSp>
        <p:nvGrpSpPr>
          <p:cNvPr id="10" name="Gruppo 9"/>
          <p:cNvGrpSpPr/>
          <p:nvPr/>
        </p:nvGrpSpPr>
        <p:grpSpPr>
          <a:xfrm>
            <a:off x="295912" y="3399143"/>
            <a:ext cx="8544469" cy="3139321"/>
            <a:chOff x="295912" y="3584078"/>
            <a:chExt cx="8544469" cy="3139321"/>
          </a:xfrm>
        </p:grpSpPr>
        <p:sp>
          <p:nvSpPr>
            <p:cNvPr id="5" name="Rettangolo 4"/>
            <p:cNvSpPr/>
            <p:nvPr/>
          </p:nvSpPr>
          <p:spPr>
            <a:xfrm>
              <a:off x="295912" y="3584078"/>
              <a:ext cx="8544469" cy="3139321"/>
            </a:xfrm>
            <a:prstGeom prst="rect">
              <a:avLst/>
            </a:prstGeom>
          </p:spPr>
          <p:txBody>
            <a:bodyPr wrap="square">
              <a:spAutoFit/>
            </a:bodyPr>
            <a:lstStyle/>
            <a:p>
              <a:pPr marL="271463" lvl="0" algn="just">
                <a:spcBef>
                  <a:spcPct val="20000"/>
                </a:spcBef>
              </a:pPr>
              <a:r>
                <a:rPr lang="it-IT" sz="1800" i="1" u="sng" dirty="0" smtClean="0">
                  <a:solidFill>
                    <a:srgbClr val="000090"/>
                  </a:solidFill>
                  <a:latin typeface="+mn-lt"/>
                  <a:cs typeface="Times New Roman" charset="0"/>
                </a:rPr>
                <a:t>La larghezza di IC aumenta</a:t>
              </a:r>
            </a:p>
            <a:p>
              <a:pPr marL="342900" lvl="0" indent="-342900" algn="just">
                <a:spcBef>
                  <a:spcPct val="20000"/>
                </a:spcBef>
                <a:buFont typeface="+mj-lt"/>
                <a:buAutoNum type="arabicPeriod"/>
              </a:pPr>
              <a:r>
                <a:rPr lang="it-IT" sz="1800" b="0" u="sng" dirty="0" smtClean="0">
                  <a:solidFill>
                    <a:srgbClr val="292934"/>
                  </a:solidFill>
                  <a:latin typeface="+mn-lt"/>
                  <a:cs typeface="Times New Roman" charset="0"/>
                </a:rPr>
                <a:t>Aumentando il livello di confidenza </a:t>
              </a:r>
              <a:r>
                <a:rPr lang="it-IT" sz="1800" b="0" dirty="0">
                  <a:solidFill>
                    <a:srgbClr val="292934"/>
                  </a:solidFill>
                  <a:latin typeface="+mn-lt"/>
                  <a:cs typeface="Times New Roman" charset="0"/>
                </a:rPr>
                <a:t>(1-</a:t>
              </a:r>
              <a:r>
                <a:rPr lang="it-IT" sz="1800" b="0" dirty="0">
                  <a:solidFill>
                    <a:srgbClr val="292934"/>
                  </a:solidFill>
                  <a:latin typeface="Symbol" charset="2"/>
                  <a:cs typeface="Symbol" charset="2"/>
                </a:rPr>
                <a:t>a</a:t>
              </a:r>
              <a:r>
                <a:rPr lang="it-IT" sz="1800" b="0" dirty="0">
                  <a:solidFill>
                    <a:srgbClr val="292934"/>
                  </a:solidFill>
                  <a:latin typeface="+mn-lt"/>
                  <a:cs typeface="Times New Roman" charset="0"/>
                </a:rPr>
                <a:t>)100</a:t>
              </a:r>
              <a:r>
                <a:rPr lang="it-IT" sz="1800" b="0" dirty="0" smtClean="0">
                  <a:solidFill>
                    <a:srgbClr val="292934"/>
                  </a:solidFill>
                  <a:latin typeface="+mn-lt"/>
                  <a:cs typeface="Times New Roman" charset="0"/>
                </a:rPr>
                <a:t>% aumenta il valore assoluto di </a:t>
              </a:r>
              <a:r>
                <a:rPr lang="it-IT" sz="1800" b="0" i="1" dirty="0" err="1" smtClean="0">
                  <a:solidFill>
                    <a:srgbClr val="292934"/>
                  </a:solidFill>
                  <a:latin typeface="Times New Roman"/>
                  <a:cs typeface="Times New Roman"/>
                </a:rPr>
                <a:t>z</a:t>
              </a:r>
              <a:r>
                <a:rPr lang="it-IT" sz="1800" b="0" dirty="0" smtClean="0">
                  <a:solidFill>
                    <a:srgbClr val="292934"/>
                  </a:solidFill>
                  <a:latin typeface="+mn-lt"/>
                  <a:cs typeface="Times New Roman" charset="0"/>
                </a:rPr>
                <a:t> e quindi aumenta il margine di errore          . </a:t>
              </a:r>
            </a:p>
            <a:p>
              <a:pPr marL="342900" lvl="0" indent="-342900" algn="just">
                <a:spcBef>
                  <a:spcPct val="20000"/>
                </a:spcBef>
                <a:buFont typeface="+mj-lt"/>
                <a:buAutoNum type="arabicPeriod"/>
              </a:pPr>
              <a:r>
                <a:rPr lang="it-IT" sz="1800" b="0" u="sng" dirty="0" smtClean="0">
                  <a:solidFill>
                    <a:srgbClr val="292934"/>
                  </a:solidFill>
                  <a:latin typeface="+mn-lt"/>
                  <a:cs typeface="Times New Roman" charset="0"/>
                </a:rPr>
                <a:t>Riducendo le dimensioni del campione</a:t>
              </a:r>
              <a:r>
                <a:rPr lang="it-IT" sz="1800" b="0" dirty="0" smtClean="0">
                  <a:solidFill>
                    <a:srgbClr val="292934"/>
                  </a:solidFill>
                  <a:latin typeface="+mn-lt"/>
                  <a:cs typeface="Times New Roman" charset="0"/>
                </a:rPr>
                <a:t>, </a:t>
              </a:r>
              <a:r>
                <a:rPr lang="it-IT" sz="1800" b="0" i="1" dirty="0" err="1" smtClean="0">
                  <a:solidFill>
                    <a:srgbClr val="292934"/>
                  </a:solidFill>
                  <a:latin typeface="Times New Roman"/>
                  <a:cs typeface="Times New Roman"/>
                </a:rPr>
                <a:t>n</a:t>
              </a:r>
              <a:r>
                <a:rPr lang="it-IT" sz="1800" b="0" dirty="0" smtClean="0">
                  <a:solidFill>
                    <a:srgbClr val="292934"/>
                  </a:solidFill>
                  <a:latin typeface="+mn-lt"/>
                  <a:cs typeface="Times New Roman" charset="0"/>
                </a:rPr>
                <a:t>, aumenta il valore della deviazione standard campionaria e quindi aumenta il margine di errore          . </a:t>
              </a:r>
            </a:p>
            <a:p>
              <a:pPr marL="271463" algn="just">
                <a:spcBef>
                  <a:spcPct val="20000"/>
                </a:spcBef>
              </a:pPr>
              <a:r>
                <a:rPr lang="it-IT" sz="1800" i="1" u="sng" dirty="0">
                  <a:solidFill>
                    <a:srgbClr val="000090"/>
                  </a:solidFill>
                  <a:latin typeface="+mn-lt"/>
                  <a:cs typeface="Times New Roman" charset="0"/>
                </a:rPr>
                <a:t>La larghezza di IC </a:t>
              </a:r>
              <a:r>
                <a:rPr lang="it-IT" sz="1800" i="1" u="sng" dirty="0" err="1" smtClean="0">
                  <a:solidFill>
                    <a:srgbClr val="000090"/>
                  </a:solidFill>
                  <a:latin typeface="+mn-lt"/>
                  <a:cs typeface="Times New Roman" charset="0"/>
                </a:rPr>
                <a:t>dimininuisce</a:t>
              </a:r>
              <a:endParaRPr lang="it-IT" sz="1800" b="0" dirty="0">
                <a:solidFill>
                  <a:srgbClr val="292934"/>
                </a:solidFill>
                <a:latin typeface="+mn-lt"/>
                <a:cs typeface="Times New Roman" charset="0"/>
              </a:endParaRPr>
            </a:p>
            <a:p>
              <a:pPr marL="342900" lvl="0" indent="-342900" algn="just">
                <a:spcBef>
                  <a:spcPct val="20000"/>
                </a:spcBef>
                <a:buFont typeface="+mj-lt"/>
                <a:buAutoNum type="arabicPeriod"/>
              </a:pPr>
              <a:r>
                <a:rPr lang="it-IT" sz="1800" b="0" u="sng" dirty="0" smtClean="0">
                  <a:solidFill>
                    <a:srgbClr val="292934"/>
                  </a:solidFill>
                  <a:latin typeface="+mn-lt"/>
                  <a:cs typeface="Times New Roman" charset="0"/>
                </a:rPr>
                <a:t>Diminuendo </a:t>
              </a:r>
              <a:r>
                <a:rPr lang="it-IT" sz="1800" b="0" u="sng" dirty="0">
                  <a:solidFill>
                    <a:srgbClr val="292934"/>
                  </a:solidFill>
                  <a:latin typeface="+mn-lt"/>
                  <a:cs typeface="Times New Roman" charset="0"/>
                </a:rPr>
                <a:t>il livello di confidenza </a:t>
              </a:r>
              <a:r>
                <a:rPr lang="it-IT" sz="1800" b="0" dirty="0">
                  <a:solidFill>
                    <a:srgbClr val="292934"/>
                  </a:solidFill>
                  <a:latin typeface="+mn-lt"/>
                  <a:cs typeface="Times New Roman" charset="0"/>
                </a:rPr>
                <a:t>(1-</a:t>
              </a:r>
              <a:r>
                <a:rPr lang="it-IT" sz="1800" b="0" dirty="0">
                  <a:solidFill>
                    <a:srgbClr val="292934"/>
                  </a:solidFill>
                  <a:latin typeface="Symbol" charset="2"/>
                  <a:cs typeface="Symbol" charset="2"/>
                </a:rPr>
                <a:t>a</a:t>
              </a:r>
              <a:r>
                <a:rPr lang="it-IT" sz="1800" b="0" dirty="0">
                  <a:solidFill>
                    <a:srgbClr val="292934"/>
                  </a:solidFill>
                  <a:latin typeface="+mn-lt"/>
                  <a:cs typeface="Times New Roman" charset="0"/>
                </a:rPr>
                <a:t>)100% </a:t>
              </a:r>
              <a:r>
                <a:rPr lang="it-IT" sz="1800" b="0" dirty="0" smtClean="0">
                  <a:solidFill>
                    <a:srgbClr val="292934"/>
                  </a:solidFill>
                  <a:latin typeface="+mn-lt"/>
                  <a:cs typeface="Times New Roman" charset="0"/>
                </a:rPr>
                <a:t>diminuisce </a:t>
              </a:r>
              <a:r>
                <a:rPr lang="it-IT" sz="1800" b="0" dirty="0">
                  <a:solidFill>
                    <a:srgbClr val="292934"/>
                  </a:solidFill>
                  <a:latin typeface="+mn-lt"/>
                  <a:cs typeface="Times New Roman" charset="0"/>
                </a:rPr>
                <a:t>il valore assoluto di </a:t>
              </a:r>
              <a:r>
                <a:rPr lang="it-IT" sz="1800" b="0" i="1" dirty="0" err="1">
                  <a:solidFill>
                    <a:srgbClr val="292934"/>
                  </a:solidFill>
                  <a:latin typeface="Times New Roman"/>
                  <a:cs typeface="Times New Roman"/>
                </a:rPr>
                <a:t>z</a:t>
              </a:r>
              <a:r>
                <a:rPr lang="it-IT" sz="1800" b="0" dirty="0">
                  <a:solidFill>
                    <a:srgbClr val="292934"/>
                  </a:solidFill>
                  <a:latin typeface="+mn-lt"/>
                  <a:cs typeface="Times New Roman" charset="0"/>
                </a:rPr>
                <a:t> e quindi </a:t>
              </a:r>
              <a:r>
                <a:rPr lang="it-IT" sz="1800" b="0" dirty="0" smtClean="0">
                  <a:solidFill>
                    <a:srgbClr val="292934"/>
                  </a:solidFill>
                  <a:latin typeface="+mn-lt"/>
                  <a:cs typeface="Times New Roman" charset="0"/>
                </a:rPr>
                <a:t>diminuisce </a:t>
              </a:r>
              <a:r>
                <a:rPr lang="it-IT" sz="1800" b="0" dirty="0">
                  <a:solidFill>
                    <a:srgbClr val="292934"/>
                  </a:solidFill>
                  <a:latin typeface="+mn-lt"/>
                  <a:cs typeface="Times New Roman" charset="0"/>
                </a:rPr>
                <a:t>il margine di errore          . </a:t>
              </a:r>
            </a:p>
            <a:p>
              <a:pPr marL="342900" lvl="0" indent="-342900" algn="just">
                <a:spcBef>
                  <a:spcPct val="20000"/>
                </a:spcBef>
                <a:buFont typeface="+mj-lt"/>
                <a:buAutoNum type="arabicPeriod"/>
              </a:pPr>
              <a:r>
                <a:rPr lang="it-IT" sz="1800" b="0" u="sng" dirty="0" smtClean="0">
                  <a:solidFill>
                    <a:srgbClr val="292934"/>
                  </a:solidFill>
                  <a:latin typeface="+mn-lt"/>
                  <a:cs typeface="Times New Roman" charset="0"/>
                </a:rPr>
                <a:t>Aumentando </a:t>
              </a:r>
              <a:r>
                <a:rPr lang="it-IT" sz="1800" b="0" u="sng" dirty="0">
                  <a:solidFill>
                    <a:srgbClr val="292934"/>
                  </a:solidFill>
                  <a:latin typeface="+mn-lt"/>
                  <a:cs typeface="Times New Roman" charset="0"/>
                </a:rPr>
                <a:t>le dimensioni del campione</a:t>
              </a:r>
              <a:r>
                <a:rPr lang="it-IT" sz="1800" b="0" dirty="0">
                  <a:solidFill>
                    <a:srgbClr val="292934"/>
                  </a:solidFill>
                  <a:latin typeface="+mn-lt"/>
                  <a:cs typeface="Times New Roman" charset="0"/>
                </a:rPr>
                <a:t>, </a:t>
              </a:r>
              <a:r>
                <a:rPr lang="it-IT" sz="1800" b="0" i="1" dirty="0" err="1">
                  <a:solidFill>
                    <a:srgbClr val="292934"/>
                  </a:solidFill>
                  <a:latin typeface="Times New Roman"/>
                  <a:cs typeface="Times New Roman"/>
                </a:rPr>
                <a:t>n</a:t>
              </a:r>
              <a:r>
                <a:rPr lang="it-IT" sz="1800" b="0" dirty="0">
                  <a:solidFill>
                    <a:srgbClr val="292934"/>
                  </a:solidFill>
                  <a:latin typeface="+mn-lt"/>
                  <a:cs typeface="Times New Roman" charset="0"/>
                </a:rPr>
                <a:t>, aumenta il valore della deviazione standard campionaria e quindi aumenta il margine di errore          .</a:t>
              </a:r>
            </a:p>
          </p:txBody>
        </p:sp>
        <p:graphicFrame>
          <p:nvGraphicFramePr>
            <p:cNvPr id="6" name="Object 2"/>
            <p:cNvGraphicFramePr>
              <a:graphicFrameLocks noChangeAspect="1"/>
            </p:cNvGraphicFramePr>
            <p:nvPr>
              <p:extLst>
                <p:ext uri="{D42A27DB-BD31-4B8C-83A1-F6EECF244321}">
                  <p14:modId xmlns:p14="http://schemas.microsoft.com/office/powerpoint/2010/main" val="3574316564"/>
                </p:ext>
              </p:extLst>
            </p:nvPr>
          </p:nvGraphicFramePr>
          <p:xfrm>
            <a:off x="4289072" y="4133426"/>
            <a:ext cx="552393" cy="431999"/>
          </p:xfrm>
          <a:graphic>
            <a:graphicData uri="http://schemas.openxmlformats.org/presentationml/2006/ole">
              <mc:AlternateContent xmlns:mc="http://schemas.openxmlformats.org/markup-compatibility/2006">
                <mc:Choice xmlns:v="urn:schemas-microsoft-com:vml" Requires="v">
                  <p:oleObj spid="_x0000_s621959" name="Equation" r:id="rId5" imgW="291973" imgH="228501" progId="Equation.3">
                    <p:embed/>
                  </p:oleObj>
                </mc:Choice>
                <mc:Fallback>
                  <p:oleObj name="Equation" r:id="rId5" imgW="291973" imgH="228501"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9072" y="4133426"/>
                          <a:ext cx="552393" cy="431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7" name="Object 2"/>
            <p:cNvGraphicFramePr>
              <a:graphicFrameLocks noChangeAspect="1"/>
            </p:cNvGraphicFramePr>
            <p:nvPr>
              <p:extLst>
                <p:ext uri="{D42A27DB-BD31-4B8C-83A1-F6EECF244321}">
                  <p14:modId xmlns:p14="http://schemas.microsoft.com/office/powerpoint/2010/main" val="764986707"/>
                </p:ext>
              </p:extLst>
            </p:nvPr>
          </p:nvGraphicFramePr>
          <p:xfrm>
            <a:off x="6759455" y="4717340"/>
            <a:ext cx="552393" cy="431999"/>
          </p:xfrm>
          <a:graphic>
            <a:graphicData uri="http://schemas.openxmlformats.org/presentationml/2006/ole">
              <mc:AlternateContent xmlns:mc="http://schemas.openxmlformats.org/markup-compatibility/2006">
                <mc:Choice xmlns:v="urn:schemas-microsoft-com:vml" Requires="v">
                  <p:oleObj spid="_x0000_s621960" name="Equation" r:id="rId6" imgW="291973" imgH="228501" progId="Equation.3">
                    <p:embed/>
                  </p:oleObj>
                </mc:Choice>
                <mc:Fallback>
                  <p:oleObj name="Equation" r:id="rId6" imgW="291973" imgH="228501"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9455" y="4717340"/>
                          <a:ext cx="552393" cy="431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8" name="Object 2"/>
            <p:cNvGraphicFramePr>
              <a:graphicFrameLocks noChangeAspect="1"/>
            </p:cNvGraphicFramePr>
            <p:nvPr>
              <p:extLst>
                <p:ext uri="{D42A27DB-BD31-4B8C-83A1-F6EECF244321}">
                  <p14:modId xmlns:p14="http://schemas.microsoft.com/office/powerpoint/2010/main" val="1207714089"/>
                </p:ext>
              </p:extLst>
            </p:nvPr>
          </p:nvGraphicFramePr>
          <p:xfrm>
            <a:off x="4700403" y="5679002"/>
            <a:ext cx="552393" cy="431999"/>
          </p:xfrm>
          <a:graphic>
            <a:graphicData uri="http://schemas.openxmlformats.org/presentationml/2006/ole">
              <mc:AlternateContent xmlns:mc="http://schemas.openxmlformats.org/markup-compatibility/2006">
                <mc:Choice xmlns:v="urn:schemas-microsoft-com:vml" Requires="v">
                  <p:oleObj spid="_x0000_s621961" name="Equation" r:id="rId7" imgW="291973" imgH="228501" progId="Equation.3">
                    <p:embed/>
                  </p:oleObj>
                </mc:Choice>
                <mc:Fallback>
                  <p:oleObj name="Equation" r:id="rId7" imgW="291973" imgH="228501"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0403" y="5679002"/>
                          <a:ext cx="552393" cy="431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9" name="Object 2"/>
            <p:cNvGraphicFramePr>
              <a:graphicFrameLocks noChangeAspect="1"/>
            </p:cNvGraphicFramePr>
            <p:nvPr>
              <p:extLst>
                <p:ext uri="{D42A27DB-BD31-4B8C-83A1-F6EECF244321}">
                  <p14:modId xmlns:p14="http://schemas.microsoft.com/office/powerpoint/2010/main" val="1943464792"/>
                </p:ext>
              </p:extLst>
            </p:nvPr>
          </p:nvGraphicFramePr>
          <p:xfrm>
            <a:off x="6776229" y="6287574"/>
            <a:ext cx="552393" cy="431999"/>
          </p:xfrm>
          <a:graphic>
            <a:graphicData uri="http://schemas.openxmlformats.org/presentationml/2006/ole">
              <mc:AlternateContent xmlns:mc="http://schemas.openxmlformats.org/markup-compatibility/2006">
                <mc:Choice xmlns:v="urn:schemas-microsoft-com:vml" Requires="v">
                  <p:oleObj spid="_x0000_s621962" name="Equation" r:id="rId8" imgW="291973" imgH="228501" progId="Equation.3">
                    <p:embed/>
                  </p:oleObj>
                </mc:Choice>
                <mc:Fallback>
                  <p:oleObj name="Equation" r:id="rId8" imgW="291973" imgH="228501"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6229" y="6287574"/>
                          <a:ext cx="552393" cy="431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grpSp>
    </p:spTree>
    <p:extLst>
      <p:ext uri="{BB962C8B-B14F-4D97-AF65-F5344CB8AC3E}">
        <p14:creationId xmlns:p14="http://schemas.microsoft.com/office/powerpoint/2010/main" val="242069469"/>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95912" y="323807"/>
            <a:ext cx="8606118" cy="990600"/>
          </a:xfrm>
        </p:spPr>
        <p:txBody>
          <a:bodyPr>
            <a:normAutofit fontScale="90000"/>
          </a:bodyPr>
          <a:lstStyle/>
          <a:p>
            <a:r>
              <a:rPr lang="it-IT" dirty="0" smtClean="0"/>
              <a:t>Determinare le dimensioni del campione per la stima della media </a:t>
            </a:r>
            <a:endParaRPr lang="it-IT" dirty="0"/>
          </a:p>
        </p:txBody>
      </p:sp>
      <p:sp>
        <p:nvSpPr>
          <p:cNvPr id="4" name="Rectangle 3"/>
          <p:cNvSpPr txBox="1">
            <a:spLocks noChangeArrowheads="1"/>
          </p:cNvSpPr>
          <p:nvPr/>
        </p:nvSpPr>
        <p:spPr>
          <a:xfrm>
            <a:off x="419209" y="1483589"/>
            <a:ext cx="8420098" cy="1171741"/>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buNone/>
            </a:pPr>
            <a:r>
              <a:rPr lang="it-IT" sz="1800" b="0" dirty="0" smtClean="0">
                <a:ea typeface="ＭＳ Ｐゴシック" charset="0"/>
              </a:rPr>
              <a:t>Dato il livello di confidenza e la deviazione standard della popolazione è possibile calcolare le dimensioni del campione che portano ad un valore prefissato del margine errore </a:t>
            </a:r>
            <a:r>
              <a:rPr lang="it-IT" sz="1800" i="1" dirty="0" smtClean="0">
                <a:ea typeface="ＭＳ Ｐゴシック" charset="0"/>
              </a:rPr>
              <a:t>E</a:t>
            </a:r>
            <a:r>
              <a:rPr lang="it-IT" sz="1800" b="0" dirty="0" smtClean="0">
                <a:ea typeface="ＭＳ Ｐゴシック" charset="0"/>
              </a:rPr>
              <a:t> per l’intervallo di confidenza sulla</a:t>
            </a:r>
            <a:r>
              <a:rPr lang="it-IT" sz="1800" b="0" i="1" dirty="0" smtClean="0">
                <a:ea typeface="ＭＳ Ｐゴシック" charset="0"/>
              </a:rPr>
              <a:t> </a:t>
            </a:r>
            <a:r>
              <a:rPr lang="it-IT" sz="1800" b="0" i="1" u="sng" dirty="0" smtClean="0">
                <a:solidFill>
                  <a:schemeClr val="hlink"/>
                </a:solidFill>
                <a:ea typeface="ＭＳ Ｐゴシック" charset="0"/>
              </a:rPr>
              <a:t>stima di </a:t>
            </a:r>
            <a:r>
              <a:rPr lang="it-IT" sz="1800" b="0" i="1" u="sng" dirty="0" err="1" smtClean="0">
                <a:solidFill>
                  <a:schemeClr val="hlink"/>
                </a:solidFill>
                <a:ea typeface="ＭＳ Ｐゴシック" charset="0"/>
              </a:rPr>
              <a:t>μ</a:t>
            </a:r>
            <a:r>
              <a:rPr lang="it-IT" sz="1800" b="0" i="1" dirty="0" smtClean="0">
                <a:solidFill>
                  <a:srgbClr val="292934"/>
                </a:solidFill>
                <a:ea typeface="ＭＳ Ｐゴシック" charset="0"/>
              </a:rPr>
              <a:t>. </a:t>
            </a:r>
            <a:r>
              <a:rPr lang="it-IT" sz="1800" b="0" dirty="0" smtClean="0">
                <a:solidFill>
                  <a:srgbClr val="292934"/>
                </a:solidFill>
                <a:ea typeface="ＭＳ Ｐゴシック" charset="0"/>
              </a:rPr>
              <a:t>Il valore di</a:t>
            </a:r>
            <a:r>
              <a:rPr lang="it-IT" sz="1800" b="0" i="1" dirty="0" smtClean="0">
                <a:solidFill>
                  <a:srgbClr val="292934"/>
                </a:solidFill>
                <a:ea typeface="ＭＳ Ｐゴシック" charset="0"/>
              </a:rPr>
              <a:t> </a:t>
            </a:r>
            <a:r>
              <a:rPr lang="it-IT" sz="1800" b="0" i="1" dirty="0" err="1" smtClean="0">
                <a:solidFill>
                  <a:srgbClr val="292934"/>
                </a:solidFill>
                <a:ea typeface="ＭＳ Ｐゴシック" charset="0"/>
              </a:rPr>
              <a:t>n</a:t>
            </a:r>
            <a:r>
              <a:rPr lang="it-IT" sz="1800" b="0" i="1" dirty="0" smtClean="0">
                <a:solidFill>
                  <a:srgbClr val="292934"/>
                </a:solidFill>
                <a:ea typeface="ＭＳ Ｐゴシック" charset="0"/>
              </a:rPr>
              <a:t> </a:t>
            </a:r>
            <a:r>
              <a:rPr lang="it-IT" sz="1800" b="0" dirty="0" smtClean="0">
                <a:solidFill>
                  <a:srgbClr val="292934"/>
                </a:solidFill>
                <a:ea typeface="ＭＳ Ｐゴシック" charset="0"/>
              </a:rPr>
              <a:t>è dato dalla formula</a:t>
            </a:r>
            <a:endParaRPr lang="it-IT" sz="1800" b="0" dirty="0">
              <a:solidFill>
                <a:srgbClr val="292934"/>
              </a:solidFill>
              <a:ea typeface="ＭＳ Ｐゴシック" charset="0"/>
            </a:endParaRPr>
          </a:p>
        </p:txBody>
      </p:sp>
      <p:graphicFrame>
        <p:nvGraphicFramePr>
          <p:cNvPr id="5" name="Object 2"/>
          <p:cNvGraphicFramePr>
            <a:graphicFrameLocks noChangeAspect="1"/>
          </p:cNvGraphicFramePr>
          <p:nvPr>
            <p:extLst>
              <p:ext uri="{D42A27DB-BD31-4B8C-83A1-F6EECF244321}">
                <p14:modId xmlns:p14="http://schemas.microsoft.com/office/powerpoint/2010/main" val="468577570"/>
              </p:ext>
            </p:extLst>
          </p:nvPr>
        </p:nvGraphicFramePr>
        <p:xfrm>
          <a:off x="2927879" y="2528224"/>
          <a:ext cx="2680709" cy="719999"/>
        </p:xfrm>
        <a:graphic>
          <a:graphicData uri="http://schemas.openxmlformats.org/presentationml/2006/ole">
            <mc:AlternateContent xmlns:mc="http://schemas.openxmlformats.org/markup-compatibility/2006">
              <mc:Choice xmlns:v="urn:schemas-microsoft-com:vml" Requires="v">
                <p:oleObj spid="_x0000_s421435" name="Equation" r:id="rId3" imgW="1701800" imgH="457200" progId="Equation.3">
                  <p:embed/>
                </p:oleObj>
              </mc:Choice>
              <mc:Fallback>
                <p:oleObj name="Equation" r:id="rId3" imgW="1701800" imgH="457200" progId="Equation.3">
                  <p:embed/>
                  <p:pic>
                    <p:nvPicPr>
                      <p:cNvPr id="0" name=""/>
                      <p:cNvPicPr>
                        <a:picLocks noChangeAspect="1" noChangeArrowheads="1"/>
                      </p:cNvPicPr>
                      <p:nvPr/>
                    </p:nvPicPr>
                    <p:blipFill>
                      <a:blip r:embed="rId4"/>
                      <a:srcRect/>
                      <a:stretch>
                        <a:fillRect/>
                      </a:stretch>
                    </p:blipFill>
                    <p:spPr bwMode="auto">
                      <a:xfrm>
                        <a:off x="2927879" y="2528224"/>
                        <a:ext cx="2680709" cy="719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6" name="CasellaDiTesto 5"/>
          <p:cNvSpPr txBox="1"/>
          <p:nvPr/>
        </p:nvSpPr>
        <p:spPr>
          <a:xfrm>
            <a:off x="431539" y="3267182"/>
            <a:ext cx="8408841" cy="1477328"/>
          </a:xfrm>
          <a:prstGeom prst="rect">
            <a:avLst/>
          </a:prstGeom>
          <a:solidFill>
            <a:srgbClr val="FFFCD2"/>
          </a:solidFill>
        </p:spPr>
        <p:txBody>
          <a:bodyPr wrap="square" rtlCol="0">
            <a:spAutoFit/>
          </a:bodyPr>
          <a:lstStyle/>
          <a:p>
            <a:pPr algn="just"/>
            <a:r>
              <a:rPr lang="it-IT" sz="1800" b="0" dirty="0">
                <a:latin typeface="+mn-lt"/>
              </a:rPr>
              <a:t>Un'associazione di ex-alunni vuole stimare il debito medio di </a:t>
            </a:r>
            <a:r>
              <a:rPr lang="it-IT" sz="1800" b="0" dirty="0" smtClean="0">
                <a:latin typeface="+mn-lt"/>
              </a:rPr>
              <a:t>laureati.  </a:t>
            </a:r>
            <a:r>
              <a:rPr lang="it-IT" sz="1800" b="0" dirty="0">
                <a:latin typeface="+mn-lt"/>
              </a:rPr>
              <a:t>È noto che la deviazione standard di </a:t>
            </a:r>
            <a:r>
              <a:rPr lang="it-IT" sz="1800" b="0" dirty="0" smtClean="0">
                <a:latin typeface="+mn-lt"/>
              </a:rPr>
              <a:t>dei </a:t>
            </a:r>
            <a:r>
              <a:rPr lang="it-IT" sz="1800" b="0" dirty="0">
                <a:latin typeface="+mn-lt"/>
              </a:rPr>
              <a:t>debiti </a:t>
            </a:r>
            <a:r>
              <a:rPr lang="it-IT" sz="1800" b="0" dirty="0" smtClean="0">
                <a:latin typeface="+mn-lt"/>
              </a:rPr>
              <a:t>contratti dai </a:t>
            </a:r>
            <a:r>
              <a:rPr lang="it-IT" sz="1800" b="0" dirty="0">
                <a:latin typeface="+mn-lt"/>
              </a:rPr>
              <a:t>laureati </a:t>
            </a:r>
            <a:r>
              <a:rPr lang="it-IT" sz="1800" b="0" dirty="0" smtClean="0">
                <a:latin typeface="+mn-lt"/>
              </a:rPr>
              <a:t>del 2009 è di $</a:t>
            </a:r>
            <a:r>
              <a:rPr lang="it-IT" sz="1800" b="0" dirty="0">
                <a:latin typeface="+mn-lt"/>
              </a:rPr>
              <a:t>11.800</a:t>
            </a:r>
            <a:r>
              <a:rPr lang="it-IT" sz="1800" b="0" dirty="0" smtClean="0">
                <a:latin typeface="+mn-lt"/>
              </a:rPr>
              <a:t>. Si vuole calcolare le dimensioni del campione, </a:t>
            </a:r>
            <a:r>
              <a:rPr lang="it-IT" sz="1800" b="0" i="1" dirty="0" err="1" smtClean="0"/>
              <a:t>n</a:t>
            </a:r>
            <a:r>
              <a:rPr lang="it-IT" sz="1800" dirty="0" smtClean="0"/>
              <a:t>, </a:t>
            </a:r>
            <a:r>
              <a:rPr lang="it-IT" sz="1800" b="0" dirty="0" smtClean="0">
                <a:latin typeface="+mn-lt"/>
              </a:rPr>
              <a:t>affinché la stima di intervallo, a livello </a:t>
            </a:r>
            <a:r>
              <a:rPr lang="it-IT" sz="1800" b="0" dirty="0">
                <a:latin typeface="+mn-lt"/>
              </a:rPr>
              <a:t>di confidenza </a:t>
            </a:r>
            <a:r>
              <a:rPr lang="it-IT" sz="1800" b="0" dirty="0" smtClean="0">
                <a:latin typeface="+mn-lt"/>
              </a:rPr>
              <a:t>del </a:t>
            </a:r>
            <a:r>
              <a:rPr lang="it-IT" sz="1800" b="0" dirty="0">
                <a:latin typeface="+mn-lt"/>
              </a:rPr>
              <a:t>99</a:t>
            </a:r>
            <a:r>
              <a:rPr lang="it-IT" sz="1800" b="0" dirty="0" smtClean="0">
                <a:latin typeface="+mn-lt"/>
              </a:rPr>
              <a:t>%, sia contenuta entro ±$</a:t>
            </a:r>
            <a:r>
              <a:rPr lang="it-IT" sz="1800" b="0" dirty="0">
                <a:latin typeface="+mn-lt"/>
              </a:rPr>
              <a:t>800 </a:t>
            </a:r>
            <a:r>
              <a:rPr lang="it-IT" sz="1800" b="0" dirty="0" smtClean="0">
                <a:latin typeface="+mn-lt"/>
              </a:rPr>
              <a:t>dalla </a:t>
            </a:r>
            <a:r>
              <a:rPr lang="it-IT" sz="1800" b="0" dirty="0">
                <a:latin typeface="+mn-lt"/>
              </a:rPr>
              <a:t>media della </a:t>
            </a:r>
            <a:r>
              <a:rPr lang="it-IT" sz="1800" b="0" dirty="0" smtClean="0">
                <a:latin typeface="+mn-lt"/>
              </a:rPr>
              <a:t>popolazione</a:t>
            </a:r>
            <a:endParaRPr lang="it-IT" sz="1800" b="0" dirty="0">
              <a:latin typeface="+mn-lt"/>
            </a:endParaRPr>
          </a:p>
        </p:txBody>
      </p:sp>
      <p:sp>
        <p:nvSpPr>
          <p:cNvPr id="7" name="Rettangolo 6"/>
          <p:cNvSpPr/>
          <p:nvPr/>
        </p:nvSpPr>
        <p:spPr>
          <a:xfrm>
            <a:off x="431540" y="4835768"/>
            <a:ext cx="6374446" cy="929485"/>
          </a:xfrm>
          <a:prstGeom prst="rect">
            <a:avLst/>
          </a:prstGeom>
        </p:spPr>
        <p:txBody>
          <a:bodyPr wrap="square">
            <a:spAutoFit/>
          </a:bodyPr>
          <a:lstStyle/>
          <a:p>
            <a:pPr marL="342900" lvl="0" indent="-342900">
              <a:spcBef>
                <a:spcPct val="20000"/>
              </a:spcBef>
              <a:buClr>
                <a:srgbClr val="666600"/>
              </a:buClr>
              <a:buSzPct val="75000"/>
              <a:buFont typeface="Wingdings" charset="0"/>
              <a:buChar char="p"/>
            </a:pPr>
            <a:r>
              <a:rPr lang="it-IT" sz="1600" b="0" kern="0" dirty="0" smtClean="0">
                <a:solidFill>
                  <a:srgbClr val="000000"/>
                </a:solidFill>
                <a:latin typeface="+mn-lt"/>
              </a:rPr>
              <a:t>La dimensione </a:t>
            </a:r>
            <a:r>
              <a:rPr lang="it-IT" sz="1600" b="0" kern="0" dirty="0" err="1" smtClean="0">
                <a:solidFill>
                  <a:srgbClr val="000000"/>
                </a:solidFill>
                <a:latin typeface="+mn-lt"/>
              </a:rPr>
              <a:t>max</a:t>
            </a:r>
            <a:r>
              <a:rPr lang="it-IT" sz="1600" b="0" kern="0" dirty="0" smtClean="0">
                <a:solidFill>
                  <a:srgbClr val="000000"/>
                </a:solidFill>
                <a:latin typeface="+mn-lt"/>
              </a:rPr>
              <a:t> del margine di errore è </a:t>
            </a:r>
            <a:r>
              <a:rPr lang="it-IT" sz="1600" b="0" i="1" kern="0" dirty="0" smtClean="0">
                <a:solidFill>
                  <a:srgbClr val="000000"/>
                </a:solidFill>
                <a:latin typeface="+mn-lt"/>
              </a:rPr>
              <a:t>E</a:t>
            </a:r>
            <a:r>
              <a:rPr lang="it-IT" sz="1600" b="0" kern="0" dirty="0" smtClean="0">
                <a:solidFill>
                  <a:srgbClr val="000000"/>
                </a:solidFill>
                <a:latin typeface="+mn-lt"/>
              </a:rPr>
              <a:t> = 800$.</a:t>
            </a:r>
          </a:p>
          <a:p>
            <a:pPr marL="342900" lvl="0" indent="-342900">
              <a:spcBef>
                <a:spcPct val="20000"/>
              </a:spcBef>
              <a:buClr>
                <a:srgbClr val="666600"/>
              </a:buClr>
              <a:buSzPct val="75000"/>
              <a:buFont typeface="Wingdings" charset="0"/>
              <a:buChar char="p"/>
            </a:pPr>
            <a:r>
              <a:rPr lang="it-IT" sz="1600" b="0" kern="0" dirty="0" smtClean="0">
                <a:solidFill>
                  <a:srgbClr val="000000"/>
                </a:solidFill>
                <a:latin typeface="+mn-lt"/>
              </a:rPr>
              <a:t>Il </a:t>
            </a:r>
            <a:r>
              <a:rPr lang="it-IT" sz="1600" b="0" kern="0" dirty="0" err="1" smtClean="0">
                <a:solidFill>
                  <a:srgbClr val="000000"/>
                </a:solidFill>
                <a:latin typeface="+mn-lt"/>
              </a:rPr>
              <a:t>value</a:t>
            </a:r>
            <a:r>
              <a:rPr lang="it-IT" sz="1600" b="0" kern="0" dirty="0" smtClean="0">
                <a:solidFill>
                  <a:srgbClr val="000000"/>
                </a:solidFill>
                <a:latin typeface="+mn-lt"/>
              </a:rPr>
              <a:t> di </a:t>
            </a:r>
            <a:r>
              <a:rPr lang="it-IT" sz="1600" b="0" kern="0" dirty="0" err="1" smtClean="0">
                <a:solidFill>
                  <a:srgbClr val="000000"/>
                </a:solidFill>
                <a:latin typeface="+mn-lt"/>
              </a:rPr>
              <a:t>z</a:t>
            </a:r>
            <a:r>
              <a:rPr lang="it-IT" sz="1600" b="0" kern="0" dirty="0" smtClean="0">
                <a:solidFill>
                  <a:srgbClr val="000000"/>
                </a:solidFill>
                <a:latin typeface="+mn-lt"/>
              </a:rPr>
              <a:t> per il livello di confidenza al 99% è </a:t>
            </a:r>
            <a:r>
              <a:rPr lang="it-IT" sz="1600" b="0" i="1" kern="0" dirty="0" err="1" smtClean="0">
                <a:solidFill>
                  <a:srgbClr val="000000"/>
                </a:solidFill>
                <a:latin typeface="+mn-lt"/>
              </a:rPr>
              <a:t>z</a:t>
            </a:r>
            <a:r>
              <a:rPr lang="it-IT" sz="1600" b="0" kern="0" dirty="0" smtClean="0">
                <a:solidFill>
                  <a:srgbClr val="000000"/>
                </a:solidFill>
                <a:latin typeface="+mn-lt"/>
              </a:rPr>
              <a:t> = 2.58.</a:t>
            </a:r>
          </a:p>
          <a:p>
            <a:pPr marL="342900" lvl="0" indent="-342900">
              <a:spcBef>
                <a:spcPct val="20000"/>
              </a:spcBef>
              <a:buClr>
                <a:srgbClr val="666600"/>
              </a:buClr>
              <a:buSzPct val="75000"/>
              <a:buFont typeface="Wingdings" charset="0"/>
              <a:buChar char="p"/>
            </a:pPr>
            <a:r>
              <a:rPr lang="it-IT" sz="1600" b="0" kern="0" dirty="0" smtClean="0">
                <a:solidFill>
                  <a:srgbClr val="000000"/>
                </a:solidFill>
                <a:latin typeface="+mn-lt"/>
              </a:rPr>
              <a:t>Il </a:t>
            </a:r>
            <a:r>
              <a:rPr lang="it-IT" sz="1600" b="0" kern="0" dirty="0" err="1" smtClean="0">
                <a:solidFill>
                  <a:srgbClr val="000000"/>
                </a:solidFill>
                <a:latin typeface="+mn-lt"/>
              </a:rPr>
              <a:t>value</a:t>
            </a:r>
            <a:r>
              <a:rPr lang="it-IT" sz="1600" b="0" kern="0" dirty="0" smtClean="0">
                <a:solidFill>
                  <a:srgbClr val="000000"/>
                </a:solidFill>
                <a:latin typeface="+mn-lt"/>
              </a:rPr>
              <a:t> di </a:t>
            </a:r>
            <a:r>
              <a:rPr lang="it-IT" sz="1600" b="0" kern="0" dirty="0" err="1" smtClean="0">
                <a:solidFill>
                  <a:srgbClr val="000000"/>
                </a:solidFill>
                <a:latin typeface="+mn-lt"/>
              </a:rPr>
              <a:t>σ</a:t>
            </a:r>
            <a:r>
              <a:rPr lang="it-IT" sz="1600" b="0" kern="0" dirty="0" smtClean="0">
                <a:solidFill>
                  <a:srgbClr val="000000"/>
                </a:solidFill>
                <a:latin typeface="+mn-lt"/>
                <a:sym typeface="Mathematica1" charset="0"/>
              </a:rPr>
              <a:t> è 11,800$.</a:t>
            </a:r>
          </a:p>
        </p:txBody>
      </p:sp>
      <p:graphicFrame>
        <p:nvGraphicFramePr>
          <p:cNvPr id="8" name="Object 2"/>
          <p:cNvGraphicFramePr>
            <a:graphicFrameLocks noChangeAspect="1"/>
          </p:cNvGraphicFramePr>
          <p:nvPr>
            <p:extLst>
              <p:ext uri="{D42A27DB-BD31-4B8C-83A1-F6EECF244321}">
                <p14:modId xmlns:p14="http://schemas.microsoft.com/office/powerpoint/2010/main" val="3291732917"/>
              </p:ext>
            </p:extLst>
          </p:nvPr>
        </p:nvGraphicFramePr>
        <p:xfrm>
          <a:off x="1970088" y="5910263"/>
          <a:ext cx="5208587" cy="741362"/>
        </p:xfrm>
        <a:graphic>
          <a:graphicData uri="http://schemas.openxmlformats.org/presentationml/2006/ole">
            <mc:AlternateContent xmlns:mc="http://schemas.openxmlformats.org/markup-compatibility/2006">
              <mc:Choice xmlns:v="urn:schemas-microsoft-com:vml" Requires="v">
                <p:oleObj spid="_x0000_s421436" name="Equation" r:id="rId5" imgW="3048000" imgH="457200" progId="Equation.3">
                  <p:embed/>
                </p:oleObj>
              </mc:Choice>
              <mc:Fallback>
                <p:oleObj name="Equation" r:id="rId5" imgW="3048000" imgH="457200" progId="Equation.3">
                  <p:embed/>
                  <p:pic>
                    <p:nvPicPr>
                      <p:cNvPr id="0" name=""/>
                      <p:cNvPicPr>
                        <a:picLocks noChangeAspect="1" noChangeArrowheads="1"/>
                      </p:cNvPicPr>
                      <p:nvPr/>
                    </p:nvPicPr>
                    <p:blipFill>
                      <a:blip r:embed="rId6"/>
                      <a:srcRect/>
                      <a:stretch>
                        <a:fillRect/>
                      </a:stretch>
                    </p:blipFill>
                    <p:spPr bwMode="auto">
                      <a:xfrm>
                        <a:off x="1970088" y="5910263"/>
                        <a:ext cx="5208587" cy="741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7"/>
                                </a:srgbClr>
                              </a:outerShdw>
                            </a:effectLst>
                          </a14:hiddenEffects>
                        </a:ext>
                      </a:extLst>
                    </p:spPr>
                  </p:pic>
                </p:oleObj>
              </mc:Fallback>
            </mc:AlternateContent>
          </a:graphicData>
        </a:graphic>
      </p:graphicFrame>
      <p:sp>
        <p:nvSpPr>
          <p:cNvPr id="3" name="Freccia sinistra 2"/>
          <p:cNvSpPr/>
          <p:nvPr/>
        </p:nvSpPr>
        <p:spPr>
          <a:xfrm>
            <a:off x="7533435" y="6201481"/>
            <a:ext cx="456199" cy="209593"/>
          </a:xfrm>
          <a:prstGeom prst="leftArrow">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002262062"/>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6840"/>
            <a:ext cx="2352391" cy="775024"/>
          </a:xfrm>
        </p:spPr>
        <p:txBody>
          <a:bodyPr/>
          <a:lstStyle/>
          <a:p>
            <a:r>
              <a:rPr lang="it-IT" dirty="0" smtClean="0"/>
              <a:t>MINITAB</a:t>
            </a:r>
            <a:endParaRPr lang="it-IT" dirty="0"/>
          </a:p>
        </p:txBody>
      </p:sp>
      <p:pic>
        <p:nvPicPr>
          <p:cNvPr id="4" name="Immagine 3"/>
          <p:cNvPicPr>
            <a:picLocks noChangeAspect="1"/>
          </p:cNvPicPr>
          <p:nvPr/>
        </p:nvPicPr>
        <p:blipFill rotWithShape="1">
          <a:blip r:embed="rId2"/>
          <a:srcRect r="60716" b="12934"/>
          <a:stretch/>
        </p:blipFill>
        <p:spPr>
          <a:xfrm>
            <a:off x="166784" y="1014721"/>
            <a:ext cx="2762168" cy="3826096"/>
          </a:xfrm>
          <a:prstGeom prst="rect">
            <a:avLst/>
          </a:prstGeom>
        </p:spPr>
      </p:pic>
      <p:sp>
        <p:nvSpPr>
          <p:cNvPr id="5" name="Rettangolo 4"/>
          <p:cNvSpPr/>
          <p:nvPr/>
        </p:nvSpPr>
        <p:spPr>
          <a:xfrm>
            <a:off x="833898" y="2610411"/>
            <a:ext cx="2061600" cy="195188"/>
          </a:xfrm>
          <a:prstGeom prst="rect">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Freccia destra 5"/>
          <p:cNvSpPr/>
          <p:nvPr/>
        </p:nvSpPr>
        <p:spPr>
          <a:xfrm>
            <a:off x="3040519" y="2591170"/>
            <a:ext cx="425410" cy="252117"/>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CasellaDiTesto 6"/>
          <p:cNvSpPr txBox="1"/>
          <p:nvPr/>
        </p:nvSpPr>
        <p:spPr>
          <a:xfrm>
            <a:off x="3592172" y="654212"/>
            <a:ext cx="4836602" cy="461665"/>
          </a:xfrm>
          <a:prstGeom prst="rect">
            <a:avLst/>
          </a:prstGeom>
          <a:noFill/>
        </p:spPr>
        <p:txBody>
          <a:bodyPr wrap="square" rtlCol="0">
            <a:spAutoFit/>
          </a:bodyPr>
          <a:lstStyle/>
          <a:p>
            <a:r>
              <a:rPr lang="it-IT" b="0" dirty="0" smtClean="0">
                <a:latin typeface="+mn-lt"/>
              </a:rPr>
              <a:t>Stat </a:t>
            </a:r>
            <a:r>
              <a:rPr lang="it-IT" b="0" dirty="0" smtClean="0">
                <a:latin typeface="+mn-lt"/>
                <a:sym typeface="Wingdings"/>
              </a:rPr>
              <a:t> </a:t>
            </a:r>
            <a:r>
              <a:rPr lang="it-IT" b="0" dirty="0" err="1" smtClean="0">
                <a:latin typeface="+mn-lt"/>
                <a:sym typeface="Wingdings"/>
              </a:rPr>
              <a:t>Power</a:t>
            </a:r>
            <a:r>
              <a:rPr lang="it-IT" b="0" dirty="0" smtClean="0">
                <a:latin typeface="+mn-lt"/>
                <a:sym typeface="Wingdings"/>
              </a:rPr>
              <a:t> and Sample </a:t>
            </a:r>
            <a:r>
              <a:rPr lang="it-IT" b="0" dirty="0" err="1" smtClean="0">
                <a:latin typeface="+mn-lt"/>
                <a:sym typeface="Wingdings"/>
              </a:rPr>
              <a:t>Size</a:t>
            </a:r>
            <a:r>
              <a:rPr lang="it-IT" b="0" dirty="0" smtClean="0">
                <a:latin typeface="+mn-lt"/>
                <a:sym typeface="Wingdings"/>
              </a:rPr>
              <a:t>  </a:t>
            </a:r>
            <a:endParaRPr lang="it-IT" b="0" dirty="0">
              <a:latin typeface="+mn-lt"/>
            </a:endParaRPr>
          </a:p>
        </p:txBody>
      </p:sp>
      <p:pic>
        <p:nvPicPr>
          <p:cNvPr id="8" name="Immagine 7"/>
          <p:cNvPicPr>
            <a:picLocks noChangeAspect="1"/>
          </p:cNvPicPr>
          <p:nvPr/>
        </p:nvPicPr>
        <p:blipFill>
          <a:blip r:embed="rId3"/>
          <a:stretch>
            <a:fillRect/>
          </a:stretch>
        </p:blipFill>
        <p:spPr>
          <a:xfrm>
            <a:off x="3649865" y="2116542"/>
            <a:ext cx="2117966" cy="1223307"/>
          </a:xfrm>
          <a:prstGeom prst="rect">
            <a:avLst/>
          </a:prstGeom>
        </p:spPr>
      </p:pic>
      <p:pic>
        <p:nvPicPr>
          <p:cNvPr id="9" name="Immagine 8"/>
          <p:cNvPicPr>
            <a:picLocks noChangeAspect="1"/>
          </p:cNvPicPr>
          <p:nvPr/>
        </p:nvPicPr>
        <p:blipFill>
          <a:blip r:embed="rId4"/>
          <a:stretch>
            <a:fillRect/>
          </a:stretch>
        </p:blipFill>
        <p:spPr>
          <a:xfrm>
            <a:off x="3367660" y="3800048"/>
            <a:ext cx="2816009" cy="1234506"/>
          </a:xfrm>
          <a:prstGeom prst="rect">
            <a:avLst/>
          </a:prstGeom>
        </p:spPr>
      </p:pic>
      <p:sp>
        <p:nvSpPr>
          <p:cNvPr id="10" name="Freccia giù 9"/>
          <p:cNvSpPr/>
          <p:nvPr/>
        </p:nvSpPr>
        <p:spPr>
          <a:xfrm>
            <a:off x="4568221" y="3437813"/>
            <a:ext cx="316330" cy="268383"/>
          </a:xfrm>
          <a:prstGeom prst="down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11" name="Immagine 10"/>
          <p:cNvPicPr>
            <a:picLocks noChangeAspect="1"/>
          </p:cNvPicPr>
          <p:nvPr/>
        </p:nvPicPr>
        <p:blipFill>
          <a:blip r:embed="rId5">
            <a:extLst>
              <a:ext uri="{BEBA8EAE-BF5A-486C-A8C5-ECC9F3942E4B}">
                <a14:imgProps xmlns:a14="http://schemas.microsoft.com/office/drawing/2010/main">
                  <a14:imgLayer r:embed="rId6">
                    <a14:imgEffect>
                      <a14:colorTemperature colorTemp="11200"/>
                    </a14:imgEffect>
                  </a14:imgLayer>
                </a14:imgProps>
              </a:ext>
            </a:extLst>
          </a:blip>
          <a:stretch>
            <a:fillRect/>
          </a:stretch>
        </p:blipFill>
        <p:spPr>
          <a:xfrm>
            <a:off x="5570272" y="4763403"/>
            <a:ext cx="3371669" cy="1925326"/>
          </a:xfrm>
          <a:prstGeom prst="rect">
            <a:avLst/>
          </a:prstGeom>
          <a:ln w="28575" cmpd="sng">
            <a:solidFill>
              <a:srgbClr val="FF0000"/>
            </a:solidFill>
          </a:ln>
        </p:spPr>
      </p:pic>
      <p:sp>
        <p:nvSpPr>
          <p:cNvPr id="12" name="Freccia sinistra 11"/>
          <p:cNvSpPr/>
          <p:nvPr/>
        </p:nvSpPr>
        <p:spPr>
          <a:xfrm>
            <a:off x="6889272" y="6298392"/>
            <a:ext cx="423363" cy="282209"/>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11018902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94189" y="320554"/>
            <a:ext cx="8229600" cy="1109609"/>
          </a:xfrm>
        </p:spPr>
        <p:txBody>
          <a:bodyPr>
            <a:normAutofit fontScale="90000"/>
          </a:bodyPr>
          <a:lstStyle/>
          <a:p>
            <a:r>
              <a:rPr lang="it-IT" dirty="0" smtClean="0"/>
              <a:t>Stima della Media di Popolazione</a:t>
            </a:r>
            <a:br>
              <a:rPr lang="it-IT" dirty="0" smtClean="0"/>
            </a:br>
            <a:r>
              <a:rPr lang="it-IT" dirty="0" smtClean="0"/>
              <a:t>per </a:t>
            </a:r>
            <a:r>
              <a:rPr lang="it-IT" dirty="0" err="1" smtClean="0">
                <a:latin typeface="Symbol" charset="2"/>
                <a:cs typeface="Symbol" charset="2"/>
              </a:rPr>
              <a:t>s</a:t>
            </a:r>
            <a:r>
              <a:rPr lang="it-IT" dirty="0" smtClean="0"/>
              <a:t> non noto </a:t>
            </a:r>
            <a:endParaRPr lang="it-IT" dirty="0"/>
          </a:p>
        </p:txBody>
      </p:sp>
      <p:pic>
        <p:nvPicPr>
          <p:cNvPr id="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18" y="1560652"/>
            <a:ext cx="6764057" cy="287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Connettore 1 3"/>
          <p:cNvCxnSpPr/>
          <p:nvPr/>
        </p:nvCxnSpPr>
        <p:spPr>
          <a:xfrm>
            <a:off x="5918228" y="2256206"/>
            <a:ext cx="2120703" cy="2293645"/>
          </a:xfrm>
          <a:prstGeom prst="line">
            <a:avLst/>
          </a:prstGeom>
        </p:spPr>
        <p:style>
          <a:lnRef idx="2">
            <a:schemeClr val="accent1"/>
          </a:lnRef>
          <a:fillRef idx="0">
            <a:schemeClr val="accent1"/>
          </a:fillRef>
          <a:effectRef idx="1">
            <a:schemeClr val="accent1"/>
          </a:effectRef>
          <a:fontRef idx="minor">
            <a:schemeClr val="tx1"/>
          </a:fontRef>
        </p:style>
      </p:cxnSp>
      <p:cxnSp>
        <p:nvCxnSpPr>
          <p:cNvPr id="5" name="Connettore 1 4"/>
          <p:cNvCxnSpPr/>
          <p:nvPr/>
        </p:nvCxnSpPr>
        <p:spPr>
          <a:xfrm flipV="1">
            <a:off x="5905899" y="2268536"/>
            <a:ext cx="2133035" cy="2268533"/>
          </a:xfrm>
          <a:prstGeom prst="line">
            <a:avLst/>
          </a:prstGeom>
        </p:spPr>
        <p:style>
          <a:lnRef idx="2">
            <a:schemeClr val="accent1"/>
          </a:lnRef>
          <a:fillRef idx="0">
            <a:schemeClr val="accent1"/>
          </a:fillRef>
          <a:effectRef idx="1">
            <a:schemeClr val="accent1"/>
          </a:effectRef>
          <a:fontRef idx="minor">
            <a:schemeClr val="tx1"/>
          </a:fontRef>
        </p:style>
      </p:cxnSp>
      <p:sp>
        <p:nvSpPr>
          <p:cNvPr id="6" name="CasellaDiTesto 5"/>
          <p:cNvSpPr txBox="1"/>
          <p:nvPr/>
        </p:nvSpPr>
        <p:spPr>
          <a:xfrm>
            <a:off x="690462" y="4659213"/>
            <a:ext cx="7989633" cy="1080296"/>
          </a:xfrm>
          <a:prstGeom prst="rect">
            <a:avLst/>
          </a:prstGeom>
          <a:solidFill>
            <a:srgbClr val="FAF4C8"/>
          </a:solidFill>
        </p:spPr>
        <p:txBody>
          <a:bodyPr wrap="square" rtlCol="0">
            <a:spAutoFit/>
          </a:bodyPr>
          <a:lstStyle/>
          <a:p>
            <a:pPr indent="357188">
              <a:lnSpc>
                <a:spcPct val="120000"/>
              </a:lnSpc>
            </a:pPr>
            <a:r>
              <a:rPr lang="it-IT" sz="1800" b="0" i="1" dirty="0" smtClean="0">
                <a:latin typeface="+mn-lt"/>
              </a:rPr>
              <a:t>NON</a:t>
            </a:r>
            <a:r>
              <a:rPr lang="it-IT" sz="1800" b="0" dirty="0" smtClean="0">
                <a:latin typeface="+mn-lt"/>
              </a:rPr>
              <a:t> conosciamo la deviazione standard</a:t>
            </a:r>
            <a:r>
              <a:rPr lang="it-IT" sz="1800" dirty="0" smtClean="0">
                <a:latin typeface="+mn-lt"/>
              </a:rPr>
              <a:t> </a:t>
            </a:r>
            <a:r>
              <a:rPr lang="it-IT" sz="1800" dirty="0" err="1" smtClean="0">
                <a:latin typeface="Symbol" charset="2"/>
                <a:cs typeface="Symbol" charset="2"/>
              </a:rPr>
              <a:t>s</a:t>
            </a:r>
            <a:endParaRPr lang="it-IT" sz="1800" dirty="0" smtClean="0">
              <a:latin typeface="Symbol" charset="2"/>
              <a:cs typeface="Symbol" charset="2"/>
            </a:endParaRPr>
          </a:p>
          <a:p>
            <a:pPr marL="342900" indent="-342900">
              <a:lnSpc>
                <a:spcPct val="120000"/>
              </a:lnSpc>
              <a:buFont typeface="Arial"/>
              <a:buChar char="•"/>
            </a:pPr>
            <a:r>
              <a:rPr lang="it-IT" sz="1800" b="0" dirty="0" smtClean="0">
                <a:latin typeface="+mn-lt"/>
                <a:cs typeface="Symbol" charset="2"/>
              </a:rPr>
              <a:t>Per dimensioni grandi (n≥30) o piccole</a:t>
            </a:r>
            <a:r>
              <a:rPr lang="it-IT" sz="1800" b="0" dirty="0">
                <a:latin typeface="+mn-lt"/>
                <a:cs typeface="Symbol" charset="2"/>
              </a:rPr>
              <a:t>(</a:t>
            </a:r>
            <a:r>
              <a:rPr lang="it-IT" sz="1800" b="0" dirty="0" err="1" smtClean="0">
                <a:latin typeface="+mn-lt"/>
                <a:cs typeface="Symbol" charset="2"/>
              </a:rPr>
              <a:t>n</a:t>
            </a:r>
            <a:r>
              <a:rPr lang="it-IT" sz="1800" b="0" dirty="0" smtClean="0">
                <a:latin typeface="+mn-lt"/>
                <a:cs typeface="Symbol" charset="2"/>
              </a:rPr>
              <a:t>&lt;30) del campione</a:t>
            </a:r>
          </a:p>
          <a:p>
            <a:pPr marL="342900" indent="-342900">
              <a:lnSpc>
                <a:spcPct val="120000"/>
              </a:lnSpc>
              <a:buFont typeface="Arial"/>
              <a:buChar char="•"/>
            </a:pPr>
            <a:r>
              <a:rPr lang="it-IT" sz="1800" dirty="0" smtClean="0">
                <a:latin typeface="+mn-lt"/>
                <a:cs typeface="Symbol" charset="2"/>
              </a:rPr>
              <a:t>Utilizziamo la distribuzione t-</a:t>
            </a:r>
            <a:r>
              <a:rPr lang="it-IT" sz="1800" dirty="0" err="1" smtClean="0">
                <a:latin typeface="+mn-lt"/>
                <a:cs typeface="Symbol" charset="2"/>
              </a:rPr>
              <a:t>student</a:t>
            </a:r>
            <a:r>
              <a:rPr lang="it-IT" sz="1800" dirty="0" smtClean="0">
                <a:latin typeface="+mn-lt"/>
                <a:cs typeface="Symbol" charset="2"/>
              </a:rPr>
              <a:t> per la stima di </a:t>
            </a:r>
            <a:r>
              <a:rPr lang="it-IT" sz="1800" i="1" dirty="0" smtClean="0">
                <a:latin typeface="Symbol" charset="2"/>
                <a:cs typeface="Symbol" charset="2"/>
              </a:rPr>
              <a:t>m</a:t>
            </a:r>
            <a:r>
              <a:rPr lang="it-IT" sz="1800" dirty="0" smtClean="0">
                <a:latin typeface="+mn-lt"/>
                <a:cs typeface="Symbol" charset="2"/>
              </a:rPr>
              <a:t>!!!!!!</a:t>
            </a:r>
            <a:endParaRPr lang="it-IT" sz="1800" dirty="0">
              <a:latin typeface="+mn-lt"/>
              <a:cs typeface="Symbol" charset="2"/>
            </a:endParaRPr>
          </a:p>
        </p:txBody>
      </p:sp>
      <p:sp>
        <p:nvSpPr>
          <p:cNvPr id="7" name="Avanti o successivo 6">
            <a:hlinkClick r:id="rId3" action="ppaction://hlinksldjump" highlightClick="1"/>
          </p:cNvPr>
          <p:cNvSpPr/>
          <p:nvPr/>
        </p:nvSpPr>
        <p:spPr>
          <a:xfrm>
            <a:off x="6735303" y="6080322"/>
            <a:ext cx="602971" cy="461796"/>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CasellaDiTesto 7"/>
          <p:cNvSpPr txBox="1"/>
          <p:nvPr/>
        </p:nvSpPr>
        <p:spPr>
          <a:xfrm>
            <a:off x="2925054" y="6118807"/>
            <a:ext cx="3605000" cy="461665"/>
          </a:xfrm>
          <a:prstGeom prst="rect">
            <a:avLst/>
          </a:prstGeom>
          <a:solidFill>
            <a:srgbClr val="FFFCD2"/>
          </a:solidFill>
        </p:spPr>
        <p:txBody>
          <a:bodyPr wrap="square" rtlCol="0">
            <a:spAutoFit/>
          </a:bodyPr>
          <a:lstStyle/>
          <a:p>
            <a:pPr algn="ctr"/>
            <a:r>
              <a:rPr lang="it-IT" b="0" i="1" dirty="0" smtClean="0">
                <a:latin typeface="+mn-lt"/>
              </a:rPr>
              <a:t>Distribuzione t-</a:t>
            </a:r>
            <a:r>
              <a:rPr lang="it-IT" b="0" i="1" dirty="0" err="1" smtClean="0">
                <a:latin typeface="+mn-lt"/>
              </a:rPr>
              <a:t>Student</a:t>
            </a:r>
            <a:endParaRPr lang="it-IT" b="0" i="1" dirty="0">
              <a:latin typeface="+mn-lt"/>
            </a:endParaRPr>
          </a:p>
        </p:txBody>
      </p:sp>
    </p:spTree>
    <p:extLst>
      <p:ext uri="{BB962C8B-B14F-4D97-AF65-F5344CB8AC3E}">
        <p14:creationId xmlns:p14="http://schemas.microsoft.com/office/powerpoint/2010/main" val="333730288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63530"/>
            <a:ext cx="8229600" cy="990600"/>
          </a:xfrm>
        </p:spPr>
        <p:txBody>
          <a:bodyPr/>
          <a:lstStyle/>
          <a:p>
            <a:r>
              <a:rPr lang="it-IT" dirty="0"/>
              <a:t>Introduzione al Concetto di Stima</a:t>
            </a:r>
          </a:p>
        </p:txBody>
      </p:sp>
      <p:sp>
        <p:nvSpPr>
          <p:cNvPr id="3" name="Rectangle 3"/>
          <p:cNvSpPr txBox="1">
            <a:spLocks noChangeArrowheads="1"/>
          </p:cNvSpPr>
          <p:nvPr/>
        </p:nvSpPr>
        <p:spPr>
          <a:xfrm>
            <a:off x="442648" y="1080155"/>
            <a:ext cx="8458200" cy="2630871"/>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357188">
              <a:spcBef>
                <a:spcPts val="0"/>
              </a:spcBef>
              <a:spcAft>
                <a:spcPts val="1200"/>
              </a:spcAft>
              <a:buFont typeface="Wingdings" charset="0"/>
              <a:buNone/>
            </a:pPr>
            <a:r>
              <a:rPr lang="it-IT" b="0" dirty="0" smtClean="0">
                <a:ea typeface="ＭＳ Ｐゴシック" charset="0"/>
              </a:rPr>
              <a:t>La </a:t>
            </a:r>
            <a:r>
              <a:rPr lang="it-IT" b="0" i="1" u="sng" dirty="0" smtClean="0">
                <a:solidFill>
                  <a:srgbClr val="0000FF"/>
                </a:solidFill>
                <a:ea typeface="ＭＳ Ｐゴシック" charset="0"/>
              </a:rPr>
              <a:t>procedura di stima </a:t>
            </a:r>
            <a:r>
              <a:rPr lang="it-IT" b="0" dirty="0" smtClean="0">
                <a:ea typeface="ＭＳ Ｐゴシック" charset="0"/>
              </a:rPr>
              <a:t>è un procedimento composto di quattro passi</a:t>
            </a:r>
          </a:p>
          <a:p>
            <a:pPr marL="444500" indent="-444500">
              <a:buClrTx/>
              <a:buSzPct val="80000"/>
              <a:buFont typeface="Wingdings" charset="2"/>
              <a:buChar char="q"/>
            </a:pPr>
            <a:r>
              <a:rPr lang="it-IT" sz="1800" b="0" dirty="0" smtClean="0">
                <a:ea typeface="ＭＳ Ｐゴシック" charset="0"/>
              </a:rPr>
              <a:t>Selezionare il campione.</a:t>
            </a:r>
          </a:p>
          <a:p>
            <a:pPr marL="444500" indent="-444500">
              <a:buClrTx/>
              <a:buSzPct val="80000"/>
              <a:buFont typeface="Wingdings" charset="2"/>
              <a:buChar char="q"/>
            </a:pPr>
            <a:r>
              <a:rPr lang="it-IT" sz="1800" b="0" dirty="0" smtClean="0">
                <a:ea typeface="ＭＳ Ｐゴシック" charset="0"/>
              </a:rPr>
              <a:t>Raccogliere le informazioni relative a ciascun elemento del campione.</a:t>
            </a:r>
          </a:p>
          <a:p>
            <a:pPr marL="444500" indent="-444500">
              <a:buClrTx/>
              <a:buSzPct val="80000"/>
              <a:buFont typeface="Wingdings" charset="2"/>
              <a:buChar char="q"/>
            </a:pPr>
            <a:r>
              <a:rPr lang="it-IT" sz="1800" b="0" dirty="0" smtClean="0">
                <a:ea typeface="ＭＳ Ｐゴシック" charset="0"/>
              </a:rPr>
              <a:t>Calcolare il valore della statistica campionaria.</a:t>
            </a:r>
          </a:p>
          <a:p>
            <a:pPr marL="444500" indent="-444500">
              <a:buClrTx/>
              <a:buSzPct val="80000"/>
              <a:buFont typeface="Wingdings" charset="2"/>
              <a:buChar char="q"/>
            </a:pPr>
            <a:r>
              <a:rPr lang="it-IT" sz="1800" b="0" dirty="0" smtClean="0">
                <a:ea typeface="ＭＳ Ｐゴシック" charset="0"/>
              </a:rPr>
              <a:t>Assegnare il valore della statistica campionaria al corrispondente parametro di popolazione</a:t>
            </a:r>
            <a:r>
              <a:rPr lang="en-GB" sz="1800" b="0" dirty="0" smtClean="0">
                <a:ea typeface="ＭＳ Ｐゴシック" charset="0"/>
              </a:rPr>
              <a:t>.</a:t>
            </a:r>
            <a:endParaRPr lang="en-US" sz="1800" b="0" dirty="0">
              <a:ea typeface="ＭＳ Ｐゴシック" charset="0"/>
            </a:endParaRPr>
          </a:p>
        </p:txBody>
      </p:sp>
      <p:sp>
        <p:nvSpPr>
          <p:cNvPr id="4" name="Rectangle 3"/>
          <p:cNvSpPr txBox="1">
            <a:spLocks noChangeArrowheads="1"/>
          </p:cNvSpPr>
          <p:nvPr/>
        </p:nvSpPr>
        <p:spPr>
          <a:xfrm>
            <a:off x="500850" y="3784655"/>
            <a:ext cx="8458200" cy="2630871"/>
          </a:xfrm>
          <a:prstGeom prst="rect">
            <a:avLst/>
          </a:prstGeom>
          <a:solidFill>
            <a:srgbClr val="FFFF75"/>
          </a:solidFill>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357188">
              <a:spcBef>
                <a:spcPts val="0"/>
              </a:spcBef>
              <a:spcAft>
                <a:spcPts val="1200"/>
              </a:spcAft>
              <a:buFont typeface="Wingdings" charset="0"/>
              <a:buNone/>
            </a:pPr>
            <a:r>
              <a:rPr lang="it-IT" b="0" dirty="0" smtClean="0">
                <a:ea typeface="ＭＳ Ｐゴシック" charset="0"/>
              </a:rPr>
              <a:t>Stima della media di una popolazione</a:t>
            </a:r>
          </a:p>
          <a:p>
            <a:pPr marL="444500" indent="-444500">
              <a:spcBef>
                <a:spcPts val="600"/>
              </a:spcBef>
              <a:spcAft>
                <a:spcPts val="600"/>
              </a:spcAft>
              <a:buClrTx/>
              <a:buSzPct val="80000"/>
              <a:buFont typeface="Wingdings" charset="2"/>
              <a:buChar char="q"/>
            </a:pPr>
            <a:r>
              <a:rPr lang="it-IT" sz="1800" b="0" dirty="0" smtClean="0">
                <a:ea typeface="ＭＳ Ｐゴシック" charset="0"/>
              </a:rPr>
              <a:t>Selezionare il campione: </a:t>
            </a:r>
            <a:r>
              <a:rPr lang="it-IT" sz="1800" b="0" i="1" dirty="0" smtClean="0">
                <a:latin typeface="Times New Roman"/>
                <a:ea typeface="ＭＳ Ｐゴシック" charset="0"/>
                <a:cs typeface="Times New Roman"/>
              </a:rPr>
              <a:t>X</a:t>
            </a:r>
            <a:r>
              <a:rPr lang="it-IT" sz="1800" b="0" dirty="0" smtClean="0">
                <a:ea typeface="ＭＳ Ｐゴシック" charset="0"/>
              </a:rPr>
              <a:t> = </a:t>
            </a:r>
            <a:r>
              <a:rPr lang="it-IT" sz="1800" b="0" dirty="0" smtClean="0">
                <a:latin typeface="Times New Roman"/>
                <a:ea typeface="ＭＳ Ｐゴシック" charset="0"/>
                <a:cs typeface="Times New Roman"/>
              </a:rPr>
              <a:t>{</a:t>
            </a:r>
            <a:r>
              <a:rPr lang="it-IT" sz="1800" b="0" i="1" dirty="0" smtClean="0">
                <a:latin typeface="Times New Roman"/>
                <a:ea typeface="ＭＳ Ｐゴシック" charset="0"/>
                <a:cs typeface="Times New Roman"/>
              </a:rPr>
              <a:t>x</a:t>
            </a:r>
            <a:r>
              <a:rPr lang="it-IT" sz="1800" b="0" baseline="-25000" dirty="0" smtClean="0">
                <a:latin typeface="Times New Roman"/>
                <a:ea typeface="ＭＳ Ｐゴシック" charset="0"/>
                <a:cs typeface="Times New Roman"/>
              </a:rPr>
              <a:t>1</a:t>
            </a:r>
            <a:r>
              <a:rPr lang="it-IT" sz="1800" b="0" dirty="0" smtClean="0">
                <a:latin typeface="Times New Roman"/>
                <a:ea typeface="ＭＳ Ｐゴシック" charset="0"/>
                <a:cs typeface="Times New Roman"/>
              </a:rPr>
              <a:t>, </a:t>
            </a:r>
            <a:r>
              <a:rPr lang="it-IT" sz="1800" b="0" i="1" dirty="0">
                <a:latin typeface="Times New Roman"/>
                <a:ea typeface="ＭＳ Ｐゴシック" charset="0"/>
                <a:cs typeface="Times New Roman"/>
              </a:rPr>
              <a:t>x</a:t>
            </a:r>
            <a:r>
              <a:rPr lang="it-IT" sz="1800" b="0" baseline="-25000" dirty="0" smtClean="0">
                <a:latin typeface="Times New Roman"/>
                <a:ea typeface="ＭＳ Ｐゴシック" charset="0"/>
                <a:cs typeface="Times New Roman"/>
              </a:rPr>
              <a:t>2</a:t>
            </a:r>
            <a:r>
              <a:rPr lang="it-IT" sz="1800" b="0" dirty="0" smtClean="0">
                <a:latin typeface="Times New Roman"/>
                <a:ea typeface="ＭＳ Ｐゴシック" charset="0"/>
                <a:cs typeface="Times New Roman"/>
              </a:rPr>
              <a:t>, </a:t>
            </a:r>
            <a:r>
              <a:rPr lang="it-IT" sz="1800" b="0" i="1" dirty="0">
                <a:latin typeface="Times New Roman"/>
                <a:ea typeface="ＭＳ Ｐゴシック" charset="0"/>
                <a:cs typeface="Times New Roman"/>
              </a:rPr>
              <a:t>x</a:t>
            </a:r>
            <a:r>
              <a:rPr lang="it-IT" sz="1800" b="0" baseline="-25000" dirty="0" smtClean="0">
                <a:latin typeface="Times New Roman"/>
                <a:ea typeface="ＭＳ Ｐゴシック" charset="0"/>
                <a:cs typeface="Times New Roman"/>
              </a:rPr>
              <a:t>3</a:t>
            </a:r>
            <a:r>
              <a:rPr lang="it-IT" sz="1800" b="0" dirty="0" smtClean="0">
                <a:latin typeface="Times New Roman"/>
                <a:ea typeface="ＭＳ Ｐゴシック" charset="0"/>
                <a:cs typeface="Times New Roman"/>
              </a:rPr>
              <a:t>, …, </a:t>
            </a:r>
            <a:r>
              <a:rPr lang="it-IT" sz="1800" b="0" i="1" dirty="0" err="1" smtClean="0">
                <a:latin typeface="Times New Roman"/>
                <a:ea typeface="ＭＳ Ｐゴシック" charset="0"/>
                <a:cs typeface="Times New Roman"/>
              </a:rPr>
              <a:t>x</a:t>
            </a:r>
            <a:r>
              <a:rPr lang="it-IT" sz="1800" b="0" baseline="-25000" dirty="0" err="1" smtClean="0">
                <a:latin typeface="Times New Roman"/>
                <a:ea typeface="ＭＳ Ｐゴシック" charset="0"/>
                <a:cs typeface="Times New Roman"/>
              </a:rPr>
              <a:t>n</a:t>
            </a:r>
            <a:r>
              <a:rPr lang="it-IT" sz="1800" b="0" dirty="0">
                <a:latin typeface="Times New Roman"/>
                <a:ea typeface="ＭＳ Ｐゴシック" charset="0"/>
                <a:cs typeface="Times New Roman"/>
              </a:rPr>
              <a:t>}</a:t>
            </a:r>
            <a:r>
              <a:rPr lang="it-IT" sz="1800" b="0" dirty="0" smtClean="0">
                <a:ea typeface="ＭＳ Ｐゴシック" charset="0"/>
              </a:rPr>
              <a:t>.</a:t>
            </a:r>
          </a:p>
          <a:p>
            <a:pPr marL="444500" indent="-444500">
              <a:spcBef>
                <a:spcPts val="600"/>
              </a:spcBef>
              <a:spcAft>
                <a:spcPts val="600"/>
              </a:spcAft>
              <a:buClrTx/>
              <a:buSzPct val="80000"/>
              <a:buFont typeface="Wingdings" charset="2"/>
              <a:buChar char="q"/>
            </a:pPr>
            <a:r>
              <a:rPr lang="it-IT" sz="1800" b="0" dirty="0" smtClean="0">
                <a:ea typeface="ＭＳ Ｐゴシック" charset="0"/>
              </a:rPr>
              <a:t>Verificare le condizioni di rappresentatività e significatività; </a:t>
            </a:r>
            <a:r>
              <a:rPr lang="it-IT" sz="1800" b="0" dirty="0" err="1" smtClean="0">
                <a:ea typeface="ＭＳ Ｐゴシック" charset="0"/>
              </a:rPr>
              <a:t>outliers</a:t>
            </a:r>
            <a:r>
              <a:rPr lang="it-IT" sz="1800" b="0" dirty="0" smtClean="0">
                <a:ea typeface="ＭＳ Ｐゴシック" charset="0"/>
              </a:rPr>
              <a:t> (?), ….</a:t>
            </a:r>
          </a:p>
          <a:p>
            <a:pPr marL="444500" indent="-444500">
              <a:spcBef>
                <a:spcPts val="600"/>
              </a:spcBef>
              <a:spcAft>
                <a:spcPts val="600"/>
              </a:spcAft>
              <a:buClrTx/>
              <a:buSzPct val="80000"/>
              <a:buFont typeface="Wingdings" charset="2"/>
              <a:buChar char="q"/>
            </a:pPr>
            <a:r>
              <a:rPr lang="it-IT" sz="1800" b="0" dirty="0" smtClean="0">
                <a:ea typeface="ＭＳ Ｐゴシック" charset="0"/>
              </a:rPr>
              <a:t>Calcolare il valore della statistica campionaria la formula:</a:t>
            </a:r>
          </a:p>
          <a:p>
            <a:pPr marL="444500" indent="-444500">
              <a:spcBef>
                <a:spcPts val="600"/>
              </a:spcBef>
              <a:spcAft>
                <a:spcPts val="600"/>
              </a:spcAft>
              <a:buClrTx/>
              <a:buSzPct val="80000"/>
              <a:buFont typeface="Wingdings" charset="2"/>
              <a:buChar char="q"/>
            </a:pPr>
            <a:r>
              <a:rPr lang="it-IT" sz="1800" b="0" dirty="0" smtClean="0">
                <a:ea typeface="ＭＳ Ｐゴシック" charset="0"/>
              </a:rPr>
              <a:t>Il valore di       è una approssimazione di </a:t>
            </a:r>
            <a:r>
              <a:rPr lang="it-IT" sz="1800" b="0" i="1" dirty="0" smtClean="0">
                <a:latin typeface="Symbol" charset="2"/>
                <a:ea typeface="ＭＳ Ｐゴシック" charset="0"/>
                <a:cs typeface="Symbol" charset="2"/>
              </a:rPr>
              <a:t>m</a:t>
            </a:r>
            <a:r>
              <a:rPr lang="it-IT" sz="1800" b="0" dirty="0" smtClean="0">
                <a:ea typeface="ＭＳ Ｐゴシック" charset="0"/>
              </a:rPr>
              <a:t>: che fiducia diamo a questa approssimazione?</a:t>
            </a:r>
            <a:endParaRPr lang="en-US" sz="1800" b="0" dirty="0">
              <a:ea typeface="ＭＳ Ｐゴシック" charset="0"/>
            </a:endParaRPr>
          </a:p>
        </p:txBody>
      </p:sp>
      <p:graphicFrame>
        <p:nvGraphicFramePr>
          <p:cNvPr id="5" name="Oggetto 4"/>
          <p:cNvGraphicFramePr>
            <a:graphicFrameLocks noChangeAspect="1"/>
          </p:cNvGraphicFramePr>
          <p:nvPr>
            <p:extLst>
              <p:ext uri="{D42A27DB-BD31-4B8C-83A1-F6EECF244321}">
                <p14:modId xmlns:p14="http://schemas.microsoft.com/office/powerpoint/2010/main" val="3380896204"/>
              </p:ext>
            </p:extLst>
          </p:nvPr>
        </p:nvGraphicFramePr>
        <p:xfrm>
          <a:off x="6893051" y="5129702"/>
          <a:ext cx="829595" cy="613899"/>
        </p:xfrm>
        <a:graphic>
          <a:graphicData uri="http://schemas.openxmlformats.org/presentationml/2006/ole">
            <mc:AlternateContent xmlns:mc="http://schemas.openxmlformats.org/markup-compatibility/2006">
              <mc:Choice xmlns:v="urn:schemas-microsoft-com:vml" Requires="v">
                <p:oleObj spid="_x0000_s620725" name="Equation" r:id="rId3" imgW="635000" imgH="469900" progId="Equation.3">
                  <p:embed/>
                </p:oleObj>
              </mc:Choice>
              <mc:Fallback>
                <p:oleObj name="Equation" r:id="rId3" imgW="635000" imgH="469900" progId="Equation.3">
                  <p:embed/>
                  <p:pic>
                    <p:nvPicPr>
                      <p:cNvPr id="0" name=""/>
                      <p:cNvPicPr/>
                      <p:nvPr/>
                    </p:nvPicPr>
                    <p:blipFill>
                      <a:blip r:embed="rId4"/>
                      <a:stretch>
                        <a:fillRect/>
                      </a:stretch>
                    </p:blipFill>
                    <p:spPr>
                      <a:xfrm>
                        <a:off x="6893051" y="5129702"/>
                        <a:ext cx="829595" cy="613899"/>
                      </a:xfrm>
                      <a:prstGeom prst="rect">
                        <a:avLst/>
                      </a:prstGeom>
                    </p:spPr>
                  </p:pic>
                </p:oleObj>
              </mc:Fallback>
            </mc:AlternateContent>
          </a:graphicData>
        </a:graphic>
      </p:graphicFrame>
      <p:graphicFrame>
        <p:nvGraphicFramePr>
          <p:cNvPr id="6" name="Oggetto 5"/>
          <p:cNvGraphicFramePr>
            <a:graphicFrameLocks noChangeAspect="1"/>
          </p:cNvGraphicFramePr>
          <p:nvPr>
            <p:extLst>
              <p:ext uri="{D42A27DB-BD31-4B8C-83A1-F6EECF244321}">
                <p14:modId xmlns:p14="http://schemas.microsoft.com/office/powerpoint/2010/main" val="1100301481"/>
              </p:ext>
            </p:extLst>
          </p:nvPr>
        </p:nvGraphicFramePr>
        <p:xfrm>
          <a:off x="2165909" y="5731946"/>
          <a:ext cx="231775" cy="231775"/>
        </p:xfrm>
        <a:graphic>
          <a:graphicData uri="http://schemas.openxmlformats.org/presentationml/2006/ole">
            <mc:AlternateContent xmlns:mc="http://schemas.openxmlformats.org/markup-compatibility/2006">
              <mc:Choice xmlns:v="urn:schemas-microsoft-com:vml" Requires="v">
                <p:oleObj spid="_x0000_s620726" name="Equation" r:id="rId5" imgW="177800" imgH="177800" progId="Equation.3">
                  <p:embed/>
                </p:oleObj>
              </mc:Choice>
              <mc:Fallback>
                <p:oleObj name="Equation" r:id="rId5" imgW="177800" imgH="177800" progId="Equation.3">
                  <p:embed/>
                  <p:pic>
                    <p:nvPicPr>
                      <p:cNvPr id="0" name=""/>
                      <p:cNvPicPr/>
                      <p:nvPr/>
                    </p:nvPicPr>
                    <p:blipFill>
                      <a:blip r:embed="rId6"/>
                      <a:stretch>
                        <a:fillRect/>
                      </a:stretch>
                    </p:blipFill>
                    <p:spPr>
                      <a:xfrm>
                        <a:off x="2165909" y="5731946"/>
                        <a:ext cx="231775" cy="231775"/>
                      </a:xfrm>
                      <a:prstGeom prst="rect">
                        <a:avLst/>
                      </a:prstGeom>
                    </p:spPr>
                  </p:pic>
                </p:oleObj>
              </mc:Fallback>
            </mc:AlternateContent>
          </a:graphicData>
        </a:graphic>
      </p:graphicFrame>
    </p:spTree>
    <p:extLst>
      <p:ext uri="{BB962C8B-B14F-4D97-AF65-F5344CB8AC3E}">
        <p14:creationId xmlns:p14="http://schemas.microsoft.com/office/powerpoint/2010/main" val="14296294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58923" y="212846"/>
            <a:ext cx="8704755" cy="990600"/>
          </a:xfrm>
        </p:spPr>
        <p:txBody>
          <a:bodyPr>
            <a:normAutofit/>
          </a:bodyPr>
          <a:lstStyle/>
          <a:p>
            <a:r>
              <a:rPr lang="it-IT" dirty="0"/>
              <a:t>Stima </a:t>
            </a:r>
            <a:r>
              <a:rPr lang="it-IT" dirty="0" smtClean="0"/>
              <a:t>di </a:t>
            </a:r>
            <a:r>
              <a:rPr lang="it-IT" i="1" dirty="0" smtClean="0">
                <a:latin typeface="Symbol" charset="2"/>
                <a:cs typeface="Symbol" charset="2"/>
              </a:rPr>
              <a:t>m</a:t>
            </a:r>
            <a:r>
              <a:rPr lang="it-IT" dirty="0" smtClean="0"/>
              <a:t> per </a:t>
            </a:r>
            <a:r>
              <a:rPr lang="it-IT" dirty="0" err="1">
                <a:latin typeface="Symbol" charset="2"/>
                <a:cs typeface="Symbol" charset="2"/>
              </a:rPr>
              <a:t>s</a:t>
            </a:r>
            <a:r>
              <a:rPr lang="it-IT" dirty="0"/>
              <a:t> non noto </a:t>
            </a:r>
          </a:p>
        </p:txBody>
      </p:sp>
      <p:grpSp>
        <p:nvGrpSpPr>
          <p:cNvPr id="4" name="Gruppo 3"/>
          <p:cNvGrpSpPr/>
          <p:nvPr/>
        </p:nvGrpSpPr>
        <p:grpSpPr>
          <a:xfrm>
            <a:off x="357561" y="1353621"/>
            <a:ext cx="8507479" cy="2308089"/>
            <a:chOff x="357561" y="1353621"/>
            <a:chExt cx="8507479" cy="2308089"/>
          </a:xfrm>
        </p:grpSpPr>
        <p:sp>
          <p:nvSpPr>
            <p:cNvPr id="6" name="Rectangle 3"/>
            <p:cNvSpPr txBox="1">
              <a:spLocks noChangeArrowheads="1"/>
            </p:cNvSpPr>
            <p:nvPr/>
          </p:nvSpPr>
          <p:spPr bwMode="auto">
            <a:xfrm>
              <a:off x="357561" y="1353621"/>
              <a:ext cx="8507479" cy="2308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5000"/>
                <a:buFont typeface="Wingdings" charset="0"/>
                <a:buChar char="p"/>
                <a:defRPr sz="2800">
                  <a:solidFill>
                    <a:schemeClr val="tx1"/>
                  </a:solidFill>
                  <a:latin typeface="+mn-lt"/>
                  <a:ea typeface="ＭＳ Ｐゴシック" charset="-128"/>
                  <a:cs typeface="ＭＳ Ｐゴシック" charset="0"/>
                </a:defRPr>
              </a:lvl1pPr>
              <a:lvl2pPr marL="742950" indent="-285750" algn="l" rtl="0" eaLnBrk="0" fontAlgn="base" hangingPunct="0">
                <a:spcBef>
                  <a:spcPct val="20000"/>
                </a:spcBef>
                <a:spcAft>
                  <a:spcPct val="0"/>
                </a:spcAft>
                <a:buClr>
                  <a:schemeClr val="tx2"/>
                </a:buClr>
                <a:buSzPct val="75000"/>
                <a:buFont typeface="Wingdings" charset="0"/>
                <a:buChar char="n"/>
                <a:defRPr sz="2400">
                  <a:solidFill>
                    <a:schemeClr val="tx1"/>
                  </a:solidFill>
                  <a:latin typeface="+mn-lt"/>
                  <a:ea typeface="ＭＳ Ｐゴシック" charset="-128"/>
                </a:defRPr>
              </a:lvl2pPr>
              <a:lvl3pPr marL="1143000" indent="-228600" algn="l" rtl="0" eaLnBrk="0" fontAlgn="base" hangingPunct="0">
                <a:spcBef>
                  <a:spcPct val="20000"/>
                </a:spcBef>
                <a:spcAft>
                  <a:spcPct val="0"/>
                </a:spcAft>
                <a:buClr>
                  <a:schemeClr val="accent1"/>
                </a:buClr>
                <a:buSzPct val="65000"/>
                <a:buFont typeface="Wingdings" charset="0"/>
                <a:buChar char="p"/>
                <a:defRPr sz="2000">
                  <a:solidFill>
                    <a:schemeClr val="tx1"/>
                  </a:solidFill>
                  <a:latin typeface="+mn-lt"/>
                  <a:ea typeface="ＭＳ Ｐゴシック" charset="-128"/>
                </a:defRPr>
              </a:lvl3pPr>
              <a:lvl4pPr marL="1600200" indent="-228600" algn="l" rtl="0" eaLnBrk="0" fontAlgn="base" hangingPunct="0">
                <a:spcBef>
                  <a:spcPct val="20000"/>
                </a:spcBef>
                <a:spcAft>
                  <a:spcPct val="0"/>
                </a:spcAft>
                <a:buClr>
                  <a:schemeClr val="bg2"/>
                </a:buClr>
                <a:buFont typeface="Wingdings" charset="0"/>
                <a:buChar char="§"/>
                <a:defRPr>
                  <a:solidFill>
                    <a:schemeClr val="tx1"/>
                  </a:solidFill>
                  <a:latin typeface="+mn-lt"/>
                  <a:ea typeface="ＭＳ Ｐゴシック" charset="-128"/>
                </a:defRPr>
              </a:lvl4pPr>
              <a:lvl5pPr marL="2057400" indent="-228600" algn="l" rtl="0" eaLnBrk="0" fontAlgn="base" hangingPunct="0">
                <a:spcBef>
                  <a:spcPct val="20000"/>
                </a:spcBef>
                <a:spcAft>
                  <a:spcPct val="0"/>
                </a:spcAft>
                <a:buClr>
                  <a:schemeClr val="tx2"/>
                </a:buClr>
                <a:buSzPct val="80000"/>
                <a:buFont typeface="Wingdings" charset="0"/>
                <a:buChar char="§"/>
                <a:defRPr>
                  <a:solidFill>
                    <a:schemeClr val="tx1"/>
                  </a:solidFill>
                  <a:latin typeface="+mn-lt"/>
                  <a:ea typeface="ＭＳ Ｐゴシック" charset="-128"/>
                </a:defRPr>
              </a:lvl5pPr>
              <a:lvl6pPr marL="2514600" indent="-228600" algn="l" rtl="0" fontAlgn="base">
                <a:spcBef>
                  <a:spcPct val="20000"/>
                </a:spcBef>
                <a:spcAft>
                  <a:spcPct val="0"/>
                </a:spcAft>
                <a:buClr>
                  <a:schemeClr val="tx2"/>
                </a:buClr>
                <a:buSzPct val="80000"/>
                <a:buFont typeface="Wingdings" charset="2"/>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2"/>
                </a:buClr>
                <a:buSzPct val="80000"/>
                <a:buFont typeface="Wingdings" charset="2"/>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2"/>
                </a:buClr>
                <a:buSzPct val="80000"/>
                <a:buFont typeface="Wingdings" charset="2"/>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2"/>
                </a:buClr>
                <a:buSzPct val="80000"/>
                <a:buFont typeface="Wingdings" charset="2"/>
                <a:buChar char="§"/>
                <a:defRPr>
                  <a:solidFill>
                    <a:schemeClr val="tx1"/>
                  </a:solidFill>
                  <a:latin typeface="+mn-lt"/>
                  <a:ea typeface="ＭＳ Ｐゴシック" charset="-128"/>
                </a:defRPr>
              </a:lvl9pPr>
            </a:lstStyle>
            <a:p>
              <a:pPr marL="0" marR="0" lvl="0" indent="0" algn="l" defTabSz="914400" rtl="0" eaLnBrk="1" fontAlgn="base" latinLnBrk="0" hangingPunct="1">
                <a:lnSpc>
                  <a:spcPct val="90000"/>
                </a:lnSpc>
                <a:spcBef>
                  <a:spcPct val="20000"/>
                </a:spcBef>
                <a:spcAft>
                  <a:spcPct val="0"/>
                </a:spcAft>
                <a:buClr>
                  <a:srgbClr val="666600"/>
                </a:buClr>
                <a:buSzPct val="75000"/>
                <a:buFont typeface="Tahoma" charset="0"/>
                <a:buChar char=" "/>
                <a:tabLst/>
                <a:defRPr/>
              </a:pPr>
              <a:r>
                <a:rPr kumimoji="0" lang="en-GB" sz="2000" b="0" i="0" u="none" strike="noStrike" kern="0" cap="none" spc="0" normalizeH="0" baseline="0" noProof="0" dirty="0" err="1" smtClean="0">
                  <a:ln>
                    <a:noFill/>
                  </a:ln>
                  <a:solidFill>
                    <a:srgbClr val="000000"/>
                  </a:solidFill>
                  <a:effectLst/>
                  <a:uLnTx/>
                  <a:uFillTx/>
                  <a:ea typeface="ＭＳ Ｐゴシック" charset="0"/>
                </a:rPr>
                <a:t>L’</a:t>
              </a:r>
              <a:r>
                <a:rPr kumimoji="0" lang="en-GB" sz="2000" i="1" u="sng" strike="noStrike" kern="0" cap="none" spc="0" normalizeH="0" baseline="0" noProof="0" dirty="0" err="1" smtClean="0">
                  <a:ln>
                    <a:noFill/>
                  </a:ln>
                  <a:solidFill>
                    <a:srgbClr val="0000FF"/>
                  </a:solidFill>
                  <a:effectLst/>
                  <a:uLnTx/>
                  <a:uFillTx/>
                  <a:ea typeface="ＭＳ Ｐゴシック" charset="0"/>
                </a:rPr>
                <a:t>intervallo</a:t>
              </a:r>
              <a:r>
                <a:rPr kumimoji="0" lang="en-GB" sz="2000" i="1" u="sng" strike="noStrike" kern="0" cap="none" spc="0" normalizeH="0" baseline="0" noProof="0" dirty="0" smtClean="0">
                  <a:ln>
                    <a:noFill/>
                  </a:ln>
                  <a:solidFill>
                    <a:srgbClr val="0000FF"/>
                  </a:solidFill>
                  <a:effectLst/>
                  <a:uLnTx/>
                  <a:uFillTx/>
                  <a:ea typeface="ＭＳ Ｐゴシック" charset="0"/>
                </a:rPr>
                <a:t> di </a:t>
              </a:r>
              <a:r>
                <a:rPr kumimoji="0" lang="en-GB" sz="2000" i="1" u="sng" strike="noStrike" kern="0" cap="none" spc="0" normalizeH="0" baseline="0" noProof="0" dirty="0" err="1" smtClean="0">
                  <a:ln>
                    <a:noFill/>
                  </a:ln>
                  <a:solidFill>
                    <a:srgbClr val="0000FF"/>
                  </a:solidFill>
                  <a:effectLst/>
                  <a:uLnTx/>
                  <a:uFillTx/>
                  <a:ea typeface="ＭＳ Ｐゴシック" charset="0"/>
                </a:rPr>
                <a:t>confidenza</a:t>
              </a:r>
              <a:r>
                <a:rPr kumimoji="0" lang="en-GB" sz="2000" strike="noStrike" kern="0" cap="none" spc="0" normalizeH="0" noProof="0" dirty="0" smtClean="0">
                  <a:ln>
                    <a:noFill/>
                  </a:ln>
                  <a:solidFill>
                    <a:schemeClr val="bg1"/>
                  </a:solidFill>
                  <a:effectLst/>
                  <a:uLnTx/>
                  <a:uFillTx/>
                  <a:ea typeface="ＭＳ Ｐゴシック" charset="0"/>
                </a:rPr>
                <a:t> </a:t>
              </a:r>
              <a:r>
                <a:rPr kumimoji="0" lang="en-GB" sz="2000" strike="noStrike" kern="0" cap="none" spc="0" normalizeH="0" baseline="0" noProof="0" dirty="0" smtClean="0">
                  <a:ln>
                    <a:noFill/>
                  </a:ln>
                  <a:solidFill>
                    <a:schemeClr val="bg1"/>
                  </a:solidFill>
                  <a:effectLst/>
                  <a:uLnTx/>
                  <a:uFillTx/>
                  <a:ea typeface="ＭＳ Ｐゴシック" charset="0"/>
                </a:rPr>
                <a:t> </a:t>
              </a:r>
              <a:r>
                <a:rPr kumimoji="0" lang="en-GB" sz="2000" b="0" i="0" u="none" strike="noStrike" kern="0" cap="none" spc="0" normalizeH="0" baseline="0" noProof="0" dirty="0" smtClean="0">
                  <a:ln>
                    <a:noFill/>
                  </a:ln>
                  <a:solidFill>
                    <a:srgbClr val="000000"/>
                  </a:solidFill>
                  <a:effectLst/>
                  <a:uLnTx/>
                  <a:uFillTx/>
                  <a:latin typeface="Verdana" charset="0"/>
                  <a:ea typeface="ＭＳ Ｐゴシック" charset="0"/>
                </a:rPr>
                <a:t>(1 – </a:t>
              </a:r>
              <a:r>
                <a:rPr kumimoji="0" lang="el-GR" sz="2000" b="0" i="0" u="none" strike="noStrike" kern="0" cap="none" spc="0" normalizeH="0" baseline="0" noProof="0" dirty="0" smtClean="0">
                  <a:ln>
                    <a:noFill/>
                  </a:ln>
                  <a:solidFill>
                    <a:srgbClr val="000000"/>
                  </a:solidFill>
                  <a:effectLst/>
                  <a:uLnTx/>
                  <a:uFillTx/>
                  <a:latin typeface="Times New Roman" charset="0"/>
                  <a:ea typeface="ＭＳ Ｐゴシック" charset="0"/>
                  <a:cs typeface="Times New Roman" charset="0"/>
                </a:rPr>
                <a:t>α</a:t>
              </a:r>
              <a:r>
                <a:rPr kumimoji="0" lang="en-GB" sz="2000" b="0" i="0" u="none" strike="noStrike" kern="0" cap="none" spc="0" normalizeH="0" baseline="0" noProof="0" dirty="0" smtClean="0">
                  <a:ln>
                    <a:noFill/>
                  </a:ln>
                  <a:solidFill>
                    <a:srgbClr val="000000"/>
                  </a:solidFill>
                  <a:effectLst/>
                  <a:uLnTx/>
                  <a:uFillTx/>
                  <a:latin typeface="Verdana" charset="0"/>
                  <a:ea typeface="ＭＳ Ｐゴシック" charset="0"/>
                  <a:cs typeface="Times New Roman" charset="0"/>
                </a:rPr>
                <a:t>)100% </a:t>
              </a:r>
              <a:r>
                <a:rPr kumimoji="0" lang="en-GB" sz="2000" b="0" i="0" u="none" strike="noStrike" kern="0" cap="none" spc="0" normalizeH="0" baseline="0" noProof="0" dirty="0" smtClean="0">
                  <a:ln>
                    <a:noFill/>
                  </a:ln>
                  <a:solidFill>
                    <a:srgbClr val="000000"/>
                  </a:solidFill>
                  <a:effectLst/>
                  <a:uLnTx/>
                  <a:uFillTx/>
                  <a:ea typeface="ＭＳ Ｐゴシック" charset="0"/>
                  <a:cs typeface="Times New Roman" charset="0"/>
                </a:rPr>
                <a:t>per</a:t>
              </a:r>
              <a:r>
                <a:rPr kumimoji="0" lang="en-GB" sz="2000" b="0" i="0" u="none" strike="noStrike" kern="0" cap="none" spc="0" normalizeH="0" baseline="0" noProof="0" dirty="0" smtClean="0">
                  <a:ln>
                    <a:noFill/>
                  </a:ln>
                  <a:solidFill>
                    <a:srgbClr val="000000"/>
                  </a:solidFill>
                  <a:effectLst/>
                  <a:uLnTx/>
                  <a:uFillTx/>
                  <a:latin typeface="Verdana" charset="0"/>
                  <a:ea typeface="ＭＳ Ｐゴシック" charset="0"/>
                  <a:cs typeface="Times New Roman" charset="0"/>
                </a:rPr>
                <a:t> </a:t>
              </a:r>
              <a:r>
                <a:rPr kumimoji="0" lang="el-GR" sz="2000" b="0" i="0" u="none" strike="noStrike" kern="0" cap="none" spc="0" normalizeH="0" baseline="0" noProof="0" dirty="0" smtClean="0">
                  <a:ln>
                    <a:noFill/>
                  </a:ln>
                  <a:solidFill>
                    <a:srgbClr val="000000"/>
                  </a:solidFill>
                  <a:effectLst/>
                  <a:uLnTx/>
                  <a:uFillTx/>
                  <a:latin typeface="Times New Roman" charset="0"/>
                  <a:ea typeface="ＭＳ Ｐゴシック" charset="0"/>
                  <a:cs typeface="Times New Roman" charset="0"/>
                </a:rPr>
                <a:t>μ</a:t>
              </a:r>
              <a:r>
                <a:rPr kumimoji="0" lang="en-GB" sz="2000" b="0" i="0" u="none" strike="noStrike" kern="0" cap="none" spc="0" normalizeH="0" baseline="0" noProof="0" dirty="0" smtClean="0">
                  <a:ln>
                    <a:noFill/>
                  </a:ln>
                  <a:solidFill>
                    <a:srgbClr val="000000"/>
                  </a:solidFill>
                  <a:effectLst/>
                  <a:uLnTx/>
                  <a:uFillTx/>
                  <a:latin typeface="Verdana" charset="0"/>
                  <a:ea typeface="ＭＳ Ｐゴシック" charset="0"/>
                </a:rPr>
                <a:t> </a:t>
              </a:r>
              <a:r>
                <a:rPr kumimoji="0" lang="en-GB" sz="2000" b="0" i="0" u="none" strike="noStrike" kern="0" cap="none" spc="0" normalizeH="0" baseline="0" noProof="0" dirty="0" err="1" smtClean="0">
                  <a:ln>
                    <a:noFill/>
                  </a:ln>
                  <a:solidFill>
                    <a:srgbClr val="000000"/>
                  </a:solidFill>
                  <a:effectLst/>
                  <a:uLnTx/>
                  <a:uFillTx/>
                  <a:ea typeface="ＭＳ Ｐゴシック" charset="0"/>
                </a:rPr>
                <a:t>è</a:t>
              </a:r>
              <a:endParaRPr kumimoji="0" lang="en-GB" sz="2000" b="0" i="0" u="none" strike="noStrike" kern="0" cap="none" spc="0" normalizeH="0" baseline="0" noProof="0" dirty="0" smtClean="0">
                <a:ln>
                  <a:noFill/>
                </a:ln>
                <a:solidFill>
                  <a:srgbClr val="000000"/>
                </a:solidFill>
                <a:effectLst/>
                <a:uLnTx/>
                <a:uFillTx/>
                <a:ea typeface="ＭＳ Ｐゴシック" charset="0"/>
              </a:endParaRPr>
            </a:p>
            <a:p>
              <a:pPr marL="342900" marR="0" lvl="0" indent="-342900" algn="l" defTabSz="914400" rtl="0" eaLnBrk="1" fontAlgn="base" latinLnBrk="0" hangingPunct="1">
                <a:lnSpc>
                  <a:spcPct val="90000"/>
                </a:lnSpc>
                <a:spcBef>
                  <a:spcPct val="20000"/>
                </a:spcBef>
                <a:spcAft>
                  <a:spcPct val="0"/>
                </a:spcAft>
                <a:buClr>
                  <a:srgbClr val="666600"/>
                </a:buClr>
                <a:buSzPct val="75000"/>
                <a:buFont typeface="Tahoma" charset="0"/>
                <a:buChar char=" "/>
                <a:tabLst/>
                <a:defRPr/>
              </a:pPr>
              <a:endParaRPr kumimoji="0" lang="en-GB" sz="2000" b="0" i="0" u="none" strike="noStrike" kern="0" cap="none" spc="0" normalizeH="0" baseline="0" noProof="0" dirty="0" smtClean="0">
                <a:ln>
                  <a:noFill/>
                </a:ln>
                <a:solidFill>
                  <a:srgbClr val="000000"/>
                </a:solidFill>
                <a:effectLst/>
                <a:uLnTx/>
                <a:uFillTx/>
                <a:ea typeface="ＭＳ Ｐゴシック" charset="0"/>
                <a:cs typeface="ＭＳ Ｐゴシック" charset="0"/>
              </a:endParaRPr>
            </a:p>
            <a:p>
              <a:pPr marL="342900" marR="0" lvl="0" indent="-342900" algn="l" defTabSz="914400" rtl="0" eaLnBrk="1" fontAlgn="base" latinLnBrk="0" hangingPunct="1">
                <a:lnSpc>
                  <a:spcPct val="90000"/>
                </a:lnSpc>
                <a:spcBef>
                  <a:spcPct val="20000"/>
                </a:spcBef>
                <a:spcAft>
                  <a:spcPct val="0"/>
                </a:spcAft>
                <a:buClr>
                  <a:srgbClr val="666600"/>
                </a:buClr>
                <a:buSzPct val="75000"/>
                <a:buFont typeface="Tahoma" charset="0"/>
                <a:buChar char=" "/>
                <a:tabLst/>
                <a:defRPr/>
              </a:pPr>
              <a:endParaRPr kumimoji="0" lang="en-GB" sz="2000" b="0" i="0" u="none" strike="noStrike" kern="0" cap="none" spc="0" normalizeH="0" baseline="0" noProof="0" dirty="0" smtClean="0">
                <a:ln>
                  <a:noFill/>
                </a:ln>
                <a:solidFill>
                  <a:srgbClr val="000000"/>
                </a:solidFill>
                <a:effectLst/>
                <a:uLnTx/>
                <a:uFillTx/>
                <a:ea typeface="ＭＳ Ｐゴシック" charset="0"/>
                <a:cs typeface="ＭＳ Ｐゴシック" charset="0"/>
              </a:endParaRPr>
            </a:p>
            <a:p>
              <a:pPr marL="342900" marR="0" lvl="0" indent="-342900" algn="l" defTabSz="914400" rtl="0" eaLnBrk="1" fontAlgn="base" latinLnBrk="0" hangingPunct="1">
                <a:lnSpc>
                  <a:spcPct val="90000"/>
                </a:lnSpc>
                <a:spcBef>
                  <a:spcPct val="20000"/>
                </a:spcBef>
                <a:spcAft>
                  <a:spcPct val="0"/>
                </a:spcAft>
                <a:buClr>
                  <a:srgbClr val="666600"/>
                </a:buClr>
                <a:buSzPct val="75000"/>
                <a:buFont typeface="Tahoma" charset="0"/>
                <a:buChar char=" "/>
                <a:tabLst/>
                <a:defRPr/>
              </a:pPr>
              <a:endParaRPr kumimoji="0" lang="en-GB" sz="2000" b="0" i="0" u="none" strike="noStrike" kern="0" cap="none" spc="0" normalizeH="0" baseline="0" noProof="0" dirty="0" smtClean="0">
                <a:ln>
                  <a:noFill/>
                </a:ln>
                <a:solidFill>
                  <a:srgbClr val="000000"/>
                </a:solidFill>
                <a:effectLst/>
                <a:uLnTx/>
                <a:uFillTx/>
                <a:ea typeface="ＭＳ Ｐゴシック" charset="0"/>
                <a:cs typeface="ＭＳ Ｐゴシック" charset="0"/>
              </a:endParaRPr>
            </a:p>
            <a:p>
              <a:pPr marL="0" marR="0" lvl="0" indent="0" algn="l" defTabSz="914400" rtl="0" eaLnBrk="1" fontAlgn="base" latinLnBrk="0" hangingPunct="1">
                <a:lnSpc>
                  <a:spcPct val="90000"/>
                </a:lnSpc>
                <a:spcBef>
                  <a:spcPct val="20000"/>
                </a:spcBef>
                <a:spcAft>
                  <a:spcPct val="0"/>
                </a:spcAft>
                <a:buClr>
                  <a:srgbClr val="666600"/>
                </a:buClr>
                <a:buSzPct val="75000"/>
                <a:buNone/>
                <a:tabLst/>
                <a:defRPr/>
              </a:pPr>
              <a:r>
                <a:rPr kumimoji="0" lang="it-IT" sz="2000" b="0" i="0" u="none" strike="noStrike" kern="0" cap="none" spc="0" normalizeH="0" baseline="0" noProof="0" dirty="0" smtClean="0">
                  <a:ln>
                    <a:noFill/>
                  </a:ln>
                  <a:solidFill>
                    <a:srgbClr val="000000"/>
                  </a:solidFill>
                  <a:effectLst/>
                  <a:uLnTx/>
                  <a:uFillTx/>
                  <a:ea typeface="ＭＳ Ｐゴシック" charset="0"/>
                </a:rPr>
                <a:t>Il valore di </a:t>
              </a:r>
              <a:r>
                <a:rPr kumimoji="0" lang="it-IT" sz="2000" b="0" i="1" u="none" strike="noStrike" kern="0" cap="none" spc="0" normalizeH="0" baseline="0" noProof="0" dirty="0" smtClean="0">
                  <a:ln>
                    <a:noFill/>
                  </a:ln>
                  <a:solidFill>
                    <a:srgbClr val="000000"/>
                  </a:solidFill>
                  <a:effectLst/>
                  <a:uLnTx/>
                  <a:uFillTx/>
                  <a:ea typeface="ＭＳ Ｐゴシック" charset="0"/>
                </a:rPr>
                <a:t>t</a:t>
              </a:r>
              <a:r>
                <a:rPr kumimoji="0" lang="it-IT" sz="2000" b="0" i="0" u="none" strike="noStrike" kern="0" cap="none" spc="0" normalizeH="0" baseline="0" noProof="0" dirty="0" smtClean="0">
                  <a:ln>
                    <a:noFill/>
                  </a:ln>
                  <a:solidFill>
                    <a:srgbClr val="000000"/>
                  </a:solidFill>
                  <a:effectLst/>
                  <a:uLnTx/>
                  <a:uFillTx/>
                  <a:ea typeface="ＭＳ Ｐゴシック" charset="0"/>
                </a:rPr>
                <a:t> è ricavato dalla tabella della distribuzione-</a:t>
              </a:r>
              <a:r>
                <a:rPr kumimoji="0" lang="it-IT" sz="2000" b="0" i="1" u="none" strike="noStrike" kern="0" cap="none" spc="0" normalizeH="0" baseline="0" noProof="0" dirty="0" smtClean="0">
                  <a:ln>
                    <a:noFill/>
                  </a:ln>
                  <a:solidFill>
                    <a:srgbClr val="000000"/>
                  </a:solidFill>
                  <a:effectLst/>
                  <a:uLnTx/>
                  <a:uFillTx/>
                  <a:ea typeface="ＭＳ Ｐゴシック" charset="0"/>
                </a:rPr>
                <a:t>t</a:t>
              </a:r>
              <a:r>
                <a:rPr kumimoji="0" lang="it-IT" sz="2000" b="0" i="0" u="none" strike="noStrike" kern="0" cap="none" spc="0" normalizeH="0" baseline="0" noProof="0" dirty="0" smtClean="0">
                  <a:ln>
                    <a:noFill/>
                  </a:ln>
                  <a:solidFill>
                    <a:srgbClr val="000000"/>
                  </a:solidFill>
                  <a:effectLst/>
                  <a:uLnTx/>
                  <a:uFillTx/>
                  <a:ea typeface="ＭＳ Ｐゴシック" charset="0"/>
                </a:rPr>
                <a:t> per </a:t>
              </a:r>
              <a:r>
                <a:rPr kumimoji="0" lang="it-IT" sz="2000" b="0" i="1" u="none" strike="noStrike" kern="0" cap="none" spc="0" normalizeH="0" baseline="0" noProof="0" dirty="0" err="1" smtClean="0">
                  <a:ln>
                    <a:noFill/>
                  </a:ln>
                  <a:solidFill>
                    <a:srgbClr val="000000"/>
                  </a:solidFill>
                  <a:effectLst/>
                  <a:uLnTx/>
                  <a:uFillTx/>
                  <a:ea typeface="ＭＳ Ｐゴシック" charset="0"/>
                </a:rPr>
                <a:t>n</a:t>
              </a:r>
              <a:r>
                <a:rPr kumimoji="0" lang="it-IT" sz="2000" b="0" i="0" u="none" strike="noStrike" kern="0" cap="none" spc="0" normalizeH="0" baseline="0" noProof="0" dirty="0" smtClean="0">
                  <a:ln>
                    <a:noFill/>
                  </a:ln>
                  <a:solidFill>
                    <a:srgbClr val="000000"/>
                  </a:solidFill>
                  <a:effectLst/>
                  <a:uLnTx/>
                  <a:uFillTx/>
                  <a:ea typeface="ＭＳ Ｐゴシック" charset="0"/>
                </a:rPr>
                <a:t> – 1 gradi di libertà per</a:t>
              </a:r>
              <a:r>
                <a:rPr kumimoji="0" lang="it-IT" sz="2000" b="0" i="0" u="none" strike="noStrike" kern="0" cap="none" spc="0" normalizeH="0" noProof="0" dirty="0" smtClean="0">
                  <a:ln>
                    <a:noFill/>
                  </a:ln>
                  <a:solidFill>
                    <a:srgbClr val="000000"/>
                  </a:solidFill>
                  <a:effectLst/>
                  <a:uLnTx/>
                  <a:uFillTx/>
                  <a:ea typeface="ＭＳ Ｐゴシック" charset="0"/>
                </a:rPr>
                <a:t> il livello di confidenza scelto</a:t>
              </a:r>
              <a:r>
                <a:rPr kumimoji="0" lang="it-IT" sz="2000" b="0" i="0" u="none" strike="noStrike" kern="0" cap="none" spc="0" normalizeH="0" baseline="0" noProof="0" dirty="0" smtClean="0">
                  <a:ln>
                    <a:noFill/>
                  </a:ln>
                  <a:solidFill>
                    <a:srgbClr val="000000"/>
                  </a:solidFill>
                  <a:effectLst/>
                  <a:uLnTx/>
                  <a:uFillTx/>
                  <a:ea typeface="ＭＳ Ｐゴシック" charset="0"/>
                </a:rPr>
                <a:t>. Il </a:t>
              </a:r>
              <a:r>
                <a:rPr kumimoji="0" lang="it-IT" sz="2000" i="1" u="sng" strike="noStrike" kern="0" cap="none" spc="0" normalizeH="0" baseline="0" noProof="0" dirty="0" smtClean="0">
                  <a:ln>
                    <a:noFill/>
                  </a:ln>
                  <a:solidFill>
                    <a:srgbClr val="0000FF"/>
                  </a:solidFill>
                  <a:effectLst/>
                  <a:uLnTx/>
                  <a:uFillTx/>
                  <a:ea typeface="ＭＳ Ｐゴシック" charset="0"/>
                </a:rPr>
                <a:t>margine di errore </a:t>
              </a:r>
              <a:r>
                <a:rPr kumimoji="0" lang="it-IT" sz="2000" b="0" i="0" u="none" strike="noStrike" kern="0" cap="none" spc="0" normalizeH="0" baseline="0" noProof="0" dirty="0" smtClean="0">
                  <a:ln>
                    <a:noFill/>
                  </a:ln>
                  <a:solidFill>
                    <a:srgbClr val="000000"/>
                  </a:solidFill>
                  <a:effectLst/>
                  <a:uLnTx/>
                  <a:uFillTx/>
                  <a:ea typeface="ＭＳ Ｐゴシック" charset="0"/>
                </a:rPr>
                <a:t>per la stima di </a:t>
              </a:r>
              <a:r>
                <a:rPr kumimoji="0" lang="it-IT" sz="2000" b="0" i="0" u="none" strike="noStrike" kern="0" cap="none" spc="0" normalizeH="0" baseline="0" dirty="0" smtClean="0">
                  <a:ln>
                    <a:noFill/>
                  </a:ln>
                  <a:solidFill>
                    <a:srgbClr val="000000"/>
                  </a:solidFill>
                  <a:effectLst/>
                  <a:uLnTx/>
                  <a:uFillTx/>
                  <a:latin typeface="Symbol" charset="2"/>
                  <a:ea typeface="ＭＳ Ｐゴシック" charset="0"/>
                  <a:cs typeface="Symbol" charset="2"/>
                </a:rPr>
                <a:t>m</a:t>
              </a:r>
              <a:r>
                <a:rPr kumimoji="0" lang="it-IT" sz="2000" b="0" i="0" u="none" strike="noStrike" kern="0" cap="none" spc="0" normalizeH="0" baseline="0" noProof="0" dirty="0" smtClean="0">
                  <a:ln>
                    <a:noFill/>
                  </a:ln>
                  <a:solidFill>
                    <a:srgbClr val="000000"/>
                  </a:solidFill>
                  <a:effectLst/>
                  <a:uLnTx/>
                  <a:uFillTx/>
                  <a:ea typeface="ＭＳ Ｐゴシック" charset="0"/>
                </a:rPr>
                <a:t> è pari a</a:t>
              </a:r>
              <a:endParaRPr kumimoji="0" lang="en-GB" sz="2000" b="0" i="0" u="none" strike="noStrike" kern="0" cap="none" spc="0" normalizeH="0" baseline="0" noProof="0" dirty="0" smtClean="0">
                <a:ln>
                  <a:noFill/>
                </a:ln>
                <a:solidFill>
                  <a:srgbClr val="000000"/>
                </a:solidFill>
                <a:effectLst/>
                <a:uLnTx/>
                <a:uFillTx/>
                <a:latin typeface="Verdana" charset="0"/>
                <a:ea typeface="ＭＳ Ｐゴシック" charset="0"/>
              </a:endParaRPr>
            </a:p>
            <a:p>
              <a:pPr marL="342900" marR="0" lvl="0" indent="-342900" algn="l" defTabSz="914400" rtl="0" eaLnBrk="1" fontAlgn="base" latinLnBrk="0" hangingPunct="1">
                <a:lnSpc>
                  <a:spcPct val="90000"/>
                </a:lnSpc>
                <a:spcBef>
                  <a:spcPct val="20000"/>
                </a:spcBef>
                <a:spcAft>
                  <a:spcPct val="0"/>
                </a:spcAft>
                <a:buClr>
                  <a:srgbClr val="666600"/>
                </a:buClr>
                <a:buSzPct val="75000"/>
                <a:buFont typeface="Tahoma" charset="0"/>
                <a:buChar char=" "/>
                <a:tabLst/>
                <a:defRPr/>
              </a:pPr>
              <a:endParaRPr kumimoji="0" lang="en-US" sz="2400" b="0" i="0" u="none" strike="noStrike" kern="0" cap="none" spc="0" normalizeH="0" baseline="0" noProof="0" dirty="0">
                <a:ln>
                  <a:noFill/>
                </a:ln>
                <a:solidFill>
                  <a:srgbClr val="000000"/>
                </a:solidFill>
                <a:effectLst/>
                <a:uLnTx/>
                <a:uFillTx/>
                <a:latin typeface="Verdana" charset="0"/>
                <a:ea typeface="ＭＳ Ｐゴシック" charset="0"/>
                <a:cs typeface="ＭＳ Ｐゴシック" charset="0"/>
              </a:endParaRPr>
            </a:p>
          </p:txBody>
        </p:sp>
        <p:graphicFrame>
          <p:nvGraphicFramePr>
            <p:cNvPr id="7" name="Object 2"/>
            <p:cNvGraphicFramePr>
              <a:graphicFrameLocks noChangeAspect="1"/>
            </p:cNvGraphicFramePr>
            <p:nvPr>
              <p:extLst>
                <p:ext uri="{D42A27DB-BD31-4B8C-83A1-F6EECF244321}">
                  <p14:modId xmlns:p14="http://schemas.microsoft.com/office/powerpoint/2010/main" val="150832714"/>
                </p:ext>
              </p:extLst>
            </p:nvPr>
          </p:nvGraphicFramePr>
          <p:xfrm>
            <a:off x="1916891" y="3253841"/>
            <a:ext cx="830835" cy="371445"/>
          </p:xfrm>
          <a:graphic>
            <a:graphicData uri="http://schemas.openxmlformats.org/presentationml/2006/ole">
              <mc:AlternateContent xmlns:mc="http://schemas.openxmlformats.org/markup-compatibility/2006">
                <mc:Choice xmlns:v="urn:schemas-microsoft-com:vml" Requires="v">
                  <p:oleObj spid="_x0000_s619037" name="Equation" r:id="rId3" imgW="520700" imgH="228600" progId="Equation.DSMT4">
                    <p:embed/>
                  </p:oleObj>
                </mc:Choice>
                <mc:Fallback>
                  <p:oleObj name="Equation" r:id="rId3" imgW="520700" imgH="2286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6891" y="3253841"/>
                          <a:ext cx="830835" cy="3714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7"/>
                                  </a:srgbClr>
                                </a:outerShdw>
                              </a:effectLst>
                            </a14:hiddenEffects>
                          </a:ext>
                        </a:extLst>
                      </p:spPr>
                    </p:pic>
                  </p:oleObj>
                </mc:Fallback>
              </mc:AlternateContent>
            </a:graphicData>
          </a:graphic>
        </p:graphicFrame>
        <p:graphicFrame>
          <p:nvGraphicFramePr>
            <p:cNvPr id="8" name="Object 3"/>
            <p:cNvGraphicFramePr>
              <a:graphicFrameLocks noChangeAspect="1"/>
            </p:cNvGraphicFramePr>
            <p:nvPr>
              <p:extLst>
                <p:ext uri="{D42A27DB-BD31-4B8C-83A1-F6EECF244321}">
                  <p14:modId xmlns:p14="http://schemas.microsoft.com/office/powerpoint/2010/main" val="3555686156"/>
                </p:ext>
              </p:extLst>
            </p:nvPr>
          </p:nvGraphicFramePr>
          <p:xfrm>
            <a:off x="3189497" y="1817334"/>
            <a:ext cx="2836863" cy="785813"/>
          </p:xfrm>
          <a:graphic>
            <a:graphicData uri="http://schemas.openxmlformats.org/presentationml/2006/ole">
              <mc:AlternateContent xmlns:mc="http://schemas.openxmlformats.org/markup-compatibility/2006">
                <mc:Choice xmlns:v="urn:schemas-microsoft-com:vml" Requires="v">
                  <p:oleObj spid="_x0000_s619038" name="Equation" r:id="rId5" imgW="1651000" imgH="457200" progId="Equation.3">
                    <p:embed/>
                  </p:oleObj>
                </mc:Choice>
                <mc:Fallback>
                  <p:oleObj name="Equation" r:id="rId5" imgW="1651000" imgH="457200" progId="Equation.3">
                    <p:embed/>
                    <p:pic>
                      <p:nvPicPr>
                        <p:cNvPr id="0" name=""/>
                        <p:cNvPicPr>
                          <a:picLocks noChangeAspect="1" noChangeArrowheads="1"/>
                        </p:cNvPicPr>
                        <p:nvPr/>
                      </p:nvPicPr>
                      <p:blipFill>
                        <a:blip r:embed="rId6"/>
                        <a:srcRect/>
                        <a:stretch>
                          <a:fillRect/>
                        </a:stretch>
                      </p:blipFill>
                      <p:spPr bwMode="auto">
                        <a:xfrm>
                          <a:off x="3189497" y="1817334"/>
                          <a:ext cx="2836863" cy="785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grpSp>
      <p:pic>
        <p:nvPicPr>
          <p:cNvPr id="9" name="Picture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59037" y="3733565"/>
            <a:ext cx="3374055" cy="1439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asellaDiTesto 2"/>
          <p:cNvSpPr txBox="1"/>
          <p:nvPr/>
        </p:nvSpPr>
        <p:spPr>
          <a:xfrm>
            <a:off x="345231" y="3686368"/>
            <a:ext cx="5141478" cy="1754327"/>
          </a:xfrm>
          <a:prstGeom prst="rect">
            <a:avLst/>
          </a:prstGeom>
          <a:noFill/>
        </p:spPr>
        <p:txBody>
          <a:bodyPr wrap="square" rtlCol="0">
            <a:spAutoFit/>
          </a:bodyPr>
          <a:lstStyle/>
          <a:p>
            <a:pPr algn="just"/>
            <a:r>
              <a:rPr lang="it-IT" sz="1800" i="1" u="sng" dirty="0" smtClean="0">
                <a:solidFill>
                  <a:srgbClr val="0000FF"/>
                </a:solidFill>
                <a:latin typeface="+mn-lt"/>
              </a:rPr>
              <a:t>Esempio. </a:t>
            </a:r>
            <a:r>
              <a:rPr lang="it-IT" sz="1800" b="0" dirty="0" smtClean="0">
                <a:latin typeface="+mn-lt"/>
              </a:rPr>
              <a:t>Il livello </a:t>
            </a:r>
            <a:r>
              <a:rPr lang="it-IT" sz="1800" b="0" dirty="0">
                <a:latin typeface="+mn-lt"/>
              </a:rPr>
              <a:t>di colesterolo </a:t>
            </a:r>
            <a:r>
              <a:rPr lang="it-IT" sz="1800" b="0" dirty="0" smtClean="0">
                <a:latin typeface="+mn-lt"/>
              </a:rPr>
              <a:t>medio in un </a:t>
            </a:r>
            <a:r>
              <a:rPr lang="it-IT" sz="1800" b="0" dirty="0">
                <a:latin typeface="+mn-lt"/>
              </a:rPr>
              <a:t>campione di 25 uomini adulti </a:t>
            </a:r>
            <a:r>
              <a:rPr lang="it-IT" sz="1800" b="0" dirty="0" smtClean="0">
                <a:latin typeface="+mn-lt"/>
              </a:rPr>
              <a:t>è </a:t>
            </a:r>
            <a:r>
              <a:rPr lang="it-IT" sz="1800" b="0" dirty="0">
                <a:latin typeface="+mn-lt"/>
              </a:rPr>
              <a:t>186 mg/</a:t>
            </a:r>
            <a:r>
              <a:rPr lang="it-IT" sz="1800" b="0" dirty="0" smtClean="0">
                <a:latin typeface="+mn-lt"/>
              </a:rPr>
              <a:t>dl </a:t>
            </a:r>
            <a:r>
              <a:rPr lang="it-IT" sz="1800" b="0" dirty="0">
                <a:latin typeface="+mn-lt"/>
              </a:rPr>
              <a:t>con </a:t>
            </a:r>
            <a:r>
              <a:rPr lang="it-IT" sz="1800" b="0" i="1" dirty="0" err="1" smtClean="0">
                <a:latin typeface="+mn-lt"/>
              </a:rPr>
              <a:t>s</a:t>
            </a:r>
            <a:r>
              <a:rPr lang="it-IT" sz="1800" b="0" dirty="0" smtClean="0">
                <a:latin typeface="+mn-lt"/>
              </a:rPr>
              <a:t>=12 </a:t>
            </a:r>
            <a:r>
              <a:rPr lang="it-IT" sz="1800" b="0" dirty="0">
                <a:latin typeface="+mn-lt"/>
              </a:rPr>
              <a:t>mg/</a:t>
            </a:r>
            <a:r>
              <a:rPr lang="it-IT" sz="1800" b="0" dirty="0" smtClean="0">
                <a:latin typeface="+mn-lt"/>
              </a:rPr>
              <a:t>dl. Supposto </a:t>
            </a:r>
            <a:r>
              <a:rPr lang="it-IT" sz="1800" b="0" dirty="0">
                <a:latin typeface="+mn-lt"/>
              </a:rPr>
              <a:t>che i livelli di colesterolo per tutti gli uomini adulti </a:t>
            </a:r>
            <a:r>
              <a:rPr lang="it-IT" sz="1800" b="0" dirty="0" smtClean="0">
                <a:latin typeface="+mn-lt"/>
              </a:rPr>
              <a:t>siano distribuiti secondo la normale, l’intervallo </a:t>
            </a:r>
            <a:r>
              <a:rPr lang="it-IT" sz="1800" b="0" dirty="0">
                <a:latin typeface="+mn-lt"/>
              </a:rPr>
              <a:t>di confidenza del 95% per la media della </a:t>
            </a:r>
            <a:r>
              <a:rPr lang="it-IT" sz="1800" b="0" dirty="0" smtClean="0">
                <a:latin typeface="+mn-lt"/>
              </a:rPr>
              <a:t>popolazione è dato da</a:t>
            </a:r>
            <a:endParaRPr lang="it-IT" sz="1800" b="0" dirty="0">
              <a:latin typeface="+mn-lt"/>
            </a:endParaRPr>
          </a:p>
        </p:txBody>
      </p:sp>
      <p:graphicFrame>
        <p:nvGraphicFramePr>
          <p:cNvPr id="10" name="Object 2"/>
          <p:cNvGraphicFramePr>
            <a:graphicFrameLocks noChangeAspect="1"/>
          </p:cNvGraphicFramePr>
          <p:nvPr>
            <p:extLst>
              <p:ext uri="{D42A27DB-BD31-4B8C-83A1-F6EECF244321}">
                <p14:modId xmlns:p14="http://schemas.microsoft.com/office/powerpoint/2010/main" val="2761132381"/>
              </p:ext>
            </p:extLst>
          </p:nvPr>
        </p:nvGraphicFramePr>
        <p:xfrm>
          <a:off x="5349633" y="5310713"/>
          <a:ext cx="2139427" cy="575999"/>
        </p:xfrm>
        <a:graphic>
          <a:graphicData uri="http://schemas.openxmlformats.org/presentationml/2006/ole">
            <mc:AlternateContent xmlns:mc="http://schemas.openxmlformats.org/markup-compatibility/2006">
              <mc:Choice xmlns:v="urn:schemas-microsoft-com:vml" Requires="v">
                <p:oleObj spid="_x0000_s619039" name="Equation" r:id="rId8" imgW="1536700" imgH="419100" progId="Equation.DSMT4">
                  <p:embed/>
                </p:oleObj>
              </mc:Choice>
              <mc:Fallback>
                <p:oleObj name="Equation" r:id="rId8" imgW="1536700" imgH="41910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49633" y="5310713"/>
                        <a:ext cx="2139427" cy="57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11" name="Object 3"/>
          <p:cNvGraphicFramePr>
            <a:graphicFrameLocks noChangeAspect="1"/>
          </p:cNvGraphicFramePr>
          <p:nvPr>
            <p:extLst>
              <p:ext uri="{D42A27DB-BD31-4B8C-83A1-F6EECF244321}">
                <p14:modId xmlns:p14="http://schemas.microsoft.com/office/powerpoint/2010/main" val="1835361733"/>
              </p:ext>
            </p:extLst>
          </p:nvPr>
        </p:nvGraphicFramePr>
        <p:xfrm>
          <a:off x="666750" y="5549900"/>
          <a:ext cx="3951288" cy="236538"/>
        </p:xfrm>
        <a:graphic>
          <a:graphicData uri="http://schemas.openxmlformats.org/presentationml/2006/ole">
            <mc:AlternateContent xmlns:mc="http://schemas.openxmlformats.org/markup-compatibility/2006">
              <mc:Choice xmlns:v="urn:schemas-microsoft-com:vml" Requires="v">
                <p:oleObj spid="_x0000_s619040" name="Equation" r:id="rId10" imgW="3175000" imgH="190500" progId="Equation.3">
                  <p:embed/>
                </p:oleObj>
              </mc:Choice>
              <mc:Fallback>
                <p:oleObj name="Equation" r:id="rId10" imgW="3175000" imgH="190500" progId="Equation.3">
                  <p:embed/>
                  <p:pic>
                    <p:nvPicPr>
                      <p:cNvPr id="0" name=""/>
                      <p:cNvPicPr>
                        <a:picLocks noChangeAspect="1" noChangeArrowheads="1"/>
                      </p:cNvPicPr>
                      <p:nvPr/>
                    </p:nvPicPr>
                    <p:blipFill>
                      <a:blip r:embed="rId11"/>
                      <a:srcRect/>
                      <a:stretch>
                        <a:fillRect/>
                      </a:stretch>
                    </p:blipFill>
                    <p:spPr bwMode="auto">
                      <a:xfrm>
                        <a:off x="666750" y="5549900"/>
                        <a:ext cx="3951288" cy="236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7"/>
                                </a:srgbClr>
                              </a:outerShdw>
                            </a:effectLst>
                          </a14:hiddenEffects>
                        </a:ext>
                      </a:extLst>
                    </p:spPr>
                  </p:pic>
                </p:oleObj>
              </mc:Fallback>
            </mc:AlternateContent>
          </a:graphicData>
        </a:graphic>
      </p:graphicFrame>
      <p:graphicFrame>
        <p:nvGraphicFramePr>
          <p:cNvPr id="12" name="Object 3"/>
          <p:cNvGraphicFramePr>
            <a:graphicFrameLocks noChangeAspect="1"/>
          </p:cNvGraphicFramePr>
          <p:nvPr>
            <p:extLst>
              <p:ext uri="{D42A27DB-BD31-4B8C-83A1-F6EECF244321}">
                <p14:modId xmlns:p14="http://schemas.microsoft.com/office/powerpoint/2010/main" val="4231072195"/>
              </p:ext>
            </p:extLst>
          </p:nvPr>
        </p:nvGraphicFramePr>
        <p:xfrm>
          <a:off x="664177" y="5972072"/>
          <a:ext cx="3224213" cy="534987"/>
        </p:xfrm>
        <a:graphic>
          <a:graphicData uri="http://schemas.openxmlformats.org/presentationml/2006/ole">
            <mc:AlternateContent xmlns:mc="http://schemas.openxmlformats.org/markup-compatibility/2006">
              <mc:Choice xmlns:v="urn:schemas-microsoft-com:vml" Requires="v">
                <p:oleObj spid="_x0000_s619041" name="Equation" r:id="rId12" imgW="2590800" imgH="431800" progId="Equation.3">
                  <p:embed/>
                </p:oleObj>
              </mc:Choice>
              <mc:Fallback>
                <p:oleObj name="Equation" r:id="rId12" imgW="2590800" imgH="431800" progId="Equation.3">
                  <p:embed/>
                  <p:pic>
                    <p:nvPicPr>
                      <p:cNvPr id="0" name=""/>
                      <p:cNvPicPr>
                        <a:picLocks noChangeAspect="1" noChangeArrowheads="1"/>
                      </p:cNvPicPr>
                      <p:nvPr/>
                    </p:nvPicPr>
                    <p:blipFill>
                      <a:blip r:embed="rId13"/>
                      <a:srcRect/>
                      <a:stretch>
                        <a:fillRect/>
                      </a:stretch>
                    </p:blipFill>
                    <p:spPr bwMode="auto">
                      <a:xfrm>
                        <a:off x="664177" y="5972072"/>
                        <a:ext cx="3224213" cy="534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7"/>
                                </a:srgbClr>
                              </a:outerShdw>
                            </a:effectLst>
                          </a14:hiddenEffects>
                        </a:ext>
                      </a:extLst>
                    </p:spPr>
                  </p:pic>
                </p:oleObj>
              </mc:Fallback>
            </mc:AlternateContent>
          </a:graphicData>
        </a:graphic>
      </p:graphicFrame>
      <p:graphicFrame>
        <p:nvGraphicFramePr>
          <p:cNvPr id="13" name="Object 2"/>
          <p:cNvGraphicFramePr>
            <a:graphicFrameLocks noChangeAspect="1"/>
          </p:cNvGraphicFramePr>
          <p:nvPr>
            <p:extLst>
              <p:ext uri="{D42A27DB-BD31-4B8C-83A1-F6EECF244321}">
                <p14:modId xmlns:p14="http://schemas.microsoft.com/office/powerpoint/2010/main" val="3632617807"/>
              </p:ext>
            </p:extLst>
          </p:nvPr>
        </p:nvGraphicFramePr>
        <p:xfrm>
          <a:off x="4940300" y="6061075"/>
          <a:ext cx="3919538" cy="633413"/>
        </p:xfrm>
        <a:graphic>
          <a:graphicData uri="http://schemas.openxmlformats.org/presentationml/2006/ole">
            <mc:AlternateContent xmlns:mc="http://schemas.openxmlformats.org/markup-compatibility/2006">
              <mc:Choice xmlns:v="urn:schemas-microsoft-com:vml" Requires="v">
                <p:oleObj spid="_x0000_s619042" name="Equation" r:id="rId14" imgW="2628900" imgH="444500" progId="Equation.3">
                  <p:embed/>
                </p:oleObj>
              </mc:Choice>
              <mc:Fallback>
                <p:oleObj name="Equation" r:id="rId14" imgW="2628900" imgH="444500" progId="Equation.3">
                  <p:embed/>
                  <p:pic>
                    <p:nvPicPr>
                      <p:cNvPr id="0" name=""/>
                      <p:cNvPicPr>
                        <a:picLocks noChangeAspect="1" noChangeArrowheads="1"/>
                      </p:cNvPicPr>
                      <p:nvPr/>
                    </p:nvPicPr>
                    <p:blipFill>
                      <a:blip r:embed="rId15"/>
                      <a:srcRect/>
                      <a:stretch>
                        <a:fillRect/>
                      </a:stretch>
                    </p:blipFill>
                    <p:spPr bwMode="auto">
                      <a:xfrm>
                        <a:off x="4940300" y="6061075"/>
                        <a:ext cx="3919538"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7"/>
                                </a:srgbClr>
                              </a:outerShdw>
                            </a:effectLst>
                          </a14:hiddenEffects>
                        </a:ext>
                      </a:extLst>
                    </p:spPr>
                  </p:pic>
                </p:oleObj>
              </mc:Fallback>
            </mc:AlternateContent>
          </a:graphicData>
        </a:graphic>
      </p:graphicFrame>
    </p:spTree>
    <p:extLst>
      <p:ext uri="{BB962C8B-B14F-4D97-AF65-F5344CB8AC3E}">
        <p14:creationId xmlns:p14="http://schemas.microsoft.com/office/powerpoint/2010/main" val="3209333695"/>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84945" y="89556"/>
            <a:ext cx="8791063" cy="847447"/>
          </a:xfrm>
        </p:spPr>
        <p:txBody>
          <a:bodyPr>
            <a:normAutofit/>
          </a:bodyPr>
          <a:lstStyle/>
          <a:p>
            <a:r>
              <a:rPr lang="it-IT" sz="3200" dirty="0" smtClean="0"/>
              <a:t>Stima della proporzione di una popolazione</a:t>
            </a:r>
            <a:endParaRPr lang="it-IT" sz="3200" dirty="0"/>
          </a:p>
        </p:txBody>
      </p:sp>
      <p:graphicFrame>
        <p:nvGraphicFramePr>
          <p:cNvPr id="3" name="Oggetto 2"/>
          <p:cNvGraphicFramePr>
            <a:graphicFrameLocks noChangeAspect="1"/>
          </p:cNvGraphicFramePr>
          <p:nvPr>
            <p:extLst>
              <p:ext uri="{D42A27DB-BD31-4B8C-83A1-F6EECF244321}">
                <p14:modId xmlns:p14="http://schemas.microsoft.com/office/powerpoint/2010/main" val="801015127"/>
              </p:ext>
            </p:extLst>
          </p:nvPr>
        </p:nvGraphicFramePr>
        <p:xfrm>
          <a:off x="7622328" y="332324"/>
          <a:ext cx="379412" cy="450850"/>
        </p:xfrm>
        <a:graphic>
          <a:graphicData uri="http://schemas.openxmlformats.org/presentationml/2006/ole">
            <mc:AlternateContent xmlns:mc="http://schemas.openxmlformats.org/markup-compatibility/2006">
              <mc:Choice xmlns:v="urn:schemas-microsoft-com:vml" Requires="v">
                <p:oleObj spid="_x0000_s648352" name="Equation" r:id="rId3" imgW="139700" imgH="165100" progId="Equation.3">
                  <p:embed/>
                </p:oleObj>
              </mc:Choice>
              <mc:Fallback>
                <p:oleObj name="Equation" r:id="rId3" imgW="139700" imgH="165100" progId="Equation.3">
                  <p:embed/>
                  <p:pic>
                    <p:nvPicPr>
                      <p:cNvPr id="0" name=""/>
                      <p:cNvPicPr/>
                      <p:nvPr/>
                    </p:nvPicPr>
                    <p:blipFill>
                      <a:blip r:embed="rId4"/>
                      <a:stretch>
                        <a:fillRect/>
                      </a:stretch>
                    </p:blipFill>
                    <p:spPr>
                      <a:xfrm>
                        <a:off x="7622328" y="332324"/>
                        <a:ext cx="379412" cy="450850"/>
                      </a:xfrm>
                      <a:prstGeom prst="rect">
                        <a:avLst/>
                      </a:prstGeom>
                    </p:spPr>
                  </p:pic>
                </p:oleObj>
              </mc:Fallback>
            </mc:AlternateContent>
          </a:graphicData>
        </a:graphic>
      </p:graphicFrame>
      <p:grpSp>
        <p:nvGrpSpPr>
          <p:cNvPr id="8" name="Gruppo 7"/>
          <p:cNvGrpSpPr/>
          <p:nvPr/>
        </p:nvGrpSpPr>
        <p:grpSpPr>
          <a:xfrm>
            <a:off x="308241" y="818715"/>
            <a:ext cx="8618448" cy="2282069"/>
            <a:chOff x="308241" y="818715"/>
            <a:chExt cx="8618448" cy="2282069"/>
          </a:xfrm>
        </p:grpSpPr>
        <p:sp>
          <p:nvSpPr>
            <p:cNvPr id="4" name="Rettangolo 3"/>
            <p:cNvSpPr/>
            <p:nvPr/>
          </p:nvSpPr>
          <p:spPr>
            <a:xfrm>
              <a:off x="308241" y="818715"/>
              <a:ext cx="8618448" cy="2234458"/>
            </a:xfrm>
            <a:prstGeom prst="rect">
              <a:avLst/>
            </a:prstGeom>
          </p:spPr>
          <p:txBody>
            <a:bodyPr wrap="square">
              <a:spAutoFit/>
            </a:bodyPr>
            <a:lstStyle/>
            <a:p>
              <a:pPr eaLnBrk="1" hangingPunct="1">
                <a:lnSpc>
                  <a:spcPct val="90000"/>
                </a:lnSpc>
                <a:buFont typeface="Tahoma" charset="0"/>
                <a:buChar char=" "/>
              </a:pPr>
              <a:r>
                <a:rPr lang="it-IT" sz="2000" i="1" u="sng" dirty="0" smtClean="0">
                  <a:solidFill>
                    <a:schemeClr val="tx1">
                      <a:lumMod val="90000"/>
                      <a:lumOff val="10000"/>
                    </a:schemeClr>
                  </a:solidFill>
                  <a:latin typeface="+mn-lt"/>
                </a:rPr>
                <a:t>Grandi campioni.</a:t>
              </a:r>
              <a:r>
                <a:rPr lang="it-IT" sz="2000" dirty="0" smtClean="0">
                  <a:latin typeface="+mn-lt"/>
                </a:rPr>
                <a:t> </a:t>
              </a:r>
              <a:r>
                <a:rPr lang="it-IT" sz="2000" b="0" dirty="0" smtClean="0">
                  <a:latin typeface="+mn-lt"/>
                </a:rPr>
                <a:t>L’intervallo di confidenza (1 – </a:t>
              </a:r>
              <a:r>
                <a:rPr lang="it-IT" sz="2000" b="0" dirty="0" smtClean="0">
                  <a:latin typeface="+mn-lt"/>
                  <a:cs typeface="Times New Roman" charset="0"/>
                </a:rPr>
                <a:t>α)100% per la </a:t>
              </a:r>
              <a:r>
                <a:rPr lang="it-IT" sz="2000" i="1" u="sng" dirty="0" smtClean="0">
                  <a:solidFill>
                    <a:schemeClr val="hlink"/>
                  </a:solidFill>
                  <a:latin typeface="+mn-lt"/>
                  <a:cs typeface="Times New Roman" charset="0"/>
                </a:rPr>
                <a:t>proporzione di una popolazione</a:t>
              </a:r>
              <a:r>
                <a:rPr lang="it-IT" sz="2000" b="0" dirty="0" smtClean="0">
                  <a:latin typeface="+mn-lt"/>
                  <a:cs typeface="Times New Roman" charset="0"/>
                </a:rPr>
                <a:t>, </a:t>
              </a:r>
              <a:r>
                <a:rPr lang="it-IT" sz="2000" b="0" i="1" dirty="0" err="1" smtClean="0">
                  <a:latin typeface="+mn-lt"/>
                  <a:cs typeface="Times New Roman" charset="0"/>
                </a:rPr>
                <a:t>p</a:t>
              </a:r>
              <a:r>
                <a:rPr lang="it-IT" sz="2000" b="0" dirty="0" smtClean="0">
                  <a:latin typeface="+mn-lt"/>
                  <a:cs typeface="Times New Roman" charset="0"/>
                </a:rPr>
                <a:t>, è </a:t>
              </a:r>
            </a:p>
            <a:p>
              <a:pPr eaLnBrk="1" hangingPunct="1">
                <a:lnSpc>
                  <a:spcPct val="90000"/>
                </a:lnSpc>
                <a:buFont typeface="Tahoma" charset="0"/>
                <a:buChar char=" "/>
              </a:pPr>
              <a:endParaRPr lang="en-GB" dirty="0">
                <a:latin typeface="Verdana" charset="0"/>
                <a:cs typeface="Times New Roman" charset="0"/>
              </a:endParaRPr>
            </a:p>
            <a:p>
              <a:pPr eaLnBrk="1" hangingPunct="1">
                <a:lnSpc>
                  <a:spcPct val="90000"/>
                </a:lnSpc>
                <a:buFont typeface="Tahoma" charset="0"/>
                <a:buChar char=" "/>
              </a:pPr>
              <a:endParaRPr lang="en-GB" dirty="0">
                <a:latin typeface="Verdana" charset="0"/>
                <a:cs typeface="Times New Roman" charset="0"/>
              </a:endParaRPr>
            </a:p>
            <a:p>
              <a:pPr algn="just" eaLnBrk="1" hangingPunct="1">
                <a:buFont typeface="Tahoma" charset="0"/>
                <a:buChar char=" "/>
              </a:pPr>
              <a:r>
                <a:rPr lang="it-IT" sz="2000" b="0" dirty="0" err="1" smtClean="0">
                  <a:latin typeface="+mn-lt"/>
                  <a:cs typeface="Times New Roman" charset="0"/>
                </a:rPr>
                <a:t>ll</a:t>
              </a:r>
              <a:r>
                <a:rPr lang="it-IT" sz="2000" b="0" dirty="0" smtClean="0">
                  <a:latin typeface="+mn-lt"/>
                  <a:cs typeface="Times New Roman" charset="0"/>
                </a:rPr>
                <a:t> valore </a:t>
              </a:r>
              <a:r>
                <a:rPr lang="it-IT" sz="2000" b="0" i="1" dirty="0" err="1" smtClean="0">
                  <a:latin typeface="Times New Roman"/>
                  <a:cs typeface="Times New Roman"/>
                </a:rPr>
                <a:t>z</a:t>
              </a:r>
              <a:r>
                <a:rPr lang="it-IT" sz="2000" b="0" dirty="0" smtClean="0">
                  <a:latin typeface="+mn-lt"/>
                  <a:cs typeface="Times New Roman" charset="0"/>
                </a:rPr>
                <a:t> proviene dalla tabella della distribuzione normale standard per il valore di (1-</a:t>
              </a:r>
              <a:r>
                <a:rPr lang="it-IT" sz="2000" b="0" dirty="0" smtClean="0">
                  <a:latin typeface="Symbol" charset="2"/>
                  <a:cs typeface="Symbol" charset="2"/>
                </a:rPr>
                <a:t>a</a:t>
              </a:r>
              <a:r>
                <a:rPr lang="it-IT" sz="2000" b="0" dirty="0" smtClean="0">
                  <a:latin typeface="+mn-lt"/>
                  <a:cs typeface="Times New Roman" charset="0"/>
                </a:rPr>
                <a:t>)100%;             è la deviazione della proporzione campionaria. Infine, il termine         è il </a:t>
              </a:r>
              <a:r>
                <a:rPr lang="it-IT" sz="2000" i="1" u="sng" dirty="0" smtClean="0">
                  <a:solidFill>
                    <a:schemeClr val="hlink"/>
                  </a:solidFill>
                  <a:latin typeface="+mn-lt"/>
                  <a:cs typeface="Times New Roman" charset="0"/>
                </a:rPr>
                <a:t>margine di errore</a:t>
              </a:r>
              <a:r>
                <a:rPr lang="it-IT" sz="2000" b="0" dirty="0" smtClean="0">
                  <a:latin typeface="+mn-lt"/>
                  <a:cs typeface="Times New Roman" charset="0"/>
                </a:rPr>
                <a:t>, </a:t>
              </a:r>
              <a:r>
                <a:rPr lang="it-IT" sz="2000" i="1" dirty="0" smtClean="0">
                  <a:latin typeface="+mn-lt"/>
                  <a:cs typeface="Times New Roman" charset="0"/>
                </a:rPr>
                <a:t>E</a:t>
              </a:r>
              <a:r>
                <a:rPr lang="it-IT" sz="2000" b="0" dirty="0" smtClean="0">
                  <a:latin typeface="+mn-lt"/>
                  <a:cs typeface="Times New Roman" charset="0"/>
                </a:rPr>
                <a:t>.</a:t>
              </a:r>
              <a:endParaRPr lang="it-IT" sz="2000" b="0" dirty="0">
                <a:latin typeface="+mn-lt"/>
                <a:cs typeface="Times New Roman" charset="0"/>
              </a:endParaRPr>
            </a:p>
          </p:txBody>
        </p:sp>
        <p:graphicFrame>
          <p:nvGraphicFramePr>
            <p:cNvPr id="5" name="Object 3"/>
            <p:cNvGraphicFramePr>
              <a:graphicFrameLocks noChangeAspect="1"/>
            </p:cNvGraphicFramePr>
            <p:nvPr>
              <p:extLst>
                <p:ext uri="{D42A27DB-BD31-4B8C-83A1-F6EECF244321}">
                  <p14:modId xmlns:p14="http://schemas.microsoft.com/office/powerpoint/2010/main" val="4285175090"/>
                </p:ext>
              </p:extLst>
            </p:nvPr>
          </p:nvGraphicFramePr>
          <p:xfrm>
            <a:off x="3443552" y="1547118"/>
            <a:ext cx="1234281" cy="539999"/>
          </p:xfrm>
          <a:graphic>
            <a:graphicData uri="http://schemas.openxmlformats.org/presentationml/2006/ole">
              <mc:AlternateContent xmlns:mc="http://schemas.openxmlformats.org/markup-compatibility/2006">
                <mc:Choice xmlns:v="urn:schemas-microsoft-com:vml" Requires="v">
                  <p:oleObj spid="_x0000_s648353" name="Equation" r:id="rId5" imgW="482391" imgH="241195" progId="Equation.3">
                    <p:embed/>
                  </p:oleObj>
                </mc:Choice>
                <mc:Fallback>
                  <p:oleObj name="Equation" r:id="rId5" imgW="482391" imgH="241195"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43552" y="1547118"/>
                          <a:ext cx="1234281" cy="539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6" name="Object 2"/>
            <p:cNvGraphicFramePr>
              <a:graphicFrameLocks noChangeAspect="1"/>
            </p:cNvGraphicFramePr>
            <p:nvPr>
              <p:extLst>
                <p:ext uri="{D42A27DB-BD31-4B8C-83A1-F6EECF244321}">
                  <p14:modId xmlns:p14="http://schemas.microsoft.com/office/powerpoint/2010/main" val="4053691468"/>
                </p:ext>
              </p:extLst>
            </p:nvPr>
          </p:nvGraphicFramePr>
          <p:xfrm>
            <a:off x="3044336" y="2297816"/>
            <a:ext cx="1378854" cy="431997"/>
          </p:xfrm>
          <a:graphic>
            <a:graphicData uri="http://schemas.openxmlformats.org/presentationml/2006/ole">
              <mc:AlternateContent xmlns:mc="http://schemas.openxmlformats.org/markup-compatibility/2006">
                <mc:Choice xmlns:v="urn:schemas-microsoft-com:vml" Requires="v">
                  <p:oleObj spid="_x0000_s648354" name="Equation" r:id="rId7" imgW="761669" imgH="266584" progId="Equation.3">
                    <p:embed/>
                  </p:oleObj>
                </mc:Choice>
                <mc:Fallback>
                  <p:oleObj name="Equation" r:id="rId7" imgW="761669" imgH="266584"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44336" y="2297816"/>
                          <a:ext cx="1378854" cy="431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7" name="Object 3"/>
            <p:cNvGraphicFramePr>
              <a:graphicFrameLocks noChangeAspect="1"/>
            </p:cNvGraphicFramePr>
            <p:nvPr>
              <p:extLst>
                <p:ext uri="{D42A27DB-BD31-4B8C-83A1-F6EECF244321}">
                  <p14:modId xmlns:p14="http://schemas.microsoft.com/office/powerpoint/2010/main" val="2448973177"/>
                </p:ext>
              </p:extLst>
            </p:nvPr>
          </p:nvGraphicFramePr>
          <p:xfrm>
            <a:off x="3808783" y="2632786"/>
            <a:ext cx="458041" cy="467998"/>
          </p:xfrm>
          <a:graphic>
            <a:graphicData uri="http://schemas.openxmlformats.org/presentationml/2006/ole">
              <mc:AlternateContent xmlns:mc="http://schemas.openxmlformats.org/markup-compatibility/2006">
                <mc:Choice xmlns:v="urn:schemas-microsoft-com:vml" Requires="v">
                  <p:oleObj spid="_x0000_s648355" name="Equation" r:id="rId9" imgW="228600" imgH="266700" progId="Equation.3">
                    <p:embed/>
                  </p:oleObj>
                </mc:Choice>
                <mc:Fallback>
                  <p:oleObj name="Equation" r:id="rId9" imgW="228600" imgH="266700" progId="Equation.3">
                    <p:embed/>
                    <p:pic>
                      <p:nvPicPr>
                        <p:cNvPr id="0" name=""/>
                        <p:cNvPicPr>
                          <a:picLocks noChangeAspect="1" noChangeArrowheads="1"/>
                        </p:cNvPicPr>
                        <p:nvPr/>
                      </p:nvPicPr>
                      <p:blipFill>
                        <a:blip r:embed="rId10"/>
                        <a:srcRect/>
                        <a:stretch>
                          <a:fillRect/>
                        </a:stretch>
                      </p:blipFill>
                      <p:spPr bwMode="auto">
                        <a:xfrm>
                          <a:off x="3808783" y="2632786"/>
                          <a:ext cx="458041" cy="467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0" name="Gruppo 19"/>
          <p:cNvGrpSpPr/>
          <p:nvPr/>
        </p:nvGrpSpPr>
        <p:grpSpPr>
          <a:xfrm>
            <a:off x="234265" y="3341156"/>
            <a:ext cx="8717085" cy="3193209"/>
            <a:chOff x="184945" y="3143893"/>
            <a:chExt cx="8717085" cy="3316498"/>
          </a:xfrm>
        </p:grpSpPr>
        <p:sp>
          <p:nvSpPr>
            <p:cNvPr id="18" name="Rettangolo 17"/>
            <p:cNvSpPr/>
            <p:nvPr/>
          </p:nvSpPr>
          <p:spPr>
            <a:xfrm>
              <a:off x="184945" y="3143893"/>
              <a:ext cx="8717085" cy="3316498"/>
            </a:xfrm>
            <a:prstGeom prst="rect">
              <a:avLst/>
            </a:prstGeom>
            <a:solidFill>
              <a:srgbClr val="FAF4C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CasellaDiTesto 8"/>
            <p:cNvSpPr txBox="1"/>
            <p:nvPr/>
          </p:nvSpPr>
          <p:spPr>
            <a:xfrm>
              <a:off x="258923" y="3156221"/>
              <a:ext cx="8581459" cy="1216838"/>
            </a:xfrm>
            <a:prstGeom prst="rect">
              <a:avLst/>
            </a:prstGeom>
            <a:noFill/>
          </p:spPr>
          <p:txBody>
            <a:bodyPr wrap="square" rtlCol="0">
              <a:spAutoFit/>
            </a:bodyPr>
            <a:lstStyle/>
            <a:p>
              <a:pPr algn="just">
                <a:lnSpc>
                  <a:spcPct val="110000"/>
                </a:lnSpc>
              </a:pPr>
              <a:r>
                <a:rPr lang="it-IT" sz="1600" i="1" u="sng" dirty="0" smtClean="0">
                  <a:solidFill>
                    <a:srgbClr val="0000FF"/>
                  </a:solidFill>
                  <a:latin typeface="+mn-lt"/>
                </a:rPr>
                <a:t>Esempio #1.</a:t>
              </a:r>
              <a:r>
                <a:rPr lang="it-IT" sz="1600" b="0" dirty="0" smtClean="0">
                  <a:solidFill>
                    <a:srgbClr val="0000FF"/>
                  </a:solidFill>
                  <a:latin typeface="+mn-lt"/>
                </a:rPr>
                <a:t> </a:t>
              </a:r>
              <a:r>
                <a:rPr lang="it-IT" sz="1600" b="0" dirty="0" smtClean="0">
                  <a:latin typeface="+mn-lt"/>
                </a:rPr>
                <a:t>Secondo un </a:t>
              </a:r>
              <a:r>
                <a:rPr lang="it-IT" sz="1600" b="0" dirty="0">
                  <a:latin typeface="+mn-lt"/>
                </a:rPr>
                <a:t>sondaggio condotto </a:t>
              </a:r>
              <a:r>
                <a:rPr lang="it-IT" sz="1600" b="0" dirty="0" smtClean="0">
                  <a:latin typeface="+mn-lt"/>
                </a:rPr>
                <a:t>nel </a:t>
              </a:r>
              <a:r>
                <a:rPr lang="it-IT" sz="1600" b="0" dirty="0">
                  <a:latin typeface="+mn-lt"/>
                </a:rPr>
                <a:t>giugno </a:t>
              </a:r>
              <a:r>
                <a:rPr lang="it-IT" sz="1600" b="0" dirty="0" smtClean="0">
                  <a:latin typeface="+mn-lt"/>
                </a:rPr>
                <a:t>2011, </a:t>
              </a:r>
              <a:r>
                <a:rPr lang="it-IT" sz="1600" b="0" dirty="0">
                  <a:latin typeface="+mn-lt"/>
                </a:rPr>
                <a:t>il 44% delle persone di età 18-</a:t>
              </a:r>
              <a:r>
                <a:rPr lang="it-IT" sz="1600" b="0" dirty="0" smtClean="0">
                  <a:latin typeface="+mn-lt"/>
                </a:rPr>
                <a:t>29 anni afferma che la polizia abusa del proprio potere. Supposto </a:t>
              </a:r>
              <a:r>
                <a:rPr lang="it-IT" sz="1600" b="0" dirty="0">
                  <a:latin typeface="+mn-lt"/>
                </a:rPr>
                <a:t>che questo risultato </a:t>
              </a:r>
              <a:r>
                <a:rPr lang="it-IT" sz="1600" b="0" dirty="0" smtClean="0">
                  <a:latin typeface="+mn-lt"/>
                </a:rPr>
                <a:t>sia </a:t>
              </a:r>
              <a:r>
                <a:rPr lang="it-IT" sz="1600" b="0" dirty="0">
                  <a:latin typeface="+mn-lt"/>
                </a:rPr>
                <a:t>basato su un campione di 1000 </a:t>
              </a:r>
              <a:r>
                <a:rPr lang="it-IT" sz="1600" b="0" dirty="0" smtClean="0">
                  <a:latin typeface="+mn-lt"/>
                </a:rPr>
                <a:t>persone, si vuole calcolare, </a:t>
              </a:r>
              <a:r>
                <a:rPr lang="it-IT" sz="1600" b="0" dirty="0">
                  <a:latin typeface="+mn-lt"/>
                </a:rPr>
                <a:t>con un livello di confidenza del 99%, </a:t>
              </a:r>
              <a:r>
                <a:rPr lang="it-IT" sz="1600" b="0" dirty="0" smtClean="0">
                  <a:latin typeface="+mn-lt"/>
                </a:rPr>
                <a:t>l’intervallo di confidenza di questa stima.</a:t>
              </a:r>
              <a:endParaRPr lang="it-IT" sz="1600" b="0" dirty="0">
                <a:latin typeface="+mn-lt"/>
              </a:endParaRPr>
            </a:p>
          </p:txBody>
        </p:sp>
        <p:grpSp>
          <p:nvGrpSpPr>
            <p:cNvPr id="14" name="Gruppo 13"/>
            <p:cNvGrpSpPr/>
            <p:nvPr/>
          </p:nvGrpSpPr>
          <p:grpSpPr>
            <a:xfrm>
              <a:off x="436548" y="4449224"/>
              <a:ext cx="8095592" cy="418430"/>
              <a:chOff x="313251" y="4769778"/>
              <a:chExt cx="8095592" cy="418430"/>
            </a:xfrm>
          </p:grpSpPr>
          <p:sp>
            <p:nvSpPr>
              <p:cNvPr id="10" name="Rettangolo 9"/>
              <p:cNvSpPr/>
              <p:nvPr/>
            </p:nvSpPr>
            <p:spPr>
              <a:xfrm>
                <a:off x="313251" y="4790220"/>
                <a:ext cx="8095592" cy="369332"/>
              </a:xfrm>
              <a:prstGeom prst="rect">
                <a:avLst/>
              </a:prstGeom>
            </p:spPr>
            <p:txBody>
              <a:bodyPr wrap="square">
                <a:spAutoFit/>
              </a:bodyPr>
              <a:lstStyle/>
              <a:p>
                <a:pPr marL="285750" indent="-285750" eaLnBrk="1" hangingPunct="1">
                  <a:buSzPct val="80000"/>
                  <a:buFont typeface="Wingdings" charset="2"/>
                  <a:buChar char="q"/>
                </a:pPr>
                <a:r>
                  <a:rPr lang="it-IT" sz="1800" b="0" dirty="0" smtClean="0">
                    <a:latin typeface="Verdana" charset="0"/>
                  </a:rPr>
                  <a:t> </a:t>
                </a:r>
                <a:r>
                  <a:rPr lang="it-IT" sz="1800" b="0" i="1" dirty="0" err="1" smtClean="0">
                    <a:latin typeface="+mn-lt"/>
                  </a:rPr>
                  <a:t>n</a:t>
                </a:r>
                <a:r>
                  <a:rPr lang="it-IT" sz="1800" b="0" dirty="0" smtClean="0">
                    <a:latin typeface="+mn-lt"/>
                  </a:rPr>
                  <a:t> = 1000,       = .44,   and,       = .56;                     sono maggiori di 5</a:t>
                </a:r>
                <a:endParaRPr lang="it-IT" sz="1800" b="0" dirty="0">
                  <a:latin typeface="+mn-lt"/>
                </a:endParaRPr>
              </a:p>
            </p:txBody>
          </p:sp>
          <p:graphicFrame>
            <p:nvGraphicFramePr>
              <p:cNvPr id="11" name="Object 5"/>
              <p:cNvGraphicFramePr>
                <a:graphicFrameLocks noChangeAspect="1"/>
              </p:cNvGraphicFramePr>
              <p:nvPr>
                <p:extLst>
                  <p:ext uri="{D42A27DB-BD31-4B8C-83A1-F6EECF244321}">
                    <p14:modId xmlns:p14="http://schemas.microsoft.com/office/powerpoint/2010/main" val="2038725605"/>
                  </p:ext>
                </p:extLst>
              </p:nvPr>
            </p:nvGraphicFramePr>
            <p:xfrm>
              <a:off x="1747724" y="4792210"/>
              <a:ext cx="296998" cy="395998"/>
            </p:xfrm>
            <a:graphic>
              <a:graphicData uri="http://schemas.openxmlformats.org/presentationml/2006/ole">
                <mc:AlternateContent xmlns:mc="http://schemas.openxmlformats.org/markup-compatibility/2006">
                  <mc:Choice xmlns:v="urn:schemas-microsoft-com:vml" Requires="v">
                    <p:oleObj spid="_x0000_s648356" name="Equation" r:id="rId11" imgW="152268" imgH="203024" progId="Equation.3">
                      <p:embed/>
                    </p:oleObj>
                  </mc:Choice>
                  <mc:Fallback>
                    <p:oleObj name="Equation" r:id="rId11" imgW="152268" imgH="203024"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47724" y="4792210"/>
                            <a:ext cx="296998" cy="395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12" name="Object 6"/>
              <p:cNvGraphicFramePr>
                <a:graphicFrameLocks noChangeAspect="1"/>
              </p:cNvGraphicFramePr>
              <p:nvPr>
                <p:extLst>
                  <p:ext uri="{D42A27DB-BD31-4B8C-83A1-F6EECF244321}">
                    <p14:modId xmlns:p14="http://schemas.microsoft.com/office/powerpoint/2010/main" val="236143368"/>
                  </p:ext>
                </p:extLst>
              </p:nvPr>
            </p:nvGraphicFramePr>
            <p:xfrm>
              <a:off x="3493226" y="4769778"/>
              <a:ext cx="247498" cy="395998"/>
            </p:xfrm>
            <a:graphic>
              <a:graphicData uri="http://schemas.openxmlformats.org/presentationml/2006/ole">
                <mc:AlternateContent xmlns:mc="http://schemas.openxmlformats.org/markup-compatibility/2006">
                  <mc:Choice xmlns:v="urn:schemas-microsoft-com:vml" Requires="v">
                    <p:oleObj spid="_x0000_s648357" name="Equation" r:id="rId13" imgW="126835" imgH="202936" progId="Equation.3">
                      <p:embed/>
                    </p:oleObj>
                  </mc:Choice>
                  <mc:Fallback>
                    <p:oleObj name="Equation" r:id="rId13" imgW="126835" imgH="202936"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93226" y="4769778"/>
                            <a:ext cx="247498" cy="395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13" name="Object 5"/>
              <p:cNvGraphicFramePr>
                <a:graphicFrameLocks noChangeAspect="1"/>
              </p:cNvGraphicFramePr>
              <p:nvPr>
                <p:extLst>
                  <p:ext uri="{D42A27DB-BD31-4B8C-83A1-F6EECF244321}">
                    <p14:modId xmlns:p14="http://schemas.microsoft.com/office/powerpoint/2010/main" val="2913519257"/>
                  </p:ext>
                </p:extLst>
              </p:nvPr>
            </p:nvGraphicFramePr>
            <p:xfrm>
              <a:off x="4562118" y="4772767"/>
              <a:ext cx="1116012" cy="395288"/>
            </p:xfrm>
            <a:graphic>
              <a:graphicData uri="http://schemas.openxmlformats.org/presentationml/2006/ole">
                <mc:AlternateContent xmlns:mc="http://schemas.openxmlformats.org/markup-compatibility/2006">
                  <mc:Choice xmlns:v="urn:schemas-microsoft-com:vml" Requires="v">
                    <p:oleObj spid="_x0000_s648358" name="Equation" r:id="rId15" imgW="571500" imgH="203200" progId="Equation.3">
                      <p:embed/>
                    </p:oleObj>
                  </mc:Choice>
                  <mc:Fallback>
                    <p:oleObj name="Equation" r:id="rId15" imgW="571500" imgH="203200" progId="Equation.3">
                      <p:embed/>
                      <p:pic>
                        <p:nvPicPr>
                          <p:cNvPr id="0" name=""/>
                          <p:cNvPicPr>
                            <a:picLocks noChangeAspect="1" noChangeArrowheads="1"/>
                          </p:cNvPicPr>
                          <p:nvPr/>
                        </p:nvPicPr>
                        <p:blipFill>
                          <a:blip r:embed="rId16"/>
                          <a:srcRect/>
                          <a:stretch>
                            <a:fillRect/>
                          </a:stretch>
                        </p:blipFill>
                        <p:spPr bwMode="auto">
                          <a:xfrm>
                            <a:off x="4562118" y="4772767"/>
                            <a:ext cx="1116012"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aphicFrame>
          <p:nvGraphicFramePr>
            <p:cNvPr id="15" name="Object 2"/>
            <p:cNvGraphicFramePr>
              <a:graphicFrameLocks noChangeAspect="1"/>
            </p:cNvGraphicFramePr>
            <p:nvPr>
              <p:extLst>
                <p:ext uri="{D42A27DB-BD31-4B8C-83A1-F6EECF244321}">
                  <p14:modId xmlns:p14="http://schemas.microsoft.com/office/powerpoint/2010/main" val="3382117379"/>
                </p:ext>
              </p:extLst>
            </p:nvPr>
          </p:nvGraphicFramePr>
          <p:xfrm>
            <a:off x="649180" y="5009676"/>
            <a:ext cx="3036888" cy="650875"/>
          </p:xfrm>
          <a:graphic>
            <a:graphicData uri="http://schemas.openxmlformats.org/presentationml/2006/ole">
              <mc:AlternateContent xmlns:mc="http://schemas.openxmlformats.org/markup-compatibility/2006">
                <mc:Choice xmlns:v="urn:schemas-microsoft-com:vml" Requires="v">
                  <p:oleObj spid="_x0000_s648359" name="Equation" r:id="rId17" imgW="2133600" imgH="457200" progId="Equation.3">
                    <p:embed/>
                  </p:oleObj>
                </mc:Choice>
                <mc:Fallback>
                  <p:oleObj name="Equation" r:id="rId17" imgW="2133600" imgH="457200" progId="Equation.3">
                    <p:embed/>
                    <p:pic>
                      <p:nvPicPr>
                        <p:cNvPr id="0" name=""/>
                        <p:cNvPicPr>
                          <a:picLocks noChangeAspect="1" noChangeArrowheads="1"/>
                        </p:cNvPicPr>
                        <p:nvPr/>
                      </p:nvPicPr>
                      <p:blipFill>
                        <a:blip r:embed="rId18"/>
                        <a:srcRect/>
                        <a:stretch>
                          <a:fillRect/>
                        </a:stretch>
                      </p:blipFill>
                      <p:spPr bwMode="auto">
                        <a:xfrm>
                          <a:off x="649180" y="5009676"/>
                          <a:ext cx="3036888" cy="65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6" name="CasellaDiTesto 15"/>
            <p:cNvSpPr txBox="1"/>
            <p:nvPr/>
          </p:nvSpPr>
          <p:spPr>
            <a:xfrm>
              <a:off x="419210" y="5893257"/>
              <a:ext cx="3181056" cy="383592"/>
            </a:xfrm>
            <a:prstGeom prst="rect">
              <a:avLst/>
            </a:prstGeom>
            <a:noFill/>
          </p:spPr>
          <p:txBody>
            <a:bodyPr wrap="square" rtlCol="0">
              <a:spAutoFit/>
            </a:bodyPr>
            <a:lstStyle/>
            <a:p>
              <a:pPr marL="342900" indent="-342900">
                <a:buSzPct val="80000"/>
                <a:buFont typeface="Wingdings" charset="2"/>
                <a:buChar char="q"/>
              </a:pPr>
              <a:r>
                <a:rPr lang="it-IT" sz="1800" b="0" dirty="0" smtClean="0">
                  <a:latin typeface="+mn-lt"/>
                </a:rPr>
                <a:t>Per (1-</a:t>
              </a:r>
              <a:r>
                <a:rPr lang="it-IT" sz="1800" b="0" dirty="0" smtClean="0">
                  <a:latin typeface="Symbol" charset="2"/>
                  <a:cs typeface="Symbol" charset="2"/>
                </a:rPr>
                <a:t>a</a:t>
              </a:r>
              <a:r>
                <a:rPr lang="it-IT" sz="1800" b="0" dirty="0" smtClean="0">
                  <a:latin typeface="+mn-lt"/>
                </a:rPr>
                <a:t>)=0.99 </a:t>
              </a:r>
              <a:r>
                <a:rPr lang="it-IT" sz="1800" b="0" dirty="0" smtClean="0">
                  <a:latin typeface="+mn-lt"/>
                  <a:sym typeface="Wingdings"/>
                </a:rPr>
                <a:t></a:t>
              </a:r>
              <a:r>
                <a:rPr lang="it-IT" sz="1800" b="0" dirty="0" err="1" smtClean="0">
                  <a:latin typeface="+mn-lt"/>
                </a:rPr>
                <a:t>z</a:t>
              </a:r>
              <a:r>
                <a:rPr lang="it-IT" sz="1800" b="0" dirty="0" smtClean="0">
                  <a:latin typeface="+mn-lt"/>
                </a:rPr>
                <a:t> =2.58 </a:t>
              </a:r>
              <a:endParaRPr lang="it-IT" sz="1800" b="0" dirty="0">
                <a:latin typeface="+mn-lt"/>
              </a:endParaRPr>
            </a:p>
          </p:txBody>
        </p:sp>
        <p:graphicFrame>
          <p:nvGraphicFramePr>
            <p:cNvPr id="17" name="Object 2"/>
            <p:cNvGraphicFramePr>
              <a:graphicFrameLocks noChangeAspect="1"/>
            </p:cNvGraphicFramePr>
            <p:nvPr>
              <p:extLst>
                <p:ext uri="{D42A27DB-BD31-4B8C-83A1-F6EECF244321}">
                  <p14:modId xmlns:p14="http://schemas.microsoft.com/office/powerpoint/2010/main" val="226680188"/>
                </p:ext>
              </p:extLst>
            </p:nvPr>
          </p:nvGraphicFramePr>
          <p:xfrm>
            <a:off x="4329005" y="5664839"/>
            <a:ext cx="4178300" cy="739775"/>
          </p:xfrm>
          <a:graphic>
            <a:graphicData uri="http://schemas.openxmlformats.org/presentationml/2006/ole">
              <mc:AlternateContent xmlns:mc="http://schemas.openxmlformats.org/markup-compatibility/2006">
                <mc:Choice xmlns:v="urn:schemas-microsoft-com:vml" Requires="v">
                  <p:oleObj spid="_x0000_s648360" name="Equation" r:id="rId19" imgW="2489200" imgH="495300" progId="Equation.3">
                    <p:embed/>
                  </p:oleObj>
                </mc:Choice>
                <mc:Fallback>
                  <p:oleObj name="Equation" r:id="rId19" imgW="2489200" imgH="495300" progId="Equation.3">
                    <p:embed/>
                    <p:pic>
                      <p:nvPicPr>
                        <p:cNvPr id="0" name=""/>
                        <p:cNvPicPr>
                          <a:picLocks noChangeAspect="1" noChangeArrowheads="1"/>
                        </p:cNvPicPr>
                        <p:nvPr/>
                      </p:nvPicPr>
                      <p:blipFill>
                        <a:blip r:embed="rId20"/>
                        <a:srcRect/>
                        <a:stretch>
                          <a:fillRect/>
                        </a:stretch>
                      </p:blipFill>
                      <p:spPr bwMode="auto">
                        <a:xfrm>
                          <a:off x="4329005" y="5664839"/>
                          <a:ext cx="4178300" cy="739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grpSp>
    </p:spTree>
    <p:extLst>
      <p:ext uri="{BB962C8B-B14F-4D97-AF65-F5344CB8AC3E}">
        <p14:creationId xmlns:p14="http://schemas.microsoft.com/office/powerpoint/2010/main" val="693260535"/>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02496"/>
            <a:ext cx="8229600" cy="736541"/>
          </a:xfrm>
        </p:spPr>
        <p:txBody>
          <a:bodyPr/>
          <a:lstStyle/>
          <a:p>
            <a:r>
              <a:rPr lang="it-IT" dirty="0" smtClean="0"/>
              <a:t>Esempio #1 - MINITAB</a:t>
            </a:r>
            <a:endParaRPr lang="it-IT" dirty="0"/>
          </a:p>
        </p:txBody>
      </p:sp>
      <p:pic>
        <p:nvPicPr>
          <p:cNvPr id="3" name="Immagine 2"/>
          <p:cNvPicPr>
            <a:picLocks noChangeAspect="1"/>
          </p:cNvPicPr>
          <p:nvPr/>
        </p:nvPicPr>
        <p:blipFill rotWithShape="1">
          <a:blip r:embed="rId2"/>
          <a:srcRect r="59313" b="43685"/>
          <a:stretch/>
        </p:blipFill>
        <p:spPr>
          <a:xfrm>
            <a:off x="115463" y="1143000"/>
            <a:ext cx="3720463" cy="3218412"/>
          </a:xfrm>
          <a:prstGeom prst="rect">
            <a:avLst/>
          </a:prstGeom>
        </p:spPr>
      </p:pic>
      <p:sp>
        <p:nvSpPr>
          <p:cNvPr id="4" name="Rettangolo 3"/>
          <p:cNvSpPr/>
          <p:nvPr/>
        </p:nvSpPr>
        <p:spPr>
          <a:xfrm>
            <a:off x="2001353" y="2629675"/>
            <a:ext cx="1783256" cy="192416"/>
          </a:xfrm>
          <a:prstGeom prst="rect">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5" name="Immagine 4"/>
          <p:cNvPicPr>
            <a:picLocks noChangeAspect="1"/>
          </p:cNvPicPr>
          <p:nvPr/>
        </p:nvPicPr>
        <p:blipFill>
          <a:blip r:embed="rId3"/>
          <a:stretch>
            <a:fillRect/>
          </a:stretch>
        </p:blipFill>
        <p:spPr>
          <a:xfrm>
            <a:off x="4508679" y="1807216"/>
            <a:ext cx="2340000" cy="1807922"/>
          </a:xfrm>
          <a:prstGeom prst="rect">
            <a:avLst/>
          </a:prstGeom>
        </p:spPr>
      </p:pic>
      <p:sp>
        <p:nvSpPr>
          <p:cNvPr id="6" name="Freccia destra 5"/>
          <p:cNvSpPr/>
          <p:nvPr/>
        </p:nvSpPr>
        <p:spPr>
          <a:xfrm>
            <a:off x="3938558" y="2604019"/>
            <a:ext cx="423363" cy="282209"/>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Rettangolo 6"/>
          <p:cNvSpPr/>
          <p:nvPr/>
        </p:nvSpPr>
        <p:spPr>
          <a:xfrm>
            <a:off x="5258415" y="2435726"/>
            <a:ext cx="1502565" cy="476158"/>
          </a:xfrm>
          <a:prstGeom prst="rect">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8" name="Immagine 7"/>
          <p:cNvPicPr>
            <a:picLocks noChangeAspect="1"/>
          </p:cNvPicPr>
          <p:nvPr/>
        </p:nvPicPr>
        <p:blipFill>
          <a:blip r:embed="rId4"/>
          <a:stretch>
            <a:fillRect/>
          </a:stretch>
        </p:blipFill>
        <p:spPr>
          <a:xfrm>
            <a:off x="6349491" y="3737698"/>
            <a:ext cx="2134311" cy="1475998"/>
          </a:xfrm>
          <a:prstGeom prst="rect">
            <a:avLst/>
          </a:prstGeom>
        </p:spPr>
      </p:pic>
      <p:sp>
        <p:nvSpPr>
          <p:cNvPr id="9" name="Freccia curva 8"/>
          <p:cNvSpPr/>
          <p:nvPr/>
        </p:nvSpPr>
        <p:spPr>
          <a:xfrm flipV="1">
            <a:off x="5503720" y="3822650"/>
            <a:ext cx="577313" cy="590074"/>
          </a:xfrm>
          <a:prstGeom prst="ben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pic>
        <p:nvPicPr>
          <p:cNvPr id="10" name="Immagine 9"/>
          <p:cNvPicPr>
            <a:picLocks noChangeAspect="1"/>
          </p:cNvPicPr>
          <p:nvPr/>
        </p:nvPicPr>
        <p:blipFill>
          <a:blip r:embed="rId5">
            <a:extLst>
              <a:ext uri="{BEBA8EAE-BF5A-486C-A8C5-ECC9F3942E4B}">
                <a14:imgProps xmlns:a14="http://schemas.microsoft.com/office/drawing/2010/main">
                  <a14:imgLayer r:embed="rId6">
                    <a14:imgEffect>
                      <a14:colorTemperature colorTemp="11200"/>
                    </a14:imgEffect>
                  </a14:imgLayer>
                </a14:imgProps>
              </a:ext>
            </a:extLst>
          </a:blip>
          <a:stretch>
            <a:fillRect/>
          </a:stretch>
        </p:blipFill>
        <p:spPr>
          <a:xfrm>
            <a:off x="4583716" y="5359784"/>
            <a:ext cx="3946608" cy="1259998"/>
          </a:xfrm>
          <a:prstGeom prst="rect">
            <a:avLst/>
          </a:prstGeom>
          <a:ln w="28575" cmpd="sng">
            <a:solidFill>
              <a:srgbClr val="FF0000"/>
            </a:solidFill>
          </a:ln>
        </p:spPr>
      </p:pic>
    </p:spTree>
    <p:extLst>
      <p:ext uri="{BB962C8B-B14F-4D97-AF65-F5344CB8AC3E}">
        <p14:creationId xmlns:p14="http://schemas.microsoft.com/office/powerpoint/2010/main" val="5419609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7956" y="200517"/>
            <a:ext cx="8359524" cy="872105"/>
          </a:xfrm>
        </p:spPr>
        <p:txBody>
          <a:bodyPr>
            <a:normAutofit/>
          </a:bodyPr>
          <a:lstStyle/>
          <a:p>
            <a:r>
              <a:rPr lang="it-IT" sz="3200" dirty="0"/>
              <a:t>Stima della proporzione di una popolazione</a:t>
            </a:r>
          </a:p>
        </p:txBody>
      </p:sp>
      <p:graphicFrame>
        <p:nvGraphicFramePr>
          <p:cNvPr id="3" name="Oggetto 2"/>
          <p:cNvGraphicFramePr>
            <a:graphicFrameLocks noChangeAspect="1"/>
          </p:cNvGraphicFramePr>
          <p:nvPr>
            <p:extLst>
              <p:ext uri="{D42A27DB-BD31-4B8C-83A1-F6EECF244321}">
                <p14:modId xmlns:p14="http://schemas.microsoft.com/office/powerpoint/2010/main" val="2416454032"/>
              </p:ext>
            </p:extLst>
          </p:nvPr>
        </p:nvGraphicFramePr>
        <p:xfrm>
          <a:off x="7646988" y="430956"/>
          <a:ext cx="379412" cy="450850"/>
        </p:xfrm>
        <a:graphic>
          <a:graphicData uri="http://schemas.openxmlformats.org/presentationml/2006/ole">
            <mc:AlternateContent xmlns:mc="http://schemas.openxmlformats.org/markup-compatibility/2006">
              <mc:Choice xmlns:v="urn:schemas-microsoft-com:vml" Requires="v">
                <p:oleObj spid="_x0000_s1421" name="Equation" r:id="rId3" imgW="139700" imgH="165100" progId="Equation.3">
                  <p:embed/>
                </p:oleObj>
              </mc:Choice>
              <mc:Fallback>
                <p:oleObj name="Equation" r:id="rId3" imgW="139700" imgH="165100" progId="Equation.3">
                  <p:embed/>
                  <p:pic>
                    <p:nvPicPr>
                      <p:cNvPr id="0" name=""/>
                      <p:cNvPicPr/>
                      <p:nvPr/>
                    </p:nvPicPr>
                    <p:blipFill>
                      <a:blip r:embed="rId4"/>
                      <a:stretch>
                        <a:fillRect/>
                      </a:stretch>
                    </p:blipFill>
                    <p:spPr>
                      <a:xfrm>
                        <a:off x="7646988" y="430956"/>
                        <a:ext cx="379412" cy="450850"/>
                      </a:xfrm>
                      <a:prstGeom prst="rect">
                        <a:avLst/>
                      </a:prstGeom>
                    </p:spPr>
                  </p:pic>
                </p:oleObj>
              </mc:Fallback>
            </mc:AlternateContent>
          </a:graphicData>
        </a:graphic>
      </p:graphicFrame>
      <p:sp>
        <p:nvSpPr>
          <p:cNvPr id="6" name="Rettangolo 5"/>
          <p:cNvSpPr/>
          <p:nvPr/>
        </p:nvSpPr>
        <p:spPr>
          <a:xfrm>
            <a:off x="209606" y="1116008"/>
            <a:ext cx="8717085" cy="3117127"/>
          </a:xfrm>
          <a:prstGeom prst="rect">
            <a:avLst/>
          </a:prstGeom>
          <a:solidFill>
            <a:srgbClr val="FAF4C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800"/>
          </a:p>
        </p:txBody>
      </p:sp>
      <p:grpSp>
        <p:nvGrpSpPr>
          <p:cNvPr id="8" name="Gruppo 7"/>
          <p:cNvGrpSpPr/>
          <p:nvPr/>
        </p:nvGrpSpPr>
        <p:grpSpPr>
          <a:xfrm>
            <a:off x="461209" y="2402612"/>
            <a:ext cx="8095592" cy="418430"/>
            <a:chOff x="313251" y="4769778"/>
            <a:chExt cx="8095592" cy="418430"/>
          </a:xfrm>
        </p:grpSpPr>
        <p:sp>
          <p:nvSpPr>
            <p:cNvPr id="12" name="Rettangolo 11"/>
            <p:cNvSpPr/>
            <p:nvPr/>
          </p:nvSpPr>
          <p:spPr>
            <a:xfrm>
              <a:off x="313251" y="4790220"/>
              <a:ext cx="8095592" cy="369332"/>
            </a:xfrm>
            <a:prstGeom prst="rect">
              <a:avLst/>
            </a:prstGeom>
          </p:spPr>
          <p:txBody>
            <a:bodyPr wrap="square">
              <a:spAutoFit/>
            </a:bodyPr>
            <a:lstStyle/>
            <a:p>
              <a:pPr marL="285750" indent="-285750" eaLnBrk="1" hangingPunct="1">
                <a:buSzPct val="80000"/>
                <a:buFont typeface="Wingdings" charset="2"/>
                <a:buChar char="q"/>
              </a:pPr>
              <a:r>
                <a:rPr lang="it-IT" sz="1800" b="0" dirty="0" smtClean="0">
                  <a:latin typeface="Verdana" charset="0"/>
                </a:rPr>
                <a:t> </a:t>
              </a:r>
              <a:r>
                <a:rPr lang="it-IT" sz="1800" b="0" i="1" dirty="0" err="1" smtClean="0">
                  <a:latin typeface="+mn-lt"/>
                </a:rPr>
                <a:t>n</a:t>
              </a:r>
              <a:r>
                <a:rPr lang="it-IT" sz="1800" b="0" dirty="0" smtClean="0">
                  <a:latin typeface="+mn-lt"/>
                </a:rPr>
                <a:t> = 2401,       = .25,   and,       = .75;                     sono maggiori di 5</a:t>
              </a:r>
              <a:endParaRPr lang="it-IT" sz="1800" b="0" dirty="0">
                <a:latin typeface="+mn-lt"/>
              </a:endParaRPr>
            </a:p>
          </p:txBody>
        </p:sp>
        <p:graphicFrame>
          <p:nvGraphicFramePr>
            <p:cNvPr id="13" name="Object 5"/>
            <p:cNvGraphicFramePr>
              <a:graphicFrameLocks noChangeAspect="1"/>
            </p:cNvGraphicFramePr>
            <p:nvPr>
              <p:extLst>
                <p:ext uri="{D42A27DB-BD31-4B8C-83A1-F6EECF244321}">
                  <p14:modId xmlns:p14="http://schemas.microsoft.com/office/powerpoint/2010/main" val="3486453511"/>
                </p:ext>
              </p:extLst>
            </p:nvPr>
          </p:nvGraphicFramePr>
          <p:xfrm>
            <a:off x="1747724" y="4792210"/>
            <a:ext cx="296998" cy="395998"/>
          </p:xfrm>
          <a:graphic>
            <a:graphicData uri="http://schemas.openxmlformats.org/presentationml/2006/ole">
              <mc:AlternateContent xmlns:mc="http://schemas.openxmlformats.org/markup-compatibility/2006">
                <mc:Choice xmlns:v="urn:schemas-microsoft-com:vml" Requires="v">
                  <p:oleObj spid="_x0000_s1422" name="Equation" r:id="rId5" imgW="152268" imgH="203024" progId="Equation.3">
                    <p:embed/>
                  </p:oleObj>
                </mc:Choice>
                <mc:Fallback>
                  <p:oleObj name="Equation" r:id="rId5" imgW="152268" imgH="203024"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7724" y="4792210"/>
                          <a:ext cx="296998" cy="395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14" name="Object 6"/>
            <p:cNvGraphicFramePr>
              <a:graphicFrameLocks noChangeAspect="1"/>
            </p:cNvGraphicFramePr>
            <p:nvPr>
              <p:extLst>
                <p:ext uri="{D42A27DB-BD31-4B8C-83A1-F6EECF244321}">
                  <p14:modId xmlns:p14="http://schemas.microsoft.com/office/powerpoint/2010/main" val="204132607"/>
                </p:ext>
              </p:extLst>
            </p:nvPr>
          </p:nvGraphicFramePr>
          <p:xfrm>
            <a:off x="3493226" y="4769778"/>
            <a:ext cx="247498" cy="395998"/>
          </p:xfrm>
          <a:graphic>
            <a:graphicData uri="http://schemas.openxmlformats.org/presentationml/2006/ole">
              <mc:AlternateContent xmlns:mc="http://schemas.openxmlformats.org/markup-compatibility/2006">
                <mc:Choice xmlns:v="urn:schemas-microsoft-com:vml" Requires="v">
                  <p:oleObj spid="_x0000_s1423" name="Equation" r:id="rId7" imgW="126835" imgH="202936" progId="Equation.3">
                    <p:embed/>
                  </p:oleObj>
                </mc:Choice>
                <mc:Fallback>
                  <p:oleObj name="Equation" r:id="rId7" imgW="126835" imgH="202936"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3226" y="4769778"/>
                          <a:ext cx="247498" cy="395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15" name="Object 5"/>
            <p:cNvGraphicFramePr>
              <a:graphicFrameLocks noChangeAspect="1"/>
            </p:cNvGraphicFramePr>
            <p:nvPr>
              <p:extLst>
                <p:ext uri="{D42A27DB-BD31-4B8C-83A1-F6EECF244321}">
                  <p14:modId xmlns:p14="http://schemas.microsoft.com/office/powerpoint/2010/main" val="3611414354"/>
                </p:ext>
              </p:extLst>
            </p:nvPr>
          </p:nvGraphicFramePr>
          <p:xfrm>
            <a:off x="4562118" y="4772767"/>
            <a:ext cx="1116012" cy="395288"/>
          </p:xfrm>
          <a:graphic>
            <a:graphicData uri="http://schemas.openxmlformats.org/presentationml/2006/ole">
              <mc:AlternateContent xmlns:mc="http://schemas.openxmlformats.org/markup-compatibility/2006">
                <mc:Choice xmlns:v="urn:schemas-microsoft-com:vml" Requires="v">
                  <p:oleObj spid="_x0000_s1424" name="Equation" r:id="rId9" imgW="571500" imgH="203200" progId="Equation.3">
                    <p:embed/>
                  </p:oleObj>
                </mc:Choice>
                <mc:Fallback>
                  <p:oleObj name="Equation" r:id="rId9" imgW="571500" imgH="203200" progId="Equation.3">
                    <p:embed/>
                    <p:pic>
                      <p:nvPicPr>
                        <p:cNvPr id="0" name=""/>
                        <p:cNvPicPr>
                          <a:picLocks noChangeAspect="1" noChangeArrowheads="1"/>
                        </p:cNvPicPr>
                        <p:nvPr/>
                      </p:nvPicPr>
                      <p:blipFill>
                        <a:blip r:embed="rId10"/>
                        <a:srcRect/>
                        <a:stretch>
                          <a:fillRect/>
                        </a:stretch>
                      </p:blipFill>
                      <p:spPr bwMode="auto">
                        <a:xfrm>
                          <a:off x="4562118" y="4772767"/>
                          <a:ext cx="1116012"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aphicFrame>
        <p:nvGraphicFramePr>
          <p:cNvPr id="9" name="Object 2"/>
          <p:cNvGraphicFramePr>
            <a:graphicFrameLocks noChangeAspect="1"/>
          </p:cNvGraphicFramePr>
          <p:nvPr>
            <p:extLst>
              <p:ext uri="{D42A27DB-BD31-4B8C-83A1-F6EECF244321}">
                <p14:modId xmlns:p14="http://schemas.microsoft.com/office/powerpoint/2010/main" val="1977802172"/>
              </p:ext>
            </p:extLst>
          </p:nvPr>
        </p:nvGraphicFramePr>
        <p:xfrm>
          <a:off x="673841" y="2876761"/>
          <a:ext cx="3036888" cy="650875"/>
        </p:xfrm>
        <a:graphic>
          <a:graphicData uri="http://schemas.openxmlformats.org/presentationml/2006/ole">
            <mc:AlternateContent xmlns:mc="http://schemas.openxmlformats.org/markup-compatibility/2006">
              <mc:Choice xmlns:v="urn:schemas-microsoft-com:vml" Requires="v">
                <p:oleObj spid="_x0000_s1425" name="Equation" r:id="rId11" imgW="2133600" imgH="457200" progId="Equation.3">
                  <p:embed/>
                </p:oleObj>
              </mc:Choice>
              <mc:Fallback>
                <p:oleObj name="Equation" r:id="rId11" imgW="2133600" imgH="457200" progId="Equation.3">
                  <p:embed/>
                  <p:pic>
                    <p:nvPicPr>
                      <p:cNvPr id="0" name=""/>
                      <p:cNvPicPr>
                        <a:picLocks noChangeAspect="1" noChangeArrowheads="1"/>
                      </p:cNvPicPr>
                      <p:nvPr/>
                    </p:nvPicPr>
                    <p:blipFill>
                      <a:blip r:embed="rId12"/>
                      <a:srcRect/>
                      <a:stretch>
                        <a:fillRect/>
                      </a:stretch>
                    </p:blipFill>
                    <p:spPr bwMode="auto">
                      <a:xfrm>
                        <a:off x="673841" y="2876761"/>
                        <a:ext cx="3036888" cy="65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0" name="CasellaDiTesto 9"/>
          <p:cNvSpPr txBox="1"/>
          <p:nvPr/>
        </p:nvSpPr>
        <p:spPr>
          <a:xfrm>
            <a:off x="443870" y="3760342"/>
            <a:ext cx="3674243" cy="369332"/>
          </a:xfrm>
          <a:prstGeom prst="rect">
            <a:avLst/>
          </a:prstGeom>
          <a:noFill/>
        </p:spPr>
        <p:txBody>
          <a:bodyPr wrap="square" rtlCol="0">
            <a:spAutoFit/>
          </a:bodyPr>
          <a:lstStyle/>
          <a:p>
            <a:pPr marL="342900" indent="-342900">
              <a:buSzPct val="80000"/>
              <a:buFont typeface="Wingdings" charset="2"/>
              <a:buChar char="q"/>
            </a:pPr>
            <a:r>
              <a:rPr lang="it-IT" sz="1800" b="0" dirty="0" smtClean="0">
                <a:latin typeface="+mn-lt"/>
              </a:rPr>
              <a:t>Per (1-</a:t>
            </a:r>
            <a:r>
              <a:rPr lang="it-IT" sz="1800" b="0" dirty="0" smtClean="0">
                <a:latin typeface="Symbol" charset="2"/>
                <a:cs typeface="Symbol" charset="2"/>
              </a:rPr>
              <a:t>a</a:t>
            </a:r>
            <a:r>
              <a:rPr lang="it-IT" sz="1800" b="0" dirty="0" smtClean="0">
                <a:latin typeface="+mn-lt"/>
              </a:rPr>
              <a:t>)=0.97 </a:t>
            </a:r>
            <a:r>
              <a:rPr lang="it-IT" sz="1800" b="0" dirty="0" smtClean="0">
                <a:latin typeface="+mn-lt"/>
                <a:sym typeface="Wingdings"/>
              </a:rPr>
              <a:t> </a:t>
            </a:r>
            <a:r>
              <a:rPr lang="it-IT" sz="1800" b="0" dirty="0" err="1" smtClean="0">
                <a:latin typeface="+mn-lt"/>
              </a:rPr>
              <a:t>z</a:t>
            </a:r>
            <a:r>
              <a:rPr lang="it-IT" sz="1800" b="0" dirty="0" smtClean="0">
                <a:latin typeface="+mn-lt"/>
              </a:rPr>
              <a:t> =2.17 </a:t>
            </a:r>
            <a:endParaRPr lang="it-IT" sz="1800" b="0" dirty="0">
              <a:latin typeface="+mn-lt"/>
            </a:endParaRPr>
          </a:p>
        </p:txBody>
      </p:sp>
      <p:graphicFrame>
        <p:nvGraphicFramePr>
          <p:cNvPr id="11" name="Object 2"/>
          <p:cNvGraphicFramePr>
            <a:graphicFrameLocks noChangeAspect="1"/>
          </p:cNvGraphicFramePr>
          <p:nvPr>
            <p:extLst>
              <p:ext uri="{D42A27DB-BD31-4B8C-83A1-F6EECF244321}">
                <p14:modId xmlns:p14="http://schemas.microsoft.com/office/powerpoint/2010/main" val="1808940660"/>
              </p:ext>
            </p:extLst>
          </p:nvPr>
        </p:nvGraphicFramePr>
        <p:xfrm>
          <a:off x="4035425" y="3273425"/>
          <a:ext cx="4816475" cy="739775"/>
        </p:xfrm>
        <a:graphic>
          <a:graphicData uri="http://schemas.openxmlformats.org/presentationml/2006/ole">
            <mc:AlternateContent xmlns:mc="http://schemas.openxmlformats.org/markup-compatibility/2006">
              <mc:Choice xmlns:v="urn:schemas-microsoft-com:vml" Requires="v">
                <p:oleObj spid="_x0000_s1426" name="Equation" r:id="rId13" imgW="2870200" imgH="495300" progId="Equation.3">
                  <p:embed/>
                </p:oleObj>
              </mc:Choice>
              <mc:Fallback>
                <p:oleObj name="Equation" r:id="rId13" imgW="2870200" imgH="495300" progId="Equation.3">
                  <p:embed/>
                  <p:pic>
                    <p:nvPicPr>
                      <p:cNvPr id="0" name=""/>
                      <p:cNvPicPr>
                        <a:picLocks noChangeAspect="1" noChangeArrowheads="1"/>
                      </p:cNvPicPr>
                      <p:nvPr/>
                    </p:nvPicPr>
                    <p:blipFill>
                      <a:blip r:embed="rId14"/>
                      <a:srcRect/>
                      <a:stretch>
                        <a:fillRect/>
                      </a:stretch>
                    </p:blipFill>
                    <p:spPr bwMode="auto">
                      <a:xfrm>
                        <a:off x="4035425" y="3273425"/>
                        <a:ext cx="4816475" cy="739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4" name="CasellaDiTesto 3"/>
          <p:cNvSpPr txBox="1"/>
          <p:nvPr/>
        </p:nvSpPr>
        <p:spPr>
          <a:xfrm>
            <a:off x="308241" y="1186577"/>
            <a:ext cx="8519810" cy="1001813"/>
          </a:xfrm>
          <a:prstGeom prst="rect">
            <a:avLst/>
          </a:prstGeom>
          <a:noFill/>
        </p:spPr>
        <p:txBody>
          <a:bodyPr wrap="square" rtlCol="0">
            <a:spAutoFit/>
          </a:bodyPr>
          <a:lstStyle/>
          <a:p>
            <a:pPr algn="just">
              <a:lnSpc>
                <a:spcPct val="110000"/>
              </a:lnSpc>
            </a:pPr>
            <a:r>
              <a:rPr lang="it-IT" sz="1800" i="1" u="sng" dirty="0" smtClean="0">
                <a:solidFill>
                  <a:srgbClr val="0000FF"/>
                </a:solidFill>
                <a:latin typeface="+mn-lt"/>
              </a:rPr>
              <a:t>Esempio #2</a:t>
            </a:r>
            <a:r>
              <a:rPr lang="it-IT" sz="1800" b="0" dirty="0" smtClean="0">
                <a:latin typeface="+mn-lt"/>
              </a:rPr>
              <a:t>. Secondo un </a:t>
            </a:r>
            <a:r>
              <a:rPr lang="it-IT" sz="1800" b="0" dirty="0">
                <a:latin typeface="+mn-lt"/>
              </a:rPr>
              <a:t>sondaggio condotto nell'aprile del </a:t>
            </a:r>
            <a:r>
              <a:rPr lang="it-IT" sz="1800" b="0" dirty="0" smtClean="0">
                <a:latin typeface="+mn-lt"/>
              </a:rPr>
              <a:t>2009 su un campione di 2401 adulti, </a:t>
            </a:r>
            <a:r>
              <a:rPr lang="it-IT" sz="1800" b="0" dirty="0">
                <a:latin typeface="+mn-lt"/>
              </a:rPr>
              <a:t>il 25% degli </a:t>
            </a:r>
            <a:r>
              <a:rPr lang="it-IT" sz="1800" b="0" dirty="0" smtClean="0">
                <a:latin typeface="+mn-lt"/>
              </a:rPr>
              <a:t>intervistati </a:t>
            </a:r>
            <a:r>
              <a:rPr lang="it-IT" sz="1800" b="0" dirty="0">
                <a:latin typeface="+mn-lt"/>
              </a:rPr>
              <a:t>non </a:t>
            </a:r>
            <a:r>
              <a:rPr lang="it-IT" sz="1800" b="0" dirty="0" smtClean="0">
                <a:latin typeface="+mn-lt"/>
              </a:rPr>
              <a:t>beve </a:t>
            </a:r>
            <a:r>
              <a:rPr lang="it-IT" sz="1800" b="0" dirty="0">
                <a:latin typeface="+mn-lt"/>
              </a:rPr>
              <a:t>alcolici. </a:t>
            </a:r>
            <a:r>
              <a:rPr lang="it-IT" sz="1800" b="0" dirty="0" smtClean="0">
                <a:latin typeface="+mn-lt"/>
              </a:rPr>
              <a:t>Costruisci l’intervallo di </a:t>
            </a:r>
            <a:r>
              <a:rPr lang="it-IT" sz="1800" b="0" dirty="0">
                <a:latin typeface="+mn-lt"/>
              </a:rPr>
              <a:t>confidenza </a:t>
            </a:r>
            <a:r>
              <a:rPr lang="it-IT" sz="1800" b="0" dirty="0" smtClean="0">
                <a:latin typeface="+mn-lt"/>
              </a:rPr>
              <a:t>al </a:t>
            </a:r>
            <a:r>
              <a:rPr lang="it-IT" sz="1800" b="0" dirty="0">
                <a:latin typeface="+mn-lt"/>
              </a:rPr>
              <a:t>97% </a:t>
            </a:r>
            <a:r>
              <a:rPr lang="it-IT" sz="1800" b="0" dirty="0" smtClean="0">
                <a:latin typeface="+mn-lt"/>
              </a:rPr>
              <a:t>della corrispondente percentuale </a:t>
            </a:r>
            <a:r>
              <a:rPr lang="it-IT" sz="1800" b="0" dirty="0">
                <a:latin typeface="+mn-lt"/>
              </a:rPr>
              <a:t>di </a:t>
            </a:r>
            <a:r>
              <a:rPr lang="it-IT" sz="1800" b="0" dirty="0" smtClean="0">
                <a:latin typeface="+mn-lt"/>
              </a:rPr>
              <a:t>popolazione.</a:t>
            </a:r>
            <a:endParaRPr lang="it-IT" sz="1800" b="0" dirty="0">
              <a:latin typeface="+mn-lt"/>
            </a:endParaRPr>
          </a:p>
        </p:txBody>
      </p:sp>
      <p:sp>
        <p:nvSpPr>
          <p:cNvPr id="16" name="Rettangolo 15"/>
          <p:cNvSpPr/>
          <p:nvPr/>
        </p:nvSpPr>
        <p:spPr>
          <a:xfrm>
            <a:off x="209604" y="4666931"/>
            <a:ext cx="8680096" cy="1754327"/>
          </a:xfrm>
          <a:prstGeom prst="rect">
            <a:avLst/>
          </a:prstGeom>
        </p:spPr>
        <p:txBody>
          <a:bodyPr wrap="square">
            <a:spAutoFit/>
          </a:bodyPr>
          <a:lstStyle/>
          <a:p>
            <a:pPr algn="just"/>
            <a:r>
              <a:rPr lang="it-IT" sz="1800" i="1" u="sng" dirty="0">
                <a:solidFill>
                  <a:srgbClr val="0000FF"/>
                </a:solidFill>
                <a:latin typeface="+mn-lt"/>
              </a:rPr>
              <a:t>Esempio </a:t>
            </a:r>
            <a:r>
              <a:rPr lang="it-IT" sz="1800" i="1" u="sng" dirty="0" smtClean="0">
                <a:solidFill>
                  <a:srgbClr val="0000FF"/>
                </a:solidFill>
                <a:latin typeface="+mn-lt"/>
              </a:rPr>
              <a:t>#3</a:t>
            </a:r>
            <a:r>
              <a:rPr lang="it-IT" sz="1800" b="0" dirty="0" smtClean="0">
                <a:latin typeface="+mn-lt"/>
              </a:rPr>
              <a:t>. </a:t>
            </a:r>
            <a:r>
              <a:rPr lang="it-IT" sz="1800" b="0" dirty="0">
                <a:latin typeface="+mn-lt"/>
              </a:rPr>
              <a:t>Secondo a un sondaggio condotto </a:t>
            </a:r>
            <a:r>
              <a:rPr lang="it-IT" sz="1800" b="0" dirty="0" smtClean="0">
                <a:latin typeface="+mn-lt"/>
              </a:rPr>
              <a:t>nel 2005 </a:t>
            </a:r>
            <a:r>
              <a:rPr lang="it-IT" sz="1800" b="0" dirty="0">
                <a:latin typeface="+mn-lt"/>
              </a:rPr>
              <a:t>su </a:t>
            </a:r>
            <a:r>
              <a:rPr lang="it-IT" sz="1800" b="0" dirty="0" smtClean="0">
                <a:latin typeface="+mn-lt"/>
              </a:rPr>
              <a:t>1506 americani adulti, il 75</a:t>
            </a:r>
            <a:r>
              <a:rPr lang="it-IT" sz="1800" b="0" dirty="0">
                <a:latin typeface="+mn-lt"/>
              </a:rPr>
              <a:t>% degli intervistati </a:t>
            </a:r>
            <a:r>
              <a:rPr lang="it-IT" sz="1800" b="0" dirty="0" smtClean="0">
                <a:latin typeface="+mn-lt"/>
              </a:rPr>
              <a:t>soffre di disturbi del sonno: </a:t>
            </a:r>
          </a:p>
          <a:p>
            <a:pPr marL="457200" indent="-457200" algn="just">
              <a:buAutoNum type="alphaLcParenBoth"/>
            </a:pPr>
            <a:r>
              <a:rPr lang="it-IT" sz="1800" b="0" dirty="0" smtClean="0">
                <a:latin typeface="+mn-lt"/>
              </a:rPr>
              <a:t>calcola la stima puntuale della proporzione di popolazione; </a:t>
            </a:r>
          </a:p>
          <a:p>
            <a:pPr marL="457200" indent="-457200" algn="just">
              <a:buAutoNum type="alphaLcParenBoth"/>
            </a:pPr>
            <a:r>
              <a:rPr lang="it-IT" sz="1800" b="0" dirty="0" smtClean="0">
                <a:latin typeface="+mn-lt"/>
              </a:rPr>
              <a:t>trova con un livello di </a:t>
            </a:r>
            <a:r>
              <a:rPr lang="it-IT" sz="1800" b="0" dirty="0">
                <a:latin typeface="+mn-lt"/>
              </a:rPr>
              <a:t>confidenza al </a:t>
            </a:r>
            <a:r>
              <a:rPr lang="it-IT" sz="1800" b="0" dirty="0" smtClean="0">
                <a:latin typeface="+mn-lt"/>
              </a:rPr>
              <a:t>99% la percentuale degli americani che ha disturbi del sonno; </a:t>
            </a:r>
          </a:p>
          <a:p>
            <a:pPr marL="457200" indent="-457200" algn="just">
              <a:buAutoNum type="alphaLcParenBoth"/>
            </a:pPr>
            <a:r>
              <a:rPr lang="it-IT" sz="1800" b="0" dirty="0" smtClean="0">
                <a:latin typeface="+mn-lt"/>
              </a:rPr>
              <a:t>calcola il margine di errore di questa stima. </a:t>
            </a:r>
            <a:endParaRPr lang="it-IT" sz="1800" b="0" dirty="0">
              <a:latin typeface="+mn-lt"/>
            </a:endParaRPr>
          </a:p>
        </p:txBody>
      </p:sp>
    </p:spTree>
    <p:extLst>
      <p:ext uri="{BB962C8B-B14F-4D97-AF65-F5344CB8AC3E}">
        <p14:creationId xmlns:p14="http://schemas.microsoft.com/office/powerpoint/2010/main" val="3230810840"/>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60794"/>
            <a:ext cx="8229600" cy="514564"/>
          </a:xfrm>
        </p:spPr>
        <p:txBody>
          <a:bodyPr>
            <a:normAutofit fontScale="90000"/>
          </a:bodyPr>
          <a:lstStyle/>
          <a:p>
            <a:r>
              <a:rPr lang="it-IT" dirty="0" smtClean="0"/>
              <a:t>Esempio #3</a:t>
            </a:r>
            <a:endParaRPr lang="it-IT" dirty="0"/>
          </a:p>
        </p:txBody>
      </p:sp>
      <p:graphicFrame>
        <p:nvGraphicFramePr>
          <p:cNvPr id="3" name="Oggetto 2"/>
          <p:cNvGraphicFramePr>
            <a:graphicFrameLocks noChangeAspect="1"/>
          </p:cNvGraphicFramePr>
          <p:nvPr>
            <p:extLst>
              <p:ext uri="{D42A27DB-BD31-4B8C-83A1-F6EECF244321}">
                <p14:modId xmlns:p14="http://schemas.microsoft.com/office/powerpoint/2010/main" val="2349772089"/>
              </p:ext>
            </p:extLst>
          </p:nvPr>
        </p:nvGraphicFramePr>
        <p:xfrm>
          <a:off x="653558" y="1653012"/>
          <a:ext cx="7236508" cy="2329251"/>
        </p:xfrm>
        <a:graphic>
          <a:graphicData uri="http://schemas.openxmlformats.org/presentationml/2006/ole">
            <mc:AlternateContent xmlns:mc="http://schemas.openxmlformats.org/markup-compatibility/2006">
              <mc:Choice xmlns:v="urn:schemas-microsoft-com:vml" Requires="v">
                <p:oleObj spid="_x0000_s574962" name="Equation" r:id="rId3" imgW="4064000" imgH="1308100" progId="Equation.3">
                  <p:embed/>
                </p:oleObj>
              </mc:Choice>
              <mc:Fallback>
                <p:oleObj name="Equation" r:id="rId3" imgW="4064000" imgH="1308100" progId="Equation.3">
                  <p:embed/>
                  <p:pic>
                    <p:nvPicPr>
                      <p:cNvPr id="0" name=""/>
                      <p:cNvPicPr/>
                      <p:nvPr/>
                    </p:nvPicPr>
                    <p:blipFill>
                      <a:blip r:embed="rId4"/>
                      <a:stretch>
                        <a:fillRect/>
                      </a:stretch>
                    </p:blipFill>
                    <p:spPr>
                      <a:xfrm>
                        <a:off x="653558" y="1653012"/>
                        <a:ext cx="7236508" cy="2329251"/>
                      </a:xfrm>
                      <a:prstGeom prst="rect">
                        <a:avLst/>
                      </a:prstGeom>
                    </p:spPr>
                  </p:pic>
                </p:oleObj>
              </mc:Fallback>
            </mc:AlternateContent>
          </a:graphicData>
        </a:graphic>
      </p:graphicFrame>
      <p:sp>
        <p:nvSpPr>
          <p:cNvPr id="4" name="CasellaDiTesto 3"/>
          <p:cNvSpPr txBox="1"/>
          <p:nvPr/>
        </p:nvSpPr>
        <p:spPr>
          <a:xfrm>
            <a:off x="616484" y="1010977"/>
            <a:ext cx="6645698" cy="461665"/>
          </a:xfrm>
          <a:prstGeom prst="rect">
            <a:avLst/>
          </a:prstGeom>
          <a:noFill/>
        </p:spPr>
        <p:txBody>
          <a:bodyPr wrap="square" rtlCol="0">
            <a:spAutoFit/>
          </a:bodyPr>
          <a:lstStyle/>
          <a:p>
            <a:pPr marL="342900" indent="-342900">
              <a:buFont typeface="Arial"/>
              <a:buChar char="•"/>
            </a:pPr>
            <a:r>
              <a:rPr lang="it-IT" dirty="0" smtClean="0">
                <a:solidFill>
                  <a:srgbClr val="292934"/>
                </a:solidFill>
                <a:latin typeface="+mn-lt"/>
              </a:rPr>
              <a:t>Alcuni calcoli</a:t>
            </a:r>
            <a:endParaRPr lang="it-IT" dirty="0">
              <a:solidFill>
                <a:srgbClr val="292934"/>
              </a:solidFill>
              <a:latin typeface="+mn-lt"/>
            </a:endParaRPr>
          </a:p>
        </p:txBody>
      </p:sp>
      <p:grpSp>
        <p:nvGrpSpPr>
          <p:cNvPr id="15" name="Gruppo 14"/>
          <p:cNvGrpSpPr/>
          <p:nvPr/>
        </p:nvGrpSpPr>
        <p:grpSpPr>
          <a:xfrm>
            <a:off x="345232" y="4068566"/>
            <a:ext cx="8655436" cy="2589088"/>
            <a:chOff x="345232" y="4068566"/>
            <a:chExt cx="8655436" cy="2589088"/>
          </a:xfrm>
        </p:grpSpPr>
        <p:sp>
          <p:nvSpPr>
            <p:cNvPr id="14" name="Rettangolo 13"/>
            <p:cNvSpPr/>
            <p:nvPr/>
          </p:nvSpPr>
          <p:spPr>
            <a:xfrm>
              <a:off x="345232" y="4068566"/>
              <a:ext cx="8655436" cy="2589088"/>
            </a:xfrm>
            <a:prstGeom prst="rect">
              <a:avLst/>
            </a:prstGeom>
            <a:solidFill>
              <a:srgbClr val="FFFCD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pSp>
          <p:nvGrpSpPr>
            <p:cNvPr id="13" name="Gruppo 12"/>
            <p:cNvGrpSpPr/>
            <p:nvPr/>
          </p:nvGrpSpPr>
          <p:grpSpPr>
            <a:xfrm>
              <a:off x="576050" y="4142540"/>
              <a:ext cx="8248999" cy="2382667"/>
              <a:chOff x="576050" y="4142540"/>
              <a:chExt cx="8248999" cy="2382667"/>
            </a:xfrm>
          </p:grpSpPr>
          <p:sp>
            <p:nvSpPr>
              <p:cNvPr id="5" name="CasellaDiTesto 4"/>
              <p:cNvSpPr txBox="1"/>
              <p:nvPr/>
            </p:nvSpPr>
            <p:spPr>
              <a:xfrm>
                <a:off x="576050" y="4142540"/>
                <a:ext cx="3390662" cy="400110"/>
              </a:xfrm>
              <a:prstGeom prst="rect">
                <a:avLst/>
              </a:prstGeom>
              <a:noFill/>
            </p:spPr>
            <p:txBody>
              <a:bodyPr wrap="square" rtlCol="0">
                <a:spAutoFit/>
              </a:bodyPr>
              <a:lstStyle/>
              <a:p>
                <a:pPr marL="457200" indent="-457200">
                  <a:buAutoNum type="alphaLcParenBoth"/>
                </a:pPr>
                <a:r>
                  <a:rPr lang="it-IT" sz="2000" b="0" dirty="0" smtClean="0">
                    <a:latin typeface="+mn-lt"/>
                  </a:rPr>
                  <a:t>Stima puntale di</a:t>
                </a:r>
                <a:r>
                  <a:rPr lang="it-IT" sz="2000" b="0" dirty="0" smtClean="0"/>
                  <a:t> </a:t>
                </a:r>
                <a:r>
                  <a:rPr lang="it-IT" sz="2000" b="0" i="1" dirty="0" err="1" smtClean="0"/>
                  <a:t>p</a:t>
                </a:r>
                <a:r>
                  <a:rPr lang="it-IT" sz="2000" b="0" dirty="0" smtClean="0"/>
                  <a:t>:</a:t>
                </a:r>
              </a:p>
            </p:txBody>
          </p:sp>
          <p:graphicFrame>
            <p:nvGraphicFramePr>
              <p:cNvPr id="6" name="Oggetto 5"/>
              <p:cNvGraphicFramePr>
                <a:graphicFrameLocks noChangeAspect="1"/>
              </p:cNvGraphicFramePr>
              <p:nvPr>
                <p:extLst>
                  <p:ext uri="{D42A27DB-BD31-4B8C-83A1-F6EECF244321}">
                    <p14:modId xmlns:p14="http://schemas.microsoft.com/office/powerpoint/2010/main" val="2156585244"/>
                  </p:ext>
                </p:extLst>
              </p:nvPr>
            </p:nvGraphicFramePr>
            <p:xfrm>
              <a:off x="4326208" y="4192598"/>
              <a:ext cx="1403350" cy="361950"/>
            </p:xfrm>
            <a:graphic>
              <a:graphicData uri="http://schemas.openxmlformats.org/presentationml/2006/ole">
                <mc:AlternateContent xmlns:mc="http://schemas.openxmlformats.org/markup-compatibility/2006">
                  <mc:Choice xmlns:v="urn:schemas-microsoft-com:vml" Requires="v">
                    <p:oleObj spid="_x0000_s574963" name="Equation" r:id="rId5" imgW="787400" imgH="203200" progId="Equation.3">
                      <p:embed/>
                    </p:oleObj>
                  </mc:Choice>
                  <mc:Fallback>
                    <p:oleObj name="Equation" r:id="rId5" imgW="787400" imgH="203200" progId="Equation.3">
                      <p:embed/>
                      <p:pic>
                        <p:nvPicPr>
                          <p:cNvPr id="0" name=""/>
                          <p:cNvPicPr/>
                          <p:nvPr/>
                        </p:nvPicPr>
                        <p:blipFill>
                          <a:blip r:embed="rId6"/>
                          <a:stretch>
                            <a:fillRect/>
                          </a:stretch>
                        </p:blipFill>
                        <p:spPr>
                          <a:xfrm>
                            <a:off x="4326208" y="4192598"/>
                            <a:ext cx="1403350" cy="361950"/>
                          </a:xfrm>
                          <a:prstGeom prst="rect">
                            <a:avLst/>
                          </a:prstGeom>
                        </p:spPr>
                      </p:pic>
                    </p:oleObj>
                  </mc:Fallback>
                </mc:AlternateContent>
              </a:graphicData>
            </a:graphic>
          </p:graphicFrame>
          <p:sp>
            <p:nvSpPr>
              <p:cNvPr id="8" name="CasellaDiTesto 7"/>
              <p:cNvSpPr txBox="1"/>
              <p:nvPr/>
            </p:nvSpPr>
            <p:spPr>
              <a:xfrm>
                <a:off x="576050" y="4664810"/>
                <a:ext cx="8083829" cy="400110"/>
              </a:xfrm>
              <a:prstGeom prst="rect">
                <a:avLst/>
              </a:prstGeom>
              <a:noFill/>
            </p:spPr>
            <p:txBody>
              <a:bodyPr wrap="square" rtlCol="0">
                <a:spAutoFit/>
              </a:bodyPr>
              <a:lstStyle/>
              <a:p>
                <a:r>
                  <a:rPr lang="it-IT" sz="2000" b="0" dirty="0" smtClean="0">
                    <a:solidFill>
                      <a:srgbClr val="292934"/>
                    </a:solidFill>
                    <a:latin typeface="+mn-lt"/>
                  </a:rPr>
                  <a:t>(b) Per il Livello di Confidenza (1-</a:t>
                </a:r>
                <a:r>
                  <a:rPr lang="it-IT" sz="2000" b="0" dirty="0" smtClean="0">
                    <a:solidFill>
                      <a:srgbClr val="292934"/>
                    </a:solidFill>
                    <a:latin typeface="Symbol" charset="2"/>
                    <a:cs typeface="Symbol" charset="2"/>
                  </a:rPr>
                  <a:t>a</a:t>
                </a:r>
                <a:r>
                  <a:rPr lang="it-IT" sz="2000" b="0" dirty="0" smtClean="0">
                    <a:solidFill>
                      <a:srgbClr val="292934"/>
                    </a:solidFill>
                    <a:latin typeface="+mn-lt"/>
                  </a:rPr>
                  <a:t>) = (</a:t>
                </a:r>
                <a:r>
                  <a:rPr lang="it-IT" sz="2000" b="0" dirty="0">
                    <a:solidFill>
                      <a:srgbClr val="292934"/>
                    </a:solidFill>
                    <a:latin typeface="+mn-lt"/>
                  </a:rPr>
                  <a:t>1-0.99) </a:t>
                </a:r>
                <a:r>
                  <a:rPr lang="it-IT" sz="2000" b="0" dirty="0" smtClean="0">
                    <a:solidFill>
                      <a:srgbClr val="292934"/>
                    </a:solidFill>
                    <a:latin typeface="+mn-lt"/>
                  </a:rPr>
                  <a:t>  z</a:t>
                </a:r>
                <a:r>
                  <a:rPr lang="it-IT" sz="2000" b="0" baseline="-25000" dirty="0" smtClean="0">
                    <a:solidFill>
                      <a:srgbClr val="292934"/>
                    </a:solidFill>
                    <a:latin typeface="Symbol" charset="2"/>
                    <a:cs typeface="Symbol" charset="2"/>
                  </a:rPr>
                  <a:t>a</a:t>
                </a:r>
                <a:r>
                  <a:rPr lang="it-IT" sz="2000" b="0" baseline="-25000" dirty="0" smtClean="0">
                    <a:solidFill>
                      <a:srgbClr val="292934"/>
                    </a:solidFill>
                    <a:latin typeface="+mn-lt"/>
                  </a:rPr>
                  <a:t>/2 </a:t>
                </a:r>
                <a:r>
                  <a:rPr lang="it-IT" sz="2000" b="0" dirty="0" smtClean="0">
                    <a:solidFill>
                      <a:srgbClr val="292934"/>
                    </a:solidFill>
                    <a:latin typeface="+mn-lt"/>
                  </a:rPr>
                  <a:t>= 2.58</a:t>
                </a:r>
                <a:endParaRPr lang="it-IT" sz="2000" b="0" dirty="0" smtClean="0">
                  <a:solidFill>
                    <a:srgbClr val="292934"/>
                  </a:solidFill>
                </a:endParaRPr>
              </a:p>
            </p:txBody>
          </p:sp>
          <p:sp>
            <p:nvSpPr>
              <p:cNvPr id="9" name="CasellaDiTesto 8"/>
              <p:cNvSpPr txBox="1"/>
              <p:nvPr/>
            </p:nvSpPr>
            <p:spPr>
              <a:xfrm>
                <a:off x="576050" y="6125097"/>
                <a:ext cx="3850302" cy="400110"/>
              </a:xfrm>
              <a:prstGeom prst="rect">
                <a:avLst/>
              </a:prstGeom>
              <a:noFill/>
            </p:spPr>
            <p:txBody>
              <a:bodyPr wrap="square" rtlCol="0">
                <a:spAutoFit/>
              </a:bodyPr>
              <a:lstStyle/>
              <a:p>
                <a:r>
                  <a:rPr lang="it-IT" sz="2000" b="0" dirty="0" smtClean="0">
                    <a:solidFill>
                      <a:srgbClr val="292934"/>
                    </a:solidFill>
                    <a:latin typeface="+mn-lt"/>
                  </a:rPr>
                  <a:t>( c ) Margine di Errore:</a:t>
                </a:r>
              </a:p>
            </p:txBody>
          </p:sp>
          <p:graphicFrame>
            <p:nvGraphicFramePr>
              <p:cNvPr id="10" name="Oggetto 9"/>
              <p:cNvGraphicFramePr>
                <a:graphicFrameLocks noChangeAspect="1"/>
              </p:cNvGraphicFramePr>
              <p:nvPr>
                <p:extLst>
                  <p:ext uri="{D42A27DB-BD31-4B8C-83A1-F6EECF244321}">
                    <p14:modId xmlns:p14="http://schemas.microsoft.com/office/powerpoint/2010/main" val="1957670066"/>
                  </p:ext>
                </p:extLst>
              </p:nvPr>
            </p:nvGraphicFramePr>
            <p:xfrm>
              <a:off x="3211649" y="5199762"/>
              <a:ext cx="5613400" cy="973137"/>
            </p:xfrm>
            <a:graphic>
              <a:graphicData uri="http://schemas.openxmlformats.org/presentationml/2006/ole">
                <mc:AlternateContent xmlns:mc="http://schemas.openxmlformats.org/markup-compatibility/2006">
                  <mc:Choice xmlns:v="urn:schemas-microsoft-com:vml" Requires="v">
                    <p:oleObj spid="_x0000_s574964" name="Equation" r:id="rId7" imgW="3149600" imgH="546100" progId="Equation.3">
                      <p:embed/>
                    </p:oleObj>
                  </mc:Choice>
                  <mc:Fallback>
                    <p:oleObj name="Equation" r:id="rId7" imgW="3149600" imgH="546100" progId="Equation.3">
                      <p:embed/>
                      <p:pic>
                        <p:nvPicPr>
                          <p:cNvPr id="0" name=""/>
                          <p:cNvPicPr/>
                          <p:nvPr/>
                        </p:nvPicPr>
                        <p:blipFill>
                          <a:blip r:embed="rId8"/>
                          <a:stretch>
                            <a:fillRect/>
                          </a:stretch>
                        </p:blipFill>
                        <p:spPr>
                          <a:xfrm>
                            <a:off x="3211649" y="5199762"/>
                            <a:ext cx="5613400" cy="973137"/>
                          </a:xfrm>
                          <a:prstGeom prst="rect">
                            <a:avLst/>
                          </a:prstGeom>
                        </p:spPr>
                      </p:pic>
                    </p:oleObj>
                  </mc:Fallback>
                </mc:AlternateContent>
              </a:graphicData>
            </a:graphic>
          </p:graphicFrame>
          <p:graphicFrame>
            <p:nvGraphicFramePr>
              <p:cNvPr id="12" name="Oggetto 11"/>
              <p:cNvGraphicFramePr>
                <a:graphicFrameLocks noChangeAspect="1"/>
              </p:cNvGraphicFramePr>
              <p:nvPr>
                <p:extLst>
                  <p:ext uri="{D42A27DB-BD31-4B8C-83A1-F6EECF244321}">
                    <p14:modId xmlns:p14="http://schemas.microsoft.com/office/powerpoint/2010/main" val="1038628229"/>
                  </p:ext>
                </p:extLst>
              </p:nvPr>
            </p:nvGraphicFramePr>
            <p:xfrm>
              <a:off x="3373438" y="6191250"/>
              <a:ext cx="1517650" cy="317500"/>
            </p:xfrm>
            <a:graphic>
              <a:graphicData uri="http://schemas.openxmlformats.org/presentationml/2006/ole">
                <mc:AlternateContent xmlns:mc="http://schemas.openxmlformats.org/markup-compatibility/2006">
                  <mc:Choice xmlns:v="urn:schemas-microsoft-com:vml" Requires="v">
                    <p:oleObj spid="_x0000_s574965" name="Equation" r:id="rId9" imgW="850900" imgH="177800" progId="Equation.3">
                      <p:embed/>
                    </p:oleObj>
                  </mc:Choice>
                  <mc:Fallback>
                    <p:oleObj name="Equation" r:id="rId9" imgW="850900" imgH="177800" progId="Equation.3">
                      <p:embed/>
                      <p:pic>
                        <p:nvPicPr>
                          <p:cNvPr id="0" name=""/>
                          <p:cNvPicPr/>
                          <p:nvPr/>
                        </p:nvPicPr>
                        <p:blipFill>
                          <a:blip r:embed="rId10"/>
                          <a:stretch>
                            <a:fillRect/>
                          </a:stretch>
                        </p:blipFill>
                        <p:spPr>
                          <a:xfrm>
                            <a:off x="3373438" y="6191250"/>
                            <a:ext cx="1517650" cy="317500"/>
                          </a:xfrm>
                          <a:prstGeom prst="rect">
                            <a:avLst/>
                          </a:prstGeom>
                        </p:spPr>
                      </p:pic>
                    </p:oleObj>
                  </mc:Fallback>
                </mc:AlternateContent>
              </a:graphicData>
            </a:graphic>
          </p:graphicFrame>
        </p:grpSp>
      </p:grpSp>
    </p:spTree>
    <p:extLst>
      <p:ext uri="{BB962C8B-B14F-4D97-AF65-F5344CB8AC3E}">
        <p14:creationId xmlns:p14="http://schemas.microsoft.com/office/powerpoint/2010/main" val="2391809729"/>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85452"/>
            <a:ext cx="8229600" cy="798131"/>
          </a:xfrm>
        </p:spPr>
        <p:txBody>
          <a:bodyPr/>
          <a:lstStyle/>
          <a:p>
            <a:r>
              <a:rPr lang="it-IT" dirty="0" smtClean="0"/>
              <a:t>Esempio #3 - MINITAB© </a:t>
            </a:r>
            <a:endParaRPr lang="it-IT" dirty="0"/>
          </a:p>
        </p:txBody>
      </p:sp>
      <p:sp>
        <p:nvSpPr>
          <p:cNvPr id="4" name="CasellaDiTesto 3"/>
          <p:cNvSpPr txBox="1"/>
          <p:nvPr/>
        </p:nvSpPr>
        <p:spPr>
          <a:xfrm>
            <a:off x="480857" y="1109609"/>
            <a:ext cx="5462049" cy="461665"/>
          </a:xfrm>
          <a:prstGeom prst="rect">
            <a:avLst/>
          </a:prstGeom>
          <a:noFill/>
        </p:spPr>
        <p:txBody>
          <a:bodyPr wrap="square" rtlCol="0">
            <a:spAutoFit/>
          </a:bodyPr>
          <a:lstStyle/>
          <a:p>
            <a:r>
              <a:rPr lang="en-GB" dirty="0" smtClean="0"/>
              <a:t>Stat </a:t>
            </a:r>
            <a:r>
              <a:rPr lang="en-GB" dirty="0" smtClean="0">
                <a:sym typeface="Wingdings"/>
              </a:rPr>
              <a:t> Basic Statistics  1 Proportion</a:t>
            </a:r>
            <a:endParaRPr lang="en-GB" dirty="0"/>
          </a:p>
        </p:txBody>
      </p:sp>
      <p:pic>
        <p:nvPicPr>
          <p:cNvPr id="5" name="Immagine 4"/>
          <p:cNvPicPr>
            <a:picLocks noChangeAspect="1"/>
          </p:cNvPicPr>
          <p:nvPr/>
        </p:nvPicPr>
        <p:blipFill rotWithShape="1">
          <a:blip r:embed="rId2"/>
          <a:srcRect l="1274" t="1133" r="947" b="2084"/>
          <a:stretch/>
        </p:blipFill>
        <p:spPr>
          <a:xfrm>
            <a:off x="530176" y="1627426"/>
            <a:ext cx="3705574" cy="2880000"/>
          </a:xfrm>
          <a:prstGeom prst="rect">
            <a:avLst/>
          </a:prstGeom>
        </p:spPr>
      </p:pic>
      <p:pic>
        <p:nvPicPr>
          <p:cNvPr id="6" name="Immagine 5"/>
          <p:cNvPicPr>
            <a:picLocks noChangeAspect="1"/>
          </p:cNvPicPr>
          <p:nvPr/>
        </p:nvPicPr>
        <p:blipFill rotWithShape="1">
          <a:blip r:embed="rId3"/>
          <a:srcRect l="10331" t="22184" r="12382" b="16578"/>
          <a:stretch/>
        </p:blipFill>
        <p:spPr>
          <a:xfrm>
            <a:off x="4907209" y="2416481"/>
            <a:ext cx="3110574" cy="2058941"/>
          </a:xfrm>
          <a:prstGeom prst="rect">
            <a:avLst/>
          </a:prstGeom>
        </p:spPr>
      </p:pic>
      <p:pic>
        <p:nvPicPr>
          <p:cNvPr id="9" name="Immagine 8"/>
          <p:cNvPicPr>
            <a:picLocks noChangeAspect="1"/>
          </p:cNvPicPr>
          <p:nvPr/>
        </p:nvPicPr>
        <p:blipFill rotWithShape="1">
          <a:blip r:embed="rId4">
            <a:extLst>
              <a:ext uri="{BEBA8EAE-BF5A-486C-A8C5-ECC9F3942E4B}">
                <a14:imgProps xmlns:a14="http://schemas.microsoft.com/office/drawing/2010/main">
                  <a14:imgLayer r:embed="rId5">
                    <a14:imgEffect>
                      <a14:colorTemperature colorTemp="11200"/>
                    </a14:imgEffect>
                  </a14:imgLayer>
                </a14:imgProps>
              </a:ext>
            </a:extLst>
          </a:blip>
          <a:srcRect r="16333" b="15202"/>
          <a:stretch/>
        </p:blipFill>
        <p:spPr>
          <a:xfrm>
            <a:off x="555507" y="4895578"/>
            <a:ext cx="5552413" cy="1691998"/>
          </a:xfrm>
          <a:prstGeom prst="rect">
            <a:avLst/>
          </a:prstGeom>
          <a:ln w="19050" cmpd="sng">
            <a:solidFill>
              <a:schemeClr val="tx1"/>
            </a:solidFill>
          </a:ln>
        </p:spPr>
      </p:pic>
      <p:sp>
        <p:nvSpPr>
          <p:cNvPr id="10" name="Rettangolo 9"/>
          <p:cNvSpPr/>
          <p:nvPr/>
        </p:nvSpPr>
        <p:spPr>
          <a:xfrm>
            <a:off x="2441277" y="4056237"/>
            <a:ext cx="826088" cy="295896"/>
          </a:xfrm>
          <a:prstGeom prst="rect">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1" name="Rettangolo 10"/>
          <p:cNvSpPr/>
          <p:nvPr/>
        </p:nvSpPr>
        <p:spPr>
          <a:xfrm>
            <a:off x="6193944" y="4011373"/>
            <a:ext cx="826088" cy="295896"/>
          </a:xfrm>
          <a:prstGeom prst="rect">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7325118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44870" y="212846"/>
            <a:ext cx="8229600" cy="798131"/>
          </a:xfrm>
        </p:spPr>
        <p:txBody>
          <a:bodyPr/>
          <a:lstStyle/>
          <a:p>
            <a:r>
              <a:rPr lang="it-IT" dirty="0" smtClean="0"/>
              <a:t>Esempio #4</a:t>
            </a:r>
            <a:endParaRPr lang="it-IT" dirty="0"/>
          </a:p>
        </p:txBody>
      </p:sp>
      <p:sp>
        <p:nvSpPr>
          <p:cNvPr id="3" name="CasellaDiTesto 2"/>
          <p:cNvSpPr txBox="1"/>
          <p:nvPr/>
        </p:nvSpPr>
        <p:spPr>
          <a:xfrm>
            <a:off x="456198" y="937003"/>
            <a:ext cx="8384184" cy="1200329"/>
          </a:xfrm>
          <a:prstGeom prst="rect">
            <a:avLst/>
          </a:prstGeom>
          <a:noFill/>
        </p:spPr>
        <p:txBody>
          <a:bodyPr wrap="square" rtlCol="0">
            <a:spAutoFit/>
          </a:bodyPr>
          <a:lstStyle/>
          <a:p>
            <a:pPr indent="271463" algn="just"/>
            <a:r>
              <a:rPr lang="it-IT" sz="1800" b="0" i="1" dirty="0" smtClean="0">
                <a:latin typeface="+mn-lt"/>
              </a:rPr>
              <a:t>L’amministrazione ospedaliera vuole stimare il tempo medio di attesa dei pazienti in coda al pronto soccorso. Preso un campione di 32 pazienti per i quali è stato registrato il tempo di attesa, vogliamo calcolare l’intervallo di confidenza al 95%. Usiamo la distribuzione t-</a:t>
            </a:r>
            <a:r>
              <a:rPr lang="it-IT" sz="1800" b="0" i="1" dirty="0" err="1" smtClean="0">
                <a:latin typeface="+mn-lt"/>
              </a:rPr>
              <a:t>Student</a:t>
            </a:r>
            <a:endParaRPr lang="it-IT" sz="1800" b="0" i="1" dirty="0">
              <a:latin typeface="+mn-lt"/>
            </a:endParaRPr>
          </a:p>
        </p:txBody>
      </p:sp>
      <p:pic>
        <p:nvPicPr>
          <p:cNvPr id="10" name="Immagine 9"/>
          <p:cNvPicPr>
            <a:picLocks noChangeAspect="1"/>
          </p:cNvPicPr>
          <p:nvPr/>
        </p:nvPicPr>
        <p:blipFill>
          <a:blip r:embed="rId2"/>
          <a:stretch>
            <a:fillRect/>
          </a:stretch>
        </p:blipFill>
        <p:spPr>
          <a:xfrm>
            <a:off x="661825" y="3434078"/>
            <a:ext cx="6409676" cy="3223575"/>
          </a:xfrm>
          <a:prstGeom prst="rect">
            <a:avLst/>
          </a:prstGeom>
        </p:spPr>
      </p:pic>
      <p:sp>
        <p:nvSpPr>
          <p:cNvPr id="11" name="CasellaDiTesto 10"/>
          <p:cNvSpPr txBox="1"/>
          <p:nvPr/>
        </p:nvSpPr>
        <p:spPr>
          <a:xfrm>
            <a:off x="628815" y="2983615"/>
            <a:ext cx="2934464" cy="369332"/>
          </a:xfrm>
          <a:prstGeom prst="rect">
            <a:avLst/>
          </a:prstGeom>
          <a:noFill/>
        </p:spPr>
        <p:txBody>
          <a:bodyPr wrap="square" rtlCol="0">
            <a:spAutoFit/>
          </a:bodyPr>
          <a:lstStyle/>
          <a:p>
            <a:r>
              <a:rPr lang="it-IT" sz="1800" dirty="0" smtClean="0">
                <a:latin typeface="+mn-lt"/>
              </a:rPr>
              <a:t>Alcuni calcoli</a:t>
            </a:r>
            <a:endParaRPr lang="it-IT" sz="1800" dirty="0">
              <a:latin typeface="+mn-lt"/>
            </a:endParaRPr>
          </a:p>
        </p:txBody>
      </p:sp>
      <p:graphicFrame>
        <p:nvGraphicFramePr>
          <p:cNvPr id="12" name="Tabella 11"/>
          <p:cNvGraphicFramePr>
            <a:graphicFrameLocks noGrp="1"/>
          </p:cNvGraphicFramePr>
          <p:nvPr>
            <p:extLst>
              <p:ext uri="{D42A27DB-BD31-4B8C-83A1-F6EECF244321}">
                <p14:modId xmlns:p14="http://schemas.microsoft.com/office/powerpoint/2010/main" val="1391445104"/>
              </p:ext>
            </p:extLst>
          </p:nvPr>
        </p:nvGraphicFramePr>
        <p:xfrm>
          <a:off x="3845465" y="2155632"/>
          <a:ext cx="4871624" cy="1148080"/>
        </p:xfrm>
        <a:graphic>
          <a:graphicData uri="http://schemas.openxmlformats.org/drawingml/2006/table">
            <a:tbl>
              <a:tblPr bandRow="1">
                <a:tableStyleId>{3B4B98B0-60AC-42C2-AFA5-B58CD77FA1E5}</a:tableStyleId>
              </a:tblPr>
              <a:tblGrid>
                <a:gridCol w="608953"/>
                <a:gridCol w="608953"/>
                <a:gridCol w="608953"/>
                <a:gridCol w="608953"/>
                <a:gridCol w="608953"/>
                <a:gridCol w="608953"/>
                <a:gridCol w="608953"/>
                <a:gridCol w="608953"/>
              </a:tblGrid>
              <a:tr h="190500">
                <a:tc>
                  <a:txBody>
                    <a:bodyPr/>
                    <a:lstStyle/>
                    <a:p>
                      <a:pPr algn="r" fontAlgn="b"/>
                      <a:r>
                        <a:rPr lang="it-IT" sz="1800" u="none" strike="noStrike">
                          <a:effectLst/>
                        </a:rPr>
                        <a:t>110</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42</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88</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19</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35</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76</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10</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151</a:t>
                      </a:r>
                      <a:endParaRPr lang="it-IT" sz="1800" b="0" i="0" u="none" strike="noStrike">
                        <a:solidFill>
                          <a:srgbClr val="000000"/>
                        </a:solidFill>
                        <a:effectLst/>
                        <a:latin typeface="Calibri"/>
                      </a:endParaRPr>
                    </a:p>
                  </a:txBody>
                  <a:tcPr marL="12700" marR="12700" marT="12700" marB="0" anchor="b"/>
                </a:tc>
              </a:tr>
              <a:tr h="190500">
                <a:tc>
                  <a:txBody>
                    <a:bodyPr/>
                    <a:lstStyle/>
                    <a:p>
                      <a:pPr algn="r" fontAlgn="b"/>
                      <a:r>
                        <a:rPr lang="it-IT" sz="1800" u="none" strike="noStrike">
                          <a:effectLst/>
                        </a:rPr>
                        <a:t>2</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44</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27</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77</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53</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102</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66</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39</a:t>
                      </a:r>
                      <a:endParaRPr lang="it-IT" sz="1800" b="0" i="0" u="none" strike="noStrike">
                        <a:solidFill>
                          <a:srgbClr val="000000"/>
                        </a:solidFill>
                        <a:effectLst/>
                        <a:latin typeface="Calibri"/>
                      </a:endParaRPr>
                    </a:p>
                  </a:txBody>
                  <a:tcPr marL="12700" marR="12700" marT="12700" marB="0" anchor="b"/>
                </a:tc>
              </a:tr>
              <a:tr h="190500">
                <a:tc>
                  <a:txBody>
                    <a:bodyPr/>
                    <a:lstStyle/>
                    <a:p>
                      <a:pPr algn="r" fontAlgn="b"/>
                      <a:r>
                        <a:rPr lang="it-IT" sz="1800" u="none" strike="noStrike">
                          <a:effectLst/>
                        </a:rPr>
                        <a:t>20</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108</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92</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55</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14</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52</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3</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62</a:t>
                      </a:r>
                      <a:endParaRPr lang="it-IT" sz="1800" b="0" i="0" u="none" strike="noStrike">
                        <a:solidFill>
                          <a:srgbClr val="000000"/>
                        </a:solidFill>
                        <a:effectLst/>
                        <a:latin typeface="Calibri"/>
                      </a:endParaRPr>
                    </a:p>
                  </a:txBody>
                  <a:tcPr marL="12700" marR="12700" marT="12700" marB="0" anchor="b"/>
                </a:tc>
              </a:tr>
              <a:tr h="190500">
                <a:tc>
                  <a:txBody>
                    <a:bodyPr/>
                    <a:lstStyle/>
                    <a:p>
                      <a:pPr algn="r" fontAlgn="b"/>
                      <a:r>
                        <a:rPr lang="it-IT" sz="1800" u="none" strike="noStrike">
                          <a:effectLst/>
                        </a:rPr>
                        <a:t>78</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dirty="0">
                          <a:effectLst/>
                        </a:rPr>
                        <a:t>15</a:t>
                      </a:r>
                      <a:endParaRPr lang="it-IT" sz="1800" b="0" i="0" u="none" strike="noStrike" dirty="0">
                        <a:solidFill>
                          <a:srgbClr val="000000"/>
                        </a:solidFill>
                        <a:effectLst/>
                        <a:latin typeface="Calibri"/>
                      </a:endParaRPr>
                    </a:p>
                  </a:txBody>
                  <a:tcPr marL="12700" marR="12700" marT="12700" marB="0" anchor="b"/>
                </a:tc>
                <a:tc>
                  <a:txBody>
                    <a:bodyPr/>
                    <a:lstStyle/>
                    <a:p>
                      <a:pPr algn="r" fontAlgn="b"/>
                      <a:r>
                        <a:rPr lang="it-IT" sz="1800" u="none" strike="noStrike">
                          <a:effectLst/>
                        </a:rPr>
                        <a:t>60</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121</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40</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35</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a:effectLst/>
                        </a:rPr>
                        <a:t>11</a:t>
                      </a:r>
                      <a:endParaRPr lang="it-IT" sz="1800" b="0" i="0" u="none" strike="noStrike">
                        <a:solidFill>
                          <a:srgbClr val="000000"/>
                        </a:solidFill>
                        <a:effectLst/>
                        <a:latin typeface="Calibri"/>
                      </a:endParaRPr>
                    </a:p>
                  </a:txBody>
                  <a:tcPr marL="12700" marR="12700" marT="12700" marB="0" anchor="b"/>
                </a:tc>
                <a:tc>
                  <a:txBody>
                    <a:bodyPr/>
                    <a:lstStyle/>
                    <a:p>
                      <a:pPr algn="r" fontAlgn="b"/>
                      <a:r>
                        <a:rPr lang="it-IT" sz="1800" u="none" strike="noStrike" dirty="0">
                          <a:effectLst/>
                        </a:rPr>
                        <a:t>72</a:t>
                      </a:r>
                      <a:endParaRPr lang="it-IT" sz="1800" b="0" i="0" u="none" strike="noStrike" dirty="0">
                        <a:solidFill>
                          <a:srgbClr val="000000"/>
                        </a:solidFill>
                        <a:effectLst/>
                        <a:latin typeface="Calibri"/>
                      </a:endParaRPr>
                    </a:p>
                  </a:txBody>
                  <a:tcPr marL="12700" marR="12700" marT="12700" marB="0" anchor="b"/>
                </a:tc>
              </a:tr>
            </a:tbl>
          </a:graphicData>
        </a:graphic>
      </p:graphicFrame>
    </p:spTree>
    <p:extLst>
      <p:ext uri="{BB962C8B-B14F-4D97-AF65-F5344CB8AC3E}">
        <p14:creationId xmlns:p14="http://schemas.microsoft.com/office/powerpoint/2010/main" val="1685741604"/>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44870" y="212846"/>
            <a:ext cx="8229600" cy="798131"/>
          </a:xfrm>
        </p:spPr>
        <p:txBody>
          <a:bodyPr/>
          <a:lstStyle/>
          <a:p>
            <a:r>
              <a:rPr lang="it-IT" dirty="0" smtClean="0"/>
              <a:t>Esempio #4 – MINITAB©</a:t>
            </a:r>
            <a:endParaRPr lang="it-IT" dirty="0"/>
          </a:p>
        </p:txBody>
      </p:sp>
      <p:sp>
        <p:nvSpPr>
          <p:cNvPr id="3" name="CasellaDiTesto 2"/>
          <p:cNvSpPr txBox="1"/>
          <p:nvPr/>
        </p:nvSpPr>
        <p:spPr>
          <a:xfrm>
            <a:off x="456198" y="937003"/>
            <a:ext cx="8384184" cy="1200329"/>
          </a:xfrm>
          <a:prstGeom prst="rect">
            <a:avLst/>
          </a:prstGeom>
          <a:noFill/>
        </p:spPr>
        <p:txBody>
          <a:bodyPr wrap="square" rtlCol="0">
            <a:spAutoFit/>
          </a:bodyPr>
          <a:lstStyle/>
          <a:p>
            <a:pPr indent="271463" algn="just"/>
            <a:r>
              <a:rPr lang="it-IT" sz="1800" b="0" i="1" dirty="0" smtClean="0">
                <a:latin typeface="+mn-lt"/>
              </a:rPr>
              <a:t>L’amministrazione ospedaliera vuole stimare il tempo medio di attesa dei pazienti in coda al pronto soccorso. Preso un campione di 32 pazienti per i quali è stato registrato il tempo di attesa, vogliamo calcolare l’intervallo di confidenza al 95%. Usiamo la distribuzione </a:t>
            </a:r>
            <a:r>
              <a:rPr lang="it-IT" sz="1800" b="0" dirty="0" smtClean="0">
                <a:latin typeface="+mn-lt"/>
              </a:rPr>
              <a:t>t</a:t>
            </a:r>
            <a:endParaRPr lang="it-IT" sz="1800" b="0" dirty="0">
              <a:latin typeface="+mn-lt"/>
            </a:endParaRPr>
          </a:p>
        </p:txBody>
      </p:sp>
      <p:pic>
        <p:nvPicPr>
          <p:cNvPr id="5" name="Immagine 4"/>
          <p:cNvPicPr>
            <a:picLocks noChangeAspect="1"/>
          </p:cNvPicPr>
          <p:nvPr/>
        </p:nvPicPr>
        <p:blipFill rotWithShape="1">
          <a:blip r:embed="rId2"/>
          <a:srcRect l="5040" t="1975" r="-4191" b="5883"/>
          <a:stretch/>
        </p:blipFill>
        <p:spPr>
          <a:xfrm>
            <a:off x="493187" y="2206889"/>
            <a:ext cx="1775474" cy="4142540"/>
          </a:xfrm>
          <a:prstGeom prst="rect">
            <a:avLst/>
          </a:prstGeom>
        </p:spPr>
      </p:pic>
      <p:sp>
        <p:nvSpPr>
          <p:cNvPr id="6" name="CasellaDiTesto 5"/>
          <p:cNvSpPr txBox="1"/>
          <p:nvPr/>
        </p:nvSpPr>
        <p:spPr>
          <a:xfrm>
            <a:off x="2465936" y="2280863"/>
            <a:ext cx="4118114" cy="461665"/>
          </a:xfrm>
          <a:prstGeom prst="rect">
            <a:avLst/>
          </a:prstGeom>
          <a:noFill/>
        </p:spPr>
        <p:txBody>
          <a:bodyPr wrap="square" rtlCol="0">
            <a:spAutoFit/>
          </a:bodyPr>
          <a:lstStyle/>
          <a:p>
            <a:r>
              <a:rPr lang="en-GB" dirty="0" err="1" smtClean="0"/>
              <a:t>Calc</a:t>
            </a:r>
            <a:r>
              <a:rPr lang="en-GB" dirty="0" smtClean="0"/>
              <a:t> </a:t>
            </a:r>
            <a:r>
              <a:rPr lang="en-GB" dirty="0" smtClean="0">
                <a:sym typeface="Wingdings"/>
              </a:rPr>
              <a:t> Column Statistics </a:t>
            </a:r>
            <a:endParaRPr lang="en-GB" dirty="0"/>
          </a:p>
        </p:txBody>
      </p:sp>
      <p:pic>
        <p:nvPicPr>
          <p:cNvPr id="7" name="Immagine 6"/>
          <p:cNvPicPr>
            <a:picLocks noChangeAspect="1"/>
          </p:cNvPicPr>
          <p:nvPr/>
        </p:nvPicPr>
        <p:blipFill>
          <a:blip r:embed="rId3"/>
          <a:stretch>
            <a:fillRect/>
          </a:stretch>
        </p:blipFill>
        <p:spPr>
          <a:xfrm>
            <a:off x="6343814" y="4916099"/>
            <a:ext cx="2664000" cy="1805600"/>
          </a:xfrm>
          <a:prstGeom prst="rect">
            <a:avLst/>
          </a:prstGeom>
        </p:spPr>
      </p:pic>
      <p:pic>
        <p:nvPicPr>
          <p:cNvPr id="8" name="Immagine 7"/>
          <p:cNvPicPr>
            <a:picLocks noChangeAspect="1"/>
          </p:cNvPicPr>
          <p:nvPr/>
        </p:nvPicPr>
        <p:blipFill>
          <a:blip r:embed="rId4"/>
          <a:stretch>
            <a:fillRect/>
          </a:stretch>
        </p:blipFill>
        <p:spPr>
          <a:xfrm>
            <a:off x="2465936" y="2752818"/>
            <a:ext cx="3743999" cy="2884133"/>
          </a:xfrm>
          <a:prstGeom prst="rect">
            <a:avLst/>
          </a:prstGeom>
        </p:spPr>
      </p:pic>
      <p:sp>
        <p:nvSpPr>
          <p:cNvPr id="9" name="Rettangolo 8"/>
          <p:cNvSpPr/>
          <p:nvPr/>
        </p:nvSpPr>
        <p:spPr>
          <a:xfrm>
            <a:off x="3674244" y="3291839"/>
            <a:ext cx="1195978" cy="308225"/>
          </a:xfrm>
          <a:prstGeom prst="rect">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20188038"/>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32540" y="422439"/>
            <a:ext cx="8229600" cy="761144"/>
          </a:xfrm>
        </p:spPr>
        <p:txBody>
          <a:bodyPr/>
          <a:lstStyle/>
          <a:p>
            <a:r>
              <a:rPr lang="it-IT" dirty="0"/>
              <a:t>Esempio #4 – MINITAB©</a:t>
            </a:r>
          </a:p>
        </p:txBody>
      </p:sp>
      <p:sp>
        <p:nvSpPr>
          <p:cNvPr id="3" name="CasellaDiTesto 2"/>
          <p:cNvSpPr txBox="1"/>
          <p:nvPr/>
        </p:nvSpPr>
        <p:spPr>
          <a:xfrm>
            <a:off x="567164" y="1282215"/>
            <a:ext cx="5227786" cy="461665"/>
          </a:xfrm>
          <a:prstGeom prst="rect">
            <a:avLst/>
          </a:prstGeom>
          <a:noFill/>
        </p:spPr>
        <p:txBody>
          <a:bodyPr wrap="square" rtlCol="0">
            <a:spAutoFit/>
          </a:bodyPr>
          <a:lstStyle/>
          <a:p>
            <a:r>
              <a:rPr lang="en-GB" dirty="0" smtClean="0"/>
              <a:t>Stat</a:t>
            </a:r>
            <a:r>
              <a:rPr lang="en-GB" dirty="0" smtClean="0">
                <a:sym typeface="Wingdings"/>
              </a:rPr>
              <a:t> Basic Statistics  1 – Sample t</a:t>
            </a:r>
            <a:endParaRPr lang="en-GB" dirty="0"/>
          </a:p>
        </p:txBody>
      </p:sp>
      <p:pic>
        <p:nvPicPr>
          <p:cNvPr id="4" name="Immagine 3"/>
          <p:cNvPicPr>
            <a:picLocks noChangeAspect="1"/>
          </p:cNvPicPr>
          <p:nvPr/>
        </p:nvPicPr>
        <p:blipFill rotWithShape="1">
          <a:blip r:embed="rId3"/>
          <a:srcRect l="1183" t="1" r="770" b="-1255"/>
          <a:stretch/>
        </p:blipFill>
        <p:spPr>
          <a:xfrm>
            <a:off x="591825" y="1843527"/>
            <a:ext cx="3600267" cy="3285332"/>
          </a:xfrm>
          <a:prstGeom prst="rect">
            <a:avLst/>
          </a:prstGeom>
        </p:spPr>
      </p:pic>
      <p:pic>
        <p:nvPicPr>
          <p:cNvPr id="5" name="Immagine 4"/>
          <p:cNvPicPr>
            <a:picLocks noChangeAspect="1"/>
          </p:cNvPicPr>
          <p:nvPr/>
        </p:nvPicPr>
        <p:blipFill>
          <a:blip r:embed="rId4"/>
          <a:stretch>
            <a:fillRect/>
          </a:stretch>
        </p:blipFill>
        <p:spPr>
          <a:xfrm>
            <a:off x="5208458" y="1766697"/>
            <a:ext cx="3060000" cy="1805110"/>
          </a:xfrm>
          <a:prstGeom prst="rect">
            <a:avLst/>
          </a:prstGeom>
        </p:spPr>
      </p:pic>
      <p:pic>
        <p:nvPicPr>
          <p:cNvPr id="6" name="Immagine 5"/>
          <p:cNvPicPr>
            <a:picLocks noChangeAspect="1"/>
          </p:cNvPicPr>
          <p:nvPr/>
        </p:nvPicPr>
        <p:blipFill>
          <a:blip r:embed="rId5"/>
          <a:stretch>
            <a:fillRect/>
          </a:stretch>
        </p:blipFill>
        <p:spPr>
          <a:xfrm>
            <a:off x="5154458" y="4208952"/>
            <a:ext cx="3168000" cy="1814583"/>
          </a:xfrm>
          <a:prstGeom prst="rect">
            <a:avLst/>
          </a:prstGeom>
        </p:spPr>
      </p:pic>
      <p:sp>
        <p:nvSpPr>
          <p:cNvPr id="7" name="Rettangolo 6"/>
          <p:cNvSpPr/>
          <p:nvPr/>
        </p:nvSpPr>
        <p:spPr>
          <a:xfrm>
            <a:off x="2527585" y="4389120"/>
            <a:ext cx="715121" cy="271238"/>
          </a:xfrm>
          <a:prstGeom prst="rect">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cxnSp>
        <p:nvCxnSpPr>
          <p:cNvPr id="9" name="Connettore 2 8"/>
          <p:cNvCxnSpPr/>
          <p:nvPr/>
        </p:nvCxnSpPr>
        <p:spPr>
          <a:xfrm>
            <a:off x="3070091" y="4512410"/>
            <a:ext cx="1985078" cy="1097280"/>
          </a:xfrm>
          <a:prstGeom prst="straightConnector1">
            <a:avLst/>
          </a:prstGeom>
          <a:ln w="190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1" name="Rettangolo 10"/>
          <p:cNvSpPr/>
          <p:nvPr/>
        </p:nvSpPr>
        <p:spPr>
          <a:xfrm>
            <a:off x="3296470" y="4393572"/>
            <a:ext cx="715121" cy="271238"/>
          </a:xfrm>
          <a:prstGeom prst="rect">
            <a:avLst/>
          </a:prstGeom>
          <a:noFill/>
          <a:ln w="19050"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cxnSp>
        <p:nvCxnSpPr>
          <p:cNvPr id="13" name="Connettore 2 12"/>
          <p:cNvCxnSpPr/>
          <p:nvPr/>
        </p:nvCxnSpPr>
        <p:spPr>
          <a:xfrm flipV="1">
            <a:off x="3871520" y="2835667"/>
            <a:ext cx="1257627" cy="1491808"/>
          </a:xfrm>
          <a:prstGeom prst="straightConnector1">
            <a:avLst/>
          </a:prstGeom>
          <a:ln w="19050" cmpd="sng">
            <a:solidFill>
              <a:srgbClr val="0000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93334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85452"/>
            <a:ext cx="8229600" cy="761144"/>
          </a:xfrm>
        </p:spPr>
        <p:txBody>
          <a:bodyPr/>
          <a:lstStyle/>
          <a:p>
            <a:r>
              <a:rPr lang="it-IT" dirty="0"/>
              <a:t>Esempio #4 – MINITAB©</a:t>
            </a:r>
          </a:p>
        </p:txBody>
      </p:sp>
      <p:pic>
        <p:nvPicPr>
          <p:cNvPr id="3" name="Immagine 2"/>
          <p:cNvPicPr>
            <a:picLocks noChangeAspect="1"/>
          </p:cNvPicPr>
          <p:nvPr/>
        </p:nvPicPr>
        <p:blipFill rotWithShape="1">
          <a:blip r:embed="rId2"/>
          <a:srcRect l="1091" t="6304" r="13194" b="11625"/>
          <a:stretch/>
        </p:blipFill>
        <p:spPr>
          <a:xfrm>
            <a:off x="543924" y="1304505"/>
            <a:ext cx="5427565" cy="1798456"/>
          </a:xfrm>
          <a:prstGeom prst="rect">
            <a:avLst/>
          </a:prstGeom>
        </p:spPr>
      </p:pic>
      <p:pic>
        <p:nvPicPr>
          <p:cNvPr id="6" name="Immagine 5"/>
          <p:cNvPicPr>
            <a:picLocks noChangeAspect="1"/>
          </p:cNvPicPr>
          <p:nvPr/>
        </p:nvPicPr>
        <p:blipFill>
          <a:blip r:embed="rId3"/>
          <a:stretch>
            <a:fillRect/>
          </a:stretch>
        </p:blipFill>
        <p:spPr>
          <a:xfrm>
            <a:off x="2702202" y="2593368"/>
            <a:ext cx="5940000" cy="3960000"/>
          </a:xfrm>
          <a:prstGeom prst="rect">
            <a:avLst/>
          </a:prstGeom>
        </p:spPr>
      </p:pic>
    </p:spTree>
    <p:extLst>
      <p:ext uri="{BB962C8B-B14F-4D97-AF65-F5344CB8AC3E}">
        <p14:creationId xmlns:p14="http://schemas.microsoft.com/office/powerpoint/2010/main" val="29772820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p:nvPr>
        </p:nvSpPr>
        <p:spPr>
          <a:xfrm>
            <a:off x="457200" y="274491"/>
            <a:ext cx="8229600" cy="990600"/>
          </a:xfrm>
        </p:spPr>
        <p:txBody>
          <a:bodyPr>
            <a:normAutofit/>
          </a:bodyPr>
          <a:lstStyle/>
          <a:p>
            <a:pPr eaLnBrk="1" hangingPunct="1"/>
            <a:r>
              <a:rPr lang="it-IT" b="0" dirty="0" smtClean="0">
                <a:latin typeface="Tahoma" charset="0"/>
              </a:rPr>
              <a:t>Distribuzioni Campionarie</a:t>
            </a:r>
            <a:endParaRPr lang="it-IT" b="0" dirty="0">
              <a:latin typeface="Tahoma" charset="0"/>
            </a:endParaRPr>
          </a:p>
        </p:txBody>
      </p:sp>
      <p:sp>
        <p:nvSpPr>
          <p:cNvPr id="7" name="Rectangle 3"/>
          <p:cNvSpPr txBox="1">
            <a:spLocks noChangeArrowheads="1"/>
          </p:cNvSpPr>
          <p:nvPr/>
        </p:nvSpPr>
        <p:spPr>
          <a:xfrm>
            <a:off x="521071" y="1056054"/>
            <a:ext cx="8060388" cy="990558"/>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it-IT" b="0" dirty="0" smtClean="0">
                <a:ea typeface="ＭＳ Ｐゴシック" charset="0"/>
              </a:rPr>
              <a:t>Una </a:t>
            </a:r>
            <a:r>
              <a:rPr lang="it-IT" i="1" u="sng" dirty="0" smtClean="0">
                <a:solidFill>
                  <a:schemeClr val="hlink"/>
                </a:solidFill>
                <a:ea typeface="ＭＳ Ｐゴシック" charset="0"/>
              </a:rPr>
              <a:t>distribuzione di popolazione </a:t>
            </a:r>
            <a:r>
              <a:rPr lang="it-IT" b="0" dirty="0" smtClean="0">
                <a:ea typeface="ＭＳ Ｐゴシック" charset="0"/>
              </a:rPr>
              <a:t>è la distribuzione di probabilità di una popolazione di dati.</a:t>
            </a:r>
            <a:endParaRPr lang="it-IT" b="0" dirty="0">
              <a:ea typeface="ＭＳ Ｐゴシック" charset="0"/>
            </a:endParaRPr>
          </a:p>
        </p:txBody>
      </p:sp>
      <p:sp>
        <p:nvSpPr>
          <p:cNvPr id="8" name="Rectangle 52"/>
          <p:cNvSpPr>
            <a:spLocks noChangeArrowheads="1"/>
          </p:cNvSpPr>
          <p:nvPr/>
        </p:nvSpPr>
        <p:spPr bwMode="auto">
          <a:xfrm>
            <a:off x="369889" y="1905493"/>
            <a:ext cx="8001963" cy="695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61938" algn="just">
              <a:spcBef>
                <a:spcPct val="30000"/>
              </a:spcBef>
            </a:pPr>
            <a:r>
              <a:rPr lang="it-IT" sz="2000" b="0" dirty="0" smtClean="0">
                <a:solidFill>
                  <a:srgbClr val="292934"/>
                </a:solidFill>
                <a:latin typeface="+mn-lt"/>
              </a:rPr>
              <a:t>Punteggio della prova </a:t>
            </a:r>
            <a:r>
              <a:rPr lang="it-IT" sz="2000" b="0" dirty="0">
                <a:solidFill>
                  <a:srgbClr val="292934"/>
                </a:solidFill>
                <a:latin typeface="+mn-lt"/>
              </a:rPr>
              <a:t>in </a:t>
            </a:r>
            <a:r>
              <a:rPr lang="it-IT" sz="2000" b="0" dirty="0" smtClean="0">
                <a:solidFill>
                  <a:srgbClr val="292934"/>
                </a:solidFill>
                <a:latin typeface="+mn-lt"/>
              </a:rPr>
              <a:t>itinere (in centesimi) di </a:t>
            </a:r>
            <a:r>
              <a:rPr lang="it-IT" sz="2000" i="1" u="sng" dirty="0" smtClean="0">
                <a:solidFill>
                  <a:srgbClr val="0000FF"/>
                </a:solidFill>
                <a:latin typeface="+mn-lt"/>
              </a:rPr>
              <a:t>tutti gli studenti </a:t>
            </a:r>
            <a:r>
              <a:rPr lang="it-IT" sz="2000" b="0" dirty="0">
                <a:solidFill>
                  <a:srgbClr val="292934"/>
                </a:solidFill>
                <a:latin typeface="+mn-lt"/>
              </a:rPr>
              <a:t>(5</a:t>
            </a:r>
            <a:r>
              <a:rPr lang="it-IT" sz="2000" b="0" dirty="0" smtClean="0">
                <a:solidFill>
                  <a:srgbClr val="292934"/>
                </a:solidFill>
                <a:latin typeface="+mn-lt"/>
              </a:rPr>
              <a:t>) che </a:t>
            </a:r>
            <a:r>
              <a:rPr lang="it-IT" sz="2000" b="0" dirty="0">
                <a:solidFill>
                  <a:srgbClr val="292934"/>
                </a:solidFill>
                <a:latin typeface="+mn-lt"/>
              </a:rPr>
              <a:t>seguono il corso di Analisi Superiore.</a:t>
            </a:r>
          </a:p>
        </p:txBody>
      </p:sp>
      <p:graphicFrame>
        <p:nvGraphicFramePr>
          <p:cNvPr id="9" name="Group 383"/>
          <p:cNvGraphicFramePr>
            <a:graphicFrameLocks noGrp="1"/>
          </p:cNvGraphicFramePr>
          <p:nvPr>
            <p:extLst>
              <p:ext uri="{D42A27DB-BD31-4B8C-83A1-F6EECF244321}">
                <p14:modId xmlns:p14="http://schemas.microsoft.com/office/powerpoint/2010/main" val="3893916016"/>
              </p:ext>
            </p:extLst>
          </p:nvPr>
        </p:nvGraphicFramePr>
        <p:xfrm>
          <a:off x="2042822" y="2783786"/>
          <a:ext cx="5391976" cy="731620"/>
        </p:xfrm>
        <a:graphic>
          <a:graphicData uri="http://schemas.openxmlformats.org/drawingml/2006/table">
            <a:tbl>
              <a:tblPr firstRow="1">
                <a:tableStyleId>{3C2FFA5D-87B4-456A-9821-1D502468CF0F}</a:tableStyleId>
              </a:tblPr>
              <a:tblGrid>
                <a:gridCol w="1861611"/>
                <a:gridCol w="693752"/>
                <a:gridCol w="712502"/>
                <a:gridCol w="693751"/>
                <a:gridCol w="715181"/>
                <a:gridCol w="715179"/>
              </a:tblGrid>
              <a:tr h="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it-IT" sz="1800" u="none" strike="noStrike" cap="none" normalizeH="0" baseline="0" smtClean="0">
                          <a:ln>
                            <a:noFill/>
                          </a:ln>
                          <a:effectLst/>
                        </a:rPr>
                        <a:t>Studente</a:t>
                      </a:r>
                      <a:endParaRPr kumimoji="0" lang="it-IT" sz="1800" b="1" i="0" u="none" strike="noStrike" cap="none" normalizeH="0" baseline="0" smtClean="0">
                        <a:ln>
                          <a:noFill/>
                        </a:ln>
                        <a:solidFill>
                          <a:schemeClr val="tx1"/>
                        </a:solidFill>
                        <a:effectLst/>
                        <a:latin typeface="Arial"/>
                        <a:cs typeface="Arial"/>
                      </a:endParaRPr>
                    </a:p>
                  </a:txBody>
                  <a:tcPr marT="45745" marB="4574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it-IT" sz="1800" u="none" strike="noStrike" cap="none" normalizeH="0" baseline="0" smtClean="0">
                          <a:ln>
                            <a:noFill/>
                          </a:ln>
                          <a:effectLst/>
                        </a:rPr>
                        <a:t>A</a:t>
                      </a:r>
                      <a:endParaRPr kumimoji="0" lang="it-IT" sz="1800" b="0" i="0" u="none" strike="noStrike" cap="none" normalizeH="0" baseline="0" smtClean="0">
                        <a:ln>
                          <a:noFill/>
                        </a:ln>
                        <a:solidFill>
                          <a:schemeClr val="tx1"/>
                        </a:solidFill>
                        <a:effectLst/>
                        <a:latin typeface="Arial"/>
                        <a:cs typeface="Arial"/>
                      </a:endParaRPr>
                    </a:p>
                  </a:txBody>
                  <a:tcPr marT="45745" marB="45745"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800" u="none" strike="noStrike" cap="none" normalizeH="0" baseline="0" smtClean="0">
                          <a:ln>
                            <a:noFill/>
                          </a:ln>
                          <a:effectLst/>
                        </a:rPr>
                        <a:t>B</a:t>
                      </a:r>
                      <a:endParaRPr kumimoji="0" lang="it-IT" sz="1800" b="1" i="0" u="none" strike="noStrike" cap="none" normalizeH="0" baseline="0" smtClean="0">
                        <a:ln>
                          <a:noFill/>
                        </a:ln>
                        <a:solidFill>
                          <a:schemeClr val="tx1"/>
                        </a:solidFill>
                        <a:effectLst/>
                        <a:latin typeface="Arial"/>
                        <a:cs typeface="Arial"/>
                      </a:endParaRPr>
                    </a:p>
                  </a:txBody>
                  <a:tcPr marT="45745" marB="45745"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800" u="none" strike="noStrike" cap="none" normalizeH="0" baseline="0" smtClean="0">
                          <a:ln>
                            <a:noFill/>
                          </a:ln>
                          <a:effectLst/>
                        </a:rPr>
                        <a:t>C</a:t>
                      </a:r>
                      <a:endParaRPr kumimoji="0" lang="it-IT" sz="1800" b="1" i="0" u="none" strike="noStrike" cap="none" normalizeH="0" baseline="0" smtClean="0">
                        <a:ln>
                          <a:noFill/>
                        </a:ln>
                        <a:solidFill>
                          <a:schemeClr val="tx1"/>
                        </a:solidFill>
                        <a:effectLst/>
                        <a:latin typeface="Arial"/>
                        <a:cs typeface="Arial"/>
                      </a:endParaRPr>
                    </a:p>
                  </a:txBody>
                  <a:tcPr marT="45745" marB="45745"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800" u="none" strike="noStrike" cap="none" normalizeH="0" baseline="0" smtClean="0">
                          <a:ln>
                            <a:noFill/>
                          </a:ln>
                          <a:effectLst/>
                        </a:rPr>
                        <a:t>D</a:t>
                      </a:r>
                      <a:endParaRPr kumimoji="0" lang="it-IT" sz="1800" b="1" i="0" u="none" strike="noStrike" cap="none" normalizeH="0" baseline="0" smtClean="0">
                        <a:ln>
                          <a:noFill/>
                        </a:ln>
                        <a:solidFill>
                          <a:schemeClr val="tx1"/>
                        </a:solidFill>
                        <a:effectLst/>
                        <a:latin typeface="Arial"/>
                        <a:cs typeface="Arial"/>
                      </a:endParaRPr>
                    </a:p>
                  </a:txBody>
                  <a:tcPr marT="45745" marB="45745"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800" u="none" strike="noStrike" cap="none" normalizeH="0" baseline="0" smtClean="0">
                          <a:ln>
                            <a:noFill/>
                          </a:ln>
                          <a:effectLst/>
                        </a:rPr>
                        <a:t>E</a:t>
                      </a:r>
                      <a:endParaRPr kumimoji="0" lang="it-IT" sz="1800" b="1" i="0" u="none" strike="noStrike" cap="none" normalizeH="0" baseline="0" smtClean="0">
                        <a:ln>
                          <a:noFill/>
                        </a:ln>
                        <a:solidFill>
                          <a:schemeClr val="tx1"/>
                        </a:solidFill>
                        <a:effectLst/>
                        <a:latin typeface="Arial"/>
                        <a:cs typeface="Arial"/>
                      </a:endParaRPr>
                    </a:p>
                  </a:txBody>
                  <a:tcPr marT="45745" marB="45745" horzOverflow="overflow"/>
                </a:tc>
              </a:tr>
              <a:tr h="27447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it-IT" sz="1800" u="none" strike="noStrike" cap="none" normalizeH="0" baseline="0" dirty="0" smtClean="0">
                          <a:ln>
                            <a:noFill/>
                          </a:ln>
                          <a:effectLst/>
                        </a:rPr>
                        <a:t>Punteggio</a:t>
                      </a:r>
                      <a:endParaRPr kumimoji="0" lang="it-IT" sz="1800" b="1" i="0" u="none" strike="noStrike" cap="none" normalizeH="0" baseline="0" dirty="0" smtClean="0">
                        <a:ln>
                          <a:noFill/>
                        </a:ln>
                        <a:solidFill>
                          <a:schemeClr val="tx1"/>
                        </a:solidFill>
                        <a:effectLst/>
                        <a:latin typeface="Arial"/>
                        <a:cs typeface="Arial"/>
                      </a:endParaRPr>
                    </a:p>
                  </a:txBody>
                  <a:tcPr marT="45745" marB="45745"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1800" u="none" strike="noStrike" cap="none" normalizeH="0" baseline="0" dirty="0" smtClean="0">
                          <a:ln>
                            <a:noFill/>
                          </a:ln>
                          <a:effectLst/>
                        </a:rPr>
                        <a:t>70</a:t>
                      </a:r>
                      <a:endParaRPr kumimoji="0" lang="it-IT" sz="1800" b="1" i="0" u="none" strike="noStrike" cap="none" normalizeH="0" baseline="0" dirty="0" smtClean="0">
                        <a:ln>
                          <a:noFill/>
                        </a:ln>
                        <a:solidFill>
                          <a:schemeClr val="tx1"/>
                        </a:solidFill>
                        <a:effectLst/>
                        <a:latin typeface="Arial"/>
                        <a:cs typeface="Arial"/>
                      </a:endParaRPr>
                    </a:p>
                  </a:txBody>
                  <a:tcPr marT="45745" marB="45745"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1800" u="none" strike="noStrike" cap="none" normalizeH="0" baseline="0" dirty="0" smtClean="0">
                          <a:ln>
                            <a:noFill/>
                          </a:ln>
                          <a:effectLst/>
                        </a:rPr>
                        <a:t>78</a:t>
                      </a:r>
                      <a:endParaRPr kumimoji="0" lang="it-IT" sz="1800" b="1" i="0" u="none" strike="noStrike" cap="none" normalizeH="0" baseline="0" dirty="0" smtClean="0">
                        <a:ln>
                          <a:noFill/>
                        </a:ln>
                        <a:solidFill>
                          <a:schemeClr val="tx1"/>
                        </a:solidFill>
                        <a:effectLst/>
                        <a:latin typeface="Arial"/>
                        <a:cs typeface="Arial"/>
                      </a:endParaRPr>
                    </a:p>
                  </a:txBody>
                  <a:tcPr marT="45745" marB="45745"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800" u="none" strike="noStrike" cap="none" normalizeH="0" baseline="0" dirty="0" smtClean="0">
                          <a:ln>
                            <a:noFill/>
                          </a:ln>
                          <a:effectLst/>
                        </a:rPr>
                        <a:t>80</a:t>
                      </a:r>
                      <a:endParaRPr kumimoji="0" lang="it-IT" sz="1800" b="1" i="0" u="none" strike="noStrike" cap="none" normalizeH="0" baseline="0" dirty="0" smtClean="0">
                        <a:ln>
                          <a:noFill/>
                        </a:ln>
                        <a:solidFill>
                          <a:schemeClr val="tx1"/>
                        </a:solidFill>
                        <a:effectLst/>
                        <a:latin typeface="Arial"/>
                        <a:cs typeface="Arial"/>
                      </a:endParaRPr>
                    </a:p>
                  </a:txBody>
                  <a:tcPr marT="45745" marB="45745"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800" u="none" strike="noStrike" cap="none" normalizeH="0" baseline="0" dirty="0" smtClean="0">
                          <a:ln>
                            <a:noFill/>
                          </a:ln>
                          <a:effectLst/>
                        </a:rPr>
                        <a:t>80</a:t>
                      </a:r>
                      <a:endParaRPr kumimoji="0" lang="it-IT" sz="1800" b="1" i="0" u="none" strike="noStrike" cap="none" normalizeH="0" baseline="0" dirty="0" smtClean="0">
                        <a:ln>
                          <a:noFill/>
                        </a:ln>
                        <a:solidFill>
                          <a:schemeClr val="tx1"/>
                        </a:solidFill>
                        <a:effectLst/>
                        <a:latin typeface="Arial"/>
                        <a:cs typeface="Arial"/>
                      </a:endParaRPr>
                    </a:p>
                  </a:txBody>
                  <a:tcPr marT="45745" marB="45745"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800" u="none" strike="noStrike" cap="none" normalizeH="0" baseline="0" dirty="0" smtClean="0">
                          <a:ln>
                            <a:noFill/>
                          </a:ln>
                          <a:effectLst/>
                        </a:rPr>
                        <a:t>95</a:t>
                      </a:r>
                      <a:endParaRPr kumimoji="0" lang="it-IT" sz="1800" b="1" i="0" u="none" strike="noStrike" cap="none" normalizeH="0" baseline="0" dirty="0" smtClean="0">
                        <a:ln>
                          <a:noFill/>
                        </a:ln>
                        <a:solidFill>
                          <a:schemeClr val="tx1"/>
                        </a:solidFill>
                        <a:effectLst/>
                        <a:latin typeface="Arial"/>
                        <a:cs typeface="Arial"/>
                      </a:endParaRPr>
                    </a:p>
                  </a:txBody>
                  <a:tcPr marT="45745" marB="45745" horzOverflow="overflow"/>
                </a:tc>
              </a:tr>
            </a:tbl>
          </a:graphicData>
        </a:graphic>
      </p:graphicFrame>
      <p:graphicFrame>
        <p:nvGraphicFramePr>
          <p:cNvPr id="12" name="Object 335"/>
          <p:cNvGraphicFramePr>
            <a:graphicFrameLocks/>
          </p:cNvGraphicFramePr>
          <p:nvPr>
            <p:extLst>
              <p:ext uri="{D42A27DB-BD31-4B8C-83A1-F6EECF244321}">
                <p14:modId xmlns:p14="http://schemas.microsoft.com/office/powerpoint/2010/main" val="3312576798"/>
              </p:ext>
            </p:extLst>
          </p:nvPr>
        </p:nvGraphicFramePr>
        <p:xfrm>
          <a:off x="613775" y="3927079"/>
          <a:ext cx="3131999" cy="1078490"/>
        </p:xfrm>
        <a:graphic>
          <a:graphicData uri="http://schemas.openxmlformats.org/presentationml/2006/ole">
            <mc:AlternateContent xmlns:mc="http://schemas.openxmlformats.org/markup-compatibility/2006">
              <mc:Choice xmlns:v="urn:schemas-microsoft-com:vml" Requires="v">
                <p:oleObj spid="_x0000_s380373" name="Equation" r:id="rId3" imgW="1828800" imgH="596900" progId="Equation.3">
                  <p:embed/>
                </p:oleObj>
              </mc:Choice>
              <mc:Fallback>
                <p:oleObj name="Equation" r:id="rId3" imgW="1828800" imgH="596900" progId="Equation.3">
                  <p:embed/>
                  <p:pic>
                    <p:nvPicPr>
                      <p:cNvPr id="0" name=""/>
                      <p:cNvPicPr>
                        <a:picLocks noChangeAspect="1" noChangeArrowheads="1"/>
                      </p:cNvPicPr>
                      <p:nvPr/>
                    </p:nvPicPr>
                    <p:blipFill>
                      <a:blip r:embed="rId4"/>
                      <a:srcRect/>
                      <a:stretch>
                        <a:fillRect/>
                      </a:stretch>
                    </p:blipFill>
                    <p:spPr bwMode="auto">
                      <a:xfrm>
                        <a:off x="613775" y="3927079"/>
                        <a:ext cx="3131999" cy="1078490"/>
                      </a:xfrm>
                      <a:prstGeom prst="rect">
                        <a:avLst/>
                      </a:prstGeom>
                      <a:solidFill>
                        <a:srgbClr val="FFFFFF"/>
                      </a:solidFill>
                      <a:ln>
                        <a:noFill/>
                      </a:ln>
                      <a:extLst/>
                    </p:spPr>
                  </p:pic>
                </p:oleObj>
              </mc:Fallback>
            </mc:AlternateContent>
          </a:graphicData>
        </a:graphic>
      </p:graphicFrame>
      <p:graphicFrame>
        <p:nvGraphicFramePr>
          <p:cNvPr id="16" name="Grafico 15"/>
          <p:cNvGraphicFramePr>
            <a:graphicFrameLocks noChangeAspect="1"/>
          </p:cNvGraphicFramePr>
          <p:nvPr>
            <p:extLst>
              <p:ext uri="{D42A27DB-BD31-4B8C-83A1-F6EECF244321}">
                <p14:modId xmlns:p14="http://schemas.microsoft.com/office/powerpoint/2010/main" val="237964499"/>
              </p:ext>
            </p:extLst>
          </p:nvPr>
        </p:nvGraphicFramePr>
        <p:xfrm>
          <a:off x="4090620" y="3842179"/>
          <a:ext cx="4360755" cy="27000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79464"/>
            <a:ext cx="8229600" cy="544129"/>
          </a:xfrm>
        </p:spPr>
        <p:txBody>
          <a:bodyPr>
            <a:normAutofit fontScale="90000"/>
          </a:bodyPr>
          <a:lstStyle/>
          <a:p>
            <a:r>
              <a:rPr lang="it-IT" dirty="0"/>
              <a:t>Esempio #4 – </a:t>
            </a:r>
            <a:r>
              <a:rPr lang="it-IT" dirty="0" smtClean="0"/>
              <a:t>MINITAB</a:t>
            </a:r>
            <a:endParaRPr lang="it-IT" dirty="0"/>
          </a:p>
        </p:txBody>
      </p:sp>
      <p:pic>
        <p:nvPicPr>
          <p:cNvPr id="3" name="Immagine 2"/>
          <p:cNvPicPr>
            <a:picLocks noChangeAspect="1"/>
          </p:cNvPicPr>
          <p:nvPr/>
        </p:nvPicPr>
        <p:blipFill>
          <a:blip r:embed="rId2"/>
          <a:stretch>
            <a:fillRect/>
          </a:stretch>
        </p:blipFill>
        <p:spPr>
          <a:xfrm>
            <a:off x="3214717" y="3213458"/>
            <a:ext cx="5400000" cy="3600000"/>
          </a:xfrm>
          <a:prstGeom prst="rect">
            <a:avLst/>
          </a:prstGeom>
        </p:spPr>
      </p:pic>
      <p:graphicFrame>
        <p:nvGraphicFramePr>
          <p:cNvPr id="6" name="Tabella 5"/>
          <p:cNvGraphicFramePr>
            <a:graphicFrameLocks noGrp="1"/>
          </p:cNvGraphicFramePr>
          <p:nvPr>
            <p:extLst>
              <p:ext uri="{D42A27DB-BD31-4B8C-83A1-F6EECF244321}">
                <p14:modId xmlns:p14="http://schemas.microsoft.com/office/powerpoint/2010/main" val="2188926345"/>
              </p:ext>
            </p:extLst>
          </p:nvPr>
        </p:nvGraphicFramePr>
        <p:xfrm>
          <a:off x="769177" y="3958379"/>
          <a:ext cx="1651000" cy="2311129"/>
        </p:xfrm>
        <a:graphic>
          <a:graphicData uri="http://schemas.openxmlformats.org/drawingml/2006/table">
            <a:tbl>
              <a:tblPr firstRow="1" bandRow="1">
                <a:tableStyleId>{0E3FDE45-AF77-4B5C-9715-49D594BDF05E}</a:tableStyleId>
              </a:tblPr>
              <a:tblGrid>
                <a:gridCol w="825500"/>
                <a:gridCol w="825500"/>
              </a:tblGrid>
              <a:tr h="258809">
                <a:tc>
                  <a:txBody>
                    <a:bodyPr/>
                    <a:lstStyle/>
                    <a:p>
                      <a:pPr algn="ctr" fontAlgn="b"/>
                      <a:r>
                        <a:rPr lang="it-IT" sz="1600" u="none" strike="noStrike" dirty="0" smtClean="0">
                          <a:effectLst/>
                        </a:rPr>
                        <a:t>Minuti</a:t>
                      </a:r>
                      <a:endParaRPr lang="it-IT" sz="1600" b="0" i="0" u="none" strike="noStrike" dirty="0">
                        <a:solidFill>
                          <a:srgbClr val="000000"/>
                        </a:solidFill>
                        <a:effectLst/>
                        <a:latin typeface="Calibri"/>
                      </a:endParaRPr>
                    </a:p>
                  </a:txBody>
                  <a:tcPr marL="12700" marR="12700" marT="12700" marB="0" anchor="b"/>
                </a:tc>
                <a:tc>
                  <a:txBody>
                    <a:bodyPr/>
                    <a:lstStyle/>
                    <a:p>
                      <a:pPr algn="ctr" fontAlgn="b"/>
                      <a:r>
                        <a:rPr lang="it-IT" sz="1600" u="none" strike="noStrike" dirty="0" err="1">
                          <a:effectLst/>
                        </a:rPr>
                        <a:t>f</a:t>
                      </a:r>
                      <a:r>
                        <a:rPr lang="it-IT" sz="1600" u="none" strike="noStrike" dirty="0">
                          <a:effectLst/>
                        </a:rPr>
                        <a:t>/</a:t>
                      </a:r>
                      <a:r>
                        <a:rPr lang="it-IT" sz="1600" u="none" strike="noStrike" dirty="0" err="1">
                          <a:effectLst/>
                        </a:rPr>
                        <a:t>n</a:t>
                      </a:r>
                      <a:endParaRPr lang="it-IT" sz="1600" b="0" i="0" u="none" strike="noStrike" dirty="0">
                        <a:solidFill>
                          <a:srgbClr val="000000"/>
                        </a:solidFill>
                        <a:effectLst/>
                        <a:latin typeface="Calibri"/>
                      </a:endParaRPr>
                    </a:p>
                  </a:txBody>
                  <a:tcPr marL="12700" marR="12700" marT="12700" marB="0" anchor="b"/>
                </a:tc>
              </a:tr>
              <a:tr h="190500">
                <a:tc>
                  <a:txBody>
                    <a:bodyPr/>
                    <a:lstStyle/>
                    <a:p>
                      <a:pPr algn="r" fontAlgn="b"/>
                      <a:r>
                        <a:rPr lang="it-IT" sz="1600" u="none" strike="noStrike">
                          <a:effectLst/>
                        </a:rPr>
                        <a:t>20</a:t>
                      </a:r>
                      <a:endParaRPr lang="it-IT" sz="1600" b="0" i="0" u="none" strike="noStrike">
                        <a:solidFill>
                          <a:srgbClr val="000000"/>
                        </a:solidFill>
                        <a:effectLst/>
                        <a:latin typeface="Calibri"/>
                      </a:endParaRPr>
                    </a:p>
                  </a:txBody>
                  <a:tcPr marL="12700" marR="12700" marT="12700" marB="0" anchor="b"/>
                </a:tc>
                <a:tc>
                  <a:txBody>
                    <a:bodyPr/>
                    <a:lstStyle/>
                    <a:p>
                      <a:pPr algn="ctr" fontAlgn="b"/>
                      <a:r>
                        <a:rPr lang="it-IT" sz="1600" u="none" strike="noStrike" dirty="0">
                          <a:effectLst/>
                        </a:rPr>
                        <a:t>0.25</a:t>
                      </a:r>
                      <a:endParaRPr lang="it-IT" sz="1600" b="0" i="0" u="none" strike="noStrike" dirty="0">
                        <a:solidFill>
                          <a:srgbClr val="000000"/>
                        </a:solidFill>
                        <a:effectLst/>
                        <a:latin typeface="Calibri"/>
                      </a:endParaRPr>
                    </a:p>
                  </a:txBody>
                  <a:tcPr marL="12700" marR="12700" marT="12700" marB="0" anchor="b"/>
                </a:tc>
              </a:tr>
              <a:tr h="190500">
                <a:tc>
                  <a:txBody>
                    <a:bodyPr/>
                    <a:lstStyle/>
                    <a:p>
                      <a:pPr algn="r" fontAlgn="b"/>
                      <a:r>
                        <a:rPr lang="it-IT" sz="1600" u="none" strike="noStrike">
                          <a:effectLst/>
                        </a:rPr>
                        <a:t>40</a:t>
                      </a:r>
                      <a:endParaRPr lang="it-IT" sz="1600" b="0" i="0" u="none" strike="noStrike">
                        <a:solidFill>
                          <a:srgbClr val="000000"/>
                        </a:solidFill>
                        <a:effectLst/>
                        <a:latin typeface="Calibri"/>
                      </a:endParaRPr>
                    </a:p>
                  </a:txBody>
                  <a:tcPr marL="12700" marR="12700" marT="12700" marB="0" anchor="b"/>
                </a:tc>
                <a:tc>
                  <a:txBody>
                    <a:bodyPr/>
                    <a:lstStyle/>
                    <a:p>
                      <a:pPr algn="ctr" fontAlgn="b"/>
                      <a:r>
                        <a:rPr lang="it-IT" sz="1600" u="none" strike="noStrike">
                          <a:effectLst/>
                        </a:rPr>
                        <a:t>0.16</a:t>
                      </a:r>
                      <a:endParaRPr lang="it-IT" sz="1600" b="0" i="0" u="none" strike="noStrike">
                        <a:solidFill>
                          <a:srgbClr val="000000"/>
                        </a:solidFill>
                        <a:effectLst/>
                        <a:latin typeface="Calibri"/>
                      </a:endParaRPr>
                    </a:p>
                  </a:txBody>
                  <a:tcPr marL="12700" marR="12700" marT="12700" marB="0" anchor="b"/>
                </a:tc>
              </a:tr>
              <a:tr h="190500">
                <a:tc>
                  <a:txBody>
                    <a:bodyPr/>
                    <a:lstStyle/>
                    <a:p>
                      <a:pPr algn="r" fontAlgn="b"/>
                      <a:r>
                        <a:rPr lang="it-IT" sz="1600" u="none" strike="noStrike">
                          <a:effectLst/>
                        </a:rPr>
                        <a:t>60</a:t>
                      </a:r>
                      <a:endParaRPr lang="it-IT" sz="1600" b="0" i="0" u="none" strike="noStrike">
                        <a:solidFill>
                          <a:srgbClr val="000000"/>
                        </a:solidFill>
                        <a:effectLst/>
                        <a:latin typeface="Calibri"/>
                      </a:endParaRPr>
                    </a:p>
                  </a:txBody>
                  <a:tcPr marL="12700" marR="12700" marT="12700" marB="0" anchor="b"/>
                </a:tc>
                <a:tc>
                  <a:txBody>
                    <a:bodyPr/>
                    <a:lstStyle/>
                    <a:p>
                      <a:pPr algn="ctr" fontAlgn="b"/>
                      <a:r>
                        <a:rPr lang="it-IT" sz="1600" u="none" strike="noStrike">
                          <a:effectLst/>
                        </a:rPr>
                        <a:t>0.19</a:t>
                      </a:r>
                      <a:endParaRPr lang="it-IT" sz="1600" b="0" i="0" u="none" strike="noStrike">
                        <a:solidFill>
                          <a:srgbClr val="000000"/>
                        </a:solidFill>
                        <a:effectLst/>
                        <a:latin typeface="Calibri"/>
                      </a:endParaRPr>
                    </a:p>
                  </a:txBody>
                  <a:tcPr marL="12700" marR="12700" marT="12700" marB="0" anchor="b"/>
                </a:tc>
              </a:tr>
              <a:tr h="190500">
                <a:tc>
                  <a:txBody>
                    <a:bodyPr/>
                    <a:lstStyle/>
                    <a:p>
                      <a:pPr algn="r" fontAlgn="b"/>
                      <a:r>
                        <a:rPr lang="it-IT" sz="1600" u="none" strike="noStrike" dirty="0">
                          <a:effectLst/>
                        </a:rPr>
                        <a:t>80</a:t>
                      </a:r>
                      <a:endParaRPr lang="it-IT" sz="1600" b="0" i="0" u="none" strike="noStrike" dirty="0">
                        <a:solidFill>
                          <a:srgbClr val="000000"/>
                        </a:solidFill>
                        <a:effectLst/>
                        <a:latin typeface="Calibri"/>
                      </a:endParaRPr>
                    </a:p>
                  </a:txBody>
                  <a:tcPr marL="12700" marR="12700" marT="12700" marB="0" anchor="b"/>
                </a:tc>
                <a:tc>
                  <a:txBody>
                    <a:bodyPr/>
                    <a:lstStyle/>
                    <a:p>
                      <a:pPr algn="ctr" fontAlgn="b"/>
                      <a:r>
                        <a:rPr lang="it-IT" sz="1600" u="none" strike="noStrike">
                          <a:effectLst/>
                        </a:rPr>
                        <a:t>0.19</a:t>
                      </a:r>
                      <a:endParaRPr lang="it-IT" sz="1600" b="0" i="0" u="none" strike="noStrike">
                        <a:solidFill>
                          <a:srgbClr val="000000"/>
                        </a:solidFill>
                        <a:effectLst/>
                        <a:latin typeface="Calibri"/>
                      </a:endParaRPr>
                    </a:p>
                  </a:txBody>
                  <a:tcPr marL="12700" marR="12700" marT="12700" marB="0" anchor="b"/>
                </a:tc>
              </a:tr>
              <a:tr h="190500">
                <a:tc>
                  <a:txBody>
                    <a:bodyPr/>
                    <a:lstStyle/>
                    <a:p>
                      <a:pPr algn="r" fontAlgn="b"/>
                      <a:r>
                        <a:rPr lang="it-IT" sz="1600" u="none" strike="noStrike">
                          <a:effectLst/>
                        </a:rPr>
                        <a:t>100</a:t>
                      </a:r>
                      <a:endParaRPr lang="it-IT" sz="1600" b="0" i="0" u="none" strike="noStrike">
                        <a:solidFill>
                          <a:srgbClr val="000000"/>
                        </a:solidFill>
                        <a:effectLst/>
                        <a:latin typeface="Calibri"/>
                      </a:endParaRPr>
                    </a:p>
                  </a:txBody>
                  <a:tcPr marL="12700" marR="12700" marT="12700" marB="0" anchor="b"/>
                </a:tc>
                <a:tc>
                  <a:txBody>
                    <a:bodyPr/>
                    <a:lstStyle/>
                    <a:p>
                      <a:pPr algn="ctr" fontAlgn="b"/>
                      <a:r>
                        <a:rPr lang="it-IT" sz="1600" u="none" strike="noStrike" dirty="0">
                          <a:effectLst/>
                        </a:rPr>
                        <a:t>0.06</a:t>
                      </a:r>
                      <a:endParaRPr lang="it-IT" sz="1600" b="0" i="0" u="none" strike="noStrike" dirty="0">
                        <a:solidFill>
                          <a:srgbClr val="000000"/>
                        </a:solidFill>
                        <a:effectLst/>
                        <a:latin typeface="Calibri"/>
                      </a:endParaRPr>
                    </a:p>
                  </a:txBody>
                  <a:tcPr marL="12700" marR="12700" marT="12700" marB="0" anchor="b"/>
                </a:tc>
              </a:tr>
              <a:tr h="190500">
                <a:tc>
                  <a:txBody>
                    <a:bodyPr/>
                    <a:lstStyle/>
                    <a:p>
                      <a:pPr algn="r" fontAlgn="b"/>
                      <a:r>
                        <a:rPr lang="it-IT" sz="1600" u="none" strike="noStrike">
                          <a:effectLst/>
                        </a:rPr>
                        <a:t>120</a:t>
                      </a:r>
                      <a:endParaRPr lang="it-IT" sz="1600" b="0" i="0" u="none" strike="noStrike">
                        <a:solidFill>
                          <a:srgbClr val="000000"/>
                        </a:solidFill>
                        <a:effectLst/>
                        <a:latin typeface="Calibri"/>
                      </a:endParaRPr>
                    </a:p>
                  </a:txBody>
                  <a:tcPr marL="12700" marR="12700" marT="12700" marB="0" anchor="b"/>
                </a:tc>
                <a:tc>
                  <a:txBody>
                    <a:bodyPr/>
                    <a:lstStyle/>
                    <a:p>
                      <a:pPr algn="ctr" fontAlgn="b"/>
                      <a:r>
                        <a:rPr lang="it-IT" sz="1600" u="none" strike="noStrike">
                          <a:effectLst/>
                        </a:rPr>
                        <a:t>0.09</a:t>
                      </a:r>
                      <a:endParaRPr lang="it-IT" sz="1600" b="0" i="0" u="none" strike="noStrike">
                        <a:solidFill>
                          <a:srgbClr val="000000"/>
                        </a:solidFill>
                        <a:effectLst/>
                        <a:latin typeface="Calibri"/>
                      </a:endParaRPr>
                    </a:p>
                  </a:txBody>
                  <a:tcPr marL="12700" marR="12700" marT="12700" marB="0" anchor="b"/>
                </a:tc>
              </a:tr>
              <a:tr h="190500">
                <a:tc>
                  <a:txBody>
                    <a:bodyPr/>
                    <a:lstStyle/>
                    <a:p>
                      <a:pPr algn="r" fontAlgn="b"/>
                      <a:r>
                        <a:rPr lang="it-IT" sz="1600" u="none" strike="noStrike">
                          <a:effectLst/>
                        </a:rPr>
                        <a:t>140</a:t>
                      </a:r>
                      <a:endParaRPr lang="it-IT" sz="1600" b="0" i="0" u="none" strike="noStrike">
                        <a:solidFill>
                          <a:srgbClr val="000000"/>
                        </a:solidFill>
                        <a:effectLst/>
                        <a:latin typeface="Calibri"/>
                      </a:endParaRPr>
                    </a:p>
                  </a:txBody>
                  <a:tcPr marL="12700" marR="12700" marT="12700" marB="0" anchor="b"/>
                </a:tc>
                <a:tc>
                  <a:txBody>
                    <a:bodyPr/>
                    <a:lstStyle/>
                    <a:p>
                      <a:pPr algn="ctr" fontAlgn="b"/>
                      <a:r>
                        <a:rPr lang="it-IT" sz="1600" u="none" strike="noStrike">
                          <a:effectLst/>
                        </a:rPr>
                        <a:t>0.03</a:t>
                      </a:r>
                      <a:endParaRPr lang="it-IT" sz="1600" b="0" i="0" u="none" strike="noStrike">
                        <a:solidFill>
                          <a:srgbClr val="000000"/>
                        </a:solidFill>
                        <a:effectLst/>
                        <a:latin typeface="Calibri"/>
                      </a:endParaRPr>
                    </a:p>
                  </a:txBody>
                  <a:tcPr marL="12700" marR="12700" marT="12700" marB="0" anchor="b"/>
                </a:tc>
              </a:tr>
              <a:tr h="190500">
                <a:tc>
                  <a:txBody>
                    <a:bodyPr/>
                    <a:lstStyle/>
                    <a:p>
                      <a:pPr algn="r" fontAlgn="b"/>
                      <a:r>
                        <a:rPr lang="it-IT" sz="1600" u="none" strike="noStrike">
                          <a:effectLst/>
                        </a:rPr>
                        <a:t>160</a:t>
                      </a:r>
                      <a:endParaRPr lang="it-IT" sz="1600" b="0" i="0" u="none" strike="noStrike">
                        <a:solidFill>
                          <a:srgbClr val="000000"/>
                        </a:solidFill>
                        <a:effectLst/>
                        <a:latin typeface="Calibri"/>
                      </a:endParaRPr>
                    </a:p>
                  </a:txBody>
                  <a:tcPr marL="12700" marR="12700" marT="12700" marB="0" anchor="b"/>
                </a:tc>
                <a:tc>
                  <a:txBody>
                    <a:bodyPr/>
                    <a:lstStyle/>
                    <a:p>
                      <a:pPr algn="ctr" fontAlgn="b"/>
                      <a:r>
                        <a:rPr lang="it-IT" sz="1600" u="none" strike="noStrike" dirty="0">
                          <a:effectLst/>
                        </a:rPr>
                        <a:t>0.03</a:t>
                      </a:r>
                      <a:endParaRPr lang="it-IT" sz="1600" b="0" i="0" u="none" strike="noStrike" dirty="0">
                        <a:solidFill>
                          <a:srgbClr val="000000"/>
                        </a:solidFill>
                        <a:effectLst/>
                        <a:latin typeface="Calibri"/>
                      </a:endParaRPr>
                    </a:p>
                  </a:txBody>
                  <a:tcPr marL="12700" marR="12700" marT="12700" marB="0" anchor="b"/>
                </a:tc>
              </a:tr>
            </a:tbl>
          </a:graphicData>
        </a:graphic>
      </p:graphicFrame>
      <p:sp>
        <p:nvSpPr>
          <p:cNvPr id="7" name="CasellaDiTesto 6"/>
          <p:cNvSpPr txBox="1"/>
          <p:nvPr/>
        </p:nvSpPr>
        <p:spPr>
          <a:xfrm>
            <a:off x="443868" y="1089295"/>
            <a:ext cx="8384184" cy="2031325"/>
          </a:xfrm>
          <a:prstGeom prst="rect">
            <a:avLst/>
          </a:prstGeom>
          <a:noFill/>
        </p:spPr>
        <p:txBody>
          <a:bodyPr wrap="square" rtlCol="0">
            <a:spAutoFit/>
          </a:bodyPr>
          <a:lstStyle/>
          <a:p>
            <a:pPr indent="271463" algn="just"/>
            <a:r>
              <a:rPr lang="it-IT" sz="1800" b="0" dirty="0" smtClean="0">
                <a:latin typeface="+mn-lt"/>
              </a:rPr>
              <a:t>L’amministrazione ospedaliera vuole stimare la percentuale dei pazienti che ricevono soccorso (WT) entro 40 minuti. La tabella e l’istogramma riportano la distribuzione del WT di tutti gli interventi eseguiti al pronto soccorso nel 2010. Si vuole: </a:t>
            </a:r>
          </a:p>
          <a:p>
            <a:pPr marL="342900" indent="-342900" algn="just">
              <a:buAutoNum type="alphaLcParenBoth"/>
            </a:pPr>
            <a:r>
              <a:rPr lang="it-IT" sz="1800" b="0" dirty="0" smtClean="0">
                <a:latin typeface="+mn-lt"/>
              </a:rPr>
              <a:t>stimare la proporzione </a:t>
            </a:r>
            <a:r>
              <a:rPr lang="it-IT" sz="1800" b="0" i="1" dirty="0" err="1" smtClean="0">
                <a:latin typeface="+mn-lt"/>
              </a:rPr>
              <a:t>p</a:t>
            </a:r>
            <a:r>
              <a:rPr lang="it-IT" sz="1800" b="0" dirty="0" smtClean="0">
                <a:latin typeface="+mn-lt"/>
              </a:rPr>
              <a:t> di WT≤40, </a:t>
            </a:r>
          </a:p>
          <a:p>
            <a:pPr marL="342900" indent="-342900" algn="just">
              <a:buAutoNum type="alphaLcParenBoth"/>
            </a:pPr>
            <a:r>
              <a:rPr lang="it-IT" sz="1800" b="0" dirty="0" smtClean="0">
                <a:latin typeface="+mn-lt"/>
              </a:rPr>
              <a:t>preso un campione di 700 pazienti registrati nel 2011 calcola la proporzione campionaria </a:t>
            </a:r>
            <a:r>
              <a:rPr lang="it-IT" sz="1800" b="0" i="1" dirty="0" err="1" smtClean="0">
                <a:latin typeface="+mn-lt"/>
              </a:rPr>
              <a:t>phat</a:t>
            </a:r>
            <a:r>
              <a:rPr lang="it-IT" sz="1800" b="0" dirty="0" smtClean="0">
                <a:latin typeface="+mn-lt"/>
              </a:rPr>
              <a:t> e l’IC al 97%</a:t>
            </a:r>
            <a:endParaRPr lang="it-IT" sz="1800" b="0" dirty="0">
              <a:latin typeface="+mn-lt"/>
            </a:endParaRPr>
          </a:p>
        </p:txBody>
      </p:sp>
    </p:spTree>
    <p:extLst>
      <p:ext uri="{BB962C8B-B14F-4D97-AF65-F5344CB8AC3E}">
        <p14:creationId xmlns:p14="http://schemas.microsoft.com/office/powerpoint/2010/main" val="2777658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20211" y="336136"/>
            <a:ext cx="8229600" cy="847447"/>
          </a:xfrm>
        </p:spPr>
        <p:txBody>
          <a:bodyPr/>
          <a:lstStyle/>
          <a:p>
            <a:r>
              <a:rPr lang="it-IT" dirty="0"/>
              <a:t>Esempio </a:t>
            </a:r>
            <a:r>
              <a:rPr lang="it-IT" dirty="0" smtClean="0"/>
              <a:t>#5</a:t>
            </a:r>
            <a:endParaRPr lang="it-IT" dirty="0"/>
          </a:p>
        </p:txBody>
      </p:sp>
      <p:graphicFrame>
        <p:nvGraphicFramePr>
          <p:cNvPr id="3" name="Oggetto 2"/>
          <p:cNvGraphicFramePr>
            <a:graphicFrameLocks noChangeAspect="1"/>
          </p:cNvGraphicFramePr>
          <p:nvPr>
            <p:extLst>
              <p:ext uri="{D42A27DB-BD31-4B8C-83A1-F6EECF244321}">
                <p14:modId xmlns:p14="http://schemas.microsoft.com/office/powerpoint/2010/main" val="706403694"/>
              </p:ext>
            </p:extLst>
          </p:nvPr>
        </p:nvGraphicFramePr>
        <p:xfrm>
          <a:off x="677650" y="1300887"/>
          <a:ext cx="5854700" cy="1828800"/>
        </p:xfrm>
        <a:graphic>
          <a:graphicData uri="http://schemas.openxmlformats.org/presentationml/2006/ole">
            <mc:AlternateContent xmlns:mc="http://schemas.openxmlformats.org/markup-compatibility/2006">
              <mc:Choice xmlns:v="urn:schemas-microsoft-com:vml" Requires="v">
                <p:oleObj spid="_x0000_s577771" name="Equation" r:id="rId3" imgW="3378200" imgH="1054100" progId="Equation.3">
                  <p:embed/>
                </p:oleObj>
              </mc:Choice>
              <mc:Fallback>
                <p:oleObj name="Equation" r:id="rId3" imgW="3378200" imgH="1054100" progId="Equation.3">
                  <p:embed/>
                  <p:pic>
                    <p:nvPicPr>
                      <p:cNvPr id="0" name=""/>
                      <p:cNvPicPr/>
                      <p:nvPr/>
                    </p:nvPicPr>
                    <p:blipFill>
                      <a:blip r:embed="rId4"/>
                      <a:stretch>
                        <a:fillRect/>
                      </a:stretch>
                    </p:blipFill>
                    <p:spPr>
                      <a:xfrm>
                        <a:off x="677650" y="1300887"/>
                        <a:ext cx="5854700" cy="1828800"/>
                      </a:xfrm>
                      <a:prstGeom prst="rect">
                        <a:avLst/>
                      </a:prstGeom>
                    </p:spPr>
                  </p:pic>
                </p:oleObj>
              </mc:Fallback>
            </mc:AlternateContent>
          </a:graphicData>
        </a:graphic>
      </p:graphicFrame>
      <p:sp>
        <p:nvSpPr>
          <p:cNvPr id="4" name="CasellaDiTesto 3"/>
          <p:cNvSpPr txBox="1"/>
          <p:nvPr/>
        </p:nvSpPr>
        <p:spPr>
          <a:xfrm>
            <a:off x="665803" y="3242524"/>
            <a:ext cx="6275808" cy="400110"/>
          </a:xfrm>
          <a:prstGeom prst="rect">
            <a:avLst/>
          </a:prstGeom>
          <a:noFill/>
        </p:spPr>
        <p:txBody>
          <a:bodyPr wrap="square" rtlCol="0">
            <a:spAutoFit/>
          </a:bodyPr>
          <a:lstStyle/>
          <a:p>
            <a:r>
              <a:rPr lang="it-IT" sz="2000" dirty="0" smtClean="0"/>
              <a:t>Utilizziamo la distribuzione normale</a:t>
            </a:r>
            <a:endParaRPr lang="it-IT" sz="2000" dirty="0"/>
          </a:p>
        </p:txBody>
      </p:sp>
      <p:graphicFrame>
        <p:nvGraphicFramePr>
          <p:cNvPr id="5" name="Oggetto 4"/>
          <p:cNvGraphicFramePr>
            <a:graphicFrameLocks noChangeAspect="1"/>
          </p:cNvGraphicFramePr>
          <p:nvPr>
            <p:extLst>
              <p:ext uri="{D42A27DB-BD31-4B8C-83A1-F6EECF244321}">
                <p14:modId xmlns:p14="http://schemas.microsoft.com/office/powerpoint/2010/main" val="1415512577"/>
              </p:ext>
            </p:extLst>
          </p:nvPr>
        </p:nvGraphicFramePr>
        <p:xfrm>
          <a:off x="758987" y="3791874"/>
          <a:ext cx="6294437" cy="947737"/>
        </p:xfrm>
        <a:graphic>
          <a:graphicData uri="http://schemas.openxmlformats.org/presentationml/2006/ole">
            <mc:AlternateContent xmlns:mc="http://schemas.openxmlformats.org/markup-compatibility/2006">
              <mc:Choice xmlns:v="urn:schemas-microsoft-com:vml" Requires="v">
                <p:oleObj spid="_x0000_s577772" name="Equation" r:id="rId5" imgW="3632200" imgH="546100" progId="Equation.3">
                  <p:embed/>
                </p:oleObj>
              </mc:Choice>
              <mc:Fallback>
                <p:oleObj name="Equation" r:id="rId5" imgW="3632200" imgH="546100" progId="Equation.3">
                  <p:embed/>
                  <p:pic>
                    <p:nvPicPr>
                      <p:cNvPr id="0" name=""/>
                      <p:cNvPicPr/>
                      <p:nvPr/>
                    </p:nvPicPr>
                    <p:blipFill>
                      <a:blip r:embed="rId6"/>
                      <a:stretch>
                        <a:fillRect/>
                      </a:stretch>
                    </p:blipFill>
                    <p:spPr>
                      <a:xfrm>
                        <a:off x="758987" y="3791874"/>
                        <a:ext cx="6294437" cy="947737"/>
                      </a:xfrm>
                      <a:prstGeom prst="rect">
                        <a:avLst/>
                      </a:prstGeom>
                    </p:spPr>
                  </p:pic>
                </p:oleObj>
              </mc:Fallback>
            </mc:AlternateContent>
          </a:graphicData>
        </a:graphic>
      </p:graphicFrame>
      <p:sp>
        <p:nvSpPr>
          <p:cNvPr id="6" name="CasellaDiTesto 5"/>
          <p:cNvSpPr txBox="1"/>
          <p:nvPr/>
        </p:nvSpPr>
        <p:spPr>
          <a:xfrm>
            <a:off x="690463" y="4931595"/>
            <a:ext cx="7952644" cy="1015663"/>
          </a:xfrm>
          <a:prstGeom prst="rect">
            <a:avLst/>
          </a:prstGeom>
          <a:solidFill>
            <a:srgbClr val="FFFCD2"/>
          </a:solidFill>
        </p:spPr>
        <p:txBody>
          <a:bodyPr wrap="square" rtlCol="0">
            <a:spAutoFit/>
          </a:bodyPr>
          <a:lstStyle/>
          <a:p>
            <a:r>
              <a:rPr lang="it-IT" sz="2000" b="0" dirty="0" smtClean="0">
                <a:latin typeface="+mn-lt"/>
              </a:rPr>
              <a:t>A livello di confidenza 97% affermiamo che la percentuale di pazienti che ricevono assistenza in un tempo massimo minore del 40 minuti è compreso fra 36.9% 45.1%      </a:t>
            </a:r>
            <a:endParaRPr lang="it-IT" sz="2000" b="0" dirty="0">
              <a:latin typeface="+mn-lt"/>
            </a:endParaRPr>
          </a:p>
        </p:txBody>
      </p:sp>
    </p:spTree>
    <p:extLst>
      <p:ext uri="{BB962C8B-B14F-4D97-AF65-F5344CB8AC3E}">
        <p14:creationId xmlns:p14="http://schemas.microsoft.com/office/powerpoint/2010/main" val="13721838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60794"/>
            <a:ext cx="8229600" cy="773473"/>
          </a:xfrm>
        </p:spPr>
        <p:txBody>
          <a:bodyPr/>
          <a:lstStyle/>
          <a:p>
            <a:r>
              <a:rPr lang="it-IT" dirty="0"/>
              <a:t>Esempio #5 – MINITAB</a:t>
            </a:r>
          </a:p>
        </p:txBody>
      </p:sp>
      <p:pic>
        <p:nvPicPr>
          <p:cNvPr id="3" name="Immagine 2"/>
          <p:cNvPicPr>
            <a:picLocks noChangeAspect="1"/>
          </p:cNvPicPr>
          <p:nvPr/>
        </p:nvPicPr>
        <p:blipFill>
          <a:blip r:embed="rId2"/>
          <a:stretch>
            <a:fillRect/>
          </a:stretch>
        </p:blipFill>
        <p:spPr>
          <a:xfrm>
            <a:off x="4518153" y="1338153"/>
            <a:ext cx="4464000" cy="1804596"/>
          </a:xfrm>
          <a:prstGeom prst="rect">
            <a:avLst/>
          </a:prstGeom>
        </p:spPr>
      </p:pic>
      <p:sp>
        <p:nvSpPr>
          <p:cNvPr id="4" name="CasellaDiTesto 3"/>
          <p:cNvSpPr txBox="1"/>
          <p:nvPr/>
        </p:nvSpPr>
        <p:spPr>
          <a:xfrm>
            <a:off x="295910" y="2675391"/>
            <a:ext cx="5992227" cy="461665"/>
          </a:xfrm>
          <a:prstGeom prst="rect">
            <a:avLst/>
          </a:prstGeom>
          <a:solidFill>
            <a:schemeClr val="bg1"/>
          </a:solidFill>
        </p:spPr>
        <p:txBody>
          <a:bodyPr wrap="square" rtlCol="0">
            <a:spAutoFit/>
          </a:bodyPr>
          <a:lstStyle/>
          <a:p>
            <a:r>
              <a:rPr lang="en-GB" dirty="0" smtClean="0"/>
              <a:t>Stat</a:t>
            </a:r>
            <a:r>
              <a:rPr lang="en-GB" dirty="0" smtClean="0">
                <a:sym typeface="Wingdings"/>
              </a:rPr>
              <a:t> Basic Statistics  1 P – Proportion</a:t>
            </a:r>
            <a:endParaRPr lang="en-GB" dirty="0"/>
          </a:p>
        </p:txBody>
      </p:sp>
      <p:pic>
        <p:nvPicPr>
          <p:cNvPr id="5" name="Immagine 4"/>
          <p:cNvPicPr>
            <a:picLocks noChangeAspect="1"/>
          </p:cNvPicPr>
          <p:nvPr/>
        </p:nvPicPr>
        <p:blipFill rotWithShape="1">
          <a:blip r:embed="rId3"/>
          <a:srcRect l="1502" t="2589" r="1873"/>
          <a:stretch/>
        </p:blipFill>
        <p:spPr>
          <a:xfrm>
            <a:off x="345233" y="3230195"/>
            <a:ext cx="4105064" cy="3220948"/>
          </a:xfrm>
          <a:prstGeom prst="rect">
            <a:avLst/>
          </a:prstGeom>
        </p:spPr>
      </p:pic>
      <p:pic>
        <p:nvPicPr>
          <p:cNvPr id="6" name="Immagine 5"/>
          <p:cNvPicPr>
            <a:picLocks noChangeAspect="1"/>
          </p:cNvPicPr>
          <p:nvPr/>
        </p:nvPicPr>
        <p:blipFill rotWithShape="1">
          <a:blip r:embed="rId4"/>
          <a:srcRect r="6493"/>
          <a:stretch/>
        </p:blipFill>
        <p:spPr>
          <a:xfrm>
            <a:off x="4709398" y="4872406"/>
            <a:ext cx="4227449" cy="1475999"/>
          </a:xfrm>
          <a:prstGeom prst="rect">
            <a:avLst/>
          </a:prstGeom>
        </p:spPr>
      </p:pic>
    </p:spTree>
    <p:extLst>
      <p:ext uri="{BB962C8B-B14F-4D97-AF65-F5344CB8AC3E}">
        <p14:creationId xmlns:p14="http://schemas.microsoft.com/office/powerpoint/2010/main" val="255667357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47097"/>
            <a:ext cx="8229600" cy="736486"/>
          </a:xfrm>
        </p:spPr>
        <p:txBody>
          <a:bodyPr>
            <a:noAutofit/>
          </a:bodyPr>
          <a:lstStyle/>
          <a:p>
            <a:r>
              <a:rPr lang="it-IT" sz="4400" dirty="0" smtClean="0"/>
              <a:t>Sample </a:t>
            </a:r>
            <a:r>
              <a:rPr lang="it-IT" sz="4400" dirty="0" err="1" smtClean="0"/>
              <a:t>size</a:t>
            </a:r>
            <a:r>
              <a:rPr lang="it-IT" sz="4400" dirty="0" smtClean="0"/>
              <a:t> per la stima di</a:t>
            </a:r>
            <a:endParaRPr lang="it-IT" sz="4400" dirty="0"/>
          </a:p>
        </p:txBody>
      </p:sp>
      <p:graphicFrame>
        <p:nvGraphicFramePr>
          <p:cNvPr id="3" name="Oggetto 2"/>
          <p:cNvGraphicFramePr>
            <a:graphicFrameLocks noChangeAspect="1"/>
          </p:cNvGraphicFramePr>
          <p:nvPr>
            <p:extLst>
              <p:ext uri="{D42A27DB-BD31-4B8C-83A1-F6EECF244321}">
                <p14:modId xmlns:p14="http://schemas.microsoft.com/office/powerpoint/2010/main" val="1452773644"/>
              </p:ext>
            </p:extLst>
          </p:nvPr>
        </p:nvGraphicFramePr>
        <p:xfrm>
          <a:off x="7240109" y="566575"/>
          <a:ext cx="484732" cy="575999"/>
        </p:xfrm>
        <a:graphic>
          <a:graphicData uri="http://schemas.openxmlformats.org/presentationml/2006/ole">
            <mc:AlternateContent xmlns:mc="http://schemas.openxmlformats.org/markup-compatibility/2006">
              <mc:Choice xmlns:v="urn:schemas-microsoft-com:vml" Requires="v">
                <p:oleObj spid="_x0000_s469912" name="Equation" r:id="rId3" imgW="139700" imgH="165100" progId="Equation.3">
                  <p:embed/>
                </p:oleObj>
              </mc:Choice>
              <mc:Fallback>
                <p:oleObj name="Equation" r:id="rId3" imgW="139700" imgH="165100" progId="Equation.3">
                  <p:embed/>
                  <p:pic>
                    <p:nvPicPr>
                      <p:cNvPr id="0" name=""/>
                      <p:cNvPicPr/>
                      <p:nvPr/>
                    </p:nvPicPr>
                    <p:blipFill>
                      <a:blip r:embed="rId4"/>
                      <a:stretch>
                        <a:fillRect/>
                      </a:stretch>
                    </p:blipFill>
                    <p:spPr>
                      <a:xfrm>
                        <a:off x="7240109" y="566575"/>
                        <a:ext cx="484732" cy="575999"/>
                      </a:xfrm>
                      <a:prstGeom prst="rect">
                        <a:avLst/>
                      </a:prstGeom>
                    </p:spPr>
                  </p:pic>
                </p:oleObj>
              </mc:Fallback>
            </mc:AlternateContent>
          </a:graphicData>
        </a:graphic>
      </p:graphicFrame>
      <p:grpSp>
        <p:nvGrpSpPr>
          <p:cNvPr id="7" name="Gruppo 6"/>
          <p:cNvGrpSpPr/>
          <p:nvPr/>
        </p:nvGrpSpPr>
        <p:grpSpPr>
          <a:xfrm>
            <a:off x="443869" y="1382481"/>
            <a:ext cx="8285545" cy="1100242"/>
            <a:chOff x="443869" y="1123572"/>
            <a:chExt cx="8285545" cy="1100242"/>
          </a:xfrm>
        </p:grpSpPr>
        <p:sp>
          <p:nvSpPr>
            <p:cNvPr id="4" name="CasellaDiTesto 3"/>
            <p:cNvSpPr txBox="1"/>
            <p:nvPr/>
          </p:nvSpPr>
          <p:spPr>
            <a:xfrm>
              <a:off x="443869" y="1146596"/>
              <a:ext cx="8285545" cy="1077218"/>
            </a:xfrm>
            <a:prstGeom prst="rect">
              <a:avLst/>
            </a:prstGeom>
            <a:noFill/>
          </p:spPr>
          <p:txBody>
            <a:bodyPr wrap="square" rtlCol="0">
              <a:spAutoFit/>
            </a:bodyPr>
            <a:lstStyle/>
            <a:p>
              <a:pPr indent="357188" algn="just"/>
              <a:r>
                <a:rPr lang="it-IT" sz="2000" b="0" dirty="0" smtClean="0">
                  <a:latin typeface="+mn-lt"/>
                </a:rPr>
                <a:t>Dato il livello di confidenza e </a:t>
              </a:r>
              <a:r>
                <a:rPr lang="it-IT" sz="2000" b="0" dirty="0">
                  <a:latin typeface="+mn-lt"/>
                </a:rPr>
                <a:t>i valori di </a:t>
              </a:r>
              <a:r>
                <a:rPr lang="it-IT" sz="2000" b="0" dirty="0" smtClean="0">
                  <a:latin typeface="+mn-lt"/>
                </a:rPr>
                <a:t>     e     la </a:t>
              </a:r>
              <a:r>
                <a:rPr lang="it-IT" sz="2000" b="0" dirty="0">
                  <a:latin typeface="+mn-lt"/>
                </a:rPr>
                <a:t>dimensione del </a:t>
              </a:r>
              <a:r>
                <a:rPr lang="it-IT" sz="2000" b="0" dirty="0" smtClean="0">
                  <a:latin typeface="+mn-lt"/>
                </a:rPr>
                <a:t>campione, </a:t>
              </a:r>
              <a:r>
                <a:rPr lang="it-IT" sz="2000" b="0" i="1" dirty="0" err="1" smtClean="0">
                  <a:latin typeface="+mn-lt"/>
                </a:rPr>
                <a:t>n</a:t>
              </a:r>
              <a:r>
                <a:rPr lang="it-IT" sz="2000" b="0" dirty="0" smtClean="0">
                  <a:latin typeface="+mn-lt"/>
                </a:rPr>
                <a:t>, </a:t>
              </a:r>
              <a:r>
                <a:rPr lang="it-IT" sz="2000" b="0" dirty="0">
                  <a:latin typeface="+mn-lt"/>
                </a:rPr>
                <a:t>che produrrà </a:t>
              </a:r>
              <a:r>
                <a:rPr lang="it-IT" sz="2000" b="0" dirty="0" smtClean="0">
                  <a:latin typeface="+mn-lt"/>
                </a:rPr>
                <a:t>un dato valore del </a:t>
              </a:r>
              <a:r>
                <a:rPr lang="it-IT" sz="2000" b="0" dirty="0">
                  <a:latin typeface="+mn-lt"/>
                </a:rPr>
                <a:t>massimo </a:t>
              </a:r>
              <a:r>
                <a:rPr lang="it-IT" sz="2000" b="0" dirty="0" smtClean="0">
                  <a:latin typeface="+mn-lt"/>
                </a:rPr>
                <a:t>errore </a:t>
              </a:r>
              <a:r>
                <a:rPr lang="it-IT" sz="2000" b="0" i="1" dirty="0" smtClean="0">
                  <a:latin typeface="+mn-lt"/>
                </a:rPr>
                <a:t>E</a:t>
              </a:r>
              <a:r>
                <a:rPr lang="it-IT" sz="2000" b="0" dirty="0" smtClean="0">
                  <a:latin typeface="+mn-lt"/>
                </a:rPr>
                <a:t> </a:t>
              </a:r>
              <a:r>
                <a:rPr lang="it-IT" sz="2000" b="0" dirty="0">
                  <a:latin typeface="+mn-lt"/>
                </a:rPr>
                <a:t>della stima </a:t>
              </a:r>
              <a:r>
                <a:rPr lang="it-IT" sz="2000" b="0" dirty="0" smtClean="0">
                  <a:latin typeface="+mn-lt"/>
                </a:rPr>
                <a:t>dell’intervallo </a:t>
              </a:r>
              <a:r>
                <a:rPr lang="it-IT" sz="2000" b="0" dirty="0">
                  <a:latin typeface="+mn-lt"/>
                </a:rPr>
                <a:t>di confidenza </a:t>
              </a:r>
              <a:r>
                <a:rPr lang="it-IT" sz="2000" b="0" dirty="0" smtClean="0">
                  <a:latin typeface="+mn-lt"/>
                </a:rPr>
                <a:t>della </a:t>
              </a:r>
              <a:r>
                <a:rPr lang="it-IT" sz="2000" i="1" u="sng" dirty="0" smtClean="0">
                  <a:solidFill>
                    <a:srgbClr val="0000FF"/>
                  </a:solidFill>
                  <a:latin typeface="+mn-lt"/>
                </a:rPr>
                <a:t>stima di  </a:t>
              </a:r>
              <a:r>
                <a:rPr lang="it-IT" i="1" u="sng" dirty="0" err="1" smtClean="0">
                  <a:solidFill>
                    <a:srgbClr val="0000FF"/>
                  </a:solidFill>
                  <a:latin typeface="Times New Roman"/>
                  <a:cs typeface="Times New Roman"/>
                </a:rPr>
                <a:t>p</a:t>
              </a:r>
              <a:r>
                <a:rPr lang="it-IT" b="0" i="1" dirty="0" smtClean="0">
                  <a:latin typeface="Times New Roman"/>
                  <a:cs typeface="Times New Roman"/>
                </a:rPr>
                <a:t> </a:t>
              </a:r>
              <a:r>
                <a:rPr lang="it-IT" sz="2000" b="0" i="1" dirty="0" smtClean="0">
                  <a:latin typeface="+mn-lt"/>
                  <a:cs typeface="Times New Roman"/>
                </a:rPr>
                <a:t>è data da</a:t>
              </a:r>
              <a:endParaRPr lang="it-IT" sz="1800" b="0" i="1" dirty="0">
                <a:latin typeface="+mn-lt"/>
                <a:cs typeface="Times New Roman"/>
              </a:endParaRPr>
            </a:p>
          </p:txBody>
        </p:sp>
        <p:graphicFrame>
          <p:nvGraphicFramePr>
            <p:cNvPr id="5" name="Oggetto 4"/>
            <p:cNvGraphicFramePr>
              <a:graphicFrameLocks noChangeAspect="1"/>
            </p:cNvGraphicFramePr>
            <p:nvPr>
              <p:extLst>
                <p:ext uri="{D42A27DB-BD31-4B8C-83A1-F6EECF244321}">
                  <p14:modId xmlns:p14="http://schemas.microsoft.com/office/powerpoint/2010/main" val="803895504"/>
                </p:ext>
              </p:extLst>
            </p:nvPr>
          </p:nvGraphicFramePr>
          <p:xfrm>
            <a:off x="5517680" y="1123572"/>
            <a:ext cx="288925" cy="420688"/>
          </p:xfrm>
          <a:graphic>
            <a:graphicData uri="http://schemas.openxmlformats.org/presentationml/2006/ole">
              <mc:AlternateContent xmlns:mc="http://schemas.openxmlformats.org/markup-compatibility/2006">
                <mc:Choice xmlns:v="urn:schemas-microsoft-com:vml" Requires="v">
                  <p:oleObj spid="_x0000_s469913" name="Equation" r:id="rId5" imgW="139700" imgH="203200" progId="Equation.3">
                    <p:embed/>
                  </p:oleObj>
                </mc:Choice>
                <mc:Fallback>
                  <p:oleObj name="Equation" r:id="rId5" imgW="139700" imgH="203200" progId="Equation.3">
                    <p:embed/>
                    <p:pic>
                      <p:nvPicPr>
                        <p:cNvPr id="0" name=""/>
                        <p:cNvPicPr/>
                        <p:nvPr/>
                      </p:nvPicPr>
                      <p:blipFill>
                        <a:blip r:embed="rId6"/>
                        <a:stretch>
                          <a:fillRect/>
                        </a:stretch>
                      </p:blipFill>
                      <p:spPr>
                        <a:xfrm>
                          <a:off x="5517680" y="1123572"/>
                          <a:ext cx="288925" cy="420688"/>
                        </a:xfrm>
                        <a:prstGeom prst="rect">
                          <a:avLst/>
                        </a:prstGeom>
                      </p:spPr>
                    </p:pic>
                  </p:oleObj>
                </mc:Fallback>
              </mc:AlternateContent>
            </a:graphicData>
          </a:graphic>
        </p:graphicFrame>
        <p:graphicFrame>
          <p:nvGraphicFramePr>
            <p:cNvPr id="6" name="Oggetto 5"/>
            <p:cNvGraphicFramePr>
              <a:graphicFrameLocks noChangeAspect="1"/>
            </p:cNvGraphicFramePr>
            <p:nvPr>
              <p:extLst>
                <p:ext uri="{D42A27DB-BD31-4B8C-83A1-F6EECF244321}">
                  <p14:modId xmlns:p14="http://schemas.microsoft.com/office/powerpoint/2010/main" val="3959429542"/>
                </p:ext>
              </p:extLst>
            </p:nvPr>
          </p:nvGraphicFramePr>
          <p:xfrm>
            <a:off x="6201358" y="1152846"/>
            <a:ext cx="263525" cy="420688"/>
          </p:xfrm>
          <a:graphic>
            <a:graphicData uri="http://schemas.openxmlformats.org/presentationml/2006/ole">
              <mc:AlternateContent xmlns:mc="http://schemas.openxmlformats.org/markup-compatibility/2006">
                <mc:Choice xmlns:v="urn:schemas-microsoft-com:vml" Requires="v">
                  <p:oleObj spid="_x0000_s469914" name="Equation" r:id="rId7" imgW="127000" imgH="203200" progId="Equation.3">
                    <p:embed/>
                  </p:oleObj>
                </mc:Choice>
                <mc:Fallback>
                  <p:oleObj name="Equation" r:id="rId7" imgW="127000" imgH="203200" progId="Equation.3">
                    <p:embed/>
                    <p:pic>
                      <p:nvPicPr>
                        <p:cNvPr id="0" name=""/>
                        <p:cNvPicPr/>
                        <p:nvPr/>
                      </p:nvPicPr>
                      <p:blipFill>
                        <a:blip r:embed="rId8"/>
                        <a:stretch>
                          <a:fillRect/>
                        </a:stretch>
                      </p:blipFill>
                      <p:spPr>
                        <a:xfrm>
                          <a:off x="6201358" y="1152846"/>
                          <a:ext cx="263525" cy="420688"/>
                        </a:xfrm>
                        <a:prstGeom prst="rect">
                          <a:avLst/>
                        </a:prstGeom>
                      </p:spPr>
                    </p:pic>
                  </p:oleObj>
                </mc:Fallback>
              </mc:AlternateContent>
            </a:graphicData>
          </a:graphic>
        </p:graphicFrame>
      </p:grpSp>
      <p:graphicFrame>
        <p:nvGraphicFramePr>
          <p:cNvPr id="8" name="Object 3"/>
          <p:cNvGraphicFramePr>
            <a:graphicFrameLocks noChangeAspect="1"/>
          </p:cNvGraphicFramePr>
          <p:nvPr>
            <p:extLst>
              <p:ext uri="{D42A27DB-BD31-4B8C-83A1-F6EECF244321}">
                <p14:modId xmlns:p14="http://schemas.microsoft.com/office/powerpoint/2010/main" val="3094765074"/>
              </p:ext>
            </p:extLst>
          </p:nvPr>
        </p:nvGraphicFramePr>
        <p:xfrm>
          <a:off x="3824134" y="2797825"/>
          <a:ext cx="1328854" cy="720424"/>
        </p:xfrm>
        <a:graphic>
          <a:graphicData uri="http://schemas.openxmlformats.org/presentationml/2006/ole">
            <mc:AlternateContent xmlns:mc="http://schemas.openxmlformats.org/markup-compatibility/2006">
              <mc:Choice xmlns:v="urn:schemas-microsoft-com:vml" Requires="v">
                <p:oleObj spid="_x0000_s469915" name="Equation" r:id="rId9" imgW="672808" imgH="418918" progId="Equation.3">
                  <p:embed/>
                </p:oleObj>
              </mc:Choice>
              <mc:Fallback>
                <p:oleObj name="Equation" r:id="rId9" imgW="672808" imgH="418918"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24134" y="2797825"/>
                        <a:ext cx="1328854" cy="7204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9" name="CasellaDiTesto 8"/>
          <p:cNvSpPr txBox="1"/>
          <p:nvPr/>
        </p:nvSpPr>
        <p:spPr>
          <a:xfrm>
            <a:off x="468528" y="3686368"/>
            <a:ext cx="8408843" cy="2246769"/>
          </a:xfrm>
          <a:prstGeom prst="rect">
            <a:avLst/>
          </a:prstGeom>
          <a:noFill/>
        </p:spPr>
        <p:txBody>
          <a:bodyPr wrap="square" rtlCol="0">
            <a:spAutoFit/>
          </a:bodyPr>
          <a:lstStyle/>
          <a:p>
            <a:pPr algn="just"/>
            <a:r>
              <a:rPr lang="it-IT" sz="2000" i="1" u="sng" dirty="0" smtClean="0">
                <a:solidFill>
                  <a:srgbClr val="0000FF"/>
                </a:solidFill>
                <a:latin typeface="+mn-lt"/>
              </a:rPr>
              <a:t>Esempio #1</a:t>
            </a:r>
            <a:r>
              <a:rPr lang="it-IT" sz="2000" b="0" dirty="0" smtClean="0">
                <a:latin typeface="+mn-lt"/>
              </a:rPr>
              <a:t>. Una azienda ha installato </a:t>
            </a:r>
            <a:r>
              <a:rPr lang="it-IT" sz="2000" b="0" dirty="0">
                <a:latin typeface="+mn-lt"/>
              </a:rPr>
              <a:t>una nuova macchina </a:t>
            </a:r>
            <a:r>
              <a:rPr lang="it-IT" sz="2000" b="0" dirty="0" smtClean="0">
                <a:latin typeface="+mn-lt"/>
              </a:rPr>
              <a:t>per la produzione di parti meccaniche ad alta precisione e </a:t>
            </a:r>
            <a:r>
              <a:rPr lang="it-IT" sz="2000" b="0" dirty="0">
                <a:latin typeface="+mn-lt"/>
              </a:rPr>
              <a:t>vuole stimare la proporzione </a:t>
            </a:r>
            <a:r>
              <a:rPr lang="it-IT" sz="2000" b="0" dirty="0" smtClean="0">
                <a:latin typeface="+mn-lt"/>
              </a:rPr>
              <a:t>delle </a:t>
            </a:r>
            <a:r>
              <a:rPr lang="it-IT" sz="2000" b="0" dirty="0">
                <a:latin typeface="+mn-lt"/>
              </a:rPr>
              <a:t>pezzi </a:t>
            </a:r>
            <a:r>
              <a:rPr lang="it-IT" sz="2000" b="0" dirty="0" smtClean="0">
                <a:latin typeface="+mn-lt"/>
              </a:rPr>
              <a:t>difettosi prodotti </a:t>
            </a:r>
            <a:r>
              <a:rPr lang="it-IT" sz="2000" b="0" dirty="0">
                <a:latin typeface="+mn-lt"/>
              </a:rPr>
              <a:t>da questa </a:t>
            </a:r>
            <a:r>
              <a:rPr lang="it-IT" sz="2000" b="0" dirty="0" smtClean="0">
                <a:latin typeface="+mn-lt"/>
              </a:rPr>
              <a:t>macchina. </a:t>
            </a:r>
            <a:r>
              <a:rPr lang="it-IT" sz="2000" b="0" dirty="0">
                <a:latin typeface="+mn-lt"/>
              </a:rPr>
              <a:t>Il </a:t>
            </a:r>
            <a:r>
              <a:rPr lang="it-IT" sz="2000" b="0" dirty="0" smtClean="0">
                <a:latin typeface="+mn-lt"/>
              </a:rPr>
              <a:t>responsabile della qualità vuole che la </a:t>
            </a:r>
            <a:r>
              <a:rPr lang="it-IT" sz="2000" b="0" dirty="0">
                <a:latin typeface="+mn-lt"/>
              </a:rPr>
              <a:t>stima </a:t>
            </a:r>
            <a:r>
              <a:rPr lang="it-IT" sz="2000" b="0" dirty="0" smtClean="0">
                <a:latin typeface="+mn-lt"/>
              </a:rPr>
              <a:t>sia contenuta entro una errore massimo di 0.02 (2%) rispetto alla </a:t>
            </a:r>
            <a:r>
              <a:rPr lang="it-IT" sz="2000" b="0" dirty="0">
                <a:latin typeface="+mn-lt"/>
              </a:rPr>
              <a:t>percentuale di popolazione per un livello di confidenza del 95%. </a:t>
            </a:r>
            <a:r>
              <a:rPr lang="it-IT" sz="2000" b="0" dirty="0" smtClean="0">
                <a:latin typeface="+mn-lt"/>
              </a:rPr>
              <a:t>Si vuole calcolare la dimensione del campione che che soddisfa questa condizione.</a:t>
            </a:r>
            <a:endParaRPr lang="it-IT" sz="2000" b="0" dirty="0">
              <a:latin typeface="+mn-lt"/>
            </a:endParaRPr>
          </a:p>
        </p:txBody>
      </p:sp>
    </p:spTree>
    <p:extLst>
      <p:ext uri="{BB962C8B-B14F-4D97-AF65-F5344CB8AC3E}">
        <p14:creationId xmlns:p14="http://schemas.microsoft.com/office/powerpoint/2010/main" val="2316897192"/>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60794"/>
            <a:ext cx="8229600" cy="847447"/>
          </a:xfrm>
        </p:spPr>
        <p:txBody>
          <a:bodyPr/>
          <a:lstStyle/>
          <a:p>
            <a:r>
              <a:rPr lang="it-IT" dirty="0"/>
              <a:t>Sample </a:t>
            </a:r>
            <a:r>
              <a:rPr lang="it-IT" dirty="0" err="1"/>
              <a:t>size</a:t>
            </a:r>
            <a:r>
              <a:rPr lang="it-IT" dirty="0"/>
              <a:t> per la stima </a:t>
            </a:r>
            <a:r>
              <a:rPr lang="it-IT" dirty="0" smtClean="0"/>
              <a:t>di </a:t>
            </a:r>
            <a:endParaRPr lang="it-IT" dirty="0"/>
          </a:p>
        </p:txBody>
      </p:sp>
      <p:graphicFrame>
        <p:nvGraphicFramePr>
          <p:cNvPr id="3" name="Oggetto 2"/>
          <p:cNvGraphicFramePr>
            <a:graphicFrameLocks noChangeAspect="1"/>
          </p:cNvGraphicFramePr>
          <p:nvPr>
            <p:extLst>
              <p:ext uri="{D42A27DB-BD31-4B8C-83A1-F6EECF244321}">
                <p14:modId xmlns:p14="http://schemas.microsoft.com/office/powerpoint/2010/main" val="2189805533"/>
              </p:ext>
            </p:extLst>
          </p:nvPr>
        </p:nvGraphicFramePr>
        <p:xfrm>
          <a:off x="6537318" y="517259"/>
          <a:ext cx="484732" cy="575999"/>
        </p:xfrm>
        <a:graphic>
          <a:graphicData uri="http://schemas.openxmlformats.org/presentationml/2006/ole">
            <mc:AlternateContent xmlns:mc="http://schemas.openxmlformats.org/markup-compatibility/2006">
              <mc:Choice xmlns:v="urn:schemas-microsoft-com:vml" Requires="v">
                <p:oleObj spid="_x0000_s631086" name="Equation" r:id="rId3" imgW="139700" imgH="165100" progId="Equation.3">
                  <p:embed/>
                </p:oleObj>
              </mc:Choice>
              <mc:Fallback>
                <p:oleObj name="Equation" r:id="rId3" imgW="139700" imgH="165100" progId="Equation.3">
                  <p:embed/>
                  <p:pic>
                    <p:nvPicPr>
                      <p:cNvPr id="0" name=""/>
                      <p:cNvPicPr/>
                      <p:nvPr/>
                    </p:nvPicPr>
                    <p:blipFill>
                      <a:blip r:embed="rId4"/>
                      <a:stretch>
                        <a:fillRect/>
                      </a:stretch>
                    </p:blipFill>
                    <p:spPr>
                      <a:xfrm>
                        <a:off x="6537318" y="517259"/>
                        <a:ext cx="484732" cy="575999"/>
                      </a:xfrm>
                      <a:prstGeom prst="rect">
                        <a:avLst/>
                      </a:prstGeom>
                    </p:spPr>
                  </p:pic>
                </p:oleObj>
              </mc:Fallback>
            </mc:AlternateContent>
          </a:graphicData>
        </a:graphic>
      </p:graphicFrame>
      <p:sp>
        <p:nvSpPr>
          <p:cNvPr id="4" name="Rectangle 3"/>
          <p:cNvSpPr txBox="1">
            <a:spLocks noChangeArrowheads="1"/>
          </p:cNvSpPr>
          <p:nvPr/>
        </p:nvSpPr>
        <p:spPr>
          <a:xfrm>
            <a:off x="358560" y="1218001"/>
            <a:ext cx="8432500" cy="2554669"/>
          </a:xfrm>
          <a:prstGeom prst="rect">
            <a:avLst/>
          </a:prstGeom>
          <a:solidFill>
            <a:srgbClr val="FAF4C8"/>
          </a:solidFill>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444500" indent="-444500" algn="just">
              <a:buClrTx/>
              <a:buFont typeface="Wingdings" charset="2"/>
              <a:buChar char="q"/>
            </a:pPr>
            <a:r>
              <a:rPr lang="it-IT" sz="1800" b="0" dirty="0" smtClean="0">
                <a:ea typeface="ＭＳ Ｐゴシック" charset="0"/>
              </a:rPr>
              <a:t>Il valore di </a:t>
            </a:r>
            <a:r>
              <a:rPr lang="it-IT" sz="1800" b="0" dirty="0" err="1" smtClean="0">
                <a:ea typeface="ＭＳ Ｐゴシック" charset="0"/>
              </a:rPr>
              <a:t>z</a:t>
            </a:r>
            <a:r>
              <a:rPr lang="it-IT" sz="1800" b="0" dirty="0" smtClean="0">
                <a:ea typeface="ＭＳ Ｐゴシック" charset="0"/>
              </a:rPr>
              <a:t> per un livello di confidenza al 95% è 1.96.</a:t>
            </a:r>
          </a:p>
          <a:p>
            <a:pPr marL="444500" indent="-444500" algn="just">
              <a:buClrTx/>
              <a:buFont typeface="Wingdings" charset="2"/>
              <a:buChar char="q"/>
            </a:pPr>
            <a:r>
              <a:rPr lang="it-IT" sz="1800" b="0" dirty="0" smtClean="0">
                <a:ea typeface="ＭＳ Ｐゴシック" charset="0"/>
              </a:rPr>
              <a:t>Non conosciamo il valore di         e scegliamo</a:t>
            </a:r>
          </a:p>
          <a:p>
            <a:pPr marL="444500" indent="-444500" algn="just">
              <a:buClrTx/>
              <a:buFont typeface="Wingdings" charset="2"/>
              <a:buChar char="q"/>
            </a:pPr>
            <a:r>
              <a:rPr lang="it-IT" sz="1800" b="0" dirty="0" smtClean="0">
                <a:ea typeface="ＭＳ Ｐゴシック" charset="0"/>
              </a:rPr>
              <a:t>Il valore di </a:t>
            </a:r>
            <a:r>
              <a:rPr lang="it-IT" sz="1800" b="0" i="1" dirty="0" err="1" smtClean="0">
                <a:ea typeface="ＭＳ Ｐゴシック" charset="0"/>
              </a:rPr>
              <a:t>n</a:t>
            </a:r>
            <a:r>
              <a:rPr lang="it-IT" sz="1800" b="0" dirty="0" smtClean="0">
                <a:ea typeface="ＭＳ Ｐゴシック" charset="0"/>
              </a:rPr>
              <a:t> è</a:t>
            </a:r>
            <a:endParaRPr lang="it-IT" sz="1800" b="0" dirty="0">
              <a:ea typeface="ＭＳ Ｐゴシック" charset="0"/>
            </a:endParaRPr>
          </a:p>
          <a:p>
            <a:pPr marL="444500" indent="-444500" algn="just">
              <a:buClrTx/>
              <a:buFont typeface="Wingdings" charset="2"/>
              <a:buChar char="q"/>
            </a:pPr>
            <a:endParaRPr lang="it-IT" sz="1800" b="0" dirty="0" smtClean="0">
              <a:ea typeface="ＭＳ Ｐゴシック" charset="0"/>
            </a:endParaRPr>
          </a:p>
          <a:p>
            <a:pPr marL="444500" indent="-444500" algn="just">
              <a:buClrTx/>
              <a:buFont typeface="Wingdings" charset="2"/>
              <a:buChar char="q"/>
            </a:pPr>
            <a:endParaRPr lang="it-IT" sz="1800" b="0" dirty="0" smtClean="0">
              <a:ea typeface="ＭＳ Ｐゴシック" charset="0"/>
            </a:endParaRPr>
          </a:p>
          <a:p>
            <a:pPr marL="444500" indent="-444500" algn="just">
              <a:buClrTx/>
              <a:buFont typeface="Wingdings" charset="2"/>
              <a:buChar char="q"/>
            </a:pPr>
            <a:r>
              <a:rPr lang="it-IT" sz="1800" b="0" dirty="0" smtClean="0">
                <a:ea typeface="ＭＳ Ｐゴシック" charset="0"/>
              </a:rPr>
              <a:t>Quindi se il QC prende un campione di dimensione </a:t>
            </a:r>
            <a:r>
              <a:rPr lang="it-IT" sz="1800" b="0" i="1" dirty="0" err="1" smtClean="0">
                <a:ea typeface="ＭＳ Ｐゴシック" charset="0"/>
              </a:rPr>
              <a:t>n</a:t>
            </a:r>
            <a:r>
              <a:rPr lang="it-IT" sz="1800" b="0" dirty="0" smtClean="0">
                <a:ea typeface="ＭＳ Ｐゴシック" charset="0"/>
              </a:rPr>
              <a:t> = 2401, vi è il 95% di probabilità che la sima di </a:t>
            </a:r>
            <a:r>
              <a:rPr lang="it-IT" sz="1800" b="0" i="1" dirty="0" err="1" smtClean="0">
                <a:latin typeface="Times New Roman"/>
                <a:ea typeface="ＭＳ Ｐゴシック" charset="0"/>
                <a:cs typeface="Times New Roman"/>
              </a:rPr>
              <a:t>p</a:t>
            </a:r>
            <a:r>
              <a:rPr lang="it-IT" sz="1800" b="0" dirty="0" smtClean="0">
                <a:ea typeface="ＭＳ Ｐゴシック" charset="0"/>
              </a:rPr>
              <a:t> abbia un errore massimo dello 0.02 rispetto alla stima della proporzione </a:t>
            </a:r>
            <a:endParaRPr lang="it-IT" sz="1800" b="0" dirty="0">
              <a:ea typeface="ＭＳ Ｐゴシック" charset="0"/>
            </a:endParaRPr>
          </a:p>
        </p:txBody>
      </p:sp>
      <p:graphicFrame>
        <p:nvGraphicFramePr>
          <p:cNvPr id="5" name="Object 2"/>
          <p:cNvGraphicFramePr>
            <a:graphicFrameLocks noChangeAspect="1"/>
          </p:cNvGraphicFramePr>
          <p:nvPr>
            <p:extLst>
              <p:ext uri="{D42A27DB-BD31-4B8C-83A1-F6EECF244321}">
                <p14:modId xmlns:p14="http://schemas.microsoft.com/office/powerpoint/2010/main" val="3945355451"/>
              </p:ext>
            </p:extLst>
          </p:nvPr>
        </p:nvGraphicFramePr>
        <p:xfrm>
          <a:off x="2918482" y="2020200"/>
          <a:ext cx="3933128" cy="683999"/>
        </p:xfrm>
        <a:graphic>
          <a:graphicData uri="http://schemas.openxmlformats.org/presentationml/2006/ole">
            <mc:AlternateContent xmlns:mc="http://schemas.openxmlformats.org/markup-compatibility/2006">
              <mc:Choice xmlns:v="urn:schemas-microsoft-com:vml" Requires="v">
                <p:oleObj spid="_x0000_s631087" name="Equation" r:id="rId5" imgW="2476500" imgH="444500" progId="Equation.3">
                  <p:embed/>
                </p:oleObj>
              </mc:Choice>
              <mc:Fallback>
                <p:oleObj name="Equation" r:id="rId5" imgW="2476500" imgH="444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8482" y="2020200"/>
                        <a:ext cx="3933128" cy="683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1104682796"/>
              </p:ext>
            </p:extLst>
          </p:nvPr>
        </p:nvGraphicFramePr>
        <p:xfrm>
          <a:off x="5717703" y="1591643"/>
          <a:ext cx="1884218" cy="324361"/>
        </p:xfrm>
        <a:graphic>
          <a:graphicData uri="http://schemas.openxmlformats.org/presentationml/2006/ole">
            <mc:AlternateContent xmlns:mc="http://schemas.openxmlformats.org/markup-compatibility/2006">
              <mc:Choice xmlns:v="urn:schemas-microsoft-com:vml" Requires="v">
                <p:oleObj spid="_x0000_s631088" name="Equation" r:id="rId7" imgW="1231900" imgH="215900" progId="Equation.3">
                  <p:embed/>
                </p:oleObj>
              </mc:Choice>
              <mc:Fallback>
                <p:oleObj name="Equation" r:id="rId7" imgW="1231900" imgH="215900" progId="Equation.3">
                  <p:embed/>
                  <p:pic>
                    <p:nvPicPr>
                      <p:cNvPr id="0" name=""/>
                      <p:cNvPicPr>
                        <a:picLocks noChangeAspect="1" noChangeArrowheads="1"/>
                      </p:cNvPicPr>
                      <p:nvPr/>
                    </p:nvPicPr>
                    <p:blipFill>
                      <a:blip r:embed="rId8"/>
                      <a:srcRect/>
                      <a:stretch>
                        <a:fillRect/>
                      </a:stretch>
                    </p:blipFill>
                    <p:spPr bwMode="auto">
                      <a:xfrm>
                        <a:off x="5717703" y="1591643"/>
                        <a:ext cx="1884218" cy="3243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7"/>
                                </a:srgbClr>
                              </a:outerShdw>
                            </a:effectLst>
                          </a14:hiddenEffects>
                        </a:ext>
                      </a:extLst>
                    </p:spPr>
                  </p:pic>
                </p:oleObj>
              </mc:Fallback>
            </mc:AlternateContent>
          </a:graphicData>
        </a:graphic>
      </p:graphicFrame>
      <p:graphicFrame>
        <p:nvGraphicFramePr>
          <p:cNvPr id="7" name="Oggetto 6"/>
          <p:cNvGraphicFramePr>
            <a:graphicFrameLocks noChangeAspect="1"/>
          </p:cNvGraphicFramePr>
          <p:nvPr>
            <p:extLst>
              <p:ext uri="{D42A27DB-BD31-4B8C-83A1-F6EECF244321}">
                <p14:modId xmlns:p14="http://schemas.microsoft.com/office/powerpoint/2010/main" val="311034680"/>
              </p:ext>
            </p:extLst>
          </p:nvPr>
        </p:nvGraphicFramePr>
        <p:xfrm>
          <a:off x="3731102" y="1540121"/>
          <a:ext cx="280375" cy="395998"/>
        </p:xfrm>
        <a:graphic>
          <a:graphicData uri="http://schemas.openxmlformats.org/presentationml/2006/ole">
            <mc:AlternateContent xmlns:mc="http://schemas.openxmlformats.org/markup-compatibility/2006">
              <mc:Choice xmlns:v="urn:schemas-microsoft-com:vml" Requires="v">
                <p:oleObj spid="_x0000_s631089" name="Equation" r:id="rId9" imgW="139700" imgH="203200" progId="Equation.3">
                  <p:embed/>
                </p:oleObj>
              </mc:Choice>
              <mc:Fallback>
                <p:oleObj name="Equation" r:id="rId9" imgW="139700" imgH="203200" progId="Equation.3">
                  <p:embed/>
                  <p:pic>
                    <p:nvPicPr>
                      <p:cNvPr id="0" name=""/>
                      <p:cNvPicPr/>
                      <p:nvPr/>
                    </p:nvPicPr>
                    <p:blipFill>
                      <a:blip r:embed="rId10"/>
                      <a:stretch>
                        <a:fillRect/>
                      </a:stretch>
                    </p:blipFill>
                    <p:spPr>
                      <a:xfrm>
                        <a:off x="3731102" y="1540121"/>
                        <a:ext cx="280375" cy="395998"/>
                      </a:xfrm>
                      <a:prstGeom prst="rect">
                        <a:avLst/>
                      </a:prstGeom>
                    </p:spPr>
                  </p:pic>
                </p:oleObj>
              </mc:Fallback>
            </mc:AlternateContent>
          </a:graphicData>
        </a:graphic>
      </p:graphicFrame>
      <p:sp>
        <p:nvSpPr>
          <p:cNvPr id="9" name="CasellaDiTesto 8"/>
          <p:cNvSpPr txBox="1"/>
          <p:nvPr/>
        </p:nvSpPr>
        <p:spPr>
          <a:xfrm>
            <a:off x="332901" y="3994592"/>
            <a:ext cx="8445832" cy="2646879"/>
          </a:xfrm>
          <a:prstGeom prst="rect">
            <a:avLst/>
          </a:prstGeom>
          <a:solidFill>
            <a:srgbClr val="FFFCD2"/>
          </a:solidFill>
        </p:spPr>
        <p:txBody>
          <a:bodyPr wrap="square" rtlCol="0">
            <a:spAutoFit/>
          </a:bodyPr>
          <a:lstStyle/>
          <a:p>
            <a:pPr marL="444500" indent="-444500">
              <a:buSzPct val="85000"/>
              <a:buFont typeface="Wingdings" charset="2"/>
              <a:buChar char="q"/>
            </a:pPr>
            <a:r>
              <a:rPr lang="it-IT" sz="1800" b="0" dirty="0" smtClean="0">
                <a:latin typeface="+mn-lt"/>
              </a:rPr>
              <a:t>Prendiamo un </a:t>
            </a:r>
            <a:r>
              <a:rPr lang="it-IT" sz="1800" b="0" dirty="0">
                <a:latin typeface="+mn-lt"/>
              </a:rPr>
              <a:t>campione preliminare di 200 </a:t>
            </a:r>
            <a:r>
              <a:rPr lang="it-IT" sz="1800" b="0" dirty="0" smtClean="0">
                <a:latin typeface="+mn-lt"/>
              </a:rPr>
              <a:t>parti</a:t>
            </a:r>
          </a:p>
          <a:p>
            <a:pPr marL="444500" indent="-444500">
              <a:buSzPct val="85000"/>
              <a:buFont typeface="Wingdings" charset="2"/>
              <a:buChar char="q"/>
            </a:pPr>
            <a:r>
              <a:rPr lang="it-IT" sz="1800" b="0" dirty="0" smtClean="0">
                <a:latin typeface="+mn-lt"/>
              </a:rPr>
              <a:t>Le stime di </a:t>
            </a:r>
            <a:r>
              <a:rPr lang="it-IT" sz="1800" b="0" dirty="0" err="1" smtClean="0">
                <a:latin typeface="+mn-lt"/>
              </a:rPr>
              <a:t>p</a:t>
            </a:r>
            <a:r>
              <a:rPr lang="it-IT" sz="1800" b="0" dirty="0" smtClean="0">
                <a:latin typeface="+mn-lt"/>
              </a:rPr>
              <a:t> e </a:t>
            </a:r>
            <a:r>
              <a:rPr lang="it-IT" sz="1800" b="0" dirty="0" err="1" smtClean="0">
                <a:latin typeface="+mn-lt"/>
              </a:rPr>
              <a:t>q</a:t>
            </a:r>
            <a:r>
              <a:rPr lang="it-IT" sz="1800" b="0" dirty="0" smtClean="0">
                <a:latin typeface="+mn-lt"/>
              </a:rPr>
              <a:t> sono rispettivamente  </a:t>
            </a:r>
          </a:p>
          <a:p>
            <a:pPr marL="444500" indent="-444500">
              <a:buSzPct val="85000"/>
              <a:buFont typeface="Wingdings" charset="2"/>
              <a:buChar char="q"/>
            </a:pPr>
            <a:r>
              <a:rPr lang="it-IT" sz="1800" b="0" dirty="0" smtClean="0">
                <a:latin typeface="+mn-lt"/>
              </a:rPr>
              <a:t>Il valore di </a:t>
            </a:r>
            <a:r>
              <a:rPr lang="it-IT" sz="1800" b="0" i="1" dirty="0" err="1" smtClean="0">
                <a:latin typeface="+mn-lt"/>
              </a:rPr>
              <a:t>n</a:t>
            </a:r>
            <a:r>
              <a:rPr lang="it-IT" sz="1800" b="0" dirty="0" smtClean="0">
                <a:latin typeface="+mn-lt"/>
              </a:rPr>
              <a:t> è</a:t>
            </a:r>
          </a:p>
          <a:p>
            <a:pPr marL="342900" indent="-342900">
              <a:buSzPct val="85000"/>
              <a:buFont typeface="Wingdings" charset="2"/>
              <a:buChar char="q"/>
            </a:pPr>
            <a:endParaRPr lang="it-IT" sz="2000" b="0" dirty="0">
              <a:latin typeface="+mn-lt"/>
            </a:endParaRPr>
          </a:p>
          <a:p>
            <a:pPr marL="342900" indent="-342900">
              <a:buSzPct val="85000"/>
              <a:buFont typeface="Wingdings" charset="2"/>
              <a:buChar char="q"/>
            </a:pPr>
            <a:endParaRPr lang="it-IT" sz="2000" b="0" dirty="0" smtClean="0">
              <a:latin typeface="+mn-lt"/>
            </a:endParaRPr>
          </a:p>
          <a:p>
            <a:pPr marL="342900" indent="-342900">
              <a:buSzPct val="85000"/>
              <a:buFont typeface="Wingdings" charset="2"/>
              <a:buChar char="q"/>
            </a:pPr>
            <a:endParaRPr lang="it-IT" sz="1800" b="0" dirty="0">
              <a:latin typeface="+mn-lt"/>
            </a:endParaRPr>
          </a:p>
          <a:p>
            <a:pPr marL="342900" indent="-342900">
              <a:buSzPct val="85000"/>
              <a:buFont typeface="Wingdings" charset="2"/>
              <a:buChar char="q"/>
            </a:pPr>
            <a:r>
              <a:rPr lang="it-IT" sz="1800" b="0" dirty="0" smtClean="0">
                <a:latin typeface="+mn-lt"/>
              </a:rPr>
              <a:t>Se ripetiamo l’esperimento scegliendo un campione di 626 parti lavorate, al 95% di confidenza la </a:t>
            </a:r>
            <a:r>
              <a:rPr lang="it-IT" sz="1800" b="0" dirty="0">
                <a:latin typeface="+mn-lt"/>
              </a:rPr>
              <a:t>s</a:t>
            </a:r>
            <a:r>
              <a:rPr lang="it-IT" sz="1800" b="0" dirty="0" smtClean="0">
                <a:latin typeface="+mn-lt"/>
              </a:rPr>
              <a:t>tima della proporzione di parti difettose avrà un errore massimo di 0.02. </a:t>
            </a:r>
          </a:p>
        </p:txBody>
      </p:sp>
      <p:graphicFrame>
        <p:nvGraphicFramePr>
          <p:cNvPr id="10" name="Object 3"/>
          <p:cNvGraphicFramePr>
            <a:graphicFrameLocks noChangeAspect="1"/>
          </p:cNvGraphicFramePr>
          <p:nvPr>
            <p:extLst>
              <p:ext uri="{D42A27DB-BD31-4B8C-83A1-F6EECF244321}">
                <p14:modId xmlns:p14="http://schemas.microsoft.com/office/powerpoint/2010/main" val="2591690059"/>
              </p:ext>
            </p:extLst>
          </p:nvPr>
        </p:nvGraphicFramePr>
        <p:xfrm>
          <a:off x="4867941" y="4296144"/>
          <a:ext cx="1907999" cy="324361"/>
        </p:xfrm>
        <a:graphic>
          <a:graphicData uri="http://schemas.openxmlformats.org/presentationml/2006/ole">
            <mc:AlternateContent xmlns:mc="http://schemas.openxmlformats.org/markup-compatibility/2006">
              <mc:Choice xmlns:v="urn:schemas-microsoft-com:vml" Requires="v">
                <p:oleObj spid="_x0000_s631090" name="Equation" r:id="rId11" imgW="1231900" imgH="215900" progId="Equation.3">
                  <p:embed/>
                </p:oleObj>
              </mc:Choice>
              <mc:Fallback>
                <p:oleObj name="Equation" r:id="rId11" imgW="1231900" imgH="215900" progId="Equation.3">
                  <p:embed/>
                  <p:pic>
                    <p:nvPicPr>
                      <p:cNvPr id="0" name=""/>
                      <p:cNvPicPr>
                        <a:picLocks noChangeAspect="1" noChangeArrowheads="1"/>
                      </p:cNvPicPr>
                      <p:nvPr/>
                    </p:nvPicPr>
                    <p:blipFill>
                      <a:blip r:embed="rId12"/>
                      <a:srcRect/>
                      <a:stretch>
                        <a:fillRect/>
                      </a:stretch>
                    </p:blipFill>
                    <p:spPr bwMode="auto">
                      <a:xfrm>
                        <a:off x="4867941" y="4296144"/>
                        <a:ext cx="1907999" cy="3243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7"/>
                                </a:srgbClr>
                              </a:outerShdw>
                            </a:effectLst>
                          </a14:hiddenEffects>
                        </a:ext>
                      </a:extLst>
                    </p:spPr>
                  </p:pic>
                </p:oleObj>
              </mc:Fallback>
            </mc:AlternateContent>
          </a:graphicData>
        </a:graphic>
      </p:graphicFrame>
      <p:graphicFrame>
        <p:nvGraphicFramePr>
          <p:cNvPr id="12" name="Object 2"/>
          <p:cNvGraphicFramePr>
            <a:graphicFrameLocks noChangeAspect="1"/>
          </p:cNvGraphicFramePr>
          <p:nvPr>
            <p:extLst>
              <p:ext uri="{D42A27DB-BD31-4B8C-83A1-F6EECF244321}">
                <p14:modId xmlns:p14="http://schemas.microsoft.com/office/powerpoint/2010/main" val="2908195483"/>
              </p:ext>
            </p:extLst>
          </p:nvPr>
        </p:nvGraphicFramePr>
        <p:xfrm>
          <a:off x="2699176" y="4937927"/>
          <a:ext cx="4431358" cy="684000"/>
        </p:xfrm>
        <a:graphic>
          <a:graphicData uri="http://schemas.openxmlformats.org/presentationml/2006/ole">
            <mc:AlternateContent xmlns:mc="http://schemas.openxmlformats.org/markup-compatibility/2006">
              <mc:Choice xmlns:v="urn:schemas-microsoft-com:vml" Requires="v">
                <p:oleObj spid="_x0000_s631091" name="Equation" r:id="rId13" imgW="2971800" imgH="457200" progId="Equation.3">
                  <p:embed/>
                </p:oleObj>
              </mc:Choice>
              <mc:Fallback>
                <p:oleObj name="Equation" r:id="rId13" imgW="2971800" imgH="457200" progId="Equation.3">
                  <p:embed/>
                  <p:pic>
                    <p:nvPicPr>
                      <p:cNvPr id="0" name=""/>
                      <p:cNvPicPr>
                        <a:picLocks noChangeAspect="1" noChangeArrowheads="1"/>
                      </p:cNvPicPr>
                      <p:nvPr/>
                    </p:nvPicPr>
                    <p:blipFill>
                      <a:blip r:embed="rId14"/>
                      <a:srcRect/>
                      <a:stretch>
                        <a:fillRect/>
                      </a:stretch>
                    </p:blipFill>
                    <p:spPr bwMode="auto">
                      <a:xfrm>
                        <a:off x="2699176" y="4937927"/>
                        <a:ext cx="4431358" cy="68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Tree>
    <p:extLst>
      <p:ext uri="{BB962C8B-B14F-4D97-AF65-F5344CB8AC3E}">
        <p14:creationId xmlns:p14="http://schemas.microsoft.com/office/powerpoint/2010/main" val="3608617628"/>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p:cNvSpPr>
            <a:spLocks noGrp="1"/>
          </p:cNvSpPr>
          <p:nvPr>
            <p:ph type="title"/>
          </p:nvPr>
        </p:nvSpPr>
        <p:spPr>
          <a:xfrm>
            <a:off x="358775" y="274638"/>
            <a:ext cx="8229600" cy="859629"/>
          </a:xfrm>
        </p:spPr>
        <p:txBody>
          <a:bodyPr/>
          <a:lstStyle/>
          <a:p>
            <a:r>
              <a:rPr lang="it-IT" dirty="0"/>
              <a:t>Esempio </a:t>
            </a:r>
            <a:r>
              <a:rPr lang="it-IT" dirty="0" smtClean="0"/>
              <a:t>#6</a:t>
            </a:r>
            <a:endParaRPr lang="it-IT" dirty="0"/>
          </a:p>
        </p:txBody>
      </p:sp>
      <p:sp>
        <p:nvSpPr>
          <p:cNvPr id="4" name="CasellaDiTesto 3"/>
          <p:cNvSpPr txBox="1"/>
          <p:nvPr/>
        </p:nvSpPr>
        <p:spPr>
          <a:xfrm>
            <a:off x="443868" y="1010976"/>
            <a:ext cx="8384184" cy="1754327"/>
          </a:xfrm>
          <a:prstGeom prst="rect">
            <a:avLst/>
          </a:prstGeom>
          <a:noFill/>
        </p:spPr>
        <p:txBody>
          <a:bodyPr wrap="square" rtlCol="0">
            <a:spAutoFit/>
          </a:bodyPr>
          <a:lstStyle/>
          <a:p>
            <a:pPr indent="271463" algn="just"/>
            <a:r>
              <a:rPr lang="it-IT" sz="1800" b="0" dirty="0" smtClean="0">
                <a:latin typeface="+mn-lt"/>
              </a:rPr>
              <a:t>A seguito di un ammodernamento delle procedure il laboratorio analisi di un grande ospedale sostiene che il referto delle analisi eseguite su pazienti che arrivano al PS sono refertate entro 30 minuti. Per verificare quale proporzione di analisi è realmente refertata entro i 30 minuti vuole individuare le dimensioni del campione che limita entro 0.02 (2%) la proporzione dei referti consegnati dopo il termine previsto.   </a:t>
            </a:r>
            <a:endParaRPr lang="it-IT" sz="1800" b="0" dirty="0">
              <a:latin typeface="+mn-lt"/>
            </a:endParaRPr>
          </a:p>
        </p:txBody>
      </p:sp>
      <p:sp>
        <p:nvSpPr>
          <p:cNvPr id="6" name="CasellaDiTesto 5"/>
          <p:cNvSpPr txBox="1"/>
          <p:nvPr/>
        </p:nvSpPr>
        <p:spPr>
          <a:xfrm>
            <a:off x="493186" y="2786351"/>
            <a:ext cx="8273216" cy="646331"/>
          </a:xfrm>
          <a:prstGeom prst="rect">
            <a:avLst/>
          </a:prstGeom>
          <a:noFill/>
        </p:spPr>
        <p:txBody>
          <a:bodyPr wrap="square" rtlCol="0">
            <a:spAutoFit/>
          </a:bodyPr>
          <a:lstStyle/>
          <a:p>
            <a:r>
              <a:rPr lang="it-IT" sz="1800" b="0" dirty="0" smtClean="0">
                <a:latin typeface="+mn-lt"/>
              </a:rPr>
              <a:t>Non avendo informazioni sulla percentuale delle analisi consegnate entro i termini previsti ipotizziamo che </a:t>
            </a:r>
            <a:r>
              <a:rPr lang="it-IT" sz="1800" b="0" i="1" dirty="0" err="1" smtClean="0">
                <a:latin typeface="Times New Roman"/>
                <a:cs typeface="Times New Roman"/>
              </a:rPr>
              <a:t>p</a:t>
            </a:r>
            <a:r>
              <a:rPr lang="it-IT" sz="1800" b="0" dirty="0" smtClean="0">
                <a:latin typeface="Times New Roman"/>
                <a:cs typeface="Times New Roman"/>
              </a:rPr>
              <a:t> = </a:t>
            </a:r>
            <a:r>
              <a:rPr lang="it-IT" sz="1800" b="0" i="1" dirty="0" err="1" smtClean="0">
                <a:latin typeface="Times New Roman"/>
                <a:cs typeface="Times New Roman"/>
              </a:rPr>
              <a:t>q</a:t>
            </a:r>
            <a:r>
              <a:rPr lang="it-IT" sz="1800" b="0" i="1" dirty="0" smtClean="0">
                <a:latin typeface="Times New Roman"/>
                <a:cs typeface="Times New Roman"/>
              </a:rPr>
              <a:t> </a:t>
            </a:r>
            <a:r>
              <a:rPr lang="it-IT" sz="1800" b="0" dirty="0" smtClean="0">
                <a:latin typeface="Times New Roman"/>
                <a:cs typeface="Times New Roman"/>
              </a:rPr>
              <a:t>= </a:t>
            </a:r>
            <a:r>
              <a:rPr lang="it-IT" sz="1800" b="0" dirty="0" smtClean="0">
                <a:latin typeface="+mn-lt"/>
              </a:rPr>
              <a:t>50. </a:t>
            </a:r>
            <a:endParaRPr lang="it-IT" sz="1800" b="0" dirty="0">
              <a:latin typeface="+mn-lt"/>
            </a:endParaRPr>
          </a:p>
        </p:txBody>
      </p:sp>
      <p:graphicFrame>
        <p:nvGraphicFramePr>
          <p:cNvPr id="7" name="Oggetto 6"/>
          <p:cNvGraphicFramePr>
            <a:graphicFrameLocks noChangeAspect="1"/>
          </p:cNvGraphicFramePr>
          <p:nvPr>
            <p:extLst>
              <p:ext uri="{D42A27DB-BD31-4B8C-83A1-F6EECF244321}">
                <p14:modId xmlns:p14="http://schemas.microsoft.com/office/powerpoint/2010/main" val="148867072"/>
              </p:ext>
            </p:extLst>
          </p:nvPr>
        </p:nvGraphicFramePr>
        <p:xfrm>
          <a:off x="2832100" y="3854450"/>
          <a:ext cx="2660650" cy="720725"/>
        </p:xfrm>
        <a:graphic>
          <a:graphicData uri="http://schemas.openxmlformats.org/presentationml/2006/ole">
            <mc:AlternateContent xmlns:mc="http://schemas.openxmlformats.org/markup-compatibility/2006">
              <mc:Choice xmlns:v="urn:schemas-microsoft-com:vml" Requires="v">
                <p:oleObj spid="_x0000_s578885" name="Equation" r:id="rId3" imgW="1689100" imgH="457200" progId="Equation.3">
                  <p:embed/>
                </p:oleObj>
              </mc:Choice>
              <mc:Fallback>
                <p:oleObj name="Equation" r:id="rId3" imgW="1689100" imgH="457200" progId="Equation.3">
                  <p:embed/>
                  <p:pic>
                    <p:nvPicPr>
                      <p:cNvPr id="0" name=""/>
                      <p:cNvPicPr/>
                      <p:nvPr/>
                    </p:nvPicPr>
                    <p:blipFill>
                      <a:blip r:embed="rId4"/>
                      <a:stretch>
                        <a:fillRect/>
                      </a:stretch>
                    </p:blipFill>
                    <p:spPr>
                      <a:xfrm>
                        <a:off x="2832100" y="3854450"/>
                        <a:ext cx="2660650" cy="720725"/>
                      </a:xfrm>
                      <a:prstGeom prst="rect">
                        <a:avLst/>
                      </a:prstGeom>
                    </p:spPr>
                  </p:pic>
                </p:oleObj>
              </mc:Fallback>
            </mc:AlternateContent>
          </a:graphicData>
        </a:graphic>
      </p:graphicFrame>
      <p:sp>
        <p:nvSpPr>
          <p:cNvPr id="8" name="CasellaDiTesto 7"/>
          <p:cNvSpPr txBox="1"/>
          <p:nvPr/>
        </p:nvSpPr>
        <p:spPr>
          <a:xfrm>
            <a:off x="599530" y="4014058"/>
            <a:ext cx="2285615" cy="400110"/>
          </a:xfrm>
          <a:prstGeom prst="rect">
            <a:avLst/>
          </a:prstGeom>
          <a:noFill/>
        </p:spPr>
        <p:txBody>
          <a:bodyPr wrap="square" rtlCol="0">
            <a:spAutoFit/>
          </a:bodyPr>
          <a:lstStyle/>
          <a:p>
            <a:r>
              <a:rPr lang="it-IT" sz="2000" b="0" dirty="0" smtClean="0">
                <a:latin typeface="+mn-lt"/>
              </a:rPr>
              <a:t>Margine di Errore</a:t>
            </a:r>
            <a:endParaRPr lang="it-IT" sz="2000" b="0" dirty="0">
              <a:latin typeface="+mn-lt"/>
            </a:endParaRPr>
          </a:p>
        </p:txBody>
      </p:sp>
      <p:graphicFrame>
        <p:nvGraphicFramePr>
          <p:cNvPr id="9" name="Oggetto 8"/>
          <p:cNvGraphicFramePr>
            <a:graphicFrameLocks noChangeAspect="1"/>
          </p:cNvGraphicFramePr>
          <p:nvPr>
            <p:extLst>
              <p:ext uri="{D42A27DB-BD31-4B8C-83A1-F6EECF244321}">
                <p14:modId xmlns:p14="http://schemas.microsoft.com/office/powerpoint/2010/main" val="4171220650"/>
              </p:ext>
            </p:extLst>
          </p:nvPr>
        </p:nvGraphicFramePr>
        <p:xfrm>
          <a:off x="5617470" y="4003675"/>
          <a:ext cx="3159125" cy="420688"/>
        </p:xfrm>
        <a:graphic>
          <a:graphicData uri="http://schemas.openxmlformats.org/presentationml/2006/ole">
            <mc:AlternateContent xmlns:mc="http://schemas.openxmlformats.org/markup-compatibility/2006">
              <mc:Choice xmlns:v="urn:schemas-microsoft-com:vml" Requires="v">
                <p:oleObj spid="_x0000_s578886" name="Equation" r:id="rId5" imgW="2006600" imgH="266700" progId="Equation.3">
                  <p:embed/>
                </p:oleObj>
              </mc:Choice>
              <mc:Fallback>
                <p:oleObj name="Equation" r:id="rId5" imgW="2006600" imgH="266700" progId="Equation.3">
                  <p:embed/>
                  <p:pic>
                    <p:nvPicPr>
                      <p:cNvPr id="0" name=""/>
                      <p:cNvPicPr/>
                      <p:nvPr/>
                    </p:nvPicPr>
                    <p:blipFill>
                      <a:blip r:embed="rId6"/>
                      <a:stretch>
                        <a:fillRect/>
                      </a:stretch>
                    </p:blipFill>
                    <p:spPr>
                      <a:xfrm>
                        <a:off x="5617470" y="4003675"/>
                        <a:ext cx="3159125" cy="420688"/>
                      </a:xfrm>
                      <a:prstGeom prst="rect">
                        <a:avLst/>
                      </a:prstGeom>
                    </p:spPr>
                  </p:pic>
                </p:oleObj>
              </mc:Fallback>
            </mc:AlternateContent>
          </a:graphicData>
        </a:graphic>
      </p:graphicFrame>
      <p:graphicFrame>
        <p:nvGraphicFramePr>
          <p:cNvPr id="10" name="Oggetto 9"/>
          <p:cNvGraphicFramePr>
            <a:graphicFrameLocks noChangeAspect="1"/>
          </p:cNvGraphicFramePr>
          <p:nvPr>
            <p:extLst>
              <p:ext uri="{D42A27DB-BD31-4B8C-83A1-F6EECF244321}">
                <p14:modId xmlns:p14="http://schemas.microsoft.com/office/powerpoint/2010/main" val="4021359824"/>
              </p:ext>
            </p:extLst>
          </p:nvPr>
        </p:nvGraphicFramePr>
        <p:xfrm>
          <a:off x="3724248" y="4520355"/>
          <a:ext cx="3519488" cy="1000125"/>
        </p:xfrm>
        <a:graphic>
          <a:graphicData uri="http://schemas.openxmlformats.org/presentationml/2006/ole">
            <mc:AlternateContent xmlns:mc="http://schemas.openxmlformats.org/markup-compatibility/2006">
              <mc:Choice xmlns:v="urn:schemas-microsoft-com:vml" Requires="v">
                <p:oleObj spid="_x0000_s578887" name="Equation" r:id="rId7" imgW="2235200" imgH="635000" progId="Equation.3">
                  <p:embed/>
                </p:oleObj>
              </mc:Choice>
              <mc:Fallback>
                <p:oleObj name="Equation" r:id="rId7" imgW="2235200" imgH="635000" progId="Equation.3">
                  <p:embed/>
                  <p:pic>
                    <p:nvPicPr>
                      <p:cNvPr id="0" name=""/>
                      <p:cNvPicPr/>
                      <p:nvPr/>
                    </p:nvPicPr>
                    <p:blipFill>
                      <a:blip r:embed="rId8"/>
                      <a:stretch>
                        <a:fillRect/>
                      </a:stretch>
                    </p:blipFill>
                    <p:spPr>
                      <a:xfrm>
                        <a:off x="3724248" y="4520355"/>
                        <a:ext cx="3519488" cy="1000125"/>
                      </a:xfrm>
                      <a:prstGeom prst="rect">
                        <a:avLst/>
                      </a:prstGeom>
                    </p:spPr>
                  </p:pic>
                </p:oleObj>
              </mc:Fallback>
            </mc:AlternateContent>
          </a:graphicData>
        </a:graphic>
      </p:graphicFrame>
      <p:sp>
        <p:nvSpPr>
          <p:cNvPr id="11" name="CasellaDiTesto 10"/>
          <p:cNvSpPr txBox="1"/>
          <p:nvPr/>
        </p:nvSpPr>
        <p:spPr>
          <a:xfrm>
            <a:off x="599530" y="4812758"/>
            <a:ext cx="3674426" cy="400110"/>
          </a:xfrm>
          <a:prstGeom prst="rect">
            <a:avLst/>
          </a:prstGeom>
          <a:noFill/>
        </p:spPr>
        <p:txBody>
          <a:bodyPr wrap="square" rtlCol="0">
            <a:spAutoFit/>
          </a:bodyPr>
          <a:lstStyle/>
          <a:p>
            <a:r>
              <a:rPr lang="it-IT" sz="2000" b="0" dirty="0" smtClean="0">
                <a:latin typeface="+mn-lt"/>
              </a:rPr>
              <a:t>Dimensioni del campione </a:t>
            </a:r>
            <a:endParaRPr lang="it-IT" sz="2000" b="0" dirty="0">
              <a:latin typeface="+mn-lt"/>
            </a:endParaRPr>
          </a:p>
        </p:txBody>
      </p:sp>
      <p:sp>
        <p:nvSpPr>
          <p:cNvPr id="12" name="CasellaDiTesto 11"/>
          <p:cNvSpPr txBox="1"/>
          <p:nvPr/>
        </p:nvSpPr>
        <p:spPr>
          <a:xfrm>
            <a:off x="567165" y="5572703"/>
            <a:ext cx="8236228" cy="1015663"/>
          </a:xfrm>
          <a:prstGeom prst="rect">
            <a:avLst/>
          </a:prstGeom>
          <a:solidFill>
            <a:srgbClr val="FFFCD2"/>
          </a:solidFill>
        </p:spPr>
        <p:txBody>
          <a:bodyPr wrap="square" rtlCol="0">
            <a:spAutoFit/>
          </a:bodyPr>
          <a:lstStyle/>
          <a:p>
            <a:r>
              <a:rPr lang="it-IT" sz="2000" b="0" dirty="0" smtClean="0">
                <a:latin typeface="+mn-lt"/>
              </a:rPr>
              <a:t>Per verificare se realmente le analisi consegnate entro 30 minuti con un LC del 99% e un E di 0.02 il campione da esaminare ha dimensioni pari 4161. </a:t>
            </a:r>
            <a:endParaRPr lang="it-IT" sz="2000" b="0" dirty="0">
              <a:latin typeface="+mn-lt"/>
            </a:endParaRPr>
          </a:p>
        </p:txBody>
      </p:sp>
    </p:spTree>
    <p:extLst>
      <p:ext uri="{BB962C8B-B14F-4D97-AF65-F5344CB8AC3E}">
        <p14:creationId xmlns:p14="http://schemas.microsoft.com/office/powerpoint/2010/main" val="22595009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48465"/>
            <a:ext cx="8229600" cy="687170"/>
          </a:xfrm>
        </p:spPr>
        <p:txBody>
          <a:bodyPr>
            <a:normAutofit fontScale="90000"/>
          </a:bodyPr>
          <a:lstStyle/>
          <a:p>
            <a:r>
              <a:rPr lang="it-IT" dirty="0"/>
              <a:t>Esempio #6</a:t>
            </a:r>
          </a:p>
        </p:txBody>
      </p:sp>
      <p:sp>
        <p:nvSpPr>
          <p:cNvPr id="3" name="CasellaDiTesto 2"/>
          <p:cNvSpPr txBox="1"/>
          <p:nvPr/>
        </p:nvSpPr>
        <p:spPr>
          <a:xfrm>
            <a:off x="443868" y="1010976"/>
            <a:ext cx="8384184" cy="1754327"/>
          </a:xfrm>
          <a:prstGeom prst="rect">
            <a:avLst/>
          </a:prstGeom>
          <a:noFill/>
        </p:spPr>
        <p:txBody>
          <a:bodyPr wrap="square" rtlCol="0">
            <a:spAutoFit/>
          </a:bodyPr>
          <a:lstStyle/>
          <a:p>
            <a:pPr indent="271463" algn="just"/>
            <a:r>
              <a:rPr lang="it-IT" sz="1800" b="0" dirty="0" smtClean="0">
                <a:latin typeface="+mn-lt"/>
              </a:rPr>
              <a:t>Per indirizzare meglio l’indagine la direzione del laboratorio analisi ha realizzato uno studio preliminare sulle analisi eseguite nell’ultima settimana e ha riscontrato che il 93% di queste è stato refertato entro i 30 minuti previsti. Alla luce di questo risultato ha calcolato nuovamente la dimensione del campione      per verificare se effettivamente il termine massimo per la consegna del referto è è 30 minuti con un LC del 99% e un margine di errore del 2%.   </a:t>
            </a:r>
            <a:endParaRPr lang="it-IT" sz="1800" b="0" dirty="0">
              <a:latin typeface="+mn-lt"/>
            </a:endParaRPr>
          </a:p>
        </p:txBody>
      </p:sp>
      <p:pic>
        <p:nvPicPr>
          <p:cNvPr id="5" name="Immagine 4"/>
          <p:cNvPicPr>
            <a:picLocks noChangeAspect="1"/>
          </p:cNvPicPr>
          <p:nvPr/>
        </p:nvPicPr>
        <p:blipFill>
          <a:blip r:embed="rId4"/>
          <a:stretch>
            <a:fillRect/>
          </a:stretch>
        </p:blipFill>
        <p:spPr>
          <a:xfrm>
            <a:off x="2998312" y="4343284"/>
            <a:ext cx="5435191" cy="1240396"/>
          </a:xfrm>
          <a:prstGeom prst="rect">
            <a:avLst/>
          </a:prstGeom>
        </p:spPr>
      </p:pic>
      <p:graphicFrame>
        <p:nvGraphicFramePr>
          <p:cNvPr id="6" name="Oggetto 5"/>
          <p:cNvGraphicFramePr>
            <a:graphicFrameLocks noChangeAspect="1"/>
          </p:cNvGraphicFramePr>
          <p:nvPr>
            <p:extLst>
              <p:ext uri="{D42A27DB-BD31-4B8C-83A1-F6EECF244321}">
                <p14:modId xmlns:p14="http://schemas.microsoft.com/office/powerpoint/2010/main" val="3410643570"/>
              </p:ext>
            </p:extLst>
          </p:nvPr>
        </p:nvGraphicFramePr>
        <p:xfrm>
          <a:off x="2998312" y="2970195"/>
          <a:ext cx="5661025" cy="1181100"/>
        </p:xfrm>
        <a:graphic>
          <a:graphicData uri="http://schemas.openxmlformats.org/presentationml/2006/ole">
            <mc:AlternateContent xmlns:mc="http://schemas.openxmlformats.org/markup-compatibility/2006">
              <mc:Choice xmlns:v="urn:schemas-microsoft-com:vml" Requires="v">
                <p:oleObj spid="_x0000_s579696" name="Equation" r:id="rId5" imgW="3594100" imgH="749300" progId="Equation.3">
                  <p:embed/>
                </p:oleObj>
              </mc:Choice>
              <mc:Fallback>
                <p:oleObj name="Equation" r:id="rId5" imgW="3594100" imgH="749300" progId="Equation.3">
                  <p:embed/>
                  <p:pic>
                    <p:nvPicPr>
                      <p:cNvPr id="0" name=""/>
                      <p:cNvPicPr/>
                      <p:nvPr/>
                    </p:nvPicPr>
                    <p:blipFill>
                      <a:blip r:embed="rId6"/>
                      <a:stretch>
                        <a:fillRect/>
                      </a:stretch>
                    </p:blipFill>
                    <p:spPr>
                      <a:xfrm>
                        <a:off x="2998312" y="2970195"/>
                        <a:ext cx="5661025" cy="1181100"/>
                      </a:xfrm>
                      <a:prstGeom prst="rect">
                        <a:avLst/>
                      </a:prstGeom>
                    </p:spPr>
                  </p:pic>
                </p:oleObj>
              </mc:Fallback>
            </mc:AlternateContent>
          </a:graphicData>
        </a:graphic>
      </p:graphicFrame>
      <p:sp>
        <p:nvSpPr>
          <p:cNvPr id="7" name="CasellaDiTesto 6"/>
          <p:cNvSpPr txBox="1"/>
          <p:nvPr/>
        </p:nvSpPr>
        <p:spPr>
          <a:xfrm>
            <a:off x="513221" y="3089383"/>
            <a:ext cx="2285615" cy="400110"/>
          </a:xfrm>
          <a:prstGeom prst="rect">
            <a:avLst/>
          </a:prstGeom>
          <a:noFill/>
        </p:spPr>
        <p:txBody>
          <a:bodyPr wrap="square" rtlCol="0">
            <a:spAutoFit/>
          </a:bodyPr>
          <a:lstStyle/>
          <a:p>
            <a:r>
              <a:rPr lang="it-IT" sz="2000" b="0" dirty="0" smtClean="0">
                <a:latin typeface="+mn-lt"/>
              </a:rPr>
              <a:t>Margine di Errore</a:t>
            </a:r>
            <a:endParaRPr lang="it-IT" sz="2000" b="0" dirty="0">
              <a:latin typeface="+mn-lt"/>
            </a:endParaRPr>
          </a:p>
        </p:txBody>
      </p:sp>
      <p:sp>
        <p:nvSpPr>
          <p:cNvPr id="9" name="CasellaDiTesto 8"/>
          <p:cNvSpPr txBox="1"/>
          <p:nvPr/>
        </p:nvSpPr>
        <p:spPr>
          <a:xfrm>
            <a:off x="493003" y="4265088"/>
            <a:ext cx="3020956" cy="400110"/>
          </a:xfrm>
          <a:prstGeom prst="rect">
            <a:avLst/>
          </a:prstGeom>
          <a:noFill/>
        </p:spPr>
        <p:txBody>
          <a:bodyPr wrap="square" rtlCol="0">
            <a:spAutoFit/>
          </a:bodyPr>
          <a:lstStyle/>
          <a:p>
            <a:r>
              <a:rPr lang="it-IT" sz="2000" b="0" dirty="0" smtClean="0">
                <a:latin typeface="+mn-lt"/>
              </a:rPr>
              <a:t>Dimensioni del campione</a:t>
            </a:r>
            <a:endParaRPr lang="it-IT" sz="2000" b="0" dirty="0">
              <a:latin typeface="+mn-lt"/>
            </a:endParaRPr>
          </a:p>
        </p:txBody>
      </p:sp>
      <p:sp>
        <p:nvSpPr>
          <p:cNvPr id="10" name="CasellaDiTesto 9"/>
          <p:cNvSpPr txBox="1"/>
          <p:nvPr/>
        </p:nvSpPr>
        <p:spPr>
          <a:xfrm>
            <a:off x="530176" y="5720651"/>
            <a:ext cx="5745632" cy="461665"/>
          </a:xfrm>
          <a:prstGeom prst="rect">
            <a:avLst/>
          </a:prstGeom>
          <a:noFill/>
        </p:spPr>
        <p:txBody>
          <a:bodyPr wrap="square" rtlCol="0">
            <a:spAutoFit/>
          </a:bodyPr>
          <a:lstStyle/>
          <a:p>
            <a:r>
              <a:rPr lang="it-IT" dirty="0" smtClean="0">
                <a:latin typeface="+mn-lt"/>
              </a:rPr>
              <a:t>Quale strategia adottare???</a:t>
            </a:r>
            <a:endParaRPr lang="it-IT" dirty="0">
              <a:latin typeface="+mn-lt"/>
            </a:endParaRPr>
          </a:p>
        </p:txBody>
      </p:sp>
    </p:spTree>
    <p:extLst>
      <p:ext uri="{BB962C8B-B14F-4D97-AF65-F5344CB8AC3E}">
        <p14:creationId xmlns:p14="http://schemas.microsoft.com/office/powerpoint/2010/main" val="10997280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81859" y="373123"/>
            <a:ext cx="8229600" cy="662512"/>
          </a:xfrm>
        </p:spPr>
        <p:txBody>
          <a:bodyPr>
            <a:normAutofit fontScale="90000"/>
          </a:bodyPr>
          <a:lstStyle/>
          <a:p>
            <a:r>
              <a:rPr lang="it-IT" dirty="0" smtClean="0"/>
              <a:t>Esempio #7</a:t>
            </a:r>
            <a:endParaRPr lang="it-IT" dirty="0"/>
          </a:p>
        </p:txBody>
      </p:sp>
      <p:sp>
        <p:nvSpPr>
          <p:cNvPr id="3" name="CasellaDiTesto 2"/>
          <p:cNvSpPr txBox="1"/>
          <p:nvPr/>
        </p:nvSpPr>
        <p:spPr>
          <a:xfrm>
            <a:off x="493187" y="1109609"/>
            <a:ext cx="8199239" cy="4708981"/>
          </a:xfrm>
          <a:prstGeom prst="rect">
            <a:avLst/>
          </a:prstGeom>
          <a:noFill/>
        </p:spPr>
        <p:txBody>
          <a:bodyPr wrap="square" rtlCol="0">
            <a:spAutoFit/>
          </a:bodyPr>
          <a:lstStyle/>
          <a:p>
            <a:pPr algn="just"/>
            <a:r>
              <a:rPr lang="it-IT" sz="2000" b="0" dirty="0" smtClean="0">
                <a:latin typeface="+mn-lt"/>
              </a:rPr>
              <a:t>Il servizio veterinario USA vuole verificare l’efficacia di un nuovo vaccino contro la sindrome </a:t>
            </a:r>
            <a:r>
              <a:rPr lang="it-IT" sz="2000" b="0" dirty="0">
                <a:latin typeface="+mn-lt"/>
              </a:rPr>
              <a:t>canina </a:t>
            </a:r>
            <a:r>
              <a:rPr lang="it-IT" sz="2000" b="0" dirty="0" smtClean="0">
                <a:latin typeface="+mn-lt"/>
              </a:rPr>
              <a:t>di </a:t>
            </a:r>
            <a:r>
              <a:rPr lang="it-IT" sz="2000" b="0" dirty="0" err="1" smtClean="0">
                <a:latin typeface="+mn-lt"/>
              </a:rPr>
              <a:t>Lyme</a:t>
            </a:r>
            <a:r>
              <a:rPr lang="it-IT" sz="2000" b="0" dirty="0" smtClean="0">
                <a:latin typeface="+mn-lt"/>
              </a:rPr>
              <a:t>, col permesso dei loro padroni: la sindrome di </a:t>
            </a:r>
            <a:r>
              <a:rPr lang="it-IT" sz="2000" b="0" dirty="0" err="1" smtClean="0">
                <a:latin typeface="+mn-lt"/>
              </a:rPr>
              <a:t>Lyme</a:t>
            </a:r>
            <a:r>
              <a:rPr lang="it-IT" sz="2000" b="0" dirty="0" smtClean="0">
                <a:latin typeface="+mn-lt"/>
              </a:rPr>
              <a:t> è trasmessa dalle zecche ed è la malattia che si diffonde più rapidamente negli USA dopo l’AIDS. In </a:t>
            </a:r>
            <a:r>
              <a:rPr lang="it-IT" sz="2000" b="0" dirty="0">
                <a:latin typeface="+mn-lt"/>
              </a:rPr>
              <a:t>una area in cui questa sindrome è </a:t>
            </a:r>
            <a:r>
              <a:rPr lang="it-IT" sz="2000" b="0" dirty="0" smtClean="0">
                <a:latin typeface="+mn-lt"/>
              </a:rPr>
              <a:t>molto </a:t>
            </a:r>
            <a:r>
              <a:rPr lang="it-IT" sz="2000" b="0" dirty="0">
                <a:latin typeface="+mn-lt"/>
              </a:rPr>
              <a:t>diffusa </a:t>
            </a:r>
            <a:r>
              <a:rPr lang="it-IT" sz="2000" b="0" dirty="0" smtClean="0">
                <a:latin typeface="+mn-lt"/>
              </a:rPr>
              <a:t>100 cani sono stati vaccinati e inseriti in un </a:t>
            </a:r>
            <a:r>
              <a:rPr lang="en-US" sz="2000" b="0" dirty="0" smtClean="0">
                <a:latin typeface="+mn-lt"/>
              </a:rPr>
              <a:t>follow-out</a:t>
            </a:r>
            <a:r>
              <a:rPr lang="it-IT" sz="2000" b="0" dirty="0" smtClean="0">
                <a:latin typeface="+mn-lt"/>
              </a:rPr>
              <a:t>. Dopo 12 mesi 10 cani fra quelli vaccinati hanno manifestato i sintomi della malattia mentre nel medesimo tempo il 18% dei cani non vaccinati che vivono nella medesima area sono stati infettati. Poniamo </a:t>
            </a:r>
            <a:r>
              <a:rPr lang="it-IT" sz="2000" b="0" dirty="0" err="1" smtClean="0">
                <a:latin typeface="+mn-lt"/>
              </a:rPr>
              <a:t>p</a:t>
            </a:r>
            <a:r>
              <a:rPr lang="it-IT" sz="2000" b="0" dirty="0" smtClean="0">
                <a:latin typeface="+mn-lt"/>
              </a:rPr>
              <a:t> la proporzione di tutti i cani che eventualmente potrebbero essere vaccinati, vogliamo</a:t>
            </a:r>
          </a:p>
          <a:p>
            <a:pPr marL="457200" indent="-457200" algn="just">
              <a:buAutoNum type="alphaLcParenBoth"/>
            </a:pPr>
            <a:r>
              <a:rPr lang="it-IT" sz="2000" b="0" dirty="0" smtClean="0">
                <a:latin typeface="+mn-lt"/>
              </a:rPr>
              <a:t>Calcolare un IC 95% per </a:t>
            </a:r>
            <a:r>
              <a:rPr lang="it-IT" sz="2000" b="0" i="1" dirty="0" err="1" smtClean="0">
                <a:latin typeface="+mn-lt"/>
              </a:rPr>
              <a:t>p</a:t>
            </a:r>
            <a:endParaRPr lang="it-IT" sz="2000" b="0" dirty="0" smtClean="0">
              <a:latin typeface="+mn-lt"/>
            </a:endParaRPr>
          </a:p>
          <a:p>
            <a:pPr marL="457200" indent="-457200" algn="just">
              <a:buAutoNum type="alphaLcParenBoth"/>
            </a:pPr>
            <a:r>
              <a:rPr lang="it-IT" sz="2000" b="0" dirty="0" smtClean="0">
                <a:latin typeface="+mn-lt"/>
              </a:rPr>
              <a:t>Il 18% di infezioni riscontrato nel territorio è contenuto nell’IC95%</a:t>
            </a:r>
          </a:p>
          <a:p>
            <a:pPr marL="457200" indent="-457200" algn="just">
              <a:buAutoNum type="alphaLcParenBoth"/>
            </a:pPr>
            <a:r>
              <a:rPr lang="it-IT" sz="2000" b="0" dirty="0" smtClean="0">
                <a:latin typeface="+mn-lt"/>
              </a:rPr>
              <a:t>Il dato (b) potrebbe suggerire che il vaccino non è efficace</a:t>
            </a:r>
          </a:p>
          <a:p>
            <a:pPr marL="457200" indent="-457200" algn="just">
              <a:buAutoNum type="alphaLcParenBoth"/>
            </a:pPr>
            <a:r>
              <a:rPr lang="it-IT" sz="2000" b="0" dirty="0" smtClean="0">
                <a:latin typeface="+mn-lt"/>
              </a:rPr>
              <a:t>Rianalizza l’esperimento e valuta se ci sono fattori che ne limitano la validità</a:t>
            </a:r>
            <a:endParaRPr lang="it-IT" sz="2000" b="0" dirty="0">
              <a:latin typeface="+mn-lt"/>
            </a:endParaRPr>
          </a:p>
        </p:txBody>
      </p:sp>
    </p:spTree>
    <p:extLst>
      <p:ext uri="{BB962C8B-B14F-4D97-AF65-F5344CB8AC3E}">
        <p14:creationId xmlns:p14="http://schemas.microsoft.com/office/powerpoint/2010/main" val="23195736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47097"/>
            <a:ext cx="8229600" cy="748815"/>
          </a:xfrm>
        </p:spPr>
        <p:txBody>
          <a:bodyPr/>
          <a:lstStyle/>
          <a:p>
            <a:r>
              <a:rPr lang="it-IT" dirty="0" smtClean="0"/>
              <a:t>Esempio # 7</a:t>
            </a:r>
            <a:endParaRPr lang="it-IT" dirty="0"/>
          </a:p>
        </p:txBody>
      </p:sp>
      <p:graphicFrame>
        <p:nvGraphicFramePr>
          <p:cNvPr id="4" name="Oggetto 3"/>
          <p:cNvGraphicFramePr>
            <a:graphicFrameLocks noChangeAspect="1"/>
          </p:cNvGraphicFramePr>
          <p:nvPr>
            <p:extLst>
              <p:ext uri="{D42A27DB-BD31-4B8C-83A1-F6EECF244321}">
                <p14:modId xmlns:p14="http://schemas.microsoft.com/office/powerpoint/2010/main" val="134093714"/>
              </p:ext>
            </p:extLst>
          </p:nvPr>
        </p:nvGraphicFramePr>
        <p:xfrm>
          <a:off x="546459" y="1765743"/>
          <a:ext cx="7979985" cy="539999"/>
        </p:xfrm>
        <a:graphic>
          <a:graphicData uri="http://schemas.openxmlformats.org/presentationml/2006/ole">
            <mc:AlternateContent xmlns:mc="http://schemas.openxmlformats.org/markup-compatibility/2006">
              <mc:Choice xmlns:v="urn:schemas-microsoft-com:vml" Requires="v">
                <p:oleObj spid="_x0000_s582862" name="Equation" r:id="rId3" imgW="5067300" imgH="342900" progId="Equation.3">
                  <p:embed/>
                </p:oleObj>
              </mc:Choice>
              <mc:Fallback>
                <p:oleObj name="Equation" r:id="rId3" imgW="5067300" imgH="342900" progId="Equation.3">
                  <p:embed/>
                  <p:pic>
                    <p:nvPicPr>
                      <p:cNvPr id="0" name=""/>
                      <p:cNvPicPr/>
                      <p:nvPr/>
                    </p:nvPicPr>
                    <p:blipFill>
                      <a:blip r:embed="rId4"/>
                      <a:stretch>
                        <a:fillRect/>
                      </a:stretch>
                    </p:blipFill>
                    <p:spPr>
                      <a:xfrm>
                        <a:off x="546459" y="1765743"/>
                        <a:ext cx="7979985" cy="539999"/>
                      </a:xfrm>
                      <a:prstGeom prst="rect">
                        <a:avLst/>
                      </a:prstGeom>
                    </p:spPr>
                  </p:pic>
                </p:oleObj>
              </mc:Fallback>
            </mc:AlternateContent>
          </a:graphicData>
        </a:graphic>
      </p:graphicFrame>
      <p:graphicFrame>
        <p:nvGraphicFramePr>
          <p:cNvPr id="5" name="Oggetto 4"/>
          <p:cNvGraphicFramePr>
            <a:graphicFrameLocks noChangeAspect="1"/>
          </p:cNvGraphicFramePr>
          <p:nvPr>
            <p:extLst>
              <p:ext uri="{D42A27DB-BD31-4B8C-83A1-F6EECF244321}">
                <p14:modId xmlns:p14="http://schemas.microsoft.com/office/powerpoint/2010/main" val="3773867472"/>
              </p:ext>
            </p:extLst>
          </p:nvPr>
        </p:nvGraphicFramePr>
        <p:xfrm>
          <a:off x="546459" y="2930345"/>
          <a:ext cx="4721225" cy="858837"/>
        </p:xfrm>
        <a:graphic>
          <a:graphicData uri="http://schemas.openxmlformats.org/presentationml/2006/ole">
            <mc:AlternateContent xmlns:mc="http://schemas.openxmlformats.org/markup-compatibility/2006">
              <mc:Choice xmlns:v="urn:schemas-microsoft-com:vml" Requires="v">
                <p:oleObj spid="_x0000_s582863" name="Equation" r:id="rId5" imgW="2997200" imgH="546100" progId="Equation.3">
                  <p:embed/>
                </p:oleObj>
              </mc:Choice>
              <mc:Fallback>
                <p:oleObj name="Equation" r:id="rId5" imgW="2997200" imgH="546100" progId="Equation.3">
                  <p:embed/>
                  <p:pic>
                    <p:nvPicPr>
                      <p:cNvPr id="0" name=""/>
                      <p:cNvPicPr/>
                      <p:nvPr/>
                    </p:nvPicPr>
                    <p:blipFill>
                      <a:blip r:embed="rId6"/>
                      <a:stretch>
                        <a:fillRect/>
                      </a:stretch>
                    </p:blipFill>
                    <p:spPr>
                      <a:xfrm>
                        <a:off x="546459" y="2930345"/>
                        <a:ext cx="4721225" cy="858837"/>
                      </a:xfrm>
                      <a:prstGeom prst="rect">
                        <a:avLst/>
                      </a:prstGeom>
                    </p:spPr>
                  </p:pic>
                </p:oleObj>
              </mc:Fallback>
            </mc:AlternateContent>
          </a:graphicData>
        </a:graphic>
      </p:graphicFrame>
      <p:sp>
        <p:nvSpPr>
          <p:cNvPr id="6" name="CasellaDiTesto 5"/>
          <p:cNvSpPr txBox="1"/>
          <p:nvPr/>
        </p:nvSpPr>
        <p:spPr>
          <a:xfrm>
            <a:off x="567165" y="1257557"/>
            <a:ext cx="2527585" cy="461665"/>
          </a:xfrm>
          <a:prstGeom prst="rect">
            <a:avLst/>
          </a:prstGeom>
          <a:noFill/>
        </p:spPr>
        <p:txBody>
          <a:bodyPr wrap="square" rtlCol="0">
            <a:spAutoFit/>
          </a:bodyPr>
          <a:lstStyle/>
          <a:p>
            <a:r>
              <a:rPr lang="it-IT" b="0" dirty="0" smtClean="0">
                <a:latin typeface="+mn-lt"/>
              </a:rPr>
              <a:t>Alcuni calcoli</a:t>
            </a:r>
            <a:endParaRPr lang="it-IT" b="0" dirty="0">
              <a:latin typeface="+mn-lt"/>
            </a:endParaRPr>
          </a:p>
        </p:txBody>
      </p:sp>
      <p:sp>
        <p:nvSpPr>
          <p:cNvPr id="7" name="CasellaDiTesto 6"/>
          <p:cNvSpPr txBox="1"/>
          <p:nvPr/>
        </p:nvSpPr>
        <p:spPr>
          <a:xfrm>
            <a:off x="546459" y="2346960"/>
            <a:ext cx="4249298" cy="400110"/>
          </a:xfrm>
          <a:prstGeom prst="rect">
            <a:avLst/>
          </a:prstGeom>
          <a:noFill/>
        </p:spPr>
        <p:txBody>
          <a:bodyPr wrap="square" rtlCol="0">
            <a:spAutoFit/>
          </a:bodyPr>
          <a:lstStyle/>
          <a:p>
            <a:r>
              <a:rPr lang="it-IT" sz="2000" b="0" dirty="0" smtClean="0">
                <a:latin typeface="+mn-lt"/>
              </a:rPr>
              <a:t>Intervallo di Confidenza 95%</a:t>
            </a:r>
            <a:endParaRPr lang="it-IT" sz="2000" b="0" dirty="0">
              <a:latin typeface="+mn-lt"/>
            </a:endParaRPr>
          </a:p>
        </p:txBody>
      </p:sp>
      <p:sp>
        <p:nvSpPr>
          <p:cNvPr id="8" name="CasellaDiTesto 7"/>
          <p:cNvSpPr txBox="1"/>
          <p:nvPr/>
        </p:nvSpPr>
        <p:spPr>
          <a:xfrm>
            <a:off x="546459" y="3929523"/>
            <a:ext cx="7832790" cy="1631216"/>
          </a:xfrm>
          <a:prstGeom prst="rect">
            <a:avLst/>
          </a:prstGeom>
          <a:noFill/>
        </p:spPr>
        <p:txBody>
          <a:bodyPr wrap="square" rtlCol="0">
            <a:spAutoFit/>
          </a:bodyPr>
          <a:lstStyle/>
          <a:p>
            <a:r>
              <a:rPr lang="it-IT" sz="2000" b="0" dirty="0" smtClean="0">
                <a:latin typeface="+mn-lt"/>
              </a:rPr>
              <a:t>L’IC al 95% ha estremi 4.1% e 15.9% e non contiene il valore 18% riscontrato negli animali non vaccinati e questo potrebbe indicare  che il vaccino ha una efficacia limitata. </a:t>
            </a:r>
          </a:p>
          <a:p>
            <a:endParaRPr lang="it-IT" sz="2000" b="0" dirty="0">
              <a:latin typeface="+mn-lt"/>
            </a:endParaRPr>
          </a:p>
          <a:p>
            <a:r>
              <a:rPr lang="it-IT" sz="2000" b="0" dirty="0" smtClean="0">
                <a:latin typeface="+mn-lt"/>
              </a:rPr>
              <a:t>Quali fattori limitano l’efficacia dell’indagine?</a:t>
            </a:r>
            <a:endParaRPr lang="it-IT" sz="2000" b="0" dirty="0">
              <a:latin typeface="+mn-lt"/>
            </a:endParaRPr>
          </a:p>
        </p:txBody>
      </p:sp>
    </p:spTree>
    <p:extLst>
      <p:ext uri="{BB962C8B-B14F-4D97-AF65-F5344CB8AC3E}">
        <p14:creationId xmlns:p14="http://schemas.microsoft.com/office/powerpoint/2010/main" val="1008849508"/>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49833"/>
            <a:ext cx="8229600" cy="909092"/>
          </a:xfrm>
        </p:spPr>
        <p:txBody>
          <a:bodyPr/>
          <a:lstStyle/>
          <a:p>
            <a:r>
              <a:rPr lang="it-IT" dirty="0" smtClean="0"/>
              <a:t>Distribuzione </a:t>
            </a:r>
            <a:r>
              <a:rPr lang="it-IT" i="1" dirty="0" smtClean="0"/>
              <a:t>t</a:t>
            </a:r>
            <a:r>
              <a:rPr lang="it-IT" dirty="0" smtClean="0"/>
              <a:t>-</a:t>
            </a:r>
            <a:r>
              <a:rPr lang="it-IT" dirty="0" err="1" smtClean="0"/>
              <a:t>Student</a:t>
            </a:r>
            <a:endParaRPr lang="it-IT" dirty="0"/>
          </a:p>
        </p:txBody>
      </p:sp>
      <p:sp>
        <p:nvSpPr>
          <p:cNvPr id="3" name="Rectangle 3"/>
          <p:cNvSpPr txBox="1">
            <a:spLocks noChangeArrowheads="1"/>
          </p:cNvSpPr>
          <p:nvPr/>
        </p:nvSpPr>
        <p:spPr>
          <a:xfrm>
            <a:off x="295913" y="1257214"/>
            <a:ext cx="8458161" cy="4685359"/>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lgn="just">
              <a:spcBef>
                <a:spcPts val="1200"/>
              </a:spcBef>
              <a:buFont typeface="Wingdings" charset="2"/>
              <a:buChar char="§"/>
            </a:pPr>
            <a:r>
              <a:rPr lang="it-IT" b="0" dirty="0" smtClean="0">
                <a:ea typeface="ＭＳ Ｐゴシック" charset="0"/>
              </a:rPr>
              <a:t>La </a:t>
            </a:r>
            <a:r>
              <a:rPr lang="it-IT" sz="2800" b="0" i="1" dirty="0">
                <a:solidFill>
                  <a:srgbClr val="0000FF"/>
                </a:solidFill>
                <a:latin typeface="Times New Roman"/>
                <a:ea typeface="ＭＳ Ｐゴシック" charset="0"/>
                <a:cs typeface="Times New Roman"/>
              </a:rPr>
              <a:t>t-</a:t>
            </a:r>
            <a:r>
              <a:rPr lang="it-IT" sz="2800" b="0" i="1" dirty="0" err="1">
                <a:solidFill>
                  <a:srgbClr val="0000FF"/>
                </a:solidFill>
                <a:latin typeface="Times New Roman"/>
                <a:ea typeface="ＭＳ Ｐゴシック" charset="0"/>
                <a:cs typeface="Times New Roman"/>
              </a:rPr>
              <a:t>distribution</a:t>
            </a:r>
            <a:r>
              <a:rPr lang="it-IT" sz="2800" b="0" i="1" dirty="0">
                <a:solidFill>
                  <a:srgbClr val="0000FF"/>
                </a:solidFill>
                <a:latin typeface="Times New Roman"/>
                <a:ea typeface="ＭＳ Ｐゴシック" charset="0"/>
                <a:cs typeface="Times New Roman"/>
              </a:rPr>
              <a:t> </a:t>
            </a:r>
            <a:r>
              <a:rPr lang="it-IT" b="0" dirty="0" smtClean="0">
                <a:ea typeface="ＭＳ Ｐゴシック" charset="0"/>
              </a:rPr>
              <a:t>è un particolare tipo di distribuzione a forma di campana con </a:t>
            </a:r>
            <a:r>
              <a:rPr lang="it-IT" i="1" u="sng" dirty="0" smtClean="0">
                <a:solidFill>
                  <a:srgbClr val="0000FF"/>
                </a:solidFill>
                <a:ea typeface="ＭＳ Ｐゴシック" charset="0"/>
              </a:rPr>
              <a:t>altezza al punto centrale più bassa </a:t>
            </a:r>
            <a:r>
              <a:rPr lang="it-IT" b="0" dirty="0" smtClean="0">
                <a:ea typeface="ＭＳ Ｐゴシック" charset="0"/>
              </a:rPr>
              <a:t>e una </a:t>
            </a:r>
            <a:r>
              <a:rPr lang="it-IT" i="1" u="sng" dirty="0">
                <a:solidFill>
                  <a:srgbClr val="0000FF"/>
                </a:solidFill>
                <a:ea typeface="ＭＳ Ｐゴシック" charset="0"/>
              </a:rPr>
              <a:t>maggiore dispersione</a:t>
            </a:r>
            <a:r>
              <a:rPr lang="it-IT" b="0" dirty="0" smtClean="0">
                <a:ea typeface="ＭＳ Ｐゴシック" charset="0"/>
              </a:rPr>
              <a:t> rispetto alla distribuzione normale standard. </a:t>
            </a:r>
          </a:p>
          <a:p>
            <a:pPr algn="just">
              <a:spcBef>
                <a:spcPts val="1200"/>
              </a:spcBef>
              <a:buFont typeface="Wingdings" charset="2"/>
              <a:buChar char="§"/>
            </a:pPr>
            <a:r>
              <a:rPr lang="it-IT" b="0" dirty="0" smtClean="0">
                <a:ea typeface="ＭＳ Ｐゴシック" charset="0"/>
              </a:rPr>
              <a:t>La distribuzione </a:t>
            </a:r>
            <a:r>
              <a:rPr lang="it-IT" sz="2800" b="0" i="1" dirty="0">
                <a:solidFill>
                  <a:srgbClr val="0000FF"/>
                </a:solidFill>
                <a:latin typeface="Times New Roman"/>
                <a:ea typeface="ＭＳ Ｐゴシック" charset="0"/>
                <a:cs typeface="Times New Roman"/>
              </a:rPr>
              <a:t>t</a:t>
            </a:r>
            <a:r>
              <a:rPr lang="it-IT" sz="2800" b="0" i="1" dirty="0" smtClean="0">
                <a:solidFill>
                  <a:srgbClr val="0000FF"/>
                </a:solidFill>
                <a:latin typeface="Times New Roman"/>
                <a:ea typeface="ＭＳ Ｐゴシック" charset="0"/>
                <a:cs typeface="Times New Roman"/>
              </a:rPr>
              <a:t>-</a:t>
            </a:r>
            <a:r>
              <a:rPr lang="it-IT" sz="2800" b="0" i="1" dirty="0" err="1" smtClean="0">
                <a:solidFill>
                  <a:srgbClr val="0000FF"/>
                </a:solidFill>
                <a:latin typeface="Times New Roman"/>
                <a:ea typeface="ＭＳ Ｐゴシック" charset="0"/>
                <a:cs typeface="Times New Roman"/>
              </a:rPr>
              <a:t>student</a:t>
            </a:r>
            <a:r>
              <a:rPr lang="it-IT" sz="2800" b="0" i="1" dirty="0" smtClean="0">
                <a:solidFill>
                  <a:srgbClr val="0000FF"/>
                </a:solidFill>
                <a:latin typeface="Times New Roman"/>
                <a:ea typeface="ＭＳ Ｐゴシック" charset="0"/>
                <a:cs typeface="Times New Roman"/>
              </a:rPr>
              <a:t> </a:t>
            </a:r>
            <a:r>
              <a:rPr lang="it-IT" i="1" u="sng" dirty="0">
                <a:solidFill>
                  <a:srgbClr val="0000FF"/>
                </a:solidFill>
                <a:ea typeface="ＭＳ Ｐゴシック" charset="0"/>
              </a:rPr>
              <a:t>approssima la distribuzione normale standard</a:t>
            </a:r>
            <a:r>
              <a:rPr lang="it-IT" b="0" dirty="0" smtClean="0">
                <a:solidFill>
                  <a:srgbClr val="0000FF"/>
                </a:solidFill>
                <a:ea typeface="ＭＳ Ｐゴシック" charset="0"/>
              </a:rPr>
              <a:t> </a:t>
            </a:r>
            <a:r>
              <a:rPr lang="it-IT" b="0" dirty="0" smtClean="0">
                <a:ea typeface="ＭＳ Ｐゴシック" charset="0"/>
              </a:rPr>
              <a:t>all’aumentare delle dimensioni del campione, </a:t>
            </a:r>
            <a:r>
              <a:rPr lang="it-IT" b="0" i="1" dirty="0" smtClean="0">
                <a:latin typeface="Times New Roman"/>
                <a:ea typeface="ＭＳ Ｐゴシック" charset="0"/>
                <a:cs typeface="Times New Roman"/>
              </a:rPr>
              <a:t>n</a:t>
            </a:r>
            <a:r>
              <a:rPr lang="it-IT" b="0" dirty="0" smtClean="0">
                <a:ea typeface="ＭＳ Ｐゴシック" charset="0"/>
              </a:rPr>
              <a:t>. </a:t>
            </a:r>
          </a:p>
          <a:p>
            <a:pPr algn="just">
              <a:spcBef>
                <a:spcPts val="1200"/>
              </a:spcBef>
              <a:buFont typeface="Wingdings" charset="2"/>
              <a:buChar char="§"/>
            </a:pPr>
            <a:r>
              <a:rPr lang="it-IT" b="0" dirty="0" smtClean="0">
                <a:ea typeface="ＭＳ Ｐゴシック" charset="0"/>
              </a:rPr>
              <a:t>La distribuzione-</a:t>
            </a:r>
            <a:r>
              <a:rPr lang="it-IT" b="0" i="1" dirty="0" smtClean="0">
                <a:latin typeface="Times New Roman"/>
                <a:ea typeface="ＭＳ Ｐゴシック" charset="0"/>
                <a:cs typeface="Times New Roman"/>
              </a:rPr>
              <a:t>t</a:t>
            </a:r>
            <a:r>
              <a:rPr lang="it-IT" b="0" dirty="0" smtClean="0">
                <a:ea typeface="ＭＳ Ｐゴシック" charset="0"/>
              </a:rPr>
              <a:t> ha un solo parametro: </a:t>
            </a:r>
            <a:r>
              <a:rPr lang="it-IT" i="1" u="sng" dirty="0">
                <a:solidFill>
                  <a:srgbClr val="0000FF"/>
                </a:solidFill>
                <a:ea typeface="ＭＳ Ｐゴシック" charset="0"/>
              </a:rPr>
              <a:t>i gradi di libertà </a:t>
            </a:r>
            <a:r>
              <a:rPr lang="it-IT" b="0" i="1" dirty="0" err="1" smtClean="0">
                <a:solidFill>
                  <a:srgbClr val="0000FF"/>
                </a:solidFill>
                <a:latin typeface="Times New Roman"/>
                <a:ea typeface="ＭＳ Ｐゴシック" charset="0"/>
                <a:cs typeface="Times New Roman"/>
              </a:rPr>
              <a:t>df</a:t>
            </a:r>
            <a:r>
              <a:rPr lang="it-IT" b="0" i="1" dirty="0" smtClean="0">
                <a:solidFill>
                  <a:srgbClr val="0000FF"/>
                </a:solidFill>
                <a:latin typeface="Times New Roman"/>
                <a:ea typeface="ＭＳ Ｐゴシック" charset="0"/>
                <a:cs typeface="Times New Roman"/>
              </a:rPr>
              <a:t>=n-1</a:t>
            </a:r>
            <a:r>
              <a:rPr lang="it-IT" b="0" dirty="0" smtClean="0">
                <a:ea typeface="ＭＳ Ｐゴシック" charset="0"/>
              </a:rPr>
              <a:t>. La </a:t>
            </a:r>
            <a:r>
              <a:rPr lang="it-IT" b="0" i="1" dirty="0" smtClean="0">
                <a:solidFill>
                  <a:srgbClr val="0000FF"/>
                </a:solidFill>
                <a:latin typeface="Times New Roman"/>
                <a:ea typeface="ＭＳ Ｐゴシック" charset="0"/>
                <a:cs typeface="Times New Roman"/>
              </a:rPr>
              <a:t>t</a:t>
            </a:r>
            <a:r>
              <a:rPr lang="it-IT" b="0" i="1" dirty="0" smtClean="0">
                <a:solidFill>
                  <a:srgbClr val="0000FF"/>
                </a:solidFill>
                <a:ea typeface="ＭＳ Ｐゴシック" charset="0"/>
              </a:rPr>
              <a:t>-</a:t>
            </a:r>
            <a:r>
              <a:rPr lang="it-IT" b="0" i="1" dirty="0" err="1" smtClean="0">
                <a:solidFill>
                  <a:srgbClr val="0000FF"/>
                </a:solidFill>
                <a:latin typeface="Times New Roman"/>
                <a:ea typeface="ＭＳ Ｐゴシック" charset="0"/>
                <a:cs typeface="Times New Roman"/>
              </a:rPr>
              <a:t>distribution</a:t>
            </a:r>
            <a:r>
              <a:rPr lang="it-IT" b="0" i="1" dirty="0" smtClean="0">
                <a:solidFill>
                  <a:srgbClr val="0000FF"/>
                </a:solidFill>
                <a:ea typeface="ＭＳ Ｐゴシック" charset="0"/>
              </a:rPr>
              <a:t> </a:t>
            </a:r>
            <a:r>
              <a:rPr lang="it-IT" b="0" dirty="0" smtClean="0">
                <a:ea typeface="ＭＳ Ｐゴシック" charset="0"/>
              </a:rPr>
              <a:t>ha media uguale a 0 e deviazione standard</a:t>
            </a:r>
            <a:r>
              <a:rPr lang="it-IT" dirty="0" smtClean="0">
                <a:latin typeface="Verdana" charset="0"/>
                <a:ea typeface="ＭＳ Ｐゴシック" charset="0"/>
              </a:rPr>
              <a:t> </a:t>
            </a:r>
            <a:endParaRPr lang="it-IT" dirty="0">
              <a:latin typeface="Verdana" charset="0"/>
              <a:ea typeface="ＭＳ Ｐゴシック" charset="0"/>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4059481058"/>
              </p:ext>
            </p:extLst>
          </p:nvPr>
        </p:nvGraphicFramePr>
        <p:xfrm>
          <a:off x="3990714" y="5301636"/>
          <a:ext cx="2133600" cy="638175"/>
        </p:xfrm>
        <a:graphic>
          <a:graphicData uri="http://schemas.openxmlformats.org/presentationml/2006/ole">
            <mc:AlternateContent xmlns:mc="http://schemas.openxmlformats.org/markup-compatibility/2006">
              <mc:Choice xmlns:v="urn:schemas-microsoft-com:vml" Requires="v">
                <p:oleObj spid="_x0000_s646166" name="Equation" r:id="rId3" imgW="850680" imgH="253800" progId="Equation.3">
                  <p:embed/>
                </p:oleObj>
              </mc:Choice>
              <mc:Fallback>
                <p:oleObj name="Equation" r:id="rId3" imgW="850680" imgH="253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0714" y="5301636"/>
                        <a:ext cx="2133600" cy="638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Tree>
    <p:extLst>
      <p:ext uri="{BB962C8B-B14F-4D97-AF65-F5344CB8AC3E}">
        <p14:creationId xmlns:p14="http://schemas.microsoft.com/office/powerpoint/2010/main" val="78186816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26543"/>
            <a:ext cx="8229600" cy="990600"/>
          </a:xfrm>
        </p:spPr>
        <p:txBody>
          <a:bodyPr/>
          <a:lstStyle/>
          <a:p>
            <a:r>
              <a:rPr lang="it-IT" dirty="0">
                <a:latin typeface="Tahoma" charset="0"/>
              </a:rPr>
              <a:t>Distribuzioni Campionarie</a:t>
            </a:r>
            <a:endParaRPr lang="it-IT" dirty="0"/>
          </a:p>
        </p:txBody>
      </p:sp>
      <p:sp>
        <p:nvSpPr>
          <p:cNvPr id="4" name="Rectangle 3"/>
          <p:cNvSpPr txBox="1">
            <a:spLocks noChangeArrowheads="1"/>
          </p:cNvSpPr>
          <p:nvPr/>
        </p:nvSpPr>
        <p:spPr>
          <a:xfrm>
            <a:off x="304800" y="982077"/>
            <a:ext cx="8650288" cy="1754959"/>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271463" algn="just">
              <a:lnSpc>
                <a:spcPct val="103000"/>
              </a:lnSpc>
              <a:buNone/>
            </a:pPr>
            <a:r>
              <a:rPr lang="it-IT" sz="2000" b="0" dirty="0" smtClean="0">
                <a:ea typeface="ＭＳ Ｐゴシック" charset="0"/>
              </a:rPr>
              <a:t>La distribuzione di probabilità della media campionaria   è la distribuzione di probabilità della media campionaria.  La distribuzione della media campionaria elenca i valori di       e le rispettive probabilità.</a:t>
            </a:r>
          </a:p>
          <a:p>
            <a:pPr marL="0" indent="271463" algn="just">
              <a:lnSpc>
                <a:spcPct val="103000"/>
              </a:lnSpc>
              <a:buNone/>
            </a:pPr>
            <a:r>
              <a:rPr lang="it-IT" sz="2000" b="0" dirty="0" smtClean="0">
                <a:ea typeface="ＭＳ Ｐゴシック" charset="0"/>
              </a:rPr>
              <a:t>In generale, la distribuzione di una statistica campionaria è detta </a:t>
            </a:r>
            <a:r>
              <a:rPr lang="it-IT" sz="2000" i="1" u="sng" dirty="0" smtClean="0">
                <a:solidFill>
                  <a:srgbClr val="0000FF"/>
                </a:solidFill>
                <a:ea typeface="ＭＳ Ｐゴシック" charset="0"/>
              </a:rPr>
              <a:t>distribuzione campionaria</a:t>
            </a:r>
            <a:r>
              <a:rPr lang="it-IT" sz="2000" b="0" dirty="0" smtClean="0">
                <a:ea typeface="ＭＳ Ｐゴシック" charset="0"/>
              </a:rPr>
              <a:t>.</a:t>
            </a:r>
            <a:endParaRPr lang="en-US" sz="2000" dirty="0">
              <a:latin typeface="Verdana" charset="0"/>
              <a:ea typeface="ＭＳ Ｐゴシック" charset="0"/>
            </a:endParaRPr>
          </a:p>
        </p:txBody>
      </p:sp>
      <p:graphicFrame>
        <p:nvGraphicFramePr>
          <p:cNvPr id="5" name="Object 2"/>
          <p:cNvGraphicFramePr>
            <a:graphicFrameLocks noChangeAspect="1"/>
          </p:cNvGraphicFramePr>
          <p:nvPr>
            <p:extLst>
              <p:ext uri="{D42A27DB-BD31-4B8C-83A1-F6EECF244321}">
                <p14:modId xmlns:p14="http://schemas.microsoft.com/office/powerpoint/2010/main" val="1828797377"/>
              </p:ext>
            </p:extLst>
          </p:nvPr>
        </p:nvGraphicFramePr>
        <p:xfrm>
          <a:off x="4479483" y="1550711"/>
          <a:ext cx="390741" cy="464517"/>
        </p:xfrm>
        <a:graphic>
          <a:graphicData uri="http://schemas.openxmlformats.org/presentationml/2006/ole">
            <mc:AlternateContent xmlns:mc="http://schemas.openxmlformats.org/markup-compatibility/2006">
              <mc:Choice xmlns:v="urn:schemas-microsoft-com:vml" Requires="v">
                <p:oleObj spid="_x0000_s580916" name="Equation" r:id="rId3" imgW="139680" imgH="164880" progId="Equation.3">
                  <p:embed/>
                </p:oleObj>
              </mc:Choice>
              <mc:Fallback>
                <p:oleObj name="Equation" r:id="rId3" imgW="139680" imgH="164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9483" y="1550711"/>
                        <a:ext cx="390741" cy="464517"/>
                      </a:xfrm>
                      <a:prstGeom prst="rect">
                        <a:avLst/>
                      </a:prstGeom>
                      <a:noFill/>
                      <a:ln>
                        <a:noFill/>
                      </a:ln>
                      <a:effectLst/>
                    </p:spPr>
                  </p:pic>
                </p:oleObj>
              </mc:Fallback>
            </mc:AlternateContent>
          </a:graphicData>
        </a:graphic>
      </p:graphicFrame>
      <p:graphicFrame>
        <p:nvGraphicFramePr>
          <p:cNvPr id="6" name="Object 2"/>
          <p:cNvGraphicFramePr>
            <a:graphicFrameLocks noChangeAspect="1"/>
          </p:cNvGraphicFramePr>
          <p:nvPr>
            <p:extLst>
              <p:ext uri="{D42A27DB-BD31-4B8C-83A1-F6EECF244321}">
                <p14:modId xmlns:p14="http://schemas.microsoft.com/office/powerpoint/2010/main" val="137551221"/>
              </p:ext>
            </p:extLst>
          </p:nvPr>
        </p:nvGraphicFramePr>
        <p:xfrm>
          <a:off x="7689654" y="926385"/>
          <a:ext cx="386287" cy="459222"/>
        </p:xfrm>
        <a:graphic>
          <a:graphicData uri="http://schemas.openxmlformats.org/presentationml/2006/ole">
            <mc:AlternateContent xmlns:mc="http://schemas.openxmlformats.org/markup-compatibility/2006">
              <mc:Choice xmlns:v="urn:schemas-microsoft-com:vml" Requires="v">
                <p:oleObj spid="_x0000_s580917" name="Equation" r:id="rId5" imgW="139680" imgH="164880" progId="Equation.3">
                  <p:embed/>
                </p:oleObj>
              </mc:Choice>
              <mc:Fallback>
                <p:oleObj name="Equation" r:id="rId5" imgW="139680" imgH="164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9654" y="926385"/>
                        <a:ext cx="386287" cy="459222"/>
                      </a:xfrm>
                      <a:prstGeom prst="rect">
                        <a:avLst/>
                      </a:prstGeom>
                      <a:noFill/>
                      <a:ln>
                        <a:noFill/>
                      </a:ln>
                      <a:effectLst/>
                    </p:spPr>
                  </p:pic>
                </p:oleObj>
              </mc:Fallback>
            </mc:AlternateContent>
          </a:graphicData>
        </a:graphic>
      </p:graphicFrame>
      <p:graphicFrame>
        <p:nvGraphicFramePr>
          <p:cNvPr id="8" name="Group 189"/>
          <p:cNvGraphicFramePr>
            <a:graphicFrameLocks noGrp="1"/>
          </p:cNvGraphicFramePr>
          <p:nvPr>
            <p:extLst>
              <p:ext uri="{D42A27DB-BD31-4B8C-83A1-F6EECF244321}">
                <p14:modId xmlns:p14="http://schemas.microsoft.com/office/powerpoint/2010/main" val="3014410537"/>
              </p:ext>
            </p:extLst>
          </p:nvPr>
        </p:nvGraphicFramePr>
        <p:xfrm>
          <a:off x="517849" y="3733033"/>
          <a:ext cx="8276640" cy="914603"/>
        </p:xfrm>
        <a:graphic>
          <a:graphicData uri="http://schemas.openxmlformats.org/drawingml/2006/table">
            <a:tbl>
              <a:tblPr firstRow="1">
                <a:tableStyleId>{72833802-FEF1-4C79-8D5D-14CF1EAF98D9}</a:tableStyleId>
              </a:tblPr>
              <a:tblGrid>
                <a:gridCol w="2013411"/>
                <a:gridCol w="593035"/>
                <a:gridCol w="617274"/>
                <a:gridCol w="733619"/>
                <a:gridCol w="685142"/>
                <a:gridCol w="601115"/>
                <a:gridCol w="774017"/>
                <a:gridCol w="559101"/>
                <a:gridCol w="533247"/>
                <a:gridCol w="583339"/>
                <a:gridCol w="583340"/>
              </a:tblGrid>
              <a:tr h="274524">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Campione</a:t>
                      </a:r>
                      <a:endParaRPr kumimoji="0" lang="it-IT" sz="1400" b="0" i="0" u="none" strike="noStrike" cap="none" normalizeH="0" baseline="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1400" u="none" strike="noStrike" cap="none" normalizeH="0" baseline="0" smtClean="0">
                          <a:ln>
                            <a:noFill/>
                          </a:ln>
                          <a:effectLst/>
                        </a:rPr>
                        <a:t>AB</a:t>
                      </a:r>
                      <a:endParaRPr kumimoji="0" lang="it-IT" sz="1400" b="0" i="0" u="none" strike="noStrike" cap="none" normalizeH="0" baseline="0" smtClean="0">
                        <a:ln>
                          <a:noFill/>
                        </a:ln>
                        <a:solidFill>
                          <a:schemeClr val="tx1"/>
                        </a:solidFill>
                        <a:effectLst/>
                        <a:latin typeface="Tahoma" pitchFamily="34" charset="0"/>
                        <a:cs typeface="Arial"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AC</a:t>
                      </a:r>
                      <a:endParaRPr kumimoji="0" lang="it-IT" sz="1400" b="0" i="0" u="none" strike="noStrike" cap="none" normalizeH="0" baseline="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AD</a:t>
                      </a:r>
                      <a:endParaRPr kumimoji="0" lang="it-IT" sz="1400" b="0" i="0" u="none" strike="noStrike" cap="none" normalizeH="0" baseline="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AE</a:t>
                      </a:r>
                      <a:endParaRPr kumimoji="0" lang="it-IT" sz="1400" b="0" i="0" u="none" strike="noStrike" cap="none" normalizeH="0" baseline="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BC</a:t>
                      </a:r>
                      <a:endParaRPr kumimoji="0" lang="it-IT" sz="1400" b="0" i="0" u="none" strike="noStrike" cap="none" normalizeH="0" baseline="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BD</a:t>
                      </a:r>
                      <a:endParaRPr kumimoji="0" lang="it-IT" sz="1400" b="0" i="0" u="none" strike="noStrike" cap="none" normalizeH="0" baseline="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BE</a:t>
                      </a:r>
                      <a:endParaRPr kumimoji="0" lang="it-IT" sz="1400" b="0" i="0" u="none" strike="noStrike" cap="none" normalizeH="0" baseline="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CD</a:t>
                      </a:r>
                      <a:endParaRPr kumimoji="0" lang="it-IT" sz="1400" b="0" i="0" u="none" strike="noStrike" cap="none" normalizeH="0" baseline="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CE</a:t>
                      </a:r>
                      <a:endParaRPr kumimoji="0" lang="it-IT" sz="1400" b="0" i="0" u="none" strike="noStrike" cap="none" normalizeH="0" baseline="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DE</a:t>
                      </a:r>
                      <a:endParaRPr kumimoji="0" lang="it-IT" sz="1400" b="0" i="0" u="none" strike="noStrike" cap="none" normalizeH="0" baseline="0" smtClean="0">
                        <a:ln>
                          <a:noFill/>
                        </a:ln>
                        <a:solidFill>
                          <a:schemeClr val="tx1"/>
                        </a:solidFill>
                        <a:effectLst/>
                        <a:latin typeface="Tahoma" pitchFamily="34" charset="0"/>
                      </a:endParaRPr>
                    </a:p>
                  </a:txBody>
                  <a:tcPr marT="45754" marB="45754" horzOverflow="overflow"/>
                </a:tc>
              </a:tr>
              <a:tr h="30343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it-IT" sz="1400" u="none" strike="noStrike" cap="none" normalizeH="0" baseline="0" dirty="0" smtClean="0">
                          <a:ln>
                            <a:noFill/>
                          </a:ln>
                          <a:effectLst/>
                        </a:rPr>
                        <a:t>Media </a:t>
                      </a:r>
                      <a:r>
                        <a:rPr kumimoji="0" lang="it-IT" sz="1400" u="sng" strike="noStrike" cap="none" normalizeH="0" baseline="0" dirty="0" smtClean="0">
                          <a:ln>
                            <a:noFill/>
                          </a:ln>
                          <a:effectLst/>
                        </a:rPr>
                        <a:t>x</a:t>
                      </a:r>
                      <a:endParaRPr kumimoji="0" lang="it-IT" sz="1400" b="1" i="0" u="sng" strike="noStrike" cap="none" normalizeH="0" baseline="0" dirty="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1400" u="none" strike="noStrike" cap="none" normalizeH="0" baseline="0" dirty="0" smtClean="0">
                          <a:ln>
                            <a:noFill/>
                          </a:ln>
                          <a:effectLst/>
                        </a:rPr>
                        <a:t>74.0</a:t>
                      </a:r>
                      <a:endParaRPr kumimoji="0" lang="it-IT" sz="1400" b="1" i="0" u="none" strike="noStrike" cap="none" normalizeH="0" baseline="0" dirty="0" smtClean="0">
                        <a:ln>
                          <a:noFill/>
                        </a:ln>
                        <a:solidFill>
                          <a:schemeClr val="tx1"/>
                        </a:solidFill>
                        <a:effectLst/>
                        <a:latin typeface="Tahoma" pitchFamily="34" charset="0"/>
                        <a:cs typeface="Arial" pitchFamily="34" charset="0"/>
                      </a:endParaRPr>
                    </a:p>
                  </a:txBody>
                  <a:tcPr marT="45754" marB="45754"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1400" u="none" strike="noStrike" cap="none" normalizeH="0" baseline="0" smtClean="0">
                          <a:ln>
                            <a:noFill/>
                          </a:ln>
                          <a:effectLst/>
                        </a:rPr>
                        <a:t>75.0</a:t>
                      </a:r>
                      <a:endParaRPr kumimoji="0" lang="it-IT" sz="1400" b="1" i="0" u="none" strike="noStrike" cap="none" normalizeH="0" baseline="0" smtClean="0">
                        <a:ln>
                          <a:noFill/>
                        </a:ln>
                        <a:solidFill>
                          <a:schemeClr val="tx1"/>
                        </a:solidFill>
                        <a:effectLst/>
                        <a:latin typeface="Tahoma" pitchFamily="34" charset="0"/>
                        <a:cs typeface="Arial"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75.0</a:t>
                      </a:r>
                      <a:endParaRPr kumimoji="0" lang="it-IT" sz="1400" b="1" i="0" u="none" strike="noStrike" cap="none" normalizeH="0" baseline="0" smtClean="0">
                        <a:ln>
                          <a:noFill/>
                        </a:ln>
                        <a:solidFill>
                          <a:schemeClr val="tx1"/>
                        </a:solidFill>
                        <a:effectLst/>
                        <a:latin typeface="Tahoma" pitchFamily="34" charset="0"/>
                        <a:cs typeface="Arial"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82.5</a:t>
                      </a:r>
                      <a:endParaRPr kumimoji="0" lang="it-IT" sz="1400" b="1" i="0" u="none" strike="noStrike" cap="none" normalizeH="0" baseline="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79.0</a:t>
                      </a:r>
                      <a:endParaRPr kumimoji="0" lang="it-IT" sz="1400" b="1" i="0" u="none" strike="noStrike" cap="none" normalizeH="0" baseline="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dirty="0" smtClean="0">
                          <a:ln>
                            <a:noFill/>
                          </a:ln>
                          <a:effectLst/>
                        </a:rPr>
                        <a:t>79.0</a:t>
                      </a:r>
                      <a:endParaRPr kumimoji="0" lang="it-IT" sz="1400" b="1" i="0" u="none" strike="noStrike" cap="none" normalizeH="0" baseline="0" dirty="0" smtClean="0">
                        <a:ln>
                          <a:noFill/>
                        </a:ln>
                        <a:solidFill>
                          <a:schemeClr val="tx1"/>
                        </a:solidFill>
                        <a:effectLst/>
                        <a:latin typeface="Tahoma" pitchFamily="34" charset="0"/>
                        <a:cs typeface="Arial"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86.5</a:t>
                      </a:r>
                      <a:endParaRPr kumimoji="0" lang="it-IT" sz="1400" b="1" i="0" u="none" strike="noStrike" cap="none" normalizeH="0" baseline="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80.0</a:t>
                      </a:r>
                      <a:endParaRPr kumimoji="0" lang="it-IT" sz="1400" b="1" i="0" u="none" strike="noStrike" cap="none" normalizeH="0" baseline="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87.5</a:t>
                      </a:r>
                      <a:endParaRPr kumimoji="0" lang="it-IT" sz="1400" b="1" i="0" u="none" strike="noStrike" cap="none" normalizeH="0" baseline="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smtClean="0">
                          <a:ln>
                            <a:noFill/>
                          </a:ln>
                          <a:effectLst/>
                        </a:rPr>
                        <a:t>87.5</a:t>
                      </a:r>
                      <a:endParaRPr kumimoji="0" lang="it-IT" sz="1400" b="1" i="0" u="none" strike="noStrike" cap="none" normalizeH="0" baseline="0" smtClean="0">
                        <a:ln>
                          <a:noFill/>
                        </a:ln>
                        <a:solidFill>
                          <a:schemeClr val="tx1"/>
                        </a:solidFill>
                        <a:effectLst/>
                        <a:latin typeface="Tahoma" pitchFamily="34" charset="0"/>
                      </a:endParaRPr>
                    </a:p>
                  </a:txBody>
                  <a:tcPr marT="45754" marB="45754" horzOverflow="overflow"/>
                </a:tc>
              </a:tr>
              <a:tr h="274524">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it-IT" sz="1400" u="none" strike="noStrike" cap="none" normalizeH="0" baseline="0" dirty="0" smtClean="0">
                          <a:ln>
                            <a:noFill/>
                          </a:ln>
                          <a:effectLst/>
                        </a:rPr>
                        <a:t>Errore campionamento</a:t>
                      </a:r>
                      <a:endParaRPr kumimoji="0" lang="it-IT" sz="1400" b="1" i="0" u="none" strike="noStrike" cap="none" normalizeH="0" baseline="0" dirty="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1400" u="none" strike="noStrike" cap="none" normalizeH="0" baseline="0" dirty="0" smtClean="0">
                          <a:ln>
                            <a:noFill/>
                          </a:ln>
                          <a:effectLst/>
                        </a:rPr>
                        <a:t>-6.6</a:t>
                      </a:r>
                      <a:endParaRPr kumimoji="0" lang="it-IT" sz="1400" b="1" i="0" u="none" strike="noStrike" cap="none" normalizeH="0" baseline="0" dirty="0" smtClean="0">
                        <a:ln>
                          <a:noFill/>
                        </a:ln>
                        <a:solidFill>
                          <a:schemeClr val="tx1"/>
                        </a:solidFill>
                        <a:effectLst/>
                        <a:latin typeface="Tahoma" pitchFamily="34" charset="0"/>
                        <a:cs typeface="Arial" pitchFamily="34" charset="0"/>
                      </a:endParaRPr>
                    </a:p>
                  </a:txBody>
                  <a:tcPr marT="45754" marB="45754"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it-IT" sz="1400" u="none" strike="noStrike" cap="none" normalizeH="0" baseline="0" dirty="0" smtClean="0">
                          <a:ln>
                            <a:noFill/>
                          </a:ln>
                          <a:effectLst/>
                        </a:rPr>
                        <a:t>-5.6</a:t>
                      </a:r>
                      <a:endParaRPr kumimoji="0" lang="it-IT" sz="1400" b="1" i="0" u="none" strike="noStrike" cap="none" normalizeH="0" baseline="0" dirty="0" smtClean="0">
                        <a:ln>
                          <a:noFill/>
                        </a:ln>
                        <a:solidFill>
                          <a:schemeClr val="tx1"/>
                        </a:solidFill>
                        <a:effectLst/>
                        <a:latin typeface="Tahoma" pitchFamily="34" charset="0"/>
                        <a:cs typeface="Arial"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dirty="0" smtClean="0">
                          <a:ln>
                            <a:noFill/>
                          </a:ln>
                          <a:effectLst/>
                        </a:rPr>
                        <a:t>-5.6</a:t>
                      </a:r>
                      <a:endParaRPr kumimoji="0" lang="it-IT" sz="1400" b="1" i="0" u="none" strike="noStrike" cap="none" normalizeH="0" baseline="0" dirty="0" smtClean="0">
                        <a:ln>
                          <a:noFill/>
                        </a:ln>
                        <a:solidFill>
                          <a:schemeClr val="tx1"/>
                        </a:solidFill>
                        <a:effectLst/>
                        <a:latin typeface="Tahoma" pitchFamily="34" charset="0"/>
                        <a:cs typeface="Arial"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dirty="0" smtClean="0">
                          <a:ln>
                            <a:noFill/>
                          </a:ln>
                          <a:effectLst/>
                        </a:rPr>
                        <a:t>1.9</a:t>
                      </a:r>
                      <a:endParaRPr kumimoji="0" lang="it-IT" sz="1400" b="1" i="0" u="none" strike="noStrike" cap="none" normalizeH="0" baseline="0" dirty="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dirty="0" smtClean="0">
                          <a:ln>
                            <a:noFill/>
                          </a:ln>
                          <a:effectLst/>
                        </a:rPr>
                        <a:t>-1.6</a:t>
                      </a:r>
                      <a:endParaRPr kumimoji="0" lang="it-IT" sz="1400" b="1" i="0" u="none" strike="noStrike" cap="none" normalizeH="0" baseline="0" dirty="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dirty="0" smtClean="0">
                          <a:ln>
                            <a:noFill/>
                          </a:ln>
                          <a:effectLst/>
                        </a:rPr>
                        <a:t>-1.6</a:t>
                      </a:r>
                      <a:endParaRPr kumimoji="0" lang="it-IT" sz="1400" b="1" i="0" u="none" strike="noStrike" cap="none" normalizeH="0" baseline="0" dirty="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dirty="0" smtClean="0">
                          <a:ln>
                            <a:noFill/>
                          </a:ln>
                          <a:effectLst/>
                        </a:rPr>
                        <a:t>5.9</a:t>
                      </a:r>
                      <a:endParaRPr kumimoji="0" lang="it-IT" sz="1400" b="1" i="0" u="none" strike="noStrike" cap="none" normalizeH="0" baseline="0" dirty="0" smtClean="0">
                        <a:ln>
                          <a:noFill/>
                        </a:ln>
                        <a:solidFill>
                          <a:schemeClr val="tx1"/>
                        </a:solidFill>
                        <a:effectLst/>
                        <a:latin typeface="Tahoma" pitchFamily="34" charset="0"/>
                        <a:cs typeface="Arial"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dirty="0" smtClean="0">
                          <a:ln>
                            <a:noFill/>
                          </a:ln>
                          <a:effectLst/>
                        </a:rPr>
                        <a:t>-0.6</a:t>
                      </a:r>
                      <a:endParaRPr kumimoji="0" lang="it-IT" sz="1400" b="1" i="0" u="none" strike="noStrike" cap="none" normalizeH="0" baseline="0" dirty="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dirty="0" smtClean="0">
                          <a:ln>
                            <a:noFill/>
                          </a:ln>
                          <a:effectLst/>
                        </a:rPr>
                        <a:t>6.9</a:t>
                      </a:r>
                      <a:endParaRPr kumimoji="0" lang="it-IT" sz="1400" b="1" i="0" u="none" strike="noStrike" cap="none" normalizeH="0" baseline="0" dirty="0" smtClean="0">
                        <a:ln>
                          <a:noFill/>
                        </a:ln>
                        <a:solidFill>
                          <a:schemeClr val="tx1"/>
                        </a:solidFill>
                        <a:effectLst/>
                        <a:latin typeface="Tahoma" pitchFamily="34" charset="0"/>
                      </a:endParaRPr>
                    </a:p>
                  </a:txBody>
                  <a:tcPr marT="45754" marB="45754"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it-IT" sz="1400" u="none" strike="noStrike" cap="none" normalizeH="0" baseline="0" dirty="0" smtClean="0">
                          <a:ln>
                            <a:noFill/>
                          </a:ln>
                          <a:effectLst/>
                        </a:rPr>
                        <a:t>6.9</a:t>
                      </a:r>
                      <a:endParaRPr kumimoji="0" lang="it-IT" sz="1400" b="1" i="0" u="none" strike="noStrike" cap="none" normalizeH="0" baseline="0" dirty="0" smtClean="0">
                        <a:ln>
                          <a:noFill/>
                        </a:ln>
                        <a:solidFill>
                          <a:schemeClr val="tx1"/>
                        </a:solidFill>
                        <a:effectLst/>
                        <a:latin typeface="Tahoma" pitchFamily="34" charset="0"/>
                      </a:endParaRPr>
                    </a:p>
                  </a:txBody>
                  <a:tcPr marT="45754" marB="45754" horzOverflow="overflow"/>
                </a:tc>
              </a:tr>
            </a:tbl>
          </a:graphicData>
        </a:graphic>
      </p:graphicFrame>
      <p:sp>
        <p:nvSpPr>
          <p:cNvPr id="9" name="Text Box 192"/>
          <p:cNvSpPr txBox="1">
            <a:spLocks noChangeArrowheads="1"/>
          </p:cNvSpPr>
          <p:nvPr/>
        </p:nvSpPr>
        <p:spPr bwMode="auto">
          <a:xfrm>
            <a:off x="443869" y="4860468"/>
            <a:ext cx="8458161"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266700"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lgn="just" eaLnBrk="1" hangingPunct="1">
              <a:spcBef>
                <a:spcPct val="50000"/>
              </a:spcBef>
            </a:pPr>
            <a:r>
              <a:rPr lang="it-IT" sz="2000" b="0" dirty="0" smtClean="0">
                <a:solidFill>
                  <a:srgbClr val="292934"/>
                </a:solidFill>
                <a:latin typeface="Arial" charset="0"/>
              </a:rPr>
              <a:t>Il </a:t>
            </a:r>
            <a:r>
              <a:rPr lang="it-IT" sz="2000" b="0" dirty="0">
                <a:solidFill>
                  <a:srgbClr val="292934"/>
                </a:solidFill>
                <a:latin typeface="Arial" charset="0"/>
              </a:rPr>
              <a:t>caso </a:t>
            </a:r>
            <a:r>
              <a:rPr lang="it-IT" sz="2000" b="0" dirty="0" smtClean="0">
                <a:solidFill>
                  <a:srgbClr val="292934"/>
                </a:solidFill>
                <a:latin typeface="Arial" charset="0"/>
              </a:rPr>
              <a:t>influenza l’estrazione e </a:t>
            </a:r>
            <a:r>
              <a:rPr lang="it-IT" sz="2000" i="1" u="sng" dirty="0" smtClean="0">
                <a:solidFill>
                  <a:srgbClr val="0000FF"/>
                </a:solidFill>
                <a:latin typeface="Arial" charset="0"/>
              </a:rPr>
              <a:t>la media campionaria è diversa dalla media di popolazione </a:t>
            </a:r>
            <a:r>
              <a:rPr lang="it-IT" sz="2000" b="0" dirty="0" smtClean="0">
                <a:solidFill>
                  <a:srgbClr val="292934"/>
                </a:solidFill>
                <a:latin typeface="Arial" charset="0"/>
              </a:rPr>
              <a:t>e, in generale, le </a:t>
            </a:r>
            <a:r>
              <a:rPr lang="it-IT" sz="2000" i="1" u="sng" dirty="0" smtClean="0">
                <a:solidFill>
                  <a:srgbClr val="0000FF"/>
                </a:solidFill>
                <a:latin typeface="Arial" charset="0"/>
              </a:rPr>
              <a:t>medie campionarie sono fra loro diverse</a:t>
            </a:r>
            <a:endParaRPr lang="it-IT" sz="2000" i="1" u="sng" dirty="0">
              <a:solidFill>
                <a:srgbClr val="0000FF"/>
              </a:solidFill>
              <a:latin typeface="Arial" charset="0"/>
            </a:endParaRPr>
          </a:p>
          <a:p>
            <a:pPr algn="just" eaLnBrk="1" hangingPunct="1">
              <a:spcBef>
                <a:spcPct val="50000"/>
              </a:spcBef>
            </a:pPr>
            <a:r>
              <a:rPr lang="it-IT" sz="2000" b="0" dirty="0" smtClean="0">
                <a:solidFill>
                  <a:srgbClr val="292934"/>
                </a:solidFill>
                <a:latin typeface="Arial" charset="0"/>
              </a:rPr>
              <a:t>La differenza fra media campionarie e media di popolazione è detta </a:t>
            </a:r>
            <a:r>
              <a:rPr lang="it-IT" sz="2000" i="1" u="sng" dirty="0" smtClean="0">
                <a:solidFill>
                  <a:srgbClr val="0000FF"/>
                </a:solidFill>
                <a:latin typeface="Arial" charset="0"/>
              </a:rPr>
              <a:t>errore di campionamento </a:t>
            </a:r>
            <a:r>
              <a:rPr lang="it-IT" sz="2000" b="0" dirty="0" smtClean="0">
                <a:latin typeface="Arial" charset="0"/>
              </a:rPr>
              <a:t>:</a:t>
            </a:r>
            <a:endParaRPr lang="it-IT" sz="2000" i="1" u="sng" dirty="0">
              <a:solidFill>
                <a:srgbClr val="0000FF"/>
              </a:solidFill>
              <a:latin typeface="Arial" charset="0"/>
            </a:endParaRPr>
          </a:p>
        </p:txBody>
      </p:sp>
      <p:sp>
        <p:nvSpPr>
          <p:cNvPr id="10" name="Text Box 191"/>
          <p:cNvSpPr txBox="1">
            <a:spLocks noChangeArrowheads="1"/>
          </p:cNvSpPr>
          <p:nvPr/>
        </p:nvSpPr>
        <p:spPr bwMode="auto">
          <a:xfrm>
            <a:off x="419045" y="2823145"/>
            <a:ext cx="844599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indent="185738" eaLnBrk="1" hangingPunct="1">
              <a:spcBef>
                <a:spcPct val="50000"/>
              </a:spcBef>
            </a:pPr>
            <a:r>
              <a:rPr lang="it-IT" sz="2000" b="0" dirty="0" smtClean="0">
                <a:solidFill>
                  <a:srgbClr val="292934"/>
                </a:solidFill>
                <a:latin typeface="Arial" charset="0"/>
              </a:rPr>
              <a:t>Contrassegnammo gli studenti con una lettera A, B, C, D, E ed estraiamo 10 </a:t>
            </a:r>
            <a:r>
              <a:rPr lang="it-IT" sz="2000" b="0" dirty="0">
                <a:solidFill>
                  <a:srgbClr val="292934"/>
                </a:solidFill>
                <a:latin typeface="Arial" charset="0"/>
              </a:rPr>
              <a:t>campioni di dimensioni </a:t>
            </a:r>
            <a:r>
              <a:rPr lang="it-IT" sz="2000" b="0" i="1" dirty="0" err="1">
                <a:solidFill>
                  <a:srgbClr val="292934"/>
                </a:solidFill>
                <a:latin typeface="Arial" charset="0"/>
              </a:rPr>
              <a:t>n</a:t>
            </a:r>
            <a:r>
              <a:rPr lang="it-IT" sz="2000" b="0" dirty="0">
                <a:solidFill>
                  <a:srgbClr val="292934"/>
                </a:solidFill>
                <a:latin typeface="Arial" charset="0"/>
              </a:rPr>
              <a:t>=2</a:t>
            </a:r>
          </a:p>
        </p:txBody>
      </p:sp>
      <p:graphicFrame>
        <p:nvGraphicFramePr>
          <p:cNvPr id="11" name="Object 2"/>
          <p:cNvGraphicFramePr>
            <a:graphicFrameLocks noChangeAspect="1"/>
          </p:cNvGraphicFramePr>
          <p:nvPr>
            <p:extLst>
              <p:ext uri="{D42A27DB-BD31-4B8C-83A1-F6EECF244321}">
                <p14:modId xmlns:p14="http://schemas.microsoft.com/office/powerpoint/2010/main" val="3033216387"/>
              </p:ext>
            </p:extLst>
          </p:nvPr>
        </p:nvGraphicFramePr>
        <p:xfrm>
          <a:off x="3765907" y="6284277"/>
          <a:ext cx="791999" cy="320573"/>
        </p:xfrm>
        <a:graphic>
          <a:graphicData uri="http://schemas.openxmlformats.org/presentationml/2006/ole">
            <mc:AlternateContent xmlns:mc="http://schemas.openxmlformats.org/markup-compatibility/2006">
              <mc:Choice xmlns:v="urn:schemas-microsoft-com:vml" Requires="v">
                <p:oleObj spid="_x0000_s580918" name="Equation" r:id="rId6" imgW="380880" imgH="190440" progId="Equation.3">
                  <p:embed/>
                </p:oleObj>
              </mc:Choice>
              <mc:Fallback>
                <p:oleObj name="Equation" r:id="rId6" imgW="380880" imgH="1904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65907" y="6284277"/>
                        <a:ext cx="791999" cy="320573"/>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595129840"/>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21934" y="397781"/>
            <a:ext cx="8741744" cy="990600"/>
          </a:xfrm>
        </p:spPr>
        <p:txBody>
          <a:bodyPr>
            <a:noAutofit/>
          </a:bodyPr>
          <a:lstStyle/>
          <a:p>
            <a:r>
              <a:rPr lang="it-IT" sz="3600" smtClean="0">
                <a:solidFill>
                  <a:srgbClr val="FF0000"/>
                </a:solidFill>
                <a:ea typeface="ＭＳ Ｐゴシック" charset="0"/>
              </a:rPr>
              <a:t>La</a:t>
            </a:r>
            <a:r>
              <a:rPr lang="it-IT" i="1" smtClean="0">
                <a:solidFill>
                  <a:srgbClr val="FF0000"/>
                </a:solidFill>
                <a:ea typeface="ＭＳ Ｐゴシック" charset="0"/>
              </a:rPr>
              <a:t> </a:t>
            </a:r>
            <a:r>
              <a:rPr lang="it-IT" i="1" smtClean="0">
                <a:solidFill>
                  <a:srgbClr val="FF0000"/>
                </a:solidFill>
                <a:latin typeface="Times New Roman"/>
                <a:ea typeface="ＭＳ Ｐゴシック" charset="0"/>
                <a:cs typeface="Times New Roman"/>
              </a:rPr>
              <a:t>distribuzione-t </a:t>
            </a:r>
            <a:r>
              <a:rPr lang="it-IT" sz="3600" smtClean="0">
                <a:solidFill>
                  <a:srgbClr val="FF0000"/>
                </a:solidFill>
                <a:ea typeface="ＭＳ Ｐゴシック" charset="0"/>
              </a:rPr>
              <a:t>per </a:t>
            </a:r>
            <a:r>
              <a:rPr lang="it-IT" sz="3600" i="1" smtClean="0">
                <a:solidFill>
                  <a:srgbClr val="FF0000"/>
                </a:solidFill>
                <a:latin typeface="Times New Roman"/>
                <a:ea typeface="ＭＳ Ｐゴシック" charset="0"/>
                <a:cs typeface="Times New Roman"/>
              </a:rPr>
              <a:t>df</a:t>
            </a:r>
            <a:r>
              <a:rPr lang="it-IT" sz="3600" smtClean="0">
                <a:solidFill>
                  <a:srgbClr val="FF0000"/>
                </a:solidFill>
                <a:latin typeface="Times New Roman"/>
                <a:ea typeface="ＭＳ Ｐゴシック" charset="0"/>
                <a:cs typeface="Times New Roman"/>
              </a:rPr>
              <a:t> = 9 </a:t>
            </a:r>
            <a:r>
              <a:rPr lang="it-IT" sz="3600" smtClean="0">
                <a:solidFill>
                  <a:srgbClr val="FF0000"/>
                </a:solidFill>
                <a:ea typeface="ＭＳ Ｐゴシック" charset="0"/>
              </a:rPr>
              <a:t>e la distribuzione normale</a:t>
            </a:r>
            <a:r>
              <a:rPr lang="it-IT" sz="3600" smtClean="0">
                <a:solidFill>
                  <a:srgbClr val="FF0000"/>
                </a:solidFill>
              </a:rPr>
              <a:t> </a:t>
            </a:r>
            <a:r>
              <a:rPr lang="it-IT" sz="3600" smtClean="0">
                <a:solidFill>
                  <a:srgbClr val="FF0000"/>
                </a:solidFill>
                <a:ea typeface="ＭＳ Ｐゴシック" charset="0"/>
              </a:rPr>
              <a:t>standard</a:t>
            </a:r>
            <a:endParaRPr lang="it-IT">
              <a:solidFill>
                <a:srgbClr val="FF0000"/>
              </a:solidFill>
            </a:endParaRPr>
          </a:p>
        </p:txBody>
      </p:sp>
      <p:pic>
        <p:nvPicPr>
          <p:cNvPr id="3"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9481" y="1775050"/>
            <a:ext cx="5257800" cy="252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reccia su 3"/>
          <p:cNvSpPr/>
          <p:nvPr/>
        </p:nvSpPr>
        <p:spPr>
          <a:xfrm>
            <a:off x="1935759" y="4241172"/>
            <a:ext cx="197275" cy="530146"/>
          </a:xfrm>
          <a:prstGeom prst="upArrow">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5" name="CasellaDiTesto 4"/>
          <p:cNvSpPr txBox="1"/>
          <p:nvPr/>
        </p:nvSpPr>
        <p:spPr>
          <a:xfrm>
            <a:off x="1023363" y="4906937"/>
            <a:ext cx="6990929" cy="400110"/>
          </a:xfrm>
          <a:prstGeom prst="rect">
            <a:avLst/>
          </a:prstGeom>
          <a:noFill/>
        </p:spPr>
        <p:txBody>
          <a:bodyPr wrap="square" rtlCol="0">
            <a:spAutoFit/>
          </a:bodyPr>
          <a:lstStyle/>
          <a:p>
            <a:r>
              <a:rPr lang="it-IT" sz="2000" dirty="0" smtClean="0">
                <a:latin typeface="+mn-lt"/>
              </a:rPr>
              <a:t>Coda Sinistra; </a:t>
            </a:r>
            <a:r>
              <a:rPr lang="it-IT" sz="2000" dirty="0">
                <a:latin typeface="+mn-lt"/>
              </a:rPr>
              <a:t> </a:t>
            </a:r>
            <a:r>
              <a:rPr lang="it-IT" sz="2000" dirty="0" smtClean="0">
                <a:latin typeface="+mn-lt"/>
              </a:rPr>
              <a:t>      Posizione centrale;       Coda Destra</a:t>
            </a:r>
            <a:endParaRPr lang="it-IT" sz="2000" dirty="0">
              <a:latin typeface="+mn-lt"/>
            </a:endParaRPr>
          </a:p>
        </p:txBody>
      </p:sp>
      <p:graphicFrame>
        <p:nvGraphicFramePr>
          <p:cNvPr id="6" name="Oggetto 5"/>
          <p:cNvGraphicFramePr>
            <a:graphicFrameLocks noChangeAspect="1"/>
          </p:cNvGraphicFramePr>
          <p:nvPr>
            <p:extLst>
              <p:ext uri="{D42A27DB-BD31-4B8C-83A1-F6EECF244321}">
                <p14:modId xmlns:p14="http://schemas.microsoft.com/office/powerpoint/2010/main" val="95291223"/>
              </p:ext>
            </p:extLst>
          </p:nvPr>
        </p:nvGraphicFramePr>
        <p:xfrm>
          <a:off x="2308602" y="5573092"/>
          <a:ext cx="4822049" cy="755999"/>
        </p:xfrm>
        <a:graphic>
          <a:graphicData uri="http://schemas.openxmlformats.org/presentationml/2006/ole">
            <mc:AlternateContent xmlns:mc="http://schemas.openxmlformats.org/markup-compatibility/2006">
              <mc:Choice xmlns:v="urn:schemas-microsoft-com:vml" Requires="v">
                <p:oleObj spid="_x0000_s647189" name="Equation" r:id="rId4" imgW="2997200" imgH="469900" progId="Equation.3">
                  <p:embed/>
                </p:oleObj>
              </mc:Choice>
              <mc:Fallback>
                <p:oleObj name="Equation" r:id="rId4" imgW="2997200" imgH="469900" progId="Equation.3">
                  <p:embed/>
                  <p:pic>
                    <p:nvPicPr>
                      <p:cNvPr id="0" name=""/>
                      <p:cNvPicPr/>
                      <p:nvPr/>
                    </p:nvPicPr>
                    <p:blipFill>
                      <a:blip r:embed="rId5"/>
                      <a:stretch>
                        <a:fillRect/>
                      </a:stretch>
                    </p:blipFill>
                    <p:spPr>
                      <a:xfrm>
                        <a:off x="2308602" y="5573092"/>
                        <a:ext cx="4822049" cy="755999"/>
                      </a:xfrm>
                      <a:prstGeom prst="rect">
                        <a:avLst/>
                      </a:prstGeom>
                    </p:spPr>
                  </p:pic>
                </p:oleObj>
              </mc:Fallback>
            </mc:AlternateContent>
          </a:graphicData>
        </a:graphic>
      </p:graphicFrame>
    </p:spTree>
    <p:extLst>
      <p:ext uri="{BB962C8B-B14F-4D97-AF65-F5344CB8AC3E}">
        <p14:creationId xmlns:p14="http://schemas.microsoft.com/office/powerpoint/2010/main" val="20867862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1371 0.00092 L 0.52039 0.00092 " pathEditMode="relative" rAng="0" ptsTypes="AA">
                                      <p:cBhvr>
                                        <p:cTn id="6" dur="2000" fill="hold"/>
                                        <p:tgtEl>
                                          <p:spTgt spid="4"/>
                                        </p:tgtEl>
                                        <p:attrNameLst>
                                          <p:attrName>ppt_x</p:attrName>
                                          <p:attrName>ppt_y</p:attrName>
                                        </p:attrNameLst>
                                      </p:cBhvr>
                                      <p:rCtr x="2533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6820"/>
            <a:ext cx="8215328" cy="726567"/>
          </a:xfrm>
        </p:spPr>
        <p:txBody>
          <a:bodyPr/>
          <a:lstStyle/>
          <a:p>
            <a:r>
              <a:rPr lang="it-IT" dirty="0" smtClean="0"/>
              <a:t>Tabella della distribuzione-</a:t>
            </a:r>
            <a:r>
              <a:rPr lang="it-IT" i="1" dirty="0" smtClean="0"/>
              <a:t>t</a:t>
            </a:r>
            <a:endParaRPr lang="it-IT" i="1" dirty="0"/>
          </a:p>
        </p:txBody>
      </p:sp>
      <p:sp>
        <p:nvSpPr>
          <p:cNvPr id="3" name="Rectangle 3"/>
          <p:cNvSpPr txBox="1">
            <a:spLocks noChangeArrowheads="1"/>
          </p:cNvSpPr>
          <p:nvPr/>
        </p:nvSpPr>
        <p:spPr>
          <a:xfrm>
            <a:off x="484080" y="1011594"/>
            <a:ext cx="8331641" cy="982209"/>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it-IT" sz="2000" b="0" dirty="0" smtClean="0">
                <a:ea typeface="ＭＳ Ｐゴシック" charset="0"/>
              </a:rPr>
              <a:t>Trova il valore di </a:t>
            </a:r>
            <a:r>
              <a:rPr lang="it-IT" sz="2800" b="0" i="1" dirty="0" smtClean="0">
                <a:latin typeface="Times New Roman"/>
                <a:ea typeface="ＭＳ Ｐゴシック" charset="0"/>
                <a:cs typeface="Times New Roman"/>
              </a:rPr>
              <a:t>t</a:t>
            </a:r>
            <a:r>
              <a:rPr lang="it-IT" sz="2000" b="0" dirty="0" smtClean="0">
                <a:latin typeface="Times New Roman"/>
                <a:ea typeface="ＭＳ Ｐゴシック" charset="0"/>
                <a:cs typeface="Times New Roman"/>
              </a:rPr>
              <a:t> </a:t>
            </a:r>
            <a:r>
              <a:rPr lang="it-IT" sz="2000" b="0" dirty="0" smtClean="0">
                <a:ea typeface="ＭＳ Ｐゴシック" charset="0"/>
              </a:rPr>
              <a:t>per </a:t>
            </a:r>
            <a:r>
              <a:rPr lang="it-IT" b="0" i="1" dirty="0" err="1" smtClean="0">
                <a:latin typeface="Times New Roman"/>
                <a:ea typeface="ＭＳ Ｐゴシック" charset="0"/>
                <a:cs typeface="Times New Roman"/>
              </a:rPr>
              <a:t>df</a:t>
            </a:r>
            <a:r>
              <a:rPr lang="it-IT" b="0" i="1" dirty="0" smtClean="0">
                <a:latin typeface="Times New Roman"/>
                <a:ea typeface="ＭＳ Ｐゴシック" charset="0"/>
                <a:cs typeface="Times New Roman"/>
              </a:rPr>
              <a:t> = 16 </a:t>
            </a:r>
            <a:r>
              <a:rPr lang="it-IT" sz="2000" b="0" dirty="0" smtClean="0">
                <a:ea typeface="ＭＳ Ｐゴシック" charset="0"/>
              </a:rPr>
              <a:t>gradi di libertà  e un area pari a 0.05 nella coda di destra (sinistra)della distribuzione-</a:t>
            </a:r>
            <a:r>
              <a:rPr lang="it-IT" sz="2000" b="0" i="1" dirty="0" smtClean="0">
                <a:ea typeface="ＭＳ Ｐゴシック" charset="0"/>
              </a:rPr>
              <a:t>t</a:t>
            </a:r>
            <a:endParaRPr lang="it-IT" sz="2000" b="0" i="1" dirty="0">
              <a:ea typeface="ＭＳ Ｐゴシック" charset="0"/>
            </a:endParaRPr>
          </a:p>
        </p:txBody>
      </p:sp>
      <p:pic>
        <p:nvPicPr>
          <p:cNvPr id="4" name="Picture 43" descr="table_08_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9705" y="1932446"/>
            <a:ext cx="4680000" cy="3494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6011" y="2163228"/>
            <a:ext cx="3419999" cy="160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5756" y="3830549"/>
            <a:ext cx="3239999" cy="1345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3"/>
          <p:cNvSpPr>
            <a:spLocks noChangeArrowheads="1"/>
          </p:cNvSpPr>
          <p:nvPr/>
        </p:nvSpPr>
        <p:spPr bwMode="auto">
          <a:xfrm>
            <a:off x="512655" y="5457943"/>
            <a:ext cx="6671687" cy="1200329"/>
          </a:xfrm>
          <a:prstGeom prst="rect">
            <a:avLst/>
          </a:prstGeom>
          <a:noFill/>
          <a:ln>
            <a:noFill/>
          </a:ln>
          <a:extLst/>
        </p:spPr>
        <p:txBody>
          <a:bodyPr wrap="square">
            <a:spAutoFit/>
          </a:bodyPr>
          <a:lstStyle/>
          <a:p>
            <a:pPr marL="271463" indent="-271463" algn="just">
              <a:buFont typeface="+mj-lt"/>
              <a:buAutoNum type="arabicPeriod"/>
            </a:pPr>
            <a:r>
              <a:rPr lang="it-IT" sz="1600" b="0" dirty="0" smtClean="0">
                <a:latin typeface="+mn-lt"/>
              </a:rPr>
              <a:t>Individuiamo </a:t>
            </a:r>
            <a:r>
              <a:rPr lang="it-IT" sz="1800" i="1" dirty="0" err="1" smtClean="0">
                <a:latin typeface="Times New Roman"/>
                <a:cs typeface="Times New Roman"/>
              </a:rPr>
              <a:t>df</a:t>
            </a:r>
            <a:r>
              <a:rPr lang="it-IT" sz="1800" i="1" dirty="0" smtClean="0">
                <a:latin typeface="Times New Roman"/>
                <a:cs typeface="Times New Roman"/>
              </a:rPr>
              <a:t>=16 </a:t>
            </a:r>
            <a:r>
              <a:rPr lang="it-IT" sz="1800" dirty="0" smtClean="0">
                <a:latin typeface="+mn-lt"/>
              </a:rPr>
              <a:t> </a:t>
            </a:r>
            <a:r>
              <a:rPr lang="it-IT" sz="1600" b="0" dirty="0" smtClean="0">
                <a:latin typeface="+mn-lt"/>
              </a:rPr>
              <a:t>nella 1° colonna</a:t>
            </a:r>
            <a:endParaRPr lang="it-IT" altLang="ja-JP" sz="1600" b="0" dirty="0">
              <a:latin typeface="+mn-lt"/>
            </a:endParaRPr>
          </a:p>
          <a:p>
            <a:pPr marL="271463" indent="-271463" algn="just">
              <a:buFontTx/>
              <a:buAutoNum type="arabicPeriod"/>
            </a:pPr>
            <a:r>
              <a:rPr lang="it-IT" sz="1600" b="0" dirty="0" smtClean="0">
                <a:latin typeface="+mn-lt"/>
              </a:rPr>
              <a:t>Individuiamo</a:t>
            </a:r>
            <a:r>
              <a:rPr lang="it-IT" sz="1600" b="0" i="1" dirty="0" smtClean="0">
                <a:latin typeface="Times New Roman"/>
                <a:cs typeface="Times New Roman"/>
              </a:rPr>
              <a:t> </a:t>
            </a:r>
            <a:r>
              <a:rPr lang="it-IT" sz="1800" i="1" dirty="0" smtClean="0">
                <a:latin typeface="Times New Roman"/>
                <a:cs typeface="Times New Roman"/>
              </a:rPr>
              <a:t>l’area nella coda di destra </a:t>
            </a:r>
            <a:r>
              <a:rPr lang="it-IT" sz="1600" b="0" dirty="0" smtClean="0">
                <a:latin typeface="+mn-lt"/>
              </a:rPr>
              <a:t>pari a 0.05 nella 1° riga</a:t>
            </a:r>
            <a:endParaRPr lang="it-IT" sz="1600" b="0" dirty="0">
              <a:latin typeface="+mn-lt"/>
            </a:endParaRPr>
          </a:p>
          <a:p>
            <a:pPr marL="271463" indent="-271463" algn="just">
              <a:buFontTx/>
              <a:buAutoNum type="arabicPeriod"/>
            </a:pPr>
            <a:r>
              <a:rPr lang="it-IT" sz="1600" b="0" dirty="0" smtClean="0">
                <a:latin typeface="+mn-lt"/>
              </a:rPr>
              <a:t>L’intersezione riga-colonna indica il valore cercato è </a:t>
            </a:r>
            <a:r>
              <a:rPr lang="it-IT" sz="1800" i="1" dirty="0" smtClean="0">
                <a:latin typeface="Times New Roman"/>
                <a:cs typeface="Times New Roman"/>
              </a:rPr>
              <a:t>t=1.746</a:t>
            </a:r>
            <a:endParaRPr lang="it-IT" sz="1600" i="1" dirty="0" smtClean="0">
              <a:latin typeface="Times New Roman"/>
              <a:cs typeface="Times New Roman"/>
            </a:endParaRPr>
          </a:p>
          <a:p>
            <a:pPr marL="271463" indent="-271463" algn="just">
              <a:buFontTx/>
              <a:buAutoNum type="arabicPeriod"/>
            </a:pPr>
            <a:r>
              <a:rPr lang="it-IT" sz="1600" b="0" dirty="0" smtClean="0">
                <a:latin typeface="+mn-lt"/>
              </a:rPr>
              <a:t>La distribuzione-t è simmetrica e il valore</a:t>
            </a:r>
            <a:r>
              <a:rPr lang="it-IT" sz="1800" i="1" dirty="0" smtClean="0">
                <a:latin typeface="Times New Roman"/>
                <a:cs typeface="Times New Roman"/>
              </a:rPr>
              <a:t> t </a:t>
            </a:r>
            <a:r>
              <a:rPr lang="it-IT" sz="1600" b="0" dirty="0" smtClean="0">
                <a:latin typeface="+mn-lt"/>
              </a:rPr>
              <a:t>nella coda </a:t>
            </a:r>
            <a:r>
              <a:rPr lang="it-IT" sz="1600" b="0" dirty="0" err="1" smtClean="0">
                <a:latin typeface="+mn-lt"/>
              </a:rPr>
              <a:t>Sx</a:t>
            </a:r>
            <a:r>
              <a:rPr lang="it-IT" sz="1600" b="0" dirty="0" smtClean="0">
                <a:latin typeface="+mn-lt"/>
              </a:rPr>
              <a:t> è</a:t>
            </a:r>
            <a:r>
              <a:rPr lang="it-IT" sz="1600" i="1" dirty="0" smtClean="0">
                <a:latin typeface="Times New Roman"/>
                <a:cs typeface="Times New Roman"/>
              </a:rPr>
              <a:t> </a:t>
            </a:r>
            <a:r>
              <a:rPr lang="it-IT" sz="1800" i="1" dirty="0" smtClean="0">
                <a:latin typeface="Times New Roman"/>
                <a:cs typeface="Times New Roman"/>
              </a:rPr>
              <a:t>t=-1746</a:t>
            </a:r>
            <a:r>
              <a:rPr lang="it-IT" sz="1600" b="0" dirty="0" smtClean="0">
                <a:latin typeface="+mn-lt"/>
              </a:rPr>
              <a:t> </a:t>
            </a:r>
            <a:endParaRPr lang="it-IT" sz="1600" b="0" dirty="0">
              <a:latin typeface="+mn-lt"/>
            </a:endParaRPr>
          </a:p>
        </p:txBody>
      </p:sp>
      <p:sp>
        <p:nvSpPr>
          <p:cNvPr id="9" name="Ritorno 8">
            <a:hlinkClick r:id="rId5" action="ppaction://hlinksldjump" highlightClick="1"/>
          </p:cNvPr>
          <p:cNvSpPr/>
          <p:nvPr/>
        </p:nvSpPr>
        <p:spPr>
          <a:xfrm>
            <a:off x="7556389" y="5849423"/>
            <a:ext cx="744092" cy="577246"/>
          </a:xfrm>
          <a:prstGeom prst="actionButtonRetur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7913711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348465"/>
            <a:ext cx="8229600" cy="822789"/>
          </a:xfrm>
        </p:spPr>
        <p:txBody>
          <a:bodyPr/>
          <a:lstStyle/>
          <a:p>
            <a:r>
              <a:rPr lang="it-IT" dirty="0">
                <a:latin typeface="Tahoma" charset="0"/>
              </a:rPr>
              <a:t>Distribuzioni Campionarie</a:t>
            </a:r>
            <a:endParaRPr lang="it-IT" dirty="0"/>
          </a:p>
        </p:txBody>
      </p:sp>
      <p:graphicFrame>
        <p:nvGraphicFramePr>
          <p:cNvPr id="3" name="Tabella 2"/>
          <p:cNvGraphicFramePr>
            <a:graphicFrameLocks noGrp="1"/>
          </p:cNvGraphicFramePr>
          <p:nvPr>
            <p:extLst>
              <p:ext uri="{D42A27DB-BD31-4B8C-83A1-F6EECF244321}">
                <p14:modId xmlns:p14="http://schemas.microsoft.com/office/powerpoint/2010/main" val="456268938"/>
              </p:ext>
            </p:extLst>
          </p:nvPr>
        </p:nvGraphicFramePr>
        <p:xfrm>
          <a:off x="348394" y="1212920"/>
          <a:ext cx="7658100" cy="2946400"/>
        </p:xfrm>
        <a:graphic>
          <a:graphicData uri="http://schemas.openxmlformats.org/drawingml/2006/table">
            <a:tbl>
              <a:tblPr/>
              <a:tblGrid>
                <a:gridCol w="952500"/>
                <a:gridCol w="952500"/>
                <a:gridCol w="215900"/>
                <a:gridCol w="901700"/>
                <a:gridCol w="901700"/>
                <a:gridCol w="215900"/>
                <a:gridCol w="911806"/>
                <a:gridCol w="739194"/>
                <a:gridCol w="215900"/>
                <a:gridCol w="825500"/>
                <a:gridCol w="825500"/>
              </a:tblGrid>
              <a:tr h="203200">
                <a:tc gridSpan="2">
                  <a:txBody>
                    <a:bodyPr/>
                    <a:lstStyle/>
                    <a:p>
                      <a:pPr algn="ctr" fontAlgn="b"/>
                      <a:r>
                        <a:rPr lang="it-IT" sz="1200" b="1" i="0" u="none" strike="noStrike" dirty="0">
                          <a:effectLst/>
                          <a:latin typeface="Arial"/>
                        </a:rPr>
                        <a:t>Campione </a:t>
                      </a:r>
                      <a:r>
                        <a:rPr lang="it-IT" sz="1200" b="1" i="0" u="none" strike="noStrike" dirty="0" err="1">
                          <a:effectLst/>
                          <a:latin typeface="Arial"/>
                        </a:rPr>
                        <a:t>n</a:t>
                      </a:r>
                      <a:r>
                        <a:rPr lang="it-IT" sz="1200" b="1" i="0" u="none" strike="noStrike" dirty="0">
                          <a:effectLst/>
                          <a:latin typeface="Arial"/>
                        </a:rPr>
                        <a:t>=2</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just" fontAlgn="b"/>
                      <a:endParaRPr lang="it-IT" sz="1200" b="0" i="0" u="none" strike="noStrike" dirty="0">
                        <a:effectLst/>
                        <a:latin typeface="Times New Roman"/>
                      </a:endParaRPr>
                    </a:p>
                  </a:txBody>
                  <a:tcPr marL="0" marR="0" marT="0" marB="0" anchor="b">
                    <a:lnL>
                      <a:noFill/>
                    </a:lnL>
                    <a:lnR>
                      <a:noFill/>
                    </a:lnR>
                    <a:lnT>
                      <a:noFill/>
                    </a:lnT>
                    <a:lnB>
                      <a:noFill/>
                    </a:lnB>
                    <a:solidFill>
                      <a:srgbClr val="FFFF00"/>
                    </a:solidFill>
                  </a:tcPr>
                </a:tc>
                <a:tc gridSpan="2">
                  <a:txBody>
                    <a:bodyPr/>
                    <a:lstStyle/>
                    <a:p>
                      <a:pPr algn="ctr" fontAlgn="b"/>
                      <a:r>
                        <a:rPr lang="it-IT" sz="1200" b="1" i="0" u="none" strike="noStrike" dirty="0">
                          <a:effectLst/>
                          <a:latin typeface="Arial"/>
                        </a:rPr>
                        <a:t>Campione </a:t>
                      </a:r>
                      <a:r>
                        <a:rPr lang="it-IT" sz="1200" b="1" i="0" u="none" strike="noStrike" dirty="0" err="1">
                          <a:effectLst/>
                          <a:latin typeface="Arial"/>
                        </a:rPr>
                        <a:t>n</a:t>
                      </a:r>
                      <a:r>
                        <a:rPr lang="it-IT" sz="1200" b="1" i="0" u="none" strike="noStrike" dirty="0">
                          <a:effectLst/>
                          <a:latin typeface="Arial"/>
                        </a:rPr>
                        <a:t>=3</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just" fontAlgn="b"/>
                      <a:r>
                        <a:rPr lang="it-IT" sz="1200" b="0" i="0" u="none" strike="noStrike" dirty="0">
                          <a:effectLst/>
                          <a:latin typeface="Times New Roman"/>
                        </a:rPr>
                        <a:t> </a:t>
                      </a:r>
                    </a:p>
                  </a:txBody>
                  <a:tcPr marL="0" marR="0" marT="0" marB="0" anchor="b">
                    <a:lnL>
                      <a:noFill/>
                    </a:lnL>
                    <a:lnR>
                      <a:noFill/>
                    </a:lnR>
                    <a:lnT>
                      <a:noFill/>
                    </a:lnT>
                    <a:lnB>
                      <a:noFill/>
                    </a:lnB>
                    <a:solidFill>
                      <a:srgbClr val="FFFF00"/>
                    </a:solidFill>
                  </a:tcPr>
                </a:tc>
                <a:tc gridSpan="2">
                  <a:txBody>
                    <a:bodyPr/>
                    <a:lstStyle/>
                    <a:p>
                      <a:pPr algn="ctr" fontAlgn="b"/>
                      <a:r>
                        <a:rPr lang="it-IT" sz="1200" b="1" i="0" u="none" strike="noStrike" dirty="0">
                          <a:effectLst/>
                          <a:latin typeface="Arial"/>
                        </a:rPr>
                        <a:t>Campione </a:t>
                      </a:r>
                      <a:r>
                        <a:rPr lang="it-IT" sz="1200" b="1" i="0" u="none" strike="noStrike" dirty="0" err="1">
                          <a:effectLst/>
                          <a:latin typeface="Arial"/>
                        </a:rPr>
                        <a:t>n</a:t>
                      </a:r>
                      <a:r>
                        <a:rPr lang="it-IT" sz="1200" b="1" i="0" u="none" strike="noStrike" dirty="0">
                          <a:effectLst/>
                          <a:latin typeface="Arial"/>
                        </a:rPr>
                        <a:t>=4</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it-IT"/>
                    </a:p>
                  </a:txBody>
                  <a:tcPr/>
                </a:tc>
                <a:tc>
                  <a:txBody>
                    <a:bodyPr/>
                    <a:lstStyle/>
                    <a:p>
                      <a:pPr algn="just" fontAlgn="b"/>
                      <a:r>
                        <a:rPr lang="it-IT" sz="1200" b="0" i="0" u="none" strike="noStrike" dirty="0">
                          <a:effectLst/>
                          <a:latin typeface="Times New Roman"/>
                        </a:rPr>
                        <a:t> </a:t>
                      </a:r>
                    </a:p>
                  </a:txBody>
                  <a:tcPr marL="0" marR="0" marT="0" marB="0" anchor="b">
                    <a:lnL>
                      <a:noFill/>
                    </a:lnL>
                    <a:lnR>
                      <a:noFill/>
                    </a:lnR>
                    <a:lnT>
                      <a:noFill/>
                    </a:lnT>
                    <a:lnB>
                      <a:noFill/>
                    </a:lnB>
                    <a:solidFill>
                      <a:srgbClr val="FFFF00"/>
                    </a:solidFill>
                  </a:tcPr>
                </a:tc>
                <a:tc gridSpan="2">
                  <a:txBody>
                    <a:bodyPr/>
                    <a:lstStyle/>
                    <a:p>
                      <a:pPr algn="ctr" fontAlgn="b"/>
                      <a:r>
                        <a:rPr lang="it-IT" sz="1200" b="1" i="0" u="none" strike="noStrike" dirty="0">
                          <a:effectLst/>
                          <a:latin typeface="Arial"/>
                        </a:rPr>
                        <a:t>Campione </a:t>
                      </a:r>
                      <a:r>
                        <a:rPr lang="it-IT" sz="1200" b="1" i="0" u="none" strike="noStrike" dirty="0" err="1">
                          <a:effectLst/>
                          <a:latin typeface="Arial"/>
                        </a:rPr>
                        <a:t>n</a:t>
                      </a:r>
                      <a:r>
                        <a:rPr lang="it-IT" sz="1200" b="1" i="0" u="none" strike="noStrike" dirty="0">
                          <a:effectLst/>
                          <a:latin typeface="Arial"/>
                        </a:rPr>
                        <a:t>=5</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it-IT"/>
                    </a:p>
                  </a:txBody>
                  <a:tcPr/>
                </a:tc>
              </a:tr>
              <a:tr h="165100">
                <a:tc>
                  <a:txBody>
                    <a:bodyPr/>
                    <a:lstStyle/>
                    <a:p>
                      <a:pPr algn="ctr" fontAlgn="b"/>
                      <a:r>
                        <a:rPr lang="it-IT" sz="1200" b="0" i="0" u="none" strike="noStrike" dirty="0">
                          <a:effectLst/>
                          <a:latin typeface="Arial"/>
                        </a:rPr>
                        <a:t>Evento</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ctr" fontAlgn="b"/>
                      <a:r>
                        <a:rPr lang="it-IT" sz="1200" b="0" i="0" u="none" strike="noStrike" dirty="0" err="1" smtClean="0">
                          <a:effectLst/>
                          <a:latin typeface="Arial"/>
                        </a:rPr>
                        <a:t>xbar</a:t>
                      </a:r>
                      <a:endParaRPr lang="it-IT" sz="1200" b="0" i="0" u="none" strike="noStrike" dirty="0">
                        <a:effectLst/>
                        <a:latin typeface="Arial"/>
                      </a:endParaRP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b"/>
                      <a:endParaRPr lang="it-IT" sz="1200" b="0" i="0" u="none" strike="noStrike" dirty="0">
                        <a:effectLst/>
                        <a:latin typeface="Aria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00"/>
                    </a:solidFill>
                  </a:tcPr>
                </a:tc>
                <a:tc>
                  <a:txBody>
                    <a:bodyPr/>
                    <a:lstStyle/>
                    <a:p>
                      <a:pPr algn="ctr" fontAlgn="b"/>
                      <a:r>
                        <a:rPr lang="it-IT" sz="1200" b="0" i="0" u="none" strike="noStrike">
                          <a:effectLst/>
                          <a:latin typeface="Arial"/>
                        </a:rPr>
                        <a:t>Evento</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ctr" fontAlgn="b"/>
                      <a:r>
                        <a:rPr lang="it-IT" sz="1200" b="0" i="1" u="sng" strike="noStrike" dirty="0" err="1" smtClean="0">
                          <a:effectLst/>
                          <a:latin typeface="Arial"/>
                        </a:rPr>
                        <a:t>xbar</a:t>
                      </a:r>
                      <a:endParaRPr lang="it-IT" sz="1200" b="0" i="1" u="sng" strike="noStrike" dirty="0">
                        <a:effectLst/>
                        <a:latin typeface="Arial"/>
                      </a:endParaRP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b"/>
                      <a:r>
                        <a:rPr lang="it-IT" sz="1200" b="0" i="0" u="none" strike="noStrike" dirty="0">
                          <a:effectLst/>
                          <a:latin typeface="Arial"/>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00"/>
                    </a:solidFill>
                  </a:tcPr>
                </a:tc>
                <a:tc>
                  <a:txBody>
                    <a:bodyPr/>
                    <a:lstStyle/>
                    <a:p>
                      <a:pPr algn="ctr" fontAlgn="b"/>
                      <a:r>
                        <a:rPr lang="it-IT" sz="1200" b="0" i="0" u="none" strike="noStrike">
                          <a:effectLst/>
                          <a:latin typeface="Arial"/>
                        </a:rPr>
                        <a:t>Evento</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ctr" fontAlgn="b"/>
                      <a:r>
                        <a:rPr lang="it-IT" sz="1200" b="0" i="0" u="none" strike="noStrike" dirty="0" err="1" smtClean="0">
                          <a:effectLst/>
                          <a:latin typeface="Arial"/>
                        </a:rPr>
                        <a:t>xbar</a:t>
                      </a:r>
                      <a:endParaRPr lang="it-IT" sz="1200" b="0" i="0" u="none" strike="noStrike" dirty="0">
                        <a:effectLst/>
                        <a:latin typeface="Arial"/>
                      </a:endParaRP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l" fontAlgn="b"/>
                      <a:r>
                        <a:rPr lang="it-IT" sz="1200" b="0" i="0" u="none" strike="noStrike" dirty="0">
                          <a:effectLst/>
                          <a:latin typeface="Arial"/>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00"/>
                    </a:solidFill>
                  </a:tcPr>
                </a:tc>
                <a:tc>
                  <a:txBody>
                    <a:bodyPr/>
                    <a:lstStyle/>
                    <a:p>
                      <a:pPr algn="ctr" fontAlgn="b"/>
                      <a:r>
                        <a:rPr lang="it-IT" sz="1200" b="0" i="0" u="none" strike="noStrike">
                          <a:effectLst/>
                          <a:latin typeface="Arial"/>
                        </a:rPr>
                        <a:t>Evento</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ctr" fontAlgn="b"/>
                      <a:r>
                        <a:rPr lang="it-IT" sz="1200" b="0" i="0" u="none" strike="noStrike" dirty="0" err="1" smtClean="0">
                          <a:effectLst/>
                          <a:latin typeface="Arial"/>
                        </a:rPr>
                        <a:t>xbar</a:t>
                      </a:r>
                      <a:endParaRPr lang="it-IT" sz="1200" b="0" i="0" u="none" strike="noStrike" dirty="0">
                        <a:effectLst/>
                        <a:latin typeface="Arial"/>
                      </a:endParaRP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152400">
                <a:tc>
                  <a:txBody>
                    <a:bodyPr/>
                    <a:lstStyle/>
                    <a:p>
                      <a:pPr algn="ctr" fontAlgn="b"/>
                      <a:r>
                        <a:rPr lang="it-IT" sz="1200" b="0" i="0" u="none" strike="noStrike" dirty="0">
                          <a:effectLst/>
                          <a:latin typeface="Arial"/>
                        </a:rPr>
                        <a:t>AB</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it-IT" sz="1200" b="1" i="0" u="none" strike="noStrike" dirty="0">
                          <a:solidFill>
                            <a:srgbClr val="FF0000"/>
                          </a:solidFill>
                          <a:effectLst/>
                          <a:latin typeface="Arial"/>
                        </a:rPr>
                        <a:t>74.0</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it-IT" sz="1200" b="0" i="0" u="none" strike="noStrike" dirty="0">
                        <a:effectLst/>
                        <a:latin typeface="Arial"/>
                      </a:endParaRP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a:effectLst/>
                          <a:latin typeface="Arial"/>
                        </a:rPr>
                        <a:t>ABC</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it-IT" sz="1200" b="1" i="0" u="none" strike="noStrike" dirty="0">
                          <a:solidFill>
                            <a:srgbClr val="DD0806"/>
                          </a:solidFill>
                          <a:effectLst/>
                          <a:latin typeface="Arial"/>
                        </a:rPr>
                        <a:t>76.0</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a:effectLst/>
                          <a:latin typeface="Arial"/>
                        </a:rPr>
                        <a:t>ABCD</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it-IT" sz="1200" b="1" i="0" u="none" strike="noStrike" dirty="0">
                          <a:solidFill>
                            <a:srgbClr val="DD0806"/>
                          </a:solidFill>
                          <a:effectLst/>
                          <a:latin typeface="Arial"/>
                        </a:rPr>
                        <a:t>77.00</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a:effectLst/>
                          <a:latin typeface="Arial"/>
                        </a:rPr>
                        <a:t>ABCDE</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it-IT" sz="1200" b="1" i="0" u="none" strike="noStrike" dirty="0" smtClean="0">
                          <a:solidFill>
                            <a:srgbClr val="DD0806"/>
                          </a:solidFill>
                          <a:effectLst/>
                          <a:latin typeface="Arial"/>
                        </a:rPr>
                        <a:t>80.60</a:t>
                      </a:r>
                      <a:endParaRPr lang="it-IT" sz="1200" b="1" i="0" u="none" strike="noStrike" dirty="0">
                        <a:solidFill>
                          <a:srgbClr val="DD0806"/>
                        </a:solidFill>
                        <a:effectLst/>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r>
              <a:tr h="165100">
                <a:tc>
                  <a:txBody>
                    <a:bodyPr/>
                    <a:lstStyle/>
                    <a:p>
                      <a:pPr algn="ctr" fontAlgn="b"/>
                      <a:r>
                        <a:rPr lang="it-IT" sz="1200" b="0" i="0" u="none" strike="noStrike">
                          <a:effectLst/>
                          <a:latin typeface="Arial"/>
                        </a:rPr>
                        <a:t>AC</a:t>
                      </a:r>
                    </a:p>
                  </a:txBody>
                  <a:tcPr marL="0" marR="0" marT="0" marB="0" anchor="b">
                    <a:lnL>
                      <a:noFill/>
                    </a:lnL>
                    <a:lnR>
                      <a:noFill/>
                    </a:lnR>
                    <a:lnT>
                      <a:noFill/>
                    </a:lnT>
                    <a:lnB>
                      <a:noFill/>
                    </a:lnB>
                  </a:tcPr>
                </a:tc>
                <a:tc>
                  <a:txBody>
                    <a:bodyPr/>
                    <a:lstStyle/>
                    <a:p>
                      <a:pPr algn="ctr" fontAlgn="b"/>
                      <a:r>
                        <a:rPr lang="it-IT" sz="1200" b="1" i="0" u="none" strike="noStrike" dirty="0">
                          <a:solidFill>
                            <a:srgbClr val="FF0000"/>
                          </a:solidFill>
                          <a:effectLst/>
                          <a:latin typeface="Arial"/>
                        </a:rPr>
                        <a:t>75.0</a:t>
                      </a:r>
                    </a:p>
                  </a:txBody>
                  <a:tcPr marL="0" marR="0" marT="0" marB="0" anchor="b">
                    <a:lnL>
                      <a:noFill/>
                    </a:lnL>
                    <a:lnR>
                      <a:noFill/>
                    </a:lnR>
                    <a:lnT>
                      <a:noFill/>
                    </a:lnT>
                    <a:lnB>
                      <a:noFill/>
                    </a:lnB>
                  </a:tcPr>
                </a:tc>
                <a:tc>
                  <a:txBody>
                    <a:bodyPr/>
                    <a:lstStyle/>
                    <a:p>
                      <a:pPr algn="l" fontAlgn="b"/>
                      <a:endParaRPr lang="it-IT" sz="1200" b="0" i="0" u="none" strike="noStrike" dirty="0">
                        <a:effectLst/>
                        <a:latin typeface="Arial"/>
                      </a:endParaRP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a:effectLst/>
                          <a:latin typeface="Arial"/>
                        </a:rPr>
                        <a:t>ABD</a:t>
                      </a:r>
                    </a:p>
                  </a:txBody>
                  <a:tcPr marL="0" marR="0" marT="0" marB="0" anchor="b">
                    <a:lnL>
                      <a:noFill/>
                    </a:lnL>
                    <a:lnR>
                      <a:noFill/>
                    </a:lnR>
                    <a:lnT>
                      <a:noFill/>
                    </a:lnT>
                    <a:lnB>
                      <a:noFill/>
                    </a:lnB>
                  </a:tcPr>
                </a:tc>
                <a:tc>
                  <a:txBody>
                    <a:bodyPr/>
                    <a:lstStyle/>
                    <a:p>
                      <a:pPr algn="ctr" fontAlgn="b"/>
                      <a:r>
                        <a:rPr lang="it-IT" sz="1200" b="1" i="0" u="none" strike="noStrike" dirty="0">
                          <a:solidFill>
                            <a:srgbClr val="DD0806"/>
                          </a:solidFill>
                          <a:effectLst/>
                          <a:latin typeface="Arial"/>
                        </a:rPr>
                        <a:t>76.0</a:t>
                      </a:r>
                    </a:p>
                  </a:txBody>
                  <a:tcPr marL="0" marR="0" marT="0" marB="0" anchor="b">
                    <a:lnL>
                      <a:noFill/>
                    </a:lnL>
                    <a:lnR>
                      <a:noFill/>
                    </a:lnR>
                    <a:lnT>
                      <a:noFill/>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a:effectLst/>
                          <a:latin typeface="Arial"/>
                        </a:rPr>
                        <a:t>ABCE</a:t>
                      </a:r>
                    </a:p>
                  </a:txBody>
                  <a:tcPr marL="0" marR="0" marT="0" marB="0" anchor="b">
                    <a:lnL>
                      <a:noFill/>
                    </a:lnL>
                    <a:lnR>
                      <a:noFill/>
                    </a:lnR>
                    <a:lnT>
                      <a:noFill/>
                    </a:lnT>
                    <a:lnB>
                      <a:noFill/>
                    </a:lnB>
                  </a:tcPr>
                </a:tc>
                <a:tc>
                  <a:txBody>
                    <a:bodyPr/>
                    <a:lstStyle/>
                    <a:p>
                      <a:pPr algn="ctr" fontAlgn="b"/>
                      <a:r>
                        <a:rPr lang="it-IT" sz="1200" b="1" i="0" u="none" strike="noStrike" dirty="0">
                          <a:solidFill>
                            <a:srgbClr val="DD0806"/>
                          </a:solidFill>
                          <a:effectLst/>
                          <a:latin typeface="Arial"/>
                        </a:rPr>
                        <a:t>80.75</a:t>
                      </a:r>
                    </a:p>
                  </a:txBody>
                  <a:tcPr marL="0" marR="0" marT="0" marB="0" anchor="b">
                    <a:lnL>
                      <a:noFill/>
                    </a:lnL>
                    <a:lnR>
                      <a:noFill/>
                    </a:lnR>
                    <a:lnT>
                      <a:noFill/>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a:effectLst/>
                          <a:latin typeface="Arial"/>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it-IT" sz="1200" b="1" i="0" u="none" strike="noStrike">
                          <a:solidFill>
                            <a:srgbClr val="DD0806"/>
                          </a:solidFill>
                          <a:effectLst/>
                          <a:latin typeface="Arial"/>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r>
              <a:tr h="152400">
                <a:tc>
                  <a:txBody>
                    <a:bodyPr/>
                    <a:lstStyle/>
                    <a:p>
                      <a:pPr algn="ctr" fontAlgn="b"/>
                      <a:r>
                        <a:rPr lang="it-IT" sz="1200" b="0" i="0" u="none" strike="noStrike" dirty="0">
                          <a:effectLst/>
                          <a:latin typeface="Arial"/>
                        </a:rPr>
                        <a:t>AD</a:t>
                      </a:r>
                    </a:p>
                  </a:txBody>
                  <a:tcPr marL="0" marR="0" marT="0" marB="0" anchor="b">
                    <a:lnL>
                      <a:noFill/>
                    </a:lnL>
                    <a:lnR>
                      <a:noFill/>
                    </a:lnR>
                    <a:lnT>
                      <a:noFill/>
                    </a:lnT>
                    <a:lnB>
                      <a:noFill/>
                    </a:lnB>
                  </a:tcPr>
                </a:tc>
                <a:tc>
                  <a:txBody>
                    <a:bodyPr/>
                    <a:lstStyle/>
                    <a:p>
                      <a:pPr algn="ctr" fontAlgn="b"/>
                      <a:r>
                        <a:rPr lang="it-IT" sz="1200" b="1" i="0" u="none" strike="noStrike" dirty="0">
                          <a:solidFill>
                            <a:srgbClr val="FF0000"/>
                          </a:solidFill>
                          <a:effectLst/>
                          <a:latin typeface="Arial"/>
                        </a:rPr>
                        <a:t>75.0</a:t>
                      </a:r>
                    </a:p>
                  </a:txBody>
                  <a:tcPr marL="0" marR="0" marT="0" marB="0" anchor="b">
                    <a:lnL>
                      <a:noFill/>
                    </a:lnL>
                    <a:lnR>
                      <a:noFill/>
                    </a:lnR>
                    <a:lnT>
                      <a:noFill/>
                    </a:lnT>
                    <a:lnB>
                      <a:noFill/>
                    </a:lnB>
                  </a:tcPr>
                </a:tc>
                <a:tc>
                  <a:txBody>
                    <a:bodyPr/>
                    <a:lstStyle/>
                    <a:p>
                      <a:pPr algn="l" fontAlgn="b"/>
                      <a:endParaRPr lang="it-IT" sz="1200" b="0" i="0" u="none" strike="noStrike" dirty="0">
                        <a:effectLst/>
                        <a:latin typeface="Arial"/>
                      </a:endParaRP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a:effectLst/>
                          <a:latin typeface="Arial"/>
                        </a:rPr>
                        <a:t>ABE</a:t>
                      </a:r>
                    </a:p>
                  </a:txBody>
                  <a:tcPr marL="0" marR="0" marT="0" marB="0" anchor="b">
                    <a:lnL>
                      <a:noFill/>
                    </a:lnL>
                    <a:lnR>
                      <a:noFill/>
                    </a:lnR>
                    <a:lnT>
                      <a:noFill/>
                    </a:lnT>
                    <a:lnB>
                      <a:noFill/>
                    </a:lnB>
                  </a:tcPr>
                </a:tc>
                <a:tc>
                  <a:txBody>
                    <a:bodyPr/>
                    <a:lstStyle/>
                    <a:p>
                      <a:pPr algn="ctr" fontAlgn="b"/>
                      <a:r>
                        <a:rPr lang="it-IT" sz="1200" b="1" i="0" u="none" strike="noStrike">
                          <a:solidFill>
                            <a:srgbClr val="DD0806"/>
                          </a:solidFill>
                          <a:effectLst/>
                          <a:latin typeface="Arial"/>
                        </a:rPr>
                        <a:t>81.0</a:t>
                      </a:r>
                    </a:p>
                  </a:txBody>
                  <a:tcPr marL="0" marR="0" marT="0" marB="0" anchor="b">
                    <a:lnL>
                      <a:noFill/>
                    </a:lnL>
                    <a:lnR>
                      <a:noFill/>
                    </a:lnR>
                    <a:lnT>
                      <a:noFill/>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a:effectLst/>
                          <a:latin typeface="Arial"/>
                        </a:rPr>
                        <a:t>ABDE</a:t>
                      </a:r>
                    </a:p>
                  </a:txBody>
                  <a:tcPr marL="0" marR="0" marT="0" marB="0" anchor="b">
                    <a:lnL>
                      <a:noFill/>
                    </a:lnL>
                    <a:lnR>
                      <a:noFill/>
                    </a:lnR>
                    <a:lnT>
                      <a:noFill/>
                    </a:lnT>
                    <a:lnB>
                      <a:noFill/>
                    </a:lnB>
                  </a:tcPr>
                </a:tc>
                <a:tc>
                  <a:txBody>
                    <a:bodyPr/>
                    <a:lstStyle/>
                    <a:p>
                      <a:pPr algn="ctr" fontAlgn="b"/>
                      <a:r>
                        <a:rPr lang="it-IT" sz="1200" b="1" i="0" u="none" strike="noStrike" dirty="0">
                          <a:solidFill>
                            <a:srgbClr val="DD0806"/>
                          </a:solidFill>
                          <a:effectLst/>
                          <a:latin typeface="Arial"/>
                        </a:rPr>
                        <a:t>80.75</a:t>
                      </a:r>
                    </a:p>
                  </a:txBody>
                  <a:tcPr marL="0" marR="0" marT="0" marB="0" anchor="b">
                    <a:lnL>
                      <a:noFill/>
                    </a:lnL>
                    <a:lnR>
                      <a:noFill/>
                    </a:lnR>
                    <a:lnT>
                      <a:noFill/>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ctr" fontAlgn="b"/>
                      <a:endParaRPr lang="it-IT" sz="1200" b="0" i="0" u="none" strike="noStrike">
                        <a:effectLst/>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endParaRPr lang="it-IT" sz="1200" b="1" i="0" u="none" strike="noStrike">
                        <a:solidFill>
                          <a:srgbClr val="DD0806"/>
                        </a:solidFill>
                        <a:effectLst/>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r>
              <a:tr h="152400">
                <a:tc>
                  <a:txBody>
                    <a:bodyPr/>
                    <a:lstStyle/>
                    <a:p>
                      <a:pPr algn="ctr" fontAlgn="b"/>
                      <a:r>
                        <a:rPr lang="it-IT" sz="1200" b="0" i="0" u="none" strike="noStrike" dirty="0">
                          <a:effectLst/>
                          <a:latin typeface="Arial"/>
                        </a:rPr>
                        <a:t>AE</a:t>
                      </a:r>
                    </a:p>
                  </a:txBody>
                  <a:tcPr marL="0" marR="0" marT="0" marB="0" anchor="b">
                    <a:lnL>
                      <a:noFill/>
                    </a:lnL>
                    <a:lnR>
                      <a:noFill/>
                    </a:lnR>
                    <a:lnT>
                      <a:noFill/>
                    </a:lnT>
                    <a:lnB>
                      <a:noFill/>
                    </a:lnB>
                  </a:tcPr>
                </a:tc>
                <a:tc>
                  <a:txBody>
                    <a:bodyPr/>
                    <a:lstStyle/>
                    <a:p>
                      <a:pPr algn="ctr" fontAlgn="b"/>
                      <a:r>
                        <a:rPr lang="it-IT" sz="1200" b="1" i="0" u="none" strike="noStrike" dirty="0">
                          <a:solidFill>
                            <a:srgbClr val="FF0000"/>
                          </a:solidFill>
                          <a:effectLst/>
                          <a:latin typeface="Arial"/>
                        </a:rPr>
                        <a:t>82.5</a:t>
                      </a:r>
                    </a:p>
                  </a:txBody>
                  <a:tcPr marL="0" marR="0" marT="0" marB="0" anchor="b">
                    <a:lnL>
                      <a:noFill/>
                    </a:lnL>
                    <a:lnR>
                      <a:noFill/>
                    </a:lnR>
                    <a:lnT>
                      <a:noFill/>
                    </a:lnT>
                    <a:lnB>
                      <a:noFill/>
                    </a:lnB>
                  </a:tcPr>
                </a:tc>
                <a:tc>
                  <a:txBody>
                    <a:bodyPr/>
                    <a:lstStyle/>
                    <a:p>
                      <a:pPr algn="l" fontAlgn="b"/>
                      <a:endParaRPr lang="it-IT" sz="1200" b="0" i="0" u="none" strike="noStrike" dirty="0">
                        <a:effectLst/>
                        <a:latin typeface="Arial"/>
                      </a:endParaRP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a:effectLst/>
                          <a:latin typeface="Arial"/>
                        </a:rPr>
                        <a:t>ACD</a:t>
                      </a:r>
                    </a:p>
                  </a:txBody>
                  <a:tcPr marL="0" marR="0" marT="0" marB="0" anchor="b">
                    <a:lnL>
                      <a:noFill/>
                    </a:lnL>
                    <a:lnR>
                      <a:noFill/>
                    </a:lnR>
                    <a:lnT>
                      <a:noFill/>
                    </a:lnT>
                    <a:lnB>
                      <a:noFill/>
                    </a:lnB>
                  </a:tcPr>
                </a:tc>
                <a:tc>
                  <a:txBody>
                    <a:bodyPr/>
                    <a:lstStyle/>
                    <a:p>
                      <a:pPr algn="ctr" fontAlgn="b"/>
                      <a:r>
                        <a:rPr lang="it-IT" sz="1200" b="1" i="0" u="none" strike="noStrike">
                          <a:solidFill>
                            <a:srgbClr val="DD0806"/>
                          </a:solidFill>
                          <a:effectLst/>
                          <a:latin typeface="Arial"/>
                        </a:rPr>
                        <a:t>76.7</a:t>
                      </a:r>
                    </a:p>
                  </a:txBody>
                  <a:tcPr marL="0" marR="0" marT="0" marB="0" anchor="b">
                    <a:lnL>
                      <a:noFill/>
                    </a:lnL>
                    <a:lnR>
                      <a:noFill/>
                    </a:lnR>
                    <a:lnT>
                      <a:noFill/>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a:effectLst/>
                          <a:latin typeface="Arial"/>
                        </a:rPr>
                        <a:t>ACDE</a:t>
                      </a:r>
                    </a:p>
                  </a:txBody>
                  <a:tcPr marL="0" marR="0" marT="0" marB="0" anchor="b">
                    <a:lnL>
                      <a:noFill/>
                    </a:lnL>
                    <a:lnR>
                      <a:noFill/>
                    </a:lnR>
                    <a:lnT>
                      <a:noFill/>
                    </a:lnT>
                    <a:lnB>
                      <a:noFill/>
                    </a:lnB>
                  </a:tcPr>
                </a:tc>
                <a:tc>
                  <a:txBody>
                    <a:bodyPr/>
                    <a:lstStyle/>
                    <a:p>
                      <a:pPr algn="ctr" fontAlgn="b"/>
                      <a:r>
                        <a:rPr lang="it-IT" sz="1200" b="1" i="0" u="none" strike="noStrike" dirty="0">
                          <a:solidFill>
                            <a:srgbClr val="DD0806"/>
                          </a:solidFill>
                          <a:effectLst/>
                          <a:latin typeface="Arial"/>
                        </a:rPr>
                        <a:t>81.25</a:t>
                      </a:r>
                    </a:p>
                  </a:txBody>
                  <a:tcPr marL="0" marR="0" marT="0" marB="0" anchor="b">
                    <a:lnL>
                      <a:noFill/>
                    </a:lnL>
                    <a:lnR>
                      <a:noFill/>
                    </a:lnR>
                    <a:lnT>
                      <a:noFill/>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ctr" fontAlgn="b"/>
                      <a:endParaRPr lang="it-IT" sz="1200" b="0" i="0" u="none" strike="noStrike">
                        <a:effectLst/>
                        <a:latin typeface="Arial"/>
                      </a:endParaRPr>
                    </a:p>
                  </a:txBody>
                  <a:tcPr marL="0" marR="0" marT="0" marB="0" anchor="b">
                    <a:lnL>
                      <a:noFill/>
                    </a:lnL>
                    <a:lnR>
                      <a:noFill/>
                    </a:lnR>
                    <a:lnT>
                      <a:noFill/>
                    </a:lnT>
                    <a:lnB>
                      <a:noFill/>
                    </a:lnB>
                  </a:tcPr>
                </a:tc>
                <a:tc>
                  <a:txBody>
                    <a:bodyPr/>
                    <a:lstStyle/>
                    <a:p>
                      <a:pPr algn="ctr" fontAlgn="b"/>
                      <a:endParaRPr lang="it-IT" sz="1200" b="1" i="0" u="none" strike="noStrike">
                        <a:solidFill>
                          <a:srgbClr val="DD0806"/>
                        </a:solidFill>
                        <a:effectLst/>
                        <a:latin typeface="Arial"/>
                      </a:endParaRPr>
                    </a:p>
                  </a:txBody>
                  <a:tcPr marL="0" marR="0" marT="0" marB="0" anchor="b">
                    <a:lnL>
                      <a:noFill/>
                    </a:lnL>
                    <a:lnR>
                      <a:noFill/>
                    </a:lnR>
                    <a:lnT>
                      <a:noFill/>
                    </a:lnT>
                    <a:lnB>
                      <a:noFill/>
                    </a:lnB>
                  </a:tcPr>
                </a:tc>
              </a:tr>
              <a:tr h="165100">
                <a:tc>
                  <a:txBody>
                    <a:bodyPr/>
                    <a:lstStyle/>
                    <a:p>
                      <a:pPr algn="ctr" fontAlgn="b"/>
                      <a:r>
                        <a:rPr lang="it-IT" sz="1200" b="0" i="0" u="none" strike="noStrike" dirty="0">
                          <a:effectLst/>
                          <a:latin typeface="Arial"/>
                        </a:rPr>
                        <a:t>BC</a:t>
                      </a:r>
                    </a:p>
                  </a:txBody>
                  <a:tcPr marL="0" marR="0" marT="0" marB="0" anchor="b">
                    <a:lnL>
                      <a:noFill/>
                    </a:lnL>
                    <a:lnR>
                      <a:noFill/>
                    </a:lnR>
                    <a:lnT>
                      <a:noFill/>
                    </a:lnT>
                    <a:lnB>
                      <a:noFill/>
                    </a:lnB>
                  </a:tcPr>
                </a:tc>
                <a:tc>
                  <a:txBody>
                    <a:bodyPr/>
                    <a:lstStyle/>
                    <a:p>
                      <a:pPr algn="ctr" fontAlgn="b"/>
                      <a:r>
                        <a:rPr lang="it-IT" sz="1200" b="1" i="0" u="none" strike="noStrike" dirty="0">
                          <a:solidFill>
                            <a:srgbClr val="FF0000"/>
                          </a:solidFill>
                          <a:effectLst/>
                          <a:latin typeface="Arial"/>
                        </a:rPr>
                        <a:t>79.0</a:t>
                      </a:r>
                    </a:p>
                  </a:txBody>
                  <a:tcPr marL="0" marR="0" marT="0" marB="0" anchor="b">
                    <a:lnL>
                      <a:noFill/>
                    </a:lnL>
                    <a:lnR>
                      <a:noFill/>
                    </a:lnR>
                    <a:lnT>
                      <a:noFill/>
                    </a:lnT>
                    <a:lnB>
                      <a:noFill/>
                    </a:lnB>
                  </a:tcPr>
                </a:tc>
                <a:tc>
                  <a:txBody>
                    <a:bodyPr/>
                    <a:lstStyle/>
                    <a:p>
                      <a:pPr algn="l" fontAlgn="b"/>
                      <a:endParaRPr lang="it-IT" sz="1200" b="0" i="0" u="none" strike="noStrike" dirty="0">
                        <a:effectLst/>
                        <a:latin typeface="Arial"/>
                      </a:endParaRP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a:effectLst/>
                          <a:latin typeface="Arial"/>
                        </a:rPr>
                        <a:t>ACE</a:t>
                      </a:r>
                    </a:p>
                  </a:txBody>
                  <a:tcPr marL="0" marR="0" marT="0" marB="0" anchor="b">
                    <a:lnL>
                      <a:noFill/>
                    </a:lnL>
                    <a:lnR>
                      <a:noFill/>
                    </a:lnR>
                    <a:lnT>
                      <a:noFill/>
                    </a:lnT>
                    <a:lnB>
                      <a:noFill/>
                    </a:lnB>
                  </a:tcPr>
                </a:tc>
                <a:tc>
                  <a:txBody>
                    <a:bodyPr/>
                    <a:lstStyle/>
                    <a:p>
                      <a:pPr algn="ctr" fontAlgn="b"/>
                      <a:r>
                        <a:rPr lang="it-IT" sz="1200" b="1" i="0" u="none" strike="noStrike">
                          <a:solidFill>
                            <a:srgbClr val="DD0806"/>
                          </a:solidFill>
                          <a:effectLst/>
                          <a:latin typeface="Arial"/>
                        </a:rPr>
                        <a:t>81.7</a:t>
                      </a:r>
                    </a:p>
                  </a:txBody>
                  <a:tcPr marL="0" marR="0" marT="0" marB="0" anchor="b">
                    <a:lnL>
                      <a:noFill/>
                    </a:lnL>
                    <a:lnR>
                      <a:noFill/>
                    </a:lnR>
                    <a:lnT>
                      <a:noFill/>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a:effectLst/>
                          <a:latin typeface="Arial"/>
                        </a:rPr>
                        <a:t>BCDE</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it-IT" sz="1200" b="1" i="0" u="none" strike="noStrike" dirty="0">
                          <a:solidFill>
                            <a:srgbClr val="DD0806"/>
                          </a:solidFill>
                          <a:effectLst/>
                          <a:latin typeface="Arial"/>
                        </a:rPr>
                        <a:t>83.25</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ctr" fontAlgn="b"/>
                      <a:endParaRPr lang="it-IT" sz="1200" b="0" i="0" u="none" strike="noStrike">
                        <a:effectLst/>
                        <a:latin typeface="Arial"/>
                      </a:endParaRPr>
                    </a:p>
                  </a:txBody>
                  <a:tcPr marL="0" marR="0" marT="0" marB="0" anchor="b">
                    <a:lnL>
                      <a:noFill/>
                    </a:lnL>
                    <a:lnR>
                      <a:noFill/>
                    </a:lnR>
                    <a:lnT>
                      <a:noFill/>
                    </a:lnT>
                    <a:lnB>
                      <a:noFill/>
                    </a:lnB>
                  </a:tcPr>
                </a:tc>
                <a:tc>
                  <a:txBody>
                    <a:bodyPr/>
                    <a:lstStyle/>
                    <a:p>
                      <a:pPr algn="ctr" fontAlgn="b"/>
                      <a:endParaRPr lang="it-IT" sz="1200" b="1" i="0" u="none" strike="noStrike">
                        <a:solidFill>
                          <a:srgbClr val="DD0806"/>
                        </a:solidFill>
                        <a:effectLst/>
                        <a:latin typeface="Arial"/>
                      </a:endParaRPr>
                    </a:p>
                  </a:txBody>
                  <a:tcPr marL="0" marR="0" marT="0" marB="0" anchor="b">
                    <a:lnL>
                      <a:noFill/>
                    </a:lnL>
                    <a:lnR>
                      <a:noFill/>
                    </a:lnR>
                    <a:lnT>
                      <a:noFill/>
                    </a:lnT>
                    <a:lnB>
                      <a:noFill/>
                    </a:lnB>
                  </a:tcPr>
                </a:tc>
              </a:tr>
              <a:tr h="152400">
                <a:tc>
                  <a:txBody>
                    <a:bodyPr/>
                    <a:lstStyle/>
                    <a:p>
                      <a:pPr algn="ctr" fontAlgn="b"/>
                      <a:r>
                        <a:rPr lang="it-IT" sz="1200" b="0" i="0" u="none" strike="noStrike" dirty="0">
                          <a:effectLst/>
                          <a:latin typeface="Arial"/>
                        </a:rPr>
                        <a:t>BD</a:t>
                      </a:r>
                    </a:p>
                  </a:txBody>
                  <a:tcPr marL="0" marR="0" marT="0" marB="0" anchor="b">
                    <a:lnL>
                      <a:noFill/>
                    </a:lnL>
                    <a:lnR>
                      <a:noFill/>
                    </a:lnR>
                    <a:lnT>
                      <a:noFill/>
                    </a:lnT>
                    <a:lnB>
                      <a:noFill/>
                    </a:lnB>
                  </a:tcPr>
                </a:tc>
                <a:tc>
                  <a:txBody>
                    <a:bodyPr/>
                    <a:lstStyle/>
                    <a:p>
                      <a:pPr algn="ctr" fontAlgn="b"/>
                      <a:r>
                        <a:rPr lang="it-IT" sz="1200" b="1" i="0" u="none" strike="noStrike" dirty="0">
                          <a:solidFill>
                            <a:srgbClr val="FF0000"/>
                          </a:solidFill>
                          <a:effectLst/>
                          <a:latin typeface="Arial"/>
                        </a:rPr>
                        <a:t>79.0</a:t>
                      </a:r>
                    </a:p>
                  </a:txBody>
                  <a:tcPr marL="0" marR="0" marT="0" marB="0" anchor="b">
                    <a:lnL>
                      <a:noFill/>
                    </a:lnL>
                    <a:lnR>
                      <a:noFill/>
                    </a:lnR>
                    <a:lnT>
                      <a:noFill/>
                    </a:lnT>
                    <a:lnB>
                      <a:noFill/>
                    </a:lnB>
                  </a:tcPr>
                </a:tc>
                <a:tc>
                  <a:txBody>
                    <a:bodyPr/>
                    <a:lstStyle/>
                    <a:p>
                      <a:pPr algn="l" fontAlgn="b"/>
                      <a:endParaRPr lang="it-IT" sz="1200" b="0" i="0" u="none" strike="noStrike" dirty="0">
                        <a:effectLst/>
                        <a:latin typeface="Arial"/>
                      </a:endParaRP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a:effectLst/>
                          <a:latin typeface="Arial"/>
                        </a:rPr>
                        <a:t>ADE</a:t>
                      </a:r>
                    </a:p>
                  </a:txBody>
                  <a:tcPr marL="0" marR="0" marT="0" marB="0" anchor="b">
                    <a:lnL>
                      <a:noFill/>
                    </a:lnL>
                    <a:lnR>
                      <a:noFill/>
                    </a:lnR>
                    <a:lnT>
                      <a:noFill/>
                    </a:lnT>
                    <a:lnB>
                      <a:noFill/>
                    </a:lnB>
                  </a:tcPr>
                </a:tc>
                <a:tc>
                  <a:txBody>
                    <a:bodyPr/>
                    <a:lstStyle/>
                    <a:p>
                      <a:pPr algn="ctr" fontAlgn="b"/>
                      <a:r>
                        <a:rPr lang="it-IT" sz="1200" b="1" i="0" u="none" strike="noStrike">
                          <a:solidFill>
                            <a:srgbClr val="DD0806"/>
                          </a:solidFill>
                          <a:effectLst/>
                          <a:latin typeface="Arial"/>
                        </a:rPr>
                        <a:t>81.7</a:t>
                      </a:r>
                    </a:p>
                  </a:txBody>
                  <a:tcPr marL="0" marR="0" marT="0" marB="0" anchor="b">
                    <a:lnL>
                      <a:noFill/>
                    </a:lnL>
                    <a:lnR>
                      <a:noFill/>
                    </a:lnR>
                    <a:lnT>
                      <a:noFill/>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l" fontAlgn="b"/>
                      <a:endParaRPr lang="it-IT" sz="1200" b="0" i="0" u="none" strike="noStrike">
                        <a:effectLst/>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it-IT" sz="1200" b="0" i="0" u="none" strike="noStrike">
                        <a:effectLst/>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r>
              <a:tr h="152400">
                <a:tc>
                  <a:txBody>
                    <a:bodyPr/>
                    <a:lstStyle/>
                    <a:p>
                      <a:pPr algn="ctr" fontAlgn="b"/>
                      <a:r>
                        <a:rPr lang="it-IT" sz="1200" b="0" i="0" u="none" strike="noStrike">
                          <a:effectLst/>
                          <a:latin typeface="Arial"/>
                        </a:rPr>
                        <a:t>BE</a:t>
                      </a:r>
                    </a:p>
                  </a:txBody>
                  <a:tcPr marL="0" marR="0" marT="0" marB="0" anchor="b">
                    <a:lnL>
                      <a:noFill/>
                    </a:lnL>
                    <a:lnR>
                      <a:noFill/>
                    </a:lnR>
                    <a:lnT>
                      <a:noFill/>
                    </a:lnT>
                    <a:lnB>
                      <a:noFill/>
                    </a:lnB>
                  </a:tcPr>
                </a:tc>
                <a:tc>
                  <a:txBody>
                    <a:bodyPr/>
                    <a:lstStyle/>
                    <a:p>
                      <a:pPr algn="ctr" fontAlgn="b"/>
                      <a:r>
                        <a:rPr lang="it-IT" sz="1200" b="1" i="0" u="none" strike="noStrike" dirty="0">
                          <a:solidFill>
                            <a:srgbClr val="FF0000"/>
                          </a:solidFill>
                          <a:effectLst/>
                          <a:latin typeface="Arial"/>
                        </a:rPr>
                        <a:t>86.0</a:t>
                      </a:r>
                    </a:p>
                  </a:txBody>
                  <a:tcPr marL="0" marR="0" marT="0" marB="0" anchor="b">
                    <a:lnL>
                      <a:noFill/>
                    </a:lnL>
                    <a:lnR>
                      <a:noFill/>
                    </a:lnR>
                    <a:lnT>
                      <a:noFill/>
                    </a:lnT>
                    <a:lnB>
                      <a:noFill/>
                    </a:lnB>
                  </a:tcPr>
                </a:tc>
                <a:tc>
                  <a:txBody>
                    <a:bodyPr/>
                    <a:lstStyle/>
                    <a:p>
                      <a:pPr algn="l" fontAlgn="b"/>
                      <a:endParaRPr lang="it-IT" sz="1200" b="0" i="0" u="none" strike="noStrike" dirty="0">
                        <a:effectLst/>
                        <a:latin typeface="Arial"/>
                      </a:endParaRP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a:effectLst/>
                          <a:latin typeface="Arial"/>
                        </a:rPr>
                        <a:t>BCD</a:t>
                      </a:r>
                    </a:p>
                  </a:txBody>
                  <a:tcPr marL="0" marR="0" marT="0" marB="0" anchor="b">
                    <a:lnL>
                      <a:noFill/>
                    </a:lnL>
                    <a:lnR>
                      <a:noFill/>
                    </a:lnR>
                    <a:lnT>
                      <a:noFill/>
                    </a:lnT>
                    <a:lnB>
                      <a:noFill/>
                    </a:lnB>
                  </a:tcPr>
                </a:tc>
                <a:tc>
                  <a:txBody>
                    <a:bodyPr/>
                    <a:lstStyle/>
                    <a:p>
                      <a:pPr algn="ctr" fontAlgn="b"/>
                      <a:r>
                        <a:rPr lang="it-IT" sz="1200" b="1" i="0" u="none" strike="noStrike" dirty="0">
                          <a:solidFill>
                            <a:srgbClr val="DD0806"/>
                          </a:solidFill>
                          <a:effectLst/>
                          <a:latin typeface="Arial"/>
                        </a:rPr>
                        <a:t>79.3</a:t>
                      </a:r>
                    </a:p>
                  </a:txBody>
                  <a:tcPr marL="0" marR="0" marT="0" marB="0" anchor="b">
                    <a:lnL>
                      <a:noFill/>
                    </a:lnL>
                    <a:lnR>
                      <a:noFill/>
                    </a:lnR>
                    <a:lnT>
                      <a:noFill/>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r>
              <a:tr h="152400">
                <a:tc>
                  <a:txBody>
                    <a:bodyPr/>
                    <a:lstStyle/>
                    <a:p>
                      <a:pPr algn="ctr" fontAlgn="b"/>
                      <a:r>
                        <a:rPr lang="it-IT" sz="1200" b="0" i="0" u="none" strike="noStrike">
                          <a:effectLst/>
                          <a:latin typeface="Arial"/>
                        </a:rPr>
                        <a:t>CD</a:t>
                      </a:r>
                    </a:p>
                  </a:txBody>
                  <a:tcPr marL="0" marR="0" marT="0" marB="0" anchor="b">
                    <a:lnL>
                      <a:noFill/>
                    </a:lnL>
                    <a:lnR>
                      <a:noFill/>
                    </a:lnR>
                    <a:lnT>
                      <a:noFill/>
                    </a:lnT>
                    <a:lnB>
                      <a:noFill/>
                    </a:lnB>
                  </a:tcPr>
                </a:tc>
                <a:tc>
                  <a:txBody>
                    <a:bodyPr/>
                    <a:lstStyle/>
                    <a:p>
                      <a:pPr algn="ctr" fontAlgn="b"/>
                      <a:r>
                        <a:rPr lang="it-IT" sz="1200" b="1" i="0" u="none" strike="noStrike" dirty="0">
                          <a:solidFill>
                            <a:srgbClr val="FF0000"/>
                          </a:solidFill>
                          <a:effectLst/>
                          <a:latin typeface="Arial"/>
                        </a:rPr>
                        <a:t>80.0</a:t>
                      </a:r>
                    </a:p>
                  </a:txBody>
                  <a:tcPr marL="0" marR="0" marT="0" marB="0" anchor="b">
                    <a:lnL>
                      <a:noFill/>
                    </a:lnL>
                    <a:lnR>
                      <a:noFill/>
                    </a:lnR>
                    <a:lnT>
                      <a:noFill/>
                    </a:lnT>
                    <a:lnB>
                      <a:noFill/>
                    </a:lnB>
                  </a:tcPr>
                </a:tc>
                <a:tc>
                  <a:txBody>
                    <a:bodyPr/>
                    <a:lstStyle/>
                    <a:p>
                      <a:pPr algn="l" fontAlgn="b"/>
                      <a:endParaRPr lang="it-IT" sz="1200" b="0" i="0" u="none" strike="noStrike" dirty="0">
                        <a:effectLst/>
                        <a:latin typeface="Arial"/>
                      </a:endParaRP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a:effectLst/>
                          <a:latin typeface="Arial"/>
                        </a:rPr>
                        <a:t>BCE</a:t>
                      </a:r>
                    </a:p>
                  </a:txBody>
                  <a:tcPr marL="0" marR="0" marT="0" marB="0" anchor="b">
                    <a:lnL>
                      <a:noFill/>
                    </a:lnL>
                    <a:lnR>
                      <a:noFill/>
                    </a:lnR>
                    <a:lnT>
                      <a:noFill/>
                    </a:lnT>
                    <a:lnB>
                      <a:noFill/>
                    </a:lnB>
                  </a:tcPr>
                </a:tc>
                <a:tc>
                  <a:txBody>
                    <a:bodyPr/>
                    <a:lstStyle/>
                    <a:p>
                      <a:pPr algn="ctr" fontAlgn="b"/>
                      <a:r>
                        <a:rPr lang="it-IT" sz="1200" b="1" i="0" u="none" strike="noStrike">
                          <a:solidFill>
                            <a:srgbClr val="DD0806"/>
                          </a:solidFill>
                          <a:effectLst/>
                          <a:latin typeface="Arial"/>
                        </a:rPr>
                        <a:t>84.3</a:t>
                      </a:r>
                    </a:p>
                  </a:txBody>
                  <a:tcPr marL="0" marR="0" marT="0" marB="0" anchor="b">
                    <a:lnL>
                      <a:noFill/>
                    </a:lnL>
                    <a:lnR>
                      <a:noFill/>
                    </a:lnR>
                    <a:lnT>
                      <a:noFill/>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r>
              <a:tr h="152400">
                <a:tc>
                  <a:txBody>
                    <a:bodyPr/>
                    <a:lstStyle/>
                    <a:p>
                      <a:pPr algn="ctr" fontAlgn="b"/>
                      <a:r>
                        <a:rPr lang="it-IT" sz="1200" b="0" i="0" u="none" strike="noStrike">
                          <a:effectLst/>
                          <a:latin typeface="Arial"/>
                        </a:rPr>
                        <a:t>CE</a:t>
                      </a:r>
                    </a:p>
                  </a:txBody>
                  <a:tcPr marL="0" marR="0" marT="0" marB="0" anchor="b">
                    <a:lnL>
                      <a:noFill/>
                    </a:lnL>
                    <a:lnR>
                      <a:noFill/>
                    </a:lnR>
                    <a:lnT>
                      <a:noFill/>
                    </a:lnT>
                    <a:lnB>
                      <a:noFill/>
                    </a:lnB>
                  </a:tcPr>
                </a:tc>
                <a:tc>
                  <a:txBody>
                    <a:bodyPr/>
                    <a:lstStyle/>
                    <a:p>
                      <a:pPr algn="ctr" fontAlgn="b"/>
                      <a:r>
                        <a:rPr lang="it-IT" sz="1200" b="1" i="0" u="none" strike="noStrike" dirty="0">
                          <a:solidFill>
                            <a:srgbClr val="FF0000"/>
                          </a:solidFill>
                          <a:effectLst/>
                          <a:latin typeface="Arial"/>
                        </a:rPr>
                        <a:t>87.5</a:t>
                      </a:r>
                    </a:p>
                  </a:txBody>
                  <a:tcPr marL="0" marR="0" marT="0" marB="0" anchor="b">
                    <a:lnL>
                      <a:noFill/>
                    </a:lnL>
                    <a:lnR>
                      <a:noFill/>
                    </a:lnR>
                    <a:lnT>
                      <a:noFill/>
                    </a:lnT>
                    <a:lnB>
                      <a:noFill/>
                    </a:lnB>
                  </a:tcPr>
                </a:tc>
                <a:tc>
                  <a:txBody>
                    <a:bodyPr/>
                    <a:lstStyle/>
                    <a:p>
                      <a:pPr algn="l" fontAlgn="b"/>
                      <a:endParaRPr lang="it-IT" sz="1200" b="0" i="0" u="none" strike="noStrike" dirty="0">
                        <a:effectLst/>
                        <a:latin typeface="Arial"/>
                      </a:endParaRP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dirty="0">
                          <a:effectLst/>
                          <a:latin typeface="Arial"/>
                        </a:rPr>
                        <a:t>BDE</a:t>
                      </a:r>
                    </a:p>
                  </a:txBody>
                  <a:tcPr marL="0" marR="0" marT="0" marB="0" anchor="b">
                    <a:lnL>
                      <a:noFill/>
                    </a:lnL>
                    <a:lnR>
                      <a:noFill/>
                    </a:lnR>
                    <a:lnT>
                      <a:noFill/>
                    </a:lnT>
                    <a:lnB>
                      <a:noFill/>
                    </a:lnB>
                  </a:tcPr>
                </a:tc>
                <a:tc>
                  <a:txBody>
                    <a:bodyPr/>
                    <a:lstStyle/>
                    <a:p>
                      <a:pPr algn="ctr" fontAlgn="b"/>
                      <a:r>
                        <a:rPr lang="it-IT" sz="1200" b="1" i="0" u="none" strike="noStrike" dirty="0">
                          <a:solidFill>
                            <a:srgbClr val="DD0806"/>
                          </a:solidFill>
                          <a:effectLst/>
                          <a:latin typeface="Arial"/>
                        </a:rPr>
                        <a:t>84.3</a:t>
                      </a:r>
                    </a:p>
                  </a:txBody>
                  <a:tcPr marL="0" marR="0" marT="0" marB="0" anchor="b">
                    <a:lnL>
                      <a:noFill/>
                    </a:lnL>
                    <a:lnR>
                      <a:noFill/>
                    </a:lnR>
                    <a:lnT>
                      <a:noFill/>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r>
              <a:tr h="165100">
                <a:tc>
                  <a:txBody>
                    <a:bodyPr/>
                    <a:lstStyle/>
                    <a:p>
                      <a:pPr algn="ctr" fontAlgn="b"/>
                      <a:r>
                        <a:rPr lang="it-IT" sz="1200" b="0" i="0" u="none" strike="noStrike">
                          <a:effectLst/>
                          <a:latin typeface="Arial"/>
                        </a:rPr>
                        <a:t>DE</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it-IT" sz="1200" b="1" i="0" u="none" strike="noStrike" dirty="0">
                          <a:solidFill>
                            <a:srgbClr val="FF0000"/>
                          </a:solidFill>
                          <a:effectLst/>
                          <a:latin typeface="Arial"/>
                        </a:rPr>
                        <a:t>87.5</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it-IT" sz="1200" b="0" i="0" u="none" strike="noStrike" dirty="0">
                        <a:effectLst/>
                        <a:latin typeface="Arial"/>
                      </a:endParaRPr>
                    </a:p>
                  </a:txBody>
                  <a:tcPr marL="0" marR="0" marT="0" marB="0" anchor="b">
                    <a:lnL>
                      <a:noFill/>
                    </a:lnL>
                    <a:lnR>
                      <a:noFill/>
                    </a:lnR>
                    <a:lnT>
                      <a:noFill/>
                    </a:lnT>
                    <a:lnB>
                      <a:noFill/>
                    </a:lnB>
                    <a:solidFill>
                      <a:srgbClr val="FFFF00"/>
                    </a:solidFill>
                  </a:tcPr>
                </a:tc>
                <a:tc>
                  <a:txBody>
                    <a:bodyPr/>
                    <a:lstStyle/>
                    <a:p>
                      <a:pPr algn="ctr" fontAlgn="b"/>
                      <a:r>
                        <a:rPr lang="it-IT" sz="1200" b="0" i="0" u="none" strike="noStrike">
                          <a:effectLst/>
                          <a:latin typeface="Arial"/>
                        </a:rPr>
                        <a:t>CDE</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it-IT" sz="1200" b="1" i="0" u="none" strike="noStrike" dirty="0">
                          <a:solidFill>
                            <a:srgbClr val="DD0806"/>
                          </a:solidFill>
                          <a:effectLst/>
                          <a:latin typeface="Arial"/>
                        </a:rPr>
                        <a:t>85.0</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l" fontAlgn="b"/>
                      <a:endParaRPr lang="it-IT" sz="1200" b="0" i="0" u="none" strike="noStrike" dirty="0">
                        <a:effectLst/>
                        <a:latin typeface="Arial"/>
                      </a:endParaRPr>
                    </a:p>
                  </a:txBody>
                  <a:tcPr marL="0" marR="0" marT="0" marB="0" anchor="b">
                    <a:lnL>
                      <a:noFill/>
                    </a:lnL>
                    <a:lnR>
                      <a:noFill/>
                    </a:lnR>
                    <a:lnT>
                      <a:noFill/>
                    </a:lnT>
                    <a:lnB>
                      <a:noFill/>
                    </a:lnB>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r>
              <a:tr h="152400">
                <a:tc>
                  <a:txBody>
                    <a:bodyPr/>
                    <a:lstStyle/>
                    <a:p>
                      <a:pPr algn="l" fontAlgn="b"/>
                      <a:endParaRPr lang="it-IT" sz="1200" b="0" i="0" u="none" strike="noStrike">
                        <a:effectLst/>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it-IT" sz="1200" b="0" i="0" u="none" strike="noStrike" dirty="0">
                        <a:effectLst/>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it-IT" sz="1200" b="0" i="0" u="none" strike="noStrike" dirty="0">
                        <a:effectLst/>
                        <a:latin typeface="Arial"/>
                      </a:endParaRPr>
                    </a:p>
                  </a:txBody>
                  <a:tcPr marL="0" marR="0" marT="0" marB="0" anchor="b">
                    <a:lnL>
                      <a:noFill/>
                    </a:lnL>
                    <a:lnR>
                      <a:noFill/>
                    </a:lnR>
                    <a:lnT>
                      <a:noFill/>
                    </a:lnT>
                    <a:lnB>
                      <a:noFill/>
                    </a:lnB>
                    <a:solidFill>
                      <a:srgbClr val="FFFF00"/>
                    </a:solidFill>
                  </a:tcPr>
                </a:tc>
                <a:tc>
                  <a:txBody>
                    <a:bodyPr/>
                    <a:lstStyle/>
                    <a:p>
                      <a:pPr algn="l" fontAlgn="b"/>
                      <a:endParaRPr lang="it-IT" sz="1200" b="0" i="0" u="none" strike="noStrike">
                        <a:effectLst/>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it-IT" sz="1200" b="0" i="0" u="none" strike="noStrike">
                        <a:effectLst/>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l" fontAlgn="b"/>
                      <a:endParaRPr lang="it-IT" sz="1200" b="0" i="0" u="none" strike="noStrike" dirty="0">
                        <a:effectLst/>
                        <a:latin typeface="Arial"/>
                      </a:endParaRPr>
                    </a:p>
                  </a:txBody>
                  <a:tcPr marL="0" marR="0" marT="0" marB="0" anchor="b">
                    <a:lnL>
                      <a:noFill/>
                    </a:lnL>
                    <a:lnR>
                      <a:noFill/>
                    </a:lnR>
                    <a:lnT>
                      <a:noFill/>
                    </a:lnT>
                    <a:lnB>
                      <a:noFill/>
                    </a:lnB>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c>
                  <a:txBody>
                    <a:bodyPr/>
                    <a:lstStyle/>
                    <a:p>
                      <a:pPr algn="l" fontAlgn="b"/>
                      <a:r>
                        <a:rPr lang="it-IT" sz="1200" b="0" i="0" u="none" strike="noStrike" dirty="0">
                          <a:effectLst/>
                          <a:latin typeface="Arial"/>
                        </a:rPr>
                        <a:t> </a:t>
                      </a:r>
                    </a:p>
                  </a:txBody>
                  <a:tcPr marL="0" marR="0" marT="0" marB="0" anchor="b">
                    <a:lnL>
                      <a:noFill/>
                    </a:lnL>
                    <a:lnR>
                      <a:noFill/>
                    </a:lnR>
                    <a:lnT>
                      <a:noFill/>
                    </a:lnT>
                    <a:lnB>
                      <a:noFill/>
                    </a:lnB>
                    <a:solidFill>
                      <a:srgbClr val="FFFF00"/>
                    </a:solidFill>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c>
                  <a:txBody>
                    <a:bodyPr/>
                    <a:lstStyle/>
                    <a:p>
                      <a:pPr algn="l" fontAlgn="b"/>
                      <a:endParaRPr lang="it-IT" sz="1200" b="0" i="0" u="none" strike="noStrike">
                        <a:effectLst/>
                        <a:latin typeface="Arial"/>
                      </a:endParaRPr>
                    </a:p>
                  </a:txBody>
                  <a:tcPr marL="0" marR="0" marT="0" marB="0" anchor="b">
                    <a:lnL>
                      <a:noFill/>
                    </a:lnL>
                    <a:lnR>
                      <a:noFill/>
                    </a:lnR>
                    <a:lnT>
                      <a:noFill/>
                    </a:lnT>
                    <a:lnB>
                      <a:noFill/>
                    </a:lnB>
                  </a:tcPr>
                </a:tc>
              </a:tr>
              <a:tr h="152400">
                <a:tc>
                  <a:txBody>
                    <a:bodyPr/>
                    <a:lstStyle/>
                    <a:p>
                      <a:pPr algn="r" fontAlgn="b"/>
                      <a:r>
                        <a:rPr lang="it-IT" sz="1200" b="1" i="0" u="none" strike="noStrike" dirty="0" smtClean="0">
                          <a:solidFill>
                            <a:schemeClr val="tx1"/>
                          </a:solidFill>
                          <a:effectLst/>
                          <a:latin typeface="Arial"/>
                        </a:rPr>
                        <a:t>Media = </a:t>
                      </a:r>
                      <a:r>
                        <a:rPr lang="it-IT" sz="1200" b="1" i="0" u="none" strike="noStrike" dirty="0" smtClean="0">
                          <a:solidFill>
                            <a:schemeClr val="tx1"/>
                          </a:solidFill>
                          <a:effectLst/>
                          <a:latin typeface="Symbol" charset="2"/>
                          <a:cs typeface="Symbol" charset="2"/>
                        </a:rPr>
                        <a:t>m</a:t>
                      </a:r>
                      <a:r>
                        <a:rPr lang="it-IT" sz="1200" b="1" i="0" u="none" strike="noStrike" dirty="0" smtClean="0">
                          <a:solidFill>
                            <a:schemeClr val="tx1"/>
                          </a:solidFill>
                          <a:effectLst/>
                          <a:latin typeface="Arial"/>
                        </a:rPr>
                        <a:t> =</a:t>
                      </a:r>
                      <a:endParaRPr lang="it-IT" sz="1200" b="1" i="0" u="none" strike="noStrike" dirty="0">
                        <a:solidFill>
                          <a:schemeClr val="tx1"/>
                        </a:solidFill>
                        <a:effectLst/>
                        <a:latin typeface="Arial"/>
                      </a:endParaRPr>
                    </a:p>
                  </a:txBody>
                  <a:tcPr marL="0" marR="0" marT="0" marB="0" anchor="b">
                    <a:lnL>
                      <a:noFill/>
                    </a:lnL>
                    <a:lnR>
                      <a:noFill/>
                    </a:lnR>
                    <a:lnT>
                      <a:noFill/>
                    </a:lnT>
                    <a:lnB>
                      <a:noFill/>
                    </a:lnB>
                  </a:tcPr>
                </a:tc>
                <a:tc>
                  <a:txBody>
                    <a:bodyPr/>
                    <a:lstStyle/>
                    <a:p>
                      <a:pPr algn="ctr" fontAlgn="b"/>
                      <a:r>
                        <a:rPr lang="it-IT" sz="1200" b="1" i="0" u="none" strike="noStrike" dirty="0">
                          <a:solidFill>
                            <a:schemeClr val="tx1"/>
                          </a:solidFill>
                          <a:effectLst/>
                          <a:latin typeface="Arial"/>
                        </a:rPr>
                        <a:t>80.55</a:t>
                      </a:r>
                    </a:p>
                  </a:txBody>
                  <a:tcPr marL="0" marR="0" marT="0" marB="0" anchor="b">
                    <a:lnL>
                      <a:noFill/>
                    </a:lnL>
                    <a:lnR>
                      <a:noFill/>
                    </a:lnR>
                    <a:lnT>
                      <a:noFill/>
                    </a:lnT>
                    <a:lnB>
                      <a:noFill/>
                    </a:lnB>
                  </a:tcPr>
                </a:tc>
                <a:tc>
                  <a:txBody>
                    <a:bodyPr/>
                    <a:lstStyle/>
                    <a:p>
                      <a:pPr algn="l" fontAlgn="b"/>
                      <a:endParaRPr lang="it-IT" sz="1200" b="0" i="0" u="none" strike="noStrike" dirty="0">
                        <a:solidFill>
                          <a:schemeClr val="tx1"/>
                        </a:solidFill>
                        <a:effectLst/>
                        <a:latin typeface="Arial"/>
                      </a:endParaRPr>
                    </a:p>
                  </a:txBody>
                  <a:tcPr marL="0" marR="0" marT="0" marB="0" anchor="b">
                    <a:lnL>
                      <a:noFill/>
                    </a:lnL>
                    <a:lnR>
                      <a:noFill/>
                    </a:lnR>
                    <a:lnT>
                      <a:noFill/>
                    </a:lnT>
                    <a:lnB>
                      <a:noFill/>
                    </a:lnB>
                    <a:solidFill>
                      <a:srgbClr val="FFFF00"/>
                    </a:solidFill>
                  </a:tcPr>
                </a:tc>
                <a:tc>
                  <a:txBody>
                    <a:bodyPr/>
                    <a:lstStyle/>
                    <a:p>
                      <a:pPr algn="r" fontAlgn="b"/>
                      <a:r>
                        <a:rPr lang="it-IT" sz="1200" b="1" i="0" u="none" strike="noStrike" dirty="0" smtClean="0">
                          <a:solidFill>
                            <a:schemeClr val="tx1"/>
                          </a:solidFill>
                          <a:effectLst/>
                          <a:latin typeface="+mn-lt"/>
                        </a:rPr>
                        <a:t>Media = </a:t>
                      </a:r>
                      <a:r>
                        <a:rPr lang="it-IT" sz="1200" b="1" i="0" u="none" strike="noStrike" dirty="0" smtClean="0">
                          <a:solidFill>
                            <a:schemeClr val="tx1"/>
                          </a:solidFill>
                          <a:effectLst/>
                          <a:latin typeface="Symbol" charset="2"/>
                          <a:cs typeface="Symbol" charset="2"/>
                        </a:rPr>
                        <a:t>m</a:t>
                      </a:r>
                      <a:r>
                        <a:rPr lang="it-IT" sz="1200" b="1" i="0" u="none" strike="noStrike" dirty="0" smtClean="0">
                          <a:solidFill>
                            <a:schemeClr val="tx1"/>
                          </a:solidFill>
                          <a:effectLst/>
                          <a:latin typeface="+mn-lt"/>
                        </a:rPr>
                        <a:t> =</a:t>
                      </a:r>
                      <a:endParaRPr lang="it-IT" sz="1200" b="1" i="0" u="none" strike="noStrike" dirty="0">
                        <a:solidFill>
                          <a:schemeClr val="tx1"/>
                        </a:solidFill>
                        <a:effectLst/>
                        <a:latin typeface="+mn-lt"/>
                      </a:endParaRPr>
                    </a:p>
                  </a:txBody>
                  <a:tcPr marL="0" marR="0" marT="0" marB="0" anchor="b">
                    <a:lnL>
                      <a:noFill/>
                    </a:lnL>
                    <a:lnR>
                      <a:noFill/>
                    </a:lnR>
                    <a:lnT>
                      <a:noFill/>
                    </a:lnT>
                    <a:lnB>
                      <a:noFill/>
                    </a:lnB>
                  </a:tcPr>
                </a:tc>
                <a:tc>
                  <a:txBody>
                    <a:bodyPr/>
                    <a:lstStyle/>
                    <a:p>
                      <a:pPr algn="ctr" fontAlgn="b"/>
                      <a:r>
                        <a:rPr lang="it-IT" sz="1200" b="1" i="0" u="none" strike="noStrike" dirty="0">
                          <a:solidFill>
                            <a:schemeClr val="tx1"/>
                          </a:solidFill>
                          <a:effectLst/>
                          <a:latin typeface="Arial"/>
                        </a:rPr>
                        <a:t>80.60</a:t>
                      </a:r>
                    </a:p>
                  </a:txBody>
                  <a:tcPr marL="0" marR="0" marT="0" marB="0" anchor="b">
                    <a:lnL>
                      <a:noFill/>
                    </a:lnL>
                    <a:lnR>
                      <a:noFill/>
                    </a:lnR>
                    <a:lnT>
                      <a:noFill/>
                    </a:lnT>
                    <a:lnB>
                      <a:noFill/>
                    </a:lnB>
                  </a:tcPr>
                </a:tc>
                <a:tc>
                  <a:txBody>
                    <a:bodyPr/>
                    <a:lstStyle/>
                    <a:p>
                      <a:pPr algn="l" fontAlgn="b"/>
                      <a:r>
                        <a:rPr lang="it-IT" sz="1200" b="0" i="0" u="none" strike="noStrike" dirty="0">
                          <a:solidFill>
                            <a:schemeClr val="tx1"/>
                          </a:solidFill>
                          <a:effectLst/>
                          <a:latin typeface="Arial"/>
                        </a:rPr>
                        <a:t> </a:t>
                      </a:r>
                    </a:p>
                  </a:txBody>
                  <a:tcPr marL="0" marR="0" marT="0" marB="0" anchor="b">
                    <a:lnL>
                      <a:noFill/>
                    </a:lnL>
                    <a:lnR>
                      <a:noFill/>
                    </a:lnR>
                    <a:lnT>
                      <a:noFill/>
                    </a:lnT>
                    <a:lnB>
                      <a:noFill/>
                    </a:lnB>
                    <a:solidFill>
                      <a:srgbClr val="FFFF00"/>
                    </a:solidFill>
                  </a:tcPr>
                </a:tc>
                <a:tc>
                  <a:txBody>
                    <a:bodyPr/>
                    <a:lstStyle/>
                    <a:p>
                      <a:pPr algn="r" fontAlgn="b"/>
                      <a:r>
                        <a:rPr lang="it-IT" sz="1200" b="1" i="0" u="none" strike="noStrike" dirty="0" smtClean="0">
                          <a:solidFill>
                            <a:schemeClr val="tx1"/>
                          </a:solidFill>
                          <a:effectLst/>
                          <a:latin typeface="+mn-lt"/>
                        </a:rPr>
                        <a:t>media = </a:t>
                      </a:r>
                      <a:r>
                        <a:rPr lang="it-IT" sz="1200" b="1" i="0" u="none" strike="noStrike" dirty="0" smtClean="0">
                          <a:solidFill>
                            <a:schemeClr val="tx1"/>
                          </a:solidFill>
                          <a:effectLst/>
                          <a:latin typeface="Symbol" charset="2"/>
                          <a:cs typeface="Symbol" charset="2"/>
                        </a:rPr>
                        <a:t>m</a:t>
                      </a:r>
                      <a:r>
                        <a:rPr lang="it-IT" sz="1200" b="1" i="0" u="none" strike="noStrike" dirty="0" smtClean="0">
                          <a:solidFill>
                            <a:schemeClr val="tx1"/>
                          </a:solidFill>
                          <a:effectLst/>
                          <a:latin typeface="+mn-lt"/>
                        </a:rPr>
                        <a:t> =</a:t>
                      </a:r>
                      <a:endParaRPr lang="it-IT" sz="1200" b="1" i="0" u="none" strike="noStrike" dirty="0">
                        <a:solidFill>
                          <a:schemeClr val="tx1"/>
                        </a:solidFill>
                        <a:effectLst/>
                        <a:latin typeface="+mn-lt"/>
                      </a:endParaRPr>
                    </a:p>
                  </a:txBody>
                  <a:tcPr marL="0" marR="0" marT="0" marB="0" anchor="b">
                    <a:lnL>
                      <a:noFill/>
                    </a:lnL>
                    <a:lnR>
                      <a:noFill/>
                    </a:lnR>
                    <a:lnT>
                      <a:noFill/>
                    </a:lnT>
                    <a:lnB>
                      <a:noFill/>
                    </a:lnB>
                  </a:tcPr>
                </a:tc>
                <a:tc>
                  <a:txBody>
                    <a:bodyPr/>
                    <a:lstStyle/>
                    <a:p>
                      <a:pPr algn="ctr" fontAlgn="b"/>
                      <a:r>
                        <a:rPr lang="it-IT" sz="1200" b="1" i="0" u="none" strike="noStrike" dirty="0">
                          <a:solidFill>
                            <a:schemeClr val="tx1"/>
                          </a:solidFill>
                          <a:effectLst/>
                          <a:latin typeface="Arial"/>
                        </a:rPr>
                        <a:t>80.60</a:t>
                      </a:r>
                    </a:p>
                  </a:txBody>
                  <a:tcPr marL="0" marR="0" marT="0" marB="0" anchor="b">
                    <a:lnL>
                      <a:noFill/>
                    </a:lnL>
                    <a:lnR>
                      <a:noFill/>
                    </a:lnR>
                    <a:lnT>
                      <a:noFill/>
                    </a:lnT>
                    <a:lnB>
                      <a:noFill/>
                    </a:lnB>
                  </a:tcPr>
                </a:tc>
                <a:tc>
                  <a:txBody>
                    <a:bodyPr/>
                    <a:lstStyle/>
                    <a:p>
                      <a:pPr algn="l" fontAlgn="b"/>
                      <a:r>
                        <a:rPr lang="it-IT" sz="1200" b="0" i="0" u="none" strike="noStrike" dirty="0">
                          <a:solidFill>
                            <a:schemeClr val="tx1"/>
                          </a:solidFill>
                          <a:effectLst/>
                          <a:latin typeface="Arial"/>
                        </a:rPr>
                        <a:t> </a:t>
                      </a:r>
                    </a:p>
                  </a:txBody>
                  <a:tcPr marL="0" marR="0" marT="0" marB="0" anchor="b">
                    <a:lnL>
                      <a:noFill/>
                    </a:lnL>
                    <a:lnR>
                      <a:noFill/>
                    </a:lnR>
                    <a:lnT>
                      <a:noFill/>
                    </a:lnT>
                    <a:lnB>
                      <a:noFill/>
                    </a:lnB>
                    <a:solidFill>
                      <a:srgbClr val="FFFF00"/>
                    </a:solidFill>
                  </a:tcPr>
                </a:tc>
                <a:tc>
                  <a:txBody>
                    <a:bodyPr/>
                    <a:lstStyle/>
                    <a:p>
                      <a:pPr algn="r" fontAlgn="b"/>
                      <a:r>
                        <a:rPr lang="it-IT" sz="1200" b="1" i="0" u="none" strike="noStrike" dirty="0" smtClean="0">
                          <a:solidFill>
                            <a:schemeClr val="tx1"/>
                          </a:solidFill>
                          <a:effectLst/>
                          <a:latin typeface="+mn-lt"/>
                        </a:rPr>
                        <a:t>media =</a:t>
                      </a:r>
                      <a:r>
                        <a:rPr lang="it-IT" sz="1200" b="1" i="0" u="none" strike="noStrike" dirty="0" smtClean="0">
                          <a:solidFill>
                            <a:schemeClr val="tx1"/>
                          </a:solidFill>
                          <a:effectLst/>
                          <a:latin typeface="Symbol" charset="2"/>
                          <a:cs typeface="Symbol" charset="2"/>
                        </a:rPr>
                        <a:t>m</a:t>
                      </a:r>
                      <a:r>
                        <a:rPr lang="it-IT" sz="1200" b="1" i="0" u="none" strike="noStrike" dirty="0" smtClean="0">
                          <a:solidFill>
                            <a:schemeClr val="tx1"/>
                          </a:solidFill>
                          <a:effectLst/>
                          <a:latin typeface="+mn-lt"/>
                        </a:rPr>
                        <a:t> =</a:t>
                      </a:r>
                      <a:endParaRPr lang="it-IT" sz="1200" b="1" i="0" u="none" strike="noStrike" dirty="0">
                        <a:solidFill>
                          <a:schemeClr val="tx1"/>
                        </a:solidFill>
                        <a:effectLst/>
                        <a:latin typeface="+mn-lt"/>
                      </a:endParaRPr>
                    </a:p>
                  </a:txBody>
                  <a:tcPr marL="0" marR="0" marT="0" marB="0" anchor="b">
                    <a:lnL>
                      <a:noFill/>
                    </a:lnL>
                    <a:lnR>
                      <a:noFill/>
                    </a:lnR>
                    <a:lnT>
                      <a:noFill/>
                    </a:lnT>
                    <a:lnB>
                      <a:noFill/>
                    </a:lnB>
                  </a:tcPr>
                </a:tc>
                <a:tc>
                  <a:txBody>
                    <a:bodyPr/>
                    <a:lstStyle/>
                    <a:p>
                      <a:pPr algn="r" fontAlgn="b"/>
                      <a:r>
                        <a:rPr lang="it-IT" sz="1200" b="1" i="0" u="none" strike="noStrike" dirty="0" smtClean="0">
                          <a:solidFill>
                            <a:schemeClr val="tx1"/>
                          </a:solidFill>
                          <a:effectLst/>
                          <a:latin typeface="+mn-lt"/>
                        </a:rPr>
                        <a:t>80.60</a:t>
                      </a:r>
                      <a:endParaRPr lang="it-IT" sz="1200" b="1" i="0" u="none" strike="noStrike" dirty="0">
                        <a:solidFill>
                          <a:schemeClr val="tx1"/>
                        </a:solidFill>
                        <a:effectLst/>
                        <a:latin typeface="Arial"/>
                      </a:endParaRPr>
                    </a:p>
                  </a:txBody>
                  <a:tcPr marL="0" marR="0" marT="0" marB="0" anchor="b">
                    <a:lnL>
                      <a:noFill/>
                    </a:lnL>
                    <a:lnR>
                      <a:noFill/>
                    </a:lnR>
                    <a:lnT>
                      <a:noFill/>
                    </a:lnT>
                    <a:lnB>
                      <a:noFill/>
                    </a:lnB>
                  </a:tcPr>
                </a:tc>
              </a:tr>
              <a:tr h="152400">
                <a:tc>
                  <a:txBody>
                    <a:bodyPr/>
                    <a:lstStyle/>
                    <a:p>
                      <a:pPr algn="r" fontAlgn="b"/>
                      <a:r>
                        <a:rPr lang="da-DK" sz="1200" b="1" i="0" u="none" strike="noStrike" dirty="0">
                          <a:solidFill>
                            <a:schemeClr val="tx1"/>
                          </a:solidFill>
                          <a:effectLst/>
                          <a:latin typeface="Arial"/>
                        </a:rPr>
                        <a:t>var =</a:t>
                      </a:r>
                    </a:p>
                  </a:txBody>
                  <a:tcPr marL="0" marR="0" marT="0" marB="0" anchor="b">
                    <a:lnL>
                      <a:noFill/>
                    </a:lnL>
                    <a:lnR>
                      <a:noFill/>
                    </a:lnR>
                    <a:lnT>
                      <a:noFill/>
                    </a:lnT>
                    <a:lnB>
                      <a:noFill/>
                    </a:lnB>
                  </a:tcPr>
                </a:tc>
                <a:tc>
                  <a:txBody>
                    <a:bodyPr/>
                    <a:lstStyle/>
                    <a:p>
                      <a:pPr algn="ctr" fontAlgn="b"/>
                      <a:r>
                        <a:rPr lang="it-IT" sz="1200" b="1" i="0" u="none" strike="noStrike" dirty="0">
                          <a:solidFill>
                            <a:schemeClr val="tx1"/>
                          </a:solidFill>
                          <a:effectLst/>
                          <a:latin typeface="Arial"/>
                        </a:rPr>
                        <a:t>23.97</a:t>
                      </a:r>
                    </a:p>
                  </a:txBody>
                  <a:tcPr marL="0" marR="0" marT="0" marB="0" anchor="b">
                    <a:lnL>
                      <a:noFill/>
                    </a:lnL>
                    <a:lnR>
                      <a:noFill/>
                    </a:lnR>
                    <a:lnT>
                      <a:noFill/>
                    </a:lnT>
                    <a:lnB>
                      <a:noFill/>
                    </a:lnB>
                  </a:tcPr>
                </a:tc>
                <a:tc>
                  <a:txBody>
                    <a:bodyPr/>
                    <a:lstStyle/>
                    <a:p>
                      <a:pPr algn="l" fontAlgn="b"/>
                      <a:endParaRPr lang="it-IT" sz="1200" b="0" i="0" u="none" strike="noStrike" dirty="0">
                        <a:solidFill>
                          <a:schemeClr val="tx1"/>
                        </a:solidFill>
                        <a:effectLst/>
                        <a:latin typeface="Arial"/>
                      </a:endParaRPr>
                    </a:p>
                  </a:txBody>
                  <a:tcPr marL="0" marR="0" marT="0" marB="0" anchor="b">
                    <a:lnL>
                      <a:noFill/>
                    </a:lnL>
                    <a:lnR>
                      <a:noFill/>
                    </a:lnR>
                    <a:lnT>
                      <a:noFill/>
                    </a:lnT>
                    <a:lnB>
                      <a:noFill/>
                    </a:lnB>
                    <a:solidFill>
                      <a:srgbClr val="FFFF00"/>
                    </a:solidFill>
                  </a:tcPr>
                </a:tc>
                <a:tc>
                  <a:txBody>
                    <a:bodyPr/>
                    <a:lstStyle/>
                    <a:p>
                      <a:pPr algn="r" fontAlgn="b"/>
                      <a:r>
                        <a:rPr lang="da-DK" sz="1200" b="1" i="0" u="none" strike="noStrike" dirty="0">
                          <a:solidFill>
                            <a:schemeClr val="tx1"/>
                          </a:solidFill>
                          <a:effectLst/>
                          <a:latin typeface="Arial"/>
                        </a:rPr>
                        <a:t>var =</a:t>
                      </a:r>
                    </a:p>
                  </a:txBody>
                  <a:tcPr marL="0" marR="0" marT="0" marB="0" anchor="b">
                    <a:lnL>
                      <a:noFill/>
                    </a:lnL>
                    <a:lnR>
                      <a:noFill/>
                    </a:lnR>
                    <a:lnT>
                      <a:noFill/>
                    </a:lnT>
                    <a:lnB>
                      <a:noFill/>
                    </a:lnB>
                  </a:tcPr>
                </a:tc>
                <a:tc>
                  <a:txBody>
                    <a:bodyPr/>
                    <a:lstStyle/>
                    <a:p>
                      <a:pPr algn="ctr" fontAlgn="b"/>
                      <a:r>
                        <a:rPr lang="it-IT" sz="1200" b="1" i="0" u="none" strike="noStrike" dirty="0">
                          <a:solidFill>
                            <a:schemeClr val="tx1"/>
                          </a:solidFill>
                          <a:effectLst/>
                          <a:latin typeface="Arial"/>
                        </a:rPr>
                        <a:t>10.91</a:t>
                      </a:r>
                    </a:p>
                  </a:txBody>
                  <a:tcPr marL="0" marR="0" marT="0" marB="0" anchor="b">
                    <a:lnL>
                      <a:noFill/>
                    </a:lnL>
                    <a:lnR>
                      <a:noFill/>
                    </a:lnR>
                    <a:lnT>
                      <a:noFill/>
                    </a:lnT>
                    <a:lnB>
                      <a:noFill/>
                    </a:lnB>
                  </a:tcPr>
                </a:tc>
                <a:tc>
                  <a:txBody>
                    <a:bodyPr/>
                    <a:lstStyle/>
                    <a:p>
                      <a:pPr algn="l" fontAlgn="b"/>
                      <a:r>
                        <a:rPr lang="it-IT" sz="1200" b="0" i="0" u="none" strike="noStrike" dirty="0">
                          <a:solidFill>
                            <a:schemeClr val="tx1"/>
                          </a:solidFill>
                          <a:effectLst/>
                          <a:latin typeface="Arial"/>
                        </a:rPr>
                        <a:t> </a:t>
                      </a:r>
                    </a:p>
                  </a:txBody>
                  <a:tcPr marL="0" marR="0" marT="0" marB="0" anchor="b">
                    <a:lnL>
                      <a:noFill/>
                    </a:lnL>
                    <a:lnR>
                      <a:noFill/>
                    </a:lnR>
                    <a:lnT>
                      <a:noFill/>
                    </a:lnT>
                    <a:lnB>
                      <a:noFill/>
                    </a:lnB>
                    <a:solidFill>
                      <a:srgbClr val="FFFF00"/>
                    </a:solidFill>
                  </a:tcPr>
                </a:tc>
                <a:tc>
                  <a:txBody>
                    <a:bodyPr/>
                    <a:lstStyle/>
                    <a:p>
                      <a:pPr algn="r" fontAlgn="b"/>
                      <a:r>
                        <a:rPr lang="da-DK" sz="1200" b="1" i="0" u="none" strike="noStrike">
                          <a:solidFill>
                            <a:schemeClr val="tx1"/>
                          </a:solidFill>
                          <a:effectLst/>
                          <a:latin typeface="Arial"/>
                        </a:rPr>
                        <a:t>var =</a:t>
                      </a:r>
                    </a:p>
                  </a:txBody>
                  <a:tcPr marL="0" marR="0" marT="0" marB="0" anchor="b">
                    <a:lnL>
                      <a:noFill/>
                    </a:lnL>
                    <a:lnR>
                      <a:noFill/>
                    </a:lnR>
                    <a:lnT>
                      <a:noFill/>
                    </a:lnT>
                    <a:lnB>
                      <a:noFill/>
                    </a:lnB>
                  </a:tcPr>
                </a:tc>
                <a:tc>
                  <a:txBody>
                    <a:bodyPr/>
                    <a:lstStyle/>
                    <a:p>
                      <a:pPr algn="ctr" fontAlgn="b"/>
                      <a:r>
                        <a:rPr lang="it-IT" sz="1200" b="1" i="0" u="none" strike="noStrike" dirty="0">
                          <a:solidFill>
                            <a:schemeClr val="tx1"/>
                          </a:solidFill>
                          <a:effectLst/>
                          <a:latin typeface="Arial"/>
                        </a:rPr>
                        <a:t>4.09</a:t>
                      </a:r>
                    </a:p>
                  </a:txBody>
                  <a:tcPr marL="0" marR="0" marT="0" marB="0" anchor="b">
                    <a:lnL>
                      <a:noFill/>
                    </a:lnL>
                    <a:lnR>
                      <a:noFill/>
                    </a:lnR>
                    <a:lnT>
                      <a:noFill/>
                    </a:lnT>
                    <a:lnB>
                      <a:noFill/>
                    </a:lnB>
                  </a:tcPr>
                </a:tc>
                <a:tc>
                  <a:txBody>
                    <a:bodyPr/>
                    <a:lstStyle/>
                    <a:p>
                      <a:pPr algn="l" fontAlgn="b"/>
                      <a:r>
                        <a:rPr lang="it-IT" sz="1200" b="0" i="0" u="none" strike="noStrike" dirty="0">
                          <a:solidFill>
                            <a:schemeClr val="tx1"/>
                          </a:solidFill>
                          <a:effectLst/>
                          <a:latin typeface="Arial"/>
                        </a:rPr>
                        <a:t> </a:t>
                      </a:r>
                    </a:p>
                  </a:txBody>
                  <a:tcPr marL="0" marR="0" marT="0" marB="0" anchor="b">
                    <a:lnL>
                      <a:noFill/>
                    </a:lnL>
                    <a:lnR>
                      <a:noFill/>
                    </a:lnR>
                    <a:lnT>
                      <a:noFill/>
                    </a:lnT>
                    <a:lnB>
                      <a:noFill/>
                    </a:lnB>
                    <a:solidFill>
                      <a:srgbClr val="FFFF00"/>
                    </a:solidFill>
                  </a:tcPr>
                </a:tc>
                <a:tc>
                  <a:txBody>
                    <a:bodyPr/>
                    <a:lstStyle/>
                    <a:p>
                      <a:pPr algn="r" fontAlgn="b"/>
                      <a:r>
                        <a:rPr lang="da-DK" sz="1200" b="1" i="0" u="none" strike="noStrike">
                          <a:solidFill>
                            <a:schemeClr val="tx1"/>
                          </a:solidFill>
                          <a:effectLst/>
                          <a:latin typeface="Arial"/>
                        </a:rPr>
                        <a:t>var =</a:t>
                      </a:r>
                    </a:p>
                  </a:txBody>
                  <a:tcPr marL="0" marR="0" marT="0" marB="0" anchor="b">
                    <a:lnL>
                      <a:noFill/>
                    </a:lnL>
                    <a:lnR>
                      <a:noFill/>
                    </a:lnR>
                    <a:lnT>
                      <a:noFill/>
                    </a:lnT>
                    <a:lnB>
                      <a:noFill/>
                    </a:lnB>
                  </a:tcPr>
                </a:tc>
                <a:tc>
                  <a:txBody>
                    <a:bodyPr/>
                    <a:lstStyle/>
                    <a:p>
                      <a:pPr algn="r" fontAlgn="b"/>
                      <a:r>
                        <a:rPr lang="it-IT" sz="1200" b="1" i="0" u="none" strike="noStrike">
                          <a:solidFill>
                            <a:schemeClr val="tx1"/>
                          </a:solidFill>
                          <a:effectLst/>
                          <a:latin typeface="Arial"/>
                        </a:rPr>
                        <a:t>0</a:t>
                      </a:r>
                    </a:p>
                  </a:txBody>
                  <a:tcPr marL="0" marR="0" marT="0" marB="0" anchor="b">
                    <a:lnL>
                      <a:noFill/>
                    </a:lnL>
                    <a:lnR>
                      <a:noFill/>
                    </a:lnR>
                    <a:lnT>
                      <a:noFill/>
                    </a:lnT>
                    <a:lnB>
                      <a:noFill/>
                    </a:lnB>
                  </a:tcPr>
                </a:tc>
              </a:tr>
              <a:tr h="152400">
                <a:tc>
                  <a:txBody>
                    <a:bodyPr/>
                    <a:lstStyle/>
                    <a:p>
                      <a:pPr algn="r" fontAlgn="b"/>
                      <a:r>
                        <a:rPr lang="it-IT" sz="1200" b="1" i="0" u="none" strike="noStrike" dirty="0" err="1">
                          <a:solidFill>
                            <a:schemeClr val="tx1"/>
                          </a:solidFill>
                          <a:effectLst/>
                          <a:latin typeface="Arial"/>
                        </a:rPr>
                        <a:t>dev.st</a:t>
                      </a:r>
                      <a:r>
                        <a:rPr lang="it-IT" sz="1200" b="1" i="0" u="none" strike="noStrike" dirty="0">
                          <a:solidFill>
                            <a:schemeClr val="tx1"/>
                          </a:solidFill>
                          <a:effectLst/>
                          <a:latin typeface="Arial"/>
                        </a:rPr>
                        <a:t>. </a:t>
                      </a:r>
                      <a:r>
                        <a:rPr lang="it-IT" sz="1200" b="1" i="0" u="none" strike="noStrike" dirty="0" err="1" smtClean="0">
                          <a:solidFill>
                            <a:schemeClr val="tx1"/>
                          </a:solidFill>
                          <a:effectLst/>
                          <a:latin typeface="Arial"/>
                        </a:rPr>
                        <a:t>s</a:t>
                      </a:r>
                      <a:r>
                        <a:rPr lang="it-IT" sz="1200" b="1" i="0" u="none" strike="noStrike" dirty="0" smtClean="0">
                          <a:solidFill>
                            <a:schemeClr val="tx1"/>
                          </a:solidFill>
                          <a:effectLst/>
                          <a:latin typeface="Arial"/>
                        </a:rPr>
                        <a:t> =</a:t>
                      </a:r>
                      <a:endParaRPr lang="it-IT" sz="1200" b="1" i="0" u="none" strike="noStrike" dirty="0">
                        <a:solidFill>
                          <a:schemeClr val="tx1"/>
                        </a:solidFill>
                        <a:effectLst/>
                        <a:latin typeface="Arial"/>
                      </a:endParaRPr>
                    </a:p>
                  </a:txBody>
                  <a:tcPr marL="0" marR="0" marT="0" marB="0" anchor="b">
                    <a:lnL>
                      <a:noFill/>
                    </a:lnL>
                    <a:lnR>
                      <a:noFill/>
                    </a:lnR>
                    <a:lnT>
                      <a:noFill/>
                    </a:lnT>
                    <a:lnB>
                      <a:noFill/>
                    </a:lnB>
                  </a:tcPr>
                </a:tc>
                <a:tc>
                  <a:txBody>
                    <a:bodyPr/>
                    <a:lstStyle/>
                    <a:p>
                      <a:pPr algn="ctr" fontAlgn="b"/>
                      <a:r>
                        <a:rPr lang="it-IT" sz="1200" b="1" i="0" u="none" strike="noStrike" dirty="0">
                          <a:solidFill>
                            <a:schemeClr val="tx1"/>
                          </a:solidFill>
                          <a:effectLst/>
                          <a:latin typeface="Arial"/>
                        </a:rPr>
                        <a:t>4.90</a:t>
                      </a:r>
                    </a:p>
                  </a:txBody>
                  <a:tcPr marL="0" marR="0" marT="0" marB="0" anchor="b">
                    <a:lnL>
                      <a:noFill/>
                    </a:lnL>
                    <a:lnR>
                      <a:noFill/>
                    </a:lnR>
                    <a:lnT>
                      <a:noFill/>
                    </a:lnT>
                    <a:lnB>
                      <a:noFill/>
                    </a:lnB>
                  </a:tcPr>
                </a:tc>
                <a:tc>
                  <a:txBody>
                    <a:bodyPr/>
                    <a:lstStyle/>
                    <a:p>
                      <a:pPr algn="l" fontAlgn="b"/>
                      <a:endParaRPr lang="it-IT" sz="1200" b="0" i="0" u="none" strike="noStrike" dirty="0">
                        <a:solidFill>
                          <a:schemeClr val="tx1"/>
                        </a:solidFill>
                        <a:effectLst/>
                        <a:latin typeface="Arial"/>
                      </a:endParaRPr>
                    </a:p>
                  </a:txBody>
                  <a:tcPr marL="0" marR="0" marT="0" marB="0" anchor="b">
                    <a:lnL>
                      <a:noFill/>
                    </a:lnL>
                    <a:lnR>
                      <a:noFill/>
                    </a:lnR>
                    <a:lnT>
                      <a:noFill/>
                    </a:lnT>
                    <a:lnB>
                      <a:noFill/>
                    </a:lnB>
                    <a:solidFill>
                      <a:srgbClr val="FFFF00"/>
                    </a:solidFill>
                  </a:tcPr>
                </a:tc>
                <a:tc>
                  <a:txBody>
                    <a:bodyPr/>
                    <a:lstStyle/>
                    <a:p>
                      <a:pPr algn="r" fontAlgn="b"/>
                      <a:r>
                        <a:rPr lang="it-IT" sz="1200" b="1" i="0" u="none" strike="noStrike" dirty="0" err="1">
                          <a:solidFill>
                            <a:schemeClr val="tx1"/>
                          </a:solidFill>
                          <a:effectLst/>
                          <a:latin typeface="Arial"/>
                        </a:rPr>
                        <a:t>dev.st</a:t>
                      </a:r>
                      <a:r>
                        <a:rPr lang="it-IT" sz="1200" b="1" i="0" u="none" strike="noStrike" dirty="0">
                          <a:solidFill>
                            <a:schemeClr val="tx1"/>
                          </a:solidFill>
                          <a:effectLst/>
                          <a:latin typeface="Arial"/>
                        </a:rPr>
                        <a:t>. </a:t>
                      </a:r>
                      <a:r>
                        <a:rPr lang="it-IT" sz="1200" b="1" i="0" u="none" strike="noStrike" dirty="0" err="1" smtClean="0">
                          <a:solidFill>
                            <a:schemeClr val="tx1"/>
                          </a:solidFill>
                          <a:effectLst/>
                          <a:latin typeface="Arial"/>
                        </a:rPr>
                        <a:t>s</a:t>
                      </a:r>
                      <a:r>
                        <a:rPr lang="it-IT" sz="1200" b="1" i="0" u="none" strike="noStrike" dirty="0" smtClean="0">
                          <a:solidFill>
                            <a:schemeClr val="tx1"/>
                          </a:solidFill>
                          <a:effectLst/>
                          <a:latin typeface="Arial"/>
                        </a:rPr>
                        <a:t> </a:t>
                      </a:r>
                      <a:r>
                        <a:rPr lang="it-IT" sz="1200" b="1" i="0" u="none" strike="noStrike" dirty="0" err="1" smtClean="0">
                          <a:solidFill>
                            <a:schemeClr val="tx1"/>
                          </a:solidFill>
                          <a:effectLst/>
                          <a:latin typeface="Arial"/>
                        </a:rPr>
                        <a:t>s</a:t>
                      </a:r>
                      <a:r>
                        <a:rPr lang="it-IT" sz="1200" b="1" i="0" u="none" strike="noStrike" dirty="0" smtClean="0">
                          <a:solidFill>
                            <a:schemeClr val="tx1"/>
                          </a:solidFill>
                          <a:effectLst/>
                          <a:latin typeface="Arial"/>
                        </a:rPr>
                        <a:t> =</a:t>
                      </a:r>
                      <a:endParaRPr lang="it-IT" sz="1200" b="1" i="0" u="none" strike="noStrike" dirty="0">
                        <a:solidFill>
                          <a:schemeClr val="tx1"/>
                        </a:solidFill>
                        <a:effectLst/>
                        <a:latin typeface="Arial"/>
                      </a:endParaRPr>
                    </a:p>
                  </a:txBody>
                  <a:tcPr marL="0" marR="0" marT="0" marB="0" anchor="b">
                    <a:lnL>
                      <a:noFill/>
                    </a:lnL>
                    <a:lnR>
                      <a:noFill/>
                    </a:lnR>
                    <a:lnT>
                      <a:noFill/>
                    </a:lnT>
                    <a:lnB>
                      <a:noFill/>
                    </a:lnB>
                  </a:tcPr>
                </a:tc>
                <a:tc>
                  <a:txBody>
                    <a:bodyPr/>
                    <a:lstStyle/>
                    <a:p>
                      <a:pPr algn="ctr" fontAlgn="b"/>
                      <a:r>
                        <a:rPr lang="it-IT" sz="1200" b="1" i="0" u="none" strike="noStrike" dirty="0">
                          <a:solidFill>
                            <a:schemeClr val="tx1"/>
                          </a:solidFill>
                          <a:effectLst/>
                          <a:latin typeface="Arial"/>
                        </a:rPr>
                        <a:t>3.30</a:t>
                      </a:r>
                    </a:p>
                  </a:txBody>
                  <a:tcPr marL="0" marR="0" marT="0" marB="0" anchor="b">
                    <a:lnL>
                      <a:noFill/>
                    </a:lnL>
                    <a:lnR>
                      <a:noFill/>
                    </a:lnR>
                    <a:lnT>
                      <a:noFill/>
                    </a:lnT>
                    <a:lnB>
                      <a:noFill/>
                    </a:lnB>
                  </a:tcPr>
                </a:tc>
                <a:tc>
                  <a:txBody>
                    <a:bodyPr/>
                    <a:lstStyle/>
                    <a:p>
                      <a:pPr algn="l" fontAlgn="b"/>
                      <a:r>
                        <a:rPr lang="it-IT" sz="1200" b="0" i="0" u="none" strike="noStrike" dirty="0">
                          <a:solidFill>
                            <a:schemeClr val="tx1"/>
                          </a:solidFill>
                          <a:effectLst/>
                          <a:latin typeface="Arial"/>
                        </a:rPr>
                        <a:t> </a:t>
                      </a:r>
                    </a:p>
                  </a:txBody>
                  <a:tcPr marL="0" marR="0" marT="0" marB="0" anchor="b">
                    <a:lnL>
                      <a:noFill/>
                    </a:lnL>
                    <a:lnR>
                      <a:noFill/>
                    </a:lnR>
                    <a:lnT>
                      <a:noFill/>
                    </a:lnT>
                    <a:lnB>
                      <a:noFill/>
                    </a:lnB>
                    <a:solidFill>
                      <a:srgbClr val="FFFF00"/>
                    </a:solidFill>
                  </a:tcPr>
                </a:tc>
                <a:tc>
                  <a:txBody>
                    <a:bodyPr/>
                    <a:lstStyle/>
                    <a:p>
                      <a:pPr algn="r" fontAlgn="b"/>
                      <a:r>
                        <a:rPr lang="it-IT" sz="1200" b="1" i="0" u="none" strike="noStrike" dirty="0" err="1">
                          <a:solidFill>
                            <a:schemeClr val="tx1"/>
                          </a:solidFill>
                          <a:effectLst/>
                          <a:latin typeface="Arial"/>
                        </a:rPr>
                        <a:t>dev.st</a:t>
                      </a:r>
                      <a:r>
                        <a:rPr lang="it-IT" sz="1200" b="1" i="0" u="none" strike="noStrike" dirty="0">
                          <a:solidFill>
                            <a:schemeClr val="tx1"/>
                          </a:solidFill>
                          <a:effectLst/>
                          <a:latin typeface="Arial"/>
                        </a:rPr>
                        <a:t>. =</a:t>
                      </a:r>
                    </a:p>
                  </a:txBody>
                  <a:tcPr marL="0" marR="0" marT="0" marB="0" anchor="b">
                    <a:lnL>
                      <a:noFill/>
                    </a:lnL>
                    <a:lnR>
                      <a:noFill/>
                    </a:lnR>
                    <a:lnT>
                      <a:noFill/>
                    </a:lnT>
                    <a:lnB>
                      <a:noFill/>
                    </a:lnB>
                  </a:tcPr>
                </a:tc>
                <a:tc>
                  <a:txBody>
                    <a:bodyPr/>
                    <a:lstStyle/>
                    <a:p>
                      <a:pPr algn="ctr" fontAlgn="b"/>
                      <a:r>
                        <a:rPr lang="it-IT" sz="1200" b="1" i="0" u="none" strike="noStrike" dirty="0">
                          <a:solidFill>
                            <a:schemeClr val="tx1"/>
                          </a:solidFill>
                          <a:effectLst/>
                          <a:latin typeface="Arial"/>
                        </a:rPr>
                        <a:t>2.02</a:t>
                      </a:r>
                    </a:p>
                  </a:txBody>
                  <a:tcPr marL="0" marR="0" marT="0" marB="0" anchor="b">
                    <a:lnL>
                      <a:noFill/>
                    </a:lnL>
                    <a:lnR>
                      <a:noFill/>
                    </a:lnR>
                    <a:lnT>
                      <a:noFill/>
                    </a:lnT>
                    <a:lnB>
                      <a:noFill/>
                    </a:lnB>
                  </a:tcPr>
                </a:tc>
                <a:tc>
                  <a:txBody>
                    <a:bodyPr/>
                    <a:lstStyle/>
                    <a:p>
                      <a:pPr algn="l" fontAlgn="b"/>
                      <a:r>
                        <a:rPr lang="it-IT" sz="1200" b="0" i="0" u="none" strike="noStrike" dirty="0">
                          <a:solidFill>
                            <a:schemeClr val="tx1"/>
                          </a:solidFill>
                          <a:effectLst/>
                          <a:latin typeface="Arial"/>
                        </a:rPr>
                        <a:t> </a:t>
                      </a:r>
                    </a:p>
                  </a:txBody>
                  <a:tcPr marL="0" marR="0" marT="0" marB="0" anchor="b">
                    <a:lnL>
                      <a:noFill/>
                    </a:lnL>
                    <a:lnR>
                      <a:noFill/>
                    </a:lnR>
                    <a:lnT>
                      <a:noFill/>
                    </a:lnT>
                    <a:lnB>
                      <a:noFill/>
                    </a:lnB>
                    <a:solidFill>
                      <a:srgbClr val="FFFF00"/>
                    </a:solidFill>
                  </a:tcPr>
                </a:tc>
                <a:tc>
                  <a:txBody>
                    <a:bodyPr/>
                    <a:lstStyle/>
                    <a:p>
                      <a:pPr algn="r" fontAlgn="b"/>
                      <a:r>
                        <a:rPr lang="it-IT" sz="1200" b="1" i="0" u="none" strike="noStrike" dirty="0" err="1">
                          <a:solidFill>
                            <a:schemeClr val="tx1"/>
                          </a:solidFill>
                          <a:effectLst/>
                          <a:latin typeface="Arial"/>
                        </a:rPr>
                        <a:t>dev.st</a:t>
                      </a:r>
                      <a:r>
                        <a:rPr lang="it-IT" sz="1200" b="1" i="0" u="none" strike="noStrike" dirty="0">
                          <a:solidFill>
                            <a:schemeClr val="tx1"/>
                          </a:solidFill>
                          <a:effectLst/>
                          <a:latin typeface="Arial"/>
                        </a:rPr>
                        <a:t>. </a:t>
                      </a:r>
                      <a:r>
                        <a:rPr lang="it-IT" sz="1200" b="1" i="0" u="none" strike="noStrike" dirty="0" err="1" smtClean="0">
                          <a:solidFill>
                            <a:schemeClr val="tx1"/>
                          </a:solidFill>
                          <a:effectLst/>
                          <a:latin typeface="Arial"/>
                        </a:rPr>
                        <a:t>s</a:t>
                      </a:r>
                      <a:r>
                        <a:rPr lang="it-IT" sz="1200" b="1" i="0" u="none" strike="noStrike" dirty="0" smtClean="0">
                          <a:solidFill>
                            <a:schemeClr val="tx1"/>
                          </a:solidFill>
                          <a:effectLst/>
                          <a:latin typeface="Arial"/>
                        </a:rPr>
                        <a:t> =</a:t>
                      </a:r>
                      <a:endParaRPr lang="it-IT" sz="1200" b="1" i="0" u="none" strike="noStrike" dirty="0">
                        <a:solidFill>
                          <a:schemeClr val="tx1"/>
                        </a:solidFill>
                        <a:effectLst/>
                        <a:latin typeface="Arial"/>
                      </a:endParaRPr>
                    </a:p>
                  </a:txBody>
                  <a:tcPr marL="0" marR="0" marT="0" marB="0" anchor="b">
                    <a:lnL>
                      <a:noFill/>
                    </a:lnL>
                    <a:lnR>
                      <a:noFill/>
                    </a:lnR>
                    <a:lnT>
                      <a:noFill/>
                    </a:lnT>
                    <a:lnB>
                      <a:noFill/>
                    </a:lnB>
                  </a:tcPr>
                </a:tc>
                <a:tc>
                  <a:txBody>
                    <a:bodyPr/>
                    <a:lstStyle/>
                    <a:p>
                      <a:pPr algn="r" fontAlgn="b"/>
                      <a:r>
                        <a:rPr lang="it-IT" sz="1200" b="1" i="0" u="none" strike="noStrike" dirty="0">
                          <a:solidFill>
                            <a:schemeClr val="tx1"/>
                          </a:solidFill>
                          <a:effectLst/>
                          <a:latin typeface="Arial"/>
                        </a:rPr>
                        <a:t>0.00</a:t>
                      </a:r>
                    </a:p>
                  </a:txBody>
                  <a:tcPr marL="0" marR="0" marT="0" marB="0" anchor="b">
                    <a:lnL>
                      <a:noFill/>
                    </a:lnL>
                    <a:lnR>
                      <a:noFill/>
                    </a:lnR>
                    <a:lnT>
                      <a:noFill/>
                    </a:lnT>
                    <a:lnB>
                      <a:noFill/>
                    </a:lnB>
                  </a:tcPr>
                </a:tc>
              </a:tr>
            </a:tbl>
          </a:graphicData>
        </a:graphic>
      </p:graphicFrame>
      <p:sp>
        <p:nvSpPr>
          <p:cNvPr id="4" name="Parentesi graffa chiusa 3"/>
          <p:cNvSpPr/>
          <p:nvPr/>
        </p:nvSpPr>
        <p:spPr>
          <a:xfrm>
            <a:off x="8174578" y="3661710"/>
            <a:ext cx="123297" cy="505488"/>
          </a:xfrm>
          <a:prstGeom prst="rightBrace">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it-IT"/>
          </a:p>
        </p:txBody>
      </p:sp>
      <p:sp>
        <p:nvSpPr>
          <p:cNvPr id="5" name="Freccia sinistra 4"/>
          <p:cNvSpPr/>
          <p:nvPr/>
        </p:nvSpPr>
        <p:spPr>
          <a:xfrm>
            <a:off x="8433498" y="3797328"/>
            <a:ext cx="332902" cy="221922"/>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CasellaDiTesto 5"/>
          <p:cNvSpPr txBox="1"/>
          <p:nvPr/>
        </p:nvSpPr>
        <p:spPr>
          <a:xfrm>
            <a:off x="345231" y="4722003"/>
            <a:ext cx="8433502" cy="1477328"/>
          </a:xfrm>
          <a:prstGeom prst="rect">
            <a:avLst/>
          </a:prstGeom>
          <a:noFill/>
        </p:spPr>
        <p:txBody>
          <a:bodyPr wrap="square" rtlCol="0">
            <a:spAutoFit/>
          </a:bodyPr>
          <a:lstStyle/>
          <a:p>
            <a:pPr marL="342900" indent="-342900">
              <a:spcBef>
                <a:spcPts val="600"/>
              </a:spcBef>
              <a:spcAft>
                <a:spcPts val="600"/>
              </a:spcAft>
              <a:buFont typeface="Wingdings" charset="2"/>
              <a:buChar char="§"/>
            </a:pPr>
            <a:r>
              <a:rPr lang="it-IT" sz="2000" b="0" dirty="0" smtClean="0">
                <a:latin typeface="+mn-lt"/>
              </a:rPr>
              <a:t>Per ciascun campione </a:t>
            </a:r>
            <a:r>
              <a:rPr lang="it-IT" sz="2000" i="1" u="sng" dirty="0" smtClean="0">
                <a:solidFill>
                  <a:srgbClr val="0000FF"/>
                </a:solidFill>
                <a:latin typeface="+mn-lt"/>
              </a:rPr>
              <a:t>la media della media campionaria </a:t>
            </a:r>
            <a:r>
              <a:rPr lang="it-IT" sz="2000" b="0" dirty="0" smtClean="0">
                <a:latin typeface="+mn-lt"/>
              </a:rPr>
              <a:t>è uguale alla media di popolazione indipendentemente dalle dimensioni </a:t>
            </a:r>
            <a:r>
              <a:rPr lang="it-IT" sz="2000" b="0" i="1" dirty="0" err="1">
                <a:latin typeface="+mn-lt"/>
              </a:rPr>
              <a:t>n</a:t>
            </a:r>
            <a:endParaRPr lang="it-IT" sz="2000" b="0" dirty="0" smtClean="0">
              <a:latin typeface="+mn-lt"/>
            </a:endParaRPr>
          </a:p>
          <a:p>
            <a:pPr marL="342900" indent="-342900">
              <a:spcBef>
                <a:spcPts val="600"/>
              </a:spcBef>
              <a:spcAft>
                <a:spcPts val="600"/>
              </a:spcAft>
              <a:buFont typeface="Wingdings" charset="2"/>
              <a:buChar char="§"/>
            </a:pPr>
            <a:r>
              <a:rPr lang="it-IT" sz="2000" b="0" dirty="0" smtClean="0">
                <a:latin typeface="+mn-lt"/>
              </a:rPr>
              <a:t>La </a:t>
            </a:r>
            <a:r>
              <a:rPr lang="it-IT" sz="2000" i="1" u="sng" dirty="0">
                <a:solidFill>
                  <a:srgbClr val="0000FF"/>
                </a:solidFill>
                <a:latin typeface="+mn-lt"/>
              </a:rPr>
              <a:t>deviazione standard campionaria </a:t>
            </a:r>
            <a:r>
              <a:rPr lang="it-IT" sz="2000" b="0" dirty="0" smtClean="0">
                <a:latin typeface="+mn-lt"/>
              </a:rPr>
              <a:t>diminuisce all’aumentare delle dimensioni del campione </a:t>
            </a:r>
          </a:p>
        </p:txBody>
      </p:sp>
    </p:spTree>
    <p:extLst>
      <p:ext uri="{BB962C8B-B14F-4D97-AF65-F5344CB8AC3E}">
        <p14:creationId xmlns:p14="http://schemas.microsoft.com/office/powerpoint/2010/main" val="91621116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75859"/>
            <a:ext cx="8229600" cy="990600"/>
          </a:xfrm>
        </p:spPr>
        <p:txBody>
          <a:bodyPr/>
          <a:lstStyle/>
          <a:p>
            <a:r>
              <a:rPr lang="it-IT" dirty="0" smtClean="0"/>
              <a:t>Media e Deviazione Standard di </a:t>
            </a:r>
            <a:endParaRPr lang="it-IT" dirty="0"/>
          </a:p>
        </p:txBody>
      </p:sp>
      <p:sp>
        <p:nvSpPr>
          <p:cNvPr id="3" name="Rectangle 3"/>
          <p:cNvSpPr txBox="1">
            <a:spLocks noChangeArrowheads="1"/>
          </p:cNvSpPr>
          <p:nvPr/>
        </p:nvSpPr>
        <p:spPr>
          <a:xfrm>
            <a:off x="381000" y="908104"/>
            <a:ext cx="8574088" cy="1434404"/>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444500" algn="just">
              <a:lnSpc>
                <a:spcPct val="114000"/>
              </a:lnSpc>
              <a:buNone/>
            </a:pPr>
            <a:r>
              <a:rPr lang="it-IT" b="0" dirty="0" smtClean="0">
                <a:ea typeface="ＭＳ Ｐゴシック" charset="0"/>
              </a:rPr>
              <a:t>La media e la deviazione standard della distribuzione campionaria di     sono noti come </a:t>
            </a:r>
            <a:r>
              <a:rPr lang="it-IT" b="0" i="1" u="sng" dirty="0" smtClean="0">
                <a:solidFill>
                  <a:schemeClr val="hlink"/>
                </a:solidFill>
                <a:ea typeface="ＭＳ Ｐゴシック" charset="0"/>
              </a:rPr>
              <a:t>media e standard </a:t>
            </a:r>
            <a:r>
              <a:rPr lang="it-IT" b="0" i="1" u="sng" dirty="0" err="1" smtClean="0">
                <a:solidFill>
                  <a:schemeClr val="hlink"/>
                </a:solidFill>
                <a:ea typeface="ＭＳ Ｐゴシック" charset="0"/>
              </a:rPr>
              <a:t>deviation</a:t>
            </a:r>
            <a:r>
              <a:rPr lang="it-IT" b="0" i="1" u="sng" dirty="0" smtClean="0">
                <a:solidFill>
                  <a:schemeClr val="hlink"/>
                </a:solidFill>
                <a:ea typeface="ＭＳ Ｐゴシック" charset="0"/>
              </a:rPr>
              <a:t> di</a:t>
            </a:r>
            <a:r>
              <a:rPr lang="it-IT" b="0" dirty="0" smtClean="0">
                <a:ea typeface="ＭＳ Ｐゴシック" charset="0"/>
              </a:rPr>
              <a:t>       e sono indicati con         e          .</a:t>
            </a:r>
            <a:endParaRPr lang="it-IT" b="0" dirty="0">
              <a:ea typeface="ＭＳ Ｐゴシック" charset="0"/>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2784333331"/>
              </p:ext>
            </p:extLst>
          </p:nvPr>
        </p:nvGraphicFramePr>
        <p:xfrm>
          <a:off x="2533507" y="1308413"/>
          <a:ext cx="447675" cy="533400"/>
        </p:xfrm>
        <a:graphic>
          <a:graphicData uri="http://schemas.openxmlformats.org/presentationml/2006/ole">
            <mc:AlternateContent xmlns:mc="http://schemas.openxmlformats.org/markup-compatibility/2006">
              <mc:Choice xmlns:v="urn:schemas-microsoft-com:vml" Requires="v">
                <p:oleObj spid="_x0000_s620304" name="Equation" r:id="rId3" imgW="139680" imgH="164880" progId="Equation.3">
                  <p:embed/>
                </p:oleObj>
              </mc:Choice>
              <mc:Fallback>
                <p:oleObj name="Equation" r:id="rId3" imgW="139680" imgH="164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33507" y="1308413"/>
                        <a:ext cx="4476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aphicFrame>
        <p:nvGraphicFramePr>
          <p:cNvPr id="5" name="Object 3"/>
          <p:cNvGraphicFramePr>
            <a:graphicFrameLocks noChangeAspect="1"/>
          </p:cNvGraphicFramePr>
          <p:nvPr>
            <p:extLst>
              <p:ext uri="{D42A27DB-BD31-4B8C-83A1-F6EECF244321}">
                <p14:modId xmlns:p14="http://schemas.microsoft.com/office/powerpoint/2010/main" val="1323175974"/>
              </p:ext>
            </p:extLst>
          </p:nvPr>
        </p:nvGraphicFramePr>
        <p:xfrm>
          <a:off x="7499581" y="320553"/>
          <a:ext cx="576154" cy="665766"/>
        </p:xfrm>
        <a:graphic>
          <a:graphicData uri="http://schemas.openxmlformats.org/presentationml/2006/ole">
            <mc:AlternateContent xmlns:mc="http://schemas.openxmlformats.org/markup-compatibility/2006">
              <mc:Choice xmlns:v="urn:schemas-microsoft-com:vml" Requires="v">
                <p:oleObj spid="_x0000_s620305" name="Equation" r:id="rId5" imgW="139680" imgH="164880" progId="Equation.3">
                  <p:embed/>
                </p:oleObj>
              </mc:Choice>
              <mc:Fallback>
                <p:oleObj name="Equation" r:id="rId5" imgW="139680" imgH="164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9581" y="320553"/>
                        <a:ext cx="576154" cy="665766"/>
                      </a:xfrm>
                      <a:prstGeom prst="rect">
                        <a:avLst/>
                      </a:prstGeom>
                      <a:noFill/>
                      <a:ln>
                        <a:noFill/>
                      </a:ln>
                      <a:effectLst/>
                    </p:spPr>
                  </p:pic>
                </p:oleObj>
              </mc:Fallback>
            </mc:AlternateContent>
          </a:graphicData>
        </a:graphic>
      </p:graphicFrame>
      <p:graphicFrame>
        <p:nvGraphicFramePr>
          <p:cNvPr id="7" name="Object 2"/>
          <p:cNvGraphicFramePr>
            <a:graphicFrameLocks noChangeAspect="1"/>
          </p:cNvGraphicFramePr>
          <p:nvPr>
            <p:extLst>
              <p:ext uri="{D42A27DB-BD31-4B8C-83A1-F6EECF244321}">
                <p14:modId xmlns:p14="http://schemas.microsoft.com/office/powerpoint/2010/main" val="3916784874"/>
              </p:ext>
            </p:extLst>
          </p:nvPr>
        </p:nvGraphicFramePr>
        <p:xfrm>
          <a:off x="6804027" y="2410145"/>
          <a:ext cx="447675" cy="533400"/>
        </p:xfrm>
        <a:graphic>
          <a:graphicData uri="http://schemas.openxmlformats.org/presentationml/2006/ole">
            <mc:AlternateContent xmlns:mc="http://schemas.openxmlformats.org/markup-compatibility/2006">
              <mc:Choice xmlns:v="urn:schemas-microsoft-com:vml" Requires="v">
                <p:oleObj spid="_x0000_s620306" name="Equation" r:id="rId6" imgW="139680" imgH="164880" progId="Equation.3">
                  <p:embed/>
                </p:oleObj>
              </mc:Choice>
              <mc:Fallback>
                <p:oleObj name="Equation" r:id="rId6" imgW="139680" imgH="164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4027" y="2410145"/>
                        <a:ext cx="4476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aphicFrame>
        <p:nvGraphicFramePr>
          <p:cNvPr id="8" name="Object 4"/>
          <p:cNvGraphicFramePr>
            <a:graphicFrameLocks noChangeAspect="1"/>
          </p:cNvGraphicFramePr>
          <p:nvPr>
            <p:extLst>
              <p:ext uri="{D42A27DB-BD31-4B8C-83A1-F6EECF244321}">
                <p14:modId xmlns:p14="http://schemas.microsoft.com/office/powerpoint/2010/main" val="1016176254"/>
              </p:ext>
            </p:extLst>
          </p:nvPr>
        </p:nvGraphicFramePr>
        <p:xfrm>
          <a:off x="3926630" y="1726400"/>
          <a:ext cx="542925" cy="609600"/>
        </p:xfrm>
        <a:graphic>
          <a:graphicData uri="http://schemas.openxmlformats.org/presentationml/2006/ole">
            <mc:AlternateContent xmlns:mc="http://schemas.openxmlformats.org/markup-compatibility/2006">
              <mc:Choice xmlns:v="urn:schemas-microsoft-com:vml" Requires="v">
                <p:oleObj spid="_x0000_s620307" name="Equation" r:id="rId7" imgW="203040" imgH="228600" progId="Equation.3">
                  <p:embed/>
                </p:oleObj>
              </mc:Choice>
              <mc:Fallback>
                <p:oleObj name="Equation" r:id="rId7" imgW="203040" imgH="228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26630" y="1726400"/>
                        <a:ext cx="542925"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aphicFrame>
        <p:nvGraphicFramePr>
          <p:cNvPr id="9" name="Object 5"/>
          <p:cNvGraphicFramePr>
            <a:graphicFrameLocks noChangeAspect="1"/>
          </p:cNvGraphicFramePr>
          <p:nvPr>
            <p:extLst>
              <p:ext uri="{D42A27DB-BD31-4B8C-83A1-F6EECF244321}">
                <p14:modId xmlns:p14="http://schemas.microsoft.com/office/powerpoint/2010/main" val="123889051"/>
              </p:ext>
            </p:extLst>
          </p:nvPr>
        </p:nvGraphicFramePr>
        <p:xfrm>
          <a:off x="4955223" y="1726400"/>
          <a:ext cx="541338" cy="609600"/>
        </p:xfrm>
        <a:graphic>
          <a:graphicData uri="http://schemas.openxmlformats.org/presentationml/2006/ole">
            <mc:AlternateContent xmlns:mc="http://schemas.openxmlformats.org/markup-compatibility/2006">
              <mc:Choice xmlns:v="urn:schemas-microsoft-com:vml" Requires="v">
                <p:oleObj spid="_x0000_s620308" name="Equation" r:id="rId9" imgW="203040" imgH="228600" progId="Equation.3">
                  <p:embed/>
                </p:oleObj>
              </mc:Choice>
              <mc:Fallback>
                <p:oleObj name="Equation" r:id="rId9" imgW="203040" imgH="2286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55223" y="1726400"/>
                        <a:ext cx="541338"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aphicFrame>
        <p:nvGraphicFramePr>
          <p:cNvPr id="11" name="Object 2"/>
          <p:cNvGraphicFramePr>
            <a:graphicFrameLocks noChangeAspect="1"/>
          </p:cNvGraphicFramePr>
          <p:nvPr>
            <p:extLst>
              <p:ext uri="{D42A27DB-BD31-4B8C-83A1-F6EECF244321}">
                <p14:modId xmlns:p14="http://schemas.microsoft.com/office/powerpoint/2010/main" val="1460370508"/>
              </p:ext>
            </p:extLst>
          </p:nvPr>
        </p:nvGraphicFramePr>
        <p:xfrm>
          <a:off x="865558" y="1798148"/>
          <a:ext cx="447675" cy="533400"/>
        </p:xfrm>
        <a:graphic>
          <a:graphicData uri="http://schemas.openxmlformats.org/presentationml/2006/ole">
            <mc:AlternateContent xmlns:mc="http://schemas.openxmlformats.org/markup-compatibility/2006">
              <mc:Choice xmlns:v="urn:schemas-microsoft-com:vml" Requires="v">
                <p:oleObj spid="_x0000_s620309" name="Equation" r:id="rId11" imgW="139680" imgH="164880" progId="Equation.3">
                  <p:embed/>
                </p:oleObj>
              </mc:Choice>
              <mc:Fallback>
                <p:oleObj name="Equation" r:id="rId11" imgW="139680" imgH="164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558" y="1798148"/>
                        <a:ext cx="4476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pSp>
        <p:nvGrpSpPr>
          <p:cNvPr id="14" name="Gruppo 13"/>
          <p:cNvGrpSpPr/>
          <p:nvPr/>
        </p:nvGrpSpPr>
        <p:grpSpPr>
          <a:xfrm>
            <a:off x="457199" y="2450901"/>
            <a:ext cx="8407841" cy="1642324"/>
            <a:chOff x="457199" y="2623507"/>
            <a:chExt cx="8407841" cy="1642324"/>
          </a:xfrm>
        </p:grpSpPr>
        <p:sp>
          <p:nvSpPr>
            <p:cNvPr id="10" name="Rectangle 3"/>
            <p:cNvSpPr txBox="1">
              <a:spLocks noChangeArrowheads="1"/>
            </p:cNvSpPr>
            <p:nvPr/>
          </p:nvSpPr>
          <p:spPr>
            <a:xfrm>
              <a:off x="457199" y="2623507"/>
              <a:ext cx="8407841" cy="1642324"/>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357188">
                <a:buNone/>
              </a:pPr>
              <a:r>
                <a:rPr lang="it-IT" b="0" dirty="0" smtClean="0">
                  <a:ea typeface="ＭＳ Ｐゴシック" charset="0"/>
                </a:rPr>
                <a:t>La </a:t>
              </a:r>
              <a:r>
                <a:rPr lang="it-IT" b="0" i="1" u="sng" dirty="0" smtClean="0">
                  <a:solidFill>
                    <a:schemeClr val="hlink"/>
                  </a:solidFill>
                  <a:ea typeface="ＭＳ Ｐゴシック" charset="0"/>
                </a:rPr>
                <a:t>media della distribuzione campionaria di</a:t>
              </a:r>
              <a:r>
                <a:rPr lang="it-IT" b="0" dirty="0" smtClean="0">
                  <a:solidFill>
                    <a:srgbClr val="292934"/>
                  </a:solidFill>
                  <a:ea typeface="ＭＳ Ｐゴシック" charset="0"/>
                </a:rPr>
                <a:t>        è sempre </a:t>
              </a:r>
              <a:r>
                <a:rPr lang="it-IT" b="0" dirty="0" smtClean="0">
                  <a:ea typeface="ＭＳ Ｐゴシック" charset="0"/>
                </a:rPr>
                <a:t>uguale alla media della popolazione. </a:t>
              </a:r>
              <a:endParaRPr lang="it-IT" b="0" dirty="0">
                <a:ea typeface="ＭＳ Ｐゴシック" charset="0"/>
              </a:endParaRPr>
            </a:p>
          </p:txBody>
        </p:sp>
        <p:graphicFrame>
          <p:nvGraphicFramePr>
            <p:cNvPr id="12" name="Object 4"/>
            <p:cNvGraphicFramePr>
              <a:graphicFrameLocks noChangeAspect="1"/>
            </p:cNvGraphicFramePr>
            <p:nvPr>
              <p:extLst>
                <p:ext uri="{D42A27DB-BD31-4B8C-83A1-F6EECF244321}">
                  <p14:modId xmlns:p14="http://schemas.microsoft.com/office/powerpoint/2010/main" val="135809230"/>
                </p:ext>
              </p:extLst>
            </p:nvPr>
          </p:nvGraphicFramePr>
          <p:xfrm>
            <a:off x="3538747" y="3515134"/>
            <a:ext cx="1296000" cy="527999"/>
          </p:xfrm>
          <a:graphic>
            <a:graphicData uri="http://schemas.openxmlformats.org/presentationml/2006/ole">
              <mc:AlternateContent xmlns:mc="http://schemas.openxmlformats.org/markup-compatibility/2006">
                <mc:Choice xmlns:v="urn:schemas-microsoft-com:vml" Requires="v">
                  <p:oleObj spid="_x0000_s620310" name="Equation" r:id="rId12" imgW="495000" imgH="228600" progId="Equation.3">
                    <p:embed/>
                  </p:oleObj>
                </mc:Choice>
                <mc:Fallback>
                  <p:oleObj name="Equation" r:id="rId12" imgW="495000" imgH="22860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38747" y="3515134"/>
                          <a:ext cx="1296000" cy="527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oleObj>
                </mc:Fallback>
              </mc:AlternateContent>
            </a:graphicData>
          </a:graphic>
        </p:graphicFrame>
      </p:grpSp>
      <p:sp>
        <p:nvSpPr>
          <p:cNvPr id="13" name="CasellaDiTesto 12"/>
          <p:cNvSpPr txBox="1"/>
          <p:nvPr/>
        </p:nvSpPr>
        <p:spPr>
          <a:xfrm>
            <a:off x="369890" y="4006921"/>
            <a:ext cx="8445832" cy="2092881"/>
          </a:xfrm>
          <a:prstGeom prst="rect">
            <a:avLst/>
          </a:prstGeom>
          <a:noFill/>
        </p:spPr>
        <p:txBody>
          <a:bodyPr wrap="square" rtlCol="0">
            <a:spAutoFit/>
          </a:bodyPr>
          <a:lstStyle/>
          <a:p>
            <a:pPr eaLnBrk="1" hangingPunct="1">
              <a:spcAft>
                <a:spcPts val="600"/>
              </a:spcAft>
              <a:buFont typeface="Wingdings" charset="0"/>
              <a:buChar char=" "/>
            </a:pPr>
            <a:r>
              <a:rPr lang="en-US" b="0" dirty="0" smtClean="0">
                <a:latin typeface="+mn-lt"/>
              </a:rPr>
              <a:t>La </a:t>
            </a:r>
            <a:r>
              <a:rPr lang="en-US" b="0" i="1" u="sng" dirty="0" err="1" smtClean="0">
                <a:solidFill>
                  <a:schemeClr val="hlink"/>
                </a:solidFill>
                <a:latin typeface="+mn-lt"/>
              </a:rPr>
              <a:t>deviazione</a:t>
            </a:r>
            <a:r>
              <a:rPr lang="en-US" b="0" i="1" u="sng" dirty="0" smtClean="0">
                <a:solidFill>
                  <a:schemeClr val="hlink"/>
                </a:solidFill>
                <a:latin typeface="+mn-lt"/>
              </a:rPr>
              <a:t> standard di</a:t>
            </a:r>
            <a:r>
              <a:rPr lang="en-US" b="0" dirty="0" smtClean="0">
                <a:latin typeface="+mn-lt"/>
              </a:rPr>
              <a:t>        </a:t>
            </a:r>
            <a:r>
              <a:rPr lang="en-US" b="0" dirty="0" err="1" smtClean="0">
                <a:latin typeface="+mn-lt"/>
              </a:rPr>
              <a:t>è</a:t>
            </a:r>
            <a:r>
              <a:rPr lang="en-US" b="0" dirty="0" smtClean="0">
                <a:latin typeface="+mn-lt"/>
              </a:rPr>
              <a:t>  </a:t>
            </a:r>
            <a:r>
              <a:rPr lang="en-US" b="0" dirty="0" err="1" smtClean="0">
                <a:latin typeface="+mn-lt"/>
              </a:rPr>
              <a:t>uguale</a:t>
            </a:r>
            <a:r>
              <a:rPr lang="en-US" b="0" dirty="0" smtClean="0">
                <a:latin typeface="+mn-lt"/>
              </a:rPr>
              <a:t> a</a:t>
            </a:r>
            <a:endParaRPr lang="en-US" b="0" dirty="0">
              <a:latin typeface="+mn-lt"/>
            </a:endParaRPr>
          </a:p>
          <a:p>
            <a:pPr eaLnBrk="1" hangingPunct="1">
              <a:buFont typeface="Wingdings" charset="0"/>
              <a:buChar char=" "/>
            </a:pPr>
            <a:endParaRPr lang="en-US" b="0" dirty="0">
              <a:latin typeface="+mn-lt"/>
            </a:endParaRPr>
          </a:p>
          <a:p>
            <a:pPr eaLnBrk="1" hangingPunct="1"/>
            <a:endParaRPr lang="en-US" b="0" dirty="0" smtClean="0">
              <a:latin typeface="+mn-lt"/>
            </a:endParaRPr>
          </a:p>
          <a:p>
            <a:pPr eaLnBrk="1" hangingPunct="1">
              <a:spcBef>
                <a:spcPts val="600"/>
              </a:spcBef>
              <a:buFont typeface="Wingdings" charset="0"/>
              <a:buChar char=" "/>
            </a:pPr>
            <a:r>
              <a:rPr lang="it-IT" b="0" dirty="0" smtClean="0">
                <a:latin typeface="+mn-lt"/>
              </a:rPr>
              <a:t>dove </a:t>
            </a:r>
            <a:r>
              <a:rPr lang="it-IT" b="0" dirty="0" err="1" smtClean="0">
                <a:latin typeface="+mn-lt"/>
                <a:cs typeface="Times New Roman" charset="0"/>
              </a:rPr>
              <a:t>σ</a:t>
            </a:r>
            <a:r>
              <a:rPr lang="it-IT" b="0" dirty="0" smtClean="0">
                <a:latin typeface="+mn-lt"/>
                <a:cs typeface="Times New Roman" charset="0"/>
              </a:rPr>
              <a:t> </a:t>
            </a:r>
            <a:r>
              <a:rPr lang="it-IT" b="0" dirty="0" smtClean="0">
                <a:latin typeface="+mn-lt"/>
              </a:rPr>
              <a:t>è la deviazione standard della popolazione e </a:t>
            </a:r>
            <a:r>
              <a:rPr lang="it-IT" b="0" i="1" dirty="0" err="1" smtClean="0">
                <a:latin typeface="+mn-lt"/>
              </a:rPr>
              <a:t>n</a:t>
            </a:r>
            <a:r>
              <a:rPr lang="it-IT" b="0" dirty="0" smtClean="0">
                <a:latin typeface="+mn-lt"/>
              </a:rPr>
              <a:t> è la dimensione del campione.</a:t>
            </a:r>
            <a:r>
              <a:rPr lang="en-US" b="0" dirty="0" smtClean="0">
                <a:latin typeface="+mn-lt"/>
              </a:rPr>
              <a:t> </a:t>
            </a:r>
            <a:endParaRPr lang="en-US" sz="1200" b="0" dirty="0">
              <a:latin typeface="+mn-lt"/>
            </a:endParaRPr>
          </a:p>
        </p:txBody>
      </p:sp>
      <p:graphicFrame>
        <p:nvGraphicFramePr>
          <p:cNvPr id="15" name="Object 2"/>
          <p:cNvGraphicFramePr>
            <a:graphicFrameLocks noChangeAspect="1"/>
          </p:cNvGraphicFramePr>
          <p:nvPr>
            <p:extLst>
              <p:ext uri="{D42A27DB-BD31-4B8C-83A1-F6EECF244321}">
                <p14:modId xmlns:p14="http://schemas.microsoft.com/office/powerpoint/2010/main" val="2295727460"/>
              </p:ext>
            </p:extLst>
          </p:nvPr>
        </p:nvGraphicFramePr>
        <p:xfrm>
          <a:off x="4403047" y="3978325"/>
          <a:ext cx="447675" cy="533400"/>
        </p:xfrm>
        <a:graphic>
          <a:graphicData uri="http://schemas.openxmlformats.org/presentationml/2006/ole">
            <mc:AlternateContent xmlns:mc="http://schemas.openxmlformats.org/markup-compatibility/2006">
              <mc:Choice xmlns:v="urn:schemas-microsoft-com:vml" Requires="v">
                <p:oleObj spid="_x0000_s620311" name="Equation" r:id="rId14" imgW="139680" imgH="164880" progId="Equation.3">
                  <p:embed/>
                </p:oleObj>
              </mc:Choice>
              <mc:Fallback>
                <p:oleObj name="Equation" r:id="rId14" imgW="139680" imgH="164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3047" y="3978325"/>
                        <a:ext cx="4476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aphicFrame>
        <p:nvGraphicFramePr>
          <p:cNvPr id="16" name="Object 4"/>
          <p:cNvGraphicFramePr>
            <a:graphicFrameLocks noChangeAspect="1"/>
          </p:cNvGraphicFramePr>
          <p:nvPr>
            <p:extLst>
              <p:ext uri="{D42A27DB-BD31-4B8C-83A1-F6EECF244321}">
                <p14:modId xmlns:p14="http://schemas.microsoft.com/office/powerpoint/2010/main" val="459181300"/>
              </p:ext>
            </p:extLst>
          </p:nvPr>
        </p:nvGraphicFramePr>
        <p:xfrm>
          <a:off x="3632716" y="4377305"/>
          <a:ext cx="1368000" cy="977143"/>
        </p:xfrm>
        <a:graphic>
          <a:graphicData uri="http://schemas.openxmlformats.org/presentationml/2006/ole">
            <mc:AlternateContent xmlns:mc="http://schemas.openxmlformats.org/markup-compatibility/2006">
              <mc:Choice xmlns:v="urn:schemas-microsoft-com:vml" Requires="v">
                <p:oleObj spid="_x0000_s620312" name="Equation" r:id="rId15" imgW="583920" imgH="419040" progId="Equation.3">
                  <p:embed/>
                </p:oleObj>
              </mc:Choice>
              <mc:Fallback>
                <p:oleObj name="Equation" r:id="rId15" imgW="583920" imgH="41904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632716" y="4377305"/>
                        <a:ext cx="1368000" cy="97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120475945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83222" y="348465"/>
            <a:ext cx="8229600" cy="798131"/>
          </a:xfrm>
        </p:spPr>
        <p:txBody>
          <a:bodyPr/>
          <a:lstStyle/>
          <a:p>
            <a:r>
              <a:rPr lang="it-IT" dirty="0"/>
              <a:t>Media e Deviazione Standard di </a:t>
            </a:r>
          </a:p>
        </p:txBody>
      </p:sp>
      <p:graphicFrame>
        <p:nvGraphicFramePr>
          <p:cNvPr id="3" name="Object 3"/>
          <p:cNvGraphicFramePr>
            <a:graphicFrameLocks noChangeAspect="1"/>
          </p:cNvGraphicFramePr>
          <p:nvPr>
            <p:extLst>
              <p:ext uri="{D42A27DB-BD31-4B8C-83A1-F6EECF244321}">
                <p14:modId xmlns:p14="http://schemas.microsoft.com/office/powerpoint/2010/main" val="4000621987"/>
              </p:ext>
            </p:extLst>
          </p:nvPr>
        </p:nvGraphicFramePr>
        <p:xfrm>
          <a:off x="7499581" y="431514"/>
          <a:ext cx="576154" cy="665766"/>
        </p:xfrm>
        <a:graphic>
          <a:graphicData uri="http://schemas.openxmlformats.org/presentationml/2006/ole">
            <mc:AlternateContent xmlns:mc="http://schemas.openxmlformats.org/markup-compatibility/2006">
              <mc:Choice xmlns:v="urn:schemas-microsoft-com:vml" Requires="v">
                <p:oleObj spid="_x0000_s574306" name="Equation" r:id="rId3" imgW="139680" imgH="164880" progId="Equation.3">
                  <p:embed/>
                </p:oleObj>
              </mc:Choice>
              <mc:Fallback>
                <p:oleObj name="Equation" r:id="rId3" imgW="139680" imgH="164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9581" y="431514"/>
                        <a:ext cx="576154" cy="665766"/>
                      </a:xfrm>
                      <a:prstGeom prst="rect">
                        <a:avLst/>
                      </a:prstGeom>
                      <a:noFill/>
                      <a:ln>
                        <a:noFill/>
                      </a:ln>
                      <a:effectLst/>
                    </p:spPr>
                  </p:pic>
                </p:oleObj>
              </mc:Fallback>
            </mc:AlternateContent>
          </a:graphicData>
        </a:graphic>
      </p:graphicFrame>
      <p:grpSp>
        <p:nvGrpSpPr>
          <p:cNvPr id="9" name="Gruppo 8"/>
          <p:cNvGrpSpPr/>
          <p:nvPr/>
        </p:nvGrpSpPr>
        <p:grpSpPr>
          <a:xfrm>
            <a:off x="530176" y="4684758"/>
            <a:ext cx="8273217" cy="1738645"/>
            <a:chOff x="431539" y="1084693"/>
            <a:chExt cx="8447349" cy="1738645"/>
          </a:xfrm>
        </p:grpSpPr>
        <p:sp>
          <p:nvSpPr>
            <p:cNvPr id="4" name="Rectangle 2"/>
            <p:cNvSpPr txBox="1">
              <a:spLocks noChangeArrowheads="1"/>
            </p:cNvSpPr>
            <p:nvPr/>
          </p:nvSpPr>
          <p:spPr>
            <a:xfrm>
              <a:off x="431539" y="1121939"/>
              <a:ext cx="8447349" cy="1701399"/>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271463" algn="just">
                <a:lnSpc>
                  <a:spcPct val="90000"/>
                </a:lnSpc>
                <a:buSzTx/>
                <a:buNone/>
              </a:pPr>
              <a:r>
                <a:rPr lang="it-IT" sz="1600" b="0" dirty="0" smtClean="0">
                  <a:solidFill>
                    <a:srgbClr val="292934"/>
                  </a:solidFill>
                </a:rPr>
                <a:t>La formula                 è una corretta approssimazione della deviazione standard campionaria solo nel caso in cui </a:t>
              </a:r>
              <a:r>
                <a:rPr lang="it-IT" sz="1600" b="0" i="1" dirty="0" err="1" smtClean="0">
                  <a:solidFill>
                    <a:srgbClr val="292934"/>
                  </a:solidFill>
                </a:rPr>
                <a:t>n</a:t>
              </a:r>
              <a:r>
                <a:rPr lang="it-IT" sz="1600" b="0" dirty="0" smtClean="0">
                  <a:solidFill>
                    <a:srgbClr val="292934"/>
                  </a:solidFill>
                </a:rPr>
                <a:t>/</a:t>
              </a:r>
              <a:r>
                <a:rPr lang="it-IT" sz="1600" b="0" i="1" dirty="0" err="1" smtClean="0">
                  <a:solidFill>
                    <a:srgbClr val="292934"/>
                  </a:solidFill>
                </a:rPr>
                <a:t>N</a:t>
              </a:r>
              <a:r>
                <a:rPr lang="it-IT" sz="1600" b="0" dirty="0" smtClean="0">
                  <a:solidFill>
                    <a:srgbClr val="292934"/>
                  </a:solidFill>
                </a:rPr>
                <a:t> ≤ .05 dove </a:t>
              </a:r>
              <a:r>
                <a:rPr lang="it-IT" sz="1600" b="0" dirty="0" err="1" smtClean="0">
                  <a:solidFill>
                    <a:srgbClr val="292934"/>
                  </a:solidFill>
                </a:rPr>
                <a:t>N</a:t>
              </a:r>
              <a:r>
                <a:rPr lang="it-IT" sz="1600" b="0" dirty="0" smtClean="0">
                  <a:solidFill>
                    <a:srgbClr val="292934"/>
                  </a:solidFill>
                </a:rPr>
                <a:t> è la dimensione della popolazione. Nel caso in cui la condizione </a:t>
              </a:r>
              <a:r>
                <a:rPr lang="en-US" sz="1600" b="0" i="1" dirty="0">
                  <a:solidFill>
                    <a:srgbClr val="292934"/>
                  </a:solidFill>
                </a:rPr>
                <a:t>n</a:t>
              </a:r>
              <a:r>
                <a:rPr lang="en-US" sz="1600" b="0" dirty="0">
                  <a:solidFill>
                    <a:srgbClr val="292934"/>
                  </a:solidFill>
                </a:rPr>
                <a:t> /</a:t>
              </a:r>
              <a:r>
                <a:rPr lang="en-US" sz="1600" b="0" i="1" dirty="0">
                  <a:solidFill>
                    <a:srgbClr val="292934"/>
                  </a:solidFill>
                </a:rPr>
                <a:t>N</a:t>
              </a:r>
              <a:r>
                <a:rPr lang="en-US" sz="1600" b="0" dirty="0">
                  <a:solidFill>
                    <a:srgbClr val="292934"/>
                  </a:solidFill>
                </a:rPr>
                <a:t> ≤ .05</a:t>
              </a:r>
              <a:r>
                <a:rPr lang="it-IT" sz="1600" b="0" dirty="0" smtClean="0">
                  <a:solidFill>
                    <a:srgbClr val="292934"/>
                  </a:solidFill>
                </a:rPr>
                <a:t>  non sia verificata la formula corretta è la seguente</a:t>
              </a:r>
            </a:p>
            <a:p>
              <a:pPr marL="0" indent="0" algn="just">
                <a:lnSpc>
                  <a:spcPct val="90000"/>
                </a:lnSpc>
                <a:buSzTx/>
                <a:buNone/>
              </a:pPr>
              <a:endParaRPr lang="en-US" sz="1800" b="0" dirty="0" smtClean="0">
                <a:ea typeface="ＭＳ Ｐゴシック" charset="0"/>
              </a:endParaRPr>
            </a:p>
            <a:p>
              <a:pPr algn="just">
                <a:lnSpc>
                  <a:spcPct val="90000"/>
                </a:lnSpc>
                <a:buSzTx/>
                <a:buFont typeface="Tahoma" charset="0"/>
                <a:buChar char=" "/>
              </a:pPr>
              <a:endParaRPr lang="en-US" sz="1800" b="0" dirty="0" smtClean="0">
                <a:ea typeface="ＭＳ Ｐゴシック" charset="0"/>
              </a:endParaRPr>
            </a:p>
            <a:p>
              <a:pPr marL="0" indent="0" algn="just">
                <a:lnSpc>
                  <a:spcPct val="90000"/>
                </a:lnSpc>
                <a:buSzTx/>
                <a:buNone/>
              </a:pPr>
              <a:r>
                <a:rPr lang="it-IT" sz="1600" b="0" dirty="0" smtClean="0">
                  <a:ea typeface="ＭＳ Ｐゴシック" charset="0"/>
                </a:rPr>
                <a:t>dove il fattore moltiplicativo tiene conto delle dimensioni finite della popolazione</a:t>
              </a:r>
              <a:endParaRPr lang="it-IT" sz="1600" b="0" dirty="0">
                <a:ea typeface="ＭＳ Ｐゴシック"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760185274"/>
                </p:ext>
              </p:extLst>
            </p:nvPr>
          </p:nvGraphicFramePr>
          <p:xfrm>
            <a:off x="2843587" y="1938046"/>
            <a:ext cx="2554377" cy="431999"/>
          </p:xfrm>
          <a:graphic>
            <a:graphicData uri="http://schemas.openxmlformats.org/presentationml/2006/ole">
              <mc:AlternateContent xmlns:mc="http://schemas.openxmlformats.org/markup-compatibility/2006">
                <mc:Choice xmlns:v="urn:schemas-microsoft-com:vml" Requires="v">
                  <p:oleObj spid="_x0000_s574307" name="Equation" r:id="rId5" imgW="1892300" imgH="330200" progId="Equation.3">
                    <p:embed/>
                  </p:oleObj>
                </mc:Choice>
                <mc:Fallback>
                  <p:oleObj name="Equation" r:id="rId5" imgW="1892300" imgH="330200" progId="Equation.3">
                    <p:embed/>
                    <p:pic>
                      <p:nvPicPr>
                        <p:cNvPr id="0" name=""/>
                        <p:cNvPicPr>
                          <a:picLocks noChangeAspect="1" noChangeArrowheads="1"/>
                        </p:cNvPicPr>
                        <p:nvPr/>
                      </p:nvPicPr>
                      <p:blipFill>
                        <a:blip r:embed="rId6"/>
                        <a:srcRect/>
                        <a:stretch>
                          <a:fillRect/>
                        </a:stretch>
                      </p:blipFill>
                      <p:spPr bwMode="auto">
                        <a:xfrm>
                          <a:off x="2843587" y="1938046"/>
                          <a:ext cx="2554377" cy="431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aphicFrame>
          <p:nvGraphicFramePr>
            <p:cNvPr id="8" name="Object 4"/>
            <p:cNvGraphicFramePr>
              <a:graphicFrameLocks noChangeAspect="1"/>
            </p:cNvGraphicFramePr>
            <p:nvPr>
              <p:extLst>
                <p:ext uri="{D42A27DB-BD31-4B8C-83A1-F6EECF244321}">
                  <p14:modId xmlns:p14="http://schemas.microsoft.com/office/powerpoint/2010/main" val="1709021836"/>
                </p:ext>
              </p:extLst>
            </p:nvPr>
          </p:nvGraphicFramePr>
          <p:xfrm>
            <a:off x="1921714" y="1084693"/>
            <a:ext cx="1062072" cy="361345"/>
          </p:xfrm>
          <a:graphic>
            <a:graphicData uri="http://schemas.openxmlformats.org/presentationml/2006/ole">
              <mc:AlternateContent xmlns:mc="http://schemas.openxmlformats.org/markup-compatibility/2006">
                <mc:Choice xmlns:v="urn:schemas-microsoft-com:vml" Requires="v">
                  <p:oleObj spid="_x0000_s574308" name="Equation" r:id="rId7" imgW="723900" imgH="254000" progId="Equation.3">
                    <p:embed/>
                  </p:oleObj>
                </mc:Choice>
                <mc:Fallback>
                  <p:oleObj name="Equation" r:id="rId7" imgW="723900" imgH="254000" progId="Equation.3">
                    <p:embed/>
                    <p:pic>
                      <p:nvPicPr>
                        <p:cNvPr id="0" name=""/>
                        <p:cNvPicPr>
                          <a:picLocks noChangeAspect="1" noChangeArrowheads="1"/>
                        </p:cNvPicPr>
                        <p:nvPr/>
                      </p:nvPicPr>
                      <p:blipFill>
                        <a:blip r:embed="rId8"/>
                        <a:srcRect/>
                        <a:stretch>
                          <a:fillRect/>
                        </a:stretch>
                      </p:blipFill>
                      <p:spPr bwMode="auto">
                        <a:xfrm>
                          <a:off x="1921714" y="1084693"/>
                          <a:ext cx="1062072" cy="361345"/>
                        </a:xfrm>
                        <a:prstGeom prst="rect">
                          <a:avLst/>
                        </a:prstGeom>
                        <a:noFill/>
                        <a:ln>
                          <a:noFill/>
                        </a:ln>
                        <a:effectLst/>
                      </p:spPr>
                    </p:pic>
                  </p:oleObj>
                </mc:Fallback>
              </mc:AlternateContent>
            </a:graphicData>
          </a:graphic>
        </p:graphicFrame>
      </p:grpSp>
      <p:grpSp>
        <p:nvGrpSpPr>
          <p:cNvPr id="14" name="Gruppo 13"/>
          <p:cNvGrpSpPr/>
          <p:nvPr/>
        </p:nvGrpSpPr>
        <p:grpSpPr>
          <a:xfrm>
            <a:off x="533401" y="1966645"/>
            <a:ext cx="8269288" cy="2262198"/>
            <a:chOff x="484082" y="1066629"/>
            <a:chExt cx="8269288" cy="2262198"/>
          </a:xfrm>
          <a:solidFill>
            <a:srgbClr val="FAF4C8"/>
          </a:solidFill>
        </p:grpSpPr>
        <p:sp>
          <p:nvSpPr>
            <p:cNvPr id="10" name="Rectangle 3"/>
            <p:cNvSpPr txBox="1">
              <a:spLocks noChangeArrowheads="1"/>
            </p:cNvSpPr>
            <p:nvPr/>
          </p:nvSpPr>
          <p:spPr>
            <a:xfrm>
              <a:off x="484082" y="1066629"/>
              <a:ext cx="8269288" cy="2262198"/>
            </a:xfrm>
            <a:prstGeom prst="rect">
              <a:avLst/>
            </a:prstGeom>
            <a:grpFill/>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357188" indent="-357188">
                <a:buFont typeface="Wingdings" charset="0"/>
                <a:buNone/>
              </a:pPr>
              <a:r>
                <a:rPr lang="en-US" sz="2000" b="0" dirty="0" smtClean="0">
                  <a:ea typeface="ＭＳ Ｐゴシック" charset="0"/>
                </a:rPr>
                <a:t>1</a:t>
              </a:r>
              <a:r>
                <a:rPr lang="it-IT" sz="2000" b="0" dirty="0" smtClean="0">
                  <a:ea typeface="ＭＳ Ｐゴシック" charset="0"/>
                </a:rPr>
                <a:t>.  La dispersione della distribuzione campionaria di         è minore della dispersione della corrispondente distribuzione di popolazione</a:t>
              </a:r>
            </a:p>
            <a:p>
              <a:pPr marL="609600" indent="-609600">
                <a:buFont typeface="Wingdings" charset="0"/>
                <a:buNone/>
              </a:pPr>
              <a:endParaRPr lang="en-US" sz="2000" dirty="0" smtClean="0">
                <a:ea typeface="ＭＳ Ｐゴシック" charset="0"/>
              </a:endParaRPr>
            </a:p>
            <a:p>
              <a:pPr marL="609600" indent="-609600">
                <a:buFont typeface="Wingdings" charset="0"/>
                <a:buNone/>
              </a:pPr>
              <a:endParaRPr lang="en-US" sz="2000" dirty="0" smtClean="0">
                <a:ea typeface="ＭＳ Ｐゴシック" charset="0"/>
              </a:endParaRPr>
            </a:p>
            <a:p>
              <a:pPr marL="357188" indent="-357188">
                <a:buFont typeface="Wingdings" charset="0"/>
                <a:buNone/>
              </a:pPr>
              <a:r>
                <a:rPr lang="it-IT" sz="2000" b="0" dirty="0" smtClean="0">
                  <a:ea typeface="ＭＳ Ｐゴシック" charset="0"/>
                </a:rPr>
                <a:t>2.  La deviazione standard della distribuzione campionaria di      si riduce all’aumentare delle dimensioni del campione</a:t>
              </a:r>
              <a:endParaRPr lang="it-IT" sz="2000" b="0" dirty="0">
                <a:ea typeface="ＭＳ Ｐゴシック" charset="0"/>
              </a:endParaRPr>
            </a:p>
          </p:txBody>
        </p:sp>
        <p:graphicFrame>
          <p:nvGraphicFramePr>
            <p:cNvPr id="11" name="Object 2"/>
            <p:cNvGraphicFramePr>
              <a:graphicFrameLocks noChangeAspect="1"/>
            </p:cNvGraphicFramePr>
            <p:nvPr>
              <p:extLst>
                <p:ext uri="{D42A27DB-BD31-4B8C-83A1-F6EECF244321}">
                  <p14:modId xmlns:p14="http://schemas.microsoft.com/office/powerpoint/2010/main" val="2316142408"/>
                </p:ext>
              </p:extLst>
            </p:nvPr>
          </p:nvGraphicFramePr>
          <p:xfrm>
            <a:off x="7485904" y="2485491"/>
            <a:ext cx="302141" cy="359997"/>
          </p:xfrm>
          <a:graphic>
            <a:graphicData uri="http://schemas.openxmlformats.org/presentationml/2006/ole">
              <mc:AlternateContent xmlns:mc="http://schemas.openxmlformats.org/markup-compatibility/2006">
                <mc:Choice xmlns:v="urn:schemas-microsoft-com:vml" Requires="v">
                  <p:oleObj spid="_x0000_s574309" name="Equation" r:id="rId9" imgW="139680" imgH="164880" progId="Equation.3">
                    <p:embed/>
                  </p:oleObj>
                </mc:Choice>
                <mc:Fallback>
                  <p:oleObj name="Equation" r:id="rId9" imgW="139680" imgH="164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5904" y="2485491"/>
                          <a:ext cx="302141" cy="359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aphicFrame>
          <p:nvGraphicFramePr>
            <p:cNvPr id="12" name="Object 3"/>
            <p:cNvGraphicFramePr>
              <a:graphicFrameLocks noChangeAspect="1"/>
            </p:cNvGraphicFramePr>
            <p:nvPr>
              <p:extLst>
                <p:ext uri="{D42A27DB-BD31-4B8C-83A1-F6EECF244321}">
                  <p14:modId xmlns:p14="http://schemas.microsoft.com/office/powerpoint/2010/main" val="3326628732"/>
                </p:ext>
              </p:extLst>
            </p:nvPr>
          </p:nvGraphicFramePr>
          <p:xfrm>
            <a:off x="6534860" y="1072795"/>
            <a:ext cx="302141" cy="359997"/>
          </p:xfrm>
          <a:graphic>
            <a:graphicData uri="http://schemas.openxmlformats.org/presentationml/2006/ole">
              <mc:AlternateContent xmlns:mc="http://schemas.openxmlformats.org/markup-compatibility/2006">
                <mc:Choice xmlns:v="urn:schemas-microsoft-com:vml" Requires="v">
                  <p:oleObj spid="_x0000_s574310" name="Equation" r:id="rId10" imgW="139680" imgH="164880" progId="Equation.3">
                    <p:embed/>
                  </p:oleObj>
                </mc:Choice>
                <mc:Fallback>
                  <p:oleObj name="Equation" r:id="rId10" imgW="139680" imgH="164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4860" y="1072795"/>
                          <a:ext cx="302141" cy="359997"/>
                        </a:xfrm>
                        <a:prstGeom prst="rect">
                          <a:avLst/>
                        </a:prstGeom>
                        <a:noFill/>
                        <a:ln>
                          <a:noFill/>
                        </a:ln>
                        <a:effectLst/>
                      </p:spPr>
                    </p:pic>
                  </p:oleObj>
                </mc:Fallback>
              </mc:AlternateContent>
            </a:graphicData>
          </a:graphic>
        </p:graphicFrame>
        <p:graphicFrame>
          <p:nvGraphicFramePr>
            <p:cNvPr id="13" name="Object 4"/>
            <p:cNvGraphicFramePr>
              <a:graphicFrameLocks noChangeAspect="1"/>
            </p:cNvGraphicFramePr>
            <p:nvPr>
              <p:extLst>
                <p:ext uri="{D42A27DB-BD31-4B8C-83A1-F6EECF244321}">
                  <p14:modId xmlns:p14="http://schemas.microsoft.com/office/powerpoint/2010/main" val="3211085341"/>
                </p:ext>
              </p:extLst>
            </p:nvPr>
          </p:nvGraphicFramePr>
          <p:xfrm>
            <a:off x="3532521" y="1889077"/>
            <a:ext cx="1342902" cy="575999"/>
          </p:xfrm>
          <a:graphic>
            <a:graphicData uri="http://schemas.openxmlformats.org/presentationml/2006/ole">
              <mc:AlternateContent xmlns:mc="http://schemas.openxmlformats.org/markup-compatibility/2006">
                <mc:Choice xmlns:v="urn:schemas-microsoft-com:vml" Requires="v">
                  <p:oleObj spid="_x0000_s574311" name="Equation" r:id="rId11" imgW="533160" imgH="228600" progId="Equation.3">
                    <p:embed/>
                  </p:oleObj>
                </mc:Choice>
                <mc:Fallback>
                  <p:oleObj name="Equation" r:id="rId11" imgW="533160" imgH="2286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32521" y="1889077"/>
                          <a:ext cx="1342902" cy="57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pSp>
      <p:sp>
        <p:nvSpPr>
          <p:cNvPr id="15" name="CasellaDiTesto 14"/>
          <p:cNvSpPr txBox="1"/>
          <p:nvPr/>
        </p:nvSpPr>
        <p:spPr>
          <a:xfrm>
            <a:off x="636520" y="1272211"/>
            <a:ext cx="7328454" cy="461665"/>
          </a:xfrm>
          <a:prstGeom prst="rect">
            <a:avLst/>
          </a:prstGeom>
          <a:noFill/>
        </p:spPr>
        <p:txBody>
          <a:bodyPr wrap="square" rtlCol="0">
            <a:spAutoFit/>
          </a:bodyPr>
          <a:lstStyle/>
          <a:p>
            <a:r>
              <a:rPr lang="it-IT" dirty="0" smtClean="0">
                <a:latin typeface="+mn-lt"/>
              </a:rPr>
              <a:t>Proprietà della deviazione standard campionaria</a:t>
            </a:r>
            <a:endParaRPr lang="it-IT" dirty="0">
              <a:latin typeface="+mn-lt"/>
            </a:endParaRPr>
          </a:p>
        </p:txBody>
      </p:sp>
      <p:graphicFrame>
        <p:nvGraphicFramePr>
          <p:cNvPr id="16" name="Object 4"/>
          <p:cNvGraphicFramePr>
            <a:graphicFrameLocks noChangeAspect="1"/>
          </p:cNvGraphicFramePr>
          <p:nvPr>
            <p:extLst>
              <p:ext uri="{D42A27DB-BD31-4B8C-83A1-F6EECF244321}">
                <p14:modId xmlns:p14="http://schemas.microsoft.com/office/powerpoint/2010/main" val="1918225032"/>
              </p:ext>
            </p:extLst>
          </p:nvPr>
        </p:nvGraphicFramePr>
        <p:xfrm>
          <a:off x="7908816" y="1230787"/>
          <a:ext cx="511175" cy="544513"/>
        </p:xfrm>
        <a:graphic>
          <a:graphicData uri="http://schemas.openxmlformats.org/presentationml/2006/ole">
            <mc:AlternateContent xmlns:mc="http://schemas.openxmlformats.org/markup-compatibility/2006">
              <mc:Choice xmlns:v="urn:schemas-microsoft-com:vml" Requires="v">
                <p:oleObj spid="_x0000_s574312" name="Equation" r:id="rId13" imgW="203200" imgH="215900" progId="Equation.3">
                  <p:embed/>
                </p:oleObj>
              </mc:Choice>
              <mc:Fallback>
                <p:oleObj name="Equation" r:id="rId13" imgW="203200" imgH="215900" progId="Equation.3">
                  <p:embed/>
                  <p:pic>
                    <p:nvPicPr>
                      <p:cNvPr id="0" name=""/>
                      <p:cNvPicPr>
                        <a:picLocks noChangeAspect="1" noChangeArrowheads="1"/>
                      </p:cNvPicPr>
                      <p:nvPr/>
                    </p:nvPicPr>
                    <p:blipFill>
                      <a:blip r:embed="rId14"/>
                      <a:srcRect/>
                      <a:stretch>
                        <a:fillRect/>
                      </a:stretch>
                    </p:blipFill>
                    <p:spPr bwMode="auto">
                      <a:xfrm>
                        <a:off x="7908816" y="1230787"/>
                        <a:ext cx="511175" cy="544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Tree>
    <p:extLst>
      <p:ext uri="{BB962C8B-B14F-4D97-AF65-F5344CB8AC3E}">
        <p14:creationId xmlns:p14="http://schemas.microsoft.com/office/powerpoint/2010/main" val="3982395118"/>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hiarezza">
  <a:themeElements>
    <a:clrScheme name="Chiarezza">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o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hiarezza">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Chiarezza.thmx</Template>
  <TotalTime>37293</TotalTime>
  <Words>4901</Words>
  <Application>Microsoft Macintosh PowerPoint</Application>
  <PresentationFormat>Presentazione su schermo (4:3)</PresentationFormat>
  <Paragraphs>574</Paragraphs>
  <Slides>61</Slides>
  <Notes>3</Notes>
  <HiddenSlides>0</HiddenSlides>
  <MMClips>0</MMClips>
  <ScaleCrop>false</ScaleCrop>
  <HeadingPairs>
    <vt:vector size="6" baseType="variant">
      <vt:variant>
        <vt:lpstr>Tema</vt:lpstr>
      </vt:variant>
      <vt:variant>
        <vt:i4>1</vt:i4>
      </vt:variant>
      <vt:variant>
        <vt:lpstr>Server OLE incorporati</vt:lpstr>
      </vt:variant>
      <vt:variant>
        <vt:i4>1</vt:i4>
      </vt:variant>
      <vt:variant>
        <vt:lpstr>Titoli diapositive</vt:lpstr>
      </vt:variant>
      <vt:variant>
        <vt:i4>61</vt:i4>
      </vt:variant>
    </vt:vector>
  </HeadingPairs>
  <TitlesOfParts>
    <vt:vector size="63" baseType="lpstr">
      <vt:lpstr>Chiarezza</vt:lpstr>
      <vt:lpstr>Equation</vt:lpstr>
      <vt:lpstr>Metodi statistici per lo studio dei fenomeni socio sanitari Parte III</vt:lpstr>
      <vt:lpstr>Stima della media e della proporzione di una popolazione</vt:lpstr>
      <vt:lpstr>Introduzione al Concetto di Stima</vt:lpstr>
      <vt:lpstr>Introduzione al Concetto di Stima</vt:lpstr>
      <vt:lpstr>Distribuzioni Campionarie</vt:lpstr>
      <vt:lpstr>Distribuzioni Campionarie</vt:lpstr>
      <vt:lpstr>Distribuzioni Campionarie</vt:lpstr>
      <vt:lpstr>Media e Deviazione Standard di </vt:lpstr>
      <vt:lpstr>Media e Deviazione Standard di </vt:lpstr>
      <vt:lpstr>Forma della Distribuzione Campionaria di </vt:lpstr>
      <vt:lpstr>Forma della Distribuzione Campionaria di </vt:lpstr>
      <vt:lpstr>Forma della Distribuzione Campionaria di </vt:lpstr>
      <vt:lpstr>Applicazioni della Distribuzione Campionaria</vt:lpstr>
      <vt:lpstr>Applicazioni della Distribuzione Campionaria</vt:lpstr>
      <vt:lpstr>Applicazioni della Distribuzione Campionaria</vt:lpstr>
      <vt:lpstr>Proporzione di Popolazione e Campionaria</vt:lpstr>
      <vt:lpstr>Media, deviazione standard e forma della distribuzione campionaria di </vt:lpstr>
      <vt:lpstr>Distribuzione campionaria di </vt:lpstr>
      <vt:lpstr>Media e Deviazione Standard di </vt:lpstr>
      <vt:lpstr>Forma della distribuzione campionaria di </vt:lpstr>
      <vt:lpstr>Presentazione di PowerPoint</vt:lpstr>
      <vt:lpstr>Applicazione della distribuzione campionaria di </vt:lpstr>
      <vt:lpstr>Standardizzazione di phat</vt:lpstr>
      <vt:lpstr>Stima della media  e di una proporzione di Popolazione</vt:lpstr>
      <vt:lpstr>Stima del parametro di una popolazione</vt:lpstr>
      <vt:lpstr>Stima Puntuale e di Intervallo</vt:lpstr>
      <vt:lpstr>Livello di Confidenza e Intervallo di Confidenza</vt:lpstr>
      <vt:lpstr>Stima della Media di Popolazione m</vt:lpstr>
      <vt:lpstr>I.C. - Deviazione Standard s nota</vt:lpstr>
      <vt:lpstr>Calcolo di IC</vt:lpstr>
      <vt:lpstr>Calcolo di IC</vt:lpstr>
      <vt:lpstr>Calcolo di IC</vt:lpstr>
      <vt:lpstr>MINITAB</vt:lpstr>
      <vt:lpstr>MINITAB</vt:lpstr>
      <vt:lpstr>Interpretazione di IC</vt:lpstr>
      <vt:lpstr>Larghezza dell’Intervallo di Confidenza</vt:lpstr>
      <vt:lpstr>Determinare le dimensioni del campione per la stima della media </vt:lpstr>
      <vt:lpstr>MINITAB</vt:lpstr>
      <vt:lpstr>Stima della Media di Popolazione per s non noto </vt:lpstr>
      <vt:lpstr>Stima di m per s non noto </vt:lpstr>
      <vt:lpstr>Stima della proporzione di una popolazione</vt:lpstr>
      <vt:lpstr>Esempio #1 - MINITAB</vt:lpstr>
      <vt:lpstr>Stima della proporzione di una popolazione</vt:lpstr>
      <vt:lpstr>Esempio #3</vt:lpstr>
      <vt:lpstr>Esempio #3 - MINITAB© </vt:lpstr>
      <vt:lpstr>Esempio #4</vt:lpstr>
      <vt:lpstr>Esempio #4 – MINITAB©</vt:lpstr>
      <vt:lpstr>Esempio #4 – MINITAB©</vt:lpstr>
      <vt:lpstr>Esempio #4 – MINITAB©</vt:lpstr>
      <vt:lpstr>Esempio #4 – MINITAB</vt:lpstr>
      <vt:lpstr>Esempio #5</vt:lpstr>
      <vt:lpstr>Esempio #5 – MINITAB</vt:lpstr>
      <vt:lpstr>Sample size per la stima di</vt:lpstr>
      <vt:lpstr>Sample size per la stima di </vt:lpstr>
      <vt:lpstr>Esempio #6</vt:lpstr>
      <vt:lpstr>Esempio #6</vt:lpstr>
      <vt:lpstr>Esempio #7</vt:lpstr>
      <vt:lpstr>Esempio # 7</vt:lpstr>
      <vt:lpstr>Distribuzione t-Student</vt:lpstr>
      <vt:lpstr>La distribuzione-t per df = 9 e la distribuzione normale standard</vt:lpstr>
      <vt:lpstr>Tabella della distribuzione-t</vt:lpstr>
    </vt:vector>
  </TitlesOfParts>
  <Company>Dipartimento Scienze Biomediche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Statistica</dc:title>
  <dc:creator>cb</dc:creator>
  <cp:lastModifiedBy>claudio bonifazzi</cp:lastModifiedBy>
  <cp:revision>2864</cp:revision>
  <cp:lastPrinted>2011-12-26T16:36:11Z</cp:lastPrinted>
  <dcterms:created xsi:type="dcterms:W3CDTF">2004-12-18T19:21:52Z</dcterms:created>
  <dcterms:modified xsi:type="dcterms:W3CDTF">2013-01-31T09:13:35Z</dcterms:modified>
</cp:coreProperties>
</file>