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9" r:id="rId4"/>
    <p:sldId id="258" r:id="rId5"/>
    <p:sldId id="260" r:id="rId6"/>
    <p:sldId id="261" r:id="rId7"/>
    <p:sldId id="262" r:id="rId8"/>
    <p:sldId id="263" r:id="rId9"/>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378" autoAdjust="0"/>
  </p:normalViewPr>
  <p:slideViewPr>
    <p:cSldViewPr>
      <p:cViewPr varScale="1">
        <p:scale>
          <a:sx n="63" d="100"/>
          <a:sy n="63" d="100"/>
        </p:scale>
        <p:origin x="-30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293E5A7-85AB-4304-8843-0DAE7FE3A0C5}" type="datetimeFigureOut">
              <a:rPr lang="it-IT" smtClean="0"/>
              <a:t>28/09/2016</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F9D184D-D56E-4229-9A2E-C9659A9F404E}" type="slidenum">
              <a:rPr lang="it-IT" smtClean="0"/>
              <a:t>‹N›</a:t>
            </a:fld>
            <a:endParaRPr lang="it-IT"/>
          </a:p>
        </p:txBody>
      </p:sp>
    </p:spTree>
    <p:extLst>
      <p:ext uri="{BB962C8B-B14F-4D97-AF65-F5344CB8AC3E}">
        <p14:creationId xmlns:p14="http://schemas.microsoft.com/office/powerpoint/2010/main" val="768806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L’accertamento di un’alterazione organica dell’apparato visivo impone allo specialista all’oftalmologo E medico-legale ad un approccio comune e ricco di metodiche semeiologiche cliniche, accertative e non, atte a definire etiologia e patogenesi, nonché diagnosi di patologia o malattia, tale da poter trovare dignità valutativa anche in ambito amministrativo, indennitario o risarcitorio. Valutare un esito</a:t>
            </a:r>
            <a:r>
              <a:rPr lang="it-IT" baseline="0" dirty="0" smtClean="0"/>
              <a:t> permanente ai fini risarcitori o di indennizzo</a:t>
            </a:r>
            <a:r>
              <a:rPr lang="it-IT" dirty="0" smtClean="0"/>
              <a:t>, definire un nesso causale, risalire allo stato anteriore, sono procedure che impongono criterio di indagine quanto mai attento a cogliere aspetti che potrebbero sfuggire ad un esame clinico eseguito per altri scopi. Spesso ci si trova di fronte a simulazioni, </a:t>
            </a:r>
            <a:r>
              <a:rPr lang="it-IT" dirty="0" err="1" smtClean="0"/>
              <a:t>pretestazioni</a:t>
            </a:r>
            <a:r>
              <a:rPr lang="it-IT" dirty="0" smtClean="0"/>
              <a:t>, esagerazioni o dissimulazioni che possono alterare il rapporto medico-paziente, sino al rifiuto di esecuzione di alcuni esami fondamentali ai fini dell’accertamento (es: </a:t>
            </a:r>
            <a:r>
              <a:rPr lang="it-IT" dirty="0" err="1" smtClean="0"/>
              <a:t>fluoroangiografia</a:t>
            </a:r>
            <a:r>
              <a:rPr lang="it-IT" dirty="0" smtClean="0"/>
              <a:t> ed ecografia nella patologia vitreo-retino-coroideale traumatica e non)</a:t>
            </a:r>
          </a:p>
          <a:p>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1</a:t>
            </a:fld>
            <a:endParaRPr lang="it-IT"/>
          </a:p>
        </p:txBody>
      </p:sp>
    </p:spTree>
    <p:extLst>
      <p:ext uri="{BB962C8B-B14F-4D97-AF65-F5344CB8AC3E}">
        <p14:creationId xmlns:p14="http://schemas.microsoft.com/office/powerpoint/2010/main" val="3744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a:t>
            </a:r>
            <a:r>
              <a:rPr lang="it-IT" sz="1200" i="1" kern="1200" dirty="0" smtClean="0">
                <a:solidFill>
                  <a:schemeClr val="tx1"/>
                </a:solidFill>
                <a:effectLst/>
                <a:latin typeface="+mn-lt"/>
                <a:ea typeface="+mn-ea"/>
                <a:cs typeface="+mn-cs"/>
              </a:rPr>
              <a:t>creatrice</a:t>
            </a:r>
            <a:r>
              <a:rPr lang="it-IT" sz="1200" kern="1200" dirty="0" smtClean="0">
                <a:solidFill>
                  <a:schemeClr val="tx1"/>
                </a:solidFill>
                <a:effectLst/>
                <a:latin typeface="+mn-lt"/>
                <a:ea typeface="+mn-ea"/>
                <a:cs typeface="+mn-cs"/>
              </a:rPr>
              <a:t>” </a:t>
            </a:r>
            <a:r>
              <a:rPr lang="it-IT" sz="1200" kern="1200" dirty="0" err="1" smtClean="0">
                <a:solidFill>
                  <a:schemeClr val="tx1"/>
                </a:solidFill>
                <a:effectLst/>
                <a:latin typeface="+mn-lt"/>
                <a:ea typeface="+mn-ea"/>
                <a:cs typeface="+mn-cs"/>
              </a:rPr>
              <a:t>allorchè</a:t>
            </a:r>
            <a:r>
              <a:rPr lang="it-IT" sz="1200" kern="1200" dirty="0" smtClean="0">
                <a:solidFill>
                  <a:schemeClr val="tx1"/>
                </a:solidFill>
                <a:effectLst/>
                <a:latin typeface="+mn-lt"/>
                <a:ea typeface="+mn-ea"/>
                <a:cs typeface="+mn-cs"/>
              </a:rPr>
              <a:t> il quadro clinico e sintomatico esibito venga rappresentato ex novo, non essendo mai esistito nel passato, </a:t>
            </a:r>
          </a:p>
          <a:p>
            <a:r>
              <a:rPr lang="it-IT" sz="1200" kern="1200" dirty="0" smtClean="0">
                <a:solidFill>
                  <a:schemeClr val="tx1"/>
                </a:solidFill>
                <a:effectLst/>
                <a:latin typeface="+mn-lt"/>
                <a:ea typeface="+mn-ea"/>
                <a:cs typeface="+mn-cs"/>
              </a:rPr>
              <a:t>“</a:t>
            </a:r>
            <a:r>
              <a:rPr lang="it-IT" sz="1200" i="1" kern="1200" dirty="0" smtClean="0">
                <a:solidFill>
                  <a:schemeClr val="tx1"/>
                </a:solidFill>
                <a:effectLst/>
                <a:latin typeface="+mn-lt"/>
                <a:ea typeface="+mn-ea"/>
                <a:cs typeface="+mn-cs"/>
              </a:rPr>
              <a:t>revocatrice</a:t>
            </a:r>
            <a:r>
              <a:rPr lang="it-IT" sz="1200" kern="1200" dirty="0" smtClean="0">
                <a:solidFill>
                  <a:schemeClr val="tx1"/>
                </a:solidFill>
                <a:effectLst/>
                <a:latin typeface="+mn-lt"/>
                <a:ea typeface="+mn-ea"/>
                <a:cs typeface="+mn-cs"/>
              </a:rPr>
              <a:t>”, quando il quadro esibito sia stato già organizzato dal soggetto e, quindi, anche più volte manifestato (tra le diverse forme si rammenta l’</a:t>
            </a:r>
            <a:r>
              <a:rPr lang="it-IT" sz="1200" i="1" kern="1200" dirty="0" smtClean="0">
                <a:solidFill>
                  <a:schemeClr val="tx1"/>
                </a:solidFill>
                <a:effectLst/>
                <a:latin typeface="+mn-lt"/>
                <a:ea typeface="+mn-ea"/>
                <a:cs typeface="+mn-cs"/>
              </a:rPr>
              <a:t>autolesionismo</a:t>
            </a:r>
            <a:r>
              <a:rPr lang="it-IT" sz="1200" b="1" kern="1200" dirty="0" smtClean="0">
                <a:solidFill>
                  <a:schemeClr val="tx1"/>
                </a:solidFill>
                <a:effectLst/>
                <a:latin typeface="+mn-lt"/>
                <a:ea typeface="+mn-ea"/>
                <a:cs typeface="+mn-cs"/>
              </a:rPr>
              <a:t>,</a:t>
            </a:r>
            <a:r>
              <a:rPr lang="it-IT" sz="1200" kern="1200" dirty="0" smtClean="0">
                <a:solidFill>
                  <a:schemeClr val="tx1"/>
                </a:solidFill>
                <a:effectLst/>
                <a:latin typeface="+mn-lt"/>
                <a:ea typeface="+mn-ea"/>
                <a:cs typeface="+mn-cs"/>
              </a:rPr>
              <a:t> cioè la provocazione della malattia ovvero l’alterazione delle cause, </a:t>
            </a:r>
            <a:r>
              <a:rPr lang="it-IT" sz="1200" i="1" kern="1200" dirty="0" smtClean="0">
                <a:solidFill>
                  <a:schemeClr val="tx1"/>
                </a:solidFill>
                <a:effectLst/>
                <a:latin typeface="+mn-lt"/>
                <a:ea typeface="+mn-ea"/>
                <a:cs typeface="+mn-cs"/>
              </a:rPr>
              <a:t>l’aggravamento </a:t>
            </a:r>
            <a:r>
              <a:rPr lang="it-IT" sz="1200" kern="1200" dirty="0" smtClean="0">
                <a:solidFill>
                  <a:schemeClr val="tx1"/>
                </a:solidFill>
                <a:effectLst/>
                <a:latin typeface="+mn-lt"/>
                <a:ea typeface="+mn-ea"/>
                <a:cs typeface="+mn-cs"/>
              </a:rPr>
              <a:t>dell’entità della malattia, </a:t>
            </a:r>
            <a:r>
              <a:rPr lang="it-IT" sz="1200" i="1" kern="1200" dirty="0" smtClean="0">
                <a:solidFill>
                  <a:schemeClr val="tx1"/>
                </a:solidFill>
                <a:effectLst/>
                <a:latin typeface="+mn-lt"/>
                <a:ea typeface="+mn-ea"/>
                <a:cs typeface="+mn-cs"/>
              </a:rPr>
              <a:t>l’esagerazione</a:t>
            </a:r>
            <a:r>
              <a:rPr lang="it-IT" sz="1200" kern="1200" dirty="0" smtClean="0">
                <a:solidFill>
                  <a:schemeClr val="tx1"/>
                </a:solidFill>
                <a:effectLst/>
                <a:latin typeface="+mn-lt"/>
                <a:ea typeface="+mn-ea"/>
                <a:cs typeface="+mn-cs"/>
              </a:rPr>
              <a:t>, ovvero l’esaltazione dello stato di malattia, la fissazione allorquando si riproducono in presenza di patologia frusta sintomi evidenti nel passato ma non più esistenti</a:t>
            </a:r>
          </a:p>
          <a:p>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Nel manuale ottocentesco, il Prof. </a:t>
            </a:r>
            <a:r>
              <a:rPr lang="it-IT" sz="1200" kern="1200" dirty="0" err="1" smtClean="0">
                <a:solidFill>
                  <a:schemeClr val="tx1"/>
                </a:solidFill>
                <a:effectLst/>
                <a:latin typeface="+mn-lt"/>
                <a:ea typeface="+mn-ea"/>
                <a:cs typeface="+mn-cs"/>
              </a:rPr>
              <a:t>J.Chauvel</a:t>
            </a:r>
            <a:r>
              <a:rPr lang="it-IT" sz="1200" kern="1200" dirty="0" smtClean="0">
                <a:solidFill>
                  <a:schemeClr val="tx1"/>
                </a:solidFill>
                <a:effectLst/>
                <a:latin typeface="+mn-lt"/>
                <a:ea typeface="+mn-ea"/>
                <a:cs typeface="+mn-cs"/>
              </a:rPr>
              <a:t>[4] (medico militare e oftalmologo) sono descritti numerosi casi di simulazione con relativi metodi per svelarle.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Per esempio vengono descritti casi di provocazione di blefarite attraverso la cauterizzazione e l’irritazione con sostanze varie del bordo palpebrale e la depilazione delle ciglia</a:t>
            </a:r>
            <a:r>
              <a:rPr lang="it-IT" sz="1000" kern="1200" dirty="0" smtClean="0">
                <a:solidFill>
                  <a:schemeClr val="tx1"/>
                </a:solidFill>
                <a:effectLst/>
                <a:latin typeface="+mn-lt"/>
                <a:ea typeface="+mn-ea"/>
                <a:cs typeface="+mn-cs"/>
              </a:rPr>
              <a:t>, </a:t>
            </a:r>
            <a:r>
              <a:rPr lang="it-IT" sz="800" kern="1200" dirty="0" smtClean="0">
                <a:solidFill>
                  <a:schemeClr val="tx1"/>
                </a:solidFill>
                <a:effectLst/>
                <a:latin typeface="+mn-lt"/>
                <a:ea typeface="+mn-ea"/>
                <a:cs typeface="+mn-cs"/>
              </a:rPr>
              <a:t>nel qual caso osservando il quadro nel tempo e le sue caratteristiche cliniche (ispessimento, indurimento, tracce cicatriziali, eversione palpebrale) si sarebbe potuto svelare l’inganno. Casi in cui l’introduzione nel sacco congiuntivale di un piccolo corpo estraneo avrebbe provocato il blefarospasmo, mentre </a:t>
            </a:r>
            <a:r>
              <a:rPr lang="it-IT" sz="800" kern="1200" dirty="0" err="1" smtClean="0">
                <a:solidFill>
                  <a:schemeClr val="tx1"/>
                </a:solidFill>
                <a:effectLst/>
                <a:latin typeface="+mn-lt"/>
                <a:ea typeface="+mn-ea"/>
                <a:cs typeface="+mn-cs"/>
              </a:rPr>
              <a:t>l’esposizioni</a:t>
            </a:r>
            <a:r>
              <a:rPr lang="it-IT" sz="800" kern="1200" dirty="0" smtClean="0">
                <a:solidFill>
                  <a:schemeClr val="tx1"/>
                </a:solidFill>
                <a:effectLst/>
                <a:latin typeface="+mn-lt"/>
                <a:ea typeface="+mn-ea"/>
                <a:cs typeface="+mn-cs"/>
              </a:rPr>
              <a:t> a correnti d’aria o a fuoco ardente,</a:t>
            </a:r>
            <a:r>
              <a:rPr lang="it-IT" sz="1200" kern="1200" dirty="0" smtClean="0">
                <a:solidFill>
                  <a:schemeClr val="tx1"/>
                </a:solidFill>
                <a:effectLst/>
                <a:latin typeface="+mn-lt"/>
                <a:ea typeface="+mn-ea"/>
                <a:cs typeface="+mn-cs"/>
              </a:rPr>
              <a:t> lavaggi con urina, acqua saponata, acqua salata, tabacco in polvere fino ai caustici più energici venivano utilizzati per provocare le congiuntiviti. In tali ultimi casi la </a:t>
            </a:r>
            <a:r>
              <a:rPr lang="it-IT" sz="1200" kern="1200" dirty="0" err="1" smtClean="0">
                <a:solidFill>
                  <a:schemeClr val="tx1"/>
                </a:solidFill>
                <a:effectLst/>
                <a:latin typeface="+mn-lt"/>
                <a:ea typeface="+mn-ea"/>
                <a:cs typeface="+mn-cs"/>
              </a:rPr>
              <a:t>monocularità</a:t>
            </a:r>
            <a:r>
              <a:rPr lang="it-IT" sz="1200" kern="1200" dirty="0" smtClean="0">
                <a:solidFill>
                  <a:schemeClr val="tx1"/>
                </a:solidFill>
                <a:effectLst/>
                <a:latin typeface="+mn-lt"/>
                <a:ea typeface="+mn-ea"/>
                <a:cs typeface="+mn-cs"/>
              </a:rPr>
              <a:t>, la limitazione del processo infiammatorio alla palpebra inferiore ed alla parte inferiore del bulbo, la resistenza al trattamento, il decorso subacuto e irregolare, avrebbe potuto indurre il medico ad una attenta osservazione della mucosa svelando la reale causa. Ancora l’instillazione di colliri midriatici, da provocare la dilatazione e la mancata responsività agli stimoli della pupilla, tale da indurre ipotesi di presenza di glaucoma o di amaurosi; per la simulazione dell’emeralopia, veniva indicata una strategia di isolamento del soggetto in una camera oscura prolungato giorno e notte, il bendaggio compressivo, le docce, l’elettrizzazione e l’olio di ricino preso davanti al medico danno una rapida guarigione (sic!). Un purgante energico somministrato la sera, provocherà delle passeggiate forzate e ripetute al buio che sveleranno la malafede del paziente. </a:t>
            </a:r>
          </a:p>
          <a:p>
            <a:endParaRPr lang="it-IT" dirty="0" smtClean="0"/>
          </a:p>
          <a:p>
            <a:r>
              <a:rPr lang="it-IT" sz="1200" kern="1200" dirty="0" smtClean="0">
                <a:solidFill>
                  <a:schemeClr val="tx1"/>
                </a:solidFill>
                <a:effectLst/>
                <a:latin typeface="+mn-lt"/>
                <a:ea typeface="+mn-ea"/>
                <a:cs typeface="+mn-cs"/>
              </a:rPr>
              <a:t>E’ necessario quindi conoscere una serie di metodiche atte a svelare, o quantomeno a far ipotizzare, i tentativi di simulazione o dissimulazione o </a:t>
            </a:r>
            <a:r>
              <a:rPr lang="it-IT" sz="1200" kern="1200" dirty="0" err="1" smtClean="0">
                <a:solidFill>
                  <a:schemeClr val="tx1"/>
                </a:solidFill>
                <a:effectLst/>
                <a:latin typeface="+mn-lt"/>
                <a:ea typeface="+mn-ea"/>
                <a:cs typeface="+mn-cs"/>
              </a:rPr>
              <a:t>pretestazione</a:t>
            </a:r>
            <a:r>
              <a:rPr lang="it-IT" sz="1200" kern="1200" dirty="0" smtClean="0">
                <a:solidFill>
                  <a:schemeClr val="tx1"/>
                </a:solidFill>
                <a:effectLst/>
                <a:latin typeface="+mn-lt"/>
                <a:ea typeface="+mn-ea"/>
                <a:cs typeface="+mn-cs"/>
              </a:rPr>
              <a:t>, ovvero svelare o quantomeno a far ipotizzare tentativi di </a:t>
            </a:r>
            <a:r>
              <a:rPr lang="it-IT" sz="1200" i="1" kern="1200" dirty="0" smtClean="0">
                <a:solidFill>
                  <a:schemeClr val="tx1"/>
                </a:solidFill>
                <a:effectLst/>
                <a:latin typeface="+mn-lt"/>
                <a:ea typeface="+mn-ea"/>
                <a:cs typeface="+mn-cs"/>
              </a:rPr>
              <a:t>autolesionismo </a:t>
            </a:r>
            <a:r>
              <a:rPr lang="it-IT" sz="1200" kern="1200" dirty="0" smtClean="0">
                <a:solidFill>
                  <a:schemeClr val="tx1"/>
                </a:solidFill>
                <a:effectLst/>
                <a:latin typeface="+mn-lt"/>
                <a:ea typeface="+mn-ea"/>
                <a:cs typeface="+mn-cs"/>
              </a:rPr>
              <a:t>manifestando lesioni autoprodotte che successivamente vengono </a:t>
            </a:r>
            <a:r>
              <a:rPr lang="it-IT" sz="1200" i="1" kern="1200" dirty="0" smtClean="0">
                <a:solidFill>
                  <a:schemeClr val="tx1"/>
                </a:solidFill>
                <a:effectLst/>
                <a:latin typeface="+mn-lt"/>
                <a:ea typeface="+mn-ea"/>
                <a:cs typeface="+mn-cs"/>
              </a:rPr>
              <a:t>aggravate</a:t>
            </a:r>
            <a:r>
              <a:rPr lang="it-IT" sz="1200" kern="1200" dirty="0" smtClean="0">
                <a:solidFill>
                  <a:schemeClr val="tx1"/>
                </a:solidFill>
                <a:effectLst/>
                <a:latin typeface="+mn-lt"/>
                <a:ea typeface="+mn-ea"/>
                <a:cs typeface="+mn-cs"/>
              </a:rPr>
              <a:t> e quindi attribuite a cause diverse (</a:t>
            </a:r>
            <a:r>
              <a:rPr lang="it-IT" sz="1200" i="1" kern="1200" dirty="0" err="1" smtClean="0">
                <a:solidFill>
                  <a:schemeClr val="tx1"/>
                </a:solidFill>
                <a:effectLst/>
                <a:latin typeface="+mn-lt"/>
                <a:ea typeface="+mn-ea"/>
                <a:cs typeface="+mn-cs"/>
              </a:rPr>
              <a:t>pretestazione</a:t>
            </a:r>
            <a:r>
              <a:rPr lang="it-IT" sz="1200" kern="1200" dirty="0" smtClean="0">
                <a:solidFill>
                  <a:schemeClr val="tx1"/>
                </a:solidFill>
                <a:effectLst/>
                <a:latin typeface="+mn-lt"/>
                <a:ea typeface="+mn-ea"/>
                <a:cs typeface="+mn-cs"/>
              </a:rPr>
              <a:t>) specie in alcune situazioni denunciate come conseguenti ad infortunio in occasione di lavoro. </a:t>
            </a:r>
          </a:p>
          <a:p>
            <a:r>
              <a:rPr lang="it-IT" sz="1200" kern="1200" dirty="0" smtClean="0">
                <a:solidFill>
                  <a:schemeClr val="tx1"/>
                </a:solidFill>
                <a:effectLst/>
                <a:latin typeface="+mn-lt"/>
                <a:ea typeface="+mn-ea"/>
                <a:cs typeface="+mn-cs"/>
              </a:rPr>
              <a:t>Un attento e precipuo atteggiamento rispetto alla disamina anamnestica clinico-diagnostica, l’osservazione allorquando possibile, nel tempo, l’impiego di tecniche strumentali e/o l’utilizzo di ulteriore strumentazione </a:t>
            </a:r>
            <a:r>
              <a:rPr lang="it-IT" sz="1200" kern="1200" dirty="0" err="1" smtClean="0">
                <a:solidFill>
                  <a:schemeClr val="tx1"/>
                </a:solidFill>
                <a:effectLst/>
                <a:latin typeface="+mn-lt"/>
                <a:ea typeface="+mn-ea"/>
                <a:cs typeface="+mn-cs"/>
              </a:rPr>
              <a:t>ancellare</a:t>
            </a:r>
            <a:r>
              <a:rPr lang="it-IT" sz="1200" kern="1200" dirty="0" smtClean="0">
                <a:solidFill>
                  <a:schemeClr val="tx1"/>
                </a:solidFill>
                <a:effectLst/>
                <a:latin typeface="+mn-lt"/>
                <a:ea typeface="+mn-ea"/>
                <a:cs typeface="+mn-cs"/>
              </a:rPr>
              <a:t>, permette allo specialista oftalmologo e/o medico-legale di avere un quadro quanto meno attendibile rispetto al caso concreto. In questo senso si ritiene utile, e non già pretestuoso, indicare una metodologia investigativa che ripercorre quanto prima riportato. </a:t>
            </a:r>
          </a:p>
          <a:p>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2</a:t>
            </a:fld>
            <a:endParaRPr lang="it-IT"/>
          </a:p>
        </p:txBody>
      </p:sp>
    </p:spTree>
    <p:extLst>
      <p:ext uri="{BB962C8B-B14F-4D97-AF65-F5344CB8AC3E}">
        <p14:creationId xmlns:p14="http://schemas.microsoft.com/office/powerpoint/2010/main" val="363308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Le metodiche atte alla indicazione della acuità visiva, campo visivo, senso cromatico e senso del contrasto, soggette alla collaborazione del paziente, sono quelle facilmente sottoposte a simulazione: </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simulazione può riguardare altri elementi di soggettività visiva come la diplopia, l’emeralopia, la discromatopsia, in quanto alcune normative sanitarie prevedono tali deficit come causa di </a:t>
            </a:r>
            <a:r>
              <a:rPr lang="it-IT" sz="1200" kern="1200" dirty="0" err="1" smtClean="0">
                <a:solidFill>
                  <a:schemeClr val="tx1"/>
                </a:solidFill>
                <a:effectLst/>
                <a:latin typeface="+mn-lt"/>
                <a:ea typeface="+mn-ea"/>
                <a:cs typeface="+mn-cs"/>
              </a:rPr>
              <a:t>inidoineità</a:t>
            </a:r>
            <a:r>
              <a:rPr lang="it-IT" sz="1200" kern="1200" dirty="0" smtClean="0">
                <a:solidFill>
                  <a:schemeClr val="tx1"/>
                </a:solidFill>
                <a:effectLst/>
                <a:latin typeface="+mn-lt"/>
                <a:ea typeface="+mn-ea"/>
                <a:cs typeface="+mn-cs"/>
              </a:rPr>
              <a:t> a particolari funzioni o servizi.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Spesso lo specialista medico-legale e l’oftalmologo, in sede di accertamento di una idoneità o nella valutazione di un danno, si confrontano con tali problematiche ed occorre aver sempre presente tale possibilità per affrontare alcune situazioni con la adeguata prudenza.</a:t>
            </a:r>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3</a:t>
            </a:fld>
            <a:endParaRPr lang="it-IT"/>
          </a:p>
        </p:txBody>
      </p:sp>
    </p:spTree>
    <p:extLst>
      <p:ext uri="{BB962C8B-B14F-4D97-AF65-F5344CB8AC3E}">
        <p14:creationId xmlns:p14="http://schemas.microsoft.com/office/powerpoint/2010/main" val="682055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4</a:t>
            </a:fld>
            <a:endParaRPr lang="it-IT"/>
          </a:p>
        </p:txBody>
      </p:sp>
    </p:spTree>
    <p:extLst>
      <p:ext uri="{BB962C8B-B14F-4D97-AF65-F5344CB8AC3E}">
        <p14:creationId xmlns:p14="http://schemas.microsoft.com/office/powerpoint/2010/main" val="6833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Le condizioni di simulazione di stati di deficit visivo possono essere affrontate attraverso una conoscenza dettagliata dei metodi di rilevazione e quindi di metodiche di smascheramento storicamente validate da completare eventualmente con indagini elettrofisiologiche. </a:t>
            </a: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simulazione </a:t>
            </a:r>
            <a:r>
              <a:rPr lang="it-IT" sz="1200" u="sng" kern="1200" dirty="0" smtClean="0">
                <a:solidFill>
                  <a:schemeClr val="tx1"/>
                </a:solidFill>
                <a:effectLst/>
                <a:latin typeface="+mn-lt"/>
                <a:ea typeface="+mn-ea"/>
                <a:cs typeface="+mn-cs"/>
              </a:rPr>
              <a:t>dell’ambliopia o amaurosi, monolaterale o bilaterale,</a:t>
            </a:r>
            <a:r>
              <a:rPr lang="it-IT" sz="1200" kern="1200" dirty="0" smtClean="0">
                <a:solidFill>
                  <a:schemeClr val="tx1"/>
                </a:solidFill>
                <a:effectLst/>
                <a:latin typeface="+mn-lt"/>
                <a:ea typeface="+mn-ea"/>
                <a:cs typeface="+mn-cs"/>
              </a:rPr>
              <a:t> e della </a:t>
            </a:r>
            <a:r>
              <a:rPr lang="it-IT" sz="1200" u="sng" kern="1200" dirty="0" smtClean="0">
                <a:solidFill>
                  <a:schemeClr val="tx1"/>
                </a:solidFill>
                <a:effectLst/>
                <a:latin typeface="+mn-lt"/>
                <a:ea typeface="+mn-ea"/>
                <a:cs typeface="+mn-cs"/>
              </a:rPr>
              <a:t>cecità </a:t>
            </a:r>
            <a:r>
              <a:rPr lang="it-IT" sz="1200" kern="1200" dirty="0" smtClean="0">
                <a:solidFill>
                  <a:schemeClr val="tx1"/>
                </a:solidFill>
                <a:effectLst/>
                <a:latin typeface="+mn-lt"/>
                <a:ea typeface="+mn-ea"/>
                <a:cs typeface="+mn-cs"/>
              </a:rPr>
              <a:t>sono le più frequenti condizioni simulate: se l’ambliopia è spesso esagerata o simulata, specie per quanto riguarda soltanto uno dei due occhi, la cecità è una condizione difficile da simulare. La conoscenza e la descrizione di alcune metodiche e strumenti di rivelamento fraudolento rivestono, nella maggior parte, una rilevanza storica, ma è bene ricordare come molte situazioni siano ipotizzabili o addirittura svelabili attraverso la buona capacità applicativa da parte dello specialista (proprio nei casi di simulazione di ambliopia monolaterale). In talune circostanze può essere utile utilizzare ottotipi che confondano le idee a quei simulatori che basandosi sull’aspetto classico decrescente degli ottotipi tradizionali possono essere tratti in inganno da caratteri proposti in ordine sparso e non decrescente[18], ovvero variando la distanza dell’esaminando dall’ottotipo. </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endParaRPr lang="it-I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il ricorso, in situazioni particolarmente controverse, ad esecuzione di esami elettrofisiologici, che concedano la possibilità di distinzione, e scelta tra questi dell’indagine più appropriata alla richiesta specifica. </a:t>
            </a:r>
          </a:p>
          <a:p>
            <a:r>
              <a:rPr lang="it-IT" dirty="0" smtClean="0"/>
              <a:t>e nuove metodiche elettrofisiologiche (OCT ed </a:t>
            </a:r>
            <a:r>
              <a:rPr lang="it-IT" dirty="0" err="1" smtClean="0"/>
              <a:t>elettroretinografia</a:t>
            </a:r>
            <a:r>
              <a:rPr lang="it-IT" dirty="0" smtClean="0"/>
              <a:t>) possono concedere la valutazione di una eventuale integrità anatomica tale da poter giustificare l’assenza di eventuali deficit dichiarati, ma non conferendo certezza circa la reale funzionalità di quel tratto, potendo solo svelare la simulazione per via deduttiva e non per certezza assoluta. Per tale motivo, accanto ad accertamenti strumentali, occorre avere pratica in alcune metodiche utile a svelare la simulazione.</a:t>
            </a:r>
          </a:p>
          <a:p>
            <a:endParaRPr lang="it-IT" dirty="0" smtClean="0"/>
          </a:p>
          <a:p>
            <a:r>
              <a:rPr lang="it-IT" sz="1200" kern="1200" dirty="0" smtClean="0">
                <a:solidFill>
                  <a:schemeClr val="tx1"/>
                </a:solidFill>
                <a:effectLst/>
                <a:latin typeface="+mn-lt"/>
                <a:ea typeface="+mn-ea"/>
                <a:cs typeface="+mn-cs"/>
              </a:rPr>
              <a:t>: l’</a:t>
            </a:r>
            <a:r>
              <a:rPr lang="it-IT" sz="1200" kern="1200" dirty="0" err="1" smtClean="0">
                <a:solidFill>
                  <a:schemeClr val="tx1"/>
                </a:solidFill>
                <a:effectLst/>
                <a:latin typeface="+mn-lt"/>
                <a:ea typeface="+mn-ea"/>
                <a:cs typeface="+mn-cs"/>
              </a:rPr>
              <a:t>elettroretinogramma</a:t>
            </a:r>
            <a:r>
              <a:rPr lang="it-IT" sz="1200" kern="1200" dirty="0" smtClean="0">
                <a:solidFill>
                  <a:schemeClr val="tx1"/>
                </a:solidFill>
                <a:effectLst/>
                <a:latin typeface="+mn-lt"/>
                <a:ea typeface="+mn-ea"/>
                <a:cs typeface="+mn-cs"/>
              </a:rPr>
              <a:t>, l’</a:t>
            </a:r>
            <a:r>
              <a:rPr lang="it-IT" sz="1200" kern="1200" dirty="0" err="1" smtClean="0">
                <a:solidFill>
                  <a:schemeClr val="tx1"/>
                </a:solidFill>
                <a:effectLst/>
                <a:latin typeface="+mn-lt"/>
                <a:ea typeface="+mn-ea"/>
                <a:cs typeface="+mn-cs"/>
              </a:rPr>
              <a:t>elettroculogramma</a:t>
            </a:r>
            <a:r>
              <a:rPr lang="it-IT" sz="1200" kern="1200" dirty="0" smtClean="0">
                <a:solidFill>
                  <a:schemeClr val="tx1"/>
                </a:solidFill>
                <a:effectLst/>
                <a:latin typeface="+mn-lt"/>
                <a:ea typeface="+mn-ea"/>
                <a:cs typeface="+mn-cs"/>
              </a:rPr>
              <a:t> ed i potenziali evocati visivi potranno chiarire l’integrità </a:t>
            </a:r>
            <a:r>
              <a:rPr lang="it-IT" sz="1200" kern="1200" dirty="0" err="1" smtClean="0">
                <a:solidFill>
                  <a:schemeClr val="tx1"/>
                </a:solidFill>
                <a:effectLst/>
                <a:latin typeface="+mn-lt"/>
                <a:ea typeface="+mn-ea"/>
                <a:cs typeface="+mn-cs"/>
              </a:rPr>
              <a:t>anatomo</a:t>
            </a:r>
            <a:r>
              <a:rPr lang="it-IT" sz="1200" kern="1200" dirty="0" smtClean="0">
                <a:solidFill>
                  <a:schemeClr val="tx1"/>
                </a:solidFill>
                <a:effectLst/>
                <a:latin typeface="+mn-lt"/>
                <a:ea typeface="+mn-ea"/>
                <a:cs typeface="+mn-cs"/>
              </a:rPr>
              <a:t>-funzionale della retina e delle vie ottiche fino alla corteccia visiva, dirimendo le contestazioni in essere. Ancora l’OCT, l’indagine ecografica </a:t>
            </a:r>
            <a:endParaRPr lang="it-IT" dirty="0" smtClean="0"/>
          </a:p>
          <a:p>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5</a:t>
            </a:fld>
            <a:endParaRPr lang="it-IT"/>
          </a:p>
        </p:txBody>
      </p:sp>
    </p:spTree>
    <p:extLst>
      <p:ext uri="{BB962C8B-B14F-4D97-AF65-F5344CB8AC3E}">
        <p14:creationId xmlns:p14="http://schemas.microsoft.com/office/powerpoint/2010/main" val="2098569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6</a:t>
            </a:fld>
            <a:endParaRPr lang="it-IT"/>
          </a:p>
        </p:txBody>
      </p:sp>
    </p:spTree>
    <p:extLst>
      <p:ext uri="{BB962C8B-B14F-4D97-AF65-F5344CB8AC3E}">
        <p14:creationId xmlns:p14="http://schemas.microsoft.com/office/powerpoint/2010/main" val="1017102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l’esecuzione di tali metodiche ovvero di tali espedienti devono essere eseguite in modo sicuro e veloce da parte dell’esaminatore, tanto da non lasciare il tempo al simulatore di mettere in atto manovre adattative. Spesso occorre chiedere al soggetto la ripetizione di tali metodiche durante la stessa seduta di visita ovvero invitarlo ad ulteriori incontri durante i quali ripetere le stesse metodiche o addirittura porre in essere mezzi di accertamento sempre diversi, per avere ragione anche dei simulatori più scaltri e esperti. Molto importante risulta l’osservazione e la sorveglianza continua del soggetto durante le prove al fine di cogliere movimenti oculari o con la testa che possano rendere ragione di un tentativo di simulazione. E’ bene ancora ricordare come tali test siano comunque riportati in molta </a:t>
            </a:r>
            <a:r>
              <a:rPr lang="it-IT" sz="1200" kern="1200" dirty="0" err="1" smtClean="0">
                <a:solidFill>
                  <a:schemeClr val="tx1"/>
                </a:solidFill>
                <a:effectLst/>
                <a:latin typeface="+mn-lt"/>
                <a:ea typeface="+mn-ea"/>
                <a:cs typeface="+mn-cs"/>
              </a:rPr>
              <a:t>sitografia</a:t>
            </a:r>
            <a:r>
              <a:rPr lang="it-IT" sz="1200" kern="1200" dirty="0" smtClean="0">
                <a:solidFill>
                  <a:schemeClr val="tx1"/>
                </a:solidFill>
                <a:effectLst/>
                <a:latin typeface="+mn-lt"/>
                <a:ea typeface="+mn-ea"/>
                <a:cs typeface="+mn-cs"/>
              </a:rPr>
              <a:t>, e facilmente accessibili a tutti, anche a coloro che intendano poi utilizzarli per altri scopi. Anche tali test risultano quindi scarsamente attendibili se non eseguiti con la dovuta accortezza, in quanto non scevri di aggiustamenti volontari (per esempio instillazione di midriatici, o prova indice naso perfettamente riuscita …) e quindi particolarmente difficili da distinguere in ambito differenziale.</a:t>
            </a:r>
          </a:p>
          <a:p>
            <a:pPr marL="0" marR="0" indent="0" algn="l" defTabSz="914400" rtl="0" eaLnBrk="1" fontAlgn="auto" latinLnBrk="0" hangingPunct="1">
              <a:lnSpc>
                <a:spcPct val="100000"/>
              </a:lnSpc>
              <a:spcBef>
                <a:spcPts val="0"/>
              </a:spcBef>
              <a:spcAft>
                <a:spcPts val="0"/>
              </a:spcAft>
              <a:buClrTx/>
              <a:buSzTx/>
              <a:buFontTx/>
              <a:buNone/>
              <a:tabLst/>
              <a:defRPr/>
            </a:pPr>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err="1" smtClean="0">
                <a:solidFill>
                  <a:schemeClr val="tx1"/>
                </a:solidFill>
                <a:effectLst/>
                <a:latin typeface="+mn-lt"/>
                <a:ea typeface="+mn-ea"/>
                <a:cs typeface="+mn-cs"/>
              </a:rPr>
              <a:t>pretestazione</a:t>
            </a:r>
            <a:r>
              <a:rPr lang="it-IT" sz="1200" kern="1200" dirty="0" smtClean="0">
                <a:solidFill>
                  <a:schemeClr val="tx1"/>
                </a:solidFill>
                <a:effectLst/>
                <a:latin typeface="+mn-lt"/>
                <a:ea typeface="+mn-ea"/>
                <a:cs typeface="+mn-cs"/>
              </a:rPr>
              <a:t> per quanto concerne la cataratta: a fronte di origine senile, viene denunciata, dal simulatore, un’origine di tipo professionale. Tuttavia alcuni agenti patogeni di natura lavorativa (radiazioni ionizzanti, tossicosi esogene, traumi </a:t>
            </a:r>
            <a:r>
              <a:rPr lang="it-IT" sz="1200" kern="1200" dirty="0" err="1" smtClean="0">
                <a:solidFill>
                  <a:schemeClr val="tx1"/>
                </a:solidFill>
                <a:effectLst/>
                <a:latin typeface="+mn-lt"/>
                <a:ea typeface="+mn-ea"/>
                <a:cs typeface="+mn-cs"/>
              </a:rPr>
              <a:t>etc</a:t>
            </a:r>
            <a:r>
              <a:rPr lang="it-IT" sz="1200" kern="1200" dirty="0" smtClean="0">
                <a:solidFill>
                  <a:schemeClr val="tx1"/>
                </a:solidFill>
                <a:effectLst/>
                <a:latin typeface="+mn-lt"/>
                <a:ea typeface="+mn-ea"/>
                <a:cs typeface="+mn-cs"/>
              </a:rPr>
              <a:t>) possono arrecare offesa al tessuto lenticolare che reagendo in modo univoco con l’opacamento di fatto riduce l’acuità visiva. Non </a:t>
            </a:r>
            <a:r>
              <a:rPr lang="it-IT" sz="1200" kern="1200" dirty="0" err="1" smtClean="0">
                <a:solidFill>
                  <a:schemeClr val="tx1"/>
                </a:solidFill>
                <a:effectLst/>
                <a:latin typeface="+mn-lt"/>
                <a:ea typeface="+mn-ea"/>
                <a:cs typeface="+mn-cs"/>
              </a:rPr>
              <a:t>èpossibile</a:t>
            </a:r>
            <a:r>
              <a:rPr lang="it-IT" sz="1200" kern="1200" dirty="0" smtClean="0">
                <a:solidFill>
                  <a:schemeClr val="tx1"/>
                </a:solidFill>
                <a:effectLst/>
                <a:latin typeface="+mn-lt"/>
                <a:ea typeface="+mn-ea"/>
                <a:cs typeface="+mn-cs"/>
              </a:rPr>
              <a:t> di fatto svelare con certezza assoluta la frode in quanto le forme avanzate di cataratta sono mal differenziabili tra loro ed è solo ipotizzabile una diagnosi di tipo </a:t>
            </a:r>
            <a:r>
              <a:rPr lang="it-IT" sz="1200" kern="1200" dirty="0" err="1" smtClean="0">
                <a:solidFill>
                  <a:schemeClr val="tx1"/>
                </a:solidFill>
                <a:effectLst/>
                <a:latin typeface="+mn-lt"/>
                <a:ea typeface="+mn-ea"/>
                <a:cs typeface="+mn-cs"/>
              </a:rPr>
              <a:t>etiopatogenetico</a:t>
            </a:r>
            <a:r>
              <a:rPr lang="it-IT" sz="1200" kern="1200" dirty="0" smtClean="0">
                <a:solidFill>
                  <a:schemeClr val="tx1"/>
                </a:solidFill>
                <a:effectLst/>
                <a:latin typeface="+mn-lt"/>
                <a:ea typeface="+mn-ea"/>
                <a:cs typeface="+mn-cs"/>
              </a:rPr>
              <a:t> sulla base della sede della cataratta, così la sede posteriore potrebbe indirizzare ad una situazione </a:t>
            </a:r>
            <a:r>
              <a:rPr lang="it-IT" sz="1200" kern="1200" dirty="0" err="1" smtClean="0">
                <a:solidFill>
                  <a:schemeClr val="tx1"/>
                </a:solidFill>
                <a:effectLst/>
                <a:latin typeface="+mn-lt"/>
                <a:ea typeface="+mn-ea"/>
                <a:cs typeface="+mn-cs"/>
              </a:rPr>
              <a:t>ditipo</a:t>
            </a:r>
            <a:r>
              <a:rPr lang="it-IT" sz="1200" kern="1200" dirty="0" smtClean="0">
                <a:solidFill>
                  <a:schemeClr val="tx1"/>
                </a:solidFill>
                <a:effectLst/>
                <a:latin typeface="+mn-lt"/>
                <a:ea typeface="+mn-ea"/>
                <a:cs typeface="+mn-cs"/>
              </a:rPr>
              <a:t> professionale da agenti fisici, mentre eventuali opacità mobili possono essere riconducibili a vecchi insulti di tipo emorragico da trauma diretti etc.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dissimulazione, laddove alcuni difetti del visus vengono occultati per evitare la compromissione di idoneità lavorativa ovvero assunzioni in campi specifici, così come selezioni attitudinali specifiche: si ricorda come la lettura degli ottotipi possa essere mimata alla perfezione nei casi di soggetti preparati, che hanno studiato in modo attento la tavola con le variazioni decrescenti delle lettere, potendo così produrre risposte non già veritiere bensì utilizzando di fatto la memoria di sede delle lettere. E’ bene infatti variare le tavole ottotipiche adoperando sia quelle che rappresentano simboli che quelle che rappresentano lettere e quindi facendo ricorso alle metodiche obiettive per la determinazione delle qualità rifrattive dell’occhio. I casi di dissimulazione possono essere frequenti nelle valutazioni di idoneità visiva alla guida o per attività che richiedono una particolare efficienza visiva: alcuni soggetti possono presentarsi idonei per l’acutezza visiva, ma non esserlo in condizioni di scarso contrasto rendendosi pericolosi per se e per gli altri. Ad esempio, nella guida in caso di nebbia, tenendo conto che il contrasto si riduce linearmente con l’aumentare della distanza dall’ostacolo, si può facilmente dimostrare che un individuo con visus di 10/10, ma con una riduzione del 50% della sensibilità al contrasto, avverte l’ostacolo alla metà della distanza rispetto ad un soggetto normale. Pertanto è possibile affiancare ad una valutazione classica dell’acutezza visiva anche quella della sensibilità al contrasto in </a:t>
            </a:r>
            <a:r>
              <a:rPr lang="it-IT" sz="1200" kern="1200" dirty="0" err="1" smtClean="0">
                <a:solidFill>
                  <a:schemeClr val="tx1"/>
                </a:solidFill>
                <a:effectLst/>
                <a:latin typeface="+mn-lt"/>
                <a:ea typeface="+mn-ea"/>
                <a:cs typeface="+mn-cs"/>
              </a:rPr>
              <a:t>quantoutili</a:t>
            </a:r>
            <a:r>
              <a:rPr lang="it-IT" sz="1200" kern="1200" dirty="0" smtClean="0">
                <a:solidFill>
                  <a:schemeClr val="tx1"/>
                </a:solidFill>
                <a:effectLst/>
                <a:latin typeface="+mn-lt"/>
                <a:ea typeface="+mn-ea"/>
                <a:cs typeface="+mn-cs"/>
              </a:rPr>
              <a:t> nella definizione complessiva del soggetto </a:t>
            </a:r>
            <a:r>
              <a:rPr lang="it-IT" sz="1200" u="sng" kern="1200" dirty="0" smtClean="0">
                <a:solidFill>
                  <a:schemeClr val="tx1"/>
                </a:solidFill>
                <a:effectLst/>
                <a:latin typeface="+mn-lt"/>
                <a:ea typeface="+mn-ea"/>
                <a:cs typeface="+mn-cs"/>
              </a:rPr>
              <a:t>[22] </a:t>
            </a:r>
            <a:endParaRPr lang="it-IT" sz="1200" kern="1200" dirty="0" smtClean="0">
              <a:solidFill>
                <a:schemeClr val="tx1"/>
              </a:solidFill>
              <a:effectLst/>
              <a:latin typeface="+mn-lt"/>
              <a:ea typeface="+mn-ea"/>
              <a:cs typeface="+mn-cs"/>
            </a:endParaRPr>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7</a:t>
            </a:fld>
            <a:endParaRPr lang="it-IT"/>
          </a:p>
        </p:txBody>
      </p:sp>
    </p:spTree>
    <p:extLst>
      <p:ext uri="{BB962C8B-B14F-4D97-AF65-F5344CB8AC3E}">
        <p14:creationId xmlns:p14="http://schemas.microsoft.com/office/powerpoint/2010/main" val="121840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Spesso ci si trova di fronte a simulazioni, </a:t>
            </a:r>
            <a:r>
              <a:rPr lang="it-IT" dirty="0" err="1" smtClean="0"/>
              <a:t>pretestazioni</a:t>
            </a:r>
            <a:r>
              <a:rPr lang="it-IT" dirty="0" smtClean="0"/>
              <a:t>, esagerazioni o dissimulazioni che possono alterare il rapporto medico-paziente, conferendone estremi di aspetto fraudolento. </a:t>
            </a:r>
          </a:p>
          <a:p>
            <a:endParaRPr lang="it-IT" dirty="0" smtClean="0"/>
          </a:p>
          <a:p>
            <a:r>
              <a:rPr lang="it-IT" dirty="0" smtClean="0"/>
              <a:t>In tal senso, l’approccio bi-specialistico(medico-legale ed oftalmologo) avanzato con la proposizione investigativa di tipo clinico e/o strumentale, indica una metodologia attuativa pratica, con l’esecuzione di approfondimenti specie in previsione della valutazione </a:t>
            </a:r>
            <a:r>
              <a:rPr lang="it-IT" dirty="0" err="1" smtClean="0"/>
              <a:t>menomativa</a:t>
            </a:r>
            <a:r>
              <a:rPr lang="it-IT" dirty="0" smtClean="0"/>
              <a:t> in campo sociale e/o previdenziale, per i risvolti intrinseci sia di tipo personale nonché di tipo economico individuale e sociale.</a:t>
            </a:r>
          </a:p>
          <a:p>
            <a:endParaRPr lang="it-IT" dirty="0" smtClean="0"/>
          </a:p>
          <a:p>
            <a:r>
              <a:rPr lang="it-IT" dirty="0" smtClean="0"/>
              <a:t>La valutazione </a:t>
            </a:r>
            <a:r>
              <a:rPr lang="it-IT" dirty="0" err="1" smtClean="0"/>
              <a:t>menomativa</a:t>
            </a:r>
            <a:r>
              <a:rPr lang="it-IT" dirty="0" smtClean="0"/>
              <a:t>, infatti, deve essere traduzione puntuale di un iter clinico e diagnostico che prevede l’utilizzo di specifiche competenze specialistiche oftalmologiche, manovre semeiologiche e strumentali tali da rispecchiare l’utilizzo nei diversi ambiti d’interesse, e, contemporaneamente, assunzioni di responsabilità professionali di tipo diagnostico </a:t>
            </a:r>
            <a:endParaRPr lang="it-IT" dirty="0"/>
          </a:p>
        </p:txBody>
      </p:sp>
      <p:sp>
        <p:nvSpPr>
          <p:cNvPr id="4" name="Segnaposto numero diapositiva 3"/>
          <p:cNvSpPr>
            <a:spLocks noGrp="1"/>
          </p:cNvSpPr>
          <p:nvPr>
            <p:ph type="sldNum" sz="quarter" idx="10"/>
          </p:nvPr>
        </p:nvSpPr>
        <p:spPr/>
        <p:txBody>
          <a:bodyPr/>
          <a:lstStyle/>
          <a:p>
            <a:fld id="{2F9D184D-D56E-4229-9A2E-C9659A9F404E}" type="slidenum">
              <a:rPr lang="it-IT" smtClean="0"/>
              <a:t>8</a:t>
            </a:fld>
            <a:endParaRPr lang="it-IT"/>
          </a:p>
        </p:txBody>
      </p:sp>
    </p:spTree>
    <p:extLst>
      <p:ext uri="{BB962C8B-B14F-4D97-AF65-F5344CB8AC3E}">
        <p14:creationId xmlns:p14="http://schemas.microsoft.com/office/powerpoint/2010/main" val="222526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B51699C-2136-481B-ADCE-36F2166A0D06}" type="datetimeFigureOut">
              <a:rPr lang="it-IT" smtClean="0"/>
              <a:t>28/09/2016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30913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51699C-2136-481B-ADCE-36F2166A0D06}" type="datetimeFigureOut">
              <a:rPr lang="it-IT" smtClean="0"/>
              <a:t>28/09/2016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144181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51699C-2136-481B-ADCE-36F2166A0D06}" type="datetimeFigureOut">
              <a:rPr lang="it-IT" smtClean="0"/>
              <a:t>28/09/2016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4161364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B51699C-2136-481B-ADCE-36F2166A0D06}" type="datetimeFigureOut">
              <a:rPr lang="it-IT" smtClean="0"/>
              <a:t>28/09/2016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1818760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B51699C-2136-481B-ADCE-36F2166A0D06}" type="datetimeFigureOut">
              <a:rPr lang="it-IT" smtClean="0"/>
              <a:t>28/09/2016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125892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B51699C-2136-481B-ADCE-36F2166A0D06}" type="datetimeFigureOut">
              <a:rPr lang="it-IT" smtClean="0"/>
              <a:t>28/09/2016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367450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B51699C-2136-481B-ADCE-36F2166A0D06}" type="datetimeFigureOut">
              <a:rPr lang="it-IT" smtClean="0"/>
              <a:t>28/09/2016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2400210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B51699C-2136-481B-ADCE-36F2166A0D06}" type="datetimeFigureOut">
              <a:rPr lang="it-IT" smtClean="0"/>
              <a:t>28/09/2016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2237681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B51699C-2136-481B-ADCE-36F2166A0D06}" type="datetimeFigureOut">
              <a:rPr lang="it-IT" smtClean="0"/>
              <a:t>28/09/2016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118157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B51699C-2136-481B-ADCE-36F2166A0D06}" type="datetimeFigureOut">
              <a:rPr lang="it-IT" smtClean="0"/>
              <a:t>28/09/2016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32213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B51699C-2136-481B-ADCE-36F2166A0D06}" type="datetimeFigureOut">
              <a:rPr lang="it-IT" smtClean="0"/>
              <a:t>28/09/2016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4D82BD8-546E-4F1A-B628-1DF0802808E6}" type="slidenum">
              <a:rPr lang="it-IT" smtClean="0"/>
              <a:t>‹N›</a:t>
            </a:fld>
            <a:endParaRPr lang="it-IT"/>
          </a:p>
        </p:txBody>
      </p:sp>
    </p:spTree>
    <p:extLst>
      <p:ext uri="{BB962C8B-B14F-4D97-AF65-F5344CB8AC3E}">
        <p14:creationId xmlns:p14="http://schemas.microsoft.com/office/powerpoint/2010/main" val="831566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51699C-2136-481B-ADCE-36F2166A0D06}" type="datetimeFigureOut">
              <a:rPr lang="it-IT" smtClean="0"/>
              <a:t>28/09/2016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D82BD8-546E-4F1A-B628-1DF0802808E6}" type="slidenum">
              <a:rPr lang="it-IT" smtClean="0"/>
              <a:t>‹N›</a:t>
            </a:fld>
            <a:endParaRPr lang="it-IT"/>
          </a:p>
        </p:txBody>
      </p:sp>
    </p:spTree>
    <p:extLst>
      <p:ext uri="{BB962C8B-B14F-4D97-AF65-F5344CB8AC3E}">
        <p14:creationId xmlns:p14="http://schemas.microsoft.com/office/powerpoint/2010/main" val="856368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420888"/>
            <a:ext cx="7772400" cy="1179562"/>
          </a:xfrm>
        </p:spPr>
        <p:txBody>
          <a:bodyPr>
            <a:normAutofit fontScale="90000"/>
          </a:bodyPr>
          <a:lstStyle/>
          <a:p>
            <a:r>
              <a:rPr lang="it-IT" dirty="0" smtClean="0"/>
              <a:t>La diagnostica oftalmologica per finalità medico-legali: </a:t>
            </a:r>
            <a:br>
              <a:rPr lang="it-IT" dirty="0" smtClean="0"/>
            </a:br>
            <a:r>
              <a:rPr lang="it-IT" dirty="0" smtClean="0"/>
              <a:t>il problema della  “simulazione”</a:t>
            </a:r>
            <a:endParaRPr lang="it-IT" dirty="0"/>
          </a:p>
        </p:txBody>
      </p:sp>
      <p:sp>
        <p:nvSpPr>
          <p:cNvPr id="3" name="Sottotitolo 2"/>
          <p:cNvSpPr>
            <a:spLocks noGrp="1"/>
          </p:cNvSpPr>
          <p:nvPr>
            <p:ph type="subTitle" idx="1"/>
          </p:nvPr>
        </p:nvSpPr>
        <p:spPr>
          <a:xfrm>
            <a:off x="1371600" y="4437112"/>
            <a:ext cx="6400800" cy="1201688"/>
          </a:xfrm>
        </p:spPr>
        <p:txBody>
          <a:bodyPr>
            <a:normAutofit fontScale="47500" lnSpcReduction="20000"/>
          </a:bodyPr>
          <a:lstStyle/>
          <a:p>
            <a:r>
              <a:rPr lang="it-IT" dirty="0" smtClean="0"/>
              <a:t>Rosa Maria Gaudio </a:t>
            </a:r>
          </a:p>
          <a:p>
            <a:r>
              <a:rPr lang="it-IT" dirty="0" smtClean="0"/>
              <a:t>Università degli Studi di Ferrara</a:t>
            </a:r>
          </a:p>
          <a:p>
            <a:r>
              <a:rPr lang="it-IT" dirty="0" smtClean="0"/>
              <a:t>Dipartimento di Scienze </a:t>
            </a:r>
            <a:r>
              <a:rPr lang="it-IT" dirty="0"/>
              <a:t>M</a:t>
            </a:r>
            <a:r>
              <a:rPr lang="it-IT" dirty="0" smtClean="0"/>
              <a:t>ediche </a:t>
            </a:r>
          </a:p>
          <a:p>
            <a:r>
              <a:rPr lang="it-IT" dirty="0" smtClean="0"/>
              <a:t>UOL di Medicina Legale</a:t>
            </a:r>
          </a:p>
          <a:p>
            <a:r>
              <a:rPr lang="it-IT" dirty="0" smtClean="0"/>
              <a:t>Dipartimento Provinciale Strutturale di Medicina Legale</a:t>
            </a:r>
          </a:p>
          <a:p>
            <a:endParaRPr lang="it-IT"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620688"/>
            <a:ext cx="30099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956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764704"/>
            <a:ext cx="8363271" cy="1368152"/>
          </a:xfrm>
        </p:spPr>
        <p:txBody>
          <a:bodyPr>
            <a:normAutofit fontScale="90000"/>
          </a:bodyPr>
          <a:lstStyle/>
          <a:p>
            <a:pPr algn="l"/>
            <a:r>
              <a:rPr lang="it-IT" sz="800" dirty="0" smtClean="0"/>
              <a:t>		</a:t>
            </a:r>
            <a:r>
              <a:rPr lang="it-IT" sz="800" dirty="0"/>
              <a:t/>
            </a:r>
            <a:br>
              <a:rPr lang="it-IT" sz="800" dirty="0"/>
            </a:br>
            <a:r>
              <a:rPr lang="it-IT" sz="800" dirty="0" smtClean="0"/>
              <a:t/>
            </a:r>
            <a:br>
              <a:rPr lang="it-IT" sz="800" dirty="0" smtClean="0"/>
            </a:br>
            <a:r>
              <a:rPr lang="it-IT" sz="800" dirty="0"/>
              <a:t/>
            </a:r>
            <a:br>
              <a:rPr lang="it-IT" sz="800" dirty="0"/>
            </a:br>
            <a:r>
              <a:rPr lang="it-IT" sz="800" dirty="0" smtClean="0"/>
              <a:t/>
            </a:r>
            <a:br>
              <a:rPr lang="it-IT" sz="800" dirty="0" smtClean="0"/>
            </a:br>
            <a:r>
              <a:rPr lang="it-IT" sz="800" dirty="0" smtClean="0"/>
              <a:t/>
            </a:r>
            <a:br>
              <a:rPr lang="it-IT" sz="800" dirty="0" smtClean="0"/>
            </a:br>
            <a:r>
              <a:rPr lang="it-IT" sz="800" dirty="0"/>
              <a:t/>
            </a:r>
            <a:br>
              <a:rPr lang="it-IT" sz="800" dirty="0"/>
            </a:br>
            <a:r>
              <a:rPr lang="it-IT" sz="800" dirty="0" smtClean="0"/>
              <a:t/>
            </a:r>
            <a:br>
              <a:rPr lang="it-IT" sz="800" dirty="0" smtClean="0"/>
            </a:br>
            <a:r>
              <a:rPr lang="it-IT" sz="800" dirty="0"/>
              <a:t/>
            </a:r>
            <a:br>
              <a:rPr lang="it-IT" sz="800" dirty="0"/>
            </a:br>
            <a:r>
              <a:rPr lang="it-IT" sz="800" dirty="0" smtClean="0"/>
              <a:t/>
            </a:r>
            <a:br>
              <a:rPr lang="it-IT" sz="800" dirty="0" smtClean="0"/>
            </a:br>
            <a:r>
              <a:rPr lang="it-IT" sz="800" dirty="0"/>
              <a:t/>
            </a:r>
            <a:br>
              <a:rPr lang="it-IT" sz="800" dirty="0"/>
            </a:br>
            <a:r>
              <a:rPr lang="it-IT" sz="800" dirty="0" smtClean="0"/>
              <a:t/>
            </a:r>
            <a:br>
              <a:rPr lang="it-IT" sz="800" dirty="0" smtClean="0"/>
            </a:br>
            <a:r>
              <a:rPr lang="it-IT" sz="800" dirty="0" smtClean="0"/>
              <a:t>Volume: 87 - Fascicolo: 4 (2016)</a:t>
            </a:r>
            <a:br>
              <a:rPr lang="it-IT" sz="800" dirty="0" smtClean="0"/>
            </a:br>
            <a:r>
              <a:rPr lang="it-IT" sz="800" dirty="0" smtClean="0"/>
              <a:t/>
            </a:r>
            <a:br>
              <a:rPr lang="it-IT" sz="800" dirty="0" smtClean="0"/>
            </a:br>
            <a:endParaRPr lang="it-IT" sz="800" dirty="0"/>
          </a:p>
        </p:txBody>
      </p:sp>
      <p:sp>
        <p:nvSpPr>
          <p:cNvPr id="3" name="Segnaposto contenuto 2"/>
          <p:cNvSpPr>
            <a:spLocks noGrp="1"/>
          </p:cNvSpPr>
          <p:nvPr>
            <p:ph idx="1"/>
          </p:nvPr>
        </p:nvSpPr>
        <p:spPr>
          <a:xfrm>
            <a:off x="457200" y="2060848"/>
            <a:ext cx="8229600" cy="4065315"/>
          </a:xfrm>
        </p:spPr>
        <p:txBody>
          <a:bodyPr>
            <a:normAutofit/>
          </a:bodyPr>
          <a:lstStyle/>
          <a:p>
            <a:pPr marL="0" indent="0">
              <a:buNone/>
            </a:pPr>
            <a:r>
              <a:rPr lang="it-IT" sz="2000" dirty="0" smtClean="0"/>
              <a:t>Simulazione: alterazione della realtà in riferimento all’esistenza, alle cause, alle manifestazioni e conseguenze di una malattia, di una lesione o di una menomazione da parte di un soggetto sano</a:t>
            </a:r>
          </a:p>
          <a:p>
            <a:pPr marL="0" indent="0">
              <a:buNone/>
            </a:pPr>
            <a:r>
              <a:rPr lang="it-IT" sz="2000" i="1" dirty="0" smtClean="0"/>
              <a:t>Creatrice</a:t>
            </a:r>
          </a:p>
          <a:p>
            <a:pPr marL="0" indent="0">
              <a:buNone/>
            </a:pPr>
            <a:r>
              <a:rPr lang="it-IT" sz="2000" i="1" dirty="0" smtClean="0"/>
              <a:t>Revocatrice (… aggravamento, esagerazione, ….)</a:t>
            </a:r>
          </a:p>
          <a:p>
            <a:pPr marL="0" indent="0">
              <a:buNone/>
            </a:pPr>
            <a:r>
              <a:rPr lang="it-IT" sz="2000" dirty="0" smtClean="0"/>
              <a:t>Dissimulazione:  occultamento </a:t>
            </a:r>
            <a:r>
              <a:rPr lang="it-IT" sz="2000" dirty="0"/>
              <a:t>della malattia, al fine di apparirne esente, ed attenuazione, quando si tenta di ridurne la gravità; </a:t>
            </a:r>
            <a:endParaRPr lang="it-IT" sz="2000" dirty="0" smtClean="0"/>
          </a:p>
          <a:p>
            <a:pPr marL="0" indent="0">
              <a:buNone/>
            </a:pPr>
            <a:r>
              <a:rPr lang="it-IT" sz="2000" dirty="0" err="1" smtClean="0"/>
              <a:t>Pretestazione</a:t>
            </a:r>
            <a:r>
              <a:rPr lang="it-IT" sz="2000" dirty="0" smtClean="0"/>
              <a:t>: riferire </a:t>
            </a:r>
            <a:r>
              <a:rPr lang="it-IT" sz="2000" dirty="0"/>
              <a:t>o indicare cause della malattia diverse da quella reale (cosiddetto falso riferimento eziologico). </a:t>
            </a:r>
          </a:p>
          <a:p>
            <a:pPr marL="0" indent="0">
              <a:buNone/>
            </a:pPr>
            <a:endParaRPr lang="it-IT" sz="20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1313"/>
            <a:ext cx="1152525" cy="1591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368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11525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95536" y="2060849"/>
            <a:ext cx="6462464" cy="492443"/>
          </a:xfrm>
          <a:prstGeom prst="rect">
            <a:avLst/>
          </a:prstGeom>
        </p:spPr>
        <p:txBody>
          <a:bodyPr wrap="square">
            <a:spAutoFit/>
          </a:bodyPr>
          <a:lstStyle/>
          <a:p>
            <a:r>
              <a:rPr lang="it-IT" sz="800" dirty="0">
                <a:solidFill>
                  <a:prstClr val="black"/>
                </a:solidFill>
                <a:ea typeface="+mj-ea"/>
                <a:cs typeface="+mj-cs"/>
              </a:rPr>
              <a:t>Volume: 87 - Fascicolo: 4 (2016)</a:t>
            </a:r>
            <a:br>
              <a:rPr lang="it-IT" sz="800" dirty="0">
                <a:solidFill>
                  <a:prstClr val="black"/>
                </a:solidFill>
                <a:ea typeface="+mj-ea"/>
                <a:cs typeface="+mj-cs"/>
              </a:rPr>
            </a:br>
            <a:endParaRPr lang="it-IT" dirty="0"/>
          </a:p>
        </p:txBody>
      </p:sp>
      <p:sp>
        <p:nvSpPr>
          <p:cNvPr id="3" name="Rettangolo 2"/>
          <p:cNvSpPr/>
          <p:nvPr/>
        </p:nvSpPr>
        <p:spPr>
          <a:xfrm>
            <a:off x="2051720" y="908720"/>
            <a:ext cx="6768752" cy="5632311"/>
          </a:xfrm>
          <a:prstGeom prst="rect">
            <a:avLst/>
          </a:prstGeom>
        </p:spPr>
        <p:txBody>
          <a:bodyPr wrap="square">
            <a:spAutoFit/>
          </a:bodyPr>
          <a:lstStyle/>
          <a:p>
            <a:pPr fontAlgn="ctr"/>
            <a:r>
              <a:rPr lang="it-IT" b="1" dirty="0"/>
              <a:t>oftalmologo</a:t>
            </a:r>
          </a:p>
          <a:p>
            <a:pPr fontAlgn="ctr"/>
            <a:r>
              <a:rPr lang="it-IT" dirty="0"/>
              <a:t>Inquadramento diagnostico funzionale</a:t>
            </a:r>
          </a:p>
          <a:p>
            <a:pPr fontAlgn="ctr"/>
            <a:r>
              <a:rPr lang="it-IT" dirty="0" smtClean="0"/>
              <a:t> </a:t>
            </a:r>
            <a:r>
              <a:rPr lang="it-IT" dirty="0"/>
              <a:t>quantificazione della disabilità visiva</a:t>
            </a:r>
          </a:p>
          <a:p>
            <a:pPr fontAlgn="ctr"/>
            <a:r>
              <a:rPr lang="it-IT" dirty="0" smtClean="0"/>
              <a:t> prognosi </a:t>
            </a:r>
            <a:r>
              <a:rPr lang="it-IT" dirty="0"/>
              <a:t>sulle possibilità di recupero</a:t>
            </a:r>
          </a:p>
          <a:p>
            <a:pPr fontAlgn="ctr"/>
            <a:r>
              <a:rPr lang="it-IT" dirty="0" smtClean="0"/>
              <a:t> prescrizione </a:t>
            </a:r>
            <a:r>
              <a:rPr lang="it-IT" dirty="0"/>
              <a:t>trattamento riabilitativo</a:t>
            </a:r>
          </a:p>
          <a:p>
            <a:pPr fontAlgn="ctr"/>
            <a:r>
              <a:rPr lang="it-IT" dirty="0" smtClean="0"/>
              <a:t> </a:t>
            </a:r>
            <a:r>
              <a:rPr lang="it-IT" dirty="0"/>
              <a:t>prescrizione ausilio</a:t>
            </a:r>
          </a:p>
          <a:p>
            <a:pPr fontAlgn="ctr"/>
            <a:r>
              <a:rPr lang="it-IT" dirty="0" smtClean="0"/>
              <a:t> </a:t>
            </a:r>
            <a:r>
              <a:rPr lang="it-IT" dirty="0"/>
              <a:t>monitoraggio clinico</a:t>
            </a:r>
          </a:p>
          <a:p>
            <a:endParaRPr lang="it-IT" dirty="0" smtClean="0">
              <a:solidFill>
                <a:srgbClr val="000000"/>
              </a:solidFill>
              <a:latin typeface="Century Gothic"/>
            </a:endParaRPr>
          </a:p>
          <a:p>
            <a:endParaRPr lang="it-IT" dirty="0" smtClean="0">
              <a:solidFill>
                <a:srgbClr val="000000"/>
              </a:solidFill>
              <a:latin typeface="Century Gothic"/>
            </a:endParaRPr>
          </a:p>
          <a:p>
            <a:endParaRPr lang="it-IT" dirty="0">
              <a:solidFill>
                <a:srgbClr val="000000"/>
              </a:solidFill>
              <a:latin typeface="Century Gothic"/>
            </a:endParaRPr>
          </a:p>
          <a:p>
            <a:endParaRPr lang="it-IT" dirty="0" smtClean="0">
              <a:solidFill>
                <a:srgbClr val="000000"/>
              </a:solidFill>
              <a:latin typeface="Century Gothic"/>
            </a:endParaRPr>
          </a:p>
          <a:p>
            <a:endParaRPr lang="it-IT" dirty="0">
              <a:solidFill>
                <a:srgbClr val="000000"/>
              </a:solidFill>
              <a:latin typeface="Century Gothic"/>
            </a:endParaRPr>
          </a:p>
          <a:p>
            <a:endParaRPr lang="it-IT" dirty="0" smtClean="0">
              <a:solidFill>
                <a:srgbClr val="000000"/>
              </a:solidFill>
              <a:latin typeface="Century Gothic"/>
            </a:endParaRPr>
          </a:p>
          <a:p>
            <a:endParaRPr lang="it-IT" dirty="0">
              <a:solidFill>
                <a:srgbClr val="000000"/>
              </a:solidFill>
              <a:latin typeface="Century Gothic"/>
            </a:endParaRPr>
          </a:p>
          <a:p>
            <a:r>
              <a:rPr lang="it-IT" b="1" dirty="0" smtClean="0">
                <a:solidFill>
                  <a:srgbClr val="000000"/>
                </a:solidFill>
                <a:latin typeface="Century Gothic"/>
              </a:rPr>
              <a:t>Medico-legale</a:t>
            </a:r>
          </a:p>
          <a:p>
            <a:r>
              <a:rPr lang="it-IT" dirty="0" smtClean="0">
                <a:solidFill>
                  <a:srgbClr val="000000"/>
                </a:solidFill>
                <a:latin typeface="Century Gothic"/>
              </a:rPr>
              <a:t>Ipovedente ….</a:t>
            </a:r>
            <a:endParaRPr lang="it-IT" dirty="0">
              <a:solidFill>
                <a:srgbClr val="000000"/>
              </a:solidFill>
              <a:latin typeface="Century Gothic"/>
            </a:endParaRPr>
          </a:p>
          <a:p>
            <a:r>
              <a:rPr lang="it-IT" dirty="0" smtClean="0">
                <a:solidFill>
                  <a:srgbClr val="000000"/>
                </a:solidFill>
                <a:latin typeface="Century Gothic"/>
              </a:rPr>
              <a:t>residuo </a:t>
            </a:r>
            <a:r>
              <a:rPr lang="it-IT" dirty="0">
                <a:solidFill>
                  <a:srgbClr val="000000"/>
                </a:solidFill>
                <a:latin typeface="Century Gothic"/>
              </a:rPr>
              <a:t>visivo non superiore a </a:t>
            </a:r>
            <a:r>
              <a:rPr lang="it-IT" dirty="0" smtClean="0">
                <a:solidFill>
                  <a:srgbClr val="000000"/>
                </a:solidFill>
                <a:latin typeface="Century Gothic"/>
              </a:rPr>
              <a:t>….. </a:t>
            </a:r>
            <a:r>
              <a:rPr lang="it-IT" dirty="0">
                <a:solidFill>
                  <a:srgbClr val="000000"/>
                </a:solidFill>
                <a:latin typeface="Century Gothic"/>
              </a:rPr>
              <a:t>in entrambi gli occhi o nell’occhio migliore, anche con eventuale correzione</a:t>
            </a:r>
            <a:r>
              <a:rPr lang="it-IT" dirty="0" smtClean="0">
                <a:solidFill>
                  <a:srgbClr val="000000"/>
                </a:solidFill>
                <a:latin typeface="Century Gothic"/>
              </a:rPr>
              <a:t>;</a:t>
            </a:r>
          </a:p>
          <a:p>
            <a:r>
              <a:rPr lang="it-IT" dirty="0">
                <a:solidFill>
                  <a:srgbClr val="000000"/>
                </a:solidFill>
                <a:latin typeface="Century Gothic"/>
              </a:rPr>
              <a:t/>
            </a:r>
            <a:br>
              <a:rPr lang="it-IT" dirty="0">
                <a:solidFill>
                  <a:srgbClr val="000000"/>
                </a:solidFill>
                <a:latin typeface="Century Gothic"/>
              </a:rPr>
            </a:br>
            <a:r>
              <a:rPr lang="it-IT" dirty="0" smtClean="0">
                <a:solidFill>
                  <a:srgbClr val="000000"/>
                </a:solidFill>
                <a:latin typeface="Century Gothic"/>
              </a:rPr>
              <a:t>residuo </a:t>
            </a:r>
            <a:r>
              <a:rPr lang="it-IT" dirty="0">
                <a:solidFill>
                  <a:srgbClr val="000000"/>
                </a:solidFill>
                <a:latin typeface="Century Gothic"/>
              </a:rPr>
              <a:t>perimetrico binoculare è inferiore al </a:t>
            </a:r>
            <a:r>
              <a:rPr lang="it-IT" dirty="0" smtClean="0">
                <a:solidFill>
                  <a:srgbClr val="000000"/>
                </a:solidFill>
                <a:latin typeface="Century Gothic"/>
              </a:rPr>
              <a:t>……</a:t>
            </a:r>
            <a:endParaRPr lang="it-IT" dirty="0"/>
          </a:p>
        </p:txBody>
      </p:sp>
    </p:spTree>
    <p:extLst>
      <p:ext uri="{BB962C8B-B14F-4D97-AF65-F5344CB8AC3E}">
        <p14:creationId xmlns:p14="http://schemas.microsoft.com/office/powerpoint/2010/main" val="3419948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590675"/>
            <a:ext cx="8686800" cy="4535488"/>
          </a:xfrm>
        </p:spPr>
        <p:txBody>
          <a:bodyPr/>
          <a:lstStyle/>
          <a:p>
            <a:pPr marL="0" indent="0">
              <a:buNone/>
            </a:pPr>
            <a:r>
              <a:rPr lang="it-IT" sz="700" dirty="0">
                <a:solidFill>
                  <a:prstClr val="black"/>
                </a:solidFill>
                <a:ea typeface="+mj-ea"/>
                <a:cs typeface="+mj-cs"/>
              </a:rPr>
              <a:t>Volume: 87 - Fascicolo: 4 (2016)</a:t>
            </a:r>
            <a:br>
              <a:rPr lang="it-IT" sz="700" dirty="0">
                <a:solidFill>
                  <a:prstClr val="black"/>
                </a:solidFill>
                <a:ea typeface="+mj-ea"/>
                <a:cs typeface="+mj-cs"/>
              </a:rPr>
            </a:br>
            <a:endParaRPr lang="it-IT"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46" y="0"/>
            <a:ext cx="1152525"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ella 3"/>
          <p:cNvGraphicFramePr>
            <a:graphicFrameLocks noGrp="1"/>
          </p:cNvGraphicFramePr>
          <p:nvPr>
            <p:extLst>
              <p:ext uri="{D42A27DB-BD31-4B8C-83A1-F6EECF244321}">
                <p14:modId xmlns:p14="http://schemas.microsoft.com/office/powerpoint/2010/main" val="2604324107"/>
              </p:ext>
            </p:extLst>
          </p:nvPr>
        </p:nvGraphicFramePr>
        <p:xfrm>
          <a:off x="1331640" y="0"/>
          <a:ext cx="7812360" cy="6858000"/>
        </p:xfrm>
        <a:graphic>
          <a:graphicData uri="http://schemas.openxmlformats.org/drawingml/2006/table">
            <a:tbl>
              <a:tblPr firstRow="1" firstCol="1" bandRow="1" bandCol="1">
                <a:tableStyleId>{5C22544A-7EE6-4342-B048-85BDC9FD1C3A}</a:tableStyleId>
              </a:tblPr>
              <a:tblGrid>
                <a:gridCol w="1035919"/>
                <a:gridCol w="6776441"/>
              </a:tblGrid>
              <a:tr h="2178793">
                <a:tc>
                  <a:txBody>
                    <a:bodyPr/>
                    <a:lstStyle/>
                    <a:p>
                      <a:pPr algn="just">
                        <a:lnSpc>
                          <a:spcPct val="115000"/>
                        </a:lnSpc>
                        <a:spcBef>
                          <a:spcPts val="450"/>
                        </a:spcBef>
                        <a:spcAft>
                          <a:spcPts val="450"/>
                        </a:spcAft>
                      </a:pPr>
                      <a:r>
                        <a:rPr lang="it-IT" sz="700" dirty="0">
                          <a:effectLst/>
                        </a:rPr>
                        <a:t>1</a:t>
                      </a:r>
                      <a:endParaRPr lang="it-IT" sz="900" dirty="0">
                        <a:effectLst/>
                        <a:latin typeface="Calibri"/>
                        <a:ea typeface="Calibri"/>
                        <a:cs typeface="Times New Roman"/>
                      </a:endParaRPr>
                    </a:p>
                  </a:txBody>
                  <a:tcPr marL="56324" marR="56324" marT="0" marB="0"/>
                </a:tc>
                <a:tc>
                  <a:txBody>
                    <a:bodyPr/>
                    <a:lstStyle/>
                    <a:p>
                      <a:pPr algn="just">
                        <a:lnSpc>
                          <a:spcPct val="115000"/>
                        </a:lnSpc>
                        <a:spcBef>
                          <a:spcPts val="450"/>
                        </a:spcBef>
                        <a:spcAft>
                          <a:spcPts val="450"/>
                        </a:spcAft>
                      </a:pPr>
                      <a:r>
                        <a:rPr lang="it-IT" sz="700">
                          <a:effectLst/>
                        </a:rPr>
                        <a:t>Anamnesi personale e famigliare relativa a :</a:t>
                      </a:r>
                      <a:endParaRPr lang="it-IT" sz="900">
                        <a:effectLst/>
                      </a:endParaRPr>
                    </a:p>
                    <a:p>
                      <a:pPr algn="just">
                        <a:lnSpc>
                          <a:spcPct val="115000"/>
                        </a:lnSpc>
                        <a:spcBef>
                          <a:spcPts val="450"/>
                        </a:spcBef>
                        <a:spcAft>
                          <a:spcPts val="450"/>
                        </a:spcAft>
                      </a:pPr>
                      <a:r>
                        <a:rPr lang="it-IT" sz="700">
                          <a:effectLst/>
                        </a:rPr>
                        <a:t>a) malattie sistemiche di tipo dismetabolico, tossico, cardiovascolari, neurogene</a:t>
                      </a:r>
                      <a:endParaRPr lang="it-IT" sz="900">
                        <a:effectLst/>
                      </a:endParaRPr>
                    </a:p>
                    <a:p>
                      <a:pPr algn="just">
                        <a:lnSpc>
                          <a:spcPct val="115000"/>
                        </a:lnSpc>
                        <a:spcBef>
                          <a:spcPts val="450"/>
                        </a:spcBef>
                        <a:spcAft>
                          <a:spcPts val="450"/>
                        </a:spcAft>
                      </a:pPr>
                      <a:r>
                        <a:rPr lang="it-IT" sz="700">
                          <a:effectLst/>
                        </a:rPr>
                        <a:t>b) turbe psichiche</a:t>
                      </a:r>
                      <a:endParaRPr lang="it-IT" sz="900">
                        <a:effectLst/>
                      </a:endParaRPr>
                    </a:p>
                    <a:p>
                      <a:pPr algn="just">
                        <a:lnSpc>
                          <a:spcPct val="115000"/>
                        </a:lnSpc>
                        <a:spcBef>
                          <a:spcPts val="450"/>
                        </a:spcBef>
                        <a:spcAft>
                          <a:spcPts val="450"/>
                        </a:spcAft>
                      </a:pPr>
                      <a:r>
                        <a:rPr lang="it-IT" sz="700">
                          <a:effectLst/>
                        </a:rPr>
                        <a:t>Anamnesi personale relativa a:</a:t>
                      </a:r>
                      <a:endParaRPr lang="it-IT" sz="900">
                        <a:effectLst/>
                      </a:endParaRPr>
                    </a:p>
                    <a:p>
                      <a:pPr algn="just">
                        <a:lnSpc>
                          <a:spcPct val="115000"/>
                        </a:lnSpc>
                        <a:spcBef>
                          <a:spcPts val="450"/>
                        </a:spcBef>
                        <a:spcAft>
                          <a:spcPts val="450"/>
                        </a:spcAft>
                      </a:pPr>
                      <a:r>
                        <a:rPr lang="it-IT" sz="700">
                          <a:effectLst/>
                        </a:rPr>
                        <a:t>a) uso anche occasionale di farmaci e droghe</a:t>
                      </a:r>
                      <a:endParaRPr lang="it-IT" sz="900">
                        <a:effectLst/>
                      </a:endParaRPr>
                    </a:p>
                    <a:p>
                      <a:pPr algn="just">
                        <a:lnSpc>
                          <a:spcPct val="115000"/>
                        </a:lnSpc>
                        <a:spcBef>
                          <a:spcPts val="450"/>
                        </a:spcBef>
                        <a:spcAft>
                          <a:spcPts val="450"/>
                        </a:spcAft>
                      </a:pPr>
                      <a:r>
                        <a:rPr lang="it-IT" sz="700">
                          <a:effectLst/>
                        </a:rPr>
                        <a:t>b) attività lavorativa e ludica</a:t>
                      </a:r>
                      <a:endParaRPr lang="it-IT" sz="900">
                        <a:effectLst/>
                      </a:endParaRPr>
                    </a:p>
                    <a:p>
                      <a:pPr algn="just">
                        <a:lnSpc>
                          <a:spcPct val="115000"/>
                        </a:lnSpc>
                        <a:spcBef>
                          <a:spcPts val="450"/>
                        </a:spcBef>
                        <a:spcAft>
                          <a:spcPts val="450"/>
                        </a:spcAft>
                      </a:pPr>
                      <a:r>
                        <a:rPr lang="it-IT" sz="700">
                          <a:effectLst/>
                        </a:rPr>
                        <a:t>c) possesso di documentazione specialistica</a:t>
                      </a:r>
                      <a:endParaRPr lang="it-IT" sz="900">
                        <a:effectLst/>
                        <a:latin typeface="Calibri"/>
                        <a:ea typeface="Calibri"/>
                        <a:cs typeface="Times New Roman"/>
                      </a:endParaRPr>
                    </a:p>
                  </a:txBody>
                  <a:tcPr marL="56324" marR="56324" marT="0" marB="0"/>
                </a:tc>
              </a:tr>
              <a:tr h="1841656">
                <a:tc>
                  <a:txBody>
                    <a:bodyPr/>
                    <a:lstStyle/>
                    <a:p>
                      <a:pPr algn="just">
                        <a:lnSpc>
                          <a:spcPct val="115000"/>
                        </a:lnSpc>
                        <a:spcBef>
                          <a:spcPts val="450"/>
                        </a:spcBef>
                        <a:spcAft>
                          <a:spcPts val="450"/>
                        </a:spcAft>
                      </a:pPr>
                      <a:r>
                        <a:rPr lang="it-IT" sz="700" dirty="0">
                          <a:effectLst/>
                        </a:rPr>
                        <a:t>2</a:t>
                      </a:r>
                      <a:endParaRPr lang="it-IT" sz="900" dirty="0">
                        <a:effectLst/>
                        <a:latin typeface="Calibri"/>
                        <a:ea typeface="Calibri"/>
                        <a:cs typeface="Times New Roman"/>
                      </a:endParaRPr>
                    </a:p>
                  </a:txBody>
                  <a:tcPr marL="56324" marR="56324" marT="0" marB="0"/>
                </a:tc>
                <a:tc>
                  <a:txBody>
                    <a:bodyPr/>
                    <a:lstStyle/>
                    <a:p>
                      <a:pPr algn="just">
                        <a:lnSpc>
                          <a:spcPct val="115000"/>
                        </a:lnSpc>
                        <a:spcBef>
                          <a:spcPts val="450"/>
                        </a:spcBef>
                        <a:spcAft>
                          <a:spcPts val="450"/>
                        </a:spcAft>
                      </a:pPr>
                      <a:r>
                        <a:rPr lang="it-IT" sz="700" dirty="0">
                          <a:effectLst/>
                        </a:rPr>
                        <a:t>Stato anteriore dell’apparato visivo</a:t>
                      </a:r>
                      <a:endParaRPr lang="it-IT" sz="900" dirty="0">
                        <a:effectLst/>
                      </a:endParaRPr>
                    </a:p>
                    <a:p>
                      <a:pPr algn="just">
                        <a:lnSpc>
                          <a:spcPct val="115000"/>
                        </a:lnSpc>
                        <a:spcBef>
                          <a:spcPts val="450"/>
                        </a:spcBef>
                        <a:spcAft>
                          <a:spcPts val="450"/>
                        </a:spcAft>
                      </a:pPr>
                      <a:r>
                        <a:rPr lang="it-IT" sz="700" dirty="0">
                          <a:effectLst/>
                        </a:rPr>
                        <a:t>a) affezioni oculari </a:t>
                      </a:r>
                      <a:endParaRPr lang="it-IT" sz="900" dirty="0">
                        <a:effectLst/>
                      </a:endParaRPr>
                    </a:p>
                    <a:p>
                      <a:pPr algn="just">
                        <a:lnSpc>
                          <a:spcPct val="115000"/>
                        </a:lnSpc>
                        <a:spcBef>
                          <a:spcPts val="450"/>
                        </a:spcBef>
                        <a:spcAft>
                          <a:spcPts val="450"/>
                        </a:spcAft>
                      </a:pPr>
                      <a:r>
                        <a:rPr lang="it-IT" sz="700" dirty="0">
                          <a:effectLst/>
                        </a:rPr>
                        <a:t>b) traumi cranici ed oculari</a:t>
                      </a:r>
                      <a:endParaRPr lang="it-IT" sz="900" dirty="0">
                        <a:effectLst/>
                      </a:endParaRPr>
                    </a:p>
                    <a:p>
                      <a:pPr algn="just">
                        <a:lnSpc>
                          <a:spcPct val="115000"/>
                        </a:lnSpc>
                        <a:spcBef>
                          <a:spcPts val="450"/>
                        </a:spcBef>
                        <a:spcAft>
                          <a:spcPts val="450"/>
                        </a:spcAft>
                      </a:pPr>
                      <a:r>
                        <a:rPr lang="it-IT" sz="700" dirty="0">
                          <a:effectLst/>
                        </a:rPr>
                        <a:t>c) tipo di interventi chirurgici e di trattamenti anestesiologici</a:t>
                      </a:r>
                      <a:endParaRPr lang="it-IT" sz="900" dirty="0">
                        <a:effectLst/>
                      </a:endParaRPr>
                    </a:p>
                    <a:p>
                      <a:pPr algn="just">
                        <a:lnSpc>
                          <a:spcPct val="115000"/>
                        </a:lnSpc>
                        <a:spcBef>
                          <a:spcPts val="450"/>
                        </a:spcBef>
                        <a:spcAft>
                          <a:spcPts val="450"/>
                        </a:spcAft>
                      </a:pPr>
                      <a:r>
                        <a:rPr lang="it-IT" sz="700" dirty="0">
                          <a:effectLst/>
                        </a:rPr>
                        <a:t>d) uso di occhiali o lenti a contatto</a:t>
                      </a:r>
                      <a:endParaRPr lang="it-IT" sz="900" dirty="0">
                        <a:effectLst/>
                      </a:endParaRPr>
                    </a:p>
                    <a:p>
                      <a:pPr algn="just">
                        <a:lnSpc>
                          <a:spcPct val="115000"/>
                        </a:lnSpc>
                        <a:spcBef>
                          <a:spcPts val="450"/>
                        </a:spcBef>
                        <a:spcAft>
                          <a:spcPts val="450"/>
                        </a:spcAft>
                      </a:pPr>
                      <a:r>
                        <a:rPr lang="it-IT" sz="700" dirty="0">
                          <a:effectLst/>
                        </a:rPr>
                        <a:t>e) capacità e tolleranza visiva nelle attività professionali ed extraprofessionali</a:t>
                      </a:r>
                      <a:endParaRPr lang="it-IT" sz="900" dirty="0">
                        <a:effectLst/>
                        <a:latin typeface="Calibri"/>
                        <a:ea typeface="Calibri"/>
                        <a:cs typeface="Times New Roman"/>
                      </a:endParaRPr>
                    </a:p>
                  </a:txBody>
                  <a:tcPr marL="56324" marR="56324" marT="0" marB="0"/>
                </a:tc>
              </a:tr>
              <a:tr h="1167380">
                <a:tc>
                  <a:txBody>
                    <a:bodyPr/>
                    <a:lstStyle/>
                    <a:p>
                      <a:pPr algn="just">
                        <a:lnSpc>
                          <a:spcPct val="115000"/>
                        </a:lnSpc>
                        <a:spcBef>
                          <a:spcPts val="450"/>
                        </a:spcBef>
                        <a:spcAft>
                          <a:spcPts val="450"/>
                        </a:spcAft>
                      </a:pPr>
                      <a:r>
                        <a:rPr lang="it-IT" sz="700">
                          <a:effectLst/>
                        </a:rPr>
                        <a:t>3</a:t>
                      </a:r>
                      <a:endParaRPr lang="it-IT" sz="900">
                        <a:effectLst/>
                        <a:latin typeface="Calibri"/>
                        <a:ea typeface="Calibri"/>
                        <a:cs typeface="Times New Roman"/>
                      </a:endParaRPr>
                    </a:p>
                  </a:txBody>
                  <a:tcPr marL="56324" marR="56324" marT="0" marB="0"/>
                </a:tc>
                <a:tc>
                  <a:txBody>
                    <a:bodyPr/>
                    <a:lstStyle/>
                    <a:p>
                      <a:pPr algn="just">
                        <a:lnSpc>
                          <a:spcPct val="115000"/>
                        </a:lnSpc>
                        <a:spcBef>
                          <a:spcPts val="450"/>
                        </a:spcBef>
                        <a:spcAft>
                          <a:spcPts val="450"/>
                        </a:spcAft>
                      </a:pPr>
                      <a:r>
                        <a:rPr lang="it-IT" sz="700" dirty="0">
                          <a:effectLst/>
                        </a:rPr>
                        <a:t>Descrizione di eventuale accidente </a:t>
                      </a:r>
                      <a:endParaRPr lang="it-IT" sz="900" dirty="0">
                        <a:effectLst/>
                      </a:endParaRPr>
                    </a:p>
                    <a:p>
                      <a:pPr algn="just">
                        <a:lnSpc>
                          <a:spcPct val="115000"/>
                        </a:lnSpc>
                        <a:spcBef>
                          <a:spcPts val="450"/>
                        </a:spcBef>
                        <a:spcAft>
                          <a:spcPts val="450"/>
                        </a:spcAft>
                      </a:pPr>
                      <a:r>
                        <a:rPr lang="it-IT" sz="700" dirty="0">
                          <a:effectLst/>
                        </a:rPr>
                        <a:t>a) epoca e natura dell’agente traumatizzante</a:t>
                      </a:r>
                      <a:endParaRPr lang="it-IT" sz="900" dirty="0">
                        <a:effectLst/>
                      </a:endParaRPr>
                    </a:p>
                    <a:p>
                      <a:pPr algn="just">
                        <a:lnSpc>
                          <a:spcPct val="115000"/>
                        </a:lnSpc>
                        <a:spcBef>
                          <a:spcPts val="450"/>
                        </a:spcBef>
                        <a:spcAft>
                          <a:spcPts val="450"/>
                        </a:spcAft>
                      </a:pPr>
                      <a:r>
                        <a:rPr lang="it-IT" sz="700" dirty="0">
                          <a:effectLst/>
                        </a:rPr>
                        <a:t>b) sede di impatto</a:t>
                      </a:r>
                      <a:endParaRPr lang="it-IT" sz="900" dirty="0">
                        <a:effectLst/>
                      </a:endParaRPr>
                    </a:p>
                    <a:p>
                      <a:pPr algn="just">
                        <a:lnSpc>
                          <a:spcPct val="115000"/>
                        </a:lnSpc>
                        <a:spcBef>
                          <a:spcPts val="450"/>
                        </a:spcBef>
                        <a:spcAft>
                          <a:spcPts val="450"/>
                        </a:spcAft>
                      </a:pPr>
                      <a:r>
                        <a:rPr lang="it-IT" sz="700" dirty="0">
                          <a:effectLst/>
                        </a:rPr>
                        <a:t>c) entità degli </a:t>
                      </a:r>
                      <a:r>
                        <a:rPr lang="it-IT" sz="700" dirty="0" err="1">
                          <a:effectLst/>
                        </a:rPr>
                        <a:t>esitie</a:t>
                      </a:r>
                      <a:r>
                        <a:rPr lang="it-IT" sz="700" dirty="0">
                          <a:effectLst/>
                        </a:rPr>
                        <a:t> possesso di documentazione specialistica</a:t>
                      </a:r>
                      <a:endParaRPr lang="it-IT" sz="900" dirty="0">
                        <a:effectLst/>
                        <a:latin typeface="Calibri"/>
                        <a:ea typeface="Calibri"/>
                        <a:cs typeface="Times New Roman"/>
                      </a:endParaRPr>
                    </a:p>
                  </a:txBody>
                  <a:tcPr marL="56324" marR="56324" marT="0" marB="0"/>
                </a:tc>
              </a:tr>
              <a:tr h="1670171">
                <a:tc>
                  <a:txBody>
                    <a:bodyPr/>
                    <a:lstStyle/>
                    <a:p>
                      <a:pPr algn="just">
                        <a:lnSpc>
                          <a:spcPct val="115000"/>
                        </a:lnSpc>
                        <a:spcBef>
                          <a:spcPts val="450"/>
                        </a:spcBef>
                        <a:spcAft>
                          <a:spcPts val="450"/>
                        </a:spcAft>
                      </a:pPr>
                      <a:r>
                        <a:rPr lang="it-IT" sz="700">
                          <a:effectLst/>
                        </a:rPr>
                        <a:t>4</a:t>
                      </a:r>
                      <a:endParaRPr lang="it-IT" sz="900">
                        <a:effectLst/>
                        <a:latin typeface="Calibri"/>
                        <a:ea typeface="Calibri"/>
                        <a:cs typeface="Times New Roman"/>
                      </a:endParaRPr>
                    </a:p>
                  </a:txBody>
                  <a:tcPr marL="56324" marR="56324" marT="0" marB="0"/>
                </a:tc>
                <a:tc>
                  <a:txBody>
                    <a:bodyPr/>
                    <a:lstStyle/>
                    <a:p>
                      <a:pPr algn="just">
                        <a:lnSpc>
                          <a:spcPct val="115000"/>
                        </a:lnSpc>
                        <a:spcBef>
                          <a:spcPts val="450"/>
                        </a:spcBef>
                        <a:spcAft>
                          <a:spcPts val="450"/>
                        </a:spcAft>
                      </a:pPr>
                      <a:r>
                        <a:rPr lang="it-IT" sz="700" dirty="0">
                          <a:effectLst/>
                        </a:rPr>
                        <a:t>Descrizione di eventuali disturbi visivi: remoti, prossimi, attuali</a:t>
                      </a:r>
                      <a:endParaRPr lang="it-IT" sz="900" dirty="0">
                        <a:effectLst/>
                      </a:endParaRPr>
                    </a:p>
                    <a:p>
                      <a:pPr algn="just">
                        <a:lnSpc>
                          <a:spcPct val="115000"/>
                        </a:lnSpc>
                        <a:spcBef>
                          <a:spcPts val="450"/>
                        </a:spcBef>
                        <a:spcAft>
                          <a:spcPts val="450"/>
                        </a:spcAft>
                      </a:pPr>
                      <a:r>
                        <a:rPr lang="it-IT" sz="700" dirty="0">
                          <a:effectLst/>
                        </a:rPr>
                        <a:t>a) riferito “fastidio” o “dolore” a carico delle regioni peri e </a:t>
                      </a:r>
                      <a:r>
                        <a:rPr lang="it-IT" sz="700" dirty="0" err="1">
                          <a:effectLst/>
                        </a:rPr>
                        <a:t>paraoculari</a:t>
                      </a:r>
                      <a:endParaRPr lang="it-IT" sz="900" dirty="0">
                        <a:effectLst/>
                      </a:endParaRPr>
                    </a:p>
                    <a:p>
                      <a:pPr algn="just">
                        <a:lnSpc>
                          <a:spcPct val="115000"/>
                        </a:lnSpc>
                        <a:spcBef>
                          <a:spcPts val="450"/>
                        </a:spcBef>
                        <a:spcAft>
                          <a:spcPts val="450"/>
                        </a:spcAft>
                      </a:pPr>
                      <a:r>
                        <a:rPr lang="it-IT" sz="700" dirty="0">
                          <a:effectLst/>
                        </a:rPr>
                        <a:t>b) diminuzione o abolizione del visus</a:t>
                      </a:r>
                      <a:endParaRPr lang="it-IT" sz="900" dirty="0">
                        <a:effectLst/>
                      </a:endParaRPr>
                    </a:p>
                    <a:p>
                      <a:pPr algn="just">
                        <a:lnSpc>
                          <a:spcPct val="115000"/>
                        </a:lnSpc>
                        <a:spcBef>
                          <a:spcPts val="450"/>
                        </a:spcBef>
                        <a:spcAft>
                          <a:spcPts val="450"/>
                        </a:spcAft>
                      </a:pPr>
                      <a:r>
                        <a:rPr lang="it-IT" sz="700" dirty="0">
                          <a:effectLst/>
                        </a:rPr>
                        <a:t>c) anomalie della </a:t>
                      </a:r>
                      <a:r>
                        <a:rPr lang="it-IT" sz="700" dirty="0" err="1">
                          <a:effectLst/>
                        </a:rPr>
                        <a:t>visione:metamorfopsie</a:t>
                      </a:r>
                      <a:r>
                        <a:rPr lang="it-IT" sz="700" dirty="0">
                          <a:effectLst/>
                        </a:rPr>
                        <a:t>, </a:t>
                      </a:r>
                      <a:r>
                        <a:rPr lang="it-IT" sz="700" dirty="0" err="1">
                          <a:effectLst/>
                        </a:rPr>
                        <a:t>miodesopsie</a:t>
                      </a:r>
                      <a:r>
                        <a:rPr lang="it-IT" sz="700" dirty="0">
                          <a:effectLst/>
                        </a:rPr>
                        <a:t>, annebbiamenti, scotomi, diplopia, </a:t>
                      </a:r>
                      <a:r>
                        <a:rPr lang="it-IT" sz="700" dirty="0" err="1">
                          <a:effectLst/>
                        </a:rPr>
                        <a:t>allodisestesia</a:t>
                      </a:r>
                      <a:r>
                        <a:rPr lang="it-IT" sz="700" dirty="0">
                          <a:effectLst/>
                        </a:rPr>
                        <a:t> o sensazione di corpo estraneo, dolore, lacrimazione.</a:t>
                      </a:r>
                      <a:endParaRPr lang="it-IT" sz="900" dirty="0">
                        <a:effectLst/>
                      </a:endParaRPr>
                    </a:p>
                    <a:p>
                      <a:pPr algn="just">
                        <a:lnSpc>
                          <a:spcPct val="115000"/>
                        </a:lnSpc>
                        <a:spcBef>
                          <a:spcPts val="450"/>
                        </a:spcBef>
                        <a:spcAft>
                          <a:spcPts val="450"/>
                        </a:spcAft>
                      </a:pPr>
                      <a:r>
                        <a:rPr lang="it-IT" sz="700" dirty="0">
                          <a:effectLst/>
                        </a:rPr>
                        <a:t>d) capacità e tolleranza visiva nell’ambiente di lavoro (</a:t>
                      </a:r>
                      <a:r>
                        <a:rPr lang="it-IT" sz="700" dirty="0" err="1">
                          <a:effectLst/>
                        </a:rPr>
                        <a:t>p.es.ripresa</a:t>
                      </a:r>
                      <a:r>
                        <a:rPr lang="it-IT" sz="700" dirty="0">
                          <a:effectLst/>
                        </a:rPr>
                        <a:t> della medesima occupazione o eventuale necessità di cambiare occupazione) e nell’ambiente </a:t>
                      </a:r>
                      <a:r>
                        <a:rPr lang="it-IT" sz="700" dirty="0" err="1">
                          <a:effectLst/>
                        </a:rPr>
                        <a:t>extralavorativo</a:t>
                      </a:r>
                      <a:r>
                        <a:rPr lang="it-IT" sz="700" dirty="0">
                          <a:effectLst/>
                        </a:rPr>
                        <a:t> (ripresa della guida, </a:t>
                      </a:r>
                      <a:r>
                        <a:rPr lang="it-IT" sz="700" dirty="0" err="1">
                          <a:effectLst/>
                        </a:rPr>
                        <a:t>sports</a:t>
                      </a:r>
                      <a:r>
                        <a:rPr lang="it-IT" sz="700" dirty="0">
                          <a:effectLst/>
                        </a:rPr>
                        <a:t>, </a:t>
                      </a:r>
                      <a:r>
                        <a:rPr lang="it-IT" sz="700" dirty="0" err="1">
                          <a:effectLst/>
                        </a:rPr>
                        <a:t>hobbiesetc</a:t>
                      </a:r>
                      <a:r>
                        <a:rPr lang="it-IT" sz="700" dirty="0">
                          <a:effectLst/>
                        </a:rPr>
                        <a:t>)</a:t>
                      </a:r>
                      <a:endParaRPr lang="it-IT" sz="900" dirty="0">
                        <a:effectLst/>
                        <a:latin typeface="Calibri"/>
                        <a:ea typeface="Calibri"/>
                        <a:cs typeface="Times New Roman"/>
                      </a:endParaRPr>
                    </a:p>
                  </a:txBody>
                  <a:tcPr marL="56324" marR="56324" marT="0" marB="0"/>
                </a:tc>
              </a:tr>
            </a:tbl>
          </a:graphicData>
        </a:graphic>
      </p:graphicFrame>
    </p:spTree>
    <p:extLst>
      <p:ext uri="{BB962C8B-B14F-4D97-AF65-F5344CB8AC3E}">
        <p14:creationId xmlns:p14="http://schemas.microsoft.com/office/powerpoint/2010/main" val="2346470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52525" y="260648"/>
            <a:ext cx="7534275" cy="6408711"/>
          </a:xfrm>
        </p:spPr>
        <p:txBody>
          <a:bodyPr anchor="ctr">
            <a:normAutofit/>
          </a:bodyPr>
          <a:lstStyle/>
          <a:p>
            <a:pPr algn="just"/>
            <a:r>
              <a:rPr lang="it-IT" dirty="0" smtClean="0"/>
              <a:t>metodi </a:t>
            </a:r>
            <a:r>
              <a:rPr lang="it-IT" dirty="0"/>
              <a:t>di rilevazione </a:t>
            </a:r>
            <a:endParaRPr lang="it-IT" dirty="0" smtClean="0"/>
          </a:p>
          <a:p>
            <a:pPr algn="just"/>
            <a:r>
              <a:rPr lang="it-IT" dirty="0" smtClean="0"/>
              <a:t>metodiche </a:t>
            </a:r>
            <a:r>
              <a:rPr lang="it-IT" dirty="0"/>
              <a:t>di smascheramento  </a:t>
            </a:r>
            <a:r>
              <a:rPr lang="it-IT" dirty="0" smtClean="0"/>
              <a:t>atte </a:t>
            </a:r>
            <a:r>
              <a:rPr lang="it-IT" dirty="0"/>
              <a:t>alla indicazione della acuità visiva, campo visivo, senso cromatico e senso del </a:t>
            </a:r>
            <a:r>
              <a:rPr lang="it-IT" dirty="0" smtClean="0"/>
              <a:t>contrasto </a:t>
            </a:r>
          </a:p>
          <a:p>
            <a:pPr algn="just"/>
            <a:r>
              <a:rPr lang="it-IT" dirty="0" smtClean="0"/>
              <a:t>accertamenti strumentali </a:t>
            </a:r>
          </a:p>
          <a:p>
            <a:endParaRPr lang="it-IT"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5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149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3403842078"/>
              </p:ext>
            </p:extLst>
          </p:nvPr>
        </p:nvGraphicFramePr>
        <p:xfrm>
          <a:off x="179512" y="69147"/>
          <a:ext cx="8964488" cy="6788855"/>
        </p:xfrm>
        <a:graphic>
          <a:graphicData uri="http://schemas.openxmlformats.org/drawingml/2006/table">
            <a:tbl>
              <a:tblPr firstRow="1" firstCol="1" bandRow="1" bandCol="1">
                <a:tableStyleId>{5C22544A-7EE6-4342-B048-85BDC9FD1C3A}</a:tableStyleId>
              </a:tblPr>
              <a:tblGrid>
                <a:gridCol w="5344628"/>
                <a:gridCol w="3619860"/>
              </a:tblGrid>
              <a:tr h="1357321">
                <a:tc>
                  <a:txBody>
                    <a:bodyPr/>
                    <a:lstStyle/>
                    <a:p>
                      <a:pPr algn="just">
                        <a:lnSpc>
                          <a:spcPct val="115000"/>
                        </a:lnSpc>
                        <a:spcBef>
                          <a:spcPts val="450"/>
                        </a:spcBef>
                        <a:spcAft>
                          <a:spcPts val="450"/>
                        </a:spcAft>
                      </a:pPr>
                      <a:r>
                        <a:rPr lang="it-IT" sz="800" dirty="0">
                          <a:effectLst/>
                        </a:rPr>
                        <a:t>CECITÀ’ OD AMBLIOPIA BILATERALE</a:t>
                      </a:r>
                      <a:endParaRPr lang="it-IT" sz="1100" dirty="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a:effectLst/>
                        </a:rPr>
                        <a:t>Prova dei riflessi pupillari</a:t>
                      </a:r>
                      <a:endParaRPr lang="it-IT" sz="1100">
                        <a:effectLst/>
                      </a:endParaRPr>
                    </a:p>
                    <a:p>
                      <a:pPr algn="just">
                        <a:lnSpc>
                          <a:spcPct val="115000"/>
                        </a:lnSpc>
                        <a:spcBef>
                          <a:spcPts val="450"/>
                        </a:spcBef>
                        <a:spcAft>
                          <a:spcPts val="450"/>
                        </a:spcAft>
                      </a:pPr>
                      <a:r>
                        <a:rPr lang="it-IT" sz="800">
                          <a:effectLst/>
                        </a:rPr>
                        <a:t>Prova della reazione di minaccia</a:t>
                      </a:r>
                      <a:endParaRPr lang="it-IT" sz="1100">
                        <a:effectLst/>
                      </a:endParaRPr>
                    </a:p>
                    <a:p>
                      <a:pPr algn="just">
                        <a:lnSpc>
                          <a:spcPct val="115000"/>
                        </a:lnSpc>
                        <a:spcBef>
                          <a:spcPts val="450"/>
                        </a:spcBef>
                        <a:spcAft>
                          <a:spcPts val="450"/>
                        </a:spcAft>
                      </a:pPr>
                      <a:r>
                        <a:rPr lang="it-IT" sz="800">
                          <a:effectLst/>
                        </a:rPr>
                        <a:t>Prova della mano e degli indici</a:t>
                      </a:r>
                      <a:endParaRPr lang="it-IT" sz="1100">
                        <a:effectLst/>
                      </a:endParaRPr>
                    </a:p>
                    <a:p>
                      <a:pPr algn="just">
                        <a:lnSpc>
                          <a:spcPct val="115000"/>
                        </a:lnSpc>
                        <a:spcBef>
                          <a:spcPts val="450"/>
                        </a:spcBef>
                        <a:spcAft>
                          <a:spcPts val="450"/>
                        </a:spcAft>
                      </a:pPr>
                      <a:r>
                        <a:rPr lang="it-IT" sz="800">
                          <a:effectLst/>
                        </a:rPr>
                        <a:t>Metodiche elettrofisiologiche</a:t>
                      </a:r>
                      <a:endParaRPr lang="it-IT" sz="1100">
                        <a:effectLst/>
                        <a:latin typeface="Calibri"/>
                        <a:ea typeface="Calibri"/>
                        <a:cs typeface="Times New Roman"/>
                      </a:endParaRPr>
                    </a:p>
                  </a:txBody>
                  <a:tcPr marL="42601" marR="42601" marT="0" marB="0"/>
                </a:tc>
              </a:tr>
              <a:tr h="2522717">
                <a:tc>
                  <a:txBody>
                    <a:bodyPr/>
                    <a:lstStyle/>
                    <a:p>
                      <a:pPr algn="just">
                        <a:lnSpc>
                          <a:spcPct val="115000"/>
                        </a:lnSpc>
                        <a:spcBef>
                          <a:spcPts val="450"/>
                        </a:spcBef>
                        <a:spcAft>
                          <a:spcPts val="450"/>
                        </a:spcAft>
                      </a:pPr>
                      <a:r>
                        <a:rPr lang="it-IT" sz="800">
                          <a:effectLst/>
                        </a:rPr>
                        <a:t>AMBLIOPIA MONOLATERALE</a:t>
                      </a:r>
                      <a:endParaRPr lang="it-IT" sz="110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a:effectLst/>
                        </a:rPr>
                        <a:t>Prova della diplopia provocata</a:t>
                      </a:r>
                      <a:endParaRPr lang="it-IT" sz="1100">
                        <a:effectLst/>
                      </a:endParaRPr>
                    </a:p>
                    <a:p>
                      <a:pPr algn="just">
                        <a:lnSpc>
                          <a:spcPct val="115000"/>
                        </a:lnSpc>
                        <a:spcBef>
                          <a:spcPts val="450"/>
                        </a:spcBef>
                        <a:spcAft>
                          <a:spcPts val="450"/>
                        </a:spcAft>
                      </a:pPr>
                      <a:r>
                        <a:rPr lang="it-IT" sz="800">
                          <a:effectLst/>
                        </a:rPr>
                        <a:t>Prova delle lenti sferiche positive</a:t>
                      </a:r>
                      <a:endParaRPr lang="it-IT" sz="1100">
                        <a:effectLst/>
                      </a:endParaRPr>
                    </a:p>
                    <a:p>
                      <a:pPr algn="just">
                        <a:lnSpc>
                          <a:spcPct val="115000"/>
                        </a:lnSpc>
                        <a:spcBef>
                          <a:spcPts val="450"/>
                        </a:spcBef>
                        <a:spcAft>
                          <a:spcPts val="450"/>
                        </a:spcAft>
                      </a:pPr>
                      <a:r>
                        <a:rPr lang="it-IT" sz="800">
                          <a:effectLst/>
                        </a:rPr>
                        <a:t>Prova dei riflessi pupillari</a:t>
                      </a:r>
                      <a:endParaRPr lang="it-IT" sz="1100">
                        <a:effectLst/>
                      </a:endParaRPr>
                    </a:p>
                    <a:p>
                      <a:pPr algn="just">
                        <a:lnSpc>
                          <a:spcPct val="115000"/>
                        </a:lnSpc>
                        <a:spcBef>
                          <a:spcPts val="450"/>
                        </a:spcBef>
                        <a:spcAft>
                          <a:spcPts val="450"/>
                        </a:spcAft>
                      </a:pPr>
                      <a:r>
                        <a:rPr lang="it-IT" sz="800">
                          <a:effectLst/>
                        </a:rPr>
                        <a:t>Prova della cicloplegia</a:t>
                      </a:r>
                      <a:endParaRPr lang="it-IT" sz="1100">
                        <a:effectLst/>
                      </a:endParaRPr>
                    </a:p>
                    <a:p>
                      <a:pPr algn="just">
                        <a:lnSpc>
                          <a:spcPct val="115000"/>
                        </a:lnSpc>
                        <a:spcBef>
                          <a:spcPts val="450"/>
                        </a:spcBef>
                        <a:spcAft>
                          <a:spcPts val="450"/>
                        </a:spcAft>
                      </a:pPr>
                      <a:r>
                        <a:rPr lang="it-IT" sz="800">
                          <a:effectLst/>
                        </a:rPr>
                        <a:t>Prova dei prismi</a:t>
                      </a:r>
                      <a:endParaRPr lang="it-IT" sz="1100">
                        <a:effectLst/>
                      </a:endParaRPr>
                    </a:p>
                    <a:p>
                      <a:pPr algn="just">
                        <a:lnSpc>
                          <a:spcPct val="115000"/>
                        </a:lnSpc>
                        <a:spcBef>
                          <a:spcPts val="450"/>
                        </a:spcBef>
                        <a:spcAft>
                          <a:spcPts val="450"/>
                        </a:spcAft>
                      </a:pPr>
                      <a:r>
                        <a:rPr lang="it-IT" sz="800">
                          <a:effectLst/>
                        </a:rPr>
                        <a:t>Prova delle lettere e dei vetri colorati</a:t>
                      </a:r>
                      <a:endParaRPr lang="it-IT" sz="1100">
                        <a:effectLst/>
                      </a:endParaRPr>
                    </a:p>
                    <a:p>
                      <a:pPr algn="just">
                        <a:lnSpc>
                          <a:spcPct val="115000"/>
                        </a:lnSpc>
                        <a:spcBef>
                          <a:spcPts val="450"/>
                        </a:spcBef>
                        <a:spcAft>
                          <a:spcPts val="450"/>
                        </a:spcAft>
                      </a:pPr>
                      <a:r>
                        <a:rPr lang="it-IT" sz="800">
                          <a:effectLst/>
                        </a:rPr>
                        <a:t>Metodiche elettrofisiologiche</a:t>
                      </a:r>
                      <a:endParaRPr lang="it-IT" sz="1100">
                        <a:effectLst/>
                        <a:latin typeface="Calibri"/>
                        <a:ea typeface="Calibri"/>
                        <a:cs typeface="Times New Roman"/>
                      </a:endParaRPr>
                    </a:p>
                  </a:txBody>
                  <a:tcPr marL="42601" marR="42601" marT="0" marB="0"/>
                </a:tc>
              </a:tr>
              <a:tr h="1357321">
                <a:tc>
                  <a:txBody>
                    <a:bodyPr/>
                    <a:lstStyle/>
                    <a:p>
                      <a:pPr algn="just">
                        <a:lnSpc>
                          <a:spcPct val="115000"/>
                        </a:lnSpc>
                        <a:spcBef>
                          <a:spcPts val="450"/>
                        </a:spcBef>
                        <a:spcAft>
                          <a:spcPts val="450"/>
                        </a:spcAft>
                      </a:pPr>
                      <a:r>
                        <a:rPr lang="it-IT" sz="800">
                          <a:effectLst/>
                        </a:rPr>
                        <a:t>STATI DI DEFICIT VISIVO</a:t>
                      </a:r>
                      <a:endParaRPr lang="it-IT" sz="110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a:effectLst/>
                        </a:rPr>
                        <a:t>Test della riduzione delle distanze</a:t>
                      </a:r>
                      <a:endParaRPr lang="it-IT" sz="1100">
                        <a:effectLst/>
                      </a:endParaRPr>
                    </a:p>
                    <a:p>
                      <a:pPr algn="just">
                        <a:lnSpc>
                          <a:spcPct val="115000"/>
                        </a:lnSpc>
                        <a:spcBef>
                          <a:spcPts val="450"/>
                        </a:spcBef>
                        <a:spcAft>
                          <a:spcPts val="450"/>
                        </a:spcAft>
                      </a:pPr>
                      <a:r>
                        <a:rPr lang="it-IT" sz="800">
                          <a:effectLst/>
                        </a:rPr>
                        <a:t>Prove della lenti sferiche positive</a:t>
                      </a:r>
                      <a:endParaRPr lang="it-IT" sz="1100">
                        <a:effectLst/>
                      </a:endParaRPr>
                    </a:p>
                    <a:p>
                      <a:pPr algn="just">
                        <a:lnSpc>
                          <a:spcPct val="115000"/>
                        </a:lnSpc>
                        <a:spcBef>
                          <a:spcPts val="450"/>
                        </a:spcBef>
                        <a:spcAft>
                          <a:spcPts val="450"/>
                        </a:spcAft>
                      </a:pPr>
                      <a:r>
                        <a:rPr lang="it-IT" sz="800">
                          <a:effectLst/>
                        </a:rPr>
                        <a:t>Test di Snellen </a:t>
                      </a:r>
                      <a:endParaRPr lang="it-IT" sz="1100">
                        <a:effectLst/>
                      </a:endParaRPr>
                    </a:p>
                    <a:p>
                      <a:pPr algn="just">
                        <a:lnSpc>
                          <a:spcPct val="115000"/>
                        </a:lnSpc>
                        <a:spcBef>
                          <a:spcPts val="450"/>
                        </a:spcBef>
                        <a:spcAft>
                          <a:spcPts val="450"/>
                        </a:spcAft>
                      </a:pPr>
                      <a:r>
                        <a:rPr lang="it-IT" sz="800">
                          <a:effectLst/>
                        </a:rPr>
                        <a:t>Metodiche elettrofisiologiche</a:t>
                      </a:r>
                      <a:endParaRPr lang="it-IT" sz="1100">
                        <a:effectLst/>
                        <a:latin typeface="Calibri"/>
                        <a:ea typeface="Calibri"/>
                        <a:cs typeface="Times New Roman"/>
                      </a:endParaRPr>
                    </a:p>
                  </a:txBody>
                  <a:tcPr marL="42601" marR="42601" marT="0" marB="0"/>
                </a:tc>
              </a:tr>
              <a:tr h="580391">
                <a:tc>
                  <a:txBody>
                    <a:bodyPr/>
                    <a:lstStyle/>
                    <a:p>
                      <a:pPr algn="just">
                        <a:lnSpc>
                          <a:spcPct val="115000"/>
                        </a:lnSpc>
                        <a:spcBef>
                          <a:spcPts val="450"/>
                        </a:spcBef>
                        <a:spcAft>
                          <a:spcPts val="450"/>
                        </a:spcAft>
                      </a:pPr>
                      <a:r>
                        <a:rPr lang="it-IT" sz="800">
                          <a:effectLst/>
                        </a:rPr>
                        <a:t>DIFETTI DEL CAMPO VISIVO</a:t>
                      </a:r>
                      <a:endParaRPr lang="it-IT" sz="110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a:effectLst/>
                        </a:rPr>
                        <a:t>Prova dei prismi</a:t>
                      </a:r>
                      <a:endParaRPr lang="it-IT" sz="1100">
                        <a:effectLst/>
                      </a:endParaRPr>
                    </a:p>
                    <a:p>
                      <a:pPr algn="just">
                        <a:lnSpc>
                          <a:spcPct val="115000"/>
                        </a:lnSpc>
                        <a:spcBef>
                          <a:spcPts val="450"/>
                        </a:spcBef>
                        <a:spcAft>
                          <a:spcPts val="450"/>
                        </a:spcAft>
                      </a:pPr>
                      <a:r>
                        <a:rPr lang="it-IT" sz="800">
                          <a:effectLst/>
                        </a:rPr>
                        <a:t>Prova degli ostacoli</a:t>
                      </a:r>
                      <a:endParaRPr lang="it-IT" sz="1100">
                        <a:effectLst/>
                        <a:latin typeface="Calibri"/>
                        <a:ea typeface="Calibri"/>
                        <a:cs typeface="Times New Roman"/>
                      </a:endParaRPr>
                    </a:p>
                  </a:txBody>
                  <a:tcPr marL="42601" marR="42601" marT="0" marB="0"/>
                </a:tc>
              </a:tr>
              <a:tr h="195357">
                <a:tc>
                  <a:txBody>
                    <a:bodyPr/>
                    <a:lstStyle/>
                    <a:p>
                      <a:pPr algn="just">
                        <a:lnSpc>
                          <a:spcPct val="115000"/>
                        </a:lnSpc>
                        <a:spcBef>
                          <a:spcPts val="450"/>
                        </a:spcBef>
                        <a:spcAft>
                          <a:spcPts val="450"/>
                        </a:spcAft>
                      </a:pPr>
                      <a:r>
                        <a:rPr lang="it-IT" sz="800">
                          <a:effectLst/>
                        </a:rPr>
                        <a:t>DISCROMATOPSIA</a:t>
                      </a:r>
                      <a:endParaRPr lang="it-IT" sz="110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a:effectLst/>
                        </a:rPr>
                        <a:t>Tavole pseudoisocromatiche</a:t>
                      </a:r>
                      <a:endParaRPr lang="it-IT" sz="1100">
                        <a:effectLst/>
                        <a:latin typeface="Calibri"/>
                        <a:ea typeface="Calibri"/>
                        <a:cs typeface="Times New Roman"/>
                      </a:endParaRPr>
                    </a:p>
                  </a:txBody>
                  <a:tcPr marL="42601" marR="42601" marT="0" marB="0"/>
                </a:tc>
              </a:tr>
              <a:tr h="195357">
                <a:tc>
                  <a:txBody>
                    <a:bodyPr/>
                    <a:lstStyle/>
                    <a:p>
                      <a:pPr algn="just">
                        <a:lnSpc>
                          <a:spcPct val="115000"/>
                        </a:lnSpc>
                        <a:spcBef>
                          <a:spcPts val="450"/>
                        </a:spcBef>
                        <a:spcAft>
                          <a:spcPts val="450"/>
                        </a:spcAft>
                      </a:pPr>
                      <a:r>
                        <a:rPr lang="it-IT" sz="800">
                          <a:effectLst/>
                        </a:rPr>
                        <a:t>EMERALOPIA</a:t>
                      </a:r>
                      <a:endParaRPr lang="it-IT" sz="110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a:effectLst/>
                        </a:rPr>
                        <a:t>Prova dei dischi colorati</a:t>
                      </a:r>
                      <a:endParaRPr lang="it-IT" sz="1100">
                        <a:effectLst/>
                        <a:latin typeface="Calibri"/>
                        <a:ea typeface="Calibri"/>
                        <a:cs typeface="Times New Roman"/>
                      </a:endParaRPr>
                    </a:p>
                  </a:txBody>
                  <a:tcPr marL="42601" marR="42601" marT="0" marB="0"/>
                </a:tc>
              </a:tr>
              <a:tr h="580391">
                <a:tc>
                  <a:txBody>
                    <a:bodyPr/>
                    <a:lstStyle/>
                    <a:p>
                      <a:pPr algn="just">
                        <a:lnSpc>
                          <a:spcPct val="115000"/>
                        </a:lnSpc>
                        <a:spcBef>
                          <a:spcPts val="450"/>
                        </a:spcBef>
                        <a:spcAft>
                          <a:spcPts val="450"/>
                        </a:spcAft>
                      </a:pPr>
                      <a:r>
                        <a:rPr lang="it-IT" sz="800">
                          <a:effectLst/>
                        </a:rPr>
                        <a:t>DIPLOPIA</a:t>
                      </a:r>
                      <a:endParaRPr lang="it-IT" sz="1100">
                        <a:effectLst/>
                        <a:latin typeface="Calibri"/>
                        <a:ea typeface="Calibri"/>
                        <a:cs typeface="Times New Roman"/>
                      </a:endParaRPr>
                    </a:p>
                  </a:txBody>
                  <a:tcPr marL="42601" marR="42601" marT="0" marB="0"/>
                </a:tc>
                <a:tc>
                  <a:txBody>
                    <a:bodyPr/>
                    <a:lstStyle/>
                    <a:p>
                      <a:pPr algn="just">
                        <a:lnSpc>
                          <a:spcPct val="115000"/>
                        </a:lnSpc>
                        <a:spcBef>
                          <a:spcPts val="450"/>
                        </a:spcBef>
                        <a:spcAft>
                          <a:spcPts val="450"/>
                        </a:spcAft>
                      </a:pPr>
                      <a:r>
                        <a:rPr lang="it-IT" sz="800" dirty="0">
                          <a:effectLst/>
                        </a:rPr>
                        <a:t>Prova del prisma</a:t>
                      </a:r>
                      <a:endParaRPr lang="it-IT" sz="1100" dirty="0">
                        <a:effectLst/>
                      </a:endParaRPr>
                    </a:p>
                    <a:p>
                      <a:pPr algn="just">
                        <a:lnSpc>
                          <a:spcPct val="115000"/>
                        </a:lnSpc>
                        <a:spcBef>
                          <a:spcPts val="450"/>
                        </a:spcBef>
                        <a:spcAft>
                          <a:spcPts val="450"/>
                        </a:spcAft>
                      </a:pPr>
                      <a:r>
                        <a:rPr lang="it-IT" sz="800" dirty="0">
                          <a:effectLst/>
                        </a:rPr>
                        <a:t>Esame ortottico</a:t>
                      </a:r>
                      <a:endParaRPr lang="it-IT" sz="1100" dirty="0">
                        <a:effectLst/>
                        <a:latin typeface="Calibri"/>
                        <a:ea typeface="Calibri"/>
                        <a:cs typeface="Times New Roman"/>
                      </a:endParaRPr>
                    </a:p>
                  </a:txBody>
                  <a:tcPr marL="42601" marR="42601" marT="0" marB="0"/>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1475" y="69145"/>
            <a:ext cx="11525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975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just"/>
            <a:r>
              <a:rPr lang="it-IT" dirty="0"/>
              <a:t>dimestichezza </a:t>
            </a:r>
            <a:r>
              <a:rPr lang="it-IT" dirty="0" smtClean="0"/>
              <a:t>nell’utilizzo di </a:t>
            </a:r>
            <a:r>
              <a:rPr lang="it-IT" dirty="0"/>
              <a:t>metodiche utili a svelare la simulazione.</a:t>
            </a:r>
          </a:p>
          <a:p>
            <a:pPr algn="just"/>
            <a:endParaRPr lang="it-IT" sz="1100" dirty="0"/>
          </a:p>
          <a:p>
            <a:pPr algn="just"/>
            <a:endParaRPr lang="it-IT" sz="1100" dirty="0"/>
          </a:p>
          <a:p>
            <a:pPr algn="just"/>
            <a:r>
              <a:rPr lang="it-IT" dirty="0"/>
              <a:t>indagini elettrofisiologiche</a:t>
            </a:r>
          </a:p>
          <a:p>
            <a:endParaRPr lang="it-IT" dirty="0"/>
          </a:p>
        </p:txBody>
      </p:sp>
    </p:spTree>
    <p:extLst>
      <p:ext uri="{BB962C8B-B14F-4D97-AF65-F5344CB8AC3E}">
        <p14:creationId xmlns:p14="http://schemas.microsoft.com/office/powerpoint/2010/main" val="4094701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2" y="5295931"/>
            <a:ext cx="1280781" cy="1371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981" y="2664"/>
            <a:ext cx="3175203"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974" y="3703070"/>
            <a:ext cx="5120606" cy="318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5340" y="97914"/>
            <a:ext cx="2857500" cy="1943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5481" y="116964"/>
            <a:ext cx="28575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974" y="1867437"/>
            <a:ext cx="28479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872" y="2041013"/>
            <a:ext cx="2625468" cy="1754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57580" y="4293096"/>
            <a:ext cx="3430960" cy="2489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96136" y="1772816"/>
            <a:ext cx="3264015" cy="285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922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723</TotalTime>
  <Words>2338</Words>
  <Application>Microsoft Office PowerPoint</Application>
  <PresentationFormat>Presentazione su schermo (4:3)</PresentationFormat>
  <Paragraphs>134</Paragraphs>
  <Slides>8</Slides>
  <Notes>8</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La diagnostica oftalmologica per finalità medico-legali:  il problema della  “simulazione”</vt:lpstr>
      <vt:lpstr>             Volume: 87 - Fascicolo: 4 (2016)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diagnostica oftalmologica per finalità medico-legali:  il problema della  “simulazione”</dc:title>
  <dc:creator>utente1</dc:creator>
  <cp:lastModifiedBy>utente1</cp:lastModifiedBy>
  <cp:revision>32</cp:revision>
  <cp:lastPrinted>2016-09-28T17:15:20Z</cp:lastPrinted>
  <dcterms:created xsi:type="dcterms:W3CDTF">2016-09-26T12:15:26Z</dcterms:created>
  <dcterms:modified xsi:type="dcterms:W3CDTF">2016-09-28T17:16:53Z</dcterms:modified>
</cp:coreProperties>
</file>