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4" r:id="rId2"/>
    <p:sldId id="286" r:id="rId3"/>
    <p:sldId id="287" r:id="rId4"/>
    <p:sldId id="288" r:id="rId5"/>
    <p:sldId id="290" r:id="rId6"/>
    <p:sldId id="285" r:id="rId7"/>
    <p:sldId id="310" r:id="rId8"/>
    <p:sldId id="311" r:id="rId9"/>
    <p:sldId id="312" r:id="rId10"/>
    <p:sldId id="313" r:id="rId11"/>
    <p:sldId id="314" r:id="rId12"/>
    <p:sldId id="315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281" r:id="rId24"/>
    <p:sldId id="261" r:id="rId25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-142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B9B9F-0DB6-44B7-986E-8C15307B592A}" type="datetimeFigureOut">
              <a:rPr lang="it-IT"/>
              <a:pPr>
                <a:defRPr/>
              </a:pPr>
              <a:t>05/10/18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0CAFA-FA6A-49EA-914B-D26D13C6ABCA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07723-B6CD-43BF-B802-1EA7B79E901F}" type="datetimeFigureOut">
              <a:rPr lang="it-IT"/>
              <a:pPr>
                <a:defRPr/>
              </a:pPr>
              <a:t>05/10/18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635AE-0A59-43C0-9D26-2492817611E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F0139-D5A7-4D5D-973E-636EC9720607}" type="datetimeFigureOut">
              <a:rPr lang="it-IT"/>
              <a:pPr>
                <a:defRPr/>
              </a:pPr>
              <a:t>05/10/18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C4EA8-C222-42F6-BD77-5DB0D0C6AF13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AE499-D16D-4D92-92E0-81028A86757F}" type="datetimeFigureOut">
              <a:rPr lang="it-IT"/>
              <a:pPr>
                <a:defRPr/>
              </a:pPr>
              <a:t>05/10/18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E7A65-F99B-4CE4-A0FB-6937579CEDBC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69F95-DB3D-4F3B-A6F5-C78988585923}" type="datetimeFigureOut">
              <a:rPr lang="it-IT"/>
              <a:pPr>
                <a:defRPr/>
              </a:pPr>
              <a:t>05/10/18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FE09-AA11-40C8-BF56-91DD3B922CF4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31975-AE42-4CE5-9A17-44007723FB10}" type="datetimeFigureOut">
              <a:rPr lang="it-IT"/>
              <a:pPr>
                <a:defRPr/>
              </a:pPr>
              <a:t>05/10/18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D57C-4CFB-435E-9C67-A73D847B2D3E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A92F-7708-4437-82D5-72458CCA78DE}" type="datetimeFigureOut">
              <a:rPr lang="it-IT"/>
              <a:pPr>
                <a:defRPr/>
              </a:pPr>
              <a:t>05/10/18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50F80-6A4C-4F3D-A25C-76F7208B1FF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07862-66BA-460A-B405-0B5835199A44}" type="datetimeFigureOut">
              <a:rPr lang="it-IT"/>
              <a:pPr>
                <a:defRPr/>
              </a:pPr>
              <a:t>05/10/18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874E7-F5F2-46B9-9B59-5262E47FEAF9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2D2C8-597D-4036-A397-78F8EA165BA3}" type="datetimeFigureOut">
              <a:rPr lang="it-IT"/>
              <a:pPr>
                <a:defRPr/>
              </a:pPr>
              <a:t>05/10/18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7E0C2-4C01-4A1D-A87A-E77EA86F876B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8F3E7-0991-4CD1-873C-10217D60BB98}" type="datetimeFigureOut">
              <a:rPr lang="it-IT"/>
              <a:pPr>
                <a:defRPr/>
              </a:pPr>
              <a:t>05/10/18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DE376-60E8-4E9A-8AFD-76F0ED308760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C2BE7-D556-410D-8EE4-D8E2234EEB8E}" type="datetimeFigureOut">
              <a:rPr lang="it-IT"/>
              <a:pPr>
                <a:defRPr/>
              </a:pPr>
              <a:t>05/10/18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E7E5C-8FE7-4086-8F4D-5C1C48566829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D74AAB-86F5-411E-8BC1-221A96E5477B}" type="datetimeFigureOut">
              <a:rPr lang="it-IT"/>
              <a:pPr>
                <a:defRPr/>
              </a:pPr>
              <a:t>05/10/18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7570DB-E386-44B1-B186-5AA289BD60F5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2.png"/><Relationship Id="rId1" Type="http://schemas.microsoft.com/office/2007/relationships/media" Target="file://localhost/Volumes/NO%20NAME/CORSO%20ANCONA%202017/ASLEEP%20AWAKE.mpg" TargetMode="External"/><Relationship Id="rId2" Type="http://schemas.openxmlformats.org/officeDocument/2006/relationships/video" Target="file://localhost/Volumes/NO%20NAME/CORSO%20ANCONA%202017/ASLEEP%20AWAKE.m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file://localhost/Volumes/NO%20NAME/CORSO%20ANCONA%202017/Il%20mio%20filmato%20153.mpg" TargetMode="External"/><Relationship Id="rId4" Type="http://schemas.openxmlformats.org/officeDocument/2006/relationships/video" Target="file://localhost/Volumes/NO%20NAME/CORSO%20ANCONA%202017/Il%20mio%20filmato%20153.mpg" TargetMode="Externa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7" Type="http://schemas.openxmlformats.org/officeDocument/2006/relationships/image" Target="../media/image14.png"/><Relationship Id="rId1" Type="http://schemas.microsoft.com/office/2007/relationships/media" Target="file://localhost/Volumes/NO%20NAME/CORSO%20ANCONA%202017/Il%20mio%20filmato%20154.mpg" TargetMode="External"/><Relationship Id="rId2" Type="http://schemas.openxmlformats.org/officeDocument/2006/relationships/video" Target="file://localhost/Volumes/NO%20NAME/CORSO%20ANCONA%202017/Il%20mio%20filmato%20154.m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file://localhost/Volumes/NO%20NAME/CORSO%20ANCONA%202017/MICRO%202.mpg" TargetMode="External"/><Relationship Id="rId4" Type="http://schemas.openxmlformats.org/officeDocument/2006/relationships/video" Target="file://localhost/Volumes/NO%20NAME/CORSO%20ANCONA%202017/MICRO%202.mpg" TargetMode="External"/><Relationship Id="rId5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microsoft.com/office/2007/relationships/media" Target="file://localhost/Volumes/NO%20NAME/CORSO%20ANCONA%202017/INTERV%202%20CLAR.mpg" TargetMode="External"/><Relationship Id="rId2" Type="http://schemas.openxmlformats.org/officeDocument/2006/relationships/video" Target="file://localhost/Volumes/NO%20NAME/CORSO%20ANCONA%202017/INTERV%202%20CLAR.m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2.png"/><Relationship Id="rId5" Type="http://schemas.openxmlformats.org/officeDocument/2006/relationships/image" Target="../media/image1.png"/><Relationship Id="rId1" Type="http://schemas.microsoft.com/office/2007/relationships/media" Target="file://localhost/Volumes/NO%20NAME/MILANO%202-12-2017/performance%20post-op.m4v" TargetMode="External"/><Relationship Id="rId2" Type="http://schemas.openxmlformats.org/officeDocument/2006/relationships/video" Target="file://localhost/Volumes/NO%20NAME/MILANO%202-12-2017/performance%20post-op.m4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olo 1"/>
          <p:cNvSpPr>
            <a:spLocks noGrp="1"/>
          </p:cNvSpPr>
          <p:nvPr>
            <p:ph type="title" idx="4294967295"/>
          </p:nvPr>
        </p:nvSpPr>
        <p:spPr>
          <a:xfrm>
            <a:off x="2019300" y="1816100"/>
            <a:ext cx="7824788" cy="1325563"/>
          </a:xfrm>
        </p:spPr>
        <p:txBody>
          <a:bodyPr/>
          <a:lstStyle/>
          <a:p>
            <a:pPr algn="ctr" eaLnBrk="1" hangingPunct="1"/>
            <a:r>
              <a:rPr lang="it-IT" sz="4000" b="1" dirty="0" err="1" smtClean="0">
                <a:solidFill>
                  <a:srgbClr val="203864"/>
                </a:solidFill>
              </a:rPr>
              <a:t>Sensory</a:t>
            </a:r>
            <a:r>
              <a:rPr lang="it-IT" sz="4000" b="1" dirty="0" smtClean="0">
                <a:solidFill>
                  <a:srgbClr val="203864"/>
                </a:solidFill>
              </a:rPr>
              <a:t> </a:t>
            </a:r>
            <a:r>
              <a:rPr lang="it-IT" sz="4000" b="1" dirty="0" err="1" smtClean="0">
                <a:solidFill>
                  <a:srgbClr val="203864"/>
                </a:solidFill>
              </a:rPr>
              <a:t>mapping</a:t>
            </a:r>
            <a:r>
              <a:rPr lang="it-IT" sz="4000" b="1" dirty="0" smtClean="0">
                <a:solidFill>
                  <a:srgbClr val="203864"/>
                </a:solidFill>
              </a:rPr>
              <a:t> and musical performance in </a:t>
            </a:r>
            <a:r>
              <a:rPr lang="it-IT" sz="4000" b="1" dirty="0" err="1" smtClean="0">
                <a:solidFill>
                  <a:srgbClr val="203864"/>
                </a:solidFill>
              </a:rPr>
              <a:t>awake</a:t>
            </a:r>
            <a:r>
              <a:rPr lang="it-IT" sz="4000" b="1" dirty="0" smtClean="0">
                <a:solidFill>
                  <a:srgbClr val="203864"/>
                </a:solidFill>
              </a:rPr>
              <a:t> </a:t>
            </a:r>
            <a:r>
              <a:rPr lang="it-IT" sz="4000" b="1" dirty="0" err="1" smtClean="0">
                <a:solidFill>
                  <a:srgbClr val="203864"/>
                </a:solidFill>
              </a:rPr>
              <a:t>conditions</a:t>
            </a:r>
            <a:endParaRPr lang="it-IT" sz="4000" b="1" dirty="0" smtClean="0">
              <a:solidFill>
                <a:srgbClr val="203864"/>
              </a:solidFill>
            </a:endParaRPr>
          </a:p>
        </p:txBody>
      </p:sp>
      <p:sp>
        <p:nvSpPr>
          <p:cNvPr id="13314" name="Segnaposto contenuto 2"/>
          <p:cNvSpPr>
            <a:spLocks noGrp="1"/>
          </p:cNvSpPr>
          <p:nvPr>
            <p:ph idx="4294967295"/>
          </p:nvPr>
        </p:nvSpPr>
        <p:spPr>
          <a:xfrm>
            <a:off x="838200" y="3457575"/>
            <a:ext cx="9802813" cy="190341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it-IT" dirty="0" smtClean="0"/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dirty="0" smtClean="0"/>
              <a:t>Michele Alessandro Cavallo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it-IT" dirty="0" smtClean="0"/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it-IT" dirty="0" smtClean="0">
              <a:solidFill>
                <a:srgbClr val="FF0000"/>
              </a:solidFill>
            </a:endParaRPr>
          </a:p>
        </p:txBody>
      </p:sp>
      <p:pic>
        <p:nvPicPr>
          <p:cNvPr id="13315" name="Picture 4" descr="Un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86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Un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86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/>
          </p:nvPr>
        </p:nvSpPr>
        <p:spPr>
          <a:xfrm>
            <a:off x="838200" y="133350"/>
            <a:ext cx="10515600" cy="781050"/>
          </a:xfrm>
        </p:spPr>
        <p:txBody>
          <a:bodyPr/>
          <a:lstStyle/>
          <a:p>
            <a:pPr algn="ctr" eaLnBrk="1" hangingPunct="1"/>
            <a:r>
              <a:rPr lang="it-IT" smtClean="0"/>
              <a:t>DTI MRI</a:t>
            </a:r>
          </a:p>
        </p:txBody>
      </p:sp>
      <p:pic>
        <p:nvPicPr>
          <p:cNvPr id="17410" name="Immagine 3"/>
          <p:cNvPicPr>
            <a:picLocks noChangeAspect="1"/>
          </p:cNvPicPr>
          <p:nvPr/>
        </p:nvPicPr>
        <p:blipFill>
          <a:blip r:embed="rId2"/>
          <a:srcRect l="2" r="-565" b="18652"/>
          <a:stretch>
            <a:fillRect/>
          </a:stretch>
        </p:blipFill>
        <p:spPr bwMode="auto">
          <a:xfrm>
            <a:off x="2954338" y="1027113"/>
            <a:ext cx="5183187" cy="558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3543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C00000"/>
                </a:solidFill>
              </a:rPr>
              <a:t>Therapeutical options: surgery first</a:t>
            </a:r>
          </a:p>
        </p:txBody>
      </p:sp>
      <p:sp>
        <p:nvSpPr>
          <p:cNvPr id="18434" name="Segnaposto contenuto 2"/>
          <p:cNvSpPr>
            <a:spLocks noGrp="1"/>
          </p:cNvSpPr>
          <p:nvPr>
            <p:ph idx="1"/>
          </p:nvPr>
        </p:nvSpPr>
        <p:spPr>
          <a:xfrm>
            <a:off x="838200" y="2506663"/>
            <a:ext cx="10515600" cy="3524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it-IT" smtClean="0"/>
              <a:t> </a:t>
            </a:r>
            <a:r>
              <a:rPr lang="it-IT" smtClean="0">
                <a:solidFill>
                  <a:srgbClr val="C00000"/>
                </a:solidFill>
              </a:rPr>
              <a:t>Surgical strategy</a:t>
            </a:r>
          </a:p>
          <a:p>
            <a:pPr eaLnBrk="1" hangingPunct="1">
              <a:lnSpc>
                <a:spcPct val="80000"/>
              </a:lnSpc>
            </a:pPr>
            <a:r>
              <a:rPr lang="it-IT" smtClean="0"/>
              <a:t>Glioblastoma like images</a:t>
            </a:r>
          </a:p>
          <a:p>
            <a:pPr eaLnBrk="1" hangingPunct="1">
              <a:lnSpc>
                <a:spcPct val="80000"/>
              </a:lnSpc>
            </a:pPr>
            <a:r>
              <a:rPr lang="it-IT" smtClean="0"/>
              <a:t>Right side</a:t>
            </a:r>
          </a:p>
          <a:p>
            <a:pPr eaLnBrk="1" hangingPunct="1">
              <a:lnSpc>
                <a:spcPct val="80000"/>
              </a:lnSpc>
            </a:pPr>
            <a:r>
              <a:rPr lang="it-IT" smtClean="0"/>
              <a:t>Right dominance</a:t>
            </a:r>
          </a:p>
          <a:p>
            <a:pPr eaLnBrk="1" hangingPunct="1">
              <a:lnSpc>
                <a:spcPct val="80000"/>
              </a:lnSpc>
            </a:pPr>
            <a:r>
              <a:rPr lang="it-IT" smtClean="0"/>
              <a:t>Parietal localization</a:t>
            </a:r>
          </a:p>
          <a:p>
            <a:pPr eaLnBrk="1" hangingPunct="1">
              <a:lnSpc>
                <a:spcPct val="80000"/>
              </a:lnSpc>
            </a:pPr>
            <a:r>
              <a:rPr lang="it-IT" smtClean="0"/>
              <a:t>Primary motor cortex (M1) anterior to the tumor (fMRI)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it-IT" smtClean="0"/>
              <a:t> </a:t>
            </a:r>
            <a:r>
              <a:rPr lang="it-IT" b="1" smtClean="0"/>
              <a:t>Asleep surgery with Intra Operative Monitoring (IOM)</a:t>
            </a:r>
          </a:p>
        </p:txBody>
      </p:sp>
    </p:spTree>
    <p:extLst>
      <p:ext uri="{BB962C8B-B14F-4D97-AF65-F5344CB8AC3E}">
        <p14:creationId xmlns:p14="http://schemas.microsoft.com/office/powerpoint/2010/main" val="394831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smtClean="0">
                <a:solidFill>
                  <a:srgbClr val="C00000"/>
                </a:solidFill>
              </a:rPr>
              <a:t>But</a:t>
            </a:r>
            <a:r>
              <a:rPr lang="mr-IN" smtClean="0">
                <a:solidFill>
                  <a:srgbClr val="C00000"/>
                </a:solidFill>
              </a:rPr>
              <a:t>…</a:t>
            </a:r>
            <a:endParaRPr lang="it-IT" smtClean="0">
              <a:solidFill>
                <a:srgbClr val="C00000"/>
              </a:solidFill>
            </a:endParaRPr>
          </a:p>
        </p:txBody>
      </p:sp>
      <p:sp>
        <p:nvSpPr>
          <p:cNvPr id="1945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Professional clarinet player</a:t>
            </a:r>
          </a:p>
          <a:p>
            <a:pPr eaLnBrk="1" hangingPunct="1"/>
            <a:r>
              <a:rPr lang="it-IT" smtClean="0"/>
              <a:t>Very light skill impairment playing clarinet</a:t>
            </a:r>
          </a:p>
          <a:p>
            <a:pPr eaLnBrk="1" hangingPunct="1"/>
            <a:r>
              <a:rPr lang="it-IT" smtClean="0"/>
              <a:t>Sensory motor control importance in her artistical performances</a:t>
            </a:r>
          </a:p>
          <a:p>
            <a:pPr eaLnBrk="1" hangingPunct="1"/>
            <a:r>
              <a:rPr lang="it-IT" smtClean="0"/>
              <a:t>Psychological aspect of possible decrease of professional ability</a:t>
            </a:r>
          </a:p>
          <a:p>
            <a:pPr eaLnBrk="1" hangingPunct="1"/>
            <a:r>
              <a:rPr lang="it-IT" smtClean="0"/>
              <a:t>Sensory intraoperative monitoring unreliable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mtClean="0"/>
              <a:t> </a:t>
            </a:r>
            <a:r>
              <a:rPr lang="it-IT" b="1" smtClean="0"/>
              <a:t>Awake surgery</a:t>
            </a:r>
          </a:p>
        </p:txBody>
      </p:sp>
    </p:spTree>
    <p:extLst>
      <p:ext uri="{BB962C8B-B14F-4D97-AF65-F5344CB8AC3E}">
        <p14:creationId xmlns:p14="http://schemas.microsoft.com/office/powerpoint/2010/main" val="352796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Surgical removal of the tumor</a:t>
            </a:r>
          </a:p>
        </p:txBody>
      </p:sp>
      <p:sp>
        <p:nvSpPr>
          <p:cNvPr id="22530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it-IT" smtClean="0"/>
              <a:t>Cortical motor area identification with bipolar stimulation</a:t>
            </a:r>
          </a:p>
          <a:p>
            <a:pPr eaLnBrk="1" hangingPunct="1">
              <a:spcBef>
                <a:spcPct val="0"/>
              </a:spcBef>
            </a:pPr>
            <a:r>
              <a:rPr lang="it-IT" smtClean="0"/>
              <a:t>Sensory cortex mapping unrecognizable with bipolar stimulation or anodic monopolar stimulation</a:t>
            </a:r>
          </a:p>
          <a:p>
            <a:pPr eaLnBrk="1" hangingPunct="1">
              <a:spcBef>
                <a:spcPct val="0"/>
              </a:spcBef>
            </a:pPr>
            <a:r>
              <a:rPr lang="it-IT" smtClean="0"/>
              <a:t>Sensory subcortical mapping meanwhile the patient is playing her clarinet</a:t>
            </a:r>
          </a:p>
          <a:p>
            <a:pPr eaLnBrk="1" hangingPunct="1">
              <a:spcBef>
                <a:spcPct val="0"/>
              </a:spcBef>
            </a:pPr>
            <a:r>
              <a:rPr lang="it-IT" smtClean="0"/>
              <a:t>Subcortical mapping during surgical removal of the tumor</a:t>
            </a:r>
          </a:p>
          <a:p>
            <a:pPr eaLnBrk="1" hangingPunct="1">
              <a:spcBef>
                <a:spcPct val="0"/>
              </a:spcBef>
            </a:pPr>
            <a:r>
              <a:rPr lang="it-IT" smtClean="0"/>
              <a:t>Sensory subcortical fibres and somatotopic identification of the sensori-motor network of left hand area</a:t>
            </a:r>
          </a:p>
          <a:p>
            <a:pPr eaLnBrk="1" hangingPunct="1">
              <a:spcBef>
                <a:spcPct val="0"/>
              </a:spcBef>
            </a:pPr>
            <a:r>
              <a:rPr lang="it-IT" smtClean="0"/>
              <a:t>Sudden recovery of sensory impairment after subcortical stimulation was stopped</a:t>
            </a:r>
          </a:p>
          <a:p>
            <a:pPr eaLnBrk="1" hangingPunct="1">
              <a:spcBef>
                <a:spcPct val="0"/>
              </a:spcBef>
            </a:pPr>
            <a:r>
              <a:rPr lang="it-IT" smtClean="0"/>
              <a:t>No intraoperative seizures</a:t>
            </a:r>
          </a:p>
        </p:txBody>
      </p:sp>
    </p:spTree>
    <p:extLst>
      <p:ext uri="{BB962C8B-B14F-4D97-AF65-F5344CB8AC3E}">
        <p14:creationId xmlns:p14="http://schemas.microsoft.com/office/powerpoint/2010/main" val="1798960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smtClean="0">
                <a:solidFill>
                  <a:srgbClr val="C00000"/>
                </a:solidFill>
              </a:rPr>
              <a:t>Asleep-awake surgery</a:t>
            </a:r>
            <a:endParaRPr lang="it-IT" smtClean="0"/>
          </a:p>
        </p:txBody>
      </p:sp>
      <p:pic>
        <p:nvPicPr>
          <p:cNvPr id="22531" name="ASLEEP AWAKE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68500" y="1427163"/>
            <a:ext cx="809148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291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25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1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9300"/>
          </a:xfrm>
        </p:spPr>
        <p:txBody>
          <a:bodyPr/>
          <a:lstStyle/>
          <a:p>
            <a:pPr algn="ctr"/>
            <a:r>
              <a:rPr lang="it-IT" smtClean="0"/>
              <a:t>Anaesthesiological procedures</a:t>
            </a:r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0838" y="1716088"/>
            <a:ext cx="8566150" cy="481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4724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asellaDiTesto 8"/>
          <p:cNvSpPr txBox="1">
            <a:spLocks noChangeArrowheads="1"/>
          </p:cNvSpPr>
          <p:nvPr/>
        </p:nvSpPr>
        <p:spPr bwMode="auto">
          <a:xfrm>
            <a:off x="2898775" y="447675"/>
            <a:ext cx="65182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rgbClr val="0000FF"/>
                </a:solidFill>
                <a:latin typeface="Cambria" pitchFamily="18" charset="0"/>
              </a:rPr>
              <a:t>Brain Mapping and Monitoring Techniques</a:t>
            </a:r>
          </a:p>
          <a:p>
            <a:pPr algn="r"/>
            <a:endParaRPr lang="it-IT">
              <a:solidFill>
                <a:srgbClr val="000000"/>
              </a:solidFill>
              <a:latin typeface="Cambria" pitchFamily="18" charset="0"/>
            </a:endParaRPr>
          </a:p>
        </p:txBody>
      </p:sp>
      <p:graphicFrame>
        <p:nvGraphicFramePr>
          <p:cNvPr id="29799" name="Group 103"/>
          <p:cNvGraphicFramePr>
            <a:graphicFrameLocks noGrp="1"/>
          </p:cNvGraphicFramePr>
          <p:nvPr/>
        </p:nvGraphicFramePr>
        <p:xfrm>
          <a:off x="2047875" y="1738313"/>
          <a:ext cx="8220075" cy="4530727"/>
        </p:xfrm>
        <a:graphic>
          <a:graphicData uri="http://schemas.openxmlformats.org/drawingml/2006/table">
            <a:tbl>
              <a:tblPr/>
              <a:tblGrid>
                <a:gridCol w="1050925"/>
                <a:gridCol w="1593850"/>
                <a:gridCol w="1308100"/>
                <a:gridCol w="1462088"/>
                <a:gridCol w="1403350"/>
                <a:gridCol w="1401762"/>
              </a:tblGrid>
              <a:tr h="790575"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86411" marR="86411" marT="43205" marB="43205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Phase Reversal </a:t>
                      </a: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median nerve</a:t>
                      </a:r>
                    </a:p>
                  </a:txBody>
                  <a:tcPr marL="86411" marR="86411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Motor 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mapping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(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anodic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stim.)</a:t>
                      </a:r>
                    </a:p>
                  </a:txBody>
                  <a:tcPr marL="86411" marR="86411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Motor Monitoring</a:t>
                      </a: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cortical grid</a:t>
                      </a:r>
                    </a:p>
                  </a:txBody>
                  <a:tcPr marL="86411" marR="86411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Speech 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mapping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(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anodic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stim.)</a:t>
                      </a:r>
                    </a:p>
                  </a:txBody>
                  <a:tcPr marL="86411" marR="86411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Subcortical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mapping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(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cathodic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stim.)</a:t>
                      </a:r>
                    </a:p>
                  </a:txBody>
                  <a:tcPr marL="86411" marR="86411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86411" marR="86411" marT="43205" marB="43205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Bipolar</a:t>
                      </a:r>
                    </a:p>
                  </a:txBody>
                  <a:tcPr marL="86411" marR="86411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Bipolar</a:t>
                      </a:r>
                    </a:p>
                  </a:txBody>
                  <a:tcPr marL="86411" marR="86411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Monopolar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86411" marR="86411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Bipolar</a:t>
                      </a:r>
                    </a:p>
                  </a:txBody>
                  <a:tcPr marL="86411" marR="86411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Monopolar</a:t>
                      </a:r>
                    </a:p>
                  </a:txBody>
                  <a:tcPr marL="86411" marR="86411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Frequency</a:t>
                      </a:r>
                    </a:p>
                  </a:txBody>
                  <a:tcPr marL="86411" marR="86411" marT="43205" marB="43205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3-5 Hz</a:t>
                      </a:r>
                    </a:p>
                  </a:txBody>
                  <a:tcPr marL="86411" marR="86411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250-500 Hz</a:t>
                      </a:r>
                    </a:p>
                  </a:txBody>
                  <a:tcPr marL="86411" marR="86411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1-2 Hz</a:t>
                      </a:r>
                    </a:p>
                  </a:txBody>
                  <a:tcPr marL="86411" marR="86411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60 Hz</a:t>
                      </a:r>
                    </a:p>
                  </a:txBody>
                  <a:tcPr marL="86411" marR="86411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250-500Hz</a:t>
                      </a:r>
                    </a:p>
                  </a:txBody>
                  <a:tcPr marL="86411" marR="86411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Intensity</a:t>
                      </a:r>
                    </a:p>
                  </a:txBody>
                  <a:tcPr marL="86411" marR="86411" marT="43205" marB="43205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20-40mA</a:t>
                      </a:r>
                    </a:p>
                  </a:txBody>
                  <a:tcPr marL="86411" marR="86411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2-6mA</a:t>
                      </a:r>
                    </a:p>
                  </a:txBody>
                  <a:tcPr marL="86411" marR="86411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&lt; 20mA</a:t>
                      </a:r>
                    </a:p>
                  </a:txBody>
                  <a:tcPr marL="86411" marR="86411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 </a:t>
                      </a:r>
                      <a:r>
                        <a:rPr kumimoji="0" lang="mr-I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–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5mA</a:t>
                      </a:r>
                    </a:p>
                  </a:txBody>
                  <a:tcPr marL="86411" marR="86411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2-5mA</a:t>
                      </a:r>
                    </a:p>
                  </a:txBody>
                  <a:tcPr marL="86411" marR="86411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Duration</a:t>
                      </a:r>
                    </a:p>
                  </a:txBody>
                  <a:tcPr marL="86411" marR="86411" marT="43205" marB="43205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0,1-0,3ms</a:t>
                      </a:r>
                    </a:p>
                  </a:txBody>
                  <a:tcPr marL="86411" marR="86411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1.5-2.5 sec</a:t>
                      </a: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(single spike </a:t>
                      </a: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0,2-0,5ms)</a:t>
                      </a:r>
                    </a:p>
                  </a:txBody>
                  <a:tcPr marL="86411" marR="86411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0.5ms</a:t>
                      </a:r>
                    </a:p>
                  </a:txBody>
                  <a:tcPr marL="86411" marR="86411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2-4 s</a:t>
                      </a: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(single spike 0,5ms)</a:t>
                      </a:r>
                    </a:p>
                  </a:txBody>
                  <a:tcPr marL="86411" marR="86411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1.5-2.5 sec</a:t>
                      </a: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(single spike </a:t>
                      </a: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0,2-0,5ms)</a:t>
                      </a:r>
                    </a:p>
                  </a:txBody>
                  <a:tcPr marL="86411" marR="86411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Stimuli</a:t>
                      </a:r>
                    </a:p>
                  </a:txBody>
                  <a:tcPr marL="86411" marR="86411" marT="43205" marB="43205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100 </a:t>
                      </a:r>
                    </a:p>
                  </a:txBody>
                  <a:tcPr marL="86411" marR="86411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5 train</a:t>
                      </a:r>
                    </a:p>
                  </a:txBody>
                  <a:tcPr marL="86411" marR="86411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5-7</a:t>
                      </a:r>
                    </a:p>
                  </a:txBody>
                  <a:tcPr marL="86411" marR="86411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2-4 s</a:t>
                      </a:r>
                    </a:p>
                  </a:txBody>
                  <a:tcPr marL="86411" marR="86411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5 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train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86411" marR="86411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488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smtClean="0"/>
              <a:t>Tumor removal in awake conditions</a:t>
            </a:r>
          </a:p>
        </p:txBody>
      </p:sp>
      <p:pic>
        <p:nvPicPr>
          <p:cNvPr id="25605" name="Il mio filmato 154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2052638"/>
            <a:ext cx="57261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Il mio filmato 153.mpg">
            <a:hlinkClick r:id="" action="ppaction://media"/>
          </p:cNvPr>
          <p:cNvPicPr>
            <a:picLocks noRot="1"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726113" y="2043113"/>
            <a:ext cx="6667500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4776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56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60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6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608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800" smtClean="0"/>
              <a:t>Good functional results, apparent gross total resection, but</a:t>
            </a:r>
            <a:br>
              <a:rPr lang="it-IT" sz="2800" smtClean="0"/>
            </a:br>
            <a:r>
              <a:rPr lang="it-IT" sz="2800" smtClean="0"/>
              <a:t>early post-operative MRI showed posterior suspected residual tumor</a:t>
            </a:r>
          </a:p>
        </p:txBody>
      </p:sp>
      <p:pic>
        <p:nvPicPr>
          <p:cNvPr id="27650" name="Picture 3" descr="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700213"/>
            <a:ext cx="3954463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T1MD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2900" y="1690688"/>
            <a:ext cx="3948113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PERF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62925" y="1700213"/>
            <a:ext cx="3943350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0744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10515600" cy="2100263"/>
          </a:xfrm>
        </p:spPr>
        <p:txBody>
          <a:bodyPr/>
          <a:lstStyle/>
          <a:p>
            <a:pPr eaLnBrk="1" hangingPunct="1"/>
            <a:r>
              <a:rPr lang="it-IT" smtClean="0"/>
              <a:t>Probable glioblastoma</a:t>
            </a:r>
            <a:br>
              <a:rPr lang="it-IT" smtClean="0"/>
            </a:br>
            <a:r>
              <a:rPr lang="it-IT" smtClean="0"/>
              <a:t>Good clinical conditions</a:t>
            </a:r>
            <a:br>
              <a:rPr lang="it-IT" smtClean="0"/>
            </a:br>
            <a:r>
              <a:rPr lang="it-IT" smtClean="0"/>
              <a:t>Very collaborative patient</a:t>
            </a:r>
          </a:p>
        </p:txBody>
      </p:sp>
      <p:sp>
        <p:nvSpPr>
          <p:cNvPr id="28674" name="Segnaposto contenuto 2"/>
          <p:cNvSpPr>
            <a:spLocks noGrp="1"/>
          </p:cNvSpPr>
          <p:nvPr>
            <p:ph idx="1"/>
          </p:nvPr>
        </p:nvSpPr>
        <p:spPr>
          <a:xfrm>
            <a:off x="838200" y="2616200"/>
            <a:ext cx="10515600" cy="34147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it-IT" sz="3300" b="1" smtClean="0">
                <a:solidFill>
                  <a:srgbClr val="C00000"/>
                </a:solidFill>
                <a:latin typeface="Calibri Light" pitchFamily="34" charset="0"/>
              </a:rPr>
              <a:t>Second awake surgery</a:t>
            </a:r>
            <a:endParaRPr lang="it-IT" sz="4100" b="1" smtClean="0">
              <a:solidFill>
                <a:srgbClr val="C00000"/>
              </a:solidFill>
              <a:latin typeface="Calibri Light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sz="3300" b="1" smtClean="0">
                <a:solidFill>
                  <a:srgbClr val="C00000"/>
                </a:solidFill>
                <a:latin typeface="Calibri Light" pitchFamily="34" charset="0"/>
              </a:rPr>
              <a:t>Pros: post-operative scar absent, neoplastic tissue “more visible”, possible gross total resection, avoid delayed radiotherapy</a:t>
            </a:r>
          </a:p>
          <a:p>
            <a:pPr eaLnBrk="1" hangingPunct="1">
              <a:lnSpc>
                <a:spcPct val="80000"/>
              </a:lnSpc>
            </a:pPr>
            <a:r>
              <a:rPr lang="it-IT" sz="3300" b="1" smtClean="0">
                <a:latin typeface="Calibri Light" pitchFamily="34" charset="0"/>
              </a:rPr>
              <a:t>Cons: post-operative brain edema, expected worse of musical performances may invalidate brain mapping, possible psychological intraoperative problems</a:t>
            </a:r>
          </a:p>
        </p:txBody>
      </p:sp>
    </p:spTree>
    <p:extLst>
      <p:ext uri="{BB962C8B-B14F-4D97-AF65-F5344CB8AC3E}">
        <p14:creationId xmlns:p14="http://schemas.microsoft.com/office/powerpoint/2010/main" val="355481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Connettività cerebrale</a:t>
            </a:r>
          </a:p>
        </p:txBody>
      </p:sp>
      <p:sp>
        <p:nvSpPr>
          <p:cNvPr id="45058" name="Segnaposto contenuto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02188"/>
          </a:xfrm>
        </p:spPr>
        <p:txBody>
          <a:bodyPr/>
          <a:lstStyle/>
          <a:p>
            <a:r>
              <a:rPr lang="it-IT" sz="2400" smtClean="0"/>
              <a:t>teoria “localizionista di Franz Joseph Gall (1758–1828)</a:t>
            </a:r>
          </a:p>
          <a:p>
            <a:r>
              <a:rPr lang="it-IT" sz="2400" smtClean="0"/>
              <a:t>Theodore Meynert (1833–92), classificò la sostanza bianca in fasci di fibre di proiezione (ascendenti e discendenti), commissurali (fibre di connessione interemisferica, come il corpo calloso od il giro del cingolo) e di associazione</a:t>
            </a:r>
          </a:p>
          <a:p>
            <a:r>
              <a:rPr lang="it-IT" sz="2400" smtClean="0"/>
              <a:t>Wernicke fu il primo ad ipotizzare la funzione cerebrale come puro risultato della “connessione” neurale di diverse cortecce e non come “azione” della singola area corticale</a:t>
            </a:r>
          </a:p>
          <a:p>
            <a:r>
              <a:rPr lang="it-IT" sz="2400" smtClean="0"/>
              <a:t>Geshwind (1926-1984) nel 1965 propone il “modello neo-associazionista” e l’ipotesi “odologica” (danno funzionale provocato dalla disconnessione di due o più aree corticali interconnesse</a:t>
            </a:r>
          </a:p>
        </p:txBody>
      </p:sp>
      <p:pic>
        <p:nvPicPr>
          <p:cNvPr id="4" name="Picture 4" descr="Un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05975" y="0"/>
            <a:ext cx="2486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4790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smtClean="0"/>
              <a:t>Second awake surgery</a:t>
            </a:r>
          </a:p>
        </p:txBody>
      </p:sp>
      <p:pic>
        <p:nvPicPr>
          <p:cNvPr id="28677" name="INTERV 2 CLAR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1860550"/>
            <a:ext cx="6337300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MICRO 2.mpg">
            <a:hlinkClick r:id="" action="ppaction://media"/>
          </p:cNvPr>
          <p:cNvPicPr>
            <a:picLocks noRot="1"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462713" y="1939925"/>
            <a:ext cx="5729287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416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86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7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86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78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smtClean="0"/>
              <a:t>Post-operative results</a:t>
            </a:r>
          </a:p>
        </p:txBody>
      </p:sp>
      <p:sp>
        <p:nvSpPr>
          <p:cNvPr id="3072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Good clinical conditions</a:t>
            </a:r>
          </a:p>
          <a:p>
            <a:pPr eaLnBrk="1" hangingPunct="1"/>
            <a:r>
              <a:rPr lang="it-IT" smtClean="0"/>
              <a:t>Good psychological conditions</a:t>
            </a:r>
          </a:p>
          <a:p>
            <a:pPr eaLnBrk="1" hangingPunct="1"/>
            <a:r>
              <a:rPr lang="it-IT" smtClean="0"/>
              <a:t>Mild left hand sensory impairment </a:t>
            </a:r>
          </a:p>
          <a:p>
            <a:pPr eaLnBrk="1" hangingPunct="1"/>
            <a:r>
              <a:rPr lang="it-IT" smtClean="0"/>
              <a:t>Apparent gross total resection at the post-operative MRI</a:t>
            </a:r>
          </a:p>
        </p:txBody>
      </p:sp>
    </p:spTree>
    <p:extLst>
      <p:ext uri="{BB962C8B-B14F-4D97-AF65-F5344CB8AC3E}">
        <p14:creationId xmlns:p14="http://schemas.microsoft.com/office/powerpoint/2010/main" val="1527384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smtClean="0"/>
              <a:t>MRI after second surgery</a:t>
            </a:r>
          </a:p>
        </p:txBody>
      </p:sp>
      <p:sp>
        <p:nvSpPr>
          <p:cNvPr id="31746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31747" name="Picture 4" descr="TIPO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41463"/>
            <a:ext cx="4076700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T1MDCPO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25" y="1531938"/>
            <a:ext cx="4076700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PERFUPO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5300" y="1541463"/>
            <a:ext cx="4076700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9876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10515600" cy="839788"/>
          </a:xfrm>
        </p:spPr>
        <p:txBody>
          <a:bodyPr/>
          <a:lstStyle/>
          <a:p>
            <a:pPr algn="ctr" eaLnBrk="1" hangingPunct="1"/>
            <a:r>
              <a:rPr lang="it-IT" smtClean="0"/>
              <a:t>Post-operative functional results</a:t>
            </a:r>
          </a:p>
        </p:txBody>
      </p:sp>
      <p:sp>
        <p:nvSpPr>
          <p:cNvPr id="20482" name="Segnaposto contenuto 2"/>
          <p:cNvSpPr>
            <a:spLocks noGrp="1"/>
          </p:cNvSpPr>
          <p:nvPr>
            <p:ph idx="1"/>
          </p:nvPr>
        </p:nvSpPr>
        <p:spPr>
          <a:xfrm>
            <a:off x="838200" y="2489200"/>
            <a:ext cx="10515600" cy="3267075"/>
          </a:xfrm>
        </p:spPr>
        <p:txBody>
          <a:bodyPr/>
          <a:lstStyle/>
          <a:p>
            <a:pPr eaLnBrk="1" hangingPunct="1"/>
            <a:r>
              <a:rPr lang="it-IT" smtClean="0"/>
              <a:t>Apparent gross total resection at the post-operative MRI</a:t>
            </a:r>
          </a:p>
          <a:p>
            <a:pPr eaLnBrk="1" hangingPunct="1"/>
            <a:r>
              <a:rPr lang="it-IT" smtClean="0"/>
              <a:t>Good clinical conditions</a:t>
            </a:r>
          </a:p>
          <a:p>
            <a:pPr eaLnBrk="1" hangingPunct="1"/>
            <a:r>
              <a:rPr lang="it-IT" smtClean="0"/>
              <a:t>Seizures free</a:t>
            </a:r>
          </a:p>
          <a:p>
            <a:pPr eaLnBrk="1" hangingPunct="1"/>
            <a:r>
              <a:rPr lang="it-IT" smtClean="0"/>
              <a:t>Musical skills preserved</a:t>
            </a:r>
          </a:p>
          <a:p>
            <a:pPr eaLnBrk="1" hangingPunct="1"/>
            <a:r>
              <a:rPr lang="it-IT" smtClean="0"/>
              <a:t>Good quality of life</a:t>
            </a:r>
          </a:p>
          <a:p>
            <a:pPr eaLnBrk="1" hangingPunct="1"/>
            <a:r>
              <a:rPr lang="it-IT" smtClean="0"/>
              <a:t>Sensori-motor network preserved</a:t>
            </a:r>
          </a:p>
        </p:txBody>
      </p:sp>
      <p:pic>
        <p:nvPicPr>
          <p:cNvPr id="20483" name="Picture 4" descr="Un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86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8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/>
              <a:t>10 </a:t>
            </a:r>
            <a:r>
              <a:rPr lang="it-IT" dirty="0" err="1" smtClean="0"/>
              <a:t>days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surgery</a:t>
            </a:r>
            <a:endParaRPr lang="it-IT" dirty="0"/>
          </a:p>
        </p:txBody>
      </p:sp>
      <p:pic>
        <p:nvPicPr>
          <p:cNvPr id="33796" name="performance post-op.m4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330450" y="990600"/>
            <a:ext cx="7553325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Unif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486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3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79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Connettività cerebrale</a:t>
            </a:r>
          </a:p>
        </p:txBody>
      </p:sp>
      <p:sp>
        <p:nvSpPr>
          <p:cNvPr id="4608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 smtClean="0"/>
              <a:t>Marco </a:t>
            </a:r>
            <a:r>
              <a:rPr lang="it-IT" sz="2400" dirty="0" err="1" smtClean="0"/>
              <a:t>Catani</a:t>
            </a:r>
            <a:r>
              <a:rPr lang="it-IT" sz="2400" dirty="0" smtClean="0"/>
              <a:t>, psichiatra del </a:t>
            </a:r>
            <a:r>
              <a:rPr lang="it-IT" sz="2400" dirty="0" err="1" smtClean="0"/>
              <a:t>King’s</a:t>
            </a:r>
            <a:r>
              <a:rPr lang="it-IT" sz="2400" dirty="0" smtClean="0"/>
              <a:t> College di Londra, negli ultimi 10 anni ha ridefinito l’anatomia dei maggiori fasci </a:t>
            </a:r>
            <a:r>
              <a:rPr lang="it-IT" sz="2400" dirty="0" smtClean="0"/>
              <a:t>sottocorticali che permettono il linguaggio: </a:t>
            </a:r>
            <a:r>
              <a:rPr lang="it-IT" sz="2400" dirty="0" smtClean="0"/>
              <a:t>il fascicolo longitudinale superiore e le sue due componenti, indiretta più laterale e diretta (fascicolo arcuato) più mediale</a:t>
            </a:r>
          </a:p>
          <a:p>
            <a:r>
              <a:rPr lang="it-IT" sz="2400" dirty="0" err="1" smtClean="0"/>
              <a:t>fMRI</a:t>
            </a:r>
            <a:r>
              <a:rPr lang="it-IT" sz="2400" dirty="0" smtClean="0"/>
              <a:t>, DTI e studi di dissezione anatomica con tecnica di </a:t>
            </a:r>
            <a:r>
              <a:rPr lang="it-IT" sz="2400" dirty="0" err="1" smtClean="0"/>
              <a:t>Klingler</a:t>
            </a:r>
            <a:endParaRPr lang="it-IT" sz="2400" dirty="0" smtClean="0"/>
          </a:p>
          <a:p>
            <a:r>
              <a:rPr lang="it-IT" sz="2400" dirty="0" smtClean="0"/>
              <a:t>Dati di stimolazione elettrica cortico-sottocorticale in pazienti svegli in corso di asportazione di lesioni gliali a basso </a:t>
            </a:r>
            <a:r>
              <a:rPr lang="it-IT" sz="2400" dirty="0" smtClean="0"/>
              <a:t>grado</a:t>
            </a:r>
            <a:endParaRPr lang="it-IT" sz="2400" dirty="0" smtClean="0"/>
          </a:p>
        </p:txBody>
      </p:sp>
      <p:pic>
        <p:nvPicPr>
          <p:cNvPr id="4" name="Picture 4" descr="Un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05975" y="0"/>
            <a:ext cx="2486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6475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Connettività cerebrale</a:t>
            </a:r>
          </a:p>
        </p:txBody>
      </p:sp>
      <p:sp>
        <p:nvSpPr>
          <p:cNvPr id="47106" name="Segnaposto contenuto 2"/>
          <p:cNvSpPr>
            <a:spLocks noGrp="1"/>
          </p:cNvSpPr>
          <p:nvPr>
            <p:ph idx="1"/>
          </p:nvPr>
        </p:nvSpPr>
        <p:spPr>
          <a:xfrm>
            <a:off x="609600" y="2148231"/>
            <a:ext cx="10972800" cy="3905248"/>
          </a:xfrm>
        </p:spPr>
        <p:txBody>
          <a:bodyPr/>
          <a:lstStyle/>
          <a:p>
            <a:r>
              <a:rPr lang="it-IT" sz="2400" b="1" i="1" dirty="0" err="1" smtClean="0"/>
              <a:t>Odotopia</a:t>
            </a:r>
            <a:r>
              <a:rPr lang="it-IT" sz="2000" dirty="0" smtClean="0"/>
              <a:t>. Ipotesi di aree corticali con sub-regioni differentemente specializzate e di fibre di connessione della sostanza bianca che sottendono alle connettività delle funzioni superiori. </a:t>
            </a:r>
          </a:p>
          <a:p>
            <a:r>
              <a:rPr lang="it-IT" sz="2000" dirty="0" smtClean="0"/>
              <a:t>Prevede tre tipologie di danno con effetti completamente diversi e con manifestazioni cliniche anche estremamente complesse ed in alcuni casi apparentemente “non congrue”:</a:t>
            </a:r>
          </a:p>
          <a:p>
            <a:r>
              <a:rPr lang="it-IT" sz="1800" u="sng" dirty="0" smtClean="0"/>
              <a:t>lesione corticale pura (“topica”</a:t>
            </a:r>
            <a:r>
              <a:rPr lang="it-IT" sz="1800" dirty="0" smtClean="0"/>
              <a:t>), che provoca deficit direttamente legati alla funzione della sub-regione coinvolta nel danno, con perdita di funzione del network, una eventuale iperfunzione dello stesso legato ad un disequilibrio in aree più lontane, connesse a quella lesionata;</a:t>
            </a:r>
          </a:p>
          <a:p>
            <a:r>
              <a:rPr lang="it-IT" sz="1800" u="sng" dirty="0" smtClean="0"/>
              <a:t>lesione (“</a:t>
            </a:r>
            <a:r>
              <a:rPr lang="it-IT" sz="1800" u="sng" dirty="0" err="1" smtClean="0"/>
              <a:t>odologica</a:t>
            </a:r>
            <a:r>
              <a:rPr lang="it-IT" sz="1800" u="sng" dirty="0" smtClean="0"/>
              <a:t>”</a:t>
            </a:r>
            <a:r>
              <a:rPr lang="it-IT" sz="1800" dirty="0" smtClean="0"/>
              <a:t>), che coinvolge esclusivamente le fibre lunghe di connessione dei vari network producendo un deficit  dovuto alla perdita dell’equilibrio funzionale del network per il danno di connettività instauratosi;</a:t>
            </a:r>
          </a:p>
          <a:p>
            <a:r>
              <a:rPr lang="it-IT" sz="1800" u="sng" dirty="0" smtClean="0"/>
              <a:t>danno (“odo-topico”</a:t>
            </a:r>
            <a:r>
              <a:rPr lang="it-IT" sz="1800" dirty="0" smtClean="0"/>
              <a:t>), che produce, sostanzialmente, un deficit più ampio e completo dovuto tanto alla perdita funzionale corticale quanto a quella della connettività del network, con importanti ripercussioni nella funzionalità di aree connesse (anche se anatomicamente molto distanti tra loro). </a:t>
            </a:r>
          </a:p>
        </p:txBody>
      </p:sp>
      <p:pic>
        <p:nvPicPr>
          <p:cNvPr id="4" name="Picture 4" descr="Un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05975" y="0"/>
            <a:ext cx="2486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627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47725"/>
          </a:xfrm>
        </p:spPr>
        <p:txBody>
          <a:bodyPr/>
          <a:lstStyle/>
          <a:p>
            <a:r>
              <a:rPr lang="it-IT" smtClean="0"/>
              <a:t>Plasticità neuronale</a:t>
            </a:r>
          </a:p>
        </p:txBody>
      </p:sp>
      <p:sp>
        <p:nvSpPr>
          <p:cNvPr id="49154" name="Segnaposto contenuto 2"/>
          <p:cNvSpPr>
            <a:spLocks noGrp="1"/>
          </p:cNvSpPr>
          <p:nvPr>
            <p:ph idx="1"/>
          </p:nvPr>
        </p:nvSpPr>
        <p:spPr>
          <a:xfrm>
            <a:off x="609600" y="1491104"/>
            <a:ext cx="10972800" cy="4631955"/>
          </a:xfrm>
        </p:spPr>
        <p:txBody>
          <a:bodyPr/>
          <a:lstStyle/>
          <a:p>
            <a:r>
              <a:rPr lang="it-IT" sz="2400" dirty="0" smtClean="0"/>
              <a:t>Due livelli di plasticità.</a:t>
            </a:r>
          </a:p>
          <a:p>
            <a:r>
              <a:rPr lang="it-IT" sz="2400" dirty="0" smtClean="0"/>
              <a:t>1. Basato su meccanismi ultrastrutturali, dimostrato nell’uomo e nell’animale: modificazioni dell’equilibrio sinaptico; sincronia; smascheramento di connessioni sinaptiche e network latenti; modulazione gliale; regolazione della matrice extracellulare; mutazioni fenotipiche e </a:t>
            </a:r>
            <a:r>
              <a:rPr lang="it-IT" sz="2400" dirty="0" err="1" smtClean="0"/>
              <a:t>neurogenesi</a:t>
            </a:r>
            <a:r>
              <a:rPr lang="it-IT" sz="2400" dirty="0" smtClean="0"/>
              <a:t>.</a:t>
            </a:r>
          </a:p>
          <a:p>
            <a:r>
              <a:rPr lang="it-IT" sz="2400" dirty="0" smtClean="0"/>
              <a:t>2. Basato sui </a:t>
            </a:r>
            <a:r>
              <a:rPr lang="it-IT" sz="2400" dirty="0" err="1" smtClean="0"/>
              <a:t>riarrangiamenti</a:t>
            </a:r>
            <a:r>
              <a:rPr lang="it-IT" sz="2400" dirty="0" smtClean="0"/>
              <a:t> macroscopici: risoluzione di </a:t>
            </a:r>
            <a:r>
              <a:rPr lang="it-IT" sz="2400" dirty="0" err="1" smtClean="0"/>
              <a:t>diaschisi</a:t>
            </a:r>
            <a:r>
              <a:rPr lang="it-IT" sz="2400" dirty="0" smtClean="0"/>
              <a:t>; re-</a:t>
            </a:r>
            <a:r>
              <a:rPr lang="it-IT" sz="2400" dirty="0" err="1" smtClean="0"/>
              <a:t>shaping</a:t>
            </a:r>
            <a:r>
              <a:rPr lang="it-IT" sz="2400" dirty="0" smtClean="0"/>
              <a:t> funzionali all’interno di una singola area mediante il reclutamento di funzioni “silenti”; re-distribuzione nell’ambito di un network eloquente e/o reclutamento di aree funzionali omologhe controlaterali; plasticità cross-modale; strategie di compenso; modificazioni strutturali macroscopiche (</a:t>
            </a:r>
            <a:r>
              <a:rPr lang="it-IT" sz="2400" i="1" dirty="0" err="1" smtClean="0"/>
              <a:t>Duffau</a:t>
            </a:r>
            <a:r>
              <a:rPr lang="it-IT" sz="2400" i="1" dirty="0" smtClean="0"/>
              <a:t> H, 2005</a:t>
            </a:r>
            <a:r>
              <a:rPr lang="it-IT" sz="2400" dirty="0" smtClean="0"/>
              <a:t>).</a:t>
            </a:r>
          </a:p>
          <a:p>
            <a:r>
              <a:rPr lang="it-IT" sz="2400" dirty="0" smtClean="0"/>
              <a:t>Sono alla base della plasticità che permette la preservazione delle funzioni anche dopo asportazione di aree lesionali e della “chirurgia multi-</a:t>
            </a:r>
            <a:r>
              <a:rPr lang="it-IT" sz="2400" dirty="0" err="1" smtClean="0"/>
              <a:t>step</a:t>
            </a:r>
            <a:r>
              <a:rPr lang="it-IT" sz="2400" dirty="0" smtClean="0"/>
              <a:t>” (</a:t>
            </a:r>
            <a:r>
              <a:rPr lang="it-IT" sz="2400" i="1" dirty="0" err="1" smtClean="0"/>
              <a:t>Duffau</a:t>
            </a:r>
            <a:r>
              <a:rPr lang="it-IT" sz="2400" i="1" dirty="0" smtClean="0"/>
              <a:t> H, 2008</a:t>
            </a:r>
            <a:r>
              <a:rPr lang="it-IT" sz="2400" dirty="0" smtClean="0"/>
              <a:t>). </a:t>
            </a:r>
          </a:p>
        </p:txBody>
      </p:sp>
      <p:pic>
        <p:nvPicPr>
          <p:cNvPr id="4" name="Picture 4" descr="Un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05975" y="0"/>
            <a:ext cx="2486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0296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it-IT" dirty="0" smtClean="0"/>
              <a:t>Connettività sottocorticale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34" y="1143000"/>
            <a:ext cx="2959616" cy="28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009" y="1183058"/>
            <a:ext cx="3924450" cy="28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Unif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05975" y="0"/>
            <a:ext cx="2486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 l="27003" t="29962" r="31284" b="9763"/>
          <a:stretch>
            <a:fillRect/>
          </a:stretch>
        </p:blipFill>
        <p:spPr bwMode="auto">
          <a:xfrm>
            <a:off x="7492469" y="4118841"/>
            <a:ext cx="3286990" cy="273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/>
          <a:srcRect l="28102" t="23418" r="36861" b="8228"/>
          <a:stretch>
            <a:fillRect/>
          </a:stretch>
        </p:blipFill>
        <p:spPr bwMode="auto">
          <a:xfrm>
            <a:off x="1322002" y="4022725"/>
            <a:ext cx="251936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3841365" y="4331368"/>
            <a:ext cx="2317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Fascicolo Fronto-Occipitale inferiore (IFOF)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315678" y="5688182"/>
            <a:ext cx="114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Fascicolo arcuato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932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/>
          <p:cNvSpPr>
            <a:spLocks noGrp="1"/>
          </p:cNvSpPr>
          <p:nvPr>
            <p:ph type="title"/>
          </p:nvPr>
        </p:nvSpPr>
        <p:spPr>
          <a:xfrm>
            <a:off x="838200" y="153988"/>
            <a:ext cx="10515600" cy="5835650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Char char="Ø"/>
            </a:pPr>
            <a:r>
              <a:rPr lang="it-IT" sz="3600" dirty="0" smtClean="0">
                <a:solidFill>
                  <a:srgbClr val="C00000"/>
                </a:solidFill>
              </a:rPr>
              <a:t>MD, ♀, 52 </a:t>
            </a:r>
            <a:r>
              <a:rPr lang="it-IT" sz="3600" dirty="0" err="1" smtClean="0">
                <a:solidFill>
                  <a:srgbClr val="C00000"/>
                </a:solidFill>
              </a:rPr>
              <a:t>years</a:t>
            </a:r>
            <a:r>
              <a:rPr lang="it-IT" sz="3600" dirty="0" smtClean="0">
                <a:solidFill>
                  <a:srgbClr val="C00000"/>
                </a:solidFill>
              </a:rPr>
              <a:t> </a:t>
            </a:r>
            <a:r>
              <a:rPr lang="it-IT" sz="3600" dirty="0" err="1" smtClean="0">
                <a:solidFill>
                  <a:srgbClr val="C00000"/>
                </a:solidFill>
              </a:rPr>
              <a:t>old</a:t>
            </a:r>
            <a:r>
              <a:rPr lang="it-IT" sz="3600" dirty="0" smtClean="0">
                <a:solidFill>
                  <a:srgbClr val="C00000"/>
                </a:solidFill>
              </a:rPr>
              <a:t/>
            </a:r>
            <a:br>
              <a:rPr lang="it-IT" sz="3600" dirty="0" smtClean="0">
                <a:solidFill>
                  <a:srgbClr val="C00000"/>
                </a:solidFill>
              </a:rPr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err="1" smtClean="0"/>
              <a:t>professional</a:t>
            </a:r>
            <a:r>
              <a:rPr lang="it-IT" sz="3600" dirty="0" smtClean="0"/>
              <a:t> </a:t>
            </a:r>
            <a:r>
              <a:rPr lang="it-IT" sz="3600" dirty="0" err="1" smtClean="0"/>
              <a:t>musician</a:t>
            </a:r>
            <a:r>
              <a:rPr lang="it-IT" sz="3600" dirty="0" smtClean="0"/>
              <a:t>; </a:t>
            </a:r>
            <a:r>
              <a:rPr lang="it-IT" sz="3600" dirty="0" err="1" smtClean="0"/>
              <a:t>clarinet</a:t>
            </a:r>
            <a:r>
              <a:rPr lang="it-IT" sz="3600" dirty="0" smtClean="0"/>
              <a:t> player</a:t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err="1" smtClean="0"/>
              <a:t>uneventful</a:t>
            </a:r>
            <a:r>
              <a:rPr lang="it-IT" sz="3600" dirty="0" smtClean="0"/>
              <a:t> </a:t>
            </a:r>
            <a:r>
              <a:rPr lang="it-IT" sz="3600" dirty="0" err="1" smtClean="0"/>
              <a:t>medical</a:t>
            </a:r>
            <a:r>
              <a:rPr lang="it-IT" sz="3600" dirty="0" smtClean="0"/>
              <a:t> </a:t>
            </a:r>
            <a:r>
              <a:rPr lang="it-IT" sz="3600" dirty="0" err="1" smtClean="0"/>
              <a:t>history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err="1" smtClean="0"/>
              <a:t>neurological</a:t>
            </a:r>
            <a:r>
              <a:rPr lang="it-IT" sz="3600" dirty="0" smtClean="0"/>
              <a:t> </a:t>
            </a:r>
            <a:r>
              <a:rPr lang="it-IT" sz="3600" dirty="0" err="1" smtClean="0"/>
              <a:t>examination</a:t>
            </a:r>
            <a:r>
              <a:rPr lang="it-IT" sz="3600" dirty="0" smtClean="0"/>
              <a:t> </a:t>
            </a:r>
            <a:r>
              <a:rPr lang="it-IT" sz="3600" dirty="0" err="1" smtClean="0"/>
              <a:t>did</a:t>
            </a:r>
            <a:r>
              <a:rPr lang="it-IT" sz="3600" dirty="0" smtClean="0"/>
              <a:t> </a:t>
            </a:r>
            <a:r>
              <a:rPr lang="it-IT" sz="3600" dirty="0" err="1" smtClean="0"/>
              <a:t>not</a:t>
            </a:r>
            <a:r>
              <a:rPr lang="it-IT" sz="3600" dirty="0" smtClean="0"/>
              <a:t> </a:t>
            </a:r>
            <a:r>
              <a:rPr lang="it-IT" sz="3600" dirty="0" err="1" smtClean="0"/>
              <a:t>reveal</a:t>
            </a:r>
            <a:r>
              <a:rPr lang="it-IT" sz="3600" dirty="0" smtClean="0"/>
              <a:t> </a:t>
            </a:r>
            <a:r>
              <a:rPr lang="it-IT" sz="3600" dirty="0" err="1" smtClean="0"/>
              <a:t>focal</a:t>
            </a:r>
            <a:r>
              <a:rPr lang="it-IT" sz="3600" dirty="0" smtClean="0"/>
              <a:t> </a:t>
            </a:r>
            <a:r>
              <a:rPr lang="it-IT" sz="3600" dirty="0" err="1" smtClean="0"/>
              <a:t>deficits</a:t>
            </a:r>
            <a:r>
              <a:rPr lang="it-IT" sz="3600" dirty="0" smtClean="0"/>
              <a:t>, </a:t>
            </a:r>
            <a:r>
              <a:rPr lang="it-IT" sz="3600" dirty="0" err="1" smtClean="0"/>
              <a:t>but</a:t>
            </a:r>
            <a:r>
              <a:rPr lang="it-IT" sz="3600" dirty="0" smtClean="0"/>
              <a:t> the </a:t>
            </a:r>
            <a:r>
              <a:rPr lang="it-IT" sz="3600" dirty="0" err="1" smtClean="0"/>
              <a:t>patient</a:t>
            </a:r>
            <a:r>
              <a:rPr lang="it-IT" sz="3600" dirty="0" smtClean="0"/>
              <a:t> </a:t>
            </a:r>
            <a:r>
              <a:rPr lang="it-IT" sz="3600" dirty="0" err="1" smtClean="0"/>
              <a:t>complained</a:t>
            </a:r>
            <a:r>
              <a:rPr lang="it-IT" sz="3600" dirty="0" smtClean="0"/>
              <a:t> of some </a:t>
            </a:r>
            <a:r>
              <a:rPr lang="it-IT" sz="3600" dirty="0" err="1" smtClean="0"/>
              <a:t>technical</a:t>
            </a:r>
            <a:r>
              <a:rPr lang="it-IT" sz="3600" dirty="0" smtClean="0"/>
              <a:t> </a:t>
            </a:r>
            <a:r>
              <a:rPr lang="it-IT" sz="3600" dirty="0" err="1" smtClean="0"/>
              <a:t>skill</a:t>
            </a:r>
            <a:r>
              <a:rPr lang="it-IT" sz="3600" dirty="0" smtClean="0"/>
              <a:t> </a:t>
            </a:r>
            <a:r>
              <a:rPr lang="it-IT" sz="3600" dirty="0" err="1" smtClean="0"/>
              <a:t>impairment</a:t>
            </a:r>
            <a:r>
              <a:rPr lang="it-IT" sz="3600" dirty="0" smtClean="0"/>
              <a:t> </a:t>
            </a:r>
            <a:r>
              <a:rPr lang="it-IT" sz="3600" dirty="0" err="1" smtClean="0"/>
              <a:t>playing</a:t>
            </a:r>
            <a:r>
              <a:rPr lang="it-IT" sz="3600" dirty="0" smtClean="0"/>
              <a:t> the </a:t>
            </a:r>
            <a:r>
              <a:rPr lang="it-IT" sz="3600" dirty="0" err="1" smtClean="0"/>
              <a:t>clarinet</a:t>
            </a:r>
            <a:r>
              <a:rPr lang="it-IT" sz="3600" dirty="0" smtClean="0"/>
              <a:t>.</a:t>
            </a:r>
            <a:br>
              <a:rPr lang="it-IT" sz="3600" dirty="0" smtClean="0"/>
            </a:br>
            <a:r>
              <a:rPr lang="it-IT" sz="3600" dirty="0" err="1" smtClean="0"/>
              <a:t>two</a:t>
            </a:r>
            <a:r>
              <a:rPr lang="it-IT" sz="3600" dirty="0" smtClean="0"/>
              <a:t> </a:t>
            </a:r>
            <a:r>
              <a:rPr lang="it-IT" sz="3600" dirty="0" err="1" smtClean="0"/>
              <a:t>epileptic</a:t>
            </a:r>
            <a:r>
              <a:rPr lang="it-IT" sz="3600" dirty="0" smtClean="0"/>
              <a:t> </a:t>
            </a:r>
            <a:r>
              <a:rPr lang="it-IT" sz="3600" dirty="0" err="1" smtClean="0"/>
              <a:t>sensorimotor</a:t>
            </a:r>
            <a:r>
              <a:rPr lang="it-IT" sz="3600" dirty="0" smtClean="0"/>
              <a:t> </a:t>
            </a:r>
            <a:r>
              <a:rPr lang="it-IT" sz="3600" dirty="0" err="1" smtClean="0"/>
              <a:t>seizures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err="1" smtClean="0"/>
              <a:t>Therapy</a:t>
            </a:r>
            <a:r>
              <a:rPr lang="it-IT" sz="3600" dirty="0" smtClean="0"/>
              <a:t>: </a:t>
            </a:r>
            <a:r>
              <a:rPr lang="it-IT" sz="3600" dirty="0" err="1" smtClean="0"/>
              <a:t>levetiracetam</a:t>
            </a:r>
            <a:r>
              <a:rPr lang="it-IT" sz="3600" dirty="0" smtClean="0"/>
              <a:t> 500 mg </a:t>
            </a:r>
            <a:r>
              <a:rPr lang="it-IT" sz="3600" dirty="0" err="1" smtClean="0"/>
              <a:t>bid</a:t>
            </a:r>
            <a:endParaRPr lang="it-IT" sz="3600" dirty="0" smtClean="0"/>
          </a:p>
        </p:txBody>
      </p:sp>
      <p:pic>
        <p:nvPicPr>
          <p:cNvPr id="3" name="Picture 4" descr="Un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05975" y="0"/>
            <a:ext cx="2486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831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MRI: possible glioblastoma</a:t>
            </a:r>
          </a:p>
        </p:txBody>
      </p:sp>
      <p:pic>
        <p:nvPicPr>
          <p:cNvPr id="15362" name="Immagine 3"/>
          <p:cNvPicPr>
            <a:picLocks noChangeAspect="1"/>
          </p:cNvPicPr>
          <p:nvPr/>
        </p:nvPicPr>
        <p:blipFill>
          <a:blip r:embed="rId2"/>
          <a:srcRect l="13580" t="12160" r="11577" b="24722"/>
          <a:stretch>
            <a:fillRect/>
          </a:stretch>
        </p:blipFill>
        <p:spPr bwMode="auto">
          <a:xfrm>
            <a:off x="3841750" y="1608138"/>
            <a:ext cx="37496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Immagine 4"/>
          <p:cNvPicPr>
            <a:picLocks noChangeAspect="1"/>
          </p:cNvPicPr>
          <p:nvPr/>
        </p:nvPicPr>
        <p:blipFill>
          <a:blip r:embed="rId3"/>
          <a:srcRect l="10400" t="14293" r="26411" b="36040"/>
          <a:stretch>
            <a:fillRect/>
          </a:stretch>
        </p:blipFill>
        <p:spPr bwMode="auto">
          <a:xfrm>
            <a:off x="7737475" y="1608138"/>
            <a:ext cx="4021138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Immagine 5"/>
          <p:cNvPicPr>
            <a:picLocks noChangeAspect="1"/>
          </p:cNvPicPr>
          <p:nvPr/>
        </p:nvPicPr>
        <p:blipFill>
          <a:blip r:embed="rId4"/>
          <a:srcRect l="13779" t="13181" r="15536" b="24725"/>
          <a:stretch>
            <a:fillRect/>
          </a:stretch>
        </p:blipFill>
        <p:spPr bwMode="auto">
          <a:xfrm>
            <a:off x="98425" y="1608138"/>
            <a:ext cx="359886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Unif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05975" y="0"/>
            <a:ext cx="2486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5174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44563" y="177800"/>
            <a:ext cx="8737600" cy="736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err="1" smtClean="0"/>
              <a:t>fMRI</a:t>
            </a:r>
            <a:endParaRPr lang="it-IT" dirty="0"/>
          </a:p>
        </p:txBody>
      </p:sp>
      <p:pic>
        <p:nvPicPr>
          <p:cNvPr id="16386" name="Immagine 4"/>
          <p:cNvPicPr>
            <a:picLocks noChangeAspect="1"/>
          </p:cNvPicPr>
          <p:nvPr/>
        </p:nvPicPr>
        <p:blipFill>
          <a:blip r:embed="rId2"/>
          <a:srcRect l="8293" t="8020" r="488" b="21919"/>
          <a:stretch>
            <a:fillRect/>
          </a:stretch>
        </p:blipFill>
        <p:spPr bwMode="auto">
          <a:xfrm>
            <a:off x="317500" y="1046163"/>
            <a:ext cx="4257675" cy="43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Immagine 5"/>
          <p:cNvPicPr>
            <a:picLocks noChangeAspect="1"/>
          </p:cNvPicPr>
          <p:nvPr/>
        </p:nvPicPr>
        <p:blipFill>
          <a:blip r:embed="rId3"/>
          <a:srcRect b="16296"/>
          <a:stretch>
            <a:fillRect/>
          </a:stretch>
        </p:blipFill>
        <p:spPr bwMode="auto">
          <a:xfrm>
            <a:off x="5495925" y="1046163"/>
            <a:ext cx="4360863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49062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981</Words>
  <Application>Microsoft Macintosh PowerPoint</Application>
  <PresentationFormat>Personalizzato</PresentationFormat>
  <Paragraphs>121</Paragraphs>
  <Slides>24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Sensory mapping and musical performance in awake conditions</vt:lpstr>
      <vt:lpstr>Connettività cerebrale</vt:lpstr>
      <vt:lpstr>Connettività cerebrale</vt:lpstr>
      <vt:lpstr>Connettività cerebrale</vt:lpstr>
      <vt:lpstr>Plasticità neuronale</vt:lpstr>
      <vt:lpstr>Connettività sottocorticale</vt:lpstr>
      <vt:lpstr>MD, ♀, 52 years old  professional musician; clarinet player  uneventful medical history  neurological examination did not reveal focal deficits, but the patient complained of some technical skill impairment playing the clarinet. two epileptic sensorimotor seizures Therapy: levetiracetam 500 mg bid</vt:lpstr>
      <vt:lpstr>MRI: possible glioblastoma</vt:lpstr>
      <vt:lpstr>fMRI</vt:lpstr>
      <vt:lpstr>DTI MRI</vt:lpstr>
      <vt:lpstr>Therapeutical options: surgery first</vt:lpstr>
      <vt:lpstr>But…</vt:lpstr>
      <vt:lpstr>Surgical removal of the tumor</vt:lpstr>
      <vt:lpstr>Asleep-awake surgery</vt:lpstr>
      <vt:lpstr>Anaesthesiological procedures</vt:lpstr>
      <vt:lpstr>Presentazione di PowerPoint</vt:lpstr>
      <vt:lpstr>Tumor removal in awake conditions</vt:lpstr>
      <vt:lpstr>Good functional results, apparent gross total resection, but early post-operative MRI showed posterior suspected residual tumor</vt:lpstr>
      <vt:lpstr>Probable glioblastoma Good clinical conditions Very collaborative patient</vt:lpstr>
      <vt:lpstr>Second awake surgery</vt:lpstr>
      <vt:lpstr>Post-operative results</vt:lpstr>
      <vt:lpstr>MRI after second surgery</vt:lpstr>
      <vt:lpstr>Post-operative functional results</vt:lpstr>
      <vt:lpstr>10 days after surgery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Michele Cavallo</dc:creator>
  <cp:lastModifiedBy>Michele Alessandro Cavallo</cp:lastModifiedBy>
  <cp:revision>80</cp:revision>
  <dcterms:created xsi:type="dcterms:W3CDTF">2017-09-23T11:34:24Z</dcterms:created>
  <dcterms:modified xsi:type="dcterms:W3CDTF">2018-10-05T08:52:30Z</dcterms:modified>
</cp:coreProperties>
</file>