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9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F22DD-0F6E-40C4-9E3A-20592AEA29DD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D1B52-7BAD-46EC-B935-650E706E00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01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E9132-348F-4EF2-A19E-CF257A90CDFB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84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49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36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75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97C937-6653-49FA-BEE1-A0F4905A80B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83953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09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2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6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32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45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59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39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40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54D3-ABB7-4CDA-8C96-1472CBD15F89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E116-DD3A-4EFA-88ED-8CC3FA70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8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Approccio al paziente internistico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216904" y="3429000"/>
            <a:ext cx="8496944" cy="1723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mtClean="0"/>
              <a:t>Matteo Guarino, MD</a:t>
            </a:r>
          </a:p>
          <a:p>
            <a:pPr algn="ctr"/>
            <a:r>
              <a:rPr lang="it-IT" dirty="0" smtClean="0"/>
              <a:t>Specializzando in Medicina d'Emergenza </a:t>
            </a:r>
            <a:r>
              <a:rPr lang="mr-IN" dirty="0" smtClean="0"/>
              <a:t>–</a:t>
            </a:r>
            <a:r>
              <a:rPr lang="it-IT" dirty="0" smtClean="0"/>
              <a:t> Urgenza</a:t>
            </a:r>
          </a:p>
          <a:p>
            <a:pPr algn="ctr"/>
            <a:r>
              <a:rPr lang="it-IT" dirty="0" smtClean="0"/>
              <a:t>UOC di Clinica Medica</a:t>
            </a:r>
          </a:p>
          <a:p>
            <a:pPr algn="ctr"/>
            <a:r>
              <a:rPr lang="it-IT" dirty="0" smtClean="0"/>
              <a:t>Azienda Ospedaliero - Universitaria S. Anna, Ferrara, Italia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7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229600" cy="531556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it-IT" sz="2400" dirty="0" smtClean="0">
                <a:solidFill>
                  <a:srgbClr val="0070C0"/>
                </a:solidFill>
              </a:rPr>
              <a:t>Per </a:t>
            </a:r>
            <a:r>
              <a:rPr lang="it-IT" sz="2400" dirty="0">
                <a:solidFill>
                  <a:srgbClr val="0070C0"/>
                </a:solidFill>
              </a:rPr>
              <a:t>completezza e precisione si intende la effettiva e completa trascrizione di ciò che si è </a:t>
            </a:r>
            <a:r>
              <a:rPr lang="it-IT" sz="2400" dirty="0" smtClean="0">
                <a:solidFill>
                  <a:srgbClr val="0070C0"/>
                </a:solidFill>
              </a:rPr>
              <a:t>obiettivato</a:t>
            </a:r>
            <a:r>
              <a:rPr lang="it-IT" sz="2400" dirty="0">
                <a:solidFill>
                  <a:srgbClr val="0070C0"/>
                </a:solidFill>
              </a:rPr>
              <a:t>, in modo tale da riprodurre la “</a:t>
            </a:r>
            <a:r>
              <a:rPr lang="it-IT" sz="2400" u="sng" dirty="0">
                <a:solidFill>
                  <a:srgbClr val="FF0000"/>
                </a:solidFill>
              </a:rPr>
              <a:t>fotografia dell’evolversi della malattia</a:t>
            </a:r>
            <a:r>
              <a:rPr lang="it-IT" sz="2400" dirty="0">
                <a:solidFill>
                  <a:srgbClr val="0070C0"/>
                </a:solidFill>
              </a:rPr>
              <a:t>”.</a:t>
            </a:r>
          </a:p>
          <a:p>
            <a:pPr algn="just">
              <a:buFont typeface="Wingdings" pitchFamily="2" charset="2"/>
              <a:buNone/>
            </a:pPr>
            <a:endParaRPr lang="it-IT" sz="2400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it-IT" sz="2400" dirty="0" smtClean="0">
                <a:solidFill>
                  <a:srgbClr val="0070C0"/>
                </a:solidFill>
              </a:rPr>
              <a:t>Tale </a:t>
            </a:r>
            <a:r>
              <a:rPr lang="it-IT" sz="2400" dirty="0">
                <a:solidFill>
                  <a:srgbClr val="0070C0"/>
                </a:solidFill>
              </a:rPr>
              <a:t>completezza richiede che ogni singola annotazione riportata in cartella sia </a:t>
            </a:r>
            <a:r>
              <a:rPr lang="it-IT" sz="2400" u="sng" dirty="0">
                <a:solidFill>
                  <a:srgbClr val="FF0000"/>
                </a:solidFill>
              </a:rPr>
              <a:t>firmata</a:t>
            </a:r>
            <a:r>
              <a:rPr lang="it-IT" sz="2400" dirty="0">
                <a:solidFill>
                  <a:srgbClr val="0070C0"/>
                </a:solidFill>
              </a:rPr>
              <a:t>, rendendo così possibile l’attribuzione ai singoli operatori intervenuti nell’attività eseguita.</a:t>
            </a:r>
          </a:p>
          <a:p>
            <a:pPr algn="just">
              <a:buFont typeface="Wingdings" pitchFamily="2" charset="2"/>
              <a:buNone/>
            </a:pPr>
            <a:endParaRPr lang="it-IT" sz="2400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it-IT" sz="2400" dirty="0" smtClean="0">
                <a:solidFill>
                  <a:srgbClr val="0070C0"/>
                </a:solidFill>
              </a:rPr>
              <a:t>La </a:t>
            </a:r>
            <a:r>
              <a:rPr lang="it-IT" sz="2400" dirty="0">
                <a:solidFill>
                  <a:srgbClr val="0070C0"/>
                </a:solidFill>
              </a:rPr>
              <a:t>Corte di Cassazione sancisce come ogni </a:t>
            </a:r>
            <a:r>
              <a:rPr lang="it-IT" sz="2400" dirty="0" smtClean="0">
                <a:solidFill>
                  <a:srgbClr val="0070C0"/>
                </a:solidFill>
              </a:rPr>
              <a:t>atto, </a:t>
            </a:r>
            <a:r>
              <a:rPr lang="it-IT" sz="2400" dirty="0">
                <a:solidFill>
                  <a:srgbClr val="0070C0"/>
                </a:solidFill>
              </a:rPr>
              <a:t>sia esso diagnostico o terapeutico, debba essere trascritto nella </a:t>
            </a:r>
            <a:r>
              <a:rPr lang="it-IT" sz="2400" dirty="0" smtClean="0">
                <a:solidFill>
                  <a:srgbClr val="0070C0"/>
                </a:solidFill>
              </a:rPr>
              <a:t>cartella clinica </a:t>
            </a:r>
            <a:r>
              <a:rPr lang="it-IT" sz="2400" u="sng" dirty="0">
                <a:solidFill>
                  <a:srgbClr val="FF0000"/>
                </a:solidFill>
              </a:rPr>
              <a:t>contestualmente</a:t>
            </a:r>
            <a:r>
              <a:rPr lang="it-IT" sz="2400" dirty="0">
                <a:solidFill>
                  <a:srgbClr val="0070C0"/>
                </a:solidFill>
              </a:rPr>
              <a:t> alla sua esecuzione.</a:t>
            </a:r>
          </a:p>
          <a:p>
            <a:pPr algn="just">
              <a:buFont typeface="Wingdings" pitchFamily="2" charset="2"/>
              <a:buNone/>
            </a:pP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Chi può registrare in cartella?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61930"/>
            <a:ext cx="8229600" cy="5143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1800" dirty="0" smtClean="0"/>
              <a:t>Hanno titolo a redigere documenti di  cartella:</a:t>
            </a:r>
          </a:p>
          <a:p>
            <a:pPr marL="0" lvl="1" indent="0" algn="just">
              <a:lnSpc>
                <a:spcPct val="150000"/>
              </a:lnSpc>
            </a:pPr>
            <a:r>
              <a:rPr lang="it-IT" sz="1800" dirty="0" smtClean="0"/>
              <a:t> i </a:t>
            </a:r>
            <a:r>
              <a:rPr lang="it-IT" sz="1800" b="1" dirty="0" smtClean="0">
                <a:solidFill>
                  <a:srgbClr val="FF0000"/>
                </a:solidFill>
              </a:rPr>
              <a:t>professionisti sanitari </a:t>
            </a:r>
            <a:r>
              <a:rPr lang="it-IT" sz="1800" dirty="0" smtClean="0"/>
              <a:t>che, nel rispetto  delle competenze loro proprie, siano  chiamati ad assumere decisioni incidenti  sull’assistito o ad attuare prestazioni in  favore dello stesso (es. medici, infermieri,  fisioterapisti, ostetriche ecc.);</a:t>
            </a:r>
          </a:p>
          <a:p>
            <a:pPr marL="0" lvl="1" indent="0" algn="just">
              <a:lnSpc>
                <a:spcPct val="150000"/>
              </a:lnSpc>
            </a:pPr>
            <a:r>
              <a:rPr lang="it-IT" sz="1800" dirty="0" smtClean="0"/>
              <a:t> </a:t>
            </a:r>
            <a:r>
              <a:rPr lang="it-IT" sz="1800" b="1" dirty="0" smtClean="0">
                <a:solidFill>
                  <a:srgbClr val="FF0000"/>
                </a:solidFill>
              </a:rPr>
              <a:t>ulteriori figure </a:t>
            </a:r>
            <a:r>
              <a:rPr lang="it-IT" sz="1800" dirty="0" smtClean="0"/>
              <a:t>(assistenti sociali, personale amministrativo, operatori di supporto,  ecc.), compatibilmente con le attribuzioni  loro conferite dalla normativa vigente e da  discipline regolamentari interne alle strutture di ricovero, che pongano in essere attività connesse con il paziente;</a:t>
            </a:r>
          </a:p>
          <a:p>
            <a:pPr marL="0" lvl="1" indent="0" algn="just">
              <a:lnSpc>
                <a:spcPct val="150000"/>
              </a:lnSpc>
            </a:pPr>
            <a:r>
              <a:rPr lang="it-IT" sz="1800" dirty="0" smtClean="0"/>
              <a:t> </a:t>
            </a:r>
            <a:r>
              <a:rPr lang="it-IT" sz="1800" b="1" dirty="0" smtClean="0">
                <a:solidFill>
                  <a:srgbClr val="FF0000"/>
                </a:solidFill>
              </a:rPr>
              <a:t>personale in formazione</a:t>
            </a:r>
            <a:r>
              <a:rPr lang="it-IT" sz="1800" dirty="0" smtClean="0"/>
              <a:t>, se - ed entro il limite - consentito dalla disciplina di settore</a:t>
            </a:r>
          </a:p>
        </p:txBody>
      </p:sp>
    </p:spTree>
    <p:extLst>
      <p:ext uri="{BB962C8B-B14F-4D97-AF65-F5344CB8AC3E}">
        <p14:creationId xmlns:p14="http://schemas.microsoft.com/office/powerpoint/2010/main" val="13367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630" y="1137110"/>
            <a:ext cx="8229600" cy="100236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FFFF00"/>
                </a:solidFill>
              </a:rPr>
              <a:t>Obiettivo 2: </a:t>
            </a:r>
            <a:r>
              <a:rPr lang="it-IT" sz="4000" b="1" u="sng" dirty="0" smtClean="0">
                <a:solidFill>
                  <a:srgbClr val="FFFF00"/>
                </a:solidFill>
              </a:rPr>
              <a:t>deve far capire a chi legge 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17022"/>
            <a:ext cx="8229600" cy="106489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Destinatario della cartella clinica è il </a:t>
            </a:r>
            <a:r>
              <a:rPr lang="it-IT" dirty="0" smtClean="0">
                <a:solidFill>
                  <a:srgbClr val="FF0000"/>
                </a:solidFill>
              </a:rPr>
              <a:t>paziente</a:t>
            </a:r>
            <a:r>
              <a:rPr lang="it-IT" dirty="0" smtClean="0"/>
              <a:t> o gli aventi diritto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8178" y="407395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Deve essere consultabile e comprensibile da parte di uno addetto ai lavori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071934" y="3000372"/>
            <a:ext cx="50006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8370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24399"/>
            <a:ext cx="2381250" cy="213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9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624E4-2B32-49BA-908C-07CD08B3E9E9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860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951707"/>
            <a:ext cx="8229600" cy="74771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CHI SONO GLI AVENTI DIRITTO???</a:t>
            </a:r>
          </a:p>
        </p:txBody>
      </p:sp>
      <p:sp>
        <p:nvSpPr>
          <p:cNvPr id="78851" name="Rectangle 3"/>
          <p:cNvSpPr>
            <a:spLocks noGrp="1"/>
          </p:cNvSpPr>
          <p:nvPr>
            <p:ph idx="4294967295"/>
          </p:nvPr>
        </p:nvSpPr>
        <p:spPr>
          <a:xfrm>
            <a:off x="467544" y="1917032"/>
            <a:ext cx="7658100" cy="4524375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dirty="0" smtClean="0"/>
              <a:t>Il paziente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dirty="0" smtClean="0"/>
              <a:t>Parente fornite di delega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dirty="0" smtClean="0"/>
              <a:t>Parente prossimo in caso di decesso (EREDE)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dirty="0" smtClean="0"/>
              <a:t>I genitori in caso di minore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dirty="0" smtClean="0"/>
              <a:t>Tutore legale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dirty="0" smtClean="0"/>
              <a:t>Enti previdenziali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dirty="0" smtClean="0"/>
              <a:t>Avvocati </a:t>
            </a:r>
          </a:p>
        </p:txBody>
      </p:sp>
    </p:spTree>
    <p:extLst>
      <p:ext uri="{BB962C8B-B14F-4D97-AF65-F5344CB8AC3E}">
        <p14:creationId xmlns:p14="http://schemas.microsoft.com/office/powerpoint/2010/main" val="37480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308860" y="830371"/>
            <a:ext cx="6377940" cy="1728192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 CARTELLA CLINICA NON PUO’ ESSERE RILASCIATA: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54283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2583552"/>
            <a:ext cx="8229600" cy="3653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 b="1" dirty="0"/>
              <a:t>1) A </a:t>
            </a:r>
            <a:r>
              <a:rPr lang="it-IT" sz="2000" b="1" dirty="0" smtClean="0"/>
              <a:t>terzi se non muniti di delega (compresi il coniuge o i parenti stretti)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 b="1" dirty="0"/>
              <a:t>2) </a:t>
            </a:r>
            <a:r>
              <a:rPr lang="it-IT" sz="2000" b="1" dirty="0" smtClean="0"/>
              <a:t>Al medico curante senza l’autorizzazione del paziente</a:t>
            </a:r>
            <a:endParaRPr lang="it-IT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 b="1" dirty="0"/>
              <a:t>3) </a:t>
            </a:r>
            <a:r>
              <a:rPr lang="it-IT" sz="2000" b="1" dirty="0" smtClean="0"/>
              <a:t>Ai patronati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 b="1" dirty="0"/>
              <a:t>4) A</a:t>
            </a:r>
            <a:r>
              <a:rPr lang="it-IT" sz="2000" b="1" dirty="0" smtClean="0"/>
              <a:t>i ministeri e all’autorità di polizia solo le notizie a seguito di precisi quesiti di ordine sanitario</a:t>
            </a:r>
          </a:p>
          <a:p>
            <a:pPr>
              <a:lnSpc>
                <a:spcPct val="80000"/>
              </a:lnSpc>
            </a:pP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43203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558" y="846964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Requisiti della Cartella clinica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30412"/>
            <a:ext cx="8879693" cy="397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71472" y="1643050"/>
            <a:ext cx="8229600" cy="581772"/>
          </a:xfrm>
          <a:prstGeom prst="rect">
            <a:avLst/>
          </a:prstGeom>
        </p:spPr>
        <p:txBody>
          <a:bodyPr vert="horz" lIns="0" rIns="0" bIns="0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26 requisiti minimi per una cartella clinica di qualità</a:t>
            </a:r>
            <a:endParaRPr kumimoji="0" lang="it-IT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3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806" y="764704"/>
            <a:ext cx="8226112" cy="129302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Obiettivo 3: </a:t>
            </a:r>
            <a:r>
              <a:rPr lang="it-IT" sz="3600" b="1" u="sng" dirty="0" smtClean="0">
                <a:solidFill>
                  <a:srgbClr val="FFFF00"/>
                </a:solidFill>
              </a:rPr>
              <a:t>strumento di comunicazione </a:t>
            </a:r>
            <a:r>
              <a:rPr lang="it-IT" sz="3600" dirty="0" smtClean="0">
                <a:solidFill>
                  <a:srgbClr val="FFFF00"/>
                </a:solidFill>
              </a:rPr>
              <a:t>efficiente e rapido fra operatori 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43182"/>
            <a:ext cx="4471990" cy="38576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 smtClean="0"/>
              <a:t>Particolarmente importante in condizioni di urgenza/emergenza ma anche nella gestione del paziente durante il turno di altri medici che non seguono direttamente il paziente</a:t>
            </a:r>
            <a:endParaRPr lang="it-IT" sz="2800" dirty="0"/>
          </a:p>
        </p:txBody>
      </p:sp>
      <p:pic>
        <p:nvPicPr>
          <p:cNvPr id="93186" name="Picture 2" descr="Risultati immagini per comunicazione tra med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237" y="2276872"/>
            <a:ext cx="3415481" cy="4509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63D3E-2DDC-4E7B-9DCF-ABAF8B73EA08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13315" name="Rectangle 2"/>
          <p:cNvSpPr>
            <a:spLocks noGrp="1"/>
          </p:cNvSpPr>
          <p:nvPr>
            <p:ph type="title" idx="4294967295"/>
          </p:nvPr>
        </p:nvSpPr>
        <p:spPr>
          <a:xfrm>
            <a:off x="-2541" y="1190601"/>
            <a:ext cx="8229600" cy="785812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Obiettivo 4: </a:t>
            </a:r>
            <a:r>
              <a:rPr lang="it-IT" sz="4000" dirty="0" smtClean="0">
                <a:solidFill>
                  <a:srgbClr val="FFFF00"/>
                </a:solidFill>
              </a:rPr>
              <a:t>documento medico-legale </a:t>
            </a:r>
            <a:endParaRPr lang="it-IT" sz="3600" dirty="0" smtClean="0">
              <a:solidFill>
                <a:srgbClr val="FFFF00"/>
              </a:solidFill>
            </a:endParaRPr>
          </a:p>
        </p:txBody>
      </p:sp>
      <p:sp>
        <p:nvSpPr>
          <p:cNvPr id="13316" name="Rectangle 3"/>
          <p:cNvSpPr>
            <a:spLocks noGrp="1"/>
          </p:cNvSpPr>
          <p:nvPr>
            <p:ph idx="4294967295"/>
          </p:nvPr>
        </p:nvSpPr>
        <p:spPr>
          <a:xfrm>
            <a:off x="611560" y="2708920"/>
            <a:ext cx="8229600" cy="2505708"/>
          </a:xfrm>
        </p:spPr>
        <p:txBody>
          <a:bodyPr/>
          <a:lstStyle/>
          <a:p>
            <a:r>
              <a:rPr lang="it-IT" dirty="0" smtClean="0"/>
              <a:t>Un atto pubblico di fede privilegiata</a:t>
            </a:r>
          </a:p>
          <a:p>
            <a:r>
              <a:rPr lang="it-IT" dirty="0" smtClean="0"/>
              <a:t>Formato da pubblici ufficiali o incaricati di pubblico servizio</a:t>
            </a:r>
          </a:p>
          <a:p>
            <a:r>
              <a:rPr lang="it-IT" dirty="0" smtClean="0"/>
              <a:t>Documento originale</a:t>
            </a:r>
          </a:p>
          <a:p>
            <a:r>
              <a:rPr lang="it-IT" dirty="0" smtClean="0"/>
              <a:t>I fatti e le attestazioni di scienza hanno rilevanza giuridica</a:t>
            </a:r>
          </a:p>
        </p:txBody>
      </p:sp>
    </p:spTree>
    <p:extLst>
      <p:ext uri="{BB962C8B-B14F-4D97-AF65-F5344CB8AC3E}">
        <p14:creationId xmlns:p14="http://schemas.microsoft.com/office/powerpoint/2010/main" val="11876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27142" y="836712"/>
            <a:ext cx="8229600" cy="78581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Obiettivo 4: </a:t>
            </a:r>
            <a:r>
              <a:rPr lang="it-IT" sz="4000" dirty="0" smtClean="0">
                <a:solidFill>
                  <a:srgbClr val="FFFF00"/>
                </a:solidFill>
              </a:rPr>
              <a:t>documento medico-legale </a:t>
            </a:r>
            <a:endParaRPr lang="it-IT" sz="3600" dirty="0" smtClean="0">
              <a:solidFill>
                <a:srgbClr val="FFFF00"/>
              </a:solidFill>
            </a:endParaRPr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029770"/>
            <a:ext cx="4786346" cy="4572032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it-IT" sz="2000" dirty="0" smtClean="0">
                <a:solidFill>
                  <a:srgbClr val="0070C0"/>
                </a:solidFill>
              </a:rPr>
              <a:t>Secondo l’attuale </a:t>
            </a:r>
            <a:r>
              <a:rPr lang="it-IT" sz="2000" dirty="0">
                <a:solidFill>
                  <a:srgbClr val="0070C0"/>
                </a:solidFill>
              </a:rPr>
              <a:t>orientamento giurisprudenziale </a:t>
            </a:r>
            <a:r>
              <a:rPr lang="it-IT" sz="2000" dirty="0" smtClean="0">
                <a:solidFill>
                  <a:srgbClr val="0070C0"/>
                </a:solidFill>
              </a:rPr>
              <a:t>la </a:t>
            </a:r>
            <a:r>
              <a:rPr lang="it-IT" sz="2000" dirty="0">
                <a:solidFill>
                  <a:srgbClr val="0070C0"/>
                </a:solidFill>
              </a:rPr>
              <a:t>cartella clinica costituisce </a:t>
            </a:r>
            <a:r>
              <a:rPr lang="it-IT" sz="2000" b="1" u="sng" dirty="0">
                <a:solidFill>
                  <a:srgbClr val="0070C0"/>
                </a:solidFill>
              </a:rPr>
              <a:t>un atto pubblico di fede privilegiata</a:t>
            </a:r>
            <a:r>
              <a:rPr lang="it-IT" sz="2000" dirty="0">
                <a:solidFill>
                  <a:srgbClr val="0070C0"/>
                </a:solidFill>
              </a:rPr>
              <a:t> con valore probatorio contrastabile </a:t>
            </a:r>
            <a:r>
              <a:rPr lang="it-IT" sz="2000" b="1" u="sng" dirty="0">
                <a:solidFill>
                  <a:srgbClr val="0070C0"/>
                </a:solidFill>
              </a:rPr>
              <a:t>solo con querela di falso</a:t>
            </a:r>
            <a:r>
              <a:rPr lang="it-IT" sz="2000" dirty="0">
                <a:solidFill>
                  <a:srgbClr val="0070C0"/>
                </a:solidFill>
              </a:rPr>
              <a:t>, anche se le attestazioni della cartella clinica, ancorché riguardanti fatti avvenuti in presenza di un pubblico ufficiale o da lui stesso compiuti non costituiscono prova piena a favore di chi le ha redatte, in base al principio secondo il quale nessuno può precostituire prova a favore di se stesso.</a:t>
            </a:r>
          </a:p>
          <a:p>
            <a:pPr marL="0" indent="0" algn="just">
              <a:buFont typeface="Wingdings" pitchFamily="2" charset="2"/>
              <a:buNone/>
            </a:pP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i="1" dirty="0">
                <a:solidFill>
                  <a:srgbClr val="0070C0"/>
                </a:solidFill>
              </a:rPr>
              <a:t>(Corte di Cassazione 27/9/99 </a:t>
            </a:r>
            <a:r>
              <a:rPr lang="it-IT" sz="2000" i="1" dirty="0" err="1">
                <a:solidFill>
                  <a:srgbClr val="0070C0"/>
                </a:solidFill>
              </a:rPr>
              <a:t>n°</a:t>
            </a:r>
            <a:r>
              <a:rPr lang="it-IT" sz="2000" i="1" dirty="0">
                <a:solidFill>
                  <a:srgbClr val="0070C0"/>
                </a:solidFill>
              </a:rPr>
              <a:t> 10695)  </a:t>
            </a:r>
          </a:p>
        </p:txBody>
      </p:sp>
      <p:pic>
        <p:nvPicPr>
          <p:cNvPr id="60471" name="Picture 55" descr="TOTO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1320" y="1929285"/>
            <a:ext cx="3225422" cy="4530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8534605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1F66A-8F90-43BB-90C6-4993A7937438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14339" name="Titolo 1"/>
          <p:cNvSpPr>
            <a:spLocks noGrp="1"/>
          </p:cNvSpPr>
          <p:nvPr>
            <p:ph type="title" idx="4294967295"/>
          </p:nvPr>
        </p:nvSpPr>
        <p:spPr>
          <a:xfrm>
            <a:off x="320040" y="1124744"/>
            <a:ext cx="8229600" cy="785812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Art. 2699 codice civile: La cartella è un “Atto pubblico”.</a:t>
            </a:r>
            <a:endParaRPr lang="it-IT" sz="4000" dirty="0" smtClean="0"/>
          </a:p>
        </p:txBody>
      </p:sp>
      <p:sp>
        <p:nvSpPr>
          <p:cNvPr id="14340" name="Segnaposto contenuto 2"/>
          <p:cNvSpPr>
            <a:spLocks noGrp="1"/>
          </p:cNvSpPr>
          <p:nvPr>
            <p:ph idx="4294967295"/>
          </p:nvPr>
        </p:nvSpPr>
        <p:spPr>
          <a:xfrm>
            <a:off x="320040" y="2420888"/>
            <a:ext cx="8229600" cy="3816424"/>
          </a:xfrm>
        </p:spPr>
        <p:txBody>
          <a:bodyPr>
            <a:normAutofit/>
          </a:bodyPr>
          <a:lstStyle/>
          <a:p>
            <a:pPr marL="365125" indent="-255588" algn="just">
              <a:buFont typeface="Wingdings 3" pitchFamily="18" charset="2"/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L'atto pubblico </a:t>
            </a:r>
            <a:r>
              <a:rPr lang="it-IT" sz="2400" dirty="0" smtClean="0"/>
              <a:t>è il documento redatto, con le richieste formalità, da un notaio o da altro pubblico ufficiale autorizzato ad attribuirgli pubblica fede nel luogo dove l'atto è formato. </a:t>
            </a:r>
          </a:p>
          <a:p>
            <a:pPr marL="365125" indent="-255588" algn="just">
              <a:buFont typeface="Wingdings 3" pitchFamily="18" charset="2"/>
              <a:buNone/>
            </a:pPr>
            <a:r>
              <a:rPr lang="it-IT" sz="2400" dirty="0" smtClean="0"/>
              <a:t>Questo vale a dire che l’atto pubblico è caratterizzato da due elementi fondamentali: </a:t>
            </a:r>
          </a:p>
          <a:p>
            <a:pPr marL="365125" indent="-255588" algn="just">
              <a:buFont typeface="Wingdings 3" pitchFamily="18" charset="2"/>
              <a:buNone/>
            </a:pPr>
            <a:r>
              <a:rPr lang="it-IT" sz="2400" dirty="0" smtClean="0"/>
              <a:t>1. La </a:t>
            </a:r>
            <a:r>
              <a:rPr lang="it-IT" sz="2400" dirty="0" smtClean="0">
                <a:solidFill>
                  <a:srgbClr val="FF0000"/>
                </a:solidFill>
              </a:rPr>
              <a:t>pubblica fede</a:t>
            </a:r>
            <a:r>
              <a:rPr lang="it-IT" sz="2400" dirty="0" smtClean="0"/>
              <a:t>, che consiste nell’attitudine dell’atto pubblico a dare certezza ufficiale in merito a tutto quello che si è svolto innanzi al P.U. </a:t>
            </a:r>
          </a:p>
          <a:p>
            <a:pPr marL="365125" indent="-255588" algn="just">
              <a:buFont typeface="Wingdings 3" pitchFamily="18" charset="2"/>
              <a:buNone/>
            </a:pPr>
            <a:r>
              <a:rPr lang="it-IT" sz="2400" dirty="0" smtClean="0"/>
              <a:t>2. La redazione da parte di un </a:t>
            </a:r>
            <a:r>
              <a:rPr lang="it-IT" sz="2400" dirty="0" smtClean="0">
                <a:solidFill>
                  <a:srgbClr val="FF0000"/>
                </a:solidFill>
              </a:rPr>
              <a:t>Pubblico Ufficiale</a:t>
            </a:r>
            <a:r>
              <a:rPr lang="it-IT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12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Metodologia clinica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36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/>
              <a:t>La metodologia clinica è lo studio degli orientamenti di pensiero e delle regole che presiedono all’esercizio razionale della Medicina. </a:t>
            </a:r>
          </a:p>
          <a:p>
            <a:pPr marL="0" indent="0" algn="just">
              <a:buNone/>
            </a:pP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La </a:t>
            </a:r>
            <a:r>
              <a:rPr lang="it-IT" sz="2400" b="1" dirty="0" smtClean="0">
                <a:solidFill>
                  <a:srgbClr val="FF0000"/>
                </a:solidFill>
              </a:rPr>
              <a:t>primaria finalità </a:t>
            </a:r>
            <a:r>
              <a:rPr lang="it-IT" sz="2400" dirty="0" smtClean="0"/>
              <a:t>del suo insegnamento è l’acquisizione di un </a:t>
            </a:r>
            <a:r>
              <a:rPr lang="it-IT" sz="2400" u="sng" dirty="0" smtClean="0">
                <a:solidFill>
                  <a:srgbClr val="FF0000"/>
                </a:solidFill>
              </a:rPr>
              <a:t>corretto modo di procedere </a:t>
            </a:r>
            <a:r>
              <a:rPr lang="it-IT" sz="2400" dirty="0" smtClean="0"/>
              <a:t>da parte del professionista della salute, che sarà tale solo se in grado di coniugare la conoscenza alla capacità di agire.</a:t>
            </a:r>
          </a:p>
          <a:p>
            <a:pPr marL="0" indent="0" algn="just">
              <a:buNone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3974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200" y="2276872"/>
            <a:ext cx="83582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Per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quanto attiene alla cronologia della compilazione,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l’annotazione postuma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da parte del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Medico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costituisce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falso punibile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“ancorché il documento sia ancora nella sua materiale disponibilità in  attesa della trasmissione alla Direzione Sanitaria per la definitiva custodia”. 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Pertanto “ogni annotazione assume autonomo valore documentale (…) con la conseguenza che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una  successiva alterazione da parte del compilatore costituisce falsità punibile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ancorché il documento sia ancora nella sua materiale disponibilità in attesa della trasmissione alla Direzione Sanitaria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per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 definitiva custodia”. 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consegue che (all’infuori della correzione di meri errori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materiali) le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modifiche e le aggiunte integrano un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falso punibile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anche se il soggetto abbia agito per ristabilire la verità, perché violano le garanzie di certezza accordate agli atti pubblici”.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29328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Cassazione penale, sez. V - 01/12/1987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1214422"/>
            <a:ext cx="81439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Cassazione  </a:t>
            </a:r>
            <a:r>
              <a:rPr lang="it-IT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Pen</a:t>
            </a: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227/1990</a:t>
            </a:r>
          </a:p>
          <a:p>
            <a:pPr>
              <a:defRPr/>
            </a:pPr>
            <a:endParaRPr lang="it-IT" sz="4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it-IT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L’annotazione </a:t>
            </a:r>
            <a:r>
              <a:rPr lang="it-IT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postuma di un fatto clinico </a:t>
            </a:r>
            <a:r>
              <a:rPr lang="it-IT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rilevante violerebbe </a:t>
            </a:r>
            <a:r>
              <a:rPr lang="it-IT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l’obbligo </a:t>
            </a:r>
            <a:r>
              <a:rPr lang="it-IT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di contestualità della compilazione</a:t>
            </a:r>
            <a:r>
              <a:rPr lang="it-IT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5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Correzione </a:t>
            </a:r>
            <a:r>
              <a:rPr lang="it-IT" dirty="0" err="1" smtClean="0">
                <a:solidFill>
                  <a:srgbClr val="FFFF00"/>
                </a:solidFill>
              </a:rPr>
              <a:t>dI</a:t>
            </a:r>
            <a:r>
              <a:rPr lang="it-IT" dirty="0" smtClean="0">
                <a:solidFill>
                  <a:srgbClr val="FFFF00"/>
                </a:solidFill>
              </a:rPr>
              <a:t> errori in cartella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2007558"/>
            <a:ext cx="8572560" cy="385765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Non deve mai essere usato il correttore (bianchetto) e non sono consentite cancellazioni con gomma </a:t>
            </a:r>
          </a:p>
          <a:p>
            <a:r>
              <a:rPr lang="it-IT" dirty="0" smtClean="0"/>
              <a:t>Per errori commessi all’atto della stesura, è necessario tracciare una riga con inchiostro indelebile sulla scritta in modo tale che essa risulti comunque leggibile; la correzione va controfirmata</a:t>
            </a:r>
          </a:p>
          <a:p>
            <a:r>
              <a:rPr lang="it-IT" dirty="0" smtClean="0"/>
              <a:t>Per errori rilevati in epoca successiva è necessario porre un’annotazione che dia esplicitamente atto del pregresso errore e l’annotazione di rettifica deve essere fatta da chi ha la responsabilità della nota originale (chi ha firmato)</a:t>
            </a:r>
          </a:p>
          <a:p>
            <a:r>
              <a:rPr lang="it-IT" dirty="0" smtClean="0"/>
              <a:t>Non possono essere presenti in cartella annotazioni a matita e/o penna non indelebile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4348" y="602128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Cassazione penale, sez. V, 20 gennaio 1987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3573016"/>
            <a:ext cx="82868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dirty="0" smtClean="0">
                <a:cs typeface="Arial" charset="0"/>
              </a:rPr>
              <a:t>La </a:t>
            </a:r>
            <a:r>
              <a:rPr lang="it-IT" sz="2800" dirty="0">
                <a:cs typeface="Arial" charset="0"/>
              </a:rPr>
              <a:t>carenza della compilazione o della </a:t>
            </a:r>
            <a:r>
              <a:rPr lang="it-IT" sz="2800" dirty="0" smtClean="0">
                <a:cs typeface="Arial" charset="0"/>
              </a:rPr>
              <a:t>tenuta </a:t>
            </a:r>
            <a:r>
              <a:rPr lang="it-IT" sz="2800" dirty="0">
                <a:cs typeface="Arial" charset="0"/>
              </a:rPr>
              <a:t>della Cartella Clinica costituisce </a:t>
            </a:r>
            <a:r>
              <a:rPr lang="it-IT" sz="2800" dirty="0" smtClean="0">
                <a:cs typeface="Arial" charset="0"/>
              </a:rPr>
              <a:t>“</a:t>
            </a:r>
            <a:r>
              <a:rPr lang="it-IT" sz="2800" dirty="0">
                <a:cs typeface="Arial" charset="0"/>
              </a:rPr>
              <a:t>indice di un </a:t>
            </a:r>
            <a:r>
              <a:rPr lang="it-IT" sz="2800" dirty="0">
                <a:solidFill>
                  <a:srgbClr val="FF0000"/>
                </a:solidFill>
                <a:cs typeface="Arial" charset="0"/>
              </a:rPr>
              <a:t>comportamento </a:t>
            </a:r>
            <a:r>
              <a:rPr lang="it-IT" sz="2800" dirty="0" smtClean="0">
                <a:solidFill>
                  <a:srgbClr val="FF0000"/>
                </a:solidFill>
                <a:cs typeface="Arial" charset="0"/>
              </a:rPr>
              <a:t>assistenziale </a:t>
            </a:r>
            <a:r>
              <a:rPr lang="it-IT" sz="2800" dirty="0">
                <a:solidFill>
                  <a:srgbClr val="FF0000"/>
                </a:solidFill>
                <a:cs typeface="Arial" charset="0"/>
              </a:rPr>
              <a:t>costantemente negligente e imperito</a:t>
            </a:r>
            <a:r>
              <a:rPr lang="it-IT" sz="2800" dirty="0">
                <a:cs typeface="Arial" charset="0"/>
              </a:rPr>
              <a:t> </a:t>
            </a:r>
            <a:r>
              <a:rPr lang="it-IT" sz="2800" dirty="0" err="1">
                <a:cs typeface="Arial" charset="0"/>
              </a:rPr>
              <a:t>…</a:t>
            </a:r>
            <a:r>
              <a:rPr lang="it-IT" sz="2800" dirty="0" err="1">
                <a:solidFill>
                  <a:srgbClr val="FF0000"/>
                </a:solidFill>
                <a:cs typeface="Arial" charset="0"/>
              </a:rPr>
              <a:t>segno</a:t>
            </a:r>
            <a:r>
              <a:rPr lang="it-IT" sz="2800" dirty="0">
                <a:solidFill>
                  <a:srgbClr val="FF0000"/>
                </a:solidFill>
                <a:cs typeface="Arial" charset="0"/>
              </a:rPr>
              <a:t> di un </a:t>
            </a:r>
            <a:r>
              <a:rPr lang="it-IT" sz="2800" dirty="0" smtClean="0">
                <a:solidFill>
                  <a:srgbClr val="FF0000"/>
                </a:solidFill>
                <a:cs typeface="Arial" charset="0"/>
              </a:rPr>
              <a:t>impegno </a:t>
            </a:r>
            <a:r>
              <a:rPr lang="it-IT" sz="2800" dirty="0" err="1" smtClean="0">
                <a:solidFill>
                  <a:srgbClr val="FF0000"/>
                </a:solidFill>
                <a:cs typeface="Arial" charset="0"/>
              </a:rPr>
              <a:t>mediocre</a:t>
            </a:r>
            <a:r>
              <a:rPr lang="it-IT" sz="2800" dirty="0" err="1" smtClean="0">
                <a:cs typeface="Arial" charset="0"/>
              </a:rPr>
              <a:t>…</a:t>
            </a:r>
            <a:r>
              <a:rPr lang="it-IT" sz="2800" dirty="0" smtClean="0">
                <a:cs typeface="Arial" charset="0"/>
              </a:rPr>
              <a:t> fonte </a:t>
            </a:r>
            <a:r>
              <a:rPr lang="it-IT" sz="2800" dirty="0">
                <a:cs typeface="Arial" charset="0"/>
              </a:rPr>
              <a:t>certa di responsabilità”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764372"/>
            <a:ext cx="8082096" cy="2448603"/>
          </a:xfrm>
        </p:spPr>
        <p:txBody>
          <a:bodyPr>
            <a:noAutofit/>
          </a:bodyPr>
          <a:lstStyle/>
          <a:p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Cassazione Civile, III sez. sentenza 19 febbraio 1998 n. 18557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56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188" y="1557338"/>
            <a:ext cx="7345362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 responsabilità civile e penale dell’operatore sanitario</a:t>
            </a:r>
          </a:p>
        </p:txBody>
      </p:sp>
    </p:spTree>
    <p:extLst>
      <p:ext uri="{BB962C8B-B14F-4D97-AF65-F5344CB8AC3E}">
        <p14:creationId xmlns:p14="http://schemas.microsoft.com/office/powerpoint/2010/main" val="13059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377940" cy="1293028"/>
          </a:xfrm>
        </p:spPr>
        <p:txBody>
          <a:bodyPr/>
          <a:lstStyle/>
          <a:p>
            <a:pPr algn="ctr"/>
            <a:r>
              <a:rPr lang="it-IT" dirty="0" smtClean="0"/>
              <a:t>Le cartelle cliniche in reparto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645024"/>
            <a:ext cx="3419872" cy="12961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sz="3600" dirty="0" smtClean="0"/>
              <a:t>Cartella infermieristica</a:t>
            </a:r>
            <a:endParaRPr lang="it-IT" sz="36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508104" y="3565013"/>
            <a:ext cx="2818656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Cartella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>
          <a:xfrm>
            <a:off x="1004252" y="1196752"/>
            <a:ext cx="7545388" cy="76835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LA CARTELLA INFERMIERISTICA</a:t>
            </a:r>
          </a:p>
        </p:txBody>
      </p:sp>
      <p:sp>
        <p:nvSpPr>
          <p:cNvPr id="2" name="Rectangle 3"/>
          <p:cNvSpPr>
            <a:spLocks noGrp="1"/>
          </p:cNvSpPr>
          <p:nvPr>
            <p:ph idx="4294967295"/>
          </p:nvPr>
        </p:nvSpPr>
        <p:spPr>
          <a:xfrm>
            <a:off x="662146" y="2636912"/>
            <a:ext cx="8229600" cy="28803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è un’entità autonoma?? NO! Fa parte della cartella clinica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Rappresenta in forma scritta gli atti compiuti dagli infermieri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Supporto indispensabile per assicurare la continuità la congruità del processo assistenziale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Elemento di prova dei servizi prestato</a:t>
            </a:r>
          </a:p>
        </p:txBody>
      </p:sp>
    </p:spTree>
    <p:extLst>
      <p:ext uri="{BB962C8B-B14F-4D97-AF65-F5344CB8AC3E}">
        <p14:creationId xmlns:p14="http://schemas.microsoft.com/office/powerpoint/2010/main" val="39851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/>
          </p:cNvSpPr>
          <p:nvPr>
            <p:ph type="title" idx="4294967295"/>
          </p:nvPr>
        </p:nvSpPr>
        <p:spPr>
          <a:xfrm>
            <a:off x="734219" y="826994"/>
            <a:ext cx="8229600" cy="7667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Documentazione infermieristica</a:t>
            </a:r>
          </a:p>
        </p:txBody>
      </p:sp>
      <p:sp>
        <p:nvSpPr>
          <p:cNvPr id="37892" name="Rectangle 3"/>
          <p:cNvSpPr>
            <a:spLocks noGrp="1"/>
          </p:cNvSpPr>
          <p:nvPr>
            <p:ph idx="4294967295"/>
          </p:nvPr>
        </p:nvSpPr>
        <p:spPr>
          <a:xfrm>
            <a:off x="360718" y="1772816"/>
            <a:ext cx="8589962" cy="489743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t-IT" sz="2000" dirty="0" smtClean="0"/>
              <a:t>Insieme di strumenti che guidano l’agire assistenziale dell’infermiere e del personale non medico in reparto e assume particolare rilievo al fine di: 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Documentare tutte le attività messe in campo dall’infermiere nel proprio agire quotidiano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Personalizzare l’intervento assistenziale sulle necessità proprie di ciascun paziente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Ridurre il passaggio di informazioni verbale da un operatore all’altro 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Rilevare alcuni rischi a cui la persona può andare incontro durante il proprio percorso di cura 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Rappresentare uno strumento operativo che si integra  con quello utilizzato da altri professionisti sanitari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Dare evidenza di ciò che si fa in caso di giudizio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Costruire elemento da cui trarre dati per scopi di ricerca scientifica</a:t>
            </a:r>
          </a:p>
        </p:txBody>
      </p:sp>
    </p:spTree>
    <p:extLst>
      <p:ext uri="{BB962C8B-B14F-4D97-AF65-F5344CB8AC3E}">
        <p14:creationId xmlns:p14="http://schemas.microsoft.com/office/powerpoint/2010/main" val="12482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852936"/>
            <a:ext cx="4042792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Cartella infermieristica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966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7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79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932040" y="2852936"/>
            <a:ext cx="4042792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Cartella infermieristica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0" y="620688"/>
            <a:ext cx="241176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0" y="2636912"/>
            <a:ext cx="1907704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0" y="4437112"/>
            <a:ext cx="125963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5581650"/>
            <a:ext cx="6838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ccia curva 9"/>
          <p:cNvSpPr/>
          <p:nvPr/>
        </p:nvSpPr>
        <p:spPr>
          <a:xfrm rot="5400000">
            <a:off x="5256076" y="4833156"/>
            <a:ext cx="792088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67136" y="620688"/>
            <a:ext cx="3096344" cy="1143000"/>
          </a:xfrm>
        </p:spPr>
        <p:txBody>
          <a:bodyPr>
            <a:noAutofit/>
          </a:bodyPr>
          <a:lstStyle/>
          <a:p>
            <a:pPr algn="ctr"/>
            <a:r>
              <a:rPr lang="it-IT" sz="5400" dirty="0" smtClean="0"/>
              <a:t>Il medico</a:t>
            </a:r>
            <a:endParaRPr lang="it-IT" sz="5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4928" y="2348880"/>
            <a:ext cx="2170584" cy="504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800" dirty="0" smtClean="0"/>
              <a:t>conoscenza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703440" y="2348880"/>
            <a:ext cx="282900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capacità di agire</a:t>
            </a: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530120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il ragionamento clinico l’esercizio della logica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522920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il rapporto </a:t>
            </a:r>
            <a:r>
              <a:rPr lang="it-IT" sz="1600" dirty="0" err="1" smtClean="0"/>
              <a:t>medico-paziente</a:t>
            </a:r>
            <a:endParaRPr lang="it-IT" sz="1600" dirty="0" smtClean="0"/>
          </a:p>
          <a:p>
            <a:pPr algn="ctr"/>
            <a:r>
              <a:rPr lang="it-IT" sz="1600" dirty="0" smtClean="0"/>
              <a:t>le componenti etiche, antropologiche e sociologiche</a:t>
            </a:r>
          </a:p>
          <a:p>
            <a:pPr algn="ctr"/>
            <a:r>
              <a:rPr lang="it-IT" sz="1600" dirty="0" smtClean="0"/>
              <a:t>la relazione con gli altri professionisti della salute</a:t>
            </a:r>
            <a:endParaRPr lang="it-IT" sz="1600" dirty="0"/>
          </a:p>
        </p:txBody>
      </p:sp>
      <p:sp>
        <p:nvSpPr>
          <p:cNvPr id="7" name="Freccia curva 6"/>
          <p:cNvSpPr/>
          <p:nvPr/>
        </p:nvSpPr>
        <p:spPr>
          <a:xfrm>
            <a:off x="1959024" y="1124744"/>
            <a:ext cx="792088" cy="8640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urva 7"/>
          <p:cNvSpPr/>
          <p:nvPr/>
        </p:nvSpPr>
        <p:spPr>
          <a:xfrm flipH="1">
            <a:off x="6351512" y="1196752"/>
            <a:ext cx="720080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 rot="9352132">
            <a:off x="5607181" y="3286806"/>
            <a:ext cx="642942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12122848">
            <a:off x="2731542" y="3286518"/>
            <a:ext cx="642942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0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animBg="1"/>
      <p:bldP spid="8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20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arrotondato 4"/>
          <p:cNvSpPr/>
          <p:nvPr/>
        </p:nvSpPr>
        <p:spPr>
          <a:xfrm>
            <a:off x="0" y="0"/>
            <a:ext cx="1331640" cy="1886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0" y="3140968"/>
            <a:ext cx="104360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96136" y="3573016"/>
            <a:ext cx="3106688" cy="78069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Cartella infermieristica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228184" y="141277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Valutazione del rischio di cadute del paziente (se </a:t>
            </a:r>
            <a:r>
              <a:rPr lang="it-IT" dirty="0" smtClean="0">
                <a:solidFill>
                  <a:srgbClr val="FF0000"/>
                </a:solidFill>
              </a:rPr>
              <a:t>&gt; 2</a:t>
            </a:r>
            <a:r>
              <a:rPr lang="it-IT" dirty="0" smtClean="0"/>
              <a:t> indicate sponde al letto)</a:t>
            </a:r>
            <a:endParaRPr lang="it-IT" dirty="0"/>
          </a:p>
        </p:txBody>
      </p:sp>
      <p:sp>
        <p:nvSpPr>
          <p:cNvPr id="9" name="Freccia curva 8"/>
          <p:cNvSpPr/>
          <p:nvPr/>
        </p:nvSpPr>
        <p:spPr>
          <a:xfrm rot="5400000">
            <a:off x="6444208" y="404664"/>
            <a:ext cx="504056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74" y="1412776"/>
            <a:ext cx="7160796" cy="53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arrotondato 4"/>
          <p:cNvSpPr/>
          <p:nvPr/>
        </p:nvSpPr>
        <p:spPr>
          <a:xfrm>
            <a:off x="1019146" y="1571116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1043608" y="4509120"/>
            <a:ext cx="64087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491880" y="332656"/>
            <a:ext cx="3960440" cy="923981"/>
          </a:xfrm>
        </p:spPr>
        <p:txBody>
          <a:bodyPr/>
          <a:lstStyle/>
          <a:p>
            <a:r>
              <a:rPr lang="it-IT" smtClean="0">
                <a:solidFill>
                  <a:srgbClr val="FFFF00"/>
                </a:solidFill>
              </a:rPr>
              <a:t>CONTENZIONI</a:t>
            </a:r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16216" cy="687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arrotondato 4"/>
          <p:cNvSpPr/>
          <p:nvPr/>
        </p:nvSpPr>
        <p:spPr>
          <a:xfrm>
            <a:off x="0" y="0"/>
            <a:ext cx="4211960" cy="2606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505872" y="2852936"/>
            <a:ext cx="2602632" cy="78069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Cartella infermieristica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0" y="6309320"/>
            <a:ext cx="5940152" cy="5486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1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5820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5760640" cy="50405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Cartella infermieristica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123728" y="1412776"/>
            <a:ext cx="5256584" cy="4926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Diario infermieristico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44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5551" y="1369105"/>
            <a:ext cx="5987335" cy="44905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5576" y="1772816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00"/>
                </a:solidFill>
              </a:rPr>
              <a:t>LA</a:t>
            </a:r>
          </a:p>
          <a:p>
            <a:pPr algn="ctr"/>
            <a:r>
              <a:rPr lang="it-IT" sz="3200" dirty="0" smtClean="0">
                <a:solidFill>
                  <a:srgbClr val="FFFF00"/>
                </a:solidFill>
              </a:rPr>
              <a:t>CARTELLA</a:t>
            </a:r>
          </a:p>
          <a:p>
            <a:pPr algn="ctr"/>
            <a:r>
              <a:rPr lang="it-IT" sz="3200" dirty="0" smtClean="0">
                <a:solidFill>
                  <a:srgbClr val="FFFF00"/>
                </a:solidFill>
              </a:rPr>
              <a:t>MEDICA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29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148172"/>
            <a:ext cx="3203848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INTESTAZIONE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91172"/>
            <a:ext cx="606653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77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968552" cy="648072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Cartella medica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6" name="Picture 4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1391172"/>
            <a:ext cx="4680520" cy="3117947"/>
          </a:xfrm>
          <a:prstGeom prst="rect">
            <a:avLst/>
          </a:prstGeom>
          <a:noFill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05013"/>
            <a:ext cx="5004048" cy="32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5580112" y="198884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</a:rPr>
              <a:t>ANAMNESI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5157192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</a:rPr>
              <a:t>ESAME OBIETTIVO</a:t>
            </a:r>
            <a:endParaRPr lang="it-IT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1623" r="53748" b="39954"/>
          <a:stretch/>
        </p:blipFill>
        <p:spPr>
          <a:xfrm>
            <a:off x="17494" y="1052736"/>
            <a:ext cx="3816423" cy="39254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b="3951"/>
          <a:stretch/>
        </p:blipFill>
        <p:spPr>
          <a:xfrm rot="5400000">
            <a:off x="2380320" y="2749488"/>
            <a:ext cx="4671392" cy="31683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 b="2250"/>
          <a:stretch/>
        </p:blipFill>
        <p:spPr>
          <a:xfrm rot="5400000">
            <a:off x="5288188" y="1683792"/>
            <a:ext cx="4671390" cy="266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36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679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292080" y="2060848"/>
            <a:ext cx="3647256" cy="1719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smtClean="0">
                <a:solidFill>
                  <a:schemeClr val="accent3">
                    <a:lumMod val="75000"/>
                  </a:schemeClr>
                </a:solidFill>
              </a:rPr>
              <a:t>ESAMI</a:t>
            </a:r>
            <a:br>
              <a:rPr lang="it-IT" b="1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it-IT" b="1" smtClean="0">
                <a:solidFill>
                  <a:schemeClr val="accent3">
                    <a:lumMod val="75000"/>
                  </a:schemeClr>
                </a:solidFill>
              </a:rPr>
              <a:t>DI</a:t>
            </a:r>
            <a:br>
              <a:rPr lang="it-IT" b="1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it-IT" b="1" smtClean="0">
                <a:solidFill>
                  <a:schemeClr val="accent3">
                    <a:lumMod val="75000"/>
                  </a:schemeClr>
                </a:solidFill>
              </a:rPr>
              <a:t>LABORATORIO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Parentesi graffa chiusa 5"/>
          <p:cNvSpPr/>
          <p:nvPr/>
        </p:nvSpPr>
        <p:spPr>
          <a:xfrm>
            <a:off x="1979712" y="3212976"/>
            <a:ext cx="360040" cy="345638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rentesi graffa chiusa 6"/>
          <p:cNvSpPr/>
          <p:nvPr/>
        </p:nvSpPr>
        <p:spPr>
          <a:xfrm>
            <a:off x="1979712" y="332656"/>
            <a:ext cx="360040" cy="244827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915816" y="1340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ESAME URINE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43808" y="46531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EMOCROMO CON FORMULA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311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62281"/>
            <a:ext cx="4211960" cy="509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995936" cy="50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5616624" cy="78296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Cartella medica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Parentesi graffa chiusa 8"/>
          <p:cNvSpPr/>
          <p:nvPr/>
        </p:nvSpPr>
        <p:spPr>
          <a:xfrm>
            <a:off x="1619672" y="2420888"/>
            <a:ext cx="360040" cy="158417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051720" y="2852936"/>
            <a:ext cx="20162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FUNZIONALITA’ RENALE</a:t>
            </a:r>
            <a:endParaRPr lang="it-IT" b="1" dirty="0"/>
          </a:p>
        </p:txBody>
      </p:sp>
      <p:sp>
        <p:nvSpPr>
          <p:cNvPr id="11" name="Parentesi graffa chiusa 10"/>
          <p:cNvSpPr/>
          <p:nvPr/>
        </p:nvSpPr>
        <p:spPr>
          <a:xfrm>
            <a:off x="1619672" y="5013176"/>
            <a:ext cx="360040" cy="158417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051720" y="5445224"/>
            <a:ext cx="20162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FUNZIONALITA’ EPATICA</a:t>
            </a:r>
            <a:endParaRPr lang="it-IT" b="1" dirty="0"/>
          </a:p>
        </p:txBody>
      </p:sp>
      <p:sp>
        <p:nvSpPr>
          <p:cNvPr id="13" name="Parentesi graffa chiusa 12"/>
          <p:cNvSpPr/>
          <p:nvPr/>
        </p:nvSpPr>
        <p:spPr>
          <a:xfrm>
            <a:off x="6588224" y="1772816"/>
            <a:ext cx="360040" cy="72008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020272" y="1772816"/>
            <a:ext cx="20162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FUNZIONALITA’ PANCREATICA</a:t>
            </a:r>
            <a:endParaRPr lang="it-IT" b="1" dirty="0"/>
          </a:p>
        </p:txBody>
      </p:sp>
      <p:sp>
        <p:nvSpPr>
          <p:cNvPr id="15" name="Parentesi graffa chiusa 14"/>
          <p:cNvSpPr/>
          <p:nvPr/>
        </p:nvSpPr>
        <p:spPr>
          <a:xfrm>
            <a:off x="6588224" y="2492896"/>
            <a:ext cx="360040" cy="72008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020272" y="2492896"/>
            <a:ext cx="20162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FUNZIONALITA’ MIOCARDICA</a:t>
            </a:r>
            <a:endParaRPr lang="it-IT" b="1" dirty="0"/>
          </a:p>
        </p:txBody>
      </p:sp>
      <p:sp>
        <p:nvSpPr>
          <p:cNvPr id="17" name="Parentesi graffa chiusa 16"/>
          <p:cNvSpPr/>
          <p:nvPr/>
        </p:nvSpPr>
        <p:spPr>
          <a:xfrm>
            <a:off x="6588224" y="4005064"/>
            <a:ext cx="360040" cy="86409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7020272" y="4221088"/>
            <a:ext cx="20162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COAGULAZIONE</a:t>
            </a:r>
            <a:endParaRPr lang="it-IT" b="1" dirty="0"/>
          </a:p>
        </p:txBody>
      </p:sp>
      <p:sp>
        <p:nvSpPr>
          <p:cNvPr id="19" name="Parentesi graffa chiusa 18"/>
          <p:cNvSpPr/>
          <p:nvPr/>
        </p:nvSpPr>
        <p:spPr>
          <a:xfrm flipH="1">
            <a:off x="4427984" y="5373216"/>
            <a:ext cx="288032" cy="122413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8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51515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Cosa c’è da fare in reparto?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4360" y="2366568"/>
            <a:ext cx="7955280" cy="40690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Per ogni paziente che viene ricoverato in reparto viene compilata: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Cartella medica</a:t>
            </a:r>
          </a:p>
          <a:p>
            <a:pPr marL="880110" lvl="1" indent="-514350">
              <a:buFont typeface="+mj-lt"/>
              <a:buAutoNum type="arabicPeriod"/>
            </a:pPr>
            <a:r>
              <a:rPr lang="it-IT" dirty="0" smtClean="0"/>
              <a:t>Anamnesi</a:t>
            </a:r>
          </a:p>
          <a:p>
            <a:pPr marL="880110" lvl="1" indent="-514350">
              <a:buFont typeface="+mj-lt"/>
              <a:buAutoNum type="arabicPeriod"/>
            </a:pPr>
            <a:r>
              <a:rPr lang="it-IT" dirty="0" smtClean="0"/>
              <a:t>Esame obiettivo</a:t>
            </a:r>
          </a:p>
          <a:p>
            <a:pPr marL="880110" lvl="1" indent="-514350">
              <a:buFont typeface="+mj-lt"/>
              <a:buAutoNum type="arabicPeriod"/>
            </a:pPr>
            <a:r>
              <a:rPr lang="it-IT" dirty="0" smtClean="0"/>
              <a:t>Consensi medici</a:t>
            </a:r>
          </a:p>
          <a:p>
            <a:pPr marL="880110" lvl="1" indent="-514350">
              <a:buFont typeface="+mj-lt"/>
              <a:buAutoNum type="arabicPeriod"/>
            </a:pPr>
            <a:r>
              <a:rPr lang="it-IT" dirty="0" smtClean="0"/>
              <a:t>Esami </a:t>
            </a:r>
            <a:r>
              <a:rPr lang="it-IT" dirty="0" err="1" smtClean="0"/>
              <a:t>ematochimici</a:t>
            </a:r>
            <a:endParaRPr lang="it-IT" dirty="0" smtClean="0"/>
          </a:p>
          <a:p>
            <a:pPr marL="880110" lvl="1" indent="-514350">
              <a:buFont typeface="+mj-lt"/>
              <a:buAutoNum type="arabicPeriod"/>
            </a:pPr>
            <a:r>
              <a:rPr lang="it-IT" dirty="0" smtClean="0"/>
              <a:t>Esami strumentali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Cartella infermieristica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72200" y="371703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 smtClean="0">
                <a:solidFill>
                  <a:srgbClr val="FF0000"/>
                </a:solidFill>
              </a:rPr>
              <a:t>Vedere il paziente!!</a:t>
            </a:r>
          </a:p>
          <a:p>
            <a:pPr>
              <a:lnSpc>
                <a:spcPct val="200000"/>
              </a:lnSpc>
            </a:pPr>
            <a:r>
              <a:rPr lang="it-IT" dirty="0" smtClean="0">
                <a:solidFill>
                  <a:srgbClr val="FF0000"/>
                </a:solidFill>
              </a:rPr>
              <a:t>Parlare con il paziente!!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Parentesi graffa chiusa 4"/>
          <p:cNvSpPr/>
          <p:nvPr/>
        </p:nvSpPr>
        <p:spPr>
          <a:xfrm>
            <a:off x="5741328" y="3140968"/>
            <a:ext cx="288032" cy="280831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8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636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Cartella clinica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Autofit/>
          </a:bodyPr>
          <a:lstStyle/>
          <a:p>
            <a:pPr algn="just"/>
            <a:r>
              <a:rPr lang="it-IT" sz="2000" dirty="0" smtClean="0"/>
              <a:t>La cartella ospedaliera è un documento nel quale i medici registrano tutto ciò che riguarda un paziente durante la degenza e che concludono con una relazione di dimissione o una epicrisi.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I dati principali registrati nella cartella sono i seguenti1:</a:t>
            </a:r>
          </a:p>
          <a:p>
            <a:pPr lvl="1" algn="just"/>
            <a:r>
              <a:rPr lang="it-IT" sz="2000" dirty="0" smtClean="0"/>
              <a:t>i dati anagrafici per l’identificazione dei pazienti;</a:t>
            </a:r>
          </a:p>
          <a:p>
            <a:pPr lvl="1" algn="just"/>
            <a:r>
              <a:rPr lang="it-IT" sz="2000" dirty="0" smtClean="0"/>
              <a:t>la presenza e l’andamento nel tempo di sintomi, segni clinici ed eventuali complicanze;</a:t>
            </a:r>
          </a:p>
          <a:p>
            <a:pPr lvl="1" algn="just"/>
            <a:r>
              <a:rPr lang="it-IT" sz="2000" dirty="0" smtClean="0"/>
              <a:t>gli esami di laboratorio o di altro genere e i loro risultati;</a:t>
            </a:r>
          </a:p>
          <a:p>
            <a:pPr lvl="1" algn="just"/>
            <a:r>
              <a:rPr lang="it-IT" sz="2000" dirty="0" smtClean="0"/>
              <a:t>gli interventi terapeutici, i risultati e gli eventi avversi;</a:t>
            </a:r>
          </a:p>
          <a:p>
            <a:pPr lvl="1" algn="just"/>
            <a:r>
              <a:rPr lang="it-IT" sz="2000" dirty="0" smtClean="0"/>
              <a:t>la relazione di dimissione consegnata al paziente alla dimissione.</a:t>
            </a:r>
          </a:p>
        </p:txBody>
      </p:sp>
    </p:spTree>
    <p:extLst>
      <p:ext uri="{BB962C8B-B14F-4D97-AF65-F5344CB8AC3E}">
        <p14:creationId xmlns:p14="http://schemas.microsoft.com/office/powerpoint/2010/main" val="31073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3438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t-IT" sz="1800" dirty="0" smtClean="0"/>
              <a:t>Gli </a:t>
            </a:r>
            <a:r>
              <a:rPr lang="it-IT" sz="1800" dirty="0" smtClean="0">
                <a:solidFill>
                  <a:srgbClr val="FF0000"/>
                </a:solidFill>
              </a:rPr>
              <a:t>obiettivi principali </a:t>
            </a:r>
            <a:r>
              <a:rPr lang="it-IT" sz="1800" dirty="0" smtClean="0"/>
              <a:t>della cartella clinica sono i seguenti: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800" dirty="0" smtClean="0"/>
              <a:t>deve </a:t>
            </a:r>
            <a:r>
              <a:rPr lang="it-IT" sz="1800" b="1" u="sng" dirty="0" smtClean="0"/>
              <a:t>registrare</a:t>
            </a:r>
            <a:r>
              <a:rPr lang="it-IT" sz="1800" dirty="0" smtClean="0"/>
              <a:t> con precisione e rendere rapidamente reperibili i dati sulle principali indagini in programma e sui trattamenti prescritti ed effettivamente somministrati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800" b="1" u="sng" dirty="0" smtClean="0"/>
              <a:t>deve far capire a chi legge </a:t>
            </a:r>
            <a:r>
              <a:rPr lang="it-IT" sz="1800" dirty="0" smtClean="0"/>
              <a:t>qual è l’interpretazione dei dati da parte del medico responsabile del paziente; ex quali motivi hanno indotto a iniziare, sospendere o modificare un trattamento e quali a indicare un esame di laboratorio o strumentale, specie se si tratta di esami invasivi, a rischio o costosi;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800" dirty="0" smtClean="0"/>
              <a:t>deve essere uno </a:t>
            </a:r>
            <a:r>
              <a:rPr lang="it-IT" sz="1800" b="1" u="sng" dirty="0" smtClean="0"/>
              <a:t>strumento di comunicazione </a:t>
            </a:r>
            <a:r>
              <a:rPr lang="it-IT" sz="1800" dirty="0" smtClean="0"/>
              <a:t>efficiente e rapido fra operatori diversi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800" dirty="0" smtClean="0"/>
              <a:t>è un importante </a:t>
            </a:r>
            <a:r>
              <a:rPr lang="it-IT" sz="1800" b="1" u="sng" dirty="0" smtClean="0"/>
              <a:t>documento medico-legale</a:t>
            </a:r>
            <a:r>
              <a:rPr lang="it-IT" sz="1800" dirty="0" smtClean="0"/>
              <a:t>, che nel caso di contestazioni può rendere espliciti e giustificare i motivi razionali di una decisione terapeutica.</a:t>
            </a:r>
          </a:p>
          <a:p>
            <a:pPr algn="just">
              <a:lnSpc>
                <a:spcPct val="150000"/>
              </a:lnSpc>
              <a:buNone/>
            </a:pP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9581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it-IT" sz="1600" dirty="0" smtClean="0"/>
              <a:t>I </a:t>
            </a:r>
            <a:r>
              <a:rPr lang="it-IT" sz="1600" dirty="0" smtClean="0">
                <a:solidFill>
                  <a:srgbClr val="FF0000"/>
                </a:solidFill>
              </a:rPr>
              <a:t>difetti più comuni </a:t>
            </a:r>
            <a:r>
              <a:rPr lang="it-IT" sz="1600" dirty="0" smtClean="0"/>
              <a:t>che si trovano nelle cartelle sono i seguenti:</a:t>
            </a:r>
          </a:p>
          <a:p>
            <a:pPr marL="0" lvl="1" algn="just">
              <a:lnSpc>
                <a:spcPct val="150000"/>
              </a:lnSpc>
            </a:pPr>
            <a:r>
              <a:rPr lang="it-IT" sz="1600" dirty="0" smtClean="0"/>
              <a:t>In cartelle scritte a mano, grafia illeggibile e di difficile e/o errata interpretazione;</a:t>
            </a:r>
          </a:p>
          <a:p>
            <a:pPr marL="0" lvl="1" algn="just">
              <a:lnSpc>
                <a:spcPct val="150000"/>
              </a:lnSpc>
            </a:pPr>
            <a:r>
              <a:rPr lang="it-IT" sz="1600" dirty="0" smtClean="0"/>
              <a:t>mancata registrazione di problemi correlati o indipendenti rispetto al problema clinico principale;</a:t>
            </a:r>
          </a:p>
          <a:p>
            <a:pPr marL="0" lvl="1" algn="just">
              <a:lnSpc>
                <a:spcPct val="150000"/>
              </a:lnSpc>
            </a:pPr>
            <a:r>
              <a:rPr lang="it-IT" sz="1600" dirty="0" smtClean="0"/>
              <a:t>mancanza di ipotesi diagnostiche iniziali o ricavate dai dati e dagli eventi occorsi durante la degenza: raramente una cartella riporta un resoconto di quello che lo staff clinico pensa dei problemi del paziente e della sua interpretazione dei dati;</a:t>
            </a:r>
          </a:p>
          <a:p>
            <a:pPr marL="0" lvl="1" algn="just">
              <a:lnSpc>
                <a:spcPct val="150000"/>
              </a:lnSpc>
            </a:pPr>
            <a:r>
              <a:rPr lang="it-IT" sz="1600" dirty="0" smtClean="0"/>
              <a:t>mancata spiegazione del perché è stato preso un provvedimento diagnostico o terapeutico</a:t>
            </a:r>
          </a:p>
          <a:p>
            <a:pPr marL="0" lvl="1" algn="just">
              <a:lnSpc>
                <a:spcPct val="150000"/>
              </a:lnSpc>
            </a:pPr>
            <a:r>
              <a:rPr lang="it-IT" sz="1600" dirty="0" smtClean="0"/>
              <a:t>resoconti incompleti di eventi clinici o, al contrario, resoconti prolissi e ridondanti;</a:t>
            </a:r>
          </a:p>
          <a:p>
            <a:pPr marL="0" lvl="1" algn="just">
              <a:lnSpc>
                <a:spcPct val="150000"/>
              </a:lnSpc>
            </a:pPr>
            <a:r>
              <a:rPr lang="it-IT" sz="1600" dirty="0" smtClean="0"/>
              <a:t>informazioni riportate in spazi e in modo tali da rendere difficile un reperimento rapido (ad esempio, da parte del medico di guardia chiamato per un’emergenza); </a:t>
            </a:r>
          </a:p>
          <a:p>
            <a:pPr marL="0" lvl="1" algn="just">
              <a:lnSpc>
                <a:spcPct val="150000"/>
              </a:lnSpc>
            </a:pPr>
            <a:r>
              <a:rPr lang="it-IT" sz="1600" dirty="0" smtClean="0"/>
              <a:t>informazioni riportate solo perché “</a:t>
            </a:r>
            <a:r>
              <a:rPr lang="it-IT" sz="1600" b="1" u="sng" dirty="0" smtClean="0"/>
              <a:t>qualcosa bisognava pur riportare per mettersi al riparo da accuse di omissione</a:t>
            </a:r>
            <a:r>
              <a:rPr lang="it-IT" sz="1600" dirty="0" smtClean="0"/>
              <a:t>”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509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Obiettivo 1: registrare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28004" name="Picture 4" descr="TOTO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928802"/>
            <a:ext cx="3048000" cy="4095750"/>
          </a:xfrm>
          <a:noFill/>
          <a:ln/>
        </p:spPr>
      </p:pic>
      <p:sp>
        <p:nvSpPr>
          <p:cNvPr id="128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57375"/>
            <a:ext cx="5186363" cy="468630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None/>
            </a:pPr>
            <a:r>
              <a:rPr lang="it-IT" dirty="0">
                <a:solidFill>
                  <a:srgbClr val="0070C0"/>
                </a:solidFill>
              </a:rPr>
              <a:t>	</a:t>
            </a:r>
            <a:r>
              <a:rPr lang="it-IT" sz="2800" dirty="0">
                <a:solidFill>
                  <a:srgbClr val="0070C0"/>
                </a:solidFill>
              </a:rPr>
              <a:t>La completezza del documento deve riguardare ogni sua parte, senza arbitrarie omissioni. Infatti nel corso di indagine in tema di responsabilità Professionale, </a:t>
            </a:r>
            <a:r>
              <a:rPr lang="it-IT" sz="2800" b="1" dirty="0">
                <a:solidFill>
                  <a:srgbClr val="0070C0"/>
                </a:solidFill>
              </a:rPr>
              <a:t>ogni annotazione od omissione assume importanza sia come elemento costitutivo della colpa, sia nella formulazione di un giudizio complessivo sulla qualità dell’assistenza sanitaria prestata. </a:t>
            </a:r>
          </a:p>
        </p:txBody>
      </p:sp>
    </p:spTree>
    <p:extLst>
      <p:ext uri="{BB962C8B-B14F-4D97-AF65-F5344CB8AC3E}">
        <p14:creationId xmlns:p14="http://schemas.microsoft.com/office/powerpoint/2010/main" val="312670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AFA3C-DDD0-4286-B175-898F4368744E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26627" name="Titolo 1"/>
          <p:cNvSpPr>
            <a:spLocks noGrp="1"/>
          </p:cNvSpPr>
          <p:nvPr>
            <p:ph type="title" idx="4294967295"/>
          </p:nvPr>
        </p:nvSpPr>
        <p:spPr>
          <a:xfrm>
            <a:off x="914400" y="506413"/>
            <a:ext cx="8229600" cy="1065212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FFFF00"/>
                </a:solidFill>
              </a:rPr>
              <a:t>Requisiti essenziali della cartella clinica:</a:t>
            </a:r>
          </a:p>
        </p:txBody>
      </p:sp>
      <p:sp>
        <p:nvSpPr>
          <p:cNvPr id="26628" name="Segnaposto contenuto 2"/>
          <p:cNvSpPr>
            <a:spLocks noGrp="1"/>
          </p:cNvSpPr>
          <p:nvPr>
            <p:ph idx="4294967295"/>
          </p:nvPr>
        </p:nvSpPr>
        <p:spPr>
          <a:xfrm>
            <a:off x="467544" y="2060848"/>
            <a:ext cx="5500688" cy="4114800"/>
          </a:xfrm>
        </p:spPr>
        <p:txBody>
          <a:bodyPr/>
          <a:lstStyle/>
          <a:p>
            <a:r>
              <a:rPr lang="it-IT" dirty="0" smtClean="0"/>
              <a:t>tracciabilità;</a:t>
            </a:r>
          </a:p>
          <a:p>
            <a:r>
              <a:rPr lang="it-IT" dirty="0" smtClean="0"/>
              <a:t>chiarezza;</a:t>
            </a:r>
          </a:p>
          <a:p>
            <a:r>
              <a:rPr lang="it-IT" dirty="0" smtClean="0"/>
              <a:t>accuratezza e appropriatezza;</a:t>
            </a:r>
          </a:p>
          <a:p>
            <a:r>
              <a:rPr lang="it-IT" dirty="0" smtClean="0"/>
              <a:t>veridicità;</a:t>
            </a:r>
          </a:p>
          <a:p>
            <a:r>
              <a:rPr lang="it-IT" dirty="0" smtClean="0"/>
              <a:t>attualità;</a:t>
            </a:r>
          </a:p>
          <a:p>
            <a:r>
              <a:rPr lang="it-IT" dirty="0" smtClean="0"/>
              <a:t>pertinenza;</a:t>
            </a:r>
          </a:p>
          <a:p>
            <a:r>
              <a:rPr lang="it-IT" dirty="0" smtClean="0"/>
              <a:t>completezza.</a:t>
            </a:r>
          </a:p>
        </p:txBody>
      </p:sp>
      <p:pic>
        <p:nvPicPr>
          <p:cNvPr id="52226" name="Picture 2" descr="Risultati immagini per cartella cli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929066"/>
            <a:ext cx="4572000" cy="2660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5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Application>Microsoft Office PowerPoint</Application>
  <PresentationFormat>Presentazione su schermo (4:3)</PresentationFormat>
  <Paragraphs>170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Approccio al paziente internistico</vt:lpstr>
      <vt:lpstr>Metodologia clinica</vt:lpstr>
      <vt:lpstr>Il medico</vt:lpstr>
      <vt:lpstr>Cosa c’è da fare in reparto?</vt:lpstr>
      <vt:lpstr>Cartella clinica</vt:lpstr>
      <vt:lpstr>Presentazione standard di PowerPoint</vt:lpstr>
      <vt:lpstr>Presentazione standard di PowerPoint</vt:lpstr>
      <vt:lpstr>Obiettivo 1: registrare</vt:lpstr>
      <vt:lpstr>Requisiti essenziali della cartella clinica:</vt:lpstr>
      <vt:lpstr>Presentazione standard di PowerPoint</vt:lpstr>
      <vt:lpstr>Chi può registrare in cartella?</vt:lpstr>
      <vt:lpstr>Obiettivo 2: deve far capire a chi legge </vt:lpstr>
      <vt:lpstr>CHI SONO GLI AVENTI DIRITTO???</vt:lpstr>
      <vt:lpstr>LA CARTELLA CLINICA NON PUO’ ESSERE RILASCIATA:</vt:lpstr>
      <vt:lpstr>Requisiti della Cartella clinica</vt:lpstr>
      <vt:lpstr>Obiettivo 3: strumento di comunicazione efficiente e rapido fra operatori </vt:lpstr>
      <vt:lpstr>Obiettivo 4: documento medico-legale </vt:lpstr>
      <vt:lpstr>Obiettivo 4: documento medico-legale </vt:lpstr>
      <vt:lpstr>Art. 2699 codice civile: La cartella è un “Atto pubblico”.</vt:lpstr>
      <vt:lpstr>Cassazione penale, sez. V - 01/12/1987</vt:lpstr>
      <vt:lpstr>Presentazione standard di PowerPoint</vt:lpstr>
      <vt:lpstr>Correzione dI errori in cartella</vt:lpstr>
      <vt:lpstr>Cassazione Civile, III sez. sentenza 19 febbraio 1998 n. 18557</vt:lpstr>
      <vt:lpstr>Presentazione standard di PowerPoint</vt:lpstr>
      <vt:lpstr>Le cartelle cliniche in reparto</vt:lpstr>
      <vt:lpstr>LA CARTELLA INFERMIERISTICA</vt:lpstr>
      <vt:lpstr>Documentazione infermieristica</vt:lpstr>
      <vt:lpstr>Cartella infermieristica</vt:lpstr>
      <vt:lpstr>Cartella infermieristica</vt:lpstr>
      <vt:lpstr>Cartella infermieristica</vt:lpstr>
      <vt:lpstr>CONTENZIONI</vt:lpstr>
      <vt:lpstr>Cartella infermieristica</vt:lpstr>
      <vt:lpstr>Cartella infermieristica</vt:lpstr>
      <vt:lpstr>Presentazione standard di PowerPoint</vt:lpstr>
      <vt:lpstr>INTESTAZIONE</vt:lpstr>
      <vt:lpstr>Cartella medica</vt:lpstr>
      <vt:lpstr>Presentazione standard di PowerPoint</vt:lpstr>
      <vt:lpstr>ESAMI DI LABORATORIO</vt:lpstr>
      <vt:lpstr>Cartella medica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Approccio al paziente internistico</dc:title>
  <dc:creator>ISABELLA</dc:creator>
  <cp:lastModifiedBy>ISABELLA</cp:lastModifiedBy>
  <cp:revision>1</cp:revision>
  <dcterms:created xsi:type="dcterms:W3CDTF">2018-05-07T13:31:30Z</dcterms:created>
  <dcterms:modified xsi:type="dcterms:W3CDTF">2018-05-07T13:32:01Z</dcterms:modified>
</cp:coreProperties>
</file>