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3"/>
  </p:notesMasterIdLst>
  <p:sldIdLst>
    <p:sldId id="328" r:id="rId2"/>
    <p:sldId id="370" r:id="rId3"/>
    <p:sldId id="329" r:id="rId4"/>
    <p:sldId id="367" r:id="rId5"/>
    <p:sldId id="368" r:id="rId6"/>
    <p:sldId id="369" r:id="rId7"/>
    <p:sldId id="357" r:id="rId8"/>
    <p:sldId id="358" r:id="rId9"/>
    <p:sldId id="349" r:id="rId10"/>
    <p:sldId id="350" r:id="rId11"/>
    <p:sldId id="359" r:id="rId12"/>
    <p:sldId id="353" r:id="rId13"/>
    <p:sldId id="307" r:id="rId14"/>
    <p:sldId id="308" r:id="rId15"/>
    <p:sldId id="314" r:id="rId16"/>
    <p:sldId id="309" r:id="rId17"/>
    <p:sldId id="310" r:id="rId18"/>
    <p:sldId id="376" r:id="rId19"/>
    <p:sldId id="311" r:id="rId20"/>
    <p:sldId id="312" r:id="rId21"/>
    <p:sldId id="313" r:id="rId22"/>
    <p:sldId id="316" r:id="rId23"/>
    <p:sldId id="371" r:id="rId24"/>
    <p:sldId id="372" r:id="rId25"/>
    <p:sldId id="373" r:id="rId26"/>
    <p:sldId id="374" r:id="rId27"/>
    <p:sldId id="341" r:id="rId28"/>
    <p:sldId id="342" r:id="rId29"/>
    <p:sldId id="343" r:id="rId30"/>
    <p:sldId id="317" r:id="rId31"/>
    <p:sldId id="31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6"/>
    <p:restoredTop sz="94707"/>
  </p:normalViewPr>
  <p:slideViewPr>
    <p:cSldViewPr>
      <p:cViewPr>
        <p:scale>
          <a:sx n="80" d="100"/>
          <a:sy n="80" d="100"/>
        </p:scale>
        <p:origin x="149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5FDB0-4493-4761-B31C-57C4BB599E91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E9132-348F-4EF2-A19E-CF257A90CD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02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813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0F2B3B-333C-4312-9A4E-15B4BAE99F05}" type="slidenum">
              <a:rPr lang="it-IT" sz="1200"/>
              <a:pPr algn="r"/>
              <a:t>12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1004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09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2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9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12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52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2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162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97C937-6653-49FA-BEE1-A0F4905A80B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86886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43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48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82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6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8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3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7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67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251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372200" y="2132856"/>
            <a:ext cx="2567136" cy="164705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Cartella medica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/>
          </p:cNvSpPr>
          <p:nvPr>
            <p:ph type="title" idx="4294967295"/>
          </p:nvPr>
        </p:nvSpPr>
        <p:spPr>
          <a:xfrm>
            <a:off x="529208" y="842045"/>
            <a:ext cx="8229600" cy="91122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SEGRETO PROFESSIONALE</a:t>
            </a:r>
          </a:p>
        </p:txBody>
      </p:sp>
      <p:sp>
        <p:nvSpPr>
          <p:cNvPr id="108548" name="Rectangle 3"/>
          <p:cNvSpPr>
            <a:spLocks noGrp="1"/>
          </p:cNvSpPr>
          <p:nvPr>
            <p:ph idx="4294967295"/>
          </p:nvPr>
        </p:nvSpPr>
        <p:spPr>
          <a:xfrm>
            <a:off x="914400" y="1916113"/>
            <a:ext cx="8229600" cy="16573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La cartella clinica è atto riservato della attività </a:t>
            </a:r>
            <a:r>
              <a:rPr lang="it-IT" dirty="0" err="1" smtClean="0"/>
              <a:t>sanitaria…quindi</a:t>
            </a:r>
            <a:r>
              <a:rPr lang="it-IT" dirty="0" smtClean="0"/>
              <a:t> chiunque viene a </a:t>
            </a:r>
            <a:r>
              <a:rPr lang="it-IT" dirty="0" err="1" smtClean="0"/>
              <a:t>conosenza</a:t>
            </a:r>
            <a:r>
              <a:rPr lang="it-IT" dirty="0" smtClean="0"/>
              <a:t> di notizie in essa contenute deve ritenersi obbligato al segreto professionale.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576" y="364502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Illegittima divulgazione del contenuto della cartella clinica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494116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it-IT" sz="2400" b="1" dirty="0" smtClean="0">
                <a:solidFill>
                  <a:srgbClr val="0070C0"/>
                </a:solidFill>
              </a:rPr>
              <a:t>Violazione segreto professionale e di quello d’ufficio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995936" y="4221088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1560" y="602128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0070C0"/>
                </a:solidFill>
              </a:rPr>
              <a:t>L’art. 622 del Codice Penale punisce la rivelazione del segreto professionale</a:t>
            </a:r>
            <a:endParaRPr lang="it-IT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96752"/>
            <a:ext cx="4038600" cy="518499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it-IT" b="1" dirty="0">
                <a:solidFill>
                  <a:srgbClr val="FFFF00"/>
                </a:solidFill>
              </a:rPr>
              <a:t>SEGRETO</a:t>
            </a:r>
          </a:p>
          <a:p>
            <a:r>
              <a:rPr lang="it-IT" sz="2000" dirty="0">
                <a:solidFill>
                  <a:srgbClr val="0070C0"/>
                </a:solidFill>
              </a:rPr>
              <a:t>C.P. ART. 622 VIOLAZIONE DEL SEGRETO PROFESSIONALE</a:t>
            </a:r>
          </a:p>
          <a:p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C.P. ART. 326 VIOLAZIONE DEL SEGRETO </a:t>
            </a:r>
            <a:r>
              <a:rPr lang="it-IT" sz="2000" dirty="0" err="1">
                <a:solidFill>
                  <a:srgbClr val="0070C0"/>
                </a:solidFill>
              </a:rPr>
              <a:t>D’UFFICIO</a:t>
            </a:r>
            <a:endParaRPr lang="it-IT" sz="2000" dirty="0">
              <a:solidFill>
                <a:srgbClr val="0070C0"/>
              </a:solidFill>
            </a:endParaRPr>
          </a:p>
          <a:p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GIURAMENTO </a:t>
            </a:r>
            <a:r>
              <a:rPr lang="it-IT" sz="2000" dirty="0" err="1">
                <a:solidFill>
                  <a:srgbClr val="0070C0"/>
                </a:solidFill>
              </a:rPr>
              <a:t>D’IPPOCRATE</a:t>
            </a:r>
            <a:endParaRPr lang="it-IT" sz="2000" dirty="0">
              <a:solidFill>
                <a:srgbClr val="0070C0"/>
              </a:solidFill>
            </a:endParaRPr>
          </a:p>
          <a:p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NUOVO CODICE </a:t>
            </a:r>
            <a:r>
              <a:rPr lang="it-IT" sz="2000" dirty="0" err="1">
                <a:solidFill>
                  <a:srgbClr val="0070C0"/>
                </a:solidFill>
              </a:rPr>
              <a:t>DI</a:t>
            </a:r>
            <a:r>
              <a:rPr lang="it-IT" sz="2000" dirty="0">
                <a:solidFill>
                  <a:srgbClr val="0070C0"/>
                </a:solidFill>
              </a:rPr>
              <a:t> DEONTOLOGIA MEDICA (ART. 9-10-11)</a:t>
            </a:r>
          </a:p>
          <a:p>
            <a:endParaRPr lang="it-IT" sz="20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</a:rPr>
              <a:t>LEGGE 31/12/96 </a:t>
            </a:r>
            <a:r>
              <a:rPr lang="it-IT" sz="2000" dirty="0" err="1">
                <a:solidFill>
                  <a:srgbClr val="0070C0"/>
                </a:solidFill>
              </a:rPr>
              <a:t>N°</a:t>
            </a:r>
            <a:r>
              <a:rPr lang="it-IT" sz="2000" dirty="0">
                <a:solidFill>
                  <a:srgbClr val="0070C0"/>
                </a:solidFill>
              </a:rPr>
              <a:t> 675 SULLA TUTELA DELLA PRIVACY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18614"/>
          <a:stretch/>
        </p:blipFill>
        <p:spPr bwMode="auto">
          <a:xfrm>
            <a:off x="4716016" y="2066714"/>
            <a:ext cx="4248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704850"/>
            <a:ext cx="574583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>
                <a:solidFill>
                  <a:srgbClr val="FFFF00"/>
                </a:solidFill>
              </a:rPr>
              <a:t>La cartella clinica informatizzata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49500"/>
            <a:ext cx="7070725" cy="420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dirty="0" smtClean="0"/>
              <a:t>La cartella clinica elettronica è un approccio, non uno standard condiviso</a:t>
            </a:r>
          </a:p>
          <a:p>
            <a:pPr marL="0" indent="0" eaLnBrk="1" hangingPunct="1">
              <a:buFontTx/>
              <a:buNone/>
            </a:pPr>
            <a:endParaRPr lang="it-IT" dirty="0" smtClean="0"/>
          </a:p>
          <a:p>
            <a:pPr marL="0" indent="0" eaLnBrk="1" hangingPunct="1">
              <a:buFontTx/>
              <a:buNone/>
            </a:pPr>
            <a:r>
              <a:rPr lang="it-IT" dirty="0" smtClean="0"/>
              <a:t>La tecnologia è un’opportunità, non un fine</a:t>
            </a:r>
          </a:p>
          <a:p>
            <a:pPr marL="0" indent="0" eaLnBrk="1" hangingPunct="1">
              <a:buFontTx/>
              <a:buNone/>
            </a:pPr>
            <a:endParaRPr lang="it-IT" dirty="0" smtClean="0"/>
          </a:p>
          <a:p>
            <a:pPr marL="0" indent="0" eaLnBrk="1" hangingPunct="1">
              <a:buFontTx/>
              <a:buNone/>
            </a:pPr>
            <a:r>
              <a:rPr lang="it-IT" dirty="0" smtClean="0"/>
              <a:t>Il sistema informatico deve essere sicuro e salvaguardare la confidenzialità e privatezza delle informazione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029" y="3789040"/>
            <a:ext cx="1708971" cy="289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512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Cosa possiamo fare in reparto!!!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Risultati immagini per medici al cellul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94225"/>
            <a:ext cx="2857520" cy="4281086"/>
          </a:xfrm>
          <a:prstGeom prst="rect">
            <a:avLst/>
          </a:prstGeom>
          <a:noFill/>
        </p:spPr>
      </p:pic>
      <p:pic>
        <p:nvPicPr>
          <p:cNvPr id="1028" name="Picture 4" descr="Risultati immagini per medici insieme a parl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5272124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Cosa possiamo fare in reparto!!!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94360" y="2492896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Gli studenti di semeiotica iniziano il loro tirocinio di lunedì.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lunedì mattina ci sono almeno 3-4 pazienti per settore che sono entrati nel WE e comunque ci sono 12 pazienti per settore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 tutti si devono rilevare i parametri vitali</a:t>
            </a:r>
            <a:endParaRPr lang="it-IT" dirty="0"/>
          </a:p>
        </p:txBody>
      </p:sp>
      <p:sp>
        <p:nvSpPr>
          <p:cNvPr id="68610" name="AutoShape 2" descr="Risultati immagini per pressione arteri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8612" name="AutoShape 4" descr="Risultati immagini per pressione arteri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142844" y="1148676"/>
            <a:ext cx="3571900" cy="9841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1. Pressione arteriosa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68610" name="AutoShape 2" descr="Risultati immagini per pressione arteri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8612" name="AutoShape 4" descr="Risultati immagini per pressione arteri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8614" name="Picture 6" descr="Risultati immagini per pressione arteri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4572032" cy="304802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786314" y="108964"/>
            <a:ext cx="4357686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Come si misura la PA: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applicare il manicotto di gomma al braccio del paziente, 2 dita sopra la piega cubitale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posizionare la campana dello stetoscopio dove si apprezza la pulsazione dell’arteria del braccio (arteria omerale); contemporaneamente si palpa il polso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inizia la misurazione gonfiando il bracciale e si arriva fino al punto in cui la pulsazione dell’arteria del polso scompare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agendo sulla piccola valvola si fa uscire l’aria dal bracciale; quando la pressione dell’aria nel bracciale sarà uguale a quella arteriosa, un po’ di sangue riuscirà a passare nell’arteria producendo un rumore (</a:t>
            </a:r>
            <a:r>
              <a:rPr lang="it-IT" b="1" dirty="0" smtClean="0"/>
              <a:t>PRESSIONE SISTOLICA</a:t>
            </a:r>
            <a:r>
              <a:rPr lang="it-IT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la completa scomparsa dei rumori corrisponderà alla </a:t>
            </a:r>
            <a:r>
              <a:rPr lang="it-IT" b="1" dirty="0" smtClean="0"/>
              <a:t>PRESSIONE DIASTOLICA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232" y="704088"/>
            <a:ext cx="6686568" cy="72464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2. Frequenza cardiaca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0658" name="Picture 2" descr="Risultati immagini per termometro misura feb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786346" cy="2470373"/>
          </a:xfrm>
          <a:prstGeom prst="rect">
            <a:avLst/>
          </a:prstGeom>
          <a:noFill/>
        </p:spPr>
      </p:pic>
      <p:pic>
        <p:nvPicPr>
          <p:cNvPr id="70662" name="Picture 6" descr="Risultati immagini per auscultare il cu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022" y="4005293"/>
            <a:ext cx="3610947" cy="270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474" y="980728"/>
            <a:ext cx="4000528" cy="86752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3. </a:t>
            </a:r>
            <a:r>
              <a:rPr lang="it-IT" dirty="0" err="1" smtClean="0">
                <a:solidFill>
                  <a:srgbClr val="FFFF00"/>
                </a:solidFill>
              </a:rPr>
              <a:t>Saturimetria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69634" name="Picture 2" descr="Risultati immagini per saturi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3117"/>
            <a:ext cx="3500461" cy="350046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47002" y="476672"/>
            <a:ext cx="4714876" cy="6074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dirty="0" smtClean="0"/>
              <a:t>La saturazione arteriosa viene determinata misurando e confrontando la quantità di</a:t>
            </a:r>
          </a:p>
          <a:p>
            <a:pPr algn="just">
              <a:lnSpc>
                <a:spcPct val="114000"/>
              </a:lnSpc>
            </a:pPr>
            <a:r>
              <a:rPr lang="it-IT" dirty="0" smtClean="0"/>
              <a:t>luce trasmessa attraverso i tessuti ad uno</a:t>
            </a:r>
          </a:p>
          <a:p>
            <a:pPr algn="just">
              <a:lnSpc>
                <a:spcPct val="114000"/>
              </a:lnSpc>
            </a:pPr>
            <a:r>
              <a:rPr lang="it-IT" dirty="0" err="1" smtClean="0"/>
              <a:t>spettrofometro</a:t>
            </a:r>
            <a:r>
              <a:rPr lang="it-IT" dirty="0" smtClean="0"/>
              <a:t> da due diodi.</a:t>
            </a:r>
          </a:p>
          <a:p>
            <a:pPr algn="just">
              <a:lnSpc>
                <a:spcPct val="114000"/>
              </a:lnSpc>
            </a:pPr>
            <a:r>
              <a:rPr lang="it-IT" dirty="0" smtClean="0"/>
              <a:t>Fattori che alterano la lettura: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movimento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unghie smaltate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cattivo posizionamento del sensore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luce diretta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frequenza cardiaca non regolare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temperatura corporea (quando il paziente è in ipotermia sotto i 35 °C si verifica una riduzione della lettura dell' apparecchio)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carbossiemoglobina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bilirubina elevata (pazienti con ittero)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ridotta PA (&lt; 80-90 </a:t>
            </a:r>
            <a:r>
              <a:rPr lang="it-IT" dirty="0" err="1" smtClean="0"/>
              <a:t>mmHg</a:t>
            </a:r>
            <a:r>
              <a:rPr lang="it-IT" dirty="0" smtClean="0"/>
              <a:t>) o vasocostrizione periferica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it-IT" dirty="0" smtClean="0"/>
              <a:t> rianimazione cardiopolmonare</a:t>
            </a:r>
          </a:p>
          <a:p>
            <a:pPr algn="just">
              <a:lnSpc>
                <a:spcPct val="114000"/>
              </a:lnSpc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isultati immagini per modalità di somministrazione dell'ossige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154" y="2996952"/>
            <a:ext cx="2646780" cy="2448272"/>
          </a:xfrm>
          <a:prstGeom prst="rect">
            <a:avLst/>
          </a:prstGeom>
          <a:noFill/>
        </p:spPr>
      </p:pic>
      <p:pic>
        <p:nvPicPr>
          <p:cNvPr id="5126" name="Picture 6" descr="Risultati immagini per modalità di somministrazione dell'ossig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616" y="1323665"/>
            <a:ext cx="2762246" cy="1909896"/>
          </a:xfrm>
          <a:prstGeom prst="rect">
            <a:avLst/>
          </a:prstGeom>
          <a:noFill/>
        </p:spPr>
      </p:pic>
      <p:pic>
        <p:nvPicPr>
          <p:cNvPr id="5122" name="Picture 2" descr="Risultati immagini per modalità di somministrazione dell'ossig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2868642" cy="191051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23528" y="155679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FiO2 </a:t>
            </a:r>
            <a:r>
              <a:rPr lang="it-IT" b="1" dirty="0" err="1" smtClean="0">
                <a:solidFill>
                  <a:srgbClr val="FF0000"/>
                </a:solidFill>
              </a:rPr>
              <a:t>max</a:t>
            </a:r>
            <a:r>
              <a:rPr lang="it-IT" b="1" dirty="0" smtClean="0">
                <a:solidFill>
                  <a:srgbClr val="FF0000"/>
                </a:solidFill>
              </a:rPr>
              <a:t> 28-30%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587727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FiO2 </a:t>
            </a:r>
            <a:r>
              <a:rPr lang="it-IT" b="1" dirty="0" err="1" smtClean="0">
                <a:solidFill>
                  <a:srgbClr val="FF0000"/>
                </a:solidFill>
              </a:rPr>
              <a:t>max</a:t>
            </a:r>
            <a:r>
              <a:rPr lang="it-IT" b="1" dirty="0" smtClean="0">
                <a:solidFill>
                  <a:srgbClr val="FF0000"/>
                </a:solidFill>
              </a:rPr>
              <a:t> 60%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48264" y="573325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FiO2 </a:t>
            </a:r>
            <a:r>
              <a:rPr lang="it-IT" b="1" dirty="0" err="1" smtClean="0">
                <a:solidFill>
                  <a:srgbClr val="FF0000"/>
                </a:solidFill>
              </a:rPr>
              <a:t>max</a:t>
            </a:r>
            <a:r>
              <a:rPr lang="it-IT" b="1" dirty="0" smtClean="0">
                <a:solidFill>
                  <a:srgbClr val="FF0000"/>
                </a:solidFill>
              </a:rPr>
              <a:t> 100%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483768" y="588293"/>
            <a:ext cx="6377940" cy="1293028"/>
          </a:xfrm>
        </p:spPr>
        <p:txBody>
          <a:bodyPr/>
          <a:lstStyle/>
          <a:p>
            <a:r>
              <a:rPr lang="it-IT" b="1">
                <a:solidFill>
                  <a:srgbClr val="FFFF00"/>
                </a:solidFill>
              </a:rPr>
              <a:t>O2-terapia: c’è differenza???</a:t>
            </a:r>
            <a:endParaRPr lang="it-IT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2138" y="516491"/>
            <a:ext cx="7032844" cy="77554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4. Frequenza respiratoria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3730" name="Picture 2" descr="Risultati immagini per frequenza respira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5500726" cy="309603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85720" y="5012494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paziente deve possibilmente essere a riposo e tranquillo</a:t>
            </a:r>
            <a:br>
              <a:rPr lang="it-IT" sz="2000" dirty="0" smtClean="0"/>
            </a:br>
            <a:r>
              <a:rPr lang="it-IT" sz="2000" dirty="0" smtClean="0"/>
              <a:t>Appoggiate una mano sulla bocca dello stomaco; nell’altra tenete l’orologio</a:t>
            </a:r>
            <a:br>
              <a:rPr lang="it-IT" sz="2000" dirty="0" smtClean="0"/>
            </a:br>
            <a:r>
              <a:rPr lang="it-IT" sz="2000" dirty="0" smtClean="0"/>
              <a:t>Contate un respiro ad ogni sollevamento del torace, per circa un minuto</a:t>
            </a:r>
            <a:br>
              <a:rPr lang="it-IT" sz="2000" dirty="0" smtClean="0"/>
            </a:br>
            <a:r>
              <a:rPr lang="it-IT" sz="2000" dirty="0" smtClean="0"/>
              <a:t>Ripetete la misurazione almeno 3 volte</a:t>
            </a:r>
          </a:p>
          <a:p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15140" y="1928802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VN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16 – 20 atti al minuto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806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Diario medico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194601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Nel diario medico vengono registrate giorno per giorno tutte le informazioni relative al paziente.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Il diario medico deve riportare:</a:t>
            </a:r>
          </a:p>
          <a:p>
            <a:pPr algn="just">
              <a:buFontTx/>
              <a:buChar char="-"/>
            </a:pPr>
            <a:r>
              <a:rPr lang="it-IT" dirty="0" smtClean="0"/>
              <a:t>data e ora di ogni prestazione registrata</a:t>
            </a:r>
          </a:p>
          <a:p>
            <a:pPr algn="just">
              <a:buFontTx/>
              <a:buChar char="-"/>
            </a:pPr>
            <a:r>
              <a:rPr lang="it-IT" dirty="0" smtClean="0"/>
              <a:t>motivo per cui viene eseguita</a:t>
            </a:r>
          </a:p>
          <a:p>
            <a:pPr algn="just">
              <a:buFontTx/>
              <a:buChar char="-"/>
            </a:pPr>
            <a:r>
              <a:rPr lang="it-IT" dirty="0" smtClean="0"/>
              <a:t>firma leggibile del medico che registra (se specializzando controfirma del medico strutturato di riferimento)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6135687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Attenzione a quello che scrivete!!!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5. Temperatura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Picture 4" descr="Risultati immagini per termometro misura feb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80928"/>
            <a:ext cx="6286544" cy="248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8229600" cy="86752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6. Diuresi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1682" name="Picture 2" descr="Risultati immagini per foley vescicale nell'anzi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010025" cy="3924301"/>
          </a:xfrm>
          <a:prstGeom prst="rect">
            <a:avLst/>
          </a:prstGeom>
          <a:noFill/>
        </p:spPr>
      </p:pic>
      <p:pic>
        <p:nvPicPr>
          <p:cNvPr id="71684" name="Picture 4" descr="Risultati immagini per foley vescicale nell'anzi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80059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769515"/>
            <a:ext cx="7589404" cy="11070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200" b="1" dirty="0" smtClean="0">
                <a:solidFill>
                  <a:srgbClr val="FFFF00"/>
                </a:solidFill>
              </a:rPr>
              <a:t>Posso anche seguire un solo paziente?</a:t>
            </a:r>
            <a:endParaRPr lang="it-IT" sz="42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28" y="1782791"/>
            <a:ext cx="8229600" cy="2863790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Su un singolo paziente cosa posso fare:</a:t>
            </a:r>
          </a:p>
          <a:p>
            <a:pPr algn="just">
              <a:buFontTx/>
              <a:buChar char="-"/>
            </a:pPr>
            <a:r>
              <a:rPr lang="it-IT" dirty="0" smtClean="0"/>
              <a:t>Parametri vitali</a:t>
            </a:r>
          </a:p>
          <a:p>
            <a:pPr algn="just">
              <a:buFontTx/>
              <a:buChar char="-"/>
            </a:pPr>
            <a:r>
              <a:rPr lang="it-IT" dirty="0" smtClean="0"/>
              <a:t>Anamnesi</a:t>
            </a:r>
          </a:p>
          <a:p>
            <a:pPr algn="just">
              <a:buFontTx/>
              <a:buChar char="-"/>
            </a:pPr>
            <a:r>
              <a:rPr lang="it-IT" dirty="0" smtClean="0"/>
              <a:t>Visita medica </a:t>
            </a:r>
          </a:p>
          <a:p>
            <a:pPr algn="just">
              <a:buFontTx/>
              <a:buChar char="-"/>
            </a:pPr>
            <a:r>
              <a:rPr lang="it-IT" dirty="0" smtClean="0"/>
              <a:t>Leggere la cartella</a:t>
            </a:r>
          </a:p>
          <a:p>
            <a:pPr algn="just">
              <a:buFontTx/>
              <a:buChar char="-"/>
            </a:pPr>
            <a:r>
              <a:rPr lang="it-IT" dirty="0" smtClean="0"/>
              <a:t>Chiedere se hai qualche dubbio (più frequentemente gli specializzandi sono disponibili)</a:t>
            </a:r>
          </a:p>
        </p:txBody>
      </p:sp>
      <p:sp>
        <p:nvSpPr>
          <p:cNvPr id="4" name="Freccia curva 3"/>
          <p:cNvSpPr/>
          <p:nvPr/>
        </p:nvSpPr>
        <p:spPr>
          <a:xfrm flipV="1">
            <a:off x="2143108" y="4929198"/>
            <a:ext cx="1714512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57686" y="5189537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A casa vado a </a:t>
            </a:r>
            <a:r>
              <a:rPr lang="it-IT" sz="2800" smtClean="0">
                <a:solidFill>
                  <a:srgbClr val="FF0000"/>
                </a:solidFill>
              </a:rPr>
              <a:t>studiare quello che ho visto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6" name="Parentesi graffa chiusa 5"/>
          <p:cNvSpPr/>
          <p:nvPr/>
        </p:nvSpPr>
        <p:spPr>
          <a:xfrm>
            <a:off x="3419872" y="2483900"/>
            <a:ext cx="285752" cy="135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2839395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Posso farli anche se ci sono già in cartella!!!!!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630" y="91175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Arriva un ricovero!!!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86018" name="Picture 2" descr="Risultati immagini per medici che si allontan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905500" cy="329565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5301208"/>
            <a:ext cx="8280920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Abbiamo da fare!!!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Dobbiamo andare a lezione!!!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Perdiamo l’autobus!!!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Andiamo a pranzo!!!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Arriva un ricovero!!!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273224"/>
            <a:ext cx="4032448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70C0"/>
                </a:solidFill>
              </a:rPr>
              <a:t>Il momento del ricovero è il momento più formativo per i giovani medici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23528" y="4941168"/>
            <a:ext cx="4032448" cy="172819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..ma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è anche il</a:t>
            </a: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momento che la maggior parte dei medici cerca di evitare, perché ogni ricovero è una sfida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1907704" y="3789040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isultati immagini per paziente ricove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r="5666"/>
          <a:stretch/>
        </p:blipFill>
        <p:spPr bwMode="auto">
          <a:xfrm>
            <a:off x="4856396" y="2470596"/>
            <a:ext cx="3847027" cy="26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21196" y="82533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Arriva un ricovero!!!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Al momento del ricovero bisogna fare tutto e lo posso fare insieme al medico strutturato guardando cosa: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Quello che chiede al paziente!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Come lo chiede!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Cosa guarda del nuovo paziente!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Come e cosa visita del nuovo paziente!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Cosa scrive!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Come si orienta tra le varie patologie!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/>
              <a:t>Cosa chiede che sia fatto!</a:t>
            </a:r>
          </a:p>
          <a:p>
            <a:pPr marL="514350" indent="-51435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2080" y="566124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Posso inoltre vedere cosa fanno gli altri operatori sanitari </a:t>
            </a:r>
            <a:r>
              <a:rPr lang="it-IT" smtClean="0"/>
              <a:t>(es. </a:t>
            </a:r>
            <a:r>
              <a:rPr lang="it-IT" dirty="0" smtClean="0"/>
              <a:t>infermieri e OSS)</a:t>
            </a:r>
            <a:endParaRPr lang="it-IT" dirty="0"/>
          </a:p>
        </p:txBody>
      </p:sp>
      <p:sp>
        <p:nvSpPr>
          <p:cNvPr id="6" name="Parentesi graffa chiusa 5"/>
          <p:cNvSpPr/>
          <p:nvPr/>
        </p:nvSpPr>
        <p:spPr>
          <a:xfrm>
            <a:off x="5652120" y="2636912"/>
            <a:ext cx="432048" cy="274571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444208" y="350097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Tutte cosa che devo imparare a fare!!!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>
            <a:off x="7344308" y="4569742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253" y="675390"/>
            <a:ext cx="8837494" cy="1095408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Anche da infermieri e OSS si può </a:t>
            </a:r>
            <a:r>
              <a:rPr lang="it-IT" sz="3200" smtClean="0">
                <a:solidFill>
                  <a:srgbClr val="FFFF00"/>
                </a:solidFill>
              </a:rPr>
              <a:t>imparare?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78184"/>
            <a:ext cx="5626968" cy="3581752"/>
          </a:xfrm>
        </p:spPr>
        <p:txBody>
          <a:bodyPr/>
          <a:lstStyle/>
          <a:p>
            <a:r>
              <a:rPr lang="it-IT" dirty="0" smtClean="0"/>
              <a:t>Rilevare i parametri vitali</a:t>
            </a:r>
          </a:p>
          <a:p>
            <a:r>
              <a:rPr lang="it-IT" dirty="0" smtClean="0"/>
              <a:t>Fare un prelievo</a:t>
            </a:r>
          </a:p>
          <a:p>
            <a:r>
              <a:rPr lang="it-IT" dirty="0" smtClean="0"/>
              <a:t>Somministrare una terapia</a:t>
            </a:r>
          </a:p>
          <a:p>
            <a:r>
              <a:rPr lang="it-IT" dirty="0" smtClean="0"/>
              <a:t>Fare un ECG</a:t>
            </a:r>
          </a:p>
          <a:p>
            <a:r>
              <a:rPr lang="it-IT" dirty="0" smtClean="0"/>
              <a:t>Mettere un </a:t>
            </a:r>
            <a:r>
              <a:rPr lang="it-IT" dirty="0" err="1" smtClean="0"/>
              <a:t>foley</a:t>
            </a:r>
            <a:r>
              <a:rPr lang="it-IT" dirty="0" smtClean="0"/>
              <a:t> vescicale</a:t>
            </a:r>
          </a:p>
          <a:p>
            <a:r>
              <a:rPr lang="it-IT" dirty="0" smtClean="0"/>
              <a:t>Parlare e mettere a loro agio i pazienti (in molti casi il ricovero è motivo di stress per il paziente che può influenzare la visita medica)</a:t>
            </a:r>
            <a:endParaRPr lang="it-IT" dirty="0"/>
          </a:p>
        </p:txBody>
      </p:sp>
      <p:sp>
        <p:nvSpPr>
          <p:cNvPr id="4" name="Parentesi graffa chiusa 3"/>
          <p:cNvSpPr/>
          <p:nvPr/>
        </p:nvSpPr>
        <p:spPr>
          <a:xfrm>
            <a:off x="5796136" y="1988840"/>
            <a:ext cx="360040" cy="396044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374559" y="328498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Un giorno potresti doverlo fare la solo!!!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89090" name="Picture 2" descr="Risultati immagini per medico del 118 per strada"/>
          <p:cNvPicPr>
            <a:picLocks noChangeAspect="1" noChangeArrowheads="1"/>
          </p:cNvPicPr>
          <p:nvPr/>
        </p:nvPicPr>
        <p:blipFill>
          <a:blip r:embed="rId2" cstate="print">
            <a:alphaModFix amt="5000"/>
          </a:blip>
          <a:srcRect/>
          <a:stretch>
            <a:fillRect/>
          </a:stretch>
        </p:blipFill>
        <p:spPr bwMode="auto">
          <a:xfrm>
            <a:off x="1162650" y="1988840"/>
            <a:ext cx="6818699" cy="415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Prima e dopo avere toccato il </a:t>
            </a:r>
            <a:r>
              <a:rPr lang="it-IT" sz="4000" dirty="0" err="1" smtClean="0">
                <a:solidFill>
                  <a:srgbClr val="FFFF00"/>
                </a:solidFill>
              </a:rPr>
              <a:t>paziente…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Risultati immagini per igiene delle m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076825" cy="5002908"/>
          </a:xfrm>
          <a:prstGeom prst="rect">
            <a:avLst/>
          </a:prstGeom>
          <a:noFill/>
        </p:spPr>
      </p:pic>
      <p:pic>
        <p:nvPicPr>
          <p:cNvPr id="4100" name="Picture 4" descr="Risultati immagini per igiene delle ma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553" y="1728192"/>
            <a:ext cx="3294935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360" y="2564904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776864" cy="25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71301"/>
            <a:ext cx="6768752" cy="37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8585"/>
            <a:ext cx="82089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4652"/>
            <a:ext cx="4968552" cy="661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56176" y="404664"/>
            <a:ext cx="2783160" cy="171906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Cartella medica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84168" y="3429000"/>
            <a:ext cx="2783160" cy="121500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Consenso informato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7308304" y="2276872"/>
            <a:ext cx="432048" cy="10081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539552" y="2132856"/>
            <a:ext cx="4968552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39552" y="4293096"/>
            <a:ext cx="4824536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532558"/>
            <a:ext cx="37862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Cosa non mi è richiesto: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7664" y="1071546"/>
            <a:ext cx="4686336" cy="2065024"/>
          </a:xfrm>
        </p:spPr>
        <p:txBody>
          <a:bodyPr>
            <a:normAutofit/>
          </a:bodyPr>
          <a:lstStyle/>
          <a:p>
            <a:r>
              <a:rPr lang="it-IT" dirty="0" smtClean="0"/>
              <a:t>Far diagnosi</a:t>
            </a:r>
          </a:p>
          <a:p>
            <a:r>
              <a:rPr lang="it-IT" dirty="0" smtClean="0"/>
              <a:t>Impostare la terapia</a:t>
            </a:r>
          </a:p>
          <a:p>
            <a:r>
              <a:rPr lang="it-IT" dirty="0" smtClean="0"/>
              <a:t>Gestire un’urgenza</a:t>
            </a:r>
          </a:p>
          <a:p>
            <a:r>
              <a:rPr lang="it-IT" dirty="0" smtClean="0"/>
              <a:t>Richiedere/interpretare esami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28596" y="4643446"/>
            <a:ext cx="3286148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COSA DOVREI</a:t>
            </a:r>
            <a:r>
              <a:rPr kumimoji="0" lang="it-IT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FARE</a:t>
            </a:r>
            <a:r>
              <a:rPr kumimoji="0" lang="it-IT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it-IT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214810" y="4221496"/>
            <a:ext cx="4686336" cy="235077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Ascoltare</a:t>
            </a:r>
            <a:r>
              <a:rPr kumimoji="0" lang="it-IT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attivamente sia i medici che soprattutto i pazienti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domande quando non capisco o no</a:t>
            </a:r>
            <a:r>
              <a:rPr lang="it-IT" sz="2600" dirty="0" smtClean="0"/>
              <a:t>n so (cercando di essere opportuni)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it-IT" sz="2600" dirty="0" smtClean="0"/>
              <a:t>Toccare/auscultare/interrogare/GUARDARE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3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07504" y="4077072"/>
            <a:ext cx="8892480" cy="18397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“Non è importante quanto l'alunno sa, ma che cosa sa fare con quello che sa”</a:t>
            </a:r>
            <a:endParaRPr lang="it-IT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86554" y="1556792"/>
            <a:ext cx="4248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Calibri" pitchFamily="34" charset="0"/>
              </a:rPr>
              <a:t>Grant </a:t>
            </a:r>
            <a:r>
              <a:rPr lang="it-IT" sz="2800" b="1" dirty="0" err="1" smtClean="0">
                <a:solidFill>
                  <a:srgbClr val="FFFF00"/>
                </a:solidFill>
                <a:latin typeface="Calibri" pitchFamily="34" charset="0"/>
              </a:rPr>
              <a:t>Wiggins</a:t>
            </a:r>
            <a:r>
              <a:rPr lang="it-IT" sz="2800" b="1" dirty="0" smtClean="0">
                <a:solidFill>
                  <a:srgbClr val="FFFF00"/>
                </a:solidFill>
                <a:latin typeface="Calibri" pitchFamily="34" charset="0"/>
              </a:rPr>
              <a:t> (1950–2015)</a:t>
            </a: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He earned a doctorate in education from Harvard University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85796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Chi può firmare il consenso per il paziente?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800" dirty="0" smtClean="0"/>
              <a:t>In caso di paziente non in grado di esprime il consenso per impedimento (ex paziente con quadro di demenza, paziente psichiatrico, paziente soporoso), il consenso può ricadere in uno dei seguenti 4 stati: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 smtClean="0"/>
              <a:t>PAZIENTE INTERDETTO O SOTTOPOSTO AD UNA AMMINISTRAZIONE </a:t>
            </a:r>
            <a:r>
              <a:rPr lang="it-IT" sz="1800" dirty="0" err="1" smtClean="0"/>
              <a:t>DI</a:t>
            </a:r>
            <a:r>
              <a:rPr lang="it-IT" sz="1800" dirty="0" smtClean="0"/>
              <a:t> SOSTEGNO RIFERITA AD ATTI SANITARI (TUTORE LEGALE)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 smtClean="0"/>
              <a:t>PAZIENTE IN CONDIZIONE </a:t>
            </a:r>
            <a:r>
              <a:rPr lang="it-IT" sz="1800" dirty="0" err="1" smtClean="0"/>
              <a:t>DI</a:t>
            </a:r>
            <a:r>
              <a:rPr lang="it-IT" sz="1800" dirty="0" smtClean="0"/>
              <a:t> INCAPACITÀ NATURALE PERCHÉ PRIVO IN TUTTO O IN PARTE </a:t>
            </a:r>
            <a:r>
              <a:rPr lang="it-IT" sz="1800" dirty="0" err="1" smtClean="0"/>
              <a:t>DI</a:t>
            </a:r>
            <a:r>
              <a:rPr lang="it-IT" sz="1800" dirty="0" smtClean="0"/>
              <a:t> AUTONOMIA DECISIONALE O TEMPORANEAMENTE INCAPACE </a:t>
            </a:r>
            <a:r>
              <a:rPr lang="it-IT" sz="1800" dirty="0" err="1" smtClean="0"/>
              <a:t>DI</a:t>
            </a:r>
            <a:r>
              <a:rPr lang="it-IT" sz="1800" dirty="0" smtClean="0"/>
              <a:t> ESPRIMERE LA PROPRIA VOLONTÀ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 smtClean="0"/>
              <a:t>STATO </a:t>
            </a:r>
            <a:r>
              <a:rPr lang="it-IT" sz="1800" dirty="0" err="1" smtClean="0"/>
              <a:t>DI</a:t>
            </a:r>
            <a:r>
              <a:rPr lang="it-IT" sz="1800" dirty="0" smtClean="0"/>
              <a:t> NECESSITA’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t-IT" sz="1800" dirty="0" smtClean="0"/>
              <a:t>TRATTAMENTI SANITARI OBBLIGATORIO (TSO)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Consenso INFORMATO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t-IT" dirty="0"/>
              <a:t>L’informazione costituisce una parte essenziale del progetto terapeutico, dovendo esistere anche a prescindere dalla finalità di ottenere il consenso.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t-IT" dirty="0"/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t-IT" dirty="0"/>
              <a:t>Nel caso in cui il </a:t>
            </a:r>
            <a:r>
              <a:rPr lang="it-IT" dirty="0" smtClean="0"/>
              <a:t>paziente </a:t>
            </a:r>
            <a:r>
              <a:rPr lang="it-IT" dirty="0"/>
              <a:t>sia incapace di intendere e di volere, l’espressione del consenso non è necessaria, purché si tratti di trattamenti dai quali dipenda la salvaguardia della vita o che, se rinviati o non eseguiti, cagionerebbero un danno irreversibile.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70384"/>
            <a:ext cx="8568952" cy="5338936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None/>
            </a:pPr>
            <a:r>
              <a:rPr lang="it-IT" sz="2400" dirty="0"/>
              <a:t>Il consenso deve essere dato naturalmente </a:t>
            </a:r>
            <a:r>
              <a:rPr lang="it-IT" sz="2400" b="1" dirty="0"/>
              <a:t>prima</a:t>
            </a:r>
            <a:r>
              <a:rPr lang="it-IT" sz="2400" dirty="0"/>
              <a:t> dell’inizio del trattamento terapeutico. </a:t>
            </a:r>
            <a:endParaRPr lang="it-IT" sz="2400" dirty="0" smtClean="0"/>
          </a:p>
          <a:p>
            <a:pPr algn="just">
              <a:lnSpc>
                <a:spcPct val="160000"/>
              </a:lnSpc>
              <a:buFont typeface="Wingdings" pitchFamily="2" charset="2"/>
              <a:buNone/>
            </a:pPr>
            <a:endParaRPr lang="it-IT" sz="2400" dirty="0"/>
          </a:p>
          <a:p>
            <a:pPr algn="just">
              <a:lnSpc>
                <a:spcPct val="160000"/>
              </a:lnSpc>
              <a:buFont typeface="Wingdings" pitchFamily="2" charset="2"/>
              <a:buNone/>
            </a:pPr>
            <a:r>
              <a:rPr lang="it-IT" sz="2400" dirty="0">
                <a:solidFill>
                  <a:srgbClr val="FFC000"/>
                </a:solidFill>
              </a:rPr>
              <a:t>Esso è  </a:t>
            </a:r>
            <a:r>
              <a:rPr lang="it-IT" sz="2400" b="1" dirty="0">
                <a:solidFill>
                  <a:srgbClr val="FFC000"/>
                </a:solidFill>
              </a:rPr>
              <a:t>revocabile</a:t>
            </a:r>
            <a:r>
              <a:rPr lang="it-IT" sz="2400" dirty="0">
                <a:solidFill>
                  <a:srgbClr val="FFC000"/>
                </a:solidFill>
              </a:rPr>
              <a:t> in ogni momento </a:t>
            </a:r>
            <a:r>
              <a:rPr lang="it-IT" sz="2400" dirty="0"/>
              <a:t>(sempre che il soggetto sia capace di intendere e di volere e, salvo in tale ipotesi, i casi di stato di necessità, quando ad es. l’interruzione repentina del trattamento possa provocare gravissimi rischi per il </a:t>
            </a:r>
            <a:r>
              <a:rPr lang="it-IT" sz="2400" dirty="0" smtClean="0"/>
              <a:t>paziente).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836712"/>
            <a:ext cx="7921128" cy="554461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None/>
            </a:pPr>
            <a:r>
              <a:rPr lang="it-IT" sz="1800" dirty="0" smtClean="0"/>
              <a:t>Il medico, all’atto di raccogliere il consenso da parte del paziente, </a:t>
            </a:r>
            <a:r>
              <a:rPr lang="it-IT" sz="1800" dirty="0"/>
              <a:t>dovrà illustrare in termini comprensibili:</a:t>
            </a:r>
          </a:p>
          <a:p>
            <a:pPr algn="just">
              <a:lnSpc>
                <a:spcPct val="170000"/>
              </a:lnSpc>
            </a:pPr>
            <a:r>
              <a:rPr lang="it-IT" sz="1800" dirty="0"/>
              <a:t>La condizione patologica in atto;</a:t>
            </a:r>
          </a:p>
          <a:p>
            <a:pPr algn="just">
              <a:lnSpc>
                <a:spcPct val="170000"/>
              </a:lnSpc>
            </a:pPr>
            <a:r>
              <a:rPr lang="it-IT" sz="1800" dirty="0"/>
              <a:t>Le scelte programmate tanto ai fini diagnostici che terapeutici;</a:t>
            </a:r>
          </a:p>
          <a:p>
            <a:pPr algn="just">
              <a:lnSpc>
                <a:spcPct val="170000"/>
              </a:lnSpc>
            </a:pPr>
            <a:r>
              <a:rPr lang="it-IT" sz="1800" dirty="0"/>
              <a:t>I rischi connessi all’attuazione dei mezzi diagnostici-terapeutici prescelti, prospettando    -ove ci fossero- le eventuali alternative possibili;</a:t>
            </a:r>
          </a:p>
          <a:p>
            <a:pPr algn="just">
              <a:lnSpc>
                <a:spcPct val="170000"/>
              </a:lnSpc>
            </a:pPr>
            <a:r>
              <a:rPr lang="it-IT" sz="1800" dirty="0"/>
              <a:t>I risultati prevedibili di ciascuna scelta;</a:t>
            </a:r>
          </a:p>
          <a:p>
            <a:pPr algn="just">
              <a:lnSpc>
                <a:spcPct val="170000"/>
              </a:lnSpc>
            </a:pPr>
            <a:r>
              <a:rPr lang="it-IT" sz="1800" dirty="0"/>
              <a:t>Gli effetti collaterali, le menomazioni e le mutilazioni inevitabili; </a:t>
            </a:r>
          </a:p>
          <a:p>
            <a:pPr algn="just">
              <a:lnSpc>
                <a:spcPct val="170000"/>
              </a:lnSpc>
            </a:pPr>
            <a:r>
              <a:rPr lang="it-IT" sz="1800" dirty="0"/>
              <a:t>Le percentuali di rischio connesse, in particolare in relazione alla sopravvivenza.</a:t>
            </a:r>
          </a:p>
          <a:p>
            <a:pPr algn="just">
              <a:lnSpc>
                <a:spcPct val="170000"/>
              </a:lnSpc>
              <a:buFont typeface="Wingdings" pitchFamily="2" charset="2"/>
              <a:buNone/>
            </a:pPr>
            <a:endParaRPr lang="it-IT" sz="1800" dirty="0"/>
          </a:p>
          <a:p>
            <a:pPr algn="just">
              <a:lnSpc>
                <a:spcPct val="170000"/>
              </a:lnSpc>
              <a:buFont typeface="Wingdings" pitchFamily="2" charset="2"/>
              <a:buNone/>
            </a:pPr>
            <a:r>
              <a:rPr lang="it-IT" sz="18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2952328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it-IT" sz="3200" dirty="0">
                <a:solidFill>
                  <a:srgbClr val="0070C0"/>
                </a:solidFill>
              </a:rPr>
              <a:t>Particolarmente delicata è poi la questione relativa alla possibilità che il medico </a:t>
            </a:r>
            <a:r>
              <a:rPr lang="it-IT" sz="3200" dirty="0">
                <a:solidFill>
                  <a:srgbClr val="FF0000"/>
                </a:solidFill>
              </a:rPr>
              <a:t>limiti l’informazione</a:t>
            </a:r>
            <a:r>
              <a:rPr lang="it-IT" sz="3200" dirty="0">
                <a:solidFill>
                  <a:srgbClr val="0070C0"/>
                </a:solidFill>
              </a:rPr>
              <a:t> al </a:t>
            </a:r>
            <a:r>
              <a:rPr lang="it-IT" sz="3200" dirty="0" smtClean="0">
                <a:solidFill>
                  <a:srgbClr val="0070C0"/>
                </a:solidFill>
              </a:rPr>
              <a:t>paziente </a:t>
            </a:r>
            <a:r>
              <a:rPr lang="it-IT" sz="3200" dirty="0">
                <a:solidFill>
                  <a:srgbClr val="0070C0"/>
                </a:solidFill>
              </a:rPr>
              <a:t>che debba affrontare un intervento chirurgico particolarmente rischioso ed, al tempo stesso, imprescindibile</a:t>
            </a:r>
            <a:r>
              <a:rPr lang="it-IT" sz="3200" dirty="0" smtClean="0">
                <a:solidFill>
                  <a:srgbClr val="0070C0"/>
                </a:solidFill>
              </a:rPr>
              <a:t>.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25602" name="Picture 2" descr="Risultati immagini per consenso informato e intervento chirurg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3861048"/>
            <a:ext cx="3619967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1052736"/>
            <a:ext cx="8229600" cy="76835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Tutela della riservatezza</a:t>
            </a:r>
          </a:p>
        </p:txBody>
      </p:sp>
      <p:sp>
        <p:nvSpPr>
          <p:cNvPr id="106500" name="Rectangle 3"/>
          <p:cNvSpPr>
            <a:spLocks noGrp="1"/>
          </p:cNvSpPr>
          <p:nvPr>
            <p:ph idx="4294967295"/>
          </p:nvPr>
        </p:nvSpPr>
        <p:spPr>
          <a:xfrm>
            <a:off x="395536" y="2508337"/>
            <a:ext cx="4427984" cy="2604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Le informazioni contenute nella cartella clinica sono </a:t>
            </a:r>
            <a:r>
              <a:rPr lang="it-IT" dirty="0" smtClean="0">
                <a:solidFill>
                  <a:srgbClr val="FF0000"/>
                </a:solidFill>
              </a:rPr>
              <a:t>riservate e personali</a:t>
            </a:r>
            <a:r>
              <a:rPr lang="it-IT" dirty="0" smtClean="0"/>
              <a:t>. Quindi non possono essere divulgate a meno che ci sia una richiesta da parte dell’interessato</a:t>
            </a:r>
          </a:p>
        </p:txBody>
      </p:sp>
      <p:pic>
        <p:nvPicPr>
          <p:cNvPr id="5" name="Picture 4" descr="Toto%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11140" y="2276872"/>
            <a:ext cx="3238500" cy="30670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186</TotalTime>
  <Words>1233</Words>
  <Application>Microsoft Office PowerPoint</Application>
  <PresentationFormat>Presentazione su schermo (4:3)</PresentationFormat>
  <Paragraphs>148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Scia di vapore</vt:lpstr>
      <vt:lpstr>Cartella medica</vt:lpstr>
      <vt:lpstr>Diario medico</vt:lpstr>
      <vt:lpstr>Cartella medica</vt:lpstr>
      <vt:lpstr>Chi può firmare il consenso per il paziente?</vt:lpstr>
      <vt:lpstr>Consenso INFORMATO</vt:lpstr>
      <vt:lpstr>Presentazione standard di PowerPoint</vt:lpstr>
      <vt:lpstr>Presentazione standard di PowerPoint</vt:lpstr>
      <vt:lpstr>Presentazione standard di PowerPoint</vt:lpstr>
      <vt:lpstr>Tutela della riservatezza</vt:lpstr>
      <vt:lpstr>SEGRETO PROFESSIONALE</vt:lpstr>
      <vt:lpstr>Presentazione standard di PowerPoint</vt:lpstr>
      <vt:lpstr>La cartella clinica informatizzata</vt:lpstr>
      <vt:lpstr>Cosa possiamo fare in reparto!!!</vt:lpstr>
      <vt:lpstr>Cosa possiamo fare in reparto!!!</vt:lpstr>
      <vt:lpstr>1. Pressione arteriosa</vt:lpstr>
      <vt:lpstr>2. Frequenza cardiaca</vt:lpstr>
      <vt:lpstr>3. Saturimetria</vt:lpstr>
      <vt:lpstr>O2-terapia: c’è differenza???</vt:lpstr>
      <vt:lpstr>4. Frequenza respiratoria</vt:lpstr>
      <vt:lpstr>5. Temperatura</vt:lpstr>
      <vt:lpstr>6. Diuresi</vt:lpstr>
      <vt:lpstr>Posso anche seguire un solo paziente?</vt:lpstr>
      <vt:lpstr>Arriva un ricovero!!!</vt:lpstr>
      <vt:lpstr>Arriva un ricovero!!!</vt:lpstr>
      <vt:lpstr>Arriva un ricovero!!!</vt:lpstr>
      <vt:lpstr>Anche da infermieri e OSS si può imparare?</vt:lpstr>
      <vt:lpstr>Prima e dopo avere toccato il paziente…</vt:lpstr>
      <vt:lpstr>Presentazione standard di PowerPoint</vt:lpstr>
      <vt:lpstr>Presentazione standard di PowerPoint</vt:lpstr>
      <vt:lpstr>Cosa non mi è richiesto: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ISABELLA</dc:creator>
  <cp:lastModifiedBy>ISABELLA</cp:lastModifiedBy>
  <cp:revision>64</cp:revision>
  <dcterms:modified xsi:type="dcterms:W3CDTF">2018-05-07T13:32:21Z</dcterms:modified>
</cp:coreProperties>
</file>