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2" r:id="rId1"/>
  </p:sldMasterIdLst>
  <p:notesMasterIdLst>
    <p:notesMasterId r:id="rId33"/>
  </p:notesMasterIdLst>
  <p:sldIdLst>
    <p:sldId id="328" r:id="rId2"/>
    <p:sldId id="370" r:id="rId3"/>
    <p:sldId id="329" r:id="rId4"/>
    <p:sldId id="367" r:id="rId5"/>
    <p:sldId id="368" r:id="rId6"/>
    <p:sldId id="369" r:id="rId7"/>
    <p:sldId id="357" r:id="rId8"/>
    <p:sldId id="358" r:id="rId9"/>
    <p:sldId id="349" r:id="rId10"/>
    <p:sldId id="350" r:id="rId11"/>
    <p:sldId id="359" r:id="rId12"/>
    <p:sldId id="353" r:id="rId13"/>
    <p:sldId id="307" r:id="rId14"/>
    <p:sldId id="308" r:id="rId15"/>
    <p:sldId id="314" r:id="rId16"/>
    <p:sldId id="309" r:id="rId17"/>
    <p:sldId id="310" r:id="rId18"/>
    <p:sldId id="376" r:id="rId19"/>
    <p:sldId id="311" r:id="rId20"/>
    <p:sldId id="312" r:id="rId21"/>
    <p:sldId id="313" r:id="rId22"/>
    <p:sldId id="316" r:id="rId23"/>
    <p:sldId id="371" r:id="rId24"/>
    <p:sldId id="372" r:id="rId25"/>
    <p:sldId id="373" r:id="rId26"/>
    <p:sldId id="374" r:id="rId27"/>
    <p:sldId id="341" r:id="rId28"/>
    <p:sldId id="342" r:id="rId29"/>
    <p:sldId id="343" r:id="rId30"/>
    <p:sldId id="317" r:id="rId31"/>
    <p:sldId id="315" r:id="rId32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566"/>
    <p:restoredTop sz="94707"/>
  </p:normalViewPr>
  <p:slideViewPr>
    <p:cSldViewPr>
      <p:cViewPr>
        <p:scale>
          <a:sx n="80" d="100"/>
          <a:sy n="80" d="100"/>
        </p:scale>
        <p:origin x="149" y="51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355FDB0-4493-4761-B31C-57C4BB599E91}" type="datetimeFigureOut">
              <a:rPr lang="it-IT" smtClean="0"/>
              <a:pPr/>
              <a:t>07/05/2018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9FE9132-348F-4EF2-A19E-CF257A90CDFB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510299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8131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fr-FR" smtClean="0"/>
          </a:p>
        </p:txBody>
      </p:sp>
      <p:sp>
        <p:nvSpPr>
          <p:cNvPr id="48132" name="Segnaposto numero diapositiva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B20F2B3B-333C-4312-9A4E-15B4BAE99F05}" type="slidenum">
              <a:rPr lang="it-IT" sz="1200"/>
              <a:pPr algn="r"/>
              <a:t>12</a:t>
            </a:fld>
            <a:endParaRPr lang="it-IT" sz="1200"/>
          </a:p>
        </p:txBody>
      </p:sp>
    </p:spTree>
    <p:extLst>
      <p:ext uri="{BB962C8B-B14F-4D97-AF65-F5344CB8AC3E}">
        <p14:creationId xmlns:p14="http://schemas.microsoft.com/office/powerpoint/2010/main" val="2100458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1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995862"/>
            <a:ext cx="9144000" cy="186213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803405"/>
            <a:ext cx="7315200" cy="1825096"/>
          </a:xfrm>
        </p:spPr>
        <p:txBody>
          <a:bodyPr anchor="b">
            <a:normAutofit/>
          </a:bodyPr>
          <a:lstStyle>
            <a:lvl1pPr algn="l">
              <a:defRPr sz="6000"/>
            </a:lvl1pPr>
          </a:lstStyle>
          <a:p>
            <a:r>
              <a:rPr lang="it-IT" smtClean="0"/>
              <a:t>Fare clic per modificare stile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3632201"/>
            <a:ext cx="7315200" cy="685800"/>
          </a:xfrm>
        </p:spPr>
        <p:txBody>
          <a:bodyPr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 smtClean="0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932170" y="4323845"/>
            <a:ext cx="2297429" cy="365125"/>
          </a:xfrm>
        </p:spPr>
        <p:txBody>
          <a:bodyPr/>
          <a:lstStyle/>
          <a:p>
            <a:fld id="{4B6055F8-1D02-4417-9241-55C834FD9970}" type="datetimeFigureOut">
              <a:rPr lang="it-IT" smtClean="0"/>
              <a:pPr/>
              <a:t>07/05/2018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914400" y="4323846"/>
            <a:ext cx="4880610" cy="365125"/>
          </a:xfrm>
        </p:spPr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057900" y="1430867"/>
            <a:ext cx="2171700" cy="365125"/>
          </a:xfrm>
        </p:spPr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844300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magine panoramica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4355" y="4697361"/>
            <a:ext cx="7956482" cy="81935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it-IT" smtClean="0"/>
              <a:t>Fare clic per modificare stile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94355" y="977035"/>
            <a:ext cx="7950260" cy="3406972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 smtClean="0"/>
              <a:t>Trascinare l'immagine su un segnaposto o fare clic sull'icona per aggiungerla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4360" y="5516716"/>
            <a:ext cx="7955280" cy="746924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07/05/2018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8523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olo e sotto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1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995862"/>
            <a:ext cx="9144000" cy="186213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4360" y="753533"/>
            <a:ext cx="7955280" cy="2802467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it-IT" smtClean="0"/>
              <a:t>Fare clic per modificare stile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649134"/>
            <a:ext cx="7772400" cy="1330852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562176" y="381001"/>
            <a:ext cx="2183130" cy="365125"/>
          </a:xfrm>
        </p:spPr>
        <p:txBody>
          <a:bodyPr/>
          <a:lstStyle>
            <a:lvl1pPr algn="r">
              <a:defRPr/>
            </a:lvl1pPr>
          </a:lstStyle>
          <a:p>
            <a:fld id="{4B6055F8-1D02-4417-9241-55C834FD9970}" type="datetimeFigureOut">
              <a:rPr lang="it-IT" smtClean="0"/>
              <a:pPr/>
              <a:t>07/05/2018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94360" y="381001"/>
            <a:ext cx="4830656" cy="365125"/>
          </a:xfrm>
        </p:spPr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882466" y="381001"/>
            <a:ext cx="667174" cy="365125"/>
          </a:xfrm>
        </p:spPr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8109791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itazio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C1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995862"/>
            <a:ext cx="9144000" cy="186213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8351" y="753534"/>
            <a:ext cx="7613650" cy="2756234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it-IT" smtClean="0"/>
              <a:t>Fare clic per modificare stile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977899" y="3509768"/>
            <a:ext cx="7194552" cy="4444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4174597"/>
            <a:ext cx="7778752" cy="821265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562176" y="381001"/>
            <a:ext cx="2183130" cy="365125"/>
          </a:xfrm>
        </p:spPr>
        <p:txBody>
          <a:bodyPr/>
          <a:lstStyle>
            <a:lvl1pPr algn="r">
              <a:defRPr/>
            </a:lvl1pPr>
          </a:lstStyle>
          <a:p>
            <a:fld id="{4B6055F8-1D02-4417-9241-55C834FD9970}" type="datetimeFigureOut">
              <a:rPr lang="it-IT" smtClean="0"/>
              <a:pPr/>
              <a:t>07/05/2018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94360" y="379438"/>
            <a:ext cx="4830656" cy="365125"/>
          </a:xfrm>
        </p:spPr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882466" y="381001"/>
            <a:ext cx="667174" cy="365125"/>
          </a:xfrm>
        </p:spPr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  <p:sp>
        <p:nvSpPr>
          <p:cNvPr id="13" name="TextBox 12"/>
          <p:cNvSpPr txBox="1"/>
          <p:nvPr/>
        </p:nvSpPr>
        <p:spPr>
          <a:xfrm>
            <a:off x="231458" y="807720"/>
            <a:ext cx="4572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146733" y="3021330"/>
            <a:ext cx="4572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5352013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cheda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1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995862"/>
            <a:ext cx="9144000" cy="186213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124702"/>
            <a:ext cx="7774782" cy="251183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it-IT" smtClean="0"/>
              <a:t>Fare clic per modificare stile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792" y="3648316"/>
            <a:ext cx="7773608" cy="99988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562176" y="378884"/>
            <a:ext cx="2183130" cy="365125"/>
          </a:xfrm>
        </p:spPr>
        <p:txBody>
          <a:bodyPr/>
          <a:lstStyle>
            <a:lvl1pPr algn="r">
              <a:defRPr/>
            </a:lvl1pPr>
          </a:lstStyle>
          <a:p>
            <a:fld id="{4B6055F8-1D02-4417-9241-55C834FD9970}" type="datetimeFigureOut">
              <a:rPr lang="it-IT" smtClean="0"/>
              <a:pPr/>
              <a:t>07/05/2018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94360" y="378884"/>
            <a:ext cx="4830656" cy="365125"/>
          </a:xfrm>
        </p:spPr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882466" y="381001"/>
            <a:ext cx="667174" cy="365125"/>
          </a:xfrm>
        </p:spPr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8509931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on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2171701" y="762000"/>
            <a:ext cx="6377939" cy="1303867"/>
          </a:xfrm>
        </p:spPr>
        <p:txBody>
          <a:bodyPr/>
          <a:lstStyle/>
          <a:p>
            <a:r>
              <a:rPr lang="it-IT" smtClean="0"/>
              <a:t>Fare clic per modificare stile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594361" y="2202080"/>
            <a:ext cx="2560320" cy="617320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594360" y="2904564"/>
            <a:ext cx="2560320" cy="335907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302237" y="2201333"/>
            <a:ext cx="2560320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300781" y="2904068"/>
            <a:ext cx="2560320" cy="335957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989319" y="2192866"/>
            <a:ext cx="2560320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5989320" y="2904564"/>
            <a:ext cx="2560320" cy="335907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07/05/2018</a:t>
            </a:fld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3312410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onne immag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2171702" y="762000"/>
            <a:ext cx="6381984" cy="1295400"/>
          </a:xfrm>
        </p:spPr>
        <p:txBody>
          <a:bodyPr/>
          <a:lstStyle/>
          <a:p>
            <a:r>
              <a:rPr lang="it-IT" smtClean="0"/>
              <a:t>Fare clic per modificare stile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594360" y="4113340"/>
            <a:ext cx="2560320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594360" y="2331720"/>
            <a:ext cx="2560320" cy="15073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it-IT" smtClean="0"/>
              <a:t>Trascinare l'immagine su un segnaposto o fare clic sull'icona per aggiungerla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594360" y="4796103"/>
            <a:ext cx="2560320" cy="1467537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291873" y="4113340"/>
            <a:ext cx="2560320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291872" y="2331720"/>
            <a:ext cx="2560320" cy="1509862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it-IT" smtClean="0"/>
              <a:t>Trascinare l'immagine su un segnaposto o fare clic sull'icona per aggiungerla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290858" y="4796102"/>
            <a:ext cx="2560320" cy="1467537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993365" y="4113340"/>
            <a:ext cx="2560320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5993364" y="2331721"/>
            <a:ext cx="2560320" cy="1508919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it-IT" smtClean="0"/>
              <a:t>Trascinare l'immagine su un segnaposto o fare clic sull'icona per aggiungerla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5993272" y="4796100"/>
            <a:ext cx="2560320" cy="1467537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07/05/2018</a:t>
            </a:fld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2352152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94360" y="2194560"/>
            <a:ext cx="7955280" cy="4069080"/>
          </a:xfrm>
        </p:spPr>
        <p:txBody>
          <a:bodyPr vert="eaVert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07/05/2018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7382774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itolo verticale e 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1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995862"/>
            <a:ext cx="9144000" cy="1862138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06590" y="747183"/>
            <a:ext cx="1543050" cy="4248675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it-IT" smtClean="0"/>
              <a:t>Fare clic per modificare stile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94360" y="746126"/>
            <a:ext cx="6278035" cy="4249732"/>
          </a:xfrm>
        </p:spPr>
        <p:txBody>
          <a:bodyPr vert="eaVert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562176" y="381001"/>
            <a:ext cx="2183130" cy="365125"/>
          </a:xfrm>
        </p:spPr>
        <p:txBody>
          <a:bodyPr/>
          <a:lstStyle>
            <a:lvl1pPr algn="r">
              <a:defRPr/>
            </a:lvl1pPr>
          </a:lstStyle>
          <a:p>
            <a:fld id="{4B6055F8-1D02-4417-9241-55C834FD9970}" type="datetimeFigureOut">
              <a:rPr lang="it-IT" smtClean="0"/>
              <a:pPr/>
              <a:t>07/05/2018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94360" y="381001"/>
            <a:ext cx="4830656" cy="365125"/>
          </a:xfrm>
        </p:spPr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882466" y="381001"/>
            <a:ext cx="667174" cy="365125"/>
          </a:xfrm>
        </p:spPr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3816248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olo, test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>
          <a:xfrm>
            <a:off x="457200" y="6278563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>
          <a:xfrm>
            <a:off x="3124200" y="6278563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>
          <a:xfrm>
            <a:off x="6553200" y="6278563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1D97C937-6653-49FA-BEE1-A0F4905A80BD}" type="slidenum">
              <a:rPr lang="it-IT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76868868"/>
      </p:ext>
    </p:extLst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07/05/2018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934370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1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995862"/>
            <a:ext cx="9144000" cy="186213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4360" y="753534"/>
            <a:ext cx="7955280" cy="2801935"/>
          </a:xfrm>
        </p:spPr>
        <p:txBody>
          <a:bodyPr anchor="b">
            <a:normAutofit/>
          </a:bodyPr>
          <a:lstStyle>
            <a:lvl1pPr algn="r">
              <a:defRPr sz="4000"/>
            </a:lvl1pPr>
          </a:lstStyle>
          <a:p>
            <a:r>
              <a:rPr lang="it-IT" smtClean="0"/>
              <a:t>Fare clic per modificare stile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94360" y="3641726"/>
            <a:ext cx="7955281" cy="1354134"/>
          </a:xfrm>
        </p:spPr>
        <p:txBody>
          <a:bodyPr>
            <a:normAutofit/>
          </a:bodyPr>
          <a:lstStyle>
            <a:lvl1pPr marL="0" indent="0" algn="r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562176" y="381001"/>
            <a:ext cx="2183130" cy="365125"/>
          </a:xfrm>
        </p:spPr>
        <p:txBody>
          <a:bodyPr/>
          <a:lstStyle>
            <a:lvl1pPr algn="r">
              <a:defRPr/>
            </a:lvl1pPr>
          </a:lstStyle>
          <a:p>
            <a:fld id="{4B6055F8-1D02-4417-9241-55C834FD9970}" type="datetimeFigureOut">
              <a:rPr lang="it-IT" smtClean="0"/>
              <a:pPr/>
              <a:t>07/05/2018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94360" y="381001"/>
            <a:ext cx="4830656" cy="365125"/>
          </a:xfrm>
        </p:spPr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882466" y="381001"/>
            <a:ext cx="667173" cy="365125"/>
          </a:xfrm>
        </p:spPr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664865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nu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94360" y="2194560"/>
            <a:ext cx="3910579" cy="4069080"/>
          </a:xfrm>
        </p:spPr>
        <p:txBody>
          <a:bodyPr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2099" y="2194560"/>
            <a:ext cx="3907540" cy="4069080"/>
          </a:xfrm>
        </p:spPr>
        <p:txBody>
          <a:bodyPr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07/05/2018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668244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71700" y="762000"/>
            <a:ext cx="6377940" cy="1295400"/>
          </a:xfrm>
        </p:spPr>
        <p:txBody>
          <a:bodyPr/>
          <a:lstStyle/>
          <a:p>
            <a:r>
              <a:rPr lang="it-IT" smtClean="0"/>
              <a:t>Fare clic per modificare stile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1279" y="2183802"/>
            <a:ext cx="3683659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4359" y="3132667"/>
            <a:ext cx="3910579" cy="3130973"/>
          </a:xfrm>
        </p:spPr>
        <p:txBody>
          <a:bodyPr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69018" y="2183802"/>
            <a:ext cx="3680621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2098" y="3132667"/>
            <a:ext cx="3907541" cy="3130973"/>
          </a:xfrm>
        </p:spPr>
        <p:txBody>
          <a:bodyPr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07/05/2018</a:t>
            </a:fld>
            <a:endParaRPr lang="it-I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566528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07/05/2018</a:t>
            </a:fld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194353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07/05/2018</a:t>
            </a:fld>
            <a:endParaRPr lang="it-I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178324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4360" y="1524000"/>
            <a:ext cx="308610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it-IT" smtClean="0"/>
              <a:t>Fare clic per modificare stile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6200" y="746760"/>
            <a:ext cx="4663440" cy="5516880"/>
          </a:xfrm>
        </p:spPr>
        <p:txBody>
          <a:bodyPr anchor="ctr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4360" y="3124200"/>
            <a:ext cx="3086100" cy="313944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07/05/2018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99395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4360" y="1524000"/>
            <a:ext cx="407573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it-IT" smtClean="0"/>
              <a:t>Fare clic per modificare stile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877524" y="751242"/>
            <a:ext cx="3674234" cy="5512398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 smtClean="0"/>
              <a:t>Trascinare l'immagine su un segnaposto o fare clic sull'icona per aggiungerla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4360" y="3124200"/>
            <a:ext cx="4075730" cy="313944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07/05/2018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49763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1-HD-TOP.png"/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1081088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171700" y="764373"/>
            <a:ext cx="6377940" cy="12930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stile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94360" y="2194560"/>
            <a:ext cx="7955280" cy="40690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12230" y="6356351"/>
            <a:ext cx="21374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6055F8-1D02-4417-9241-55C834FD9970}" type="datetimeFigureOut">
              <a:rPr lang="it-IT" smtClean="0"/>
              <a:pPr/>
              <a:t>07/05/2018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94360" y="6355846"/>
            <a:ext cx="56807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72250" y="381001"/>
            <a:ext cx="19773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016719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93" r:id="rId1"/>
    <p:sldLayoutId id="2147483694" r:id="rId2"/>
    <p:sldLayoutId id="2147483695" r:id="rId3"/>
    <p:sldLayoutId id="2147483696" r:id="rId4"/>
    <p:sldLayoutId id="2147483697" r:id="rId5"/>
    <p:sldLayoutId id="2147483698" r:id="rId6"/>
    <p:sldLayoutId id="2147483699" r:id="rId7"/>
    <p:sldLayoutId id="2147483700" r:id="rId8"/>
    <p:sldLayoutId id="2147483701" r:id="rId9"/>
    <p:sldLayoutId id="2147483702" r:id="rId10"/>
    <p:sldLayoutId id="2147483703" r:id="rId11"/>
    <p:sldLayoutId id="2147483704" r:id="rId12"/>
    <p:sldLayoutId id="2147483705" r:id="rId13"/>
    <p:sldLayoutId id="2147483706" r:id="rId14"/>
    <p:sldLayoutId id="2147483707" r:id="rId15"/>
    <p:sldLayoutId id="2147483708" r:id="rId16"/>
    <p:sldLayoutId id="2147483709" r:id="rId17"/>
    <p:sldLayoutId id="2147483710" r:id="rId18"/>
  </p:sldLayoutIdLst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40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e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0"/>
            <a:ext cx="5725151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itolo 1"/>
          <p:cNvSpPr>
            <a:spLocks noGrp="1"/>
          </p:cNvSpPr>
          <p:nvPr>
            <p:ph type="title"/>
          </p:nvPr>
        </p:nvSpPr>
        <p:spPr>
          <a:xfrm>
            <a:off x="6372200" y="2132856"/>
            <a:ext cx="2567136" cy="1647056"/>
          </a:xfrm>
        </p:spPr>
        <p:txBody>
          <a:bodyPr>
            <a:normAutofit/>
          </a:bodyPr>
          <a:lstStyle/>
          <a:p>
            <a:pPr algn="ctr"/>
            <a:r>
              <a:rPr lang="it-IT" b="1" dirty="0" smtClean="0">
                <a:solidFill>
                  <a:schemeClr val="accent3">
                    <a:lumMod val="75000"/>
                  </a:schemeClr>
                </a:solidFill>
              </a:rPr>
              <a:t>Cartella medica</a:t>
            </a:r>
            <a:endParaRPr lang="it-IT" b="1" dirty="0">
              <a:solidFill>
                <a:schemeClr val="accent3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7" name="Rectangle 2"/>
          <p:cNvSpPr>
            <a:spLocks noGrp="1"/>
          </p:cNvSpPr>
          <p:nvPr>
            <p:ph type="title" idx="4294967295"/>
          </p:nvPr>
        </p:nvSpPr>
        <p:spPr>
          <a:xfrm>
            <a:off x="529208" y="842045"/>
            <a:ext cx="8229600" cy="911225"/>
          </a:xfrm>
        </p:spPr>
        <p:txBody>
          <a:bodyPr/>
          <a:lstStyle/>
          <a:p>
            <a:pPr algn="ctr"/>
            <a:r>
              <a:rPr lang="it-IT" dirty="0" smtClean="0">
                <a:solidFill>
                  <a:srgbClr val="FFFF00"/>
                </a:solidFill>
              </a:rPr>
              <a:t>SEGRETO PROFESSIONALE</a:t>
            </a:r>
          </a:p>
        </p:txBody>
      </p:sp>
      <p:sp>
        <p:nvSpPr>
          <p:cNvPr id="108548" name="Rectangle 3"/>
          <p:cNvSpPr>
            <a:spLocks noGrp="1"/>
          </p:cNvSpPr>
          <p:nvPr>
            <p:ph idx="4294967295"/>
          </p:nvPr>
        </p:nvSpPr>
        <p:spPr>
          <a:xfrm>
            <a:off x="914400" y="1916113"/>
            <a:ext cx="8229600" cy="165735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it-IT" dirty="0" smtClean="0"/>
              <a:t>La cartella clinica è atto riservato della attività </a:t>
            </a:r>
            <a:r>
              <a:rPr lang="it-IT" dirty="0" err="1" smtClean="0"/>
              <a:t>sanitaria…quindi</a:t>
            </a:r>
            <a:r>
              <a:rPr lang="it-IT" dirty="0" smtClean="0"/>
              <a:t> chiunque viene a </a:t>
            </a:r>
            <a:r>
              <a:rPr lang="it-IT" dirty="0" err="1" smtClean="0"/>
              <a:t>conosenza</a:t>
            </a:r>
            <a:r>
              <a:rPr lang="it-IT" dirty="0" smtClean="0"/>
              <a:t> di notizie in essa contenute deve ritenersi obbligato al segreto professionale.</a:t>
            </a:r>
          </a:p>
        </p:txBody>
      </p:sp>
      <p:sp>
        <p:nvSpPr>
          <p:cNvPr id="5" name="Rettangolo 4"/>
          <p:cNvSpPr/>
          <p:nvPr/>
        </p:nvSpPr>
        <p:spPr>
          <a:xfrm>
            <a:off x="755576" y="3645024"/>
            <a:ext cx="792088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400" dirty="0" smtClean="0">
                <a:solidFill>
                  <a:srgbClr val="FF0000"/>
                </a:solidFill>
              </a:rPr>
              <a:t>Illegittima divulgazione del contenuto della cartella clinica </a:t>
            </a:r>
            <a:endParaRPr lang="it-IT" sz="2400" dirty="0">
              <a:solidFill>
                <a:srgbClr val="FF0000"/>
              </a:solidFill>
            </a:endParaRPr>
          </a:p>
        </p:txBody>
      </p:sp>
      <p:sp>
        <p:nvSpPr>
          <p:cNvPr id="6" name="Rettangolo 5"/>
          <p:cNvSpPr/>
          <p:nvPr/>
        </p:nvSpPr>
        <p:spPr>
          <a:xfrm>
            <a:off x="683568" y="4941168"/>
            <a:ext cx="792088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Tx/>
              <a:buNone/>
            </a:pPr>
            <a:r>
              <a:rPr lang="it-IT" sz="2400" b="1" dirty="0" smtClean="0">
                <a:solidFill>
                  <a:srgbClr val="0070C0"/>
                </a:solidFill>
              </a:rPr>
              <a:t>Violazione segreto professionale e di quello d’ufficio</a:t>
            </a:r>
          </a:p>
        </p:txBody>
      </p:sp>
      <p:sp>
        <p:nvSpPr>
          <p:cNvPr id="7" name="Freccia in giù 6"/>
          <p:cNvSpPr/>
          <p:nvPr/>
        </p:nvSpPr>
        <p:spPr>
          <a:xfrm>
            <a:off x="3995936" y="4221088"/>
            <a:ext cx="288032" cy="64807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8" name="Rettangolo 7"/>
          <p:cNvSpPr/>
          <p:nvPr/>
        </p:nvSpPr>
        <p:spPr>
          <a:xfrm>
            <a:off x="611560" y="6021288"/>
            <a:ext cx="792088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i="1" dirty="0" smtClean="0">
                <a:solidFill>
                  <a:srgbClr val="0070C0"/>
                </a:solidFill>
              </a:rPr>
              <a:t>L’art. 622 del Codice Penale punisce la rivelazione del segreto professionale</a:t>
            </a:r>
            <a:endParaRPr lang="it-IT" i="1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 animBg="1"/>
      <p:bldP spid="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95536" y="1196752"/>
            <a:ext cx="4038600" cy="5184998"/>
          </a:xfrm>
        </p:spPr>
        <p:txBody>
          <a:bodyPr>
            <a:normAutofit lnSpcReduction="10000"/>
          </a:bodyPr>
          <a:lstStyle/>
          <a:p>
            <a:pPr algn="ctr">
              <a:buFont typeface="Wingdings" pitchFamily="2" charset="2"/>
              <a:buNone/>
            </a:pPr>
            <a:r>
              <a:rPr lang="it-IT" b="1" dirty="0">
                <a:solidFill>
                  <a:srgbClr val="FFFF00"/>
                </a:solidFill>
              </a:rPr>
              <a:t>SEGRETO</a:t>
            </a:r>
          </a:p>
          <a:p>
            <a:r>
              <a:rPr lang="it-IT" sz="2000" dirty="0">
                <a:solidFill>
                  <a:srgbClr val="0070C0"/>
                </a:solidFill>
              </a:rPr>
              <a:t>C.P. ART. 622 VIOLAZIONE DEL SEGRETO PROFESSIONALE</a:t>
            </a:r>
          </a:p>
          <a:p>
            <a:endParaRPr lang="it-IT" sz="2000" dirty="0">
              <a:solidFill>
                <a:srgbClr val="0070C0"/>
              </a:solidFill>
            </a:endParaRPr>
          </a:p>
          <a:p>
            <a:r>
              <a:rPr lang="it-IT" sz="2000" dirty="0">
                <a:solidFill>
                  <a:srgbClr val="0070C0"/>
                </a:solidFill>
              </a:rPr>
              <a:t>C.P. ART. 326 VIOLAZIONE DEL SEGRETO </a:t>
            </a:r>
            <a:r>
              <a:rPr lang="it-IT" sz="2000" dirty="0" err="1">
                <a:solidFill>
                  <a:srgbClr val="0070C0"/>
                </a:solidFill>
              </a:rPr>
              <a:t>D’UFFICIO</a:t>
            </a:r>
            <a:endParaRPr lang="it-IT" sz="2000" dirty="0">
              <a:solidFill>
                <a:srgbClr val="0070C0"/>
              </a:solidFill>
            </a:endParaRPr>
          </a:p>
          <a:p>
            <a:endParaRPr lang="it-IT" sz="2000" dirty="0">
              <a:solidFill>
                <a:srgbClr val="0070C0"/>
              </a:solidFill>
            </a:endParaRPr>
          </a:p>
          <a:p>
            <a:r>
              <a:rPr lang="it-IT" sz="2000" dirty="0">
                <a:solidFill>
                  <a:srgbClr val="0070C0"/>
                </a:solidFill>
              </a:rPr>
              <a:t>GIURAMENTO </a:t>
            </a:r>
            <a:r>
              <a:rPr lang="it-IT" sz="2000" dirty="0" err="1">
                <a:solidFill>
                  <a:srgbClr val="0070C0"/>
                </a:solidFill>
              </a:rPr>
              <a:t>D’IPPOCRATE</a:t>
            </a:r>
            <a:endParaRPr lang="it-IT" sz="2000" dirty="0">
              <a:solidFill>
                <a:srgbClr val="0070C0"/>
              </a:solidFill>
            </a:endParaRPr>
          </a:p>
          <a:p>
            <a:endParaRPr lang="it-IT" sz="2000" dirty="0">
              <a:solidFill>
                <a:srgbClr val="0070C0"/>
              </a:solidFill>
            </a:endParaRPr>
          </a:p>
          <a:p>
            <a:r>
              <a:rPr lang="it-IT" sz="2000" dirty="0">
                <a:solidFill>
                  <a:srgbClr val="0070C0"/>
                </a:solidFill>
              </a:rPr>
              <a:t>NUOVO CODICE </a:t>
            </a:r>
            <a:r>
              <a:rPr lang="it-IT" sz="2000" dirty="0" err="1">
                <a:solidFill>
                  <a:srgbClr val="0070C0"/>
                </a:solidFill>
              </a:rPr>
              <a:t>DI</a:t>
            </a:r>
            <a:r>
              <a:rPr lang="it-IT" sz="2000" dirty="0">
                <a:solidFill>
                  <a:srgbClr val="0070C0"/>
                </a:solidFill>
              </a:rPr>
              <a:t> DEONTOLOGIA MEDICA (ART. 9-10-11)</a:t>
            </a:r>
          </a:p>
          <a:p>
            <a:endParaRPr lang="it-IT" sz="2000" dirty="0">
              <a:solidFill>
                <a:srgbClr val="0070C0"/>
              </a:solidFill>
            </a:endParaRPr>
          </a:p>
          <a:p>
            <a:r>
              <a:rPr lang="it-IT" sz="2000" dirty="0">
                <a:solidFill>
                  <a:srgbClr val="0070C0"/>
                </a:solidFill>
              </a:rPr>
              <a:t>LEGGE 31/12/96 </a:t>
            </a:r>
            <a:r>
              <a:rPr lang="it-IT" sz="2000" dirty="0" err="1">
                <a:solidFill>
                  <a:srgbClr val="0070C0"/>
                </a:solidFill>
              </a:rPr>
              <a:t>N°</a:t>
            </a:r>
            <a:r>
              <a:rPr lang="it-IT" sz="2000" dirty="0">
                <a:solidFill>
                  <a:srgbClr val="0070C0"/>
                </a:solidFill>
              </a:rPr>
              <a:t> 675 SULLA TUTELA DELLA PRIVACY</a:t>
            </a:r>
          </a:p>
        </p:txBody>
      </p:sp>
      <p:pic>
        <p:nvPicPr>
          <p:cNvPr id="24579" name="Picture 3"/>
          <p:cNvPicPr>
            <a:picLocks noChangeAspect="1" noChangeArrowheads="1"/>
          </p:cNvPicPr>
          <p:nvPr/>
        </p:nvPicPr>
        <p:blipFill rotWithShape="1">
          <a:blip r:embed="rId2" cstate="print"/>
          <a:srcRect r="18614"/>
          <a:stretch/>
        </p:blipFill>
        <p:spPr bwMode="auto">
          <a:xfrm>
            <a:off x="4716016" y="2066714"/>
            <a:ext cx="4248100" cy="2724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483768" y="704850"/>
            <a:ext cx="5745832" cy="11430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it-IT" dirty="0" smtClean="0">
                <a:solidFill>
                  <a:srgbClr val="FFFF00"/>
                </a:solidFill>
              </a:rPr>
              <a:t>La cartella clinica informatizzata</a:t>
            </a:r>
          </a:p>
        </p:txBody>
      </p:sp>
      <p:sp>
        <p:nvSpPr>
          <p:cNvPr id="47107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2349500"/>
            <a:ext cx="7070725" cy="4203700"/>
          </a:xfrm>
        </p:spPr>
        <p:txBody>
          <a:bodyPr/>
          <a:lstStyle/>
          <a:p>
            <a:pPr marL="0" indent="0" eaLnBrk="1" hangingPunct="1">
              <a:buFontTx/>
              <a:buNone/>
            </a:pPr>
            <a:r>
              <a:rPr lang="it-IT" dirty="0" smtClean="0"/>
              <a:t>La cartella clinica elettronica è un approccio, non uno standard condiviso</a:t>
            </a:r>
          </a:p>
          <a:p>
            <a:pPr marL="0" indent="0" eaLnBrk="1" hangingPunct="1">
              <a:buFontTx/>
              <a:buNone/>
            </a:pPr>
            <a:endParaRPr lang="it-IT" dirty="0" smtClean="0"/>
          </a:p>
          <a:p>
            <a:pPr marL="0" indent="0" eaLnBrk="1" hangingPunct="1">
              <a:buFontTx/>
              <a:buNone/>
            </a:pPr>
            <a:r>
              <a:rPr lang="it-IT" dirty="0" smtClean="0"/>
              <a:t>La tecnologia è un’opportunità, non un fine</a:t>
            </a:r>
          </a:p>
          <a:p>
            <a:pPr marL="0" indent="0" eaLnBrk="1" hangingPunct="1">
              <a:buFontTx/>
              <a:buNone/>
            </a:pPr>
            <a:endParaRPr lang="it-IT" dirty="0" smtClean="0"/>
          </a:p>
          <a:p>
            <a:pPr marL="0" indent="0" eaLnBrk="1" hangingPunct="1">
              <a:buFontTx/>
              <a:buNone/>
            </a:pPr>
            <a:r>
              <a:rPr lang="it-IT" dirty="0" smtClean="0"/>
              <a:t>Il sistema informatico deve essere sicuro e salvaguardare la confidenzialità e privatezza delle informazione </a:t>
            </a:r>
          </a:p>
        </p:txBody>
      </p:sp>
      <p:pic>
        <p:nvPicPr>
          <p:cNvPr id="3379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435029" y="3789040"/>
            <a:ext cx="1708971" cy="28967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olo 2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225120"/>
          </a:xfrm>
        </p:spPr>
        <p:txBody>
          <a:bodyPr>
            <a:normAutofit/>
          </a:bodyPr>
          <a:lstStyle/>
          <a:p>
            <a:pPr algn="ctr"/>
            <a:r>
              <a:rPr lang="it-IT" b="1" dirty="0" smtClean="0">
                <a:solidFill>
                  <a:srgbClr val="FFFF00"/>
                </a:solidFill>
              </a:rPr>
              <a:t>Cosa possiamo fare in reparto!!!</a:t>
            </a:r>
            <a:endParaRPr lang="it-IT" b="1" dirty="0">
              <a:solidFill>
                <a:srgbClr val="FFFF00"/>
              </a:solidFill>
            </a:endParaRPr>
          </a:p>
        </p:txBody>
      </p:sp>
      <p:pic>
        <p:nvPicPr>
          <p:cNvPr id="1026" name="Picture 2" descr="Risultati immagini per medici al cellular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2394225"/>
            <a:ext cx="2857520" cy="4281086"/>
          </a:xfrm>
          <a:prstGeom prst="rect">
            <a:avLst/>
          </a:prstGeom>
          <a:noFill/>
        </p:spPr>
      </p:pic>
      <p:pic>
        <p:nvPicPr>
          <p:cNvPr id="1028" name="Picture 4" descr="Risultati immagini per medici insieme a parlar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07904" y="2852936"/>
            <a:ext cx="5272124" cy="2928958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2"/>
          <p:cNvSpPr>
            <a:spLocks noGrp="1"/>
          </p:cNvSpPr>
          <p:nvPr>
            <p:ph type="title"/>
          </p:nvPr>
        </p:nvSpPr>
        <p:spPr>
          <a:xfrm>
            <a:off x="457200" y="980728"/>
            <a:ext cx="8229600" cy="1010400"/>
          </a:xfrm>
        </p:spPr>
        <p:txBody>
          <a:bodyPr>
            <a:normAutofit fontScale="90000"/>
          </a:bodyPr>
          <a:lstStyle/>
          <a:p>
            <a:pPr algn="ctr"/>
            <a:r>
              <a:rPr lang="it-IT" b="1" dirty="0" smtClean="0">
                <a:solidFill>
                  <a:srgbClr val="FFFF00"/>
                </a:solidFill>
              </a:rPr>
              <a:t>Cosa possiamo fare in reparto!!!</a:t>
            </a:r>
            <a:endParaRPr lang="it-IT" b="1" dirty="0">
              <a:solidFill>
                <a:srgbClr val="FFFF00"/>
              </a:solidFill>
            </a:endParaRPr>
          </a:p>
        </p:txBody>
      </p:sp>
      <p:sp>
        <p:nvSpPr>
          <p:cNvPr id="8" name="Segnaposto contenuto 7"/>
          <p:cNvSpPr>
            <a:spLocks noGrp="1"/>
          </p:cNvSpPr>
          <p:nvPr>
            <p:ph idx="1"/>
          </p:nvPr>
        </p:nvSpPr>
        <p:spPr>
          <a:xfrm>
            <a:off x="594360" y="2492896"/>
            <a:ext cx="7955280" cy="4069080"/>
          </a:xfrm>
        </p:spPr>
        <p:txBody>
          <a:bodyPr/>
          <a:lstStyle/>
          <a:p>
            <a:pPr marL="0" indent="0">
              <a:buNone/>
            </a:pPr>
            <a:r>
              <a:rPr lang="it-IT" dirty="0" smtClean="0"/>
              <a:t>Gli studenti di semeiotica iniziano il loro tirocinio di lunedì.</a:t>
            </a:r>
          </a:p>
          <a:p>
            <a:pPr marL="0" indent="0">
              <a:buNone/>
            </a:pPr>
            <a:endParaRPr lang="it-IT" dirty="0" smtClean="0"/>
          </a:p>
          <a:p>
            <a:pPr marL="0" indent="0">
              <a:buNone/>
            </a:pPr>
            <a:r>
              <a:rPr lang="it-IT" dirty="0" smtClean="0"/>
              <a:t>Il lunedì mattina ci sono almeno 3-4 pazienti per settore che sono entrati nel WE e comunque ci sono 12 pazienti per settore</a:t>
            </a:r>
          </a:p>
          <a:p>
            <a:pPr marL="0" indent="0">
              <a:buNone/>
            </a:pPr>
            <a:endParaRPr lang="it-IT" dirty="0" smtClean="0"/>
          </a:p>
          <a:p>
            <a:pPr marL="0" indent="0">
              <a:buNone/>
            </a:pPr>
            <a:r>
              <a:rPr lang="it-IT" dirty="0" smtClean="0"/>
              <a:t>Per tutti si devono rilevare i parametri vitali</a:t>
            </a:r>
            <a:endParaRPr lang="it-IT" dirty="0"/>
          </a:p>
        </p:txBody>
      </p:sp>
      <p:sp>
        <p:nvSpPr>
          <p:cNvPr id="68610" name="AutoShape 2" descr="Risultati immagini per pressione arterios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68612" name="AutoShape 4" descr="Risultati immagini per pressione arterios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2"/>
          <p:cNvSpPr>
            <a:spLocks noGrp="1"/>
          </p:cNvSpPr>
          <p:nvPr>
            <p:ph type="title"/>
          </p:nvPr>
        </p:nvSpPr>
        <p:spPr>
          <a:xfrm>
            <a:off x="142844" y="1148676"/>
            <a:ext cx="3571900" cy="984180"/>
          </a:xfrm>
        </p:spPr>
        <p:txBody>
          <a:bodyPr>
            <a:normAutofit fontScale="90000"/>
          </a:bodyPr>
          <a:lstStyle/>
          <a:p>
            <a:pPr algn="ctr"/>
            <a:r>
              <a:rPr lang="it-IT" b="1" dirty="0" smtClean="0">
                <a:solidFill>
                  <a:srgbClr val="FFFF00"/>
                </a:solidFill>
              </a:rPr>
              <a:t>1. Pressione arteriosa</a:t>
            </a:r>
            <a:endParaRPr lang="it-IT" b="1" dirty="0">
              <a:solidFill>
                <a:srgbClr val="FFFF00"/>
              </a:solidFill>
            </a:endParaRPr>
          </a:p>
        </p:txBody>
      </p:sp>
      <p:sp>
        <p:nvSpPr>
          <p:cNvPr id="68610" name="AutoShape 2" descr="Risultati immagini per pressione arterios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68612" name="AutoShape 4" descr="Risultati immagini per pressione arterios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pic>
        <p:nvPicPr>
          <p:cNvPr id="68614" name="Picture 6" descr="Risultati immagini per pressione arteriosa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44" y="2500306"/>
            <a:ext cx="4572032" cy="3048022"/>
          </a:xfrm>
          <a:prstGeom prst="rect">
            <a:avLst/>
          </a:prstGeom>
          <a:noFill/>
        </p:spPr>
      </p:pic>
      <p:sp>
        <p:nvSpPr>
          <p:cNvPr id="6" name="CasellaDiTesto 5"/>
          <p:cNvSpPr txBox="1"/>
          <p:nvPr/>
        </p:nvSpPr>
        <p:spPr>
          <a:xfrm>
            <a:off x="4786314" y="108964"/>
            <a:ext cx="4357686" cy="646330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it-IT" dirty="0" smtClean="0"/>
              <a:t>Come si misura la PA:</a:t>
            </a:r>
          </a:p>
          <a:p>
            <a:pPr marL="342900" indent="-342900">
              <a:buFont typeface="+mj-lt"/>
              <a:buAutoNum type="arabicPeriod"/>
            </a:pPr>
            <a:r>
              <a:rPr lang="it-IT" dirty="0" smtClean="0"/>
              <a:t>applicare il manicotto di gomma al braccio del paziente, 2 dita sopra la piega cubitale</a:t>
            </a:r>
          </a:p>
          <a:p>
            <a:pPr marL="342900" indent="-342900">
              <a:buFont typeface="+mj-lt"/>
              <a:buAutoNum type="arabicPeriod"/>
            </a:pPr>
            <a:r>
              <a:rPr lang="it-IT" dirty="0" smtClean="0"/>
              <a:t>posizionare la campana dello stetoscopio dove si apprezza la pulsazione dell’arteria del braccio (arteria omerale); contemporaneamente si palpa il polso</a:t>
            </a:r>
          </a:p>
          <a:p>
            <a:pPr marL="342900" indent="-342900">
              <a:buFont typeface="+mj-lt"/>
              <a:buAutoNum type="arabicPeriod"/>
            </a:pPr>
            <a:r>
              <a:rPr lang="it-IT" dirty="0" smtClean="0"/>
              <a:t>si inizia la misurazione gonfiando il bracciale e si arriva fino al punto in cui la pulsazione dell’arteria del polso scompare </a:t>
            </a:r>
          </a:p>
          <a:p>
            <a:pPr marL="342900" indent="-342900">
              <a:buFont typeface="+mj-lt"/>
              <a:buAutoNum type="arabicPeriod"/>
            </a:pPr>
            <a:r>
              <a:rPr lang="it-IT" dirty="0" smtClean="0"/>
              <a:t>agendo sulla piccola valvola si fa uscire l’aria dal bracciale; quando la pressione dell’aria nel bracciale sarà uguale a quella arteriosa, un po’ di sangue riuscirà a passare nell’arteria producendo un rumore (</a:t>
            </a:r>
            <a:r>
              <a:rPr lang="it-IT" b="1" dirty="0" smtClean="0"/>
              <a:t>PRESSIONE SISTOLICA</a:t>
            </a:r>
            <a:r>
              <a:rPr lang="it-IT" dirty="0" smtClean="0"/>
              <a:t>)</a:t>
            </a:r>
          </a:p>
          <a:p>
            <a:pPr marL="342900" indent="-342900">
              <a:buFont typeface="+mj-lt"/>
              <a:buAutoNum type="arabicPeriod"/>
            </a:pPr>
            <a:r>
              <a:rPr lang="it-IT" dirty="0" smtClean="0"/>
              <a:t>la completa scomparsa dei rumori corrisponderà alla </a:t>
            </a:r>
            <a:r>
              <a:rPr lang="it-IT" b="1" dirty="0" smtClean="0"/>
              <a:t>PRESSIONE DIASTOLICA</a:t>
            </a:r>
            <a:endParaRPr lang="it-IT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2000232" y="704088"/>
            <a:ext cx="6686568" cy="724648"/>
          </a:xfrm>
        </p:spPr>
        <p:txBody>
          <a:bodyPr>
            <a:normAutofit/>
          </a:bodyPr>
          <a:lstStyle/>
          <a:p>
            <a:r>
              <a:rPr lang="it-IT" dirty="0" smtClean="0">
                <a:solidFill>
                  <a:srgbClr val="FFFF00"/>
                </a:solidFill>
              </a:rPr>
              <a:t>2. Frequenza cardiaca</a:t>
            </a:r>
            <a:endParaRPr lang="it-IT" dirty="0">
              <a:solidFill>
                <a:srgbClr val="FFFF00"/>
              </a:solidFill>
            </a:endParaRPr>
          </a:p>
        </p:txBody>
      </p:sp>
      <p:pic>
        <p:nvPicPr>
          <p:cNvPr id="70658" name="Picture 2" descr="Risultati immagini per termometro misura febbr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1714488"/>
            <a:ext cx="4786346" cy="2470373"/>
          </a:xfrm>
          <a:prstGeom prst="rect">
            <a:avLst/>
          </a:prstGeom>
          <a:noFill/>
        </p:spPr>
      </p:pic>
      <p:pic>
        <p:nvPicPr>
          <p:cNvPr id="70662" name="Picture 6" descr="Risultati immagini per auscultare il cuor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33022" y="4005293"/>
            <a:ext cx="3610947" cy="270985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46474" y="980728"/>
            <a:ext cx="4000528" cy="867524"/>
          </a:xfrm>
        </p:spPr>
        <p:txBody>
          <a:bodyPr>
            <a:normAutofit fontScale="90000"/>
          </a:bodyPr>
          <a:lstStyle/>
          <a:p>
            <a:r>
              <a:rPr lang="it-IT" dirty="0" smtClean="0">
                <a:solidFill>
                  <a:srgbClr val="FFFF00"/>
                </a:solidFill>
              </a:rPr>
              <a:t>3. </a:t>
            </a:r>
            <a:r>
              <a:rPr lang="it-IT" dirty="0" err="1" smtClean="0">
                <a:solidFill>
                  <a:srgbClr val="FFFF00"/>
                </a:solidFill>
              </a:rPr>
              <a:t>Saturimetria</a:t>
            </a:r>
            <a:endParaRPr lang="it-IT" dirty="0">
              <a:solidFill>
                <a:srgbClr val="FFFF00"/>
              </a:solidFill>
            </a:endParaRPr>
          </a:p>
        </p:txBody>
      </p:sp>
      <p:pic>
        <p:nvPicPr>
          <p:cNvPr id="69634" name="Picture 2" descr="Risultati immagini per saturimetro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45" y="2143117"/>
            <a:ext cx="3500461" cy="3500462"/>
          </a:xfrm>
          <a:prstGeom prst="rect">
            <a:avLst/>
          </a:prstGeom>
          <a:noFill/>
        </p:spPr>
      </p:pic>
      <p:sp>
        <p:nvSpPr>
          <p:cNvPr id="5" name="CasellaDiTesto 4"/>
          <p:cNvSpPr txBox="1"/>
          <p:nvPr/>
        </p:nvSpPr>
        <p:spPr>
          <a:xfrm>
            <a:off x="4147002" y="476672"/>
            <a:ext cx="4714876" cy="607435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just">
              <a:lnSpc>
                <a:spcPct val="114000"/>
              </a:lnSpc>
            </a:pPr>
            <a:r>
              <a:rPr lang="it-IT" dirty="0" smtClean="0"/>
              <a:t>La saturazione arteriosa viene determinata misurando e confrontando la quantità di</a:t>
            </a:r>
          </a:p>
          <a:p>
            <a:pPr algn="just">
              <a:lnSpc>
                <a:spcPct val="114000"/>
              </a:lnSpc>
            </a:pPr>
            <a:r>
              <a:rPr lang="it-IT" dirty="0" smtClean="0"/>
              <a:t>luce trasmessa attraverso i tessuti ad uno</a:t>
            </a:r>
          </a:p>
          <a:p>
            <a:pPr algn="just">
              <a:lnSpc>
                <a:spcPct val="114000"/>
              </a:lnSpc>
            </a:pPr>
            <a:r>
              <a:rPr lang="it-IT" dirty="0" err="1" smtClean="0"/>
              <a:t>spettrofometro</a:t>
            </a:r>
            <a:r>
              <a:rPr lang="it-IT" dirty="0" smtClean="0"/>
              <a:t> da due diodi.</a:t>
            </a:r>
          </a:p>
          <a:p>
            <a:pPr algn="just">
              <a:lnSpc>
                <a:spcPct val="114000"/>
              </a:lnSpc>
            </a:pPr>
            <a:r>
              <a:rPr lang="it-IT" dirty="0" smtClean="0"/>
              <a:t>Fattori che alterano la lettura:</a:t>
            </a:r>
          </a:p>
          <a:p>
            <a:pPr algn="just">
              <a:lnSpc>
                <a:spcPct val="114000"/>
              </a:lnSpc>
              <a:buFont typeface="Arial" pitchFamily="34" charset="0"/>
              <a:buChar char="•"/>
            </a:pPr>
            <a:r>
              <a:rPr lang="it-IT" dirty="0" smtClean="0"/>
              <a:t> movimento</a:t>
            </a:r>
          </a:p>
          <a:p>
            <a:pPr algn="just">
              <a:lnSpc>
                <a:spcPct val="114000"/>
              </a:lnSpc>
              <a:buFont typeface="Arial" pitchFamily="34" charset="0"/>
              <a:buChar char="•"/>
            </a:pPr>
            <a:r>
              <a:rPr lang="it-IT" dirty="0" smtClean="0"/>
              <a:t> unghie smaltate</a:t>
            </a:r>
          </a:p>
          <a:p>
            <a:pPr algn="just">
              <a:lnSpc>
                <a:spcPct val="114000"/>
              </a:lnSpc>
              <a:buFont typeface="Arial" pitchFamily="34" charset="0"/>
              <a:buChar char="•"/>
            </a:pPr>
            <a:r>
              <a:rPr lang="it-IT" dirty="0" smtClean="0"/>
              <a:t> cattivo posizionamento del sensore</a:t>
            </a:r>
          </a:p>
          <a:p>
            <a:pPr algn="just">
              <a:lnSpc>
                <a:spcPct val="114000"/>
              </a:lnSpc>
              <a:buFont typeface="Arial" pitchFamily="34" charset="0"/>
              <a:buChar char="•"/>
            </a:pPr>
            <a:r>
              <a:rPr lang="it-IT" dirty="0" smtClean="0"/>
              <a:t> luce diretta</a:t>
            </a:r>
          </a:p>
          <a:p>
            <a:pPr algn="just">
              <a:lnSpc>
                <a:spcPct val="114000"/>
              </a:lnSpc>
              <a:buFont typeface="Arial" pitchFamily="34" charset="0"/>
              <a:buChar char="•"/>
            </a:pPr>
            <a:r>
              <a:rPr lang="it-IT" dirty="0" smtClean="0"/>
              <a:t> frequenza cardiaca non regolare</a:t>
            </a:r>
          </a:p>
          <a:p>
            <a:pPr algn="just">
              <a:lnSpc>
                <a:spcPct val="114000"/>
              </a:lnSpc>
              <a:buFont typeface="Arial" pitchFamily="34" charset="0"/>
              <a:buChar char="•"/>
            </a:pPr>
            <a:r>
              <a:rPr lang="it-IT" dirty="0" smtClean="0"/>
              <a:t> temperatura corporea (quando il paziente è in ipotermia sotto i 35 °C si verifica una riduzione della lettura dell' apparecchio)</a:t>
            </a:r>
          </a:p>
          <a:p>
            <a:pPr algn="just">
              <a:lnSpc>
                <a:spcPct val="114000"/>
              </a:lnSpc>
              <a:buFont typeface="Arial" pitchFamily="34" charset="0"/>
              <a:buChar char="•"/>
            </a:pPr>
            <a:r>
              <a:rPr lang="it-IT" dirty="0" smtClean="0"/>
              <a:t> carbossiemoglobina</a:t>
            </a:r>
          </a:p>
          <a:p>
            <a:pPr algn="just">
              <a:lnSpc>
                <a:spcPct val="114000"/>
              </a:lnSpc>
              <a:buFont typeface="Arial" pitchFamily="34" charset="0"/>
              <a:buChar char="•"/>
            </a:pPr>
            <a:r>
              <a:rPr lang="it-IT" dirty="0" smtClean="0"/>
              <a:t> bilirubina elevata (pazienti con ittero)</a:t>
            </a:r>
          </a:p>
          <a:p>
            <a:pPr algn="just">
              <a:lnSpc>
                <a:spcPct val="114000"/>
              </a:lnSpc>
              <a:buFont typeface="Arial" pitchFamily="34" charset="0"/>
              <a:buChar char="•"/>
            </a:pPr>
            <a:r>
              <a:rPr lang="it-IT" dirty="0" smtClean="0"/>
              <a:t> ridotta PA (&lt; 80-90 </a:t>
            </a:r>
            <a:r>
              <a:rPr lang="it-IT" dirty="0" err="1" smtClean="0"/>
              <a:t>mmHg</a:t>
            </a:r>
            <a:r>
              <a:rPr lang="it-IT" dirty="0" smtClean="0"/>
              <a:t>) o vasocostrizione periferica</a:t>
            </a:r>
          </a:p>
          <a:p>
            <a:pPr algn="just">
              <a:lnSpc>
                <a:spcPct val="114000"/>
              </a:lnSpc>
              <a:buFont typeface="Arial" pitchFamily="34" charset="0"/>
              <a:buChar char="•"/>
            </a:pPr>
            <a:r>
              <a:rPr lang="it-IT" dirty="0" smtClean="0"/>
              <a:t> rianimazione cardiopolmonare</a:t>
            </a:r>
          </a:p>
          <a:p>
            <a:pPr algn="just">
              <a:lnSpc>
                <a:spcPct val="114000"/>
              </a:lnSpc>
            </a:pPr>
            <a:endParaRPr lang="it-IT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4" name="Picture 4" descr="Risultati immagini per modalità di somministrazione dell'ossigeno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85154" y="2996952"/>
            <a:ext cx="2646780" cy="2448272"/>
          </a:xfrm>
          <a:prstGeom prst="rect">
            <a:avLst/>
          </a:prstGeom>
          <a:noFill/>
        </p:spPr>
      </p:pic>
      <p:pic>
        <p:nvPicPr>
          <p:cNvPr id="5126" name="Picture 6" descr="Risultati immagini per modalità di somministrazione dell'ossigeno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82616" y="1323665"/>
            <a:ext cx="2762246" cy="1909896"/>
          </a:xfrm>
          <a:prstGeom prst="rect">
            <a:avLst/>
          </a:prstGeom>
          <a:noFill/>
        </p:spPr>
      </p:pic>
      <p:pic>
        <p:nvPicPr>
          <p:cNvPr id="5122" name="Picture 2" descr="Risultati immagini per modalità di somministrazione dell'ossigeno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3568" y="3789040"/>
            <a:ext cx="2868642" cy="1910516"/>
          </a:xfrm>
          <a:prstGeom prst="rect">
            <a:avLst/>
          </a:prstGeom>
          <a:noFill/>
        </p:spPr>
      </p:pic>
      <p:sp>
        <p:nvSpPr>
          <p:cNvPr id="7" name="CasellaDiTesto 6"/>
          <p:cNvSpPr txBox="1"/>
          <p:nvPr/>
        </p:nvSpPr>
        <p:spPr>
          <a:xfrm>
            <a:off x="323528" y="1556792"/>
            <a:ext cx="121444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 smtClean="0">
                <a:solidFill>
                  <a:srgbClr val="FF0000"/>
                </a:solidFill>
              </a:rPr>
              <a:t>FiO2 </a:t>
            </a:r>
            <a:r>
              <a:rPr lang="it-IT" b="1" dirty="0" err="1" smtClean="0">
                <a:solidFill>
                  <a:srgbClr val="FF0000"/>
                </a:solidFill>
              </a:rPr>
              <a:t>max</a:t>
            </a:r>
            <a:r>
              <a:rPr lang="it-IT" b="1" dirty="0" smtClean="0">
                <a:solidFill>
                  <a:srgbClr val="FF0000"/>
                </a:solidFill>
              </a:rPr>
              <a:t> 28-30%</a:t>
            </a:r>
            <a:endParaRPr lang="it-IT" b="1" dirty="0">
              <a:solidFill>
                <a:srgbClr val="FF0000"/>
              </a:solidFill>
            </a:endParaRPr>
          </a:p>
        </p:txBody>
      </p:sp>
      <p:sp>
        <p:nvSpPr>
          <p:cNvPr id="8" name="CasellaDiTesto 7"/>
          <p:cNvSpPr txBox="1"/>
          <p:nvPr/>
        </p:nvSpPr>
        <p:spPr>
          <a:xfrm>
            <a:off x="1547664" y="5877272"/>
            <a:ext cx="121444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 smtClean="0">
                <a:solidFill>
                  <a:srgbClr val="FF0000"/>
                </a:solidFill>
              </a:rPr>
              <a:t>FiO2 </a:t>
            </a:r>
            <a:r>
              <a:rPr lang="it-IT" b="1" dirty="0" err="1" smtClean="0">
                <a:solidFill>
                  <a:srgbClr val="FF0000"/>
                </a:solidFill>
              </a:rPr>
              <a:t>max</a:t>
            </a:r>
            <a:r>
              <a:rPr lang="it-IT" b="1" dirty="0" smtClean="0">
                <a:solidFill>
                  <a:srgbClr val="FF0000"/>
                </a:solidFill>
              </a:rPr>
              <a:t> 60%</a:t>
            </a:r>
            <a:endParaRPr lang="it-IT" b="1" dirty="0">
              <a:solidFill>
                <a:srgbClr val="FF0000"/>
              </a:solidFill>
            </a:endParaRPr>
          </a:p>
        </p:txBody>
      </p:sp>
      <p:sp>
        <p:nvSpPr>
          <p:cNvPr id="9" name="CasellaDiTesto 8"/>
          <p:cNvSpPr txBox="1"/>
          <p:nvPr/>
        </p:nvSpPr>
        <p:spPr>
          <a:xfrm>
            <a:off x="6948264" y="5733256"/>
            <a:ext cx="121444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 smtClean="0">
                <a:solidFill>
                  <a:srgbClr val="FF0000"/>
                </a:solidFill>
              </a:rPr>
              <a:t>FiO2 </a:t>
            </a:r>
            <a:r>
              <a:rPr lang="it-IT" b="1" dirty="0" err="1" smtClean="0">
                <a:solidFill>
                  <a:srgbClr val="FF0000"/>
                </a:solidFill>
              </a:rPr>
              <a:t>max</a:t>
            </a:r>
            <a:r>
              <a:rPr lang="it-IT" b="1" dirty="0" smtClean="0">
                <a:solidFill>
                  <a:srgbClr val="FF0000"/>
                </a:solidFill>
              </a:rPr>
              <a:t> 100%</a:t>
            </a:r>
            <a:endParaRPr lang="it-IT" b="1" dirty="0">
              <a:solidFill>
                <a:srgbClr val="FF0000"/>
              </a:solidFill>
            </a:endParaRPr>
          </a:p>
        </p:txBody>
      </p:sp>
      <p:sp>
        <p:nvSpPr>
          <p:cNvPr id="3" name="Titolo 2"/>
          <p:cNvSpPr>
            <a:spLocks noGrp="1"/>
          </p:cNvSpPr>
          <p:nvPr>
            <p:ph type="title"/>
          </p:nvPr>
        </p:nvSpPr>
        <p:spPr>
          <a:xfrm>
            <a:off x="2483768" y="588293"/>
            <a:ext cx="6377940" cy="1293028"/>
          </a:xfrm>
        </p:spPr>
        <p:txBody>
          <a:bodyPr/>
          <a:lstStyle/>
          <a:p>
            <a:r>
              <a:rPr lang="it-IT" b="1">
                <a:solidFill>
                  <a:srgbClr val="FFFF00"/>
                </a:solidFill>
              </a:rPr>
              <a:t>O2-terapia: c’è differenza???</a:t>
            </a:r>
            <a:endParaRPr lang="it-IT">
              <a:solidFill>
                <a:srgbClr val="FFFF0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882138" y="516491"/>
            <a:ext cx="7032844" cy="775542"/>
          </a:xfrm>
        </p:spPr>
        <p:txBody>
          <a:bodyPr>
            <a:normAutofit fontScale="90000"/>
          </a:bodyPr>
          <a:lstStyle/>
          <a:p>
            <a:r>
              <a:rPr lang="it-IT" dirty="0" smtClean="0">
                <a:solidFill>
                  <a:srgbClr val="FFFF00"/>
                </a:solidFill>
              </a:rPr>
              <a:t>4. Frequenza respiratoria</a:t>
            </a:r>
            <a:endParaRPr lang="it-IT" dirty="0">
              <a:solidFill>
                <a:srgbClr val="FFFF00"/>
              </a:solidFill>
            </a:endParaRPr>
          </a:p>
        </p:txBody>
      </p:sp>
      <p:pic>
        <p:nvPicPr>
          <p:cNvPr id="73730" name="Picture 2" descr="Risultati immagini per frequenza respiratoria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5786" y="1500174"/>
            <a:ext cx="5500726" cy="3096038"/>
          </a:xfrm>
          <a:prstGeom prst="rect">
            <a:avLst/>
          </a:prstGeom>
          <a:noFill/>
        </p:spPr>
      </p:pic>
      <p:sp>
        <p:nvSpPr>
          <p:cNvPr id="5" name="CasellaDiTesto 4"/>
          <p:cNvSpPr txBox="1"/>
          <p:nvPr/>
        </p:nvSpPr>
        <p:spPr>
          <a:xfrm>
            <a:off x="285720" y="5012494"/>
            <a:ext cx="8501122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dirty="0" smtClean="0"/>
              <a:t>Il paziente deve possibilmente essere a riposo e tranquillo</a:t>
            </a:r>
            <a:br>
              <a:rPr lang="it-IT" sz="2000" dirty="0" smtClean="0"/>
            </a:br>
            <a:r>
              <a:rPr lang="it-IT" sz="2000" dirty="0" smtClean="0"/>
              <a:t>Appoggiate una mano sulla bocca dello stomaco; nell’altra tenete l’orologio</a:t>
            </a:r>
            <a:br>
              <a:rPr lang="it-IT" sz="2000" dirty="0" smtClean="0"/>
            </a:br>
            <a:r>
              <a:rPr lang="it-IT" sz="2000" dirty="0" smtClean="0"/>
              <a:t>Contate un respiro ad ogni sollevamento del torace, per circa un minuto</a:t>
            </a:r>
            <a:br>
              <a:rPr lang="it-IT" sz="2000" dirty="0" smtClean="0"/>
            </a:br>
            <a:r>
              <a:rPr lang="it-IT" sz="2000" dirty="0" smtClean="0"/>
              <a:t>Ripetete la misurazione almeno 3 volte</a:t>
            </a:r>
          </a:p>
          <a:p>
            <a:endParaRPr lang="it-IT" sz="2000" dirty="0"/>
          </a:p>
        </p:txBody>
      </p:sp>
      <p:sp>
        <p:nvSpPr>
          <p:cNvPr id="6" name="CasellaDiTesto 5"/>
          <p:cNvSpPr txBox="1"/>
          <p:nvPr/>
        </p:nvSpPr>
        <p:spPr>
          <a:xfrm>
            <a:off x="6715140" y="1928802"/>
            <a:ext cx="221457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3200" b="1" dirty="0" smtClean="0">
                <a:solidFill>
                  <a:srgbClr val="FF0000"/>
                </a:solidFill>
              </a:rPr>
              <a:t>VN</a:t>
            </a:r>
          </a:p>
          <a:p>
            <a:pPr algn="ctr"/>
            <a:r>
              <a:rPr lang="it-IT" sz="3200" b="1" dirty="0" smtClean="0">
                <a:solidFill>
                  <a:srgbClr val="FF0000"/>
                </a:solidFill>
              </a:rPr>
              <a:t>16 – 20 atti al minuto</a:t>
            </a:r>
            <a:endParaRPr lang="it-IT" sz="32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980728"/>
            <a:ext cx="8229600" cy="780696"/>
          </a:xfrm>
          <a:solidFill>
            <a:schemeClr val="bg1"/>
          </a:solidFill>
        </p:spPr>
        <p:txBody>
          <a:bodyPr>
            <a:normAutofit/>
          </a:bodyPr>
          <a:lstStyle/>
          <a:p>
            <a:pPr algn="ctr"/>
            <a:r>
              <a:rPr lang="it-IT" b="1" dirty="0" smtClean="0">
                <a:solidFill>
                  <a:srgbClr val="FFFF00"/>
                </a:solidFill>
              </a:rPr>
              <a:t>Diario medico</a:t>
            </a:r>
            <a:endParaRPr lang="it-IT" b="1" dirty="0">
              <a:solidFill>
                <a:srgbClr val="FFFF00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2276872"/>
            <a:ext cx="8229600" cy="3194601"/>
          </a:xfrm>
        </p:spPr>
        <p:txBody>
          <a:bodyPr/>
          <a:lstStyle/>
          <a:p>
            <a:pPr algn="just">
              <a:buNone/>
            </a:pPr>
            <a:r>
              <a:rPr lang="it-IT" dirty="0" smtClean="0"/>
              <a:t>Nel diario medico vengono registrate giorno per giorno tutte le informazioni relative al paziente.</a:t>
            </a:r>
          </a:p>
          <a:p>
            <a:pPr algn="just">
              <a:buNone/>
            </a:pPr>
            <a:endParaRPr lang="it-IT" dirty="0" smtClean="0"/>
          </a:p>
          <a:p>
            <a:pPr algn="just">
              <a:buNone/>
            </a:pPr>
            <a:r>
              <a:rPr lang="it-IT" dirty="0" smtClean="0"/>
              <a:t>Il diario medico deve riportare:</a:t>
            </a:r>
          </a:p>
          <a:p>
            <a:pPr algn="just">
              <a:buFontTx/>
              <a:buChar char="-"/>
            </a:pPr>
            <a:r>
              <a:rPr lang="it-IT" dirty="0" smtClean="0"/>
              <a:t>data e ora di ogni prestazione registrata</a:t>
            </a:r>
          </a:p>
          <a:p>
            <a:pPr algn="just">
              <a:buFontTx/>
              <a:buChar char="-"/>
            </a:pPr>
            <a:r>
              <a:rPr lang="it-IT" dirty="0" smtClean="0"/>
              <a:t>motivo per cui viene eseguita</a:t>
            </a:r>
          </a:p>
          <a:p>
            <a:pPr algn="just">
              <a:buFontTx/>
              <a:buChar char="-"/>
            </a:pPr>
            <a:r>
              <a:rPr lang="it-IT" dirty="0" smtClean="0"/>
              <a:t>firma leggibile del medico che registra (se specializzando controfirma del medico strutturato di riferimento)</a:t>
            </a:r>
            <a:endParaRPr lang="it-IT" dirty="0"/>
          </a:p>
        </p:txBody>
      </p:sp>
      <p:sp>
        <p:nvSpPr>
          <p:cNvPr id="4" name="CasellaDiTesto 3"/>
          <p:cNvSpPr txBox="1"/>
          <p:nvPr/>
        </p:nvSpPr>
        <p:spPr>
          <a:xfrm>
            <a:off x="683568" y="6135687"/>
            <a:ext cx="78488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b="1" dirty="0" smtClean="0">
                <a:solidFill>
                  <a:srgbClr val="FF0000"/>
                </a:solidFill>
              </a:rPr>
              <a:t>Attenzione a quello che scrivete!!!</a:t>
            </a:r>
            <a:endParaRPr lang="it-IT" sz="24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1124744"/>
            <a:ext cx="8229600" cy="796086"/>
          </a:xfrm>
        </p:spPr>
        <p:txBody>
          <a:bodyPr>
            <a:normAutofit/>
          </a:bodyPr>
          <a:lstStyle/>
          <a:p>
            <a:pPr algn="ctr"/>
            <a:r>
              <a:rPr lang="it-IT" dirty="0" smtClean="0">
                <a:solidFill>
                  <a:srgbClr val="FFFF00"/>
                </a:solidFill>
              </a:rPr>
              <a:t>5. Temperatura</a:t>
            </a:r>
            <a:endParaRPr lang="it-IT" dirty="0">
              <a:solidFill>
                <a:srgbClr val="FFFF00"/>
              </a:solidFill>
            </a:endParaRPr>
          </a:p>
        </p:txBody>
      </p:sp>
      <p:pic>
        <p:nvPicPr>
          <p:cNvPr id="4" name="Picture 4" descr="Risultati immagini per termometro misura febbr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728" y="2780928"/>
            <a:ext cx="6286544" cy="248506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00034" y="764704"/>
            <a:ext cx="8229600" cy="867524"/>
          </a:xfrm>
        </p:spPr>
        <p:txBody>
          <a:bodyPr/>
          <a:lstStyle/>
          <a:p>
            <a:pPr algn="ctr"/>
            <a:r>
              <a:rPr lang="it-IT" dirty="0" smtClean="0">
                <a:solidFill>
                  <a:srgbClr val="FFFF00"/>
                </a:solidFill>
              </a:rPr>
              <a:t>6. Diuresi</a:t>
            </a:r>
            <a:endParaRPr lang="it-IT" dirty="0">
              <a:solidFill>
                <a:srgbClr val="FFFF00"/>
              </a:solidFill>
            </a:endParaRPr>
          </a:p>
        </p:txBody>
      </p:sp>
      <p:pic>
        <p:nvPicPr>
          <p:cNvPr id="71682" name="Picture 2" descr="Risultati immagini per foley vescicale nell'anziano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34" y="2071678"/>
            <a:ext cx="4010025" cy="3924301"/>
          </a:xfrm>
          <a:prstGeom prst="rect">
            <a:avLst/>
          </a:prstGeom>
          <a:noFill/>
        </p:spPr>
      </p:pic>
      <p:pic>
        <p:nvPicPr>
          <p:cNvPr id="71684" name="Picture 4" descr="Risultati immagini per foley vescicale nell'anziano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72066" y="2285992"/>
            <a:ext cx="3800599" cy="335758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331640" y="769515"/>
            <a:ext cx="7589404" cy="1107060"/>
          </a:xfrm>
        </p:spPr>
        <p:txBody>
          <a:bodyPr>
            <a:normAutofit fontScale="90000"/>
          </a:bodyPr>
          <a:lstStyle/>
          <a:p>
            <a:pPr algn="ctr"/>
            <a:r>
              <a:rPr lang="it-IT" sz="4200" b="1" dirty="0" smtClean="0">
                <a:solidFill>
                  <a:srgbClr val="FFFF00"/>
                </a:solidFill>
              </a:rPr>
              <a:t>Posso anche seguire un solo paziente?</a:t>
            </a:r>
            <a:endParaRPr lang="it-IT" sz="4200" b="1" dirty="0">
              <a:solidFill>
                <a:srgbClr val="FFFF00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42928" y="1782791"/>
            <a:ext cx="8229600" cy="2863790"/>
          </a:xfrm>
        </p:spPr>
        <p:txBody>
          <a:bodyPr/>
          <a:lstStyle/>
          <a:p>
            <a:pPr algn="just">
              <a:buNone/>
            </a:pPr>
            <a:r>
              <a:rPr lang="it-IT" dirty="0" smtClean="0"/>
              <a:t>Su un singolo paziente cosa posso fare:</a:t>
            </a:r>
          </a:p>
          <a:p>
            <a:pPr algn="just">
              <a:buFontTx/>
              <a:buChar char="-"/>
            </a:pPr>
            <a:r>
              <a:rPr lang="it-IT" dirty="0" smtClean="0"/>
              <a:t>Parametri vitali</a:t>
            </a:r>
          </a:p>
          <a:p>
            <a:pPr algn="just">
              <a:buFontTx/>
              <a:buChar char="-"/>
            </a:pPr>
            <a:r>
              <a:rPr lang="it-IT" dirty="0" smtClean="0"/>
              <a:t>Anamnesi</a:t>
            </a:r>
          </a:p>
          <a:p>
            <a:pPr algn="just">
              <a:buFontTx/>
              <a:buChar char="-"/>
            </a:pPr>
            <a:r>
              <a:rPr lang="it-IT" dirty="0" smtClean="0"/>
              <a:t>Visita medica </a:t>
            </a:r>
          </a:p>
          <a:p>
            <a:pPr algn="just">
              <a:buFontTx/>
              <a:buChar char="-"/>
            </a:pPr>
            <a:r>
              <a:rPr lang="it-IT" dirty="0" smtClean="0"/>
              <a:t>Leggere la cartella</a:t>
            </a:r>
          </a:p>
          <a:p>
            <a:pPr algn="just">
              <a:buFontTx/>
              <a:buChar char="-"/>
            </a:pPr>
            <a:r>
              <a:rPr lang="it-IT" dirty="0" smtClean="0"/>
              <a:t>Chiedere se hai qualche dubbio (più frequentemente gli specializzandi sono disponibili)</a:t>
            </a:r>
          </a:p>
        </p:txBody>
      </p:sp>
      <p:sp>
        <p:nvSpPr>
          <p:cNvPr id="4" name="Freccia curva 3"/>
          <p:cNvSpPr/>
          <p:nvPr/>
        </p:nvSpPr>
        <p:spPr>
          <a:xfrm flipV="1">
            <a:off x="2143108" y="4929198"/>
            <a:ext cx="1714512" cy="1071570"/>
          </a:xfrm>
          <a:prstGeom prst="ben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schemeClr val="tx1"/>
              </a:solidFill>
            </a:endParaRPr>
          </a:p>
        </p:txBody>
      </p:sp>
      <p:sp>
        <p:nvSpPr>
          <p:cNvPr id="5" name="CasellaDiTesto 4"/>
          <p:cNvSpPr txBox="1"/>
          <p:nvPr/>
        </p:nvSpPr>
        <p:spPr>
          <a:xfrm>
            <a:off x="4357686" y="5189537"/>
            <a:ext cx="421484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800" dirty="0" smtClean="0">
                <a:solidFill>
                  <a:srgbClr val="FF0000"/>
                </a:solidFill>
              </a:rPr>
              <a:t>A casa vado a </a:t>
            </a:r>
            <a:r>
              <a:rPr lang="it-IT" sz="2800" smtClean="0">
                <a:solidFill>
                  <a:srgbClr val="FF0000"/>
                </a:solidFill>
              </a:rPr>
              <a:t>studiare quello che ho visto</a:t>
            </a:r>
            <a:endParaRPr lang="it-IT" sz="2800">
              <a:solidFill>
                <a:srgbClr val="FF0000"/>
              </a:solidFill>
            </a:endParaRPr>
          </a:p>
        </p:txBody>
      </p:sp>
      <p:sp>
        <p:nvSpPr>
          <p:cNvPr id="6" name="Parentesi graffa chiusa 5"/>
          <p:cNvSpPr/>
          <p:nvPr/>
        </p:nvSpPr>
        <p:spPr>
          <a:xfrm>
            <a:off x="3419872" y="2483900"/>
            <a:ext cx="285752" cy="1357322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7" name="CasellaDiTesto 6"/>
          <p:cNvSpPr txBox="1"/>
          <p:nvPr/>
        </p:nvSpPr>
        <p:spPr>
          <a:xfrm>
            <a:off x="4139952" y="2839395"/>
            <a:ext cx="321471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dirty="0" smtClean="0">
                <a:solidFill>
                  <a:srgbClr val="FF0000"/>
                </a:solidFill>
              </a:rPr>
              <a:t>Posso farli anche se ci sono già in cartella!!!!!</a:t>
            </a:r>
            <a:endParaRPr lang="it-IT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  <p:bldP spid="6" grpId="0" animBg="1"/>
      <p:bldP spid="7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29630" y="911754"/>
            <a:ext cx="8229600" cy="636680"/>
          </a:xfrm>
        </p:spPr>
        <p:txBody>
          <a:bodyPr>
            <a:normAutofit fontScale="90000"/>
          </a:bodyPr>
          <a:lstStyle/>
          <a:p>
            <a:pPr algn="ctr"/>
            <a:r>
              <a:rPr lang="it-IT" dirty="0" smtClean="0">
                <a:solidFill>
                  <a:srgbClr val="FFFF00"/>
                </a:solidFill>
              </a:rPr>
              <a:t>Arriva un ricovero!!!</a:t>
            </a:r>
            <a:endParaRPr lang="it-IT" dirty="0">
              <a:solidFill>
                <a:srgbClr val="FFFF00"/>
              </a:solidFill>
            </a:endParaRPr>
          </a:p>
        </p:txBody>
      </p:sp>
      <p:pic>
        <p:nvPicPr>
          <p:cNvPr id="86018" name="Picture 2" descr="Risultati immagini per medici che si allontanano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91680" y="1700808"/>
            <a:ext cx="5905500" cy="3295651"/>
          </a:xfrm>
          <a:prstGeom prst="rect">
            <a:avLst/>
          </a:prstGeom>
          <a:noFill/>
        </p:spPr>
      </p:pic>
      <p:sp>
        <p:nvSpPr>
          <p:cNvPr id="5" name="CasellaDiTesto 4"/>
          <p:cNvSpPr txBox="1"/>
          <p:nvPr/>
        </p:nvSpPr>
        <p:spPr>
          <a:xfrm>
            <a:off x="323528" y="5301208"/>
            <a:ext cx="8280920" cy="1384995"/>
          </a:xfrm>
          <a:prstGeom prst="rect">
            <a:avLst/>
          </a:prstGeom>
          <a:noFill/>
        </p:spPr>
        <p:txBody>
          <a:bodyPr wrap="square" numCol="2" rtlCol="0">
            <a:spAutoFit/>
          </a:bodyPr>
          <a:lstStyle/>
          <a:p>
            <a:r>
              <a:rPr lang="it-IT" sz="2800" dirty="0" smtClean="0">
                <a:solidFill>
                  <a:srgbClr val="0070C0"/>
                </a:solidFill>
              </a:rPr>
              <a:t>Abbiamo da fare!!!</a:t>
            </a:r>
          </a:p>
          <a:p>
            <a:r>
              <a:rPr lang="it-IT" sz="2800" dirty="0" smtClean="0">
                <a:solidFill>
                  <a:srgbClr val="0070C0"/>
                </a:solidFill>
              </a:rPr>
              <a:t>Dobbiamo andare a lezione!!!</a:t>
            </a:r>
          </a:p>
          <a:p>
            <a:r>
              <a:rPr lang="it-IT" sz="2800" dirty="0" smtClean="0">
                <a:solidFill>
                  <a:srgbClr val="0070C0"/>
                </a:solidFill>
              </a:rPr>
              <a:t>Perdiamo l’autobus!!!</a:t>
            </a:r>
          </a:p>
          <a:p>
            <a:r>
              <a:rPr lang="it-IT" sz="2800" dirty="0" smtClean="0">
                <a:solidFill>
                  <a:srgbClr val="0070C0"/>
                </a:solidFill>
              </a:rPr>
              <a:t>Andiamo a pranzo!!!</a:t>
            </a:r>
            <a:endParaRPr lang="it-IT" sz="2800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860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olo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636680"/>
          </a:xfrm>
        </p:spPr>
        <p:txBody>
          <a:bodyPr>
            <a:normAutofit fontScale="90000"/>
          </a:bodyPr>
          <a:lstStyle/>
          <a:p>
            <a:pPr algn="ctr"/>
            <a:r>
              <a:rPr lang="it-IT" dirty="0" smtClean="0">
                <a:solidFill>
                  <a:srgbClr val="FFFF00"/>
                </a:solidFill>
              </a:rPr>
              <a:t>Arriva un ricovero!!!</a:t>
            </a:r>
            <a:endParaRPr lang="it-IT" dirty="0">
              <a:solidFill>
                <a:srgbClr val="FFFF00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23528" y="2273224"/>
            <a:ext cx="4032448" cy="136815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it-IT" b="1" dirty="0" smtClean="0">
                <a:solidFill>
                  <a:srgbClr val="0070C0"/>
                </a:solidFill>
              </a:rPr>
              <a:t>Il momento del ricovero è il momento più formativo per i giovani medici</a:t>
            </a:r>
            <a:endParaRPr lang="it-IT" b="1" dirty="0">
              <a:solidFill>
                <a:srgbClr val="0070C0"/>
              </a:solidFill>
            </a:endParaRPr>
          </a:p>
        </p:txBody>
      </p:sp>
      <p:sp>
        <p:nvSpPr>
          <p:cNvPr id="8" name="Segnaposto contenuto 2"/>
          <p:cNvSpPr txBox="1">
            <a:spLocks/>
          </p:cNvSpPr>
          <p:nvPr/>
        </p:nvSpPr>
        <p:spPr>
          <a:xfrm>
            <a:off x="323528" y="4941168"/>
            <a:ext cx="4032448" cy="1728192"/>
          </a:xfrm>
          <a:prstGeom prst="rect">
            <a:avLst/>
          </a:prstGeom>
        </p:spPr>
        <p:txBody>
          <a:bodyPr vert="horz">
            <a:normAutofit fontScale="925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None/>
              <a:tabLst/>
              <a:defRPr/>
            </a:pPr>
            <a:r>
              <a:rPr kumimoji="0" lang="it-IT" sz="2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..ma</a:t>
            </a:r>
            <a:r>
              <a:rPr kumimoji="0" lang="it-IT" sz="2600" b="1" i="0" u="none" strike="noStrike" kern="1200" cap="none" spc="0" normalizeH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è anche il</a:t>
            </a:r>
            <a:r>
              <a:rPr kumimoji="0" lang="it-IT" sz="2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momento che la maggior parte dei medici cerca di evitare, perché ogni ricovero è una sfida</a:t>
            </a:r>
            <a:endParaRPr kumimoji="0" lang="it-IT" sz="26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Freccia in giù 8"/>
          <p:cNvSpPr/>
          <p:nvPr/>
        </p:nvSpPr>
        <p:spPr>
          <a:xfrm>
            <a:off x="1907704" y="3789040"/>
            <a:ext cx="504056" cy="100811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1026" name="Picture 2" descr="isultati immagini per paziente ricovero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60" r="5666"/>
          <a:stretch/>
        </p:blipFill>
        <p:spPr bwMode="auto">
          <a:xfrm>
            <a:off x="4856396" y="2470596"/>
            <a:ext cx="3847027" cy="26368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1"/>
          <p:cNvSpPr>
            <a:spLocks noGrp="1"/>
          </p:cNvSpPr>
          <p:nvPr>
            <p:ph type="title"/>
          </p:nvPr>
        </p:nvSpPr>
        <p:spPr>
          <a:xfrm>
            <a:off x="421196" y="825332"/>
            <a:ext cx="8229600" cy="636680"/>
          </a:xfrm>
        </p:spPr>
        <p:txBody>
          <a:bodyPr>
            <a:normAutofit fontScale="90000"/>
          </a:bodyPr>
          <a:lstStyle/>
          <a:p>
            <a:pPr algn="ctr"/>
            <a:r>
              <a:rPr lang="it-IT" dirty="0" smtClean="0">
                <a:solidFill>
                  <a:srgbClr val="FFFF00"/>
                </a:solidFill>
              </a:rPr>
              <a:t>Arriva un ricovero!!!</a:t>
            </a:r>
            <a:endParaRPr lang="it-IT" dirty="0">
              <a:solidFill>
                <a:srgbClr val="FFFF00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79512" y="1916832"/>
            <a:ext cx="8712968" cy="438912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t-IT" sz="2000" dirty="0" smtClean="0"/>
              <a:t>Al momento del ricovero bisogna fare tutto e lo posso fare insieme al medico strutturato guardando cosa:</a:t>
            </a:r>
          </a:p>
          <a:p>
            <a:pPr marL="514350" indent="-514350">
              <a:buFont typeface="+mj-lt"/>
              <a:buAutoNum type="arabicPeriod"/>
            </a:pPr>
            <a:r>
              <a:rPr lang="it-IT" sz="2000" dirty="0" smtClean="0"/>
              <a:t>Quello che chiede al paziente!</a:t>
            </a:r>
          </a:p>
          <a:p>
            <a:pPr marL="514350" indent="-514350">
              <a:buFont typeface="+mj-lt"/>
              <a:buAutoNum type="arabicPeriod"/>
            </a:pPr>
            <a:r>
              <a:rPr lang="it-IT" sz="2000" dirty="0" smtClean="0"/>
              <a:t>Come lo chiede!</a:t>
            </a:r>
          </a:p>
          <a:p>
            <a:pPr marL="514350" indent="-514350">
              <a:buFont typeface="+mj-lt"/>
              <a:buAutoNum type="arabicPeriod"/>
            </a:pPr>
            <a:r>
              <a:rPr lang="it-IT" sz="2000" dirty="0" smtClean="0"/>
              <a:t>Cosa guarda del nuovo paziente!</a:t>
            </a:r>
          </a:p>
          <a:p>
            <a:pPr marL="514350" indent="-514350">
              <a:buFont typeface="+mj-lt"/>
              <a:buAutoNum type="arabicPeriod"/>
            </a:pPr>
            <a:r>
              <a:rPr lang="it-IT" sz="2000" dirty="0" smtClean="0"/>
              <a:t>Come e cosa visita del nuovo paziente!</a:t>
            </a:r>
          </a:p>
          <a:p>
            <a:pPr marL="514350" indent="-514350">
              <a:buFont typeface="+mj-lt"/>
              <a:buAutoNum type="arabicPeriod"/>
            </a:pPr>
            <a:r>
              <a:rPr lang="it-IT" sz="2000" dirty="0" smtClean="0"/>
              <a:t>Cosa scrive!</a:t>
            </a:r>
          </a:p>
          <a:p>
            <a:pPr marL="514350" indent="-514350">
              <a:buFont typeface="+mj-lt"/>
              <a:buAutoNum type="arabicPeriod"/>
            </a:pPr>
            <a:r>
              <a:rPr lang="it-IT" sz="2000" dirty="0" smtClean="0"/>
              <a:t>Come si orienta tra le varie patologie!</a:t>
            </a:r>
          </a:p>
          <a:p>
            <a:pPr marL="514350" indent="-514350">
              <a:buFont typeface="+mj-lt"/>
              <a:buAutoNum type="arabicPeriod"/>
            </a:pPr>
            <a:r>
              <a:rPr lang="it-IT" sz="2000" dirty="0" smtClean="0"/>
              <a:t>Cosa chiede che sia fatto!</a:t>
            </a:r>
          </a:p>
          <a:p>
            <a:pPr marL="514350" indent="-514350">
              <a:buNone/>
            </a:pPr>
            <a:endParaRPr lang="it-IT" sz="2000" dirty="0" smtClean="0"/>
          </a:p>
          <a:p>
            <a:pPr marL="0" indent="0">
              <a:buNone/>
            </a:pPr>
            <a:endParaRPr lang="it-IT" sz="2000" dirty="0"/>
          </a:p>
        </p:txBody>
      </p:sp>
      <p:sp>
        <p:nvSpPr>
          <p:cNvPr id="5" name="CasellaDiTesto 4"/>
          <p:cNvSpPr txBox="1"/>
          <p:nvPr/>
        </p:nvSpPr>
        <p:spPr>
          <a:xfrm>
            <a:off x="5292080" y="5661248"/>
            <a:ext cx="36004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dirty="0" smtClean="0"/>
              <a:t>Posso inoltre vedere cosa fanno gli altri operatori sanitari </a:t>
            </a:r>
            <a:r>
              <a:rPr lang="it-IT" smtClean="0"/>
              <a:t>(es. </a:t>
            </a:r>
            <a:r>
              <a:rPr lang="it-IT" dirty="0" smtClean="0"/>
              <a:t>infermieri e OSS)</a:t>
            </a:r>
            <a:endParaRPr lang="it-IT" dirty="0"/>
          </a:p>
        </p:txBody>
      </p:sp>
      <p:sp>
        <p:nvSpPr>
          <p:cNvPr id="6" name="Parentesi graffa chiusa 5"/>
          <p:cNvSpPr/>
          <p:nvPr/>
        </p:nvSpPr>
        <p:spPr>
          <a:xfrm>
            <a:off x="5652120" y="2636912"/>
            <a:ext cx="432048" cy="2745710"/>
          </a:xfrm>
          <a:prstGeom prst="rightBrace">
            <a:avLst/>
          </a:prstGeom>
          <a:ln w="222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7" name="CasellaDiTesto 6"/>
          <p:cNvSpPr txBox="1"/>
          <p:nvPr/>
        </p:nvSpPr>
        <p:spPr>
          <a:xfrm>
            <a:off x="6444208" y="3500974"/>
            <a:ext cx="20882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Tutte cosa che devo imparare a fare!!!</a:t>
            </a:r>
            <a:endParaRPr lang="it-IT" dirty="0"/>
          </a:p>
        </p:txBody>
      </p:sp>
      <p:sp>
        <p:nvSpPr>
          <p:cNvPr id="8" name="Freccia in giù 7"/>
          <p:cNvSpPr/>
          <p:nvPr/>
        </p:nvSpPr>
        <p:spPr>
          <a:xfrm>
            <a:off x="7344308" y="4569742"/>
            <a:ext cx="288032" cy="86409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8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53253" y="675390"/>
            <a:ext cx="8837494" cy="1095408"/>
          </a:xfrm>
        </p:spPr>
        <p:txBody>
          <a:bodyPr>
            <a:noAutofit/>
          </a:bodyPr>
          <a:lstStyle/>
          <a:p>
            <a:r>
              <a:rPr lang="it-IT" sz="3200" dirty="0" smtClean="0">
                <a:solidFill>
                  <a:srgbClr val="FFFF00"/>
                </a:solidFill>
              </a:rPr>
              <a:t>Anche da infermieri e OSS si può </a:t>
            </a:r>
            <a:r>
              <a:rPr lang="it-IT" sz="3200" smtClean="0">
                <a:solidFill>
                  <a:srgbClr val="FFFF00"/>
                </a:solidFill>
              </a:rPr>
              <a:t>imparare?</a:t>
            </a:r>
            <a:endParaRPr lang="it-IT" sz="3200" dirty="0">
              <a:solidFill>
                <a:srgbClr val="FFFF00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2178184"/>
            <a:ext cx="5626968" cy="3581752"/>
          </a:xfrm>
        </p:spPr>
        <p:txBody>
          <a:bodyPr/>
          <a:lstStyle/>
          <a:p>
            <a:r>
              <a:rPr lang="it-IT" dirty="0" smtClean="0"/>
              <a:t>Rilevare i parametri vitali</a:t>
            </a:r>
          </a:p>
          <a:p>
            <a:r>
              <a:rPr lang="it-IT" dirty="0" smtClean="0"/>
              <a:t>Fare un prelievo</a:t>
            </a:r>
          </a:p>
          <a:p>
            <a:r>
              <a:rPr lang="it-IT" dirty="0" smtClean="0"/>
              <a:t>Somministrare una terapia</a:t>
            </a:r>
          </a:p>
          <a:p>
            <a:r>
              <a:rPr lang="it-IT" dirty="0" smtClean="0"/>
              <a:t>Fare un ECG</a:t>
            </a:r>
          </a:p>
          <a:p>
            <a:r>
              <a:rPr lang="it-IT" dirty="0" smtClean="0"/>
              <a:t>Mettere un </a:t>
            </a:r>
            <a:r>
              <a:rPr lang="it-IT" dirty="0" err="1" smtClean="0"/>
              <a:t>foley</a:t>
            </a:r>
            <a:r>
              <a:rPr lang="it-IT" dirty="0" smtClean="0"/>
              <a:t> vescicale</a:t>
            </a:r>
          </a:p>
          <a:p>
            <a:r>
              <a:rPr lang="it-IT" dirty="0" smtClean="0"/>
              <a:t>Parlare e mettere a loro agio i pazienti (in molti casi il ricovero è motivo di stress per il paziente che può influenzare la visita medica)</a:t>
            </a:r>
            <a:endParaRPr lang="it-IT" dirty="0"/>
          </a:p>
        </p:txBody>
      </p:sp>
      <p:sp>
        <p:nvSpPr>
          <p:cNvPr id="4" name="Parentesi graffa chiusa 3"/>
          <p:cNvSpPr/>
          <p:nvPr/>
        </p:nvSpPr>
        <p:spPr>
          <a:xfrm>
            <a:off x="5796136" y="1988840"/>
            <a:ext cx="360040" cy="3960440"/>
          </a:xfrm>
          <a:prstGeom prst="rightBrac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" name="CasellaDiTesto 4"/>
          <p:cNvSpPr txBox="1"/>
          <p:nvPr/>
        </p:nvSpPr>
        <p:spPr>
          <a:xfrm>
            <a:off x="6374559" y="3284984"/>
            <a:ext cx="230425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dirty="0" smtClean="0">
                <a:solidFill>
                  <a:srgbClr val="0070C0"/>
                </a:solidFill>
              </a:rPr>
              <a:t>Un giorno potresti doverlo fare la solo!!!</a:t>
            </a:r>
            <a:endParaRPr lang="it-IT" sz="2400" dirty="0">
              <a:solidFill>
                <a:srgbClr val="0070C0"/>
              </a:solidFill>
            </a:endParaRPr>
          </a:p>
        </p:txBody>
      </p:sp>
      <p:pic>
        <p:nvPicPr>
          <p:cNvPr id="89090" name="Picture 2" descr="Risultati immagini per medico del 118 per strada"/>
          <p:cNvPicPr>
            <a:picLocks noChangeAspect="1" noChangeArrowheads="1"/>
          </p:cNvPicPr>
          <p:nvPr/>
        </p:nvPicPr>
        <p:blipFill>
          <a:blip r:embed="rId2" cstate="print">
            <a:alphaModFix amt="5000"/>
          </a:blip>
          <a:srcRect/>
          <a:stretch>
            <a:fillRect/>
          </a:stretch>
        </p:blipFill>
        <p:spPr bwMode="auto">
          <a:xfrm>
            <a:off x="1162650" y="1988840"/>
            <a:ext cx="6818699" cy="415476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1000"/>
                                        <p:tgtEl>
                                          <p:spTgt spid="890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548680"/>
            <a:ext cx="8229600" cy="1008112"/>
          </a:xfrm>
        </p:spPr>
        <p:txBody>
          <a:bodyPr>
            <a:noAutofit/>
          </a:bodyPr>
          <a:lstStyle/>
          <a:p>
            <a:r>
              <a:rPr lang="it-IT" sz="4000" dirty="0" smtClean="0">
                <a:solidFill>
                  <a:srgbClr val="FFFF00"/>
                </a:solidFill>
              </a:rPr>
              <a:t>Prima e dopo avere toccato il </a:t>
            </a:r>
            <a:r>
              <a:rPr lang="it-IT" sz="4000" dirty="0" err="1" smtClean="0">
                <a:solidFill>
                  <a:srgbClr val="FFFF00"/>
                </a:solidFill>
              </a:rPr>
              <a:t>paziente…</a:t>
            </a:r>
            <a:endParaRPr lang="it-IT" sz="4000" dirty="0">
              <a:solidFill>
                <a:srgbClr val="FFFF00"/>
              </a:solidFill>
            </a:endParaRPr>
          </a:p>
        </p:txBody>
      </p:sp>
      <p:pic>
        <p:nvPicPr>
          <p:cNvPr id="4098" name="Picture 2" descr="Risultati immagini per igiene delle mani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772816"/>
            <a:ext cx="5076825" cy="5002908"/>
          </a:xfrm>
          <a:prstGeom prst="rect">
            <a:avLst/>
          </a:prstGeom>
          <a:noFill/>
        </p:spPr>
      </p:pic>
      <p:pic>
        <p:nvPicPr>
          <p:cNvPr id="4100" name="Picture 4" descr="Risultati immagini per igiene delle mani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669553" y="1728192"/>
            <a:ext cx="3294935" cy="508518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3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35360" y="2564904"/>
            <a:ext cx="6477000" cy="4248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1560" y="0"/>
            <a:ext cx="7776864" cy="25137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9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03648" y="3071301"/>
            <a:ext cx="6768752" cy="3742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1560" y="68585"/>
            <a:ext cx="8208912" cy="300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124652"/>
            <a:ext cx="4968552" cy="66167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itolo 1"/>
          <p:cNvSpPr>
            <a:spLocks noGrp="1"/>
          </p:cNvSpPr>
          <p:nvPr>
            <p:ph type="title"/>
          </p:nvPr>
        </p:nvSpPr>
        <p:spPr>
          <a:xfrm>
            <a:off x="6156176" y="404664"/>
            <a:ext cx="2783160" cy="1719064"/>
          </a:xfrm>
        </p:spPr>
        <p:txBody>
          <a:bodyPr>
            <a:normAutofit/>
          </a:bodyPr>
          <a:lstStyle/>
          <a:p>
            <a:pPr algn="ctr"/>
            <a:r>
              <a:rPr lang="it-IT" b="1" dirty="0" smtClean="0">
                <a:solidFill>
                  <a:schemeClr val="accent3">
                    <a:lumMod val="75000"/>
                  </a:schemeClr>
                </a:solidFill>
              </a:rPr>
              <a:t>Cartella medica</a:t>
            </a:r>
            <a:endParaRPr lang="it-IT" b="1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4" name="Titolo 1"/>
          <p:cNvSpPr txBox="1">
            <a:spLocks/>
          </p:cNvSpPr>
          <p:nvPr/>
        </p:nvSpPr>
        <p:spPr>
          <a:xfrm>
            <a:off x="6084168" y="3429000"/>
            <a:ext cx="2783160" cy="1215008"/>
          </a:xfrm>
          <a:prstGeom prst="rect">
            <a:avLst/>
          </a:prstGeom>
        </p:spPr>
        <p:txBody>
          <a:bodyPr vert="horz" lIns="0" rIns="0" bIns="0" anchor="b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Consenso informato</a:t>
            </a:r>
            <a:endParaRPr kumimoji="0" lang="it-IT" sz="4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6" name="Freccia in giù 5"/>
          <p:cNvSpPr/>
          <p:nvPr/>
        </p:nvSpPr>
        <p:spPr>
          <a:xfrm>
            <a:off x="7308304" y="2276872"/>
            <a:ext cx="432048" cy="1008112"/>
          </a:xfrm>
          <a:prstGeom prst="downArrow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7" name="Rettangolo arrotondato 6"/>
          <p:cNvSpPr/>
          <p:nvPr/>
        </p:nvSpPr>
        <p:spPr>
          <a:xfrm>
            <a:off x="539552" y="2132856"/>
            <a:ext cx="4968552" cy="1872208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8" name="Rettangolo arrotondato 7"/>
          <p:cNvSpPr/>
          <p:nvPr/>
        </p:nvSpPr>
        <p:spPr>
          <a:xfrm>
            <a:off x="539552" y="4293096"/>
            <a:ext cx="4824536" cy="1872208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23528" y="1532558"/>
            <a:ext cx="3786214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it-IT" dirty="0" smtClean="0"/>
              <a:t>Cosa non mi è richiesto: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457664" y="1071546"/>
            <a:ext cx="4686336" cy="2065024"/>
          </a:xfrm>
        </p:spPr>
        <p:txBody>
          <a:bodyPr>
            <a:normAutofit/>
          </a:bodyPr>
          <a:lstStyle/>
          <a:p>
            <a:r>
              <a:rPr lang="it-IT" dirty="0" smtClean="0"/>
              <a:t>Far diagnosi</a:t>
            </a:r>
          </a:p>
          <a:p>
            <a:r>
              <a:rPr lang="it-IT" dirty="0" smtClean="0"/>
              <a:t>Impostare la terapia</a:t>
            </a:r>
          </a:p>
          <a:p>
            <a:r>
              <a:rPr lang="it-IT" dirty="0" smtClean="0"/>
              <a:t>Gestire un’urgenza</a:t>
            </a:r>
          </a:p>
          <a:p>
            <a:r>
              <a:rPr lang="it-IT" dirty="0" smtClean="0"/>
              <a:t>Richiedere/interpretare esami</a:t>
            </a:r>
            <a:endParaRPr lang="it-IT" dirty="0"/>
          </a:p>
        </p:txBody>
      </p:sp>
      <p:sp>
        <p:nvSpPr>
          <p:cNvPr id="4" name="Titolo 1"/>
          <p:cNvSpPr txBox="1">
            <a:spLocks/>
          </p:cNvSpPr>
          <p:nvPr/>
        </p:nvSpPr>
        <p:spPr>
          <a:xfrm>
            <a:off x="428596" y="4643446"/>
            <a:ext cx="3286148" cy="1143000"/>
          </a:xfrm>
          <a:prstGeom prst="rect">
            <a:avLst/>
          </a:prstGeom>
        </p:spPr>
        <p:txBody>
          <a:bodyPr vert="horz" lIns="0" rIns="0" bIns="0" anchor="b">
            <a:normAutofit fontScale="75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5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COSA DOVREI</a:t>
            </a:r>
            <a:r>
              <a:rPr kumimoji="0" lang="it-IT" sz="5000" b="0" i="0" u="none" strike="noStrike" kern="1200" cap="none" spc="0" normalizeH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FARE</a:t>
            </a:r>
            <a:r>
              <a:rPr kumimoji="0" lang="it-IT" sz="5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:</a:t>
            </a:r>
            <a:endParaRPr kumimoji="0" lang="it-IT" sz="50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5" name="Segnaposto contenuto 2"/>
          <p:cNvSpPr txBox="1">
            <a:spLocks/>
          </p:cNvSpPr>
          <p:nvPr/>
        </p:nvSpPr>
        <p:spPr>
          <a:xfrm>
            <a:off x="4214810" y="4221496"/>
            <a:ext cx="4686336" cy="2350776"/>
          </a:xfrm>
          <a:prstGeom prst="rect">
            <a:avLst/>
          </a:prstGeom>
        </p:spPr>
        <p:txBody>
          <a:bodyPr vert="horz">
            <a:normAutofit fontScale="77500" lnSpcReduction="20000"/>
          </a:bodyPr>
          <a:lstStyle/>
          <a:p>
            <a:pPr marL="274320" marR="0" lvl="0" indent="-27432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Char char=""/>
              <a:tabLst/>
              <a:defRPr/>
            </a:pPr>
            <a:r>
              <a:rPr kumimoji="0" lang="it-IT" sz="2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Ascoltare</a:t>
            </a:r>
            <a:r>
              <a:rPr kumimoji="0" lang="it-IT" sz="26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attivamente sia i medici che soprattutto i pazienti</a:t>
            </a:r>
          </a:p>
          <a:p>
            <a:pPr marL="274320" marR="0" lvl="0" indent="-27432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Char char=""/>
              <a:tabLst/>
              <a:defRPr/>
            </a:pPr>
            <a:r>
              <a:rPr kumimoji="0" lang="it-IT" sz="2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Fare domande quando non capisco o no</a:t>
            </a:r>
            <a:r>
              <a:rPr lang="it-IT" sz="2600" dirty="0" smtClean="0"/>
              <a:t>n so (cercando di essere opportuni)</a:t>
            </a:r>
          </a:p>
          <a:p>
            <a:pPr marL="274320" marR="0" lvl="0" indent="-27432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Char char=""/>
              <a:tabLst/>
              <a:defRPr/>
            </a:pPr>
            <a:r>
              <a:rPr lang="it-IT" sz="2600" dirty="0" smtClean="0"/>
              <a:t>Toccare/auscultare/interrogare/GUARDARE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1196753"/>
            <a:ext cx="2232248" cy="2880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ttangolo 5"/>
          <p:cNvSpPr/>
          <p:nvPr/>
        </p:nvSpPr>
        <p:spPr>
          <a:xfrm>
            <a:off x="107504" y="4077072"/>
            <a:ext cx="8892480" cy="183979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it-IT" sz="4000" b="1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“Non è importante quanto l'alunno sa, ma che cosa sa fare con quello che sa”</a:t>
            </a:r>
            <a:endParaRPr lang="it-IT" sz="4000" b="1" dirty="0">
              <a:ln w="24500" cmpd="dbl">
                <a:solidFill>
                  <a:schemeClr val="accent2">
                    <a:shade val="85000"/>
                    <a:satMod val="155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2">
                      <a:tint val="10000"/>
                      <a:satMod val="155000"/>
                    </a:schemeClr>
                  </a:gs>
                  <a:gs pos="60000">
                    <a:schemeClr val="accent2">
                      <a:tint val="30000"/>
                      <a:satMod val="155000"/>
                    </a:schemeClr>
                  </a:gs>
                  <a:gs pos="100000">
                    <a:schemeClr val="accent2">
                      <a:tint val="73000"/>
                      <a:satMod val="155000"/>
                    </a:schemeClr>
                  </a:gs>
                </a:gsLst>
                <a:lin ang="5400000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CasellaDiTesto 6"/>
          <p:cNvSpPr txBox="1"/>
          <p:nvPr/>
        </p:nvSpPr>
        <p:spPr>
          <a:xfrm>
            <a:off x="3786554" y="1556792"/>
            <a:ext cx="4248472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800" b="1" dirty="0" smtClean="0">
                <a:solidFill>
                  <a:srgbClr val="FFFF00"/>
                </a:solidFill>
                <a:latin typeface="Calibri" pitchFamily="34" charset="0"/>
              </a:rPr>
              <a:t>Grant </a:t>
            </a:r>
            <a:r>
              <a:rPr lang="it-IT" sz="2800" b="1" dirty="0" err="1" smtClean="0">
                <a:solidFill>
                  <a:srgbClr val="FFFF00"/>
                </a:solidFill>
                <a:latin typeface="Calibri" pitchFamily="34" charset="0"/>
              </a:rPr>
              <a:t>Wiggins</a:t>
            </a:r>
            <a:r>
              <a:rPr lang="it-IT" sz="2800" b="1" dirty="0" smtClean="0">
                <a:solidFill>
                  <a:srgbClr val="FFFF00"/>
                </a:solidFill>
                <a:latin typeface="Calibri" pitchFamily="34" charset="0"/>
              </a:rPr>
              <a:t> (1950–2015)</a:t>
            </a:r>
          </a:p>
          <a:p>
            <a:pPr algn="ctr"/>
            <a:endParaRPr lang="it-IT" dirty="0" smtClean="0">
              <a:latin typeface="Calibri" pitchFamily="34" charset="0"/>
            </a:endParaRPr>
          </a:p>
          <a:p>
            <a:pPr algn="ctr"/>
            <a:r>
              <a:rPr lang="en-US" dirty="0" smtClean="0">
                <a:latin typeface="Calibri" pitchFamily="34" charset="0"/>
              </a:rPr>
              <a:t>He earned a doctorate in education from Harvard University</a:t>
            </a:r>
            <a:endParaRPr lang="it-IT" dirty="0">
              <a:latin typeface="Calibri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691680" y="692696"/>
            <a:ext cx="6857960" cy="1293028"/>
          </a:xfrm>
        </p:spPr>
        <p:txBody>
          <a:bodyPr>
            <a:normAutofit fontScale="90000"/>
          </a:bodyPr>
          <a:lstStyle/>
          <a:p>
            <a:pPr algn="ctr"/>
            <a:r>
              <a:rPr lang="it-IT" dirty="0" smtClean="0">
                <a:solidFill>
                  <a:srgbClr val="FFFF00"/>
                </a:solidFill>
              </a:rPr>
              <a:t>Chi può firmare il consenso per il paziente?</a:t>
            </a:r>
            <a:endParaRPr lang="it-IT" dirty="0">
              <a:solidFill>
                <a:srgbClr val="FFFF00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it-IT" sz="1800" dirty="0" smtClean="0"/>
              <a:t>In caso di paziente non in grado di esprime il consenso per impedimento (ex paziente con quadro di demenza, paziente psichiatrico, paziente soporoso), il consenso può ricadere in uno dei seguenti 4 stati:</a:t>
            </a:r>
          </a:p>
          <a:p>
            <a:pPr marL="514350" indent="-514350" algn="just">
              <a:lnSpc>
                <a:spcPct val="150000"/>
              </a:lnSpc>
              <a:buFont typeface="+mj-lt"/>
              <a:buAutoNum type="arabicPeriod"/>
            </a:pPr>
            <a:r>
              <a:rPr lang="it-IT" sz="1800" dirty="0" smtClean="0"/>
              <a:t>PAZIENTE INTERDETTO O SOTTOPOSTO AD UNA AMMINISTRAZIONE </a:t>
            </a:r>
            <a:r>
              <a:rPr lang="it-IT" sz="1800" dirty="0" err="1" smtClean="0"/>
              <a:t>DI</a:t>
            </a:r>
            <a:r>
              <a:rPr lang="it-IT" sz="1800" dirty="0" smtClean="0"/>
              <a:t> SOSTEGNO RIFERITA AD ATTI SANITARI (TUTORE LEGALE)</a:t>
            </a:r>
          </a:p>
          <a:p>
            <a:pPr marL="514350" indent="-514350" algn="just">
              <a:lnSpc>
                <a:spcPct val="150000"/>
              </a:lnSpc>
              <a:buFont typeface="+mj-lt"/>
              <a:buAutoNum type="arabicPeriod"/>
            </a:pPr>
            <a:r>
              <a:rPr lang="it-IT" sz="1800" dirty="0" smtClean="0"/>
              <a:t>PAZIENTE IN CONDIZIONE </a:t>
            </a:r>
            <a:r>
              <a:rPr lang="it-IT" sz="1800" dirty="0" err="1" smtClean="0"/>
              <a:t>DI</a:t>
            </a:r>
            <a:r>
              <a:rPr lang="it-IT" sz="1800" dirty="0" smtClean="0"/>
              <a:t> INCAPACITÀ NATURALE PERCHÉ PRIVO IN TUTTO O IN PARTE </a:t>
            </a:r>
            <a:r>
              <a:rPr lang="it-IT" sz="1800" dirty="0" err="1" smtClean="0"/>
              <a:t>DI</a:t>
            </a:r>
            <a:r>
              <a:rPr lang="it-IT" sz="1800" dirty="0" smtClean="0"/>
              <a:t> AUTONOMIA DECISIONALE O TEMPORANEAMENTE INCAPACE </a:t>
            </a:r>
            <a:r>
              <a:rPr lang="it-IT" sz="1800" dirty="0" err="1" smtClean="0"/>
              <a:t>DI</a:t>
            </a:r>
            <a:r>
              <a:rPr lang="it-IT" sz="1800" dirty="0" smtClean="0"/>
              <a:t> ESPRIMERE LA PROPRIA VOLONTÀ</a:t>
            </a:r>
          </a:p>
          <a:p>
            <a:pPr marL="514350" indent="-514350" algn="just">
              <a:lnSpc>
                <a:spcPct val="150000"/>
              </a:lnSpc>
              <a:buFont typeface="+mj-lt"/>
              <a:buAutoNum type="arabicPeriod"/>
            </a:pPr>
            <a:r>
              <a:rPr lang="it-IT" sz="1800" dirty="0" smtClean="0"/>
              <a:t>STATO </a:t>
            </a:r>
            <a:r>
              <a:rPr lang="it-IT" sz="1800" dirty="0" err="1" smtClean="0"/>
              <a:t>DI</a:t>
            </a:r>
            <a:r>
              <a:rPr lang="it-IT" sz="1800" dirty="0" smtClean="0"/>
              <a:t> NECESSITA’</a:t>
            </a:r>
          </a:p>
          <a:p>
            <a:pPr marL="514350" indent="-514350" algn="just">
              <a:lnSpc>
                <a:spcPct val="150000"/>
              </a:lnSpc>
              <a:buFont typeface="+mj-lt"/>
              <a:buAutoNum type="arabicPeriod"/>
            </a:pPr>
            <a:r>
              <a:rPr lang="it-IT" sz="1800" dirty="0" smtClean="0"/>
              <a:t>TRATTAMENTI SANITARI OBBLIGATORIO (TSO)</a:t>
            </a:r>
            <a:endParaRPr lang="it-IT" sz="1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olo 2"/>
          <p:cNvSpPr>
            <a:spLocks noGrp="1"/>
          </p:cNvSpPr>
          <p:nvPr>
            <p:ph type="title"/>
          </p:nvPr>
        </p:nvSpPr>
        <p:spPr>
          <a:xfrm>
            <a:off x="457200" y="1052736"/>
            <a:ext cx="8229600" cy="722344"/>
          </a:xfrm>
        </p:spPr>
        <p:txBody>
          <a:bodyPr>
            <a:normAutofit/>
          </a:bodyPr>
          <a:lstStyle/>
          <a:p>
            <a:pPr algn="ctr"/>
            <a:r>
              <a:rPr lang="it-IT" b="1" dirty="0" smtClean="0">
                <a:solidFill>
                  <a:srgbClr val="FFFF00"/>
                </a:solidFill>
              </a:rPr>
              <a:t>Consenso INFORMATO</a:t>
            </a:r>
            <a:endParaRPr lang="it-IT" b="1" dirty="0">
              <a:solidFill>
                <a:srgbClr val="FFFF00"/>
              </a:solidFill>
            </a:endParaRPr>
          </a:p>
        </p:txBody>
      </p:sp>
      <p:sp>
        <p:nvSpPr>
          <p:cNvPr id="16281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algn="just">
              <a:lnSpc>
                <a:spcPct val="90000"/>
              </a:lnSpc>
              <a:buFont typeface="Wingdings" pitchFamily="2" charset="2"/>
              <a:buNone/>
            </a:pPr>
            <a:r>
              <a:rPr lang="it-IT" dirty="0"/>
              <a:t>L’informazione costituisce una parte essenziale del progetto terapeutico, dovendo esistere anche a prescindere dalla finalità di ottenere il consenso.</a:t>
            </a:r>
          </a:p>
          <a:p>
            <a:pPr algn="just">
              <a:lnSpc>
                <a:spcPct val="90000"/>
              </a:lnSpc>
              <a:buFont typeface="Wingdings" pitchFamily="2" charset="2"/>
              <a:buNone/>
            </a:pPr>
            <a:r>
              <a:rPr lang="it-IT" dirty="0"/>
              <a:t> </a:t>
            </a:r>
          </a:p>
          <a:p>
            <a:pPr algn="just">
              <a:lnSpc>
                <a:spcPct val="90000"/>
              </a:lnSpc>
              <a:buFont typeface="Wingdings" pitchFamily="2" charset="2"/>
              <a:buNone/>
            </a:pPr>
            <a:r>
              <a:rPr lang="it-IT" dirty="0"/>
              <a:t>Nel caso in cui il </a:t>
            </a:r>
            <a:r>
              <a:rPr lang="it-IT" dirty="0" smtClean="0"/>
              <a:t>paziente </a:t>
            </a:r>
            <a:r>
              <a:rPr lang="it-IT" dirty="0"/>
              <a:t>sia incapace di intendere e di volere, l’espressione del consenso non è necessaria, purché si tratti di trattamenti dai quali dipenda la salvaguardia della vita o che, se rinviati o non eseguiti, cagionerebbero un danno irreversibile.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95" name="Rectangle 3"/>
          <p:cNvSpPr>
            <a:spLocks noGrp="1" noChangeArrowheads="1"/>
          </p:cNvSpPr>
          <p:nvPr>
            <p:ph idx="1"/>
          </p:nvPr>
        </p:nvSpPr>
        <p:spPr>
          <a:xfrm>
            <a:off x="251520" y="970384"/>
            <a:ext cx="8568952" cy="5338936"/>
          </a:xfrm>
        </p:spPr>
        <p:txBody>
          <a:bodyPr>
            <a:noAutofit/>
          </a:bodyPr>
          <a:lstStyle/>
          <a:p>
            <a:pPr algn="just">
              <a:lnSpc>
                <a:spcPct val="160000"/>
              </a:lnSpc>
              <a:buFont typeface="Wingdings" pitchFamily="2" charset="2"/>
              <a:buNone/>
            </a:pPr>
            <a:r>
              <a:rPr lang="it-IT" sz="2400" dirty="0"/>
              <a:t>Il consenso deve essere dato naturalmente </a:t>
            </a:r>
            <a:r>
              <a:rPr lang="it-IT" sz="2400" b="1" dirty="0"/>
              <a:t>prima</a:t>
            </a:r>
            <a:r>
              <a:rPr lang="it-IT" sz="2400" dirty="0"/>
              <a:t> dell’inizio del trattamento terapeutico. </a:t>
            </a:r>
            <a:endParaRPr lang="it-IT" sz="2400" dirty="0" smtClean="0"/>
          </a:p>
          <a:p>
            <a:pPr algn="just">
              <a:lnSpc>
                <a:spcPct val="160000"/>
              </a:lnSpc>
              <a:buFont typeface="Wingdings" pitchFamily="2" charset="2"/>
              <a:buNone/>
            </a:pPr>
            <a:endParaRPr lang="it-IT" sz="2400" dirty="0"/>
          </a:p>
          <a:p>
            <a:pPr algn="just">
              <a:lnSpc>
                <a:spcPct val="160000"/>
              </a:lnSpc>
              <a:buFont typeface="Wingdings" pitchFamily="2" charset="2"/>
              <a:buNone/>
            </a:pPr>
            <a:r>
              <a:rPr lang="it-IT" sz="2400" dirty="0">
                <a:solidFill>
                  <a:srgbClr val="FFC000"/>
                </a:solidFill>
              </a:rPr>
              <a:t>Esso è  </a:t>
            </a:r>
            <a:r>
              <a:rPr lang="it-IT" sz="2400" b="1" dirty="0">
                <a:solidFill>
                  <a:srgbClr val="FFC000"/>
                </a:solidFill>
              </a:rPr>
              <a:t>revocabile</a:t>
            </a:r>
            <a:r>
              <a:rPr lang="it-IT" sz="2400" dirty="0">
                <a:solidFill>
                  <a:srgbClr val="FFC000"/>
                </a:solidFill>
              </a:rPr>
              <a:t> in ogni momento </a:t>
            </a:r>
            <a:r>
              <a:rPr lang="it-IT" sz="2400" dirty="0"/>
              <a:t>(sempre che il soggetto sia capace di intendere e di volere e, salvo in tale ipotesi, i casi di stato di necessità, quando ad es. l’interruzione repentina del trattamento possa provocare gravissimi rischi per il </a:t>
            </a:r>
            <a:r>
              <a:rPr lang="it-IT" sz="2400" dirty="0" smtClean="0"/>
              <a:t>paziente).</a:t>
            </a:r>
            <a:endParaRPr lang="it-IT" sz="24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219" name="Rectangle 3"/>
          <p:cNvSpPr>
            <a:spLocks noGrp="1" noChangeArrowheads="1"/>
          </p:cNvSpPr>
          <p:nvPr>
            <p:ph idx="1"/>
          </p:nvPr>
        </p:nvSpPr>
        <p:spPr>
          <a:xfrm>
            <a:off x="683568" y="836712"/>
            <a:ext cx="7921128" cy="5544616"/>
          </a:xfrm>
        </p:spPr>
        <p:txBody>
          <a:bodyPr>
            <a:noAutofit/>
          </a:bodyPr>
          <a:lstStyle/>
          <a:p>
            <a:pPr algn="just">
              <a:lnSpc>
                <a:spcPct val="170000"/>
              </a:lnSpc>
              <a:buFont typeface="Wingdings" pitchFamily="2" charset="2"/>
              <a:buNone/>
            </a:pPr>
            <a:r>
              <a:rPr lang="it-IT" sz="1800" dirty="0" smtClean="0"/>
              <a:t>Il medico, all’atto di raccogliere il consenso da parte del paziente, </a:t>
            </a:r>
            <a:r>
              <a:rPr lang="it-IT" sz="1800" dirty="0"/>
              <a:t>dovrà illustrare in termini comprensibili:</a:t>
            </a:r>
          </a:p>
          <a:p>
            <a:pPr algn="just">
              <a:lnSpc>
                <a:spcPct val="170000"/>
              </a:lnSpc>
            </a:pPr>
            <a:r>
              <a:rPr lang="it-IT" sz="1800" dirty="0"/>
              <a:t>La condizione patologica in atto;</a:t>
            </a:r>
          </a:p>
          <a:p>
            <a:pPr algn="just">
              <a:lnSpc>
                <a:spcPct val="170000"/>
              </a:lnSpc>
            </a:pPr>
            <a:r>
              <a:rPr lang="it-IT" sz="1800" dirty="0"/>
              <a:t>Le scelte programmate tanto ai fini diagnostici che terapeutici;</a:t>
            </a:r>
          </a:p>
          <a:p>
            <a:pPr algn="just">
              <a:lnSpc>
                <a:spcPct val="170000"/>
              </a:lnSpc>
            </a:pPr>
            <a:r>
              <a:rPr lang="it-IT" sz="1800" dirty="0"/>
              <a:t>I rischi connessi all’attuazione dei mezzi diagnostici-terapeutici prescelti, prospettando    -ove ci fossero- le eventuali alternative possibili;</a:t>
            </a:r>
          </a:p>
          <a:p>
            <a:pPr algn="just">
              <a:lnSpc>
                <a:spcPct val="170000"/>
              </a:lnSpc>
            </a:pPr>
            <a:r>
              <a:rPr lang="it-IT" sz="1800" dirty="0"/>
              <a:t>I risultati prevedibili di ciascuna scelta;</a:t>
            </a:r>
          </a:p>
          <a:p>
            <a:pPr algn="just">
              <a:lnSpc>
                <a:spcPct val="170000"/>
              </a:lnSpc>
            </a:pPr>
            <a:r>
              <a:rPr lang="it-IT" sz="1800" dirty="0"/>
              <a:t>Gli effetti collaterali, le menomazioni e le mutilazioni inevitabili; </a:t>
            </a:r>
          </a:p>
          <a:p>
            <a:pPr algn="just">
              <a:lnSpc>
                <a:spcPct val="170000"/>
              </a:lnSpc>
            </a:pPr>
            <a:r>
              <a:rPr lang="it-IT" sz="1800" dirty="0"/>
              <a:t>Le percentuali di rischio connesse, in particolare in relazione alla sopravvivenza.</a:t>
            </a:r>
          </a:p>
          <a:p>
            <a:pPr algn="just">
              <a:lnSpc>
                <a:spcPct val="170000"/>
              </a:lnSpc>
              <a:buFont typeface="Wingdings" pitchFamily="2" charset="2"/>
              <a:buNone/>
            </a:pPr>
            <a:endParaRPr lang="it-IT" sz="1800" dirty="0"/>
          </a:p>
          <a:p>
            <a:pPr algn="just">
              <a:lnSpc>
                <a:spcPct val="170000"/>
              </a:lnSpc>
              <a:buFont typeface="Wingdings" pitchFamily="2" charset="2"/>
              <a:buNone/>
            </a:pPr>
            <a:r>
              <a:rPr lang="it-IT" sz="1800" dirty="0"/>
              <a:t>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243" name="Rectangle 3"/>
          <p:cNvSpPr>
            <a:spLocks noGrp="1" noChangeArrowheads="1"/>
          </p:cNvSpPr>
          <p:nvPr>
            <p:ph idx="1"/>
          </p:nvPr>
        </p:nvSpPr>
        <p:spPr>
          <a:xfrm>
            <a:off x="467544" y="1052736"/>
            <a:ext cx="8229600" cy="2952328"/>
          </a:xfrm>
        </p:spPr>
        <p:txBody>
          <a:bodyPr>
            <a:normAutofit/>
          </a:bodyPr>
          <a:lstStyle/>
          <a:p>
            <a:pPr marL="0" indent="0" algn="just">
              <a:buFont typeface="Wingdings" pitchFamily="2" charset="2"/>
              <a:buNone/>
            </a:pPr>
            <a:r>
              <a:rPr lang="it-IT" sz="3200" dirty="0">
                <a:solidFill>
                  <a:srgbClr val="0070C0"/>
                </a:solidFill>
              </a:rPr>
              <a:t>Particolarmente delicata è poi la questione relativa alla possibilità che il medico </a:t>
            </a:r>
            <a:r>
              <a:rPr lang="it-IT" sz="3200" dirty="0">
                <a:solidFill>
                  <a:srgbClr val="FF0000"/>
                </a:solidFill>
              </a:rPr>
              <a:t>limiti l’informazione</a:t>
            </a:r>
            <a:r>
              <a:rPr lang="it-IT" sz="3200" dirty="0">
                <a:solidFill>
                  <a:srgbClr val="0070C0"/>
                </a:solidFill>
              </a:rPr>
              <a:t> al </a:t>
            </a:r>
            <a:r>
              <a:rPr lang="it-IT" sz="3200" dirty="0" smtClean="0">
                <a:solidFill>
                  <a:srgbClr val="0070C0"/>
                </a:solidFill>
              </a:rPr>
              <a:t>paziente </a:t>
            </a:r>
            <a:r>
              <a:rPr lang="it-IT" sz="3200" dirty="0">
                <a:solidFill>
                  <a:srgbClr val="0070C0"/>
                </a:solidFill>
              </a:rPr>
              <a:t>che debba affrontare un intervento chirurgico particolarmente rischioso ed, al tempo stesso, imprescindibile</a:t>
            </a:r>
            <a:r>
              <a:rPr lang="it-IT" sz="3200" dirty="0" smtClean="0">
                <a:solidFill>
                  <a:srgbClr val="0070C0"/>
                </a:solidFill>
              </a:rPr>
              <a:t>.</a:t>
            </a:r>
            <a:endParaRPr lang="it-IT" sz="3200" dirty="0">
              <a:solidFill>
                <a:srgbClr val="0070C0"/>
              </a:solidFill>
            </a:endParaRPr>
          </a:p>
        </p:txBody>
      </p:sp>
      <p:pic>
        <p:nvPicPr>
          <p:cNvPr id="25602" name="Picture 2" descr="Risultati immagini per consenso informato e intervento chirurgico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20071" y="3861048"/>
            <a:ext cx="3619967" cy="2664296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9" name="Rectangle 2"/>
          <p:cNvSpPr>
            <a:spLocks noGrp="1"/>
          </p:cNvSpPr>
          <p:nvPr>
            <p:ph type="title" idx="4294967295"/>
          </p:nvPr>
        </p:nvSpPr>
        <p:spPr>
          <a:xfrm>
            <a:off x="539552" y="1052736"/>
            <a:ext cx="8229600" cy="768350"/>
          </a:xfrm>
        </p:spPr>
        <p:txBody>
          <a:bodyPr>
            <a:normAutofit/>
          </a:bodyPr>
          <a:lstStyle/>
          <a:p>
            <a:pPr algn="ctr"/>
            <a:r>
              <a:rPr lang="it-IT" dirty="0" smtClean="0">
                <a:solidFill>
                  <a:srgbClr val="FFFF00"/>
                </a:solidFill>
              </a:rPr>
              <a:t>Tutela della riservatezza</a:t>
            </a:r>
          </a:p>
        </p:txBody>
      </p:sp>
      <p:sp>
        <p:nvSpPr>
          <p:cNvPr id="106500" name="Rectangle 3"/>
          <p:cNvSpPr>
            <a:spLocks noGrp="1"/>
          </p:cNvSpPr>
          <p:nvPr>
            <p:ph idx="4294967295"/>
          </p:nvPr>
        </p:nvSpPr>
        <p:spPr>
          <a:xfrm>
            <a:off x="395536" y="2508337"/>
            <a:ext cx="4427984" cy="260412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it-IT" dirty="0" smtClean="0"/>
              <a:t>Le informazioni contenute nella cartella clinica sono </a:t>
            </a:r>
            <a:r>
              <a:rPr lang="it-IT" dirty="0" smtClean="0">
                <a:solidFill>
                  <a:srgbClr val="FF0000"/>
                </a:solidFill>
              </a:rPr>
              <a:t>riservate e personali</a:t>
            </a:r>
            <a:r>
              <a:rPr lang="it-IT" dirty="0" smtClean="0"/>
              <a:t>. Quindi non possono essere divulgate a meno che ci sia una richiesta da parte dell’interessato</a:t>
            </a:r>
          </a:p>
        </p:txBody>
      </p:sp>
      <p:pic>
        <p:nvPicPr>
          <p:cNvPr id="5" name="Picture 4" descr="Toto%20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5311140" y="2276872"/>
            <a:ext cx="3238500" cy="3067050"/>
          </a:xfrm>
          <a:prstGeom prst="rect">
            <a:avLst/>
          </a:prstGeom>
          <a:noFill/>
          <a:ln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cia di vapore">
  <a:themeElements>
    <a:clrScheme name="Scia di vapore">
      <a:dk1>
        <a:sysClr val="windowText" lastClr="000000"/>
      </a:dk1>
      <a:lt1>
        <a:sysClr val="window" lastClr="FFFFFF"/>
      </a:lt1>
      <a:dk2>
        <a:srgbClr val="454545"/>
      </a:dk2>
      <a:lt2>
        <a:srgbClr val="DADADA"/>
      </a:lt2>
      <a:accent1>
        <a:srgbClr val="01D17D"/>
      </a:accent1>
      <a:accent2>
        <a:srgbClr val="84C72A"/>
      </a:accent2>
      <a:accent3>
        <a:srgbClr val="E1D126"/>
      </a:accent3>
      <a:accent4>
        <a:srgbClr val="E29932"/>
      </a:accent4>
      <a:accent5>
        <a:srgbClr val="E56526"/>
      </a:accent5>
      <a:accent6>
        <a:srgbClr val="D63731"/>
      </a:accent6>
      <a:hlink>
        <a:srgbClr val="35FA7F"/>
      </a:hlink>
      <a:folHlink>
        <a:srgbClr val="BAFC85"/>
      </a:folHlink>
    </a:clrScheme>
    <a:fontScheme name="Scia di vapore">
      <a:maj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Scia di vapore">
      <a:fillStyleLst>
        <a:solidFill>
          <a:schemeClr val="phClr"/>
        </a:solidFill>
        <a:gradFill rotWithShape="1">
          <a:gsLst>
            <a:gs pos="0">
              <a:schemeClr val="phClr">
                <a:tint val="69000"/>
                <a:alpha val="100000"/>
                <a:satMod val="109000"/>
                <a:lumMod val="110000"/>
              </a:schemeClr>
            </a:gs>
            <a:gs pos="52000">
              <a:schemeClr val="phClr">
                <a:tint val="74000"/>
                <a:satMod val="100000"/>
                <a:lumMod val="104000"/>
              </a:schemeClr>
            </a:gs>
            <a:gs pos="100000">
              <a:schemeClr val="phClr">
                <a:tint val="78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00000"/>
                <a:lumMod val="104000"/>
              </a:schemeClr>
            </a:gs>
            <a:gs pos="78000">
              <a:schemeClr val="phClr">
                <a:shade val="100000"/>
                <a:satMod val="11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threePt" dir="t"/>
          </a:scene3d>
          <a:sp3d>
            <a:bevelT w="25400" h="12700"/>
          </a:sp3d>
        </a:effectStyle>
        <a:effectStyle>
          <a:effectLst>
            <a:outerShdw blurRad="57150" dist="19050" dir="5400000" algn="ctr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>
            <a:bevelT w="50800" h="254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Vapor Trail" id="{4FDF2955-7D9C-493C-B9F9-C205151B46CD}" vid="{2B2A868B-6BC2-4B3E-98B9-1258F41035DE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Vapor Trail</Template>
  <TotalTime>186</TotalTime>
  <Words>1233</Words>
  <Application>Microsoft Office PowerPoint</Application>
  <PresentationFormat>Presentazione su schermo (4:3)</PresentationFormat>
  <Paragraphs>148</Paragraphs>
  <Slides>31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31</vt:i4>
      </vt:variant>
    </vt:vector>
  </HeadingPairs>
  <TitlesOfParts>
    <vt:vector size="32" baseType="lpstr">
      <vt:lpstr>Scia di vapore</vt:lpstr>
      <vt:lpstr>Cartella medica</vt:lpstr>
      <vt:lpstr>Diario medico</vt:lpstr>
      <vt:lpstr>Cartella medica</vt:lpstr>
      <vt:lpstr>Chi può firmare il consenso per il paziente?</vt:lpstr>
      <vt:lpstr>Consenso INFORMATO</vt:lpstr>
      <vt:lpstr>Presentazione standard di PowerPoint</vt:lpstr>
      <vt:lpstr>Presentazione standard di PowerPoint</vt:lpstr>
      <vt:lpstr>Presentazione standard di PowerPoint</vt:lpstr>
      <vt:lpstr>Tutela della riservatezza</vt:lpstr>
      <vt:lpstr>SEGRETO PROFESSIONALE</vt:lpstr>
      <vt:lpstr>Presentazione standard di PowerPoint</vt:lpstr>
      <vt:lpstr>La cartella clinica informatizzata</vt:lpstr>
      <vt:lpstr>Cosa possiamo fare in reparto!!!</vt:lpstr>
      <vt:lpstr>Cosa possiamo fare in reparto!!!</vt:lpstr>
      <vt:lpstr>1. Pressione arteriosa</vt:lpstr>
      <vt:lpstr>2. Frequenza cardiaca</vt:lpstr>
      <vt:lpstr>3. Saturimetria</vt:lpstr>
      <vt:lpstr>O2-terapia: c’è differenza???</vt:lpstr>
      <vt:lpstr>4. Frequenza respiratoria</vt:lpstr>
      <vt:lpstr>5. Temperatura</vt:lpstr>
      <vt:lpstr>6. Diuresi</vt:lpstr>
      <vt:lpstr>Posso anche seguire un solo paziente?</vt:lpstr>
      <vt:lpstr>Arriva un ricovero!!!</vt:lpstr>
      <vt:lpstr>Arriva un ricovero!!!</vt:lpstr>
      <vt:lpstr>Arriva un ricovero!!!</vt:lpstr>
      <vt:lpstr>Anche da infermieri e OSS si può imparare?</vt:lpstr>
      <vt:lpstr>Prima e dopo avere toccato il paziente…</vt:lpstr>
      <vt:lpstr>Presentazione standard di PowerPoint</vt:lpstr>
      <vt:lpstr>Presentazione standard di PowerPoint</vt:lpstr>
      <vt:lpstr>Cosa non mi è richiesto:</vt:lpstr>
      <vt:lpstr>Presentazione standard di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ISABELLA</dc:creator>
  <cp:lastModifiedBy>ISABELLA</cp:lastModifiedBy>
  <cp:revision>64</cp:revision>
  <dcterms:modified xsi:type="dcterms:W3CDTF">2018-05-07T13:32:21Z</dcterms:modified>
</cp:coreProperties>
</file>