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372" r:id="rId5"/>
    <p:sldId id="373" r:id="rId6"/>
    <p:sldId id="375" r:id="rId7"/>
    <p:sldId id="382" r:id="rId8"/>
    <p:sldId id="376" r:id="rId9"/>
    <p:sldId id="374" r:id="rId10"/>
    <p:sldId id="370" r:id="rId11"/>
    <p:sldId id="368" r:id="rId12"/>
    <p:sldId id="380" r:id="rId13"/>
    <p:sldId id="381" r:id="rId14"/>
    <p:sldId id="377" r:id="rId15"/>
    <p:sldId id="379" r:id="rId16"/>
    <p:sldId id="378" r:id="rId17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0066"/>
    <a:srgbClr val="00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75" autoAdjust="0"/>
  </p:normalViewPr>
  <p:slideViewPr>
    <p:cSldViewPr>
      <p:cViewPr>
        <p:scale>
          <a:sx n="81" d="100"/>
          <a:sy n="81" d="100"/>
        </p:scale>
        <p:origin x="-1498" y="-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9789E-1309-4C52-94C4-577C6366D42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45D26-09B4-491C-A034-68F662A4826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4747E-9A6E-4AC6-BC44-8E4DD8C9A8D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C7185-4D85-4EB2-98FD-6E80858A452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CCABE-3F5D-4F96-9470-188D71A7B66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8B705-7263-494F-AF47-01C473D2B30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67EBF-A479-4CEB-9978-EDD276385FA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81307-D30C-46E8-A894-A8F7FC7E3F5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7B7A3-D7C3-4BD7-8025-28A1AE4463A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5E541-2332-4F99-A167-DC0E1F86782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6E57D-63A3-4B6A-90A6-CEC11B5BD8C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E92C6615-7C2A-4716-A633-54B5660D4EE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it/imgres?imgurl=http://www.unife.it/giurisprudenza/giurisprudenza/studiare/diritti-umani-conflitti-armati/allegati-e-immagini/UnifeLogo_grande.png&amp;imgrefurl=http://www.unife.it/giurisprudenza/giurisprudenza/author/zntvvn&amp;h=388&amp;w=700&amp;sz=158&amp;tbnid=1QUeG_yY0tvkXM:&amp;tbnh=78&amp;tbnw=140&amp;prev=/images?q=logo+UNIFE&amp;hl=it&amp;usg=__66YWoFpnvTZaKlgMAvInac8woh4=&amp;ei=D51ZS4SaHZif_AbO97iRBQ&amp;sa=X&amp;oi=image_result&amp;resnum=1&amp;ct=image&amp;ved=0CAkQ9QEwAA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clinicamedica@unife.i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844675"/>
            <a:ext cx="8713788" cy="4032250"/>
          </a:xfrm>
        </p:spPr>
        <p:txBody>
          <a:bodyPr/>
          <a:lstStyle/>
          <a:p>
            <a:pPr eaLnBrk="1" hangingPunct="1"/>
            <a:r>
              <a:rPr lang="it-IT" altLang="it-IT" sz="3200" dirty="0" smtClean="0">
                <a:solidFill>
                  <a:schemeClr val="bg1"/>
                </a:solidFill>
              </a:rPr>
              <a:t>Anno Accademico 2017-2018</a:t>
            </a:r>
            <a:br>
              <a:rPr lang="it-IT" altLang="it-IT" sz="3200" dirty="0" smtClean="0">
                <a:solidFill>
                  <a:schemeClr val="bg1"/>
                </a:solidFill>
              </a:rPr>
            </a:br>
            <a:r>
              <a:rPr lang="it-IT" altLang="it-IT" sz="3200" dirty="0" smtClean="0">
                <a:solidFill>
                  <a:schemeClr val="bg1"/>
                </a:solidFill>
              </a:rPr>
              <a:t/>
            </a:r>
            <a:br>
              <a:rPr lang="it-IT" altLang="it-IT" sz="3200" dirty="0" smtClean="0">
                <a:solidFill>
                  <a:schemeClr val="bg1"/>
                </a:solidFill>
              </a:rPr>
            </a:br>
            <a:r>
              <a:rPr lang="it-IT" altLang="it-IT" sz="3200" dirty="0" smtClean="0">
                <a:solidFill>
                  <a:schemeClr val="bg1"/>
                </a:solidFill>
              </a:rPr>
              <a:t/>
            </a:r>
            <a:br>
              <a:rPr lang="it-IT" altLang="it-IT" sz="3200" dirty="0" smtClean="0">
                <a:solidFill>
                  <a:schemeClr val="bg1"/>
                </a:solidFill>
              </a:rPr>
            </a:br>
            <a:r>
              <a:rPr lang="it-IT" altLang="it-IT" sz="3200" dirty="0" smtClean="0">
                <a:solidFill>
                  <a:schemeClr val="bg1"/>
                </a:solidFill>
              </a:rPr>
              <a:t>METODOLOGIA CLINICA I e II</a:t>
            </a:r>
            <a:br>
              <a:rPr lang="it-IT" altLang="it-IT" sz="3200" dirty="0" smtClean="0">
                <a:solidFill>
                  <a:schemeClr val="bg1"/>
                </a:solidFill>
              </a:rPr>
            </a:br>
            <a:r>
              <a:rPr lang="it-IT" altLang="it-IT" sz="1800" dirty="0" smtClean="0">
                <a:solidFill>
                  <a:schemeClr val="bg1"/>
                </a:solidFill>
              </a:rPr>
              <a:t>(responsabile: prof. Roberto De Giorgio)</a:t>
            </a:r>
            <a:br>
              <a:rPr lang="it-IT" altLang="it-IT" sz="1800" dirty="0" smtClean="0">
                <a:solidFill>
                  <a:schemeClr val="bg1"/>
                </a:solidFill>
              </a:rPr>
            </a:br>
            <a:r>
              <a:rPr lang="it-IT" altLang="it-IT" sz="2800" dirty="0" smtClean="0">
                <a:solidFill>
                  <a:schemeClr val="bg1"/>
                </a:solidFill>
              </a:rPr>
              <a:t>Modulo: Medicina Interna</a:t>
            </a:r>
            <a:br>
              <a:rPr lang="it-IT" altLang="it-IT" sz="2800" dirty="0" smtClean="0">
                <a:solidFill>
                  <a:schemeClr val="bg1"/>
                </a:solidFill>
              </a:rPr>
            </a:br>
            <a:r>
              <a:rPr lang="it-IT" altLang="it-IT" sz="1800" dirty="0" smtClean="0">
                <a:solidFill>
                  <a:schemeClr val="bg1"/>
                </a:solidFill>
              </a:rPr>
              <a:t>(prof. Roberto De Giorgio )</a:t>
            </a:r>
          </a:p>
        </p:txBody>
      </p:sp>
      <p:pic>
        <p:nvPicPr>
          <p:cNvPr id="2051" name="Picture 6" descr="testa_home_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48150" y="0"/>
            <a:ext cx="48958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7" descr="UnifeLogo_grand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5049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olo 1"/>
          <p:cNvSpPr>
            <a:spLocks noGrp="1"/>
          </p:cNvSpPr>
          <p:nvPr>
            <p:ph type="ctrTitle"/>
          </p:nvPr>
        </p:nvSpPr>
        <p:spPr>
          <a:xfrm>
            <a:off x="685800" y="44450"/>
            <a:ext cx="7772400" cy="1008063"/>
          </a:xfrm>
        </p:spPr>
        <p:txBody>
          <a:bodyPr/>
          <a:lstStyle/>
          <a:p>
            <a:r>
              <a:rPr lang="it-IT" altLang="it-IT" b="1" dirty="0" smtClean="0">
                <a:solidFill>
                  <a:srgbClr val="FF0000"/>
                </a:solidFill>
              </a:rPr>
              <a:t>Esami: modalità di esame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39552" y="908720"/>
            <a:ext cx="8362950" cy="532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defRPr/>
            </a:pPr>
            <a:r>
              <a:rPr lang="it-IT" altLang="it-IT" sz="2000" kern="0" dirty="0" smtClean="0">
                <a:solidFill>
                  <a:srgbClr val="FFFF00"/>
                </a:solidFill>
              </a:rPr>
              <a:t>Si accede alla lista di esame prenotandosi online sull’apposito portale informatico ma la prenotazione è consentita SOLO se:</a:t>
            </a:r>
          </a:p>
          <a:p>
            <a:pPr algn="l" eaLnBrk="1" hangingPunct="1">
              <a:defRPr/>
            </a:pPr>
            <a:r>
              <a:rPr lang="it-IT" altLang="it-IT" sz="2000" kern="0" dirty="0" smtClean="0">
                <a:solidFill>
                  <a:srgbClr val="FFFF00"/>
                </a:solidFill>
              </a:rPr>
              <a:t>-si è in regola con il pagamento delle tasse universitarie</a:t>
            </a:r>
          </a:p>
          <a:p>
            <a:pPr algn="l" eaLnBrk="1" hangingPunct="1">
              <a:defRPr/>
            </a:pPr>
            <a:r>
              <a:rPr lang="it-IT" altLang="it-IT" sz="2000" kern="0" dirty="0" smtClean="0">
                <a:solidFill>
                  <a:srgbClr val="FFFF00"/>
                </a:solidFill>
              </a:rPr>
              <a:t>-si è in regola con le propedeuticità (</a:t>
            </a:r>
            <a:r>
              <a:rPr lang="it-IT" altLang="it-IT" sz="2000" b="1" u="sng" kern="0" dirty="0" smtClean="0">
                <a:solidFill>
                  <a:srgbClr val="FF0000"/>
                </a:solidFill>
              </a:rPr>
              <a:t>Fisiologia II,Patologia II e Fisiopatologia)</a:t>
            </a:r>
          </a:p>
          <a:p>
            <a:pPr algn="l" eaLnBrk="1" hangingPunct="1">
              <a:defRPr/>
            </a:pPr>
            <a:r>
              <a:rPr lang="it-IT" altLang="it-IT" sz="2000" kern="0" dirty="0" smtClean="0">
                <a:solidFill>
                  <a:srgbClr val="FFFF00"/>
                </a:solidFill>
              </a:rPr>
              <a:t>-si è proceduto alla compilazione del questionario online</a:t>
            </a:r>
          </a:p>
          <a:p>
            <a:pPr algn="l" eaLnBrk="1" hangingPunct="1">
              <a:defRPr/>
            </a:pPr>
            <a:endParaRPr lang="it-IT" altLang="it-IT" sz="2000" kern="0" dirty="0">
              <a:solidFill>
                <a:srgbClr val="FFFF00"/>
              </a:solidFill>
            </a:endParaRPr>
          </a:p>
          <a:p>
            <a:pPr algn="l" eaLnBrk="1" hangingPunct="1">
              <a:defRPr/>
            </a:pPr>
            <a:r>
              <a:rPr lang="it-IT" altLang="it-IT" sz="2000" kern="0" dirty="0" smtClean="0">
                <a:solidFill>
                  <a:srgbClr val="FFFF00"/>
                </a:solidFill>
              </a:rPr>
              <a:t>In caso di mancanza di uno di questi requisiti, compare un </a:t>
            </a:r>
            <a:r>
              <a:rPr lang="it-IT" altLang="it-IT" sz="2000" kern="0" dirty="0" err="1" smtClean="0">
                <a:solidFill>
                  <a:srgbClr val="FFFF00"/>
                </a:solidFill>
              </a:rPr>
              <a:t>warning</a:t>
            </a:r>
            <a:r>
              <a:rPr lang="it-IT" altLang="it-IT" sz="2000" kern="0" dirty="0" smtClean="0">
                <a:solidFill>
                  <a:srgbClr val="FFFF00"/>
                </a:solidFill>
              </a:rPr>
              <a:t> </a:t>
            </a:r>
            <a:r>
              <a:rPr lang="it-IT" altLang="it-IT" sz="2000" kern="0" dirty="0" err="1" smtClean="0">
                <a:solidFill>
                  <a:srgbClr val="FFFF00"/>
                </a:solidFill>
              </a:rPr>
              <a:t>flag</a:t>
            </a:r>
            <a:r>
              <a:rPr lang="it-IT" altLang="it-IT" sz="2000" kern="0" dirty="0" smtClean="0">
                <a:solidFill>
                  <a:srgbClr val="FFFF00"/>
                </a:solidFill>
              </a:rPr>
              <a:t> sul portale informatico e NON si è ammessi a sostenere la prova.</a:t>
            </a:r>
          </a:p>
          <a:p>
            <a:pPr algn="l" eaLnBrk="1" hangingPunct="1">
              <a:defRPr/>
            </a:pPr>
            <a:endParaRPr lang="it-IT" altLang="it-IT" sz="2000" kern="0" dirty="0" smtClean="0">
              <a:solidFill>
                <a:srgbClr val="FFFF00"/>
              </a:solidFill>
            </a:endParaRPr>
          </a:p>
          <a:p>
            <a:pPr algn="l" eaLnBrk="1" hangingPunct="1">
              <a:defRPr/>
            </a:pPr>
            <a:r>
              <a:rPr lang="it-IT" altLang="it-IT" sz="2000" kern="0" dirty="0" smtClean="0">
                <a:solidFill>
                  <a:srgbClr val="FFFF00"/>
                </a:solidFill>
              </a:rPr>
              <a:t>Ci saranno le date degli appelli parziali per ogni modulo e alla fine di ogni sessione un appello di sola registrazione.</a:t>
            </a:r>
          </a:p>
          <a:p>
            <a:pPr algn="l" eaLnBrk="1" hangingPunct="1">
              <a:defRPr/>
            </a:pPr>
            <a:r>
              <a:rPr lang="it-IT" altLang="it-IT" sz="2000" kern="0" dirty="0" smtClean="0">
                <a:solidFill>
                  <a:srgbClr val="FFFF00"/>
                </a:solidFill>
              </a:rPr>
              <a:t>La registrazione avverrà alla presenza dello studente nello studio della Dott.ssa Isabella </a:t>
            </a:r>
            <a:r>
              <a:rPr lang="it-IT" altLang="it-IT" sz="2000" kern="0" dirty="0" err="1" smtClean="0">
                <a:solidFill>
                  <a:srgbClr val="FFFF00"/>
                </a:solidFill>
              </a:rPr>
              <a:t>Bagnaresi</a:t>
            </a:r>
            <a:r>
              <a:rPr lang="it-IT" altLang="it-IT" sz="2000" kern="0" dirty="0" smtClean="0">
                <a:solidFill>
                  <a:srgbClr val="FFFF00"/>
                </a:solidFill>
              </a:rPr>
              <a:t>.</a:t>
            </a:r>
          </a:p>
          <a:p>
            <a:pPr algn="l" eaLnBrk="1" hangingPunct="1">
              <a:defRPr/>
            </a:pPr>
            <a:r>
              <a:rPr lang="it-IT" altLang="it-IT" sz="2000" kern="0" dirty="0" smtClean="0">
                <a:solidFill>
                  <a:srgbClr val="FFFF00"/>
                </a:solidFill>
              </a:rPr>
              <a:t>Lo studente avrà cura di portare con se le attestazioni delle prove superate e del foglio attestante le esercitazioni fatte per il modulo di medicina interna</a:t>
            </a:r>
          </a:p>
          <a:p>
            <a:pPr algn="l" eaLnBrk="1" hangingPunct="1">
              <a:defRPr/>
            </a:pPr>
            <a:endParaRPr lang="it-IT" altLang="it-IT" sz="2400" kern="0" dirty="0">
              <a:solidFill>
                <a:schemeClr val="bg1"/>
              </a:solidFill>
            </a:endParaRPr>
          </a:p>
          <a:p>
            <a:pPr algn="l" eaLnBrk="1" hangingPunct="1">
              <a:defRPr/>
            </a:pPr>
            <a:endParaRPr lang="it-IT" altLang="it-IT" kern="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/>
          <p:cNvSpPr>
            <a:spLocks noGrp="1"/>
          </p:cNvSpPr>
          <p:nvPr>
            <p:ph type="ctrTitle"/>
          </p:nvPr>
        </p:nvSpPr>
        <p:spPr>
          <a:xfrm>
            <a:off x="685800" y="44450"/>
            <a:ext cx="7772400" cy="1008063"/>
          </a:xfrm>
        </p:spPr>
        <p:txBody>
          <a:bodyPr/>
          <a:lstStyle/>
          <a:p>
            <a:r>
              <a:rPr lang="it-IT" altLang="it-IT" b="1" dirty="0" smtClean="0">
                <a:solidFill>
                  <a:srgbClr val="FF0000"/>
                </a:solidFill>
              </a:rPr>
              <a:t>MODALITA’ </a:t>
            </a:r>
            <a:r>
              <a:rPr lang="it-IT" altLang="it-IT" b="1" dirty="0" err="1" smtClean="0">
                <a:solidFill>
                  <a:srgbClr val="FF0000"/>
                </a:solidFill>
              </a:rPr>
              <a:t>D’ESAME</a:t>
            </a:r>
            <a:endParaRPr lang="it-IT" altLang="it-IT" b="1" dirty="0" smtClean="0">
              <a:solidFill>
                <a:srgbClr val="FF0000"/>
              </a:solidFill>
            </a:endParaRPr>
          </a:p>
        </p:txBody>
      </p:sp>
      <p:sp>
        <p:nvSpPr>
          <p:cNvPr id="15363" name="Rectangle 3"/>
          <p:cNvSpPr txBox="1">
            <a:spLocks noChangeArrowheads="1"/>
          </p:cNvSpPr>
          <p:nvPr/>
        </p:nvSpPr>
        <p:spPr bwMode="auto">
          <a:xfrm>
            <a:off x="464013" y="980728"/>
            <a:ext cx="8362950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it-IT" altLang="it-IT" sz="2400" dirty="0" smtClean="0">
                <a:solidFill>
                  <a:srgbClr val="FFFF00"/>
                </a:solidFill>
              </a:rPr>
              <a:t>L’esame si considera superato quando tutti moduli sono stati effettuati.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it-IT" altLang="it-IT" sz="2400" dirty="0" smtClean="0">
                <a:solidFill>
                  <a:srgbClr val="FFFF00"/>
                </a:solidFill>
              </a:rPr>
              <a:t>La media è ponderata ed è divisa per il totale dei crediti, ovvero 18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it-IT" altLang="it-IT" sz="2400" dirty="0" smtClean="0">
                <a:solidFill>
                  <a:srgbClr val="FFFF00"/>
                </a:solidFill>
              </a:rPr>
              <a:t>La modalità di verifica sia per Il modulo di igiene e statistica e di anatomia patologica è scritto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it-IT" altLang="it-IT" sz="2400" dirty="0" smtClean="0">
                <a:solidFill>
                  <a:srgbClr val="FFFF00"/>
                </a:solidFill>
              </a:rPr>
              <a:t>La modalità di verifica  per Il modulo di Biochimica è orale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it-IT" altLang="it-IT" sz="2400" dirty="0" smtClean="0">
                <a:solidFill>
                  <a:srgbClr val="FFFF00"/>
                </a:solidFill>
              </a:rPr>
              <a:t>La modalità di verifica  per Il modulo di chirurgia generale è orale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it-IT" altLang="it-IT" sz="2400" dirty="0" smtClean="0">
                <a:solidFill>
                  <a:srgbClr val="FFFF00"/>
                </a:solidFill>
              </a:rPr>
              <a:t>La modalità di verifica  per Il modulo di medicina interna è orale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it-IT" altLang="it-IT" sz="2400" dirty="0" smtClean="0">
                <a:solidFill>
                  <a:srgbClr val="FFFF00"/>
                </a:solidFill>
              </a:rPr>
              <a:t>il modulo di medicina </a:t>
            </a:r>
            <a:r>
              <a:rPr lang="it-IT" altLang="it-IT" sz="2400" dirty="0" smtClean="0">
                <a:solidFill>
                  <a:srgbClr val="FFFF00"/>
                </a:solidFill>
              </a:rPr>
              <a:t>interna è scritto </a:t>
            </a:r>
            <a:r>
              <a:rPr lang="it-IT" altLang="it-IT" sz="2400" dirty="0" smtClean="0">
                <a:solidFill>
                  <a:srgbClr val="FFFF00"/>
                </a:solidFill>
              </a:rPr>
              <a:t>(</a:t>
            </a:r>
            <a:r>
              <a:rPr lang="it-IT" altLang="it-IT" sz="2400" dirty="0" err="1" smtClean="0">
                <a:solidFill>
                  <a:srgbClr val="FFFF00"/>
                </a:solidFill>
              </a:rPr>
              <a:t>Prof.Boniolo</a:t>
            </a:r>
            <a:r>
              <a:rPr lang="it-IT" altLang="it-IT" sz="2400" dirty="0" smtClean="0">
                <a:solidFill>
                  <a:srgbClr val="FFFF00"/>
                </a:solidFill>
              </a:rPr>
              <a:t>), </a:t>
            </a:r>
            <a:r>
              <a:rPr lang="it-IT" altLang="it-IT" sz="2400" dirty="0" smtClean="0">
                <a:solidFill>
                  <a:srgbClr val="FFFF00"/>
                </a:solidFill>
              </a:rPr>
              <a:t>dà </a:t>
            </a:r>
            <a:r>
              <a:rPr lang="it-IT" altLang="it-IT" sz="2400" dirty="0" smtClean="0">
                <a:solidFill>
                  <a:srgbClr val="FFFF00"/>
                </a:solidFill>
              </a:rPr>
              <a:t>un </a:t>
            </a:r>
            <a:r>
              <a:rPr lang="it-IT" altLang="it-IT" sz="2400" dirty="0" smtClean="0">
                <a:solidFill>
                  <a:srgbClr val="FFFF00"/>
                </a:solidFill>
              </a:rPr>
              <a:t>idoneità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it-IT" altLang="it-IT" sz="2400" dirty="0">
              <a:solidFill>
                <a:schemeClr val="bg1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it-IT" altLang="it-IT" sz="2400" dirty="0">
                <a:solidFill>
                  <a:schemeClr val="bg1"/>
                </a:solidFill>
              </a:rPr>
              <a:t> </a:t>
            </a:r>
          </a:p>
          <a:p>
            <a:pPr marL="342900" indent="-342900">
              <a:spcBef>
                <a:spcPct val="20000"/>
              </a:spcBef>
            </a:pPr>
            <a:endParaRPr lang="it-IT" altLang="it-IT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it-IT" sz="4400" b="1" dirty="0" smtClean="0">
                <a:solidFill>
                  <a:srgbClr val="FFFF00"/>
                </a:solidFill>
              </a:rPr>
              <a:t>Tutte le informazioni su luoghi , date e orari si trovano nelle note dell’appello 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SVOLGIMENTO ESAME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/>
          <a:lstStyle/>
          <a:p>
            <a:r>
              <a:rPr lang="it-IT" sz="2800" b="1" dirty="0" smtClean="0">
                <a:solidFill>
                  <a:srgbClr val="FFFF00"/>
                </a:solidFill>
              </a:rPr>
              <a:t>Ogni docente pubblicherà nella propria bacheca appelli, la prova parziale per il proprio insegnamento e inserirà l’esito on-line </a:t>
            </a:r>
          </a:p>
          <a:p>
            <a:r>
              <a:rPr lang="it-IT" sz="2800" b="1" dirty="0" smtClean="0">
                <a:solidFill>
                  <a:srgbClr val="FFFF00"/>
                </a:solidFill>
              </a:rPr>
              <a:t>Il </a:t>
            </a:r>
            <a:r>
              <a:rPr lang="it-IT" sz="2800" b="1" dirty="0" err="1" smtClean="0">
                <a:solidFill>
                  <a:srgbClr val="FFFF00"/>
                </a:solidFill>
              </a:rPr>
              <a:t>Prof.De</a:t>
            </a:r>
            <a:r>
              <a:rPr lang="it-IT" sz="2800" b="1" dirty="0" smtClean="0">
                <a:solidFill>
                  <a:srgbClr val="FFFF00"/>
                </a:solidFill>
              </a:rPr>
              <a:t> Giorgio, in qualità di Coordinatore del Corso Integrato, pubblicherà, alla fine di ogni sessione ufficiale, un appello di verbalizzazione.</a:t>
            </a:r>
          </a:p>
          <a:p>
            <a:r>
              <a:rPr lang="it-IT" sz="2800" b="1" dirty="0" smtClean="0">
                <a:solidFill>
                  <a:srgbClr val="FFFF00"/>
                </a:solidFill>
              </a:rPr>
              <a:t>Dal momento in cui si inizia a superare un modulo dell’esame totale, si ha 1 anno di tempo per chiudere il blocco</a:t>
            </a:r>
            <a:endParaRPr lang="it-IT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95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MATERIALE DIDATTICO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Materiale preparato dal docente che verrà inviato dal manager didattico alla casella di posta e inserito poi nel minisito del docente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TESTI Consigliati: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FRADA’ Semeiotica Medica, </a:t>
            </a:r>
            <a:r>
              <a:rPr lang="it-IT" dirty="0" err="1" smtClean="0">
                <a:solidFill>
                  <a:srgbClr val="FF0000"/>
                </a:solidFill>
              </a:rPr>
              <a:t>Piccin</a:t>
            </a:r>
            <a:r>
              <a:rPr lang="it-IT" dirty="0" smtClean="0">
                <a:solidFill>
                  <a:srgbClr val="FF0000"/>
                </a:solidFill>
              </a:rPr>
              <a:t> Ed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RASARIO, Manuale di Semeiotica Medica, </a:t>
            </a:r>
            <a:r>
              <a:rPr lang="it-IT" dirty="0" err="1" smtClean="0">
                <a:solidFill>
                  <a:srgbClr val="FF0000"/>
                </a:solidFill>
              </a:rPr>
              <a:t>Idelson</a:t>
            </a:r>
            <a:endParaRPr lang="it-IT" dirty="0" smtClean="0">
              <a:solidFill>
                <a:srgbClr val="FF0000"/>
              </a:solidFill>
            </a:endParaRPr>
          </a:p>
          <a:p>
            <a:r>
              <a:rPr lang="it-IT" dirty="0" smtClean="0">
                <a:solidFill>
                  <a:srgbClr val="FF0000"/>
                </a:solidFill>
              </a:rPr>
              <a:t>WILMS, Manuale di Semeiotica Medica, Mc </a:t>
            </a:r>
            <a:r>
              <a:rPr lang="it-IT" dirty="0" err="1" smtClean="0">
                <a:solidFill>
                  <a:srgbClr val="FF0000"/>
                </a:solidFill>
              </a:rPr>
              <a:t>Graw-Hill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Chiunque desideri prolungare le esercitazioni e frequentare il reparto anche al di fuori delle esercitazioni, è libero di farlo previa accordi sempre con la Dott.ssa Bagnaresi</a:t>
            </a:r>
            <a:endParaRPr lang="it-IT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PER QUALSIASI NECESSITA</a:t>
            </a:r>
            <a:r>
              <a:rPr lang="it-IT" dirty="0" smtClean="0"/>
              <a:t>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Rivolgersi alla Dott.ssa Isabella </a:t>
            </a:r>
            <a:r>
              <a:rPr lang="it-IT" dirty="0" err="1" smtClean="0">
                <a:solidFill>
                  <a:srgbClr val="FFFF00"/>
                </a:solidFill>
              </a:rPr>
              <a:t>Bagnaresi</a:t>
            </a:r>
            <a:endParaRPr lang="it-IT" dirty="0" smtClean="0">
              <a:solidFill>
                <a:srgbClr val="FFFF00"/>
              </a:solidFill>
            </a:endParaRPr>
          </a:p>
          <a:p>
            <a:endParaRPr lang="it-IT" dirty="0" smtClean="0">
              <a:solidFill>
                <a:srgbClr val="FFFF00"/>
              </a:solidFill>
            </a:endParaRPr>
          </a:p>
          <a:p>
            <a:r>
              <a:rPr lang="it-IT" dirty="0" err="1" smtClean="0">
                <a:solidFill>
                  <a:srgbClr val="FFFF00"/>
                </a:solidFill>
              </a:rPr>
              <a:t>Email</a:t>
            </a:r>
            <a:r>
              <a:rPr lang="it-IT" dirty="0" smtClean="0">
                <a:solidFill>
                  <a:srgbClr val="FFFF00"/>
                </a:solidFill>
              </a:rPr>
              <a:t>  </a:t>
            </a:r>
            <a:r>
              <a:rPr lang="it-IT" dirty="0" smtClean="0">
                <a:solidFill>
                  <a:srgbClr val="FFFF00"/>
                </a:solidFill>
                <a:hlinkClick r:id="rId2"/>
              </a:rPr>
              <a:t>clinicamedica@unife.it</a:t>
            </a:r>
            <a:endParaRPr lang="it-IT" dirty="0" smtClean="0">
              <a:solidFill>
                <a:srgbClr val="FFFF00"/>
              </a:solidFill>
            </a:endParaRPr>
          </a:p>
          <a:p>
            <a:endParaRPr lang="it-IT" dirty="0" smtClean="0">
              <a:solidFill>
                <a:srgbClr val="FFFF00"/>
              </a:solidFill>
            </a:endParaRPr>
          </a:p>
          <a:p>
            <a:r>
              <a:rPr lang="it-IT" dirty="0" smtClean="0">
                <a:solidFill>
                  <a:srgbClr val="FFFF00"/>
                </a:solidFill>
              </a:rPr>
              <a:t>Tel.0532/236374</a:t>
            </a:r>
            <a:endParaRPr lang="it-IT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92150"/>
          </a:xfrm>
        </p:spPr>
        <p:txBody>
          <a:bodyPr/>
          <a:lstStyle/>
          <a:p>
            <a:pPr eaLnBrk="1" hangingPunct="1"/>
            <a:r>
              <a:rPr lang="it-IT" altLang="it-IT" sz="3600" smtClean="0">
                <a:solidFill>
                  <a:srgbClr val="FFFF66"/>
                </a:solidFill>
              </a:rPr>
              <a:t>Staff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700212"/>
            <a:ext cx="8713788" cy="4177059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sz="2800" dirty="0" smtClean="0">
                <a:solidFill>
                  <a:schemeClr val="bg1"/>
                </a:solidFill>
              </a:rPr>
              <a:t>Prof. Roberto Manfredini, PO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800" dirty="0" smtClean="0">
                <a:solidFill>
                  <a:schemeClr val="bg1"/>
                </a:solidFill>
              </a:rPr>
              <a:t>Prof. Roberto De Giorgio, PO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800" dirty="0" smtClean="0">
                <a:solidFill>
                  <a:schemeClr val="bg1"/>
                </a:solidFill>
              </a:rPr>
              <a:t>Dott. Fabio </a:t>
            </a:r>
            <a:r>
              <a:rPr lang="it-IT" altLang="it-IT" sz="2800" dirty="0" err="1" smtClean="0">
                <a:solidFill>
                  <a:schemeClr val="bg1"/>
                </a:solidFill>
              </a:rPr>
              <a:t>Fabbian</a:t>
            </a:r>
            <a:r>
              <a:rPr lang="it-IT" altLang="it-IT" sz="2800" dirty="0" smtClean="0">
                <a:solidFill>
                  <a:schemeClr val="bg1"/>
                </a:solidFill>
              </a:rPr>
              <a:t>, RU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800" dirty="0" smtClean="0">
                <a:solidFill>
                  <a:schemeClr val="bg1"/>
                </a:solidFill>
              </a:rPr>
              <a:t>Dott</a:t>
            </a:r>
            <a:r>
              <a:rPr lang="it-IT" altLang="it-IT" sz="2800" dirty="0" smtClean="0">
                <a:solidFill>
                  <a:schemeClr val="bg1"/>
                </a:solidFill>
              </a:rPr>
              <a:t>. Christian Molino, dir. medico TP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800" dirty="0" smtClean="0">
                <a:solidFill>
                  <a:schemeClr val="bg1"/>
                </a:solidFill>
              </a:rPr>
              <a:t>Dott.ssa Benedetta Boari, dir. medico TP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800" dirty="0" smtClean="0">
                <a:solidFill>
                  <a:schemeClr val="bg1"/>
                </a:solidFill>
              </a:rPr>
              <a:t>Dott.ssa </a:t>
            </a:r>
            <a:r>
              <a:rPr lang="it-IT" altLang="it-IT" sz="2800" dirty="0" err="1" smtClean="0">
                <a:solidFill>
                  <a:schemeClr val="bg1"/>
                </a:solidFill>
              </a:rPr>
              <a:t>Ruana</a:t>
            </a:r>
            <a:r>
              <a:rPr lang="it-IT" altLang="it-IT" sz="2800" dirty="0" smtClean="0">
                <a:solidFill>
                  <a:schemeClr val="bg1"/>
                </a:solidFill>
              </a:rPr>
              <a:t> </a:t>
            </a:r>
            <a:r>
              <a:rPr lang="it-IT" altLang="it-IT" sz="2800" dirty="0" err="1" smtClean="0">
                <a:solidFill>
                  <a:schemeClr val="bg1"/>
                </a:solidFill>
              </a:rPr>
              <a:t>Tiseo</a:t>
            </a:r>
            <a:r>
              <a:rPr lang="it-IT" altLang="it-IT" sz="2800" dirty="0" smtClean="0">
                <a:solidFill>
                  <a:schemeClr val="bg1"/>
                </a:solidFill>
              </a:rPr>
              <a:t>, dir. medico TP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800" dirty="0" smtClean="0">
                <a:solidFill>
                  <a:schemeClr val="bg1"/>
                </a:solidFill>
              </a:rPr>
              <a:t>Dott.ssa Elisa Misurati, dir. medico TD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800" dirty="0" smtClean="0">
                <a:solidFill>
                  <a:schemeClr val="bg1"/>
                </a:solidFill>
              </a:rPr>
              <a:t>Dott.ssa Isabella </a:t>
            </a:r>
            <a:r>
              <a:rPr lang="it-IT" altLang="it-IT" sz="2800" dirty="0" err="1" smtClean="0">
                <a:solidFill>
                  <a:schemeClr val="bg1"/>
                </a:solidFill>
              </a:rPr>
              <a:t>Bagnaresi</a:t>
            </a:r>
            <a:endParaRPr lang="it-IT" altLang="it-IT" sz="2800" dirty="0" smtClean="0">
              <a:solidFill>
                <a:schemeClr val="bg1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it-IT" altLang="it-IT" sz="28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504825"/>
          </a:xfrm>
        </p:spPr>
        <p:txBody>
          <a:bodyPr/>
          <a:lstStyle/>
          <a:p>
            <a:pPr eaLnBrk="1" hangingPunct="1"/>
            <a:r>
              <a:rPr lang="it-IT" altLang="it-IT" sz="2400" b="1" smtClean="0">
                <a:solidFill>
                  <a:srgbClr val="FFFF66"/>
                </a:solidFill>
              </a:rPr>
              <a:t>Linee di ricerca Clinica Medica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713788" cy="540025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it-IT" altLang="it-IT" sz="2800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it-IT" sz="2800" dirty="0" smtClean="0">
                <a:solidFill>
                  <a:schemeClr val="bg1"/>
                </a:solidFill>
              </a:rPr>
              <a:t>Funzione renale e malattie metaboliche e cardiovascolari (diabete mellito, infarto miocardico, embolia polmonare, ictus); sindrome cardio-renale;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800" dirty="0" smtClean="0">
                <a:solidFill>
                  <a:schemeClr val="bg1"/>
                </a:solidFill>
              </a:rPr>
              <a:t>Cronobiologia clinica e </a:t>
            </a:r>
            <a:r>
              <a:rPr lang="it-IT" altLang="it-IT" sz="2800" dirty="0" err="1" smtClean="0">
                <a:solidFill>
                  <a:schemeClr val="bg1"/>
                </a:solidFill>
              </a:rPr>
              <a:t>cronoepidemiologia</a:t>
            </a:r>
            <a:r>
              <a:rPr lang="it-IT" altLang="it-IT" sz="2800" dirty="0" smtClean="0">
                <a:solidFill>
                  <a:schemeClr val="bg1"/>
                </a:solidFill>
              </a:rPr>
              <a:t> delle patologie acute cardiovascolari, potenziali fattori di rischio, </a:t>
            </a:r>
            <a:r>
              <a:rPr lang="it-IT" altLang="it-IT" sz="2800" dirty="0" err="1" smtClean="0">
                <a:solidFill>
                  <a:schemeClr val="bg1"/>
                </a:solidFill>
              </a:rPr>
              <a:t>outcome</a:t>
            </a:r>
            <a:r>
              <a:rPr lang="it-IT" altLang="it-IT" sz="2800" dirty="0" smtClean="0">
                <a:solidFill>
                  <a:schemeClr val="bg1"/>
                </a:solidFill>
              </a:rPr>
              <a:t> clinico e strategie terapeutiche;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800" dirty="0" smtClean="0">
                <a:solidFill>
                  <a:schemeClr val="bg1"/>
                </a:solidFill>
              </a:rPr>
              <a:t>Arteriopatia obliterante cronica degli arti inferiori, </a:t>
            </a:r>
            <a:r>
              <a:rPr lang="it-IT" altLang="it-IT" sz="2800" dirty="0" err="1" smtClean="0">
                <a:solidFill>
                  <a:schemeClr val="bg1"/>
                </a:solidFill>
              </a:rPr>
              <a:t>comorbidità</a:t>
            </a:r>
            <a:r>
              <a:rPr lang="it-IT" altLang="it-IT" sz="2800" dirty="0" smtClean="0">
                <a:solidFill>
                  <a:schemeClr val="bg1"/>
                </a:solidFill>
              </a:rPr>
              <a:t> cardiovascolare, esercizio fisico personalizzato, analisi di qualità della vita e relazione costo-efficacia.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800" dirty="0" smtClean="0">
                <a:solidFill>
                  <a:schemeClr val="bg1"/>
                </a:solidFill>
              </a:rPr>
              <a:t>Ipertensione, ritmi biologici e </a:t>
            </a:r>
            <a:r>
              <a:rPr lang="it-IT" altLang="it-IT" sz="2800" dirty="0" smtClean="0">
                <a:solidFill>
                  <a:schemeClr val="bg1"/>
                </a:solidFill>
              </a:rPr>
              <a:t>cronoterapia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800" dirty="0" smtClean="0">
                <a:solidFill>
                  <a:schemeClr val="bg1"/>
                </a:solidFill>
              </a:rPr>
              <a:t>Malattie infiammatorie intestinali - </a:t>
            </a:r>
            <a:r>
              <a:rPr lang="it-IT" altLang="it-IT" sz="2800" dirty="0" err="1" smtClean="0">
                <a:solidFill>
                  <a:schemeClr val="bg1"/>
                </a:solidFill>
              </a:rPr>
              <a:t>Celichia</a:t>
            </a:r>
            <a:endParaRPr lang="it-IT" altLang="it-IT" sz="2800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800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72816"/>
          </a:xfrm>
        </p:spPr>
        <p:txBody>
          <a:bodyPr/>
          <a:lstStyle/>
          <a:p>
            <a:r>
              <a:rPr lang="it-IT" sz="3600" dirty="0" smtClean="0">
                <a:solidFill>
                  <a:srgbClr val="FFFF00"/>
                </a:solidFill>
              </a:rPr>
              <a:t>METODOLOGIA CLINICA I  primo semestre no esame</a:t>
            </a:r>
            <a:br>
              <a:rPr lang="it-IT" sz="3600" dirty="0" smtClean="0">
                <a:solidFill>
                  <a:srgbClr val="FFFF00"/>
                </a:solidFill>
              </a:rPr>
            </a:br>
            <a:endParaRPr lang="it-IT" sz="3600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755576" y="1628800"/>
            <a:ext cx="741682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Medicina Interna   1 </a:t>
            </a:r>
            <a:r>
              <a:rPr lang="it-IT" b="1" dirty="0" err="1" smtClean="0">
                <a:solidFill>
                  <a:srgbClr val="FF0000"/>
                </a:solidFill>
              </a:rPr>
              <a:t>cfu</a:t>
            </a:r>
            <a:endParaRPr lang="it-IT" b="1" dirty="0" smtClean="0">
              <a:solidFill>
                <a:srgbClr val="FF0000"/>
              </a:solidFill>
            </a:endParaRPr>
          </a:p>
          <a:p>
            <a:endParaRPr lang="it-IT" b="1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Chirurgia Generale  2 </a:t>
            </a:r>
            <a:r>
              <a:rPr lang="it-IT" b="1" dirty="0" err="1" smtClean="0">
                <a:solidFill>
                  <a:srgbClr val="FF0000"/>
                </a:solidFill>
              </a:rPr>
              <a:t>cfu</a:t>
            </a:r>
            <a:endParaRPr lang="it-IT" b="1" dirty="0" smtClean="0">
              <a:solidFill>
                <a:srgbClr val="FF0000"/>
              </a:solidFill>
            </a:endParaRPr>
          </a:p>
          <a:p>
            <a:endParaRPr lang="it-IT" b="1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Biochimica clinica e biologia molecolare  2 </a:t>
            </a:r>
            <a:r>
              <a:rPr lang="it-IT" b="1" dirty="0" err="1" smtClean="0">
                <a:solidFill>
                  <a:srgbClr val="FF0000"/>
                </a:solidFill>
              </a:rPr>
              <a:t>cfu</a:t>
            </a:r>
            <a:endParaRPr lang="it-IT" b="1" dirty="0" smtClean="0">
              <a:solidFill>
                <a:srgbClr val="FF0000"/>
              </a:solidFill>
            </a:endParaRPr>
          </a:p>
          <a:p>
            <a:endParaRPr lang="it-IT" dirty="0" smtClean="0"/>
          </a:p>
          <a:p>
            <a:endParaRPr lang="it-IT" dirty="0" smtClean="0"/>
          </a:p>
          <a:p>
            <a:pPr algn="ctr"/>
            <a:r>
              <a:rPr lang="it-IT" sz="3600" dirty="0" smtClean="0">
                <a:solidFill>
                  <a:srgbClr val="FFFF00"/>
                </a:solidFill>
              </a:rPr>
              <a:t>METODOLOGIA CLINICA II</a:t>
            </a:r>
          </a:p>
          <a:p>
            <a:endParaRPr lang="it-IT" dirty="0" smtClean="0"/>
          </a:p>
          <a:p>
            <a:r>
              <a:rPr lang="it-IT" b="1" dirty="0" smtClean="0">
                <a:solidFill>
                  <a:srgbClr val="FF0000"/>
                </a:solidFill>
              </a:rPr>
              <a:t>Chirurgia Generale  5 </a:t>
            </a:r>
            <a:r>
              <a:rPr lang="it-IT" b="1" dirty="0" err="1" smtClean="0">
                <a:solidFill>
                  <a:srgbClr val="FF0000"/>
                </a:solidFill>
              </a:rPr>
              <a:t>cfu</a:t>
            </a:r>
            <a:endParaRPr lang="it-IT" b="1" dirty="0" smtClean="0">
              <a:solidFill>
                <a:srgbClr val="FF0000"/>
              </a:solidFill>
            </a:endParaRPr>
          </a:p>
          <a:p>
            <a:endParaRPr lang="it-IT" b="1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Medicina Interna  3 </a:t>
            </a:r>
            <a:r>
              <a:rPr lang="it-IT" b="1" dirty="0" err="1" smtClean="0">
                <a:solidFill>
                  <a:srgbClr val="FF0000"/>
                </a:solidFill>
              </a:rPr>
              <a:t>cfu</a:t>
            </a:r>
            <a:endParaRPr lang="it-IT" b="1" dirty="0" smtClean="0">
              <a:solidFill>
                <a:srgbClr val="FF0000"/>
              </a:solidFill>
            </a:endParaRPr>
          </a:p>
          <a:p>
            <a:endParaRPr lang="it-IT" b="1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Igiene e Statistica  2 </a:t>
            </a:r>
            <a:r>
              <a:rPr lang="it-IT" b="1" dirty="0" err="1" smtClean="0">
                <a:solidFill>
                  <a:srgbClr val="FF0000"/>
                </a:solidFill>
              </a:rPr>
              <a:t>cfu</a:t>
            </a:r>
            <a:endParaRPr lang="it-IT" b="1" dirty="0" smtClean="0">
              <a:solidFill>
                <a:srgbClr val="FF0000"/>
              </a:solidFill>
            </a:endParaRPr>
          </a:p>
          <a:p>
            <a:endParaRPr lang="it-IT" b="1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Anatomia Patologica  3 </a:t>
            </a:r>
            <a:r>
              <a:rPr lang="it-IT" b="1" dirty="0" err="1" smtClean="0">
                <a:solidFill>
                  <a:srgbClr val="FF0000"/>
                </a:solidFill>
              </a:rPr>
              <a:t>cfu</a:t>
            </a:r>
            <a:endParaRPr lang="it-IT" b="1" dirty="0" smtClean="0">
              <a:solidFill>
                <a:srgbClr val="FF0000"/>
              </a:solidFill>
            </a:endParaRPr>
          </a:p>
          <a:p>
            <a:pPr algn="ctr"/>
            <a:endParaRPr lang="it-IT" sz="3600" dirty="0" smtClean="0"/>
          </a:p>
          <a:p>
            <a:pPr algn="ctr"/>
            <a:endParaRPr lang="it-IT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MODULO di MEDICINA INTERNA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Prevede una parte di ore di esercitazione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Tali ore sono distribuite in 5 giorni lavorativi, consequenziali, e si svolgono presso il reparto di Clinica Medica, ubicato a Cona </a:t>
            </a:r>
            <a:r>
              <a:rPr lang="it-IT" dirty="0" smtClean="0">
                <a:solidFill>
                  <a:srgbClr val="FF0000"/>
                </a:solidFill>
              </a:rPr>
              <a:t>2C2.</a:t>
            </a:r>
            <a:endParaRPr lang="it-IT" dirty="0" smtClean="0">
              <a:solidFill>
                <a:srgbClr val="FF0000"/>
              </a:solidFill>
            </a:endParaRPr>
          </a:p>
          <a:p>
            <a:r>
              <a:rPr lang="it-IT" dirty="0" smtClean="0">
                <a:solidFill>
                  <a:srgbClr val="FF0000"/>
                </a:solidFill>
              </a:rPr>
              <a:t>Per accedere alle esercitazioni, bisogna inviare una </a:t>
            </a:r>
            <a:r>
              <a:rPr lang="it-IT" dirty="0" err="1" smtClean="0">
                <a:solidFill>
                  <a:srgbClr val="FF0000"/>
                </a:solidFill>
              </a:rPr>
              <a:t>email</a:t>
            </a:r>
            <a:r>
              <a:rPr lang="it-IT" dirty="0" smtClean="0">
                <a:solidFill>
                  <a:srgbClr val="FF0000"/>
                </a:solidFill>
              </a:rPr>
              <a:t>, almeno una settimana prima di quando si intende svolgerle, a clinicamedica@unife.it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b="1" dirty="0" smtClean="0">
                <a:solidFill>
                  <a:srgbClr val="FFFF00"/>
                </a:solidFill>
              </a:rPr>
              <a:t>MODULO di MEDICINA INTERNA</a:t>
            </a:r>
            <a:endParaRPr lang="it-IT" sz="4000" b="1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/>
          <a:lstStyle/>
          <a:p>
            <a:r>
              <a:rPr lang="it-IT" sz="2800" dirty="0" smtClean="0">
                <a:solidFill>
                  <a:srgbClr val="FF0000"/>
                </a:solidFill>
              </a:rPr>
              <a:t>Le esercitazioni si svolgono dal lunedì al venerdì dalle ore 9 alle ore 12</a:t>
            </a:r>
          </a:p>
          <a:p>
            <a:r>
              <a:rPr lang="it-IT" sz="2800" dirty="0" smtClean="0">
                <a:solidFill>
                  <a:srgbClr val="FF0000"/>
                </a:solidFill>
              </a:rPr>
              <a:t>Il primo giorno ci si presenta presso lo studio del </a:t>
            </a:r>
            <a:r>
              <a:rPr lang="it-IT" sz="2800" dirty="0" err="1" smtClean="0">
                <a:solidFill>
                  <a:srgbClr val="FF0000"/>
                </a:solidFill>
              </a:rPr>
              <a:t>Sig.Benati</a:t>
            </a:r>
            <a:r>
              <a:rPr lang="it-IT" sz="2800" dirty="0" smtClean="0">
                <a:solidFill>
                  <a:srgbClr val="FF0000"/>
                </a:solidFill>
              </a:rPr>
              <a:t> Stefano, archivista,per il ritiro del foglio delle frequenze che verrà consegnato alla Dott.ssa Bagnaresi al termine della frequenza  che provvederà a rilasciarne una fotocopia allo studente  che </a:t>
            </a:r>
            <a:r>
              <a:rPr lang="it-IT" sz="2800" b="1" u="sng" dirty="0" smtClean="0">
                <a:solidFill>
                  <a:srgbClr val="FF0000"/>
                </a:solidFill>
              </a:rPr>
              <a:t>dovrà esibirlo all’esame </a:t>
            </a:r>
            <a:r>
              <a:rPr lang="it-IT" sz="2800" dirty="0" smtClean="0">
                <a:solidFill>
                  <a:srgbClr val="FF0000"/>
                </a:solidFill>
              </a:rPr>
              <a:t>e al momento della verbalizzazione.</a:t>
            </a:r>
          </a:p>
          <a:p>
            <a:r>
              <a:rPr lang="it-IT" sz="2800" dirty="0" smtClean="0">
                <a:solidFill>
                  <a:srgbClr val="FF0000"/>
                </a:solidFill>
              </a:rPr>
              <a:t>Inoltre  si appone la  firma per  l’informativa alla privacy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ESERCITAZIONI- ESEMPIO</a:t>
            </a:r>
            <a:endParaRPr lang="it-IT" dirty="0">
              <a:solidFill>
                <a:srgbClr val="FFFF00"/>
              </a:solidFill>
            </a:endParaRP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216735"/>
            <a:ext cx="3744415" cy="5292893"/>
          </a:xfrm>
        </p:spPr>
      </p:pic>
    </p:spTree>
    <p:extLst>
      <p:ext uri="{BB962C8B-B14F-4D97-AF65-F5344CB8AC3E}">
        <p14:creationId xmlns:p14="http://schemas.microsoft.com/office/powerpoint/2010/main" val="3256565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MODULO di MEDICINA INTERNA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>
                <a:solidFill>
                  <a:srgbClr val="FF0000"/>
                </a:solidFill>
              </a:rPr>
              <a:t>Lo studio della Dott.ssa Isabella </a:t>
            </a:r>
            <a:r>
              <a:rPr lang="it-IT" sz="2800" dirty="0" err="1" smtClean="0">
                <a:solidFill>
                  <a:srgbClr val="FF0000"/>
                </a:solidFill>
              </a:rPr>
              <a:t>Bagnaresi</a:t>
            </a:r>
            <a:r>
              <a:rPr lang="it-IT" sz="2800" dirty="0" smtClean="0">
                <a:solidFill>
                  <a:srgbClr val="FF0000"/>
                </a:solidFill>
              </a:rPr>
              <a:t> è ubicato presso gli studi dipartimentali 1B1</a:t>
            </a:r>
          </a:p>
          <a:p>
            <a:r>
              <a:rPr lang="it-IT" sz="2800" dirty="0" smtClean="0">
                <a:solidFill>
                  <a:srgbClr val="FF0000"/>
                </a:solidFill>
              </a:rPr>
              <a:t>In reparto si accede portandosi il camice, il fonendoscopio e un blocchetto per gli appunti.</a:t>
            </a:r>
          </a:p>
          <a:p>
            <a:r>
              <a:rPr lang="it-IT" sz="2800" dirty="0" smtClean="0">
                <a:solidFill>
                  <a:srgbClr val="FF0000"/>
                </a:solidFill>
              </a:rPr>
              <a:t>Non essendoci armadietti dedicati, si consiglia di non lasciare portafoglio, cellulare negli zaini perché verranno depositati in un luogo comune, ovvero la stanza medici del reparto</a:t>
            </a:r>
            <a:endParaRPr lang="it-IT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</a:rPr>
              <a:t>ALTRI MODULI</a:t>
            </a:r>
            <a:endParaRPr lang="it-IT" b="1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Anche per altri moduli sono previste le esercitazioni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Per le opportune informazioni è necessario contattare i docenti della materia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946</TotalTime>
  <Words>819</Words>
  <Application>Microsoft Office PowerPoint</Application>
  <PresentationFormat>Presentazione su schermo (4:3)</PresentationFormat>
  <Paragraphs>89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Struttura predefinita</vt:lpstr>
      <vt:lpstr>Anno Accademico 2017-2018   METODOLOGIA CLINICA I e II (responsabile: prof. Roberto De Giorgio) Modulo: Medicina Interna (prof. Roberto De Giorgio )</vt:lpstr>
      <vt:lpstr>Staff</vt:lpstr>
      <vt:lpstr>Linee di ricerca Clinica Medica</vt:lpstr>
      <vt:lpstr>METODOLOGIA CLINICA I  primo semestre no esame </vt:lpstr>
      <vt:lpstr>MODULO di MEDICINA INTERNA</vt:lpstr>
      <vt:lpstr>MODULO di MEDICINA INTERNA</vt:lpstr>
      <vt:lpstr>ESERCITAZIONI- ESEMPIO</vt:lpstr>
      <vt:lpstr>MODULO di MEDICINA INTERNA</vt:lpstr>
      <vt:lpstr>ALTRI MODULI</vt:lpstr>
      <vt:lpstr>Esami: modalità di esame</vt:lpstr>
      <vt:lpstr>MODALITA’ D’ESAME</vt:lpstr>
      <vt:lpstr>Presentazione standard di PowerPoint</vt:lpstr>
      <vt:lpstr>SVOLGIMENTO ESAME</vt:lpstr>
      <vt:lpstr>MATERIALE DIDATTICO</vt:lpstr>
      <vt:lpstr>Presentazione standard di PowerPoint</vt:lpstr>
      <vt:lpstr>PER QUALSIASI NECESSITA’</vt:lpstr>
    </vt:vector>
  </TitlesOfParts>
  <Company>UNIFE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PROF. LONGHINI</dc:creator>
  <cp:lastModifiedBy>ISABELLA</cp:lastModifiedBy>
  <cp:revision>236</cp:revision>
  <dcterms:created xsi:type="dcterms:W3CDTF">2011-03-01T09:42:13Z</dcterms:created>
  <dcterms:modified xsi:type="dcterms:W3CDTF">2018-03-08T10:44:25Z</dcterms:modified>
</cp:coreProperties>
</file>