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napToObjects="1">
      <p:cViewPr varScale="1">
        <p:scale>
          <a:sx n="111" d="100"/>
          <a:sy n="111" d="100"/>
        </p:scale>
        <p:origin x="-160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FDA2E530-C8A7-48DB-9965-552BA2380D2E}" type="datetimeFigureOut">
              <a:rPr lang="es-ES"/>
              <a:pPr>
                <a:defRPr/>
              </a:pPr>
              <a:t>03/06/2014</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noProof="0" smtClean="0"/>
              <a:t>Haga clic para modificar el estilo de texto del patrón</a:t>
            </a:r>
          </a:p>
          <a:p>
            <a:pPr lvl="1"/>
            <a:r>
              <a:rPr lang="it-IT" noProof="0" smtClean="0"/>
              <a:t>Segundo nivel</a:t>
            </a:r>
          </a:p>
          <a:p>
            <a:pPr lvl="2"/>
            <a:r>
              <a:rPr lang="it-IT" noProof="0" smtClean="0"/>
              <a:t>Tercer nivel</a:t>
            </a:r>
          </a:p>
          <a:p>
            <a:pPr lvl="3"/>
            <a:r>
              <a:rPr lang="it-IT" noProof="0" smtClean="0"/>
              <a:t>Cuarto nivel</a:t>
            </a:r>
          </a:p>
          <a:p>
            <a:pPr lvl="4"/>
            <a:r>
              <a:rPr lang="it-IT" noProof="0" smtClean="0"/>
              <a:t>Quinto nivel</a:t>
            </a:r>
            <a:endParaRPr lang="es-ES" noProof="0"/>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52153B7F-327F-459C-B049-6956E5B79AF8}" type="slidenum">
              <a:rPr lang="es-ES"/>
              <a:pPr>
                <a:defRPr/>
              </a:pPr>
              <a:t>‹#›</a:t>
            </a:fld>
            <a:endParaRPr lang="es-ES"/>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Marcador de imagen de diapositiva 1"/>
          <p:cNvSpPr>
            <a:spLocks noGrp="1" noRot="1" noChangeAspect="1"/>
          </p:cNvSpPr>
          <p:nvPr>
            <p:ph type="sldImg"/>
          </p:nvPr>
        </p:nvSpPr>
        <p:spPr bwMode="auto">
          <a:noFill/>
          <a:ln>
            <a:solidFill>
              <a:srgbClr val="000000"/>
            </a:solidFill>
            <a:miter lim="800000"/>
            <a:headEnd/>
            <a:tailEnd/>
          </a:ln>
        </p:spPr>
      </p:sp>
      <p:sp>
        <p:nvSpPr>
          <p:cNvPr id="21506"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smtClean="0"/>
          </a:p>
        </p:txBody>
      </p:sp>
      <p:sp>
        <p:nvSpPr>
          <p:cNvPr id="21507" name="Marcador de número de diapositiva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C4CBB50-76C7-4FA9-A589-B1E3A049543F}" type="slidenum">
              <a:rPr lang="es-ES">
                <a:cs typeface="Arial" charset="0"/>
              </a:rPr>
              <a:pPr fontAlgn="base">
                <a:spcBef>
                  <a:spcPct val="0"/>
                </a:spcBef>
                <a:spcAft>
                  <a:spcPct val="0"/>
                </a:spcAft>
              </a:pPr>
              <a:t>7</a:t>
            </a:fld>
            <a:endParaRPr lang="es-E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it-IT" smtClean="0"/>
              <a:t>Clic para editar título</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lvl1pPr>
          </a:lstStyle>
          <a:p>
            <a:pPr>
              <a:defRPr/>
            </a:pPr>
            <a:fld id="{D0ADE541-9848-4C33-9ADC-DDEC3A159119}" type="datetimeFigureOut">
              <a:rPr lang="en-US"/>
              <a:pPr>
                <a:defRPr/>
              </a:pPr>
              <a:t>6/3/2014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5297564-927A-4CCA-8457-E5181DEAAD2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 para editar título</a:t>
            </a:r>
            <a:endParaRPr lang="en-US"/>
          </a:p>
        </p:txBody>
      </p:sp>
      <p:sp>
        <p:nvSpPr>
          <p:cNvPr id="3" name="Vertical Text Placeholder 2"/>
          <p:cNvSpPr>
            <a:spLocks noGrp="1"/>
          </p:cNvSpPr>
          <p:nvPr>
            <p:ph type="body" orient="vert" idx="1"/>
          </p:nvPr>
        </p:nvSpPr>
        <p:spPr/>
        <p:txBody>
          <a:bodyPr vert="eaVert" anchor="t"/>
          <a:lstStyle/>
          <a:p>
            <a:pPr lvl="0"/>
            <a:r>
              <a:rPr lang="it-IT" smtClean="0"/>
              <a:t>Haga clic para modificar el estilo de texto del patrón</a:t>
            </a:r>
          </a:p>
          <a:p>
            <a:pPr lvl="1"/>
            <a:r>
              <a:rPr lang="it-IT" smtClean="0"/>
              <a:t>Segundo nivel</a:t>
            </a:r>
          </a:p>
          <a:p>
            <a:pPr lvl="2"/>
            <a:r>
              <a:rPr lang="it-IT" smtClean="0"/>
              <a:t>Tercer nivel</a:t>
            </a:r>
          </a:p>
          <a:p>
            <a:pPr lvl="3"/>
            <a:r>
              <a:rPr lang="it-IT" smtClean="0"/>
              <a:t>Cuarto nivel</a:t>
            </a:r>
          </a:p>
          <a:p>
            <a:pPr lvl="4"/>
            <a:r>
              <a:rPr lang="it-IT" smtClean="0"/>
              <a:t>Quinto nivel</a:t>
            </a:r>
            <a:endParaRPr lang="en-US"/>
          </a:p>
        </p:txBody>
      </p:sp>
      <p:sp>
        <p:nvSpPr>
          <p:cNvPr id="4" name="Date Placeholder 3"/>
          <p:cNvSpPr>
            <a:spLocks noGrp="1"/>
          </p:cNvSpPr>
          <p:nvPr>
            <p:ph type="dt" sz="half" idx="10"/>
          </p:nvPr>
        </p:nvSpPr>
        <p:spPr/>
        <p:txBody>
          <a:bodyPr/>
          <a:lstStyle>
            <a:lvl1pPr>
              <a:defRPr/>
            </a:lvl1pPr>
          </a:lstStyle>
          <a:p>
            <a:pPr>
              <a:defRPr/>
            </a:pPr>
            <a:fld id="{1CDF90FE-4072-4C5D-B9E0-AFAB5D84A9FF}" type="datetimeFigureOut">
              <a:rPr lang="en-US"/>
              <a:pPr>
                <a:defRPr/>
              </a:pPr>
              <a:t>6/3/2014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10AD5AB-48F5-4D49-AE3D-8D86B1254BD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t-IT" smtClean="0"/>
              <a:t>Clic para editar título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it-IT" smtClean="0"/>
              <a:t>Haga clic para modificar el estilo de texto del patrón</a:t>
            </a:r>
          </a:p>
          <a:p>
            <a:pPr lvl="1"/>
            <a:r>
              <a:rPr lang="it-IT" smtClean="0"/>
              <a:t>Segundo nivel</a:t>
            </a:r>
          </a:p>
          <a:p>
            <a:pPr lvl="2"/>
            <a:r>
              <a:rPr lang="it-IT" smtClean="0"/>
              <a:t>Tercer nivel</a:t>
            </a:r>
          </a:p>
          <a:p>
            <a:pPr lvl="3"/>
            <a:r>
              <a:rPr lang="it-IT" smtClean="0"/>
              <a:t>Cuarto nivel</a:t>
            </a:r>
          </a:p>
          <a:p>
            <a:pPr lvl="4"/>
            <a:r>
              <a:rPr lang="it-IT" smtClean="0"/>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2D60FEA4-1318-45EA-B34D-23C599455215}" type="datetimeFigureOut">
              <a:rPr lang="en-US"/>
              <a:pPr>
                <a:defRPr/>
              </a:pPr>
              <a:t>6/3/2014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1B968BD-A221-47DA-87E0-A4846CB8A07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 para editar título</a:t>
            </a:r>
            <a:endParaRPr lang="en-US" dirty="0"/>
          </a:p>
        </p:txBody>
      </p:sp>
      <p:sp>
        <p:nvSpPr>
          <p:cNvPr id="3" name="Content Placeholder 2"/>
          <p:cNvSpPr>
            <a:spLocks noGrp="1"/>
          </p:cNvSpPr>
          <p:nvPr>
            <p:ph idx="1"/>
          </p:nvPr>
        </p:nvSpPr>
        <p:spPr/>
        <p:txBody>
          <a:bodyPr/>
          <a:lstStyle/>
          <a:p>
            <a:pPr lvl="0"/>
            <a:r>
              <a:rPr lang="it-IT" smtClean="0"/>
              <a:t>Haga clic para modificar el estilo de texto del patrón</a:t>
            </a:r>
          </a:p>
          <a:p>
            <a:pPr lvl="1"/>
            <a:r>
              <a:rPr lang="it-IT" smtClean="0"/>
              <a:t>Segundo nivel</a:t>
            </a:r>
          </a:p>
          <a:p>
            <a:pPr lvl="2"/>
            <a:r>
              <a:rPr lang="it-IT" smtClean="0"/>
              <a:t>Tercer nivel</a:t>
            </a:r>
          </a:p>
          <a:p>
            <a:pPr lvl="3"/>
            <a:r>
              <a:rPr lang="it-IT" smtClean="0"/>
              <a:t>Cuarto nivel</a:t>
            </a:r>
          </a:p>
          <a:p>
            <a:pPr lvl="4"/>
            <a:r>
              <a:rPr lang="it-IT" smtClean="0"/>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ABA12D15-06FA-49BB-85AF-685FB932610B}" type="datetimeFigureOut">
              <a:rPr lang="en-US"/>
              <a:pPr>
                <a:defRPr/>
              </a:pPr>
              <a:t>6/3/2014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2F2755-23DB-4AC2-BEB4-E0429F73143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it-IT" smtClean="0"/>
              <a:t>Clic para editar título</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6979A6F4-800E-40E8-B672-70306DBD0960}" type="datetimeFigureOut">
              <a:rPr lang="en-US"/>
              <a:pPr>
                <a:defRPr/>
              </a:pPr>
              <a:t>6/3/2014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1F264B-25AD-4131-A50A-0A39A97D10E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 para editar título</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Haga clic para modificar el estilo de texto del patrón</a:t>
            </a:r>
          </a:p>
          <a:p>
            <a:pPr lvl="1"/>
            <a:r>
              <a:rPr lang="it-IT" smtClean="0"/>
              <a:t>Segundo nivel</a:t>
            </a:r>
          </a:p>
          <a:p>
            <a:pPr lvl="2"/>
            <a:r>
              <a:rPr lang="it-IT" smtClean="0"/>
              <a:t>Tercer nivel</a:t>
            </a:r>
          </a:p>
          <a:p>
            <a:pPr lvl="3"/>
            <a:r>
              <a:rPr lang="it-IT" smtClean="0"/>
              <a:t>Cuarto nivel</a:t>
            </a:r>
          </a:p>
          <a:p>
            <a:pPr lvl="4"/>
            <a:r>
              <a:rPr lang="it-IT"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Haga clic para modificar el estilo de texto del patrón</a:t>
            </a:r>
          </a:p>
          <a:p>
            <a:pPr lvl="1"/>
            <a:r>
              <a:rPr lang="it-IT" smtClean="0"/>
              <a:t>Segundo nivel</a:t>
            </a:r>
          </a:p>
          <a:p>
            <a:pPr lvl="2"/>
            <a:r>
              <a:rPr lang="it-IT" smtClean="0"/>
              <a:t>Tercer nivel</a:t>
            </a:r>
          </a:p>
          <a:p>
            <a:pPr lvl="3"/>
            <a:r>
              <a:rPr lang="it-IT" smtClean="0"/>
              <a:t>Cuarto nivel</a:t>
            </a:r>
          </a:p>
          <a:p>
            <a:pPr lvl="4"/>
            <a:r>
              <a:rPr lang="it-IT" smtClean="0"/>
              <a:t>Quinto nivel</a:t>
            </a:r>
            <a:endParaRPr lang="en-US"/>
          </a:p>
        </p:txBody>
      </p:sp>
      <p:sp>
        <p:nvSpPr>
          <p:cNvPr id="5" name="Date Placeholder 3"/>
          <p:cNvSpPr>
            <a:spLocks noGrp="1"/>
          </p:cNvSpPr>
          <p:nvPr>
            <p:ph type="dt" sz="half" idx="10"/>
          </p:nvPr>
        </p:nvSpPr>
        <p:spPr/>
        <p:txBody>
          <a:bodyPr/>
          <a:lstStyle>
            <a:lvl1pPr>
              <a:defRPr/>
            </a:lvl1pPr>
          </a:lstStyle>
          <a:p>
            <a:pPr>
              <a:defRPr/>
            </a:pPr>
            <a:fld id="{C99ED1EA-524B-4F99-A16A-DECFCC08C322}" type="datetimeFigureOut">
              <a:rPr lang="en-US"/>
              <a:pPr>
                <a:defRPr/>
              </a:pPr>
              <a:t>6/3/2014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95A4269-C867-4603-9244-93637929F4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Clic para editar título</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Haga clic para modificar el estilo de texto del patrón</a:t>
            </a:r>
          </a:p>
          <a:p>
            <a:pPr lvl="1"/>
            <a:r>
              <a:rPr lang="it-IT" smtClean="0"/>
              <a:t>Segundo nivel</a:t>
            </a:r>
          </a:p>
          <a:p>
            <a:pPr lvl="2"/>
            <a:r>
              <a:rPr lang="it-IT" smtClean="0"/>
              <a:t>Tercer nivel</a:t>
            </a:r>
          </a:p>
          <a:p>
            <a:pPr lvl="3"/>
            <a:r>
              <a:rPr lang="it-IT" smtClean="0"/>
              <a:t>Cuarto nivel</a:t>
            </a:r>
          </a:p>
          <a:p>
            <a:pPr lvl="4"/>
            <a:r>
              <a:rPr lang="it-IT"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Haga clic para modificar el estilo de texto del patrón</a:t>
            </a:r>
          </a:p>
          <a:p>
            <a:pPr lvl="1"/>
            <a:r>
              <a:rPr lang="it-IT" smtClean="0"/>
              <a:t>Segundo nivel</a:t>
            </a:r>
          </a:p>
          <a:p>
            <a:pPr lvl="2"/>
            <a:r>
              <a:rPr lang="it-IT" smtClean="0"/>
              <a:t>Tercer nivel</a:t>
            </a:r>
          </a:p>
          <a:p>
            <a:pPr lvl="3"/>
            <a:r>
              <a:rPr lang="it-IT" smtClean="0"/>
              <a:t>Cuarto nivel</a:t>
            </a:r>
          </a:p>
          <a:p>
            <a:pPr lvl="4"/>
            <a:r>
              <a:rPr lang="it-IT" smtClean="0"/>
              <a:t>Quinto nivel</a:t>
            </a:r>
            <a:endParaRPr lang="en-US"/>
          </a:p>
        </p:txBody>
      </p:sp>
      <p:sp>
        <p:nvSpPr>
          <p:cNvPr id="7" name="Date Placeholder 3"/>
          <p:cNvSpPr>
            <a:spLocks noGrp="1"/>
          </p:cNvSpPr>
          <p:nvPr>
            <p:ph type="dt" sz="half" idx="10"/>
          </p:nvPr>
        </p:nvSpPr>
        <p:spPr/>
        <p:txBody>
          <a:bodyPr/>
          <a:lstStyle>
            <a:lvl1pPr>
              <a:defRPr/>
            </a:lvl1pPr>
          </a:lstStyle>
          <a:p>
            <a:pPr>
              <a:defRPr/>
            </a:pPr>
            <a:fld id="{D98DC22A-7CE9-416D-B2BD-BD31BACFD9E5}" type="datetimeFigureOut">
              <a:rPr lang="en-US"/>
              <a:pPr>
                <a:defRPr/>
              </a:pPr>
              <a:t>6/3/2014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636CF51-FDE7-4A38-BCDB-DF98FA61594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 para editar título</a:t>
            </a:r>
            <a:endParaRPr lang="en-US"/>
          </a:p>
        </p:txBody>
      </p:sp>
      <p:sp>
        <p:nvSpPr>
          <p:cNvPr id="3" name="Date Placeholder 3"/>
          <p:cNvSpPr>
            <a:spLocks noGrp="1"/>
          </p:cNvSpPr>
          <p:nvPr>
            <p:ph type="dt" sz="half" idx="10"/>
          </p:nvPr>
        </p:nvSpPr>
        <p:spPr/>
        <p:txBody>
          <a:bodyPr/>
          <a:lstStyle>
            <a:lvl1pPr>
              <a:defRPr/>
            </a:lvl1pPr>
          </a:lstStyle>
          <a:p>
            <a:pPr>
              <a:defRPr/>
            </a:pPr>
            <a:fld id="{27261844-5C62-4D5E-B0FC-D7D28B1C4933}" type="datetimeFigureOut">
              <a:rPr lang="en-US"/>
              <a:pPr>
                <a:defRPr/>
              </a:pPr>
              <a:t>6/3/2014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AADA3E5-099B-4635-8F63-1F6EED43547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EFB4D66-0433-4297-BAA8-8B2142811267}" type="datetimeFigureOut">
              <a:rPr lang="en-US"/>
              <a:pPr>
                <a:defRPr/>
              </a:pPr>
              <a:t>6/3/2014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209DD6E-440A-4A4D-948D-4104FC77D38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it-IT" smtClean="0"/>
              <a:t>Clic para editar título</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Haga clic para modificar el estilo de texto del patrón</a:t>
            </a:r>
          </a:p>
          <a:p>
            <a:pPr lvl="1"/>
            <a:r>
              <a:rPr lang="it-IT" smtClean="0"/>
              <a:t>Segundo nivel</a:t>
            </a:r>
          </a:p>
          <a:p>
            <a:pPr lvl="2"/>
            <a:r>
              <a:rPr lang="it-IT" smtClean="0"/>
              <a:t>Tercer nivel</a:t>
            </a:r>
          </a:p>
          <a:p>
            <a:pPr lvl="3"/>
            <a:r>
              <a:rPr lang="it-IT" smtClean="0"/>
              <a:t>Cuarto nivel</a:t>
            </a:r>
          </a:p>
          <a:p>
            <a:pPr lvl="4"/>
            <a:r>
              <a:rPr lang="it-IT" smtClean="0"/>
              <a:t>Quinto nivel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575454C4-ABA0-4635-81E3-DB0A82154A8A}" type="datetimeFigureOut">
              <a:rPr lang="en-US"/>
              <a:pPr>
                <a:defRPr/>
              </a:pPr>
              <a:t>6/3/2014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53C1580-A1D4-43E5-9034-48A58C76E8B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it-IT" smtClean="0"/>
              <a:t>Clic para editar título</a:t>
            </a:r>
            <a:endParaRPr lang="en-US" dirty="0"/>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Arrastre la imagen al marcador de posición o haga clic en el icono para agregar</a:t>
            </a:r>
            <a:endParaRPr lang="en-US" noProof="0"/>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8F53340C-3746-4884-AC95-FBA6839DAD80}" type="datetimeFigureOut">
              <a:rPr lang="en-US"/>
              <a:pPr>
                <a:defRPr/>
              </a:pPr>
              <a:t>6/3/2014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4066B89-7A3E-4393-B585-F5DA1BFBE8D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457200"/>
            <a:ext cx="8229600"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Clic para editar título</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Haga clic para modificar el estilo de texto del patrón</a:t>
            </a:r>
          </a:p>
          <a:p>
            <a:pPr lvl="1"/>
            <a:r>
              <a:rPr lang="it-IT" smtClean="0"/>
              <a:t>Segundo nivel</a:t>
            </a:r>
          </a:p>
          <a:p>
            <a:pPr lvl="2"/>
            <a:r>
              <a:rPr lang="it-IT" smtClean="0"/>
              <a:t>Tercer nivel</a:t>
            </a:r>
          </a:p>
          <a:p>
            <a:pPr lvl="3"/>
            <a:r>
              <a:rPr lang="it-IT" smtClean="0"/>
              <a:t>Cuarto nivel</a:t>
            </a:r>
          </a:p>
          <a:p>
            <a:pPr lvl="4"/>
            <a:r>
              <a:rPr lang="it-IT" smtClean="0"/>
              <a:t>Quinto nivel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16AA05E-E040-4604-8E07-7F099BB77D27}" type="datetimeFigureOut">
              <a:rPr lang="en-US"/>
              <a:pPr>
                <a:defRPr/>
              </a:pPr>
              <a:t>6/3/2014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DED5FC5F-473D-4937-ADD6-79C5535AAFD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ctr" rtl="0" fontAlgn="base">
        <a:spcBef>
          <a:spcPct val="0"/>
        </a:spcBef>
        <a:spcAft>
          <a:spcPct val="0"/>
        </a:spcAft>
        <a:defRPr sz="5000" kern="1200">
          <a:solidFill>
            <a:schemeClr val="tx1"/>
          </a:solidFill>
          <a:latin typeface="+mj-lt"/>
          <a:ea typeface="+mj-ea"/>
          <a:cs typeface="+mj-cs"/>
        </a:defRPr>
      </a:lvl1pPr>
      <a:lvl2pPr algn="ctr" rtl="0" fontAlgn="base">
        <a:spcBef>
          <a:spcPct val="0"/>
        </a:spcBef>
        <a:spcAft>
          <a:spcPct val="0"/>
        </a:spcAft>
        <a:defRPr sz="5000">
          <a:solidFill>
            <a:schemeClr val="tx1"/>
          </a:solidFill>
          <a:latin typeface="Corbel" pitchFamily="34" charset="0"/>
        </a:defRPr>
      </a:lvl2pPr>
      <a:lvl3pPr algn="ctr" rtl="0" fontAlgn="base">
        <a:spcBef>
          <a:spcPct val="0"/>
        </a:spcBef>
        <a:spcAft>
          <a:spcPct val="0"/>
        </a:spcAft>
        <a:defRPr sz="5000">
          <a:solidFill>
            <a:schemeClr val="tx1"/>
          </a:solidFill>
          <a:latin typeface="Corbel" pitchFamily="34" charset="0"/>
        </a:defRPr>
      </a:lvl3pPr>
      <a:lvl4pPr algn="ctr" rtl="0" fontAlgn="base">
        <a:spcBef>
          <a:spcPct val="0"/>
        </a:spcBef>
        <a:spcAft>
          <a:spcPct val="0"/>
        </a:spcAft>
        <a:defRPr sz="5000">
          <a:solidFill>
            <a:schemeClr val="tx1"/>
          </a:solidFill>
          <a:latin typeface="Corbel" pitchFamily="34" charset="0"/>
        </a:defRPr>
      </a:lvl4pPr>
      <a:lvl5pPr algn="ctr" rtl="0" fontAlgn="base">
        <a:spcBef>
          <a:spcPct val="0"/>
        </a:spcBef>
        <a:spcAft>
          <a:spcPct val="0"/>
        </a:spcAft>
        <a:defRPr sz="5000">
          <a:solidFill>
            <a:schemeClr val="tx1"/>
          </a:solidFill>
          <a:latin typeface="Corbel"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rtl="0" fontAlgn="base">
        <a:lnSpc>
          <a:spcPct val="150000"/>
        </a:lnSpc>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lnSpc>
          <a:spcPct val="150000"/>
        </a:lnSpc>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lnSpc>
          <a:spcPct val="150000"/>
        </a:lnSpc>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lnSpc>
          <a:spcPct val="150000"/>
        </a:lnSpc>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lnSpc>
          <a:spcPct val="150000"/>
        </a:lnSpc>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9.tiff"/><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0.tif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ítulo 1"/>
          <p:cNvSpPr>
            <a:spLocks noGrp="1"/>
          </p:cNvSpPr>
          <p:nvPr>
            <p:ph type="ctrTitle"/>
          </p:nvPr>
        </p:nvSpPr>
        <p:spPr>
          <a:xfrm>
            <a:off x="685800" y="1778000"/>
            <a:ext cx="7772400" cy="2414588"/>
          </a:xfrm>
        </p:spPr>
        <p:txBody>
          <a:bodyPr/>
          <a:lstStyle/>
          <a:p>
            <a:r>
              <a:rPr lang="es-ES" sz="6600" smtClean="0">
                <a:latin typeface="Comic Sans MS" pitchFamily="66" charset="0"/>
              </a:rPr>
              <a:t>CLEIDOCRANIAL DYSPLASIA</a:t>
            </a:r>
            <a:endParaRPr lang="es-ES" sz="6600" smtClean="0"/>
          </a:p>
        </p:txBody>
      </p:sp>
      <p:sp>
        <p:nvSpPr>
          <p:cNvPr id="14338" name="Subtítulo 2"/>
          <p:cNvSpPr>
            <a:spLocks noGrp="1"/>
          </p:cNvSpPr>
          <p:nvPr>
            <p:ph type="subTitle" idx="1"/>
          </p:nvPr>
        </p:nvSpPr>
        <p:spPr>
          <a:xfrm>
            <a:off x="1884363" y="4762500"/>
            <a:ext cx="6861175" cy="1752600"/>
          </a:xfrm>
        </p:spPr>
        <p:txBody>
          <a:bodyPr/>
          <a:lstStyle/>
          <a:p>
            <a:r>
              <a:rPr lang="es-ES" sz="2200" smtClean="0">
                <a:latin typeface="Comic Sans MS" pitchFamily="66" charset="0"/>
              </a:rPr>
              <a:t>Ilaria Balzani</a:t>
            </a:r>
          </a:p>
          <a:p>
            <a:r>
              <a:rPr lang="es-ES" sz="1900" smtClean="0">
                <a:latin typeface="Comic Sans MS" pitchFamily="66" charset="0"/>
              </a:rPr>
              <a:t>Scuola di Specializzazione in Ortognatodonzia di Ferrara</a:t>
            </a:r>
          </a:p>
        </p:txBody>
      </p:sp>
      <p:pic>
        <p:nvPicPr>
          <p:cNvPr id="14339" name="Imagen 3" descr="logo_unife.png"/>
          <p:cNvPicPr>
            <a:picLocks noChangeAspect="1"/>
          </p:cNvPicPr>
          <p:nvPr/>
        </p:nvPicPr>
        <p:blipFill>
          <a:blip r:embed="rId2"/>
          <a:srcRect/>
          <a:stretch>
            <a:fillRect/>
          </a:stretch>
        </p:blipFill>
        <p:spPr bwMode="auto">
          <a:xfrm>
            <a:off x="7351713" y="190500"/>
            <a:ext cx="1401762" cy="16494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ítulo 1"/>
          <p:cNvSpPr>
            <a:spLocks noGrp="1"/>
          </p:cNvSpPr>
          <p:nvPr>
            <p:ph type="title"/>
          </p:nvPr>
        </p:nvSpPr>
        <p:spPr>
          <a:xfrm>
            <a:off x="457200" y="457200"/>
            <a:ext cx="8229600" cy="5999163"/>
          </a:xfrm>
        </p:spPr>
        <p:txBody>
          <a:bodyPr/>
          <a:lstStyle/>
          <a:p>
            <a:pPr algn="l"/>
            <a:r>
              <a:rPr lang="en-US" sz="3600" b="1" u="sng" smtClean="0">
                <a:latin typeface="Comic Sans MS" pitchFamily="66" charset="0"/>
              </a:rPr>
              <a:t>External Features</a:t>
            </a:r>
            <a:r>
              <a:rPr lang="en-US" sz="3600" smtClean="0">
                <a:latin typeface="Comic Sans MS" pitchFamily="66" charset="0"/>
              </a:rPr>
              <a:t>: Narrow thorax </a:t>
            </a:r>
            <a:br>
              <a:rPr lang="en-US" sz="3600" smtClean="0">
                <a:latin typeface="Comic Sans MS" pitchFamily="66" charset="0"/>
              </a:rPr>
            </a:br>
            <a:r>
              <a:rPr lang="en-US" sz="3600" smtClean="0">
                <a:latin typeface="Comic Sans MS" pitchFamily="66" charset="0"/>
              </a:rPr>
              <a:t>Abnormal facility in opposing the shoulders	</a:t>
            </a:r>
            <a:br>
              <a:rPr lang="en-US" sz="3600" smtClean="0">
                <a:latin typeface="Comic Sans MS" pitchFamily="66" charset="0"/>
              </a:rPr>
            </a:br>
            <a:r>
              <a:rPr lang="es-ES" sz="3600" smtClean="0">
                <a:latin typeface="Comic Sans MS" pitchFamily="66" charset="0"/>
              </a:rPr>
              <a:t/>
            </a:r>
            <a:br>
              <a:rPr lang="es-ES" sz="3600" smtClean="0">
                <a:latin typeface="Comic Sans MS" pitchFamily="66" charset="0"/>
              </a:rPr>
            </a:br>
            <a:r>
              <a:rPr lang="en-US" sz="3600" b="1" u="sng" smtClean="0">
                <a:latin typeface="Comic Sans MS" pitchFamily="66" charset="0"/>
              </a:rPr>
              <a:t>Ribs, Sternum, Clavicles and Scapulae</a:t>
            </a:r>
            <a:r>
              <a:rPr lang="en-US" sz="3600" b="1" smtClean="0">
                <a:latin typeface="Comic Sans MS" pitchFamily="66" charset="0"/>
              </a:rPr>
              <a:t>: </a:t>
            </a:r>
            <a:r>
              <a:rPr lang="en-US" sz="3600" smtClean="0">
                <a:latin typeface="Comic Sans MS" pitchFamily="66" charset="0"/>
              </a:rPr>
              <a:t>Small scapula </a:t>
            </a:r>
            <a:br>
              <a:rPr lang="en-US" sz="3600" smtClean="0">
                <a:latin typeface="Comic Sans MS" pitchFamily="66" charset="0"/>
              </a:rPr>
            </a:br>
            <a:r>
              <a:rPr lang="en-US" sz="3600" smtClean="0">
                <a:latin typeface="Comic Sans MS" pitchFamily="66" charset="0"/>
              </a:rPr>
              <a:t>                 Hypoplastic clavicles </a:t>
            </a:r>
            <a:br>
              <a:rPr lang="en-US" sz="3600" smtClean="0">
                <a:latin typeface="Comic Sans MS" pitchFamily="66" charset="0"/>
              </a:rPr>
            </a:br>
            <a:r>
              <a:rPr lang="en-US" sz="3600" smtClean="0">
                <a:latin typeface="Comic Sans MS" pitchFamily="66" charset="0"/>
              </a:rPr>
              <a:t>                 Aplastic clavicles </a:t>
            </a:r>
            <a:br>
              <a:rPr lang="en-US" sz="3600" smtClean="0">
                <a:latin typeface="Comic Sans MS" pitchFamily="66" charset="0"/>
              </a:rPr>
            </a:br>
            <a:r>
              <a:rPr lang="en-US" sz="3600" smtClean="0">
                <a:latin typeface="Comic Sans MS" pitchFamily="66" charset="0"/>
              </a:rPr>
              <a:t>                 </a:t>
            </a:r>
            <a:r>
              <a:rPr lang="es-ES" sz="3600" smtClean="0">
                <a:latin typeface="Comic Sans MS" pitchFamily="66" charset="0"/>
              </a:rPr>
              <a:t>Short ribs </a:t>
            </a:r>
            <a:br>
              <a:rPr lang="es-ES" sz="3600" smtClean="0">
                <a:latin typeface="Comic Sans MS" pitchFamily="66" charset="0"/>
              </a:rPr>
            </a:br>
            <a:r>
              <a:rPr lang="es-ES" sz="3600" smtClean="0">
                <a:latin typeface="Comic Sans MS" pitchFamily="66" charset="0"/>
              </a:rPr>
              <a:t>                 </a:t>
            </a:r>
            <a:r>
              <a:rPr lang="en-US" sz="3600" smtClean="0">
                <a:latin typeface="Comic Sans MS" pitchFamily="66" charset="0"/>
              </a:rPr>
              <a:t>Cervical ribs	</a:t>
            </a:r>
            <a:br>
              <a:rPr lang="en-US" sz="3600" smtClean="0">
                <a:latin typeface="Comic Sans MS" pitchFamily="66" charset="0"/>
              </a:rPr>
            </a:br>
            <a:endParaRPr lang="es-ES" sz="3600" smtClean="0">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457200"/>
            <a:ext cx="8229600" cy="6019800"/>
          </a:xfrm>
        </p:spPr>
        <p:txBody>
          <a:bodyPr rtlCol="0">
            <a:normAutofit fontScale="90000"/>
          </a:bodyPr>
          <a:lstStyle/>
          <a:p>
            <a:pPr algn="l" fontAlgn="auto">
              <a:spcAft>
                <a:spcPts val="0"/>
              </a:spcAft>
              <a:defRPr/>
            </a:pPr>
            <a:r>
              <a:rPr lang="es-ES_tradnl" sz="4000" b="1" u="sng" dirty="0" err="1" smtClean="0">
                <a:latin typeface="Comic Sans MS"/>
                <a:cs typeface="Comic Sans MS"/>
              </a:rPr>
              <a:t>Skull</a:t>
            </a:r>
            <a:r>
              <a:rPr lang="es-ES_tradnl" sz="4000" b="1" u="sng" dirty="0" smtClean="0">
                <a:latin typeface="Comic Sans MS"/>
                <a:cs typeface="Comic Sans MS"/>
              </a:rPr>
              <a:t>:</a:t>
            </a:r>
            <a:r>
              <a:rPr lang="es-ES_tradnl" sz="4000" dirty="0">
                <a:latin typeface="Comic Sans MS"/>
                <a:cs typeface="Comic Sans MS"/>
              </a:rPr>
              <a:t>	</a:t>
            </a:r>
            <a:r>
              <a:rPr lang="es-ES_tradnl" sz="4000" dirty="0" err="1">
                <a:latin typeface="Comic Sans MS"/>
                <a:cs typeface="Comic Sans MS"/>
              </a:rPr>
              <a:t>Wormian</a:t>
            </a:r>
            <a:r>
              <a:rPr lang="es-ES_tradnl" sz="4000" dirty="0">
                <a:latin typeface="Comic Sans MS"/>
                <a:cs typeface="Comic Sans MS"/>
              </a:rPr>
              <a:t> </a:t>
            </a:r>
            <a:r>
              <a:rPr lang="es-ES_tradnl" sz="4000" dirty="0" err="1">
                <a:latin typeface="Comic Sans MS"/>
                <a:cs typeface="Comic Sans MS"/>
              </a:rPr>
              <a:t>bones</a:t>
            </a:r>
            <a:r>
              <a:rPr lang="es-ES_tradnl" sz="4000" dirty="0">
                <a:latin typeface="Comic Sans MS"/>
                <a:cs typeface="Comic Sans MS"/>
              </a:rPr>
              <a:t> </a:t>
            </a:r>
            <a:br>
              <a:rPr lang="es-ES_tradnl" sz="4000" dirty="0">
                <a:latin typeface="Comic Sans MS"/>
                <a:cs typeface="Comic Sans MS"/>
              </a:rPr>
            </a:br>
            <a:r>
              <a:rPr lang="es-ES_tradnl" sz="4000" dirty="0" smtClean="0">
                <a:latin typeface="Comic Sans MS"/>
                <a:cs typeface="Comic Sans MS"/>
              </a:rPr>
              <a:t>             </a:t>
            </a:r>
            <a:r>
              <a:rPr lang="en-US" sz="4000" dirty="0" smtClean="0">
                <a:latin typeface="Comic Sans MS"/>
                <a:cs typeface="Comic Sans MS"/>
              </a:rPr>
              <a:t>Bossing </a:t>
            </a:r>
            <a:r>
              <a:rPr lang="en-US" sz="4000" dirty="0">
                <a:latin typeface="Comic Sans MS"/>
                <a:cs typeface="Comic Sans MS"/>
              </a:rPr>
              <a:t>of frontal bone </a:t>
            </a:r>
            <a:br>
              <a:rPr lang="en-US" sz="4000" dirty="0">
                <a:latin typeface="Comic Sans MS"/>
                <a:cs typeface="Comic Sans MS"/>
              </a:rPr>
            </a:br>
            <a:r>
              <a:rPr lang="en-US" sz="4000" dirty="0" smtClean="0">
                <a:latin typeface="Comic Sans MS"/>
                <a:cs typeface="Comic Sans MS"/>
              </a:rPr>
              <a:t>             Bossing </a:t>
            </a:r>
            <a:r>
              <a:rPr lang="en-US" sz="4000" dirty="0">
                <a:latin typeface="Comic Sans MS"/>
                <a:cs typeface="Comic Sans MS"/>
              </a:rPr>
              <a:t>of occipital bone </a:t>
            </a:r>
            <a:br>
              <a:rPr lang="en-US" sz="4000" dirty="0">
                <a:latin typeface="Comic Sans MS"/>
                <a:cs typeface="Comic Sans MS"/>
              </a:rPr>
            </a:br>
            <a:r>
              <a:rPr lang="en-US" sz="4000" dirty="0" smtClean="0">
                <a:latin typeface="Comic Sans MS"/>
                <a:cs typeface="Comic Sans MS"/>
              </a:rPr>
              <a:t>             Bossing </a:t>
            </a:r>
            <a:r>
              <a:rPr lang="en-US" sz="4000" dirty="0">
                <a:latin typeface="Comic Sans MS"/>
                <a:cs typeface="Comic Sans MS"/>
              </a:rPr>
              <a:t>of parietal bone </a:t>
            </a:r>
            <a:br>
              <a:rPr lang="en-US" sz="4000" dirty="0">
                <a:latin typeface="Comic Sans MS"/>
                <a:cs typeface="Comic Sans MS"/>
              </a:rPr>
            </a:br>
            <a:r>
              <a:rPr lang="en-US" sz="4000" dirty="0" smtClean="0">
                <a:latin typeface="Comic Sans MS"/>
                <a:cs typeface="Comic Sans MS"/>
              </a:rPr>
              <a:t>             </a:t>
            </a:r>
            <a:r>
              <a:rPr lang="en-US" sz="4000" dirty="0" err="1" smtClean="0">
                <a:latin typeface="Comic Sans MS"/>
                <a:cs typeface="Comic Sans MS"/>
              </a:rPr>
              <a:t>Calvarial</a:t>
            </a:r>
            <a:r>
              <a:rPr lang="en-US" sz="4000" dirty="0" smtClean="0">
                <a:latin typeface="Comic Sans MS"/>
                <a:cs typeface="Comic Sans MS"/>
              </a:rPr>
              <a:t> </a:t>
            </a:r>
            <a:r>
              <a:rPr lang="en-US" sz="4000" dirty="0">
                <a:latin typeface="Comic Sans MS"/>
                <a:cs typeface="Comic Sans MS"/>
              </a:rPr>
              <a:t>thickening </a:t>
            </a:r>
            <a:br>
              <a:rPr lang="en-US" sz="4000" dirty="0">
                <a:latin typeface="Comic Sans MS"/>
                <a:cs typeface="Comic Sans MS"/>
              </a:rPr>
            </a:br>
            <a:r>
              <a:rPr lang="en-US" sz="4000" dirty="0" smtClean="0">
                <a:latin typeface="Comic Sans MS"/>
                <a:cs typeface="Comic Sans MS"/>
              </a:rPr>
              <a:t>             Absent </a:t>
            </a:r>
            <a:r>
              <a:rPr lang="en-US" sz="4000" dirty="0">
                <a:latin typeface="Comic Sans MS"/>
                <a:cs typeface="Comic Sans MS"/>
              </a:rPr>
              <a:t>frontal sinuses </a:t>
            </a:r>
            <a:br>
              <a:rPr lang="en-US" sz="4000" dirty="0">
                <a:latin typeface="Comic Sans MS"/>
                <a:cs typeface="Comic Sans MS"/>
              </a:rPr>
            </a:br>
            <a:r>
              <a:rPr lang="en-US" sz="4000" dirty="0" smtClean="0">
                <a:latin typeface="Comic Sans MS"/>
                <a:cs typeface="Comic Sans MS"/>
              </a:rPr>
              <a:t>             </a:t>
            </a:r>
            <a:r>
              <a:rPr lang="fr-FR" sz="4000" dirty="0" smtClean="0">
                <a:latin typeface="Comic Sans MS"/>
                <a:cs typeface="Comic Sans MS"/>
              </a:rPr>
              <a:t>Absent </a:t>
            </a:r>
            <a:r>
              <a:rPr lang="fr-FR" sz="4000" dirty="0" err="1">
                <a:latin typeface="Comic Sans MS"/>
                <a:cs typeface="Comic Sans MS"/>
              </a:rPr>
              <a:t>paranasal</a:t>
            </a:r>
            <a:r>
              <a:rPr lang="fr-FR" sz="4000" dirty="0">
                <a:latin typeface="Comic Sans MS"/>
                <a:cs typeface="Comic Sans MS"/>
              </a:rPr>
              <a:t> </a:t>
            </a:r>
            <a:r>
              <a:rPr lang="fr-FR" sz="4000" dirty="0" err="1">
                <a:latin typeface="Comic Sans MS"/>
                <a:cs typeface="Comic Sans MS"/>
              </a:rPr>
              <a:t>sinuses</a:t>
            </a:r>
            <a:r>
              <a:rPr lang="fr-FR" sz="4000" dirty="0">
                <a:latin typeface="Comic Sans MS"/>
                <a:cs typeface="Comic Sans MS"/>
              </a:rPr>
              <a:t> </a:t>
            </a:r>
            <a:br>
              <a:rPr lang="fr-FR" sz="4000" dirty="0">
                <a:latin typeface="Comic Sans MS"/>
                <a:cs typeface="Comic Sans MS"/>
              </a:rPr>
            </a:br>
            <a:r>
              <a:rPr lang="fr-FR" sz="4000" dirty="0" smtClean="0">
                <a:latin typeface="Comic Sans MS"/>
                <a:cs typeface="Comic Sans MS"/>
              </a:rPr>
              <a:t>             </a:t>
            </a:r>
            <a:r>
              <a:rPr lang="en-US" sz="4000" dirty="0" err="1" smtClean="0">
                <a:latin typeface="Comic Sans MS"/>
                <a:cs typeface="Comic Sans MS"/>
              </a:rPr>
              <a:t>Hypoplastic</a:t>
            </a:r>
            <a:r>
              <a:rPr lang="en-US" sz="4000" dirty="0" smtClean="0">
                <a:latin typeface="Comic Sans MS"/>
                <a:cs typeface="Comic Sans MS"/>
              </a:rPr>
              <a:t> </a:t>
            </a:r>
            <a:r>
              <a:rPr lang="en-US" sz="4000" dirty="0">
                <a:latin typeface="Comic Sans MS"/>
                <a:cs typeface="Comic Sans MS"/>
              </a:rPr>
              <a:t>frontal sinuses </a:t>
            </a:r>
            <a:br>
              <a:rPr lang="en-US" sz="4000" dirty="0">
                <a:latin typeface="Comic Sans MS"/>
                <a:cs typeface="Comic Sans MS"/>
              </a:rPr>
            </a:br>
            <a:r>
              <a:rPr lang="en-US" sz="4000" dirty="0" smtClean="0">
                <a:latin typeface="Comic Sans MS"/>
                <a:cs typeface="Comic Sans MS"/>
              </a:rPr>
              <a:t>             </a:t>
            </a:r>
            <a:r>
              <a:rPr lang="en-US" sz="4000" dirty="0" err="1" smtClean="0">
                <a:latin typeface="Comic Sans MS"/>
                <a:cs typeface="Comic Sans MS"/>
              </a:rPr>
              <a:t>Hypoplastic</a:t>
            </a:r>
            <a:r>
              <a:rPr lang="en-US" sz="4000" dirty="0" smtClean="0">
                <a:latin typeface="Comic Sans MS"/>
                <a:cs typeface="Comic Sans MS"/>
              </a:rPr>
              <a:t> </a:t>
            </a:r>
            <a:r>
              <a:rPr lang="en-US" sz="4000" dirty="0" err="1">
                <a:latin typeface="Comic Sans MS"/>
                <a:cs typeface="Comic Sans MS"/>
              </a:rPr>
              <a:t>paranasal</a:t>
            </a:r>
            <a:r>
              <a:rPr lang="en-US" sz="4000" dirty="0">
                <a:latin typeface="Comic Sans MS"/>
                <a:cs typeface="Comic Sans MS"/>
              </a:rPr>
              <a:t> sinuses </a:t>
            </a:r>
            <a:br>
              <a:rPr lang="en-US" sz="4000" dirty="0">
                <a:latin typeface="Comic Sans MS"/>
                <a:cs typeface="Comic Sans MS"/>
              </a:rPr>
            </a:br>
            <a:r>
              <a:rPr lang="en-US" sz="4000" dirty="0" smtClean="0">
                <a:latin typeface="Comic Sans MS"/>
                <a:cs typeface="Comic Sans MS"/>
              </a:rPr>
              <a:t>             </a:t>
            </a:r>
            <a:r>
              <a:rPr lang="pt-BR" sz="4000" dirty="0" err="1" smtClean="0">
                <a:latin typeface="Comic Sans MS"/>
                <a:cs typeface="Comic Sans MS"/>
              </a:rPr>
              <a:t>Large</a:t>
            </a:r>
            <a:r>
              <a:rPr lang="pt-BR" sz="4000" dirty="0" smtClean="0">
                <a:latin typeface="Comic Sans MS"/>
                <a:cs typeface="Comic Sans MS"/>
              </a:rPr>
              <a:t> </a:t>
            </a:r>
            <a:r>
              <a:rPr lang="pt-BR" sz="4000" dirty="0" err="1">
                <a:latin typeface="Comic Sans MS"/>
                <a:cs typeface="Comic Sans MS"/>
              </a:rPr>
              <a:t>foramen</a:t>
            </a:r>
            <a:r>
              <a:rPr lang="pt-BR" sz="4000" dirty="0">
                <a:latin typeface="Comic Sans MS"/>
                <a:cs typeface="Comic Sans MS"/>
              </a:rPr>
              <a:t> </a:t>
            </a:r>
            <a:r>
              <a:rPr lang="pt-BR" sz="4000" dirty="0" err="1">
                <a:latin typeface="Comic Sans MS"/>
                <a:cs typeface="Comic Sans MS"/>
              </a:rPr>
              <a:t>magnum</a:t>
            </a:r>
            <a:r>
              <a:rPr lang="pt-BR" sz="4000" dirty="0">
                <a:latin typeface="Comic Sans MS"/>
                <a:cs typeface="Comic Sans MS"/>
              </a:rPr>
              <a:t>	</a:t>
            </a:r>
            <a:br>
              <a:rPr lang="pt-BR" sz="4000" dirty="0">
                <a:latin typeface="Comic Sans MS"/>
                <a:cs typeface="Comic Sans MS"/>
              </a:rPr>
            </a:br>
            <a:endParaRPr lang="es-ES" sz="4000" dirty="0">
              <a:latin typeface="Comic Sans MS"/>
              <a:cs typeface="Comic Sans M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ítulo 1"/>
          <p:cNvSpPr>
            <a:spLocks noGrp="1"/>
          </p:cNvSpPr>
          <p:nvPr>
            <p:ph type="title"/>
          </p:nvPr>
        </p:nvSpPr>
        <p:spPr>
          <a:xfrm>
            <a:off x="457200" y="457200"/>
            <a:ext cx="8229600" cy="5999163"/>
          </a:xfrm>
        </p:spPr>
        <p:txBody>
          <a:bodyPr/>
          <a:lstStyle/>
          <a:p>
            <a:pPr algn="l"/>
            <a:r>
              <a:rPr lang="cs-CZ" sz="3600" b="1" u="sng" smtClean="0">
                <a:latin typeface="Comic Sans MS" pitchFamily="66" charset="0"/>
              </a:rPr>
              <a:t>Spine</a:t>
            </a:r>
            <a:r>
              <a:rPr lang="cs-CZ" sz="3600" smtClean="0">
                <a:latin typeface="Comic Sans MS" pitchFamily="66" charset="0"/>
              </a:rPr>
              <a:t>: Spondylolysis </a:t>
            </a:r>
            <a:br>
              <a:rPr lang="cs-CZ" sz="3600" smtClean="0">
                <a:latin typeface="Comic Sans MS" pitchFamily="66" charset="0"/>
              </a:rPr>
            </a:br>
            <a:r>
              <a:rPr lang="cs-CZ" sz="3600" smtClean="0">
                <a:latin typeface="Comic Sans MS" pitchFamily="66" charset="0"/>
              </a:rPr>
              <a:t>           </a:t>
            </a:r>
            <a:r>
              <a:rPr lang="en-US" sz="3600" smtClean="0">
                <a:latin typeface="Comic Sans MS" pitchFamily="66" charset="0"/>
              </a:rPr>
              <a:t>Spondylolisthesis </a:t>
            </a:r>
            <a:br>
              <a:rPr lang="en-US" sz="3600" smtClean="0">
                <a:latin typeface="Comic Sans MS" pitchFamily="66" charset="0"/>
              </a:rPr>
            </a:br>
            <a:r>
              <a:rPr lang="en-US" sz="3600" smtClean="0">
                <a:latin typeface="Comic Sans MS" pitchFamily="66" charset="0"/>
              </a:rPr>
              <a:t>           </a:t>
            </a:r>
            <a:r>
              <a:rPr lang="it-IT" sz="3600" smtClean="0">
                <a:latin typeface="Comic Sans MS" pitchFamily="66" charset="0"/>
              </a:rPr>
              <a:t>Scoliosis </a:t>
            </a:r>
            <a:br>
              <a:rPr lang="it-IT" sz="3600" smtClean="0">
                <a:latin typeface="Comic Sans MS" pitchFamily="66" charset="0"/>
              </a:rPr>
            </a:br>
            <a:r>
              <a:rPr lang="it-IT" sz="3600" smtClean="0">
                <a:latin typeface="Comic Sans MS" pitchFamily="66" charset="0"/>
              </a:rPr>
              <a:t>           </a:t>
            </a:r>
            <a:r>
              <a:rPr lang="es-ES" sz="3600" smtClean="0">
                <a:latin typeface="Comic Sans MS" pitchFamily="66" charset="0"/>
              </a:rPr>
              <a:t>Kyphosis	</a:t>
            </a:r>
            <a:br>
              <a:rPr lang="es-ES" sz="3600" smtClean="0">
                <a:latin typeface="Comic Sans MS" pitchFamily="66" charset="0"/>
              </a:rPr>
            </a:br>
            <a:r>
              <a:rPr lang="es-ES" sz="3600" smtClean="0">
                <a:latin typeface="Comic Sans MS" pitchFamily="66" charset="0"/>
              </a:rPr>
              <a:t/>
            </a:r>
            <a:br>
              <a:rPr lang="es-ES" sz="3600" smtClean="0">
                <a:latin typeface="Comic Sans MS" pitchFamily="66" charset="0"/>
              </a:rPr>
            </a:br>
            <a:r>
              <a:rPr lang="en-US" sz="3600" b="1" u="sng" smtClean="0">
                <a:latin typeface="Comic Sans MS" pitchFamily="66" charset="0"/>
              </a:rPr>
              <a:t>Pelvis</a:t>
            </a:r>
            <a:r>
              <a:rPr lang="en-US" sz="3600" smtClean="0">
                <a:latin typeface="Comic Sans MS" pitchFamily="66" charset="0"/>
              </a:rPr>
              <a:t>: Wide pubic symphysis </a:t>
            </a:r>
            <a:br>
              <a:rPr lang="en-US" sz="3600" smtClean="0">
                <a:latin typeface="Comic Sans MS" pitchFamily="66" charset="0"/>
              </a:rPr>
            </a:br>
            <a:r>
              <a:rPr lang="en-US" sz="3600" smtClean="0">
                <a:latin typeface="Comic Sans MS" pitchFamily="66" charset="0"/>
              </a:rPr>
              <a:t>           </a:t>
            </a:r>
            <a:r>
              <a:rPr lang="sv-SE" sz="3600" smtClean="0">
                <a:latin typeface="Comic Sans MS" pitchFamily="66" charset="0"/>
              </a:rPr>
              <a:t>Coxa vara </a:t>
            </a:r>
            <a:br>
              <a:rPr lang="sv-SE" sz="3600" smtClean="0">
                <a:latin typeface="Comic Sans MS" pitchFamily="66" charset="0"/>
              </a:rPr>
            </a:br>
            <a:r>
              <a:rPr lang="sv-SE" sz="3600" smtClean="0">
                <a:latin typeface="Comic Sans MS" pitchFamily="66" charset="0"/>
              </a:rPr>
              <a:t>           </a:t>
            </a:r>
            <a:r>
              <a:rPr lang="en-US" sz="3600" smtClean="0">
                <a:latin typeface="Comic Sans MS" pitchFamily="66" charset="0"/>
              </a:rPr>
              <a:t>Hypoplastic iliac wing	</a:t>
            </a:r>
            <a:br>
              <a:rPr lang="en-US" sz="3600" smtClean="0">
                <a:latin typeface="Comic Sans MS" pitchFamily="66" charset="0"/>
              </a:rPr>
            </a:br>
            <a:r>
              <a:rPr lang="es-ES" sz="3600" smtClean="0">
                <a:latin typeface="Comic Sans MS" pitchFamily="66" charset="0"/>
              </a:rPr>
              <a:t/>
            </a:r>
            <a:br>
              <a:rPr lang="es-ES" sz="3600" smtClean="0">
                <a:latin typeface="Comic Sans MS" pitchFamily="66" charset="0"/>
              </a:rPr>
            </a:br>
            <a:endParaRPr lang="es-ES" sz="3600" smtClean="0">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ítulo 1"/>
          <p:cNvSpPr>
            <a:spLocks noGrp="1"/>
          </p:cNvSpPr>
          <p:nvPr>
            <p:ph type="title"/>
          </p:nvPr>
        </p:nvSpPr>
        <p:spPr>
          <a:xfrm>
            <a:off x="457200" y="457200"/>
            <a:ext cx="8229600" cy="5913438"/>
          </a:xfrm>
        </p:spPr>
        <p:txBody>
          <a:bodyPr/>
          <a:lstStyle/>
          <a:p>
            <a:pPr algn="just"/>
            <a:r>
              <a:rPr lang="cs-CZ" sz="3600" b="1" u="sng" smtClean="0">
                <a:latin typeface="Comic Sans MS" pitchFamily="66" charset="0"/>
              </a:rPr>
              <a:t>Hands</a:t>
            </a:r>
            <a:r>
              <a:rPr lang="cs-CZ" sz="3600" smtClean="0">
                <a:latin typeface="Comic Sans MS" pitchFamily="66" charset="0"/>
              </a:rPr>
              <a:t>: Brachydactyly </a:t>
            </a:r>
            <a:br>
              <a:rPr lang="cs-CZ" sz="3600" smtClean="0">
                <a:latin typeface="Comic Sans MS" pitchFamily="66" charset="0"/>
              </a:rPr>
            </a:br>
            <a:r>
              <a:rPr lang="cs-CZ" sz="3600" smtClean="0">
                <a:latin typeface="Comic Sans MS" pitchFamily="66" charset="0"/>
              </a:rPr>
              <a:t>            </a:t>
            </a:r>
            <a:r>
              <a:rPr lang="en-US" sz="3600" smtClean="0">
                <a:latin typeface="Comic Sans MS" pitchFamily="66" charset="0"/>
              </a:rPr>
              <a:t>Long second metacarpal </a:t>
            </a:r>
            <a:br>
              <a:rPr lang="en-US" sz="3600" smtClean="0">
                <a:latin typeface="Comic Sans MS" pitchFamily="66" charset="0"/>
              </a:rPr>
            </a:br>
            <a:r>
              <a:rPr lang="en-US" sz="3600" smtClean="0">
                <a:latin typeface="Comic Sans MS" pitchFamily="66" charset="0"/>
              </a:rPr>
              <a:t>   Short middle phalanges of                            second and fifth fingers </a:t>
            </a:r>
            <a:br>
              <a:rPr lang="en-US" sz="3600" smtClean="0">
                <a:latin typeface="Comic Sans MS" pitchFamily="66" charset="0"/>
              </a:rPr>
            </a:br>
            <a:r>
              <a:rPr lang="en-US" sz="3600" smtClean="0">
                <a:latin typeface="Comic Sans MS" pitchFamily="66" charset="0"/>
              </a:rPr>
              <a:t>    Cone-shaped phalangeal epiphyses	</a:t>
            </a:r>
            <a:br>
              <a:rPr lang="en-US" sz="3600" smtClean="0">
                <a:latin typeface="Comic Sans MS" pitchFamily="66" charset="0"/>
              </a:rPr>
            </a:br>
            <a:endParaRPr lang="es-ES" sz="3600" smtClean="0">
              <a:latin typeface="Comic Sans MS" pitchFamily="66" charset="0"/>
            </a:endParaRPr>
          </a:p>
        </p:txBody>
      </p:sp>
      <p:pic>
        <p:nvPicPr>
          <p:cNvPr id="27650" name="Imagen 2" descr="Finger,Short-small.jpg"/>
          <p:cNvPicPr>
            <a:picLocks noChangeAspect="1"/>
          </p:cNvPicPr>
          <p:nvPr/>
        </p:nvPicPr>
        <p:blipFill>
          <a:blip r:embed="rId2"/>
          <a:srcRect/>
          <a:stretch>
            <a:fillRect/>
          </a:stretch>
        </p:blipFill>
        <p:spPr bwMode="auto">
          <a:xfrm>
            <a:off x="2349500" y="3609975"/>
            <a:ext cx="4084638" cy="2582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334963"/>
            <a:ext cx="8229600" cy="6172200"/>
          </a:xfrm>
        </p:spPr>
        <p:txBody>
          <a:bodyPr rtlCol="0">
            <a:normAutofit fontScale="90000"/>
          </a:bodyPr>
          <a:lstStyle/>
          <a:p>
            <a:pPr fontAlgn="auto">
              <a:spcAft>
                <a:spcPts val="0"/>
              </a:spcAft>
              <a:defRPr/>
            </a:pPr>
            <a:r>
              <a:rPr lang="en-US" sz="4400" b="1" dirty="0" smtClean="0">
                <a:latin typeface="Comic Sans MS"/>
                <a:cs typeface="Comic Sans MS"/>
              </a:rPr>
              <a:t>HYPERDONTIA</a:t>
            </a:r>
            <a:r>
              <a:rPr lang="en-US" sz="3600" dirty="0" smtClean="0">
                <a:latin typeface="Comic Sans MS"/>
                <a:cs typeface="Comic Sans MS"/>
              </a:rPr>
              <a:t>  </a:t>
            </a:r>
            <a:br>
              <a:rPr lang="en-US" sz="3600" dirty="0" smtClean="0">
                <a:latin typeface="Comic Sans MS"/>
                <a:cs typeface="Comic Sans MS"/>
              </a:rPr>
            </a:br>
            <a:r>
              <a:rPr lang="en-US" sz="3600" dirty="0">
                <a:latin typeface="Comic Sans MS"/>
                <a:cs typeface="Comic Sans MS"/>
              </a:rPr>
              <a:t/>
            </a:r>
            <a:br>
              <a:rPr lang="en-US" sz="3600" dirty="0">
                <a:latin typeface="Comic Sans MS"/>
                <a:cs typeface="Comic Sans MS"/>
              </a:rPr>
            </a:br>
            <a:r>
              <a:rPr lang="en-US" sz="4000" dirty="0" err="1" smtClean="0">
                <a:latin typeface="Comic Sans MS"/>
                <a:cs typeface="Comic Sans MS"/>
              </a:rPr>
              <a:t>Hyperdontia</a:t>
            </a:r>
            <a:r>
              <a:rPr lang="en-US" sz="4000" dirty="0" smtClean="0">
                <a:latin typeface="Comic Sans MS"/>
                <a:cs typeface="Comic Sans MS"/>
              </a:rPr>
              <a:t> </a:t>
            </a:r>
            <a:r>
              <a:rPr lang="en-US" sz="4000" dirty="0">
                <a:latin typeface="Comic Sans MS"/>
                <a:cs typeface="Comic Sans MS"/>
              </a:rPr>
              <a:t>is the major dental feature of </a:t>
            </a:r>
            <a:r>
              <a:rPr lang="en-US" sz="4000" dirty="0" smtClean="0">
                <a:latin typeface="Comic Sans MS"/>
                <a:cs typeface="Comic Sans MS"/>
              </a:rPr>
              <a:t>CCD. </a:t>
            </a:r>
            <a:r>
              <a:rPr lang="en-US" sz="4000" dirty="0">
                <a:latin typeface="Comic Sans MS"/>
                <a:cs typeface="Comic Sans MS"/>
              </a:rPr>
              <a:t>This developmental abnormality can involve either, or both the primary and secondary dentition. In CCD, </a:t>
            </a:r>
            <a:r>
              <a:rPr lang="en-US" sz="4000" dirty="0" err="1">
                <a:latin typeface="Comic Sans MS"/>
                <a:cs typeface="Comic Sans MS"/>
              </a:rPr>
              <a:t>hyperdontia</a:t>
            </a:r>
            <a:r>
              <a:rPr lang="en-US" sz="4000" dirty="0">
                <a:latin typeface="Comic Sans MS"/>
                <a:cs typeface="Comic Sans MS"/>
              </a:rPr>
              <a:t> leads to dental impaction, overcrowding, and malocclusion, while </a:t>
            </a:r>
            <a:r>
              <a:rPr lang="en-US" sz="4000" dirty="0" err="1">
                <a:latin typeface="Comic Sans MS"/>
                <a:cs typeface="Comic Sans MS"/>
              </a:rPr>
              <a:t>midfacial</a:t>
            </a:r>
            <a:r>
              <a:rPr lang="en-US" sz="4000" dirty="0">
                <a:latin typeface="Comic Sans MS"/>
                <a:cs typeface="Comic Sans MS"/>
              </a:rPr>
              <a:t> hypoplasia can </a:t>
            </a:r>
            <a:r>
              <a:rPr lang="en-US" sz="4000" dirty="0" smtClean="0">
                <a:latin typeface="Comic Sans MS"/>
                <a:cs typeface="Comic Sans MS"/>
              </a:rPr>
              <a:t>exacerbate </a:t>
            </a:r>
            <a:r>
              <a:rPr lang="en-US" sz="4000" dirty="0">
                <a:latin typeface="Comic Sans MS"/>
                <a:cs typeface="Comic Sans MS"/>
              </a:rPr>
              <a:t>these problems. </a:t>
            </a:r>
            <a:br>
              <a:rPr lang="en-US" sz="4000" dirty="0">
                <a:latin typeface="Comic Sans MS"/>
                <a:cs typeface="Comic Sans MS"/>
              </a:rPr>
            </a:br>
            <a:r>
              <a:rPr lang="en-US" sz="3600" dirty="0" smtClean="0">
                <a:latin typeface="Comic Sans MS"/>
                <a:cs typeface="Comic Sans MS"/>
              </a:rPr>
              <a:t>. </a:t>
            </a:r>
            <a:r>
              <a:rPr lang="en-US" sz="3600" dirty="0">
                <a:latin typeface="Comic Sans MS"/>
                <a:cs typeface="Comic Sans MS"/>
              </a:rPr>
              <a:t/>
            </a:r>
            <a:br>
              <a:rPr lang="en-US" sz="3600" dirty="0">
                <a:latin typeface="Comic Sans MS"/>
                <a:cs typeface="Comic Sans MS"/>
              </a:rPr>
            </a:br>
            <a:endParaRPr lang="es-ES" sz="3600" dirty="0">
              <a:latin typeface="Comic Sans MS"/>
              <a:cs typeface="Comic Sans M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ítulo 1"/>
          <p:cNvSpPr>
            <a:spLocks noGrp="1"/>
          </p:cNvSpPr>
          <p:nvPr>
            <p:ph type="title"/>
          </p:nvPr>
        </p:nvSpPr>
        <p:spPr>
          <a:xfrm>
            <a:off x="457200" y="457200"/>
            <a:ext cx="8229600" cy="6227763"/>
          </a:xfrm>
        </p:spPr>
        <p:txBody>
          <a:bodyPr/>
          <a:lstStyle/>
          <a:p>
            <a:r>
              <a:rPr lang="en-US" sz="3600" smtClean="0">
                <a:latin typeface="Comic Sans MS" pitchFamily="66" charset="0"/>
              </a:rPr>
              <a:t>Articulation and mastication may be compromised, and the cosmetic appearance of the dentition may be unsightly. </a:t>
            </a:r>
            <a:br>
              <a:rPr lang="en-US" sz="3600" smtClean="0">
                <a:latin typeface="Comic Sans MS" pitchFamily="66" charset="0"/>
              </a:rPr>
            </a:br>
            <a:r>
              <a:rPr lang="en-US" sz="3600" smtClean="0">
                <a:latin typeface="Comic Sans MS" pitchFamily="66" charset="0"/>
              </a:rPr>
              <a:t>In addition to hyperdontia, other dental abnormalities include delayed eruption and retention of the primary and secondary dentition. The crowns of the teeth sometimes appear abnormal and the enamel may be hypoplastic.</a:t>
            </a:r>
            <a:endParaRPr lang="es-ES" sz="3600" smtClean="0">
              <a:latin typeface="Comic Sans MS" pitchFamily="66"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ítulo 1"/>
          <p:cNvSpPr>
            <a:spLocks noGrp="1"/>
          </p:cNvSpPr>
          <p:nvPr>
            <p:ph type="title"/>
          </p:nvPr>
        </p:nvSpPr>
        <p:spPr>
          <a:xfrm>
            <a:off x="679450" y="4813300"/>
            <a:ext cx="8229600" cy="1666875"/>
          </a:xfrm>
        </p:spPr>
        <p:txBody>
          <a:bodyPr/>
          <a:lstStyle/>
          <a:p>
            <a:r>
              <a:rPr lang="en-US" sz="3600" smtClean="0">
                <a:latin typeface="Comic Sans MS" pitchFamily="66" charset="0"/>
              </a:rPr>
              <a:t>Hyperdontia: pantamogram of an affected male showing multiple supernumerary teeth </a:t>
            </a:r>
            <a:br>
              <a:rPr lang="en-US" sz="3600" smtClean="0">
                <a:latin typeface="Comic Sans MS" pitchFamily="66" charset="0"/>
              </a:rPr>
            </a:br>
            <a:endParaRPr lang="es-ES" sz="3600" smtClean="0">
              <a:latin typeface="Comic Sans MS" pitchFamily="66" charset="0"/>
            </a:endParaRPr>
          </a:p>
        </p:txBody>
      </p:sp>
      <p:pic>
        <p:nvPicPr>
          <p:cNvPr id="30722" name="Imagen 2" descr="iperd.tiff"/>
          <p:cNvPicPr>
            <a:picLocks noChangeAspect="1"/>
          </p:cNvPicPr>
          <p:nvPr/>
        </p:nvPicPr>
        <p:blipFill>
          <a:blip r:embed="rId2"/>
          <a:srcRect/>
          <a:stretch>
            <a:fillRect/>
          </a:stretch>
        </p:blipFill>
        <p:spPr bwMode="auto">
          <a:xfrm>
            <a:off x="1358900" y="407988"/>
            <a:ext cx="6662738" cy="42433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457200"/>
            <a:ext cx="8229600" cy="6072188"/>
          </a:xfrm>
        </p:spPr>
        <p:txBody>
          <a:bodyPr rtlCol="0">
            <a:normAutofit fontScale="90000"/>
          </a:bodyPr>
          <a:lstStyle/>
          <a:p>
            <a:pPr algn="l" fontAlgn="auto">
              <a:spcAft>
                <a:spcPts val="0"/>
              </a:spcAft>
              <a:defRPr/>
            </a:pPr>
            <a:r>
              <a:rPr lang="es-ES" sz="4400" dirty="0" smtClean="0">
                <a:latin typeface="Comic Sans MS"/>
                <a:cs typeface="Comic Sans MS"/>
              </a:rPr>
              <a:t>                  </a:t>
            </a:r>
            <a:r>
              <a:rPr lang="es-ES" sz="4400" dirty="0">
                <a:latin typeface="Comic Sans MS"/>
                <a:cs typeface="Comic Sans MS"/>
              </a:rPr>
              <a:t>DIAGNOSIS</a:t>
            </a:r>
            <a:br>
              <a:rPr lang="es-ES" sz="4400" dirty="0">
                <a:latin typeface="Comic Sans MS"/>
                <a:cs typeface="Comic Sans MS"/>
              </a:rPr>
            </a:br>
            <a:r>
              <a:rPr lang="es-ES" sz="4400" dirty="0" smtClean="0">
                <a:latin typeface="Comic Sans MS"/>
                <a:cs typeface="Comic Sans MS"/>
              </a:rPr>
              <a:t/>
            </a:r>
            <a:br>
              <a:rPr lang="es-ES" sz="4400" dirty="0" smtClean="0">
                <a:latin typeface="Comic Sans MS"/>
                <a:cs typeface="Comic Sans MS"/>
              </a:rPr>
            </a:br>
            <a:r>
              <a:rPr lang="en-US" sz="4000" b="1" u="sng" dirty="0" smtClean="0">
                <a:latin typeface="Comic Sans MS"/>
                <a:cs typeface="Comic Sans MS"/>
              </a:rPr>
              <a:t>Chromosome analysis</a:t>
            </a:r>
            <a:r>
              <a:rPr lang="en-US" sz="4000" dirty="0" smtClean="0">
                <a:latin typeface="Comic Sans MS"/>
                <a:cs typeface="Comic Sans MS"/>
              </a:rPr>
              <a:t>: on </a:t>
            </a:r>
            <a:r>
              <a:rPr lang="en-US" sz="4000" dirty="0">
                <a:latin typeface="Comic Sans MS"/>
                <a:cs typeface="Comic Sans MS"/>
              </a:rPr>
              <a:t>occasion individuals with CCD have cytogenetically visible complex chromosome </a:t>
            </a:r>
            <a:r>
              <a:rPr lang="en-US" sz="4000" dirty="0" smtClean="0">
                <a:latin typeface="Comic Sans MS"/>
                <a:cs typeface="Comic Sans MS"/>
              </a:rPr>
              <a:t>rearrangements. </a:t>
            </a:r>
            <a:r>
              <a:rPr lang="en-US" sz="2400" dirty="0" smtClean="0">
                <a:latin typeface="Comic Sans MS"/>
                <a:cs typeface="Comic Sans MS"/>
              </a:rPr>
              <a:t>(</a:t>
            </a:r>
            <a:r>
              <a:rPr lang="en-US" sz="2400" dirty="0" err="1" smtClean="0">
                <a:latin typeface="Comic Sans MS"/>
                <a:cs typeface="Comic Sans MS"/>
              </a:rPr>
              <a:t>Purandare</a:t>
            </a:r>
            <a:r>
              <a:rPr lang="en-US" sz="2400" dirty="0" smtClean="0">
                <a:latin typeface="Comic Sans MS"/>
                <a:cs typeface="Comic Sans MS"/>
              </a:rPr>
              <a:t> et al. 2008)</a:t>
            </a:r>
            <a:r>
              <a:rPr lang="en-US" sz="4000" dirty="0">
                <a:latin typeface="Comic Sans MS"/>
                <a:cs typeface="Comic Sans MS"/>
              </a:rPr>
              <a:t/>
            </a:r>
            <a:br>
              <a:rPr lang="en-US" sz="4000" dirty="0">
                <a:latin typeface="Comic Sans MS"/>
                <a:cs typeface="Comic Sans MS"/>
              </a:rPr>
            </a:br>
            <a:r>
              <a:rPr lang="es-ES" sz="4000" dirty="0" smtClean="0">
                <a:latin typeface="Comic Sans MS"/>
                <a:cs typeface="Comic Sans MS"/>
              </a:rPr>
              <a:t/>
            </a:r>
            <a:br>
              <a:rPr lang="es-ES" sz="4000" dirty="0" smtClean="0">
                <a:latin typeface="Comic Sans MS"/>
                <a:cs typeface="Comic Sans MS"/>
              </a:rPr>
            </a:br>
            <a:r>
              <a:rPr lang="en-US" sz="4000" b="1" u="sng" dirty="0" smtClean="0">
                <a:latin typeface="Comic Sans MS"/>
                <a:cs typeface="Comic Sans MS"/>
              </a:rPr>
              <a:t>Gene</a:t>
            </a:r>
            <a:r>
              <a:rPr lang="en-US" sz="4000" b="1" dirty="0" smtClean="0">
                <a:latin typeface="Comic Sans MS"/>
                <a:cs typeface="Comic Sans MS"/>
              </a:rPr>
              <a:t>: </a:t>
            </a:r>
            <a:r>
              <a:rPr lang="en-US" sz="4000" dirty="0">
                <a:latin typeface="Comic Sans MS"/>
                <a:cs typeface="Comic Sans MS"/>
              </a:rPr>
              <a:t>t</a:t>
            </a:r>
            <a:r>
              <a:rPr lang="en-US" sz="4000" dirty="0" smtClean="0">
                <a:latin typeface="Comic Sans MS"/>
                <a:cs typeface="Comic Sans MS"/>
              </a:rPr>
              <a:t>o </a:t>
            </a:r>
            <a:r>
              <a:rPr lang="en-US" sz="4000" dirty="0">
                <a:latin typeface="Comic Sans MS"/>
                <a:cs typeface="Comic Sans MS"/>
              </a:rPr>
              <a:t>date, </a:t>
            </a:r>
            <a:r>
              <a:rPr lang="en-US" sz="4000" i="1" dirty="0">
                <a:latin typeface="Comic Sans MS"/>
                <a:cs typeface="Comic Sans MS"/>
              </a:rPr>
              <a:t>RUNX2</a:t>
            </a:r>
            <a:r>
              <a:rPr lang="en-US" sz="4000" dirty="0">
                <a:latin typeface="Comic Sans MS"/>
                <a:cs typeface="Comic Sans MS"/>
              </a:rPr>
              <a:t> (</a:t>
            </a:r>
            <a:r>
              <a:rPr lang="en-US" sz="4000" i="1" dirty="0">
                <a:latin typeface="Comic Sans MS"/>
                <a:cs typeface="Comic Sans MS"/>
              </a:rPr>
              <a:t>CBFA1</a:t>
            </a:r>
            <a:r>
              <a:rPr lang="en-US" sz="4000" dirty="0">
                <a:latin typeface="Comic Sans MS"/>
                <a:cs typeface="Comic Sans MS"/>
              </a:rPr>
              <a:t>) is the </a:t>
            </a:r>
            <a:r>
              <a:rPr lang="en-US" sz="4000" dirty="0" smtClean="0">
                <a:latin typeface="Comic Sans MS"/>
                <a:cs typeface="Comic Sans MS"/>
              </a:rPr>
              <a:t>only gene in which mutations are known to cause CCD.  </a:t>
            </a:r>
            <a:endParaRPr lang="es-ES" sz="4000" dirty="0">
              <a:solidFill>
                <a:schemeClr val="bg1"/>
              </a:solidFill>
              <a:latin typeface="Comic Sans MS"/>
              <a:cs typeface="Comic Sans M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ítulo 1"/>
          <p:cNvSpPr>
            <a:spLocks noGrp="1"/>
          </p:cNvSpPr>
          <p:nvPr>
            <p:ph type="title"/>
          </p:nvPr>
        </p:nvSpPr>
        <p:spPr>
          <a:xfrm>
            <a:off x="457200" y="457200"/>
            <a:ext cx="8229600" cy="3019425"/>
          </a:xfrm>
        </p:spPr>
        <p:txBody>
          <a:bodyPr/>
          <a:lstStyle/>
          <a:p>
            <a:r>
              <a:rPr lang="en-US" sz="4000" b="1" smtClean="0">
                <a:latin typeface="Comic Sans MS" pitchFamily="66" charset="0"/>
              </a:rPr>
              <a:t>Clinical testing: </a:t>
            </a:r>
            <a:br>
              <a:rPr lang="en-US" sz="4000" b="1" smtClean="0">
                <a:latin typeface="Comic Sans MS" pitchFamily="66" charset="0"/>
              </a:rPr>
            </a:br>
            <a:r>
              <a:rPr lang="en-US" sz="4000" smtClean="0">
                <a:latin typeface="Comic Sans MS" pitchFamily="66" charset="0"/>
              </a:rPr>
              <a:t>summary of Molecular Genetic Used in Cleidocranial Dysplasia</a:t>
            </a:r>
            <a:endParaRPr lang="es-ES" sz="4000" smtClean="0">
              <a:latin typeface="Comic Sans MS" pitchFamily="66" charset="0"/>
            </a:endParaRPr>
          </a:p>
        </p:txBody>
      </p:sp>
      <p:pic>
        <p:nvPicPr>
          <p:cNvPr id="32770" name="Imagen 2" descr="tab.tiff"/>
          <p:cNvPicPr>
            <a:picLocks noChangeAspect="1"/>
          </p:cNvPicPr>
          <p:nvPr/>
        </p:nvPicPr>
        <p:blipFill>
          <a:blip r:embed="rId2"/>
          <a:srcRect/>
          <a:stretch>
            <a:fillRect/>
          </a:stretch>
        </p:blipFill>
        <p:spPr bwMode="auto">
          <a:xfrm>
            <a:off x="222250" y="3476625"/>
            <a:ext cx="8689975" cy="21383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ítulo 1"/>
          <p:cNvSpPr>
            <a:spLocks noGrp="1"/>
          </p:cNvSpPr>
          <p:nvPr>
            <p:ph type="title"/>
          </p:nvPr>
        </p:nvSpPr>
        <p:spPr>
          <a:xfrm>
            <a:off x="457200" y="792163"/>
            <a:ext cx="8229600" cy="5537200"/>
          </a:xfrm>
        </p:spPr>
        <p:txBody>
          <a:bodyPr/>
          <a:lstStyle/>
          <a:p>
            <a:r>
              <a:rPr lang="en-US" sz="3600" smtClean="0">
                <a:latin typeface="Comic Sans MS" pitchFamily="66" charset="0"/>
              </a:rPr>
              <a:t>When the diagnosis of CCD is suspected, the clinician should request a skeletal survey that includes: (1) anteroposterior (AP) and lateral projections of the skull and thorax; (2) AP of the pelvis; (3) lateral of the lumbar spine; and (4) AP of the long bones, hands, and feet.</a:t>
            </a:r>
            <a:br>
              <a:rPr lang="en-US" sz="3600" smtClean="0">
                <a:latin typeface="Comic Sans MS" pitchFamily="66" charset="0"/>
              </a:rPr>
            </a:br>
            <a:endParaRPr lang="es-ES" sz="3600" smtClean="0">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ítulo 1"/>
          <p:cNvSpPr>
            <a:spLocks noGrp="1"/>
          </p:cNvSpPr>
          <p:nvPr>
            <p:ph type="title"/>
          </p:nvPr>
        </p:nvSpPr>
        <p:spPr>
          <a:xfrm>
            <a:off x="457200" y="457200"/>
            <a:ext cx="8229600" cy="5892800"/>
          </a:xfrm>
        </p:spPr>
        <p:txBody>
          <a:bodyPr/>
          <a:lstStyle/>
          <a:p>
            <a:r>
              <a:rPr lang="en-US" sz="4400" smtClean="0">
                <a:latin typeface="Comic Sans MS" pitchFamily="66" charset="0"/>
              </a:rPr>
              <a:t>Cleidocranial dysplasia (CCD) </a:t>
            </a:r>
            <a:r>
              <a:rPr lang="es-ES" sz="4400" smtClean="0">
                <a:latin typeface="Comic Sans MS" pitchFamily="66" charset="0"/>
              </a:rPr>
              <a:t>[OMIM 119600] </a:t>
            </a:r>
            <a:r>
              <a:rPr lang="en-US" sz="4400" smtClean="0">
                <a:latin typeface="Comic Sans MS" pitchFamily="66" charset="0"/>
              </a:rPr>
              <a:t>is an autosomal dominant skeletal dysplasia characterized by delayed closure of the cranial sutures, hypoplastic or aplastic clavicles, and multiple dental abnormalities.</a:t>
            </a:r>
            <a:br>
              <a:rPr lang="en-US" sz="4400" smtClean="0">
                <a:latin typeface="Comic Sans MS" pitchFamily="66" charset="0"/>
              </a:rPr>
            </a:br>
            <a:endParaRPr lang="es-ES" sz="4400" smtClean="0">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ítulo 1"/>
          <p:cNvSpPr>
            <a:spLocks noGrp="1"/>
          </p:cNvSpPr>
          <p:nvPr>
            <p:ph type="title"/>
          </p:nvPr>
        </p:nvSpPr>
        <p:spPr>
          <a:xfrm>
            <a:off x="457200" y="457200"/>
            <a:ext cx="8229600" cy="5983288"/>
          </a:xfrm>
        </p:spPr>
        <p:txBody>
          <a:bodyPr/>
          <a:lstStyle/>
          <a:p>
            <a:r>
              <a:rPr lang="en-US" sz="3600" smtClean="0">
                <a:latin typeface="Comic Sans MS" pitchFamily="66" charset="0"/>
              </a:rPr>
              <a:t>Sequence analysis, followed by deletion/duplication analysis, can be considered for diagnostic confirmation, particularly if the findings do not meet clinical and radiologic diagnostic criteria. </a:t>
            </a:r>
            <a:br>
              <a:rPr lang="en-US" sz="3600" smtClean="0">
                <a:latin typeface="Comic Sans MS" pitchFamily="66" charset="0"/>
              </a:rPr>
            </a:br>
            <a:r>
              <a:rPr lang="en-US" sz="3600" smtClean="0">
                <a:latin typeface="Comic Sans MS" pitchFamily="66" charset="0"/>
              </a:rPr>
              <a:t>CCD can be diagnosed by ultrasound examination in the offspring of an affected parent as early as 14 weeks’ gestation.  </a:t>
            </a:r>
            <a:endParaRPr lang="es-ES" sz="3600" smtClean="0">
              <a:solidFill>
                <a:srgbClr val="000000"/>
              </a:solidFill>
              <a:latin typeface="Comic Sans MS" pitchFamily="66"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44475"/>
            <a:ext cx="8229600" cy="6262688"/>
          </a:xfrm>
        </p:spPr>
        <p:txBody>
          <a:bodyPr rtlCol="0">
            <a:normAutofit fontScale="90000"/>
          </a:bodyPr>
          <a:lstStyle/>
          <a:p>
            <a:pPr algn="l" fontAlgn="auto">
              <a:spcAft>
                <a:spcPts val="0"/>
              </a:spcAft>
              <a:defRPr/>
            </a:pPr>
            <a:r>
              <a:rPr lang="es-ES" sz="4400" dirty="0" smtClean="0">
                <a:latin typeface="Comic Sans MS"/>
                <a:cs typeface="Comic Sans MS"/>
              </a:rPr>
              <a:t>               TREATMENT</a:t>
            </a:r>
            <a:r>
              <a:rPr lang="es-ES" sz="4400" dirty="0">
                <a:latin typeface="Comic Sans MS"/>
                <a:cs typeface="Comic Sans MS"/>
              </a:rPr>
              <a:t/>
            </a:r>
            <a:br>
              <a:rPr lang="es-ES" sz="4400" dirty="0">
                <a:latin typeface="Comic Sans MS"/>
                <a:cs typeface="Comic Sans MS"/>
              </a:rPr>
            </a:br>
            <a:r>
              <a:rPr lang="es-ES" sz="4400" dirty="0" smtClean="0">
                <a:latin typeface="Comic Sans MS"/>
                <a:cs typeface="Comic Sans MS"/>
              </a:rPr>
              <a:t/>
            </a:r>
            <a:br>
              <a:rPr lang="es-ES" sz="4400" dirty="0" smtClean="0">
                <a:latin typeface="Comic Sans MS"/>
                <a:cs typeface="Comic Sans MS"/>
              </a:rPr>
            </a:br>
            <a:r>
              <a:rPr lang="es-ES" sz="4400" b="1" u="sng" dirty="0" smtClean="0">
                <a:latin typeface="Comic Sans MS"/>
                <a:cs typeface="Comic Sans MS"/>
              </a:rPr>
              <a:t>Dental</a:t>
            </a:r>
            <a:r>
              <a:rPr lang="es-ES" sz="4400" dirty="0" smtClean="0">
                <a:latin typeface="Comic Sans MS"/>
                <a:cs typeface="Comic Sans MS"/>
              </a:rPr>
              <a:t>: </a:t>
            </a:r>
            <a:r>
              <a:rPr lang="en-US" sz="4000" dirty="0">
                <a:latin typeface="Comic Sans MS"/>
                <a:cs typeface="Comic Sans MS"/>
              </a:rPr>
              <a:t>t</a:t>
            </a:r>
            <a:r>
              <a:rPr lang="en-US" sz="4000" dirty="0" smtClean="0">
                <a:latin typeface="Comic Sans MS"/>
                <a:cs typeface="Comic Sans MS"/>
              </a:rPr>
              <a:t>he </a:t>
            </a:r>
            <a:r>
              <a:rPr lang="en-US" sz="4000" dirty="0">
                <a:latin typeface="Comic Sans MS"/>
                <a:cs typeface="Comic Sans MS"/>
              </a:rPr>
              <a:t>goal of treatment is to improve appearance and to provide a functioning masticatory mechanism. The goals may be achieved with prosthetic replacements, with or without prior extractions; by removal of the supernumerary teeth followed by surgical repositioning of the permanent teeth;</a:t>
            </a:r>
            <a:r>
              <a:rPr lang="en-US" sz="4400" dirty="0"/>
              <a:t> </a:t>
            </a:r>
            <a:endParaRPr lang="es-ES" sz="4400" dirty="0">
              <a:latin typeface="Comic Sans MS"/>
              <a:cs typeface="Comic Sans M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ítulo 1"/>
          <p:cNvSpPr>
            <a:spLocks noGrp="1"/>
          </p:cNvSpPr>
          <p:nvPr>
            <p:ph type="title"/>
          </p:nvPr>
        </p:nvSpPr>
        <p:spPr>
          <a:xfrm>
            <a:off x="457200" y="457200"/>
            <a:ext cx="8229600" cy="6005513"/>
          </a:xfrm>
        </p:spPr>
        <p:txBody>
          <a:bodyPr/>
          <a:lstStyle/>
          <a:p>
            <a:r>
              <a:rPr lang="en-US" sz="3600" smtClean="0">
                <a:latin typeface="Comic Sans MS" pitchFamily="66" charset="0"/>
              </a:rPr>
              <a:t>and by a combination of surgical and orthodontic measures for actively erupting and aligning the impacted permanent teeth</a:t>
            </a:r>
            <a:r>
              <a:rPr lang="en-US" sz="2400" smtClean="0">
                <a:latin typeface="Comic Sans MS" pitchFamily="66" charset="0"/>
              </a:rPr>
              <a:t>. (Roberts et al. 2013)</a:t>
            </a:r>
            <a:br>
              <a:rPr lang="en-US" sz="2400" smtClean="0">
                <a:latin typeface="Comic Sans MS" pitchFamily="66" charset="0"/>
              </a:rPr>
            </a:br>
            <a:r>
              <a:rPr lang="en-US" sz="3600" smtClean="0">
                <a:latin typeface="Comic Sans MS" pitchFamily="66" charset="0"/>
              </a:rPr>
              <a:t/>
            </a:r>
            <a:br>
              <a:rPr lang="en-US" sz="3600" smtClean="0">
                <a:latin typeface="Comic Sans MS" pitchFamily="66" charset="0"/>
              </a:rPr>
            </a:br>
            <a:r>
              <a:rPr lang="en-US" sz="3600" u="sng" smtClean="0">
                <a:latin typeface="Comic Sans MS" pitchFamily="66" charset="0"/>
              </a:rPr>
              <a:t>Sinus and middle ear infections </a:t>
            </a:r>
            <a:r>
              <a:rPr lang="en-US" sz="3600" smtClean="0">
                <a:latin typeface="Comic Sans MS" pitchFamily="66" charset="0"/>
              </a:rPr>
              <a:t>require aggressive and timely treatment; tympanostomy tubes should be considered when middle ear infections are recurrent </a:t>
            </a:r>
            <a:r>
              <a:rPr lang="en-US" sz="2400" smtClean="0">
                <a:latin typeface="Comic Sans MS" pitchFamily="66" charset="0"/>
              </a:rPr>
              <a:t>(</a:t>
            </a:r>
            <a:r>
              <a:rPr lang="en-US" sz="2400" u="sng" smtClean="0">
                <a:latin typeface="Comic Sans MS" pitchFamily="66" charset="0"/>
              </a:rPr>
              <a:t>Visosky et al 2003)</a:t>
            </a:r>
            <a:r>
              <a:rPr lang="en-US" sz="3600" u="sng" smtClean="0">
                <a:latin typeface="Comic Sans MS" pitchFamily="66" charset="0"/>
              </a:rPr>
              <a:t/>
            </a:r>
            <a:br>
              <a:rPr lang="en-US" sz="3600" u="sng" smtClean="0">
                <a:latin typeface="Comic Sans MS" pitchFamily="66" charset="0"/>
              </a:rPr>
            </a:br>
            <a:endParaRPr lang="es-ES" sz="3600" smtClean="0">
              <a:latin typeface="Comic Sans MS" pitchFamily="66"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ítulo 1"/>
          <p:cNvSpPr>
            <a:spLocks noGrp="1"/>
          </p:cNvSpPr>
          <p:nvPr>
            <p:ph type="title"/>
          </p:nvPr>
        </p:nvSpPr>
        <p:spPr>
          <a:xfrm>
            <a:off x="457200" y="457200"/>
            <a:ext cx="8229600" cy="6072188"/>
          </a:xfrm>
        </p:spPr>
        <p:txBody>
          <a:bodyPr/>
          <a:lstStyle/>
          <a:p>
            <a:r>
              <a:rPr lang="en-US" sz="4000" b="1" u="sng" smtClean="0">
                <a:latin typeface="Comic Sans MS" pitchFamily="66" charset="0"/>
              </a:rPr>
              <a:t>Skeletal</a:t>
            </a:r>
            <a:r>
              <a:rPr lang="en-US" sz="3600" smtClean="0">
                <a:latin typeface="Comic Sans MS" pitchFamily="66" charset="0"/>
              </a:rPr>
              <a:t>: if bone density is below normal on DEXA, treatment with calcium and vitamin D supplementation should be considered. Preventive treatment for osteoporosis should be initiated at a young age since peak bone mineral density is achieved in the second and third decade.</a:t>
            </a:r>
            <a:endParaRPr lang="es-ES" sz="3600" smtClean="0">
              <a:latin typeface="Comic Sans MS" pitchFamily="66"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ítulo 1"/>
          <p:cNvSpPr>
            <a:spLocks noGrp="1"/>
          </p:cNvSpPr>
          <p:nvPr>
            <p:ph type="title"/>
          </p:nvPr>
        </p:nvSpPr>
        <p:spPr>
          <a:xfrm>
            <a:off x="457200" y="457200"/>
            <a:ext cx="8229600" cy="5894388"/>
          </a:xfrm>
        </p:spPr>
        <p:txBody>
          <a:bodyPr/>
          <a:lstStyle/>
          <a:p>
            <a:r>
              <a:rPr lang="en-US" sz="4000" b="1" u="sng" smtClean="0">
                <a:latin typeface="Comic Sans MS" pitchFamily="66" charset="0"/>
              </a:rPr>
              <a:t>Craniofacial:</a:t>
            </a:r>
            <a:r>
              <a:rPr lang="en-US" sz="3600" smtClean="0">
                <a:latin typeface="Comic Sans MS" pitchFamily="66" charset="0"/>
              </a:rPr>
              <a:t> the fontanels close with time in the majority of individuals and cranial remodeling is usually not necessary.</a:t>
            </a:r>
            <a:br>
              <a:rPr lang="en-US" sz="3600" smtClean="0">
                <a:latin typeface="Comic Sans MS" pitchFamily="66" charset="0"/>
              </a:rPr>
            </a:br>
            <a:r>
              <a:rPr lang="en-US" sz="4000" smtClean="0">
                <a:latin typeface="Comic Sans MS" pitchFamily="66" charset="0"/>
              </a:rPr>
              <a:t>Affected individuals may consider having correction of the depressed forehead or lengthening of the hypoplastic clavicles for cosmetic reasons. </a:t>
            </a:r>
            <a:r>
              <a:rPr lang="en-US" sz="2400" smtClean="0">
                <a:latin typeface="Comic Sans MS" pitchFamily="66" charset="0"/>
              </a:rPr>
              <a:t>(Kang et al. 2009, Sewell et al. 2013)</a:t>
            </a:r>
            <a:endParaRPr lang="es-ES" sz="4000" smtClean="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ítulo 1"/>
          <p:cNvSpPr>
            <a:spLocks noGrp="1"/>
          </p:cNvSpPr>
          <p:nvPr>
            <p:ph type="title"/>
          </p:nvPr>
        </p:nvSpPr>
        <p:spPr>
          <a:xfrm>
            <a:off x="457200" y="177800"/>
            <a:ext cx="8229600" cy="6446838"/>
          </a:xfrm>
        </p:spPr>
        <p:txBody>
          <a:bodyPr/>
          <a:lstStyle/>
          <a:p>
            <a:r>
              <a:rPr lang="en-US" sz="4000" smtClean="0">
                <a:latin typeface="Comic Sans MS" pitchFamily="66" charset="0"/>
              </a:rPr>
              <a:t>The molecular defect in CCD is situated at the chromosomal locus of 6p2116.</a:t>
            </a:r>
            <a:br>
              <a:rPr lang="en-US" sz="4000" smtClean="0">
                <a:latin typeface="Comic Sans MS" pitchFamily="66" charset="0"/>
              </a:rPr>
            </a:br>
            <a:r>
              <a:rPr lang="en-US" sz="4000" smtClean="0">
                <a:latin typeface="Comic Sans MS" pitchFamily="66" charset="0"/>
              </a:rPr>
              <a:t>The determinant gene, </a:t>
            </a:r>
            <a:r>
              <a:rPr lang="en-US" sz="4000" i="1" smtClean="0">
                <a:latin typeface="Comic Sans MS" pitchFamily="66" charset="0"/>
              </a:rPr>
              <a:t>RUNX2 </a:t>
            </a:r>
            <a:r>
              <a:rPr lang="en-US" sz="4000" smtClean="0">
                <a:latin typeface="Comic Sans MS" pitchFamily="66" charset="0"/>
              </a:rPr>
              <a:t>codes for a core-binding transcription factor protein (CBFA1), which is involved in the differentiation of osteoblasts and bone formation. </a:t>
            </a:r>
            <a:r>
              <a:rPr lang="en-US" sz="2400" smtClean="0">
                <a:latin typeface="Comic Sans MS" pitchFamily="66" charset="0"/>
              </a:rPr>
              <a:t>(</a:t>
            </a:r>
            <a:r>
              <a:rPr lang="en-US" sz="2000" b="1" smtClean="0">
                <a:latin typeface="Comic Sans MS" pitchFamily="66" charset="0"/>
              </a:rPr>
              <a:t>Cleidocranial dysplasia: a review of the dental, historical, and practical implications with an overview of the South African experience. </a:t>
            </a:r>
            <a:r>
              <a:rPr lang="en-US" sz="2000" smtClean="0">
                <a:latin typeface="Comic Sans MS" pitchFamily="66" charset="0"/>
              </a:rPr>
              <a:t/>
            </a:r>
            <a:br>
              <a:rPr lang="en-US" sz="2000" smtClean="0">
                <a:latin typeface="Comic Sans MS" pitchFamily="66" charset="0"/>
              </a:rPr>
            </a:br>
            <a:r>
              <a:rPr lang="en-US" sz="2000" smtClean="0">
                <a:latin typeface="Comic Sans MS" pitchFamily="66" charset="0"/>
              </a:rPr>
              <a:t>Oral Surg Oral Med Oral Pathol Oral Radiol.2013 Jan;115(1):46-55).</a:t>
            </a:r>
            <a:endParaRPr lang="es-ES" sz="2000" smtClean="0">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ítulo 1"/>
          <p:cNvSpPr>
            <a:spLocks noGrp="1"/>
          </p:cNvSpPr>
          <p:nvPr>
            <p:ph type="title"/>
          </p:nvPr>
        </p:nvSpPr>
        <p:spPr>
          <a:xfrm>
            <a:off x="254000" y="190500"/>
            <a:ext cx="8636000" cy="4043363"/>
          </a:xfrm>
        </p:spPr>
        <p:txBody>
          <a:bodyPr/>
          <a:lstStyle/>
          <a:p>
            <a:r>
              <a:rPr lang="en-US" sz="3600" i="1" smtClean="0">
                <a:latin typeface="Comic Sans MS" pitchFamily="66" charset="0"/>
              </a:rPr>
              <a:t>RUNX2 </a:t>
            </a:r>
            <a:r>
              <a:rPr lang="en-US" sz="3600" smtClean="0">
                <a:latin typeface="Comic Sans MS" pitchFamily="66" charset="0"/>
              </a:rPr>
              <a:t>plays an important role in the epithelial-mesenchymal interactions that control progressive tooth morphogenesis and histodifferentiation of the epithelial enamel organ. </a:t>
            </a:r>
            <a:r>
              <a:rPr lang="en-US" sz="4000" smtClean="0"/>
              <a:t/>
            </a:r>
            <a:br>
              <a:rPr lang="en-US" sz="4000" smtClean="0"/>
            </a:br>
            <a:endParaRPr lang="es-ES" sz="4000" smtClean="0"/>
          </a:p>
        </p:txBody>
      </p:sp>
      <p:pic>
        <p:nvPicPr>
          <p:cNvPr id="17410" name="Imagen 2" descr="diso.tiff"/>
          <p:cNvPicPr>
            <a:picLocks noChangeAspect="1"/>
          </p:cNvPicPr>
          <p:nvPr/>
        </p:nvPicPr>
        <p:blipFill>
          <a:blip r:embed="rId2"/>
          <a:srcRect/>
          <a:stretch>
            <a:fillRect/>
          </a:stretch>
        </p:blipFill>
        <p:spPr bwMode="auto">
          <a:xfrm>
            <a:off x="2584450" y="3214688"/>
            <a:ext cx="4903788" cy="34432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ítulo 1"/>
          <p:cNvSpPr>
            <a:spLocks noGrp="1"/>
          </p:cNvSpPr>
          <p:nvPr>
            <p:ph type="ctrTitle"/>
          </p:nvPr>
        </p:nvSpPr>
        <p:spPr>
          <a:xfrm>
            <a:off x="685800" y="188913"/>
            <a:ext cx="7772400" cy="925512"/>
          </a:xfrm>
        </p:spPr>
        <p:txBody>
          <a:bodyPr/>
          <a:lstStyle/>
          <a:p>
            <a:r>
              <a:rPr lang="es-ES" sz="4400" smtClean="0">
                <a:latin typeface="Comic Sans MS" pitchFamily="66" charset="0"/>
              </a:rPr>
              <a:t>EPIDEMIOLOGY</a:t>
            </a:r>
          </a:p>
        </p:txBody>
      </p:sp>
      <p:sp>
        <p:nvSpPr>
          <p:cNvPr id="18434" name="Subtítulo 2"/>
          <p:cNvSpPr>
            <a:spLocks noGrp="1"/>
          </p:cNvSpPr>
          <p:nvPr>
            <p:ph type="subTitle" idx="1"/>
          </p:nvPr>
        </p:nvSpPr>
        <p:spPr>
          <a:xfrm>
            <a:off x="360363" y="1274763"/>
            <a:ext cx="8529637" cy="5410200"/>
          </a:xfrm>
        </p:spPr>
        <p:txBody>
          <a:bodyPr/>
          <a:lstStyle/>
          <a:p>
            <a:r>
              <a:rPr lang="en-US" sz="3600" smtClean="0">
                <a:latin typeface="Comic Sans MS" pitchFamily="66" charset="0"/>
              </a:rPr>
              <a:t>Whereas the worldwide prevalence of CCD is generally regarded as being about 1 per million, in the mixed ancestry community of Cape Town, South Africa, the minimum prevalence is 100 per million. </a:t>
            </a:r>
            <a:r>
              <a:rPr lang="en-US" sz="2000" smtClean="0">
                <a:latin typeface="Comic Sans MS" pitchFamily="66" charset="0"/>
              </a:rPr>
              <a:t>(Cleidocranial dysplasia: clinical and molecular genetics, Stefan Mundlos, J Med Genet 1999; 36: 177-182)</a:t>
            </a:r>
          </a:p>
          <a:p>
            <a:endParaRPr lang="en-US" sz="3600" smtClean="0">
              <a:latin typeface="Comic Sans MS" pitchFamily="66" charset="0"/>
            </a:endParaRPr>
          </a:p>
          <a:p>
            <a:endParaRPr lang="es-ES" sz="3600" smtClean="0">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ítulo 1"/>
          <p:cNvSpPr>
            <a:spLocks noGrp="1"/>
          </p:cNvSpPr>
          <p:nvPr>
            <p:ph type="ctrTitle"/>
          </p:nvPr>
        </p:nvSpPr>
        <p:spPr>
          <a:xfrm>
            <a:off x="685800" y="415925"/>
            <a:ext cx="7772400" cy="896938"/>
          </a:xfrm>
        </p:spPr>
        <p:txBody>
          <a:bodyPr/>
          <a:lstStyle/>
          <a:p>
            <a:r>
              <a:rPr lang="es-ES" sz="4000" smtClean="0">
                <a:latin typeface="Comic Sans MS" pitchFamily="66" charset="0"/>
              </a:rPr>
              <a:t>CLINICAL MANIFESTATION</a:t>
            </a:r>
          </a:p>
        </p:txBody>
      </p:sp>
      <p:sp>
        <p:nvSpPr>
          <p:cNvPr id="3" name="Subtítulo 2"/>
          <p:cNvSpPr>
            <a:spLocks noGrp="1"/>
          </p:cNvSpPr>
          <p:nvPr>
            <p:ph type="subTitle" idx="1"/>
          </p:nvPr>
        </p:nvSpPr>
        <p:spPr>
          <a:xfrm>
            <a:off x="685800" y="1630363"/>
            <a:ext cx="8077200" cy="4867275"/>
          </a:xfrm>
        </p:spPr>
        <p:txBody>
          <a:bodyPr rtlCol="0">
            <a:normAutofit fontScale="92500" lnSpcReduction="20000"/>
          </a:bodyPr>
          <a:lstStyle/>
          <a:p>
            <a:pPr algn="l" fontAlgn="auto">
              <a:spcAft>
                <a:spcPts val="0"/>
              </a:spcAft>
              <a:buFont typeface="Arial" pitchFamily="34" charset="0"/>
              <a:buNone/>
              <a:defRPr/>
            </a:pPr>
            <a:r>
              <a:rPr lang="en-US" sz="3900" b="1" u="sng" dirty="0" smtClean="0">
                <a:latin typeface="Comic Sans MS"/>
                <a:cs typeface="Comic Sans MS"/>
              </a:rPr>
              <a:t>Height</a:t>
            </a:r>
            <a:r>
              <a:rPr lang="en-US" sz="3900" dirty="0" smtClean="0">
                <a:latin typeface="Comic Sans MS"/>
                <a:cs typeface="Comic Sans MS"/>
              </a:rPr>
              <a:t>: Short </a:t>
            </a:r>
            <a:r>
              <a:rPr lang="en-US" sz="3900" dirty="0">
                <a:latin typeface="Comic Sans MS"/>
                <a:cs typeface="Comic Sans MS"/>
              </a:rPr>
              <a:t>stature, </a:t>
            </a:r>
            <a:r>
              <a:rPr lang="en-US" sz="3900" dirty="0" smtClean="0">
                <a:latin typeface="Comic Sans MS"/>
                <a:cs typeface="Comic Sans MS"/>
              </a:rPr>
              <a:t>moderate.</a:t>
            </a:r>
            <a:r>
              <a:rPr lang="en-US" sz="3900" dirty="0">
                <a:latin typeface="Comic Sans MS"/>
                <a:cs typeface="Comic Sans MS"/>
              </a:rPr>
              <a:t>	</a:t>
            </a:r>
            <a:endParaRPr lang="en-US" sz="3900" dirty="0" smtClean="0">
              <a:latin typeface="Comic Sans MS"/>
              <a:cs typeface="Comic Sans MS"/>
            </a:endParaRPr>
          </a:p>
          <a:p>
            <a:pPr algn="l" fontAlgn="auto">
              <a:spcAft>
                <a:spcPts val="0"/>
              </a:spcAft>
              <a:buFont typeface="Arial" pitchFamily="34" charset="0"/>
              <a:buNone/>
              <a:defRPr/>
            </a:pPr>
            <a:endParaRPr lang="es-ES" sz="3900" dirty="0">
              <a:latin typeface="Comic Sans MS"/>
              <a:cs typeface="Comic Sans MS"/>
            </a:endParaRPr>
          </a:p>
          <a:p>
            <a:pPr algn="l" fontAlgn="auto">
              <a:spcAft>
                <a:spcPts val="0"/>
              </a:spcAft>
              <a:buFont typeface="Arial" pitchFamily="34" charset="0"/>
              <a:buNone/>
              <a:defRPr/>
            </a:pPr>
            <a:r>
              <a:rPr lang="en-US" sz="3900" b="1" u="sng" dirty="0" smtClean="0">
                <a:latin typeface="Comic Sans MS"/>
                <a:cs typeface="Comic Sans MS"/>
              </a:rPr>
              <a:t>Head</a:t>
            </a:r>
            <a:r>
              <a:rPr lang="en-US" sz="3900" dirty="0" smtClean="0">
                <a:latin typeface="Comic Sans MS"/>
                <a:cs typeface="Comic Sans MS"/>
              </a:rPr>
              <a:t>:    Delayed </a:t>
            </a:r>
            <a:r>
              <a:rPr lang="en-US" sz="3900" dirty="0" err="1">
                <a:latin typeface="Comic Sans MS"/>
                <a:cs typeface="Comic Sans MS"/>
              </a:rPr>
              <a:t>fontanelle</a:t>
            </a:r>
            <a:r>
              <a:rPr lang="en-US" sz="3900" dirty="0">
                <a:latin typeface="Comic Sans MS"/>
                <a:cs typeface="Comic Sans MS"/>
              </a:rPr>
              <a:t> </a:t>
            </a:r>
            <a:r>
              <a:rPr lang="en-US" sz="3900" dirty="0" smtClean="0">
                <a:latin typeface="Comic Sans MS"/>
                <a:cs typeface="Comic Sans MS"/>
              </a:rPr>
              <a:t>closure</a:t>
            </a:r>
          </a:p>
          <a:p>
            <a:pPr fontAlgn="auto">
              <a:spcAft>
                <a:spcPts val="0"/>
              </a:spcAft>
              <a:buFont typeface="Arial" pitchFamily="34" charset="0"/>
              <a:buNone/>
              <a:defRPr/>
            </a:pPr>
            <a:r>
              <a:rPr lang="en-US" sz="3900" dirty="0" smtClean="0">
                <a:latin typeface="Comic Sans MS"/>
                <a:cs typeface="Comic Sans MS"/>
              </a:rPr>
              <a:t>               Parietal bossing     Anterior </a:t>
            </a:r>
            <a:r>
              <a:rPr lang="en-US" sz="3900" dirty="0" err="1">
                <a:latin typeface="Comic Sans MS"/>
                <a:cs typeface="Comic Sans MS"/>
              </a:rPr>
              <a:t>fontanelle</a:t>
            </a:r>
            <a:r>
              <a:rPr lang="en-US" sz="3900" dirty="0">
                <a:latin typeface="Comic Sans MS"/>
                <a:cs typeface="Comic Sans MS"/>
              </a:rPr>
              <a:t> open in </a:t>
            </a:r>
            <a:r>
              <a:rPr lang="en-US" sz="3900" dirty="0" smtClean="0">
                <a:latin typeface="Comic Sans MS"/>
                <a:cs typeface="Comic Sans MS"/>
              </a:rPr>
              <a:t>            adults</a:t>
            </a:r>
            <a:r>
              <a:rPr lang="en-US" sz="3900" dirty="0">
                <a:latin typeface="Comic Sans MS"/>
                <a:cs typeface="Comic Sans MS"/>
              </a:rPr>
              <a:t>	</a:t>
            </a:r>
          </a:p>
          <a:p>
            <a:pPr fontAlgn="auto">
              <a:spcAft>
                <a:spcPts val="0"/>
              </a:spcAft>
              <a:buFont typeface="Arial" pitchFamily="34" charset="0"/>
              <a:buNone/>
              <a:defRPr/>
            </a:pPr>
            <a:endParaRPr lang="en-US" dirty="0"/>
          </a:p>
          <a:p>
            <a:pPr fontAlgn="auto">
              <a:spcAft>
                <a:spcPts val="0"/>
              </a:spcAft>
              <a:buFont typeface="Arial" pitchFamily="34" charset="0"/>
              <a:buNone/>
              <a:defRPr/>
            </a:pP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ítulo 1"/>
          <p:cNvSpPr>
            <a:spLocks noGrp="1"/>
          </p:cNvSpPr>
          <p:nvPr>
            <p:ph type="title"/>
          </p:nvPr>
        </p:nvSpPr>
        <p:spPr>
          <a:xfrm>
            <a:off x="274638" y="457200"/>
            <a:ext cx="8572500" cy="6040438"/>
          </a:xfrm>
        </p:spPr>
        <p:txBody>
          <a:bodyPr/>
          <a:lstStyle/>
          <a:p>
            <a:pPr algn="l"/>
            <a:r>
              <a:rPr lang="en-US" smtClean="0"/>
              <a:t>   </a:t>
            </a:r>
            <a:r>
              <a:rPr lang="en-US" sz="3600" b="1" u="sng" smtClean="0">
                <a:latin typeface="Comic Sans MS" pitchFamily="66" charset="0"/>
              </a:rPr>
              <a:t>Face</a:t>
            </a:r>
            <a:r>
              <a:rPr lang="en-US" sz="3600" smtClean="0">
                <a:latin typeface="Comic Sans MS" pitchFamily="66" charset="0"/>
              </a:rPr>
              <a:t>: Frontal bossing </a:t>
            </a:r>
            <a:br>
              <a:rPr lang="en-US" sz="3600" smtClean="0">
                <a:latin typeface="Comic Sans MS" pitchFamily="66" charset="0"/>
              </a:rPr>
            </a:br>
            <a:r>
              <a:rPr lang="en-US" sz="3600" smtClean="0">
                <a:latin typeface="Comic Sans MS" pitchFamily="66" charset="0"/>
              </a:rPr>
              <a:t>            </a:t>
            </a:r>
            <a:r>
              <a:rPr lang="nl-NL" sz="3600" smtClean="0">
                <a:latin typeface="Comic Sans MS" pitchFamily="66" charset="0"/>
              </a:rPr>
              <a:t>Metopic groove </a:t>
            </a:r>
            <a:br>
              <a:rPr lang="nl-NL" sz="3600" smtClean="0">
                <a:latin typeface="Comic Sans MS" pitchFamily="66" charset="0"/>
              </a:rPr>
            </a:br>
            <a:r>
              <a:rPr lang="nl-NL" sz="3600" smtClean="0">
                <a:latin typeface="Comic Sans MS" pitchFamily="66" charset="0"/>
              </a:rPr>
              <a:t>            </a:t>
            </a:r>
            <a:r>
              <a:rPr lang="en-US" sz="3600" smtClean="0">
                <a:latin typeface="Comic Sans MS" pitchFamily="66" charset="0"/>
              </a:rPr>
              <a:t>Midface hypoplasia               </a:t>
            </a:r>
            <a:r>
              <a:rPr lang="es-ES" sz="3600" smtClean="0">
                <a:latin typeface="Comic Sans MS" pitchFamily="66" charset="0"/>
              </a:rPr>
              <a:t>		     </a:t>
            </a:r>
            <a:r>
              <a:rPr lang="en-US" sz="3600" smtClean="0">
                <a:latin typeface="Comic Sans MS" pitchFamily="66" charset="0"/>
              </a:rPr>
              <a:t>Micrognathia </a:t>
            </a:r>
            <a:r>
              <a:rPr lang="es-ES" sz="3600" smtClean="0">
                <a:latin typeface="Comic Sans MS" pitchFamily="66" charset="0"/>
              </a:rPr>
              <a:t/>
            </a:r>
            <a:br>
              <a:rPr lang="es-ES" sz="3600" smtClean="0">
                <a:latin typeface="Comic Sans MS" pitchFamily="66" charset="0"/>
              </a:rPr>
            </a:br>
            <a:r>
              <a:rPr lang="es-ES" sz="3600" smtClean="0"/>
              <a:t/>
            </a:r>
            <a:br>
              <a:rPr lang="es-ES" sz="3600" smtClean="0"/>
            </a:br>
            <a:r>
              <a:rPr lang="es-ES" sz="3600" smtClean="0"/>
              <a:t/>
            </a:r>
            <a:br>
              <a:rPr lang="es-ES" sz="3600" smtClean="0"/>
            </a:br>
            <a:r>
              <a:rPr lang="es-ES" sz="3600" smtClean="0"/>
              <a:t>    </a:t>
            </a:r>
            <a:r>
              <a:rPr lang="is-IS" sz="3600" b="1" u="sng" smtClean="0">
                <a:latin typeface="Comic Sans MS" pitchFamily="66" charset="0"/>
              </a:rPr>
              <a:t>Ears</a:t>
            </a:r>
            <a:r>
              <a:rPr lang="is-IS" sz="3600" smtClean="0">
                <a:latin typeface="Comic Sans MS" pitchFamily="66" charset="0"/>
              </a:rPr>
              <a:t>: Deafness	</a:t>
            </a:r>
            <a:br>
              <a:rPr lang="is-IS" sz="3600" smtClean="0">
                <a:latin typeface="Comic Sans MS" pitchFamily="66" charset="0"/>
              </a:rPr>
            </a:br>
            <a:r>
              <a:rPr lang="es-ES" sz="3600" smtClean="0"/>
              <a:t/>
            </a:r>
            <a:br>
              <a:rPr lang="es-ES" sz="3600" smtClean="0"/>
            </a:br>
            <a:endParaRPr lang="es-ES" sz="3600" smtClean="0"/>
          </a:p>
        </p:txBody>
      </p:sp>
      <p:pic>
        <p:nvPicPr>
          <p:cNvPr id="20482" name="Imagen 2" descr="Frontal_Bossing-small.jpg"/>
          <p:cNvPicPr>
            <a:picLocks noChangeAspect="1"/>
          </p:cNvPicPr>
          <p:nvPr/>
        </p:nvPicPr>
        <p:blipFill>
          <a:blip r:embed="rId3"/>
          <a:srcRect/>
          <a:stretch>
            <a:fillRect/>
          </a:stretch>
        </p:blipFill>
        <p:spPr bwMode="auto">
          <a:xfrm>
            <a:off x="6329363" y="881063"/>
            <a:ext cx="2286000" cy="1974850"/>
          </a:xfrm>
          <a:prstGeom prst="rect">
            <a:avLst/>
          </a:prstGeom>
          <a:noFill/>
          <a:ln w="9525">
            <a:noFill/>
            <a:miter lim="800000"/>
            <a:headEnd/>
            <a:tailEnd/>
          </a:ln>
        </p:spPr>
      </p:pic>
      <p:pic>
        <p:nvPicPr>
          <p:cNvPr id="20483" name="Imagen 3" descr="Midface_Retrusion-small.jpg"/>
          <p:cNvPicPr>
            <a:picLocks noChangeAspect="1"/>
          </p:cNvPicPr>
          <p:nvPr/>
        </p:nvPicPr>
        <p:blipFill>
          <a:blip r:embed="rId4"/>
          <a:srcRect/>
          <a:stretch>
            <a:fillRect/>
          </a:stretch>
        </p:blipFill>
        <p:spPr bwMode="auto">
          <a:xfrm>
            <a:off x="6329363" y="3562350"/>
            <a:ext cx="2286000" cy="25701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457200"/>
            <a:ext cx="8229600" cy="5976938"/>
          </a:xfrm>
        </p:spPr>
        <p:txBody>
          <a:bodyPr rtlCol="0">
            <a:normAutofit fontScale="90000"/>
          </a:bodyPr>
          <a:lstStyle/>
          <a:p>
            <a:pPr algn="l" fontAlgn="auto">
              <a:spcAft>
                <a:spcPts val="0"/>
              </a:spcAft>
              <a:defRPr/>
            </a:pPr>
            <a:r>
              <a:rPr lang="ro-RO" sz="3600" dirty="0">
                <a:latin typeface="Comic Sans MS"/>
                <a:cs typeface="Comic Sans MS"/>
              </a:rPr>
              <a:t> </a:t>
            </a:r>
            <a:r>
              <a:rPr lang="ro-RO" sz="3600" dirty="0" smtClean="0">
                <a:latin typeface="Comic Sans MS"/>
                <a:cs typeface="Comic Sans MS"/>
              </a:rPr>
              <a:t> </a:t>
            </a:r>
            <a:r>
              <a:rPr lang="ro-RO" sz="4000" b="1" u="sng" dirty="0" smtClean="0">
                <a:latin typeface="Comic Sans MS"/>
                <a:cs typeface="Comic Sans MS"/>
              </a:rPr>
              <a:t>Eyes</a:t>
            </a:r>
            <a:r>
              <a:rPr lang="ro-RO" sz="4000" dirty="0">
                <a:latin typeface="Comic Sans MS"/>
                <a:cs typeface="Comic Sans MS"/>
              </a:rPr>
              <a:t>:  Hypertelorism</a:t>
            </a:r>
            <a:r>
              <a:rPr lang="ro-RO" dirty="0"/>
              <a:t/>
            </a:r>
            <a:br>
              <a:rPr lang="ro-RO" dirty="0"/>
            </a:br>
            <a:r>
              <a:rPr lang="ro-RO" dirty="0" smtClean="0"/>
              <a:t>   </a:t>
            </a:r>
            <a:br>
              <a:rPr lang="ro-RO" dirty="0" smtClean="0"/>
            </a:br>
            <a:r>
              <a:rPr lang="es-ES" dirty="0"/>
              <a:t/>
            </a:r>
            <a:br>
              <a:rPr lang="es-ES" dirty="0"/>
            </a:br>
            <a:r>
              <a:rPr lang="es-ES" dirty="0" smtClean="0"/>
              <a:t>  </a:t>
            </a:r>
            <a:r>
              <a:rPr lang="es-ES" sz="4000" dirty="0" smtClean="0">
                <a:latin typeface="Comic Sans MS"/>
                <a:cs typeface="Comic Sans MS"/>
              </a:rPr>
              <a:t> </a:t>
            </a:r>
            <a:r>
              <a:rPr lang="pl-PL" sz="4000" b="1" u="sng" dirty="0" err="1" smtClean="0">
                <a:latin typeface="Comic Sans MS"/>
                <a:cs typeface="Comic Sans MS"/>
              </a:rPr>
              <a:t>Nose</a:t>
            </a:r>
            <a:r>
              <a:rPr lang="pl-PL" sz="3600" dirty="0" smtClean="0">
                <a:latin typeface="Comic Sans MS"/>
                <a:cs typeface="Comic Sans MS"/>
              </a:rPr>
              <a:t>: </a:t>
            </a:r>
            <a:r>
              <a:rPr lang="pl-PL" sz="4000" dirty="0" err="1" smtClean="0">
                <a:latin typeface="Comic Sans MS"/>
                <a:cs typeface="Comic Sans MS"/>
              </a:rPr>
              <a:t>Low</a:t>
            </a:r>
            <a:r>
              <a:rPr lang="pl-PL" sz="4000" dirty="0" smtClean="0">
                <a:latin typeface="Comic Sans MS"/>
                <a:cs typeface="Comic Sans MS"/>
              </a:rPr>
              <a:t> </a:t>
            </a:r>
            <a:r>
              <a:rPr lang="pl-PL" sz="4000" dirty="0" err="1">
                <a:latin typeface="Comic Sans MS"/>
                <a:cs typeface="Comic Sans MS"/>
              </a:rPr>
              <a:t>nasal</a:t>
            </a:r>
            <a:r>
              <a:rPr lang="pl-PL" sz="4000" dirty="0">
                <a:latin typeface="Comic Sans MS"/>
                <a:cs typeface="Comic Sans MS"/>
              </a:rPr>
              <a:t> </a:t>
            </a:r>
            <a:r>
              <a:rPr lang="pl-PL" sz="4000" dirty="0" err="1">
                <a:latin typeface="Comic Sans MS"/>
                <a:cs typeface="Comic Sans MS"/>
              </a:rPr>
              <a:t>bridge</a:t>
            </a:r>
            <a:r>
              <a:rPr lang="pl-PL" sz="4000" dirty="0">
                <a:latin typeface="Comic Sans MS"/>
                <a:cs typeface="Comic Sans MS"/>
              </a:rPr>
              <a:t> </a:t>
            </a:r>
            <a:r>
              <a:rPr lang="pl-PL" sz="3600" dirty="0">
                <a:latin typeface="Comic Sans MS"/>
                <a:cs typeface="Comic Sans MS"/>
              </a:rPr>
              <a:t>	</a:t>
            </a:r>
            <a:br>
              <a:rPr lang="pl-PL" sz="3600" dirty="0">
                <a:latin typeface="Comic Sans MS"/>
                <a:cs typeface="Comic Sans MS"/>
              </a:rPr>
            </a:br>
            <a:r>
              <a:rPr lang="pl-PL" sz="3600" dirty="0" smtClean="0">
                <a:latin typeface="Comic Sans MS"/>
                <a:cs typeface="Comic Sans MS"/>
              </a:rPr>
              <a:t/>
            </a:r>
            <a:br>
              <a:rPr lang="pl-PL" sz="3600" dirty="0" smtClean="0">
                <a:latin typeface="Comic Sans MS"/>
                <a:cs typeface="Comic Sans MS"/>
              </a:rPr>
            </a:br>
            <a:r>
              <a:rPr lang="ro-RO" sz="3600" dirty="0">
                <a:latin typeface="Comic Sans MS"/>
                <a:cs typeface="Comic Sans MS"/>
              </a:rPr>
              <a:t/>
            </a:r>
            <a:br>
              <a:rPr lang="ro-RO" sz="3600" dirty="0">
                <a:latin typeface="Comic Sans MS"/>
                <a:cs typeface="Comic Sans MS"/>
              </a:rPr>
            </a:br>
            <a:r>
              <a:rPr lang="es-ES" sz="3600" dirty="0"/>
              <a:t/>
            </a:r>
            <a:br>
              <a:rPr lang="es-ES" sz="3600" dirty="0"/>
            </a:br>
            <a:r>
              <a:rPr lang="es-ES" sz="3600" dirty="0" smtClean="0"/>
              <a:t>   </a:t>
            </a:r>
            <a:r>
              <a:rPr lang="en-US" sz="4000" b="1" u="sng" dirty="0" smtClean="0">
                <a:latin typeface="Comic Sans MS"/>
                <a:cs typeface="Comic Sans MS"/>
              </a:rPr>
              <a:t>Mouth</a:t>
            </a:r>
            <a:r>
              <a:rPr lang="en-US" sz="4000" dirty="0" smtClean="0">
                <a:latin typeface="Comic Sans MS"/>
                <a:cs typeface="Comic Sans MS"/>
              </a:rPr>
              <a:t>: Cleft </a:t>
            </a:r>
            <a:r>
              <a:rPr lang="en-US" sz="4000" dirty="0">
                <a:latin typeface="Comic Sans MS"/>
                <a:cs typeface="Comic Sans MS"/>
              </a:rPr>
              <a:t>palate </a:t>
            </a:r>
            <a:br>
              <a:rPr lang="en-US" sz="4000" dirty="0">
                <a:latin typeface="Comic Sans MS"/>
                <a:cs typeface="Comic Sans MS"/>
              </a:rPr>
            </a:br>
            <a:r>
              <a:rPr lang="en-US" sz="4000" dirty="0" smtClean="0">
                <a:latin typeface="Comic Sans MS"/>
                <a:cs typeface="Comic Sans MS"/>
              </a:rPr>
              <a:t>              Narrow</a:t>
            </a:r>
            <a:r>
              <a:rPr lang="en-US" sz="4000" dirty="0">
                <a:latin typeface="Comic Sans MS"/>
                <a:cs typeface="Comic Sans MS"/>
              </a:rPr>
              <a:t>, high-arched palate</a:t>
            </a:r>
            <a:r>
              <a:rPr lang="en-US" sz="3600" dirty="0"/>
              <a:t>	</a:t>
            </a:r>
            <a:br>
              <a:rPr lang="en-US" sz="3600" dirty="0"/>
            </a:br>
            <a:endParaRPr lang="es-ES" sz="3600" dirty="0">
              <a:latin typeface="Comic Sans MS"/>
              <a:cs typeface="Comic Sans MS"/>
            </a:endParaRPr>
          </a:p>
        </p:txBody>
      </p:sp>
      <p:pic>
        <p:nvPicPr>
          <p:cNvPr id="22530" name="Imagen 2" descr="Eyes,Widely_Spaced-small.jpg"/>
          <p:cNvPicPr>
            <a:picLocks noChangeAspect="1"/>
          </p:cNvPicPr>
          <p:nvPr/>
        </p:nvPicPr>
        <p:blipFill>
          <a:blip r:embed="rId2"/>
          <a:srcRect/>
          <a:stretch>
            <a:fillRect/>
          </a:stretch>
        </p:blipFill>
        <p:spPr bwMode="auto">
          <a:xfrm>
            <a:off x="6223000" y="733425"/>
            <a:ext cx="2286000" cy="904875"/>
          </a:xfrm>
          <a:prstGeom prst="rect">
            <a:avLst/>
          </a:prstGeom>
          <a:noFill/>
          <a:ln w="9525">
            <a:noFill/>
            <a:miter lim="800000"/>
            <a:headEnd/>
            <a:tailEnd/>
          </a:ln>
        </p:spPr>
      </p:pic>
      <p:pic>
        <p:nvPicPr>
          <p:cNvPr id="22531" name="Imagen 4" descr="Nasal_Bridge,Depressed-small.jpg"/>
          <p:cNvPicPr>
            <a:picLocks noChangeAspect="1"/>
          </p:cNvPicPr>
          <p:nvPr/>
        </p:nvPicPr>
        <p:blipFill>
          <a:blip r:embed="rId3"/>
          <a:srcRect/>
          <a:stretch>
            <a:fillRect/>
          </a:stretch>
        </p:blipFill>
        <p:spPr bwMode="auto">
          <a:xfrm>
            <a:off x="6223000" y="2724150"/>
            <a:ext cx="2286000" cy="1069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ítulo 1"/>
          <p:cNvSpPr>
            <a:spLocks noGrp="1"/>
          </p:cNvSpPr>
          <p:nvPr>
            <p:ph type="title"/>
          </p:nvPr>
        </p:nvSpPr>
        <p:spPr>
          <a:xfrm>
            <a:off x="457200" y="457200"/>
            <a:ext cx="8229600" cy="5913438"/>
          </a:xfrm>
        </p:spPr>
        <p:txBody>
          <a:bodyPr/>
          <a:lstStyle/>
          <a:p>
            <a:r>
              <a:rPr lang="en-US" sz="3600" b="1" u="sng" smtClean="0">
                <a:latin typeface="Comic Sans MS" pitchFamily="66" charset="0"/>
              </a:rPr>
              <a:t>Teeth</a:t>
            </a:r>
            <a:r>
              <a:rPr lang="en-US" sz="3600" smtClean="0">
                <a:latin typeface="Comic Sans MS" pitchFamily="66" charset="0"/>
              </a:rPr>
              <a:t>: Delayed eruption of         deciduous teeth</a:t>
            </a:r>
            <a:br>
              <a:rPr lang="en-US" sz="3600" smtClean="0">
                <a:latin typeface="Comic Sans MS" pitchFamily="66" charset="0"/>
              </a:rPr>
            </a:br>
            <a:r>
              <a:rPr lang="en-US" sz="3600" smtClean="0">
                <a:latin typeface="Comic Sans MS" pitchFamily="66" charset="0"/>
              </a:rPr>
              <a:t>     Delayed eruption of permanent teeth</a:t>
            </a:r>
            <a:br>
              <a:rPr lang="en-US" sz="3600" smtClean="0">
                <a:latin typeface="Comic Sans MS" pitchFamily="66" charset="0"/>
              </a:rPr>
            </a:br>
            <a:r>
              <a:rPr lang="en-US" sz="3600" smtClean="0">
                <a:latin typeface="Comic Sans MS" pitchFamily="66" charset="0"/>
              </a:rPr>
              <a:t>       Supernumerary teeth</a:t>
            </a:r>
            <a:br>
              <a:rPr lang="en-US" sz="3600" smtClean="0">
                <a:latin typeface="Comic Sans MS" pitchFamily="66" charset="0"/>
              </a:rPr>
            </a:br>
            <a:r>
              <a:rPr lang="en-US" sz="3600" smtClean="0">
                <a:latin typeface="Comic Sans MS" pitchFamily="66" charset="0"/>
              </a:rPr>
              <a:t>Retention cysts</a:t>
            </a:r>
            <a:endParaRPr lang="es-ES" sz="3600" smtClean="0"/>
          </a:p>
        </p:txBody>
      </p:sp>
      <p:pic>
        <p:nvPicPr>
          <p:cNvPr id="23554" name="Imagen 2" descr="Tooth,Supernumerary-small.jpg"/>
          <p:cNvPicPr>
            <a:picLocks noChangeAspect="1"/>
          </p:cNvPicPr>
          <p:nvPr/>
        </p:nvPicPr>
        <p:blipFill>
          <a:blip r:embed="rId2"/>
          <a:srcRect/>
          <a:stretch>
            <a:fillRect/>
          </a:stretch>
        </p:blipFill>
        <p:spPr bwMode="auto">
          <a:xfrm>
            <a:off x="3090863" y="4046538"/>
            <a:ext cx="2794000" cy="21129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repúsculo">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Crepúsculo.thmx</Template>
  <TotalTime>257</TotalTime>
  <Words>726</Words>
  <Application>Microsoft Macintosh PowerPoint</Application>
  <PresentationFormat>On-screen Show (4:3)</PresentationFormat>
  <Paragraphs>32</Paragraphs>
  <Slides>24</Slides>
  <Notes>1</Notes>
  <HiddenSlides>0</HiddenSlides>
  <MMClips>0</MMClips>
  <ScaleCrop>false</ScaleCrop>
  <HeadingPairs>
    <vt:vector size="6" baseType="variant">
      <vt:variant>
        <vt:lpstr>Caratteri utilizzati</vt:lpstr>
      </vt:variant>
      <vt:variant>
        <vt:i4>4</vt:i4>
      </vt:variant>
      <vt:variant>
        <vt:lpstr>Modello struttura</vt:lpstr>
      </vt:variant>
      <vt:variant>
        <vt:i4>1</vt:i4>
      </vt:variant>
      <vt:variant>
        <vt:lpstr>Titoli diapositive</vt:lpstr>
      </vt:variant>
      <vt:variant>
        <vt:i4>24</vt:i4>
      </vt:variant>
    </vt:vector>
  </HeadingPairs>
  <TitlesOfParts>
    <vt:vector size="29" baseType="lpstr">
      <vt:lpstr>Corbel</vt:lpstr>
      <vt:lpstr>Arial</vt:lpstr>
      <vt:lpstr>Calibri</vt:lpstr>
      <vt:lpstr>Comic Sans MS</vt:lpstr>
      <vt:lpstr>Crepúsculo</vt:lpstr>
      <vt:lpstr>CLEIDOCRANIAL DYSPLASIA</vt:lpstr>
      <vt:lpstr>Cleidocranial dysplasia (CCD) [OMIM 119600] is an autosomal dominant skeletal dysplasia characterized by delayed closure of the cranial sutures, hypoplastic or aplastic clavicles, and multiple dental abnormalities. </vt:lpstr>
      <vt:lpstr>The molecular defect in CCD is situated at the chromosomal locus of 6p2116. The determinant gene, RUNX2 codes for a core-binding transcription factor protein (CBFA1), which is involved in the differentiation of osteoblasts and bone formation. (Cleidocranial dysplasia: a review of the dental, historical, and practical implications with an overview of the South African experience.  Oral Surg Oral Med Oral Pathol Oral Radiol.2013 Jan;115(1):46-55).</vt:lpstr>
      <vt:lpstr>RUNX2 plays an important role in the epithelial-mesenchymal interactions that control progressive tooth morphogenesis and histodifferentiation of the epithelial enamel organ.  </vt:lpstr>
      <vt:lpstr>EPIDEMIOLOGY</vt:lpstr>
      <vt:lpstr>CLINICAL MANIFESTATION</vt:lpstr>
      <vt:lpstr>   Face: Frontal bossing              Metopic groove              Midface hypoplasia                      Micrognathia        Ears: Deafness   </vt:lpstr>
      <vt:lpstr>  Eyes:  Hypertelorism         Nose: Low nasal bridge         Mouth: Cleft palate                Narrow, high-arched palate  </vt:lpstr>
      <vt:lpstr>Teeth: Delayed eruption of         deciduous teeth      Delayed eruption of permanent teeth        Supernumerary teeth Retention cysts</vt:lpstr>
      <vt:lpstr>External Features: Narrow thorax  Abnormal facility in opposing the shoulders   Ribs, Sternum, Clavicles and Scapulae: Small scapula                   Hypoplastic clavicles                   Aplastic clavicles                   Short ribs                   Cervical ribs  </vt:lpstr>
      <vt:lpstr>Skull: Wormian bones               Bossing of frontal bone               Bossing of occipital bone               Bossing of parietal bone               Calvarial thickening               Absent frontal sinuses               Absent paranasal sinuses               Hypoplastic frontal sinuses               Hypoplastic paranasal sinuses               Large foramen magnum  </vt:lpstr>
      <vt:lpstr>Spine: Spondylolysis             Spondylolisthesis             Scoliosis             Kyphosis   Pelvis: Wide pubic symphysis             Coxa vara             Hypoplastic iliac wing   </vt:lpstr>
      <vt:lpstr>Hands: Brachydactyly              Long second metacarpal     Short middle phalanges of                            second and fifth fingers      Cone-shaped phalangeal epiphyses  </vt:lpstr>
      <vt:lpstr>HYPERDONTIA    Hyperdontia is the major dental feature of CCD. This developmental abnormality can involve either, or both the primary and secondary dentition. In CCD, hyperdontia leads to dental impaction, overcrowding, and malocclusion, while midfacial hypoplasia can exacerbate these problems.  .  </vt:lpstr>
      <vt:lpstr>Articulation and mastication may be compromised, and the cosmetic appearance of the dentition may be unsightly.  In addition to hyperdontia, other dental abnormalities include delayed eruption and retention of the primary and secondary dentition. The crowns of the teeth sometimes appear abnormal and the enamel may be hypoplastic.</vt:lpstr>
      <vt:lpstr>Hyperdontia: pantamogram of an affected male showing multiple supernumerary teeth  </vt:lpstr>
      <vt:lpstr>                  DIAGNOSIS  Chromosome analysis: on occasion individuals with CCD have cytogenetically visible complex chromosome rearrangements. (Purandare et al. 2008)  Gene: to date, RUNX2 (CBFA1) is the only gene in which mutations are known to cause CCD.  </vt:lpstr>
      <vt:lpstr>Clinical testing:  summary of Molecular Genetic Used in Cleidocranial Dysplasia</vt:lpstr>
      <vt:lpstr>When the diagnosis of CCD is suspected, the clinician should request a skeletal survey that includes: (1) anteroposterior (AP) and lateral projections of the skull and thorax; (2) AP of the pelvis; (3) lateral of the lumbar spine; and (4) AP of the long bones, hands, and feet. </vt:lpstr>
      <vt:lpstr>Sequence analysis, followed by deletion/duplication analysis, can be considered for diagnostic confirmation, particularly if the findings do not meet clinical and radiologic diagnostic criteria.  CCD can be diagnosed by ultrasound examination in the offspring of an affected parent as early as 14 weeks’ gestation.  </vt:lpstr>
      <vt:lpstr>               TREATMENT  Dental: the goal of treatment is to improve appearance and to provide a functioning masticatory mechanism. The goals may be achieved with prosthetic replacements, with or without prior extractions; by removal of the supernumerary teeth followed by surgical repositioning of the permanent teeth; </vt:lpstr>
      <vt:lpstr>and by a combination of surgical and orthodontic measures for actively erupting and aligning the impacted permanent teeth. (Roberts et al. 2013)  Sinus and middle ear infections require aggressive and timely treatment; tympanostomy tubes should be considered when middle ear infections are recurrent (Visosky et al 2003) </vt:lpstr>
      <vt:lpstr>Skeletal: if bone density is below normal on DEXA, treatment with calcium and vitamin D supplementation should be considered. Preventive treatment for osteoporosis should be initiated at a young age since peak bone mineral density is achieved in the second and third decade.</vt:lpstr>
      <vt:lpstr>Craniofacial: the fontanels close with time in the majority of individuals and cranial remodeling is usually not necessary. Affected individuals may consider having correction of the depressed forehead or lengthening of the hypoplastic clavicles for cosmetic reasons. (Kang et al. 2009, Sewell et al. 2013)</vt:lpstr>
    </vt:vector>
  </TitlesOfParts>
  <Company>jjjjj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CLEIDOCRANIAL DYSPLASIA</dc:title>
  <dc:creator>hhhh jjjjj</dc:creator>
  <cp:lastModifiedBy>GeneticaUnife</cp:lastModifiedBy>
  <cp:revision>42</cp:revision>
  <dcterms:created xsi:type="dcterms:W3CDTF">2014-05-31T19:25:55Z</dcterms:created>
  <dcterms:modified xsi:type="dcterms:W3CDTF">2014-06-03T09:36:23Z</dcterms:modified>
</cp:coreProperties>
</file>