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29"/>
  </p:notesMasterIdLst>
  <p:sldIdLst>
    <p:sldId id="267" r:id="rId5"/>
    <p:sldId id="294" r:id="rId6"/>
    <p:sldId id="274" r:id="rId7"/>
    <p:sldId id="283" r:id="rId8"/>
    <p:sldId id="276" r:id="rId9"/>
    <p:sldId id="272" r:id="rId10"/>
    <p:sldId id="273" r:id="rId11"/>
    <p:sldId id="285" r:id="rId12"/>
    <p:sldId id="286" r:id="rId13"/>
    <p:sldId id="288" r:id="rId14"/>
    <p:sldId id="311" r:id="rId15"/>
    <p:sldId id="312" r:id="rId16"/>
    <p:sldId id="280" r:id="rId17"/>
    <p:sldId id="313" r:id="rId18"/>
    <p:sldId id="314" r:id="rId19"/>
    <p:sldId id="281" r:id="rId20"/>
    <p:sldId id="291" r:id="rId21"/>
    <p:sldId id="300" r:id="rId22"/>
    <p:sldId id="302" r:id="rId23"/>
    <p:sldId id="315" r:id="rId24"/>
    <p:sldId id="316" r:id="rId25"/>
    <p:sldId id="307" r:id="rId26"/>
    <p:sldId id="310" r:id="rId27"/>
    <p:sldId id="29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orient="horz" pos="248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294">
          <p15:clr>
            <a:srgbClr val="A4A3A4"/>
          </p15:clr>
        </p15:guide>
        <p15:guide id="7" pos="5484">
          <p15:clr>
            <a:srgbClr val="A4A3A4"/>
          </p15:clr>
        </p15:guide>
        <p15:guide id="8" pos="1429">
          <p15:clr>
            <a:srgbClr val="A4A3A4"/>
          </p15:clr>
        </p15:guide>
        <p15:guide id="9" pos="2967">
          <p15:clr>
            <a:srgbClr val="A4A3A4"/>
          </p15:clr>
        </p15:guide>
        <p15:guide id="10" pos="2816">
          <p15:clr>
            <a:srgbClr val="A4A3A4"/>
          </p15:clr>
        </p15:guide>
        <p15:guide id="11" orient="horz" pos="1620">
          <p15:clr>
            <a:srgbClr val="A4A3A4"/>
          </p15:clr>
        </p15:guide>
        <p15:guide id="12" orient="horz" pos="429">
          <p15:clr>
            <a:srgbClr val="A4A3A4"/>
          </p15:clr>
        </p15:guide>
        <p15:guide id="13" orient="horz" pos="186">
          <p15:clr>
            <a:srgbClr val="A4A3A4"/>
          </p15:clr>
        </p15:guide>
        <p15:guide id="14" orient="horz" pos="634">
          <p15:clr>
            <a:srgbClr val="A4A3A4"/>
          </p15:clr>
        </p15:guide>
        <p15:guide id="15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84" autoAdjust="0"/>
    <p:restoredTop sz="94660"/>
  </p:normalViewPr>
  <p:slideViewPr>
    <p:cSldViewPr showGuides="1">
      <p:cViewPr>
        <p:scale>
          <a:sx n="170" d="100"/>
          <a:sy n="170" d="100"/>
        </p:scale>
        <p:origin x="-760" y="-24"/>
      </p:cViewPr>
      <p:guideLst>
        <p:guide orient="horz" pos="2160"/>
        <p:guide orient="horz" pos="572"/>
        <p:guide orient="horz" pos="3871"/>
        <p:guide orient="horz" pos="248"/>
        <p:guide orient="horz" pos="845"/>
        <p:guide orient="horz" pos="1620"/>
        <p:guide orient="horz" pos="429"/>
        <p:guide orient="horz" pos="186"/>
        <p:guide orient="horz" pos="634"/>
        <p:guide pos="294"/>
        <p:guide pos="5484"/>
        <p:guide pos="1429"/>
        <p:guide pos="2967"/>
        <p:guide pos="281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5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4429-FE80-40DD-B1A6-11044E54E306}" type="datetimeFigureOut">
              <a:rPr lang="en-GB" smtClean="0"/>
              <a:pPr/>
              <a:t>18/10/19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17DB5-CBF1-4397-B712-6AC736383299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1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UEGWeek_Logo_RGB_15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2211"/>
            <a:ext cx="2028204" cy="64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006475"/>
            <a:ext cx="6437312" cy="629171"/>
          </a:xfrm>
        </p:spPr>
        <p:txBody>
          <a:bodyPr anchor="b" anchorCtr="0"/>
          <a:lstStyle>
            <a:lvl1pPr algn="l">
              <a:defRPr b="1"/>
            </a:lvl1pPr>
          </a:lstStyle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538" y="1789936"/>
            <a:ext cx="6437312" cy="229398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4650110"/>
            <a:ext cx="1584000" cy="148500"/>
          </a:xfrm>
        </p:spPr>
        <p:txBody>
          <a:bodyPr/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fld id="{D4CC02C7-2C54-4B86-9915-683D17BA5221}" type="datetime1">
              <a:rPr lang="en-GB" smtClean="0"/>
              <a:pPr/>
              <a:t>18/10/19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© UEG. 2019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6730" y="4577470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68538" y="4577470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66725" y="4216728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dirty="0">
                <a:solidFill>
                  <a:schemeClr val="accent2"/>
                </a:solidFill>
              </a:rPr>
              <a:t>Presentation</a:t>
            </a:r>
            <a:r>
              <a:rPr lang="en-GB" sz="1100" baseline="0" dirty="0">
                <a:solidFill>
                  <a:schemeClr val="accent2"/>
                </a:solidFill>
              </a:rPr>
              <a:t> by</a:t>
            </a:r>
            <a:endParaRPr lang="en-GB" sz="1100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6730" y="4187452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268538" y="4187452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2268538" y="4217946"/>
            <a:ext cx="6437312" cy="26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5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84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16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54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03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31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271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39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6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51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1" y="1203598"/>
            <a:ext cx="8229600" cy="331236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 of presentation | Presentation by [Enter details in 'Header and Footer' field]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© UEG. 2019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6734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 userDrawn="1"/>
        </p:nvCxnSpPr>
        <p:spPr>
          <a:xfrm>
            <a:off x="466730" y="101841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25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84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93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2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154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974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103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879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801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8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4710112" y="1516213"/>
            <a:ext cx="3995737" cy="2927746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6730" y="101841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0" y="1202400"/>
            <a:ext cx="3997515" cy="323352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 of presentation | Presentation by [Enter details in 'Header and Footer' field]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26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© UEG. 2019</a:t>
            </a:r>
          </a:p>
        </p:txBody>
      </p:sp>
      <p:cxnSp>
        <p:nvCxnSpPr>
          <p:cNvPr id="27" name="Straight Connector 15"/>
          <p:cNvCxnSpPr/>
          <p:nvPr userDrawn="1"/>
        </p:nvCxnSpPr>
        <p:spPr>
          <a:xfrm>
            <a:off x="466730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4711314" y="1203597"/>
            <a:ext cx="3994536" cy="306000"/>
          </a:xfrm>
          <a:solidFill>
            <a:schemeClr val="accent2"/>
          </a:solidFill>
        </p:spPr>
        <p:txBody>
          <a:bodyPr anchor="ctr"/>
          <a:lstStyle>
            <a:lvl1pPr marL="144000" indent="0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UEGWeek_Logo_RGB_15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2211"/>
            <a:ext cx="2028204" cy="64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006475"/>
            <a:ext cx="6437312" cy="629171"/>
          </a:xfrm>
        </p:spPr>
        <p:txBody>
          <a:bodyPr anchor="b" anchorCtr="0"/>
          <a:lstStyle>
            <a:lvl1pPr algn="l">
              <a:defRPr b="1"/>
            </a:lvl1pPr>
          </a:lstStyle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538" y="1789936"/>
            <a:ext cx="6437312" cy="229398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4650110"/>
            <a:ext cx="1584000" cy="148500"/>
          </a:xfrm>
        </p:spPr>
        <p:txBody>
          <a:bodyPr/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fld id="{D4CC02C7-2C54-4B86-9915-683D17BA5221}" type="datetime1">
              <a:rPr lang="en-GB" smtClean="0">
                <a:solidFill>
                  <a:srgbClr val="62676E"/>
                </a:solidFill>
                <a:latin typeface="Arial"/>
              </a:rPr>
              <a:pPr/>
              <a:t>18/10/19</a:t>
            </a:fld>
            <a:endParaRPr lang="en-GB" dirty="0">
              <a:solidFill>
                <a:srgbClr val="62676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rgbClr val="62676E"/>
                </a:solidFill>
                <a:latin typeface="Arial"/>
              </a:rPr>
              <a:t>© UEG. 2019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6730" y="4577470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268538" y="4577470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66725" y="4216728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62676E"/>
                </a:solidFill>
                <a:latin typeface="Arial"/>
              </a:rPr>
              <a:t>Presentation by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6730" y="4187452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268538" y="4187452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2268538" y="4217946"/>
            <a:ext cx="6437312" cy="26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61191344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1" y="1203598"/>
            <a:ext cx="8229600" cy="331236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>
                <a:solidFill>
                  <a:srgbClr val="62676E"/>
                </a:solidFill>
                <a:latin typeface="Arial"/>
              </a:rPr>
              <a:t>Title of presentation | Presentation by [Enter details in 'Header and Footer' field]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>
                <a:solidFill>
                  <a:srgbClr val="62676E"/>
                </a:solidFill>
                <a:latin typeface="Arial"/>
              </a:rPr>
              <a:pPr/>
              <a:t>‹n.›</a:t>
            </a:fld>
            <a:endParaRPr lang="en-GB" dirty="0">
              <a:solidFill>
                <a:srgbClr val="62676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rgbClr val="62676E"/>
                </a:solidFill>
                <a:latin typeface="Arial"/>
              </a:rPr>
              <a:t>© UEG. 2019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6734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 userDrawn="1"/>
        </p:nvCxnSpPr>
        <p:spPr>
          <a:xfrm>
            <a:off x="466730" y="101841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733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4710112" y="1516213"/>
            <a:ext cx="3995737" cy="2927746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6730" y="101841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7200" y="1202400"/>
            <a:ext cx="3997515" cy="323352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>
                <a:solidFill>
                  <a:srgbClr val="62676E"/>
                </a:solidFill>
                <a:latin typeface="Arial"/>
              </a:rPr>
              <a:t>Title of presentation | Presentation by [Enter details in 'Header and Footer' field]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>
                <a:solidFill>
                  <a:srgbClr val="62676E"/>
                </a:solidFill>
                <a:latin typeface="Arial"/>
              </a:rPr>
              <a:pPr/>
              <a:t>‹n.›</a:t>
            </a:fld>
            <a:endParaRPr lang="en-GB" dirty="0">
              <a:solidFill>
                <a:srgbClr val="62676E"/>
              </a:solidFill>
              <a:latin typeface="Arial"/>
            </a:endParaRPr>
          </a:p>
        </p:txBody>
      </p:sp>
      <p:sp>
        <p:nvSpPr>
          <p:cNvPr id="26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rgbClr val="62676E"/>
                </a:solidFill>
                <a:latin typeface="Arial"/>
              </a:rPr>
              <a:t>© UEG. 2019</a:t>
            </a:r>
          </a:p>
        </p:txBody>
      </p:sp>
      <p:cxnSp>
        <p:nvCxnSpPr>
          <p:cNvPr id="27" name="Straight Connector 15"/>
          <p:cNvCxnSpPr/>
          <p:nvPr userDrawn="1"/>
        </p:nvCxnSpPr>
        <p:spPr>
          <a:xfrm>
            <a:off x="466730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4711314" y="1203597"/>
            <a:ext cx="3994536" cy="306000"/>
          </a:xfrm>
          <a:solidFill>
            <a:schemeClr val="accent2"/>
          </a:solidFill>
        </p:spPr>
        <p:txBody>
          <a:bodyPr anchor="ctr"/>
          <a:lstStyle>
            <a:lvl1pPr marL="144000" indent="0"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18446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400"/>
            <a:ext cx="8229600" cy="3269527"/>
          </a:xfrm>
        </p:spPr>
        <p:txBody>
          <a:bodyPr/>
          <a:lstStyle>
            <a:lvl1pPr>
              <a:defRPr sz="2000"/>
            </a:lvl1pPr>
            <a:lvl2pPr>
              <a:spcBef>
                <a:spcPts val="800"/>
              </a:spcBef>
              <a:spcAft>
                <a:spcPts val="400"/>
              </a:spcAft>
              <a:defRPr sz="3600"/>
            </a:lvl2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6730" y="101841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>
                <a:solidFill>
                  <a:srgbClr val="62676E"/>
                </a:solidFill>
                <a:latin typeface="Arial"/>
              </a:rPr>
              <a:t>Title of presentation | Presentation by [Enter details in 'Header and Footer' field]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>
                <a:solidFill>
                  <a:srgbClr val="62676E"/>
                </a:solidFill>
                <a:latin typeface="Arial"/>
              </a:rPr>
              <a:pPr/>
              <a:t>‹n.›</a:t>
            </a:fld>
            <a:endParaRPr lang="en-GB" dirty="0">
              <a:solidFill>
                <a:srgbClr val="62676E"/>
              </a:solidFill>
              <a:latin typeface="Arial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rgbClr val="62676E"/>
                </a:solidFill>
                <a:latin typeface="Arial"/>
              </a:rPr>
              <a:t>© UEG. 2019</a:t>
            </a:r>
          </a:p>
        </p:txBody>
      </p:sp>
      <p:cxnSp>
        <p:nvCxnSpPr>
          <p:cNvPr id="13" name="Straight Connector 15"/>
          <p:cNvCxnSpPr/>
          <p:nvPr userDrawn="1"/>
        </p:nvCxnSpPr>
        <p:spPr>
          <a:xfrm>
            <a:off x="466730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89420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919"/>
            <a:ext cx="8229600" cy="3600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939902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>
                <a:solidFill>
                  <a:srgbClr val="62676E"/>
                </a:solidFill>
                <a:latin typeface="Arial"/>
              </a:rPr>
              <a:t>Title of presentation | Presentation by [Enter details in 'Header and Footer' field]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>
                <a:solidFill>
                  <a:srgbClr val="62676E"/>
                </a:solidFill>
                <a:latin typeface="Arial"/>
              </a:rPr>
              <a:pPr/>
              <a:t>‹n.›</a:t>
            </a:fld>
            <a:endParaRPr lang="en-GB" dirty="0">
              <a:solidFill>
                <a:srgbClr val="62676E"/>
              </a:solidFill>
              <a:latin typeface="Arial"/>
            </a:endParaRPr>
          </a:p>
        </p:txBody>
      </p:sp>
      <p:sp>
        <p:nvSpPr>
          <p:cNvPr id="23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rgbClr val="62676E"/>
                </a:solidFill>
                <a:latin typeface="Arial"/>
              </a:rPr>
              <a:t>© UEG. 2019</a:t>
            </a:r>
          </a:p>
        </p:txBody>
      </p:sp>
      <p:cxnSp>
        <p:nvCxnSpPr>
          <p:cNvPr id="24" name="Straight Connector 15"/>
          <p:cNvCxnSpPr/>
          <p:nvPr userDrawn="1"/>
        </p:nvCxnSpPr>
        <p:spPr>
          <a:xfrm>
            <a:off x="466730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1277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UEGWeek_Logo_RGB_15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2211"/>
            <a:ext cx="2028204" cy="64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006078"/>
            <a:ext cx="6437312" cy="3023834"/>
          </a:xfrm>
        </p:spPr>
        <p:txBody>
          <a:bodyPr anchor="t" anchorCtr="0"/>
          <a:lstStyle>
            <a:lvl1pPr algn="l">
              <a:defRPr b="0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4650110"/>
            <a:ext cx="1584000" cy="148500"/>
          </a:xfrm>
        </p:spPr>
        <p:txBody>
          <a:bodyPr/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fld id="{D4CC02C7-2C54-4B86-9915-683D17BA5221}" type="datetime1">
              <a:rPr lang="en-GB" smtClean="0">
                <a:solidFill>
                  <a:srgbClr val="62676E"/>
                </a:solidFill>
                <a:latin typeface="Arial"/>
              </a:rPr>
              <a:pPr/>
              <a:t>18/10/19</a:t>
            </a:fld>
            <a:endParaRPr lang="en-GB" dirty="0">
              <a:solidFill>
                <a:srgbClr val="62676E"/>
              </a:solidFill>
              <a:latin typeface="Arial"/>
            </a:endParaRPr>
          </a:p>
        </p:txBody>
      </p:sp>
      <p:sp>
        <p:nvSpPr>
          <p:cNvPr id="20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rgbClr val="62676E"/>
                </a:solidFill>
                <a:latin typeface="Arial"/>
              </a:rPr>
              <a:t>© UEG. 2019</a:t>
            </a:r>
          </a:p>
        </p:txBody>
      </p:sp>
      <p:cxnSp>
        <p:nvCxnSpPr>
          <p:cNvPr id="22" name="Straight Connector 9"/>
          <p:cNvCxnSpPr/>
          <p:nvPr userDrawn="1"/>
        </p:nvCxnSpPr>
        <p:spPr>
          <a:xfrm>
            <a:off x="466730" y="4577470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/>
          <p:cNvCxnSpPr/>
          <p:nvPr userDrawn="1"/>
        </p:nvCxnSpPr>
        <p:spPr>
          <a:xfrm>
            <a:off x="2268538" y="4577470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/>
          <p:nvPr userDrawn="1"/>
        </p:nvSpPr>
        <p:spPr>
          <a:xfrm>
            <a:off x="466725" y="4207607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62676E"/>
                </a:solidFill>
                <a:latin typeface="Arial"/>
              </a:rPr>
              <a:t>Presentation by</a:t>
            </a:r>
          </a:p>
        </p:txBody>
      </p:sp>
      <p:cxnSp>
        <p:nvCxnSpPr>
          <p:cNvPr id="25" name="Straight Connector 17"/>
          <p:cNvCxnSpPr/>
          <p:nvPr userDrawn="1"/>
        </p:nvCxnSpPr>
        <p:spPr>
          <a:xfrm>
            <a:off x="466730" y="4187452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/>
          <p:cNvCxnSpPr/>
          <p:nvPr userDrawn="1"/>
        </p:nvCxnSpPr>
        <p:spPr>
          <a:xfrm>
            <a:off x="2268538" y="4187452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2268538" y="4208825"/>
            <a:ext cx="6437312" cy="26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1120834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29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400"/>
            <a:ext cx="8229600" cy="3269527"/>
          </a:xfrm>
        </p:spPr>
        <p:txBody>
          <a:bodyPr/>
          <a:lstStyle>
            <a:lvl1pPr>
              <a:defRPr sz="2000"/>
            </a:lvl1pPr>
            <a:lvl2pPr>
              <a:spcBef>
                <a:spcPts val="800"/>
              </a:spcBef>
              <a:spcAft>
                <a:spcPts val="400"/>
              </a:spcAft>
              <a:defRPr sz="3600"/>
            </a:lvl2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6730" y="101841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 of presentation | Presentation by [Enter details in 'Header and Footer' field]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12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© UEG. 2019</a:t>
            </a:r>
          </a:p>
        </p:txBody>
      </p:sp>
      <p:cxnSp>
        <p:nvCxnSpPr>
          <p:cNvPr id="13" name="Straight Connector 15"/>
          <p:cNvCxnSpPr/>
          <p:nvPr userDrawn="1"/>
        </p:nvCxnSpPr>
        <p:spPr>
          <a:xfrm>
            <a:off x="466730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919"/>
            <a:ext cx="8229600" cy="3600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/>
            </a:lvl2pPr>
            <a:lvl3pPr>
              <a:lnSpc>
                <a:spcPct val="100000"/>
              </a:lnSpc>
              <a:spcBef>
                <a:spcPts val="0"/>
              </a:spcBef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939902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4650110"/>
            <a:ext cx="5760000" cy="148500"/>
          </a:xfrm>
        </p:spPr>
        <p:txBody>
          <a:bodyPr anchor="t" anchorCtr="0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 of presentation | Presentation by [Enter details in 'Header and Footer' field]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4650110"/>
            <a:ext cx="216000" cy="148500"/>
          </a:xfrm>
        </p:spPr>
        <p:txBody>
          <a:bodyPr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fld id="{E0D9A400-ED51-4268-B975-D5A45DEA6FCD}" type="slidenum">
              <a:rPr lang="en-GB" smtClean="0"/>
              <a:pPr/>
              <a:t>‹n.›</a:t>
            </a:fld>
            <a:endParaRPr lang="en-GB" dirty="0"/>
          </a:p>
        </p:txBody>
      </p:sp>
      <p:sp>
        <p:nvSpPr>
          <p:cNvPr id="23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© UEG. 2019</a:t>
            </a:r>
          </a:p>
        </p:txBody>
      </p:sp>
      <p:cxnSp>
        <p:nvCxnSpPr>
          <p:cNvPr id="24" name="Straight Connector 15"/>
          <p:cNvCxnSpPr/>
          <p:nvPr userDrawn="1"/>
        </p:nvCxnSpPr>
        <p:spPr>
          <a:xfrm>
            <a:off x="466730" y="4577470"/>
            <a:ext cx="8239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UEGWeek_Logo_RGB_15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2211"/>
            <a:ext cx="2028204" cy="643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538" y="1006078"/>
            <a:ext cx="6437312" cy="3023834"/>
          </a:xfrm>
        </p:spPr>
        <p:txBody>
          <a:bodyPr anchor="t" anchorCtr="0"/>
          <a:lstStyle>
            <a:lvl1pPr algn="l">
              <a:defRPr b="0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" y="4650110"/>
            <a:ext cx="1584000" cy="148500"/>
          </a:xfrm>
        </p:spPr>
        <p:txBody>
          <a:bodyPr/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fld id="{D4CC02C7-2C54-4B86-9915-683D17BA5221}" type="datetime1">
              <a:rPr lang="en-GB" smtClean="0"/>
              <a:pPr/>
              <a:t>18/10/19</a:t>
            </a:fld>
            <a:endParaRPr lang="en-GB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6970650" y="4650110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© UEG. 2019</a:t>
            </a:r>
          </a:p>
        </p:txBody>
      </p:sp>
      <p:cxnSp>
        <p:nvCxnSpPr>
          <p:cNvPr id="22" name="Straight Connector 9"/>
          <p:cNvCxnSpPr/>
          <p:nvPr userDrawn="1"/>
        </p:nvCxnSpPr>
        <p:spPr>
          <a:xfrm>
            <a:off x="466730" y="4577470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/>
          <p:cNvCxnSpPr/>
          <p:nvPr userDrawn="1"/>
        </p:nvCxnSpPr>
        <p:spPr>
          <a:xfrm>
            <a:off x="2268538" y="4577470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/>
          <p:nvPr userDrawn="1"/>
        </p:nvSpPr>
        <p:spPr>
          <a:xfrm>
            <a:off x="466725" y="4207607"/>
            <a:ext cx="17352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dirty="0">
                <a:solidFill>
                  <a:schemeClr val="accent2"/>
                </a:solidFill>
              </a:rPr>
              <a:t>Presentation</a:t>
            </a:r>
            <a:r>
              <a:rPr lang="en-GB" sz="1100" baseline="0" dirty="0">
                <a:solidFill>
                  <a:schemeClr val="accent2"/>
                </a:solidFill>
              </a:rPr>
              <a:t> by</a:t>
            </a:r>
            <a:endParaRPr lang="en-GB" sz="1100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17"/>
          <p:cNvCxnSpPr/>
          <p:nvPr userDrawn="1"/>
        </p:nvCxnSpPr>
        <p:spPr>
          <a:xfrm>
            <a:off x="466730" y="4187452"/>
            <a:ext cx="1584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/>
          <p:cNvCxnSpPr/>
          <p:nvPr userDrawn="1"/>
        </p:nvCxnSpPr>
        <p:spPr>
          <a:xfrm>
            <a:off x="2268538" y="4187452"/>
            <a:ext cx="643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2268538" y="4208825"/>
            <a:ext cx="6437312" cy="2684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>
              <a:lnSpc>
                <a:spcPct val="100000"/>
              </a:lnSpc>
              <a:spcBef>
                <a:spcPts val="0"/>
              </a:spcBef>
              <a:defRPr sz="10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/>
              <a:pPr/>
              <a:t>18/10/19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2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9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3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5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4431"/>
            <a:ext cx="8229600" cy="27654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77556"/>
            <a:ext cx="2133600" cy="148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39B5-32DD-41FD-8062-F5F0F2D7D508}" type="datetimeFigureOut">
              <a:rPr lang="en-GB" smtClean="0"/>
              <a:pPr/>
              <a:t>18/10/19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77556"/>
            <a:ext cx="2895600" cy="148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77556"/>
            <a:ext cx="2133600" cy="148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A400-ED51-4268-B975-D5A45DEA6FCD}" type="slidenum">
              <a:rPr lang="en-GB" smtClean="0"/>
              <a:pPr/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9" r:id="rId4"/>
    <p:sldLayoutId id="2147483661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98BF0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None/>
        <a:defRPr sz="2000" b="1" kern="1200">
          <a:solidFill>
            <a:srgbClr val="98BF0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6525" indent="-136525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8613" indent="-182563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20700" indent="-192088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22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628B-3D89-4F3F-9F61-7506C30F4BFC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18/10/19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3192F-ED09-40A3-81CF-CE2B8F21BD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5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4431"/>
            <a:ext cx="8229600" cy="27654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77556"/>
            <a:ext cx="2133600" cy="148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39B5-32DD-41FD-8062-F5F0F2D7D508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18/10/19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77556"/>
            <a:ext cx="2895600" cy="148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77556"/>
            <a:ext cx="2133600" cy="1485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A400-ED51-4268-B975-D5A45DEA6FC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8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98BF0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None/>
        <a:defRPr sz="2000" b="1" kern="1200">
          <a:solidFill>
            <a:srgbClr val="98BF0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6525" indent="-136525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8613" indent="-182563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20700" indent="-192088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5" Type="http://schemas.openxmlformats.org/officeDocument/2006/relationships/oleObject" Target="../embeddings/Foglio_di_lavoro_di_Excel_97_-_20042.xls"/><Relationship Id="rId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Excel_97_-_20041.xls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268538" y="1366515"/>
            <a:ext cx="4535710" cy="62917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Symposium: “Mistakes in…”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2268538" y="2582024"/>
            <a:ext cx="2159446" cy="6377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90"/>
                </a:solidFill>
              </a:rPr>
              <a:t>Coeliac Disease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268538" y="4145938"/>
            <a:ext cx="6437312" cy="586052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Roberto De Giorgio </a:t>
            </a:r>
          </a:p>
          <a:p>
            <a:r>
              <a:rPr lang="en-US" sz="1200" i="1" dirty="0" smtClean="0">
                <a:solidFill>
                  <a:schemeClr val="tx1"/>
                </a:solidFill>
              </a:rPr>
              <a:t>University of Ferrara, 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0"/>
            <a:ext cx="5940152" cy="12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43204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Mistake #3: Excluding CD diagnosis based on –</a:t>
            </a:r>
            <a:r>
              <a:rPr lang="en-GB" b="1" dirty="0" err="1" smtClean="0">
                <a:solidFill>
                  <a:schemeClr val="accent1"/>
                </a:solidFill>
              </a:rPr>
              <a:t>ve</a:t>
            </a:r>
            <a:r>
              <a:rPr lang="en-GB" b="1" dirty="0" smtClean="0">
                <a:solidFill>
                  <a:schemeClr val="accent1"/>
                </a:solidFill>
              </a:rPr>
              <a:t> serology</a:t>
            </a:r>
            <a:endParaRPr lang="de-DE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26672"/>
              </p:ext>
            </p:extLst>
          </p:nvPr>
        </p:nvGraphicFramePr>
        <p:xfrm>
          <a:off x="251519" y="1113588"/>
          <a:ext cx="8712968" cy="2252292"/>
        </p:xfrm>
        <a:graphic>
          <a:graphicData uri="http://schemas.openxmlformats.org/drawingml/2006/table">
            <a:tbl>
              <a:tblPr firstRow="1" bandRow="1"/>
              <a:tblGrid>
                <a:gridCol w="1439893"/>
                <a:gridCol w="1933350"/>
                <a:gridCol w="1854538"/>
                <a:gridCol w="1684987"/>
                <a:gridCol w="1800200"/>
              </a:tblGrid>
              <a:tr h="957536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it-IT" sz="1800" dirty="0">
                        <a:solidFill>
                          <a:srgbClr val="003399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dirty="0" err="1" smtClean="0">
                          <a:solidFill>
                            <a:srgbClr val="008040"/>
                          </a:solidFill>
                          <a:latin typeface="+mn-lt"/>
                        </a:rPr>
                        <a:t>Sensitivity</a:t>
                      </a:r>
                      <a:r>
                        <a:rPr lang="it-IT" sz="1800" baseline="0" dirty="0" smtClean="0">
                          <a:solidFill>
                            <a:srgbClr val="008040"/>
                          </a:solidFill>
                          <a:latin typeface="+mn-lt"/>
                        </a:rPr>
                        <a:t> </a:t>
                      </a:r>
                      <a:r>
                        <a:rPr lang="it-IT" sz="1800" dirty="0" smtClean="0">
                          <a:solidFill>
                            <a:srgbClr val="008040"/>
                          </a:solidFill>
                          <a:latin typeface="+mn-lt"/>
                        </a:rPr>
                        <a:t>%</a:t>
                      </a:r>
                      <a:endParaRPr lang="it-IT" sz="1800" dirty="0">
                        <a:solidFill>
                          <a:srgbClr val="00804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dirty="0" err="1" smtClean="0">
                          <a:solidFill>
                            <a:srgbClr val="008040"/>
                          </a:solidFill>
                          <a:latin typeface="+mn-lt"/>
                        </a:rPr>
                        <a:t>Specificity</a:t>
                      </a:r>
                      <a:r>
                        <a:rPr lang="it-IT" sz="1800" dirty="0" smtClean="0">
                          <a:solidFill>
                            <a:srgbClr val="008040"/>
                          </a:solidFill>
                          <a:latin typeface="+mn-lt"/>
                        </a:rPr>
                        <a:t> %</a:t>
                      </a:r>
                      <a:endParaRPr lang="it-IT" sz="1800" dirty="0">
                        <a:solidFill>
                          <a:srgbClr val="00804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aseline="0" dirty="0" smtClean="0">
                          <a:solidFill>
                            <a:srgbClr val="008040"/>
                          </a:solidFill>
                          <a:latin typeface="+mn-lt"/>
                        </a:rPr>
                        <a:t>PPV </a:t>
                      </a:r>
                      <a:r>
                        <a:rPr lang="it-IT" sz="1800" dirty="0" smtClean="0">
                          <a:solidFill>
                            <a:srgbClr val="008040"/>
                          </a:solidFill>
                          <a:latin typeface="+mn-lt"/>
                        </a:rPr>
                        <a:t>%</a:t>
                      </a:r>
                      <a:endParaRPr lang="it-IT" sz="1800" dirty="0">
                        <a:solidFill>
                          <a:srgbClr val="00804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dirty="0" smtClean="0">
                          <a:solidFill>
                            <a:srgbClr val="008040"/>
                          </a:solidFill>
                          <a:latin typeface="+mn-lt"/>
                        </a:rPr>
                        <a:t>NPV %</a:t>
                      </a:r>
                    </a:p>
                    <a:p>
                      <a:pPr algn="ctr"/>
                      <a:endParaRPr lang="it-IT" sz="1800" dirty="0">
                        <a:solidFill>
                          <a:srgbClr val="00804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7378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b="1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IgA</a:t>
                      </a:r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tTG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98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90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91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98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7378"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b="1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IgA</a:t>
                      </a:r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</a:t>
                      </a:r>
                      <a:r>
                        <a:rPr lang="it-IT" sz="1800" b="1" dirty="0" err="1" smtClean="0">
                          <a:solidFill>
                            <a:srgbClr val="000090"/>
                          </a:solidFill>
                          <a:latin typeface="+mn-lt"/>
                        </a:rPr>
                        <a:t>EmA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95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100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100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it-IT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95</a:t>
                      </a:r>
                      <a:endParaRPr lang="it-IT" sz="1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323528" y="3126035"/>
            <a:ext cx="8424936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5000"/>
              <a:buFont typeface="Arial"/>
              <a:buChar char="•"/>
              <a:defRPr/>
            </a:pP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IgA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tissue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TG (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tTG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should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not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be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measured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during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GFD (false negative !)</a:t>
            </a:r>
            <a:endParaRPr lang="it-IT" sz="1200" b="1" kern="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Clr>
                <a:srgbClr val="FF0000"/>
              </a:buClr>
              <a:buSzPct val="145000"/>
              <a:buFont typeface="Arial"/>
              <a:buChar char="•"/>
              <a:defRPr/>
            </a:pP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About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7% of CD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pts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have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IgA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deficiency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(&lt;5 mg /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dL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):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if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so,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IgG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tTG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assay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can be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useful</a:t>
            </a:r>
            <a:endParaRPr lang="it-IT" sz="1200" b="1" kern="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5000"/>
              <a:buFont typeface="Arial"/>
              <a:buChar char="•"/>
              <a:defRPr/>
            </a:pP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Few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cases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are </a:t>
            </a:r>
            <a:r>
              <a:rPr lang="it-IT" sz="1200" b="1" u="sng" kern="0" dirty="0" err="1" smtClean="0">
                <a:solidFill>
                  <a:srgbClr val="000090"/>
                </a:solidFill>
                <a:latin typeface="Arial"/>
                <a:cs typeface="Arial"/>
              </a:rPr>
              <a:t>seronegative</a:t>
            </a:r>
            <a:r>
              <a:rPr lang="it-IT" sz="1200" b="1" u="sng" kern="0" dirty="0" smtClean="0">
                <a:solidFill>
                  <a:srgbClr val="000090"/>
                </a:solidFill>
                <a:latin typeface="Arial"/>
                <a:cs typeface="Arial"/>
              </a:rPr>
              <a:t> CD 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5000"/>
              <a:buFont typeface="Arial"/>
              <a:buChar char="•"/>
              <a:defRPr/>
            </a:pP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EmA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detection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requires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special expertise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as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they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are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assessed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via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indirect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IF</a:t>
            </a:r>
            <a:endParaRPr lang="it-IT" sz="1200" b="1" kern="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45000"/>
              <a:buFont typeface="Arial"/>
              <a:buChar char="•"/>
              <a:defRPr/>
            </a:pP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IgG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Deamidated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>
                <a:solidFill>
                  <a:srgbClr val="000090"/>
                </a:solidFill>
                <a:latin typeface="Arial"/>
                <a:cs typeface="Arial"/>
              </a:rPr>
              <a:t>gliadin</a:t>
            </a:r>
            <a:r>
              <a:rPr lang="it-IT" sz="1200" b="1" kern="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>
                <a:solidFill>
                  <a:srgbClr val="000090"/>
                </a:solidFill>
                <a:latin typeface="Arial"/>
                <a:cs typeface="Arial"/>
              </a:rPr>
              <a:t>antibodies</a:t>
            </a:r>
            <a:r>
              <a:rPr lang="it-IT" sz="1200" b="1" kern="0" dirty="0">
                <a:solidFill>
                  <a:srgbClr val="000090"/>
                </a:solidFill>
                <a:latin typeface="Arial"/>
                <a:cs typeface="Arial"/>
              </a:rPr>
              <a:t> (DGP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)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useful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only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if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IgA</a:t>
            </a:r>
            <a:r>
              <a:rPr lang="it-IT" sz="1200" b="1" kern="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latin typeface="Arial"/>
                <a:cs typeface="Arial"/>
              </a:rPr>
              <a:t>deficiency</a:t>
            </a:r>
            <a:endParaRPr lang="it-IT" sz="1200" b="1" kern="0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587974"/>
            <a:ext cx="3448773" cy="40277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200" b="1" i="1" dirty="0" smtClean="0"/>
              <a:t>Caio G., Volta U., et al., BMC Medicine, 2019</a:t>
            </a:r>
          </a:p>
        </p:txBody>
      </p:sp>
    </p:spTree>
    <p:extLst>
      <p:ext uri="{BB962C8B-B14F-4D97-AF65-F5344CB8AC3E}">
        <p14:creationId xmlns:p14="http://schemas.microsoft.com/office/powerpoint/2010/main" val="147148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800000"/>
                </a:solidFill>
              </a:rPr>
              <a:t>Question #1: Are anti</a:t>
            </a:r>
            <a:r>
              <a:rPr lang="en-GB" sz="1800" b="1" dirty="0" smtClean="0">
                <a:solidFill>
                  <a:srgbClr val="800000"/>
                </a:solidFill>
              </a:rPr>
              <a:t>-native </a:t>
            </a:r>
            <a:r>
              <a:rPr lang="en-GB" sz="1800" b="1" dirty="0" err="1" smtClean="0">
                <a:solidFill>
                  <a:srgbClr val="800000"/>
                </a:solidFill>
              </a:rPr>
              <a:t>gliadin</a:t>
            </a:r>
            <a:r>
              <a:rPr lang="en-GB" sz="1800" b="1" dirty="0" smtClean="0">
                <a:solidFill>
                  <a:srgbClr val="800000"/>
                </a:solidFill>
              </a:rPr>
              <a:t> antibodies (AGA) useful in CD ?</a:t>
            </a:r>
            <a:endParaRPr lang="de-DE" sz="1800" b="1" dirty="0">
              <a:solidFill>
                <a:srgbClr val="8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203598"/>
            <a:ext cx="5088132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A. Yes,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for </a:t>
            </a:r>
            <a:r>
              <a:rPr lang="it-IT" b="1" dirty="0" err="1" smtClean="0"/>
              <a:t>diagnosis</a:t>
            </a:r>
            <a:r>
              <a:rPr lang="it-IT" b="1" dirty="0" smtClean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860618"/>
            <a:ext cx="5882746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B</a:t>
            </a:r>
            <a:r>
              <a:rPr lang="it-IT" b="1" dirty="0" smtClean="0"/>
              <a:t>. Yes,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in the follow-up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2508690"/>
            <a:ext cx="7993713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C. Yes,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in the </a:t>
            </a:r>
            <a:r>
              <a:rPr lang="it-IT" b="1" dirty="0" err="1" smtClean="0"/>
              <a:t>diagnosis</a:t>
            </a:r>
            <a:r>
              <a:rPr lang="it-IT" b="1" dirty="0" smtClean="0"/>
              <a:t> </a:t>
            </a:r>
            <a:r>
              <a:rPr lang="it-IT" b="1" dirty="0" err="1" smtClean="0"/>
              <a:t>at</a:t>
            </a:r>
            <a:r>
              <a:rPr lang="it-IT" b="1" dirty="0" smtClean="0"/>
              <a:t> </a:t>
            </a:r>
            <a:r>
              <a:rPr lang="it-IT" b="1" dirty="0" err="1" smtClean="0"/>
              <a:t>very</a:t>
            </a:r>
            <a:r>
              <a:rPr lang="it-IT" b="1" dirty="0" smtClean="0"/>
              <a:t> high </a:t>
            </a:r>
            <a:r>
              <a:rPr lang="it-IT" b="1" dirty="0" err="1" smtClean="0"/>
              <a:t>titer</a:t>
            </a:r>
            <a:r>
              <a:rPr lang="it-IT" b="1" dirty="0" smtClean="0"/>
              <a:t> (&gt;10x)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3156762"/>
            <a:ext cx="6822531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D</a:t>
            </a:r>
            <a:r>
              <a:rPr lang="it-IT" b="1" dirty="0" smtClean="0"/>
              <a:t>. No,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in the </a:t>
            </a:r>
            <a:r>
              <a:rPr lang="it-IT" b="1" dirty="0" err="1" smtClean="0"/>
              <a:t>diagnosis</a:t>
            </a:r>
            <a:r>
              <a:rPr lang="it-IT" b="1" dirty="0" smtClean="0"/>
              <a:t> and </a:t>
            </a:r>
            <a:r>
              <a:rPr lang="it-IT" b="1" dirty="0" err="1" smtClean="0"/>
              <a:t>follow</a:t>
            </a:r>
            <a:r>
              <a:rPr lang="it-IT" b="1" dirty="0" smtClean="0"/>
              <a:t> up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3804834"/>
            <a:ext cx="7395217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E. </a:t>
            </a:r>
            <a:r>
              <a:rPr lang="it-IT" b="1" dirty="0" err="1" smtClean="0"/>
              <a:t>IgG</a:t>
            </a:r>
            <a:r>
              <a:rPr lang="it-IT" b="1" dirty="0" smtClean="0"/>
              <a:t>,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useful</a:t>
            </a:r>
            <a:r>
              <a:rPr lang="it-IT" b="1" dirty="0" smtClean="0"/>
              <a:t> in the </a:t>
            </a:r>
            <a:r>
              <a:rPr lang="it-IT" b="1" dirty="0" err="1" smtClean="0"/>
              <a:t>diagnosis</a:t>
            </a:r>
            <a:r>
              <a:rPr lang="it-IT" b="1" dirty="0" smtClean="0"/>
              <a:t> and </a:t>
            </a:r>
            <a:r>
              <a:rPr lang="it-IT" b="1" dirty="0" err="1" smtClean="0"/>
              <a:t>follow</a:t>
            </a:r>
            <a:r>
              <a:rPr lang="it-IT" b="1" dirty="0" smtClean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08975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800000"/>
                </a:solidFill>
              </a:rPr>
              <a:t>Question #1: Are anti</a:t>
            </a:r>
            <a:r>
              <a:rPr lang="en-GB" sz="1800" b="1" dirty="0" smtClean="0">
                <a:solidFill>
                  <a:srgbClr val="800000"/>
                </a:solidFill>
              </a:rPr>
              <a:t>-native </a:t>
            </a:r>
            <a:r>
              <a:rPr lang="en-GB" sz="1800" b="1" dirty="0" err="1" smtClean="0">
                <a:solidFill>
                  <a:srgbClr val="800000"/>
                </a:solidFill>
              </a:rPr>
              <a:t>gliadin</a:t>
            </a:r>
            <a:r>
              <a:rPr lang="en-GB" sz="1800" b="1" dirty="0" smtClean="0">
                <a:solidFill>
                  <a:srgbClr val="800000"/>
                </a:solidFill>
              </a:rPr>
              <a:t> antibodies (AGA) useful in CD ?</a:t>
            </a:r>
            <a:endParaRPr lang="de-DE" sz="1800" b="1" dirty="0">
              <a:solidFill>
                <a:srgbClr val="8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1203598"/>
            <a:ext cx="5088132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A. Yes,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for </a:t>
            </a:r>
            <a:r>
              <a:rPr lang="it-IT" b="1" dirty="0" err="1" smtClean="0"/>
              <a:t>diagnosis</a:t>
            </a:r>
            <a:r>
              <a:rPr lang="it-IT" b="1" dirty="0" smtClean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1860618"/>
            <a:ext cx="5882746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B</a:t>
            </a:r>
            <a:r>
              <a:rPr lang="it-IT" b="1" dirty="0" smtClean="0"/>
              <a:t>. Yes,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in the follow-up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2508690"/>
            <a:ext cx="7993713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C. Yes,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still</a:t>
            </a:r>
            <a:r>
              <a:rPr lang="it-IT" b="1" dirty="0" smtClean="0"/>
              <a:t> </a:t>
            </a:r>
            <a:r>
              <a:rPr lang="it-IT" b="1" dirty="0" err="1" smtClean="0"/>
              <a:t>useful</a:t>
            </a:r>
            <a:r>
              <a:rPr lang="it-IT" b="1" dirty="0" smtClean="0"/>
              <a:t> in the </a:t>
            </a:r>
            <a:r>
              <a:rPr lang="it-IT" b="1" dirty="0" err="1" smtClean="0"/>
              <a:t>diagnosis</a:t>
            </a:r>
            <a:r>
              <a:rPr lang="it-IT" b="1" dirty="0" smtClean="0"/>
              <a:t> </a:t>
            </a:r>
            <a:r>
              <a:rPr lang="it-IT" b="1" dirty="0" err="1" smtClean="0"/>
              <a:t>at</a:t>
            </a:r>
            <a:r>
              <a:rPr lang="it-IT" b="1" dirty="0" smtClean="0"/>
              <a:t> </a:t>
            </a:r>
            <a:r>
              <a:rPr lang="it-IT" b="1" dirty="0" err="1" smtClean="0"/>
              <a:t>very</a:t>
            </a:r>
            <a:r>
              <a:rPr lang="it-IT" b="1" dirty="0" smtClean="0"/>
              <a:t> high </a:t>
            </a:r>
            <a:r>
              <a:rPr lang="it-IT" b="1" dirty="0" err="1" smtClean="0"/>
              <a:t>titer</a:t>
            </a:r>
            <a:r>
              <a:rPr lang="it-IT" b="1" dirty="0" smtClean="0"/>
              <a:t> (&gt;10x)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3156762"/>
            <a:ext cx="6822531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</a:t>
            </a:r>
            <a:r>
              <a:rPr lang="it-IT" b="1" dirty="0" smtClean="0">
                <a:solidFill>
                  <a:srgbClr val="FF0000"/>
                </a:solidFill>
              </a:rPr>
              <a:t>. No, </a:t>
            </a:r>
            <a:r>
              <a:rPr lang="it-IT" b="1" dirty="0" err="1" smtClean="0">
                <a:solidFill>
                  <a:srgbClr val="FF0000"/>
                </a:solidFill>
              </a:rPr>
              <a:t>IgA</a:t>
            </a:r>
            <a:r>
              <a:rPr lang="it-IT" b="1" dirty="0" smtClean="0">
                <a:solidFill>
                  <a:srgbClr val="FF0000"/>
                </a:solidFill>
              </a:rPr>
              <a:t> AGA are </a:t>
            </a:r>
            <a:r>
              <a:rPr lang="it-IT" b="1" dirty="0" err="1" smtClean="0">
                <a:solidFill>
                  <a:srgbClr val="FF0000"/>
                </a:solidFill>
              </a:rPr>
              <a:t>not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useful</a:t>
            </a:r>
            <a:r>
              <a:rPr lang="it-IT" b="1" dirty="0" smtClean="0">
                <a:solidFill>
                  <a:srgbClr val="FF0000"/>
                </a:solidFill>
              </a:rPr>
              <a:t> in the </a:t>
            </a:r>
            <a:r>
              <a:rPr lang="it-IT" b="1" dirty="0" err="1" smtClean="0">
                <a:solidFill>
                  <a:srgbClr val="FF0000"/>
                </a:solidFill>
              </a:rPr>
              <a:t>diagnosis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follow</a:t>
            </a:r>
            <a:r>
              <a:rPr lang="it-IT" b="1" dirty="0" smtClean="0">
                <a:solidFill>
                  <a:srgbClr val="FF0000"/>
                </a:solidFill>
              </a:rPr>
              <a:t> up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3804834"/>
            <a:ext cx="7395217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E. </a:t>
            </a:r>
            <a:r>
              <a:rPr lang="it-IT" b="1" dirty="0" err="1" smtClean="0"/>
              <a:t>IgG</a:t>
            </a:r>
            <a:r>
              <a:rPr lang="it-IT" b="1" dirty="0" smtClean="0"/>
              <a:t>,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IgA</a:t>
            </a:r>
            <a:r>
              <a:rPr lang="it-IT" b="1" dirty="0" smtClean="0"/>
              <a:t> AGA are </a:t>
            </a:r>
            <a:r>
              <a:rPr lang="it-IT" b="1" dirty="0" err="1" smtClean="0"/>
              <a:t>useful</a:t>
            </a:r>
            <a:r>
              <a:rPr lang="it-IT" b="1" dirty="0" smtClean="0"/>
              <a:t> in the </a:t>
            </a:r>
            <a:r>
              <a:rPr lang="it-IT" b="1" dirty="0" err="1" smtClean="0"/>
              <a:t>diagnosis</a:t>
            </a:r>
            <a:r>
              <a:rPr lang="it-IT" b="1" dirty="0" smtClean="0"/>
              <a:t> and </a:t>
            </a:r>
            <a:r>
              <a:rPr lang="it-IT" b="1" dirty="0" err="1" smtClean="0"/>
              <a:t>follow</a:t>
            </a:r>
            <a:r>
              <a:rPr lang="it-IT" b="1" dirty="0" smtClean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374442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8"/>
          <p:cNvSpPr>
            <a:spLocks noGrp="1"/>
          </p:cNvSpPr>
          <p:nvPr>
            <p:ph sz="half" idx="1"/>
          </p:nvPr>
        </p:nvSpPr>
        <p:spPr>
          <a:xfrm>
            <a:off x="251520" y="1599643"/>
            <a:ext cx="4320480" cy="75608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it-IT" sz="1800" b="0" dirty="0" err="1" smtClean="0">
                <a:solidFill>
                  <a:srgbClr val="000099"/>
                </a:solidFill>
              </a:rPr>
              <a:t>Biopsies</a:t>
            </a:r>
            <a:r>
              <a:rPr lang="it-IT" sz="1800" b="0" dirty="0" smtClean="0">
                <a:solidFill>
                  <a:srgbClr val="000099"/>
                </a:solidFill>
              </a:rPr>
              <a:t> must be </a:t>
            </a:r>
            <a:r>
              <a:rPr lang="it-IT" sz="1800" b="0" dirty="0" err="1" smtClean="0">
                <a:solidFill>
                  <a:srgbClr val="000099"/>
                </a:solidFill>
              </a:rPr>
              <a:t>taken</a:t>
            </a:r>
            <a:r>
              <a:rPr lang="it-IT" sz="1800" b="0" dirty="0" smtClean="0">
                <a:solidFill>
                  <a:srgbClr val="000099"/>
                </a:solidFill>
              </a:rPr>
              <a:t> </a:t>
            </a:r>
            <a:r>
              <a:rPr lang="it-IT" sz="1800" b="0" dirty="0">
                <a:solidFill>
                  <a:srgbClr val="000099"/>
                </a:solidFill>
              </a:rPr>
              <a:t>in the </a:t>
            </a:r>
            <a:r>
              <a:rPr lang="it-IT" sz="1800" b="0" dirty="0" err="1">
                <a:solidFill>
                  <a:srgbClr val="000099"/>
                </a:solidFill>
              </a:rPr>
              <a:t>duodenum</a:t>
            </a:r>
            <a:r>
              <a:rPr lang="it-IT" sz="1800" b="0" dirty="0">
                <a:solidFill>
                  <a:srgbClr val="000099"/>
                </a:solidFill>
              </a:rPr>
              <a:t> </a:t>
            </a:r>
            <a:r>
              <a:rPr lang="it-IT" sz="1800" b="0" dirty="0" smtClean="0">
                <a:solidFill>
                  <a:srgbClr val="000099"/>
                </a:solidFill>
              </a:rPr>
              <a:t>(</a:t>
            </a:r>
            <a:r>
              <a:rPr lang="it-IT" sz="1800" b="0" dirty="0" err="1" smtClean="0">
                <a:solidFill>
                  <a:srgbClr val="000099"/>
                </a:solidFill>
              </a:rPr>
              <a:t>because</a:t>
            </a:r>
            <a:r>
              <a:rPr lang="it-IT" sz="1800" b="0" dirty="0" smtClean="0">
                <a:solidFill>
                  <a:srgbClr val="000099"/>
                </a:solidFill>
              </a:rPr>
              <a:t> of “</a:t>
            </a:r>
            <a:r>
              <a:rPr lang="it-IT" sz="1800" b="0" dirty="0" err="1" smtClean="0">
                <a:solidFill>
                  <a:srgbClr val="000099"/>
                </a:solidFill>
              </a:rPr>
              <a:t>patchy</a:t>
            </a:r>
            <a:r>
              <a:rPr lang="it-IT" sz="1800" b="0" dirty="0" smtClean="0">
                <a:solidFill>
                  <a:srgbClr val="000099"/>
                </a:solidFill>
              </a:rPr>
              <a:t> </a:t>
            </a:r>
            <a:r>
              <a:rPr lang="it-IT" sz="1800" b="0" dirty="0" err="1" smtClean="0">
                <a:solidFill>
                  <a:srgbClr val="000099"/>
                </a:solidFill>
              </a:rPr>
              <a:t>atrophy</a:t>
            </a:r>
            <a:r>
              <a:rPr lang="it-IT" sz="1800" b="0" dirty="0" smtClean="0">
                <a:solidFill>
                  <a:srgbClr val="000099"/>
                </a:solidFill>
              </a:rPr>
              <a:t>”)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045503"/>
              </p:ext>
            </p:extLst>
          </p:nvPr>
        </p:nvGraphicFramePr>
        <p:xfrm>
          <a:off x="4896036" y="1059582"/>
          <a:ext cx="3960440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PhotoHouse" r:id="rId3" imgW="11403175" imgH="8736508" progId="">
                  <p:embed/>
                </p:oleObj>
              </mc:Choice>
              <mc:Fallback>
                <p:oleObj name="PhotoHouse" r:id="rId3" imgW="11403175" imgH="87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036" y="1059582"/>
                        <a:ext cx="3960440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860032" y="300379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000099"/>
                </a:solidFill>
              </a:rPr>
              <a:t>False </a:t>
            </a:r>
            <a:r>
              <a:rPr lang="it-IT" sz="1400" dirty="0" err="1" smtClean="0">
                <a:solidFill>
                  <a:srgbClr val="000099"/>
                </a:solidFill>
              </a:rPr>
              <a:t>mucosal</a:t>
            </a:r>
            <a:r>
              <a:rPr lang="it-IT" sz="1400" dirty="0" smtClean="0">
                <a:solidFill>
                  <a:srgbClr val="000099"/>
                </a:solidFill>
              </a:rPr>
              <a:t> </a:t>
            </a:r>
            <a:r>
              <a:rPr lang="it-IT" sz="1400" dirty="0" err="1" smtClean="0">
                <a:solidFill>
                  <a:srgbClr val="000099"/>
                </a:solidFill>
              </a:rPr>
              <a:t>atrophy</a:t>
            </a:r>
            <a:r>
              <a:rPr lang="it-IT" sz="1400" dirty="0" smtClean="0">
                <a:solidFill>
                  <a:srgbClr val="000099"/>
                </a:solidFill>
              </a:rPr>
              <a:t> due to </a:t>
            </a:r>
            <a:r>
              <a:rPr lang="it-IT" sz="1400" dirty="0" err="1" smtClean="0">
                <a:solidFill>
                  <a:srgbClr val="000099"/>
                </a:solidFill>
              </a:rPr>
              <a:t>lack</a:t>
            </a:r>
            <a:r>
              <a:rPr lang="it-IT" sz="1400" dirty="0" smtClean="0">
                <a:solidFill>
                  <a:srgbClr val="000099"/>
                </a:solidFill>
              </a:rPr>
              <a:t> of </a:t>
            </a:r>
            <a:r>
              <a:rPr lang="it-IT" sz="1400" dirty="0" err="1" smtClean="0">
                <a:solidFill>
                  <a:srgbClr val="000099"/>
                </a:solidFill>
              </a:rPr>
              <a:t>orientation</a:t>
            </a:r>
            <a:endParaRPr lang="it-IT" sz="1400" dirty="0">
              <a:solidFill>
                <a:srgbClr val="000099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Mistake #4</a:t>
            </a:r>
            <a:r>
              <a:rPr lang="en-GB" b="1" dirty="0">
                <a:solidFill>
                  <a:schemeClr val="accent1"/>
                </a:solidFill>
              </a:rPr>
              <a:t>: I</a:t>
            </a:r>
            <a:r>
              <a:rPr lang="en-GB" b="1" dirty="0" smtClean="0">
                <a:solidFill>
                  <a:schemeClr val="accent1"/>
                </a:solidFill>
              </a:rPr>
              <a:t>nsufficient </a:t>
            </a:r>
            <a:r>
              <a:rPr lang="en-GB" b="1" dirty="0">
                <a:solidFill>
                  <a:schemeClr val="accent1"/>
                </a:solidFill>
              </a:rPr>
              <a:t>number of duodenal </a:t>
            </a:r>
            <a:r>
              <a:rPr lang="en-GB" b="1" dirty="0" smtClean="0">
                <a:solidFill>
                  <a:schemeClr val="accent1"/>
                </a:solidFill>
              </a:rPr>
              <a:t>mucosa biopsies and </a:t>
            </a:r>
            <a:r>
              <a:rPr lang="en-GB" b="1" dirty="0">
                <a:solidFill>
                  <a:schemeClr val="accent1"/>
                </a:solidFill>
              </a:rPr>
              <a:t>lack of biopsy orientation</a:t>
            </a:r>
            <a:endParaRPr lang="de-DE" b="1" dirty="0">
              <a:solidFill>
                <a:schemeClr val="accent1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467544" y="3235506"/>
            <a:ext cx="7488832" cy="1709972"/>
            <a:chOff x="467544" y="3235506"/>
            <a:chExt cx="7488832" cy="1709972"/>
          </a:xfrm>
        </p:grpSpPr>
        <p:grpSp>
          <p:nvGrpSpPr>
            <p:cNvPr id="16" name="Gruppo 15"/>
            <p:cNvGrpSpPr/>
            <p:nvPr/>
          </p:nvGrpSpPr>
          <p:grpSpPr>
            <a:xfrm>
              <a:off x="1475656" y="3291830"/>
              <a:ext cx="6480720" cy="1653648"/>
              <a:chOff x="1475656" y="3291830"/>
              <a:chExt cx="6480720" cy="1653648"/>
            </a:xfrm>
          </p:grpSpPr>
          <p:graphicFrame>
            <p:nvGraphicFramePr>
              <p:cNvPr id="10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2302036"/>
                  </p:ext>
                </p:extLst>
              </p:nvPr>
            </p:nvGraphicFramePr>
            <p:xfrm>
              <a:off x="3275856" y="3291830"/>
              <a:ext cx="3744416" cy="16536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47" name="PhotoHouse" r:id="rId5" imgW="11504762" imgH="8253968" progId="">
                      <p:embed/>
                    </p:oleObj>
                  </mc:Choice>
                  <mc:Fallback>
                    <p:oleObj name="PhotoHouse" r:id="rId5" imgW="11504762" imgH="825396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75856" y="3291830"/>
                            <a:ext cx="3744416" cy="16536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CasellaDiTesto 11"/>
              <p:cNvSpPr txBox="1"/>
              <p:nvPr/>
            </p:nvSpPr>
            <p:spPr>
              <a:xfrm>
                <a:off x="1475656" y="4568229"/>
                <a:ext cx="64807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err="1" smtClean="0">
                    <a:solidFill>
                      <a:srgbClr val="000099"/>
                    </a:solidFill>
                  </a:rPr>
                  <a:t>Same</a:t>
                </a:r>
                <a:r>
                  <a:rPr lang="it-IT" sz="14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it-IT" sz="1400" b="1" dirty="0" err="1" smtClean="0">
                    <a:solidFill>
                      <a:srgbClr val="000099"/>
                    </a:solidFill>
                  </a:rPr>
                  <a:t>biopsy</a:t>
                </a:r>
                <a:r>
                  <a:rPr lang="it-IT" sz="14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it-IT" sz="1400" b="1" dirty="0" err="1" smtClean="0">
                    <a:solidFill>
                      <a:srgbClr val="000099"/>
                    </a:solidFill>
                  </a:rPr>
                  <a:t>after</a:t>
                </a:r>
                <a:r>
                  <a:rPr lang="it-IT" sz="1400" b="1" dirty="0" smtClean="0">
                    <a:solidFill>
                      <a:srgbClr val="000099"/>
                    </a:solidFill>
                  </a:rPr>
                  <a:t> appropriate </a:t>
                </a:r>
                <a:r>
                  <a:rPr lang="it-IT" sz="1400" b="1" dirty="0" err="1" smtClean="0">
                    <a:solidFill>
                      <a:srgbClr val="000099"/>
                    </a:solidFill>
                  </a:rPr>
                  <a:t>orientation</a:t>
                </a:r>
                <a:r>
                  <a:rPr lang="it-IT" sz="1400" b="1" dirty="0" smtClean="0">
                    <a:solidFill>
                      <a:srgbClr val="000099"/>
                    </a:solidFill>
                  </a:rPr>
                  <a:t> shows </a:t>
                </a:r>
                <a:r>
                  <a:rPr lang="it-IT" sz="1400" b="1" dirty="0" err="1" smtClean="0">
                    <a:solidFill>
                      <a:srgbClr val="000099"/>
                    </a:solidFill>
                  </a:rPr>
                  <a:t>normal</a:t>
                </a:r>
                <a:r>
                  <a:rPr lang="it-IT" sz="1400" b="1" dirty="0" smtClean="0">
                    <a:solidFill>
                      <a:srgbClr val="000099"/>
                    </a:solidFill>
                  </a:rPr>
                  <a:t> villi </a:t>
                </a:r>
                <a:r>
                  <a:rPr lang="it-IT" sz="1400" b="1" dirty="0" err="1" smtClean="0">
                    <a:solidFill>
                      <a:srgbClr val="000099"/>
                    </a:solidFill>
                  </a:rPr>
                  <a:t>architecture</a:t>
                </a:r>
                <a:endParaRPr lang="it-IT" sz="14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>
              <a:off x="467544" y="3235506"/>
              <a:ext cx="2835488" cy="704396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spAutoFit/>
            </a:bodyPr>
            <a:lstStyle/>
            <a:p>
              <a:pPr lvl="0" algn="just">
                <a:lnSpc>
                  <a:spcPct val="120000"/>
                </a:lnSpc>
                <a:spcBef>
                  <a:spcPts val="600"/>
                </a:spcBef>
              </a:pPr>
              <a:r>
                <a:rPr lang="it-IT" dirty="0" err="1">
                  <a:solidFill>
                    <a:srgbClr val="000099"/>
                  </a:solidFill>
                </a:rPr>
                <a:t>Biopsy</a:t>
              </a:r>
              <a:r>
                <a:rPr lang="it-IT" dirty="0">
                  <a:solidFill>
                    <a:srgbClr val="000099"/>
                  </a:solidFill>
                </a:rPr>
                <a:t> </a:t>
              </a:r>
              <a:r>
                <a:rPr lang="it-IT" dirty="0" err="1">
                  <a:solidFill>
                    <a:srgbClr val="000099"/>
                  </a:solidFill>
                </a:rPr>
                <a:t>orientation</a:t>
              </a:r>
              <a:r>
                <a:rPr lang="it-IT" dirty="0">
                  <a:solidFill>
                    <a:srgbClr val="000099"/>
                  </a:solidFill>
                </a:rPr>
                <a:t> </a:t>
              </a:r>
              <a:r>
                <a:rPr lang="it-IT" dirty="0" err="1">
                  <a:solidFill>
                    <a:srgbClr val="000099"/>
                  </a:solidFill>
                </a:rPr>
                <a:t>is</a:t>
              </a:r>
              <a:r>
                <a:rPr lang="it-IT" dirty="0">
                  <a:solidFill>
                    <a:srgbClr val="000099"/>
                  </a:solidFill>
                </a:rPr>
                <a:t> </a:t>
              </a:r>
              <a:r>
                <a:rPr lang="it-IT" dirty="0" err="1">
                  <a:solidFill>
                    <a:srgbClr val="000099"/>
                  </a:solidFill>
                </a:rPr>
                <a:t>key</a:t>
              </a:r>
              <a:r>
                <a:rPr lang="it-IT" dirty="0">
                  <a:solidFill>
                    <a:srgbClr val="000099"/>
                  </a:solidFill>
                </a:rPr>
                <a:t> !</a:t>
              </a:r>
            </a:p>
            <a:p>
              <a:endParaRPr lang="it-IT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0372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6513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800" b="1" dirty="0" smtClean="0">
                <a:solidFill>
                  <a:srgbClr val="800000"/>
                </a:solidFill>
              </a:rPr>
              <a:t>Question #2: In which part of the duodenum biopsies should be taken ? And how many ? </a:t>
            </a:r>
            <a:endParaRPr lang="de-DE" sz="1800" b="1" dirty="0">
              <a:solidFill>
                <a:srgbClr val="8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203598"/>
            <a:ext cx="5065590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A. </a:t>
            </a:r>
            <a:r>
              <a:rPr lang="it-IT" b="1" dirty="0" err="1" smtClean="0"/>
              <a:t>Only</a:t>
            </a:r>
            <a:r>
              <a:rPr lang="it-IT" b="1" dirty="0" smtClean="0"/>
              <a:t> in the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1 </a:t>
            </a:r>
            <a:r>
              <a:rPr lang="it-IT" b="1" dirty="0" err="1" smtClean="0"/>
              <a:t>biopsy</a:t>
            </a:r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860618"/>
            <a:ext cx="3706244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B</a:t>
            </a:r>
            <a:r>
              <a:rPr lang="it-IT" b="1" dirty="0" smtClean="0"/>
              <a:t>. </a:t>
            </a:r>
            <a:r>
              <a:rPr lang="it-IT" b="1" dirty="0" err="1" smtClean="0"/>
              <a:t>Only</a:t>
            </a:r>
            <a:r>
              <a:rPr lang="it-IT" b="1" dirty="0" smtClean="0"/>
              <a:t> in the </a:t>
            </a:r>
            <a:r>
              <a:rPr lang="it-IT" b="1" dirty="0" err="1" smtClean="0"/>
              <a:t>bulb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1 </a:t>
            </a:r>
            <a:r>
              <a:rPr lang="it-IT" b="1" dirty="0" err="1" smtClean="0"/>
              <a:t>biopsy</a:t>
            </a:r>
            <a:endParaRPr lang="it-IT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508690"/>
            <a:ext cx="7355430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C. In the </a:t>
            </a:r>
            <a:r>
              <a:rPr lang="it-IT" b="1" dirty="0" err="1" smtClean="0"/>
              <a:t>bulb</a:t>
            </a:r>
            <a:r>
              <a:rPr lang="it-IT" b="1" dirty="0" smtClean="0"/>
              <a:t> and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2 </a:t>
            </a:r>
            <a:r>
              <a:rPr lang="it-IT" b="1" dirty="0" err="1" smtClean="0"/>
              <a:t>biopsies</a:t>
            </a:r>
            <a:r>
              <a:rPr lang="it-IT" b="1" dirty="0" smtClean="0"/>
              <a:t> (</a:t>
            </a:r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each</a:t>
            </a:r>
            <a:r>
              <a:rPr lang="it-IT" b="1" dirty="0" smtClean="0"/>
              <a:t> site)</a:t>
            </a:r>
            <a:endParaRPr lang="it-IT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156762"/>
            <a:ext cx="8688577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D</a:t>
            </a:r>
            <a:r>
              <a:rPr lang="it-IT" b="1" dirty="0" smtClean="0"/>
              <a:t>. In the </a:t>
            </a:r>
            <a:r>
              <a:rPr lang="it-IT" b="1" dirty="0" err="1" smtClean="0"/>
              <a:t>bulb</a:t>
            </a:r>
            <a:r>
              <a:rPr lang="it-IT" b="1" dirty="0" smtClean="0"/>
              <a:t> and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3 </a:t>
            </a:r>
            <a:r>
              <a:rPr lang="it-IT" b="1" dirty="0" err="1" smtClean="0"/>
              <a:t>biopsies</a:t>
            </a:r>
            <a:r>
              <a:rPr lang="it-IT" b="1" dirty="0" smtClean="0"/>
              <a:t> (2 </a:t>
            </a:r>
            <a:r>
              <a:rPr lang="it-IT" b="1" dirty="0" err="1" smtClean="0"/>
              <a:t>bulb</a:t>
            </a:r>
            <a:r>
              <a:rPr lang="it-IT" b="1" dirty="0" smtClean="0"/>
              <a:t>; 1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3804834"/>
            <a:ext cx="8669141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E. In the </a:t>
            </a:r>
            <a:r>
              <a:rPr lang="it-IT" b="1" dirty="0" err="1" smtClean="0"/>
              <a:t>bulb</a:t>
            </a:r>
            <a:r>
              <a:rPr lang="it-IT" b="1" dirty="0" smtClean="0"/>
              <a:t> and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6 </a:t>
            </a:r>
            <a:r>
              <a:rPr lang="it-IT" b="1" dirty="0" err="1" smtClean="0"/>
              <a:t>biopsies</a:t>
            </a:r>
            <a:r>
              <a:rPr lang="it-IT" b="1" dirty="0"/>
              <a:t> </a:t>
            </a:r>
            <a:r>
              <a:rPr lang="it-IT" b="1" dirty="0" smtClean="0"/>
              <a:t>(2 </a:t>
            </a:r>
            <a:r>
              <a:rPr lang="it-IT" b="1" dirty="0" err="1" smtClean="0"/>
              <a:t>bulb</a:t>
            </a:r>
            <a:r>
              <a:rPr lang="it-IT" b="1" dirty="0" smtClean="0"/>
              <a:t>; 4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76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6513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800" b="1" dirty="0" smtClean="0">
                <a:solidFill>
                  <a:srgbClr val="800000"/>
                </a:solidFill>
              </a:rPr>
              <a:t>Question #2: In which part of the duodenum biopsies should be taken ? And how many ? </a:t>
            </a:r>
            <a:endParaRPr lang="de-DE" sz="1800" b="1" dirty="0">
              <a:solidFill>
                <a:srgbClr val="8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203598"/>
            <a:ext cx="5065590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A. </a:t>
            </a:r>
            <a:r>
              <a:rPr lang="it-IT" b="1" dirty="0" err="1" smtClean="0"/>
              <a:t>Only</a:t>
            </a:r>
            <a:r>
              <a:rPr lang="it-IT" b="1" dirty="0" smtClean="0"/>
              <a:t> in the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1 </a:t>
            </a:r>
            <a:r>
              <a:rPr lang="it-IT" b="1" dirty="0" err="1" smtClean="0"/>
              <a:t>biopsy</a:t>
            </a:r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860618"/>
            <a:ext cx="3706244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B</a:t>
            </a:r>
            <a:r>
              <a:rPr lang="it-IT" b="1" dirty="0" smtClean="0"/>
              <a:t>. </a:t>
            </a:r>
            <a:r>
              <a:rPr lang="it-IT" b="1" dirty="0" err="1" smtClean="0"/>
              <a:t>Only</a:t>
            </a:r>
            <a:r>
              <a:rPr lang="it-IT" b="1" dirty="0" smtClean="0"/>
              <a:t> in the </a:t>
            </a:r>
            <a:r>
              <a:rPr lang="it-IT" b="1" dirty="0" err="1" smtClean="0"/>
              <a:t>bulb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1 </a:t>
            </a:r>
            <a:r>
              <a:rPr lang="it-IT" b="1" dirty="0" err="1" smtClean="0"/>
              <a:t>biopsy</a:t>
            </a:r>
            <a:endParaRPr lang="it-IT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508690"/>
            <a:ext cx="6893540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C. In the </a:t>
            </a:r>
            <a:r>
              <a:rPr lang="it-IT" b="1" dirty="0" err="1" smtClean="0"/>
              <a:t>bulb</a:t>
            </a:r>
            <a:r>
              <a:rPr lang="it-IT" b="1" dirty="0" smtClean="0"/>
              <a:t> and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2 </a:t>
            </a:r>
            <a:r>
              <a:rPr lang="it-IT" b="1" dirty="0" err="1" smtClean="0"/>
              <a:t>biopsies</a:t>
            </a:r>
            <a:r>
              <a:rPr lang="it-IT" b="1" dirty="0" smtClean="0"/>
              <a:t> (</a:t>
            </a:r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each</a:t>
            </a:r>
            <a:r>
              <a:rPr lang="it-IT" b="1" dirty="0" smtClean="0"/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156762"/>
            <a:ext cx="8688577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D</a:t>
            </a:r>
            <a:r>
              <a:rPr lang="it-IT" b="1" dirty="0" smtClean="0"/>
              <a:t>. In the </a:t>
            </a:r>
            <a:r>
              <a:rPr lang="it-IT" b="1" dirty="0" err="1" smtClean="0"/>
              <a:t>bulb</a:t>
            </a:r>
            <a:r>
              <a:rPr lang="it-IT" b="1" dirty="0" smtClean="0"/>
              <a:t> and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; </a:t>
            </a:r>
            <a:r>
              <a:rPr lang="it-IT" b="1" dirty="0" err="1" smtClean="0"/>
              <a:t>n</a:t>
            </a:r>
            <a:r>
              <a:rPr lang="it-IT" b="1" dirty="0" smtClean="0"/>
              <a:t>= 3 </a:t>
            </a:r>
            <a:r>
              <a:rPr lang="it-IT" b="1" dirty="0" err="1" smtClean="0"/>
              <a:t>biopsies</a:t>
            </a:r>
            <a:r>
              <a:rPr lang="it-IT" b="1" dirty="0" smtClean="0"/>
              <a:t> (2 </a:t>
            </a:r>
            <a:r>
              <a:rPr lang="it-IT" b="1" dirty="0" err="1" smtClean="0"/>
              <a:t>bulb</a:t>
            </a:r>
            <a:r>
              <a:rPr lang="it-IT" b="1" dirty="0" smtClean="0"/>
              <a:t>; 1 </a:t>
            </a:r>
            <a:r>
              <a:rPr lang="it-IT" b="1" dirty="0" err="1" smtClean="0"/>
              <a:t>distal</a:t>
            </a:r>
            <a:r>
              <a:rPr lang="it-IT" b="1" dirty="0" smtClean="0"/>
              <a:t> </a:t>
            </a:r>
            <a:r>
              <a:rPr lang="it-IT" b="1" dirty="0" err="1" smtClean="0"/>
              <a:t>duodenum</a:t>
            </a:r>
            <a:r>
              <a:rPr lang="it-IT" b="1" dirty="0" smtClean="0"/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3804834"/>
            <a:ext cx="8669141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E. In the </a:t>
            </a:r>
            <a:r>
              <a:rPr lang="it-IT" b="1" dirty="0" err="1" smtClean="0">
                <a:solidFill>
                  <a:srgbClr val="FF0000"/>
                </a:solidFill>
              </a:rPr>
              <a:t>bulb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distal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duodenum</a:t>
            </a:r>
            <a:r>
              <a:rPr lang="it-IT" b="1" dirty="0" smtClean="0">
                <a:solidFill>
                  <a:srgbClr val="FF0000"/>
                </a:solidFill>
              </a:rPr>
              <a:t>; </a:t>
            </a:r>
            <a:r>
              <a:rPr lang="it-IT" b="1" dirty="0" err="1" smtClean="0">
                <a:solidFill>
                  <a:srgbClr val="FF0000"/>
                </a:solidFill>
              </a:rPr>
              <a:t>n</a:t>
            </a:r>
            <a:r>
              <a:rPr lang="it-IT" b="1" dirty="0" smtClean="0">
                <a:solidFill>
                  <a:srgbClr val="FF0000"/>
                </a:solidFill>
              </a:rPr>
              <a:t>= 6 </a:t>
            </a:r>
            <a:r>
              <a:rPr lang="it-IT" b="1" dirty="0" err="1" smtClean="0">
                <a:solidFill>
                  <a:srgbClr val="FF0000"/>
                </a:solidFill>
              </a:rPr>
              <a:t>biopsies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(2 </a:t>
            </a:r>
            <a:r>
              <a:rPr lang="it-IT" b="1" dirty="0" err="1" smtClean="0">
                <a:solidFill>
                  <a:srgbClr val="FF0000"/>
                </a:solidFill>
              </a:rPr>
              <a:t>bulb</a:t>
            </a:r>
            <a:r>
              <a:rPr lang="it-IT" b="1" dirty="0" smtClean="0">
                <a:solidFill>
                  <a:srgbClr val="FF0000"/>
                </a:solidFill>
              </a:rPr>
              <a:t>; 4 </a:t>
            </a:r>
            <a:r>
              <a:rPr lang="it-IT" b="1" dirty="0" err="1" smtClean="0">
                <a:solidFill>
                  <a:srgbClr val="FF0000"/>
                </a:solidFill>
              </a:rPr>
              <a:t>distal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duodenum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9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/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/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it-IT" sz="2400" dirty="0"/>
              <a:t/>
            </a:r>
            <a:br>
              <a:rPr lang="it-IT" sz="2400" dirty="0"/>
            </a:br>
            <a:r>
              <a:rPr lang="en-GB" sz="2400" b="1" dirty="0">
                <a:solidFill>
                  <a:schemeClr val="accent3"/>
                </a:solidFill>
              </a:rPr>
              <a:t>Mistake #5: Make CD </a:t>
            </a:r>
            <a:r>
              <a:rPr lang="it-IT" sz="2400" b="1" dirty="0" err="1">
                <a:solidFill>
                  <a:schemeClr val="accent3"/>
                </a:solidFill>
              </a:rPr>
              <a:t>diagnosis</a:t>
            </a:r>
            <a:r>
              <a:rPr lang="it-IT" sz="2400" b="1" dirty="0">
                <a:solidFill>
                  <a:schemeClr val="accent3"/>
                </a:solidFill>
              </a:rPr>
              <a:t> </a:t>
            </a:r>
            <a:r>
              <a:rPr lang="it-IT" sz="2400" b="1" dirty="0" err="1">
                <a:solidFill>
                  <a:schemeClr val="accent3"/>
                </a:solidFill>
              </a:rPr>
              <a:t>based</a:t>
            </a:r>
            <a:r>
              <a:rPr lang="it-IT" sz="2400" b="1" dirty="0">
                <a:solidFill>
                  <a:schemeClr val="accent3"/>
                </a:solidFill>
              </a:rPr>
              <a:t> on </a:t>
            </a:r>
            <a:r>
              <a:rPr lang="it-IT" sz="2400" b="1" dirty="0" err="1">
                <a:solidFill>
                  <a:schemeClr val="accent3"/>
                </a:solidFill>
              </a:rPr>
              <a:t>minimal</a:t>
            </a:r>
            <a:r>
              <a:rPr lang="it-IT" sz="2400" b="1" dirty="0">
                <a:solidFill>
                  <a:schemeClr val="accent3"/>
                </a:solidFill>
              </a:rPr>
              <a:t> </a:t>
            </a:r>
            <a:r>
              <a:rPr lang="it-IT" sz="2400" b="1" dirty="0" err="1">
                <a:solidFill>
                  <a:schemeClr val="accent3"/>
                </a:solidFill>
              </a:rPr>
              <a:t>lesion</a:t>
            </a:r>
            <a:r>
              <a:rPr lang="it-IT" sz="2400" b="1" dirty="0">
                <a:solidFill>
                  <a:schemeClr val="accent3"/>
                </a:solidFill>
              </a:rPr>
              <a:t> (</a:t>
            </a:r>
            <a:r>
              <a:rPr lang="it-IT" sz="2400" b="1" dirty="0" err="1">
                <a:solidFill>
                  <a:schemeClr val="accent3"/>
                </a:solidFill>
              </a:rPr>
              <a:t>Marsh</a:t>
            </a:r>
            <a:r>
              <a:rPr lang="it-IT" sz="2400" b="1" dirty="0">
                <a:solidFill>
                  <a:schemeClr val="accent3"/>
                </a:solidFill>
              </a:rPr>
              <a:t> 1) </a:t>
            </a:r>
            <a:r>
              <a:rPr lang="it-IT" sz="2400" b="1" dirty="0" err="1">
                <a:solidFill>
                  <a:schemeClr val="accent3"/>
                </a:solidFill>
              </a:rPr>
              <a:t>at</a:t>
            </a:r>
            <a:r>
              <a:rPr lang="it-IT" sz="2400" b="1" dirty="0">
                <a:solidFill>
                  <a:schemeClr val="accent3"/>
                </a:solidFill>
              </a:rPr>
              <a:t> </a:t>
            </a:r>
            <a:r>
              <a:rPr lang="it-IT" sz="2400" b="1" dirty="0" err="1">
                <a:solidFill>
                  <a:schemeClr val="accent3"/>
                </a:solidFill>
              </a:rPr>
              <a:t>histopathology</a:t>
            </a:r>
            <a:r>
              <a:rPr lang="it-IT" sz="2400" b="1" dirty="0">
                <a:solidFill>
                  <a:schemeClr val="accent3"/>
                </a:solidFill>
              </a:rPr>
              <a:t> </a:t>
            </a:r>
            <a:endParaRPr lang="de-DE" sz="2400" b="1" dirty="0">
              <a:solidFill>
                <a:schemeClr val="accent3"/>
              </a:solidFill>
            </a:endParaRPr>
          </a:p>
        </p:txBody>
      </p:sp>
      <p:sp>
        <p:nvSpPr>
          <p:cNvPr id="9" name="Segnaposto contenuto 3"/>
          <p:cNvSpPr>
            <a:spLocks noGrp="1"/>
          </p:cNvSpPr>
          <p:nvPr>
            <p:ph sz="half" idx="1"/>
          </p:nvPr>
        </p:nvSpPr>
        <p:spPr>
          <a:xfrm>
            <a:off x="323528" y="1059582"/>
            <a:ext cx="4968552" cy="3528392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20000"/>
              </a:lnSpc>
              <a:buClr>
                <a:srgbClr val="800000"/>
              </a:buClr>
              <a:buSzPct val="145000"/>
              <a:buFont typeface="Arial"/>
              <a:buChar char="•"/>
            </a:pPr>
            <a:r>
              <a:rPr lang="it-IT" sz="1600" dirty="0" err="1" smtClean="0">
                <a:solidFill>
                  <a:srgbClr val="000099"/>
                </a:solidFill>
              </a:rPr>
              <a:t>Marsh</a:t>
            </a:r>
            <a:r>
              <a:rPr lang="it-IT" sz="1600" dirty="0" smtClean="0">
                <a:solidFill>
                  <a:srgbClr val="000099"/>
                </a:solidFill>
              </a:rPr>
              <a:t> 1, i.e. IEL &gt;25%, </a:t>
            </a:r>
            <a:r>
              <a:rPr lang="it-IT" sz="1600" dirty="0" err="1" smtClean="0">
                <a:solidFill>
                  <a:srgbClr val="000099"/>
                </a:solidFill>
              </a:rPr>
              <a:t>does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not</a:t>
            </a:r>
            <a:r>
              <a:rPr lang="it-IT" sz="1600" dirty="0" smtClean="0">
                <a:solidFill>
                  <a:srgbClr val="000099"/>
                </a:solidFill>
              </a:rPr>
              <a:t> indicate CD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endParaRPr lang="it-IT" sz="400" dirty="0" smtClean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800000"/>
              </a:buClr>
              <a:buSzPct val="145000"/>
              <a:buFont typeface="Arial"/>
              <a:buChar char="•"/>
            </a:pPr>
            <a:r>
              <a:rPr lang="it-IT" sz="1600" dirty="0" smtClean="0">
                <a:solidFill>
                  <a:srgbClr val="000099"/>
                </a:solidFill>
              </a:rPr>
              <a:t>A wide array of </a:t>
            </a:r>
            <a:r>
              <a:rPr lang="it-IT" sz="1600" dirty="0" err="1" smtClean="0">
                <a:solidFill>
                  <a:srgbClr val="000099"/>
                </a:solidFill>
              </a:rPr>
              <a:t>conditions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may</a:t>
            </a:r>
            <a:r>
              <a:rPr lang="it-IT" sz="1600" dirty="0" smtClean="0">
                <a:solidFill>
                  <a:srgbClr val="000099"/>
                </a:solidFill>
              </a:rPr>
              <a:t> show </a:t>
            </a:r>
            <a:r>
              <a:rPr lang="it-IT" sz="1600" dirty="0" err="1" smtClean="0">
                <a:solidFill>
                  <a:srgbClr val="000099"/>
                </a:solidFill>
              </a:rPr>
              <a:t>Marsh</a:t>
            </a:r>
            <a:r>
              <a:rPr lang="it-IT" sz="1600" dirty="0" smtClean="0">
                <a:solidFill>
                  <a:srgbClr val="000099"/>
                </a:solidFill>
              </a:rPr>
              <a:t> 1: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r>
              <a:rPr lang="it-IT" sz="1600" dirty="0">
                <a:solidFill>
                  <a:srgbClr val="800000"/>
                </a:solidFill>
              </a:rPr>
              <a:t> </a:t>
            </a:r>
            <a:r>
              <a:rPr lang="it-IT" sz="1600" dirty="0" smtClean="0">
                <a:solidFill>
                  <a:srgbClr val="800000"/>
                </a:solidFill>
              </a:rPr>
              <a:t>         - </a:t>
            </a:r>
            <a:r>
              <a:rPr lang="it-IT" sz="1600" dirty="0" smtClean="0">
                <a:solidFill>
                  <a:srgbClr val="000099"/>
                </a:solidFill>
              </a:rPr>
              <a:t>HP </a:t>
            </a:r>
            <a:r>
              <a:rPr lang="it-IT" sz="1600" dirty="0" err="1" smtClean="0">
                <a:solidFill>
                  <a:srgbClr val="000099"/>
                </a:solidFill>
              </a:rPr>
              <a:t>infection</a:t>
            </a:r>
            <a:r>
              <a:rPr lang="it-IT" sz="1600" dirty="0" smtClean="0">
                <a:solidFill>
                  <a:srgbClr val="000099"/>
                </a:solidFill>
              </a:rPr>
              <a:t> /  </a:t>
            </a:r>
            <a:r>
              <a:rPr lang="it-IT" sz="1600" dirty="0" err="1" smtClean="0">
                <a:solidFill>
                  <a:srgbClr val="000099"/>
                </a:solidFill>
              </a:rPr>
              <a:t>Giardiasis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         </a:t>
            </a:r>
            <a:r>
              <a:rPr lang="it-IT" sz="1600" dirty="0" smtClean="0">
                <a:solidFill>
                  <a:srgbClr val="800000"/>
                </a:solidFill>
              </a:rPr>
              <a:t>-</a:t>
            </a:r>
            <a:r>
              <a:rPr lang="it-IT" sz="1600" dirty="0" smtClean="0">
                <a:solidFill>
                  <a:srgbClr val="000099"/>
                </a:solidFill>
              </a:rPr>
              <a:t> Autoimmune </a:t>
            </a:r>
            <a:r>
              <a:rPr lang="it-IT" sz="1600" dirty="0" err="1" smtClean="0">
                <a:solidFill>
                  <a:srgbClr val="000099"/>
                </a:solidFill>
              </a:rPr>
              <a:t>diseases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         </a:t>
            </a:r>
            <a:r>
              <a:rPr lang="it-IT" sz="1600" dirty="0" smtClean="0">
                <a:solidFill>
                  <a:srgbClr val="800000"/>
                </a:solidFill>
              </a:rPr>
              <a:t>-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Drugs</a:t>
            </a:r>
            <a:r>
              <a:rPr lang="it-IT" sz="1600" dirty="0" smtClean="0">
                <a:solidFill>
                  <a:srgbClr val="000099"/>
                </a:solidFill>
              </a:rPr>
              <a:t> (</a:t>
            </a:r>
            <a:r>
              <a:rPr lang="it-IT" sz="1600" dirty="0" err="1" smtClean="0">
                <a:solidFill>
                  <a:srgbClr val="000099"/>
                </a:solidFill>
              </a:rPr>
              <a:t>NSAIDs</a:t>
            </a:r>
            <a:r>
              <a:rPr lang="it-IT" sz="1600" dirty="0" smtClean="0">
                <a:solidFill>
                  <a:srgbClr val="000099"/>
                </a:solidFill>
              </a:rPr>
              <a:t>)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         </a:t>
            </a:r>
            <a:r>
              <a:rPr lang="it-IT" sz="1600" dirty="0" smtClean="0">
                <a:solidFill>
                  <a:srgbClr val="800000"/>
                </a:solidFill>
              </a:rPr>
              <a:t>-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Lactose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intolerance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         </a:t>
            </a:r>
            <a:r>
              <a:rPr lang="it-IT" sz="1600" dirty="0" smtClean="0">
                <a:solidFill>
                  <a:srgbClr val="800000"/>
                </a:solidFill>
              </a:rPr>
              <a:t>-</a:t>
            </a:r>
            <a:r>
              <a:rPr lang="it-IT" sz="1600" dirty="0" smtClean="0">
                <a:solidFill>
                  <a:srgbClr val="000099"/>
                </a:solidFill>
              </a:rPr>
              <a:t> NCG / WS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         </a:t>
            </a:r>
            <a:r>
              <a:rPr lang="it-IT" sz="1600" dirty="0" smtClean="0">
                <a:solidFill>
                  <a:srgbClr val="800000"/>
                </a:solidFill>
              </a:rPr>
              <a:t>-</a:t>
            </a:r>
            <a:r>
              <a:rPr lang="it-IT" sz="1600" dirty="0" smtClean="0">
                <a:solidFill>
                  <a:srgbClr val="000099"/>
                </a:solidFill>
              </a:rPr>
              <a:t> …</a:t>
            </a:r>
          </a:p>
          <a:p>
            <a:pPr algn="just">
              <a:lnSpc>
                <a:spcPct val="120000"/>
              </a:lnSpc>
              <a:buClr>
                <a:srgbClr val="800000"/>
              </a:buClr>
              <a:buSzPct val="145000"/>
            </a:pPr>
            <a:endParaRPr lang="it-IT" sz="400" dirty="0" smtClean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20000"/>
              </a:lnSpc>
              <a:buClr>
                <a:srgbClr val="800000"/>
              </a:buClr>
              <a:buSzPct val="145000"/>
              <a:buFont typeface="Arial"/>
              <a:buChar char="•"/>
            </a:pPr>
            <a:r>
              <a:rPr lang="it-IT" sz="1600" dirty="0" err="1" smtClean="0">
                <a:solidFill>
                  <a:srgbClr val="000099"/>
                </a:solidFill>
              </a:rPr>
              <a:t>Pts</a:t>
            </a:r>
            <a:r>
              <a:rPr lang="it-IT" sz="1600" dirty="0" smtClean="0">
                <a:solidFill>
                  <a:srgbClr val="000099"/>
                </a:solidFill>
              </a:rPr>
              <a:t> with </a:t>
            </a:r>
            <a:r>
              <a:rPr lang="it-IT" sz="1600" dirty="0" err="1" smtClean="0">
                <a:solidFill>
                  <a:srgbClr val="000099"/>
                </a:solidFill>
              </a:rPr>
              <a:t>Marsh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1 with +ve </a:t>
            </a:r>
            <a:r>
              <a:rPr lang="it-IT" sz="1600" dirty="0" err="1" smtClean="0">
                <a:solidFill>
                  <a:srgbClr val="000099"/>
                </a:solidFill>
              </a:rPr>
              <a:t>serology</a:t>
            </a:r>
            <a:r>
              <a:rPr lang="it-IT" sz="1600" dirty="0" smtClean="0">
                <a:solidFill>
                  <a:srgbClr val="000099"/>
                </a:solidFill>
              </a:rPr>
              <a:t>, +ve HLA-DQ2 /DQ8 are </a:t>
            </a:r>
            <a:r>
              <a:rPr lang="it-IT" sz="1600" dirty="0" err="1" smtClean="0">
                <a:solidFill>
                  <a:srgbClr val="000099"/>
                </a:solidFill>
              </a:rPr>
              <a:t>potential</a:t>
            </a:r>
            <a:r>
              <a:rPr lang="it-IT" sz="1600" dirty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</a:rPr>
              <a:t>CD (</a:t>
            </a:r>
            <a:r>
              <a:rPr lang="it-IT" sz="1600" dirty="0" err="1">
                <a:solidFill>
                  <a:srgbClr val="000099"/>
                </a:solidFill>
              </a:rPr>
              <a:t>about</a:t>
            </a:r>
            <a:r>
              <a:rPr lang="it-IT" sz="1600" dirty="0">
                <a:solidFill>
                  <a:srgbClr val="000099"/>
                </a:solidFill>
              </a:rPr>
              <a:t> 10% of </a:t>
            </a:r>
            <a:r>
              <a:rPr lang="it-IT" sz="1600" dirty="0" err="1" smtClean="0">
                <a:solidFill>
                  <a:srgbClr val="000099"/>
                </a:solidFill>
              </a:rPr>
              <a:t>all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Marsh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>
                <a:solidFill>
                  <a:srgbClr val="000099"/>
                </a:solidFill>
              </a:rPr>
              <a:t>1)</a:t>
            </a:r>
          </a:p>
        </p:txBody>
      </p:sp>
      <p:pic>
        <p:nvPicPr>
          <p:cNvPr id="10" name="Immagine 3" descr="Image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64088" y="1059582"/>
            <a:ext cx="352839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72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07504" y="411510"/>
            <a:ext cx="8856984" cy="43204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Mistake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#6: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HLA-DQ2 and/or HLA-DQ8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positivity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do not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mean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CD !</a:t>
            </a:r>
            <a:endParaRPr lang="de-D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44008" y="309301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>
              <a:solidFill>
                <a:srgbClr val="0000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96136" y="3525058"/>
            <a:ext cx="51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7%</a:t>
            </a:r>
            <a:endParaRPr lang="it-IT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4635078" y="2930992"/>
            <a:ext cx="4401417" cy="2085696"/>
            <a:chOff x="103" y="2194"/>
            <a:chExt cx="4047" cy="2597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679069"/>
                </p:ext>
              </p:extLst>
            </p:nvPr>
          </p:nvGraphicFramePr>
          <p:xfrm>
            <a:off x="262" y="2194"/>
            <a:ext cx="3888" cy="2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0" name="Grafico" r:id="rId3" imgW="6096000" imgH="4076700" progId="MSGraph.Chart.8">
                    <p:embed followColorScheme="full"/>
                  </p:oleObj>
                </mc:Choice>
                <mc:Fallback>
                  <p:oleObj name="Grafico" r:id="rId3" imgW="6096000" imgH="40767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" y="2194"/>
                          <a:ext cx="3888" cy="2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4"/>
            <p:cNvSpPr txBox="1">
              <a:spLocks noChangeAspect="1" noChangeArrowheads="1"/>
            </p:cNvSpPr>
            <p:nvPr/>
          </p:nvSpPr>
          <p:spPr bwMode="auto">
            <a:xfrm>
              <a:off x="103" y="3208"/>
              <a:ext cx="945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marR="0" lvl="0" indent="-34290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</a:rPr>
                <a:t>Controls</a:t>
              </a:r>
              <a:endPara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cxnSp>
        <p:nvCxnSpPr>
          <p:cNvPr id="15" name="Connettore 1 14"/>
          <p:cNvCxnSpPr/>
          <p:nvPr/>
        </p:nvCxnSpPr>
        <p:spPr>
          <a:xfrm flipH="1">
            <a:off x="6948264" y="3525058"/>
            <a:ext cx="504056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7020272" y="4173130"/>
            <a:ext cx="504056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868144" y="3525058"/>
            <a:ext cx="580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7%</a:t>
            </a:r>
            <a:endParaRPr lang="it-IT" sz="1000" dirty="0">
              <a:solidFill>
                <a:schemeClr val="bg1"/>
              </a:solidFill>
            </a:endParaRPr>
          </a:p>
        </p:txBody>
      </p:sp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4464656" y="1203598"/>
            <a:ext cx="4167724" cy="2051430"/>
            <a:chOff x="34" y="225"/>
            <a:chExt cx="4010" cy="2570"/>
          </a:xfrm>
        </p:grpSpPr>
        <p:sp>
          <p:nvSpPr>
            <p:cNvPr id="19" name="Text Box 6"/>
            <p:cNvSpPr txBox="1">
              <a:spLocks noChangeAspect="1" noChangeArrowheads="1"/>
            </p:cNvSpPr>
            <p:nvPr/>
          </p:nvSpPr>
          <p:spPr bwMode="auto">
            <a:xfrm>
              <a:off x="34" y="1023"/>
              <a:ext cx="104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it-IT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Celiaci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endParaRPr lang="it-IT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204" y="225"/>
            <a:ext cx="3840" cy="2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51" name="Foglio di lavoro" r:id="rId5" imgW="4218798" imgH="2828789" progId="Excel.Sheet.8">
                    <p:embed/>
                  </p:oleObj>
                </mc:Choice>
                <mc:Fallback>
                  <p:oleObj name="Foglio di lavoro" r:id="rId5" imgW="4218798" imgH="2828789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225"/>
                          <a:ext cx="3840" cy="25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CasellaDiTesto 20"/>
          <p:cNvSpPr txBox="1"/>
          <p:nvPr/>
        </p:nvSpPr>
        <p:spPr>
          <a:xfrm>
            <a:off x="8100393" y="3417047"/>
            <a:ext cx="864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10%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38%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23%</a:t>
            </a:r>
            <a:endParaRPr lang="it-IT" sz="1400" b="1" dirty="0"/>
          </a:p>
        </p:txBody>
      </p:sp>
      <p:sp>
        <p:nvSpPr>
          <p:cNvPr id="22" name="Segnaposto contenuto 10"/>
          <p:cNvSpPr>
            <a:spLocks noGrp="1"/>
          </p:cNvSpPr>
          <p:nvPr>
            <p:ph sz="half" idx="1"/>
          </p:nvPr>
        </p:nvSpPr>
        <p:spPr>
          <a:xfrm>
            <a:off x="35496" y="1059582"/>
            <a:ext cx="396044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FF0000"/>
              </a:buClr>
              <a:buSzPct val="145000"/>
              <a:buFont typeface="Arial"/>
              <a:buChar char="•"/>
            </a:pPr>
            <a:r>
              <a:rPr lang="it-IT" sz="1600" dirty="0" smtClean="0">
                <a:solidFill>
                  <a:srgbClr val="000099"/>
                </a:solidFill>
              </a:rPr>
              <a:t>HLA-DQ2/DQ8 </a:t>
            </a:r>
            <a:r>
              <a:rPr lang="it-IT" sz="1600" dirty="0" err="1" smtClean="0">
                <a:solidFill>
                  <a:srgbClr val="000099"/>
                </a:solidFill>
              </a:rPr>
              <a:t>has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smtClean="0">
                <a:solidFill>
                  <a:srgbClr val="000099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it-IT" sz="1600" dirty="0" smtClean="0">
                <a:solidFill>
                  <a:srgbClr val="000099"/>
                </a:solidFill>
                <a:ea typeface="ＭＳ ゴシック"/>
                <a:cs typeface="ＭＳ ゴシック"/>
              </a:rPr>
              <a:t>100%</a:t>
            </a:r>
            <a:r>
              <a:rPr lang="it-IT" sz="1600" dirty="0" smtClean="0">
                <a:solidFill>
                  <a:srgbClr val="000099"/>
                </a:solidFill>
              </a:rPr>
              <a:t> NPV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45000"/>
            </a:pPr>
            <a:endParaRPr lang="it-IT" sz="1050" dirty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rgbClr val="FF0000"/>
              </a:buClr>
              <a:buSzPct val="145000"/>
              <a:buFont typeface="Arial"/>
              <a:buChar char="•"/>
            </a:pPr>
            <a:r>
              <a:rPr lang="it-IT" sz="1600" dirty="0" smtClean="0">
                <a:solidFill>
                  <a:srgbClr val="000099"/>
                </a:solidFill>
              </a:rPr>
              <a:t>A positive test </a:t>
            </a:r>
            <a:r>
              <a:rPr lang="it-IT" sz="1600" dirty="0" err="1" smtClean="0">
                <a:solidFill>
                  <a:srgbClr val="000099"/>
                </a:solidFill>
              </a:rPr>
              <a:t>indicates</a:t>
            </a:r>
            <a:r>
              <a:rPr lang="it-IT" sz="1600" dirty="0" smtClean="0">
                <a:solidFill>
                  <a:srgbClr val="000099"/>
                </a:solidFill>
              </a:rPr>
              <a:t> a </a:t>
            </a:r>
            <a:r>
              <a:rPr lang="it-IT" sz="1600" u="sng" dirty="0" err="1" smtClean="0">
                <a:solidFill>
                  <a:srgbClr val="000099"/>
                </a:solidFill>
              </a:rPr>
              <a:t>genetic</a:t>
            </a:r>
            <a:r>
              <a:rPr lang="it-IT" sz="1600" u="sng" dirty="0" smtClean="0">
                <a:solidFill>
                  <a:srgbClr val="000099"/>
                </a:solidFill>
              </a:rPr>
              <a:t> </a:t>
            </a:r>
            <a:r>
              <a:rPr lang="it-IT" sz="1600" u="sng" dirty="0" err="1" smtClean="0">
                <a:solidFill>
                  <a:srgbClr val="000099"/>
                </a:solidFill>
              </a:rPr>
              <a:t>predisposition</a:t>
            </a:r>
            <a:r>
              <a:rPr lang="it-IT" sz="1600" dirty="0" smtClean="0">
                <a:solidFill>
                  <a:srgbClr val="000099"/>
                </a:solidFill>
              </a:rPr>
              <a:t> to CD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45000"/>
            </a:pPr>
            <a:endParaRPr lang="it-IT" sz="1050" dirty="0" smtClean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rgbClr val="FF0000"/>
              </a:buClr>
              <a:buSzPct val="145000"/>
              <a:buFont typeface="Arial"/>
              <a:buChar char="•"/>
            </a:pPr>
            <a:r>
              <a:rPr lang="it-IT" sz="1600" dirty="0" smtClean="0">
                <a:solidFill>
                  <a:srgbClr val="000099"/>
                </a:solidFill>
              </a:rPr>
              <a:t>Test </a:t>
            </a:r>
            <a:r>
              <a:rPr lang="it-IT" sz="1600" dirty="0" err="1" smtClean="0">
                <a:solidFill>
                  <a:srgbClr val="000099"/>
                </a:solidFill>
              </a:rPr>
              <a:t>is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>
                <a:solidFill>
                  <a:srgbClr val="000099"/>
                </a:solidFill>
              </a:rPr>
              <a:t>a</a:t>
            </a:r>
            <a:r>
              <a:rPr lang="it-IT" sz="1600" dirty="0" err="1" smtClean="0">
                <a:solidFill>
                  <a:srgbClr val="000099"/>
                </a:solidFill>
              </a:rPr>
              <a:t>dvised</a:t>
            </a:r>
            <a:r>
              <a:rPr lang="it-IT" sz="1600" dirty="0" smtClean="0">
                <a:solidFill>
                  <a:srgbClr val="000099"/>
                </a:solidFill>
              </a:rPr>
              <a:t> in 1-st </a:t>
            </a:r>
            <a:r>
              <a:rPr lang="it-IT" sz="1600" dirty="0" err="1" smtClean="0">
                <a:solidFill>
                  <a:srgbClr val="000099"/>
                </a:solidFill>
              </a:rPr>
              <a:t>degree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relatives</a:t>
            </a:r>
            <a:r>
              <a:rPr lang="it-IT" sz="1600" dirty="0" smtClean="0">
                <a:solidFill>
                  <a:srgbClr val="000099"/>
                </a:solidFill>
              </a:rPr>
              <a:t> (</a:t>
            </a:r>
            <a:r>
              <a:rPr lang="it-IT" sz="1600" dirty="0" err="1" smtClean="0">
                <a:solidFill>
                  <a:srgbClr val="000099"/>
                </a:solidFill>
              </a:rPr>
              <a:t>during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pediatric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age</a:t>
            </a:r>
            <a:r>
              <a:rPr lang="it-IT" sz="1600" dirty="0" smtClean="0">
                <a:solidFill>
                  <a:srgbClr val="000099"/>
                </a:solidFill>
              </a:rPr>
              <a:t>) or in </a:t>
            </a:r>
            <a:r>
              <a:rPr lang="it-IT" sz="1600" dirty="0" err="1" smtClean="0">
                <a:solidFill>
                  <a:srgbClr val="000099"/>
                </a:solidFill>
              </a:rPr>
              <a:t>pts</a:t>
            </a:r>
            <a:r>
              <a:rPr lang="it-IT" sz="1600" dirty="0" smtClean="0">
                <a:solidFill>
                  <a:srgbClr val="000099"/>
                </a:solidFill>
              </a:rPr>
              <a:t> with </a:t>
            </a:r>
            <a:r>
              <a:rPr lang="it-IT" sz="1600" dirty="0" err="1" smtClean="0">
                <a:solidFill>
                  <a:srgbClr val="000099"/>
                </a:solidFill>
              </a:rPr>
              <a:t>discordant</a:t>
            </a:r>
            <a:r>
              <a:rPr lang="it-IT" sz="1600" dirty="0" smtClean="0">
                <a:solidFill>
                  <a:srgbClr val="000099"/>
                </a:solidFill>
              </a:rPr>
              <a:t> </a:t>
            </a:r>
            <a:r>
              <a:rPr lang="it-IT" sz="1600" dirty="0" err="1" smtClean="0">
                <a:solidFill>
                  <a:srgbClr val="000099"/>
                </a:solidFill>
              </a:rPr>
              <a:t>serology</a:t>
            </a:r>
            <a:r>
              <a:rPr lang="it-IT" sz="1600" dirty="0" smtClean="0">
                <a:solidFill>
                  <a:srgbClr val="000099"/>
                </a:solidFill>
              </a:rPr>
              <a:t> / </a:t>
            </a:r>
            <a:r>
              <a:rPr lang="it-IT" sz="1600" dirty="0" err="1" smtClean="0">
                <a:solidFill>
                  <a:srgbClr val="000099"/>
                </a:solidFill>
              </a:rPr>
              <a:t>histopathology</a:t>
            </a:r>
            <a:endParaRPr lang="it-IT" sz="1600" dirty="0"/>
          </a:p>
        </p:txBody>
      </p:sp>
      <p:sp>
        <p:nvSpPr>
          <p:cNvPr id="25" name="Rettangolo 24"/>
          <p:cNvSpPr/>
          <p:nvPr/>
        </p:nvSpPr>
        <p:spPr>
          <a:xfrm>
            <a:off x="4521696" y="1923678"/>
            <a:ext cx="914400" cy="360040"/>
          </a:xfrm>
          <a:prstGeom prst="rect">
            <a:avLst/>
          </a:prstGeom>
          <a:solidFill>
            <a:srgbClr val="3366FF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4427984" y="1851670"/>
            <a:ext cx="1062090" cy="464331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</a:rPr>
              <a:t>Coeliacs</a:t>
            </a:r>
            <a:endParaRPr lang="it-IT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7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81211"/>
            <a:ext cx="8562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247749"/>
            <a:ext cx="302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UEG </a:t>
            </a:r>
            <a:r>
              <a:rPr lang="it-IT" sz="1400" b="1" dirty="0" err="1" smtClean="0"/>
              <a:t>Education</a:t>
            </a:r>
            <a:r>
              <a:rPr lang="it-IT" sz="1400" b="1" dirty="0" smtClean="0"/>
              <a:t> 2016; 16:1-3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2571750"/>
            <a:ext cx="2736304" cy="188010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profile</a:t>
            </a:r>
            <a:endParaRPr lang="it-IT" b="1" dirty="0" smtClean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endParaRPr lang="it-IT" b="1" dirty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Diagnosis</a:t>
            </a:r>
            <a:endParaRPr lang="it-IT" b="1" dirty="0" smtClean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endParaRPr lang="it-IT" b="1" dirty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smtClean="0"/>
              <a:t>Treatment (GFD) / </a:t>
            </a:r>
            <a:r>
              <a:rPr lang="it-IT" b="1" dirty="0" err="1" smtClean="0"/>
              <a:t>Complication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6958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1295400" y="51470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it-IT" b="1" dirty="0" err="1" smtClean="0">
                <a:solidFill>
                  <a:srgbClr val="FFFF00"/>
                </a:solidFill>
                <a:latin typeface="+mj-lt"/>
              </a:rPr>
              <a:t>Gluten</a:t>
            </a:r>
            <a:r>
              <a:rPr lang="it-IT" b="1" dirty="0" smtClean="0">
                <a:solidFill>
                  <a:srgbClr val="FFFF00"/>
                </a:solidFill>
                <a:latin typeface="+mj-lt"/>
              </a:rPr>
              <a:t> free </a:t>
            </a:r>
            <a:r>
              <a:rPr lang="it-IT" b="1" dirty="0" err="1" smtClean="0">
                <a:solidFill>
                  <a:srgbClr val="FFFF00"/>
                </a:solidFill>
                <a:latin typeface="+mj-lt"/>
              </a:rPr>
              <a:t>diet</a:t>
            </a:r>
            <a:endParaRPr lang="it-IT" sz="1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722" name="Line 5"/>
          <p:cNvSpPr>
            <a:spLocks noChangeShapeType="1"/>
          </p:cNvSpPr>
          <p:nvPr/>
        </p:nvSpPr>
        <p:spPr bwMode="auto">
          <a:xfrm flipH="1">
            <a:off x="1905000" y="564238"/>
            <a:ext cx="2590800" cy="10287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-180528" y="1753372"/>
            <a:ext cx="3505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Symptom</a:t>
            </a:r>
            <a:r>
              <a:rPr lang="it-IT" sz="1600" b="1" dirty="0" smtClean="0">
                <a:solidFill>
                  <a:srgbClr val="CCFFCC"/>
                </a:solidFill>
                <a:latin typeface="+mn-lt"/>
              </a:rPr>
              <a:t> </a:t>
            </a:r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resolution</a:t>
            </a:r>
            <a:endParaRPr lang="it-IT" sz="1600" b="1" dirty="0">
              <a:solidFill>
                <a:srgbClr val="CCFFCC"/>
              </a:solidFill>
              <a:latin typeface="+mn-lt"/>
            </a:endParaRPr>
          </a:p>
          <a:p>
            <a:pPr algn="ctr"/>
            <a:r>
              <a:rPr lang="it-IT" sz="1600" b="1" dirty="0" smtClean="0">
                <a:solidFill>
                  <a:srgbClr val="CCFFCC"/>
                </a:solidFill>
                <a:latin typeface="+mn-lt"/>
              </a:rPr>
              <a:t>(</a:t>
            </a:r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intestinal</a:t>
            </a:r>
            <a:r>
              <a:rPr lang="it-IT" sz="1600" b="1" dirty="0" smtClean="0">
                <a:solidFill>
                  <a:srgbClr val="CCFFCC"/>
                </a:solidFill>
                <a:latin typeface="+mn-lt"/>
              </a:rPr>
              <a:t> &amp; extra-</a:t>
            </a:r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intestinal</a:t>
            </a:r>
            <a:r>
              <a:rPr lang="it-IT" sz="1600" b="1" dirty="0" smtClean="0">
                <a:solidFill>
                  <a:srgbClr val="CCFFCC"/>
                </a:solidFill>
                <a:latin typeface="+mn-lt"/>
              </a:rPr>
              <a:t>)</a:t>
            </a:r>
            <a:endParaRPr lang="it-IT" sz="1800" b="1" dirty="0">
              <a:solidFill>
                <a:srgbClr val="CCFFCC"/>
              </a:solidFill>
              <a:latin typeface="+mn-lt"/>
            </a:endParaRPr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495800" y="564238"/>
            <a:ext cx="0" cy="9715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987824" y="1753372"/>
            <a:ext cx="33123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Serological</a:t>
            </a:r>
            <a:r>
              <a:rPr lang="it-IT" sz="1600" b="1" dirty="0" smtClean="0">
                <a:solidFill>
                  <a:srgbClr val="CCFFCC"/>
                </a:solidFill>
                <a:latin typeface="+mn-lt"/>
              </a:rPr>
              <a:t> and histopathological </a:t>
            </a:r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remission</a:t>
            </a:r>
            <a:endParaRPr lang="it-IT" sz="1600" b="1" dirty="0">
              <a:solidFill>
                <a:srgbClr val="CCFFCC"/>
              </a:solidFill>
              <a:latin typeface="+mn-lt"/>
            </a:endParaRPr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4495800" y="564238"/>
            <a:ext cx="2514600" cy="9715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6400800" y="1753372"/>
            <a:ext cx="259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Prevention</a:t>
            </a:r>
            <a:r>
              <a:rPr lang="it-IT" sz="1600" b="1" dirty="0" smtClean="0">
                <a:solidFill>
                  <a:srgbClr val="CCFFCC"/>
                </a:solidFill>
                <a:latin typeface="+mn-lt"/>
              </a:rPr>
              <a:t> on autoimmune </a:t>
            </a:r>
            <a:r>
              <a:rPr lang="it-IT" sz="1600" b="1" dirty="0" err="1" smtClean="0">
                <a:solidFill>
                  <a:srgbClr val="CCFFCC"/>
                </a:solidFill>
                <a:latin typeface="+mn-lt"/>
              </a:rPr>
              <a:t>diseases</a:t>
            </a:r>
            <a:endParaRPr lang="it-IT" sz="1600" b="1" dirty="0">
              <a:solidFill>
                <a:srgbClr val="CCFFCC"/>
              </a:solidFill>
              <a:latin typeface="+mn-lt"/>
            </a:endParaRPr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263534" y="2571378"/>
            <a:ext cx="8694728" cy="2962276"/>
            <a:chOff x="286" y="2329"/>
            <a:chExt cx="5477" cy="2488"/>
          </a:xfrm>
        </p:grpSpPr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930" y="2329"/>
              <a:ext cx="396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it-IT" b="1" dirty="0" smtClean="0">
                  <a:solidFill>
                    <a:srgbClr val="FFFF00"/>
                  </a:solidFill>
                  <a:latin typeface="Calibri" charset="0"/>
                </a:rPr>
                <a:t>…and </a:t>
              </a:r>
              <a:r>
                <a:rPr lang="it-IT" b="1" dirty="0" err="1" smtClean="0">
                  <a:solidFill>
                    <a:srgbClr val="FFFF00"/>
                  </a:solidFill>
                  <a:latin typeface="Calibri" charset="0"/>
                </a:rPr>
                <a:t>protective</a:t>
              </a:r>
              <a:r>
                <a:rPr lang="it-IT" b="1" dirty="0" smtClean="0">
                  <a:solidFill>
                    <a:srgbClr val="FFFF00"/>
                  </a:solidFill>
                  <a:latin typeface="Calibri" charset="0"/>
                </a:rPr>
                <a:t> </a:t>
              </a:r>
              <a:r>
                <a:rPr lang="it-IT" b="1" dirty="0" err="1" smtClean="0">
                  <a:solidFill>
                    <a:srgbClr val="FFFF00"/>
                  </a:solidFill>
                  <a:latin typeface="Calibri" charset="0"/>
                </a:rPr>
                <a:t>effects</a:t>
              </a:r>
              <a:r>
                <a:rPr lang="it-IT" b="1" dirty="0" smtClean="0">
                  <a:solidFill>
                    <a:srgbClr val="FFFF00"/>
                  </a:solidFill>
                  <a:latin typeface="Calibri" charset="0"/>
                </a:rPr>
                <a:t> on</a:t>
              </a:r>
              <a:endParaRPr lang="it-IT" b="1" dirty="0">
                <a:solidFill>
                  <a:srgbClr val="FFFF00"/>
                </a:solidFill>
                <a:latin typeface="Calibri" charset="0"/>
              </a:endParaRPr>
            </a:p>
          </p:txBody>
        </p:sp>
        <p:sp>
          <p:nvSpPr>
            <p:cNvPr id="30730" name="Line 12"/>
            <p:cNvSpPr>
              <a:spLocks noChangeShapeType="1"/>
            </p:cNvSpPr>
            <p:nvPr/>
          </p:nvSpPr>
          <p:spPr bwMode="auto">
            <a:xfrm flipH="1">
              <a:off x="1247" y="2704"/>
              <a:ext cx="1632" cy="48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31" name="Line 13"/>
            <p:cNvSpPr>
              <a:spLocks noChangeShapeType="1"/>
            </p:cNvSpPr>
            <p:nvPr/>
          </p:nvSpPr>
          <p:spPr bwMode="auto">
            <a:xfrm>
              <a:off x="2880" y="2704"/>
              <a:ext cx="1584" cy="48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32" name="Text Box 14"/>
            <p:cNvSpPr txBox="1">
              <a:spLocks noChangeArrowheads="1"/>
            </p:cNvSpPr>
            <p:nvPr/>
          </p:nvSpPr>
          <p:spPr bwMode="auto">
            <a:xfrm>
              <a:off x="286" y="3236"/>
              <a:ext cx="2105" cy="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it-IT" sz="2000" u="sng" dirty="0" err="1" smtClean="0">
                  <a:solidFill>
                    <a:schemeClr val="bg1"/>
                  </a:solidFill>
                  <a:latin typeface="+mn-lt"/>
                </a:rPr>
                <a:t>Neoplastic</a:t>
              </a:r>
              <a:r>
                <a:rPr lang="it-IT" sz="2000" u="sng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t-IT" sz="2000" u="sng" dirty="0" err="1" smtClean="0">
                  <a:solidFill>
                    <a:schemeClr val="bg1"/>
                  </a:solidFill>
                  <a:latin typeface="+mn-lt"/>
                </a:rPr>
                <a:t>complications</a:t>
              </a:r>
              <a:r>
                <a:rPr lang="it-IT" sz="2000" dirty="0" smtClean="0">
                  <a:solidFill>
                    <a:schemeClr val="bg1"/>
                  </a:solidFill>
                  <a:latin typeface="+mn-lt"/>
                </a:rPr>
                <a:t>:</a:t>
              </a:r>
            </a:p>
            <a:p>
              <a:pPr algn="ctr"/>
              <a:endParaRPr lang="it-IT" sz="100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it-IT" sz="1800" dirty="0" smtClean="0">
                  <a:solidFill>
                    <a:schemeClr val="bg1"/>
                  </a:solidFill>
                  <a:latin typeface="+mn-lt"/>
                </a:rPr>
                <a:t>- EATL</a:t>
              </a:r>
              <a:endParaRPr lang="it-IT" sz="180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ct val="120000"/>
                </a:lnSpc>
              </a:pPr>
              <a:r>
                <a:rPr lang="it-IT" sz="1800" dirty="0" smtClean="0">
                  <a:solidFill>
                    <a:schemeClr val="bg1"/>
                  </a:solidFill>
                  <a:latin typeface="+mn-lt"/>
                </a:rPr>
                <a:t>- Small </a:t>
              </a:r>
              <a:r>
                <a:rPr lang="it-IT" sz="1800" dirty="0" err="1" smtClean="0">
                  <a:solidFill>
                    <a:schemeClr val="bg1"/>
                  </a:solidFill>
                  <a:latin typeface="+mn-lt"/>
                </a:rPr>
                <a:t>bowel</a:t>
              </a:r>
              <a:r>
                <a:rPr lang="it-IT" sz="1800" dirty="0" smtClean="0">
                  <a:solidFill>
                    <a:schemeClr val="bg1"/>
                  </a:solidFill>
                  <a:latin typeface="+mn-lt"/>
                </a:rPr>
                <a:t> adenocarcinoma</a:t>
              </a:r>
              <a:endParaRPr lang="it-IT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733" name="Text Box 15"/>
            <p:cNvSpPr txBox="1">
              <a:spLocks noChangeArrowheads="1"/>
            </p:cNvSpPr>
            <p:nvPr/>
          </p:nvSpPr>
          <p:spPr bwMode="auto">
            <a:xfrm>
              <a:off x="3363" y="3204"/>
              <a:ext cx="2400" cy="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it-IT" sz="2000" u="sng" dirty="0" smtClean="0">
                  <a:solidFill>
                    <a:schemeClr val="bg1"/>
                  </a:solidFill>
                  <a:latin typeface="+mn-lt"/>
                </a:rPr>
                <a:t>Non </a:t>
              </a:r>
              <a:r>
                <a:rPr lang="it-IT" sz="2000" u="sng" dirty="0" err="1" smtClean="0">
                  <a:solidFill>
                    <a:schemeClr val="bg1"/>
                  </a:solidFill>
                  <a:latin typeface="+mn-lt"/>
                </a:rPr>
                <a:t>neoplastic</a:t>
              </a:r>
              <a:r>
                <a:rPr lang="it-IT" sz="2000" u="sng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t-IT" sz="2000" u="sng" dirty="0" err="1" smtClean="0">
                  <a:solidFill>
                    <a:schemeClr val="bg1"/>
                  </a:solidFill>
                  <a:latin typeface="+mn-lt"/>
                </a:rPr>
                <a:t>comp</a:t>
              </a:r>
              <a:r>
                <a:rPr lang="it-IT" sz="2000" dirty="0" err="1" smtClean="0">
                  <a:solidFill>
                    <a:schemeClr val="bg1"/>
                  </a:solidFill>
                  <a:latin typeface="+mn-lt"/>
                </a:rPr>
                <a:t>lications</a:t>
              </a:r>
              <a:r>
                <a:rPr lang="it-IT" sz="2000" dirty="0" smtClean="0">
                  <a:solidFill>
                    <a:schemeClr val="bg1"/>
                  </a:solidFill>
                  <a:latin typeface="+mn-lt"/>
                </a:rPr>
                <a:t>:</a:t>
              </a:r>
            </a:p>
            <a:p>
              <a:pPr algn="ctr"/>
              <a:endParaRPr lang="it-IT" sz="600" dirty="0">
                <a:solidFill>
                  <a:schemeClr val="bg1"/>
                </a:solidFill>
                <a:latin typeface="+mn-lt"/>
              </a:endParaRPr>
            </a:p>
            <a:p>
              <a:pPr marL="285750" indent="-285750" algn="ctr">
                <a:lnSpc>
                  <a:spcPct val="120000"/>
                </a:lnSpc>
                <a:buFontTx/>
                <a:buChar char="-"/>
              </a:pPr>
              <a:r>
                <a:rPr lang="it-IT" sz="1800" dirty="0" smtClean="0">
                  <a:solidFill>
                    <a:schemeClr val="bg1"/>
                  </a:solidFill>
                  <a:latin typeface="+mn-lt"/>
                </a:rPr>
                <a:t>Hyposplenism </a:t>
              </a:r>
            </a:p>
            <a:p>
              <a:pPr marL="285750" indent="-285750" algn="ctr">
                <a:lnSpc>
                  <a:spcPct val="120000"/>
                </a:lnSpc>
                <a:buFontTx/>
                <a:buChar char="-"/>
              </a:pPr>
              <a:r>
                <a:rPr lang="it-IT" sz="1800" dirty="0" smtClean="0">
                  <a:solidFill>
                    <a:schemeClr val="bg1"/>
                  </a:solidFill>
                  <a:latin typeface="+mn-lt"/>
                </a:rPr>
                <a:t>Ulcerative </a:t>
              </a:r>
              <a:r>
                <a:rPr lang="it-IT" sz="1800" dirty="0" err="1" smtClean="0">
                  <a:solidFill>
                    <a:schemeClr val="bg1"/>
                  </a:solidFill>
                  <a:latin typeface="+mn-lt"/>
                </a:rPr>
                <a:t>jejuno-ileitis</a:t>
              </a:r>
              <a:endParaRPr lang="it-IT" sz="1800" dirty="0" smtClean="0">
                <a:solidFill>
                  <a:schemeClr val="bg1"/>
                </a:solidFill>
                <a:latin typeface="+mn-lt"/>
              </a:endParaRPr>
            </a:p>
            <a:p>
              <a:pPr marL="342900" indent="-342900" algn="ctr">
                <a:lnSpc>
                  <a:spcPct val="120000"/>
                </a:lnSpc>
                <a:buFontTx/>
                <a:buChar char="-"/>
              </a:pPr>
              <a:r>
                <a:rPr lang="it-IT" sz="1800" dirty="0" err="1" smtClean="0">
                  <a:solidFill>
                    <a:schemeClr val="bg1"/>
                  </a:solidFill>
                  <a:latin typeface="+mn-lt"/>
                </a:rPr>
                <a:t>Refractory</a:t>
              </a:r>
              <a:r>
                <a:rPr lang="it-IT" sz="1800" dirty="0" smtClean="0">
                  <a:solidFill>
                    <a:schemeClr val="bg1"/>
                  </a:solidFill>
                  <a:latin typeface="+mn-lt"/>
                </a:rPr>
                <a:t> CD</a:t>
              </a:r>
              <a:endParaRPr lang="it-IT" sz="1800" dirty="0">
                <a:solidFill>
                  <a:schemeClr val="bg1"/>
                </a:solidFill>
                <a:latin typeface="+mn-lt"/>
              </a:endParaRPr>
            </a:p>
            <a:p>
              <a:endParaRPr lang="it-IT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20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268538" y="4145938"/>
            <a:ext cx="6437312" cy="586052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Roberto De Giorgio </a:t>
            </a:r>
          </a:p>
          <a:p>
            <a:r>
              <a:rPr lang="en-US" sz="1200" i="1" dirty="0" smtClean="0">
                <a:solidFill>
                  <a:schemeClr val="tx1"/>
                </a:solidFill>
              </a:rPr>
              <a:t>University of Ferrara, Italy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0"/>
            <a:ext cx="5940152" cy="12573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83768" y="2139702"/>
            <a:ext cx="3908773" cy="648997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2800" b="1" dirty="0" smtClean="0">
                <a:solidFill>
                  <a:srgbClr val="95C633"/>
                </a:solidFill>
              </a:rPr>
              <a:t>No </a:t>
            </a:r>
            <a:r>
              <a:rPr lang="it-IT" sz="2800" b="1" dirty="0" err="1" smtClean="0">
                <a:solidFill>
                  <a:srgbClr val="95C633"/>
                </a:solidFill>
              </a:rPr>
              <a:t>conflict</a:t>
            </a:r>
            <a:r>
              <a:rPr lang="it-IT" sz="2800" b="1" dirty="0" smtClean="0">
                <a:solidFill>
                  <a:srgbClr val="95C633"/>
                </a:solidFill>
              </a:rPr>
              <a:t> of </a:t>
            </a:r>
            <a:r>
              <a:rPr lang="it-IT" sz="2800" b="1" dirty="0" err="1" smtClean="0">
                <a:solidFill>
                  <a:srgbClr val="95C633"/>
                </a:solidFill>
              </a:rPr>
              <a:t>interest</a:t>
            </a:r>
            <a:endParaRPr lang="it-IT" sz="2800" b="1" dirty="0" smtClean="0">
              <a:solidFill>
                <a:srgbClr val="95C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651304" cy="432048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800000"/>
                </a:solidFill>
              </a:rPr>
              <a:t>Question #3: When do you think a </a:t>
            </a:r>
            <a:r>
              <a:rPr lang="en-GB" sz="1800" b="1" dirty="0">
                <a:solidFill>
                  <a:srgbClr val="800000"/>
                </a:solidFill>
              </a:rPr>
              <a:t>patient </a:t>
            </a:r>
            <a:r>
              <a:rPr lang="en-GB" sz="1800" b="1" dirty="0" smtClean="0">
                <a:solidFill>
                  <a:srgbClr val="800000"/>
                </a:solidFill>
              </a:rPr>
              <a:t>should initiate a GFD ? </a:t>
            </a:r>
            <a:endParaRPr lang="de-DE" sz="1800" b="1" dirty="0">
              <a:solidFill>
                <a:srgbClr val="8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203598"/>
            <a:ext cx="6450585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pPr marL="342900" indent="-342900">
              <a:buAutoNum type="alphaUcPeriod"/>
            </a:pPr>
            <a:r>
              <a:rPr lang="it-IT" b="1" dirty="0"/>
              <a:t>S</a:t>
            </a:r>
            <a:r>
              <a:rPr lang="it-IT" b="1" dirty="0" smtClean="0"/>
              <a:t>tart with a GFD </a:t>
            </a:r>
            <a:r>
              <a:rPr lang="it-IT" b="1" dirty="0" err="1" smtClean="0"/>
              <a:t>at</a:t>
            </a:r>
            <a:r>
              <a:rPr lang="it-IT" b="1" dirty="0" smtClean="0"/>
              <a:t> </a:t>
            </a:r>
            <a:r>
              <a:rPr lang="it-IT" b="1" dirty="0" err="1" smtClean="0"/>
              <a:t>any</a:t>
            </a:r>
            <a:r>
              <a:rPr lang="it-IT" b="1" dirty="0" smtClean="0"/>
              <a:t> time </a:t>
            </a:r>
            <a:r>
              <a:rPr lang="it-IT" b="1" dirty="0" err="1" smtClean="0"/>
              <a:t>based</a:t>
            </a:r>
            <a:r>
              <a:rPr lang="it-IT" b="1" dirty="0" smtClean="0"/>
              <a:t> on </a:t>
            </a:r>
            <a:r>
              <a:rPr lang="it-IT" b="1" dirty="0" err="1" smtClean="0"/>
              <a:t>their</a:t>
            </a:r>
            <a:r>
              <a:rPr lang="it-IT" b="1" dirty="0" smtClean="0"/>
              <a:t> </a:t>
            </a:r>
            <a:r>
              <a:rPr lang="it-IT" b="1" dirty="0" err="1" smtClean="0"/>
              <a:t>symptoms</a:t>
            </a:r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860618"/>
            <a:ext cx="8824506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B</a:t>
            </a:r>
            <a:r>
              <a:rPr lang="it-IT" b="1" dirty="0" smtClean="0"/>
              <a:t>. </a:t>
            </a:r>
            <a:r>
              <a:rPr lang="it-IT" b="1" dirty="0"/>
              <a:t>S</a:t>
            </a:r>
            <a:r>
              <a:rPr lang="it-IT" b="1" dirty="0" smtClean="0"/>
              <a:t>tart with a GFD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a </a:t>
            </a:r>
            <a:r>
              <a:rPr lang="it-IT" b="1" dirty="0" err="1" smtClean="0"/>
              <a:t>rigorous</a:t>
            </a:r>
            <a:r>
              <a:rPr lang="it-IT" b="1" dirty="0" smtClean="0"/>
              <a:t> </a:t>
            </a:r>
            <a:r>
              <a:rPr lang="it-IT" b="1" dirty="0" err="1" smtClean="0"/>
              <a:t>diagnosis</a:t>
            </a:r>
            <a:r>
              <a:rPr lang="it-IT" b="1" dirty="0" smtClean="0"/>
              <a:t> of CD </a:t>
            </a:r>
            <a:r>
              <a:rPr lang="it-IT" b="1" dirty="0" err="1" smtClean="0"/>
              <a:t>has</a:t>
            </a:r>
            <a:r>
              <a:rPr lang="it-IT" b="1" dirty="0" smtClean="0"/>
              <a:t> </a:t>
            </a:r>
            <a:r>
              <a:rPr lang="it-IT" b="1" dirty="0" err="1" smtClean="0"/>
              <a:t>been</a:t>
            </a:r>
            <a:r>
              <a:rPr lang="it-IT" b="1" dirty="0" smtClean="0"/>
              <a:t> </a:t>
            </a:r>
            <a:r>
              <a:rPr lang="it-IT" b="1" dirty="0" err="1" smtClean="0"/>
              <a:t>established</a:t>
            </a:r>
            <a:endParaRPr lang="it-IT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508690"/>
            <a:ext cx="7362531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C. Start with a GFD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duodenal</a:t>
            </a:r>
            <a:r>
              <a:rPr lang="it-IT" b="1" dirty="0" smtClean="0"/>
              <a:t> </a:t>
            </a:r>
            <a:r>
              <a:rPr lang="it-IT" b="1" dirty="0" err="1" smtClean="0"/>
              <a:t>biopsies</a:t>
            </a:r>
            <a:r>
              <a:rPr lang="it-IT" b="1" dirty="0" smtClean="0"/>
              <a:t> </a:t>
            </a:r>
            <a:r>
              <a:rPr lang="it-IT" b="1" dirty="0" err="1" smtClean="0"/>
              <a:t>have</a:t>
            </a:r>
            <a:r>
              <a:rPr lang="it-IT" b="1" dirty="0" smtClean="0"/>
              <a:t> </a:t>
            </a:r>
            <a:r>
              <a:rPr lang="it-IT" b="1" dirty="0" err="1" smtClean="0"/>
              <a:t>been</a:t>
            </a:r>
            <a:r>
              <a:rPr lang="it-IT" b="1" dirty="0" smtClean="0"/>
              <a:t> </a:t>
            </a:r>
            <a:r>
              <a:rPr lang="it-IT" b="1" dirty="0" err="1" smtClean="0"/>
              <a:t>taken</a:t>
            </a:r>
            <a:endParaRPr lang="it-IT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156762"/>
            <a:ext cx="6606464" cy="772107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D. Start with a GFD </a:t>
            </a:r>
            <a:r>
              <a:rPr lang="it-IT" b="1" dirty="0" err="1"/>
              <a:t>only</a:t>
            </a:r>
            <a:r>
              <a:rPr lang="it-IT" b="1" dirty="0"/>
              <a:t> </a:t>
            </a:r>
            <a:r>
              <a:rPr lang="it-IT" b="1" dirty="0" err="1"/>
              <a:t>after</a:t>
            </a:r>
            <a:r>
              <a:rPr lang="it-IT" b="1" dirty="0"/>
              <a:t> </a:t>
            </a:r>
            <a:r>
              <a:rPr lang="it-IT" b="1" dirty="0" err="1" smtClean="0"/>
              <a:t>serology</a:t>
            </a:r>
            <a:r>
              <a:rPr lang="it-IT" b="1" dirty="0" smtClean="0"/>
              <a:t> </a:t>
            </a:r>
            <a:r>
              <a:rPr lang="it-IT" b="1" dirty="0" err="1" smtClean="0"/>
              <a:t>has</a:t>
            </a:r>
            <a:r>
              <a:rPr lang="it-IT" b="1" dirty="0" smtClean="0"/>
              <a:t> </a:t>
            </a:r>
            <a:r>
              <a:rPr lang="it-IT" b="1" dirty="0" err="1"/>
              <a:t>been</a:t>
            </a:r>
            <a:r>
              <a:rPr lang="it-IT" b="1" dirty="0"/>
              <a:t> </a:t>
            </a:r>
            <a:r>
              <a:rPr lang="it-IT" b="1" dirty="0" err="1" smtClean="0"/>
              <a:t>assessed</a:t>
            </a:r>
            <a:endParaRPr lang="it-IT" b="1" dirty="0"/>
          </a:p>
          <a:p>
            <a:r>
              <a:rPr lang="it-IT" b="1" dirty="0" smtClean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3804834"/>
            <a:ext cx="7272474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E. Start with a GFD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a </a:t>
            </a:r>
            <a:r>
              <a:rPr lang="it-IT" b="1" dirty="0" err="1" smtClean="0"/>
              <a:t>genetic</a:t>
            </a:r>
            <a:r>
              <a:rPr lang="it-IT" b="1" dirty="0" smtClean="0"/>
              <a:t> test </a:t>
            </a:r>
            <a:r>
              <a:rPr lang="it-IT" b="1" dirty="0" err="1" smtClean="0"/>
              <a:t>turned</a:t>
            </a:r>
            <a:r>
              <a:rPr lang="it-IT" b="1" dirty="0" smtClean="0"/>
              <a:t> to be positive</a:t>
            </a:r>
          </a:p>
        </p:txBody>
      </p:sp>
    </p:spTree>
    <p:extLst>
      <p:ext uri="{BB962C8B-B14F-4D97-AF65-F5344CB8AC3E}">
        <p14:creationId xmlns:p14="http://schemas.microsoft.com/office/powerpoint/2010/main" val="359773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8651304" cy="432048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rgbClr val="800000"/>
                </a:solidFill>
              </a:rPr>
              <a:t>Question #3: When do you think a </a:t>
            </a:r>
            <a:r>
              <a:rPr lang="en-GB" sz="1800" b="1" dirty="0">
                <a:solidFill>
                  <a:srgbClr val="800000"/>
                </a:solidFill>
              </a:rPr>
              <a:t>patient </a:t>
            </a:r>
            <a:r>
              <a:rPr lang="en-GB" sz="1800" b="1" dirty="0" smtClean="0">
                <a:solidFill>
                  <a:srgbClr val="800000"/>
                </a:solidFill>
              </a:rPr>
              <a:t>should initiate a GFD ? </a:t>
            </a:r>
            <a:endParaRPr lang="de-DE" sz="1800" b="1" dirty="0">
              <a:solidFill>
                <a:srgbClr val="8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203598"/>
            <a:ext cx="6450585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pPr marL="342900" indent="-342900">
              <a:buAutoNum type="alphaUcPeriod"/>
            </a:pPr>
            <a:r>
              <a:rPr lang="it-IT" b="1" dirty="0"/>
              <a:t>S</a:t>
            </a:r>
            <a:r>
              <a:rPr lang="it-IT" b="1" dirty="0" smtClean="0"/>
              <a:t>tart with a GFD </a:t>
            </a:r>
            <a:r>
              <a:rPr lang="it-IT" b="1" dirty="0" err="1" smtClean="0"/>
              <a:t>at</a:t>
            </a:r>
            <a:r>
              <a:rPr lang="it-IT" b="1" dirty="0" smtClean="0"/>
              <a:t> </a:t>
            </a:r>
            <a:r>
              <a:rPr lang="it-IT" b="1" dirty="0" err="1" smtClean="0"/>
              <a:t>any</a:t>
            </a:r>
            <a:r>
              <a:rPr lang="it-IT" b="1" dirty="0" smtClean="0"/>
              <a:t> time </a:t>
            </a:r>
            <a:r>
              <a:rPr lang="it-IT" b="1" dirty="0" err="1" smtClean="0"/>
              <a:t>based</a:t>
            </a:r>
            <a:r>
              <a:rPr lang="it-IT" b="1" dirty="0" smtClean="0"/>
              <a:t> on </a:t>
            </a:r>
            <a:r>
              <a:rPr lang="it-IT" b="1" dirty="0" err="1" smtClean="0"/>
              <a:t>their</a:t>
            </a:r>
            <a:r>
              <a:rPr lang="it-IT" b="1" dirty="0" smtClean="0"/>
              <a:t> </a:t>
            </a:r>
            <a:r>
              <a:rPr lang="it-IT" b="1" dirty="0" err="1" smtClean="0"/>
              <a:t>symptoms</a:t>
            </a:r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860618"/>
            <a:ext cx="8824506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B</a:t>
            </a:r>
            <a:r>
              <a:rPr lang="it-IT" b="1" dirty="0" smtClean="0">
                <a:solidFill>
                  <a:srgbClr val="FF0000"/>
                </a:solidFill>
              </a:rPr>
              <a:t>. </a:t>
            </a:r>
            <a:r>
              <a:rPr lang="it-IT" b="1" dirty="0">
                <a:solidFill>
                  <a:srgbClr val="FF0000"/>
                </a:solidFill>
              </a:rPr>
              <a:t>S</a:t>
            </a:r>
            <a:r>
              <a:rPr lang="it-IT" b="1" dirty="0" smtClean="0">
                <a:solidFill>
                  <a:srgbClr val="FF0000"/>
                </a:solidFill>
              </a:rPr>
              <a:t>tart with a GFD </a:t>
            </a:r>
            <a:r>
              <a:rPr lang="it-IT" b="1" dirty="0" err="1" smtClean="0">
                <a:solidFill>
                  <a:srgbClr val="FF0000"/>
                </a:solidFill>
              </a:rPr>
              <a:t>only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after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rigorous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diagnosis</a:t>
            </a:r>
            <a:r>
              <a:rPr lang="it-IT" b="1" dirty="0" smtClean="0">
                <a:solidFill>
                  <a:srgbClr val="FF0000"/>
                </a:solidFill>
              </a:rPr>
              <a:t> of CD </a:t>
            </a:r>
            <a:r>
              <a:rPr lang="it-IT" b="1" dirty="0" err="1" smtClean="0">
                <a:solidFill>
                  <a:srgbClr val="FF0000"/>
                </a:solidFill>
              </a:rPr>
              <a:t>has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been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established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508690"/>
            <a:ext cx="7362531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C. Start with a GFD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</a:t>
            </a:r>
            <a:r>
              <a:rPr lang="it-IT" b="1" dirty="0" err="1" smtClean="0"/>
              <a:t>duodenal</a:t>
            </a:r>
            <a:r>
              <a:rPr lang="it-IT" b="1" dirty="0" smtClean="0"/>
              <a:t> </a:t>
            </a:r>
            <a:r>
              <a:rPr lang="it-IT" b="1" dirty="0" err="1" smtClean="0"/>
              <a:t>biopsies</a:t>
            </a:r>
            <a:r>
              <a:rPr lang="it-IT" b="1" dirty="0" smtClean="0"/>
              <a:t> </a:t>
            </a:r>
            <a:r>
              <a:rPr lang="it-IT" b="1" dirty="0" err="1" smtClean="0"/>
              <a:t>have</a:t>
            </a:r>
            <a:r>
              <a:rPr lang="it-IT" b="1" dirty="0" smtClean="0"/>
              <a:t> </a:t>
            </a:r>
            <a:r>
              <a:rPr lang="it-IT" b="1" dirty="0" err="1" smtClean="0"/>
              <a:t>been</a:t>
            </a:r>
            <a:r>
              <a:rPr lang="it-IT" b="1" dirty="0" smtClean="0"/>
              <a:t> </a:t>
            </a:r>
            <a:r>
              <a:rPr lang="it-IT" b="1" dirty="0" err="1" smtClean="0"/>
              <a:t>taken</a:t>
            </a:r>
            <a:endParaRPr lang="it-IT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156762"/>
            <a:ext cx="6606464" cy="772107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/>
              <a:t>D. Start with a GFD </a:t>
            </a:r>
            <a:r>
              <a:rPr lang="it-IT" b="1" dirty="0" err="1"/>
              <a:t>only</a:t>
            </a:r>
            <a:r>
              <a:rPr lang="it-IT" b="1" dirty="0"/>
              <a:t> </a:t>
            </a:r>
            <a:r>
              <a:rPr lang="it-IT" b="1" dirty="0" err="1"/>
              <a:t>after</a:t>
            </a:r>
            <a:r>
              <a:rPr lang="it-IT" b="1" dirty="0"/>
              <a:t> </a:t>
            </a:r>
            <a:r>
              <a:rPr lang="it-IT" b="1" dirty="0" err="1" smtClean="0"/>
              <a:t>serology</a:t>
            </a:r>
            <a:r>
              <a:rPr lang="it-IT" b="1" dirty="0" smtClean="0"/>
              <a:t> </a:t>
            </a:r>
            <a:r>
              <a:rPr lang="it-IT" b="1" dirty="0" err="1" smtClean="0"/>
              <a:t>has</a:t>
            </a:r>
            <a:r>
              <a:rPr lang="it-IT" b="1" dirty="0" smtClean="0"/>
              <a:t> </a:t>
            </a:r>
            <a:r>
              <a:rPr lang="it-IT" b="1" dirty="0" err="1"/>
              <a:t>been</a:t>
            </a:r>
            <a:r>
              <a:rPr lang="it-IT" b="1" dirty="0"/>
              <a:t> </a:t>
            </a:r>
            <a:r>
              <a:rPr lang="it-IT" b="1" dirty="0" err="1" smtClean="0"/>
              <a:t>assessed</a:t>
            </a:r>
            <a:endParaRPr lang="it-IT" b="1" dirty="0"/>
          </a:p>
          <a:p>
            <a:r>
              <a:rPr lang="it-IT" b="1" dirty="0" smtClean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3804834"/>
            <a:ext cx="7272474" cy="495108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b="1" dirty="0" smtClean="0"/>
              <a:t>E. Start with a GFD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after</a:t>
            </a:r>
            <a:r>
              <a:rPr lang="it-IT" b="1" dirty="0" smtClean="0"/>
              <a:t> a </a:t>
            </a:r>
            <a:r>
              <a:rPr lang="it-IT" b="1" dirty="0" err="1" smtClean="0"/>
              <a:t>genetic</a:t>
            </a:r>
            <a:r>
              <a:rPr lang="it-IT" b="1" dirty="0" smtClean="0"/>
              <a:t> test </a:t>
            </a:r>
            <a:r>
              <a:rPr lang="it-IT" b="1" dirty="0" err="1" smtClean="0"/>
              <a:t>turned</a:t>
            </a:r>
            <a:r>
              <a:rPr lang="it-IT" b="1" dirty="0" smtClean="0"/>
              <a:t> to be positive</a:t>
            </a:r>
          </a:p>
        </p:txBody>
      </p:sp>
    </p:spTree>
    <p:extLst>
      <p:ext uri="{BB962C8B-B14F-4D97-AF65-F5344CB8AC3E}">
        <p14:creationId xmlns:p14="http://schemas.microsoft.com/office/powerpoint/2010/main" val="392452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9875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b="1" smtClean="0">
                <a:solidFill>
                  <a:schemeClr val="accent1"/>
                </a:solidFill>
              </a:rPr>
              <a:t>Mistake </a:t>
            </a:r>
            <a:r>
              <a:rPr lang="en-GB" b="1" smtClean="0">
                <a:solidFill>
                  <a:schemeClr val="accent1"/>
                </a:solidFill>
              </a:rPr>
              <a:t>#</a:t>
            </a:r>
            <a:r>
              <a:rPr lang="en-GB" b="1" dirty="0">
                <a:solidFill>
                  <a:schemeClr val="accent1"/>
                </a:solidFill>
              </a:rPr>
              <a:t>7</a:t>
            </a:r>
            <a:r>
              <a:rPr lang="en-GB" b="1" smtClean="0">
                <a:solidFill>
                  <a:schemeClr val="accent1"/>
                </a:solidFill>
              </a:rPr>
              <a:t>: </a:t>
            </a:r>
            <a:r>
              <a:rPr lang="en-GB" b="1" dirty="0" smtClean="0">
                <a:solidFill>
                  <a:schemeClr val="accent1"/>
                </a:solidFill>
              </a:rPr>
              <a:t>Overestimation </a:t>
            </a:r>
            <a:r>
              <a:rPr lang="en-GB" b="1" dirty="0">
                <a:solidFill>
                  <a:schemeClr val="accent1"/>
                </a:solidFill>
              </a:rPr>
              <a:t>of refractory coeliac disease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in patients whose symptoms persist on GFD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1131590"/>
            <a:ext cx="8640960" cy="33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chemeClr val="accent1"/>
              </a:buClr>
              <a:buSzPct val="145000"/>
              <a:buFont typeface="Arial"/>
              <a:buChar char="•"/>
            </a:pPr>
            <a:r>
              <a:rPr lang="it-IT" dirty="0" err="1" smtClean="0">
                <a:solidFill>
                  <a:srgbClr val="000099"/>
                </a:solidFill>
              </a:rPr>
              <a:t>Refractory</a:t>
            </a:r>
            <a:r>
              <a:rPr lang="it-IT" dirty="0" smtClean="0">
                <a:solidFill>
                  <a:srgbClr val="000099"/>
                </a:solidFill>
              </a:rPr>
              <a:t> CD </a:t>
            </a:r>
            <a:r>
              <a:rPr lang="it-IT" dirty="0">
                <a:solidFill>
                  <a:srgbClr val="000099"/>
                </a:solidFill>
              </a:rPr>
              <a:t>(RCD</a:t>
            </a:r>
            <a:r>
              <a:rPr lang="it-IT" dirty="0" smtClean="0">
                <a:solidFill>
                  <a:srgbClr val="000099"/>
                </a:solidFill>
              </a:rPr>
              <a:t>)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dirty="0" smtClean="0">
                <a:solidFill>
                  <a:srgbClr val="000099"/>
                </a:solidFill>
              </a:rPr>
              <a:t>(</a:t>
            </a:r>
            <a:r>
              <a:rPr lang="it-IT" dirty="0">
                <a:solidFill>
                  <a:srgbClr val="000099"/>
                </a:solidFill>
                <a:sym typeface="Symbol"/>
              </a:rPr>
              <a:t>1% of </a:t>
            </a:r>
            <a:r>
              <a:rPr lang="it-IT" dirty="0" err="1">
                <a:solidFill>
                  <a:srgbClr val="000099"/>
                </a:solidFill>
                <a:sym typeface="Symbol"/>
              </a:rPr>
              <a:t>all</a:t>
            </a:r>
            <a:r>
              <a:rPr lang="it-IT" dirty="0">
                <a:solidFill>
                  <a:srgbClr val="000099"/>
                </a:solidFill>
                <a:sym typeface="Symbol"/>
              </a:rPr>
              <a:t> 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CD) </a:t>
            </a:r>
            <a:r>
              <a:rPr lang="it-IT" dirty="0" err="1" smtClean="0">
                <a:solidFill>
                  <a:srgbClr val="000099"/>
                </a:solidFill>
              </a:rPr>
              <a:t>is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characterized</a:t>
            </a:r>
            <a:r>
              <a:rPr lang="it-IT" dirty="0" smtClean="0">
                <a:solidFill>
                  <a:srgbClr val="000099"/>
                </a:solidFill>
              </a:rPr>
              <a:t> by the </a:t>
            </a:r>
            <a:r>
              <a:rPr lang="it-IT" dirty="0" err="1" smtClean="0">
                <a:solidFill>
                  <a:srgbClr val="000099"/>
                </a:solidFill>
              </a:rPr>
              <a:t>lack</a:t>
            </a:r>
            <a:r>
              <a:rPr lang="it-IT" dirty="0" smtClean="0">
                <a:solidFill>
                  <a:srgbClr val="000099"/>
                </a:solidFill>
              </a:rPr>
              <a:t> of </a:t>
            </a:r>
            <a:r>
              <a:rPr lang="it-IT" dirty="0" err="1" smtClean="0">
                <a:solidFill>
                  <a:srgbClr val="000099"/>
                </a:solidFill>
              </a:rPr>
              <a:t>clinical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response</a:t>
            </a:r>
            <a:r>
              <a:rPr lang="it-IT" dirty="0" smtClean="0">
                <a:solidFill>
                  <a:srgbClr val="000099"/>
                </a:solidFill>
              </a:rPr>
              <a:t> and </a:t>
            </a:r>
            <a:r>
              <a:rPr lang="it-IT" dirty="0" err="1" smtClean="0">
                <a:solidFill>
                  <a:srgbClr val="000099"/>
                </a:solidFill>
              </a:rPr>
              <a:t>persistence</a:t>
            </a:r>
            <a:r>
              <a:rPr lang="it-IT" dirty="0" smtClean="0">
                <a:solidFill>
                  <a:srgbClr val="000099"/>
                </a:solidFill>
              </a:rPr>
              <a:t> of </a:t>
            </a:r>
            <a:r>
              <a:rPr lang="it-IT" dirty="0" err="1" smtClean="0">
                <a:solidFill>
                  <a:srgbClr val="000099"/>
                </a:solidFill>
              </a:rPr>
              <a:t>villous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atrophy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after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at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least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>
                <a:solidFill>
                  <a:srgbClr val="000099"/>
                </a:solidFill>
              </a:rPr>
              <a:t>1 </a:t>
            </a:r>
            <a:r>
              <a:rPr lang="it-IT" dirty="0" err="1" smtClean="0">
                <a:solidFill>
                  <a:srgbClr val="000099"/>
                </a:solidFill>
              </a:rPr>
              <a:t>year</a:t>
            </a:r>
            <a:r>
              <a:rPr lang="it-IT" dirty="0" smtClean="0">
                <a:solidFill>
                  <a:srgbClr val="000099"/>
                </a:solidFill>
              </a:rPr>
              <a:t> of </a:t>
            </a:r>
            <a:r>
              <a:rPr lang="it-IT" dirty="0" err="1" smtClean="0">
                <a:solidFill>
                  <a:srgbClr val="000099"/>
                </a:solidFill>
              </a:rPr>
              <a:t>strict</a:t>
            </a:r>
            <a:r>
              <a:rPr lang="it-IT" dirty="0" smtClean="0">
                <a:solidFill>
                  <a:srgbClr val="000099"/>
                </a:solidFill>
              </a:rPr>
              <a:t> GFD</a:t>
            </a:r>
            <a:endParaRPr lang="it-IT" dirty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chemeClr val="accent1"/>
              </a:buClr>
              <a:buSzPct val="145000"/>
              <a:buFont typeface="Arial"/>
              <a:buChar char="•"/>
            </a:pPr>
            <a:endParaRPr lang="it-IT" dirty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chemeClr val="accent1"/>
              </a:buClr>
              <a:buSzPct val="145000"/>
              <a:buFont typeface="Arial"/>
              <a:buChar char="•"/>
            </a:pPr>
            <a:r>
              <a:rPr lang="it-IT" dirty="0" smtClean="0">
                <a:solidFill>
                  <a:srgbClr val="000099"/>
                </a:solidFill>
              </a:rPr>
              <a:t>RCD </a:t>
            </a:r>
            <a:r>
              <a:rPr lang="it-IT" dirty="0" err="1" smtClean="0">
                <a:solidFill>
                  <a:srgbClr val="000099"/>
                </a:solidFill>
              </a:rPr>
              <a:t>diagnosis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is</a:t>
            </a:r>
            <a:r>
              <a:rPr lang="it-IT" dirty="0" smtClean="0">
                <a:solidFill>
                  <a:srgbClr val="000099"/>
                </a:solidFill>
              </a:rPr>
              <a:t> of </a:t>
            </a:r>
            <a:r>
              <a:rPr lang="it-IT" dirty="0" err="1" smtClean="0">
                <a:solidFill>
                  <a:srgbClr val="000099"/>
                </a:solidFill>
              </a:rPr>
              <a:t>paramount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importance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because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it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evolves</a:t>
            </a:r>
            <a:r>
              <a:rPr lang="it-IT" dirty="0" smtClean="0">
                <a:solidFill>
                  <a:srgbClr val="000099"/>
                </a:solidFill>
              </a:rPr>
              <a:t> to EATL and ulcerative </a:t>
            </a:r>
            <a:r>
              <a:rPr lang="it-IT" dirty="0" err="1" smtClean="0">
                <a:solidFill>
                  <a:srgbClr val="000099"/>
                </a:solidFill>
              </a:rPr>
              <a:t>jejuno-ileitis</a:t>
            </a:r>
            <a:endParaRPr lang="it-IT" dirty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chemeClr val="accent1"/>
              </a:buClr>
              <a:buSzPct val="145000"/>
              <a:buFont typeface="Arial"/>
              <a:buChar char="•"/>
            </a:pPr>
            <a:endParaRPr lang="it-IT" dirty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30000"/>
              </a:lnSpc>
              <a:buClr>
                <a:schemeClr val="accent1"/>
              </a:buClr>
              <a:buSzPct val="145000"/>
              <a:buFont typeface="Arial"/>
              <a:buChar char="•"/>
            </a:pPr>
            <a:r>
              <a:rPr lang="it-IT" dirty="0" smtClean="0">
                <a:solidFill>
                  <a:srgbClr val="000099"/>
                </a:solidFill>
              </a:rPr>
              <a:t>A </a:t>
            </a:r>
            <a:r>
              <a:rPr lang="it-IT" dirty="0" err="1" smtClean="0">
                <a:solidFill>
                  <a:srgbClr val="000099"/>
                </a:solidFill>
              </a:rPr>
              <a:t>distinct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condition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is</a:t>
            </a:r>
            <a:r>
              <a:rPr lang="it-IT" dirty="0" smtClean="0">
                <a:solidFill>
                  <a:srgbClr val="000099"/>
                </a:solidFill>
              </a:rPr>
              <a:t> the 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GFD-non-responsive</a:t>
            </a:r>
            <a:r>
              <a:rPr lang="it-IT" b="1" dirty="0" smtClean="0">
                <a:solidFill>
                  <a:srgbClr val="000099"/>
                </a:solidFill>
                <a:sym typeface="Symbol"/>
              </a:rPr>
              <a:t> 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CD (</a:t>
            </a:r>
            <a:r>
              <a:rPr lang="it-IT" dirty="0">
                <a:solidFill>
                  <a:srgbClr val="000099"/>
                </a:solidFill>
                <a:sym typeface="Symbol"/>
              </a:rPr>
              <a:t>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7</a:t>
            </a:r>
            <a:r>
              <a:rPr lang="it-IT" dirty="0">
                <a:solidFill>
                  <a:srgbClr val="000099"/>
                </a:solidFill>
                <a:sym typeface="Symbol"/>
              </a:rPr>
              <a:t>-30% 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of CD)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characterized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by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symptom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persistence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but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with a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normal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intestinal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mucosa (i.e., 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villous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 re-</a:t>
            </a:r>
            <a:r>
              <a:rPr lang="it-IT" dirty="0" err="1" smtClean="0">
                <a:solidFill>
                  <a:srgbClr val="000099"/>
                </a:solidFill>
                <a:sym typeface="Symbol"/>
              </a:rPr>
              <a:t>growth</a:t>
            </a:r>
            <a:r>
              <a:rPr lang="it-IT" dirty="0" smtClean="0">
                <a:solidFill>
                  <a:srgbClr val="000099"/>
                </a:solidFill>
                <a:sym typeface="Symbol"/>
              </a:rPr>
              <a:t>)</a:t>
            </a:r>
            <a:endParaRPr lang="it-IT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0973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Mistake #</a:t>
            </a:r>
            <a:r>
              <a:rPr lang="en-GB" b="1" dirty="0">
                <a:solidFill>
                  <a:schemeClr val="accent1"/>
                </a:solidFill>
              </a:rPr>
              <a:t>9</a:t>
            </a:r>
            <a:r>
              <a:rPr lang="en-GB" b="1" dirty="0" smtClean="0">
                <a:solidFill>
                  <a:schemeClr val="accent1"/>
                </a:solidFill>
              </a:rPr>
              <a:t>: Misdiagnose RCD and other complications</a:t>
            </a:r>
            <a:endParaRPr lang="de-DE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Segnaposto contenuto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2779744"/>
              </p:ext>
            </p:extLst>
          </p:nvPr>
        </p:nvGraphicFramePr>
        <p:xfrm>
          <a:off x="214312" y="987574"/>
          <a:ext cx="5149775" cy="3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476"/>
                <a:gridCol w="1116612"/>
                <a:gridCol w="1198687"/>
              </a:tblGrid>
              <a:tr h="278130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Type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1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Type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2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34099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Severe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villous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atrophy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6789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Autoimmune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disorders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HLA-DQ2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homozygosity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rare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common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Clonal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TCR-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  <a:sym typeface="Symbol"/>
                        </a:rPr>
                        <a:t>/ gene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  <a:sym typeface="Symbol"/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  <a:sym typeface="Symbol"/>
                        </a:rPr>
                        <a:t>rearrangement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+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++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Aberrant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T-cell</a:t>
                      </a:r>
                      <a:r>
                        <a:rPr lang="it-IT" sz="1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baseline="0" dirty="0" err="1" smtClean="0">
                          <a:solidFill>
                            <a:srgbClr val="000099"/>
                          </a:solidFill>
                        </a:rPr>
                        <a:t>phenotype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≤10%IEL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≥50% IEL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Chromosomal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smtClean="0">
                          <a:solidFill>
                            <a:srgbClr val="000099"/>
                          </a:solidFill>
                        </a:rPr>
                        <a:t>abnormalities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Ulcerative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jejunoileitis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rare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common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Resp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.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to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immunosuppress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yes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Risk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of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EATL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low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solidFill>
                            <a:srgbClr val="000099"/>
                          </a:solidFill>
                        </a:rPr>
                        <a:t>60%</a:t>
                      </a:r>
                      <a:r>
                        <a:rPr lang="it-IT" sz="1050" baseline="0" dirty="0" smtClean="0">
                          <a:solidFill>
                            <a:srgbClr val="000099"/>
                          </a:solidFill>
                        </a:rPr>
                        <a:t> in 5 </a:t>
                      </a:r>
                      <a:r>
                        <a:rPr lang="it-IT" sz="1050" baseline="0" dirty="0" err="1" smtClean="0">
                          <a:solidFill>
                            <a:srgbClr val="000099"/>
                          </a:solidFill>
                        </a:rPr>
                        <a:t>yrs</a:t>
                      </a:r>
                      <a:endParaRPr lang="it-IT" sz="105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it-IT" sz="1400" b="0" dirty="0" err="1" smtClean="0">
                          <a:solidFill>
                            <a:srgbClr val="000099"/>
                          </a:solidFill>
                        </a:rPr>
                        <a:t>Mortality</a:t>
                      </a:r>
                      <a:r>
                        <a:rPr lang="it-IT" sz="1400" b="0" dirty="0" smtClean="0">
                          <a:solidFill>
                            <a:srgbClr val="000099"/>
                          </a:solidFill>
                        </a:rPr>
                        <a:t> rate</a:t>
                      </a:r>
                      <a:endParaRPr lang="it-IT" sz="1400" b="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Slightly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increased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5-yr </a:t>
                      </a:r>
                      <a:r>
                        <a:rPr lang="it-IT" sz="1400" dirty="0" err="1" smtClean="0">
                          <a:solidFill>
                            <a:srgbClr val="000099"/>
                          </a:solidFill>
                        </a:rPr>
                        <a:t>survival</a:t>
                      </a:r>
                      <a:r>
                        <a:rPr lang="it-IT" sz="1400" dirty="0" smtClean="0">
                          <a:solidFill>
                            <a:srgbClr val="000099"/>
                          </a:solidFill>
                        </a:rPr>
                        <a:t>  &lt;50%</a:t>
                      </a:r>
                      <a:endParaRPr lang="it-IT" sz="14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392043" y="2393316"/>
            <a:ext cx="3500437" cy="97052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1600" b="1" dirty="0">
                <a:solidFill>
                  <a:schemeClr val="bg1"/>
                </a:solidFill>
              </a:rPr>
              <a:t>A </a:t>
            </a:r>
            <a:r>
              <a:rPr lang="it-IT" sz="1600" b="1" dirty="0" err="1">
                <a:solidFill>
                  <a:schemeClr val="bg1"/>
                </a:solidFill>
              </a:rPr>
              <a:t>delayed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diagnosis</a:t>
            </a:r>
            <a:r>
              <a:rPr lang="it-IT" sz="1600" b="1" dirty="0">
                <a:solidFill>
                  <a:schemeClr val="bg1"/>
                </a:solidFill>
              </a:rPr>
              <a:t> and a </a:t>
            </a:r>
            <a:r>
              <a:rPr lang="it-IT" sz="1600" b="1" dirty="0" err="1">
                <a:solidFill>
                  <a:schemeClr val="bg1"/>
                </a:solidFill>
              </a:rPr>
              <a:t>poor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compliance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to GFD </a:t>
            </a:r>
            <a:r>
              <a:rPr lang="it-IT" sz="1600" b="1" dirty="0" err="1">
                <a:solidFill>
                  <a:schemeClr val="bg1"/>
                </a:solidFill>
              </a:rPr>
              <a:t>increase</a:t>
            </a:r>
            <a:r>
              <a:rPr lang="it-IT" sz="1600" b="1" dirty="0">
                <a:solidFill>
                  <a:schemeClr val="bg1"/>
                </a:solidFill>
              </a:rPr>
              <a:t> the </a:t>
            </a:r>
            <a:r>
              <a:rPr lang="it-IT" sz="1600" b="1" dirty="0" err="1">
                <a:solidFill>
                  <a:schemeClr val="bg1"/>
                </a:solidFill>
              </a:rPr>
              <a:t>risk</a:t>
            </a:r>
            <a:r>
              <a:rPr lang="it-IT" sz="1600" b="1" dirty="0">
                <a:solidFill>
                  <a:schemeClr val="bg1"/>
                </a:solidFill>
              </a:rPr>
              <a:t> for </a:t>
            </a:r>
            <a:r>
              <a:rPr lang="it-IT" sz="1600" b="1" dirty="0" err="1">
                <a:solidFill>
                  <a:schemeClr val="bg1"/>
                </a:solidFill>
              </a:rPr>
              <a:t>complicated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CD 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4659982"/>
            <a:ext cx="5832648" cy="402775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it-IT" sz="1200" b="1" i="1" dirty="0"/>
              <a:t>van </a:t>
            </a:r>
            <a:r>
              <a:rPr lang="it-IT" sz="1200" b="1" i="1" dirty="0" err="1"/>
              <a:t>Gils</a:t>
            </a:r>
            <a:r>
              <a:rPr lang="it-IT" sz="1200" b="1" i="1" dirty="0"/>
              <a:t> T, </a:t>
            </a:r>
            <a:r>
              <a:rPr lang="it-IT" sz="1200" b="1" i="1" dirty="0" err="1"/>
              <a:t>Nijeboer</a:t>
            </a:r>
            <a:r>
              <a:rPr lang="it-IT" sz="1200" b="1" i="1" dirty="0"/>
              <a:t> </a:t>
            </a:r>
            <a:r>
              <a:rPr lang="it-IT" sz="1200" b="1" i="1" dirty="0" err="1"/>
              <a:t>P</a:t>
            </a:r>
            <a:r>
              <a:rPr lang="it-IT" sz="1200" b="1" i="1" dirty="0"/>
              <a:t>, </a:t>
            </a:r>
            <a:r>
              <a:rPr lang="it-IT" sz="1200" b="1" i="1" dirty="0" smtClean="0"/>
              <a:t>et al., </a:t>
            </a:r>
            <a:r>
              <a:rPr lang="it-IT" sz="1200" b="1" i="1" dirty="0" err="1" smtClean="0"/>
              <a:t>Nat</a:t>
            </a:r>
            <a:r>
              <a:rPr lang="it-IT" sz="1200" b="1" i="1" dirty="0" smtClean="0"/>
              <a:t> </a:t>
            </a:r>
            <a:r>
              <a:rPr lang="it-IT" sz="1200" b="1" i="1" dirty="0" err="1"/>
              <a:t>Rev</a:t>
            </a:r>
            <a:r>
              <a:rPr lang="it-IT" sz="1200" b="1" i="1" dirty="0"/>
              <a:t> </a:t>
            </a:r>
            <a:r>
              <a:rPr lang="it-IT" sz="1200" b="1" i="1" dirty="0" err="1"/>
              <a:t>Gastroenterol</a:t>
            </a:r>
            <a:r>
              <a:rPr lang="it-IT" sz="1200" b="1" i="1" dirty="0"/>
              <a:t> </a:t>
            </a:r>
            <a:r>
              <a:rPr lang="it-IT" sz="1200" b="1" i="1" dirty="0" err="1"/>
              <a:t>Hepatol</a:t>
            </a:r>
            <a:r>
              <a:rPr lang="it-IT" sz="1200" b="1" i="1" dirty="0"/>
              <a:t> 2015; 12</a:t>
            </a:r>
            <a:r>
              <a:rPr lang="it-IT" sz="1200" b="1" i="1" dirty="0" smtClean="0"/>
              <a:t>: 572</a:t>
            </a:r>
            <a:r>
              <a:rPr lang="it-IT" sz="1200" b="1" i="1" dirty="0"/>
              <a:t>-</a:t>
            </a:r>
            <a:r>
              <a:rPr lang="it-IT" sz="1200" b="1" i="1" dirty="0" smtClean="0"/>
              <a:t>579</a:t>
            </a:r>
          </a:p>
        </p:txBody>
      </p:sp>
    </p:spTree>
    <p:extLst>
      <p:ext uri="{BB962C8B-B14F-4D97-AF65-F5344CB8AC3E}">
        <p14:creationId xmlns:p14="http://schemas.microsoft.com/office/powerpoint/2010/main" val="243915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46856" y="123478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Mistake #6: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Diagnosing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CD on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the histopathological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finding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villous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</a:rPr>
              <a:t>atrophy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with negative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serology</a:t>
            </a:r>
            <a:endParaRPr lang="de-D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67545" y="4587974"/>
            <a:ext cx="5256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altLang="en-US" sz="1200" b="1" i="1" dirty="0">
                <a:cs typeface="Times New Roman" pitchFamily="18" charset="0"/>
              </a:rPr>
              <a:t>Volta </a:t>
            </a:r>
            <a:r>
              <a:rPr lang="en-IE" altLang="en-US" sz="1200" b="1" i="1" dirty="0" smtClean="0">
                <a:cs typeface="Times New Roman" pitchFamily="18" charset="0"/>
              </a:rPr>
              <a:t>U., </a:t>
            </a:r>
            <a:r>
              <a:rPr lang="en-IE" altLang="en-US" sz="1200" b="1" i="1" dirty="0">
                <a:cs typeface="Times New Roman" pitchFamily="18" charset="0"/>
              </a:rPr>
              <a:t>Caio </a:t>
            </a:r>
            <a:r>
              <a:rPr lang="en-IE" altLang="en-US" sz="1200" b="1" i="1" dirty="0" smtClean="0">
                <a:cs typeface="Times New Roman" pitchFamily="18" charset="0"/>
              </a:rPr>
              <a:t>G., et al., &amp; De Giorgio R. </a:t>
            </a:r>
            <a:r>
              <a:rPr lang="en-IE" altLang="en-US" sz="1200" b="1" i="1" dirty="0">
                <a:cs typeface="Times New Roman" pitchFamily="18" charset="0"/>
              </a:rPr>
              <a:t>Dig Liver Dis </a:t>
            </a:r>
            <a:r>
              <a:rPr lang="en-IE" altLang="en-US" sz="1200" b="1" i="1" dirty="0" smtClean="0">
                <a:cs typeface="Times New Roman" pitchFamily="18" charset="0"/>
              </a:rPr>
              <a:t>2016;</a:t>
            </a:r>
            <a:endParaRPr lang="en-IE" altLang="en-US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0236" y="987574"/>
            <a:ext cx="3706244" cy="433553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pPr algn="ctr"/>
            <a:r>
              <a:rPr lang="it-IT" altLang="it-IT" sz="1400" b="1" dirty="0" err="1" smtClean="0">
                <a:solidFill>
                  <a:srgbClr val="2107DF"/>
                </a:solidFill>
              </a:rPr>
              <a:t>Most</a:t>
            </a:r>
            <a:r>
              <a:rPr lang="it-IT" altLang="it-IT" sz="1400" b="1" dirty="0" smtClean="0">
                <a:solidFill>
                  <a:srgbClr val="2107DF"/>
                </a:solidFill>
              </a:rPr>
              <a:t> of CD </a:t>
            </a:r>
            <a:r>
              <a:rPr lang="it-IT" altLang="it-IT" sz="1400" b="1" dirty="0" err="1" smtClean="0">
                <a:solidFill>
                  <a:srgbClr val="2107DF"/>
                </a:solidFill>
              </a:rPr>
              <a:t>pts</a:t>
            </a:r>
            <a:r>
              <a:rPr lang="it-IT" altLang="it-IT" sz="1400" b="1" dirty="0" smtClean="0">
                <a:solidFill>
                  <a:srgbClr val="2107DF"/>
                </a:solidFill>
              </a:rPr>
              <a:t> (92-98%) are </a:t>
            </a:r>
            <a:r>
              <a:rPr lang="it-IT" altLang="it-IT" sz="1400" b="1" dirty="0" err="1" smtClean="0">
                <a:solidFill>
                  <a:srgbClr val="2107DF"/>
                </a:solidFill>
              </a:rPr>
              <a:t>seropositive</a:t>
            </a:r>
            <a:endParaRPr lang="it-IT" sz="1400" dirty="0" smtClean="0"/>
          </a:p>
        </p:txBody>
      </p:sp>
      <p:grpSp>
        <p:nvGrpSpPr>
          <p:cNvPr id="55" name="Gruppo 54"/>
          <p:cNvGrpSpPr/>
          <p:nvPr/>
        </p:nvGrpSpPr>
        <p:grpSpPr>
          <a:xfrm>
            <a:off x="611560" y="1676190"/>
            <a:ext cx="2407669" cy="648072"/>
            <a:chOff x="611560" y="1676190"/>
            <a:chExt cx="2407669" cy="64807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9366" y="1676190"/>
              <a:ext cx="14398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CasellaDiTesto 49"/>
            <p:cNvSpPr txBox="1"/>
            <p:nvPr/>
          </p:nvSpPr>
          <p:spPr>
            <a:xfrm>
              <a:off x="611560" y="1768061"/>
              <a:ext cx="679774" cy="464331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008000"/>
                  </a:solidFill>
                </a:rPr>
                <a:t>EmA</a:t>
              </a:r>
              <a:endParaRPr lang="it-IT" sz="1600" b="1" dirty="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665762" y="2553692"/>
            <a:ext cx="2353467" cy="594122"/>
            <a:chOff x="665762" y="2553692"/>
            <a:chExt cx="2353467" cy="59412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9366" y="2553692"/>
              <a:ext cx="1439863" cy="59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CasellaDiTesto 50"/>
            <p:cNvSpPr txBox="1"/>
            <p:nvPr/>
          </p:nvSpPr>
          <p:spPr>
            <a:xfrm>
              <a:off x="665762" y="2618588"/>
              <a:ext cx="571371" cy="464331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008000"/>
                  </a:solidFill>
                </a:rPr>
                <a:t>tTG</a:t>
              </a:r>
              <a:endParaRPr lang="it-IT" sz="1600" b="1" dirty="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611560" y="3188358"/>
            <a:ext cx="2823419" cy="1183592"/>
            <a:chOff x="611560" y="3188358"/>
            <a:chExt cx="2823419" cy="1183592"/>
          </a:xfrm>
        </p:grpSpPr>
        <p:grpSp>
          <p:nvGrpSpPr>
            <p:cNvPr id="13" name="Gruppo 40"/>
            <p:cNvGrpSpPr>
              <a:grpSpLocks/>
            </p:cNvGrpSpPr>
            <p:nvPr/>
          </p:nvGrpSpPr>
          <p:grpSpPr bwMode="auto">
            <a:xfrm>
              <a:off x="1579366" y="3188358"/>
              <a:ext cx="1855613" cy="1183592"/>
              <a:chOff x="1261124" y="5551243"/>
              <a:chExt cx="2303615" cy="1933063"/>
            </a:xfrm>
          </p:grpSpPr>
          <p:grpSp>
            <p:nvGrpSpPr>
              <p:cNvPr id="14" name="Gruppo 96"/>
              <p:cNvGrpSpPr>
                <a:grpSpLocks/>
              </p:cNvGrpSpPr>
              <p:nvPr/>
            </p:nvGrpSpPr>
            <p:grpSpPr bwMode="auto">
              <a:xfrm>
                <a:off x="1387414" y="5551243"/>
                <a:ext cx="2177325" cy="1933063"/>
                <a:chOff x="0" y="-260900"/>
                <a:chExt cx="4858169" cy="8569878"/>
              </a:xfrm>
            </p:grpSpPr>
            <p:sp>
              <p:nvSpPr>
                <p:cNvPr id="16" name="AutoShape 3"/>
                <p:cNvSpPr>
                  <a:spLocks noChangeArrowheads="1"/>
                </p:cNvSpPr>
                <p:nvPr/>
              </p:nvSpPr>
              <p:spPr bwMode="auto">
                <a:xfrm>
                  <a:off x="509729" y="2350295"/>
                  <a:ext cx="839884" cy="1517261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7" name="AutoShape 4"/>
                <p:cNvSpPr>
                  <a:spLocks noChangeArrowheads="1"/>
                </p:cNvSpPr>
                <p:nvPr/>
              </p:nvSpPr>
              <p:spPr bwMode="auto">
                <a:xfrm>
                  <a:off x="1345214" y="2358914"/>
                  <a:ext cx="835486" cy="1517261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" name="AutoShape 5"/>
                <p:cNvSpPr>
                  <a:spLocks noChangeArrowheads="1"/>
                </p:cNvSpPr>
                <p:nvPr/>
              </p:nvSpPr>
              <p:spPr bwMode="auto">
                <a:xfrm>
                  <a:off x="2180700" y="2358914"/>
                  <a:ext cx="835486" cy="15258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" name="AutoShape 6"/>
                <p:cNvSpPr>
                  <a:spLocks noChangeArrowheads="1"/>
                </p:cNvSpPr>
                <p:nvPr/>
              </p:nvSpPr>
              <p:spPr bwMode="auto">
                <a:xfrm>
                  <a:off x="3020585" y="2384779"/>
                  <a:ext cx="835486" cy="1517261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817539" y="3471000"/>
                  <a:ext cx="219865" cy="27586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 rot="1763134">
                  <a:off x="1666218" y="4039972"/>
                  <a:ext cx="787114" cy="1189671"/>
                </a:xfrm>
                <a:custGeom>
                  <a:avLst/>
                  <a:gdLst>
                    <a:gd name="T0" fmla="*/ 2147483647 w 594"/>
                    <a:gd name="T1" fmla="*/ 2147483647 h 598"/>
                    <a:gd name="T2" fmla="*/ 2147483647 w 594"/>
                    <a:gd name="T3" fmla="*/ 2147483647 h 598"/>
                    <a:gd name="T4" fmla="*/ 2147483647 w 594"/>
                    <a:gd name="T5" fmla="*/ 2147483647 h 598"/>
                    <a:gd name="T6" fmla="*/ 2147483647 w 594"/>
                    <a:gd name="T7" fmla="*/ 0 h 598"/>
                    <a:gd name="T8" fmla="*/ 2147483647 w 594"/>
                    <a:gd name="T9" fmla="*/ 2147483647 h 598"/>
                    <a:gd name="T10" fmla="*/ 2147483647 w 594"/>
                    <a:gd name="T11" fmla="*/ 2147483647 h 598"/>
                    <a:gd name="T12" fmla="*/ 2147483647 w 594"/>
                    <a:gd name="T13" fmla="*/ 2147483647 h 598"/>
                    <a:gd name="T14" fmla="*/ 2147483647 w 594"/>
                    <a:gd name="T15" fmla="*/ 2147483647 h 598"/>
                    <a:gd name="T16" fmla="*/ 2147483647 w 594"/>
                    <a:gd name="T17" fmla="*/ 2147483647 h 598"/>
                    <a:gd name="T18" fmla="*/ 2147483647 w 594"/>
                    <a:gd name="T19" fmla="*/ 2147483647 h 598"/>
                    <a:gd name="T20" fmla="*/ 2147483647 w 594"/>
                    <a:gd name="T21" fmla="*/ 2147483647 h 598"/>
                    <a:gd name="T22" fmla="*/ 2147483647 w 594"/>
                    <a:gd name="T23" fmla="*/ 2147483647 h 598"/>
                    <a:gd name="T24" fmla="*/ 2147483647 w 594"/>
                    <a:gd name="T25" fmla="*/ 2147483647 h 598"/>
                    <a:gd name="T26" fmla="*/ 2147483647 w 594"/>
                    <a:gd name="T27" fmla="*/ 2147483647 h 598"/>
                    <a:gd name="T28" fmla="*/ 2147483647 w 594"/>
                    <a:gd name="T29" fmla="*/ 2147483647 h 598"/>
                    <a:gd name="T30" fmla="*/ 2147483647 w 594"/>
                    <a:gd name="T31" fmla="*/ 2147483647 h 598"/>
                    <a:gd name="T32" fmla="*/ 2147483647 w 594"/>
                    <a:gd name="T33" fmla="*/ 2147483647 h 598"/>
                    <a:gd name="T34" fmla="*/ 2147483647 w 594"/>
                    <a:gd name="T35" fmla="*/ 2147483647 h 598"/>
                    <a:gd name="T36" fmla="*/ 2147483647 w 594"/>
                    <a:gd name="T37" fmla="*/ 2147483647 h 598"/>
                    <a:gd name="T38" fmla="*/ 2147483647 w 594"/>
                    <a:gd name="T39" fmla="*/ 2147483647 h 598"/>
                    <a:gd name="T40" fmla="*/ 2147483647 w 594"/>
                    <a:gd name="T41" fmla="*/ 2147483647 h 59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4"/>
                    <a:gd name="T64" fmla="*/ 0 h 598"/>
                    <a:gd name="T65" fmla="*/ 594 w 594"/>
                    <a:gd name="T66" fmla="*/ 598 h 59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4" h="598">
                      <a:moveTo>
                        <a:pt x="131" y="267"/>
                      </a:moveTo>
                      <a:cubicBezTo>
                        <a:pt x="143" y="265"/>
                        <a:pt x="140" y="271"/>
                        <a:pt x="149" y="262"/>
                      </a:cubicBezTo>
                      <a:cubicBezTo>
                        <a:pt x="160" y="251"/>
                        <a:pt x="163" y="218"/>
                        <a:pt x="163" y="218"/>
                      </a:cubicBezTo>
                      <a:cubicBezTo>
                        <a:pt x="169" y="75"/>
                        <a:pt x="140" y="38"/>
                        <a:pt x="258" y="0"/>
                      </a:cubicBezTo>
                      <a:cubicBezTo>
                        <a:pt x="268" y="2"/>
                        <a:pt x="279" y="1"/>
                        <a:pt x="287" y="7"/>
                      </a:cubicBezTo>
                      <a:cubicBezTo>
                        <a:pt x="303" y="18"/>
                        <a:pt x="305" y="52"/>
                        <a:pt x="309" y="66"/>
                      </a:cubicBezTo>
                      <a:cubicBezTo>
                        <a:pt x="321" y="113"/>
                        <a:pt x="331" y="168"/>
                        <a:pt x="367" y="204"/>
                      </a:cubicBezTo>
                      <a:cubicBezTo>
                        <a:pt x="421" y="258"/>
                        <a:pt x="508" y="262"/>
                        <a:pt x="578" y="284"/>
                      </a:cubicBezTo>
                      <a:cubicBezTo>
                        <a:pt x="583" y="291"/>
                        <a:pt x="591" y="297"/>
                        <a:pt x="592" y="306"/>
                      </a:cubicBezTo>
                      <a:cubicBezTo>
                        <a:pt x="594" y="337"/>
                        <a:pt x="591" y="369"/>
                        <a:pt x="585" y="400"/>
                      </a:cubicBezTo>
                      <a:cubicBezTo>
                        <a:pt x="572" y="471"/>
                        <a:pt x="393" y="465"/>
                        <a:pt x="374" y="466"/>
                      </a:cubicBezTo>
                      <a:cubicBezTo>
                        <a:pt x="337" y="489"/>
                        <a:pt x="357" y="473"/>
                        <a:pt x="323" y="524"/>
                      </a:cubicBezTo>
                      <a:cubicBezTo>
                        <a:pt x="296" y="566"/>
                        <a:pt x="266" y="571"/>
                        <a:pt x="229" y="597"/>
                      </a:cubicBezTo>
                      <a:cubicBezTo>
                        <a:pt x="217" y="594"/>
                        <a:pt x="201" y="598"/>
                        <a:pt x="192" y="589"/>
                      </a:cubicBezTo>
                      <a:cubicBezTo>
                        <a:pt x="181" y="578"/>
                        <a:pt x="178" y="546"/>
                        <a:pt x="178" y="546"/>
                      </a:cubicBezTo>
                      <a:cubicBezTo>
                        <a:pt x="175" y="512"/>
                        <a:pt x="176" y="478"/>
                        <a:pt x="170" y="444"/>
                      </a:cubicBezTo>
                      <a:cubicBezTo>
                        <a:pt x="166" y="421"/>
                        <a:pt x="149" y="420"/>
                        <a:pt x="134" y="408"/>
                      </a:cubicBezTo>
                      <a:cubicBezTo>
                        <a:pt x="104" y="383"/>
                        <a:pt x="77" y="369"/>
                        <a:pt x="39" y="357"/>
                      </a:cubicBezTo>
                      <a:cubicBezTo>
                        <a:pt x="32" y="352"/>
                        <a:pt x="20" y="350"/>
                        <a:pt x="18" y="342"/>
                      </a:cubicBezTo>
                      <a:cubicBezTo>
                        <a:pt x="0" y="268"/>
                        <a:pt x="73" y="288"/>
                        <a:pt x="111" y="275"/>
                      </a:cubicBezTo>
                      <a:cubicBezTo>
                        <a:pt x="116" y="273"/>
                        <a:pt x="136" y="270"/>
                        <a:pt x="131" y="267"/>
                      </a:cubicBez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kern="0" dirty="0">
                      <a:solidFill>
                        <a:srgbClr val="000000"/>
                      </a:solidFill>
                    </a:rPr>
                    <a:t>DGP</a:t>
                  </a:r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1375997" y="3160651"/>
                  <a:ext cx="118726" cy="137933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1288051" y="3583067"/>
                  <a:ext cx="123124" cy="146556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4" name="Oval 27"/>
                <p:cNvSpPr>
                  <a:spLocks noChangeArrowheads="1"/>
                </p:cNvSpPr>
                <p:nvPr/>
              </p:nvSpPr>
              <p:spPr bwMode="auto">
                <a:xfrm>
                  <a:off x="1389187" y="2445122"/>
                  <a:ext cx="167097" cy="18965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5" name="Oval 41"/>
                <p:cNvSpPr>
                  <a:spLocks noChangeArrowheads="1"/>
                </p:cNvSpPr>
                <p:nvPr/>
              </p:nvSpPr>
              <p:spPr bwMode="auto">
                <a:xfrm>
                  <a:off x="1406777" y="4341698"/>
                  <a:ext cx="118728" cy="137933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" name="Oval 42"/>
                <p:cNvSpPr>
                  <a:spLocks noChangeArrowheads="1"/>
                </p:cNvSpPr>
                <p:nvPr/>
              </p:nvSpPr>
              <p:spPr bwMode="auto">
                <a:xfrm>
                  <a:off x="1208900" y="3927899"/>
                  <a:ext cx="123124" cy="137933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grpSp>
              <p:nvGrpSpPr>
                <p:cNvPr id="27" name="Group 124"/>
                <p:cNvGrpSpPr>
                  <a:grpSpLocks/>
                </p:cNvGrpSpPr>
                <p:nvPr/>
              </p:nvGrpSpPr>
              <p:grpSpPr bwMode="auto">
                <a:xfrm>
                  <a:off x="0" y="4076702"/>
                  <a:ext cx="1908175" cy="4232276"/>
                  <a:chOff x="0" y="2176"/>
                  <a:chExt cx="1202" cy="2666"/>
                </a:xfrm>
              </p:grpSpPr>
              <p:sp>
                <p:nvSpPr>
                  <p:cNvPr id="35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2810"/>
                    <a:ext cx="144" cy="10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4400" kern="0">
                      <a:solidFill>
                        <a:srgbClr val="000000"/>
                      </a:solidFill>
                      <a:latin typeface="Verdana" pitchFamily="34" charset="0"/>
                    </a:endParaRPr>
                  </a:p>
                </p:txBody>
              </p:sp>
              <p:grpSp>
                <p:nvGrpSpPr>
                  <p:cNvPr id="36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25" y="2176"/>
                    <a:ext cx="648" cy="1052"/>
                    <a:chOff x="125" y="2176"/>
                    <a:chExt cx="648" cy="1052"/>
                  </a:xfrm>
                </p:grpSpPr>
                <p:grpSp>
                  <p:nvGrpSpPr>
                    <p:cNvPr id="38" name="Group 127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04" y="2176"/>
                      <a:ext cx="407" cy="408"/>
                      <a:chOff x="4241" y="1298"/>
                      <a:chExt cx="589" cy="590"/>
                    </a:xfrm>
                  </p:grpSpPr>
                  <p:grpSp>
                    <p:nvGrpSpPr>
                      <p:cNvPr id="43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41" y="1298"/>
                        <a:ext cx="589" cy="590"/>
                        <a:chOff x="4241" y="1298"/>
                        <a:chExt cx="589" cy="590"/>
                      </a:xfrm>
                    </p:grpSpPr>
                    <p:sp>
                      <p:nvSpPr>
                        <p:cNvPr id="46" name="Oval 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38" y="1297"/>
                          <a:ext cx="589" cy="589"/>
                        </a:xfrm>
                        <a:prstGeom prst="ellipse">
                          <a:avLst/>
                        </a:prstGeom>
                        <a:solidFill>
                          <a:srgbClr val="FF6666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4400" kern="0">
                            <a:solidFill>
                              <a:srgbClr val="000000"/>
                            </a:solidFill>
                            <a:latin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7" name="AutoShape 1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4411" y="1297"/>
                          <a:ext cx="275" cy="26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4400" kern="0">
                            <a:solidFill>
                              <a:srgbClr val="000000"/>
                            </a:solidFill>
                            <a:latin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44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7" y="1317"/>
                        <a:ext cx="126" cy="252"/>
                      </a:xfrm>
                      <a:custGeom>
                        <a:avLst/>
                        <a:gdLst>
                          <a:gd name="T0" fmla="*/ 0 w 126"/>
                          <a:gd name="T1" fmla="*/ 0 h 252"/>
                          <a:gd name="T2" fmla="*/ 126 w 126"/>
                          <a:gd name="T3" fmla="*/ 252 h 252"/>
                          <a:gd name="T4" fmla="*/ 0 60000 65536"/>
                          <a:gd name="T5" fmla="*/ 0 60000 65536"/>
                          <a:gd name="T6" fmla="*/ 0 w 126"/>
                          <a:gd name="T7" fmla="*/ 0 h 252"/>
                          <a:gd name="T8" fmla="*/ 126 w 126"/>
                          <a:gd name="T9" fmla="*/ 252 h 252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26" h="252">
                            <a:moveTo>
                              <a:pt x="0" y="0"/>
                            </a:moveTo>
                            <a:lnTo>
                              <a:pt x="126" y="25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53" y="1281"/>
                        <a:ext cx="118" cy="232"/>
                      </a:xfrm>
                      <a:custGeom>
                        <a:avLst/>
                        <a:gdLst>
                          <a:gd name="T0" fmla="*/ 120 w 120"/>
                          <a:gd name="T1" fmla="*/ 0 h 232"/>
                          <a:gd name="T2" fmla="*/ 0 w 120"/>
                          <a:gd name="T3" fmla="*/ 232 h 232"/>
                          <a:gd name="T4" fmla="*/ 0 60000 65536"/>
                          <a:gd name="T5" fmla="*/ 0 60000 65536"/>
                          <a:gd name="T6" fmla="*/ 0 w 120"/>
                          <a:gd name="T7" fmla="*/ 0 h 232"/>
                          <a:gd name="T8" fmla="*/ 120 w 120"/>
                          <a:gd name="T9" fmla="*/ 232 h 232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20" h="232">
                            <a:moveTo>
                              <a:pt x="120" y="0"/>
                            </a:moveTo>
                            <a:lnTo>
                              <a:pt x="0" y="232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" y="2245"/>
                      <a:ext cx="648" cy="983"/>
                      <a:chOff x="125" y="2245"/>
                      <a:chExt cx="648" cy="983"/>
                    </a:xfrm>
                  </p:grpSpPr>
                  <p:sp>
                    <p:nvSpPr>
                      <p:cNvPr id="40" name="Text Box 1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6" y="2245"/>
                        <a:ext cx="488" cy="9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sz="800" b="1" kern="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1" name="Arc 135"/>
                      <p:cNvSpPr>
                        <a:spLocks/>
                      </p:cNvSpPr>
                      <p:nvPr/>
                    </p:nvSpPr>
                    <p:spPr bwMode="auto">
                      <a:xfrm rot="-6189836" flipH="1" flipV="1">
                        <a:off x="381" y="2011"/>
                        <a:ext cx="136" cy="648"/>
                      </a:xfrm>
                      <a:custGeom>
                        <a:avLst/>
                        <a:gdLst>
                          <a:gd name="T0" fmla="*/ 0 w 17995"/>
                          <a:gd name="T1" fmla="*/ 0 h 21600"/>
                          <a:gd name="T2" fmla="*/ 0 w 17995"/>
                          <a:gd name="T3" fmla="*/ 0 h 21600"/>
                          <a:gd name="T4" fmla="*/ 0 w 1799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17995"/>
                          <a:gd name="T10" fmla="*/ 0 h 21600"/>
                          <a:gd name="T11" fmla="*/ 17995 w 1799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7995" h="21600" fill="none" extrusionOk="0">
                            <a:moveTo>
                              <a:pt x="-1" y="55"/>
                            </a:moveTo>
                            <a:cubicBezTo>
                              <a:pt x="515" y="18"/>
                              <a:pt x="1032" y="-1"/>
                              <a:pt x="1550" y="0"/>
                            </a:cubicBezTo>
                            <a:cubicBezTo>
                              <a:pt x="7879" y="0"/>
                              <a:pt x="13891" y="2776"/>
                              <a:pt x="17995" y="7595"/>
                            </a:cubicBezTo>
                          </a:path>
                          <a:path w="17995" h="21600" stroke="0" extrusionOk="0">
                            <a:moveTo>
                              <a:pt x="-1" y="55"/>
                            </a:moveTo>
                            <a:cubicBezTo>
                              <a:pt x="515" y="18"/>
                              <a:pt x="1032" y="-1"/>
                              <a:pt x="1550" y="0"/>
                            </a:cubicBezTo>
                            <a:cubicBezTo>
                              <a:pt x="7879" y="0"/>
                              <a:pt x="13891" y="2776"/>
                              <a:pt x="17995" y="7595"/>
                            </a:cubicBezTo>
                            <a:lnTo>
                              <a:pt x="155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2" name="Arc 136"/>
                      <p:cNvSpPr>
                        <a:spLocks/>
                      </p:cNvSpPr>
                      <p:nvPr/>
                    </p:nvSpPr>
                    <p:spPr bwMode="auto">
                      <a:xfrm rot="18632010" flipH="1">
                        <a:off x="318" y="2473"/>
                        <a:ext cx="272" cy="3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7" name="Text Box 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157"/>
                    <a:ext cx="1202" cy="16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b="1" kern="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auto">
                <a:xfrm>
                  <a:off x="1639834" y="3427893"/>
                  <a:ext cx="215466" cy="27586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auto">
                <a:xfrm>
                  <a:off x="2497305" y="3427893"/>
                  <a:ext cx="215469" cy="27586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0" name="Oval 10"/>
                <p:cNvSpPr>
                  <a:spLocks noChangeArrowheads="1"/>
                </p:cNvSpPr>
                <p:nvPr/>
              </p:nvSpPr>
              <p:spPr bwMode="auto">
                <a:xfrm>
                  <a:off x="3284422" y="3427893"/>
                  <a:ext cx="219865" cy="27586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31" name="Connettore 2 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66833" y="781865"/>
                  <a:ext cx="1396209" cy="1564136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 type="arrow" w="med" len="med"/>
                  <a:tailEnd/>
                </a:ln>
              </p:spPr>
            </p:cxnSp>
            <p:sp>
              <p:nvSpPr>
                <p:cNvPr id="32" name="CasellaDiTesto 88"/>
                <p:cNvSpPr txBox="1">
                  <a:spLocks noChangeArrowheads="1"/>
                </p:cNvSpPr>
                <p:nvPr/>
              </p:nvSpPr>
              <p:spPr bwMode="auto">
                <a:xfrm>
                  <a:off x="3142759" y="-260900"/>
                  <a:ext cx="1715410" cy="17827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t-IT" sz="1000" b="1" kern="0" dirty="0" err="1">
                      <a:solidFill>
                        <a:srgbClr val="3333CC"/>
                      </a:solidFill>
                    </a:rPr>
                    <a:t>Gliadin</a:t>
                  </a:r>
                  <a:r>
                    <a:rPr lang="it-IT" sz="1000" b="1" kern="0" dirty="0">
                      <a:solidFill>
                        <a:srgbClr val="3333CC"/>
                      </a:solidFill>
                    </a:rPr>
                    <a:t> </a:t>
                  </a:r>
                </a:p>
              </p:txBody>
            </p:sp>
            <p:sp>
              <p:nvSpPr>
                <p:cNvPr id="33" name="CasellaDiTesto 89"/>
                <p:cNvSpPr txBox="1">
                  <a:spLocks noChangeArrowheads="1"/>
                </p:cNvSpPr>
                <p:nvPr/>
              </p:nvSpPr>
              <p:spPr bwMode="auto">
                <a:xfrm>
                  <a:off x="1481532" y="4410664"/>
                  <a:ext cx="511515" cy="1894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1100" kern="0" dirty="0">
                    <a:solidFill>
                      <a:srgbClr val="3333CC"/>
                    </a:solidFill>
                  </a:endParaRPr>
                </a:p>
              </p:txBody>
            </p:sp>
            <p:sp>
              <p:nvSpPr>
                <p:cNvPr id="34" name="AutoShape 93"/>
                <p:cNvSpPr>
                  <a:spLocks noChangeArrowheads="1"/>
                </p:cNvSpPr>
                <p:nvPr/>
              </p:nvSpPr>
              <p:spPr bwMode="auto">
                <a:xfrm>
                  <a:off x="2141126" y="4858946"/>
                  <a:ext cx="228659" cy="17241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4400" kern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5" name="CasellaDiTesto 55"/>
              <p:cNvSpPr txBox="1">
                <a:spLocks noChangeArrowheads="1"/>
              </p:cNvSpPr>
              <p:nvPr/>
            </p:nvSpPr>
            <p:spPr bwMode="auto">
              <a:xfrm>
                <a:off x="1261124" y="6677974"/>
                <a:ext cx="985149" cy="402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altLang="it-IT" sz="1000" b="1" dirty="0"/>
                  <a:t>TG2</a:t>
                </a:r>
              </a:p>
            </p:txBody>
          </p:sp>
        </p:grpSp>
        <p:sp>
          <p:nvSpPr>
            <p:cNvPr id="52" name="CasellaDiTesto 51"/>
            <p:cNvSpPr txBox="1"/>
            <p:nvPr/>
          </p:nvSpPr>
          <p:spPr>
            <a:xfrm>
              <a:off x="611560" y="3547989"/>
              <a:ext cx="659035" cy="464331"/>
            </a:xfrm>
            <a:prstGeom prst="rect">
              <a:avLst/>
            </a:prstGeom>
            <a:noFill/>
          </p:spPr>
          <p:txBody>
            <a:bodyPr wrap="none" lIns="108000" tIns="108000" rIns="108000" bIns="108000" rtlCol="0">
              <a:spAutoFit/>
            </a:bodyPr>
            <a:lstStyle/>
            <a:p>
              <a:r>
                <a:rPr lang="it-IT" sz="1600" b="1" dirty="0" smtClean="0">
                  <a:solidFill>
                    <a:srgbClr val="008000"/>
                  </a:solidFill>
                </a:rPr>
                <a:t>DGP</a:t>
              </a:r>
            </a:p>
          </p:txBody>
        </p:sp>
      </p:grpSp>
      <p:sp>
        <p:nvSpPr>
          <p:cNvPr id="53" name="CasellaDiTesto 52"/>
          <p:cNvSpPr txBox="1"/>
          <p:nvPr/>
        </p:nvSpPr>
        <p:spPr>
          <a:xfrm>
            <a:off x="4590428" y="987574"/>
            <a:ext cx="4014020" cy="433553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pPr algn="ctr"/>
            <a:r>
              <a:rPr lang="it-IT" altLang="it-IT" sz="1400" b="1" dirty="0" smtClean="0">
                <a:solidFill>
                  <a:srgbClr val="2107DF"/>
                </a:solidFill>
              </a:rPr>
              <a:t>A </a:t>
            </a:r>
            <a:r>
              <a:rPr lang="it-IT" altLang="it-IT" sz="1400" b="1" dirty="0" err="1" smtClean="0">
                <a:solidFill>
                  <a:srgbClr val="2107DF"/>
                </a:solidFill>
              </a:rPr>
              <a:t>minority</a:t>
            </a:r>
            <a:r>
              <a:rPr lang="it-IT" altLang="it-IT" sz="1400" b="1" dirty="0" smtClean="0">
                <a:solidFill>
                  <a:srgbClr val="2107DF"/>
                </a:solidFill>
              </a:rPr>
              <a:t> of CD </a:t>
            </a:r>
            <a:r>
              <a:rPr lang="it-IT" altLang="it-IT" sz="1400" b="1" dirty="0" err="1" smtClean="0">
                <a:solidFill>
                  <a:srgbClr val="2107DF"/>
                </a:solidFill>
              </a:rPr>
              <a:t>pts</a:t>
            </a:r>
            <a:r>
              <a:rPr lang="it-IT" altLang="it-IT" sz="1400" b="1" dirty="0" smtClean="0">
                <a:solidFill>
                  <a:srgbClr val="2107DF"/>
                </a:solidFill>
              </a:rPr>
              <a:t> (2-8%) are </a:t>
            </a:r>
            <a:r>
              <a:rPr lang="it-IT" altLang="it-IT" sz="1400" b="1" dirty="0" err="1" smtClean="0">
                <a:solidFill>
                  <a:srgbClr val="2107DF"/>
                </a:solidFill>
              </a:rPr>
              <a:t>seronegative</a:t>
            </a:r>
            <a:endParaRPr lang="it-IT" sz="1400" dirty="0" smtClean="0"/>
          </a:p>
        </p:txBody>
      </p:sp>
      <p:sp>
        <p:nvSpPr>
          <p:cNvPr id="54" name="CasellaDiTesto 53"/>
          <p:cNvSpPr txBox="1"/>
          <p:nvPr/>
        </p:nvSpPr>
        <p:spPr>
          <a:xfrm>
            <a:off x="4499992" y="1292798"/>
            <a:ext cx="4644007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DD </a:t>
            </a:r>
            <a:r>
              <a:rPr lang="it-IT" sz="1600" b="1" dirty="0">
                <a:solidFill>
                  <a:srgbClr val="000090"/>
                </a:solidFill>
              </a:rPr>
              <a:t>with: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000090"/>
                </a:solidFill>
              </a:rPr>
              <a:t>Autoimmune </a:t>
            </a:r>
            <a:r>
              <a:rPr lang="it-IT" sz="1600" b="1" dirty="0" err="1" smtClean="0">
                <a:solidFill>
                  <a:srgbClr val="000090"/>
                </a:solidFill>
              </a:rPr>
              <a:t>enteropathy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(anti-</a:t>
            </a:r>
            <a:r>
              <a:rPr lang="it-IT" sz="1200" b="1" dirty="0" err="1" smtClean="0">
                <a:solidFill>
                  <a:srgbClr val="800000"/>
                </a:solidFill>
              </a:rPr>
              <a:t>enterocyte</a:t>
            </a:r>
            <a:r>
              <a:rPr lang="it-IT" sz="1200" b="1" dirty="0" smtClean="0">
                <a:solidFill>
                  <a:srgbClr val="800000"/>
                </a:solidFill>
              </a:rPr>
              <a:t> </a:t>
            </a:r>
            <a:r>
              <a:rPr lang="it-IT" sz="1200" b="1" dirty="0" err="1" smtClean="0">
                <a:solidFill>
                  <a:srgbClr val="800000"/>
                </a:solidFill>
              </a:rPr>
              <a:t>Abs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err="1" smtClean="0">
                <a:solidFill>
                  <a:srgbClr val="000090"/>
                </a:solidFill>
              </a:rPr>
              <a:t>Giardiasis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 smtClean="0">
                <a:solidFill>
                  <a:srgbClr val="800000"/>
                </a:solidFill>
              </a:rPr>
              <a:t>stool</a:t>
            </a:r>
            <a:r>
              <a:rPr lang="it-IT" sz="1200" b="1" dirty="0" smtClean="0">
                <a:solidFill>
                  <a:srgbClr val="800000"/>
                </a:solidFill>
              </a:rPr>
              <a:t> test + </a:t>
            </a:r>
            <a:r>
              <a:rPr lang="it-IT" sz="1200" b="1" dirty="0" err="1" smtClean="0">
                <a:solidFill>
                  <a:srgbClr val="800000"/>
                </a:solidFill>
              </a:rPr>
              <a:t>duodenal</a:t>
            </a:r>
            <a:r>
              <a:rPr lang="it-IT" sz="1200" b="1" dirty="0" smtClean="0">
                <a:solidFill>
                  <a:srgbClr val="800000"/>
                </a:solidFill>
              </a:rPr>
              <a:t> </a:t>
            </a:r>
            <a:r>
              <a:rPr lang="it-IT" sz="1200" b="1" dirty="0" err="1" smtClean="0">
                <a:solidFill>
                  <a:srgbClr val="800000"/>
                </a:solidFill>
              </a:rPr>
              <a:t>juice</a:t>
            </a:r>
            <a:r>
              <a:rPr lang="it-IT" sz="1200" b="1" dirty="0" smtClean="0">
                <a:solidFill>
                  <a:srgbClr val="800000"/>
                </a:solidFill>
              </a:rPr>
              <a:t> / </a:t>
            </a:r>
            <a:r>
              <a:rPr lang="it-IT" sz="1200" b="1" dirty="0" err="1" smtClean="0">
                <a:solidFill>
                  <a:srgbClr val="800000"/>
                </a:solidFill>
              </a:rPr>
              <a:t>histology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CVID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 smtClean="0">
                <a:solidFill>
                  <a:srgbClr val="800000"/>
                </a:solidFill>
              </a:rPr>
              <a:t>Reduced</a:t>
            </a:r>
            <a:r>
              <a:rPr lang="it-IT" sz="1200" b="1" dirty="0" smtClean="0">
                <a:solidFill>
                  <a:srgbClr val="800000"/>
                </a:solidFill>
              </a:rPr>
              <a:t> CD138 plasma </a:t>
            </a:r>
            <a:r>
              <a:rPr lang="it-IT" sz="1200" b="1" dirty="0" err="1" smtClean="0">
                <a:solidFill>
                  <a:srgbClr val="800000"/>
                </a:solidFill>
              </a:rPr>
              <a:t>cell</a:t>
            </a:r>
            <a:r>
              <a:rPr lang="it-IT" sz="1200" b="1" dirty="0" smtClean="0">
                <a:solidFill>
                  <a:srgbClr val="800000"/>
                </a:solidFill>
              </a:rPr>
              <a:t> </a:t>
            </a:r>
            <a:r>
              <a:rPr lang="it-IT" sz="1200" b="1" dirty="0" err="1" smtClean="0">
                <a:solidFill>
                  <a:srgbClr val="800000"/>
                </a:solidFill>
              </a:rPr>
              <a:t>count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err="1">
                <a:solidFill>
                  <a:srgbClr val="000090"/>
                </a:solidFill>
              </a:rPr>
              <a:t>Olmesartan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 smtClean="0">
                <a:solidFill>
                  <a:srgbClr val="000090"/>
                </a:solidFill>
              </a:rPr>
              <a:t>enteropathy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 smtClean="0">
                <a:solidFill>
                  <a:srgbClr val="800000"/>
                </a:solidFill>
              </a:rPr>
              <a:t>drug</a:t>
            </a:r>
            <a:r>
              <a:rPr lang="it-IT" sz="1200" b="1" dirty="0" smtClean="0">
                <a:solidFill>
                  <a:srgbClr val="800000"/>
                </a:solidFill>
              </a:rPr>
              <a:t> </a:t>
            </a:r>
            <a:r>
              <a:rPr lang="it-IT" sz="1200" b="1" dirty="0" err="1" smtClean="0">
                <a:solidFill>
                  <a:srgbClr val="800000"/>
                </a:solidFill>
              </a:rPr>
              <a:t>intake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solidFill>
                  <a:srgbClr val="000090"/>
                </a:solidFill>
              </a:rPr>
              <a:t>SIBO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 smtClean="0">
                <a:solidFill>
                  <a:srgbClr val="800000"/>
                </a:solidFill>
              </a:rPr>
              <a:t>Lactulose</a:t>
            </a:r>
            <a:r>
              <a:rPr lang="it-IT" sz="1200" b="1" dirty="0" smtClean="0">
                <a:solidFill>
                  <a:srgbClr val="800000"/>
                </a:solidFill>
              </a:rPr>
              <a:t> / </a:t>
            </a:r>
            <a:r>
              <a:rPr lang="it-IT" sz="1200" b="1" dirty="0" err="1" smtClean="0">
                <a:solidFill>
                  <a:srgbClr val="800000"/>
                </a:solidFill>
              </a:rPr>
              <a:t>glucose</a:t>
            </a:r>
            <a:r>
              <a:rPr lang="it-IT" sz="1200" b="1" dirty="0" smtClean="0">
                <a:solidFill>
                  <a:srgbClr val="800000"/>
                </a:solidFill>
              </a:rPr>
              <a:t> BT)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err="1">
                <a:solidFill>
                  <a:srgbClr val="000090"/>
                </a:solidFill>
              </a:rPr>
              <a:t>Eosinophilic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 smtClean="0">
                <a:solidFill>
                  <a:srgbClr val="000090"/>
                </a:solidFill>
              </a:rPr>
              <a:t>enteritis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 smtClean="0">
                <a:solidFill>
                  <a:srgbClr val="800000"/>
                </a:solidFill>
              </a:rPr>
              <a:t>Eo</a:t>
            </a:r>
            <a:r>
              <a:rPr lang="it-IT" sz="1200" b="1" dirty="0" smtClean="0">
                <a:solidFill>
                  <a:srgbClr val="800000"/>
                </a:solidFill>
              </a:rPr>
              <a:t> </a:t>
            </a:r>
            <a:r>
              <a:rPr lang="it-IT" sz="1200" b="1" dirty="0" err="1" smtClean="0">
                <a:solidFill>
                  <a:srgbClr val="800000"/>
                </a:solidFill>
              </a:rPr>
              <a:t>quantification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err="1">
                <a:solidFill>
                  <a:srgbClr val="000090"/>
                </a:solidFill>
              </a:rPr>
              <a:t>Intestinal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 smtClean="0">
                <a:solidFill>
                  <a:srgbClr val="000090"/>
                </a:solidFill>
              </a:rPr>
              <a:t>lymphoma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>
                <a:solidFill>
                  <a:srgbClr val="800000"/>
                </a:solidFill>
              </a:rPr>
              <a:t>H</a:t>
            </a:r>
            <a:r>
              <a:rPr lang="it-IT" sz="1200" b="1" dirty="0" err="1" smtClean="0">
                <a:solidFill>
                  <a:srgbClr val="800000"/>
                </a:solidFill>
              </a:rPr>
              <a:t>istopathology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err="1" smtClean="0">
                <a:solidFill>
                  <a:srgbClr val="000090"/>
                </a:solidFill>
              </a:rPr>
              <a:t>Tropical</a:t>
            </a:r>
            <a:r>
              <a:rPr lang="it-IT" sz="1600" b="1" dirty="0" smtClean="0">
                <a:solidFill>
                  <a:srgbClr val="000090"/>
                </a:solidFill>
              </a:rPr>
              <a:t> sprue </a:t>
            </a:r>
            <a:r>
              <a:rPr lang="it-IT" sz="1200" b="1" dirty="0" smtClean="0">
                <a:solidFill>
                  <a:srgbClr val="800000"/>
                </a:solidFill>
              </a:rPr>
              <a:t>(</a:t>
            </a:r>
            <a:r>
              <a:rPr lang="it-IT" sz="1200" b="1" dirty="0" err="1" smtClean="0">
                <a:solidFill>
                  <a:srgbClr val="800000"/>
                </a:solidFill>
              </a:rPr>
              <a:t>Stool</a:t>
            </a:r>
            <a:r>
              <a:rPr lang="it-IT" sz="1200" b="1" dirty="0" smtClean="0">
                <a:solidFill>
                  <a:srgbClr val="800000"/>
                </a:solidFill>
              </a:rPr>
              <a:t> / </a:t>
            </a:r>
            <a:r>
              <a:rPr lang="it-IT" sz="1200" b="1" dirty="0" err="1" smtClean="0">
                <a:solidFill>
                  <a:srgbClr val="800000"/>
                </a:solidFill>
              </a:rPr>
              <a:t>serological</a:t>
            </a:r>
            <a:r>
              <a:rPr lang="it-IT" sz="1200" b="1" dirty="0" smtClean="0">
                <a:solidFill>
                  <a:srgbClr val="800000"/>
                </a:solidFill>
              </a:rPr>
              <a:t> </a:t>
            </a:r>
            <a:r>
              <a:rPr lang="it-IT" sz="1200" b="1" dirty="0" err="1" smtClean="0">
                <a:solidFill>
                  <a:srgbClr val="800000"/>
                </a:solidFill>
              </a:rPr>
              <a:t>tests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err="1">
                <a:solidFill>
                  <a:srgbClr val="000090"/>
                </a:solidFill>
              </a:rPr>
              <a:t>Whipple’s</a:t>
            </a:r>
            <a:r>
              <a:rPr lang="it-IT" sz="1600" b="1" dirty="0">
                <a:solidFill>
                  <a:srgbClr val="000090"/>
                </a:solidFill>
              </a:rPr>
              <a:t> </a:t>
            </a:r>
            <a:r>
              <a:rPr lang="it-IT" sz="1600" b="1" dirty="0" err="1" smtClean="0">
                <a:solidFill>
                  <a:srgbClr val="000090"/>
                </a:solidFill>
              </a:rPr>
              <a:t>disease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(PAS+; </a:t>
            </a:r>
            <a:r>
              <a:rPr lang="it-IT" sz="1200" b="1" i="1" dirty="0" smtClean="0">
                <a:solidFill>
                  <a:srgbClr val="800000"/>
                </a:solidFill>
              </a:rPr>
              <a:t>T. </a:t>
            </a:r>
            <a:r>
              <a:rPr lang="it-IT" sz="1200" b="1" i="1" dirty="0" err="1" smtClean="0">
                <a:solidFill>
                  <a:srgbClr val="800000"/>
                </a:solidFill>
              </a:rPr>
              <a:t>whippeli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80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HIV </a:t>
            </a:r>
            <a:r>
              <a:rPr lang="it-IT" sz="1600" b="1" dirty="0" err="1" smtClean="0">
                <a:solidFill>
                  <a:srgbClr val="000090"/>
                </a:solidFill>
              </a:rPr>
              <a:t>infection</a:t>
            </a:r>
            <a:r>
              <a:rPr lang="it-IT" sz="1600" b="1" dirty="0" smtClean="0">
                <a:solidFill>
                  <a:srgbClr val="000090"/>
                </a:solidFill>
              </a:rPr>
              <a:t> </a:t>
            </a:r>
            <a:r>
              <a:rPr lang="it-IT" sz="1200" b="1" dirty="0" smtClean="0">
                <a:solidFill>
                  <a:srgbClr val="800000"/>
                </a:solidFill>
              </a:rPr>
              <a:t>(HIV </a:t>
            </a:r>
            <a:r>
              <a:rPr lang="it-IT" sz="1200" b="1" dirty="0" err="1" smtClean="0">
                <a:solidFill>
                  <a:srgbClr val="800000"/>
                </a:solidFill>
              </a:rPr>
              <a:t>tests</a:t>
            </a:r>
            <a:r>
              <a:rPr lang="it-IT" sz="1200" b="1" dirty="0" smtClean="0">
                <a:solidFill>
                  <a:srgbClr val="800000"/>
                </a:solidFill>
              </a:rPr>
              <a:t>)</a:t>
            </a:r>
            <a:endParaRPr lang="it-IT" sz="1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7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81211"/>
            <a:ext cx="8562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247749"/>
            <a:ext cx="302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UEG </a:t>
            </a:r>
            <a:r>
              <a:rPr lang="it-IT" sz="1400" b="1" dirty="0" err="1" smtClean="0"/>
              <a:t>Education</a:t>
            </a:r>
            <a:r>
              <a:rPr lang="it-IT" sz="1400" b="1" dirty="0" smtClean="0"/>
              <a:t> 2016; 16:1-3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252184"/>
            <a:ext cx="8640960" cy="8956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v"/>
            </a:pPr>
            <a:r>
              <a:rPr lang="it-IT" b="1" dirty="0" smtClean="0">
                <a:solidFill>
                  <a:srgbClr val="000099"/>
                </a:solidFill>
              </a:rPr>
              <a:t>&gt; 10.000 </a:t>
            </a:r>
            <a:r>
              <a:rPr lang="it-IT" b="1" dirty="0" err="1" smtClean="0">
                <a:solidFill>
                  <a:srgbClr val="000099"/>
                </a:solidFill>
              </a:rPr>
              <a:t>visualizations</a:t>
            </a:r>
            <a:r>
              <a:rPr lang="it-IT" b="1" dirty="0" smtClean="0">
                <a:solidFill>
                  <a:srgbClr val="000099"/>
                </a:solidFill>
              </a:rPr>
              <a:t> in the first 4 </a:t>
            </a:r>
            <a:r>
              <a:rPr lang="it-IT" b="1" dirty="0" err="1" smtClean="0">
                <a:solidFill>
                  <a:srgbClr val="000099"/>
                </a:solidFill>
              </a:rPr>
              <a:t>months</a:t>
            </a:r>
            <a:r>
              <a:rPr lang="it-IT" b="1" dirty="0" smtClean="0">
                <a:solidFill>
                  <a:srgbClr val="000099"/>
                </a:solidFill>
              </a:rPr>
              <a:t> on the UEG-</a:t>
            </a:r>
            <a:r>
              <a:rPr lang="it-IT" b="1" dirty="0" err="1" smtClean="0">
                <a:solidFill>
                  <a:srgbClr val="000099"/>
                </a:solidFill>
              </a:rPr>
              <a:t>Education</a:t>
            </a:r>
            <a:r>
              <a:rPr lang="it-IT" b="1" dirty="0" smtClean="0">
                <a:solidFill>
                  <a:srgbClr val="000099"/>
                </a:solidFill>
              </a:rPr>
              <a:t> website</a:t>
            </a:r>
          </a:p>
          <a:p>
            <a:pPr marL="171450" indent="-171450">
              <a:lnSpc>
                <a:spcPct val="120000"/>
              </a:lnSpc>
              <a:buClr>
                <a:srgbClr val="800000"/>
              </a:buClr>
              <a:buFont typeface="Wingdings" charset="2"/>
              <a:buChar char="v"/>
            </a:pPr>
            <a:endParaRPr lang="it-IT" sz="800" b="1" dirty="0" smtClean="0">
              <a:solidFill>
                <a:srgbClr val="000099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v"/>
            </a:pPr>
            <a:r>
              <a:rPr lang="it-IT" b="1" dirty="0" err="1" smtClean="0">
                <a:solidFill>
                  <a:srgbClr val="000099"/>
                </a:solidFill>
              </a:rPr>
              <a:t>Downloadable</a:t>
            </a:r>
            <a:r>
              <a:rPr lang="it-IT" b="1" dirty="0" smtClean="0">
                <a:solidFill>
                  <a:srgbClr val="000099"/>
                </a:solidFill>
              </a:rPr>
              <a:t> (</a:t>
            </a:r>
            <a:r>
              <a:rPr lang="it-IT" b="1" dirty="0" err="1" smtClean="0">
                <a:solidFill>
                  <a:srgbClr val="000099"/>
                </a:solidFill>
              </a:rPr>
              <a:t>myUEG</a:t>
            </a:r>
            <a:r>
              <a:rPr lang="it-IT" b="1" dirty="0" smtClean="0">
                <a:solidFill>
                  <a:srgbClr val="000099"/>
                </a:solidFill>
              </a:rPr>
              <a:t> – </a:t>
            </a:r>
            <a:r>
              <a:rPr lang="it-IT" b="1" dirty="0" err="1" smtClean="0">
                <a:solidFill>
                  <a:srgbClr val="000099"/>
                </a:solidFill>
              </a:rPr>
              <a:t>Edu</a:t>
            </a:r>
            <a:r>
              <a:rPr lang="it-IT" b="1" dirty="0" smtClean="0">
                <a:solidFill>
                  <a:srgbClr val="000099"/>
                </a:solidFill>
              </a:rPr>
              <a:t> </a:t>
            </a:r>
            <a:r>
              <a:rPr lang="it-IT" b="1" dirty="0" err="1" smtClean="0">
                <a:solidFill>
                  <a:srgbClr val="000099"/>
                </a:solidFill>
              </a:rPr>
              <a:t>section</a:t>
            </a:r>
            <a:r>
              <a:rPr lang="it-IT" b="1" dirty="0" smtClean="0">
                <a:solidFill>
                  <a:srgbClr val="000099"/>
                </a:solidFill>
              </a:rPr>
              <a:t>)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360736" y="1995686"/>
            <a:ext cx="2123032" cy="2725536"/>
            <a:chOff x="360736" y="1995686"/>
            <a:chExt cx="2123032" cy="2725536"/>
          </a:xfrm>
        </p:grpSpPr>
        <p:cxnSp>
          <p:nvCxnSpPr>
            <p:cNvPr id="3" name="Connettore 1 2"/>
            <p:cNvCxnSpPr/>
            <p:nvPr/>
          </p:nvCxnSpPr>
          <p:spPr>
            <a:xfrm>
              <a:off x="395536" y="1995686"/>
              <a:ext cx="936104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7" descr="http://www.umbertovolta.it/wp-content/uploads/2013/05/umberto_volta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36" y="3354260"/>
              <a:ext cx="2123032" cy="136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po 15"/>
          <p:cNvGrpSpPr/>
          <p:nvPr/>
        </p:nvGrpSpPr>
        <p:grpSpPr>
          <a:xfrm>
            <a:off x="1475656" y="1995686"/>
            <a:ext cx="7119094" cy="2880320"/>
            <a:chOff x="1475656" y="1995686"/>
            <a:chExt cx="7119094" cy="2880320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1475656" y="1995686"/>
              <a:ext cx="864096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 descr="Immagine correlat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354260"/>
              <a:ext cx="1142430" cy="152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CasellaDiTesto 16"/>
          <p:cNvSpPr txBox="1"/>
          <p:nvPr/>
        </p:nvSpPr>
        <p:spPr>
          <a:xfrm>
            <a:off x="3419872" y="3219822"/>
            <a:ext cx="2736304" cy="188010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profile</a:t>
            </a:r>
            <a:endParaRPr lang="it-IT" b="1" dirty="0" smtClean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endParaRPr lang="it-IT" b="1" dirty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Diagnosis</a:t>
            </a:r>
            <a:endParaRPr lang="it-IT" b="1" dirty="0" smtClean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endParaRPr lang="it-IT" b="1" dirty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smtClean="0"/>
              <a:t>Treatment (GFD) /</a:t>
            </a:r>
            <a:r>
              <a:rPr lang="it-IT" b="1" dirty="0" err="1" smtClean="0"/>
              <a:t>Complications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85272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81211"/>
            <a:ext cx="8562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247749"/>
            <a:ext cx="302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UEG </a:t>
            </a:r>
            <a:r>
              <a:rPr lang="it-IT" sz="1400" b="1" dirty="0" err="1" smtClean="0"/>
              <a:t>Education</a:t>
            </a:r>
            <a:r>
              <a:rPr lang="it-IT" sz="1400" b="1" dirty="0" smtClean="0"/>
              <a:t> 2016; 16:1-3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131840" y="2499742"/>
            <a:ext cx="2736304" cy="49510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profile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41500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8600" y="-218"/>
            <a:ext cx="871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1" i="1" dirty="0">
                <a:solidFill>
                  <a:srgbClr val="FFFF00"/>
                </a:solidFill>
                <a:latin typeface="Arial"/>
                <a:cs typeface="Arial"/>
              </a:rPr>
              <a:t>     </a:t>
            </a:r>
            <a:r>
              <a:rPr lang="en-GB" sz="2000" b="1" dirty="0" smtClean="0">
                <a:solidFill>
                  <a:srgbClr val="FFFF00"/>
                </a:solidFill>
                <a:latin typeface="Arial"/>
                <a:cs typeface="Arial"/>
              </a:rPr>
              <a:t>Coeliac Disease (CD) in the 2019…</a:t>
            </a:r>
            <a:r>
              <a:rPr lang="en-GB" sz="2000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347864" y="1977684"/>
            <a:ext cx="2907605" cy="1836205"/>
            <a:chOff x="3347864" y="1977684"/>
            <a:chExt cx="2907605" cy="1836205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1977684"/>
              <a:ext cx="2907605" cy="183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sellaDiTesto 8"/>
            <p:cNvSpPr txBox="1">
              <a:spLocks noChangeArrowheads="1"/>
            </p:cNvSpPr>
            <p:nvPr/>
          </p:nvSpPr>
          <p:spPr bwMode="auto">
            <a:xfrm>
              <a:off x="3347864" y="2017172"/>
              <a:ext cx="6463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 dirty="0" err="1">
                  <a:solidFill>
                    <a:srgbClr val="FFFF00"/>
                  </a:solidFill>
                  <a:latin typeface="Arial"/>
                  <a:cs typeface="Arial"/>
                </a:rPr>
                <a:t>EmA</a:t>
              </a:r>
              <a:endParaRPr lang="it-IT" sz="1600" b="1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3275856" y="3813889"/>
            <a:ext cx="2952329" cy="1350150"/>
            <a:chOff x="3275856" y="4797152"/>
            <a:chExt cx="2952329" cy="1800200"/>
          </a:xfrm>
        </p:grpSpPr>
        <p:pic>
          <p:nvPicPr>
            <p:cNvPr id="6" name="Immagine 2" descr="Image17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8038" y="4797152"/>
              <a:ext cx="2808287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3275856" y="5829267"/>
              <a:ext cx="295232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endParaRPr lang="it-IT" sz="1400" b="1" dirty="0" smtClean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/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Small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>
                  <a:solidFill>
                    <a:prstClr val="black"/>
                  </a:solidFill>
                  <a:latin typeface="Arial"/>
                  <a:cs typeface="Arial"/>
                </a:rPr>
                <a:t>intestinal</a:t>
              </a:r>
              <a:r>
                <a:rPr lang="it-IT" sz="14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>
                  <a:solidFill>
                    <a:prstClr val="black"/>
                  </a:solidFill>
                  <a:latin typeface="Arial"/>
                  <a:cs typeface="Arial"/>
                </a:rPr>
                <a:t>villous</a:t>
              </a:r>
              <a:r>
                <a:rPr lang="it-IT" sz="14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>
                  <a:solidFill>
                    <a:prstClr val="black"/>
                  </a:solidFill>
                  <a:latin typeface="Arial"/>
                  <a:cs typeface="Arial"/>
                </a:rPr>
                <a:t>atrophy</a:t>
              </a:r>
              <a:endParaRPr lang="it-IT" sz="14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683568" y="93588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		</a:t>
            </a:r>
            <a:r>
              <a:rPr lang="en-GB" sz="2000" dirty="0">
                <a:solidFill>
                  <a:srgbClr val="E46C0A"/>
                </a:solidFill>
                <a:latin typeface="Arial"/>
                <a:cs typeface="Arial"/>
              </a:rPr>
              <a:t>3</a:t>
            </a:r>
            <a:r>
              <a:rPr lang="en-GB" sz="2000" dirty="0" smtClean="0">
                <a:solidFill>
                  <a:srgbClr val="E46C0A"/>
                </a:solidFill>
                <a:latin typeface="Arial"/>
                <a:cs typeface="Arial"/>
              </a:rPr>
              <a:t>.</a:t>
            </a:r>
            <a:r>
              <a:rPr lang="en-GB" sz="2000" dirty="0" smtClean="0">
                <a:solidFill>
                  <a:prstClr val="white"/>
                </a:solidFill>
                <a:latin typeface="Arial"/>
                <a:cs typeface="Arial"/>
              </a:rPr>
              <a:t> reliable tools for diagnosis</a:t>
            </a:r>
            <a:endParaRPr lang="it-IT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28107" y="323818"/>
            <a:ext cx="5914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</a:rPr>
              <a:t>1.</a:t>
            </a:r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 autoimmune disorder</a:t>
            </a:r>
          </a:p>
          <a:p>
            <a:pPr algn="ctr" eaLnBrk="0" hangingPunct="0"/>
            <a:r>
              <a:rPr lang="en-GB" sz="2000" dirty="0">
                <a:solidFill>
                  <a:srgbClr val="E46C0A"/>
                </a:solidFill>
                <a:latin typeface="Arial"/>
                <a:cs typeface="Arial"/>
              </a:rPr>
              <a:t>2. </a:t>
            </a:r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high prevalence in the general population (</a:t>
            </a:r>
            <a:r>
              <a:rPr lang="en-GB" sz="2000" dirty="0">
                <a:solidFill>
                  <a:srgbClr val="FF6FCF"/>
                </a:solidFill>
                <a:latin typeface="Arial"/>
                <a:cs typeface="Arial"/>
              </a:rPr>
              <a:t>≥1%</a:t>
            </a:r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)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77684"/>
            <a:ext cx="3352800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1438691" y="1223918"/>
            <a:ext cx="6293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GB" sz="2000" dirty="0" smtClean="0">
                <a:solidFill>
                  <a:srgbClr val="E46C0A"/>
                </a:solidFill>
                <a:latin typeface="Arial"/>
                <a:cs typeface="Arial"/>
              </a:rPr>
              <a:t>4.</a:t>
            </a:r>
            <a:r>
              <a:rPr lang="en-GB" sz="200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onset at </a:t>
            </a:r>
            <a:r>
              <a:rPr lang="en-GB" sz="2000" u="sng" dirty="0">
                <a:solidFill>
                  <a:prstClr val="white"/>
                </a:solidFill>
                <a:latin typeface="Arial"/>
                <a:cs typeface="Arial"/>
              </a:rPr>
              <a:t>any age </a:t>
            </a:r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(even in the elderly !</a:t>
            </a:r>
            <a:r>
              <a:rPr lang="en-GB" sz="2000" dirty="0" smtClean="0">
                <a:solidFill>
                  <a:prstClr val="white"/>
                </a:solidFill>
                <a:latin typeface="Arial"/>
                <a:cs typeface="Arial"/>
              </a:rPr>
              <a:t>); F:M = 2-3:1 </a:t>
            </a:r>
            <a:endParaRPr lang="en-GB" sz="2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7" name="Immagine 8" descr="Celiac o_0.t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977684"/>
            <a:ext cx="2987675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164288" y="2301813"/>
            <a:ext cx="427037" cy="1619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97297" y="1583958"/>
            <a:ext cx="4176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E46C0A"/>
                </a:solidFill>
                <a:latin typeface="Arial"/>
                <a:cs typeface="Arial"/>
              </a:rPr>
              <a:t>5</a:t>
            </a:r>
            <a:r>
              <a:rPr lang="en-GB" sz="2000" dirty="0" smtClean="0">
                <a:solidFill>
                  <a:srgbClr val="E46C0A"/>
                </a:solidFill>
                <a:latin typeface="Arial"/>
                <a:cs typeface="Arial"/>
              </a:rPr>
              <a:t>.</a:t>
            </a:r>
            <a:r>
              <a:rPr lang="en-GB" sz="200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prstClr val="white"/>
                </a:solidFill>
                <a:latin typeface="Arial"/>
                <a:cs typeface="Arial"/>
              </a:rPr>
              <a:t>polymorphic clinical presentation </a:t>
            </a:r>
            <a:endParaRPr lang="it-IT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58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0973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Mistake #1: Clinical features of CD changed over time…  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467544" y="4609460"/>
            <a:ext cx="4608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>
                <a:solidFill>
                  <a:srgbClr val="000000"/>
                </a:solidFill>
                <a:cs typeface="Times New Roman" pitchFamily="18" charset="0"/>
              </a:rPr>
              <a:t>Volta </a:t>
            </a:r>
            <a:r>
              <a:rPr lang="it-IT" sz="1200" b="1" i="1" dirty="0" smtClean="0">
                <a:solidFill>
                  <a:srgbClr val="000000"/>
                </a:solidFill>
                <a:cs typeface="Times New Roman" pitchFamily="18" charset="0"/>
              </a:rPr>
              <a:t>U., </a:t>
            </a:r>
            <a:r>
              <a:rPr lang="it-IT" sz="1200" b="1" i="1" dirty="0">
                <a:solidFill>
                  <a:srgbClr val="000000"/>
                </a:solidFill>
                <a:cs typeface="Times New Roman" pitchFamily="18" charset="0"/>
              </a:rPr>
              <a:t>et </a:t>
            </a:r>
            <a:r>
              <a:rPr lang="it-IT" sz="1200" b="1" i="1" dirty="0" smtClean="0">
                <a:solidFill>
                  <a:srgbClr val="000000"/>
                </a:solidFill>
                <a:cs typeface="Times New Roman" pitchFamily="18" charset="0"/>
              </a:rPr>
              <a:t>al., </a:t>
            </a:r>
            <a:r>
              <a:rPr lang="it-IT" sz="1200" b="1" i="1" dirty="0">
                <a:solidFill>
                  <a:srgbClr val="000000"/>
                </a:solidFill>
                <a:cs typeface="Times New Roman" pitchFamily="18" charset="0"/>
              </a:rPr>
              <a:t>BMC </a:t>
            </a:r>
            <a:r>
              <a:rPr lang="it-IT" sz="1200" b="1" i="1" dirty="0" err="1" smtClean="0">
                <a:solidFill>
                  <a:srgbClr val="000000"/>
                </a:solidFill>
                <a:cs typeface="Times New Roman" pitchFamily="18" charset="0"/>
              </a:rPr>
              <a:t>Gastroenterology</a:t>
            </a:r>
            <a:r>
              <a:rPr lang="it-IT" sz="1200" b="1" i="1" dirty="0" smtClean="0">
                <a:solidFill>
                  <a:srgbClr val="000000"/>
                </a:solidFill>
                <a:cs typeface="Times New Roman" pitchFamily="18" charset="0"/>
              </a:rPr>
              <a:t> 2014</a:t>
            </a:r>
            <a:r>
              <a:rPr lang="sk-SK" sz="1200" b="1" i="1" dirty="0" smtClean="0">
                <a:solidFill>
                  <a:srgbClr val="000000"/>
                </a:solidFill>
                <a:cs typeface="Times New Roman" pitchFamily="18" charset="0"/>
              </a:rPr>
              <a:t>; 14</a:t>
            </a:r>
            <a:r>
              <a:rPr lang="sk-SK" sz="1200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sk-SK" sz="1200" b="1" i="1" dirty="0" smtClean="0">
                <a:solidFill>
                  <a:srgbClr val="000000"/>
                </a:solidFill>
                <a:cs typeface="Times New Roman" pitchFamily="18" charset="0"/>
              </a:rPr>
              <a:t>194</a:t>
            </a:r>
            <a:endParaRPr lang="it-IT" sz="12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21359"/>
              </p:ext>
            </p:extLst>
          </p:nvPr>
        </p:nvGraphicFramePr>
        <p:xfrm>
          <a:off x="381000" y="1276350"/>
          <a:ext cx="7725913" cy="323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Foglio di lavoro" r:id="rId3" imgW="8382000" imgH="4686300" progId="Excel.Sheet.8">
                  <p:embed/>
                </p:oleObj>
              </mc:Choice>
              <mc:Fallback>
                <p:oleObj name="Foglio di lavoro" r:id="rId3" imgW="8382000" imgH="4686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76350"/>
                        <a:ext cx="7725913" cy="32396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2741596" y="2934957"/>
            <a:ext cx="302890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  <a:latin typeface="Arial"/>
                <a:cs typeface="Arial"/>
              </a:rPr>
              <a:t>52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%</a:t>
            </a:r>
          </a:p>
          <a:p>
            <a:pPr algn="ctr"/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Constipation</a:t>
            </a: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iron-deficiency</a:t>
            </a:r>
            <a:r>
              <a:rPr lang="it-IT" sz="1200" b="1" dirty="0" smtClean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Anaemia</a:t>
            </a: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early</a:t>
            </a:r>
            <a:r>
              <a:rPr lang="it-IT" sz="1200" b="1" dirty="0" err="1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onset</a:t>
            </a:r>
            <a:r>
              <a:rPr lang="it-IT" sz="1200" b="1" dirty="0" smtClean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Ostepenia</a:t>
            </a: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Arial"/>
                <a:cs typeface="Arial"/>
              </a:rPr>
              <a:t>ALT/AST 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increase</a:t>
            </a: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Recurrent</a:t>
            </a:r>
            <a:r>
              <a:rPr lang="it-IT" sz="1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/>
                <a:cs typeface="Arial"/>
              </a:rPr>
              <a:t>miscarriages</a:t>
            </a: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655922" y="2233077"/>
            <a:ext cx="288032" cy="216024"/>
          </a:xfrm>
          <a:prstGeom prst="rect">
            <a:avLst/>
          </a:prstGeom>
          <a:solidFill>
            <a:srgbClr val="FF0000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015962" y="2139702"/>
            <a:ext cx="1030531" cy="40277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200" b="1" dirty="0" err="1" smtClean="0"/>
              <a:t>Subclinical</a:t>
            </a:r>
            <a:endParaRPr lang="it-IT" sz="1200" b="1" dirty="0" smtClean="0"/>
          </a:p>
        </p:txBody>
      </p:sp>
      <p:sp>
        <p:nvSpPr>
          <p:cNvPr id="14" name="Rettangolo 13"/>
          <p:cNvSpPr/>
          <p:nvPr/>
        </p:nvSpPr>
        <p:spPr>
          <a:xfrm>
            <a:off x="6655922" y="2694398"/>
            <a:ext cx="288032" cy="216024"/>
          </a:xfrm>
          <a:prstGeom prst="rect">
            <a:avLst/>
          </a:prstGeom>
          <a:solidFill>
            <a:srgbClr val="66CCFF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015962" y="2601023"/>
            <a:ext cx="757094" cy="40277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200" b="1" dirty="0" smtClean="0"/>
              <a:t>Classic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655922" y="3169181"/>
            <a:ext cx="288032" cy="216024"/>
          </a:xfrm>
          <a:prstGeom prst="rect">
            <a:avLst/>
          </a:prstGeom>
          <a:solidFill>
            <a:srgbClr val="008040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015962" y="3075806"/>
            <a:ext cx="1948526" cy="40277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200" b="1" dirty="0" smtClean="0"/>
              <a:t>Non </a:t>
            </a:r>
            <a:r>
              <a:rPr lang="it-IT" sz="1200" b="1" dirty="0" err="1" smtClean="0"/>
              <a:t>Classical</a:t>
            </a:r>
            <a:r>
              <a:rPr lang="it-IT" sz="1200" b="1" dirty="0" smtClean="0"/>
              <a:t> / </a:t>
            </a:r>
            <a:r>
              <a:rPr lang="it-IT" sz="1200" b="1" dirty="0" err="1" smtClean="0"/>
              <a:t>Atypical</a:t>
            </a:r>
            <a:endParaRPr lang="it-IT" sz="1200" b="1" dirty="0" smtClean="0"/>
          </a:p>
        </p:txBody>
      </p:sp>
      <p:sp>
        <p:nvSpPr>
          <p:cNvPr id="18" name="CasellaDiTesto 17"/>
          <p:cNvSpPr txBox="1"/>
          <p:nvPr/>
        </p:nvSpPr>
        <p:spPr>
          <a:xfrm>
            <a:off x="323528" y="1032236"/>
            <a:ext cx="8525897" cy="402775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200" b="1" kern="0" dirty="0" err="1">
                <a:solidFill>
                  <a:srgbClr val="000090"/>
                </a:solidFill>
                <a:cs typeface="Arial"/>
              </a:rPr>
              <a:t>n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= 770 CD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pts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diagnosed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and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followed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at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the Center for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Coeliac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lang="it-IT" sz="1200" b="1" kern="0" dirty="0" err="1" smtClean="0">
                <a:solidFill>
                  <a:srgbClr val="000090"/>
                </a:solidFill>
                <a:cs typeface="Arial"/>
              </a:rPr>
              <a:t>Disease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, St. Orsola Hospital, Bologna (1998</a:t>
            </a:r>
            <a:r>
              <a:rPr lang="it-IT" sz="1200" b="1" kern="0" dirty="0">
                <a:solidFill>
                  <a:srgbClr val="000090"/>
                </a:solidFill>
                <a:cs typeface="Arial"/>
              </a:rPr>
              <a:t>-2012</a:t>
            </a:r>
            <a:r>
              <a:rPr lang="it-IT" sz="1200" b="1" kern="0" dirty="0" smtClean="0">
                <a:solidFill>
                  <a:srgbClr val="000090"/>
                </a:solidFill>
                <a:cs typeface="Arial"/>
              </a:rPr>
              <a:t>)</a:t>
            </a:r>
            <a:endParaRPr lang="it-IT" sz="1200" b="1" kern="0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23528" y="4047914"/>
            <a:ext cx="2376264" cy="3960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1400" b="1" dirty="0" err="1" smtClean="0">
                <a:solidFill>
                  <a:srgbClr val="C00000"/>
                </a:solidFill>
              </a:rPr>
              <a:t>Potential</a:t>
            </a:r>
            <a:r>
              <a:rPr lang="it-IT" sz="1400" b="1" dirty="0" smtClean="0">
                <a:solidFill>
                  <a:srgbClr val="C00000"/>
                </a:solidFill>
              </a:rPr>
              <a:t> CD</a:t>
            </a:r>
            <a:r>
              <a:rPr lang="it-IT" sz="1400" b="1" dirty="0">
                <a:solidFill>
                  <a:srgbClr val="C00000"/>
                </a:solidFill>
              </a:rPr>
              <a:t> </a:t>
            </a:r>
            <a:r>
              <a:rPr lang="it-IT" sz="1400" b="1" dirty="0" smtClean="0">
                <a:solidFill>
                  <a:srgbClr val="C00000"/>
                </a:solidFill>
              </a:rPr>
              <a:t>&gt; </a:t>
            </a:r>
            <a:r>
              <a:rPr lang="it-IT" sz="1400" b="1" dirty="0">
                <a:solidFill>
                  <a:srgbClr val="C00000"/>
                </a:solidFill>
              </a:rPr>
              <a:t>15</a:t>
            </a:r>
            <a:r>
              <a:rPr lang="it-IT" sz="1400" b="1" dirty="0" smtClean="0">
                <a:solidFill>
                  <a:srgbClr val="C00000"/>
                </a:solidFill>
              </a:rPr>
              <a:t>%</a:t>
            </a:r>
          </a:p>
          <a:p>
            <a:pPr algn="ctr">
              <a:defRPr/>
            </a:pPr>
            <a:r>
              <a:rPr lang="it-IT" sz="1200" b="1" i="1" dirty="0" err="1" smtClean="0">
                <a:solidFill>
                  <a:srgbClr val="C00000"/>
                </a:solidFill>
              </a:rPr>
              <a:t>minimal</a:t>
            </a:r>
            <a:r>
              <a:rPr lang="it-IT" sz="1200" b="1" i="1" dirty="0" smtClean="0">
                <a:solidFill>
                  <a:srgbClr val="C00000"/>
                </a:solidFill>
              </a:rPr>
              <a:t> </a:t>
            </a:r>
            <a:r>
              <a:rPr lang="it-IT" sz="1200" b="1" i="1" dirty="0" err="1" smtClean="0">
                <a:solidFill>
                  <a:srgbClr val="C00000"/>
                </a:solidFill>
              </a:rPr>
              <a:t>lesions</a:t>
            </a:r>
            <a:r>
              <a:rPr lang="it-IT" sz="1200" b="1" i="1" dirty="0" smtClean="0">
                <a:solidFill>
                  <a:srgbClr val="C00000"/>
                </a:solidFill>
              </a:rPr>
              <a:t> </a:t>
            </a:r>
            <a:r>
              <a:rPr lang="it-IT" sz="1200" b="1" i="1" dirty="0" err="1" smtClean="0">
                <a:solidFill>
                  <a:srgbClr val="C00000"/>
                </a:solidFill>
              </a:rPr>
              <a:t>at</a:t>
            </a:r>
            <a:r>
              <a:rPr lang="it-IT" sz="1200" b="1" i="1" dirty="0" smtClean="0">
                <a:solidFill>
                  <a:srgbClr val="C00000"/>
                </a:solidFill>
              </a:rPr>
              <a:t> </a:t>
            </a:r>
            <a:r>
              <a:rPr lang="it-IT" sz="1200" b="1" i="1" dirty="0" err="1" smtClean="0">
                <a:solidFill>
                  <a:srgbClr val="C00000"/>
                </a:solidFill>
              </a:rPr>
              <a:t>histology</a:t>
            </a:r>
            <a:endParaRPr lang="it-IT" sz="1200" b="1" i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it-IT" sz="1200" b="1" i="1" dirty="0">
              <a:solidFill>
                <a:srgbClr val="C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156176" y="4032052"/>
            <a:ext cx="2880320" cy="39176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 err="1" smtClean="0">
                <a:solidFill>
                  <a:schemeClr val="tx1"/>
                </a:solidFill>
              </a:rPr>
              <a:t>Refractory</a:t>
            </a:r>
            <a:r>
              <a:rPr lang="it-IT" sz="1400" b="1" dirty="0" smtClean="0">
                <a:solidFill>
                  <a:schemeClr val="tx1"/>
                </a:solidFill>
              </a:rPr>
              <a:t> CD &lt;1%</a:t>
            </a:r>
            <a:endParaRPr lang="it-IT" sz="14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900" b="1" i="1" dirty="0" smtClean="0">
                <a:solidFill>
                  <a:schemeClr val="tx1"/>
                </a:solidFill>
              </a:rPr>
              <a:t>no </a:t>
            </a:r>
            <a:r>
              <a:rPr lang="it-IT" sz="900" b="1" i="1" dirty="0" err="1" smtClean="0">
                <a:solidFill>
                  <a:srgbClr val="FF0000"/>
                </a:solidFill>
              </a:rPr>
              <a:t>clinical</a:t>
            </a:r>
            <a:r>
              <a:rPr lang="it-IT" sz="900" b="1" i="1" dirty="0" smtClean="0">
                <a:solidFill>
                  <a:srgbClr val="FF0000"/>
                </a:solidFill>
              </a:rPr>
              <a:t> and </a:t>
            </a:r>
            <a:r>
              <a:rPr lang="it-IT" sz="900" b="1" i="1" dirty="0" err="1" smtClean="0">
                <a:solidFill>
                  <a:srgbClr val="FF0000"/>
                </a:solidFill>
              </a:rPr>
              <a:t>histological</a:t>
            </a:r>
            <a:r>
              <a:rPr lang="it-IT" sz="900" b="1" i="1" dirty="0" smtClean="0">
                <a:solidFill>
                  <a:srgbClr val="FF0000"/>
                </a:solidFill>
              </a:rPr>
              <a:t> </a:t>
            </a:r>
            <a:r>
              <a:rPr lang="it-IT" sz="900" b="1" i="1" dirty="0" err="1" smtClean="0">
                <a:solidFill>
                  <a:schemeClr val="tx1"/>
                </a:solidFill>
              </a:rPr>
              <a:t>response</a:t>
            </a:r>
            <a:r>
              <a:rPr lang="it-IT" sz="900" b="1" i="1" dirty="0" smtClean="0">
                <a:solidFill>
                  <a:schemeClr val="tx1"/>
                </a:solidFill>
              </a:rPr>
              <a:t> to GFD</a:t>
            </a:r>
            <a:r>
              <a:rPr lang="it-IT" sz="900" b="1" dirty="0" smtClean="0">
                <a:solidFill>
                  <a:schemeClr val="tx1"/>
                </a:solidFill>
              </a:rPr>
              <a:t> </a:t>
            </a:r>
            <a:endParaRPr lang="it-IT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9208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Mistake #2: Do not establish a CD diagnosis based on GFD-induced symptom improvement / resolution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Segnaposto contenuto 3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1236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it-IT" dirty="0" err="1">
                <a:solidFill>
                  <a:srgbClr val="000099"/>
                </a:solidFill>
              </a:rPr>
              <a:t>M</a:t>
            </a:r>
            <a:r>
              <a:rPr lang="it-IT" dirty="0" err="1" smtClean="0">
                <a:solidFill>
                  <a:srgbClr val="000099"/>
                </a:solidFill>
              </a:rPr>
              <a:t>ainly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seen</a:t>
            </a:r>
            <a:r>
              <a:rPr lang="it-IT" dirty="0" smtClean="0">
                <a:solidFill>
                  <a:srgbClr val="000099"/>
                </a:solidFill>
              </a:rPr>
              <a:t> in </a:t>
            </a:r>
            <a:r>
              <a:rPr lang="it-IT" dirty="0" err="1" smtClean="0">
                <a:solidFill>
                  <a:srgbClr val="000099"/>
                </a:solidFill>
              </a:rPr>
              <a:t>primary</a:t>
            </a:r>
            <a:r>
              <a:rPr lang="it-IT" dirty="0" smtClean="0">
                <a:solidFill>
                  <a:srgbClr val="000099"/>
                </a:solidFill>
              </a:rPr>
              <a:t> care</a:t>
            </a:r>
          </a:p>
          <a:p>
            <a:pPr algn="just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45000"/>
            </a:pPr>
            <a:endParaRPr lang="it-IT" sz="1400" dirty="0" smtClean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it-IT" dirty="0" err="1" smtClean="0">
                <a:solidFill>
                  <a:srgbClr val="000099"/>
                </a:solidFill>
              </a:rPr>
              <a:t>GPs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>
                <a:solidFill>
                  <a:srgbClr val="000099"/>
                </a:solidFill>
              </a:rPr>
              <a:t>should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u="sng" dirty="0" err="1">
                <a:solidFill>
                  <a:srgbClr val="000099"/>
                </a:solidFill>
              </a:rPr>
              <a:t>not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dirty="0" err="1">
                <a:solidFill>
                  <a:srgbClr val="000099"/>
                </a:solidFill>
              </a:rPr>
              <a:t>advise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dirty="0" err="1">
                <a:solidFill>
                  <a:srgbClr val="000099"/>
                </a:solidFill>
              </a:rPr>
              <a:t>patients</a:t>
            </a:r>
            <a:r>
              <a:rPr lang="it-IT" dirty="0">
                <a:solidFill>
                  <a:srgbClr val="000099"/>
                </a:solidFill>
              </a:rPr>
              <a:t> to </a:t>
            </a:r>
            <a:r>
              <a:rPr lang="it-IT" dirty="0" smtClean="0">
                <a:solidFill>
                  <a:srgbClr val="000099"/>
                </a:solidFill>
              </a:rPr>
              <a:t>start GFD </a:t>
            </a:r>
            <a:r>
              <a:rPr lang="it-IT" u="sng" dirty="0" err="1" smtClean="0">
                <a:solidFill>
                  <a:srgbClr val="000099"/>
                </a:solidFill>
              </a:rPr>
              <a:t>before</a:t>
            </a:r>
            <a:r>
              <a:rPr lang="it-IT" u="sng" dirty="0">
                <a:solidFill>
                  <a:srgbClr val="000099"/>
                </a:solidFill>
              </a:rPr>
              <a:t> </a:t>
            </a:r>
            <a:r>
              <a:rPr lang="it-IT" u="sng" dirty="0" err="1" smtClean="0">
                <a:solidFill>
                  <a:srgbClr val="000099"/>
                </a:solidFill>
              </a:rPr>
              <a:t>testing</a:t>
            </a:r>
            <a:r>
              <a:rPr lang="it-IT" u="sng" dirty="0" smtClean="0">
                <a:solidFill>
                  <a:srgbClr val="000099"/>
                </a:solidFill>
              </a:rPr>
              <a:t> </a:t>
            </a:r>
            <a:r>
              <a:rPr lang="it-IT" u="sng" dirty="0" err="1">
                <a:solidFill>
                  <a:srgbClr val="000099"/>
                </a:solidFill>
              </a:rPr>
              <a:t>them</a:t>
            </a:r>
            <a:r>
              <a:rPr lang="it-IT" u="sng" dirty="0">
                <a:solidFill>
                  <a:srgbClr val="000099"/>
                </a:solidFill>
              </a:rPr>
              <a:t> </a:t>
            </a:r>
            <a:r>
              <a:rPr lang="it-IT" u="sng" dirty="0" err="1" smtClean="0">
                <a:solidFill>
                  <a:srgbClr val="000099"/>
                </a:solidFill>
              </a:rPr>
              <a:t>thoroughly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45000"/>
            </a:pPr>
            <a:endParaRPr lang="it-IT" sz="1400" dirty="0">
              <a:solidFill>
                <a:srgbClr val="000099"/>
              </a:solidFill>
            </a:endParaRPr>
          </a:p>
          <a:p>
            <a:pPr marL="342900" indent="-342900" algn="just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it-IT" dirty="0" err="1" smtClean="0">
                <a:solidFill>
                  <a:srgbClr val="000099"/>
                </a:solidFill>
              </a:rPr>
              <a:t>If</a:t>
            </a:r>
            <a:r>
              <a:rPr lang="it-IT" dirty="0" smtClean="0">
                <a:solidFill>
                  <a:srgbClr val="000099"/>
                </a:solidFill>
              </a:rPr>
              <a:t> a </a:t>
            </a:r>
            <a:r>
              <a:rPr lang="it-IT" dirty="0" err="1">
                <a:solidFill>
                  <a:srgbClr val="000099"/>
                </a:solidFill>
              </a:rPr>
              <a:t>diagnosis</a:t>
            </a:r>
            <a:r>
              <a:rPr lang="it-IT" dirty="0">
                <a:solidFill>
                  <a:srgbClr val="000099"/>
                </a:solidFill>
              </a:rPr>
              <a:t> of </a:t>
            </a:r>
            <a:r>
              <a:rPr lang="it-IT" dirty="0" smtClean="0">
                <a:solidFill>
                  <a:srgbClr val="000099"/>
                </a:solidFill>
              </a:rPr>
              <a:t>CD </a:t>
            </a:r>
            <a:r>
              <a:rPr lang="it-IT" dirty="0" err="1">
                <a:solidFill>
                  <a:srgbClr val="000099"/>
                </a:solidFill>
              </a:rPr>
              <a:t>has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dirty="0" err="1">
                <a:solidFill>
                  <a:srgbClr val="000099"/>
                </a:solidFill>
              </a:rPr>
              <a:t>been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dirty="0" err="1">
                <a:solidFill>
                  <a:srgbClr val="000099"/>
                </a:solidFill>
              </a:rPr>
              <a:t>ruled</a:t>
            </a:r>
            <a:r>
              <a:rPr lang="it-IT" dirty="0">
                <a:solidFill>
                  <a:srgbClr val="000099"/>
                </a:solidFill>
              </a:rPr>
              <a:t> out </a:t>
            </a:r>
            <a:r>
              <a:rPr lang="it-IT" dirty="0" smtClean="0">
                <a:solidFill>
                  <a:srgbClr val="000099"/>
                </a:solidFill>
              </a:rPr>
              <a:t>(by appropriate </a:t>
            </a:r>
            <a:r>
              <a:rPr lang="it-IT" dirty="0" err="1">
                <a:solidFill>
                  <a:srgbClr val="000099"/>
                </a:solidFill>
              </a:rPr>
              <a:t>i</a:t>
            </a:r>
            <a:r>
              <a:rPr lang="it-IT" dirty="0" err="1" smtClean="0">
                <a:solidFill>
                  <a:srgbClr val="000099"/>
                </a:solidFill>
              </a:rPr>
              <a:t>nvestigation</a:t>
            </a:r>
            <a:r>
              <a:rPr lang="it-IT" dirty="0" smtClean="0">
                <a:solidFill>
                  <a:srgbClr val="000099"/>
                </a:solidFill>
              </a:rPr>
              <a:t>), </a:t>
            </a:r>
            <a:r>
              <a:rPr lang="it-IT" dirty="0">
                <a:solidFill>
                  <a:srgbClr val="000099"/>
                </a:solidFill>
              </a:rPr>
              <a:t>the </a:t>
            </a:r>
            <a:r>
              <a:rPr lang="it-IT" dirty="0" err="1">
                <a:solidFill>
                  <a:srgbClr val="000099"/>
                </a:solidFill>
              </a:rPr>
              <a:t>persistence</a:t>
            </a:r>
            <a:r>
              <a:rPr lang="it-IT" dirty="0">
                <a:solidFill>
                  <a:srgbClr val="000099"/>
                </a:solidFill>
              </a:rPr>
              <a:t> of </a:t>
            </a:r>
            <a:r>
              <a:rPr lang="it-IT" dirty="0" err="1" smtClean="0">
                <a:solidFill>
                  <a:srgbClr val="000099"/>
                </a:solidFill>
              </a:rPr>
              <a:t>intestinal</a:t>
            </a:r>
            <a:r>
              <a:rPr lang="it-IT" dirty="0" smtClean="0">
                <a:solidFill>
                  <a:srgbClr val="000099"/>
                </a:solidFill>
              </a:rPr>
              <a:t> / </a:t>
            </a:r>
            <a:r>
              <a:rPr lang="it-IT" dirty="0" err="1" smtClean="0">
                <a:solidFill>
                  <a:srgbClr val="000099"/>
                </a:solidFill>
              </a:rPr>
              <a:t>extraintestinal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symptoms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induced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>
                <a:solidFill>
                  <a:srgbClr val="000099"/>
                </a:solidFill>
              </a:rPr>
              <a:t>by </a:t>
            </a:r>
            <a:r>
              <a:rPr lang="it-IT" dirty="0" err="1" smtClean="0">
                <a:solidFill>
                  <a:srgbClr val="000099"/>
                </a:solidFill>
              </a:rPr>
              <a:t>gluten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might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>
                <a:solidFill>
                  <a:srgbClr val="000099"/>
                </a:solidFill>
              </a:rPr>
              <a:t>suggest</a:t>
            </a:r>
            <a:r>
              <a:rPr lang="it-IT" dirty="0">
                <a:solidFill>
                  <a:srgbClr val="000099"/>
                </a:solidFill>
              </a:rPr>
              <a:t> </a:t>
            </a:r>
            <a:r>
              <a:rPr lang="it-IT" dirty="0" smtClean="0">
                <a:solidFill>
                  <a:srgbClr val="000099"/>
                </a:solidFill>
              </a:rPr>
              <a:t>NCG/WS</a:t>
            </a:r>
          </a:p>
          <a:p>
            <a:pPr marL="342900" indent="-342900" algn="just">
              <a:lnSpc>
                <a:spcPct val="120000"/>
              </a:lnSpc>
              <a:buClr>
                <a:schemeClr val="accent5">
                  <a:lumMod val="50000"/>
                </a:schemeClr>
              </a:buClr>
              <a:buSzPct val="145000"/>
              <a:buFont typeface="Arial"/>
              <a:buChar char="•"/>
            </a:pPr>
            <a:endParaRPr lang="it-IT" dirty="0" smtClean="0">
              <a:solidFill>
                <a:srgbClr val="00009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4587974"/>
            <a:ext cx="4889431" cy="587441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spAutoFit/>
          </a:bodyPr>
          <a:lstStyle/>
          <a:p>
            <a:r>
              <a:rPr lang="it-IT" sz="1200" b="1" i="1" dirty="0" smtClean="0"/>
              <a:t>Volta U., Caio G. and De Giorgio </a:t>
            </a:r>
            <a:r>
              <a:rPr lang="it-IT" sz="1200" b="1" i="1" dirty="0" err="1" smtClean="0"/>
              <a:t>R</a:t>
            </a:r>
            <a:r>
              <a:rPr lang="it-IT" sz="1200" b="1" i="1" dirty="0" smtClean="0"/>
              <a:t>., UEG </a:t>
            </a:r>
            <a:r>
              <a:rPr lang="it-IT" sz="1200" b="1" i="1" dirty="0" err="1" smtClean="0"/>
              <a:t>Education</a:t>
            </a:r>
            <a:r>
              <a:rPr lang="it-IT" sz="1200" b="1" i="1" dirty="0" smtClean="0"/>
              <a:t> </a:t>
            </a:r>
            <a:r>
              <a:rPr lang="it-IT" sz="1200" b="1" i="1" dirty="0"/>
              <a:t>2016; 16:1-3</a:t>
            </a:r>
          </a:p>
          <a:p>
            <a:endParaRPr lang="it-IT" sz="1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0038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81211"/>
            <a:ext cx="8562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247749"/>
            <a:ext cx="302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UEG </a:t>
            </a:r>
            <a:r>
              <a:rPr lang="it-IT" sz="1400" b="1" dirty="0" err="1" smtClean="0"/>
              <a:t>Education</a:t>
            </a:r>
            <a:r>
              <a:rPr lang="it-IT" sz="1400" b="1" dirty="0" smtClean="0"/>
              <a:t> 2016; 16:1-3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03848" y="2427734"/>
            <a:ext cx="2736304" cy="104910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profile</a:t>
            </a:r>
            <a:endParaRPr lang="it-IT" b="1" dirty="0" smtClean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endParaRPr lang="it-IT" b="1" dirty="0"/>
          </a:p>
          <a:p>
            <a:pPr marL="171450" indent="-171450" algn="ctr">
              <a:buClr>
                <a:schemeClr val="accent3">
                  <a:lumMod val="75000"/>
                </a:schemeClr>
              </a:buClr>
              <a:buSzPct val="165000"/>
              <a:buFont typeface="Arial"/>
              <a:buChar char="•"/>
            </a:pPr>
            <a:r>
              <a:rPr lang="it-IT" b="1" dirty="0" err="1" smtClean="0"/>
              <a:t>Diagnosis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282605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418" y="202332"/>
            <a:ext cx="835704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2400" b="1" dirty="0" smtClean="0">
                <a:solidFill>
                  <a:srgbClr val="FFFF00"/>
                </a:solidFill>
                <a:latin typeface="Arial"/>
                <a:cs typeface="Arial"/>
              </a:rPr>
              <a:t>CD </a:t>
            </a:r>
            <a:r>
              <a:rPr lang="it-IT" sz="2400" b="1" dirty="0" err="1" smtClean="0">
                <a:solidFill>
                  <a:srgbClr val="FFFF00"/>
                </a:solidFill>
                <a:latin typeface="Arial"/>
                <a:cs typeface="Arial"/>
              </a:rPr>
              <a:t>diagnosis</a:t>
            </a:r>
            <a:r>
              <a:rPr lang="it-IT" sz="2400" b="1" dirty="0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lang="it-IT" sz="2400" b="1" dirty="0" err="1" smtClean="0">
                <a:solidFill>
                  <a:srgbClr val="FFFF00"/>
                </a:solidFill>
                <a:latin typeface="Arial"/>
                <a:cs typeface="Arial"/>
              </a:rPr>
              <a:t>not</a:t>
            </a:r>
            <a:r>
              <a:rPr lang="it-IT" sz="2400" b="1" dirty="0" smtClean="0">
                <a:solidFill>
                  <a:srgbClr val="FFFF00"/>
                </a:solidFill>
                <a:latin typeface="Arial"/>
                <a:cs typeface="Arial"/>
              </a:rPr>
              <a:t> “1” </a:t>
            </a:r>
            <a:r>
              <a:rPr lang="it-IT" sz="2400" b="1" dirty="0" err="1" smtClean="0">
                <a:solidFill>
                  <a:srgbClr val="FFFF00"/>
                </a:solidFill>
                <a:latin typeface="Arial"/>
                <a:cs typeface="Arial"/>
              </a:rPr>
              <a:t>rather</a:t>
            </a:r>
            <a:r>
              <a:rPr lang="it-IT" sz="2400" b="1" dirty="0" smtClean="0">
                <a:solidFill>
                  <a:srgbClr val="FFFF00"/>
                </a:solidFill>
                <a:latin typeface="Arial"/>
                <a:cs typeface="Arial"/>
              </a:rPr>
              <a:t>… “2” </a:t>
            </a:r>
            <a:r>
              <a:rPr lang="it-IT" sz="2400" b="1" dirty="0" err="1" smtClean="0">
                <a:solidFill>
                  <a:srgbClr val="FFFF00"/>
                </a:solidFill>
                <a:latin typeface="Arial"/>
                <a:cs typeface="Arial"/>
              </a:rPr>
              <a:t>gold</a:t>
            </a:r>
            <a:r>
              <a:rPr lang="it-IT" sz="2400" b="1" dirty="0" smtClean="0">
                <a:solidFill>
                  <a:srgbClr val="FFFF00"/>
                </a:solidFill>
                <a:latin typeface="Arial"/>
                <a:cs typeface="Arial"/>
              </a:rPr>
              <a:t> standard</a:t>
            </a:r>
            <a:endParaRPr lang="it-IT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23528" y="1131590"/>
            <a:ext cx="3200400" cy="1714500"/>
            <a:chOff x="5022850" y="1167594"/>
            <a:chExt cx="3200400" cy="1714500"/>
          </a:xfrm>
          <a:solidFill>
            <a:schemeClr val="accent3">
              <a:lumMod val="75000"/>
            </a:schemeClr>
          </a:solidFill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5022850" y="1167594"/>
              <a:ext cx="3200400" cy="17145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208984" y="1491630"/>
              <a:ext cx="28194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Autoantibody</a:t>
              </a:r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assay</a:t>
              </a:r>
              <a:endParaRPr lang="it-IT" sz="14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eaLnBrk="0" hangingPunct="0"/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it-IT" sz="1400" b="1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</a:t>
              </a:r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sensitivity</a:t>
              </a:r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&amp; </a:t>
              </a:r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specificity</a:t>
              </a:r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;</a:t>
              </a:r>
            </a:p>
            <a:p>
              <a:pPr algn="ctr" eaLnBrk="0" hangingPunct="0"/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high </a:t>
              </a:r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titers</a:t>
              </a:r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in </a:t>
              </a:r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subsets</a:t>
              </a:r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of </a:t>
              </a:r>
              <a:r>
                <a:rPr lang="it-IT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pts</a:t>
              </a:r>
              <a:r>
                <a:rPr lang="it-IT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  <a:endParaRPr lang="it-IT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780728" y="3103798"/>
            <a:ext cx="2286000" cy="1600200"/>
            <a:chOff x="-1188640" y="4631772"/>
            <a:chExt cx="2286000" cy="2133599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88640" y="4631772"/>
              <a:ext cx="2286000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-1069776" y="4631772"/>
              <a:ext cx="2088232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it-IT" sz="1600" b="1" dirty="0" err="1" smtClean="0">
                  <a:solidFill>
                    <a:prstClr val="white"/>
                  </a:solidFill>
                  <a:latin typeface="Arial"/>
                  <a:cs typeface="Arial"/>
                </a:rPr>
                <a:t>EmA</a:t>
              </a:r>
              <a:r>
                <a:rPr lang="it-IT" sz="1600" b="1" dirty="0" smtClean="0">
                  <a:solidFill>
                    <a:prstClr val="white"/>
                  </a:solidFill>
                  <a:latin typeface="Arial"/>
                  <a:cs typeface="Arial"/>
                </a:rPr>
                <a:t>  </a:t>
              </a:r>
              <a:r>
                <a:rPr lang="it-IT" sz="1600" b="1" dirty="0" err="1" smtClean="0">
                  <a:solidFill>
                    <a:prstClr val="white"/>
                  </a:solidFill>
                  <a:latin typeface="Arial"/>
                  <a:cs typeface="Arial"/>
                </a:rPr>
                <a:t>IgA</a:t>
              </a:r>
              <a:endParaRPr lang="it-IT" sz="1600" b="1" dirty="0" smtClean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182364" y="1203598"/>
            <a:ext cx="4782124" cy="3500400"/>
            <a:chOff x="4182364" y="1203598"/>
            <a:chExt cx="4782124" cy="3500400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5696271" y="1203598"/>
              <a:ext cx="3124200" cy="1543050"/>
            </a:xfrm>
            <a:prstGeom prst="ellipse">
              <a:avLst/>
            </a:prstGeom>
            <a:solidFill>
              <a:srgbClr val="DCE6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 sz="1400" b="1" dirty="0">
                <a:solidFill>
                  <a:prstClr val="white"/>
                </a:solidFill>
                <a:latin typeface="Arial"/>
                <a:cs typeface="Arial"/>
              </a:endParaRPr>
            </a:p>
            <a:p>
              <a:pPr algn="ctr" eaLnBrk="0" hangingPunct="0"/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Intestinal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(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duodenal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) 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biopsy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</a:p>
            <a:p>
              <a:pPr algn="ctr" eaLnBrk="0" hangingPunct="0"/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“</a:t>
              </a:r>
              <a:r>
                <a:rPr lang="it-IT" sz="1400" b="1" dirty="0" err="1">
                  <a:solidFill>
                    <a:prstClr val="black"/>
                  </a:solidFill>
                  <a:latin typeface="Arial"/>
                  <a:cs typeface="Arial"/>
                </a:rPr>
                <a:t>gold</a:t>
              </a:r>
              <a:r>
                <a:rPr lang="it-IT" sz="1400" b="1" dirty="0">
                  <a:solidFill>
                    <a:prstClr val="black"/>
                  </a:solidFill>
                  <a:latin typeface="Arial"/>
                  <a:cs typeface="Arial"/>
                </a:rPr>
                <a:t> standard”</a:t>
              </a:r>
            </a:p>
            <a:p>
              <a:pPr algn="ctr" eaLnBrk="0" hangingPunct="0"/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(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still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necessary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especially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</a:p>
            <a:p>
              <a:pPr algn="ctr" eaLnBrk="0" hangingPunct="0"/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in 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adult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it-IT" sz="1400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pts</a:t>
              </a:r>
              <a:r>
                <a:rPr lang="it-IT" sz="1400" b="1" dirty="0" smtClean="0">
                  <a:solidFill>
                    <a:prstClr val="black"/>
                  </a:solidFill>
                  <a:latin typeface="Arial"/>
                  <a:cs typeface="Arial"/>
                </a:rPr>
                <a:t>) </a:t>
              </a:r>
              <a:endParaRPr lang="it-IT" sz="1400"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 eaLnBrk="0" hangingPunct="0"/>
              <a:r>
                <a:rPr lang="it-IT" sz="14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endParaRPr lang="it-IT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grpSp>
          <p:nvGrpSpPr>
            <p:cNvPr id="15" name="Gruppo 14"/>
            <p:cNvGrpSpPr/>
            <p:nvPr/>
          </p:nvGrpSpPr>
          <p:grpSpPr>
            <a:xfrm>
              <a:off x="5724129" y="3103798"/>
              <a:ext cx="3240359" cy="1600200"/>
              <a:chOff x="1036638" y="4495800"/>
              <a:chExt cx="3240359" cy="2133600"/>
            </a:xfrm>
          </p:grpSpPr>
          <p:pic>
            <p:nvPicPr>
              <p:cNvPr id="7" name="Picture 7" descr="Image3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36000"/>
              </a:blip>
              <a:srcRect/>
              <a:stretch>
                <a:fillRect/>
              </a:stretch>
            </p:blipFill>
            <p:spPr bwMode="auto">
              <a:xfrm>
                <a:off x="1050566" y="4495800"/>
                <a:ext cx="32004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036638" y="6165851"/>
                <a:ext cx="3240359" cy="410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t-IT" sz="14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Total / </a:t>
                </a:r>
                <a:r>
                  <a:rPr lang="it-IT" sz="1400" b="1" dirty="0" err="1" smtClean="0">
                    <a:solidFill>
                      <a:srgbClr val="FF0000"/>
                    </a:solidFill>
                    <a:latin typeface="Arial"/>
                    <a:cs typeface="Arial"/>
                  </a:rPr>
                  <a:t>subtotal</a:t>
                </a:r>
                <a:r>
                  <a:rPr lang="it-IT" sz="14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it-IT" sz="1400" b="1" dirty="0" err="1" smtClean="0">
                    <a:solidFill>
                      <a:srgbClr val="FF0000"/>
                    </a:solidFill>
                    <a:latin typeface="Arial"/>
                    <a:cs typeface="Arial"/>
                  </a:rPr>
                  <a:t>mucosal</a:t>
                </a:r>
                <a:r>
                  <a:rPr lang="it-IT" sz="14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it-IT" sz="1400" b="1" dirty="0" err="1" smtClean="0">
                    <a:solidFill>
                      <a:srgbClr val="FF0000"/>
                    </a:solidFill>
                    <a:latin typeface="Arial"/>
                    <a:cs typeface="Arial"/>
                  </a:rPr>
                  <a:t>atrophy</a:t>
                </a:r>
                <a:endParaRPr lang="it-IT" sz="1400" b="1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82364" y="1491444"/>
              <a:ext cx="4912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4800" b="1" dirty="0">
                  <a:solidFill>
                    <a:srgbClr val="FF0000"/>
                  </a:solidFill>
                  <a:latin typeface="Calibri"/>
                </a:rPr>
                <a:t>+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347864" y="3210812"/>
            <a:ext cx="2160240" cy="1449170"/>
            <a:chOff x="3635896" y="3003798"/>
            <a:chExt cx="2160240" cy="144917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21181"/>
            <a:stretch>
              <a:fillRect/>
            </a:stretch>
          </p:blipFill>
          <p:spPr bwMode="auto">
            <a:xfrm>
              <a:off x="3635896" y="3003798"/>
              <a:ext cx="2160240" cy="113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sellaDiTesto 13"/>
            <p:cNvSpPr txBox="1"/>
            <p:nvPr/>
          </p:nvSpPr>
          <p:spPr>
            <a:xfrm>
              <a:off x="3635896" y="4137924"/>
              <a:ext cx="2160240" cy="3150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  <a:spcBef>
                  <a:spcPts val="600"/>
                </a:spcBef>
              </a:pPr>
              <a:r>
                <a:rPr lang="it-IT" sz="16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Anti-TG2 or </a:t>
              </a:r>
              <a:r>
                <a:rPr lang="it-IT" sz="1600" b="1" dirty="0" err="1" smtClean="0">
                  <a:solidFill>
                    <a:srgbClr val="FFFF00"/>
                  </a:solidFill>
                  <a:latin typeface="Arial"/>
                  <a:cs typeface="Arial"/>
                </a:rPr>
                <a:t>tTG</a:t>
              </a:r>
              <a:r>
                <a:rPr lang="it-IT" sz="16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  </a:t>
              </a:r>
              <a:r>
                <a:rPr lang="it-IT" sz="1600" b="1" dirty="0" err="1" smtClean="0">
                  <a:solidFill>
                    <a:srgbClr val="FFFF00"/>
                  </a:solidFill>
                  <a:latin typeface="Arial"/>
                  <a:cs typeface="Arial"/>
                </a:rPr>
                <a:t>IgA</a:t>
              </a:r>
              <a:endParaRPr lang="it-IT" sz="1600" b="1" dirty="0" smtClean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29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_presentation_template_UEG Week 2019_16x9">
  <a:themeElements>
    <a:clrScheme name="Benutzerdefiniert 1">
      <a:dk1>
        <a:sysClr val="windowText" lastClr="000000"/>
      </a:dk1>
      <a:lt1>
        <a:srgbClr val="FFFFFF"/>
      </a:lt1>
      <a:dk2>
        <a:srgbClr val="000000"/>
      </a:dk2>
      <a:lt2>
        <a:srgbClr val="F4F4F4"/>
      </a:lt2>
      <a:accent1>
        <a:srgbClr val="98BF0C"/>
      </a:accent1>
      <a:accent2>
        <a:srgbClr val="62676E"/>
      </a:accent2>
      <a:accent3>
        <a:srgbClr val="95C633"/>
      </a:accent3>
      <a:accent4>
        <a:srgbClr val="97A1A9"/>
      </a:accent4>
      <a:accent5>
        <a:srgbClr val="EBF4D9"/>
      </a:accent5>
      <a:accent6>
        <a:srgbClr val="E5E7E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9_Week_Master_PPT" id="{006AEC89-AE25-4406-A322-8A46A4B02AA3}" vid="{CCDE27D2-07A6-483F-A639-80AD93C171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owerPoint_presentation_template_UEG Week 2019_16x9">
  <a:themeElements>
    <a:clrScheme name="Benutzerdefiniert 1">
      <a:dk1>
        <a:sysClr val="windowText" lastClr="000000"/>
      </a:dk1>
      <a:lt1>
        <a:srgbClr val="FFFFFF"/>
      </a:lt1>
      <a:dk2>
        <a:srgbClr val="000000"/>
      </a:dk2>
      <a:lt2>
        <a:srgbClr val="F4F4F4"/>
      </a:lt2>
      <a:accent1>
        <a:srgbClr val="98BF0C"/>
      </a:accent1>
      <a:accent2>
        <a:srgbClr val="62676E"/>
      </a:accent2>
      <a:accent3>
        <a:srgbClr val="95C633"/>
      </a:accent3>
      <a:accent4>
        <a:srgbClr val="97A1A9"/>
      </a:accent4>
      <a:accent5>
        <a:srgbClr val="EBF4D9"/>
      </a:accent5>
      <a:accent6>
        <a:srgbClr val="E5E7E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19_Week_Master_PPT" id="{006AEC89-AE25-4406-A322-8A46A4B02AA3}" vid="{CCDE27D2-07A6-483F-A639-80AD93C171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PowerPoint_presentation_template_UEG Week 2019_16x9.potx</Template>
  <TotalTime>785</TotalTime>
  <Words>1680</Words>
  <Application>Microsoft Macintosh PowerPoint</Application>
  <PresentationFormat>Presentazione su schermo (16:9)</PresentationFormat>
  <Paragraphs>244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PowerPoint_presentation_template_UEG Week 2019_16x9</vt:lpstr>
      <vt:lpstr>Tema di Office</vt:lpstr>
      <vt:lpstr>1_Tema di Office</vt:lpstr>
      <vt:lpstr>1_PowerPoint_presentation_template_UEG Week 2019_16x9</vt:lpstr>
      <vt:lpstr>Foglio di lavoro</vt:lpstr>
      <vt:lpstr>Grafico</vt:lpstr>
      <vt:lpstr>PhotoHouse</vt:lpstr>
      <vt:lpstr>Symposium: “Mistakes in…”</vt:lpstr>
      <vt:lpstr>Presentazione di PowerPoint</vt:lpstr>
      <vt:lpstr>Presentazione di PowerPoint</vt:lpstr>
      <vt:lpstr>Presentazione di PowerPoint</vt:lpstr>
      <vt:lpstr>Presentazione di PowerPoint</vt:lpstr>
      <vt:lpstr>Mistake #1: Clinical features of CD changed over time…  </vt:lpstr>
      <vt:lpstr>Mistake #2: Do not establish a CD diagnosis based on GFD-induced symptom improvement / resolution</vt:lpstr>
      <vt:lpstr>Presentazione di PowerPoint</vt:lpstr>
      <vt:lpstr>Presentazione di PowerPoint</vt:lpstr>
      <vt:lpstr>Mistake #3: Excluding CD diagnosis based on –ve serology</vt:lpstr>
      <vt:lpstr>Question #1: Are anti-native gliadin antibodies (AGA) useful in CD ?</vt:lpstr>
      <vt:lpstr>Question #1: Are anti-native gliadin antibodies (AGA) useful in CD ?</vt:lpstr>
      <vt:lpstr>Mistake #4: Insufficient number of duodenal mucosa biopsies and lack of biopsy orientation</vt:lpstr>
      <vt:lpstr>Question #2: In which part of the duodenum biopsies should be taken ? And how many ? </vt:lpstr>
      <vt:lpstr>Question #2: In which part of the duodenum biopsies should be taken ? And how many ? </vt:lpstr>
      <vt:lpstr>   Mistake #5: Make CD diagnosis based on minimal lesion (Marsh 1) at histopathology </vt:lpstr>
      <vt:lpstr>   Mistake #6: HLA-DQ2 and/or HLA-DQ8 positivity do not mean CD !</vt:lpstr>
      <vt:lpstr>Presentazione di PowerPoint</vt:lpstr>
      <vt:lpstr>Presentazione di PowerPoint</vt:lpstr>
      <vt:lpstr>Question #3: When do you think a patient should initiate a GFD ? </vt:lpstr>
      <vt:lpstr>Question #3: When do you think a patient should initiate a GFD ? </vt:lpstr>
      <vt:lpstr>Mistake #7: Overestimation of refractory coeliac disease  in patients whose symptoms persist on GFD</vt:lpstr>
      <vt:lpstr>Mistake #9: Misdiagnose RCD and other complications</vt:lpstr>
      <vt:lpstr>   Mistake #6: Diagnosing CD on the histopathological finding of villous atrophy with negative serology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in Arial Bold 22pt allows for up to two lines</dc:title>
  <dc:creator>Eveline Rabold</dc:creator>
  <cp:lastModifiedBy>Roberto De Giorgio</cp:lastModifiedBy>
  <cp:revision>97</cp:revision>
  <dcterms:created xsi:type="dcterms:W3CDTF">2018-12-03T12:58:13Z</dcterms:created>
  <dcterms:modified xsi:type="dcterms:W3CDTF">2019-10-18T14:08:55Z</dcterms:modified>
</cp:coreProperties>
</file>