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9" r:id="rId3"/>
    <p:sldId id="310" r:id="rId4"/>
    <p:sldId id="270" r:id="rId5"/>
    <p:sldId id="273" r:id="rId6"/>
    <p:sldId id="274" r:id="rId7"/>
    <p:sldId id="257" r:id="rId8"/>
    <p:sldId id="276" r:id="rId9"/>
    <p:sldId id="280" r:id="rId10"/>
    <p:sldId id="275" r:id="rId11"/>
    <p:sldId id="282" r:id="rId12"/>
    <p:sldId id="284" r:id="rId13"/>
    <p:sldId id="300" r:id="rId14"/>
    <p:sldId id="306" r:id="rId15"/>
    <p:sldId id="307" r:id="rId16"/>
    <p:sldId id="302" r:id="rId17"/>
    <p:sldId id="308" r:id="rId18"/>
    <p:sldId id="286" r:id="rId19"/>
    <p:sldId id="287" r:id="rId20"/>
    <p:sldId id="288" r:id="rId21"/>
    <p:sldId id="305" r:id="rId22"/>
    <p:sldId id="289" r:id="rId23"/>
    <p:sldId id="290" r:id="rId24"/>
    <p:sldId id="303" r:id="rId25"/>
    <p:sldId id="291" r:id="rId26"/>
    <p:sldId id="283" r:id="rId27"/>
    <p:sldId id="259" r:id="rId28"/>
    <p:sldId id="292" r:id="rId29"/>
    <p:sldId id="277" r:id="rId30"/>
    <p:sldId id="260" r:id="rId31"/>
    <p:sldId id="304" r:id="rId32"/>
    <p:sldId id="261" r:id="rId33"/>
    <p:sldId id="262" r:id="rId34"/>
    <p:sldId id="293" r:id="rId35"/>
    <p:sldId id="294" r:id="rId36"/>
    <p:sldId id="295" r:id="rId37"/>
    <p:sldId id="297" r:id="rId38"/>
    <p:sldId id="279" r:id="rId39"/>
    <p:sldId id="263" r:id="rId40"/>
    <p:sldId id="278" r:id="rId41"/>
    <p:sldId id="265" r:id="rId42"/>
    <p:sldId id="296" r:id="rId43"/>
    <p:sldId id="298" r:id="rId44"/>
    <p:sldId id="266" r:id="rId45"/>
    <p:sldId id="301" r:id="rId46"/>
    <p:sldId id="267" r:id="rId47"/>
    <p:sldId id="269" r:id="rId48"/>
    <p:sldId id="268" r:id="rId49"/>
    <p:sldId id="258" r:id="rId50"/>
    <p:sldId id="281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99" autoAdjust="0"/>
  </p:normalViewPr>
  <p:slideViewPr>
    <p:cSldViewPr>
      <p:cViewPr varScale="1">
        <p:scale>
          <a:sx n="35" d="100"/>
          <a:sy n="35" d="100"/>
        </p:scale>
        <p:origin x="-23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6676-AC4F-4E30-9E0B-58D8BD156BF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DC47-5AB9-40D0-8A8C-EF09E2CEE1D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7408d8f8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7408d8f8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Strati </a:t>
            </a:r>
            <a:r>
              <a:rPr lang="it-IT" dirty="0" err="1" smtClean="0"/>
              <a:t>subendocardici</a:t>
            </a:r>
            <a:r>
              <a:rPr lang="it-IT" dirty="0" smtClean="0"/>
              <a:t> più facilmente soggetti</a:t>
            </a:r>
            <a:r>
              <a:rPr lang="it-IT" baseline="0" dirty="0" smtClean="0"/>
              <a:t> a ischemia perché più esposti a pressione diastolica endocavitaria che tende a contrastare il flusso coronarico + aumento del bisogno di O2 per maggiore tensione parietale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25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Dosaggio</a:t>
            </a:r>
            <a:r>
              <a:rPr lang="it-IT" baseline="0" dirty="0" smtClean="0"/>
              <a:t> consente di valutare entità di necrosi (proporzionale a valore assoluto del marcatore) ed efficacia della </a:t>
            </a:r>
            <a:r>
              <a:rPr lang="it-IT" baseline="0" dirty="0" err="1" smtClean="0"/>
              <a:t>riperfusione</a:t>
            </a:r>
            <a:r>
              <a:rPr lang="it-IT" baseline="0" dirty="0" smtClean="0"/>
              <a:t> (meglio tanto più veloce normalizzazione dei valori)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261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Stress fisiologici</a:t>
            </a:r>
            <a:r>
              <a:rPr lang="it-IT" baseline="0" dirty="0" smtClean="0"/>
              <a:t> in cuori sani: per es. stiramento dei </a:t>
            </a:r>
            <a:r>
              <a:rPr lang="it-IT" baseline="0" dirty="0" err="1" smtClean="0"/>
              <a:t>miocardiociti</a:t>
            </a:r>
            <a:r>
              <a:rPr lang="it-IT" baseline="0" dirty="0" smtClean="0"/>
              <a:t> per aumento del precarico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29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21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Adesso a Cona</a:t>
            </a:r>
            <a:r>
              <a:rPr lang="it-IT" baseline="0" dirty="0" smtClean="0"/>
              <a:t> si usa la </a:t>
            </a:r>
            <a:r>
              <a:rPr lang="it-IT" baseline="0" dirty="0" err="1" smtClean="0"/>
              <a:t>hsTn</a:t>
            </a:r>
            <a:r>
              <a:rPr lang="it-IT" baseline="0" dirty="0" smtClean="0"/>
              <a:t> secondo </a:t>
            </a:r>
            <a:r>
              <a:rPr lang="it-IT" baseline="0" dirty="0" err="1" smtClean="0"/>
              <a:t>Beckman-Coulter</a:t>
            </a:r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65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Scompenso cardiaco e shock per compromissione della funzione contrattile</a:t>
            </a:r>
          </a:p>
          <a:p>
            <a:r>
              <a:rPr lang="it-IT" dirty="0" smtClean="0"/>
              <a:t>Infarto ventricolo</a:t>
            </a:r>
            <a:r>
              <a:rPr lang="it-IT" baseline="0" dirty="0" smtClean="0"/>
              <a:t> destro (</a:t>
            </a:r>
            <a:r>
              <a:rPr lang="it-IT" baseline="0" dirty="0" err="1" smtClean="0"/>
              <a:t>vdx</a:t>
            </a:r>
            <a:r>
              <a:rPr lang="it-IT" baseline="0" dirty="0" smtClean="0"/>
              <a:t>) con segni di scompenso destro</a:t>
            </a:r>
          </a:p>
          <a:p>
            <a:r>
              <a:rPr lang="it-IT" baseline="0" dirty="0" smtClean="0"/>
              <a:t>Rottura setto IV: shunt </a:t>
            </a:r>
            <a:r>
              <a:rPr lang="it-IT" baseline="0" dirty="0" err="1" smtClean="0"/>
              <a:t>sx</a:t>
            </a:r>
            <a:r>
              <a:rPr lang="it-IT" baseline="0" dirty="0" smtClean="0"/>
              <a:t>-dx, comparsa di soffio olosistolico ad elevata intensità, shock, correzione chirurgica gravata da elevata mortalità</a:t>
            </a:r>
          </a:p>
          <a:p>
            <a:r>
              <a:rPr lang="it-IT" baseline="0" dirty="0" smtClean="0"/>
              <a:t>Muscolo papillare: rigurgito mitralico massivo, comparsa di soffio </a:t>
            </a:r>
            <a:r>
              <a:rPr lang="it-IT" baseline="0" dirty="0" err="1" smtClean="0"/>
              <a:t>meso</a:t>
            </a:r>
            <a:r>
              <a:rPr lang="it-IT" baseline="0" dirty="0" smtClean="0"/>
              <a:t>-telesistolico con sovraccarico pressorio polmonare</a:t>
            </a:r>
          </a:p>
          <a:p>
            <a:r>
              <a:rPr lang="it-IT" baseline="0" dirty="0" smtClean="0"/>
              <a:t>Rottura parete libera ventricolo sinistro (</a:t>
            </a:r>
            <a:r>
              <a:rPr lang="it-IT" baseline="0" dirty="0" err="1" smtClean="0"/>
              <a:t>vsx</a:t>
            </a:r>
            <a:r>
              <a:rPr lang="it-IT" baseline="0" dirty="0" smtClean="0"/>
              <a:t>): causa del 10% delle morti in ospedale, causa tamponamento cardiaco acuto, in rari casi stabilizzazione per formazione di coagulo che frena</a:t>
            </a:r>
          </a:p>
          <a:p>
            <a:r>
              <a:rPr lang="it-IT" baseline="0" dirty="0" smtClean="0"/>
              <a:t>Aneurisma </a:t>
            </a:r>
            <a:r>
              <a:rPr lang="it-IT" baseline="0" dirty="0" err="1" smtClean="0"/>
              <a:t>vsx</a:t>
            </a:r>
            <a:r>
              <a:rPr lang="it-IT" baseline="0" dirty="0" smtClean="0"/>
              <a:t>: zona di parete che si estroflette durante la sistole </a:t>
            </a:r>
            <a:r>
              <a:rPr lang="it-IT" baseline="0" dirty="0" smtClean="0">
                <a:sym typeface="Wingdings" pitchFamily="2" charset="2"/>
              </a:rPr>
              <a:t> riduzione frazione di eiezione, substrato per aritmie letali e formazioni di trombi murali che possono </a:t>
            </a:r>
            <a:r>
              <a:rPr lang="it-IT" baseline="0" dirty="0" err="1" smtClean="0">
                <a:sym typeface="Wingdings" pitchFamily="2" charset="2"/>
              </a:rPr>
              <a:t>embolizzare</a:t>
            </a:r>
            <a:endParaRPr lang="it-IT" baseline="0" dirty="0" smtClean="0">
              <a:sym typeface="Wingdings" pitchFamily="2" charset="2"/>
            </a:endParaRPr>
          </a:p>
          <a:p>
            <a:r>
              <a:rPr lang="it-IT" baseline="0" dirty="0" smtClean="0">
                <a:sym typeface="Wingdings" pitchFamily="2" charset="2"/>
              </a:rPr>
              <a:t>Pericardite </a:t>
            </a:r>
            <a:r>
              <a:rPr lang="it-IT" baseline="0" dirty="0" err="1" smtClean="0">
                <a:sym typeface="Wingdings" pitchFamily="2" charset="2"/>
              </a:rPr>
              <a:t>epistenocardica</a:t>
            </a:r>
            <a:r>
              <a:rPr lang="it-IT" baseline="0" dirty="0" smtClean="0">
                <a:sym typeface="Wingdings" pitchFamily="2" charset="2"/>
              </a:rPr>
              <a:t>: tra 2-4° giorno, comparsa di dolore, sfregamenti all’</a:t>
            </a:r>
            <a:r>
              <a:rPr lang="it-IT" baseline="0" dirty="0" err="1" smtClean="0">
                <a:sym typeface="Wingdings" pitchFamily="2" charset="2"/>
              </a:rPr>
              <a:t>ausculazioni</a:t>
            </a:r>
            <a:r>
              <a:rPr lang="it-IT" baseline="0" dirty="0" smtClean="0">
                <a:sym typeface="Wingdings" pitchFamily="2" charset="2"/>
              </a:rPr>
              <a:t> e turbe ECG  da riconoscere per sospendere la </a:t>
            </a:r>
            <a:r>
              <a:rPr lang="it-IT" baseline="0" dirty="0" err="1" smtClean="0">
                <a:sym typeface="Wingdings" pitchFamily="2" charset="2"/>
              </a:rPr>
              <a:t>tp</a:t>
            </a:r>
            <a:r>
              <a:rPr lang="it-IT" baseline="0" dirty="0" smtClean="0">
                <a:sym typeface="Wingdings" pitchFamily="2" charset="2"/>
              </a:rPr>
              <a:t> anticoagulante per l’elevato rischio di emopericardio. Poco visibile all’</a:t>
            </a:r>
            <a:r>
              <a:rPr lang="it-IT" baseline="0" dirty="0" err="1" smtClean="0">
                <a:sym typeface="Wingdings" pitchFamily="2" charset="2"/>
              </a:rPr>
              <a:t>ecocuore</a:t>
            </a:r>
            <a:endParaRPr lang="it-IT" baseline="0" dirty="0" smtClean="0">
              <a:sym typeface="Wingdings" pitchFamily="2" charset="2"/>
            </a:endParaRPr>
          </a:p>
          <a:p>
            <a:r>
              <a:rPr lang="it-IT" baseline="0" dirty="0" smtClean="0">
                <a:sym typeface="Wingdings" pitchFamily="2" charset="2"/>
              </a:rPr>
              <a:t>Pericardite di </a:t>
            </a:r>
            <a:r>
              <a:rPr lang="it-IT" baseline="0" dirty="0" err="1" smtClean="0">
                <a:sym typeface="Wingdings" pitchFamily="2" charset="2"/>
              </a:rPr>
              <a:t>Dressler</a:t>
            </a:r>
            <a:r>
              <a:rPr lang="it-IT" baseline="0" dirty="0" smtClean="0">
                <a:sym typeface="Wingdings" pitchFamily="2" charset="2"/>
              </a:rPr>
              <a:t>: da 1 a 6 o anche 12 settimane, febbre, dolore, sfregamenti, turbe ECG, visibile all’</a:t>
            </a:r>
            <a:r>
              <a:rPr lang="it-IT" baseline="0" dirty="0" err="1" smtClean="0">
                <a:sym typeface="Wingdings" pitchFamily="2" charset="2"/>
              </a:rPr>
              <a:t>ecocuore</a:t>
            </a:r>
            <a:endParaRPr lang="it-IT" baseline="0" dirty="0" smtClean="0">
              <a:sym typeface="Wingdings" pitchFamily="2" charset="2"/>
            </a:endParaRPr>
          </a:p>
          <a:p>
            <a:r>
              <a:rPr lang="it-IT" baseline="0" dirty="0" smtClean="0">
                <a:sym typeface="Wingdings" pitchFamily="2" charset="2"/>
              </a:rPr>
              <a:t>TE: polmonare per immobilizzazione, sistemica per formazione di trombi endocavitari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17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7408d8f8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7408d8f8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02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34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BBDX di nuovo riscontro</a:t>
            </a:r>
            <a:r>
              <a:rPr lang="it-IT" baseline="0" dirty="0" smtClean="0"/>
              <a:t> associato a dolore toracico </a:t>
            </a:r>
            <a:r>
              <a:rPr lang="it-IT" baseline="0" dirty="0" smtClean="0">
                <a:sym typeface="Wingdings" pitchFamily="2" charset="2"/>
              </a:rPr>
              <a:t> introdotto con nuove linee guida ESC sullo STEMI del 2017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00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7408d8f8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7408d8f8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7408d8f8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7408d8f8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7408d8f8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7408d8f8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6DC47-5AB9-40D0-8A8C-EF09E2CEE1D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8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24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99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0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10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6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57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2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98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46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5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68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FFBD-0700-458A-96F2-F0F49F09FEB2}" type="datetimeFigureOut">
              <a:rPr lang="it-IT" smtClean="0"/>
              <a:t>13/11/19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1C618-4A3A-4DBC-A956-3D5EC63E56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49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23900" dirty="0" smtClean="0">
                <a:solidFill>
                  <a:srgbClr val="FF0000"/>
                </a:solidFill>
              </a:rPr>
              <a:t>IMA</a:t>
            </a:r>
            <a:endParaRPr lang="it-IT" sz="239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INFARTO MIOCARDICO ACUTO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09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cap="all" dirty="0" smtClean="0">
                <a:solidFill>
                  <a:srgbClr val="FF0000"/>
                </a:solidFill>
              </a:rPr>
              <a:t>INFARTO MIOCARDICO ACUTO</a:t>
            </a:r>
            <a:endParaRPr lang="it-IT" cap="all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Morte delle cellule del miocardio per ischemia prolungata dovuta all’insufficiente apporto di ossigeno rispetto alla loro richiesta.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È stato classificato in diversi tipi (5) in base a differenze patologiche, cliniche e prognostiche che corrispondono a diverse strategie terapeutiche</a:t>
            </a:r>
          </a:p>
        </p:txBody>
      </p:sp>
    </p:spTree>
    <p:extLst>
      <p:ext uri="{BB962C8B-B14F-4D97-AF65-F5344CB8AC3E}">
        <p14:creationId xmlns:p14="http://schemas.microsoft.com/office/powerpoint/2010/main" val="225988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cap="all" dirty="0" smtClean="0">
                <a:solidFill>
                  <a:srgbClr val="FF0000"/>
                </a:solidFill>
              </a:rPr>
              <a:t>INFARTO MIOCARDICO ACUTO</a:t>
            </a:r>
            <a:endParaRPr lang="it-IT" cap="all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Criteri per parlare di infarto di tipo 1, 2, 3</a:t>
            </a:r>
          </a:p>
          <a:p>
            <a:pPr marL="0" indent="0">
              <a:buNone/>
            </a:pPr>
            <a:r>
              <a:rPr lang="it-IT" dirty="0" smtClean="0"/>
              <a:t>Presenza di </a:t>
            </a:r>
            <a:r>
              <a:rPr lang="it-IT" b="1" dirty="0" smtClean="0"/>
              <a:t>danno miocardico acuto </a:t>
            </a:r>
            <a:r>
              <a:rPr lang="it-IT" dirty="0" smtClean="0"/>
              <a:t>+ </a:t>
            </a:r>
            <a:r>
              <a:rPr lang="it-IT" b="1" dirty="0" smtClean="0"/>
              <a:t>ischemia miocardica acuta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aumento o diminuzione della </a:t>
            </a:r>
            <a:r>
              <a:rPr lang="it-IT" dirty="0" err="1" smtClean="0"/>
              <a:t>cTn</a:t>
            </a:r>
            <a:r>
              <a:rPr lang="it-IT" dirty="0" smtClean="0"/>
              <a:t> (con almeno un valore sopra il 99° percentile URL) associato ad almeno uno tra:</a:t>
            </a:r>
          </a:p>
          <a:p>
            <a:r>
              <a:rPr lang="it-IT" dirty="0" smtClean="0"/>
              <a:t>Sintomi di ischemia miocardica</a:t>
            </a:r>
          </a:p>
          <a:p>
            <a:r>
              <a:rPr lang="it-IT" dirty="0" smtClean="0"/>
              <a:t>Nuove alterazioni ECG (blocco di branca, alt ST, T invertite)</a:t>
            </a:r>
          </a:p>
          <a:p>
            <a:r>
              <a:rPr lang="it-IT" dirty="0" smtClean="0"/>
              <a:t>Sviluppo di onde “</a:t>
            </a:r>
            <a:r>
              <a:rPr lang="it-IT" dirty="0" err="1" smtClean="0"/>
              <a:t>Q</a:t>
            </a:r>
            <a:r>
              <a:rPr lang="it-IT" dirty="0" smtClean="0"/>
              <a:t>” patologiche (IM pregresso)</a:t>
            </a:r>
          </a:p>
          <a:p>
            <a:r>
              <a:rPr lang="it-IT" dirty="0" smtClean="0"/>
              <a:t>Evidenza all’</a:t>
            </a:r>
            <a:r>
              <a:rPr lang="it-IT" dirty="0" err="1" smtClean="0"/>
              <a:t>imaging</a:t>
            </a:r>
            <a:r>
              <a:rPr lang="it-IT" dirty="0" smtClean="0"/>
              <a:t> di recente perdita di miocardio vitale o nuove anormalità del movimento di aree di parete in un contesto coerente con eziologia ischemica</a:t>
            </a:r>
          </a:p>
          <a:p>
            <a:r>
              <a:rPr lang="it-IT" dirty="0" smtClean="0"/>
              <a:t>Identificazione di un trombo coronarico all’angiografia o all’autopsia (non per il tipo 2 e 3)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41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IMA DI TIPO 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Causato da malattia aterosclerotica coronarica (CAD)</a:t>
            </a:r>
          </a:p>
          <a:p>
            <a:endParaRPr lang="it-IT" sz="2800" dirty="0" smtClean="0"/>
          </a:p>
          <a:p>
            <a:r>
              <a:rPr lang="it-IT" sz="2800" dirty="0" smtClean="0"/>
              <a:t>Precipitata da rottura e ulcerazione della placca con formazione di trombo, di emboli o di emorragia </a:t>
            </a:r>
            <a:r>
              <a:rPr lang="it-IT" sz="2800" dirty="0" err="1" smtClean="0"/>
              <a:t>intraplacca</a:t>
            </a:r>
            <a:endParaRPr lang="it-IT" sz="2800" dirty="0" smtClean="0"/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Comprende le SCA (sindromi coronariche acute): STEMI (</a:t>
            </a:r>
            <a:r>
              <a:rPr lang="it-IT" sz="2800" i="1" dirty="0" smtClean="0"/>
              <a:t>ST </a:t>
            </a:r>
            <a:r>
              <a:rPr lang="it-IT" sz="2800" i="1" dirty="0" err="1" smtClean="0"/>
              <a:t>elevated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myocardial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infarction</a:t>
            </a:r>
            <a:r>
              <a:rPr lang="it-IT" sz="2800" dirty="0" smtClean="0"/>
              <a:t>) e N-STEMI (</a:t>
            </a:r>
            <a:r>
              <a:rPr lang="it-IT" sz="2800" i="1" dirty="0" smtClean="0"/>
              <a:t>non-ST </a:t>
            </a:r>
            <a:r>
              <a:rPr lang="it-IT" sz="2800" i="1" dirty="0" err="1" smtClean="0"/>
              <a:t>elevated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myocardial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infarction</a:t>
            </a:r>
            <a:r>
              <a:rPr lang="it-IT" sz="2800" dirty="0" smtClean="0"/>
              <a:t>) </a:t>
            </a:r>
          </a:p>
          <a:p>
            <a:endParaRPr lang="it-IT" sz="2800" dirty="0" smtClean="0"/>
          </a:p>
          <a:p>
            <a:r>
              <a:rPr lang="it-IT" sz="2800" dirty="0" smtClean="0"/>
              <a:t>L’angina instabile non è IMA non essendovi movimento delle </a:t>
            </a:r>
            <a:r>
              <a:rPr lang="it-IT" sz="2800" dirty="0" err="1" smtClean="0"/>
              <a:t>cTn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02972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59283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IMA DI TIPO 1 E SCA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464496" cy="41764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000" dirty="0" smtClean="0">
                <a:solidFill>
                  <a:srgbClr val="FF0000"/>
                </a:solidFill>
              </a:rPr>
              <a:t>STEMI	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200" dirty="0" smtClean="0"/>
              <a:t>Trombosi </a:t>
            </a:r>
            <a:r>
              <a:rPr lang="it-IT" sz="2200" b="1" dirty="0" smtClean="0"/>
              <a:t>occlusiva</a:t>
            </a:r>
            <a:r>
              <a:rPr lang="it-IT" sz="2200" dirty="0" smtClean="0"/>
              <a:t> e persistente di coronaria </a:t>
            </a:r>
            <a:r>
              <a:rPr lang="it-IT" sz="2200" dirty="0" err="1" smtClean="0"/>
              <a:t>epicardica</a:t>
            </a:r>
            <a:r>
              <a:rPr lang="it-IT" sz="2200" dirty="0" smtClean="0">
                <a:sym typeface="Wingdings" pitchFamily="2" charset="2"/>
              </a:rPr>
              <a:t> </a:t>
            </a:r>
            <a:r>
              <a:rPr lang="it-IT" sz="2200" dirty="0" smtClean="0"/>
              <a:t>ischemia grave e prolungata con necrosi a tutto spessore della parete miocardica (</a:t>
            </a:r>
            <a:r>
              <a:rPr lang="it-IT" sz="2200" b="1" dirty="0" smtClean="0">
                <a:solidFill>
                  <a:srgbClr val="3366FF"/>
                </a:solidFill>
              </a:rPr>
              <a:t>infarto transmurale</a:t>
            </a:r>
            <a:r>
              <a:rPr lang="it-IT" sz="2200" dirty="0" smtClean="0"/>
              <a:t>):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200" dirty="0" smtClean="0">
                <a:sym typeface="Wingdings" pitchFamily="2" charset="2"/>
              </a:rPr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it-IT" sz="2200" dirty="0" smtClean="0">
                <a:sym typeface="Wingdings" pitchFamily="2" charset="2"/>
              </a:rPr>
              <a:t>Dolore toracico più intenso e prolungato (&gt;30’);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it-IT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it-IT" sz="2200" dirty="0" smtClean="0">
                <a:sym typeface="Wingdings" pitchFamily="2" charset="2"/>
              </a:rPr>
              <a:t>Alterazioni ECG (ST </a:t>
            </a:r>
            <a:r>
              <a:rPr lang="it-IT" sz="2200" dirty="0" err="1" smtClean="0">
                <a:sym typeface="Wingdings" pitchFamily="2" charset="2"/>
              </a:rPr>
              <a:t>sopraslivellato</a:t>
            </a:r>
            <a:r>
              <a:rPr lang="it-IT" sz="2200" dirty="0" smtClean="0">
                <a:sym typeface="Wingdings" pitchFamily="2" charset="2"/>
              </a:rPr>
              <a:t>, BBSX e BBDX (!) di nuovo riscontro);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it-IT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it-IT" sz="2200" dirty="0" smtClean="0">
                <a:sym typeface="Wingdings" pitchFamily="2" charset="2"/>
              </a:rPr>
              <a:t>Aumento della </a:t>
            </a:r>
            <a:r>
              <a:rPr lang="it-IT" sz="2200" dirty="0" err="1" smtClean="0">
                <a:sym typeface="Wingdings" pitchFamily="2" charset="2"/>
              </a:rPr>
              <a:t>cTn</a:t>
            </a:r>
            <a:r>
              <a:rPr lang="it-IT" sz="2200" dirty="0" smtClean="0">
                <a:sym typeface="Wingdings" pitchFamily="2" charset="2"/>
              </a:rPr>
              <a:t> (ma il prelievo non deve ritardare la terapia)</a:t>
            </a:r>
            <a:endParaRPr lang="it-IT" sz="2200" dirty="0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692171" y="548680"/>
            <a:ext cx="4172272" cy="43924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3000" dirty="0" smtClean="0">
                <a:solidFill>
                  <a:srgbClr val="FF0000"/>
                </a:solidFill>
              </a:rPr>
              <a:t>NSTEMI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200" dirty="0" smtClean="0"/>
              <a:t>Trombosi </a:t>
            </a:r>
            <a:r>
              <a:rPr lang="it-IT" sz="2200" dirty="0" err="1" smtClean="0"/>
              <a:t>intracoronarica</a:t>
            </a:r>
            <a:r>
              <a:rPr lang="it-IT" sz="2200" dirty="0" smtClean="0"/>
              <a:t> </a:t>
            </a:r>
            <a:r>
              <a:rPr lang="it-IT" sz="2200" b="1" dirty="0" smtClean="0"/>
              <a:t>sub-occlusiva</a:t>
            </a:r>
            <a:r>
              <a:rPr lang="it-IT" sz="2200" dirty="0" smtClean="0"/>
              <a:t> a livello di placca aterosclerotica </a:t>
            </a:r>
            <a:r>
              <a:rPr lang="it-IT" sz="2200" dirty="0" smtClean="0">
                <a:sym typeface="Wingdings" pitchFamily="2" charset="2"/>
              </a:rPr>
              <a:t> ischemia e necrosi limitata agli strati </a:t>
            </a:r>
            <a:r>
              <a:rPr lang="it-IT" sz="2200" dirty="0" err="1" smtClean="0">
                <a:sym typeface="Wingdings" pitchFamily="2" charset="2"/>
              </a:rPr>
              <a:t>subendocardici</a:t>
            </a:r>
            <a:r>
              <a:rPr lang="it-IT" sz="2200" dirty="0" smtClean="0">
                <a:sym typeface="Wingdings" pitchFamily="2" charset="2"/>
              </a:rPr>
              <a:t> (</a:t>
            </a:r>
            <a:r>
              <a:rPr lang="it-IT" sz="2200" b="1" dirty="0" smtClean="0">
                <a:solidFill>
                  <a:srgbClr val="3366FF"/>
                </a:solidFill>
                <a:sym typeface="Wingdings" pitchFamily="2" charset="2"/>
              </a:rPr>
              <a:t>infarto </a:t>
            </a:r>
            <a:r>
              <a:rPr lang="it-IT" sz="2200" b="1" dirty="0" err="1" smtClean="0">
                <a:solidFill>
                  <a:srgbClr val="3366FF"/>
                </a:solidFill>
                <a:sym typeface="Wingdings" pitchFamily="2" charset="2"/>
              </a:rPr>
              <a:t>subendocardico</a:t>
            </a:r>
            <a:r>
              <a:rPr lang="it-IT" sz="2200" dirty="0" smtClean="0">
                <a:sym typeface="Wingdings" pitchFamily="2" charset="2"/>
              </a:rPr>
              <a:t>):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it-IT" sz="22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it-IT" sz="2200" dirty="0" smtClean="0"/>
              <a:t>Dolore toracico prolungato (&gt;20-30’)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it-IT" sz="22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it-IT" sz="2200" dirty="0" smtClean="0"/>
              <a:t>Alterazioni ECG (ST </a:t>
            </a:r>
            <a:r>
              <a:rPr lang="it-IT" sz="2200" dirty="0" err="1" smtClean="0"/>
              <a:t>sottoslivellato</a:t>
            </a:r>
            <a:r>
              <a:rPr lang="it-IT" sz="2200" dirty="0" smtClean="0"/>
              <a:t>, inversione onde T, assenza onde </a:t>
            </a:r>
            <a:r>
              <a:rPr lang="it-IT" sz="2200" dirty="0" err="1" smtClean="0"/>
              <a:t>Q</a:t>
            </a:r>
            <a:r>
              <a:rPr lang="it-IT" sz="220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it-IT" sz="22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it-IT" sz="2200" dirty="0" smtClean="0"/>
              <a:t>Aumento della </a:t>
            </a:r>
            <a:r>
              <a:rPr lang="it-IT" sz="2200" dirty="0" err="1" smtClean="0"/>
              <a:t>cTn</a:t>
            </a:r>
            <a:endParaRPr lang="it-IT" sz="22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752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025" y="577851"/>
            <a:ext cx="4933950" cy="570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8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749300"/>
            <a:ext cx="9048750" cy="535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10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400600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it-IT" sz="2400" b="1" dirty="0" smtClean="0">
                <a:solidFill>
                  <a:prstClr val="black"/>
                </a:solidFill>
                <a:ea typeface="+mn-ea"/>
                <a:cs typeface="+mn-cs"/>
              </a:rPr>
              <a:t>La quantità </a:t>
            </a:r>
            <a:r>
              <a:rPr lang="it-IT" sz="2400" b="1" dirty="0">
                <a:solidFill>
                  <a:prstClr val="black"/>
                </a:solidFill>
                <a:ea typeface="+mn-ea"/>
                <a:cs typeface="+mn-cs"/>
              </a:rPr>
              <a:t>di miocardio necrotica</a:t>
            </a: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> dipende da molti fattori: </a:t>
            </a: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- sede </a:t>
            </a: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>occlusione trombotica (più è prossimale, più è esteso</a:t>
            </a: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);</a:t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- durata occlusione;</a:t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- presenza </a:t>
            </a: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>di circoli </a:t>
            </a: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collaterali;</a:t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- presenza </a:t>
            </a: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>di episodi anginosi precedenti (</a:t>
            </a:r>
            <a:r>
              <a:rPr lang="it-IT" sz="2400" dirty="0" err="1">
                <a:solidFill>
                  <a:prstClr val="black"/>
                </a:solidFill>
                <a:ea typeface="+mn-ea"/>
                <a:cs typeface="+mn-cs"/>
              </a:rPr>
              <a:t>precondizionamento</a:t>
            </a: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);</a:t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b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- risposta </a:t>
            </a:r>
            <a:r>
              <a:rPr lang="it-IT" sz="2400" dirty="0">
                <a:solidFill>
                  <a:prstClr val="black"/>
                </a:solidFill>
                <a:ea typeface="+mn-ea"/>
                <a:cs typeface="+mn-cs"/>
              </a:rPr>
              <a:t>neurovegetativa ed emodinamica (aumento catecolamine = aumento consumo di O2</a:t>
            </a:r>
            <a:r>
              <a:rPr lang="it-IT" sz="2400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01857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527051"/>
            <a:ext cx="7791450" cy="580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68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IMA DI TIPO 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805264"/>
          </a:xfrm>
        </p:spPr>
        <p:txBody>
          <a:bodyPr>
            <a:normAutofit/>
          </a:bodyPr>
          <a:lstStyle/>
          <a:p>
            <a:r>
              <a:rPr lang="it-IT" b="1" u="sng" dirty="0" smtClean="0"/>
              <a:t>Disequilibrio tra domanda e offerta di O2 </a:t>
            </a:r>
            <a:r>
              <a:rPr lang="it-IT" dirty="0" smtClean="0"/>
              <a:t>senza rottura di placca aterosclerotica coronarica</a:t>
            </a:r>
          </a:p>
          <a:p>
            <a:r>
              <a:rPr lang="it-IT" dirty="0" smtClean="0"/>
              <a:t>Possono anche esserci placche coronariche ma queste non sono responsabili dell’infarto</a:t>
            </a:r>
            <a:r>
              <a:rPr lang="it-IT" dirty="0" smtClean="0">
                <a:sym typeface="Wingdings" pitchFamily="2" charset="2"/>
              </a:rPr>
              <a:t> meccanismo multifattoriale</a:t>
            </a:r>
            <a:r>
              <a:rPr lang="it-IT" dirty="0" smtClean="0"/>
              <a:t> </a:t>
            </a:r>
          </a:p>
          <a:p>
            <a:r>
              <a:rPr lang="it-IT" dirty="0" smtClean="0"/>
              <a:t>L’approccio terapeutico prevede il trattamento che ha causato disequilibrio nella bilancia domanda/offerta di O2 </a:t>
            </a:r>
          </a:p>
        </p:txBody>
      </p:sp>
    </p:spTree>
    <p:extLst>
      <p:ext uri="{BB962C8B-B14F-4D97-AF65-F5344CB8AC3E}">
        <p14:creationId xmlns:p14="http://schemas.microsoft.com/office/powerpoint/2010/main" val="309147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9473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IMA DI TIPO 2: CAUSE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32048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000" b="1" cap="all" dirty="0" smtClean="0"/>
              <a:t>Riduzione di </a:t>
            </a:r>
            <a:r>
              <a:rPr lang="it-IT" sz="3000" b="1" cap="all" dirty="0" smtClean="0">
                <a:solidFill>
                  <a:srgbClr val="0070C0"/>
                </a:solidFill>
              </a:rPr>
              <a:t>offerta di O2 </a:t>
            </a:r>
            <a:r>
              <a:rPr lang="it-IT" sz="3000" b="1" cap="all" dirty="0" smtClean="0"/>
              <a:t>o  della </a:t>
            </a:r>
            <a:r>
              <a:rPr lang="it-IT" sz="3000" b="1" cap="all" dirty="0" smtClean="0">
                <a:solidFill>
                  <a:srgbClr val="00B050"/>
                </a:solidFill>
              </a:rPr>
              <a:t>perfusione coronarica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Placca aterosclerotica stabile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Spasmo coronarico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Disfunzione </a:t>
            </a:r>
            <a:r>
              <a:rPr lang="it-IT" b="1" dirty="0" err="1" smtClean="0">
                <a:solidFill>
                  <a:srgbClr val="008000"/>
                </a:solidFill>
              </a:rPr>
              <a:t>microvascolare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dirty="0" smtClean="0"/>
              <a:t>(include disfunzione endoteliale, dei muscoli lisci e dell’innervazione simpatica)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Embolia coronarica </a:t>
            </a:r>
            <a:r>
              <a:rPr lang="it-IT" dirty="0" smtClean="0"/>
              <a:t>(da trombi o vegetazione a partenza intracavitaria)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Dissezione acuta aortica o coronarica </a:t>
            </a:r>
            <a:r>
              <a:rPr lang="it-IT" dirty="0" smtClean="0"/>
              <a:t>(≠ da ematoma </a:t>
            </a:r>
            <a:r>
              <a:rPr lang="it-IT" dirty="0" err="1" smtClean="0"/>
              <a:t>intraplacca</a:t>
            </a:r>
            <a:r>
              <a:rPr lang="it-IT" dirty="0" smtClean="0"/>
              <a:t>)</a:t>
            </a:r>
          </a:p>
          <a:p>
            <a:r>
              <a:rPr lang="it-IT" b="1" dirty="0" err="1" smtClean="0">
                <a:solidFill>
                  <a:srgbClr val="0070C0"/>
                </a:solidFill>
              </a:rPr>
              <a:t>Bradiaritmie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Insufficienza respiratoria con ipossia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Severa anemia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Ipotensione/shock</a:t>
            </a:r>
          </a:p>
          <a:p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24428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3000" b="1" dirty="0" smtClean="0"/>
              <a:t>AUMENTO DELLA DOMANDA DI OSSIGENO</a:t>
            </a:r>
          </a:p>
          <a:p>
            <a:pPr marL="0" indent="0">
              <a:buNone/>
            </a:pPr>
            <a:endParaRPr lang="it-IT" sz="3000" b="1" dirty="0" smtClean="0"/>
          </a:p>
          <a:p>
            <a:r>
              <a:rPr lang="it-IT" dirty="0" smtClean="0"/>
              <a:t>Tachiaritmie sostenute (c’è anche diminuzione del flusso coronarico per diminuzione del tempo di diastole)</a:t>
            </a:r>
          </a:p>
          <a:p>
            <a:endParaRPr lang="it-IT" dirty="0" smtClean="0"/>
          </a:p>
          <a:p>
            <a:r>
              <a:rPr lang="it-IT" dirty="0" smtClean="0"/>
              <a:t>Ipertensione severa con o senza ipertrofia del ventricolo sinistro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4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-787" t="-165" r="787" b="29715"/>
          <a:stretch/>
        </p:blipFill>
        <p:spPr>
          <a:xfrm>
            <a:off x="1547664" y="-27384"/>
            <a:ext cx="61926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43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IMA DI TIPO 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Pazienti che vanno in arresto cardiaco con: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  <a:p>
            <a:pPr>
              <a:spcBef>
                <a:spcPts val="0"/>
              </a:spcBef>
            </a:pPr>
            <a:r>
              <a:rPr lang="it-IT" dirty="0" smtClean="0"/>
              <a:t>sintomi suggestivi per ischemia miocardica </a:t>
            </a:r>
          </a:p>
          <a:p>
            <a:pPr>
              <a:spcBef>
                <a:spcPts val="0"/>
              </a:spcBef>
            </a:pPr>
            <a:endParaRPr lang="it-IT" dirty="0" smtClean="0"/>
          </a:p>
          <a:p>
            <a:pPr>
              <a:spcBef>
                <a:spcPts val="0"/>
              </a:spcBef>
            </a:pPr>
            <a:r>
              <a:rPr lang="it-IT" dirty="0" smtClean="0"/>
              <a:t>presumibilmente nuove alterazioni ischemiche all’ECG o fibrillazione ventricolare </a:t>
            </a:r>
          </a:p>
          <a:p>
            <a:pPr>
              <a:spcBef>
                <a:spcPts val="0"/>
              </a:spcBef>
            </a:pPr>
            <a:endParaRPr lang="it-IT" dirty="0"/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Pz. muoiono prima di poter individuare alterazioni o aumento dei </a:t>
            </a:r>
            <a:r>
              <a:rPr lang="it-IT" dirty="0" err="1" smtClean="0"/>
              <a:t>biomarker</a:t>
            </a:r>
            <a:r>
              <a:rPr lang="it-IT" dirty="0" smtClean="0"/>
              <a:t> !!!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Oppure: riscontro all’autopsia di IM (se all’autopsia si riscontra trombo nell’arteria correlata all’IM allora si passa all’IMA tipo 1)</a:t>
            </a:r>
          </a:p>
          <a:p>
            <a:r>
              <a:rPr lang="it-IT" dirty="0" smtClean="0"/>
              <a:t>Incidenza annua di 10/100.000 persone/anno</a:t>
            </a:r>
          </a:p>
          <a:p>
            <a:r>
              <a:rPr lang="it-IT" dirty="0" smtClean="0"/>
              <a:t>Sono il 3-4% di tutti gli IMA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9287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IMA DI TIPO 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Pazienti che vanno in arresto cardiaco con: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  <a:p>
            <a:pPr>
              <a:spcBef>
                <a:spcPts val="0"/>
              </a:spcBef>
            </a:pPr>
            <a:r>
              <a:rPr lang="it-IT" dirty="0" smtClean="0"/>
              <a:t>sintomi suggestivi per ischemia miocardica </a:t>
            </a:r>
          </a:p>
          <a:p>
            <a:pPr>
              <a:spcBef>
                <a:spcPts val="0"/>
              </a:spcBef>
            </a:pPr>
            <a:endParaRPr lang="it-IT" dirty="0" smtClean="0"/>
          </a:p>
          <a:p>
            <a:pPr>
              <a:spcBef>
                <a:spcPts val="0"/>
              </a:spcBef>
            </a:pPr>
            <a:r>
              <a:rPr lang="it-IT" dirty="0" smtClean="0"/>
              <a:t>presumibilmente nuove alterazioni ischemiche all’ECG o fibrillazione ventricolare </a:t>
            </a:r>
          </a:p>
          <a:p>
            <a:pPr>
              <a:spcBef>
                <a:spcPts val="0"/>
              </a:spcBef>
            </a:pPr>
            <a:endParaRPr lang="it-IT" dirty="0"/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Pz. muoiono prima di poter individuare alterazioni o aumento dei </a:t>
            </a:r>
            <a:r>
              <a:rPr lang="it-IT" dirty="0" err="1" smtClean="0"/>
              <a:t>biomarker</a:t>
            </a:r>
            <a:r>
              <a:rPr lang="it-IT" dirty="0" smtClean="0"/>
              <a:t> !!!</a:t>
            </a:r>
          </a:p>
          <a:p>
            <a:pPr marL="0" indent="0">
              <a:spcBef>
                <a:spcPts val="0"/>
              </a:spcBef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Oppure: riscontro all’autopsia di IM (</a:t>
            </a:r>
            <a:r>
              <a:rPr lang="it-IT" b="1" dirty="0" smtClean="0">
                <a:solidFill>
                  <a:srgbClr val="3366FF"/>
                </a:solidFill>
              </a:rPr>
              <a:t>se all’autopsia si riscontra trombo nell’arteria correlata all’IM allora si passa all’IMA tipo 1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Incidenza annua di 10/100.000 persone/anno</a:t>
            </a:r>
          </a:p>
          <a:p>
            <a:r>
              <a:rPr lang="it-IT" dirty="0" smtClean="0"/>
              <a:t>Sono il 3-4% di tutti gli IMA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960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IMA TIPO 4</a:t>
            </a:r>
          </a:p>
          <a:p>
            <a:pPr marL="0" indent="0">
              <a:buNone/>
            </a:pPr>
            <a:r>
              <a:rPr lang="it-IT" sz="3000" dirty="0" smtClean="0"/>
              <a:t>Infarto miocardico associato a procedure cardiologiche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3000" dirty="0" smtClean="0"/>
              <a:t>4a) Se </a:t>
            </a:r>
            <a:r>
              <a:rPr lang="it-IT" sz="3000" dirty="0"/>
              <a:t>≤</a:t>
            </a:r>
            <a:r>
              <a:rPr lang="it-IT" sz="3000" dirty="0" smtClean="0"/>
              <a:t>48h da intervento coronarico percutaneo (PCI)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3000" dirty="0" smtClean="0"/>
              <a:t>4b) Se trombosi dello </a:t>
            </a:r>
            <a:r>
              <a:rPr lang="it-IT" sz="3000" dirty="0" err="1" smtClean="0"/>
              <a:t>stent</a:t>
            </a:r>
            <a:r>
              <a:rPr lang="it-IT" sz="3000" dirty="0" smtClean="0"/>
              <a:t> associato a PCI (diviso in acuto, subacuto, tardivo, molto tardivo)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3000" dirty="0" smtClean="0"/>
              <a:t>4c)Se </a:t>
            </a:r>
            <a:r>
              <a:rPr lang="it-IT" sz="3000" dirty="0" err="1" smtClean="0"/>
              <a:t>ristenosi</a:t>
            </a:r>
            <a:r>
              <a:rPr lang="it-IT" sz="3000" dirty="0" smtClean="0"/>
              <a:t> a livello dello </a:t>
            </a:r>
            <a:r>
              <a:rPr lang="it-IT" sz="3000" dirty="0" err="1" smtClean="0"/>
              <a:t>stent</a:t>
            </a:r>
            <a:r>
              <a:rPr lang="it-IT" sz="3000" dirty="0" smtClean="0"/>
              <a:t> associata a PCI 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IMA TIPO 5</a:t>
            </a:r>
          </a:p>
          <a:p>
            <a:pPr marL="0" indent="0">
              <a:buNone/>
            </a:pPr>
            <a:r>
              <a:rPr lang="it-IT" dirty="0" smtClean="0"/>
              <a:t>Associato a interventi di bypass aorto-coronarico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085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cap="all" dirty="0" smtClean="0">
                <a:solidFill>
                  <a:srgbClr val="FF0000"/>
                </a:solidFill>
              </a:rPr>
              <a:t>IM ricorrente</a:t>
            </a:r>
          </a:p>
          <a:p>
            <a:pPr marL="0" indent="0" algn="ctr">
              <a:buNone/>
            </a:pPr>
            <a:r>
              <a:rPr lang="it-IT" sz="2800" dirty="0" smtClean="0"/>
              <a:t>Se compare un altro IMA a più di 28 giorni dal primo episodio di IM</a:t>
            </a:r>
          </a:p>
          <a:p>
            <a:pPr marL="0" indent="0" algn="ctr">
              <a:buNone/>
            </a:pPr>
            <a:r>
              <a:rPr lang="it-IT" cap="all" dirty="0" smtClean="0">
                <a:solidFill>
                  <a:srgbClr val="FF0000"/>
                </a:solidFill>
              </a:rPr>
              <a:t>Re-infarto</a:t>
            </a:r>
          </a:p>
          <a:p>
            <a:pPr marL="0" indent="0" algn="ctr">
              <a:spcBef>
                <a:spcPts val="720"/>
              </a:spcBef>
              <a:buNone/>
            </a:pPr>
            <a:r>
              <a:rPr lang="it-IT" sz="2800" dirty="0" smtClean="0"/>
              <a:t>Se compare un altro IMA entro 28 gg dal primo episodio di IMA o di un IMA ricorrente</a:t>
            </a:r>
          </a:p>
          <a:p>
            <a:pPr marL="0" indent="0" algn="ctr">
              <a:spcBef>
                <a:spcPts val="720"/>
              </a:spcBef>
              <a:buNone/>
            </a:pPr>
            <a:r>
              <a:rPr lang="it-IT" dirty="0" smtClean="0">
                <a:solidFill>
                  <a:srgbClr val="FF0000"/>
                </a:solidFill>
              </a:rPr>
              <a:t>IMA SILENTE/NON RICONOSCIUTO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dirty="0" smtClean="0"/>
              <a:t>Se comparsa di onde Q patologiche con o senza sintomi in assenza di cause non ischemiche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dirty="0" smtClean="0"/>
              <a:t>+ evidenza di perdita di vitalità del miocardio all’</a:t>
            </a:r>
            <a:r>
              <a:rPr lang="it-IT" sz="2800" dirty="0" err="1" smtClean="0"/>
              <a:t>imaging</a:t>
            </a:r>
            <a:r>
              <a:rPr lang="it-IT" sz="2800" dirty="0"/>
              <a:t> </a:t>
            </a:r>
            <a:endParaRPr lang="it-IT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it-IT" sz="2800" dirty="0" smtClean="0"/>
              <a:t>+ segni patologici di infarto pregresso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MINOCA</a:t>
            </a:r>
            <a:r>
              <a:rPr lang="it-IT" sz="2800" dirty="0" smtClean="0"/>
              <a:t> </a:t>
            </a:r>
            <a:r>
              <a:rPr lang="it-IT" sz="2000" dirty="0" smtClean="0"/>
              <a:t>(</a:t>
            </a:r>
            <a:r>
              <a:rPr lang="it-IT" sz="2000" b="1" dirty="0" err="1" smtClean="0">
                <a:solidFill>
                  <a:srgbClr val="3366FF"/>
                </a:solidFill>
              </a:rPr>
              <a:t>myocardial</a:t>
            </a:r>
            <a:r>
              <a:rPr lang="it-IT" sz="2000" b="1" dirty="0" smtClean="0">
                <a:solidFill>
                  <a:srgbClr val="3366FF"/>
                </a:solidFill>
              </a:rPr>
              <a:t> </a:t>
            </a:r>
            <a:r>
              <a:rPr lang="it-IT" sz="2000" b="1" dirty="0" err="1" smtClean="0">
                <a:solidFill>
                  <a:srgbClr val="3366FF"/>
                </a:solidFill>
              </a:rPr>
              <a:t>infarction</a:t>
            </a:r>
            <a:r>
              <a:rPr lang="it-IT" sz="2000" b="1" dirty="0" smtClean="0">
                <a:solidFill>
                  <a:srgbClr val="3366FF"/>
                </a:solidFill>
              </a:rPr>
              <a:t> with non-</a:t>
            </a:r>
            <a:r>
              <a:rPr lang="it-IT" sz="2000" b="1" dirty="0" err="1" smtClean="0">
                <a:solidFill>
                  <a:srgbClr val="3366FF"/>
                </a:solidFill>
              </a:rPr>
              <a:t>obstructive</a:t>
            </a:r>
            <a:r>
              <a:rPr lang="it-IT" sz="2000" b="1" dirty="0" smtClean="0">
                <a:solidFill>
                  <a:srgbClr val="3366FF"/>
                </a:solidFill>
              </a:rPr>
              <a:t> </a:t>
            </a:r>
            <a:r>
              <a:rPr lang="it-IT" sz="2000" b="1" dirty="0" err="1" smtClean="0">
                <a:solidFill>
                  <a:srgbClr val="3366FF"/>
                </a:solidFill>
              </a:rPr>
              <a:t>coronary</a:t>
            </a:r>
            <a:r>
              <a:rPr lang="it-IT" sz="2000" b="1" dirty="0" smtClean="0">
                <a:solidFill>
                  <a:srgbClr val="3366FF"/>
                </a:solidFill>
              </a:rPr>
              <a:t> </a:t>
            </a:r>
            <a:r>
              <a:rPr lang="it-IT" sz="2000" b="1" dirty="0" err="1" smtClean="0">
                <a:solidFill>
                  <a:srgbClr val="3366FF"/>
                </a:solidFill>
              </a:rPr>
              <a:t>arteries</a:t>
            </a:r>
            <a:r>
              <a:rPr lang="it-IT" sz="2000" dirty="0" smtClean="0"/>
              <a:t>)</a:t>
            </a:r>
          </a:p>
          <a:p>
            <a:pPr marL="0" indent="0" algn="ctr">
              <a:buNone/>
            </a:pPr>
            <a:r>
              <a:rPr lang="it-IT" sz="2800" dirty="0" smtClean="0"/>
              <a:t>All’angiografia nessun segno di CAD ostruttiva (cioè con stenosi &lt;50% nei vasi </a:t>
            </a:r>
            <a:r>
              <a:rPr lang="it-IT" sz="2800" dirty="0" err="1" smtClean="0"/>
              <a:t>epicardici</a:t>
            </a:r>
            <a:r>
              <a:rPr lang="it-IT" sz="2800" dirty="0" smtClean="0"/>
              <a:t>)</a:t>
            </a:r>
          </a:p>
          <a:p>
            <a:pPr marL="0" indent="0" algn="ctr">
              <a:buNone/>
            </a:pPr>
            <a:r>
              <a:rPr lang="it-IT" sz="2800" dirty="0" smtClean="0"/>
              <a:t>6-8% dei pazienti con IMA; più frequente nelle donne</a:t>
            </a:r>
          </a:p>
          <a:p>
            <a:pPr marL="0" indent="0" algn="ctr">
              <a:buNone/>
            </a:pPr>
            <a:r>
              <a:rPr lang="it-IT" sz="2800" dirty="0" smtClean="0"/>
              <a:t>Può essere sia in IMA tipo 2 che tipo 1 (rottura di placca con CAD non critica)</a:t>
            </a:r>
          </a:p>
          <a:p>
            <a:pPr marL="0" indent="0" algn="ctr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0569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7686" cy="4032448"/>
          </a:xfrm>
        </p:spPr>
      </p:pic>
    </p:spTree>
    <p:extLst>
      <p:ext uri="{BB962C8B-B14F-4D97-AF65-F5344CB8AC3E}">
        <p14:creationId xmlns:p14="http://schemas.microsoft.com/office/powerpoint/2010/main" val="246348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18"/>
            <a:ext cx="6120680" cy="854968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solidFill>
                  <a:srgbClr val="FF0000"/>
                </a:solidFill>
              </a:rPr>
              <a:t>SINDROME DI TAKOTSUBO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85" y="32455"/>
            <a:ext cx="3046615" cy="1608513"/>
          </a:xfrm>
        </p:spPr>
      </p:pic>
      <p:sp>
        <p:nvSpPr>
          <p:cNvPr id="6" name="CasellaDiTesto 5"/>
          <p:cNvSpPr txBox="1"/>
          <p:nvPr/>
        </p:nvSpPr>
        <p:spPr>
          <a:xfrm>
            <a:off x="251520" y="764704"/>
            <a:ext cx="8712968" cy="623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u="sng" dirty="0" err="1" smtClean="0"/>
              <a:t>Takotsubo</a:t>
            </a:r>
            <a:r>
              <a:rPr lang="it-IT" sz="2300" dirty="0" smtClean="0"/>
              <a:t>= </a:t>
            </a:r>
            <a:r>
              <a:rPr lang="it-IT" sz="2300" u="sng" dirty="0" smtClean="0">
                <a:solidFill>
                  <a:srgbClr val="3366FF"/>
                </a:solidFill>
              </a:rPr>
              <a:t>vaso usato per la pesca dei polpi;</a:t>
            </a:r>
          </a:p>
          <a:p>
            <a:endParaRPr lang="it-IT" sz="800" dirty="0" smtClean="0"/>
          </a:p>
          <a:p>
            <a:r>
              <a:rPr lang="it-IT" sz="2300" dirty="0" smtClean="0"/>
              <a:t>Transitoria acinesia dell’apice e dei segmenti</a:t>
            </a:r>
          </a:p>
          <a:p>
            <a:r>
              <a:rPr lang="it-IT" sz="2300" dirty="0" smtClean="0"/>
              <a:t>medi del ventricolo sinistro con risparmio dei segmenti basali;</a:t>
            </a:r>
          </a:p>
          <a:p>
            <a:endParaRPr lang="it-IT" sz="1000" dirty="0" smtClean="0"/>
          </a:p>
          <a:p>
            <a:r>
              <a:rPr lang="it-IT" sz="2300" dirty="0" smtClean="0"/>
              <a:t>Mima l’IMA e si riscontra in 1-2% dei pazienti con sospetto di STEMI;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/>
              <a:t>Alterazioni ECG (soprattutto come </a:t>
            </a:r>
            <a:r>
              <a:rPr lang="it-IT" sz="2300" dirty="0" err="1" smtClean="0"/>
              <a:t>sopraslivellamento</a:t>
            </a:r>
            <a:r>
              <a:rPr lang="it-IT" sz="2300" dirty="0" smtClean="0"/>
              <a:t> ST) smisurate rispetto al possibile aumento transitorio della </a:t>
            </a:r>
            <a:r>
              <a:rPr lang="it-IT" sz="2300" dirty="0" err="1" smtClean="0"/>
              <a:t>cTn</a:t>
            </a:r>
            <a:r>
              <a:rPr lang="it-IT" sz="2300" dirty="0" smtClean="0"/>
              <a:t> (picco modesto)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/>
              <a:t>90% sono donne in menopausa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/>
              <a:t>La causa scatenante può essere un forte stress fisico o psicologico (es. lutto)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/>
              <a:t>Nella maggioranza dei casi le coronarie sono indenni (CAD in 15% dei casi)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/>
              <a:t>Il quadro regredisce completamente senza terapia entro qualche gg o un paio di settimane </a:t>
            </a:r>
            <a:r>
              <a:rPr lang="it-IT" sz="2300" dirty="0" smtClean="0">
                <a:sym typeface="Wingdings" pitchFamily="2" charset="2"/>
              </a:rPr>
              <a:t> elemento diagnostico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>
                <a:sym typeface="Wingdings" pitchFamily="2" charset="2"/>
              </a:rPr>
              <a:t>Rari i quadri che si aggravano verso lo shock cardiogeno e le recidive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300" dirty="0" smtClean="0">
                <a:sym typeface="Wingdings" pitchFamily="2" charset="2"/>
              </a:rPr>
              <a:t>Eziologia sconosciuta: rilascio catecolamine per stress, disfunzione microcircolo, spasmo coronarico, miocardite acuta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40992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CRONOBIOLOGIA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832648"/>
          </a:xfrm>
        </p:spPr>
        <p:txBody>
          <a:bodyPr>
            <a:noAutofit/>
          </a:bodyPr>
          <a:lstStyle/>
          <a:p>
            <a:r>
              <a:rPr lang="it-IT" sz="2600" dirty="0" smtClean="0"/>
              <a:t>Incidenza di IMA è &gt; del </a:t>
            </a:r>
            <a:r>
              <a:rPr lang="it-IT" sz="2600" dirty="0"/>
              <a:t>40% </a:t>
            </a:r>
            <a:r>
              <a:rPr lang="it-IT" sz="2600" dirty="0" smtClean="0"/>
              <a:t>la MATTINA </a:t>
            </a:r>
            <a:r>
              <a:rPr lang="it-IT" sz="2600" dirty="0"/>
              <a:t>rispetto </a:t>
            </a:r>
            <a:r>
              <a:rPr lang="it-IT" sz="2600" dirty="0" smtClean="0"/>
              <a:t>al resto della giornata;  picco secondario pomeridiano;</a:t>
            </a:r>
          </a:p>
          <a:p>
            <a:r>
              <a:rPr lang="it-IT" sz="2600" dirty="0"/>
              <a:t>I</a:t>
            </a:r>
            <a:r>
              <a:rPr lang="it-IT" sz="2600" dirty="0" smtClean="0"/>
              <a:t>l </a:t>
            </a:r>
            <a:r>
              <a:rPr lang="it-IT" sz="2600" dirty="0"/>
              <a:t>rischio relativo di IMA </a:t>
            </a:r>
            <a:r>
              <a:rPr lang="it-IT" sz="2600" dirty="0" smtClean="0"/>
              <a:t>si </a:t>
            </a:r>
            <a:r>
              <a:rPr lang="it-IT" sz="2600" dirty="0"/>
              <a:t>innalza di </a:t>
            </a:r>
            <a:r>
              <a:rPr lang="it-IT" sz="2600" dirty="0" smtClean="0"/>
              <a:t>3 </a:t>
            </a:r>
            <a:r>
              <a:rPr lang="it-IT" sz="2600" dirty="0"/>
              <a:t>volte nelle </a:t>
            </a:r>
            <a:r>
              <a:rPr lang="it-IT" sz="2600" dirty="0" smtClean="0"/>
              <a:t>prime 3 </a:t>
            </a:r>
            <a:r>
              <a:rPr lang="it-IT" sz="2600" dirty="0"/>
              <a:t>ore </a:t>
            </a:r>
            <a:r>
              <a:rPr lang="it-IT" sz="2600" dirty="0" smtClean="0"/>
              <a:t>dopo </a:t>
            </a:r>
            <a:r>
              <a:rPr lang="it-IT" sz="2600" dirty="0"/>
              <a:t>il </a:t>
            </a:r>
            <a:r>
              <a:rPr lang="it-IT" sz="2600" dirty="0" smtClean="0"/>
              <a:t>risveglio (tra le 6 e le 10, picco massimo alle 8)</a:t>
            </a:r>
            <a:r>
              <a:rPr lang="it-IT" sz="2600" dirty="0" smtClean="0">
                <a:sym typeface="Wingdings" pitchFamily="2" charset="2"/>
              </a:rPr>
              <a:t> in questa</a:t>
            </a:r>
            <a:r>
              <a:rPr lang="it-IT" sz="2600" dirty="0" smtClean="0"/>
              <a:t> </a:t>
            </a:r>
            <a:r>
              <a:rPr lang="it-IT" sz="2600" dirty="0"/>
              <a:t>fascia </a:t>
            </a:r>
            <a:r>
              <a:rPr lang="it-IT" sz="2600" dirty="0" smtClean="0"/>
              <a:t>si verifica </a:t>
            </a:r>
            <a:r>
              <a:rPr lang="it-IT" sz="2600" dirty="0"/>
              <a:t>almeno il 25% degli </a:t>
            </a:r>
            <a:r>
              <a:rPr lang="it-IT" sz="2600" dirty="0" smtClean="0"/>
              <a:t>eventi </a:t>
            </a:r>
          </a:p>
          <a:p>
            <a:r>
              <a:rPr lang="it-IT" sz="2600" cap="all" dirty="0" smtClean="0"/>
              <a:t>Eccezione</a:t>
            </a:r>
            <a:r>
              <a:rPr lang="it-IT" sz="2600" dirty="0" smtClean="0"/>
              <a:t>: soggetti con diabete mellito </a:t>
            </a:r>
            <a:r>
              <a:rPr lang="it-IT" sz="2600" dirty="0" smtClean="0">
                <a:sym typeface="Wingdings" pitchFamily="2" charset="2"/>
              </a:rPr>
              <a:t> </a:t>
            </a:r>
            <a:r>
              <a:rPr lang="it-IT" sz="2600" dirty="0" smtClean="0"/>
              <a:t>scomparsa del </a:t>
            </a:r>
            <a:r>
              <a:rPr lang="it-IT" sz="2600" dirty="0"/>
              <a:t>picco </a:t>
            </a:r>
            <a:r>
              <a:rPr lang="it-IT" sz="2600" dirty="0" smtClean="0"/>
              <a:t>mattutino con condizione di </a:t>
            </a:r>
            <a:r>
              <a:rPr lang="it-IT" sz="2600" dirty="0"/>
              <a:t>rischio </a:t>
            </a:r>
            <a:r>
              <a:rPr lang="it-IT" sz="2600" dirty="0" smtClean="0"/>
              <a:t>elevata nelle 24 h</a:t>
            </a:r>
          </a:p>
          <a:p>
            <a:r>
              <a:rPr lang="it-IT" sz="2600" b="1" cap="all" dirty="0" smtClean="0"/>
              <a:t>perché</a:t>
            </a:r>
            <a:r>
              <a:rPr lang="it-IT" sz="2600" b="1" dirty="0" smtClean="0"/>
              <a:t>?</a:t>
            </a:r>
            <a:r>
              <a:rPr lang="it-IT" sz="2600" dirty="0" smtClean="0"/>
              <a:t> Al risveglio AUMENTO DELLA RICHIESTA DI O2 (aumento PA e FC per aumento catecolamine e picco cortisolo) e RIDOTTA </a:t>
            </a:r>
            <a:r>
              <a:rPr lang="it-IT" sz="2600" cap="all" dirty="0" smtClean="0"/>
              <a:t>Disponibilità</a:t>
            </a:r>
            <a:r>
              <a:rPr lang="it-IT" sz="2600" dirty="0" smtClean="0"/>
              <a:t> DI O2 (aumento delle resistenze coronariche per effetto del sistema </a:t>
            </a:r>
            <a:r>
              <a:rPr lang="el-GR" sz="2600" dirty="0" smtClean="0"/>
              <a:t>α</a:t>
            </a:r>
            <a:r>
              <a:rPr lang="it-IT" sz="2600" dirty="0" smtClean="0"/>
              <a:t>-simpatico e del cortisolo) + stato </a:t>
            </a:r>
            <a:r>
              <a:rPr lang="it-IT" sz="2600" cap="all" dirty="0" smtClean="0"/>
              <a:t>pro-infiammatorio</a:t>
            </a:r>
            <a:r>
              <a:rPr lang="it-IT" sz="2600" dirty="0" smtClean="0"/>
              <a:t> (aumento stress ossidativo) + stato </a:t>
            </a:r>
            <a:r>
              <a:rPr lang="it-IT" sz="2600" cap="all" dirty="0" err="1" smtClean="0"/>
              <a:t>procoagulativo</a:t>
            </a:r>
            <a:r>
              <a:rPr lang="it-IT" sz="2600" dirty="0" smtClean="0"/>
              <a:t>  (e fibrinolisi ridotta) + VASOCOSTRIZIONE (catecolamine)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71775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ANATOMIA PATOLOGICA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Dopo l’ischemia </a:t>
            </a:r>
            <a:r>
              <a:rPr lang="it-IT" dirty="0" smtClean="0">
                <a:sym typeface="Wingdings" pitchFamily="2" charset="2"/>
              </a:rPr>
              <a:t></a:t>
            </a:r>
            <a:r>
              <a:rPr lang="it-IT" dirty="0" smtClean="0"/>
              <a:t> rilascio miofibrille e anormalità mitocondriali dopo qualche minuto </a:t>
            </a:r>
            <a:r>
              <a:rPr lang="it-IT" dirty="0" smtClean="0">
                <a:sym typeface="Wingdings" pitchFamily="2" charset="2"/>
              </a:rPr>
              <a:t> entro i primi 20-30 minuti le alterazioni sono reversibili  la </a:t>
            </a:r>
            <a:r>
              <a:rPr lang="it-IT" dirty="0" smtClean="0"/>
              <a:t>necrosi compare in 4-6 ore, con meccanismo tempo-dipendente, procedendo da </a:t>
            </a:r>
            <a:r>
              <a:rPr lang="it-IT" dirty="0" err="1" smtClean="0"/>
              <a:t>subendocardio</a:t>
            </a:r>
            <a:r>
              <a:rPr lang="it-IT" dirty="0" smtClean="0"/>
              <a:t> a </a:t>
            </a:r>
            <a:r>
              <a:rPr lang="it-IT" dirty="0" err="1" smtClean="0"/>
              <a:t>subepicardio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 intervengono</a:t>
            </a:r>
          </a:p>
          <a:p>
            <a:r>
              <a:rPr lang="it-IT" dirty="0" smtClean="0"/>
              <a:t>circoli collaterali</a:t>
            </a:r>
          </a:p>
          <a:p>
            <a:r>
              <a:rPr lang="it-IT" dirty="0" smtClean="0"/>
              <a:t>risoluzione delle cause di aumento di consumo di ossigeno </a:t>
            </a:r>
            <a:endParaRPr lang="it-IT" dirty="0"/>
          </a:p>
          <a:p>
            <a:r>
              <a:rPr lang="it-IT" dirty="0" err="1" smtClean="0"/>
              <a:t>riperfusione</a:t>
            </a:r>
            <a:r>
              <a:rPr lang="it-IT" dirty="0" smtClean="0"/>
              <a:t> (sia spontanea che terapeutica) </a:t>
            </a:r>
          </a:p>
          <a:p>
            <a:pPr marL="0" indent="0">
              <a:buNone/>
            </a:pPr>
            <a:r>
              <a:rPr lang="it-IT" dirty="0" smtClean="0"/>
              <a:t>il miocardio può essere salvaguardato, in quantità maggiore in base alla precocità di questi meccanismi.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20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ALCUNI CONCETTI…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832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3500" dirty="0" smtClean="0">
                <a:solidFill>
                  <a:srgbClr val="FF0000"/>
                </a:solidFill>
              </a:rPr>
              <a:t>PRECONDIZIONAMENTO ISCHEMICO</a:t>
            </a:r>
          </a:p>
          <a:p>
            <a:pPr marL="0" indent="0">
              <a:buNone/>
            </a:pPr>
            <a:r>
              <a:rPr lang="it-IT" dirty="0" smtClean="0"/>
              <a:t>Miocardio con ischemia transitoria (2-5’) </a:t>
            </a:r>
            <a:r>
              <a:rPr lang="it-IT" dirty="0" smtClean="0">
                <a:sym typeface="Wingdings" pitchFamily="2" charset="2"/>
              </a:rPr>
              <a:t> più resistenze a ischemia successiva, anche prolungata (da 2 a 72 h successive)</a:t>
            </a:r>
          </a:p>
          <a:p>
            <a:pPr marL="0" indent="0" algn="ctr">
              <a:buNone/>
            </a:pPr>
            <a:r>
              <a:rPr lang="it-IT" sz="3500" dirty="0" smtClean="0">
                <a:solidFill>
                  <a:srgbClr val="FF0000"/>
                </a:solidFill>
                <a:sym typeface="Wingdings" pitchFamily="2" charset="2"/>
              </a:rPr>
              <a:t>STUNNING (STORDIMENTO) MIOCARDICO</a:t>
            </a:r>
          </a:p>
          <a:p>
            <a:pPr marL="0" indent="0">
              <a:buNone/>
            </a:pPr>
            <a:r>
              <a:rPr lang="it-IT" dirty="0" smtClean="0">
                <a:sym typeface="Wingdings" pitchFamily="2" charset="2"/>
              </a:rPr>
              <a:t>Recupero contrattile del miocardio ritardato (ore o giorni) nonostante ripristino del flusso coronarico dopo ischemia transitoria</a:t>
            </a:r>
          </a:p>
          <a:p>
            <a:pPr marL="0" indent="0" algn="ctr">
              <a:buNone/>
            </a:pPr>
            <a:r>
              <a:rPr lang="it-IT" sz="3500" dirty="0" smtClean="0">
                <a:solidFill>
                  <a:srgbClr val="FF0000"/>
                </a:solidFill>
                <a:sym typeface="Wingdings" pitchFamily="2" charset="2"/>
              </a:rPr>
              <a:t>IBERNAZIONE (HIBERNATION) MIOCARDICA</a:t>
            </a:r>
          </a:p>
          <a:p>
            <a:pPr marL="0" indent="0">
              <a:buNone/>
            </a:pPr>
            <a:r>
              <a:rPr lang="it-IT" dirty="0" smtClean="0">
                <a:sym typeface="Wingdings" pitchFamily="2" charset="2"/>
              </a:rPr>
              <a:t>Per grave CAD presenza di costante ischemia miocardica anche a riposo  le cellule si adattano </a:t>
            </a:r>
            <a:r>
              <a:rPr lang="it-IT" dirty="0" err="1" smtClean="0">
                <a:sym typeface="Wingdings" pitchFamily="2" charset="2"/>
              </a:rPr>
              <a:t>ipocontrattilità</a:t>
            </a:r>
            <a:r>
              <a:rPr lang="it-IT" dirty="0" smtClean="0">
                <a:sym typeface="Wingdings" pitchFamily="2" charset="2"/>
              </a:rPr>
              <a:t> cronica per ridurre bisogno di O2 e sopravvivere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65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ANATOMIA DELLE CORONARIE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FEDERICA\Downloads\infarto_miocardio_sedi_coronarie_interess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6" y="980727"/>
            <a:ext cx="8592494" cy="52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 flipH="1">
            <a:off x="5004048" y="148478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3366FF"/>
                </a:solidFill>
              </a:rPr>
              <a:t>Laterale</a:t>
            </a:r>
            <a:endParaRPr lang="it-IT" sz="1400" b="1" dirty="0">
              <a:solidFill>
                <a:srgbClr val="3366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flipH="1">
            <a:off x="4860032" y="32652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3366FF"/>
                </a:solidFill>
              </a:rPr>
              <a:t>Anteriore</a:t>
            </a:r>
            <a:endParaRPr lang="it-IT" sz="1400" b="1" dirty="0">
              <a:solidFill>
                <a:srgbClr val="3366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flipH="1">
            <a:off x="4860032" y="412933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rgbClr val="3366FF"/>
                </a:solidFill>
              </a:defRPr>
            </a:lvl1pPr>
          </a:lstStyle>
          <a:p>
            <a:r>
              <a:rPr lang="it-IT" dirty="0" smtClean="0"/>
              <a:t>Posteriore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293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760" y="-99392"/>
            <a:ext cx="4320480" cy="6853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82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50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rgbClr val="FF0000"/>
                </a:solidFill>
              </a:rPr>
              <a:t>SINTOMI</a:t>
            </a:r>
            <a:r>
              <a:rPr lang="it-IT" dirty="0" smtClean="0">
                <a:solidFill>
                  <a:srgbClr val="FF0000"/>
                </a:solidFill>
              </a:rPr>
              <a:t> e SEGNI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720080"/>
            <a:ext cx="8712968" cy="6309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Dolore toracico</a:t>
            </a:r>
          </a:p>
          <a:p>
            <a:pPr marL="0" indent="0" algn="ctr"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000" b="1" dirty="0" smtClean="0"/>
              <a:t>Tipico</a:t>
            </a:r>
            <a:r>
              <a:rPr lang="it-IT" sz="2000" dirty="0" smtClean="0"/>
              <a:t>: retrosternale, irradiato all’arto superiore sinistro o al collo</a:t>
            </a:r>
          </a:p>
          <a:p>
            <a:endParaRPr lang="it-IT" sz="800" dirty="0" smtClean="0"/>
          </a:p>
          <a:p>
            <a:r>
              <a:rPr lang="it-IT" sz="2000" b="1" dirty="0" smtClean="0"/>
              <a:t>Atipico</a:t>
            </a:r>
            <a:r>
              <a:rPr lang="it-IT" sz="2000" dirty="0" smtClean="0"/>
              <a:t>: braccio destro, spalle, schiena, epigastrio</a:t>
            </a:r>
          </a:p>
          <a:p>
            <a:endParaRPr lang="it-IT" sz="800" dirty="0" smtClean="0"/>
          </a:p>
          <a:p>
            <a:r>
              <a:rPr lang="it-IT" sz="2000" b="1" dirty="0" smtClean="0"/>
              <a:t>Carattere</a:t>
            </a:r>
            <a:r>
              <a:rPr lang="it-IT" sz="2000" dirty="0" smtClean="0"/>
              <a:t>: descritto come oppressivo o costrittivo</a:t>
            </a:r>
          </a:p>
          <a:p>
            <a:endParaRPr lang="it-IT" sz="800" dirty="0" smtClean="0"/>
          </a:p>
          <a:p>
            <a:r>
              <a:rPr lang="it-IT" sz="2000" b="1" dirty="0" smtClean="0"/>
              <a:t>Può essere associato a</a:t>
            </a:r>
            <a:r>
              <a:rPr lang="it-IT" sz="2000" dirty="0" smtClean="0"/>
              <a:t>: dispnea, vertigine, sincope o lipotimia, ansia, agitazione, nausea, vomito, gonfiore addominale, sudorazione profusa</a:t>
            </a:r>
          </a:p>
          <a:p>
            <a:endParaRPr lang="it-IT" sz="800" dirty="0" smtClean="0"/>
          </a:p>
          <a:p>
            <a:r>
              <a:rPr lang="it-IT" sz="2000" u="sng" dirty="0" smtClean="0"/>
              <a:t>I sintomi di solito iniziano a riposo</a:t>
            </a:r>
            <a:r>
              <a:rPr lang="it-IT" sz="2000" dirty="0" smtClean="0"/>
              <a:t>, aumentano gradualmente e persistono per ore. Non risponde o risponde parzialmente a nitrati </a:t>
            </a:r>
            <a:r>
              <a:rPr lang="it-IT" sz="2000" dirty="0" err="1" smtClean="0"/>
              <a:t>sl</a:t>
            </a:r>
            <a:r>
              <a:rPr lang="it-IT" sz="2000" dirty="0" smtClean="0"/>
              <a:t>.</a:t>
            </a:r>
          </a:p>
          <a:p>
            <a:endParaRPr lang="it-IT" sz="800" dirty="0" smtClean="0"/>
          </a:p>
          <a:p>
            <a:r>
              <a:rPr lang="it-IT" sz="2000" b="1" dirty="0" smtClean="0"/>
              <a:t>A volte può non esserci dolore (es. anziani o diabetici) </a:t>
            </a:r>
            <a:r>
              <a:rPr lang="it-IT" sz="2000" dirty="0" smtClean="0"/>
              <a:t>e può presentarsi come scompenso cardiaco sinistro, ipotensione o aritmia. In certi casi la prima presentazione può essere l’arresto cardiocircolatorio</a:t>
            </a:r>
          </a:p>
          <a:p>
            <a:endParaRPr lang="it-IT" sz="800" dirty="0" smtClean="0"/>
          </a:p>
          <a:p>
            <a:r>
              <a:rPr lang="it-IT" sz="2000" b="1" dirty="0" smtClean="0"/>
              <a:t>25% non presentano sintomi significativi (donne)</a:t>
            </a:r>
          </a:p>
          <a:p>
            <a:pPr marL="0" indent="0"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6859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548680"/>
            <a:ext cx="813690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SEGNI</a:t>
            </a:r>
            <a:endParaRPr lang="it-IT" sz="3200" dirty="0"/>
          </a:p>
          <a:p>
            <a:r>
              <a:rPr lang="it-IT" sz="3200" dirty="0"/>
              <a:t>III o IV tono, soffio sistolico apicale o insufficienza mitralica (per disfunzione dei muscoli papillari e del ventricolo sinistro</a:t>
            </a:r>
            <a:r>
              <a:rPr lang="it-IT" sz="3200" dirty="0" smtClean="0"/>
              <a:t>)</a:t>
            </a:r>
          </a:p>
          <a:p>
            <a:endParaRPr lang="it-IT" sz="3200" dirty="0"/>
          </a:p>
          <a:p>
            <a:r>
              <a:rPr lang="it-IT" sz="3200" dirty="0"/>
              <a:t>Nella maggior parte degli infarti non complicati </a:t>
            </a:r>
            <a:r>
              <a:rPr lang="it-IT" sz="3200" cap="all" dirty="0"/>
              <a:t>non ci sono </a:t>
            </a:r>
            <a:r>
              <a:rPr lang="it-IT" sz="3200" cap="all" dirty="0" smtClean="0"/>
              <a:t>segni</a:t>
            </a:r>
            <a:endParaRPr lang="it-IT" sz="3200" dirty="0" smtClean="0"/>
          </a:p>
          <a:p>
            <a:endParaRPr lang="it-IT" sz="3200" dirty="0"/>
          </a:p>
          <a:p>
            <a:r>
              <a:rPr lang="it-IT" sz="3200" dirty="0"/>
              <a:t>In quelli complicati ci sono segni collegati alla complicazioni (es. crepitazioni </a:t>
            </a:r>
            <a:r>
              <a:rPr lang="it-IT" sz="3200" dirty="0" err="1"/>
              <a:t>bibasali</a:t>
            </a:r>
            <a:r>
              <a:rPr lang="it-IT" sz="3200" dirty="0"/>
              <a:t> se scompenso cardiaco) 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8548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CHEST PAIN SCORE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7" t="17179" r="20897" b="20731"/>
          <a:stretch/>
        </p:blipFill>
        <p:spPr>
          <a:xfrm>
            <a:off x="1542538" y="1335314"/>
            <a:ext cx="5874262" cy="4209143"/>
          </a:xfrm>
        </p:spPr>
      </p:pic>
      <p:sp>
        <p:nvSpPr>
          <p:cNvPr id="5" name="CasellaDiTesto 4"/>
          <p:cNvSpPr txBox="1"/>
          <p:nvPr/>
        </p:nvSpPr>
        <p:spPr>
          <a:xfrm>
            <a:off x="107504" y="61475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F. Ottani et al., «Percorso di valutazione del dolore toracico». G </a:t>
            </a:r>
            <a:r>
              <a:rPr lang="it-IT" dirty="0" err="1" smtClean="0"/>
              <a:t>Ital</a:t>
            </a:r>
            <a:r>
              <a:rPr lang="it-IT" dirty="0" smtClean="0"/>
              <a:t> </a:t>
            </a:r>
            <a:r>
              <a:rPr lang="it-IT" dirty="0" err="1" smtClean="0"/>
              <a:t>Cardiol</a:t>
            </a:r>
            <a:r>
              <a:rPr lang="it-IT" dirty="0" smtClean="0"/>
              <a:t> </a:t>
            </a:r>
            <a:r>
              <a:rPr lang="it-IT" dirty="0" err="1" smtClean="0"/>
              <a:t>Vol</a:t>
            </a:r>
            <a:r>
              <a:rPr lang="it-IT" dirty="0" smtClean="0"/>
              <a:t> 10 Gennaio 2009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2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ECG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2648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Segmento ST sopra o </a:t>
            </a:r>
            <a:r>
              <a:rPr lang="it-IT" sz="2400" dirty="0" err="1"/>
              <a:t>sottoslivellato</a:t>
            </a:r>
            <a:endParaRPr lang="it-IT" sz="2400" dirty="0"/>
          </a:p>
          <a:p>
            <a:r>
              <a:rPr lang="it-IT" sz="2400" dirty="0"/>
              <a:t>Inversione delle onde T</a:t>
            </a:r>
          </a:p>
          <a:p>
            <a:r>
              <a:rPr lang="it-IT" sz="2400" dirty="0" smtClean="0"/>
              <a:t>Onde T appuntite (cosiddette “T a tenda” nelle prime fasi di IMA)</a:t>
            </a:r>
          </a:p>
          <a:p>
            <a:r>
              <a:rPr lang="it-IT" sz="2400" dirty="0" smtClean="0"/>
              <a:t>Onde Q </a:t>
            </a:r>
            <a:r>
              <a:rPr lang="it-IT" sz="2400" dirty="0"/>
              <a:t>patologiche (</a:t>
            </a:r>
            <a:r>
              <a:rPr lang="it-IT" sz="2400" dirty="0" smtClean="0"/>
              <a:t>≥0,04 sec + ampiezza ≥25% di onda R o </a:t>
            </a:r>
            <a:r>
              <a:rPr lang="it-IT" sz="2400" dirty="0" err="1" smtClean="0"/>
              <a:t>uncinature</a:t>
            </a:r>
            <a:r>
              <a:rPr lang="it-IT" sz="2400" dirty="0" smtClean="0"/>
              <a:t> soprattutto nella branca discendente)</a:t>
            </a:r>
          </a:p>
          <a:p>
            <a:r>
              <a:rPr lang="it-IT" sz="2400" dirty="0" smtClean="0"/>
              <a:t>BBSX o BBDX (!) di nuovo riscontro</a:t>
            </a:r>
          </a:p>
          <a:p>
            <a:r>
              <a:rPr lang="it-IT" sz="2400" dirty="0" smtClean="0"/>
              <a:t>BAV, aritmie, scarso voltaggio onda R nelle precordiali</a:t>
            </a:r>
            <a:endParaRPr lang="it-IT" sz="2400" dirty="0"/>
          </a:p>
          <a:p>
            <a:pPr marL="0" indent="0">
              <a:buNone/>
            </a:pPr>
            <a:r>
              <a:rPr lang="it-IT" sz="2400" dirty="0" smtClean="0"/>
              <a:t>Se possibile, fare confronto con ECG pregresso per individuare modifiche</a:t>
            </a:r>
          </a:p>
          <a:p>
            <a:pPr marL="0" indent="0">
              <a:buNone/>
            </a:pPr>
            <a:r>
              <a:rPr lang="it-IT" sz="2400" dirty="0" smtClean="0"/>
              <a:t>L’ECG non è sufficiente per fare la diagnosi (alterazioni anche in altre patologie, per es. pericardite, TEP…)</a:t>
            </a:r>
          </a:p>
          <a:p>
            <a:pPr marL="0" indent="0">
              <a:buNone/>
            </a:pPr>
            <a:r>
              <a:rPr lang="it-IT" sz="2400" dirty="0" smtClean="0"/>
              <a:t>Anche se l’ECG è normale NON esclude la possibilità di IMA </a:t>
            </a:r>
            <a:r>
              <a:rPr lang="it-IT" sz="2400" dirty="0" smtClean="0">
                <a:sym typeface="Wingdings" pitchFamily="2" charset="2"/>
              </a:rPr>
              <a:t> è </a:t>
            </a:r>
            <a:r>
              <a:rPr lang="it-IT" sz="2400" dirty="0" smtClean="0"/>
              <a:t>importante il monitoraggio e la ripetizione seriata di ECG se c’è un forte sospetto</a:t>
            </a:r>
          </a:p>
          <a:p>
            <a:pPr marL="0" indent="0">
              <a:buNone/>
            </a:pPr>
            <a:r>
              <a:rPr lang="it-IT" sz="2400" dirty="0" smtClean="0"/>
              <a:t>Difficile lettura se presenti disturbi di conduzione o PM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3408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CRITERI PER SOPRASLIVELLAMENTO ST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Nuovo </a:t>
            </a:r>
            <a:r>
              <a:rPr lang="it-IT" sz="2400" dirty="0" err="1" smtClean="0"/>
              <a:t>sopraslivellameno</a:t>
            </a:r>
            <a:r>
              <a:rPr lang="it-IT" sz="2400" dirty="0" smtClean="0"/>
              <a:t> del segmento ST al di sopra del punto J in almeno 2 derivazioni contigue, che sia ≥1 mm in tutte le derivazioni tranne in V2 e V3, dove deve essere</a:t>
            </a:r>
          </a:p>
          <a:p>
            <a:r>
              <a:rPr lang="it-IT" sz="2400" dirty="0" smtClean="0"/>
              <a:t>≥2 mm negli uomini ≥ 40 anni</a:t>
            </a:r>
          </a:p>
          <a:p>
            <a:r>
              <a:rPr lang="it-IT" sz="2400" dirty="0" smtClean="0"/>
              <a:t>≥2,5 mm negli uomini &lt;40 anni</a:t>
            </a:r>
          </a:p>
          <a:p>
            <a:r>
              <a:rPr lang="it-IT" sz="2400" dirty="0" smtClean="0"/>
              <a:t>≥1,5 mm nelle donne, indipendentemente da età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65506"/>
            <a:ext cx="5688632" cy="35897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84168" y="3429000"/>
            <a:ext cx="28083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= ischemia della parete miocardica a tutto spessore </a:t>
            </a:r>
            <a:r>
              <a:rPr lang="it-IT" sz="2400" dirty="0" smtClean="0">
                <a:sym typeface="Wingdings" pitchFamily="2" charset="2"/>
              </a:rPr>
              <a:t> </a:t>
            </a:r>
            <a:r>
              <a:rPr lang="it-IT" sz="3200" cap="all" dirty="0" smtClean="0">
                <a:sym typeface="Wingdings" pitchFamily="2" charset="2"/>
              </a:rPr>
              <a:t>infarto transmurale</a:t>
            </a:r>
            <a:endParaRPr lang="it-IT" sz="2400" cap="all" dirty="0"/>
          </a:p>
        </p:txBody>
      </p:sp>
    </p:spTree>
    <p:extLst>
      <p:ext uri="{BB962C8B-B14F-4D97-AF65-F5344CB8AC3E}">
        <p14:creationId xmlns:p14="http://schemas.microsoft.com/office/powerpoint/2010/main" val="32401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CRITERI PER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251520" y="620689"/>
            <a:ext cx="4245868" cy="5760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SOTTOSLIVELLAMENTO ST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4245868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Nuovo </a:t>
            </a:r>
            <a:r>
              <a:rPr lang="it-IT" dirty="0" err="1" smtClean="0"/>
              <a:t>sottoslivellamento</a:t>
            </a:r>
            <a:r>
              <a:rPr lang="it-IT" dirty="0" smtClean="0"/>
              <a:t> del segmento ST, orizzontale o in discesa, che sia ≥0,5 mm in due derivazioni contigue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4572000" y="548680"/>
            <a:ext cx="4041775" cy="639762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INVERSIONE ONDE 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041775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Inversione delle onde T &gt;1 mm in due derivazioni contigue con onde R prominenti o rapporto R/S&gt;1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7088" r="10794" b="9630"/>
          <a:stretch/>
        </p:blipFill>
        <p:spPr>
          <a:xfrm>
            <a:off x="2389" y="2708920"/>
            <a:ext cx="4464496" cy="308333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5" y="2702970"/>
            <a:ext cx="4499991" cy="31562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1479" y="5859190"/>
            <a:ext cx="8891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Ischemia che interessa solo o prevalentemente endocardio </a:t>
            </a:r>
            <a:r>
              <a:rPr lang="it-IT" sz="2800" dirty="0" smtClean="0">
                <a:sym typeface="Wingdings" pitchFamily="2" charset="2"/>
              </a:rPr>
              <a:t> </a:t>
            </a:r>
            <a:r>
              <a:rPr lang="it-IT" sz="3200" cap="all" dirty="0" smtClean="0">
                <a:sym typeface="Wingdings" pitchFamily="2" charset="2"/>
              </a:rPr>
              <a:t>infarto </a:t>
            </a:r>
            <a:r>
              <a:rPr lang="it-IT" sz="3200" cap="all" dirty="0" err="1" smtClean="0">
                <a:sym typeface="Wingdings" pitchFamily="2" charset="2"/>
              </a:rPr>
              <a:t>subendocardico</a:t>
            </a:r>
            <a:endParaRPr lang="it-IT" sz="2800" cap="all" dirty="0"/>
          </a:p>
        </p:txBody>
      </p:sp>
    </p:spTree>
    <p:extLst>
      <p:ext uri="{BB962C8B-B14F-4D97-AF65-F5344CB8AC3E}">
        <p14:creationId xmlns:p14="http://schemas.microsoft.com/office/powerpoint/2010/main" val="26740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ECG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3001020"/>
            <a:ext cx="9036496" cy="385698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Se </a:t>
            </a:r>
            <a:r>
              <a:rPr lang="it-IT" sz="2400" dirty="0" err="1" smtClean="0"/>
              <a:t>sottoslivellamento</a:t>
            </a:r>
            <a:r>
              <a:rPr lang="it-IT" sz="2400" dirty="0" smtClean="0"/>
              <a:t>  da V1 a V3 sospettare infarto posteriore </a:t>
            </a:r>
            <a:r>
              <a:rPr lang="it-IT" sz="2400" dirty="0" smtClean="0">
                <a:sym typeface="Wingdings" pitchFamily="2" charset="2"/>
              </a:rPr>
              <a:t> rilevare derivazioni posteriori (V7-V9)</a:t>
            </a:r>
            <a:endParaRPr lang="it-IT" sz="2400" dirty="0" smtClean="0"/>
          </a:p>
          <a:p>
            <a:r>
              <a:rPr lang="it-IT" sz="2400" dirty="0" smtClean="0"/>
              <a:t>Se sospetto IMA destro (ST-sopra in </a:t>
            </a:r>
            <a:r>
              <a:rPr lang="it-IT" sz="2400" dirty="0" err="1" smtClean="0"/>
              <a:t>aVR</a:t>
            </a:r>
            <a:r>
              <a:rPr lang="it-IT" sz="2400" dirty="0" smtClean="0"/>
              <a:t> o V1) </a:t>
            </a:r>
            <a:r>
              <a:rPr lang="it-IT" sz="2400" dirty="0" smtClean="0">
                <a:sym typeface="Wingdings" pitchFamily="2" charset="2"/>
              </a:rPr>
              <a:t> rilevare derivazioni destre (V3R e V4R)</a:t>
            </a:r>
          </a:p>
          <a:p>
            <a:r>
              <a:rPr lang="it-IT" sz="2400" dirty="0" smtClean="0">
                <a:sym typeface="Wingdings" pitchFamily="2" charset="2"/>
              </a:rPr>
              <a:t>Se alterazioni ST o inversioni onda T profonde e che interessano più derivazioni  grande area di ischemia, peggior prognosi</a:t>
            </a:r>
          </a:p>
          <a:p>
            <a:r>
              <a:rPr lang="it-IT" sz="2400" dirty="0" smtClean="0">
                <a:sym typeface="Wingdings" pitchFamily="2" charset="2"/>
              </a:rPr>
              <a:t>Se per esempio alterazioni di ST in 6 derivazioni + </a:t>
            </a:r>
            <a:r>
              <a:rPr lang="it-IT" sz="2400" dirty="0" err="1" smtClean="0">
                <a:sym typeface="Wingdings" pitchFamily="2" charset="2"/>
              </a:rPr>
              <a:t>sopraslivellamento</a:t>
            </a:r>
            <a:r>
              <a:rPr lang="it-IT" sz="2400" dirty="0" smtClean="0">
                <a:sym typeface="Wingdings" pitchFamily="2" charset="2"/>
              </a:rPr>
              <a:t> ≥1 mm in </a:t>
            </a:r>
            <a:r>
              <a:rPr lang="it-IT" sz="2400" dirty="0" err="1" smtClean="0">
                <a:sym typeface="Wingdings" pitchFamily="2" charset="2"/>
              </a:rPr>
              <a:t>aVR</a:t>
            </a:r>
            <a:r>
              <a:rPr lang="it-IT" sz="2400" dirty="0" smtClean="0">
                <a:sym typeface="Wingdings" pitchFamily="2" charset="2"/>
              </a:rPr>
              <a:t> o V1  interessamento di più coronarie, ≥</a:t>
            </a:r>
            <a:r>
              <a:rPr lang="it-IT" sz="2400" dirty="0">
                <a:sym typeface="Wingdings" pitchFamily="2" charset="2"/>
              </a:rPr>
              <a:t> </a:t>
            </a:r>
            <a:r>
              <a:rPr lang="it-IT" sz="2400" dirty="0" smtClean="0">
                <a:sym typeface="Wingdings" pitchFamily="2" charset="2"/>
              </a:rPr>
              <a:t>mortalità a 30 gg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406572" cy="23042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92696"/>
            <a:ext cx="471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In base alle derivazioni dove si riscontrano le alterazioni si riesce a intuire la zona colpita da </a:t>
            </a:r>
            <a:r>
              <a:rPr lang="it-IT" sz="2400" dirty="0" smtClean="0"/>
              <a:t>IMA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In genere se ST-sopra in certe derivazioni, si riscontra ST-sotto nelle derivazioni opposte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4022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 SE PROPRIO NON CI SI CAPISCE NULLA…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7"/>
            <a:ext cx="8496944" cy="5146721"/>
          </a:xfrm>
        </p:spPr>
      </p:pic>
    </p:spTree>
    <p:extLst>
      <p:ext uri="{BB962C8B-B14F-4D97-AF65-F5344CB8AC3E}">
        <p14:creationId xmlns:p14="http://schemas.microsoft.com/office/powerpoint/2010/main" val="373448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ESAMI DI LABORATORIO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5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</a:rPr>
              <a:t>MARKERS DI MIOCARDIOCITONECROSI</a:t>
            </a:r>
          </a:p>
          <a:p>
            <a:pPr marL="0" indent="0" algn="ctr">
              <a:lnSpc>
                <a:spcPct val="85000"/>
              </a:lnSpc>
              <a:buNone/>
            </a:pP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45955" r="44339" b="10855"/>
          <a:stretch/>
        </p:blipFill>
        <p:spPr bwMode="auto">
          <a:xfrm>
            <a:off x="1187624" y="1884217"/>
            <a:ext cx="7086600" cy="44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580112" y="1844824"/>
            <a:ext cx="1728192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50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88086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MARKERS DI MIOCARDIOCITONECROSI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85000"/>
              </a:lnSpc>
              <a:buNone/>
            </a:pPr>
            <a:r>
              <a:rPr lang="it-IT" sz="3800" b="1" dirty="0" err="1" smtClean="0">
                <a:solidFill>
                  <a:srgbClr val="FF0000"/>
                </a:solidFill>
              </a:rPr>
              <a:t>Troponina</a:t>
            </a:r>
            <a:r>
              <a:rPr lang="it-IT" dirty="0" smtClean="0"/>
              <a:t> 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it-IT" sz="2400" i="1" dirty="0" smtClean="0"/>
              <a:t>Quella ad alta sensibilità è raccomandata per uso clinico di routine</a:t>
            </a:r>
          </a:p>
          <a:p>
            <a:r>
              <a:rPr lang="it-IT" dirty="0" smtClean="0"/>
              <a:t>Complesso di 3 proteine specifiche del muscolo striato. </a:t>
            </a:r>
          </a:p>
          <a:p>
            <a:r>
              <a:rPr lang="it-IT" dirty="0" smtClean="0"/>
              <a:t>Due </a:t>
            </a:r>
            <a:r>
              <a:rPr lang="it-IT" dirty="0" err="1" smtClean="0"/>
              <a:t>subunità</a:t>
            </a:r>
            <a:r>
              <a:rPr lang="it-IT" dirty="0" smtClean="0"/>
              <a:t>, la </a:t>
            </a:r>
            <a:r>
              <a:rPr lang="it-IT" dirty="0" err="1" smtClean="0"/>
              <a:t>troponina</a:t>
            </a:r>
            <a:r>
              <a:rPr lang="it-IT" dirty="0" smtClean="0"/>
              <a:t> cardiaca T (</a:t>
            </a:r>
            <a:r>
              <a:rPr lang="it-IT" dirty="0" err="1" smtClean="0"/>
              <a:t>cTnT</a:t>
            </a:r>
            <a:r>
              <a:rPr lang="it-IT" dirty="0" smtClean="0"/>
              <a:t>) e I (</a:t>
            </a:r>
            <a:r>
              <a:rPr lang="it-IT" dirty="0" err="1" smtClean="0"/>
              <a:t>cTnI</a:t>
            </a:r>
            <a:r>
              <a:rPr lang="it-IT" dirty="0" smtClean="0"/>
              <a:t>) sono cardio-specifiche (</a:t>
            </a:r>
            <a:r>
              <a:rPr lang="it-IT" sz="2600" dirty="0" smtClean="0"/>
              <a:t>secondo dati recenti la </a:t>
            </a:r>
            <a:r>
              <a:rPr lang="it-IT" sz="2600" dirty="0" err="1" smtClean="0"/>
              <a:t>cTnT</a:t>
            </a:r>
            <a:r>
              <a:rPr lang="it-IT" sz="2600" dirty="0" smtClean="0"/>
              <a:t> può essere rilasciata anche dal muscolo scheletrico) </a:t>
            </a:r>
          </a:p>
          <a:p>
            <a:r>
              <a:rPr lang="it-IT" dirty="0" smtClean="0"/>
              <a:t>Aumentano prima di altri marker (es. CK-MB) </a:t>
            </a:r>
            <a:r>
              <a:rPr lang="it-IT" dirty="0" smtClean="0">
                <a:sym typeface="Wingdings" pitchFamily="2" charset="2"/>
              </a:rPr>
              <a:t></a:t>
            </a:r>
            <a:r>
              <a:rPr lang="it-IT" dirty="0" smtClean="0"/>
              <a:t> aumento dopo 2-6h dal danno, picco a 12-24 h e rimangono elevate per 7-10 gg</a:t>
            </a:r>
          </a:p>
          <a:p>
            <a:r>
              <a:rPr lang="it-IT" dirty="0" smtClean="0"/>
              <a:t>A 6 ore sensibilità </a:t>
            </a:r>
            <a:r>
              <a:rPr lang="it-IT" dirty="0" err="1" smtClean="0"/>
              <a:t>cTnT</a:t>
            </a:r>
            <a:r>
              <a:rPr lang="it-IT" dirty="0" smtClean="0"/>
              <a:t> 50-59%, della </a:t>
            </a:r>
            <a:r>
              <a:rPr lang="it-IT" dirty="0" err="1" smtClean="0"/>
              <a:t>cTnI</a:t>
            </a:r>
            <a:r>
              <a:rPr lang="it-IT" dirty="0" smtClean="0"/>
              <a:t> 93-99%</a:t>
            </a:r>
          </a:p>
          <a:p>
            <a:r>
              <a:rPr lang="it-IT" dirty="0" smtClean="0"/>
              <a:t>Il loro aumento non indica il meccanismo </a:t>
            </a:r>
            <a:r>
              <a:rPr lang="it-IT" dirty="0" err="1" smtClean="0"/>
              <a:t>patofisiologico</a:t>
            </a:r>
            <a:r>
              <a:rPr lang="it-IT" dirty="0" smtClean="0"/>
              <a:t> sottostante (possono aumentare anche in stress fisiologici in cuori sani o per il normale turnover dei </a:t>
            </a:r>
            <a:r>
              <a:rPr lang="it-IT" dirty="0" err="1" smtClean="0"/>
              <a:t>miocardiociti</a:t>
            </a:r>
            <a:r>
              <a:rPr lang="it-IT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371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EPIDEMIOLOGIA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In Italia le malattie cardiovascolari sono causa del 45% della mortalità globale 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Nel 2014 la cardiopatia ischemica è stata responsabile dell’11.6% dei decessi in Italia = 70.000 morti/anno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120.000 nuovi casi di infarto miocardico per anno</a:t>
            </a:r>
          </a:p>
        </p:txBody>
      </p:sp>
    </p:spTree>
    <p:extLst>
      <p:ext uri="{BB962C8B-B14F-4D97-AF65-F5344CB8AC3E}">
        <p14:creationId xmlns:p14="http://schemas.microsoft.com/office/powerpoint/2010/main" val="86177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8419"/>
            <a:ext cx="8229600" cy="88030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MARKERS DI MIOCARDIOCITONECROSI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89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CK/CK-MB</a:t>
            </a:r>
            <a:r>
              <a:rPr lang="it-IT" dirty="0" smtClean="0"/>
              <a:t>: </a:t>
            </a:r>
            <a:r>
              <a:rPr lang="it-IT" sz="2600" dirty="0" smtClean="0"/>
              <a:t>la prima rilasciata da miocardio, cervello e muscolo scheletrico, la seconda è </a:t>
            </a:r>
            <a:r>
              <a:rPr lang="it-IT" sz="2600" dirty="0" err="1" smtClean="0"/>
              <a:t>isoforma</a:t>
            </a:r>
            <a:r>
              <a:rPr lang="it-IT" sz="2600" dirty="0" smtClean="0"/>
              <a:t> cardio-specifica (ma presente minimamente anche in prostata, utero, diaframma e piccolo intestino) </a:t>
            </a:r>
            <a:r>
              <a:rPr lang="it-IT" sz="2600" dirty="0" smtClean="0">
                <a:sym typeface="Wingdings" pitchFamily="2" charset="2"/>
              </a:rPr>
              <a:t> </a:t>
            </a:r>
            <a:r>
              <a:rPr lang="it-IT" sz="2600" dirty="0" smtClean="0"/>
              <a:t>&lt; </a:t>
            </a:r>
            <a:r>
              <a:rPr lang="it-IT" sz="2600" dirty="0" err="1" smtClean="0"/>
              <a:t>spec</a:t>
            </a:r>
            <a:r>
              <a:rPr lang="it-IT" sz="2600" dirty="0" smtClean="0"/>
              <a:t> e </a:t>
            </a:r>
            <a:r>
              <a:rPr lang="it-IT" sz="2600" dirty="0" err="1" smtClean="0"/>
              <a:t>sens</a:t>
            </a:r>
            <a:r>
              <a:rPr lang="it-IT" sz="2600" dirty="0" smtClean="0"/>
              <a:t> della </a:t>
            </a:r>
            <a:r>
              <a:rPr lang="it-IT" sz="2600" dirty="0" err="1" smtClean="0"/>
              <a:t>cTn</a:t>
            </a:r>
            <a:r>
              <a:rPr lang="it-IT" sz="2600" dirty="0" smtClean="0"/>
              <a:t> </a:t>
            </a:r>
            <a:r>
              <a:rPr lang="it-IT" sz="2600" dirty="0" smtClean="0">
                <a:sym typeface="Wingdings" pitchFamily="2" charset="2"/>
              </a:rPr>
              <a:t></a:t>
            </a:r>
            <a:r>
              <a:rPr lang="it-IT" sz="2600" dirty="0" smtClean="0"/>
              <a:t> aumenta dopo 4-6 </a:t>
            </a:r>
            <a:r>
              <a:rPr lang="it-IT" sz="2600" dirty="0"/>
              <a:t>h</a:t>
            </a:r>
            <a:r>
              <a:rPr lang="it-IT" sz="2600" dirty="0" smtClean="0"/>
              <a:t> e raggiunge il picco entro 12-24 h; ritorna a livelli normali dopo 2-3 gg.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dirty="0" smtClean="0"/>
              <a:t>Dopo 6 ore sensibilità 17-62%, specificità 92-100%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solidFill>
                  <a:srgbClr val="FF0000"/>
                </a:solidFill>
              </a:rPr>
              <a:t>MIOGLOBINA</a:t>
            </a:r>
            <a:r>
              <a:rPr lang="it-IT" sz="2600" dirty="0" smtClean="0"/>
              <a:t>: tra i primi usati in passato, proteina costitutiva del muscolo cardiaco. È la più precoce ma con scarsissima specificità (rilasciata in modo discontinuo, anche da muscolo scheletrico per traumi minimi) </a:t>
            </a:r>
            <a:r>
              <a:rPr lang="it-IT" sz="2600" dirty="0" smtClean="0">
                <a:sym typeface="Wingdings" pitchFamily="2" charset="2"/>
              </a:rPr>
              <a:t></a:t>
            </a:r>
            <a:r>
              <a:rPr lang="it-IT" sz="2600" dirty="0" smtClean="0"/>
              <a:t> aumenta in 1-3 h, picco in 4-12 h, i livelli rimangono elevati per 12-36 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600" dirty="0" err="1" smtClean="0"/>
              <a:t>Sens</a:t>
            </a:r>
            <a:r>
              <a:rPr lang="it-IT" sz="2600" dirty="0" smtClean="0"/>
              <a:t> a 6 ore del 55-100%.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>
                <a:solidFill>
                  <a:srgbClr val="FF0000"/>
                </a:solidFill>
              </a:rPr>
              <a:t>GOT/LDH</a:t>
            </a:r>
            <a:r>
              <a:rPr lang="it-IT" sz="2600" dirty="0" smtClean="0"/>
              <a:t>: aumentano tardivamente e rimangono più a lungo nel siero. Scarsa specificità.</a:t>
            </a:r>
          </a:p>
          <a:p>
            <a:pPr marL="0" indent="0">
              <a:spcBef>
                <a:spcPts val="0"/>
              </a:spcBef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235911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ALGORITMO PER L’USO DELLA TROPONINA ULTRASENSIBILE A CONA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0230" r="28197" b="5377"/>
          <a:stretch/>
        </p:blipFill>
        <p:spPr bwMode="auto">
          <a:xfrm>
            <a:off x="2182766" y="534093"/>
            <a:ext cx="4862451" cy="613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05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ALTRI STRUMENTI DIAGNOSTICI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83264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4100" dirty="0" smtClean="0">
                <a:solidFill>
                  <a:srgbClr val="FF0000"/>
                </a:solidFill>
              </a:rPr>
              <a:t>ECOCARDIOGRAFIA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Consente di individuare precocemente:</a:t>
            </a:r>
          </a:p>
          <a:p>
            <a:r>
              <a:rPr lang="it-IT" dirty="0" smtClean="0"/>
              <a:t>acinesia, ipocinesia o discinesia della parete </a:t>
            </a:r>
          </a:p>
          <a:p>
            <a:r>
              <a:rPr lang="it-IT" dirty="0" smtClean="0"/>
              <a:t>aree con spessore ridotto </a:t>
            </a:r>
          </a:p>
          <a:p>
            <a:r>
              <a:rPr lang="it-IT" dirty="0" smtClean="0"/>
              <a:t>stima della frazione di eiezione (= funzionalità </a:t>
            </a:r>
            <a:r>
              <a:rPr lang="it-IT" dirty="0" err="1" smtClean="0"/>
              <a:t>Vsx</a:t>
            </a:r>
            <a:r>
              <a:rPr lang="it-IT" dirty="0" smtClean="0"/>
              <a:t>) </a:t>
            </a:r>
          </a:p>
          <a:p>
            <a:r>
              <a:rPr lang="it-IT" dirty="0" smtClean="0"/>
              <a:t>comparsa di complicanze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Consente di escludere altre cause di dolore toracico (pericardite, stenosi aortica, cardiomiopatia ipertrofica, dissezione aortica e TEP in modo indiretto)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Si potrebbe usare anche con contrasto </a:t>
            </a:r>
            <a:r>
              <a:rPr lang="it-IT" dirty="0" err="1" smtClean="0"/>
              <a:t>ev</a:t>
            </a:r>
            <a:r>
              <a:rPr lang="it-IT" dirty="0" smtClean="0"/>
              <a:t> per visualizzare il confine dell’endocardio, la perfusione miocardica e l’ostruzione </a:t>
            </a:r>
            <a:r>
              <a:rPr lang="it-IT" dirty="0" err="1" smtClean="0"/>
              <a:t>microvascolare</a:t>
            </a:r>
            <a:r>
              <a:rPr lang="it-IT" dirty="0" smtClean="0"/>
              <a:t>, ma non è ancora stato applicato nella pratica clinica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336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ALTRI STRUMENTI DIAGNOSTICI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766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IMAGING RADIONUCLEARE</a:t>
            </a:r>
          </a:p>
          <a:p>
            <a:pPr marL="0" indent="0">
              <a:buNone/>
            </a:pPr>
            <a:r>
              <a:rPr lang="it-IT" dirty="0" smtClean="0"/>
              <a:t>PET e scintigrafia: diminuzione della perfusione miocardica come assenza di captazione di radioisotopi, MA scarsa risoluzione 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RMN CARDIACA</a:t>
            </a:r>
          </a:p>
          <a:p>
            <a:pPr marL="0" indent="0">
              <a:buNone/>
            </a:pPr>
            <a:r>
              <a:rPr lang="it-IT" dirty="0" smtClean="0"/>
              <a:t>Consente accurata valutazione della struttura e della funzione miocardica. Sovrapponibile a </a:t>
            </a:r>
            <a:r>
              <a:rPr lang="it-IT" dirty="0" err="1" smtClean="0"/>
              <a:t>ecocuore</a:t>
            </a:r>
            <a:r>
              <a:rPr lang="it-IT" dirty="0" smtClean="0"/>
              <a:t>, visualizza anche fibrosi, edema/infiammazione e piccole aree di IM </a:t>
            </a:r>
            <a:r>
              <a:rPr lang="it-IT" dirty="0" err="1" smtClean="0"/>
              <a:t>subendocardico</a:t>
            </a:r>
            <a:endParaRPr lang="it-IT" dirty="0" smtClean="0"/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TC CORONARICA MULTISTRATO CON MDC</a:t>
            </a:r>
          </a:p>
          <a:p>
            <a:pPr marL="0" indent="0">
              <a:buNone/>
            </a:pPr>
            <a:r>
              <a:rPr lang="it-IT" dirty="0" smtClean="0"/>
              <a:t>Ottima specificità e sensibilità, ma alto costo e non valuta bene le stenosi di gravità intermedia. Ottima per fare diagnosi differenziale in caso di sospetto di TEP e sindrome aortica</a:t>
            </a:r>
          </a:p>
          <a:p>
            <a:pPr marL="0" indent="0" algn="ctr"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CORONAROGRAFIA</a:t>
            </a:r>
          </a:p>
          <a:p>
            <a:pPr marL="0" indent="0">
              <a:buNone/>
            </a:pPr>
            <a:r>
              <a:rPr lang="it-IT" dirty="0" smtClean="0"/>
              <a:t>Esame definitivo per IMA tipo 1, soprattutto se si pensa di intervenire con rivascolarizzazione, MA non consente di visualizzare arterie con Ø&lt;0,5 mm e non dà informazione su microcircolo. Non dirimente in caso di IMA tipo 2.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66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822807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DIAGNOSI DIFFERENZIALE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76064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Sindrome aortica (dissezione aortica, aneurisma aortico)</a:t>
            </a:r>
          </a:p>
          <a:p>
            <a:r>
              <a:rPr lang="it-IT" dirty="0" smtClean="0"/>
              <a:t>Pericardite, prolasso della mitrale, cardiomiopatia ipertrofica e stenosi aortica</a:t>
            </a:r>
          </a:p>
          <a:p>
            <a:r>
              <a:rPr lang="it-IT" dirty="0" smtClean="0"/>
              <a:t>Disordini gastrointestinali (es. ulcera peptica, pancreatite, esofagite, gastrite, ernia iatale, perforazione esofagea, </a:t>
            </a:r>
            <a:r>
              <a:rPr lang="it-IT" dirty="0" err="1" smtClean="0"/>
              <a:t>colecistopatia</a:t>
            </a:r>
            <a:r>
              <a:rPr lang="it-IT" dirty="0" smtClean="0"/>
              <a:t>)</a:t>
            </a:r>
          </a:p>
          <a:p>
            <a:r>
              <a:rPr lang="it-IT" dirty="0" smtClean="0"/>
              <a:t>Sindromi pneumologiche (pleurite, polmonite, pneumotorace)</a:t>
            </a:r>
          </a:p>
          <a:p>
            <a:r>
              <a:rPr lang="it-IT" dirty="0" err="1" smtClean="0"/>
              <a:t>Pneumomediastino</a:t>
            </a:r>
            <a:endParaRPr lang="it-IT" dirty="0" smtClean="0"/>
          </a:p>
          <a:p>
            <a:r>
              <a:rPr lang="it-IT" dirty="0" smtClean="0"/>
              <a:t>Embolia polmonare, ipertensione polmonare</a:t>
            </a:r>
          </a:p>
          <a:p>
            <a:r>
              <a:rPr lang="it-IT" dirty="0" smtClean="0"/>
              <a:t>Disordini muscolo-scheletrici (s. di </a:t>
            </a:r>
            <a:r>
              <a:rPr lang="it-IT" dirty="0" err="1" smtClean="0"/>
              <a:t>Tietze-costocondrite</a:t>
            </a:r>
            <a:r>
              <a:rPr lang="it-IT" dirty="0" smtClean="0"/>
              <a:t>, s. radicolare </a:t>
            </a:r>
            <a:r>
              <a:rPr lang="it-IT" dirty="0" err="1" smtClean="0"/>
              <a:t>cervico</a:t>
            </a:r>
            <a:r>
              <a:rPr lang="it-IT" dirty="0" smtClean="0"/>
              <a:t>-dorsale, contratture, fratture costali)</a:t>
            </a:r>
          </a:p>
          <a:p>
            <a:r>
              <a:rPr lang="it-IT" dirty="0" smtClean="0"/>
              <a:t>Neoplasia intratoracica</a:t>
            </a:r>
          </a:p>
          <a:p>
            <a:r>
              <a:rPr lang="it-IT" dirty="0" smtClean="0"/>
              <a:t>Herpes Zoster</a:t>
            </a:r>
          </a:p>
          <a:p>
            <a:pPr marL="0" indent="0" algn="ctr">
              <a:buNone/>
            </a:pPr>
            <a:r>
              <a:rPr lang="it-IT" dirty="0" smtClean="0"/>
              <a:t>LAST BUT NOT LEAST</a:t>
            </a:r>
          </a:p>
          <a:p>
            <a:r>
              <a:rPr lang="it-IT" dirty="0" smtClean="0"/>
              <a:t>Disturbi di origine psicologica (psiconevrosi, somatizzazione, ansia) </a:t>
            </a:r>
            <a:r>
              <a:rPr lang="it-IT" dirty="0" smtClean="0">
                <a:sym typeface="Wingdings" pitchFamily="2" charset="2"/>
              </a:rPr>
              <a:t> bisogna però prima escludere il resto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9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0872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SCORE DI STRATIFICAZIONE DEL RISCHIO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104456" cy="32403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55" y="764704"/>
            <a:ext cx="4427984" cy="324036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 b="14004"/>
          <a:stretch/>
        </p:blipFill>
        <p:spPr>
          <a:xfrm>
            <a:off x="1835696" y="4072274"/>
            <a:ext cx="4756001" cy="27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77809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TRATTAMENTO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32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i="1" dirty="0" smtClean="0"/>
              <a:t>Il tempo è «muscolo»</a:t>
            </a:r>
          </a:p>
          <a:p>
            <a:pPr marL="0" indent="0">
              <a:buNone/>
            </a:pPr>
            <a:r>
              <a:rPr lang="it-IT" sz="3400" dirty="0" smtClean="0"/>
              <a:t>Subito: </a:t>
            </a:r>
            <a:r>
              <a:rPr lang="it-IT" sz="3400" dirty="0"/>
              <a:t>monitor, ossigeno e II accesso periferico. ECG-12 derivazioni il prima possibile</a:t>
            </a:r>
          </a:p>
          <a:p>
            <a:pPr marL="0" indent="0">
              <a:buNone/>
            </a:pPr>
            <a:r>
              <a:rPr lang="it-IT" sz="3400" dirty="0" smtClean="0"/>
              <a:t>Valutare tempistiche per </a:t>
            </a:r>
            <a:r>
              <a:rPr lang="it-IT" sz="3400" dirty="0" err="1" smtClean="0"/>
              <a:t>riperfusione</a:t>
            </a:r>
            <a:r>
              <a:rPr lang="it-IT" sz="3400" dirty="0" smtClean="0"/>
              <a:t> (tramite terapia trombolitica o rivascolarizzazione percutanea/PCI)</a:t>
            </a:r>
          </a:p>
          <a:p>
            <a:pPr>
              <a:buFont typeface="Wingdings" pitchFamily="2" charset="2"/>
              <a:buChar char="ü"/>
            </a:pPr>
            <a:r>
              <a:rPr lang="it-IT" sz="3400" dirty="0"/>
              <a:t>Terapia </a:t>
            </a:r>
            <a:r>
              <a:rPr lang="it-IT" sz="3400" dirty="0" err="1"/>
              <a:t>antipiastrinica:doppia</a:t>
            </a:r>
            <a:r>
              <a:rPr lang="it-IT" sz="3400" dirty="0"/>
              <a:t> terapia antiaggregante (ASA + </a:t>
            </a:r>
            <a:r>
              <a:rPr lang="it-IT" sz="3400" dirty="0" err="1" smtClean="0"/>
              <a:t>clopidogrel</a:t>
            </a:r>
            <a:r>
              <a:rPr lang="it-IT" sz="3400" dirty="0" smtClean="0"/>
              <a:t>/</a:t>
            </a:r>
            <a:r>
              <a:rPr lang="it-IT" sz="3400" dirty="0" err="1" smtClean="0"/>
              <a:t>ticagrelor</a:t>
            </a:r>
            <a:r>
              <a:rPr lang="it-IT" sz="34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sz="3400" dirty="0" smtClean="0"/>
              <a:t>Terapia anticoagulante: eparina (</a:t>
            </a:r>
            <a:r>
              <a:rPr lang="it-IT" sz="3400" dirty="0" err="1" smtClean="0"/>
              <a:t>ebpm</a:t>
            </a:r>
            <a:r>
              <a:rPr lang="it-IT" sz="3400" dirty="0" smtClean="0"/>
              <a:t>, non frazionata, </a:t>
            </a:r>
            <a:r>
              <a:rPr lang="it-IT" sz="3400" dirty="0" err="1" smtClean="0"/>
              <a:t>fondaparinux</a:t>
            </a:r>
            <a:r>
              <a:rPr lang="it-IT" sz="34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l-GR" sz="3400" dirty="0" smtClean="0"/>
              <a:t>Β</a:t>
            </a:r>
            <a:r>
              <a:rPr lang="it-IT" sz="3400" dirty="0" smtClean="0"/>
              <a:t>-bloccanti: migliorano la prognosi, da introdurre entro 24 h dall’inizio dei sintomi. Se non tollerati usare Ca-antagonisti</a:t>
            </a:r>
          </a:p>
          <a:p>
            <a:pPr>
              <a:buFont typeface="Wingdings" pitchFamily="2" charset="2"/>
              <a:buChar char="ü"/>
            </a:pPr>
            <a:r>
              <a:rPr lang="it-IT" sz="3400" dirty="0" smtClean="0"/>
              <a:t>ACE-inibitori, </a:t>
            </a:r>
            <a:r>
              <a:rPr lang="it-IT" sz="3400" dirty="0" err="1" smtClean="0"/>
              <a:t>sartani</a:t>
            </a:r>
            <a:r>
              <a:rPr lang="it-IT" sz="3400" dirty="0" smtClean="0"/>
              <a:t>, antagonisti di aldosterone: soprattutto in quelli più ad alto rischio</a:t>
            </a:r>
          </a:p>
          <a:p>
            <a:pPr>
              <a:buFont typeface="Wingdings" pitchFamily="2" charset="2"/>
              <a:buChar char="ü"/>
            </a:pPr>
            <a:r>
              <a:rPr lang="it-IT" sz="3400" dirty="0" smtClean="0"/>
              <a:t>Nitroderivato sublinguale/spray o </a:t>
            </a:r>
            <a:r>
              <a:rPr lang="it-IT" sz="3400" dirty="0" err="1" smtClean="0"/>
              <a:t>ev</a:t>
            </a:r>
            <a:r>
              <a:rPr lang="it-IT" sz="3400" dirty="0" smtClean="0"/>
              <a:t> se PA aumentata o segni di disfunzione </a:t>
            </a:r>
            <a:r>
              <a:rPr lang="it-IT" sz="3400" dirty="0" err="1" smtClean="0"/>
              <a:t>Vsx</a:t>
            </a:r>
            <a:r>
              <a:rPr lang="it-IT" sz="3400" dirty="0" smtClean="0"/>
              <a:t>. Non usare se sospetto infarto destro.</a:t>
            </a:r>
          </a:p>
          <a:p>
            <a:pPr>
              <a:buFont typeface="Wingdings" pitchFamily="2" charset="2"/>
              <a:buChar char="ü"/>
            </a:pPr>
            <a:r>
              <a:rPr lang="it-IT" sz="3400" dirty="0" smtClean="0"/>
              <a:t>Morfina per controllo del dolore se STEMI, negli NSTEMI può aumentare gli effetti avversi. Utile controllo del dolore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44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92696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ANGIOPLASTICA PERCUTANEA - PCI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Accesso da art. radiale o femorale </a:t>
            </a:r>
            <a:r>
              <a:rPr lang="it-IT" sz="2400" dirty="0" smtClean="0">
                <a:sym typeface="Wingdings" pitchFamily="2" charset="2"/>
              </a:rPr>
              <a:t>introduzione in art. coronaria di catetere munito all’estremo distale di palloncino  gonfiato al livello della stenosi con dilatazione del vaso  poi impianto di 1 o + </a:t>
            </a:r>
            <a:r>
              <a:rPr lang="it-IT" sz="2400" dirty="0" err="1" smtClean="0">
                <a:sym typeface="Wingdings" pitchFamily="2" charset="2"/>
              </a:rPr>
              <a:t>stent</a:t>
            </a:r>
            <a:r>
              <a:rPr lang="it-IT" sz="2400" dirty="0" smtClean="0">
                <a:sym typeface="Wingdings" pitchFamily="2" charset="2"/>
              </a:rPr>
              <a:t> (anche medicati per ridurre rischio di </a:t>
            </a:r>
            <a:r>
              <a:rPr lang="it-IT" sz="2400" dirty="0" err="1" smtClean="0">
                <a:sym typeface="Wingdings" pitchFamily="2" charset="2"/>
              </a:rPr>
              <a:t>ristenosi</a:t>
            </a:r>
            <a:endParaRPr lang="it-IT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400" dirty="0" smtClean="0">
                <a:sym typeface="Wingdings" pitchFamily="2" charset="2"/>
              </a:rPr>
              <a:t>Da eseguire solo in centri provvisti di emodinamica con operatori esperti. TIMING parte da iniziale contatto tra paziente e operatore sanitario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>
                <a:sym typeface="Wingdings" pitchFamily="2" charset="2"/>
              </a:rPr>
              <a:t>Nello STEMI eseguire PCI primaria entro 90 minuti se centro provvisto di emodinamica, oppure 120 minuti se il paziente deve essere trasportato da centro senza a centro con emodinamica (esiste «protocollo STEMI» per ridurre tempistiche)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>
                <a:sym typeface="Wingdings" pitchFamily="2" charset="2"/>
              </a:rPr>
              <a:t>Nel NSTEMI eseguire PCI entro 48 ore, ma se rischio elevato entro 12 ore</a:t>
            </a:r>
          </a:p>
          <a:p>
            <a:pPr marL="0" indent="0">
              <a:buNone/>
            </a:pPr>
            <a:r>
              <a:rPr lang="it-IT" sz="2400" dirty="0" smtClean="0">
                <a:sym typeface="Wingdings" pitchFamily="2" charset="2"/>
              </a:rPr>
              <a:t>Necessaria doppia terapia antiaggregante per 6-12 mesi per diminuire rischio di trombosi acuta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9133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RIVASCOLARIZZAZIONE CON TROMBOLISI</a:t>
            </a:r>
          </a:p>
          <a:p>
            <a:pPr marL="0" indent="0">
              <a:buNone/>
            </a:pPr>
            <a:r>
              <a:rPr lang="it-IT" sz="2600" dirty="0" smtClean="0"/>
              <a:t>Introduzione di farmaco fibrinolitico (</a:t>
            </a:r>
            <a:r>
              <a:rPr lang="it-IT" sz="2600" dirty="0" err="1" smtClean="0"/>
              <a:t>streptochinasi</a:t>
            </a:r>
            <a:r>
              <a:rPr lang="it-IT" sz="2600" dirty="0" smtClean="0"/>
              <a:t>, </a:t>
            </a:r>
            <a:r>
              <a:rPr lang="it-IT" sz="2600" dirty="0" err="1" smtClean="0"/>
              <a:t>alteplase</a:t>
            </a:r>
            <a:r>
              <a:rPr lang="it-IT" sz="2600" dirty="0" smtClean="0"/>
              <a:t>, </a:t>
            </a:r>
            <a:r>
              <a:rPr lang="it-IT" sz="2600" dirty="0" err="1" smtClean="0"/>
              <a:t>tenecteplase</a:t>
            </a:r>
            <a:r>
              <a:rPr lang="it-IT" sz="2600" dirty="0" smtClean="0"/>
              <a:t>, </a:t>
            </a:r>
            <a:r>
              <a:rPr lang="it-IT" sz="2600" dirty="0" err="1" smtClean="0"/>
              <a:t>reteplase</a:t>
            </a:r>
            <a:r>
              <a:rPr lang="it-IT" sz="2600" dirty="0" smtClean="0"/>
              <a:t>) che, in modo indiretto o indiretto, sciolgono i legami di fibrina del trombo</a:t>
            </a:r>
          </a:p>
          <a:p>
            <a:pPr marL="0" indent="0">
              <a:buNone/>
            </a:pPr>
            <a:r>
              <a:rPr lang="it-IT" sz="2600" dirty="0" smtClean="0"/>
              <a:t>Molti limiti (</a:t>
            </a:r>
            <a:r>
              <a:rPr lang="it-IT" sz="2600" dirty="0" err="1" smtClean="0"/>
              <a:t>microembolizzazione</a:t>
            </a:r>
            <a:r>
              <a:rPr lang="it-IT" sz="2600" dirty="0" smtClean="0"/>
              <a:t>, non dissolve il trombo bianco, rischio emorragico)</a:t>
            </a:r>
          </a:p>
          <a:p>
            <a:pPr marL="0" indent="0">
              <a:buNone/>
            </a:pPr>
            <a:r>
              <a:rPr lang="it-IT" sz="2600" dirty="0" smtClean="0"/>
              <a:t>Indicato se il paziente non riesce ad essere sottoposto a PCI entro 120 minuti. Poi possibile PCI di «salvataggio» se non evidenza di </a:t>
            </a:r>
            <a:r>
              <a:rPr lang="it-IT" sz="2600" dirty="0" err="1" smtClean="0"/>
              <a:t>riperfusione</a:t>
            </a:r>
            <a:r>
              <a:rPr lang="it-IT" sz="2600" dirty="0" smtClean="0"/>
              <a:t> dopo </a:t>
            </a:r>
            <a:r>
              <a:rPr lang="it-IT" sz="2600" dirty="0" err="1" smtClean="0"/>
              <a:t>trombolisi</a:t>
            </a:r>
            <a:endParaRPr lang="it-IT" sz="2600" dirty="0" smtClean="0"/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RIVASCOLARIZZAZIONE CHIRURGICA (CABG)</a:t>
            </a:r>
          </a:p>
          <a:p>
            <a:pPr marL="0" indent="0">
              <a:buNone/>
            </a:pPr>
            <a:r>
              <a:rPr lang="it-IT" sz="2600" dirty="0" smtClean="0"/>
              <a:t>Innesto di by-pass aorto-coronarici con vena safena o arterie autologhe (art. mammaria interna sinistra o destra). </a:t>
            </a:r>
            <a:endParaRPr lang="it-IT" sz="2600" dirty="0"/>
          </a:p>
          <a:p>
            <a:pPr marL="0" indent="0">
              <a:buNone/>
            </a:pPr>
            <a:r>
              <a:rPr lang="it-IT" sz="2600" dirty="0" smtClean="0"/>
              <a:t>Pazienti non operabili con PCI. </a:t>
            </a:r>
          </a:p>
          <a:p>
            <a:pPr marL="0" indent="0">
              <a:buNone/>
            </a:pPr>
            <a:r>
              <a:rPr lang="it-IT" sz="2600" dirty="0" smtClean="0"/>
              <a:t>Pazienti con stenosi del tronco comune dell’art. coronaria sinistra, della parte prossimale art. coronaria </a:t>
            </a:r>
            <a:r>
              <a:rPr lang="it-IT" sz="2600" dirty="0" err="1" smtClean="0"/>
              <a:t>discendetne</a:t>
            </a:r>
            <a:r>
              <a:rPr lang="it-IT" sz="2600" dirty="0" smtClean="0"/>
              <a:t> anteriore sinistra o con malattia </a:t>
            </a:r>
            <a:r>
              <a:rPr lang="it-IT" sz="2600" dirty="0" err="1" smtClean="0"/>
              <a:t>multivasale</a:t>
            </a:r>
            <a:r>
              <a:rPr lang="it-IT" sz="2600" dirty="0" smtClean="0"/>
              <a:t> 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134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it-IT" sz="3200" smtClean="0">
                <a:solidFill>
                  <a:srgbClr val="FF0000"/>
                </a:solidFill>
              </a:rPr>
              <a:t>COMPLICANZE POST-INFARTUALI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07504" y="548680"/>
            <a:ext cx="4464496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 smtClean="0"/>
              <a:t>ARITMICHE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Effetto negativo su funzionalità cardiaca e possibile estensione della la necrosi per aumento consumo di O2 e riduzione perfusione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Ipercinetiche (extrasistoli ventricolari, TV, FV, ritmo </a:t>
            </a:r>
            <a:r>
              <a:rPr lang="it-IT" sz="2200" dirty="0" err="1" smtClean="0"/>
              <a:t>idioventricolare</a:t>
            </a:r>
            <a:r>
              <a:rPr lang="it-IT" sz="2200" dirty="0" smtClean="0"/>
              <a:t>, FA, </a:t>
            </a:r>
            <a:r>
              <a:rPr lang="it-IT" sz="2200" dirty="0" err="1" smtClean="0"/>
              <a:t>flutter</a:t>
            </a:r>
            <a:r>
              <a:rPr lang="it-IT" sz="2200" dirty="0" smtClean="0"/>
              <a:t> atriale)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Ipocinetiche (bradicardia sinusale, BAV)</a:t>
            </a:r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endParaRPr lang="it-IT" sz="2600" dirty="0" smtClean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464496" cy="3384376"/>
          </a:xfrm>
        </p:spPr>
        <p:txBody>
          <a:bodyPr/>
          <a:lstStyle/>
          <a:p>
            <a:pPr marL="0" indent="0">
              <a:buNone/>
            </a:pPr>
            <a:r>
              <a:rPr lang="it-IT" sz="2600" dirty="0"/>
              <a:t>EMODINAMICHE/MECCANICHE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Scompenso cardiaco e shock cardiogeno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Infarto </a:t>
            </a:r>
            <a:r>
              <a:rPr lang="it-IT" sz="2200" dirty="0" err="1" smtClean="0"/>
              <a:t>Vdx</a:t>
            </a:r>
            <a:endParaRPr lang="it-IT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Rottura del setto IV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Rottura o disfunzione muscolo papillare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Rottura parete libera </a:t>
            </a:r>
            <a:r>
              <a:rPr lang="it-IT" sz="2200" dirty="0" err="1" smtClean="0"/>
              <a:t>Vsx</a:t>
            </a:r>
            <a:endParaRPr lang="it-IT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it-IT" sz="2200" dirty="0" smtClean="0"/>
              <a:t>- Aneurisma </a:t>
            </a:r>
            <a:r>
              <a:rPr lang="it-IT" sz="2200" dirty="0" err="1" smtClean="0"/>
              <a:t>Vsx</a:t>
            </a:r>
            <a:endParaRPr lang="it-IT" sz="2200" dirty="0" smtClean="0"/>
          </a:p>
          <a:p>
            <a:pPr>
              <a:buFontTx/>
              <a:buChar char="-"/>
            </a:pP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4077072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ISCHEMICHE</a:t>
            </a:r>
          </a:p>
          <a:p>
            <a:r>
              <a:rPr lang="it-IT" sz="2200" dirty="0" smtClean="0"/>
              <a:t>Re-infarto o angina post-infartuale, più frequente dopo fibrinolisi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4077072"/>
            <a:ext cx="457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smtClean="0"/>
              <a:t>ALTRE</a:t>
            </a:r>
          </a:p>
          <a:p>
            <a:r>
              <a:rPr lang="it-IT" sz="2200" dirty="0" smtClean="0"/>
              <a:t>- Pericardite </a:t>
            </a:r>
            <a:r>
              <a:rPr lang="it-IT" sz="2200" dirty="0" err="1" smtClean="0"/>
              <a:t>epistenocardica</a:t>
            </a:r>
            <a:endParaRPr lang="it-IT" sz="2200" dirty="0" smtClean="0"/>
          </a:p>
          <a:p>
            <a:r>
              <a:rPr lang="it-IT" sz="2200" dirty="0" smtClean="0"/>
              <a:t>- S. Di </a:t>
            </a:r>
            <a:r>
              <a:rPr lang="it-IT" sz="2200" dirty="0" err="1" smtClean="0"/>
              <a:t>Dressler</a:t>
            </a:r>
            <a:r>
              <a:rPr lang="it-IT" sz="2200" dirty="0" smtClean="0"/>
              <a:t> o pericardite post-infartuale</a:t>
            </a:r>
          </a:p>
          <a:p>
            <a:r>
              <a:rPr lang="it-IT" sz="2200" dirty="0" smtClean="0"/>
              <a:t>- </a:t>
            </a:r>
            <a:r>
              <a:rPr lang="it-IT" sz="2200" dirty="0" err="1" smtClean="0"/>
              <a:t>Tromboembolia</a:t>
            </a:r>
            <a:r>
              <a:rPr lang="it-IT" sz="2200" dirty="0" smtClean="0"/>
              <a:t> polmonare o sistemica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19855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DEFINIZIONE IN EVOLUZIONE COSTANTE…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32636" r="23750" b="14637"/>
          <a:stretch/>
        </p:blipFill>
        <p:spPr bwMode="auto">
          <a:xfrm>
            <a:off x="467544" y="1340768"/>
            <a:ext cx="82809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8419"/>
            <a:ext cx="8229600" cy="73628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IMA NELLE DONNE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500" dirty="0" smtClean="0"/>
              <a:t>- Picco di incidenza più tardivo (7-10 anni) rispetto gli uomini. -- - Dopo i 75 anni la &gt; parte dei pazienti con SCA è donna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500" dirty="0" smtClean="0"/>
              <a:t>- Rimane un’importante causa di morte, mentre negli uomini la prognosi è in miglioramento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500" dirty="0" smtClean="0"/>
              <a:t>- L’IMA di tipo 2 e le MINOCA sono più frequenti </a:t>
            </a:r>
            <a:r>
              <a:rPr lang="it-IT" sz="2500" dirty="0"/>
              <a:t>nelle </a:t>
            </a:r>
            <a:r>
              <a:rPr lang="it-IT" sz="2500" dirty="0" smtClean="0"/>
              <a:t>donne. - - Considerare </a:t>
            </a:r>
            <a:r>
              <a:rPr lang="it-IT" sz="2500" dirty="0"/>
              <a:t>anche la s. di </a:t>
            </a:r>
            <a:r>
              <a:rPr lang="it-IT" sz="2500" dirty="0" err="1"/>
              <a:t>Takotsubo</a:t>
            </a:r>
            <a:endParaRPr lang="it-IT" sz="2500" dirty="0"/>
          </a:p>
          <a:p>
            <a:pPr marL="0" indent="0">
              <a:spcBef>
                <a:spcPts val="0"/>
              </a:spcBef>
              <a:buNone/>
            </a:pPr>
            <a:r>
              <a:rPr lang="it-IT" sz="2500" dirty="0" smtClean="0"/>
              <a:t>- La maggior parte non ha sintomi significativi o ha presentazioni atipiche (circa 30%) e si presentano più tardivamente dal medico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500" dirty="0" smtClean="0">
                <a:sym typeface="Wingdings" pitchFamily="2" charset="2"/>
              </a:rPr>
              <a:t>- Hanno &gt; rischio di complicazioni emorragiche dopo PCI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500" dirty="0" smtClean="0">
                <a:sym typeface="Wingdings" pitchFamily="2" charset="2"/>
              </a:rPr>
              <a:t>- La </a:t>
            </a:r>
            <a:r>
              <a:rPr lang="it-IT" sz="2500" cap="all" dirty="0" smtClean="0">
                <a:sym typeface="Wingdings" pitchFamily="2" charset="2"/>
              </a:rPr>
              <a:t>prognosi</a:t>
            </a:r>
            <a:r>
              <a:rPr lang="it-IT" sz="2500" dirty="0" smtClean="0">
                <a:sym typeface="Wingdings" pitchFamily="2" charset="2"/>
              </a:rPr>
              <a:t> è peggiore nelle donne: da un lato perché le pazienti sono più anziane/con </a:t>
            </a:r>
            <a:r>
              <a:rPr lang="it-IT" sz="2500" dirty="0" err="1" smtClean="0">
                <a:sym typeface="Wingdings" pitchFamily="2" charset="2"/>
              </a:rPr>
              <a:t>comorbidità</a:t>
            </a:r>
            <a:r>
              <a:rPr lang="it-IT" sz="2500" dirty="0" smtClean="0">
                <a:sym typeface="Wingdings" pitchFamily="2" charset="2"/>
              </a:rPr>
              <a:t>, dall’altro lato ci sono dati che mostrano che le donne sono </a:t>
            </a:r>
            <a:r>
              <a:rPr lang="it-IT" sz="2500" dirty="0" err="1" smtClean="0">
                <a:sym typeface="Wingdings" pitchFamily="2" charset="2"/>
              </a:rPr>
              <a:t>sottotrattate</a:t>
            </a:r>
            <a:r>
              <a:rPr lang="it-IT" sz="2500" dirty="0" smtClean="0">
                <a:sym typeface="Wingdings" pitchFamily="2" charset="2"/>
              </a:rPr>
              <a:t> rispetto agli uomini e sono meno frequentemente sottoposte a </a:t>
            </a:r>
            <a:r>
              <a:rPr lang="it-IT" sz="2500" dirty="0" err="1" smtClean="0">
                <a:sym typeface="Wingdings" pitchFamily="2" charset="2"/>
              </a:rPr>
              <a:t>riperfusione</a:t>
            </a:r>
            <a:endParaRPr lang="it-IT" sz="2500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2500" dirty="0" smtClean="0">
                <a:sym typeface="Wingdings" pitchFamily="2" charset="2"/>
              </a:rPr>
              <a:t>MA i benefici della </a:t>
            </a:r>
            <a:r>
              <a:rPr lang="it-IT" sz="2500" dirty="0" err="1" smtClean="0">
                <a:sym typeface="Wingdings" pitchFamily="2" charset="2"/>
              </a:rPr>
              <a:t>riperfusione</a:t>
            </a:r>
            <a:r>
              <a:rPr lang="it-IT" sz="2500" dirty="0" smtClean="0">
                <a:sym typeface="Wingdings" pitchFamily="2" charset="2"/>
              </a:rPr>
              <a:t> sono UGUALI per entrambi i sessi bisogna potenziare il trattamento!!!</a:t>
            </a:r>
            <a:endParaRPr lang="it-IT" sz="2500" dirty="0" smtClean="0"/>
          </a:p>
        </p:txBody>
      </p:sp>
    </p:spTree>
    <p:extLst>
      <p:ext uri="{BB962C8B-B14F-4D97-AF65-F5344CB8AC3E}">
        <p14:creationId xmlns:p14="http://schemas.microsoft.com/office/powerpoint/2010/main" val="248148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70609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….AGOSTO 2018…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12000" r="18789" b="9036"/>
          <a:stretch/>
        </p:blipFill>
        <p:spPr bwMode="auto">
          <a:xfrm>
            <a:off x="683568" y="836713"/>
            <a:ext cx="7920880" cy="572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8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cap="all" dirty="0" err="1" smtClean="0">
                <a:solidFill>
                  <a:srgbClr val="FF0000"/>
                </a:solidFill>
              </a:rPr>
              <a:t>NOVITà</a:t>
            </a:r>
            <a:endParaRPr lang="it-IT" sz="6600" cap="all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800" dirty="0" smtClean="0"/>
          </a:p>
          <a:p>
            <a:pPr marL="0" indent="0" algn="ctr">
              <a:buNone/>
            </a:pPr>
            <a:r>
              <a:rPr lang="it-IT" sz="4800" dirty="0" smtClean="0"/>
              <a:t>INFARTO MIOCARDICO</a:t>
            </a:r>
          </a:p>
          <a:p>
            <a:pPr marL="0" indent="0" algn="ctr">
              <a:buNone/>
            </a:pPr>
            <a:r>
              <a:rPr lang="it-IT" sz="4800" dirty="0" smtClean="0"/>
              <a:t>VS</a:t>
            </a:r>
          </a:p>
          <a:p>
            <a:pPr marL="0" indent="0" algn="ctr">
              <a:buNone/>
            </a:pPr>
            <a:r>
              <a:rPr lang="it-IT" sz="4800" dirty="0" smtClean="0"/>
              <a:t>DANNO MIOCARDICO </a:t>
            </a:r>
          </a:p>
          <a:p>
            <a:pPr marL="0" indent="0" algn="ctr">
              <a:buNone/>
            </a:pPr>
            <a:r>
              <a:rPr lang="it-IT" sz="4800" dirty="0" smtClean="0"/>
              <a:t>(come entità autonoma)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49500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DANNO MIOCARDICO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600" dirty="0" smtClean="0"/>
              <a:t>Aumento della </a:t>
            </a:r>
            <a:r>
              <a:rPr lang="it-IT" sz="3600" dirty="0" err="1" smtClean="0"/>
              <a:t>troponina</a:t>
            </a:r>
            <a:r>
              <a:rPr lang="it-IT" sz="3600" dirty="0" smtClean="0"/>
              <a:t> cardiaca (</a:t>
            </a:r>
            <a:r>
              <a:rPr lang="it-IT" sz="3600" dirty="0" err="1" smtClean="0"/>
              <a:t>cTn</a:t>
            </a:r>
            <a:r>
              <a:rPr lang="it-IT" sz="3600" dirty="0" smtClean="0"/>
              <a:t>) sopra il 99° percentile URL </a:t>
            </a:r>
            <a:r>
              <a:rPr lang="it-IT" sz="2600" dirty="0" smtClean="0"/>
              <a:t>(</a:t>
            </a:r>
            <a:r>
              <a:rPr lang="it-IT" sz="2600" dirty="0" err="1" smtClean="0"/>
              <a:t>upper</a:t>
            </a:r>
            <a:r>
              <a:rPr lang="it-IT" sz="2600" dirty="0" smtClean="0"/>
              <a:t> </a:t>
            </a:r>
            <a:r>
              <a:rPr lang="it-IT" sz="2600" dirty="0" err="1" smtClean="0"/>
              <a:t>reference</a:t>
            </a:r>
            <a:r>
              <a:rPr lang="it-IT" sz="2600" dirty="0" smtClean="0"/>
              <a:t> </a:t>
            </a:r>
            <a:r>
              <a:rPr lang="it-IT" sz="2600" dirty="0" err="1" smtClean="0"/>
              <a:t>limit</a:t>
            </a:r>
            <a:r>
              <a:rPr lang="it-IT" sz="2600" dirty="0" smtClean="0"/>
              <a:t>)</a:t>
            </a:r>
          </a:p>
          <a:p>
            <a:r>
              <a:rPr lang="it-IT" sz="3800" dirty="0" smtClean="0"/>
              <a:t>ACUTO se c’è un aumento o una diminuzione dei valori di </a:t>
            </a:r>
            <a:r>
              <a:rPr lang="it-IT" sz="3800" dirty="0" err="1" smtClean="0"/>
              <a:t>cTn</a:t>
            </a:r>
            <a:r>
              <a:rPr lang="it-IT" sz="3800" dirty="0" smtClean="0"/>
              <a:t> </a:t>
            </a:r>
          </a:p>
          <a:p>
            <a:r>
              <a:rPr lang="it-IT" sz="3800" dirty="0" smtClean="0"/>
              <a:t>CRONICO se valori di </a:t>
            </a:r>
            <a:r>
              <a:rPr lang="it-IT" sz="3800" dirty="0" err="1" smtClean="0"/>
              <a:t>cTn</a:t>
            </a:r>
            <a:r>
              <a:rPr lang="it-IT" sz="3800" dirty="0" smtClean="0"/>
              <a:t> persistentemente elevati</a:t>
            </a:r>
          </a:p>
          <a:p>
            <a:r>
              <a:rPr lang="it-IT" sz="3800" dirty="0" smtClean="0"/>
              <a:t>Il </a:t>
            </a:r>
            <a:r>
              <a:rPr lang="it-IT" sz="3800" u="sng" dirty="0" smtClean="0"/>
              <a:t>danno miocardico </a:t>
            </a:r>
            <a:r>
              <a:rPr lang="it-IT" sz="3800" dirty="0" smtClean="0"/>
              <a:t>è un prerequisito per la diagnosi di IM, ma è anche un’entità a </a:t>
            </a:r>
            <a:r>
              <a:rPr lang="it-IT" sz="3800" dirty="0" err="1" smtClean="0"/>
              <a:t>sè</a:t>
            </a:r>
            <a:r>
              <a:rPr lang="it-IT" sz="3800" dirty="0" smtClean="0"/>
              <a:t> stante. </a:t>
            </a:r>
          </a:p>
          <a:p>
            <a:r>
              <a:rPr lang="it-IT" sz="3800" dirty="0" smtClean="0"/>
              <a:t>Il </a:t>
            </a:r>
            <a:r>
              <a:rPr lang="it-IT" sz="3800" u="sng" dirty="0" smtClean="0"/>
              <a:t>danno miocardico</a:t>
            </a:r>
            <a:r>
              <a:rPr lang="it-IT" sz="3800" dirty="0" smtClean="0"/>
              <a:t> non ischemico può essere secondario a diverse condizioni sia cardiologiche (miocarditi) che non cardiologiche (insufficienza renale).</a:t>
            </a:r>
          </a:p>
          <a:p>
            <a:r>
              <a:rPr lang="it-IT" sz="3800" dirty="0" smtClean="0"/>
              <a:t>La DIAGNOSI prevede l’esclusione della presenza di </a:t>
            </a:r>
            <a:r>
              <a:rPr lang="it-IT" sz="3800" u="sng" dirty="0" smtClean="0"/>
              <a:t>ischemia</a:t>
            </a:r>
            <a:endParaRPr lang="it-IT" sz="3800" u="sng" dirty="0"/>
          </a:p>
        </p:txBody>
      </p:sp>
    </p:spTree>
    <p:extLst>
      <p:ext uri="{BB962C8B-B14F-4D97-AF65-F5344CB8AC3E}">
        <p14:creationId xmlns:p14="http://schemas.microsoft.com/office/powerpoint/2010/main" val="396749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64704"/>
          </a:xfrm>
        </p:spPr>
        <p:txBody>
          <a:bodyPr>
            <a:noAutofit/>
          </a:bodyPr>
          <a:lstStyle/>
          <a:p>
            <a:r>
              <a:rPr lang="it-IT" sz="3800" dirty="0" smtClean="0">
                <a:solidFill>
                  <a:srgbClr val="FF0000"/>
                </a:solidFill>
              </a:rPr>
              <a:t>Cause di danno miocardico non ischemico</a:t>
            </a:r>
            <a:endParaRPr lang="it-IT" sz="3800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248472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600" b="1" dirty="0" smtClean="0"/>
              <a:t>Condizioni cardiologiche</a:t>
            </a:r>
          </a:p>
          <a:p>
            <a:r>
              <a:rPr lang="it-IT" sz="2500" dirty="0" smtClean="0"/>
              <a:t>Scompenso cardiaco</a:t>
            </a:r>
          </a:p>
          <a:p>
            <a:r>
              <a:rPr lang="it-IT" sz="2500" dirty="0" smtClean="0"/>
              <a:t>Miocardite</a:t>
            </a:r>
          </a:p>
          <a:p>
            <a:r>
              <a:rPr lang="it-IT" sz="2500" dirty="0" smtClean="0"/>
              <a:t>Cardiomiopatia (tutti i tipi)</a:t>
            </a:r>
          </a:p>
          <a:p>
            <a:r>
              <a:rPr lang="it-IT" sz="2500" dirty="0" smtClean="0"/>
              <a:t>S. di </a:t>
            </a:r>
            <a:r>
              <a:rPr lang="it-IT" sz="2500" dirty="0" err="1" smtClean="0"/>
              <a:t>Takotsubo</a:t>
            </a:r>
            <a:endParaRPr lang="it-IT" sz="2500" dirty="0" smtClean="0"/>
          </a:p>
          <a:p>
            <a:r>
              <a:rPr lang="it-IT" sz="2500" dirty="0" smtClean="0"/>
              <a:t>Procedure di rivascolarizzazione coronarica</a:t>
            </a:r>
          </a:p>
          <a:p>
            <a:r>
              <a:rPr lang="it-IT" sz="2500" dirty="0" smtClean="0"/>
              <a:t>Altre procedure cardiologiche</a:t>
            </a:r>
          </a:p>
          <a:p>
            <a:r>
              <a:rPr lang="it-IT" sz="2500" dirty="0" smtClean="0"/>
              <a:t>Ablazione </a:t>
            </a:r>
            <a:r>
              <a:rPr lang="it-IT" sz="2500" dirty="0" err="1" smtClean="0"/>
              <a:t>transcatetere</a:t>
            </a:r>
            <a:endParaRPr lang="it-IT" sz="2500" dirty="0" smtClean="0"/>
          </a:p>
          <a:p>
            <a:r>
              <a:rPr lang="it-IT" sz="2500" dirty="0" smtClean="0"/>
              <a:t>Shock da defibrillazione</a:t>
            </a:r>
          </a:p>
          <a:p>
            <a:r>
              <a:rPr lang="it-IT" sz="2500" dirty="0" smtClean="0"/>
              <a:t>Contusione cardiaca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499992" y="620688"/>
            <a:ext cx="42442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b="1" dirty="0" smtClean="0"/>
              <a:t>Condizioni sistemiche</a:t>
            </a:r>
          </a:p>
          <a:p>
            <a:r>
              <a:rPr lang="it-IT" sz="2500" dirty="0" smtClean="0"/>
              <a:t>Sepsi, malattia infettiva</a:t>
            </a:r>
          </a:p>
          <a:p>
            <a:r>
              <a:rPr lang="it-IT" sz="2500" dirty="0" smtClean="0"/>
              <a:t>Insufficienza renale cronica</a:t>
            </a:r>
          </a:p>
          <a:p>
            <a:r>
              <a:rPr lang="it-IT" sz="2500" dirty="0" err="1" smtClean="0"/>
              <a:t>Stroke</a:t>
            </a:r>
            <a:r>
              <a:rPr lang="it-IT" sz="2500" dirty="0" smtClean="0"/>
              <a:t>, emorragia subaracnoidea</a:t>
            </a:r>
          </a:p>
          <a:p>
            <a:r>
              <a:rPr lang="it-IT" sz="2500" dirty="0" smtClean="0"/>
              <a:t>Embolia polmonare, ipertensione polmonare</a:t>
            </a:r>
          </a:p>
          <a:p>
            <a:r>
              <a:rPr lang="it-IT" sz="2500" dirty="0" smtClean="0"/>
              <a:t>Malattie infiltrative (es. </a:t>
            </a:r>
            <a:r>
              <a:rPr lang="it-IT" sz="2500" dirty="0" err="1" smtClean="0"/>
              <a:t>amiloidosi</a:t>
            </a:r>
            <a:r>
              <a:rPr lang="it-IT" sz="2500" dirty="0" smtClean="0"/>
              <a:t>, sarcoidosi)</a:t>
            </a:r>
          </a:p>
          <a:p>
            <a:r>
              <a:rPr lang="it-IT" sz="2500" dirty="0" smtClean="0"/>
              <a:t>Trattamenti chemioterapici</a:t>
            </a:r>
          </a:p>
          <a:p>
            <a:r>
              <a:rPr lang="it-IT" sz="2500" dirty="0" smtClean="0"/>
              <a:t>Pazienti critici</a:t>
            </a:r>
          </a:p>
          <a:p>
            <a:r>
              <a:rPr lang="it-IT" sz="2500" dirty="0" smtClean="0"/>
              <a:t>Esercizio intenso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36244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3789</Words>
  <Application>Microsoft Macintosh PowerPoint</Application>
  <PresentationFormat>Presentazione su schermo (4:3)</PresentationFormat>
  <Paragraphs>362</Paragraphs>
  <Slides>50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IMA</vt:lpstr>
      <vt:lpstr>Presentazione di PowerPoint</vt:lpstr>
      <vt:lpstr>Presentazione di PowerPoint</vt:lpstr>
      <vt:lpstr>EPIDEMIOLOGIA</vt:lpstr>
      <vt:lpstr>DEFINIZIONE IN EVOLUZIONE COSTANTE…</vt:lpstr>
      <vt:lpstr>….AGOSTO 2018…</vt:lpstr>
      <vt:lpstr>NOVITà</vt:lpstr>
      <vt:lpstr>DANNO MIOCARDICO</vt:lpstr>
      <vt:lpstr>Cause di danno miocardico non ischemico</vt:lpstr>
      <vt:lpstr>INFARTO MIOCARDICO ACUTO</vt:lpstr>
      <vt:lpstr>INFARTO MIOCARDICO ACUTO</vt:lpstr>
      <vt:lpstr>IMA DI TIPO 1</vt:lpstr>
      <vt:lpstr>IMA DI TIPO 1 E SCA</vt:lpstr>
      <vt:lpstr>Presentazione di PowerPoint</vt:lpstr>
      <vt:lpstr>Presentazione di PowerPoint</vt:lpstr>
      <vt:lpstr>La quantità di miocardio necrotica dipende da molti fattori:   - sede occlusione trombotica (più è prossimale, più è esteso);   - durata occlusione;  - presenza di circoli collaterali;   - presenza di episodi anginosi precedenti (precondizionamento);   - risposta neurovegetativa ed emodinamica (aumento catecolamine = aumento consumo di O2)</vt:lpstr>
      <vt:lpstr>Presentazione di PowerPoint</vt:lpstr>
      <vt:lpstr>IMA DI TIPO 2</vt:lpstr>
      <vt:lpstr>IMA DI TIPO 2: CAUSE</vt:lpstr>
      <vt:lpstr>IMA DI TIPO 3</vt:lpstr>
      <vt:lpstr>IMA DI TIPO 3</vt:lpstr>
      <vt:lpstr>Presentazione di PowerPoint</vt:lpstr>
      <vt:lpstr>Presentazione di PowerPoint</vt:lpstr>
      <vt:lpstr>Presentazione di PowerPoint</vt:lpstr>
      <vt:lpstr>SINDROME DI TAKOTSUBO</vt:lpstr>
      <vt:lpstr>CRONOBIOLOGIA</vt:lpstr>
      <vt:lpstr>ANATOMIA PATOLOGICA</vt:lpstr>
      <vt:lpstr>ALCUNI CONCETTI…</vt:lpstr>
      <vt:lpstr>ANATOMIA DELLE CORONARIE</vt:lpstr>
      <vt:lpstr>SINTOMI e SEGNI</vt:lpstr>
      <vt:lpstr>Presentazione di PowerPoint</vt:lpstr>
      <vt:lpstr>CHEST PAIN SCORE</vt:lpstr>
      <vt:lpstr>ECG</vt:lpstr>
      <vt:lpstr>CRITERI PER SOPRASLIVELLAMENTO ST</vt:lpstr>
      <vt:lpstr>CRITERI PER</vt:lpstr>
      <vt:lpstr>ECG</vt:lpstr>
      <vt:lpstr>E SE PROPRIO NON CI SI CAPISCE NULLA…</vt:lpstr>
      <vt:lpstr>ESAMI DI LABORATORIO</vt:lpstr>
      <vt:lpstr>MARKERS DI MIOCARDIOCITONECROSI</vt:lpstr>
      <vt:lpstr>MARKERS DI MIOCARDIOCITONECROSI</vt:lpstr>
      <vt:lpstr>ALGORITMO PER L’USO DELLA TROPONINA ULTRASENSIBILE A CONA</vt:lpstr>
      <vt:lpstr>ALTRI STRUMENTI DIAGNOSTICI</vt:lpstr>
      <vt:lpstr>ALTRI STRUMENTI DIAGNOSTICI</vt:lpstr>
      <vt:lpstr>DIAGNOSI DIFFERENZIALE</vt:lpstr>
      <vt:lpstr>SCORE DI STRATIFICAZIONE DEL RISCHIO</vt:lpstr>
      <vt:lpstr>TRATTAMENTO</vt:lpstr>
      <vt:lpstr>ANGIOPLASTICA PERCUTANEA - PCI</vt:lpstr>
      <vt:lpstr>Presentazione di PowerPoint</vt:lpstr>
      <vt:lpstr>COMPLICANZE POST-INFARTUALI</vt:lpstr>
      <vt:lpstr>IMA NELLE DONNE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</dc:title>
  <dc:creator>FEDERICA</dc:creator>
  <cp:lastModifiedBy>Roberto De Giorgio</cp:lastModifiedBy>
  <cp:revision>164</cp:revision>
  <dcterms:created xsi:type="dcterms:W3CDTF">2018-10-29T21:32:17Z</dcterms:created>
  <dcterms:modified xsi:type="dcterms:W3CDTF">2019-11-13T14:34:30Z</dcterms:modified>
</cp:coreProperties>
</file>