
<file path=[Content_Types].xml><?xml version="1.0" encoding="utf-8"?>
<Types xmlns="http://schemas.openxmlformats.org/package/2006/content-types">
  <Default Extension="xml" ContentType="application/xml"/>
  <Default Extension="xlsm" ContentType="application/vnd.ms-excel.sheet.macroEnabled.12"/>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charts/chart1.xml" ContentType="application/vnd.openxmlformats-officedocument.drawingml.chart+xml"/>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9" r:id="rId4"/>
    <p:sldMasterId id="2147483702" r:id="rId5"/>
  </p:sldMasterIdLst>
  <p:notesMasterIdLst>
    <p:notesMasterId r:id="rId106"/>
  </p:notesMasterIdLst>
  <p:sldIdLst>
    <p:sldId id="261" r:id="rId6"/>
    <p:sldId id="313" r:id="rId7"/>
    <p:sldId id="322" r:id="rId8"/>
    <p:sldId id="314" r:id="rId9"/>
    <p:sldId id="315" r:id="rId10"/>
    <p:sldId id="317" r:id="rId11"/>
    <p:sldId id="316" r:id="rId12"/>
    <p:sldId id="318" r:id="rId13"/>
    <p:sldId id="320" r:id="rId14"/>
    <p:sldId id="321" r:id="rId15"/>
    <p:sldId id="257" r:id="rId16"/>
    <p:sldId id="258" r:id="rId17"/>
    <p:sldId id="260" r:id="rId18"/>
    <p:sldId id="262" r:id="rId19"/>
    <p:sldId id="301" r:id="rId20"/>
    <p:sldId id="292" r:id="rId21"/>
    <p:sldId id="299" r:id="rId22"/>
    <p:sldId id="300" r:id="rId23"/>
    <p:sldId id="298" r:id="rId24"/>
    <p:sldId id="295" r:id="rId25"/>
    <p:sldId id="319" r:id="rId26"/>
    <p:sldId id="302" r:id="rId27"/>
    <p:sldId id="303" r:id="rId28"/>
    <p:sldId id="304" r:id="rId29"/>
    <p:sldId id="306" r:id="rId30"/>
    <p:sldId id="323" r:id="rId31"/>
    <p:sldId id="307" r:id="rId32"/>
    <p:sldId id="308" r:id="rId33"/>
    <p:sldId id="309" r:id="rId34"/>
    <p:sldId id="310" r:id="rId35"/>
    <p:sldId id="311" r:id="rId36"/>
    <p:sldId id="264" r:id="rId37"/>
    <p:sldId id="270" r:id="rId38"/>
    <p:sldId id="312" r:id="rId39"/>
    <p:sldId id="265" r:id="rId40"/>
    <p:sldId id="266" r:id="rId41"/>
    <p:sldId id="296" r:id="rId42"/>
    <p:sldId id="267" r:id="rId43"/>
    <p:sldId id="269" r:id="rId44"/>
    <p:sldId id="271" r:id="rId45"/>
    <p:sldId id="272" r:id="rId46"/>
    <p:sldId id="273" r:id="rId47"/>
    <p:sldId id="274" r:id="rId48"/>
    <p:sldId id="275" r:id="rId49"/>
    <p:sldId id="324" r:id="rId50"/>
    <p:sldId id="276" r:id="rId51"/>
    <p:sldId id="341" r:id="rId52"/>
    <p:sldId id="277" r:id="rId53"/>
    <p:sldId id="340" r:id="rId54"/>
    <p:sldId id="289" r:id="rId55"/>
    <p:sldId id="326" r:id="rId56"/>
    <p:sldId id="327" r:id="rId57"/>
    <p:sldId id="348" r:id="rId58"/>
    <p:sldId id="328" r:id="rId59"/>
    <p:sldId id="329" r:id="rId60"/>
    <p:sldId id="330" r:id="rId61"/>
    <p:sldId id="331" r:id="rId62"/>
    <p:sldId id="332" r:id="rId63"/>
    <p:sldId id="333" r:id="rId64"/>
    <p:sldId id="337" r:id="rId65"/>
    <p:sldId id="338" r:id="rId66"/>
    <p:sldId id="339" r:id="rId67"/>
    <p:sldId id="346" r:id="rId68"/>
    <p:sldId id="347" r:id="rId69"/>
    <p:sldId id="349" r:id="rId70"/>
    <p:sldId id="350" r:id="rId71"/>
    <p:sldId id="351" r:id="rId72"/>
    <p:sldId id="342" r:id="rId73"/>
    <p:sldId id="343" r:id="rId74"/>
    <p:sldId id="278" r:id="rId75"/>
    <p:sldId id="290" r:id="rId76"/>
    <p:sldId id="291" r:id="rId77"/>
    <p:sldId id="282" r:id="rId78"/>
    <p:sldId id="372" r:id="rId79"/>
    <p:sldId id="369" r:id="rId80"/>
    <p:sldId id="360" r:id="rId81"/>
    <p:sldId id="362" r:id="rId82"/>
    <p:sldId id="371" r:id="rId83"/>
    <p:sldId id="284" r:id="rId84"/>
    <p:sldId id="370" r:id="rId85"/>
    <p:sldId id="364" r:id="rId86"/>
    <p:sldId id="361" r:id="rId87"/>
    <p:sldId id="365" r:id="rId88"/>
    <p:sldId id="366" r:id="rId89"/>
    <p:sldId id="367" r:id="rId90"/>
    <p:sldId id="374" r:id="rId91"/>
    <p:sldId id="363" r:id="rId92"/>
    <p:sldId id="373" r:id="rId93"/>
    <p:sldId id="368" r:id="rId94"/>
    <p:sldId id="344" r:id="rId95"/>
    <p:sldId id="345" r:id="rId96"/>
    <p:sldId id="279" r:id="rId97"/>
    <p:sldId id="280" r:id="rId98"/>
    <p:sldId id="281" r:id="rId99"/>
    <p:sldId id="357" r:id="rId100"/>
    <p:sldId id="352" r:id="rId101"/>
    <p:sldId id="353" r:id="rId102"/>
    <p:sldId id="354" r:id="rId103"/>
    <p:sldId id="355" r:id="rId104"/>
    <p:sldId id="356" r:id="rId105"/>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ederica"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FFFF"/>
    <a:srgbClr val="80FF00"/>
    <a:srgbClr val="FFCC66"/>
    <a:srgbClr val="CCFF66"/>
    <a:srgbClr val="66FFCC"/>
    <a:srgbClr val="FF6666"/>
    <a:srgbClr val="000000"/>
    <a:srgbClr val="80004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51" autoAdjust="0"/>
  </p:normalViewPr>
  <p:slideViewPr>
    <p:cSldViewPr>
      <p:cViewPr>
        <p:scale>
          <a:sx n="116" d="100"/>
          <a:sy n="116" d="100"/>
        </p:scale>
        <p:origin x="-1432" y="-144"/>
      </p:cViewPr>
      <p:guideLst>
        <p:guide orient="horz" pos="2160"/>
        <p:guide pos="2880"/>
      </p:guideLst>
    </p:cSldViewPr>
  </p:slideViewPr>
  <p:notesTextViewPr>
    <p:cViewPr>
      <p:scale>
        <a:sx n="1" d="1"/>
        <a:sy n="1" d="1"/>
      </p:scale>
      <p:origin x="0" y="0"/>
    </p:cViewPr>
  </p:notesTextViewPr>
  <p:sorterViewPr>
    <p:cViewPr>
      <p:scale>
        <a:sx n="145" d="100"/>
        <a:sy n="145" d="100"/>
      </p:scale>
      <p:origin x="0" y="3228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8" Type="http://schemas.openxmlformats.org/officeDocument/2006/relationships/commentAuthors" Target="commentAuthors.xml"/><Relationship Id="rId109" Type="http://schemas.openxmlformats.org/officeDocument/2006/relationships/presProps" Target="pres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110" Type="http://schemas.openxmlformats.org/officeDocument/2006/relationships/viewProps" Target="viewProps.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slide" Target="slides/slide95.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_con_supporto_delle_macro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32584269663"/>
          <c:y val="0.064"/>
          <c:w val="0.879213483146067"/>
          <c:h val="0.848"/>
        </c:manualLayout>
      </c:layout>
      <c:lineChart>
        <c:grouping val="standard"/>
        <c:varyColors val="0"/>
        <c:ser>
          <c:idx val="0"/>
          <c:order val="0"/>
          <c:tx>
            <c:strRef>
              <c:f>Sheet1!$A$2</c:f>
              <c:strCache>
                <c:ptCount val="1"/>
                <c:pt idx="0">
                  <c:v>acetaminophen</c:v>
                </c:pt>
              </c:strCache>
            </c:strRef>
          </c:tx>
          <c:spPr>
            <a:ln w="25388">
              <a:solidFill>
                <a:srgbClr val="1FB714"/>
              </a:solidFill>
              <a:prstDash val="solid"/>
            </a:ln>
          </c:spPr>
          <c:marker>
            <c:symbol val="diamond"/>
            <c:size val="6"/>
            <c:spPr>
              <a:solidFill>
                <a:srgbClr val="1FB714"/>
              </a:solidFill>
              <a:ln>
                <a:solidFill>
                  <a:srgbClr val="1FB714"/>
                </a:solidFill>
                <a:prstDash val="solid"/>
              </a:ln>
            </c:spPr>
          </c:marker>
          <c:cat>
            <c:strRef>
              <c:f>Sheet1!$B$1:$D$1</c:f>
              <c:strCache>
                <c:ptCount val="3"/>
                <c:pt idx="0">
                  <c:v>low</c:v>
                </c:pt>
                <c:pt idx="1">
                  <c:v>intermediate</c:v>
                </c:pt>
                <c:pt idx="2">
                  <c:v>high</c:v>
                </c:pt>
              </c:strCache>
            </c:strRef>
          </c:cat>
          <c:val>
            <c:numRef>
              <c:f>Sheet1!$B$2:$D$2</c:f>
              <c:numCache>
                <c:formatCode>General</c:formatCode>
                <c:ptCount val="3"/>
                <c:pt idx="0">
                  <c:v>1.0</c:v>
                </c:pt>
                <c:pt idx="1">
                  <c:v>1.0</c:v>
                </c:pt>
                <c:pt idx="2">
                  <c:v>0.0</c:v>
                </c:pt>
              </c:numCache>
            </c:numRef>
          </c:val>
          <c:smooth val="0"/>
        </c:ser>
        <c:ser>
          <c:idx val="1"/>
          <c:order val="1"/>
          <c:tx>
            <c:strRef>
              <c:f>Sheet1!$A$3</c:f>
              <c:strCache>
                <c:ptCount val="1"/>
                <c:pt idx="0">
                  <c:v>diclofenac</c:v>
                </c:pt>
              </c:strCache>
            </c:strRef>
          </c:tx>
          <c:spPr>
            <a:ln w="25388">
              <a:solidFill>
                <a:srgbClr val="666699"/>
              </a:solidFill>
              <a:prstDash val="solid"/>
            </a:ln>
          </c:spPr>
          <c:marker>
            <c:symbol val="square"/>
            <c:size val="4"/>
            <c:spPr>
              <a:solidFill>
                <a:srgbClr val="666699"/>
              </a:solidFill>
              <a:ln>
                <a:solidFill>
                  <a:srgbClr val="666699"/>
                </a:solidFill>
                <a:prstDash val="solid"/>
              </a:ln>
            </c:spPr>
          </c:marker>
          <c:cat>
            <c:strRef>
              <c:f>Sheet1!$B$1:$D$1</c:f>
              <c:strCache>
                <c:ptCount val="3"/>
                <c:pt idx="0">
                  <c:v>low</c:v>
                </c:pt>
                <c:pt idx="1">
                  <c:v>intermediate</c:v>
                </c:pt>
                <c:pt idx="2">
                  <c:v>high</c:v>
                </c:pt>
              </c:strCache>
            </c:strRef>
          </c:cat>
          <c:val>
            <c:numRef>
              <c:f>Sheet1!$B$3:$D$3</c:f>
              <c:numCache>
                <c:formatCode>General</c:formatCode>
                <c:ptCount val="3"/>
                <c:pt idx="0">
                  <c:v>4.0</c:v>
                </c:pt>
                <c:pt idx="1">
                  <c:v>5.0</c:v>
                </c:pt>
                <c:pt idx="2">
                  <c:v>10.0</c:v>
                </c:pt>
              </c:numCache>
            </c:numRef>
          </c:val>
          <c:smooth val="0"/>
        </c:ser>
        <c:ser>
          <c:idx val="2"/>
          <c:order val="2"/>
          <c:tx>
            <c:strRef>
              <c:f>Sheet1!$A$4</c:f>
              <c:strCache>
                <c:ptCount val="1"/>
                <c:pt idx="0">
                  <c:v>ibuprofen</c:v>
                </c:pt>
              </c:strCache>
            </c:strRef>
          </c:tx>
          <c:spPr>
            <a:ln w="25388">
              <a:solidFill>
                <a:srgbClr val="000090"/>
              </a:solidFill>
              <a:prstDash val="solid"/>
            </a:ln>
          </c:spPr>
          <c:marker>
            <c:symbol val="triangle"/>
            <c:size val="6"/>
            <c:spPr>
              <a:solidFill>
                <a:srgbClr val="000090"/>
              </a:solidFill>
              <a:ln>
                <a:solidFill>
                  <a:srgbClr val="000090"/>
                </a:solidFill>
                <a:prstDash val="solid"/>
              </a:ln>
            </c:spPr>
          </c:marker>
          <c:cat>
            <c:strRef>
              <c:f>Sheet1!$B$1:$D$1</c:f>
              <c:strCache>
                <c:ptCount val="3"/>
                <c:pt idx="0">
                  <c:v>low</c:v>
                </c:pt>
                <c:pt idx="1">
                  <c:v>intermediate</c:v>
                </c:pt>
                <c:pt idx="2">
                  <c:v>high</c:v>
                </c:pt>
              </c:strCache>
            </c:strRef>
          </c:cat>
          <c:val>
            <c:numRef>
              <c:f>Sheet1!$B$4:$D$4</c:f>
              <c:numCache>
                <c:formatCode>General</c:formatCode>
                <c:ptCount val="3"/>
                <c:pt idx="0">
                  <c:v>2.0</c:v>
                </c:pt>
                <c:pt idx="1">
                  <c:v>4.0</c:v>
                </c:pt>
                <c:pt idx="2">
                  <c:v>5.0</c:v>
                </c:pt>
              </c:numCache>
            </c:numRef>
          </c:val>
          <c:smooth val="0"/>
        </c:ser>
        <c:ser>
          <c:idx val="3"/>
          <c:order val="3"/>
          <c:tx>
            <c:strRef>
              <c:f>Sheet1!$A$5</c:f>
              <c:strCache>
                <c:ptCount val="1"/>
                <c:pt idx="0">
                  <c:v>indomethacin</c:v>
                </c:pt>
              </c:strCache>
            </c:strRef>
          </c:tx>
          <c:spPr>
            <a:ln w="25388">
              <a:solidFill>
                <a:srgbClr val="00ABEA"/>
              </a:solidFill>
              <a:prstDash val="solid"/>
            </a:ln>
          </c:spPr>
          <c:marker>
            <c:symbol val="x"/>
            <c:size val="6"/>
            <c:spPr>
              <a:noFill/>
              <a:ln>
                <a:solidFill>
                  <a:srgbClr val="4EE257"/>
                </a:solidFill>
                <a:prstDash val="solid"/>
              </a:ln>
            </c:spPr>
          </c:marker>
          <c:cat>
            <c:strRef>
              <c:f>Sheet1!$B$1:$D$1</c:f>
              <c:strCache>
                <c:ptCount val="3"/>
                <c:pt idx="0">
                  <c:v>low</c:v>
                </c:pt>
                <c:pt idx="1">
                  <c:v>intermediate</c:v>
                </c:pt>
                <c:pt idx="2">
                  <c:v>high</c:v>
                </c:pt>
              </c:strCache>
            </c:strRef>
          </c:cat>
          <c:val>
            <c:numRef>
              <c:f>Sheet1!$B$5:$D$5</c:f>
              <c:numCache>
                <c:formatCode>General</c:formatCode>
                <c:ptCount val="3"/>
                <c:pt idx="0">
                  <c:v>5.0</c:v>
                </c:pt>
                <c:pt idx="1">
                  <c:v>8.0</c:v>
                </c:pt>
                <c:pt idx="2">
                  <c:v>15.0</c:v>
                </c:pt>
              </c:numCache>
            </c:numRef>
          </c:val>
          <c:smooth val="0"/>
        </c:ser>
        <c:ser>
          <c:idx val="4"/>
          <c:order val="4"/>
          <c:tx>
            <c:strRef>
              <c:f>Sheet1!$A$6</c:f>
              <c:strCache>
                <c:ptCount val="1"/>
                <c:pt idx="0">
                  <c:v>naproxen</c:v>
                </c:pt>
              </c:strCache>
            </c:strRef>
          </c:tx>
          <c:spPr>
            <a:ln w="25388">
              <a:solidFill>
                <a:srgbClr val="0000D4"/>
              </a:solidFill>
              <a:prstDash val="solid"/>
            </a:ln>
          </c:spPr>
          <c:marker>
            <c:symbol val="star"/>
            <c:size val="6"/>
            <c:spPr>
              <a:noFill/>
              <a:ln>
                <a:solidFill>
                  <a:srgbClr val="6711FF"/>
                </a:solidFill>
                <a:prstDash val="solid"/>
              </a:ln>
            </c:spPr>
          </c:marker>
          <c:cat>
            <c:strRef>
              <c:f>Sheet1!$B$1:$D$1</c:f>
              <c:strCache>
                <c:ptCount val="3"/>
                <c:pt idx="0">
                  <c:v>low</c:v>
                </c:pt>
                <c:pt idx="1">
                  <c:v>intermediate</c:v>
                </c:pt>
                <c:pt idx="2">
                  <c:v>high</c:v>
                </c:pt>
              </c:strCache>
            </c:strRef>
          </c:cat>
          <c:val>
            <c:numRef>
              <c:f>Sheet1!$B$6:$D$6</c:f>
              <c:numCache>
                <c:formatCode>General</c:formatCode>
                <c:ptCount val="3"/>
                <c:pt idx="0">
                  <c:v>6.0</c:v>
                </c:pt>
                <c:pt idx="1">
                  <c:v>9.0</c:v>
                </c:pt>
                <c:pt idx="2">
                  <c:v>13.0</c:v>
                </c:pt>
              </c:numCache>
            </c:numRef>
          </c:val>
          <c:smooth val="0"/>
        </c:ser>
        <c:ser>
          <c:idx val="5"/>
          <c:order val="5"/>
          <c:tx>
            <c:strRef>
              <c:f>Sheet1!$A$7</c:f>
              <c:strCache>
                <c:ptCount val="1"/>
                <c:pt idx="0">
                  <c:v>piroxicam</c:v>
                </c:pt>
              </c:strCache>
            </c:strRef>
          </c:tx>
          <c:spPr>
            <a:ln w="25388">
              <a:solidFill>
                <a:srgbClr val="DD0806"/>
              </a:solidFill>
              <a:prstDash val="solid"/>
            </a:ln>
          </c:spPr>
          <c:marker>
            <c:symbol val="circle"/>
            <c:size val="4"/>
            <c:spPr>
              <a:solidFill>
                <a:srgbClr val="DD0806"/>
              </a:solidFill>
              <a:ln>
                <a:solidFill>
                  <a:srgbClr val="DD0806"/>
                </a:solidFill>
                <a:prstDash val="solid"/>
              </a:ln>
            </c:spPr>
          </c:marker>
          <c:cat>
            <c:strRef>
              <c:f>Sheet1!$B$1:$D$1</c:f>
              <c:strCache>
                <c:ptCount val="3"/>
                <c:pt idx="0">
                  <c:v>low</c:v>
                </c:pt>
                <c:pt idx="1">
                  <c:v>intermediate</c:v>
                </c:pt>
                <c:pt idx="2">
                  <c:v>high</c:v>
                </c:pt>
              </c:strCache>
            </c:strRef>
          </c:cat>
          <c:val>
            <c:numRef>
              <c:f>Sheet1!$B$7:$D$7</c:f>
              <c:numCache>
                <c:formatCode>General</c:formatCode>
                <c:ptCount val="3"/>
                <c:pt idx="0">
                  <c:v>9.0</c:v>
                </c:pt>
                <c:pt idx="1">
                  <c:v>11.0</c:v>
                </c:pt>
                <c:pt idx="2">
                  <c:v>90.0</c:v>
                </c:pt>
              </c:numCache>
            </c:numRef>
          </c:val>
          <c:smooth val="0"/>
        </c:ser>
        <c:dLbls>
          <c:showLegendKey val="0"/>
          <c:showVal val="0"/>
          <c:showCatName val="0"/>
          <c:showSerName val="0"/>
          <c:showPercent val="0"/>
          <c:showBubbleSize val="0"/>
        </c:dLbls>
        <c:marker val="1"/>
        <c:smooth val="0"/>
        <c:axId val="-2119311096"/>
        <c:axId val="-2117251416"/>
      </c:lineChart>
      <c:catAx>
        <c:axId val="-2119311096"/>
        <c:scaling>
          <c:orientation val="minMax"/>
        </c:scaling>
        <c:delete val="0"/>
        <c:axPos val="b"/>
        <c:numFmt formatCode="General" sourceLinked="1"/>
        <c:majorTickMark val="out"/>
        <c:minorTickMark val="none"/>
        <c:tickLblPos val="nextTo"/>
        <c:spPr>
          <a:noFill/>
          <a:ln w="3174">
            <a:solidFill>
              <a:srgbClr val="000000"/>
            </a:solidFill>
            <a:prstDash val="solid"/>
          </a:ln>
        </c:spPr>
        <c:txPr>
          <a:bodyPr rot="0" vert="horz"/>
          <a:lstStyle/>
          <a:p>
            <a:pPr>
              <a:defRPr>
                <a:solidFill>
                  <a:srgbClr val="CCFFCC"/>
                </a:solidFill>
              </a:defRPr>
            </a:pPr>
            <a:endParaRPr lang="it-IT"/>
          </a:p>
        </c:txPr>
        <c:crossAx val="-2117251416"/>
        <c:crosses val="autoZero"/>
        <c:auto val="1"/>
        <c:lblAlgn val="ctr"/>
        <c:lblOffset val="100"/>
        <c:tickLblSkip val="1"/>
        <c:tickMarkSkip val="1"/>
        <c:noMultiLvlLbl val="0"/>
      </c:catAx>
      <c:valAx>
        <c:axId val="-2117251416"/>
        <c:scaling>
          <c:orientation val="minMax"/>
          <c:max val="100.0"/>
        </c:scaling>
        <c:delete val="1"/>
        <c:axPos val="l"/>
        <c:numFmt formatCode="General" sourceLinked="1"/>
        <c:majorTickMark val="out"/>
        <c:minorTickMark val="none"/>
        <c:tickLblPos val="nextTo"/>
        <c:crossAx val="-2119311096"/>
        <c:crosses val="autoZero"/>
        <c:crossBetween val="between"/>
        <c:majorUnit val="50.0"/>
      </c:valAx>
      <c:spPr>
        <a:solidFill>
          <a:schemeClr val="bg2"/>
        </a:solidFill>
        <a:ln w="25388">
          <a:noFill/>
        </a:ln>
      </c:spPr>
    </c:plotArea>
    <c:legend>
      <c:legendPos val="r"/>
      <c:layout>
        <c:manualLayout>
          <c:xMode val="edge"/>
          <c:yMode val="edge"/>
          <c:x val="0.115168539325843"/>
          <c:y val="0.124"/>
          <c:w val="0.328651685393258"/>
          <c:h val="0.34"/>
        </c:manualLayout>
      </c:layout>
      <c:overlay val="0"/>
      <c:spPr>
        <a:noFill/>
        <a:ln w="25388">
          <a:noFill/>
        </a:ln>
      </c:spPr>
    </c:legend>
    <c:plotVisOnly val="1"/>
    <c:dispBlanksAs val="gap"/>
    <c:showDLblsOverMax val="0"/>
  </c:chart>
  <c:spPr>
    <a:noFill/>
    <a:ln>
      <a:noFill/>
    </a:ln>
    <a:effectLst>
      <a:outerShdw blurRad="50800" dist="38100" dir="2700000" algn="tl" rotWithShape="0">
        <a:srgbClr val="000000">
          <a:alpha val="43000"/>
        </a:srgbClr>
      </a:outerShdw>
    </a:effectLst>
  </c:spPr>
  <c:txPr>
    <a:bodyPr/>
    <a:lstStyle/>
    <a:p>
      <a:pPr>
        <a:defRPr sz="1400" b="1" i="0" u="none" strike="noStrike" baseline="0">
          <a:solidFill>
            <a:srgbClr val="000000"/>
          </a:solidFill>
          <a:latin typeface="Arial"/>
          <a:ea typeface="Arial"/>
          <a:cs typeface="Arial"/>
        </a:defRPr>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45F6194-FC41-478C-8DB1-76E1DDE0645D}" type="datetimeFigureOut">
              <a:rPr lang="it-IT"/>
              <a:pPr>
                <a:defRPr/>
              </a:pPr>
              <a:t>17/10/18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B63B337-1E59-49BD-8BEF-C6809B7B0F3F}" type="slidenum">
              <a:rPr lang="it-IT"/>
              <a:pPr>
                <a:defRPr/>
              </a:pPr>
              <a:t>‹n.›</a:t>
            </a:fld>
            <a:endParaRPr lang="it-IT"/>
          </a:p>
        </p:txBody>
      </p:sp>
    </p:spTree>
    <p:extLst>
      <p:ext uri="{BB962C8B-B14F-4D97-AF65-F5344CB8AC3E}">
        <p14:creationId xmlns:p14="http://schemas.microsoft.com/office/powerpoint/2010/main" val="29780282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921125" y="8713788"/>
            <a:ext cx="2922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9B5034C5-F2A5-BA49-9ACC-F533E3FCF311}" type="slidenum">
              <a:rPr lang="it-IT" sz="1200">
                <a:solidFill>
                  <a:schemeClr val="bg1"/>
                </a:solidFill>
                <a:latin typeface="Avenir" charset="0"/>
              </a:rPr>
              <a:pPr algn="r"/>
              <a:t>19</a:t>
            </a:fld>
            <a:endParaRPr lang="it-IT" sz="1200">
              <a:solidFill>
                <a:schemeClr val="bg1"/>
              </a:solidFill>
              <a:latin typeface="Avenir" charset="0"/>
            </a:endParaRPr>
          </a:p>
        </p:txBody>
      </p:sp>
      <p:sp>
        <p:nvSpPr>
          <p:cNvPr id="56323" name="Rectangle 2"/>
          <p:cNvSpPr>
            <a:spLocks noGrp="1" noRot="1" noChangeAspect="1" noChangeArrowheads="1" noTextEdit="1"/>
          </p:cNvSpPr>
          <p:nvPr>
            <p:ph type="sldImg"/>
          </p:nvPr>
        </p:nvSpPr>
        <p:spPr>
          <a:xfrm>
            <a:off x="1285875" y="793750"/>
            <a:ext cx="4286250" cy="3214688"/>
          </a:xfrm>
          <a:ln/>
        </p:spPr>
      </p:sp>
      <p:sp>
        <p:nvSpPr>
          <p:cNvPr id="56324" name="Rectangle 3"/>
          <p:cNvSpPr>
            <a:spLocks noGrp="1" noChangeArrowheads="1"/>
          </p:cNvSpPr>
          <p:nvPr>
            <p:ph type="body" idx="1"/>
          </p:nvPr>
        </p:nvSpPr>
        <p:spPr>
          <a:xfrm>
            <a:off x="904875" y="4302125"/>
            <a:ext cx="5029200" cy="3852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9" tIns="46420" rIns="92839" bIns="46420"/>
          <a:lstStyle/>
          <a:p>
            <a:pPr eaLnBrk="1" hangingPunct="1"/>
            <a:r>
              <a:rPr lang="sv-SE" b="1">
                <a:latin typeface="Calibri" charset="0"/>
              </a:rPr>
              <a:t>Gastric acid plays a central role in NSAID-associated gastroduodenal damage</a:t>
            </a:r>
          </a:p>
          <a:p>
            <a:pPr eaLnBrk="1" hangingPunct="1"/>
            <a:r>
              <a:rPr lang="sv-SE" sz="1100">
                <a:latin typeface="Calibri" charset="0"/>
              </a:rPr>
              <a:t>For the present, the majority of patients requiring NSAID therapy will continue to be treated with non-selective NSAIDs. All of these can cause damage to the gastroduodenal mucosa systemically after they are absorbed, by inhibiting the production of prostaglandins.</a:t>
            </a:r>
            <a:r>
              <a:rPr lang="sv-SE" baseline="30000">
                <a:latin typeface="Calibri" charset="0"/>
              </a:rPr>
              <a:t>45</a:t>
            </a:r>
            <a:r>
              <a:rPr lang="sv-SE" sz="1100">
                <a:latin typeface="Calibri" charset="0"/>
              </a:rPr>
              <a:t> This, in turn, reduces the synthesis and secretion of bicarbonate and mucus, and impairs mucosal blood flow. In addition, NSAIDs can cause direct topical physicochemical disruption of the mucosa. The net effect is that NSAIDs impair the mucosal barrier to gastric acid, which, together with pepsin, exacerbates the initial damage, potentially resulting in deeper erosions and peptic ulceration. Gastric acid can also enhance the direct absorption of some NSAIDs into the gastric mucosal cells, where they may interfere with cell metabolism, have a toxic effect on the mitochondria and cause cell disruption.</a:t>
            </a:r>
          </a:p>
          <a:p>
            <a:pPr eaLnBrk="1" hangingPunct="1"/>
            <a:endParaRPr lang="sv-SE" sz="600">
              <a:latin typeface="Calibri" charset="0"/>
            </a:endParaRPr>
          </a:p>
          <a:p>
            <a:pPr eaLnBrk="1" hangingPunct="1"/>
            <a:endParaRPr lang="sv-SE">
              <a:latin typeface="Calibri" charset="0"/>
            </a:endParaRPr>
          </a:p>
          <a:p>
            <a:pPr eaLnBrk="1" hangingPunct="1"/>
            <a:r>
              <a:rPr lang="sv-SE" b="1">
                <a:latin typeface="Calibri" charset="0"/>
              </a:rPr>
              <a:t>Reference</a:t>
            </a:r>
          </a:p>
          <a:p>
            <a:pPr eaLnBrk="1" hangingPunct="1"/>
            <a:r>
              <a:rPr lang="sv-SE" baseline="30000">
                <a:latin typeface="Calibri" charset="0"/>
              </a:rPr>
              <a:t>45</a:t>
            </a:r>
            <a:r>
              <a:rPr lang="sv-SE">
                <a:latin typeface="Calibri" charset="0"/>
              </a:rPr>
              <a:t> Scarpignato C. Nonsteroidal anti-inflammatory drugs: how do they damage gastroduodenal mucosa? Dig Dis 1995;13 Suppl 1:9</a:t>
            </a:r>
            <a:r>
              <a:rPr lang="en-GB">
                <a:latin typeface="Calibri" charset="0"/>
              </a:rPr>
              <a:t>–</a:t>
            </a:r>
            <a:r>
              <a:rPr lang="sv-SE">
                <a:latin typeface="Calibri" charset="0"/>
              </a:rPr>
              <a:t>39.</a:t>
            </a:r>
          </a:p>
          <a:p>
            <a:pPr eaLnBrk="1" hangingPunct="1"/>
            <a:endParaRPr lang="sv-SE">
              <a:latin typeface="Calibri" charset="0"/>
            </a:endParaRPr>
          </a:p>
          <a:p>
            <a:pPr eaLnBrk="1" hangingPunct="1"/>
            <a:endParaRPr lang="sv-SE" baseline="300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21125" y="8713788"/>
            <a:ext cx="2922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6A17D519-C61A-1146-843D-CA1FE5979E43}" type="slidenum">
              <a:rPr lang="it-IT" sz="1200" smtClean="0">
                <a:solidFill>
                  <a:prstClr val="white"/>
                </a:solidFill>
                <a:latin typeface="Avenir" charset="0"/>
                <a:cs typeface="+mn-cs"/>
              </a:rPr>
              <a:pPr algn="r"/>
              <a:t>29</a:t>
            </a:fld>
            <a:endParaRPr lang="it-IT" sz="1200" smtClean="0">
              <a:solidFill>
                <a:prstClr val="white"/>
              </a:solidFill>
              <a:latin typeface="Avenir" charset="0"/>
              <a:cs typeface="+mn-cs"/>
            </a:endParaRPr>
          </a:p>
        </p:txBody>
      </p:sp>
      <p:sp>
        <p:nvSpPr>
          <p:cNvPr id="57347" name="Rectangle 2"/>
          <p:cNvSpPr>
            <a:spLocks noGrp="1" noRot="1" noChangeAspect="1" noChangeArrowheads="1" noTextEdit="1"/>
          </p:cNvSpPr>
          <p:nvPr>
            <p:ph type="sldImg"/>
          </p:nvPr>
        </p:nvSpPr>
        <p:spPr>
          <a:xfrm>
            <a:off x="1146175" y="687388"/>
            <a:ext cx="4565650" cy="3424237"/>
          </a:xfrm>
          <a:ln w="12700" cap="flat"/>
        </p:spPr>
      </p:sp>
      <p:sp>
        <p:nvSpPr>
          <p:cNvPr id="573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6992" tIns="48496" rIns="96992" bIns="48496"/>
          <a:lstStyle/>
          <a:p>
            <a:pPr eaLnBrk="1" hangingPunct="1"/>
            <a:endParaRPr lang="it-IT">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0240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t>Numerous commercially available tests measure IgG antibodies to H. pylori</a:t>
            </a:r>
          </a:p>
          <a:p>
            <a:pPr>
              <a:lnSpc>
                <a:spcPct val="90000"/>
              </a:lnSpc>
            </a:pPr>
            <a:r>
              <a:rPr lang="en-US"/>
              <a:t>Simple, relatively inexpensive</a:t>
            </a:r>
          </a:p>
          <a:p>
            <a:pPr>
              <a:lnSpc>
                <a:spcPct val="90000"/>
              </a:lnSpc>
            </a:pPr>
            <a:r>
              <a:rPr lang="en-US"/>
              <a:t>Accuracy varies widely (by test, location) Sensitivity:  85% Specificity:  79%</a:t>
            </a:r>
          </a:p>
          <a:p>
            <a:pPr>
              <a:lnSpc>
                <a:spcPct val="90000"/>
              </a:lnSpc>
            </a:pPr>
            <a:r>
              <a:rPr lang="en-US"/>
              <a:t>False positive tests, after therapy (72% positive at 3-4 yrs) atrophic gastritis, intestinal metaplasia</a:t>
            </a:r>
            <a:r>
              <a:rPr lang="en-US" sz="1400" b="1"/>
              <a:t>	</a:t>
            </a:r>
          </a:p>
          <a:p>
            <a:r>
              <a:rPr lang="en-US"/>
              <a:t>Loy et al. AJG 1996;91:1138;  Cutler et al.  Am J Med 1998;105:18</a:t>
            </a:r>
          </a:p>
          <a:p>
            <a:endParaRPr lang="en-US"/>
          </a:p>
          <a:p>
            <a:pPr eaLnBrk="1" hangingPunct="1"/>
            <a:r>
              <a:rPr lang="en-GB">
                <a:solidFill>
                  <a:schemeClr val="bg1"/>
                </a:solidFill>
              </a:rPr>
              <a:t>Laine L et al. </a:t>
            </a:r>
            <a:r>
              <a:rPr lang="en-GB" i="1">
                <a:solidFill>
                  <a:schemeClr val="bg1"/>
                </a:solidFill>
              </a:rPr>
              <a:t>Ann Intern Med</a:t>
            </a:r>
            <a:r>
              <a:rPr lang="en-GB">
                <a:solidFill>
                  <a:schemeClr val="bg1"/>
                </a:solidFill>
              </a:rPr>
              <a:t> 1998;129:547-550</a:t>
            </a:r>
          </a:p>
          <a:p>
            <a:pPr eaLnBrk="1" hangingPunct="1"/>
            <a:r>
              <a:rPr lang="en-US"/>
              <a:t>Background: Proton-pump inhibitor therapy may cause false-negative results on Helicobacter pylori diagnostic testing. </a:t>
            </a:r>
          </a:p>
          <a:p>
            <a:pPr eaLnBrk="1" hangingPunct="1"/>
            <a:r>
              <a:rPr lang="en-US"/>
              <a:t>Objective: To determine the frequency and duration of conversion of urea breath test results from positive to negative in patients given a proton-pump inhibitor. </a:t>
            </a:r>
          </a:p>
          <a:p>
            <a:pPr eaLnBrk="1" hangingPunct="1"/>
            <a:r>
              <a:rPr lang="en-US"/>
              <a:t>Setting: Two urban university gastroenterology clinics. </a:t>
            </a:r>
          </a:p>
          <a:p>
            <a:pPr eaLnBrk="1" hangingPunct="1"/>
            <a:r>
              <a:rPr lang="en-US"/>
              <a:t>Patients: Patients infected with H. pylori who had positive results on urea breath tests. </a:t>
            </a:r>
          </a:p>
          <a:p>
            <a:pPr eaLnBrk="1" hangingPunct="1"/>
            <a:r>
              <a:rPr lang="en-US"/>
              <a:t>Intervention: Lansoprazole, 30 mg/d for 28 days. </a:t>
            </a:r>
          </a:p>
          <a:p>
            <a:pPr eaLnBrk="1" hangingPunct="1"/>
            <a:r>
              <a:rPr lang="en-US"/>
              <a:t>Measurements: The urea breath test was repeated at 28 days. If the results were negative, testing was repeated 3, 7, 14, and 28 days after completion of therapy until the results reverted to positive. </a:t>
            </a:r>
          </a:p>
          <a:p>
            <a:pPr eaLnBrk="1" hangingPunct="1"/>
            <a:r>
              <a:rPr lang="en-US"/>
              <a:t>Results: 31 (33%) of 93 patients in whom H. pylori was not eradicated had a negative breath test result while receiving lansoprazole. The proportions of patients whose breath test results were positive after completion of lansoprazole therapy were 91% (95% CI, 83% to 96%) at 3 days, 97% (CI, 90% to 99%) at 7 days, and 100% (CI, 96% to 100%) at 14 days. </a:t>
            </a:r>
          </a:p>
          <a:p>
            <a:pPr eaLnBrk="1" hangingPunct="1"/>
            <a:r>
              <a:rPr lang="en-US"/>
              <a:t>* 31 patients receiving PPI therapy had a negative test result, 3 were not tested at day 3 after therapy was stopped, and 2 more dropped out of the study before day 7 after therapy was stopped.</a:t>
            </a:r>
          </a:p>
          <a:p>
            <a:pPr eaLnBrk="1" hangingPunct="1"/>
            <a:r>
              <a:rPr lang="en-US"/>
              <a:t>Conclusion: Patients should not receive proton-pump inhibitors for 2 weeks before receiving the urea breath test for H. pylori infection.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ALARM FEATURES</a:t>
            </a:r>
          </a:p>
          <a:p>
            <a:pPr eaLnBrk="1" hangingPunct="1"/>
            <a:r>
              <a:rPr lang="en-US"/>
              <a:t>Age &gt; 55 with new onset</a:t>
            </a:r>
          </a:p>
          <a:p>
            <a:pPr eaLnBrk="1" hangingPunct="1"/>
            <a:r>
              <a:rPr lang="en-US"/>
              <a:t>Family history of upper GI cancer</a:t>
            </a:r>
          </a:p>
          <a:p>
            <a:pPr eaLnBrk="1" hangingPunct="1"/>
            <a:r>
              <a:rPr lang="en-US"/>
              <a:t>Previous GI malignancy or peptic ulcer</a:t>
            </a:r>
          </a:p>
          <a:p>
            <a:pPr eaLnBrk="1" hangingPunct="1"/>
            <a:r>
              <a:rPr lang="en-US"/>
              <a:t>Unintended/unexplained weight loss (&gt;10%)</a:t>
            </a:r>
          </a:p>
          <a:p>
            <a:pPr eaLnBrk="1" hangingPunct="1"/>
            <a:r>
              <a:rPr lang="en-US"/>
              <a:t>GI Bleeding, persistent vomiting, jaundice</a:t>
            </a:r>
          </a:p>
          <a:p>
            <a:pPr eaLnBrk="1" hangingPunct="1"/>
            <a:r>
              <a:rPr lang="en-US"/>
              <a:t>Dysphagia, odynophagia, early satiety</a:t>
            </a:r>
          </a:p>
          <a:p>
            <a:pPr eaLnBrk="1" hangingPunct="1"/>
            <a:r>
              <a:rPr lang="en-US"/>
              <a:t>Unexplained Iron deficiency anemia</a:t>
            </a:r>
          </a:p>
          <a:p>
            <a:pPr eaLnBrk="1" hangingPunct="1"/>
            <a:r>
              <a:rPr lang="en-US"/>
              <a:t>Palpable mass/lymphadenopathy</a:t>
            </a:r>
          </a:p>
          <a:p>
            <a:pPr eaLnBrk="1" hangingPunct="1"/>
            <a:endParaRPr lang="en-US"/>
          </a:p>
          <a:p>
            <a:pPr eaLnBrk="1" hangingPunct="1"/>
            <a:r>
              <a:rPr lang="en-US"/>
              <a:t>Gastroenterology 2005;129:1756-1780</a:t>
            </a:r>
          </a:p>
          <a:p>
            <a:pPr eaLnBrk="1" hangingPunct="1"/>
            <a:endParaRPr lang="en-US"/>
          </a:p>
          <a:p>
            <a:pPr eaLnBrk="1" hangingPunct="1"/>
            <a:r>
              <a:rPr lang="en-US"/>
              <a:t>ACG GUIDELINES DIFFER</a:t>
            </a:r>
          </a:p>
          <a:p>
            <a:pPr eaLnBrk="1" hangingPunct="1"/>
            <a:r>
              <a:rPr lang="en-US"/>
              <a:t>High prevalence = immigrants</a:t>
            </a:r>
          </a:p>
          <a:p>
            <a:pPr eaLnBrk="1" hangingPunct="1"/>
            <a:r>
              <a:rPr lang="en-US"/>
              <a:t>Who should we consider testing?</a:t>
            </a:r>
            <a:endParaRPr lang="en-US" sz="1100"/>
          </a:p>
          <a:p>
            <a:pPr lvl="1" eaLnBrk="1" hangingPunct="1"/>
            <a:r>
              <a:rPr lang="en-US"/>
              <a:t>Who benefits?</a:t>
            </a:r>
          </a:p>
          <a:p>
            <a:pPr lvl="1" eaLnBrk="1" hangingPunct="1"/>
            <a:r>
              <a:rPr lang="en-US"/>
              <a:t>Testing only if treatment is intended</a:t>
            </a:r>
          </a:p>
          <a:p>
            <a:pPr lvl="1" eaLnBrk="1" hangingPunct="1"/>
            <a:r>
              <a:rPr lang="ja-JP" altLang="en-US"/>
              <a:t>“</a:t>
            </a:r>
            <a:r>
              <a:rPr lang="en-US"/>
              <a:t>Test and treat</a:t>
            </a:r>
            <a:r>
              <a:rPr lang="ja-JP" altLang="en-US"/>
              <a:t>”</a:t>
            </a:r>
            <a:r>
              <a:rPr lang="en-US"/>
              <a:t> vs. acid suppression</a:t>
            </a:r>
          </a:p>
          <a:p>
            <a:pPr eaLnBrk="1" hangingPunct="1"/>
            <a:r>
              <a:rPr lang="en-US"/>
              <a:t>Active PUD</a:t>
            </a:r>
          </a:p>
          <a:p>
            <a:pPr eaLnBrk="1" hangingPunct="1"/>
            <a:r>
              <a:rPr lang="en-US"/>
              <a:t>Past history of PUD</a:t>
            </a:r>
          </a:p>
          <a:p>
            <a:pPr eaLnBrk="1" hangingPunct="1"/>
            <a:r>
              <a:rPr lang="en-US"/>
              <a:t>Gastric MALT lymphoma</a:t>
            </a:r>
          </a:p>
          <a:p>
            <a:pPr eaLnBrk="1" hangingPunct="1"/>
            <a:r>
              <a:rPr lang="en-US"/>
              <a:t>Patients age &lt; 55 with no alarm symptoms</a:t>
            </a:r>
          </a:p>
          <a:p>
            <a:pPr eaLnBrk="1" hangingPunct="1"/>
            <a:endParaRPr lang="en-US"/>
          </a:p>
          <a:p>
            <a:pPr eaLnBrk="1" hangingPunct="1"/>
            <a:r>
              <a:rPr lang="en-US"/>
              <a:t>Am J Gastroenterol 2005;100:2324-2337</a:t>
            </a:r>
          </a:p>
          <a:p>
            <a:pPr eaLnBrk="1" hangingPunct="1"/>
            <a:r>
              <a:rPr lang="en-US"/>
              <a:t>Am J Gastroenterol 1998;93(12):2330-8</a:t>
            </a:r>
          </a:p>
          <a:p>
            <a:pPr eaLnBrk="1" hangingPunct="1"/>
            <a:r>
              <a:rPr lang="en-US"/>
              <a:t>Gastroenterology 2005;129:1756-1780</a:t>
            </a:r>
          </a:p>
          <a:p>
            <a:pPr eaLnBrk="1" hangingPunct="1"/>
            <a:endParaRPr lang="en-US"/>
          </a:p>
          <a:p>
            <a:pPr eaLnBrk="1" hangingPunct="1"/>
            <a:r>
              <a:rPr lang="en-US"/>
              <a:t>At this point it would be good to discuss the following definitions:</a:t>
            </a:r>
          </a:p>
          <a:p>
            <a:r>
              <a:rPr lang="en-US"/>
              <a:t>Dyspepsia uninvestigated symptom</a:t>
            </a:r>
          </a:p>
          <a:p>
            <a:r>
              <a:rPr lang="en-US"/>
              <a:t>Non-Ulcer Dyspepsia diagnosis after full evaluation</a:t>
            </a:r>
          </a:p>
          <a:p>
            <a:r>
              <a:rPr lang="en-US"/>
              <a:t>Gastritis histologic diagnosis (H. pylori). Often applied to endoscopic findings not a symptom or cause of symptoms</a:t>
            </a:r>
          </a:p>
          <a:p>
            <a:pPr eaLnBrk="1" hangingPunct="1"/>
            <a:endParaRPr lang="en-US"/>
          </a:p>
          <a:p>
            <a:pPr eaLnBrk="1" hangingPunct="1"/>
            <a:r>
              <a:rPr lang="en-US"/>
              <a:t>Dyspepsia</a:t>
            </a:r>
          </a:p>
          <a:p>
            <a:pPr eaLnBrk="1" hangingPunct="1"/>
            <a:endParaRPr lang="en-US"/>
          </a:p>
          <a:p>
            <a:r>
              <a:rPr lang="en-US"/>
              <a:t>Annual prevalence approximately 25%</a:t>
            </a:r>
          </a:p>
          <a:p>
            <a:r>
              <a:rPr lang="en-US"/>
              <a:t>Accounts for 2-5% of all primary care visits</a:t>
            </a:r>
          </a:p>
          <a:p>
            <a:r>
              <a:rPr lang="en-US"/>
              <a:t>Major impact on QOL, direct/indirect costs</a:t>
            </a:r>
          </a:p>
          <a:p>
            <a:pPr eaLnBrk="1" hangingPunct="1"/>
            <a:endParaRPr lang="en-US"/>
          </a:p>
          <a:p>
            <a:pPr eaLnBrk="1" hangingPunct="1"/>
            <a:r>
              <a:rPr lang="en-US"/>
              <a:t>A test-and-treat approach was recommended in adult patients below 45 years of age – the age cut-off may vary locally – presenting in primary care with persistent dyspepsia having excluded those with predominantly GERD, NSAID use or with alarm symptoms.</a:t>
            </a:r>
          </a:p>
          <a:p>
            <a:pPr eaLnBrk="1" hangingPunct="1"/>
            <a:endParaRPr lang="en-US"/>
          </a:p>
          <a:p>
            <a:pPr eaLnBrk="1" hangingPunct="1"/>
            <a:r>
              <a:rPr lang="en-US"/>
              <a:t>T&amp;T was as effective but less expensive than endoscopy </a:t>
            </a:r>
            <a:r>
              <a:rPr lang="en-US" b="1"/>
              <a:t>in patients not at risk of malignant disease and likely to be more effective</a:t>
            </a:r>
            <a:r>
              <a:rPr lang="en-US"/>
              <a:t> than acid suppressive tx</a:t>
            </a:r>
          </a:p>
          <a:p>
            <a:pPr eaLnBrk="1" hangingPunct="1"/>
            <a:r>
              <a:rPr lang="en-US"/>
              <a:t>NUD small benefit of eradicating </a:t>
            </a:r>
            <a:r>
              <a:rPr lang="en-US" i="1"/>
              <a:t>H. pylori </a:t>
            </a:r>
            <a:r>
              <a:rPr lang="en-US"/>
              <a:t>in this context. </a:t>
            </a:r>
          </a:p>
          <a:p>
            <a:pPr eaLnBrk="1" hangingPunct="1"/>
            <a:endParaRPr lang="en-US"/>
          </a:p>
          <a:p>
            <a:pPr eaLnBrk="1" hangingPunct="1"/>
            <a:r>
              <a:rPr lang="en-US"/>
              <a:t>Need to take into account the region of the country and prevalence rate.</a:t>
            </a:r>
          </a:p>
          <a:p>
            <a:pPr eaLnBrk="1" hangingPunct="1"/>
            <a:endParaRPr lang="en-US"/>
          </a:p>
          <a:p>
            <a:pPr eaLnBrk="1" hangingPunct="1"/>
            <a:r>
              <a:rPr lang="en-US"/>
              <a:t>Empirical anti-secretory treatment may be less costly if the infection rate is less than 20%.</a:t>
            </a:r>
          </a:p>
          <a:p>
            <a:pPr eaLnBrk="1" hangingPunct="1"/>
            <a:endParaRPr lang="en-US"/>
          </a:p>
          <a:p>
            <a:pPr eaLnBrk="1" hangingPunct="1"/>
            <a:r>
              <a:rPr lang="en-US"/>
              <a:t>THIS MIGHT BE AREA OF </a:t>
            </a:r>
            <a:r>
              <a:rPr lang="en-US" b="1"/>
              <a:t>controversy</a:t>
            </a:r>
            <a:endParaRPr lang="en-US"/>
          </a:p>
          <a:p>
            <a:pPr eaLnBrk="1" hangingPunct="1"/>
            <a:endParaRPr lang="en-US"/>
          </a:p>
          <a:p>
            <a:r>
              <a:rPr lang="en-US">
                <a:solidFill>
                  <a:schemeClr val="bg1"/>
                </a:solidFill>
                <a:latin typeface="Calibri" charset="0"/>
              </a:rPr>
              <a:t>Decrease costs</a:t>
            </a:r>
          </a:p>
          <a:p>
            <a:pPr lvl="1"/>
            <a:r>
              <a:rPr lang="en-US">
                <a:solidFill>
                  <a:schemeClr val="bg1"/>
                </a:solidFill>
                <a:latin typeface="Calibri" charset="0"/>
              </a:rPr>
              <a:t>avoid expensive tests (e.g., EGD), even in a minority of patients</a:t>
            </a:r>
          </a:p>
          <a:p>
            <a:r>
              <a:rPr lang="en-US">
                <a:solidFill>
                  <a:schemeClr val="bg1"/>
                </a:solidFill>
                <a:latin typeface="Calibri" charset="0"/>
              </a:rPr>
              <a:t>Small, if any, benefit in symptoms</a:t>
            </a:r>
          </a:p>
          <a:p>
            <a:pPr lvl="1"/>
            <a:r>
              <a:rPr lang="en-US">
                <a:solidFill>
                  <a:schemeClr val="bg1"/>
                </a:solidFill>
                <a:latin typeface="Calibri" charset="0"/>
              </a:rPr>
              <a:t>most patients will have recurrent symptoms after </a:t>
            </a:r>
            <a:r>
              <a:rPr lang="en-US" i="1">
                <a:solidFill>
                  <a:schemeClr val="bg1"/>
                </a:solidFill>
                <a:latin typeface="Calibri" charset="0"/>
              </a:rPr>
              <a:t>H. pylori</a:t>
            </a:r>
            <a:r>
              <a:rPr lang="en-US">
                <a:solidFill>
                  <a:schemeClr val="bg1"/>
                </a:solidFill>
                <a:latin typeface="Calibri" charset="0"/>
              </a:rPr>
              <a:t> therapy  (most do not have ulcer disease)</a:t>
            </a:r>
          </a:p>
          <a:p>
            <a:pPr eaLnBrk="1" hangingPunct="1"/>
            <a:endParaRPr lang="en-US"/>
          </a:p>
          <a:p>
            <a:pPr eaLnBrk="1" hangingPunct="1"/>
            <a:endParaRPr lang="en-US"/>
          </a:p>
          <a:p>
            <a:pPr eaLnBrk="1" hangingPunct="1"/>
            <a:r>
              <a:rPr lang="en-US"/>
              <a:t>Maastricht-3 2005 Consensus Report</a:t>
            </a:r>
          </a:p>
          <a:p>
            <a:pPr eaLnBrk="1" hangingPunct="1"/>
            <a:r>
              <a:rPr lang="en-US"/>
              <a:t>Moayyedi P, et al BMJ 2000;321:659</a:t>
            </a:r>
          </a:p>
          <a:p>
            <a:pPr eaLnBrk="1" hangingPunct="1"/>
            <a:r>
              <a:rPr lang="en-US"/>
              <a:t>Lassen AT, et al Lancet 2000;356:455</a:t>
            </a:r>
          </a:p>
          <a:p>
            <a:pPr eaLnBrk="1" hangingPunct="1"/>
            <a:r>
              <a:rPr lang="en-US"/>
              <a:t>Talley et al.  Gastro 2005;129:1756</a:t>
            </a:r>
          </a:p>
          <a:p>
            <a:pPr eaLnBrk="1" hangingPunct="1"/>
            <a:endParaRPr lang="en-US"/>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37113F4-F281-46B6-AB1E-8D39FD1B9C37}" type="datetimeFigureOut">
              <a:rPr lang="it-IT"/>
              <a:pPr>
                <a:defRPr/>
              </a:pPr>
              <a:t>17/10/18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C8FA2F8-B756-4900-823F-899D930D44D7}"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8FE41E7-83B8-413D-BB36-71E1B2083D3F}" type="datetimeFigureOut">
              <a:rPr lang="it-IT"/>
              <a:pPr>
                <a:defRPr/>
              </a:pPr>
              <a:t>17/10/18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8CBA54-9026-4335-AA3E-31048C0B9DE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460DDF4-8F62-4E40-B6FD-FBDF670B555A}" type="datetimeFigureOut">
              <a:rPr lang="it-IT"/>
              <a:pPr>
                <a:defRPr/>
              </a:pPr>
              <a:t>17/10/18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3B7D805-04BB-4BCB-A5B8-53DCA6E2BC3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356350"/>
            <a:ext cx="2133600" cy="365125"/>
          </a:xfrm>
        </p:spPr>
        <p:txBody>
          <a:bodyPr/>
          <a:lstStyle>
            <a:lvl1pPr>
              <a:defRPr/>
            </a:lvl1pPr>
          </a:lstStyle>
          <a:p>
            <a:pPr>
              <a:defRPr/>
            </a:pPr>
            <a:fld id="{D09E17A0-B5B4-4510-8EE2-7F1D470E7581}" type="datetimeFigureOut">
              <a:rPr lang="it-IT"/>
              <a:pPr>
                <a:defRPr/>
              </a:pPr>
              <a:t>17/10/18</a:t>
            </a:fld>
            <a:endParaRPr lang="it-IT"/>
          </a:p>
        </p:txBody>
      </p:sp>
      <p:sp>
        <p:nvSpPr>
          <p:cNvPr id="5" name="Segnaposto piè di pagina 4"/>
          <p:cNvSpPr>
            <a:spLocks noGrp="1"/>
          </p:cNvSpPr>
          <p:nvPr>
            <p:ph type="ftr" sz="quarter" idx="11"/>
          </p:nvPr>
        </p:nvSpPr>
        <p:spPr>
          <a:xfrm>
            <a:off x="3124200" y="6356350"/>
            <a:ext cx="2895600" cy="365125"/>
          </a:xfr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p:spPr>
        <p:txBody>
          <a:bodyPr/>
          <a:lstStyle>
            <a:lvl1pPr>
              <a:defRPr/>
            </a:lvl1pPr>
          </a:lstStyle>
          <a:p>
            <a:pPr>
              <a:defRPr/>
            </a:pPr>
            <a:fld id="{08045987-3D2E-4DA6-B6E5-3B07EFBF310F}"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E88C0891-1D15-2147-B1B3-6D5FF316234A}" type="slidenum">
              <a:rPr lang="it-IT"/>
              <a:pPr/>
              <a:t>‹n.›</a:t>
            </a:fld>
            <a:endParaRPr lang="it-IT"/>
          </a:p>
        </p:txBody>
      </p:sp>
    </p:spTree>
    <p:extLst>
      <p:ext uri="{BB962C8B-B14F-4D97-AF65-F5344CB8AC3E}">
        <p14:creationId xmlns:p14="http://schemas.microsoft.com/office/powerpoint/2010/main" val="148591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074" y="1492081"/>
            <a:ext cx="8398042" cy="4903788"/>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275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948889-4275-A646-8607-7A6F94D63C4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3119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70C80F-C876-C247-BCAC-1C7891922C0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957858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7D2D93-25DB-FF4A-A6AB-AC8E62ABD1D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062364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E45981B-F044-C641-83F5-9F11A8F600F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4025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D2DC2F-63D6-6147-AA68-B7DA47D5D01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5294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7306AB-0B5A-4463-BE6D-09B3359F1ECC}" type="datetimeFigureOut">
              <a:rPr lang="it-IT"/>
              <a:pPr>
                <a:defRPr/>
              </a:pPr>
              <a:t>17/10/18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1C6510-F95B-4AF9-92AB-F6ED0BEED574}"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C8D9125-DFF8-8D42-A481-066C0F10CAA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790983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2642079-7552-A140-A023-9738D1E035B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619830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09F5C3-B9EE-B144-BCFC-60D4C282CD4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978784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217DB2-4F14-FB4B-97A1-9B89517F2A1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10705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F5B432-8BC8-4045-8376-5C3525FF571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212267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B005DC-F9C1-5145-8D64-21166BAF2A6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430435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FA8E97-5460-2E42-BC9F-32543A7B146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862074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37113F4-F281-46B6-AB1E-8D39FD1B9C37}"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0C8FA2F8-B756-4900-823F-899D930D44D7}"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49584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7306AB-0B5A-4463-BE6D-09B3359F1ECC}"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FE1C6510-F95B-4AF9-92AB-F6ED0BEED574}"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418816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9191345-3BD5-4CC4-A36B-01FCE911BC81}"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EB80CB16-4670-470B-B916-928A61411D48}"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25161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9191345-3BD5-4CC4-A36B-01FCE911BC81}" type="datetimeFigureOut">
              <a:rPr lang="it-IT"/>
              <a:pPr>
                <a:defRPr/>
              </a:pPr>
              <a:t>17/10/18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80CB16-4670-470B-B916-928A61411D48}"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9AE9783-A1CC-451D-92B3-C0F7026B0BBC}"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CF289CE7-8270-468B-B68A-794DC0CD22F3}"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814194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E703E92-F781-47EC-9ACC-9D6709C76601}"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9" name="Segnaposto numero diapositiva 5"/>
          <p:cNvSpPr>
            <a:spLocks noGrp="1"/>
          </p:cNvSpPr>
          <p:nvPr>
            <p:ph type="sldNum" sz="quarter" idx="12"/>
          </p:nvPr>
        </p:nvSpPr>
        <p:spPr/>
        <p:txBody>
          <a:bodyPr/>
          <a:lstStyle>
            <a:lvl1pPr>
              <a:defRPr/>
            </a:lvl1pPr>
          </a:lstStyle>
          <a:p>
            <a:pPr>
              <a:defRPr/>
            </a:pPr>
            <a:fld id="{5789D208-D110-4702-852F-AF844692F2D5}"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289363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AB42668-6FD3-491A-B50C-4999FE71CB3E}"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5" name="Segnaposto numero diapositiva 5"/>
          <p:cNvSpPr>
            <a:spLocks noGrp="1"/>
          </p:cNvSpPr>
          <p:nvPr>
            <p:ph type="sldNum" sz="quarter" idx="12"/>
          </p:nvPr>
        </p:nvSpPr>
        <p:spPr/>
        <p:txBody>
          <a:bodyPr/>
          <a:lstStyle>
            <a:lvl1pPr>
              <a:defRPr/>
            </a:lvl1pPr>
          </a:lstStyle>
          <a:p>
            <a:pPr>
              <a:defRPr/>
            </a:pPr>
            <a:fld id="{78EE5D90-D4C6-49D6-82A3-3AD816875739}"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617498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2AADBD0-D453-47D2-AE31-C69A3257E3B9}"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225FC031-3468-4C1F-9C14-D76F4B6FF442}"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188913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CE8BDCB-889B-49B3-81B7-8E852B0F9D1A}"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C3428031-A211-4008-A4A0-7039C9DB3E4D}"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29660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9D0421C-083B-419D-AF93-53BBC972483B}"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CBAA44B2-5DD2-478D-BBE1-1C61D358A7D1}"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502710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8FE41E7-83B8-413D-BB36-71E1B2083D3F}"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2F8CBA54-9026-4335-AA3E-31048C0B9DE7}"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19175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460DDF4-8F62-4E40-B6FD-FBDF670B555A}"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83B7D805-04BB-4BCB-A5B8-53DCA6E2BC3A}"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304231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356350"/>
            <a:ext cx="2133600" cy="365125"/>
          </a:xfrm>
        </p:spPr>
        <p:txBody>
          <a:bodyPr/>
          <a:lstStyle>
            <a:lvl1pPr>
              <a:defRPr/>
            </a:lvl1pPr>
          </a:lstStyle>
          <a:p>
            <a:pPr>
              <a:defRPr/>
            </a:pPr>
            <a:fld id="{D09E17A0-B5B4-4510-8EE2-7F1D470E7581}"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a:xfrm>
            <a:off x="3124200" y="6356350"/>
            <a:ext cx="2895600" cy="365125"/>
          </a:xfrm>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a:xfrm>
            <a:off x="6553200" y="6356350"/>
            <a:ext cx="2133600" cy="365125"/>
          </a:xfrm>
        </p:spPr>
        <p:txBody>
          <a:bodyPr/>
          <a:lstStyle>
            <a:lvl1pPr>
              <a:defRPr/>
            </a:lvl1pPr>
          </a:lstStyle>
          <a:p>
            <a:pPr>
              <a:defRPr/>
            </a:pPr>
            <a:fld id="{08045987-3D2E-4DA6-B6E5-3B07EFBF310F}"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6196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prstClr val="black">
                  <a:tint val="75000"/>
                </a:prstClr>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prstClr val="black">
                  <a:tint val="75000"/>
                </a:prstClr>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fld id="{E88C0891-1D15-2147-B1B3-6D5FF316234A}" type="slidenum">
              <a:rPr lang="it-IT">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0936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9AE9783-A1CC-451D-92B3-C0F7026B0BBC}" type="datetimeFigureOut">
              <a:rPr lang="it-IT"/>
              <a:pPr>
                <a:defRPr/>
              </a:pPr>
              <a:t>17/10/18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F289CE7-8270-468B-B68A-794DC0CD22F3}"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948889-4275-A646-8607-7A6F94D63C4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832728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70C80F-C876-C247-BCAC-1C7891922C0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15151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7D2D93-25DB-FF4A-A6AB-AC8E62ABD1D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778861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E45981B-F044-C641-83F5-9F11A8F600F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521615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D2DC2F-63D6-6147-AA68-B7DA47D5D01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40245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C8D9125-DFF8-8D42-A481-066C0F10CAA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155886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2642079-7552-A140-A023-9738D1E035B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10705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09F5C3-B9EE-B144-BCFC-60D4C282CD4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852768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217DB2-4F14-FB4B-97A1-9B89517F2A1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592759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F5B432-8BC8-4045-8376-5C3525FF571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29663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E703E92-F781-47EC-9ACC-9D6709C76601}" type="datetimeFigureOut">
              <a:rPr lang="it-IT"/>
              <a:pPr>
                <a:defRPr/>
              </a:pPr>
              <a:t>17/10/18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789D208-D110-4702-852F-AF844692F2D5}"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B005DC-F9C1-5145-8D64-21166BAF2A6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5401789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FA8E97-5460-2E42-BC9F-32543A7B146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797201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48840" y="1600200"/>
            <a:ext cx="5486400" cy="4659313"/>
          </a:xfrm>
          <a:prstGeom prst="rect">
            <a:avLst/>
          </a:prstGeom>
        </p:spPr>
        <p:txBody>
          <a:bodyPr/>
          <a:lstStyle>
            <a:lvl1pPr>
              <a:defRPr/>
            </a:lvl1pPr>
            <a:lvl2pPr marL="573088" indent="-230188">
              <a:buFont typeface="Wingdings 2" pitchFamily="18" charset="2"/>
              <a:buChar char=""/>
              <a:defRPr lang="en-US" sz="2000" kern="1200" dirty="0" smtClean="0">
                <a:solidFill>
                  <a:schemeClr val="tx1"/>
                </a:solidFill>
                <a:latin typeface="DINOT-Light" pitchFamily="34" charset="0"/>
                <a:ea typeface="+mn-ea"/>
                <a:cs typeface="+mn-cs"/>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0709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_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48840" y="1600200"/>
            <a:ext cx="6340475" cy="4659313"/>
          </a:xfrm>
          <a:prstGeom prst="rect">
            <a:avLst/>
          </a:prstGeom>
        </p:spPr>
        <p:txBody>
          <a:bodyPr/>
          <a:lstStyle>
            <a:lvl1pPr marL="0" indent="0">
              <a:buNone/>
              <a:defRPr/>
            </a:lvl1pPr>
            <a:lvl2pPr marL="230188" indent="-230188">
              <a:buFont typeface="Wingdings 2" pitchFamily="18" charset="2"/>
              <a:buChar char=""/>
              <a:defRPr lang="en-US" sz="2000" kern="1200" dirty="0" smtClean="0">
                <a:solidFill>
                  <a:schemeClr val="tx1"/>
                </a:solidFill>
                <a:latin typeface="DINOT-Light" pitchFamily="34" charset="0"/>
                <a:ea typeface="+mn-ea"/>
                <a:cs typeface="+mn-cs"/>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43906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4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8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lain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01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074" y="1492081"/>
            <a:ext cx="8398042" cy="4903788"/>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157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AB42668-6FD3-491A-B50C-4999FE71CB3E}" type="datetimeFigureOut">
              <a:rPr lang="it-IT"/>
              <a:pPr>
                <a:defRPr/>
              </a:pPr>
              <a:t>17/10/18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78EE5D90-D4C6-49D6-82A3-3AD81687573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2AADBD0-D453-47D2-AE31-C69A3257E3B9}" type="datetimeFigureOut">
              <a:rPr lang="it-IT"/>
              <a:pPr>
                <a:defRPr/>
              </a:pPr>
              <a:t>17/10/18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25FC031-3468-4C1F-9C14-D76F4B6FF44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CE8BDCB-889B-49B3-81B7-8E852B0F9D1A}" type="datetimeFigureOut">
              <a:rPr lang="it-IT"/>
              <a:pPr>
                <a:defRPr/>
              </a:pPr>
              <a:t>17/10/18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428031-A211-4008-A4A0-7039C9DB3E4D}"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9D0421C-083B-419D-AF93-53BBC972483B}" type="datetimeFigureOut">
              <a:rPr lang="it-IT"/>
              <a:pPr>
                <a:defRPr/>
              </a:pPr>
              <a:t>17/10/18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BAA44B2-5DD2-478D-BBE1-1C61D358A7D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1C1ACE6-8872-4D1F-AF20-3A166AB8C811}" type="datetimeFigureOut">
              <a:rPr lang="it-IT"/>
              <a:pPr>
                <a:defRPr/>
              </a:pPr>
              <a:t>17/10/18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05C17BA-0DF7-41F1-AEDD-C1960B3C3A1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09"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it-IT">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it-IT">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75F3DC6-FED8-D84F-8B32-E06350C20DDC}" type="slidenum">
              <a:rPr lang="it-IT" smtClean="0">
                <a:solidFill>
                  <a:srgbClr val="000000"/>
                </a:solidFill>
                <a:ea typeface="ＭＳ Ｐゴシック" charset="0"/>
                <a:cs typeface="+mn-cs"/>
              </a:rPr>
              <a:pPr/>
              <a:t>‹n.›</a:t>
            </a:fld>
            <a:endParaRPr lang="it-IT" smtClean="0">
              <a:solidFill>
                <a:srgbClr val="000000"/>
              </a:solidFill>
              <a:ea typeface="ＭＳ Ｐゴシック" charset="0"/>
              <a:cs typeface="+mn-cs"/>
            </a:endParaRPr>
          </a:p>
        </p:txBody>
      </p:sp>
    </p:spTree>
    <p:extLst>
      <p:ext uri="{BB962C8B-B14F-4D97-AF65-F5344CB8AC3E}">
        <p14:creationId xmlns:p14="http://schemas.microsoft.com/office/powerpoint/2010/main" val="16228871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843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1C1ACE6-8872-4D1F-AF20-3A166AB8C811}" type="datetimeFigureOut">
              <a:rPr lang="it-IT">
                <a:solidFill>
                  <a:prstClr val="black">
                    <a:tint val="75000"/>
                  </a:prstClr>
                </a:solidFill>
                <a:latin typeface="Calibri"/>
              </a:rPr>
              <a:pPr>
                <a:defRPr/>
              </a:pPr>
              <a:t>17/10/18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B05C17BA-0DF7-41F1-AEDD-C1960B3C3A19}" type="slidenum">
              <a:rPr lang="it-IT">
                <a:solidFill>
                  <a:prstClr val="black">
                    <a:tint val="75000"/>
                  </a:prstClr>
                </a:solidFill>
                <a:latin typeface="Calibri"/>
              </a:rPr>
              <a:pPr>
                <a:def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2455341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75F3DC6-FED8-D84F-8B32-E06350C20DDC}" type="slidenum">
              <a:rPr lang="it-IT" smtClean="0">
                <a:solidFill>
                  <a:srgbClr val="000000"/>
                </a:solidFill>
                <a:ea typeface="ＭＳ Ｐゴシック" charset="0"/>
              </a:rPr>
              <a:pPr/>
              <a:t>‹n.›</a:t>
            </a:fld>
            <a:endParaRPr lang="it-IT" smtClean="0">
              <a:solidFill>
                <a:srgbClr val="000000"/>
              </a:solidFill>
              <a:ea typeface="ＭＳ Ｐゴシック" charset="0"/>
            </a:endParaRPr>
          </a:p>
        </p:txBody>
      </p:sp>
    </p:spTree>
    <p:extLst>
      <p:ext uri="{BB962C8B-B14F-4D97-AF65-F5344CB8AC3E}">
        <p14:creationId xmlns:p14="http://schemas.microsoft.com/office/powerpoint/2010/main" val="131766272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8840" y="731520"/>
            <a:ext cx="6340475" cy="369332"/>
          </a:xfrm>
          <a:prstGeom prst="rect">
            <a:avLst/>
          </a:prstGeom>
        </p:spPr>
        <p:txBody>
          <a:bodyPr wrap="square" lIns="0" tIns="0" rIns="0" bIns="0" anchor="b">
            <a:spAutoFit/>
          </a:bodyPr>
          <a:lstStyle/>
          <a:p>
            <a:pPr marL="0" lvl="0" algn="l"/>
            <a:r>
              <a:rPr lang="en-US" dirty="0" smtClean="0"/>
              <a:t>Click to edit Master title style</a:t>
            </a:r>
            <a:endParaRPr lang="en-US" dirty="0"/>
          </a:p>
        </p:txBody>
      </p:sp>
      <p:sp>
        <p:nvSpPr>
          <p:cNvPr id="4" name="Text Placeholder 3"/>
          <p:cNvSpPr>
            <a:spLocks noGrp="1"/>
          </p:cNvSpPr>
          <p:nvPr>
            <p:ph type="body" idx="1"/>
          </p:nvPr>
        </p:nvSpPr>
        <p:spPr>
          <a:xfrm>
            <a:off x="2148840" y="1600200"/>
            <a:ext cx="5486400" cy="452596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49237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lang="en-US" sz="2400" kern="1200" dirty="0">
          <a:solidFill>
            <a:srgbClr val="E2007A"/>
          </a:solidFill>
          <a:latin typeface="Arial" pitchFamily="34" charset="0"/>
          <a:ea typeface="+mn-ea"/>
          <a:cs typeface="Arial" pitchFamily="34" charset="0"/>
        </a:defRPr>
      </a:lvl1pPr>
    </p:titleStyle>
    <p:bodyStyle>
      <a:lvl1pPr marL="342900" indent="-342900" algn="l" defTabSz="914400" rtl="0" eaLnBrk="1" latinLnBrk="0" hangingPunct="1">
        <a:lnSpc>
          <a:spcPct val="100000"/>
        </a:lnSpc>
        <a:spcBef>
          <a:spcPts val="600"/>
        </a:spcBef>
        <a:spcAft>
          <a:spcPts val="600"/>
        </a:spcAft>
        <a:buClr>
          <a:schemeClr val="accent1"/>
        </a:buClr>
        <a:buSzPct val="100000"/>
        <a:buFont typeface="DINOT-Light" pitchFamily="34" charset="0"/>
        <a:buChar char="→"/>
        <a:defRPr lang="en-US" sz="2000" i="0" kern="1200" dirty="0" smtClean="0">
          <a:solidFill>
            <a:schemeClr val="tx1"/>
          </a:solidFill>
          <a:latin typeface="Arial" pitchFamily="34" charset="0"/>
          <a:ea typeface="+mn-ea"/>
          <a:cs typeface="Arial" pitchFamily="34" charset="0"/>
        </a:defRPr>
      </a:lvl1pPr>
      <a:lvl2pPr marL="573088" indent="-230188" algn="l" defTabSz="914400" rtl="0" eaLnBrk="1" latinLnBrk="0" hangingPunct="1">
        <a:lnSpc>
          <a:spcPct val="100000"/>
        </a:lnSpc>
        <a:spcBef>
          <a:spcPts val="600"/>
        </a:spcBef>
        <a:spcAft>
          <a:spcPts val="600"/>
        </a:spcAft>
        <a:buSzPct val="80000"/>
        <a:buFont typeface="Wingdings 2" pitchFamily="18" charset="2"/>
        <a:buChar char=""/>
        <a:defRPr lang="en-US" sz="2000" kern="1200" dirty="0" smtClean="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ts val="600"/>
        </a:spcBef>
        <a:spcAft>
          <a:spcPts val="60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ts val="600"/>
        </a:spcBef>
        <a:spcAft>
          <a:spcPts val="60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ts val="600"/>
        </a:spcBef>
        <a:spcAft>
          <a:spcPts val="60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Foglio_di_lavoro_di_Excel_97_-_20042.xls"/><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jpeg"/><Relationship Id="rId3"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2.emf"/><Relationship Id="rId1" Type="http://schemas.openxmlformats.org/officeDocument/2006/relationships/vmlDrawing" Target="../drawings/vmlDrawing4.vml"/><Relationship Id="rId2"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6.emf"/><Relationship Id="rId5"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4.wdp"/></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it/imgres?imgurl=http://www.mymovies.it/cinemanews/2009/9613/george_clooney.jpg&amp;imgrefurl=http://www.mymovies.it/foto/?id=53771&amp;foto=16713&amp;usg=__3ZeY3sQabP7h8eGXFanbAse2mFM=&amp;h=488&amp;w=420&amp;sz=65&amp;hl=it&amp;start=9&amp;sig2=9XaK20lcWw2JEexOtMg1Kw&amp;tbnid=hkZcx1LK_DZ1fM:&amp;tbnh=130&amp;tbnw=112&amp;prev=/images?q=medico+clooney&amp;gbv=2&amp;hl=it&amp;ei=8mmuSoDBD82i_Aa8t-CLBw" TargetMode="External"/><Relationship Id="rId4" Type="http://schemas.openxmlformats.org/officeDocument/2006/relationships/image" Target="../media/image32.jpeg"/><Relationship Id="rId5" Type="http://schemas.openxmlformats.org/officeDocument/2006/relationships/oleObject" Target="../embeddings/oleObject4.bin"/><Relationship Id="rId6" Type="http://schemas.openxmlformats.org/officeDocument/2006/relationships/image" Target="../media/image31.emf"/><Relationship Id="rId7" Type="http://schemas.openxmlformats.org/officeDocument/2006/relationships/image" Target="../media/image29.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slide" Target="slide8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slide" Target="slide8.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 Id="rId3" Type="http://schemas.openxmlformats.org/officeDocument/2006/relationships/image" Target="../media/image4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1.emf"/><Relationship Id="rId5" Type="http://schemas.openxmlformats.org/officeDocument/2006/relationships/image" Target="../media/image51.jpe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images.google.it/imgres?imgurl=http://www.infogastro.es/_mshost1546068/content/legacy-site-content/resources/images/1596029/endoscopia.jpg&amp;imgrefurl=http://www.infogastro.es/1028607/&amp;usg=__7B15z7d5LK2G02Qv2EpB3tB85Ec=&amp;h=529&amp;w=376&amp;sz=47&amp;hl=it&amp;start=6&amp;tbnid=w35Op6NDIuoNcM:&amp;tbnh=132&amp;tbnw=94&amp;prev=/images?q=endoscopia&amp;gbv=2&amp;hl=it" TargetMode="External"/><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oleObject" Target="../embeddings/oleObject6.bin"/><Relationship Id="rId5" Type="http://schemas.openxmlformats.org/officeDocument/2006/relationships/image" Target="../media/image31.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4.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6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oleObject" Target="../embeddings/Foglio_di_lavoro_di_Excel_97_-_20041.xls"/><Relationship Id="rId4"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4.wdp"/></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 Id="rId3" Type="http://schemas.microsoft.com/office/2007/relationships/hdphoto" Target="../media/hdphoto5.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Segnaposto numero diapositiva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168D05-D897-444B-92EA-FA2E9204FA59}" type="slidenum">
              <a:rPr kumimoji="1" lang="en-US" altLang="zh-CN" sz="1400">
                <a:solidFill>
                  <a:schemeClr val="tx1"/>
                </a:solidFill>
                <a:latin typeface="Times New Roman" pitchFamily="18" charset="0"/>
                <a:cs typeface="Arial" charset="0"/>
              </a:rPr>
              <a:pPr fontAlgn="base">
                <a:spcBef>
                  <a:spcPct val="0"/>
                </a:spcBef>
                <a:spcAft>
                  <a:spcPct val="0"/>
                </a:spcAft>
              </a:pPr>
              <a:t>1</a:t>
            </a:fld>
            <a:endParaRPr kumimoji="1" lang="en-US" altLang="zh-CN" sz="1400">
              <a:solidFill>
                <a:schemeClr val="tx1"/>
              </a:solidFill>
              <a:latin typeface="Times New Roman" pitchFamily="18" charset="0"/>
              <a:cs typeface="Arial" charset="0"/>
            </a:endParaRPr>
          </a:p>
        </p:txBody>
      </p:sp>
      <p:sp>
        <p:nvSpPr>
          <p:cNvPr id="1032" name="Rectangle 1026"/>
          <p:cNvSpPr>
            <a:spLocks noGrp="1" noChangeArrowheads="1"/>
          </p:cNvSpPr>
          <p:nvPr>
            <p:ph type="title"/>
          </p:nvPr>
        </p:nvSpPr>
        <p:spPr>
          <a:xfrm>
            <a:off x="0" y="0"/>
            <a:ext cx="9144000" cy="762000"/>
          </a:xfrm>
        </p:spPr>
        <p:txBody>
          <a:bodyPr/>
          <a:lstStyle/>
          <a:p>
            <a:r>
              <a:rPr lang="en-US" altLang="zh-CN" sz="4000" b="1" dirty="0" err="1" smtClean="0">
                <a:solidFill>
                  <a:srgbClr val="FFFF00"/>
                </a:solidFill>
              </a:rPr>
              <a:t>Richiami</a:t>
            </a:r>
            <a:r>
              <a:rPr lang="en-US" altLang="zh-CN" sz="4000" b="1" dirty="0" smtClean="0">
                <a:solidFill>
                  <a:srgbClr val="FFFF00"/>
                </a:solidFill>
              </a:rPr>
              <a:t> </a:t>
            </a:r>
            <a:r>
              <a:rPr lang="en-US" altLang="zh-CN" sz="4000" b="1" dirty="0" err="1" smtClean="0">
                <a:solidFill>
                  <a:srgbClr val="FFFF00"/>
                </a:solidFill>
              </a:rPr>
              <a:t>anatomo-funzionali</a:t>
            </a:r>
            <a:endParaRPr lang="en-US" altLang="zh-CN" sz="4000" b="1" dirty="0" smtClean="0">
              <a:solidFill>
                <a:srgbClr val="FFFF00"/>
              </a:solidFill>
            </a:endParaRPr>
          </a:p>
        </p:txBody>
      </p:sp>
      <p:graphicFrame>
        <p:nvGraphicFramePr>
          <p:cNvPr id="1030" name="Object 6"/>
          <p:cNvGraphicFramePr>
            <a:graphicFrameLocks noChangeAspect="1"/>
          </p:cNvGraphicFramePr>
          <p:nvPr/>
        </p:nvGraphicFramePr>
        <p:xfrm>
          <a:off x="609600" y="1143000"/>
          <a:ext cx="4614863" cy="4737100"/>
        </p:xfrm>
        <a:graphic>
          <a:graphicData uri="http://schemas.openxmlformats.org/presentationml/2006/ole">
            <mc:AlternateContent xmlns:mc="http://schemas.openxmlformats.org/markup-compatibility/2006">
              <mc:Choice xmlns:v="urn:schemas-microsoft-com:vml" Requires="v">
                <p:oleObj spid="_x0000_s1128" name="PI3" r:id="rId3" imgW="578876" imgH="508672" progId="">
                  <p:embed/>
                </p:oleObj>
              </mc:Choice>
              <mc:Fallback>
                <p:oleObj name="PI3" r:id="rId3" imgW="578876" imgH="508672"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4614863" cy="47371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3" name="Line 1028"/>
          <p:cNvSpPr>
            <a:spLocks noChangeShapeType="1"/>
          </p:cNvSpPr>
          <p:nvPr/>
        </p:nvSpPr>
        <p:spPr bwMode="auto">
          <a:xfrm flipV="1">
            <a:off x="3492500" y="1916113"/>
            <a:ext cx="457200" cy="762000"/>
          </a:xfrm>
          <a:prstGeom prst="line">
            <a:avLst/>
          </a:prstGeom>
          <a:noFill/>
          <a:ln w="57150">
            <a:solidFill>
              <a:schemeClr val="bg1"/>
            </a:solidFill>
            <a:round/>
            <a:headEnd/>
            <a:tailEnd/>
          </a:ln>
        </p:spPr>
        <p:txBody>
          <a:bodyPr wrap="none" anchor="ctr"/>
          <a:lstStyle/>
          <a:p>
            <a:endParaRPr lang="it-IT"/>
          </a:p>
        </p:txBody>
      </p:sp>
      <p:sp>
        <p:nvSpPr>
          <p:cNvPr id="1034" name="Line 1029"/>
          <p:cNvSpPr>
            <a:spLocks noChangeShapeType="1"/>
          </p:cNvSpPr>
          <p:nvPr/>
        </p:nvSpPr>
        <p:spPr bwMode="auto">
          <a:xfrm flipH="1">
            <a:off x="1835150" y="4365625"/>
            <a:ext cx="76200" cy="152400"/>
          </a:xfrm>
          <a:prstGeom prst="line">
            <a:avLst/>
          </a:prstGeom>
          <a:noFill/>
          <a:ln w="57150">
            <a:solidFill>
              <a:schemeClr val="bg1"/>
            </a:solidFill>
            <a:round/>
            <a:headEnd/>
            <a:tailEnd/>
          </a:ln>
        </p:spPr>
        <p:txBody>
          <a:bodyPr wrap="none" anchor="ctr"/>
          <a:lstStyle/>
          <a:p>
            <a:endParaRPr lang="it-IT"/>
          </a:p>
        </p:txBody>
      </p:sp>
      <p:sp>
        <p:nvSpPr>
          <p:cNvPr id="1035" name="Line 1030"/>
          <p:cNvSpPr>
            <a:spLocks noChangeShapeType="1"/>
          </p:cNvSpPr>
          <p:nvPr/>
        </p:nvSpPr>
        <p:spPr bwMode="auto">
          <a:xfrm>
            <a:off x="2916238" y="4437063"/>
            <a:ext cx="0" cy="914400"/>
          </a:xfrm>
          <a:prstGeom prst="line">
            <a:avLst/>
          </a:prstGeom>
          <a:noFill/>
          <a:ln w="38100">
            <a:solidFill>
              <a:schemeClr val="bg1"/>
            </a:solidFill>
            <a:round/>
            <a:headEnd/>
            <a:tailEnd/>
          </a:ln>
        </p:spPr>
        <p:txBody>
          <a:bodyPr wrap="none" anchor="ctr"/>
          <a:lstStyle/>
          <a:p>
            <a:endParaRPr lang="it-IT"/>
          </a:p>
        </p:txBody>
      </p:sp>
      <p:sp>
        <p:nvSpPr>
          <p:cNvPr id="1036" name="Text Box 1031"/>
          <p:cNvSpPr txBox="1">
            <a:spLocks noChangeArrowheads="1"/>
          </p:cNvSpPr>
          <p:nvPr/>
        </p:nvSpPr>
        <p:spPr bwMode="auto">
          <a:xfrm>
            <a:off x="685800" y="5105400"/>
            <a:ext cx="2127250" cy="376238"/>
          </a:xfrm>
          <a:prstGeom prst="rect">
            <a:avLst/>
          </a:prstGeom>
          <a:solidFill>
            <a:schemeClr val="tx1"/>
          </a:solidFill>
          <a:ln w="9525">
            <a:solidFill>
              <a:srgbClr val="0033CC"/>
            </a:solidFill>
            <a:miter lim="800000"/>
            <a:headEnd/>
            <a:tailEnd/>
          </a:ln>
        </p:spPr>
        <p:txBody>
          <a:bodyPr>
            <a:spAutoFit/>
          </a:bodyPr>
          <a:lstStyle/>
          <a:p>
            <a:pPr algn="ctr" eaLnBrk="0" hangingPunct="0">
              <a:spcBef>
                <a:spcPct val="50000"/>
              </a:spcBef>
            </a:pPr>
            <a:r>
              <a:rPr lang="en-US" altLang="zh-CN" b="1">
                <a:solidFill>
                  <a:schemeClr val="bg1"/>
                </a:solidFill>
                <a:latin typeface="+mn-lt"/>
              </a:rPr>
              <a:t>ANTRO</a:t>
            </a:r>
          </a:p>
        </p:txBody>
      </p:sp>
      <p:sp>
        <p:nvSpPr>
          <p:cNvPr id="1037" name="Text Box 1032"/>
          <p:cNvSpPr txBox="1">
            <a:spLocks noChangeArrowheads="1"/>
          </p:cNvSpPr>
          <p:nvPr/>
        </p:nvSpPr>
        <p:spPr bwMode="auto">
          <a:xfrm>
            <a:off x="685800" y="1219200"/>
            <a:ext cx="2133600" cy="376238"/>
          </a:xfrm>
          <a:prstGeom prst="rect">
            <a:avLst/>
          </a:prstGeom>
          <a:solidFill>
            <a:schemeClr val="tx1"/>
          </a:solidFill>
          <a:ln w="9525">
            <a:solidFill>
              <a:srgbClr val="000000"/>
            </a:solidFill>
            <a:miter lim="800000"/>
            <a:headEnd/>
            <a:tailEnd/>
          </a:ln>
        </p:spPr>
        <p:txBody>
          <a:bodyPr>
            <a:spAutoFit/>
          </a:bodyPr>
          <a:lstStyle/>
          <a:p>
            <a:pPr algn="ctr" eaLnBrk="0" hangingPunct="0">
              <a:spcBef>
                <a:spcPct val="50000"/>
              </a:spcBef>
            </a:pPr>
            <a:r>
              <a:rPr lang="en-US" altLang="zh-CN" b="1">
                <a:solidFill>
                  <a:schemeClr val="bg1"/>
                </a:solidFill>
                <a:latin typeface="+mn-lt"/>
              </a:rPr>
              <a:t>CARDIAS</a:t>
            </a:r>
          </a:p>
        </p:txBody>
      </p:sp>
      <p:sp>
        <p:nvSpPr>
          <p:cNvPr id="1038" name="Text Box 1033"/>
          <p:cNvSpPr txBox="1">
            <a:spLocks noChangeArrowheads="1"/>
          </p:cNvSpPr>
          <p:nvPr/>
        </p:nvSpPr>
        <p:spPr bwMode="auto">
          <a:xfrm>
            <a:off x="5181600" y="2209800"/>
            <a:ext cx="1862138" cy="376238"/>
          </a:xfrm>
          <a:prstGeom prst="rect">
            <a:avLst/>
          </a:prstGeom>
          <a:solidFill>
            <a:schemeClr val="tx1"/>
          </a:solidFill>
          <a:ln w="9525">
            <a:solidFill>
              <a:srgbClr val="FF3300"/>
            </a:solidFill>
            <a:miter lim="800000"/>
            <a:headEnd/>
            <a:tailEnd/>
          </a:ln>
        </p:spPr>
        <p:txBody>
          <a:bodyPr>
            <a:spAutoFit/>
          </a:bodyPr>
          <a:lstStyle/>
          <a:p>
            <a:pPr algn="ctr" eaLnBrk="0" hangingPunct="0">
              <a:spcBef>
                <a:spcPct val="50000"/>
              </a:spcBef>
            </a:pPr>
            <a:r>
              <a:rPr lang="en-US" altLang="zh-CN" b="1" dirty="0" smtClean="0">
                <a:solidFill>
                  <a:schemeClr val="bg1"/>
                </a:solidFill>
                <a:latin typeface="+mn-lt"/>
              </a:rPr>
              <a:t>CORPO / FONDO</a:t>
            </a:r>
            <a:endParaRPr lang="en-US" altLang="zh-CN" b="1" dirty="0">
              <a:solidFill>
                <a:schemeClr val="bg1"/>
              </a:solidFill>
              <a:latin typeface="+mn-lt"/>
            </a:endParaRPr>
          </a:p>
        </p:txBody>
      </p:sp>
      <p:sp>
        <p:nvSpPr>
          <p:cNvPr id="1040" name="Text Box 1035"/>
          <p:cNvSpPr txBox="1">
            <a:spLocks noChangeArrowheads="1"/>
          </p:cNvSpPr>
          <p:nvPr/>
        </p:nvSpPr>
        <p:spPr bwMode="auto">
          <a:xfrm>
            <a:off x="4788024" y="2819400"/>
            <a:ext cx="4355976" cy="2446824"/>
          </a:xfrm>
          <a:prstGeom prst="rect">
            <a:avLst/>
          </a:prstGeom>
          <a:solidFill>
            <a:schemeClr val="tx1"/>
          </a:solidFill>
          <a:ln w="9525">
            <a:solidFill>
              <a:srgbClr val="FF3300"/>
            </a:solidFill>
            <a:miter lim="800000"/>
            <a:headEnd/>
            <a:tailEnd/>
          </a:ln>
        </p:spPr>
        <p:txBody>
          <a:bodyPr wrap="square">
            <a:spAutoFit/>
          </a:bodyPr>
          <a:lstStyle/>
          <a:p>
            <a:pPr eaLnBrk="0" hangingPunct="0">
              <a:spcBef>
                <a:spcPct val="50000"/>
              </a:spcBef>
            </a:pPr>
            <a:r>
              <a:rPr lang="en-US" altLang="zh-CN" b="1" dirty="0">
                <a:solidFill>
                  <a:schemeClr val="bg1"/>
                </a:solidFill>
                <a:latin typeface="+mn-lt"/>
              </a:rPr>
              <a:t>SECREZIONE SPECIALIZZATA</a:t>
            </a:r>
          </a:p>
          <a:p>
            <a:pPr eaLnBrk="0" hangingPunct="0">
              <a:spcBef>
                <a:spcPct val="50000"/>
              </a:spcBef>
            </a:pPr>
            <a:r>
              <a:rPr lang="en-US" altLang="zh-CN" b="1" dirty="0">
                <a:solidFill>
                  <a:schemeClr val="bg1"/>
                </a:solidFill>
                <a:latin typeface="+mn-lt"/>
              </a:rPr>
              <a:t>PARIETALI – </a:t>
            </a:r>
            <a:r>
              <a:rPr lang="en-US" altLang="zh-CN" b="1" dirty="0" smtClean="0">
                <a:solidFill>
                  <a:schemeClr val="bg1"/>
                </a:solidFill>
                <a:latin typeface="+mn-lt"/>
              </a:rPr>
              <a:t>ACIDO + F.I.</a:t>
            </a:r>
            <a:endParaRPr lang="en-US" altLang="zh-CN" b="1" dirty="0">
              <a:solidFill>
                <a:schemeClr val="bg1"/>
              </a:solidFill>
              <a:latin typeface="+mn-lt"/>
            </a:endParaRPr>
          </a:p>
          <a:p>
            <a:pPr eaLnBrk="0" hangingPunct="0">
              <a:spcBef>
                <a:spcPct val="50000"/>
              </a:spcBef>
            </a:pPr>
            <a:r>
              <a:rPr lang="en-US" altLang="zh-CN" b="1" dirty="0">
                <a:solidFill>
                  <a:schemeClr val="bg1"/>
                </a:solidFill>
                <a:latin typeface="+mn-lt"/>
              </a:rPr>
              <a:t>PRINCIPALI </a:t>
            </a:r>
            <a:r>
              <a:rPr lang="en-US" altLang="zh-CN" b="1" dirty="0" smtClean="0">
                <a:solidFill>
                  <a:schemeClr val="bg1"/>
                </a:solidFill>
                <a:latin typeface="+mn-lt"/>
              </a:rPr>
              <a:t>– PEPSINOGENO</a:t>
            </a:r>
          </a:p>
          <a:p>
            <a:pPr eaLnBrk="0" hangingPunct="0">
              <a:spcBef>
                <a:spcPct val="50000"/>
              </a:spcBef>
            </a:pPr>
            <a:r>
              <a:rPr lang="en-US" altLang="zh-CN" b="1" dirty="0" smtClean="0">
                <a:solidFill>
                  <a:schemeClr val="bg1"/>
                </a:solidFill>
                <a:latin typeface="+mn-lt"/>
              </a:rPr>
              <a:t>ECL – ISTAMINA</a:t>
            </a:r>
          </a:p>
          <a:p>
            <a:pPr eaLnBrk="0" hangingPunct="0">
              <a:spcBef>
                <a:spcPct val="50000"/>
              </a:spcBef>
            </a:pPr>
            <a:r>
              <a:rPr lang="en-US" altLang="zh-CN" b="1" dirty="0" smtClean="0">
                <a:solidFill>
                  <a:schemeClr val="bg1"/>
                </a:solidFill>
                <a:latin typeface="+mn-lt"/>
              </a:rPr>
              <a:t>D </a:t>
            </a:r>
            <a:r>
              <a:rPr lang="en-US" altLang="zh-CN" b="1" dirty="0" smtClean="0">
                <a:solidFill>
                  <a:schemeClr val="bg1"/>
                </a:solidFill>
              </a:rPr>
              <a:t>– </a:t>
            </a:r>
            <a:r>
              <a:rPr lang="en-US" altLang="zh-CN" b="1" dirty="0" smtClean="0">
                <a:solidFill>
                  <a:schemeClr val="bg1"/>
                </a:solidFill>
                <a:latin typeface="+mn-lt"/>
              </a:rPr>
              <a:t>SOMATOSTATINA</a:t>
            </a:r>
          </a:p>
          <a:p>
            <a:pPr eaLnBrk="0" hangingPunct="0">
              <a:spcBef>
                <a:spcPct val="50000"/>
              </a:spcBef>
            </a:pPr>
            <a:r>
              <a:rPr lang="en-US" altLang="zh-CN" b="1" dirty="0" smtClean="0">
                <a:solidFill>
                  <a:schemeClr val="bg1"/>
                </a:solidFill>
                <a:latin typeface="+mn-lt"/>
              </a:rPr>
              <a:t>L - GRELINA</a:t>
            </a:r>
            <a:endParaRPr lang="en-US" altLang="zh-CN" b="1" dirty="0">
              <a:solidFill>
                <a:schemeClr val="bg1"/>
              </a:solidFill>
              <a:latin typeface="+mn-lt"/>
            </a:endParaRPr>
          </a:p>
        </p:txBody>
      </p:sp>
      <p:sp>
        <p:nvSpPr>
          <p:cNvPr id="1041" name="Text Box 1036"/>
          <p:cNvSpPr txBox="1">
            <a:spLocks noChangeArrowheads="1"/>
          </p:cNvSpPr>
          <p:nvPr/>
        </p:nvSpPr>
        <p:spPr bwMode="auto">
          <a:xfrm>
            <a:off x="381000" y="5715000"/>
            <a:ext cx="3111500" cy="369332"/>
          </a:xfrm>
          <a:prstGeom prst="rect">
            <a:avLst/>
          </a:prstGeom>
          <a:solidFill>
            <a:schemeClr val="tx1"/>
          </a:solidFill>
          <a:ln w="9525">
            <a:solidFill>
              <a:srgbClr val="0033CC"/>
            </a:solidFill>
            <a:miter lim="800000"/>
            <a:headEnd/>
            <a:tailEnd/>
          </a:ln>
        </p:spPr>
        <p:txBody>
          <a:bodyPr>
            <a:spAutoFit/>
          </a:bodyPr>
          <a:lstStyle/>
          <a:p>
            <a:pPr eaLnBrk="0" hangingPunct="0">
              <a:spcBef>
                <a:spcPct val="50000"/>
              </a:spcBef>
            </a:pPr>
            <a:r>
              <a:rPr lang="en-US" altLang="zh-CN" b="1" dirty="0" smtClean="0">
                <a:solidFill>
                  <a:schemeClr val="bg1"/>
                </a:solidFill>
                <a:latin typeface="+mn-lt"/>
              </a:rPr>
              <a:t>G - GASTRINA</a:t>
            </a:r>
            <a:endParaRPr lang="en-US" altLang="zh-CN" b="1" dirty="0">
              <a:solidFill>
                <a:schemeClr val="bg1"/>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olo 1"/>
          <p:cNvSpPr>
            <a:spLocks noGrp="1"/>
          </p:cNvSpPr>
          <p:nvPr>
            <p:ph type="title"/>
          </p:nvPr>
        </p:nvSpPr>
        <p:spPr>
          <a:xfrm>
            <a:off x="457200" y="260648"/>
            <a:ext cx="8229600" cy="1143000"/>
          </a:xfrm>
        </p:spPr>
        <p:txBody>
          <a:bodyPr/>
          <a:lstStyle/>
          <a:p>
            <a:r>
              <a:rPr lang="it-IT" sz="2800" b="1" dirty="0">
                <a:solidFill>
                  <a:srgbClr val="FFFF00"/>
                </a:solidFill>
                <a:latin typeface="Arial" charset="0"/>
                <a:ea typeface="MS PGothic" charset="0"/>
                <a:cs typeface="Arial" charset="0"/>
              </a:rPr>
              <a:t>Small </a:t>
            </a:r>
            <a:r>
              <a:rPr lang="it-IT" sz="2800" b="1" dirty="0" err="1">
                <a:solidFill>
                  <a:srgbClr val="FFFF00"/>
                </a:solidFill>
                <a:latin typeface="Arial" charset="0"/>
                <a:ea typeface="MS PGothic" charset="0"/>
                <a:cs typeface="Arial" charset="0"/>
              </a:rPr>
              <a:t>bowel</a:t>
            </a:r>
            <a:r>
              <a:rPr lang="it-IT" sz="2800" b="1" dirty="0">
                <a:solidFill>
                  <a:srgbClr val="FFFF00"/>
                </a:solidFill>
                <a:latin typeface="Arial" charset="0"/>
                <a:ea typeface="MS PGothic" charset="0"/>
                <a:cs typeface="Arial" charset="0"/>
              </a:rPr>
              <a:t> </a:t>
            </a:r>
            <a:r>
              <a:rPr lang="it-IT" sz="2800" b="1" dirty="0" err="1">
                <a:solidFill>
                  <a:srgbClr val="FFFF00"/>
                </a:solidFill>
                <a:latin typeface="Arial" charset="0"/>
                <a:ea typeface="MS PGothic" charset="0"/>
                <a:cs typeface="Arial" charset="0"/>
              </a:rPr>
              <a:t>pathology</a:t>
            </a:r>
            <a:r>
              <a:rPr lang="it-IT" sz="2800" b="1" dirty="0">
                <a:solidFill>
                  <a:srgbClr val="FFFF00"/>
                </a:solidFill>
                <a:latin typeface="Arial" charset="0"/>
                <a:ea typeface="MS PGothic" charset="0"/>
                <a:cs typeface="Arial" charset="0"/>
              </a:rPr>
              <a:t> in </a:t>
            </a:r>
            <a:r>
              <a:rPr lang="it-IT" sz="2800" b="1" dirty="0" err="1">
                <a:solidFill>
                  <a:srgbClr val="FFFF00"/>
                </a:solidFill>
                <a:latin typeface="Arial" charset="0"/>
                <a:ea typeface="MS PGothic" charset="0"/>
                <a:cs typeface="Arial" charset="0"/>
              </a:rPr>
              <a:t>chronic</a:t>
            </a:r>
            <a:r>
              <a:rPr lang="it-IT" sz="2800" b="1" dirty="0">
                <a:solidFill>
                  <a:srgbClr val="FFFF00"/>
                </a:solidFill>
                <a:latin typeface="Arial" charset="0"/>
                <a:ea typeface="MS PGothic" charset="0"/>
                <a:cs typeface="Arial" charset="0"/>
              </a:rPr>
              <a:t> NSAID </a:t>
            </a:r>
            <a:r>
              <a:rPr lang="it-IT" sz="2800" b="1" dirty="0" err="1">
                <a:solidFill>
                  <a:srgbClr val="FFFF00"/>
                </a:solidFill>
                <a:latin typeface="Arial" charset="0"/>
                <a:ea typeface="MS PGothic" charset="0"/>
                <a:cs typeface="Arial" charset="0"/>
              </a:rPr>
              <a:t>users</a:t>
            </a:r>
            <a:endParaRPr lang="it-IT" sz="2800" b="1" dirty="0">
              <a:solidFill>
                <a:srgbClr val="FFFF00"/>
              </a:solidFill>
              <a:latin typeface="Arial" charset="0"/>
              <a:ea typeface="MS PGothic" charset="0"/>
              <a:cs typeface="Arial" charset="0"/>
            </a:endParaRPr>
          </a:p>
        </p:txBody>
      </p:sp>
      <p:sp>
        <p:nvSpPr>
          <p:cNvPr id="1028" name="CasellaDiTesto 4"/>
          <p:cNvSpPr txBox="1">
            <a:spLocks noChangeArrowheads="1"/>
          </p:cNvSpPr>
          <p:nvPr/>
        </p:nvSpPr>
        <p:spPr bwMode="auto">
          <a:xfrm>
            <a:off x="3419872" y="6237312"/>
            <a:ext cx="54768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it-IT" sz="1600">
                <a:solidFill>
                  <a:schemeClr val="bg1"/>
                </a:solidFill>
                <a:latin typeface="Arial" charset="0"/>
                <a:cs typeface="Arial" charset="0"/>
              </a:rPr>
              <a:t>Graham D et al., Clin Gastroenterol Hepatol 2005;3:55–59</a:t>
            </a:r>
          </a:p>
        </p:txBody>
      </p:sp>
      <p:graphicFrame>
        <p:nvGraphicFramePr>
          <p:cNvPr id="1026" name="Grafico 2"/>
          <p:cNvGraphicFramePr>
            <a:graphicFrameLocks/>
          </p:cNvGraphicFramePr>
          <p:nvPr>
            <p:extLst>
              <p:ext uri="{D42A27DB-BD31-4B8C-83A1-F6EECF244321}">
                <p14:modId xmlns:p14="http://schemas.microsoft.com/office/powerpoint/2010/main" val="129294071"/>
              </p:ext>
            </p:extLst>
          </p:nvPr>
        </p:nvGraphicFramePr>
        <p:xfrm>
          <a:off x="3598334" y="1684338"/>
          <a:ext cx="4258733" cy="4165600"/>
        </p:xfrm>
        <a:graphic>
          <a:graphicData uri="http://schemas.openxmlformats.org/presentationml/2006/ole">
            <mc:AlternateContent xmlns:mc="http://schemas.openxmlformats.org/markup-compatibility/2006">
              <mc:Choice xmlns:v="urn:schemas-microsoft-com:vml" Requires="v">
                <p:oleObj spid="_x0000_s50224" name="Grafico" r:id="rId3" imgW="4791060" imgH="4163224" progId="Excel.Chart.8">
                  <p:embed/>
                </p:oleObj>
              </mc:Choice>
              <mc:Fallback>
                <p:oleObj name="Grafico" r:id="rId3" imgW="4791060" imgH="4163224"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334" y="1684338"/>
                        <a:ext cx="4258733" cy="4165600"/>
                      </a:xfrm>
                      <a:prstGeom prst="rect">
                        <a:avLst/>
                      </a:prstGeom>
                      <a:solidFill>
                        <a:srgbClr val="FFFFFF"/>
                      </a:solidFill>
                      <a:ln>
                        <a:noFill/>
                      </a:ln>
                    </p:spPr>
                  </p:pic>
                </p:oleObj>
              </mc:Fallback>
            </mc:AlternateContent>
          </a:graphicData>
        </a:graphic>
      </p:graphicFrame>
      <p:pic>
        <p:nvPicPr>
          <p:cNvPr id="1029"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7411" y="1868489"/>
            <a:ext cx="195297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Immagin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7411" y="3814764"/>
            <a:ext cx="195297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CasellaDiTesto 9"/>
          <p:cNvSpPr txBox="1">
            <a:spLocks noChangeArrowheads="1"/>
          </p:cNvSpPr>
          <p:nvPr/>
        </p:nvSpPr>
        <p:spPr bwMode="auto">
          <a:xfrm>
            <a:off x="4355976" y="1628800"/>
            <a:ext cx="32756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1600" b="1" dirty="0" err="1">
                <a:latin typeface="Arial" charset="0"/>
                <a:cs typeface="Arial" charset="0"/>
              </a:rPr>
              <a:t>Red</a:t>
            </a:r>
            <a:r>
              <a:rPr lang="it-IT" sz="1600" b="1" dirty="0">
                <a:latin typeface="Arial" charset="0"/>
                <a:cs typeface="Arial" charset="0"/>
              </a:rPr>
              <a:t> </a:t>
            </a:r>
            <a:r>
              <a:rPr lang="it-IT" sz="1600" b="1" dirty="0" err="1">
                <a:latin typeface="Arial" charset="0"/>
                <a:cs typeface="Arial" charset="0"/>
              </a:rPr>
              <a:t>spots</a:t>
            </a:r>
            <a:r>
              <a:rPr lang="it-IT" sz="1600" b="1" dirty="0">
                <a:latin typeface="Arial" charset="0"/>
                <a:cs typeface="Arial" charset="0"/>
              </a:rPr>
              <a:t> - </a:t>
            </a:r>
            <a:r>
              <a:rPr lang="it-IT" sz="1600" b="1" dirty="0" err="1">
                <a:latin typeface="Arial" charset="0"/>
                <a:cs typeface="Arial" charset="0"/>
              </a:rPr>
              <a:t>Erosions</a:t>
            </a:r>
            <a:r>
              <a:rPr lang="it-IT" sz="1600" b="1" dirty="0">
                <a:latin typeface="Arial" charset="0"/>
                <a:cs typeface="Arial" charset="0"/>
              </a:rPr>
              <a:t> - </a:t>
            </a:r>
            <a:r>
              <a:rPr lang="it-IT" sz="1600" b="1" dirty="0" err="1">
                <a:latin typeface="Arial" charset="0"/>
                <a:cs typeface="Arial" charset="0"/>
              </a:rPr>
              <a:t>Ulcers</a:t>
            </a:r>
            <a:endParaRPr lang="it-IT" sz="1600" b="1" dirty="0">
              <a:latin typeface="Arial" charset="0"/>
              <a:cs typeface="Arial" charset="0"/>
            </a:endParaRPr>
          </a:p>
        </p:txBody>
      </p:sp>
      <p:sp>
        <p:nvSpPr>
          <p:cNvPr id="1033" name="CasellaDiTesto 1"/>
          <p:cNvSpPr txBox="1">
            <a:spLocks noChangeArrowheads="1"/>
          </p:cNvSpPr>
          <p:nvPr/>
        </p:nvSpPr>
        <p:spPr bwMode="auto">
          <a:xfrm>
            <a:off x="3966063" y="1700808"/>
            <a:ext cx="389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it-IT" sz="1800" dirty="0">
                <a:latin typeface="Arial" charset="0"/>
                <a:cs typeface="Arial" charset="0"/>
              </a:rPr>
              <a:t>%</a:t>
            </a:r>
          </a:p>
        </p:txBody>
      </p:sp>
    </p:spTree>
    <p:extLst>
      <p:ext uri="{BB962C8B-B14F-4D97-AF65-F5344CB8AC3E}">
        <p14:creationId xmlns:p14="http://schemas.microsoft.com/office/powerpoint/2010/main" val="328799427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332656"/>
            <a:ext cx="9036496" cy="6192688"/>
          </a:xfrm>
        </p:spPr>
        <p:txBody>
          <a:bodyPr/>
          <a:lstStyle/>
          <a:p>
            <a:pPr marL="0" indent="0" algn="ctr">
              <a:buNone/>
            </a:pPr>
            <a:r>
              <a:rPr lang="it-IT" dirty="0" smtClean="0">
                <a:solidFill>
                  <a:srgbClr val="FFFF00"/>
                </a:solidFill>
              </a:rPr>
              <a:t>GASTRITE GRANULOMATOSA</a:t>
            </a:r>
          </a:p>
          <a:p>
            <a:pPr marL="0" indent="0" algn="ctr">
              <a:buNone/>
            </a:pPr>
            <a:endParaRPr lang="it-IT" sz="2600" dirty="0">
              <a:solidFill>
                <a:srgbClr val="FFFF00"/>
              </a:solidFill>
            </a:endParaRPr>
          </a:p>
          <a:p>
            <a:pPr marL="0" indent="0">
              <a:buNone/>
            </a:pPr>
            <a:r>
              <a:rPr lang="it-IT" sz="2600" dirty="0" smtClean="0">
                <a:solidFill>
                  <a:schemeClr val="bg1"/>
                </a:solidFill>
              </a:rPr>
              <a:t>La</a:t>
            </a:r>
            <a:r>
              <a:rPr lang="it-IT" sz="2600" dirty="0" smtClean="0">
                <a:solidFill>
                  <a:srgbClr val="FFFF00"/>
                </a:solidFill>
              </a:rPr>
              <a:t> malattia di </a:t>
            </a:r>
            <a:r>
              <a:rPr lang="it-IT" sz="2600" dirty="0" err="1" smtClean="0">
                <a:solidFill>
                  <a:srgbClr val="FFFF00"/>
                </a:solidFill>
              </a:rPr>
              <a:t>Chron</a:t>
            </a:r>
            <a:r>
              <a:rPr lang="it-IT" sz="2600" dirty="0" smtClean="0">
                <a:solidFill>
                  <a:srgbClr val="FFFF00"/>
                </a:solidFill>
              </a:rPr>
              <a:t> </a:t>
            </a:r>
            <a:r>
              <a:rPr lang="it-IT" sz="2600" dirty="0" smtClean="0">
                <a:solidFill>
                  <a:schemeClr val="bg1"/>
                </a:solidFill>
              </a:rPr>
              <a:t>produce: ulcerazioni</a:t>
            </a:r>
          </a:p>
          <a:p>
            <a:pPr marL="0" indent="0">
              <a:buNone/>
            </a:pPr>
            <a:r>
              <a:rPr lang="it-IT" sz="2600" dirty="0">
                <a:solidFill>
                  <a:schemeClr val="bg1"/>
                </a:solidFill>
              </a:rPr>
              <a:t>	</a:t>
            </a:r>
            <a:r>
              <a:rPr lang="it-IT" sz="2600" dirty="0" smtClean="0">
                <a:solidFill>
                  <a:schemeClr val="bg1"/>
                </a:solidFill>
              </a:rPr>
              <a:t>			     infiltrazione granulomatosa</a:t>
            </a:r>
          </a:p>
          <a:p>
            <a:pPr marL="0" indent="0">
              <a:buNone/>
            </a:pPr>
            <a:r>
              <a:rPr lang="it-IT" sz="2600" dirty="0">
                <a:solidFill>
                  <a:schemeClr val="bg1"/>
                </a:solidFill>
              </a:rPr>
              <a:t>	</a:t>
            </a:r>
            <a:r>
              <a:rPr lang="it-IT" sz="2600" dirty="0" smtClean="0">
                <a:solidFill>
                  <a:schemeClr val="bg1"/>
                </a:solidFill>
              </a:rPr>
              <a:t>			     formazione di stenosi</a:t>
            </a:r>
          </a:p>
          <a:p>
            <a:pPr marL="0" indent="0">
              <a:buNone/>
            </a:pPr>
            <a:r>
              <a:rPr lang="it-IT" sz="2600" dirty="0" smtClean="0">
                <a:solidFill>
                  <a:srgbClr val="FFFF00"/>
                </a:solidFill>
              </a:rPr>
              <a:t>Altre malattie</a:t>
            </a:r>
            <a:r>
              <a:rPr lang="it-IT" sz="2600" dirty="0" smtClean="0">
                <a:solidFill>
                  <a:schemeClr val="bg1"/>
                </a:solidFill>
              </a:rPr>
              <a:t>: </a:t>
            </a:r>
            <a:r>
              <a:rPr lang="it-IT" sz="2600" dirty="0" err="1" smtClean="0">
                <a:solidFill>
                  <a:schemeClr val="bg1"/>
                </a:solidFill>
              </a:rPr>
              <a:t>istoplasmosi</a:t>
            </a:r>
            <a:endParaRPr lang="it-IT" sz="2600" dirty="0" smtClean="0">
              <a:solidFill>
                <a:schemeClr val="bg1"/>
              </a:solidFill>
            </a:endParaRPr>
          </a:p>
          <a:p>
            <a:pPr marL="0" indent="0">
              <a:buNone/>
            </a:pPr>
            <a:r>
              <a:rPr lang="it-IT" sz="2600" dirty="0">
                <a:solidFill>
                  <a:schemeClr val="bg1"/>
                </a:solidFill>
              </a:rPr>
              <a:t>	</a:t>
            </a:r>
            <a:r>
              <a:rPr lang="it-IT" sz="2600" dirty="0" smtClean="0">
                <a:solidFill>
                  <a:schemeClr val="bg1"/>
                </a:solidFill>
              </a:rPr>
              <a:t>	  candidosi</a:t>
            </a:r>
          </a:p>
          <a:p>
            <a:pPr marL="0" indent="0">
              <a:buNone/>
            </a:pPr>
            <a:r>
              <a:rPr lang="it-IT" sz="2600" dirty="0">
                <a:solidFill>
                  <a:schemeClr val="bg1"/>
                </a:solidFill>
              </a:rPr>
              <a:t>	</a:t>
            </a:r>
            <a:r>
              <a:rPr lang="it-IT" sz="2600" dirty="0" smtClean="0">
                <a:solidFill>
                  <a:schemeClr val="bg1"/>
                </a:solidFill>
              </a:rPr>
              <a:t>	  sifilide</a:t>
            </a:r>
          </a:p>
          <a:p>
            <a:pPr marL="0" indent="0">
              <a:buNone/>
            </a:pPr>
            <a:r>
              <a:rPr lang="it-IT" sz="2600" dirty="0">
                <a:solidFill>
                  <a:schemeClr val="bg1"/>
                </a:solidFill>
              </a:rPr>
              <a:t>	</a:t>
            </a:r>
            <a:r>
              <a:rPr lang="it-IT" sz="2600" dirty="0" smtClean="0">
                <a:solidFill>
                  <a:schemeClr val="bg1"/>
                </a:solidFill>
              </a:rPr>
              <a:t>	  tubercolosi</a:t>
            </a:r>
          </a:p>
          <a:p>
            <a:pPr marL="0" indent="0">
              <a:buNone/>
            </a:pPr>
            <a:endParaRPr lang="it-IT" sz="2600" dirty="0">
              <a:solidFill>
                <a:schemeClr val="bg1"/>
              </a:solidFill>
            </a:endParaRPr>
          </a:p>
          <a:p>
            <a:pPr marL="0" indent="0">
              <a:buNone/>
            </a:pPr>
            <a:r>
              <a:rPr lang="it-IT" sz="2600" dirty="0" smtClean="0">
                <a:solidFill>
                  <a:srgbClr val="FFFF00"/>
                </a:solidFill>
              </a:rPr>
              <a:t>Diagnosi</a:t>
            </a:r>
            <a:r>
              <a:rPr lang="it-IT" sz="2600" dirty="0" smtClean="0">
                <a:solidFill>
                  <a:schemeClr val="bg1"/>
                </a:solidFill>
              </a:rPr>
              <a:t>: biopsia + citologia per escludere malignità</a:t>
            </a:r>
          </a:p>
          <a:p>
            <a:pPr marL="0" indent="0">
              <a:buNone/>
            </a:pPr>
            <a:r>
              <a:rPr lang="it-IT" sz="2600" dirty="0">
                <a:solidFill>
                  <a:schemeClr val="bg1"/>
                </a:solidFill>
              </a:rPr>
              <a:t>	 </a:t>
            </a:r>
            <a:r>
              <a:rPr lang="it-IT" sz="2600" dirty="0" smtClean="0">
                <a:solidFill>
                  <a:schemeClr val="bg1"/>
                </a:solidFill>
              </a:rPr>
              <a:t>    esplorazione chirurgica se la diagnosi non si riesce a stabilire con biopsia all’endoscopia</a:t>
            </a:r>
          </a:p>
        </p:txBody>
      </p:sp>
    </p:spTree>
    <p:extLst>
      <p:ext uri="{BB962C8B-B14F-4D97-AF65-F5344CB8AC3E}">
        <p14:creationId xmlns:p14="http://schemas.microsoft.com/office/powerpoint/2010/main" val="7200238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p:cNvSpPr>
            <a:spLocks noGrp="1"/>
          </p:cNvSpPr>
          <p:nvPr>
            <p:ph type="title"/>
          </p:nvPr>
        </p:nvSpPr>
        <p:spPr>
          <a:xfrm>
            <a:off x="560387" y="44624"/>
            <a:ext cx="8229600" cy="1143000"/>
          </a:xfrm>
        </p:spPr>
        <p:txBody>
          <a:bodyPr/>
          <a:lstStyle/>
          <a:p>
            <a:r>
              <a:rPr lang="it-IT" sz="4800" dirty="0" smtClean="0">
                <a:solidFill>
                  <a:srgbClr val="FFFF00"/>
                </a:solidFill>
              </a:rPr>
              <a:t>Gastrite</a:t>
            </a:r>
          </a:p>
        </p:txBody>
      </p:sp>
      <p:sp>
        <p:nvSpPr>
          <p:cNvPr id="15362" name="Segnaposto contenuto 2"/>
          <p:cNvSpPr>
            <a:spLocks noGrp="1"/>
          </p:cNvSpPr>
          <p:nvPr>
            <p:ph idx="1"/>
          </p:nvPr>
        </p:nvSpPr>
        <p:spPr>
          <a:xfrm>
            <a:off x="457200" y="1196752"/>
            <a:ext cx="8435975" cy="5257800"/>
          </a:xfrm>
        </p:spPr>
        <p:txBody>
          <a:bodyPr/>
          <a:lstStyle/>
          <a:p>
            <a:pPr marL="0" indent="0">
              <a:buFont typeface="Arial" charset="0"/>
              <a:buNone/>
            </a:pPr>
            <a:r>
              <a:rPr lang="it-IT" sz="3600" dirty="0" smtClean="0">
                <a:solidFill>
                  <a:srgbClr val="FFFF00"/>
                </a:solidFill>
              </a:rPr>
              <a:t>Definizione:</a:t>
            </a:r>
          </a:p>
          <a:p>
            <a:pPr marL="0" indent="0">
              <a:buFont typeface="Arial" charset="0"/>
              <a:buNone/>
            </a:pPr>
            <a:r>
              <a:rPr lang="it-IT" dirty="0" smtClean="0">
                <a:solidFill>
                  <a:srgbClr val="FFFF00"/>
                </a:solidFill>
              </a:rPr>
              <a:t>	</a:t>
            </a:r>
            <a:r>
              <a:rPr lang="it-IT" sz="3000" dirty="0" smtClean="0">
                <a:solidFill>
                  <a:schemeClr val="bg1"/>
                </a:solidFill>
              </a:rPr>
              <a:t>Un’ampia varietà di condizioni infiammatorie o emorragiche della mucosa gastrica;</a:t>
            </a:r>
          </a:p>
          <a:p>
            <a:pPr marL="0" indent="0">
              <a:buFont typeface="Arial" charset="0"/>
              <a:buNone/>
            </a:pPr>
            <a:endParaRPr lang="it-IT" dirty="0" smtClean="0">
              <a:solidFill>
                <a:schemeClr val="bg1"/>
              </a:solidFill>
            </a:endParaRPr>
          </a:p>
          <a:p>
            <a:pPr marL="0" indent="0">
              <a:buFont typeface="Arial" charset="0"/>
              <a:buNone/>
            </a:pPr>
            <a:r>
              <a:rPr lang="it-IT" dirty="0" smtClean="0">
                <a:solidFill>
                  <a:schemeClr val="bg1"/>
                </a:solidFill>
              </a:rPr>
              <a:t>	La “</a:t>
            </a:r>
            <a:r>
              <a:rPr lang="it-IT" sz="3000" dirty="0" smtClean="0">
                <a:solidFill>
                  <a:schemeClr val="bg1"/>
                </a:solidFill>
              </a:rPr>
              <a:t>gastrite” </a:t>
            </a:r>
            <a:r>
              <a:rPr lang="it-IT" sz="3000" u="sng" dirty="0" smtClean="0">
                <a:solidFill>
                  <a:schemeClr val="bg1"/>
                </a:solidFill>
              </a:rPr>
              <a:t>non</a:t>
            </a:r>
            <a:r>
              <a:rPr lang="it-IT" sz="3000" dirty="0" smtClean="0">
                <a:solidFill>
                  <a:schemeClr val="bg1"/>
                </a:solidFill>
              </a:rPr>
              <a:t> è una </a:t>
            </a:r>
            <a:r>
              <a:rPr lang="it-IT" sz="3000" b="1" dirty="0" smtClean="0">
                <a:solidFill>
                  <a:schemeClr val="bg1"/>
                </a:solidFill>
              </a:rPr>
              <a:t>condizione clinica </a:t>
            </a:r>
            <a:r>
              <a:rPr lang="it-IT" sz="3000" dirty="0" smtClean="0">
                <a:solidFill>
                  <a:schemeClr val="bg1"/>
                </a:solidFill>
              </a:rPr>
              <a:t>di per sé;</a:t>
            </a:r>
          </a:p>
          <a:p>
            <a:pPr marL="0" indent="0">
              <a:buFont typeface="Arial" charset="0"/>
              <a:buNone/>
            </a:pPr>
            <a:endParaRPr lang="it-IT" sz="3000" dirty="0">
              <a:solidFill>
                <a:schemeClr val="bg1"/>
              </a:solidFill>
            </a:endParaRPr>
          </a:p>
          <a:p>
            <a:pPr marL="0" indent="0">
              <a:buFont typeface="Arial" charset="0"/>
              <a:buNone/>
            </a:pPr>
            <a:r>
              <a:rPr lang="it-IT" sz="3000" dirty="0" smtClean="0">
                <a:solidFill>
                  <a:schemeClr val="bg1"/>
                </a:solidFill>
              </a:rPr>
              <a:t>	si tratta di una </a:t>
            </a:r>
            <a:r>
              <a:rPr lang="it-IT" sz="3000" u="sng" dirty="0" smtClean="0">
                <a:solidFill>
                  <a:srgbClr val="FFCC00"/>
                </a:solidFill>
              </a:rPr>
              <a:t>entità istologica</a:t>
            </a:r>
            <a:r>
              <a:rPr lang="it-IT" sz="3000" dirty="0" smtClean="0">
                <a:solidFill>
                  <a:schemeClr val="bg1"/>
                </a:solidFill>
              </a:rPr>
              <a:t> che quindi necessita di una biopsia per essere confermata</a:t>
            </a:r>
            <a:endParaRPr lang="it-IT" sz="3000"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1"/>
          <p:cNvSpPr>
            <a:spLocks noGrp="1"/>
          </p:cNvSpPr>
          <p:nvPr>
            <p:ph type="title"/>
          </p:nvPr>
        </p:nvSpPr>
        <p:spPr/>
        <p:txBody>
          <a:bodyPr/>
          <a:lstStyle/>
          <a:p>
            <a:r>
              <a:rPr lang="it-IT" smtClean="0">
                <a:solidFill>
                  <a:srgbClr val="FFFF00"/>
                </a:solidFill>
              </a:rPr>
              <a:t>Classificazione</a:t>
            </a:r>
          </a:p>
        </p:txBody>
      </p:sp>
      <p:sp>
        <p:nvSpPr>
          <p:cNvPr id="5" name="Segnaposto contenuto 4"/>
          <p:cNvSpPr>
            <a:spLocks noGrp="1"/>
          </p:cNvSpPr>
          <p:nvPr>
            <p:ph sz="half" idx="1"/>
          </p:nvPr>
        </p:nvSpPr>
        <p:spPr>
          <a:xfrm>
            <a:off x="395288" y="1268413"/>
            <a:ext cx="4038600" cy="4525962"/>
          </a:xfrm>
        </p:spPr>
        <p:txBody>
          <a:bodyPr rtlCol="0">
            <a:normAutofit/>
          </a:bodyPr>
          <a:lstStyle/>
          <a:p>
            <a:pPr marL="0" indent="0" fontAlgn="auto">
              <a:spcAft>
                <a:spcPts val="0"/>
              </a:spcAft>
              <a:buFont typeface="Arial" pitchFamily="34" charset="0"/>
              <a:buNone/>
              <a:defRPr/>
            </a:pPr>
            <a:r>
              <a:rPr lang="it-IT" dirty="0" smtClean="0">
                <a:solidFill>
                  <a:srgbClr val="FF0000"/>
                </a:solidFill>
              </a:rPr>
              <a:t>Gastrite acuta</a:t>
            </a:r>
          </a:p>
          <a:p>
            <a:pPr fontAlgn="auto">
              <a:spcAft>
                <a:spcPts val="0"/>
              </a:spcAft>
              <a:buFont typeface="Wingdings" pitchFamily="2" charset="2"/>
              <a:buChar char="q"/>
              <a:defRPr/>
            </a:pPr>
            <a:r>
              <a:rPr lang="it-IT" sz="2600" dirty="0" smtClean="0">
                <a:solidFill>
                  <a:schemeClr val="bg1"/>
                </a:solidFill>
              </a:rPr>
              <a:t>Semplice</a:t>
            </a:r>
          </a:p>
          <a:p>
            <a:pPr fontAlgn="auto">
              <a:spcAft>
                <a:spcPts val="0"/>
              </a:spcAft>
              <a:buFont typeface="Wingdings" pitchFamily="2" charset="2"/>
              <a:buChar char="q"/>
              <a:defRPr/>
            </a:pPr>
            <a:r>
              <a:rPr lang="it-IT" sz="2600" dirty="0" smtClean="0">
                <a:solidFill>
                  <a:schemeClr val="bg1"/>
                </a:solidFill>
              </a:rPr>
              <a:t>Erosiva ed emorragica</a:t>
            </a:r>
          </a:p>
          <a:p>
            <a:pPr fontAlgn="auto">
              <a:spcAft>
                <a:spcPts val="0"/>
              </a:spcAft>
              <a:buFont typeface="Wingdings" pitchFamily="2" charset="2"/>
              <a:buChar char="q"/>
              <a:defRPr/>
            </a:pPr>
            <a:r>
              <a:rPr lang="it-IT" sz="2600" dirty="0" smtClean="0">
                <a:solidFill>
                  <a:schemeClr val="bg1"/>
                </a:solidFill>
              </a:rPr>
              <a:t>Flemmonosa</a:t>
            </a:r>
          </a:p>
          <a:p>
            <a:pPr fontAlgn="auto">
              <a:spcAft>
                <a:spcPts val="0"/>
              </a:spcAft>
              <a:buFont typeface="Wingdings" pitchFamily="2" charset="2"/>
              <a:buChar char="q"/>
              <a:defRPr/>
            </a:pPr>
            <a:r>
              <a:rPr lang="it-IT" sz="2600" dirty="0" smtClean="0">
                <a:solidFill>
                  <a:schemeClr val="bg1"/>
                </a:solidFill>
              </a:rPr>
              <a:t>Corrosiva	</a:t>
            </a:r>
            <a:endParaRPr lang="it-IT" sz="2600" dirty="0">
              <a:solidFill>
                <a:schemeClr val="bg1"/>
              </a:solidFill>
            </a:endParaRPr>
          </a:p>
        </p:txBody>
      </p:sp>
      <p:sp>
        <p:nvSpPr>
          <p:cNvPr id="6" name="Segnaposto contenuto 5"/>
          <p:cNvSpPr>
            <a:spLocks noGrp="1"/>
          </p:cNvSpPr>
          <p:nvPr>
            <p:ph sz="half" idx="2"/>
          </p:nvPr>
        </p:nvSpPr>
        <p:spPr>
          <a:xfrm>
            <a:off x="4572000" y="1268413"/>
            <a:ext cx="4038600" cy="4525962"/>
          </a:xfrm>
        </p:spPr>
        <p:txBody>
          <a:bodyPr rtlCol="0">
            <a:normAutofit/>
          </a:bodyPr>
          <a:lstStyle/>
          <a:p>
            <a:pPr marL="0" indent="0" fontAlgn="auto">
              <a:spcAft>
                <a:spcPts val="0"/>
              </a:spcAft>
              <a:buFont typeface="Arial" pitchFamily="34" charset="0"/>
              <a:buNone/>
              <a:defRPr/>
            </a:pPr>
            <a:r>
              <a:rPr lang="it-IT" dirty="0" smtClean="0">
                <a:solidFill>
                  <a:schemeClr val="accent6">
                    <a:lumMod val="75000"/>
                  </a:schemeClr>
                </a:solidFill>
              </a:rPr>
              <a:t>Gastrite cronica</a:t>
            </a:r>
          </a:p>
          <a:p>
            <a:pPr fontAlgn="auto">
              <a:spcAft>
                <a:spcPts val="0"/>
              </a:spcAft>
              <a:buFont typeface="Wingdings" pitchFamily="2" charset="2"/>
              <a:buChar char="q"/>
              <a:defRPr/>
            </a:pPr>
            <a:r>
              <a:rPr lang="it-IT" sz="2600" dirty="0" smtClean="0">
                <a:solidFill>
                  <a:schemeClr val="bg1"/>
                </a:solidFill>
              </a:rPr>
              <a:t>Superficiale</a:t>
            </a:r>
          </a:p>
          <a:p>
            <a:pPr fontAlgn="auto">
              <a:spcAft>
                <a:spcPts val="0"/>
              </a:spcAft>
              <a:buFont typeface="Wingdings" pitchFamily="2" charset="2"/>
              <a:buChar char="q"/>
              <a:defRPr/>
            </a:pPr>
            <a:r>
              <a:rPr lang="it-IT" sz="2600" dirty="0" smtClean="0">
                <a:solidFill>
                  <a:schemeClr val="bg1"/>
                </a:solidFill>
              </a:rPr>
              <a:t>Atrofica</a:t>
            </a:r>
          </a:p>
          <a:p>
            <a:pPr fontAlgn="auto">
              <a:spcAft>
                <a:spcPts val="0"/>
              </a:spcAft>
              <a:buFont typeface="Wingdings" pitchFamily="2" charset="2"/>
              <a:buChar char="q"/>
              <a:defRPr/>
            </a:pPr>
            <a:r>
              <a:rPr lang="it-IT" sz="2600" dirty="0" smtClean="0">
                <a:solidFill>
                  <a:schemeClr val="bg1"/>
                </a:solidFill>
              </a:rPr>
              <a:t>(Ipertrofica)</a:t>
            </a:r>
          </a:p>
          <a:p>
            <a:pPr marL="0" indent="0" fontAlgn="auto">
              <a:spcAft>
                <a:spcPts val="0"/>
              </a:spcAft>
              <a:buFont typeface="Arial" pitchFamily="34" charset="0"/>
              <a:buNone/>
              <a:defRPr/>
            </a:pPr>
            <a:endParaRPr lang="it-IT" dirty="0">
              <a:solidFill>
                <a:schemeClr val="bg1"/>
              </a:solidFill>
            </a:endParaRPr>
          </a:p>
        </p:txBody>
      </p:sp>
      <p:sp>
        <p:nvSpPr>
          <p:cNvPr id="7" name="CasellaDiTesto 6"/>
          <p:cNvSpPr txBox="1"/>
          <p:nvPr/>
        </p:nvSpPr>
        <p:spPr>
          <a:xfrm>
            <a:off x="395536" y="4063132"/>
            <a:ext cx="8424863" cy="2462212"/>
          </a:xfrm>
          <a:prstGeom prst="rect">
            <a:avLst/>
          </a:prstGeom>
          <a:noFill/>
        </p:spPr>
        <p:txBody>
          <a:bodyPr>
            <a:spAutoFit/>
          </a:bodyPr>
          <a:lstStyle/>
          <a:p>
            <a:pPr fontAlgn="auto">
              <a:spcBef>
                <a:spcPts val="0"/>
              </a:spcBef>
              <a:spcAft>
                <a:spcPts val="0"/>
              </a:spcAft>
              <a:defRPr/>
            </a:pPr>
            <a:r>
              <a:rPr lang="it-IT" sz="2200" dirty="0">
                <a:solidFill>
                  <a:srgbClr val="FF0000"/>
                </a:solidFill>
                <a:latin typeface="+mn-lt"/>
                <a:cs typeface="+mn-cs"/>
              </a:rPr>
              <a:t>Acuta</a:t>
            </a:r>
            <a:r>
              <a:rPr lang="it-IT" sz="2200" dirty="0">
                <a:solidFill>
                  <a:schemeClr val="bg1"/>
                </a:solidFill>
                <a:latin typeface="+mn-lt"/>
                <a:cs typeface="+mn-cs"/>
              </a:rPr>
              <a:t> vs </a:t>
            </a:r>
            <a:r>
              <a:rPr lang="it-IT" sz="2200" dirty="0">
                <a:solidFill>
                  <a:schemeClr val="accent6">
                    <a:lumMod val="75000"/>
                  </a:schemeClr>
                </a:solidFill>
                <a:latin typeface="+mn-lt"/>
                <a:cs typeface="+mn-cs"/>
              </a:rPr>
              <a:t>Cronica</a:t>
            </a:r>
            <a:r>
              <a:rPr lang="it-IT" sz="2200" dirty="0">
                <a:solidFill>
                  <a:schemeClr val="bg1"/>
                </a:solidFill>
                <a:latin typeface="+mn-lt"/>
                <a:cs typeface="+mn-cs"/>
              </a:rPr>
              <a:t>:</a:t>
            </a:r>
          </a:p>
          <a:p>
            <a:pPr fontAlgn="auto">
              <a:spcBef>
                <a:spcPts val="0"/>
              </a:spcBef>
              <a:spcAft>
                <a:spcPts val="0"/>
              </a:spcAft>
              <a:defRPr/>
            </a:pPr>
            <a:r>
              <a:rPr lang="it-IT" sz="2200" dirty="0">
                <a:solidFill>
                  <a:schemeClr val="bg1"/>
                </a:solidFill>
                <a:latin typeface="+mn-lt"/>
                <a:cs typeface="+mn-cs"/>
              </a:rPr>
              <a:t>	-Nell’</a:t>
            </a:r>
            <a:r>
              <a:rPr lang="it-IT" sz="2200" dirty="0">
                <a:solidFill>
                  <a:srgbClr val="FF0000"/>
                </a:solidFill>
                <a:latin typeface="+mn-lt"/>
                <a:cs typeface="+mn-cs"/>
              </a:rPr>
              <a:t>acuta</a:t>
            </a:r>
            <a:r>
              <a:rPr lang="it-IT" sz="2200" dirty="0">
                <a:solidFill>
                  <a:schemeClr val="bg1"/>
                </a:solidFill>
                <a:latin typeface="+mn-lt"/>
                <a:cs typeface="+mn-cs"/>
              </a:rPr>
              <a:t> si </a:t>
            </a:r>
            <a:r>
              <a:rPr lang="it-IT" sz="2200" dirty="0" smtClean="0">
                <a:solidFill>
                  <a:schemeClr val="bg1"/>
                </a:solidFill>
                <a:latin typeface="+mn-lt"/>
                <a:cs typeface="+mn-cs"/>
              </a:rPr>
              <a:t>dimostra un’infiammazione </a:t>
            </a:r>
            <a:r>
              <a:rPr lang="it-IT" sz="2200" dirty="0">
                <a:solidFill>
                  <a:schemeClr val="bg1"/>
                </a:solidFill>
                <a:latin typeface="+mn-lt"/>
                <a:cs typeface="+mn-cs"/>
              </a:rPr>
              <a:t>di breve </a:t>
            </a:r>
            <a:r>
              <a:rPr lang="it-IT" sz="2200" dirty="0" smtClean="0">
                <a:solidFill>
                  <a:schemeClr val="bg1"/>
                </a:solidFill>
                <a:latin typeface="+mn-lt"/>
                <a:cs typeface="+mn-cs"/>
              </a:rPr>
              <a:t>durata, caratterizzata da un </a:t>
            </a:r>
            <a:r>
              <a:rPr lang="it-IT" sz="2200" dirty="0">
                <a:solidFill>
                  <a:schemeClr val="bg1"/>
                </a:solidFill>
                <a:latin typeface="+mn-lt"/>
                <a:cs typeface="+mn-cs"/>
              </a:rPr>
              <a:t>infiltrato </a:t>
            </a:r>
            <a:r>
              <a:rPr lang="it-IT" sz="2200" dirty="0" smtClean="0">
                <a:solidFill>
                  <a:schemeClr val="bg1"/>
                </a:solidFill>
                <a:latin typeface="+mn-lt"/>
                <a:cs typeface="+mn-cs"/>
              </a:rPr>
              <a:t>predominantemente neutrofilo</a:t>
            </a:r>
            <a:endParaRPr lang="it-IT" sz="2200" dirty="0">
              <a:solidFill>
                <a:schemeClr val="bg1"/>
              </a:solidFill>
              <a:latin typeface="+mn-lt"/>
              <a:cs typeface="+mn-cs"/>
            </a:endParaRPr>
          </a:p>
          <a:p>
            <a:pPr fontAlgn="auto">
              <a:spcBef>
                <a:spcPts val="0"/>
              </a:spcBef>
              <a:spcAft>
                <a:spcPts val="0"/>
              </a:spcAft>
              <a:defRPr/>
            </a:pPr>
            <a:endParaRPr lang="it-IT" sz="2200" dirty="0">
              <a:solidFill>
                <a:schemeClr val="bg1"/>
              </a:solidFill>
              <a:latin typeface="+mn-lt"/>
              <a:cs typeface="+mn-cs"/>
            </a:endParaRPr>
          </a:p>
          <a:p>
            <a:pPr fontAlgn="auto">
              <a:spcBef>
                <a:spcPts val="0"/>
              </a:spcBef>
              <a:spcAft>
                <a:spcPts val="0"/>
              </a:spcAft>
              <a:defRPr/>
            </a:pPr>
            <a:r>
              <a:rPr lang="it-IT" sz="2200" dirty="0">
                <a:solidFill>
                  <a:schemeClr val="bg1"/>
                </a:solidFill>
                <a:latin typeface="+mn-lt"/>
                <a:cs typeface="+mn-cs"/>
              </a:rPr>
              <a:t>	-Nella </a:t>
            </a:r>
            <a:r>
              <a:rPr lang="it-IT" sz="2200" dirty="0">
                <a:solidFill>
                  <a:srgbClr val="FF6600"/>
                </a:solidFill>
                <a:latin typeface="+mn-lt"/>
                <a:cs typeface="+mn-cs"/>
              </a:rPr>
              <a:t>cronica</a:t>
            </a:r>
            <a:r>
              <a:rPr lang="it-IT" sz="2200" dirty="0">
                <a:solidFill>
                  <a:schemeClr val="bg1"/>
                </a:solidFill>
                <a:latin typeface="+mn-lt"/>
                <a:cs typeface="+mn-cs"/>
              </a:rPr>
              <a:t> </a:t>
            </a:r>
            <a:r>
              <a:rPr lang="it-IT" sz="2200" dirty="0" smtClean="0">
                <a:solidFill>
                  <a:schemeClr val="bg1"/>
                </a:solidFill>
                <a:latin typeface="+mn-lt"/>
                <a:cs typeface="+mn-cs"/>
              </a:rPr>
              <a:t>l’infiammazione è di </a:t>
            </a:r>
            <a:r>
              <a:rPr lang="it-IT" sz="2200" dirty="0">
                <a:solidFill>
                  <a:schemeClr val="bg1"/>
                </a:solidFill>
                <a:latin typeface="+mn-lt"/>
                <a:cs typeface="+mn-cs"/>
              </a:rPr>
              <a:t>lunga </a:t>
            </a:r>
            <a:r>
              <a:rPr lang="it-IT" sz="2200" dirty="0" smtClean="0">
                <a:solidFill>
                  <a:schemeClr val="bg1"/>
                </a:solidFill>
                <a:latin typeface="+mn-lt"/>
                <a:cs typeface="+mn-cs"/>
              </a:rPr>
              <a:t>durata con </a:t>
            </a:r>
            <a:r>
              <a:rPr lang="it-IT" sz="2200" dirty="0">
                <a:solidFill>
                  <a:schemeClr val="bg1"/>
                </a:solidFill>
                <a:latin typeface="+mn-lt"/>
                <a:cs typeface="+mn-cs"/>
              </a:rPr>
              <a:t>un infiltrato di cellule </a:t>
            </a:r>
            <a:r>
              <a:rPr lang="it-IT" sz="2200" dirty="0" smtClean="0">
                <a:solidFill>
                  <a:schemeClr val="bg1"/>
                </a:solidFill>
                <a:latin typeface="+mn-lt"/>
                <a:cs typeface="+mn-cs"/>
              </a:rPr>
              <a:t>mononucleato, </a:t>
            </a:r>
            <a:r>
              <a:rPr lang="it-IT" sz="2200" dirty="0">
                <a:solidFill>
                  <a:schemeClr val="bg1"/>
                </a:solidFill>
                <a:latin typeface="+mn-lt"/>
                <a:cs typeface="+mn-cs"/>
              </a:rPr>
              <a:t>in particolare di </a:t>
            </a:r>
            <a:r>
              <a:rPr lang="it-IT" sz="2200" dirty="0" smtClean="0">
                <a:solidFill>
                  <a:schemeClr val="bg1"/>
                </a:solidFill>
                <a:latin typeface="+mn-lt"/>
                <a:cs typeface="+mn-cs"/>
              </a:rPr>
              <a:t>linfociti, plasmacellule </a:t>
            </a:r>
            <a:r>
              <a:rPr lang="it-IT" sz="2200" dirty="0">
                <a:solidFill>
                  <a:schemeClr val="bg1"/>
                </a:solidFill>
                <a:latin typeface="+mn-lt"/>
                <a:cs typeface="+mn-cs"/>
              </a:rPr>
              <a:t>e macrofagi</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4"/>
          <p:cNvSpPr>
            <a:spLocks noGrp="1"/>
          </p:cNvSpPr>
          <p:nvPr>
            <p:ph type="title"/>
          </p:nvPr>
        </p:nvSpPr>
        <p:spPr/>
        <p:txBody>
          <a:bodyPr/>
          <a:lstStyle/>
          <a:p>
            <a:r>
              <a:rPr lang="it-IT" dirty="0" smtClean="0">
                <a:solidFill>
                  <a:srgbClr val="FFFF00"/>
                </a:solidFill>
              </a:rPr>
              <a:t>GASTRITE ACUTA</a:t>
            </a:r>
          </a:p>
        </p:txBody>
      </p:sp>
      <p:sp>
        <p:nvSpPr>
          <p:cNvPr id="19458" name="Segnaposto contenuto 5"/>
          <p:cNvSpPr>
            <a:spLocks noGrp="1"/>
          </p:cNvSpPr>
          <p:nvPr>
            <p:ph idx="1"/>
          </p:nvPr>
        </p:nvSpPr>
        <p:spPr>
          <a:xfrm>
            <a:off x="468313" y="1844824"/>
            <a:ext cx="8229600" cy="4176464"/>
          </a:xfrm>
        </p:spPr>
        <p:txBody>
          <a:bodyPr/>
          <a:lstStyle/>
          <a:p>
            <a:pPr>
              <a:lnSpc>
                <a:spcPct val="150000"/>
              </a:lnSpc>
              <a:buFontTx/>
              <a:buChar char="-"/>
            </a:pPr>
            <a:r>
              <a:rPr lang="it-IT" dirty="0" smtClean="0">
                <a:solidFill>
                  <a:schemeClr val="bg1"/>
                </a:solidFill>
              </a:rPr>
              <a:t>Si sviluppa in poco tempo; ± </a:t>
            </a:r>
            <a:r>
              <a:rPr lang="it-IT" dirty="0">
                <a:solidFill>
                  <a:schemeClr val="bg1"/>
                </a:solidFill>
              </a:rPr>
              <a:t>erosioni / ulcere </a:t>
            </a:r>
            <a:endParaRPr lang="it-IT" dirty="0" smtClean="0">
              <a:solidFill>
                <a:schemeClr val="bg1"/>
              </a:solidFill>
            </a:endParaRPr>
          </a:p>
          <a:p>
            <a:pPr>
              <a:lnSpc>
                <a:spcPct val="150000"/>
              </a:lnSpc>
              <a:buFontTx/>
              <a:buChar char="-"/>
            </a:pPr>
            <a:r>
              <a:rPr lang="it-IT" dirty="0" smtClean="0">
                <a:solidFill>
                  <a:schemeClr val="bg1"/>
                </a:solidFill>
              </a:rPr>
              <a:t>dopo esposizione a diverse sostanze ‘lesive’ (ad es.: </a:t>
            </a:r>
            <a:r>
              <a:rPr lang="it-IT" dirty="0" smtClean="0">
                <a:solidFill>
                  <a:srgbClr val="FF0080"/>
                </a:solidFill>
              </a:rPr>
              <a:t>caustici</a:t>
            </a:r>
            <a:r>
              <a:rPr lang="it-IT" dirty="0" smtClean="0">
                <a:solidFill>
                  <a:schemeClr val="bg1"/>
                </a:solidFill>
              </a:rPr>
              <a:t>, ma anche </a:t>
            </a:r>
            <a:r>
              <a:rPr lang="it-IT" dirty="0" smtClean="0">
                <a:solidFill>
                  <a:srgbClr val="FF66FF"/>
                </a:solidFill>
              </a:rPr>
              <a:t>farmaci</a:t>
            </a:r>
            <a:r>
              <a:rPr lang="it-IT" dirty="0" smtClean="0">
                <a:solidFill>
                  <a:schemeClr val="bg1"/>
                </a:solidFill>
              </a:rPr>
              <a:t>)</a:t>
            </a:r>
          </a:p>
          <a:p>
            <a:pPr>
              <a:lnSpc>
                <a:spcPct val="150000"/>
              </a:lnSpc>
              <a:buFontTx/>
              <a:buChar char="-"/>
            </a:pPr>
            <a:r>
              <a:rPr lang="it-IT" dirty="0" smtClean="0">
                <a:solidFill>
                  <a:schemeClr val="bg1"/>
                </a:solidFill>
              </a:rPr>
              <a:t>in seguito alla diminuzione del flusso ematico della mucosa</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p:txBody>
          <a:bodyPr/>
          <a:lstStyle/>
          <a:p>
            <a:r>
              <a:rPr lang="it-IT" smtClean="0">
                <a:solidFill>
                  <a:srgbClr val="FFFF00"/>
                </a:solidFill>
              </a:rPr>
              <a:t>Eziologia e Patogenesi</a:t>
            </a:r>
          </a:p>
        </p:txBody>
      </p:sp>
      <p:sp>
        <p:nvSpPr>
          <p:cNvPr id="3" name="Segnaposto contenuto 2"/>
          <p:cNvSpPr>
            <a:spLocks noGrp="1"/>
          </p:cNvSpPr>
          <p:nvPr>
            <p:ph idx="1"/>
          </p:nvPr>
        </p:nvSpPr>
        <p:spPr/>
        <p:txBody>
          <a:bodyPr rtlCol="0">
            <a:normAutofit fontScale="92500" lnSpcReduction="10000"/>
          </a:bodyPr>
          <a:lstStyle/>
          <a:p>
            <a:pPr fontAlgn="auto">
              <a:spcAft>
                <a:spcPts val="0"/>
              </a:spcAft>
              <a:buClr>
                <a:srgbClr val="FF0000"/>
              </a:buClr>
              <a:buFont typeface="Arial" pitchFamily="34" charset="0"/>
              <a:buChar char="•"/>
              <a:defRPr/>
            </a:pPr>
            <a:r>
              <a:rPr lang="it-IT" sz="3500" dirty="0" smtClean="0">
                <a:solidFill>
                  <a:schemeClr val="bg1"/>
                </a:solidFill>
              </a:rPr>
              <a:t>Farmaci </a:t>
            </a:r>
            <a:r>
              <a:rPr lang="it-IT" sz="2600" dirty="0" smtClean="0">
                <a:solidFill>
                  <a:schemeClr val="bg1"/>
                </a:solidFill>
              </a:rPr>
              <a:t>(e.g., FANS, farmaci </a:t>
            </a:r>
            <a:r>
              <a:rPr lang="it-IT" sz="2600" dirty="0">
                <a:solidFill>
                  <a:schemeClr val="bg1"/>
                </a:solidFill>
              </a:rPr>
              <a:t>antinfiammatori non steroidei)</a:t>
            </a:r>
            <a:endParaRPr lang="it-IT" sz="3000" dirty="0">
              <a:solidFill>
                <a:schemeClr val="bg1"/>
              </a:solidFill>
            </a:endParaRPr>
          </a:p>
          <a:p>
            <a:pPr fontAlgn="auto">
              <a:spcAft>
                <a:spcPts val="0"/>
              </a:spcAft>
              <a:buClr>
                <a:srgbClr val="FF0000"/>
              </a:buClr>
              <a:buFont typeface="Arial" pitchFamily="34" charset="0"/>
              <a:buChar char="•"/>
              <a:defRPr/>
            </a:pPr>
            <a:r>
              <a:rPr lang="it-IT" sz="3500" dirty="0">
                <a:solidFill>
                  <a:schemeClr val="bg1"/>
                </a:solidFill>
              </a:rPr>
              <a:t>Alcol</a:t>
            </a:r>
          </a:p>
          <a:p>
            <a:pPr fontAlgn="auto">
              <a:spcAft>
                <a:spcPts val="0"/>
              </a:spcAft>
              <a:buClr>
                <a:srgbClr val="FF0000"/>
              </a:buClr>
              <a:buFont typeface="Arial" pitchFamily="34" charset="0"/>
              <a:buChar char="•"/>
              <a:defRPr/>
            </a:pPr>
            <a:r>
              <a:rPr lang="it-IT" sz="3500" dirty="0" smtClean="0">
                <a:solidFill>
                  <a:schemeClr val="bg1"/>
                </a:solidFill>
              </a:rPr>
              <a:t>Stress</a:t>
            </a:r>
          </a:p>
          <a:p>
            <a:pPr marL="0" indent="0" fontAlgn="auto">
              <a:spcAft>
                <a:spcPts val="0"/>
              </a:spcAft>
              <a:buClr>
                <a:srgbClr val="FF0000"/>
              </a:buClr>
              <a:buFont typeface="Arial" pitchFamily="34" charset="0"/>
              <a:buNone/>
              <a:defRPr/>
            </a:pPr>
            <a:r>
              <a:rPr lang="it-IT" dirty="0">
                <a:solidFill>
                  <a:schemeClr val="bg1"/>
                </a:solidFill>
              </a:rPr>
              <a:t>	</a:t>
            </a:r>
            <a:r>
              <a:rPr lang="it-IT" sz="3000" dirty="0" smtClean="0">
                <a:solidFill>
                  <a:schemeClr val="bg1"/>
                </a:solidFill>
              </a:rPr>
              <a:t>- Shock</a:t>
            </a:r>
          </a:p>
          <a:p>
            <a:pPr marL="0" indent="0" fontAlgn="auto">
              <a:spcAft>
                <a:spcPts val="0"/>
              </a:spcAft>
              <a:buClr>
                <a:srgbClr val="FF0000"/>
              </a:buClr>
              <a:buFont typeface="Arial" pitchFamily="34" charset="0"/>
              <a:buNone/>
              <a:defRPr/>
            </a:pPr>
            <a:r>
              <a:rPr lang="it-IT" sz="3000" dirty="0">
                <a:solidFill>
                  <a:schemeClr val="bg1"/>
                </a:solidFill>
              </a:rPr>
              <a:t>	</a:t>
            </a:r>
            <a:r>
              <a:rPr lang="it-IT" sz="3000" dirty="0" smtClean="0">
                <a:solidFill>
                  <a:schemeClr val="bg1"/>
                </a:solidFill>
              </a:rPr>
              <a:t>- Sepsi</a:t>
            </a:r>
          </a:p>
          <a:p>
            <a:pPr marL="0" indent="0" fontAlgn="auto">
              <a:spcAft>
                <a:spcPts val="0"/>
              </a:spcAft>
              <a:buClr>
                <a:srgbClr val="FF0000"/>
              </a:buClr>
              <a:buFont typeface="Arial" pitchFamily="34" charset="0"/>
              <a:buNone/>
              <a:defRPr/>
            </a:pPr>
            <a:r>
              <a:rPr lang="it-IT" sz="3000" dirty="0">
                <a:solidFill>
                  <a:schemeClr val="bg1"/>
                </a:solidFill>
              </a:rPr>
              <a:t>	</a:t>
            </a:r>
            <a:r>
              <a:rPr lang="it-IT" sz="3000" dirty="0" smtClean="0">
                <a:solidFill>
                  <a:schemeClr val="bg1"/>
                </a:solidFill>
              </a:rPr>
              <a:t>- Ustioni</a:t>
            </a:r>
          </a:p>
          <a:p>
            <a:pPr marL="0" indent="0" fontAlgn="auto">
              <a:spcAft>
                <a:spcPts val="0"/>
              </a:spcAft>
              <a:buClr>
                <a:srgbClr val="FF0000"/>
              </a:buClr>
              <a:buFont typeface="Arial" pitchFamily="34" charset="0"/>
              <a:buNone/>
              <a:defRPr/>
            </a:pPr>
            <a:r>
              <a:rPr lang="it-IT" sz="3000" dirty="0">
                <a:solidFill>
                  <a:schemeClr val="bg1"/>
                </a:solidFill>
              </a:rPr>
              <a:t>	</a:t>
            </a:r>
            <a:r>
              <a:rPr lang="it-IT" sz="3000" dirty="0" smtClean="0">
                <a:solidFill>
                  <a:schemeClr val="bg1"/>
                </a:solidFill>
              </a:rPr>
              <a:t>- Trauma del SNC o Chirurgia</a:t>
            </a:r>
          </a:p>
          <a:p>
            <a:pPr marL="0" indent="0" fontAlgn="auto">
              <a:spcAft>
                <a:spcPts val="0"/>
              </a:spcAft>
              <a:buClr>
                <a:srgbClr val="FF0000"/>
              </a:buClr>
              <a:buFont typeface="Arial" pitchFamily="34" charset="0"/>
              <a:buNone/>
              <a:defRPr/>
            </a:pPr>
            <a:r>
              <a:rPr lang="it-IT" sz="3000" dirty="0" smtClean="0">
                <a:solidFill>
                  <a:schemeClr val="bg1"/>
                </a:solidFill>
              </a:rPr>
              <a:t>	- Insufficienza renale, epatica o respiratoria</a:t>
            </a:r>
          </a:p>
          <a:p>
            <a:pPr fontAlgn="auto">
              <a:spcAft>
                <a:spcPts val="0"/>
              </a:spcAft>
              <a:buClr>
                <a:srgbClr val="FF0000"/>
              </a:buClr>
              <a:buFont typeface="Arial" pitchFamily="34" charset="0"/>
              <a:buChar char="•"/>
              <a:defRPr/>
            </a:pPr>
            <a:r>
              <a:rPr lang="it-IT" sz="3500" dirty="0" smtClean="0">
                <a:solidFill>
                  <a:schemeClr val="bg1"/>
                </a:solidFill>
              </a:rPr>
              <a:t>Batteri e tossine (</a:t>
            </a:r>
            <a:r>
              <a:rPr lang="it-IT" sz="2600" i="1" dirty="0" err="1" smtClean="0">
                <a:solidFill>
                  <a:srgbClr val="FF0000"/>
                </a:solidFill>
              </a:rPr>
              <a:t>Helicobacter</a:t>
            </a:r>
            <a:r>
              <a:rPr lang="it-IT" sz="2600" i="1" dirty="0" smtClean="0">
                <a:solidFill>
                  <a:srgbClr val="FF0000"/>
                </a:solidFill>
              </a:rPr>
              <a:t> </a:t>
            </a:r>
            <a:r>
              <a:rPr lang="it-IT" sz="2600" i="1" dirty="0" err="1" smtClean="0">
                <a:solidFill>
                  <a:srgbClr val="FF0000"/>
                </a:solidFill>
              </a:rPr>
              <a:t>pylori</a:t>
            </a:r>
            <a:r>
              <a:rPr lang="it-IT" sz="3500" dirty="0" smtClean="0">
                <a:solidFill>
                  <a:schemeClr val="bg1"/>
                </a:solidFill>
              </a:rPr>
              <a:t>)</a:t>
            </a:r>
            <a:endParaRPr lang="it-IT" sz="35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p:txBody>
          <a:bodyPr/>
          <a:lstStyle/>
          <a:p>
            <a:r>
              <a:rPr lang="it-IT" smtClean="0">
                <a:solidFill>
                  <a:srgbClr val="FFFF00"/>
                </a:solidFill>
              </a:rPr>
              <a:t>Eziologia e Patogenesi</a:t>
            </a:r>
          </a:p>
        </p:txBody>
      </p:sp>
      <p:sp>
        <p:nvSpPr>
          <p:cNvPr id="3" name="Segnaposto contenuto 2"/>
          <p:cNvSpPr>
            <a:spLocks noGrp="1"/>
          </p:cNvSpPr>
          <p:nvPr>
            <p:ph idx="1"/>
          </p:nvPr>
        </p:nvSpPr>
        <p:spPr/>
        <p:txBody>
          <a:bodyPr rtlCol="0">
            <a:normAutofit fontScale="92500" lnSpcReduction="10000"/>
          </a:bodyPr>
          <a:lstStyle/>
          <a:p>
            <a:pPr fontAlgn="auto">
              <a:spcAft>
                <a:spcPts val="0"/>
              </a:spcAft>
              <a:buClr>
                <a:srgbClr val="FF0000"/>
              </a:buClr>
              <a:buFont typeface="Arial" pitchFamily="34" charset="0"/>
              <a:buChar char="•"/>
              <a:defRPr/>
            </a:pPr>
            <a:r>
              <a:rPr lang="it-IT" sz="3500" dirty="0" smtClean="0">
                <a:solidFill>
                  <a:srgbClr val="CCFFCC"/>
                </a:solidFill>
              </a:rPr>
              <a:t>Farmaci </a:t>
            </a:r>
            <a:r>
              <a:rPr lang="it-IT" sz="2600" dirty="0" smtClean="0">
                <a:solidFill>
                  <a:srgbClr val="CCFFCC"/>
                </a:solidFill>
              </a:rPr>
              <a:t>(e.g., FANS, farmaci </a:t>
            </a:r>
            <a:r>
              <a:rPr lang="it-IT" sz="2600" dirty="0">
                <a:solidFill>
                  <a:srgbClr val="CCFFCC"/>
                </a:solidFill>
              </a:rPr>
              <a:t>antinfiammatori non steroidei)</a:t>
            </a:r>
            <a:endParaRPr lang="it-IT" sz="3000" dirty="0">
              <a:solidFill>
                <a:srgbClr val="CCFFCC"/>
              </a:solidFill>
            </a:endParaRPr>
          </a:p>
          <a:p>
            <a:pPr fontAlgn="auto">
              <a:spcAft>
                <a:spcPts val="0"/>
              </a:spcAft>
              <a:buClr>
                <a:srgbClr val="FF0000"/>
              </a:buClr>
              <a:buFont typeface="Arial" pitchFamily="34" charset="0"/>
              <a:buChar char="•"/>
              <a:defRPr/>
            </a:pPr>
            <a:r>
              <a:rPr lang="it-IT" sz="3500" dirty="0">
                <a:solidFill>
                  <a:schemeClr val="bg1"/>
                </a:solidFill>
              </a:rPr>
              <a:t>Alcol</a:t>
            </a:r>
          </a:p>
          <a:p>
            <a:pPr fontAlgn="auto">
              <a:spcAft>
                <a:spcPts val="0"/>
              </a:spcAft>
              <a:buClr>
                <a:srgbClr val="FF0000"/>
              </a:buClr>
              <a:buFont typeface="Arial" pitchFamily="34" charset="0"/>
              <a:buChar char="•"/>
              <a:defRPr/>
            </a:pPr>
            <a:r>
              <a:rPr lang="it-IT" sz="3500" dirty="0" smtClean="0">
                <a:solidFill>
                  <a:schemeClr val="bg1"/>
                </a:solidFill>
              </a:rPr>
              <a:t>Stress</a:t>
            </a:r>
          </a:p>
          <a:p>
            <a:pPr marL="0" indent="0" fontAlgn="auto">
              <a:spcAft>
                <a:spcPts val="0"/>
              </a:spcAft>
              <a:buClr>
                <a:srgbClr val="FF0000"/>
              </a:buClr>
              <a:buFont typeface="Arial" pitchFamily="34" charset="0"/>
              <a:buNone/>
              <a:defRPr/>
            </a:pPr>
            <a:r>
              <a:rPr lang="it-IT" dirty="0">
                <a:solidFill>
                  <a:schemeClr val="bg1"/>
                </a:solidFill>
              </a:rPr>
              <a:t>	</a:t>
            </a:r>
            <a:r>
              <a:rPr lang="it-IT" sz="3000" dirty="0" smtClean="0">
                <a:solidFill>
                  <a:schemeClr val="bg1"/>
                </a:solidFill>
              </a:rPr>
              <a:t>- Shock</a:t>
            </a:r>
          </a:p>
          <a:p>
            <a:pPr marL="0" indent="0" fontAlgn="auto">
              <a:spcAft>
                <a:spcPts val="0"/>
              </a:spcAft>
              <a:buClr>
                <a:srgbClr val="FF0000"/>
              </a:buClr>
              <a:buFont typeface="Arial" pitchFamily="34" charset="0"/>
              <a:buNone/>
              <a:defRPr/>
            </a:pPr>
            <a:r>
              <a:rPr lang="it-IT" sz="3000" dirty="0">
                <a:solidFill>
                  <a:schemeClr val="bg1"/>
                </a:solidFill>
              </a:rPr>
              <a:t>	</a:t>
            </a:r>
            <a:r>
              <a:rPr lang="it-IT" sz="3000" dirty="0" smtClean="0">
                <a:solidFill>
                  <a:schemeClr val="bg1"/>
                </a:solidFill>
              </a:rPr>
              <a:t>- Sepsi</a:t>
            </a:r>
          </a:p>
          <a:p>
            <a:pPr marL="0" indent="0" fontAlgn="auto">
              <a:spcAft>
                <a:spcPts val="0"/>
              </a:spcAft>
              <a:buClr>
                <a:srgbClr val="FF0000"/>
              </a:buClr>
              <a:buFont typeface="Arial" pitchFamily="34" charset="0"/>
              <a:buNone/>
              <a:defRPr/>
            </a:pPr>
            <a:r>
              <a:rPr lang="it-IT" sz="3000" dirty="0">
                <a:solidFill>
                  <a:schemeClr val="bg1"/>
                </a:solidFill>
              </a:rPr>
              <a:t>	</a:t>
            </a:r>
            <a:r>
              <a:rPr lang="it-IT" sz="3000" dirty="0" smtClean="0">
                <a:solidFill>
                  <a:schemeClr val="bg1"/>
                </a:solidFill>
              </a:rPr>
              <a:t>- Ustioni</a:t>
            </a:r>
          </a:p>
          <a:p>
            <a:pPr marL="0" indent="0" fontAlgn="auto">
              <a:spcAft>
                <a:spcPts val="0"/>
              </a:spcAft>
              <a:buClr>
                <a:srgbClr val="FF0000"/>
              </a:buClr>
              <a:buFont typeface="Arial" pitchFamily="34" charset="0"/>
              <a:buNone/>
              <a:defRPr/>
            </a:pPr>
            <a:r>
              <a:rPr lang="it-IT" sz="3000" dirty="0">
                <a:solidFill>
                  <a:schemeClr val="bg1"/>
                </a:solidFill>
              </a:rPr>
              <a:t>	</a:t>
            </a:r>
            <a:r>
              <a:rPr lang="it-IT" sz="3000" dirty="0" smtClean="0">
                <a:solidFill>
                  <a:schemeClr val="bg1"/>
                </a:solidFill>
              </a:rPr>
              <a:t>- Trauma del SNC o Chirurgia</a:t>
            </a:r>
          </a:p>
          <a:p>
            <a:pPr marL="0" indent="0" fontAlgn="auto">
              <a:spcAft>
                <a:spcPts val="0"/>
              </a:spcAft>
              <a:buClr>
                <a:srgbClr val="FF0000"/>
              </a:buClr>
              <a:buFont typeface="Arial" pitchFamily="34" charset="0"/>
              <a:buNone/>
              <a:defRPr/>
            </a:pPr>
            <a:r>
              <a:rPr lang="it-IT" sz="3000" dirty="0" smtClean="0">
                <a:solidFill>
                  <a:schemeClr val="bg1"/>
                </a:solidFill>
              </a:rPr>
              <a:t>	- Insufficienza renale, epatica o respiratoria</a:t>
            </a:r>
          </a:p>
          <a:p>
            <a:pPr fontAlgn="auto">
              <a:spcAft>
                <a:spcPts val="0"/>
              </a:spcAft>
              <a:buClr>
                <a:srgbClr val="FF0000"/>
              </a:buClr>
              <a:buFont typeface="Arial" pitchFamily="34" charset="0"/>
              <a:buChar char="•"/>
              <a:defRPr/>
            </a:pPr>
            <a:r>
              <a:rPr lang="it-IT" sz="3500" dirty="0" smtClean="0">
                <a:solidFill>
                  <a:schemeClr val="bg1"/>
                </a:solidFill>
              </a:rPr>
              <a:t>Batteri e tossine (</a:t>
            </a:r>
            <a:r>
              <a:rPr lang="it-IT" sz="2600" i="1" dirty="0" err="1" smtClean="0">
                <a:solidFill>
                  <a:srgbClr val="FF0000"/>
                </a:solidFill>
              </a:rPr>
              <a:t>Helicobacter</a:t>
            </a:r>
            <a:r>
              <a:rPr lang="it-IT" sz="2600" i="1" dirty="0" smtClean="0">
                <a:solidFill>
                  <a:srgbClr val="FF0000"/>
                </a:solidFill>
              </a:rPr>
              <a:t> </a:t>
            </a:r>
            <a:r>
              <a:rPr lang="it-IT" sz="2600" i="1" dirty="0" err="1" smtClean="0">
                <a:solidFill>
                  <a:srgbClr val="FF0000"/>
                </a:solidFill>
              </a:rPr>
              <a:t>pylori</a:t>
            </a:r>
            <a:r>
              <a:rPr lang="it-IT" sz="3500" dirty="0" smtClean="0">
                <a:solidFill>
                  <a:schemeClr val="bg1"/>
                </a:solidFill>
              </a:rPr>
              <a:t>)</a:t>
            </a:r>
            <a:endParaRPr lang="it-IT" sz="3500" dirty="0">
              <a:solidFill>
                <a:schemeClr val="bg1"/>
              </a:solidFill>
            </a:endParaRPr>
          </a:p>
        </p:txBody>
      </p:sp>
    </p:spTree>
    <p:extLst>
      <p:ext uri="{BB962C8B-B14F-4D97-AF65-F5344CB8AC3E}">
        <p14:creationId xmlns:p14="http://schemas.microsoft.com/office/powerpoint/2010/main" val="2776445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4"/>
          <p:cNvSpPr>
            <a:spLocks noGrp="1"/>
          </p:cNvSpPr>
          <p:nvPr>
            <p:ph type="title"/>
          </p:nvPr>
        </p:nvSpPr>
        <p:spPr>
          <a:xfrm>
            <a:off x="457200" y="274638"/>
            <a:ext cx="8229600" cy="1143000"/>
          </a:xfrm>
        </p:spPr>
        <p:txBody>
          <a:bodyPr/>
          <a:lstStyle/>
          <a:p>
            <a:r>
              <a:rPr lang="it-IT" dirty="0" smtClean="0">
                <a:solidFill>
                  <a:srgbClr val="FFFF00"/>
                </a:solidFill>
              </a:rPr>
              <a:t>1. Farmaci</a:t>
            </a:r>
          </a:p>
        </p:txBody>
      </p:sp>
    </p:spTree>
    <p:extLst>
      <p:ext uri="{BB962C8B-B14F-4D97-AF65-F5344CB8AC3E}">
        <p14:creationId xmlns:p14="http://schemas.microsoft.com/office/powerpoint/2010/main" val="40547858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7733" y="312739"/>
            <a:ext cx="9144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a:r>
              <a:rPr lang="it-IT" sz="2500" dirty="0">
                <a:solidFill>
                  <a:srgbClr val="FFFF00"/>
                </a:solidFill>
                <a:latin typeface="Arial" charset="0"/>
              </a:rPr>
              <a:t>PATHOGENETIC MECHANISMS OF NSAID-GASTROPATHY</a:t>
            </a:r>
          </a:p>
        </p:txBody>
      </p:sp>
      <p:sp>
        <p:nvSpPr>
          <p:cNvPr id="21507" name="Rectangle 4"/>
          <p:cNvSpPr>
            <a:spLocks noChangeArrowheads="1"/>
          </p:cNvSpPr>
          <p:nvPr/>
        </p:nvSpPr>
        <p:spPr bwMode="auto">
          <a:xfrm>
            <a:off x="270934" y="1073150"/>
            <a:ext cx="7778044"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p>
        </p:txBody>
      </p:sp>
      <p:sp>
        <p:nvSpPr>
          <p:cNvPr id="21508" name="Line 5"/>
          <p:cNvSpPr>
            <a:spLocks noChangeShapeType="1"/>
          </p:cNvSpPr>
          <p:nvPr/>
        </p:nvSpPr>
        <p:spPr bwMode="auto">
          <a:xfrm>
            <a:off x="1890889" y="1752600"/>
            <a:ext cx="0" cy="3733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799">
                <a:solidFill>
                  <a:srgbClr val="000000"/>
                </a:solidFill>
                <a:round/>
                <a:headEnd type="none" w="sm" len="sm"/>
                <a:tailEnd type="none" w="sm" len="sm"/>
              </a14:hiddenLine>
            </a:ext>
          </a:extLst>
        </p:spPr>
        <p:txBody>
          <a:bodyPr wrap="none" anchor="ctr"/>
          <a:lstStyle/>
          <a:p>
            <a:endParaRPr lang="it-IT"/>
          </a:p>
        </p:txBody>
      </p:sp>
      <p:sp>
        <p:nvSpPr>
          <p:cNvPr id="21509" name="Line 6"/>
          <p:cNvSpPr>
            <a:spLocks noChangeShapeType="1"/>
          </p:cNvSpPr>
          <p:nvPr/>
        </p:nvSpPr>
        <p:spPr bwMode="auto">
          <a:xfrm>
            <a:off x="6361289" y="1752600"/>
            <a:ext cx="0" cy="3810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799">
                <a:solidFill>
                  <a:srgbClr val="000000"/>
                </a:solidFill>
                <a:round/>
                <a:headEnd type="none" w="sm" len="sm"/>
                <a:tailEnd type="none" w="sm" len="sm"/>
              </a14:hiddenLine>
            </a:ext>
          </a:extLst>
        </p:spPr>
        <p:txBody>
          <a:bodyPr wrap="none" anchor="ctr"/>
          <a:lstStyle/>
          <a:p>
            <a:endParaRPr lang="it-IT"/>
          </a:p>
        </p:txBody>
      </p:sp>
      <p:sp>
        <p:nvSpPr>
          <p:cNvPr id="21510" name="Rectangle 7"/>
          <p:cNvSpPr>
            <a:spLocks noChangeArrowheads="1"/>
          </p:cNvSpPr>
          <p:nvPr/>
        </p:nvSpPr>
        <p:spPr bwMode="auto">
          <a:xfrm>
            <a:off x="2540000" y="988047"/>
            <a:ext cx="392853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spAutoFit/>
          </a:bodyPr>
          <a:lstStyle/>
          <a:p>
            <a:pPr algn="ctr"/>
            <a:r>
              <a:rPr lang="it-IT" sz="2400">
                <a:solidFill>
                  <a:schemeClr val="bg1"/>
                </a:solidFill>
                <a:latin typeface="Arial" charset="0"/>
              </a:rPr>
              <a:t>ARACHIDONIC ACID</a:t>
            </a:r>
          </a:p>
        </p:txBody>
      </p:sp>
      <p:sp>
        <p:nvSpPr>
          <p:cNvPr id="21511" name="Rectangle 8"/>
          <p:cNvSpPr>
            <a:spLocks noChangeArrowheads="1"/>
          </p:cNvSpPr>
          <p:nvPr/>
        </p:nvSpPr>
        <p:spPr bwMode="auto">
          <a:xfrm>
            <a:off x="1770425" y="4233613"/>
            <a:ext cx="1711306"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algn="ctr">
              <a:buClr>
                <a:srgbClr val="FFFF00"/>
              </a:buClr>
              <a:buFont typeface="Wingdings" charset="0"/>
              <a:buNone/>
            </a:pPr>
            <a:r>
              <a:rPr lang="it-IT" sz="2000">
                <a:solidFill>
                  <a:schemeClr val="bg1"/>
                </a:solidFill>
                <a:latin typeface="Arial" charset="0"/>
              </a:rPr>
              <a:t>Protective Pg</a:t>
            </a:r>
          </a:p>
          <a:p>
            <a:pPr algn="ctr">
              <a:buClr>
                <a:srgbClr val="FFFF00"/>
              </a:buClr>
              <a:buFont typeface="Wingdings" charset="0"/>
              <a:buNone/>
            </a:pPr>
            <a:r>
              <a:rPr lang="it-IT" sz="2000" i="1">
                <a:solidFill>
                  <a:schemeClr val="bg1"/>
                </a:solidFill>
                <a:latin typeface="Arial" charset="0"/>
              </a:rPr>
              <a:t>PgI</a:t>
            </a:r>
            <a:r>
              <a:rPr lang="it-IT" sz="2000" i="1" baseline="-14000">
                <a:solidFill>
                  <a:schemeClr val="bg1"/>
                </a:solidFill>
                <a:latin typeface="Arial" charset="0"/>
              </a:rPr>
              <a:t>2</a:t>
            </a:r>
            <a:endParaRPr lang="it-IT" sz="2000">
              <a:solidFill>
                <a:schemeClr val="bg1"/>
              </a:solidFill>
              <a:latin typeface="Arial" charset="0"/>
            </a:endParaRPr>
          </a:p>
        </p:txBody>
      </p:sp>
      <p:sp>
        <p:nvSpPr>
          <p:cNvPr id="21512" name="Rectangle 9"/>
          <p:cNvSpPr>
            <a:spLocks noChangeArrowheads="1"/>
          </p:cNvSpPr>
          <p:nvPr/>
        </p:nvSpPr>
        <p:spPr bwMode="auto">
          <a:xfrm>
            <a:off x="4992318" y="4232997"/>
            <a:ext cx="2523452"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marL="342900" indent="-342900" algn="ctr">
              <a:spcBef>
                <a:spcPct val="20000"/>
              </a:spcBef>
              <a:buClr>
                <a:srgbClr val="FFFF00"/>
              </a:buClr>
              <a:buFont typeface="Wingdings" charset="0"/>
              <a:buNone/>
            </a:pPr>
            <a:r>
              <a:rPr lang="it-IT" sz="2000" b="0">
                <a:solidFill>
                  <a:schemeClr val="bg1"/>
                </a:solidFill>
                <a:latin typeface="Arial" charset="0"/>
              </a:rPr>
              <a:t>Pro-inflammatory Pg</a:t>
            </a:r>
          </a:p>
          <a:p>
            <a:pPr marL="342900" indent="-342900" algn="ctr">
              <a:spcBef>
                <a:spcPct val="20000"/>
              </a:spcBef>
              <a:buClr>
                <a:srgbClr val="FFFF00"/>
              </a:buClr>
              <a:buFont typeface="Wingdings" charset="0"/>
              <a:buNone/>
            </a:pPr>
            <a:r>
              <a:rPr lang="it-IT" sz="2000" b="0" i="1">
                <a:solidFill>
                  <a:schemeClr val="bg1"/>
                </a:solidFill>
                <a:latin typeface="Arial" charset="0"/>
              </a:rPr>
              <a:t>PgE</a:t>
            </a:r>
            <a:r>
              <a:rPr lang="it-IT" sz="2000" b="0" i="1" baseline="-14000">
                <a:solidFill>
                  <a:schemeClr val="bg1"/>
                </a:solidFill>
                <a:latin typeface="Arial" charset="0"/>
              </a:rPr>
              <a:t>2</a:t>
            </a:r>
            <a:r>
              <a:rPr lang="it-IT" sz="2000" b="0" i="1">
                <a:solidFill>
                  <a:schemeClr val="bg1"/>
                </a:solidFill>
                <a:latin typeface="Arial" charset="0"/>
              </a:rPr>
              <a:t>, PgD</a:t>
            </a:r>
            <a:r>
              <a:rPr lang="it-IT" sz="2000" b="0" i="1" baseline="-14000">
                <a:solidFill>
                  <a:schemeClr val="bg1"/>
                </a:solidFill>
                <a:latin typeface="Arial" charset="0"/>
              </a:rPr>
              <a:t>2</a:t>
            </a:r>
            <a:r>
              <a:rPr lang="it-IT" sz="2000" b="0" i="1">
                <a:solidFill>
                  <a:schemeClr val="bg1"/>
                </a:solidFill>
                <a:latin typeface="Arial" charset="0"/>
              </a:rPr>
              <a:t>, PgF</a:t>
            </a:r>
            <a:r>
              <a:rPr lang="it-IT" sz="2000" b="0" i="1" baseline="-14000">
                <a:solidFill>
                  <a:schemeClr val="bg1"/>
                </a:solidFill>
                <a:latin typeface="Arial" charset="0"/>
              </a:rPr>
              <a:t>2a</a:t>
            </a:r>
          </a:p>
        </p:txBody>
      </p:sp>
      <p:sp>
        <p:nvSpPr>
          <p:cNvPr id="21513" name="Rectangle 11"/>
          <p:cNvSpPr>
            <a:spLocks noChangeArrowheads="1"/>
          </p:cNvSpPr>
          <p:nvPr/>
        </p:nvSpPr>
        <p:spPr bwMode="auto">
          <a:xfrm>
            <a:off x="549756" y="3283007"/>
            <a:ext cx="1223177" cy="6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algn="ctr">
              <a:buClr>
                <a:srgbClr val="FFFF00"/>
              </a:buClr>
              <a:buFont typeface="Wingdings" charset="0"/>
              <a:buNone/>
            </a:pPr>
            <a:r>
              <a:rPr lang="it-IT" sz="2000">
                <a:solidFill>
                  <a:schemeClr val="bg1"/>
                </a:solidFill>
                <a:latin typeface="Arial" charset="0"/>
              </a:rPr>
              <a:t>COX-1</a:t>
            </a:r>
          </a:p>
          <a:p>
            <a:pPr algn="ctr"/>
            <a:r>
              <a:rPr lang="it-IT" sz="1800" i="1">
                <a:solidFill>
                  <a:srgbClr val="00FFFF"/>
                </a:solidFill>
                <a:latin typeface="Arial" charset="0"/>
              </a:rPr>
              <a:t>costitutive</a:t>
            </a:r>
            <a:endParaRPr lang="it-IT" sz="2000">
              <a:solidFill>
                <a:srgbClr val="00FFFF"/>
              </a:solidFill>
              <a:latin typeface="Arial" charset="0"/>
            </a:endParaRPr>
          </a:p>
        </p:txBody>
      </p:sp>
      <p:sp>
        <p:nvSpPr>
          <p:cNvPr id="21514" name="Rectangle 12"/>
          <p:cNvSpPr>
            <a:spLocks noChangeArrowheads="1"/>
          </p:cNvSpPr>
          <p:nvPr/>
        </p:nvSpPr>
        <p:spPr bwMode="auto">
          <a:xfrm>
            <a:off x="7236752" y="3283007"/>
            <a:ext cx="1107986" cy="6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2075" tIns="46038" rIns="92075" bIns="46038" anchor="ctr">
            <a:spAutoFit/>
          </a:bodyPr>
          <a:lstStyle/>
          <a:p>
            <a:pPr algn="ctr">
              <a:buClr>
                <a:srgbClr val="FFFF00"/>
              </a:buClr>
              <a:buFont typeface="Wingdings" charset="0"/>
              <a:buNone/>
            </a:pPr>
            <a:r>
              <a:rPr lang="it-IT" sz="2000">
                <a:solidFill>
                  <a:schemeClr val="bg1"/>
                </a:solidFill>
                <a:latin typeface="Arial" charset="0"/>
              </a:rPr>
              <a:t>COX-2</a:t>
            </a:r>
          </a:p>
          <a:p>
            <a:pPr algn="ctr"/>
            <a:r>
              <a:rPr lang="it-IT" sz="1800" i="1">
                <a:solidFill>
                  <a:srgbClr val="00FFFF"/>
                </a:solidFill>
                <a:latin typeface="Arial" charset="0"/>
              </a:rPr>
              <a:t>inducible</a:t>
            </a:r>
            <a:endParaRPr lang="it-IT" sz="2000">
              <a:solidFill>
                <a:srgbClr val="00FFFF"/>
              </a:solidFill>
              <a:latin typeface="Arial" charset="0"/>
            </a:endParaRPr>
          </a:p>
        </p:txBody>
      </p:sp>
      <p:grpSp>
        <p:nvGrpSpPr>
          <p:cNvPr id="21515" name="Group 13"/>
          <p:cNvGrpSpPr>
            <a:grpSpLocks/>
          </p:cNvGrpSpPr>
          <p:nvPr/>
        </p:nvGrpSpPr>
        <p:grpSpPr bwMode="auto">
          <a:xfrm>
            <a:off x="2602089" y="1524001"/>
            <a:ext cx="3657600" cy="2690813"/>
            <a:chOff x="2160" y="960"/>
            <a:chExt cx="2592" cy="1695"/>
          </a:xfrm>
        </p:grpSpPr>
        <p:sp>
          <p:nvSpPr>
            <p:cNvPr id="21523" name="Line 14"/>
            <p:cNvSpPr>
              <a:spLocks noChangeShapeType="1"/>
            </p:cNvSpPr>
            <p:nvPr/>
          </p:nvSpPr>
          <p:spPr bwMode="auto">
            <a:xfrm>
              <a:off x="3504" y="960"/>
              <a:ext cx="0" cy="624"/>
            </a:xfrm>
            <a:prstGeom prst="line">
              <a:avLst/>
            </a:prstGeom>
            <a:noFill/>
            <a:ln w="12699">
              <a:solidFill>
                <a:srgbClr val="66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24" name="Line 15"/>
            <p:cNvSpPr>
              <a:spLocks noChangeShapeType="1"/>
            </p:cNvSpPr>
            <p:nvPr/>
          </p:nvSpPr>
          <p:spPr bwMode="auto">
            <a:xfrm>
              <a:off x="2160" y="1584"/>
              <a:ext cx="2592" cy="0"/>
            </a:xfrm>
            <a:prstGeom prst="line">
              <a:avLst/>
            </a:prstGeom>
            <a:noFill/>
            <a:ln w="12699">
              <a:solidFill>
                <a:srgbClr val="66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25" name="Line 16"/>
            <p:cNvSpPr>
              <a:spLocks noChangeShapeType="1"/>
            </p:cNvSpPr>
            <p:nvPr/>
          </p:nvSpPr>
          <p:spPr bwMode="auto">
            <a:xfrm>
              <a:off x="2160" y="1584"/>
              <a:ext cx="29" cy="1071"/>
            </a:xfrm>
            <a:prstGeom prst="line">
              <a:avLst/>
            </a:prstGeom>
            <a:noFill/>
            <a:ln w="12699">
              <a:solidFill>
                <a:srgbClr val="66FFFF"/>
              </a:solidFill>
              <a:prstDash val="sysDot"/>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21516" name="AutoShape 20"/>
          <p:cNvSpPr>
            <a:spLocks noChangeArrowheads="1"/>
          </p:cNvSpPr>
          <p:nvPr/>
        </p:nvSpPr>
        <p:spPr bwMode="auto">
          <a:xfrm>
            <a:off x="1010608" y="5429250"/>
            <a:ext cx="3283153"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round/>
                <a:headEnd type="none" w="sm" len="sm"/>
                <a:tailEnd type="none" w="sm" len="sm"/>
              </a14:hiddenLine>
            </a:ext>
          </a:extLst>
        </p:spPr>
        <p:txBody>
          <a:bodyPr wrap="none">
            <a:spAutoFit/>
          </a:bodyPr>
          <a:lstStyle/>
          <a:p>
            <a:pPr algn="ctr"/>
            <a:r>
              <a:rPr lang="it-IT" sz="2000">
                <a:solidFill>
                  <a:schemeClr val="bg1"/>
                </a:solidFill>
                <a:latin typeface="Arial" charset="0"/>
              </a:rPr>
              <a:t>Gastric mucosal protection </a:t>
            </a:r>
          </a:p>
          <a:p>
            <a:pPr algn="ctr"/>
            <a:r>
              <a:rPr lang="it-IT" sz="2000">
                <a:solidFill>
                  <a:schemeClr val="bg1"/>
                </a:solidFill>
                <a:latin typeface="Arial" charset="0"/>
                <a:sym typeface="Symbol" charset="0"/>
              </a:rPr>
              <a:t>Platlet aggregation </a:t>
            </a:r>
            <a:endParaRPr lang="it-IT" sz="2000">
              <a:solidFill>
                <a:schemeClr val="bg1"/>
              </a:solidFill>
              <a:latin typeface="Arial" charset="0"/>
            </a:endParaRPr>
          </a:p>
        </p:txBody>
      </p:sp>
      <p:sp>
        <p:nvSpPr>
          <p:cNvPr id="21517" name="Rectangle 22"/>
          <p:cNvSpPr>
            <a:spLocks noChangeArrowheads="1"/>
          </p:cNvSpPr>
          <p:nvPr/>
        </p:nvSpPr>
        <p:spPr bwMode="auto">
          <a:xfrm>
            <a:off x="4470400" y="5489576"/>
            <a:ext cx="35221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a:spAutoFit/>
          </a:bodyPr>
          <a:lstStyle/>
          <a:p>
            <a:pPr algn="ctr"/>
            <a:r>
              <a:rPr lang="it-IT" sz="2000">
                <a:solidFill>
                  <a:srgbClr val="FFFF00"/>
                </a:solidFill>
                <a:latin typeface="Arial" charset="0"/>
              </a:rPr>
              <a:t> Inflammation</a:t>
            </a:r>
            <a:endParaRPr lang="en-US" sz="2000">
              <a:solidFill>
                <a:srgbClr val="FFFF00"/>
              </a:solidFill>
              <a:latin typeface="Arial" charset="0"/>
            </a:endParaRPr>
          </a:p>
        </p:txBody>
      </p:sp>
      <p:sp>
        <p:nvSpPr>
          <p:cNvPr id="21518" name="Line 23"/>
          <p:cNvSpPr>
            <a:spLocks noChangeShapeType="1"/>
          </p:cNvSpPr>
          <p:nvPr/>
        </p:nvSpPr>
        <p:spPr bwMode="auto">
          <a:xfrm>
            <a:off x="6259689" y="5105400"/>
            <a:ext cx="0" cy="304800"/>
          </a:xfrm>
          <a:prstGeom prst="line">
            <a:avLst/>
          </a:prstGeom>
          <a:noFill/>
          <a:ln w="12699">
            <a:solidFill>
              <a:srgbClr val="66FF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1519" name="Line 24"/>
          <p:cNvSpPr>
            <a:spLocks noChangeShapeType="1"/>
          </p:cNvSpPr>
          <p:nvPr/>
        </p:nvSpPr>
        <p:spPr bwMode="auto">
          <a:xfrm>
            <a:off x="2667000" y="5105400"/>
            <a:ext cx="0" cy="304800"/>
          </a:xfrm>
          <a:prstGeom prst="line">
            <a:avLst/>
          </a:prstGeom>
          <a:noFill/>
          <a:ln w="12699">
            <a:solidFill>
              <a:srgbClr val="66FF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1520" name="Line 16"/>
          <p:cNvSpPr>
            <a:spLocks noChangeShapeType="1"/>
          </p:cNvSpPr>
          <p:nvPr/>
        </p:nvSpPr>
        <p:spPr bwMode="auto">
          <a:xfrm>
            <a:off x="6232879" y="2543176"/>
            <a:ext cx="40922" cy="1700213"/>
          </a:xfrm>
          <a:prstGeom prst="line">
            <a:avLst/>
          </a:prstGeom>
          <a:noFill/>
          <a:ln w="12699">
            <a:solidFill>
              <a:srgbClr val="66FFFF"/>
            </a:solidFill>
            <a:prstDash val="sysDot"/>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cxnSp>
        <p:nvCxnSpPr>
          <p:cNvPr id="24" name="Connettore 2 23"/>
          <p:cNvCxnSpPr/>
          <p:nvPr/>
        </p:nvCxnSpPr>
        <p:spPr bwMode="auto">
          <a:xfrm>
            <a:off x="1778000" y="3500439"/>
            <a:ext cx="635000" cy="1587"/>
          </a:xfrm>
          <a:prstGeom prst="straightConnector1">
            <a:avLst/>
          </a:prstGeom>
          <a:solidFill>
            <a:schemeClr val="accent1"/>
          </a:solidFill>
          <a:ln w="28575" cap="flat" cmpd="sng" algn="ctr">
            <a:solidFill>
              <a:schemeClr val="accent1">
                <a:lumMod val="60000"/>
                <a:lumOff val="40000"/>
              </a:schemeClr>
            </a:solidFill>
            <a:prstDash val="solid"/>
            <a:round/>
            <a:headEnd type="none" w="sm" len="sm"/>
            <a:tailEnd type="arrow"/>
          </a:ln>
          <a:effectLst/>
        </p:spPr>
      </p:cxnSp>
      <p:cxnSp>
        <p:nvCxnSpPr>
          <p:cNvPr id="25" name="Connettore 2 24"/>
          <p:cNvCxnSpPr/>
          <p:nvPr/>
        </p:nvCxnSpPr>
        <p:spPr bwMode="auto">
          <a:xfrm rot="10800000">
            <a:off x="6477000" y="3500439"/>
            <a:ext cx="635000" cy="1587"/>
          </a:xfrm>
          <a:prstGeom prst="straightConnector1">
            <a:avLst/>
          </a:prstGeom>
          <a:solidFill>
            <a:schemeClr val="accent1"/>
          </a:solidFill>
          <a:ln w="28575" cap="flat" cmpd="sng" algn="ctr">
            <a:solidFill>
              <a:schemeClr val="accent1">
                <a:lumMod val="60000"/>
                <a:lumOff val="40000"/>
              </a:schemeClr>
            </a:solidFill>
            <a:prstDash val="solid"/>
            <a:round/>
            <a:headEnd type="none" w="sm" len="sm"/>
            <a:tailEnd type="arrow"/>
          </a:ln>
          <a:effectLst/>
        </p:spPr>
      </p:cxnSp>
    </p:spTree>
    <p:extLst>
      <p:ext uri="{BB962C8B-B14F-4D97-AF65-F5344CB8AC3E}">
        <p14:creationId xmlns:p14="http://schemas.microsoft.com/office/powerpoint/2010/main" val="980250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7733" y="312739"/>
            <a:ext cx="9144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a:r>
              <a:rPr lang="it-IT" sz="2500">
                <a:solidFill>
                  <a:srgbClr val="FFC000"/>
                </a:solidFill>
                <a:latin typeface="Arial" charset="0"/>
              </a:rPr>
              <a:t>PATHOGENETIC MECHANISMS OF NSAID-GASTROPATHY</a:t>
            </a:r>
          </a:p>
        </p:txBody>
      </p:sp>
      <p:sp>
        <p:nvSpPr>
          <p:cNvPr id="22531" name="Rectangle 4"/>
          <p:cNvSpPr>
            <a:spLocks noChangeArrowheads="1"/>
          </p:cNvSpPr>
          <p:nvPr/>
        </p:nvSpPr>
        <p:spPr bwMode="auto">
          <a:xfrm>
            <a:off x="270934" y="1073150"/>
            <a:ext cx="7778044"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p>
        </p:txBody>
      </p:sp>
      <p:sp>
        <p:nvSpPr>
          <p:cNvPr id="22532" name="Line 5"/>
          <p:cNvSpPr>
            <a:spLocks noChangeShapeType="1"/>
          </p:cNvSpPr>
          <p:nvPr/>
        </p:nvSpPr>
        <p:spPr bwMode="auto">
          <a:xfrm>
            <a:off x="1890889" y="1752600"/>
            <a:ext cx="0" cy="3733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799">
                <a:solidFill>
                  <a:srgbClr val="000000"/>
                </a:solidFill>
                <a:round/>
                <a:headEnd type="none" w="sm" len="sm"/>
                <a:tailEnd type="none" w="sm" len="sm"/>
              </a14:hiddenLine>
            </a:ext>
          </a:extLst>
        </p:spPr>
        <p:txBody>
          <a:bodyPr wrap="none" anchor="ctr"/>
          <a:lstStyle/>
          <a:p>
            <a:endParaRPr lang="it-IT"/>
          </a:p>
        </p:txBody>
      </p:sp>
      <p:sp>
        <p:nvSpPr>
          <p:cNvPr id="22533" name="Line 6"/>
          <p:cNvSpPr>
            <a:spLocks noChangeShapeType="1"/>
          </p:cNvSpPr>
          <p:nvPr/>
        </p:nvSpPr>
        <p:spPr bwMode="auto">
          <a:xfrm>
            <a:off x="6361289" y="1752600"/>
            <a:ext cx="0" cy="3810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799">
                <a:solidFill>
                  <a:srgbClr val="000000"/>
                </a:solidFill>
                <a:round/>
                <a:headEnd type="none" w="sm" len="sm"/>
                <a:tailEnd type="none" w="sm" len="sm"/>
              </a14:hiddenLine>
            </a:ext>
          </a:extLst>
        </p:spPr>
        <p:txBody>
          <a:bodyPr wrap="none" anchor="ctr"/>
          <a:lstStyle/>
          <a:p>
            <a:endParaRPr lang="it-IT"/>
          </a:p>
        </p:txBody>
      </p:sp>
      <p:sp>
        <p:nvSpPr>
          <p:cNvPr id="22534" name="Rectangle 7"/>
          <p:cNvSpPr>
            <a:spLocks noChangeArrowheads="1"/>
          </p:cNvSpPr>
          <p:nvPr/>
        </p:nvSpPr>
        <p:spPr bwMode="auto">
          <a:xfrm>
            <a:off x="2540000" y="988047"/>
            <a:ext cx="392853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spAutoFit/>
          </a:bodyPr>
          <a:lstStyle/>
          <a:p>
            <a:pPr algn="ctr"/>
            <a:r>
              <a:rPr lang="it-IT" sz="2400">
                <a:solidFill>
                  <a:schemeClr val="bg1"/>
                </a:solidFill>
                <a:latin typeface="Arial" charset="0"/>
              </a:rPr>
              <a:t>ARACHIDONIC ACID</a:t>
            </a:r>
          </a:p>
        </p:txBody>
      </p:sp>
      <p:sp>
        <p:nvSpPr>
          <p:cNvPr id="22535" name="Rectangle 8"/>
          <p:cNvSpPr>
            <a:spLocks noChangeArrowheads="1"/>
          </p:cNvSpPr>
          <p:nvPr/>
        </p:nvSpPr>
        <p:spPr bwMode="auto">
          <a:xfrm>
            <a:off x="1770425" y="4233613"/>
            <a:ext cx="1711306"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algn="ctr">
              <a:buClr>
                <a:srgbClr val="FFFF00"/>
              </a:buClr>
              <a:buFont typeface="Wingdings" charset="0"/>
              <a:buNone/>
            </a:pPr>
            <a:r>
              <a:rPr lang="it-IT" sz="2000">
                <a:solidFill>
                  <a:schemeClr val="bg1"/>
                </a:solidFill>
                <a:latin typeface="Arial" charset="0"/>
              </a:rPr>
              <a:t>Protective Pg</a:t>
            </a:r>
          </a:p>
          <a:p>
            <a:pPr algn="ctr">
              <a:buClr>
                <a:srgbClr val="FFFF00"/>
              </a:buClr>
              <a:buFont typeface="Wingdings" charset="0"/>
              <a:buNone/>
            </a:pPr>
            <a:r>
              <a:rPr lang="it-IT" sz="2000" i="1">
                <a:solidFill>
                  <a:schemeClr val="bg1"/>
                </a:solidFill>
                <a:latin typeface="Arial" charset="0"/>
              </a:rPr>
              <a:t>PgI</a:t>
            </a:r>
            <a:r>
              <a:rPr lang="it-IT" sz="2000" i="1" baseline="-14000">
                <a:solidFill>
                  <a:schemeClr val="bg1"/>
                </a:solidFill>
                <a:latin typeface="Arial" charset="0"/>
              </a:rPr>
              <a:t>2</a:t>
            </a:r>
            <a:endParaRPr lang="it-IT" sz="2000">
              <a:solidFill>
                <a:schemeClr val="bg1"/>
              </a:solidFill>
              <a:latin typeface="Arial" charset="0"/>
            </a:endParaRPr>
          </a:p>
        </p:txBody>
      </p:sp>
      <p:sp>
        <p:nvSpPr>
          <p:cNvPr id="22536" name="Rectangle 9"/>
          <p:cNvSpPr>
            <a:spLocks noChangeArrowheads="1"/>
          </p:cNvSpPr>
          <p:nvPr/>
        </p:nvSpPr>
        <p:spPr bwMode="auto">
          <a:xfrm>
            <a:off x="4992318" y="4232997"/>
            <a:ext cx="2523452"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marL="342900" indent="-342900" algn="ctr">
              <a:spcBef>
                <a:spcPct val="20000"/>
              </a:spcBef>
              <a:buClr>
                <a:srgbClr val="FFFF00"/>
              </a:buClr>
              <a:buFont typeface="Wingdings" charset="0"/>
              <a:buNone/>
            </a:pPr>
            <a:r>
              <a:rPr lang="it-IT" sz="2000" b="0">
                <a:solidFill>
                  <a:schemeClr val="bg1"/>
                </a:solidFill>
                <a:latin typeface="Arial" charset="0"/>
              </a:rPr>
              <a:t>Pro-inflammatory Pg</a:t>
            </a:r>
          </a:p>
          <a:p>
            <a:pPr marL="342900" indent="-342900" algn="ctr">
              <a:spcBef>
                <a:spcPct val="20000"/>
              </a:spcBef>
              <a:buClr>
                <a:srgbClr val="FFFF00"/>
              </a:buClr>
              <a:buFont typeface="Wingdings" charset="0"/>
              <a:buNone/>
            </a:pPr>
            <a:r>
              <a:rPr lang="it-IT" sz="2000" b="0" i="1">
                <a:solidFill>
                  <a:schemeClr val="bg1"/>
                </a:solidFill>
                <a:latin typeface="Arial" charset="0"/>
              </a:rPr>
              <a:t>PgE</a:t>
            </a:r>
            <a:r>
              <a:rPr lang="it-IT" sz="2000" b="0" i="1" baseline="-14000">
                <a:solidFill>
                  <a:schemeClr val="bg1"/>
                </a:solidFill>
                <a:latin typeface="Arial" charset="0"/>
              </a:rPr>
              <a:t>2</a:t>
            </a:r>
            <a:r>
              <a:rPr lang="it-IT" sz="2000" b="0" i="1">
                <a:solidFill>
                  <a:schemeClr val="bg1"/>
                </a:solidFill>
                <a:latin typeface="Arial" charset="0"/>
              </a:rPr>
              <a:t>, PgD</a:t>
            </a:r>
            <a:r>
              <a:rPr lang="it-IT" sz="2000" b="0" i="1" baseline="-14000">
                <a:solidFill>
                  <a:schemeClr val="bg1"/>
                </a:solidFill>
                <a:latin typeface="Arial" charset="0"/>
              </a:rPr>
              <a:t>2</a:t>
            </a:r>
            <a:r>
              <a:rPr lang="it-IT" sz="2000" b="0" i="1">
                <a:solidFill>
                  <a:schemeClr val="bg1"/>
                </a:solidFill>
                <a:latin typeface="Arial" charset="0"/>
              </a:rPr>
              <a:t>, PgF</a:t>
            </a:r>
            <a:r>
              <a:rPr lang="it-IT" sz="2000" b="0" i="1" baseline="-14000">
                <a:solidFill>
                  <a:schemeClr val="bg1"/>
                </a:solidFill>
                <a:latin typeface="Arial" charset="0"/>
              </a:rPr>
              <a:t>2a</a:t>
            </a:r>
          </a:p>
        </p:txBody>
      </p:sp>
      <p:sp>
        <p:nvSpPr>
          <p:cNvPr id="22537" name="Rectangle 11"/>
          <p:cNvSpPr>
            <a:spLocks noChangeArrowheads="1"/>
          </p:cNvSpPr>
          <p:nvPr/>
        </p:nvSpPr>
        <p:spPr bwMode="auto">
          <a:xfrm>
            <a:off x="549756" y="3283007"/>
            <a:ext cx="1223177" cy="6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algn="ctr">
              <a:buClr>
                <a:srgbClr val="FFFF00"/>
              </a:buClr>
              <a:buFont typeface="Wingdings" charset="0"/>
              <a:buNone/>
            </a:pPr>
            <a:r>
              <a:rPr lang="it-IT" sz="2000">
                <a:solidFill>
                  <a:schemeClr val="bg1"/>
                </a:solidFill>
                <a:latin typeface="Arial" charset="0"/>
              </a:rPr>
              <a:t>COX-1</a:t>
            </a:r>
          </a:p>
          <a:p>
            <a:pPr algn="ctr"/>
            <a:r>
              <a:rPr lang="it-IT" sz="1800" i="1">
                <a:solidFill>
                  <a:srgbClr val="00FFFF"/>
                </a:solidFill>
                <a:latin typeface="Arial" charset="0"/>
              </a:rPr>
              <a:t>costitutive</a:t>
            </a:r>
            <a:endParaRPr lang="it-IT" sz="2000">
              <a:solidFill>
                <a:srgbClr val="00FFFF"/>
              </a:solidFill>
              <a:latin typeface="Arial" charset="0"/>
            </a:endParaRPr>
          </a:p>
        </p:txBody>
      </p:sp>
      <p:sp>
        <p:nvSpPr>
          <p:cNvPr id="22538" name="Rectangle 12"/>
          <p:cNvSpPr>
            <a:spLocks noChangeArrowheads="1"/>
          </p:cNvSpPr>
          <p:nvPr/>
        </p:nvSpPr>
        <p:spPr bwMode="auto">
          <a:xfrm>
            <a:off x="7236752" y="3283007"/>
            <a:ext cx="1107986" cy="6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2075" tIns="46038" rIns="92075" bIns="46038" anchor="ctr">
            <a:spAutoFit/>
          </a:bodyPr>
          <a:lstStyle/>
          <a:p>
            <a:pPr algn="ctr">
              <a:buClr>
                <a:srgbClr val="FFFF00"/>
              </a:buClr>
              <a:buFont typeface="Wingdings" charset="0"/>
              <a:buNone/>
            </a:pPr>
            <a:r>
              <a:rPr lang="it-IT" sz="2000">
                <a:solidFill>
                  <a:schemeClr val="bg1"/>
                </a:solidFill>
                <a:latin typeface="Arial" charset="0"/>
              </a:rPr>
              <a:t>COX-2</a:t>
            </a:r>
          </a:p>
          <a:p>
            <a:pPr algn="ctr"/>
            <a:r>
              <a:rPr lang="it-IT" sz="1800" i="1">
                <a:solidFill>
                  <a:srgbClr val="00FFFF"/>
                </a:solidFill>
                <a:latin typeface="Arial" charset="0"/>
              </a:rPr>
              <a:t>inducible</a:t>
            </a:r>
            <a:endParaRPr lang="it-IT" sz="2000">
              <a:solidFill>
                <a:srgbClr val="00FFFF"/>
              </a:solidFill>
              <a:latin typeface="Arial" charset="0"/>
            </a:endParaRPr>
          </a:p>
        </p:txBody>
      </p:sp>
      <p:grpSp>
        <p:nvGrpSpPr>
          <p:cNvPr id="22539" name="Group 13"/>
          <p:cNvGrpSpPr>
            <a:grpSpLocks/>
          </p:cNvGrpSpPr>
          <p:nvPr/>
        </p:nvGrpSpPr>
        <p:grpSpPr bwMode="auto">
          <a:xfrm>
            <a:off x="2602089" y="1524001"/>
            <a:ext cx="3657600" cy="2690813"/>
            <a:chOff x="2160" y="960"/>
            <a:chExt cx="2592" cy="1695"/>
          </a:xfrm>
        </p:grpSpPr>
        <p:sp>
          <p:nvSpPr>
            <p:cNvPr id="22554" name="Line 14"/>
            <p:cNvSpPr>
              <a:spLocks noChangeShapeType="1"/>
            </p:cNvSpPr>
            <p:nvPr/>
          </p:nvSpPr>
          <p:spPr bwMode="auto">
            <a:xfrm>
              <a:off x="3504" y="960"/>
              <a:ext cx="0" cy="624"/>
            </a:xfrm>
            <a:prstGeom prst="line">
              <a:avLst/>
            </a:prstGeom>
            <a:noFill/>
            <a:ln w="12699">
              <a:solidFill>
                <a:srgbClr val="66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2555" name="Line 15"/>
            <p:cNvSpPr>
              <a:spLocks noChangeShapeType="1"/>
            </p:cNvSpPr>
            <p:nvPr/>
          </p:nvSpPr>
          <p:spPr bwMode="auto">
            <a:xfrm>
              <a:off x="2160" y="1584"/>
              <a:ext cx="2592" cy="0"/>
            </a:xfrm>
            <a:prstGeom prst="line">
              <a:avLst/>
            </a:prstGeom>
            <a:noFill/>
            <a:ln w="12699">
              <a:solidFill>
                <a:srgbClr val="66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2556" name="Line 16"/>
            <p:cNvSpPr>
              <a:spLocks noChangeShapeType="1"/>
            </p:cNvSpPr>
            <p:nvPr/>
          </p:nvSpPr>
          <p:spPr bwMode="auto">
            <a:xfrm>
              <a:off x="2160" y="1584"/>
              <a:ext cx="29" cy="1071"/>
            </a:xfrm>
            <a:prstGeom prst="line">
              <a:avLst/>
            </a:prstGeom>
            <a:noFill/>
            <a:ln w="12699">
              <a:solidFill>
                <a:srgbClr val="66FFFF"/>
              </a:solidFill>
              <a:prstDash val="sysDot"/>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22540" name="Line 23"/>
          <p:cNvSpPr>
            <a:spLocks noChangeShapeType="1"/>
          </p:cNvSpPr>
          <p:nvPr/>
        </p:nvSpPr>
        <p:spPr bwMode="auto">
          <a:xfrm>
            <a:off x="6259689" y="5105400"/>
            <a:ext cx="0" cy="304800"/>
          </a:xfrm>
          <a:prstGeom prst="line">
            <a:avLst/>
          </a:prstGeom>
          <a:noFill/>
          <a:ln w="12699">
            <a:solidFill>
              <a:srgbClr val="66FF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2541" name="Line 24"/>
          <p:cNvSpPr>
            <a:spLocks noChangeShapeType="1"/>
          </p:cNvSpPr>
          <p:nvPr/>
        </p:nvSpPr>
        <p:spPr bwMode="auto">
          <a:xfrm>
            <a:off x="2667000" y="5105400"/>
            <a:ext cx="0" cy="304800"/>
          </a:xfrm>
          <a:prstGeom prst="line">
            <a:avLst/>
          </a:prstGeom>
          <a:noFill/>
          <a:ln w="12699">
            <a:solidFill>
              <a:srgbClr val="66FFFF"/>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2542" name="Line 16"/>
          <p:cNvSpPr>
            <a:spLocks noChangeShapeType="1"/>
          </p:cNvSpPr>
          <p:nvPr/>
        </p:nvSpPr>
        <p:spPr bwMode="auto">
          <a:xfrm>
            <a:off x="6232879" y="2543176"/>
            <a:ext cx="40922" cy="1700213"/>
          </a:xfrm>
          <a:prstGeom prst="line">
            <a:avLst/>
          </a:prstGeom>
          <a:noFill/>
          <a:ln w="12699">
            <a:solidFill>
              <a:srgbClr val="66FFFF"/>
            </a:solidFill>
            <a:prstDash val="sysDot"/>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cxnSp>
        <p:nvCxnSpPr>
          <p:cNvPr id="24" name="Connettore 2 23"/>
          <p:cNvCxnSpPr/>
          <p:nvPr/>
        </p:nvCxnSpPr>
        <p:spPr bwMode="auto">
          <a:xfrm>
            <a:off x="1778000" y="3500439"/>
            <a:ext cx="635000" cy="1587"/>
          </a:xfrm>
          <a:prstGeom prst="straightConnector1">
            <a:avLst/>
          </a:prstGeom>
          <a:solidFill>
            <a:schemeClr val="accent1"/>
          </a:solidFill>
          <a:ln w="28575" cap="flat" cmpd="sng" algn="ctr">
            <a:solidFill>
              <a:schemeClr val="accent1">
                <a:lumMod val="60000"/>
                <a:lumOff val="40000"/>
              </a:schemeClr>
            </a:solidFill>
            <a:prstDash val="solid"/>
            <a:round/>
            <a:headEnd type="none" w="sm" len="sm"/>
            <a:tailEnd type="arrow"/>
          </a:ln>
          <a:effectLst/>
        </p:spPr>
      </p:cxnSp>
      <p:cxnSp>
        <p:nvCxnSpPr>
          <p:cNvPr id="25" name="Connettore 2 24"/>
          <p:cNvCxnSpPr/>
          <p:nvPr/>
        </p:nvCxnSpPr>
        <p:spPr bwMode="auto">
          <a:xfrm rot="10800000">
            <a:off x="6477000" y="3500439"/>
            <a:ext cx="635000" cy="1587"/>
          </a:xfrm>
          <a:prstGeom prst="straightConnector1">
            <a:avLst/>
          </a:prstGeom>
          <a:solidFill>
            <a:schemeClr val="accent1"/>
          </a:solidFill>
          <a:ln w="28575" cap="flat" cmpd="sng" algn="ctr">
            <a:solidFill>
              <a:schemeClr val="accent1">
                <a:lumMod val="60000"/>
                <a:lumOff val="40000"/>
              </a:schemeClr>
            </a:solidFill>
            <a:prstDash val="solid"/>
            <a:round/>
            <a:headEnd type="none" w="sm" len="sm"/>
            <a:tailEnd type="arrow"/>
          </a:ln>
          <a:effectLst/>
        </p:spPr>
      </p:cxnSp>
      <p:sp>
        <p:nvSpPr>
          <p:cNvPr id="22545" name="AutoShape 9"/>
          <p:cNvSpPr>
            <a:spLocks noChangeArrowheads="1"/>
          </p:cNvSpPr>
          <p:nvPr/>
        </p:nvSpPr>
        <p:spPr bwMode="auto">
          <a:xfrm>
            <a:off x="2984501" y="2959100"/>
            <a:ext cx="2857500" cy="1041400"/>
          </a:xfrm>
          <a:prstGeom prst="leftRightArrow">
            <a:avLst>
              <a:gd name="adj1" fmla="val 50000"/>
              <a:gd name="adj2" fmla="val 29168"/>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nchor="ctr">
            <a:spAutoFit/>
          </a:bodyPr>
          <a:lstStyle/>
          <a:p>
            <a:pPr algn="ctr"/>
            <a:r>
              <a:rPr lang="it-IT" sz="2800">
                <a:solidFill>
                  <a:schemeClr val="bg1"/>
                </a:solidFill>
                <a:latin typeface="Arial" charset="0"/>
              </a:rPr>
              <a:t>FANS</a:t>
            </a:r>
          </a:p>
        </p:txBody>
      </p:sp>
      <p:sp>
        <p:nvSpPr>
          <p:cNvPr id="26" name="Per 25"/>
          <p:cNvSpPr/>
          <p:nvPr/>
        </p:nvSpPr>
        <p:spPr bwMode="auto">
          <a:xfrm>
            <a:off x="2222500" y="3000375"/>
            <a:ext cx="812800" cy="914400"/>
          </a:xfrm>
          <a:prstGeom prst="mathMultiply">
            <a:avLst/>
          </a:prstGeom>
          <a:solidFill>
            <a:srgbClr val="FFFF00"/>
          </a:solidFill>
          <a:ln w="12699" cap="flat" cmpd="sng" algn="ctr">
            <a:solidFill>
              <a:schemeClr val="tx1"/>
            </a:solidFill>
            <a:prstDash val="solid"/>
            <a:round/>
            <a:headEnd type="none" w="sm" len="sm"/>
            <a:tailEnd type="none" w="sm" len="sm"/>
          </a:ln>
          <a:effectLst/>
        </p:spPr>
        <p:txBody>
          <a:bodyPr/>
          <a:lstStyle/>
          <a:p>
            <a:pPr>
              <a:defRPr/>
            </a:pPr>
            <a:endParaRPr lang="it-IT">
              <a:latin typeface="Times New Roman" pitchFamily="18" charset="0"/>
              <a:ea typeface="+mn-ea"/>
            </a:endParaRPr>
          </a:p>
        </p:txBody>
      </p:sp>
      <p:sp>
        <p:nvSpPr>
          <p:cNvPr id="27" name="Per 26"/>
          <p:cNvSpPr/>
          <p:nvPr/>
        </p:nvSpPr>
        <p:spPr bwMode="auto">
          <a:xfrm>
            <a:off x="5854700" y="3014663"/>
            <a:ext cx="812800" cy="914400"/>
          </a:xfrm>
          <a:prstGeom prst="mathMultiply">
            <a:avLst/>
          </a:prstGeom>
          <a:solidFill>
            <a:srgbClr val="FFFF00"/>
          </a:solidFill>
          <a:ln w="12699" cap="flat" cmpd="sng" algn="ctr">
            <a:solidFill>
              <a:schemeClr val="tx1"/>
            </a:solidFill>
            <a:prstDash val="solid"/>
            <a:round/>
            <a:headEnd type="none" w="sm" len="sm"/>
            <a:tailEnd type="none" w="sm" len="sm"/>
          </a:ln>
          <a:effectLst/>
        </p:spPr>
        <p:txBody>
          <a:bodyPr/>
          <a:lstStyle/>
          <a:p>
            <a:pPr>
              <a:defRPr/>
            </a:pPr>
            <a:endParaRPr lang="it-IT">
              <a:latin typeface="Times New Roman" pitchFamily="18" charset="0"/>
              <a:ea typeface="+mn-ea"/>
            </a:endParaRPr>
          </a:p>
        </p:txBody>
      </p:sp>
      <p:sp>
        <p:nvSpPr>
          <p:cNvPr id="22548" name="Freccia in giù 27"/>
          <p:cNvSpPr>
            <a:spLocks noChangeArrowheads="1"/>
          </p:cNvSpPr>
          <p:nvPr/>
        </p:nvSpPr>
        <p:spPr bwMode="auto">
          <a:xfrm>
            <a:off x="1460501" y="4143375"/>
            <a:ext cx="317500" cy="642938"/>
          </a:xfrm>
          <a:prstGeom prst="downArrow">
            <a:avLst>
              <a:gd name="adj1" fmla="val 50000"/>
              <a:gd name="adj2" fmla="val 50000"/>
            </a:avLst>
          </a:prstGeom>
          <a:solidFill>
            <a:srgbClr val="FFFF00"/>
          </a:solidFill>
          <a:ln w="12699">
            <a:solidFill>
              <a:schemeClr val="tx1"/>
            </a:solidFill>
            <a:round/>
            <a:headEnd type="none" w="sm" len="sm"/>
            <a:tailEnd type="none" w="sm" len="sm"/>
          </a:ln>
        </p:spPr>
        <p:txBody>
          <a:bodyPr/>
          <a:lstStyle/>
          <a:p>
            <a:endParaRPr lang="it-IT"/>
          </a:p>
        </p:txBody>
      </p:sp>
      <p:sp>
        <p:nvSpPr>
          <p:cNvPr id="22549" name="Freccia in giù 28"/>
          <p:cNvSpPr>
            <a:spLocks noChangeArrowheads="1"/>
          </p:cNvSpPr>
          <p:nvPr/>
        </p:nvSpPr>
        <p:spPr bwMode="auto">
          <a:xfrm>
            <a:off x="7493000" y="4143375"/>
            <a:ext cx="317500" cy="642938"/>
          </a:xfrm>
          <a:prstGeom prst="downArrow">
            <a:avLst>
              <a:gd name="adj1" fmla="val 50000"/>
              <a:gd name="adj2" fmla="val 50000"/>
            </a:avLst>
          </a:prstGeom>
          <a:solidFill>
            <a:srgbClr val="FFFF00"/>
          </a:solidFill>
          <a:ln w="12699">
            <a:solidFill>
              <a:schemeClr val="tx1"/>
            </a:solidFill>
            <a:round/>
            <a:headEnd type="none" w="sm" len="sm"/>
            <a:tailEnd type="none" w="sm" len="sm"/>
          </a:ln>
        </p:spPr>
        <p:txBody>
          <a:bodyPr/>
          <a:lstStyle/>
          <a:p>
            <a:endParaRPr lang="it-IT"/>
          </a:p>
        </p:txBody>
      </p:sp>
      <p:sp>
        <p:nvSpPr>
          <p:cNvPr id="22550" name="AutoShape 19"/>
          <p:cNvSpPr>
            <a:spLocks noChangeArrowheads="1"/>
          </p:cNvSpPr>
          <p:nvPr/>
        </p:nvSpPr>
        <p:spPr bwMode="auto">
          <a:xfrm>
            <a:off x="1072445" y="5456238"/>
            <a:ext cx="2763436"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round/>
                <a:headEnd type="none" w="sm" len="sm"/>
                <a:tailEnd type="none" w="sm" len="sm"/>
              </a14:hiddenLine>
            </a:ext>
          </a:extLst>
        </p:spPr>
        <p:txBody>
          <a:bodyPr wrap="none">
            <a:spAutoFit/>
          </a:bodyPr>
          <a:lstStyle/>
          <a:p>
            <a:r>
              <a:rPr lang="it-IT" sz="2000">
                <a:solidFill>
                  <a:srgbClr val="FFFF00"/>
                </a:solidFill>
                <a:latin typeface="Arial" charset="0"/>
              </a:rPr>
              <a:t>Gastric mucosal injury </a:t>
            </a:r>
          </a:p>
          <a:p>
            <a:r>
              <a:rPr lang="it-IT" sz="2000">
                <a:solidFill>
                  <a:srgbClr val="FFFF00"/>
                </a:solidFill>
                <a:latin typeface="Arial" charset="0"/>
                <a:sym typeface="Symbol" charset="0"/>
              </a:rPr>
              <a:t> Platlet aggregation </a:t>
            </a:r>
            <a:endParaRPr lang="it-IT" sz="2000">
              <a:solidFill>
                <a:srgbClr val="FFFF00"/>
              </a:solidFill>
              <a:latin typeface="Arial" charset="0"/>
            </a:endParaRPr>
          </a:p>
        </p:txBody>
      </p:sp>
      <p:sp>
        <p:nvSpPr>
          <p:cNvPr id="22551" name="Rectangle 20"/>
          <p:cNvSpPr>
            <a:spLocks noChangeArrowheads="1"/>
          </p:cNvSpPr>
          <p:nvPr/>
        </p:nvSpPr>
        <p:spPr bwMode="auto">
          <a:xfrm>
            <a:off x="4470400" y="5489576"/>
            <a:ext cx="35221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a:spAutoFit/>
          </a:bodyPr>
          <a:lstStyle/>
          <a:p>
            <a:pPr algn="ctr"/>
            <a:r>
              <a:rPr lang="it-IT" sz="2000">
                <a:solidFill>
                  <a:srgbClr val="FFFF00"/>
                </a:solidFill>
                <a:latin typeface="Arial" charset="0"/>
                <a:sym typeface="Symbol" charset="0"/>
              </a:rPr>
              <a:t></a:t>
            </a:r>
            <a:r>
              <a:rPr lang="it-IT" sz="2000">
                <a:solidFill>
                  <a:srgbClr val="FFFF00"/>
                </a:solidFill>
                <a:latin typeface="Arial" charset="0"/>
              </a:rPr>
              <a:t> Inflammation</a:t>
            </a:r>
            <a:endParaRPr lang="en-US" sz="2000">
              <a:solidFill>
                <a:srgbClr val="FFFF00"/>
              </a:solidFill>
              <a:latin typeface="Arial" charset="0"/>
            </a:endParaRPr>
          </a:p>
          <a:p>
            <a:pPr algn="ctr"/>
            <a:r>
              <a:rPr lang="it-IT" sz="2000">
                <a:solidFill>
                  <a:srgbClr val="FFFF00"/>
                </a:solidFill>
                <a:latin typeface="Arial" charset="0"/>
              </a:rPr>
              <a:t>Analgesic effect  </a:t>
            </a:r>
          </a:p>
        </p:txBody>
      </p:sp>
      <p:sp>
        <p:nvSpPr>
          <p:cNvPr id="22552" name="Freccia in giù 31"/>
          <p:cNvSpPr>
            <a:spLocks noChangeArrowheads="1"/>
          </p:cNvSpPr>
          <p:nvPr/>
        </p:nvSpPr>
        <p:spPr bwMode="auto">
          <a:xfrm>
            <a:off x="317501" y="3286125"/>
            <a:ext cx="317500" cy="642938"/>
          </a:xfrm>
          <a:prstGeom prst="downArrow">
            <a:avLst>
              <a:gd name="adj1" fmla="val 50000"/>
              <a:gd name="adj2" fmla="val 50000"/>
            </a:avLst>
          </a:prstGeom>
          <a:solidFill>
            <a:srgbClr val="FFFF00"/>
          </a:solidFill>
          <a:ln w="12699">
            <a:solidFill>
              <a:schemeClr val="tx1"/>
            </a:solidFill>
            <a:round/>
            <a:headEnd type="none" w="sm" len="sm"/>
            <a:tailEnd type="none" w="sm" len="sm"/>
          </a:ln>
        </p:spPr>
        <p:txBody>
          <a:bodyPr/>
          <a:lstStyle/>
          <a:p>
            <a:endParaRPr lang="it-IT"/>
          </a:p>
        </p:txBody>
      </p:sp>
      <p:sp>
        <p:nvSpPr>
          <p:cNvPr id="22553" name="Freccia in giù 32"/>
          <p:cNvSpPr>
            <a:spLocks noChangeArrowheads="1"/>
          </p:cNvSpPr>
          <p:nvPr/>
        </p:nvSpPr>
        <p:spPr bwMode="auto">
          <a:xfrm>
            <a:off x="8318501" y="3286125"/>
            <a:ext cx="317500" cy="642938"/>
          </a:xfrm>
          <a:prstGeom prst="downArrow">
            <a:avLst>
              <a:gd name="adj1" fmla="val 50000"/>
              <a:gd name="adj2" fmla="val 50000"/>
            </a:avLst>
          </a:prstGeom>
          <a:solidFill>
            <a:srgbClr val="FFFF00"/>
          </a:solidFill>
          <a:ln w="12699">
            <a:solidFill>
              <a:schemeClr val="tx1"/>
            </a:solidFill>
            <a:round/>
            <a:headEnd type="none" w="sm" len="sm"/>
            <a:tailEnd type="none" w="sm" len="sm"/>
          </a:ln>
        </p:spPr>
        <p:txBody>
          <a:bodyPr/>
          <a:lstStyle/>
          <a:p>
            <a:endParaRPr lang="it-IT"/>
          </a:p>
        </p:txBody>
      </p:sp>
    </p:spTree>
    <p:extLst>
      <p:ext uri="{BB962C8B-B14F-4D97-AF65-F5344CB8AC3E}">
        <p14:creationId xmlns:p14="http://schemas.microsoft.com/office/powerpoint/2010/main" val="34136456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2974975" y="1352550"/>
            <a:ext cx="5905500" cy="4935538"/>
            <a:chOff x="2009" y="852"/>
            <a:chExt cx="4185" cy="3109"/>
          </a:xfrm>
        </p:grpSpPr>
        <p:sp>
          <p:nvSpPr>
            <p:cNvPr id="30466" name="Freeform 3"/>
            <p:cNvSpPr>
              <a:spLocks/>
            </p:cNvSpPr>
            <p:nvPr/>
          </p:nvSpPr>
          <p:spPr bwMode="auto">
            <a:xfrm>
              <a:off x="2009" y="2343"/>
              <a:ext cx="4185" cy="1618"/>
            </a:xfrm>
            <a:custGeom>
              <a:avLst/>
              <a:gdLst>
                <a:gd name="T0" fmla="*/ 4184 w 4185"/>
                <a:gd name="T1" fmla="*/ 0 h 1618"/>
                <a:gd name="T2" fmla="*/ 4184 w 4185"/>
                <a:gd name="T3" fmla="*/ 1617 h 1618"/>
                <a:gd name="T4" fmla="*/ 0 w 4185"/>
                <a:gd name="T5" fmla="*/ 1617 h 1618"/>
                <a:gd name="T6" fmla="*/ 0 w 4185"/>
                <a:gd name="T7" fmla="*/ 0 h 1618"/>
                <a:gd name="T8" fmla="*/ 4184 w 4185"/>
                <a:gd name="T9" fmla="*/ 0 h 1618"/>
                <a:gd name="T10" fmla="*/ 0 60000 65536"/>
                <a:gd name="T11" fmla="*/ 0 60000 65536"/>
                <a:gd name="T12" fmla="*/ 0 60000 65536"/>
                <a:gd name="T13" fmla="*/ 0 60000 65536"/>
                <a:gd name="T14" fmla="*/ 0 60000 65536"/>
                <a:gd name="T15" fmla="*/ 0 w 4185"/>
                <a:gd name="T16" fmla="*/ 0 h 1618"/>
                <a:gd name="T17" fmla="*/ 4185 w 4185"/>
                <a:gd name="T18" fmla="*/ 1618 h 1618"/>
              </a:gdLst>
              <a:ahLst/>
              <a:cxnLst>
                <a:cxn ang="T10">
                  <a:pos x="T0" y="T1"/>
                </a:cxn>
                <a:cxn ang="T11">
                  <a:pos x="T2" y="T3"/>
                </a:cxn>
                <a:cxn ang="T12">
                  <a:pos x="T4" y="T5"/>
                </a:cxn>
                <a:cxn ang="T13">
                  <a:pos x="T6" y="T7"/>
                </a:cxn>
                <a:cxn ang="T14">
                  <a:pos x="T8" y="T9"/>
                </a:cxn>
              </a:cxnLst>
              <a:rect l="T15" t="T16" r="T17" b="T18"/>
              <a:pathLst>
                <a:path w="4185" h="1618">
                  <a:moveTo>
                    <a:pt x="4184" y="0"/>
                  </a:moveTo>
                  <a:lnTo>
                    <a:pt x="4184" y="1617"/>
                  </a:lnTo>
                  <a:lnTo>
                    <a:pt x="0" y="1617"/>
                  </a:lnTo>
                  <a:lnTo>
                    <a:pt x="0" y="0"/>
                  </a:lnTo>
                  <a:lnTo>
                    <a:pt x="4184" y="0"/>
                  </a:lnTo>
                </a:path>
              </a:pathLst>
            </a:custGeom>
            <a:solidFill>
              <a:srgbClr val="A4CA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nvGrpSpPr>
            <p:cNvPr id="30467" name="Group 4"/>
            <p:cNvGrpSpPr>
              <a:grpSpLocks/>
            </p:cNvGrpSpPr>
            <p:nvPr/>
          </p:nvGrpSpPr>
          <p:grpSpPr bwMode="auto">
            <a:xfrm>
              <a:off x="2033" y="852"/>
              <a:ext cx="4136" cy="1468"/>
              <a:chOff x="2033" y="852"/>
              <a:chExt cx="4136" cy="1468"/>
            </a:xfrm>
          </p:grpSpPr>
          <p:sp>
            <p:nvSpPr>
              <p:cNvPr id="30468" name="Line 5"/>
              <p:cNvSpPr>
                <a:spLocks noChangeShapeType="1"/>
              </p:cNvSpPr>
              <p:nvPr/>
            </p:nvSpPr>
            <p:spPr bwMode="auto">
              <a:xfrm>
                <a:off x="2033" y="852"/>
                <a:ext cx="4136"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69" name="Line 6"/>
              <p:cNvSpPr>
                <a:spLocks noChangeShapeType="1"/>
              </p:cNvSpPr>
              <p:nvPr/>
            </p:nvSpPr>
            <p:spPr bwMode="auto">
              <a:xfrm>
                <a:off x="2033" y="881"/>
                <a:ext cx="4136" cy="0"/>
              </a:xfrm>
              <a:prstGeom prst="line">
                <a:avLst/>
              </a:prstGeom>
              <a:noFill/>
              <a:ln w="76200">
                <a:solidFill>
                  <a:srgbClr val="0701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0" name="Line 7"/>
              <p:cNvSpPr>
                <a:spLocks noChangeShapeType="1"/>
              </p:cNvSpPr>
              <p:nvPr/>
            </p:nvSpPr>
            <p:spPr bwMode="auto">
              <a:xfrm>
                <a:off x="2033" y="913"/>
                <a:ext cx="4136" cy="0"/>
              </a:xfrm>
              <a:prstGeom prst="line">
                <a:avLst/>
              </a:prstGeom>
              <a:noFill/>
              <a:ln w="76200">
                <a:solidFill>
                  <a:srgbClr val="0D02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1" name="Line 8"/>
              <p:cNvSpPr>
                <a:spLocks noChangeShapeType="1"/>
              </p:cNvSpPr>
              <p:nvPr/>
            </p:nvSpPr>
            <p:spPr bwMode="auto">
              <a:xfrm>
                <a:off x="2033" y="942"/>
                <a:ext cx="4136" cy="0"/>
              </a:xfrm>
              <a:prstGeom prst="line">
                <a:avLst/>
              </a:prstGeom>
              <a:noFill/>
              <a:ln w="76200">
                <a:solidFill>
                  <a:srgbClr val="1304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2" name="Line 9"/>
              <p:cNvSpPr>
                <a:spLocks noChangeShapeType="1"/>
              </p:cNvSpPr>
              <p:nvPr/>
            </p:nvSpPr>
            <p:spPr bwMode="auto">
              <a:xfrm>
                <a:off x="2033" y="972"/>
                <a:ext cx="4136" cy="0"/>
              </a:xfrm>
              <a:prstGeom prst="line">
                <a:avLst/>
              </a:prstGeom>
              <a:noFill/>
              <a:ln w="76200">
                <a:solidFill>
                  <a:srgbClr val="1A05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3" name="Line 10"/>
              <p:cNvSpPr>
                <a:spLocks noChangeShapeType="1"/>
              </p:cNvSpPr>
              <p:nvPr/>
            </p:nvSpPr>
            <p:spPr bwMode="auto">
              <a:xfrm>
                <a:off x="2033" y="1000"/>
                <a:ext cx="4136" cy="0"/>
              </a:xfrm>
              <a:prstGeom prst="line">
                <a:avLst/>
              </a:prstGeom>
              <a:noFill/>
              <a:ln w="76200">
                <a:solidFill>
                  <a:srgbClr val="2006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4" name="Line 11"/>
              <p:cNvSpPr>
                <a:spLocks noChangeShapeType="1"/>
              </p:cNvSpPr>
              <p:nvPr/>
            </p:nvSpPr>
            <p:spPr bwMode="auto">
              <a:xfrm>
                <a:off x="2033" y="1030"/>
                <a:ext cx="4136" cy="0"/>
              </a:xfrm>
              <a:prstGeom prst="line">
                <a:avLst/>
              </a:prstGeom>
              <a:noFill/>
              <a:ln w="76200">
                <a:solidFill>
                  <a:srgbClr val="2708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5" name="Line 12"/>
              <p:cNvSpPr>
                <a:spLocks noChangeShapeType="1"/>
              </p:cNvSpPr>
              <p:nvPr/>
            </p:nvSpPr>
            <p:spPr bwMode="auto">
              <a:xfrm>
                <a:off x="2033" y="1064"/>
                <a:ext cx="4136" cy="0"/>
              </a:xfrm>
              <a:prstGeom prst="line">
                <a:avLst/>
              </a:prstGeom>
              <a:noFill/>
              <a:ln w="76200">
                <a:solidFill>
                  <a:srgbClr val="2D09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6" name="Line 13"/>
              <p:cNvSpPr>
                <a:spLocks noChangeShapeType="1"/>
              </p:cNvSpPr>
              <p:nvPr/>
            </p:nvSpPr>
            <p:spPr bwMode="auto">
              <a:xfrm>
                <a:off x="2033" y="1093"/>
                <a:ext cx="4136" cy="0"/>
              </a:xfrm>
              <a:prstGeom prst="line">
                <a:avLst/>
              </a:prstGeom>
              <a:noFill/>
              <a:ln w="76200">
                <a:solidFill>
                  <a:srgbClr val="330A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7" name="Line 14"/>
              <p:cNvSpPr>
                <a:spLocks noChangeShapeType="1"/>
              </p:cNvSpPr>
              <p:nvPr/>
            </p:nvSpPr>
            <p:spPr bwMode="auto">
              <a:xfrm>
                <a:off x="2033" y="1121"/>
                <a:ext cx="4136" cy="0"/>
              </a:xfrm>
              <a:prstGeom prst="line">
                <a:avLst/>
              </a:prstGeom>
              <a:noFill/>
              <a:ln w="76200">
                <a:solidFill>
                  <a:srgbClr val="390B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8" name="Line 15"/>
              <p:cNvSpPr>
                <a:spLocks noChangeShapeType="1"/>
              </p:cNvSpPr>
              <p:nvPr/>
            </p:nvSpPr>
            <p:spPr bwMode="auto">
              <a:xfrm>
                <a:off x="2033" y="1149"/>
                <a:ext cx="4136" cy="0"/>
              </a:xfrm>
              <a:prstGeom prst="line">
                <a:avLst/>
              </a:prstGeom>
              <a:noFill/>
              <a:ln w="76200">
                <a:solidFill>
                  <a:srgbClr val="3F0D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79" name="Line 16"/>
              <p:cNvSpPr>
                <a:spLocks noChangeShapeType="1"/>
              </p:cNvSpPr>
              <p:nvPr/>
            </p:nvSpPr>
            <p:spPr bwMode="auto">
              <a:xfrm>
                <a:off x="2033" y="1178"/>
                <a:ext cx="4136" cy="0"/>
              </a:xfrm>
              <a:prstGeom prst="line">
                <a:avLst/>
              </a:prstGeom>
              <a:noFill/>
              <a:ln w="76200">
                <a:solidFill>
                  <a:srgbClr val="460E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0" name="Line 17"/>
              <p:cNvSpPr>
                <a:spLocks noChangeShapeType="1"/>
              </p:cNvSpPr>
              <p:nvPr/>
            </p:nvSpPr>
            <p:spPr bwMode="auto">
              <a:xfrm>
                <a:off x="2033" y="1214"/>
                <a:ext cx="4136" cy="0"/>
              </a:xfrm>
              <a:prstGeom prst="line">
                <a:avLst/>
              </a:prstGeom>
              <a:noFill/>
              <a:ln w="76200">
                <a:solidFill>
                  <a:srgbClr val="4B0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1" name="Line 18"/>
              <p:cNvSpPr>
                <a:spLocks noChangeShapeType="1"/>
              </p:cNvSpPr>
              <p:nvPr/>
            </p:nvSpPr>
            <p:spPr bwMode="auto">
              <a:xfrm>
                <a:off x="2033" y="1239"/>
                <a:ext cx="4136" cy="0"/>
              </a:xfrm>
              <a:prstGeom prst="line">
                <a:avLst/>
              </a:prstGeom>
              <a:noFill/>
              <a:ln w="76200">
                <a:solidFill>
                  <a:srgbClr val="5111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2" name="Line 19"/>
              <p:cNvSpPr>
                <a:spLocks noChangeShapeType="1"/>
              </p:cNvSpPr>
              <p:nvPr/>
            </p:nvSpPr>
            <p:spPr bwMode="auto">
              <a:xfrm>
                <a:off x="2033" y="1269"/>
                <a:ext cx="4136" cy="0"/>
              </a:xfrm>
              <a:prstGeom prst="line">
                <a:avLst/>
              </a:prstGeom>
              <a:noFill/>
              <a:ln w="76200">
                <a:solidFill>
                  <a:srgbClr val="5712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3" name="Line 20"/>
              <p:cNvSpPr>
                <a:spLocks noChangeShapeType="1"/>
              </p:cNvSpPr>
              <p:nvPr/>
            </p:nvSpPr>
            <p:spPr bwMode="auto">
              <a:xfrm>
                <a:off x="2033" y="1301"/>
                <a:ext cx="4136" cy="0"/>
              </a:xfrm>
              <a:prstGeom prst="line">
                <a:avLst/>
              </a:prstGeom>
              <a:noFill/>
              <a:ln w="76200">
                <a:solidFill>
                  <a:srgbClr val="5D13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4" name="Line 21"/>
              <p:cNvSpPr>
                <a:spLocks noChangeShapeType="1"/>
              </p:cNvSpPr>
              <p:nvPr/>
            </p:nvSpPr>
            <p:spPr bwMode="auto">
              <a:xfrm>
                <a:off x="2033" y="1329"/>
                <a:ext cx="4136" cy="0"/>
              </a:xfrm>
              <a:prstGeom prst="line">
                <a:avLst/>
              </a:prstGeom>
              <a:noFill/>
              <a:ln w="76200">
                <a:solidFill>
                  <a:srgbClr val="6315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5" name="Line 22"/>
              <p:cNvSpPr>
                <a:spLocks noChangeShapeType="1"/>
              </p:cNvSpPr>
              <p:nvPr/>
            </p:nvSpPr>
            <p:spPr bwMode="auto">
              <a:xfrm>
                <a:off x="2033" y="1360"/>
                <a:ext cx="4136" cy="0"/>
              </a:xfrm>
              <a:prstGeom prst="line">
                <a:avLst/>
              </a:prstGeom>
              <a:noFill/>
              <a:ln w="76200">
                <a:solidFill>
                  <a:srgbClr val="6916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6" name="Line 23"/>
              <p:cNvSpPr>
                <a:spLocks noChangeShapeType="1"/>
              </p:cNvSpPr>
              <p:nvPr/>
            </p:nvSpPr>
            <p:spPr bwMode="auto">
              <a:xfrm>
                <a:off x="2033" y="1391"/>
                <a:ext cx="4136" cy="0"/>
              </a:xfrm>
              <a:prstGeom prst="line">
                <a:avLst/>
              </a:prstGeom>
              <a:noFill/>
              <a:ln w="76200">
                <a:solidFill>
                  <a:srgbClr val="6E17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7" name="Line 24"/>
              <p:cNvSpPr>
                <a:spLocks noChangeShapeType="1"/>
              </p:cNvSpPr>
              <p:nvPr/>
            </p:nvSpPr>
            <p:spPr bwMode="auto">
              <a:xfrm>
                <a:off x="2033" y="1419"/>
                <a:ext cx="4136" cy="0"/>
              </a:xfrm>
              <a:prstGeom prst="line">
                <a:avLst/>
              </a:prstGeom>
              <a:noFill/>
              <a:ln w="76200">
                <a:solidFill>
                  <a:srgbClr val="7418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8" name="Line 25"/>
              <p:cNvSpPr>
                <a:spLocks noChangeShapeType="1"/>
              </p:cNvSpPr>
              <p:nvPr/>
            </p:nvSpPr>
            <p:spPr bwMode="auto">
              <a:xfrm>
                <a:off x="2033" y="1448"/>
                <a:ext cx="4136" cy="0"/>
              </a:xfrm>
              <a:prstGeom prst="line">
                <a:avLst/>
              </a:prstGeom>
              <a:noFill/>
              <a:ln w="76200">
                <a:solidFill>
                  <a:srgbClr val="791A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89" name="Line 26"/>
              <p:cNvSpPr>
                <a:spLocks noChangeShapeType="1"/>
              </p:cNvSpPr>
              <p:nvPr/>
            </p:nvSpPr>
            <p:spPr bwMode="auto">
              <a:xfrm>
                <a:off x="2033" y="1477"/>
                <a:ext cx="4136" cy="0"/>
              </a:xfrm>
              <a:prstGeom prst="line">
                <a:avLst/>
              </a:prstGeom>
              <a:noFill/>
              <a:ln w="76200">
                <a:solidFill>
                  <a:srgbClr val="7F1C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0" name="Line 27"/>
              <p:cNvSpPr>
                <a:spLocks noChangeShapeType="1"/>
              </p:cNvSpPr>
              <p:nvPr/>
            </p:nvSpPr>
            <p:spPr bwMode="auto">
              <a:xfrm>
                <a:off x="2033" y="1506"/>
                <a:ext cx="4136" cy="0"/>
              </a:xfrm>
              <a:prstGeom prst="line">
                <a:avLst/>
              </a:prstGeom>
              <a:noFill/>
              <a:ln w="76200">
                <a:solidFill>
                  <a:srgbClr val="841D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1" name="Line 28"/>
              <p:cNvSpPr>
                <a:spLocks noChangeShapeType="1"/>
              </p:cNvSpPr>
              <p:nvPr/>
            </p:nvSpPr>
            <p:spPr bwMode="auto">
              <a:xfrm>
                <a:off x="2033" y="1538"/>
                <a:ext cx="4136" cy="0"/>
              </a:xfrm>
              <a:prstGeom prst="line">
                <a:avLst/>
              </a:prstGeom>
              <a:noFill/>
              <a:ln w="76200">
                <a:solidFill>
                  <a:srgbClr val="8A1E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2" name="Line 29"/>
              <p:cNvSpPr>
                <a:spLocks noChangeShapeType="1"/>
              </p:cNvSpPr>
              <p:nvPr/>
            </p:nvSpPr>
            <p:spPr bwMode="auto">
              <a:xfrm>
                <a:off x="2033" y="1569"/>
                <a:ext cx="4136" cy="0"/>
              </a:xfrm>
              <a:prstGeom prst="line">
                <a:avLst/>
              </a:prstGeom>
              <a:noFill/>
              <a:ln w="76200">
                <a:solidFill>
                  <a:srgbClr val="8F2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3" name="Line 30"/>
              <p:cNvSpPr>
                <a:spLocks noChangeShapeType="1"/>
              </p:cNvSpPr>
              <p:nvPr/>
            </p:nvSpPr>
            <p:spPr bwMode="auto">
              <a:xfrm>
                <a:off x="2033" y="1600"/>
                <a:ext cx="4136" cy="0"/>
              </a:xfrm>
              <a:prstGeom prst="line">
                <a:avLst/>
              </a:prstGeom>
              <a:noFill/>
              <a:ln w="76200">
                <a:solidFill>
                  <a:srgbClr val="9421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4" name="Line 31"/>
              <p:cNvSpPr>
                <a:spLocks noChangeShapeType="1"/>
              </p:cNvSpPr>
              <p:nvPr/>
            </p:nvSpPr>
            <p:spPr bwMode="auto">
              <a:xfrm>
                <a:off x="2033" y="1626"/>
                <a:ext cx="4136" cy="0"/>
              </a:xfrm>
              <a:prstGeom prst="line">
                <a:avLst/>
              </a:prstGeom>
              <a:noFill/>
              <a:ln w="76200">
                <a:solidFill>
                  <a:srgbClr val="9A22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5" name="Line 32"/>
              <p:cNvSpPr>
                <a:spLocks noChangeShapeType="1"/>
              </p:cNvSpPr>
              <p:nvPr/>
            </p:nvSpPr>
            <p:spPr bwMode="auto">
              <a:xfrm>
                <a:off x="2033" y="1657"/>
                <a:ext cx="4136" cy="0"/>
              </a:xfrm>
              <a:prstGeom prst="line">
                <a:avLst/>
              </a:prstGeom>
              <a:noFill/>
              <a:ln w="76200">
                <a:solidFill>
                  <a:srgbClr val="9F23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6" name="Line 33"/>
              <p:cNvSpPr>
                <a:spLocks noChangeShapeType="1"/>
              </p:cNvSpPr>
              <p:nvPr/>
            </p:nvSpPr>
            <p:spPr bwMode="auto">
              <a:xfrm>
                <a:off x="2033" y="1687"/>
                <a:ext cx="4136" cy="0"/>
              </a:xfrm>
              <a:prstGeom prst="line">
                <a:avLst/>
              </a:prstGeom>
              <a:noFill/>
              <a:ln w="76200">
                <a:solidFill>
                  <a:srgbClr val="A425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7" name="Line 34"/>
              <p:cNvSpPr>
                <a:spLocks noChangeShapeType="1"/>
              </p:cNvSpPr>
              <p:nvPr/>
            </p:nvSpPr>
            <p:spPr bwMode="auto">
              <a:xfrm>
                <a:off x="2033" y="1717"/>
                <a:ext cx="4136" cy="0"/>
              </a:xfrm>
              <a:prstGeom prst="line">
                <a:avLst/>
              </a:prstGeom>
              <a:noFill/>
              <a:ln w="76200">
                <a:solidFill>
                  <a:srgbClr val="A926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8" name="Line 35"/>
              <p:cNvSpPr>
                <a:spLocks noChangeShapeType="1"/>
              </p:cNvSpPr>
              <p:nvPr/>
            </p:nvSpPr>
            <p:spPr bwMode="auto">
              <a:xfrm>
                <a:off x="2033" y="1748"/>
                <a:ext cx="4136" cy="0"/>
              </a:xfrm>
              <a:prstGeom prst="line">
                <a:avLst/>
              </a:prstGeom>
              <a:noFill/>
              <a:ln w="76200">
                <a:solidFill>
                  <a:srgbClr val="AE27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499" name="Line 36"/>
              <p:cNvSpPr>
                <a:spLocks noChangeShapeType="1"/>
              </p:cNvSpPr>
              <p:nvPr/>
            </p:nvSpPr>
            <p:spPr bwMode="auto">
              <a:xfrm>
                <a:off x="2033" y="1776"/>
                <a:ext cx="4136" cy="0"/>
              </a:xfrm>
              <a:prstGeom prst="line">
                <a:avLst/>
              </a:prstGeom>
              <a:noFill/>
              <a:ln w="76200">
                <a:solidFill>
                  <a:srgbClr val="B329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0" name="Line 37"/>
              <p:cNvSpPr>
                <a:spLocks noChangeShapeType="1"/>
              </p:cNvSpPr>
              <p:nvPr/>
            </p:nvSpPr>
            <p:spPr bwMode="auto">
              <a:xfrm>
                <a:off x="2033" y="1806"/>
                <a:ext cx="4136" cy="0"/>
              </a:xfrm>
              <a:prstGeom prst="line">
                <a:avLst/>
              </a:prstGeom>
              <a:noFill/>
              <a:ln w="76200">
                <a:solidFill>
                  <a:srgbClr val="B82A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1" name="Line 38"/>
              <p:cNvSpPr>
                <a:spLocks noChangeShapeType="1"/>
              </p:cNvSpPr>
              <p:nvPr/>
            </p:nvSpPr>
            <p:spPr bwMode="auto">
              <a:xfrm>
                <a:off x="2033" y="1835"/>
                <a:ext cx="4136" cy="0"/>
              </a:xfrm>
              <a:prstGeom prst="line">
                <a:avLst/>
              </a:prstGeom>
              <a:noFill/>
              <a:ln w="76200">
                <a:solidFill>
                  <a:srgbClr val="BD2B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2" name="Line 39"/>
              <p:cNvSpPr>
                <a:spLocks noChangeShapeType="1"/>
              </p:cNvSpPr>
              <p:nvPr/>
            </p:nvSpPr>
            <p:spPr bwMode="auto">
              <a:xfrm>
                <a:off x="2033" y="1866"/>
                <a:ext cx="4136" cy="0"/>
              </a:xfrm>
              <a:prstGeom prst="line">
                <a:avLst/>
              </a:prstGeom>
              <a:noFill/>
              <a:ln w="76200">
                <a:solidFill>
                  <a:srgbClr val="C12D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3" name="Line 40"/>
              <p:cNvSpPr>
                <a:spLocks noChangeShapeType="1"/>
              </p:cNvSpPr>
              <p:nvPr/>
            </p:nvSpPr>
            <p:spPr bwMode="auto">
              <a:xfrm>
                <a:off x="2033" y="1896"/>
                <a:ext cx="4136" cy="0"/>
              </a:xfrm>
              <a:prstGeom prst="line">
                <a:avLst/>
              </a:prstGeom>
              <a:noFill/>
              <a:ln w="76200">
                <a:solidFill>
                  <a:srgbClr val="C62E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4" name="Line 41"/>
              <p:cNvSpPr>
                <a:spLocks noChangeShapeType="1"/>
              </p:cNvSpPr>
              <p:nvPr/>
            </p:nvSpPr>
            <p:spPr bwMode="auto">
              <a:xfrm>
                <a:off x="2033" y="1926"/>
                <a:ext cx="4136" cy="0"/>
              </a:xfrm>
              <a:prstGeom prst="line">
                <a:avLst/>
              </a:prstGeom>
              <a:noFill/>
              <a:ln w="76200">
                <a:solidFill>
                  <a:srgbClr val="CB2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5" name="Line 42"/>
              <p:cNvSpPr>
                <a:spLocks noChangeShapeType="1"/>
              </p:cNvSpPr>
              <p:nvPr/>
            </p:nvSpPr>
            <p:spPr bwMode="auto">
              <a:xfrm>
                <a:off x="2033" y="1956"/>
                <a:ext cx="4136" cy="0"/>
              </a:xfrm>
              <a:prstGeom prst="line">
                <a:avLst/>
              </a:prstGeom>
              <a:noFill/>
              <a:ln w="76200">
                <a:solidFill>
                  <a:srgbClr val="D03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6" name="Line 43"/>
              <p:cNvSpPr>
                <a:spLocks noChangeShapeType="1"/>
              </p:cNvSpPr>
              <p:nvPr/>
            </p:nvSpPr>
            <p:spPr bwMode="auto">
              <a:xfrm>
                <a:off x="2033" y="1985"/>
                <a:ext cx="4136" cy="0"/>
              </a:xfrm>
              <a:prstGeom prst="line">
                <a:avLst/>
              </a:prstGeom>
              <a:noFill/>
              <a:ln w="76200">
                <a:solidFill>
                  <a:srgbClr val="D432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7" name="Line 44"/>
              <p:cNvSpPr>
                <a:spLocks noChangeShapeType="1"/>
              </p:cNvSpPr>
              <p:nvPr/>
            </p:nvSpPr>
            <p:spPr bwMode="auto">
              <a:xfrm>
                <a:off x="2033" y="2018"/>
                <a:ext cx="4136" cy="0"/>
              </a:xfrm>
              <a:prstGeom prst="line">
                <a:avLst/>
              </a:prstGeom>
              <a:noFill/>
              <a:ln w="76200">
                <a:solidFill>
                  <a:srgbClr val="D934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8" name="Line 45"/>
              <p:cNvSpPr>
                <a:spLocks noChangeShapeType="1"/>
              </p:cNvSpPr>
              <p:nvPr/>
            </p:nvSpPr>
            <p:spPr bwMode="auto">
              <a:xfrm>
                <a:off x="2033" y="2044"/>
                <a:ext cx="4136" cy="0"/>
              </a:xfrm>
              <a:prstGeom prst="line">
                <a:avLst/>
              </a:prstGeom>
              <a:noFill/>
              <a:ln w="76200">
                <a:solidFill>
                  <a:srgbClr val="DD35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09" name="Line 46"/>
              <p:cNvSpPr>
                <a:spLocks noChangeShapeType="1"/>
              </p:cNvSpPr>
              <p:nvPr/>
            </p:nvSpPr>
            <p:spPr bwMode="auto">
              <a:xfrm>
                <a:off x="2033" y="2074"/>
                <a:ext cx="4136" cy="0"/>
              </a:xfrm>
              <a:prstGeom prst="line">
                <a:avLst/>
              </a:prstGeom>
              <a:noFill/>
              <a:ln w="76200">
                <a:solidFill>
                  <a:srgbClr val="E136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0" name="Line 47"/>
              <p:cNvSpPr>
                <a:spLocks noChangeShapeType="1"/>
              </p:cNvSpPr>
              <p:nvPr/>
            </p:nvSpPr>
            <p:spPr bwMode="auto">
              <a:xfrm>
                <a:off x="2033" y="2106"/>
                <a:ext cx="4136" cy="0"/>
              </a:xfrm>
              <a:prstGeom prst="line">
                <a:avLst/>
              </a:prstGeom>
              <a:noFill/>
              <a:ln w="76200">
                <a:solidFill>
                  <a:srgbClr val="E637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1" name="Line 48"/>
              <p:cNvSpPr>
                <a:spLocks noChangeShapeType="1"/>
              </p:cNvSpPr>
              <p:nvPr/>
            </p:nvSpPr>
            <p:spPr bwMode="auto">
              <a:xfrm>
                <a:off x="2033" y="2134"/>
                <a:ext cx="4136" cy="0"/>
              </a:xfrm>
              <a:prstGeom prst="line">
                <a:avLst/>
              </a:prstGeom>
              <a:noFill/>
              <a:ln w="76200">
                <a:solidFill>
                  <a:srgbClr val="EA39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2" name="Line 49"/>
              <p:cNvSpPr>
                <a:spLocks noChangeShapeType="1"/>
              </p:cNvSpPr>
              <p:nvPr/>
            </p:nvSpPr>
            <p:spPr bwMode="auto">
              <a:xfrm>
                <a:off x="2033" y="2165"/>
                <a:ext cx="4136" cy="0"/>
              </a:xfrm>
              <a:prstGeom prst="line">
                <a:avLst/>
              </a:prstGeom>
              <a:noFill/>
              <a:ln w="76200">
                <a:solidFill>
                  <a:srgbClr val="EE3A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3" name="Line 50"/>
              <p:cNvSpPr>
                <a:spLocks noChangeShapeType="1"/>
              </p:cNvSpPr>
              <p:nvPr/>
            </p:nvSpPr>
            <p:spPr bwMode="auto">
              <a:xfrm>
                <a:off x="2033" y="2194"/>
                <a:ext cx="4136" cy="0"/>
              </a:xfrm>
              <a:prstGeom prst="line">
                <a:avLst/>
              </a:prstGeom>
              <a:noFill/>
              <a:ln w="76200">
                <a:solidFill>
                  <a:srgbClr val="F33B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4" name="Line 51"/>
              <p:cNvSpPr>
                <a:spLocks noChangeShapeType="1"/>
              </p:cNvSpPr>
              <p:nvPr/>
            </p:nvSpPr>
            <p:spPr bwMode="auto">
              <a:xfrm>
                <a:off x="2033" y="2226"/>
                <a:ext cx="4136" cy="0"/>
              </a:xfrm>
              <a:prstGeom prst="line">
                <a:avLst/>
              </a:prstGeom>
              <a:noFill/>
              <a:ln w="76200">
                <a:solidFill>
                  <a:srgbClr val="F63D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5" name="Line 52"/>
              <p:cNvSpPr>
                <a:spLocks noChangeShapeType="1"/>
              </p:cNvSpPr>
              <p:nvPr/>
            </p:nvSpPr>
            <p:spPr bwMode="auto">
              <a:xfrm>
                <a:off x="2033" y="2256"/>
                <a:ext cx="4136" cy="0"/>
              </a:xfrm>
              <a:prstGeom prst="line">
                <a:avLst/>
              </a:prstGeom>
              <a:noFill/>
              <a:ln w="76200">
                <a:solidFill>
                  <a:srgbClr val="FB3E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6" name="Line 53"/>
              <p:cNvSpPr>
                <a:spLocks noChangeShapeType="1"/>
              </p:cNvSpPr>
              <p:nvPr/>
            </p:nvSpPr>
            <p:spPr bwMode="auto">
              <a:xfrm>
                <a:off x="2033" y="2285"/>
                <a:ext cx="4136" cy="0"/>
              </a:xfrm>
              <a:prstGeom prst="line">
                <a:avLst/>
              </a:prstGeom>
              <a:noFill/>
              <a:ln w="76200">
                <a:solidFill>
                  <a:srgbClr val="FF3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517" name="Line 54"/>
              <p:cNvSpPr>
                <a:spLocks noChangeShapeType="1"/>
              </p:cNvSpPr>
              <p:nvPr/>
            </p:nvSpPr>
            <p:spPr bwMode="auto">
              <a:xfrm>
                <a:off x="2033" y="2320"/>
                <a:ext cx="4136" cy="0"/>
              </a:xfrm>
              <a:prstGeom prst="line">
                <a:avLst/>
              </a:prstGeom>
              <a:noFill/>
              <a:ln w="76200">
                <a:solidFill>
                  <a:srgbClr val="FF3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sp>
        <p:nvSpPr>
          <p:cNvPr id="29699" name="Rectangle 55"/>
          <p:cNvSpPr>
            <a:spLocks noChangeArrowheads="1"/>
          </p:cNvSpPr>
          <p:nvPr/>
        </p:nvSpPr>
        <p:spPr bwMode="auto">
          <a:xfrm>
            <a:off x="4211960" y="2132856"/>
            <a:ext cx="1224136"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lnSpc>
                <a:spcPct val="85000"/>
              </a:lnSpc>
            </a:pPr>
            <a:r>
              <a:rPr lang="en-GB" sz="1200" b="1" dirty="0" smtClean="0">
                <a:solidFill>
                  <a:schemeClr val="bg1"/>
                </a:solidFill>
              </a:rPr>
              <a:t>Aspirin / other</a:t>
            </a:r>
            <a:r>
              <a:rPr lang="en-GB" sz="1200" b="1" dirty="0">
                <a:solidFill>
                  <a:schemeClr val="bg1"/>
                </a:solidFill>
              </a:rPr>
              <a:t/>
            </a:r>
            <a:br>
              <a:rPr lang="en-GB" sz="1200" b="1" dirty="0">
                <a:solidFill>
                  <a:schemeClr val="bg1"/>
                </a:solidFill>
              </a:rPr>
            </a:br>
            <a:r>
              <a:rPr lang="en-GB" sz="1200" b="1" dirty="0">
                <a:solidFill>
                  <a:schemeClr val="bg1"/>
                </a:solidFill>
              </a:rPr>
              <a:t>NSAIDs</a:t>
            </a:r>
          </a:p>
        </p:txBody>
      </p:sp>
      <p:grpSp>
        <p:nvGrpSpPr>
          <p:cNvPr id="29700" name="Group 822"/>
          <p:cNvGrpSpPr>
            <a:grpSpLocks/>
          </p:cNvGrpSpPr>
          <p:nvPr/>
        </p:nvGrpSpPr>
        <p:grpSpPr bwMode="auto">
          <a:xfrm>
            <a:off x="5816600" y="2335213"/>
            <a:ext cx="719138" cy="1184275"/>
            <a:chOff x="3664" y="1583"/>
            <a:chExt cx="453" cy="634"/>
          </a:xfrm>
        </p:grpSpPr>
        <p:sp>
          <p:nvSpPr>
            <p:cNvPr id="30464" name="Freeform 57"/>
            <p:cNvSpPr>
              <a:spLocks/>
            </p:cNvSpPr>
            <p:nvPr/>
          </p:nvSpPr>
          <p:spPr bwMode="auto">
            <a:xfrm>
              <a:off x="3664" y="1599"/>
              <a:ext cx="257" cy="618"/>
            </a:xfrm>
            <a:custGeom>
              <a:avLst/>
              <a:gdLst>
                <a:gd name="T0" fmla="*/ 0 w 181"/>
                <a:gd name="T1" fmla="*/ 0 h 458"/>
                <a:gd name="T2" fmla="*/ 12080 w 181"/>
                <a:gd name="T3" fmla="*/ 4804 h 458"/>
                <a:gd name="T4" fmla="*/ 12080 w 181"/>
                <a:gd name="T5" fmla="*/ 16673 h 458"/>
                <a:gd name="T6" fmla="*/ 0 60000 65536"/>
                <a:gd name="T7" fmla="*/ 0 60000 65536"/>
                <a:gd name="T8" fmla="*/ 0 60000 65536"/>
                <a:gd name="T9" fmla="*/ 0 w 181"/>
                <a:gd name="T10" fmla="*/ 0 h 458"/>
                <a:gd name="T11" fmla="*/ 181 w 181"/>
                <a:gd name="T12" fmla="*/ 458 h 458"/>
              </a:gdLst>
              <a:ahLst/>
              <a:cxnLst>
                <a:cxn ang="T6">
                  <a:pos x="T0" y="T1"/>
                </a:cxn>
                <a:cxn ang="T7">
                  <a:pos x="T2" y="T3"/>
                </a:cxn>
                <a:cxn ang="T8">
                  <a:pos x="T4" y="T5"/>
                </a:cxn>
              </a:cxnLst>
              <a:rect l="T9" t="T10" r="T11" b="T12"/>
              <a:pathLst>
                <a:path w="181" h="458">
                  <a:moveTo>
                    <a:pt x="0" y="0"/>
                  </a:moveTo>
                  <a:lnTo>
                    <a:pt x="180" y="132"/>
                  </a:lnTo>
                  <a:lnTo>
                    <a:pt x="180" y="457"/>
                  </a:lnTo>
                </a:path>
              </a:pathLst>
            </a:custGeom>
            <a:noFill/>
            <a:ln w="12700" cap="rnd" cmpd="sng">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solidFill>
                  <a:schemeClr val="bg1"/>
                </a:solidFill>
              </a:endParaRPr>
            </a:p>
          </p:txBody>
        </p:sp>
        <p:sp>
          <p:nvSpPr>
            <p:cNvPr id="30465" name="Line 58"/>
            <p:cNvSpPr>
              <a:spLocks noChangeShapeType="1"/>
            </p:cNvSpPr>
            <p:nvPr/>
          </p:nvSpPr>
          <p:spPr bwMode="auto">
            <a:xfrm flipH="1">
              <a:off x="3916" y="1583"/>
              <a:ext cx="201" cy="20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solidFill>
                  <a:schemeClr val="bg1"/>
                </a:solidFill>
              </a:endParaRPr>
            </a:p>
          </p:txBody>
        </p:sp>
      </p:grpSp>
      <p:sp>
        <p:nvSpPr>
          <p:cNvPr id="29701" name="Line 59"/>
          <p:cNvSpPr>
            <a:spLocks noChangeShapeType="1"/>
          </p:cNvSpPr>
          <p:nvPr/>
        </p:nvSpPr>
        <p:spPr bwMode="auto">
          <a:xfrm flipH="1">
            <a:off x="6702425" y="2746375"/>
            <a:ext cx="688975" cy="7715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9709" name="Freeform 67"/>
          <p:cNvSpPr>
            <a:spLocks/>
          </p:cNvSpPr>
          <p:nvPr/>
        </p:nvSpPr>
        <p:spPr bwMode="auto">
          <a:xfrm>
            <a:off x="3000375" y="2698750"/>
            <a:ext cx="1681163" cy="628650"/>
          </a:xfrm>
          <a:custGeom>
            <a:avLst/>
            <a:gdLst>
              <a:gd name="T0" fmla="*/ 0 w 1210"/>
              <a:gd name="T1" fmla="*/ 0 h 396"/>
              <a:gd name="T2" fmla="*/ 2147483647 w 1210"/>
              <a:gd name="T3" fmla="*/ 0 h 396"/>
              <a:gd name="T4" fmla="*/ 2147483647 w 1210"/>
              <a:gd name="T5" fmla="*/ 2147483647 h 396"/>
              <a:gd name="T6" fmla="*/ 2147483647 w 1210"/>
              <a:gd name="T7" fmla="*/ 2147483647 h 396"/>
              <a:gd name="T8" fmla="*/ 2147483647 w 1210"/>
              <a:gd name="T9" fmla="*/ 2147483647 h 396"/>
              <a:gd name="T10" fmla="*/ 2147483647 w 1210"/>
              <a:gd name="T11" fmla="*/ 2147483647 h 396"/>
              <a:gd name="T12" fmla="*/ 2147483647 w 1210"/>
              <a:gd name="T13" fmla="*/ 2147483647 h 396"/>
              <a:gd name="T14" fmla="*/ 2147483647 w 1210"/>
              <a:gd name="T15" fmla="*/ 2147483647 h 396"/>
              <a:gd name="T16" fmla="*/ 2147483647 w 1210"/>
              <a:gd name="T17" fmla="*/ 2147483647 h 396"/>
              <a:gd name="T18" fmla="*/ 2147483647 w 1210"/>
              <a:gd name="T19" fmla="*/ 2147483647 h 396"/>
              <a:gd name="T20" fmla="*/ 2147483647 w 1210"/>
              <a:gd name="T21" fmla="*/ 2147483647 h 396"/>
              <a:gd name="T22" fmla="*/ 2147483647 w 1210"/>
              <a:gd name="T23" fmla="*/ 2147483647 h 396"/>
              <a:gd name="T24" fmla="*/ 2147483647 w 1210"/>
              <a:gd name="T25" fmla="*/ 2147483647 h 396"/>
              <a:gd name="T26" fmla="*/ 2147483647 w 1210"/>
              <a:gd name="T27" fmla="*/ 2147483647 h 396"/>
              <a:gd name="T28" fmla="*/ 2147483647 w 1210"/>
              <a:gd name="T29" fmla="*/ 2147483647 h 396"/>
              <a:gd name="T30" fmla="*/ 2147483647 w 1210"/>
              <a:gd name="T31" fmla="*/ 2147483647 h 396"/>
              <a:gd name="T32" fmla="*/ 2147483647 w 1210"/>
              <a:gd name="T33" fmla="*/ 2147483647 h 396"/>
              <a:gd name="T34" fmla="*/ 2147483647 w 1210"/>
              <a:gd name="T35" fmla="*/ 2147483647 h 396"/>
              <a:gd name="T36" fmla="*/ 2147483647 w 1210"/>
              <a:gd name="T37" fmla="*/ 2147483647 h 396"/>
              <a:gd name="T38" fmla="*/ 2147483647 w 1210"/>
              <a:gd name="T39" fmla="*/ 2147483647 h 396"/>
              <a:gd name="T40" fmla="*/ 2147483647 w 1210"/>
              <a:gd name="T41" fmla="*/ 2147483647 h 396"/>
              <a:gd name="T42" fmla="*/ 2147483647 w 1210"/>
              <a:gd name="T43" fmla="*/ 2147483647 h 396"/>
              <a:gd name="T44" fmla="*/ 2147483647 w 1210"/>
              <a:gd name="T45" fmla="*/ 2147483647 h 396"/>
              <a:gd name="T46" fmla="*/ 2147483647 w 1210"/>
              <a:gd name="T47" fmla="*/ 2147483647 h 396"/>
              <a:gd name="T48" fmla="*/ 2147483647 w 1210"/>
              <a:gd name="T49" fmla="*/ 2147483647 h 396"/>
              <a:gd name="T50" fmla="*/ 2147483647 w 1210"/>
              <a:gd name="T51" fmla="*/ 2147483647 h 396"/>
              <a:gd name="T52" fmla="*/ 2147483647 w 1210"/>
              <a:gd name="T53" fmla="*/ 2147483647 h 396"/>
              <a:gd name="T54" fmla="*/ 2147483647 w 1210"/>
              <a:gd name="T55" fmla="*/ 2147483647 h 396"/>
              <a:gd name="T56" fmla="*/ 2147483647 w 1210"/>
              <a:gd name="T57" fmla="*/ 2147483647 h 396"/>
              <a:gd name="T58" fmla="*/ 2147483647 w 1210"/>
              <a:gd name="T59" fmla="*/ 2147483647 h 396"/>
              <a:gd name="T60" fmla="*/ 2147483647 w 1210"/>
              <a:gd name="T61" fmla="*/ 2147483647 h 396"/>
              <a:gd name="T62" fmla="*/ 2147483647 w 1210"/>
              <a:gd name="T63" fmla="*/ 2147483647 h 396"/>
              <a:gd name="T64" fmla="*/ 2147483647 w 1210"/>
              <a:gd name="T65" fmla="*/ 2147483647 h 396"/>
              <a:gd name="T66" fmla="*/ 2147483647 w 1210"/>
              <a:gd name="T67" fmla="*/ 2147483647 h 396"/>
              <a:gd name="T68" fmla="*/ 2147483647 w 1210"/>
              <a:gd name="T69" fmla="*/ 2147483647 h 396"/>
              <a:gd name="T70" fmla="*/ 2147483647 w 1210"/>
              <a:gd name="T71" fmla="*/ 2147483647 h 396"/>
              <a:gd name="T72" fmla="*/ 2147483647 w 1210"/>
              <a:gd name="T73" fmla="*/ 2147483647 h 396"/>
              <a:gd name="T74" fmla="*/ 2147483647 w 1210"/>
              <a:gd name="T75" fmla="*/ 2147483647 h 396"/>
              <a:gd name="T76" fmla="*/ 2147483647 w 1210"/>
              <a:gd name="T77" fmla="*/ 2147483647 h 396"/>
              <a:gd name="T78" fmla="*/ 2147483647 w 1210"/>
              <a:gd name="T79" fmla="*/ 2147483647 h 396"/>
              <a:gd name="T80" fmla="*/ 2147483647 w 1210"/>
              <a:gd name="T81" fmla="*/ 2147483647 h 396"/>
              <a:gd name="T82" fmla="*/ 0 w 1210"/>
              <a:gd name="T83" fmla="*/ 0 h 3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10"/>
              <a:gd name="T127" fmla="*/ 0 h 396"/>
              <a:gd name="T128" fmla="*/ 1210 w 1210"/>
              <a:gd name="T129" fmla="*/ 396 h 3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10" h="396">
                <a:moveTo>
                  <a:pt x="0" y="0"/>
                </a:moveTo>
                <a:lnTo>
                  <a:pt x="0" y="0"/>
                </a:lnTo>
                <a:lnTo>
                  <a:pt x="27" y="0"/>
                </a:lnTo>
                <a:lnTo>
                  <a:pt x="55" y="0"/>
                </a:lnTo>
                <a:lnTo>
                  <a:pt x="84" y="1"/>
                </a:lnTo>
                <a:lnTo>
                  <a:pt x="112" y="2"/>
                </a:lnTo>
                <a:lnTo>
                  <a:pt x="141" y="2"/>
                </a:lnTo>
                <a:lnTo>
                  <a:pt x="171" y="3"/>
                </a:lnTo>
                <a:lnTo>
                  <a:pt x="201" y="4"/>
                </a:lnTo>
                <a:lnTo>
                  <a:pt x="232" y="6"/>
                </a:lnTo>
                <a:lnTo>
                  <a:pt x="264" y="8"/>
                </a:lnTo>
                <a:lnTo>
                  <a:pt x="293" y="9"/>
                </a:lnTo>
                <a:lnTo>
                  <a:pt x="325" y="11"/>
                </a:lnTo>
                <a:lnTo>
                  <a:pt x="356" y="13"/>
                </a:lnTo>
                <a:lnTo>
                  <a:pt x="387" y="15"/>
                </a:lnTo>
                <a:lnTo>
                  <a:pt x="417" y="18"/>
                </a:lnTo>
                <a:lnTo>
                  <a:pt x="449" y="21"/>
                </a:lnTo>
                <a:lnTo>
                  <a:pt x="480" y="23"/>
                </a:lnTo>
                <a:lnTo>
                  <a:pt x="509" y="27"/>
                </a:lnTo>
                <a:lnTo>
                  <a:pt x="539" y="30"/>
                </a:lnTo>
                <a:lnTo>
                  <a:pt x="569" y="33"/>
                </a:lnTo>
                <a:lnTo>
                  <a:pt x="597" y="37"/>
                </a:lnTo>
                <a:lnTo>
                  <a:pt x="625" y="40"/>
                </a:lnTo>
                <a:lnTo>
                  <a:pt x="653" y="45"/>
                </a:lnTo>
                <a:lnTo>
                  <a:pt x="681" y="49"/>
                </a:lnTo>
                <a:lnTo>
                  <a:pt x="706" y="53"/>
                </a:lnTo>
                <a:lnTo>
                  <a:pt x="731" y="58"/>
                </a:lnTo>
                <a:lnTo>
                  <a:pt x="755" y="62"/>
                </a:lnTo>
                <a:lnTo>
                  <a:pt x="779" y="67"/>
                </a:lnTo>
                <a:lnTo>
                  <a:pt x="801" y="72"/>
                </a:lnTo>
                <a:lnTo>
                  <a:pt x="822" y="78"/>
                </a:lnTo>
                <a:lnTo>
                  <a:pt x="841" y="84"/>
                </a:lnTo>
                <a:lnTo>
                  <a:pt x="861" y="89"/>
                </a:lnTo>
                <a:lnTo>
                  <a:pt x="876" y="95"/>
                </a:lnTo>
                <a:lnTo>
                  <a:pt x="909" y="108"/>
                </a:lnTo>
                <a:lnTo>
                  <a:pt x="939" y="122"/>
                </a:lnTo>
                <a:lnTo>
                  <a:pt x="967" y="138"/>
                </a:lnTo>
                <a:lnTo>
                  <a:pt x="992" y="155"/>
                </a:lnTo>
                <a:lnTo>
                  <a:pt x="1018" y="174"/>
                </a:lnTo>
                <a:lnTo>
                  <a:pt x="1040" y="193"/>
                </a:lnTo>
                <a:lnTo>
                  <a:pt x="1062" y="212"/>
                </a:lnTo>
                <a:lnTo>
                  <a:pt x="1082" y="232"/>
                </a:lnTo>
                <a:lnTo>
                  <a:pt x="1100" y="252"/>
                </a:lnTo>
                <a:lnTo>
                  <a:pt x="1119" y="271"/>
                </a:lnTo>
                <a:lnTo>
                  <a:pt x="1134" y="290"/>
                </a:lnTo>
                <a:lnTo>
                  <a:pt x="1150" y="308"/>
                </a:lnTo>
                <a:lnTo>
                  <a:pt x="1165" y="325"/>
                </a:lnTo>
                <a:lnTo>
                  <a:pt x="1178" y="341"/>
                </a:lnTo>
                <a:lnTo>
                  <a:pt x="1192" y="355"/>
                </a:lnTo>
                <a:lnTo>
                  <a:pt x="1206" y="367"/>
                </a:lnTo>
                <a:lnTo>
                  <a:pt x="1209" y="372"/>
                </a:lnTo>
                <a:lnTo>
                  <a:pt x="1209" y="376"/>
                </a:lnTo>
                <a:lnTo>
                  <a:pt x="1206" y="381"/>
                </a:lnTo>
                <a:lnTo>
                  <a:pt x="1199" y="384"/>
                </a:lnTo>
                <a:lnTo>
                  <a:pt x="1189" y="387"/>
                </a:lnTo>
                <a:lnTo>
                  <a:pt x="1176" y="389"/>
                </a:lnTo>
                <a:lnTo>
                  <a:pt x="1159" y="391"/>
                </a:lnTo>
                <a:lnTo>
                  <a:pt x="1141" y="393"/>
                </a:lnTo>
                <a:lnTo>
                  <a:pt x="1120" y="394"/>
                </a:lnTo>
                <a:lnTo>
                  <a:pt x="1098" y="394"/>
                </a:lnTo>
                <a:lnTo>
                  <a:pt x="1073" y="395"/>
                </a:lnTo>
                <a:lnTo>
                  <a:pt x="1047" y="395"/>
                </a:lnTo>
                <a:lnTo>
                  <a:pt x="1021" y="395"/>
                </a:lnTo>
                <a:lnTo>
                  <a:pt x="993" y="394"/>
                </a:lnTo>
                <a:lnTo>
                  <a:pt x="965" y="394"/>
                </a:lnTo>
                <a:lnTo>
                  <a:pt x="935" y="393"/>
                </a:lnTo>
                <a:lnTo>
                  <a:pt x="906" y="392"/>
                </a:lnTo>
                <a:lnTo>
                  <a:pt x="876" y="391"/>
                </a:lnTo>
                <a:lnTo>
                  <a:pt x="848" y="389"/>
                </a:lnTo>
                <a:lnTo>
                  <a:pt x="820" y="388"/>
                </a:lnTo>
                <a:lnTo>
                  <a:pt x="793" y="387"/>
                </a:lnTo>
                <a:lnTo>
                  <a:pt x="767" y="385"/>
                </a:lnTo>
                <a:lnTo>
                  <a:pt x="741" y="384"/>
                </a:lnTo>
                <a:lnTo>
                  <a:pt x="717" y="382"/>
                </a:lnTo>
                <a:lnTo>
                  <a:pt x="696" y="381"/>
                </a:lnTo>
                <a:lnTo>
                  <a:pt x="675" y="380"/>
                </a:lnTo>
                <a:lnTo>
                  <a:pt x="659" y="379"/>
                </a:lnTo>
                <a:lnTo>
                  <a:pt x="645" y="377"/>
                </a:lnTo>
                <a:lnTo>
                  <a:pt x="632" y="376"/>
                </a:lnTo>
                <a:lnTo>
                  <a:pt x="623" y="376"/>
                </a:lnTo>
                <a:lnTo>
                  <a:pt x="618" y="375"/>
                </a:lnTo>
                <a:lnTo>
                  <a:pt x="616" y="375"/>
                </a:lnTo>
                <a:lnTo>
                  <a:pt x="0" y="331"/>
                </a:lnTo>
                <a:lnTo>
                  <a:pt x="0" y="0"/>
                </a:lnTo>
              </a:path>
            </a:pathLst>
          </a:custGeom>
          <a:solidFill>
            <a:srgbClr val="FF8774"/>
          </a:solidFill>
          <a:ln w="12700" cap="rnd" cmpd="sng">
            <a:solidFill>
              <a:schemeClr val="bg2"/>
            </a:solidFill>
            <a:prstDash val="solid"/>
            <a:round/>
            <a:headEnd type="none" w="med" len="med"/>
            <a:tailEnd type="none" w="med" len="med"/>
          </a:ln>
        </p:spPr>
        <p:txBody>
          <a:bodyPr/>
          <a:lstStyle/>
          <a:p>
            <a:endParaRPr lang="it-IT">
              <a:solidFill>
                <a:schemeClr val="bg1"/>
              </a:solidFill>
            </a:endParaRPr>
          </a:p>
        </p:txBody>
      </p:sp>
      <p:sp>
        <p:nvSpPr>
          <p:cNvPr id="29710" name="Freeform 68"/>
          <p:cNvSpPr>
            <a:spLocks/>
          </p:cNvSpPr>
          <p:nvPr/>
        </p:nvSpPr>
        <p:spPr bwMode="auto">
          <a:xfrm>
            <a:off x="7153275" y="2719388"/>
            <a:ext cx="1685925" cy="693737"/>
          </a:xfrm>
          <a:custGeom>
            <a:avLst/>
            <a:gdLst>
              <a:gd name="T0" fmla="*/ 2147483647 w 1231"/>
              <a:gd name="T1" fmla="*/ 0 h 437"/>
              <a:gd name="T2" fmla="*/ 2147483647 w 1231"/>
              <a:gd name="T3" fmla="*/ 2147483647 h 437"/>
              <a:gd name="T4" fmla="*/ 2147483647 w 1231"/>
              <a:gd name="T5" fmla="*/ 2147483647 h 437"/>
              <a:gd name="T6" fmla="*/ 2147483647 w 1231"/>
              <a:gd name="T7" fmla="*/ 2147483647 h 437"/>
              <a:gd name="T8" fmla="*/ 2147483647 w 1231"/>
              <a:gd name="T9" fmla="*/ 2147483647 h 437"/>
              <a:gd name="T10" fmla="*/ 2147483647 w 1231"/>
              <a:gd name="T11" fmla="*/ 2147483647 h 437"/>
              <a:gd name="T12" fmla="*/ 2147483647 w 1231"/>
              <a:gd name="T13" fmla="*/ 2147483647 h 437"/>
              <a:gd name="T14" fmla="*/ 2147483647 w 1231"/>
              <a:gd name="T15" fmla="*/ 2147483647 h 437"/>
              <a:gd name="T16" fmla="*/ 2147483647 w 1231"/>
              <a:gd name="T17" fmla="*/ 2147483647 h 437"/>
              <a:gd name="T18" fmla="*/ 2147483647 w 1231"/>
              <a:gd name="T19" fmla="*/ 2147483647 h 437"/>
              <a:gd name="T20" fmla="*/ 2147483647 w 1231"/>
              <a:gd name="T21" fmla="*/ 2147483647 h 437"/>
              <a:gd name="T22" fmla="*/ 2147483647 w 1231"/>
              <a:gd name="T23" fmla="*/ 2147483647 h 437"/>
              <a:gd name="T24" fmla="*/ 2147483647 w 1231"/>
              <a:gd name="T25" fmla="*/ 2147483647 h 437"/>
              <a:gd name="T26" fmla="*/ 2147483647 w 1231"/>
              <a:gd name="T27" fmla="*/ 2147483647 h 437"/>
              <a:gd name="T28" fmla="*/ 2147483647 w 1231"/>
              <a:gd name="T29" fmla="*/ 2147483647 h 437"/>
              <a:gd name="T30" fmla="*/ 2147483647 w 1231"/>
              <a:gd name="T31" fmla="*/ 2147483647 h 437"/>
              <a:gd name="T32" fmla="*/ 2147483647 w 1231"/>
              <a:gd name="T33" fmla="*/ 2147483647 h 437"/>
              <a:gd name="T34" fmla="*/ 2147483647 w 1231"/>
              <a:gd name="T35" fmla="*/ 2147483647 h 437"/>
              <a:gd name="T36" fmla="*/ 2147483647 w 1231"/>
              <a:gd name="T37" fmla="*/ 2147483647 h 437"/>
              <a:gd name="T38" fmla="*/ 2147483647 w 1231"/>
              <a:gd name="T39" fmla="*/ 2147483647 h 437"/>
              <a:gd name="T40" fmla="*/ 2147483647 w 1231"/>
              <a:gd name="T41" fmla="*/ 2147483647 h 437"/>
              <a:gd name="T42" fmla="*/ 2147483647 w 1231"/>
              <a:gd name="T43" fmla="*/ 2147483647 h 437"/>
              <a:gd name="T44" fmla="*/ 2147483647 w 1231"/>
              <a:gd name="T45" fmla="*/ 2147483647 h 437"/>
              <a:gd name="T46" fmla="*/ 2147483647 w 1231"/>
              <a:gd name="T47" fmla="*/ 2147483647 h 437"/>
              <a:gd name="T48" fmla="*/ 2147483647 w 1231"/>
              <a:gd name="T49" fmla="*/ 2147483647 h 437"/>
              <a:gd name="T50" fmla="*/ 0 w 1231"/>
              <a:gd name="T51" fmla="*/ 2147483647 h 437"/>
              <a:gd name="T52" fmla="*/ 2147483647 w 1231"/>
              <a:gd name="T53" fmla="*/ 2147483647 h 437"/>
              <a:gd name="T54" fmla="*/ 2147483647 w 1231"/>
              <a:gd name="T55" fmla="*/ 2147483647 h 437"/>
              <a:gd name="T56" fmla="*/ 2147483647 w 1231"/>
              <a:gd name="T57" fmla="*/ 2147483647 h 437"/>
              <a:gd name="T58" fmla="*/ 2147483647 w 1231"/>
              <a:gd name="T59" fmla="*/ 2147483647 h 437"/>
              <a:gd name="T60" fmla="*/ 2147483647 w 1231"/>
              <a:gd name="T61" fmla="*/ 2147483647 h 437"/>
              <a:gd name="T62" fmla="*/ 2147483647 w 1231"/>
              <a:gd name="T63" fmla="*/ 2147483647 h 437"/>
              <a:gd name="T64" fmla="*/ 2147483647 w 1231"/>
              <a:gd name="T65" fmla="*/ 2147483647 h 437"/>
              <a:gd name="T66" fmla="*/ 2147483647 w 1231"/>
              <a:gd name="T67" fmla="*/ 2147483647 h 437"/>
              <a:gd name="T68" fmla="*/ 2147483647 w 1231"/>
              <a:gd name="T69" fmla="*/ 2147483647 h 437"/>
              <a:gd name="T70" fmla="*/ 2147483647 w 1231"/>
              <a:gd name="T71" fmla="*/ 2147483647 h 437"/>
              <a:gd name="T72" fmla="*/ 2147483647 w 1231"/>
              <a:gd name="T73" fmla="*/ 2147483647 h 437"/>
              <a:gd name="T74" fmla="*/ 2147483647 w 1231"/>
              <a:gd name="T75" fmla="*/ 2147483647 h 437"/>
              <a:gd name="T76" fmla="*/ 2147483647 w 1231"/>
              <a:gd name="T77" fmla="*/ 2147483647 h 437"/>
              <a:gd name="T78" fmla="*/ 2147483647 w 1231"/>
              <a:gd name="T79" fmla="*/ 2147483647 h 437"/>
              <a:gd name="T80" fmla="*/ 2147483647 w 1231"/>
              <a:gd name="T81" fmla="*/ 2147483647 h 437"/>
              <a:gd name="T82" fmla="*/ 2147483647 w 1231"/>
              <a:gd name="T83" fmla="*/ 0 h 4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31"/>
              <a:gd name="T127" fmla="*/ 0 h 437"/>
              <a:gd name="T128" fmla="*/ 1231 w 1231"/>
              <a:gd name="T129" fmla="*/ 437 h 4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31" h="437">
                <a:moveTo>
                  <a:pt x="1230" y="0"/>
                </a:moveTo>
                <a:lnTo>
                  <a:pt x="1230" y="0"/>
                </a:lnTo>
                <a:lnTo>
                  <a:pt x="1203" y="0"/>
                </a:lnTo>
                <a:lnTo>
                  <a:pt x="1176" y="1"/>
                </a:lnTo>
                <a:lnTo>
                  <a:pt x="1148" y="1"/>
                </a:lnTo>
                <a:lnTo>
                  <a:pt x="1119" y="3"/>
                </a:lnTo>
                <a:lnTo>
                  <a:pt x="1089" y="5"/>
                </a:lnTo>
                <a:lnTo>
                  <a:pt x="1058" y="7"/>
                </a:lnTo>
                <a:lnTo>
                  <a:pt x="1027" y="9"/>
                </a:lnTo>
                <a:lnTo>
                  <a:pt x="997" y="12"/>
                </a:lnTo>
                <a:lnTo>
                  <a:pt x="964" y="15"/>
                </a:lnTo>
                <a:lnTo>
                  <a:pt x="934" y="19"/>
                </a:lnTo>
                <a:lnTo>
                  <a:pt x="901" y="22"/>
                </a:lnTo>
                <a:lnTo>
                  <a:pt x="870" y="27"/>
                </a:lnTo>
                <a:lnTo>
                  <a:pt x="837" y="31"/>
                </a:lnTo>
                <a:lnTo>
                  <a:pt x="806" y="35"/>
                </a:lnTo>
                <a:lnTo>
                  <a:pt x="773" y="39"/>
                </a:lnTo>
                <a:lnTo>
                  <a:pt x="742" y="45"/>
                </a:lnTo>
                <a:lnTo>
                  <a:pt x="712" y="49"/>
                </a:lnTo>
                <a:lnTo>
                  <a:pt x="680" y="54"/>
                </a:lnTo>
                <a:lnTo>
                  <a:pt x="650" y="60"/>
                </a:lnTo>
                <a:lnTo>
                  <a:pt x="619" y="65"/>
                </a:lnTo>
                <a:lnTo>
                  <a:pt x="591" y="71"/>
                </a:lnTo>
                <a:lnTo>
                  <a:pt x="563" y="77"/>
                </a:lnTo>
                <a:lnTo>
                  <a:pt x="534" y="83"/>
                </a:lnTo>
                <a:lnTo>
                  <a:pt x="508" y="89"/>
                </a:lnTo>
                <a:lnTo>
                  <a:pt x="483" y="94"/>
                </a:lnTo>
                <a:lnTo>
                  <a:pt x="458" y="100"/>
                </a:lnTo>
                <a:lnTo>
                  <a:pt x="434" y="106"/>
                </a:lnTo>
                <a:lnTo>
                  <a:pt x="412" y="112"/>
                </a:lnTo>
                <a:lnTo>
                  <a:pt x="391" y="118"/>
                </a:lnTo>
                <a:lnTo>
                  <a:pt x="370" y="124"/>
                </a:lnTo>
                <a:lnTo>
                  <a:pt x="351" y="130"/>
                </a:lnTo>
                <a:lnTo>
                  <a:pt x="334" y="136"/>
                </a:lnTo>
                <a:lnTo>
                  <a:pt x="303" y="149"/>
                </a:lnTo>
                <a:lnTo>
                  <a:pt x="274" y="164"/>
                </a:lnTo>
                <a:lnTo>
                  <a:pt x="246" y="180"/>
                </a:lnTo>
                <a:lnTo>
                  <a:pt x="220" y="198"/>
                </a:lnTo>
                <a:lnTo>
                  <a:pt x="194" y="217"/>
                </a:lnTo>
                <a:lnTo>
                  <a:pt x="171" y="237"/>
                </a:lnTo>
                <a:lnTo>
                  <a:pt x="149" y="258"/>
                </a:lnTo>
                <a:lnTo>
                  <a:pt x="129" y="278"/>
                </a:lnTo>
                <a:lnTo>
                  <a:pt x="110" y="299"/>
                </a:lnTo>
                <a:lnTo>
                  <a:pt x="92" y="319"/>
                </a:lnTo>
                <a:lnTo>
                  <a:pt x="75" y="338"/>
                </a:lnTo>
                <a:lnTo>
                  <a:pt x="59" y="357"/>
                </a:lnTo>
                <a:lnTo>
                  <a:pt x="44" y="375"/>
                </a:lnTo>
                <a:lnTo>
                  <a:pt x="30" y="391"/>
                </a:lnTo>
                <a:lnTo>
                  <a:pt x="17" y="405"/>
                </a:lnTo>
                <a:lnTo>
                  <a:pt x="4" y="417"/>
                </a:lnTo>
                <a:lnTo>
                  <a:pt x="0" y="422"/>
                </a:lnTo>
                <a:lnTo>
                  <a:pt x="0" y="426"/>
                </a:lnTo>
                <a:lnTo>
                  <a:pt x="4" y="430"/>
                </a:lnTo>
                <a:lnTo>
                  <a:pt x="12" y="432"/>
                </a:lnTo>
                <a:lnTo>
                  <a:pt x="22" y="434"/>
                </a:lnTo>
                <a:lnTo>
                  <a:pt x="36" y="435"/>
                </a:lnTo>
                <a:lnTo>
                  <a:pt x="54" y="436"/>
                </a:lnTo>
                <a:lnTo>
                  <a:pt x="73" y="435"/>
                </a:lnTo>
                <a:lnTo>
                  <a:pt x="94" y="435"/>
                </a:lnTo>
                <a:lnTo>
                  <a:pt x="119" y="433"/>
                </a:lnTo>
                <a:lnTo>
                  <a:pt x="144" y="432"/>
                </a:lnTo>
                <a:lnTo>
                  <a:pt x="171" y="430"/>
                </a:lnTo>
                <a:lnTo>
                  <a:pt x="199" y="428"/>
                </a:lnTo>
                <a:lnTo>
                  <a:pt x="228" y="425"/>
                </a:lnTo>
                <a:lnTo>
                  <a:pt x="258" y="422"/>
                </a:lnTo>
                <a:lnTo>
                  <a:pt x="290" y="419"/>
                </a:lnTo>
                <a:lnTo>
                  <a:pt x="320" y="416"/>
                </a:lnTo>
                <a:lnTo>
                  <a:pt x="350" y="413"/>
                </a:lnTo>
                <a:lnTo>
                  <a:pt x="380" y="409"/>
                </a:lnTo>
                <a:lnTo>
                  <a:pt x="411" y="405"/>
                </a:lnTo>
                <a:lnTo>
                  <a:pt x="439" y="401"/>
                </a:lnTo>
                <a:lnTo>
                  <a:pt x="467" y="398"/>
                </a:lnTo>
                <a:lnTo>
                  <a:pt x="493" y="394"/>
                </a:lnTo>
                <a:lnTo>
                  <a:pt x="517" y="392"/>
                </a:lnTo>
                <a:lnTo>
                  <a:pt x="541" y="388"/>
                </a:lnTo>
                <a:lnTo>
                  <a:pt x="561" y="386"/>
                </a:lnTo>
                <a:lnTo>
                  <a:pt x="579" y="383"/>
                </a:lnTo>
                <a:lnTo>
                  <a:pt x="595" y="381"/>
                </a:lnTo>
                <a:lnTo>
                  <a:pt x="607" y="380"/>
                </a:lnTo>
                <a:lnTo>
                  <a:pt x="616" y="378"/>
                </a:lnTo>
                <a:lnTo>
                  <a:pt x="622" y="377"/>
                </a:lnTo>
                <a:lnTo>
                  <a:pt x="624" y="377"/>
                </a:lnTo>
                <a:lnTo>
                  <a:pt x="1230" y="336"/>
                </a:lnTo>
                <a:lnTo>
                  <a:pt x="1230" y="0"/>
                </a:lnTo>
              </a:path>
            </a:pathLst>
          </a:custGeom>
          <a:solidFill>
            <a:srgbClr val="FF8774"/>
          </a:solidFill>
          <a:ln w="12700" cap="rnd" cmpd="sng">
            <a:solidFill>
              <a:schemeClr val="bg2"/>
            </a:solidFill>
            <a:prstDash val="solid"/>
            <a:round/>
            <a:headEnd type="none" w="med" len="med"/>
            <a:tailEnd type="none" w="med" len="med"/>
          </a:ln>
        </p:spPr>
        <p:txBody>
          <a:bodyPr/>
          <a:lstStyle/>
          <a:p>
            <a:endParaRPr lang="it-IT"/>
          </a:p>
        </p:txBody>
      </p:sp>
      <p:sp>
        <p:nvSpPr>
          <p:cNvPr id="29711" name="Freeform 69"/>
          <p:cNvSpPr>
            <a:spLocks/>
          </p:cNvSpPr>
          <p:nvPr/>
        </p:nvSpPr>
        <p:spPr bwMode="auto">
          <a:xfrm>
            <a:off x="2990850" y="2974975"/>
            <a:ext cx="5838825" cy="1560513"/>
          </a:xfrm>
          <a:custGeom>
            <a:avLst/>
            <a:gdLst>
              <a:gd name="T0" fmla="*/ 2147483647 w 4183"/>
              <a:gd name="T1" fmla="*/ 2147483647 h 983"/>
              <a:gd name="T2" fmla="*/ 2147483647 w 4183"/>
              <a:gd name="T3" fmla="*/ 0 h 983"/>
              <a:gd name="T4" fmla="*/ 2147483647 w 4183"/>
              <a:gd name="T5" fmla="*/ 2147483647 h 983"/>
              <a:gd name="T6" fmla="*/ 2147483647 w 4183"/>
              <a:gd name="T7" fmla="*/ 2147483647 h 983"/>
              <a:gd name="T8" fmla="*/ 2147483647 w 4183"/>
              <a:gd name="T9" fmla="*/ 2147483647 h 983"/>
              <a:gd name="T10" fmla="*/ 2147483647 w 4183"/>
              <a:gd name="T11" fmla="*/ 2147483647 h 983"/>
              <a:gd name="T12" fmla="*/ 2147483647 w 4183"/>
              <a:gd name="T13" fmla="*/ 2147483647 h 983"/>
              <a:gd name="T14" fmla="*/ 2147483647 w 4183"/>
              <a:gd name="T15" fmla="*/ 2147483647 h 983"/>
              <a:gd name="T16" fmla="*/ 2147483647 w 4183"/>
              <a:gd name="T17" fmla="*/ 2147483647 h 983"/>
              <a:gd name="T18" fmla="*/ 2147483647 w 4183"/>
              <a:gd name="T19" fmla="*/ 2147483647 h 983"/>
              <a:gd name="T20" fmla="*/ 2147483647 w 4183"/>
              <a:gd name="T21" fmla="*/ 2147483647 h 983"/>
              <a:gd name="T22" fmla="*/ 2147483647 w 4183"/>
              <a:gd name="T23" fmla="*/ 2147483647 h 983"/>
              <a:gd name="T24" fmla="*/ 2147483647 w 4183"/>
              <a:gd name="T25" fmla="*/ 2147483647 h 983"/>
              <a:gd name="T26" fmla="*/ 2147483647 w 4183"/>
              <a:gd name="T27" fmla="*/ 2147483647 h 983"/>
              <a:gd name="T28" fmla="*/ 2147483647 w 4183"/>
              <a:gd name="T29" fmla="*/ 2147483647 h 983"/>
              <a:gd name="T30" fmla="*/ 2147483647 w 4183"/>
              <a:gd name="T31" fmla="*/ 2147483647 h 983"/>
              <a:gd name="T32" fmla="*/ 2147483647 w 4183"/>
              <a:gd name="T33" fmla="*/ 2147483647 h 983"/>
              <a:gd name="T34" fmla="*/ 2147483647 w 4183"/>
              <a:gd name="T35" fmla="*/ 2147483647 h 983"/>
              <a:gd name="T36" fmla="*/ 2147483647 w 4183"/>
              <a:gd name="T37" fmla="*/ 2147483647 h 983"/>
              <a:gd name="T38" fmla="*/ 2147483647 w 4183"/>
              <a:gd name="T39" fmla="*/ 2147483647 h 983"/>
              <a:gd name="T40" fmla="*/ 2147483647 w 4183"/>
              <a:gd name="T41" fmla="*/ 2147483647 h 983"/>
              <a:gd name="T42" fmla="*/ 2147483647 w 4183"/>
              <a:gd name="T43" fmla="*/ 2147483647 h 983"/>
              <a:gd name="T44" fmla="*/ 2147483647 w 4183"/>
              <a:gd name="T45" fmla="*/ 2147483647 h 983"/>
              <a:gd name="T46" fmla="*/ 2147483647 w 4183"/>
              <a:gd name="T47" fmla="*/ 2147483647 h 983"/>
              <a:gd name="T48" fmla="*/ 2147483647 w 4183"/>
              <a:gd name="T49" fmla="*/ 2147483647 h 983"/>
              <a:gd name="T50" fmla="*/ 2147483647 w 4183"/>
              <a:gd name="T51" fmla="*/ 2147483647 h 983"/>
              <a:gd name="T52" fmla="*/ 2147483647 w 4183"/>
              <a:gd name="T53" fmla="*/ 2147483647 h 983"/>
              <a:gd name="T54" fmla="*/ 2147483647 w 4183"/>
              <a:gd name="T55" fmla="*/ 2147483647 h 983"/>
              <a:gd name="T56" fmla="*/ 2147483647 w 4183"/>
              <a:gd name="T57" fmla="*/ 2147483647 h 983"/>
              <a:gd name="T58" fmla="*/ 2147483647 w 4183"/>
              <a:gd name="T59" fmla="*/ 2147483647 h 983"/>
              <a:gd name="T60" fmla="*/ 2147483647 w 4183"/>
              <a:gd name="T61" fmla="*/ 2147483647 h 983"/>
              <a:gd name="T62" fmla="*/ 2147483647 w 4183"/>
              <a:gd name="T63" fmla="*/ 2147483647 h 983"/>
              <a:gd name="T64" fmla="*/ 2147483647 w 4183"/>
              <a:gd name="T65" fmla="*/ 2147483647 h 983"/>
              <a:gd name="T66" fmla="*/ 2147483647 w 4183"/>
              <a:gd name="T67" fmla="*/ 2147483647 h 983"/>
              <a:gd name="T68" fmla="*/ 2147483647 w 4183"/>
              <a:gd name="T69" fmla="*/ 2147483647 h 983"/>
              <a:gd name="T70" fmla="*/ 2147483647 w 4183"/>
              <a:gd name="T71" fmla="*/ 2147483647 h 983"/>
              <a:gd name="T72" fmla="*/ 2147483647 w 4183"/>
              <a:gd name="T73" fmla="*/ 2147483647 h 983"/>
              <a:gd name="T74" fmla="*/ 2147483647 w 4183"/>
              <a:gd name="T75" fmla="*/ 2147483647 h 983"/>
              <a:gd name="T76" fmla="*/ 2147483647 w 4183"/>
              <a:gd name="T77" fmla="*/ 2147483647 h 983"/>
              <a:gd name="T78" fmla="*/ 2147483647 w 4183"/>
              <a:gd name="T79" fmla="*/ 2147483647 h 983"/>
              <a:gd name="T80" fmla="*/ 2147483647 w 4183"/>
              <a:gd name="T81" fmla="*/ 2147483647 h 983"/>
              <a:gd name="T82" fmla="*/ 2147483647 w 4183"/>
              <a:gd name="T83" fmla="*/ 2147483647 h 983"/>
              <a:gd name="T84" fmla="*/ 2147483647 w 4183"/>
              <a:gd name="T85" fmla="*/ 2147483647 h 983"/>
              <a:gd name="T86" fmla="*/ 2147483647 w 4183"/>
              <a:gd name="T87" fmla="*/ 2147483647 h 983"/>
              <a:gd name="T88" fmla="*/ 2147483647 w 4183"/>
              <a:gd name="T89" fmla="*/ 2147483647 h 983"/>
              <a:gd name="T90" fmla="*/ 2147483647 w 4183"/>
              <a:gd name="T91" fmla="*/ 2147483647 h 983"/>
              <a:gd name="T92" fmla="*/ 2147483647 w 4183"/>
              <a:gd name="T93" fmla="*/ 2147483647 h 983"/>
              <a:gd name="T94" fmla="*/ 2147483647 w 4183"/>
              <a:gd name="T95" fmla="*/ 2147483647 h 983"/>
              <a:gd name="T96" fmla="*/ 2147483647 w 4183"/>
              <a:gd name="T97" fmla="*/ 2147483647 h 983"/>
              <a:gd name="T98" fmla="*/ 2147483647 w 4183"/>
              <a:gd name="T99" fmla="*/ 2147483647 h 983"/>
              <a:gd name="T100" fmla="*/ 2147483647 w 4183"/>
              <a:gd name="T101" fmla="*/ 2147483647 h 983"/>
              <a:gd name="T102" fmla="*/ 2147483647 w 4183"/>
              <a:gd name="T103" fmla="*/ 2147483647 h 983"/>
              <a:gd name="T104" fmla="*/ 2147483647 w 4183"/>
              <a:gd name="T105" fmla="*/ 2147483647 h 983"/>
              <a:gd name="T106" fmla="*/ 2147483647 w 4183"/>
              <a:gd name="T107" fmla="*/ 2147483647 h 983"/>
              <a:gd name="T108" fmla="*/ 2147483647 w 4183"/>
              <a:gd name="T109" fmla="*/ 2147483647 h 983"/>
              <a:gd name="T110" fmla="*/ 2147483647 w 4183"/>
              <a:gd name="T111" fmla="*/ 2147483647 h 983"/>
              <a:gd name="T112" fmla="*/ 2147483647 w 4183"/>
              <a:gd name="T113" fmla="*/ 2147483647 h 983"/>
              <a:gd name="T114" fmla="*/ 2147483647 w 4183"/>
              <a:gd name="T115" fmla="*/ 2147483647 h 983"/>
              <a:gd name="T116" fmla="*/ 0 w 4183"/>
              <a:gd name="T117" fmla="*/ 2147483647 h 9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83"/>
              <a:gd name="T178" fmla="*/ 0 h 983"/>
              <a:gd name="T179" fmla="*/ 4183 w 4183"/>
              <a:gd name="T180" fmla="*/ 983 h 9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83" h="983">
                <a:moveTo>
                  <a:pt x="0" y="6"/>
                </a:moveTo>
                <a:lnTo>
                  <a:pt x="52" y="1"/>
                </a:lnTo>
                <a:lnTo>
                  <a:pt x="94" y="1"/>
                </a:lnTo>
                <a:lnTo>
                  <a:pt x="136" y="0"/>
                </a:lnTo>
                <a:lnTo>
                  <a:pt x="175" y="0"/>
                </a:lnTo>
                <a:lnTo>
                  <a:pt x="212" y="0"/>
                </a:lnTo>
                <a:lnTo>
                  <a:pt x="248" y="1"/>
                </a:lnTo>
                <a:lnTo>
                  <a:pt x="282" y="1"/>
                </a:lnTo>
                <a:lnTo>
                  <a:pt x="314" y="2"/>
                </a:lnTo>
                <a:lnTo>
                  <a:pt x="346" y="3"/>
                </a:lnTo>
                <a:lnTo>
                  <a:pt x="376" y="4"/>
                </a:lnTo>
                <a:lnTo>
                  <a:pt x="404" y="5"/>
                </a:lnTo>
                <a:lnTo>
                  <a:pt x="431" y="6"/>
                </a:lnTo>
                <a:lnTo>
                  <a:pt x="457" y="8"/>
                </a:lnTo>
                <a:lnTo>
                  <a:pt x="481" y="10"/>
                </a:lnTo>
                <a:lnTo>
                  <a:pt x="505" y="11"/>
                </a:lnTo>
                <a:lnTo>
                  <a:pt x="527" y="13"/>
                </a:lnTo>
                <a:lnTo>
                  <a:pt x="549" y="16"/>
                </a:lnTo>
                <a:lnTo>
                  <a:pt x="570" y="18"/>
                </a:lnTo>
                <a:lnTo>
                  <a:pt x="590" y="21"/>
                </a:lnTo>
                <a:lnTo>
                  <a:pt x="608" y="24"/>
                </a:lnTo>
                <a:lnTo>
                  <a:pt x="626" y="26"/>
                </a:lnTo>
                <a:lnTo>
                  <a:pt x="644" y="29"/>
                </a:lnTo>
                <a:lnTo>
                  <a:pt x="662" y="32"/>
                </a:lnTo>
                <a:lnTo>
                  <a:pt x="678" y="36"/>
                </a:lnTo>
                <a:lnTo>
                  <a:pt x="695" y="39"/>
                </a:lnTo>
                <a:lnTo>
                  <a:pt x="710" y="43"/>
                </a:lnTo>
                <a:lnTo>
                  <a:pt x="726" y="46"/>
                </a:lnTo>
                <a:lnTo>
                  <a:pt x="741" y="49"/>
                </a:lnTo>
                <a:lnTo>
                  <a:pt x="755" y="53"/>
                </a:lnTo>
                <a:lnTo>
                  <a:pt x="770" y="56"/>
                </a:lnTo>
                <a:lnTo>
                  <a:pt x="785" y="61"/>
                </a:lnTo>
                <a:lnTo>
                  <a:pt x="800" y="65"/>
                </a:lnTo>
                <a:lnTo>
                  <a:pt x="816" y="69"/>
                </a:lnTo>
                <a:lnTo>
                  <a:pt x="833" y="73"/>
                </a:lnTo>
                <a:lnTo>
                  <a:pt x="849" y="79"/>
                </a:lnTo>
                <a:lnTo>
                  <a:pt x="867" y="83"/>
                </a:lnTo>
                <a:lnTo>
                  <a:pt x="886" y="88"/>
                </a:lnTo>
                <a:lnTo>
                  <a:pt x="906" y="93"/>
                </a:lnTo>
                <a:lnTo>
                  <a:pt x="926" y="99"/>
                </a:lnTo>
                <a:lnTo>
                  <a:pt x="948" y="105"/>
                </a:lnTo>
                <a:lnTo>
                  <a:pt x="969" y="111"/>
                </a:lnTo>
                <a:lnTo>
                  <a:pt x="991" y="118"/>
                </a:lnTo>
                <a:lnTo>
                  <a:pt x="1013" y="125"/>
                </a:lnTo>
                <a:lnTo>
                  <a:pt x="1036" y="132"/>
                </a:lnTo>
                <a:lnTo>
                  <a:pt x="1059" y="140"/>
                </a:lnTo>
                <a:lnTo>
                  <a:pt x="1082" y="147"/>
                </a:lnTo>
                <a:lnTo>
                  <a:pt x="1104" y="155"/>
                </a:lnTo>
                <a:lnTo>
                  <a:pt x="1128" y="164"/>
                </a:lnTo>
                <a:lnTo>
                  <a:pt x="1150" y="174"/>
                </a:lnTo>
                <a:lnTo>
                  <a:pt x="1174" y="184"/>
                </a:lnTo>
                <a:lnTo>
                  <a:pt x="1196" y="194"/>
                </a:lnTo>
                <a:lnTo>
                  <a:pt x="1219" y="205"/>
                </a:lnTo>
                <a:lnTo>
                  <a:pt x="1240" y="216"/>
                </a:lnTo>
                <a:lnTo>
                  <a:pt x="1261" y="228"/>
                </a:lnTo>
                <a:lnTo>
                  <a:pt x="1283" y="240"/>
                </a:lnTo>
                <a:lnTo>
                  <a:pt x="1304" y="253"/>
                </a:lnTo>
                <a:lnTo>
                  <a:pt x="1323" y="266"/>
                </a:lnTo>
                <a:lnTo>
                  <a:pt x="1342" y="280"/>
                </a:lnTo>
                <a:lnTo>
                  <a:pt x="1360" y="295"/>
                </a:lnTo>
                <a:lnTo>
                  <a:pt x="1377" y="311"/>
                </a:lnTo>
                <a:lnTo>
                  <a:pt x="1394" y="327"/>
                </a:lnTo>
                <a:lnTo>
                  <a:pt x="1409" y="343"/>
                </a:lnTo>
                <a:lnTo>
                  <a:pt x="1424" y="361"/>
                </a:lnTo>
                <a:lnTo>
                  <a:pt x="1436" y="379"/>
                </a:lnTo>
                <a:lnTo>
                  <a:pt x="1436" y="382"/>
                </a:lnTo>
                <a:lnTo>
                  <a:pt x="1437" y="393"/>
                </a:lnTo>
                <a:lnTo>
                  <a:pt x="1439" y="411"/>
                </a:lnTo>
                <a:lnTo>
                  <a:pt x="1440" y="433"/>
                </a:lnTo>
                <a:lnTo>
                  <a:pt x="1440" y="458"/>
                </a:lnTo>
                <a:lnTo>
                  <a:pt x="1442" y="488"/>
                </a:lnTo>
                <a:lnTo>
                  <a:pt x="1443" y="521"/>
                </a:lnTo>
                <a:lnTo>
                  <a:pt x="1445" y="554"/>
                </a:lnTo>
                <a:lnTo>
                  <a:pt x="1446" y="589"/>
                </a:lnTo>
                <a:lnTo>
                  <a:pt x="1449" y="624"/>
                </a:lnTo>
                <a:lnTo>
                  <a:pt x="1452" y="656"/>
                </a:lnTo>
                <a:lnTo>
                  <a:pt x="1454" y="687"/>
                </a:lnTo>
                <a:lnTo>
                  <a:pt x="1455" y="716"/>
                </a:lnTo>
                <a:lnTo>
                  <a:pt x="1458" y="740"/>
                </a:lnTo>
                <a:lnTo>
                  <a:pt x="1460" y="760"/>
                </a:lnTo>
                <a:lnTo>
                  <a:pt x="1461" y="774"/>
                </a:lnTo>
                <a:lnTo>
                  <a:pt x="1467" y="785"/>
                </a:lnTo>
                <a:lnTo>
                  <a:pt x="1476" y="796"/>
                </a:lnTo>
                <a:lnTo>
                  <a:pt x="1489" y="807"/>
                </a:lnTo>
                <a:lnTo>
                  <a:pt x="1506" y="819"/>
                </a:lnTo>
                <a:lnTo>
                  <a:pt x="1527" y="830"/>
                </a:lnTo>
                <a:lnTo>
                  <a:pt x="1553" y="841"/>
                </a:lnTo>
                <a:lnTo>
                  <a:pt x="1582" y="852"/>
                </a:lnTo>
                <a:lnTo>
                  <a:pt x="1612" y="864"/>
                </a:lnTo>
                <a:lnTo>
                  <a:pt x="1646" y="876"/>
                </a:lnTo>
                <a:lnTo>
                  <a:pt x="1683" y="888"/>
                </a:lnTo>
                <a:lnTo>
                  <a:pt x="1722" y="901"/>
                </a:lnTo>
                <a:lnTo>
                  <a:pt x="1763" y="913"/>
                </a:lnTo>
                <a:lnTo>
                  <a:pt x="1805" y="925"/>
                </a:lnTo>
                <a:lnTo>
                  <a:pt x="1849" y="937"/>
                </a:lnTo>
                <a:lnTo>
                  <a:pt x="1894" y="949"/>
                </a:lnTo>
                <a:lnTo>
                  <a:pt x="1939" y="962"/>
                </a:lnTo>
                <a:lnTo>
                  <a:pt x="1963" y="968"/>
                </a:lnTo>
                <a:lnTo>
                  <a:pt x="1986" y="972"/>
                </a:lnTo>
                <a:lnTo>
                  <a:pt x="2011" y="976"/>
                </a:lnTo>
                <a:lnTo>
                  <a:pt x="2033" y="979"/>
                </a:lnTo>
                <a:lnTo>
                  <a:pt x="2059" y="981"/>
                </a:lnTo>
                <a:lnTo>
                  <a:pt x="2083" y="982"/>
                </a:lnTo>
                <a:lnTo>
                  <a:pt x="2107" y="982"/>
                </a:lnTo>
                <a:lnTo>
                  <a:pt x="2132" y="982"/>
                </a:lnTo>
                <a:lnTo>
                  <a:pt x="2158" y="981"/>
                </a:lnTo>
                <a:lnTo>
                  <a:pt x="2181" y="979"/>
                </a:lnTo>
                <a:lnTo>
                  <a:pt x="2207" y="976"/>
                </a:lnTo>
                <a:lnTo>
                  <a:pt x="2232" y="974"/>
                </a:lnTo>
                <a:lnTo>
                  <a:pt x="2255" y="971"/>
                </a:lnTo>
                <a:lnTo>
                  <a:pt x="2280" y="967"/>
                </a:lnTo>
                <a:lnTo>
                  <a:pt x="2303" y="963"/>
                </a:lnTo>
                <a:lnTo>
                  <a:pt x="2326" y="959"/>
                </a:lnTo>
                <a:lnTo>
                  <a:pt x="2350" y="955"/>
                </a:lnTo>
                <a:lnTo>
                  <a:pt x="2372" y="950"/>
                </a:lnTo>
                <a:lnTo>
                  <a:pt x="2395" y="945"/>
                </a:lnTo>
                <a:lnTo>
                  <a:pt x="2415" y="940"/>
                </a:lnTo>
                <a:lnTo>
                  <a:pt x="2436" y="936"/>
                </a:lnTo>
                <a:lnTo>
                  <a:pt x="2455" y="932"/>
                </a:lnTo>
                <a:lnTo>
                  <a:pt x="2474" y="927"/>
                </a:lnTo>
                <a:lnTo>
                  <a:pt x="2492" y="923"/>
                </a:lnTo>
                <a:lnTo>
                  <a:pt x="2509" y="919"/>
                </a:lnTo>
                <a:lnTo>
                  <a:pt x="2526" y="914"/>
                </a:lnTo>
                <a:lnTo>
                  <a:pt x="2540" y="911"/>
                </a:lnTo>
                <a:lnTo>
                  <a:pt x="2555" y="907"/>
                </a:lnTo>
                <a:lnTo>
                  <a:pt x="2567" y="905"/>
                </a:lnTo>
                <a:lnTo>
                  <a:pt x="2581" y="902"/>
                </a:lnTo>
                <a:lnTo>
                  <a:pt x="2590" y="901"/>
                </a:lnTo>
                <a:lnTo>
                  <a:pt x="2609" y="908"/>
                </a:lnTo>
                <a:lnTo>
                  <a:pt x="2637" y="894"/>
                </a:lnTo>
                <a:lnTo>
                  <a:pt x="2654" y="860"/>
                </a:lnTo>
                <a:lnTo>
                  <a:pt x="2668" y="812"/>
                </a:lnTo>
                <a:lnTo>
                  <a:pt x="2677" y="754"/>
                </a:lnTo>
                <a:lnTo>
                  <a:pt x="2685" y="682"/>
                </a:lnTo>
                <a:lnTo>
                  <a:pt x="2693" y="606"/>
                </a:lnTo>
                <a:lnTo>
                  <a:pt x="2712" y="538"/>
                </a:lnTo>
                <a:lnTo>
                  <a:pt x="2721" y="498"/>
                </a:lnTo>
                <a:lnTo>
                  <a:pt x="2735" y="466"/>
                </a:lnTo>
                <a:lnTo>
                  <a:pt x="2759" y="428"/>
                </a:lnTo>
                <a:lnTo>
                  <a:pt x="2772" y="404"/>
                </a:lnTo>
                <a:lnTo>
                  <a:pt x="2801" y="375"/>
                </a:lnTo>
                <a:lnTo>
                  <a:pt x="2837" y="344"/>
                </a:lnTo>
                <a:lnTo>
                  <a:pt x="2877" y="310"/>
                </a:lnTo>
                <a:lnTo>
                  <a:pt x="2923" y="281"/>
                </a:lnTo>
                <a:lnTo>
                  <a:pt x="2952" y="264"/>
                </a:lnTo>
                <a:lnTo>
                  <a:pt x="2987" y="235"/>
                </a:lnTo>
                <a:lnTo>
                  <a:pt x="3021" y="224"/>
                </a:lnTo>
                <a:lnTo>
                  <a:pt x="3041" y="205"/>
                </a:lnTo>
                <a:lnTo>
                  <a:pt x="3099" y="178"/>
                </a:lnTo>
                <a:lnTo>
                  <a:pt x="3163" y="152"/>
                </a:lnTo>
                <a:lnTo>
                  <a:pt x="3223" y="129"/>
                </a:lnTo>
                <a:lnTo>
                  <a:pt x="3287" y="107"/>
                </a:lnTo>
                <a:lnTo>
                  <a:pt x="3351" y="88"/>
                </a:lnTo>
                <a:lnTo>
                  <a:pt x="3416" y="73"/>
                </a:lnTo>
                <a:lnTo>
                  <a:pt x="3448" y="67"/>
                </a:lnTo>
                <a:lnTo>
                  <a:pt x="3481" y="61"/>
                </a:lnTo>
                <a:lnTo>
                  <a:pt x="3513" y="57"/>
                </a:lnTo>
                <a:lnTo>
                  <a:pt x="3545" y="54"/>
                </a:lnTo>
                <a:lnTo>
                  <a:pt x="3577" y="51"/>
                </a:lnTo>
                <a:lnTo>
                  <a:pt x="3637" y="49"/>
                </a:lnTo>
                <a:lnTo>
                  <a:pt x="3694" y="46"/>
                </a:lnTo>
                <a:lnTo>
                  <a:pt x="3746" y="43"/>
                </a:lnTo>
                <a:lnTo>
                  <a:pt x="3794" y="41"/>
                </a:lnTo>
                <a:lnTo>
                  <a:pt x="3838" y="39"/>
                </a:lnTo>
                <a:lnTo>
                  <a:pt x="3879" y="37"/>
                </a:lnTo>
                <a:lnTo>
                  <a:pt x="3918" y="36"/>
                </a:lnTo>
                <a:lnTo>
                  <a:pt x="3954" y="35"/>
                </a:lnTo>
                <a:lnTo>
                  <a:pt x="3987" y="34"/>
                </a:lnTo>
                <a:lnTo>
                  <a:pt x="4018" y="33"/>
                </a:lnTo>
                <a:lnTo>
                  <a:pt x="4048" y="32"/>
                </a:lnTo>
                <a:lnTo>
                  <a:pt x="4077" y="32"/>
                </a:lnTo>
                <a:lnTo>
                  <a:pt x="4103" y="32"/>
                </a:lnTo>
                <a:lnTo>
                  <a:pt x="4130" y="33"/>
                </a:lnTo>
                <a:lnTo>
                  <a:pt x="4156" y="33"/>
                </a:lnTo>
                <a:lnTo>
                  <a:pt x="4182" y="34"/>
                </a:lnTo>
                <a:lnTo>
                  <a:pt x="4182" y="498"/>
                </a:lnTo>
                <a:lnTo>
                  <a:pt x="0" y="498"/>
                </a:lnTo>
                <a:lnTo>
                  <a:pt x="0" y="6"/>
                </a:lnTo>
              </a:path>
            </a:pathLst>
          </a:custGeom>
          <a:solidFill>
            <a:srgbClr val="C8FE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712" name="Freeform 70"/>
          <p:cNvSpPr>
            <a:spLocks/>
          </p:cNvSpPr>
          <p:nvPr/>
        </p:nvSpPr>
        <p:spPr bwMode="auto">
          <a:xfrm>
            <a:off x="2978150" y="2974975"/>
            <a:ext cx="5905500" cy="1576388"/>
          </a:xfrm>
          <a:custGeom>
            <a:avLst/>
            <a:gdLst>
              <a:gd name="T0" fmla="*/ 2147483647 w 4185"/>
              <a:gd name="T1" fmla="*/ 2147483647 h 993"/>
              <a:gd name="T2" fmla="*/ 2147483647 w 4185"/>
              <a:gd name="T3" fmla="*/ 2147483647 h 993"/>
              <a:gd name="T4" fmla="*/ 2147483647 w 4185"/>
              <a:gd name="T5" fmla="*/ 2147483647 h 993"/>
              <a:gd name="T6" fmla="*/ 2147483647 w 4185"/>
              <a:gd name="T7" fmla="*/ 2147483647 h 993"/>
              <a:gd name="T8" fmla="*/ 2147483647 w 4185"/>
              <a:gd name="T9" fmla="*/ 2147483647 h 993"/>
              <a:gd name="T10" fmla="*/ 2147483647 w 4185"/>
              <a:gd name="T11" fmla="*/ 2147483647 h 993"/>
              <a:gd name="T12" fmla="*/ 2147483647 w 4185"/>
              <a:gd name="T13" fmla="*/ 2147483647 h 993"/>
              <a:gd name="T14" fmla="*/ 2147483647 w 4185"/>
              <a:gd name="T15" fmla="*/ 2147483647 h 993"/>
              <a:gd name="T16" fmla="*/ 2147483647 w 4185"/>
              <a:gd name="T17" fmla="*/ 2147483647 h 993"/>
              <a:gd name="T18" fmla="*/ 2147483647 w 4185"/>
              <a:gd name="T19" fmla="*/ 2147483647 h 993"/>
              <a:gd name="T20" fmla="*/ 2147483647 w 4185"/>
              <a:gd name="T21" fmla="*/ 2147483647 h 993"/>
              <a:gd name="T22" fmla="*/ 2147483647 w 4185"/>
              <a:gd name="T23" fmla="*/ 2147483647 h 993"/>
              <a:gd name="T24" fmla="*/ 2147483647 w 4185"/>
              <a:gd name="T25" fmla="*/ 2147483647 h 993"/>
              <a:gd name="T26" fmla="*/ 2147483647 w 4185"/>
              <a:gd name="T27" fmla="*/ 2147483647 h 993"/>
              <a:gd name="T28" fmla="*/ 2147483647 w 4185"/>
              <a:gd name="T29" fmla="*/ 2147483647 h 993"/>
              <a:gd name="T30" fmla="*/ 2147483647 w 4185"/>
              <a:gd name="T31" fmla="*/ 2147483647 h 993"/>
              <a:gd name="T32" fmla="*/ 2147483647 w 4185"/>
              <a:gd name="T33" fmla="*/ 2147483647 h 993"/>
              <a:gd name="T34" fmla="*/ 2147483647 w 4185"/>
              <a:gd name="T35" fmla="*/ 2147483647 h 993"/>
              <a:gd name="T36" fmla="*/ 2147483647 w 4185"/>
              <a:gd name="T37" fmla="*/ 2147483647 h 993"/>
              <a:gd name="T38" fmla="*/ 2147483647 w 4185"/>
              <a:gd name="T39" fmla="*/ 2147483647 h 993"/>
              <a:gd name="T40" fmla="*/ 2147483647 w 4185"/>
              <a:gd name="T41" fmla="*/ 2147483647 h 993"/>
              <a:gd name="T42" fmla="*/ 2147483647 w 4185"/>
              <a:gd name="T43" fmla="*/ 2147483647 h 993"/>
              <a:gd name="T44" fmla="*/ 2147483647 w 4185"/>
              <a:gd name="T45" fmla="*/ 2147483647 h 993"/>
              <a:gd name="T46" fmla="*/ 2147483647 w 4185"/>
              <a:gd name="T47" fmla="*/ 2147483647 h 993"/>
              <a:gd name="T48" fmla="*/ 2147483647 w 4185"/>
              <a:gd name="T49" fmla="*/ 2147483647 h 993"/>
              <a:gd name="T50" fmla="*/ 2147483647 w 4185"/>
              <a:gd name="T51" fmla="*/ 2147483647 h 993"/>
              <a:gd name="T52" fmla="*/ 2147483647 w 4185"/>
              <a:gd name="T53" fmla="*/ 2147483647 h 993"/>
              <a:gd name="T54" fmla="*/ 2147483647 w 4185"/>
              <a:gd name="T55" fmla="*/ 2147483647 h 993"/>
              <a:gd name="T56" fmla="*/ 2147483647 w 4185"/>
              <a:gd name="T57" fmla="*/ 2147483647 h 993"/>
              <a:gd name="T58" fmla="*/ 2147483647 w 4185"/>
              <a:gd name="T59" fmla="*/ 2147483647 h 993"/>
              <a:gd name="T60" fmla="*/ 2147483647 w 4185"/>
              <a:gd name="T61" fmla="*/ 2147483647 h 993"/>
              <a:gd name="T62" fmla="*/ 2147483647 w 4185"/>
              <a:gd name="T63" fmla="*/ 2147483647 h 993"/>
              <a:gd name="T64" fmla="*/ 2147483647 w 4185"/>
              <a:gd name="T65" fmla="*/ 2147483647 h 993"/>
              <a:gd name="T66" fmla="*/ 2147483647 w 4185"/>
              <a:gd name="T67" fmla="*/ 2147483647 h 993"/>
              <a:gd name="T68" fmla="*/ 2147483647 w 4185"/>
              <a:gd name="T69" fmla="*/ 2147483647 h 993"/>
              <a:gd name="T70" fmla="*/ 2147483647 w 4185"/>
              <a:gd name="T71" fmla="*/ 2147483647 h 993"/>
              <a:gd name="T72" fmla="*/ 2147483647 w 4185"/>
              <a:gd name="T73" fmla="*/ 2147483647 h 993"/>
              <a:gd name="T74" fmla="*/ 2147483647 w 4185"/>
              <a:gd name="T75" fmla="*/ 2147483647 h 993"/>
              <a:gd name="T76" fmla="*/ 2147483647 w 4185"/>
              <a:gd name="T77" fmla="*/ 2147483647 h 993"/>
              <a:gd name="T78" fmla="*/ 2147483647 w 4185"/>
              <a:gd name="T79" fmla="*/ 2147483647 h 993"/>
              <a:gd name="T80" fmla="*/ 2147483647 w 4185"/>
              <a:gd name="T81" fmla="*/ 2147483647 h 993"/>
              <a:gd name="T82" fmla="*/ 2147483647 w 4185"/>
              <a:gd name="T83" fmla="*/ 2147483647 h 993"/>
              <a:gd name="T84" fmla="*/ 2147483647 w 4185"/>
              <a:gd name="T85" fmla="*/ 2147483647 h 993"/>
              <a:gd name="T86" fmla="*/ 2147483647 w 4185"/>
              <a:gd name="T87" fmla="*/ 2147483647 h 993"/>
              <a:gd name="T88" fmla="*/ 2147483647 w 4185"/>
              <a:gd name="T89" fmla="*/ 2147483647 h 993"/>
              <a:gd name="T90" fmla="*/ 2147483647 w 4185"/>
              <a:gd name="T91" fmla="*/ 2147483647 h 993"/>
              <a:gd name="T92" fmla="*/ 2147483647 w 4185"/>
              <a:gd name="T93" fmla="*/ 2147483647 h 993"/>
              <a:gd name="T94" fmla="*/ 2147483647 w 4185"/>
              <a:gd name="T95" fmla="*/ 2147483647 h 9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85"/>
              <a:gd name="T145" fmla="*/ 0 h 993"/>
              <a:gd name="T146" fmla="*/ 4185 w 4185"/>
              <a:gd name="T147" fmla="*/ 993 h 9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85" h="993">
                <a:moveTo>
                  <a:pt x="7" y="2"/>
                </a:moveTo>
                <a:lnTo>
                  <a:pt x="7" y="2"/>
                </a:lnTo>
                <a:lnTo>
                  <a:pt x="0" y="5"/>
                </a:lnTo>
                <a:lnTo>
                  <a:pt x="94" y="1"/>
                </a:lnTo>
                <a:lnTo>
                  <a:pt x="136" y="0"/>
                </a:lnTo>
                <a:lnTo>
                  <a:pt x="175" y="0"/>
                </a:lnTo>
                <a:lnTo>
                  <a:pt x="214" y="0"/>
                </a:lnTo>
                <a:lnTo>
                  <a:pt x="250" y="1"/>
                </a:lnTo>
                <a:lnTo>
                  <a:pt x="283" y="1"/>
                </a:lnTo>
                <a:lnTo>
                  <a:pt x="316" y="2"/>
                </a:lnTo>
                <a:lnTo>
                  <a:pt x="348" y="3"/>
                </a:lnTo>
                <a:lnTo>
                  <a:pt x="378" y="4"/>
                </a:lnTo>
                <a:lnTo>
                  <a:pt x="406" y="5"/>
                </a:lnTo>
                <a:lnTo>
                  <a:pt x="434" y="6"/>
                </a:lnTo>
                <a:lnTo>
                  <a:pt x="460" y="8"/>
                </a:lnTo>
                <a:lnTo>
                  <a:pt x="485" y="10"/>
                </a:lnTo>
                <a:lnTo>
                  <a:pt x="508" y="11"/>
                </a:lnTo>
                <a:lnTo>
                  <a:pt x="531" y="13"/>
                </a:lnTo>
                <a:lnTo>
                  <a:pt x="553" y="16"/>
                </a:lnTo>
                <a:lnTo>
                  <a:pt x="574" y="18"/>
                </a:lnTo>
                <a:lnTo>
                  <a:pt x="594" y="21"/>
                </a:lnTo>
                <a:lnTo>
                  <a:pt x="614" y="24"/>
                </a:lnTo>
                <a:lnTo>
                  <a:pt x="632" y="26"/>
                </a:lnTo>
                <a:lnTo>
                  <a:pt x="650" y="29"/>
                </a:lnTo>
                <a:lnTo>
                  <a:pt x="667" y="32"/>
                </a:lnTo>
                <a:lnTo>
                  <a:pt x="685" y="36"/>
                </a:lnTo>
                <a:lnTo>
                  <a:pt x="701" y="39"/>
                </a:lnTo>
                <a:lnTo>
                  <a:pt x="716" y="43"/>
                </a:lnTo>
                <a:lnTo>
                  <a:pt x="732" y="46"/>
                </a:lnTo>
                <a:lnTo>
                  <a:pt x="748" y="49"/>
                </a:lnTo>
                <a:lnTo>
                  <a:pt x="763" y="54"/>
                </a:lnTo>
                <a:lnTo>
                  <a:pt x="778" y="57"/>
                </a:lnTo>
                <a:lnTo>
                  <a:pt x="793" y="62"/>
                </a:lnTo>
                <a:lnTo>
                  <a:pt x="806" y="66"/>
                </a:lnTo>
                <a:lnTo>
                  <a:pt x="823" y="70"/>
                </a:lnTo>
                <a:lnTo>
                  <a:pt x="841" y="75"/>
                </a:lnTo>
                <a:lnTo>
                  <a:pt x="859" y="81"/>
                </a:lnTo>
                <a:lnTo>
                  <a:pt x="878" y="86"/>
                </a:lnTo>
                <a:lnTo>
                  <a:pt x="899" y="92"/>
                </a:lnTo>
                <a:lnTo>
                  <a:pt x="920" y="98"/>
                </a:lnTo>
                <a:lnTo>
                  <a:pt x="940" y="104"/>
                </a:lnTo>
                <a:lnTo>
                  <a:pt x="963" y="111"/>
                </a:lnTo>
                <a:lnTo>
                  <a:pt x="984" y="118"/>
                </a:lnTo>
                <a:lnTo>
                  <a:pt x="1007" y="125"/>
                </a:lnTo>
                <a:lnTo>
                  <a:pt x="1029" y="132"/>
                </a:lnTo>
                <a:lnTo>
                  <a:pt x="1052" y="140"/>
                </a:lnTo>
                <a:lnTo>
                  <a:pt x="1075" y="148"/>
                </a:lnTo>
                <a:lnTo>
                  <a:pt x="1099" y="157"/>
                </a:lnTo>
                <a:lnTo>
                  <a:pt x="1121" y="165"/>
                </a:lnTo>
                <a:lnTo>
                  <a:pt x="1145" y="175"/>
                </a:lnTo>
                <a:lnTo>
                  <a:pt x="1167" y="184"/>
                </a:lnTo>
                <a:lnTo>
                  <a:pt x="1190" y="195"/>
                </a:lnTo>
                <a:lnTo>
                  <a:pt x="1212" y="205"/>
                </a:lnTo>
                <a:lnTo>
                  <a:pt x="1235" y="215"/>
                </a:lnTo>
                <a:lnTo>
                  <a:pt x="1256" y="226"/>
                </a:lnTo>
                <a:lnTo>
                  <a:pt x="1278" y="239"/>
                </a:lnTo>
                <a:lnTo>
                  <a:pt x="1298" y="251"/>
                </a:lnTo>
                <a:lnTo>
                  <a:pt x="1318" y="264"/>
                </a:lnTo>
                <a:lnTo>
                  <a:pt x="1336" y="277"/>
                </a:lnTo>
                <a:lnTo>
                  <a:pt x="1355" y="290"/>
                </a:lnTo>
                <a:lnTo>
                  <a:pt x="1372" y="304"/>
                </a:lnTo>
                <a:lnTo>
                  <a:pt x="1389" y="319"/>
                </a:lnTo>
                <a:lnTo>
                  <a:pt x="1405" y="334"/>
                </a:lnTo>
                <a:lnTo>
                  <a:pt x="1419" y="350"/>
                </a:lnTo>
                <a:lnTo>
                  <a:pt x="1433" y="366"/>
                </a:lnTo>
                <a:lnTo>
                  <a:pt x="1444" y="383"/>
                </a:lnTo>
                <a:lnTo>
                  <a:pt x="1444" y="386"/>
                </a:lnTo>
                <a:lnTo>
                  <a:pt x="1445" y="397"/>
                </a:lnTo>
                <a:lnTo>
                  <a:pt x="1446" y="415"/>
                </a:lnTo>
                <a:lnTo>
                  <a:pt x="1448" y="437"/>
                </a:lnTo>
                <a:lnTo>
                  <a:pt x="1449" y="463"/>
                </a:lnTo>
                <a:lnTo>
                  <a:pt x="1450" y="493"/>
                </a:lnTo>
                <a:lnTo>
                  <a:pt x="1451" y="526"/>
                </a:lnTo>
                <a:lnTo>
                  <a:pt x="1453" y="560"/>
                </a:lnTo>
                <a:lnTo>
                  <a:pt x="1455" y="595"/>
                </a:lnTo>
                <a:lnTo>
                  <a:pt x="1458" y="630"/>
                </a:lnTo>
                <a:lnTo>
                  <a:pt x="1460" y="663"/>
                </a:lnTo>
                <a:lnTo>
                  <a:pt x="1462" y="694"/>
                </a:lnTo>
                <a:lnTo>
                  <a:pt x="1464" y="723"/>
                </a:lnTo>
                <a:lnTo>
                  <a:pt x="1466" y="748"/>
                </a:lnTo>
                <a:lnTo>
                  <a:pt x="1468" y="768"/>
                </a:lnTo>
                <a:lnTo>
                  <a:pt x="1470" y="782"/>
                </a:lnTo>
                <a:lnTo>
                  <a:pt x="1475" y="793"/>
                </a:lnTo>
                <a:lnTo>
                  <a:pt x="1484" y="804"/>
                </a:lnTo>
                <a:lnTo>
                  <a:pt x="1497" y="815"/>
                </a:lnTo>
                <a:lnTo>
                  <a:pt x="1515" y="827"/>
                </a:lnTo>
                <a:lnTo>
                  <a:pt x="1536" y="838"/>
                </a:lnTo>
                <a:lnTo>
                  <a:pt x="1562" y="850"/>
                </a:lnTo>
                <a:lnTo>
                  <a:pt x="1590" y="861"/>
                </a:lnTo>
                <a:lnTo>
                  <a:pt x="1622" y="873"/>
                </a:lnTo>
                <a:lnTo>
                  <a:pt x="1657" y="885"/>
                </a:lnTo>
                <a:lnTo>
                  <a:pt x="1694" y="897"/>
                </a:lnTo>
                <a:lnTo>
                  <a:pt x="1732" y="910"/>
                </a:lnTo>
                <a:lnTo>
                  <a:pt x="1773" y="922"/>
                </a:lnTo>
                <a:lnTo>
                  <a:pt x="1815" y="934"/>
                </a:lnTo>
                <a:lnTo>
                  <a:pt x="1858" y="947"/>
                </a:lnTo>
                <a:lnTo>
                  <a:pt x="1903" y="959"/>
                </a:lnTo>
                <a:lnTo>
                  <a:pt x="1949" y="972"/>
                </a:lnTo>
                <a:lnTo>
                  <a:pt x="1972" y="978"/>
                </a:lnTo>
                <a:lnTo>
                  <a:pt x="1995" y="982"/>
                </a:lnTo>
                <a:lnTo>
                  <a:pt x="2020" y="986"/>
                </a:lnTo>
                <a:lnTo>
                  <a:pt x="2044" y="989"/>
                </a:lnTo>
                <a:lnTo>
                  <a:pt x="2068" y="991"/>
                </a:lnTo>
                <a:lnTo>
                  <a:pt x="2093" y="992"/>
                </a:lnTo>
                <a:lnTo>
                  <a:pt x="2118" y="992"/>
                </a:lnTo>
                <a:lnTo>
                  <a:pt x="2143" y="992"/>
                </a:lnTo>
                <a:lnTo>
                  <a:pt x="2167" y="991"/>
                </a:lnTo>
                <a:lnTo>
                  <a:pt x="2192" y="989"/>
                </a:lnTo>
                <a:lnTo>
                  <a:pt x="2217" y="986"/>
                </a:lnTo>
                <a:lnTo>
                  <a:pt x="2242" y="984"/>
                </a:lnTo>
                <a:lnTo>
                  <a:pt x="2265" y="981"/>
                </a:lnTo>
                <a:lnTo>
                  <a:pt x="2290" y="977"/>
                </a:lnTo>
                <a:lnTo>
                  <a:pt x="2314" y="973"/>
                </a:lnTo>
                <a:lnTo>
                  <a:pt x="2337" y="969"/>
                </a:lnTo>
                <a:lnTo>
                  <a:pt x="2360" y="965"/>
                </a:lnTo>
                <a:lnTo>
                  <a:pt x="2382" y="960"/>
                </a:lnTo>
                <a:lnTo>
                  <a:pt x="2405" y="955"/>
                </a:lnTo>
                <a:lnTo>
                  <a:pt x="2426" y="950"/>
                </a:lnTo>
                <a:lnTo>
                  <a:pt x="2446" y="946"/>
                </a:lnTo>
                <a:lnTo>
                  <a:pt x="2465" y="941"/>
                </a:lnTo>
                <a:lnTo>
                  <a:pt x="2486" y="936"/>
                </a:lnTo>
                <a:lnTo>
                  <a:pt x="2504" y="932"/>
                </a:lnTo>
                <a:lnTo>
                  <a:pt x="2521" y="928"/>
                </a:lnTo>
                <a:lnTo>
                  <a:pt x="2537" y="923"/>
                </a:lnTo>
                <a:lnTo>
                  <a:pt x="2552" y="920"/>
                </a:lnTo>
                <a:lnTo>
                  <a:pt x="2567" y="916"/>
                </a:lnTo>
                <a:lnTo>
                  <a:pt x="2580" y="914"/>
                </a:lnTo>
                <a:lnTo>
                  <a:pt x="2591" y="911"/>
                </a:lnTo>
                <a:lnTo>
                  <a:pt x="2602" y="910"/>
                </a:lnTo>
                <a:lnTo>
                  <a:pt x="2612" y="909"/>
                </a:lnTo>
                <a:lnTo>
                  <a:pt x="2627" y="903"/>
                </a:lnTo>
                <a:lnTo>
                  <a:pt x="2640" y="891"/>
                </a:lnTo>
                <a:lnTo>
                  <a:pt x="2651" y="874"/>
                </a:lnTo>
                <a:lnTo>
                  <a:pt x="2659" y="852"/>
                </a:lnTo>
                <a:lnTo>
                  <a:pt x="2666" y="824"/>
                </a:lnTo>
                <a:lnTo>
                  <a:pt x="2671" y="793"/>
                </a:lnTo>
                <a:lnTo>
                  <a:pt x="2676" y="759"/>
                </a:lnTo>
                <a:lnTo>
                  <a:pt x="2680" y="723"/>
                </a:lnTo>
                <a:lnTo>
                  <a:pt x="2686" y="685"/>
                </a:lnTo>
                <a:lnTo>
                  <a:pt x="2690" y="646"/>
                </a:lnTo>
                <a:lnTo>
                  <a:pt x="2696" y="607"/>
                </a:lnTo>
                <a:lnTo>
                  <a:pt x="2704" y="569"/>
                </a:lnTo>
                <a:lnTo>
                  <a:pt x="2713" y="531"/>
                </a:lnTo>
                <a:lnTo>
                  <a:pt x="2723" y="496"/>
                </a:lnTo>
                <a:lnTo>
                  <a:pt x="2736" y="463"/>
                </a:lnTo>
                <a:lnTo>
                  <a:pt x="2753" y="433"/>
                </a:lnTo>
                <a:lnTo>
                  <a:pt x="2763" y="419"/>
                </a:lnTo>
                <a:lnTo>
                  <a:pt x="2775" y="404"/>
                </a:lnTo>
                <a:lnTo>
                  <a:pt x="2788" y="390"/>
                </a:lnTo>
                <a:lnTo>
                  <a:pt x="2804" y="374"/>
                </a:lnTo>
                <a:lnTo>
                  <a:pt x="2820" y="359"/>
                </a:lnTo>
                <a:lnTo>
                  <a:pt x="2838" y="344"/>
                </a:lnTo>
                <a:lnTo>
                  <a:pt x="2858" y="328"/>
                </a:lnTo>
                <a:lnTo>
                  <a:pt x="2878" y="313"/>
                </a:lnTo>
                <a:lnTo>
                  <a:pt x="2901" y="297"/>
                </a:lnTo>
                <a:lnTo>
                  <a:pt x="2923" y="282"/>
                </a:lnTo>
                <a:lnTo>
                  <a:pt x="2947" y="267"/>
                </a:lnTo>
                <a:lnTo>
                  <a:pt x="2973" y="252"/>
                </a:lnTo>
                <a:lnTo>
                  <a:pt x="2999" y="237"/>
                </a:lnTo>
                <a:lnTo>
                  <a:pt x="3026" y="222"/>
                </a:lnTo>
                <a:lnTo>
                  <a:pt x="3054" y="207"/>
                </a:lnTo>
                <a:lnTo>
                  <a:pt x="3082" y="193"/>
                </a:lnTo>
                <a:lnTo>
                  <a:pt x="3112" y="180"/>
                </a:lnTo>
                <a:lnTo>
                  <a:pt x="3141" y="166"/>
                </a:lnTo>
                <a:lnTo>
                  <a:pt x="3173" y="153"/>
                </a:lnTo>
                <a:lnTo>
                  <a:pt x="3203" y="141"/>
                </a:lnTo>
                <a:lnTo>
                  <a:pt x="3235" y="130"/>
                </a:lnTo>
                <a:lnTo>
                  <a:pt x="3266" y="119"/>
                </a:lnTo>
                <a:lnTo>
                  <a:pt x="3299" y="108"/>
                </a:lnTo>
                <a:lnTo>
                  <a:pt x="3331" y="98"/>
                </a:lnTo>
                <a:lnTo>
                  <a:pt x="3364" y="89"/>
                </a:lnTo>
                <a:lnTo>
                  <a:pt x="3397" y="81"/>
                </a:lnTo>
                <a:lnTo>
                  <a:pt x="3429" y="74"/>
                </a:lnTo>
                <a:lnTo>
                  <a:pt x="3462" y="68"/>
                </a:lnTo>
                <a:lnTo>
                  <a:pt x="3495" y="62"/>
                </a:lnTo>
                <a:lnTo>
                  <a:pt x="3526" y="58"/>
                </a:lnTo>
                <a:lnTo>
                  <a:pt x="3559" y="55"/>
                </a:lnTo>
                <a:lnTo>
                  <a:pt x="3590" y="52"/>
                </a:lnTo>
                <a:lnTo>
                  <a:pt x="3651" y="49"/>
                </a:lnTo>
                <a:lnTo>
                  <a:pt x="3707" y="46"/>
                </a:lnTo>
                <a:lnTo>
                  <a:pt x="3759" y="43"/>
                </a:lnTo>
                <a:lnTo>
                  <a:pt x="3807" y="41"/>
                </a:lnTo>
                <a:lnTo>
                  <a:pt x="3851" y="39"/>
                </a:lnTo>
                <a:lnTo>
                  <a:pt x="3892" y="37"/>
                </a:lnTo>
                <a:lnTo>
                  <a:pt x="3931" y="36"/>
                </a:lnTo>
                <a:lnTo>
                  <a:pt x="3966" y="35"/>
                </a:lnTo>
                <a:lnTo>
                  <a:pt x="3998" y="34"/>
                </a:lnTo>
                <a:lnTo>
                  <a:pt x="4030" y="33"/>
                </a:lnTo>
                <a:lnTo>
                  <a:pt x="4059" y="32"/>
                </a:lnTo>
                <a:lnTo>
                  <a:pt x="4087" y="32"/>
                </a:lnTo>
                <a:lnTo>
                  <a:pt x="4114" y="32"/>
                </a:lnTo>
                <a:lnTo>
                  <a:pt x="4140" y="33"/>
                </a:lnTo>
                <a:lnTo>
                  <a:pt x="4184" y="3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13" name="Freeform 513"/>
          <p:cNvSpPr>
            <a:spLocks/>
          </p:cNvSpPr>
          <p:nvPr/>
        </p:nvSpPr>
        <p:spPr bwMode="auto">
          <a:xfrm>
            <a:off x="2976563" y="4976813"/>
            <a:ext cx="5902325" cy="265112"/>
          </a:xfrm>
          <a:custGeom>
            <a:avLst/>
            <a:gdLst>
              <a:gd name="T0" fmla="*/ 2147483647 w 4183"/>
              <a:gd name="T1" fmla="*/ 2147483647 h 167"/>
              <a:gd name="T2" fmla="*/ 2147483647 w 4183"/>
              <a:gd name="T3" fmla="*/ 2147483647 h 167"/>
              <a:gd name="T4" fmla="*/ 2147483647 w 4183"/>
              <a:gd name="T5" fmla="*/ 2147483647 h 167"/>
              <a:gd name="T6" fmla="*/ 2147483647 w 4183"/>
              <a:gd name="T7" fmla="*/ 2147483647 h 167"/>
              <a:gd name="T8" fmla="*/ 2147483647 w 4183"/>
              <a:gd name="T9" fmla="*/ 2147483647 h 167"/>
              <a:gd name="T10" fmla="*/ 2147483647 w 4183"/>
              <a:gd name="T11" fmla="*/ 2147483647 h 167"/>
              <a:gd name="T12" fmla="*/ 2147483647 w 4183"/>
              <a:gd name="T13" fmla="*/ 2147483647 h 167"/>
              <a:gd name="T14" fmla="*/ 2147483647 w 4183"/>
              <a:gd name="T15" fmla="*/ 2147483647 h 167"/>
              <a:gd name="T16" fmla="*/ 2147483647 w 4183"/>
              <a:gd name="T17" fmla="*/ 2147483647 h 167"/>
              <a:gd name="T18" fmla="*/ 2147483647 w 4183"/>
              <a:gd name="T19" fmla="*/ 2147483647 h 167"/>
              <a:gd name="T20" fmla="*/ 2147483647 w 4183"/>
              <a:gd name="T21" fmla="*/ 2147483647 h 167"/>
              <a:gd name="T22" fmla="*/ 2147483647 w 4183"/>
              <a:gd name="T23" fmla="*/ 2147483647 h 167"/>
              <a:gd name="T24" fmla="*/ 2147483647 w 4183"/>
              <a:gd name="T25" fmla="*/ 2147483647 h 167"/>
              <a:gd name="T26" fmla="*/ 2147483647 w 4183"/>
              <a:gd name="T27" fmla="*/ 2147483647 h 167"/>
              <a:gd name="T28" fmla="*/ 2147483647 w 4183"/>
              <a:gd name="T29" fmla="*/ 2147483647 h 167"/>
              <a:gd name="T30" fmla="*/ 2147483647 w 4183"/>
              <a:gd name="T31" fmla="*/ 2147483647 h 167"/>
              <a:gd name="T32" fmla="*/ 2147483647 w 4183"/>
              <a:gd name="T33" fmla="*/ 2147483647 h 167"/>
              <a:gd name="T34" fmla="*/ 2147483647 w 4183"/>
              <a:gd name="T35" fmla="*/ 2147483647 h 167"/>
              <a:gd name="T36" fmla="*/ 2147483647 w 4183"/>
              <a:gd name="T37" fmla="*/ 2147483647 h 167"/>
              <a:gd name="T38" fmla="*/ 2147483647 w 4183"/>
              <a:gd name="T39" fmla="*/ 2147483647 h 167"/>
              <a:gd name="T40" fmla="*/ 2147483647 w 4183"/>
              <a:gd name="T41" fmla="*/ 2147483647 h 167"/>
              <a:gd name="T42" fmla="*/ 0 w 4183"/>
              <a:gd name="T43" fmla="*/ 2147483647 h 167"/>
              <a:gd name="T44" fmla="*/ 2147483647 w 4183"/>
              <a:gd name="T45" fmla="*/ 2147483647 h 167"/>
              <a:gd name="T46" fmla="*/ 2147483647 w 4183"/>
              <a:gd name="T47" fmla="*/ 2147483647 h 167"/>
              <a:gd name="T48" fmla="*/ 2147483647 w 4183"/>
              <a:gd name="T49" fmla="*/ 2147483647 h 167"/>
              <a:gd name="T50" fmla="*/ 2147483647 w 4183"/>
              <a:gd name="T51" fmla="*/ 2147483647 h 167"/>
              <a:gd name="T52" fmla="*/ 2147483647 w 4183"/>
              <a:gd name="T53" fmla="*/ 2147483647 h 167"/>
              <a:gd name="T54" fmla="*/ 2147483647 w 4183"/>
              <a:gd name="T55" fmla="*/ 2147483647 h 167"/>
              <a:gd name="T56" fmla="*/ 2147483647 w 4183"/>
              <a:gd name="T57" fmla="*/ 2147483647 h 167"/>
              <a:gd name="T58" fmla="*/ 2147483647 w 4183"/>
              <a:gd name="T59" fmla="*/ 2147483647 h 167"/>
              <a:gd name="T60" fmla="*/ 2147483647 w 4183"/>
              <a:gd name="T61" fmla="*/ 2147483647 h 167"/>
              <a:gd name="T62" fmla="*/ 2147483647 w 4183"/>
              <a:gd name="T63" fmla="*/ 2147483647 h 167"/>
              <a:gd name="T64" fmla="*/ 2147483647 w 4183"/>
              <a:gd name="T65" fmla="*/ 2147483647 h 167"/>
              <a:gd name="T66" fmla="*/ 2147483647 w 4183"/>
              <a:gd name="T67" fmla="*/ 2147483647 h 167"/>
              <a:gd name="T68" fmla="*/ 2147483647 w 4183"/>
              <a:gd name="T69" fmla="*/ 2147483647 h 167"/>
              <a:gd name="T70" fmla="*/ 2147483647 w 4183"/>
              <a:gd name="T71" fmla="*/ 2147483647 h 167"/>
              <a:gd name="T72" fmla="*/ 2147483647 w 4183"/>
              <a:gd name="T73" fmla="*/ 2147483647 h 167"/>
              <a:gd name="T74" fmla="*/ 2147483647 w 4183"/>
              <a:gd name="T75" fmla="*/ 2147483647 h 167"/>
              <a:gd name="T76" fmla="*/ 2147483647 w 4183"/>
              <a:gd name="T77" fmla="*/ 2147483647 h 167"/>
              <a:gd name="T78" fmla="*/ 2147483647 w 4183"/>
              <a:gd name="T79" fmla="*/ 2147483647 h 167"/>
              <a:gd name="T80" fmla="*/ 2147483647 w 4183"/>
              <a:gd name="T81" fmla="*/ 2147483647 h 167"/>
              <a:gd name="T82" fmla="*/ 2147483647 w 4183"/>
              <a:gd name="T83" fmla="*/ 2147483647 h 167"/>
              <a:gd name="T84" fmla="*/ 2147483647 w 4183"/>
              <a:gd name="T85" fmla="*/ 2147483647 h 167"/>
              <a:gd name="T86" fmla="*/ 2147483647 w 4183"/>
              <a:gd name="T87" fmla="*/ 2147483647 h 167"/>
              <a:gd name="T88" fmla="*/ 2147483647 w 4183"/>
              <a:gd name="T89" fmla="*/ 0 h 167"/>
              <a:gd name="T90" fmla="*/ 2147483647 w 4183"/>
              <a:gd name="T91" fmla="*/ 0 h 167"/>
              <a:gd name="T92" fmla="*/ 2147483647 w 4183"/>
              <a:gd name="T93" fmla="*/ 0 h 167"/>
              <a:gd name="T94" fmla="*/ 2147483647 w 4183"/>
              <a:gd name="T95" fmla="*/ 2147483647 h 167"/>
              <a:gd name="T96" fmla="*/ 2147483647 w 4183"/>
              <a:gd name="T97" fmla="*/ 2147483647 h 167"/>
              <a:gd name="T98" fmla="*/ 2147483647 w 4183"/>
              <a:gd name="T99" fmla="*/ 2147483647 h 167"/>
              <a:gd name="T100" fmla="*/ 2147483647 w 4183"/>
              <a:gd name="T101" fmla="*/ 2147483647 h 167"/>
              <a:gd name="T102" fmla="*/ 2147483647 w 4183"/>
              <a:gd name="T103" fmla="*/ 2147483647 h 167"/>
              <a:gd name="T104" fmla="*/ 2147483647 w 4183"/>
              <a:gd name="T105" fmla="*/ 2147483647 h 167"/>
              <a:gd name="T106" fmla="*/ 2147483647 w 4183"/>
              <a:gd name="T107" fmla="*/ 2147483647 h 167"/>
              <a:gd name="T108" fmla="*/ 2147483647 w 4183"/>
              <a:gd name="T109" fmla="*/ 2147483647 h 167"/>
              <a:gd name="T110" fmla="*/ 2147483647 w 4183"/>
              <a:gd name="T111" fmla="*/ 2147483647 h 167"/>
              <a:gd name="T112" fmla="*/ 2147483647 w 4183"/>
              <a:gd name="T113" fmla="*/ 2147483647 h 167"/>
              <a:gd name="T114" fmla="*/ 2147483647 w 4183"/>
              <a:gd name="T115" fmla="*/ 2147483647 h 167"/>
              <a:gd name="T116" fmla="*/ 2147483647 w 4183"/>
              <a:gd name="T117" fmla="*/ 2147483647 h 167"/>
              <a:gd name="T118" fmla="*/ 2147483647 w 4183"/>
              <a:gd name="T119" fmla="*/ 2147483647 h 1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83"/>
              <a:gd name="T181" fmla="*/ 0 h 167"/>
              <a:gd name="T182" fmla="*/ 4183 w 4183"/>
              <a:gd name="T183" fmla="*/ 167 h 1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83" h="167">
                <a:moveTo>
                  <a:pt x="4182" y="166"/>
                </a:moveTo>
                <a:lnTo>
                  <a:pt x="4182" y="166"/>
                </a:lnTo>
                <a:lnTo>
                  <a:pt x="4150" y="164"/>
                </a:lnTo>
                <a:lnTo>
                  <a:pt x="4109" y="163"/>
                </a:lnTo>
                <a:lnTo>
                  <a:pt x="4064" y="161"/>
                </a:lnTo>
                <a:lnTo>
                  <a:pt x="4015" y="161"/>
                </a:lnTo>
                <a:lnTo>
                  <a:pt x="3959" y="159"/>
                </a:lnTo>
                <a:lnTo>
                  <a:pt x="3901" y="157"/>
                </a:lnTo>
                <a:lnTo>
                  <a:pt x="3837" y="156"/>
                </a:lnTo>
                <a:lnTo>
                  <a:pt x="3770" y="155"/>
                </a:lnTo>
                <a:lnTo>
                  <a:pt x="3700" y="153"/>
                </a:lnTo>
                <a:lnTo>
                  <a:pt x="3627" y="151"/>
                </a:lnTo>
                <a:lnTo>
                  <a:pt x="3552" y="150"/>
                </a:lnTo>
                <a:lnTo>
                  <a:pt x="3476" y="148"/>
                </a:lnTo>
                <a:lnTo>
                  <a:pt x="3399" y="148"/>
                </a:lnTo>
                <a:lnTo>
                  <a:pt x="3321" y="146"/>
                </a:lnTo>
                <a:lnTo>
                  <a:pt x="3242" y="145"/>
                </a:lnTo>
                <a:lnTo>
                  <a:pt x="3163" y="143"/>
                </a:lnTo>
                <a:lnTo>
                  <a:pt x="3084" y="142"/>
                </a:lnTo>
                <a:lnTo>
                  <a:pt x="3007" y="142"/>
                </a:lnTo>
                <a:lnTo>
                  <a:pt x="2931" y="141"/>
                </a:lnTo>
                <a:lnTo>
                  <a:pt x="2856" y="140"/>
                </a:lnTo>
                <a:lnTo>
                  <a:pt x="2783" y="139"/>
                </a:lnTo>
                <a:lnTo>
                  <a:pt x="2713" y="138"/>
                </a:lnTo>
                <a:lnTo>
                  <a:pt x="2647" y="137"/>
                </a:lnTo>
                <a:lnTo>
                  <a:pt x="2583" y="137"/>
                </a:lnTo>
                <a:lnTo>
                  <a:pt x="2525" y="136"/>
                </a:lnTo>
                <a:lnTo>
                  <a:pt x="2470" y="136"/>
                </a:lnTo>
                <a:lnTo>
                  <a:pt x="2420" y="136"/>
                </a:lnTo>
                <a:lnTo>
                  <a:pt x="2375" y="136"/>
                </a:lnTo>
                <a:lnTo>
                  <a:pt x="2336" y="136"/>
                </a:lnTo>
                <a:lnTo>
                  <a:pt x="2303" y="137"/>
                </a:lnTo>
                <a:lnTo>
                  <a:pt x="2276" y="137"/>
                </a:lnTo>
                <a:lnTo>
                  <a:pt x="2256" y="138"/>
                </a:lnTo>
                <a:lnTo>
                  <a:pt x="2233" y="139"/>
                </a:lnTo>
                <a:lnTo>
                  <a:pt x="2200" y="141"/>
                </a:lnTo>
                <a:lnTo>
                  <a:pt x="2160" y="142"/>
                </a:lnTo>
                <a:lnTo>
                  <a:pt x="2113" y="143"/>
                </a:lnTo>
                <a:lnTo>
                  <a:pt x="2058" y="144"/>
                </a:lnTo>
                <a:lnTo>
                  <a:pt x="1997" y="145"/>
                </a:lnTo>
                <a:lnTo>
                  <a:pt x="1930" y="147"/>
                </a:lnTo>
                <a:lnTo>
                  <a:pt x="1859" y="148"/>
                </a:lnTo>
                <a:lnTo>
                  <a:pt x="1782" y="148"/>
                </a:lnTo>
                <a:lnTo>
                  <a:pt x="1702" y="149"/>
                </a:lnTo>
                <a:lnTo>
                  <a:pt x="1618" y="150"/>
                </a:lnTo>
                <a:lnTo>
                  <a:pt x="1530" y="151"/>
                </a:lnTo>
                <a:lnTo>
                  <a:pt x="1441" y="152"/>
                </a:lnTo>
                <a:lnTo>
                  <a:pt x="1350" y="153"/>
                </a:lnTo>
                <a:lnTo>
                  <a:pt x="1257" y="153"/>
                </a:lnTo>
                <a:lnTo>
                  <a:pt x="1163" y="154"/>
                </a:lnTo>
                <a:lnTo>
                  <a:pt x="1069" y="155"/>
                </a:lnTo>
                <a:lnTo>
                  <a:pt x="976" y="155"/>
                </a:lnTo>
                <a:lnTo>
                  <a:pt x="883" y="155"/>
                </a:lnTo>
                <a:lnTo>
                  <a:pt x="792" y="155"/>
                </a:lnTo>
                <a:lnTo>
                  <a:pt x="704" y="155"/>
                </a:lnTo>
                <a:lnTo>
                  <a:pt x="616" y="155"/>
                </a:lnTo>
                <a:lnTo>
                  <a:pt x="533" y="155"/>
                </a:lnTo>
                <a:lnTo>
                  <a:pt x="453" y="155"/>
                </a:lnTo>
                <a:lnTo>
                  <a:pt x="376" y="155"/>
                </a:lnTo>
                <a:lnTo>
                  <a:pt x="305" y="155"/>
                </a:lnTo>
                <a:lnTo>
                  <a:pt x="240" y="155"/>
                </a:lnTo>
                <a:lnTo>
                  <a:pt x="179" y="155"/>
                </a:lnTo>
                <a:lnTo>
                  <a:pt x="125" y="155"/>
                </a:lnTo>
                <a:lnTo>
                  <a:pt x="78" y="154"/>
                </a:lnTo>
                <a:lnTo>
                  <a:pt x="39" y="153"/>
                </a:lnTo>
                <a:lnTo>
                  <a:pt x="0" y="153"/>
                </a:lnTo>
                <a:lnTo>
                  <a:pt x="0" y="27"/>
                </a:lnTo>
                <a:lnTo>
                  <a:pt x="28" y="24"/>
                </a:lnTo>
                <a:lnTo>
                  <a:pt x="45" y="22"/>
                </a:lnTo>
                <a:lnTo>
                  <a:pt x="64" y="22"/>
                </a:lnTo>
                <a:lnTo>
                  <a:pt x="85" y="21"/>
                </a:lnTo>
                <a:lnTo>
                  <a:pt x="109" y="19"/>
                </a:lnTo>
                <a:lnTo>
                  <a:pt x="134" y="18"/>
                </a:lnTo>
                <a:lnTo>
                  <a:pt x="162" y="17"/>
                </a:lnTo>
                <a:lnTo>
                  <a:pt x="192" y="16"/>
                </a:lnTo>
                <a:lnTo>
                  <a:pt x="222" y="15"/>
                </a:lnTo>
                <a:lnTo>
                  <a:pt x="254" y="15"/>
                </a:lnTo>
                <a:lnTo>
                  <a:pt x="287" y="15"/>
                </a:lnTo>
                <a:lnTo>
                  <a:pt x="322" y="14"/>
                </a:lnTo>
                <a:lnTo>
                  <a:pt x="357" y="13"/>
                </a:lnTo>
                <a:lnTo>
                  <a:pt x="394" y="13"/>
                </a:lnTo>
                <a:lnTo>
                  <a:pt x="431" y="12"/>
                </a:lnTo>
                <a:lnTo>
                  <a:pt x="469" y="12"/>
                </a:lnTo>
                <a:lnTo>
                  <a:pt x="507" y="12"/>
                </a:lnTo>
                <a:lnTo>
                  <a:pt x="547" y="11"/>
                </a:lnTo>
                <a:lnTo>
                  <a:pt x="585" y="11"/>
                </a:lnTo>
                <a:lnTo>
                  <a:pt x="624" y="11"/>
                </a:lnTo>
                <a:lnTo>
                  <a:pt x="662" y="11"/>
                </a:lnTo>
                <a:lnTo>
                  <a:pt x="700" y="11"/>
                </a:lnTo>
                <a:lnTo>
                  <a:pt x="739" y="11"/>
                </a:lnTo>
                <a:lnTo>
                  <a:pt x="775" y="12"/>
                </a:lnTo>
                <a:lnTo>
                  <a:pt x="812" y="12"/>
                </a:lnTo>
                <a:lnTo>
                  <a:pt x="848" y="12"/>
                </a:lnTo>
                <a:lnTo>
                  <a:pt x="883" y="13"/>
                </a:lnTo>
                <a:lnTo>
                  <a:pt x="918" y="14"/>
                </a:lnTo>
                <a:lnTo>
                  <a:pt x="950" y="14"/>
                </a:lnTo>
                <a:lnTo>
                  <a:pt x="981" y="15"/>
                </a:lnTo>
                <a:lnTo>
                  <a:pt x="1010" y="15"/>
                </a:lnTo>
                <a:lnTo>
                  <a:pt x="1038" y="16"/>
                </a:lnTo>
                <a:lnTo>
                  <a:pt x="1068" y="17"/>
                </a:lnTo>
                <a:lnTo>
                  <a:pt x="1099" y="18"/>
                </a:lnTo>
                <a:lnTo>
                  <a:pt x="1131" y="18"/>
                </a:lnTo>
                <a:lnTo>
                  <a:pt x="1167" y="19"/>
                </a:lnTo>
                <a:lnTo>
                  <a:pt x="1205" y="19"/>
                </a:lnTo>
                <a:lnTo>
                  <a:pt x="1245" y="19"/>
                </a:lnTo>
                <a:lnTo>
                  <a:pt x="1286" y="19"/>
                </a:lnTo>
                <a:lnTo>
                  <a:pt x="1329" y="19"/>
                </a:lnTo>
                <a:lnTo>
                  <a:pt x="1372" y="19"/>
                </a:lnTo>
                <a:lnTo>
                  <a:pt x="1416" y="19"/>
                </a:lnTo>
                <a:lnTo>
                  <a:pt x="1462" y="18"/>
                </a:lnTo>
                <a:lnTo>
                  <a:pt x="1508" y="18"/>
                </a:lnTo>
                <a:lnTo>
                  <a:pt x="1555" y="17"/>
                </a:lnTo>
                <a:lnTo>
                  <a:pt x="1601" y="17"/>
                </a:lnTo>
                <a:lnTo>
                  <a:pt x="1648" y="16"/>
                </a:lnTo>
                <a:lnTo>
                  <a:pt x="1695" y="15"/>
                </a:lnTo>
                <a:lnTo>
                  <a:pt x="1742" y="15"/>
                </a:lnTo>
                <a:lnTo>
                  <a:pt x="1787" y="15"/>
                </a:lnTo>
                <a:lnTo>
                  <a:pt x="1833" y="14"/>
                </a:lnTo>
                <a:lnTo>
                  <a:pt x="1876" y="13"/>
                </a:lnTo>
                <a:lnTo>
                  <a:pt x="1920" y="12"/>
                </a:lnTo>
                <a:lnTo>
                  <a:pt x="1962" y="11"/>
                </a:lnTo>
                <a:lnTo>
                  <a:pt x="2002" y="10"/>
                </a:lnTo>
                <a:lnTo>
                  <a:pt x="2041" y="9"/>
                </a:lnTo>
                <a:lnTo>
                  <a:pt x="2078" y="9"/>
                </a:lnTo>
                <a:lnTo>
                  <a:pt x="2113" y="8"/>
                </a:lnTo>
                <a:lnTo>
                  <a:pt x="2145" y="7"/>
                </a:lnTo>
                <a:lnTo>
                  <a:pt x="2176" y="6"/>
                </a:lnTo>
                <a:lnTo>
                  <a:pt x="2202" y="5"/>
                </a:lnTo>
                <a:lnTo>
                  <a:pt x="2228" y="4"/>
                </a:lnTo>
                <a:lnTo>
                  <a:pt x="2250" y="3"/>
                </a:lnTo>
                <a:lnTo>
                  <a:pt x="2267" y="3"/>
                </a:lnTo>
                <a:lnTo>
                  <a:pt x="2285" y="2"/>
                </a:lnTo>
                <a:lnTo>
                  <a:pt x="2309" y="1"/>
                </a:lnTo>
                <a:lnTo>
                  <a:pt x="2337" y="1"/>
                </a:lnTo>
                <a:lnTo>
                  <a:pt x="2371" y="0"/>
                </a:lnTo>
                <a:lnTo>
                  <a:pt x="2405" y="0"/>
                </a:lnTo>
                <a:lnTo>
                  <a:pt x="2447" y="0"/>
                </a:lnTo>
                <a:lnTo>
                  <a:pt x="2490" y="0"/>
                </a:lnTo>
                <a:lnTo>
                  <a:pt x="2536" y="0"/>
                </a:lnTo>
                <a:lnTo>
                  <a:pt x="2586" y="0"/>
                </a:lnTo>
                <a:lnTo>
                  <a:pt x="2638" y="0"/>
                </a:lnTo>
                <a:lnTo>
                  <a:pt x="2693" y="1"/>
                </a:lnTo>
                <a:lnTo>
                  <a:pt x="2749" y="1"/>
                </a:lnTo>
                <a:lnTo>
                  <a:pt x="2807" y="2"/>
                </a:lnTo>
                <a:lnTo>
                  <a:pt x="2867" y="2"/>
                </a:lnTo>
                <a:lnTo>
                  <a:pt x="2926" y="3"/>
                </a:lnTo>
                <a:lnTo>
                  <a:pt x="2988" y="3"/>
                </a:lnTo>
                <a:lnTo>
                  <a:pt x="3049" y="4"/>
                </a:lnTo>
                <a:lnTo>
                  <a:pt x="3111" y="5"/>
                </a:lnTo>
                <a:lnTo>
                  <a:pt x="3173" y="6"/>
                </a:lnTo>
                <a:lnTo>
                  <a:pt x="3233" y="7"/>
                </a:lnTo>
                <a:lnTo>
                  <a:pt x="3295" y="8"/>
                </a:lnTo>
                <a:lnTo>
                  <a:pt x="3353" y="9"/>
                </a:lnTo>
                <a:lnTo>
                  <a:pt x="3411" y="9"/>
                </a:lnTo>
                <a:lnTo>
                  <a:pt x="3467" y="11"/>
                </a:lnTo>
                <a:lnTo>
                  <a:pt x="3522" y="12"/>
                </a:lnTo>
                <a:lnTo>
                  <a:pt x="3574" y="13"/>
                </a:lnTo>
                <a:lnTo>
                  <a:pt x="3623" y="15"/>
                </a:lnTo>
                <a:lnTo>
                  <a:pt x="3669" y="15"/>
                </a:lnTo>
                <a:lnTo>
                  <a:pt x="3713" y="17"/>
                </a:lnTo>
                <a:lnTo>
                  <a:pt x="3753" y="18"/>
                </a:lnTo>
                <a:lnTo>
                  <a:pt x="3789" y="20"/>
                </a:lnTo>
                <a:lnTo>
                  <a:pt x="3821" y="21"/>
                </a:lnTo>
                <a:lnTo>
                  <a:pt x="3877" y="23"/>
                </a:lnTo>
                <a:lnTo>
                  <a:pt x="3927" y="26"/>
                </a:lnTo>
                <a:lnTo>
                  <a:pt x="3969" y="28"/>
                </a:lnTo>
                <a:lnTo>
                  <a:pt x="4006" y="31"/>
                </a:lnTo>
                <a:lnTo>
                  <a:pt x="4037" y="34"/>
                </a:lnTo>
                <a:lnTo>
                  <a:pt x="4064" y="36"/>
                </a:lnTo>
                <a:lnTo>
                  <a:pt x="4086" y="39"/>
                </a:lnTo>
                <a:lnTo>
                  <a:pt x="4105" y="41"/>
                </a:lnTo>
                <a:lnTo>
                  <a:pt x="4120" y="42"/>
                </a:lnTo>
                <a:lnTo>
                  <a:pt x="4133" y="44"/>
                </a:lnTo>
                <a:lnTo>
                  <a:pt x="4143" y="45"/>
                </a:lnTo>
                <a:lnTo>
                  <a:pt x="4151" y="46"/>
                </a:lnTo>
                <a:lnTo>
                  <a:pt x="4158" y="46"/>
                </a:lnTo>
                <a:lnTo>
                  <a:pt x="4166" y="46"/>
                </a:lnTo>
                <a:lnTo>
                  <a:pt x="4174" y="45"/>
                </a:lnTo>
                <a:lnTo>
                  <a:pt x="4182" y="43"/>
                </a:lnTo>
                <a:lnTo>
                  <a:pt x="4182" y="166"/>
                </a:lnTo>
              </a:path>
            </a:pathLst>
          </a:custGeom>
          <a:solidFill>
            <a:srgbClr val="FF2F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nvGrpSpPr>
          <p:cNvPr id="29714" name="Group 824"/>
          <p:cNvGrpSpPr>
            <a:grpSpLocks/>
          </p:cNvGrpSpPr>
          <p:nvPr/>
        </p:nvGrpSpPr>
        <p:grpSpPr bwMode="auto">
          <a:xfrm>
            <a:off x="7464623" y="2403475"/>
            <a:ext cx="1139825" cy="228600"/>
            <a:chOff x="4476" y="1514"/>
            <a:chExt cx="718" cy="144"/>
          </a:xfrm>
          <a:solidFill>
            <a:srgbClr val="FF0000"/>
          </a:solidFill>
        </p:grpSpPr>
        <p:sp>
          <p:nvSpPr>
            <p:cNvPr id="30457" name="Freeform 514"/>
            <p:cNvSpPr>
              <a:spLocks/>
            </p:cNvSpPr>
            <p:nvPr/>
          </p:nvSpPr>
          <p:spPr bwMode="auto">
            <a:xfrm>
              <a:off x="4476" y="1563"/>
              <a:ext cx="481" cy="74"/>
            </a:xfrm>
            <a:custGeom>
              <a:avLst/>
              <a:gdLst>
                <a:gd name="T0" fmla="*/ 107 w 542"/>
                <a:gd name="T1" fmla="*/ 16 h 74"/>
                <a:gd name="T2" fmla="*/ 98 w 542"/>
                <a:gd name="T3" fmla="*/ 12 h 74"/>
                <a:gd name="T4" fmla="*/ 91 w 542"/>
                <a:gd name="T5" fmla="*/ 8 h 74"/>
                <a:gd name="T6" fmla="*/ 85 w 542"/>
                <a:gd name="T7" fmla="*/ 6 h 74"/>
                <a:gd name="T8" fmla="*/ 81 w 542"/>
                <a:gd name="T9" fmla="*/ 6 h 74"/>
                <a:gd name="T10" fmla="*/ 75 w 542"/>
                <a:gd name="T11" fmla="*/ 6 h 74"/>
                <a:gd name="T12" fmla="*/ 72 w 542"/>
                <a:gd name="T13" fmla="*/ 6 h 74"/>
                <a:gd name="T14" fmla="*/ 67 w 542"/>
                <a:gd name="T15" fmla="*/ 7 h 74"/>
                <a:gd name="T16" fmla="*/ 59 w 542"/>
                <a:gd name="T17" fmla="*/ 9 h 74"/>
                <a:gd name="T18" fmla="*/ 52 w 542"/>
                <a:gd name="T19" fmla="*/ 10 h 74"/>
                <a:gd name="T20" fmla="*/ 44 w 542"/>
                <a:gd name="T21" fmla="*/ 10 h 74"/>
                <a:gd name="T22" fmla="*/ 36 w 542"/>
                <a:gd name="T23" fmla="*/ 6 h 74"/>
                <a:gd name="T24" fmla="*/ 27 w 542"/>
                <a:gd name="T25" fmla="*/ 2 h 74"/>
                <a:gd name="T26" fmla="*/ 18 w 542"/>
                <a:gd name="T27" fmla="*/ 0 h 74"/>
                <a:gd name="T28" fmla="*/ 12 w 542"/>
                <a:gd name="T29" fmla="*/ 0 h 74"/>
                <a:gd name="T30" fmla="*/ 8 w 542"/>
                <a:gd name="T31" fmla="*/ 3 h 74"/>
                <a:gd name="T32" fmla="*/ 4 w 542"/>
                <a:gd name="T33" fmla="*/ 6 h 74"/>
                <a:gd name="T34" fmla="*/ 4 w 542"/>
                <a:gd name="T35" fmla="*/ 14 h 74"/>
                <a:gd name="T36" fmla="*/ 2 w 542"/>
                <a:gd name="T37" fmla="*/ 24 h 74"/>
                <a:gd name="T38" fmla="*/ 0 w 542"/>
                <a:gd name="T39" fmla="*/ 34 h 74"/>
                <a:gd name="T40" fmla="*/ 4 w 542"/>
                <a:gd name="T41" fmla="*/ 42 h 74"/>
                <a:gd name="T42" fmla="*/ 5 w 542"/>
                <a:gd name="T43" fmla="*/ 51 h 74"/>
                <a:gd name="T44" fmla="*/ 11 w 542"/>
                <a:gd name="T45" fmla="*/ 59 h 74"/>
                <a:gd name="T46" fmla="*/ 18 w 542"/>
                <a:gd name="T47" fmla="*/ 65 h 74"/>
                <a:gd name="T48" fmla="*/ 25 w 542"/>
                <a:gd name="T49" fmla="*/ 65 h 74"/>
                <a:gd name="T50" fmla="*/ 32 w 542"/>
                <a:gd name="T51" fmla="*/ 59 h 74"/>
                <a:gd name="T52" fmla="*/ 41 w 542"/>
                <a:gd name="T53" fmla="*/ 54 h 74"/>
                <a:gd name="T54" fmla="*/ 51 w 542"/>
                <a:gd name="T55" fmla="*/ 53 h 74"/>
                <a:gd name="T56" fmla="*/ 58 w 542"/>
                <a:gd name="T57" fmla="*/ 58 h 74"/>
                <a:gd name="T58" fmla="*/ 63 w 542"/>
                <a:gd name="T59" fmla="*/ 61 h 74"/>
                <a:gd name="T60" fmla="*/ 67 w 542"/>
                <a:gd name="T61" fmla="*/ 63 h 74"/>
                <a:gd name="T62" fmla="*/ 74 w 542"/>
                <a:gd name="T63" fmla="*/ 66 h 74"/>
                <a:gd name="T64" fmla="*/ 80 w 542"/>
                <a:gd name="T65" fmla="*/ 68 h 74"/>
                <a:gd name="T66" fmla="*/ 85 w 542"/>
                <a:gd name="T67" fmla="*/ 68 h 74"/>
                <a:gd name="T68" fmla="*/ 91 w 542"/>
                <a:gd name="T69" fmla="*/ 69 h 74"/>
                <a:gd name="T70" fmla="*/ 94 w 542"/>
                <a:gd name="T71" fmla="*/ 71 h 74"/>
                <a:gd name="T72" fmla="*/ 101 w 542"/>
                <a:gd name="T73" fmla="*/ 73 h 74"/>
                <a:gd name="T74" fmla="*/ 108 w 542"/>
                <a:gd name="T75" fmla="*/ 71 h 74"/>
                <a:gd name="T76" fmla="*/ 114 w 542"/>
                <a:gd name="T77" fmla="*/ 68 h 74"/>
                <a:gd name="T78" fmla="*/ 118 w 542"/>
                <a:gd name="T79" fmla="*/ 63 h 74"/>
                <a:gd name="T80" fmla="*/ 121 w 542"/>
                <a:gd name="T81" fmla="*/ 59 h 74"/>
                <a:gd name="T82" fmla="*/ 123 w 542"/>
                <a:gd name="T83" fmla="*/ 58 h 74"/>
                <a:gd name="T84" fmla="*/ 126 w 542"/>
                <a:gd name="T85" fmla="*/ 55 h 74"/>
                <a:gd name="T86" fmla="*/ 129 w 542"/>
                <a:gd name="T87" fmla="*/ 53 h 74"/>
                <a:gd name="T88" fmla="*/ 130 w 542"/>
                <a:gd name="T89" fmla="*/ 51 h 74"/>
                <a:gd name="T90" fmla="*/ 128 w 542"/>
                <a:gd name="T91" fmla="*/ 45 h 74"/>
                <a:gd name="T92" fmla="*/ 123 w 542"/>
                <a:gd name="T93" fmla="*/ 41 h 74"/>
                <a:gd name="T94" fmla="*/ 122 w 542"/>
                <a:gd name="T95" fmla="*/ 38 h 74"/>
                <a:gd name="T96" fmla="*/ 120 w 542"/>
                <a:gd name="T97" fmla="*/ 35 h 74"/>
                <a:gd name="T98" fmla="*/ 117 w 542"/>
                <a:gd name="T99" fmla="*/ 32 h 74"/>
                <a:gd name="T100" fmla="*/ 115 w 542"/>
                <a:gd name="T101" fmla="*/ 25 h 74"/>
                <a:gd name="T102" fmla="*/ 112 w 542"/>
                <a:gd name="T103" fmla="*/ 2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2"/>
                <a:gd name="T157" fmla="*/ 0 h 74"/>
                <a:gd name="T158" fmla="*/ 542 w 54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2" h="74">
                  <a:moveTo>
                    <a:pt x="469" y="19"/>
                  </a:moveTo>
                  <a:lnTo>
                    <a:pt x="448" y="16"/>
                  </a:lnTo>
                  <a:lnTo>
                    <a:pt x="429" y="14"/>
                  </a:lnTo>
                  <a:lnTo>
                    <a:pt x="412" y="12"/>
                  </a:lnTo>
                  <a:lnTo>
                    <a:pt x="397" y="10"/>
                  </a:lnTo>
                  <a:lnTo>
                    <a:pt x="382" y="8"/>
                  </a:lnTo>
                  <a:lnTo>
                    <a:pt x="370" y="7"/>
                  </a:lnTo>
                  <a:lnTo>
                    <a:pt x="358" y="6"/>
                  </a:lnTo>
                  <a:lnTo>
                    <a:pt x="347" y="6"/>
                  </a:lnTo>
                  <a:lnTo>
                    <a:pt x="337" y="6"/>
                  </a:lnTo>
                  <a:lnTo>
                    <a:pt x="327" y="6"/>
                  </a:lnTo>
                  <a:lnTo>
                    <a:pt x="318" y="6"/>
                  </a:lnTo>
                  <a:lnTo>
                    <a:pt x="310" y="6"/>
                  </a:lnTo>
                  <a:lnTo>
                    <a:pt x="300" y="6"/>
                  </a:lnTo>
                  <a:lnTo>
                    <a:pt x="291" y="7"/>
                  </a:lnTo>
                  <a:lnTo>
                    <a:pt x="280" y="7"/>
                  </a:lnTo>
                  <a:lnTo>
                    <a:pt x="270" y="8"/>
                  </a:lnTo>
                  <a:lnTo>
                    <a:pt x="249" y="9"/>
                  </a:lnTo>
                  <a:lnTo>
                    <a:pt x="230" y="10"/>
                  </a:lnTo>
                  <a:lnTo>
                    <a:pt x="215" y="10"/>
                  </a:lnTo>
                  <a:lnTo>
                    <a:pt x="198" y="10"/>
                  </a:lnTo>
                  <a:lnTo>
                    <a:pt x="184" y="10"/>
                  </a:lnTo>
                  <a:lnTo>
                    <a:pt x="167" y="8"/>
                  </a:lnTo>
                  <a:lnTo>
                    <a:pt x="152" y="6"/>
                  </a:lnTo>
                  <a:lnTo>
                    <a:pt x="132" y="5"/>
                  </a:lnTo>
                  <a:lnTo>
                    <a:pt x="112" y="2"/>
                  </a:lnTo>
                  <a:lnTo>
                    <a:pt x="95" y="0"/>
                  </a:lnTo>
                  <a:lnTo>
                    <a:pt x="77" y="0"/>
                  </a:lnTo>
                  <a:lnTo>
                    <a:pt x="63" y="0"/>
                  </a:lnTo>
                  <a:lnTo>
                    <a:pt x="50" y="0"/>
                  </a:lnTo>
                  <a:lnTo>
                    <a:pt x="39" y="1"/>
                  </a:lnTo>
                  <a:lnTo>
                    <a:pt x="30" y="3"/>
                  </a:lnTo>
                  <a:lnTo>
                    <a:pt x="24" y="5"/>
                  </a:lnTo>
                  <a:lnTo>
                    <a:pt x="20" y="6"/>
                  </a:lnTo>
                  <a:lnTo>
                    <a:pt x="14" y="11"/>
                  </a:lnTo>
                  <a:lnTo>
                    <a:pt x="10" y="14"/>
                  </a:lnTo>
                  <a:lnTo>
                    <a:pt x="6" y="19"/>
                  </a:lnTo>
                  <a:lnTo>
                    <a:pt x="2" y="24"/>
                  </a:lnTo>
                  <a:lnTo>
                    <a:pt x="0" y="29"/>
                  </a:lnTo>
                  <a:lnTo>
                    <a:pt x="0" y="34"/>
                  </a:lnTo>
                  <a:lnTo>
                    <a:pt x="2" y="39"/>
                  </a:lnTo>
                  <a:lnTo>
                    <a:pt x="7" y="42"/>
                  </a:lnTo>
                  <a:lnTo>
                    <a:pt x="13" y="47"/>
                  </a:lnTo>
                  <a:lnTo>
                    <a:pt x="22" y="51"/>
                  </a:lnTo>
                  <a:lnTo>
                    <a:pt x="33" y="56"/>
                  </a:lnTo>
                  <a:lnTo>
                    <a:pt x="45" y="59"/>
                  </a:lnTo>
                  <a:lnTo>
                    <a:pt x="58" y="63"/>
                  </a:lnTo>
                  <a:lnTo>
                    <a:pt x="74" y="65"/>
                  </a:lnTo>
                  <a:lnTo>
                    <a:pt x="89" y="66"/>
                  </a:lnTo>
                  <a:lnTo>
                    <a:pt x="105" y="65"/>
                  </a:lnTo>
                  <a:lnTo>
                    <a:pt x="120" y="63"/>
                  </a:lnTo>
                  <a:lnTo>
                    <a:pt x="137" y="59"/>
                  </a:lnTo>
                  <a:lnTo>
                    <a:pt x="153" y="57"/>
                  </a:lnTo>
                  <a:lnTo>
                    <a:pt x="171" y="54"/>
                  </a:lnTo>
                  <a:lnTo>
                    <a:pt x="190" y="52"/>
                  </a:lnTo>
                  <a:lnTo>
                    <a:pt x="208" y="53"/>
                  </a:lnTo>
                  <a:lnTo>
                    <a:pt x="229" y="56"/>
                  </a:lnTo>
                  <a:lnTo>
                    <a:pt x="240" y="58"/>
                  </a:lnTo>
                  <a:lnTo>
                    <a:pt x="251" y="59"/>
                  </a:lnTo>
                  <a:lnTo>
                    <a:pt x="263" y="61"/>
                  </a:lnTo>
                  <a:lnTo>
                    <a:pt x="274" y="62"/>
                  </a:lnTo>
                  <a:lnTo>
                    <a:pt x="285" y="63"/>
                  </a:lnTo>
                  <a:lnTo>
                    <a:pt x="297" y="64"/>
                  </a:lnTo>
                  <a:lnTo>
                    <a:pt x="310" y="66"/>
                  </a:lnTo>
                  <a:lnTo>
                    <a:pt x="321" y="67"/>
                  </a:lnTo>
                  <a:lnTo>
                    <a:pt x="333" y="68"/>
                  </a:lnTo>
                  <a:lnTo>
                    <a:pt x="344" y="68"/>
                  </a:lnTo>
                  <a:lnTo>
                    <a:pt x="355" y="68"/>
                  </a:lnTo>
                  <a:lnTo>
                    <a:pt x="366" y="69"/>
                  </a:lnTo>
                  <a:lnTo>
                    <a:pt x="377" y="69"/>
                  </a:lnTo>
                  <a:lnTo>
                    <a:pt x="386" y="70"/>
                  </a:lnTo>
                  <a:lnTo>
                    <a:pt x="396" y="71"/>
                  </a:lnTo>
                  <a:lnTo>
                    <a:pt x="404" y="72"/>
                  </a:lnTo>
                  <a:lnTo>
                    <a:pt x="422" y="73"/>
                  </a:lnTo>
                  <a:lnTo>
                    <a:pt x="437" y="72"/>
                  </a:lnTo>
                  <a:lnTo>
                    <a:pt x="452" y="71"/>
                  </a:lnTo>
                  <a:lnTo>
                    <a:pt x="464" y="68"/>
                  </a:lnTo>
                  <a:lnTo>
                    <a:pt x="475" y="68"/>
                  </a:lnTo>
                  <a:lnTo>
                    <a:pt x="485" y="65"/>
                  </a:lnTo>
                  <a:lnTo>
                    <a:pt x="493" y="63"/>
                  </a:lnTo>
                  <a:lnTo>
                    <a:pt x="499" y="61"/>
                  </a:lnTo>
                  <a:lnTo>
                    <a:pt x="505" y="59"/>
                  </a:lnTo>
                  <a:lnTo>
                    <a:pt x="511" y="58"/>
                  </a:lnTo>
                  <a:lnTo>
                    <a:pt x="518" y="58"/>
                  </a:lnTo>
                  <a:lnTo>
                    <a:pt x="523" y="56"/>
                  </a:lnTo>
                  <a:lnTo>
                    <a:pt x="530" y="55"/>
                  </a:lnTo>
                  <a:lnTo>
                    <a:pt x="534" y="53"/>
                  </a:lnTo>
                  <a:lnTo>
                    <a:pt x="538" y="53"/>
                  </a:lnTo>
                  <a:lnTo>
                    <a:pt x="541" y="52"/>
                  </a:lnTo>
                  <a:lnTo>
                    <a:pt x="540" y="51"/>
                  </a:lnTo>
                  <a:lnTo>
                    <a:pt x="538" y="48"/>
                  </a:lnTo>
                  <a:lnTo>
                    <a:pt x="533" y="45"/>
                  </a:lnTo>
                  <a:lnTo>
                    <a:pt x="524" y="41"/>
                  </a:lnTo>
                  <a:lnTo>
                    <a:pt x="520" y="41"/>
                  </a:lnTo>
                  <a:lnTo>
                    <a:pt x="516" y="40"/>
                  </a:lnTo>
                  <a:lnTo>
                    <a:pt x="510" y="38"/>
                  </a:lnTo>
                  <a:lnTo>
                    <a:pt x="505" y="37"/>
                  </a:lnTo>
                  <a:lnTo>
                    <a:pt x="500" y="35"/>
                  </a:lnTo>
                  <a:lnTo>
                    <a:pt x="496" y="34"/>
                  </a:lnTo>
                  <a:lnTo>
                    <a:pt x="491" y="32"/>
                  </a:lnTo>
                  <a:lnTo>
                    <a:pt x="488" y="30"/>
                  </a:lnTo>
                  <a:lnTo>
                    <a:pt x="480" y="25"/>
                  </a:lnTo>
                  <a:lnTo>
                    <a:pt x="475" y="23"/>
                  </a:lnTo>
                  <a:lnTo>
                    <a:pt x="470" y="20"/>
                  </a:lnTo>
                  <a:lnTo>
                    <a:pt x="469" y="19"/>
                  </a:lnTo>
                </a:path>
              </a:pathLst>
            </a:custGeom>
            <a:grpFill/>
            <a:ln w="12700" cap="rnd" cmpd="sng">
              <a:solidFill>
                <a:schemeClr val="bg2"/>
              </a:solidFill>
              <a:prstDash val="solid"/>
              <a:round/>
              <a:headEnd type="none" w="med" len="med"/>
              <a:tailEnd type="none" w="med" len="med"/>
            </a:ln>
          </p:spPr>
          <p:txBody>
            <a:bodyPr/>
            <a:lstStyle/>
            <a:p>
              <a:endParaRPr lang="it-IT"/>
            </a:p>
          </p:txBody>
        </p:sp>
        <p:sp>
          <p:nvSpPr>
            <p:cNvPr id="30458" name="Freeform 515"/>
            <p:cNvSpPr>
              <a:spLocks/>
            </p:cNvSpPr>
            <p:nvPr/>
          </p:nvSpPr>
          <p:spPr bwMode="auto">
            <a:xfrm>
              <a:off x="4476" y="1547"/>
              <a:ext cx="491" cy="82"/>
            </a:xfrm>
            <a:custGeom>
              <a:avLst/>
              <a:gdLst>
                <a:gd name="T0" fmla="*/ 115 w 553"/>
                <a:gd name="T1" fmla="*/ 21 h 82"/>
                <a:gd name="T2" fmla="*/ 105 w 553"/>
                <a:gd name="T3" fmla="*/ 15 h 82"/>
                <a:gd name="T4" fmla="*/ 97 w 553"/>
                <a:gd name="T5" fmla="*/ 11 h 82"/>
                <a:gd name="T6" fmla="*/ 91 w 553"/>
                <a:gd name="T7" fmla="*/ 8 h 82"/>
                <a:gd name="T8" fmla="*/ 85 w 553"/>
                <a:gd name="T9" fmla="*/ 7 h 82"/>
                <a:gd name="T10" fmla="*/ 81 w 553"/>
                <a:gd name="T11" fmla="*/ 7 h 82"/>
                <a:gd name="T12" fmla="*/ 75 w 553"/>
                <a:gd name="T13" fmla="*/ 7 h 82"/>
                <a:gd name="T14" fmla="*/ 72 w 553"/>
                <a:gd name="T15" fmla="*/ 8 h 82"/>
                <a:gd name="T16" fmla="*/ 67 w 553"/>
                <a:gd name="T17" fmla="*/ 9 h 82"/>
                <a:gd name="T18" fmla="*/ 57 w 553"/>
                <a:gd name="T19" fmla="*/ 11 h 82"/>
                <a:gd name="T20" fmla="*/ 48 w 553"/>
                <a:gd name="T21" fmla="*/ 11 h 82"/>
                <a:gd name="T22" fmla="*/ 41 w 553"/>
                <a:gd name="T23" fmla="*/ 9 h 82"/>
                <a:gd name="T24" fmla="*/ 32 w 553"/>
                <a:gd name="T25" fmla="*/ 5 h 82"/>
                <a:gd name="T26" fmla="*/ 22 w 553"/>
                <a:gd name="T27" fmla="*/ 0 h 82"/>
                <a:gd name="T28" fmla="*/ 16 w 553"/>
                <a:gd name="T29" fmla="*/ 0 h 82"/>
                <a:gd name="T30" fmla="*/ 10 w 553"/>
                <a:gd name="T31" fmla="*/ 1 h 82"/>
                <a:gd name="T32" fmla="*/ 6 w 553"/>
                <a:gd name="T33" fmla="*/ 5 h 82"/>
                <a:gd name="T34" fmla="*/ 4 w 553"/>
                <a:gd name="T35" fmla="*/ 12 h 82"/>
                <a:gd name="T36" fmla="*/ 4 w 553"/>
                <a:gd name="T37" fmla="*/ 21 h 82"/>
                <a:gd name="T38" fmla="*/ 0 w 553"/>
                <a:gd name="T39" fmla="*/ 32 h 82"/>
                <a:gd name="T40" fmla="*/ 2 w 553"/>
                <a:gd name="T41" fmla="*/ 43 h 82"/>
                <a:gd name="T42" fmla="*/ 4 w 553"/>
                <a:gd name="T43" fmla="*/ 52 h 82"/>
                <a:gd name="T44" fmla="*/ 9 w 553"/>
                <a:gd name="T45" fmla="*/ 62 h 82"/>
                <a:gd name="T46" fmla="*/ 14 w 553"/>
                <a:gd name="T47" fmla="*/ 70 h 82"/>
                <a:gd name="T48" fmla="*/ 22 w 553"/>
                <a:gd name="T49" fmla="*/ 73 h 82"/>
                <a:gd name="T50" fmla="*/ 28 w 553"/>
                <a:gd name="T51" fmla="*/ 70 h 82"/>
                <a:gd name="T52" fmla="*/ 36 w 553"/>
                <a:gd name="T53" fmla="*/ 63 h 82"/>
                <a:gd name="T54" fmla="*/ 46 w 553"/>
                <a:gd name="T55" fmla="*/ 58 h 82"/>
                <a:gd name="T56" fmla="*/ 57 w 553"/>
                <a:gd name="T57" fmla="*/ 62 h 82"/>
                <a:gd name="T58" fmla="*/ 61 w 553"/>
                <a:gd name="T59" fmla="*/ 66 h 82"/>
                <a:gd name="T60" fmla="*/ 67 w 553"/>
                <a:gd name="T61" fmla="*/ 69 h 82"/>
                <a:gd name="T62" fmla="*/ 73 w 553"/>
                <a:gd name="T63" fmla="*/ 71 h 82"/>
                <a:gd name="T64" fmla="*/ 78 w 553"/>
                <a:gd name="T65" fmla="*/ 74 h 82"/>
                <a:gd name="T66" fmla="*/ 84 w 553"/>
                <a:gd name="T67" fmla="*/ 76 h 82"/>
                <a:gd name="T68" fmla="*/ 90 w 553"/>
                <a:gd name="T69" fmla="*/ 77 h 82"/>
                <a:gd name="T70" fmla="*/ 95 w 553"/>
                <a:gd name="T71" fmla="*/ 78 h 82"/>
                <a:gd name="T72" fmla="*/ 99 w 553"/>
                <a:gd name="T73" fmla="*/ 80 h 82"/>
                <a:gd name="T74" fmla="*/ 107 w 553"/>
                <a:gd name="T75" fmla="*/ 80 h 82"/>
                <a:gd name="T76" fmla="*/ 114 w 553"/>
                <a:gd name="T77" fmla="*/ 76 h 82"/>
                <a:gd name="T78" fmla="*/ 119 w 553"/>
                <a:gd name="T79" fmla="*/ 72 h 82"/>
                <a:gd name="T80" fmla="*/ 122 w 553"/>
                <a:gd name="T81" fmla="*/ 68 h 82"/>
                <a:gd name="T82" fmla="*/ 125 w 553"/>
                <a:gd name="T83" fmla="*/ 64 h 82"/>
                <a:gd name="T84" fmla="*/ 129 w 553"/>
                <a:gd name="T85" fmla="*/ 62 h 82"/>
                <a:gd name="T86" fmla="*/ 131 w 553"/>
                <a:gd name="T87" fmla="*/ 59 h 82"/>
                <a:gd name="T88" fmla="*/ 133 w 553"/>
                <a:gd name="T89" fmla="*/ 58 h 82"/>
                <a:gd name="T90" fmla="*/ 131 w 553"/>
                <a:gd name="T91" fmla="*/ 53 h 82"/>
                <a:gd name="T92" fmla="*/ 130 w 553"/>
                <a:gd name="T93" fmla="*/ 46 h 82"/>
                <a:gd name="T94" fmla="*/ 125 w 553"/>
                <a:gd name="T95" fmla="*/ 44 h 82"/>
                <a:gd name="T96" fmla="*/ 123 w 553"/>
                <a:gd name="T97" fmla="*/ 41 h 82"/>
                <a:gd name="T98" fmla="*/ 122 w 553"/>
                <a:gd name="T99" fmla="*/ 38 h 82"/>
                <a:gd name="T100" fmla="*/ 119 w 553"/>
                <a:gd name="T101" fmla="*/ 33 h 82"/>
                <a:gd name="T102" fmla="*/ 116 w 553"/>
                <a:gd name="T103" fmla="*/ 25 h 82"/>
                <a:gd name="T104" fmla="*/ 115 w 553"/>
                <a:gd name="T105" fmla="*/ 21 h 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53"/>
                <a:gd name="T160" fmla="*/ 0 h 82"/>
                <a:gd name="T161" fmla="*/ 553 w 553"/>
                <a:gd name="T162" fmla="*/ 82 h 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53" h="82">
                  <a:moveTo>
                    <a:pt x="479" y="21"/>
                  </a:moveTo>
                  <a:lnTo>
                    <a:pt x="479" y="21"/>
                  </a:lnTo>
                  <a:lnTo>
                    <a:pt x="458" y="18"/>
                  </a:lnTo>
                  <a:lnTo>
                    <a:pt x="437" y="15"/>
                  </a:lnTo>
                  <a:lnTo>
                    <a:pt x="420" y="13"/>
                  </a:lnTo>
                  <a:lnTo>
                    <a:pt x="405" y="11"/>
                  </a:lnTo>
                  <a:lnTo>
                    <a:pt x="390" y="9"/>
                  </a:lnTo>
                  <a:lnTo>
                    <a:pt x="378" y="8"/>
                  </a:lnTo>
                  <a:lnTo>
                    <a:pt x="365" y="7"/>
                  </a:lnTo>
                  <a:lnTo>
                    <a:pt x="354" y="7"/>
                  </a:lnTo>
                  <a:lnTo>
                    <a:pt x="344" y="7"/>
                  </a:lnTo>
                  <a:lnTo>
                    <a:pt x="334" y="7"/>
                  </a:lnTo>
                  <a:lnTo>
                    <a:pt x="325" y="7"/>
                  </a:lnTo>
                  <a:lnTo>
                    <a:pt x="316" y="7"/>
                  </a:lnTo>
                  <a:lnTo>
                    <a:pt x="306" y="7"/>
                  </a:lnTo>
                  <a:lnTo>
                    <a:pt x="297" y="8"/>
                  </a:lnTo>
                  <a:lnTo>
                    <a:pt x="286" y="8"/>
                  </a:lnTo>
                  <a:lnTo>
                    <a:pt x="275" y="9"/>
                  </a:lnTo>
                  <a:lnTo>
                    <a:pt x="254" y="10"/>
                  </a:lnTo>
                  <a:lnTo>
                    <a:pt x="235" y="11"/>
                  </a:lnTo>
                  <a:lnTo>
                    <a:pt x="219" y="11"/>
                  </a:lnTo>
                  <a:lnTo>
                    <a:pt x="202" y="11"/>
                  </a:lnTo>
                  <a:lnTo>
                    <a:pt x="188" y="11"/>
                  </a:lnTo>
                  <a:lnTo>
                    <a:pt x="171" y="9"/>
                  </a:lnTo>
                  <a:lnTo>
                    <a:pt x="155" y="7"/>
                  </a:lnTo>
                  <a:lnTo>
                    <a:pt x="135" y="5"/>
                  </a:lnTo>
                  <a:lnTo>
                    <a:pt x="115" y="2"/>
                  </a:lnTo>
                  <a:lnTo>
                    <a:pt x="97" y="0"/>
                  </a:lnTo>
                  <a:lnTo>
                    <a:pt x="79" y="0"/>
                  </a:lnTo>
                  <a:lnTo>
                    <a:pt x="64" y="0"/>
                  </a:lnTo>
                  <a:lnTo>
                    <a:pt x="51" y="0"/>
                  </a:lnTo>
                  <a:lnTo>
                    <a:pt x="39" y="1"/>
                  </a:lnTo>
                  <a:lnTo>
                    <a:pt x="30" y="3"/>
                  </a:lnTo>
                  <a:lnTo>
                    <a:pt x="25" y="5"/>
                  </a:lnTo>
                  <a:lnTo>
                    <a:pt x="20" y="7"/>
                  </a:lnTo>
                  <a:lnTo>
                    <a:pt x="15" y="12"/>
                  </a:lnTo>
                  <a:lnTo>
                    <a:pt x="10" y="16"/>
                  </a:lnTo>
                  <a:lnTo>
                    <a:pt x="6" y="21"/>
                  </a:lnTo>
                  <a:lnTo>
                    <a:pt x="2" y="27"/>
                  </a:lnTo>
                  <a:lnTo>
                    <a:pt x="0" y="32"/>
                  </a:lnTo>
                  <a:lnTo>
                    <a:pt x="0" y="38"/>
                  </a:lnTo>
                  <a:lnTo>
                    <a:pt x="2" y="43"/>
                  </a:lnTo>
                  <a:lnTo>
                    <a:pt x="7" y="47"/>
                  </a:lnTo>
                  <a:lnTo>
                    <a:pt x="13" y="52"/>
                  </a:lnTo>
                  <a:lnTo>
                    <a:pt x="22" y="57"/>
                  </a:lnTo>
                  <a:lnTo>
                    <a:pt x="34" y="62"/>
                  </a:lnTo>
                  <a:lnTo>
                    <a:pt x="46" y="66"/>
                  </a:lnTo>
                  <a:lnTo>
                    <a:pt x="60" y="70"/>
                  </a:lnTo>
                  <a:lnTo>
                    <a:pt x="75" y="72"/>
                  </a:lnTo>
                  <a:lnTo>
                    <a:pt x="91" y="73"/>
                  </a:lnTo>
                  <a:lnTo>
                    <a:pt x="107" y="72"/>
                  </a:lnTo>
                  <a:lnTo>
                    <a:pt x="123" y="70"/>
                  </a:lnTo>
                  <a:lnTo>
                    <a:pt x="139" y="66"/>
                  </a:lnTo>
                  <a:lnTo>
                    <a:pt x="156" y="63"/>
                  </a:lnTo>
                  <a:lnTo>
                    <a:pt x="174" y="60"/>
                  </a:lnTo>
                  <a:lnTo>
                    <a:pt x="193" y="58"/>
                  </a:lnTo>
                  <a:lnTo>
                    <a:pt x="212" y="59"/>
                  </a:lnTo>
                  <a:lnTo>
                    <a:pt x="234" y="62"/>
                  </a:lnTo>
                  <a:lnTo>
                    <a:pt x="245" y="64"/>
                  </a:lnTo>
                  <a:lnTo>
                    <a:pt x="256" y="66"/>
                  </a:lnTo>
                  <a:lnTo>
                    <a:pt x="269" y="68"/>
                  </a:lnTo>
                  <a:lnTo>
                    <a:pt x="280" y="69"/>
                  </a:lnTo>
                  <a:lnTo>
                    <a:pt x="291" y="70"/>
                  </a:lnTo>
                  <a:lnTo>
                    <a:pt x="304" y="71"/>
                  </a:lnTo>
                  <a:lnTo>
                    <a:pt x="316" y="73"/>
                  </a:lnTo>
                  <a:lnTo>
                    <a:pt x="327" y="74"/>
                  </a:lnTo>
                  <a:lnTo>
                    <a:pt x="340" y="75"/>
                  </a:lnTo>
                  <a:lnTo>
                    <a:pt x="351" y="76"/>
                  </a:lnTo>
                  <a:lnTo>
                    <a:pt x="362" y="76"/>
                  </a:lnTo>
                  <a:lnTo>
                    <a:pt x="373" y="77"/>
                  </a:lnTo>
                  <a:lnTo>
                    <a:pt x="384" y="77"/>
                  </a:lnTo>
                  <a:lnTo>
                    <a:pt x="393" y="78"/>
                  </a:lnTo>
                  <a:lnTo>
                    <a:pt x="404" y="79"/>
                  </a:lnTo>
                  <a:lnTo>
                    <a:pt x="413" y="80"/>
                  </a:lnTo>
                  <a:lnTo>
                    <a:pt x="431" y="81"/>
                  </a:lnTo>
                  <a:lnTo>
                    <a:pt x="446" y="80"/>
                  </a:lnTo>
                  <a:lnTo>
                    <a:pt x="461" y="79"/>
                  </a:lnTo>
                  <a:lnTo>
                    <a:pt x="473" y="76"/>
                  </a:lnTo>
                  <a:lnTo>
                    <a:pt x="485" y="75"/>
                  </a:lnTo>
                  <a:lnTo>
                    <a:pt x="495" y="72"/>
                  </a:lnTo>
                  <a:lnTo>
                    <a:pt x="503" y="70"/>
                  </a:lnTo>
                  <a:lnTo>
                    <a:pt x="509" y="68"/>
                  </a:lnTo>
                  <a:lnTo>
                    <a:pt x="515" y="66"/>
                  </a:lnTo>
                  <a:lnTo>
                    <a:pt x="522" y="64"/>
                  </a:lnTo>
                  <a:lnTo>
                    <a:pt x="528" y="64"/>
                  </a:lnTo>
                  <a:lnTo>
                    <a:pt x="534" y="62"/>
                  </a:lnTo>
                  <a:lnTo>
                    <a:pt x="541" y="61"/>
                  </a:lnTo>
                  <a:lnTo>
                    <a:pt x="545" y="59"/>
                  </a:lnTo>
                  <a:lnTo>
                    <a:pt x="549" y="59"/>
                  </a:lnTo>
                  <a:lnTo>
                    <a:pt x="552" y="58"/>
                  </a:lnTo>
                  <a:lnTo>
                    <a:pt x="551" y="57"/>
                  </a:lnTo>
                  <a:lnTo>
                    <a:pt x="549" y="53"/>
                  </a:lnTo>
                  <a:lnTo>
                    <a:pt x="544" y="50"/>
                  </a:lnTo>
                  <a:lnTo>
                    <a:pt x="535" y="46"/>
                  </a:lnTo>
                  <a:lnTo>
                    <a:pt x="531" y="45"/>
                  </a:lnTo>
                  <a:lnTo>
                    <a:pt x="526" y="44"/>
                  </a:lnTo>
                  <a:lnTo>
                    <a:pt x="521" y="42"/>
                  </a:lnTo>
                  <a:lnTo>
                    <a:pt x="515" y="41"/>
                  </a:lnTo>
                  <a:lnTo>
                    <a:pt x="510" y="39"/>
                  </a:lnTo>
                  <a:lnTo>
                    <a:pt x="506" y="38"/>
                  </a:lnTo>
                  <a:lnTo>
                    <a:pt x="501" y="36"/>
                  </a:lnTo>
                  <a:lnTo>
                    <a:pt x="498" y="33"/>
                  </a:lnTo>
                  <a:lnTo>
                    <a:pt x="490" y="28"/>
                  </a:lnTo>
                  <a:lnTo>
                    <a:pt x="485" y="25"/>
                  </a:lnTo>
                  <a:lnTo>
                    <a:pt x="480" y="22"/>
                  </a:lnTo>
                  <a:lnTo>
                    <a:pt x="479" y="21"/>
                  </a:lnTo>
                </a:path>
              </a:pathLst>
            </a:custGeom>
            <a:grp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nvGrpSpPr>
            <p:cNvPr id="30459" name="Group 823"/>
            <p:cNvGrpSpPr>
              <a:grpSpLocks/>
            </p:cNvGrpSpPr>
            <p:nvPr/>
          </p:nvGrpSpPr>
          <p:grpSpPr bwMode="auto">
            <a:xfrm>
              <a:off x="4954" y="1514"/>
              <a:ext cx="240" cy="144"/>
              <a:chOff x="4962" y="1586"/>
              <a:chExt cx="240" cy="144"/>
            </a:xfrm>
            <a:grpFill/>
          </p:grpSpPr>
          <p:sp>
            <p:nvSpPr>
              <p:cNvPr id="30460" name="Freeform 516"/>
              <p:cNvSpPr>
                <a:spLocks/>
              </p:cNvSpPr>
              <p:nvPr/>
            </p:nvSpPr>
            <p:spPr bwMode="auto">
              <a:xfrm>
                <a:off x="4966" y="1677"/>
                <a:ext cx="236" cy="53"/>
              </a:xfrm>
              <a:custGeom>
                <a:avLst/>
                <a:gdLst>
                  <a:gd name="T0" fmla="*/ 67 w 265"/>
                  <a:gd name="T1" fmla="*/ 52 h 53"/>
                  <a:gd name="T2" fmla="*/ 67 w 265"/>
                  <a:gd name="T3" fmla="*/ 52 h 53"/>
                  <a:gd name="T4" fmla="*/ 62 w 265"/>
                  <a:gd name="T5" fmla="*/ 49 h 53"/>
                  <a:gd name="T6" fmla="*/ 61 w 265"/>
                  <a:gd name="T7" fmla="*/ 45 h 53"/>
                  <a:gd name="T8" fmla="*/ 57 w 265"/>
                  <a:gd name="T9" fmla="*/ 40 h 53"/>
                  <a:gd name="T10" fmla="*/ 53 w 265"/>
                  <a:gd name="T11" fmla="*/ 36 h 53"/>
                  <a:gd name="T12" fmla="*/ 48 w 265"/>
                  <a:gd name="T13" fmla="*/ 31 h 53"/>
                  <a:gd name="T14" fmla="*/ 45 w 265"/>
                  <a:gd name="T15" fmla="*/ 27 h 53"/>
                  <a:gd name="T16" fmla="*/ 42 w 265"/>
                  <a:gd name="T17" fmla="*/ 24 h 53"/>
                  <a:gd name="T18" fmla="*/ 38 w 265"/>
                  <a:gd name="T19" fmla="*/ 22 h 53"/>
                  <a:gd name="T20" fmla="*/ 37 w 265"/>
                  <a:gd name="T21" fmla="*/ 21 h 53"/>
                  <a:gd name="T22" fmla="*/ 34 w 265"/>
                  <a:gd name="T23" fmla="*/ 22 h 53"/>
                  <a:gd name="T24" fmla="*/ 32 w 265"/>
                  <a:gd name="T25" fmla="*/ 23 h 53"/>
                  <a:gd name="T26" fmla="*/ 30 w 265"/>
                  <a:gd name="T27" fmla="*/ 24 h 53"/>
                  <a:gd name="T28" fmla="*/ 27 w 265"/>
                  <a:gd name="T29" fmla="*/ 25 h 53"/>
                  <a:gd name="T30" fmla="*/ 25 w 265"/>
                  <a:gd name="T31" fmla="*/ 25 h 53"/>
                  <a:gd name="T32" fmla="*/ 22 w 265"/>
                  <a:gd name="T33" fmla="*/ 25 h 53"/>
                  <a:gd name="T34" fmla="*/ 18 w 265"/>
                  <a:gd name="T35" fmla="*/ 25 h 53"/>
                  <a:gd name="T36" fmla="*/ 14 w 265"/>
                  <a:gd name="T37" fmla="*/ 23 h 53"/>
                  <a:gd name="T38" fmla="*/ 12 w 265"/>
                  <a:gd name="T39" fmla="*/ 21 h 53"/>
                  <a:gd name="T40" fmla="*/ 10 w 265"/>
                  <a:gd name="T41" fmla="*/ 19 h 53"/>
                  <a:gd name="T42" fmla="*/ 8 w 265"/>
                  <a:gd name="T43" fmla="*/ 17 h 53"/>
                  <a:gd name="T44" fmla="*/ 6 w 265"/>
                  <a:gd name="T45" fmla="*/ 14 h 53"/>
                  <a:gd name="T46" fmla="*/ 4 w 265"/>
                  <a:gd name="T47" fmla="*/ 11 h 53"/>
                  <a:gd name="T48" fmla="*/ 4 w 265"/>
                  <a:gd name="T49" fmla="*/ 6 h 53"/>
                  <a:gd name="T50" fmla="*/ 0 w 265"/>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5"/>
                  <a:gd name="T79" fmla="*/ 0 h 53"/>
                  <a:gd name="T80" fmla="*/ 265 w 265"/>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5" h="53">
                    <a:moveTo>
                      <a:pt x="264" y="52"/>
                    </a:moveTo>
                    <a:lnTo>
                      <a:pt x="264" y="52"/>
                    </a:lnTo>
                    <a:lnTo>
                      <a:pt x="255" y="49"/>
                    </a:lnTo>
                    <a:lnTo>
                      <a:pt x="244" y="45"/>
                    </a:lnTo>
                    <a:lnTo>
                      <a:pt x="229" y="40"/>
                    </a:lnTo>
                    <a:lnTo>
                      <a:pt x="213" y="36"/>
                    </a:lnTo>
                    <a:lnTo>
                      <a:pt x="198" y="31"/>
                    </a:lnTo>
                    <a:lnTo>
                      <a:pt x="182" y="27"/>
                    </a:lnTo>
                    <a:lnTo>
                      <a:pt x="169" y="24"/>
                    </a:lnTo>
                    <a:lnTo>
                      <a:pt x="156" y="22"/>
                    </a:lnTo>
                    <a:lnTo>
                      <a:pt x="147" y="21"/>
                    </a:lnTo>
                    <a:lnTo>
                      <a:pt x="138" y="22"/>
                    </a:lnTo>
                    <a:lnTo>
                      <a:pt x="129" y="23"/>
                    </a:lnTo>
                    <a:lnTo>
                      <a:pt x="120" y="24"/>
                    </a:lnTo>
                    <a:lnTo>
                      <a:pt x="111" y="25"/>
                    </a:lnTo>
                    <a:lnTo>
                      <a:pt x="101" y="25"/>
                    </a:lnTo>
                    <a:lnTo>
                      <a:pt x="89" y="25"/>
                    </a:lnTo>
                    <a:lnTo>
                      <a:pt x="74" y="25"/>
                    </a:lnTo>
                    <a:lnTo>
                      <a:pt x="60" y="23"/>
                    </a:lnTo>
                    <a:lnTo>
                      <a:pt x="48" y="21"/>
                    </a:lnTo>
                    <a:lnTo>
                      <a:pt x="39" y="19"/>
                    </a:lnTo>
                    <a:lnTo>
                      <a:pt x="33" y="17"/>
                    </a:lnTo>
                    <a:lnTo>
                      <a:pt x="26" y="14"/>
                    </a:lnTo>
                    <a:lnTo>
                      <a:pt x="19" y="11"/>
                    </a:lnTo>
                    <a:lnTo>
                      <a:pt x="11" y="6"/>
                    </a:lnTo>
                    <a:lnTo>
                      <a:pt x="0" y="0"/>
                    </a:lnTo>
                  </a:path>
                </a:pathLst>
              </a:custGeom>
              <a:grpFill/>
              <a:ln w="12700" cap="rnd" cmpd="sng">
                <a:solidFill>
                  <a:schemeClr val="hlink"/>
                </a:solidFill>
                <a:prstDash val="solid"/>
                <a:round/>
                <a:headEnd type="none" w="med" len="med"/>
                <a:tailEnd type="none" w="med" len="med"/>
              </a:ln>
              <a:extLst/>
            </p:spPr>
            <p:txBody>
              <a:bodyPr/>
              <a:lstStyle/>
              <a:p>
                <a:endParaRPr lang="it-IT"/>
              </a:p>
            </p:txBody>
          </p:sp>
          <p:sp>
            <p:nvSpPr>
              <p:cNvPr id="30461" name="Freeform 517"/>
              <p:cNvSpPr>
                <a:spLocks/>
              </p:cNvSpPr>
              <p:nvPr/>
            </p:nvSpPr>
            <p:spPr bwMode="auto">
              <a:xfrm>
                <a:off x="4962" y="1586"/>
                <a:ext cx="211" cy="84"/>
              </a:xfrm>
              <a:custGeom>
                <a:avLst/>
                <a:gdLst>
                  <a:gd name="T0" fmla="*/ 0 w 238"/>
                  <a:gd name="T1" fmla="*/ 83 h 84"/>
                  <a:gd name="T2" fmla="*/ 0 w 238"/>
                  <a:gd name="T3" fmla="*/ 83 h 84"/>
                  <a:gd name="T4" fmla="*/ 4 w 238"/>
                  <a:gd name="T5" fmla="*/ 78 h 84"/>
                  <a:gd name="T6" fmla="*/ 4 w 238"/>
                  <a:gd name="T7" fmla="*/ 71 h 84"/>
                  <a:gd name="T8" fmla="*/ 7 w 238"/>
                  <a:gd name="T9" fmla="*/ 63 h 84"/>
                  <a:gd name="T10" fmla="*/ 10 w 238"/>
                  <a:gd name="T11" fmla="*/ 56 h 84"/>
                  <a:gd name="T12" fmla="*/ 12 w 238"/>
                  <a:gd name="T13" fmla="*/ 49 h 84"/>
                  <a:gd name="T14" fmla="*/ 14 w 238"/>
                  <a:gd name="T15" fmla="*/ 44 h 84"/>
                  <a:gd name="T16" fmla="*/ 17 w 238"/>
                  <a:gd name="T17" fmla="*/ 40 h 84"/>
                  <a:gd name="T18" fmla="*/ 19 w 238"/>
                  <a:gd name="T19" fmla="*/ 38 h 84"/>
                  <a:gd name="T20" fmla="*/ 21 w 238"/>
                  <a:gd name="T21" fmla="*/ 38 h 84"/>
                  <a:gd name="T22" fmla="*/ 24 w 238"/>
                  <a:gd name="T23" fmla="*/ 38 h 84"/>
                  <a:gd name="T24" fmla="*/ 27 w 238"/>
                  <a:gd name="T25" fmla="*/ 39 h 84"/>
                  <a:gd name="T26" fmla="*/ 28 w 238"/>
                  <a:gd name="T27" fmla="*/ 39 h 84"/>
                  <a:gd name="T28" fmla="*/ 31 w 238"/>
                  <a:gd name="T29" fmla="*/ 39 h 84"/>
                  <a:gd name="T30" fmla="*/ 34 w 238"/>
                  <a:gd name="T31" fmla="*/ 38 h 84"/>
                  <a:gd name="T32" fmla="*/ 36 w 238"/>
                  <a:gd name="T33" fmla="*/ 35 h 84"/>
                  <a:gd name="T34" fmla="*/ 37 w 238"/>
                  <a:gd name="T35" fmla="*/ 32 h 84"/>
                  <a:gd name="T36" fmla="*/ 40 w 238"/>
                  <a:gd name="T37" fmla="*/ 27 h 84"/>
                  <a:gd name="T38" fmla="*/ 41 w 238"/>
                  <a:gd name="T39" fmla="*/ 22 h 84"/>
                  <a:gd name="T40" fmla="*/ 45 w 238"/>
                  <a:gd name="T41" fmla="*/ 19 h 84"/>
                  <a:gd name="T42" fmla="*/ 46 w 238"/>
                  <a:gd name="T43" fmla="*/ 14 h 84"/>
                  <a:gd name="T44" fmla="*/ 50 w 238"/>
                  <a:gd name="T45" fmla="*/ 11 h 84"/>
                  <a:gd name="T46" fmla="*/ 52 w 238"/>
                  <a:gd name="T47" fmla="*/ 7 h 84"/>
                  <a:gd name="T48" fmla="*/ 54 w 238"/>
                  <a:gd name="T49" fmla="*/ 3 h 84"/>
                  <a:gd name="T50" fmla="*/ 56 w 238"/>
                  <a:gd name="T51" fmla="*/ 0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8"/>
                  <a:gd name="T79" fmla="*/ 0 h 84"/>
                  <a:gd name="T80" fmla="*/ 238 w 238"/>
                  <a:gd name="T81" fmla="*/ 84 h 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8" h="84">
                    <a:moveTo>
                      <a:pt x="0" y="83"/>
                    </a:moveTo>
                    <a:lnTo>
                      <a:pt x="0" y="83"/>
                    </a:lnTo>
                    <a:lnTo>
                      <a:pt x="9" y="78"/>
                    </a:lnTo>
                    <a:lnTo>
                      <a:pt x="18" y="71"/>
                    </a:lnTo>
                    <a:lnTo>
                      <a:pt x="28" y="63"/>
                    </a:lnTo>
                    <a:lnTo>
                      <a:pt x="38" y="56"/>
                    </a:lnTo>
                    <a:lnTo>
                      <a:pt x="49" y="49"/>
                    </a:lnTo>
                    <a:lnTo>
                      <a:pt x="59" y="44"/>
                    </a:lnTo>
                    <a:lnTo>
                      <a:pt x="69" y="40"/>
                    </a:lnTo>
                    <a:lnTo>
                      <a:pt x="80" y="38"/>
                    </a:lnTo>
                    <a:lnTo>
                      <a:pt x="90" y="38"/>
                    </a:lnTo>
                    <a:lnTo>
                      <a:pt x="102" y="38"/>
                    </a:lnTo>
                    <a:lnTo>
                      <a:pt x="113" y="39"/>
                    </a:lnTo>
                    <a:lnTo>
                      <a:pt x="123" y="39"/>
                    </a:lnTo>
                    <a:lnTo>
                      <a:pt x="133" y="39"/>
                    </a:lnTo>
                    <a:lnTo>
                      <a:pt x="143" y="38"/>
                    </a:lnTo>
                    <a:lnTo>
                      <a:pt x="152" y="35"/>
                    </a:lnTo>
                    <a:lnTo>
                      <a:pt x="159" y="32"/>
                    </a:lnTo>
                    <a:lnTo>
                      <a:pt x="167" y="27"/>
                    </a:lnTo>
                    <a:lnTo>
                      <a:pt x="177" y="22"/>
                    </a:lnTo>
                    <a:lnTo>
                      <a:pt x="188" y="19"/>
                    </a:lnTo>
                    <a:lnTo>
                      <a:pt x="200" y="14"/>
                    </a:lnTo>
                    <a:lnTo>
                      <a:pt x="211" y="11"/>
                    </a:lnTo>
                    <a:lnTo>
                      <a:pt x="221" y="7"/>
                    </a:lnTo>
                    <a:lnTo>
                      <a:pt x="230" y="3"/>
                    </a:lnTo>
                    <a:lnTo>
                      <a:pt x="237" y="0"/>
                    </a:lnTo>
                  </a:path>
                </a:pathLst>
              </a:custGeom>
              <a:grpFill/>
              <a:ln w="12700" cap="rnd" cmpd="sng">
                <a:solidFill>
                  <a:schemeClr val="hlink"/>
                </a:solidFill>
                <a:prstDash val="solid"/>
                <a:round/>
                <a:headEnd type="none" w="med" len="med"/>
                <a:tailEnd type="none" w="med" len="med"/>
              </a:ln>
              <a:extLst/>
            </p:spPr>
            <p:txBody>
              <a:bodyPr/>
              <a:lstStyle/>
              <a:p>
                <a:endParaRPr lang="it-IT"/>
              </a:p>
            </p:txBody>
          </p:sp>
          <p:sp>
            <p:nvSpPr>
              <p:cNvPr id="30462" name="Freeform 518"/>
              <p:cNvSpPr>
                <a:spLocks/>
              </p:cNvSpPr>
              <p:nvPr/>
            </p:nvSpPr>
            <p:spPr bwMode="auto">
              <a:xfrm>
                <a:off x="4965" y="1649"/>
                <a:ext cx="217" cy="25"/>
              </a:xfrm>
              <a:custGeom>
                <a:avLst/>
                <a:gdLst>
                  <a:gd name="T0" fmla="*/ 0 w 244"/>
                  <a:gd name="T1" fmla="*/ 24 h 25"/>
                  <a:gd name="T2" fmla="*/ 0 w 244"/>
                  <a:gd name="T3" fmla="*/ 24 h 25"/>
                  <a:gd name="T4" fmla="*/ 4 w 244"/>
                  <a:gd name="T5" fmla="*/ 21 h 25"/>
                  <a:gd name="T6" fmla="*/ 4 w 244"/>
                  <a:gd name="T7" fmla="*/ 18 h 25"/>
                  <a:gd name="T8" fmla="*/ 7 w 244"/>
                  <a:gd name="T9" fmla="*/ 14 h 25"/>
                  <a:gd name="T10" fmla="*/ 10 w 244"/>
                  <a:gd name="T11" fmla="*/ 9 h 25"/>
                  <a:gd name="T12" fmla="*/ 11 w 244"/>
                  <a:gd name="T13" fmla="*/ 5 h 25"/>
                  <a:gd name="T14" fmla="*/ 14 w 244"/>
                  <a:gd name="T15" fmla="*/ 2 h 25"/>
                  <a:gd name="T16" fmla="*/ 16 w 244"/>
                  <a:gd name="T17" fmla="*/ 0 h 25"/>
                  <a:gd name="T18" fmla="*/ 18 w 244"/>
                  <a:gd name="T19" fmla="*/ 0 h 25"/>
                  <a:gd name="T20" fmla="*/ 20 w 244"/>
                  <a:gd name="T21" fmla="*/ 0 h 25"/>
                  <a:gd name="T22" fmla="*/ 21 w 244"/>
                  <a:gd name="T23" fmla="*/ 1 h 25"/>
                  <a:gd name="T24" fmla="*/ 23 w 244"/>
                  <a:gd name="T25" fmla="*/ 2 h 25"/>
                  <a:gd name="T26" fmla="*/ 26 w 244"/>
                  <a:gd name="T27" fmla="*/ 3 h 25"/>
                  <a:gd name="T28" fmla="*/ 29 w 244"/>
                  <a:gd name="T29" fmla="*/ 5 h 25"/>
                  <a:gd name="T30" fmla="*/ 32 w 244"/>
                  <a:gd name="T31" fmla="*/ 7 h 25"/>
                  <a:gd name="T32" fmla="*/ 35 w 244"/>
                  <a:gd name="T33" fmla="*/ 8 h 25"/>
                  <a:gd name="T34" fmla="*/ 37 w 244"/>
                  <a:gd name="T35" fmla="*/ 10 h 25"/>
                  <a:gd name="T36" fmla="*/ 42 w 244"/>
                  <a:gd name="T37" fmla="*/ 12 h 25"/>
                  <a:gd name="T38" fmla="*/ 44 w 244"/>
                  <a:gd name="T39" fmla="*/ 14 h 25"/>
                  <a:gd name="T40" fmla="*/ 47 w 244"/>
                  <a:gd name="T41" fmla="*/ 15 h 25"/>
                  <a:gd name="T42" fmla="*/ 51 w 244"/>
                  <a:gd name="T43" fmla="*/ 16 h 25"/>
                  <a:gd name="T44" fmla="*/ 53 w 244"/>
                  <a:gd name="T45" fmla="*/ 17 h 25"/>
                  <a:gd name="T46" fmla="*/ 55 w 244"/>
                  <a:gd name="T47" fmla="*/ 18 h 25"/>
                  <a:gd name="T48" fmla="*/ 58 w 244"/>
                  <a:gd name="T49" fmla="*/ 18 h 25"/>
                  <a:gd name="T50" fmla="*/ 60 w 244"/>
                  <a:gd name="T51" fmla="*/ 17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4"/>
                  <a:gd name="T79" fmla="*/ 0 h 25"/>
                  <a:gd name="T80" fmla="*/ 244 w 244"/>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4" h="25">
                    <a:moveTo>
                      <a:pt x="0" y="24"/>
                    </a:moveTo>
                    <a:lnTo>
                      <a:pt x="0" y="24"/>
                    </a:lnTo>
                    <a:lnTo>
                      <a:pt x="10" y="21"/>
                    </a:lnTo>
                    <a:lnTo>
                      <a:pt x="19" y="18"/>
                    </a:lnTo>
                    <a:lnTo>
                      <a:pt x="28" y="14"/>
                    </a:lnTo>
                    <a:lnTo>
                      <a:pt x="38" y="9"/>
                    </a:lnTo>
                    <a:lnTo>
                      <a:pt x="47" y="5"/>
                    </a:lnTo>
                    <a:lnTo>
                      <a:pt x="55" y="2"/>
                    </a:lnTo>
                    <a:lnTo>
                      <a:pt x="64" y="0"/>
                    </a:lnTo>
                    <a:lnTo>
                      <a:pt x="73" y="0"/>
                    </a:lnTo>
                    <a:lnTo>
                      <a:pt x="80" y="0"/>
                    </a:lnTo>
                    <a:lnTo>
                      <a:pt x="88" y="1"/>
                    </a:lnTo>
                    <a:lnTo>
                      <a:pt x="98" y="2"/>
                    </a:lnTo>
                    <a:lnTo>
                      <a:pt x="108" y="3"/>
                    </a:lnTo>
                    <a:lnTo>
                      <a:pt x="119" y="5"/>
                    </a:lnTo>
                    <a:lnTo>
                      <a:pt x="132" y="7"/>
                    </a:lnTo>
                    <a:lnTo>
                      <a:pt x="144" y="8"/>
                    </a:lnTo>
                    <a:lnTo>
                      <a:pt x="156" y="10"/>
                    </a:lnTo>
                    <a:lnTo>
                      <a:pt x="170" y="12"/>
                    </a:lnTo>
                    <a:lnTo>
                      <a:pt x="182" y="14"/>
                    </a:lnTo>
                    <a:lnTo>
                      <a:pt x="195" y="15"/>
                    </a:lnTo>
                    <a:lnTo>
                      <a:pt x="206" y="16"/>
                    </a:lnTo>
                    <a:lnTo>
                      <a:pt x="218" y="17"/>
                    </a:lnTo>
                    <a:lnTo>
                      <a:pt x="227" y="18"/>
                    </a:lnTo>
                    <a:lnTo>
                      <a:pt x="236" y="18"/>
                    </a:lnTo>
                    <a:lnTo>
                      <a:pt x="243" y="17"/>
                    </a:lnTo>
                  </a:path>
                </a:pathLst>
              </a:custGeom>
              <a:grpFill/>
              <a:ln w="12700" cap="rnd" cmpd="sng">
                <a:solidFill>
                  <a:schemeClr val="hlink"/>
                </a:solidFill>
                <a:prstDash val="solid"/>
                <a:round/>
                <a:headEnd type="none" w="med" len="med"/>
                <a:tailEnd type="none" w="med" len="med"/>
              </a:ln>
              <a:extLst/>
            </p:spPr>
            <p:txBody>
              <a:bodyPr/>
              <a:lstStyle/>
              <a:p>
                <a:endParaRPr lang="it-IT"/>
              </a:p>
            </p:txBody>
          </p:sp>
          <p:sp>
            <p:nvSpPr>
              <p:cNvPr id="30463" name="Freeform 519"/>
              <p:cNvSpPr>
                <a:spLocks/>
              </p:cNvSpPr>
              <p:nvPr/>
            </p:nvSpPr>
            <p:spPr bwMode="auto">
              <a:xfrm>
                <a:off x="5032" y="1698"/>
                <a:ext cx="74" cy="5"/>
              </a:xfrm>
              <a:custGeom>
                <a:avLst/>
                <a:gdLst>
                  <a:gd name="T0" fmla="*/ 21 w 83"/>
                  <a:gd name="T1" fmla="*/ 1 h 5"/>
                  <a:gd name="T2" fmla="*/ 21 w 83"/>
                  <a:gd name="T3" fmla="*/ 1 h 5"/>
                  <a:gd name="T4" fmla="*/ 19 w 83"/>
                  <a:gd name="T5" fmla="*/ 0 h 5"/>
                  <a:gd name="T6" fmla="*/ 17 w 83"/>
                  <a:gd name="T7" fmla="*/ 0 h 5"/>
                  <a:gd name="T8" fmla="*/ 15 w 83"/>
                  <a:gd name="T9" fmla="*/ 1 h 5"/>
                  <a:gd name="T10" fmla="*/ 12 w 83"/>
                  <a:gd name="T11" fmla="*/ 1 h 5"/>
                  <a:gd name="T12" fmla="*/ 10 w 83"/>
                  <a:gd name="T13" fmla="*/ 2 h 5"/>
                  <a:gd name="T14" fmla="*/ 7 w 83"/>
                  <a:gd name="T15" fmla="*/ 3 h 5"/>
                  <a:gd name="T16" fmla="*/ 4 w 83"/>
                  <a:gd name="T17" fmla="*/ 4 h 5"/>
                  <a:gd name="T18" fmla="*/ 0 w 83"/>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5"/>
                  <a:gd name="T32" fmla="*/ 83 w 8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5">
                    <a:moveTo>
                      <a:pt x="82" y="1"/>
                    </a:moveTo>
                    <a:lnTo>
                      <a:pt x="82" y="1"/>
                    </a:lnTo>
                    <a:lnTo>
                      <a:pt x="73" y="0"/>
                    </a:lnTo>
                    <a:lnTo>
                      <a:pt x="64" y="0"/>
                    </a:lnTo>
                    <a:lnTo>
                      <a:pt x="56" y="1"/>
                    </a:lnTo>
                    <a:lnTo>
                      <a:pt x="48" y="1"/>
                    </a:lnTo>
                    <a:lnTo>
                      <a:pt x="38" y="2"/>
                    </a:lnTo>
                    <a:lnTo>
                      <a:pt x="28" y="3"/>
                    </a:lnTo>
                    <a:lnTo>
                      <a:pt x="16" y="4"/>
                    </a:lnTo>
                    <a:lnTo>
                      <a:pt x="0" y="4"/>
                    </a:lnTo>
                  </a:path>
                </a:pathLst>
              </a:custGeom>
              <a:grpFill/>
              <a:ln w="12700" cap="rnd" cmpd="sng">
                <a:solidFill>
                  <a:schemeClr val="hlink"/>
                </a:solidFill>
                <a:prstDash val="solid"/>
                <a:round/>
                <a:headEnd type="none" w="med" len="med"/>
                <a:tailEnd type="none" w="med" len="med"/>
              </a:ln>
              <a:extLst/>
            </p:spPr>
            <p:txBody>
              <a:bodyPr/>
              <a:lstStyle/>
              <a:p>
                <a:endParaRPr lang="it-IT"/>
              </a:p>
            </p:txBody>
          </p:sp>
        </p:grpSp>
      </p:grpSp>
      <p:grpSp>
        <p:nvGrpSpPr>
          <p:cNvPr id="29716" name="Group 826"/>
          <p:cNvGrpSpPr>
            <a:grpSpLocks/>
          </p:cNvGrpSpPr>
          <p:nvPr/>
        </p:nvGrpSpPr>
        <p:grpSpPr bwMode="auto">
          <a:xfrm>
            <a:off x="5035550" y="5451475"/>
            <a:ext cx="1193800" cy="504825"/>
            <a:chOff x="3172" y="3434"/>
            <a:chExt cx="752" cy="318"/>
          </a:xfrm>
        </p:grpSpPr>
        <p:sp>
          <p:nvSpPr>
            <p:cNvPr id="30455" name="Freeform 521"/>
            <p:cNvSpPr>
              <a:spLocks/>
            </p:cNvSpPr>
            <p:nvPr/>
          </p:nvSpPr>
          <p:spPr bwMode="auto">
            <a:xfrm>
              <a:off x="3226" y="3447"/>
              <a:ext cx="698" cy="305"/>
            </a:xfrm>
            <a:custGeom>
              <a:avLst/>
              <a:gdLst>
                <a:gd name="T0" fmla="*/ 188 w 786"/>
                <a:gd name="T1" fmla="*/ 293 h 305"/>
                <a:gd name="T2" fmla="*/ 189 w 786"/>
                <a:gd name="T3" fmla="*/ 283 h 305"/>
                <a:gd name="T4" fmla="*/ 4 w 786"/>
                <a:gd name="T5" fmla="*/ 0 h 305"/>
                <a:gd name="T6" fmla="*/ 0 w 786"/>
                <a:gd name="T7" fmla="*/ 21 h 305"/>
                <a:gd name="T8" fmla="*/ 186 w 786"/>
                <a:gd name="T9" fmla="*/ 304 h 305"/>
                <a:gd name="T10" fmla="*/ 188 w 786"/>
                <a:gd name="T11" fmla="*/ 293 h 305"/>
                <a:gd name="T12" fmla="*/ 0 60000 65536"/>
                <a:gd name="T13" fmla="*/ 0 60000 65536"/>
                <a:gd name="T14" fmla="*/ 0 60000 65536"/>
                <a:gd name="T15" fmla="*/ 0 60000 65536"/>
                <a:gd name="T16" fmla="*/ 0 60000 65536"/>
                <a:gd name="T17" fmla="*/ 0 60000 65536"/>
                <a:gd name="T18" fmla="*/ 0 w 786"/>
                <a:gd name="T19" fmla="*/ 0 h 305"/>
                <a:gd name="T20" fmla="*/ 786 w 786"/>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786" h="305">
                  <a:moveTo>
                    <a:pt x="781" y="293"/>
                  </a:moveTo>
                  <a:lnTo>
                    <a:pt x="785" y="283"/>
                  </a:lnTo>
                  <a:lnTo>
                    <a:pt x="9" y="0"/>
                  </a:lnTo>
                  <a:lnTo>
                    <a:pt x="0" y="21"/>
                  </a:lnTo>
                  <a:lnTo>
                    <a:pt x="776" y="304"/>
                  </a:lnTo>
                  <a:lnTo>
                    <a:pt x="781" y="293"/>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solidFill>
                  <a:schemeClr val="bg1"/>
                </a:solidFill>
              </a:endParaRPr>
            </a:p>
          </p:txBody>
        </p:sp>
        <p:sp>
          <p:nvSpPr>
            <p:cNvPr id="30456" name="Freeform 522"/>
            <p:cNvSpPr>
              <a:spLocks/>
            </p:cNvSpPr>
            <p:nvPr/>
          </p:nvSpPr>
          <p:spPr bwMode="auto">
            <a:xfrm>
              <a:off x="3172" y="3434"/>
              <a:ext cx="106" cy="66"/>
            </a:xfrm>
            <a:custGeom>
              <a:avLst/>
              <a:gdLst>
                <a:gd name="T0" fmla="*/ 23 w 119"/>
                <a:gd name="T1" fmla="*/ 65 h 66"/>
                <a:gd name="T2" fmla="*/ 21 w 119"/>
                <a:gd name="T3" fmla="*/ 62 h 66"/>
                <a:gd name="T4" fmla="*/ 18 w 119"/>
                <a:gd name="T5" fmla="*/ 54 h 66"/>
                <a:gd name="T6" fmla="*/ 15 w 119"/>
                <a:gd name="T7" fmla="*/ 43 h 66"/>
                <a:gd name="T8" fmla="*/ 11 w 119"/>
                <a:gd name="T9" fmla="*/ 31 h 66"/>
                <a:gd name="T10" fmla="*/ 7 w 119"/>
                <a:gd name="T11" fmla="*/ 20 h 66"/>
                <a:gd name="T12" fmla="*/ 4 w 119"/>
                <a:gd name="T13" fmla="*/ 10 h 66"/>
                <a:gd name="T14" fmla="*/ 4 w 119"/>
                <a:gd name="T15" fmla="*/ 3 h 66"/>
                <a:gd name="T16" fmla="*/ 0 w 119"/>
                <a:gd name="T17" fmla="*/ 0 h 66"/>
                <a:gd name="T18" fmla="*/ 29 w 119"/>
                <a:gd name="T19" fmla="*/ 8 h 66"/>
                <a:gd name="T20" fmla="*/ 23 w 119"/>
                <a:gd name="T21" fmla="*/ 65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
                <a:gd name="T34" fmla="*/ 0 h 66"/>
                <a:gd name="T35" fmla="*/ 119 w 119"/>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 h="66">
                  <a:moveTo>
                    <a:pt x="90" y="65"/>
                  </a:moveTo>
                  <a:lnTo>
                    <a:pt x="85" y="62"/>
                  </a:lnTo>
                  <a:lnTo>
                    <a:pt x="75" y="54"/>
                  </a:lnTo>
                  <a:lnTo>
                    <a:pt x="61" y="43"/>
                  </a:lnTo>
                  <a:lnTo>
                    <a:pt x="44" y="31"/>
                  </a:lnTo>
                  <a:lnTo>
                    <a:pt x="28" y="20"/>
                  </a:lnTo>
                  <a:lnTo>
                    <a:pt x="13" y="10"/>
                  </a:lnTo>
                  <a:lnTo>
                    <a:pt x="4" y="3"/>
                  </a:lnTo>
                  <a:lnTo>
                    <a:pt x="0" y="0"/>
                  </a:lnTo>
                  <a:lnTo>
                    <a:pt x="118" y="8"/>
                  </a:lnTo>
                  <a:lnTo>
                    <a:pt x="90" y="6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solidFill>
                  <a:schemeClr val="bg1"/>
                </a:solidFill>
              </a:endParaRPr>
            </a:p>
          </p:txBody>
        </p:sp>
      </p:grpSp>
      <p:grpSp>
        <p:nvGrpSpPr>
          <p:cNvPr id="29717" name="Group 827"/>
          <p:cNvGrpSpPr>
            <a:grpSpLocks/>
          </p:cNvGrpSpPr>
          <p:nvPr/>
        </p:nvGrpSpPr>
        <p:grpSpPr bwMode="auto">
          <a:xfrm>
            <a:off x="6605588" y="5411788"/>
            <a:ext cx="534987" cy="428625"/>
            <a:chOff x="4161" y="3409"/>
            <a:chExt cx="337" cy="270"/>
          </a:xfrm>
        </p:grpSpPr>
        <p:sp>
          <p:nvSpPr>
            <p:cNvPr id="30453" name="Freeform 523"/>
            <p:cNvSpPr>
              <a:spLocks/>
            </p:cNvSpPr>
            <p:nvPr/>
          </p:nvSpPr>
          <p:spPr bwMode="auto">
            <a:xfrm>
              <a:off x="4161" y="3438"/>
              <a:ext cx="297" cy="241"/>
            </a:xfrm>
            <a:custGeom>
              <a:avLst/>
              <a:gdLst>
                <a:gd name="T0" fmla="*/ 4 w 334"/>
                <a:gd name="T1" fmla="*/ 230 h 241"/>
                <a:gd name="T2" fmla="*/ 4 w 334"/>
                <a:gd name="T3" fmla="*/ 240 h 241"/>
                <a:gd name="T4" fmla="*/ 82 w 334"/>
                <a:gd name="T5" fmla="*/ 18 h 241"/>
                <a:gd name="T6" fmla="*/ 77 w 334"/>
                <a:gd name="T7" fmla="*/ 0 h 241"/>
                <a:gd name="T8" fmla="*/ 0 w 334"/>
                <a:gd name="T9" fmla="*/ 222 h 241"/>
                <a:gd name="T10" fmla="*/ 4 w 334"/>
                <a:gd name="T11" fmla="*/ 230 h 241"/>
                <a:gd name="T12" fmla="*/ 0 60000 65536"/>
                <a:gd name="T13" fmla="*/ 0 60000 65536"/>
                <a:gd name="T14" fmla="*/ 0 60000 65536"/>
                <a:gd name="T15" fmla="*/ 0 60000 65536"/>
                <a:gd name="T16" fmla="*/ 0 60000 65536"/>
                <a:gd name="T17" fmla="*/ 0 60000 65536"/>
                <a:gd name="T18" fmla="*/ 0 w 334"/>
                <a:gd name="T19" fmla="*/ 0 h 241"/>
                <a:gd name="T20" fmla="*/ 334 w 334"/>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334" h="241">
                  <a:moveTo>
                    <a:pt x="9" y="230"/>
                  </a:moveTo>
                  <a:lnTo>
                    <a:pt x="16" y="240"/>
                  </a:lnTo>
                  <a:lnTo>
                    <a:pt x="333" y="18"/>
                  </a:lnTo>
                  <a:lnTo>
                    <a:pt x="316" y="0"/>
                  </a:lnTo>
                  <a:lnTo>
                    <a:pt x="0" y="222"/>
                  </a:lnTo>
                  <a:lnTo>
                    <a:pt x="9" y="23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54" name="Freeform 524"/>
            <p:cNvSpPr>
              <a:spLocks/>
            </p:cNvSpPr>
            <p:nvPr/>
          </p:nvSpPr>
          <p:spPr bwMode="auto">
            <a:xfrm>
              <a:off x="4400" y="3409"/>
              <a:ext cx="98" cy="87"/>
            </a:xfrm>
            <a:custGeom>
              <a:avLst/>
              <a:gdLst>
                <a:gd name="T0" fmla="*/ 0 w 110"/>
                <a:gd name="T1" fmla="*/ 36 h 87"/>
                <a:gd name="T2" fmla="*/ 4 w 110"/>
                <a:gd name="T3" fmla="*/ 35 h 87"/>
                <a:gd name="T4" fmla="*/ 4 w 110"/>
                <a:gd name="T5" fmla="*/ 30 h 87"/>
                <a:gd name="T6" fmla="*/ 9 w 110"/>
                <a:gd name="T7" fmla="*/ 24 h 87"/>
                <a:gd name="T8" fmla="*/ 14 w 110"/>
                <a:gd name="T9" fmla="*/ 18 h 87"/>
                <a:gd name="T10" fmla="*/ 18 w 110"/>
                <a:gd name="T11" fmla="*/ 12 h 87"/>
                <a:gd name="T12" fmla="*/ 23 w 110"/>
                <a:gd name="T13" fmla="*/ 5 h 87"/>
                <a:gd name="T14" fmla="*/ 26 w 110"/>
                <a:gd name="T15" fmla="*/ 1 h 87"/>
                <a:gd name="T16" fmla="*/ 27 w 110"/>
                <a:gd name="T17" fmla="*/ 0 h 87"/>
                <a:gd name="T18" fmla="*/ 11 w 110"/>
                <a:gd name="T19" fmla="*/ 86 h 87"/>
                <a:gd name="T20" fmla="*/ 0 w 110"/>
                <a:gd name="T21" fmla="*/ 36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0"/>
                <a:gd name="T34" fmla="*/ 0 h 87"/>
                <a:gd name="T35" fmla="*/ 110 w 110"/>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0" h="87">
                  <a:moveTo>
                    <a:pt x="0" y="36"/>
                  </a:moveTo>
                  <a:lnTo>
                    <a:pt x="5" y="35"/>
                  </a:lnTo>
                  <a:lnTo>
                    <a:pt x="18" y="30"/>
                  </a:lnTo>
                  <a:lnTo>
                    <a:pt x="37" y="24"/>
                  </a:lnTo>
                  <a:lnTo>
                    <a:pt x="56" y="18"/>
                  </a:lnTo>
                  <a:lnTo>
                    <a:pt x="75" y="12"/>
                  </a:lnTo>
                  <a:lnTo>
                    <a:pt x="93" y="5"/>
                  </a:lnTo>
                  <a:lnTo>
                    <a:pt x="105" y="1"/>
                  </a:lnTo>
                  <a:lnTo>
                    <a:pt x="109" y="0"/>
                  </a:lnTo>
                  <a:lnTo>
                    <a:pt x="46" y="86"/>
                  </a:lnTo>
                  <a:lnTo>
                    <a:pt x="0" y="36"/>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sp>
        <p:nvSpPr>
          <p:cNvPr id="23574" name="Freeform 525"/>
          <p:cNvSpPr>
            <a:spLocks/>
          </p:cNvSpPr>
          <p:nvPr/>
        </p:nvSpPr>
        <p:spPr bwMode="auto">
          <a:xfrm>
            <a:off x="7389813" y="3354388"/>
            <a:ext cx="100012" cy="2413000"/>
          </a:xfrm>
          <a:custGeom>
            <a:avLst/>
            <a:gdLst>
              <a:gd name="T0" fmla="*/ 2147483647 w 71"/>
              <a:gd name="T1" fmla="*/ 2147483647 h 1520"/>
              <a:gd name="T2" fmla="*/ 2147483647 w 71"/>
              <a:gd name="T3" fmla="*/ 2147483647 h 1520"/>
              <a:gd name="T4" fmla="*/ 2147483647 w 71"/>
              <a:gd name="T5" fmla="*/ 2147483647 h 1520"/>
              <a:gd name="T6" fmla="*/ 2147483647 w 71"/>
              <a:gd name="T7" fmla="*/ 0 h 1520"/>
              <a:gd name="T8" fmla="*/ 2147483647 w 71"/>
              <a:gd name="T9" fmla="*/ 2147483647 h 1520"/>
              <a:gd name="T10" fmla="*/ 2147483647 w 71"/>
              <a:gd name="T11" fmla="*/ 2147483647 h 1520"/>
              <a:gd name="T12" fmla="*/ 2147483647 w 71"/>
              <a:gd name="T13" fmla="*/ 2147483647 h 1520"/>
              <a:gd name="T14" fmla="*/ 2147483647 w 71"/>
              <a:gd name="T15" fmla="*/ 2147483647 h 1520"/>
              <a:gd name="T16" fmla="*/ 2147483647 w 71"/>
              <a:gd name="T17" fmla="*/ 2147483647 h 1520"/>
              <a:gd name="T18" fmla="*/ 2147483647 w 71"/>
              <a:gd name="T19" fmla="*/ 2147483647 h 1520"/>
              <a:gd name="T20" fmla="*/ 2147483647 w 71"/>
              <a:gd name="T21" fmla="*/ 2147483647 h 1520"/>
              <a:gd name="T22" fmla="*/ 2147483647 w 71"/>
              <a:gd name="T23" fmla="*/ 2147483647 h 1520"/>
              <a:gd name="T24" fmla="*/ 2147483647 w 71"/>
              <a:gd name="T25" fmla="*/ 2147483647 h 1520"/>
              <a:gd name="T26" fmla="*/ 2147483647 w 71"/>
              <a:gd name="T27" fmla="*/ 2147483647 h 1520"/>
              <a:gd name="T28" fmla="*/ 2147483647 w 71"/>
              <a:gd name="T29" fmla="*/ 2147483647 h 1520"/>
              <a:gd name="T30" fmla="*/ 2147483647 w 71"/>
              <a:gd name="T31" fmla="*/ 2147483647 h 1520"/>
              <a:gd name="T32" fmla="*/ 2147483647 w 71"/>
              <a:gd name="T33" fmla="*/ 2147483647 h 1520"/>
              <a:gd name="T34" fmla="*/ 2147483647 w 71"/>
              <a:gd name="T35" fmla="*/ 2147483647 h 1520"/>
              <a:gd name="T36" fmla="*/ 2147483647 w 71"/>
              <a:gd name="T37" fmla="*/ 2147483647 h 1520"/>
              <a:gd name="T38" fmla="*/ 0 w 71"/>
              <a:gd name="T39" fmla="*/ 2147483647 h 1520"/>
              <a:gd name="T40" fmla="*/ 2147483647 w 71"/>
              <a:gd name="T41" fmla="*/ 2147483647 h 1520"/>
              <a:gd name="T42" fmla="*/ 2147483647 w 71"/>
              <a:gd name="T43" fmla="*/ 2147483647 h 1520"/>
              <a:gd name="T44" fmla="*/ 2147483647 w 71"/>
              <a:gd name="T45" fmla="*/ 2147483647 h 1520"/>
              <a:gd name="T46" fmla="*/ 2147483647 w 71"/>
              <a:gd name="T47" fmla="*/ 2147483647 h 1520"/>
              <a:gd name="T48" fmla="*/ 2147483647 w 71"/>
              <a:gd name="T49" fmla="*/ 2147483647 h 15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1520"/>
              <a:gd name="T77" fmla="*/ 71 w 71"/>
              <a:gd name="T78" fmla="*/ 1520 h 15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1520">
                <a:moveTo>
                  <a:pt x="70" y="107"/>
                </a:moveTo>
                <a:lnTo>
                  <a:pt x="53" y="55"/>
                </a:lnTo>
                <a:lnTo>
                  <a:pt x="53" y="53"/>
                </a:lnTo>
                <a:lnTo>
                  <a:pt x="34" y="0"/>
                </a:lnTo>
                <a:lnTo>
                  <a:pt x="33" y="4"/>
                </a:lnTo>
                <a:lnTo>
                  <a:pt x="32" y="9"/>
                </a:lnTo>
                <a:lnTo>
                  <a:pt x="29" y="16"/>
                </a:lnTo>
                <a:lnTo>
                  <a:pt x="27" y="25"/>
                </a:lnTo>
                <a:lnTo>
                  <a:pt x="24" y="33"/>
                </a:lnTo>
                <a:lnTo>
                  <a:pt x="21" y="43"/>
                </a:lnTo>
                <a:lnTo>
                  <a:pt x="18" y="53"/>
                </a:lnTo>
                <a:lnTo>
                  <a:pt x="18" y="56"/>
                </a:lnTo>
                <a:lnTo>
                  <a:pt x="15" y="65"/>
                </a:lnTo>
                <a:lnTo>
                  <a:pt x="12" y="75"/>
                </a:lnTo>
                <a:lnTo>
                  <a:pt x="9" y="82"/>
                </a:lnTo>
                <a:lnTo>
                  <a:pt x="6" y="90"/>
                </a:lnTo>
                <a:lnTo>
                  <a:pt x="3" y="97"/>
                </a:lnTo>
                <a:lnTo>
                  <a:pt x="2" y="102"/>
                </a:lnTo>
                <a:lnTo>
                  <a:pt x="1" y="106"/>
                </a:lnTo>
                <a:lnTo>
                  <a:pt x="0" y="107"/>
                </a:lnTo>
                <a:lnTo>
                  <a:pt x="18" y="107"/>
                </a:lnTo>
                <a:lnTo>
                  <a:pt x="18" y="1519"/>
                </a:lnTo>
                <a:lnTo>
                  <a:pt x="53" y="1519"/>
                </a:lnTo>
                <a:lnTo>
                  <a:pt x="53" y="107"/>
                </a:lnTo>
                <a:lnTo>
                  <a:pt x="70" y="107"/>
                </a:lnTo>
              </a:path>
            </a:pathLst>
          </a:custGeom>
          <a:solidFill>
            <a:srgbClr val="F79646"/>
          </a:solidFill>
          <a:ln w="12700" cap="rnd" cmpd="sng">
            <a:solidFill>
              <a:srgbClr val="000000"/>
            </a:solidFill>
            <a:prstDash val="solid"/>
            <a:round/>
            <a:headEnd type="none" w="med" len="med"/>
            <a:tailEnd type="none" w="med" len="med"/>
          </a:ln>
          <a:effectLst>
            <a:outerShdw blurRad="63500" dist="35921" dir="18900000" algn="ctr" rotWithShape="0">
              <a:schemeClr val="bg2"/>
            </a:outerShdw>
          </a:effectLst>
        </p:spPr>
        <p:txBody>
          <a:bodyPr/>
          <a:lstStyle/>
          <a:p>
            <a:endParaRPr lang="it-IT"/>
          </a:p>
        </p:txBody>
      </p:sp>
      <p:sp>
        <p:nvSpPr>
          <p:cNvPr id="23575" name="Freeform 526"/>
          <p:cNvSpPr>
            <a:spLocks/>
          </p:cNvSpPr>
          <p:nvPr/>
        </p:nvSpPr>
        <p:spPr bwMode="auto">
          <a:xfrm>
            <a:off x="8329613" y="2865438"/>
            <a:ext cx="98425" cy="2921000"/>
          </a:xfrm>
          <a:custGeom>
            <a:avLst/>
            <a:gdLst>
              <a:gd name="T0" fmla="*/ 2147483647 w 70"/>
              <a:gd name="T1" fmla="*/ 2147483647 h 1840"/>
              <a:gd name="T2" fmla="*/ 2147483647 w 70"/>
              <a:gd name="T3" fmla="*/ 2147483647 h 1840"/>
              <a:gd name="T4" fmla="*/ 2147483647 w 70"/>
              <a:gd name="T5" fmla="*/ 2147483647 h 1840"/>
              <a:gd name="T6" fmla="*/ 2147483647 w 70"/>
              <a:gd name="T7" fmla="*/ 2147483647 h 1840"/>
              <a:gd name="T8" fmla="*/ 2147483647 w 70"/>
              <a:gd name="T9" fmla="*/ 0 h 1840"/>
              <a:gd name="T10" fmla="*/ 2147483647 w 70"/>
              <a:gd name="T11" fmla="*/ 2147483647 h 1840"/>
              <a:gd name="T12" fmla="*/ 2147483647 w 70"/>
              <a:gd name="T13" fmla="*/ 2147483647 h 1840"/>
              <a:gd name="T14" fmla="*/ 2147483647 w 70"/>
              <a:gd name="T15" fmla="*/ 2147483647 h 1840"/>
              <a:gd name="T16" fmla="*/ 2147483647 w 70"/>
              <a:gd name="T17" fmla="*/ 2147483647 h 1840"/>
              <a:gd name="T18" fmla="*/ 2147483647 w 70"/>
              <a:gd name="T19" fmla="*/ 2147483647 h 1840"/>
              <a:gd name="T20" fmla="*/ 2147483647 w 70"/>
              <a:gd name="T21" fmla="*/ 2147483647 h 1840"/>
              <a:gd name="T22" fmla="*/ 2147483647 w 70"/>
              <a:gd name="T23" fmla="*/ 2147483647 h 1840"/>
              <a:gd name="T24" fmla="*/ 0 w 70"/>
              <a:gd name="T25" fmla="*/ 2147483647 h 1840"/>
              <a:gd name="T26" fmla="*/ 2147483647 w 70"/>
              <a:gd name="T27" fmla="*/ 2147483647 h 1840"/>
              <a:gd name="T28" fmla="*/ 2147483647 w 70"/>
              <a:gd name="T29" fmla="*/ 2147483647 h 1840"/>
              <a:gd name="T30" fmla="*/ 2147483647 w 70"/>
              <a:gd name="T31" fmla="*/ 2147483647 h 1840"/>
              <a:gd name="T32" fmla="*/ 2147483647 w 70"/>
              <a:gd name="T33" fmla="*/ 2147483647 h 1840"/>
              <a:gd name="T34" fmla="*/ 2147483647 w 70"/>
              <a:gd name="T35" fmla="*/ 2147483647 h 1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1840"/>
              <a:gd name="T56" fmla="*/ 70 w 70"/>
              <a:gd name="T57" fmla="*/ 1840 h 1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1840">
                <a:moveTo>
                  <a:pt x="69" y="108"/>
                </a:moveTo>
                <a:lnTo>
                  <a:pt x="54" y="61"/>
                </a:lnTo>
                <a:lnTo>
                  <a:pt x="54" y="53"/>
                </a:lnTo>
                <a:lnTo>
                  <a:pt x="52" y="53"/>
                </a:lnTo>
                <a:lnTo>
                  <a:pt x="34" y="0"/>
                </a:lnTo>
                <a:lnTo>
                  <a:pt x="33" y="4"/>
                </a:lnTo>
                <a:lnTo>
                  <a:pt x="29" y="17"/>
                </a:lnTo>
                <a:lnTo>
                  <a:pt x="24" y="34"/>
                </a:lnTo>
                <a:lnTo>
                  <a:pt x="17" y="53"/>
                </a:lnTo>
                <a:lnTo>
                  <a:pt x="12" y="73"/>
                </a:lnTo>
                <a:lnTo>
                  <a:pt x="6" y="91"/>
                </a:lnTo>
                <a:lnTo>
                  <a:pt x="2" y="102"/>
                </a:lnTo>
                <a:lnTo>
                  <a:pt x="0" y="108"/>
                </a:lnTo>
                <a:lnTo>
                  <a:pt x="19" y="108"/>
                </a:lnTo>
                <a:lnTo>
                  <a:pt x="19" y="1839"/>
                </a:lnTo>
                <a:lnTo>
                  <a:pt x="54" y="1839"/>
                </a:lnTo>
                <a:lnTo>
                  <a:pt x="54" y="108"/>
                </a:lnTo>
                <a:lnTo>
                  <a:pt x="69" y="108"/>
                </a:lnTo>
              </a:path>
            </a:pathLst>
          </a:custGeom>
          <a:solidFill>
            <a:srgbClr val="F79646"/>
          </a:solidFill>
          <a:ln w="12700" cap="rnd" cmpd="sng">
            <a:solidFill>
              <a:srgbClr val="000000"/>
            </a:solidFill>
            <a:prstDash val="solid"/>
            <a:round/>
            <a:headEnd type="none" w="med" len="med"/>
            <a:tailEnd type="none" w="med" len="med"/>
          </a:ln>
          <a:effectLst>
            <a:outerShdw blurRad="63500" dist="35921" dir="18900000" algn="ctr" rotWithShape="0">
              <a:schemeClr val="bg2"/>
            </a:outerShdw>
          </a:effectLst>
        </p:spPr>
        <p:txBody>
          <a:bodyPr/>
          <a:lstStyle/>
          <a:p>
            <a:endParaRPr lang="it-IT"/>
          </a:p>
        </p:txBody>
      </p:sp>
      <p:sp>
        <p:nvSpPr>
          <p:cNvPr id="29720" name="Freeform 527"/>
          <p:cNvSpPr>
            <a:spLocks/>
          </p:cNvSpPr>
          <p:nvPr/>
        </p:nvSpPr>
        <p:spPr bwMode="auto">
          <a:xfrm>
            <a:off x="7308850" y="5278438"/>
            <a:ext cx="254000" cy="255587"/>
          </a:xfrm>
          <a:custGeom>
            <a:avLst/>
            <a:gdLst>
              <a:gd name="T0" fmla="*/ 2147483647 w 181"/>
              <a:gd name="T1" fmla="*/ 2147483647 h 161"/>
              <a:gd name="T2" fmla="*/ 2147483647 w 181"/>
              <a:gd name="T3" fmla="*/ 0 h 161"/>
              <a:gd name="T4" fmla="*/ 0 w 181"/>
              <a:gd name="T5" fmla="*/ 2147483647 h 161"/>
              <a:gd name="T6" fmla="*/ 2147483647 w 181"/>
              <a:gd name="T7" fmla="*/ 2147483647 h 161"/>
              <a:gd name="T8" fmla="*/ 2147483647 w 181"/>
              <a:gd name="T9" fmla="*/ 2147483647 h 161"/>
              <a:gd name="T10" fmla="*/ 2147483647 w 181"/>
              <a:gd name="T11" fmla="*/ 2147483647 h 161"/>
              <a:gd name="T12" fmla="*/ 0 60000 65536"/>
              <a:gd name="T13" fmla="*/ 0 60000 65536"/>
              <a:gd name="T14" fmla="*/ 0 60000 65536"/>
              <a:gd name="T15" fmla="*/ 0 60000 65536"/>
              <a:gd name="T16" fmla="*/ 0 60000 65536"/>
              <a:gd name="T17" fmla="*/ 0 60000 65536"/>
              <a:gd name="T18" fmla="*/ 0 w 181"/>
              <a:gd name="T19" fmla="*/ 0 h 161"/>
              <a:gd name="T20" fmla="*/ 181 w 181"/>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181" h="161">
                <a:moveTo>
                  <a:pt x="166" y="12"/>
                </a:moveTo>
                <a:lnTo>
                  <a:pt x="152" y="0"/>
                </a:lnTo>
                <a:lnTo>
                  <a:pt x="0" y="136"/>
                </a:lnTo>
                <a:lnTo>
                  <a:pt x="28" y="160"/>
                </a:lnTo>
                <a:lnTo>
                  <a:pt x="180" y="24"/>
                </a:lnTo>
                <a:lnTo>
                  <a:pt x="166"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721" name="Freeform 528"/>
          <p:cNvSpPr>
            <a:spLocks/>
          </p:cNvSpPr>
          <p:nvPr/>
        </p:nvSpPr>
        <p:spPr bwMode="auto">
          <a:xfrm>
            <a:off x="7304088" y="5272088"/>
            <a:ext cx="255587" cy="257175"/>
          </a:xfrm>
          <a:custGeom>
            <a:avLst/>
            <a:gdLst>
              <a:gd name="T0" fmla="*/ 2147483647 w 181"/>
              <a:gd name="T1" fmla="*/ 2147483647 h 162"/>
              <a:gd name="T2" fmla="*/ 0 w 181"/>
              <a:gd name="T3" fmla="*/ 2147483647 h 162"/>
              <a:gd name="T4" fmla="*/ 2147483647 w 181"/>
              <a:gd name="T5" fmla="*/ 2147483647 h 162"/>
              <a:gd name="T6" fmla="*/ 2147483647 w 181"/>
              <a:gd name="T7" fmla="*/ 2147483647 h 162"/>
              <a:gd name="T8" fmla="*/ 2147483647 w 181"/>
              <a:gd name="T9" fmla="*/ 0 h 162"/>
              <a:gd name="T10" fmla="*/ 2147483647 w 181"/>
              <a:gd name="T11" fmla="*/ 2147483647 h 162"/>
              <a:gd name="T12" fmla="*/ 0 60000 65536"/>
              <a:gd name="T13" fmla="*/ 0 60000 65536"/>
              <a:gd name="T14" fmla="*/ 0 60000 65536"/>
              <a:gd name="T15" fmla="*/ 0 60000 65536"/>
              <a:gd name="T16" fmla="*/ 0 60000 65536"/>
              <a:gd name="T17" fmla="*/ 0 60000 65536"/>
              <a:gd name="T18" fmla="*/ 0 w 181"/>
              <a:gd name="T19" fmla="*/ 0 h 162"/>
              <a:gd name="T20" fmla="*/ 181 w 181"/>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181" h="162">
                <a:moveTo>
                  <a:pt x="14" y="12"/>
                </a:moveTo>
                <a:lnTo>
                  <a:pt x="0" y="24"/>
                </a:lnTo>
                <a:lnTo>
                  <a:pt x="152" y="161"/>
                </a:lnTo>
                <a:lnTo>
                  <a:pt x="180" y="137"/>
                </a:lnTo>
                <a:lnTo>
                  <a:pt x="26" y="0"/>
                </a:lnTo>
                <a:lnTo>
                  <a:pt x="14"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722" name="Freeform 529"/>
          <p:cNvSpPr>
            <a:spLocks/>
          </p:cNvSpPr>
          <p:nvPr/>
        </p:nvSpPr>
        <p:spPr bwMode="auto">
          <a:xfrm>
            <a:off x="4722813" y="5276850"/>
            <a:ext cx="255587" cy="255588"/>
          </a:xfrm>
          <a:custGeom>
            <a:avLst/>
            <a:gdLst>
              <a:gd name="T0" fmla="*/ 2147483647 w 181"/>
              <a:gd name="T1" fmla="*/ 2147483647 h 161"/>
              <a:gd name="T2" fmla="*/ 2147483647 w 181"/>
              <a:gd name="T3" fmla="*/ 0 h 161"/>
              <a:gd name="T4" fmla="*/ 0 w 181"/>
              <a:gd name="T5" fmla="*/ 2147483647 h 161"/>
              <a:gd name="T6" fmla="*/ 2147483647 w 181"/>
              <a:gd name="T7" fmla="*/ 2147483647 h 161"/>
              <a:gd name="T8" fmla="*/ 2147483647 w 181"/>
              <a:gd name="T9" fmla="*/ 2147483647 h 161"/>
              <a:gd name="T10" fmla="*/ 2147483647 w 181"/>
              <a:gd name="T11" fmla="*/ 2147483647 h 161"/>
              <a:gd name="T12" fmla="*/ 0 60000 65536"/>
              <a:gd name="T13" fmla="*/ 0 60000 65536"/>
              <a:gd name="T14" fmla="*/ 0 60000 65536"/>
              <a:gd name="T15" fmla="*/ 0 60000 65536"/>
              <a:gd name="T16" fmla="*/ 0 60000 65536"/>
              <a:gd name="T17" fmla="*/ 0 60000 65536"/>
              <a:gd name="T18" fmla="*/ 0 w 181"/>
              <a:gd name="T19" fmla="*/ 0 h 161"/>
              <a:gd name="T20" fmla="*/ 181 w 181"/>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181" h="161">
                <a:moveTo>
                  <a:pt x="167" y="12"/>
                </a:moveTo>
                <a:lnTo>
                  <a:pt x="154" y="0"/>
                </a:lnTo>
                <a:lnTo>
                  <a:pt x="0" y="136"/>
                </a:lnTo>
                <a:lnTo>
                  <a:pt x="28" y="160"/>
                </a:lnTo>
                <a:lnTo>
                  <a:pt x="180" y="24"/>
                </a:lnTo>
                <a:lnTo>
                  <a:pt x="167"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solidFill>
                <a:schemeClr val="bg1"/>
              </a:solidFill>
            </a:endParaRPr>
          </a:p>
        </p:txBody>
      </p:sp>
      <p:sp>
        <p:nvSpPr>
          <p:cNvPr id="29724" name="Freeform 531"/>
          <p:cNvSpPr>
            <a:spLocks/>
          </p:cNvSpPr>
          <p:nvPr/>
        </p:nvSpPr>
        <p:spPr bwMode="auto">
          <a:xfrm>
            <a:off x="8251825" y="5281613"/>
            <a:ext cx="255588" cy="255587"/>
          </a:xfrm>
          <a:custGeom>
            <a:avLst/>
            <a:gdLst>
              <a:gd name="T0" fmla="*/ 2147483647 w 181"/>
              <a:gd name="T1" fmla="*/ 2147483647 h 161"/>
              <a:gd name="T2" fmla="*/ 2147483647 w 181"/>
              <a:gd name="T3" fmla="*/ 0 h 161"/>
              <a:gd name="T4" fmla="*/ 0 w 181"/>
              <a:gd name="T5" fmla="*/ 2147483647 h 161"/>
              <a:gd name="T6" fmla="*/ 2147483647 w 181"/>
              <a:gd name="T7" fmla="*/ 2147483647 h 161"/>
              <a:gd name="T8" fmla="*/ 2147483647 w 181"/>
              <a:gd name="T9" fmla="*/ 2147483647 h 161"/>
              <a:gd name="T10" fmla="*/ 2147483647 w 181"/>
              <a:gd name="T11" fmla="*/ 2147483647 h 161"/>
              <a:gd name="T12" fmla="*/ 0 60000 65536"/>
              <a:gd name="T13" fmla="*/ 0 60000 65536"/>
              <a:gd name="T14" fmla="*/ 0 60000 65536"/>
              <a:gd name="T15" fmla="*/ 0 60000 65536"/>
              <a:gd name="T16" fmla="*/ 0 60000 65536"/>
              <a:gd name="T17" fmla="*/ 0 60000 65536"/>
              <a:gd name="T18" fmla="*/ 0 w 181"/>
              <a:gd name="T19" fmla="*/ 0 h 161"/>
              <a:gd name="T20" fmla="*/ 181 w 181"/>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181" h="161">
                <a:moveTo>
                  <a:pt x="166" y="12"/>
                </a:moveTo>
                <a:lnTo>
                  <a:pt x="152" y="0"/>
                </a:lnTo>
                <a:lnTo>
                  <a:pt x="0" y="136"/>
                </a:lnTo>
                <a:lnTo>
                  <a:pt x="28" y="160"/>
                </a:lnTo>
                <a:lnTo>
                  <a:pt x="180" y="24"/>
                </a:lnTo>
                <a:lnTo>
                  <a:pt x="166"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725" name="Freeform 532"/>
          <p:cNvSpPr>
            <a:spLocks/>
          </p:cNvSpPr>
          <p:nvPr/>
        </p:nvSpPr>
        <p:spPr bwMode="auto">
          <a:xfrm>
            <a:off x="8248650" y="5275263"/>
            <a:ext cx="254000" cy="255587"/>
          </a:xfrm>
          <a:custGeom>
            <a:avLst/>
            <a:gdLst>
              <a:gd name="T0" fmla="*/ 2147483647 w 181"/>
              <a:gd name="T1" fmla="*/ 2147483647 h 161"/>
              <a:gd name="T2" fmla="*/ 0 w 181"/>
              <a:gd name="T3" fmla="*/ 2147483647 h 161"/>
              <a:gd name="T4" fmla="*/ 2147483647 w 181"/>
              <a:gd name="T5" fmla="*/ 2147483647 h 161"/>
              <a:gd name="T6" fmla="*/ 2147483647 w 181"/>
              <a:gd name="T7" fmla="*/ 2147483647 h 161"/>
              <a:gd name="T8" fmla="*/ 2147483647 w 181"/>
              <a:gd name="T9" fmla="*/ 0 h 161"/>
              <a:gd name="T10" fmla="*/ 2147483647 w 181"/>
              <a:gd name="T11" fmla="*/ 2147483647 h 161"/>
              <a:gd name="T12" fmla="*/ 0 60000 65536"/>
              <a:gd name="T13" fmla="*/ 0 60000 65536"/>
              <a:gd name="T14" fmla="*/ 0 60000 65536"/>
              <a:gd name="T15" fmla="*/ 0 60000 65536"/>
              <a:gd name="T16" fmla="*/ 0 60000 65536"/>
              <a:gd name="T17" fmla="*/ 0 60000 65536"/>
              <a:gd name="T18" fmla="*/ 0 w 181"/>
              <a:gd name="T19" fmla="*/ 0 h 161"/>
              <a:gd name="T20" fmla="*/ 181 w 181"/>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181" h="161">
                <a:moveTo>
                  <a:pt x="14" y="12"/>
                </a:moveTo>
                <a:lnTo>
                  <a:pt x="0" y="24"/>
                </a:lnTo>
                <a:lnTo>
                  <a:pt x="152" y="160"/>
                </a:lnTo>
                <a:lnTo>
                  <a:pt x="180" y="136"/>
                </a:lnTo>
                <a:lnTo>
                  <a:pt x="28" y="0"/>
                </a:lnTo>
                <a:lnTo>
                  <a:pt x="14"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3582" name="Freeform 545"/>
          <p:cNvSpPr>
            <a:spLocks/>
          </p:cNvSpPr>
          <p:nvPr/>
        </p:nvSpPr>
        <p:spPr bwMode="auto">
          <a:xfrm>
            <a:off x="3722688" y="2547938"/>
            <a:ext cx="263525" cy="801687"/>
          </a:xfrm>
          <a:custGeom>
            <a:avLst/>
            <a:gdLst>
              <a:gd name="T0" fmla="*/ 2147483647 w 115"/>
              <a:gd name="T1" fmla="*/ 2147483647 h 505"/>
              <a:gd name="T2" fmla="*/ 2147483647 w 115"/>
              <a:gd name="T3" fmla="*/ 0 h 505"/>
              <a:gd name="T4" fmla="*/ 0 w 115"/>
              <a:gd name="T5" fmla="*/ 2147483647 h 505"/>
              <a:gd name="T6" fmla="*/ 2147483647 w 115"/>
              <a:gd name="T7" fmla="*/ 2147483647 h 505"/>
              <a:gd name="T8" fmla="*/ 2147483647 w 115"/>
              <a:gd name="T9" fmla="*/ 2147483647 h 505"/>
              <a:gd name="T10" fmla="*/ 2147483647 w 115"/>
              <a:gd name="T11" fmla="*/ 2147483647 h 505"/>
              <a:gd name="T12" fmla="*/ 2147483647 w 115"/>
              <a:gd name="T13" fmla="*/ 2147483647 h 505"/>
              <a:gd name="T14" fmla="*/ 2147483647 w 115"/>
              <a:gd name="T15" fmla="*/ 2147483647 h 505"/>
              <a:gd name="T16" fmla="*/ 2147483647 w 115"/>
              <a:gd name="T17" fmla="*/ 2147483647 h 505"/>
              <a:gd name="T18" fmla="*/ 2147483647 w 115"/>
              <a:gd name="T19" fmla="*/ 2147483647 h 505"/>
              <a:gd name="T20" fmla="*/ 2147483647 w 115"/>
              <a:gd name="T21" fmla="*/ 2147483647 h 505"/>
              <a:gd name="T22" fmla="*/ 2147483647 w 115"/>
              <a:gd name="T23" fmla="*/ 2147483647 h 505"/>
              <a:gd name="T24" fmla="*/ 2147483647 w 115"/>
              <a:gd name="T25" fmla="*/ 2147483647 h 505"/>
              <a:gd name="T26" fmla="*/ 2147483647 w 115"/>
              <a:gd name="T27" fmla="*/ 2147483647 h 505"/>
              <a:gd name="T28" fmla="*/ 2147483647 w 115"/>
              <a:gd name="T29" fmla="*/ 2147483647 h 5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505"/>
              <a:gd name="T47" fmla="*/ 115 w 115"/>
              <a:gd name="T48" fmla="*/ 505 h 5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505">
                <a:moveTo>
                  <a:pt x="97" y="376"/>
                </a:moveTo>
                <a:lnTo>
                  <a:pt x="35" y="0"/>
                </a:lnTo>
                <a:lnTo>
                  <a:pt x="0" y="6"/>
                </a:lnTo>
                <a:lnTo>
                  <a:pt x="62" y="381"/>
                </a:lnTo>
                <a:lnTo>
                  <a:pt x="44" y="383"/>
                </a:lnTo>
                <a:lnTo>
                  <a:pt x="99" y="504"/>
                </a:lnTo>
                <a:lnTo>
                  <a:pt x="100" y="499"/>
                </a:lnTo>
                <a:lnTo>
                  <a:pt x="101" y="485"/>
                </a:lnTo>
                <a:lnTo>
                  <a:pt x="104" y="462"/>
                </a:lnTo>
                <a:lnTo>
                  <a:pt x="107" y="440"/>
                </a:lnTo>
                <a:lnTo>
                  <a:pt x="109" y="417"/>
                </a:lnTo>
                <a:lnTo>
                  <a:pt x="111" y="394"/>
                </a:lnTo>
                <a:lnTo>
                  <a:pt x="113" y="380"/>
                </a:lnTo>
                <a:lnTo>
                  <a:pt x="114" y="374"/>
                </a:lnTo>
                <a:lnTo>
                  <a:pt x="97" y="376"/>
                </a:lnTo>
              </a:path>
            </a:pathLst>
          </a:custGeom>
          <a:solidFill>
            <a:schemeClr val="accent6"/>
          </a:solidFill>
          <a:ln w="12700" cap="rnd" cmpd="sng">
            <a:solidFill>
              <a:srgbClr val="000000"/>
            </a:solidFill>
            <a:prstDash val="solid"/>
            <a:round/>
            <a:headEnd type="none" w="med" len="med"/>
            <a:tailEnd type="none" w="med" len="med"/>
          </a:ln>
          <a:effectLst>
            <a:outerShdw blurRad="63500" dist="35921" dir="13500000" algn="ctr" rotWithShape="0">
              <a:schemeClr val="bg2"/>
            </a:outerShdw>
          </a:effectLst>
        </p:spPr>
        <p:txBody>
          <a:bodyPr/>
          <a:lstStyle/>
          <a:p>
            <a:endParaRPr lang="it-IT">
              <a:solidFill>
                <a:schemeClr val="bg1"/>
              </a:solidFill>
            </a:endParaRPr>
          </a:p>
        </p:txBody>
      </p:sp>
      <p:grpSp>
        <p:nvGrpSpPr>
          <p:cNvPr id="29727" name="Group 828"/>
          <p:cNvGrpSpPr>
            <a:grpSpLocks/>
          </p:cNvGrpSpPr>
          <p:nvPr/>
        </p:nvGrpSpPr>
        <p:grpSpPr bwMode="auto">
          <a:xfrm>
            <a:off x="6699250" y="5457825"/>
            <a:ext cx="1508125" cy="469900"/>
            <a:chOff x="4220" y="3438"/>
            <a:chExt cx="950" cy="296"/>
          </a:xfrm>
        </p:grpSpPr>
        <p:sp>
          <p:nvSpPr>
            <p:cNvPr id="30451" name="Freeform 546"/>
            <p:cNvSpPr>
              <a:spLocks/>
            </p:cNvSpPr>
            <p:nvPr/>
          </p:nvSpPr>
          <p:spPr bwMode="auto">
            <a:xfrm>
              <a:off x="4220" y="3447"/>
              <a:ext cx="894" cy="287"/>
            </a:xfrm>
            <a:custGeom>
              <a:avLst/>
              <a:gdLst>
                <a:gd name="T0" fmla="*/ 3 w 1005"/>
                <a:gd name="T1" fmla="*/ 275 h 287"/>
                <a:gd name="T2" fmla="*/ 4 w 1005"/>
                <a:gd name="T3" fmla="*/ 286 h 287"/>
                <a:gd name="T4" fmla="*/ 246 w 1005"/>
                <a:gd name="T5" fmla="*/ 21 h 287"/>
                <a:gd name="T6" fmla="*/ 246 w 1005"/>
                <a:gd name="T7" fmla="*/ 0 h 287"/>
                <a:gd name="T8" fmla="*/ 0 w 1005"/>
                <a:gd name="T9" fmla="*/ 264 h 287"/>
                <a:gd name="T10" fmla="*/ 3 w 1005"/>
                <a:gd name="T11" fmla="*/ 275 h 287"/>
                <a:gd name="T12" fmla="*/ 0 60000 65536"/>
                <a:gd name="T13" fmla="*/ 0 60000 65536"/>
                <a:gd name="T14" fmla="*/ 0 60000 65536"/>
                <a:gd name="T15" fmla="*/ 0 60000 65536"/>
                <a:gd name="T16" fmla="*/ 0 60000 65536"/>
                <a:gd name="T17" fmla="*/ 0 60000 65536"/>
                <a:gd name="T18" fmla="*/ 0 w 1005"/>
                <a:gd name="T19" fmla="*/ 0 h 287"/>
                <a:gd name="T20" fmla="*/ 1005 w 1005"/>
                <a:gd name="T21" fmla="*/ 287 h 287"/>
              </a:gdLst>
              <a:ahLst/>
              <a:cxnLst>
                <a:cxn ang="T12">
                  <a:pos x="T0" y="T1"/>
                </a:cxn>
                <a:cxn ang="T13">
                  <a:pos x="T2" y="T3"/>
                </a:cxn>
                <a:cxn ang="T14">
                  <a:pos x="T4" y="T5"/>
                </a:cxn>
                <a:cxn ang="T15">
                  <a:pos x="T6" y="T7"/>
                </a:cxn>
                <a:cxn ang="T16">
                  <a:pos x="T8" y="T9"/>
                </a:cxn>
                <a:cxn ang="T17">
                  <a:pos x="T10" y="T11"/>
                </a:cxn>
              </a:cxnLst>
              <a:rect l="T18" t="T19" r="T20" b="T21"/>
              <a:pathLst>
                <a:path w="1005" h="287">
                  <a:moveTo>
                    <a:pt x="3" y="275"/>
                  </a:moveTo>
                  <a:lnTo>
                    <a:pt x="7" y="286"/>
                  </a:lnTo>
                  <a:lnTo>
                    <a:pt x="1004" y="21"/>
                  </a:lnTo>
                  <a:lnTo>
                    <a:pt x="996" y="0"/>
                  </a:lnTo>
                  <a:lnTo>
                    <a:pt x="0" y="264"/>
                  </a:lnTo>
                  <a:lnTo>
                    <a:pt x="3" y="27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52" name="Freeform 547"/>
            <p:cNvSpPr>
              <a:spLocks/>
            </p:cNvSpPr>
            <p:nvPr/>
          </p:nvSpPr>
          <p:spPr bwMode="auto">
            <a:xfrm>
              <a:off x="5065" y="3438"/>
              <a:ext cx="105" cy="59"/>
            </a:xfrm>
            <a:custGeom>
              <a:avLst/>
              <a:gdLst>
                <a:gd name="T0" fmla="*/ 0 w 118"/>
                <a:gd name="T1" fmla="*/ 0 h 59"/>
                <a:gd name="T2" fmla="*/ 4 w 118"/>
                <a:gd name="T3" fmla="*/ 0 h 59"/>
                <a:gd name="T4" fmla="*/ 4 w 118"/>
                <a:gd name="T5" fmla="*/ 0 h 59"/>
                <a:gd name="T6" fmla="*/ 10 w 118"/>
                <a:gd name="T7" fmla="*/ 1 h 59"/>
                <a:gd name="T8" fmla="*/ 15 w 118"/>
                <a:gd name="T9" fmla="*/ 1 h 59"/>
                <a:gd name="T10" fmla="*/ 20 w 118"/>
                <a:gd name="T11" fmla="*/ 1 h 59"/>
                <a:gd name="T12" fmla="*/ 25 w 118"/>
                <a:gd name="T13" fmla="*/ 2 h 59"/>
                <a:gd name="T14" fmla="*/ 28 w 118"/>
                <a:gd name="T15" fmla="*/ 2 h 59"/>
                <a:gd name="T16" fmla="*/ 29 w 118"/>
                <a:gd name="T17" fmla="*/ 2 h 59"/>
                <a:gd name="T18" fmla="*/ 5 w 118"/>
                <a:gd name="T19" fmla="*/ 58 h 59"/>
                <a:gd name="T20" fmla="*/ 0 w 118"/>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
                <a:gd name="T34" fmla="*/ 0 h 59"/>
                <a:gd name="T35" fmla="*/ 118 w 11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 h="59">
                  <a:moveTo>
                    <a:pt x="0" y="0"/>
                  </a:moveTo>
                  <a:lnTo>
                    <a:pt x="6" y="0"/>
                  </a:lnTo>
                  <a:lnTo>
                    <a:pt x="20" y="0"/>
                  </a:lnTo>
                  <a:lnTo>
                    <a:pt x="39" y="1"/>
                  </a:lnTo>
                  <a:lnTo>
                    <a:pt x="61" y="1"/>
                  </a:lnTo>
                  <a:lnTo>
                    <a:pt x="81" y="1"/>
                  </a:lnTo>
                  <a:lnTo>
                    <a:pt x="100" y="2"/>
                  </a:lnTo>
                  <a:lnTo>
                    <a:pt x="112" y="2"/>
                  </a:lnTo>
                  <a:lnTo>
                    <a:pt x="117" y="2"/>
                  </a:lnTo>
                  <a:lnTo>
                    <a:pt x="22" y="58"/>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sp>
        <p:nvSpPr>
          <p:cNvPr id="29729" name="Rectangle 553"/>
          <p:cNvSpPr>
            <a:spLocks noChangeArrowheads="1"/>
          </p:cNvSpPr>
          <p:nvPr/>
        </p:nvSpPr>
        <p:spPr bwMode="auto">
          <a:xfrm>
            <a:off x="7380312" y="2060848"/>
            <a:ext cx="1001243" cy="320601"/>
          </a:xfrm>
          <a:prstGeom prst="rect">
            <a:avLst/>
          </a:prstGeom>
          <a:solidFill>
            <a:srgbClr val="800040"/>
          </a:solidFill>
          <a:ln>
            <a:noFill/>
          </a:ln>
        </p:spPr>
        <p:txBody>
          <a:bodyPr wrap="none" lIns="90488" tIns="44450" rIns="90488" bIns="44450">
            <a:spAutoFit/>
          </a:bodyPr>
          <a:lstStyle/>
          <a:p>
            <a:pPr eaLnBrk="0" hangingPunct="0"/>
            <a:r>
              <a:rPr lang="en-GB" sz="1500" b="1" i="1" dirty="0">
                <a:solidFill>
                  <a:schemeClr val="bg1"/>
                </a:solidFill>
              </a:rPr>
              <a:t>H. pylori</a:t>
            </a:r>
          </a:p>
        </p:txBody>
      </p:sp>
      <p:sp>
        <p:nvSpPr>
          <p:cNvPr id="29730" name="Rectangle 554"/>
          <p:cNvSpPr>
            <a:spLocks noChangeArrowheads="1"/>
          </p:cNvSpPr>
          <p:nvPr/>
        </p:nvSpPr>
        <p:spPr bwMode="auto">
          <a:xfrm>
            <a:off x="6300192" y="1988840"/>
            <a:ext cx="8048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lnSpc>
                <a:spcPct val="90000"/>
              </a:lnSpc>
            </a:pPr>
            <a:r>
              <a:rPr lang="en-GB" sz="1500" b="1" dirty="0">
                <a:solidFill>
                  <a:schemeClr val="bg1"/>
                </a:solidFill>
              </a:rPr>
              <a:t>Pepsin</a:t>
            </a:r>
          </a:p>
        </p:txBody>
      </p:sp>
      <p:sp>
        <p:nvSpPr>
          <p:cNvPr id="29731" name="Rectangle 555"/>
          <p:cNvSpPr>
            <a:spLocks noChangeArrowheads="1"/>
          </p:cNvSpPr>
          <p:nvPr/>
        </p:nvSpPr>
        <p:spPr bwMode="auto">
          <a:xfrm>
            <a:off x="5220072" y="1916832"/>
            <a:ext cx="1214437" cy="46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lnSpc>
                <a:spcPct val="85000"/>
              </a:lnSpc>
            </a:pPr>
            <a:r>
              <a:rPr lang="en-GB" sz="1400" b="1" dirty="0">
                <a:solidFill>
                  <a:schemeClr val="bg1"/>
                </a:solidFill>
              </a:rPr>
              <a:t>Gastric </a:t>
            </a:r>
            <a:endParaRPr lang="en-GB" sz="1400" b="1" dirty="0" smtClean="0">
              <a:solidFill>
                <a:schemeClr val="bg1"/>
              </a:solidFill>
            </a:endParaRPr>
          </a:p>
          <a:p>
            <a:pPr algn="ctr" eaLnBrk="0" hangingPunct="0">
              <a:lnSpc>
                <a:spcPct val="85000"/>
              </a:lnSpc>
            </a:pPr>
            <a:r>
              <a:rPr lang="en-GB" sz="1400" b="1" dirty="0" smtClean="0">
                <a:solidFill>
                  <a:schemeClr val="bg1"/>
                </a:solidFill>
              </a:rPr>
              <a:t>acid</a:t>
            </a:r>
            <a:endParaRPr lang="en-GB" sz="1400" b="1" dirty="0">
              <a:solidFill>
                <a:schemeClr val="bg1"/>
              </a:solidFill>
            </a:endParaRPr>
          </a:p>
        </p:txBody>
      </p:sp>
      <p:sp>
        <p:nvSpPr>
          <p:cNvPr id="29732" name="Rectangle 556"/>
          <p:cNvSpPr>
            <a:spLocks noChangeArrowheads="1"/>
          </p:cNvSpPr>
          <p:nvPr/>
        </p:nvSpPr>
        <p:spPr bwMode="auto">
          <a:xfrm>
            <a:off x="4644008" y="1340768"/>
            <a:ext cx="2872031" cy="34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lnSpc>
                <a:spcPct val="90000"/>
              </a:lnSpc>
            </a:pPr>
            <a:r>
              <a:rPr lang="en-GB" b="1" dirty="0">
                <a:solidFill>
                  <a:srgbClr val="000000"/>
                </a:solidFill>
              </a:rPr>
              <a:t>AGGRESSIVE FACTORS</a:t>
            </a:r>
          </a:p>
        </p:txBody>
      </p:sp>
      <p:sp>
        <p:nvSpPr>
          <p:cNvPr id="29733" name="Rectangle 557"/>
          <p:cNvSpPr>
            <a:spLocks noChangeArrowheads="1"/>
          </p:cNvSpPr>
          <p:nvPr/>
        </p:nvSpPr>
        <p:spPr bwMode="auto">
          <a:xfrm>
            <a:off x="5538564" y="5184998"/>
            <a:ext cx="1409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lnSpc>
                <a:spcPct val="85000"/>
              </a:lnSpc>
            </a:pPr>
            <a:r>
              <a:rPr lang="en-GB" sz="1500" b="1" dirty="0"/>
              <a:t>Aspirin and</a:t>
            </a:r>
            <a:br>
              <a:rPr lang="en-GB" sz="1500" b="1" dirty="0"/>
            </a:br>
            <a:r>
              <a:rPr lang="en-GB" sz="1500" b="1" dirty="0"/>
              <a:t>other NSAIDs</a:t>
            </a:r>
          </a:p>
        </p:txBody>
      </p:sp>
      <p:sp>
        <p:nvSpPr>
          <p:cNvPr id="29734" name="Rectangle 558"/>
          <p:cNvSpPr>
            <a:spLocks noChangeArrowheads="1"/>
          </p:cNvSpPr>
          <p:nvPr/>
        </p:nvSpPr>
        <p:spPr bwMode="auto">
          <a:xfrm>
            <a:off x="4113193" y="5827713"/>
            <a:ext cx="1465302" cy="48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lnSpc>
                <a:spcPct val="85000"/>
              </a:lnSpc>
            </a:pPr>
            <a:r>
              <a:rPr lang="en-GB" sz="1500" b="1" dirty="0">
                <a:solidFill>
                  <a:srgbClr val="000090"/>
                </a:solidFill>
              </a:rPr>
              <a:t>Prostaglandin</a:t>
            </a:r>
            <a:br>
              <a:rPr lang="en-GB" sz="1500" b="1" dirty="0">
                <a:solidFill>
                  <a:srgbClr val="000090"/>
                </a:solidFill>
              </a:rPr>
            </a:br>
            <a:r>
              <a:rPr lang="en-GB" sz="1500" b="1" dirty="0">
                <a:solidFill>
                  <a:srgbClr val="000090"/>
                </a:solidFill>
              </a:rPr>
              <a:t>production</a:t>
            </a:r>
          </a:p>
        </p:txBody>
      </p:sp>
      <p:sp>
        <p:nvSpPr>
          <p:cNvPr id="29735" name="Rectangle 559"/>
          <p:cNvSpPr>
            <a:spLocks noChangeArrowheads="1"/>
          </p:cNvSpPr>
          <p:nvPr/>
        </p:nvSpPr>
        <p:spPr bwMode="auto">
          <a:xfrm>
            <a:off x="6899796" y="5827713"/>
            <a:ext cx="1072109"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lnSpc>
                <a:spcPct val="85000"/>
              </a:lnSpc>
            </a:pPr>
            <a:r>
              <a:rPr lang="en-GB" sz="1200" b="1" dirty="0">
                <a:solidFill>
                  <a:srgbClr val="000090"/>
                </a:solidFill>
              </a:rPr>
              <a:t>Bicarbonate</a:t>
            </a:r>
            <a:br>
              <a:rPr lang="en-GB" sz="1200" b="1" dirty="0">
                <a:solidFill>
                  <a:srgbClr val="000090"/>
                </a:solidFill>
              </a:rPr>
            </a:br>
            <a:r>
              <a:rPr lang="en-GB" sz="1200" b="1" dirty="0">
                <a:solidFill>
                  <a:srgbClr val="000090"/>
                </a:solidFill>
              </a:rPr>
              <a:t>production</a:t>
            </a:r>
          </a:p>
        </p:txBody>
      </p:sp>
      <p:sp>
        <p:nvSpPr>
          <p:cNvPr id="29736" name="Rectangle 560"/>
          <p:cNvSpPr>
            <a:spLocks noChangeArrowheads="1"/>
          </p:cNvSpPr>
          <p:nvPr/>
        </p:nvSpPr>
        <p:spPr bwMode="auto">
          <a:xfrm>
            <a:off x="7916669" y="5818188"/>
            <a:ext cx="986224"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lnSpc>
                <a:spcPct val="85000"/>
              </a:lnSpc>
            </a:pPr>
            <a:r>
              <a:rPr lang="en-GB" sz="1200" b="1" dirty="0">
                <a:solidFill>
                  <a:srgbClr val="000090"/>
                </a:solidFill>
              </a:rPr>
              <a:t>Mucus</a:t>
            </a:r>
            <a:br>
              <a:rPr lang="en-GB" sz="1200" b="1" dirty="0">
                <a:solidFill>
                  <a:srgbClr val="000090"/>
                </a:solidFill>
              </a:rPr>
            </a:br>
            <a:r>
              <a:rPr lang="en-GB" sz="1200" b="1" dirty="0">
                <a:solidFill>
                  <a:srgbClr val="000090"/>
                </a:solidFill>
              </a:rPr>
              <a:t>production</a:t>
            </a:r>
          </a:p>
        </p:txBody>
      </p:sp>
      <p:sp>
        <p:nvSpPr>
          <p:cNvPr id="29737" name="Rectangle 561"/>
          <p:cNvSpPr>
            <a:spLocks noChangeArrowheads="1"/>
          </p:cNvSpPr>
          <p:nvPr/>
        </p:nvSpPr>
        <p:spPr bwMode="auto">
          <a:xfrm>
            <a:off x="3131840" y="2060848"/>
            <a:ext cx="1106223" cy="40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lnSpc>
                <a:spcPct val="85000"/>
              </a:lnSpc>
            </a:pPr>
            <a:r>
              <a:rPr lang="en-GB" sz="1200" b="1" dirty="0">
                <a:solidFill>
                  <a:schemeClr val="bg1"/>
                </a:solidFill>
              </a:rPr>
              <a:t>Acidic</a:t>
            </a:r>
            <a:br>
              <a:rPr lang="en-GB" sz="1200" b="1" dirty="0">
                <a:solidFill>
                  <a:schemeClr val="bg1"/>
                </a:solidFill>
              </a:rPr>
            </a:br>
            <a:r>
              <a:rPr lang="en-GB" sz="1200" b="1" dirty="0">
                <a:solidFill>
                  <a:schemeClr val="bg1"/>
                </a:solidFill>
              </a:rPr>
              <a:t>environment</a:t>
            </a:r>
          </a:p>
        </p:txBody>
      </p:sp>
      <p:sp>
        <p:nvSpPr>
          <p:cNvPr id="29738" name="Rectangle 562"/>
          <p:cNvSpPr>
            <a:spLocks noChangeArrowheads="1"/>
          </p:cNvSpPr>
          <p:nvPr/>
        </p:nvSpPr>
        <p:spPr bwMode="auto">
          <a:xfrm>
            <a:off x="3029946" y="3306763"/>
            <a:ext cx="1679172" cy="25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hangingPunct="0">
              <a:lnSpc>
                <a:spcPct val="85000"/>
              </a:lnSpc>
            </a:pPr>
            <a:r>
              <a:rPr lang="en-GB" sz="1200" b="1" dirty="0">
                <a:solidFill>
                  <a:srgbClr val="3366FF"/>
                </a:solidFill>
              </a:rPr>
              <a:t>Neutral environment</a:t>
            </a:r>
          </a:p>
        </p:txBody>
      </p:sp>
      <p:sp>
        <p:nvSpPr>
          <p:cNvPr id="29739" name="Line 812"/>
          <p:cNvSpPr>
            <a:spLocks noChangeShapeType="1"/>
          </p:cNvSpPr>
          <p:nvPr/>
        </p:nvSpPr>
        <p:spPr bwMode="auto">
          <a:xfrm>
            <a:off x="4813300" y="2873375"/>
            <a:ext cx="350838" cy="6159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solidFill>
                <a:schemeClr val="bg1"/>
              </a:solidFill>
            </a:endParaRPr>
          </a:p>
        </p:txBody>
      </p:sp>
      <p:grpSp>
        <p:nvGrpSpPr>
          <p:cNvPr id="29740" name="Group 825"/>
          <p:cNvGrpSpPr>
            <a:grpSpLocks/>
          </p:cNvGrpSpPr>
          <p:nvPr/>
        </p:nvGrpSpPr>
        <p:grpSpPr bwMode="auto">
          <a:xfrm>
            <a:off x="2970213" y="2574925"/>
            <a:ext cx="5918200" cy="3559175"/>
            <a:chOff x="1871" y="1622"/>
            <a:chExt cx="3728" cy="2242"/>
          </a:xfrm>
        </p:grpSpPr>
        <p:sp>
          <p:nvSpPr>
            <p:cNvPr id="29747" name="Freeform 71"/>
            <p:cNvSpPr>
              <a:spLocks/>
            </p:cNvSpPr>
            <p:nvPr/>
          </p:nvSpPr>
          <p:spPr bwMode="auto">
            <a:xfrm>
              <a:off x="2015" y="2214"/>
              <a:ext cx="269" cy="874"/>
            </a:xfrm>
            <a:custGeom>
              <a:avLst/>
              <a:gdLst>
                <a:gd name="T0" fmla="*/ 19 w 303"/>
                <a:gd name="T1" fmla="*/ 32 h 874"/>
                <a:gd name="T2" fmla="*/ 25 w 303"/>
                <a:gd name="T3" fmla="*/ 12 h 874"/>
                <a:gd name="T4" fmla="*/ 30 w 303"/>
                <a:gd name="T5" fmla="*/ 1 h 874"/>
                <a:gd name="T6" fmla="*/ 36 w 303"/>
                <a:gd name="T7" fmla="*/ 0 h 874"/>
                <a:gd name="T8" fmla="*/ 45 w 303"/>
                <a:gd name="T9" fmla="*/ 6 h 874"/>
                <a:gd name="T10" fmla="*/ 53 w 303"/>
                <a:gd name="T11" fmla="*/ 21 h 874"/>
                <a:gd name="T12" fmla="*/ 69 w 303"/>
                <a:gd name="T13" fmla="*/ 57 h 874"/>
                <a:gd name="T14" fmla="*/ 72 w 303"/>
                <a:gd name="T15" fmla="*/ 102 h 874"/>
                <a:gd name="T16" fmla="*/ 72 w 303"/>
                <a:gd name="T17" fmla="*/ 157 h 874"/>
                <a:gd name="T18" fmla="*/ 69 w 303"/>
                <a:gd name="T19" fmla="*/ 226 h 874"/>
                <a:gd name="T20" fmla="*/ 67 w 303"/>
                <a:gd name="T21" fmla="*/ 318 h 874"/>
                <a:gd name="T22" fmla="*/ 65 w 303"/>
                <a:gd name="T23" fmla="*/ 417 h 874"/>
                <a:gd name="T24" fmla="*/ 64 w 303"/>
                <a:gd name="T25" fmla="*/ 502 h 874"/>
                <a:gd name="T26" fmla="*/ 63 w 303"/>
                <a:gd name="T27" fmla="*/ 555 h 874"/>
                <a:gd name="T28" fmla="*/ 64 w 303"/>
                <a:gd name="T29" fmla="*/ 592 h 874"/>
                <a:gd name="T30" fmla="*/ 64 w 303"/>
                <a:gd name="T31" fmla="*/ 638 h 874"/>
                <a:gd name="T32" fmla="*/ 65 w 303"/>
                <a:gd name="T33" fmla="*/ 687 h 874"/>
                <a:gd name="T34" fmla="*/ 66 w 303"/>
                <a:gd name="T35" fmla="*/ 734 h 874"/>
                <a:gd name="T36" fmla="*/ 66 w 303"/>
                <a:gd name="T37" fmla="*/ 773 h 874"/>
                <a:gd name="T38" fmla="*/ 60 w 303"/>
                <a:gd name="T39" fmla="*/ 820 h 874"/>
                <a:gd name="T40" fmla="*/ 46 w 303"/>
                <a:gd name="T41" fmla="*/ 859 h 874"/>
                <a:gd name="T42" fmla="*/ 32 w 303"/>
                <a:gd name="T43" fmla="*/ 873 h 874"/>
                <a:gd name="T44" fmla="*/ 22 w 303"/>
                <a:gd name="T45" fmla="*/ 861 h 874"/>
                <a:gd name="T46" fmla="*/ 12 w 303"/>
                <a:gd name="T47" fmla="*/ 834 h 874"/>
                <a:gd name="T48" fmla="*/ 7 w 303"/>
                <a:gd name="T49" fmla="*/ 807 h 874"/>
                <a:gd name="T50" fmla="*/ 4 w 303"/>
                <a:gd name="T51" fmla="*/ 777 h 874"/>
                <a:gd name="T52" fmla="*/ 4 w 303"/>
                <a:gd name="T53" fmla="*/ 731 h 874"/>
                <a:gd name="T54" fmla="*/ 4 w 303"/>
                <a:gd name="T55" fmla="*/ 683 h 874"/>
                <a:gd name="T56" fmla="*/ 1 w 303"/>
                <a:gd name="T57" fmla="*/ 637 h 874"/>
                <a:gd name="T58" fmla="*/ 0 w 303"/>
                <a:gd name="T59" fmla="*/ 585 h 874"/>
                <a:gd name="T60" fmla="*/ 2 w 303"/>
                <a:gd name="T61" fmla="*/ 535 h 874"/>
                <a:gd name="T62" fmla="*/ 4 w 303"/>
                <a:gd name="T63" fmla="*/ 493 h 874"/>
                <a:gd name="T64" fmla="*/ 4 w 303"/>
                <a:gd name="T65" fmla="*/ 462 h 874"/>
                <a:gd name="T66" fmla="*/ 4 w 303"/>
                <a:gd name="T67" fmla="*/ 423 h 874"/>
                <a:gd name="T68" fmla="*/ 7 w 303"/>
                <a:gd name="T69" fmla="*/ 373 h 874"/>
                <a:gd name="T70" fmla="*/ 9 w 303"/>
                <a:gd name="T71" fmla="*/ 322 h 874"/>
                <a:gd name="T72" fmla="*/ 11 w 303"/>
                <a:gd name="T73" fmla="*/ 276 h 874"/>
                <a:gd name="T74" fmla="*/ 11 w 303"/>
                <a:gd name="T75" fmla="*/ 243 h 874"/>
                <a:gd name="T76" fmla="*/ 10 w 303"/>
                <a:gd name="T77" fmla="*/ 215 h 874"/>
                <a:gd name="T78" fmla="*/ 9 w 303"/>
                <a:gd name="T79" fmla="*/ 182 h 874"/>
                <a:gd name="T80" fmla="*/ 8 w 303"/>
                <a:gd name="T81" fmla="*/ 148 h 874"/>
                <a:gd name="T82" fmla="*/ 8 w 303"/>
                <a:gd name="T83" fmla="*/ 119 h 874"/>
                <a:gd name="T84" fmla="*/ 8 w 303"/>
                <a:gd name="T85" fmla="*/ 99 h 874"/>
                <a:gd name="T86" fmla="*/ 9 w 303"/>
                <a:gd name="T87" fmla="*/ 83 h 874"/>
                <a:gd name="T88" fmla="*/ 11 w 303"/>
                <a:gd name="T89" fmla="*/ 66 h 874"/>
                <a:gd name="T90" fmla="*/ 18 w 303"/>
                <a:gd name="T91" fmla="*/ 40 h 8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3"/>
                <a:gd name="T139" fmla="*/ 0 h 874"/>
                <a:gd name="T140" fmla="*/ 303 w 303"/>
                <a:gd name="T141" fmla="*/ 874 h 8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3" h="874">
                  <a:moveTo>
                    <a:pt x="70" y="40"/>
                  </a:moveTo>
                  <a:lnTo>
                    <a:pt x="70" y="40"/>
                  </a:lnTo>
                  <a:lnTo>
                    <a:pt x="78" y="32"/>
                  </a:lnTo>
                  <a:lnTo>
                    <a:pt x="87" y="24"/>
                  </a:lnTo>
                  <a:lnTo>
                    <a:pt x="95" y="18"/>
                  </a:lnTo>
                  <a:lnTo>
                    <a:pt x="103" y="12"/>
                  </a:lnTo>
                  <a:lnTo>
                    <a:pt x="110" y="7"/>
                  </a:lnTo>
                  <a:lnTo>
                    <a:pt x="118" y="4"/>
                  </a:lnTo>
                  <a:lnTo>
                    <a:pt x="126" y="1"/>
                  </a:lnTo>
                  <a:lnTo>
                    <a:pt x="134" y="0"/>
                  </a:lnTo>
                  <a:lnTo>
                    <a:pt x="142" y="0"/>
                  </a:lnTo>
                  <a:lnTo>
                    <a:pt x="151" y="0"/>
                  </a:lnTo>
                  <a:lnTo>
                    <a:pt x="161" y="1"/>
                  </a:lnTo>
                  <a:lnTo>
                    <a:pt x="171" y="3"/>
                  </a:lnTo>
                  <a:lnTo>
                    <a:pt x="184" y="6"/>
                  </a:lnTo>
                  <a:lnTo>
                    <a:pt x="196" y="11"/>
                  </a:lnTo>
                  <a:lnTo>
                    <a:pt x="210" y="15"/>
                  </a:lnTo>
                  <a:lnTo>
                    <a:pt x="225" y="21"/>
                  </a:lnTo>
                  <a:lnTo>
                    <a:pt x="254" y="33"/>
                  </a:lnTo>
                  <a:lnTo>
                    <a:pt x="274" y="45"/>
                  </a:lnTo>
                  <a:lnTo>
                    <a:pt x="288" y="57"/>
                  </a:lnTo>
                  <a:lnTo>
                    <a:pt x="297" y="71"/>
                  </a:lnTo>
                  <a:lnTo>
                    <a:pt x="301" y="86"/>
                  </a:lnTo>
                  <a:lnTo>
                    <a:pt x="302" y="102"/>
                  </a:lnTo>
                  <a:lnTo>
                    <a:pt x="300" y="121"/>
                  </a:lnTo>
                  <a:lnTo>
                    <a:pt x="299" y="143"/>
                  </a:lnTo>
                  <a:lnTo>
                    <a:pt x="296" y="157"/>
                  </a:lnTo>
                  <a:lnTo>
                    <a:pt x="294" y="176"/>
                  </a:lnTo>
                  <a:lnTo>
                    <a:pt x="292" y="199"/>
                  </a:lnTo>
                  <a:lnTo>
                    <a:pt x="288" y="226"/>
                  </a:lnTo>
                  <a:lnTo>
                    <a:pt x="285" y="254"/>
                  </a:lnTo>
                  <a:lnTo>
                    <a:pt x="283" y="286"/>
                  </a:lnTo>
                  <a:lnTo>
                    <a:pt x="278" y="318"/>
                  </a:lnTo>
                  <a:lnTo>
                    <a:pt x="276" y="351"/>
                  </a:lnTo>
                  <a:lnTo>
                    <a:pt x="273" y="385"/>
                  </a:lnTo>
                  <a:lnTo>
                    <a:pt x="270" y="417"/>
                  </a:lnTo>
                  <a:lnTo>
                    <a:pt x="267" y="448"/>
                  </a:lnTo>
                  <a:lnTo>
                    <a:pt x="265" y="476"/>
                  </a:lnTo>
                  <a:lnTo>
                    <a:pt x="264" y="502"/>
                  </a:lnTo>
                  <a:lnTo>
                    <a:pt x="261" y="524"/>
                  </a:lnTo>
                  <a:lnTo>
                    <a:pt x="261" y="542"/>
                  </a:lnTo>
                  <a:lnTo>
                    <a:pt x="261" y="555"/>
                  </a:lnTo>
                  <a:lnTo>
                    <a:pt x="263" y="566"/>
                  </a:lnTo>
                  <a:lnTo>
                    <a:pt x="264" y="578"/>
                  </a:lnTo>
                  <a:lnTo>
                    <a:pt x="264" y="592"/>
                  </a:lnTo>
                  <a:lnTo>
                    <a:pt x="265" y="607"/>
                  </a:lnTo>
                  <a:lnTo>
                    <a:pt x="266" y="622"/>
                  </a:lnTo>
                  <a:lnTo>
                    <a:pt x="267" y="638"/>
                  </a:lnTo>
                  <a:lnTo>
                    <a:pt x="268" y="654"/>
                  </a:lnTo>
                  <a:lnTo>
                    <a:pt x="270" y="671"/>
                  </a:lnTo>
                  <a:lnTo>
                    <a:pt x="270" y="687"/>
                  </a:lnTo>
                  <a:lnTo>
                    <a:pt x="272" y="703"/>
                  </a:lnTo>
                  <a:lnTo>
                    <a:pt x="272" y="719"/>
                  </a:lnTo>
                  <a:lnTo>
                    <a:pt x="273" y="734"/>
                  </a:lnTo>
                  <a:lnTo>
                    <a:pt x="273" y="748"/>
                  </a:lnTo>
                  <a:lnTo>
                    <a:pt x="273" y="761"/>
                  </a:lnTo>
                  <a:lnTo>
                    <a:pt x="273" y="773"/>
                  </a:lnTo>
                  <a:lnTo>
                    <a:pt x="272" y="784"/>
                  </a:lnTo>
                  <a:lnTo>
                    <a:pt x="266" y="803"/>
                  </a:lnTo>
                  <a:lnTo>
                    <a:pt x="254" y="820"/>
                  </a:lnTo>
                  <a:lnTo>
                    <a:pt x="236" y="835"/>
                  </a:lnTo>
                  <a:lnTo>
                    <a:pt x="214" y="848"/>
                  </a:lnTo>
                  <a:lnTo>
                    <a:pt x="192" y="859"/>
                  </a:lnTo>
                  <a:lnTo>
                    <a:pt x="170" y="867"/>
                  </a:lnTo>
                  <a:lnTo>
                    <a:pt x="151" y="872"/>
                  </a:lnTo>
                  <a:lnTo>
                    <a:pt x="139" y="873"/>
                  </a:lnTo>
                  <a:lnTo>
                    <a:pt x="127" y="872"/>
                  </a:lnTo>
                  <a:lnTo>
                    <a:pt x="113" y="867"/>
                  </a:lnTo>
                  <a:lnTo>
                    <a:pt x="97" y="861"/>
                  </a:lnTo>
                  <a:lnTo>
                    <a:pt x="80" y="853"/>
                  </a:lnTo>
                  <a:lnTo>
                    <a:pt x="64" y="844"/>
                  </a:lnTo>
                  <a:lnTo>
                    <a:pt x="50" y="834"/>
                  </a:lnTo>
                  <a:lnTo>
                    <a:pt x="39" y="824"/>
                  </a:lnTo>
                  <a:lnTo>
                    <a:pt x="33" y="816"/>
                  </a:lnTo>
                  <a:lnTo>
                    <a:pt x="28" y="807"/>
                  </a:lnTo>
                  <a:lnTo>
                    <a:pt x="26" y="798"/>
                  </a:lnTo>
                  <a:lnTo>
                    <a:pt x="23" y="788"/>
                  </a:lnTo>
                  <a:lnTo>
                    <a:pt x="20" y="777"/>
                  </a:lnTo>
                  <a:lnTo>
                    <a:pt x="18" y="764"/>
                  </a:lnTo>
                  <a:lnTo>
                    <a:pt x="15" y="749"/>
                  </a:lnTo>
                  <a:lnTo>
                    <a:pt x="11" y="731"/>
                  </a:lnTo>
                  <a:lnTo>
                    <a:pt x="7" y="709"/>
                  </a:lnTo>
                  <a:lnTo>
                    <a:pt x="6" y="697"/>
                  </a:lnTo>
                  <a:lnTo>
                    <a:pt x="5" y="683"/>
                  </a:lnTo>
                  <a:lnTo>
                    <a:pt x="2" y="669"/>
                  </a:lnTo>
                  <a:lnTo>
                    <a:pt x="1" y="653"/>
                  </a:lnTo>
                  <a:lnTo>
                    <a:pt x="1" y="637"/>
                  </a:lnTo>
                  <a:lnTo>
                    <a:pt x="0" y="620"/>
                  </a:lnTo>
                  <a:lnTo>
                    <a:pt x="0" y="602"/>
                  </a:lnTo>
                  <a:lnTo>
                    <a:pt x="0" y="585"/>
                  </a:lnTo>
                  <a:lnTo>
                    <a:pt x="1" y="568"/>
                  </a:lnTo>
                  <a:lnTo>
                    <a:pt x="1" y="551"/>
                  </a:lnTo>
                  <a:lnTo>
                    <a:pt x="2" y="535"/>
                  </a:lnTo>
                  <a:lnTo>
                    <a:pt x="3" y="519"/>
                  </a:lnTo>
                  <a:lnTo>
                    <a:pt x="3" y="506"/>
                  </a:lnTo>
                  <a:lnTo>
                    <a:pt x="6" y="493"/>
                  </a:lnTo>
                  <a:lnTo>
                    <a:pt x="6" y="481"/>
                  </a:lnTo>
                  <a:lnTo>
                    <a:pt x="7" y="472"/>
                  </a:lnTo>
                  <a:lnTo>
                    <a:pt x="9" y="462"/>
                  </a:lnTo>
                  <a:lnTo>
                    <a:pt x="11" y="450"/>
                  </a:lnTo>
                  <a:lnTo>
                    <a:pt x="14" y="437"/>
                  </a:lnTo>
                  <a:lnTo>
                    <a:pt x="17" y="423"/>
                  </a:lnTo>
                  <a:lnTo>
                    <a:pt x="20" y="407"/>
                  </a:lnTo>
                  <a:lnTo>
                    <a:pt x="24" y="391"/>
                  </a:lnTo>
                  <a:lnTo>
                    <a:pt x="27" y="373"/>
                  </a:lnTo>
                  <a:lnTo>
                    <a:pt x="32" y="356"/>
                  </a:lnTo>
                  <a:lnTo>
                    <a:pt x="35" y="339"/>
                  </a:lnTo>
                  <a:lnTo>
                    <a:pt x="37" y="322"/>
                  </a:lnTo>
                  <a:lnTo>
                    <a:pt x="41" y="305"/>
                  </a:lnTo>
                  <a:lnTo>
                    <a:pt x="42" y="290"/>
                  </a:lnTo>
                  <a:lnTo>
                    <a:pt x="44" y="276"/>
                  </a:lnTo>
                  <a:lnTo>
                    <a:pt x="45" y="263"/>
                  </a:lnTo>
                  <a:lnTo>
                    <a:pt x="45" y="252"/>
                  </a:lnTo>
                  <a:lnTo>
                    <a:pt x="44" y="243"/>
                  </a:lnTo>
                  <a:lnTo>
                    <a:pt x="42" y="234"/>
                  </a:lnTo>
                  <a:lnTo>
                    <a:pt x="42" y="225"/>
                  </a:lnTo>
                  <a:lnTo>
                    <a:pt x="39" y="215"/>
                  </a:lnTo>
                  <a:lnTo>
                    <a:pt x="38" y="204"/>
                  </a:lnTo>
                  <a:lnTo>
                    <a:pt x="36" y="193"/>
                  </a:lnTo>
                  <a:lnTo>
                    <a:pt x="35" y="182"/>
                  </a:lnTo>
                  <a:lnTo>
                    <a:pt x="35" y="171"/>
                  </a:lnTo>
                  <a:lnTo>
                    <a:pt x="33" y="159"/>
                  </a:lnTo>
                  <a:lnTo>
                    <a:pt x="32" y="148"/>
                  </a:lnTo>
                  <a:lnTo>
                    <a:pt x="32" y="138"/>
                  </a:lnTo>
                  <a:lnTo>
                    <a:pt x="30" y="127"/>
                  </a:lnTo>
                  <a:lnTo>
                    <a:pt x="30" y="119"/>
                  </a:lnTo>
                  <a:lnTo>
                    <a:pt x="30" y="111"/>
                  </a:lnTo>
                  <a:lnTo>
                    <a:pt x="30" y="104"/>
                  </a:lnTo>
                  <a:lnTo>
                    <a:pt x="32" y="99"/>
                  </a:lnTo>
                  <a:lnTo>
                    <a:pt x="33" y="95"/>
                  </a:lnTo>
                  <a:lnTo>
                    <a:pt x="35" y="89"/>
                  </a:lnTo>
                  <a:lnTo>
                    <a:pt x="37" y="83"/>
                  </a:lnTo>
                  <a:lnTo>
                    <a:pt x="41" y="78"/>
                  </a:lnTo>
                  <a:lnTo>
                    <a:pt x="43" y="72"/>
                  </a:lnTo>
                  <a:lnTo>
                    <a:pt x="47" y="66"/>
                  </a:lnTo>
                  <a:lnTo>
                    <a:pt x="53" y="59"/>
                  </a:lnTo>
                  <a:lnTo>
                    <a:pt x="60" y="51"/>
                  </a:lnTo>
                  <a:lnTo>
                    <a:pt x="70" y="40"/>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48" name="Freeform 72"/>
            <p:cNvSpPr>
              <a:spLocks/>
            </p:cNvSpPr>
            <p:nvPr/>
          </p:nvSpPr>
          <p:spPr bwMode="auto">
            <a:xfrm>
              <a:off x="2470" y="2220"/>
              <a:ext cx="264" cy="875"/>
            </a:xfrm>
            <a:custGeom>
              <a:avLst/>
              <a:gdLst>
                <a:gd name="T0" fmla="*/ 18 w 297"/>
                <a:gd name="T1" fmla="*/ 32 h 875"/>
                <a:gd name="T2" fmla="*/ 23 w 297"/>
                <a:gd name="T3" fmla="*/ 12 h 875"/>
                <a:gd name="T4" fmla="*/ 29 w 297"/>
                <a:gd name="T5" fmla="*/ 1 h 875"/>
                <a:gd name="T6" fmla="*/ 36 w 297"/>
                <a:gd name="T7" fmla="*/ 0 h 875"/>
                <a:gd name="T8" fmla="*/ 42 w 297"/>
                <a:gd name="T9" fmla="*/ 7 h 875"/>
                <a:gd name="T10" fmla="*/ 53 w 297"/>
                <a:gd name="T11" fmla="*/ 21 h 875"/>
                <a:gd name="T12" fmla="*/ 68 w 297"/>
                <a:gd name="T13" fmla="*/ 57 h 875"/>
                <a:gd name="T14" fmla="*/ 73 w 297"/>
                <a:gd name="T15" fmla="*/ 103 h 875"/>
                <a:gd name="T16" fmla="*/ 70 w 297"/>
                <a:gd name="T17" fmla="*/ 157 h 875"/>
                <a:gd name="T18" fmla="*/ 69 w 297"/>
                <a:gd name="T19" fmla="*/ 222 h 875"/>
                <a:gd name="T20" fmla="*/ 68 w 297"/>
                <a:gd name="T21" fmla="*/ 313 h 875"/>
                <a:gd name="T22" fmla="*/ 68 w 297"/>
                <a:gd name="T23" fmla="*/ 412 h 875"/>
                <a:gd name="T24" fmla="*/ 66 w 297"/>
                <a:gd name="T25" fmla="*/ 498 h 875"/>
                <a:gd name="T26" fmla="*/ 67 w 297"/>
                <a:gd name="T27" fmla="*/ 555 h 875"/>
                <a:gd name="T28" fmla="*/ 67 w 297"/>
                <a:gd name="T29" fmla="*/ 592 h 875"/>
                <a:gd name="T30" fmla="*/ 67 w 297"/>
                <a:gd name="T31" fmla="*/ 638 h 875"/>
                <a:gd name="T32" fmla="*/ 66 w 297"/>
                <a:gd name="T33" fmla="*/ 687 h 875"/>
                <a:gd name="T34" fmla="*/ 65 w 297"/>
                <a:gd name="T35" fmla="*/ 734 h 875"/>
                <a:gd name="T36" fmla="*/ 65 w 297"/>
                <a:gd name="T37" fmla="*/ 774 h 875"/>
                <a:gd name="T38" fmla="*/ 60 w 297"/>
                <a:gd name="T39" fmla="*/ 820 h 875"/>
                <a:gd name="T40" fmla="*/ 46 w 297"/>
                <a:gd name="T41" fmla="*/ 860 h 875"/>
                <a:gd name="T42" fmla="*/ 32 w 297"/>
                <a:gd name="T43" fmla="*/ 874 h 875"/>
                <a:gd name="T44" fmla="*/ 22 w 297"/>
                <a:gd name="T45" fmla="*/ 862 h 875"/>
                <a:gd name="T46" fmla="*/ 11 w 297"/>
                <a:gd name="T47" fmla="*/ 835 h 875"/>
                <a:gd name="T48" fmla="*/ 6 w 297"/>
                <a:gd name="T49" fmla="*/ 808 h 875"/>
                <a:gd name="T50" fmla="*/ 5 w 297"/>
                <a:gd name="T51" fmla="*/ 776 h 875"/>
                <a:gd name="T52" fmla="*/ 4 w 297"/>
                <a:gd name="T53" fmla="*/ 728 h 875"/>
                <a:gd name="T54" fmla="*/ 4 w 297"/>
                <a:gd name="T55" fmla="*/ 680 h 875"/>
                <a:gd name="T56" fmla="*/ 4 w 297"/>
                <a:gd name="T57" fmla="*/ 633 h 875"/>
                <a:gd name="T58" fmla="*/ 2 w 297"/>
                <a:gd name="T59" fmla="*/ 582 h 875"/>
                <a:gd name="T60" fmla="*/ 0 w 297"/>
                <a:gd name="T61" fmla="*/ 534 h 875"/>
                <a:gd name="T62" fmla="*/ 0 w 297"/>
                <a:gd name="T63" fmla="*/ 493 h 875"/>
                <a:gd name="T64" fmla="*/ 3 w 297"/>
                <a:gd name="T65" fmla="*/ 462 h 875"/>
                <a:gd name="T66" fmla="*/ 4 w 297"/>
                <a:gd name="T67" fmla="*/ 424 h 875"/>
                <a:gd name="T68" fmla="*/ 5 w 297"/>
                <a:gd name="T69" fmla="*/ 374 h 875"/>
                <a:gd name="T70" fmla="*/ 8 w 297"/>
                <a:gd name="T71" fmla="*/ 323 h 875"/>
                <a:gd name="T72" fmla="*/ 10 w 297"/>
                <a:gd name="T73" fmla="*/ 276 h 875"/>
                <a:gd name="T74" fmla="*/ 10 w 297"/>
                <a:gd name="T75" fmla="*/ 243 h 875"/>
                <a:gd name="T76" fmla="*/ 9 w 297"/>
                <a:gd name="T77" fmla="*/ 216 h 875"/>
                <a:gd name="T78" fmla="*/ 8 w 297"/>
                <a:gd name="T79" fmla="*/ 183 h 875"/>
                <a:gd name="T80" fmla="*/ 6 w 297"/>
                <a:gd name="T81" fmla="*/ 149 h 875"/>
                <a:gd name="T82" fmla="*/ 6 w 297"/>
                <a:gd name="T83" fmla="*/ 120 h 875"/>
                <a:gd name="T84" fmla="*/ 6 w 297"/>
                <a:gd name="T85" fmla="*/ 99 h 875"/>
                <a:gd name="T86" fmla="*/ 8 w 297"/>
                <a:gd name="T87" fmla="*/ 84 h 875"/>
                <a:gd name="T88" fmla="*/ 10 w 297"/>
                <a:gd name="T89" fmla="*/ 66 h 875"/>
                <a:gd name="T90" fmla="*/ 16 w 297"/>
                <a:gd name="T91" fmla="*/ 40 h 8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7"/>
                <a:gd name="T139" fmla="*/ 0 h 875"/>
                <a:gd name="T140" fmla="*/ 297 w 297"/>
                <a:gd name="T141" fmla="*/ 875 h 8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7" h="875">
                  <a:moveTo>
                    <a:pt x="64" y="40"/>
                  </a:moveTo>
                  <a:lnTo>
                    <a:pt x="64" y="40"/>
                  </a:lnTo>
                  <a:lnTo>
                    <a:pt x="73" y="32"/>
                  </a:lnTo>
                  <a:lnTo>
                    <a:pt x="81" y="24"/>
                  </a:lnTo>
                  <a:lnTo>
                    <a:pt x="89" y="18"/>
                  </a:lnTo>
                  <a:lnTo>
                    <a:pt x="97" y="12"/>
                  </a:lnTo>
                  <a:lnTo>
                    <a:pt x="105" y="7"/>
                  </a:lnTo>
                  <a:lnTo>
                    <a:pt x="113" y="4"/>
                  </a:lnTo>
                  <a:lnTo>
                    <a:pt x="120" y="1"/>
                  </a:lnTo>
                  <a:lnTo>
                    <a:pt x="128" y="0"/>
                  </a:lnTo>
                  <a:lnTo>
                    <a:pt x="136" y="0"/>
                  </a:lnTo>
                  <a:lnTo>
                    <a:pt x="145" y="0"/>
                  </a:lnTo>
                  <a:lnTo>
                    <a:pt x="155" y="1"/>
                  </a:lnTo>
                  <a:lnTo>
                    <a:pt x="167" y="4"/>
                  </a:lnTo>
                  <a:lnTo>
                    <a:pt x="178" y="7"/>
                  </a:lnTo>
                  <a:lnTo>
                    <a:pt x="190" y="11"/>
                  </a:lnTo>
                  <a:lnTo>
                    <a:pt x="204" y="16"/>
                  </a:lnTo>
                  <a:lnTo>
                    <a:pt x="219" y="21"/>
                  </a:lnTo>
                  <a:lnTo>
                    <a:pt x="248" y="33"/>
                  </a:lnTo>
                  <a:lnTo>
                    <a:pt x="268" y="45"/>
                  </a:lnTo>
                  <a:lnTo>
                    <a:pt x="282" y="57"/>
                  </a:lnTo>
                  <a:lnTo>
                    <a:pt x="291" y="71"/>
                  </a:lnTo>
                  <a:lnTo>
                    <a:pt x="295" y="87"/>
                  </a:lnTo>
                  <a:lnTo>
                    <a:pt x="296" y="103"/>
                  </a:lnTo>
                  <a:lnTo>
                    <a:pt x="295" y="122"/>
                  </a:lnTo>
                  <a:lnTo>
                    <a:pt x="293" y="144"/>
                  </a:lnTo>
                  <a:lnTo>
                    <a:pt x="291" y="157"/>
                  </a:lnTo>
                  <a:lnTo>
                    <a:pt x="289" y="174"/>
                  </a:lnTo>
                  <a:lnTo>
                    <a:pt x="288" y="197"/>
                  </a:lnTo>
                  <a:lnTo>
                    <a:pt x="286" y="222"/>
                  </a:lnTo>
                  <a:lnTo>
                    <a:pt x="284" y="250"/>
                  </a:lnTo>
                  <a:lnTo>
                    <a:pt x="281" y="281"/>
                  </a:lnTo>
                  <a:lnTo>
                    <a:pt x="280" y="313"/>
                  </a:lnTo>
                  <a:lnTo>
                    <a:pt x="278" y="346"/>
                  </a:lnTo>
                  <a:lnTo>
                    <a:pt x="276" y="379"/>
                  </a:lnTo>
                  <a:lnTo>
                    <a:pt x="275" y="412"/>
                  </a:lnTo>
                  <a:lnTo>
                    <a:pt x="273" y="443"/>
                  </a:lnTo>
                  <a:lnTo>
                    <a:pt x="272" y="472"/>
                  </a:lnTo>
                  <a:lnTo>
                    <a:pt x="271" y="498"/>
                  </a:lnTo>
                  <a:lnTo>
                    <a:pt x="271" y="521"/>
                  </a:lnTo>
                  <a:lnTo>
                    <a:pt x="271" y="540"/>
                  </a:lnTo>
                  <a:lnTo>
                    <a:pt x="272" y="555"/>
                  </a:lnTo>
                  <a:lnTo>
                    <a:pt x="272" y="566"/>
                  </a:lnTo>
                  <a:lnTo>
                    <a:pt x="273" y="578"/>
                  </a:lnTo>
                  <a:lnTo>
                    <a:pt x="273" y="592"/>
                  </a:lnTo>
                  <a:lnTo>
                    <a:pt x="273" y="607"/>
                  </a:lnTo>
                  <a:lnTo>
                    <a:pt x="273" y="622"/>
                  </a:lnTo>
                  <a:lnTo>
                    <a:pt x="272" y="638"/>
                  </a:lnTo>
                  <a:lnTo>
                    <a:pt x="272" y="654"/>
                  </a:lnTo>
                  <a:lnTo>
                    <a:pt x="272" y="671"/>
                  </a:lnTo>
                  <a:lnTo>
                    <a:pt x="271" y="687"/>
                  </a:lnTo>
                  <a:lnTo>
                    <a:pt x="270" y="703"/>
                  </a:lnTo>
                  <a:lnTo>
                    <a:pt x="270" y="719"/>
                  </a:lnTo>
                  <a:lnTo>
                    <a:pt x="269" y="734"/>
                  </a:lnTo>
                  <a:lnTo>
                    <a:pt x="268" y="749"/>
                  </a:lnTo>
                  <a:lnTo>
                    <a:pt x="268" y="762"/>
                  </a:lnTo>
                  <a:lnTo>
                    <a:pt x="267" y="774"/>
                  </a:lnTo>
                  <a:lnTo>
                    <a:pt x="267" y="785"/>
                  </a:lnTo>
                  <a:lnTo>
                    <a:pt x="260" y="803"/>
                  </a:lnTo>
                  <a:lnTo>
                    <a:pt x="248" y="820"/>
                  </a:lnTo>
                  <a:lnTo>
                    <a:pt x="230" y="836"/>
                  </a:lnTo>
                  <a:lnTo>
                    <a:pt x="208" y="848"/>
                  </a:lnTo>
                  <a:lnTo>
                    <a:pt x="186" y="860"/>
                  </a:lnTo>
                  <a:lnTo>
                    <a:pt x="164" y="867"/>
                  </a:lnTo>
                  <a:lnTo>
                    <a:pt x="145" y="873"/>
                  </a:lnTo>
                  <a:lnTo>
                    <a:pt x="133" y="874"/>
                  </a:lnTo>
                  <a:lnTo>
                    <a:pt x="122" y="873"/>
                  </a:lnTo>
                  <a:lnTo>
                    <a:pt x="107" y="868"/>
                  </a:lnTo>
                  <a:lnTo>
                    <a:pt x="91" y="862"/>
                  </a:lnTo>
                  <a:lnTo>
                    <a:pt x="74" y="854"/>
                  </a:lnTo>
                  <a:lnTo>
                    <a:pt x="59" y="845"/>
                  </a:lnTo>
                  <a:lnTo>
                    <a:pt x="45" y="835"/>
                  </a:lnTo>
                  <a:lnTo>
                    <a:pt x="34" y="825"/>
                  </a:lnTo>
                  <a:lnTo>
                    <a:pt x="27" y="817"/>
                  </a:lnTo>
                  <a:lnTo>
                    <a:pt x="24" y="808"/>
                  </a:lnTo>
                  <a:lnTo>
                    <a:pt x="23" y="798"/>
                  </a:lnTo>
                  <a:lnTo>
                    <a:pt x="21" y="788"/>
                  </a:lnTo>
                  <a:lnTo>
                    <a:pt x="21" y="776"/>
                  </a:lnTo>
                  <a:lnTo>
                    <a:pt x="20" y="762"/>
                  </a:lnTo>
                  <a:lnTo>
                    <a:pt x="19" y="746"/>
                  </a:lnTo>
                  <a:lnTo>
                    <a:pt x="17" y="728"/>
                  </a:lnTo>
                  <a:lnTo>
                    <a:pt x="15" y="706"/>
                  </a:lnTo>
                  <a:lnTo>
                    <a:pt x="12" y="694"/>
                  </a:lnTo>
                  <a:lnTo>
                    <a:pt x="10" y="680"/>
                  </a:lnTo>
                  <a:lnTo>
                    <a:pt x="9" y="665"/>
                  </a:lnTo>
                  <a:lnTo>
                    <a:pt x="7" y="650"/>
                  </a:lnTo>
                  <a:lnTo>
                    <a:pt x="6" y="633"/>
                  </a:lnTo>
                  <a:lnTo>
                    <a:pt x="3" y="617"/>
                  </a:lnTo>
                  <a:lnTo>
                    <a:pt x="2" y="600"/>
                  </a:lnTo>
                  <a:lnTo>
                    <a:pt x="2" y="582"/>
                  </a:lnTo>
                  <a:lnTo>
                    <a:pt x="1" y="566"/>
                  </a:lnTo>
                  <a:lnTo>
                    <a:pt x="0" y="550"/>
                  </a:lnTo>
                  <a:lnTo>
                    <a:pt x="0" y="534"/>
                  </a:lnTo>
                  <a:lnTo>
                    <a:pt x="0" y="519"/>
                  </a:lnTo>
                  <a:lnTo>
                    <a:pt x="0" y="505"/>
                  </a:lnTo>
                  <a:lnTo>
                    <a:pt x="0" y="493"/>
                  </a:lnTo>
                  <a:lnTo>
                    <a:pt x="1" y="481"/>
                  </a:lnTo>
                  <a:lnTo>
                    <a:pt x="2" y="472"/>
                  </a:lnTo>
                  <a:lnTo>
                    <a:pt x="3" y="462"/>
                  </a:lnTo>
                  <a:lnTo>
                    <a:pt x="6" y="451"/>
                  </a:lnTo>
                  <a:lnTo>
                    <a:pt x="9" y="437"/>
                  </a:lnTo>
                  <a:lnTo>
                    <a:pt x="11" y="424"/>
                  </a:lnTo>
                  <a:lnTo>
                    <a:pt x="16" y="407"/>
                  </a:lnTo>
                  <a:lnTo>
                    <a:pt x="18" y="391"/>
                  </a:lnTo>
                  <a:lnTo>
                    <a:pt x="23" y="374"/>
                  </a:lnTo>
                  <a:lnTo>
                    <a:pt x="26" y="356"/>
                  </a:lnTo>
                  <a:lnTo>
                    <a:pt x="29" y="339"/>
                  </a:lnTo>
                  <a:lnTo>
                    <a:pt x="32" y="323"/>
                  </a:lnTo>
                  <a:lnTo>
                    <a:pt x="35" y="306"/>
                  </a:lnTo>
                  <a:lnTo>
                    <a:pt x="37" y="291"/>
                  </a:lnTo>
                  <a:lnTo>
                    <a:pt x="38" y="276"/>
                  </a:lnTo>
                  <a:lnTo>
                    <a:pt x="39" y="263"/>
                  </a:lnTo>
                  <a:lnTo>
                    <a:pt x="39" y="252"/>
                  </a:lnTo>
                  <a:lnTo>
                    <a:pt x="38" y="243"/>
                  </a:lnTo>
                  <a:lnTo>
                    <a:pt x="37" y="235"/>
                  </a:lnTo>
                  <a:lnTo>
                    <a:pt x="36" y="226"/>
                  </a:lnTo>
                  <a:lnTo>
                    <a:pt x="34" y="216"/>
                  </a:lnTo>
                  <a:lnTo>
                    <a:pt x="33" y="205"/>
                  </a:lnTo>
                  <a:lnTo>
                    <a:pt x="30" y="194"/>
                  </a:lnTo>
                  <a:lnTo>
                    <a:pt x="30" y="183"/>
                  </a:lnTo>
                  <a:lnTo>
                    <a:pt x="29" y="171"/>
                  </a:lnTo>
                  <a:lnTo>
                    <a:pt x="27" y="159"/>
                  </a:lnTo>
                  <a:lnTo>
                    <a:pt x="26" y="149"/>
                  </a:lnTo>
                  <a:lnTo>
                    <a:pt x="26" y="138"/>
                  </a:lnTo>
                  <a:lnTo>
                    <a:pt x="25" y="128"/>
                  </a:lnTo>
                  <a:lnTo>
                    <a:pt x="25" y="120"/>
                  </a:lnTo>
                  <a:lnTo>
                    <a:pt x="25" y="111"/>
                  </a:lnTo>
                  <a:lnTo>
                    <a:pt x="25" y="105"/>
                  </a:lnTo>
                  <a:lnTo>
                    <a:pt x="26" y="99"/>
                  </a:lnTo>
                  <a:lnTo>
                    <a:pt x="27" y="95"/>
                  </a:lnTo>
                  <a:lnTo>
                    <a:pt x="30" y="89"/>
                  </a:lnTo>
                  <a:lnTo>
                    <a:pt x="32" y="84"/>
                  </a:lnTo>
                  <a:lnTo>
                    <a:pt x="35" y="78"/>
                  </a:lnTo>
                  <a:lnTo>
                    <a:pt x="37" y="73"/>
                  </a:lnTo>
                  <a:lnTo>
                    <a:pt x="42" y="66"/>
                  </a:lnTo>
                  <a:lnTo>
                    <a:pt x="47" y="59"/>
                  </a:lnTo>
                  <a:lnTo>
                    <a:pt x="54" y="51"/>
                  </a:lnTo>
                  <a:lnTo>
                    <a:pt x="64" y="40"/>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49" name="Freeform 73"/>
            <p:cNvSpPr>
              <a:spLocks/>
            </p:cNvSpPr>
            <p:nvPr/>
          </p:nvSpPr>
          <p:spPr bwMode="auto">
            <a:xfrm>
              <a:off x="2249" y="2220"/>
              <a:ext cx="258" cy="875"/>
            </a:xfrm>
            <a:custGeom>
              <a:avLst/>
              <a:gdLst>
                <a:gd name="T0" fmla="*/ 15 w 290"/>
                <a:gd name="T1" fmla="*/ 32 h 875"/>
                <a:gd name="T2" fmla="*/ 20 w 290"/>
                <a:gd name="T3" fmla="*/ 13 h 875"/>
                <a:gd name="T4" fmla="*/ 27 w 290"/>
                <a:gd name="T5" fmla="*/ 2 h 875"/>
                <a:gd name="T6" fmla="*/ 34 w 290"/>
                <a:gd name="T7" fmla="*/ 0 h 875"/>
                <a:gd name="T8" fmla="*/ 42 w 290"/>
                <a:gd name="T9" fmla="*/ 3 h 875"/>
                <a:gd name="T10" fmla="*/ 53 w 290"/>
                <a:gd name="T11" fmla="*/ 12 h 875"/>
                <a:gd name="T12" fmla="*/ 69 w 290"/>
                <a:gd name="T13" fmla="*/ 46 h 875"/>
                <a:gd name="T14" fmla="*/ 70 w 290"/>
                <a:gd name="T15" fmla="*/ 100 h 875"/>
                <a:gd name="T16" fmla="*/ 69 w 290"/>
                <a:gd name="T17" fmla="*/ 157 h 875"/>
                <a:gd name="T18" fmla="*/ 68 w 290"/>
                <a:gd name="T19" fmla="*/ 222 h 875"/>
                <a:gd name="T20" fmla="*/ 66 w 290"/>
                <a:gd name="T21" fmla="*/ 313 h 875"/>
                <a:gd name="T22" fmla="*/ 66 w 290"/>
                <a:gd name="T23" fmla="*/ 412 h 875"/>
                <a:gd name="T24" fmla="*/ 63 w 290"/>
                <a:gd name="T25" fmla="*/ 498 h 875"/>
                <a:gd name="T26" fmla="*/ 64 w 290"/>
                <a:gd name="T27" fmla="*/ 555 h 875"/>
                <a:gd name="T28" fmla="*/ 64 w 290"/>
                <a:gd name="T29" fmla="*/ 592 h 875"/>
                <a:gd name="T30" fmla="*/ 64 w 290"/>
                <a:gd name="T31" fmla="*/ 638 h 875"/>
                <a:gd name="T32" fmla="*/ 63 w 290"/>
                <a:gd name="T33" fmla="*/ 687 h 875"/>
                <a:gd name="T34" fmla="*/ 63 w 290"/>
                <a:gd name="T35" fmla="*/ 734 h 875"/>
                <a:gd name="T36" fmla="*/ 63 w 290"/>
                <a:gd name="T37" fmla="*/ 774 h 875"/>
                <a:gd name="T38" fmla="*/ 59 w 290"/>
                <a:gd name="T39" fmla="*/ 820 h 875"/>
                <a:gd name="T40" fmla="*/ 43 w 290"/>
                <a:gd name="T41" fmla="*/ 860 h 875"/>
                <a:gd name="T42" fmla="*/ 29 w 290"/>
                <a:gd name="T43" fmla="*/ 874 h 875"/>
                <a:gd name="T44" fmla="*/ 20 w 290"/>
                <a:gd name="T45" fmla="*/ 862 h 875"/>
                <a:gd name="T46" fmla="*/ 8 w 290"/>
                <a:gd name="T47" fmla="*/ 835 h 875"/>
                <a:gd name="T48" fmla="*/ 4 w 290"/>
                <a:gd name="T49" fmla="*/ 808 h 875"/>
                <a:gd name="T50" fmla="*/ 4 w 290"/>
                <a:gd name="T51" fmla="*/ 776 h 875"/>
                <a:gd name="T52" fmla="*/ 4 w 290"/>
                <a:gd name="T53" fmla="*/ 728 h 875"/>
                <a:gd name="T54" fmla="*/ 0 w 290"/>
                <a:gd name="T55" fmla="*/ 680 h 875"/>
                <a:gd name="T56" fmla="*/ 0 w 290"/>
                <a:gd name="T57" fmla="*/ 634 h 875"/>
                <a:gd name="T58" fmla="*/ 4 w 290"/>
                <a:gd name="T59" fmla="*/ 584 h 875"/>
                <a:gd name="T60" fmla="*/ 4 w 290"/>
                <a:gd name="T61" fmla="*/ 537 h 875"/>
                <a:gd name="T62" fmla="*/ 4 w 290"/>
                <a:gd name="T63" fmla="*/ 495 h 875"/>
                <a:gd name="T64" fmla="*/ 5 w 290"/>
                <a:gd name="T65" fmla="*/ 466 h 875"/>
                <a:gd name="T66" fmla="*/ 7 w 290"/>
                <a:gd name="T67" fmla="*/ 426 h 875"/>
                <a:gd name="T68" fmla="*/ 7 w 290"/>
                <a:gd name="T69" fmla="*/ 376 h 875"/>
                <a:gd name="T70" fmla="*/ 7 w 290"/>
                <a:gd name="T71" fmla="*/ 323 h 875"/>
                <a:gd name="T72" fmla="*/ 7 w 290"/>
                <a:gd name="T73" fmla="*/ 277 h 875"/>
                <a:gd name="T74" fmla="*/ 7 w 290"/>
                <a:gd name="T75" fmla="*/ 243 h 875"/>
                <a:gd name="T76" fmla="*/ 5 w 290"/>
                <a:gd name="T77" fmla="*/ 207 h 875"/>
                <a:gd name="T78" fmla="*/ 4 w 290"/>
                <a:gd name="T79" fmla="*/ 168 h 875"/>
                <a:gd name="T80" fmla="*/ 4 w 290"/>
                <a:gd name="T81" fmla="*/ 133 h 875"/>
                <a:gd name="T82" fmla="*/ 4 w 290"/>
                <a:gd name="T83" fmla="*/ 107 h 875"/>
                <a:gd name="T84" fmla="*/ 4 w 290"/>
                <a:gd name="T85" fmla="*/ 95 h 875"/>
                <a:gd name="T86" fmla="*/ 4 w 290"/>
                <a:gd name="T87" fmla="*/ 84 h 875"/>
                <a:gd name="T88" fmla="*/ 7 w 290"/>
                <a:gd name="T89" fmla="*/ 66 h 875"/>
                <a:gd name="T90" fmla="*/ 12 w 290"/>
                <a:gd name="T91" fmla="*/ 40 h 8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0"/>
                <a:gd name="T139" fmla="*/ 0 h 875"/>
                <a:gd name="T140" fmla="*/ 290 w 290"/>
                <a:gd name="T141" fmla="*/ 875 h 8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0" h="875">
                  <a:moveTo>
                    <a:pt x="52" y="40"/>
                  </a:moveTo>
                  <a:lnTo>
                    <a:pt x="52" y="40"/>
                  </a:lnTo>
                  <a:lnTo>
                    <a:pt x="61" y="32"/>
                  </a:lnTo>
                  <a:lnTo>
                    <a:pt x="70" y="24"/>
                  </a:lnTo>
                  <a:lnTo>
                    <a:pt x="79" y="18"/>
                  </a:lnTo>
                  <a:lnTo>
                    <a:pt x="85" y="13"/>
                  </a:lnTo>
                  <a:lnTo>
                    <a:pt x="93" y="8"/>
                  </a:lnTo>
                  <a:lnTo>
                    <a:pt x="101" y="5"/>
                  </a:lnTo>
                  <a:lnTo>
                    <a:pt x="110" y="2"/>
                  </a:lnTo>
                  <a:lnTo>
                    <a:pt x="119" y="0"/>
                  </a:lnTo>
                  <a:lnTo>
                    <a:pt x="128" y="0"/>
                  </a:lnTo>
                  <a:lnTo>
                    <a:pt x="137" y="0"/>
                  </a:lnTo>
                  <a:lnTo>
                    <a:pt x="148" y="0"/>
                  </a:lnTo>
                  <a:lnTo>
                    <a:pt x="160" y="1"/>
                  </a:lnTo>
                  <a:lnTo>
                    <a:pt x="172" y="3"/>
                  </a:lnTo>
                  <a:lnTo>
                    <a:pt x="186" y="6"/>
                  </a:lnTo>
                  <a:lnTo>
                    <a:pt x="200" y="8"/>
                  </a:lnTo>
                  <a:lnTo>
                    <a:pt x="217" y="12"/>
                  </a:lnTo>
                  <a:lnTo>
                    <a:pt x="249" y="20"/>
                  </a:lnTo>
                  <a:lnTo>
                    <a:pt x="270" y="32"/>
                  </a:lnTo>
                  <a:lnTo>
                    <a:pt x="282" y="46"/>
                  </a:lnTo>
                  <a:lnTo>
                    <a:pt x="288" y="62"/>
                  </a:lnTo>
                  <a:lnTo>
                    <a:pt x="289" y="80"/>
                  </a:lnTo>
                  <a:lnTo>
                    <a:pt x="287" y="100"/>
                  </a:lnTo>
                  <a:lnTo>
                    <a:pt x="283" y="121"/>
                  </a:lnTo>
                  <a:lnTo>
                    <a:pt x="280" y="144"/>
                  </a:lnTo>
                  <a:lnTo>
                    <a:pt x="279" y="157"/>
                  </a:lnTo>
                  <a:lnTo>
                    <a:pt x="278" y="174"/>
                  </a:lnTo>
                  <a:lnTo>
                    <a:pt x="276" y="197"/>
                  </a:lnTo>
                  <a:lnTo>
                    <a:pt x="273" y="222"/>
                  </a:lnTo>
                  <a:lnTo>
                    <a:pt x="272" y="250"/>
                  </a:lnTo>
                  <a:lnTo>
                    <a:pt x="270" y="281"/>
                  </a:lnTo>
                  <a:lnTo>
                    <a:pt x="268" y="313"/>
                  </a:lnTo>
                  <a:lnTo>
                    <a:pt x="265" y="346"/>
                  </a:lnTo>
                  <a:lnTo>
                    <a:pt x="264" y="379"/>
                  </a:lnTo>
                  <a:lnTo>
                    <a:pt x="263" y="412"/>
                  </a:lnTo>
                  <a:lnTo>
                    <a:pt x="261" y="443"/>
                  </a:lnTo>
                  <a:lnTo>
                    <a:pt x="260" y="472"/>
                  </a:lnTo>
                  <a:lnTo>
                    <a:pt x="259" y="498"/>
                  </a:lnTo>
                  <a:lnTo>
                    <a:pt x="259" y="521"/>
                  </a:lnTo>
                  <a:lnTo>
                    <a:pt x="259" y="540"/>
                  </a:lnTo>
                  <a:lnTo>
                    <a:pt x="260" y="555"/>
                  </a:lnTo>
                  <a:lnTo>
                    <a:pt x="260" y="566"/>
                  </a:lnTo>
                  <a:lnTo>
                    <a:pt x="261" y="578"/>
                  </a:lnTo>
                  <a:lnTo>
                    <a:pt x="261" y="592"/>
                  </a:lnTo>
                  <a:lnTo>
                    <a:pt x="261" y="607"/>
                  </a:lnTo>
                  <a:lnTo>
                    <a:pt x="261" y="622"/>
                  </a:lnTo>
                  <a:lnTo>
                    <a:pt x="261" y="638"/>
                  </a:lnTo>
                  <a:lnTo>
                    <a:pt x="260" y="654"/>
                  </a:lnTo>
                  <a:lnTo>
                    <a:pt x="260" y="671"/>
                  </a:lnTo>
                  <a:lnTo>
                    <a:pt x="259" y="687"/>
                  </a:lnTo>
                  <a:lnTo>
                    <a:pt x="259" y="703"/>
                  </a:lnTo>
                  <a:lnTo>
                    <a:pt x="258" y="719"/>
                  </a:lnTo>
                  <a:lnTo>
                    <a:pt x="258" y="734"/>
                  </a:lnTo>
                  <a:lnTo>
                    <a:pt x="258" y="749"/>
                  </a:lnTo>
                  <a:lnTo>
                    <a:pt x="256" y="762"/>
                  </a:lnTo>
                  <a:lnTo>
                    <a:pt x="256" y="774"/>
                  </a:lnTo>
                  <a:lnTo>
                    <a:pt x="255" y="785"/>
                  </a:lnTo>
                  <a:lnTo>
                    <a:pt x="250" y="803"/>
                  </a:lnTo>
                  <a:lnTo>
                    <a:pt x="236" y="820"/>
                  </a:lnTo>
                  <a:lnTo>
                    <a:pt x="217" y="836"/>
                  </a:lnTo>
                  <a:lnTo>
                    <a:pt x="196" y="848"/>
                  </a:lnTo>
                  <a:lnTo>
                    <a:pt x="173" y="860"/>
                  </a:lnTo>
                  <a:lnTo>
                    <a:pt x="152" y="867"/>
                  </a:lnTo>
                  <a:lnTo>
                    <a:pt x="134" y="873"/>
                  </a:lnTo>
                  <a:lnTo>
                    <a:pt x="121" y="874"/>
                  </a:lnTo>
                  <a:lnTo>
                    <a:pt x="109" y="873"/>
                  </a:lnTo>
                  <a:lnTo>
                    <a:pt x="94" y="868"/>
                  </a:lnTo>
                  <a:lnTo>
                    <a:pt x="79" y="862"/>
                  </a:lnTo>
                  <a:lnTo>
                    <a:pt x="63" y="854"/>
                  </a:lnTo>
                  <a:lnTo>
                    <a:pt x="47" y="845"/>
                  </a:lnTo>
                  <a:lnTo>
                    <a:pt x="33" y="835"/>
                  </a:lnTo>
                  <a:lnTo>
                    <a:pt x="21" y="825"/>
                  </a:lnTo>
                  <a:lnTo>
                    <a:pt x="15" y="817"/>
                  </a:lnTo>
                  <a:lnTo>
                    <a:pt x="12" y="808"/>
                  </a:lnTo>
                  <a:lnTo>
                    <a:pt x="10" y="798"/>
                  </a:lnTo>
                  <a:lnTo>
                    <a:pt x="9" y="788"/>
                  </a:lnTo>
                  <a:lnTo>
                    <a:pt x="9" y="776"/>
                  </a:lnTo>
                  <a:lnTo>
                    <a:pt x="8" y="762"/>
                  </a:lnTo>
                  <a:lnTo>
                    <a:pt x="8" y="746"/>
                  </a:lnTo>
                  <a:lnTo>
                    <a:pt x="6" y="728"/>
                  </a:lnTo>
                  <a:lnTo>
                    <a:pt x="2" y="706"/>
                  </a:lnTo>
                  <a:lnTo>
                    <a:pt x="0" y="694"/>
                  </a:lnTo>
                  <a:lnTo>
                    <a:pt x="0" y="680"/>
                  </a:lnTo>
                  <a:lnTo>
                    <a:pt x="0" y="665"/>
                  </a:lnTo>
                  <a:lnTo>
                    <a:pt x="0" y="651"/>
                  </a:lnTo>
                  <a:lnTo>
                    <a:pt x="0" y="634"/>
                  </a:lnTo>
                  <a:lnTo>
                    <a:pt x="2" y="618"/>
                  </a:lnTo>
                  <a:lnTo>
                    <a:pt x="3" y="601"/>
                  </a:lnTo>
                  <a:lnTo>
                    <a:pt x="6" y="584"/>
                  </a:lnTo>
                  <a:lnTo>
                    <a:pt x="8" y="568"/>
                  </a:lnTo>
                  <a:lnTo>
                    <a:pt x="10" y="552"/>
                  </a:lnTo>
                  <a:lnTo>
                    <a:pt x="12" y="537"/>
                  </a:lnTo>
                  <a:lnTo>
                    <a:pt x="15" y="522"/>
                  </a:lnTo>
                  <a:lnTo>
                    <a:pt x="17" y="508"/>
                  </a:lnTo>
                  <a:lnTo>
                    <a:pt x="19" y="495"/>
                  </a:lnTo>
                  <a:lnTo>
                    <a:pt x="21" y="485"/>
                  </a:lnTo>
                  <a:lnTo>
                    <a:pt x="21" y="475"/>
                  </a:lnTo>
                  <a:lnTo>
                    <a:pt x="22" y="466"/>
                  </a:lnTo>
                  <a:lnTo>
                    <a:pt x="25" y="455"/>
                  </a:lnTo>
                  <a:lnTo>
                    <a:pt x="26" y="441"/>
                  </a:lnTo>
                  <a:lnTo>
                    <a:pt x="27" y="426"/>
                  </a:lnTo>
                  <a:lnTo>
                    <a:pt x="28" y="410"/>
                  </a:lnTo>
                  <a:lnTo>
                    <a:pt x="29" y="393"/>
                  </a:lnTo>
                  <a:lnTo>
                    <a:pt x="29" y="376"/>
                  </a:lnTo>
                  <a:lnTo>
                    <a:pt x="29" y="358"/>
                  </a:lnTo>
                  <a:lnTo>
                    <a:pt x="29" y="341"/>
                  </a:lnTo>
                  <a:lnTo>
                    <a:pt x="29" y="323"/>
                  </a:lnTo>
                  <a:lnTo>
                    <a:pt x="29" y="307"/>
                  </a:lnTo>
                  <a:lnTo>
                    <a:pt x="29" y="291"/>
                  </a:lnTo>
                  <a:lnTo>
                    <a:pt x="29" y="277"/>
                  </a:lnTo>
                  <a:lnTo>
                    <a:pt x="29" y="263"/>
                  </a:lnTo>
                  <a:lnTo>
                    <a:pt x="28" y="253"/>
                  </a:lnTo>
                  <a:lnTo>
                    <a:pt x="27" y="243"/>
                  </a:lnTo>
                  <a:lnTo>
                    <a:pt x="25" y="231"/>
                  </a:lnTo>
                  <a:lnTo>
                    <a:pt x="22" y="219"/>
                  </a:lnTo>
                  <a:lnTo>
                    <a:pt x="21" y="207"/>
                  </a:lnTo>
                  <a:lnTo>
                    <a:pt x="21" y="194"/>
                  </a:lnTo>
                  <a:lnTo>
                    <a:pt x="20" y="181"/>
                  </a:lnTo>
                  <a:lnTo>
                    <a:pt x="19" y="168"/>
                  </a:lnTo>
                  <a:lnTo>
                    <a:pt x="19" y="156"/>
                  </a:lnTo>
                  <a:lnTo>
                    <a:pt x="18" y="144"/>
                  </a:lnTo>
                  <a:lnTo>
                    <a:pt x="18" y="133"/>
                  </a:lnTo>
                  <a:lnTo>
                    <a:pt x="18" y="123"/>
                  </a:lnTo>
                  <a:lnTo>
                    <a:pt x="17" y="114"/>
                  </a:lnTo>
                  <a:lnTo>
                    <a:pt x="17" y="107"/>
                  </a:lnTo>
                  <a:lnTo>
                    <a:pt x="17" y="102"/>
                  </a:lnTo>
                  <a:lnTo>
                    <a:pt x="16" y="97"/>
                  </a:lnTo>
                  <a:lnTo>
                    <a:pt x="16" y="95"/>
                  </a:lnTo>
                  <a:lnTo>
                    <a:pt x="15" y="95"/>
                  </a:lnTo>
                  <a:lnTo>
                    <a:pt x="18" y="89"/>
                  </a:lnTo>
                  <a:lnTo>
                    <a:pt x="20" y="84"/>
                  </a:lnTo>
                  <a:lnTo>
                    <a:pt x="22" y="78"/>
                  </a:lnTo>
                  <a:lnTo>
                    <a:pt x="26" y="73"/>
                  </a:lnTo>
                  <a:lnTo>
                    <a:pt x="29" y="66"/>
                  </a:lnTo>
                  <a:lnTo>
                    <a:pt x="36" y="59"/>
                  </a:lnTo>
                  <a:lnTo>
                    <a:pt x="43" y="51"/>
                  </a:lnTo>
                  <a:lnTo>
                    <a:pt x="52" y="40"/>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50" name="Freeform 74"/>
            <p:cNvSpPr>
              <a:spLocks/>
            </p:cNvSpPr>
            <p:nvPr/>
          </p:nvSpPr>
          <p:spPr bwMode="auto">
            <a:xfrm>
              <a:off x="2942" y="2228"/>
              <a:ext cx="245" cy="876"/>
            </a:xfrm>
            <a:custGeom>
              <a:avLst/>
              <a:gdLst>
                <a:gd name="T0" fmla="*/ 57 w 275"/>
                <a:gd name="T1" fmla="*/ 840 h 876"/>
                <a:gd name="T2" fmla="*/ 52 w 275"/>
                <a:gd name="T3" fmla="*/ 860 h 876"/>
                <a:gd name="T4" fmla="*/ 45 w 275"/>
                <a:gd name="T5" fmla="*/ 872 h 876"/>
                <a:gd name="T6" fmla="*/ 38 w 275"/>
                <a:gd name="T7" fmla="*/ 875 h 876"/>
                <a:gd name="T8" fmla="*/ 30 w 275"/>
                <a:gd name="T9" fmla="*/ 872 h 876"/>
                <a:gd name="T10" fmla="*/ 18 w 275"/>
                <a:gd name="T11" fmla="*/ 865 h 876"/>
                <a:gd name="T12" fmla="*/ 4 w 275"/>
                <a:gd name="T13" fmla="*/ 833 h 876"/>
                <a:gd name="T14" fmla="*/ 1 w 275"/>
                <a:gd name="T15" fmla="*/ 779 h 876"/>
                <a:gd name="T16" fmla="*/ 4 w 275"/>
                <a:gd name="T17" fmla="*/ 722 h 876"/>
                <a:gd name="T18" fmla="*/ 4 w 275"/>
                <a:gd name="T19" fmla="*/ 657 h 876"/>
                <a:gd name="T20" fmla="*/ 4 w 275"/>
                <a:gd name="T21" fmla="*/ 566 h 876"/>
                <a:gd name="T22" fmla="*/ 4 w 275"/>
                <a:gd name="T23" fmla="*/ 467 h 876"/>
                <a:gd name="T24" fmla="*/ 4 w 275"/>
                <a:gd name="T25" fmla="*/ 380 h 876"/>
                <a:gd name="T26" fmla="*/ 4 w 275"/>
                <a:gd name="T27" fmla="*/ 324 h 876"/>
                <a:gd name="T28" fmla="*/ 4 w 275"/>
                <a:gd name="T29" fmla="*/ 287 h 876"/>
                <a:gd name="T30" fmla="*/ 4 w 275"/>
                <a:gd name="T31" fmla="*/ 241 h 876"/>
                <a:gd name="T32" fmla="*/ 4 w 275"/>
                <a:gd name="T33" fmla="*/ 191 h 876"/>
                <a:gd name="T34" fmla="*/ 4 w 275"/>
                <a:gd name="T35" fmla="*/ 144 h 876"/>
                <a:gd name="T36" fmla="*/ 4 w 275"/>
                <a:gd name="T37" fmla="*/ 105 h 876"/>
                <a:gd name="T38" fmla="*/ 7 w 275"/>
                <a:gd name="T39" fmla="*/ 58 h 876"/>
                <a:gd name="T40" fmla="*/ 23 w 275"/>
                <a:gd name="T41" fmla="*/ 17 h 876"/>
                <a:gd name="T42" fmla="*/ 35 w 275"/>
                <a:gd name="T43" fmla="*/ 0 h 876"/>
                <a:gd name="T44" fmla="*/ 46 w 275"/>
                <a:gd name="T45" fmla="*/ 11 h 876"/>
                <a:gd name="T46" fmla="*/ 57 w 275"/>
                <a:gd name="T47" fmla="*/ 37 h 876"/>
                <a:gd name="T48" fmla="*/ 63 w 275"/>
                <a:gd name="T49" fmla="*/ 64 h 876"/>
                <a:gd name="T50" fmla="*/ 64 w 275"/>
                <a:gd name="T51" fmla="*/ 96 h 876"/>
                <a:gd name="T52" fmla="*/ 66 w 275"/>
                <a:gd name="T53" fmla="*/ 144 h 876"/>
                <a:gd name="T54" fmla="*/ 68 w 275"/>
                <a:gd name="T55" fmla="*/ 192 h 876"/>
                <a:gd name="T56" fmla="*/ 68 w 275"/>
                <a:gd name="T57" fmla="*/ 239 h 876"/>
                <a:gd name="T58" fmla="*/ 69 w 275"/>
                <a:gd name="T59" fmla="*/ 290 h 876"/>
                <a:gd name="T60" fmla="*/ 68 w 275"/>
                <a:gd name="T61" fmla="*/ 339 h 876"/>
                <a:gd name="T62" fmla="*/ 68 w 275"/>
                <a:gd name="T63" fmla="*/ 380 h 876"/>
                <a:gd name="T64" fmla="*/ 68 w 275"/>
                <a:gd name="T65" fmla="*/ 410 h 876"/>
                <a:gd name="T66" fmla="*/ 67 w 275"/>
                <a:gd name="T67" fmla="*/ 449 h 876"/>
                <a:gd name="T68" fmla="*/ 64 w 275"/>
                <a:gd name="T69" fmla="*/ 499 h 876"/>
                <a:gd name="T70" fmla="*/ 63 w 275"/>
                <a:gd name="T71" fmla="*/ 550 h 876"/>
                <a:gd name="T72" fmla="*/ 63 w 275"/>
                <a:gd name="T73" fmla="*/ 596 h 876"/>
                <a:gd name="T74" fmla="*/ 64 w 275"/>
                <a:gd name="T75" fmla="*/ 629 h 876"/>
                <a:gd name="T76" fmla="*/ 66 w 275"/>
                <a:gd name="T77" fmla="*/ 665 h 876"/>
                <a:gd name="T78" fmla="*/ 67 w 275"/>
                <a:gd name="T79" fmla="*/ 704 h 876"/>
                <a:gd name="T80" fmla="*/ 68 w 275"/>
                <a:gd name="T81" fmla="*/ 739 h 876"/>
                <a:gd name="T82" fmla="*/ 68 w 275"/>
                <a:gd name="T83" fmla="*/ 764 h 876"/>
                <a:gd name="T84" fmla="*/ 68 w 275"/>
                <a:gd name="T85" fmla="*/ 777 h 876"/>
                <a:gd name="T86" fmla="*/ 68 w 275"/>
                <a:gd name="T87" fmla="*/ 788 h 876"/>
                <a:gd name="T88" fmla="*/ 65 w 275"/>
                <a:gd name="T89" fmla="*/ 806 h 876"/>
                <a:gd name="T90" fmla="*/ 60 w 275"/>
                <a:gd name="T91" fmla="*/ 832 h 8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5"/>
                <a:gd name="T139" fmla="*/ 0 h 876"/>
                <a:gd name="T140" fmla="*/ 275 w 275"/>
                <a:gd name="T141" fmla="*/ 876 h 8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5" h="876">
                  <a:moveTo>
                    <a:pt x="238" y="832"/>
                  </a:moveTo>
                  <a:lnTo>
                    <a:pt x="238" y="832"/>
                  </a:lnTo>
                  <a:lnTo>
                    <a:pt x="229" y="840"/>
                  </a:lnTo>
                  <a:lnTo>
                    <a:pt x="221" y="848"/>
                  </a:lnTo>
                  <a:lnTo>
                    <a:pt x="213" y="855"/>
                  </a:lnTo>
                  <a:lnTo>
                    <a:pt x="206" y="860"/>
                  </a:lnTo>
                  <a:lnTo>
                    <a:pt x="198" y="866"/>
                  </a:lnTo>
                  <a:lnTo>
                    <a:pt x="190" y="869"/>
                  </a:lnTo>
                  <a:lnTo>
                    <a:pt x="182" y="872"/>
                  </a:lnTo>
                  <a:lnTo>
                    <a:pt x="173" y="873"/>
                  </a:lnTo>
                  <a:lnTo>
                    <a:pt x="164" y="874"/>
                  </a:lnTo>
                  <a:lnTo>
                    <a:pt x="154" y="875"/>
                  </a:lnTo>
                  <a:lnTo>
                    <a:pt x="143" y="874"/>
                  </a:lnTo>
                  <a:lnTo>
                    <a:pt x="133" y="873"/>
                  </a:lnTo>
                  <a:lnTo>
                    <a:pt x="120" y="872"/>
                  </a:lnTo>
                  <a:lnTo>
                    <a:pt x="107" y="870"/>
                  </a:lnTo>
                  <a:lnTo>
                    <a:pt x="91" y="867"/>
                  </a:lnTo>
                  <a:lnTo>
                    <a:pt x="74" y="865"/>
                  </a:lnTo>
                  <a:lnTo>
                    <a:pt x="43" y="857"/>
                  </a:lnTo>
                  <a:lnTo>
                    <a:pt x="21" y="847"/>
                  </a:lnTo>
                  <a:lnTo>
                    <a:pt x="8" y="833"/>
                  </a:lnTo>
                  <a:lnTo>
                    <a:pt x="2" y="816"/>
                  </a:lnTo>
                  <a:lnTo>
                    <a:pt x="0" y="799"/>
                  </a:lnTo>
                  <a:lnTo>
                    <a:pt x="1" y="779"/>
                  </a:lnTo>
                  <a:lnTo>
                    <a:pt x="4" y="758"/>
                  </a:lnTo>
                  <a:lnTo>
                    <a:pt x="7" y="735"/>
                  </a:lnTo>
                  <a:lnTo>
                    <a:pt x="8" y="722"/>
                  </a:lnTo>
                  <a:lnTo>
                    <a:pt x="9" y="705"/>
                  </a:lnTo>
                  <a:lnTo>
                    <a:pt x="10" y="682"/>
                  </a:lnTo>
                  <a:lnTo>
                    <a:pt x="11" y="657"/>
                  </a:lnTo>
                  <a:lnTo>
                    <a:pt x="12" y="629"/>
                  </a:lnTo>
                  <a:lnTo>
                    <a:pt x="13" y="598"/>
                  </a:lnTo>
                  <a:lnTo>
                    <a:pt x="15" y="566"/>
                  </a:lnTo>
                  <a:lnTo>
                    <a:pt x="15" y="533"/>
                  </a:lnTo>
                  <a:lnTo>
                    <a:pt x="15" y="499"/>
                  </a:lnTo>
                  <a:lnTo>
                    <a:pt x="16" y="467"/>
                  </a:lnTo>
                  <a:lnTo>
                    <a:pt x="16" y="436"/>
                  </a:lnTo>
                  <a:lnTo>
                    <a:pt x="16" y="407"/>
                  </a:lnTo>
                  <a:lnTo>
                    <a:pt x="16" y="380"/>
                  </a:lnTo>
                  <a:lnTo>
                    <a:pt x="16" y="358"/>
                  </a:lnTo>
                  <a:lnTo>
                    <a:pt x="15" y="339"/>
                  </a:lnTo>
                  <a:lnTo>
                    <a:pt x="15" y="324"/>
                  </a:lnTo>
                  <a:lnTo>
                    <a:pt x="13" y="313"/>
                  </a:lnTo>
                  <a:lnTo>
                    <a:pt x="12" y="301"/>
                  </a:lnTo>
                  <a:lnTo>
                    <a:pt x="11" y="287"/>
                  </a:lnTo>
                  <a:lnTo>
                    <a:pt x="11" y="272"/>
                  </a:lnTo>
                  <a:lnTo>
                    <a:pt x="10" y="257"/>
                  </a:lnTo>
                  <a:lnTo>
                    <a:pt x="10" y="241"/>
                  </a:lnTo>
                  <a:lnTo>
                    <a:pt x="10" y="225"/>
                  </a:lnTo>
                  <a:lnTo>
                    <a:pt x="10" y="208"/>
                  </a:lnTo>
                  <a:lnTo>
                    <a:pt x="9" y="191"/>
                  </a:lnTo>
                  <a:lnTo>
                    <a:pt x="9" y="175"/>
                  </a:lnTo>
                  <a:lnTo>
                    <a:pt x="10" y="159"/>
                  </a:lnTo>
                  <a:lnTo>
                    <a:pt x="10" y="144"/>
                  </a:lnTo>
                  <a:lnTo>
                    <a:pt x="10" y="130"/>
                  </a:lnTo>
                  <a:lnTo>
                    <a:pt x="10" y="117"/>
                  </a:lnTo>
                  <a:lnTo>
                    <a:pt x="11" y="105"/>
                  </a:lnTo>
                  <a:lnTo>
                    <a:pt x="11" y="94"/>
                  </a:lnTo>
                  <a:lnTo>
                    <a:pt x="16" y="75"/>
                  </a:lnTo>
                  <a:lnTo>
                    <a:pt x="28" y="58"/>
                  </a:lnTo>
                  <a:lnTo>
                    <a:pt x="46" y="42"/>
                  </a:lnTo>
                  <a:lnTo>
                    <a:pt x="67" y="28"/>
                  </a:lnTo>
                  <a:lnTo>
                    <a:pt x="90" y="17"/>
                  </a:lnTo>
                  <a:lnTo>
                    <a:pt x="110" y="8"/>
                  </a:lnTo>
                  <a:lnTo>
                    <a:pt x="128" y="3"/>
                  </a:lnTo>
                  <a:lnTo>
                    <a:pt x="141" y="0"/>
                  </a:lnTo>
                  <a:lnTo>
                    <a:pt x="153" y="1"/>
                  </a:lnTo>
                  <a:lnTo>
                    <a:pt x="167" y="5"/>
                  </a:lnTo>
                  <a:lnTo>
                    <a:pt x="184" y="11"/>
                  </a:lnTo>
                  <a:lnTo>
                    <a:pt x="200" y="19"/>
                  </a:lnTo>
                  <a:lnTo>
                    <a:pt x="217" y="28"/>
                  </a:lnTo>
                  <a:lnTo>
                    <a:pt x="230" y="37"/>
                  </a:lnTo>
                  <a:lnTo>
                    <a:pt x="243" y="47"/>
                  </a:lnTo>
                  <a:lnTo>
                    <a:pt x="249" y="56"/>
                  </a:lnTo>
                  <a:lnTo>
                    <a:pt x="253" y="64"/>
                  </a:lnTo>
                  <a:lnTo>
                    <a:pt x="255" y="74"/>
                  </a:lnTo>
                  <a:lnTo>
                    <a:pt x="256" y="84"/>
                  </a:lnTo>
                  <a:lnTo>
                    <a:pt x="257" y="96"/>
                  </a:lnTo>
                  <a:lnTo>
                    <a:pt x="257" y="110"/>
                  </a:lnTo>
                  <a:lnTo>
                    <a:pt x="259" y="126"/>
                  </a:lnTo>
                  <a:lnTo>
                    <a:pt x="262" y="144"/>
                  </a:lnTo>
                  <a:lnTo>
                    <a:pt x="265" y="166"/>
                  </a:lnTo>
                  <a:lnTo>
                    <a:pt x="267" y="178"/>
                  </a:lnTo>
                  <a:lnTo>
                    <a:pt x="270" y="192"/>
                  </a:lnTo>
                  <a:lnTo>
                    <a:pt x="271" y="207"/>
                  </a:lnTo>
                  <a:lnTo>
                    <a:pt x="272" y="222"/>
                  </a:lnTo>
                  <a:lnTo>
                    <a:pt x="273" y="239"/>
                  </a:lnTo>
                  <a:lnTo>
                    <a:pt x="274" y="255"/>
                  </a:lnTo>
                  <a:lnTo>
                    <a:pt x="274" y="272"/>
                  </a:lnTo>
                  <a:lnTo>
                    <a:pt x="274" y="290"/>
                  </a:lnTo>
                  <a:lnTo>
                    <a:pt x="274" y="306"/>
                  </a:lnTo>
                  <a:lnTo>
                    <a:pt x="274" y="323"/>
                  </a:lnTo>
                  <a:lnTo>
                    <a:pt x="273" y="339"/>
                  </a:lnTo>
                  <a:lnTo>
                    <a:pt x="273" y="353"/>
                  </a:lnTo>
                  <a:lnTo>
                    <a:pt x="272" y="368"/>
                  </a:lnTo>
                  <a:lnTo>
                    <a:pt x="271" y="380"/>
                  </a:lnTo>
                  <a:lnTo>
                    <a:pt x="271" y="391"/>
                  </a:lnTo>
                  <a:lnTo>
                    <a:pt x="270" y="401"/>
                  </a:lnTo>
                  <a:lnTo>
                    <a:pt x="268" y="410"/>
                  </a:lnTo>
                  <a:lnTo>
                    <a:pt x="266" y="422"/>
                  </a:lnTo>
                  <a:lnTo>
                    <a:pt x="265" y="435"/>
                  </a:lnTo>
                  <a:lnTo>
                    <a:pt x="264" y="449"/>
                  </a:lnTo>
                  <a:lnTo>
                    <a:pt x="263" y="465"/>
                  </a:lnTo>
                  <a:lnTo>
                    <a:pt x="261" y="481"/>
                  </a:lnTo>
                  <a:lnTo>
                    <a:pt x="258" y="499"/>
                  </a:lnTo>
                  <a:lnTo>
                    <a:pt x="257" y="516"/>
                  </a:lnTo>
                  <a:lnTo>
                    <a:pt x="257" y="533"/>
                  </a:lnTo>
                  <a:lnTo>
                    <a:pt x="256" y="550"/>
                  </a:lnTo>
                  <a:lnTo>
                    <a:pt x="255" y="567"/>
                  </a:lnTo>
                  <a:lnTo>
                    <a:pt x="254" y="581"/>
                  </a:lnTo>
                  <a:lnTo>
                    <a:pt x="254" y="596"/>
                  </a:lnTo>
                  <a:lnTo>
                    <a:pt x="255" y="609"/>
                  </a:lnTo>
                  <a:lnTo>
                    <a:pt x="256" y="620"/>
                  </a:lnTo>
                  <a:lnTo>
                    <a:pt x="257" y="629"/>
                  </a:lnTo>
                  <a:lnTo>
                    <a:pt x="258" y="640"/>
                  </a:lnTo>
                  <a:lnTo>
                    <a:pt x="261" y="652"/>
                  </a:lnTo>
                  <a:lnTo>
                    <a:pt x="263" y="665"/>
                  </a:lnTo>
                  <a:lnTo>
                    <a:pt x="264" y="678"/>
                  </a:lnTo>
                  <a:lnTo>
                    <a:pt x="265" y="691"/>
                  </a:lnTo>
                  <a:lnTo>
                    <a:pt x="266" y="704"/>
                  </a:lnTo>
                  <a:lnTo>
                    <a:pt x="267" y="716"/>
                  </a:lnTo>
                  <a:lnTo>
                    <a:pt x="268" y="727"/>
                  </a:lnTo>
                  <a:lnTo>
                    <a:pt x="270" y="739"/>
                  </a:lnTo>
                  <a:lnTo>
                    <a:pt x="271" y="749"/>
                  </a:lnTo>
                  <a:lnTo>
                    <a:pt x="271" y="758"/>
                  </a:lnTo>
                  <a:lnTo>
                    <a:pt x="271" y="764"/>
                  </a:lnTo>
                  <a:lnTo>
                    <a:pt x="271" y="771"/>
                  </a:lnTo>
                  <a:lnTo>
                    <a:pt x="272" y="775"/>
                  </a:lnTo>
                  <a:lnTo>
                    <a:pt x="272" y="777"/>
                  </a:lnTo>
                  <a:lnTo>
                    <a:pt x="273" y="777"/>
                  </a:lnTo>
                  <a:lnTo>
                    <a:pt x="271" y="783"/>
                  </a:lnTo>
                  <a:lnTo>
                    <a:pt x="270" y="788"/>
                  </a:lnTo>
                  <a:lnTo>
                    <a:pt x="266" y="794"/>
                  </a:lnTo>
                  <a:lnTo>
                    <a:pt x="264" y="799"/>
                  </a:lnTo>
                  <a:lnTo>
                    <a:pt x="259" y="806"/>
                  </a:lnTo>
                  <a:lnTo>
                    <a:pt x="255" y="813"/>
                  </a:lnTo>
                  <a:lnTo>
                    <a:pt x="248" y="821"/>
                  </a:lnTo>
                  <a:lnTo>
                    <a:pt x="238" y="832"/>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51" name="Freeform 75"/>
            <p:cNvSpPr>
              <a:spLocks/>
            </p:cNvSpPr>
            <p:nvPr/>
          </p:nvSpPr>
          <p:spPr bwMode="auto">
            <a:xfrm>
              <a:off x="2698" y="2221"/>
              <a:ext cx="268" cy="876"/>
            </a:xfrm>
            <a:custGeom>
              <a:avLst/>
              <a:gdLst>
                <a:gd name="T0" fmla="*/ 52 w 302"/>
                <a:gd name="T1" fmla="*/ 842 h 876"/>
                <a:gd name="T2" fmla="*/ 46 w 302"/>
                <a:gd name="T3" fmla="*/ 862 h 876"/>
                <a:gd name="T4" fmla="*/ 41 w 302"/>
                <a:gd name="T5" fmla="*/ 873 h 876"/>
                <a:gd name="T6" fmla="*/ 36 w 302"/>
                <a:gd name="T7" fmla="*/ 874 h 876"/>
                <a:gd name="T8" fmla="*/ 28 w 302"/>
                <a:gd name="T9" fmla="*/ 868 h 876"/>
                <a:gd name="T10" fmla="*/ 18 w 302"/>
                <a:gd name="T11" fmla="*/ 854 h 876"/>
                <a:gd name="T12" fmla="*/ 4 w 302"/>
                <a:gd name="T13" fmla="*/ 816 h 876"/>
                <a:gd name="T14" fmla="*/ 0 w 302"/>
                <a:gd name="T15" fmla="*/ 771 h 876"/>
                <a:gd name="T16" fmla="*/ 4 w 302"/>
                <a:gd name="T17" fmla="*/ 717 h 876"/>
                <a:gd name="T18" fmla="*/ 4 w 302"/>
                <a:gd name="T19" fmla="*/ 648 h 876"/>
                <a:gd name="T20" fmla="*/ 6 w 302"/>
                <a:gd name="T21" fmla="*/ 556 h 876"/>
                <a:gd name="T22" fmla="*/ 8 w 302"/>
                <a:gd name="T23" fmla="*/ 457 h 876"/>
                <a:gd name="T24" fmla="*/ 10 w 302"/>
                <a:gd name="T25" fmla="*/ 372 h 876"/>
                <a:gd name="T26" fmla="*/ 10 w 302"/>
                <a:gd name="T27" fmla="*/ 319 h 876"/>
                <a:gd name="T28" fmla="*/ 10 w 302"/>
                <a:gd name="T29" fmla="*/ 282 h 876"/>
                <a:gd name="T30" fmla="*/ 9 w 302"/>
                <a:gd name="T31" fmla="*/ 236 h 876"/>
                <a:gd name="T32" fmla="*/ 8 w 302"/>
                <a:gd name="T33" fmla="*/ 187 h 876"/>
                <a:gd name="T34" fmla="*/ 7 w 302"/>
                <a:gd name="T35" fmla="*/ 140 h 876"/>
                <a:gd name="T36" fmla="*/ 7 w 302"/>
                <a:gd name="T37" fmla="*/ 101 h 876"/>
                <a:gd name="T38" fmla="*/ 12 w 302"/>
                <a:gd name="T39" fmla="*/ 55 h 876"/>
                <a:gd name="T40" fmla="*/ 26 w 302"/>
                <a:gd name="T41" fmla="*/ 15 h 876"/>
                <a:gd name="T42" fmla="*/ 39 w 302"/>
                <a:gd name="T43" fmla="*/ 0 h 876"/>
                <a:gd name="T44" fmla="*/ 50 w 302"/>
                <a:gd name="T45" fmla="*/ 12 h 876"/>
                <a:gd name="T46" fmla="*/ 59 w 302"/>
                <a:gd name="T47" fmla="*/ 40 h 876"/>
                <a:gd name="T48" fmla="*/ 66 w 302"/>
                <a:gd name="T49" fmla="*/ 67 h 876"/>
                <a:gd name="T50" fmla="*/ 67 w 302"/>
                <a:gd name="T51" fmla="*/ 97 h 876"/>
                <a:gd name="T52" fmla="*/ 69 w 302"/>
                <a:gd name="T53" fmla="*/ 143 h 876"/>
                <a:gd name="T54" fmla="*/ 72 w 302"/>
                <a:gd name="T55" fmla="*/ 186 h 876"/>
                <a:gd name="T56" fmla="*/ 72 w 302"/>
                <a:gd name="T57" fmla="*/ 229 h 876"/>
                <a:gd name="T58" fmla="*/ 72 w 302"/>
                <a:gd name="T59" fmla="*/ 280 h 876"/>
                <a:gd name="T60" fmla="*/ 72 w 302"/>
                <a:gd name="T61" fmla="*/ 332 h 876"/>
                <a:gd name="T62" fmla="*/ 72 w 302"/>
                <a:gd name="T63" fmla="*/ 378 h 876"/>
                <a:gd name="T64" fmla="*/ 71 w 302"/>
                <a:gd name="T65" fmla="*/ 411 h 876"/>
                <a:gd name="T66" fmla="*/ 68 w 302"/>
                <a:gd name="T67" fmla="*/ 448 h 876"/>
                <a:gd name="T68" fmla="*/ 67 w 302"/>
                <a:gd name="T69" fmla="*/ 494 h 876"/>
                <a:gd name="T70" fmla="*/ 66 w 302"/>
                <a:gd name="T71" fmla="*/ 545 h 876"/>
                <a:gd name="T72" fmla="*/ 66 w 302"/>
                <a:gd name="T73" fmla="*/ 592 h 876"/>
                <a:gd name="T74" fmla="*/ 66 w 302"/>
                <a:gd name="T75" fmla="*/ 627 h 876"/>
                <a:gd name="T76" fmla="*/ 66 w 302"/>
                <a:gd name="T77" fmla="*/ 656 h 876"/>
                <a:gd name="T78" fmla="*/ 66 w 302"/>
                <a:gd name="T79" fmla="*/ 689 h 876"/>
                <a:gd name="T80" fmla="*/ 66 w 302"/>
                <a:gd name="T81" fmla="*/ 724 h 876"/>
                <a:gd name="T82" fmla="*/ 66 w 302"/>
                <a:gd name="T83" fmla="*/ 754 h 876"/>
                <a:gd name="T84" fmla="*/ 65 w 302"/>
                <a:gd name="T85" fmla="*/ 775 h 876"/>
                <a:gd name="T86" fmla="*/ 64 w 302"/>
                <a:gd name="T87" fmla="*/ 790 h 876"/>
                <a:gd name="T88" fmla="*/ 60 w 302"/>
                <a:gd name="T89" fmla="*/ 809 h 876"/>
                <a:gd name="T90" fmla="*/ 56 w 302"/>
                <a:gd name="T91" fmla="*/ 834 h 8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2"/>
                <a:gd name="T139" fmla="*/ 0 h 876"/>
                <a:gd name="T140" fmla="*/ 302 w 302"/>
                <a:gd name="T141" fmla="*/ 876 h 8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2" h="876">
                  <a:moveTo>
                    <a:pt x="232" y="834"/>
                  </a:moveTo>
                  <a:lnTo>
                    <a:pt x="232" y="834"/>
                  </a:lnTo>
                  <a:lnTo>
                    <a:pt x="224" y="842"/>
                  </a:lnTo>
                  <a:lnTo>
                    <a:pt x="215" y="850"/>
                  </a:lnTo>
                  <a:lnTo>
                    <a:pt x="207" y="857"/>
                  </a:lnTo>
                  <a:lnTo>
                    <a:pt x="200" y="862"/>
                  </a:lnTo>
                  <a:lnTo>
                    <a:pt x="192" y="866"/>
                  </a:lnTo>
                  <a:lnTo>
                    <a:pt x="184" y="871"/>
                  </a:lnTo>
                  <a:lnTo>
                    <a:pt x="176" y="873"/>
                  </a:lnTo>
                  <a:lnTo>
                    <a:pt x="168" y="874"/>
                  </a:lnTo>
                  <a:lnTo>
                    <a:pt x="160" y="875"/>
                  </a:lnTo>
                  <a:lnTo>
                    <a:pt x="151" y="874"/>
                  </a:lnTo>
                  <a:lnTo>
                    <a:pt x="141" y="873"/>
                  </a:lnTo>
                  <a:lnTo>
                    <a:pt x="131" y="871"/>
                  </a:lnTo>
                  <a:lnTo>
                    <a:pt x="118" y="868"/>
                  </a:lnTo>
                  <a:lnTo>
                    <a:pt x="106" y="864"/>
                  </a:lnTo>
                  <a:lnTo>
                    <a:pt x="92" y="859"/>
                  </a:lnTo>
                  <a:lnTo>
                    <a:pt x="77" y="854"/>
                  </a:lnTo>
                  <a:lnTo>
                    <a:pt x="48" y="841"/>
                  </a:lnTo>
                  <a:lnTo>
                    <a:pt x="27" y="829"/>
                  </a:lnTo>
                  <a:lnTo>
                    <a:pt x="14" y="816"/>
                  </a:lnTo>
                  <a:lnTo>
                    <a:pt x="5" y="803"/>
                  </a:lnTo>
                  <a:lnTo>
                    <a:pt x="1" y="788"/>
                  </a:lnTo>
                  <a:lnTo>
                    <a:pt x="0" y="771"/>
                  </a:lnTo>
                  <a:lnTo>
                    <a:pt x="2" y="752"/>
                  </a:lnTo>
                  <a:lnTo>
                    <a:pt x="3" y="731"/>
                  </a:lnTo>
                  <a:lnTo>
                    <a:pt x="6" y="717"/>
                  </a:lnTo>
                  <a:lnTo>
                    <a:pt x="8" y="698"/>
                  </a:lnTo>
                  <a:lnTo>
                    <a:pt x="10" y="675"/>
                  </a:lnTo>
                  <a:lnTo>
                    <a:pt x="14" y="648"/>
                  </a:lnTo>
                  <a:lnTo>
                    <a:pt x="17" y="619"/>
                  </a:lnTo>
                  <a:lnTo>
                    <a:pt x="19" y="588"/>
                  </a:lnTo>
                  <a:lnTo>
                    <a:pt x="24" y="556"/>
                  </a:lnTo>
                  <a:lnTo>
                    <a:pt x="26" y="522"/>
                  </a:lnTo>
                  <a:lnTo>
                    <a:pt x="29" y="489"/>
                  </a:lnTo>
                  <a:lnTo>
                    <a:pt x="32" y="457"/>
                  </a:lnTo>
                  <a:lnTo>
                    <a:pt x="35" y="426"/>
                  </a:lnTo>
                  <a:lnTo>
                    <a:pt x="37" y="398"/>
                  </a:lnTo>
                  <a:lnTo>
                    <a:pt x="38" y="372"/>
                  </a:lnTo>
                  <a:lnTo>
                    <a:pt x="41" y="350"/>
                  </a:lnTo>
                  <a:lnTo>
                    <a:pt x="41" y="332"/>
                  </a:lnTo>
                  <a:lnTo>
                    <a:pt x="41" y="319"/>
                  </a:lnTo>
                  <a:lnTo>
                    <a:pt x="39" y="308"/>
                  </a:lnTo>
                  <a:lnTo>
                    <a:pt x="38" y="296"/>
                  </a:lnTo>
                  <a:lnTo>
                    <a:pt x="38" y="282"/>
                  </a:lnTo>
                  <a:lnTo>
                    <a:pt x="37" y="267"/>
                  </a:lnTo>
                  <a:lnTo>
                    <a:pt x="36" y="252"/>
                  </a:lnTo>
                  <a:lnTo>
                    <a:pt x="35" y="236"/>
                  </a:lnTo>
                  <a:lnTo>
                    <a:pt x="33" y="220"/>
                  </a:lnTo>
                  <a:lnTo>
                    <a:pt x="32" y="203"/>
                  </a:lnTo>
                  <a:lnTo>
                    <a:pt x="32" y="187"/>
                  </a:lnTo>
                  <a:lnTo>
                    <a:pt x="30" y="170"/>
                  </a:lnTo>
                  <a:lnTo>
                    <a:pt x="30" y="155"/>
                  </a:lnTo>
                  <a:lnTo>
                    <a:pt x="29" y="140"/>
                  </a:lnTo>
                  <a:lnTo>
                    <a:pt x="29" y="126"/>
                  </a:lnTo>
                  <a:lnTo>
                    <a:pt x="28" y="113"/>
                  </a:lnTo>
                  <a:lnTo>
                    <a:pt x="29" y="101"/>
                  </a:lnTo>
                  <a:lnTo>
                    <a:pt x="29" y="90"/>
                  </a:lnTo>
                  <a:lnTo>
                    <a:pt x="35" y="72"/>
                  </a:lnTo>
                  <a:lnTo>
                    <a:pt x="48" y="55"/>
                  </a:lnTo>
                  <a:lnTo>
                    <a:pt x="68" y="39"/>
                  </a:lnTo>
                  <a:lnTo>
                    <a:pt x="89" y="26"/>
                  </a:lnTo>
                  <a:lnTo>
                    <a:pt x="110" y="15"/>
                  </a:lnTo>
                  <a:lnTo>
                    <a:pt x="132" y="7"/>
                  </a:lnTo>
                  <a:lnTo>
                    <a:pt x="151" y="2"/>
                  </a:lnTo>
                  <a:lnTo>
                    <a:pt x="163" y="0"/>
                  </a:lnTo>
                  <a:lnTo>
                    <a:pt x="175" y="2"/>
                  </a:lnTo>
                  <a:lnTo>
                    <a:pt x="189" y="6"/>
                  </a:lnTo>
                  <a:lnTo>
                    <a:pt x="205" y="12"/>
                  </a:lnTo>
                  <a:lnTo>
                    <a:pt x="222" y="21"/>
                  </a:lnTo>
                  <a:lnTo>
                    <a:pt x="238" y="30"/>
                  </a:lnTo>
                  <a:lnTo>
                    <a:pt x="253" y="40"/>
                  </a:lnTo>
                  <a:lnTo>
                    <a:pt x="263" y="50"/>
                  </a:lnTo>
                  <a:lnTo>
                    <a:pt x="269" y="58"/>
                  </a:lnTo>
                  <a:lnTo>
                    <a:pt x="274" y="67"/>
                  </a:lnTo>
                  <a:lnTo>
                    <a:pt x="276" y="75"/>
                  </a:lnTo>
                  <a:lnTo>
                    <a:pt x="280" y="86"/>
                  </a:lnTo>
                  <a:lnTo>
                    <a:pt x="282" y="97"/>
                  </a:lnTo>
                  <a:lnTo>
                    <a:pt x="284" y="110"/>
                  </a:lnTo>
                  <a:lnTo>
                    <a:pt x="287" y="125"/>
                  </a:lnTo>
                  <a:lnTo>
                    <a:pt x="291" y="143"/>
                  </a:lnTo>
                  <a:lnTo>
                    <a:pt x="295" y="164"/>
                  </a:lnTo>
                  <a:lnTo>
                    <a:pt x="296" y="175"/>
                  </a:lnTo>
                  <a:lnTo>
                    <a:pt x="298" y="186"/>
                  </a:lnTo>
                  <a:lnTo>
                    <a:pt x="299" y="200"/>
                  </a:lnTo>
                  <a:lnTo>
                    <a:pt x="300" y="214"/>
                  </a:lnTo>
                  <a:lnTo>
                    <a:pt x="300" y="229"/>
                  </a:lnTo>
                  <a:lnTo>
                    <a:pt x="301" y="246"/>
                  </a:lnTo>
                  <a:lnTo>
                    <a:pt x="301" y="263"/>
                  </a:lnTo>
                  <a:lnTo>
                    <a:pt x="301" y="280"/>
                  </a:lnTo>
                  <a:lnTo>
                    <a:pt x="301" y="297"/>
                  </a:lnTo>
                  <a:lnTo>
                    <a:pt x="301" y="315"/>
                  </a:lnTo>
                  <a:lnTo>
                    <a:pt x="301" y="332"/>
                  </a:lnTo>
                  <a:lnTo>
                    <a:pt x="300" y="347"/>
                  </a:lnTo>
                  <a:lnTo>
                    <a:pt x="299" y="363"/>
                  </a:lnTo>
                  <a:lnTo>
                    <a:pt x="298" y="378"/>
                  </a:lnTo>
                  <a:lnTo>
                    <a:pt x="296" y="391"/>
                  </a:lnTo>
                  <a:lnTo>
                    <a:pt x="295" y="403"/>
                  </a:lnTo>
                  <a:lnTo>
                    <a:pt x="294" y="411"/>
                  </a:lnTo>
                  <a:lnTo>
                    <a:pt x="292" y="422"/>
                  </a:lnTo>
                  <a:lnTo>
                    <a:pt x="290" y="434"/>
                  </a:lnTo>
                  <a:lnTo>
                    <a:pt x="287" y="448"/>
                  </a:lnTo>
                  <a:lnTo>
                    <a:pt x="285" y="462"/>
                  </a:lnTo>
                  <a:lnTo>
                    <a:pt x="283" y="478"/>
                  </a:lnTo>
                  <a:lnTo>
                    <a:pt x="281" y="494"/>
                  </a:lnTo>
                  <a:lnTo>
                    <a:pt x="278" y="511"/>
                  </a:lnTo>
                  <a:lnTo>
                    <a:pt x="276" y="528"/>
                  </a:lnTo>
                  <a:lnTo>
                    <a:pt x="275" y="545"/>
                  </a:lnTo>
                  <a:lnTo>
                    <a:pt x="273" y="562"/>
                  </a:lnTo>
                  <a:lnTo>
                    <a:pt x="272" y="577"/>
                  </a:lnTo>
                  <a:lnTo>
                    <a:pt x="272" y="592"/>
                  </a:lnTo>
                  <a:lnTo>
                    <a:pt x="271" y="605"/>
                  </a:lnTo>
                  <a:lnTo>
                    <a:pt x="272" y="617"/>
                  </a:lnTo>
                  <a:lnTo>
                    <a:pt x="273" y="627"/>
                  </a:lnTo>
                  <a:lnTo>
                    <a:pt x="274" y="636"/>
                  </a:lnTo>
                  <a:lnTo>
                    <a:pt x="275" y="645"/>
                  </a:lnTo>
                  <a:lnTo>
                    <a:pt x="275" y="656"/>
                  </a:lnTo>
                  <a:lnTo>
                    <a:pt x="276" y="666"/>
                  </a:lnTo>
                  <a:lnTo>
                    <a:pt x="276" y="678"/>
                  </a:lnTo>
                  <a:lnTo>
                    <a:pt x="276" y="689"/>
                  </a:lnTo>
                  <a:lnTo>
                    <a:pt x="276" y="702"/>
                  </a:lnTo>
                  <a:lnTo>
                    <a:pt x="276" y="713"/>
                  </a:lnTo>
                  <a:lnTo>
                    <a:pt x="276" y="724"/>
                  </a:lnTo>
                  <a:lnTo>
                    <a:pt x="275" y="735"/>
                  </a:lnTo>
                  <a:lnTo>
                    <a:pt x="275" y="746"/>
                  </a:lnTo>
                  <a:lnTo>
                    <a:pt x="275" y="754"/>
                  </a:lnTo>
                  <a:lnTo>
                    <a:pt x="274" y="763"/>
                  </a:lnTo>
                  <a:lnTo>
                    <a:pt x="272" y="770"/>
                  </a:lnTo>
                  <a:lnTo>
                    <a:pt x="271" y="775"/>
                  </a:lnTo>
                  <a:lnTo>
                    <a:pt x="269" y="779"/>
                  </a:lnTo>
                  <a:lnTo>
                    <a:pt x="267" y="785"/>
                  </a:lnTo>
                  <a:lnTo>
                    <a:pt x="265" y="790"/>
                  </a:lnTo>
                  <a:lnTo>
                    <a:pt x="262" y="797"/>
                  </a:lnTo>
                  <a:lnTo>
                    <a:pt x="259" y="802"/>
                  </a:lnTo>
                  <a:lnTo>
                    <a:pt x="255" y="809"/>
                  </a:lnTo>
                  <a:lnTo>
                    <a:pt x="249" y="816"/>
                  </a:lnTo>
                  <a:lnTo>
                    <a:pt x="242" y="824"/>
                  </a:lnTo>
                  <a:lnTo>
                    <a:pt x="232" y="834"/>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52" name="Freeform 76"/>
            <p:cNvSpPr>
              <a:spLocks/>
            </p:cNvSpPr>
            <p:nvPr/>
          </p:nvSpPr>
          <p:spPr bwMode="auto">
            <a:xfrm>
              <a:off x="4326" y="2337"/>
              <a:ext cx="6" cy="30"/>
            </a:xfrm>
            <a:custGeom>
              <a:avLst/>
              <a:gdLst>
                <a:gd name="T0" fmla="*/ 0 w 7"/>
                <a:gd name="T1" fmla="*/ 0 h 30"/>
                <a:gd name="T2" fmla="*/ 2 w 7"/>
                <a:gd name="T3" fmla="*/ 9 h 30"/>
                <a:gd name="T4" fmla="*/ 3 w 7"/>
                <a:gd name="T5" fmla="*/ 23 h 30"/>
                <a:gd name="T6" fmla="*/ 3 w 7"/>
                <a:gd name="T7" fmla="*/ 29 h 30"/>
                <a:gd name="T8" fmla="*/ 0 60000 65536"/>
                <a:gd name="T9" fmla="*/ 0 60000 65536"/>
                <a:gd name="T10" fmla="*/ 0 60000 65536"/>
                <a:gd name="T11" fmla="*/ 0 60000 65536"/>
                <a:gd name="T12" fmla="*/ 0 w 7"/>
                <a:gd name="T13" fmla="*/ 0 h 30"/>
                <a:gd name="T14" fmla="*/ 7 w 7"/>
                <a:gd name="T15" fmla="*/ 30 h 30"/>
              </a:gdLst>
              <a:ahLst/>
              <a:cxnLst>
                <a:cxn ang="T8">
                  <a:pos x="T0" y="T1"/>
                </a:cxn>
                <a:cxn ang="T9">
                  <a:pos x="T2" y="T3"/>
                </a:cxn>
                <a:cxn ang="T10">
                  <a:pos x="T4" y="T5"/>
                </a:cxn>
                <a:cxn ang="T11">
                  <a:pos x="T6" y="T7"/>
                </a:cxn>
              </a:cxnLst>
              <a:rect l="T12" t="T13" r="T14" b="T15"/>
              <a:pathLst>
                <a:path w="7" h="30">
                  <a:moveTo>
                    <a:pt x="0" y="0"/>
                  </a:moveTo>
                  <a:lnTo>
                    <a:pt x="2" y="9"/>
                  </a:lnTo>
                  <a:lnTo>
                    <a:pt x="5" y="23"/>
                  </a:lnTo>
                  <a:lnTo>
                    <a:pt x="6" y="29"/>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3" name="Freeform 77"/>
            <p:cNvSpPr>
              <a:spLocks/>
            </p:cNvSpPr>
            <p:nvPr/>
          </p:nvSpPr>
          <p:spPr bwMode="auto">
            <a:xfrm>
              <a:off x="4332" y="2372"/>
              <a:ext cx="5" cy="32"/>
            </a:xfrm>
            <a:custGeom>
              <a:avLst/>
              <a:gdLst>
                <a:gd name="T0" fmla="*/ 0 w 5"/>
                <a:gd name="T1" fmla="*/ 0 h 32"/>
                <a:gd name="T2" fmla="*/ 1 w 5"/>
                <a:gd name="T3" fmla="*/ 7 h 32"/>
                <a:gd name="T4" fmla="*/ 4 w 5"/>
                <a:gd name="T5" fmla="*/ 28 h 32"/>
                <a:gd name="T6" fmla="*/ 4 w 5"/>
                <a:gd name="T7" fmla="*/ 31 h 32"/>
                <a:gd name="T8" fmla="*/ 0 60000 65536"/>
                <a:gd name="T9" fmla="*/ 0 60000 65536"/>
                <a:gd name="T10" fmla="*/ 0 60000 65536"/>
                <a:gd name="T11" fmla="*/ 0 60000 65536"/>
                <a:gd name="T12" fmla="*/ 0 w 5"/>
                <a:gd name="T13" fmla="*/ 0 h 32"/>
                <a:gd name="T14" fmla="*/ 5 w 5"/>
                <a:gd name="T15" fmla="*/ 32 h 32"/>
              </a:gdLst>
              <a:ahLst/>
              <a:cxnLst>
                <a:cxn ang="T8">
                  <a:pos x="T0" y="T1"/>
                </a:cxn>
                <a:cxn ang="T9">
                  <a:pos x="T2" y="T3"/>
                </a:cxn>
                <a:cxn ang="T10">
                  <a:pos x="T4" y="T5"/>
                </a:cxn>
                <a:cxn ang="T11">
                  <a:pos x="T6" y="T7"/>
                </a:cxn>
              </a:cxnLst>
              <a:rect l="T12" t="T13" r="T14" b="T15"/>
              <a:pathLst>
                <a:path w="5" h="32">
                  <a:moveTo>
                    <a:pt x="0" y="0"/>
                  </a:moveTo>
                  <a:lnTo>
                    <a:pt x="1" y="7"/>
                  </a:lnTo>
                  <a:lnTo>
                    <a:pt x="4" y="28"/>
                  </a:lnTo>
                  <a:lnTo>
                    <a:pt x="4" y="31"/>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4" name="Freeform 78"/>
            <p:cNvSpPr>
              <a:spLocks/>
            </p:cNvSpPr>
            <p:nvPr/>
          </p:nvSpPr>
          <p:spPr bwMode="auto">
            <a:xfrm>
              <a:off x="4337" y="2409"/>
              <a:ext cx="4" cy="30"/>
            </a:xfrm>
            <a:custGeom>
              <a:avLst/>
              <a:gdLst>
                <a:gd name="T0" fmla="*/ 0 w 5"/>
                <a:gd name="T1" fmla="*/ 0 h 30"/>
                <a:gd name="T2" fmla="*/ 1 w 5"/>
                <a:gd name="T3" fmla="*/ 3 h 30"/>
                <a:gd name="T4" fmla="*/ 2 w 5"/>
                <a:gd name="T5" fmla="*/ 17 h 30"/>
                <a:gd name="T6" fmla="*/ 2 w 5"/>
                <a:gd name="T7" fmla="*/ 29 h 30"/>
                <a:gd name="T8" fmla="*/ 0 60000 65536"/>
                <a:gd name="T9" fmla="*/ 0 60000 65536"/>
                <a:gd name="T10" fmla="*/ 0 60000 65536"/>
                <a:gd name="T11" fmla="*/ 0 60000 65536"/>
                <a:gd name="T12" fmla="*/ 0 w 5"/>
                <a:gd name="T13" fmla="*/ 0 h 30"/>
                <a:gd name="T14" fmla="*/ 5 w 5"/>
                <a:gd name="T15" fmla="*/ 30 h 30"/>
              </a:gdLst>
              <a:ahLst/>
              <a:cxnLst>
                <a:cxn ang="T8">
                  <a:pos x="T0" y="T1"/>
                </a:cxn>
                <a:cxn ang="T9">
                  <a:pos x="T2" y="T3"/>
                </a:cxn>
                <a:cxn ang="T10">
                  <a:pos x="T4" y="T5"/>
                </a:cxn>
                <a:cxn ang="T11">
                  <a:pos x="T6" y="T7"/>
                </a:cxn>
              </a:cxnLst>
              <a:rect l="T12" t="T13" r="T14" b="T15"/>
              <a:pathLst>
                <a:path w="5" h="30">
                  <a:moveTo>
                    <a:pt x="0" y="0"/>
                  </a:moveTo>
                  <a:lnTo>
                    <a:pt x="1" y="3"/>
                  </a:lnTo>
                  <a:lnTo>
                    <a:pt x="3" y="17"/>
                  </a:lnTo>
                  <a:lnTo>
                    <a:pt x="4" y="29"/>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5" name="Freeform 79"/>
            <p:cNvSpPr>
              <a:spLocks/>
            </p:cNvSpPr>
            <p:nvPr/>
          </p:nvSpPr>
          <p:spPr bwMode="auto">
            <a:xfrm>
              <a:off x="4340" y="2444"/>
              <a:ext cx="2" cy="31"/>
            </a:xfrm>
            <a:custGeom>
              <a:avLst/>
              <a:gdLst>
                <a:gd name="T0" fmla="*/ 0 w 2"/>
                <a:gd name="T1" fmla="*/ 0 h 31"/>
                <a:gd name="T2" fmla="*/ 1 w 2"/>
                <a:gd name="T3" fmla="*/ 13 h 31"/>
                <a:gd name="T4" fmla="*/ 1 w 2"/>
                <a:gd name="T5" fmla="*/ 30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0"/>
                  </a:moveTo>
                  <a:lnTo>
                    <a:pt x="1" y="13"/>
                  </a:lnTo>
                  <a:lnTo>
                    <a:pt x="1"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6" name="Freeform 80"/>
            <p:cNvSpPr>
              <a:spLocks/>
            </p:cNvSpPr>
            <p:nvPr/>
          </p:nvSpPr>
          <p:spPr bwMode="auto">
            <a:xfrm>
              <a:off x="4341" y="2480"/>
              <a:ext cx="2" cy="32"/>
            </a:xfrm>
            <a:custGeom>
              <a:avLst/>
              <a:gdLst>
                <a:gd name="T0" fmla="*/ 0 w 2"/>
                <a:gd name="T1" fmla="*/ 0 h 32"/>
                <a:gd name="T2" fmla="*/ 1 w 2"/>
                <a:gd name="T3" fmla="*/ 11 h 32"/>
                <a:gd name="T4" fmla="*/ 1 w 2"/>
                <a:gd name="T5" fmla="*/ 28 h 32"/>
                <a:gd name="T6" fmla="*/ 1 w 2"/>
                <a:gd name="T7" fmla="*/ 31 h 32"/>
                <a:gd name="T8" fmla="*/ 0 60000 65536"/>
                <a:gd name="T9" fmla="*/ 0 60000 65536"/>
                <a:gd name="T10" fmla="*/ 0 60000 65536"/>
                <a:gd name="T11" fmla="*/ 0 60000 65536"/>
                <a:gd name="T12" fmla="*/ 0 w 2"/>
                <a:gd name="T13" fmla="*/ 0 h 32"/>
                <a:gd name="T14" fmla="*/ 2 w 2"/>
                <a:gd name="T15" fmla="*/ 32 h 32"/>
              </a:gdLst>
              <a:ahLst/>
              <a:cxnLst>
                <a:cxn ang="T8">
                  <a:pos x="T0" y="T1"/>
                </a:cxn>
                <a:cxn ang="T9">
                  <a:pos x="T2" y="T3"/>
                </a:cxn>
                <a:cxn ang="T10">
                  <a:pos x="T4" y="T5"/>
                </a:cxn>
                <a:cxn ang="T11">
                  <a:pos x="T6" y="T7"/>
                </a:cxn>
              </a:cxnLst>
              <a:rect l="T12" t="T13" r="T14" b="T15"/>
              <a:pathLst>
                <a:path w="2" h="32">
                  <a:moveTo>
                    <a:pt x="0" y="0"/>
                  </a:moveTo>
                  <a:lnTo>
                    <a:pt x="1" y="11"/>
                  </a:lnTo>
                  <a:lnTo>
                    <a:pt x="1" y="28"/>
                  </a:lnTo>
                  <a:lnTo>
                    <a:pt x="1" y="31"/>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7" name="Freeform 81"/>
            <p:cNvSpPr>
              <a:spLocks/>
            </p:cNvSpPr>
            <p:nvPr/>
          </p:nvSpPr>
          <p:spPr bwMode="auto">
            <a:xfrm>
              <a:off x="4341" y="2517"/>
              <a:ext cx="2" cy="31"/>
            </a:xfrm>
            <a:custGeom>
              <a:avLst/>
              <a:gdLst>
                <a:gd name="T0" fmla="*/ 1 w 2"/>
                <a:gd name="T1" fmla="*/ 0 h 31"/>
                <a:gd name="T2" fmla="*/ 1 w 2"/>
                <a:gd name="T3" fmla="*/ 8 h 31"/>
                <a:gd name="T4" fmla="*/ 0 w 2"/>
                <a:gd name="T5" fmla="*/ 26 h 31"/>
                <a:gd name="T6" fmla="*/ 0 w 2"/>
                <a:gd name="T7" fmla="*/ 30 h 31"/>
                <a:gd name="T8" fmla="*/ 0 60000 65536"/>
                <a:gd name="T9" fmla="*/ 0 60000 65536"/>
                <a:gd name="T10" fmla="*/ 0 60000 65536"/>
                <a:gd name="T11" fmla="*/ 0 60000 65536"/>
                <a:gd name="T12" fmla="*/ 0 w 2"/>
                <a:gd name="T13" fmla="*/ 0 h 31"/>
                <a:gd name="T14" fmla="*/ 2 w 2"/>
                <a:gd name="T15" fmla="*/ 31 h 31"/>
              </a:gdLst>
              <a:ahLst/>
              <a:cxnLst>
                <a:cxn ang="T8">
                  <a:pos x="T0" y="T1"/>
                </a:cxn>
                <a:cxn ang="T9">
                  <a:pos x="T2" y="T3"/>
                </a:cxn>
                <a:cxn ang="T10">
                  <a:pos x="T4" y="T5"/>
                </a:cxn>
                <a:cxn ang="T11">
                  <a:pos x="T6" y="T7"/>
                </a:cxn>
              </a:cxnLst>
              <a:rect l="T12" t="T13" r="T14" b="T15"/>
              <a:pathLst>
                <a:path w="2" h="31">
                  <a:moveTo>
                    <a:pt x="1" y="0"/>
                  </a:moveTo>
                  <a:lnTo>
                    <a:pt x="1" y="8"/>
                  </a:lnTo>
                  <a:lnTo>
                    <a:pt x="0" y="26"/>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8" name="Freeform 82"/>
            <p:cNvSpPr>
              <a:spLocks/>
            </p:cNvSpPr>
            <p:nvPr/>
          </p:nvSpPr>
          <p:spPr bwMode="auto">
            <a:xfrm>
              <a:off x="4340" y="2553"/>
              <a:ext cx="2" cy="31"/>
            </a:xfrm>
            <a:custGeom>
              <a:avLst/>
              <a:gdLst>
                <a:gd name="T0" fmla="*/ 1 w 2"/>
                <a:gd name="T1" fmla="*/ 0 h 31"/>
                <a:gd name="T2" fmla="*/ 1 w 2"/>
                <a:gd name="T3" fmla="*/ 7 h 31"/>
                <a:gd name="T4" fmla="*/ 0 w 2"/>
                <a:gd name="T5" fmla="*/ 22 h 31"/>
                <a:gd name="T6" fmla="*/ 0 w 2"/>
                <a:gd name="T7" fmla="*/ 30 h 31"/>
                <a:gd name="T8" fmla="*/ 0 60000 65536"/>
                <a:gd name="T9" fmla="*/ 0 60000 65536"/>
                <a:gd name="T10" fmla="*/ 0 60000 65536"/>
                <a:gd name="T11" fmla="*/ 0 60000 65536"/>
                <a:gd name="T12" fmla="*/ 0 w 2"/>
                <a:gd name="T13" fmla="*/ 0 h 31"/>
                <a:gd name="T14" fmla="*/ 2 w 2"/>
                <a:gd name="T15" fmla="*/ 31 h 31"/>
              </a:gdLst>
              <a:ahLst/>
              <a:cxnLst>
                <a:cxn ang="T8">
                  <a:pos x="T0" y="T1"/>
                </a:cxn>
                <a:cxn ang="T9">
                  <a:pos x="T2" y="T3"/>
                </a:cxn>
                <a:cxn ang="T10">
                  <a:pos x="T4" y="T5"/>
                </a:cxn>
                <a:cxn ang="T11">
                  <a:pos x="T6" y="T7"/>
                </a:cxn>
              </a:cxnLst>
              <a:rect l="T12" t="T13" r="T14" b="T15"/>
              <a:pathLst>
                <a:path w="2" h="31">
                  <a:moveTo>
                    <a:pt x="1" y="0"/>
                  </a:moveTo>
                  <a:lnTo>
                    <a:pt x="1" y="7"/>
                  </a:lnTo>
                  <a:lnTo>
                    <a:pt x="0" y="22"/>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59" name="Freeform 83"/>
            <p:cNvSpPr>
              <a:spLocks/>
            </p:cNvSpPr>
            <p:nvPr/>
          </p:nvSpPr>
          <p:spPr bwMode="auto">
            <a:xfrm>
              <a:off x="4338" y="2589"/>
              <a:ext cx="3" cy="31"/>
            </a:xfrm>
            <a:custGeom>
              <a:avLst/>
              <a:gdLst>
                <a:gd name="T0" fmla="*/ 2 w 4"/>
                <a:gd name="T1" fmla="*/ 0 h 31"/>
                <a:gd name="T2" fmla="*/ 2 w 4"/>
                <a:gd name="T3" fmla="*/ 2 h 31"/>
                <a:gd name="T4" fmla="*/ 2 w 4"/>
                <a:gd name="T5" fmla="*/ 16 h 31"/>
                <a:gd name="T6" fmla="*/ 0 w 4"/>
                <a:gd name="T7" fmla="*/ 29 h 31"/>
                <a:gd name="T8" fmla="*/ 0 w 4"/>
                <a:gd name="T9" fmla="*/ 30 h 31"/>
                <a:gd name="T10" fmla="*/ 0 60000 65536"/>
                <a:gd name="T11" fmla="*/ 0 60000 65536"/>
                <a:gd name="T12" fmla="*/ 0 60000 65536"/>
                <a:gd name="T13" fmla="*/ 0 60000 65536"/>
                <a:gd name="T14" fmla="*/ 0 60000 65536"/>
                <a:gd name="T15" fmla="*/ 0 w 4"/>
                <a:gd name="T16" fmla="*/ 0 h 31"/>
                <a:gd name="T17" fmla="*/ 4 w 4"/>
                <a:gd name="T18" fmla="*/ 31 h 31"/>
              </a:gdLst>
              <a:ahLst/>
              <a:cxnLst>
                <a:cxn ang="T10">
                  <a:pos x="T0" y="T1"/>
                </a:cxn>
                <a:cxn ang="T11">
                  <a:pos x="T2" y="T3"/>
                </a:cxn>
                <a:cxn ang="T12">
                  <a:pos x="T4" y="T5"/>
                </a:cxn>
                <a:cxn ang="T13">
                  <a:pos x="T6" y="T7"/>
                </a:cxn>
                <a:cxn ang="T14">
                  <a:pos x="T8" y="T9"/>
                </a:cxn>
              </a:cxnLst>
              <a:rect l="T15" t="T16" r="T17" b="T18"/>
              <a:pathLst>
                <a:path w="4" h="31">
                  <a:moveTo>
                    <a:pt x="3" y="0"/>
                  </a:moveTo>
                  <a:lnTo>
                    <a:pt x="3" y="2"/>
                  </a:lnTo>
                  <a:lnTo>
                    <a:pt x="3" y="16"/>
                  </a:lnTo>
                  <a:lnTo>
                    <a:pt x="0" y="29"/>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0" name="Freeform 84"/>
            <p:cNvSpPr>
              <a:spLocks/>
            </p:cNvSpPr>
            <p:nvPr/>
          </p:nvSpPr>
          <p:spPr bwMode="auto">
            <a:xfrm>
              <a:off x="4334" y="2625"/>
              <a:ext cx="5" cy="32"/>
            </a:xfrm>
            <a:custGeom>
              <a:avLst/>
              <a:gdLst>
                <a:gd name="T0" fmla="*/ 4 w 5"/>
                <a:gd name="T1" fmla="*/ 0 h 32"/>
                <a:gd name="T2" fmla="*/ 3 w 5"/>
                <a:gd name="T3" fmla="*/ 4 h 32"/>
                <a:gd name="T4" fmla="*/ 2 w 5"/>
                <a:gd name="T5" fmla="*/ 13 h 32"/>
                <a:gd name="T6" fmla="*/ 0 w 5"/>
                <a:gd name="T7" fmla="*/ 23 h 32"/>
                <a:gd name="T8" fmla="*/ 0 w 5"/>
                <a:gd name="T9" fmla="*/ 31 h 32"/>
                <a:gd name="T10" fmla="*/ 0 60000 65536"/>
                <a:gd name="T11" fmla="*/ 0 60000 65536"/>
                <a:gd name="T12" fmla="*/ 0 60000 65536"/>
                <a:gd name="T13" fmla="*/ 0 60000 65536"/>
                <a:gd name="T14" fmla="*/ 0 60000 65536"/>
                <a:gd name="T15" fmla="*/ 0 w 5"/>
                <a:gd name="T16" fmla="*/ 0 h 32"/>
                <a:gd name="T17" fmla="*/ 5 w 5"/>
                <a:gd name="T18" fmla="*/ 32 h 32"/>
              </a:gdLst>
              <a:ahLst/>
              <a:cxnLst>
                <a:cxn ang="T10">
                  <a:pos x="T0" y="T1"/>
                </a:cxn>
                <a:cxn ang="T11">
                  <a:pos x="T2" y="T3"/>
                </a:cxn>
                <a:cxn ang="T12">
                  <a:pos x="T4" y="T5"/>
                </a:cxn>
                <a:cxn ang="T13">
                  <a:pos x="T6" y="T7"/>
                </a:cxn>
                <a:cxn ang="T14">
                  <a:pos x="T8" y="T9"/>
                </a:cxn>
              </a:cxnLst>
              <a:rect l="T15" t="T16" r="T17" b="T18"/>
              <a:pathLst>
                <a:path w="5" h="32">
                  <a:moveTo>
                    <a:pt x="4" y="0"/>
                  </a:moveTo>
                  <a:lnTo>
                    <a:pt x="3" y="4"/>
                  </a:lnTo>
                  <a:lnTo>
                    <a:pt x="2" y="13"/>
                  </a:lnTo>
                  <a:lnTo>
                    <a:pt x="0" y="23"/>
                  </a:lnTo>
                  <a:lnTo>
                    <a:pt x="0" y="31"/>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1" name="Freeform 85"/>
            <p:cNvSpPr>
              <a:spLocks/>
            </p:cNvSpPr>
            <p:nvPr/>
          </p:nvSpPr>
          <p:spPr bwMode="auto">
            <a:xfrm>
              <a:off x="4330" y="2662"/>
              <a:ext cx="5" cy="31"/>
            </a:xfrm>
            <a:custGeom>
              <a:avLst/>
              <a:gdLst>
                <a:gd name="T0" fmla="*/ 3 w 6"/>
                <a:gd name="T1" fmla="*/ 0 h 31"/>
                <a:gd name="T2" fmla="*/ 3 w 6"/>
                <a:gd name="T3" fmla="*/ 11 h 31"/>
                <a:gd name="T4" fmla="*/ 0 w 6"/>
                <a:gd name="T5" fmla="*/ 26 h 31"/>
                <a:gd name="T6" fmla="*/ 0 w 6"/>
                <a:gd name="T7" fmla="*/ 30 h 31"/>
                <a:gd name="T8" fmla="*/ 0 60000 65536"/>
                <a:gd name="T9" fmla="*/ 0 60000 65536"/>
                <a:gd name="T10" fmla="*/ 0 60000 65536"/>
                <a:gd name="T11" fmla="*/ 0 60000 65536"/>
                <a:gd name="T12" fmla="*/ 0 w 6"/>
                <a:gd name="T13" fmla="*/ 0 h 31"/>
                <a:gd name="T14" fmla="*/ 6 w 6"/>
                <a:gd name="T15" fmla="*/ 31 h 31"/>
              </a:gdLst>
              <a:ahLst/>
              <a:cxnLst>
                <a:cxn ang="T8">
                  <a:pos x="T0" y="T1"/>
                </a:cxn>
                <a:cxn ang="T9">
                  <a:pos x="T2" y="T3"/>
                </a:cxn>
                <a:cxn ang="T10">
                  <a:pos x="T4" y="T5"/>
                </a:cxn>
                <a:cxn ang="T11">
                  <a:pos x="T6" y="T7"/>
                </a:cxn>
              </a:cxnLst>
              <a:rect l="T12" t="T13" r="T14" b="T15"/>
              <a:pathLst>
                <a:path w="6" h="31">
                  <a:moveTo>
                    <a:pt x="5" y="0"/>
                  </a:moveTo>
                  <a:lnTo>
                    <a:pt x="3" y="11"/>
                  </a:lnTo>
                  <a:lnTo>
                    <a:pt x="0" y="26"/>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2" name="Freeform 86"/>
            <p:cNvSpPr>
              <a:spLocks/>
            </p:cNvSpPr>
            <p:nvPr/>
          </p:nvSpPr>
          <p:spPr bwMode="auto">
            <a:xfrm>
              <a:off x="4327" y="2697"/>
              <a:ext cx="4" cy="31"/>
            </a:xfrm>
            <a:custGeom>
              <a:avLst/>
              <a:gdLst>
                <a:gd name="T0" fmla="*/ 3 w 4"/>
                <a:gd name="T1" fmla="*/ 0 h 31"/>
                <a:gd name="T2" fmla="*/ 1 w 4"/>
                <a:gd name="T3" fmla="*/ 7 h 31"/>
                <a:gd name="T4" fmla="*/ 0 w 4"/>
                <a:gd name="T5" fmla="*/ 23 h 31"/>
                <a:gd name="T6" fmla="*/ 0 w 4"/>
                <a:gd name="T7" fmla="*/ 30 h 31"/>
                <a:gd name="T8" fmla="*/ 0 60000 65536"/>
                <a:gd name="T9" fmla="*/ 0 60000 65536"/>
                <a:gd name="T10" fmla="*/ 0 60000 65536"/>
                <a:gd name="T11" fmla="*/ 0 60000 65536"/>
                <a:gd name="T12" fmla="*/ 0 w 4"/>
                <a:gd name="T13" fmla="*/ 0 h 31"/>
                <a:gd name="T14" fmla="*/ 4 w 4"/>
                <a:gd name="T15" fmla="*/ 31 h 31"/>
              </a:gdLst>
              <a:ahLst/>
              <a:cxnLst>
                <a:cxn ang="T8">
                  <a:pos x="T0" y="T1"/>
                </a:cxn>
                <a:cxn ang="T9">
                  <a:pos x="T2" y="T3"/>
                </a:cxn>
                <a:cxn ang="T10">
                  <a:pos x="T4" y="T5"/>
                </a:cxn>
                <a:cxn ang="T11">
                  <a:pos x="T6" y="T7"/>
                </a:cxn>
              </a:cxnLst>
              <a:rect l="T12" t="T13" r="T14" b="T15"/>
              <a:pathLst>
                <a:path w="4" h="31">
                  <a:moveTo>
                    <a:pt x="3" y="0"/>
                  </a:moveTo>
                  <a:lnTo>
                    <a:pt x="1" y="7"/>
                  </a:lnTo>
                  <a:lnTo>
                    <a:pt x="0" y="23"/>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3" name="Freeform 87"/>
            <p:cNvSpPr>
              <a:spLocks/>
            </p:cNvSpPr>
            <p:nvPr/>
          </p:nvSpPr>
          <p:spPr bwMode="auto">
            <a:xfrm>
              <a:off x="4324" y="2733"/>
              <a:ext cx="3" cy="32"/>
            </a:xfrm>
            <a:custGeom>
              <a:avLst/>
              <a:gdLst>
                <a:gd name="T0" fmla="*/ 2 w 4"/>
                <a:gd name="T1" fmla="*/ 0 h 32"/>
                <a:gd name="T2" fmla="*/ 2 w 4"/>
                <a:gd name="T3" fmla="*/ 6 h 32"/>
                <a:gd name="T4" fmla="*/ 0 w 4"/>
                <a:gd name="T5" fmla="*/ 23 h 32"/>
                <a:gd name="T6" fmla="*/ 0 w 4"/>
                <a:gd name="T7" fmla="*/ 31 h 32"/>
                <a:gd name="T8" fmla="*/ 0 60000 65536"/>
                <a:gd name="T9" fmla="*/ 0 60000 65536"/>
                <a:gd name="T10" fmla="*/ 0 60000 65536"/>
                <a:gd name="T11" fmla="*/ 0 60000 65536"/>
                <a:gd name="T12" fmla="*/ 0 w 4"/>
                <a:gd name="T13" fmla="*/ 0 h 32"/>
                <a:gd name="T14" fmla="*/ 4 w 4"/>
                <a:gd name="T15" fmla="*/ 32 h 32"/>
              </a:gdLst>
              <a:ahLst/>
              <a:cxnLst>
                <a:cxn ang="T8">
                  <a:pos x="T0" y="T1"/>
                </a:cxn>
                <a:cxn ang="T9">
                  <a:pos x="T2" y="T3"/>
                </a:cxn>
                <a:cxn ang="T10">
                  <a:pos x="T4" y="T5"/>
                </a:cxn>
                <a:cxn ang="T11">
                  <a:pos x="T6" y="T7"/>
                </a:cxn>
              </a:cxnLst>
              <a:rect l="T12" t="T13" r="T14" b="T15"/>
              <a:pathLst>
                <a:path w="4" h="32">
                  <a:moveTo>
                    <a:pt x="3" y="0"/>
                  </a:moveTo>
                  <a:lnTo>
                    <a:pt x="2" y="6"/>
                  </a:lnTo>
                  <a:lnTo>
                    <a:pt x="0" y="23"/>
                  </a:lnTo>
                  <a:lnTo>
                    <a:pt x="0" y="31"/>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4" name="Freeform 88"/>
            <p:cNvSpPr>
              <a:spLocks/>
            </p:cNvSpPr>
            <p:nvPr/>
          </p:nvSpPr>
          <p:spPr bwMode="auto">
            <a:xfrm>
              <a:off x="4321" y="2770"/>
              <a:ext cx="3" cy="31"/>
            </a:xfrm>
            <a:custGeom>
              <a:avLst/>
              <a:gdLst>
                <a:gd name="T0" fmla="*/ 2 w 4"/>
                <a:gd name="T1" fmla="*/ 0 h 31"/>
                <a:gd name="T2" fmla="*/ 2 w 4"/>
                <a:gd name="T3" fmla="*/ 3 h 31"/>
                <a:gd name="T4" fmla="*/ 0 w 4"/>
                <a:gd name="T5" fmla="*/ 21 h 31"/>
                <a:gd name="T6" fmla="*/ 0 w 4"/>
                <a:gd name="T7" fmla="*/ 30 h 31"/>
                <a:gd name="T8" fmla="*/ 0 60000 65536"/>
                <a:gd name="T9" fmla="*/ 0 60000 65536"/>
                <a:gd name="T10" fmla="*/ 0 60000 65536"/>
                <a:gd name="T11" fmla="*/ 0 60000 65536"/>
                <a:gd name="T12" fmla="*/ 0 w 4"/>
                <a:gd name="T13" fmla="*/ 0 h 31"/>
                <a:gd name="T14" fmla="*/ 4 w 4"/>
                <a:gd name="T15" fmla="*/ 31 h 31"/>
              </a:gdLst>
              <a:ahLst/>
              <a:cxnLst>
                <a:cxn ang="T8">
                  <a:pos x="T0" y="T1"/>
                </a:cxn>
                <a:cxn ang="T9">
                  <a:pos x="T2" y="T3"/>
                </a:cxn>
                <a:cxn ang="T10">
                  <a:pos x="T4" y="T5"/>
                </a:cxn>
                <a:cxn ang="T11">
                  <a:pos x="T6" y="T7"/>
                </a:cxn>
              </a:cxnLst>
              <a:rect l="T12" t="T13" r="T14" b="T15"/>
              <a:pathLst>
                <a:path w="4" h="31">
                  <a:moveTo>
                    <a:pt x="3" y="0"/>
                  </a:moveTo>
                  <a:lnTo>
                    <a:pt x="2" y="3"/>
                  </a:lnTo>
                  <a:lnTo>
                    <a:pt x="0" y="21"/>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5" name="Freeform 89"/>
            <p:cNvSpPr>
              <a:spLocks/>
            </p:cNvSpPr>
            <p:nvPr/>
          </p:nvSpPr>
          <p:spPr bwMode="auto">
            <a:xfrm>
              <a:off x="4320" y="2806"/>
              <a:ext cx="2" cy="31"/>
            </a:xfrm>
            <a:custGeom>
              <a:avLst/>
              <a:gdLst>
                <a:gd name="T0" fmla="*/ 1 w 2"/>
                <a:gd name="T1" fmla="*/ 0 h 31"/>
                <a:gd name="T2" fmla="*/ 0 w 2"/>
                <a:gd name="T3" fmla="*/ 2 h 31"/>
                <a:gd name="T4" fmla="*/ 0 w 2"/>
                <a:gd name="T5" fmla="*/ 17 h 31"/>
                <a:gd name="T6" fmla="*/ 0 w 2"/>
                <a:gd name="T7" fmla="*/ 30 h 31"/>
                <a:gd name="T8" fmla="*/ 0 60000 65536"/>
                <a:gd name="T9" fmla="*/ 0 60000 65536"/>
                <a:gd name="T10" fmla="*/ 0 60000 65536"/>
                <a:gd name="T11" fmla="*/ 0 60000 65536"/>
                <a:gd name="T12" fmla="*/ 0 w 2"/>
                <a:gd name="T13" fmla="*/ 0 h 31"/>
                <a:gd name="T14" fmla="*/ 2 w 2"/>
                <a:gd name="T15" fmla="*/ 31 h 31"/>
              </a:gdLst>
              <a:ahLst/>
              <a:cxnLst>
                <a:cxn ang="T8">
                  <a:pos x="T0" y="T1"/>
                </a:cxn>
                <a:cxn ang="T9">
                  <a:pos x="T2" y="T3"/>
                </a:cxn>
                <a:cxn ang="T10">
                  <a:pos x="T4" y="T5"/>
                </a:cxn>
                <a:cxn ang="T11">
                  <a:pos x="T6" y="T7"/>
                </a:cxn>
              </a:cxnLst>
              <a:rect l="T12" t="T13" r="T14" b="T15"/>
              <a:pathLst>
                <a:path w="2" h="31">
                  <a:moveTo>
                    <a:pt x="1" y="0"/>
                  </a:moveTo>
                  <a:lnTo>
                    <a:pt x="0" y="2"/>
                  </a:lnTo>
                  <a:lnTo>
                    <a:pt x="0" y="17"/>
                  </a:lnTo>
                  <a:lnTo>
                    <a:pt x="0"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6" name="Freeform 90"/>
            <p:cNvSpPr>
              <a:spLocks/>
            </p:cNvSpPr>
            <p:nvPr/>
          </p:nvSpPr>
          <p:spPr bwMode="auto">
            <a:xfrm>
              <a:off x="4319" y="2842"/>
              <a:ext cx="3" cy="31"/>
            </a:xfrm>
            <a:custGeom>
              <a:avLst/>
              <a:gdLst>
                <a:gd name="T0" fmla="*/ 0 w 3"/>
                <a:gd name="T1" fmla="*/ 0 h 31"/>
                <a:gd name="T2" fmla="*/ 0 w 3"/>
                <a:gd name="T3" fmla="*/ 9 h 31"/>
                <a:gd name="T4" fmla="*/ 1 w 3"/>
                <a:gd name="T5" fmla="*/ 20 h 31"/>
                <a:gd name="T6" fmla="*/ 2 w 3"/>
                <a:gd name="T7" fmla="*/ 29 h 31"/>
                <a:gd name="T8" fmla="*/ 2 w 3"/>
                <a:gd name="T9" fmla="*/ 30 h 31"/>
                <a:gd name="T10" fmla="*/ 0 60000 65536"/>
                <a:gd name="T11" fmla="*/ 0 60000 65536"/>
                <a:gd name="T12" fmla="*/ 0 60000 65536"/>
                <a:gd name="T13" fmla="*/ 0 60000 65536"/>
                <a:gd name="T14" fmla="*/ 0 60000 65536"/>
                <a:gd name="T15" fmla="*/ 0 w 3"/>
                <a:gd name="T16" fmla="*/ 0 h 31"/>
                <a:gd name="T17" fmla="*/ 3 w 3"/>
                <a:gd name="T18" fmla="*/ 31 h 31"/>
              </a:gdLst>
              <a:ahLst/>
              <a:cxnLst>
                <a:cxn ang="T10">
                  <a:pos x="T0" y="T1"/>
                </a:cxn>
                <a:cxn ang="T11">
                  <a:pos x="T2" y="T3"/>
                </a:cxn>
                <a:cxn ang="T12">
                  <a:pos x="T4" y="T5"/>
                </a:cxn>
                <a:cxn ang="T13">
                  <a:pos x="T6" y="T7"/>
                </a:cxn>
                <a:cxn ang="T14">
                  <a:pos x="T8" y="T9"/>
                </a:cxn>
              </a:cxnLst>
              <a:rect l="T15" t="T16" r="T17" b="T18"/>
              <a:pathLst>
                <a:path w="3" h="31">
                  <a:moveTo>
                    <a:pt x="0" y="0"/>
                  </a:moveTo>
                  <a:lnTo>
                    <a:pt x="0" y="9"/>
                  </a:lnTo>
                  <a:lnTo>
                    <a:pt x="1" y="20"/>
                  </a:lnTo>
                  <a:lnTo>
                    <a:pt x="2" y="29"/>
                  </a:lnTo>
                  <a:lnTo>
                    <a:pt x="2"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7" name="Freeform 91"/>
            <p:cNvSpPr>
              <a:spLocks/>
            </p:cNvSpPr>
            <p:nvPr/>
          </p:nvSpPr>
          <p:spPr bwMode="auto">
            <a:xfrm>
              <a:off x="4321" y="2878"/>
              <a:ext cx="5" cy="31"/>
            </a:xfrm>
            <a:custGeom>
              <a:avLst/>
              <a:gdLst>
                <a:gd name="T0" fmla="*/ 0 w 6"/>
                <a:gd name="T1" fmla="*/ 0 h 31"/>
                <a:gd name="T2" fmla="*/ 0 w 6"/>
                <a:gd name="T3" fmla="*/ 1 h 31"/>
                <a:gd name="T4" fmla="*/ 3 w 6"/>
                <a:gd name="T5" fmla="*/ 11 h 31"/>
                <a:gd name="T6" fmla="*/ 3 w 6"/>
                <a:gd name="T7" fmla="*/ 20 h 31"/>
                <a:gd name="T8" fmla="*/ 3 w 6"/>
                <a:gd name="T9" fmla="*/ 30 h 31"/>
                <a:gd name="T10" fmla="*/ 0 60000 65536"/>
                <a:gd name="T11" fmla="*/ 0 60000 65536"/>
                <a:gd name="T12" fmla="*/ 0 60000 65536"/>
                <a:gd name="T13" fmla="*/ 0 60000 65536"/>
                <a:gd name="T14" fmla="*/ 0 60000 65536"/>
                <a:gd name="T15" fmla="*/ 0 w 6"/>
                <a:gd name="T16" fmla="*/ 0 h 31"/>
                <a:gd name="T17" fmla="*/ 6 w 6"/>
                <a:gd name="T18" fmla="*/ 31 h 31"/>
              </a:gdLst>
              <a:ahLst/>
              <a:cxnLst>
                <a:cxn ang="T10">
                  <a:pos x="T0" y="T1"/>
                </a:cxn>
                <a:cxn ang="T11">
                  <a:pos x="T2" y="T3"/>
                </a:cxn>
                <a:cxn ang="T12">
                  <a:pos x="T4" y="T5"/>
                </a:cxn>
                <a:cxn ang="T13">
                  <a:pos x="T6" y="T7"/>
                </a:cxn>
                <a:cxn ang="T14">
                  <a:pos x="T8" y="T9"/>
                </a:cxn>
              </a:cxnLst>
              <a:rect l="T15" t="T16" r="T17" b="T18"/>
              <a:pathLst>
                <a:path w="6" h="31">
                  <a:moveTo>
                    <a:pt x="0" y="0"/>
                  </a:moveTo>
                  <a:lnTo>
                    <a:pt x="0" y="1"/>
                  </a:lnTo>
                  <a:lnTo>
                    <a:pt x="3" y="11"/>
                  </a:lnTo>
                  <a:lnTo>
                    <a:pt x="4" y="20"/>
                  </a:lnTo>
                  <a:lnTo>
                    <a:pt x="5"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8" name="Freeform 92"/>
            <p:cNvSpPr>
              <a:spLocks/>
            </p:cNvSpPr>
            <p:nvPr/>
          </p:nvSpPr>
          <p:spPr bwMode="auto">
            <a:xfrm>
              <a:off x="4326" y="2914"/>
              <a:ext cx="3" cy="31"/>
            </a:xfrm>
            <a:custGeom>
              <a:avLst/>
              <a:gdLst>
                <a:gd name="T0" fmla="*/ 0 w 3"/>
                <a:gd name="T1" fmla="*/ 0 h 31"/>
                <a:gd name="T2" fmla="*/ 1 w 3"/>
                <a:gd name="T3" fmla="*/ 6 h 31"/>
                <a:gd name="T4" fmla="*/ 2 w 3"/>
                <a:gd name="T5" fmla="*/ 17 h 31"/>
                <a:gd name="T6" fmla="*/ 2 w 3"/>
                <a:gd name="T7" fmla="*/ 28 h 31"/>
                <a:gd name="T8" fmla="*/ 2 w 3"/>
                <a:gd name="T9" fmla="*/ 30 h 31"/>
                <a:gd name="T10" fmla="*/ 0 60000 65536"/>
                <a:gd name="T11" fmla="*/ 0 60000 65536"/>
                <a:gd name="T12" fmla="*/ 0 60000 65536"/>
                <a:gd name="T13" fmla="*/ 0 60000 65536"/>
                <a:gd name="T14" fmla="*/ 0 60000 65536"/>
                <a:gd name="T15" fmla="*/ 0 w 3"/>
                <a:gd name="T16" fmla="*/ 0 h 31"/>
                <a:gd name="T17" fmla="*/ 3 w 3"/>
                <a:gd name="T18" fmla="*/ 31 h 31"/>
              </a:gdLst>
              <a:ahLst/>
              <a:cxnLst>
                <a:cxn ang="T10">
                  <a:pos x="T0" y="T1"/>
                </a:cxn>
                <a:cxn ang="T11">
                  <a:pos x="T2" y="T3"/>
                </a:cxn>
                <a:cxn ang="T12">
                  <a:pos x="T4" y="T5"/>
                </a:cxn>
                <a:cxn ang="T13">
                  <a:pos x="T6" y="T7"/>
                </a:cxn>
                <a:cxn ang="T14">
                  <a:pos x="T8" y="T9"/>
                </a:cxn>
              </a:cxnLst>
              <a:rect l="T15" t="T16" r="T17" b="T18"/>
              <a:pathLst>
                <a:path w="3" h="31">
                  <a:moveTo>
                    <a:pt x="0" y="0"/>
                  </a:moveTo>
                  <a:lnTo>
                    <a:pt x="1" y="6"/>
                  </a:lnTo>
                  <a:lnTo>
                    <a:pt x="2" y="17"/>
                  </a:lnTo>
                  <a:lnTo>
                    <a:pt x="2" y="28"/>
                  </a:lnTo>
                  <a:lnTo>
                    <a:pt x="2"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69" name="Freeform 93"/>
            <p:cNvSpPr>
              <a:spLocks/>
            </p:cNvSpPr>
            <p:nvPr/>
          </p:nvSpPr>
          <p:spPr bwMode="auto">
            <a:xfrm>
              <a:off x="4328" y="2950"/>
              <a:ext cx="3" cy="31"/>
            </a:xfrm>
            <a:custGeom>
              <a:avLst/>
              <a:gdLst>
                <a:gd name="T0" fmla="*/ 0 w 3"/>
                <a:gd name="T1" fmla="*/ 0 h 31"/>
                <a:gd name="T2" fmla="*/ 1 w 3"/>
                <a:gd name="T3" fmla="*/ 3 h 31"/>
                <a:gd name="T4" fmla="*/ 1 w 3"/>
                <a:gd name="T5" fmla="*/ 14 h 31"/>
                <a:gd name="T6" fmla="*/ 2 w 3"/>
                <a:gd name="T7" fmla="*/ 23 h 31"/>
                <a:gd name="T8" fmla="*/ 2 w 3"/>
                <a:gd name="T9" fmla="*/ 30 h 31"/>
                <a:gd name="T10" fmla="*/ 0 60000 65536"/>
                <a:gd name="T11" fmla="*/ 0 60000 65536"/>
                <a:gd name="T12" fmla="*/ 0 60000 65536"/>
                <a:gd name="T13" fmla="*/ 0 60000 65536"/>
                <a:gd name="T14" fmla="*/ 0 60000 65536"/>
                <a:gd name="T15" fmla="*/ 0 w 3"/>
                <a:gd name="T16" fmla="*/ 0 h 31"/>
                <a:gd name="T17" fmla="*/ 3 w 3"/>
                <a:gd name="T18" fmla="*/ 31 h 31"/>
              </a:gdLst>
              <a:ahLst/>
              <a:cxnLst>
                <a:cxn ang="T10">
                  <a:pos x="T0" y="T1"/>
                </a:cxn>
                <a:cxn ang="T11">
                  <a:pos x="T2" y="T3"/>
                </a:cxn>
                <a:cxn ang="T12">
                  <a:pos x="T4" y="T5"/>
                </a:cxn>
                <a:cxn ang="T13">
                  <a:pos x="T6" y="T7"/>
                </a:cxn>
                <a:cxn ang="T14">
                  <a:pos x="T8" y="T9"/>
                </a:cxn>
              </a:cxnLst>
              <a:rect l="T15" t="T16" r="T17" b="T18"/>
              <a:pathLst>
                <a:path w="3" h="31">
                  <a:moveTo>
                    <a:pt x="0" y="0"/>
                  </a:moveTo>
                  <a:lnTo>
                    <a:pt x="1" y="3"/>
                  </a:lnTo>
                  <a:lnTo>
                    <a:pt x="1" y="14"/>
                  </a:lnTo>
                  <a:lnTo>
                    <a:pt x="2" y="23"/>
                  </a:lnTo>
                  <a:lnTo>
                    <a:pt x="2" y="3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70" name="Freeform 94"/>
            <p:cNvSpPr>
              <a:spLocks/>
            </p:cNvSpPr>
            <p:nvPr/>
          </p:nvSpPr>
          <p:spPr bwMode="auto">
            <a:xfrm>
              <a:off x="3394" y="2865"/>
              <a:ext cx="2" cy="31"/>
            </a:xfrm>
            <a:custGeom>
              <a:avLst/>
              <a:gdLst>
                <a:gd name="T0" fmla="*/ 1 w 3"/>
                <a:gd name="T1" fmla="*/ 30 h 31"/>
                <a:gd name="T2" fmla="*/ 0 w 3"/>
                <a:gd name="T3" fmla="*/ 25 h 31"/>
                <a:gd name="T4" fmla="*/ 0 w 3"/>
                <a:gd name="T5" fmla="*/ 8 h 31"/>
                <a:gd name="T6" fmla="*/ 0 w 3"/>
                <a:gd name="T7" fmla="*/ 0 h 31"/>
                <a:gd name="T8" fmla="*/ 0 60000 65536"/>
                <a:gd name="T9" fmla="*/ 0 60000 65536"/>
                <a:gd name="T10" fmla="*/ 0 60000 65536"/>
                <a:gd name="T11" fmla="*/ 0 60000 65536"/>
                <a:gd name="T12" fmla="*/ 0 w 3"/>
                <a:gd name="T13" fmla="*/ 0 h 31"/>
                <a:gd name="T14" fmla="*/ 3 w 3"/>
                <a:gd name="T15" fmla="*/ 31 h 31"/>
              </a:gdLst>
              <a:ahLst/>
              <a:cxnLst>
                <a:cxn ang="T8">
                  <a:pos x="T0" y="T1"/>
                </a:cxn>
                <a:cxn ang="T9">
                  <a:pos x="T2" y="T3"/>
                </a:cxn>
                <a:cxn ang="T10">
                  <a:pos x="T4" y="T5"/>
                </a:cxn>
                <a:cxn ang="T11">
                  <a:pos x="T6" y="T7"/>
                </a:cxn>
              </a:cxnLst>
              <a:rect l="T12" t="T13" r="T14" b="T15"/>
              <a:pathLst>
                <a:path w="3" h="31">
                  <a:moveTo>
                    <a:pt x="2" y="30"/>
                  </a:moveTo>
                  <a:lnTo>
                    <a:pt x="0" y="25"/>
                  </a:lnTo>
                  <a:lnTo>
                    <a:pt x="0" y="8"/>
                  </a:lnTo>
                  <a:lnTo>
                    <a:pt x="0" y="0"/>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771" name="Freeform 95"/>
            <p:cNvSpPr>
              <a:spLocks/>
            </p:cNvSpPr>
            <p:nvPr/>
          </p:nvSpPr>
          <p:spPr bwMode="auto">
            <a:xfrm>
              <a:off x="5230" y="2246"/>
              <a:ext cx="268" cy="875"/>
            </a:xfrm>
            <a:custGeom>
              <a:avLst/>
              <a:gdLst>
                <a:gd name="T0" fmla="*/ 54 w 301"/>
                <a:gd name="T1" fmla="*/ 841 h 875"/>
                <a:gd name="T2" fmla="*/ 49 w 301"/>
                <a:gd name="T3" fmla="*/ 861 h 875"/>
                <a:gd name="T4" fmla="*/ 43 w 301"/>
                <a:gd name="T5" fmla="*/ 872 h 875"/>
                <a:gd name="T6" fmla="*/ 37 w 301"/>
                <a:gd name="T7" fmla="*/ 873 h 875"/>
                <a:gd name="T8" fmla="*/ 29 w 301"/>
                <a:gd name="T9" fmla="*/ 867 h 875"/>
                <a:gd name="T10" fmla="*/ 18 w 301"/>
                <a:gd name="T11" fmla="*/ 853 h 875"/>
                <a:gd name="T12" fmla="*/ 4 w 301"/>
                <a:gd name="T13" fmla="*/ 816 h 875"/>
                <a:gd name="T14" fmla="*/ 0 w 301"/>
                <a:gd name="T15" fmla="*/ 771 h 875"/>
                <a:gd name="T16" fmla="*/ 4 w 301"/>
                <a:gd name="T17" fmla="*/ 716 h 875"/>
                <a:gd name="T18" fmla="*/ 4 w 301"/>
                <a:gd name="T19" fmla="*/ 648 h 875"/>
                <a:gd name="T20" fmla="*/ 4 w 301"/>
                <a:gd name="T21" fmla="*/ 556 h 875"/>
                <a:gd name="T22" fmla="*/ 6 w 301"/>
                <a:gd name="T23" fmla="*/ 459 h 875"/>
                <a:gd name="T24" fmla="*/ 9 w 301"/>
                <a:gd name="T25" fmla="*/ 373 h 875"/>
                <a:gd name="T26" fmla="*/ 10 w 301"/>
                <a:gd name="T27" fmla="*/ 318 h 875"/>
                <a:gd name="T28" fmla="*/ 10 w 301"/>
                <a:gd name="T29" fmla="*/ 281 h 875"/>
                <a:gd name="T30" fmla="*/ 10 w 301"/>
                <a:gd name="T31" fmla="*/ 235 h 875"/>
                <a:gd name="T32" fmla="*/ 9 w 301"/>
                <a:gd name="T33" fmla="*/ 186 h 875"/>
                <a:gd name="T34" fmla="*/ 7 w 301"/>
                <a:gd name="T35" fmla="*/ 139 h 875"/>
                <a:gd name="T36" fmla="*/ 7 w 301"/>
                <a:gd name="T37" fmla="*/ 100 h 875"/>
                <a:gd name="T38" fmla="*/ 12 w 301"/>
                <a:gd name="T39" fmla="*/ 53 h 875"/>
                <a:gd name="T40" fmla="*/ 27 w 301"/>
                <a:gd name="T41" fmla="*/ 14 h 875"/>
                <a:gd name="T42" fmla="*/ 40 w 301"/>
                <a:gd name="T43" fmla="*/ 0 h 875"/>
                <a:gd name="T44" fmla="*/ 51 w 301"/>
                <a:gd name="T45" fmla="*/ 12 h 875"/>
                <a:gd name="T46" fmla="*/ 62 w 301"/>
                <a:gd name="T47" fmla="*/ 39 h 875"/>
                <a:gd name="T48" fmla="*/ 67 w 301"/>
                <a:gd name="T49" fmla="*/ 66 h 875"/>
                <a:gd name="T50" fmla="*/ 69 w 301"/>
                <a:gd name="T51" fmla="*/ 96 h 875"/>
                <a:gd name="T52" fmla="*/ 72 w 301"/>
                <a:gd name="T53" fmla="*/ 142 h 875"/>
                <a:gd name="T54" fmla="*/ 74 w 301"/>
                <a:gd name="T55" fmla="*/ 190 h 875"/>
                <a:gd name="T56" fmla="*/ 74 w 301"/>
                <a:gd name="T57" fmla="*/ 237 h 875"/>
                <a:gd name="T58" fmla="*/ 75 w 301"/>
                <a:gd name="T59" fmla="*/ 289 h 875"/>
                <a:gd name="T60" fmla="*/ 74 w 301"/>
                <a:gd name="T61" fmla="*/ 339 h 875"/>
                <a:gd name="T62" fmla="*/ 74 w 301"/>
                <a:gd name="T63" fmla="*/ 381 h 875"/>
                <a:gd name="T64" fmla="*/ 72 w 301"/>
                <a:gd name="T65" fmla="*/ 411 h 875"/>
                <a:gd name="T66" fmla="*/ 70 w 301"/>
                <a:gd name="T67" fmla="*/ 451 h 875"/>
                <a:gd name="T68" fmla="*/ 69 w 301"/>
                <a:gd name="T69" fmla="*/ 501 h 875"/>
                <a:gd name="T70" fmla="*/ 68 w 301"/>
                <a:gd name="T71" fmla="*/ 554 h 875"/>
                <a:gd name="T72" fmla="*/ 67 w 301"/>
                <a:gd name="T73" fmla="*/ 601 h 875"/>
                <a:gd name="T74" fmla="*/ 68 w 301"/>
                <a:gd name="T75" fmla="*/ 633 h 875"/>
                <a:gd name="T76" fmla="*/ 69 w 301"/>
                <a:gd name="T77" fmla="*/ 661 h 875"/>
                <a:gd name="T78" fmla="*/ 69 w 301"/>
                <a:gd name="T79" fmla="*/ 694 h 875"/>
                <a:gd name="T80" fmla="*/ 69 w 301"/>
                <a:gd name="T81" fmla="*/ 727 h 875"/>
                <a:gd name="T82" fmla="*/ 67 w 301"/>
                <a:gd name="T83" fmla="*/ 755 h 875"/>
                <a:gd name="T84" fmla="*/ 67 w 301"/>
                <a:gd name="T85" fmla="*/ 775 h 875"/>
                <a:gd name="T86" fmla="*/ 66 w 301"/>
                <a:gd name="T87" fmla="*/ 790 h 875"/>
                <a:gd name="T88" fmla="*/ 62 w 301"/>
                <a:gd name="T89" fmla="*/ 808 h 875"/>
                <a:gd name="T90" fmla="*/ 57 w 301"/>
                <a:gd name="T91" fmla="*/ 833 h 8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1"/>
                <a:gd name="T139" fmla="*/ 0 h 875"/>
                <a:gd name="T140" fmla="*/ 301 w 301"/>
                <a:gd name="T141" fmla="*/ 875 h 8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1" h="875">
                  <a:moveTo>
                    <a:pt x="231" y="833"/>
                  </a:moveTo>
                  <a:lnTo>
                    <a:pt x="231" y="833"/>
                  </a:lnTo>
                  <a:lnTo>
                    <a:pt x="222" y="841"/>
                  </a:lnTo>
                  <a:lnTo>
                    <a:pt x="215" y="849"/>
                  </a:lnTo>
                  <a:lnTo>
                    <a:pt x="207" y="856"/>
                  </a:lnTo>
                  <a:lnTo>
                    <a:pt x="199" y="861"/>
                  </a:lnTo>
                  <a:lnTo>
                    <a:pt x="191" y="866"/>
                  </a:lnTo>
                  <a:lnTo>
                    <a:pt x="183" y="870"/>
                  </a:lnTo>
                  <a:lnTo>
                    <a:pt x="175" y="872"/>
                  </a:lnTo>
                  <a:lnTo>
                    <a:pt x="167" y="873"/>
                  </a:lnTo>
                  <a:lnTo>
                    <a:pt x="158" y="874"/>
                  </a:lnTo>
                  <a:lnTo>
                    <a:pt x="151" y="873"/>
                  </a:lnTo>
                  <a:lnTo>
                    <a:pt x="140" y="873"/>
                  </a:lnTo>
                  <a:lnTo>
                    <a:pt x="129" y="870"/>
                  </a:lnTo>
                  <a:lnTo>
                    <a:pt x="118" y="867"/>
                  </a:lnTo>
                  <a:lnTo>
                    <a:pt x="106" y="863"/>
                  </a:lnTo>
                  <a:lnTo>
                    <a:pt x="91" y="858"/>
                  </a:lnTo>
                  <a:lnTo>
                    <a:pt x="75" y="853"/>
                  </a:lnTo>
                  <a:lnTo>
                    <a:pt x="47" y="841"/>
                  </a:lnTo>
                  <a:lnTo>
                    <a:pt x="27" y="829"/>
                  </a:lnTo>
                  <a:lnTo>
                    <a:pt x="12" y="816"/>
                  </a:lnTo>
                  <a:lnTo>
                    <a:pt x="4" y="802"/>
                  </a:lnTo>
                  <a:lnTo>
                    <a:pt x="0" y="787"/>
                  </a:lnTo>
                  <a:lnTo>
                    <a:pt x="0" y="771"/>
                  </a:lnTo>
                  <a:lnTo>
                    <a:pt x="0" y="752"/>
                  </a:lnTo>
                  <a:lnTo>
                    <a:pt x="3" y="730"/>
                  </a:lnTo>
                  <a:lnTo>
                    <a:pt x="4" y="716"/>
                  </a:lnTo>
                  <a:lnTo>
                    <a:pt x="7" y="697"/>
                  </a:lnTo>
                  <a:lnTo>
                    <a:pt x="8" y="675"/>
                  </a:lnTo>
                  <a:lnTo>
                    <a:pt x="10" y="648"/>
                  </a:lnTo>
                  <a:lnTo>
                    <a:pt x="13" y="620"/>
                  </a:lnTo>
                  <a:lnTo>
                    <a:pt x="15" y="589"/>
                  </a:lnTo>
                  <a:lnTo>
                    <a:pt x="18" y="556"/>
                  </a:lnTo>
                  <a:lnTo>
                    <a:pt x="21" y="524"/>
                  </a:lnTo>
                  <a:lnTo>
                    <a:pt x="22" y="492"/>
                  </a:lnTo>
                  <a:lnTo>
                    <a:pt x="26" y="459"/>
                  </a:lnTo>
                  <a:lnTo>
                    <a:pt x="29" y="429"/>
                  </a:lnTo>
                  <a:lnTo>
                    <a:pt x="30" y="399"/>
                  </a:lnTo>
                  <a:lnTo>
                    <a:pt x="34" y="373"/>
                  </a:lnTo>
                  <a:lnTo>
                    <a:pt x="36" y="351"/>
                  </a:lnTo>
                  <a:lnTo>
                    <a:pt x="37" y="332"/>
                  </a:lnTo>
                  <a:lnTo>
                    <a:pt x="39" y="318"/>
                  </a:lnTo>
                  <a:lnTo>
                    <a:pt x="40" y="307"/>
                  </a:lnTo>
                  <a:lnTo>
                    <a:pt x="42" y="295"/>
                  </a:lnTo>
                  <a:lnTo>
                    <a:pt x="42" y="281"/>
                  </a:lnTo>
                  <a:lnTo>
                    <a:pt x="40" y="266"/>
                  </a:lnTo>
                  <a:lnTo>
                    <a:pt x="39" y="252"/>
                  </a:lnTo>
                  <a:lnTo>
                    <a:pt x="38" y="235"/>
                  </a:lnTo>
                  <a:lnTo>
                    <a:pt x="37" y="219"/>
                  </a:lnTo>
                  <a:lnTo>
                    <a:pt x="36" y="202"/>
                  </a:lnTo>
                  <a:lnTo>
                    <a:pt x="34" y="186"/>
                  </a:lnTo>
                  <a:lnTo>
                    <a:pt x="33" y="171"/>
                  </a:lnTo>
                  <a:lnTo>
                    <a:pt x="30" y="154"/>
                  </a:lnTo>
                  <a:lnTo>
                    <a:pt x="29" y="139"/>
                  </a:lnTo>
                  <a:lnTo>
                    <a:pt x="29" y="125"/>
                  </a:lnTo>
                  <a:lnTo>
                    <a:pt x="29" y="112"/>
                  </a:lnTo>
                  <a:lnTo>
                    <a:pt x="29" y="100"/>
                  </a:lnTo>
                  <a:lnTo>
                    <a:pt x="29" y="89"/>
                  </a:lnTo>
                  <a:lnTo>
                    <a:pt x="35" y="70"/>
                  </a:lnTo>
                  <a:lnTo>
                    <a:pt x="48" y="53"/>
                  </a:lnTo>
                  <a:lnTo>
                    <a:pt x="66" y="38"/>
                  </a:lnTo>
                  <a:lnTo>
                    <a:pt x="88" y="25"/>
                  </a:lnTo>
                  <a:lnTo>
                    <a:pt x="110" y="14"/>
                  </a:lnTo>
                  <a:lnTo>
                    <a:pt x="131" y="6"/>
                  </a:lnTo>
                  <a:lnTo>
                    <a:pt x="151" y="1"/>
                  </a:lnTo>
                  <a:lnTo>
                    <a:pt x="163" y="0"/>
                  </a:lnTo>
                  <a:lnTo>
                    <a:pt x="174" y="1"/>
                  </a:lnTo>
                  <a:lnTo>
                    <a:pt x="188" y="6"/>
                  </a:lnTo>
                  <a:lnTo>
                    <a:pt x="204" y="12"/>
                  </a:lnTo>
                  <a:lnTo>
                    <a:pt x="221" y="20"/>
                  </a:lnTo>
                  <a:lnTo>
                    <a:pt x="236" y="29"/>
                  </a:lnTo>
                  <a:lnTo>
                    <a:pt x="251" y="39"/>
                  </a:lnTo>
                  <a:lnTo>
                    <a:pt x="261" y="49"/>
                  </a:lnTo>
                  <a:lnTo>
                    <a:pt x="267" y="57"/>
                  </a:lnTo>
                  <a:lnTo>
                    <a:pt x="272" y="66"/>
                  </a:lnTo>
                  <a:lnTo>
                    <a:pt x="274" y="75"/>
                  </a:lnTo>
                  <a:lnTo>
                    <a:pt x="278" y="85"/>
                  </a:lnTo>
                  <a:lnTo>
                    <a:pt x="280" y="96"/>
                  </a:lnTo>
                  <a:lnTo>
                    <a:pt x="283" y="109"/>
                  </a:lnTo>
                  <a:lnTo>
                    <a:pt x="285" y="124"/>
                  </a:lnTo>
                  <a:lnTo>
                    <a:pt x="289" y="142"/>
                  </a:lnTo>
                  <a:lnTo>
                    <a:pt x="293" y="164"/>
                  </a:lnTo>
                  <a:lnTo>
                    <a:pt x="294" y="176"/>
                  </a:lnTo>
                  <a:lnTo>
                    <a:pt x="296" y="190"/>
                  </a:lnTo>
                  <a:lnTo>
                    <a:pt x="298" y="204"/>
                  </a:lnTo>
                  <a:lnTo>
                    <a:pt x="299" y="221"/>
                  </a:lnTo>
                  <a:lnTo>
                    <a:pt x="299" y="237"/>
                  </a:lnTo>
                  <a:lnTo>
                    <a:pt x="300" y="254"/>
                  </a:lnTo>
                  <a:lnTo>
                    <a:pt x="300" y="272"/>
                  </a:lnTo>
                  <a:lnTo>
                    <a:pt x="300" y="289"/>
                  </a:lnTo>
                  <a:lnTo>
                    <a:pt x="300" y="306"/>
                  </a:lnTo>
                  <a:lnTo>
                    <a:pt x="299" y="323"/>
                  </a:lnTo>
                  <a:lnTo>
                    <a:pt x="299" y="339"/>
                  </a:lnTo>
                  <a:lnTo>
                    <a:pt x="298" y="354"/>
                  </a:lnTo>
                  <a:lnTo>
                    <a:pt x="297" y="368"/>
                  </a:lnTo>
                  <a:lnTo>
                    <a:pt x="296" y="381"/>
                  </a:lnTo>
                  <a:lnTo>
                    <a:pt x="293" y="392"/>
                  </a:lnTo>
                  <a:lnTo>
                    <a:pt x="293" y="402"/>
                  </a:lnTo>
                  <a:lnTo>
                    <a:pt x="292" y="411"/>
                  </a:lnTo>
                  <a:lnTo>
                    <a:pt x="290" y="423"/>
                  </a:lnTo>
                  <a:lnTo>
                    <a:pt x="288" y="436"/>
                  </a:lnTo>
                  <a:lnTo>
                    <a:pt x="285" y="451"/>
                  </a:lnTo>
                  <a:lnTo>
                    <a:pt x="284" y="468"/>
                  </a:lnTo>
                  <a:lnTo>
                    <a:pt x="282" y="484"/>
                  </a:lnTo>
                  <a:lnTo>
                    <a:pt x="280" y="501"/>
                  </a:lnTo>
                  <a:lnTo>
                    <a:pt x="279" y="519"/>
                  </a:lnTo>
                  <a:lnTo>
                    <a:pt x="276" y="537"/>
                  </a:lnTo>
                  <a:lnTo>
                    <a:pt x="274" y="554"/>
                  </a:lnTo>
                  <a:lnTo>
                    <a:pt x="273" y="570"/>
                  </a:lnTo>
                  <a:lnTo>
                    <a:pt x="272" y="586"/>
                  </a:lnTo>
                  <a:lnTo>
                    <a:pt x="272" y="601"/>
                  </a:lnTo>
                  <a:lnTo>
                    <a:pt x="272" y="613"/>
                  </a:lnTo>
                  <a:lnTo>
                    <a:pt x="272" y="625"/>
                  </a:lnTo>
                  <a:lnTo>
                    <a:pt x="273" y="633"/>
                  </a:lnTo>
                  <a:lnTo>
                    <a:pt x="274" y="642"/>
                  </a:lnTo>
                  <a:lnTo>
                    <a:pt x="275" y="651"/>
                  </a:lnTo>
                  <a:lnTo>
                    <a:pt x="276" y="661"/>
                  </a:lnTo>
                  <a:lnTo>
                    <a:pt x="278" y="671"/>
                  </a:lnTo>
                  <a:lnTo>
                    <a:pt x="278" y="683"/>
                  </a:lnTo>
                  <a:lnTo>
                    <a:pt x="278" y="694"/>
                  </a:lnTo>
                  <a:lnTo>
                    <a:pt x="276" y="705"/>
                  </a:lnTo>
                  <a:lnTo>
                    <a:pt x="276" y="715"/>
                  </a:lnTo>
                  <a:lnTo>
                    <a:pt x="275" y="727"/>
                  </a:lnTo>
                  <a:lnTo>
                    <a:pt x="275" y="736"/>
                  </a:lnTo>
                  <a:lnTo>
                    <a:pt x="274" y="746"/>
                  </a:lnTo>
                  <a:lnTo>
                    <a:pt x="272" y="755"/>
                  </a:lnTo>
                  <a:lnTo>
                    <a:pt x="272" y="763"/>
                  </a:lnTo>
                  <a:lnTo>
                    <a:pt x="271" y="769"/>
                  </a:lnTo>
                  <a:lnTo>
                    <a:pt x="269" y="775"/>
                  </a:lnTo>
                  <a:lnTo>
                    <a:pt x="267" y="778"/>
                  </a:lnTo>
                  <a:lnTo>
                    <a:pt x="265" y="784"/>
                  </a:lnTo>
                  <a:lnTo>
                    <a:pt x="263" y="790"/>
                  </a:lnTo>
                  <a:lnTo>
                    <a:pt x="261" y="796"/>
                  </a:lnTo>
                  <a:lnTo>
                    <a:pt x="257" y="801"/>
                  </a:lnTo>
                  <a:lnTo>
                    <a:pt x="254" y="808"/>
                  </a:lnTo>
                  <a:lnTo>
                    <a:pt x="248" y="815"/>
                  </a:lnTo>
                  <a:lnTo>
                    <a:pt x="242" y="823"/>
                  </a:lnTo>
                  <a:lnTo>
                    <a:pt x="231" y="833"/>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72" name="Freeform 96"/>
            <p:cNvSpPr>
              <a:spLocks/>
            </p:cNvSpPr>
            <p:nvPr/>
          </p:nvSpPr>
          <p:spPr bwMode="auto">
            <a:xfrm>
              <a:off x="4775" y="2252"/>
              <a:ext cx="269" cy="864"/>
            </a:xfrm>
            <a:custGeom>
              <a:avLst/>
              <a:gdLst>
                <a:gd name="T0" fmla="*/ 54 w 303"/>
                <a:gd name="T1" fmla="*/ 829 h 864"/>
                <a:gd name="T2" fmla="*/ 49 w 303"/>
                <a:gd name="T3" fmla="*/ 849 h 864"/>
                <a:gd name="T4" fmla="*/ 42 w 303"/>
                <a:gd name="T5" fmla="*/ 860 h 864"/>
                <a:gd name="T6" fmla="*/ 36 w 303"/>
                <a:gd name="T7" fmla="*/ 863 h 864"/>
                <a:gd name="T8" fmla="*/ 28 w 303"/>
                <a:gd name="T9" fmla="*/ 859 h 864"/>
                <a:gd name="T10" fmla="*/ 17 w 303"/>
                <a:gd name="T11" fmla="*/ 849 h 864"/>
                <a:gd name="T12" fmla="*/ 4 w 303"/>
                <a:gd name="T13" fmla="*/ 814 h 864"/>
                <a:gd name="T14" fmla="*/ 2 w 303"/>
                <a:gd name="T15" fmla="*/ 761 h 864"/>
                <a:gd name="T16" fmla="*/ 4 w 303"/>
                <a:gd name="T17" fmla="*/ 705 h 864"/>
                <a:gd name="T18" fmla="*/ 4 w 303"/>
                <a:gd name="T19" fmla="*/ 640 h 864"/>
                <a:gd name="T20" fmla="*/ 4 w 303"/>
                <a:gd name="T21" fmla="*/ 549 h 864"/>
                <a:gd name="T22" fmla="*/ 6 w 303"/>
                <a:gd name="T23" fmla="*/ 450 h 864"/>
                <a:gd name="T24" fmla="*/ 7 w 303"/>
                <a:gd name="T25" fmla="*/ 363 h 864"/>
                <a:gd name="T26" fmla="*/ 7 w 303"/>
                <a:gd name="T27" fmla="*/ 307 h 864"/>
                <a:gd name="T28" fmla="*/ 7 w 303"/>
                <a:gd name="T29" fmla="*/ 270 h 864"/>
                <a:gd name="T30" fmla="*/ 7 w 303"/>
                <a:gd name="T31" fmla="*/ 223 h 864"/>
                <a:gd name="T32" fmla="*/ 7 w 303"/>
                <a:gd name="T33" fmla="*/ 174 h 864"/>
                <a:gd name="T34" fmla="*/ 8 w 303"/>
                <a:gd name="T35" fmla="*/ 127 h 864"/>
                <a:gd name="T36" fmla="*/ 8 w 303"/>
                <a:gd name="T37" fmla="*/ 88 h 864"/>
                <a:gd name="T38" fmla="*/ 12 w 303"/>
                <a:gd name="T39" fmla="*/ 44 h 864"/>
                <a:gd name="T40" fmla="*/ 28 w 303"/>
                <a:gd name="T41" fmla="*/ 11 h 864"/>
                <a:gd name="T42" fmla="*/ 40 w 303"/>
                <a:gd name="T43" fmla="*/ 0 h 864"/>
                <a:gd name="T44" fmla="*/ 51 w 303"/>
                <a:gd name="T45" fmla="*/ 8 h 864"/>
                <a:gd name="T46" fmla="*/ 61 w 303"/>
                <a:gd name="T47" fmla="*/ 28 h 864"/>
                <a:gd name="T48" fmla="*/ 67 w 303"/>
                <a:gd name="T49" fmla="*/ 53 h 864"/>
                <a:gd name="T50" fmla="*/ 67 w 303"/>
                <a:gd name="T51" fmla="*/ 86 h 864"/>
                <a:gd name="T52" fmla="*/ 67 w 303"/>
                <a:gd name="T53" fmla="*/ 134 h 864"/>
                <a:gd name="T54" fmla="*/ 69 w 303"/>
                <a:gd name="T55" fmla="*/ 182 h 864"/>
                <a:gd name="T56" fmla="*/ 72 w 303"/>
                <a:gd name="T57" fmla="*/ 228 h 864"/>
                <a:gd name="T58" fmla="*/ 72 w 303"/>
                <a:gd name="T59" fmla="*/ 278 h 864"/>
                <a:gd name="T60" fmla="*/ 72 w 303"/>
                <a:gd name="T61" fmla="*/ 327 h 864"/>
                <a:gd name="T62" fmla="*/ 72 w 303"/>
                <a:gd name="T63" fmla="*/ 368 h 864"/>
                <a:gd name="T64" fmla="*/ 72 w 303"/>
                <a:gd name="T65" fmla="*/ 399 h 864"/>
                <a:gd name="T66" fmla="*/ 69 w 303"/>
                <a:gd name="T67" fmla="*/ 437 h 864"/>
                <a:gd name="T68" fmla="*/ 67 w 303"/>
                <a:gd name="T69" fmla="*/ 487 h 864"/>
                <a:gd name="T70" fmla="*/ 64 w 303"/>
                <a:gd name="T71" fmla="*/ 538 h 864"/>
                <a:gd name="T72" fmla="*/ 64 w 303"/>
                <a:gd name="T73" fmla="*/ 585 h 864"/>
                <a:gd name="T74" fmla="*/ 64 w 303"/>
                <a:gd name="T75" fmla="*/ 618 h 864"/>
                <a:gd name="T76" fmla="*/ 64 w 303"/>
                <a:gd name="T77" fmla="*/ 645 h 864"/>
                <a:gd name="T78" fmla="*/ 66 w 303"/>
                <a:gd name="T79" fmla="*/ 678 h 864"/>
                <a:gd name="T80" fmla="*/ 67 w 303"/>
                <a:gd name="T81" fmla="*/ 712 h 864"/>
                <a:gd name="T82" fmla="*/ 67 w 303"/>
                <a:gd name="T83" fmla="*/ 741 h 864"/>
                <a:gd name="T84" fmla="*/ 67 w 303"/>
                <a:gd name="T85" fmla="*/ 762 h 864"/>
                <a:gd name="T86" fmla="*/ 64 w 303"/>
                <a:gd name="T87" fmla="*/ 777 h 864"/>
                <a:gd name="T88" fmla="*/ 63 w 303"/>
                <a:gd name="T89" fmla="*/ 795 h 864"/>
                <a:gd name="T90" fmla="*/ 57 w 303"/>
                <a:gd name="T91" fmla="*/ 821 h 8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3"/>
                <a:gd name="T139" fmla="*/ 0 h 864"/>
                <a:gd name="T140" fmla="*/ 303 w 303"/>
                <a:gd name="T141" fmla="*/ 864 h 8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3" h="864">
                  <a:moveTo>
                    <a:pt x="238" y="821"/>
                  </a:moveTo>
                  <a:lnTo>
                    <a:pt x="238" y="821"/>
                  </a:lnTo>
                  <a:lnTo>
                    <a:pt x="229" y="829"/>
                  </a:lnTo>
                  <a:lnTo>
                    <a:pt x="220" y="837"/>
                  </a:lnTo>
                  <a:lnTo>
                    <a:pt x="212" y="843"/>
                  </a:lnTo>
                  <a:lnTo>
                    <a:pt x="204" y="849"/>
                  </a:lnTo>
                  <a:lnTo>
                    <a:pt x="196" y="854"/>
                  </a:lnTo>
                  <a:lnTo>
                    <a:pt x="187" y="857"/>
                  </a:lnTo>
                  <a:lnTo>
                    <a:pt x="178" y="860"/>
                  </a:lnTo>
                  <a:lnTo>
                    <a:pt x="169" y="862"/>
                  </a:lnTo>
                  <a:lnTo>
                    <a:pt x="161" y="863"/>
                  </a:lnTo>
                  <a:lnTo>
                    <a:pt x="150" y="863"/>
                  </a:lnTo>
                  <a:lnTo>
                    <a:pt x="140" y="862"/>
                  </a:lnTo>
                  <a:lnTo>
                    <a:pt x="127" y="861"/>
                  </a:lnTo>
                  <a:lnTo>
                    <a:pt x="115" y="859"/>
                  </a:lnTo>
                  <a:lnTo>
                    <a:pt x="100" y="856"/>
                  </a:lnTo>
                  <a:lnTo>
                    <a:pt x="85" y="854"/>
                  </a:lnTo>
                  <a:lnTo>
                    <a:pt x="69" y="849"/>
                  </a:lnTo>
                  <a:lnTo>
                    <a:pt x="39" y="840"/>
                  </a:lnTo>
                  <a:lnTo>
                    <a:pt x="19" y="829"/>
                  </a:lnTo>
                  <a:lnTo>
                    <a:pt x="8" y="814"/>
                  </a:lnTo>
                  <a:lnTo>
                    <a:pt x="2" y="798"/>
                  </a:lnTo>
                  <a:lnTo>
                    <a:pt x="0" y="780"/>
                  </a:lnTo>
                  <a:lnTo>
                    <a:pt x="2" y="761"/>
                  </a:lnTo>
                  <a:lnTo>
                    <a:pt x="6" y="740"/>
                  </a:lnTo>
                  <a:lnTo>
                    <a:pt x="9" y="718"/>
                  </a:lnTo>
                  <a:lnTo>
                    <a:pt x="10" y="705"/>
                  </a:lnTo>
                  <a:lnTo>
                    <a:pt x="11" y="688"/>
                  </a:lnTo>
                  <a:lnTo>
                    <a:pt x="14" y="665"/>
                  </a:lnTo>
                  <a:lnTo>
                    <a:pt x="15" y="640"/>
                  </a:lnTo>
                  <a:lnTo>
                    <a:pt x="17" y="612"/>
                  </a:lnTo>
                  <a:lnTo>
                    <a:pt x="19" y="581"/>
                  </a:lnTo>
                  <a:lnTo>
                    <a:pt x="20" y="549"/>
                  </a:lnTo>
                  <a:lnTo>
                    <a:pt x="23" y="516"/>
                  </a:lnTo>
                  <a:lnTo>
                    <a:pt x="25" y="482"/>
                  </a:lnTo>
                  <a:lnTo>
                    <a:pt x="26" y="450"/>
                  </a:lnTo>
                  <a:lnTo>
                    <a:pt x="27" y="419"/>
                  </a:lnTo>
                  <a:lnTo>
                    <a:pt x="28" y="390"/>
                  </a:lnTo>
                  <a:lnTo>
                    <a:pt x="29" y="363"/>
                  </a:lnTo>
                  <a:lnTo>
                    <a:pt x="29" y="341"/>
                  </a:lnTo>
                  <a:lnTo>
                    <a:pt x="29" y="322"/>
                  </a:lnTo>
                  <a:lnTo>
                    <a:pt x="29" y="307"/>
                  </a:lnTo>
                  <a:lnTo>
                    <a:pt x="28" y="296"/>
                  </a:lnTo>
                  <a:lnTo>
                    <a:pt x="28" y="284"/>
                  </a:lnTo>
                  <a:lnTo>
                    <a:pt x="28" y="270"/>
                  </a:lnTo>
                  <a:lnTo>
                    <a:pt x="28" y="255"/>
                  </a:lnTo>
                  <a:lnTo>
                    <a:pt x="28" y="240"/>
                  </a:lnTo>
                  <a:lnTo>
                    <a:pt x="28" y="223"/>
                  </a:lnTo>
                  <a:lnTo>
                    <a:pt x="28" y="207"/>
                  </a:lnTo>
                  <a:lnTo>
                    <a:pt x="29" y="190"/>
                  </a:lnTo>
                  <a:lnTo>
                    <a:pt x="29" y="174"/>
                  </a:lnTo>
                  <a:lnTo>
                    <a:pt x="30" y="158"/>
                  </a:lnTo>
                  <a:lnTo>
                    <a:pt x="30" y="142"/>
                  </a:lnTo>
                  <a:lnTo>
                    <a:pt x="32" y="127"/>
                  </a:lnTo>
                  <a:lnTo>
                    <a:pt x="33" y="113"/>
                  </a:lnTo>
                  <a:lnTo>
                    <a:pt x="33" y="100"/>
                  </a:lnTo>
                  <a:lnTo>
                    <a:pt x="33" y="88"/>
                  </a:lnTo>
                  <a:lnTo>
                    <a:pt x="34" y="77"/>
                  </a:lnTo>
                  <a:lnTo>
                    <a:pt x="41" y="59"/>
                  </a:lnTo>
                  <a:lnTo>
                    <a:pt x="53" y="44"/>
                  </a:lnTo>
                  <a:lnTo>
                    <a:pt x="71" y="30"/>
                  </a:lnTo>
                  <a:lnTo>
                    <a:pt x="92" y="19"/>
                  </a:lnTo>
                  <a:lnTo>
                    <a:pt x="115" y="11"/>
                  </a:lnTo>
                  <a:lnTo>
                    <a:pt x="135" y="5"/>
                  </a:lnTo>
                  <a:lnTo>
                    <a:pt x="154" y="0"/>
                  </a:lnTo>
                  <a:lnTo>
                    <a:pt x="167" y="0"/>
                  </a:lnTo>
                  <a:lnTo>
                    <a:pt x="178" y="0"/>
                  </a:lnTo>
                  <a:lnTo>
                    <a:pt x="193" y="3"/>
                  </a:lnTo>
                  <a:lnTo>
                    <a:pt x="208" y="8"/>
                  </a:lnTo>
                  <a:lnTo>
                    <a:pt x="227" y="13"/>
                  </a:lnTo>
                  <a:lnTo>
                    <a:pt x="241" y="20"/>
                  </a:lnTo>
                  <a:lnTo>
                    <a:pt x="256" y="28"/>
                  </a:lnTo>
                  <a:lnTo>
                    <a:pt x="267" y="36"/>
                  </a:lnTo>
                  <a:lnTo>
                    <a:pt x="274" y="44"/>
                  </a:lnTo>
                  <a:lnTo>
                    <a:pt x="276" y="53"/>
                  </a:lnTo>
                  <a:lnTo>
                    <a:pt x="278" y="63"/>
                  </a:lnTo>
                  <a:lnTo>
                    <a:pt x="279" y="74"/>
                  </a:lnTo>
                  <a:lnTo>
                    <a:pt x="281" y="86"/>
                  </a:lnTo>
                  <a:lnTo>
                    <a:pt x="281" y="100"/>
                  </a:lnTo>
                  <a:lnTo>
                    <a:pt x="282" y="116"/>
                  </a:lnTo>
                  <a:lnTo>
                    <a:pt x="284" y="134"/>
                  </a:lnTo>
                  <a:lnTo>
                    <a:pt x="287" y="156"/>
                  </a:lnTo>
                  <a:lnTo>
                    <a:pt x="290" y="168"/>
                  </a:lnTo>
                  <a:lnTo>
                    <a:pt x="291" y="182"/>
                  </a:lnTo>
                  <a:lnTo>
                    <a:pt x="293" y="196"/>
                  </a:lnTo>
                  <a:lnTo>
                    <a:pt x="295" y="211"/>
                  </a:lnTo>
                  <a:lnTo>
                    <a:pt x="296" y="228"/>
                  </a:lnTo>
                  <a:lnTo>
                    <a:pt x="297" y="244"/>
                  </a:lnTo>
                  <a:lnTo>
                    <a:pt x="299" y="261"/>
                  </a:lnTo>
                  <a:lnTo>
                    <a:pt x="300" y="278"/>
                  </a:lnTo>
                  <a:lnTo>
                    <a:pt x="301" y="295"/>
                  </a:lnTo>
                  <a:lnTo>
                    <a:pt x="302" y="311"/>
                  </a:lnTo>
                  <a:lnTo>
                    <a:pt x="302" y="327"/>
                  </a:lnTo>
                  <a:lnTo>
                    <a:pt x="302" y="342"/>
                  </a:lnTo>
                  <a:lnTo>
                    <a:pt x="302" y="356"/>
                  </a:lnTo>
                  <a:lnTo>
                    <a:pt x="301" y="368"/>
                  </a:lnTo>
                  <a:lnTo>
                    <a:pt x="300" y="380"/>
                  </a:lnTo>
                  <a:lnTo>
                    <a:pt x="299" y="389"/>
                  </a:lnTo>
                  <a:lnTo>
                    <a:pt x="297" y="399"/>
                  </a:lnTo>
                  <a:lnTo>
                    <a:pt x="295" y="410"/>
                  </a:lnTo>
                  <a:lnTo>
                    <a:pt x="292" y="424"/>
                  </a:lnTo>
                  <a:lnTo>
                    <a:pt x="290" y="437"/>
                  </a:lnTo>
                  <a:lnTo>
                    <a:pt x="286" y="454"/>
                  </a:lnTo>
                  <a:lnTo>
                    <a:pt x="283" y="470"/>
                  </a:lnTo>
                  <a:lnTo>
                    <a:pt x="278" y="487"/>
                  </a:lnTo>
                  <a:lnTo>
                    <a:pt x="276" y="505"/>
                  </a:lnTo>
                  <a:lnTo>
                    <a:pt x="272" y="522"/>
                  </a:lnTo>
                  <a:lnTo>
                    <a:pt x="269" y="538"/>
                  </a:lnTo>
                  <a:lnTo>
                    <a:pt x="267" y="555"/>
                  </a:lnTo>
                  <a:lnTo>
                    <a:pt x="264" y="570"/>
                  </a:lnTo>
                  <a:lnTo>
                    <a:pt x="263" y="585"/>
                  </a:lnTo>
                  <a:lnTo>
                    <a:pt x="263" y="598"/>
                  </a:lnTo>
                  <a:lnTo>
                    <a:pt x="263" y="609"/>
                  </a:lnTo>
                  <a:lnTo>
                    <a:pt x="263" y="618"/>
                  </a:lnTo>
                  <a:lnTo>
                    <a:pt x="264" y="626"/>
                  </a:lnTo>
                  <a:lnTo>
                    <a:pt x="266" y="635"/>
                  </a:lnTo>
                  <a:lnTo>
                    <a:pt x="267" y="645"/>
                  </a:lnTo>
                  <a:lnTo>
                    <a:pt x="269" y="656"/>
                  </a:lnTo>
                  <a:lnTo>
                    <a:pt x="269" y="667"/>
                  </a:lnTo>
                  <a:lnTo>
                    <a:pt x="272" y="678"/>
                  </a:lnTo>
                  <a:lnTo>
                    <a:pt x="273" y="690"/>
                  </a:lnTo>
                  <a:lnTo>
                    <a:pt x="274" y="702"/>
                  </a:lnTo>
                  <a:lnTo>
                    <a:pt x="275" y="712"/>
                  </a:lnTo>
                  <a:lnTo>
                    <a:pt x="276" y="723"/>
                  </a:lnTo>
                  <a:lnTo>
                    <a:pt x="276" y="733"/>
                  </a:lnTo>
                  <a:lnTo>
                    <a:pt x="276" y="741"/>
                  </a:lnTo>
                  <a:lnTo>
                    <a:pt x="276" y="750"/>
                  </a:lnTo>
                  <a:lnTo>
                    <a:pt x="276" y="756"/>
                  </a:lnTo>
                  <a:lnTo>
                    <a:pt x="275" y="762"/>
                  </a:lnTo>
                  <a:lnTo>
                    <a:pt x="274" y="766"/>
                  </a:lnTo>
                  <a:lnTo>
                    <a:pt x="272" y="772"/>
                  </a:lnTo>
                  <a:lnTo>
                    <a:pt x="269" y="777"/>
                  </a:lnTo>
                  <a:lnTo>
                    <a:pt x="267" y="783"/>
                  </a:lnTo>
                  <a:lnTo>
                    <a:pt x="264" y="788"/>
                  </a:lnTo>
                  <a:lnTo>
                    <a:pt x="260" y="795"/>
                  </a:lnTo>
                  <a:lnTo>
                    <a:pt x="255" y="802"/>
                  </a:lnTo>
                  <a:lnTo>
                    <a:pt x="248" y="810"/>
                  </a:lnTo>
                  <a:lnTo>
                    <a:pt x="238" y="821"/>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73" name="Freeform 97"/>
            <p:cNvSpPr>
              <a:spLocks/>
            </p:cNvSpPr>
            <p:nvPr/>
          </p:nvSpPr>
          <p:spPr bwMode="auto">
            <a:xfrm>
              <a:off x="5006" y="2239"/>
              <a:ext cx="260" cy="875"/>
            </a:xfrm>
            <a:custGeom>
              <a:avLst/>
              <a:gdLst>
                <a:gd name="T0" fmla="*/ 57 w 292"/>
                <a:gd name="T1" fmla="*/ 842 h 875"/>
                <a:gd name="T2" fmla="*/ 50 w 292"/>
                <a:gd name="T3" fmla="*/ 861 h 875"/>
                <a:gd name="T4" fmla="*/ 44 w 292"/>
                <a:gd name="T5" fmla="*/ 872 h 875"/>
                <a:gd name="T6" fmla="*/ 38 w 292"/>
                <a:gd name="T7" fmla="*/ 874 h 875"/>
                <a:gd name="T8" fmla="*/ 29 w 292"/>
                <a:gd name="T9" fmla="*/ 871 h 875"/>
                <a:gd name="T10" fmla="*/ 18 w 292"/>
                <a:gd name="T11" fmla="*/ 862 h 875"/>
                <a:gd name="T12" fmla="*/ 4 w 292"/>
                <a:gd name="T13" fmla="*/ 829 h 875"/>
                <a:gd name="T14" fmla="*/ 2 w 292"/>
                <a:gd name="T15" fmla="*/ 774 h 875"/>
                <a:gd name="T16" fmla="*/ 4 w 292"/>
                <a:gd name="T17" fmla="*/ 718 h 875"/>
                <a:gd name="T18" fmla="*/ 4 w 292"/>
                <a:gd name="T19" fmla="*/ 653 h 875"/>
                <a:gd name="T20" fmla="*/ 5 w 292"/>
                <a:gd name="T21" fmla="*/ 562 h 875"/>
                <a:gd name="T22" fmla="*/ 7 w 292"/>
                <a:gd name="T23" fmla="*/ 463 h 875"/>
                <a:gd name="T24" fmla="*/ 8 w 292"/>
                <a:gd name="T25" fmla="*/ 376 h 875"/>
                <a:gd name="T26" fmla="*/ 8 w 292"/>
                <a:gd name="T27" fmla="*/ 320 h 875"/>
                <a:gd name="T28" fmla="*/ 7 w 292"/>
                <a:gd name="T29" fmla="*/ 283 h 875"/>
                <a:gd name="T30" fmla="*/ 7 w 292"/>
                <a:gd name="T31" fmla="*/ 236 h 875"/>
                <a:gd name="T32" fmla="*/ 8 w 292"/>
                <a:gd name="T33" fmla="*/ 187 h 875"/>
                <a:gd name="T34" fmla="*/ 8 w 292"/>
                <a:gd name="T35" fmla="*/ 140 h 875"/>
                <a:gd name="T36" fmla="*/ 9 w 292"/>
                <a:gd name="T37" fmla="*/ 101 h 875"/>
                <a:gd name="T38" fmla="*/ 11 w 292"/>
                <a:gd name="T39" fmla="*/ 53 h 875"/>
                <a:gd name="T40" fmla="*/ 23 w 292"/>
                <a:gd name="T41" fmla="*/ 12 h 875"/>
                <a:gd name="T42" fmla="*/ 42 w 292"/>
                <a:gd name="T43" fmla="*/ 0 h 875"/>
                <a:gd name="T44" fmla="*/ 53 w 292"/>
                <a:gd name="T45" fmla="*/ 13 h 875"/>
                <a:gd name="T46" fmla="*/ 63 w 292"/>
                <a:gd name="T47" fmla="*/ 39 h 875"/>
                <a:gd name="T48" fmla="*/ 69 w 292"/>
                <a:gd name="T49" fmla="*/ 66 h 875"/>
                <a:gd name="T50" fmla="*/ 70 w 292"/>
                <a:gd name="T51" fmla="*/ 99 h 875"/>
                <a:gd name="T52" fmla="*/ 70 w 292"/>
                <a:gd name="T53" fmla="*/ 147 h 875"/>
                <a:gd name="T54" fmla="*/ 72 w 292"/>
                <a:gd name="T55" fmla="*/ 195 h 875"/>
                <a:gd name="T56" fmla="*/ 72 w 292"/>
                <a:gd name="T57" fmla="*/ 241 h 875"/>
                <a:gd name="T58" fmla="*/ 72 w 292"/>
                <a:gd name="T59" fmla="*/ 293 h 875"/>
                <a:gd name="T60" fmla="*/ 71 w 292"/>
                <a:gd name="T61" fmla="*/ 343 h 875"/>
                <a:gd name="T62" fmla="*/ 70 w 292"/>
                <a:gd name="T63" fmla="*/ 385 h 875"/>
                <a:gd name="T64" fmla="*/ 69 w 292"/>
                <a:gd name="T65" fmla="*/ 415 h 875"/>
                <a:gd name="T66" fmla="*/ 68 w 292"/>
                <a:gd name="T67" fmla="*/ 454 h 875"/>
                <a:gd name="T68" fmla="*/ 66 w 292"/>
                <a:gd name="T69" fmla="*/ 502 h 875"/>
                <a:gd name="T70" fmla="*/ 66 w 292"/>
                <a:gd name="T71" fmla="*/ 553 h 875"/>
                <a:gd name="T72" fmla="*/ 65 w 292"/>
                <a:gd name="T73" fmla="*/ 598 h 875"/>
                <a:gd name="T74" fmla="*/ 66 w 292"/>
                <a:gd name="T75" fmla="*/ 631 h 875"/>
                <a:gd name="T76" fmla="*/ 67 w 292"/>
                <a:gd name="T77" fmla="*/ 668 h 875"/>
                <a:gd name="T78" fmla="*/ 67 w 292"/>
                <a:gd name="T79" fmla="*/ 706 h 875"/>
                <a:gd name="T80" fmla="*/ 67 w 292"/>
                <a:gd name="T81" fmla="*/ 741 h 875"/>
                <a:gd name="T82" fmla="*/ 68 w 292"/>
                <a:gd name="T83" fmla="*/ 767 h 875"/>
                <a:gd name="T84" fmla="*/ 68 w 292"/>
                <a:gd name="T85" fmla="*/ 779 h 875"/>
                <a:gd name="T86" fmla="*/ 66 w 292"/>
                <a:gd name="T87" fmla="*/ 796 h 875"/>
                <a:gd name="T88" fmla="*/ 62 w 292"/>
                <a:gd name="T89" fmla="*/ 815 h 8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2"/>
                <a:gd name="T136" fmla="*/ 0 h 875"/>
                <a:gd name="T137" fmla="*/ 292 w 292"/>
                <a:gd name="T138" fmla="*/ 875 h 8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2" h="875">
                  <a:moveTo>
                    <a:pt x="237" y="834"/>
                  </a:moveTo>
                  <a:lnTo>
                    <a:pt x="237" y="834"/>
                  </a:lnTo>
                  <a:lnTo>
                    <a:pt x="229" y="842"/>
                  </a:lnTo>
                  <a:lnTo>
                    <a:pt x="220" y="850"/>
                  </a:lnTo>
                  <a:lnTo>
                    <a:pt x="211" y="856"/>
                  </a:lnTo>
                  <a:lnTo>
                    <a:pt x="203" y="861"/>
                  </a:lnTo>
                  <a:lnTo>
                    <a:pt x="195" y="866"/>
                  </a:lnTo>
                  <a:lnTo>
                    <a:pt x="188" y="869"/>
                  </a:lnTo>
                  <a:lnTo>
                    <a:pt x="180" y="872"/>
                  </a:lnTo>
                  <a:lnTo>
                    <a:pt x="171" y="873"/>
                  </a:lnTo>
                  <a:lnTo>
                    <a:pt x="162" y="874"/>
                  </a:lnTo>
                  <a:lnTo>
                    <a:pt x="152" y="874"/>
                  </a:lnTo>
                  <a:lnTo>
                    <a:pt x="140" y="873"/>
                  </a:lnTo>
                  <a:lnTo>
                    <a:pt x="130" y="873"/>
                  </a:lnTo>
                  <a:lnTo>
                    <a:pt x="117" y="871"/>
                  </a:lnTo>
                  <a:lnTo>
                    <a:pt x="103" y="868"/>
                  </a:lnTo>
                  <a:lnTo>
                    <a:pt x="88" y="866"/>
                  </a:lnTo>
                  <a:lnTo>
                    <a:pt x="72" y="862"/>
                  </a:lnTo>
                  <a:lnTo>
                    <a:pt x="40" y="854"/>
                  </a:lnTo>
                  <a:lnTo>
                    <a:pt x="20" y="842"/>
                  </a:lnTo>
                  <a:lnTo>
                    <a:pt x="8" y="829"/>
                  </a:lnTo>
                  <a:lnTo>
                    <a:pt x="2" y="812"/>
                  </a:lnTo>
                  <a:lnTo>
                    <a:pt x="0" y="794"/>
                  </a:lnTo>
                  <a:lnTo>
                    <a:pt x="2" y="774"/>
                  </a:lnTo>
                  <a:lnTo>
                    <a:pt x="6" y="753"/>
                  </a:lnTo>
                  <a:lnTo>
                    <a:pt x="9" y="731"/>
                  </a:lnTo>
                  <a:lnTo>
                    <a:pt x="10" y="718"/>
                  </a:lnTo>
                  <a:lnTo>
                    <a:pt x="12" y="701"/>
                  </a:lnTo>
                  <a:lnTo>
                    <a:pt x="15" y="678"/>
                  </a:lnTo>
                  <a:lnTo>
                    <a:pt x="16" y="653"/>
                  </a:lnTo>
                  <a:lnTo>
                    <a:pt x="17" y="625"/>
                  </a:lnTo>
                  <a:lnTo>
                    <a:pt x="19" y="594"/>
                  </a:lnTo>
                  <a:lnTo>
                    <a:pt x="21" y="562"/>
                  </a:lnTo>
                  <a:lnTo>
                    <a:pt x="24" y="529"/>
                  </a:lnTo>
                  <a:lnTo>
                    <a:pt x="25" y="495"/>
                  </a:lnTo>
                  <a:lnTo>
                    <a:pt x="27" y="463"/>
                  </a:lnTo>
                  <a:lnTo>
                    <a:pt x="28" y="432"/>
                  </a:lnTo>
                  <a:lnTo>
                    <a:pt x="29" y="403"/>
                  </a:lnTo>
                  <a:lnTo>
                    <a:pt x="30" y="376"/>
                  </a:lnTo>
                  <a:lnTo>
                    <a:pt x="30" y="354"/>
                  </a:lnTo>
                  <a:lnTo>
                    <a:pt x="30" y="335"/>
                  </a:lnTo>
                  <a:lnTo>
                    <a:pt x="30" y="320"/>
                  </a:lnTo>
                  <a:lnTo>
                    <a:pt x="29" y="309"/>
                  </a:lnTo>
                  <a:lnTo>
                    <a:pt x="29" y="297"/>
                  </a:lnTo>
                  <a:lnTo>
                    <a:pt x="29" y="283"/>
                  </a:lnTo>
                  <a:lnTo>
                    <a:pt x="29" y="268"/>
                  </a:lnTo>
                  <a:lnTo>
                    <a:pt x="29" y="253"/>
                  </a:lnTo>
                  <a:lnTo>
                    <a:pt x="29" y="236"/>
                  </a:lnTo>
                  <a:lnTo>
                    <a:pt x="29" y="220"/>
                  </a:lnTo>
                  <a:lnTo>
                    <a:pt x="30" y="203"/>
                  </a:lnTo>
                  <a:lnTo>
                    <a:pt x="30" y="187"/>
                  </a:lnTo>
                  <a:lnTo>
                    <a:pt x="30" y="171"/>
                  </a:lnTo>
                  <a:lnTo>
                    <a:pt x="30" y="155"/>
                  </a:lnTo>
                  <a:lnTo>
                    <a:pt x="31" y="140"/>
                  </a:lnTo>
                  <a:lnTo>
                    <a:pt x="33" y="126"/>
                  </a:lnTo>
                  <a:lnTo>
                    <a:pt x="33" y="113"/>
                  </a:lnTo>
                  <a:lnTo>
                    <a:pt x="34" y="101"/>
                  </a:lnTo>
                  <a:lnTo>
                    <a:pt x="35" y="90"/>
                  </a:lnTo>
                  <a:lnTo>
                    <a:pt x="38" y="71"/>
                  </a:lnTo>
                  <a:lnTo>
                    <a:pt x="47" y="53"/>
                  </a:lnTo>
                  <a:lnTo>
                    <a:pt x="58" y="38"/>
                  </a:lnTo>
                  <a:lnTo>
                    <a:pt x="75" y="23"/>
                  </a:lnTo>
                  <a:lnTo>
                    <a:pt x="94" y="12"/>
                  </a:lnTo>
                  <a:lnTo>
                    <a:pt x="117" y="4"/>
                  </a:lnTo>
                  <a:lnTo>
                    <a:pt x="142" y="0"/>
                  </a:lnTo>
                  <a:lnTo>
                    <a:pt x="169" y="0"/>
                  </a:lnTo>
                  <a:lnTo>
                    <a:pt x="181" y="2"/>
                  </a:lnTo>
                  <a:lnTo>
                    <a:pt x="194" y="7"/>
                  </a:lnTo>
                  <a:lnTo>
                    <a:pt x="210" y="13"/>
                  </a:lnTo>
                  <a:lnTo>
                    <a:pt x="227" y="21"/>
                  </a:lnTo>
                  <a:lnTo>
                    <a:pt x="243" y="30"/>
                  </a:lnTo>
                  <a:lnTo>
                    <a:pt x="256" y="39"/>
                  </a:lnTo>
                  <a:lnTo>
                    <a:pt x="266" y="49"/>
                  </a:lnTo>
                  <a:lnTo>
                    <a:pt x="273" y="57"/>
                  </a:lnTo>
                  <a:lnTo>
                    <a:pt x="276" y="66"/>
                  </a:lnTo>
                  <a:lnTo>
                    <a:pt x="279" y="76"/>
                  </a:lnTo>
                  <a:lnTo>
                    <a:pt x="280" y="87"/>
                  </a:lnTo>
                  <a:lnTo>
                    <a:pt x="281" y="99"/>
                  </a:lnTo>
                  <a:lnTo>
                    <a:pt x="281" y="113"/>
                  </a:lnTo>
                  <a:lnTo>
                    <a:pt x="281" y="129"/>
                  </a:lnTo>
                  <a:lnTo>
                    <a:pt x="283" y="147"/>
                  </a:lnTo>
                  <a:lnTo>
                    <a:pt x="288" y="169"/>
                  </a:lnTo>
                  <a:lnTo>
                    <a:pt x="289" y="181"/>
                  </a:lnTo>
                  <a:lnTo>
                    <a:pt x="290" y="195"/>
                  </a:lnTo>
                  <a:lnTo>
                    <a:pt x="291" y="209"/>
                  </a:lnTo>
                  <a:lnTo>
                    <a:pt x="291" y="225"/>
                  </a:lnTo>
                  <a:lnTo>
                    <a:pt x="291" y="241"/>
                  </a:lnTo>
                  <a:lnTo>
                    <a:pt x="291" y="259"/>
                  </a:lnTo>
                  <a:lnTo>
                    <a:pt x="291" y="276"/>
                  </a:lnTo>
                  <a:lnTo>
                    <a:pt x="290" y="293"/>
                  </a:lnTo>
                  <a:lnTo>
                    <a:pt x="289" y="310"/>
                  </a:lnTo>
                  <a:lnTo>
                    <a:pt x="288" y="327"/>
                  </a:lnTo>
                  <a:lnTo>
                    <a:pt x="287" y="343"/>
                  </a:lnTo>
                  <a:lnTo>
                    <a:pt x="285" y="358"/>
                  </a:lnTo>
                  <a:lnTo>
                    <a:pt x="283" y="372"/>
                  </a:lnTo>
                  <a:lnTo>
                    <a:pt x="282" y="385"/>
                  </a:lnTo>
                  <a:lnTo>
                    <a:pt x="281" y="396"/>
                  </a:lnTo>
                  <a:lnTo>
                    <a:pt x="280" y="405"/>
                  </a:lnTo>
                  <a:lnTo>
                    <a:pt x="278" y="415"/>
                  </a:lnTo>
                  <a:lnTo>
                    <a:pt x="276" y="426"/>
                  </a:lnTo>
                  <a:lnTo>
                    <a:pt x="274" y="439"/>
                  </a:lnTo>
                  <a:lnTo>
                    <a:pt x="273" y="454"/>
                  </a:lnTo>
                  <a:lnTo>
                    <a:pt x="271" y="469"/>
                  </a:lnTo>
                  <a:lnTo>
                    <a:pt x="269" y="486"/>
                  </a:lnTo>
                  <a:lnTo>
                    <a:pt x="266" y="502"/>
                  </a:lnTo>
                  <a:lnTo>
                    <a:pt x="266" y="519"/>
                  </a:lnTo>
                  <a:lnTo>
                    <a:pt x="264" y="536"/>
                  </a:lnTo>
                  <a:lnTo>
                    <a:pt x="263" y="553"/>
                  </a:lnTo>
                  <a:lnTo>
                    <a:pt x="262" y="569"/>
                  </a:lnTo>
                  <a:lnTo>
                    <a:pt x="261" y="584"/>
                  </a:lnTo>
                  <a:lnTo>
                    <a:pt x="261" y="598"/>
                  </a:lnTo>
                  <a:lnTo>
                    <a:pt x="261" y="611"/>
                  </a:lnTo>
                  <a:lnTo>
                    <a:pt x="262" y="622"/>
                  </a:lnTo>
                  <a:lnTo>
                    <a:pt x="263" y="631"/>
                  </a:lnTo>
                  <a:lnTo>
                    <a:pt x="265" y="643"/>
                  </a:lnTo>
                  <a:lnTo>
                    <a:pt x="266" y="655"/>
                  </a:lnTo>
                  <a:lnTo>
                    <a:pt x="267" y="668"/>
                  </a:lnTo>
                  <a:lnTo>
                    <a:pt x="269" y="681"/>
                  </a:lnTo>
                  <a:lnTo>
                    <a:pt x="270" y="693"/>
                  </a:lnTo>
                  <a:lnTo>
                    <a:pt x="271" y="706"/>
                  </a:lnTo>
                  <a:lnTo>
                    <a:pt x="271" y="719"/>
                  </a:lnTo>
                  <a:lnTo>
                    <a:pt x="272" y="730"/>
                  </a:lnTo>
                  <a:lnTo>
                    <a:pt x="272" y="741"/>
                  </a:lnTo>
                  <a:lnTo>
                    <a:pt x="272" y="751"/>
                  </a:lnTo>
                  <a:lnTo>
                    <a:pt x="272" y="760"/>
                  </a:lnTo>
                  <a:lnTo>
                    <a:pt x="273" y="767"/>
                  </a:lnTo>
                  <a:lnTo>
                    <a:pt x="273" y="773"/>
                  </a:lnTo>
                  <a:lnTo>
                    <a:pt x="273" y="777"/>
                  </a:lnTo>
                  <a:lnTo>
                    <a:pt x="273" y="779"/>
                  </a:lnTo>
                  <a:lnTo>
                    <a:pt x="272" y="785"/>
                  </a:lnTo>
                  <a:lnTo>
                    <a:pt x="269" y="790"/>
                  </a:lnTo>
                  <a:lnTo>
                    <a:pt x="266" y="796"/>
                  </a:lnTo>
                  <a:lnTo>
                    <a:pt x="264" y="801"/>
                  </a:lnTo>
                  <a:lnTo>
                    <a:pt x="260" y="808"/>
                  </a:lnTo>
                  <a:lnTo>
                    <a:pt x="254" y="815"/>
                  </a:lnTo>
                  <a:lnTo>
                    <a:pt x="247" y="823"/>
                  </a:lnTo>
                  <a:lnTo>
                    <a:pt x="237" y="834"/>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74" name="Freeform 98"/>
            <p:cNvSpPr>
              <a:spLocks/>
            </p:cNvSpPr>
            <p:nvPr/>
          </p:nvSpPr>
          <p:spPr bwMode="auto">
            <a:xfrm>
              <a:off x="4548" y="2238"/>
              <a:ext cx="267" cy="875"/>
            </a:xfrm>
            <a:custGeom>
              <a:avLst/>
              <a:gdLst>
                <a:gd name="T0" fmla="*/ 18 w 301"/>
                <a:gd name="T1" fmla="*/ 32 h 875"/>
                <a:gd name="T2" fmla="*/ 24 w 301"/>
                <a:gd name="T3" fmla="*/ 12 h 875"/>
                <a:gd name="T4" fmla="*/ 29 w 301"/>
                <a:gd name="T5" fmla="*/ 1 h 875"/>
                <a:gd name="T6" fmla="*/ 35 w 301"/>
                <a:gd name="T7" fmla="*/ 0 h 875"/>
                <a:gd name="T8" fmla="*/ 43 w 301"/>
                <a:gd name="T9" fmla="*/ 7 h 875"/>
                <a:gd name="T10" fmla="*/ 52 w 301"/>
                <a:gd name="T11" fmla="*/ 21 h 875"/>
                <a:gd name="T12" fmla="*/ 67 w 301"/>
                <a:gd name="T13" fmla="*/ 58 h 875"/>
                <a:gd name="T14" fmla="*/ 71 w 301"/>
                <a:gd name="T15" fmla="*/ 103 h 875"/>
                <a:gd name="T16" fmla="*/ 71 w 301"/>
                <a:gd name="T17" fmla="*/ 157 h 875"/>
                <a:gd name="T18" fmla="*/ 67 w 301"/>
                <a:gd name="T19" fmla="*/ 226 h 875"/>
                <a:gd name="T20" fmla="*/ 67 w 301"/>
                <a:gd name="T21" fmla="*/ 318 h 875"/>
                <a:gd name="T22" fmla="*/ 63 w 301"/>
                <a:gd name="T23" fmla="*/ 417 h 875"/>
                <a:gd name="T24" fmla="*/ 63 w 301"/>
                <a:gd name="T25" fmla="*/ 502 h 875"/>
                <a:gd name="T26" fmla="*/ 63 w 301"/>
                <a:gd name="T27" fmla="*/ 555 h 875"/>
                <a:gd name="T28" fmla="*/ 63 w 301"/>
                <a:gd name="T29" fmla="*/ 592 h 875"/>
                <a:gd name="T30" fmla="*/ 63 w 301"/>
                <a:gd name="T31" fmla="*/ 638 h 875"/>
                <a:gd name="T32" fmla="*/ 64 w 301"/>
                <a:gd name="T33" fmla="*/ 687 h 875"/>
                <a:gd name="T34" fmla="*/ 65 w 301"/>
                <a:gd name="T35" fmla="*/ 734 h 875"/>
                <a:gd name="T36" fmla="*/ 65 w 301"/>
                <a:gd name="T37" fmla="*/ 773 h 875"/>
                <a:gd name="T38" fmla="*/ 59 w 301"/>
                <a:gd name="T39" fmla="*/ 820 h 875"/>
                <a:gd name="T40" fmla="*/ 45 w 301"/>
                <a:gd name="T41" fmla="*/ 859 h 875"/>
                <a:gd name="T42" fmla="*/ 32 w 301"/>
                <a:gd name="T43" fmla="*/ 874 h 875"/>
                <a:gd name="T44" fmla="*/ 22 w 301"/>
                <a:gd name="T45" fmla="*/ 862 h 875"/>
                <a:gd name="T46" fmla="*/ 12 w 301"/>
                <a:gd name="T47" fmla="*/ 834 h 875"/>
                <a:gd name="T48" fmla="*/ 7 w 301"/>
                <a:gd name="T49" fmla="*/ 807 h 875"/>
                <a:gd name="T50" fmla="*/ 4 w 301"/>
                <a:gd name="T51" fmla="*/ 777 h 875"/>
                <a:gd name="T52" fmla="*/ 4 w 301"/>
                <a:gd name="T53" fmla="*/ 731 h 875"/>
                <a:gd name="T54" fmla="*/ 3 w 301"/>
                <a:gd name="T55" fmla="*/ 688 h 875"/>
                <a:gd name="T56" fmla="*/ 1 w 301"/>
                <a:gd name="T57" fmla="*/ 645 h 875"/>
                <a:gd name="T58" fmla="*/ 0 w 301"/>
                <a:gd name="T59" fmla="*/ 594 h 875"/>
                <a:gd name="T60" fmla="*/ 1 w 301"/>
                <a:gd name="T61" fmla="*/ 542 h 875"/>
                <a:gd name="T62" fmla="*/ 3 w 301"/>
                <a:gd name="T63" fmla="*/ 496 h 875"/>
                <a:gd name="T64" fmla="*/ 4 w 301"/>
                <a:gd name="T65" fmla="*/ 463 h 875"/>
                <a:gd name="T66" fmla="*/ 4 w 301"/>
                <a:gd name="T67" fmla="*/ 426 h 875"/>
                <a:gd name="T68" fmla="*/ 4 w 301"/>
                <a:gd name="T69" fmla="*/ 380 h 875"/>
                <a:gd name="T70" fmla="*/ 7 w 301"/>
                <a:gd name="T71" fmla="*/ 329 h 875"/>
                <a:gd name="T72" fmla="*/ 8 w 301"/>
                <a:gd name="T73" fmla="*/ 282 h 875"/>
                <a:gd name="T74" fmla="*/ 7 w 301"/>
                <a:gd name="T75" fmla="*/ 247 h 875"/>
                <a:gd name="T76" fmla="*/ 6 w 301"/>
                <a:gd name="T77" fmla="*/ 219 h 875"/>
                <a:gd name="T78" fmla="*/ 6 w 301"/>
                <a:gd name="T79" fmla="*/ 185 h 875"/>
                <a:gd name="T80" fmla="*/ 6 w 301"/>
                <a:gd name="T81" fmla="*/ 150 h 875"/>
                <a:gd name="T82" fmla="*/ 7 w 301"/>
                <a:gd name="T83" fmla="*/ 120 h 875"/>
                <a:gd name="T84" fmla="*/ 8 w 301"/>
                <a:gd name="T85" fmla="*/ 99 h 875"/>
                <a:gd name="T86" fmla="*/ 9 w 301"/>
                <a:gd name="T87" fmla="*/ 84 h 875"/>
                <a:gd name="T88" fmla="*/ 11 w 301"/>
                <a:gd name="T89" fmla="*/ 66 h 875"/>
                <a:gd name="T90" fmla="*/ 16 w 301"/>
                <a:gd name="T91" fmla="*/ 40 h 8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1"/>
                <a:gd name="T139" fmla="*/ 0 h 875"/>
                <a:gd name="T140" fmla="*/ 301 w 301"/>
                <a:gd name="T141" fmla="*/ 875 h 8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1" h="875">
                  <a:moveTo>
                    <a:pt x="67" y="40"/>
                  </a:moveTo>
                  <a:lnTo>
                    <a:pt x="67" y="40"/>
                  </a:lnTo>
                  <a:lnTo>
                    <a:pt x="76" y="32"/>
                  </a:lnTo>
                  <a:lnTo>
                    <a:pt x="85" y="24"/>
                  </a:lnTo>
                  <a:lnTo>
                    <a:pt x="93" y="18"/>
                  </a:lnTo>
                  <a:lnTo>
                    <a:pt x="101" y="12"/>
                  </a:lnTo>
                  <a:lnTo>
                    <a:pt x="109" y="8"/>
                  </a:lnTo>
                  <a:lnTo>
                    <a:pt x="117" y="4"/>
                  </a:lnTo>
                  <a:lnTo>
                    <a:pt x="125" y="1"/>
                  </a:lnTo>
                  <a:lnTo>
                    <a:pt x="131" y="0"/>
                  </a:lnTo>
                  <a:lnTo>
                    <a:pt x="140" y="0"/>
                  </a:lnTo>
                  <a:lnTo>
                    <a:pt x="149" y="0"/>
                  </a:lnTo>
                  <a:lnTo>
                    <a:pt x="160" y="1"/>
                  </a:lnTo>
                  <a:lnTo>
                    <a:pt x="170" y="3"/>
                  </a:lnTo>
                  <a:lnTo>
                    <a:pt x="182" y="7"/>
                  </a:lnTo>
                  <a:lnTo>
                    <a:pt x="194" y="11"/>
                  </a:lnTo>
                  <a:lnTo>
                    <a:pt x="209" y="15"/>
                  </a:lnTo>
                  <a:lnTo>
                    <a:pt x="225" y="21"/>
                  </a:lnTo>
                  <a:lnTo>
                    <a:pt x="253" y="33"/>
                  </a:lnTo>
                  <a:lnTo>
                    <a:pt x="273" y="46"/>
                  </a:lnTo>
                  <a:lnTo>
                    <a:pt x="288" y="58"/>
                  </a:lnTo>
                  <a:lnTo>
                    <a:pt x="296" y="71"/>
                  </a:lnTo>
                  <a:lnTo>
                    <a:pt x="300" y="86"/>
                  </a:lnTo>
                  <a:lnTo>
                    <a:pt x="300" y="103"/>
                  </a:lnTo>
                  <a:lnTo>
                    <a:pt x="299" y="122"/>
                  </a:lnTo>
                  <a:lnTo>
                    <a:pt x="297" y="143"/>
                  </a:lnTo>
                  <a:lnTo>
                    <a:pt x="294" y="157"/>
                  </a:lnTo>
                  <a:lnTo>
                    <a:pt x="292" y="176"/>
                  </a:lnTo>
                  <a:lnTo>
                    <a:pt x="290" y="199"/>
                  </a:lnTo>
                  <a:lnTo>
                    <a:pt x="288" y="226"/>
                  </a:lnTo>
                  <a:lnTo>
                    <a:pt x="284" y="254"/>
                  </a:lnTo>
                  <a:lnTo>
                    <a:pt x="281" y="286"/>
                  </a:lnTo>
                  <a:lnTo>
                    <a:pt x="278" y="318"/>
                  </a:lnTo>
                  <a:lnTo>
                    <a:pt x="274" y="351"/>
                  </a:lnTo>
                  <a:lnTo>
                    <a:pt x="271" y="385"/>
                  </a:lnTo>
                  <a:lnTo>
                    <a:pt x="267" y="417"/>
                  </a:lnTo>
                  <a:lnTo>
                    <a:pt x="265" y="448"/>
                  </a:lnTo>
                  <a:lnTo>
                    <a:pt x="263" y="476"/>
                  </a:lnTo>
                  <a:lnTo>
                    <a:pt x="261" y="502"/>
                  </a:lnTo>
                  <a:lnTo>
                    <a:pt x="261" y="524"/>
                  </a:lnTo>
                  <a:lnTo>
                    <a:pt x="261" y="542"/>
                  </a:lnTo>
                  <a:lnTo>
                    <a:pt x="261" y="555"/>
                  </a:lnTo>
                  <a:lnTo>
                    <a:pt x="261" y="566"/>
                  </a:lnTo>
                  <a:lnTo>
                    <a:pt x="262" y="578"/>
                  </a:lnTo>
                  <a:lnTo>
                    <a:pt x="263" y="592"/>
                  </a:lnTo>
                  <a:lnTo>
                    <a:pt x="264" y="607"/>
                  </a:lnTo>
                  <a:lnTo>
                    <a:pt x="265" y="622"/>
                  </a:lnTo>
                  <a:lnTo>
                    <a:pt x="266" y="638"/>
                  </a:lnTo>
                  <a:lnTo>
                    <a:pt x="267" y="654"/>
                  </a:lnTo>
                  <a:lnTo>
                    <a:pt x="269" y="671"/>
                  </a:lnTo>
                  <a:lnTo>
                    <a:pt x="269" y="687"/>
                  </a:lnTo>
                  <a:lnTo>
                    <a:pt x="270" y="704"/>
                  </a:lnTo>
                  <a:lnTo>
                    <a:pt x="271" y="719"/>
                  </a:lnTo>
                  <a:lnTo>
                    <a:pt x="272" y="734"/>
                  </a:lnTo>
                  <a:lnTo>
                    <a:pt x="272" y="748"/>
                  </a:lnTo>
                  <a:lnTo>
                    <a:pt x="272" y="761"/>
                  </a:lnTo>
                  <a:lnTo>
                    <a:pt x="272" y="773"/>
                  </a:lnTo>
                  <a:lnTo>
                    <a:pt x="271" y="784"/>
                  </a:lnTo>
                  <a:lnTo>
                    <a:pt x="265" y="803"/>
                  </a:lnTo>
                  <a:lnTo>
                    <a:pt x="252" y="820"/>
                  </a:lnTo>
                  <a:lnTo>
                    <a:pt x="233" y="835"/>
                  </a:lnTo>
                  <a:lnTo>
                    <a:pt x="211" y="848"/>
                  </a:lnTo>
                  <a:lnTo>
                    <a:pt x="189" y="859"/>
                  </a:lnTo>
                  <a:lnTo>
                    <a:pt x="167" y="867"/>
                  </a:lnTo>
                  <a:lnTo>
                    <a:pt x="149" y="872"/>
                  </a:lnTo>
                  <a:lnTo>
                    <a:pt x="137" y="874"/>
                  </a:lnTo>
                  <a:lnTo>
                    <a:pt x="125" y="872"/>
                  </a:lnTo>
                  <a:lnTo>
                    <a:pt x="111" y="868"/>
                  </a:lnTo>
                  <a:lnTo>
                    <a:pt x="96" y="862"/>
                  </a:lnTo>
                  <a:lnTo>
                    <a:pt x="79" y="853"/>
                  </a:lnTo>
                  <a:lnTo>
                    <a:pt x="63" y="844"/>
                  </a:lnTo>
                  <a:lnTo>
                    <a:pt x="49" y="834"/>
                  </a:lnTo>
                  <a:lnTo>
                    <a:pt x="39" y="824"/>
                  </a:lnTo>
                  <a:lnTo>
                    <a:pt x="31" y="816"/>
                  </a:lnTo>
                  <a:lnTo>
                    <a:pt x="28" y="807"/>
                  </a:lnTo>
                  <a:lnTo>
                    <a:pt x="25" y="799"/>
                  </a:lnTo>
                  <a:lnTo>
                    <a:pt x="22" y="788"/>
                  </a:lnTo>
                  <a:lnTo>
                    <a:pt x="19" y="777"/>
                  </a:lnTo>
                  <a:lnTo>
                    <a:pt x="17" y="764"/>
                  </a:lnTo>
                  <a:lnTo>
                    <a:pt x="13" y="749"/>
                  </a:lnTo>
                  <a:lnTo>
                    <a:pt x="10" y="731"/>
                  </a:lnTo>
                  <a:lnTo>
                    <a:pt x="7" y="710"/>
                  </a:lnTo>
                  <a:lnTo>
                    <a:pt x="4" y="699"/>
                  </a:lnTo>
                  <a:lnTo>
                    <a:pt x="3" y="688"/>
                  </a:lnTo>
                  <a:lnTo>
                    <a:pt x="3" y="674"/>
                  </a:lnTo>
                  <a:lnTo>
                    <a:pt x="2" y="660"/>
                  </a:lnTo>
                  <a:lnTo>
                    <a:pt x="1" y="645"/>
                  </a:lnTo>
                  <a:lnTo>
                    <a:pt x="0" y="628"/>
                  </a:lnTo>
                  <a:lnTo>
                    <a:pt x="0" y="611"/>
                  </a:lnTo>
                  <a:lnTo>
                    <a:pt x="0" y="594"/>
                  </a:lnTo>
                  <a:lnTo>
                    <a:pt x="0" y="577"/>
                  </a:lnTo>
                  <a:lnTo>
                    <a:pt x="0" y="559"/>
                  </a:lnTo>
                  <a:lnTo>
                    <a:pt x="1" y="542"/>
                  </a:lnTo>
                  <a:lnTo>
                    <a:pt x="2" y="527"/>
                  </a:lnTo>
                  <a:lnTo>
                    <a:pt x="3" y="511"/>
                  </a:lnTo>
                  <a:lnTo>
                    <a:pt x="3" y="496"/>
                  </a:lnTo>
                  <a:lnTo>
                    <a:pt x="4" y="483"/>
                  </a:lnTo>
                  <a:lnTo>
                    <a:pt x="7" y="471"/>
                  </a:lnTo>
                  <a:lnTo>
                    <a:pt x="8" y="463"/>
                  </a:lnTo>
                  <a:lnTo>
                    <a:pt x="10" y="452"/>
                  </a:lnTo>
                  <a:lnTo>
                    <a:pt x="11" y="440"/>
                  </a:lnTo>
                  <a:lnTo>
                    <a:pt x="13" y="426"/>
                  </a:lnTo>
                  <a:lnTo>
                    <a:pt x="17" y="412"/>
                  </a:lnTo>
                  <a:lnTo>
                    <a:pt x="18" y="396"/>
                  </a:lnTo>
                  <a:lnTo>
                    <a:pt x="20" y="380"/>
                  </a:lnTo>
                  <a:lnTo>
                    <a:pt x="24" y="362"/>
                  </a:lnTo>
                  <a:lnTo>
                    <a:pt x="25" y="346"/>
                  </a:lnTo>
                  <a:lnTo>
                    <a:pt x="27" y="329"/>
                  </a:lnTo>
                  <a:lnTo>
                    <a:pt x="28" y="312"/>
                  </a:lnTo>
                  <a:lnTo>
                    <a:pt x="29" y="297"/>
                  </a:lnTo>
                  <a:lnTo>
                    <a:pt x="30" y="282"/>
                  </a:lnTo>
                  <a:lnTo>
                    <a:pt x="30" y="269"/>
                  </a:lnTo>
                  <a:lnTo>
                    <a:pt x="29" y="257"/>
                  </a:lnTo>
                  <a:lnTo>
                    <a:pt x="28" y="247"/>
                  </a:lnTo>
                  <a:lnTo>
                    <a:pt x="27" y="238"/>
                  </a:lnTo>
                  <a:lnTo>
                    <a:pt x="26" y="229"/>
                  </a:lnTo>
                  <a:lnTo>
                    <a:pt x="25" y="219"/>
                  </a:lnTo>
                  <a:lnTo>
                    <a:pt x="25" y="208"/>
                  </a:lnTo>
                  <a:lnTo>
                    <a:pt x="25" y="197"/>
                  </a:lnTo>
                  <a:lnTo>
                    <a:pt x="25" y="185"/>
                  </a:lnTo>
                  <a:lnTo>
                    <a:pt x="25" y="173"/>
                  </a:lnTo>
                  <a:lnTo>
                    <a:pt x="25" y="161"/>
                  </a:lnTo>
                  <a:lnTo>
                    <a:pt x="25" y="150"/>
                  </a:lnTo>
                  <a:lnTo>
                    <a:pt x="26" y="139"/>
                  </a:lnTo>
                  <a:lnTo>
                    <a:pt x="27" y="129"/>
                  </a:lnTo>
                  <a:lnTo>
                    <a:pt x="27" y="120"/>
                  </a:lnTo>
                  <a:lnTo>
                    <a:pt x="28" y="111"/>
                  </a:lnTo>
                  <a:lnTo>
                    <a:pt x="30" y="104"/>
                  </a:lnTo>
                  <a:lnTo>
                    <a:pt x="31" y="99"/>
                  </a:lnTo>
                  <a:lnTo>
                    <a:pt x="31" y="95"/>
                  </a:lnTo>
                  <a:lnTo>
                    <a:pt x="34" y="90"/>
                  </a:lnTo>
                  <a:lnTo>
                    <a:pt x="37" y="84"/>
                  </a:lnTo>
                  <a:lnTo>
                    <a:pt x="39" y="78"/>
                  </a:lnTo>
                  <a:lnTo>
                    <a:pt x="42" y="72"/>
                  </a:lnTo>
                  <a:lnTo>
                    <a:pt x="46" y="66"/>
                  </a:lnTo>
                  <a:lnTo>
                    <a:pt x="52" y="59"/>
                  </a:lnTo>
                  <a:lnTo>
                    <a:pt x="58" y="51"/>
                  </a:lnTo>
                  <a:lnTo>
                    <a:pt x="67" y="40"/>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775" name="Freeform 99"/>
            <p:cNvSpPr>
              <a:spLocks/>
            </p:cNvSpPr>
            <p:nvPr/>
          </p:nvSpPr>
          <p:spPr bwMode="auto">
            <a:xfrm>
              <a:off x="2092" y="2265"/>
              <a:ext cx="36" cy="37"/>
            </a:xfrm>
            <a:custGeom>
              <a:avLst/>
              <a:gdLst>
                <a:gd name="T0" fmla="*/ 4 w 41"/>
                <a:gd name="T1" fmla="*/ 36 h 37"/>
                <a:gd name="T2" fmla="*/ 4 w 41"/>
                <a:gd name="T3" fmla="*/ 36 h 37"/>
                <a:gd name="T4" fmla="*/ 6 w 41"/>
                <a:gd name="T5" fmla="*/ 34 h 37"/>
                <a:gd name="T6" fmla="*/ 8 w 41"/>
                <a:gd name="T7" fmla="*/ 31 h 37"/>
                <a:gd name="T8" fmla="*/ 8 w 41"/>
                <a:gd name="T9" fmla="*/ 25 h 37"/>
                <a:gd name="T10" fmla="*/ 9 w 41"/>
                <a:gd name="T11" fmla="*/ 19 h 37"/>
                <a:gd name="T12" fmla="*/ 8 w 41"/>
                <a:gd name="T13" fmla="*/ 12 h 37"/>
                <a:gd name="T14" fmla="*/ 8 w 41"/>
                <a:gd name="T15" fmla="*/ 6 h 37"/>
                <a:gd name="T16" fmla="*/ 6 w 41"/>
                <a:gd name="T17" fmla="*/ 2 h 37"/>
                <a:gd name="T18" fmla="*/ 4 w 41"/>
                <a:gd name="T19" fmla="*/ 0 h 37"/>
                <a:gd name="T20" fmla="*/ 4 w 41"/>
                <a:gd name="T21" fmla="*/ 2 h 37"/>
                <a:gd name="T22" fmla="*/ 4 w 41"/>
                <a:gd name="T23" fmla="*/ 6 h 37"/>
                <a:gd name="T24" fmla="*/ 2 w 41"/>
                <a:gd name="T25" fmla="*/ 12 h 37"/>
                <a:gd name="T26" fmla="*/ 0 w 41"/>
                <a:gd name="T27" fmla="*/ 19 h 37"/>
                <a:gd name="T28" fmla="*/ 2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0" y="36"/>
                  </a:moveTo>
                  <a:lnTo>
                    <a:pt x="20" y="36"/>
                  </a:lnTo>
                  <a:lnTo>
                    <a:pt x="28" y="34"/>
                  </a:lnTo>
                  <a:lnTo>
                    <a:pt x="34" y="31"/>
                  </a:lnTo>
                  <a:lnTo>
                    <a:pt x="38" y="25"/>
                  </a:lnTo>
                  <a:lnTo>
                    <a:pt x="40" y="19"/>
                  </a:lnTo>
                  <a:lnTo>
                    <a:pt x="38" y="12"/>
                  </a:lnTo>
                  <a:lnTo>
                    <a:pt x="34" y="6"/>
                  </a:lnTo>
                  <a:lnTo>
                    <a:pt x="28" y="2"/>
                  </a:lnTo>
                  <a:lnTo>
                    <a:pt x="20" y="0"/>
                  </a:lnTo>
                  <a:lnTo>
                    <a:pt x="13" y="2"/>
                  </a:lnTo>
                  <a:lnTo>
                    <a:pt x="7" y="6"/>
                  </a:lnTo>
                  <a:lnTo>
                    <a:pt x="2" y="12"/>
                  </a:lnTo>
                  <a:lnTo>
                    <a:pt x="0" y="19"/>
                  </a:lnTo>
                  <a:lnTo>
                    <a:pt x="2" y="25"/>
                  </a:lnTo>
                  <a:lnTo>
                    <a:pt x="7" y="31"/>
                  </a:lnTo>
                  <a:lnTo>
                    <a:pt x="13" y="34"/>
                  </a:lnTo>
                  <a:lnTo>
                    <a:pt x="20"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76" name="Freeform 100"/>
            <p:cNvSpPr>
              <a:spLocks/>
            </p:cNvSpPr>
            <p:nvPr/>
          </p:nvSpPr>
          <p:spPr bwMode="auto">
            <a:xfrm>
              <a:off x="2060" y="2305"/>
              <a:ext cx="37" cy="37"/>
            </a:xfrm>
            <a:custGeom>
              <a:avLst/>
              <a:gdLst>
                <a:gd name="T0" fmla="*/ 5 w 41"/>
                <a:gd name="T1" fmla="*/ 36 h 37"/>
                <a:gd name="T2" fmla="*/ 5 w 41"/>
                <a:gd name="T3" fmla="*/ 36 h 37"/>
                <a:gd name="T4" fmla="*/ 8 w 41"/>
                <a:gd name="T5" fmla="*/ 34 h 37"/>
                <a:gd name="T6" fmla="*/ 10 w 41"/>
                <a:gd name="T7" fmla="*/ 30 h 37"/>
                <a:gd name="T8" fmla="*/ 12 w 41"/>
                <a:gd name="T9" fmla="*/ 25 h 37"/>
                <a:gd name="T10" fmla="*/ 12 w 41"/>
                <a:gd name="T11" fmla="*/ 18 h 37"/>
                <a:gd name="T12" fmla="*/ 12 w 41"/>
                <a:gd name="T13" fmla="*/ 11 h 37"/>
                <a:gd name="T14" fmla="*/ 10 w 41"/>
                <a:gd name="T15" fmla="*/ 5 h 37"/>
                <a:gd name="T16" fmla="*/ 8 w 41"/>
                <a:gd name="T17" fmla="*/ 2 h 37"/>
                <a:gd name="T18" fmla="*/ 5 w 41"/>
                <a:gd name="T19" fmla="*/ 0 h 37"/>
                <a:gd name="T20" fmla="*/ 5 w 41"/>
                <a:gd name="T21" fmla="*/ 2 h 37"/>
                <a:gd name="T22" fmla="*/ 5 w 41"/>
                <a:gd name="T23" fmla="*/ 5 h 37"/>
                <a:gd name="T24" fmla="*/ 2 w 41"/>
                <a:gd name="T25" fmla="*/ 11 h 37"/>
                <a:gd name="T26" fmla="*/ 0 w 41"/>
                <a:gd name="T27" fmla="*/ 18 h 37"/>
                <a:gd name="T28" fmla="*/ 2 w 41"/>
                <a:gd name="T29" fmla="*/ 25 h 37"/>
                <a:gd name="T30" fmla="*/ 5 w 41"/>
                <a:gd name="T31" fmla="*/ 30 h 37"/>
                <a:gd name="T32" fmla="*/ 5 w 41"/>
                <a:gd name="T33" fmla="*/ 34 h 37"/>
                <a:gd name="T34" fmla="*/ 5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0" y="36"/>
                  </a:moveTo>
                  <a:lnTo>
                    <a:pt x="20" y="36"/>
                  </a:lnTo>
                  <a:lnTo>
                    <a:pt x="27" y="34"/>
                  </a:lnTo>
                  <a:lnTo>
                    <a:pt x="33" y="30"/>
                  </a:lnTo>
                  <a:lnTo>
                    <a:pt x="38" y="25"/>
                  </a:lnTo>
                  <a:lnTo>
                    <a:pt x="40" y="18"/>
                  </a:lnTo>
                  <a:lnTo>
                    <a:pt x="38" y="11"/>
                  </a:lnTo>
                  <a:lnTo>
                    <a:pt x="33" y="5"/>
                  </a:lnTo>
                  <a:lnTo>
                    <a:pt x="27" y="2"/>
                  </a:lnTo>
                  <a:lnTo>
                    <a:pt x="20" y="0"/>
                  </a:lnTo>
                  <a:lnTo>
                    <a:pt x="12" y="2"/>
                  </a:lnTo>
                  <a:lnTo>
                    <a:pt x="6" y="5"/>
                  </a:lnTo>
                  <a:lnTo>
                    <a:pt x="2" y="11"/>
                  </a:lnTo>
                  <a:lnTo>
                    <a:pt x="0" y="18"/>
                  </a:lnTo>
                  <a:lnTo>
                    <a:pt x="2" y="25"/>
                  </a:lnTo>
                  <a:lnTo>
                    <a:pt x="6" y="30"/>
                  </a:lnTo>
                  <a:lnTo>
                    <a:pt x="12" y="34"/>
                  </a:lnTo>
                  <a:lnTo>
                    <a:pt x="20"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77" name="Freeform 101"/>
            <p:cNvSpPr>
              <a:spLocks/>
            </p:cNvSpPr>
            <p:nvPr/>
          </p:nvSpPr>
          <p:spPr bwMode="auto">
            <a:xfrm>
              <a:off x="2148" y="2254"/>
              <a:ext cx="35" cy="37"/>
            </a:xfrm>
            <a:custGeom>
              <a:avLst/>
              <a:gdLst>
                <a:gd name="T0" fmla="*/ 4 w 40"/>
                <a:gd name="T1" fmla="*/ 36 h 37"/>
                <a:gd name="T2" fmla="*/ 4 w 40"/>
                <a:gd name="T3" fmla="*/ 36 h 37"/>
                <a:gd name="T4" fmla="*/ 6 w 40"/>
                <a:gd name="T5" fmla="*/ 34 h 37"/>
                <a:gd name="T6" fmla="*/ 7 w 40"/>
                <a:gd name="T7" fmla="*/ 30 h 37"/>
                <a:gd name="T8" fmla="*/ 8 w 40"/>
                <a:gd name="T9" fmla="*/ 25 h 37"/>
                <a:gd name="T10" fmla="*/ 8 w 40"/>
                <a:gd name="T11" fmla="*/ 18 h 37"/>
                <a:gd name="T12" fmla="*/ 8 w 40"/>
                <a:gd name="T13" fmla="*/ 11 h 37"/>
                <a:gd name="T14" fmla="*/ 7 w 40"/>
                <a:gd name="T15" fmla="*/ 5 h 37"/>
                <a:gd name="T16" fmla="*/ 6 w 40"/>
                <a:gd name="T17" fmla="*/ 2 h 37"/>
                <a:gd name="T18" fmla="*/ 4 w 40"/>
                <a:gd name="T19" fmla="*/ 0 h 37"/>
                <a:gd name="T20" fmla="*/ 4 w 40"/>
                <a:gd name="T21" fmla="*/ 2 h 37"/>
                <a:gd name="T22" fmla="*/ 4 w 40"/>
                <a:gd name="T23" fmla="*/ 5 h 37"/>
                <a:gd name="T24" fmla="*/ 1 w 40"/>
                <a:gd name="T25" fmla="*/ 11 h 37"/>
                <a:gd name="T26" fmla="*/ 0 w 40"/>
                <a:gd name="T27" fmla="*/ 18 h 37"/>
                <a:gd name="T28" fmla="*/ 1 w 40"/>
                <a:gd name="T29" fmla="*/ 25 h 37"/>
                <a:gd name="T30" fmla="*/ 4 w 40"/>
                <a:gd name="T31" fmla="*/ 30 h 37"/>
                <a:gd name="T32" fmla="*/ 4 w 40"/>
                <a:gd name="T33" fmla="*/ 34 h 37"/>
                <a:gd name="T34" fmla="*/ 4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19" y="36"/>
                  </a:moveTo>
                  <a:lnTo>
                    <a:pt x="19" y="36"/>
                  </a:lnTo>
                  <a:lnTo>
                    <a:pt x="27" y="34"/>
                  </a:lnTo>
                  <a:lnTo>
                    <a:pt x="33" y="30"/>
                  </a:lnTo>
                  <a:lnTo>
                    <a:pt x="37" y="25"/>
                  </a:lnTo>
                  <a:lnTo>
                    <a:pt x="39" y="18"/>
                  </a:lnTo>
                  <a:lnTo>
                    <a:pt x="37" y="11"/>
                  </a:lnTo>
                  <a:lnTo>
                    <a:pt x="33" y="5"/>
                  </a:lnTo>
                  <a:lnTo>
                    <a:pt x="27" y="2"/>
                  </a:lnTo>
                  <a:lnTo>
                    <a:pt x="19" y="0"/>
                  </a:lnTo>
                  <a:lnTo>
                    <a:pt x="11" y="2"/>
                  </a:lnTo>
                  <a:lnTo>
                    <a:pt x="6" y="5"/>
                  </a:lnTo>
                  <a:lnTo>
                    <a:pt x="1" y="11"/>
                  </a:lnTo>
                  <a:lnTo>
                    <a:pt x="0" y="18"/>
                  </a:lnTo>
                  <a:lnTo>
                    <a:pt x="1" y="25"/>
                  </a:lnTo>
                  <a:lnTo>
                    <a:pt x="6" y="30"/>
                  </a:lnTo>
                  <a:lnTo>
                    <a:pt x="11" y="34"/>
                  </a:lnTo>
                  <a:lnTo>
                    <a:pt x="19"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78" name="Freeform 102"/>
            <p:cNvSpPr>
              <a:spLocks/>
            </p:cNvSpPr>
            <p:nvPr/>
          </p:nvSpPr>
          <p:spPr bwMode="auto">
            <a:xfrm>
              <a:off x="2201" y="2269"/>
              <a:ext cx="36" cy="36"/>
            </a:xfrm>
            <a:custGeom>
              <a:avLst/>
              <a:gdLst>
                <a:gd name="T0" fmla="*/ 4 w 41"/>
                <a:gd name="T1" fmla="*/ 35 h 36"/>
                <a:gd name="T2" fmla="*/ 4 w 41"/>
                <a:gd name="T3" fmla="*/ 35 h 36"/>
                <a:gd name="T4" fmla="*/ 6 w 41"/>
                <a:gd name="T5" fmla="*/ 34 h 36"/>
                <a:gd name="T6" fmla="*/ 8 w 41"/>
                <a:gd name="T7" fmla="*/ 30 h 36"/>
                <a:gd name="T8" fmla="*/ 9 w 41"/>
                <a:gd name="T9" fmla="*/ 25 h 36"/>
                <a:gd name="T10" fmla="*/ 9 w 41"/>
                <a:gd name="T11" fmla="*/ 18 h 36"/>
                <a:gd name="T12" fmla="*/ 9 w 41"/>
                <a:gd name="T13" fmla="*/ 11 h 36"/>
                <a:gd name="T14" fmla="*/ 8 w 41"/>
                <a:gd name="T15" fmla="*/ 5 h 36"/>
                <a:gd name="T16" fmla="*/ 6 w 41"/>
                <a:gd name="T17" fmla="*/ 2 h 36"/>
                <a:gd name="T18" fmla="*/ 4 w 41"/>
                <a:gd name="T19" fmla="*/ 0 h 36"/>
                <a:gd name="T20" fmla="*/ 4 w 41"/>
                <a:gd name="T21" fmla="*/ 2 h 36"/>
                <a:gd name="T22" fmla="*/ 4 w 41"/>
                <a:gd name="T23" fmla="*/ 5 h 36"/>
                <a:gd name="T24" fmla="*/ 2 w 41"/>
                <a:gd name="T25" fmla="*/ 11 h 36"/>
                <a:gd name="T26" fmla="*/ 0 w 41"/>
                <a:gd name="T27" fmla="*/ 18 h 36"/>
                <a:gd name="T28" fmla="*/ 2 w 41"/>
                <a:gd name="T29" fmla="*/ 25 h 36"/>
                <a:gd name="T30" fmla="*/ 4 w 41"/>
                <a:gd name="T31" fmla="*/ 30 h 36"/>
                <a:gd name="T32" fmla="*/ 4 w 41"/>
                <a:gd name="T33" fmla="*/ 34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4"/>
                  </a:lnTo>
                  <a:lnTo>
                    <a:pt x="34" y="30"/>
                  </a:lnTo>
                  <a:lnTo>
                    <a:pt x="39" y="25"/>
                  </a:lnTo>
                  <a:lnTo>
                    <a:pt x="40" y="18"/>
                  </a:lnTo>
                  <a:lnTo>
                    <a:pt x="39" y="11"/>
                  </a:lnTo>
                  <a:lnTo>
                    <a:pt x="34" y="5"/>
                  </a:lnTo>
                  <a:lnTo>
                    <a:pt x="27" y="2"/>
                  </a:lnTo>
                  <a:lnTo>
                    <a:pt x="19" y="0"/>
                  </a:lnTo>
                  <a:lnTo>
                    <a:pt x="11" y="2"/>
                  </a:lnTo>
                  <a:lnTo>
                    <a:pt x="6" y="5"/>
                  </a:lnTo>
                  <a:lnTo>
                    <a:pt x="2" y="11"/>
                  </a:lnTo>
                  <a:lnTo>
                    <a:pt x="0" y="18"/>
                  </a:lnTo>
                  <a:lnTo>
                    <a:pt x="2" y="25"/>
                  </a:lnTo>
                  <a:lnTo>
                    <a:pt x="6" y="30"/>
                  </a:lnTo>
                  <a:lnTo>
                    <a:pt x="11"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79" name="Freeform 103"/>
            <p:cNvSpPr>
              <a:spLocks/>
            </p:cNvSpPr>
            <p:nvPr/>
          </p:nvSpPr>
          <p:spPr bwMode="auto">
            <a:xfrm>
              <a:off x="2217" y="2322"/>
              <a:ext cx="36" cy="37"/>
            </a:xfrm>
            <a:custGeom>
              <a:avLst/>
              <a:gdLst>
                <a:gd name="T0" fmla="*/ 4 w 41"/>
                <a:gd name="T1" fmla="*/ 36 h 37"/>
                <a:gd name="T2" fmla="*/ 4 w 41"/>
                <a:gd name="T3" fmla="*/ 36 h 37"/>
                <a:gd name="T4" fmla="*/ 6 w 41"/>
                <a:gd name="T5" fmla="*/ 34 h 37"/>
                <a:gd name="T6" fmla="*/ 8 w 41"/>
                <a:gd name="T7" fmla="*/ 31 h 37"/>
                <a:gd name="T8" fmla="*/ 8 w 41"/>
                <a:gd name="T9" fmla="*/ 25 h 37"/>
                <a:gd name="T10" fmla="*/ 9 w 41"/>
                <a:gd name="T11" fmla="*/ 18 h 37"/>
                <a:gd name="T12" fmla="*/ 8 w 41"/>
                <a:gd name="T13" fmla="*/ 11 h 37"/>
                <a:gd name="T14" fmla="*/ 8 w 41"/>
                <a:gd name="T15" fmla="*/ 6 h 37"/>
                <a:gd name="T16" fmla="*/ 6 w 41"/>
                <a:gd name="T17" fmla="*/ 2 h 37"/>
                <a:gd name="T18" fmla="*/ 4 w 41"/>
                <a:gd name="T19" fmla="*/ 0 h 37"/>
                <a:gd name="T20" fmla="*/ 4 w 41"/>
                <a:gd name="T21" fmla="*/ 2 h 37"/>
                <a:gd name="T22" fmla="*/ 4 w 41"/>
                <a:gd name="T23" fmla="*/ 6 h 37"/>
                <a:gd name="T24" fmla="*/ 1 w 41"/>
                <a:gd name="T25" fmla="*/ 11 h 37"/>
                <a:gd name="T26" fmla="*/ 0 w 41"/>
                <a:gd name="T27" fmla="*/ 18 h 37"/>
                <a:gd name="T28" fmla="*/ 1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9" y="34"/>
                  </a:lnTo>
                  <a:lnTo>
                    <a:pt x="34" y="31"/>
                  </a:lnTo>
                  <a:lnTo>
                    <a:pt x="38" y="25"/>
                  </a:lnTo>
                  <a:lnTo>
                    <a:pt x="40" y="18"/>
                  </a:lnTo>
                  <a:lnTo>
                    <a:pt x="38" y="11"/>
                  </a:lnTo>
                  <a:lnTo>
                    <a:pt x="34" y="6"/>
                  </a:lnTo>
                  <a:lnTo>
                    <a:pt x="29" y="2"/>
                  </a:lnTo>
                  <a:lnTo>
                    <a:pt x="21" y="0"/>
                  </a:lnTo>
                  <a:lnTo>
                    <a:pt x="13" y="2"/>
                  </a:lnTo>
                  <a:lnTo>
                    <a:pt x="6" y="6"/>
                  </a:lnTo>
                  <a:lnTo>
                    <a:pt x="1" y="11"/>
                  </a:lnTo>
                  <a:lnTo>
                    <a:pt x="0" y="18"/>
                  </a:lnTo>
                  <a:lnTo>
                    <a:pt x="1" y="25"/>
                  </a:lnTo>
                  <a:lnTo>
                    <a:pt x="6" y="31"/>
                  </a:lnTo>
                  <a:lnTo>
                    <a:pt x="13" y="34"/>
                  </a:lnTo>
                  <a:lnTo>
                    <a:pt x="21"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0" name="Freeform 104"/>
            <p:cNvSpPr>
              <a:spLocks/>
            </p:cNvSpPr>
            <p:nvPr/>
          </p:nvSpPr>
          <p:spPr bwMode="auto">
            <a:xfrm>
              <a:off x="2281" y="2312"/>
              <a:ext cx="36" cy="36"/>
            </a:xfrm>
            <a:custGeom>
              <a:avLst/>
              <a:gdLst>
                <a:gd name="T0" fmla="*/ 4 w 41"/>
                <a:gd name="T1" fmla="*/ 35 h 36"/>
                <a:gd name="T2" fmla="*/ 4 w 41"/>
                <a:gd name="T3" fmla="*/ 35 h 36"/>
                <a:gd name="T4" fmla="*/ 6 w 41"/>
                <a:gd name="T5" fmla="*/ 33 h 36"/>
                <a:gd name="T6" fmla="*/ 8 w 41"/>
                <a:gd name="T7" fmla="*/ 29 h 36"/>
                <a:gd name="T8" fmla="*/ 8 w 41"/>
                <a:gd name="T9" fmla="*/ 24 h 36"/>
                <a:gd name="T10" fmla="*/ 9 w 41"/>
                <a:gd name="T11" fmla="*/ 17 h 36"/>
                <a:gd name="T12" fmla="*/ 8 w 41"/>
                <a:gd name="T13" fmla="*/ 10 h 36"/>
                <a:gd name="T14" fmla="*/ 8 w 41"/>
                <a:gd name="T15" fmla="*/ 5 h 36"/>
                <a:gd name="T16" fmla="*/ 6 w 41"/>
                <a:gd name="T17" fmla="*/ 2 h 36"/>
                <a:gd name="T18" fmla="*/ 4 w 41"/>
                <a:gd name="T19" fmla="*/ 0 h 36"/>
                <a:gd name="T20" fmla="*/ 4 w 41"/>
                <a:gd name="T21" fmla="*/ 2 h 36"/>
                <a:gd name="T22" fmla="*/ 4 w 41"/>
                <a:gd name="T23" fmla="*/ 5 h 36"/>
                <a:gd name="T24" fmla="*/ 1 w 41"/>
                <a:gd name="T25" fmla="*/ 10 h 36"/>
                <a:gd name="T26" fmla="*/ 0 w 41"/>
                <a:gd name="T27" fmla="*/ 17 h 36"/>
                <a:gd name="T28" fmla="*/ 1 w 41"/>
                <a:gd name="T29" fmla="*/ 24 h 36"/>
                <a:gd name="T30" fmla="*/ 4 w 41"/>
                <a:gd name="T31" fmla="*/ 29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4" y="29"/>
                  </a:lnTo>
                  <a:lnTo>
                    <a:pt x="38" y="24"/>
                  </a:lnTo>
                  <a:lnTo>
                    <a:pt x="40" y="17"/>
                  </a:lnTo>
                  <a:lnTo>
                    <a:pt x="38" y="10"/>
                  </a:lnTo>
                  <a:lnTo>
                    <a:pt x="34" y="5"/>
                  </a:lnTo>
                  <a:lnTo>
                    <a:pt x="27" y="2"/>
                  </a:lnTo>
                  <a:lnTo>
                    <a:pt x="19" y="0"/>
                  </a:lnTo>
                  <a:lnTo>
                    <a:pt x="11" y="2"/>
                  </a:lnTo>
                  <a:lnTo>
                    <a:pt x="6" y="5"/>
                  </a:lnTo>
                  <a:lnTo>
                    <a:pt x="1" y="10"/>
                  </a:lnTo>
                  <a:lnTo>
                    <a:pt x="0" y="17"/>
                  </a:lnTo>
                  <a:lnTo>
                    <a:pt x="1" y="24"/>
                  </a:lnTo>
                  <a:lnTo>
                    <a:pt x="6" y="29"/>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1" name="Freeform 105"/>
            <p:cNvSpPr>
              <a:spLocks/>
            </p:cNvSpPr>
            <p:nvPr/>
          </p:nvSpPr>
          <p:spPr bwMode="auto">
            <a:xfrm>
              <a:off x="2306" y="2265"/>
              <a:ext cx="36" cy="37"/>
            </a:xfrm>
            <a:custGeom>
              <a:avLst/>
              <a:gdLst>
                <a:gd name="T0" fmla="*/ 4 w 41"/>
                <a:gd name="T1" fmla="*/ 36 h 37"/>
                <a:gd name="T2" fmla="*/ 4 w 41"/>
                <a:gd name="T3" fmla="*/ 36 h 37"/>
                <a:gd name="T4" fmla="*/ 6 w 41"/>
                <a:gd name="T5" fmla="*/ 34 h 37"/>
                <a:gd name="T6" fmla="*/ 8 w 41"/>
                <a:gd name="T7" fmla="*/ 31 h 37"/>
                <a:gd name="T8" fmla="*/ 8 w 41"/>
                <a:gd name="T9" fmla="*/ 25 h 37"/>
                <a:gd name="T10" fmla="*/ 9 w 41"/>
                <a:gd name="T11" fmla="*/ 18 h 37"/>
                <a:gd name="T12" fmla="*/ 8 w 41"/>
                <a:gd name="T13" fmla="*/ 11 h 37"/>
                <a:gd name="T14" fmla="*/ 8 w 41"/>
                <a:gd name="T15" fmla="*/ 6 h 37"/>
                <a:gd name="T16" fmla="*/ 6 w 41"/>
                <a:gd name="T17" fmla="*/ 2 h 37"/>
                <a:gd name="T18" fmla="*/ 4 w 41"/>
                <a:gd name="T19" fmla="*/ 0 h 37"/>
                <a:gd name="T20" fmla="*/ 4 w 41"/>
                <a:gd name="T21" fmla="*/ 2 h 37"/>
                <a:gd name="T22" fmla="*/ 4 w 41"/>
                <a:gd name="T23" fmla="*/ 6 h 37"/>
                <a:gd name="T24" fmla="*/ 1 w 41"/>
                <a:gd name="T25" fmla="*/ 11 h 37"/>
                <a:gd name="T26" fmla="*/ 0 w 41"/>
                <a:gd name="T27" fmla="*/ 18 h 37"/>
                <a:gd name="T28" fmla="*/ 1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19" y="36"/>
                  </a:moveTo>
                  <a:lnTo>
                    <a:pt x="19" y="36"/>
                  </a:lnTo>
                  <a:lnTo>
                    <a:pt x="27" y="34"/>
                  </a:lnTo>
                  <a:lnTo>
                    <a:pt x="34" y="31"/>
                  </a:lnTo>
                  <a:lnTo>
                    <a:pt x="38" y="25"/>
                  </a:lnTo>
                  <a:lnTo>
                    <a:pt x="40" y="18"/>
                  </a:lnTo>
                  <a:lnTo>
                    <a:pt x="38" y="11"/>
                  </a:lnTo>
                  <a:lnTo>
                    <a:pt x="34" y="6"/>
                  </a:lnTo>
                  <a:lnTo>
                    <a:pt x="27" y="2"/>
                  </a:lnTo>
                  <a:lnTo>
                    <a:pt x="19" y="0"/>
                  </a:lnTo>
                  <a:lnTo>
                    <a:pt x="11" y="2"/>
                  </a:lnTo>
                  <a:lnTo>
                    <a:pt x="6" y="6"/>
                  </a:lnTo>
                  <a:lnTo>
                    <a:pt x="1" y="11"/>
                  </a:lnTo>
                  <a:lnTo>
                    <a:pt x="0" y="18"/>
                  </a:lnTo>
                  <a:lnTo>
                    <a:pt x="1" y="25"/>
                  </a:lnTo>
                  <a:lnTo>
                    <a:pt x="6" y="31"/>
                  </a:lnTo>
                  <a:lnTo>
                    <a:pt x="11" y="34"/>
                  </a:lnTo>
                  <a:lnTo>
                    <a:pt x="19"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2" name="Freeform 106"/>
            <p:cNvSpPr>
              <a:spLocks/>
            </p:cNvSpPr>
            <p:nvPr/>
          </p:nvSpPr>
          <p:spPr bwMode="auto">
            <a:xfrm>
              <a:off x="2364" y="2244"/>
              <a:ext cx="35" cy="36"/>
            </a:xfrm>
            <a:custGeom>
              <a:avLst/>
              <a:gdLst>
                <a:gd name="T0" fmla="*/ 4 w 39"/>
                <a:gd name="T1" fmla="*/ 35 h 36"/>
                <a:gd name="T2" fmla="*/ 4 w 39"/>
                <a:gd name="T3" fmla="*/ 35 h 36"/>
                <a:gd name="T4" fmla="*/ 8 w 39"/>
                <a:gd name="T5" fmla="*/ 33 h 36"/>
                <a:gd name="T6" fmla="*/ 9 w 39"/>
                <a:gd name="T7" fmla="*/ 30 h 36"/>
                <a:gd name="T8" fmla="*/ 10 w 39"/>
                <a:gd name="T9" fmla="*/ 24 h 36"/>
                <a:gd name="T10" fmla="*/ 11 w 39"/>
                <a:gd name="T11" fmla="*/ 17 h 36"/>
                <a:gd name="T12" fmla="*/ 10 w 39"/>
                <a:gd name="T13" fmla="*/ 10 h 36"/>
                <a:gd name="T14" fmla="*/ 9 w 39"/>
                <a:gd name="T15" fmla="*/ 5 h 36"/>
                <a:gd name="T16" fmla="*/ 8 w 39"/>
                <a:gd name="T17" fmla="*/ 2 h 36"/>
                <a:gd name="T18" fmla="*/ 4 w 39"/>
                <a:gd name="T19" fmla="*/ 0 h 36"/>
                <a:gd name="T20" fmla="*/ 4 w 39"/>
                <a:gd name="T21" fmla="*/ 2 h 36"/>
                <a:gd name="T22" fmla="*/ 4 w 39"/>
                <a:gd name="T23" fmla="*/ 5 h 36"/>
                <a:gd name="T24" fmla="*/ 1 w 39"/>
                <a:gd name="T25" fmla="*/ 10 h 36"/>
                <a:gd name="T26" fmla="*/ 0 w 39"/>
                <a:gd name="T27" fmla="*/ 17 h 36"/>
                <a:gd name="T28" fmla="*/ 1 w 39"/>
                <a:gd name="T29" fmla="*/ 24 h 36"/>
                <a:gd name="T30" fmla="*/ 4 w 39"/>
                <a:gd name="T31" fmla="*/ 30 h 36"/>
                <a:gd name="T32" fmla="*/ 4 w 39"/>
                <a:gd name="T33" fmla="*/ 33 h 36"/>
                <a:gd name="T34" fmla="*/ 4 w 39"/>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36"/>
                <a:gd name="T56" fmla="*/ 39 w 39"/>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36">
                  <a:moveTo>
                    <a:pt x="19" y="35"/>
                  </a:moveTo>
                  <a:lnTo>
                    <a:pt x="19" y="35"/>
                  </a:lnTo>
                  <a:lnTo>
                    <a:pt x="27" y="33"/>
                  </a:lnTo>
                  <a:lnTo>
                    <a:pt x="32" y="30"/>
                  </a:lnTo>
                  <a:lnTo>
                    <a:pt x="36" y="24"/>
                  </a:lnTo>
                  <a:lnTo>
                    <a:pt x="38" y="17"/>
                  </a:lnTo>
                  <a:lnTo>
                    <a:pt x="36" y="10"/>
                  </a:lnTo>
                  <a:lnTo>
                    <a:pt x="32" y="5"/>
                  </a:lnTo>
                  <a:lnTo>
                    <a:pt x="27" y="2"/>
                  </a:lnTo>
                  <a:lnTo>
                    <a:pt x="19" y="0"/>
                  </a:lnTo>
                  <a:lnTo>
                    <a:pt x="11" y="2"/>
                  </a:lnTo>
                  <a:lnTo>
                    <a:pt x="6" y="5"/>
                  </a:lnTo>
                  <a:lnTo>
                    <a:pt x="1" y="10"/>
                  </a:lnTo>
                  <a:lnTo>
                    <a:pt x="0" y="17"/>
                  </a:lnTo>
                  <a:lnTo>
                    <a:pt x="1" y="24"/>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3" name="Freeform 107"/>
            <p:cNvSpPr>
              <a:spLocks/>
            </p:cNvSpPr>
            <p:nvPr/>
          </p:nvSpPr>
          <p:spPr bwMode="auto">
            <a:xfrm>
              <a:off x="2420" y="2261"/>
              <a:ext cx="36" cy="36"/>
            </a:xfrm>
            <a:custGeom>
              <a:avLst/>
              <a:gdLst>
                <a:gd name="T0" fmla="*/ 5 w 40"/>
                <a:gd name="T1" fmla="*/ 35 h 36"/>
                <a:gd name="T2" fmla="*/ 5 w 40"/>
                <a:gd name="T3" fmla="*/ 35 h 36"/>
                <a:gd name="T4" fmla="*/ 8 w 40"/>
                <a:gd name="T5" fmla="*/ 33 h 36"/>
                <a:gd name="T6" fmla="*/ 10 w 40"/>
                <a:gd name="T7" fmla="*/ 29 h 36"/>
                <a:gd name="T8" fmla="*/ 11 w 40"/>
                <a:gd name="T9" fmla="*/ 24 h 36"/>
                <a:gd name="T10" fmla="*/ 11 w 40"/>
                <a:gd name="T11" fmla="*/ 17 h 36"/>
                <a:gd name="T12" fmla="*/ 11 w 40"/>
                <a:gd name="T13" fmla="*/ 10 h 36"/>
                <a:gd name="T14" fmla="*/ 10 w 40"/>
                <a:gd name="T15" fmla="*/ 5 h 36"/>
                <a:gd name="T16" fmla="*/ 8 w 40"/>
                <a:gd name="T17" fmla="*/ 2 h 36"/>
                <a:gd name="T18" fmla="*/ 5 w 40"/>
                <a:gd name="T19" fmla="*/ 0 h 36"/>
                <a:gd name="T20" fmla="*/ 5 w 40"/>
                <a:gd name="T21" fmla="*/ 2 h 36"/>
                <a:gd name="T22" fmla="*/ 5 w 40"/>
                <a:gd name="T23" fmla="*/ 5 h 36"/>
                <a:gd name="T24" fmla="*/ 1 w 40"/>
                <a:gd name="T25" fmla="*/ 10 h 36"/>
                <a:gd name="T26" fmla="*/ 0 w 40"/>
                <a:gd name="T27" fmla="*/ 17 h 36"/>
                <a:gd name="T28" fmla="*/ 1 w 40"/>
                <a:gd name="T29" fmla="*/ 24 h 36"/>
                <a:gd name="T30" fmla="*/ 5 w 40"/>
                <a:gd name="T31" fmla="*/ 29 h 36"/>
                <a:gd name="T32" fmla="*/ 5 w 40"/>
                <a:gd name="T33" fmla="*/ 33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20" y="35"/>
                  </a:moveTo>
                  <a:lnTo>
                    <a:pt x="20" y="35"/>
                  </a:lnTo>
                  <a:lnTo>
                    <a:pt x="28" y="33"/>
                  </a:lnTo>
                  <a:lnTo>
                    <a:pt x="33" y="29"/>
                  </a:lnTo>
                  <a:lnTo>
                    <a:pt x="37" y="24"/>
                  </a:lnTo>
                  <a:lnTo>
                    <a:pt x="39" y="17"/>
                  </a:lnTo>
                  <a:lnTo>
                    <a:pt x="37" y="10"/>
                  </a:lnTo>
                  <a:lnTo>
                    <a:pt x="33" y="5"/>
                  </a:lnTo>
                  <a:lnTo>
                    <a:pt x="28" y="2"/>
                  </a:lnTo>
                  <a:lnTo>
                    <a:pt x="20" y="0"/>
                  </a:lnTo>
                  <a:lnTo>
                    <a:pt x="12" y="2"/>
                  </a:lnTo>
                  <a:lnTo>
                    <a:pt x="6" y="5"/>
                  </a:lnTo>
                  <a:lnTo>
                    <a:pt x="1" y="10"/>
                  </a:lnTo>
                  <a:lnTo>
                    <a:pt x="0" y="17"/>
                  </a:lnTo>
                  <a:lnTo>
                    <a:pt x="1" y="24"/>
                  </a:lnTo>
                  <a:lnTo>
                    <a:pt x="6" y="29"/>
                  </a:lnTo>
                  <a:lnTo>
                    <a:pt x="12" y="33"/>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4" name="Freeform 108"/>
            <p:cNvSpPr>
              <a:spLocks/>
            </p:cNvSpPr>
            <p:nvPr/>
          </p:nvSpPr>
          <p:spPr bwMode="auto">
            <a:xfrm>
              <a:off x="2447" y="2312"/>
              <a:ext cx="37" cy="36"/>
            </a:xfrm>
            <a:custGeom>
              <a:avLst/>
              <a:gdLst>
                <a:gd name="T0" fmla="*/ 4 w 42"/>
                <a:gd name="T1" fmla="*/ 35 h 36"/>
                <a:gd name="T2" fmla="*/ 4 w 42"/>
                <a:gd name="T3" fmla="*/ 35 h 36"/>
                <a:gd name="T4" fmla="*/ 6 w 42"/>
                <a:gd name="T5" fmla="*/ 34 h 36"/>
                <a:gd name="T6" fmla="*/ 8 w 42"/>
                <a:gd name="T7" fmla="*/ 30 h 36"/>
                <a:gd name="T8" fmla="*/ 9 w 42"/>
                <a:gd name="T9" fmla="*/ 25 h 36"/>
                <a:gd name="T10" fmla="*/ 9 w 42"/>
                <a:gd name="T11" fmla="*/ 18 h 36"/>
                <a:gd name="T12" fmla="*/ 9 w 42"/>
                <a:gd name="T13" fmla="*/ 11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1 h 36"/>
                <a:gd name="T26" fmla="*/ 0 w 42"/>
                <a:gd name="T27" fmla="*/ 18 h 36"/>
                <a:gd name="T28" fmla="*/ 2 w 42"/>
                <a:gd name="T29" fmla="*/ 25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1" y="35"/>
                  </a:moveTo>
                  <a:lnTo>
                    <a:pt x="21" y="35"/>
                  </a:lnTo>
                  <a:lnTo>
                    <a:pt x="28" y="34"/>
                  </a:lnTo>
                  <a:lnTo>
                    <a:pt x="35" y="30"/>
                  </a:lnTo>
                  <a:lnTo>
                    <a:pt x="39" y="25"/>
                  </a:lnTo>
                  <a:lnTo>
                    <a:pt x="41" y="18"/>
                  </a:lnTo>
                  <a:lnTo>
                    <a:pt x="39" y="11"/>
                  </a:lnTo>
                  <a:lnTo>
                    <a:pt x="35" y="5"/>
                  </a:lnTo>
                  <a:lnTo>
                    <a:pt x="28" y="2"/>
                  </a:lnTo>
                  <a:lnTo>
                    <a:pt x="21" y="0"/>
                  </a:lnTo>
                  <a:lnTo>
                    <a:pt x="14" y="2"/>
                  </a:lnTo>
                  <a:lnTo>
                    <a:pt x="7" y="5"/>
                  </a:lnTo>
                  <a:lnTo>
                    <a:pt x="2" y="11"/>
                  </a:lnTo>
                  <a:lnTo>
                    <a:pt x="0" y="18"/>
                  </a:lnTo>
                  <a:lnTo>
                    <a:pt x="2" y="25"/>
                  </a:lnTo>
                  <a:lnTo>
                    <a:pt x="7" y="30"/>
                  </a:lnTo>
                  <a:lnTo>
                    <a:pt x="14" y="34"/>
                  </a:lnTo>
                  <a:lnTo>
                    <a:pt x="21"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5" name="Freeform 109"/>
            <p:cNvSpPr>
              <a:spLocks/>
            </p:cNvSpPr>
            <p:nvPr/>
          </p:nvSpPr>
          <p:spPr bwMode="auto">
            <a:xfrm>
              <a:off x="2510" y="2316"/>
              <a:ext cx="36" cy="37"/>
            </a:xfrm>
            <a:custGeom>
              <a:avLst/>
              <a:gdLst>
                <a:gd name="T0" fmla="*/ 5 w 40"/>
                <a:gd name="T1" fmla="*/ 36 h 37"/>
                <a:gd name="T2" fmla="*/ 5 w 40"/>
                <a:gd name="T3" fmla="*/ 36 h 37"/>
                <a:gd name="T4" fmla="*/ 8 w 40"/>
                <a:gd name="T5" fmla="*/ 34 h 37"/>
                <a:gd name="T6" fmla="*/ 10 w 40"/>
                <a:gd name="T7" fmla="*/ 31 h 37"/>
                <a:gd name="T8" fmla="*/ 11 w 40"/>
                <a:gd name="T9" fmla="*/ 25 h 37"/>
                <a:gd name="T10" fmla="*/ 11 w 40"/>
                <a:gd name="T11" fmla="*/ 18 h 37"/>
                <a:gd name="T12" fmla="*/ 11 w 40"/>
                <a:gd name="T13" fmla="*/ 11 h 37"/>
                <a:gd name="T14" fmla="*/ 10 w 40"/>
                <a:gd name="T15" fmla="*/ 6 h 37"/>
                <a:gd name="T16" fmla="*/ 8 w 40"/>
                <a:gd name="T17" fmla="*/ 2 h 37"/>
                <a:gd name="T18" fmla="*/ 5 w 40"/>
                <a:gd name="T19" fmla="*/ 0 h 37"/>
                <a:gd name="T20" fmla="*/ 5 w 40"/>
                <a:gd name="T21" fmla="*/ 2 h 37"/>
                <a:gd name="T22" fmla="*/ 5 w 40"/>
                <a:gd name="T23" fmla="*/ 6 h 37"/>
                <a:gd name="T24" fmla="*/ 1 w 40"/>
                <a:gd name="T25" fmla="*/ 11 h 37"/>
                <a:gd name="T26" fmla="*/ 0 w 40"/>
                <a:gd name="T27" fmla="*/ 18 h 37"/>
                <a:gd name="T28" fmla="*/ 1 w 40"/>
                <a:gd name="T29" fmla="*/ 25 h 37"/>
                <a:gd name="T30" fmla="*/ 5 w 40"/>
                <a:gd name="T31" fmla="*/ 31 h 37"/>
                <a:gd name="T32" fmla="*/ 5 w 40"/>
                <a:gd name="T33" fmla="*/ 34 h 37"/>
                <a:gd name="T34" fmla="*/ 5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19" y="36"/>
                  </a:moveTo>
                  <a:lnTo>
                    <a:pt x="19" y="36"/>
                  </a:lnTo>
                  <a:lnTo>
                    <a:pt x="27" y="34"/>
                  </a:lnTo>
                  <a:lnTo>
                    <a:pt x="33" y="31"/>
                  </a:lnTo>
                  <a:lnTo>
                    <a:pt x="37" y="25"/>
                  </a:lnTo>
                  <a:lnTo>
                    <a:pt x="39" y="18"/>
                  </a:lnTo>
                  <a:lnTo>
                    <a:pt x="37" y="11"/>
                  </a:lnTo>
                  <a:lnTo>
                    <a:pt x="33" y="6"/>
                  </a:lnTo>
                  <a:lnTo>
                    <a:pt x="27" y="2"/>
                  </a:lnTo>
                  <a:lnTo>
                    <a:pt x="19" y="0"/>
                  </a:lnTo>
                  <a:lnTo>
                    <a:pt x="11" y="2"/>
                  </a:lnTo>
                  <a:lnTo>
                    <a:pt x="6" y="6"/>
                  </a:lnTo>
                  <a:lnTo>
                    <a:pt x="1" y="11"/>
                  </a:lnTo>
                  <a:lnTo>
                    <a:pt x="0" y="18"/>
                  </a:lnTo>
                  <a:lnTo>
                    <a:pt x="1" y="25"/>
                  </a:lnTo>
                  <a:lnTo>
                    <a:pt x="6" y="31"/>
                  </a:lnTo>
                  <a:lnTo>
                    <a:pt x="11" y="34"/>
                  </a:lnTo>
                  <a:lnTo>
                    <a:pt x="19"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6" name="Freeform 110"/>
            <p:cNvSpPr>
              <a:spLocks/>
            </p:cNvSpPr>
            <p:nvPr/>
          </p:nvSpPr>
          <p:spPr bwMode="auto">
            <a:xfrm>
              <a:off x="2535" y="2270"/>
              <a:ext cx="35" cy="36"/>
            </a:xfrm>
            <a:custGeom>
              <a:avLst/>
              <a:gdLst>
                <a:gd name="T0" fmla="*/ 4 w 39"/>
                <a:gd name="T1" fmla="*/ 35 h 36"/>
                <a:gd name="T2" fmla="*/ 4 w 39"/>
                <a:gd name="T3" fmla="*/ 35 h 36"/>
                <a:gd name="T4" fmla="*/ 8 w 39"/>
                <a:gd name="T5" fmla="*/ 33 h 36"/>
                <a:gd name="T6" fmla="*/ 9 w 39"/>
                <a:gd name="T7" fmla="*/ 30 h 36"/>
                <a:gd name="T8" fmla="*/ 10 w 39"/>
                <a:gd name="T9" fmla="*/ 24 h 36"/>
                <a:gd name="T10" fmla="*/ 11 w 39"/>
                <a:gd name="T11" fmla="*/ 17 h 36"/>
                <a:gd name="T12" fmla="*/ 10 w 39"/>
                <a:gd name="T13" fmla="*/ 10 h 36"/>
                <a:gd name="T14" fmla="*/ 9 w 39"/>
                <a:gd name="T15" fmla="*/ 5 h 36"/>
                <a:gd name="T16" fmla="*/ 8 w 39"/>
                <a:gd name="T17" fmla="*/ 1 h 36"/>
                <a:gd name="T18" fmla="*/ 4 w 39"/>
                <a:gd name="T19" fmla="*/ 0 h 36"/>
                <a:gd name="T20" fmla="*/ 4 w 39"/>
                <a:gd name="T21" fmla="*/ 1 h 36"/>
                <a:gd name="T22" fmla="*/ 4 w 39"/>
                <a:gd name="T23" fmla="*/ 5 h 36"/>
                <a:gd name="T24" fmla="*/ 1 w 39"/>
                <a:gd name="T25" fmla="*/ 10 h 36"/>
                <a:gd name="T26" fmla="*/ 0 w 39"/>
                <a:gd name="T27" fmla="*/ 17 h 36"/>
                <a:gd name="T28" fmla="*/ 1 w 39"/>
                <a:gd name="T29" fmla="*/ 24 h 36"/>
                <a:gd name="T30" fmla="*/ 4 w 39"/>
                <a:gd name="T31" fmla="*/ 30 h 36"/>
                <a:gd name="T32" fmla="*/ 4 w 39"/>
                <a:gd name="T33" fmla="*/ 33 h 36"/>
                <a:gd name="T34" fmla="*/ 4 w 39"/>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36"/>
                <a:gd name="T56" fmla="*/ 39 w 39"/>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36">
                  <a:moveTo>
                    <a:pt x="19" y="35"/>
                  </a:moveTo>
                  <a:lnTo>
                    <a:pt x="19" y="35"/>
                  </a:lnTo>
                  <a:lnTo>
                    <a:pt x="27" y="33"/>
                  </a:lnTo>
                  <a:lnTo>
                    <a:pt x="32" y="30"/>
                  </a:lnTo>
                  <a:lnTo>
                    <a:pt x="36" y="24"/>
                  </a:lnTo>
                  <a:lnTo>
                    <a:pt x="38" y="17"/>
                  </a:lnTo>
                  <a:lnTo>
                    <a:pt x="36" y="10"/>
                  </a:lnTo>
                  <a:lnTo>
                    <a:pt x="32" y="5"/>
                  </a:lnTo>
                  <a:lnTo>
                    <a:pt x="27" y="1"/>
                  </a:lnTo>
                  <a:lnTo>
                    <a:pt x="19" y="0"/>
                  </a:lnTo>
                  <a:lnTo>
                    <a:pt x="11" y="1"/>
                  </a:lnTo>
                  <a:lnTo>
                    <a:pt x="6" y="5"/>
                  </a:lnTo>
                  <a:lnTo>
                    <a:pt x="1" y="10"/>
                  </a:lnTo>
                  <a:lnTo>
                    <a:pt x="0" y="17"/>
                  </a:lnTo>
                  <a:lnTo>
                    <a:pt x="1" y="24"/>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7" name="Freeform 111"/>
            <p:cNvSpPr>
              <a:spLocks/>
            </p:cNvSpPr>
            <p:nvPr/>
          </p:nvSpPr>
          <p:spPr bwMode="auto">
            <a:xfrm>
              <a:off x="2592" y="2248"/>
              <a:ext cx="36" cy="37"/>
            </a:xfrm>
            <a:custGeom>
              <a:avLst/>
              <a:gdLst>
                <a:gd name="T0" fmla="*/ 4 w 41"/>
                <a:gd name="T1" fmla="*/ 36 h 37"/>
                <a:gd name="T2" fmla="*/ 4 w 41"/>
                <a:gd name="T3" fmla="*/ 36 h 37"/>
                <a:gd name="T4" fmla="*/ 6 w 41"/>
                <a:gd name="T5" fmla="*/ 34 h 37"/>
                <a:gd name="T6" fmla="*/ 8 w 41"/>
                <a:gd name="T7" fmla="*/ 30 h 37"/>
                <a:gd name="T8" fmla="*/ 8 w 41"/>
                <a:gd name="T9" fmla="*/ 25 h 37"/>
                <a:gd name="T10" fmla="*/ 9 w 41"/>
                <a:gd name="T11" fmla="*/ 18 h 37"/>
                <a:gd name="T12" fmla="*/ 8 w 41"/>
                <a:gd name="T13" fmla="*/ 11 h 37"/>
                <a:gd name="T14" fmla="*/ 8 w 41"/>
                <a:gd name="T15" fmla="*/ 5 h 37"/>
                <a:gd name="T16" fmla="*/ 6 w 41"/>
                <a:gd name="T17" fmla="*/ 2 h 37"/>
                <a:gd name="T18" fmla="*/ 4 w 41"/>
                <a:gd name="T19" fmla="*/ 0 h 37"/>
                <a:gd name="T20" fmla="*/ 4 w 41"/>
                <a:gd name="T21" fmla="*/ 2 h 37"/>
                <a:gd name="T22" fmla="*/ 4 w 41"/>
                <a:gd name="T23" fmla="*/ 5 h 37"/>
                <a:gd name="T24" fmla="*/ 2 w 41"/>
                <a:gd name="T25" fmla="*/ 11 h 37"/>
                <a:gd name="T26" fmla="*/ 0 w 41"/>
                <a:gd name="T27" fmla="*/ 18 h 37"/>
                <a:gd name="T28" fmla="*/ 2 w 41"/>
                <a:gd name="T29" fmla="*/ 25 h 37"/>
                <a:gd name="T30" fmla="*/ 4 w 41"/>
                <a:gd name="T31" fmla="*/ 30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9" y="34"/>
                  </a:lnTo>
                  <a:lnTo>
                    <a:pt x="34" y="30"/>
                  </a:lnTo>
                  <a:lnTo>
                    <a:pt x="38" y="25"/>
                  </a:lnTo>
                  <a:lnTo>
                    <a:pt x="40" y="18"/>
                  </a:lnTo>
                  <a:lnTo>
                    <a:pt x="38" y="11"/>
                  </a:lnTo>
                  <a:lnTo>
                    <a:pt x="34" y="5"/>
                  </a:lnTo>
                  <a:lnTo>
                    <a:pt x="29" y="2"/>
                  </a:lnTo>
                  <a:lnTo>
                    <a:pt x="21" y="0"/>
                  </a:lnTo>
                  <a:lnTo>
                    <a:pt x="13" y="2"/>
                  </a:lnTo>
                  <a:lnTo>
                    <a:pt x="7" y="5"/>
                  </a:lnTo>
                  <a:lnTo>
                    <a:pt x="2" y="11"/>
                  </a:lnTo>
                  <a:lnTo>
                    <a:pt x="0" y="18"/>
                  </a:lnTo>
                  <a:lnTo>
                    <a:pt x="2" y="25"/>
                  </a:lnTo>
                  <a:lnTo>
                    <a:pt x="7" y="30"/>
                  </a:lnTo>
                  <a:lnTo>
                    <a:pt x="13" y="34"/>
                  </a:lnTo>
                  <a:lnTo>
                    <a:pt x="21"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8" name="Freeform 112"/>
            <p:cNvSpPr>
              <a:spLocks/>
            </p:cNvSpPr>
            <p:nvPr/>
          </p:nvSpPr>
          <p:spPr bwMode="auto">
            <a:xfrm>
              <a:off x="2649" y="2265"/>
              <a:ext cx="36" cy="37"/>
            </a:xfrm>
            <a:custGeom>
              <a:avLst/>
              <a:gdLst>
                <a:gd name="T0" fmla="*/ 4 w 41"/>
                <a:gd name="T1" fmla="*/ 36 h 37"/>
                <a:gd name="T2" fmla="*/ 4 w 41"/>
                <a:gd name="T3" fmla="*/ 36 h 37"/>
                <a:gd name="T4" fmla="*/ 6 w 41"/>
                <a:gd name="T5" fmla="*/ 34 h 37"/>
                <a:gd name="T6" fmla="*/ 8 w 41"/>
                <a:gd name="T7" fmla="*/ 31 h 37"/>
                <a:gd name="T8" fmla="*/ 8 w 41"/>
                <a:gd name="T9" fmla="*/ 25 h 37"/>
                <a:gd name="T10" fmla="*/ 9 w 41"/>
                <a:gd name="T11" fmla="*/ 18 h 37"/>
                <a:gd name="T12" fmla="*/ 8 w 41"/>
                <a:gd name="T13" fmla="*/ 11 h 37"/>
                <a:gd name="T14" fmla="*/ 8 w 41"/>
                <a:gd name="T15" fmla="*/ 6 h 37"/>
                <a:gd name="T16" fmla="*/ 6 w 41"/>
                <a:gd name="T17" fmla="*/ 2 h 37"/>
                <a:gd name="T18" fmla="*/ 4 w 41"/>
                <a:gd name="T19" fmla="*/ 0 h 37"/>
                <a:gd name="T20" fmla="*/ 4 w 41"/>
                <a:gd name="T21" fmla="*/ 2 h 37"/>
                <a:gd name="T22" fmla="*/ 4 w 41"/>
                <a:gd name="T23" fmla="*/ 6 h 37"/>
                <a:gd name="T24" fmla="*/ 1 w 41"/>
                <a:gd name="T25" fmla="*/ 11 h 37"/>
                <a:gd name="T26" fmla="*/ 0 w 41"/>
                <a:gd name="T27" fmla="*/ 18 h 37"/>
                <a:gd name="T28" fmla="*/ 1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9" y="34"/>
                  </a:lnTo>
                  <a:lnTo>
                    <a:pt x="34" y="31"/>
                  </a:lnTo>
                  <a:lnTo>
                    <a:pt x="38" y="25"/>
                  </a:lnTo>
                  <a:lnTo>
                    <a:pt x="40" y="18"/>
                  </a:lnTo>
                  <a:lnTo>
                    <a:pt x="38" y="11"/>
                  </a:lnTo>
                  <a:lnTo>
                    <a:pt x="34" y="6"/>
                  </a:lnTo>
                  <a:lnTo>
                    <a:pt x="29" y="2"/>
                  </a:lnTo>
                  <a:lnTo>
                    <a:pt x="21" y="0"/>
                  </a:lnTo>
                  <a:lnTo>
                    <a:pt x="13" y="2"/>
                  </a:lnTo>
                  <a:lnTo>
                    <a:pt x="6" y="6"/>
                  </a:lnTo>
                  <a:lnTo>
                    <a:pt x="1" y="11"/>
                  </a:lnTo>
                  <a:lnTo>
                    <a:pt x="0" y="18"/>
                  </a:lnTo>
                  <a:lnTo>
                    <a:pt x="1" y="25"/>
                  </a:lnTo>
                  <a:lnTo>
                    <a:pt x="6" y="31"/>
                  </a:lnTo>
                  <a:lnTo>
                    <a:pt x="13" y="34"/>
                  </a:lnTo>
                  <a:lnTo>
                    <a:pt x="21"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89" name="Freeform 113"/>
            <p:cNvSpPr>
              <a:spLocks/>
            </p:cNvSpPr>
            <p:nvPr/>
          </p:nvSpPr>
          <p:spPr bwMode="auto">
            <a:xfrm>
              <a:off x="2676" y="2316"/>
              <a:ext cx="37" cy="37"/>
            </a:xfrm>
            <a:custGeom>
              <a:avLst/>
              <a:gdLst>
                <a:gd name="T0" fmla="*/ 5 w 41"/>
                <a:gd name="T1" fmla="*/ 36 h 37"/>
                <a:gd name="T2" fmla="*/ 5 w 41"/>
                <a:gd name="T3" fmla="*/ 36 h 37"/>
                <a:gd name="T4" fmla="*/ 9 w 41"/>
                <a:gd name="T5" fmla="*/ 34 h 37"/>
                <a:gd name="T6" fmla="*/ 11 w 41"/>
                <a:gd name="T7" fmla="*/ 31 h 37"/>
                <a:gd name="T8" fmla="*/ 12 w 41"/>
                <a:gd name="T9" fmla="*/ 25 h 37"/>
                <a:gd name="T10" fmla="*/ 12 w 41"/>
                <a:gd name="T11" fmla="*/ 18 h 37"/>
                <a:gd name="T12" fmla="*/ 12 w 41"/>
                <a:gd name="T13" fmla="*/ 12 h 37"/>
                <a:gd name="T14" fmla="*/ 11 w 41"/>
                <a:gd name="T15" fmla="*/ 6 h 37"/>
                <a:gd name="T16" fmla="*/ 9 w 41"/>
                <a:gd name="T17" fmla="*/ 2 h 37"/>
                <a:gd name="T18" fmla="*/ 5 w 41"/>
                <a:gd name="T19" fmla="*/ 0 h 37"/>
                <a:gd name="T20" fmla="*/ 5 w 41"/>
                <a:gd name="T21" fmla="*/ 2 h 37"/>
                <a:gd name="T22" fmla="*/ 5 w 41"/>
                <a:gd name="T23" fmla="*/ 6 h 37"/>
                <a:gd name="T24" fmla="*/ 2 w 41"/>
                <a:gd name="T25" fmla="*/ 12 h 37"/>
                <a:gd name="T26" fmla="*/ 0 w 41"/>
                <a:gd name="T27" fmla="*/ 18 h 37"/>
                <a:gd name="T28" fmla="*/ 2 w 41"/>
                <a:gd name="T29" fmla="*/ 25 h 37"/>
                <a:gd name="T30" fmla="*/ 5 w 41"/>
                <a:gd name="T31" fmla="*/ 31 h 37"/>
                <a:gd name="T32" fmla="*/ 5 w 41"/>
                <a:gd name="T33" fmla="*/ 34 h 37"/>
                <a:gd name="T34" fmla="*/ 5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0" y="36"/>
                  </a:moveTo>
                  <a:lnTo>
                    <a:pt x="20" y="36"/>
                  </a:lnTo>
                  <a:lnTo>
                    <a:pt x="28" y="34"/>
                  </a:lnTo>
                  <a:lnTo>
                    <a:pt x="34" y="31"/>
                  </a:lnTo>
                  <a:lnTo>
                    <a:pt x="38" y="25"/>
                  </a:lnTo>
                  <a:lnTo>
                    <a:pt x="40" y="18"/>
                  </a:lnTo>
                  <a:lnTo>
                    <a:pt x="38" y="12"/>
                  </a:lnTo>
                  <a:lnTo>
                    <a:pt x="34" y="6"/>
                  </a:lnTo>
                  <a:lnTo>
                    <a:pt x="28" y="2"/>
                  </a:lnTo>
                  <a:lnTo>
                    <a:pt x="20" y="0"/>
                  </a:lnTo>
                  <a:lnTo>
                    <a:pt x="13" y="2"/>
                  </a:lnTo>
                  <a:lnTo>
                    <a:pt x="6" y="6"/>
                  </a:lnTo>
                  <a:lnTo>
                    <a:pt x="2" y="12"/>
                  </a:lnTo>
                  <a:lnTo>
                    <a:pt x="0" y="18"/>
                  </a:lnTo>
                  <a:lnTo>
                    <a:pt x="2" y="25"/>
                  </a:lnTo>
                  <a:lnTo>
                    <a:pt x="6" y="31"/>
                  </a:lnTo>
                  <a:lnTo>
                    <a:pt x="13" y="34"/>
                  </a:lnTo>
                  <a:lnTo>
                    <a:pt x="20"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0" name="Freeform 114"/>
            <p:cNvSpPr>
              <a:spLocks/>
            </p:cNvSpPr>
            <p:nvPr/>
          </p:nvSpPr>
          <p:spPr bwMode="auto">
            <a:xfrm>
              <a:off x="2735" y="2318"/>
              <a:ext cx="36" cy="36"/>
            </a:xfrm>
            <a:custGeom>
              <a:avLst/>
              <a:gdLst>
                <a:gd name="T0" fmla="*/ 5 w 40"/>
                <a:gd name="T1" fmla="*/ 35 h 36"/>
                <a:gd name="T2" fmla="*/ 5 w 40"/>
                <a:gd name="T3" fmla="*/ 35 h 36"/>
                <a:gd name="T4" fmla="*/ 8 w 40"/>
                <a:gd name="T5" fmla="*/ 34 h 36"/>
                <a:gd name="T6" fmla="*/ 10 w 40"/>
                <a:gd name="T7" fmla="*/ 30 h 36"/>
                <a:gd name="T8" fmla="*/ 11 w 40"/>
                <a:gd name="T9" fmla="*/ 25 h 36"/>
                <a:gd name="T10" fmla="*/ 11 w 40"/>
                <a:gd name="T11" fmla="*/ 18 h 36"/>
                <a:gd name="T12" fmla="*/ 11 w 40"/>
                <a:gd name="T13" fmla="*/ 11 h 36"/>
                <a:gd name="T14" fmla="*/ 10 w 40"/>
                <a:gd name="T15" fmla="*/ 5 h 36"/>
                <a:gd name="T16" fmla="*/ 8 w 40"/>
                <a:gd name="T17" fmla="*/ 2 h 36"/>
                <a:gd name="T18" fmla="*/ 5 w 40"/>
                <a:gd name="T19" fmla="*/ 0 h 36"/>
                <a:gd name="T20" fmla="*/ 5 w 40"/>
                <a:gd name="T21" fmla="*/ 2 h 36"/>
                <a:gd name="T22" fmla="*/ 5 w 40"/>
                <a:gd name="T23" fmla="*/ 5 h 36"/>
                <a:gd name="T24" fmla="*/ 2 w 40"/>
                <a:gd name="T25" fmla="*/ 11 h 36"/>
                <a:gd name="T26" fmla="*/ 0 w 40"/>
                <a:gd name="T27" fmla="*/ 18 h 36"/>
                <a:gd name="T28" fmla="*/ 2 w 40"/>
                <a:gd name="T29" fmla="*/ 25 h 36"/>
                <a:gd name="T30" fmla="*/ 5 w 40"/>
                <a:gd name="T31" fmla="*/ 30 h 36"/>
                <a:gd name="T32" fmla="*/ 5 w 40"/>
                <a:gd name="T33" fmla="*/ 34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9" y="35"/>
                  </a:moveTo>
                  <a:lnTo>
                    <a:pt x="19" y="35"/>
                  </a:lnTo>
                  <a:lnTo>
                    <a:pt x="27" y="34"/>
                  </a:lnTo>
                  <a:lnTo>
                    <a:pt x="33" y="30"/>
                  </a:lnTo>
                  <a:lnTo>
                    <a:pt x="38" y="25"/>
                  </a:lnTo>
                  <a:lnTo>
                    <a:pt x="39" y="18"/>
                  </a:lnTo>
                  <a:lnTo>
                    <a:pt x="38" y="11"/>
                  </a:lnTo>
                  <a:lnTo>
                    <a:pt x="33" y="5"/>
                  </a:lnTo>
                  <a:lnTo>
                    <a:pt x="27" y="2"/>
                  </a:lnTo>
                  <a:lnTo>
                    <a:pt x="19" y="0"/>
                  </a:lnTo>
                  <a:lnTo>
                    <a:pt x="11" y="2"/>
                  </a:lnTo>
                  <a:lnTo>
                    <a:pt x="6" y="5"/>
                  </a:lnTo>
                  <a:lnTo>
                    <a:pt x="2" y="11"/>
                  </a:lnTo>
                  <a:lnTo>
                    <a:pt x="0" y="18"/>
                  </a:lnTo>
                  <a:lnTo>
                    <a:pt x="2" y="25"/>
                  </a:lnTo>
                  <a:lnTo>
                    <a:pt x="6" y="30"/>
                  </a:lnTo>
                  <a:lnTo>
                    <a:pt x="11"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1" name="Freeform 115"/>
            <p:cNvSpPr>
              <a:spLocks/>
            </p:cNvSpPr>
            <p:nvPr/>
          </p:nvSpPr>
          <p:spPr bwMode="auto">
            <a:xfrm>
              <a:off x="2760" y="2272"/>
              <a:ext cx="36" cy="36"/>
            </a:xfrm>
            <a:custGeom>
              <a:avLst/>
              <a:gdLst>
                <a:gd name="T0" fmla="*/ 4 w 41"/>
                <a:gd name="T1" fmla="*/ 35 h 36"/>
                <a:gd name="T2" fmla="*/ 4 w 41"/>
                <a:gd name="T3" fmla="*/ 35 h 36"/>
                <a:gd name="T4" fmla="*/ 6 w 41"/>
                <a:gd name="T5" fmla="*/ 33 h 36"/>
                <a:gd name="T6" fmla="*/ 7 w 41"/>
                <a:gd name="T7" fmla="*/ 30 h 36"/>
                <a:gd name="T8" fmla="*/ 8 w 41"/>
                <a:gd name="T9" fmla="*/ 24 h 36"/>
                <a:gd name="T10" fmla="*/ 9 w 41"/>
                <a:gd name="T11" fmla="*/ 18 h 36"/>
                <a:gd name="T12" fmla="*/ 8 w 41"/>
                <a:gd name="T13" fmla="*/ 11 h 36"/>
                <a:gd name="T14" fmla="*/ 7 w 41"/>
                <a:gd name="T15" fmla="*/ 5 h 36"/>
                <a:gd name="T16" fmla="*/ 6 w 41"/>
                <a:gd name="T17" fmla="*/ 2 h 36"/>
                <a:gd name="T18" fmla="*/ 4 w 41"/>
                <a:gd name="T19" fmla="*/ 0 h 36"/>
                <a:gd name="T20" fmla="*/ 4 w 41"/>
                <a:gd name="T21" fmla="*/ 2 h 36"/>
                <a:gd name="T22" fmla="*/ 4 w 41"/>
                <a:gd name="T23" fmla="*/ 5 h 36"/>
                <a:gd name="T24" fmla="*/ 2 w 41"/>
                <a:gd name="T25" fmla="*/ 11 h 36"/>
                <a:gd name="T26" fmla="*/ 0 w 41"/>
                <a:gd name="T27" fmla="*/ 18 h 36"/>
                <a:gd name="T28" fmla="*/ 2 w 41"/>
                <a:gd name="T29" fmla="*/ 24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3" y="30"/>
                  </a:lnTo>
                  <a:lnTo>
                    <a:pt x="38" y="24"/>
                  </a:lnTo>
                  <a:lnTo>
                    <a:pt x="40" y="18"/>
                  </a:lnTo>
                  <a:lnTo>
                    <a:pt x="38" y="11"/>
                  </a:lnTo>
                  <a:lnTo>
                    <a:pt x="33" y="5"/>
                  </a:lnTo>
                  <a:lnTo>
                    <a:pt x="27" y="2"/>
                  </a:lnTo>
                  <a:lnTo>
                    <a:pt x="19" y="0"/>
                  </a:lnTo>
                  <a:lnTo>
                    <a:pt x="11" y="2"/>
                  </a:lnTo>
                  <a:lnTo>
                    <a:pt x="6" y="5"/>
                  </a:lnTo>
                  <a:lnTo>
                    <a:pt x="2" y="11"/>
                  </a:lnTo>
                  <a:lnTo>
                    <a:pt x="0" y="18"/>
                  </a:lnTo>
                  <a:lnTo>
                    <a:pt x="2" y="24"/>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2" name="Freeform 116"/>
            <p:cNvSpPr>
              <a:spLocks/>
            </p:cNvSpPr>
            <p:nvPr/>
          </p:nvSpPr>
          <p:spPr bwMode="auto">
            <a:xfrm>
              <a:off x="2818" y="2251"/>
              <a:ext cx="36" cy="36"/>
            </a:xfrm>
            <a:custGeom>
              <a:avLst/>
              <a:gdLst>
                <a:gd name="T0" fmla="*/ 4 w 41"/>
                <a:gd name="T1" fmla="*/ 35 h 36"/>
                <a:gd name="T2" fmla="*/ 4 w 41"/>
                <a:gd name="T3" fmla="*/ 35 h 36"/>
                <a:gd name="T4" fmla="*/ 6 w 41"/>
                <a:gd name="T5" fmla="*/ 33 h 36"/>
                <a:gd name="T6" fmla="*/ 7 w 41"/>
                <a:gd name="T7" fmla="*/ 30 h 36"/>
                <a:gd name="T8" fmla="*/ 8 w 41"/>
                <a:gd name="T9" fmla="*/ 24 h 36"/>
                <a:gd name="T10" fmla="*/ 9 w 41"/>
                <a:gd name="T11" fmla="*/ 17 h 36"/>
                <a:gd name="T12" fmla="*/ 8 w 41"/>
                <a:gd name="T13" fmla="*/ 10 h 36"/>
                <a:gd name="T14" fmla="*/ 7 w 41"/>
                <a:gd name="T15" fmla="*/ 5 h 36"/>
                <a:gd name="T16" fmla="*/ 6 w 41"/>
                <a:gd name="T17" fmla="*/ 1 h 36"/>
                <a:gd name="T18" fmla="*/ 4 w 41"/>
                <a:gd name="T19" fmla="*/ 0 h 36"/>
                <a:gd name="T20" fmla="*/ 4 w 41"/>
                <a:gd name="T21" fmla="*/ 1 h 36"/>
                <a:gd name="T22" fmla="*/ 4 w 41"/>
                <a:gd name="T23" fmla="*/ 5 h 36"/>
                <a:gd name="T24" fmla="*/ 2 w 41"/>
                <a:gd name="T25" fmla="*/ 10 h 36"/>
                <a:gd name="T26" fmla="*/ 0 w 41"/>
                <a:gd name="T27" fmla="*/ 17 h 36"/>
                <a:gd name="T28" fmla="*/ 2 w 41"/>
                <a:gd name="T29" fmla="*/ 24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3" y="30"/>
                  </a:lnTo>
                  <a:lnTo>
                    <a:pt x="38" y="24"/>
                  </a:lnTo>
                  <a:lnTo>
                    <a:pt x="40" y="17"/>
                  </a:lnTo>
                  <a:lnTo>
                    <a:pt x="38" y="10"/>
                  </a:lnTo>
                  <a:lnTo>
                    <a:pt x="33" y="5"/>
                  </a:lnTo>
                  <a:lnTo>
                    <a:pt x="27" y="1"/>
                  </a:lnTo>
                  <a:lnTo>
                    <a:pt x="19" y="0"/>
                  </a:lnTo>
                  <a:lnTo>
                    <a:pt x="11" y="1"/>
                  </a:lnTo>
                  <a:lnTo>
                    <a:pt x="6" y="5"/>
                  </a:lnTo>
                  <a:lnTo>
                    <a:pt x="2" y="10"/>
                  </a:lnTo>
                  <a:lnTo>
                    <a:pt x="0" y="17"/>
                  </a:lnTo>
                  <a:lnTo>
                    <a:pt x="2" y="24"/>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3" name="Freeform 117"/>
            <p:cNvSpPr>
              <a:spLocks/>
            </p:cNvSpPr>
            <p:nvPr/>
          </p:nvSpPr>
          <p:spPr bwMode="auto">
            <a:xfrm>
              <a:off x="2874" y="2267"/>
              <a:ext cx="37" cy="37"/>
            </a:xfrm>
            <a:custGeom>
              <a:avLst/>
              <a:gdLst>
                <a:gd name="T0" fmla="*/ 4 w 42"/>
                <a:gd name="T1" fmla="*/ 36 h 37"/>
                <a:gd name="T2" fmla="*/ 4 w 42"/>
                <a:gd name="T3" fmla="*/ 36 h 37"/>
                <a:gd name="T4" fmla="*/ 6 w 42"/>
                <a:gd name="T5" fmla="*/ 34 h 37"/>
                <a:gd name="T6" fmla="*/ 8 w 42"/>
                <a:gd name="T7" fmla="*/ 30 h 37"/>
                <a:gd name="T8" fmla="*/ 9 w 42"/>
                <a:gd name="T9" fmla="*/ 25 h 37"/>
                <a:gd name="T10" fmla="*/ 9 w 42"/>
                <a:gd name="T11" fmla="*/ 18 h 37"/>
                <a:gd name="T12" fmla="*/ 9 w 42"/>
                <a:gd name="T13" fmla="*/ 11 h 37"/>
                <a:gd name="T14" fmla="*/ 8 w 42"/>
                <a:gd name="T15" fmla="*/ 5 h 37"/>
                <a:gd name="T16" fmla="*/ 6 w 42"/>
                <a:gd name="T17" fmla="*/ 2 h 37"/>
                <a:gd name="T18" fmla="*/ 4 w 42"/>
                <a:gd name="T19" fmla="*/ 0 h 37"/>
                <a:gd name="T20" fmla="*/ 4 w 42"/>
                <a:gd name="T21" fmla="*/ 2 h 37"/>
                <a:gd name="T22" fmla="*/ 4 w 42"/>
                <a:gd name="T23" fmla="*/ 5 h 37"/>
                <a:gd name="T24" fmla="*/ 2 w 42"/>
                <a:gd name="T25" fmla="*/ 11 h 37"/>
                <a:gd name="T26" fmla="*/ 0 w 42"/>
                <a:gd name="T27" fmla="*/ 18 h 37"/>
                <a:gd name="T28" fmla="*/ 2 w 42"/>
                <a:gd name="T29" fmla="*/ 25 h 37"/>
                <a:gd name="T30" fmla="*/ 4 w 42"/>
                <a:gd name="T31" fmla="*/ 30 h 37"/>
                <a:gd name="T32" fmla="*/ 4 w 42"/>
                <a:gd name="T33" fmla="*/ 34 h 37"/>
                <a:gd name="T34" fmla="*/ 4 w 42"/>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7"/>
                <a:gd name="T56" fmla="*/ 42 w 42"/>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7">
                  <a:moveTo>
                    <a:pt x="21" y="36"/>
                  </a:moveTo>
                  <a:lnTo>
                    <a:pt x="21" y="36"/>
                  </a:lnTo>
                  <a:lnTo>
                    <a:pt x="28" y="34"/>
                  </a:lnTo>
                  <a:lnTo>
                    <a:pt x="34" y="30"/>
                  </a:lnTo>
                  <a:lnTo>
                    <a:pt x="39" y="25"/>
                  </a:lnTo>
                  <a:lnTo>
                    <a:pt x="41" y="18"/>
                  </a:lnTo>
                  <a:lnTo>
                    <a:pt x="39" y="11"/>
                  </a:lnTo>
                  <a:lnTo>
                    <a:pt x="34" y="5"/>
                  </a:lnTo>
                  <a:lnTo>
                    <a:pt x="28" y="2"/>
                  </a:lnTo>
                  <a:lnTo>
                    <a:pt x="21" y="0"/>
                  </a:lnTo>
                  <a:lnTo>
                    <a:pt x="13" y="2"/>
                  </a:lnTo>
                  <a:lnTo>
                    <a:pt x="6" y="5"/>
                  </a:lnTo>
                  <a:lnTo>
                    <a:pt x="2" y="11"/>
                  </a:lnTo>
                  <a:lnTo>
                    <a:pt x="0" y="18"/>
                  </a:lnTo>
                  <a:lnTo>
                    <a:pt x="2" y="25"/>
                  </a:lnTo>
                  <a:lnTo>
                    <a:pt x="6" y="30"/>
                  </a:lnTo>
                  <a:lnTo>
                    <a:pt x="13" y="34"/>
                  </a:lnTo>
                  <a:lnTo>
                    <a:pt x="21"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4" name="Freeform 118"/>
            <p:cNvSpPr>
              <a:spLocks/>
            </p:cNvSpPr>
            <p:nvPr/>
          </p:nvSpPr>
          <p:spPr bwMode="auto">
            <a:xfrm>
              <a:off x="2902" y="2319"/>
              <a:ext cx="36" cy="36"/>
            </a:xfrm>
            <a:custGeom>
              <a:avLst/>
              <a:gdLst>
                <a:gd name="T0" fmla="*/ 5 w 40"/>
                <a:gd name="T1" fmla="*/ 35 h 36"/>
                <a:gd name="T2" fmla="*/ 5 w 40"/>
                <a:gd name="T3" fmla="*/ 35 h 36"/>
                <a:gd name="T4" fmla="*/ 8 w 40"/>
                <a:gd name="T5" fmla="*/ 34 h 36"/>
                <a:gd name="T6" fmla="*/ 10 w 40"/>
                <a:gd name="T7" fmla="*/ 30 h 36"/>
                <a:gd name="T8" fmla="*/ 11 w 40"/>
                <a:gd name="T9" fmla="*/ 25 h 36"/>
                <a:gd name="T10" fmla="*/ 11 w 40"/>
                <a:gd name="T11" fmla="*/ 18 h 36"/>
                <a:gd name="T12" fmla="*/ 11 w 40"/>
                <a:gd name="T13" fmla="*/ 11 h 36"/>
                <a:gd name="T14" fmla="*/ 10 w 40"/>
                <a:gd name="T15" fmla="*/ 5 h 36"/>
                <a:gd name="T16" fmla="*/ 8 w 40"/>
                <a:gd name="T17" fmla="*/ 2 h 36"/>
                <a:gd name="T18" fmla="*/ 5 w 40"/>
                <a:gd name="T19" fmla="*/ 0 h 36"/>
                <a:gd name="T20" fmla="*/ 5 w 40"/>
                <a:gd name="T21" fmla="*/ 2 h 36"/>
                <a:gd name="T22" fmla="*/ 5 w 40"/>
                <a:gd name="T23" fmla="*/ 5 h 36"/>
                <a:gd name="T24" fmla="*/ 2 w 40"/>
                <a:gd name="T25" fmla="*/ 11 h 36"/>
                <a:gd name="T26" fmla="*/ 0 w 40"/>
                <a:gd name="T27" fmla="*/ 18 h 36"/>
                <a:gd name="T28" fmla="*/ 2 w 40"/>
                <a:gd name="T29" fmla="*/ 25 h 36"/>
                <a:gd name="T30" fmla="*/ 5 w 40"/>
                <a:gd name="T31" fmla="*/ 30 h 36"/>
                <a:gd name="T32" fmla="*/ 5 w 40"/>
                <a:gd name="T33" fmla="*/ 34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20" y="35"/>
                  </a:moveTo>
                  <a:lnTo>
                    <a:pt x="20" y="35"/>
                  </a:lnTo>
                  <a:lnTo>
                    <a:pt x="28" y="34"/>
                  </a:lnTo>
                  <a:lnTo>
                    <a:pt x="33" y="30"/>
                  </a:lnTo>
                  <a:lnTo>
                    <a:pt x="38" y="25"/>
                  </a:lnTo>
                  <a:lnTo>
                    <a:pt x="39" y="18"/>
                  </a:lnTo>
                  <a:lnTo>
                    <a:pt x="38" y="11"/>
                  </a:lnTo>
                  <a:lnTo>
                    <a:pt x="33" y="5"/>
                  </a:lnTo>
                  <a:lnTo>
                    <a:pt x="28" y="2"/>
                  </a:lnTo>
                  <a:lnTo>
                    <a:pt x="20" y="0"/>
                  </a:lnTo>
                  <a:lnTo>
                    <a:pt x="12" y="2"/>
                  </a:lnTo>
                  <a:lnTo>
                    <a:pt x="6" y="5"/>
                  </a:lnTo>
                  <a:lnTo>
                    <a:pt x="2" y="11"/>
                  </a:lnTo>
                  <a:lnTo>
                    <a:pt x="0" y="18"/>
                  </a:lnTo>
                  <a:lnTo>
                    <a:pt x="2" y="25"/>
                  </a:lnTo>
                  <a:lnTo>
                    <a:pt x="6" y="30"/>
                  </a:lnTo>
                  <a:lnTo>
                    <a:pt x="12" y="34"/>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5" name="Freeform 119"/>
            <p:cNvSpPr>
              <a:spLocks/>
            </p:cNvSpPr>
            <p:nvPr/>
          </p:nvSpPr>
          <p:spPr bwMode="auto">
            <a:xfrm>
              <a:off x="2961" y="2322"/>
              <a:ext cx="37" cy="36"/>
            </a:xfrm>
            <a:custGeom>
              <a:avLst/>
              <a:gdLst>
                <a:gd name="T0" fmla="*/ 4 w 42"/>
                <a:gd name="T1" fmla="*/ 35 h 36"/>
                <a:gd name="T2" fmla="*/ 4 w 42"/>
                <a:gd name="T3" fmla="*/ 35 h 36"/>
                <a:gd name="T4" fmla="*/ 6 w 42"/>
                <a:gd name="T5" fmla="*/ 33 h 36"/>
                <a:gd name="T6" fmla="*/ 8 w 42"/>
                <a:gd name="T7" fmla="*/ 30 h 36"/>
                <a:gd name="T8" fmla="*/ 9 w 42"/>
                <a:gd name="T9" fmla="*/ 25 h 36"/>
                <a:gd name="T10" fmla="*/ 9 w 42"/>
                <a:gd name="T11" fmla="*/ 18 h 36"/>
                <a:gd name="T12" fmla="*/ 9 w 42"/>
                <a:gd name="T13" fmla="*/ 11 h 36"/>
                <a:gd name="T14" fmla="*/ 8 w 42"/>
                <a:gd name="T15" fmla="*/ 5 h 36"/>
                <a:gd name="T16" fmla="*/ 6 w 42"/>
                <a:gd name="T17" fmla="*/ 1 h 36"/>
                <a:gd name="T18" fmla="*/ 4 w 42"/>
                <a:gd name="T19" fmla="*/ 0 h 36"/>
                <a:gd name="T20" fmla="*/ 4 w 42"/>
                <a:gd name="T21" fmla="*/ 1 h 36"/>
                <a:gd name="T22" fmla="*/ 4 w 42"/>
                <a:gd name="T23" fmla="*/ 5 h 36"/>
                <a:gd name="T24" fmla="*/ 2 w 42"/>
                <a:gd name="T25" fmla="*/ 11 h 36"/>
                <a:gd name="T26" fmla="*/ 0 w 42"/>
                <a:gd name="T27" fmla="*/ 18 h 36"/>
                <a:gd name="T28" fmla="*/ 2 w 42"/>
                <a:gd name="T29" fmla="*/ 25 h 36"/>
                <a:gd name="T30" fmla="*/ 4 w 42"/>
                <a:gd name="T31" fmla="*/ 30 h 36"/>
                <a:gd name="T32" fmla="*/ 4 w 42"/>
                <a:gd name="T33" fmla="*/ 33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2" y="35"/>
                  </a:moveTo>
                  <a:lnTo>
                    <a:pt x="22" y="35"/>
                  </a:lnTo>
                  <a:lnTo>
                    <a:pt x="28" y="33"/>
                  </a:lnTo>
                  <a:lnTo>
                    <a:pt x="35" y="30"/>
                  </a:lnTo>
                  <a:lnTo>
                    <a:pt x="39" y="25"/>
                  </a:lnTo>
                  <a:lnTo>
                    <a:pt x="41" y="18"/>
                  </a:lnTo>
                  <a:lnTo>
                    <a:pt x="39" y="11"/>
                  </a:lnTo>
                  <a:lnTo>
                    <a:pt x="35" y="5"/>
                  </a:lnTo>
                  <a:lnTo>
                    <a:pt x="28" y="1"/>
                  </a:lnTo>
                  <a:lnTo>
                    <a:pt x="22" y="0"/>
                  </a:lnTo>
                  <a:lnTo>
                    <a:pt x="14" y="1"/>
                  </a:lnTo>
                  <a:lnTo>
                    <a:pt x="7" y="5"/>
                  </a:lnTo>
                  <a:lnTo>
                    <a:pt x="2" y="11"/>
                  </a:lnTo>
                  <a:lnTo>
                    <a:pt x="0" y="18"/>
                  </a:lnTo>
                  <a:lnTo>
                    <a:pt x="2" y="25"/>
                  </a:lnTo>
                  <a:lnTo>
                    <a:pt x="7" y="30"/>
                  </a:lnTo>
                  <a:lnTo>
                    <a:pt x="14" y="33"/>
                  </a:lnTo>
                  <a:lnTo>
                    <a:pt x="22"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6" name="Freeform 120"/>
            <p:cNvSpPr>
              <a:spLocks/>
            </p:cNvSpPr>
            <p:nvPr/>
          </p:nvSpPr>
          <p:spPr bwMode="auto">
            <a:xfrm>
              <a:off x="2986" y="2276"/>
              <a:ext cx="37" cy="35"/>
            </a:xfrm>
            <a:custGeom>
              <a:avLst/>
              <a:gdLst>
                <a:gd name="T0" fmla="*/ 4 w 42"/>
                <a:gd name="T1" fmla="*/ 34 h 35"/>
                <a:gd name="T2" fmla="*/ 4 w 42"/>
                <a:gd name="T3" fmla="*/ 34 h 35"/>
                <a:gd name="T4" fmla="*/ 6 w 42"/>
                <a:gd name="T5" fmla="*/ 33 h 35"/>
                <a:gd name="T6" fmla="*/ 8 w 42"/>
                <a:gd name="T7" fmla="*/ 29 h 35"/>
                <a:gd name="T8" fmla="*/ 9 w 42"/>
                <a:gd name="T9" fmla="*/ 24 h 35"/>
                <a:gd name="T10" fmla="*/ 9 w 42"/>
                <a:gd name="T11" fmla="*/ 17 h 35"/>
                <a:gd name="T12" fmla="*/ 9 w 42"/>
                <a:gd name="T13" fmla="*/ 10 h 35"/>
                <a:gd name="T14" fmla="*/ 8 w 42"/>
                <a:gd name="T15" fmla="*/ 5 h 35"/>
                <a:gd name="T16" fmla="*/ 6 w 42"/>
                <a:gd name="T17" fmla="*/ 1 h 35"/>
                <a:gd name="T18" fmla="*/ 4 w 42"/>
                <a:gd name="T19" fmla="*/ 0 h 35"/>
                <a:gd name="T20" fmla="*/ 4 w 42"/>
                <a:gd name="T21" fmla="*/ 1 h 35"/>
                <a:gd name="T22" fmla="*/ 4 w 42"/>
                <a:gd name="T23" fmla="*/ 5 h 35"/>
                <a:gd name="T24" fmla="*/ 2 w 42"/>
                <a:gd name="T25" fmla="*/ 10 h 35"/>
                <a:gd name="T26" fmla="*/ 0 w 42"/>
                <a:gd name="T27" fmla="*/ 17 h 35"/>
                <a:gd name="T28" fmla="*/ 2 w 42"/>
                <a:gd name="T29" fmla="*/ 24 h 35"/>
                <a:gd name="T30" fmla="*/ 4 w 42"/>
                <a:gd name="T31" fmla="*/ 29 h 35"/>
                <a:gd name="T32" fmla="*/ 4 w 42"/>
                <a:gd name="T33" fmla="*/ 33 h 35"/>
                <a:gd name="T34" fmla="*/ 4 w 42"/>
                <a:gd name="T35" fmla="*/ 34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5"/>
                <a:gd name="T56" fmla="*/ 42 w 42"/>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5">
                  <a:moveTo>
                    <a:pt x="21" y="34"/>
                  </a:moveTo>
                  <a:lnTo>
                    <a:pt x="21" y="34"/>
                  </a:lnTo>
                  <a:lnTo>
                    <a:pt x="28" y="33"/>
                  </a:lnTo>
                  <a:lnTo>
                    <a:pt x="35" y="29"/>
                  </a:lnTo>
                  <a:lnTo>
                    <a:pt x="39" y="24"/>
                  </a:lnTo>
                  <a:lnTo>
                    <a:pt x="41" y="17"/>
                  </a:lnTo>
                  <a:lnTo>
                    <a:pt x="39" y="10"/>
                  </a:lnTo>
                  <a:lnTo>
                    <a:pt x="35" y="5"/>
                  </a:lnTo>
                  <a:lnTo>
                    <a:pt x="28" y="1"/>
                  </a:lnTo>
                  <a:lnTo>
                    <a:pt x="21" y="0"/>
                  </a:lnTo>
                  <a:lnTo>
                    <a:pt x="13" y="1"/>
                  </a:lnTo>
                  <a:lnTo>
                    <a:pt x="7" y="5"/>
                  </a:lnTo>
                  <a:lnTo>
                    <a:pt x="2" y="10"/>
                  </a:lnTo>
                  <a:lnTo>
                    <a:pt x="0" y="17"/>
                  </a:lnTo>
                  <a:lnTo>
                    <a:pt x="2" y="24"/>
                  </a:lnTo>
                  <a:lnTo>
                    <a:pt x="7" y="29"/>
                  </a:lnTo>
                  <a:lnTo>
                    <a:pt x="13" y="33"/>
                  </a:lnTo>
                  <a:lnTo>
                    <a:pt x="21" y="34"/>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7" name="Freeform 121"/>
            <p:cNvSpPr>
              <a:spLocks/>
            </p:cNvSpPr>
            <p:nvPr/>
          </p:nvSpPr>
          <p:spPr bwMode="auto">
            <a:xfrm>
              <a:off x="3044" y="2254"/>
              <a:ext cx="37" cy="36"/>
            </a:xfrm>
            <a:custGeom>
              <a:avLst/>
              <a:gdLst>
                <a:gd name="T0" fmla="*/ 5 w 41"/>
                <a:gd name="T1" fmla="*/ 35 h 36"/>
                <a:gd name="T2" fmla="*/ 5 w 41"/>
                <a:gd name="T3" fmla="*/ 35 h 36"/>
                <a:gd name="T4" fmla="*/ 9 w 41"/>
                <a:gd name="T5" fmla="*/ 33 h 36"/>
                <a:gd name="T6" fmla="*/ 11 w 41"/>
                <a:gd name="T7" fmla="*/ 30 h 36"/>
                <a:gd name="T8" fmla="*/ 12 w 41"/>
                <a:gd name="T9" fmla="*/ 24 h 36"/>
                <a:gd name="T10" fmla="*/ 12 w 41"/>
                <a:gd name="T11" fmla="*/ 17 h 36"/>
                <a:gd name="T12" fmla="*/ 12 w 41"/>
                <a:gd name="T13" fmla="*/ 11 h 36"/>
                <a:gd name="T14" fmla="*/ 11 w 41"/>
                <a:gd name="T15" fmla="*/ 5 h 36"/>
                <a:gd name="T16" fmla="*/ 9 w 41"/>
                <a:gd name="T17" fmla="*/ 2 h 36"/>
                <a:gd name="T18" fmla="*/ 5 w 41"/>
                <a:gd name="T19" fmla="*/ 0 h 36"/>
                <a:gd name="T20" fmla="*/ 5 w 41"/>
                <a:gd name="T21" fmla="*/ 2 h 36"/>
                <a:gd name="T22" fmla="*/ 5 w 41"/>
                <a:gd name="T23" fmla="*/ 5 h 36"/>
                <a:gd name="T24" fmla="*/ 2 w 41"/>
                <a:gd name="T25" fmla="*/ 11 h 36"/>
                <a:gd name="T26" fmla="*/ 0 w 41"/>
                <a:gd name="T27" fmla="*/ 17 h 36"/>
                <a:gd name="T28" fmla="*/ 2 w 41"/>
                <a:gd name="T29" fmla="*/ 24 h 36"/>
                <a:gd name="T30" fmla="*/ 5 w 41"/>
                <a:gd name="T31" fmla="*/ 30 h 36"/>
                <a:gd name="T32" fmla="*/ 5 w 41"/>
                <a:gd name="T33" fmla="*/ 33 h 36"/>
                <a:gd name="T34" fmla="*/ 5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0" y="35"/>
                  </a:moveTo>
                  <a:lnTo>
                    <a:pt x="20" y="35"/>
                  </a:lnTo>
                  <a:lnTo>
                    <a:pt x="28" y="33"/>
                  </a:lnTo>
                  <a:lnTo>
                    <a:pt x="34" y="30"/>
                  </a:lnTo>
                  <a:lnTo>
                    <a:pt x="38" y="24"/>
                  </a:lnTo>
                  <a:lnTo>
                    <a:pt x="40" y="17"/>
                  </a:lnTo>
                  <a:lnTo>
                    <a:pt x="38" y="11"/>
                  </a:lnTo>
                  <a:lnTo>
                    <a:pt x="34" y="5"/>
                  </a:lnTo>
                  <a:lnTo>
                    <a:pt x="28" y="2"/>
                  </a:lnTo>
                  <a:lnTo>
                    <a:pt x="20" y="0"/>
                  </a:lnTo>
                  <a:lnTo>
                    <a:pt x="12" y="2"/>
                  </a:lnTo>
                  <a:lnTo>
                    <a:pt x="7" y="5"/>
                  </a:lnTo>
                  <a:lnTo>
                    <a:pt x="2" y="11"/>
                  </a:lnTo>
                  <a:lnTo>
                    <a:pt x="0" y="17"/>
                  </a:lnTo>
                  <a:lnTo>
                    <a:pt x="2" y="24"/>
                  </a:lnTo>
                  <a:lnTo>
                    <a:pt x="7" y="30"/>
                  </a:lnTo>
                  <a:lnTo>
                    <a:pt x="12" y="33"/>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8" name="Freeform 122"/>
            <p:cNvSpPr>
              <a:spLocks/>
            </p:cNvSpPr>
            <p:nvPr/>
          </p:nvSpPr>
          <p:spPr bwMode="auto">
            <a:xfrm>
              <a:off x="3101" y="2271"/>
              <a:ext cx="36" cy="36"/>
            </a:xfrm>
            <a:custGeom>
              <a:avLst/>
              <a:gdLst>
                <a:gd name="T0" fmla="*/ 5 w 40"/>
                <a:gd name="T1" fmla="*/ 35 h 36"/>
                <a:gd name="T2" fmla="*/ 5 w 40"/>
                <a:gd name="T3" fmla="*/ 35 h 36"/>
                <a:gd name="T4" fmla="*/ 8 w 40"/>
                <a:gd name="T5" fmla="*/ 33 h 36"/>
                <a:gd name="T6" fmla="*/ 10 w 40"/>
                <a:gd name="T7" fmla="*/ 30 h 36"/>
                <a:gd name="T8" fmla="*/ 11 w 40"/>
                <a:gd name="T9" fmla="*/ 25 h 36"/>
                <a:gd name="T10" fmla="*/ 11 w 40"/>
                <a:gd name="T11" fmla="*/ 18 h 36"/>
                <a:gd name="T12" fmla="*/ 11 w 40"/>
                <a:gd name="T13" fmla="*/ 11 h 36"/>
                <a:gd name="T14" fmla="*/ 10 w 40"/>
                <a:gd name="T15" fmla="*/ 5 h 36"/>
                <a:gd name="T16" fmla="*/ 8 w 40"/>
                <a:gd name="T17" fmla="*/ 1 h 36"/>
                <a:gd name="T18" fmla="*/ 5 w 40"/>
                <a:gd name="T19" fmla="*/ 0 h 36"/>
                <a:gd name="T20" fmla="*/ 5 w 40"/>
                <a:gd name="T21" fmla="*/ 1 h 36"/>
                <a:gd name="T22" fmla="*/ 5 w 40"/>
                <a:gd name="T23" fmla="*/ 5 h 36"/>
                <a:gd name="T24" fmla="*/ 1 w 40"/>
                <a:gd name="T25" fmla="*/ 11 h 36"/>
                <a:gd name="T26" fmla="*/ 0 w 40"/>
                <a:gd name="T27" fmla="*/ 18 h 36"/>
                <a:gd name="T28" fmla="*/ 1 w 40"/>
                <a:gd name="T29" fmla="*/ 25 h 36"/>
                <a:gd name="T30" fmla="*/ 5 w 40"/>
                <a:gd name="T31" fmla="*/ 30 h 36"/>
                <a:gd name="T32" fmla="*/ 5 w 40"/>
                <a:gd name="T33" fmla="*/ 33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20" y="35"/>
                  </a:moveTo>
                  <a:lnTo>
                    <a:pt x="20" y="35"/>
                  </a:lnTo>
                  <a:lnTo>
                    <a:pt x="28" y="33"/>
                  </a:lnTo>
                  <a:lnTo>
                    <a:pt x="33" y="30"/>
                  </a:lnTo>
                  <a:lnTo>
                    <a:pt x="37" y="25"/>
                  </a:lnTo>
                  <a:lnTo>
                    <a:pt x="39" y="18"/>
                  </a:lnTo>
                  <a:lnTo>
                    <a:pt x="37" y="11"/>
                  </a:lnTo>
                  <a:lnTo>
                    <a:pt x="33" y="5"/>
                  </a:lnTo>
                  <a:lnTo>
                    <a:pt x="28" y="1"/>
                  </a:lnTo>
                  <a:lnTo>
                    <a:pt x="20" y="0"/>
                  </a:lnTo>
                  <a:lnTo>
                    <a:pt x="12" y="1"/>
                  </a:lnTo>
                  <a:lnTo>
                    <a:pt x="6" y="5"/>
                  </a:lnTo>
                  <a:lnTo>
                    <a:pt x="1" y="11"/>
                  </a:lnTo>
                  <a:lnTo>
                    <a:pt x="0" y="18"/>
                  </a:lnTo>
                  <a:lnTo>
                    <a:pt x="1" y="25"/>
                  </a:lnTo>
                  <a:lnTo>
                    <a:pt x="6" y="30"/>
                  </a:lnTo>
                  <a:lnTo>
                    <a:pt x="12" y="33"/>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799" name="Freeform 123"/>
            <p:cNvSpPr>
              <a:spLocks/>
            </p:cNvSpPr>
            <p:nvPr/>
          </p:nvSpPr>
          <p:spPr bwMode="auto">
            <a:xfrm>
              <a:off x="3129" y="2322"/>
              <a:ext cx="36" cy="37"/>
            </a:xfrm>
            <a:custGeom>
              <a:avLst/>
              <a:gdLst>
                <a:gd name="T0" fmla="*/ 4 w 41"/>
                <a:gd name="T1" fmla="*/ 36 h 37"/>
                <a:gd name="T2" fmla="*/ 4 w 41"/>
                <a:gd name="T3" fmla="*/ 36 h 37"/>
                <a:gd name="T4" fmla="*/ 6 w 41"/>
                <a:gd name="T5" fmla="*/ 34 h 37"/>
                <a:gd name="T6" fmla="*/ 7 w 41"/>
                <a:gd name="T7" fmla="*/ 31 h 37"/>
                <a:gd name="T8" fmla="*/ 8 w 41"/>
                <a:gd name="T9" fmla="*/ 25 h 37"/>
                <a:gd name="T10" fmla="*/ 9 w 41"/>
                <a:gd name="T11" fmla="*/ 18 h 37"/>
                <a:gd name="T12" fmla="*/ 8 w 41"/>
                <a:gd name="T13" fmla="*/ 11 h 37"/>
                <a:gd name="T14" fmla="*/ 7 w 41"/>
                <a:gd name="T15" fmla="*/ 6 h 37"/>
                <a:gd name="T16" fmla="*/ 6 w 41"/>
                <a:gd name="T17" fmla="*/ 2 h 37"/>
                <a:gd name="T18" fmla="*/ 4 w 41"/>
                <a:gd name="T19" fmla="*/ 0 h 37"/>
                <a:gd name="T20" fmla="*/ 4 w 41"/>
                <a:gd name="T21" fmla="*/ 2 h 37"/>
                <a:gd name="T22" fmla="*/ 4 w 41"/>
                <a:gd name="T23" fmla="*/ 6 h 37"/>
                <a:gd name="T24" fmla="*/ 2 w 41"/>
                <a:gd name="T25" fmla="*/ 11 h 37"/>
                <a:gd name="T26" fmla="*/ 0 w 41"/>
                <a:gd name="T27" fmla="*/ 18 h 37"/>
                <a:gd name="T28" fmla="*/ 2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19" y="36"/>
                  </a:moveTo>
                  <a:lnTo>
                    <a:pt x="19" y="36"/>
                  </a:lnTo>
                  <a:lnTo>
                    <a:pt x="27" y="34"/>
                  </a:lnTo>
                  <a:lnTo>
                    <a:pt x="33" y="31"/>
                  </a:lnTo>
                  <a:lnTo>
                    <a:pt x="38" y="25"/>
                  </a:lnTo>
                  <a:lnTo>
                    <a:pt x="40" y="18"/>
                  </a:lnTo>
                  <a:lnTo>
                    <a:pt x="38" y="11"/>
                  </a:lnTo>
                  <a:lnTo>
                    <a:pt x="33" y="6"/>
                  </a:lnTo>
                  <a:lnTo>
                    <a:pt x="27" y="2"/>
                  </a:lnTo>
                  <a:lnTo>
                    <a:pt x="19" y="0"/>
                  </a:lnTo>
                  <a:lnTo>
                    <a:pt x="11" y="2"/>
                  </a:lnTo>
                  <a:lnTo>
                    <a:pt x="6" y="6"/>
                  </a:lnTo>
                  <a:lnTo>
                    <a:pt x="2" y="11"/>
                  </a:lnTo>
                  <a:lnTo>
                    <a:pt x="0" y="18"/>
                  </a:lnTo>
                  <a:lnTo>
                    <a:pt x="2" y="25"/>
                  </a:lnTo>
                  <a:lnTo>
                    <a:pt x="6" y="31"/>
                  </a:lnTo>
                  <a:lnTo>
                    <a:pt x="11" y="34"/>
                  </a:lnTo>
                  <a:lnTo>
                    <a:pt x="19"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0" name="Freeform 124"/>
            <p:cNvSpPr>
              <a:spLocks/>
            </p:cNvSpPr>
            <p:nvPr/>
          </p:nvSpPr>
          <p:spPr bwMode="auto">
            <a:xfrm>
              <a:off x="4589" y="2331"/>
              <a:ext cx="37" cy="36"/>
            </a:xfrm>
            <a:custGeom>
              <a:avLst/>
              <a:gdLst>
                <a:gd name="T0" fmla="*/ 5 w 41"/>
                <a:gd name="T1" fmla="*/ 35 h 36"/>
                <a:gd name="T2" fmla="*/ 5 w 41"/>
                <a:gd name="T3" fmla="*/ 35 h 36"/>
                <a:gd name="T4" fmla="*/ 9 w 41"/>
                <a:gd name="T5" fmla="*/ 34 h 36"/>
                <a:gd name="T6" fmla="*/ 11 w 41"/>
                <a:gd name="T7" fmla="*/ 30 h 36"/>
                <a:gd name="T8" fmla="*/ 12 w 41"/>
                <a:gd name="T9" fmla="*/ 24 h 36"/>
                <a:gd name="T10" fmla="*/ 12 w 41"/>
                <a:gd name="T11" fmla="*/ 17 h 36"/>
                <a:gd name="T12" fmla="*/ 12 w 41"/>
                <a:gd name="T13" fmla="*/ 10 h 36"/>
                <a:gd name="T14" fmla="*/ 11 w 41"/>
                <a:gd name="T15" fmla="*/ 5 h 36"/>
                <a:gd name="T16" fmla="*/ 9 w 41"/>
                <a:gd name="T17" fmla="*/ 2 h 36"/>
                <a:gd name="T18" fmla="*/ 5 w 41"/>
                <a:gd name="T19" fmla="*/ 0 h 36"/>
                <a:gd name="T20" fmla="*/ 5 w 41"/>
                <a:gd name="T21" fmla="*/ 2 h 36"/>
                <a:gd name="T22" fmla="*/ 5 w 41"/>
                <a:gd name="T23" fmla="*/ 5 h 36"/>
                <a:gd name="T24" fmla="*/ 2 w 41"/>
                <a:gd name="T25" fmla="*/ 10 h 36"/>
                <a:gd name="T26" fmla="*/ 0 w 41"/>
                <a:gd name="T27" fmla="*/ 17 h 36"/>
                <a:gd name="T28" fmla="*/ 2 w 41"/>
                <a:gd name="T29" fmla="*/ 24 h 36"/>
                <a:gd name="T30" fmla="*/ 5 w 41"/>
                <a:gd name="T31" fmla="*/ 30 h 36"/>
                <a:gd name="T32" fmla="*/ 5 w 41"/>
                <a:gd name="T33" fmla="*/ 34 h 36"/>
                <a:gd name="T34" fmla="*/ 5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0" y="35"/>
                  </a:moveTo>
                  <a:lnTo>
                    <a:pt x="20" y="35"/>
                  </a:lnTo>
                  <a:lnTo>
                    <a:pt x="28" y="34"/>
                  </a:lnTo>
                  <a:lnTo>
                    <a:pt x="34" y="30"/>
                  </a:lnTo>
                  <a:lnTo>
                    <a:pt x="38" y="24"/>
                  </a:lnTo>
                  <a:lnTo>
                    <a:pt x="40" y="17"/>
                  </a:lnTo>
                  <a:lnTo>
                    <a:pt x="38" y="10"/>
                  </a:lnTo>
                  <a:lnTo>
                    <a:pt x="34" y="5"/>
                  </a:lnTo>
                  <a:lnTo>
                    <a:pt x="28" y="2"/>
                  </a:lnTo>
                  <a:lnTo>
                    <a:pt x="20" y="0"/>
                  </a:lnTo>
                  <a:lnTo>
                    <a:pt x="12" y="2"/>
                  </a:lnTo>
                  <a:lnTo>
                    <a:pt x="7" y="5"/>
                  </a:lnTo>
                  <a:lnTo>
                    <a:pt x="2" y="10"/>
                  </a:lnTo>
                  <a:lnTo>
                    <a:pt x="0" y="17"/>
                  </a:lnTo>
                  <a:lnTo>
                    <a:pt x="2" y="24"/>
                  </a:lnTo>
                  <a:lnTo>
                    <a:pt x="7" y="30"/>
                  </a:lnTo>
                  <a:lnTo>
                    <a:pt x="12" y="34"/>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1" name="Freeform 125"/>
            <p:cNvSpPr>
              <a:spLocks/>
            </p:cNvSpPr>
            <p:nvPr/>
          </p:nvSpPr>
          <p:spPr bwMode="auto">
            <a:xfrm>
              <a:off x="4614" y="2284"/>
              <a:ext cx="37" cy="37"/>
            </a:xfrm>
            <a:custGeom>
              <a:avLst/>
              <a:gdLst>
                <a:gd name="T0" fmla="*/ 5 w 41"/>
                <a:gd name="T1" fmla="*/ 36 h 37"/>
                <a:gd name="T2" fmla="*/ 5 w 41"/>
                <a:gd name="T3" fmla="*/ 36 h 37"/>
                <a:gd name="T4" fmla="*/ 9 w 41"/>
                <a:gd name="T5" fmla="*/ 34 h 37"/>
                <a:gd name="T6" fmla="*/ 11 w 41"/>
                <a:gd name="T7" fmla="*/ 31 h 37"/>
                <a:gd name="T8" fmla="*/ 12 w 41"/>
                <a:gd name="T9" fmla="*/ 25 h 37"/>
                <a:gd name="T10" fmla="*/ 12 w 41"/>
                <a:gd name="T11" fmla="*/ 18 h 37"/>
                <a:gd name="T12" fmla="*/ 12 w 41"/>
                <a:gd name="T13" fmla="*/ 11 h 37"/>
                <a:gd name="T14" fmla="*/ 11 w 41"/>
                <a:gd name="T15" fmla="*/ 6 h 37"/>
                <a:gd name="T16" fmla="*/ 9 w 41"/>
                <a:gd name="T17" fmla="*/ 2 h 37"/>
                <a:gd name="T18" fmla="*/ 5 w 41"/>
                <a:gd name="T19" fmla="*/ 0 h 37"/>
                <a:gd name="T20" fmla="*/ 5 w 41"/>
                <a:gd name="T21" fmla="*/ 2 h 37"/>
                <a:gd name="T22" fmla="*/ 5 w 41"/>
                <a:gd name="T23" fmla="*/ 6 h 37"/>
                <a:gd name="T24" fmla="*/ 2 w 41"/>
                <a:gd name="T25" fmla="*/ 11 h 37"/>
                <a:gd name="T26" fmla="*/ 0 w 41"/>
                <a:gd name="T27" fmla="*/ 18 h 37"/>
                <a:gd name="T28" fmla="*/ 2 w 41"/>
                <a:gd name="T29" fmla="*/ 25 h 37"/>
                <a:gd name="T30" fmla="*/ 5 w 41"/>
                <a:gd name="T31" fmla="*/ 31 h 37"/>
                <a:gd name="T32" fmla="*/ 5 w 41"/>
                <a:gd name="T33" fmla="*/ 34 h 37"/>
                <a:gd name="T34" fmla="*/ 5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0" y="36"/>
                  </a:moveTo>
                  <a:lnTo>
                    <a:pt x="20" y="36"/>
                  </a:lnTo>
                  <a:lnTo>
                    <a:pt x="28" y="34"/>
                  </a:lnTo>
                  <a:lnTo>
                    <a:pt x="34" y="31"/>
                  </a:lnTo>
                  <a:lnTo>
                    <a:pt x="38" y="25"/>
                  </a:lnTo>
                  <a:lnTo>
                    <a:pt x="40" y="18"/>
                  </a:lnTo>
                  <a:lnTo>
                    <a:pt x="38" y="11"/>
                  </a:lnTo>
                  <a:lnTo>
                    <a:pt x="34" y="6"/>
                  </a:lnTo>
                  <a:lnTo>
                    <a:pt x="28" y="2"/>
                  </a:lnTo>
                  <a:lnTo>
                    <a:pt x="20" y="0"/>
                  </a:lnTo>
                  <a:lnTo>
                    <a:pt x="12" y="2"/>
                  </a:lnTo>
                  <a:lnTo>
                    <a:pt x="7" y="6"/>
                  </a:lnTo>
                  <a:lnTo>
                    <a:pt x="2" y="11"/>
                  </a:lnTo>
                  <a:lnTo>
                    <a:pt x="0" y="18"/>
                  </a:lnTo>
                  <a:lnTo>
                    <a:pt x="2" y="25"/>
                  </a:lnTo>
                  <a:lnTo>
                    <a:pt x="7" y="31"/>
                  </a:lnTo>
                  <a:lnTo>
                    <a:pt x="12" y="34"/>
                  </a:lnTo>
                  <a:lnTo>
                    <a:pt x="20"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2" name="Freeform 126"/>
            <p:cNvSpPr>
              <a:spLocks/>
            </p:cNvSpPr>
            <p:nvPr/>
          </p:nvSpPr>
          <p:spPr bwMode="auto">
            <a:xfrm>
              <a:off x="4672" y="2263"/>
              <a:ext cx="26" cy="26"/>
            </a:xfrm>
            <a:custGeom>
              <a:avLst/>
              <a:gdLst>
                <a:gd name="T0" fmla="*/ 4 w 29"/>
                <a:gd name="T1" fmla="*/ 25 h 26"/>
                <a:gd name="T2" fmla="*/ 4 w 29"/>
                <a:gd name="T3" fmla="*/ 24 h 26"/>
                <a:gd name="T4" fmla="*/ 7 w 29"/>
                <a:gd name="T5" fmla="*/ 21 h 26"/>
                <a:gd name="T6" fmla="*/ 7 w 29"/>
                <a:gd name="T7" fmla="*/ 18 h 26"/>
                <a:gd name="T8" fmla="*/ 8 w 29"/>
                <a:gd name="T9" fmla="*/ 13 h 26"/>
                <a:gd name="T10" fmla="*/ 7 w 29"/>
                <a:gd name="T11" fmla="*/ 8 h 26"/>
                <a:gd name="T12" fmla="*/ 7 w 29"/>
                <a:gd name="T13" fmla="*/ 4 h 26"/>
                <a:gd name="T14" fmla="*/ 4 w 29"/>
                <a:gd name="T15" fmla="*/ 1 h 26"/>
                <a:gd name="T16" fmla="*/ 4 w 29"/>
                <a:gd name="T17" fmla="*/ 0 h 26"/>
                <a:gd name="T18" fmla="*/ 4 w 29"/>
                <a:gd name="T19" fmla="*/ 1 h 26"/>
                <a:gd name="T20" fmla="*/ 4 w 29"/>
                <a:gd name="T21" fmla="*/ 4 h 26"/>
                <a:gd name="T22" fmla="*/ 2 w 29"/>
                <a:gd name="T23" fmla="*/ 8 h 26"/>
                <a:gd name="T24" fmla="*/ 0 w 29"/>
                <a:gd name="T25" fmla="*/ 13 h 26"/>
                <a:gd name="T26" fmla="*/ 2 w 29"/>
                <a:gd name="T27" fmla="*/ 18 h 26"/>
                <a:gd name="T28" fmla="*/ 4 w 29"/>
                <a:gd name="T29" fmla="*/ 21 h 26"/>
                <a:gd name="T30" fmla="*/ 4 w 29"/>
                <a:gd name="T31" fmla="*/ 24 h 26"/>
                <a:gd name="T32" fmla="*/ 4 w 29"/>
                <a:gd name="T33" fmla="*/ 25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6"/>
                <a:gd name="T53" fmla="*/ 29 w 29"/>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6">
                  <a:moveTo>
                    <a:pt x="14" y="25"/>
                  </a:moveTo>
                  <a:lnTo>
                    <a:pt x="19" y="24"/>
                  </a:lnTo>
                  <a:lnTo>
                    <a:pt x="24" y="21"/>
                  </a:lnTo>
                  <a:lnTo>
                    <a:pt x="26" y="18"/>
                  </a:lnTo>
                  <a:lnTo>
                    <a:pt x="28" y="13"/>
                  </a:lnTo>
                  <a:lnTo>
                    <a:pt x="26" y="8"/>
                  </a:lnTo>
                  <a:lnTo>
                    <a:pt x="24" y="4"/>
                  </a:lnTo>
                  <a:lnTo>
                    <a:pt x="19" y="1"/>
                  </a:lnTo>
                  <a:lnTo>
                    <a:pt x="14" y="0"/>
                  </a:lnTo>
                  <a:lnTo>
                    <a:pt x="9" y="1"/>
                  </a:lnTo>
                  <a:lnTo>
                    <a:pt x="4" y="4"/>
                  </a:lnTo>
                  <a:lnTo>
                    <a:pt x="2" y="8"/>
                  </a:lnTo>
                  <a:lnTo>
                    <a:pt x="0" y="13"/>
                  </a:lnTo>
                  <a:lnTo>
                    <a:pt x="2" y="18"/>
                  </a:lnTo>
                  <a:lnTo>
                    <a:pt x="4" y="21"/>
                  </a:lnTo>
                  <a:lnTo>
                    <a:pt x="9" y="24"/>
                  </a:lnTo>
                  <a:lnTo>
                    <a:pt x="14" y="25"/>
                  </a:lnTo>
                </a:path>
              </a:pathLst>
            </a:custGeom>
            <a:solidFill>
              <a:srgbClr val="3E3D3E"/>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03" name="Freeform 127"/>
            <p:cNvSpPr>
              <a:spLocks/>
            </p:cNvSpPr>
            <p:nvPr/>
          </p:nvSpPr>
          <p:spPr bwMode="auto">
            <a:xfrm>
              <a:off x="4672" y="2263"/>
              <a:ext cx="36" cy="36"/>
            </a:xfrm>
            <a:custGeom>
              <a:avLst/>
              <a:gdLst>
                <a:gd name="T0" fmla="*/ 4 w 41"/>
                <a:gd name="T1" fmla="*/ 35 h 36"/>
                <a:gd name="T2" fmla="*/ 4 w 41"/>
                <a:gd name="T3" fmla="*/ 35 h 36"/>
                <a:gd name="T4" fmla="*/ 6 w 41"/>
                <a:gd name="T5" fmla="*/ 33 h 36"/>
                <a:gd name="T6" fmla="*/ 8 w 41"/>
                <a:gd name="T7" fmla="*/ 30 h 36"/>
                <a:gd name="T8" fmla="*/ 8 w 41"/>
                <a:gd name="T9" fmla="*/ 25 h 36"/>
                <a:gd name="T10" fmla="*/ 9 w 41"/>
                <a:gd name="T11" fmla="*/ 18 h 36"/>
                <a:gd name="T12" fmla="*/ 8 w 41"/>
                <a:gd name="T13" fmla="*/ 11 h 36"/>
                <a:gd name="T14" fmla="*/ 8 w 41"/>
                <a:gd name="T15" fmla="*/ 5 h 36"/>
                <a:gd name="T16" fmla="*/ 6 w 41"/>
                <a:gd name="T17" fmla="*/ 2 h 36"/>
                <a:gd name="T18" fmla="*/ 4 w 41"/>
                <a:gd name="T19" fmla="*/ 0 h 36"/>
                <a:gd name="T20" fmla="*/ 4 w 41"/>
                <a:gd name="T21" fmla="*/ 2 h 36"/>
                <a:gd name="T22" fmla="*/ 4 w 41"/>
                <a:gd name="T23" fmla="*/ 5 h 36"/>
                <a:gd name="T24" fmla="*/ 2 w 41"/>
                <a:gd name="T25" fmla="*/ 11 h 36"/>
                <a:gd name="T26" fmla="*/ 0 w 41"/>
                <a:gd name="T27" fmla="*/ 18 h 36"/>
                <a:gd name="T28" fmla="*/ 2 w 41"/>
                <a:gd name="T29" fmla="*/ 25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1" y="35"/>
                  </a:moveTo>
                  <a:lnTo>
                    <a:pt x="21" y="35"/>
                  </a:lnTo>
                  <a:lnTo>
                    <a:pt x="27" y="33"/>
                  </a:lnTo>
                  <a:lnTo>
                    <a:pt x="34" y="30"/>
                  </a:lnTo>
                  <a:lnTo>
                    <a:pt x="38" y="25"/>
                  </a:lnTo>
                  <a:lnTo>
                    <a:pt x="40" y="18"/>
                  </a:lnTo>
                  <a:lnTo>
                    <a:pt x="38" y="11"/>
                  </a:lnTo>
                  <a:lnTo>
                    <a:pt x="34" y="5"/>
                  </a:lnTo>
                  <a:lnTo>
                    <a:pt x="27" y="2"/>
                  </a:lnTo>
                  <a:lnTo>
                    <a:pt x="21" y="0"/>
                  </a:lnTo>
                  <a:lnTo>
                    <a:pt x="13" y="2"/>
                  </a:lnTo>
                  <a:lnTo>
                    <a:pt x="6" y="5"/>
                  </a:lnTo>
                  <a:lnTo>
                    <a:pt x="2" y="11"/>
                  </a:lnTo>
                  <a:lnTo>
                    <a:pt x="0" y="18"/>
                  </a:lnTo>
                  <a:lnTo>
                    <a:pt x="2" y="25"/>
                  </a:lnTo>
                  <a:lnTo>
                    <a:pt x="6" y="30"/>
                  </a:lnTo>
                  <a:lnTo>
                    <a:pt x="13" y="33"/>
                  </a:lnTo>
                  <a:lnTo>
                    <a:pt x="21" y="3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04" name="Freeform 128"/>
            <p:cNvSpPr>
              <a:spLocks/>
            </p:cNvSpPr>
            <p:nvPr/>
          </p:nvSpPr>
          <p:spPr bwMode="auto">
            <a:xfrm>
              <a:off x="4728" y="2280"/>
              <a:ext cx="37" cy="36"/>
            </a:xfrm>
            <a:custGeom>
              <a:avLst/>
              <a:gdLst>
                <a:gd name="T0" fmla="*/ 4 w 42"/>
                <a:gd name="T1" fmla="*/ 35 h 36"/>
                <a:gd name="T2" fmla="*/ 4 w 42"/>
                <a:gd name="T3" fmla="*/ 35 h 36"/>
                <a:gd name="T4" fmla="*/ 6 w 42"/>
                <a:gd name="T5" fmla="*/ 34 h 36"/>
                <a:gd name="T6" fmla="*/ 8 w 42"/>
                <a:gd name="T7" fmla="*/ 30 h 36"/>
                <a:gd name="T8" fmla="*/ 9 w 42"/>
                <a:gd name="T9" fmla="*/ 24 h 36"/>
                <a:gd name="T10" fmla="*/ 9 w 42"/>
                <a:gd name="T11" fmla="*/ 17 h 36"/>
                <a:gd name="T12" fmla="*/ 9 w 42"/>
                <a:gd name="T13" fmla="*/ 10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0 h 36"/>
                <a:gd name="T26" fmla="*/ 0 w 42"/>
                <a:gd name="T27" fmla="*/ 17 h 36"/>
                <a:gd name="T28" fmla="*/ 2 w 42"/>
                <a:gd name="T29" fmla="*/ 24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2" y="35"/>
                  </a:moveTo>
                  <a:lnTo>
                    <a:pt x="22" y="35"/>
                  </a:lnTo>
                  <a:lnTo>
                    <a:pt x="28" y="34"/>
                  </a:lnTo>
                  <a:lnTo>
                    <a:pt x="35" y="30"/>
                  </a:lnTo>
                  <a:lnTo>
                    <a:pt x="39" y="24"/>
                  </a:lnTo>
                  <a:lnTo>
                    <a:pt x="41" y="17"/>
                  </a:lnTo>
                  <a:lnTo>
                    <a:pt x="39" y="10"/>
                  </a:lnTo>
                  <a:lnTo>
                    <a:pt x="35" y="5"/>
                  </a:lnTo>
                  <a:lnTo>
                    <a:pt x="28" y="2"/>
                  </a:lnTo>
                  <a:lnTo>
                    <a:pt x="22" y="0"/>
                  </a:lnTo>
                  <a:lnTo>
                    <a:pt x="14" y="2"/>
                  </a:lnTo>
                  <a:lnTo>
                    <a:pt x="7" y="5"/>
                  </a:lnTo>
                  <a:lnTo>
                    <a:pt x="2" y="10"/>
                  </a:lnTo>
                  <a:lnTo>
                    <a:pt x="0" y="17"/>
                  </a:lnTo>
                  <a:lnTo>
                    <a:pt x="2" y="24"/>
                  </a:lnTo>
                  <a:lnTo>
                    <a:pt x="7" y="30"/>
                  </a:lnTo>
                  <a:lnTo>
                    <a:pt x="14" y="34"/>
                  </a:lnTo>
                  <a:lnTo>
                    <a:pt x="22"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5" name="Freeform 129"/>
            <p:cNvSpPr>
              <a:spLocks/>
            </p:cNvSpPr>
            <p:nvPr/>
          </p:nvSpPr>
          <p:spPr bwMode="auto">
            <a:xfrm>
              <a:off x="4756" y="2332"/>
              <a:ext cx="37" cy="35"/>
            </a:xfrm>
            <a:custGeom>
              <a:avLst/>
              <a:gdLst>
                <a:gd name="T0" fmla="*/ 5 w 41"/>
                <a:gd name="T1" fmla="*/ 34 h 35"/>
                <a:gd name="T2" fmla="*/ 5 w 41"/>
                <a:gd name="T3" fmla="*/ 34 h 35"/>
                <a:gd name="T4" fmla="*/ 9 w 41"/>
                <a:gd name="T5" fmla="*/ 33 h 35"/>
                <a:gd name="T6" fmla="*/ 10 w 41"/>
                <a:gd name="T7" fmla="*/ 29 h 35"/>
                <a:gd name="T8" fmla="*/ 12 w 41"/>
                <a:gd name="T9" fmla="*/ 24 h 35"/>
                <a:gd name="T10" fmla="*/ 12 w 41"/>
                <a:gd name="T11" fmla="*/ 17 h 35"/>
                <a:gd name="T12" fmla="*/ 12 w 41"/>
                <a:gd name="T13" fmla="*/ 10 h 35"/>
                <a:gd name="T14" fmla="*/ 10 w 41"/>
                <a:gd name="T15" fmla="*/ 5 h 35"/>
                <a:gd name="T16" fmla="*/ 9 w 41"/>
                <a:gd name="T17" fmla="*/ 2 h 35"/>
                <a:gd name="T18" fmla="*/ 5 w 41"/>
                <a:gd name="T19" fmla="*/ 0 h 35"/>
                <a:gd name="T20" fmla="*/ 5 w 41"/>
                <a:gd name="T21" fmla="*/ 2 h 35"/>
                <a:gd name="T22" fmla="*/ 5 w 41"/>
                <a:gd name="T23" fmla="*/ 5 h 35"/>
                <a:gd name="T24" fmla="*/ 2 w 41"/>
                <a:gd name="T25" fmla="*/ 10 h 35"/>
                <a:gd name="T26" fmla="*/ 0 w 41"/>
                <a:gd name="T27" fmla="*/ 17 h 35"/>
                <a:gd name="T28" fmla="*/ 2 w 41"/>
                <a:gd name="T29" fmla="*/ 24 h 35"/>
                <a:gd name="T30" fmla="*/ 5 w 41"/>
                <a:gd name="T31" fmla="*/ 29 h 35"/>
                <a:gd name="T32" fmla="*/ 5 w 41"/>
                <a:gd name="T33" fmla="*/ 33 h 35"/>
                <a:gd name="T34" fmla="*/ 5 w 41"/>
                <a:gd name="T35" fmla="*/ 34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5"/>
                <a:gd name="T56" fmla="*/ 41 w 41"/>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5">
                  <a:moveTo>
                    <a:pt x="20" y="34"/>
                  </a:moveTo>
                  <a:lnTo>
                    <a:pt x="20" y="34"/>
                  </a:lnTo>
                  <a:lnTo>
                    <a:pt x="28" y="33"/>
                  </a:lnTo>
                  <a:lnTo>
                    <a:pt x="33" y="29"/>
                  </a:lnTo>
                  <a:lnTo>
                    <a:pt x="38" y="24"/>
                  </a:lnTo>
                  <a:lnTo>
                    <a:pt x="40" y="17"/>
                  </a:lnTo>
                  <a:lnTo>
                    <a:pt x="38" y="10"/>
                  </a:lnTo>
                  <a:lnTo>
                    <a:pt x="33" y="5"/>
                  </a:lnTo>
                  <a:lnTo>
                    <a:pt x="28" y="2"/>
                  </a:lnTo>
                  <a:lnTo>
                    <a:pt x="20" y="0"/>
                  </a:lnTo>
                  <a:lnTo>
                    <a:pt x="12" y="2"/>
                  </a:lnTo>
                  <a:lnTo>
                    <a:pt x="6" y="5"/>
                  </a:lnTo>
                  <a:lnTo>
                    <a:pt x="2" y="10"/>
                  </a:lnTo>
                  <a:lnTo>
                    <a:pt x="0" y="17"/>
                  </a:lnTo>
                  <a:lnTo>
                    <a:pt x="2" y="24"/>
                  </a:lnTo>
                  <a:lnTo>
                    <a:pt x="6" y="29"/>
                  </a:lnTo>
                  <a:lnTo>
                    <a:pt x="12" y="33"/>
                  </a:lnTo>
                  <a:lnTo>
                    <a:pt x="20" y="34"/>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6" name="Freeform 130"/>
            <p:cNvSpPr>
              <a:spLocks/>
            </p:cNvSpPr>
            <p:nvPr/>
          </p:nvSpPr>
          <p:spPr bwMode="auto">
            <a:xfrm>
              <a:off x="4812" y="2336"/>
              <a:ext cx="37" cy="37"/>
            </a:xfrm>
            <a:custGeom>
              <a:avLst/>
              <a:gdLst>
                <a:gd name="T0" fmla="*/ 5 w 41"/>
                <a:gd name="T1" fmla="*/ 36 h 37"/>
                <a:gd name="T2" fmla="*/ 5 w 41"/>
                <a:gd name="T3" fmla="*/ 36 h 37"/>
                <a:gd name="T4" fmla="*/ 9 w 41"/>
                <a:gd name="T5" fmla="*/ 34 h 37"/>
                <a:gd name="T6" fmla="*/ 10 w 41"/>
                <a:gd name="T7" fmla="*/ 30 h 37"/>
                <a:gd name="T8" fmla="*/ 12 w 41"/>
                <a:gd name="T9" fmla="*/ 25 h 37"/>
                <a:gd name="T10" fmla="*/ 12 w 41"/>
                <a:gd name="T11" fmla="*/ 18 h 37"/>
                <a:gd name="T12" fmla="*/ 12 w 41"/>
                <a:gd name="T13" fmla="*/ 11 h 37"/>
                <a:gd name="T14" fmla="*/ 10 w 41"/>
                <a:gd name="T15" fmla="*/ 5 h 37"/>
                <a:gd name="T16" fmla="*/ 9 w 41"/>
                <a:gd name="T17" fmla="*/ 2 h 37"/>
                <a:gd name="T18" fmla="*/ 5 w 41"/>
                <a:gd name="T19" fmla="*/ 0 h 37"/>
                <a:gd name="T20" fmla="*/ 5 w 41"/>
                <a:gd name="T21" fmla="*/ 2 h 37"/>
                <a:gd name="T22" fmla="*/ 5 w 41"/>
                <a:gd name="T23" fmla="*/ 5 h 37"/>
                <a:gd name="T24" fmla="*/ 2 w 41"/>
                <a:gd name="T25" fmla="*/ 11 h 37"/>
                <a:gd name="T26" fmla="*/ 0 w 41"/>
                <a:gd name="T27" fmla="*/ 18 h 37"/>
                <a:gd name="T28" fmla="*/ 2 w 41"/>
                <a:gd name="T29" fmla="*/ 25 h 37"/>
                <a:gd name="T30" fmla="*/ 5 w 41"/>
                <a:gd name="T31" fmla="*/ 30 h 37"/>
                <a:gd name="T32" fmla="*/ 5 w 41"/>
                <a:gd name="T33" fmla="*/ 34 h 37"/>
                <a:gd name="T34" fmla="*/ 5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0" y="36"/>
                  </a:moveTo>
                  <a:lnTo>
                    <a:pt x="20" y="36"/>
                  </a:lnTo>
                  <a:lnTo>
                    <a:pt x="28" y="34"/>
                  </a:lnTo>
                  <a:lnTo>
                    <a:pt x="33" y="30"/>
                  </a:lnTo>
                  <a:lnTo>
                    <a:pt x="38" y="25"/>
                  </a:lnTo>
                  <a:lnTo>
                    <a:pt x="40" y="18"/>
                  </a:lnTo>
                  <a:lnTo>
                    <a:pt x="38" y="11"/>
                  </a:lnTo>
                  <a:lnTo>
                    <a:pt x="33" y="5"/>
                  </a:lnTo>
                  <a:lnTo>
                    <a:pt x="28" y="2"/>
                  </a:lnTo>
                  <a:lnTo>
                    <a:pt x="20" y="0"/>
                  </a:lnTo>
                  <a:lnTo>
                    <a:pt x="12" y="2"/>
                  </a:lnTo>
                  <a:lnTo>
                    <a:pt x="6" y="5"/>
                  </a:lnTo>
                  <a:lnTo>
                    <a:pt x="2" y="11"/>
                  </a:lnTo>
                  <a:lnTo>
                    <a:pt x="0" y="18"/>
                  </a:lnTo>
                  <a:lnTo>
                    <a:pt x="2" y="25"/>
                  </a:lnTo>
                  <a:lnTo>
                    <a:pt x="6" y="30"/>
                  </a:lnTo>
                  <a:lnTo>
                    <a:pt x="12" y="34"/>
                  </a:lnTo>
                  <a:lnTo>
                    <a:pt x="20"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7" name="Freeform 131"/>
            <p:cNvSpPr>
              <a:spLocks/>
            </p:cNvSpPr>
            <p:nvPr/>
          </p:nvSpPr>
          <p:spPr bwMode="auto">
            <a:xfrm>
              <a:off x="4837" y="2290"/>
              <a:ext cx="37" cy="36"/>
            </a:xfrm>
            <a:custGeom>
              <a:avLst/>
              <a:gdLst>
                <a:gd name="T0" fmla="*/ 5 w 41"/>
                <a:gd name="T1" fmla="*/ 35 h 36"/>
                <a:gd name="T2" fmla="*/ 5 w 41"/>
                <a:gd name="T3" fmla="*/ 35 h 36"/>
                <a:gd name="T4" fmla="*/ 9 w 41"/>
                <a:gd name="T5" fmla="*/ 33 h 36"/>
                <a:gd name="T6" fmla="*/ 11 w 41"/>
                <a:gd name="T7" fmla="*/ 30 h 36"/>
                <a:gd name="T8" fmla="*/ 12 w 41"/>
                <a:gd name="T9" fmla="*/ 25 h 36"/>
                <a:gd name="T10" fmla="*/ 12 w 41"/>
                <a:gd name="T11" fmla="*/ 18 h 36"/>
                <a:gd name="T12" fmla="*/ 12 w 41"/>
                <a:gd name="T13" fmla="*/ 11 h 36"/>
                <a:gd name="T14" fmla="*/ 11 w 41"/>
                <a:gd name="T15" fmla="*/ 6 h 36"/>
                <a:gd name="T16" fmla="*/ 9 w 41"/>
                <a:gd name="T17" fmla="*/ 2 h 36"/>
                <a:gd name="T18" fmla="*/ 5 w 41"/>
                <a:gd name="T19" fmla="*/ 0 h 36"/>
                <a:gd name="T20" fmla="*/ 5 w 41"/>
                <a:gd name="T21" fmla="*/ 2 h 36"/>
                <a:gd name="T22" fmla="*/ 5 w 41"/>
                <a:gd name="T23" fmla="*/ 6 h 36"/>
                <a:gd name="T24" fmla="*/ 2 w 41"/>
                <a:gd name="T25" fmla="*/ 11 h 36"/>
                <a:gd name="T26" fmla="*/ 0 w 41"/>
                <a:gd name="T27" fmla="*/ 18 h 36"/>
                <a:gd name="T28" fmla="*/ 2 w 41"/>
                <a:gd name="T29" fmla="*/ 25 h 36"/>
                <a:gd name="T30" fmla="*/ 5 w 41"/>
                <a:gd name="T31" fmla="*/ 30 h 36"/>
                <a:gd name="T32" fmla="*/ 5 w 41"/>
                <a:gd name="T33" fmla="*/ 33 h 36"/>
                <a:gd name="T34" fmla="*/ 5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0" y="35"/>
                  </a:moveTo>
                  <a:lnTo>
                    <a:pt x="20" y="35"/>
                  </a:lnTo>
                  <a:lnTo>
                    <a:pt x="28" y="33"/>
                  </a:lnTo>
                  <a:lnTo>
                    <a:pt x="34" y="30"/>
                  </a:lnTo>
                  <a:lnTo>
                    <a:pt x="38" y="25"/>
                  </a:lnTo>
                  <a:lnTo>
                    <a:pt x="40" y="18"/>
                  </a:lnTo>
                  <a:lnTo>
                    <a:pt x="38" y="11"/>
                  </a:lnTo>
                  <a:lnTo>
                    <a:pt x="34" y="6"/>
                  </a:lnTo>
                  <a:lnTo>
                    <a:pt x="28" y="2"/>
                  </a:lnTo>
                  <a:lnTo>
                    <a:pt x="20" y="0"/>
                  </a:lnTo>
                  <a:lnTo>
                    <a:pt x="13" y="2"/>
                  </a:lnTo>
                  <a:lnTo>
                    <a:pt x="6" y="6"/>
                  </a:lnTo>
                  <a:lnTo>
                    <a:pt x="2" y="11"/>
                  </a:lnTo>
                  <a:lnTo>
                    <a:pt x="0" y="18"/>
                  </a:lnTo>
                  <a:lnTo>
                    <a:pt x="2" y="25"/>
                  </a:lnTo>
                  <a:lnTo>
                    <a:pt x="6" y="30"/>
                  </a:lnTo>
                  <a:lnTo>
                    <a:pt x="13" y="33"/>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8" name="Freeform 132"/>
            <p:cNvSpPr>
              <a:spLocks/>
            </p:cNvSpPr>
            <p:nvPr/>
          </p:nvSpPr>
          <p:spPr bwMode="auto">
            <a:xfrm>
              <a:off x="4895" y="2269"/>
              <a:ext cx="37" cy="36"/>
            </a:xfrm>
            <a:custGeom>
              <a:avLst/>
              <a:gdLst>
                <a:gd name="T0" fmla="*/ 4 w 42"/>
                <a:gd name="T1" fmla="*/ 35 h 36"/>
                <a:gd name="T2" fmla="*/ 4 w 42"/>
                <a:gd name="T3" fmla="*/ 35 h 36"/>
                <a:gd name="T4" fmla="*/ 6 w 42"/>
                <a:gd name="T5" fmla="*/ 34 h 36"/>
                <a:gd name="T6" fmla="*/ 8 w 42"/>
                <a:gd name="T7" fmla="*/ 30 h 36"/>
                <a:gd name="T8" fmla="*/ 9 w 42"/>
                <a:gd name="T9" fmla="*/ 24 h 36"/>
                <a:gd name="T10" fmla="*/ 9 w 42"/>
                <a:gd name="T11" fmla="*/ 17 h 36"/>
                <a:gd name="T12" fmla="*/ 9 w 42"/>
                <a:gd name="T13" fmla="*/ 10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0 h 36"/>
                <a:gd name="T26" fmla="*/ 0 w 42"/>
                <a:gd name="T27" fmla="*/ 17 h 36"/>
                <a:gd name="T28" fmla="*/ 2 w 42"/>
                <a:gd name="T29" fmla="*/ 24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19" y="35"/>
                  </a:moveTo>
                  <a:lnTo>
                    <a:pt x="19" y="35"/>
                  </a:lnTo>
                  <a:lnTo>
                    <a:pt x="27" y="34"/>
                  </a:lnTo>
                  <a:lnTo>
                    <a:pt x="34" y="30"/>
                  </a:lnTo>
                  <a:lnTo>
                    <a:pt x="39" y="24"/>
                  </a:lnTo>
                  <a:lnTo>
                    <a:pt x="41" y="17"/>
                  </a:lnTo>
                  <a:lnTo>
                    <a:pt x="39" y="10"/>
                  </a:lnTo>
                  <a:lnTo>
                    <a:pt x="34" y="5"/>
                  </a:lnTo>
                  <a:lnTo>
                    <a:pt x="27" y="2"/>
                  </a:lnTo>
                  <a:lnTo>
                    <a:pt x="19" y="0"/>
                  </a:lnTo>
                  <a:lnTo>
                    <a:pt x="13" y="2"/>
                  </a:lnTo>
                  <a:lnTo>
                    <a:pt x="6" y="5"/>
                  </a:lnTo>
                  <a:lnTo>
                    <a:pt x="2" y="10"/>
                  </a:lnTo>
                  <a:lnTo>
                    <a:pt x="0" y="17"/>
                  </a:lnTo>
                  <a:lnTo>
                    <a:pt x="2" y="24"/>
                  </a:lnTo>
                  <a:lnTo>
                    <a:pt x="6" y="30"/>
                  </a:lnTo>
                  <a:lnTo>
                    <a:pt x="13"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09" name="Freeform 133"/>
            <p:cNvSpPr>
              <a:spLocks/>
            </p:cNvSpPr>
            <p:nvPr/>
          </p:nvSpPr>
          <p:spPr bwMode="auto">
            <a:xfrm>
              <a:off x="4952" y="2285"/>
              <a:ext cx="36" cy="37"/>
            </a:xfrm>
            <a:custGeom>
              <a:avLst/>
              <a:gdLst>
                <a:gd name="T0" fmla="*/ 4 w 41"/>
                <a:gd name="T1" fmla="*/ 36 h 37"/>
                <a:gd name="T2" fmla="*/ 4 w 41"/>
                <a:gd name="T3" fmla="*/ 36 h 37"/>
                <a:gd name="T4" fmla="*/ 6 w 41"/>
                <a:gd name="T5" fmla="*/ 34 h 37"/>
                <a:gd name="T6" fmla="*/ 8 w 41"/>
                <a:gd name="T7" fmla="*/ 30 h 37"/>
                <a:gd name="T8" fmla="*/ 8 w 41"/>
                <a:gd name="T9" fmla="*/ 25 h 37"/>
                <a:gd name="T10" fmla="*/ 9 w 41"/>
                <a:gd name="T11" fmla="*/ 18 h 37"/>
                <a:gd name="T12" fmla="*/ 8 w 41"/>
                <a:gd name="T13" fmla="*/ 11 h 37"/>
                <a:gd name="T14" fmla="*/ 8 w 41"/>
                <a:gd name="T15" fmla="*/ 5 h 37"/>
                <a:gd name="T16" fmla="*/ 6 w 41"/>
                <a:gd name="T17" fmla="*/ 2 h 37"/>
                <a:gd name="T18" fmla="*/ 4 w 41"/>
                <a:gd name="T19" fmla="*/ 0 h 37"/>
                <a:gd name="T20" fmla="*/ 4 w 41"/>
                <a:gd name="T21" fmla="*/ 2 h 37"/>
                <a:gd name="T22" fmla="*/ 4 w 41"/>
                <a:gd name="T23" fmla="*/ 5 h 37"/>
                <a:gd name="T24" fmla="*/ 2 w 41"/>
                <a:gd name="T25" fmla="*/ 11 h 37"/>
                <a:gd name="T26" fmla="*/ 0 w 41"/>
                <a:gd name="T27" fmla="*/ 18 h 37"/>
                <a:gd name="T28" fmla="*/ 2 w 41"/>
                <a:gd name="T29" fmla="*/ 25 h 37"/>
                <a:gd name="T30" fmla="*/ 4 w 41"/>
                <a:gd name="T31" fmla="*/ 30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7" y="34"/>
                  </a:lnTo>
                  <a:lnTo>
                    <a:pt x="34" y="30"/>
                  </a:lnTo>
                  <a:lnTo>
                    <a:pt x="38" y="25"/>
                  </a:lnTo>
                  <a:lnTo>
                    <a:pt x="40" y="18"/>
                  </a:lnTo>
                  <a:lnTo>
                    <a:pt x="38" y="11"/>
                  </a:lnTo>
                  <a:lnTo>
                    <a:pt x="34" y="5"/>
                  </a:lnTo>
                  <a:lnTo>
                    <a:pt x="27" y="2"/>
                  </a:lnTo>
                  <a:lnTo>
                    <a:pt x="21" y="0"/>
                  </a:lnTo>
                  <a:lnTo>
                    <a:pt x="13" y="2"/>
                  </a:lnTo>
                  <a:lnTo>
                    <a:pt x="6" y="5"/>
                  </a:lnTo>
                  <a:lnTo>
                    <a:pt x="2" y="11"/>
                  </a:lnTo>
                  <a:lnTo>
                    <a:pt x="0" y="18"/>
                  </a:lnTo>
                  <a:lnTo>
                    <a:pt x="2" y="25"/>
                  </a:lnTo>
                  <a:lnTo>
                    <a:pt x="6" y="30"/>
                  </a:lnTo>
                  <a:lnTo>
                    <a:pt x="13" y="34"/>
                  </a:lnTo>
                  <a:lnTo>
                    <a:pt x="21"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0" name="Freeform 134"/>
            <p:cNvSpPr>
              <a:spLocks/>
            </p:cNvSpPr>
            <p:nvPr/>
          </p:nvSpPr>
          <p:spPr bwMode="auto">
            <a:xfrm>
              <a:off x="4980" y="2337"/>
              <a:ext cx="36" cy="36"/>
            </a:xfrm>
            <a:custGeom>
              <a:avLst/>
              <a:gdLst>
                <a:gd name="T0" fmla="*/ 5 w 40"/>
                <a:gd name="T1" fmla="*/ 35 h 36"/>
                <a:gd name="T2" fmla="*/ 5 w 40"/>
                <a:gd name="T3" fmla="*/ 35 h 36"/>
                <a:gd name="T4" fmla="*/ 8 w 40"/>
                <a:gd name="T5" fmla="*/ 34 h 36"/>
                <a:gd name="T6" fmla="*/ 10 w 40"/>
                <a:gd name="T7" fmla="*/ 30 h 36"/>
                <a:gd name="T8" fmla="*/ 11 w 40"/>
                <a:gd name="T9" fmla="*/ 24 h 36"/>
                <a:gd name="T10" fmla="*/ 11 w 40"/>
                <a:gd name="T11" fmla="*/ 17 h 36"/>
                <a:gd name="T12" fmla="*/ 11 w 40"/>
                <a:gd name="T13" fmla="*/ 10 h 36"/>
                <a:gd name="T14" fmla="*/ 10 w 40"/>
                <a:gd name="T15" fmla="*/ 5 h 36"/>
                <a:gd name="T16" fmla="*/ 8 w 40"/>
                <a:gd name="T17" fmla="*/ 2 h 36"/>
                <a:gd name="T18" fmla="*/ 5 w 40"/>
                <a:gd name="T19" fmla="*/ 0 h 36"/>
                <a:gd name="T20" fmla="*/ 5 w 40"/>
                <a:gd name="T21" fmla="*/ 2 h 36"/>
                <a:gd name="T22" fmla="*/ 5 w 40"/>
                <a:gd name="T23" fmla="*/ 5 h 36"/>
                <a:gd name="T24" fmla="*/ 2 w 40"/>
                <a:gd name="T25" fmla="*/ 10 h 36"/>
                <a:gd name="T26" fmla="*/ 0 w 40"/>
                <a:gd name="T27" fmla="*/ 17 h 36"/>
                <a:gd name="T28" fmla="*/ 2 w 40"/>
                <a:gd name="T29" fmla="*/ 24 h 36"/>
                <a:gd name="T30" fmla="*/ 5 w 40"/>
                <a:gd name="T31" fmla="*/ 30 h 36"/>
                <a:gd name="T32" fmla="*/ 5 w 40"/>
                <a:gd name="T33" fmla="*/ 34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9" y="35"/>
                  </a:moveTo>
                  <a:lnTo>
                    <a:pt x="19" y="35"/>
                  </a:lnTo>
                  <a:lnTo>
                    <a:pt x="27" y="34"/>
                  </a:lnTo>
                  <a:lnTo>
                    <a:pt x="33" y="30"/>
                  </a:lnTo>
                  <a:lnTo>
                    <a:pt x="38" y="24"/>
                  </a:lnTo>
                  <a:lnTo>
                    <a:pt x="39" y="17"/>
                  </a:lnTo>
                  <a:lnTo>
                    <a:pt x="38" y="10"/>
                  </a:lnTo>
                  <a:lnTo>
                    <a:pt x="33" y="5"/>
                  </a:lnTo>
                  <a:lnTo>
                    <a:pt x="27" y="2"/>
                  </a:lnTo>
                  <a:lnTo>
                    <a:pt x="19" y="0"/>
                  </a:lnTo>
                  <a:lnTo>
                    <a:pt x="11" y="2"/>
                  </a:lnTo>
                  <a:lnTo>
                    <a:pt x="6" y="5"/>
                  </a:lnTo>
                  <a:lnTo>
                    <a:pt x="2" y="10"/>
                  </a:lnTo>
                  <a:lnTo>
                    <a:pt x="0" y="17"/>
                  </a:lnTo>
                  <a:lnTo>
                    <a:pt x="2" y="24"/>
                  </a:lnTo>
                  <a:lnTo>
                    <a:pt x="6" y="30"/>
                  </a:lnTo>
                  <a:lnTo>
                    <a:pt x="11"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1" name="Freeform 135"/>
            <p:cNvSpPr>
              <a:spLocks/>
            </p:cNvSpPr>
            <p:nvPr/>
          </p:nvSpPr>
          <p:spPr bwMode="auto">
            <a:xfrm>
              <a:off x="5047" y="2331"/>
              <a:ext cx="37" cy="36"/>
            </a:xfrm>
            <a:custGeom>
              <a:avLst/>
              <a:gdLst>
                <a:gd name="T0" fmla="*/ 4 w 42"/>
                <a:gd name="T1" fmla="*/ 35 h 36"/>
                <a:gd name="T2" fmla="*/ 4 w 42"/>
                <a:gd name="T3" fmla="*/ 35 h 36"/>
                <a:gd name="T4" fmla="*/ 6 w 42"/>
                <a:gd name="T5" fmla="*/ 34 h 36"/>
                <a:gd name="T6" fmla="*/ 8 w 42"/>
                <a:gd name="T7" fmla="*/ 30 h 36"/>
                <a:gd name="T8" fmla="*/ 9 w 42"/>
                <a:gd name="T9" fmla="*/ 24 h 36"/>
                <a:gd name="T10" fmla="*/ 9 w 42"/>
                <a:gd name="T11" fmla="*/ 17 h 36"/>
                <a:gd name="T12" fmla="*/ 9 w 42"/>
                <a:gd name="T13" fmla="*/ 10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0 h 36"/>
                <a:gd name="T26" fmla="*/ 0 w 42"/>
                <a:gd name="T27" fmla="*/ 17 h 36"/>
                <a:gd name="T28" fmla="*/ 2 w 42"/>
                <a:gd name="T29" fmla="*/ 24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1" y="35"/>
                  </a:moveTo>
                  <a:lnTo>
                    <a:pt x="21" y="35"/>
                  </a:lnTo>
                  <a:lnTo>
                    <a:pt x="27" y="34"/>
                  </a:lnTo>
                  <a:lnTo>
                    <a:pt x="35" y="30"/>
                  </a:lnTo>
                  <a:lnTo>
                    <a:pt x="39" y="24"/>
                  </a:lnTo>
                  <a:lnTo>
                    <a:pt x="41" y="17"/>
                  </a:lnTo>
                  <a:lnTo>
                    <a:pt x="39" y="10"/>
                  </a:lnTo>
                  <a:lnTo>
                    <a:pt x="35" y="5"/>
                  </a:lnTo>
                  <a:lnTo>
                    <a:pt x="27" y="2"/>
                  </a:lnTo>
                  <a:lnTo>
                    <a:pt x="21" y="0"/>
                  </a:lnTo>
                  <a:lnTo>
                    <a:pt x="13" y="2"/>
                  </a:lnTo>
                  <a:lnTo>
                    <a:pt x="6" y="5"/>
                  </a:lnTo>
                  <a:lnTo>
                    <a:pt x="2" y="10"/>
                  </a:lnTo>
                  <a:lnTo>
                    <a:pt x="0" y="17"/>
                  </a:lnTo>
                  <a:lnTo>
                    <a:pt x="2" y="24"/>
                  </a:lnTo>
                  <a:lnTo>
                    <a:pt x="6" y="30"/>
                  </a:lnTo>
                  <a:lnTo>
                    <a:pt x="13" y="34"/>
                  </a:lnTo>
                  <a:lnTo>
                    <a:pt x="21"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2" name="Freeform 136"/>
            <p:cNvSpPr>
              <a:spLocks/>
            </p:cNvSpPr>
            <p:nvPr/>
          </p:nvSpPr>
          <p:spPr bwMode="auto">
            <a:xfrm>
              <a:off x="5072" y="2284"/>
              <a:ext cx="36" cy="37"/>
            </a:xfrm>
            <a:custGeom>
              <a:avLst/>
              <a:gdLst>
                <a:gd name="T0" fmla="*/ 4 w 41"/>
                <a:gd name="T1" fmla="*/ 36 h 37"/>
                <a:gd name="T2" fmla="*/ 4 w 41"/>
                <a:gd name="T3" fmla="*/ 36 h 37"/>
                <a:gd name="T4" fmla="*/ 6 w 41"/>
                <a:gd name="T5" fmla="*/ 34 h 37"/>
                <a:gd name="T6" fmla="*/ 8 w 41"/>
                <a:gd name="T7" fmla="*/ 31 h 37"/>
                <a:gd name="T8" fmla="*/ 8 w 41"/>
                <a:gd name="T9" fmla="*/ 25 h 37"/>
                <a:gd name="T10" fmla="*/ 9 w 41"/>
                <a:gd name="T11" fmla="*/ 18 h 37"/>
                <a:gd name="T12" fmla="*/ 8 w 41"/>
                <a:gd name="T13" fmla="*/ 11 h 37"/>
                <a:gd name="T14" fmla="*/ 8 w 41"/>
                <a:gd name="T15" fmla="*/ 6 h 37"/>
                <a:gd name="T16" fmla="*/ 6 w 41"/>
                <a:gd name="T17" fmla="*/ 2 h 37"/>
                <a:gd name="T18" fmla="*/ 4 w 41"/>
                <a:gd name="T19" fmla="*/ 0 h 37"/>
                <a:gd name="T20" fmla="*/ 4 w 41"/>
                <a:gd name="T21" fmla="*/ 2 h 37"/>
                <a:gd name="T22" fmla="*/ 4 w 41"/>
                <a:gd name="T23" fmla="*/ 6 h 37"/>
                <a:gd name="T24" fmla="*/ 2 w 41"/>
                <a:gd name="T25" fmla="*/ 11 h 37"/>
                <a:gd name="T26" fmla="*/ 0 w 41"/>
                <a:gd name="T27" fmla="*/ 18 h 37"/>
                <a:gd name="T28" fmla="*/ 2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9" y="34"/>
                  </a:lnTo>
                  <a:lnTo>
                    <a:pt x="34" y="31"/>
                  </a:lnTo>
                  <a:lnTo>
                    <a:pt x="38" y="25"/>
                  </a:lnTo>
                  <a:lnTo>
                    <a:pt x="40" y="18"/>
                  </a:lnTo>
                  <a:lnTo>
                    <a:pt x="38" y="11"/>
                  </a:lnTo>
                  <a:lnTo>
                    <a:pt x="34" y="6"/>
                  </a:lnTo>
                  <a:lnTo>
                    <a:pt x="29" y="2"/>
                  </a:lnTo>
                  <a:lnTo>
                    <a:pt x="21" y="0"/>
                  </a:lnTo>
                  <a:lnTo>
                    <a:pt x="13" y="2"/>
                  </a:lnTo>
                  <a:lnTo>
                    <a:pt x="7" y="6"/>
                  </a:lnTo>
                  <a:lnTo>
                    <a:pt x="2" y="11"/>
                  </a:lnTo>
                  <a:lnTo>
                    <a:pt x="0" y="18"/>
                  </a:lnTo>
                  <a:lnTo>
                    <a:pt x="2" y="25"/>
                  </a:lnTo>
                  <a:lnTo>
                    <a:pt x="7" y="31"/>
                  </a:lnTo>
                  <a:lnTo>
                    <a:pt x="13" y="34"/>
                  </a:lnTo>
                  <a:lnTo>
                    <a:pt x="21"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3" name="Freeform 137"/>
            <p:cNvSpPr>
              <a:spLocks/>
            </p:cNvSpPr>
            <p:nvPr/>
          </p:nvSpPr>
          <p:spPr bwMode="auto">
            <a:xfrm>
              <a:off x="5130" y="2263"/>
              <a:ext cx="36" cy="36"/>
            </a:xfrm>
            <a:custGeom>
              <a:avLst/>
              <a:gdLst>
                <a:gd name="T0" fmla="*/ 4 w 41"/>
                <a:gd name="T1" fmla="*/ 35 h 36"/>
                <a:gd name="T2" fmla="*/ 4 w 41"/>
                <a:gd name="T3" fmla="*/ 35 h 36"/>
                <a:gd name="T4" fmla="*/ 6 w 41"/>
                <a:gd name="T5" fmla="*/ 33 h 36"/>
                <a:gd name="T6" fmla="*/ 8 w 41"/>
                <a:gd name="T7" fmla="*/ 30 h 36"/>
                <a:gd name="T8" fmla="*/ 8 w 41"/>
                <a:gd name="T9" fmla="*/ 25 h 36"/>
                <a:gd name="T10" fmla="*/ 9 w 41"/>
                <a:gd name="T11" fmla="*/ 18 h 36"/>
                <a:gd name="T12" fmla="*/ 8 w 41"/>
                <a:gd name="T13" fmla="*/ 11 h 36"/>
                <a:gd name="T14" fmla="*/ 8 w 41"/>
                <a:gd name="T15" fmla="*/ 5 h 36"/>
                <a:gd name="T16" fmla="*/ 6 w 41"/>
                <a:gd name="T17" fmla="*/ 2 h 36"/>
                <a:gd name="T18" fmla="*/ 4 w 41"/>
                <a:gd name="T19" fmla="*/ 0 h 36"/>
                <a:gd name="T20" fmla="*/ 4 w 41"/>
                <a:gd name="T21" fmla="*/ 2 h 36"/>
                <a:gd name="T22" fmla="*/ 4 w 41"/>
                <a:gd name="T23" fmla="*/ 5 h 36"/>
                <a:gd name="T24" fmla="*/ 2 w 41"/>
                <a:gd name="T25" fmla="*/ 11 h 36"/>
                <a:gd name="T26" fmla="*/ 0 w 41"/>
                <a:gd name="T27" fmla="*/ 18 h 36"/>
                <a:gd name="T28" fmla="*/ 2 w 41"/>
                <a:gd name="T29" fmla="*/ 25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4" y="30"/>
                  </a:lnTo>
                  <a:lnTo>
                    <a:pt x="38" y="25"/>
                  </a:lnTo>
                  <a:lnTo>
                    <a:pt x="40" y="18"/>
                  </a:lnTo>
                  <a:lnTo>
                    <a:pt x="38" y="11"/>
                  </a:lnTo>
                  <a:lnTo>
                    <a:pt x="34" y="5"/>
                  </a:lnTo>
                  <a:lnTo>
                    <a:pt x="27" y="2"/>
                  </a:lnTo>
                  <a:lnTo>
                    <a:pt x="19" y="0"/>
                  </a:lnTo>
                  <a:lnTo>
                    <a:pt x="13" y="2"/>
                  </a:lnTo>
                  <a:lnTo>
                    <a:pt x="6" y="5"/>
                  </a:lnTo>
                  <a:lnTo>
                    <a:pt x="2" y="11"/>
                  </a:lnTo>
                  <a:lnTo>
                    <a:pt x="0" y="18"/>
                  </a:lnTo>
                  <a:lnTo>
                    <a:pt x="2" y="25"/>
                  </a:lnTo>
                  <a:lnTo>
                    <a:pt x="6" y="30"/>
                  </a:lnTo>
                  <a:lnTo>
                    <a:pt x="13"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4" name="Freeform 138"/>
            <p:cNvSpPr>
              <a:spLocks/>
            </p:cNvSpPr>
            <p:nvPr/>
          </p:nvSpPr>
          <p:spPr bwMode="auto">
            <a:xfrm>
              <a:off x="5186" y="2280"/>
              <a:ext cx="37" cy="36"/>
            </a:xfrm>
            <a:custGeom>
              <a:avLst/>
              <a:gdLst>
                <a:gd name="T0" fmla="*/ 4 w 42"/>
                <a:gd name="T1" fmla="*/ 35 h 36"/>
                <a:gd name="T2" fmla="*/ 4 w 42"/>
                <a:gd name="T3" fmla="*/ 35 h 36"/>
                <a:gd name="T4" fmla="*/ 6 w 42"/>
                <a:gd name="T5" fmla="*/ 34 h 36"/>
                <a:gd name="T6" fmla="*/ 8 w 42"/>
                <a:gd name="T7" fmla="*/ 30 h 36"/>
                <a:gd name="T8" fmla="*/ 9 w 42"/>
                <a:gd name="T9" fmla="*/ 24 h 36"/>
                <a:gd name="T10" fmla="*/ 9 w 42"/>
                <a:gd name="T11" fmla="*/ 17 h 36"/>
                <a:gd name="T12" fmla="*/ 9 w 42"/>
                <a:gd name="T13" fmla="*/ 10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0 h 36"/>
                <a:gd name="T26" fmla="*/ 0 w 42"/>
                <a:gd name="T27" fmla="*/ 17 h 36"/>
                <a:gd name="T28" fmla="*/ 2 w 42"/>
                <a:gd name="T29" fmla="*/ 24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2" y="35"/>
                  </a:moveTo>
                  <a:lnTo>
                    <a:pt x="22" y="35"/>
                  </a:lnTo>
                  <a:lnTo>
                    <a:pt x="28" y="34"/>
                  </a:lnTo>
                  <a:lnTo>
                    <a:pt x="35" y="30"/>
                  </a:lnTo>
                  <a:lnTo>
                    <a:pt x="39" y="24"/>
                  </a:lnTo>
                  <a:lnTo>
                    <a:pt x="41" y="17"/>
                  </a:lnTo>
                  <a:lnTo>
                    <a:pt x="39" y="10"/>
                  </a:lnTo>
                  <a:lnTo>
                    <a:pt x="35" y="5"/>
                  </a:lnTo>
                  <a:lnTo>
                    <a:pt x="28" y="2"/>
                  </a:lnTo>
                  <a:lnTo>
                    <a:pt x="22" y="0"/>
                  </a:lnTo>
                  <a:lnTo>
                    <a:pt x="14" y="2"/>
                  </a:lnTo>
                  <a:lnTo>
                    <a:pt x="7" y="5"/>
                  </a:lnTo>
                  <a:lnTo>
                    <a:pt x="2" y="10"/>
                  </a:lnTo>
                  <a:lnTo>
                    <a:pt x="0" y="17"/>
                  </a:lnTo>
                  <a:lnTo>
                    <a:pt x="2" y="24"/>
                  </a:lnTo>
                  <a:lnTo>
                    <a:pt x="7" y="30"/>
                  </a:lnTo>
                  <a:lnTo>
                    <a:pt x="14" y="34"/>
                  </a:lnTo>
                  <a:lnTo>
                    <a:pt x="22"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5" name="Freeform 139"/>
            <p:cNvSpPr>
              <a:spLocks/>
            </p:cNvSpPr>
            <p:nvPr/>
          </p:nvSpPr>
          <p:spPr bwMode="auto">
            <a:xfrm>
              <a:off x="5214" y="2332"/>
              <a:ext cx="36" cy="35"/>
            </a:xfrm>
            <a:custGeom>
              <a:avLst/>
              <a:gdLst>
                <a:gd name="T0" fmla="*/ 5 w 40"/>
                <a:gd name="T1" fmla="*/ 34 h 35"/>
                <a:gd name="T2" fmla="*/ 5 w 40"/>
                <a:gd name="T3" fmla="*/ 34 h 35"/>
                <a:gd name="T4" fmla="*/ 8 w 40"/>
                <a:gd name="T5" fmla="*/ 33 h 35"/>
                <a:gd name="T6" fmla="*/ 10 w 40"/>
                <a:gd name="T7" fmla="*/ 29 h 35"/>
                <a:gd name="T8" fmla="*/ 11 w 40"/>
                <a:gd name="T9" fmla="*/ 24 h 35"/>
                <a:gd name="T10" fmla="*/ 11 w 40"/>
                <a:gd name="T11" fmla="*/ 17 h 35"/>
                <a:gd name="T12" fmla="*/ 11 w 40"/>
                <a:gd name="T13" fmla="*/ 10 h 35"/>
                <a:gd name="T14" fmla="*/ 10 w 40"/>
                <a:gd name="T15" fmla="*/ 5 h 35"/>
                <a:gd name="T16" fmla="*/ 8 w 40"/>
                <a:gd name="T17" fmla="*/ 2 h 35"/>
                <a:gd name="T18" fmla="*/ 5 w 40"/>
                <a:gd name="T19" fmla="*/ 0 h 35"/>
                <a:gd name="T20" fmla="*/ 5 w 40"/>
                <a:gd name="T21" fmla="*/ 2 h 35"/>
                <a:gd name="T22" fmla="*/ 5 w 40"/>
                <a:gd name="T23" fmla="*/ 5 h 35"/>
                <a:gd name="T24" fmla="*/ 2 w 40"/>
                <a:gd name="T25" fmla="*/ 10 h 35"/>
                <a:gd name="T26" fmla="*/ 0 w 40"/>
                <a:gd name="T27" fmla="*/ 17 h 35"/>
                <a:gd name="T28" fmla="*/ 2 w 40"/>
                <a:gd name="T29" fmla="*/ 24 h 35"/>
                <a:gd name="T30" fmla="*/ 5 w 40"/>
                <a:gd name="T31" fmla="*/ 29 h 35"/>
                <a:gd name="T32" fmla="*/ 5 w 40"/>
                <a:gd name="T33" fmla="*/ 33 h 35"/>
                <a:gd name="T34" fmla="*/ 5 w 40"/>
                <a:gd name="T35" fmla="*/ 34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5"/>
                <a:gd name="T56" fmla="*/ 40 w 40"/>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5">
                  <a:moveTo>
                    <a:pt x="20" y="34"/>
                  </a:moveTo>
                  <a:lnTo>
                    <a:pt x="20" y="34"/>
                  </a:lnTo>
                  <a:lnTo>
                    <a:pt x="28" y="33"/>
                  </a:lnTo>
                  <a:lnTo>
                    <a:pt x="33" y="29"/>
                  </a:lnTo>
                  <a:lnTo>
                    <a:pt x="38" y="24"/>
                  </a:lnTo>
                  <a:lnTo>
                    <a:pt x="39" y="17"/>
                  </a:lnTo>
                  <a:lnTo>
                    <a:pt x="38" y="10"/>
                  </a:lnTo>
                  <a:lnTo>
                    <a:pt x="33" y="5"/>
                  </a:lnTo>
                  <a:lnTo>
                    <a:pt x="28" y="2"/>
                  </a:lnTo>
                  <a:lnTo>
                    <a:pt x="20" y="0"/>
                  </a:lnTo>
                  <a:lnTo>
                    <a:pt x="12" y="2"/>
                  </a:lnTo>
                  <a:lnTo>
                    <a:pt x="6" y="5"/>
                  </a:lnTo>
                  <a:lnTo>
                    <a:pt x="2" y="10"/>
                  </a:lnTo>
                  <a:lnTo>
                    <a:pt x="0" y="17"/>
                  </a:lnTo>
                  <a:lnTo>
                    <a:pt x="2" y="24"/>
                  </a:lnTo>
                  <a:lnTo>
                    <a:pt x="6" y="29"/>
                  </a:lnTo>
                  <a:lnTo>
                    <a:pt x="12" y="33"/>
                  </a:lnTo>
                  <a:lnTo>
                    <a:pt x="20" y="34"/>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6" name="Freeform 140"/>
            <p:cNvSpPr>
              <a:spLocks/>
            </p:cNvSpPr>
            <p:nvPr/>
          </p:nvSpPr>
          <p:spPr bwMode="auto">
            <a:xfrm>
              <a:off x="5268" y="2336"/>
              <a:ext cx="25" cy="27"/>
            </a:xfrm>
            <a:custGeom>
              <a:avLst/>
              <a:gdLst>
                <a:gd name="T0" fmla="*/ 3 w 29"/>
                <a:gd name="T1" fmla="*/ 26 h 27"/>
                <a:gd name="T2" fmla="*/ 3 w 29"/>
                <a:gd name="T3" fmla="*/ 25 h 27"/>
                <a:gd name="T4" fmla="*/ 4 w 29"/>
                <a:gd name="T5" fmla="*/ 22 h 27"/>
                <a:gd name="T6" fmla="*/ 4 w 29"/>
                <a:gd name="T7" fmla="*/ 18 h 27"/>
                <a:gd name="T8" fmla="*/ 5 w 29"/>
                <a:gd name="T9" fmla="*/ 13 h 27"/>
                <a:gd name="T10" fmla="*/ 4 w 29"/>
                <a:gd name="T11" fmla="*/ 8 h 27"/>
                <a:gd name="T12" fmla="*/ 4 w 29"/>
                <a:gd name="T13" fmla="*/ 4 h 27"/>
                <a:gd name="T14" fmla="*/ 3 w 29"/>
                <a:gd name="T15" fmla="*/ 1 h 27"/>
                <a:gd name="T16" fmla="*/ 3 w 29"/>
                <a:gd name="T17" fmla="*/ 0 h 27"/>
                <a:gd name="T18" fmla="*/ 3 w 29"/>
                <a:gd name="T19" fmla="*/ 1 h 27"/>
                <a:gd name="T20" fmla="*/ 3 w 29"/>
                <a:gd name="T21" fmla="*/ 4 h 27"/>
                <a:gd name="T22" fmla="*/ 1 w 29"/>
                <a:gd name="T23" fmla="*/ 8 h 27"/>
                <a:gd name="T24" fmla="*/ 0 w 29"/>
                <a:gd name="T25" fmla="*/ 13 h 27"/>
                <a:gd name="T26" fmla="*/ 1 w 29"/>
                <a:gd name="T27" fmla="*/ 18 h 27"/>
                <a:gd name="T28" fmla="*/ 3 w 29"/>
                <a:gd name="T29" fmla="*/ 22 h 27"/>
                <a:gd name="T30" fmla="*/ 3 w 29"/>
                <a:gd name="T31" fmla="*/ 25 h 27"/>
                <a:gd name="T32" fmla="*/ 3 w 29"/>
                <a:gd name="T33" fmla="*/ 2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7"/>
                <a:gd name="T53" fmla="*/ 29 w 29"/>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7">
                  <a:moveTo>
                    <a:pt x="14" y="26"/>
                  </a:moveTo>
                  <a:lnTo>
                    <a:pt x="20" y="25"/>
                  </a:lnTo>
                  <a:lnTo>
                    <a:pt x="24" y="22"/>
                  </a:lnTo>
                  <a:lnTo>
                    <a:pt x="26" y="18"/>
                  </a:lnTo>
                  <a:lnTo>
                    <a:pt x="28" y="13"/>
                  </a:lnTo>
                  <a:lnTo>
                    <a:pt x="26" y="8"/>
                  </a:lnTo>
                  <a:lnTo>
                    <a:pt x="24" y="4"/>
                  </a:lnTo>
                  <a:lnTo>
                    <a:pt x="20" y="1"/>
                  </a:lnTo>
                  <a:lnTo>
                    <a:pt x="14" y="0"/>
                  </a:lnTo>
                  <a:lnTo>
                    <a:pt x="9" y="1"/>
                  </a:lnTo>
                  <a:lnTo>
                    <a:pt x="4" y="4"/>
                  </a:lnTo>
                  <a:lnTo>
                    <a:pt x="1" y="8"/>
                  </a:lnTo>
                  <a:lnTo>
                    <a:pt x="0" y="13"/>
                  </a:lnTo>
                  <a:lnTo>
                    <a:pt x="1" y="18"/>
                  </a:lnTo>
                  <a:lnTo>
                    <a:pt x="4" y="22"/>
                  </a:lnTo>
                  <a:lnTo>
                    <a:pt x="9" y="25"/>
                  </a:lnTo>
                  <a:lnTo>
                    <a:pt x="14" y="26"/>
                  </a:lnTo>
                </a:path>
              </a:pathLst>
            </a:custGeom>
            <a:solidFill>
              <a:srgbClr val="3E3D3E"/>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17" name="Freeform 141"/>
            <p:cNvSpPr>
              <a:spLocks/>
            </p:cNvSpPr>
            <p:nvPr/>
          </p:nvSpPr>
          <p:spPr bwMode="auto">
            <a:xfrm>
              <a:off x="5268" y="2336"/>
              <a:ext cx="35" cy="37"/>
            </a:xfrm>
            <a:custGeom>
              <a:avLst/>
              <a:gdLst>
                <a:gd name="T0" fmla="*/ 4 w 40"/>
                <a:gd name="T1" fmla="*/ 36 h 37"/>
                <a:gd name="T2" fmla="*/ 4 w 40"/>
                <a:gd name="T3" fmla="*/ 36 h 37"/>
                <a:gd name="T4" fmla="*/ 6 w 40"/>
                <a:gd name="T5" fmla="*/ 34 h 37"/>
                <a:gd name="T6" fmla="*/ 7 w 40"/>
                <a:gd name="T7" fmla="*/ 30 h 37"/>
                <a:gd name="T8" fmla="*/ 8 w 40"/>
                <a:gd name="T9" fmla="*/ 25 h 37"/>
                <a:gd name="T10" fmla="*/ 8 w 40"/>
                <a:gd name="T11" fmla="*/ 18 h 37"/>
                <a:gd name="T12" fmla="*/ 8 w 40"/>
                <a:gd name="T13" fmla="*/ 11 h 37"/>
                <a:gd name="T14" fmla="*/ 7 w 40"/>
                <a:gd name="T15" fmla="*/ 5 h 37"/>
                <a:gd name="T16" fmla="*/ 6 w 40"/>
                <a:gd name="T17" fmla="*/ 2 h 37"/>
                <a:gd name="T18" fmla="*/ 4 w 40"/>
                <a:gd name="T19" fmla="*/ 0 h 37"/>
                <a:gd name="T20" fmla="*/ 4 w 40"/>
                <a:gd name="T21" fmla="*/ 2 h 37"/>
                <a:gd name="T22" fmla="*/ 4 w 40"/>
                <a:gd name="T23" fmla="*/ 5 h 37"/>
                <a:gd name="T24" fmla="*/ 1 w 40"/>
                <a:gd name="T25" fmla="*/ 11 h 37"/>
                <a:gd name="T26" fmla="*/ 0 w 40"/>
                <a:gd name="T27" fmla="*/ 18 h 37"/>
                <a:gd name="T28" fmla="*/ 1 w 40"/>
                <a:gd name="T29" fmla="*/ 25 h 37"/>
                <a:gd name="T30" fmla="*/ 4 w 40"/>
                <a:gd name="T31" fmla="*/ 30 h 37"/>
                <a:gd name="T32" fmla="*/ 4 w 40"/>
                <a:gd name="T33" fmla="*/ 34 h 37"/>
                <a:gd name="T34" fmla="*/ 4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20" y="36"/>
                  </a:moveTo>
                  <a:lnTo>
                    <a:pt x="20" y="36"/>
                  </a:lnTo>
                  <a:lnTo>
                    <a:pt x="28" y="34"/>
                  </a:lnTo>
                  <a:lnTo>
                    <a:pt x="33" y="30"/>
                  </a:lnTo>
                  <a:lnTo>
                    <a:pt x="37" y="25"/>
                  </a:lnTo>
                  <a:lnTo>
                    <a:pt x="39" y="18"/>
                  </a:lnTo>
                  <a:lnTo>
                    <a:pt x="37" y="11"/>
                  </a:lnTo>
                  <a:lnTo>
                    <a:pt x="33" y="5"/>
                  </a:lnTo>
                  <a:lnTo>
                    <a:pt x="28" y="2"/>
                  </a:lnTo>
                  <a:lnTo>
                    <a:pt x="20" y="0"/>
                  </a:lnTo>
                  <a:lnTo>
                    <a:pt x="12" y="2"/>
                  </a:lnTo>
                  <a:lnTo>
                    <a:pt x="6" y="5"/>
                  </a:lnTo>
                  <a:lnTo>
                    <a:pt x="1" y="11"/>
                  </a:lnTo>
                  <a:lnTo>
                    <a:pt x="0" y="18"/>
                  </a:lnTo>
                  <a:lnTo>
                    <a:pt x="1" y="25"/>
                  </a:lnTo>
                  <a:lnTo>
                    <a:pt x="6" y="30"/>
                  </a:lnTo>
                  <a:lnTo>
                    <a:pt x="12" y="34"/>
                  </a:lnTo>
                  <a:lnTo>
                    <a:pt x="20" y="3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18" name="Freeform 142"/>
            <p:cNvSpPr>
              <a:spLocks/>
            </p:cNvSpPr>
            <p:nvPr/>
          </p:nvSpPr>
          <p:spPr bwMode="auto">
            <a:xfrm>
              <a:off x="5292" y="2290"/>
              <a:ext cx="36" cy="36"/>
            </a:xfrm>
            <a:custGeom>
              <a:avLst/>
              <a:gdLst>
                <a:gd name="T0" fmla="*/ 5 w 40"/>
                <a:gd name="T1" fmla="*/ 35 h 36"/>
                <a:gd name="T2" fmla="*/ 5 w 40"/>
                <a:gd name="T3" fmla="*/ 35 h 36"/>
                <a:gd name="T4" fmla="*/ 8 w 40"/>
                <a:gd name="T5" fmla="*/ 33 h 36"/>
                <a:gd name="T6" fmla="*/ 10 w 40"/>
                <a:gd name="T7" fmla="*/ 30 h 36"/>
                <a:gd name="T8" fmla="*/ 11 w 40"/>
                <a:gd name="T9" fmla="*/ 25 h 36"/>
                <a:gd name="T10" fmla="*/ 11 w 40"/>
                <a:gd name="T11" fmla="*/ 18 h 36"/>
                <a:gd name="T12" fmla="*/ 11 w 40"/>
                <a:gd name="T13" fmla="*/ 11 h 36"/>
                <a:gd name="T14" fmla="*/ 10 w 40"/>
                <a:gd name="T15" fmla="*/ 6 h 36"/>
                <a:gd name="T16" fmla="*/ 8 w 40"/>
                <a:gd name="T17" fmla="*/ 2 h 36"/>
                <a:gd name="T18" fmla="*/ 5 w 40"/>
                <a:gd name="T19" fmla="*/ 0 h 36"/>
                <a:gd name="T20" fmla="*/ 5 w 40"/>
                <a:gd name="T21" fmla="*/ 2 h 36"/>
                <a:gd name="T22" fmla="*/ 5 w 40"/>
                <a:gd name="T23" fmla="*/ 6 h 36"/>
                <a:gd name="T24" fmla="*/ 2 w 40"/>
                <a:gd name="T25" fmla="*/ 11 h 36"/>
                <a:gd name="T26" fmla="*/ 0 w 40"/>
                <a:gd name="T27" fmla="*/ 18 h 36"/>
                <a:gd name="T28" fmla="*/ 2 w 40"/>
                <a:gd name="T29" fmla="*/ 25 h 36"/>
                <a:gd name="T30" fmla="*/ 5 w 40"/>
                <a:gd name="T31" fmla="*/ 30 h 36"/>
                <a:gd name="T32" fmla="*/ 5 w 40"/>
                <a:gd name="T33" fmla="*/ 33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20" y="35"/>
                  </a:moveTo>
                  <a:lnTo>
                    <a:pt x="20" y="35"/>
                  </a:lnTo>
                  <a:lnTo>
                    <a:pt x="28" y="33"/>
                  </a:lnTo>
                  <a:lnTo>
                    <a:pt x="33" y="30"/>
                  </a:lnTo>
                  <a:lnTo>
                    <a:pt x="37" y="25"/>
                  </a:lnTo>
                  <a:lnTo>
                    <a:pt x="39" y="18"/>
                  </a:lnTo>
                  <a:lnTo>
                    <a:pt x="37" y="11"/>
                  </a:lnTo>
                  <a:lnTo>
                    <a:pt x="33" y="6"/>
                  </a:lnTo>
                  <a:lnTo>
                    <a:pt x="28" y="2"/>
                  </a:lnTo>
                  <a:lnTo>
                    <a:pt x="20" y="0"/>
                  </a:lnTo>
                  <a:lnTo>
                    <a:pt x="12" y="2"/>
                  </a:lnTo>
                  <a:lnTo>
                    <a:pt x="6" y="6"/>
                  </a:lnTo>
                  <a:lnTo>
                    <a:pt x="2" y="11"/>
                  </a:lnTo>
                  <a:lnTo>
                    <a:pt x="0" y="18"/>
                  </a:lnTo>
                  <a:lnTo>
                    <a:pt x="2" y="25"/>
                  </a:lnTo>
                  <a:lnTo>
                    <a:pt x="6" y="30"/>
                  </a:lnTo>
                  <a:lnTo>
                    <a:pt x="12" y="33"/>
                  </a:lnTo>
                  <a:lnTo>
                    <a:pt x="20"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19" name="Freeform 143"/>
            <p:cNvSpPr>
              <a:spLocks/>
            </p:cNvSpPr>
            <p:nvPr/>
          </p:nvSpPr>
          <p:spPr bwMode="auto">
            <a:xfrm>
              <a:off x="5350" y="2269"/>
              <a:ext cx="36" cy="36"/>
            </a:xfrm>
            <a:custGeom>
              <a:avLst/>
              <a:gdLst>
                <a:gd name="T0" fmla="*/ 5 w 40"/>
                <a:gd name="T1" fmla="*/ 35 h 36"/>
                <a:gd name="T2" fmla="*/ 5 w 40"/>
                <a:gd name="T3" fmla="*/ 35 h 36"/>
                <a:gd name="T4" fmla="*/ 8 w 40"/>
                <a:gd name="T5" fmla="*/ 34 h 36"/>
                <a:gd name="T6" fmla="*/ 10 w 40"/>
                <a:gd name="T7" fmla="*/ 30 h 36"/>
                <a:gd name="T8" fmla="*/ 11 w 40"/>
                <a:gd name="T9" fmla="*/ 24 h 36"/>
                <a:gd name="T10" fmla="*/ 11 w 40"/>
                <a:gd name="T11" fmla="*/ 17 h 36"/>
                <a:gd name="T12" fmla="*/ 11 w 40"/>
                <a:gd name="T13" fmla="*/ 10 h 36"/>
                <a:gd name="T14" fmla="*/ 10 w 40"/>
                <a:gd name="T15" fmla="*/ 5 h 36"/>
                <a:gd name="T16" fmla="*/ 8 w 40"/>
                <a:gd name="T17" fmla="*/ 2 h 36"/>
                <a:gd name="T18" fmla="*/ 5 w 40"/>
                <a:gd name="T19" fmla="*/ 0 h 36"/>
                <a:gd name="T20" fmla="*/ 5 w 40"/>
                <a:gd name="T21" fmla="*/ 2 h 36"/>
                <a:gd name="T22" fmla="*/ 5 w 40"/>
                <a:gd name="T23" fmla="*/ 5 h 36"/>
                <a:gd name="T24" fmla="*/ 1 w 40"/>
                <a:gd name="T25" fmla="*/ 10 h 36"/>
                <a:gd name="T26" fmla="*/ 0 w 40"/>
                <a:gd name="T27" fmla="*/ 17 h 36"/>
                <a:gd name="T28" fmla="*/ 1 w 40"/>
                <a:gd name="T29" fmla="*/ 24 h 36"/>
                <a:gd name="T30" fmla="*/ 5 w 40"/>
                <a:gd name="T31" fmla="*/ 30 h 36"/>
                <a:gd name="T32" fmla="*/ 5 w 40"/>
                <a:gd name="T33" fmla="*/ 34 h 36"/>
                <a:gd name="T34" fmla="*/ 5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9" y="35"/>
                  </a:moveTo>
                  <a:lnTo>
                    <a:pt x="19" y="35"/>
                  </a:lnTo>
                  <a:lnTo>
                    <a:pt x="27" y="34"/>
                  </a:lnTo>
                  <a:lnTo>
                    <a:pt x="33" y="30"/>
                  </a:lnTo>
                  <a:lnTo>
                    <a:pt x="37" y="24"/>
                  </a:lnTo>
                  <a:lnTo>
                    <a:pt x="39" y="17"/>
                  </a:lnTo>
                  <a:lnTo>
                    <a:pt x="37" y="10"/>
                  </a:lnTo>
                  <a:lnTo>
                    <a:pt x="33" y="5"/>
                  </a:lnTo>
                  <a:lnTo>
                    <a:pt x="27" y="2"/>
                  </a:lnTo>
                  <a:lnTo>
                    <a:pt x="19" y="0"/>
                  </a:lnTo>
                  <a:lnTo>
                    <a:pt x="11" y="2"/>
                  </a:lnTo>
                  <a:lnTo>
                    <a:pt x="6" y="5"/>
                  </a:lnTo>
                  <a:lnTo>
                    <a:pt x="1" y="10"/>
                  </a:lnTo>
                  <a:lnTo>
                    <a:pt x="0" y="17"/>
                  </a:lnTo>
                  <a:lnTo>
                    <a:pt x="1" y="24"/>
                  </a:lnTo>
                  <a:lnTo>
                    <a:pt x="6" y="30"/>
                  </a:lnTo>
                  <a:lnTo>
                    <a:pt x="11"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20" name="Freeform 144"/>
            <p:cNvSpPr>
              <a:spLocks/>
            </p:cNvSpPr>
            <p:nvPr/>
          </p:nvSpPr>
          <p:spPr bwMode="auto">
            <a:xfrm>
              <a:off x="5407" y="2285"/>
              <a:ext cx="35" cy="37"/>
            </a:xfrm>
            <a:custGeom>
              <a:avLst/>
              <a:gdLst>
                <a:gd name="T0" fmla="*/ 4 w 39"/>
                <a:gd name="T1" fmla="*/ 36 h 37"/>
                <a:gd name="T2" fmla="*/ 4 w 39"/>
                <a:gd name="T3" fmla="*/ 36 h 37"/>
                <a:gd name="T4" fmla="*/ 8 w 39"/>
                <a:gd name="T5" fmla="*/ 34 h 37"/>
                <a:gd name="T6" fmla="*/ 9 w 39"/>
                <a:gd name="T7" fmla="*/ 30 h 37"/>
                <a:gd name="T8" fmla="*/ 11 w 39"/>
                <a:gd name="T9" fmla="*/ 25 h 37"/>
                <a:gd name="T10" fmla="*/ 11 w 39"/>
                <a:gd name="T11" fmla="*/ 18 h 37"/>
                <a:gd name="T12" fmla="*/ 11 w 39"/>
                <a:gd name="T13" fmla="*/ 11 h 37"/>
                <a:gd name="T14" fmla="*/ 9 w 39"/>
                <a:gd name="T15" fmla="*/ 5 h 37"/>
                <a:gd name="T16" fmla="*/ 8 w 39"/>
                <a:gd name="T17" fmla="*/ 2 h 37"/>
                <a:gd name="T18" fmla="*/ 4 w 39"/>
                <a:gd name="T19" fmla="*/ 0 h 37"/>
                <a:gd name="T20" fmla="*/ 4 w 39"/>
                <a:gd name="T21" fmla="*/ 2 h 37"/>
                <a:gd name="T22" fmla="*/ 4 w 39"/>
                <a:gd name="T23" fmla="*/ 5 h 37"/>
                <a:gd name="T24" fmla="*/ 1 w 39"/>
                <a:gd name="T25" fmla="*/ 11 h 37"/>
                <a:gd name="T26" fmla="*/ 0 w 39"/>
                <a:gd name="T27" fmla="*/ 18 h 37"/>
                <a:gd name="T28" fmla="*/ 1 w 39"/>
                <a:gd name="T29" fmla="*/ 25 h 37"/>
                <a:gd name="T30" fmla="*/ 4 w 39"/>
                <a:gd name="T31" fmla="*/ 30 h 37"/>
                <a:gd name="T32" fmla="*/ 4 w 39"/>
                <a:gd name="T33" fmla="*/ 34 h 37"/>
                <a:gd name="T34" fmla="*/ 4 w 39"/>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37"/>
                <a:gd name="T56" fmla="*/ 39 w 39"/>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37">
                  <a:moveTo>
                    <a:pt x="19" y="36"/>
                  </a:moveTo>
                  <a:lnTo>
                    <a:pt x="19" y="36"/>
                  </a:lnTo>
                  <a:lnTo>
                    <a:pt x="27" y="34"/>
                  </a:lnTo>
                  <a:lnTo>
                    <a:pt x="32" y="30"/>
                  </a:lnTo>
                  <a:lnTo>
                    <a:pt x="37" y="25"/>
                  </a:lnTo>
                  <a:lnTo>
                    <a:pt x="38" y="18"/>
                  </a:lnTo>
                  <a:lnTo>
                    <a:pt x="37" y="11"/>
                  </a:lnTo>
                  <a:lnTo>
                    <a:pt x="32" y="5"/>
                  </a:lnTo>
                  <a:lnTo>
                    <a:pt x="27" y="2"/>
                  </a:lnTo>
                  <a:lnTo>
                    <a:pt x="19" y="0"/>
                  </a:lnTo>
                  <a:lnTo>
                    <a:pt x="11" y="2"/>
                  </a:lnTo>
                  <a:lnTo>
                    <a:pt x="6" y="5"/>
                  </a:lnTo>
                  <a:lnTo>
                    <a:pt x="1" y="11"/>
                  </a:lnTo>
                  <a:lnTo>
                    <a:pt x="0" y="18"/>
                  </a:lnTo>
                  <a:lnTo>
                    <a:pt x="1" y="25"/>
                  </a:lnTo>
                  <a:lnTo>
                    <a:pt x="6" y="30"/>
                  </a:lnTo>
                  <a:lnTo>
                    <a:pt x="11" y="34"/>
                  </a:lnTo>
                  <a:lnTo>
                    <a:pt x="19"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21" name="Freeform 145"/>
            <p:cNvSpPr>
              <a:spLocks/>
            </p:cNvSpPr>
            <p:nvPr/>
          </p:nvSpPr>
          <p:spPr bwMode="auto">
            <a:xfrm>
              <a:off x="5434" y="2337"/>
              <a:ext cx="37" cy="36"/>
            </a:xfrm>
            <a:custGeom>
              <a:avLst/>
              <a:gdLst>
                <a:gd name="T0" fmla="*/ 4 w 42"/>
                <a:gd name="T1" fmla="*/ 35 h 36"/>
                <a:gd name="T2" fmla="*/ 4 w 42"/>
                <a:gd name="T3" fmla="*/ 35 h 36"/>
                <a:gd name="T4" fmla="*/ 6 w 42"/>
                <a:gd name="T5" fmla="*/ 34 h 36"/>
                <a:gd name="T6" fmla="*/ 8 w 42"/>
                <a:gd name="T7" fmla="*/ 30 h 36"/>
                <a:gd name="T8" fmla="*/ 9 w 42"/>
                <a:gd name="T9" fmla="*/ 24 h 36"/>
                <a:gd name="T10" fmla="*/ 9 w 42"/>
                <a:gd name="T11" fmla="*/ 17 h 36"/>
                <a:gd name="T12" fmla="*/ 9 w 42"/>
                <a:gd name="T13" fmla="*/ 10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0 h 36"/>
                <a:gd name="T26" fmla="*/ 0 w 42"/>
                <a:gd name="T27" fmla="*/ 17 h 36"/>
                <a:gd name="T28" fmla="*/ 2 w 42"/>
                <a:gd name="T29" fmla="*/ 24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1" y="35"/>
                  </a:moveTo>
                  <a:lnTo>
                    <a:pt x="21" y="35"/>
                  </a:lnTo>
                  <a:lnTo>
                    <a:pt x="28" y="34"/>
                  </a:lnTo>
                  <a:lnTo>
                    <a:pt x="35" y="30"/>
                  </a:lnTo>
                  <a:lnTo>
                    <a:pt x="39" y="24"/>
                  </a:lnTo>
                  <a:lnTo>
                    <a:pt x="41" y="17"/>
                  </a:lnTo>
                  <a:lnTo>
                    <a:pt x="39" y="10"/>
                  </a:lnTo>
                  <a:lnTo>
                    <a:pt x="35" y="5"/>
                  </a:lnTo>
                  <a:lnTo>
                    <a:pt x="28" y="2"/>
                  </a:lnTo>
                  <a:lnTo>
                    <a:pt x="21" y="0"/>
                  </a:lnTo>
                  <a:lnTo>
                    <a:pt x="13" y="2"/>
                  </a:lnTo>
                  <a:lnTo>
                    <a:pt x="7" y="5"/>
                  </a:lnTo>
                  <a:lnTo>
                    <a:pt x="2" y="10"/>
                  </a:lnTo>
                  <a:lnTo>
                    <a:pt x="0" y="17"/>
                  </a:lnTo>
                  <a:lnTo>
                    <a:pt x="2" y="24"/>
                  </a:lnTo>
                  <a:lnTo>
                    <a:pt x="7" y="30"/>
                  </a:lnTo>
                  <a:lnTo>
                    <a:pt x="13" y="34"/>
                  </a:lnTo>
                  <a:lnTo>
                    <a:pt x="21"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22" name="Freeform 146"/>
            <p:cNvSpPr>
              <a:spLocks/>
            </p:cNvSpPr>
            <p:nvPr/>
          </p:nvSpPr>
          <p:spPr bwMode="auto">
            <a:xfrm>
              <a:off x="2287" y="2893"/>
              <a:ext cx="160" cy="161"/>
            </a:xfrm>
            <a:custGeom>
              <a:avLst/>
              <a:gdLst>
                <a:gd name="T0" fmla="*/ 37 w 180"/>
                <a:gd name="T1" fmla="*/ 25 h 161"/>
                <a:gd name="T2" fmla="*/ 41 w 180"/>
                <a:gd name="T3" fmla="*/ 35 h 161"/>
                <a:gd name="T4" fmla="*/ 41 w 180"/>
                <a:gd name="T5" fmla="*/ 43 h 161"/>
                <a:gd name="T6" fmla="*/ 42 w 180"/>
                <a:gd name="T7" fmla="*/ 52 h 161"/>
                <a:gd name="T8" fmla="*/ 42 w 180"/>
                <a:gd name="T9" fmla="*/ 61 h 161"/>
                <a:gd name="T10" fmla="*/ 42 w 180"/>
                <a:gd name="T11" fmla="*/ 70 h 161"/>
                <a:gd name="T12" fmla="*/ 43 w 180"/>
                <a:gd name="T13" fmla="*/ 78 h 161"/>
                <a:gd name="T14" fmla="*/ 43 w 180"/>
                <a:gd name="T15" fmla="*/ 86 h 161"/>
                <a:gd name="T16" fmla="*/ 43 w 180"/>
                <a:gd name="T17" fmla="*/ 93 h 161"/>
                <a:gd name="T18" fmla="*/ 42 w 180"/>
                <a:gd name="T19" fmla="*/ 99 h 161"/>
                <a:gd name="T20" fmla="*/ 42 w 180"/>
                <a:gd name="T21" fmla="*/ 106 h 161"/>
                <a:gd name="T22" fmla="*/ 41 w 180"/>
                <a:gd name="T23" fmla="*/ 113 h 161"/>
                <a:gd name="T24" fmla="*/ 39 w 180"/>
                <a:gd name="T25" fmla="*/ 119 h 161"/>
                <a:gd name="T26" fmla="*/ 37 w 180"/>
                <a:gd name="T27" fmla="*/ 127 h 161"/>
                <a:gd name="T28" fmla="*/ 36 w 180"/>
                <a:gd name="T29" fmla="*/ 137 h 161"/>
                <a:gd name="T30" fmla="*/ 33 w 180"/>
                <a:gd name="T31" fmla="*/ 146 h 161"/>
                <a:gd name="T32" fmla="*/ 32 w 180"/>
                <a:gd name="T33" fmla="*/ 151 h 161"/>
                <a:gd name="T34" fmla="*/ 28 w 180"/>
                <a:gd name="T35" fmla="*/ 155 h 161"/>
                <a:gd name="T36" fmla="*/ 25 w 180"/>
                <a:gd name="T37" fmla="*/ 157 h 161"/>
                <a:gd name="T38" fmla="*/ 20 w 180"/>
                <a:gd name="T39" fmla="*/ 160 h 161"/>
                <a:gd name="T40" fmla="*/ 18 w 180"/>
                <a:gd name="T41" fmla="*/ 160 h 161"/>
                <a:gd name="T42" fmla="*/ 14 w 180"/>
                <a:gd name="T43" fmla="*/ 156 h 161"/>
                <a:gd name="T44" fmla="*/ 9 w 180"/>
                <a:gd name="T45" fmla="*/ 149 h 161"/>
                <a:gd name="T46" fmla="*/ 4 w 180"/>
                <a:gd name="T47" fmla="*/ 137 h 161"/>
                <a:gd name="T48" fmla="*/ 2 w 180"/>
                <a:gd name="T49" fmla="*/ 117 h 161"/>
                <a:gd name="T50" fmla="*/ 1 w 180"/>
                <a:gd name="T51" fmla="*/ 107 h 161"/>
                <a:gd name="T52" fmla="*/ 0 w 180"/>
                <a:gd name="T53" fmla="*/ 95 h 161"/>
                <a:gd name="T54" fmla="*/ 0 w 180"/>
                <a:gd name="T55" fmla="*/ 83 h 161"/>
                <a:gd name="T56" fmla="*/ 3 w 180"/>
                <a:gd name="T57" fmla="*/ 73 h 161"/>
                <a:gd name="T58" fmla="*/ 4 w 180"/>
                <a:gd name="T59" fmla="*/ 62 h 161"/>
                <a:gd name="T60" fmla="*/ 4 w 180"/>
                <a:gd name="T61" fmla="*/ 49 h 161"/>
                <a:gd name="T62" fmla="*/ 7 w 180"/>
                <a:gd name="T63" fmla="*/ 36 h 161"/>
                <a:gd name="T64" fmla="*/ 9 w 180"/>
                <a:gd name="T65" fmla="*/ 26 h 161"/>
                <a:gd name="T66" fmla="*/ 11 w 180"/>
                <a:gd name="T67" fmla="*/ 17 h 161"/>
                <a:gd name="T68" fmla="*/ 16 w 180"/>
                <a:gd name="T69" fmla="*/ 9 h 161"/>
                <a:gd name="T70" fmla="*/ 19 w 180"/>
                <a:gd name="T71" fmla="*/ 2 h 161"/>
                <a:gd name="T72" fmla="*/ 22 w 180"/>
                <a:gd name="T73" fmla="*/ 0 h 161"/>
                <a:gd name="T74" fmla="*/ 25 w 180"/>
                <a:gd name="T75" fmla="*/ 1 h 161"/>
                <a:gd name="T76" fmla="*/ 26 w 180"/>
                <a:gd name="T77" fmla="*/ 2 h 161"/>
                <a:gd name="T78" fmla="*/ 29 w 180"/>
                <a:gd name="T79" fmla="*/ 3 h 161"/>
                <a:gd name="T80" fmla="*/ 31 w 180"/>
                <a:gd name="T81" fmla="*/ 4 h 161"/>
                <a:gd name="T82" fmla="*/ 33 w 180"/>
                <a:gd name="T83" fmla="*/ 10 h 161"/>
                <a:gd name="T84" fmla="*/ 36 w 180"/>
                <a:gd name="T85" fmla="*/ 17 h 161"/>
                <a:gd name="T86" fmla="*/ 37 w 180"/>
                <a:gd name="T87" fmla="*/ 23 h 161"/>
                <a:gd name="T88" fmla="*/ 37 w 180"/>
                <a:gd name="T89" fmla="*/ 25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161"/>
                <a:gd name="T137" fmla="*/ 180 w 180"/>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161">
                  <a:moveTo>
                    <a:pt x="158" y="25"/>
                  </a:moveTo>
                  <a:lnTo>
                    <a:pt x="158" y="25"/>
                  </a:lnTo>
                  <a:lnTo>
                    <a:pt x="161" y="30"/>
                  </a:lnTo>
                  <a:lnTo>
                    <a:pt x="164" y="35"/>
                  </a:lnTo>
                  <a:lnTo>
                    <a:pt x="165" y="39"/>
                  </a:lnTo>
                  <a:lnTo>
                    <a:pt x="168" y="43"/>
                  </a:lnTo>
                  <a:lnTo>
                    <a:pt x="169" y="48"/>
                  </a:lnTo>
                  <a:lnTo>
                    <a:pt x="171" y="52"/>
                  </a:lnTo>
                  <a:lnTo>
                    <a:pt x="172" y="56"/>
                  </a:lnTo>
                  <a:lnTo>
                    <a:pt x="174" y="61"/>
                  </a:lnTo>
                  <a:lnTo>
                    <a:pt x="177" y="66"/>
                  </a:lnTo>
                  <a:lnTo>
                    <a:pt x="178" y="70"/>
                  </a:lnTo>
                  <a:lnTo>
                    <a:pt x="179" y="74"/>
                  </a:lnTo>
                  <a:lnTo>
                    <a:pt x="179" y="78"/>
                  </a:lnTo>
                  <a:lnTo>
                    <a:pt x="179" y="82"/>
                  </a:lnTo>
                  <a:lnTo>
                    <a:pt x="179" y="86"/>
                  </a:lnTo>
                  <a:lnTo>
                    <a:pt x="179" y="89"/>
                  </a:lnTo>
                  <a:lnTo>
                    <a:pt x="179" y="93"/>
                  </a:lnTo>
                  <a:lnTo>
                    <a:pt x="179" y="96"/>
                  </a:lnTo>
                  <a:lnTo>
                    <a:pt x="178" y="99"/>
                  </a:lnTo>
                  <a:lnTo>
                    <a:pt x="176" y="102"/>
                  </a:lnTo>
                  <a:lnTo>
                    <a:pt x="173" y="106"/>
                  </a:lnTo>
                  <a:lnTo>
                    <a:pt x="171" y="110"/>
                  </a:lnTo>
                  <a:lnTo>
                    <a:pt x="168" y="113"/>
                  </a:lnTo>
                  <a:lnTo>
                    <a:pt x="164" y="116"/>
                  </a:lnTo>
                  <a:lnTo>
                    <a:pt x="162" y="119"/>
                  </a:lnTo>
                  <a:lnTo>
                    <a:pt x="159" y="123"/>
                  </a:lnTo>
                  <a:lnTo>
                    <a:pt x="155" y="127"/>
                  </a:lnTo>
                  <a:lnTo>
                    <a:pt x="152" y="132"/>
                  </a:lnTo>
                  <a:lnTo>
                    <a:pt x="149" y="137"/>
                  </a:lnTo>
                  <a:lnTo>
                    <a:pt x="143" y="142"/>
                  </a:lnTo>
                  <a:lnTo>
                    <a:pt x="140" y="146"/>
                  </a:lnTo>
                  <a:lnTo>
                    <a:pt x="135" y="150"/>
                  </a:lnTo>
                  <a:lnTo>
                    <a:pt x="129" y="151"/>
                  </a:lnTo>
                  <a:lnTo>
                    <a:pt x="124" y="153"/>
                  </a:lnTo>
                  <a:lnTo>
                    <a:pt x="117" y="155"/>
                  </a:lnTo>
                  <a:lnTo>
                    <a:pt x="109" y="156"/>
                  </a:lnTo>
                  <a:lnTo>
                    <a:pt x="100" y="157"/>
                  </a:lnTo>
                  <a:lnTo>
                    <a:pt x="92" y="159"/>
                  </a:lnTo>
                  <a:lnTo>
                    <a:pt x="84" y="160"/>
                  </a:lnTo>
                  <a:lnTo>
                    <a:pt x="78" y="160"/>
                  </a:lnTo>
                  <a:lnTo>
                    <a:pt x="72" y="160"/>
                  </a:lnTo>
                  <a:lnTo>
                    <a:pt x="66" y="158"/>
                  </a:lnTo>
                  <a:lnTo>
                    <a:pt x="57" y="156"/>
                  </a:lnTo>
                  <a:lnTo>
                    <a:pt x="47" y="153"/>
                  </a:lnTo>
                  <a:lnTo>
                    <a:pt x="36" y="149"/>
                  </a:lnTo>
                  <a:lnTo>
                    <a:pt x="25" y="144"/>
                  </a:lnTo>
                  <a:lnTo>
                    <a:pt x="15" y="137"/>
                  </a:lnTo>
                  <a:lnTo>
                    <a:pt x="8" y="127"/>
                  </a:lnTo>
                  <a:lnTo>
                    <a:pt x="2" y="117"/>
                  </a:lnTo>
                  <a:lnTo>
                    <a:pt x="1" y="112"/>
                  </a:lnTo>
                  <a:lnTo>
                    <a:pt x="1" y="107"/>
                  </a:lnTo>
                  <a:lnTo>
                    <a:pt x="0" y="101"/>
                  </a:lnTo>
                  <a:lnTo>
                    <a:pt x="0" y="95"/>
                  </a:lnTo>
                  <a:lnTo>
                    <a:pt x="0" y="89"/>
                  </a:lnTo>
                  <a:lnTo>
                    <a:pt x="0" y="83"/>
                  </a:lnTo>
                  <a:lnTo>
                    <a:pt x="1" y="77"/>
                  </a:lnTo>
                  <a:lnTo>
                    <a:pt x="3" y="73"/>
                  </a:lnTo>
                  <a:lnTo>
                    <a:pt x="6" y="68"/>
                  </a:lnTo>
                  <a:lnTo>
                    <a:pt x="9" y="62"/>
                  </a:lnTo>
                  <a:lnTo>
                    <a:pt x="14" y="55"/>
                  </a:lnTo>
                  <a:lnTo>
                    <a:pt x="18" y="49"/>
                  </a:lnTo>
                  <a:lnTo>
                    <a:pt x="23" y="42"/>
                  </a:lnTo>
                  <a:lnTo>
                    <a:pt x="28" y="36"/>
                  </a:lnTo>
                  <a:lnTo>
                    <a:pt x="33" y="30"/>
                  </a:lnTo>
                  <a:lnTo>
                    <a:pt x="36" y="26"/>
                  </a:lnTo>
                  <a:lnTo>
                    <a:pt x="42" y="22"/>
                  </a:lnTo>
                  <a:lnTo>
                    <a:pt x="47" y="17"/>
                  </a:lnTo>
                  <a:lnTo>
                    <a:pt x="55" y="13"/>
                  </a:lnTo>
                  <a:lnTo>
                    <a:pt x="63" y="9"/>
                  </a:lnTo>
                  <a:lnTo>
                    <a:pt x="71" y="4"/>
                  </a:lnTo>
                  <a:lnTo>
                    <a:pt x="78" y="2"/>
                  </a:lnTo>
                  <a:lnTo>
                    <a:pt x="86" y="0"/>
                  </a:lnTo>
                  <a:lnTo>
                    <a:pt x="91" y="0"/>
                  </a:lnTo>
                  <a:lnTo>
                    <a:pt x="96" y="1"/>
                  </a:lnTo>
                  <a:lnTo>
                    <a:pt x="100" y="1"/>
                  </a:lnTo>
                  <a:lnTo>
                    <a:pt x="106" y="2"/>
                  </a:lnTo>
                  <a:lnTo>
                    <a:pt x="110" y="2"/>
                  </a:lnTo>
                  <a:lnTo>
                    <a:pt x="115" y="2"/>
                  </a:lnTo>
                  <a:lnTo>
                    <a:pt x="119" y="3"/>
                  </a:lnTo>
                  <a:lnTo>
                    <a:pt x="122" y="3"/>
                  </a:lnTo>
                  <a:lnTo>
                    <a:pt x="126" y="4"/>
                  </a:lnTo>
                  <a:lnTo>
                    <a:pt x="131" y="7"/>
                  </a:lnTo>
                  <a:lnTo>
                    <a:pt x="136" y="10"/>
                  </a:lnTo>
                  <a:lnTo>
                    <a:pt x="141" y="13"/>
                  </a:lnTo>
                  <a:lnTo>
                    <a:pt x="145" y="17"/>
                  </a:lnTo>
                  <a:lnTo>
                    <a:pt x="151" y="20"/>
                  </a:lnTo>
                  <a:lnTo>
                    <a:pt x="154" y="23"/>
                  </a:lnTo>
                  <a:lnTo>
                    <a:pt x="156" y="24"/>
                  </a:lnTo>
                  <a:lnTo>
                    <a:pt x="158" y="25"/>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29823" name="Freeform 147"/>
            <p:cNvSpPr>
              <a:spLocks/>
            </p:cNvSpPr>
            <p:nvPr/>
          </p:nvSpPr>
          <p:spPr bwMode="auto">
            <a:xfrm>
              <a:off x="2391" y="2917"/>
              <a:ext cx="6" cy="8"/>
            </a:xfrm>
            <a:custGeom>
              <a:avLst/>
              <a:gdLst>
                <a:gd name="T0" fmla="*/ 2 w 7"/>
                <a:gd name="T1" fmla="*/ 1 h 8"/>
                <a:gd name="T2" fmla="*/ 3 w 7"/>
                <a:gd name="T3" fmla="*/ 2 h 8"/>
                <a:gd name="T4" fmla="*/ 3 w 7"/>
                <a:gd name="T5" fmla="*/ 3 h 8"/>
                <a:gd name="T6" fmla="*/ 3 w 7"/>
                <a:gd name="T7" fmla="*/ 3 h 8"/>
                <a:gd name="T8" fmla="*/ 3 w 7"/>
                <a:gd name="T9" fmla="*/ 4 h 8"/>
                <a:gd name="T10" fmla="*/ 3 w 7"/>
                <a:gd name="T11" fmla="*/ 5 h 8"/>
                <a:gd name="T12" fmla="*/ 3 w 7"/>
                <a:gd name="T13" fmla="*/ 5 h 8"/>
                <a:gd name="T14" fmla="*/ 3 w 7"/>
                <a:gd name="T15" fmla="*/ 6 h 8"/>
                <a:gd name="T16" fmla="*/ 3 w 7"/>
                <a:gd name="T17" fmla="*/ 7 h 8"/>
                <a:gd name="T18" fmla="*/ 3 w 7"/>
                <a:gd name="T19" fmla="*/ 7 h 8"/>
                <a:gd name="T20" fmla="*/ 3 w 7"/>
                <a:gd name="T21" fmla="*/ 7 h 8"/>
                <a:gd name="T22" fmla="*/ 3 w 7"/>
                <a:gd name="T23" fmla="*/ 7 h 8"/>
                <a:gd name="T24" fmla="*/ 2 w 7"/>
                <a:gd name="T25" fmla="*/ 6 h 8"/>
                <a:gd name="T26" fmla="*/ 2 w 7"/>
                <a:gd name="T27" fmla="*/ 6 h 8"/>
                <a:gd name="T28" fmla="*/ 1 w 7"/>
                <a:gd name="T29" fmla="*/ 5 h 8"/>
                <a:gd name="T30" fmla="*/ 1 w 7"/>
                <a:gd name="T31" fmla="*/ 5 h 8"/>
                <a:gd name="T32" fmla="*/ 0 w 7"/>
                <a:gd name="T33" fmla="*/ 3 h 8"/>
                <a:gd name="T34" fmla="*/ 0 w 7"/>
                <a:gd name="T35" fmla="*/ 2 h 8"/>
                <a:gd name="T36" fmla="*/ 0 w 7"/>
                <a:gd name="T37" fmla="*/ 2 h 8"/>
                <a:gd name="T38" fmla="*/ 0 w 7"/>
                <a:gd name="T39" fmla="*/ 1 h 8"/>
                <a:gd name="T40" fmla="*/ 0 w 7"/>
                <a:gd name="T41" fmla="*/ 0 h 8"/>
                <a:gd name="T42" fmla="*/ 1 w 7"/>
                <a:gd name="T43" fmla="*/ 0 h 8"/>
                <a:gd name="T44" fmla="*/ 2 w 7"/>
                <a:gd name="T45" fmla="*/ 0 h 8"/>
                <a:gd name="T46" fmla="*/ 2 w 7"/>
                <a:gd name="T47" fmla="*/ 0 h 8"/>
                <a:gd name="T48" fmla="*/ 2 w 7"/>
                <a:gd name="T49" fmla="*/ 1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
                <a:gd name="T76" fmla="*/ 0 h 8"/>
                <a:gd name="T77" fmla="*/ 7 w 7"/>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 h="8">
                  <a:moveTo>
                    <a:pt x="2" y="1"/>
                  </a:moveTo>
                  <a:lnTo>
                    <a:pt x="4" y="2"/>
                  </a:lnTo>
                  <a:lnTo>
                    <a:pt x="4" y="3"/>
                  </a:lnTo>
                  <a:lnTo>
                    <a:pt x="5" y="3"/>
                  </a:lnTo>
                  <a:lnTo>
                    <a:pt x="6" y="4"/>
                  </a:lnTo>
                  <a:lnTo>
                    <a:pt x="6" y="5"/>
                  </a:lnTo>
                  <a:lnTo>
                    <a:pt x="6" y="6"/>
                  </a:lnTo>
                  <a:lnTo>
                    <a:pt x="5" y="7"/>
                  </a:lnTo>
                  <a:lnTo>
                    <a:pt x="4" y="7"/>
                  </a:lnTo>
                  <a:lnTo>
                    <a:pt x="3" y="7"/>
                  </a:lnTo>
                  <a:lnTo>
                    <a:pt x="2" y="6"/>
                  </a:lnTo>
                  <a:lnTo>
                    <a:pt x="1" y="5"/>
                  </a:lnTo>
                  <a:lnTo>
                    <a:pt x="0" y="3"/>
                  </a:lnTo>
                  <a:lnTo>
                    <a:pt x="0" y="2"/>
                  </a:lnTo>
                  <a:lnTo>
                    <a:pt x="0" y="1"/>
                  </a:lnTo>
                  <a:lnTo>
                    <a:pt x="0" y="0"/>
                  </a:lnTo>
                  <a:lnTo>
                    <a:pt x="1" y="0"/>
                  </a:lnTo>
                  <a:lnTo>
                    <a:pt x="2" y="0"/>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24" name="Freeform 148"/>
            <p:cNvSpPr>
              <a:spLocks/>
            </p:cNvSpPr>
            <p:nvPr/>
          </p:nvSpPr>
          <p:spPr bwMode="auto">
            <a:xfrm>
              <a:off x="2391" y="2917"/>
              <a:ext cx="16" cy="18"/>
            </a:xfrm>
            <a:custGeom>
              <a:avLst/>
              <a:gdLst>
                <a:gd name="T0" fmla="*/ 4 w 18"/>
                <a:gd name="T1" fmla="*/ 2 h 18"/>
                <a:gd name="T2" fmla="*/ 4 w 18"/>
                <a:gd name="T3" fmla="*/ 2 h 18"/>
                <a:gd name="T4" fmla="*/ 4 w 18"/>
                <a:gd name="T5" fmla="*/ 6 h 18"/>
                <a:gd name="T6" fmla="*/ 4 w 18"/>
                <a:gd name="T7" fmla="*/ 7 h 18"/>
                <a:gd name="T8" fmla="*/ 4 w 18"/>
                <a:gd name="T9" fmla="*/ 8 h 18"/>
                <a:gd name="T10" fmla="*/ 4 w 18"/>
                <a:gd name="T11" fmla="*/ 9 h 18"/>
                <a:gd name="T12" fmla="*/ 4 w 18"/>
                <a:gd name="T13" fmla="*/ 11 h 18"/>
                <a:gd name="T14" fmla="*/ 4 w 18"/>
                <a:gd name="T15" fmla="*/ 13 h 18"/>
                <a:gd name="T16" fmla="*/ 4 w 18"/>
                <a:gd name="T17" fmla="*/ 15 h 18"/>
                <a:gd name="T18" fmla="*/ 4 w 18"/>
                <a:gd name="T19" fmla="*/ 16 h 18"/>
                <a:gd name="T20" fmla="*/ 4 w 18"/>
                <a:gd name="T21" fmla="*/ 17 h 18"/>
                <a:gd name="T22" fmla="*/ 4 w 18"/>
                <a:gd name="T23" fmla="*/ 17 h 18"/>
                <a:gd name="T24" fmla="*/ 4 w 18"/>
                <a:gd name="T25" fmla="*/ 16 h 18"/>
                <a:gd name="T26" fmla="*/ 4 w 18"/>
                <a:gd name="T27" fmla="*/ 15 h 18"/>
                <a:gd name="T28" fmla="*/ 4 w 18"/>
                <a:gd name="T29" fmla="*/ 14 h 18"/>
                <a:gd name="T30" fmla="*/ 3 w 18"/>
                <a:gd name="T31" fmla="*/ 12 h 18"/>
                <a:gd name="T32" fmla="*/ 2 w 18"/>
                <a:gd name="T33" fmla="*/ 11 h 18"/>
                <a:gd name="T34" fmla="*/ 1 w 18"/>
                <a:gd name="T35" fmla="*/ 8 h 18"/>
                <a:gd name="T36" fmla="*/ 1 w 18"/>
                <a:gd name="T37" fmla="*/ 6 h 18"/>
                <a:gd name="T38" fmla="*/ 0 w 18"/>
                <a:gd name="T39" fmla="*/ 5 h 18"/>
                <a:gd name="T40" fmla="*/ 0 w 18"/>
                <a:gd name="T41" fmla="*/ 3 h 18"/>
                <a:gd name="T42" fmla="*/ 0 w 18"/>
                <a:gd name="T43" fmla="*/ 1 h 18"/>
                <a:gd name="T44" fmla="*/ 2 w 18"/>
                <a:gd name="T45" fmla="*/ 0 h 18"/>
                <a:gd name="T46" fmla="*/ 4 w 18"/>
                <a:gd name="T47" fmla="*/ 0 h 18"/>
                <a:gd name="T48" fmla="*/ 4 w 18"/>
                <a:gd name="T49" fmla="*/ 1 h 18"/>
                <a:gd name="T50" fmla="*/ 4 w 18"/>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8"/>
                <a:gd name="T80" fmla="*/ 18 w 18"/>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8">
                  <a:moveTo>
                    <a:pt x="7" y="2"/>
                  </a:moveTo>
                  <a:lnTo>
                    <a:pt x="7" y="2"/>
                  </a:lnTo>
                  <a:lnTo>
                    <a:pt x="10" y="6"/>
                  </a:lnTo>
                  <a:lnTo>
                    <a:pt x="12" y="7"/>
                  </a:lnTo>
                  <a:lnTo>
                    <a:pt x="14" y="8"/>
                  </a:lnTo>
                  <a:lnTo>
                    <a:pt x="16" y="9"/>
                  </a:lnTo>
                  <a:lnTo>
                    <a:pt x="17" y="11"/>
                  </a:lnTo>
                  <a:lnTo>
                    <a:pt x="17" y="13"/>
                  </a:lnTo>
                  <a:lnTo>
                    <a:pt x="16" y="15"/>
                  </a:lnTo>
                  <a:lnTo>
                    <a:pt x="14" y="16"/>
                  </a:lnTo>
                  <a:lnTo>
                    <a:pt x="12" y="17"/>
                  </a:lnTo>
                  <a:lnTo>
                    <a:pt x="10" y="17"/>
                  </a:lnTo>
                  <a:lnTo>
                    <a:pt x="8" y="16"/>
                  </a:lnTo>
                  <a:lnTo>
                    <a:pt x="6" y="15"/>
                  </a:lnTo>
                  <a:lnTo>
                    <a:pt x="5" y="14"/>
                  </a:lnTo>
                  <a:lnTo>
                    <a:pt x="3" y="12"/>
                  </a:lnTo>
                  <a:lnTo>
                    <a:pt x="2" y="11"/>
                  </a:lnTo>
                  <a:lnTo>
                    <a:pt x="1" y="8"/>
                  </a:lnTo>
                  <a:lnTo>
                    <a:pt x="1" y="6"/>
                  </a:lnTo>
                  <a:lnTo>
                    <a:pt x="0" y="5"/>
                  </a:lnTo>
                  <a:lnTo>
                    <a:pt x="0" y="3"/>
                  </a:lnTo>
                  <a:lnTo>
                    <a:pt x="0" y="1"/>
                  </a:lnTo>
                  <a:lnTo>
                    <a:pt x="2" y="0"/>
                  </a:lnTo>
                  <a:lnTo>
                    <a:pt x="5" y="0"/>
                  </a:lnTo>
                  <a:lnTo>
                    <a:pt x="6" y="1"/>
                  </a:lnTo>
                  <a:lnTo>
                    <a:pt x="7" y="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25" name="Freeform 149"/>
            <p:cNvSpPr>
              <a:spLocks/>
            </p:cNvSpPr>
            <p:nvPr/>
          </p:nvSpPr>
          <p:spPr bwMode="auto">
            <a:xfrm>
              <a:off x="2344" y="3012"/>
              <a:ext cx="7" cy="7"/>
            </a:xfrm>
            <a:custGeom>
              <a:avLst/>
              <a:gdLst>
                <a:gd name="T0" fmla="*/ 3 w 8"/>
                <a:gd name="T1" fmla="*/ 1 h 7"/>
                <a:gd name="T2" fmla="*/ 4 w 8"/>
                <a:gd name="T3" fmla="*/ 2 h 7"/>
                <a:gd name="T4" fmla="*/ 4 w 8"/>
                <a:gd name="T5" fmla="*/ 2 h 7"/>
                <a:gd name="T6" fmla="*/ 4 w 8"/>
                <a:gd name="T7" fmla="*/ 3 h 7"/>
                <a:gd name="T8" fmla="*/ 4 w 8"/>
                <a:gd name="T9" fmla="*/ 3 h 7"/>
                <a:gd name="T10" fmla="*/ 4 w 8"/>
                <a:gd name="T11" fmla="*/ 4 h 7"/>
                <a:gd name="T12" fmla="*/ 4 w 8"/>
                <a:gd name="T13" fmla="*/ 5 h 7"/>
                <a:gd name="T14" fmla="*/ 4 w 8"/>
                <a:gd name="T15" fmla="*/ 5 h 7"/>
                <a:gd name="T16" fmla="*/ 4 w 8"/>
                <a:gd name="T17" fmla="*/ 6 h 7"/>
                <a:gd name="T18" fmla="*/ 4 w 8"/>
                <a:gd name="T19" fmla="*/ 6 h 7"/>
                <a:gd name="T20" fmla="*/ 4 w 8"/>
                <a:gd name="T21" fmla="*/ 6 h 7"/>
                <a:gd name="T22" fmla="*/ 4 w 8"/>
                <a:gd name="T23" fmla="*/ 6 h 7"/>
                <a:gd name="T24" fmla="*/ 3 w 8"/>
                <a:gd name="T25" fmla="*/ 6 h 7"/>
                <a:gd name="T26" fmla="*/ 2 w 8"/>
                <a:gd name="T27" fmla="*/ 5 h 7"/>
                <a:gd name="T28" fmla="*/ 1 w 8"/>
                <a:gd name="T29" fmla="*/ 5 h 7"/>
                <a:gd name="T30" fmla="*/ 0 w 8"/>
                <a:gd name="T31" fmla="*/ 5 h 7"/>
                <a:gd name="T32" fmla="*/ 0 w 8"/>
                <a:gd name="T33" fmla="*/ 4 h 7"/>
                <a:gd name="T34" fmla="*/ 0 w 8"/>
                <a:gd name="T35" fmla="*/ 3 h 7"/>
                <a:gd name="T36" fmla="*/ 0 w 8"/>
                <a:gd name="T37" fmla="*/ 2 h 7"/>
                <a:gd name="T38" fmla="*/ 0 w 8"/>
                <a:gd name="T39" fmla="*/ 1 h 7"/>
                <a:gd name="T40" fmla="*/ 0 w 8"/>
                <a:gd name="T41" fmla="*/ 0 h 7"/>
                <a:gd name="T42" fmla="*/ 1 w 8"/>
                <a:gd name="T43" fmla="*/ 0 h 7"/>
                <a:gd name="T44" fmla="*/ 2 w 8"/>
                <a:gd name="T45" fmla="*/ 0 h 7"/>
                <a:gd name="T46" fmla="*/ 3 w 8"/>
                <a:gd name="T47" fmla="*/ 0 h 7"/>
                <a:gd name="T48" fmla="*/ 3 w 8"/>
                <a:gd name="T49" fmla="*/ 1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7"/>
                <a:gd name="T77" fmla="*/ 8 w 8"/>
                <a:gd name="T78" fmla="*/ 7 h 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7">
                  <a:moveTo>
                    <a:pt x="3" y="1"/>
                  </a:moveTo>
                  <a:lnTo>
                    <a:pt x="5" y="2"/>
                  </a:lnTo>
                  <a:lnTo>
                    <a:pt x="6" y="2"/>
                  </a:lnTo>
                  <a:lnTo>
                    <a:pt x="6" y="3"/>
                  </a:lnTo>
                  <a:lnTo>
                    <a:pt x="7" y="3"/>
                  </a:lnTo>
                  <a:lnTo>
                    <a:pt x="7" y="4"/>
                  </a:lnTo>
                  <a:lnTo>
                    <a:pt x="7" y="5"/>
                  </a:lnTo>
                  <a:lnTo>
                    <a:pt x="6" y="6"/>
                  </a:lnTo>
                  <a:lnTo>
                    <a:pt x="5" y="6"/>
                  </a:lnTo>
                  <a:lnTo>
                    <a:pt x="4" y="6"/>
                  </a:lnTo>
                  <a:lnTo>
                    <a:pt x="3" y="6"/>
                  </a:lnTo>
                  <a:lnTo>
                    <a:pt x="2" y="5"/>
                  </a:lnTo>
                  <a:lnTo>
                    <a:pt x="1" y="5"/>
                  </a:lnTo>
                  <a:lnTo>
                    <a:pt x="0" y="5"/>
                  </a:lnTo>
                  <a:lnTo>
                    <a:pt x="0" y="4"/>
                  </a:lnTo>
                  <a:lnTo>
                    <a:pt x="0" y="3"/>
                  </a:lnTo>
                  <a:lnTo>
                    <a:pt x="0" y="2"/>
                  </a:lnTo>
                  <a:lnTo>
                    <a:pt x="0" y="1"/>
                  </a:lnTo>
                  <a:lnTo>
                    <a:pt x="0" y="0"/>
                  </a:lnTo>
                  <a:lnTo>
                    <a:pt x="1" y="0"/>
                  </a:lnTo>
                  <a:lnTo>
                    <a:pt x="2" y="0"/>
                  </a:lnTo>
                  <a:lnTo>
                    <a:pt x="3" y="0"/>
                  </a:lnTo>
                  <a:lnTo>
                    <a:pt x="3"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26" name="Freeform 150"/>
            <p:cNvSpPr>
              <a:spLocks/>
            </p:cNvSpPr>
            <p:nvPr/>
          </p:nvSpPr>
          <p:spPr bwMode="auto">
            <a:xfrm>
              <a:off x="2344" y="3012"/>
              <a:ext cx="17" cy="17"/>
            </a:xfrm>
            <a:custGeom>
              <a:avLst/>
              <a:gdLst>
                <a:gd name="T0" fmla="*/ 4 w 19"/>
                <a:gd name="T1" fmla="*/ 2 h 17"/>
                <a:gd name="T2" fmla="*/ 4 w 19"/>
                <a:gd name="T3" fmla="*/ 2 h 17"/>
                <a:gd name="T4" fmla="*/ 4 w 19"/>
                <a:gd name="T5" fmla="*/ 6 h 17"/>
                <a:gd name="T6" fmla="*/ 4 w 19"/>
                <a:gd name="T7" fmla="*/ 6 h 17"/>
                <a:gd name="T8" fmla="*/ 4 w 19"/>
                <a:gd name="T9" fmla="*/ 7 h 17"/>
                <a:gd name="T10" fmla="*/ 4 w 19"/>
                <a:gd name="T11" fmla="*/ 9 h 17"/>
                <a:gd name="T12" fmla="*/ 4 w 19"/>
                <a:gd name="T13" fmla="*/ 11 h 17"/>
                <a:gd name="T14" fmla="*/ 4 w 19"/>
                <a:gd name="T15" fmla="*/ 12 h 17"/>
                <a:gd name="T16" fmla="*/ 4 w 19"/>
                <a:gd name="T17" fmla="*/ 14 h 17"/>
                <a:gd name="T18" fmla="*/ 4 w 19"/>
                <a:gd name="T19" fmla="*/ 16 h 17"/>
                <a:gd name="T20" fmla="*/ 4 w 19"/>
                <a:gd name="T21" fmla="*/ 16 h 17"/>
                <a:gd name="T22" fmla="*/ 4 w 19"/>
                <a:gd name="T23" fmla="*/ 16 h 17"/>
                <a:gd name="T24" fmla="*/ 4 w 19"/>
                <a:gd name="T25" fmla="*/ 16 h 17"/>
                <a:gd name="T26" fmla="*/ 4 w 19"/>
                <a:gd name="T27" fmla="*/ 15 h 17"/>
                <a:gd name="T28" fmla="*/ 4 w 19"/>
                <a:gd name="T29" fmla="*/ 14 h 17"/>
                <a:gd name="T30" fmla="*/ 2 w 19"/>
                <a:gd name="T31" fmla="*/ 13 h 17"/>
                <a:gd name="T32" fmla="*/ 1 w 19"/>
                <a:gd name="T33" fmla="*/ 12 h 17"/>
                <a:gd name="T34" fmla="*/ 0 w 19"/>
                <a:gd name="T35" fmla="*/ 11 h 17"/>
                <a:gd name="T36" fmla="*/ 0 w 19"/>
                <a:gd name="T37" fmla="*/ 8 h 17"/>
                <a:gd name="T38" fmla="*/ 1 w 19"/>
                <a:gd name="T39" fmla="*/ 6 h 17"/>
                <a:gd name="T40" fmla="*/ 1 w 19"/>
                <a:gd name="T41" fmla="*/ 3 h 17"/>
                <a:gd name="T42" fmla="*/ 1 w 19"/>
                <a:gd name="T43" fmla="*/ 1 h 17"/>
                <a:gd name="T44" fmla="*/ 3 w 19"/>
                <a:gd name="T45" fmla="*/ 0 h 17"/>
                <a:gd name="T46" fmla="*/ 4 w 19"/>
                <a:gd name="T47" fmla="*/ 0 h 17"/>
                <a:gd name="T48" fmla="*/ 4 w 19"/>
                <a:gd name="T49" fmla="*/ 1 h 17"/>
                <a:gd name="T50" fmla="*/ 4 w 19"/>
                <a:gd name="T51" fmla="*/ 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7"/>
                <a:gd name="T80" fmla="*/ 19 w 19"/>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7">
                  <a:moveTo>
                    <a:pt x="8" y="2"/>
                  </a:moveTo>
                  <a:lnTo>
                    <a:pt x="8" y="2"/>
                  </a:lnTo>
                  <a:lnTo>
                    <a:pt x="12" y="6"/>
                  </a:lnTo>
                  <a:lnTo>
                    <a:pt x="15" y="6"/>
                  </a:lnTo>
                  <a:lnTo>
                    <a:pt x="15" y="7"/>
                  </a:lnTo>
                  <a:lnTo>
                    <a:pt x="17" y="9"/>
                  </a:lnTo>
                  <a:lnTo>
                    <a:pt x="18" y="11"/>
                  </a:lnTo>
                  <a:lnTo>
                    <a:pt x="18" y="12"/>
                  </a:lnTo>
                  <a:lnTo>
                    <a:pt x="17" y="14"/>
                  </a:lnTo>
                  <a:lnTo>
                    <a:pt x="16" y="16"/>
                  </a:lnTo>
                  <a:lnTo>
                    <a:pt x="15" y="16"/>
                  </a:lnTo>
                  <a:lnTo>
                    <a:pt x="12" y="16"/>
                  </a:lnTo>
                  <a:lnTo>
                    <a:pt x="9" y="16"/>
                  </a:lnTo>
                  <a:lnTo>
                    <a:pt x="8" y="15"/>
                  </a:lnTo>
                  <a:lnTo>
                    <a:pt x="6" y="14"/>
                  </a:lnTo>
                  <a:lnTo>
                    <a:pt x="2" y="13"/>
                  </a:lnTo>
                  <a:lnTo>
                    <a:pt x="1" y="12"/>
                  </a:lnTo>
                  <a:lnTo>
                    <a:pt x="0" y="11"/>
                  </a:lnTo>
                  <a:lnTo>
                    <a:pt x="0" y="8"/>
                  </a:lnTo>
                  <a:lnTo>
                    <a:pt x="1" y="6"/>
                  </a:lnTo>
                  <a:lnTo>
                    <a:pt x="1" y="3"/>
                  </a:lnTo>
                  <a:lnTo>
                    <a:pt x="1" y="1"/>
                  </a:lnTo>
                  <a:lnTo>
                    <a:pt x="3" y="0"/>
                  </a:lnTo>
                  <a:lnTo>
                    <a:pt x="6" y="0"/>
                  </a:lnTo>
                  <a:lnTo>
                    <a:pt x="8" y="1"/>
                  </a:lnTo>
                  <a:lnTo>
                    <a:pt x="8" y="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27" name="Freeform 151"/>
            <p:cNvSpPr>
              <a:spLocks/>
            </p:cNvSpPr>
            <p:nvPr/>
          </p:nvSpPr>
          <p:spPr bwMode="auto">
            <a:xfrm>
              <a:off x="2404" y="2955"/>
              <a:ext cx="1" cy="3"/>
            </a:xfrm>
            <a:custGeom>
              <a:avLst/>
              <a:gdLst>
                <a:gd name="T0" fmla="*/ 0 w 2"/>
                <a:gd name="T1" fmla="*/ 1 h 3"/>
                <a:gd name="T2" fmla="*/ 0 w 2"/>
                <a:gd name="T3" fmla="*/ 1 h 3"/>
                <a:gd name="T4" fmla="*/ 0 w 2"/>
                <a:gd name="T5" fmla="*/ 1 h 3"/>
                <a:gd name="T6" fmla="*/ 0 w 2"/>
                <a:gd name="T7" fmla="*/ 2 h 3"/>
                <a:gd name="T8" fmla="*/ 0 w 2"/>
                <a:gd name="T9" fmla="*/ 2 h 3"/>
                <a:gd name="T10" fmla="*/ 0 w 2"/>
                <a:gd name="T11" fmla="*/ 2 h 3"/>
                <a:gd name="T12" fmla="*/ 0 w 2"/>
                <a:gd name="T13" fmla="*/ 2 h 3"/>
                <a:gd name="T14" fmla="*/ 0 w 2"/>
                <a:gd name="T15" fmla="*/ 2 h 3"/>
                <a:gd name="T16" fmla="*/ 1 w 2"/>
                <a:gd name="T17" fmla="*/ 1 h 3"/>
                <a:gd name="T18" fmla="*/ 1 w 2"/>
                <a:gd name="T19" fmla="*/ 0 h 3"/>
                <a:gd name="T20" fmla="*/ 0 w 2"/>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
                <a:gd name="T35" fmla="*/ 2 w 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
                  <a:moveTo>
                    <a:pt x="0" y="1"/>
                  </a:moveTo>
                  <a:lnTo>
                    <a:pt x="0" y="1"/>
                  </a:lnTo>
                  <a:lnTo>
                    <a:pt x="0" y="2"/>
                  </a:lnTo>
                  <a:lnTo>
                    <a:pt x="1" y="1"/>
                  </a:lnTo>
                  <a:lnTo>
                    <a:pt x="1" y="0"/>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28" name="Freeform 152"/>
            <p:cNvSpPr>
              <a:spLocks/>
            </p:cNvSpPr>
            <p:nvPr/>
          </p:nvSpPr>
          <p:spPr bwMode="auto">
            <a:xfrm>
              <a:off x="2404" y="2955"/>
              <a:ext cx="11" cy="13"/>
            </a:xfrm>
            <a:custGeom>
              <a:avLst/>
              <a:gdLst>
                <a:gd name="T0" fmla="*/ 2 w 13"/>
                <a:gd name="T1" fmla="*/ 4 h 13"/>
                <a:gd name="T2" fmla="*/ 2 w 13"/>
                <a:gd name="T3" fmla="*/ 4 h 13"/>
                <a:gd name="T4" fmla="*/ 1 w 13"/>
                <a:gd name="T5" fmla="*/ 6 h 13"/>
                <a:gd name="T6" fmla="*/ 0 w 13"/>
                <a:gd name="T7" fmla="*/ 8 h 13"/>
                <a:gd name="T8" fmla="*/ 0 w 13"/>
                <a:gd name="T9" fmla="*/ 10 h 13"/>
                <a:gd name="T10" fmla="*/ 0 w 13"/>
                <a:gd name="T11" fmla="*/ 11 h 13"/>
                <a:gd name="T12" fmla="*/ 2 w 13"/>
                <a:gd name="T13" fmla="*/ 12 h 13"/>
                <a:gd name="T14" fmla="*/ 3 w 13"/>
                <a:gd name="T15" fmla="*/ 12 h 13"/>
                <a:gd name="T16" fmla="*/ 3 w 13"/>
                <a:gd name="T17" fmla="*/ 12 h 13"/>
                <a:gd name="T18" fmla="*/ 3 w 13"/>
                <a:gd name="T19" fmla="*/ 8 h 13"/>
                <a:gd name="T20" fmla="*/ 3 w 13"/>
                <a:gd name="T21" fmla="*/ 0 h 13"/>
                <a:gd name="T22" fmla="*/ 2 w 13"/>
                <a:gd name="T23" fmla="*/ 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3"/>
                <a:gd name="T38" fmla="*/ 13 w 13"/>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3">
                  <a:moveTo>
                    <a:pt x="2" y="4"/>
                  </a:moveTo>
                  <a:lnTo>
                    <a:pt x="2" y="4"/>
                  </a:lnTo>
                  <a:lnTo>
                    <a:pt x="1" y="6"/>
                  </a:lnTo>
                  <a:lnTo>
                    <a:pt x="0" y="8"/>
                  </a:lnTo>
                  <a:lnTo>
                    <a:pt x="0" y="10"/>
                  </a:lnTo>
                  <a:lnTo>
                    <a:pt x="0" y="11"/>
                  </a:lnTo>
                  <a:lnTo>
                    <a:pt x="2" y="12"/>
                  </a:lnTo>
                  <a:lnTo>
                    <a:pt x="3" y="12"/>
                  </a:lnTo>
                  <a:lnTo>
                    <a:pt x="5" y="12"/>
                  </a:lnTo>
                  <a:lnTo>
                    <a:pt x="12" y="8"/>
                  </a:lnTo>
                  <a:lnTo>
                    <a:pt x="10" y="0"/>
                  </a:lnTo>
                  <a:lnTo>
                    <a:pt x="2" y="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29" name="Freeform 153"/>
            <p:cNvSpPr>
              <a:spLocks/>
            </p:cNvSpPr>
            <p:nvPr/>
          </p:nvSpPr>
          <p:spPr bwMode="auto">
            <a:xfrm>
              <a:off x="2346" y="2929"/>
              <a:ext cx="2" cy="3"/>
            </a:xfrm>
            <a:custGeom>
              <a:avLst/>
              <a:gdLst>
                <a:gd name="T0" fmla="*/ 0 w 3"/>
                <a:gd name="T1" fmla="*/ 1 h 3"/>
                <a:gd name="T2" fmla="*/ 0 w 3"/>
                <a:gd name="T3" fmla="*/ 1 h 3"/>
                <a:gd name="T4" fmla="*/ 0 w 3"/>
                <a:gd name="T5" fmla="*/ 1 h 3"/>
                <a:gd name="T6" fmla="*/ 0 w 3"/>
                <a:gd name="T7" fmla="*/ 2 h 3"/>
                <a:gd name="T8" fmla="*/ 0 w 3"/>
                <a:gd name="T9" fmla="*/ 2 h 3"/>
                <a:gd name="T10" fmla="*/ 0 w 3"/>
                <a:gd name="T11" fmla="*/ 2 h 3"/>
                <a:gd name="T12" fmla="*/ 1 w 3"/>
                <a:gd name="T13" fmla="*/ 2 h 3"/>
                <a:gd name="T14" fmla="*/ 1 w 3"/>
                <a:gd name="T15" fmla="*/ 2 h 3"/>
                <a:gd name="T16" fmla="*/ 1 w 3"/>
                <a:gd name="T17" fmla="*/ 1 h 3"/>
                <a:gd name="T18" fmla="*/ 1 w 3"/>
                <a:gd name="T19" fmla="*/ 0 h 3"/>
                <a:gd name="T20" fmla="*/ 0 w 3"/>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0" y="1"/>
                  </a:moveTo>
                  <a:lnTo>
                    <a:pt x="0" y="1"/>
                  </a:lnTo>
                  <a:lnTo>
                    <a:pt x="0" y="2"/>
                  </a:lnTo>
                  <a:lnTo>
                    <a:pt x="1" y="2"/>
                  </a:lnTo>
                  <a:lnTo>
                    <a:pt x="2" y="1"/>
                  </a:lnTo>
                  <a:lnTo>
                    <a:pt x="2" y="0"/>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30" name="Freeform 154"/>
            <p:cNvSpPr>
              <a:spLocks/>
            </p:cNvSpPr>
            <p:nvPr/>
          </p:nvSpPr>
          <p:spPr bwMode="auto">
            <a:xfrm>
              <a:off x="2346" y="2929"/>
              <a:ext cx="12" cy="13"/>
            </a:xfrm>
            <a:custGeom>
              <a:avLst/>
              <a:gdLst>
                <a:gd name="T0" fmla="*/ 2 w 14"/>
                <a:gd name="T1" fmla="*/ 3 h 13"/>
                <a:gd name="T2" fmla="*/ 2 w 14"/>
                <a:gd name="T3" fmla="*/ 3 h 13"/>
                <a:gd name="T4" fmla="*/ 1 w 14"/>
                <a:gd name="T5" fmla="*/ 6 h 13"/>
                <a:gd name="T6" fmla="*/ 0 w 14"/>
                <a:gd name="T7" fmla="*/ 7 h 13"/>
                <a:gd name="T8" fmla="*/ 0 w 14"/>
                <a:gd name="T9" fmla="*/ 9 h 13"/>
                <a:gd name="T10" fmla="*/ 0 w 14"/>
                <a:gd name="T11" fmla="*/ 10 h 13"/>
                <a:gd name="T12" fmla="*/ 2 w 14"/>
                <a:gd name="T13" fmla="*/ 11 h 13"/>
                <a:gd name="T14" fmla="*/ 3 w 14"/>
                <a:gd name="T15" fmla="*/ 12 h 13"/>
                <a:gd name="T16" fmla="*/ 3 w 14"/>
                <a:gd name="T17" fmla="*/ 11 h 13"/>
                <a:gd name="T18" fmla="*/ 3 w 14"/>
                <a:gd name="T19" fmla="*/ 7 h 13"/>
                <a:gd name="T20" fmla="*/ 3 w 14"/>
                <a:gd name="T21" fmla="*/ 0 h 13"/>
                <a:gd name="T22" fmla="*/ 2 w 14"/>
                <a:gd name="T23" fmla="*/ 3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3"/>
                <a:gd name="T38" fmla="*/ 14 w 14"/>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3">
                  <a:moveTo>
                    <a:pt x="2" y="3"/>
                  </a:moveTo>
                  <a:lnTo>
                    <a:pt x="2" y="3"/>
                  </a:lnTo>
                  <a:lnTo>
                    <a:pt x="1" y="6"/>
                  </a:lnTo>
                  <a:lnTo>
                    <a:pt x="0" y="7"/>
                  </a:lnTo>
                  <a:lnTo>
                    <a:pt x="0" y="9"/>
                  </a:lnTo>
                  <a:lnTo>
                    <a:pt x="0" y="10"/>
                  </a:lnTo>
                  <a:lnTo>
                    <a:pt x="2" y="11"/>
                  </a:lnTo>
                  <a:lnTo>
                    <a:pt x="4" y="12"/>
                  </a:lnTo>
                  <a:lnTo>
                    <a:pt x="6" y="11"/>
                  </a:lnTo>
                  <a:lnTo>
                    <a:pt x="13" y="7"/>
                  </a:lnTo>
                  <a:lnTo>
                    <a:pt x="11" y="0"/>
                  </a:lnTo>
                  <a:lnTo>
                    <a:pt x="2" y="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31" name="Freeform 155"/>
            <p:cNvSpPr>
              <a:spLocks/>
            </p:cNvSpPr>
            <p:nvPr/>
          </p:nvSpPr>
          <p:spPr bwMode="auto">
            <a:xfrm>
              <a:off x="2328" y="2968"/>
              <a:ext cx="1" cy="8"/>
            </a:xfrm>
            <a:custGeom>
              <a:avLst/>
              <a:gdLst>
                <a:gd name="T0" fmla="*/ 0 w 1"/>
                <a:gd name="T1" fmla="*/ 2 h 8"/>
                <a:gd name="T2" fmla="*/ 0 w 1"/>
                <a:gd name="T3" fmla="*/ 2 h 8"/>
                <a:gd name="T4" fmla="*/ 0 w 1"/>
                <a:gd name="T5" fmla="*/ 3 h 8"/>
                <a:gd name="T6" fmla="*/ 0 w 1"/>
                <a:gd name="T7" fmla="*/ 4 h 8"/>
                <a:gd name="T8" fmla="*/ 0 w 1"/>
                <a:gd name="T9" fmla="*/ 5 h 8"/>
                <a:gd name="T10" fmla="*/ 0 w 1"/>
                <a:gd name="T11" fmla="*/ 5 h 8"/>
                <a:gd name="T12" fmla="*/ 0 w 1"/>
                <a:gd name="T13" fmla="*/ 6 h 8"/>
                <a:gd name="T14" fmla="*/ 0 w 1"/>
                <a:gd name="T15" fmla="*/ 7 h 8"/>
                <a:gd name="T16" fmla="*/ 0 w 1"/>
                <a:gd name="T17" fmla="*/ 7 h 8"/>
                <a:gd name="T18" fmla="*/ 0 w 1"/>
                <a:gd name="T19" fmla="*/ 3 h 8"/>
                <a:gd name="T20" fmla="*/ 0 w 1"/>
                <a:gd name="T21" fmla="*/ 0 h 8"/>
                <a:gd name="T22" fmla="*/ 0 w 1"/>
                <a:gd name="T23" fmla="*/ 2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8"/>
                <a:gd name="T38" fmla="*/ 1 w 1"/>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8">
                  <a:moveTo>
                    <a:pt x="0" y="2"/>
                  </a:moveTo>
                  <a:lnTo>
                    <a:pt x="0" y="2"/>
                  </a:lnTo>
                  <a:lnTo>
                    <a:pt x="0" y="3"/>
                  </a:lnTo>
                  <a:lnTo>
                    <a:pt x="0" y="4"/>
                  </a:lnTo>
                  <a:lnTo>
                    <a:pt x="0" y="5"/>
                  </a:lnTo>
                  <a:lnTo>
                    <a:pt x="0" y="6"/>
                  </a:lnTo>
                  <a:lnTo>
                    <a:pt x="0" y="7"/>
                  </a:lnTo>
                  <a:lnTo>
                    <a:pt x="0" y="3"/>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32" name="Freeform 156"/>
            <p:cNvSpPr>
              <a:spLocks/>
            </p:cNvSpPr>
            <p:nvPr/>
          </p:nvSpPr>
          <p:spPr bwMode="auto">
            <a:xfrm>
              <a:off x="2328" y="2968"/>
              <a:ext cx="11" cy="18"/>
            </a:xfrm>
            <a:custGeom>
              <a:avLst/>
              <a:gdLst>
                <a:gd name="T0" fmla="*/ 2 w 12"/>
                <a:gd name="T1" fmla="*/ 4 h 18"/>
                <a:gd name="T2" fmla="*/ 2 w 12"/>
                <a:gd name="T3" fmla="*/ 4 h 18"/>
                <a:gd name="T4" fmla="*/ 1 w 12"/>
                <a:gd name="T5" fmla="*/ 6 h 18"/>
                <a:gd name="T6" fmla="*/ 0 w 12"/>
                <a:gd name="T7" fmla="*/ 8 h 18"/>
                <a:gd name="T8" fmla="*/ 0 w 12"/>
                <a:gd name="T9" fmla="*/ 9 h 18"/>
                <a:gd name="T10" fmla="*/ 0 w 12"/>
                <a:gd name="T11" fmla="*/ 11 h 18"/>
                <a:gd name="T12" fmla="*/ 2 w 12"/>
                <a:gd name="T13" fmla="*/ 12 h 18"/>
                <a:gd name="T14" fmla="*/ 4 w 12"/>
                <a:gd name="T15" fmla="*/ 14 h 18"/>
                <a:gd name="T16" fmla="*/ 6 w 12"/>
                <a:gd name="T17" fmla="*/ 16 h 18"/>
                <a:gd name="T18" fmla="*/ 6 w 12"/>
                <a:gd name="T19" fmla="*/ 17 h 18"/>
                <a:gd name="T20" fmla="*/ 6 w 12"/>
                <a:gd name="T21" fmla="*/ 7 h 18"/>
                <a:gd name="T22" fmla="*/ 6 w 12"/>
                <a:gd name="T23" fmla="*/ 0 h 18"/>
                <a:gd name="T24" fmla="*/ 2 w 12"/>
                <a:gd name="T25" fmla="*/ 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8"/>
                <a:gd name="T41" fmla="*/ 12 w 1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8">
                  <a:moveTo>
                    <a:pt x="2" y="4"/>
                  </a:moveTo>
                  <a:lnTo>
                    <a:pt x="2" y="4"/>
                  </a:lnTo>
                  <a:lnTo>
                    <a:pt x="1" y="6"/>
                  </a:lnTo>
                  <a:lnTo>
                    <a:pt x="0" y="8"/>
                  </a:lnTo>
                  <a:lnTo>
                    <a:pt x="0" y="9"/>
                  </a:lnTo>
                  <a:lnTo>
                    <a:pt x="0" y="11"/>
                  </a:lnTo>
                  <a:lnTo>
                    <a:pt x="2" y="12"/>
                  </a:lnTo>
                  <a:lnTo>
                    <a:pt x="4" y="14"/>
                  </a:lnTo>
                  <a:lnTo>
                    <a:pt x="7" y="16"/>
                  </a:lnTo>
                  <a:lnTo>
                    <a:pt x="8" y="17"/>
                  </a:lnTo>
                  <a:lnTo>
                    <a:pt x="11" y="7"/>
                  </a:lnTo>
                  <a:lnTo>
                    <a:pt x="10" y="0"/>
                  </a:lnTo>
                  <a:lnTo>
                    <a:pt x="2" y="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33" name="Freeform 157"/>
            <p:cNvSpPr>
              <a:spLocks/>
            </p:cNvSpPr>
            <p:nvPr/>
          </p:nvSpPr>
          <p:spPr bwMode="auto">
            <a:xfrm>
              <a:off x="2369" y="2987"/>
              <a:ext cx="9" cy="9"/>
            </a:xfrm>
            <a:custGeom>
              <a:avLst/>
              <a:gdLst>
                <a:gd name="T0" fmla="*/ 5 w 10"/>
                <a:gd name="T1" fmla="*/ 5 h 9"/>
                <a:gd name="T2" fmla="*/ 5 w 10"/>
                <a:gd name="T3" fmla="*/ 5 h 9"/>
                <a:gd name="T4" fmla="*/ 5 w 10"/>
                <a:gd name="T5" fmla="*/ 5 h 9"/>
                <a:gd name="T6" fmla="*/ 4 w 10"/>
                <a:gd name="T7" fmla="*/ 5 h 9"/>
                <a:gd name="T8" fmla="*/ 4 w 10"/>
                <a:gd name="T9" fmla="*/ 4 h 9"/>
                <a:gd name="T10" fmla="*/ 4 w 10"/>
                <a:gd name="T11" fmla="*/ 3 h 9"/>
                <a:gd name="T12" fmla="*/ 3 w 10"/>
                <a:gd name="T13" fmla="*/ 2 h 9"/>
                <a:gd name="T14" fmla="*/ 3 w 10"/>
                <a:gd name="T15" fmla="*/ 1 h 9"/>
                <a:gd name="T16" fmla="*/ 2 w 10"/>
                <a:gd name="T17" fmla="*/ 1 h 9"/>
                <a:gd name="T18" fmla="*/ 1 w 10"/>
                <a:gd name="T19" fmla="*/ 0 h 9"/>
                <a:gd name="T20" fmla="*/ 1 w 10"/>
                <a:gd name="T21" fmla="*/ 0 h 9"/>
                <a:gd name="T22" fmla="*/ 0 w 10"/>
                <a:gd name="T23" fmla="*/ 0 h 9"/>
                <a:gd name="T24" fmla="*/ 0 w 10"/>
                <a:gd name="T25" fmla="*/ 2 h 9"/>
                <a:gd name="T26" fmla="*/ 1 w 10"/>
                <a:gd name="T27" fmla="*/ 3 h 9"/>
                <a:gd name="T28" fmla="*/ 1 w 10"/>
                <a:gd name="T29" fmla="*/ 4 h 9"/>
                <a:gd name="T30" fmla="*/ 1 w 10"/>
                <a:gd name="T31" fmla="*/ 5 h 9"/>
                <a:gd name="T32" fmla="*/ 1 w 10"/>
                <a:gd name="T33" fmla="*/ 5 h 9"/>
                <a:gd name="T34" fmla="*/ 2 w 10"/>
                <a:gd name="T35" fmla="*/ 6 h 9"/>
                <a:gd name="T36" fmla="*/ 3 w 10"/>
                <a:gd name="T37" fmla="*/ 7 h 9"/>
                <a:gd name="T38" fmla="*/ 4 w 10"/>
                <a:gd name="T39" fmla="*/ 8 h 9"/>
                <a:gd name="T40" fmla="*/ 5 w 10"/>
                <a:gd name="T41" fmla="*/ 8 h 9"/>
                <a:gd name="T42" fmla="*/ 5 w 10"/>
                <a:gd name="T43" fmla="*/ 8 h 9"/>
                <a:gd name="T44" fmla="*/ 5 w 10"/>
                <a:gd name="T45" fmla="*/ 6 h 9"/>
                <a:gd name="T46" fmla="*/ 5 w 10"/>
                <a:gd name="T47" fmla="*/ 5 h 9"/>
                <a:gd name="T48" fmla="*/ 5 w 10"/>
                <a:gd name="T49" fmla="*/ 5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9"/>
                <a:gd name="T77" fmla="*/ 10 w 10"/>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9">
                  <a:moveTo>
                    <a:pt x="9" y="5"/>
                  </a:moveTo>
                  <a:lnTo>
                    <a:pt x="7" y="5"/>
                  </a:lnTo>
                  <a:lnTo>
                    <a:pt x="6" y="5"/>
                  </a:lnTo>
                  <a:lnTo>
                    <a:pt x="4" y="5"/>
                  </a:lnTo>
                  <a:lnTo>
                    <a:pt x="4" y="4"/>
                  </a:lnTo>
                  <a:lnTo>
                    <a:pt x="4" y="3"/>
                  </a:lnTo>
                  <a:lnTo>
                    <a:pt x="3" y="2"/>
                  </a:lnTo>
                  <a:lnTo>
                    <a:pt x="3" y="1"/>
                  </a:lnTo>
                  <a:lnTo>
                    <a:pt x="2" y="1"/>
                  </a:lnTo>
                  <a:lnTo>
                    <a:pt x="1" y="0"/>
                  </a:lnTo>
                  <a:lnTo>
                    <a:pt x="0" y="0"/>
                  </a:lnTo>
                  <a:lnTo>
                    <a:pt x="0" y="2"/>
                  </a:lnTo>
                  <a:lnTo>
                    <a:pt x="1" y="3"/>
                  </a:lnTo>
                  <a:lnTo>
                    <a:pt x="1" y="4"/>
                  </a:lnTo>
                  <a:lnTo>
                    <a:pt x="1" y="5"/>
                  </a:lnTo>
                  <a:lnTo>
                    <a:pt x="2" y="6"/>
                  </a:lnTo>
                  <a:lnTo>
                    <a:pt x="3" y="7"/>
                  </a:lnTo>
                  <a:lnTo>
                    <a:pt x="4" y="8"/>
                  </a:lnTo>
                  <a:lnTo>
                    <a:pt x="5" y="8"/>
                  </a:lnTo>
                  <a:lnTo>
                    <a:pt x="6" y="8"/>
                  </a:lnTo>
                  <a:lnTo>
                    <a:pt x="7" y="6"/>
                  </a:lnTo>
                  <a:lnTo>
                    <a:pt x="9" y="5"/>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34" name="Freeform 158"/>
            <p:cNvSpPr>
              <a:spLocks/>
            </p:cNvSpPr>
            <p:nvPr/>
          </p:nvSpPr>
          <p:spPr bwMode="auto">
            <a:xfrm>
              <a:off x="2369" y="2987"/>
              <a:ext cx="19" cy="19"/>
            </a:xfrm>
            <a:custGeom>
              <a:avLst/>
              <a:gdLst>
                <a:gd name="T0" fmla="*/ 3 w 22"/>
                <a:gd name="T1" fmla="*/ 11 h 19"/>
                <a:gd name="T2" fmla="*/ 3 w 22"/>
                <a:gd name="T3" fmla="*/ 11 h 19"/>
                <a:gd name="T4" fmla="*/ 3 w 22"/>
                <a:gd name="T5" fmla="*/ 11 h 19"/>
                <a:gd name="T6" fmla="*/ 3 w 22"/>
                <a:gd name="T7" fmla="*/ 12 h 19"/>
                <a:gd name="T8" fmla="*/ 3 w 22"/>
                <a:gd name="T9" fmla="*/ 12 h 19"/>
                <a:gd name="T10" fmla="*/ 3 w 22"/>
                <a:gd name="T11" fmla="*/ 10 h 19"/>
                <a:gd name="T12" fmla="*/ 3 w 22"/>
                <a:gd name="T13" fmla="*/ 7 h 19"/>
                <a:gd name="T14" fmla="*/ 3 w 22"/>
                <a:gd name="T15" fmla="*/ 5 h 19"/>
                <a:gd name="T16" fmla="*/ 3 w 22"/>
                <a:gd name="T17" fmla="*/ 3 h 19"/>
                <a:gd name="T18" fmla="*/ 3 w 22"/>
                <a:gd name="T19" fmla="*/ 2 h 19"/>
                <a:gd name="T20" fmla="*/ 2 w 22"/>
                <a:gd name="T21" fmla="*/ 1 h 19"/>
                <a:gd name="T22" fmla="*/ 1 w 22"/>
                <a:gd name="T23" fmla="*/ 0 h 19"/>
                <a:gd name="T24" fmla="*/ 0 w 22"/>
                <a:gd name="T25" fmla="*/ 1 h 19"/>
                <a:gd name="T26" fmla="*/ 0 w 22"/>
                <a:gd name="T27" fmla="*/ 4 h 19"/>
                <a:gd name="T28" fmla="*/ 1 w 22"/>
                <a:gd name="T29" fmla="*/ 6 h 19"/>
                <a:gd name="T30" fmla="*/ 1 w 22"/>
                <a:gd name="T31" fmla="*/ 9 h 19"/>
                <a:gd name="T32" fmla="*/ 1 w 22"/>
                <a:gd name="T33" fmla="*/ 11 h 19"/>
                <a:gd name="T34" fmla="*/ 2 w 22"/>
                <a:gd name="T35" fmla="*/ 12 h 19"/>
                <a:gd name="T36" fmla="*/ 3 w 22"/>
                <a:gd name="T37" fmla="*/ 14 h 19"/>
                <a:gd name="T38" fmla="*/ 3 w 22"/>
                <a:gd name="T39" fmla="*/ 16 h 19"/>
                <a:gd name="T40" fmla="*/ 3 w 22"/>
                <a:gd name="T41" fmla="*/ 18 h 19"/>
                <a:gd name="T42" fmla="*/ 3 w 22"/>
                <a:gd name="T43" fmla="*/ 18 h 19"/>
                <a:gd name="T44" fmla="*/ 3 w 22"/>
                <a:gd name="T45" fmla="*/ 17 h 19"/>
                <a:gd name="T46" fmla="*/ 3 w 22"/>
                <a:gd name="T47" fmla="*/ 14 h 19"/>
                <a:gd name="T48" fmla="*/ 3 w 22"/>
                <a:gd name="T49" fmla="*/ 12 h 19"/>
                <a:gd name="T50" fmla="*/ 3 w 22"/>
                <a:gd name="T51" fmla="*/ 11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9"/>
                <a:gd name="T80" fmla="*/ 22 w 22"/>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9">
                  <a:moveTo>
                    <a:pt x="21" y="11"/>
                  </a:moveTo>
                  <a:lnTo>
                    <a:pt x="21" y="11"/>
                  </a:lnTo>
                  <a:lnTo>
                    <a:pt x="16" y="11"/>
                  </a:lnTo>
                  <a:lnTo>
                    <a:pt x="13" y="12"/>
                  </a:lnTo>
                  <a:lnTo>
                    <a:pt x="9" y="12"/>
                  </a:lnTo>
                  <a:lnTo>
                    <a:pt x="8" y="10"/>
                  </a:lnTo>
                  <a:lnTo>
                    <a:pt x="8" y="7"/>
                  </a:lnTo>
                  <a:lnTo>
                    <a:pt x="7" y="5"/>
                  </a:lnTo>
                  <a:lnTo>
                    <a:pt x="6" y="3"/>
                  </a:lnTo>
                  <a:lnTo>
                    <a:pt x="5" y="2"/>
                  </a:lnTo>
                  <a:lnTo>
                    <a:pt x="2" y="1"/>
                  </a:lnTo>
                  <a:lnTo>
                    <a:pt x="1" y="0"/>
                  </a:lnTo>
                  <a:lnTo>
                    <a:pt x="0" y="1"/>
                  </a:lnTo>
                  <a:lnTo>
                    <a:pt x="0" y="4"/>
                  </a:lnTo>
                  <a:lnTo>
                    <a:pt x="1" y="6"/>
                  </a:lnTo>
                  <a:lnTo>
                    <a:pt x="1" y="9"/>
                  </a:lnTo>
                  <a:lnTo>
                    <a:pt x="1" y="11"/>
                  </a:lnTo>
                  <a:lnTo>
                    <a:pt x="2" y="12"/>
                  </a:lnTo>
                  <a:lnTo>
                    <a:pt x="5" y="14"/>
                  </a:lnTo>
                  <a:lnTo>
                    <a:pt x="7" y="16"/>
                  </a:lnTo>
                  <a:lnTo>
                    <a:pt x="8" y="18"/>
                  </a:lnTo>
                  <a:lnTo>
                    <a:pt x="11" y="18"/>
                  </a:lnTo>
                  <a:lnTo>
                    <a:pt x="13" y="17"/>
                  </a:lnTo>
                  <a:lnTo>
                    <a:pt x="16" y="14"/>
                  </a:lnTo>
                  <a:lnTo>
                    <a:pt x="20" y="12"/>
                  </a:lnTo>
                  <a:lnTo>
                    <a:pt x="21" y="1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35" name="Freeform 159"/>
            <p:cNvSpPr>
              <a:spLocks/>
            </p:cNvSpPr>
            <p:nvPr/>
          </p:nvSpPr>
          <p:spPr bwMode="auto">
            <a:xfrm>
              <a:off x="2361" y="2948"/>
              <a:ext cx="6" cy="6"/>
            </a:xfrm>
            <a:custGeom>
              <a:avLst/>
              <a:gdLst>
                <a:gd name="T0" fmla="*/ 0 w 7"/>
                <a:gd name="T1" fmla="*/ 5 h 6"/>
                <a:gd name="T2" fmla="*/ 1 w 7"/>
                <a:gd name="T3" fmla="*/ 2 h 6"/>
                <a:gd name="T4" fmla="*/ 2 w 7"/>
                <a:gd name="T5" fmla="*/ 0 h 6"/>
                <a:gd name="T6" fmla="*/ 3 w 7"/>
                <a:gd name="T7" fmla="*/ 0 h 6"/>
                <a:gd name="T8" fmla="*/ 3 w 7"/>
                <a:gd name="T9" fmla="*/ 0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5"/>
                  </a:moveTo>
                  <a:lnTo>
                    <a:pt x="1" y="2"/>
                  </a:lnTo>
                  <a:lnTo>
                    <a:pt x="2" y="0"/>
                  </a:lnTo>
                  <a:lnTo>
                    <a:pt x="5" y="0"/>
                  </a:lnTo>
                  <a:lnTo>
                    <a:pt x="6" y="0"/>
                  </a:lnTo>
                  <a:lnTo>
                    <a:pt x="0"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36" name="Freeform 160"/>
            <p:cNvSpPr>
              <a:spLocks/>
            </p:cNvSpPr>
            <p:nvPr/>
          </p:nvSpPr>
          <p:spPr bwMode="auto">
            <a:xfrm>
              <a:off x="2366" y="2953"/>
              <a:ext cx="6" cy="6"/>
            </a:xfrm>
            <a:custGeom>
              <a:avLst/>
              <a:gdLst>
                <a:gd name="T0" fmla="*/ 3 w 7"/>
                <a:gd name="T1" fmla="*/ 0 h 6"/>
                <a:gd name="T2" fmla="*/ 3 w 7"/>
                <a:gd name="T3" fmla="*/ 0 h 6"/>
                <a:gd name="T4" fmla="*/ 3 w 7"/>
                <a:gd name="T5" fmla="*/ 3 h 6"/>
                <a:gd name="T6" fmla="*/ 3 w 7"/>
                <a:gd name="T7" fmla="*/ 5 h 6"/>
                <a:gd name="T8" fmla="*/ 1 w 7"/>
                <a:gd name="T9" fmla="*/ 5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6" y="0"/>
                  </a:moveTo>
                  <a:lnTo>
                    <a:pt x="6" y="0"/>
                  </a:lnTo>
                  <a:lnTo>
                    <a:pt x="5" y="3"/>
                  </a:lnTo>
                  <a:lnTo>
                    <a:pt x="4" y="5"/>
                  </a:lnTo>
                  <a:lnTo>
                    <a:pt x="1" y="5"/>
                  </a:lnTo>
                  <a:lnTo>
                    <a:pt x="0" y="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37" name="Freeform 161"/>
            <p:cNvSpPr>
              <a:spLocks/>
            </p:cNvSpPr>
            <p:nvPr/>
          </p:nvSpPr>
          <p:spPr bwMode="auto">
            <a:xfrm>
              <a:off x="2391" y="2996"/>
              <a:ext cx="9" cy="11"/>
            </a:xfrm>
            <a:custGeom>
              <a:avLst/>
              <a:gdLst>
                <a:gd name="T0" fmla="*/ 5 w 10"/>
                <a:gd name="T1" fmla="*/ 0 h 11"/>
                <a:gd name="T2" fmla="*/ 5 w 10"/>
                <a:gd name="T3" fmla="*/ 2 h 11"/>
                <a:gd name="T4" fmla="*/ 5 w 10"/>
                <a:gd name="T5" fmla="*/ 3 h 11"/>
                <a:gd name="T6" fmla="*/ 5 w 10"/>
                <a:gd name="T7" fmla="*/ 4 h 11"/>
                <a:gd name="T8" fmla="*/ 5 w 10"/>
                <a:gd name="T9" fmla="*/ 4 h 11"/>
                <a:gd name="T10" fmla="*/ 5 w 10"/>
                <a:gd name="T11" fmla="*/ 5 h 11"/>
                <a:gd name="T12" fmla="*/ 5 w 10"/>
                <a:gd name="T13" fmla="*/ 5 h 11"/>
                <a:gd name="T14" fmla="*/ 5 w 10"/>
                <a:gd name="T15" fmla="*/ 6 h 11"/>
                <a:gd name="T16" fmla="*/ 4 w 10"/>
                <a:gd name="T17" fmla="*/ 7 h 11"/>
                <a:gd name="T18" fmla="*/ 3 w 10"/>
                <a:gd name="T19" fmla="*/ 8 h 11"/>
                <a:gd name="T20" fmla="*/ 2 w 10"/>
                <a:gd name="T21" fmla="*/ 9 h 11"/>
                <a:gd name="T22" fmla="*/ 1 w 10"/>
                <a:gd name="T23" fmla="*/ 10 h 11"/>
                <a:gd name="T24" fmla="*/ 0 w 10"/>
                <a:gd name="T25" fmla="*/ 10 h 11"/>
                <a:gd name="T26" fmla="*/ 5 w 10"/>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1"/>
                <a:gd name="T44" fmla="*/ 10 w 10"/>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1">
                  <a:moveTo>
                    <a:pt x="9" y="0"/>
                  </a:moveTo>
                  <a:lnTo>
                    <a:pt x="8" y="2"/>
                  </a:lnTo>
                  <a:lnTo>
                    <a:pt x="7" y="3"/>
                  </a:lnTo>
                  <a:lnTo>
                    <a:pt x="6" y="4"/>
                  </a:lnTo>
                  <a:lnTo>
                    <a:pt x="6" y="5"/>
                  </a:lnTo>
                  <a:lnTo>
                    <a:pt x="5" y="5"/>
                  </a:lnTo>
                  <a:lnTo>
                    <a:pt x="5" y="6"/>
                  </a:lnTo>
                  <a:lnTo>
                    <a:pt x="4" y="7"/>
                  </a:lnTo>
                  <a:lnTo>
                    <a:pt x="3" y="8"/>
                  </a:lnTo>
                  <a:lnTo>
                    <a:pt x="2" y="9"/>
                  </a:lnTo>
                  <a:lnTo>
                    <a:pt x="1" y="10"/>
                  </a:lnTo>
                  <a:lnTo>
                    <a:pt x="0" y="10"/>
                  </a:lnTo>
                  <a:lnTo>
                    <a:pt x="9"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38" name="Freeform 162"/>
            <p:cNvSpPr>
              <a:spLocks/>
            </p:cNvSpPr>
            <p:nvPr/>
          </p:nvSpPr>
          <p:spPr bwMode="auto">
            <a:xfrm>
              <a:off x="2391" y="2996"/>
              <a:ext cx="19" cy="21"/>
            </a:xfrm>
            <a:custGeom>
              <a:avLst/>
              <a:gdLst>
                <a:gd name="T0" fmla="*/ 5 w 21"/>
                <a:gd name="T1" fmla="*/ 0 h 21"/>
                <a:gd name="T2" fmla="*/ 5 w 21"/>
                <a:gd name="T3" fmla="*/ 0 h 21"/>
                <a:gd name="T4" fmla="*/ 5 w 21"/>
                <a:gd name="T5" fmla="*/ 3 h 21"/>
                <a:gd name="T6" fmla="*/ 5 w 21"/>
                <a:gd name="T7" fmla="*/ 5 h 21"/>
                <a:gd name="T8" fmla="*/ 5 w 21"/>
                <a:gd name="T9" fmla="*/ 7 h 21"/>
                <a:gd name="T10" fmla="*/ 5 w 21"/>
                <a:gd name="T11" fmla="*/ 8 h 21"/>
                <a:gd name="T12" fmla="*/ 5 w 21"/>
                <a:gd name="T13" fmla="*/ 9 h 21"/>
                <a:gd name="T14" fmla="*/ 5 w 21"/>
                <a:gd name="T15" fmla="*/ 10 h 21"/>
                <a:gd name="T16" fmla="*/ 5 w 21"/>
                <a:gd name="T17" fmla="*/ 12 h 21"/>
                <a:gd name="T18" fmla="*/ 5 w 21"/>
                <a:gd name="T19" fmla="*/ 14 h 21"/>
                <a:gd name="T20" fmla="*/ 5 w 21"/>
                <a:gd name="T21" fmla="*/ 15 h 21"/>
                <a:gd name="T22" fmla="*/ 4 w 21"/>
                <a:gd name="T23" fmla="*/ 17 h 21"/>
                <a:gd name="T24" fmla="*/ 1 w 21"/>
                <a:gd name="T25" fmla="*/ 19 h 21"/>
                <a:gd name="T26" fmla="*/ 0 w 21"/>
                <a:gd name="T27" fmla="*/ 2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1"/>
                <a:gd name="T44" fmla="*/ 21 w 21"/>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1">
                  <a:moveTo>
                    <a:pt x="20" y="0"/>
                  </a:moveTo>
                  <a:lnTo>
                    <a:pt x="20" y="0"/>
                  </a:lnTo>
                  <a:lnTo>
                    <a:pt x="18" y="3"/>
                  </a:lnTo>
                  <a:lnTo>
                    <a:pt x="14" y="5"/>
                  </a:lnTo>
                  <a:lnTo>
                    <a:pt x="12" y="7"/>
                  </a:lnTo>
                  <a:lnTo>
                    <a:pt x="12" y="8"/>
                  </a:lnTo>
                  <a:lnTo>
                    <a:pt x="12" y="9"/>
                  </a:lnTo>
                  <a:lnTo>
                    <a:pt x="11" y="10"/>
                  </a:lnTo>
                  <a:lnTo>
                    <a:pt x="10" y="12"/>
                  </a:lnTo>
                  <a:lnTo>
                    <a:pt x="9" y="14"/>
                  </a:lnTo>
                  <a:lnTo>
                    <a:pt x="7" y="15"/>
                  </a:lnTo>
                  <a:lnTo>
                    <a:pt x="4" y="17"/>
                  </a:lnTo>
                  <a:lnTo>
                    <a:pt x="1" y="19"/>
                  </a:lnTo>
                  <a:lnTo>
                    <a:pt x="0" y="2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39" name="Freeform 163"/>
            <p:cNvSpPr>
              <a:spLocks/>
            </p:cNvSpPr>
            <p:nvPr/>
          </p:nvSpPr>
          <p:spPr bwMode="auto">
            <a:xfrm>
              <a:off x="2370" y="3016"/>
              <a:ext cx="8" cy="12"/>
            </a:xfrm>
            <a:custGeom>
              <a:avLst/>
              <a:gdLst>
                <a:gd name="T0" fmla="*/ 4 w 9"/>
                <a:gd name="T1" fmla="*/ 11 h 12"/>
                <a:gd name="T2" fmla="*/ 4 w 9"/>
                <a:gd name="T3" fmla="*/ 9 h 12"/>
                <a:gd name="T4" fmla="*/ 4 w 9"/>
                <a:gd name="T5" fmla="*/ 7 h 12"/>
                <a:gd name="T6" fmla="*/ 4 w 9"/>
                <a:gd name="T7" fmla="*/ 5 h 12"/>
                <a:gd name="T8" fmla="*/ 3 w 9"/>
                <a:gd name="T9" fmla="*/ 4 h 12"/>
                <a:gd name="T10" fmla="*/ 3 w 9"/>
                <a:gd name="T11" fmla="*/ 2 h 12"/>
                <a:gd name="T12" fmla="*/ 2 w 9"/>
                <a:gd name="T13" fmla="*/ 1 h 12"/>
                <a:gd name="T14" fmla="*/ 0 w 9"/>
                <a:gd name="T15" fmla="*/ 1 h 12"/>
                <a:gd name="T16" fmla="*/ 0 w 9"/>
                <a:gd name="T17" fmla="*/ 0 h 12"/>
                <a:gd name="T18" fmla="*/ 4 w 9"/>
                <a:gd name="T19" fmla="*/ 1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8" y="11"/>
                  </a:moveTo>
                  <a:lnTo>
                    <a:pt x="6" y="9"/>
                  </a:lnTo>
                  <a:lnTo>
                    <a:pt x="5" y="7"/>
                  </a:lnTo>
                  <a:lnTo>
                    <a:pt x="4" y="5"/>
                  </a:lnTo>
                  <a:lnTo>
                    <a:pt x="3" y="4"/>
                  </a:lnTo>
                  <a:lnTo>
                    <a:pt x="3" y="2"/>
                  </a:lnTo>
                  <a:lnTo>
                    <a:pt x="2" y="1"/>
                  </a:lnTo>
                  <a:lnTo>
                    <a:pt x="0" y="1"/>
                  </a:lnTo>
                  <a:lnTo>
                    <a:pt x="0" y="0"/>
                  </a:lnTo>
                  <a:lnTo>
                    <a:pt x="8" y="11"/>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0" name="Freeform 164"/>
            <p:cNvSpPr>
              <a:spLocks/>
            </p:cNvSpPr>
            <p:nvPr/>
          </p:nvSpPr>
          <p:spPr bwMode="auto">
            <a:xfrm>
              <a:off x="2370" y="3016"/>
              <a:ext cx="18" cy="22"/>
            </a:xfrm>
            <a:custGeom>
              <a:avLst/>
              <a:gdLst>
                <a:gd name="T0" fmla="*/ 3 w 21"/>
                <a:gd name="T1" fmla="*/ 21 h 22"/>
                <a:gd name="T2" fmla="*/ 3 w 21"/>
                <a:gd name="T3" fmla="*/ 21 h 22"/>
                <a:gd name="T4" fmla="*/ 3 w 21"/>
                <a:gd name="T5" fmla="*/ 18 h 22"/>
                <a:gd name="T6" fmla="*/ 3 w 21"/>
                <a:gd name="T7" fmla="*/ 14 h 22"/>
                <a:gd name="T8" fmla="*/ 3 w 21"/>
                <a:gd name="T9" fmla="*/ 10 h 22"/>
                <a:gd name="T10" fmla="*/ 3 w 21"/>
                <a:gd name="T11" fmla="*/ 7 h 22"/>
                <a:gd name="T12" fmla="*/ 3 w 21"/>
                <a:gd name="T13" fmla="*/ 4 h 22"/>
                <a:gd name="T14" fmla="*/ 3 w 21"/>
                <a:gd name="T15" fmla="*/ 2 h 22"/>
                <a:gd name="T16" fmla="*/ 1 w 21"/>
                <a:gd name="T17" fmla="*/ 1 h 22"/>
                <a:gd name="T18" fmla="*/ 0 w 21"/>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2"/>
                <a:gd name="T32" fmla="*/ 21 w 21"/>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2">
                  <a:moveTo>
                    <a:pt x="20" y="21"/>
                  </a:moveTo>
                  <a:lnTo>
                    <a:pt x="20" y="21"/>
                  </a:lnTo>
                  <a:lnTo>
                    <a:pt x="15" y="18"/>
                  </a:lnTo>
                  <a:lnTo>
                    <a:pt x="13" y="14"/>
                  </a:lnTo>
                  <a:lnTo>
                    <a:pt x="9" y="10"/>
                  </a:lnTo>
                  <a:lnTo>
                    <a:pt x="8" y="7"/>
                  </a:lnTo>
                  <a:lnTo>
                    <a:pt x="7" y="4"/>
                  </a:lnTo>
                  <a:lnTo>
                    <a:pt x="5" y="2"/>
                  </a:lnTo>
                  <a:lnTo>
                    <a:pt x="1" y="1"/>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41" name="Freeform 165"/>
            <p:cNvSpPr>
              <a:spLocks/>
            </p:cNvSpPr>
            <p:nvPr/>
          </p:nvSpPr>
          <p:spPr bwMode="auto">
            <a:xfrm>
              <a:off x="2360" y="2919"/>
              <a:ext cx="9" cy="10"/>
            </a:xfrm>
            <a:custGeom>
              <a:avLst/>
              <a:gdLst>
                <a:gd name="T0" fmla="*/ 5 w 10"/>
                <a:gd name="T1" fmla="*/ 0 h 10"/>
                <a:gd name="T2" fmla="*/ 4 w 10"/>
                <a:gd name="T3" fmla="*/ 0 h 10"/>
                <a:gd name="T4" fmla="*/ 0 w 10"/>
                <a:gd name="T5" fmla="*/ 0 h 10"/>
                <a:gd name="T6" fmla="*/ 0 w 10"/>
                <a:gd name="T7" fmla="*/ 9 h 10"/>
                <a:gd name="T8" fmla="*/ 4 w 10"/>
                <a:gd name="T9" fmla="*/ 9 h 10"/>
                <a:gd name="T10" fmla="*/ 5 w 10"/>
                <a:gd name="T11" fmla="*/ 9 h 10"/>
                <a:gd name="T12" fmla="*/ 5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9" y="0"/>
                  </a:moveTo>
                  <a:lnTo>
                    <a:pt x="4" y="0"/>
                  </a:lnTo>
                  <a:lnTo>
                    <a:pt x="0" y="0"/>
                  </a:lnTo>
                  <a:lnTo>
                    <a:pt x="0" y="9"/>
                  </a:lnTo>
                  <a:lnTo>
                    <a:pt x="4" y="9"/>
                  </a:lnTo>
                  <a:lnTo>
                    <a:pt x="9" y="9"/>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2" name="Freeform 166"/>
            <p:cNvSpPr>
              <a:spLocks/>
            </p:cNvSpPr>
            <p:nvPr/>
          </p:nvSpPr>
          <p:spPr bwMode="auto">
            <a:xfrm>
              <a:off x="2378" y="2940"/>
              <a:ext cx="8" cy="9"/>
            </a:xfrm>
            <a:custGeom>
              <a:avLst/>
              <a:gdLst>
                <a:gd name="T0" fmla="*/ 4 w 9"/>
                <a:gd name="T1" fmla="*/ 4 h 9"/>
                <a:gd name="T2" fmla="*/ 4 w 9"/>
                <a:gd name="T3" fmla="*/ 0 h 9"/>
                <a:gd name="T4" fmla="*/ 3 w 9"/>
                <a:gd name="T5" fmla="*/ 0 h 9"/>
                <a:gd name="T6" fmla="*/ 0 w 9"/>
                <a:gd name="T7" fmla="*/ 0 h 9"/>
                <a:gd name="T8" fmla="*/ 0 w 9"/>
                <a:gd name="T9" fmla="*/ 4 h 9"/>
                <a:gd name="T10" fmla="*/ 0 w 9"/>
                <a:gd name="T11" fmla="*/ 8 h 9"/>
                <a:gd name="T12" fmla="*/ 3 w 9"/>
                <a:gd name="T13" fmla="*/ 8 h 9"/>
                <a:gd name="T14" fmla="*/ 4 w 9"/>
                <a:gd name="T15" fmla="*/ 8 h 9"/>
                <a:gd name="T16" fmla="*/ 4 w 9"/>
                <a:gd name="T17" fmla="*/ 8 h 9"/>
                <a:gd name="T18" fmla="*/ 4 w 9"/>
                <a:gd name="T19" fmla="*/ 4 h 9"/>
                <a:gd name="T20" fmla="*/ 4 w 9"/>
                <a:gd name="T21" fmla="*/ 4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4"/>
                  </a:moveTo>
                  <a:lnTo>
                    <a:pt x="5" y="0"/>
                  </a:lnTo>
                  <a:lnTo>
                    <a:pt x="3" y="0"/>
                  </a:lnTo>
                  <a:lnTo>
                    <a:pt x="0" y="0"/>
                  </a:lnTo>
                  <a:lnTo>
                    <a:pt x="0" y="4"/>
                  </a:lnTo>
                  <a:lnTo>
                    <a:pt x="0" y="8"/>
                  </a:lnTo>
                  <a:lnTo>
                    <a:pt x="3" y="8"/>
                  </a:lnTo>
                  <a:lnTo>
                    <a:pt x="5" y="8"/>
                  </a:lnTo>
                  <a:lnTo>
                    <a:pt x="8" y="8"/>
                  </a:lnTo>
                  <a:lnTo>
                    <a:pt x="8" y="4"/>
                  </a:lnTo>
                  <a:lnTo>
                    <a:pt x="5"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3" name="Freeform 167"/>
            <p:cNvSpPr>
              <a:spLocks/>
            </p:cNvSpPr>
            <p:nvPr/>
          </p:nvSpPr>
          <p:spPr bwMode="auto">
            <a:xfrm>
              <a:off x="2369" y="2963"/>
              <a:ext cx="8" cy="8"/>
            </a:xfrm>
            <a:custGeom>
              <a:avLst/>
              <a:gdLst>
                <a:gd name="T0" fmla="*/ 4 w 9"/>
                <a:gd name="T1" fmla="*/ 2 h 8"/>
                <a:gd name="T2" fmla="*/ 4 w 9"/>
                <a:gd name="T3" fmla="*/ 0 h 8"/>
                <a:gd name="T4" fmla="*/ 3 w 9"/>
                <a:gd name="T5" fmla="*/ 0 h 8"/>
                <a:gd name="T6" fmla="*/ 3 w 9"/>
                <a:gd name="T7" fmla="*/ 2 h 8"/>
                <a:gd name="T8" fmla="*/ 0 w 9"/>
                <a:gd name="T9" fmla="*/ 2 h 8"/>
                <a:gd name="T10" fmla="*/ 0 w 9"/>
                <a:gd name="T11" fmla="*/ 5 h 8"/>
                <a:gd name="T12" fmla="*/ 0 w 9"/>
                <a:gd name="T13" fmla="*/ 7 h 8"/>
                <a:gd name="T14" fmla="*/ 3 w 9"/>
                <a:gd name="T15" fmla="*/ 7 h 8"/>
                <a:gd name="T16" fmla="*/ 4 w 9"/>
                <a:gd name="T17" fmla="*/ 7 h 8"/>
                <a:gd name="T18" fmla="*/ 4 w 9"/>
                <a:gd name="T19" fmla="*/ 5 h 8"/>
                <a:gd name="T20" fmla="*/ 4 w 9"/>
                <a:gd name="T21" fmla="*/ 2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8" y="2"/>
                  </a:moveTo>
                  <a:lnTo>
                    <a:pt x="5" y="0"/>
                  </a:lnTo>
                  <a:lnTo>
                    <a:pt x="3" y="0"/>
                  </a:lnTo>
                  <a:lnTo>
                    <a:pt x="3" y="2"/>
                  </a:lnTo>
                  <a:lnTo>
                    <a:pt x="0" y="2"/>
                  </a:lnTo>
                  <a:lnTo>
                    <a:pt x="0" y="5"/>
                  </a:lnTo>
                  <a:lnTo>
                    <a:pt x="0" y="7"/>
                  </a:lnTo>
                  <a:lnTo>
                    <a:pt x="3" y="7"/>
                  </a:lnTo>
                  <a:lnTo>
                    <a:pt x="5" y="7"/>
                  </a:lnTo>
                  <a:lnTo>
                    <a:pt x="8" y="5"/>
                  </a:lnTo>
                  <a:lnTo>
                    <a:pt x="8"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4" name="Freeform 168"/>
            <p:cNvSpPr>
              <a:spLocks/>
            </p:cNvSpPr>
            <p:nvPr/>
          </p:nvSpPr>
          <p:spPr bwMode="auto">
            <a:xfrm>
              <a:off x="2324" y="2941"/>
              <a:ext cx="9" cy="8"/>
            </a:xfrm>
            <a:custGeom>
              <a:avLst/>
              <a:gdLst>
                <a:gd name="T0" fmla="*/ 5 w 10"/>
                <a:gd name="T1" fmla="*/ 2 h 8"/>
                <a:gd name="T2" fmla="*/ 5 w 10"/>
                <a:gd name="T3" fmla="*/ 0 h 8"/>
                <a:gd name="T4" fmla="*/ 4 w 10"/>
                <a:gd name="T5" fmla="*/ 0 h 8"/>
                <a:gd name="T6" fmla="*/ 0 w 10"/>
                <a:gd name="T7" fmla="*/ 0 h 8"/>
                <a:gd name="T8" fmla="*/ 0 w 10"/>
                <a:gd name="T9" fmla="*/ 2 h 8"/>
                <a:gd name="T10" fmla="*/ 0 w 10"/>
                <a:gd name="T11" fmla="*/ 5 h 8"/>
                <a:gd name="T12" fmla="*/ 4 w 10"/>
                <a:gd name="T13" fmla="*/ 7 h 8"/>
                <a:gd name="T14" fmla="*/ 5 w 10"/>
                <a:gd name="T15" fmla="*/ 7 h 8"/>
                <a:gd name="T16" fmla="*/ 5 w 10"/>
                <a:gd name="T17" fmla="*/ 5 h 8"/>
                <a:gd name="T18" fmla="*/ 5 w 10"/>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9" y="2"/>
                  </a:moveTo>
                  <a:lnTo>
                    <a:pt x="9" y="0"/>
                  </a:lnTo>
                  <a:lnTo>
                    <a:pt x="4" y="0"/>
                  </a:lnTo>
                  <a:lnTo>
                    <a:pt x="0" y="0"/>
                  </a:lnTo>
                  <a:lnTo>
                    <a:pt x="0" y="2"/>
                  </a:lnTo>
                  <a:lnTo>
                    <a:pt x="0" y="5"/>
                  </a:lnTo>
                  <a:lnTo>
                    <a:pt x="4" y="7"/>
                  </a:lnTo>
                  <a:lnTo>
                    <a:pt x="9" y="7"/>
                  </a:lnTo>
                  <a:lnTo>
                    <a:pt x="9" y="5"/>
                  </a:lnTo>
                  <a:lnTo>
                    <a:pt x="9"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5" name="Freeform 169"/>
            <p:cNvSpPr>
              <a:spLocks/>
            </p:cNvSpPr>
            <p:nvPr/>
          </p:nvSpPr>
          <p:spPr bwMode="auto">
            <a:xfrm>
              <a:off x="2308" y="3008"/>
              <a:ext cx="8" cy="8"/>
            </a:xfrm>
            <a:custGeom>
              <a:avLst/>
              <a:gdLst>
                <a:gd name="T0" fmla="*/ 4 w 9"/>
                <a:gd name="T1" fmla="*/ 0 h 8"/>
                <a:gd name="T2" fmla="*/ 4 w 9"/>
                <a:gd name="T3" fmla="*/ 0 h 8"/>
                <a:gd name="T4" fmla="*/ 4 w 9"/>
                <a:gd name="T5" fmla="*/ 0 h 8"/>
                <a:gd name="T6" fmla="*/ 3 w 9"/>
                <a:gd name="T7" fmla="*/ 0 h 8"/>
                <a:gd name="T8" fmla="*/ 0 w 9"/>
                <a:gd name="T9" fmla="*/ 2 h 8"/>
                <a:gd name="T10" fmla="*/ 3 w 9"/>
                <a:gd name="T11" fmla="*/ 5 h 8"/>
                <a:gd name="T12" fmla="*/ 3 w 9"/>
                <a:gd name="T13" fmla="*/ 7 h 8"/>
                <a:gd name="T14" fmla="*/ 4 w 9"/>
                <a:gd name="T15" fmla="*/ 7 h 8"/>
                <a:gd name="T16" fmla="*/ 4 w 9"/>
                <a:gd name="T17" fmla="*/ 5 h 8"/>
                <a:gd name="T18" fmla="*/ 4 w 9"/>
                <a:gd name="T19" fmla="*/ 2 h 8"/>
                <a:gd name="T20" fmla="*/ 4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8" y="0"/>
                  </a:moveTo>
                  <a:lnTo>
                    <a:pt x="8" y="0"/>
                  </a:lnTo>
                  <a:lnTo>
                    <a:pt x="5" y="0"/>
                  </a:lnTo>
                  <a:lnTo>
                    <a:pt x="3" y="0"/>
                  </a:lnTo>
                  <a:lnTo>
                    <a:pt x="0" y="2"/>
                  </a:lnTo>
                  <a:lnTo>
                    <a:pt x="3" y="5"/>
                  </a:lnTo>
                  <a:lnTo>
                    <a:pt x="3" y="7"/>
                  </a:lnTo>
                  <a:lnTo>
                    <a:pt x="5" y="7"/>
                  </a:lnTo>
                  <a:lnTo>
                    <a:pt x="8" y="5"/>
                  </a:lnTo>
                  <a:lnTo>
                    <a:pt x="8" y="2"/>
                  </a:lnTo>
                  <a:lnTo>
                    <a:pt x="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6" name="Freeform 170"/>
            <p:cNvSpPr>
              <a:spLocks/>
            </p:cNvSpPr>
            <p:nvPr/>
          </p:nvSpPr>
          <p:spPr bwMode="auto">
            <a:xfrm>
              <a:off x="2301" y="2983"/>
              <a:ext cx="8" cy="9"/>
            </a:xfrm>
            <a:custGeom>
              <a:avLst/>
              <a:gdLst>
                <a:gd name="T0" fmla="*/ 4 w 9"/>
                <a:gd name="T1" fmla="*/ 4 h 9"/>
                <a:gd name="T2" fmla="*/ 4 w 9"/>
                <a:gd name="T3" fmla="*/ 0 h 9"/>
                <a:gd name="T4" fmla="*/ 3 w 9"/>
                <a:gd name="T5" fmla="*/ 4 h 9"/>
                <a:gd name="T6" fmla="*/ 0 w 9"/>
                <a:gd name="T7" fmla="*/ 4 h 9"/>
                <a:gd name="T8" fmla="*/ 3 w 9"/>
                <a:gd name="T9" fmla="*/ 4 h 9"/>
                <a:gd name="T10" fmla="*/ 3 w 9"/>
                <a:gd name="T11" fmla="*/ 8 h 9"/>
                <a:gd name="T12" fmla="*/ 4 w 9"/>
                <a:gd name="T13" fmla="*/ 8 h 9"/>
                <a:gd name="T14" fmla="*/ 4 w 9"/>
                <a:gd name="T15" fmla="*/ 8 h 9"/>
                <a:gd name="T16" fmla="*/ 4 w 9"/>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8" y="4"/>
                  </a:moveTo>
                  <a:lnTo>
                    <a:pt x="5" y="0"/>
                  </a:lnTo>
                  <a:lnTo>
                    <a:pt x="3" y="4"/>
                  </a:lnTo>
                  <a:lnTo>
                    <a:pt x="0" y="4"/>
                  </a:lnTo>
                  <a:lnTo>
                    <a:pt x="3" y="4"/>
                  </a:lnTo>
                  <a:lnTo>
                    <a:pt x="3" y="8"/>
                  </a:lnTo>
                  <a:lnTo>
                    <a:pt x="5" y="8"/>
                  </a:lnTo>
                  <a:lnTo>
                    <a:pt x="8" y="8"/>
                  </a:lnTo>
                  <a:lnTo>
                    <a:pt x="8"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7" name="Freeform 171"/>
            <p:cNvSpPr>
              <a:spLocks/>
            </p:cNvSpPr>
            <p:nvPr/>
          </p:nvSpPr>
          <p:spPr bwMode="auto">
            <a:xfrm>
              <a:off x="2386" y="2992"/>
              <a:ext cx="9" cy="8"/>
            </a:xfrm>
            <a:custGeom>
              <a:avLst/>
              <a:gdLst>
                <a:gd name="T0" fmla="*/ 5 w 10"/>
                <a:gd name="T1" fmla="*/ 2 h 8"/>
                <a:gd name="T2" fmla="*/ 4 w 10"/>
                <a:gd name="T3" fmla="*/ 0 h 8"/>
                <a:gd name="T4" fmla="*/ 4 w 10"/>
                <a:gd name="T5" fmla="*/ 2 h 8"/>
                <a:gd name="T6" fmla="*/ 0 w 10"/>
                <a:gd name="T7" fmla="*/ 2 h 8"/>
                <a:gd name="T8" fmla="*/ 0 w 10"/>
                <a:gd name="T9" fmla="*/ 5 h 8"/>
                <a:gd name="T10" fmla="*/ 0 w 10"/>
                <a:gd name="T11" fmla="*/ 7 h 8"/>
                <a:gd name="T12" fmla="*/ 4 w 10"/>
                <a:gd name="T13" fmla="*/ 7 h 8"/>
                <a:gd name="T14" fmla="*/ 5 w 10"/>
                <a:gd name="T15" fmla="*/ 5 h 8"/>
                <a:gd name="T16" fmla="*/ 5 w 10"/>
                <a:gd name="T17" fmla="*/ 2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9" y="2"/>
                  </a:moveTo>
                  <a:lnTo>
                    <a:pt x="4" y="0"/>
                  </a:lnTo>
                  <a:lnTo>
                    <a:pt x="4" y="2"/>
                  </a:lnTo>
                  <a:lnTo>
                    <a:pt x="0" y="2"/>
                  </a:lnTo>
                  <a:lnTo>
                    <a:pt x="0" y="5"/>
                  </a:lnTo>
                  <a:lnTo>
                    <a:pt x="0" y="7"/>
                  </a:lnTo>
                  <a:lnTo>
                    <a:pt x="4" y="7"/>
                  </a:lnTo>
                  <a:lnTo>
                    <a:pt x="9" y="5"/>
                  </a:lnTo>
                  <a:lnTo>
                    <a:pt x="9"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8" name="Freeform 172"/>
            <p:cNvSpPr>
              <a:spLocks/>
            </p:cNvSpPr>
            <p:nvPr/>
          </p:nvSpPr>
          <p:spPr bwMode="auto">
            <a:xfrm>
              <a:off x="2414" y="2976"/>
              <a:ext cx="8" cy="9"/>
            </a:xfrm>
            <a:custGeom>
              <a:avLst/>
              <a:gdLst>
                <a:gd name="T0" fmla="*/ 4 w 9"/>
                <a:gd name="T1" fmla="*/ 0 h 9"/>
                <a:gd name="T2" fmla="*/ 4 w 9"/>
                <a:gd name="T3" fmla="*/ 0 h 9"/>
                <a:gd name="T4" fmla="*/ 3 w 9"/>
                <a:gd name="T5" fmla="*/ 0 h 9"/>
                <a:gd name="T6" fmla="*/ 0 w 9"/>
                <a:gd name="T7" fmla="*/ 0 h 9"/>
                <a:gd name="T8" fmla="*/ 0 w 9"/>
                <a:gd name="T9" fmla="*/ 4 h 9"/>
                <a:gd name="T10" fmla="*/ 0 w 9"/>
                <a:gd name="T11" fmla="*/ 8 h 9"/>
                <a:gd name="T12" fmla="*/ 3 w 9"/>
                <a:gd name="T13" fmla="*/ 8 h 9"/>
                <a:gd name="T14" fmla="*/ 4 w 9"/>
                <a:gd name="T15" fmla="*/ 8 h 9"/>
                <a:gd name="T16" fmla="*/ 4 w 9"/>
                <a:gd name="T17" fmla="*/ 8 h 9"/>
                <a:gd name="T18" fmla="*/ 4 w 9"/>
                <a:gd name="T19" fmla="*/ 4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5" y="0"/>
                  </a:lnTo>
                  <a:lnTo>
                    <a:pt x="3" y="0"/>
                  </a:lnTo>
                  <a:lnTo>
                    <a:pt x="0" y="0"/>
                  </a:lnTo>
                  <a:lnTo>
                    <a:pt x="0" y="4"/>
                  </a:lnTo>
                  <a:lnTo>
                    <a:pt x="0" y="8"/>
                  </a:lnTo>
                  <a:lnTo>
                    <a:pt x="3" y="8"/>
                  </a:lnTo>
                  <a:lnTo>
                    <a:pt x="5" y="8"/>
                  </a:lnTo>
                  <a:lnTo>
                    <a:pt x="8" y="8"/>
                  </a:lnTo>
                  <a:lnTo>
                    <a:pt x="8" y="4"/>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49" name="Freeform 173"/>
            <p:cNvSpPr>
              <a:spLocks/>
            </p:cNvSpPr>
            <p:nvPr/>
          </p:nvSpPr>
          <p:spPr bwMode="auto">
            <a:xfrm>
              <a:off x="2404" y="3005"/>
              <a:ext cx="9" cy="9"/>
            </a:xfrm>
            <a:custGeom>
              <a:avLst/>
              <a:gdLst>
                <a:gd name="T0" fmla="*/ 5 w 10"/>
                <a:gd name="T1" fmla="*/ 0 h 9"/>
                <a:gd name="T2" fmla="*/ 4 w 10"/>
                <a:gd name="T3" fmla="*/ 0 h 9"/>
                <a:gd name="T4" fmla="*/ 0 w 10"/>
                <a:gd name="T5" fmla="*/ 0 h 9"/>
                <a:gd name="T6" fmla="*/ 0 w 10"/>
                <a:gd name="T7" fmla="*/ 4 h 9"/>
                <a:gd name="T8" fmla="*/ 0 w 10"/>
                <a:gd name="T9" fmla="*/ 8 h 9"/>
                <a:gd name="T10" fmla="*/ 4 w 10"/>
                <a:gd name="T11" fmla="*/ 8 h 9"/>
                <a:gd name="T12" fmla="*/ 5 w 10"/>
                <a:gd name="T13" fmla="*/ 8 h 9"/>
                <a:gd name="T14" fmla="*/ 5 w 10"/>
                <a:gd name="T15" fmla="*/ 4 h 9"/>
                <a:gd name="T16" fmla="*/ 5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0"/>
                  </a:move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0" name="Freeform 174"/>
            <p:cNvSpPr>
              <a:spLocks/>
            </p:cNvSpPr>
            <p:nvPr/>
          </p:nvSpPr>
          <p:spPr bwMode="auto">
            <a:xfrm>
              <a:off x="2351" y="3030"/>
              <a:ext cx="8" cy="8"/>
            </a:xfrm>
            <a:custGeom>
              <a:avLst/>
              <a:gdLst>
                <a:gd name="T0" fmla="*/ 4 w 9"/>
                <a:gd name="T1" fmla="*/ 2 h 8"/>
                <a:gd name="T2" fmla="*/ 4 w 9"/>
                <a:gd name="T3" fmla="*/ 0 h 8"/>
                <a:gd name="T4" fmla="*/ 3 w 9"/>
                <a:gd name="T5" fmla="*/ 0 h 8"/>
                <a:gd name="T6" fmla="*/ 0 w 9"/>
                <a:gd name="T7" fmla="*/ 2 h 8"/>
                <a:gd name="T8" fmla="*/ 0 w 9"/>
                <a:gd name="T9" fmla="*/ 5 h 8"/>
                <a:gd name="T10" fmla="*/ 0 w 9"/>
                <a:gd name="T11" fmla="*/ 7 h 8"/>
                <a:gd name="T12" fmla="*/ 3 w 9"/>
                <a:gd name="T13" fmla="*/ 7 h 8"/>
                <a:gd name="T14" fmla="*/ 4 w 9"/>
                <a:gd name="T15" fmla="*/ 7 h 8"/>
                <a:gd name="T16" fmla="*/ 4 w 9"/>
                <a:gd name="T17" fmla="*/ 5 h 8"/>
                <a:gd name="T18" fmla="*/ 4 w 9"/>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5" y="2"/>
                  </a:moveTo>
                  <a:lnTo>
                    <a:pt x="5" y="0"/>
                  </a:lnTo>
                  <a:lnTo>
                    <a:pt x="3" y="0"/>
                  </a:lnTo>
                  <a:lnTo>
                    <a:pt x="0" y="2"/>
                  </a:lnTo>
                  <a:lnTo>
                    <a:pt x="0" y="5"/>
                  </a:lnTo>
                  <a:lnTo>
                    <a:pt x="0" y="7"/>
                  </a:lnTo>
                  <a:lnTo>
                    <a:pt x="3" y="7"/>
                  </a:lnTo>
                  <a:lnTo>
                    <a:pt x="5" y="7"/>
                  </a:lnTo>
                  <a:lnTo>
                    <a:pt x="8" y="5"/>
                  </a:lnTo>
                  <a:lnTo>
                    <a:pt x="5"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1" name="Freeform 175"/>
            <p:cNvSpPr>
              <a:spLocks/>
            </p:cNvSpPr>
            <p:nvPr/>
          </p:nvSpPr>
          <p:spPr bwMode="auto">
            <a:xfrm>
              <a:off x="2377" y="2900"/>
              <a:ext cx="8" cy="9"/>
            </a:xfrm>
            <a:custGeom>
              <a:avLst/>
              <a:gdLst>
                <a:gd name="T0" fmla="*/ 4 w 9"/>
                <a:gd name="T1" fmla="*/ 0 h 9"/>
                <a:gd name="T2" fmla="*/ 4 w 9"/>
                <a:gd name="T3" fmla="*/ 0 h 9"/>
                <a:gd name="T4" fmla="*/ 3 w 9"/>
                <a:gd name="T5" fmla="*/ 0 h 9"/>
                <a:gd name="T6" fmla="*/ 0 w 9"/>
                <a:gd name="T7" fmla="*/ 0 h 9"/>
                <a:gd name="T8" fmla="*/ 0 w 9"/>
                <a:gd name="T9" fmla="*/ 4 h 9"/>
                <a:gd name="T10" fmla="*/ 0 w 9"/>
                <a:gd name="T11" fmla="*/ 8 h 9"/>
                <a:gd name="T12" fmla="*/ 3 w 9"/>
                <a:gd name="T13" fmla="*/ 8 h 9"/>
                <a:gd name="T14" fmla="*/ 4 w 9"/>
                <a:gd name="T15" fmla="*/ 8 h 9"/>
                <a:gd name="T16" fmla="*/ 4 w 9"/>
                <a:gd name="T17" fmla="*/ 8 h 9"/>
                <a:gd name="T18" fmla="*/ 4 w 9"/>
                <a:gd name="T19" fmla="*/ 4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5" y="0"/>
                  </a:lnTo>
                  <a:lnTo>
                    <a:pt x="3" y="0"/>
                  </a:lnTo>
                  <a:lnTo>
                    <a:pt x="0" y="0"/>
                  </a:lnTo>
                  <a:lnTo>
                    <a:pt x="0" y="4"/>
                  </a:lnTo>
                  <a:lnTo>
                    <a:pt x="0" y="8"/>
                  </a:lnTo>
                  <a:lnTo>
                    <a:pt x="3" y="8"/>
                  </a:lnTo>
                  <a:lnTo>
                    <a:pt x="5" y="8"/>
                  </a:lnTo>
                  <a:lnTo>
                    <a:pt x="8" y="8"/>
                  </a:lnTo>
                  <a:lnTo>
                    <a:pt x="8" y="4"/>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2" name="Freeform 176"/>
            <p:cNvSpPr>
              <a:spLocks/>
            </p:cNvSpPr>
            <p:nvPr/>
          </p:nvSpPr>
          <p:spPr bwMode="auto">
            <a:xfrm>
              <a:off x="2340" y="2903"/>
              <a:ext cx="7" cy="8"/>
            </a:xfrm>
            <a:custGeom>
              <a:avLst/>
              <a:gdLst>
                <a:gd name="T0" fmla="*/ 4 w 8"/>
                <a:gd name="T1" fmla="*/ 2 h 8"/>
                <a:gd name="T2" fmla="*/ 4 w 8"/>
                <a:gd name="T3" fmla="*/ 0 h 8"/>
                <a:gd name="T4" fmla="*/ 2 w 8"/>
                <a:gd name="T5" fmla="*/ 0 h 8"/>
                <a:gd name="T6" fmla="*/ 0 w 8"/>
                <a:gd name="T7" fmla="*/ 2 h 8"/>
                <a:gd name="T8" fmla="*/ 0 w 8"/>
                <a:gd name="T9" fmla="*/ 5 h 8"/>
                <a:gd name="T10" fmla="*/ 0 w 8"/>
                <a:gd name="T11" fmla="*/ 7 h 8"/>
                <a:gd name="T12" fmla="*/ 2 w 8"/>
                <a:gd name="T13" fmla="*/ 7 h 8"/>
                <a:gd name="T14" fmla="*/ 4 w 8"/>
                <a:gd name="T15" fmla="*/ 7 h 8"/>
                <a:gd name="T16" fmla="*/ 4 w 8"/>
                <a:gd name="T17" fmla="*/ 5 h 8"/>
                <a:gd name="T18" fmla="*/ 4 w 8"/>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5" y="2"/>
                  </a:moveTo>
                  <a:lnTo>
                    <a:pt x="5" y="0"/>
                  </a:lnTo>
                  <a:lnTo>
                    <a:pt x="2" y="0"/>
                  </a:lnTo>
                  <a:lnTo>
                    <a:pt x="0" y="2"/>
                  </a:lnTo>
                  <a:lnTo>
                    <a:pt x="0" y="5"/>
                  </a:lnTo>
                  <a:lnTo>
                    <a:pt x="0" y="7"/>
                  </a:lnTo>
                  <a:lnTo>
                    <a:pt x="2" y="7"/>
                  </a:lnTo>
                  <a:lnTo>
                    <a:pt x="5" y="7"/>
                  </a:lnTo>
                  <a:lnTo>
                    <a:pt x="7" y="5"/>
                  </a:lnTo>
                  <a:lnTo>
                    <a:pt x="5"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3" name="Freeform 177"/>
            <p:cNvSpPr>
              <a:spLocks/>
            </p:cNvSpPr>
            <p:nvPr/>
          </p:nvSpPr>
          <p:spPr bwMode="auto">
            <a:xfrm>
              <a:off x="2303" y="2939"/>
              <a:ext cx="9" cy="9"/>
            </a:xfrm>
            <a:custGeom>
              <a:avLst/>
              <a:gdLst>
                <a:gd name="T0" fmla="*/ 4 w 10"/>
                <a:gd name="T1" fmla="*/ 0 h 9"/>
                <a:gd name="T2" fmla="*/ 4 w 10"/>
                <a:gd name="T3" fmla="*/ 0 h 9"/>
                <a:gd name="T4" fmla="*/ 0 w 10"/>
                <a:gd name="T5" fmla="*/ 0 h 9"/>
                <a:gd name="T6" fmla="*/ 0 w 10"/>
                <a:gd name="T7" fmla="*/ 4 h 9"/>
                <a:gd name="T8" fmla="*/ 0 w 10"/>
                <a:gd name="T9" fmla="*/ 8 h 9"/>
                <a:gd name="T10" fmla="*/ 4 w 10"/>
                <a:gd name="T11" fmla="*/ 8 h 9"/>
                <a:gd name="T12" fmla="*/ 4 w 10"/>
                <a:gd name="T13" fmla="*/ 4 h 9"/>
                <a:gd name="T14" fmla="*/ 5 w 10"/>
                <a:gd name="T15" fmla="*/ 4 h 9"/>
                <a:gd name="T16" fmla="*/ 4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0"/>
                  </a:moveTo>
                  <a:lnTo>
                    <a:pt x="4" y="0"/>
                  </a:lnTo>
                  <a:lnTo>
                    <a:pt x="0" y="0"/>
                  </a:lnTo>
                  <a:lnTo>
                    <a:pt x="0" y="4"/>
                  </a:lnTo>
                  <a:lnTo>
                    <a:pt x="0" y="8"/>
                  </a:lnTo>
                  <a:lnTo>
                    <a:pt x="4" y="8"/>
                  </a:lnTo>
                  <a:lnTo>
                    <a:pt x="4" y="4"/>
                  </a:lnTo>
                  <a:lnTo>
                    <a:pt x="9" y="4"/>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4" name="Freeform 178"/>
            <p:cNvSpPr>
              <a:spLocks/>
            </p:cNvSpPr>
            <p:nvPr/>
          </p:nvSpPr>
          <p:spPr bwMode="auto">
            <a:xfrm>
              <a:off x="2311" y="2975"/>
              <a:ext cx="9" cy="9"/>
            </a:xfrm>
            <a:custGeom>
              <a:avLst/>
              <a:gdLst>
                <a:gd name="T0" fmla="*/ 5 w 10"/>
                <a:gd name="T1" fmla="*/ 0 h 9"/>
                <a:gd name="T2" fmla="*/ 5 w 10"/>
                <a:gd name="T3" fmla="*/ 0 h 9"/>
                <a:gd name="T4" fmla="*/ 4 w 10"/>
                <a:gd name="T5" fmla="*/ 0 h 9"/>
                <a:gd name="T6" fmla="*/ 0 w 10"/>
                <a:gd name="T7" fmla="*/ 0 h 9"/>
                <a:gd name="T8" fmla="*/ 0 w 10"/>
                <a:gd name="T9" fmla="*/ 4 h 9"/>
                <a:gd name="T10" fmla="*/ 0 w 10"/>
                <a:gd name="T11" fmla="*/ 8 h 9"/>
                <a:gd name="T12" fmla="*/ 4 w 10"/>
                <a:gd name="T13" fmla="*/ 8 h 9"/>
                <a:gd name="T14" fmla="*/ 5 w 10"/>
                <a:gd name="T15" fmla="*/ 8 h 9"/>
                <a:gd name="T16" fmla="*/ 5 w 10"/>
                <a:gd name="T17" fmla="*/ 4 h 9"/>
                <a:gd name="T18" fmla="*/ 5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9" y="0"/>
                  </a:moveTo>
                  <a:lnTo>
                    <a:pt x="9" y="0"/>
                  </a:ln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5" name="Freeform 179"/>
            <p:cNvSpPr>
              <a:spLocks/>
            </p:cNvSpPr>
            <p:nvPr/>
          </p:nvSpPr>
          <p:spPr bwMode="auto">
            <a:xfrm>
              <a:off x="2297" y="2963"/>
              <a:ext cx="9" cy="8"/>
            </a:xfrm>
            <a:custGeom>
              <a:avLst/>
              <a:gdLst>
                <a:gd name="T0" fmla="*/ 5 w 10"/>
                <a:gd name="T1" fmla="*/ 2 h 8"/>
                <a:gd name="T2" fmla="*/ 4 w 10"/>
                <a:gd name="T3" fmla="*/ 0 h 8"/>
                <a:gd name="T4" fmla="*/ 4 w 10"/>
                <a:gd name="T5" fmla="*/ 2 h 8"/>
                <a:gd name="T6" fmla="*/ 0 w 10"/>
                <a:gd name="T7" fmla="*/ 2 h 8"/>
                <a:gd name="T8" fmla="*/ 0 w 10"/>
                <a:gd name="T9" fmla="*/ 5 h 8"/>
                <a:gd name="T10" fmla="*/ 4 w 10"/>
                <a:gd name="T11" fmla="*/ 5 h 8"/>
                <a:gd name="T12" fmla="*/ 4 w 10"/>
                <a:gd name="T13" fmla="*/ 7 h 8"/>
                <a:gd name="T14" fmla="*/ 5 w 10"/>
                <a:gd name="T15" fmla="*/ 5 h 8"/>
                <a:gd name="T16" fmla="*/ 5 w 10"/>
                <a:gd name="T17" fmla="*/ 2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9" y="2"/>
                  </a:moveTo>
                  <a:lnTo>
                    <a:pt x="4" y="0"/>
                  </a:lnTo>
                  <a:lnTo>
                    <a:pt x="4" y="2"/>
                  </a:lnTo>
                  <a:lnTo>
                    <a:pt x="0" y="2"/>
                  </a:lnTo>
                  <a:lnTo>
                    <a:pt x="0" y="5"/>
                  </a:lnTo>
                  <a:lnTo>
                    <a:pt x="4" y="5"/>
                  </a:lnTo>
                  <a:lnTo>
                    <a:pt x="4" y="7"/>
                  </a:lnTo>
                  <a:lnTo>
                    <a:pt x="9" y="5"/>
                  </a:lnTo>
                  <a:lnTo>
                    <a:pt x="9"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6" name="Freeform 180"/>
            <p:cNvSpPr>
              <a:spLocks/>
            </p:cNvSpPr>
            <p:nvPr/>
          </p:nvSpPr>
          <p:spPr bwMode="auto">
            <a:xfrm>
              <a:off x="2072" y="2875"/>
              <a:ext cx="153" cy="169"/>
            </a:xfrm>
            <a:custGeom>
              <a:avLst/>
              <a:gdLst>
                <a:gd name="T0" fmla="*/ 18 w 172"/>
                <a:gd name="T1" fmla="*/ 0 h 169"/>
                <a:gd name="T2" fmla="*/ 20 w 172"/>
                <a:gd name="T3" fmla="*/ 1 h 169"/>
                <a:gd name="T4" fmla="*/ 23 w 172"/>
                <a:gd name="T5" fmla="*/ 3 h 169"/>
                <a:gd name="T6" fmla="*/ 25 w 172"/>
                <a:gd name="T7" fmla="*/ 7 h 169"/>
                <a:gd name="T8" fmla="*/ 28 w 172"/>
                <a:gd name="T9" fmla="*/ 10 h 169"/>
                <a:gd name="T10" fmla="*/ 31 w 172"/>
                <a:gd name="T11" fmla="*/ 12 h 169"/>
                <a:gd name="T12" fmla="*/ 33 w 172"/>
                <a:gd name="T13" fmla="*/ 16 h 169"/>
                <a:gd name="T14" fmla="*/ 35 w 172"/>
                <a:gd name="T15" fmla="*/ 20 h 169"/>
                <a:gd name="T16" fmla="*/ 36 w 172"/>
                <a:gd name="T17" fmla="*/ 24 h 169"/>
                <a:gd name="T18" fmla="*/ 37 w 172"/>
                <a:gd name="T19" fmla="*/ 29 h 169"/>
                <a:gd name="T20" fmla="*/ 37 w 172"/>
                <a:gd name="T21" fmla="*/ 36 h 169"/>
                <a:gd name="T22" fmla="*/ 38 w 172"/>
                <a:gd name="T23" fmla="*/ 44 h 169"/>
                <a:gd name="T24" fmla="*/ 39 w 172"/>
                <a:gd name="T25" fmla="*/ 53 h 169"/>
                <a:gd name="T26" fmla="*/ 41 w 172"/>
                <a:gd name="T27" fmla="*/ 62 h 169"/>
                <a:gd name="T28" fmla="*/ 41 w 172"/>
                <a:gd name="T29" fmla="*/ 73 h 169"/>
                <a:gd name="T30" fmla="*/ 42 w 172"/>
                <a:gd name="T31" fmla="*/ 85 h 169"/>
                <a:gd name="T32" fmla="*/ 42 w 172"/>
                <a:gd name="T33" fmla="*/ 94 h 169"/>
                <a:gd name="T34" fmla="*/ 41 w 172"/>
                <a:gd name="T35" fmla="*/ 105 h 169"/>
                <a:gd name="T36" fmla="*/ 38 w 172"/>
                <a:gd name="T37" fmla="*/ 119 h 169"/>
                <a:gd name="T38" fmla="*/ 37 w 172"/>
                <a:gd name="T39" fmla="*/ 132 h 169"/>
                <a:gd name="T40" fmla="*/ 35 w 172"/>
                <a:gd name="T41" fmla="*/ 141 h 169"/>
                <a:gd name="T42" fmla="*/ 32 w 172"/>
                <a:gd name="T43" fmla="*/ 149 h 169"/>
                <a:gd name="T44" fmla="*/ 28 w 172"/>
                <a:gd name="T45" fmla="*/ 161 h 169"/>
                <a:gd name="T46" fmla="*/ 22 w 172"/>
                <a:gd name="T47" fmla="*/ 168 h 169"/>
                <a:gd name="T48" fmla="*/ 16 w 172"/>
                <a:gd name="T49" fmla="*/ 165 h 169"/>
                <a:gd name="T50" fmla="*/ 14 w 172"/>
                <a:gd name="T51" fmla="*/ 161 h 169"/>
                <a:gd name="T52" fmla="*/ 11 w 172"/>
                <a:gd name="T53" fmla="*/ 154 h 169"/>
                <a:gd name="T54" fmla="*/ 8 w 172"/>
                <a:gd name="T55" fmla="*/ 147 h 169"/>
                <a:gd name="T56" fmla="*/ 6 w 172"/>
                <a:gd name="T57" fmla="*/ 139 h 169"/>
                <a:gd name="T58" fmla="*/ 4 w 172"/>
                <a:gd name="T59" fmla="*/ 129 h 169"/>
                <a:gd name="T60" fmla="*/ 4 w 172"/>
                <a:gd name="T61" fmla="*/ 114 h 169"/>
                <a:gd name="T62" fmla="*/ 4 w 172"/>
                <a:gd name="T63" fmla="*/ 99 h 169"/>
                <a:gd name="T64" fmla="*/ 2 w 172"/>
                <a:gd name="T65" fmla="*/ 87 h 169"/>
                <a:gd name="T66" fmla="*/ 0 w 172"/>
                <a:gd name="T67" fmla="*/ 74 h 169"/>
                <a:gd name="T68" fmla="*/ 1 w 172"/>
                <a:gd name="T69" fmla="*/ 59 h 169"/>
                <a:gd name="T70" fmla="*/ 4 w 172"/>
                <a:gd name="T71" fmla="*/ 43 h 169"/>
                <a:gd name="T72" fmla="*/ 4 w 172"/>
                <a:gd name="T73" fmla="*/ 34 h 169"/>
                <a:gd name="T74" fmla="*/ 6 w 172"/>
                <a:gd name="T75" fmla="*/ 21 h 169"/>
                <a:gd name="T76" fmla="*/ 9 w 172"/>
                <a:gd name="T77" fmla="*/ 10 h 169"/>
                <a:gd name="T78" fmla="*/ 11 w 172"/>
                <a:gd name="T79" fmla="*/ 7 h 169"/>
                <a:gd name="T80" fmla="*/ 14 w 172"/>
                <a:gd name="T81" fmla="*/ 3 h 169"/>
                <a:gd name="T82" fmla="*/ 17 w 172"/>
                <a:gd name="T83" fmla="*/ 1 h 169"/>
                <a:gd name="T84" fmla="*/ 18 w 172"/>
                <a:gd name="T85" fmla="*/ 0 h 1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169"/>
                <a:gd name="T131" fmla="*/ 172 w 172"/>
                <a:gd name="T132" fmla="*/ 169 h 1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169">
                  <a:moveTo>
                    <a:pt x="72" y="0"/>
                  </a:moveTo>
                  <a:lnTo>
                    <a:pt x="72" y="0"/>
                  </a:lnTo>
                  <a:lnTo>
                    <a:pt x="79" y="0"/>
                  </a:lnTo>
                  <a:lnTo>
                    <a:pt x="84" y="1"/>
                  </a:lnTo>
                  <a:lnTo>
                    <a:pt x="91" y="3"/>
                  </a:lnTo>
                  <a:lnTo>
                    <a:pt x="96" y="3"/>
                  </a:lnTo>
                  <a:lnTo>
                    <a:pt x="99" y="5"/>
                  </a:lnTo>
                  <a:lnTo>
                    <a:pt x="105" y="7"/>
                  </a:lnTo>
                  <a:lnTo>
                    <a:pt x="110" y="9"/>
                  </a:lnTo>
                  <a:lnTo>
                    <a:pt x="116" y="10"/>
                  </a:lnTo>
                  <a:lnTo>
                    <a:pt x="120" y="10"/>
                  </a:lnTo>
                  <a:lnTo>
                    <a:pt x="126" y="12"/>
                  </a:lnTo>
                  <a:lnTo>
                    <a:pt x="129" y="14"/>
                  </a:lnTo>
                  <a:lnTo>
                    <a:pt x="135" y="16"/>
                  </a:lnTo>
                  <a:lnTo>
                    <a:pt x="137" y="18"/>
                  </a:lnTo>
                  <a:lnTo>
                    <a:pt x="142" y="20"/>
                  </a:lnTo>
                  <a:lnTo>
                    <a:pt x="144" y="22"/>
                  </a:lnTo>
                  <a:lnTo>
                    <a:pt x="147" y="24"/>
                  </a:lnTo>
                  <a:lnTo>
                    <a:pt x="150" y="27"/>
                  </a:lnTo>
                  <a:lnTo>
                    <a:pt x="151" y="29"/>
                  </a:lnTo>
                  <a:lnTo>
                    <a:pt x="154" y="33"/>
                  </a:lnTo>
                  <a:lnTo>
                    <a:pt x="156" y="36"/>
                  </a:lnTo>
                  <a:lnTo>
                    <a:pt x="156" y="40"/>
                  </a:lnTo>
                  <a:lnTo>
                    <a:pt x="159" y="44"/>
                  </a:lnTo>
                  <a:lnTo>
                    <a:pt x="160" y="48"/>
                  </a:lnTo>
                  <a:lnTo>
                    <a:pt x="161" y="53"/>
                  </a:lnTo>
                  <a:lnTo>
                    <a:pt x="162" y="57"/>
                  </a:lnTo>
                  <a:lnTo>
                    <a:pt x="164" y="62"/>
                  </a:lnTo>
                  <a:lnTo>
                    <a:pt x="167" y="67"/>
                  </a:lnTo>
                  <a:lnTo>
                    <a:pt x="169" y="73"/>
                  </a:lnTo>
                  <a:lnTo>
                    <a:pt x="171" y="79"/>
                  </a:lnTo>
                  <a:lnTo>
                    <a:pt x="171" y="85"/>
                  </a:lnTo>
                  <a:lnTo>
                    <a:pt x="171" y="90"/>
                  </a:lnTo>
                  <a:lnTo>
                    <a:pt x="171" y="94"/>
                  </a:lnTo>
                  <a:lnTo>
                    <a:pt x="169" y="99"/>
                  </a:lnTo>
                  <a:lnTo>
                    <a:pt x="165" y="105"/>
                  </a:lnTo>
                  <a:lnTo>
                    <a:pt x="163" y="112"/>
                  </a:lnTo>
                  <a:lnTo>
                    <a:pt x="159" y="119"/>
                  </a:lnTo>
                  <a:lnTo>
                    <a:pt x="155" y="126"/>
                  </a:lnTo>
                  <a:lnTo>
                    <a:pt x="151" y="132"/>
                  </a:lnTo>
                  <a:lnTo>
                    <a:pt x="147" y="137"/>
                  </a:lnTo>
                  <a:lnTo>
                    <a:pt x="144" y="141"/>
                  </a:lnTo>
                  <a:lnTo>
                    <a:pt x="140" y="144"/>
                  </a:lnTo>
                  <a:lnTo>
                    <a:pt x="133" y="149"/>
                  </a:lnTo>
                  <a:lnTo>
                    <a:pt x="124" y="155"/>
                  </a:lnTo>
                  <a:lnTo>
                    <a:pt x="114" y="161"/>
                  </a:lnTo>
                  <a:lnTo>
                    <a:pt x="101" y="166"/>
                  </a:lnTo>
                  <a:lnTo>
                    <a:pt x="89" y="168"/>
                  </a:lnTo>
                  <a:lnTo>
                    <a:pt x="77" y="168"/>
                  </a:lnTo>
                  <a:lnTo>
                    <a:pt x="64" y="165"/>
                  </a:lnTo>
                  <a:lnTo>
                    <a:pt x="60" y="163"/>
                  </a:lnTo>
                  <a:lnTo>
                    <a:pt x="55" y="161"/>
                  </a:lnTo>
                  <a:lnTo>
                    <a:pt x="50" y="157"/>
                  </a:lnTo>
                  <a:lnTo>
                    <a:pt x="43" y="154"/>
                  </a:lnTo>
                  <a:lnTo>
                    <a:pt x="37" y="150"/>
                  </a:lnTo>
                  <a:lnTo>
                    <a:pt x="32" y="147"/>
                  </a:lnTo>
                  <a:lnTo>
                    <a:pt x="28" y="143"/>
                  </a:lnTo>
                  <a:lnTo>
                    <a:pt x="24" y="139"/>
                  </a:lnTo>
                  <a:lnTo>
                    <a:pt x="20" y="135"/>
                  </a:lnTo>
                  <a:lnTo>
                    <a:pt x="18" y="129"/>
                  </a:lnTo>
                  <a:lnTo>
                    <a:pt x="14" y="122"/>
                  </a:lnTo>
                  <a:lnTo>
                    <a:pt x="11" y="114"/>
                  </a:lnTo>
                  <a:lnTo>
                    <a:pt x="8" y="106"/>
                  </a:lnTo>
                  <a:lnTo>
                    <a:pt x="7" y="99"/>
                  </a:lnTo>
                  <a:lnTo>
                    <a:pt x="3" y="92"/>
                  </a:lnTo>
                  <a:lnTo>
                    <a:pt x="2" y="87"/>
                  </a:lnTo>
                  <a:lnTo>
                    <a:pt x="1" y="81"/>
                  </a:lnTo>
                  <a:lnTo>
                    <a:pt x="0" y="74"/>
                  </a:lnTo>
                  <a:lnTo>
                    <a:pt x="0" y="67"/>
                  </a:lnTo>
                  <a:lnTo>
                    <a:pt x="1" y="59"/>
                  </a:lnTo>
                  <a:lnTo>
                    <a:pt x="2" y="51"/>
                  </a:lnTo>
                  <a:lnTo>
                    <a:pt x="5" y="43"/>
                  </a:lnTo>
                  <a:lnTo>
                    <a:pt x="7" y="38"/>
                  </a:lnTo>
                  <a:lnTo>
                    <a:pt x="11" y="34"/>
                  </a:lnTo>
                  <a:lnTo>
                    <a:pt x="18" y="27"/>
                  </a:lnTo>
                  <a:lnTo>
                    <a:pt x="24" y="21"/>
                  </a:lnTo>
                  <a:lnTo>
                    <a:pt x="28" y="15"/>
                  </a:lnTo>
                  <a:lnTo>
                    <a:pt x="35" y="10"/>
                  </a:lnTo>
                  <a:lnTo>
                    <a:pt x="41" y="9"/>
                  </a:lnTo>
                  <a:lnTo>
                    <a:pt x="46" y="7"/>
                  </a:lnTo>
                  <a:lnTo>
                    <a:pt x="52" y="5"/>
                  </a:lnTo>
                  <a:lnTo>
                    <a:pt x="57" y="3"/>
                  </a:lnTo>
                  <a:lnTo>
                    <a:pt x="63" y="2"/>
                  </a:lnTo>
                  <a:lnTo>
                    <a:pt x="69" y="1"/>
                  </a:lnTo>
                  <a:lnTo>
                    <a:pt x="71" y="0"/>
                  </a:lnTo>
                  <a:lnTo>
                    <a:pt x="72" y="0"/>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29857" name="Freeform 181"/>
            <p:cNvSpPr>
              <a:spLocks/>
            </p:cNvSpPr>
            <p:nvPr/>
          </p:nvSpPr>
          <p:spPr bwMode="auto">
            <a:xfrm>
              <a:off x="2116" y="2897"/>
              <a:ext cx="10" cy="3"/>
            </a:xfrm>
            <a:custGeom>
              <a:avLst/>
              <a:gdLst>
                <a:gd name="T0" fmla="*/ 2 w 11"/>
                <a:gd name="T1" fmla="*/ 1 h 3"/>
                <a:gd name="T2" fmla="*/ 4 w 11"/>
                <a:gd name="T3" fmla="*/ 0 h 3"/>
                <a:gd name="T4" fmla="*/ 5 w 11"/>
                <a:gd name="T5" fmla="*/ 0 h 3"/>
                <a:gd name="T6" fmla="*/ 5 w 11"/>
                <a:gd name="T7" fmla="*/ 0 h 3"/>
                <a:gd name="T8" fmla="*/ 5 w 11"/>
                <a:gd name="T9" fmla="*/ 0 h 3"/>
                <a:gd name="T10" fmla="*/ 5 w 11"/>
                <a:gd name="T11" fmla="*/ 0 h 3"/>
                <a:gd name="T12" fmla="*/ 5 w 11"/>
                <a:gd name="T13" fmla="*/ 0 h 3"/>
                <a:gd name="T14" fmla="*/ 5 w 11"/>
                <a:gd name="T15" fmla="*/ 1 h 3"/>
                <a:gd name="T16" fmla="*/ 5 w 11"/>
                <a:gd name="T17" fmla="*/ 1 h 3"/>
                <a:gd name="T18" fmla="*/ 5 w 11"/>
                <a:gd name="T19" fmla="*/ 1 h 3"/>
                <a:gd name="T20" fmla="*/ 5 w 11"/>
                <a:gd name="T21" fmla="*/ 2 h 3"/>
                <a:gd name="T22" fmla="*/ 5 w 11"/>
                <a:gd name="T23" fmla="*/ 2 h 3"/>
                <a:gd name="T24" fmla="*/ 5 w 11"/>
                <a:gd name="T25" fmla="*/ 2 h 3"/>
                <a:gd name="T26" fmla="*/ 5 w 11"/>
                <a:gd name="T27" fmla="*/ 2 h 3"/>
                <a:gd name="T28" fmla="*/ 5 w 11"/>
                <a:gd name="T29" fmla="*/ 2 h 3"/>
                <a:gd name="T30" fmla="*/ 4 w 11"/>
                <a:gd name="T31" fmla="*/ 2 h 3"/>
                <a:gd name="T32" fmla="*/ 3 w 11"/>
                <a:gd name="T33" fmla="*/ 2 h 3"/>
                <a:gd name="T34" fmla="*/ 2 w 11"/>
                <a:gd name="T35" fmla="*/ 2 h 3"/>
                <a:gd name="T36" fmla="*/ 1 w 11"/>
                <a:gd name="T37" fmla="*/ 1 h 3"/>
                <a:gd name="T38" fmla="*/ 0 w 11"/>
                <a:gd name="T39" fmla="*/ 1 h 3"/>
                <a:gd name="T40" fmla="*/ 0 w 11"/>
                <a:gd name="T41" fmla="*/ 1 h 3"/>
                <a:gd name="T42" fmla="*/ 0 w 11"/>
                <a:gd name="T43" fmla="*/ 1 h 3"/>
                <a:gd name="T44" fmla="*/ 1 w 11"/>
                <a:gd name="T45" fmla="*/ 1 h 3"/>
                <a:gd name="T46" fmla="*/ 2 w 11"/>
                <a:gd name="T47" fmla="*/ 1 h 3"/>
                <a:gd name="T48" fmla="*/ 2 w 11"/>
                <a:gd name="T49" fmla="*/ 1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3"/>
                <a:gd name="T77" fmla="*/ 11 w 11"/>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3">
                  <a:moveTo>
                    <a:pt x="2" y="1"/>
                  </a:moveTo>
                  <a:lnTo>
                    <a:pt x="4" y="0"/>
                  </a:lnTo>
                  <a:lnTo>
                    <a:pt x="6" y="0"/>
                  </a:lnTo>
                  <a:lnTo>
                    <a:pt x="7" y="0"/>
                  </a:lnTo>
                  <a:lnTo>
                    <a:pt x="8" y="0"/>
                  </a:lnTo>
                  <a:lnTo>
                    <a:pt x="9" y="0"/>
                  </a:lnTo>
                  <a:lnTo>
                    <a:pt x="10" y="1"/>
                  </a:lnTo>
                  <a:lnTo>
                    <a:pt x="9" y="1"/>
                  </a:lnTo>
                  <a:lnTo>
                    <a:pt x="9" y="2"/>
                  </a:lnTo>
                  <a:lnTo>
                    <a:pt x="8" y="2"/>
                  </a:lnTo>
                  <a:lnTo>
                    <a:pt x="7" y="2"/>
                  </a:lnTo>
                  <a:lnTo>
                    <a:pt x="6" y="2"/>
                  </a:lnTo>
                  <a:lnTo>
                    <a:pt x="5" y="2"/>
                  </a:lnTo>
                  <a:lnTo>
                    <a:pt x="4" y="2"/>
                  </a:lnTo>
                  <a:lnTo>
                    <a:pt x="3" y="2"/>
                  </a:lnTo>
                  <a:lnTo>
                    <a:pt x="2" y="2"/>
                  </a:lnTo>
                  <a:lnTo>
                    <a:pt x="1" y="1"/>
                  </a:lnTo>
                  <a:lnTo>
                    <a:pt x="0" y="1"/>
                  </a:lnTo>
                  <a:lnTo>
                    <a:pt x="1" y="1"/>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58" name="Freeform 182"/>
            <p:cNvSpPr>
              <a:spLocks/>
            </p:cNvSpPr>
            <p:nvPr/>
          </p:nvSpPr>
          <p:spPr bwMode="auto">
            <a:xfrm>
              <a:off x="2116" y="2897"/>
              <a:ext cx="20" cy="13"/>
            </a:xfrm>
            <a:custGeom>
              <a:avLst/>
              <a:gdLst>
                <a:gd name="T0" fmla="*/ 4 w 22"/>
                <a:gd name="T1" fmla="*/ 3 h 13"/>
                <a:gd name="T2" fmla="*/ 4 w 22"/>
                <a:gd name="T3" fmla="*/ 3 h 13"/>
                <a:gd name="T4" fmla="*/ 5 w 22"/>
                <a:gd name="T5" fmla="*/ 2 h 13"/>
                <a:gd name="T6" fmla="*/ 5 w 22"/>
                <a:gd name="T7" fmla="*/ 1 h 13"/>
                <a:gd name="T8" fmla="*/ 5 w 22"/>
                <a:gd name="T9" fmla="*/ 1 h 13"/>
                <a:gd name="T10" fmla="*/ 5 w 22"/>
                <a:gd name="T11" fmla="*/ 0 h 13"/>
                <a:gd name="T12" fmla="*/ 5 w 22"/>
                <a:gd name="T13" fmla="*/ 1 h 13"/>
                <a:gd name="T14" fmla="*/ 6 w 22"/>
                <a:gd name="T15" fmla="*/ 2 h 13"/>
                <a:gd name="T16" fmla="*/ 6 w 22"/>
                <a:gd name="T17" fmla="*/ 4 h 13"/>
                <a:gd name="T18" fmla="*/ 6 w 22"/>
                <a:gd name="T19" fmla="*/ 6 h 13"/>
                <a:gd name="T20" fmla="*/ 6 w 22"/>
                <a:gd name="T21" fmla="*/ 7 h 13"/>
                <a:gd name="T22" fmla="*/ 5 w 22"/>
                <a:gd name="T23" fmla="*/ 9 h 13"/>
                <a:gd name="T24" fmla="*/ 5 w 22"/>
                <a:gd name="T25" fmla="*/ 10 h 13"/>
                <a:gd name="T26" fmla="*/ 5 w 22"/>
                <a:gd name="T27" fmla="*/ 11 h 13"/>
                <a:gd name="T28" fmla="*/ 5 w 22"/>
                <a:gd name="T29" fmla="*/ 12 h 13"/>
                <a:gd name="T30" fmla="*/ 5 w 22"/>
                <a:gd name="T31" fmla="*/ 12 h 13"/>
                <a:gd name="T32" fmla="*/ 5 w 22"/>
                <a:gd name="T33" fmla="*/ 12 h 13"/>
                <a:gd name="T34" fmla="*/ 5 w 22"/>
                <a:gd name="T35" fmla="*/ 11 h 13"/>
                <a:gd name="T36" fmla="*/ 4 w 22"/>
                <a:gd name="T37" fmla="*/ 9 h 13"/>
                <a:gd name="T38" fmla="*/ 2 w 22"/>
                <a:gd name="T39" fmla="*/ 8 h 13"/>
                <a:gd name="T40" fmla="*/ 0 w 22"/>
                <a:gd name="T41" fmla="*/ 8 h 13"/>
                <a:gd name="T42" fmla="*/ 0 w 22"/>
                <a:gd name="T43" fmla="*/ 7 h 13"/>
                <a:gd name="T44" fmla="*/ 0 w 22"/>
                <a:gd name="T45" fmla="*/ 6 h 13"/>
                <a:gd name="T46" fmla="*/ 1 w 22"/>
                <a:gd name="T47" fmla="*/ 4 h 13"/>
                <a:gd name="T48" fmla="*/ 3 w 22"/>
                <a:gd name="T49" fmla="*/ 3 h 13"/>
                <a:gd name="T50" fmla="*/ 4 w 22"/>
                <a:gd name="T51" fmla="*/ 3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3"/>
                <a:gd name="T80" fmla="*/ 22 w 22"/>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3">
                  <a:moveTo>
                    <a:pt x="4" y="3"/>
                  </a:moveTo>
                  <a:lnTo>
                    <a:pt x="4" y="3"/>
                  </a:lnTo>
                  <a:lnTo>
                    <a:pt x="9" y="2"/>
                  </a:lnTo>
                  <a:lnTo>
                    <a:pt x="12" y="1"/>
                  </a:lnTo>
                  <a:lnTo>
                    <a:pt x="13" y="1"/>
                  </a:lnTo>
                  <a:lnTo>
                    <a:pt x="14" y="0"/>
                  </a:lnTo>
                  <a:lnTo>
                    <a:pt x="18" y="1"/>
                  </a:lnTo>
                  <a:lnTo>
                    <a:pt x="20" y="2"/>
                  </a:lnTo>
                  <a:lnTo>
                    <a:pt x="21" y="4"/>
                  </a:lnTo>
                  <a:lnTo>
                    <a:pt x="21" y="6"/>
                  </a:lnTo>
                  <a:lnTo>
                    <a:pt x="20" y="7"/>
                  </a:lnTo>
                  <a:lnTo>
                    <a:pt x="19" y="9"/>
                  </a:lnTo>
                  <a:lnTo>
                    <a:pt x="17" y="10"/>
                  </a:lnTo>
                  <a:lnTo>
                    <a:pt x="14" y="11"/>
                  </a:lnTo>
                  <a:lnTo>
                    <a:pt x="13" y="12"/>
                  </a:lnTo>
                  <a:lnTo>
                    <a:pt x="11" y="12"/>
                  </a:lnTo>
                  <a:lnTo>
                    <a:pt x="8" y="12"/>
                  </a:lnTo>
                  <a:lnTo>
                    <a:pt x="7" y="11"/>
                  </a:lnTo>
                  <a:lnTo>
                    <a:pt x="4" y="9"/>
                  </a:lnTo>
                  <a:lnTo>
                    <a:pt x="2" y="8"/>
                  </a:lnTo>
                  <a:lnTo>
                    <a:pt x="0" y="8"/>
                  </a:lnTo>
                  <a:lnTo>
                    <a:pt x="0" y="7"/>
                  </a:lnTo>
                  <a:lnTo>
                    <a:pt x="0" y="6"/>
                  </a:lnTo>
                  <a:lnTo>
                    <a:pt x="1" y="4"/>
                  </a:lnTo>
                  <a:lnTo>
                    <a:pt x="3" y="3"/>
                  </a:lnTo>
                  <a:lnTo>
                    <a:pt x="4" y="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59" name="Freeform 183"/>
            <p:cNvSpPr>
              <a:spLocks/>
            </p:cNvSpPr>
            <p:nvPr/>
          </p:nvSpPr>
          <p:spPr bwMode="auto">
            <a:xfrm>
              <a:off x="2165" y="2991"/>
              <a:ext cx="10" cy="5"/>
            </a:xfrm>
            <a:custGeom>
              <a:avLst/>
              <a:gdLst>
                <a:gd name="T0" fmla="*/ 2 w 11"/>
                <a:gd name="T1" fmla="*/ 0 h 5"/>
                <a:gd name="T2" fmla="*/ 4 w 11"/>
                <a:gd name="T3" fmla="*/ 0 h 5"/>
                <a:gd name="T4" fmla="*/ 5 w 11"/>
                <a:gd name="T5" fmla="*/ 0 h 5"/>
                <a:gd name="T6" fmla="*/ 5 w 11"/>
                <a:gd name="T7" fmla="*/ 0 h 5"/>
                <a:gd name="T8" fmla="*/ 5 w 11"/>
                <a:gd name="T9" fmla="*/ 0 h 5"/>
                <a:gd name="T10" fmla="*/ 5 w 11"/>
                <a:gd name="T11" fmla="*/ 0 h 5"/>
                <a:gd name="T12" fmla="*/ 5 w 11"/>
                <a:gd name="T13" fmla="*/ 0 h 5"/>
                <a:gd name="T14" fmla="*/ 5 w 11"/>
                <a:gd name="T15" fmla="*/ 1 h 5"/>
                <a:gd name="T16" fmla="*/ 5 w 11"/>
                <a:gd name="T17" fmla="*/ 1 h 5"/>
                <a:gd name="T18" fmla="*/ 5 w 11"/>
                <a:gd name="T19" fmla="*/ 2 h 5"/>
                <a:gd name="T20" fmla="*/ 5 w 11"/>
                <a:gd name="T21" fmla="*/ 2 h 5"/>
                <a:gd name="T22" fmla="*/ 5 w 11"/>
                <a:gd name="T23" fmla="*/ 3 h 5"/>
                <a:gd name="T24" fmla="*/ 5 w 11"/>
                <a:gd name="T25" fmla="*/ 3 h 5"/>
                <a:gd name="T26" fmla="*/ 5 w 11"/>
                <a:gd name="T27" fmla="*/ 3 h 5"/>
                <a:gd name="T28" fmla="*/ 5 w 11"/>
                <a:gd name="T29" fmla="*/ 4 h 5"/>
                <a:gd name="T30" fmla="*/ 4 w 11"/>
                <a:gd name="T31" fmla="*/ 4 h 5"/>
                <a:gd name="T32" fmla="*/ 4 w 11"/>
                <a:gd name="T33" fmla="*/ 4 h 5"/>
                <a:gd name="T34" fmla="*/ 3 w 11"/>
                <a:gd name="T35" fmla="*/ 3 h 5"/>
                <a:gd name="T36" fmla="*/ 1 w 11"/>
                <a:gd name="T37" fmla="*/ 3 h 5"/>
                <a:gd name="T38" fmla="*/ 1 w 11"/>
                <a:gd name="T39" fmla="*/ 2 h 5"/>
                <a:gd name="T40" fmla="*/ 0 w 11"/>
                <a:gd name="T41" fmla="*/ 2 h 5"/>
                <a:gd name="T42" fmla="*/ 0 w 11"/>
                <a:gd name="T43" fmla="*/ 1 h 5"/>
                <a:gd name="T44" fmla="*/ 1 w 11"/>
                <a:gd name="T45" fmla="*/ 1 h 5"/>
                <a:gd name="T46" fmla="*/ 2 w 11"/>
                <a:gd name="T47" fmla="*/ 0 h 5"/>
                <a:gd name="T48" fmla="*/ 2 w 11"/>
                <a:gd name="T49" fmla="*/ 0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2" y="0"/>
                  </a:moveTo>
                  <a:lnTo>
                    <a:pt x="4" y="0"/>
                  </a:lnTo>
                  <a:lnTo>
                    <a:pt x="6" y="0"/>
                  </a:lnTo>
                  <a:lnTo>
                    <a:pt x="7" y="0"/>
                  </a:lnTo>
                  <a:lnTo>
                    <a:pt x="8" y="0"/>
                  </a:lnTo>
                  <a:lnTo>
                    <a:pt x="9" y="0"/>
                  </a:lnTo>
                  <a:lnTo>
                    <a:pt x="10" y="1"/>
                  </a:lnTo>
                  <a:lnTo>
                    <a:pt x="9" y="2"/>
                  </a:lnTo>
                  <a:lnTo>
                    <a:pt x="8" y="3"/>
                  </a:lnTo>
                  <a:lnTo>
                    <a:pt x="7" y="3"/>
                  </a:lnTo>
                  <a:lnTo>
                    <a:pt x="6" y="3"/>
                  </a:lnTo>
                  <a:lnTo>
                    <a:pt x="5" y="4"/>
                  </a:lnTo>
                  <a:lnTo>
                    <a:pt x="4" y="4"/>
                  </a:lnTo>
                  <a:lnTo>
                    <a:pt x="3" y="3"/>
                  </a:lnTo>
                  <a:lnTo>
                    <a:pt x="1" y="3"/>
                  </a:lnTo>
                  <a:lnTo>
                    <a:pt x="1" y="2"/>
                  </a:lnTo>
                  <a:lnTo>
                    <a:pt x="0" y="2"/>
                  </a:lnTo>
                  <a:lnTo>
                    <a:pt x="0" y="1"/>
                  </a:lnTo>
                  <a:lnTo>
                    <a:pt x="1" y="1"/>
                  </a:lnTo>
                  <a:lnTo>
                    <a:pt x="2"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60" name="Freeform 184"/>
            <p:cNvSpPr>
              <a:spLocks/>
            </p:cNvSpPr>
            <p:nvPr/>
          </p:nvSpPr>
          <p:spPr bwMode="auto">
            <a:xfrm>
              <a:off x="2165" y="2991"/>
              <a:ext cx="20" cy="15"/>
            </a:xfrm>
            <a:custGeom>
              <a:avLst/>
              <a:gdLst>
                <a:gd name="T0" fmla="*/ 4 w 22"/>
                <a:gd name="T1" fmla="*/ 1 h 15"/>
                <a:gd name="T2" fmla="*/ 4 w 22"/>
                <a:gd name="T3" fmla="*/ 1 h 15"/>
                <a:gd name="T4" fmla="*/ 5 w 22"/>
                <a:gd name="T5" fmla="*/ 1 h 15"/>
                <a:gd name="T6" fmla="*/ 5 w 22"/>
                <a:gd name="T7" fmla="*/ 1 h 15"/>
                <a:gd name="T8" fmla="*/ 5 w 22"/>
                <a:gd name="T9" fmla="*/ 0 h 15"/>
                <a:gd name="T10" fmla="*/ 5 w 22"/>
                <a:gd name="T11" fmla="*/ 0 h 15"/>
                <a:gd name="T12" fmla="*/ 5 w 22"/>
                <a:gd name="T13" fmla="*/ 0 h 15"/>
                <a:gd name="T14" fmla="*/ 6 w 22"/>
                <a:gd name="T15" fmla="*/ 1 h 15"/>
                <a:gd name="T16" fmla="*/ 6 w 22"/>
                <a:gd name="T17" fmla="*/ 3 h 15"/>
                <a:gd name="T18" fmla="*/ 6 w 22"/>
                <a:gd name="T19" fmla="*/ 5 h 15"/>
                <a:gd name="T20" fmla="*/ 6 w 22"/>
                <a:gd name="T21" fmla="*/ 7 h 15"/>
                <a:gd name="T22" fmla="*/ 5 w 22"/>
                <a:gd name="T23" fmla="*/ 8 h 15"/>
                <a:gd name="T24" fmla="*/ 5 w 22"/>
                <a:gd name="T25" fmla="*/ 9 h 15"/>
                <a:gd name="T26" fmla="*/ 5 w 22"/>
                <a:gd name="T27" fmla="*/ 10 h 15"/>
                <a:gd name="T28" fmla="*/ 5 w 22"/>
                <a:gd name="T29" fmla="*/ 11 h 15"/>
                <a:gd name="T30" fmla="*/ 5 w 22"/>
                <a:gd name="T31" fmla="*/ 13 h 15"/>
                <a:gd name="T32" fmla="*/ 5 w 22"/>
                <a:gd name="T33" fmla="*/ 14 h 15"/>
                <a:gd name="T34" fmla="*/ 5 w 22"/>
                <a:gd name="T35" fmla="*/ 13 h 15"/>
                <a:gd name="T36" fmla="*/ 5 w 22"/>
                <a:gd name="T37" fmla="*/ 11 h 15"/>
                <a:gd name="T38" fmla="*/ 2 w 22"/>
                <a:gd name="T39" fmla="*/ 9 h 15"/>
                <a:gd name="T40" fmla="*/ 1 w 22"/>
                <a:gd name="T41" fmla="*/ 8 h 15"/>
                <a:gd name="T42" fmla="*/ 0 w 22"/>
                <a:gd name="T43" fmla="*/ 6 h 15"/>
                <a:gd name="T44" fmla="*/ 0 w 22"/>
                <a:gd name="T45" fmla="*/ 4 h 15"/>
                <a:gd name="T46" fmla="*/ 2 w 22"/>
                <a:gd name="T47" fmla="*/ 2 h 15"/>
                <a:gd name="T48" fmla="*/ 3 w 22"/>
                <a:gd name="T49" fmla="*/ 1 h 15"/>
                <a:gd name="T50" fmla="*/ 4 w 22"/>
                <a:gd name="T51" fmla="*/ 1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5"/>
                <a:gd name="T80" fmla="*/ 22 w 22"/>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5">
                  <a:moveTo>
                    <a:pt x="4" y="1"/>
                  </a:moveTo>
                  <a:lnTo>
                    <a:pt x="4" y="1"/>
                  </a:lnTo>
                  <a:lnTo>
                    <a:pt x="9" y="1"/>
                  </a:lnTo>
                  <a:lnTo>
                    <a:pt x="12" y="1"/>
                  </a:lnTo>
                  <a:lnTo>
                    <a:pt x="13" y="0"/>
                  </a:lnTo>
                  <a:lnTo>
                    <a:pt x="15" y="0"/>
                  </a:lnTo>
                  <a:lnTo>
                    <a:pt x="18" y="0"/>
                  </a:lnTo>
                  <a:lnTo>
                    <a:pt x="20" y="1"/>
                  </a:lnTo>
                  <a:lnTo>
                    <a:pt x="21" y="3"/>
                  </a:lnTo>
                  <a:lnTo>
                    <a:pt x="21" y="5"/>
                  </a:lnTo>
                  <a:lnTo>
                    <a:pt x="20" y="7"/>
                  </a:lnTo>
                  <a:lnTo>
                    <a:pt x="19" y="8"/>
                  </a:lnTo>
                  <a:lnTo>
                    <a:pt x="17" y="9"/>
                  </a:lnTo>
                  <a:lnTo>
                    <a:pt x="15" y="10"/>
                  </a:lnTo>
                  <a:lnTo>
                    <a:pt x="13" y="11"/>
                  </a:lnTo>
                  <a:lnTo>
                    <a:pt x="11" y="13"/>
                  </a:lnTo>
                  <a:lnTo>
                    <a:pt x="9" y="14"/>
                  </a:lnTo>
                  <a:lnTo>
                    <a:pt x="8" y="13"/>
                  </a:lnTo>
                  <a:lnTo>
                    <a:pt x="6" y="11"/>
                  </a:lnTo>
                  <a:lnTo>
                    <a:pt x="2" y="9"/>
                  </a:lnTo>
                  <a:lnTo>
                    <a:pt x="1" y="8"/>
                  </a:lnTo>
                  <a:lnTo>
                    <a:pt x="0" y="6"/>
                  </a:lnTo>
                  <a:lnTo>
                    <a:pt x="0" y="4"/>
                  </a:lnTo>
                  <a:lnTo>
                    <a:pt x="2" y="2"/>
                  </a:lnTo>
                  <a:lnTo>
                    <a:pt x="3" y="1"/>
                  </a:lnTo>
                  <a:lnTo>
                    <a:pt x="4" y="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61" name="Freeform 185"/>
            <p:cNvSpPr>
              <a:spLocks/>
            </p:cNvSpPr>
            <p:nvPr/>
          </p:nvSpPr>
          <p:spPr bwMode="auto">
            <a:xfrm>
              <a:off x="2156" y="2910"/>
              <a:ext cx="2" cy="4"/>
            </a:xfrm>
            <a:custGeom>
              <a:avLst/>
              <a:gdLst>
                <a:gd name="T0" fmla="*/ 1 w 3"/>
                <a:gd name="T1" fmla="*/ 1 h 4"/>
                <a:gd name="T2" fmla="*/ 1 w 3"/>
                <a:gd name="T3" fmla="*/ 2 h 4"/>
                <a:gd name="T4" fmla="*/ 1 w 3"/>
                <a:gd name="T5" fmla="*/ 3 h 4"/>
                <a:gd name="T6" fmla="*/ 1 w 3"/>
                <a:gd name="T7" fmla="*/ 3 h 4"/>
                <a:gd name="T8" fmla="*/ 1 w 3"/>
                <a:gd name="T9" fmla="*/ 3 h 4"/>
                <a:gd name="T10" fmla="*/ 0 w 3"/>
                <a:gd name="T11" fmla="*/ 3 h 4"/>
                <a:gd name="T12" fmla="*/ 0 w 3"/>
                <a:gd name="T13" fmla="*/ 3 h 4"/>
                <a:gd name="T14" fmla="*/ 0 w 3"/>
                <a:gd name="T15" fmla="*/ 2 h 4"/>
                <a:gd name="T16" fmla="*/ 0 w 3"/>
                <a:gd name="T17" fmla="*/ 2 h 4"/>
                <a:gd name="T18" fmla="*/ 0 w 3"/>
                <a:gd name="T19" fmla="*/ 0 h 4"/>
                <a:gd name="T20" fmla="*/ 1 w 3"/>
                <a:gd name="T21" fmla="*/ 0 h 4"/>
                <a:gd name="T22" fmla="*/ 1 w 3"/>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2" y="1"/>
                  </a:moveTo>
                  <a:lnTo>
                    <a:pt x="2" y="2"/>
                  </a:lnTo>
                  <a:lnTo>
                    <a:pt x="1" y="3"/>
                  </a:lnTo>
                  <a:lnTo>
                    <a:pt x="0" y="3"/>
                  </a:lnTo>
                  <a:lnTo>
                    <a:pt x="0" y="2"/>
                  </a:lnTo>
                  <a:lnTo>
                    <a:pt x="0" y="0"/>
                  </a:lnTo>
                  <a:lnTo>
                    <a:pt x="2" y="0"/>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62" name="Freeform 186"/>
            <p:cNvSpPr>
              <a:spLocks/>
            </p:cNvSpPr>
            <p:nvPr/>
          </p:nvSpPr>
          <p:spPr bwMode="auto">
            <a:xfrm>
              <a:off x="2157" y="2910"/>
              <a:ext cx="9" cy="14"/>
            </a:xfrm>
            <a:custGeom>
              <a:avLst/>
              <a:gdLst>
                <a:gd name="T0" fmla="*/ 0 w 10"/>
                <a:gd name="T1" fmla="*/ 6 h 14"/>
                <a:gd name="T2" fmla="*/ 0 w 10"/>
                <a:gd name="T3" fmla="*/ 6 h 14"/>
                <a:gd name="T4" fmla="*/ 1 w 10"/>
                <a:gd name="T5" fmla="*/ 9 h 14"/>
                <a:gd name="T6" fmla="*/ 2 w 10"/>
                <a:gd name="T7" fmla="*/ 11 h 14"/>
                <a:gd name="T8" fmla="*/ 3 w 10"/>
                <a:gd name="T9" fmla="*/ 13 h 14"/>
                <a:gd name="T10" fmla="*/ 5 w 10"/>
                <a:gd name="T11" fmla="*/ 13 h 14"/>
                <a:gd name="T12" fmla="*/ 5 w 10"/>
                <a:gd name="T13" fmla="*/ 12 h 14"/>
                <a:gd name="T14" fmla="*/ 5 w 10"/>
                <a:gd name="T15" fmla="*/ 11 h 14"/>
                <a:gd name="T16" fmla="*/ 5 w 10"/>
                <a:gd name="T17" fmla="*/ 10 h 14"/>
                <a:gd name="T18" fmla="*/ 5 w 10"/>
                <a:gd name="T19" fmla="*/ 9 h 14"/>
                <a:gd name="T20" fmla="*/ 5 w 10"/>
                <a:gd name="T21" fmla="*/ 2 h 14"/>
                <a:gd name="T22" fmla="*/ 1 w 10"/>
                <a:gd name="T23" fmla="*/ 0 h 14"/>
                <a:gd name="T24" fmla="*/ 0 w 10"/>
                <a:gd name="T25" fmla="*/ 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4"/>
                <a:gd name="T41" fmla="*/ 10 w 1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4">
                  <a:moveTo>
                    <a:pt x="0" y="6"/>
                  </a:moveTo>
                  <a:lnTo>
                    <a:pt x="0" y="6"/>
                  </a:lnTo>
                  <a:lnTo>
                    <a:pt x="1" y="9"/>
                  </a:lnTo>
                  <a:lnTo>
                    <a:pt x="2" y="11"/>
                  </a:lnTo>
                  <a:lnTo>
                    <a:pt x="3" y="13"/>
                  </a:lnTo>
                  <a:lnTo>
                    <a:pt x="5" y="13"/>
                  </a:lnTo>
                  <a:lnTo>
                    <a:pt x="7" y="12"/>
                  </a:lnTo>
                  <a:lnTo>
                    <a:pt x="8" y="11"/>
                  </a:lnTo>
                  <a:lnTo>
                    <a:pt x="8" y="10"/>
                  </a:lnTo>
                  <a:lnTo>
                    <a:pt x="8" y="9"/>
                  </a:lnTo>
                  <a:lnTo>
                    <a:pt x="9" y="2"/>
                  </a:lnTo>
                  <a:lnTo>
                    <a:pt x="1" y="0"/>
                  </a:lnTo>
                  <a:lnTo>
                    <a:pt x="0"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63" name="Freeform 187"/>
            <p:cNvSpPr>
              <a:spLocks/>
            </p:cNvSpPr>
            <p:nvPr/>
          </p:nvSpPr>
          <p:spPr bwMode="auto">
            <a:xfrm>
              <a:off x="2100" y="2940"/>
              <a:ext cx="2" cy="4"/>
            </a:xfrm>
            <a:custGeom>
              <a:avLst/>
              <a:gdLst>
                <a:gd name="T0" fmla="*/ 1 w 3"/>
                <a:gd name="T1" fmla="*/ 2 h 4"/>
                <a:gd name="T2" fmla="*/ 1 w 3"/>
                <a:gd name="T3" fmla="*/ 2 h 4"/>
                <a:gd name="T4" fmla="*/ 1 w 3"/>
                <a:gd name="T5" fmla="*/ 3 h 4"/>
                <a:gd name="T6" fmla="*/ 1 w 3"/>
                <a:gd name="T7" fmla="*/ 3 h 4"/>
                <a:gd name="T8" fmla="*/ 1 w 3"/>
                <a:gd name="T9" fmla="*/ 3 h 4"/>
                <a:gd name="T10" fmla="*/ 0 w 3"/>
                <a:gd name="T11" fmla="*/ 3 h 4"/>
                <a:gd name="T12" fmla="*/ 0 w 3"/>
                <a:gd name="T13" fmla="*/ 3 h 4"/>
                <a:gd name="T14" fmla="*/ 0 w 3"/>
                <a:gd name="T15" fmla="*/ 2 h 4"/>
                <a:gd name="T16" fmla="*/ 0 w 3"/>
                <a:gd name="T17" fmla="*/ 2 h 4"/>
                <a:gd name="T18" fmla="*/ 0 w 3"/>
                <a:gd name="T19" fmla="*/ 0 h 4"/>
                <a:gd name="T20" fmla="*/ 1 w 3"/>
                <a:gd name="T21" fmla="*/ 0 h 4"/>
                <a:gd name="T22" fmla="*/ 1 w 3"/>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2" y="2"/>
                  </a:moveTo>
                  <a:lnTo>
                    <a:pt x="2" y="2"/>
                  </a:lnTo>
                  <a:lnTo>
                    <a:pt x="1" y="3"/>
                  </a:lnTo>
                  <a:lnTo>
                    <a:pt x="0" y="3"/>
                  </a:lnTo>
                  <a:lnTo>
                    <a:pt x="0" y="2"/>
                  </a:lnTo>
                  <a:lnTo>
                    <a:pt x="0" y="0"/>
                  </a:lnTo>
                  <a:lnTo>
                    <a:pt x="1" y="0"/>
                  </a:lnTo>
                  <a:lnTo>
                    <a:pt x="2"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64" name="Freeform 188"/>
            <p:cNvSpPr>
              <a:spLocks/>
            </p:cNvSpPr>
            <p:nvPr/>
          </p:nvSpPr>
          <p:spPr bwMode="auto">
            <a:xfrm>
              <a:off x="2101" y="2940"/>
              <a:ext cx="9" cy="14"/>
            </a:xfrm>
            <a:custGeom>
              <a:avLst/>
              <a:gdLst>
                <a:gd name="T0" fmla="*/ 0 w 10"/>
                <a:gd name="T1" fmla="*/ 7 h 14"/>
                <a:gd name="T2" fmla="*/ 0 w 10"/>
                <a:gd name="T3" fmla="*/ 7 h 14"/>
                <a:gd name="T4" fmla="*/ 1 w 10"/>
                <a:gd name="T5" fmla="*/ 9 h 14"/>
                <a:gd name="T6" fmla="*/ 2 w 10"/>
                <a:gd name="T7" fmla="*/ 11 h 14"/>
                <a:gd name="T8" fmla="*/ 3 w 10"/>
                <a:gd name="T9" fmla="*/ 13 h 14"/>
                <a:gd name="T10" fmla="*/ 5 w 10"/>
                <a:gd name="T11" fmla="*/ 13 h 14"/>
                <a:gd name="T12" fmla="*/ 5 w 10"/>
                <a:gd name="T13" fmla="*/ 12 h 14"/>
                <a:gd name="T14" fmla="*/ 5 w 10"/>
                <a:gd name="T15" fmla="*/ 11 h 14"/>
                <a:gd name="T16" fmla="*/ 5 w 10"/>
                <a:gd name="T17" fmla="*/ 10 h 14"/>
                <a:gd name="T18" fmla="*/ 5 w 10"/>
                <a:gd name="T19" fmla="*/ 9 h 14"/>
                <a:gd name="T20" fmla="*/ 5 w 10"/>
                <a:gd name="T21" fmla="*/ 2 h 14"/>
                <a:gd name="T22" fmla="*/ 2 w 10"/>
                <a:gd name="T23" fmla="*/ 0 h 14"/>
                <a:gd name="T24" fmla="*/ 0 w 10"/>
                <a:gd name="T25" fmla="*/ 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4"/>
                <a:gd name="T41" fmla="*/ 10 w 1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4">
                  <a:moveTo>
                    <a:pt x="0" y="7"/>
                  </a:moveTo>
                  <a:lnTo>
                    <a:pt x="0" y="7"/>
                  </a:lnTo>
                  <a:lnTo>
                    <a:pt x="1" y="9"/>
                  </a:lnTo>
                  <a:lnTo>
                    <a:pt x="2" y="11"/>
                  </a:lnTo>
                  <a:lnTo>
                    <a:pt x="3" y="13"/>
                  </a:lnTo>
                  <a:lnTo>
                    <a:pt x="6" y="13"/>
                  </a:lnTo>
                  <a:lnTo>
                    <a:pt x="7" y="12"/>
                  </a:lnTo>
                  <a:lnTo>
                    <a:pt x="8" y="11"/>
                  </a:lnTo>
                  <a:lnTo>
                    <a:pt x="9" y="10"/>
                  </a:lnTo>
                  <a:lnTo>
                    <a:pt x="9" y="9"/>
                  </a:lnTo>
                  <a:lnTo>
                    <a:pt x="9" y="2"/>
                  </a:lnTo>
                  <a:lnTo>
                    <a:pt x="2" y="0"/>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65" name="Freeform 189"/>
            <p:cNvSpPr>
              <a:spLocks/>
            </p:cNvSpPr>
            <p:nvPr/>
          </p:nvSpPr>
          <p:spPr bwMode="auto">
            <a:xfrm>
              <a:off x="2122" y="2978"/>
              <a:ext cx="4" cy="4"/>
            </a:xfrm>
            <a:custGeom>
              <a:avLst/>
              <a:gdLst>
                <a:gd name="T0" fmla="*/ 0 w 5"/>
                <a:gd name="T1" fmla="*/ 2 h 4"/>
                <a:gd name="T2" fmla="*/ 0 w 5"/>
                <a:gd name="T3" fmla="*/ 2 h 4"/>
                <a:gd name="T4" fmla="*/ 1 w 5"/>
                <a:gd name="T5" fmla="*/ 3 h 4"/>
                <a:gd name="T6" fmla="*/ 1 w 5"/>
                <a:gd name="T7" fmla="*/ 3 h 4"/>
                <a:gd name="T8" fmla="*/ 2 w 5"/>
                <a:gd name="T9" fmla="*/ 3 h 4"/>
                <a:gd name="T10" fmla="*/ 2 w 5"/>
                <a:gd name="T11" fmla="*/ 3 h 4"/>
                <a:gd name="T12" fmla="*/ 2 w 5"/>
                <a:gd name="T13" fmla="*/ 3 h 4"/>
                <a:gd name="T14" fmla="*/ 2 w 5"/>
                <a:gd name="T15" fmla="*/ 3 h 4"/>
                <a:gd name="T16" fmla="*/ 2 w 5"/>
                <a:gd name="T17" fmla="*/ 0 h 4"/>
                <a:gd name="T18" fmla="*/ 0 w 5"/>
                <a:gd name="T19" fmla="*/ 0 h 4"/>
                <a:gd name="T20" fmla="*/ 0 w 5"/>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0" y="2"/>
                  </a:moveTo>
                  <a:lnTo>
                    <a:pt x="0" y="2"/>
                  </a:lnTo>
                  <a:lnTo>
                    <a:pt x="1" y="3"/>
                  </a:lnTo>
                  <a:lnTo>
                    <a:pt x="2" y="3"/>
                  </a:lnTo>
                  <a:lnTo>
                    <a:pt x="3" y="3"/>
                  </a:lnTo>
                  <a:lnTo>
                    <a:pt x="4" y="3"/>
                  </a:lnTo>
                  <a:lnTo>
                    <a:pt x="2" y="0"/>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66" name="Freeform 190"/>
            <p:cNvSpPr>
              <a:spLocks/>
            </p:cNvSpPr>
            <p:nvPr/>
          </p:nvSpPr>
          <p:spPr bwMode="auto">
            <a:xfrm>
              <a:off x="2122" y="2978"/>
              <a:ext cx="14" cy="14"/>
            </a:xfrm>
            <a:custGeom>
              <a:avLst/>
              <a:gdLst>
                <a:gd name="T0" fmla="*/ 0 w 16"/>
                <a:gd name="T1" fmla="*/ 7 h 14"/>
                <a:gd name="T2" fmla="*/ 0 w 16"/>
                <a:gd name="T3" fmla="*/ 7 h 14"/>
                <a:gd name="T4" fmla="*/ 1 w 16"/>
                <a:gd name="T5" fmla="*/ 9 h 14"/>
                <a:gd name="T6" fmla="*/ 2 w 16"/>
                <a:gd name="T7" fmla="*/ 11 h 14"/>
                <a:gd name="T8" fmla="*/ 3 w 16"/>
                <a:gd name="T9" fmla="*/ 13 h 14"/>
                <a:gd name="T10" fmla="*/ 4 w 16"/>
                <a:gd name="T11" fmla="*/ 13 h 14"/>
                <a:gd name="T12" fmla="*/ 4 w 16"/>
                <a:gd name="T13" fmla="*/ 13 h 14"/>
                <a:gd name="T14" fmla="*/ 4 w 16"/>
                <a:gd name="T15" fmla="*/ 12 h 14"/>
                <a:gd name="T16" fmla="*/ 4 w 16"/>
                <a:gd name="T17" fmla="*/ 11 h 14"/>
                <a:gd name="T18" fmla="*/ 4 w 16"/>
                <a:gd name="T19" fmla="*/ 2 h 14"/>
                <a:gd name="T20" fmla="*/ 1 w 16"/>
                <a:gd name="T21" fmla="*/ 0 h 14"/>
                <a:gd name="T22" fmla="*/ 0 w 16"/>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0" y="7"/>
                  </a:moveTo>
                  <a:lnTo>
                    <a:pt x="0" y="7"/>
                  </a:lnTo>
                  <a:lnTo>
                    <a:pt x="1" y="9"/>
                  </a:lnTo>
                  <a:lnTo>
                    <a:pt x="2" y="11"/>
                  </a:lnTo>
                  <a:lnTo>
                    <a:pt x="3" y="13"/>
                  </a:lnTo>
                  <a:lnTo>
                    <a:pt x="6" y="13"/>
                  </a:lnTo>
                  <a:lnTo>
                    <a:pt x="8" y="13"/>
                  </a:lnTo>
                  <a:lnTo>
                    <a:pt x="12" y="12"/>
                  </a:lnTo>
                  <a:lnTo>
                    <a:pt x="15" y="11"/>
                  </a:lnTo>
                  <a:lnTo>
                    <a:pt x="9" y="2"/>
                  </a:lnTo>
                  <a:lnTo>
                    <a:pt x="1" y="0"/>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67" name="Freeform 191"/>
            <p:cNvSpPr>
              <a:spLocks/>
            </p:cNvSpPr>
            <p:nvPr/>
          </p:nvSpPr>
          <p:spPr bwMode="auto">
            <a:xfrm>
              <a:off x="2159" y="2954"/>
              <a:ext cx="10" cy="5"/>
            </a:xfrm>
            <a:custGeom>
              <a:avLst/>
              <a:gdLst>
                <a:gd name="T0" fmla="*/ 5 w 11"/>
                <a:gd name="T1" fmla="*/ 0 h 5"/>
                <a:gd name="T2" fmla="*/ 5 w 11"/>
                <a:gd name="T3" fmla="*/ 1 h 5"/>
                <a:gd name="T4" fmla="*/ 5 w 11"/>
                <a:gd name="T5" fmla="*/ 2 h 5"/>
                <a:gd name="T6" fmla="*/ 5 w 11"/>
                <a:gd name="T7" fmla="*/ 2 h 5"/>
                <a:gd name="T8" fmla="*/ 5 w 11"/>
                <a:gd name="T9" fmla="*/ 2 h 5"/>
                <a:gd name="T10" fmla="*/ 4 w 11"/>
                <a:gd name="T11" fmla="*/ 2 h 5"/>
                <a:gd name="T12" fmla="*/ 3 w 11"/>
                <a:gd name="T13" fmla="*/ 2 h 5"/>
                <a:gd name="T14" fmla="*/ 2 w 11"/>
                <a:gd name="T15" fmla="*/ 2 h 5"/>
                <a:gd name="T16" fmla="*/ 1 w 11"/>
                <a:gd name="T17" fmla="*/ 2 h 5"/>
                <a:gd name="T18" fmla="*/ 1 w 11"/>
                <a:gd name="T19" fmla="*/ 2 h 5"/>
                <a:gd name="T20" fmla="*/ 0 w 11"/>
                <a:gd name="T21" fmla="*/ 2 h 5"/>
                <a:gd name="T22" fmla="*/ 0 w 11"/>
                <a:gd name="T23" fmla="*/ 3 h 5"/>
                <a:gd name="T24" fmla="*/ 1 w 11"/>
                <a:gd name="T25" fmla="*/ 3 h 5"/>
                <a:gd name="T26" fmla="*/ 2 w 11"/>
                <a:gd name="T27" fmla="*/ 3 h 5"/>
                <a:gd name="T28" fmla="*/ 4 w 11"/>
                <a:gd name="T29" fmla="*/ 4 h 5"/>
                <a:gd name="T30" fmla="*/ 4 w 11"/>
                <a:gd name="T31" fmla="*/ 4 h 5"/>
                <a:gd name="T32" fmla="*/ 5 w 11"/>
                <a:gd name="T33" fmla="*/ 4 h 5"/>
                <a:gd name="T34" fmla="*/ 5 w 11"/>
                <a:gd name="T35" fmla="*/ 4 h 5"/>
                <a:gd name="T36" fmla="*/ 5 w 11"/>
                <a:gd name="T37" fmla="*/ 4 h 5"/>
                <a:gd name="T38" fmla="*/ 5 w 11"/>
                <a:gd name="T39" fmla="*/ 4 h 5"/>
                <a:gd name="T40" fmla="*/ 5 w 11"/>
                <a:gd name="T41" fmla="*/ 4 h 5"/>
                <a:gd name="T42" fmla="*/ 5 w 11"/>
                <a:gd name="T43" fmla="*/ 3 h 5"/>
                <a:gd name="T44" fmla="*/ 5 w 11"/>
                <a:gd name="T45" fmla="*/ 2 h 5"/>
                <a:gd name="T46" fmla="*/ 5 w 11"/>
                <a:gd name="T47" fmla="*/ 1 h 5"/>
                <a:gd name="T48" fmla="*/ 5 w 11"/>
                <a:gd name="T49" fmla="*/ 0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9" y="0"/>
                  </a:moveTo>
                  <a:lnTo>
                    <a:pt x="8" y="1"/>
                  </a:lnTo>
                  <a:lnTo>
                    <a:pt x="7" y="2"/>
                  </a:lnTo>
                  <a:lnTo>
                    <a:pt x="6" y="2"/>
                  </a:lnTo>
                  <a:lnTo>
                    <a:pt x="4" y="2"/>
                  </a:lnTo>
                  <a:lnTo>
                    <a:pt x="3" y="2"/>
                  </a:lnTo>
                  <a:lnTo>
                    <a:pt x="2" y="2"/>
                  </a:lnTo>
                  <a:lnTo>
                    <a:pt x="1" y="2"/>
                  </a:lnTo>
                  <a:lnTo>
                    <a:pt x="0" y="2"/>
                  </a:lnTo>
                  <a:lnTo>
                    <a:pt x="0" y="3"/>
                  </a:lnTo>
                  <a:lnTo>
                    <a:pt x="1" y="3"/>
                  </a:lnTo>
                  <a:lnTo>
                    <a:pt x="2" y="3"/>
                  </a:lnTo>
                  <a:lnTo>
                    <a:pt x="4" y="4"/>
                  </a:lnTo>
                  <a:lnTo>
                    <a:pt x="5" y="4"/>
                  </a:lnTo>
                  <a:lnTo>
                    <a:pt x="7" y="4"/>
                  </a:lnTo>
                  <a:lnTo>
                    <a:pt x="9" y="4"/>
                  </a:lnTo>
                  <a:lnTo>
                    <a:pt x="10" y="3"/>
                  </a:lnTo>
                  <a:lnTo>
                    <a:pt x="10" y="2"/>
                  </a:lnTo>
                  <a:lnTo>
                    <a:pt x="9" y="1"/>
                  </a:lnTo>
                  <a:lnTo>
                    <a:pt x="9" y="0"/>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68" name="Freeform 192"/>
            <p:cNvSpPr>
              <a:spLocks/>
            </p:cNvSpPr>
            <p:nvPr/>
          </p:nvSpPr>
          <p:spPr bwMode="auto">
            <a:xfrm>
              <a:off x="2159" y="2954"/>
              <a:ext cx="20" cy="15"/>
            </a:xfrm>
            <a:custGeom>
              <a:avLst/>
              <a:gdLst>
                <a:gd name="T0" fmla="*/ 6 w 22"/>
                <a:gd name="T1" fmla="*/ 0 h 15"/>
                <a:gd name="T2" fmla="*/ 6 w 22"/>
                <a:gd name="T3" fmla="*/ 0 h 15"/>
                <a:gd name="T4" fmla="*/ 5 w 22"/>
                <a:gd name="T5" fmla="*/ 4 h 15"/>
                <a:gd name="T6" fmla="*/ 5 w 22"/>
                <a:gd name="T7" fmla="*/ 7 h 15"/>
                <a:gd name="T8" fmla="*/ 5 w 22"/>
                <a:gd name="T9" fmla="*/ 8 h 15"/>
                <a:gd name="T10" fmla="*/ 5 w 22"/>
                <a:gd name="T11" fmla="*/ 8 h 15"/>
                <a:gd name="T12" fmla="*/ 5 w 22"/>
                <a:gd name="T13" fmla="*/ 7 h 15"/>
                <a:gd name="T14" fmla="*/ 5 w 22"/>
                <a:gd name="T15" fmla="*/ 7 h 15"/>
                <a:gd name="T16" fmla="*/ 4 w 22"/>
                <a:gd name="T17" fmla="*/ 7 h 15"/>
                <a:gd name="T18" fmla="*/ 2 w 22"/>
                <a:gd name="T19" fmla="*/ 7 h 15"/>
                <a:gd name="T20" fmla="*/ 1 w 22"/>
                <a:gd name="T21" fmla="*/ 7 h 15"/>
                <a:gd name="T22" fmla="*/ 0 w 22"/>
                <a:gd name="T23" fmla="*/ 8 h 15"/>
                <a:gd name="T24" fmla="*/ 0 w 22"/>
                <a:gd name="T25" fmla="*/ 10 h 15"/>
                <a:gd name="T26" fmla="*/ 1 w 22"/>
                <a:gd name="T27" fmla="*/ 11 h 15"/>
                <a:gd name="T28" fmla="*/ 4 w 22"/>
                <a:gd name="T29" fmla="*/ 12 h 15"/>
                <a:gd name="T30" fmla="*/ 5 w 22"/>
                <a:gd name="T31" fmla="*/ 13 h 15"/>
                <a:gd name="T32" fmla="*/ 5 w 22"/>
                <a:gd name="T33" fmla="*/ 14 h 15"/>
                <a:gd name="T34" fmla="*/ 5 w 22"/>
                <a:gd name="T35" fmla="*/ 14 h 15"/>
                <a:gd name="T36" fmla="*/ 5 w 22"/>
                <a:gd name="T37" fmla="*/ 14 h 15"/>
                <a:gd name="T38" fmla="*/ 5 w 22"/>
                <a:gd name="T39" fmla="*/ 14 h 15"/>
                <a:gd name="T40" fmla="*/ 5 w 22"/>
                <a:gd name="T41" fmla="*/ 13 h 15"/>
                <a:gd name="T42" fmla="*/ 6 w 22"/>
                <a:gd name="T43" fmla="*/ 13 h 15"/>
                <a:gd name="T44" fmla="*/ 6 w 22"/>
                <a:gd name="T45" fmla="*/ 10 h 15"/>
                <a:gd name="T46" fmla="*/ 6 w 22"/>
                <a:gd name="T47" fmla="*/ 6 h 15"/>
                <a:gd name="T48" fmla="*/ 6 w 22"/>
                <a:gd name="T49" fmla="*/ 2 h 15"/>
                <a:gd name="T50" fmla="*/ 6 w 22"/>
                <a:gd name="T51" fmla="*/ 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5"/>
                <a:gd name="T80" fmla="*/ 22 w 22"/>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5">
                  <a:moveTo>
                    <a:pt x="20" y="0"/>
                  </a:moveTo>
                  <a:lnTo>
                    <a:pt x="20" y="0"/>
                  </a:lnTo>
                  <a:lnTo>
                    <a:pt x="18" y="4"/>
                  </a:lnTo>
                  <a:lnTo>
                    <a:pt x="15" y="7"/>
                  </a:lnTo>
                  <a:lnTo>
                    <a:pt x="14" y="8"/>
                  </a:lnTo>
                  <a:lnTo>
                    <a:pt x="12" y="8"/>
                  </a:lnTo>
                  <a:lnTo>
                    <a:pt x="9" y="7"/>
                  </a:lnTo>
                  <a:lnTo>
                    <a:pt x="7" y="7"/>
                  </a:lnTo>
                  <a:lnTo>
                    <a:pt x="4" y="7"/>
                  </a:lnTo>
                  <a:lnTo>
                    <a:pt x="2" y="7"/>
                  </a:lnTo>
                  <a:lnTo>
                    <a:pt x="1" y="7"/>
                  </a:lnTo>
                  <a:lnTo>
                    <a:pt x="0" y="8"/>
                  </a:lnTo>
                  <a:lnTo>
                    <a:pt x="0" y="10"/>
                  </a:lnTo>
                  <a:lnTo>
                    <a:pt x="1" y="11"/>
                  </a:lnTo>
                  <a:lnTo>
                    <a:pt x="4" y="12"/>
                  </a:lnTo>
                  <a:lnTo>
                    <a:pt x="8" y="13"/>
                  </a:lnTo>
                  <a:lnTo>
                    <a:pt x="9" y="14"/>
                  </a:lnTo>
                  <a:lnTo>
                    <a:pt x="11" y="14"/>
                  </a:lnTo>
                  <a:lnTo>
                    <a:pt x="14" y="14"/>
                  </a:lnTo>
                  <a:lnTo>
                    <a:pt x="15" y="14"/>
                  </a:lnTo>
                  <a:lnTo>
                    <a:pt x="19" y="13"/>
                  </a:lnTo>
                  <a:lnTo>
                    <a:pt x="20" y="13"/>
                  </a:lnTo>
                  <a:lnTo>
                    <a:pt x="21" y="10"/>
                  </a:lnTo>
                  <a:lnTo>
                    <a:pt x="21" y="6"/>
                  </a:lnTo>
                  <a:lnTo>
                    <a:pt x="20" y="2"/>
                  </a:lnTo>
                  <a:lnTo>
                    <a:pt x="2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69" name="Freeform 193"/>
            <p:cNvSpPr>
              <a:spLocks/>
            </p:cNvSpPr>
            <p:nvPr/>
          </p:nvSpPr>
          <p:spPr bwMode="auto">
            <a:xfrm>
              <a:off x="2124" y="2938"/>
              <a:ext cx="8" cy="4"/>
            </a:xfrm>
            <a:custGeom>
              <a:avLst/>
              <a:gdLst>
                <a:gd name="T0" fmla="*/ 4 w 9"/>
                <a:gd name="T1" fmla="*/ 3 h 4"/>
                <a:gd name="T2" fmla="*/ 3 w 9"/>
                <a:gd name="T3" fmla="*/ 2 h 4"/>
                <a:gd name="T4" fmla="*/ 0 w 9"/>
                <a:gd name="T5" fmla="*/ 1 h 4"/>
                <a:gd name="T6" fmla="*/ 3 w 9"/>
                <a:gd name="T7" fmla="*/ 0 h 4"/>
                <a:gd name="T8" fmla="*/ 4 w 9"/>
                <a:gd name="T9" fmla="*/ 3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8" y="3"/>
                  </a:moveTo>
                  <a:lnTo>
                    <a:pt x="3" y="2"/>
                  </a:lnTo>
                  <a:lnTo>
                    <a:pt x="0" y="1"/>
                  </a:lnTo>
                  <a:lnTo>
                    <a:pt x="3" y="0"/>
                  </a:lnTo>
                  <a:lnTo>
                    <a:pt x="8"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0" name="Freeform 194"/>
            <p:cNvSpPr>
              <a:spLocks/>
            </p:cNvSpPr>
            <p:nvPr/>
          </p:nvSpPr>
          <p:spPr bwMode="auto">
            <a:xfrm>
              <a:off x="2132" y="2941"/>
              <a:ext cx="3" cy="8"/>
            </a:xfrm>
            <a:custGeom>
              <a:avLst/>
              <a:gdLst>
                <a:gd name="T0" fmla="*/ 0 w 4"/>
                <a:gd name="T1" fmla="*/ 0 h 8"/>
                <a:gd name="T2" fmla="*/ 0 w 4"/>
                <a:gd name="T3" fmla="*/ 0 h 8"/>
                <a:gd name="T4" fmla="*/ 2 w 4"/>
                <a:gd name="T5" fmla="*/ 3 h 8"/>
                <a:gd name="T6" fmla="*/ 2 w 4"/>
                <a:gd name="T7" fmla="*/ 5 h 8"/>
                <a:gd name="T8" fmla="*/ 2 w 4"/>
                <a:gd name="T9" fmla="*/ 7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0" y="0"/>
                  </a:moveTo>
                  <a:lnTo>
                    <a:pt x="0" y="0"/>
                  </a:lnTo>
                  <a:lnTo>
                    <a:pt x="2" y="3"/>
                  </a:lnTo>
                  <a:lnTo>
                    <a:pt x="3" y="5"/>
                  </a:lnTo>
                  <a:lnTo>
                    <a:pt x="2"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71" name="Freeform 195"/>
            <p:cNvSpPr>
              <a:spLocks/>
            </p:cNvSpPr>
            <p:nvPr/>
          </p:nvSpPr>
          <p:spPr bwMode="auto">
            <a:xfrm>
              <a:off x="2184" y="2935"/>
              <a:ext cx="6" cy="17"/>
            </a:xfrm>
            <a:custGeom>
              <a:avLst/>
              <a:gdLst>
                <a:gd name="T0" fmla="*/ 3 w 7"/>
                <a:gd name="T1" fmla="*/ 0 h 17"/>
                <a:gd name="T2" fmla="*/ 3 w 7"/>
                <a:gd name="T3" fmla="*/ 2 h 17"/>
                <a:gd name="T4" fmla="*/ 3 w 7"/>
                <a:gd name="T5" fmla="*/ 4 h 17"/>
                <a:gd name="T6" fmla="*/ 3 w 7"/>
                <a:gd name="T7" fmla="*/ 7 h 17"/>
                <a:gd name="T8" fmla="*/ 3 w 7"/>
                <a:gd name="T9" fmla="*/ 7 h 17"/>
                <a:gd name="T10" fmla="*/ 3 w 7"/>
                <a:gd name="T11" fmla="*/ 8 h 17"/>
                <a:gd name="T12" fmla="*/ 2 w 7"/>
                <a:gd name="T13" fmla="*/ 8 h 17"/>
                <a:gd name="T14" fmla="*/ 2 w 7"/>
                <a:gd name="T15" fmla="*/ 9 h 17"/>
                <a:gd name="T16" fmla="*/ 1 w 7"/>
                <a:gd name="T17" fmla="*/ 10 h 17"/>
                <a:gd name="T18" fmla="*/ 1 w 7"/>
                <a:gd name="T19" fmla="*/ 12 h 17"/>
                <a:gd name="T20" fmla="*/ 0 w 7"/>
                <a:gd name="T21" fmla="*/ 14 h 17"/>
                <a:gd name="T22" fmla="*/ 0 w 7"/>
                <a:gd name="T23" fmla="*/ 16 h 17"/>
                <a:gd name="T24" fmla="*/ 3 w 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7"/>
                <a:gd name="T41" fmla="*/ 7 w 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7">
                  <a:moveTo>
                    <a:pt x="6" y="0"/>
                  </a:moveTo>
                  <a:lnTo>
                    <a:pt x="5" y="2"/>
                  </a:lnTo>
                  <a:lnTo>
                    <a:pt x="5" y="4"/>
                  </a:lnTo>
                  <a:lnTo>
                    <a:pt x="5" y="7"/>
                  </a:lnTo>
                  <a:lnTo>
                    <a:pt x="4" y="8"/>
                  </a:lnTo>
                  <a:lnTo>
                    <a:pt x="2" y="8"/>
                  </a:lnTo>
                  <a:lnTo>
                    <a:pt x="2" y="9"/>
                  </a:lnTo>
                  <a:lnTo>
                    <a:pt x="1" y="10"/>
                  </a:lnTo>
                  <a:lnTo>
                    <a:pt x="1" y="12"/>
                  </a:lnTo>
                  <a:lnTo>
                    <a:pt x="0" y="14"/>
                  </a:lnTo>
                  <a:lnTo>
                    <a:pt x="0" y="16"/>
                  </a:lnTo>
                  <a:lnTo>
                    <a:pt x="6"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2" name="Freeform 196"/>
            <p:cNvSpPr>
              <a:spLocks/>
            </p:cNvSpPr>
            <p:nvPr/>
          </p:nvSpPr>
          <p:spPr bwMode="auto">
            <a:xfrm>
              <a:off x="2189" y="2935"/>
              <a:ext cx="6" cy="27"/>
            </a:xfrm>
            <a:custGeom>
              <a:avLst/>
              <a:gdLst>
                <a:gd name="T0" fmla="*/ 0 w 6"/>
                <a:gd name="T1" fmla="*/ 0 h 27"/>
                <a:gd name="T2" fmla="*/ 0 w 6"/>
                <a:gd name="T3" fmla="*/ 0 h 27"/>
                <a:gd name="T4" fmla="*/ 1 w 6"/>
                <a:gd name="T5" fmla="*/ 4 h 27"/>
                <a:gd name="T6" fmla="*/ 1 w 6"/>
                <a:gd name="T7" fmla="*/ 7 h 27"/>
                <a:gd name="T8" fmla="*/ 1 w 6"/>
                <a:gd name="T9" fmla="*/ 11 h 27"/>
                <a:gd name="T10" fmla="*/ 1 w 6"/>
                <a:gd name="T11" fmla="*/ 12 h 27"/>
                <a:gd name="T12" fmla="*/ 2 w 6"/>
                <a:gd name="T13" fmla="*/ 13 h 27"/>
                <a:gd name="T14" fmla="*/ 3 w 6"/>
                <a:gd name="T15" fmla="*/ 13 h 27"/>
                <a:gd name="T16" fmla="*/ 3 w 6"/>
                <a:gd name="T17" fmla="*/ 15 h 27"/>
                <a:gd name="T18" fmla="*/ 4 w 6"/>
                <a:gd name="T19" fmla="*/ 17 h 27"/>
                <a:gd name="T20" fmla="*/ 4 w 6"/>
                <a:gd name="T21" fmla="*/ 19 h 27"/>
                <a:gd name="T22" fmla="*/ 5 w 6"/>
                <a:gd name="T23" fmla="*/ 22 h 27"/>
                <a:gd name="T24" fmla="*/ 5 w 6"/>
                <a:gd name="T25" fmla="*/ 2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27"/>
                <a:gd name="T41" fmla="*/ 6 w 6"/>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27">
                  <a:moveTo>
                    <a:pt x="0" y="0"/>
                  </a:moveTo>
                  <a:lnTo>
                    <a:pt x="0" y="0"/>
                  </a:lnTo>
                  <a:lnTo>
                    <a:pt x="1" y="4"/>
                  </a:lnTo>
                  <a:lnTo>
                    <a:pt x="1" y="7"/>
                  </a:lnTo>
                  <a:lnTo>
                    <a:pt x="1" y="11"/>
                  </a:lnTo>
                  <a:lnTo>
                    <a:pt x="1" y="12"/>
                  </a:lnTo>
                  <a:lnTo>
                    <a:pt x="2" y="13"/>
                  </a:lnTo>
                  <a:lnTo>
                    <a:pt x="3" y="13"/>
                  </a:lnTo>
                  <a:lnTo>
                    <a:pt x="3" y="15"/>
                  </a:lnTo>
                  <a:lnTo>
                    <a:pt x="4" y="17"/>
                  </a:lnTo>
                  <a:lnTo>
                    <a:pt x="4" y="19"/>
                  </a:lnTo>
                  <a:lnTo>
                    <a:pt x="5" y="22"/>
                  </a:lnTo>
                  <a:lnTo>
                    <a:pt x="5" y="2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73" name="Freeform 197"/>
            <p:cNvSpPr>
              <a:spLocks/>
            </p:cNvSpPr>
            <p:nvPr/>
          </p:nvSpPr>
          <p:spPr bwMode="auto">
            <a:xfrm>
              <a:off x="2182" y="2969"/>
              <a:ext cx="17" cy="9"/>
            </a:xfrm>
            <a:custGeom>
              <a:avLst/>
              <a:gdLst>
                <a:gd name="T0" fmla="*/ 4 w 19"/>
                <a:gd name="T1" fmla="*/ 4 h 9"/>
                <a:gd name="T2" fmla="*/ 4 w 19"/>
                <a:gd name="T3" fmla="*/ 0 h 9"/>
                <a:gd name="T4" fmla="*/ 4 w 19"/>
                <a:gd name="T5" fmla="*/ 0 h 9"/>
                <a:gd name="T6" fmla="*/ 4 w 19"/>
                <a:gd name="T7" fmla="*/ 0 h 9"/>
                <a:gd name="T8" fmla="*/ 4 w 19"/>
                <a:gd name="T9" fmla="*/ 4 h 9"/>
                <a:gd name="T10" fmla="*/ 4 w 19"/>
                <a:gd name="T11" fmla="*/ 8 h 9"/>
                <a:gd name="T12" fmla="*/ 3 w 19"/>
                <a:gd name="T13" fmla="*/ 4 h 9"/>
                <a:gd name="T14" fmla="*/ 1 w 19"/>
                <a:gd name="T15" fmla="*/ 0 h 9"/>
                <a:gd name="T16" fmla="*/ 0 w 19"/>
                <a:gd name="T17" fmla="*/ 0 h 9"/>
                <a:gd name="T18" fmla="*/ 4 w 19"/>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18" y="4"/>
                  </a:moveTo>
                  <a:lnTo>
                    <a:pt x="15" y="0"/>
                  </a:lnTo>
                  <a:lnTo>
                    <a:pt x="12" y="0"/>
                  </a:lnTo>
                  <a:lnTo>
                    <a:pt x="9" y="0"/>
                  </a:lnTo>
                  <a:lnTo>
                    <a:pt x="7" y="4"/>
                  </a:lnTo>
                  <a:lnTo>
                    <a:pt x="5" y="8"/>
                  </a:lnTo>
                  <a:lnTo>
                    <a:pt x="3" y="4"/>
                  </a:lnTo>
                  <a:lnTo>
                    <a:pt x="1" y="0"/>
                  </a:lnTo>
                  <a:lnTo>
                    <a:pt x="0" y="0"/>
                  </a:lnTo>
                  <a:lnTo>
                    <a:pt x="18" y="4"/>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4" name="Freeform 198"/>
            <p:cNvSpPr>
              <a:spLocks/>
            </p:cNvSpPr>
            <p:nvPr/>
          </p:nvSpPr>
          <p:spPr bwMode="auto">
            <a:xfrm>
              <a:off x="2182" y="2977"/>
              <a:ext cx="27" cy="3"/>
            </a:xfrm>
            <a:custGeom>
              <a:avLst/>
              <a:gdLst>
                <a:gd name="T0" fmla="*/ 9 w 30"/>
                <a:gd name="T1" fmla="*/ 1 h 3"/>
                <a:gd name="T2" fmla="*/ 9 w 30"/>
                <a:gd name="T3" fmla="*/ 1 h 3"/>
                <a:gd name="T4" fmla="*/ 8 w 30"/>
                <a:gd name="T5" fmla="*/ 2 h 3"/>
                <a:gd name="T6" fmla="*/ 5 w 30"/>
                <a:gd name="T7" fmla="*/ 2 h 3"/>
                <a:gd name="T8" fmla="*/ 5 w 30"/>
                <a:gd name="T9" fmla="*/ 2 h 3"/>
                <a:gd name="T10" fmla="*/ 5 w 30"/>
                <a:gd name="T11" fmla="*/ 1 h 3"/>
                <a:gd name="T12" fmla="*/ 5 w 30"/>
                <a:gd name="T13" fmla="*/ 0 h 3"/>
                <a:gd name="T14" fmla="*/ 4 w 30"/>
                <a:gd name="T15" fmla="*/ 1 h 3"/>
                <a:gd name="T16" fmla="*/ 1 w 30"/>
                <a:gd name="T17" fmla="*/ 2 h 3"/>
                <a:gd name="T18" fmla="*/ 0 w 30"/>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
                <a:gd name="T32" fmla="*/ 30 w 3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
                  <a:moveTo>
                    <a:pt x="29" y="1"/>
                  </a:moveTo>
                  <a:lnTo>
                    <a:pt x="29" y="1"/>
                  </a:lnTo>
                  <a:lnTo>
                    <a:pt x="25" y="2"/>
                  </a:lnTo>
                  <a:lnTo>
                    <a:pt x="19" y="2"/>
                  </a:lnTo>
                  <a:lnTo>
                    <a:pt x="15" y="2"/>
                  </a:lnTo>
                  <a:lnTo>
                    <a:pt x="11" y="1"/>
                  </a:lnTo>
                  <a:lnTo>
                    <a:pt x="8" y="0"/>
                  </a:lnTo>
                  <a:lnTo>
                    <a:pt x="4" y="1"/>
                  </a:lnTo>
                  <a:lnTo>
                    <a:pt x="1" y="2"/>
                  </a:lnTo>
                  <a:lnTo>
                    <a:pt x="0" y="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75" name="Freeform 199"/>
            <p:cNvSpPr>
              <a:spLocks/>
            </p:cNvSpPr>
            <p:nvPr/>
          </p:nvSpPr>
          <p:spPr bwMode="auto">
            <a:xfrm>
              <a:off x="2102" y="2919"/>
              <a:ext cx="8" cy="9"/>
            </a:xfrm>
            <a:custGeom>
              <a:avLst/>
              <a:gdLst>
                <a:gd name="T0" fmla="*/ 4 w 9"/>
                <a:gd name="T1" fmla="*/ 0 h 9"/>
                <a:gd name="T2" fmla="*/ 3 w 9"/>
                <a:gd name="T3" fmla="*/ 0 h 9"/>
                <a:gd name="T4" fmla="*/ 0 w 9"/>
                <a:gd name="T5" fmla="*/ 0 h 9"/>
                <a:gd name="T6" fmla="*/ 0 w 9"/>
                <a:gd name="T7" fmla="*/ 4 h 9"/>
                <a:gd name="T8" fmla="*/ 3 w 9"/>
                <a:gd name="T9" fmla="*/ 8 h 9"/>
                <a:gd name="T10" fmla="*/ 4 w 9"/>
                <a:gd name="T11" fmla="*/ 8 h 9"/>
                <a:gd name="T12" fmla="*/ 4 w 9"/>
                <a:gd name="T13" fmla="*/ 4 h 9"/>
                <a:gd name="T14" fmla="*/ 4 w 9"/>
                <a:gd name="T15" fmla="*/ 0 h 9"/>
                <a:gd name="T16" fmla="*/ 4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5" y="0"/>
                  </a:moveTo>
                  <a:lnTo>
                    <a:pt x="3" y="0"/>
                  </a:lnTo>
                  <a:lnTo>
                    <a:pt x="0" y="0"/>
                  </a:lnTo>
                  <a:lnTo>
                    <a:pt x="0" y="4"/>
                  </a:lnTo>
                  <a:lnTo>
                    <a:pt x="3" y="8"/>
                  </a:lnTo>
                  <a:lnTo>
                    <a:pt x="5" y="8"/>
                  </a:lnTo>
                  <a:lnTo>
                    <a:pt x="8" y="4"/>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6" name="Freeform 200"/>
            <p:cNvSpPr>
              <a:spLocks/>
            </p:cNvSpPr>
            <p:nvPr/>
          </p:nvSpPr>
          <p:spPr bwMode="auto">
            <a:xfrm>
              <a:off x="2129" y="2917"/>
              <a:ext cx="8" cy="9"/>
            </a:xfrm>
            <a:custGeom>
              <a:avLst/>
              <a:gdLst>
                <a:gd name="T0" fmla="*/ 4 w 9"/>
                <a:gd name="T1" fmla="*/ 0 h 9"/>
                <a:gd name="T2" fmla="*/ 3 w 9"/>
                <a:gd name="T3" fmla="*/ 0 h 9"/>
                <a:gd name="T4" fmla="*/ 0 w 9"/>
                <a:gd name="T5" fmla="*/ 0 h 9"/>
                <a:gd name="T6" fmla="*/ 0 w 9"/>
                <a:gd name="T7" fmla="*/ 4 h 9"/>
                <a:gd name="T8" fmla="*/ 0 w 9"/>
                <a:gd name="T9" fmla="*/ 8 h 9"/>
                <a:gd name="T10" fmla="*/ 3 w 9"/>
                <a:gd name="T11" fmla="*/ 8 h 9"/>
                <a:gd name="T12" fmla="*/ 4 w 9"/>
                <a:gd name="T13" fmla="*/ 8 h 9"/>
                <a:gd name="T14" fmla="*/ 4 w 9"/>
                <a:gd name="T15" fmla="*/ 8 h 9"/>
                <a:gd name="T16" fmla="*/ 4 w 9"/>
                <a:gd name="T17" fmla="*/ 4 h 9"/>
                <a:gd name="T18" fmla="*/ 4 w 9"/>
                <a:gd name="T19" fmla="*/ 0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3" y="0"/>
                  </a:lnTo>
                  <a:lnTo>
                    <a:pt x="0" y="0"/>
                  </a:lnTo>
                  <a:lnTo>
                    <a:pt x="0" y="4"/>
                  </a:lnTo>
                  <a:lnTo>
                    <a:pt x="0" y="8"/>
                  </a:lnTo>
                  <a:lnTo>
                    <a:pt x="3" y="8"/>
                  </a:lnTo>
                  <a:lnTo>
                    <a:pt x="5" y="8"/>
                  </a:lnTo>
                  <a:lnTo>
                    <a:pt x="8" y="8"/>
                  </a:lnTo>
                  <a:lnTo>
                    <a:pt x="8" y="4"/>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7" name="Freeform 201"/>
            <p:cNvSpPr>
              <a:spLocks/>
            </p:cNvSpPr>
            <p:nvPr/>
          </p:nvSpPr>
          <p:spPr bwMode="auto">
            <a:xfrm>
              <a:off x="2141" y="2938"/>
              <a:ext cx="8" cy="8"/>
            </a:xfrm>
            <a:custGeom>
              <a:avLst/>
              <a:gdLst>
                <a:gd name="T0" fmla="*/ 3 w 9"/>
                <a:gd name="T1" fmla="*/ 0 h 8"/>
                <a:gd name="T2" fmla="*/ 0 w 9"/>
                <a:gd name="T3" fmla="*/ 0 h 8"/>
                <a:gd name="T4" fmla="*/ 0 w 9"/>
                <a:gd name="T5" fmla="*/ 2 h 8"/>
                <a:gd name="T6" fmla="*/ 0 w 9"/>
                <a:gd name="T7" fmla="*/ 5 h 8"/>
                <a:gd name="T8" fmla="*/ 0 w 9"/>
                <a:gd name="T9" fmla="*/ 7 h 8"/>
                <a:gd name="T10" fmla="*/ 3 w 9"/>
                <a:gd name="T11" fmla="*/ 7 h 8"/>
                <a:gd name="T12" fmla="*/ 4 w 9"/>
                <a:gd name="T13" fmla="*/ 7 h 8"/>
                <a:gd name="T14" fmla="*/ 4 w 9"/>
                <a:gd name="T15" fmla="*/ 5 h 8"/>
                <a:gd name="T16" fmla="*/ 4 w 9"/>
                <a:gd name="T17" fmla="*/ 5 h 8"/>
                <a:gd name="T18" fmla="*/ 4 w 9"/>
                <a:gd name="T19" fmla="*/ 2 h 8"/>
                <a:gd name="T20" fmla="*/ 4 w 9"/>
                <a:gd name="T21" fmla="*/ 2 h 8"/>
                <a:gd name="T22" fmla="*/ 4 w 9"/>
                <a:gd name="T23" fmla="*/ 0 h 8"/>
                <a:gd name="T24" fmla="*/ 3 w 9"/>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8"/>
                <a:gd name="T41" fmla="*/ 9 w 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8">
                  <a:moveTo>
                    <a:pt x="3" y="0"/>
                  </a:moveTo>
                  <a:lnTo>
                    <a:pt x="0" y="0"/>
                  </a:lnTo>
                  <a:lnTo>
                    <a:pt x="0" y="2"/>
                  </a:lnTo>
                  <a:lnTo>
                    <a:pt x="0" y="5"/>
                  </a:lnTo>
                  <a:lnTo>
                    <a:pt x="0" y="7"/>
                  </a:lnTo>
                  <a:lnTo>
                    <a:pt x="3" y="7"/>
                  </a:lnTo>
                  <a:lnTo>
                    <a:pt x="5" y="7"/>
                  </a:lnTo>
                  <a:lnTo>
                    <a:pt x="5" y="5"/>
                  </a:lnTo>
                  <a:lnTo>
                    <a:pt x="8" y="5"/>
                  </a:lnTo>
                  <a:lnTo>
                    <a:pt x="8" y="2"/>
                  </a:lnTo>
                  <a:lnTo>
                    <a:pt x="5" y="2"/>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8" name="Freeform 202"/>
            <p:cNvSpPr>
              <a:spLocks/>
            </p:cNvSpPr>
            <p:nvPr/>
          </p:nvSpPr>
          <p:spPr bwMode="auto">
            <a:xfrm>
              <a:off x="2098" y="2961"/>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3 w 9"/>
                <a:gd name="T11" fmla="*/ 7 h 8"/>
                <a:gd name="T12" fmla="*/ 4 w 9"/>
                <a:gd name="T13" fmla="*/ 7 h 8"/>
                <a:gd name="T14" fmla="*/ 4 w 9"/>
                <a:gd name="T15" fmla="*/ 5 h 8"/>
                <a:gd name="T16" fmla="*/ 4 w 9"/>
                <a:gd name="T17" fmla="*/ 2 h 8"/>
                <a:gd name="T18" fmla="*/ 4 w 9"/>
                <a:gd name="T19" fmla="*/ 2 h 8"/>
                <a:gd name="T20" fmla="*/ 4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5" y="0"/>
                  </a:moveTo>
                  <a:lnTo>
                    <a:pt x="3" y="0"/>
                  </a:lnTo>
                  <a:lnTo>
                    <a:pt x="3" y="2"/>
                  </a:lnTo>
                  <a:lnTo>
                    <a:pt x="0" y="2"/>
                  </a:lnTo>
                  <a:lnTo>
                    <a:pt x="0" y="5"/>
                  </a:lnTo>
                  <a:lnTo>
                    <a:pt x="3" y="7"/>
                  </a:lnTo>
                  <a:lnTo>
                    <a:pt x="5" y="7"/>
                  </a:lnTo>
                  <a:lnTo>
                    <a:pt x="8" y="5"/>
                  </a:lnTo>
                  <a:lnTo>
                    <a:pt x="8" y="2"/>
                  </a:lnTo>
                  <a:lnTo>
                    <a:pt x="5"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79" name="Freeform 203"/>
            <p:cNvSpPr>
              <a:spLocks/>
            </p:cNvSpPr>
            <p:nvPr/>
          </p:nvSpPr>
          <p:spPr bwMode="auto">
            <a:xfrm>
              <a:off x="2141" y="3014"/>
              <a:ext cx="8" cy="9"/>
            </a:xfrm>
            <a:custGeom>
              <a:avLst/>
              <a:gdLst>
                <a:gd name="T0" fmla="*/ 3 w 9"/>
                <a:gd name="T1" fmla="*/ 0 h 9"/>
                <a:gd name="T2" fmla="*/ 0 w 9"/>
                <a:gd name="T3" fmla="*/ 0 h 9"/>
                <a:gd name="T4" fmla="*/ 0 w 9"/>
                <a:gd name="T5" fmla="*/ 4 h 9"/>
                <a:gd name="T6" fmla="*/ 0 w 9"/>
                <a:gd name="T7" fmla="*/ 8 h 9"/>
                <a:gd name="T8" fmla="*/ 3 w 9"/>
                <a:gd name="T9" fmla="*/ 8 h 9"/>
                <a:gd name="T10" fmla="*/ 4 w 9"/>
                <a:gd name="T11" fmla="*/ 8 h 9"/>
                <a:gd name="T12" fmla="*/ 4 w 9"/>
                <a:gd name="T13" fmla="*/ 8 h 9"/>
                <a:gd name="T14" fmla="*/ 4 w 9"/>
                <a:gd name="T15" fmla="*/ 4 h 9"/>
                <a:gd name="T16" fmla="*/ 4 w 9"/>
                <a:gd name="T17" fmla="*/ 0 h 9"/>
                <a:gd name="T18" fmla="*/ 4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0" y="0"/>
                  </a:lnTo>
                  <a:lnTo>
                    <a:pt x="0" y="4"/>
                  </a:lnTo>
                  <a:lnTo>
                    <a:pt x="0" y="8"/>
                  </a:lnTo>
                  <a:lnTo>
                    <a:pt x="3" y="8"/>
                  </a:lnTo>
                  <a:lnTo>
                    <a:pt x="5" y="8"/>
                  </a:lnTo>
                  <a:lnTo>
                    <a:pt x="8" y="8"/>
                  </a:lnTo>
                  <a:lnTo>
                    <a:pt x="8" y="4"/>
                  </a:lnTo>
                  <a:lnTo>
                    <a:pt x="8" y="0"/>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0" name="Freeform 204"/>
            <p:cNvSpPr>
              <a:spLocks/>
            </p:cNvSpPr>
            <p:nvPr/>
          </p:nvSpPr>
          <p:spPr bwMode="auto">
            <a:xfrm>
              <a:off x="2118" y="3005"/>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3 w 9"/>
                <a:gd name="T11" fmla="*/ 5 h 8"/>
                <a:gd name="T12" fmla="*/ 3 w 9"/>
                <a:gd name="T13" fmla="*/ 7 h 8"/>
                <a:gd name="T14" fmla="*/ 4 w 9"/>
                <a:gd name="T15" fmla="*/ 7 h 8"/>
                <a:gd name="T16" fmla="*/ 4 w 9"/>
                <a:gd name="T17" fmla="*/ 5 h 8"/>
                <a:gd name="T18" fmla="*/ 4 w 9"/>
                <a:gd name="T19" fmla="*/ 5 h 8"/>
                <a:gd name="T20" fmla="*/ 4 w 9"/>
                <a:gd name="T21" fmla="*/ 2 h 8"/>
                <a:gd name="T22" fmla="*/ 4 w 9"/>
                <a:gd name="T23" fmla="*/ 2 h 8"/>
                <a:gd name="T24" fmla="*/ 4 w 9"/>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8"/>
                <a:gd name="T41" fmla="*/ 9 w 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8">
                  <a:moveTo>
                    <a:pt x="5" y="0"/>
                  </a:moveTo>
                  <a:lnTo>
                    <a:pt x="3" y="0"/>
                  </a:lnTo>
                  <a:lnTo>
                    <a:pt x="3" y="2"/>
                  </a:lnTo>
                  <a:lnTo>
                    <a:pt x="0" y="2"/>
                  </a:lnTo>
                  <a:lnTo>
                    <a:pt x="0" y="5"/>
                  </a:lnTo>
                  <a:lnTo>
                    <a:pt x="3" y="5"/>
                  </a:lnTo>
                  <a:lnTo>
                    <a:pt x="3" y="7"/>
                  </a:lnTo>
                  <a:lnTo>
                    <a:pt x="5" y="7"/>
                  </a:lnTo>
                  <a:lnTo>
                    <a:pt x="5" y="5"/>
                  </a:lnTo>
                  <a:lnTo>
                    <a:pt x="8" y="5"/>
                  </a:lnTo>
                  <a:lnTo>
                    <a:pt x="8" y="2"/>
                  </a:lnTo>
                  <a:lnTo>
                    <a:pt x="5"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1" name="Freeform 205"/>
            <p:cNvSpPr>
              <a:spLocks/>
            </p:cNvSpPr>
            <p:nvPr/>
          </p:nvSpPr>
          <p:spPr bwMode="auto">
            <a:xfrm>
              <a:off x="2176" y="2941"/>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3 w 9"/>
                <a:gd name="T11" fmla="*/ 7 h 8"/>
                <a:gd name="T12" fmla="*/ 4 w 9"/>
                <a:gd name="T13" fmla="*/ 7 h 8"/>
                <a:gd name="T14" fmla="*/ 4 w 9"/>
                <a:gd name="T15" fmla="*/ 7 h 8"/>
                <a:gd name="T16" fmla="*/ 4 w 9"/>
                <a:gd name="T17" fmla="*/ 5 h 8"/>
                <a:gd name="T18" fmla="*/ 4 w 9"/>
                <a:gd name="T19" fmla="*/ 2 h 8"/>
                <a:gd name="T20" fmla="*/ 4 w 9"/>
                <a:gd name="T21" fmla="*/ 0 h 8"/>
                <a:gd name="T22" fmla="*/ 4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5" y="0"/>
                  </a:moveTo>
                  <a:lnTo>
                    <a:pt x="3" y="0"/>
                  </a:lnTo>
                  <a:lnTo>
                    <a:pt x="3" y="2"/>
                  </a:lnTo>
                  <a:lnTo>
                    <a:pt x="0" y="2"/>
                  </a:lnTo>
                  <a:lnTo>
                    <a:pt x="0" y="5"/>
                  </a:lnTo>
                  <a:lnTo>
                    <a:pt x="3" y="7"/>
                  </a:lnTo>
                  <a:lnTo>
                    <a:pt x="5" y="7"/>
                  </a:lnTo>
                  <a:lnTo>
                    <a:pt x="8" y="7"/>
                  </a:lnTo>
                  <a:lnTo>
                    <a:pt x="8" y="5"/>
                  </a:lnTo>
                  <a:lnTo>
                    <a:pt x="8" y="2"/>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2" name="Freeform 206"/>
            <p:cNvSpPr>
              <a:spLocks/>
            </p:cNvSpPr>
            <p:nvPr/>
          </p:nvSpPr>
          <p:spPr bwMode="auto">
            <a:xfrm>
              <a:off x="2180" y="2909"/>
              <a:ext cx="7" cy="8"/>
            </a:xfrm>
            <a:custGeom>
              <a:avLst/>
              <a:gdLst>
                <a:gd name="T0" fmla="*/ 2 w 8"/>
                <a:gd name="T1" fmla="*/ 0 h 8"/>
                <a:gd name="T2" fmla="*/ 0 w 8"/>
                <a:gd name="T3" fmla="*/ 0 h 8"/>
                <a:gd name="T4" fmla="*/ 0 w 8"/>
                <a:gd name="T5" fmla="*/ 2 h 8"/>
                <a:gd name="T6" fmla="*/ 0 w 8"/>
                <a:gd name="T7" fmla="*/ 5 h 8"/>
                <a:gd name="T8" fmla="*/ 0 w 8"/>
                <a:gd name="T9" fmla="*/ 7 h 8"/>
                <a:gd name="T10" fmla="*/ 2 w 8"/>
                <a:gd name="T11" fmla="*/ 7 h 8"/>
                <a:gd name="T12" fmla="*/ 4 w 8"/>
                <a:gd name="T13" fmla="*/ 7 h 8"/>
                <a:gd name="T14" fmla="*/ 4 w 8"/>
                <a:gd name="T15" fmla="*/ 5 h 8"/>
                <a:gd name="T16" fmla="*/ 4 w 8"/>
                <a:gd name="T17" fmla="*/ 5 h 8"/>
                <a:gd name="T18" fmla="*/ 4 w 8"/>
                <a:gd name="T19" fmla="*/ 2 h 8"/>
                <a:gd name="T20" fmla="*/ 4 w 8"/>
                <a:gd name="T21" fmla="*/ 2 h 8"/>
                <a:gd name="T22" fmla="*/ 4 w 8"/>
                <a:gd name="T23" fmla="*/ 0 h 8"/>
                <a:gd name="T24" fmla="*/ 2 w 8"/>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8"/>
                <a:gd name="T41" fmla="*/ 8 w 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8">
                  <a:moveTo>
                    <a:pt x="2" y="0"/>
                  </a:moveTo>
                  <a:lnTo>
                    <a:pt x="0" y="0"/>
                  </a:lnTo>
                  <a:lnTo>
                    <a:pt x="0" y="2"/>
                  </a:lnTo>
                  <a:lnTo>
                    <a:pt x="0" y="5"/>
                  </a:lnTo>
                  <a:lnTo>
                    <a:pt x="0" y="7"/>
                  </a:lnTo>
                  <a:lnTo>
                    <a:pt x="2" y="7"/>
                  </a:lnTo>
                  <a:lnTo>
                    <a:pt x="5" y="7"/>
                  </a:lnTo>
                  <a:lnTo>
                    <a:pt x="5" y="5"/>
                  </a:lnTo>
                  <a:lnTo>
                    <a:pt x="7" y="5"/>
                  </a:lnTo>
                  <a:lnTo>
                    <a:pt x="7" y="2"/>
                  </a:lnTo>
                  <a:lnTo>
                    <a:pt x="5" y="2"/>
                  </a:lnTo>
                  <a:lnTo>
                    <a:pt x="5" y="0"/>
                  </a:lnTo>
                  <a:lnTo>
                    <a:pt x="2"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3" name="Freeform 207"/>
            <p:cNvSpPr>
              <a:spLocks/>
            </p:cNvSpPr>
            <p:nvPr/>
          </p:nvSpPr>
          <p:spPr bwMode="auto">
            <a:xfrm>
              <a:off x="2197" y="2935"/>
              <a:ext cx="9" cy="8"/>
            </a:xfrm>
            <a:custGeom>
              <a:avLst/>
              <a:gdLst>
                <a:gd name="T0" fmla="*/ 5 w 10"/>
                <a:gd name="T1" fmla="*/ 0 h 8"/>
                <a:gd name="T2" fmla="*/ 4 w 10"/>
                <a:gd name="T3" fmla="*/ 0 h 8"/>
                <a:gd name="T4" fmla="*/ 4 w 10"/>
                <a:gd name="T5" fmla="*/ 2 h 8"/>
                <a:gd name="T6" fmla="*/ 0 w 10"/>
                <a:gd name="T7" fmla="*/ 2 h 8"/>
                <a:gd name="T8" fmla="*/ 0 w 10"/>
                <a:gd name="T9" fmla="*/ 5 h 8"/>
                <a:gd name="T10" fmla="*/ 0 w 10"/>
                <a:gd name="T11" fmla="*/ 7 h 8"/>
                <a:gd name="T12" fmla="*/ 4 w 10"/>
                <a:gd name="T13" fmla="*/ 7 h 8"/>
                <a:gd name="T14" fmla="*/ 5 w 10"/>
                <a:gd name="T15" fmla="*/ 7 h 8"/>
                <a:gd name="T16" fmla="*/ 5 w 10"/>
                <a:gd name="T17" fmla="*/ 5 h 8"/>
                <a:gd name="T18" fmla="*/ 5 w 10"/>
                <a:gd name="T19" fmla="*/ 2 h 8"/>
                <a:gd name="T20" fmla="*/ 5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9" y="0"/>
                  </a:moveTo>
                  <a:lnTo>
                    <a:pt x="4" y="0"/>
                  </a:lnTo>
                  <a:lnTo>
                    <a:pt x="4" y="2"/>
                  </a:lnTo>
                  <a:lnTo>
                    <a:pt x="0" y="2"/>
                  </a:lnTo>
                  <a:lnTo>
                    <a:pt x="0" y="5"/>
                  </a:lnTo>
                  <a:lnTo>
                    <a:pt x="0" y="7"/>
                  </a:lnTo>
                  <a:lnTo>
                    <a:pt x="4" y="7"/>
                  </a:lnTo>
                  <a:lnTo>
                    <a:pt x="9" y="7"/>
                  </a:lnTo>
                  <a:lnTo>
                    <a:pt x="9" y="5"/>
                  </a:lnTo>
                  <a:lnTo>
                    <a:pt x="9" y="2"/>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4" name="Freeform 208"/>
            <p:cNvSpPr>
              <a:spLocks/>
            </p:cNvSpPr>
            <p:nvPr/>
          </p:nvSpPr>
          <p:spPr bwMode="auto">
            <a:xfrm>
              <a:off x="2185" y="2992"/>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3 w 9"/>
                <a:gd name="T11" fmla="*/ 7 h 8"/>
                <a:gd name="T12" fmla="*/ 4 w 9"/>
                <a:gd name="T13" fmla="*/ 7 h 8"/>
                <a:gd name="T14" fmla="*/ 4 w 9"/>
                <a:gd name="T15" fmla="*/ 5 h 8"/>
                <a:gd name="T16" fmla="*/ 4 w 9"/>
                <a:gd name="T17" fmla="*/ 2 h 8"/>
                <a:gd name="T18" fmla="*/ 4 w 9"/>
                <a:gd name="T19" fmla="*/ 2 h 8"/>
                <a:gd name="T20" fmla="*/ 4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5" y="0"/>
                  </a:moveTo>
                  <a:lnTo>
                    <a:pt x="3" y="0"/>
                  </a:lnTo>
                  <a:lnTo>
                    <a:pt x="3" y="2"/>
                  </a:lnTo>
                  <a:lnTo>
                    <a:pt x="0" y="2"/>
                  </a:lnTo>
                  <a:lnTo>
                    <a:pt x="0" y="5"/>
                  </a:lnTo>
                  <a:lnTo>
                    <a:pt x="3" y="7"/>
                  </a:lnTo>
                  <a:lnTo>
                    <a:pt x="5" y="7"/>
                  </a:lnTo>
                  <a:lnTo>
                    <a:pt x="8" y="5"/>
                  </a:lnTo>
                  <a:lnTo>
                    <a:pt x="8" y="2"/>
                  </a:lnTo>
                  <a:lnTo>
                    <a:pt x="5"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5" name="Freeform 209"/>
            <p:cNvSpPr>
              <a:spLocks/>
            </p:cNvSpPr>
            <p:nvPr/>
          </p:nvSpPr>
          <p:spPr bwMode="auto">
            <a:xfrm>
              <a:off x="2096" y="2894"/>
              <a:ext cx="8" cy="9"/>
            </a:xfrm>
            <a:custGeom>
              <a:avLst/>
              <a:gdLst>
                <a:gd name="T0" fmla="*/ 4 w 9"/>
                <a:gd name="T1" fmla="*/ 0 h 9"/>
                <a:gd name="T2" fmla="*/ 3 w 9"/>
                <a:gd name="T3" fmla="*/ 0 h 9"/>
                <a:gd name="T4" fmla="*/ 0 w 9"/>
                <a:gd name="T5" fmla="*/ 0 h 9"/>
                <a:gd name="T6" fmla="*/ 0 w 9"/>
                <a:gd name="T7" fmla="*/ 4 h 9"/>
                <a:gd name="T8" fmla="*/ 0 w 9"/>
                <a:gd name="T9" fmla="*/ 8 h 9"/>
                <a:gd name="T10" fmla="*/ 3 w 9"/>
                <a:gd name="T11" fmla="*/ 8 h 9"/>
                <a:gd name="T12" fmla="*/ 4 w 9"/>
                <a:gd name="T13" fmla="*/ 8 h 9"/>
                <a:gd name="T14" fmla="*/ 4 w 9"/>
                <a:gd name="T15" fmla="*/ 8 h 9"/>
                <a:gd name="T16" fmla="*/ 4 w 9"/>
                <a:gd name="T17" fmla="*/ 4 h 9"/>
                <a:gd name="T18" fmla="*/ 4 w 9"/>
                <a:gd name="T19" fmla="*/ 0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3" y="0"/>
                  </a:lnTo>
                  <a:lnTo>
                    <a:pt x="0" y="0"/>
                  </a:lnTo>
                  <a:lnTo>
                    <a:pt x="0" y="4"/>
                  </a:lnTo>
                  <a:lnTo>
                    <a:pt x="0" y="8"/>
                  </a:lnTo>
                  <a:lnTo>
                    <a:pt x="3" y="8"/>
                  </a:lnTo>
                  <a:lnTo>
                    <a:pt x="5" y="8"/>
                  </a:lnTo>
                  <a:lnTo>
                    <a:pt x="8" y="8"/>
                  </a:lnTo>
                  <a:lnTo>
                    <a:pt x="8" y="4"/>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6" name="Freeform 210"/>
            <p:cNvSpPr>
              <a:spLocks/>
            </p:cNvSpPr>
            <p:nvPr/>
          </p:nvSpPr>
          <p:spPr bwMode="auto">
            <a:xfrm>
              <a:off x="2076" y="2926"/>
              <a:ext cx="8" cy="9"/>
            </a:xfrm>
            <a:custGeom>
              <a:avLst/>
              <a:gdLst>
                <a:gd name="T0" fmla="*/ 2 w 10"/>
                <a:gd name="T1" fmla="*/ 0 h 9"/>
                <a:gd name="T2" fmla="*/ 0 w 10"/>
                <a:gd name="T3" fmla="*/ 0 h 9"/>
                <a:gd name="T4" fmla="*/ 0 w 10"/>
                <a:gd name="T5" fmla="*/ 4 h 9"/>
                <a:gd name="T6" fmla="*/ 0 w 10"/>
                <a:gd name="T7" fmla="*/ 8 h 9"/>
                <a:gd name="T8" fmla="*/ 2 w 10"/>
                <a:gd name="T9" fmla="*/ 8 h 9"/>
                <a:gd name="T10" fmla="*/ 2 w 10"/>
                <a:gd name="T11" fmla="*/ 4 h 9"/>
                <a:gd name="T12" fmla="*/ 2 w 10"/>
                <a:gd name="T13" fmla="*/ 4 h 9"/>
                <a:gd name="T14" fmla="*/ 2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0"/>
                  </a:moveTo>
                  <a:lnTo>
                    <a:pt x="0" y="0"/>
                  </a:lnTo>
                  <a:lnTo>
                    <a:pt x="0" y="4"/>
                  </a:lnTo>
                  <a:lnTo>
                    <a:pt x="0" y="8"/>
                  </a:lnTo>
                  <a:lnTo>
                    <a:pt x="4" y="8"/>
                  </a:lnTo>
                  <a:lnTo>
                    <a:pt x="9" y="4"/>
                  </a:lnTo>
                  <a:lnTo>
                    <a:pt x="4" y="4"/>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7" name="Freeform 211"/>
            <p:cNvSpPr>
              <a:spLocks/>
            </p:cNvSpPr>
            <p:nvPr/>
          </p:nvSpPr>
          <p:spPr bwMode="auto">
            <a:xfrm>
              <a:off x="2084" y="2976"/>
              <a:ext cx="8" cy="9"/>
            </a:xfrm>
            <a:custGeom>
              <a:avLst/>
              <a:gdLst>
                <a:gd name="T0" fmla="*/ 3 w 9"/>
                <a:gd name="T1" fmla="*/ 0 h 9"/>
                <a:gd name="T2" fmla="*/ 3 w 9"/>
                <a:gd name="T3" fmla="*/ 0 h 9"/>
                <a:gd name="T4" fmla="*/ 0 w 9"/>
                <a:gd name="T5" fmla="*/ 0 h 9"/>
                <a:gd name="T6" fmla="*/ 0 w 9"/>
                <a:gd name="T7" fmla="*/ 4 h 9"/>
                <a:gd name="T8" fmla="*/ 3 w 9"/>
                <a:gd name="T9" fmla="*/ 8 h 9"/>
                <a:gd name="T10" fmla="*/ 4 w 9"/>
                <a:gd name="T11" fmla="*/ 8 h 9"/>
                <a:gd name="T12" fmla="*/ 4 w 9"/>
                <a:gd name="T13" fmla="*/ 4 h 9"/>
                <a:gd name="T14" fmla="*/ 4 w 9"/>
                <a:gd name="T15" fmla="*/ 4 h 9"/>
                <a:gd name="T16" fmla="*/ 4 w 9"/>
                <a:gd name="T17" fmla="*/ 0 h 9"/>
                <a:gd name="T18" fmla="*/ 4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3" y="0"/>
                  </a:lnTo>
                  <a:lnTo>
                    <a:pt x="0" y="0"/>
                  </a:lnTo>
                  <a:lnTo>
                    <a:pt x="0" y="4"/>
                  </a:lnTo>
                  <a:lnTo>
                    <a:pt x="3" y="8"/>
                  </a:lnTo>
                  <a:lnTo>
                    <a:pt x="5" y="8"/>
                  </a:lnTo>
                  <a:lnTo>
                    <a:pt x="5" y="4"/>
                  </a:lnTo>
                  <a:lnTo>
                    <a:pt x="8" y="4"/>
                  </a:lnTo>
                  <a:lnTo>
                    <a:pt x="8" y="0"/>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8" name="Freeform 212"/>
            <p:cNvSpPr>
              <a:spLocks/>
            </p:cNvSpPr>
            <p:nvPr/>
          </p:nvSpPr>
          <p:spPr bwMode="auto">
            <a:xfrm>
              <a:off x="2118" y="2991"/>
              <a:ext cx="8" cy="9"/>
            </a:xfrm>
            <a:custGeom>
              <a:avLst/>
              <a:gdLst>
                <a:gd name="T0" fmla="*/ 4 w 9"/>
                <a:gd name="T1" fmla="*/ 0 h 9"/>
                <a:gd name="T2" fmla="*/ 3 w 9"/>
                <a:gd name="T3" fmla="*/ 0 h 9"/>
                <a:gd name="T4" fmla="*/ 0 w 9"/>
                <a:gd name="T5" fmla="*/ 0 h 9"/>
                <a:gd name="T6" fmla="*/ 0 w 9"/>
                <a:gd name="T7" fmla="*/ 4 h 9"/>
                <a:gd name="T8" fmla="*/ 0 w 9"/>
                <a:gd name="T9" fmla="*/ 8 h 9"/>
                <a:gd name="T10" fmla="*/ 3 w 9"/>
                <a:gd name="T11" fmla="*/ 8 h 9"/>
                <a:gd name="T12" fmla="*/ 4 w 9"/>
                <a:gd name="T13" fmla="*/ 8 h 9"/>
                <a:gd name="T14" fmla="*/ 4 w 9"/>
                <a:gd name="T15" fmla="*/ 8 h 9"/>
                <a:gd name="T16" fmla="*/ 4 w 9"/>
                <a:gd name="T17" fmla="*/ 4 h 9"/>
                <a:gd name="T18" fmla="*/ 4 w 9"/>
                <a:gd name="T19" fmla="*/ 0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3" y="0"/>
                  </a:lnTo>
                  <a:lnTo>
                    <a:pt x="0" y="0"/>
                  </a:lnTo>
                  <a:lnTo>
                    <a:pt x="0" y="4"/>
                  </a:lnTo>
                  <a:lnTo>
                    <a:pt x="0" y="8"/>
                  </a:lnTo>
                  <a:lnTo>
                    <a:pt x="3" y="8"/>
                  </a:lnTo>
                  <a:lnTo>
                    <a:pt x="5" y="8"/>
                  </a:lnTo>
                  <a:lnTo>
                    <a:pt x="8" y="8"/>
                  </a:lnTo>
                  <a:lnTo>
                    <a:pt x="8" y="4"/>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89" name="Freeform 213"/>
            <p:cNvSpPr>
              <a:spLocks/>
            </p:cNvSpPr>
            <p:nvPr/>
          </p:nvSpPr>
          <p:spPr bwMode="auto">
            <a:xfrm>
              <a:off x="2100" y="2995"/>
              <a:ext cx="7" cy="9"/>
            </a:xfrm>
            <a:custGeom>
              <a:avLst/>
              <a:gdLst>
                <a:gd name="T0" fmla="*/ 2 w 8"/>
                <a:gd name="T1" fmla="*/ 0 h 9"/>
                <a:gd name="T2" fmla="*/ 2 w 8"/>
                <a:gd name="T3" fmla="*/ 0 h 9"/>
                <a:gd name="T4" fmla="*/ 0 w 8"/>
                <a:gd name="T5" fmla="*/ 0 h 9"/>
                <a:gd name="T6" fmla="*/ 0 w 8"/>
                <a:gd name="T7" fmla="*/ 4 h 9"/>
                <a:gd name="T8" fmla="*/ 0 w 8"/>
                <a:gd name="T9" fmla="*/ 8 h 9"/>
                <a:gd name="T10" fmla="*/ 2 w 8"/>
                <a:gd name="T11" fmla="*/ 8 h 9"/>
                <a:gd name="T12" fmla="*/ 4 w 8"/>
                <a:gd name="T13" fmla="*/ 8 h 9"/>
                <a:gd name="T14" fmla="*/ 4 w 8"/>
                <a:gd name="T15" fmla="*/ 4 h 9"/>
                <a:gd name="T16" fmla="*/ 4 w 8"/>
                <a:gd name="T17" fmla="*/ 0 h 9"/>
                <a:gd name="T18" fmla="*/ 4 w 8"/>
                <a:gd name="T19" fmla="*/ 0 h 9"/>
                <a:gd name="T20" fmla="*/ 2 w 8"/>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9"/>
                <a:gd name="T35" fmla="*/ 8 w 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9">
                  <a:moveTo>
                    <a:pt x="2" y="0"/>
                  </a:moveTo>
                  <a:lnTo>
                    <a:pt x="2" y="0"/>
                  </a:lnTo>
                  <a:lnTo>
                    <a:pt x="0" y="0"/>
                  </a:lnTo>
                  <a:lnTo>
                    <a:pt x="0" y="4"/>
                  </a:lnTo>
                  <a:lnTo>
                    <a:pt x="0" y="8"/>
                  </a:lnTo>
                  <a:lnTo>
                    <a:pt x="2" y="8"/>
                  </a:lnTo>
                  <a:lnTo>
                    <a:pt x="5" y="8"/>
                  </a:lnTo>
                  <a:lnTo>
                    <a:pt x="7" y="4"/>
                  </a:lnTo>
                  <a:lnTo>
                    <a:pt x="7" y="0"/>
                  </a:lnTo>
                  <a:lnTo>
                    <a:pt x="5" y="0"/>
                  </a:lnTo>
                  <a:lnTo>
                    <a:pt x="2"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90" name="Freeform 214"/>
            <p:cNvSpPr>
              <a:spLocks/>
            </p:cNvSpPr>
            <p:nvPr/>
          </p:nvSpPr>
          <p:spPr bwMode="auto">
            <a:xfrm>
              <a:off x="1876" y="2213"/>
              <a:ext cx="183" cy="877"/>
            </a:xfrm>
            <a:custGeom>
              <a:avLst/>
              <a:gdLst>
                <a:gd name="T0" fmla="*/ 4 w 205"/>
                <a:gd name="T1" fmla="*/ 38 h 877"/>
                <a:gd name="T2" fmla="*/ 7 w 205"/>
                <a:gd name="T3" fmla="*/ 8 h 877"/>
                <a:gd name="T4" fmla="*/ 13 w 205"/>
                <a:gd name="T5" fmla="*/ 0 h 877"/>
                <a:gd name="T6" fmla="*/ 21 w 205"/>
                <a:gd name="T7" fmla="*/ 7 h 877"/>
                <a:gd name="T8" fmla="*/ 32 w 205"/>
                <a:gd name="T9" fmla="*/ 24 h 877"/>
                <a:gd name="T10" fmla="*/ 45 w 205"/>
                <a:gd name="T11" fmla="*/ 48 h 877"/>
                <a:gd name="T12" fmla="*/ 50 w 205"/>
                <a:gd name="T13" fmla="*/ 74 h 877"/>
                <a:gd name="T14" fmla="*/ 52 w 205"/>
                <a:gd name="T15" fmla="*/ 105 h 877"/>
                <a:gd name="T16" fmla="*/ 51 w 205"/>
                <a:gd name="T17" fmla="*/ 146 h 877"/>
                <a:gd name="T18" fmla="*/ 50 w 205"/>
                <a:gd name="T19" fmla="*/ 178 h 877"/>
                <a:gd name="T20" fmla="*/ 49 w 205"/>
                <a:gd name="T21" fmla="*/ 229 h 877"/>
                <a:gd name="T22" fmla="*/ 47 w 205"/>
                <a:gd name="T23" fmla="*/ 289 h 877"/>
                <a:gd name="T24" fmla="*/ 45 w 205"/>
                <a:gd name="T25" fmla="*/ 354 h 877"/>
                <a:gd name="T26" fmla="*/ 44 w 205"/>
                <a:gd name="T27" fmla="*/ 419 h 877"/>
                <a:gd name="T28" fmla="*/ 43 w 205"/>
                <a:gd name="T29" fmla="*/ 479 h 877"/>
                <a:gd name="T30" fmla="*/ 42 w 205"/>
                <a:gd name="T31" fmla="*/ 526 h 877"/>
                <a:gd name="T32" fmla="*/ 42 w 205"/>
                <a:gd name="T33" fmla="*/ 558 h 877"/>
                <a:gd name="T34" fmla="*/ 42 w 205"/>
                <a:gd name="T35" fmla="*/ 581 h 877"/>
                <a:gd name="T36" fmla="*/ 43 w 205"/>
                <a:gd name="T37" fmla="*/ 609 h 877"/>
                <a:gd name="T38" fmla="*/ 44 w 205"/>
                <a:gd name="T39" fmla="*/ 640 h 877"/>
                <a:gd name="T40" fmla="*/ 44 w 205"/>
                <a:gd name="T41" fmla="*/ 673 h 877"/>
                <a:gd name="T42" fmla="*/ 44 w 205"/>
                <a:gd name="T43" fmla="*/ 706 h 877"/>
                <a:gd name="T44" fmla="*/ 45 w 205"/>
                <a:gd name="T45" fmla="*/ 736 h 877"/>
                <a:gd name="T46" fmla="*/ 45 w 205"/>
                <a:gd name="T47" fmla="*/ 764 h 877"/>
                <a:gd name="T48" fmla="*/ 44 w 205"/>
                <a:gd name="T49" fmla="*/ 786 h 877"/>
                <a:gd name="T50" fmla="*/ 39 w 205"/>
                <a:gd name="T51" fmla="*/ 823 h 877"/>
                <a:gd name="T52" fmla="*/ 29 w 205"/>
                <a:gd name="T53" fmla="*/ 850 h 877"/>
                <a:gd name="T54" fmla="*/ 19 w 205"/>
                <a:gd name="T55" fmla="*/ 869 h 877"/>
                <a:gd name="T56" fmla="*/ 11 w 205"/>
                <a:gd name="T57" fmla="*/ 876 h 877"/>
                <a:gd name="T58" fmla="*/ 7 w 205"/>
                <a:gd name="T59" fmla="*/ 871 h 877"/>
                <a:gd name="T60" fmla="*/ 4 w 205"/>
                <a:gd name="T61" fmla="*/ 859 h 877"/>
                <a:gd name="T62" fmla="*/ 4 w 205"/>
                <a:gd name="T63" fmla="*/ 843 h 877"/>
                <a:gd name="T64" fmla="*/ 2 w 205"/>
                <a:gd name="T65" fmla="*/ 825 h 877"/>
                <a:gd name="T66" fmla="*/ 1 w 205"/>
                <a:gd name="T67" fmla="*/ 97 h 877"/>
                <a:gd name="T68" fmla="*/ 2 w 205"/>
                <a:gd name="T69" fmla="*/ 77 h 877"/>
                <a:gd name="T70" fmla="*/ 3 w 205"/>
                <a:gd name="T71" fmla="*/ 54 h 877"/>
                <a:gd name="T72" fmla="*/ 4 w 205"/>
                <a:gd name="T73" fmla="*/ 40 h 8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5"/>
                <a:gd name="T112" fmla="*/ 0 h 877"/>
                <a:gd name="T113" fmla="*/ 205 w 205"/>
                <a:gd name="T114" fmla="*/ 877 h 8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5" h="877">
                  <a:moveTo>
                    <a:pt x="4" y="38"/>
                  </a:moveTo>
                  <a:lnTo>
                    <a:pt x="4" y="38"/>
                  </a:lnTo>
                  <a:lnTo>
                    <a:pt x="17" y="20"/>
                  </a:lnTo>
                  <a:lnTo>
                    <a:pt x="28" y="8"/>
                  </a:lnTo>
                  <a:lnTo>
                    <a:pt x="39" y="1"/>
                  </a:lnTo>
                  <a:lnTo>
                    <a:pt x="52" y="0"/>
                  </a:lnTo>
                  <a:lnTo>
                    <a:pt x="65" y="1"/>
                  </a:lnTo>
                  <a:lnTo>
                    <a:pt x="82" y="7"/>
                  </a:lnTo>
                  <a:lnTo>
                    <a:pt x="102" y="14"/>
                  </a:lnTo>
                  <a:lnTo>
                    <a:pt x="127" y="24"/>
                  </a:lnTo>
                  <a:lnTo>
                    <a:pt x="155" y="36"/>
                  </a:lnTo>
                  <a:lnTo>
                    <a:pt x="176" y="48"/>
                  </a:lnTo>
                  <a:lnTo>
                    <a:pt x="191" y="60"/>
                  </a:lnTo>
                  <a:lnTo>
                    <a:pt x="198" y="74"/>
                  </a:lnTo>
                  <a:lnTo>
                    <a:pt x="203" y="89"/>
                  </a:lnTo>
                  <a:lnTo>
                    <a:pt x="204" y="105"/>
                  </a:lnTo>
                  <a:lnTo>
                    <a:pt x="202" y="124"/>
                  </a:lnTo>
                  <a:lnTo>
                    <a:pt x="200" y="146"/>
                  </a:lnTo>
                  <a:lnTo>
                    <a:pt x="197" y="159"/>
                  </a:lnTo>
                  <a:lnTo>
                    <a:pt x="196" y="178"/>
                  </a:lnTo>
                  <a:lnTo>
                    <a:pt x="193" y="202"/>
                  </a:lnTo>
                  <a:lnTo>
                    <a:pt x="191" y="229"/>
                  </a:lnTo>
                  <a:lnTo>
                    <a:pt x="187" y="257"/>
                  </a:lnTo>
                  <a:lnTo>
                    <a:pt x="184" y="289"/>
                  </a:lnTo>
                  <a:lnTo>
                    <a:pt x="180" y="321"/>
                  </a:lnTo>
                  <a:lnTo>
                    <a:pt x="177" y="354"/>
                  </a:lnTo>
                  <a:lnTo>
                    <a:pt x="175" y="387"/>
                  </a:lnTo>
                  <a:lnTo>
                    <a:pt x="171" y="419"/>
                  </a:lnTo>
                  <a:lnTo>
                    <a:pt x="169" y="450"/>
                  </a:lnTo>
                  <a:lnTo>
                    <a:pt x="167" y="479"/>
                  </a:lnTo>
                  <a:lnTo>
                    <a:pt x="165" y="505"/>
                  </a:lnTo>
                  <a:lnTo>
                    <a:pt x="163" y="526"/>
                  </a:lnTo>
                  <a:lnTo>
                    <a:pt x="163" y="545"/>
                  </a:lnTo>
                  <a:lnTo>
                    <a:pt x="163" y="558"/>
                  </a:lnTo>
                  <a:lnTo>
                    <a:pt x="164" y="569"/>
                  </a:lnTo>
                  <a:lnTo>
                    <a:pt x="165" y="581"/>
                  </a:lnTo>
                  <a:lnTo>
                    <a:pt x="166" y="595"/>
                  </a:lnTo>
                  <a:lnTo>
                    <a:pt x="167" y="609"/>
                  </a:lnTo>
                  <a:lnTo>
                    <a:pt x="168" y="625"/>
                  </a:lnTo>
                  <a:lnTo>
                    <a:pt x="169" y="640"/>
                  </a:lnTo>
                  <a:lnTo>
                    <a:pt x="169" y="657"/>
                  </a:lnTo>
                  <a:lnTo>
                    <a:pt x="171" y="673"/>
                  </a:lnTo>
                  <a:lnTo>
                    <a:pt x="171" y="690"/>
                  </a:lnTo>
                  <a:lnTo>
                    <a:pt x="173" y="706"/>
                  </a:lnTo>
                  <a:lnTo>
                    <a:pt x="174" y="722"/>
                  </a:lnTo>
                  <a:lnTo>
                    <a:pt x="175" y="736"/>
                  </a:lnTo>
                  <a:lnTo>
                    <a:pt x="175" y="751"/>
                  </a:lnTo>
                  <a:lnTo>
                    <a:pt x="175" y="764"/>
                  </a:lnTo>
                  <a:lnTo>
                    <a:pt x="175" y="776"/>
                  </a:lnTo>
                  <a:lnTo>
                    <a:pt x="174" y="786"/>
                  </a:lnTo>
                  <a:lnTo>
                    <a:pt x="168" y="805"/>
                  </a:lnTo>
                  <a:lnTo>
                    <a:pt x="155" y="823"/>
                  </a:lnTo>
                  <a:lnTo>
                    <a:pt x="137" y="837"/>
                  </a:lnTo>
                  <a:lnTo>
                    <a:pt x="115" y="850"/>
                  </a:lnTo>
                  <a:lnTo>
                    <a:pt x="93" y="862"/>
                  </a:lnTo>
                  <a:lnTo>
                    <a:pt x="72" y="869"/>
                  </a:lnTo>
                  <a:lnTo>
                    <a:pt x="54" y="874"/>
                  </a:lnTo>
                  <a:lnTo>
                    <a:pt x="40" y="876"/>
                  </a:lnTo>
                  <a:lnTo>
                    <a:pt x="33" y="875"/>
                  </a:lnTo>
                  <a:lnTo>
                    <a:pt x="26" y="871"/>
                  </a:lnTo>
                  <a:lnTo>
                    <a:pt x="19" y="866"/>
                  </a:lnTo>
                  <a:lnTo>
                    <a:pt x="16" y="859"/>
                  </a:lnTo>
                  <a:lnTo>
                    <a:pt x="12" y="851"/>
                  </a:lnTo>
                  <a:lnTo>
                    <a:pt x="9" y="843"/>
                  </a:lnTo>
                  <a:lnTo>
                    <a:pt x="6" y="834"/>
                  </a:lnTo>
                  <a:lnTo>
                    <a:pt x="2" y="825"/>
                  </a:lnTo>
                  <a:lnTo>
                    <a:pt x="0" y="105"/>
                  </a:lnTo>
                  <a:lnTo>
                    <a:pt x="1" y="97"/>
                  </a:lnTo>
                  <a:lnTo>
                    <a:pt x="1" y="87"/>
                  </a:lnTo>
                  <a:lnTo>
                    <a:pt x="2" y="77"/>
                  </a:lnTo>
                  <a:lnTo>
                    <a:pt x="3" y="64"/>
                  </a:lnTo>
                  <a:lnTo>
                    <a:pt x="3" y="54"/>
                  </a:lnTo>
                  <a:lnTo>
                    <a:pt x="4" y="45"/>
                  </a:lnTo>
                  <a:lnTo>
                    <a:pt x="4" y="40"/>
                  </a:lnTo>
                  <a:lnTo>
                    <a:pt x="4" y="38"/>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891" name="Freeform 215"/>
            <p:cNvSpPr>
              <a:spLocks/>
            </p:cNvSpPr>
            <p:nvPr/>
          </p:nvSpPr>
          <p:spPr bwMode="auto">
            <a:xfrm>
              <a:off x="1880" y="2268"/>
              <a:ext cx="9" cy="26"/>
            </a:xfrm>
            <a:custGeom>
              <a:avLst/>
              <a:gdLst>
                <a:gd name="T0" fmla="*/ 0 w 10"/>
                <a:gd name="T1" fmla="*/ 25 h 26"/>
                <a:gd name="T2" fmla="*/ 4 w 10"/>
                <a:gd name="T3" fmla="*/ 24 h 26"/>
                <a:gd name="T4" fmla="*/ 5 w 10"/>
                <a:gd name="T5" fmla="*/ 21 h 26"/>
                <a:gd name="T6" fmla="*/ 5 w 10"/>
                <a:gd name="T7" fmla="*/ 17 h 26"/>
                <a:gd name="T8" fmla="*/ 5 w 10"/>
                <a:gd name="T9" fmla="*/ 12 h 26"/>
                <a:gd name="T10" fmla="*/ 5 w 10"/>
                <a:gd name="T11" fmla="*/ 7 h 26"/>
                <a:gd name="T12" fmla="*/ 5 w 10"/>
                <a:gd name="T13" fmla="*/ 4 h 26"/>
                <a:gd name="T14" fmla="*/ 4 w 10"/>
                <a:gd name="T15" fmla="*/ 1 h 26"/>
                <a:gd name="T16" fmla="*/ 0 w 10"/>
                <a:gd name="T17" fmla="*/ 0 h 26"/>
                <a:gd name="T18" fmla="*/ 0 w 10"/>
                <a:gd name="T19" fmla="*/ 25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6"/>
                <a:gd name="T32" fmla="*/ 10 w 1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6">
                  <a:moveTo>
                    <a:pt x="0" y="25"/>
                  </a:moveTo>
                  <a:lnTo>
                    <a:pt x="4" y="24"/>
                  </a:lnTo>
                  <a:lnTo>
                    <a:pt x="7" y="21"/>
                  </a:lnTo>
                  <a:lnTo>
                    <a:pt x="8" y="17"/>
                  </a:lnTo>
                  <a:lnTo>
                    <a:pt x="9" y="12"/>
                  </a:lnTo>
                  <a:lnTo>
                    <a:pt x="8" y="7"/>
                  </a:lnTo>
                  <a:lnTo>
                    <a:pt x="7" y="4"/>
                  </a:lnTo>
                  <a:lnTo>
                    <a:pt x="4" y="1"/>
                  </a:lnTo>
                  <a:lnTo>
                    <a:pt x="0" y="0"/>
                  </a:lnTo>
                  <a:lnTo>
                    <a:pt x="0" y="25"/>
                  </a:lnTo>
                </a:path>
              </a:pathLst>
            </a:custGeom>
            <a:solidFill>
              <a:srgbClr val="3E3D3E"/>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92" name="Freeform 216"/>
            <p:cNvSpPr>
              <a:spLocks/>
            </p:cNvSpPr>
            <p:nvPr/>
          </p:nvSpPr>
          <p:spPr bwMode="auto">
            <a:xfrm>
              <a:off x="1880" y="2268"/>
              <a:ext cx="19" cy="36"/>
            </a:xfrm>
            <a:custGeom>
              <a:avLst/>
              <a:gdLst>
                <a:gd name="T0" fmla="*/ 0 w 21"/>
                <a:gd name="T1" fmla="*/ 35 h 36"/>
                <a:gd name="T2" fmla="*/ 0 w 21"/>
                <a:gd name="T3" fmla="*/ 35 h 36"/>
                <a:gd name="T4" fmla="*/ 5 w 21"/>
                <a:gd name="T5" fmla="*/ 34 h 36"/>
                <a:gd name="T6" fmla="*/ 5 w 21"/>
                <a:gd name="T7" fmla="*/ 30 h 36"/>
                <a:gd name="T8" fmla="*/ 5 w 21"/>
                <a:gd name="T9" fmla="*/ 24 h 36"/>
                <a:gd name="T10" fmla="*/ 5 w 21"/>
                <a:gd name="T11" fmla="*/ 17 h 36"/>
                <a:gd name="T12" fmla="*/ 5 w 21"/>
                <a:gd name="T13" fmla="*/ 10 h 36"/>
                <a:gd name="T14" fmla="*/ 5 w 21"/>
                <a:gd name="T15" fmla="*/ 5 h 36"/>
                <a:gd name="T16" fmla="*/ 5 w 21"/>
                <a:gd name="T17" fmla="*/ 2 h 36"/>
                <a:gd name="T18" fmla="*/ 0 w 21"/>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36"/>
                <a:gd name="T32" fmla="*/ 21 w 2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36">
                  <a:moveTo>
                    <a:pt x="0" y="35"/>
                  </a:moveTo>
                  <a:lnTo>
                    <a:pt x="0" y="35"/>
                  </a:lnTo>
                  <a:lnTo>
                    <a:pt x="8" y="34"/>
                  </a:lnTo>
                  <a:lnTo>
                    <a:pt x="14" y="30"/>
                  </a:lnTo>
                  <a:lnTo>
                    <a:pt x="18" y="24"/>
                  </a:lnTo>
                  <a:lnTo>
                    <a:pt x="20" y="17"/>
                  </a:lnTo>
                  <a:lnTo>
                    <a:pt x="18" y="10"/>
                  </a:lnTo>
                  <a:lnTo>
                    <a:pt x="14" y="5"/>
                  </a:lnTo>
                  <a:lnTo>
                    <a:pt x="8" y="2"/>
                  </a:lnTo>
                  <a:lnTo>
                    <a:pt x="0" y="0"/>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93" name="Freeform 217"/>
            <p:cNvSpPr>
              <a:spLocks/>
            </p:cNvSpPr>
            <p:nvPr/>
          </p:nvSpPr>
          <p:spPr bwMode="auto">
            <a:xfrm>
              <a:off x="1921" y="2256"/>
              <a:ext cx="37" cy="36"/>
            </a:xfrm>
            <a:custGeom>
              <a:avLst/>
              <a:gdLst>
                <a:gd name="T0" fmla="*/ 4 w 42"/>
                <a:gd name="T1" fmla="*/ 35 h 36"/>
                <a:gd name="T2" fmla="*/ 4 w 42"/>
                <a:gd name="T3" fmla="*/ 35 h 36"/>
                <a:gd name="T4" fmla="*/ 6 w 42"/>
                <a:gd name="T5" fmla="*/ 34 h 36"/>
                <a:gd name="T6" fmla="*/ 8 w 42"/>
                <a:gd name="T7" fmla="*/ 30 h 36"/>
                <a:gd name="T8" fmla="*/ 9 w 42"/>
                <a:gd name="T9" fmla="*/ 25 h 36"/>
                <a:gd name="T10" fmla="*/ 9 w 42"/>
                <a:gd name="T11" fmla="*/ 18 h 36"/>
                <a:gd name="T12" fmla="*/ 9 w 42"/>
                <a:gd name="T13" fmla="*/ 11 h 36"/>
                <a:gd name="T14" fmla="*/ 8 w 42"/>
                <a:gd name="T15" fmla="*/ 5 h 36"/>
                <a:gd name="T16" fmla="*/ 6 w 42"/>
                <a:gd name="T17" fmla="*/ 2 h 36"/>
                <a:gd name="T18" fmla="*/ 4 w 42"/>
                <a:gd name="T19" fmla="*/ 0 h 36"/>
                <a:gd name="T20" fmla="*/ 4 w 42"/>
                <a:gd name="T21" fmla="*/ 2 h 36"/>
                <a:gd name="T22" fmla="*/ 4 w 42"/>
                <a:gd name="T23" fmla="*/ 5 h 36"/>
                <a:gd name="T24" fmla="*/ 2 w 42"/>
                <a:gd name="T25" fmla="*/ 11 h 36"/>
                <a:gd name="T26" fmla="*/ 0 w 42"/>
                <a:gd name="T27" fmla="*/ 18 h 36"/>
                <a:gd name="T28" fmla="*/ 2 w 42"/>
                <a:gd name="T29" fmla="*/ 25 h 36"/>
                <a:gd name="T30" fmla="*/ 4 w 42"/>
                <a:gd name="T31" fmla="*/ 30 h 36"/>
                <a:gd name="T32" fmla="*/ 4 w 42"/>
                <a:gd name="T33" fmla="*/ 34 h 36"/>
                <a:gd name="T34" fmla="*/ 4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19" y="35"/>
                  </a:moveTo>
                  <a:lnTo>
                    <a:pt x="19" y="35"/>
                  </a:lnTo>
                  <a:lnTo>
                    <a:pt x="27" y="34"/>
                  </a:lnTo>
                  <a:lnTo>
                    <a:pt x="34" y="30"/>
                  </a:lnTo>
                  <a:lnTo>
                    <a:pt x="39" y="25"/>
                  </a:lnTo>
                  <a:lnTo>
                    <a:pt x="41" y="18"/>
                  </a:lnTo>
                  <a:lnTo>
                    <a:pt x="39" y="11"/>
                  </a:lnTo>
                  <a:lnTo>
                    <a:pt x="34" y="5"/>
                  </a:lnTo>
                  <a:lnTo>
                    <a:pt x="27" y="2"/>
                  </a:lnTo>
                  <a:lnTo>
                    <a:pt x="19" y="0"/>
                  </a:lnTo>
                  <a:lnTo>
                    <a:pt x="11" y="2"/>
                  </a:lnTo>
                  <a:lnTo>
                    <a:pt x="6" y="5"/>
                  </a:lnTo>
                  <a:lnTo>
                    <a:pt x="2" y="11"/>
                  </a:lnTo>
                  <a:lnTo>
                    <a:pt x="0" y="18"/>
                  </a:lnTo>
                  <a:lnTo>
                    <a:pt x="2" y="25"/>
                  </a:lnTo>
                  <a:lnTo>
                    <a:pt x="6" y="30"/>
                  </a:lnTo>
                  <a:lnTo>
                    <a:pt x="11"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94" name="Freeform 218"/>
            <p:cNvSpPr>
              <a:spLocks/>
            </p:cNvSpPr>
            <p:nvPr/>
          </p:nvSpPr>
          <p:spPr bwMode="auto">
            <a:xfrm>
              <a:off x="1977" y="2275"/>
              <a:ext cx="36" cy="36"/>
            </a:xfrm>
            <a:custGeom>
              <a:avLst/>
              <a:gdLst>
                <a:gd name="T0" fmla="*/ 4 w 41"/>
                <a:gd name="T1" fmla="*/ 35 h 36"/>
                <a:gd name="T2" fmla="*/ 4 w 41"/>
                <a:gd name="T3" fmla="*/ 35 h 36"/>
                <a:gd name="T4" fmla="*/ 6 w 41"/>
                <a:gd name="T5" fmla="*/ 33 h 36"/>
                <a:gd name="T6" fmla="*/ 8 w 41"/>
                <a:gd name="T7" fmla="*/ 30 h 36"/>
                <a:gd name="T8" fmla="*/ 8 w 41"/>
                <a:gd name="T9" fmla="*/ 25 h 36"/>
                <a:gd name="T10" fmla="*/ 9 w 41"/>
                <a:gd name="T11" fmla="*/ 18 h 36"/>
                <a:gd name="T12" fmla="*/ 8 w 41"/>
                <a:gd name="T13" fmla="*/ 11 h 36"/>
                <a:gd name="T14" fmla="*/ 8 w 41"/>
                <a:gd name="T15" fmla="*/ 5 h 36"/>
                <a:gd name="T16" fmla="*/ 6 w 41"/>
                <a:gd name="T17" fmla="*/ 1 h 36"/>
                <a:gd name="T18" fmla="*/ 4 w 41"/>
                <a:gd name="T19" fmla="*/ 0 h 36"/>
                <a:gd name="T20" fmla="*/ 4 w 41"/>
                <a:gd name="T21" fmla="*/ 1 h 36"/>
                <a:gd name="T22" fmla="*/ 4 w 41"/>
                <a:gd name="T23" fmla="*/ 5 h 36"/>
                <a:gd name="T24" fmla="*/ 1 w 41"/>
                <a:gd name="T25" fmla="*/ 11 h 36"/>
                <a:gd name="T26" fmla="*/ 0 w 41"/>
                <a:gd name="T27" fmla="*/ 18 h 36"/>
                <a:gd name="T28" fmla="*/ 1 w 41"/>
                <a:gd name="T29" fmla="*/ 25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4" y="30"/>
                  </a:lnTo>
                  <a:lnTo>
                    <a:pt x="38" y="25"/>
                  </a:lnTo>
                  <a:lnTo>
                    <a:pt x="40" y="18"/>
                  </a:lnTo>
                  <a:lnTo>
                    <a:pt x="38" y="11"/>
                  </a:lnTo>
                  <a:lnTo>
                    <a:pt x="34" y="5"/>
                  </a:lnTo>
                  <a:lnTo>
                    <a:pt x="27" y="1"/>
                  </a:lnTo>
                  <a:lnTo>
                    <a:pt x="19" y="0"/>
                  </a:lnTo>
                  <a:lnTo>
                    <a:pt x="11" y="1"/>
                  </a:lnTo>
                  <a:lnTo>
                    <a:pt x="6" y="5"/>
                  </a:lnTo>
                  <a:lnTo>
                    <a:pt x="1" y="11"/>
                  </a:lnTo>
                  <a:lnTo>
                    <a:pt x="0" y="18"/>
                  </a:lnTo>
                  <a:lnTo>
                    <a:pt x="1" y="25"/>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895" name="Freeform 219"/>
            <p:cNvSpPr>
              <a:spLocks/>
            </p:cNvSpPr>
            <p:nvPr/>
          </p:nvSpPr>
          <p:spPr bwMode="auto">
            <a:xfrm>
              <a:off x="1881" y="2877"/>
              <a:ext cx="119" cy="169"/>
            </a:xfrm>
            <a:custGeom>
              <a:avLst/>
              <a:gdLst>
                <a:gd name="T0" fmla="*/ 9 w 134"/>
                <a:gd name="T1" fmla="*/ 0 h 169"/>
                <a:gd name="T2" fmla="*/ 9 w 134"/>
                <a:gd name="T3" fmla="*/ 0 h 169"/>
                <a:gd name="T4" fmla="*/ 10 w 134"/>
                <a:gd name="T5" fmla="*/ 0 h 169"/>
                <a:gd name="T6" fmla="*/ 11 w 134"/>
                <a:gd name="T7" fmla="*/ 1 h 169"/>
                <a:gd name="T8" fmla="*/ 12 w 134"/>
                <a:gd name="T9" fmla="*/ 2 h 169"/>
                <a:gd name="T10" fmla="*/ 14 w 134"/>
                <a:gd name="T11" fmla="*/ 3 h 169"/>
                <a:gd name="T12" fmla="*/ 15 w 134"/>
                <a:gd name="T13" fmla="*/ 5 h 169"/>
                <a:gd name="T14" fmla="*/ 16 w 134"/>
                <a:gd name="T15" fmla="*/ 7 h 169"/>
                <a:gd name="T16" fmla="*/ 18 w 134"/>
                <a:gd name="T17" fmla="*/ 8 h 169"/>
                <a:gd name="T18" fmla="*/ 19 w 134"/>
                <a:gd name="T19" fmla="*/ 9 h 169"/>
                <a:gd name="T20" fmla="*/ 20 w 134"/>
                <a:gd name="T21" fmla="*/ 10 h 169"/>
                <a:gd name="T22" fmla="*/ 20 w 134"/>
                <a:gd name="T23" fmla="*/ 12 h 169"/>
                <a:gd name="T24" fmla="*/ 22 w 134"/>
                <a:gd name="T25" fmla="*/ 14 h 169"/>
                <a:gd name="T26" fmla="*/ 23 w 134"/>
                <a:gd name="T27" fmla="*/ 15 h 169"/>
                <a:gd name="T28" fmla="*/ 24 w 134"/>
                <a:gd name="T29" fmla="*/ 18 h 169"/>
                <a:gd name="T30" fmla="*/ 25 w 134"/>
                <a:gd name="T31" fmla="*/ 20 h 169"/>
                <a:gd name="T32" fmla="*/ 25 w 134"/>
                <a:gd name="T33" fmla="*/ 22 h 169"/>
                <a:gd name="T34" fmla="*/ 26 w 134"/>
                <a:gd name="T35" fmla="*/ 24 h 169"/>
                <a:gd name="T36" fmla="*/ 26 w 134"/>
                <a:gd name="T37" fmla="*/ 27 h 169"/>
                <a:gd name="T38" fmla="*/ 28 w 134"/>
                <a:gd name="T39" fmla="*/ 29 h 169"/>
                <a:gd name="T40" fmla="*/ 28 w 134"/>
                <a:gd name="T41" fmla="*/ 33 h 169"/>
                <a:gd name="T42" fmla="*/ 28 w 134"/>
                <a:gd name="T43" fmla="*/ 36 h 169"/>
                <a:gd name="T44" fmla="*/ 28 w 134"/>
                <a:gd name="T45" fmla="*/ 39 h 169"/>
                <a:gd name="T46" fmla="*/ 29 w 134"/>
                <a:gd name="T47" fmla="*/ 44 h 169"/>
                <a:gd name="T48" fmla="*/ 29 w 134"/>
                <a:gd name="T49" fmla="*/ 48 h 169"/>
                <a:gd name="T50" fmla="*/ 29 w 134"/>
                <a:gd name="T51" fmla="*/ 52 h 169"/>
                <a:gd name="T52" fmla="*/ 29 w 134"/>
                <a:gd name="T53" fmla="*/ 57 h 169"/>
                <a:gd name="T54" fmla="*/ 30 w 134"/>
                <a:gd name="T55" fmla="*/ 62 h 169"/>
                <a:gd name="T56" fmla="*/ 31 w 134"/>
                <a:gd name="T57" fmla="*/ 67 h 169"/>
                <a:gd name="T58" fmla="*/ 32 w 134"/>
                <a:gd name="T59" fmla="*/ 73 h 169"/>
                <a:gd name="T60" fmla="*/ 32 w 134"/>
                <a:gd name="T61" fmla="*/ 78 h 169"/>
                <a:gd name="T62" fmla="*/ 32 w 134"/>
                <a:gd name="T63" fmla="*/ 84 h 169"/>
                <a:gd name="T64" fmla="*/ 32 w 134"/>
                <a:gd name="T65" fmla="*/ 90 h 169"/>
                <a:gd name="T66" fmla="*/ 32 w 134"/>
                <a:gd name="T67" fmla="*/ 94 h 169"/>
                <a:gd name="T68" fmla="*/ 32 w 134"/>
                <a:gd name="T69" fmla="*/ 99 h 169"/>
                <a:gd name="T70" fmla="*/ 31 w 134"/>
                <a:gd name="T71" fmla="*/ 105 h 169"/>
                <a:gd name="T72" fmla="*/ 29 w 134"/>
                <a:gd name="T73" fmla="*/ 112 h 169"/>
                <a:gd name="T74" fmla="*/ 29 w 134"/>
                <a:gd name="T75" fmla="*/ 119 h 169"/>
                <a:gd name="T76" fmla="*/ 28 w 134"/>
                <a:gd name="T77" fmla="*/ 126 h 169"/>
                <a:gd name="T78" fmla="*/ 28 w 134"/>
                <a:gd name="T79" fmla="*/ 132 h 169"/>
                <a:gd name="T80" fmla="*/ 26 w 134"/>
                <a:gd name="T81" fmla="*/ 137 h 169"/>
                <a:gd name="T82" fmla="*/ 25 w 134"/>
                <a:gd name="T83" fmla="*/ 141 h 169"/>
                <a:gd name="T84" fmla="*/ 25 w 134"/>
                <a:gd name="T85" fmla="*/ 144 h 169"/>
                <a:gd name="T86" fmla="*/ 22 w 134"/>
                <a:gd name="T87" fmla="*/ 149 h 169"/>
                <a:gd name="T88" fmla="*/ 20 w 134"/>
                <a:gd name="T89" fmla="*/ 155 h 169"/>
                <a:gd name="T90" fmla="*/ 18 w 134"/>
                <a:gd name="T91" fmla="*/ 160 h 169"/>
                <a:gd name="T92" fmla="*/ 16 w 134"/>
                <a:gd name="T93" fmla="*/ 166 h 169"/>
                <a:gd name="T94" fmla="*/ 12 w 134"/>
                <a:gd name="T95" fmla="*/ 168 h 169"/>
                <a:gd name="T96" fmla="*/ 9 w 134"/>
                <a:gd name="T97" fmla="*/ 168 h 169"/>
                <a:gd name="T98" fmla="*/ 6 w 134"/>
                <a:gd name="T99" fmla="*/ 165 h 169"/>
                <a:gd name="T100" fmla="*/ 4 w 134"/>
                <a:gd name="T101" fmla="*/ 162 h 169"/>
                <a:gd name="T102" fmla="*/ 4 w 134"/>
                <a:gd name="T103" fmla="*/ 159 h 169"/>
                <a:gd name="T104" fmla="*/ 4 w 134"/>
                <a:gd name="T105" fmla="*/ 155 h 169"/>
                <a:gd name="T106" fmla="*/ 0 w 134"/>
                <a:gd name="T107" fmla="*/ 149 h 169"/>
                <a:gd name="T108" fmla="*/ 0 w 134"/>
                <a:gd name="T109" fmla="*/ 8 h 169"/>
                <a:gd name="T110" fmla="*/ 4 w 134"/>
                <a:gd name="T111" fmla="*/ 7 h 169"/>
                <a:gd name="T112" fmla="*/ 4 w 134"/>
                <a:gd name="T113" fmla="*/ 5 h 169"/>
                <a:gd name="T114" fmla="*/ 4 w 134"/>
                <a:gd name="T115" fmla="*/ 4 h 169"/>
                <a:gd name="T116" fmla="*/ 5 w 134"/>
                <a:gd name="T117" fmla="*/ 2 h 169"/>
                <a:gd name="T118" fmla="*/ 6 w 134"/>
                <a:gd name="T119" fmla="*/ 1 h 169"/>
                <a:gd name="T120" fmla="*/ 7 w 134"/>
                <a:gd name="T121" fmla="*/ 1 h 169"/>
                <a:gd name="T122" fmla="*/ 8 w 134"/>
                <a:gd name="T123" fmla="*/ 0 h 169"/>
                <a:gd name="T124" fmla="*/ 9 w 134"/>
                <a:gd name="T125" fmla="*/ 0 h 1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169"/>
                <a:gd name="T191" fmla="*/ 134 w 134"/>
                <a:gd name="T192" fmla="*/ 169 h 16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169">
                  <a:moveTo>
                    <a:pt x="34" y="0"/>
                  </a:moveTo>
                  <a:lnTo>
                    <a:pt x="34" y="0"/>
                  </a:lnTo>
                  <a:lnTo>
                    <a:pt x="41" y="0"/>
                  </a:lnTo>
                  <a:lnTo>
                    <a:pt x="46" y="1"/>
                  </a:lnTo>
                  <a:lnTo>
                    <a:pt x="52" y="2"/>
                  </a:lnTo>
                  <a:lnTo>
                    <a:pt x="56" y="3"/>
                  </a:lnTo>
                  <a:lnTo>
                    <a:pt x="61" y="5"/>
                  </a:lnTo>
                  <a:lnTo>
                    <a:pt x="65" y="7"/>
                  </a:lnTo>
                  <a:lnTo>
                    <a:pt x="71" y="8"/>
                  </a:lnTo>
                  <a:lnTo>
                    <a:pt x="78" y="9"/>
                  </a:lnTo>
                  <a:lnTo>
                    <a:pt x="82" y="10"/>
                  </a:lnTo>
                  <a:lnTo>
                    <a:pt x="87" y="12"/>
                  </a:lnTo>
                  <a:lnTo>
                    <a:pt x="91" y="14"/>
                  </a:lnTo>
                  <a:lnTo>
                    <a:pt x="96" y="15"/>
                  </a:lnTo>
                  <a:lnTo>
                    <a:pt x="99" y="18"/>
                  </a:lnTo>
                  <a:lnTo>
                    <a:pt x="103" y="20"/>
                  </a:lnTo>
                  <a:lnTo>
                    <a:pt x="106" y="22"/>
                  </a:lnTo>
                  <a:lnTo>
                    <a:pt x="108" y="24"/>
                  </a:lnTo>
                  <a:lnTo>
                    <a:pt x="110" y="27"/>
                  </a:lnTo>
                  <a:lnTo>
                    <a:pt x="113" y="29"/>
                  </a:lnTo>
                  <a:lnTo>
                    <a:pt x="115" y="33"/>
                  </a:lnTo>
                  <a:lnTo>
                    <a:pt x="117" y="36"/>
                  </a:lnTo>
                  <a:lnTo>
                    <a:pt x="118" y="39"/>
                  </a:lnTo>
                  <a:lnTo>
                    <a:pt x="121" y="44"/>
                  </a:lnTo>
                  <a:lnTo>
                    <a:pt x="122" y="48"/>
                  </a:lnTo>
                  <a:lnTo>
                    <a:pt x="122" y="52"/>
                  </a:lnTo>
                  <a:lnTo>
                    <a:pt x="123" y="57"/>
                  </a:lnTo>
                  <a:lnTo>
                    <a:pt x="126" y="62"/>
                  </a:lnTo>
                  <a:lnTo>
                    <a:pt x="128" y="67"/>
                  </a:lnTo>
                  <a:lnTo>
                    <a:pt x="130" y="73"/>
                  </a:lnTo>
                  <a:lnTo>
                    <a:pt x="132" y="78"/>
                  </a:lnTo>
                  <a:lnTo>
                    <a:pt x="133" y="84"/>
                  </a:lnTo>
                  <a:lnTo>
                    <a:pt x="133" y="90"/>
                  </a:lnTo>
                  <a:lnTo>
                    <a:pt x="132" y="94"/>
                  </a:lnTo>
                  <a:lnTo>
                    <a:pt x="130" y="99"/>
                  </a:lnTo>
                  <a:lnTo>
                    <a:pt x="127" y="105"/>
                  </a:lnTo>
                  <a:lnTo>
                    <a:pt x="124" y="112"/>
                  </a:lnTo>
                  <a:lnTo>
                    <a:pt x="121" y="119"/>
                  </a:lnTo>
                  <a:lnTo>
                    <a:pt x="116" y="126"/>
                  </a:lnTo>
                  <a:lnTo>
                    <a:pt x="113" y="132"/>
                  </a:lnTo>
                  <a:lnTo>
                    <a:pt x="108" y="137"/>
                  </a:lnTo>
                  <a:lnTo>
                    <a:pt x="106" y="141"/>
                  </a:lnTo>
                  <a:lnTo>
                    <a:pt x="100" y="144"/>
                  </a:lnTo>
                  <a:lnTo>
                    <a:pt x="94" y="149"/>
                  </a:lnTo>
                  <a:lnTo>
                    <a:pt x="86" y="155"/>
                  </a:lnTo>
                  <a:lnTo>
                    <a:pt x="74" y="160"/>
                  </a:lnTo>
                  <a:lnTo>
                    <a:pt x="63" y="166"/>
                  </a:lnTo>
                  <a:lnTo>
                    <a:pt x="50" y="168"/>
                  </a:lnTo>
                  <a:lnTo>
                    <a:pt x="37" y="168"/>
                  </a:lnTo>
                  <a:lnTo>
                    <a:pt x="26" y="165"/>
                  </a:lnTo>
                  <a:lnTo>
                    <a:pt x="18" y="162"/>
                  </a:lnTo>
                  <a:lnTo>
                    <a:pt x="12" y="159"/>
                  </a:lnTo>
                  <a:lnTo>
                    <a:pt x="6" y="155"/>
                  </a:lnTo>
                  <a:lnTo>
                    <a:pt x="0" y="149"/>
                  </a:lnTo>
                  <a:lnTo>
                    <a:pt x="0" y="8"/>
                  </a:lnTo>
                  <a:lnTo>
                    <a:pt x="6" y="7"/>
                  </a:lnTo>
                  <a:lnTo>
                    <a:pt x="10" y="5"/>
                  </a:lnTo>
                  <a:lnTo>
                    <a:pt x="16" y="4"/>
                  </a:lnTo>
                  <a:lnTo>
                    <a:pt x="21" y="2"/>
                  </a:lnTo>
                  <a:lnTo>
                    <a:pt x="26" y="1"/>
                  </a:lnTo>
                  <a:lnTo>
                    <a:pt x="29" y="1"/>
                  </a:lnTo>
                  <a:lnTo>
                    <a:pt x="33" y="0"/>
                  </a:lnTo>
                  <a:lnTo>
                    <a:pt x="34" y="0"/>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29896" name="Freeform 220"/>
            <p:cNvSpPr>
              <a:spLocks/>
            </p:cNvSpPr>
            <p:nvPr/>
          </p:nvSpPr>
          <p:spPr bwMode="auto">
            <a:xfrm>
              <a:off x="1890" y="2899"/>
              <a:ext cx="10" cy="2"/>
            </a:xfrm>
            <a:custGeom>
              <a:avLst/>
              <a:gdLst>
                <a:gd name="T0" fmla="*/ 2 w 12"/>
                <a:gd name="T1" fmla="*/ 0 h 2"/>
                <a:gd name="T2" fmla="*/ 3 w 12"/>
                <a:gd name="T3" fmla="*/ 0 h 2"/>
                <a:gd name="T4" fmla="*/ 3 w 12"/>
                <a:gd name="T5" fmla="*/ 0 h 2"/>
                <a:gd name="T6" fmla="*/ 3 w 12"/>
                <a:gd name="T7" fmla="*/ 0 h 2"/>
                <a:gd name="T8" fmla="*/ 3 w 12"/>
                <a:gd name="T9" fmla="*/ 0 h 2"/>
                <a:gd name="T10" fmla="*/ 3 w 12"/>
                <a:gd name="T11" fmla="*/ 0 h 2"/>
                <a:gd name="T12" fmla="*/ 3 w 12"/>
                <a:gd name="T13" fmla="*/ 0 h 2"/>
                <a:gd name="T14" fmla="*/ 3 w 12"/>
                <a:gd name="T15" fmla="*/ 0 h 2"/>
                <a:gd name="T16" fmla="*/ 3 w 12"/>
                <a:gd name="T17" fmla="*/ 0 h 2"/>
                <a:gd name="T18" fmla="*/ 3 w 12"/>
                <a:gd name="T19" fmla="*/ 1 h 2"/>
                <a:gd name="T20" fmla="*/ 3 w 12"/>
                <a:gd name="T21" fmla="*/ 1 h 2"/>
                <a:gd name="T22" fmla="*/ 3 w 12"/>
                <a:gd name="T23" fmla="*/ 1 h 2"/>
                <a:gd name="T24" fmla="*/ 3 w 12"/>
                <a:gd name="T25" fmla="*/ 1 h 2"/>
                <a:gd name="T26" fmla="*/ 3 w 12"/>
                <a:gd name="T27" fmla="*/ 1 h 2"/>
                <a:gd name="T28" fmla="*/ 3 w 12"/>
                <a:gd name="T29" fmla="*/ 1 h 2"/>
                <a:gd name="T30" fmla="*/ 3 w 12"/>
                <a:gd name="T31" fmla="*/ 1 h 2"/>
                <a:gd name="T32" fmla="*/ 3 w 12"/>
                <a:gd name="T33" fmla="*/ 1 h 2"/>
                <a:gd name="T34" fmla="*/ 2 w 12"/>
                <a:gd name="T35" fmla="*/ 1 h 2"/>
                <a:gd name="T36" fmla="*/ 2 w 12"/>
                <a:gd name="T37" fmla="*/ 1 h 2"/>
                <a:gd name="T38" fmla="*/ 1 w 12"/>
                <a:gd name="T39" fmla="*/ 1 h 2"/>
                <a:gd name="T40" fmla="*/ 0 w 12"/>
                <a:gd name="T41" fmla="*/ 1 h 2"/>
                <a:gd name="T42" fmla="*/ 0 w 12"/>
                <a:gd name="T43" fmla="*/ 0 h 2"/>
                <a:gd name="T44" fmla="*/ 1 w 12"/>
                <a:gd name="T45" fmla="*/ 0 h 2"/>
                <a:gd name="T46" fmla="*/ 2 w 12"/>
                <a:gd name="T47" fmla="*/ 0 h 2"/>
                <a:gd name="T48" fmla="*/ 2 w 12"/>
                <a:gd name="T49" fmla="*/ 0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2"/>
                <a:gd name="T77" fmla="*/ 12 w 12"/>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2">
                  <a:moveTo>
                    <a:pt x="2" y="0"/>
                  </a:moveTo>
                  <a:lnTo>
                    <a:pt x="5" y="0"/>
                  </a:lnTo>
                  <a:lnTo>
                    <a:pt x="6" y="0"/>
                  </a:lnTo>
                  <a:lnTo>
                    <a:pt x="7" y="0"/>
                  </a:lnTo>
                  <a:lnTo>
                    <a:pt x="8" y="0"/>
                  </a:lnTo>
                  <a:lnTo>
                    <a:pt x="9" y="0"/>
                  </a:lnTo>
                  <a:lnTo>
                    <a:pt x="10" y="0"/>
                  </a:lnTo>
                  <a:lnTo>
                    <a:pt x="11" y="0"/>
                  </a:lnTo>
                  <a:lnTo>
                    <a:pt x="10" y="1"/>
                  </a:lnTo>
                  <a:lnTo>
                    <a:pt x="9" y="1"/>
                  </a:lnTo>
                  <a:lnTo>
                    <a:pt x="8" y="1"/>
                  </a:lnTo>
                  <a:lnTo>
                    <a:pt x="7" y="1"/>
                  </a:lnTo>
                  <a:lnTo>
                    <a:pt x="6" y="1"/>
                  </a:lnTo>
                  <a:lnTo>
                    <a:pt x="5" y="1"/>
                  </a:lnTo>
                  <a:lnTo>
                    <a:pt x="3" y="1"/>
                  </a:lnTo>
                  <a:lnTo>
                    <a:pt x="2" y="1"/>
                  </a:lnTo>
                  <a:lnTo>
                    <a:pt x="1" y="1"/>
                  </a:lnTo>
                  <a:lnTo>
                    <a:pt x="0" y="1"/>
                  </a:lnTo>
                  <a:lnTo>
                    <a:pt x="0" y="0"/>
                  </a:lnTo>
                  <a:lnTo>
                    <a:pt x="1" y="0"/>
                  </a:lnTo>
                  <a:lnTo>
                    <a:pt x="2"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97" name="Freeform 221"/>
            <p:cNvSpPr>
              <a:spLocks/>
            </p:cNvSpPr>
            <p:nvPr/>
          </p:nvSpPr>
          <p:spPr bwMode="auto">
            <a:xfrm>
              <a:off x="1890" y="2899"/>
              <a:ext cx="20" cy="12"/>
            </a:xfrm>
            <a:custGeom>
              <a:avLst/>
              <a:gdLst>
                <a:gd name="T0" fmla="*/ 3 w 23"/>
                <a:gd name="T1" fmla="*/ 3 h 12"/>
                <a:gd name="T2" fmla="*/ 3 w 23"/>
                <a:gd name="T3" fmla="*/ 3 h 12"/>
                <a:gd name="T4" fmla="*/ 3 w 23"/>
                <a:gd name="T5" fmla="*/ 2 h 12"/>
                <a:gd name="T6" fmla="*/ 3 w 23"/>
                <a:gd name="T7" fmla="*/ 1 h 12"/>
                <a:gd name="T8" fmla="*/ 3 w 23"/>
                <a:gd name="T9" fmla="*/ 1 h 12"/>
                <a:gd name="T10" fmla="*/ 3 w 23"/>
                <a:gd name="T11" fmla="*/ 0 h 12"/>
                <a:gd name="T12" fmla="*/ 3 w 23"/>
                <a:gd name="T13" fmla="*/ 0 h 12"/>
                <a:gd name="T14" fmla="*/ 3 w 23"/>
                <a:gd name="T15" fmla="*/ 1 h 12"/>
                <a:gd name="T16" fmla="*/ 4 w 23"/>
                <a:gd name="T17" fmla="*/ 4 h 12"/>
                <a:gd name="T18" fmla="*/ 4 w 23"/>
                <a:gd name="T19" fmla="*/ 5 h 12"/>
                <a:gd name="T20" fmla="*/ 3 w 23"/>
                <a:gd name="T21" fmla="*/ 7 h 12"/>
                <a:gd name="T22" fmla="*/ 3 w 23"/>
                <a:gd name="T23" fmla="*/ 9 h 12"/>
                <a:gd name="T24" fmla="*/ 3 w 23"/>
                <a:gd name="T25" fmla="*/ 10 h 12"/>
                <a:gd name="T26" fmla="*/ 3 w 23"/>
                <a:gd name="T27" fmla="*/ 11 h 12"/>
                <a:gd name="T28" fmla="*/ 3 w 23"/>
                <a:gd name="T29" fmla="*/ 11 h 12"/>
                <a:gd name="T30" fmla="*/ 3 w 23"/>
                <a:gd name="T31" fmla="*/ 11 h 12"/>
                <a:gd name="T32" fmla="*/ 3 w 23"/>
                <a:gd name="T33" fmla="*/ 11 h 12"/>
                <a:gd name="T34" fmla="*/ 3 w 23"/>
                <a:gd name="T35" fmla="*/ 11 h 12"/>
                <a:gd name="T36" fmla="*/ 3 w 23"/>
                <a:gd name="T37" fmla="*/ 9 h 12"/>
                <a:gd name="T38" fmla="*/ 3 w 23"/>
                <a:gd name="T39" fmla="*/ 8 h 12"/>
                <a:gd name="T40" fmla="*/ 1 w 23"/>
                <a:gd name="T41" fmla="*/ 8 h 12"/>
                <a:gd name="T42" fmla="*/ 0 w 23"/>
                <a:gd name="T43" fmla="*/ 6 h 12"/>
                <a:gd name="T44" fmla="*/ 0 w 23"/>
                <a:gd name="T45" fmla="*/ 5 h 12"/>
                <a:gd name="T46" fmla="*/ 2 w 23"/>
                <a:gd name="T47" fmla="*/ 4 h 12"/>
                <a:gd name="T48" fmla="*/ 3 w 23"/>
                <a:gd name="T49" fmla="*/ 3 h 12"/>
                <a:gd name="T50" fmla="*/ 3 w 23"/>
                <a:gd name="T51" fmla="*/ 3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2"/>
                <a:gd name="T80" fmla="*/ 23 w 23"/>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2">
                  <a:moveTo>
                    <a:pt x="5" y="3"/>
                  </a:moveTo>
                  <a:lnTo>
                    <a:pt x="5" y="3"/>
                  </a:lnTo>
                  <a:lnTo>
                    <a:pt x="10" y="2"/>
                  </a:lnTo>
                  <a:lnTo>
                    <a:pt x="13" y="1"/>
                  </a:lnTo>
                  <a:lnTo>
                    <a:pt x="14" y="1"/>
                  </a:lnTo>
                  <a:lnTo>
                    <a:pt x="16" y="0"/>
                  </a:lnTo>
                  <a:lnTo>
                    <a:pt x="19" y="0"/>
                  </a:lnTo>
                  <a:lnTo>
                    <a:pt x="21" y="1"/>
                  </a:lnTo>
                  <a:lnTo>
                    <a:pt x="22" y="4"/>
                  </a:lnTo>
                  <a:lnTo>
                    <a:pt x="22" y="5"/>
                  </a:lnTo>
                  <a:lnTo>
                    <a:pt x="21" y="7"/>
                  </a:lnTo>
                  <a:lnTo>
                    <a:pt x="20" y="9"/>
                  </a:lnTo>
                  <a:lnTo>
                    <a:pt x="19" y="10"/>
                  </a:lnTo>
                  <a:lnTo>
                    <a:pt x="16" y="11"/>
                  </a:lnTo>
                  <a:lnTo>
                    <a:pt x="14" y="11"/>
                  </a:lnTo>
                  <a:lnTo>
                    <a:pt x="12" y="11"/>
                  </a:lnTo>
                  <a:lnTo>
                    <a:pt x="9" y="11"/>
                  </a:lnTo>
                  <a:lnTo>
                    <a:pt x="7" y="11"/>
                  </a:lnTo>
                  <a:lnTo>
                    <a:pt x="5" y="9"/>
                  </a:lnTo>
                  <a:lnTo>
                    <a:pt x="3" y="8"/>
                  </a:lnTo>
                  <a:lnTo>
                    <a:pt x="1" y="8"/>
                  </a:lnTo>
                  <a:lnTo>
                    <a:pt x="0" y="6"/>
                  </a:lnTo>
                  <a:lnTo>
                    <a:pt x="0" y="5"/>
                  </a:lnTo>
                  <a:lnTo>
                    <a:pt x="2" y="4"/>
                  </a:lnTo>
                  <a:lnTo>
                    <a:pt x="3" y="3"/>
                  </a:lnTo>
                  <a:lnTo>
                    <a:pt x="5" y="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898" name="Freeform 222"/>
            <p:cNvSpPr>
              <a:spLocks/>
            </p:cNvSpPr>
            <p:nvPr/>
          </p:nvSpPr>
          <p:spPr bwMode="auto">
            <a:xfrm>
              <a:off x="1940" y="2992"/>
              <a:ext cx="9" cy="5"/>
            </a:xfrm>
            <a:custGeom>
              <a:avLst/>
              <a:gdLst>
                <a:gd name="T0" fmla="*/ 2 w 11"/>
                <a:gd name="T1" fmla="*/ 1 h 5"/>
                <a:gd name="T2" fmla="*/ 2 w 11"/>
                <a:gd name="T3" fmla="*/ 1 h 5"/>
                <a:gd name="T4" fmla="*/ 2 w 11"/>
                <a:gd name="T5" fmla="*/ 0 h 5"/>
                <a:gd name="T6" fmla="*/ 2 w 11"/>
                <a:gd name="T7" fmla="*/ 0 h 5"/>
                <a:gd name="T8" fmla="*/ 2 w 11"/>
                <a:gd name="T9" fmla="*/ 0 h 5"/>
                <a:gd name="T10" fmla="*/ 2 w 11"/>
                <a:gd name="T11" fmla="*/ 0 h 5"/>
                <a:gd name="T12" fmla="*/ 2 w 11"/>
                <a:gd name="T13" fmla="*/ 0 h 5"/>
                <a:gd name="T14" fmla="*/ 2 w 11"/>
                <a:gd name="T15" fmla="*/ 1 h 5"/>
                <a:gd name="T16" fmla="*/ 2 w 11"/>
                <a:gd name="T17" fmla="*/ 2 h 5"/>
                <a:gd name="T18" fmla="*/ 2 w 11"/>
                <a:gd name="T19" fmla="*/ 2 h 5"/>
                <a:gd name="T20" fmla="*/ 2 w 11"/>
                <a:gd name="T21" fmla="*/ 2 h 5"/>
                <a:gd name="T22" fmla="*/ 2 w 11"/>
                <a:gd name="T23" fmla="*/ 3 h 5"/>
                <a:gd name="T24" fmla="*/ 2 w 11"/>
                <a:gd name="T25" fmla="*/ 3 h 5"/>
                <a:gd name="T26" fmla="*/ 2 w 11"/>
                <a:gd name="T27" fmla="*/ 3 h 5"/>
                <a:gd name="T28" fmla="*/ 2 w 11"/>
                <a:gd name="T29" fmla="*/ 4 h 5"/>
                <a:gd name="T30" fmla="*/ 2 w 11"/>
                <a:gd name="T31" fmla="*/ 4 h 5"/>
                <a:gd name="T32" fmla="*/ 2 w 11"/>
                <a:gd name="T33" fmla="*/ 4 h 5"/>
                <a:gd name="T34" fmla="*/ 2 w 11"/>
                <a:gd name="T35" fmla="*/ 3 h 5"/>
                <a:gd name="T36" fmla="*/ 2 w 11"/>
                <a:gd name="T37" fmla="*/ 3 h 5"/>
                <a:gd name="T38" fmla="*/ 1 w 11"/>
                <a:gd name="T39" fmla="*/ 2 h 5"/>
                <a:gd name="T40" fmla="*/ 0 w 11"/>
                <a:gd name="T41" fmla="*/ 2 h 5"/>
                <a:gd name="T42" fmla="*/ 0 w 11"/>
                <a:gd name="T43" fmla="*/ 1 h 5"/>
                <a:gd name="T44" fmla="*/ 1 w 11"/>
                <a:gd name="T45" fmla="*/ 1 h 5"/>
                <a:gd name="T46" fmla="*/ 2 w 11"/>
                <a:gd name="T47" fmla="*/ 1 h 5"/>
                <a:gd name="T48" fmla="*/ 2 w 11"/>
                <a:gd name="T49" fmla="*/ 1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3" y="1"/>
                  </a:moveTo>
                  <a:lnTo>
                    <a:pt x="5" y="1"/>
                  </a:lnTo>
                  <a:lnTo>
                    <a:pt x="6" y="0"/>
                  </a:lnTo>
                  <a:lnTo>
                    <a:pt x="7" y="0"/>
                  </a:lnTo>
                  <a:lnTo>
                    <a:pt x="9" y="0"/>
                  </a:lnTo>
                  <a:lnTo>
                    <a:pt x="10" y="1"/>
                  </a:lnTo>
                  <a:lnTo>
                    <a:pt x="10" y="2"/>
                  </a:lnTo>
                  <a:lnTo>
                    <a:pt x="9" y="2"/>
                  </a:lnTo>
                  <a:lnTo>
                    <a:pt x="8" y="3"/>
                  </a:lnTo>
                  <a:lnTo>
                    <a:pt x="7" y="3"/>
                  </a:lnTo>
                  <a:lnTo>
                    <a:pt x="6" y="3"/>
                  </a:lnTo>
                  <a:lnTo>
                    <a:pt x="6" y="4"/>
                  </a:lnTo>
                  <a:lnTo>
                    <a:pt x="5" y="4"/>
                  </a:lnTo>
                  <a:lnTo>
                    <a:pt x="4" y="4"/>
                  </a:lnTo>
                  <a:lnTo>
                    <a:pt x="3" y="3"/>
                  </a:lnTo>
                  <a:lnTo>
                    <a:pt x="2" y="3"/>
                  </a:lnTo>
                  <a:lnTo>
                    <a:pt x="1" y="2"/>
                  </a:lnTo>
                  <a:lnTo>
                    <a:pt x="0" y="2"/>
                  </a:lnTo>
                  <a:lnTo>
                    <a:pt x="0" y="1"/>
                  </a:lnTo>
                  <a:lnTo>
                    <a:pt x="1" y="1"/>
                  </a:lnTo>
                  <a:lnTo>
                    <a:pt x="2" y="1"/>
                  </a:lnTo>
                  <a:lnTo>
                    <a:pt x="3"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899" name="Freeform 223"/>
            <p:cNvSpPr>
              <a:spLocks/>
            </p:cNvSpPr>
            <p:nvPr/>
          </p:nvSpPr>
          <p:spPr bwMode="auto">
            <a:xfrm>
              <a:off x="1940" y="2992"/>
              <a:ext cx="19" cy="15"/>
            </a:xfrm>
            <a:custGeom>
              <a:avLst/>
              <a:gdLst>
                <a:gd name="T0" fmla="*/ 3 w 22"/>
                <a:gd name="T1" fmla="*/ 2 h 15"/>
                <a:gd name="T2" fmla="*/ 3 w 22"/>
                <a:gd name="T3" fmla="*/ 2 h 15"/>
                <a:gd name="T4" fmla="*/ 3 w 22"/>
                <a:gd name="T5" fmla="*/ 2 h 15"/>
                <a:gd name="T6" fmla="*/ 3 w 22"/>
                <a:gd name="T7" fmla="*/ 1 h 15"/>
                <a:gd name="T8" fmla="*/ 3 w 22"/>
                <a:gd name="T9" fmla="*/ 0 h 15"/>
                <a:gd name="T10" fmla="*/ 3 w 22"/>
                <a:gd name="T11" fmla="*/ 0 h 15"/>
                <a:gd name="T12" fmla="*/ 3 w 22"/>
                <a:gd name="T13" fmla="*/ 0 h 15"/>
                <a:gd name="T14" fmla="*/ 3 w 22"/>
                <a:gd name="T15" fmla="*/ 1 h 15"/>
                <a:gd name="T16" fmla="*/ 3 w 22"/>
                <a:gd name="T17" fmla="*/ 4 h 15"/>
                <a:gd name="T18" fmla="*/ 3 w 22"/>
                <a:gd name="T19" fmla="*/ 6 h 15"/>
                <a:gd name="T20" fmla="*/ 3 w 22"/>
                <a:gd name="T21" fmla="*/ 7 h 15"/>
                <a:gd name="T22" fmla="*/ 3 w 22"/>
                <a:gd name="T23" fmla="*/ 8 h 15"/>
                <a:gd name="T24" fmla="*/ 3 w 22"/>
                <a:gd name="T25" fmla="*/ 10 h 15"/>
                <a:gd name="T26" fmla="*/ 3 w 22"/>
                <a:gd name="T27" fmla="*/ 11 h 15"/>
                <a:gd name="T28" fmla="*/ 3 w 22"/>
                <a:gd name="T29" fmla="*/ 12 h 15"/>
                <a:gd name="T30" fmla="*/ 3 w 22"/>
                <a:gd name="T31" fmla="*/ 13 h 15"/>
                <a:gd name="T32" fmla="*/ 3 w 22"/>
                <a:gd name="T33" fmla="*/ 14 h 15"/>
                <a:gd name="T34" fmla="*/ 3 w 22"/>
                <a:gd name="T35" fmla="*/ 13 h 15"/>
                <a:gd name="T36" fmla="*/ 3 w 22"/>
                <a:gd name="T37" fmla="*/ 12 h 15"/>
                <a:gd name="T38" fmla="*/ 3 w 22"/>
                <a:gd name="T39" fmla="*/ 10 h 15"/>
                <a:gd name="T40" fmla="*/ 1 w 22"/>
                <a:gd name="T41" fmla="*/ 8 h 15"/>
                <a:gd name="T42" fmla="*/ 0 w 22"/>
                <a:gd name="T43" fmla="*/ 7 h 15"/>
                <a:gd name="T44" fmla="*/ 0 w 22"/>
                <a:gd name="T45" fmla="*/ 5 h 15"/>
                <a:gd name="T46" fmla="*/ 2 w 22"/>
                <a:gd name="T47" fmla="*/ 3 h 15"/>
                <a:gd name="T48" fmla="*/ 3 w 22"/>
                <a:gd name="T49" fmla="*/ 2 h 15"/>
                <a:gd name="T50" fmla="*/ 3 w 22"/>
                <a:gd name="T51" fmla="*/ 2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5"/>
                <a:gd name="T80" fmla="*/ 22 w 22"/>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5">
                  <a:moveTo>
                    <a:pt x="6" y="2"/>
                  </a:moveTo>
                  <a:lnTo>
                    <a:pt x="6" y="2"/>
                  </a:lnTo>
                  <a:lnTo>
                    <a:pt x="10" y="2"/>
                  </a:lnTo>
                  <a:lnTo>
                    <a:pt x="12" y="1"/>
                  </a:lnTo>
                  <a:lnTo>
                    <a:pt x="13" y="0"/>
                  </a:lnTo>
                  <a:lnTo>
                    <a:pt x="15" y="0"/>
                  </a:lnTo>
                  <a:lnTo>
                    <a:pt x="19" y="0"/>
                  </a:lnTo>
                  <a:lnTo>
                    <a:pt x="20" y="1"/>
                  </a:lnTo>
                  <a:lnTo>
                    <a:pt x="21" y="4"/>
                  </a:lnTo>
                  <a:lnTo>
                    <a:pt x="21" y="6"/>
                  </a:lnTo>
                  <a:lnTo>
                    <a:pt x="20" y="7"/>
                  </a:lnTo>
                  <a:lnTo>
                    <a:pt x="20" y="8"/>
                  </a:lnTo>
                  <a:lnTo>
                    <a:pt x="18" y="10"/>
                  </a:lnTo>
                  <a:lnTo>
                    <a:pt x="15" y="11"/>
                  </a:lnTo>
                  <a:lnTo>
                    <a:pt x="13" y="12"/>
                  </a:lnTo>
                  <a:lnTo>
                    <a:pt x="12" y="13"/>
                  </a:lnTo>
                  <a:lnTo>
                    <a:pt x="10" y="14"/>
                  </a:lnTo>
                  <a:lnTo>
                    <a:pt x="8" y="13"/>
                  </a:lnTo>
                  <a:lnTo>
                    <a:pt x="6" y="12"/>
                  </a:lnTo>
                  <a:lnTo>
                    <a:pt x="3" y="10"/>
                  </a:lnTo>
                  <a:lnTo>
                    <a:pt x="1" y="8"/>
                  </a:lnTo>
                  <a:lnTo>
                    <a:pt x="0" y="7"/>
                  </a:lnTo>
                  <a:lnTo>
                    <a:pt x="0" y="5"/>
                  </a:lnTo>
                  <a:lnTo>
                    <a:pt x="2" y="3"/>
                  </a:lnTo>
                  <a:lnTo>
                    <a:pt x="4" y="2"/>
                  </a:lnTo>
                  <a:lnTo>
                    <a:pt x="6" y="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00" name="Freeform 224"/>
            <p:cNvSpPr>
              <a:spLocks/>
            </p:cNvSpPr>
            <p:nvPr/>
          </p:nvSpPr>
          <p:spPr bwMode="auto">
            <a:xfrm>
              <a:off x="1929" y="2911"/>
              <a:ext cx="3" cy="4"/>
            </a:xfrm>
            <a:custGeom>
              <a:avLst/>
              <a:gdLst>
                <a:gd name="T0" fmla="*/ 2 w 4"/>
                <a:gd name="T1" fmla="*/ 2 h 4"/>
                <a:gd name="T2" fmla="*/ 2 w 4"/>
                <a:gd name="T3" fmla="*/ 2 h 4"/>
                <a:gd name="T4" fmla="*/ 2 w 4"/>
                <a:gd name="T5" fmla="*/ 3 h 4"/>
                <a:gd name="T6" fmla="*/ 2 w 4"/>
                <a:gd name="T7" fmla="*/ 3 h 4"/>
                <a:gd name="T8" fmla="*/ 1 w 4"/>
                <a:gd name="T9" fmla="*/ 3 h 4"/>
                <a:gd name="T10" fmla="*/ 0 w 4"/>
                <a:gd name="T11" fmla="*/ 3 h 4"/>
                <a:gd name="T12" fmla="*/ 0 w 4"/>
                <a:gd name="T13" fmla="*/ 3 h 4"/>
                <a:gd name="T14" fmla="*/ 0 w 4"/>
                <a:gd name="T15" fmla="*/ 2 h 4"/>
                <a:gd name="T16" fmla="*/ 0 w 4"/>
                <a:gd name="T17" fmla="*/ 1 h 4"/>
                <a:gd name="T18" fmla="*/ 2 w 4"/>
                <a:gd name="T19" fmla="*/ 0 h 4"/>
                <a:gd name="T20" fmla="*/ 2 w 4"/>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4"/>
                <a:gd name="T35" fmla="*/ 4 w 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4">
                  <a:moveTo>
                    <a:pt x="3" y="2"/>
                  </a:moveTo>
                  <a:lnTo>
                    <a:pt x="3" y="2"/>
                  </a:lnTo>
                  <a:lnTo>
                    <a:pt x="2" y="3"/>
                  </a:lnTo>
                  <a:lnTo>
                    <a:pt x="1" y="3"/>
                  </a:lnTo>
                  <a:lnTo>
                    <a:pt x="0" y="3"/>
                  </a:lnTo>
                  <a:lnTo>
                    <a:pt x="0" y="2"/>
                  </a:lnTo>
                  <a:lnTo>
                    <a:pt x="0" y="1"/>
                  </a:lnTo>
                  <a:lnTo>
                    <a:pt x="3" y="0"/>
                  </a:lnTo>
                  <a:lnTo>
                    <a:pt x="3"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01" name="Freeform 225"/>
            <p:cNvSpPr>
              <a:spLocks/>
            </p:cNvSpPr>
            <p:nvPr/>
          </p:nvSpPr>
          <p:spPr bwMode="auto">
            <a:xfrm>
              <a:off x="1932" y="2911"/>
              <a:ext cx="8" cy="14"/>
            </a:xfrm>
            <a:custGeom>
              <a:avLst/>
              <a:gdLst>
                <a:gd name="T0" fmla="*/ 0 w 10"/>
                <a:gd name="T1" fmla="*/ 7 h 14"/>
                <a:gd name="T2" fmla="*/ 0 w 10"/>
                <a:gd name="T3" fmla="*/ 7 h 14"/>
                <a:gd name="T4" fmla="*/ 1 w 10"/>
                <a:gd name="T5" fmla="*/ 10 h 14"/>
                <a:gd name="T6" fmla="*/ 2 w 10"/>
                <a:gd name="T7" fmla="*/ 12 h 14"/>
                <a:gd name="T8" fmla="*/ 2 w 10"/>
                <a:gd name="T9" fmla="*/ 13 h 14"/>
                <a:gd name="T10" fmla="*/ 2 w 10"/>
                <a:gd name="T11" fmla="*/ 13 h 14"/>
                <a:gd name="T12" fmla="*/ 2 w 10"/>
                <a:gd name="T13" fmla="*/ 12 h 14"/>
                <a:gd name="T14" fmla="*/ 2 w 10"/>
                <a:gd name="T15" fmla="*/ 11 h 14"/>
                <a:gd name="T16" fmla="*/ 2 w 10"/>
                <a:gd name="T17" fmla="*/ 10 h 14"/>
                <a:gd name="T18" fmla="*/ 2 w 10"/>
                <a:gd name="T19" fmla="*/ 3 h 14"/>
                <a:gd name="T20" fmla="*/ 1 w 10"/>
                <a:gd name="T21" fmla="*/ 0 h 14"/>
                <a:gd name="T22" fmla="*/ 0 w 10"/>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4"/>
                <a:gd name="T38" fmla="*/ 10 w 1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4">
                  <a:moveTo>
                    <a:pt x="0" y="7"/>
                  </a:moveTo>
                  <a:lnTo>
                    <a:pt x="0" y="7"/>
                  </a:lnTo>
                  <a:lnTo>
                    <a:pt x="1" y="10"/>
                  </a:lnTo>
                  <a:lnTo>
                    <a:pt x="2" y="12"/>
                  </a:lnTo>
                  <a:lnTo>
                    <a:pt x="3" y="13"/>
                  </a:lnTo>
                  <a:lnTo>
                    <a:pt x="6" y="13"/>
                  </a:lnTo>
                  <a:lnTo>
                    <a:pt x="8" y="12"/>
                  </a:lnTo>
                  <a:lnTo>
                    <a:pt x="8" y="11"/>
                  </a:lnTo>
                  <a:lnTo>
                    <a:pt x="8" y="10"/>
                  </a:lnTo>
                  <a:lnTo>
                    <a:pt x="9" y="3"/>
                  </a:lnTo>
                  <a:lnTo>
                    <a:pt x="1" y="0"/>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02" name="Freeform 226"/>
            <p:cNvSpPr>
              <a:spLocks/>
            </p:cNvSpPr>
            <p:nvPr/>
          </p:nvSpPr>
          <p:spPr bwMode="auto">
            <a:xfrm>
              <a:off x="1897" y="2980"/>
              <a:ext cx="4" cy="3"/>
            </a:xfrm>
            <a:custGeom>
              <a:avLst/>
              <a:gdLst>
                <a:gd name="T0" fmla="*/ 0 w 5"/>
                <a:gd name="T1" fmla="*/ 1 h 3"/>
                <a:gd name="T2" fmla="*/ 0 w 5"/>
                <a:gd name="T3" fmla="*/ 2 h 3"/>
                <a:gd name="T4" fmla="*/ 1 w 5"/>
                <a:gd name="T5" fmla="*/ 2 h 3"/>
                <a:gd name="T6" fmla="*/ 1 w 5"/>
                <a:gd name="T7" fmla="*/ 2 h 3"/>
                <a:gd name="T8" fmla="*/ 1 w 5"/>
                <a:gd name="T9" fmla="*/ 2 h 3"/>
                <a:gd name="T10" fmla="*/ 2 w 5"/>
                <a:gd name="T11" fmla="*/ 2 h 3"/>
                <a:gd name="T12" fmla="*/ 2 w 5"/>
                <a:gd name="T13" fmla="*/ 2 h 3"/>
                <a:gd name="T14" fmla="*/ 2 w 5"/>
                <a:gd name="T15" fmla="*/ 2 h 3"/>
                <a:gd name="T16" fmla="*/ 2 w 5"/>
                <a:gd name="T17" fmla="*/ 2 h 3"/>
                <a:gd name="T18" fmla="*/ 2 w 5"/>
                <a:gd name="T19" fmla="*/ 0 h 3"/>
                <a:gd name="T20" fmla="*/ 0 w 5"/>
                <a:gd name="T21" fmla="*/ 0 h 3"/>
                <a:gd name="T22" fmla="*/ 0 w 5"/>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3"/>
                <a:gd name="T38" fmla="*/ 5 w 5"/>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3">
                  <a:moveTo>
                    <a:pt x="0" y="1"/>
                  </a:moveTo>
                  <a:lnTo>
                    <a:pt x="0" y="2"/>
                  </a:lnTo>
                  <a:lnTo>
                    <a:pt x="1" y="2"/>
                  </a:lnTo>
                  <a:lnTo>
                    <a:pt x="2" y="2"/>
                  </a:lnTo>
                  <a:lnTo>
                    <a:pt x="3" y="2"/>
                  </a:lnTo>
                  <a:lnTo>
                    <a:pt x="4" y="2"/>
                  </a:lnTo>
                  <a:lnTo>
                    <a:pt x="2" y="0"/>
                  </a:lnTo>
                  <a:lnTo>
                    <a:pt x="0" y="0"/>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03" name="Freeform 227"/>
            <p:cNvSpPr>
              <a:spLocks/>
            </p:cNvSpPr>
            <p:nvPr/>
          </p:nvSpPr>
          <p:spPr bwMode="auto">
            <a:xfrm>
              <a:off x="1897" y="2980"/>
              <a:ext cx="14" cy="13"/>
            </a:xfrm>
            <a:custGeom>
              <a:avLst/>
              <a:gdLst>
                <a:gd name="T0" fmla="*/ 0 w 16"/>
                <a:gd name="T1" fmla="*/ 6 h 13"/>
                <a:gd name="T2" fmla="*/ 0 w 16"/>
                <a:gd name="T3" fmla="*/ 6 h 13"/>
                <a:gd name="T4" fmla="*/ 1 w 16"/>
                <a:gd name="T5" fmla="*/ 9 h 13"/>
                <a:gd name="T6" fmla="*/ 2 w 16"/>
                <a:gd name="T7" fmla="*/ 11 h 13"/>
                <a:gd name="T8" fmla="*/ 3 w 16"/>
                <a:gd name="T9" fmla="*/ 12 h 13"/>
                <a:gd name="T10" fmla="*/ 4 w 16"/>
                <a:gd name="T11" fmla="*/ 12 h 13"/>
                <a:gd name="T12" fmla="*/ 4 w 16"/>
                <a:gd name="T13" fmla="*/ 12 h 13"/>
                <a:gd name="T14" fmla="*/ 4 w 16"/>
                <a:gd name="T15" fmla="*/ 12 h 13"/>
                <a:gd name="T16" fmla="*/ 4 w 16"/>
                <a:gd name="T17" fmla="*/ 11 h 13"/>
                <a:gd name="T18" fmla="*/ 4 w 16"/>
                <a:gd name="T19" fmla="*/ 11 h 13"/>
                <a:gd name="T20" fmla="*/ 4 w 16"/>
                <a:gd name="T21" fmla="*/ 2 h 13"/>
                <a:gd name="T22" fmla="*/ 1 w 16"/>
                <a:gd name="T23" fmla="*/ 0 h 13"/>
                <a:gd name="T24" fmla="*/ 0 w 16"/>
                <a:gd name="T25" fmla="*/ 6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3"/>
                <a:gd name="T41" fmla="*/ 16 w 16"/>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3">
                  <a:moveTo>
                    <a:pt x="0" y="6"/>
                  </a:moveTo>
                  <a:lnTo>
                    <a:pt x="0" y="6"/>
                  </a:lnTo>
                  <a:lnTo>
                    <a:pt x="1" y="9"/>
                  </a:lnTo>
                  <a:lnTo>
                    <a:pt x="2" y="11"/>
                  </a:lnTo>
                  <a:lnTo>
                    <a:pt x="3" y="12"/>
                  </a:lnTo>
                  <a:lnTo>
                    <a:pt x="5" y="12"/>
                  </a:lnTo>
                  <a:lnTo>
                    <a:pt x="8" y="12"/>
                  </a:lnTo>
                  <a:lnTo>
                    <a:pt x="10" y="12"/>
                  </a:lnTo>
                  <a:lnTo>
                    <a:pt x="14" y="11"/>
                  </a:lnTo>
                  <a:lnTo>
                    <a:pt x="15" y="11"/>
                  </a:lnTo>
                  <a:lnTo>
                    <a:pt x="9" y="2"/>
                  </a:lnTo>
                  <a:lnTo>
                    <a:pt x="1" y="0"/>
                  </a:lnTo>
                  <a:lnTo>
                    <a:pt x="0"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04" name="Freeform 228"/>
            <p:cNvSpPr>
              <a:spLocks/>
            </p:cNvSpPr>
            <p:nvPr/>
          </p:nvSpPr>
          <p:spPr bwMode="auto">
            <a:xfrm>
              <a:off x="1933" y="2956"/>
              <a:ext cx="10" cy="4"/>
            </a:xfrm>
            <a:custGeom>
              <a:avLst/>
              <a:gdLst>
                <a:gd name="T0" fmla="*/ 5 w 11"/>
                <a:gd name="T1" fmla="*/ 0 h 4"/>
                <a:gd name="T2" fmla="*/ 5 w 11"/>
                <a:gd name="T3" fmla="*/ 1 h 4"/>
                <a:gd name="T4" fmla="*/ 5 w 11"/>
                <a:gd name="T5" fmla="*/ 1 h 4"/>
                <a:gd name="T6" fmla="*/ 5 w 11"/>
                <a:gd name="T7" fmla="*/ 2 h 4"/>
                <a:gd name="T8" fmla="*/ 5 w 11"/>
                <a:gd name="T9" fmla="*/ 2 h 4"/>
                <a:gd name="T10" fmla="*/ 5 w 11"/>
                <a:gd name="T11" fmla="*/ 2 h 4"/>
                <a:gd name="T12" fmla="*/ 3 w 11"/>
                <a:gd name="T13" fmla="*/ 1 h 4"/>
                <a:gd name="T14" fmla="*/ 3 w 11"/>
                <a:gd name="T15" fmla="*/ 1 h 4"/>
                <a:gd name="T16" fmla="*/ 2 w 11"/>
                <a:gd name="T17" fmla="*/ 1 h 4"/>
                <a:gd name="T18" fmla="*/ 1 w 11"/>
                <a:gd name="T19" fmla="*/ 2 h 4"/>
                <a:gd name="T20" fmla="*/ 0 w 11"/>
                <a:gd name="T21" fmla="*/ 2 h 4"/>
                <a:gd name="T22" fmla="*/ 0 w 11"/>
                <a:gd name="T23" fmla="*/ 2 h 4"/>
                <a:gd name="T24" fmla="*/ 1 w 11"/>
                <a:gd name="T25" fmla="*/ 3 h 4"/>
                <a:gd name="T26" fmla="*/ 3 w 11"/>
                <a:gd name="T27" fmla="*/ 3 h 4"/>
                <a:gd name="T28" fmla="*/ 4 w 11"/>
                <a:gd name="T29" fmla="*/ 3 h 4"/>
                <a:gd name="T30" fmla="*/ 5 w 11"/>
                <a:gd name="T31" fmla="*/ 3 h 4"/>
                <a:gd name="T32" fmla="*/ 5 w 11"/>
                <a:gd name="T33" fmla="*/ 3 h 4"/>
                <a:gd name="T34" fmla="*/ 5 w 11"/>
                <a:gd name="T35" fmla="*/ 3 h 4"/>
                <a:gd name="T36" fmla="*/ 5 w 11"/>
                <a:gd name="T37" fmla="*/ 3 h 4"/>
                <a:gd name="T38" fmla="*/ 5 w 11"/>
                <a:gd name="T39" fmla="*/ 3 h 4"/>
                <a:gd name="T40" fmla="*/ 5 w 11"/>
                <a:gd name="T41" fmla="*/ 3 h 4"/>
                <a:gd name="T42" fmla="*/ 5 w 11"/>
                <a:gd name="T43" fmla="*/ 2 h 4"/>
                <a:gd name="T44" fmla="*/ 5 w 11"/>
                <a:gd name="T45" fmla="*/ 1 h 4"/>
                <a:gd name="T46" fmla="*/ 5 w 11"/>
                <a:gd name="T47" fmla="*/ 0 h 4"/>
                <a:gd name="T48" fmla="*/ 5 w 11"/>
                <a:gd name="T49" fmla="*/ 0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
                <a:gd name="T77" fmla="*/ 11 w 11"/>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
                  <a:moveTo>
                    <a:pt x="9" y="0"/>
                  </a:moveTo>
                  <a:lnTo>
                    <a:pt x="9" y="1"/>
                  </a:lnTo>
                  <a:lnTo>
                    <a:pt x="8" y="1"/>
                  </a:lnTo>
                  <a:lnTo>
                    <a:pt x="7" y="2"/>
                  </a:lnTo>
                  <a:lnTo>
                    <a:pt x="6" y="2"/>
                  </a:lnTo>
                  <a:lnTo>
                    <a:pt x="5" y="2"/>
                  </a:lnTo>
                  <a:lnTo>
                    <a:pt x="3" y="1"/>
                  </a:lnTo>
                  <a:lnTo>
                    <a:pt x="2" y="1"/>
                  </a:lnTo>
                  <a:lnTo>
                    <a:pt x="1" y="2"/>
                  </a:lnTo>
                  <a:lnTo>
                    <a:pt x="0" y="2"/>
                  </a:lnTo>
                  <a:lnTo>
                    <a:pt x="1" y="3"/>
                  </a:lnTo>
                  <a:lnTo>
                    <a:pt x="3" y="3"/>
                  </a:lnTo>
                  <a:lnTo>
                    <a:pt x="4" y="3"/>
                  </a:lnTo>
                  <a:lnTo>
                    <a:pt x="5" y="3"/>
                  </a:lnTo>
                  <a:lnTo>
                    <a:pt x="6" y="3"/>
                  </a:lnTo>
                  <a:lnTo>
                    <a:pt x="7" y="3"/>
                  </a:lnTo>
                  <a:lnTo>
                    <a:pt x="8" y="3"/>
                  </a:lnTo>
                  <a:lnTo>
                    <a:pt x="9" y="3"/>
                  </a:lnTo>
                  <a:lnTo>
                    <a:pt x="10" y="2"/>
                  </a:lnTo>
                  <a:lnTo>
                    <a:pt x="10" y="1"/>
                  </a:lnTo>
                  <a:lnTo>
                    <a:pt x="9" y="0"/>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05" name="Freeform 229"/>
            <p:cNvSpPr>
              <a:spLocks/>
            </p:cNvSpPr>
            <p:nvPr/>
          </p:nvSpPr>
          <p:spPr bwMode="auto">
            <a:xfrm>
              <a:off x="1933" y="2956"/>
              <a:ext cx="20" cy="14"/>
            </a:xfrm>
            <a:custGeom>
              <a:avLst/>
              <a:gdLst>
                <a:gd name="T0" fmla="*/ 6 w 22"/>
                <a:gd name="T1" fmla="*/ 0 h 14"/>
                <a:gd name="T2" fmla="*/ 6 w 22"/>
                <a:gd name="T3" fmla="*/ 0 h 14"/>
                <a:gd name="T4" fmla="*/ 5 w 22"/>
                <a:gd name="T5" fmla="*/ 4 h 14"/>
                <a:gd name="T6" fmla="*/ 5 w 22"/>
                <a:gd name="T7" fmla="*/ 6 h 14"/>
                <a:gd name="T8" fmla="*/ 5 w 22"/>
                <a:gd name="T9" fmla="*/ 8 h 14"/>
                <a:gd name="T10" fmla="*/ 5 w 22"/>
                <a:gd name="T11" fmla="*/ 8 h 14"/>
                <a:gd name="T12" fmla="*/ 5 w 22"/>
                <a:gd name="T13" fmla="*/ 7 h 14"/>
                <a:gd name="T14" fmla="*/ 5 w 22"/>
                <a:gd name="T15" fmla="*/ 6 h 14"/>
                <a:gd name="T16" fmla="*/ 5 w 22"/>
                <a:gd name="T17" fmla="*/ 6 h 14"/>
                <a:gd name="T18" fmla="*/ 3 w 22"/>
                <a:gd name="T19" fmla="*/ 6 h 14"/>
                <a:gd name="T20" fmla="*/ 1 w 22"/>
                <a:gd name="T21" fmla="*/ 7 h 14"/>
                <a:gd name="T22" fmla="*/ 0 w 22"/>
                <a:gd name="T23" fmla="*/ 8 h 14"/>
                <a:gd name="T24" fmla="*/ 0 w 22"/>
                <a:gd name="T25" fmla="*/ 10 h 14"/>
                <a:gd name="T26" fmla="*/ 2 w 22"/>
                <a:gd name="T27" fmla="*/ 11 h 14"/>
                <a:gd name="T28" fmla="*/ 5 w 22"/>
                <a:gd name="T29" fmla="*/ 11 h 14"/>
                <a:gd name="T30" fmla="*/ 5 w 22"/>
                <a:gd name="T31" fmla="*/ 12 h 14"/>
                <a:gd name="T32" fmla="*/ 5 w 22"/>
                <a:gd name="T33" fmla="*/ 13 h 14"/>
                <a:gd name="T34" fmla="*/ 5 w 22"/>
                <a:gd name="T35" fmla="*/ 13 h 14"/>
                <a:gd name="T36" fmla="*/ 5 w 22"/>
                <a:gd name="T37" fmla="*/ 13 h 14"/>
                <a:gd name="T38" fmla="*/ 5 w 22"/>
                <a:gd name="T39" fmla="*/ 13 h 14"/>
                <a:gd name="T40" fmla="*/ 5 w 22"/>
                <a:gd name="T41" fmla="*/ 13 h 14"/>
                <a:gd name="T42" fmla="*/ 6 w 22"/>
                <a:gd name="T43" fmla="*/ 12 h 14"/>
                <a:gd name="T44" fmla="*/ 6 w 22"/>
                <a:gd name="T45" fmla="*/ 10 h 14"/>
                <a:gd name="T46" fmla="*/ 6 w 22"/>
                <a:gd name="T47" fmla="*/ 5 h 14"/>
                <a:gd name="T48" fmla="*/ 6 w 22"/>
                <a:gd name="T49" fmla="*/ 2 h 14"/>
                <a:gd name="T50" fmla="*/ 6 w 2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4"/>
                <a:gd name="T80" fmla="*/ 22 w 2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4">
                  <a:moveTo>
                    <a:pt x="20" y="0"/>
                  </a:moveTo>
                  <a:lnTo>
                    <a:pt x="20" y="0"/>
                  </a:lnTo>
                  <a:lnTo>
                    <a:pt x="19" y="4"/>
                  </a:lnTo>
                  <a:lnTo>
                    <a:pt x="17" y="6"/>
                  </a:lnTo>
                  <a:lnTo>
                    <a:pt x="14" y="8"/>
                  </a:lnTo>
                  <a:lnTo>
                    <a:pt x="12" y="8"/>
                  </a:lnTo>
                  <a:lnTo>
                    <a:pt x="10" y="7"/>
                  </a:lnTo>
                  <a:lnTo>
                    <a:pt x="7" y="6"/>
                  </a:lnTo>
                  <a:lnTo>
                    <a:pt x="6" y="6"/>
                  </a:lnTo>
                  <a:lnTo>
                    <a:pt x="3" y="6"/>
                  </a:lnTo>
                  <a:lnTo>
                    <a:pt x="1" y="7"/>
                  </a:lnTo>
                  <a:lnTo>
                    <a:pt x="0" y="8"/>
                  </a:lnTo>
                  <a:lnTo>
                    <a:pt x="0" y="10"/>
                  </a:lnTo>
                  <a:lnTo>
                    <a:pt x="2" y="11"/>
                  </a:lnTo>
                  <a:lnTo>
                    <a:pt x="6" y="11"/>
                  </a:lnTo>
                  <a:lnTo>
                    <a:pt x="8" y="12"/>
                  </a:lnTo>
                  <a:lnTo>
                    <a:pt x="10" y="13"/>
                  </a:lnTo>
                  <a:lnTo>
                    <a:pt x="12" y="13"/>
                  </a:lnTo>
                  <a:lnTo>
                    <a:pt x="14" y="13"/>
                  </a:lnTo>
                  <a:lnTo>
                    <a:pt x="17" y="13"/>
                  </a:lnTo>
                  <a:lnTo>
                    <a:pt x="19" y="13"/>
                  </a:lnTo>
                  <a:lnTo>
                    <a:pt x="20" y="12"/>
                  </a:lnTo>
                  <a:lnTo>
                    <a:pt x="21" y="10"/>
                  </a:lnTo>
                  <a:lnTo>
                    <a:pt x="21" y="5"/>
                  </a:lnTo>
                  <a:lnTo>
                    <a:pt x="20" y="2"/>
                  </a:lnTo>
                  <a:lnTo>
                    <a:pt x="2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06" name="Freeform 230"/>
            <p:cNvSpPr>
              <a:spLocks/>
            </p:cNvSpPr>
            <p:nvPr/>
          </p:nvSpPr>
          <p:spPr bwMode="auto">
            <a:xfrm>
              <a:off x="1898" y="2940"/>
              <a:ext cx="9" cy="3"/>
            </a:xfrm>
            <a:custGeom>
              <a:avLst/>
              <a:gdLst>
                <a:gd name="T0" fmla="*/ 5 w 10"/>
                <a:gd name="T1" fmla="*/ 2 h 3"/>
                <a:gd name="T2" fmla="*/ 4 w 10"/>
                <a:gd name="T3" fmla="*/ 1 h 3"/>
                <a:gd name="T4" fmla="*/ 0 w 10"/>
                <a:gd name="T5" fmla="*/ 0 h 3"/>
                <a:gd name="T6" fmla="*/ 4 w 10"/>
                <a:gd name="T7" fmla="*/ 0 h 3"/>
                <a:gd name="T8" fmla="*/ 4 w 10"/>
                <a:gd name="T9" fmla="*/ 0 h 3"/>
                <a:gd name="T10" fmla="*/ 5 w 10"/>
                <a:gd name="T11" fmla="*/ 2 h 3"/>
                <a:gd name="T12" fmla="*/ 0 60000 65536"/>
                <a:gd name="T13" fmla="*/ 0 60000 65536"/>
                <a:gd name="T14" fmla="*/ 0 60000 65536"/>
                <a:gd name="T15" fmla="*/ 0 60000 65536"/>
                <a:gd name="T16" fmla="*/ 0 60000 65536"/>
                <a:gd name="T17" fmla="*/ 0 60000 65536"/>
                <a:gd name="T18" fmla="*/ 0 w 10"/>
                <a:gd name="T19" fmla="*/ 0 h 3"/>
                <a:gd name="T20" fmla="*/ 10 w 10"/>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 h="3">
                  <a:moveTo>
                    <a:pt x="9" y="2"/>
                  </a:moveTo>
                  <a:lnTo>
                    <a:pt x="4" y="1"/>
                  </a:lnTo>
                  <a:lnTo>
                    <a:pt x="0" y="0"/>
                  </a:lnTo>
                  <a:lnTo>
                    <a:pt x="4" y="0"/>
                  </a:lnTo>
                  <a:lnTo>
                    <a:pt x="9"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07" name="Freeform 231"/>
            <p:cNvSpPr>
              <a:spLocks/>
            </p:cNvSpPr>
            <p:nvPr/>
          </p:nvSpPr>
          <p:spPr bwMode="auto">
            <a:xfrm>
              <a:off x="1906" y="2942"/>
              <a:ext cx="3" cy="9"/>
            </a:xfrm>
            <a:custGeom>
              <a:avLst/>
              <a:gdLst>
                <a:gd name="T0" fmla="*/ 0 w 4"/>
                <a:gd name="T1" fmla="*/ 0 h 9"/>
                <a:gd name="T2" fmla="*/ 0 w 4"/>
                <a:gd name="T3" fmla="*/ 0 h 9"/>
                <a:gd name="T4" fmla="*/ 2 w 4"/>
                <a:gd name="T5" fmla="*/ 4 h 9"/>
                <a:gd name="T6" fmla="*/ 2 w 4"/>
                <a:gd name="T7" fmla="*/ 6 h 9"/>
                <a:gd name="T8" fmla="*/ 2 w 4"/>
                <a:gd name="T9" fmla="*/ 7 h 9"/>
                <a:gd name="T10" fmla="*/ 2 w 4"/>
                <a:gd name="T11" fmla="*/ 8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0"/>
                  </a:lnTo>
                  <a:lnTo>
                    <a:pt x="2" y="4"/>
                  </a:lnTo>
                  <a:lnTo>
                    <a:pt x="3" y="6"/>
                  </a:lnTo>
                  <a:lnTo>
                    <a:pt x="2" y="7"/>
                  </a:lnTo>
                  <a:lnTo>
                    <a:pt x="2" y="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08" name="Freeform 232"/>
            <p:cNvSpPr>
              <a:spLocks/>
            </p:cNvSpPr>
            <p:nvPr/>
          </p:nvSpPr>
          <p:spPr bwMode="auto">
            <a:xfrm>
              <a:off x="1959" y="2937"/>
              <a:ext cx="5" cy="17"/>
            </a:xfrm>
            <a:custGeom>
              <a:avLst/>
              <a:gdLst>
                <a:gd name="T0" fmla="*/ 3 w 6"/>
                <a:gd name="T1" fmla="*/ 0 h 17"/>
                <a:gd name="T2" fmla="*/ 3 w 6"/>
                <a:gd name="T3" fmla="*/ 2 h 17"/>
                <a:gd name="T4" fmla="*/ 3 w 6"/>
                <a:gd name="T5" fmla="*/ 4 h 17"/>
                <a:gd name="T6" fmla="*/ 3 w 6"/>
                <a:gd name="T7" fmla="*/ 7 h 17"/>
                <a:gd name="T8" fmla="*/ 3 w 6"/>
                <a:gd name="T9" fmla="*/ 7 h 17"/>
                <a:gd name="T10" fmla="*/ 2 w 6"/>
                <a:gd name="T11" fmla="*/ 8 h 17"/>
                <a:gd name="T12" fmla="*/ 2 w 6"/>
                <a:gd name="T13" fmla="*/ 9 h 17"/>
                <a:gd name="T14" fmla="*/ 1 w 6"/>
                <a:gd name="T15" fmla="*/ 10 h 17"/>
                <a:gd name="T16" fmla="*/ 1 w 6"/>
                <a:gd name="T17" fmla="*/ 12 h 17"/>
                <a:gd name="T18" fmla="*/ 0 w 6"/>
                <a:gd name="T19" fmla="*/ 14 h 17"/>
                <a:gd name="T20" fmla="*/ 0 w 6"/>
                <a:gd name="T21" fmla="*/ 15 h 17"/>
                <a:gd name="T22" fmla="*/ 0 w 6"/>
                <a:gd name="T23" fmla="*/ 16 h 17"/>
                <a:gd name="T24" fmla="*/ 3 w 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7"/>
                <a:gd name="T41" fmla="*/ 6 w 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7">
                  <a:moveTo>
                    <a:pt x="5" y="0"/>
                  </a:moveTo>
                  <a:lnTo>
                    <a:pt x="4" y="2"/>
                  </a:lnTo>
                  <a:lnTo>
                    <a:pt x="4" y="4"/>
                  </a:lnTo>
                  <a:lnTo>
                    <a:pt x="4" y="7"/>
                  </a:lnTo>
                  <a:lnTo>
                    <a:pt x="3" y="7"/>
                  </a:lnTo>
                  <a:lnTo>
                    <a:pt x="2" y="8"/>
                  </a:lnTo>
                  <a:lnTo>
                    <a:pt x="2" y="9"/>
                  </a:lnTo>
                  <a:lnTo>
                    <a:pt x="1" y="10"/>
                  </a:lnTo>
                  <a:lnTo>
                    <a:pt x="1" y="12"/>
                  </a:lnTo>
                  <a:lnTo>
                    <a:pt x="0" y="14"/>
                  </a:lnTo>
                  <a:lnTo>
                    <a:pt x="0" y="15"/>
                  </a:lnTo>
                  <a:lnTo>
                    <a:pt x="0" y="16"/>
                  </a:lnTo>
                  <a:lnTo>
                    <a:pt x="5"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09" name="Freeform 233"/>
            <p:cNvSpPr>
              <a:spLocks/>
            </p:cNvSpPr>
            <p:nvPr/>
          </p:nvSpPr>
          <p:spPr bwMode="auto">
            <a:xfrm>
              <a:off x="1964" y="2937"/>
              <a:ext cx="6" cy="27"/>
            </a:xfrm>
            <a:custGeom>
              <a:avLst/>
              <a:gdLst>
                <a:gd name="T0" fmla="*/ 0 w 7"/>
                <a:gd name="T1" fmla="*/ 0 h 27"/>
                <a:gd name="T2" fmla="*/ 0 w 7"/>
                <a:gd name="T3" fmla="*/ 0 h 27"/>
                <a:gd name="T4" fmla="*/ 1 w 7"/>
                <a:gd name="T5" fmla="*/ 4 h 27"/>
                <a:gd name="T6" fmla="*/ 1 w 7"/>
                <a:gd name="T7" fmla="*/ 7 h 27"/>
                <a:gd name="T8" fmla="*/ 1 w 7"/>
                <a:gd name="T9" fmla="*/ 11 h 27"/>
                <a:gd name="T10" fmla="*/ 2 w 7"/>
                <a:gd name="T11" fmla="*/ 12 h 27"/>
                <a:gd name="T12" fmla="*/ 3 w 7"/>
                <a:gd name="T13" fmla="*/ 13 h 27"/>
                <a:gd name="T14" fmla="*/ 3 w 7"/>
                <a:gd name="T15" fmla="*/ 15 h 27"/>
                <a:gd name="T16" fmla="*/ 3 w 7"/>
                <a:gd name="T17" fmla="*/ 17 h 27"/>
                <a:gd name="T18" fmla="*/ 3 w 7"/>
                <a:gd name="T19" fmla="*/ 19 h 27"/>
                <a:gd name="T20" fmla="*/ 3 w 7"/>
                <a:gd name="T21" fmla="*/ 22 h 27"/>
                <a:gd name="T22" fmla="*/ 3 w 7"/>
                <a:gd name="T23" fmla="*/ 25 h 27"/>
                <a:gd name="T24" fmla="*/ 3 w 7"/>
                <a:gd name="T25" fmla="*/ 2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27"/>
                <a:gd name="T41" fmla="*/ 7 w 7"/>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27">
                  <a:moveTo>
                    <a:pt x="0" y="0"/>
                  </a:moveTo>
                  <a:lnTo>
                    <a:pt x="0" y="0"/>
                  </a:lnTo>
                  <a:lnTo>
                    <a:pt x="1" y="4"/>
                  </a:lnTo>
                  <a:lnTo>
                    <a:pt x="1" y="7"/>
                  </a:lnTo>
                  <a:lnTo>
                    <a:pt x="1" y="11"/>
                  </a:lnTo>
                  <a:lnTo>
                    <a:pt x="2" y="12"/>
                  </a:lnTo>
                  <a:lnTo>
                    <a:pt x="3" y="13"/>
                  </a:lnTo>
                  <a:lnTo>
                    <a:pt x="4" y="15"/>
                  </a:lnTo>
                  <a:lnTo>
                    <a:pt x="5" y="17"/>
                  </a:lnTo>
                  <a:lnTo>
                    <a:pt x="5" y="19"/>
                  </a:lnTo>
                  <a:lnTo>
                    <a:pt x="6" y="22"/>
                  </a:lnTo>
                  <a:lnTo>
                    <a:pt x="6" y="25"/>
                  </a:lnTo>
                  <a:lnTo>
                    <a:pt x="6" y="2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10" name="Freeform 234"/>
            <p:cNvSpPr>
              <a:spLocks/>
            </p:cNvSpPr>
            <p:nvPr/>
          </p:nvSpPr>
          <p:spPr bwMode="auto">
            <a:xfrm>
              <a:off x="1957" y="2970"/>
              <a:ext cx="16" cy="10"/>
            </a:xfrm>
            <a:custGeom>
              <a:avLst/>
              <a:gdLst>
                <a:gd name="T0" fmla="*/ 4 w 18"/>
                <a:gd name="T1" fmla="*/ 0 h 10"/>
                <a:gd name="T2" fmla="*/ 4 w 18"/>
                <a:gd name="T3" fmla="*/ 0 h 10"/>
                <a:gd name="T4" fmla="*/ 4 w 18"/>
                <a:gd name="T5" fmla="*/ 0 h 10"/>
                <a:gd name="T6" fmla="*/ 4 w 18"/>
                <a:gd name="T7" fmla="*/ 0 h 10"/>
                <a:gd name="T8" fmla="*/ 4 w 18"/>
                <a:gd name="T9" fmla="*/ 0 h 10"/>
                <a:gd name="T10" fmla="*/ 4 w 18"/>
                <a:gd name="T11" fmla="*/ 9 h 10"/>
                <a:gd name="T12" fmla="*/ 2 w 18"/>
                <a:gd name="T13" fmla="*/ 0 h 10"/>
                <a:gd name="T14" fmla="*/ 0 w 18"/>
                <a:gd name="T15" fmla="*/ 0 h 10"/>
                <a:gd name="T16" fmla="*/ 4 w 18"/>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0"/>
                <a:gd name="T29" fmla="*/ 18 w 1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0">
                  <a:moveTo>
                    <a:pt x="17" y="0"/>
                  </a:moveTo>
                  <a:lnTo>
                    <a:pt x="14" y="0"/>
                  </a:lnTo>
                  <a:lnTo>
                    <a:pt x="12" y="0"/>
                  </a:lnTo>
                  <a:lnTo>
                    <a:pt x="9" y="0"/>
                  </a:lnTo>
                  <a:lnTo>
                    <a:pt x="6" y="0"/>
                  </a:lnTo>
                  <a:lnTo>
                    <a:pt x="4" y="9"/>
                  </a:lnTo>
                  <a:lnTo>
                    <a:pt x="2" y="0"/>
                  </a:lnTo>
                  <a:lnTo>
                    <a:pt x="0" y="0"/>
                  </a:lnTo>
                  <a:lnTo>
                    <a:pt x="17"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1" name="Freeform 235"/>
            <p:cNvSpPr>
              <a:spLocks/>
            </p:cNvSpPr>
            <p:nvPr/>
          </p:nvSpPr>
          <p:spPr bwMode="auto">
            <a:xfrm>
              <a:off x="1957" y="2979"/>
              <a:ext cx="26" cy="2"/>
            </a:xfrm>
            <a:custGeom>
              <a:avLst/>
              <a:gdLst>
                <a:gd name="T0" fmla="*/ 8 w 29"/>
                <a:gd name="T1" fmla="*/ 1 h 2"/>
                <a:gd name="T2" fmla="*/ 8 w 29"/>
                <a:gd name="T3" fmla="*/ 1 h 2"/>
                <a:gd name="T4" fmla="*/ 7 w 29"/>
                <a:gd name="T5" fmla="*/ 1 h 2"/>
                <a:gd name="T6" fmla="*/ 4 w 29"/>
                <a:gd name="T7" fmla="*/ 1 h 2"/>
                <a:gd name="T8" fmla="*/ 4 w 29"/>
                <a:gd name="T9" fmla="*/ 1 h 2"/>
                <a:gd name="T10" fmla="*/ 4 w 29"/>
                <a:gd name="T11" fmla="*/ 1 h 2"/>
                <a:gd name="T12" fmla="*/ 4 w 29"/>
                <a:gd name="T13" fmla="*/ 0 h 2"/>
                <a:gd name="T14" fmla="*/ 3 w 29"/>
                <a:gd name="T15" fmla="*/ 1 h 2"/>
                <a:gd name="T16" fmla="*/ 0 w 29"/>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2"/>
                <a:gd name="T29" fmla="*/ 29 w 29"/>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2">
                  <a:moveTo>
                    <a:pt x="28" y="1"/>
                  </a:moveTo>
                  <a:lnTo>
                    <a:pt x="28" y="1"/>
                  </a:lnTo>
                  <a:lnTo>
                    <a:pt x="24" y="1"/>
                  </a:lnTo>
                  <a:lnTo>
                    <a:pt x="19" y="1"/>
                  </a:lnTo>
                  <a:lnTo>
                    <a:pt x="15" y="1"/>
                  </a:lnTo>
                  <a:lnTo>
                    <a:pt x="10" y="1"/>
                  </a:lnTo>
                  <a:lnTo>
                    <a:pt x="7" y="0"/>
                  </a:lnTo>
                  <a:lnTo>
                    <a:pt x="3" y="1"/>
                  </a:lnTo>
                  <a:lnTo>
                    <a:pt x="0" y="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12" name="Freeform 236"/>
            <p:cNvSpPr>
              <a:spLocks/>
            </p:cNvSpPr>
            <p:nvPr/>
          </p:nvSpPr>
          <p:spPr bwMode="auto">
            <a:xfrm>
              <a:off x="1877" y="2921"/>
              <a:ext cx="8" cy="9"/>
            </a:xfrm>
            <a:custGeom>
              <a:avLst/>
              <a:gdLst>
                <a:gd name="T0" fmla="*/ 4 w 9"/>
                <a:gd name="T1" fmla="*/ 0 h 9"/>
                <a:gd name="T2" fmla="*/ 3 w 9"/>
                <a:gd name="T3" fmla="*/ 0 h 9"/>
                <a:gd name="T4" fmla="*/ 3 w 9"/>
                <a:gd name="T5" fmla="*/ 4 h 9"/>
                <a:gd name="T6" fmla="*/ 0 w 9"/>
                <a:gd name="T7" fmla="*/ 4 h 9"/>
                <a:gd name="T8" fmla="*/ 0 w 9"/>
                <a:gd name="T9" fmla="*/ 8 h 9"/>
                <a:gd name="T10" fmla="*/ 3 w 9"/>
                <a:gd name="T11" fmla="*/ 8 h 9"/>
                <a:gd name="T12" fmla="*/ 4 w 9"/>
                <a:gd name="T13" fmla="*/ 8 h 9"/>
                <a:gd name="T14" fmla="*/ 4 w 9"/>
                <a:gd name="T15" fmla="*/ 8 h 9"/>
                <a:gd name="T16" fmla="*/ 4 w 9"/>
                <a:gd name="T17" fmla="*/ 4 h 9"/>
                <a:gd name="T18" fmla="*/ 4 w 9"/>
                <a:gd name="T19" fmla="*/ 4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3" y="0"/>
                  </a:lnTo>
                  <a:lnTo>
                    <a:pt x="3" y="4"/>
                  </a:lnTo>
                  <a:lnTo>
                    <a:pt x="0" y="4"/>
                  </a:lnTo>
                  <a:lnTo>
                    <a:pt x="0" y="8"/>
                  </a:lnTo>
                  <a:lnTo>
                    <a:pt x="3" y="8"/>
                  </a:lnTo>
                  <a:lnTo>
                    <a:pt x="5" y="8"/>
                  </a:lnTo>
                  <a:lnTo>
                    <a:pt x="8" y="8"/>
                  </a:lnTo>
                  <a:lnTo>
                    <a:pt x="8" y="4"/>
                  </a:lnTo>
                  <a:lnTo>
                    <a:pt x="5" y="4"/>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3" name="Freeform 237"/>
            <p:cNvSpPr>
              <a:spLocks/>
            </p:cNvSpPr>
            <p:nvPr/>
          </p:nvSpPr>
          <p:spPr bwMode="auto">
            <a:xfrm>
              <a:off x="1903" y="2919"/>
              <a:ext cx="9" cy="8"/>
            </a:xfrm>
            <a:custGeom>
              <a:avLst/>
              <a:gdLst>
                <a:gd name="T0" fmla="*/ 4 w 10"/>
                <a:gd name="T1" fmla="*/ 0 h 8"/>
                <a:gd name="T2" fmla="*/ 4 w 10"/>
                <a:gd name="T3" fmla="*/ 0 h 8"/>
                <a:gd name="T4" fmla="*/ 0 w 10"/>
                <a:gd name="T5" fmla="*/ 0 h 8"/>
                <a:gd name="T6" fmla="*/ 0 w 10"/>
                <a:gd name="T7" fmla="*/ 2 h 8"/>
                <a:gd name="T8" fmla="*/ 0 w 10"/>
                <a:gd name="T9" fmla="*/ 5 h 8"/>
                <a:gd name="T10" fmla="*/ 4 w 10"/>
                <a:gd name="T11" fmla="*/ 5 h 8"/>
                <a:gd name="T12" fmla="*/ 4 w 10"/>
                <a:gd name="T13" fmla="*/ 7 h 8"/>
                <a:gd name="T14" fmla="*/ 4 w 10"/>
                <a:gd name="T15" fmla="*/ 5 h 8"/>
                <a:gd name="T16" fmla="*/ 5 w 10"/>
                <a:gd name="T17" fmla="*/ 5 h 8"/>
                <a:gd name="T18" fmla="*/ 5 w 10"/>
                <a:gd name="T19" fmla="*/ 2 h 8"/>
                <a:gd name="T20" fmla="*/ 5 w 10"/>
                <a:gd name="T21" fmla="*/ 0 h 8"/>
                <a:gd name="T22" fmla="*/ 4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4" y="0"/>
                  </a:moveTo>
                  <a:lnTo>
                    <a:pt x="4" y="0"/>
                  </a:lnTo>
                  <a:lnTo>
                    <a:pt x="0" y="0"/>
                  </a:lnTo>
                  <a:lnTo>
                    <a:pt x="0" y="2"/>
                  </a:lnTo>
                  <a:lnTo>
                    <a:pt x="0" y="5"/>
                  </a:lnTo>
                  <a:lnTo>
                    <a:pt x="4" y="5"/>
                  </a:lnTo>
                  <a:lnTo>
                    <a:pt x="4" y="7"/>
                  </a:lnTo>
                  <a:lnTo>
                    <a:pt x="4" y="5"/>
                  </a:lnTo>
                  <a:lnTo>
                    <a:pt x="9" y="5"/>
                  </a:lnTo>
                  <a:lnTo>
                    <a:pt x="9" y="2"/>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4" name="Freeform 238"/>
            <p:cNvSpPr>
              <a:spLocks/>
            </p:cNvSpPr>
            <p:nvPr/>
          </p:nvSpPr>
          <p:spPr bwMode="auto">
            <a:xfrm>
              <a:off x="1916" y="2939"/>
              <a:ext cx="8" cy="9"/>
            </a:xfrm>
            <a:custGeom>
              <a:avLst/>
              <a:gdLst>
                <a:gd name="T0" fmla="*/ 0 w 10"/>
                <a:gd name="T1" fmla="*/ 0 h 9"/>
                <a:gd name="T2" fmla="*/ 0 w 10"/>
                <a:gd name="T3" fmla="*/ 0 h 9"/>
                <a:gd name="T4" fmla="*/ 0 w 10"/>
                <a:gd name="T5" fmla="*/ 4 h 9"/>
                <a:gd name="T6" fmla="*/ 0 w 10"/>
                <a:gd name="T7" fmla="*/ 8 h 9"/>
                <a:gd name="T8" fmla="*/ 2 w 10"/>
                <a:gd name="T9" fmla="*/ 8 h 9"/>
                <a:gd name="T10" fmla="*/ 2 w 10"/>
                <a:gd name="T11" fmla="*/ 4 h 9"/>
                <a:gd name="T12" fmla="*/ 2 w 10"/>
                <a:gd name="T13" fmla="*/ 4 h 9"/>
                <a:gd name="T14" fmla="*/ 2 w 10"/>
                <a:gd name="T15" fmla="*/ 0 h 9"/>
                <a:gd name="T16" fmla="*/ 0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0"/>
                  </a:moveTo>
                  <a:lnTo>
                    <a:pt x="0" y="0"/>
                  </a:lnTo>
                  <a:lnTo>
                    <a:pt x="0" y="4"/>
                  </a:lnTo>
                  <a:lnTo>
                    <a:pt x="0" y="8"/>
                  </a:lnTo>
                  <a:lnTo>
                    <a:pt x="4" y="8"/>
                  </a:lnTo>
                  <a:lnTo>
                    <a:pt x="9" y="4"/>
                  </a:lnTo>
                  <a:lnTo>
                    <a:pt x="4" y="4"/>
                  </a:lnTo>
                  <a:lnTo>
                    <a:pt x="4"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5" name="Freeform 239"/>
            <p:cNvSpPr>
              <a:spLocks/>
            </p:cNvSpPr>
            <p:nvPr/>
          </p:nvSpPr>
          <p:spPr bwMode="auto">
            <a:xfrm>
              <a:off x="1872" y="2963"/>
              <a:ext cx="9" cy="8"/>
            </a:xfrm>
            <a:custGeom>
              <a:avLst/>
              <a:gdLst>
                <a:gd name="T0" fmla="*/ 4 w 10"/>
                <a:gd name="T1" fmla="*/ 0 h 8"/>
                <a:gd name="T2" fmla="*/ 4 w 10"/>
                <a:gd name="T3" fmla="*/ 0 h 8"/>
                <a:gd name="T4" fmla="*/ 4 w 10"/>
                <a:gd name="T5" fmla="*/ 2 h 8"/>
                <a:gd name="T6" fmla="*/ 0 w 10"/>
                <a:gd name="T7" fmla="*/ 2 h 8"/>
                <a:gd name="T8" fmla="*/ 0 w 10"/>
                <a:gd name="T9" fmla="*/ 5 h 8"/>
                <a:gd name="T10" fmla="*/ 4 w 10"/>
                <a:gd name="T11" fmla="*/ 7 h 8"/>
                <a:gd name="T12" fmla="*/ 5 w 10"/>
                <a:gd name="T13" fmla="*/ 5 h 8"/>
                <a:gd name="T14" fmla="*/ 5 w 10"/>
                <a:gd name="T15" fmla="*/ 2 h 8"/>
                <a:gd name="T16" fmla="*/ 4 w 10"/>
                <a:gd name="T17" fmla="*/ 2 h 8"/>
                <a:gd name="T18" fmla="*/ 4 w 1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0"/>
                  </a:moveTo>
                  <a:lnTo>
                    <a:pt x="4" y="0"/>
                  </a:lnTo>
                  <a:lnTo>
                    <a:pt x="4" y="2"/>
                  </a:lnTo>
                  <a:lnTo>
                    <a:pt x="0" y="2"/>
                  </a:lnTo>
                  <a:lnTo>
                    <a:pt x="0" y="5"/>
                  </a:lnTo>
                  <a:lnTo>
                    <a:pt x="4" y="7"/>
                  </a:lnTo>
                  <a:lnTo>
                    <a:pt x="9" y="5"/>
                  </a:lnTo>
                  <a:lnTo>
                    <a:pt x="9" y="2"/>
                  </a:lnTo>
                  <a:lnTo>
                    <a:pt x="4" y="2"/>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6" name="Freeform 240"/>
            <p:cNvSpPr>
              <a:spLocks/>
            </p:cNvSpPr>
            <p:nvPr/>
          </p:nvSpPr>
          <p:spPr bwMode="auto">
            <a:xfrm>
              <a:off x="1916" y="3015"/>
              <a:ext cx="8" cy="10"/>
            </a:xfrm>
            <a:custGeom>
              <a:avLst/>
              <a:gdLst>
                <a:gd name="T0" fmla="*/ 0 w 10"/>
                <a:gd name="T1" fmla="*/ 0 h 10"/>
                <a:gd name="T2" fmla="*/ 0 w 10"/>
                <a:gd name="T3" fmla="*/ 0 h 10"/>
                <a:gd name="T4" fmla="*/ 0 w 10"/>
                <a:gd name="T5" fmla="*/ 9 h 10"/>
                <a:gd name="T6" fmla="*/ 2 w 10"/>
                <a:gd name="T7" fmla="*/ 9 h 10"/>
                <a:gd name="T8" fmla="*/ 2 w 10"/>
                <a:gd name="T9" fmla="*/ 9 h 10"/>
                <a:gd name="T10" fmla="*/ 2 w 10"/>
                <a:gd name="T11" fmla="*/ 0 h 10"/>
                <a:gd name="T12" fmla="*/ 2 w 10"/>
                <a:gd name="T13" fmla="*/ 0 h 10"/>
                <a:gd name="T14" fmla="*/ 0 w 1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0" y="0"/>
                  </a:moveTo>
                  <a:lnTo>
                    <a:pt x="0" y="0"/>
                  </a:lnTo>
                  <a:lnTo>
                    <a:pt x="0" y="9"/>
                  </a:lnTo>
                  <a:lnTo>
                    <a:pt x="4" y="9"/>
                  </a:lnTo>
                  <a:lnTo>
                    <a:pt x="9" y="9"/>
                  </a:lnTo>
                  <a:lnTo>
                    <a:pt x="9" y="0"/>
                  </a:lnTo>
                  <a:lnTo>
                    <a:pt x="4"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7" name="Freeform 241"/>
            <p:cNvSpPr>
              <a:spLocks/>
            </p:cNvSpPr>
            <p:nvPr/>
          </p:nvSpPr>
          <p:spPr bwMode="auto">
            <a:xfrm>
              <a:off x="1892" y="3007"/>
              <a:ext cx="9" cy="8"/>
            </a:xfrm>
            <a:custGeom>
              <a:avLst/>
              <a:gdLst>
                <a:gd name="T0" fmla="*/ 5 w 10"/>
                <a:gd name="T1" fmla="*/ 0 h 8"/>
                <a:gd name="T2" fmla="*/ 4 w 10"/>
                <a:gd name="T3" fmla="*/ 0 h 8"/>
                <a:gd name="T4" fmla="*/ 4 w 10"/>
                <a:gd name="T5" fmla="*/ 2 h 8"/>
                <a:gd name="T6" fmla="*/ 0 w 10"/>
                <a:gd name="T7" fmla="*/ 2 h 8"/>
                <a:gd name="T8" fmla="*/ 0 w 10"/>
                <a:gd name="T9" fmla="*/ 5 h 8"/>
                <a:gd name="T10" fmla="*/ 4 w 10"/>
                <a:gd name="T11" fmla="*/ 5 h 8"/>
                <a:gd name="T12" fmla="*/ 4 w 10"/>
                <a:gd name="T13" fmla="*/ 7 h 8"/>
                <a:gd name="T14" fmla="*/ 5 w 10"/>
                <a:gd name="T15" fmla="*/ 7 h 8"/>
                <a:gd name="T16" fmla="*/ 5 w 10"/>
                <a:gd name="T17" fmla="*/ 5 h 8"/>
                <a:gd name="T18" fmla="*/ 5 w 10"/>
                <a:gd name="T19" fmla="*/ 2 h 8"/>
                <a:gd name="T20" fmla="*/ 5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9" y="0"/>
                  </a:moveTo>
                  <a:lnTo>
                    <a:pt x="4" y="0"/>
                  </a:lnTo>
                  <a:lnTo>
                    <a:pt x="4" y="2"/>
                  </a:lnTo>
                  <a:lnTo>
                    <a:pt x="0" y="2"/>
                  </a:lnTo>
                  <a:lnTo>
                    <a:pt x="0" y="5"/>
                  </a:lnTo>
                  <a:lnTo>
                    <a:pt x="4" y="5"/>
                  </a:lnTo>
                  <a:lnTo>
                    <a:pt x="4" y="7"/>
                  </a:lnTo>
                  <a:lnTo>
                    <a:pt x="9" y="7"/>
                  </a:lnTo>
                  <a:lnTo>
                    <a:pt x="9" y="5"/>
                  </a:lnTo>
                  <a:lnTo>
                    <a:pt x="9" y="2"/>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8" name="Freeform 242"/>
            <p:cNvSpPr>
              <a:spLocks/>
            </p:cNvSpPr>
            <p:nvPr/>
          </p:nvSpPr>
          <p:spPr bwMode="auto">
            <a:xfrm>
              <a:off x="1950" y="2943"/>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3 w 9"/>
                <a:gd name="T11" fmla="*/ 7 h 8"/>
                <a:gd name="T12" fmla="*/ 4 w 9"/>
                <a:gd name="T13" fmla="*/ 7 h 8"/>
                <a:gd name="T14" fmla="*/ 4 w 9"/>
                <a:gd name="T15" fmla="*/ 7 h 8"/>
                <a:gd name="T16" fmla="*/ 4 w 9"/>
                <a:gd name="T17" fmla="*/ 5 h 8"/>
                <a:gd name="T18" fmla="*/ 4 w 9"/>
                <a:gd name="T19" fmla="*/ 2 h 8"/>
                <a:gd name="T20" fmla="*/ 4 w 9"/>
                <a:gd name="T21" fmla="*/ 0 h 8"/>
                <a:gd name="T22" fmla="*/ 4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5" y="0"/>
                  </a:moveTo>
                  <a:lnTo>
                    <a:pt x="3" y="0"/>
                  </a:lnTo>
                  <a:lnTo>
                    <a:pt x="3" y="2"/>
                  </a:lnTo>
                  <a:lnTo>
                    <a:pt x="0" y="2"/>
                  </a:lnTo>
                  <a:lnTo>
                    <a:pt x="0" y="5"/>
                  </a:lnTo>
                  <a:lnTo>
                    <a:pt x="3" y="7"/>
                  </a:lnTo>
                  <a:lnTo>
                    <a:pt x="5" y="7"/>
                  </a:lnTo>
                  <a:lnTo>
                    <a:pt x="8" y="7"/>
                  </a:lnTo>
                  <a:lnTo>
                    <a:pt x="8" y="5"/>
                  </a:lnTo>
                  <a:lnTo>
                    <a:pt x="8" y="2"/>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19" name="Freeform 243"/>
            <p:cNvSpPr>
              <a:spLocks/>
            </p:cNvSpPr>
            <p:nvPr/>
          </p:nvSpPr>
          <p:spPr bwMode="auto">
            <a:xfrm>
              <a:off x="1953" y="2911"/>
              <a:ext cx="9" cy="8"/>
            </a:xfrm>
            <a:custGeom>
              <a:avLst/>
              <a:gdLst>
                <a:gd name="T0" fmla="*/ 0 w 10"/>
                <a:gd name="T1" fmla="*/ 0 h 8"/>
                <a:gd name="T2" fmla="*/ 0 w 10"/>
                <a:gd name="T3" fmla="*/ 0 h 8"/>
                <a:gd name="T4" fmla="*/ 0 w 10"/>
                <a:gd name="T5" fmla="*/ 2 h 8"/>
                <a:gd name="T6" fmla="*/ 0 w 10"/>
                <a:gd name="T7" fmla="*/ 5 h 8"/>
                <a:gd name="T8" fmla="*/ 0 w 10"/>
                <a:gd name="T9" fmla="*/ 7 h 8"/>
                <a:gd name="T10" fmla="*/ 4 w 10"/>
                <a:gd name="T11" fmla="*/ 7 h 8"/>
                <a:gd name="T12" fmla="*/ 4 w 10"/>
                <a:gd name="T13" fmla="*/ 5 h 8"/>
                <a:gd name="T14" fmla="*/ 5 w 10"/>
                <a:gd name="T15" fmla="*/ 5 h 8"/>
                <a:gd name="T16" fmla="*/ 5 w 10"/>
                <a:gd name="T17" fmla="*/ 2 h 8"/>
                <a:gd name="T18" fmla="*/ 4 w 10"/>
                <a:gd name="T19" fmla="*/ 2 h 8"/>
                <a:gd name="T20" fmla="*/ 4 w 10"/>
                <a:gd name="T21" fmla="*/ 0 h 8"/>
                <a:gd name="T22" fmla="*/ 0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0" y="0"/>
                  </a:moveTo>
                  <a:lnTo>
                    <a:pt x="0" y="0"/>
                  </a:lnTo>
                  <a:lnTo>
                    <a:pt x="0" y="2"/>
                  </a:lnTo>
                  <a:lnTo>
                    <a:pt x="0" y="5"/>
                  </a:lnTo>
                  <a:lnTo>
                    <a:pt x="0" y="7"/>
                  </a:lnTo>
                  <a:lnTo>
                    <a:pt x="4" y="7"/>
                  </a:lnTo>
                  <a:lnTo>
                    <a:pt x="4" y="5"/>
                  </a:lnTo>
                  <a:lnTo>
                    <a:pt x="9" y="5"/>
                  </a:lnTo>
                  <a:lnTo>
                    <a:pt x="9" y="2"/>
                  </a:lnTo>
                  <a:lnTo>
                    <a:pt x="4" y="2"/>
                  </a:lnTo>
                  <a:lnTo>
                    <a:pt x="4"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20" name="Freeform 244"/>
            <p:cNvSpPr>
              <a:spLocks/>
            </p:cNvSpPr>
            <p:nvPr/>
          </p:nvSpPr>
          <p:spPr bwMode="auto">
            <a:xfrm>
              <a:off x="1972" y="2937"/>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0 w 9"/>
                <a:gd name="T11" fmla="*/ 7 h 8"/>
                <a:gd name="T12" fmla="*/ 3 w 9"/>
                <a:gd name="T13" fmla="*/ 7 h 8"/>
                <a:gd name="T14" fmla="*/ 4 w 9"/>
                <a:gd name="T15" fmla="*/ 7 h 8"/>
                <a:gd name="T16" fmla="*/ 4 w 9"/>
                <a:gd name="T17" fmla="*/ 7 h 8"/>
                <a:gd name="T18" fmla="*/ 4 w 9"/>
                <a:gd name="T19" fmla="*/ 5 h 8"/>
                <a:gd name="T20" fmla="*/ 4 w 9"/>
                <a:gd name="T21" fmla="*/ 2 h 8"/>
                <a:gd name="T22" fmla="*/ 4 w 9"/>
                <a:gd name="T23" fmla="*/ 0 h 8"/>
                <a:gd name="T24" fmla="*/ 4 w 9"/>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8"/>
                <a:gd name="T41" fmla="*/ 9 w 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8">
                  <a:moveTo>
                    <a:pt x="5" y="0"/>
                  </a:moveTo>
                  <a:lnTo>
                    <a:pt x="3" y="0"/>
                  </a:lnTo>
                  <a:lnTo>
                    <a:pt x="3" y="2"/>
                  </a:lnTo>
                  <a:lnTo>
                    <a:pt x="0" y="2"/>
                  </a:lnTo>
                  <a:lnTo>
                    <a:pt x="0" y="5"/>
                  </a:lnTo>
                  <a:lnTo>
                    <a:pt x="0" y="7"/>
                  </a:lnTo>
                  <a:lnTo>
                    <a:pt x="3" y="7"/>
                  </a:lnTo>
                  <a:lnTo>
                    <a:pt x="5" y="7"/>
                  </a:lnTo>
                  <a:lnTo>
                    <a:pt x="8" y="7"/>
                  </a:lnTo>
                  <a:lnTo>
                    <a:pt x="8" y="5"/>
                  </a:lnTo>
                  <a:lnTo>
                    <a:pt x="8" y="2"/>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21" name="Freeform 245"/>
            <p:cNvSpPr>
              <a:spLocks/>
            </p:cNvSpPr>
            <p:nvPr/>
          </p:nvSpPr>
          <p:spPr bwMode="auto">
            <a:xfrm>
              <a:off x="1960" y="2994"/>
              <a:ext cx="8" cy="8"/>
            </a:xfrm>
            <a:custGeom>
              <a:avLst/>
              <a:gdLst>
                <a:gd name="T0" fmla="*/ 4 w 9"/>
                <a:gd name="T1" fmla="*/ 0 h 8"/>
                <a:gd name="T2" fmla="*/ 3 w 9"/>
                <a:gd name="T3" fmla="*/ 0 h 8"/>
                <a:gd name="T4" fmla="*/ 3 w 9"/>
                <a:gd name="T5" fmla="*/ 2 h 8"/>
                <a:gd name="T6" fmla="*/ 0 w 9"/>
                <a:gd name="T7" fmla="*/ 2 h 8"/>
                <a:gd name="T8" fmla="*/ 0 w 9"/>
                <a:gd name="T9" fmla="*/ 5 h 8"/>
                <a:gd name="T10" fmla="*/ 3 w 9"/>
                <a:gd name="T11" fmla="*/ 7 h 8"/>
                <a:gd name="T12" fmla="*/ 4 w 9"/>
                <a:gd name="T13" fmla="*/ 7 h 8"/>
                <a:gd name="T14" fmla="*/ 4 w 9"/>
                <a:gd name="T15" fmla="*/ 5 h 8"/>
                <a:gd name="T16" fmla="*/ 4 w 9"/>
                <a:gd name="T17" fmla="*/ 2 h 8"/>
                <a:gd name="T18" fmla="*/ 4 w 9"/>
                <a:gd name="T19" fmla="*/ 2 h 8"/>
                <a:gd name="T20" fmla="*/ 4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5" y="0"/>
                  </a:moveTo>
                  <a:lnTo>
                    <a:pt x="3" y="0"/>
                  </a:lnTo>
                  <a:lnTo>
                    <a:pt x="3" y="2"/>
                  </a:lnTo>
                  <a:lnTo>
                    <a:pt x="0" y="2"/>
                  </a:lnTo>
                  <a:lnTo>
                    <a:pt x="0" y="5"/>
                  </a:lnTo>
                  <a:lnTo>
                    <a:pt x="3" y="7"/>
                  </a:lnTo>
                  <a:lnTo>
                    <a:pt x="5" y="7"/>
                  </a:lnTo>
                  <a:lnTo>
                    <a:pt x="8" y="5"/>
                  </a:lnTo>
                  <a:lnTo>
                    <a:pt x="8" y="2"/>
                  </a:lnTo>
                  <a:lnTo>
                    <a:pt x="5"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22" name="Freeform 246"/>
            <p:cNvSpPr>
              <a:spLocks/>
            </p:cNvSpPr>
            <p:nvPr/>
          </p:nvSpPr>
          <p:spPr bwMode="auto">
            <a:xfrm>
              <a:off x="1871" y="2895"/>
              <a:ext cx="8" cy="10"/>
            </a:xfrm>
            <a:custGeom>
              <a:avLst/>
              <a:gdLst>
                <a:gd name="T0" fmla="*/ 4 w 9"/>
                <a:gd name="T1" fmla="*/ 0 h 10"/>
                <a:gd name="T2" fmla="*/ 3 w 9"/>
                <a:gd name="T3" fmla="*/ 0 h 10"/>
                <a:gd name="T4" fmla="*/ 0 w 9"/>
                <a:gd name="T5" fmla="*/ 0 h 10"/>
                <a:gd name="T6" fmla="*/ 0 w 9"/>
                <a:gd name="T7" fmla="*/ 9 h 10"/>
                <a:gd name="T8" fmla="*/ 3 w 9"/>
                <a:gd name="T9" fmla="*/ 9 h 10"/>
                <a:gd name="T10" fmla="*/ 4 w 9"/>
                <a:gd name="T11" fmla="*/ 9 h 10"/>
                <a:gd name="T12" fmla="*/ 4 w 9"/>
                <a:gd name="T13" fmla="*/ 9 h 10"/>
                <a:gd name="T14" fmla="*/ 4 w 9"/>
                <a:gd name="T15" fmla="*/ 0 h 10"/>
                <a:gd name="T16" fmla="*/ 4 w 9"/>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5" y="0"/>
                  </a:moveTo>
                  <a:lnTo>
                    <a:pt x="3" y="0"/>
                  </a:lnTo>
                  <a:lnTo>
                    <a:pt x="0" y="0"/>
                  </a:lnTo>
                  <a:lnTo>
                    <a:pt x="0" y="9"/>
                  </a:lnTo>
                  <a:lnTo>
                    <a:pt x="3" y="9"/>
                  </a:lnTo>
                  <a:lnTo>
                    <a:pt x="5" y="9"/>
                  </a:lnTo>
                  <a:lnTo>
                    <a:pt x="8" y="9"/>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23" name="Freeform 247"/>
            <p:cNvSpPr>
              <a:spLocks/>
            </p:cNvSpPr>
            <p:nvPr/>
          </p:nvSpPr>
          <p:spPr bwMode="auto">
            <a:xfrm>
              <a:off x="1892" y="2993"/>
              <a:ext cx="9" cy="8"/>
            </a:xfrm>
            <a:custGeom>
              <a:avLst/>
              <a:gdLst>
                <a:gd name="T0" fmla="*/ 5 w 10"/>
                <a:gd name="T1" fmla="*/ 0 h 8"/>
                <a:gd name="T2" fmla="*/ 4 w 10"/>
                <a:gd name="T3" fmla="*/ 0 h 8"/>
                <a:gd name="T4" fmla="*/ 0 w 10"/>
                <a:gd name="T5" fmla="*/ 0 h 8"/>
                <a:gd name="T6" fmla="*/ 0 w 10"/>
                <a:gd name="T7" fmla="*/ 2 h 8"/>
                <a:gd name="T8" fmla="*/ 0 w 10"/>
                <a:gd name="T9" fmla="*/ 5 h 8"/>
                <a:gd name="T10" fmla="*/ 4 w 10"/>
                <a:gd name="T11" fmla="*/ 5 h 8"/>
                <a:gd name="T12" fmla="*/ 4 w 10"/>
                <a:gd name="T13" fmla="*/ 7 h 8"/>
                <a:gd name="T14" fmla="*/ 5 w 10"/>
                <a:gd name="T15" fmla="*/ 7 h 8"/>
                <a:gd name="T16" fmla="*/ 5 w 10"/>
                <a:gd name="T17" fmla="*/ 5 h 8"/>
                <a:gd name="T18" fmla="*/ 5 w 10"/>
                <a:gd name="T19" fmla="*/ 2 h 8"/>
                <a:gd name="T20" fmla="*/ 5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9" y="0"/>
                  </a:moveTo>
                  <a:lnTo>
                    <a:pt x="4" y="0"/>
                  </a:lnTo>
                  <a:lnTo>
                    <a:pt x="0" y="0"/>
                  </a:lnTo>
                  <a:lnTo>
                    <a:pt x="0" y="2"/>
                  </a:lnTo>
                  <a:lnTo>
                    <a:pt x="0" y="5"/>
                  </a:lnTo>
                  <a:lnTo>
                    <a:pt x="4" y="5"/>
                  </a:lnTo>
                  <a:lnTo>
                    <a:pt x="4" y="7"/>
                  </a:lnTo>
                  <a:lnTo>
                    <a:pt x="9" y="7"/>
                  </a:lnTo>
                  <a:lnTo>
                    <a:pt x="9" y="5"/>
                  </a:lnTo>
                  <a:lnTo>
                    <a:pt x="9" y="2"/>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24" name="Freeform 248"/>
            <p:cNvSpPr>
              <a:spLocks/>
            </p:cNvSpPr>
            <p:nvPr/>
          </p:nvSpPr>
          <p:spPr bwMode="auto">
            <a:xfrm>
              <a:off x="1873" y="2997"/>
              <a:ext cx="9" cy="9"/>
            </a:xfrm>
            <a:custGeom>
              <a:avLst/>
              <a:gdLst>
                <a:gd name="T0" fmla="*/ 4 w 10"/>
                <a:gd name="T1" fmla="*/ 0 h 9"/>
                <a:gd name="T2" fmla="*/ 4 w 10"/>
                <a:gd name="T3" fmla="*/ 0 h 9"/>
                <a:gd name="T4" fmla="*/ 0 w 10"/>
                <a:gd name="T5" fmla="*/ 4 h 9"/>
                <a:gd name="T6" fmla="*/ 0 w 10"/>
                <a:gd name="T7" fmla="*/ 8 h 9"/>
                <a:gd name="T8" fmla="*/ 4 w 10"/>
                <a:gd name="T9" fmla="*/ 8 h 9"/>
                <a:gd name="T10" fmla="*/ 5 w 10"/>
                <a:gd name="T11" fmla="*/ 8 h 9"/>
                <a:gd name="T12" fmla="*/ 5 w 10"/>
                <a:gd name="T13" fmla="*/ 4 h 9"/>
                <a:gd name="T14" fmla="*/ 5 w 10"/>
                <a:gd name="T15" fmla="*/ 0 h 9"/>
                <a:gd name="T16" fmla="*/ 4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0"/>
                  </a:moveTo>
                  <a:lnTo>
                    <a:pt x="4" y="0"/>
                  </a:lnTo>
                  <a:lnTo>
                    <a:pt x="0" y="4"/>
                  </a:lnTo>
                  <a:lnTo>
                    <a:pt x="0" y="8"/>
                  </a:lnTo>
                  <a:lnTo>
                    <a:pt x="4" y="8"/>
                  </a:lnTo>
                  <a:lnTo>
                    <a:pt x="9" y="8"/>
                  </a:lnTo>
                  <a:lnTo>
                    <a:pt x="9" y="4"/>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25" name="Freeform 249"/>
            <p:cNvSpPr>
              <a:spLocks/>
            </p:cNvSpPr>
            <p:nvPr/>
          </p:nvSpPr>
          <p:spPr bwMode="auto">
            <a:xfrm>
              <a:off x="5472" y="2256"/>
              <a:ext cx="110" cy="879"/>
            </a:xfrm>
            <a:custGeom>
              <a:avLst/>
              <a:gdLst>
                <a:gd name="T0" fmla="*/ 7 w 142"/>
                <a:gd name="T1" fmla="*/ 1 h 879"/>
                <a:gd name="T2" fmla="*/ 7 w 142"/>
                <a:gd name="T3" fmla="*/ 0 h 879"/>
                <a:gd name="T4" fmla="*/ 7 w 142"/>
                <a:gd name="T5" fmla="*/ 2 h 879"/>
                <a:gd name="T6" fmla="*/ 6 w 142"/>
                <a:gd name="T7" fmla="*/ 8 h 879"/>
                <a:gd name="T8" fmla="*/ 4 w 142"/>
                <a:gd name="T9" fmla="*/ 21 h 879"/>
                <a:gd name="T10" fmla="*/ 2 w 142"/>
                <a:gd name="T11" fmla="*/ 42 h 879"/>
                <a:gd name="T12" fmla="*/ 2 w 142"/>
                <a:gd name="T13" fmla="*/ 68 h 879"/>
                <a:gd name="T14" fmla="*/ 2 w 142"/>
                <a:gd name="T15" fmla="*/ 99 h 879"/>
                <a:gd name="T16" fmla="*/ 2 w 142"/>
                <a:gd name="T17" fmla="*/ 140 h 879"/>
                <a:gd name="T18" fmla="*/ 2 w 142"/>
                <a:gd name="T19" fmla="*/ 173 h 879"/>
                <a:gd name="T20" fmla="*/ 2 w 142"/>
                <a:gd name="T21" fmla="*/ 223 h 879"/>
                <a:gd name="T22" fmla="*/ 2 w 142"/>
                <a:gd name="T23" fmla="*/ 283 h 879"/>
                <a:gd name="T24" fmla="*/ 2 w 142"/>
                <a:gd name="T25" fmla="*/ 349 h 879"/>
                <a:gd name="T26" fmla="*/ 2 w 142"/>
                <a:gd name="T27" fmla="*/ 414 h 879"/>
                <a:gd name="T28" fmla="*/ 2 w 142"/>
                <a:gd name="T29" fmla="*/ 474 h 879"/>
                <a:gd name="T30" fmla="*/ 2 w 142"/>
                <a:gd name="T31" fmla="*/ 522 h 879"/>
                <a:gd name="T32" fmla="*/ 2 w 142"/>
                <a:gd name="T33" fmla="*/ 553 h 879"/>
                <a:gd name="T34" fmla="*/ 2 w 142"/>
                <a:gd name="T35" fmla="*/ 577 h 879"/>
                <a:gd name="T36" fmla="*/ 2 w 142"/>
                <a:gd name="T37" fmla="*/ 604 h 879"/>
                <a:gd name="T38" fmla="*/ 2 w 142"/>
                <a:gd name="T39" fmla="*/ 635 h 879"/>
                <a:gd name="T40" fmla="*/ 2 w 142"/>
                <a:gd name="T41" fmla="*/ 668 h 879"/>
                <a:gd name="T42" fmla="*/ 2 w 142"/>
                <a:gd name="T43" fmla="*/ 700 h 879"/>
                <a:gd name="T44" fmla="*/ 1 w 142"/>
                <a:gd name="T45" fmla="*/ 731 h 879"/>
                <a:gd name="T46" fmla="*/ 0 w 142"/>
                <a:gd name="T47" fmla="*/ 758 h 879"/>
                <a:gd name="T48" fmla="*/ 0 w 142"/>
                <a:gd name="T49" fmla="*/ 781 h 879"/>
                <a:gd name="T50" fmla="*/ 2 w 142"/>
                <a:gd name="T51" fmla="*/ 818 h 879"/>
                <a:gd name="T52" fmla="*/ 3 w 142"/>
                <a:gd name="T53" fmla="*/ 849 h 879"/>
                <a:gd name="T54" fmla="*/ 5 w 142"/>
                <a:gd name="T55" fmla="*/ 869 h 879"/>
                <a:gd name="T56" fmla="*/ 7 w 142"/>
                <a:gd name="T57" fmla="*/ 878 h 879"/>
                <a:gd name="T58" fmla="*/ 7 w 142"/>
                <a:gd name="T59" fmla="*/ 106 h 879"/>
                <a:gd name="T60" fmla="*/ 7 w 142"/>
                <a:gd name="T61" fmla="*/ 83 h 879"/>
                <a:gd name="T62" fmla="*/ 7 w 142"/>
                <a:gd name="T63" fmla="*/ 47 h 879"/>
                <a:gd name="T64" fmla="*/ 7 w 142"/>
                <a:gd name="T65" fmla="*/ 15 h 879"/>
                <a:gd name="T66" fmla="*/ 7 w 142"/>
                <a:gd name="T67" fmla="*/ 1 h 8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879"/>
                <a:gd name="T104" fmla="*/ 142 w 142"/>
                <a:gd name="T105" fmla="*/ 879 h 8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879">
                  <a:moveTo>
                    <a:pt x="140" y="1"/>
                  </a:moveTo>
                  <a:lnTo>
                    <a:pt x="140" y="1"/>
                  </a:lnTo>
                  <a:lnTo>
                    <a:pt x="139" y="0"/>
                  </a:lnTo>
                  <a:lnTo>
                    <a:pt x="140" y="0"/>
                  </a:lnTo>
                  <a:lnTo>
                    <a:pt x="141" y="0"/>
                  </a:lnTo>
                  <a:lnTo>
                    <a:pt x="139" y="2"/>
                  </a:lnTo>
                  <a:lnTo>
                    <a:pt x="136" y="3"/>
                  </a:lnTo>
                  <a:lnTo>
                    <a:pt x="126" y="8"/>
                  </a:lnTo>
                  <a:lnTo>
                    <a:pt x="110" y="13"/>
                  </a:lnTo>
                  <a:lnTo>
                    <a:pt x="87" y="21"/>
                  </a:lnTo>
                  <a:lnTo>
                    <a:pt x="59" y="31"/>
                  </a:lnTo>
                  <a:lnTo>
                    <a:pt x="38" y="42"/>
                  </a:lnTo>
                  <a:lnTo>
                    <a:pt x="24" y="54"/>
                  </a:lnTo>
                  <a:lnTo>
                    <a:pt x="15" y="68"/>
                  </a:lnTo>
                  <a:lnTo>
                    <a:pt x="11" y="83"/>
                  </a:lnTo>
                  <a:lnTo>
                    <a:pt x="9" y="99"/>
                  </a:lnTo>
                  <a:lnTo>
                    <a:pt x="10" y="118"/>
                  </a:lnTo>
                  <a:lnTo>
                    <a:pt x="11" y="140"/>
                  </a:lnTo>
                  <a:lnTo>
                    <a:pt x="12" y="154"/>
                  </a:lnTo>
                  <a:lnTo>
                    <a:pt x="13" y="173"/>
                  </a:lnTo>
                  <a:lnTo>
                    <a:pt x="13" y="196"/>
                  </a:lnTo>
                  <a:lnTo>
                    <a:pt x="15" y="223"/>
                  </a:lnTo>
                  <a:lnTo>
                    <a:pt x="16" y="252"/>
                  </a:lnTo>
                  <a:lnTo>
                    <a:pt x="17" y="283"/>
                  </a:lnTo>
                  <a:lnTo>
                    <a:pt x="20" y="316"/>
                  </a:lnTo>
                  <a:lnTo>
                    <a:pt x="21" y="349"/>
                  </a:lnTo>
                  <a:lnTo>
                    <a:pt x="21" y="382"/>
                  </a:lnTo>
                  <a:lnTo>
                    <a:pt x="22" y="414"/>
                  </a:lnTo>
                  <a:lnTo>
                    <a:pt x="23" y="445"/>
                  </a:lnTo>
                  <a:lnTo>
                    <a:pt x="24" y="474"/>
                  </a:lnTo>
                  <a:lnTo>
                    <a:pt x="24" y="500"/>
                  </a:lnTo>
                  <a:lnTo>
                    <a:pt x="24" y="522"/>
                  </a:lnTo>
                  <a:lnTo>
                    <a:pt x="23" y="540"/>
                  </a:lnTo>
                  <a:lnTo>
                    <a:pt x="22" y="553"/>
                  </a:lnTo>
                  <a:lnTo>
                    <a:pt x="21" y="565"/>
                  </a:lnTo>
                  <a:lnTo>
                    <a:pt x="20" y="577"/>
                  </a:lnTo>
                  <a:lnTo>
                    <a:pt x="17" y="591"/>
                  </a:lnTo>
                  <a:lnTo>
                    <a:pt x="15" y="604"/>
                  </a:lnTo>
                  <a:lnTo>
                    <a:pt x="13" y="620"/>
                  </a:lnTo>
                  <a:lnTo>
                    <a:pt x="12" y="635"/>
                  </a:lnTo>
                  <a:lnTo>
                    <a:pt x="10" y="652"/>
                  </a:lnTo>
                  <a:lnTo>
                    <a:pt x="8" y="668"/>
                  </a:lnTo>
                  <a:lnTo>
                    <a:pt x="7" y="685"/>
                  </a:lnTo>
                  <a:lnTo>
                    <a:pt x="4" y="700"/>
                  </a:lnTo>
                  <a:lnTo>
                    <a:pt x="3" y="717"/>
                  </a:lnTo>
                  <a:lnTo>
                    <a:pt x="1" y="731"/>
                  </a:lnTo>
                  <a:lnTo>
                    <a:pt x="0" y="745"/>
                  </a:lnTo>
                  <a:lnTo>
                    <a:pt x="0" y="758"/>
                  </a:lnTo>
                  <a:lnTo>
                    <a:pt x="0" y="770"/>
                  </a:lnTo>
                  <a:lnTo>
                    <a:pt x="0" y="781"/>
                  </a:lnTo>
                  <a:lnTo>
                    <a:pt x="4" y="800"/>
                  </a:lnTo>
                  <a:lnTo>
                    <a:pt x="19" y="818"/>
                  </a:lnTo>
                  <a:lnTo>
                    <a:pt x="37" y="834"/>
                  </a:lnTo>
                  <a:lnTo>
                    <a:pt x="61" y="849"/>
                  </a:lnTo>
                  <a:lnTo>
                    <a:pt x="84" y="861"/>
                  </a:lnTo>
                  <a:lnTo>
                    <a:pt x="108" y="869"/>
                  </a:lnTo>
                  <a:lnTo>
                    <a:pt x="127" y="875"/>
                  </a:lnTo>
                  <a:lnTo>
                    <a:pt x="140" y="878"/>
                  </a:lnTo>
                  <a:lnTo>
                    <a:pt x="139" y="831"/>
                  </a:lnTo>
                  <a:lnTo>
                    <a:pt x="138" y="106"/>
                  </a:lnTo>
                  <a:lnTo>
                    <a:pt x="138" y="97"/>
                  </a:lnTo>
                  <a:lnTo>
                    <a:pt x="138" y="83"/>
                  </a:lnTo>
                  <a:lnTo>
                    <a:pt x="139" y="66"/>
                  </a:lnTo>
                  <a:lnTo>
                    <a:pt x="139" y="47"/>
                  </a:lnTo>
                  <a:lnTo>
                    <a:pt x="139" y="30"/>
                  </a:lnTo>
                  <a:lnTo>
                    <a:pt x="139" y="15"/>
                  </a:lnTo>
                  <a:lnTo>
                    <a:pt x="140" y="4"/>
                  </a:lnTo>
                  <a:lnTo>
                    <a:pt x="140" y="1"/>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29926" name="Freeform 250"/>
            <p:cNvSpPr>
              <a:spLocks/>
            </p:cNvSpPr>
            <p:nvPr/>
          </p:nvSpPr>
          <p:spPr bwMode="auto">
            <a:xfrm>
              <a:off x="5575" y="2296"/>
              <a:ext cx="20" cy="36"/>
            </a:xfrm>
            <a:custGeom>
              <a:avLst/>
              <a:gdLst>
                <a:gd name="T0" fmla="*/ 5 w 22"/>
                <a:gd name="T1" fmla="*/ 35 h 36"/>
                <a:gd name="T2" fmla="*/ 5 w 22"/>
                <a:gd name="T3" fmla="*/ 35 h 36"/>
                <a:gd name="T4" fmla="*/ 5 w 22"/>
                <a:gd name="T5" fmla="*/ 33 h 36"/>
                <a:gd name="T6" fmla="*/ 5 w 22"/>
                <a:gd name="T7" fmla="*/ 30 h 36"/>
                <a:gd name="T8" fmla="*/ 1 w 22"/>
                <a:gd name="T9" fmla="*/ 24 h 36"/>
                <a:gd name="T10" fmla="*/ 0 w 22"/>
                <a:gd name="T11" fmla="*/ 17 h 36"/>
                <a:gd name="T12" fmla="*/ 2 w 22"/>
                <a:gd name="T13" fmla="*/ 10 h 36"/>
                <a:gd name="T14" fmla="*/ 5 w 22"/>
                <a:gd name="T15" fmla="*/ 5 h 36"/>
                <a:gd name="T16" fmla="*/ 5 w 22"/>
                <a:gd name="T17" fmla="*/ 1 h 36"/>
                <a:gd name="T18" fmla="*/ 6 w 22"/>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6"/>
                <a:gd name="T32" fmla="*/ 22 w 22"/>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6">
                  <a:moveTo>
                    <a:pt x="19" y="35"/>
                  </a:moveTo>
                  <a:lnTo>
                    <a:pt x="19" y="35"/>
                  </a:lnTo>
                  <a:lnTo>
                    <a:pt x="11" y="33"/>
                  </a:lnTo>
                  <a:lnTo>
                    <a:pt x="6" y="30"/>
                  </a:lnTo>
                  <a:lnTo>
                    <a:pt x="1" y="24"/>
                  </a:lnTo>
                  <a:lnTo>
                    <a:pt x="0" y="17"/>
                  </a:lnTo>
                  <a:lnTo>
                    <a:pt x="2" y="10"/>
                  </a:lnTo>
                  <a:lnTo>
                    <a:pt x="7" y="5"/>
                  </a:lnTo>
                  <a:lnTo>
                    <a:pt x="13" y="1"/>
                  </a:lnTo>
                  <a:lnTo>
                    <a:pt x="21" y="0"/>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927" name="Freeform 251"/>
            <p:cNvSpPr>
              <a:spLocks/>
            </p:cNvSpPr>
            <p:nvPr/>
          </p:nvSpPr>
          <p:spPr bwMode="auto">
            <a:xfrm>
              <a:off x="5525" y="2308"/>
              <a:ext cx="37" cy="36"/>
            </a:xfrm>
            <a:custGeom>
              <a:avLst/>
              <a:gdLst>
                <a:gd name="T0" fmla="*/ 5 w 41"/>
                <a:gd name="T1" fmla="*/ 35 h 36"/>
                <a:gd name="T2" fmla="*/ 5 w 41"/>
                <a:gd name="T3" fmla="*/ 35 h 36"/>
                <a:gd name="T4" fmla="*/ 5 w 41"/>
                <a:gd name="T5" fmla="*/ 33 h 36"/>
                <a:gd name="T6" fmla="*/ 4 w 41"/>
                <a:gd name="T7" fmla="*/ 30 h 36"/>
                <a:gd name="T8" fmla="*/ 1 w 41"/>
                <a:gd name="T9" fmla="*/ 24 h 36"/>
                <a:gd name="T10" fmla="*/ 0 w 41"/>
                <a:gd name="T11" fmla="*/ 17 h 36"/>
                <a:gd name="T12" fmla="*/ 2 w 41"/>
                <a:gd name="T13" fmla="*/ 10 h 36"/>
                <a:gd name="T14" fmla="*/ 5 w 41"/>
                <a:gd name="T15" fmla="*/ 5 h 36"/>
                <a:gd name="T16" fmla="*/ 5 w 41"/>
                <a:gd name="T17" fmla="*/ 1 h 36"/>
                <a:gd name="T18" fmla="*/ 5 w 41"/>
                <a:gd name="T19" fmla="*/ 0 h 36"/>
                <a:gd name="T20" fmla="*/ 9 w 41"/>
                <a:gd name="T21" fmla="*/ 1 h 36"/>
                <a:gd name="T22" fmla="*/ 11 w 41"/>
                <a:gd name="T23" fmla="*/ 6 h 36"/>
                <a:gd name="T24" fmla="*/ 12 w 41"/>
                <a:gd name="T25" fmla="*/ 12 h 36"/>
                <a:gd name="T26" fmla="*/ 12 w 41"/>
                <a:gd name="T27" fmla="*/ 19 h 36"/>
                <a:gd name="T28" fmla="*/ 12 w 41"/>
                <a:gd name="T29" fmla="*/ 26 h 36"/>
                <a:gd name="T30" fmla="*/ 10 w 41"/>
                <a:gd name="T31" fmla="*/ 31 h 36"/>
                <a:gd name="T32" fmla="*/ 8 w 41"/>
                <a:gd name="T33" fmla="*/ 34 h 36"/>
                <a:gd name="T34" fmla="*/ 5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11" y="33"/>
                  </a:lnTo>
                  <a:lnTo>
                    <a:pt x="4" y="30"/>
                  </a:lnTo>
                  <a:lnTo>
                    <a:pt x="1" y="24"/>
                  </a:lnTo>
                  <a:lnTo>
                    <a:pt x="0" y="17"/>
                  </a:lnTo>
                  <a:lnTo>
                    <a:pt x="2" y="10"/>
                  </a:lnTo>
                  <a:lnTo>
                    <a:pt x="7" y="5"/>
                  </a:lnTo>
                  <a:lnTo>
                    <a:pt x="12" y="1"/>
                  </a:lnTo>
                  <a:lnTo>
                    <a:pt x="20" y="0"/>
                  </a:lnTo>
                  <a:lnTo>
                    <a:pt x="28" y="1"/>
                  </a:lnTo>
                  <a:lnTo>
                    <a:pt x="34" y="6"/>
                  </a:lnTo>
                  <a:lnTo>
                    <a:pt x="39" y="12"/>
                  </a:lnTo>
                  <a:lnTo>
                    <a:pt x="40" y="19"/>
                  </a:lnTo>
                  <a:lnTo>
                    <a:pt x="38" y="26"/>
                  </a:lnTo>
                  <a:lnTo>
                    <a:pt x="32" y="31"/>
                  </a:lnTo>
                  <a:lnTo>
                    <a:pt x="26"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928" name="Freeform 252"/>
            <p:cNvSpPr>
              <a:spLocks/>
            </p:cNvSpPr>
            <p:nvPr/>
          </p:nvSpPr>
          <p:spPr bwMode="auto">
            <a:xfrm>
              <a:off x="5508" y="2360"/>
              <a:ext cx="35" cy="37"/>
            </a:xfrm>
            <a:custGeom>
              <a:avLst/>
              <a:gdLst>
                <a:gd name="T0" fmla="*/ 4 w 40"/>
                <a:gd name="T1" fmla="*/ 36 h 37"/>
                <a:gd name="T2" fmla="*/ 4 w 40"/>
                <a:gd name="T3" fmla="*/ 36 h 37"/>
                <a:gd name="T4" fmla="*/ 4 w 40"/>
                <a:gd name="T5" fmla="*/ 34 h 37"/>
                <a:gd name="T6" fmla="*/ 4 w 40"/>
                <a:gd name="T7" fmla="*/ 30 h 37"/>
                <a:gd name="T8" fmla="*/ 1 w 40"/>
                <a:gd name="T9" fmla="*/ 24 h 37"/>
                <a:gd name="T10" fmla="*/ 0 w 40"/>
                <a:gd name="T11" fmla="*/ 17 h 37"/>
                <a:gd name="T12" fmla="*/ 2 w 40"/>
                <a:gd name="T13" fmla="*/ 10 h 37"/>
                <a:gd name="T14" fmla="*/ 4 w 40"/>
                <a:gd name="T15" fmla="*/ 5 h 37"/>
                <a:gd name="T16" fmla="*/ 4 w 40"/>
                <a:gd name="T17" fmla="*/ 1 h 37"/>
                <a:gd name="T18" fmla="*/ 4 w 40"/>
                <a:gd name="T19" fmla="*/ 0 h 37"/>
                <a:gd name="T20" fmla="*/ 6 w 40"/>
                <a:gd name="T21" fmla="*/ 2 h 37"/>
                <a:gd name="T22" fmla="*/ 7 w 40"/>
                <a:gd name="T23" fmla="*/ 6 h 37"/>
                <a:gd name="T24" fmla="*/ 8 w 40"/>
                <a:gd name="T25" fmla="*/ 12 h 37"/>
                <a:gd name="T26" fmla="*/ 8 w 40"/>
                <a:gd name="T27" fmla="*/ 19 h 37"/>
                <a:gd name="T28" fmla="*/ 8 w 40"/>
                <a:gd name="T29" fmla="*/ 25 h 37"/>
                <a:gd name="T30" fmla="*/ 7 w 40"/>
                <a:gd name="T31" fmla="*/ 31 h 37"/>
                <a:gd name="T32" fmla="*/ 6 w 40"/>
                <a:gd name="T33" fmla="*/ 35 h 37"/>
                <a:gd name="T34" fmla="*/ 4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18" y="36"/>
                  </a:moveTo>
                  <a:lnTo>
                    <a:pt x="18" y="36"/>
                  </a:lnTo>
                  <a:lnTo>
                    <a:pt x="10" y="34"/>
                  </a:lnTo>
                  <a:lnTo>
                    <a:pt x="4" y="30"/>
                  </a:lnTo>
                  <a:lnTo>
                    <a:pt x="1" y="24"/>
                  </a:lnTo>
                  <a:lnTo>
                    <a:pt x="0" y="17"/>
                  </a:lnTo>
                  <a:lnTo>
                    <a:pt x="2" y="10"/>
                  </a:lnTo>
                  <a:lnTo>
                    <a:pt x="6" y="5"/>
                  </a:lnTo>
                  <a:lnTo>
                    <a:pt x="12" y="1"/>
                  </a:lnTo>
                  <a:lnTo>
                    <a:pt x="20" y="0"/>
                  </a:lnTo>
                  <a:lnTo>
                    <a:pt x="28" y="2"/>
                  </a:lnTo>
                  <a:lnTo>
                    <a:pt x="33" y="6"/>
                  </a:lnTo>
                  <a:lnTo>
                    <a:pt x="38" y="12"/>
                  </a:lnTo>
                  <a:lnTo>
                    <a:pt x="39" y="19"/>
                  </a:lnTo>
                  <a:lnTo>
                    <a:pt x="37" y="25"/>
                  </a:lnTo>
                  <a:lnTo>
                    <a:pt x="32" y="31"/>
                  </a:lnTo>
                  <a:lnTo>
                    <a:pt x="26" y="35"/>
                  </a:lnTo>
                  <a:lnTo>
                    <a:pt x="18"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29929" name="Freeform 253"/>
            <p:cNvSpPr>
              <a:spLocks/>
            </p:cNvSpPr>
            <p:nvPr/>
          </p:nvSpPr>
          <p:spPr bwMode="auto">
            <a:xfrm>
              <a:off x="5487" y="2916"/>
              <a:ext cx="106" cy="169"/>
            </a:xfrm>
            <a:custGeom>
              <a:avLst/>
              <a:gdLst>
                <a:gd name="T0" fmla="*/ 26 w 119"/>
                <a:gd name="T1" fmla="*/ 0 h 169"/>
                <a:gd name="T2" fmla="*/ 26 w 119"/>
                <a:gd name="T3" fmla="*/ 0 h 169"/>
                <a:gd name="T4" fmla="*/ 24 w 119"/>
                <a:gd name="T5" fmla="*/ 0 h 169"/>
                <a:gd name="T6" fmla="*/ 23 w 119"/>
                <a:gd name="T7" fmla="*/ 0 h 169"/>
                <a:gd name="T8" fmla="*/ 21 w 119"/>
                <a:gd name="T9" fmla="*/ 1 h 169"/>
                <a:gd name="T10" fmla="*/ 20 w 119"/>
                <a:gd name="T11" fmla="*/ 2 h 169"/>
                <a:gd name="T12" fmla="*/ 19 w 119"/>
                <a:gd name="T13" fmla="*/ 4 h 169"/>
                <a:gd name="T14" fmla="*/ 18 w 119"/>
                <a:gd name="T15" fmla="*/ 5 h 169"/>
                <a:gd name="T16" fmla="*/ 16 w 119"/>
                <a:gd name="T17" fmla="*/ 7 h 169"/>
                <a:gd name="T18" fmla="*/ 16 w 119"/>
                <a:gd name="T19" fmla="*/ 7 h 169"/>
                <a:gd name="T20" fmla="*/ 14 w 119"/>
                <a:gd name="T21" fmla="*/ 8 h 169"/>
                <a:gd name="T22" fmla="*/ 12 w 119"/>
                <a:gd name="T23" fmla="*/ 9 h 169"/>
                <a:gd name="T24" fmla="*/ 11 w 119"/>
                <a:gd name="T25" fmla="*/ 11 h 169"/>
                <a:gd name="T26" fmla="*/ 10 w 119"/>
                <a:gd name="T27" fmla="*/ 13 h 169"/>
                <a:gd name="T28" fmla="*/ 10 w 119"/>
                <a:gd name="T29" fmla="*/ 15 h 169"/>
                <a:gd name="T30" fmla="*/ 9 w 119"/>
                <a:gd name="T31" fmla="*/ 17 h 169"/>
                <a:gd name="T32" fmla="*/ 8 w 119"/>
                <a:gd name="T33" fmla="*/ 19 h 169"/>
                <a:gd name="T34" fmla="*/ 7 w 119"/>
                <a:gd name="T35" fmla="*/ 20 h 169"/>
                <a:gd name="T36" fmla="*/ 6 w 119"/>
                <a:gd name="T37" fmla="*/ 23 h 169"/>
                <a:gd name="T38" fmla="*/ 6 w 119"/>
                <a:gd name="T39" fmla="*/ 26 h 169"/>
                <a:gd name="T40" fmla="*/ 5 w 119"/>
                <a:gd name="T41" fmla="*/ 29 h 169"/>
                <a:gd name="T42" fmla="*/ 4 w 119"/>
                <a:gd name="T43" fmla="*/ 32 h 169"/>
                <a:gd name="T44" fmla="*/ 4 w 119"/>
                <a:gd name="T45" fmla="*/ 36 h 169"/>
                <a:gd name="T46" fmla="*/ 4 w 119"/>
                <a:gd name="T47" fmla="*/ 40 h 169"/>
                <a:gd name="T48" fmla="*/ 4 w 119"/>
                <a:gd name="T49" fmla="*/ 44 h 169"/>
                <a:gd name="T50" fmla="*/ 4 w 119"/>
                <a:gd name="T51" fmla="*/ 48 h 169"/>
                <a:gd name="T52" fmla="*/ 4 w 119"/>
                <a:gd name="T53" fmla="*/ 52 h 169"/>
                <a:gd name="T54" fmla="*/ 4 w 119"/>
                <a:gd name="T55" fmla="*/ 57 h 169"/>
                <a:gd name="T56" fmla="*/ 4 w 119"/>
                <a:gd name="T57" fmla="*/ 63 h 169"/>
                <a:gd name="T58" fmla="*/ 4 w 119"/>
                <a:gd name="T59" fmla="*/ 69 h 169"/>
                <a:gd name="T60" fmla="*/ 2 w 119"/>
                <a:gd name="T61" fmla="*/ 74 h 169"/>
                <a:gd name="T62" fmla="*/ 1 w 119"/>
                <a:gd name="T63" fmla="*/ 80 h 169"/>
                <a:gd name="T64" fmla="*/ 0 w 119"/>
                <a:gd name="T65" fmla="*/ 85 h 169"/>
                <a:gd name="T66" fmla="*/ 1 w 119"/>
                <a:gd name="T67" fmla="*/ 89 h 169"/>
                <a:gd name="T68" fmla="*/ 3 w 119"/>
                <a:gd name="T69" fmla="*/ 95 h 169"/>
                <a:gd name="T70" fmla="*/ 4 w 119"/>
                <a:gd name="T71" fmla="*/ 101 h 169"/>
                <a:gd name="T72" fmla="*/ 4 w 119"/>
                <a:gd name="T73" fmla="*/ 108 h 169"/>
                <a:gd name="T74" fmla="*/ 4 w 119"/>
                <a:gd name="T75" fmla="*/ 114 h 169"/>
                <a:gd name="T76" fmla="*/ 4 w 119"/>
                <a:gd name="T77" fmla="*/ 122 h 169"/>
                <a:gd name="T78" fmla="*/ 4 w 119"/>
                <a:gd name="T79" fmla="*/ 128 h 169"/>
                <a:gd name="T80" fmla="*/ 5 w 119"/>
                <a:gd name="T81" fmla="*/ 133 h 169"/>
                <a:gd name="T82" fmla="*/ 6 w 119"/>
                <a:gd name="T83" fmla="*/ 137 h 169"/>
                <a:gd name="T84" fmla="*/ 7 w 119"/>
                <a:gd name="T85" fmla="*/ 141 h 169"/>
                <a:gd name="T86" fmla="*/ 9 w 119"/>
                <a:gd name="T87" fmla="*/ 146 h 169"/>
                <a:gd name="T88" fmla="*/ 11 w 119"/>
                <a:gd name="T89" fmla="*/ 152 h 169"/>
                <a:gd name="T90" fmla="*/ 14 w 119"/>
                <a:gd name="T91" fmla="*/ 159 h 169"/>
                <a:gd name="T92" fmla="*/ 16 w 119"/>
                <a:gd name="T93" fmla="*/ 164 h 169"/>
                <a:gd name="T94" fmla="*/ 20 w 119"/>
                <a:gd name="T95" fmla="*/ 167 h 169"/>
                <a:gd name="T96" fmla="*/ 23 w 119"/>
                <a:gd name="T97" fmla="*/ 168 h 169"/>
                <a:gd name="T98" fmla="*/ 26 w 119"/>
                <a:gd name="T99" fmla="*/ 165 h 169"/>
                <a:gd name="T100" fmla="*/ 27 w 119"/>
                <a:gd name="T101" fmla="*/ 164 h 169"/>
                <a:gd name="T102" fmla="*/ 27 w 119"/>
                <a:gd name="T103" fmla="*/ 164 h 169"/>
                <a:gd name="T104" fmla="*/ 29 w 119"/>
                <a:gd name="T105" fmla="*/ 162 h 169"/>
                <a:gd name="T106" fmla="*/ 29 w 119"/>
                <a:gd name="T107" fmla="*/ 158 h 169"/>
                <a:gd name="T108" fmla="*/ 29 w 119"/>
                <a:gd name="T109" fmla="*/ 6 h 169"/>
                <a:gd name="T110" fmla="*/ 27 w 119"/>
                <a:gd name="T111" fmla="*/ 2 h 169"/>
                <a:gd name="T112" fmla="*/ 27 w 119"/>
                <a:gd name="T113" fmla="*/ 0 h 169"/>
                <a:gd name="T114" fmla="*/ 26 w 119"/>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9"/>
                <a:gd name="T175" fmla="*/ 0 h 169"/>
                <a:gd name="T176" fmla="*/ 119 w 119"/>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9" h="169">
                  <a:moveTo>
                    <a:pt x="105" y="0"/>
                  </a:moveTo>
                  <a:lnTo>
                    <a:pt x="105" y="0"/>
                  </a:lnTo>
                  <a:lnTo>
                    <a:pt x="98" y="0"/>
                  </a:lnTo>
                  <a:lnTo>
                    <a:pt x="92" y="0"/>
                  </a:lnTo>
                  <a:lnTo>
                    <a:pt x="87" y="1"/>
                  </a:lnTo>
                  <a:lnTo>
                    <a:pt x="82" y="2"/>
                  </a:lnTo>
                  <a:lnTo>
                    <a:pt x="78" y="4"/>
                  </a:lnTo>
                  <a:lnTo>
                    <a:pt x="73" y="5"/>
                  </a:lnTo>
                  <a:lnTo>
                    <a:pt x="67" y="7"/>
                  </a:lnTo>
                  <a:lnTo>
                    <a:pt x="62" y="7"/>
                  </a:lnTo>
                  <a:lnTo>
                    <a:pt x="56" y="8"/>
                  </a:lnTo>
                  <a:lnTo>
                    <a:pt x="51" y="9"/>
                  </a:lnTo>
                  <a:lnTo>
                    <a:pt x="47" y="11"/>
                  </a:lnTo>
                  <a:lnTo>
                    <a:pt x="42" y="13"/>
                  </a:lnTo>
                  <a:lnTo>
                    <a:pt x="38" y="15"/>
                  </a:lnTo>
                  <a:lnTo>
                    <a:pt x="35" y="17"/>
                  </a:lnTo>
                  <a:lnTo>
                    <a:pt x="33" y="19"/>
                  </a:lnTo>
                  <a:lnTo>
                    <a:pt x="29" y="20"/>
                  </a:lnTo>
                  <a:lnTo>
                    <a:pt x="26" y="23"/>
                  </a:lnTo>
                  <a:lnTo>
                    <a:pt x="25" y="26"/>
                  </a:lnTo>
                  <a:lnTo>
                    <a:pt x="22" y="29"/>
                  </a:lnTo>
                  <a:lnTo>
                    <a:pt x="20" y="32"/>
                  </a:lnTo>
                  <a:lnTo>
                    <a:pt x="18" y="36"/>
                  </a:lnTo>
                  <a:lnTo>
                    <a:pt x="17" y="40"/>
                  </a:lnTo>
                  <a:lnTo>
                    <a:pt x="15" y="44"/>
                  </a:lnTo>
                  <a:lnTo>
                    <a:pt x="13" y="48"/>
                  </a:lnTo>
                  <a:lnTo>
                    <a:pt x="11" y="52"/>
                  </a:lnTo>
                  <a:lnTo>
                    <a:pt x="10" y="57"/>
                  </a:lnTo>
                  <a:lnTo>
                    <a:pt x="7" y="63"/>
                  </a:lnTo>
                  <a:lnTo>
                    <a:pt x="4" y="69"/>
                  </a:lnTo>
                  <a:lnTo>
                    <a:pt x="2" y="74"/>
                  </a:lnTo>
                  <a:lnTo>
                    <a:pt x="1" y="80"/>
                  </a:lnTo>
                  <a:lnTo>
                    <a:pt x="0" y="85"/>
                  </a:lnTo>
                  <a:lnTo>
                    <a:pt x="1" y="89"/>
                  </a:lnTo>
                  <a:lnTo>
                    <a:pt x="3" y="95"/>
                  </a:lnTo>
                  <a:lnTo>
                    <a:pt x="4" y="101"/>
                  </a:lnTo>
                  <a:lnTo>
                    <a:pt x="9" y="108"/>
                  </a:lnTo>
                  <a:lnTo>
                    <a:pt x="11" y="114"/>
                  </a:lnTo>
                  <a:lnTo>
                    <a:pt x="16" y="122"/>
                  </a:lnTo>
                  <a:lnTo>
                    <a:pt x="18" y="128"/>
                  </a:lnTo>
                  <a:lnTo>
                    <a:pt x="22" y="133"/>
                  </a:lnTo>
                  <a:lnTo>
                    <a:pt x="26" y="137"/>
                  </a:lnTo>
                  <a:lnTo>
                    <a:pt x="29" y="141"/>
                  </a:lnTo>
                  <a:lnTo>
                    <a:pt x="36" y="146"/>
                  </a:lnTo>
                  <a:lnTo>
                    <a:pt x="45" y="152"/>
                  </a:lnTo>
                  <a:lnTo>
                    <a:pt x="55" y="159"/>
                  </a:lnTo>
                  <a:lnTo>
                    <a:pt x="66" y="164"/>
                  </a:lnTo>
                  <a:lnTo>
                    <a:pt x="79" y="167"/>
                  </a:lnTo>
                  <a:lnTo>
                    <a:pt x="90" y="168"/>
                  </a:lnTo>
                  <a:lnTo>
                    <a:pt x="103" y="165"/>
                  </a:lnTo>
                  <a:lnTo>
                    <a:pt x="109" y="164"/>
                  </a:lnTo>
                  <a:lnTo>
                    <a:pt x="111" y="164"/>
                  </a:lnTo>
                  <a:lnTo>
                    <a:pt x="114" y="162"/>
                  </a:lnTo>
                  <a:lnTo>
                    <a:pt x="118" y="158"/>
                  </a:lnTo>
                  <a:lnTo>
                    <a:pt x="118" y="6"/>
                  </a:lnTo>
                  <a:lnTo>
                    <a:pt x="111" y="2"/>
                  </a:lnTo>
                  <a:lnTo>
                    <a:pt x="107" y="0"/>
                  </a:lnTo>
                  <a:lnTo>
                    <a:pt x="105" y="0"/>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29930" name="Freeform 254"/>
            <p:cNvSpPr>
              <a:spLocks/>
            </p:cNvSpPr>
            <p:nvPr/>
          </p:nvSpPr>
          <p:spPr bwMode="auto">
            <a:xfrm>
              <a:off x="5541" y="3030"/>
              <a:ext cx="11" cy="6"/>
            </a:xfrm>
            <a:custGeom>
              <a:avLst/>
              <a:gdLst>
                <a:gd name="T0" fmla="*/ 6 w 12"/>
                <a:gd name="T1" fmla="*/ 1 h 6"/>
                <a:gd name="T2" fmla="*/ 6 w 12"/>
                <a:gd name="T3" fmla="*/ 1 h 6"/>
                <a:gd name="T4" fmla="*/ 4 w 12"/>
                <a:gd name="T5" fmla="*/ 0 h 6"/>
                <a:gd name="T6" fmla="*/ 4 w 12"/>
                <a:gd name="T7" fmla="*/ 0 h 6"/>
                <a:gd name="T8" fmla="*/ 3 w 12"/>
                <a:gd name="T9" fmla="*/ 0 h 6"/>
                <a:gd name="T10" fmla="*/ 2 w 12"/>
                <a:gd name="T11" fmla="*/ 0 h 6"/>
                <a:gd name="T12" fmla="*/ 1 w 12"/>
                <a:gd name="T13" fmla="*/ 0 h 6"/>
                <a:gd name="T14" fmla="*/ 1 w 12"/>
                <a:gd name="T15" fmla="*/ 1 h 6"/>
                <a:gd name="T16" fmla="*/ 0 w 12"/>
                <a:gd name="T17" fmla="*/ 2 h 6"/>
                <a:gd name="T18" fmla="*/ 1 w 12"/>
                <a:gd name="T19" fmla="*/ 2 h 6"/>
                <a:gd name="T20" fmla="*/ 1 w 12"/>
                <a:gd name="T21" fmla="*/ 3 h 6"/>
                <a:gd name="T22" fmla="*/ 2 w 12"/>
                <a:gd name="T23" fmla="*/ 3 h 6"/>
                <a:gd name="T24" fmla="*/ 3 w 12"/>
                <a:gd name="T25" fmla="*/ 4 h 6"/>
                <a:gd name="T26" fmla="*/ 4 w 12"/>
                <a:gd name="T27" fmla="*/ 4 h 6"/>
                <a:gd name="T28" fmla="*/ 4 w 12"/>
                <a:gd name="T29" fmla="*/ 4 h 6"/>
                <a:gd name="T30" fmla="*/ 6 w 12"/>
                <a:gd name="T31" fmla="*/ 5 h 6"/>
                <a:gd name="T32" fmla="*/ 6 w 12"/>
                <a:gd name="T33" fmla="*/ 5 h 6"/>
                <a:gd name="T34" fmla="*/ 6 w 12"/>
                <a:gd name="T35" fmla="*/ 4 h 6"/>
                <a:gd name="T36" fmla="*/ 6 w 12"/>
                <a:gd name="T37" fmla="*/ 4 h 6"/>
                <a:gd name="T38" fmla="*/ 6 w 12"/>
                <a:gd name="T39" fmla="*/ 3 h 6"/>
                <a:gd name="T40" fmla="*/ 6 w 12"/>
                <a:gd name="T41" fmla="*/ 2 h 6"/>
                <a:gd name="T42" fmla="*/ 6 w 12"/>
                <a:gd name="T43" fmla="*/ 2 h 6"/>
                <a:gd name="T44" fmla="*/ 6 w 12"/>
                <a:gd name="T45" fmla="*/ 2 h 6"/>
                <a:gd name="T46" fmla="*/ 6 w 12"/>
                <a:gd name="T47" fmla="*/ 1 h 6"/>
                <a:gd name="T48" fmla="*/ 6 w 12"/>
                <a:gd name="T49" fmla="*/ 1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6"/>
                <a:gd name="T77" fmla="*/ 12 w 12"/>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6">
                  <a:moveTo>
                    <a:pt x="8" y="1"/>
                  </a:moveTo>
                  <a:lnTo>
                    <a:pt x="6" y="1"/>
                  </a:lnTo>
                  <a:lnTo>
                    <a:pt x="4" y="0"/>
                  </a:lnTo>
                  <a:lnTo>
                    <a:pt x="3" y="0"/>
                  </a:lnTo>
                  <a:lnTo>
                    <a:pt x="2" y="0"/>
                  </a:lnTo>
                  <a:lnTo>
                    <a:pt x="1" y="0"/>
                  </a:lnTo>
                  <a:lnTo>
                    <a:pt x="1" y="1"/>
                  </a:lnTo>
                  <a:lnTo>
                    <a:pt x="0" y="2"/>
                  </a:lnTo>
                  <a:lnTo>
                    <a:pt x="1" y="2"/>
                  </a:lnTo>
                  <a:lnTo>
                    <a:pt x="1" y="3"/>
                  </a:lnTo>
                  <a:lnTo>
                    <a:pt x="2" y="3"/>
                  </a:lnTo>
                  <a:lnTo>
                    <a:pt x="3" y="4"/>
                  </a:lnTo>
                  <a:lnTo>
                    <a:pt x="4" y="4"/>
                  </a:lnTo>
                  <a:lnTo>
                    <a:pt x="6" y="5"/>
                  </a:lnTo>
                  <a:lnTo>
                    <a:pt x="7" y="5"/>
                  </a:lnTo>
                  <a:lnTo>
                    <a:pt x="8" y="4"/>
                  </a:lnTo>
                  <a:lnTo>
                    <a:pt x="9" y="4"/>
                  </a:lnTo>
                  <a:lnTo>
                    <a:pt x="10" y="3"/>
                  </a:lnTo>
                  <a:lnTo>
                    <a:pt x="11" y="2"/>
                  </a:lnTo>
                  <a:lnTo>
                    <a:pt x="10" y="2"/>
                  </a:lnTo>
                  <a:lnTo>
                    <a:pt x="9" y="1"/>
                  </a:lnTo>
                  <a:lnTo>
                    <a:pt x="8"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31" name="Freeform 255"/>
            <p:cNvSpPr>
              <a:spLocks/>
            </p:cNvSpPr>
            <p:nvPr/>
          </p:nvSpPr>
          <p:spPr bwMode="auto">
            <a:xfrm>
              <a:off x="5541" y="3030"/>
              <a:ext cx="21" cy="16"/>
            </a:xfrm>
            <a:custGeom>
              <a:avLst/>
              <a:gdLst>
                <a:gd name="T0" fmla="*/ 5 w 23"/>
                <a:gd name="T1" fmla="*/ 3 h 16"/>
                <a:gd name="T2" fmla="*/ 5 w 23"/>
                <a:gd name="T3" fmla="*/ 3 h 16"/>
                <a:gd name="T4" fmla="*/ 5 w 23"/>
                <a:gd name="T5" fmla="*/ 2 h 16"/>
                <a:gd name="T6" fmla="*/ 5 w 23"/>
                <a:gd name="T7" fmla="*/ 1 h 16"/>
                <a:gd name="T8" fmla="*/ 5 w 23"/>
                <a:gd name="T9" fmla="*/ 1 h 16"/>
                <a:gd name="T10" fmla="*/ 5 w 23"/>
                <a:gd name="T11" fmla="*/ 0 h 16"/>
                <a:gd name="T12" fmla="*/ 3 w 23"/>
                <a:gd name="T13" fmla="*/ 0 h 16"/>
                <a:gd name="T14" fmla="*/ 1 w 23"/>
                <a:gd name="T15" fmla="*/ 1 h 16"/>
                <a:gd name="T16" fmla="*/ 1 w 23"/>
                <a:gd name="T17" fmla="*/ 4 h 16"/>
                <a:gd name="T18" fmla="*/ 0 w 23"/>
                <a:gd name="T19" fmla="*/ 6 h 16"/>
                <a:gd name="T20" fmla="*/ 1 w 23"/>
                <a:gd name="T21" fmla="*/ 7 h 16"/>
                <a:gd name="T22" fmla="*/ 1 w 23"/>
                <a:gd name="T23" fmla="*/ 8 h 16"/>
                <a:gd name="T24" fmla="*/ 3 w 23"/>
                <a:gd name="T25" fmla="*/ 10 h 16"/>
                <a:gd name="T26" fmla="*/ 5 w 23"/>
                <a:gd name="T27" fmla="*/ 11 h 16"/>
                <a:gd name="T28" fmla="*/ 5 w 23"/>
                <a:gd name="T29" fmla="*/ 12 h 16"/>
                <a:gd name="T30" fmla="*/ 5 w 23"/>
                <a:gd name="T31" fmla="*/ 13 h 16"/>
                <a:gd name="T32" fmla="*/ 5 w 23"/>
                <a:gd name="T33" fmla="*/ 15 h 16"/>
                <a:gd name="T34" fmla="*/ 5 w 23"/>
                <a:gd name="T35" fmla="*/ 14 h 16"/>
                <a:gd name="T36" fmla="*/ 5 w 23"/>
                <a:gd name="T37" fmla="*/ 13 h 16"/>
                <a:gd name="T38" fmla="*/ 5 w 23"/>
                <a:gd name="T39" fmla="*/ 11 h 16"/>
                <a:gd name="T40" fmla="*/ 6 w 23"/>
                <a:gd name="T41" fmla="*/ 9 h 16"/>
                <a:gd name="T42" fmla="*/ 7 w 23"/>
                <a:gd name="T43" fmla="*/ 7 h 16"/>
                <a:gd name="T44" fmla="*/ 7 w 23"/>
                <a:gd name="T45" fmla="*/ 6 h 16"/>
                <a:gd name="T46" fmla="*/ 6 w 23"/>
                <a:gd name="T47" fmla="*/ 5 h 16"/>
                <a:gd name="T48" fmla="*/ 5 w 23"/>
                <a:gd name="T49" fmla="*/ 3 h 16"/>
                <a:gd name="T50" fmla="*/ 5 w 23"/>
                <a:gd name="T51" fmla="*/ 3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6"/>
                <a:gd name="T80" fmla="*/ 23 w 23"/>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6">
                  <a:moveTo>
                    <a:pt x="17" y="3"/>
                  </a:moveTo>
                  <a:lnTo>
                    <a:pt x="17" y="3"/>
                  </a:lnTo>
                  <a:lnTo>
                    <a:pt x="12" y="2"/>
                  </a:lnTo>
                  <a:lnTo>
                    <a:pt x="9" y="1"/>
                  </a:lnTo>
                  <a:lnTo>
                    <a:pt x="8" y="1"/>
                  </a:lnTo>
                  <a:lnTo>
                    <a:pt x="7" y="0"/>
                  </a:lnTo>
                  <a:lnTo>
                    <a:pt x="3" y="0"/>
                  </a:lnTo>
                  <a:lnTo>
                    <a:pt x="1" y="1"/>
                  </a:lnTo>
                  <a:lnTo>
                    <a:pt x="1" y="4"/>
                  </a:lnTo>
                  <a:lnTo>
                    <a:pt x="0" y="6"/>
                  </a:lnTo>
                  <a:lnTo>
                    <a:pt x="1" y="7"/>
                  </a:lnTo>
                  <a:lnTo>
                    <a:pt x="1" y="8"/>
                  </a:lnTo>
                  <a:lnTo>
                    <a:pt x="3" y="10"/>
                  </a:lnTo>
                  <a:lnTo>
                    <a:pt x="6" y="11"/>
                  </a:lnTo>
                  <a:lnTo>
                    <a:pt x="8" y="12"/>
                  </a:lnTo>
                  <a:lnTo>
                    <a:pt x="9" y="13"/>
                  </a:lnTo>
                  <a:lnTo>
                    <a:pt x="11" y="15"/>
                  </a:lnTo>
                  <a:lnTo>
                    <a:pt x="13" y="14"/>
                  </a:lnTo>
                  <a:lnTo>
                    <a:pt x="15" y="13"/>
                  </a:lnTo>
                  <a:lnTo>
                    <a:pt x="18" y="11"/>
                  </a:lnTo>
                  <a:lnTo>
                    <a:pt x="20" y="9"/>
                  </a:lnTo>
                  <a:lnTo>
                    <a:pt x="22" y="7"/>
                  </a:lnTo>
                  <a:lnTo>
                    <a:pt x="22" y="6"/>
                  </a:lnTo>
                  <a:lnTo>
                    <a:pt x="20" y="5"/>
                  </a:lnTo>
                  <a:lnTo>
                    <a:pt x="18" y="3"/>
                  </a:lnTo>
                  <a:lnTo>
                    <a:pt x="17" y="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32" name="Freeform 256"/>
            <p:cNvSpPr>
              <a:spLocks/>
            </p:cNvSpPr>
            <p:nvPr/>
          </p:nvSpPr>
          <p:spPr bwMode="auto">
            <a:xfrm>
              <a:off x="5564" y="2951"/>
              <a:ext cx="2" cy="4"/>
            </a:xfrm>
            <a:custGeom>
              <a:avLst/>
              <a:gdLst>
                <a:gd name="T0" fmla="*/ 0 w 3"/>
                <a:gd name="T1" fmla="*/ 2 h 4"/>
                <a:gd name="T2" fmla="*/ 0 w 3"/>
                <a:gd name="T3" fmla="*/ 2 h 4"/>
                <a:gd name="T4" fmla="*/ 1 w 3"/>
                <a:gd name="T5" fmla="*/ 3 h 4"/>
                <a:gd name="T6" fmla="*/ 1 w 3"/>
                <a:gd name="T7" fmla="*/ 3 h 4"/>
                <a:gd name="T8" fmla="*/ 1 w 3"/>
                <a:gd name="T9" fmla="*/ 3 h 4"/>
                <a:gd name="T10" fmla="*/ 1 w 3"/>
                <a:gd name="T11" fmla="*/ 3 h 4"/>
                <a:gd name="T12" fmla="*/ 1 w 3"/>
                <a:gd name="T13" fmla="*/ 2 h 4"/>
                <a:gd name="T14" fmla="*/ 1 w 3"/>
                <a:gd name="T15" fmla="*/ 2 h 4"/>
                <a:gd name="T16" fmla="*/ 1 w 3"/>
                <a:gd name="T17" fmla="*/ 1 h 4"/>
                <a:gd name="T18" fmla="*/ 0 w 3"/>
                <a:gd name="T19" fmla="*/ 0 h 4"/>
                <a:gd name="T20" fmla="*/ 0 w 3"/>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0" y="2"/>
                  </a:moveTo>
                  <a:lnTo>
                    <a:pt x="0" y="2"/>
                  </a:lnTo>
                  <a:lnTo>
                    <a:pt x="1" y="3"/>
                  </a:lnTo>
                  <a:lnTo>
                    <a:pt x="2" y="3"/>
                  </a:lnTo>
                  <a:lnTo>
                    <a:pt x="2" y="2"/>
                  </a:lnTo>
                  <a:lnTo>
                    <a:pt x="2" y="1"/>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33" name="Freeform 257"/>
            <p:cNvSpPr>
              <a:spLocks/>
            </p:cNvSpPr>
            <p:nvPr/>
          </p:nvSpPr>
          <p:spPr bwMode="auto">
            <a:xfrm>
              <a:off x="5565" y="2951"/>
              <a:ext cx="9" cy="14"/>
            </a:xfrm>
            <a:custGeom>
              <a:avLst/>
              <a:gdLst>
                <a:gd name="T0" fmla="*/ 5 w 10"/>
                <a:gd name="T1" fmla="*/ 7 h 14"/>
                <a:gd name="T2" fmla="*/ 5 w 10"/>
                <a:gd name="T3" fmla="*/ 7 h 14"/>
                <a:gd name="T4" fmla="*/ 5 w 10"/>
                <a:gd name="T5" fmla="*/ 10 h 14"/>
                <a:gd name="T6" fmla="*/ 5 w 10"/>
                <a:gd name="T7" fmla="*/ 11 h 14"/>
                <a:gd name="T8" fmla="*/ 5 w 10"/>
                <a:gd name="T9" fmla="*/ 13 h 14"/>
                <a:gd name="T10" fmla="*/ 2 w 10"/>
                <a:gd name="T11" fmla="*/ 13 h 14"/>
                <a:gd name="T12" fmla="*/ 1 w 10"/>
                <a:gd name="T13" fmla="*/ 12 h 14"/>
                <a:gd name="T14" fmla="*/ 0 w 10"/>
                <a:gd name="T15" fmla="*/ 10 h 14"/>
                <a:gd name="T16" fmla="*/ 0 w 10"/>
                <a:gd name="T17" fmla="*/ 9 h 14"/>
                <a:gd name="T18" fmla="*/ 0 w 10"/>
                <a:gd name="T19" fmla="*/ 3 h 14"/>
                <a:gd name="T20" fmla="*/ 5 w 10"/>
                <a:gd name="T21" fmla="*/ 0 h 14"/>
                <a:gd name="T22" fmla="*/ 5 w 10"/>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4"/>
                <a:gd name="T38" fmla="*/ 10 w 1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4">
                  <a:moveTo>
                    <a:pt x="9" y="7"/>
                  </a:moveTo>
                  <a:lnTo>
                    <a:pt x="9" y="7"/>
                  </a:lnTo>
                  <a:lnTo>
                    <a:pt x="7" y="10"/>
                  </a:lnTo>
                  <a:lnTo>
                    <a:pt x="6" y="11"/>
                  </a:lnTo>
                  <a:lnTo>
                    <a:pt x="5" y="13"/>
                  </a:lnTo>
                  <a:lnTo>
                    <a:pt x="2" y="13"/>
                  </a:lnTo>
                  <a:lnTo>
                    <a:pt x="1" y="12"/>
                  </a:lnTo>
                  <a:lnTo>
                    <a:pt x="0" y="10"/>
                  </a:lnTo>
                  <a:lnTo>
                    <a:pt x="0" y="9"/>
                  </a:lnTo>
                  <a:lnTo>
                    <a:pt x="0" y="3"/>
                  </a:lnTo>
                  <a:lnTo>
                    <a:pt x="8" y="0"/>
                  </a:lnTo>
                  <a:lnTo>
                    <a:pt x="9"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34" name="Freeform 258"/>
            <p:cNvSpPr>
              <a:spLocks/>
            </p:cNvSpPr>
            <p:nvPr/>
          </p:nvSpPr>
          <p:spPr bwMode="auto">
            <a:xfrm>
              <a:off x="5549" y="2995"/>
              <a:ext cx="10" cy="4"/>
            </a:xfrm>
            <a:custGeom>
              <a:avLst/>
              <a:gdLst>
                <a:gd name="T0" fmla="*/ 1 w 11"/>
                <a:gd name="T1" fmla="*/ 0 h 4"/>
                <a:gd name="T2" fmla="*/ 2 w 11"/>
                <a:gd name="T3" fmla="*/ 1 h 4"/>
                <a:gd name="T4" fmla="*/ 3 w 11"/>
                <a:gd name="T5" fmla="*/ 1 h 4"/>
                <a:gd name="T6" fmla="*/ 3 w 11"/>
                <a:gd name="T7" fmla="*/ 2 h 4"/>
                <a:gd name="T8" fmla="*/ 4 w 11"/>
                <a:gd name="T9" fmla="*/ 2 h 4"/>
                <a:gd name="T10" fmla="*/ 5 w 11"/>
                <a:gd name="T11" fmla="*/ 2 h 4"/>
                <a:gd name="T12" fmla="*/ 5 w 11"/>
                <a:gd name="T13" fmla="*/ 2 h 4"/>
                <a:gd name="T14" fmla="*/ 5 w 11"/>
                <a:gd name="T15" fmla="*/ 1 h 4"/>
                <a:gd name="T16" fmla="*/ 5 w 11"/>
                <a:gd name="T17" fmla="*/ 1 h 4"/>
                <a:gd name="T18" fmla="*/ 5 w 11"/>
                <a:gd name="T19" fmla="*/ 2 h 4"/>
                <a:gd name="T20" fmla="*/ 5 w 11"/>
                <a:gd name="T21" fmla="*/ 2 h 4"/>
                <a:gd name="T22" fmla="*/ 5 w 11"/>
                <a:gd name="T23" fmla="*/ 2 h 4"/>
                <a:gd name="T24" fmla="*/ 5 w 11"/>
                <a:gd name="T25" fmla="*/ 3 h 4"/>
                <a:gd name="T26" fmla="*/ 5 w 11"/>
                <a:gd name="T27" fmla="*/ 3 h 4"/>
                <a:gd name="T28" fmla="*/ 5 w 11"/>
                <a:gd name="T29" fmla="*/ 3 h 4"/>
                <a:gd name="T30" fmla="*/ 5 w 11"/>
                <a:gd name="T31" fmla="*/ 3 h 4"/>
                <a:gd name="T32" fmla="*/ 4 w 11"/>
                <a:gd name="T33" fmla="*/ 3 h 4"/>
                <a:gd name="T34" fmla="*/ 3 w 11"/>
                <a:gd name="T35" fmla="*/ 3 h 4"/>
                <a:gd name="T36" fmla="*/ 2 w 11"/>
                <a:gd name="T37" fmla="*/ 3 h 4"/>
                <a:gd name="T38" fmla="*/ 1 w 11"/>
                <a:gd name="T39" fmla="*/ 3 h 4"/>
                <a:gd name="T40" fmla="*/ 0 w 11"/>
                <a:gd name="T41" fmla="*/ 3 h 4"/>
                <a:gd name="T42" fmla="*/ 0 w 11"/>
                <a:gd name="T43" fmla="*/ 2 h 4"/>
                <a:gd name="T44" fmla="*/ 0 w 11"/>
                <a:gd name="T45" fmla="*/ 1 h 4"/>
                <a:gd name="T46" fmla="*/ 1 w 11"/>
                <a:gd name="T47" fmla="*/ 0 h 4"/>
                <a:gd name="T48" fmla="*/ 1 w 11"/>
                <a:gd name="T49" fmla="*/ 0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
                <a:gd name="T77" fmla="*/ 11 w 11"/>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
                  <a:moveTo>
                    <a:pt x="1" y="0"/>
                  </a:moveTo>
                  <a:lnTo>
                    <a:pt x="2" y="1"/>
                  </a:lnTo>
                  <a:lnTo>
                    <a:pt x="3" y="1"/>
                  </a:lnTo>
                  <a:lnTo>
                    <a:pt x="3" y="2"/>
                  </a:lnTo>
                  <a:lnTo>
                    <a:pt x="4" y="2"/>
                  </a:lnTo>
                  <a:lnTo>
                    <a:pt x="6" y="2"/>
                  </a:lnTo>
                  <a:lnTo>
                    <a:pt x="7" y="2"/>
                  </a:lnTo>
                  <a:lnTo>
                    <a:pt x="8" y="1"/>
                  </a:lnTo>
                  <a:lnTo>
                    <a:pt x="9" y="1"/>
                  </a:lnTo>
                  <a:lnTo>
                    <a:pt x="9" y="2"/>
                  </a:lnTo>
                  <a:lnTo>
                    <a:pt x="10" y="2"/>
                  </a:lnTo>
                  <a:lnTo>
                    <a:pt x="9" y="2"/>
                  </a:lnTo>
                  <a:lnTo>
                    <a:pt x="9" y="3"/>
                  </a:lnTo>
                  <a:lnTo>
                    <a:pt x="7" y="3"/>
                  </a:lnTo>
                  <a:lnTo>
                    <a:pt x="6" y="3"/>
                  </a:lnTo>
                  <a:lnTo>
                    <a:pt x="5" y="3"/>
                  </a:lnTo>
                  <a:lnTo>
                    <a:pt x="4" y="3"/>
                  </a:lnTo>
                  <a:lnTo>
                    <a:pt x="3" y="3"/>
                  </a:lnTo>
                  <a:lnTo>
                    <a:pt x="2" y="3"/>
                  </a:lnTo>
                  <a:lnTo>
                    <a:pt x="1" y="3"/>
                  </a:lnTo>
                  <a:lnTo>
                    <a:pt x="0" y="3"/>
                  </a:lnTo>
                  <a:lnTo>
                    <a:pt x="0" y="2"/>
                  </a:lnTo>
                  <a:lnTo>
                    <a:pt x="0" y="1"/>
                  </a:lnTo>
                  <a:lnTo>
                    <a:pt x="1" y="0"/>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35" name="Freeform 259"/>
            <p:cNvSpPr>
              <a:spLocks/>
            </p:cNvSpPr>
            <p:nvPr/>
          </p:nvSpPr>
          <p:spPr bwMode="auto">
            <a:xfrm>
              <a:off x="5549" y="2995"/>
              <a:ext cx="20" cy="14"/>
            </a:xfrm>
            <a:custGeom>
              <a:avLst/>
              <a:gdLst>
                <a:gd name="T0" fmla="*/ 1 w 22"/>
                <a:gd name="T1" fmla="*/ 0 h 14"/>
                <a:gd name="T2" fmla="*/ 1 w 22"/>
                <a:gd name="T3" fmla="*/ 0 h 14"/>
                <a:gd name="T4" fmla="*/ 3 w 22"/>
                <a:gd name="T5" fmla="*/ 4 h 14"/>
                <a:gd name="T6" fmla="*/ 5 w 22"/>
                <a:gd name="T7" fmla="*/ 6 h 14"/>
                <a:gd name="T8" fmla="*/ 5 w 22"/>
                <a:gd name="T9" fmla="*/ 8 h 14"/>
                <a:gd name="T10" fmla="*/ 5 w 22"/>
                <a:gd name="T11" fmla="*/ 8 h 14"/>
                <a:gd name="T12" fmla="*/ 5 w 22"/>
                <a:gd name="T13" fmla="*/ 7 h 14"/>
                <a:gd name="T14" fmla="*/ 5 w 22"/>
                <a:gd name="T15" fmla="*/ 7 h 14"/>
                <a:gd name="T16" fmla="*/ 5 w 22"/>
                <a:gd name="T17" fmla="*/ 6 h 14"/>
                <a:gd name="T18" fmla="*/ 5 w 22"/>
                <a:gd name="T19" fmla="*/ 6 h 14"/>
                <a:gd name="T20" fmla="*/ 6 w 22"/>
                <a:gd name="T21" fmla="*/ 7 h 14"/>
                <a:gd name="T22" fmla="*/ 6 w 22"/>
                <a:gd name="T23" fmla="*/ 9 h 14"/>
                <a:gd name="T24" fmla="*/ 6 w 22"/>
                <a:gd name="T25" fmla="*/ 10 h 14"/>
                <a:gd name="T26" fmla="*/ 5 w 22"/>
                <a:gd name="T27" fmla="*/ 11 h 14"/>
                <a:gd name="T28" fmla="*/ 5 w 22"/>
                <a:gd name="T29" fmla="*/ 12 h 14"/>
                <a:gd name="T30" fmla="*/ 5 w 22"/>
                <a:gd name="T31" fmla="*/ 13 h 14"/>
                <a:gd name="T32" fmla="*/ 5 w 22"/>
                <a:gd name="T33" fmla="*/ 13 h 14"/>
                <a:gd name="T34" fmla="*/ 5 w 22"/>
                <a:gd name="T35" fmla="*/ 13 h 14"/>
                <a:gd name="T36" fmla="*/ 5 w 22"/>
                <a:gd name="T37" fmla="*/ 13 h 14"/>
                <a:gd name="T38" fmla="*/ 4 w 22"/>
                <a:gd name="T39" fmla="*/ 13 h 14"/>
                <a:gd name="T40" fmla="*/ 2 w 22"/>
                <a:gd name="T41" fmla="*/ 13 h 14"/>
                <a:gd name="T42" fmla="*/ 0 w 22"/>
                <a:gd name="T43" fmla="*/ 11 h 14"/>
                <a:gd name="T44" fmla="*/ 0 w 22"/>
                <a:gd name="T45" fmla="*/ 9 h 14"/>
                <a:gd name="T46" fmla="*/ 0 w 22"/>
                <a:gd name="T47" fmla="*/ 4 h 14"/>
                <a:gd name="T48" fmla="*/ 1 w 22"/>
                <a:gd name="T49" fmla="*/ 2 h 14"/>
                <a:gd name="T50" fmla="*/ 1 w 2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4"/>
                <a:gd name="T80" fmla="*/ 22 w 2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4">
                  <a:moveTo>
                    <a:pt x="1" y="0"/>
                  </a:moveTo>
                  <a:lnTo>
                    <a:pt x="1" y="0"/>
                  </a:lnTo>
                  <a:lnTo>
                    <a:pt x="3" y="4"/>
                  </a:lnTo>
                  <a:lnTo>
                    <a:pt x="6" y="6"/>
                  </a:lnTo>
                  <a:lnTo>
                    <a:pt x="7" y="8"/>
                  </a:lnTo>
                  <a:lnTo>
                    <a:pt x="9" y="8"/>
                  </a:lnTo>
                  <a:lnTo>
                    <a:pt x="12" y="7"/>
                  </a:lnTo>
                  <a:lnTo>
                    <a:pt x="14" y="7"/>
                  </a:lnTo>
                  <a:lnTo>
                    <a:pt x="17" y="6"/>
                  </a:lnTo>
                  <a:lnTo>
                    <a:pt x="19" y="6"/>
                  </a:lnTo>
                  <a:lnTo>
                    <a:pt x="20" y="7"/>
                  </a:lnTo>
                  <a:lnTo>
                    <a:pt x="21" y="9"/>
                  </a:lnTo>
                  <a:lnTo>
                    <a:pt x="20" y="10"/>
                  </a:lnTo>
                  <a:lnTo>
                    <a:pt x="19" y="11"/>
                  </a:lnTo>
                  <a:lnTo>
                    <a:pt x="15" y="12"/>
                  </a:lnTo>
                  <a:lnTo>
                    <a:pt x="13" y="13"/>
                  </a:lnTo>
                  <a:lnTo>
                    <a:pt x="11" y="13"/>
                  </a:lnTo>
                  <a:lnTo>
                    <a:pt x="9" y="13"/>
                  </a:lnTo>
                  <a:lnTo>
                    <a:pt x="7" y="13"/>
                  </a:lnTo>
                  <a:lnTo>
                    <a:pt x="4" y="13"/>
                  </a:lnTo>
                  <a:lnTo>
                    <a:pt x="2" y="13"/>
                  </a:lnTo>
                  <a:lnTo>
                    <a:pt x="0" y="11"/>
                  </a:lnTo>
                  <a:lnTo>
                    <a:pt x="0" y="9"/>
                  </a:lnTo>
                  <a:lnTo>
                    <a:pt x="0" y="4"/>
                  </a:lnTo>
                  <a:lnTo>
                    <a:pt x="1" y="2"/>
                  </a:lnTo>
                  <a:lnTo>
                    <a:pt x="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36" name="Freeform 260"/>
            <p:cNvSpPr>
              <a:spLocks/>
            </p:cNvSpPr>
            <p:nvPr/>
          </p:nvSpPr>
          <p:spPr bwMode="auto">
            <a:xfrm>
              <a:off x="5588" y="2981"/>
              <a:ext cx="7" cy="3"/>
            </a:xfrm>
            <a:custGeom>
              <a:avLst/>
              <a:gdLst>
                <a:gd name="T0" fmla="*/ 0 w 8"/>
                <a:gd name="T1" fmla="*/ 2 h 3"/>
                <a:gd name="T2" fmla="*/ 4 w 8"/>
                <a:gd name="T3" fmla="*/ 1 h 3"/>
                <a:gd name="T4" fmla="*/ 4 w 8"/>
                <a:gd name="T5" fmla="*/ 1 h 3"/>
                <a:gd name="T6" fmla="*/ 4 w 8"/>
                <a:gd name="T7" fmla="*/ 0 h 3"/>
                <a:gd name="T8" fmla="*/ 4 w 8"/>
                <a:gd name="T9" fmla="*/ 0 h 3"/>
                <a:gd name="T10" fmla="*/ 0 w 8"/>
                <a:gd name="T11" fmla="*/ 2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2"/>
                  </a:moveTo>
                  <a:lnTo>
                    <a:pt x="7" y="1"/>
                  </a:lnTo>
                  <a:lnTo>
                    <a:pt x="7" y="0"/>
                  </a:lnTo>
                  <a:lnTo>
                    <a:pt x="5"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37" name="Freeform 261"/>
            <p:cNvSpPr>
              <a:spLocks/>
            </p:cNvSpPr>
            <p:nvPr/>
          </p:nvSpPr>
          <p:spPr bwMode="auto">
            <a:xfrm>
              <a:off x="5594" y="2983"/>
              <a:ext cx="4" cy="9"/>
            </a:xfrm>
            <a:custGeom>
              <a:avLst/>
              <a:gdLst>
                <a:gd name="T0" fmla="*/ 2 w 5"/>
                <a:gd name="T1" fmla="*/ 0 h 9"/>
                <a:gd name="T2" fmla="*/ 2 w 5"/>
                <a:gd name="T3" fmla="*/ 0 h 9"/>
                <a:gd name="T4" fmla="*/ 0 w 5"/>
                <a:gd name="T5" fmla="*/ 3 h 9"/>
                <a:gd name="T6" fmla="*/ 0 w 5"/>
                <a:gd name="T7" fmla="*/ 5 h 9"/>
                <a:gd name="T8" fmla="*/ 0 w 5"/>
                <a:gd name="T9" fmla="*/ 7 h 9"/>
                <a:gd name="T10" fmla="*/ 1 w 5"/>
                <a:gd name="T11" fmla="*/ 8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4" y="0"/>
                  </a:moveTo>
                  <a:lnTo>
                    <a:pt x="4" y="0"/>
                  </a:lnTo>
                  <a:lnTo>
                    <a:pt x="0" y="3"/>
                  </a:lnTo>
                  <a:lnTo>
                    <a:pt x="0" y="5"/>
                  </a:lnTo>
                  <a:lnTo>
                    <a:pt x="0" y="7"/>
                  </a:lnTo>
                  <a:lnTo>
                    <a:pt x="1" y="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38" name="Freeform 262"/>
            <p:cNvSpPr>
              <a:spLocks/>
            </p:cNvSpPr>
            <p:nvPr/>
          </p:nvSpPr>
          <p:spPr bwMode="auto">
            <a:xfrm>
              <a:off x="5529" y="2975"/>
              <a:ext cx="5" cy="17"/>
            </a:xfrm>
            <a:custGeom>
              <a:avLst/>
              <a:gdLst>
                <a:gd name="T0" fmla="*/ 0 w 6"/>
                <a:gd name="T1" fmla="*/ 0 h 17"/>
                <a:gd name="T2" fmla="*/ 1 w 6"/>
                <a:gd name="T3" fmla="*/ 2 h 17"/>
                <a:gd name="T4" fmla="*/ 1 w 6"/>
                <a:gd name="T5" fmla="*/ 4 h 17"/>
                <a:gd name="T6" fmla="*/ 2 w 6"/>
                <a:gd name="T7" fmla="*/ 6 h 17"/>
                <a:gd name="T8" fmla="*/ 2 w 6"/>
                <a:gd name="T9" fmla="*/ 7 h 17"/>
                <a:gd name="T10" fmla="*/ 2 w 6"/>
                <a:gd name="T11" fmla="*/ 7 h 17"/>
                <a:gd name="T12" fmla="*/ 3 w 6"/>
                <a:gd name="T13" fmla="*/ 8 h 17"/>
                <a:gd name="T14" fmla="*/ 3 w 6"/>
                <a:gd name="T15" fmla="*/ 9 h 17"/>
                <a:gd name="T16" fmla="*/ 3 w 6"/>
                <a:gd name="T17" fmla="*/ 10 h 17"/>
                <a:gd name="T18" fmla="*/ 3 w 6"/>
                <a:gd name="T19" fmla="*/ 12 h 17"/>
                <a:gd name="T20" fmla="*/ 3 w 6"/>
                <a:gd name="T21" fmla="*/ 14 h 17"/>
                <a:gd name="T22" fmla="*/ 3 w 6"/>
                <a:gd name="T23" fmla="*/ 15 h 17"/>
                <a:gd name="T24" fmla="*/ 3 w 6"/>
                <a:gd name="T25" fmla="*/ 16 h 17"/>
                <a:gd name="T26" fmla="*/ 0 w 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7"/>
                <a:gd name="T44" fmla="*/ 6 w 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7">
                  <a:moveTo>
                    <a:pt x="0" y="0"/>
                  </a:moveTo>
                  <a:lnTo>
                    <a:pt x="1" y="2"/>
                  </a:lnTo>
                  <a:lnTo>
                    <a:pt x="1" y="4"/>
                  </a:lnTo>
                  <a:lnTo>
                    <a:pt x="2" y="6"/>
                  </a:lnTo>
                  <a:lnTo>
                    <a:pt x="2" y="7"/>
                  </a:lnTo>
                  <a:lnTo>
                    <a:pt x="3" y="8"/>
                  </a:lnTo>
                  <a:lnTo>
                    <a:pt x="3" y="9"/>
                  </a:lnTo>
                  <a:lnTo>
                    <a:pt x="4" y="10"/>
                  </a:lnTo>
                  <a:lnTo>
                    <a:pt x="4" y="12"/>
                  </a:lnTo>
                  <a:lnTo>
                    <a:pt x="4" y="14"/>
                  </a:lnTo>
                  <a:lnTo>
                    <a:pt x="5" y="15"/>
                  </a:lnTo>
                  <a:lnTo>
                    <a:pt x="5" y="16"/>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39" name="Freeform 263"/>
            <p:cNvSpPr>
              <a:spLocks/>
            </p:cNvSpPr>
            <p:nvPr/>
          </p:nvSpPr>
          <p:spPr bwMode="auto">
            <a:xfrm>
              <a:off x="5533" y="2975"/>
              <a:ext cx="7" cy="27"/>
            </a:xfrm>
            <a:custGeom>
              <a:avLst/>
              <a:gdLst>
                <a:gd name="T0" fmla="*/ 4 w 8"/>
                <a:gd name="T1" fmla="*/ 0 h 27"/>
                <a:gd name="T2" fmla="*/ 4 w 8"/>
                <a:gd name="T3" fmla="*/ 0 h 27"/>
                <a:gd name="T4" fmla="*/ 4 w 8"/>
                <a:gd name="T5" fmla="*/ 4 h 27"/>
                <a:gd name="T6" fmla="*/ 4 w 8"/>
                <a:gd name="T7" fmla="*/ 7 h 27"/>
                <a:gd name="T8" fmla="*/ 4 w 8"/>
                <a:gd name="T9" fmla="*/ 10 h 27"/>
                <a:gd name="T10" fmla="*/ 4 w 8"/>
                <a:gd name="T11" fmla="*/ 11 h 27"/>
                <a:gd name="T12" fmla="*/ 4 w 8"/>
                <a:gd name="T13" fmla="*/ 11 h 27"/>
                <a:gd name="T14" fmla="*/ 2 w 8"/>
                <a:gd name="T15" fmla="*/ 13 h 27"/>
                <a:gd name="T16" fmla="*/ 2 w 8"/>
                <a:gd name="T17" fmla="*/ 15 h 27"/>
                <a:gd name="T18" fmla="*/ 1 w 8"/>
                <a:gd name="T19" fmla="*/ 17 h 27"/>
                <a:gd name="T20" fmla="*/ 1 w 8"/>
                <a:gd name="T21" fmla="*/ 19 h 27"/>
                <a:gd name="T22" fmla="*/ 1 w 8"/>
                <a:gd name="T23" fmla="*/ 22 h 27"/>
                <a:gd name="T24" fmla="*/ 0 w 8"/>
                <a:gd name="T25" fmla="*/ 25 h 27"/>
                <a:gd name="T26" fmla="*/ 0 w 8"/>
                <a:gd name="T27" fmla="*/ 26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27"/>
                <a:gd name="T44" fmla="*/ 8 w 8"/>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27">
                  <a:moveTo>
                    <a:pt x="7" y="0"/>
                  </a:moveTo>
                  <a:lnTo>
                    <a:pt x="7" y="0"/>
                  </a:lnTo>
                  <a:lnTo>
                    <a:pt x="6" y="4"/>
                  </a:lnTo>
                  <a:lnTo>
                    <a:pt x="6" y="7"/>
                  </a:lnTo>
                  <a:lnTo>
                    <a:pt x="5" y="10"/>
                  </a:lnTo>
                  <a:lnTo>
                    <a:pt x="5" y="11"/>
                  </a:lnTo>
                  <a:lnTo>
                    <a:pt x="4" y="11"/>
                  </a:lnTo>
                  <a:lnTo>
                    <a:pt x="2" y="13"/>
                  </a:lnTo>
                  <a:lnTo>
                    <a:pt x="2" y="15"/>
                  </a:lnTo>
                  <a:lnTo>
                    <a:pt x="1" y="17"/>
                  </a:lnTo>
                  <a:lnTo>
                    <a:pt x="1" y="19"/>
                  </a:lnTo>
                  <a:lnTo>
                    <a:pt x="1" y="22"/>
                  </a:lnTo>
                  <a:lnTo>
                    <a:pt x="0" y="25"/>
                  </a:lnTo>
                  <a:lnTo>
                    <a:pt x="0" y="2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40" name="Freeform 264"/>
            <p:cNvSpPr>
              <a:spLocks/>
            </p:cNvSpPr>
            <p:nvPr/>
          </p:nvSpPr>
          <p:spPr bwMode="auto">
            <a:xfrm>
              <a:off x="5518" y="3008"/>
              <a:ext cx="17" cy="9"/>
            </a:xfrm>
            <a:custGeom>
              <a:avLst/>
              <a:gdLst>
                <a:gd name="T0" fmla="*/ 0 w 19"/>
                <a:gd name="T1" fmla="*/ 8 h 9"/>
                <a:gd name="T2" fmla="*/ 3 w 19"/>
                <a:gd name="T3" fmla="*/ 0 h 9"/>
                <a:gd name="T4" fmla="*/ 4 w 19"/>
                <a:gd name="T5" fmla="*/ 0 h 9"/>
                <a:gd name="T6" fmla="*/ 4 w 19"/>
                <a:gd name="T7" fmla="*/ 0 h 9"/>
                <a:gd name="T8" fmla="*/ 4 w 19"/>
                <a:gd name="T9" fmla="*/ 4 h 9"/>
                <a:gd name="T10" fmla="*/ 4 w 19"/>
                <a:gd name="T11" fmla="*/ 4 h 9"/>
                <a:gd name="T12" fmla="*/ 4 w 19"/>
                <a:gd name="T13" fmla="*/ 0 h 9"/>
                <a:gd name="T14" fmla="*/ 4 w 19"/>
                <a:gd name="T15" fmla="*/ 0 h 9"/>
                <a:gd name="T16" fmla="*/ 4 w 19"/>
                <a:gd name="T17" fmla="*/ 0 h 9"/>
                <a:gd name="T18" fmla="*/ 0 w 19"/>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0" y="8"/>
                  </a:moveTo>
                  <a:lnTo>
                    <a:pt x="3" y="0"/>
                  </a:lnTo>
                  <a:lnTo>
                    <a:pt x="6" y="0"/>
                  </a:lnTo>
                  <a:lnTo>
                    <a:pt x="9" y="0"/>
                  </a:lnTo>
                  <a:lnTo>
                    <a:pt x="12" y="4"/>
                  </a:lnTo>
                  <a:lnTo>
                    <a:pt x="13" y="4"/>
                  </a:lnTo>
                  <a:lnTo>
                    <a:pt x="16" y="0"/>
                  </a:lnTo>
                  <a:lnTo>
                    <a:pt x="17" y="0"/>
                  </a:lnTo>
                  <a:lnTo>
                    <a:pt x="18" y="0"/>
                  </a:lnTo>
                  <a:lnTo>
                    <a:pt x="0" y="8"/>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1" name="Freeform 265"/>
            <p:cNvSpPr>
              <a:spLocks/>
            </p:cNvSpPr>
            <p:nvPr/>
          </p:nvSpPr>
          <p:spPr bwMode="auto">
            <a:xfrm>
              <a:off x="5518" y="3016"/>
              <a:ext cx="27" cy="3"/>
            </a:xfrm>
            <a:custGeom>
              <a:avLst/>
              <a:gdLst>
                <a:gd name="T0" fmla="*/ 0 w 30"/>
                <a:gd name="T1" fmla="*/ 0 h 3"/>
                <a:gd name="T2" fmla="*/ 0 w 30"/>
                <a:gd name="T3" fmla="*/ 0 h 3"/>
                <a:gd name="T4" fmla="*/ 4 w 30"/>
                <a:gd name="T5" fmla="*/ 2 h 3"/>
                <a:gd name="T6" fmla="*/ 5 w 30"/>
                <a:gd name="T7" fmla="*/ 2 h 3"/>
                <a:gd name="T8" fmla="*/ 5 w 30"/>
                <a:gd name="T9" fmla="*/ 2 h 3"/>
                <a:gd name="T10" fmla="*/ 5 w 30"/>
                <a:gd name="T11" fmla="*/ 1 h 3"/>
                <a:gd name="T12" fmla="*/ 6 w 30"/>
                <a:gd name="T13" fmla="*/ 1 h 3"/>
                <a:gd name="T14" fmla="*/ 8 w 30"/>
                <a:gd name="T15" fmla="*/ 2 h 3"/>
                <a:gd name="T16" fmla="*/ 9 w 30"/>
                <a:gd name="T17" fmla="*/ 2 h 3"/>
                <a:gd name="T18" fmla="*/ 9 w 30"/>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
                <a:gd name="T32" fmla="*/ 30 w 3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
                  <a:moveTo>
                    <a:pt x="0" y="0"/>
                  </a:moveTo>
                  <a:lnTo>
                    <a:pt x="0" y="0"/>
                  </a:lnTo>
                  <a:lnTo>
                    <a:pt x="4" y="2"/>
                  </a:lnTo>
                  <a:lnTo>
                    <a:pt x="10" y="2"/>
                  </a:lnTo>
                  <a:lnTo>
                    <a:pt x="15" y="2"/>
                  </a:lnTo>
                  <a:lnTo>
                    <a:pt x="19" y="1"/>
                  </a:lnTo>
                  <a:lnTo>
                    <a:pt x="21" y="1"/>
                  </a:lnTo>
                  <a:lnTo>
                    <a:pt x="26" y="2"/>
                  </a:lnTo>
                  <a:lnTo>
                    <a:pt x="28" y="2"/>
                  </a:lnTo>
                  <a:lnTo>
                    <a:pt x="29" y="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42" name="Freeform 266"/>
            <p:cNvSpPr>
              <a:spLocks/>
            </p:cNvSpPr>
            <p:nvPr/>
          </p:nvSpPr>
          <p:spPr bwMode="auto">
            <a:xfrm>
              <a:off x="5582" y="2959"/>
              <a:ext cx="9" cy="9"/>
            </a:xfrm>
            <a:custGeom>
              <a:avLst/>
              <a:gdLst>
                <a:gd name="T0" fmla="*/ 4 w 10"/>
                <a:gd name="T1" fmla="*/ 0 h 9"/>
                <a:gd name="T2" fmla="*/ 5 w 10"/>
                <a:gd name="T3" fmla="*/ 0 h 9"/>
                <a:gd name="T4" fmla="*/ 5 w 10"/>
                <a:gd name="T5" fmla="*/ 4 h 9"/>
                <a:gd name="T6" fmla="*/ 5 w 10"/>
                <a:gd name="T7" fmla="*/ 8 h 9"/>
                <a:gd name="T8" fmla="*/ 4 w 10"/>
                <a:gd name="T9" fmla="*/ 8 h 9"/>
                <a:gd name="T10" fmla="*/ 0 w 10"/>
                <a:gd name="T11" fmla="*/ 8 h 9"/>
                <a:gd name="T12" fmla="*/ 0 w 10"/>
                <a:gd name="T13" fmla="*/ 4 h 9"/>
                <a:gd name="T14" fmla="*/ 0 w 10"/>
                <a:gd name="T15" fmla="*/ 0 h 9"/>
                <a:gd name="T16" fmla="*/ 4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0"/>
                  </a:moveTo>
                  <a:lnTo>
                    <a:pt x="9" y="0"/>
                  </a:lnTo>
                  <a:lnTo>
                    <a:pt x="9" y="4"/>
                  </a:lnTo>
                  <a:lnTo>
                    <a:pt x="9" y="8"/>
                  </a:lnTo>
                  <a:lnTo>
                    <a:pt x="4" y="8"/>
                  </a:lnTo>
                  <a:lnTo>
                    <a:pt x="0" y="8"/>
                  </a:lnTo>
                  <a:lnTo>
                    <a:pt x="0" y="4"/>
                  </a:lnTo>
                  <a:lnTo>
                    <a:pt x="0"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3" name="Freeform 267"/>
            <p:cNvSpPr>
              <a:spLocks/>
            </p:cNvSpPr>
            <p:nvPr/>
          </p:nvSpPr>
          <p:spPr bwMode="auto">
            <a:xfrm>
              <a:off x="5569" y="2979"/>
              <a:ext cx="8" cy="8"/>
            </a:xfrm>
            <a:custGeom>
              <a:avLst/>
              <a:gdLst>
                <a:gd name="T0" fmla="*/ 3 w 9"/>
                <a:gd name="T1" fmla="*/ 0 h 8"/>
                <a:gd name="T2" fmla="*/ 4 w 9"/>
                <a:gd name="T3" fmla="*/ 0 h 8"/>
                <a:gd name="T4" fmla="*/ 4 w 9"/>
                <a:gd name="T5" fmla="*/ 2 h 8"/>
                <a:gd name="T6" fmla="*/ 4 w 9"/>
                <a:gd name="T7" fmla="*/ 2 h 8"/>
                <a:gd name="T8" fmla="*/ 4 w 9"/>
                <a:gd name="T9" fmla="*/ 5 h 8"/>
                <a:gd name="T10" fmla="*/ 4 w 9"/>
                <a:gd name="T11" fmla="*/ 5 h 8"/>
                <a:gd name="T12" fmla="*/ 4 w 9"/>
                <a:gd name="T13" fmla="*/ 7 h 8"/>
                <a:gd name="T14" fmla="*/ 3 w 9"/>
                <a:gd name="T15" fmla="*/ 7 h 8"/>
                <a:gd name="T16" fmla="*/ 0 w 9"/>
                <a:gd name="T17" fmla="*/ 7 h 8"/>
                <a:gd name="T18" fmla="*/ 0 w 9"/>
                <a:gd name="T19" fmla="*/ 5 h 8"/>
                <a:gd name="T20" fmla="*/ 0 w 9"/>
                <a:gd name="T21" fmla="*/ 2 h 8"/>
                <a:gd name="T22" fmla="*/ 3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0"/>
                  </a:moveTo>
                  <a:lnTo>
                    <a:pt x="5" y="0"/>
                  </a:lnTo>
                  <a:lnTo>
                    <a:pt x="5" y="2"/>
                  </a:lnTo>
                  <a:lnTo>
                    <a:pt x="8" y="2"/>
                  </a:lnTo>
                  <a:lnTo>
                    <a:pt x="8" y="5"/>
                  </a:lnTo>
                  <a:lnTo>
                    <a:pt x="5" y="5"/>
                  </a:lnTo>
                  <a:lnTo>
                    <a:pt x="5" y="7"/>
                  </a:lnTo>
                  <a:lnTo>
                    <a:pt x="3" y="7"/>
                  </a:lnTo>
                  <a:lnTo>
                    <a:pt x="0" y="7"/>
                  </a:lnTo>
                  <a:lnTo>
                    <a:pt x="0" y="5"/>
                  </a:lnTo>
                  <a:lnTo>
                    <a:pt x="0" y="2"/>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4" name="Freeform 268"/>
            <p:cNvSpPr>
              <a:spLocks/>
            </p:cNvSpPr>
            <p:nvPr/>
          </p:nvSpPr>
          <p:spPr bwMode="auto">
            <a:xfrm>
              <a:off x="5565" y="3055"/>
              <a:ext cx="9" cy="9"/>
            </a:xfrm>
            <a:custGeom>
              <a:avLst/>
              <a:gdLst>
                <a:gd name="T0" fmla="*/ 5 w 10"/>
                <a:gd name="T1" fmla="*/ 0 h 9"/>
                <a:gd name="T2" fmla="*/ 5 w 10"/>
                <a:gd name="T3" fmla="*/ 0 h 9"/>
                <a:gd name="T4" fmla="*/ 5 w 10"/>
                <a:gd name="T5" fmla="*/ 4 h 9"/>
                <a:gd name="T6" fmla="*/ 5 w 10"/>
                <a:gd name="T7" fmla="*/ 8 h 9"/>
                <a:gd name="T8" fmla="*/ 4 w 10"/>
                <a:gd name="T9" fmla="*/ 8 h 9"/>
                <a:gd name="T10" fmla="*/ 0 w 10"/>
                <a:gd name="T11" fmla="*/ 8 h 9"/>
                <a:gd name="T12" fmla="*/ 0 w 10"/>
                <a:gd name="T13" fmla="*/ 4 h 9"/>
                <a:gd name="T14" fmla="*/ 0 w 10"/>
                <a:gd name="T15" fmla="*/ 0 h 9"/>
                <a:gd name="T16" fmla="*/ 4 w 10"/>
                <a:gd name="T17" fmla="*/ 0 h 9"/>
                <a:gd name="T18" fmla="*/ 5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9" y="0"/>
                  </a:moveTo>
                  <a:lnTo>
                    <a:pt x="9" y="0"/>
                  </a:lnTo>
                  <a:lnTo>
                    <a:pt x="9" y="4"/>
                  </a:lnTo>
                  <a:lnTo>
                    <a:pt x="9" y="8"/>
                  </a:lnTo>
                  <a:lnTo>
                    <a:pt x="4" y="8"/>
                  </a:lnTo>
                  <a:lnTo>
                    <a:pt x="0" y="8"/>
                  </a:lnTo>
                  <a:lnTo>
                    <a:pt x="0" y="4"/>
                  </a:lnTo>
                  <a:lnTo>
                    <a:pt x="0" y="0"/>
                  </a:lnTo>
                  <a:lnTo>
                    <a:pt x="4" y="0"/>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5" name="Freeform 269"/>
            <p:cNvSpPr>
              <a:spLocks/>
            </p:cNvSpPr>
            <p:nvPr/>
          </p:nvSpPr>
          <p:spPr bwMode="auto">
            <a:xfrm>
              <a:off x="5589" y="3047"/>
              <a:ext cx="9" cy="10"/>
            </a:xfrm>
            <a:custGeom>
              <a:avLst/>
              <a:gdLst>
                <a:gd name="T0" fmla="*/ 4 w 10"/>
                <a:gd name="T1" fmla="*/ 0 h 10"/>
                <a:gd name="T2" fmla="*/ 5 w 10"/>
                <a:gd name="T3" fmla="*/ 0 h 10"/>
                <a:gd name="T4" fmla="*/ 5 w 10"/>
                <a:gd name="T5" fmla="*/ 9 h 10"/>
                <a:gd name="T6" fmla="*/ 4 w 10"/>
                <a:gd name="T7" fmla="*/ 9 h 10"/>
                <a:gd name="T8" fmla="*/ 0 w 10"/>
                <a:gd name="T9" fmla="*/ 9 h 10"/>
                <a:gd name="T10" fmla="*/ 0 w 10"/>
                <a:gd name="T11" fmla="*/ 0 h 10"/>
                <a:gd name="T12" fmla="*/ 4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4" y="0"/>
                  </a:moveTo>
                  <a:lnTo>
                    <a:pt x="9" y="0"/>
                  </a:lnTo>
                  <a:lnTo>
                    <a:pt x="9" y="9"/>
                  </a:lnTo>
                  <a:lnTo>
                    <a:pt x="4" y="9"/>
                  </a:lnTo>
                  <a:lnTo>
                    <a:pt x="0" y="9"/>
                  </a:lnTo>
                  <a:lnTo>
                    <a:pt x="0"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6" name="Freeform 270"/>
            <p:cNvSpPr>
              <a:spLocks/>
            </p:cNvSpPr>
            <p:nvPr/>
          </p:nvSpPr>
          <p:spPr bwMode="auto">
            <a:xfrm>
              <a:off x="5535" y="2981"/>
              <a:ext cx="8" cy="8"/>
            </a:xfrm>
            <a:custGeom>
              <a:avLst/>
              <a:gdLst>
                <a:gd name="T0" fmla="*/ 4 w 9"/>
                <a:gd name="T1" fmla="*/ 0 h 8"/>
                <a:gd name="T2" fmla="*/ 4 w 9"/>
                <a:gd name="T3" fmla="*/ 0 h 8"/>
                <a:gd name="T4" fmla="*/ 4 w 9"/>
                <a:gd name="T5" fmla="*/ 2 h 8"/>
                <a:gd name="T6" fmla="*/ 4 w 9"/>
                <a:gd name="T7" fmla="*/ 5 h 8"/>
                <a:gd name="T8" fmla="*/ 4 w 9"/>
                <a:gd name="T9" fmla="*/ 7 h 8"/>
                <a:gd name="T10" fmla="*/ 3 w 9"/>
                <a:gd name="T11" fmla="*/ 7 h 8"/>
                <a:gd name="T12" fmla="*/ 3 w 9"/>
                <a:gd name="T13" fmla="*/ 5 h 8"/>
                <a:gd name="T14" fmla="*/ 0 w 9"/>
                <a:gd name="T15" fmla="*/ 5 h 8"/>
                <a:gd name="T16" fmla="*/ 0 w 9"/>
                <a:gd name="T17" fmla="*/ 2 h 8"/>
                <a:gd name="T18" fmla="*/ 3 w 9"/>
                <a:gd name="T19" fmla="*/ 2 h 8"/>
                <a:gd name="T20" fmla="*/ 3 w 9"/>
                <a:gd name="T21" fmla="*/ 0 h 8"/>
                <a:gd name="T22" fmla="*/ 4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5" y="0"/>
                  </a:moveTo>
                  <a:lnTo>
                    <a:pt x="8" y="0"/>
                  </a:lnTo>
                  <a:lnTo>
                    <a:pt x="8" y="2"/>
                  </a:lnTo>
                  <a:lnTo>
                    <a:pt x="8" y="5"/>
                  </a:lnTo>
                  <a:lnTo>
                    <a:pt x="5" y="7"/>
                  </a:lnTo>
                  <a:lnTo>
                    <a:pt x="3" y="7"/>
                  </a:lnTo>
                  <a:lnTo>
                    <a:pt x="3" y="5"/>
                  </a:lnTo>
                  <a:lnTo>
                    <a:pt x="0" y="5"/>
                  </a:lnTo>
                  <a:lnTo>
                    <a:pt x="0" y="2"/>
                  </a:lnTo>
                  <a:lnTo>
                    <a:pt x="3" y="2"/>
                  </a:lnTo>
                  <a:lnTo>
                    <a:pt x="3"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7" name="Freeform 271"/>
            <p:cNvSpPr>
              <a:spLocks/>
            </p:cNvSpPr>
            <p:nvPr/>
          </p:nvSpPr>
          <p:spPr bwMode="auto">
            <a:xfrm>
              <a:off x="5532" y="2949"/>
              <a:ext cx="9" cy="8"/>
            </a:xfrm>
            <a:custGeom>
              <a:avLst/>
              <a:gdLst>
                <a:gd name="T0" fmla="*/ 4 w 10"/>
                <a:gd name="T1" fmla="*/ 0 h 8"/>
                <a:gd name="T2" fmla="*/ 4 w 10"/>
                <a:gd name="T3" fmla="*/ 0 h 8"/>
                <a:gd name="T4" fmla="*/ 4 w 10"/>
                <a:gd name="T5" fmla="*/ 2 h 8"/>
                <a:gd name="T6" fmla="*/ 5 w 10"/>
                <a:gd name="T7" fmla="*/ 2 h 8"/>
                <a:gd name="T8" fmla="*/ 5 w 10"/>
                <a:gd name="T9" fmla="*/ 5 h 8"/>
                <a:gd name="T10" fmla="*/ 4 w 10"/>
                <a:gd name="T11" fmla="*/ 5 h 8"/>
                <a:gd name="T12" fmla="*/ 4 w 10"/>
                <a:gd name="T13" fmla="*/ 7 h 8"/>
                <a:gd name="T14" fmla="*/ 0 w 10"/>
                <a:gd name="T15" fmla="*/ 7 h 8"/>
                <a:gd name="T16" fmla="*/ 0 w 10"/>
                <a:gd name="T17" fmla="*/ 5 h 8"/>
                <a:gd name="T18" fmla="*/ 0 w 10"/>
                <a:gd name="T19" fmla="*/ 2 h 8"/>
                <a:gd name="T20" fmla="*/ 0 w 10"/>
                <a:gd name="T21" fmla="*/ 0 h 8"/>
                <a:gd name="T22" fmla="*/ 4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4" y="0"/>
                  </a:moveTo>
                  <a:lnTo>
                    <a:pt x="4" y="0"/>
                  </a:lnTo>
                  <a:lnTo>
                    <a:pt x="4" y="2"/>
                  </a:lnTo>
                  <a:lnTo>
                    <a:pt x="9" y="2"/>
                  </a:lnTo>
                  <a:lnTo>
                    <a:pt x="9" y="5"/>
                  </a:lnTo>
                  <a:lnTo>
                    <a:pt x="4" y="5"/>
                  </a:lnTo>
                  <a:lnTo>
                    <a:pt x="4" y="7"/>
                  </a:lnTo>
                  <a:lnTo>
                    <a:pt x="0" y="7"/>
                  </a:lnTo>
                  <a:lnTo>
                    <a:pt x="0" y="5"/>
                  </a:lnTo>
                  <a:lnTo>
                    <a:pt x="0" y="2"/>
                  </a:lnTo>
                  <a:lnTo>
                    <a:pt x="0"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8" name="Freeform 272"/>
            <p:cNvSpPr>
              <a:spLocks/>
            </p:cNvSpPr>
            <p:nvPr/>
          </p:nvSpPr>
          <p:spPr bwMode="auto">
            <a:xfrm>
              <a:off x="5513" y="2973"/>
              <a:ext cx="9" cy="9"/>
            </a:xfrm>
            <a:custGeom>
              <a:avLst/>
              <a:gdLst>
                <a:gd name="T0" fmla="*/ 4 w 10"/>
                <a:gd name="T1" fmla="*/ 0 h 9"/>
                <a:gd name="T2" fmla="*/ 4 w 10"/>
                <a:gd name="T3" fmla="*/ 0 h 9"/>
                <a:gd name="T4" fmla="*/ 5 w 10"/>
                <a:gd name="T5" fmla="*/ 0 h 9"/>
                <a:gd name="T6" fmla="*/ 5 w 10"/>
                <a:gd name="T7" fmla="*/ 4 h 9"/>
                <a:gd name="T8" fmla="*/ 5 w 10"/>
                <a:gd name="T9" fmla="*/ 8 h 9"/>
                <a:gd name="T10" fmla="*/ 4 w 10"/>
                <a:gd name="T11" fmla="*/ 8 h 9"/>
                <a:gd name="T12" fmla="*/ 0 w 10"/>
                <a:gd name="T13" fmla="*/ 8 h 9"/>
                <a:gd name="T14" fmla="*/ 0 w 10"/>
                <a:gd name="T15" fmla="*/ 4 h 9"/>
                <a:gd name="T16" fmla="*/ 0 w 10"/>
                <a:gd name="T17" fmla="*/ 0 h 9"/>
                <a:gd name="T18" fmla="*/ 4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4" y="0"/>
                  </a:moveTo>
                  <a:lnTo>
                    <a:pt x="4" y="0"/>
                  </a:lnTo>
                  <a:lnTo>
                    <a:pt x="9" y="0"/>
                  </a:lnTo>
                  <a:lnTo>
                    <a:pt x="9" y="4"/>
                  </a:lnTo>
                  <a:lnTo>
                    <a:pt x="9" y="8"/>
                  </a:lnTo>
                  <a:lnTo>
                    <a:pt x="4" y="8"/>
                  </a:lnTo>
                  <a:lnTo>
                    <a:pt x="0" y="8"/>
                  </a:lnTo>
                  <a:lnTo>
                    <a:pt x="0" y="4"/>
                  </a:lnTo>
                  <a:lnTo>
                    <a:pt x="0"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49" name="Freeform 273"/>
            <p:cNvSpPr>
              <a:spLocks/>
            </p:cNvSpPr>
            <p:nvPr/>
          </p:nvSpPr>
          <p:spPr bwMode="auto">
            <a:xfrm>
              <a:off x="5522" y="3031"/>
              <a:ext cx="9" cy="9"/>
            </a:xfrm>
            <a:custGeom>
              <a:avLst/>
              <a:gdLst>
                <a:gd name="T0" fmla="*/ 4 w 10"/>
                <a:gd name="T1" fmla="*/ 0 h 9"/>
                <a:gd name="T2" fmla="*/ 5 w 10"/>
                <a:gd name="T3" fmla="*/ 0 h 9"/>
                <a:gd name="T4" fmla="*/ 5 w 10"/>
                <a:gd name="T5" fmla="*/ 4 h 9"/>
                <a:gd name="T6" fmla="*/ 5 w 10"/>
                <a:gd name="T7" fmla="*/ 8 h 9"/>
                <a:gd name="T8" fmla="*/ 4 w 10"/>
                <a:gd name="T9" fmla="*/ 8 h 9"/>
                <a:gd name="T10" fmla="*/ 0 w 10"/>
                <a:gd name="T11" fmla="*/ 8 h 9"/>
                <a:gd name="T12" fmla="*/ 0 w 10"/>
                <a:gd name="T13" fmla="*/ 4 h 9"/>
                <a:gd name="T14" fmla="*/ 0 w 10"/>
                <a:gd name="T15" fmla="*/ 0 h 9"/>
                <a:gd name="T16" fmla="*/ 4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0"/>
                  </a:moveTo>
                  <a:lnTo>
                    <a:pt x="9" y="0"/>
                  </a:lnTo>
                  <a:lnTo>
                    <a:pt x="9" y="4"/>
                  </a:lnTo>
                  <a:lnTo>
                    <a:pt x="9" y="8"/>
                  </a:lnTo>
                  <a:lnTo>
                    <a:pt x="4" y="8"/>
                  </a:lnTo>
                  <a:lnTo>
                    <a:pt x="0" y="8"/>
                  </a:lnTo>
                  <a:lnTo>
                    <a:pt x="0" y="4"/>
                  </a:lnTo>
                  <a:lnTo>
                    <a:pt x="0"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50" name="Freeform 274"/>
            <p:cNvSpPr>
              <a:spLocks/>
            </p:cNvSpPr>
            <p:nvPr/>
          </p:nvSpPr>
          <p:spPr bwMode="auto">
            <a:xfrm>
              <a:off x="5589" y="3034"/>
              <a:ext cx="10" cy="9"/>
            </a:xfrm>
            <a:custGeom>
              <a:avLst/>
              <a:gdLst>
                <a:gd name="T0" fmla="*/ 0 w 11"/>
                <a:gd name="T1" fmla="*/ 0 h 9"/>
                <a:gd name="T2" fmla="*/ 5 w 11"/>
                <a:gd name="T3" fmla="*/ 0 h 9"/>
                <a:gd name="T4" fmla="*/ 5 w 11"/>
                <a:gd name="T5" fmla="*/ 4 h 9"/>
                <a:gd name="T6" fmla="*/ 5 w 11"/>
                <a:gd name="T7" fmla="*/ 8 h 9"/>
                <a:gd name="T8" fmla="*/ 0 w 11"/>
                <a:gd name="T9" fmla="*/ 8 h 9"/>
                <a:gd name="T10" fmla="*/ 0 w 11"/>
                <a:gd name="T11" fmla="*/ 4 h 9"/>
                <a:gd name="T12" fmla="*/ 0 w 11"/>
                <a:gd name="T13" fmla="*/ 0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0" y="0"/>
                  </a:moveTo>
                  <a:lnTo>
                    <a:pt x="10" y="0"/>
                  </a:lnTo>
                  <a:lnTo>
                    <a:pt x="10" y="4"/>
                  </a:lnTo>
                  <a:lnTo>
                    <a:pt x="10" y="8"/>
                  </a:lnTo>
                  <a:lnTo>
                    <a:pt x="0" y="8"/>
                  </a:lnTo>
                  <a:lnTo>
                    <a:pt x="0" y="4"/>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51" name="Freeform 275"/>
            <p:cNvSpPr>
              <a:spLocks/>
            </p:cNvSpPr>
            <p:nvPr/>
          </p:nvSpPr>
          <p:spPr bwMode="auto">
            <a:xfrm>
              <a:off x="2511" y="2909"/>
              <a:ext cx="156" cy="166"/>
            </a:xfrm>
            <a:custGeom>
              <a:avLst/>
              <a:gdLst>
                <a:gd name="T0" fmla="*/ 12 w 175"/>
                <a:gd name="T1" fmla="*/ 156 h 166"/>
                <a:gd name="T2" fmla="*/ 10 w 175"/>
                <a:gd name="T3" fmla="*/ 148 h 166"/>
                <a:gd name="T4" fmla="*/ 9 w 175"/>
                <a:gd name="T5" fmla="*/ 141 h 166"/>
                <a:gd name="T6" fmla="*/ 7 w 175"/>
                <a:gd name="T7" fmla="*/ 134 h 166"/>
                <a:gd name="T8" fmla="*/ 4 w 175"/>
                <a:gd name="T9" fmla="*/ 127 h 166"/>
                <a:gd name="T10" fmla="*/ 4 w 175"/>
                <a:gd name="T11" fmla="*/ 120 h 166"/>
                <a:gd name="T12" fmla="*/ 4 w 175"/>
                <a:gd name="T13" fmla="*/ 113 h 166"/>
                <a:gd name="T14" fmla="*/ 4 w 175"/>
                <a:gd name="T15" fmla="*/ 106 h 166"/>
                <a:gd name="T16" fmla="*/ 1 w 175"/>
                <a:gd name="T17" fmla="*/ 100 h 166"/>
                <a:gd name="T18" fmla="*/ 0 w 175"/>
                <a:gd name="T19" fmla="*/ 93 h 166"/>
                <a:gd name="T20" fmla="*/ 1 w 175"/>
                <a:gd name="T21" fmla="*/ 85 h 166"/>
                <a:gd name="T22" fmla="*/ 4 w 175"/>
                <a:gd name="T23" fmla="*/ 77 h 166"/>
                <a:gd name="T24" fmla="*/ 4 w 175"/>
                <a:gd name="T25" fmla="*/ 69 h 166"/>
                <a:gd name="T26" fmla="*/ 4 w 175"/>
                <a:gd name="T27" fmla="*/ 59 h 166"/>
                <a:gd name="T28" fmla="*/ 4 w 175"/>
                <a:gd name="T29" fmla="*/ 48 h 166"/>
                <a:gd name="T30" fmla="*/ 4 w 175"/>
                <a:gd name="T31" fmla="*/ 37 h 166"/>
                <a:gd name="T32" fmla="*/ 6 w 175"/>
                <a:gd name="T33" fmla="*/ 29 h 166"/>
                <a:gd name="T34" fmla="*/ 9 w 175"/>
                <a:gd name="T35" fmla="*/ 22 h 166"/>
                <a:gd name="T36" fmla="*/ 12 w 175"/>
                <a:gd name="T37" fmla="*/ 14 h 166"/>
                <a:gd name="T38" fmla="*/ 17 w 175"/>
                <a:gd name="T39" fmla="*/ 7 h 166"/>
                <a:gd name="T40" fmla="*/ 19 w 175"/>
                <a:gd name="T41" fmla="*/ 2 h 166"/>
                <a:gd name="T42" fmla="*/ 23 w 175"/>
                <a:gd name="T43" fmla="*/ 1 h 166"/>
                <a:gd name="T44" fmla="*/ 28 w 175"/>
                <a:gd name="T45" fmla="*/ 1 h 166"/>
                <a:gd name="T46" fmla="*/ 35 w 175"/>
                <a:gd name="T47" fmla="*/ 6 h 166"/>
                <a:gd name="T48" fmla="*/ 39 w 175"/>
                <a:gd name="T49" fmla="*/ 20 h 166"/>
                <a:gd name="T50" fmla="*/ 40 w 175"/>
                <a:gd name="T51" fmla="*/ 29 h 166"/>
                <a:gd name="T52" fmla="*/ 42 w 175"/>
                <a:gd name="T53" fmla="*/ 39 h 166"/>
                <a:gd name="T54" fmla="*/ 44 w 175"/>
                <a:gd name="T55" fmla="*/ 52 h 166"/>
                <a:gd name="T56" fmla="*/ 44 w 175"/>
                <a:gd name="T57" fmla="*/ 62 h 166"/>
                <a:gd name="T58" fmla="*/ 44 w 175"/>
                <a:gd name="T59" fmla="*/ 73 h 166"/>
                <a:gd name="T60" fmla="*/ 43 w 175"/>
                <a:gd name="T61" fmla="*/ 89 h 166"/>
                <a:gd name="T62" fmla="*/ 42 w 175"/>
                <a:gd name="T63" fmla="*/ 103 h 166"/>
                <a:gd name="T64" fmla="*/ 40 w 175"/>
                <a:gd name="T65" fmla="*/ 115 h 166"/>
                <a:gd name="T66" fmla="*/ 39 w 175"/>
                <a:gd name="T67" fmla="*/ 127 h 166"/>
                <a:gd name="T68" fmla="*/ 37 w 175"/>
                <a:gd name="T69" fmla="*/ 140 h 166"/>
                <a:gd name="T70" fmla="*/ 33 w 175"/>
                <a:gd name="T71" fmla="*/ 152 h 166"/>
                <a:gd name="T72" fmla="*/ 31 w 175"/>
                <a:gd name="T73" fmla="*/ 157 h 166"/>
                <a:gd name="T74" fmla="*/ 28 w 175"/>
                <a:gd name="T75" fmla="*/ 159 h 166"/>
                <a:gd name="T76" fmla="*/ 26 w 175"/>
                <a:gd name="T77" fmla="*/ 162 h 166"/>
                <a:gd name="T78" fmla="*/ 24 w 175"/>
                <a:gd name="T79" fmla="*/ 164 h 166"/>
                <a:gd name="T80" fmla="*/ 22 w 175"/>
                <a:gd name="T81" fmla="*/ 165 h 166"/>
                <a:gd name="T82" fmla="*/ 19 w 175"/>
                <a:gd name="T83" fmla="*/ 163 h 166"/>
                <a:gd name="T84" fmla="*/ 17 w 175"/>
                <a:gd name="T85" fmla="*/ 160 h 166"/>
                <a:gd name="T86" fmla="*/ 13 w 175"/>
                <a:gd name="T87" fmla="*/ 157 h 166"/>
                <a:gd name="T88" fmla="*/ 12 w 175"/>
                <a:gd name="T89" fmla="*/ 15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166"/>
                <a:gd name="T137" fmla="*/ 175 w 175"/>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166">
                  <a:moveTo>
                    <a:pt x="49" y="156"/>
                  </a:moveTo>
                  <a:lnTo>
                    <a:pt x="49" y="156"/>
                  </a:lnTo>
                  <a:lnTo>
                    <a:pt x="44" y="153"/>
                  </a:lnTo>
                  <a:lnTo>
                    <a:pt x="39" y="148"/>
                  </a:lnTo>
                  <a:lnTo>
                    <a:pt x="36" y="145"/>
                  </a:lnTo>
                  <a:lnTo>
                    <a:pt x="34" y="141"/>
                  </a:lnTo>
                  <a:lnTo>
                    <a:pt x="30" y="138"/>
                  </a:lnTo>
                  <a:lnTo>
                    <a:pt x="27" y="134"/>
                  </a:lnTo>
                  <a:lnTo>
                    <a:pt x="24" y="131"/>
                  </a:lnTo>
                  <a:lnTo>
                    <a:pt x="19" y="127"/>
                  </a:lnTo>
                  <a:lnTo>
                    <a:pt x="15" y="123"/>
                  </a:lnTo>
                  <a:lnTo>
                    <a:pt x="12" y="120"/>
                  </a:lnTo>
                  <a:lnTo>
                    <a:pt x="10" y="116"/>
                  </a:lnTo>
                  <a:lnTo>
                    <a:pt x="7" y="113"/>
                  </a:lnTo>
                  <a:lnTo>
                    <a:pt x="6" y="109"/>
                  </a:lnTo>
                  <a:lnTo>
                    <a:pt x="4" y="106"/>
                  </a:lnTo>
                  <a:lnTo>
                    <a:pt x="2" y="102"/>
                  </a:lnTo>
                  <a:lnTo>
                    <a:pt x="1" y="100"/>
                  </a:lnTo>
                  <a:lnTo>
                    <a:pt x="0" y="96"/>
                  </a:lnTo>
                  <a:lnTo>
                    <a:pt x="0" y="93"/>
                  </a:lnTo>
                  <a:lnTo>
                    <a:pt x="1" y="90"/>
                  </a:lnTo>
                  <a:lnTo>
                    <a:pt x="1" y="85"/>
                  </a:lnTo>
                  <a:lnTo>
                    <a:pt x="2" y="81"/>
                  </a:lnTo>
                  <a:lnTo>
                    <a:pt x="4" y="77"/>
                  </a:lnTo>
                  <a:lnTo>
                    <a:pt x="6" y="73"/>
                  </a:lnTo>
                  <a:lnTo>
                    <a:pt x="7" y="69"/>
                  </a:lnTo>
                  <a:lnTo>
                    <a:pt x="8" y="64"/>
                  </a:lnTo>
                  <a:lnTo>
                    <a:pt x="10" y="59"/>
                  </a:lnTo>
                  <a:lnTo>
                    <a:pt x="12" y="54"/>
                  </a:lnTo>
                  <a:lnTo>
                    <a:pt x="12" y="48"/>
                  </a:lnTo>
                  <a:lnTo>
                    <a:pt x="15" y="42"/>
                  </a:lnTo>
                  <a:lnTo>
                    <a:pt x="18" y="37"/>
                  </a:lnTo>
                  <a:lnTo>
                    <a:pt x="20" y="33"/>
                  </a:lnTo>
                  <a:lnTo>
                    <a:pt x="24" y="29"/>
                  </a:lnTo>
                  <a:lnTo>
                    <a:pt x="28" y="26"/>
                  </a:lnTo>
                  <a:lnTo>
                    <a:pt x="35" y="22"/>
                  </a:lnTo>
                  <a:lnTo>
                    <a:pt x="42" y="18"/>
                  </a:lnTo>
                  <a:lnTo>
                    <a:pt x="48" y="14"/>
                  </a:lnTo>
                  <a:lnTo>
                    <a:pt x="56" y="10"/>
                  </a:lnTo>
                  <a:lnTo>
                    <a:pt x="63" y="7"/>
                  </a:lnTo>
                  <a:lnTo>
                    <a:pt x="70" y="4"/>
                  </a:lnTo>
                  <a:lnTo>
                    <a:pt x="74" y="2"/>
                  </a:lnTo>
                  <a:lnTo>
                    <a:pt x="80" y="1"/>
                  </a:lnTo>
                  <a:lnTo>
                    <a:pt x="90" y="1"/>
                  </a:lnTo>
                  <a:lnTo>
                    <a:pt x="100" y="0"/>
                  </a:lnTo>
                  <a:lnTo>
                    <a:pt x="112" y="1"/>
                  </a:lnTo>
                  <a:lnTo>
                    <a:pt x="126" y="2"/>
                  </a:lnTo>
                  <a:lnTo>
                    <a:pt x="137" y="6"/>
                  </a:lnTo>
                  <a:lnTo>
                    <a:pt x="148" y="12"/>
                  </a:lnTo>
                  <a:lnTo>
                    <a:pt x="156" y="20"/>
                  </a:lnTo>
                  <a:lnTo>
                    <a:pt x="158" y="24"/>
                  </a:lnTo>
                  <a:lnTo>
                    <a:pt x="162" y="29"/>
                  </a:lnTo>
                  <a:lnTo>
                    <a:pt x="164" y="34"/>
                  </a:lnTo>
                  <a:lnTo>
                    <a:pt x="167" y="39"/>
                  </a:lnTo>
                  <a:lnTo>
                    <a:pt x="170" y="45"/>
                  </a:lnTo>
                  <a:lnTo>
                    <a:pt x="172" y="52"/>
                  </a:lnTo>
                  <a:lnTo>
                    <a:pt x="173" y="57"/>
                  </a:lnTo>
                  <a:lnTo>
                    <a:pt x="174" y="62"/>
                  </a:lnTo>
                  <a:lnTo>
                    <a:pt x="174" y="67"/>
                  </a:lnTo>
                  <a:lnTo>
                    <a:pt x="173" y="73"/>
                  </a:lnTo>
                  <a:lnTo>
                    <a:pt x="172" y="81"/>
                  </a:lnTo>
                  <a:lnTo>
                    <a:pt x="170" y="89"/>
                  </a:lnTo>
                  <a:lnTo>
                    <a:pt x="168" y="96"/>
                  </a:lnTo>
                  <a:lnTo>
                    <a:pt x="166" y="103"/>
                  </a:lnTo>
                  <a:lnTo>
                    <a:pt x="163" y="110"/>
                  </a:lnTo>
                  <a:lnTo>
                    <a:pt x="162" y="115"/>
                  </a:lnTo>
                  <a:lnTo>
                    <a:pt x="158" y="121"/>
                  </a:lnTo>
                  <a:lnTo>
                    <a:pt x="155" y="127"/>
                  </a:lnTo>
                  <a:lnTo>
                    <a:pt x="149" y="134"/>
                  </a:lnTo>
                  <a:lnTo>
                    <a:pt x="145" y="140"/>
                  </a:lnTo>
                  <a:lnTo>
                    <a:pt x="139" y="147"/>
                  </a:lnTo>
                  <a:lnTo>
                    <a:pt x="134" y="152"/>
                  </a:lnTo>
                  <a:lnTo>
                    <a:pt x="127" y="155"/>
                  </a:lnTo>
                  <a:lnTo>
                    <a:pt x="122" y="157"/>
                  </a:lnTo>
                  <a:lnTo>
                    <a:pt x="118" y="158"/>
                  </a:lnTo>
                  <a:lnTo>
                    <a:pt x="112" y="159"/>
                  </a:lnTo>
                  <a:lnTo>
                    <a:pt x="108" y="160"/>
                  </a:lnTo>
                  <a:lnTo>
                    <a:pt x="104" y="162"/>
                  </a:lnTo>
                  <a:lnTo>
                    <a:pt x="99" y="163"/>
                  </a:lnTo>
                  <a:lnTo>
                    <a:pt x="95" y="164"/>
                  </a:lnTo>
                  <a:lnTo>
                    <a:pt x="91" y="165"/>
                  </a:lnTo>
                  <a:lnTo>
                    <a:pt x="88" y="165"/>
                  </a:lnTo>
                  <a:lnTo>
                    <a:pt x="83" y="164"/>
                  </a:lnTo>
                  <a:lnTo>
                    <a:pt x="76" y="163"/>
                  </a:lnTo>
                  <a:lnTo>
                    <a:pt x="70" y="161"/>
                  </a:lnTo>
                  <a:lnTo>
                    <a:pt x="64" y="160"/>
                  </a:lnTo>
                  <a:lnTo>
                    <a:pt x="58" y="159"/>
                  </a:lnTo>
                  <a:lnTo>
                    <a:pt x="54" y="157"/>
                  </a:lnTo>
                  <a:lnTo>
                    <a:pt x="51" y="156"/>
                  </a:lnTo>
                  <a:lnTo>
                    <a:pt x="49" y="156"/>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29952" name="Freeform 276"/>
            <p:cNvSpPr>
              <a:spLocks/>
            </p:cNvSpPr>
            <p:nvPr/>
          </p:nvSpPr>
          <p:spPr bwMode="auto">
            <a:xfrm>
              <a:off x="2572" y="3040"/>
              <a:ext cx="7" cy="4"/>
            </a:xfrm>
            <a:custGeom>
              <a:avLst/>
              <a:gdLst>
                <a:gd name="T0" fmla="*/ 4 w 8"/>
                <a:gd name="T1" fmla="*/ 3 h 4"/>
                <a:gd name="T2" fmla="*/ 3 w 8"/>
                <a:gd name="T3" fmla="*/ 3 h 4"/>
                <a:gd name="T4" fmla="*/ 2 w 8"/>
                <a:gd name="T5" fmla="*/ 2 h 4"/>
                <a:gd name="T6" fmla="*/ 2 w 8"/>
                <a:gd name="T7" fmla="*/ 2 h 4"/>
                <a:gd name="T8" fmla="*/ 1 w 8"/>
                <a:gd name="T9" fmla="*/ 2 h 4"/>
                <a:gd name="T10" fmla="*/ 0 w 8"/>
                <a:gd name="T11" fmla="*/ 2 h 4"/>
                <a:gd name="T12" fmla="*/ 0 w 8"/>
                <a:gd name="T13" fmla="*/ 1 h 4"/>
                <a:gd name="T14" fmla="*/ 0 w 8"/>
                <a:gd name="T15" fmla="*/ 1 h 4"/>
                <a:gd name="T16" fmla="*/ 0 w 8"/>
                <a:gd name="T17" fmla="*/ 1 h 4"/>
                <a:gd name="T18" fmla="*/ 1 w 8"/>
                <a:gd name="T19" fmla="*/ 0 h 4"/>
                <a:gd name="T20" fmla="*/ 2 w 8"/>
                <a:gd name="T21" fmla="*/ 0 h 4"/>
                <a:gd name="T22" fmla="*/ 2 w 8"/>
                <a:gd name="T23" fmla="*/ 0 h 4"/>
                <a:gd name="T24" fmla="*/ 3 w 8"/>
                <a:gd name="T25" fmla="*/ 0 h 4"/>
                <a:gd name="T26" fmla="*/ 4 w 8"/>
                <a:gd name="T27" fmla="*/ 0 h 4"/>
                <a:gd name="T28" fmla="*/ 4 w 8"/>
                <a:gd name="T29" fmla="*/ 0 h 4"/>
                <a:gd name="T30" fmla="*/ 4 w 8"/>
                <a:gd name="T31" fmla="*/ 1 h 4"/>
                <a:gd name="T32" fmla="*/ 4 w 8"/>
                <a:gd name="T33" fmla="*/ 1 h 4"/>
                <a:gd name="T34" fmla="*/ 4 w 8"/>
                <a:gd name="T35" fmla="*/ 2 h 4"/>
                <a:gd name="T36" fmla="*/ 4 w 8"/>
                <a:gd name="T37" fmla="*/ 2 h 4"/>
                <a:gd name="T38" fmla="*/ 4 w 8"/>
                <a:gd name="T39" fmla="*/ 2 h 4"/>
                <a:gd name="T40" fmla="*/ 4 w 8"/>
                <a:gd name="T41" fmla="*/ 3 h 4"/>
                <a:gd name="T42" fmla="*/ 4 w 8"/>
                <a:gd name="T43" fmla="*/ 3 h 4"/>
                <a:gd name="T44" fmla="*/ 4 w 8"/>
                <a:gd name="T45" fmla="*/ 3 h 4"/>
                <a:gd name="T46" fmla="*/ 4 w 8"/>
                <a:gd name="T47" fmla="*/ 3 h 4"/>
                <a:gd name="T48" fmla="*/ 4 w 8"/>
                <a:gd name="T49" fmla="*/ 3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4"/>
                <a:gd name="T77" fmla="*/ 8 w 8"/>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4">
                  <a:moveTo>
                    <a:pt x="5" y="3"/>
                  </a:moveTo>
                  <a:lnTo>
                    <a:pt x="3" y="3"/>
                  </a:lnTo>
                  <a:lnTo>
                    <a:pt x="2" y="2"/>
                  </a:lnTo>
                  <a:lnTo>
                    <a:pt x="1" y="2"/>
                  </a:lnTo>
                  <a:lnTo>
                    <a:pt x="0" y="2"/>
                  </a:lnTo>
                  <a:lnTo>
                    <a:pt x="0" y="1"/>
                  </a:lnTo>
                  <a:lnTo>
                    <a:pt x="1" y="0"/>
                  </a:lnTo>
                  <a:lnTo>
                    <a:pt x="2" y="0"/>
                  </a:lnTo>
                  <a:lnTo>
                    <a:pt x="3" y="0"/>
                  </a:lnTo>
                  <a:lnTo>
                    <a:pt x="4" y="0"/>
                  </a:lnTo>
                  <a:lnTo>
                    <a:pt x="5" y="0"/>
                  </a:lnTo>
                  <a:lnTo>
                    <a:pt x="5" y="1"/>
                  </a:lnTo>
                  <a:lnTo>
                    <a:pt x="6" y="1"/>
                  </a:lnTo>
                  <a:lnTo>
                    <a:pt x="6" y="2"/>
                  </a:lnTo>
                  <a:lnTo>
                    <a:pt x="7" y="2"/>
                  </a:lnTo>
                  <a:lnTo>
                    <a:pt x="7" y="3"/>
                  </a:lnTo>
                  <a:lnTo>
                    <a:pt x="6" y="3"/>
                  </a:lnTo>
                  <a:lnTo>
                    <a:pt x="5"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53" name="Freeform 277"/>
            <p:cNvSpPr>
              <a:spLocks/>
            </p:cNvSpPr>
            <p:nvPr/>
          </p:nvSpPr>
          <p:spPr bwMode="auto">
            <a:xfrm>
              <a:off x="2572" y="3040"/>
              <a:ext cx="17" cy="14"/>
            </a:xfrm>
            <a:custGeom>
              <a:avLst/>
              <a:gdLst>
                <a:gd name="T0" fmla="*/ 3 w 20"/>
                <a:gd name="T1" fmla="*/ 13 h 14"/>
                <a:gd name="T2" fmla="*/ 3 w 20"/>
                <a:gd name="T3" fmla="*/ 13 h 14"/>
                <a:gd name="T4" fmla="*/ 3 w 20"/>
                <a:gd name="T5" fmla="*/ 11 h 14"/>
                <a:gd name="T6" fmla="*/ 3 w 20"/>
                <a:gd name="T7" fmla="*/ 10 h 14"/>
                <a:gd name="T8" fmla="*/ 3 w 20"/>
                <a:gd name="T9" fmla="*/ 10 h 14"/>
                <a:gd name="T10" fmla="*/ 2 w 20"/>
                <a:gd name="T11" fmla="*/ 9 h 14"/>
                <a:gd name="T12" fmla="*/ 1 w 20"/>
                <a:gd name="T13" fmla="*/ 8 h 14"/>
                <a:gd name="T14" fmla="*/ 0 w 20"/>
                <a:gd name="T15" fmla="*/ 6 h 14"/>
                <a:gd name="T16" fmla="*/ 0 w 20"/>
                <a:gd name="T17" fmla="*/ 4 h 14"/>
                <a:gd name="T18" fmla="*/ 1 w 20"/>
                <a:gd name="T19" fmla="*/ 3 h 14"/>
                <a:gd name="T20" fmla="*/ 2 w 20"/>
                <a:gd name="T21" fmla="*/ 1 h 14"/>
                <a:gd name="T22" fmla="*/ 3 w 20"/>
                <a:gd name="T23" fmla="*/ 0 h 14"/>
                <a:gd name="T24" fmla="*/ 3 w 20"/>
                <a:gd name="T25" fmla="*/ 0 h 14"/>
                <a:gd name="T26" fmla="*/ 3 w 20"/>
                <a:gd name="T27" fmla="*/ 1 h 14"/>
                <a:gd name="T28" fmla="*/ 3 w 20"/>
                <a:gd name="T29" fmla="*/ 2 h 14"/>
                <a:gd name="T30" fmla="*/ 3 w 20"/>
                <a:gd name="T31" fmla="*/ 2 h 14"/>
                <a:gd name="T32" fmla="*/ 3 w 20"/>
                <a:gd name="T33" fmla="*/ 3 h 14"/>
                <a:gd name="T34" fmla="*/ 3 w 20"/>
                <a:gd name="T35" fmla="*/ 5 h 14"/>
                <a:gd name="T36" fmla="*/ 3 w 20"/>
                <a:gd name="T37" fmla="*/ 7 h 14"/>
                <a:gd name="T38" fmla="*/ 3 w 20"/>
                <a:gd name="T39" fmla="*/ 9 h 14"/>
                <a:gd name="T40" fmla="*/ 3 w 20"/>
                <a:gd name="T41" fmla="*/ 10 h 14"/>
                <a:gd name="T42" fmla="*/ 3 w 20"/>
                <a:gd name="T43" fmla="*/ 11 h 14"/>
                <a:gd name="T44" fmla="*/ 3 w 20"/>
                <a:gd name="T45" fmla="*/ 13 h 14"/>
                <a:gd name="T46" fmla="*/ 3 w 20"/>
                <a:gd name="T47" fmla="*/ 13 h 14"/>
                <a:gd name="T48" fmla="*/ 3 w 20"/>
                <a:gd name="T49" fmla="*/ 13 h 14"/>
                <a:gd name="T50" fmla="*/ 3 w 20"/>
                <a:gd name="T51" fmla="*/ 13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4"/>
                <a:gd name="T80" fmla="*/ 20 w 20"/>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4">
                  <a:moveTo>
                    <a:pt x="13" y="13"/>
                  </a:moveTo>
                  <a:lnTo>
                    <a:pt x="13" y="13"/>
                  </a:lnTo>
                  <a:lnTo>
                    <a:pt x="9" y="11"/>
                  </a:lnTo>
                  <a:lnTo>
                    <a:pt x="7" y="10"/>
                  </a:lnTo>
                  <a:lnTo>
                    <a:pt x="4" y="10"/>
                  </a:lnTo>
                  <a:lnTo>
                    <a:pt x="2" y="9"/>
                  </a:lnTo>
                  <a:lnTo>
                    <a:pt x="1" y="8"/>
                  </a:lnTo>
                  <a:lnTo>
                    <a:pt x="0" y="6"/>
                  </a:lnTo>
                  <a:lnTo>
                    <a:pt x="0" y="4"/>
                  </a:lnTo>
                  <a:lnTo>
                    <a:pt x="1" y="3"/>
                  </a:lnTo>
                  <a:lnTo>
                    <a:pt x="2" y="1"/>
                  </a:lnTo>
                  <a:lnTo>
                    <a:pt x="4" y="0"/>
                  </a:lnTo>
                  <a:lnTo>
                    <a:pt x="7" y="0"/>
                  </a:lnTo>
                  <a:lnTo>
                    <a:pt x="9" y="1"/>
                  </a:lnTo>
                  <a:lnTo>
                    <a:pt x="10" y="2"/>
                  </a:lnTo>
                  <a:lnTo>
                    <a:pt x="12" y="2"/>
                  </a:lnTo>
                  <a:lnTo>
                    <a:pt x="15" y="3"/>
                  </a:lnTo>
                  <a:lnTo>
                    <a:pt x="17" y="5"/>
                  </a:lnTo>
                  <a:lnTo>
                    <a:pt x="17" y="7"/>
                  </a:lnTo>
                  <a:lnTo>
                    <a:pt x="18" y="9"/>
                  </a:lnTo>
                  <a:lnTo>
                    <a:pt x="19" y="10"/>
                  </a:lnTo>
                  <a:lnTo>
                    <a:pt x="19" y="11"/>
                  </a:lnTo>
                  <a:lnTo>
                    <a:pt x="18" y="13"/>
                  </a:lnTo>
                  <a:lnTo>
                    <a:pt x="17" y="13"/>
                  </a:lnTo>
                  <a:lnTo>
                    <a:pt x="15" y="13"/>
                  </a:lnTo>
                  <a:lnTo>
                    <a:pt x="13" y="1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54" name="Freeform 278"/>
            <p:cNvSpPr>
              <a:spLocks/>
            </p:cNvSpPr>
            <p:nvPr/>
          </p:nvSpPr>
          <p:spPr bwMode="auto">
            <a:xfrm>
              <a:off x="2580" y="2935"/>
              <a:ext cx="8" cy="4"/>
            </a:xfrm>
            <a:custGeom>
              <a:avLst/>
              <a:gdLst>
                <a:gd name="T0" fmla="*/ 2 w 10"/>
                <a:gd name="T1" fmla="*/ 3 h 4"/>
                <a:gd name="T2" fmla="*/ 2 w 10"/>
                <a:gd name="T3" fmla="*/ 3 h 4"/>
                <a:gd name="T4" fmla="*/ 2 w 10"/>
                <a:gd name="T5" fmla="*/ 2 h 4"/>
                <a:gd name="T6" fmla="*/ 2 w 10"/>
                <a:gd name="T7" fmla="*/ 2 h 4"/>
                <a:gd name="T8" fmla="*/ 1 w 10"/>
                <a:gd name="T9" fmla="*/ 2 h 4"/>
                <a:gd name="T10" fmla="*/ 1 w 10"/>
                <a:gd name="T11" fmla="*/ 2 h 4"/>
                <a:gd name="T12" fmla="*/ 0 w 10"/>
                <a:gd name="T13" fmla="*/ 1 h 4"/>
                <a:gd name="T14" fmla="*/ 0 w 10"/>
                <a:gd name="T15" fmla="*/ 1 h 4"/>
                <a:gd name="T16" fmla="*/ 1 w 10"/>
                <a:gd name="T17" fmla="*/ 0 h 4"/>
                <a:gd name="T18" fmla="*/ 1 w 10"/>
                <a:gd name="T19" fmla="*/ 0 h 4"/>
                <a:gd name="T20" fmla="*/ 2 w 10"/>
                <a:gd name="T21" fmla="*/ 0 h 4"/>
                <a:gd name="T22" fmla="*/ 2 w 10"/>
                <a:gd name="T23" fmla="*/ 0 h 4"/>
                <a:gd name="T24" fmla="*/ 2 w 10"/>
                <a:gd name="T25" fmla="*/ 0 h 4"/>
                <a:gd name="T26" fmla="*/ 2 w 10"/>
                <a:gd name="T27" fmla="*/ 0 h 4"/>
                <a:gd name="T28" fmla="*/ 2 w 10"/>
                <a:gd name="T29" fmla="*/ 0 h 4"/>
                <a:gd name="T30" fmla="*/ 2 w 10"/>
                <a:gd name="T31" fmla="*/ 0 h 4"/>
                <a:gd name="T32" fmla="*/ 2 w 10"/>
                <a:gd name="T33" fmla="*/ 0 h 4"/>
                <a:gd name="T34" fmla="*/ 2 w 10"/>
                <a:gd name="T35" fmla="*/ 1 h 4"/>
                <a:gd name="T36" fmla="*/ 2 w 10"/>
                <a:gd name="T37" fmla="*/ 2 h 4"/>
                <a:gd name="T38" fmla="*/ 2 w 10"/>
                <a:gd name="T39" fmla="*/ 2 h 4"/>
                <a:gd name="T40" fmla="*/ 2 w 10"/>
                <a:gd name="T41" fmla="*/ 3 h 4"/>
                <a:gd name="T42" fmla="*/ 2 w 10"/>
                <a:gd name="T43" fmla="*/ 3 h 4"/>
                <a:gd name="T44" fmla="*/ 2 w 10"/>
                <a:gd name="T45" fmla="*/ 3 h 4"/>
                <a:gd name="T46" fmla="*/ 2 w 10"/>
                <a:gd name="T47" fmla="*/ 3 h 4"/>
                <a:gd name="T48" fmla="*/ 2 w 10"/>
                <a:gd name="T49" fmla="*/ 3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4"/>
                <a:gd name="T77" fmla="*/ 10 w 10"/>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4">
                  <a:moveTo>
                    <a:pt x="6" y="3"/>
                  </a:moveTo>
                  <a:lnTo>
                    <a:pt x="4" y="3"/>
                  </a:lnTo>
                  <a:lnTo>
                    <a:pt x="3" y="2"/>
                  </a:lnTo>
                  <a:lnTo>
                    <a:pt x="2" y="2"/>
                  </a:lnTo>
                  <a:lnTo>
                    <a:pt x="1" y="2"/>
                  </a:lnTo>
                  <a:lnTo>
                    <a:pt x="0" y="1"/>
                  </a:lnTo>
                  <a:lnTo>
                    <a:pt x="1" y="0"/>
                  </a:lnTo>
                  <a:lnTo>
                    <a:pt x="2" y="0"/>
                  </a:lnTo>
                  <a:lnTo>
                    <a:pt x="3" y="0"/>
                  </a:lnTo>
                  <a:lnTo>
                    <a:pt x="4" y="0"/>
                  </a:lnTo>
                  <a:lnTo>
                    <a:pt x="5" y="0"/>
                  </a:lnTo>
                  <a:lnTo>
                    <a:pt x="6" y="0"/>
                  </a:lnTo>
                  <a:lnTo>
                    <a:pt x="7" y="0"/>
                  </a:lnTo>
                  <a:lnTo>
                    <a:pt x="8" y="0"/>
                  </a:lnTo>
                  <a:lnTo>
                    <a:pt x="9" y="1"/>
                  </a:lnTo>
                  <a:lnTo>
                    <a:pt x="9" y="2"/>
                  </a:lnTo>
                  <a:lnTo>
                    <a:pt x="9" y="3"/>
                  </a:lnTo>
                  <a:lnTo>
                    <a:pt x="8" y="3"/>
                  </a:lnTo>
                  <a:lnTo>
                    <a:pt x="7" y="3"/>
                  </a:lnTo>
                  <a:lnTo>
                    <a:pt x="6"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55" name="Freeform 279"/>
            <p:cNvSpPr>
              <a:spLocks/>
            </p:cNvSpPr>
            <p:nvPr/>
          </p:nvSpPr>
          <p:spPr bwMode="auto">
            <a:xfrm>
              <a:off x="2580" y="2935"/>
              <a:ext cx="18" cy="14"/>
            </a:xfrm>
            <a:custGeom>
              <a:avLst/>
              <a:gdLst>
                <a:gd name="T0" fmla="*/ 3 w 21"/>
                <a:gd name="T1" fmla="*/ 13 h 14"/>
                <a:gd name="T2" fmla="*/ 3 w 21"/>
                <a:gd name="T3" fmla="*/ 13 h 14"/>
                <a:gd name="T4" fmla="*/ 3 w 21"/>
                <a:gd name="T5" fmla="*/ 11 h 14"/>
                <a:gd name="T6" fmla="*/ 3 w 21"/>
                <a:gd name="T7" fmla="*/ 10 h 14"/>
                <a:gd name="T8" fmla="*/ 3 w 21"/>
                <a:gd name="T9" fmla="*/ 10 h 14"/>
                <a:gd name="T10" fmla="*/ 2 w 21"/>
                <a:gd name="T11" fmla="*/ 9 h 14"/>
                <a:gd name="T12" fmla="*/ 1 w 21"/>
                <a:gd name="T13" fmla="*/ 7 h 14"/>
                <a:gd name="T14" fmla="*/ 0 w 21"/>
                <a:gd name="T15" fmla="*/ 6 h 14"/>
                <a:gd name="T16" fmla="*/ 0 w 21"/>
                <a:gd name="T17" fmla="*/ 4 h 14"/>
                <a:gd name="T18" fmla="*/ 1 w 21"/>
                <a:gd name="T19" fmla="*/ 2 h 14"/>
                <a:gd name="T20" fmla="*/ 2 w 21"/>
                <a:gd name="T21" fmla="*/ 1 h 14"/>
                <a:gd name="T22" fmla="*/ 3 w 21"/>
                <a:gd name="T23" fmla="*/ 0 h 14"/>
                <a:gd name="T24" fmla="*/ 3 w 21"/>
                <a:gd name="T25" fmla="*/ 0 h 14"/>
                <a:gd name="T26" fmla="*/ 3 w 21"/>
                <a:gd name="T27" fmla="*/ 0 h 14"/>
                <a:gd name="T28" fmla="*/ 3 w 21"/>
                <a:gd name="T29" fmla="*/ 0 h 14"/>
                <a:gd name="T30" fmla="*/ 3 w 21"/>
                <a:gd name="T31" fmla="*/ 0 h 14"/>
                <a:gd name="T32" fmla="*/ 3 w 21"/>
                <a:gd name="T33" fmla="*/ 0 h 14"/>
                <a:gd name="T34" fmla="*/ 3 w 21"/>
                <a:gd name="T35" fmla="*/ 2 h 14"/>
                <a:gd name="T36" fmla="*/ 3 w 21"/>
                <a:gd name="T37" fmla="*/ 5 h 14"/>
                <a:gd name="T38" fmla="*/ 3 w 21"/>
                <a:gd name="T39" fmla="*/ 7 h 14"/>
                <a:gd name="T40" fmla="*/ 3 w 21"/>
                <a:gd name="T41" fmla="*/ 10 h 14"/>
                <a:gd name="T42" fmla="*/ 3 w 21"/>
                <a:gd name="T43" fmla="*/ 12 h 14"/>
                <a:gd name="T44" fmla="*/ 3 w 21"/>
                <a:gd name="T45" fmla="*/ 13 h 14"/>
                <a:gd name="T46" fmla="*/ 3 w 21"/>
                <a:gd name="T47" fmla="*/ 13 h 14"/>
                <a:gd name="T48" fmla="*/ 3 w 21"/>
                <a:gd name="T49" fmla="*/ 13 h 14"/>
                <a:gd name="T50" fmla="*/ 3 w 21"/>
                <a:gd name="T51" fmla="*/ 13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4"/>
                <a:gd name="T80" fmla="*/ 21 w 21"/>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4">
                  <a:moveTo>
                    <a:pt x="13" y="13"/>
                  </a:moveTo>
                  <a:lnTo>
                    <a:pt x="13" y="13"/>
                  </a:lnTo>
                  <a:lnTo>
                    <a:pt x="8" y="11"/>
                  </a:lnTo>
                  <a:lnTo>
                    <a:pt x="7" y="10"/>
                  </a:lnTo>
                  <a:lnTo>
                    <a:pt x="4" y="10"/>
                  </a:lnTo>
                  <a:lnTo>
                    <a:pt x="2" y="9"/>
                  </a:lnTo>
                  <a:lnTo>
                    <a:pt x="1" y="7"/>
                  </a:lnTo>
                  <a:lnTo>
                    <a:pt x="0" y="6"/>
                  </a:lnTo>
                  <a:lnTo>
                    <a:pt x="0" y="4"/>
                  </a:lnTo>
                  <a:lnTo>
                    <a:pt x="1" y="2"/>
                  </a:lnTo>
                  <a:lnTo>
                    <a:pt x="2" y="1"/>
                  </a:lnTo>
                  <a:lnTo>
                    <a:pt x="4" y="0"/>
                  </a:lnTo>
                  <a:lnTo>
                    <a:pt x="7" y="0"/>
                  </a:lnTo>
                  <a:lnTo>
                    <a:pt x="8" y="0"/>
                  </a:lnTo>
                  <a:lnTo>
                    <a:pt x="11" y="0"/>
                  </a:lnTo>
                  <a:lnTo>
                    <a:pt x="13" y="0"/>
                  </a:lnTo>
                  <a:lnTo>
                    <a:pt x="16" y="0"/>
                  </a:lnTo>
                  <a:lnTo>
                    <a:pt x="18" y="2"/>
                  </a:lnTo>
                  <a:lnTo>
                    <a:pt x="19" y="5"/>
                  </a:lnTo>
                  <a:lnTo>
                    <a:pt x="19" y="7"/>
                  </a:lnTo>
                  <a:lnTo>
                    <a:pt x="20" y="10"/>
                  </a:lnTo>
                  <a:lnTo>
                    <a:pt x="20" y="12"/>
                  </a:lnTo>
                  <a:lnTo>
                    <a:pt x="19" y="13"/>
                  </a:lnTo>
                  <a:lnTo>
                    <a:pt x="17" y="13"/>
                  </a:lnTo>
                  <a:lnTo>
                    <a:pt x="14" y="13"/>
                  </a:lnTo>
                  <a:lnTo>
                    <a:pt x="13" y="1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56" name="Freeform 280"/>
            <p:cNvSpPr>
              <a:spLocks/>
            </p:cNvSpPr>
            <p:nvPr/>
          </p:nvSpPr>
          <p:spPr bwMode="auto">
            <a:xfrm>
              <a:off x="2551" y="3011"/>
              <a:ext cx="2" cy="4"/>
            </a:xfrm>
            <a:custGeom>
              <a:avLst/>
              <a:gdLst>
                <a:gd name="T0" fmla="*/ 0 w 2"/>
                <a:gd name="T1" fmla="*/ 2 h 4"/>
                <a:gd name="T2" fmla="*/ 0 w 2"/>
                <a:gd name="T3" fmla="*/ 1 h 4"/>
                <a:gd name="T4" fmla="*/ 0 w 2"/>
                <a:gd name="T5" fmla="*/ 0 h 4"/>
                <a:gd name="T6" fmla="*/ 0 w 2"/>
                <a:gd name="T7" fmla="*/ 0 h 4"/>
                <a:gd name="T8" fmla="*/ 0 w 2"/>
                <a:gd name="T9" fmla="*/ 0 h 4"/>
                <a:gd name="T10" fmla="*/ 0 w 2"/>
                <a:gd name="T11" fmla="*/ 0 h 4"/>
                <a:gd name="T12" fmla="*/ 0 w 2"/>
                <a:gd name="T13" fmla="*/ 0 h 4"/>
                <a:gd name="T14" fmla="*/ 1 w 2"/>
                <a:gd name="T15" fmla="*/ 0 h 4"/>
                <a:gd name="T16" fmla="*/ 1 w 2"/>
                <a:gd name="T17" fmla="*/ 0 h 4"/>
                <a:gd name="T18" fmla="*/ 1 w 2"/>
                <a:gd name="T19" fmla="*/ 2 h 4"/>
                <a:gd name="T20" fmla="*/ 1 w 2"/>
                <a:gd name="T21" fmla="*/ 3 h 4"/>
                <a:gd name="T22" fmla="*/ 0 w 2"/>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4"/>
                <a:gd name="T38" fmla="*/ 2 w 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4">
                  <a:moveTo>
                    <a:pt x="0" y="2"/>
                  </a:moveTo>
                  <a:lnTo>
                    <a:pt x="0" y="1"/>
                  </a:lnTo>
                  <a:lnTo>
                    <a:pt x="0" y="0"/>
                  </a:lnTo>
                  <a:lnTo>
                    <a:pt x="1" y="0"/>
                  </a:lnTo>
                  <a:lnTo>
                    <a:pt x="1" y="2"/>
                  </a:lnTo>
                  <a:lnTo>
                    <a:pt x="1" y="3"/>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57" name="Freeform 281"/>
            <p:cNvSpPr>
              <a:spLocks/>
            </p:cNvSpPr>
            <p:nvPr/>
          </p:nvSpPr>
          <p:spPr bwMode="auto">
            <a:xfrm>
              <a:off x="2552" y="3011"/>
              <a:ext cx="10" cy="14"/>
            </a:xfrm>
            <a:custGeom>
              <a:avLst/>
              <a:gdLst>
                <a:gd name="T0" fmla="*/ 5 w 11"/>
                <a:gd name="T1" fmla="*/ 7 h 14"/>
                <a:gd name="T2" fmla="*/ 5 w 11"/>
                <a:gd name="T3" fmla="*/ 7 h 14"/>
                <a:gd name="T4" fmla="*/ 5 w 11"/>
                <a:gd name="T5" fmla="*/ 5 h 14"/>
                <a:gd name="T6" fmla="*/ 5 w 11"/>
                <a:gd name="T7" fmla="*/ 2 h 14"/>
                <a:gd name="T8" fmla="*/ 5 w 11"/>
                <a:gd name="T9" fmla="*/ 1 h 14"/>
                <a:gd name="T10" fmla="*/ 5 w 11"/>
                <a:gd name="T11" fmla="*/ 0 h 14"/>
                <a:gd name="T12" fmla="*/ 5 w 11"/>
                <a:gd name="T13" fmla="*/ 0 h 14"/>
                <a:gd name="T14" fmla="*/ 5 w 11"/>
                <a:gd name="T15" fmla="*/ 0 h 14"/>
                <a:gd name="T16" fmla="*/ 4 w 11"/>
                <a:gd name="T17" fmla="*/ 1 h 14"/>
                <a:gd name="T18" fmla="*/ 3 w 11"/>
                <a:gd name="T19" fmla="*/ 1 h 14"/>
                <a:gd name="T20" fmla="*/ 0 w 11"/>
                <a:gd name="T21" fmla="*/ 7 h 14"/>
                <a:gd name="T22" fmla="*/ 3 w 11"/>
                <a:gd name="T23" fmla="*/ 13 h 14"/>
                <a:gd name="T24" fmla="*/ 5 w 11"/>
                <a:gd name="T25" fmla="*/ 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10" y="7"/>
                  </a:moveTo>
                  <a:lnTo>
                    <a:pt x="10" y="7"/>
                  </a:lnTo>
                  <a:lnTo>
                    <a:pt x="10" y="5"/>
                  </a:lnTo>
                  <a:lnTo>
                    <a:pt x="10" y="2"/>
                  </a:lnTo>
                  <a:lnTo>
                    <a:pt x="10" y="1"/>
                  </a:lnTo>
                  <a:lnTo>
                    <a:pt x="9" y="0"/>
                  </a:lnTo>
                  <a:lnTo>
                    <a:pt x="7" y="0"/>
                  </a:lnTo>
                  <a:lnTo>
                    <a:pt x="6" y="0"/>
                  </a:lnTo>
                  <a:lnTo>
                    <a:pt x="4" y="1"/>
                  </a:lnTo>
                  <a:lnTo>
                    <a:pt x="3" y="1"/>
                  </a:lnTo>
                  <a:lnTo>
                    <a:pt x="0" y="7"/>
                  </a:lnTo>
                  <a:lnTo>
                    <a:pt x="3" y="13"/>
                  </a:lnTo>
                  <a:lnTo>
                    <a:pt x="1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58" name="Freeform 282"/>
            <p:cNvSpPr>
              <a:spLocks/>
            </p:cNvSpPr>
            <p:nvPr/>
          </p:nvSpPr>
          <p:spPr bwMode="auto">
            <a:xfrm>
              <a:off x="2614" y="3015"/>
              <a:ext cx="1" cy="5"/>
            </a:xfrm>
            <a:custGeom>
              <a:avLst/>
              <a:gdLst>
                <a:gd name="T0" fmla="*/ 0 w 1"/>
                <a:gd name="T1" fmla="*/ 2 h 5"/>
                <a:gd name="T2" fmla="*/ 0 w 1"/>
                <a:gd name="T3" fmla="*/ 1 h 5"/>
                <a:gd name="T4" fmla="*/ 0 w 1"/>
                <a:gd name="T5" fmla="*/ 1 h 5"/>
                <a:gd name="T6" fmla="*/ 0 w 1"/>
                <a:gd name="T7" fmla="*/ 1 h 5"/>
                <a:gd name="T8" fmla="*/ 0 w 1"/>
                <a:gd name="T9" fmla="*/ 0 h 5"/>
                <a:gd name="T10" fmla="*/ 0 w 1"/>
                <a:gd name="T11" fmla="*/ 0 h 5"/>
                <a:gd name="T12" fmla="*/ 0 w 1"/>
                <a:gd name="T13" fmla="*/ 0 h 5"/>
                <a:gd name="T14" fmla="*/ 0 w 1"/>
                <a:gd name="T15" fmla="*/ 1 h 5"/>
                <a:gd name="T16" fmla="*/ 0 w 1"/>
                <a:gd name="T17" fmla="*/ 1 h 5"/>
                <a:gd name="T18" fmla="*/ 0 w 1"/>
                <a:gd name="T19" fmla="*/ 2 h 5"/>
                <a:gd name="T20" fmla="*/ 0 w 1"/>
                <a:gd name="T21" fmla="*/ 4 h 5"/>
                <a:gd name="T22" fmla="*/ 0 w 1"/>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5"/>
                <a:gd name="T38" fmla="*/ 1 w 1"/>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5">
                  <a:moveTo>
                    <a:pt x="0" y="2"/>
                  </a:moveTo>
                  <a:lnTo>
                    <a:pt x="0" y="1"/>
                  </a:lnTo>
                  <a:lnTo>
                    <a:pt x="0" y="0"/>
                  </a:lnTo>
                  <a:lnTo>
                    <a:pt x="0" y="1"/>
                  </a:lnTo>
                  <a:lnTo>
                    <a:pt x="0" y="2"/>
                  </a:lnTo>
                  <a:lnTo>
                    <a:pt x="0" y="4"/>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59" name="Freeform 283"/>
            <p:cNvSpPr>
              <a:spLocks/>
            </p:cNvSpPr>
            <p:nvPr/>
          </p:nvSpPr>
          <p:spPr bwMode="auto">
            <a:xfrm>
              <a:off x="2614" y="3015"/>
              <a:ext cx="11" cy="15"/>
            </a:xfrm>
            <a:custGeom>
              <a:avLst/>
              <a:gdLst>
                <a:gd name="T0" fmla="*/ 6 w 12"/>
                <a:gd name="T1" fmla="*/ 8 h 15"/>
                <a:gd name="T2" fmla="*/ 6 w 12"/>
                <a:gd name="T3" fmla="*/ 8 h 15"/>
                <a:gd name="T4" fmla="*/ 6 w 12"/>
                <a:gd name="T5" fmla="*/ 5 h 15"/>
                <a:gd name="T6" fmla="*/ 6 w 12"/>
                <a:gd name="T7" fmla="*/ 3 h 15"/>
                <a:gd name="T8" fmla="*/ 6 w 12"/>
                <a:gd name="T9" fmla="*/ 2 h 15"/>
                <a:gd name="T10" fmla="*/ 6 w 12"/>
                <a:gd name="T11" fmla="*/ 1 h 15"/>
                <a:gd name="T12" fmla="*/ 6 w 12"/>
                <a:gd name="T13" fmla="*/ 0 h 15"/>
                <a:gd name="T14" fmla="*/ 6 w 12"/>
                <a:gd name="T15" fmla="*/ 1 h 15"/>
                <a:gd name="T16" fmla="*/ 6 w 12"/>
                <a:gd name="T17" fmla="*/ 2 h 15"/>
                <a:gd name="T18" fmla="*/ 4 w 12"/>
                <a:gd name="T19" fmla="*/ 2 h 15"/>
                <a:gd name="T20" fmla="*/ 0 w 12"/>
                <a:gd name="T21" fmla="*/ 8 h 15"/>
                <a:gd name="T22" fmla="*/ 4 w 12"/>
                <a:gd name="T23" fmla="*/ 14 h 15"/>
                <a:gd name="T24" fmla="*/ 6 w 12"/>
                <a:gd name="T25" fmla="*/ 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11" y="8"/>
                  </a:moveTo>
                  <a:lnTo>
                    <a:pt x="11" y="8"/>
                  </a:lnTo>
                  <a:lnTo>
                    <a:pt x="11" y="5"/>
                  </a:lnTo>
                  <a:lnTo>
                    <a:pt x="11" y="3"/>
                  </a:lnTo>
                  <a:lnTo>
                    <a:pt x="11" y="2"/>
                  </a:lnTo>
                  <a:lnTo>
                    <a:pt x="10" y="1"/>
                  </a:lnTo>
                  <a:lnTo>
                    <a:pt x="8" y="0"/>
                  </a:lnTo>
                  <a:lnTo>
                    <a:pt x="7" y="1"/>
                  </a:lnTo>
                  <a:lnTo>
                    <a:pt x="6" y="2"/>
                  </a:lnTo>
                  <a:lnTo>
                    <a:pt x="4" y="2"/>
                  </a:lnTo>
                  <a:lnTo>
                    <a:pt x="0" y="8"/>
                  </a:lnTo>
                  <a:lnTo>
                    <a:pt x="4" y="14"/>
                  </a:lnTo>
                  <a:lnTo>
                    <a:pt x="11" y="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60" name="Freeform 284"/>
            <p:cNvSpPr>
              <a:spLocks/>
            </p:cNvSpPr>
            <p:nvPr/>
          </p:nvSpPr>
          <p:spPr bwMode="auto">
            <a:xfrm>
              <a:off x="2617" y="2969"/>
              <a:ext cx="1" cy="8"/>
            </a:xfrm>
            <a:custGeom>
              <a:avLst/>
              <a:gdLst>
                <a:gd name="T0" fmla="*/ 0 w 1"/>
                <a:gd name="T1" fmla="*/ 5 h 8"/>
                <a:gd name="T2" fmla="*/ 0 w 1"/>
                <a:gd name="T3" fmla="*/ 3 h 8"/>
                <a:gd name="T4" fmla="*/ 0 w 1"/>
                <a:gd name="T5" fmla="*/ 2 h 8"/>
                <a:gd name="T6" fmla="*/ 0 w 1"/>
                <a:gd name="T7" fmla="*/ 2 h 8"/>
                <a:gd name="T8" fmla="*/ 0 w 1"/>
                <a:gd name="T9" fmla="*/ 2 h 8"/>
                <a:gd name="T10" fmla="*/ 0 w 1"/>
                <a:gd name="T11" fmla="*/ 1 h 8"/>
                <a:gd name="T12" fmla="*/ 0 w 1"/>
                <a:gd name="T13" fmla="*/ 0 h 8"/>
                <a:gd name="T14" fmla="*/ 0 w 1"/>
                <a:gd name="T15" fmla="*/ 0 h 8"/>
                <a:gd name="T16" fmla="*/ 0 w 1"/>
                <a:gd name="T17" fmla="*/ 5 h 8"/>
                <a:gd name="T18" fmla="*/ 0 w 1"/>
                <a:gd name="T19" fmla="*/ 7 h 8"/>
                <a:gd name="T20" fmla="*/ 0 w 1"/>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8"/>
                <a:gd name="T35" fmla="*/ 1 w 1"/>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8">
                  <a:moveTo>
                    <a:pt x="0" y="5"/>
                  </a:moveTo>
                  <a:lnTo>
                    <a:pt x="0" y="3"/>
                  </a:lnTo>
                  <a:lnTo>
                    <a:pt x="0" y="2"/>
                  </a:lnTo>
                  <a:lnTo>
                    <a:pt x="0" y="1"/>
                  </a:lnTo>
                  <a:lnTo>
                    <a:pt x="0" y="0"/>
                  </a:lnTo>
                  <a:lnTo>
                    <a:pt x="0" y="5"/>
                  </a:lnTo>
                  <a:lnTo>
                    <a:pt x="0" y="7"/>
                  </a:lnTo>
                  <a:lnTo>
                    <a:pt x="0"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61" name="Freeform 285"/>
            <p:cNvSpPr>
              <a:spLocks/>
            </p:cNvSpPr>
            <p:nvPr/>
          </p:nvSpPr>
          <p:spPr bwMode="auto">
            <a:xfrm>
              <a:off x="2617" y="2969"/>
              <a:ext cx="11" cy="18"/>
            </a:xfrm>
            <a:custGeom>
              <a:avLst/>
              <a:gdLst>
                <a:gd name="T0" fmla="*/ 3 w 13"/>
                <a:gd name="T1" fmla="*/ 11 h 18"/>
                <a:gd name="T2" fmla="*/ 3 w 13"/>
                <a:gd name="T3" fmla="*/ 11 h 18"/>
                <a:gd name="T4" fmla="*/ 3 w 13"/>
                <a:gd name="T5" fmla="*/ 8 h 18"/>
                <a:gd name="T6" fmla="*/ 3 w 13"/>
                <a:gd name="T7" fmla="*/ 5 h 18"/>
                <a:gd name="T8" fmla="*/ 3 w 13"/>
                <a:gd name="T9" fmla="*/ 4 h 18"/>
                <a:gd name="T10" fmla="*/ 3 w 13"/>
                <a:gd name="T11" fmla="*/ 4 h 18"/>
                <a:gd name="T12" fmla="*/ 3 w 13"/>
                <a:gd name="T13" fmla="*/ 3 h 18"/>
                <a:gd name="T14" fmla="*/ 3 w 13"/>
                <a:gd name="T15" fmla="*/ 1 h 18"/>
                <a:gd name="T16" fmla="*/ 1 w 13"/>
                <a:gd name="T17" fmla="*/ 0 h 18"/>
                <a:gd name="T18" fmla="*/ 0 w 13"/>
                <a:gd name="T19" fmla="*/ 11 h 18"/>
                <a:gd name="T20" fmla="*/ 3 w 13"/>
                <a:gd name="T21" fmla="*/ 17 h 18"/>
                <a:gd name="T22" fmla="*/ 3 w 13"/>
                <a:gd name="T23" fmla="*/ 11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8"/>
                <a:gd name="T38" fmla="*/ 13 w 13"/>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8">
                  <a:moveTo>
                    <a:pt x="11" y="11"/>
                  </a:moveTo>
                  <a:lnTo>
                    <a:pt x="11" y="11"/>
                  </a:lnTo>
                  <a:lnTo>
                    <a:pt x="12" y="8"/>
                  </a:lnTo>
                  <a:lnTo>
                    <a:pt x="12" y="5"/>
                  </a:lnTo>
                  <a:lnTo>
                    <a:pt x="11" y="4"/>
                  </a:lnTo>
                  <a:lnTo>
                    <a:pt x="10" y="4"/>
                  </a:lnTo>
                  <a:lnTo>
                    <a:pt x="8" y="3"/>
                  </a:lnTo>
                  <a:lnTo>
                    <a:pt x="5" y="1"/>
                  </a:lnTo>
                  <a:lnTo>
                    <a:pt x="1" y="0"/>
                  </a:lnTo>
                  <a:lnTo>
                    <a:pt x="0" y="11"/>
                  </a:lnTo>
                  <a:lnTo>
                    <a:pt x="5" y="17"/>
                  </a:lnTo>
                  <a:lnTo>
                    <a:pt x="11" y="1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62" name="Freeform 286"/>
            <p:cNvSpPr>
              <a:spLocks/>
            </p:cNvSpPr>
            <p:nvPr/>
          </p:nvSpPr>
          <p:spPr bwMode="auto">
            <a:xfrm>
              <a:off x="2564" y="2966"/>
              <a:ext cx="11" cy="5"/>
            </a:xfrm>
            <a:custGeom>
              <a:avLst/>
              <a:gdLst>
                <a:gd name="T0" fmla="*/ 0 w 12"/>
                <a:gd name="T1" fmla="*/ 3 h 5"/>
                <a:gd name="T2" fmla="*/ 2 w 12"/>
                <a:gd name="T3" fmla="*/ 2 h 5"/>
                <a:gd name="T4" fmla="*/ 3 w 12"/>
                <a:gd name="T5" fmla="*/ 2 h 5"/>
                <a:gd name="T6" fmla="*/ 4 w 12"/>
                <a:gd name="T7" fmla="*/ 2 h 5"/>
                <a:gd name="T8" fmla="*/ 5 w 12"/>
                <a:gd name="T9" fmla="*/ 2 h 5"/>
                <a:gd name="T10" fmla="*/ 6 w 12"/>
                <a:gd name="T11" fmla="*/ 3 h 5"/>
                <a:gd name="T12" fmla="*/ 6 w 12"/>
                <a:gd name="T13" fmla="*/ 3 h 5"/>
                <a:gd name="T14" fmla="*/ 6 w 12"/>
                <a:gd name="T15" fmla="*/ 4 h 5"/>
                <a:gd name="T16" fmla="*/ 6 w 12"/>
                <a:gd name="T17" fmla="*/ 4 h 5"/>
                <a:gd name="T18" fmla="*/ 6 w 12"/>
                <a:gd name="T19" fmla="*/ 4 h 5"/>
                <a:gd name="T20" fmla="*/ 6 w 12"/>
                <a:gd name="T21" fmla="*/ 4 h 5"/>
                <a:gd name="T22" fmla="*/ 6 w 12"/>
                <a:gd name="T23" fmla="*/ 3 h 5"/>
                <a:gd name="T24" fmla="*/ 6 w 12"/>
                <a:gd name="T25" fmla="*/ 3 h 5"/>
                <a:gd name="T26" fmla="*/ 6 w 12"/>
                <a:gd name="T27" fmla="*/ 2 h 5"/>
                <a:gd name="T28" fmla="*/ 6 w 12"/>
                <a:gd name="T29" fmla="*/ 1 h 5"/>
                <a:gd name="T30" fmla="*/ 6 w 12"/>
                <a:gd name="T31" fmla="*/ 1 h 5"/>
                <a:gd name="T32" fmla="*/ 6 w 12"/>
                <a:gd name="T33" fmla="*/ 1 h 5"/>
                <a:gd name="T34" fmla="*/ 6 w 12"/>
                <a:gd name="T35" fmla="*/ 0 h 5"/>
                <a:gd name="T36" fmla="*/ 5 w 12"/>
                <a:gd name="T37" fmla="*/ 0 h 5"/>
                <a:gd name="T38" fmla="*/ 4 w 12"/>
                <a:gd name="T39" fmla="*/ 0 h 5"/>
                <a:gd name="T40" fmla="*/ 3 w 12"/>
                <a:gd name="T41" fmla="*/ 0 h 5"/>
                <a:gd name="T42" fmla="*/ 2 w 12"/>
                <a:gd name="T43" fmla="*/ 1 h 5"/>
                <a:gd name="T44" fmla="*/ 1 w 12"/>
                <a:gd name="T45" fmla="*/ 2 h 5"/>
                <a:gd name="T46" fmla="*/ 1 w 12"/>
                <a:gd name="T47" fmla="*/ 2 h 5"/>
                <a:gd name="T48" fmla="*/ 0 w 12"/>
                <a:gd name="T49" fmla="*/ 3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5"/>
                <a:gd name="T77" fmla="*/ 12 w 12"/>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5">
                  <a:moveTo>
                    <a:pt x="0" y="3"/>
                  </a:moveTo>
                  <a:lnTo>
                    <a:pt x="2" y="2"/>
                  </a:lnTo>
                  <a:lnTo>
                    <a:pt x="3" y="2"/>
                  </a:lnTo>
                  <a:lnTo>
                    <a:pt x="4" y="2"/>
                  </a:lnTo>
                  <a:lnTo>
                    <a:pt x="5" y="2"/>
                  </a:lnTo>
                  <a:lnTo>
                    <a:pt x="6" y="3"/>
                  </a:lnTo>
                  <a:lnTo>
                    <a:pt x="7" y="3"/>
                  </a:lnTo>
                  <a:lnTo>
                    <a:pt x="8" y="4"/>
                  </a:lnTo>
                  <a:lnTo>
                    <a:pt x="9" y="4"/>
                  </a:lnTo>
                  <a:lnTo>
                    <a:pt x="10" y="4"/>
                  </a:lnTo>
                  <a:lnTo>
                    <a:pt x="11" y="3"/>
                  </a:lnTo>
                  <a:lnTo>
                    <a:pt x="10" y="3"/>
                  </a:lnTo>
                  <a:lnTo>
                    <a:pt x="9" y="2"/>
                  </a:lnTo>
                  <a:lnTo>
                    <a:pt x="9" y="1"/>
                  </a:lnTo>
                  <a:lnTo>
                    <a:pt x="8" y="1"/>
                  </a:lnTo>
                  <a:lnTo>
                    <a:pt x="7" y="0"/>
                  </a:lnTo>
                  <a:lnTo>
                    <a:pt x="5" y="0"/>
                  </a:lnTo>
                  <a:lnTo>
                    <a:pt x="4" y="0"/>
                  </a:lnTo>
                  <a:lnTo>
                    <a:pt x="3" y="0"/>
                  </a:lnTo>
                  <a:lnTo>
                    <a:pt x="2" y="1"/>
                  </a:lnTo>
                  <a:lnTo>
                    <a:pt x="1" y="2"/>
                  </a:lnTo>
                  <a:lnTo>
                    <a:pt x="0" y="3"/>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63" name="Freeform 287"/>
            <p:cNvSpPr>
              <a:spLocks/>
            </p:cNvSpPr>
            <p:nvPr/>
          </p:nvSpPr>
          <p:spPr bwMode="auto">
            <a:xfrm>
              <a:off x="2564" y="2966"/>
              <a:ext cx="21" cy="15"/>
            </a:xfrm>
            <a:custGeom>
              <a:avLst/>
              <a:gdLst>
                <a:gd name="T0" fmla="*/ 0 w 23"/>
                <a:gd name="T1" fmla="*/ 10 h 15"/>
                <a:gd name="T2" fmla="*/ 0 w 23"/>
                <a:gd name="T3" fmla="*/ 10 h 15"/>
                <a:gd name="T4" fmla="*/ 3 w 23"/>
                <a:gd name="T5" fmla="*/ 8 h 15"/>
                <a:gd name="T6" fmla="*/ 5 w 23"/>
                <a:gd name="T7" fmla="*/ 7 h 15"/>
                <a:gd name="T8" fmla="*/ 5 w 23"/>
                <a:gd name="T9" fmla="*/ 6 h 15"/>
                <a:gd name="T10" fmla="*/ 5 w 23"/>
                <a:gd name="T11" fmla="*/ 7 h 15"/>
                <a:gd name="T12" fmla="*/ 5 w 23"/>
                <a:gd name="T13" fmla="*/ 9 h 15"/>
                <a:gd name="T14" fmla="*/ 5 w 23"/>
                <a:gd name="T15" fmla="*/ 11 h 15"/>
                <a:gd name="T16" fmla="*/ 5 w 23"/>
                <a:gd name="T17" fmla="*/ 13 h 15"/>
                <a:gd name="T18" fmla="*/ 5 w 23"/>
                <a:gd name="T19" fmla="*/ 14 h 15"/>
                <a:gd name="T20" fmla="*/ 6 w 23"/>
                <a:gd name="T21" fmla="*/ 14 h 15"/>
                <a:gd name="T22" fmla="*/ 7 w 23"/>
                <a:gd name="T23" fmla="*/ 13 h 15"/>
                <a:gd name="T24" fmla="*/ 7 w 23"/>
                <a:gd name="T25" fmla="*/ 12 h 15"/>
                <a:gd name="T26" fmla="*/ 7 w 23"/>
                <a:gd name="T27" fmla="*/ 10 h 15"/>
                <a:gd name="T28" fmla="*/ 6 w 23"/>
                <a:gd name="T29" fmla="*/ 7 h 15"/>
                <a:gd name="T30" fmla="*/ 5 w 23"/>
                <a:gd name="T31" fmla="*/ 5 h 15"/>
                <a:gd name="T32" fmla="*/ 5 w 23"/>
                <a:gd name="T33" fmla="*/ 4 h 15"/>
                <a:gd name="T34" fmla="*/ 5 w 23"/>
                <a:gd name="T35" fmla="*/ 2 h 15"/>
                <a:gd name="T36" fmla="*/ 5 w 23"/>
                <a:gd name="T37" fmla="*/ 1 h 15"/>
                <a:gd name="T38" fmla="*/ 5 w 23"/>
                <a:gd name="T39" fmla="*/ 1 h 15"/>
                <a:gd name="T40" fmla="*/ 5 w 23"/>
                <a:gd name="T41" fmla="*/ 0 h 15"/>
                <a:gd name="T42" fmla="*/ 5 w 23"/>
                <a:gd name="T43" fmla="*/ 0 h 15"/>
                <a:gd name="T44" fmla="*/ 4 w 23"/>
                <a:gd name="T45" fmla="*/ 2 h 15"/>
                <a:gd name="T46" fmla="*/ 2 w 23"/>
                <a:gd name="T47" fmla="*/ 6 h 15"/>
                <a:gd name="T48" fmla="*/ 1 w 23"/>
                <a:gd name="T49" fmla="*/ 8 h 15"/>
                <a:gd name="T50" fmla="*/ 0 w 23"/>
                <a:gd name="T51" fmla="*/ 1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5"/>
                <a:gd name="T80" fmla="*/ 23 w 23"/>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5">
                  <a:moveTo>
                    <a:pt x="0" y="10"/>
                  </a:moveTo>
                  <a:lnTo>
                    <a:pt x="0" y="10"/>
                  </a:lnTo>
                  <a:lnTo>
                    <a:pt x="3" y="8"/>
                  </a:lnTo>
                  <a:lnTo>
                    <a:pt x="7" y="7"/>
                  </a:lnTo>
                  <a:lnTo>
                    <a:pt x="9" y="6"/>
                  </a:lnTo>
                  <a:lnTo>
                    <a:pt x="10" y="7"/>
                  </a:lnTo>
                  <a:lnTo>
                    <a:pt x="12" y="9"/>
                  </a:lnTo>
                  <a:lnTo>
                    <a:pt x="14" y="11"/>
                  </a:lnTo>
                  <a:lnTo>
                    <a:pt x="17" y="13"/>
                  </a:lnTo>
                  <a:lnTo>
                    <a:pt x="18" y="14"/>
                  </a:lnTo>
                  <a:lnTo>
                    <a:pt x="20" y="14"/>
                  </a:lnTo>
                  <a:lnTo>
                    <a:pt x="21" y="13"/>
                  </a:lnTo>
                  <a:lnTo>
                    <a:pt x="22" y="12"/>
                  </a:lnTo>
                  <a:lnTo>
                    <a:pt x="21" y="10"/>
                  </a:lnTo>
                  <a:lnTo>
                    <a:pt x="19" y="7"/>
                  </a:lnTo>
                  <a:lnTo>
                    <a:pt x="18" y="5"/>
                  </a:lnTo>
                  <a:lnTo>
                    <a:pt x="17" y="4"/>
                  </a:lnTo>
                  <a:lnTo>
                    <a:pt x="15" y="2"/>
                  </a:lnTo>
                  <a:lnTo>
                    <a:pt x="13" y="1"/>
                  </a:lnTo>
                  <a:lnTo>
                    <a:pt x="10" y="1"/>
                  </a:lnTo>
                  <a:lnTo>
                    <a:pt x="9" y="0"/>
                  </a:lnTo>
                  <a:lnTo>
                    <a:pt x="7" y="0"/>
                  </a:lnTo>
                  <a:lnTo>
                    <a:pt x="4" y="2"/>
                  </a:lnTo>
                  <a:lnTo>
                    <a:pt x="2" y="6"/>
                  </a:lnTo>
                  <a:lnTo>
                    <a:pt x="1" y="8"/>
                  </a:lnTo>
                  <a:lnTo>
                    <a:pt x="0" y="1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64" name="Freeform 288"/>
            <p:cNvSpPr>
              <a:spLocks/>
            </p:cNvSpPr>
            <p:nvPr/>
          </p:nvSpPr>
          <p:spPr bwMode="auto">
            <a:xfrm>
              <a:off x="2588" y="3002"/>
              <a:ext cx="8" cy="4"/>
            </a:xfrm>
            <a:custGeom>
              <a:avLst/>
              <a:gdLst>
                <a:gd name="T0" fmla="*/ 4 w 9"/>
                <a:gd name="T1" fmla="*/ 0 h 4"/>
                <a:gd name="T2" fmla="*/ 4 w 9"/>
                <a:gd name="T3" fmla="*/ 2 h 4"/>
                <a:gd name="T4" fmla="*/ 4 w 9"/>
                <a:gd name="T5" fmla="*/ 3 h 4"/>
                <a:gd name="T6" fmla="*/ 3 w 9"/>
                <a:gd name="T7" fmla="*/ 3 h 4"/>
                <a:gd name="T8" fmla="*/ 0 w 9"/>
                <a:gd name="T9" fmla="*/ 3 h 4"/>
                <a:gd name="T10" fmla="*/ 4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8" y="0"/>
                  </a:moveTo>
                  <a:lnTo>
                    <a:pt x="8" y="2"/>
                  </a:lnTo>
                  <a:lnTo>
                    <a:pt x="5" y="3"/>
                  </a:lnTo>
                  <a:lnTo>
                    <a:pt x="3" y="3"/>
                  </a:lnTo>
                  <a:lnTo>
                    <a:pt x="0" y="3"/>
                  </a:lnTo>
                  <a:lnTo>
                    <a:pt x="8"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65" name="Freeform 289"/>
            <p:cNvSpPr>
              <a:spLocks/>
            </p:cNvSpPr>
            <p:nvPr/>
          </p:nvSpPr>
          <p:spPr bwMode="auto">
            <a:xfrm>
              <a:off x="2596" y="3005"/>
              <a:ext cx="3" cy="8"/>
            </a:xfrm>
            <a:custGeom>
              <a:avLst/>
              <a:gdLst>
                <a:gd name="T0" fmla="*/ 0 w 4"/>
                <a:gd name="T1" fmla="*/ 7 h 8"/>
                <a:gd name="T2" fmla="*/ 0 w 4"/>
                <a:gd name="T3" fmla="*/ 7 h 8"/>
                <a:gd name="T4" fmla="*/ 0 w 4"/>
                <a:gd name="T5" fmla="*/ 3 h 8"/>
                <a:gd name="T6" fmla="*/ 1 w 4"/>
                <a:gd name="T7" fmla="*/ 1 h 8"/>
                <a:gd name="T8" fmla="*/ 2 w 4"/>
                <a:gd name="T9" fmla="*/ 0 h 8"/>
                <a:gd name="T10" fmla="*/ 2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7"/>
                  </a:moveTo>
                  <a:lnTo>
                    <a:pt x="0" y="7"/>
                  </a:lnTo>
                  <a:lnTo>
                    <a:pt x="0" y="3"/>
                  </a:lnTo>
                  <a:lnTo>
                    <a:pt x="1" y="1"/>
                  </a:lnTo>
                  <a:lnTo>
                    <a:pt x="2" y="0"/>
                  </a:lnTo>
                  <a:lnTo>
                    <a:pt x="3"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66" name="Freeform 290"/>
            <p:cNvSpPr>
              <a:spLocks/>
            </p:cNvSpPr>
            <p:nvPr/>
          </p:nvSpPr>
          <p:spPr bwMode="auto">
            <a:xfrm>
              <a:off x="2543" y="2961"/>
              <a:ext cx="1" cy="16"/>
            </a:xfrm>
            <a:custGeom>
              <a:avLst/>
              <a:gdLst>
                <a:gd name="T0" fmla="*/ 0 w 1"/>
                <a:gd name="T1" fmla="*/ 15 h 16"/>
                <a:gd name="T2" fmla="*/ 0 w 1"/>
                <a:gd name="T3" fmla="*/ 13 h 16"/>
                <a:gd name="T4" fmla="*/ 0 w 1"/>
                <a:gd name="T5" fmla="*/ 11 h 16"/>
                <a:gd name="T6" fmla="*/ 0 w 1"/>
                <a:gd name="T7" fmla="*/ 10 h 16"/>
                <a:gd name="T8" fmla="*/ 0 w 1"/>
                <a:gd name="T9" fmla="*/ 9 h 16"/>
                <a:gd name="T10" fmla="*/ 0 w 1"/>
                <a:gd name="T11" fmla="*/ 8 h 16"/>
                <a:gd name="T12" fmla="*/ 0 w 1"/>
                <a:gd name="T13" fmla="*/ 7 h 16"/>
                <a:gd name="T14" fmla="*/ 0 w 1"/>
                <a:gd name="T15" fmla="*/ 6 h 16"/>
                <a:gd name="T16" fmla="*/ 0 w 1"/>
                <a:gd name="T17" fmla="*/ 5 h 16"/>
                <a:gd name="T18" fmla="*/ 0 w 1"/>
                <a:gd name="T19" fmla="*/ 4 h 16"/>
                <a:gd name="T20" fmla="*/ 0 w 1"/>
                <a:gd name="T21" fmla="*/ 2 h 16"/>
                <a:gd name="T22" fmla="*/ 0 w 1"/>
                <a:gd name="T23" fmla="*/ 0 h 16"/>
                <a:gd name="T24" fmla="*/ 0 w 1"/>
                <a:gd name="T25" fmla="*/ 0 h 16"/>
                <a:gd name="T26" fmla="*/ 0 w 1"/>
                <a:gd name="T27" fmla="*/ 15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6"/>
                <a:gd name="T44" fmla="*/ 1 w 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6">
                  <a:moveTo>
                    <a:pt x="0" y="15"/>
                  </a:moveTo>
                  <a:lnTo>
                    <a:pt x="0" y="13"/>
                  </a:lnTo>
                  <a:lnTo>
                    <a:pt x="0" y="11"/>
                  </a:lnTo>
                  <a:lnTo>
                    <a:pt x="0" y="10"/>
                  </a:lnTo>
                  <a:lnTo>
                    <a:pt x="0" y="9"/>
                  </a:lnTo>
                  <a:lnTo>
                    <a:pt x="0" y="8"/>
                  </a:lnTo>
                  <a:lnTo>
                    <a:pt x="0" y="7"/>
                  </a:lnTo>
                  <a:lnTo>
                    <a:pt x="0" y="6"/>
                  </a:lnTo>
                  <a:lnTo>
                    <a:pt x="0" y="5"/>
                  </a:lnTo>
                  <a:lnTo>
                    <a:pt x="0" y="4"/>
                  </a:lnTo>
                  <a:lnTo>
                    <a:pt x="0" y="2"/>
                  </a:lnTo>
                  <a:lnTo>
                    <a:pt x="0" y="0"/>
                  </a:lnTo>
                  <a:lnTo>
                    <a:pt x="0" y="1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67" name="Freeform 291"/>
            <p:cNvSpPr>
              <a:spLocks/>
            </p:cNvSpPr>
            <p:nvPr/>
          </p:nvSpPr>
          <p:spPr bwMode="auto">
            <a:xfrm>
              <a:off x="2543" y="2961"/>
              <a:ext cx="11" cy="26"/>
            </a:xfrm>
            <a:custGeom>
              <a:avLst/>
              <a:gdLst>
                <a:gd name="T0" fmla="*/ 0 w 12"/>
                <a:gd name="T1" fmla="*/ 25 h 26"/>
                <a:gd name="T2" fmla="*/ 0 w 12"/>
                <a:gd name="T3" fmla="*/ 25 h 26"/>
                <a:gd name="T4" fmla="*/ 2 w 12"/>
                <a:gd name="T5" fmla="*/ 21 h 26"/>
                <a:gd name="T6" fmla="*/ 4 w 12"/>
                <a:gd name="T7" fmla="*/ 19 h 26"/>
                <a:gd name="T8" fmla="*/ 6 w 12"/>
                <a:gd name="T9" fmla="*/ 16 h 26"/>
                <a:gd name="T10" fmla="*/ 6 w 12"/>
                <a:gd name="T11" fmla="*/ 15 h 26"/>
                <a:gd name="T12" fmla="*/ 6 w 12"/>
                <a:gd name="T13" fmla="*/ 14 h 26"/>
                <a:gd name="T14" fmla="*/ 6 w 12"/>
                <a:gd name="T15" fmla="*/ 12 h 26"/>
                <a:gd name="T16" fmla="*/ 6 w 12"/>
                <a:gd name="T17" fmla="*/ 10 h 26"/>
                <a:gd name="T18" fmla="*/ 6 w 12"/>
                <a:gd name="T19" fmla="*/ 8 h 26"/>
                <a:gd name="T20" fmla="*/ 6 w 12"/>
                <a:gd name="T21" fmla="*/ 6 h 26"/>
                <a:gd name="T22" fmla="*/ 6 w 12"/>
                <a:gd name="T23" fmla="*/ 3 h 26"/>
                <a:gd name="T24" fmla="*/ 6 w 12"/>
                <a:gd name="T25" fmla="*/ 0 h 26"/>
                <a:gd name="T26" fmla="*/ 6 w 1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6"/>
                <a:gd name="T44" fmla="*/ 12 w 1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6">
                  <a:moveTo>
                    <a:pt x="0" y="25"/>
                  </a:moveTo>
                  <a:lnTo>
                    <a:pt x="0" y="25"/>
                  </a:lnTo>
                  <a:lnTo>
                    <a:pt x="2" y="21"/>
                  </a:lnTo>
                  <a:lnTo>
                    <a:pt x="4" y="19"/>
                  </a:lnTo>
                  <a:lnTo>
                    <a:pt x="6" y="16"/>
                  </a:lnTo>
                  <a:lnTo>
                    <a:pt x="6" y="15"/>
                  </a:lnTo>
                  <a:lnTo>
                    <a:pt x="6" y="14"/>
                  </a:lnTo>
                  <a:lnTo>
                    <a:pt x="6" y="12"/>
                  </a:lnTo>
                  <a:lnTo>
                    <a:pt x="6" y="10"/>
                  </a:lnTo>
                  <a:lnTo>
                    <a:pt x="6" y="8"/>
                  </a:lnTo>
                  <a:lnTo>
                    <a:pt x="7" y="6"/>
                  </a:lnTo>
                  <a:lnTo>
                    <a:pt x="9" y="3"/>
                  </a:lnTo>
                  <a:lnTo>
                    <a:pt x="10" y="0"/>
                  </a:lnTo>
                  <a:lnTo>
                    <a:pt x="1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68" name="Freeform 292"/>
            <p:cNvSpPr>
              <a:spLocks/>
            </p:cNvSpPr>
            <p:nvPr/>
          </p:nvSpPr>
          <p:spPr bwMode="auto">
            <a:xfrm>
              <a:off x="2550" y="2940"/>
              <a:ext cx="14" cy="4"/>
            </a:xfrm>
            <a:custGeom>
              <a:avLst/>
              <a:gdLst>
                <a:gd name="T0" fmla="*/ 0 w 16"/>
                <a:gd name="T1" fmla="*/ 0 h 4"/>
                <a:gd name="T2" fmla="*/ 3 w 16"/>
                <a:gd name="T3" fmla="*/ 0 h 4"/>
                <a:gd name="T4" fmla="*/ 4 w 16"/>
                <a:gd name="T5" fmla="*/ 1 h 4"/>
                <a:gd name="T6" fmla="*/ 4 w 16"/>
                <a:gd name="T7" fmla="*/ 2 h 4"/>
                <a:gd name="T8" fmla="*/ 4 w 16"/>
                <a:gd name="T9" fmla="*/ 2 h 4"/>
                <a:gd name="T10" fmla="*/ 4 w 16"/>
                <a:gd name="T11" fmla="*/ 2 h 4"/>
                <a:gd name="T12" fmla="*/ 4 w 16"/>
                <a:gd name="T13" fmla="*/ 3 h 4"/>
                <a:gd name="T14" fmla="*/ 4 w 16"/>
                <a:gd name="T15" fmla="*/ 3 h 4"/>
                <a:gd name="T16" fmla="*/ 4 w 16"/>
                <a:gd name="T17" fmla="*/ 3 h 4"/>
                <a:gd name="T18" fmla="*/ 0 w 1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0"/>
                  </a:moveTo>
                  <a:lnTo>
                    <a:pt x="3" y="0"/>
                  </a:lnTo>
                  <a:lnTo>
                    <a:pt x="5" y="1"/>
                  </a:lnTo>
                  <a:lnTo>
                    <a:pt x="7" y="2"/>
                  </a:lnTo>
                  <a:lnTo>
                    <a:pt x="9" y="2"/>
                  </a:lnTo>
                  <a:lnTo>
                    <a:pt x="10" y="2"/>
                  </a:lnTo>
                  <a:lnTo>
                    <a:pt x="12" y="3"/>
                  </a:lnTo>
                  <a:lnTo>
                    <a:pt x="14" y="3"/>
                  </a:lnTo>
                  <a:lnTo>
                    <a:pt x="15" y="3"/>
                  </a:lnTo>
                  <a:lnTo>
                    <a:pt x="0"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69" name="Freeform 293"/>
            <p:cNvSpPr>
              <a:spLocks/>
            </p:cNvSpPr>
            <p:nvPr/>
          </p:nvSpPr>
          <p:spPr bwMode="auto">
            <a:xfrm>
              <a:off x="2550" y="2940"/>
              <a:ext cx="24" cy="14"/>
            </a:xfrm>
            <a:custGeom>
              <a:avLst/>
              <a:gdLst>
                <a:gd name="T0" fmla="*/ 0 w 27"/>
                <a:gd name="T1" fmla="*/ 0 h 14"/>
                <a:gd name="T2" fmla="*/ 0 w 27"/>
                <a:gd name="T3" fmla="*/ 0 h 14"/>
                <a:gd name="T4" fmla="*/ 4 w 27"/>
                <a:gd name="T5" fmla="*/ 1 h 14"/>
                <a:gd name="T6" fmla="*/ 4 w 27"/>
                <a:gd name="T7" fmla="*/ 3 h 14"/>
                <a:gd name="T8" fmla="*/ 4 w 27"/>
                <a:gd name="T9" fmla="*/ 7 h 14"/>
                <a:gd name="T10" fmla="*/ 4 w 27"/>
                <a:gd name="T11" fmla="*/ 8 h 14"/>
                <a:gd name="T12" fmla="*/ 4 w 27"/>
                <a:gd name="T13" fmla="*/ 10 h 14"/>
                <a:gd name="T14" fmla="*/ 5 w 27"/>
                <a:gd name="T15" fmla="*/ 12 h 14"/>
                <a:gd name="T16" fmla="*/ 6 w 27"/>
                <a:gd name="T17" fmla="*/ 13 h 14"/>
                <a:gd name="T18" fmla="*/ 6 w 27"/>
                <a:gd name="T19" fmla="*/ 1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4"/>
                <a:gd name="T32" fmla="*/ 27 w 2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4">
                  <a:moveTo>
                    <a:pt x="0" y="0"/>
                  </a:moveTo>
                  <a:lnTo>
                    <a:pt x="0" y="0"/>
                  </a:lnTo>
                  <a:lnTo>
                    <a:pt x="5" y="1"/>
                  </a:lnTo>
                  <a:lnTo>
                    <a:pt x="9" y="3"/>
                  </a:lnTo>
                  <a:lnTo>
                    <a:pt x="12" y="7"/>
                  </a:lnTo>
                  <a:lnTo>
                    <a:pt x="16" y="8"/>
                  </a:lnTo>
                  <a:lnTo>
                    <a:pt x="18" y="10"/>
                  </a:lnTo>
                  <a:lnTo>
                    <a:pt x="21" y="12"/>
                  </a:lnTo>
                  <a:lnTo>
                    <a:pt x="25" y="13"/>
                  </a:lnTo>
                  <a:lnTo>
                    <a:pt x="26" y="1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70" name="Freeform 294"/>
            <p:cNvSpPr>
              <a:spLocks/>
            </p:cNvSpPr>
            <p:nvPr/>
          </p:nvSpPr>
          <p:spPr bwMode="auto">
            <a:xfrm>
              <a:off x="2597" y="3025"/>
              <a:ext cx="9" cy="8"/>
            </a:xfrm>
            <a:custGeom>
              <a:avLst/>
              <a:gdLst>
                <a:gd name="T0" fmla="*/ 4 w 10"/>
                <a:gd name="T1" fmla="*/ 5 h 8"/>
                <a:gd name="T2" fmla="*/ 5 w 10"/>
                <a:gd name="T3" fmla="*/ 7 h 8"/>
                <a:gd name="T4" fmla="*/ 5 w 10"/>
                <a:gd name="T5" fmla="*/ 5 h 8"/>
                <a:gd name="T6" fmla="*/ 5 w 10"/>
                <a:gd name="T7" fmla="*/ 2 h 8"/>
                <a:gd name="T8" fmla="*/ 5 w 10"/>
                <a:gd name="T9" fmla="*/ 0 h 8"/>
                <a:gd name="T10" fmla="*/ 4 w 10"/>
                <a:gd name="T11" fmla="*/ 0 h 8"/>
                <a:gd name="T12" fmla="*/ 0 w 10"/>
                <a:gd name="T13" fmla="*/ 2 h 8"/>
                <a:gd name="T14" fmla="*/ 0 w 10"/>
                <a:gd name="T15" fmla="*/ 5 h 8"/>
                <a:gd name="T16" fmla="*/ 4 w 10"/>
                <a:gd name="T17" fmla="*/ 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4" y="5"/>
                  </a:moveTo>
                  <a:lnTo>
                    <a:pt x="9" y="7"/>
                  </a:lnTo>
                  <a:lnTo>
                    <a:pt x="9" y="5"/>
                  </a:lnTo>
                  <a:lnTo>
                    <a:pt x="9" y="2"/>
                  </a:lnTo>
                  <a:lnTo>
                    <a:pt x="9" y="0"/>
                  </a:lnTo>
                  <a:lnTo>
                    <a:pt x="4" y="0"/>
                  </a:lnTo>
                  <a:lnTo>
                    <a:pt x="0" y="2"/>
                  </a:lnTo>
                  <a:lnTo>
                    <a:pt x="0" y="5"/>
                  </a:lnTo>
                  <a:lnTo>
                    <a:pt x="4"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1" name="Freeform 295"/>
            <p:cNvSpPr>
              <a:spLocks/>
            </p:cNvSpPr>
            <p:nvPr/>
          </p:nvSpPr>
          <p:spPr bwMode="auto">
            <a:xfrm>
              <a:off x="2573" y="3013"/>
              <a:ext cx="8" cy="8"/>
            </a:xfrm>
            <a:custGeom>
              <a:avLst/>
              <a:gdLst>
                <a:gd name="T0" fmla="*/ 3 w 9"/>
                <a:gd name="T1" fmla="*/ 7 h 8"/>
                <a:gd name="T2" fmla="*/ 3 w 9"/>
                <a:gd name="T3" fmla="*/ 7 h 8"/>
                <a:gd name="T4" fmla="*/ 4 w 9"/>
                <a:gd name="T5" fmla="*/ 7 h 8"/>
                <a:gd name="T6" fmla="*/ 4 w 9"/>
                <a:gd name="T7" fmla="*/ 7 h 8"/>
                <a:gd name="T8" fmla="*/ 4 w 9"/>
                <a:gd name="T9" fmla="*/ 5 h 8"/>
                <a:gd name="T10" fmla="*/ 4 w 9"/>
                <a:gd name="T11" fmla="*/ 2 h 8"/>
                <a:gd name="T12" fmla="*/ 4 w 9"/>
                <a:gd name="T13" fmla="*/ 2 h 8"/>
                <a:gd name="T14" fmla="*/ 4 w 9"/>
                <a:gd name="T15" fmla="*/ 0 h 8"/>
                <a:gd name="T16" fmla="*/ 3 w 9"/>
                <a:gd name="T17" fmla="*/ 0 h 8"/>
                <a:gd name="T18" fmla="*/ 0 w 9"/>
                <a:gd name="T19" fmla="*/ 2 h 8"/>
                <a:gd name="T20" fmla="*/ 0 w 9"/>
                <a:gd name="T21" fmla="*/ 5 h 8"/>
                <a:gd name="T22" fmla="*/ 0 w 9"/>
                <a:gd name="T23" fmla="*/ 7 h 8"/>
                <a:gd name="T24" fmla="*/ 3 w 9"/>
                <a:gd name="T25" fmla="*/ 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8"/>
                <a:gd name="T41" fmla="*/ 9 w 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8">
                  <a:moveTo>
                    <a:pt x="3" y="7"/>
                  </a:moveTo>
                  <a:lnTo>
                    <a:pt x="3" y="7"/>
                  </a:lnTo>
                  <a:lnTo>
                    <a:pt x="5" y="7"/>
                  </a:lnTo>
                  <a:lnTo>
                    <a:pt x="8" y="7"/>
                  </a:lnTo>
                  <a:lnTo>
                    <a:pt x="8" y="5"/>
                  </a:lnTo>
                  <a:lnTo>
                    <a:pt x="8" y="2"/>
                  </a:lnTo>
                  <a:lnTo>
                    <a:pt x="5" y="2"/>
                  </a:lnTo>
                  <a:lnTo>
                    <a:pt x="5" y="0"/>
                  </a:lnTo>
                  <a:lnTo>
                    <a:pt x="3" y="0"/>
                  </a:lnTo>
                  <a:lnTo>
                    <a:pt x="0" y="2"/>
                  </a:lnTo>
                  <a:lnTo>
                    <a:pt x="0" y="5"/>
                  </a:lnTo>
                  <a:lnTo>
                    <a:pt x="0" y="7"/>
                  </a:lnTo>
                  <a:lnTo>
                    <a:pt x="3"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2" name="Freeform 296"/>
            <p:cNvSpPr>
              <a:spLocks/>
            </p:cNvSpPr>
            <p:nvPr/>
          </p:nvSpPr>
          <p:spPr bwMode="auto">
            <a:xfrm>
              <a:off x="2573" y="2989"/>
              <a:ext cx="9" cy="8"/>
            </a:xfrm>
            <a:custGeom>
              <a:avLst/>
              <a:gdLst>
                <a:gd name="T0" fmla="*/ 0 w 10"/>
                <a:gd name="T1" fmla="*/ 7 h 8"/>
                <a:gd name="T2" fmla="*/ 4 w 10"/>
                <a:gd name="T3" fmla="*/ 7 h 8"/>
                <a:gd name="T4" fmla="*/ 5 w 10"/>
                <a:gd name="T5" fmla="*/ 7 h 8"/>
                <a:gd name="T6" fmla="*/ 5 w 10"/>
                <a:gd name="T7" fmla="*/ 5 h 8"/>
                <a:gd name="T8" fmla="*/ 5 w 10"/>
                <a:gd name="T9" fmla="*/ 2 h 8"/>
                <a:gd name="T10" fmla="*/ 5 w 10"/>
                <a:gd name="T11" fmla="*/ 0 h 8"/>
                <a:gd name="T12" fmla="*/ 4 w 10"/>
                <a:gd name="T13" fmla="*/ 0 h 8"/>
                <a:gd name="T14" fmla="*/ 0 w 10"/>
                <a:gd name="T15" fmla="*/ 0 h 8"/>
                <a:gd name="T16" fmla="*/ 0 w 10"/>
                <a:gd name="T17" fmla="*/ 2 h 8"/>
                <a:gd name="T18" fmla="*/ 0 w 10"/>
                <a:gd name="T19" fmla="*/ 5 h 8"/>
                <a:gd name="T20" fmla="*/ 0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0" y="7"/>
                  </a:moveTo>
                  <a:lnTo>
                    <a:pt x="4" y="7"/>
                  </a:lnTo>
                  <a:lnTo>
                    <a:pt x="9" y="7"/>
                  </a:lnTo>
                  <a:lnTo>
                    <a:pt x="9" y="5"/>
                  </a:lnTo>
                  <a:lnTo>
                    <a:pt x="9" y="2"/>
                  </a:lnTo>
                  <a:lnTo>
                    <a:pt x="9" y="0"/>
                  </a:lnTo>
                  <a:lnTo>
                    <a:pt x="4" y="0"/>
                  </a:lnTo>
                  <a:lnTo>
                    <a:pt x="0" y="0"/>
                  </a:lnTo>
                  <a:lnTo>
                    <a:pt x="0" y="2"/>
                  </a:lnTo>
                  <a:lnTo>
                    <a:pt x="0" y="5"/>
                  </a:lnTo>
                  <a:lnTo>
                    <a:pt x="0"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3" name="Freeform 297"/>
            <p:cNvSpPr>
              <a:spLocks/>
            </p:cNvSpPr>
            <p:nvPr/>
          </p:nvSpPr>
          <p:spPr bwMode="auto">
            <a:xfrm>
              <a:off x="2622" y="2992"/>
              <a:ext cx="10" cy="8"/>
            </a:xfrm>
            <a:custGeom>
              <a:avLst/>
              <a:gdLst>
                <a:gd name="T0" fmla="*/ 0 w 11"/>
                <a:gd name="T1" fmla="*/ 5 h 8"/>
                <a:gd name="T2" fmla="*/ 5 w 11"/>
                <a:gd name="T3" fmla="*/ 7 h 8"/>
                <a:gd name="T4" fmla="*/ 5 w 11"/>
                <a:gd name="T5" fmla="*/ 5 h 8"/>
                <a:gd name="T6" fmla="*/ 5 w 11"/>
                <a:gd name="T7" fmla="*/ 2 h 8"/>
                <a:gd name="T8" fmla="*/ 5 w 11"/>
                <a:gd name="T9" fmla="*/ 0 h 8"/>
                <a:gd name="T10" fmla="*/ 0 w 11"/>
                <a:gd name="T11" fmla="*/ 0 h 8"/>
                <a:gd name="T12" fmla="*/ 0 w 11"/>
                <a:gd name="T13" fmla="*/ 2 h 8"/>
                <a:gd name="T14" fmla="*/ 0 w 11"/>
                <a:gd name="T15" fmla="*/ 5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0" y="5"/>
                  </a:moveTo>
                  <a:lnTo>
                    <a:pt x="10" y="7"/>
                  </a:lnTo>
                  <a:lnTo>
                    <a:pt x="10" y="5"/>
                  </a:lnTo>
                  <a:lnTo>
                    <a:pt x="10" y="2"/>
                  </a:lnTo>
                  <a:lnTo>
                    <a:pt x="10" y="0"/>
                  </a:lnTo>
                  <a:lnTo>
                    <a:pt x="0"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4" name="Freeform 298"/>
            <p:cNvSpPr>
              <a:spLocks/>
            </p:cNvSpPr>
            <p:nvPr/>
          </p:nvSpPr>
          <p:spPr bwMode="auto">
            <a:xfrm>
              <a:off x="2614" y="2924"/>
              <a:ext cx="9" cy="8"/>
            </a:xfrm>
            <a:custGeom>
              <a:avLst/>
              <a:gdLst>
                <a:gd name="T0" fmla="*/ 0 w 10"/>
                <a:gd name="T1" fmla="*/ 5 h 8"/>
                <a:gd name="T2" fmla="*/ 4 w 10"/>
                <a:gd name="T3" fmla="*/ 7 h 8"/>
                <a:gd name="T4" fmla="*/ 5 w 10"/>
                <a:gd name="T5" fmla="*/ 5 h 8"/>
                <a:gd name="T6" fmla="*/ 5 w 10"/>
                <a:gd name="T7" fmla="*/ 2 h 8"/>
                <a:gd name="T8" fmla="*/ 5 w 10"/>
                <a:gd name="T9" fmla="*/ 0 h 8"/>
                <a:gd name="T10" fmla="*/ 4 w 10"/>
                <a:gd name="T11" fmla="*/ 0 h 8"/>
                <a:gd name="T12" fmla="*/ 0 w 10"/>
                <a:gd name="T13" fmla="*/ 0 h 8"/>
                <a:gd name="T14" fmla="*/ 0 w 10"/>
                <a:gd name="T15" fmla="*/ 2 h 8"/>
                <a:gd name="T16" fmla="*/ 0 w 10"/>
                <a:gd name="T17" fmla="*/ 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5"/>
                  </a:moveTo>
                  <a:lnTo>
                    <a:pt x="4" y="7"/>
                  </a:lnTo>
                  <a:lnTo>
                    <a:pt x="9" y="5"/>
                  </a:lnTo>
                  <a:lnTo>
                    <a:pt x="9" y="2"/>
                  </a:lnTo>
                  <a:lnTo>
                    <a:pt x="9" y="0"/>
                  </a:lnTo>
                  <a:lnTo>
                    <a:pt x="4" y="0"/>
                  </a:lnTo>
                  <a:lnTo>
                    <a:pt x="0"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5" name="Freeform 299"/>
            <p:cNvSpPr>
              <a:spLocks/>
            </p:cNvSpPr>
            <p:nvPr/>
          </p:nvSpPr>
          <p:spPr bwMode="auto">
            <a:xfrm>
              <a:off x="2629" y="2944"/>
              <a:ext cx="9" cy="9"/>
            </a:xfrm>
            <a:custGeom>
              <a:avLst/>
              <a:gdLst>
                <a:gd name="T0" fmla="*/ 0 w 10"/>
                <a:gd name="T1" fmla="*/ 8 h 9"/>
                <a:gd name="T2" fmla="*/ 4 w 10"/>
                <a:gd name="T3" fmla="*/ 8 h 9"/>
                <a:gd name="T4" fmla="*/ 5 w 10"/>
                <a:gd name="T5" fmla="*/ 8 h 9"/>
                <a:gd name="T6" fmla="*/ 5 w 10"/>
                <a:gd name="T7" fmla="*/ 4 h 9"/>
                <a:gd name="T8" fmla="*/ 5 w 10"/>
                <a:gd name="T9" fmla="*/ 0 h 9"/>
                <a:gd name="T10" fmla="*/ 4 w 10"/>
                <a:gd name="T11" fmla="*/ 0 h 9"/>
                <a:gd name="T12" fmla="*/ 0 w 10"/>
                <a:gd name="T13" fmla="*/ 0 h 9"/>
                <a:gd name="T14" fmla="*/ 0 w 10"/>
                <a:gd name="T15" fmla="*/ 4 h 9"/>
                <a:gd name="T16" fmla="*/ 0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8"/>
                  </a:moveTo>
                  <a:lnTo>
                    <a:pt x="4" y="8"/>
                  </a:lnTo>
                  <a:lnTo>
                    <a:pt x="9" y="8"/>
                  </a:lnTo>
                  <a:lnTo>
                    <a:pt x="9" y="4"/>
                  </a:lnTo>
                  <a:lnTo>
                    <a:pt x="9" y="0"/>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6" name="Freeform 300"/>
            <p:cNvSpPr>
              <a:spLocks/>
            </p:cNvSpPr>
            <p:nvPr/>
          </p:nvSpPr>
          <p:spPr bwMode="auto">
            <a:xfrm>
              <a:off x="2546" y="2968"/>
              <a:ext cx="9" cy="8"/>
            </a:xfrm>
            <a:custGeom>
              <a:avLst/>
              <a:gdLst>
                <a:gd name="T0" fmla="*/ 0 w 10"/>
                <a:gd name="T1" fmla="*/ 7 h 8"/>
                <a:gd name="T2" fmla="*/ 4 w 10"/>
                <a:gd name="T3" fmla="*/ 7 h 8"/>
                <a:gd name="T4" fmla="*/ 5 w 10"/>
                <a:gd name="T5" fmla="*/ 7 h 8"/>
                <a:gd name="T6" fmla="*/ 5 w 10"/>
                <a:gd name="T7" fmla="*/ 5 h 8"/>
                <a:gd name="T8" fmla="*/ 5 w 10"/>
                <a:gd name="T9" fmla="*/ 2 h 8"/>
                <a:gd name="T10" fmla="*/ 4 w 10"/>
                <a:gd name="T11" fmla="*/ 0 h 8"/>
                <a:gd name="T12" fmla="*/ 0 w 10"/>
                <a:gd name="T13" fmla="*/ 0 h 8"/>
                <a:gd name="T14" fmla="*/ 0 w 10"/>
                <a:gd name="T15" fmla="*/ 2 h 8"/>
                <a:gd name="T16" fmla="*/ 0 w 10"/>
                <a:gd name="T17" fmla="*/ 5 h 8"/>
                <a:gd name="T18" fmla="*/ 0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0" y="7"/>
                  </a:moveTo>
                  <a:lnTo>
                    <a:pt x="4" y="7"/>
                  </a:lnTo>
                  <a:lnTo>
                    <a:pt x="9" y="7"/>
                  </a:lnTo>
                  <a:lnTo>
                    <a:pt x="9" y="5"/>
                  </a:lnTo>
                  <a:lnTo>
                    <a:pt x="9" y="2"/>
                  </a:lnTo>
                  <a:lnTo>
                    <a:pt x="4" y="0"/>
                  </a:lnTo>
                  <a:lnTo>
                    <a:pt x="0" y="0"/>
                  </a:lnTo>
                  <a:lnTo>
                    <a:pt x="0" y="2"/>
                  </a:lnTo>
                  <a:lnTo>
                    <a:pt x="0" y="5"/>
                  </a:lnTo>
                  <a:lnTo>
                    <a:pt x="0"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7" name="Freeform 301"/>
            <p:cNvSpPr>
              <a:spLocks/>
            </p:cNvSpPr>
            <p:nvPr/>
          </p:nvSpPr>
          <p:spPr bwMode="auto">
            <a:xfrm>
              <a:off x="2526" y="2992"/>
              <a:ext cx="9" cy="8"/>
            </a:xfrm>
            <a:custGeom>
              <a:avLst/>
              <a:gdLst>
                <a:gd name="T0" fmla="*/ 4 w 10"/>
                <a:gd name="T1" fmla="*/ 5 h 8"/>
                <a:gd name="T2" fmla="*/ 4 w 10"/>
                <a:gd name="T3" fmla="*/ 7 h 8"/>
                <a:gd name="T4" fmla="*/ 5 w 10"/>
                <a:gd name="T5" fmla="*/ 5 h 8"/>
                <a:gd name="T6" fmla="*/ 5 w 10"/>
                <a:gd name="T7" fmla="*/ 2 h 8"/>
                <a:gd name="T8" fmla="*/ 4 w 10"/>
                <a:gd name="T9" fmla="*/ 0 h 8"/>
                <a:gd name="T10" fmla="*/ 4 w 10"/>
                <a:gd name="T11" fmla="*/ 2 h 8"/>
                <a:gd name="T12" fmla="*/ 0 w 10"/>
                <a:gd name="T13" fmla="*/ 2 h 8"/>
                <a:gd name="T14" fmla="*/ 0 w 10"/>
                <a:gd name="T15" fmla="*/ 5 h 8"/>
                <a:gd name="T16" fmla="*/ 4 w 10"/>
                <a:gd name="T17" fmla="*/ 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4" y="5"/>
                  </a:moveTo>
                  <a:lnTo>
                    <a:pt x="4" y="7"/>
                  </a:lnTo>
                  <a:lnTo>
                    <a:pt x="9" y="5"/>
                  </a:lnTo>
                  <a:lnTo>
                    <a:pt x="9" y="2"/>
                  </a:lnTo>
                  <a:lnTo>
                    <a:pt x="4" y="0"/>
                  </a:lnTo>
                  <a:lnTo>
                    <a:pt x="4" y="2"/>
                  </a:lnTo>
                  <a:lnTo>
                    <a:pt x="0" y="2"/>
                  </a:lnTo>
                  <a:lnTo>
                    <a:pt x="0" y="5"/>
                  </a:lnTo>
                  <a:lnTo>
                    <a:pt x="4"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8" name="Freeform 302"/>
            <p:cNvSpPr>
              <a:spLocks/>
            </p:cNvSpPr>
            <p:nvPr/>
          </p:nvSpPr>
          <p:spPr bwMode="auto">
            <a:xfrm>
              <a:off x="2525" y="2961"/>
              <a:ext cx="9" cy="9"/>
            </a:xfrm>
            <a:custGeom>
              <a:avLst/>
              <a:gdLst>
                <a:gd name="T0" fmla="*/ 0 w 10"/>
                <a:gd name="T1" fmla="*/ 8 h 9"/>
                <a:gd name="T2" fmla="*/ 4 w 10"/>
                <a:gd name="T3" fmla="*/ 8 h 9"/>
                <a:gd name="T4" fmla="*/ 5 w 10"/>
                <a:gd name="T5" fmla="*/ 8 h 9"/>
                <a:gd name="T6" fmla="*/ 5 w 10"/>
                <a:gd name="T7" fmla="*/ 4 h 9"/>
                <a:gd name="T8" fmla="*/ 5 w 10"/>
                <a:gd name="T9" fmla="*/ 0 h 9"/>
                <a:gd name="T10" fmla="*/ 4 w 10"/>
                <a:gd name="T11" fmla="*/ 0 h 9"/>
                <a:gd name="T12" fmla="*/ 0 w 10"/>
                <a:gd name="T13" fmla="*/ 0 h 9"/>
                <a:gd name="T14" fmla="*/ 0 w 10"/>
                <a:gd name="T15" fmla="*/ 4 h 9"/>
                <a:gd name="T16" fmla="*/ 0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8"/>
                  </a:moveTo>
                  <a:lnTo>
                    <a:pt x="4" y="8"/>
                  </a:lnTo>
                  <a:lnTo>
                    <a:pt x="9" y="8"/>
                  </a:lnTo>
                  <a:lnTo>
                    <a:pt x="9" y="4"/>
                  </a:lnTo>
                  <a:lnTo>
                    <a:pt x="9" y="0"/>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79" name="Freeform 303"/>
            <p:cNvSpPr>
              <a:spLocks/>
            </p:cNvSpPr>
            <p:nvPr/>
          </p:nvSpPr>
          <p:spPr bwMode="auto">
            <a:xfrm>
              <a:off x="2565" y="2919"/>
              <a:ext cx="9" cy="9"/>
            </a:xfrm>
            <a:custGeom>
              <a:avLst/>
              <a:gdLst>
                <a:gd name="T0" fmla="*/ 0 w 10"/>
                <a:gd name="T1" fmla="*/ 8 h 9"/>
                <a:gd name="T2" fmla="*/ 4 w 10"/>
                <a:gd name="T3" fmla="*/ 8 h 9"/>
                <a:gd name="T4" fmla="*/ 5 w 10"/>
                <a:gd name="T5" fmla="*/ 8 h 9"/>
                <a:gd name="T6" fmla="*/ 5 w 10"/>
                <a:gd name="T7" fmla="*/ 4 h 9"/>
                <a:gd name="T8" fmla="*/ 5 w 10"/>
                <a:gd name="T9" fmla="*/ 0 h 9"/>
                <a:gd name="T10" fmla="*/ 4 w 10"/>
                <a:gd name="T11" fmla="*/ 0 h 9"/>
                <a:gd name="T12" fmla="*/ 0 w 10"/>
                <a:gd name="T13" fmla="*/ 0 h 9"/>
                <a:gd name="T14" fmla="*/ 0 w 10"/>
                <a:gd name="T15" fmla="*/ 4 h 9"/>
                <a:gd name="T16" fmla="*/ 0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8"/>
                  </a:moveTo>
                  <a:lnTo>
                    <a:pt x="4" y="8"/>
                  </a:lnTo>
                  <a:lnTo>
                    <a:pt x="9" y="8"/>
                  </a:lnTo>
                  <a:lnTo>
                    <a:pt x="9" y="4"/>
                  </a:lnTo>
                  <a:lnTo>
                    <a:pt x="9" y="0"/>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0" name="Freeform 304"/>
            <p:cNvSpPr>
              <a:spLocks/>
            </p:cNvSpPr>
            <p:nvPr/>
          </p:nvSpPr>
          <p:spPr bwMode="auto">
            <a:xfrm>
              <a:off x="2589" y="3050"/>
              <a:ext cx="8" cy="8"/>
            </a:xfrm>
            <a:custGeom>
              <a:avLst/>
              <a:gdLst>
                <a:gd name="T0" fmla="*/ 3 w 9"/>
                <a:gd name="T1" fmla="*/ 7 h 8"/>
                <a:gd name="T2" fmla="*/ 4 w 9"/>
                <a:gd name="T3" fmla="*/ 7 h 8"/>
                <a:gd name="T4" fmla="*/ 4 w 9"/>
                <a:gd name="T5" fmla="*/ 5 h 8"/>
                <a:gd name="T6" fmla="*/ 4 w 9"/>
                <a:gd name="T7" fmla="*/ 2 h 8"/>
                <a:gd name="T8" fmla="*/ 4 w 9"/>
                <a:gd name="T9" fmla="*/ 2 h 8"/>
                <a:gd name="T10" fmla="*/ 4 w 9"/>
                <a:gd name="T11" fmla="*/ 0 h 8"/>
                <a:gd name="T12" fmla="*/ 3 w 9"/>
                <a:gd name="T13" fmla="*/ 0 h 8"/>
                <a:gd name="T14" fmla="*/ 3 w 9"/>
                <a:gd name="T15" fmla="*/ 2 h 8"/>
                <a:gd name="T16" fmla="*/ 0 w 9"/>
                <a:gd name="T17" fmla="*/ 5 h 8"/>
                <a:gd name="T18" fmla="*/ 3 w 9"/>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3" y="7"/>
                  </a:moveTo>
                  <a:lnTo>
                    <a:pt x="5" y="7"/>
                  </a:lnTo>
                  <a:lnTo>
                    <a:pt x="8" y="5"/>
                  </a:lnTo>
                  <a:lnTo>
                    <a:pt x="8" y="2"/>
                  </a:lnTo>
                  <a:lnTo>
                    <a:pt x="5" y="2"/>
                  </a:lnTo>
                  <a:lnTo>
                    <a:pt x="5" y="0"/>
                  </a:lnTo>
                  <a:lnTo>
                    <a:pt x="3" y="0"/>
                  </a:lnTo>
                  <a:lnTo>
                    <a:pt x="3" y="2"/>
                  </a:lnTo>
                  <a:lnTo>
                    <a:pt x="0" y="5"/>
                  </a:lnTo>
                  <a:lnTo>
                    <a:pt x="3"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1" name="Freeform 305"/>
            <p:cNvSpPr>
              <a:spLocks/>
            </p:cNvSpPr>
            <p:nvPr/>
          </p:nvSpPr>
          <p:spPr bwMode="auto">
            <a:xfrm>
              <a:off x="2623" y="3033"/>
              <a:ext cx="9" cy="9"/>
            </a:xfrm>
            <a:custGeom>
              <a:avLst/>
              <a:gdLst>
                <a:gd name="T0" fmla="*/ 4 w 10"/>
                <a:gd name="T1" fmla="*/ 8 h 9"/>
                <a:gd name="T2" fmla="*/ 5 w 10"/>
                <a:gd name="T3" fmla="*/ 8 h 9"/>
                <a:gd name="T4" fmla="*/ 5 w 10"/>
                <a:gd name="T5" fmla="*/ 4 h 9"/>
                <a:gd name="T6" fmla="*/ 5 w 10"/>
                <a:gd name="T7" fmla="*/ 0 h 9"/>
                <a:gd name="T8" fmla="*/ 4 w 10"/>
                <a:gd name="T9" fmla="*/ 0 h 9"/>
                <a:gd name="T10" fmla="*/ 0 w 10"/>
                <a:gd name="T11" fmla="*/ 4 h 9"/>
                <a:gd name="T12" fmla="*/ 4 w 10"/>
                <a:gd name="T13" fmla="*/ 8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4" y="8"/>
                  </a:moveTo>
                  <a:lnTo>
                    <a:pt x="9" y="8"/>
                  </a:lnTo>
                  <a:lnTo>
                    <a:pt x="9" y="4"/>
                  </a:lnTo>
                  <a:lnTo>
                    <a:pt x="9" y="0"/>
                  </a:lnTo>
                  <a:lnTo>
                    <a:pt x="4" y="0"/>
                  </a:lnTo>
                  <a:lnTo>
                    <a:pt x="0" y="4"/>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2" name="Freeform 306"/>
            <p:cNvSpPr>
              <a:spLocks/>
            </p:cNvSpPr>
            <p:nvPr/>
          </p:nvSpPr>
          <p:spPr bwMode="auto">
            <a:xfrm>
              <a:off x="2644" y="2986"/>
              <a:ext cx="7" cy="8"/>
            </a:xfrm>
            <a:custGeom>
              <a:avLst/>
              <a:gdLst>
                <a:gd name="T0" fmla="*/ 2 w 8"/>
                <a:gd name="T1" fmla="*/ 5 h 8"/>
                <a:gd name="T2" fmla="*/ 4 w 8"/>
                <a:gd name="T3" fmla="*/ 7 h 8"/>
                <a:gd name="T4" fmla="*/ 4 w 8"/>
                <a:gd name="T5" fmla="*/ 7 h 8"/>
                <a:gd name="T6" fmla="*/ 4 w 8"/>
                <a:gd name="T7" fmla="*/ 5 h 8"/>
                <a:gd name="T8" fmla="*/ 4 w 8"/>
                <a:gd name="T9" fmla="*/ 2 h 8"/>
                <a:gd name="T10" fmla="*/ 4 w 8"/>
                <a:gd name="T11" fmla="*/ 0 h 8"/>
                <a:gd name="T12" fmla="*/ 4 w 8"/>
                <a:gd name="T13" fmla="*/ 0 h 8"/>
                <a:gd name="T14" fmla="*/ 2 w 8"/>
                <a:gd name="T15" fmla="*/ 0 h 8"/>
                <a:gd name="T16" fmla="*/ 0 w 8"/>
                <a:gd name="T17" fmla="*/ 2 h 8"/>
                <a:gd name="T18" fmla="*/ 0 w 8"/>
                <a:gd name="T19" fmla="*/ 5 h 8"/>
                <a:gd name="T20" fmla="*/ 2 w 8"/>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8"/>
                <a:gd name="T35" fmla="*/ 8 w 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8">
                  <a:moveTo>
                    <a:pt x="2" y="5"/>
                  </a:moveTo>
                  <a:lnTo>
                    <a:pt x="5" y="7"/>
                  </a:lnTo>
                  <a:lnTo>
                    <a:pt x="7" y="7"/>
                  </a:lnTo>
                  <a:lnTo>
                    <a:pt x="7" y="5"/>
                  </a:lnTo>
                  <a:lnTo>
                    <a:pt x="7" y="2"/>
                  </a:lnTo>
                  <a:lnTo>
                    <a:pt x="7" y="0"/>
                  </a:lnTo>
                  <a:lnTo>
                    <a:pt x="5" y="0"/>
                  </a:lnTo>
                  <a:lnTo>
                    <a:pt x="2" y="0"/>
                  </a:lnTo>
                  <a:lnTo>
                    <a:pt x="0" y="2"/>
                  </a:lnTo>
                  <a:lnTo>
                    <a:pt x="0" y="5"/>
                  </a:lnTo>
                  <a:lnTo>
                    <a:pt x="2"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3" name="Freeform 307"/>
            <p:cNvSpPr>
              <a:spLocks/>
            </p:cNvSpPr>
            <p:nvPr/>
          </p:nvSpPr>
          <p:spPr bwMode="auto">
            <a:xfrm>
              <a:off x="2622" y="2956"/>
              <a:ext cx="9" cy="8"/>
            </a:xfrm>
            <a:custGeom>
              <a:avLst/>
              <a:gdLst>
                <a:gd name="T0" fmla="*/ 4 w 10"/>
                <a:gd name="T1" fmla="*/ 7 h 8"/>
                <a:gd name="T2" fmla="*/ 4 w 10"/>
                <a:gd name="T3" fmla="*/ 7 h 8"/>
                <a:gd name="T4" fmla="*/ 5 w 10"/>
                <a:gd name="T5" fmla="*/ 5 h 8"/>
                <a:gd name="T6" fmla="*/ 5 w 10"/>
                <a:gd name="T7" fmla="*/ 2 h 8"/>
                <a:gd name="T8" fmla="*/ 4 w 10"/>
                <a:gd name="T9" fmla="*/ 0 h 8"/>
                <a:gd name="T10" fmla="*/ 0 w 10"/>
                <a:gd name="T11" fmla="*/ 2 h 8"/>
                <a:gd name="T12" fmla="*/ 0 w 10"/>
                <a:gd name="T13" fmla="*/ 5 h 8"/>
                <a:gd name="T14" fmla="*/ 4 w 10"/>
                <a:gd name="T15" fmla="*/ 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4" y="7"/>
                  </a:moveTo>
                  <a:lnTo>
                    <a:pt x="4" y="7"/>
                  </a:lnTo>
                  <a:lnTo>
                    <a:pt x="9" y="5"/>
                  </a:lnTo>
                  <a:lnTo>
                    <a:pt x="9" y="2"/>
                  </a:lnTo>
                  <a:lnTo>
                    <a:pt x="4" y="0"/>
                  </a:lnTo>
                  <a:lnTo>
                    <a:pt x="0" y="2"/>
                  </a:lnTo>
                  <a:lnTo>
                    <a:pt x="0"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4" name="Freeform 308"/>
            <p:cNvSpPr>
              <a:spLocks/>
            </p:cNvSpPr>
            <p:nvPr/>
          </p:nvSpPr>
          <p:spPr bwMode="auto">
            <a:xfrm>
              <a:off x="2640" y="2963"/>
              <a:ext cx="9" cy="8"/>
            </a:xfrm>
            <a:custGeom>
              <a:avLst/>
              <a:gdLst>
                <a:gd name="T0" fmla="*/ 0 w 10"/>
                <a:gd name="T1" fmla="*/ 7 h 8"/>
                <a:gd name="T2" fmla="*/ 4 w 10"/>
                <a:gd name="T3" fmla="*/ 7 h 8"/>
                <a:gd name="T4" fmla="*/ 5 w 10"/>
                <a:gd name="T5" fmla="*/ 5 h 8"/>
                <a:gd name="T6" fmla="*/ 5 w 10"/>
                <a:gd name="T7" fmla="*/ 2 h 8"/>
                <a:gd name="T8" fmla="*/ 4 w 10"/>
                <a:gd name="T9" fmla="*/ 0 h 8"/>
                <a:gd name="T10" fmla="*/ 0 w 10"/>
                <a:gd name="T11" fmla="*/ 0 h 8"/>
                <a:gd name="T12" fmla="*/ 0 w 10"/>
                <a:gd name="T13" fmla="*/ 2 h 8"/>
                <a:gd name="T14" fmla="*/ 0 w 10"/>
                <a:gd name="T15" fmla="*/ 5 h 8"/>
                <a:gd name="T16" fmla="*/ 0 w 10"/>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7"/>
                  </a:moveTo>
                  <a:lnTo>
                    <a:pt x="4" y="7"/>
                  </a:lnTo>
                  <a:lnTo>
                    <a:pt x="9" y="5"/>
                  </a:lnTo>
                  <a:lnTo>
                    <a:pt x="9" y="2"/>
                  </a:lnTo>
                  <a:lnTo>
                    <a:pt x="4" y="0"/>
                  </a:lnTo>
                  <a:lnTo>
                    <a:pt x="0" y="0"/>
                  </a:lnTo>
                  <a:lnTo>
                    <a:pt x="0" y="2"/>
                  </a:lnTo>
                  <a:lnTo>
                    <a:pt x="0" y="5"/>
                  </a:lnTo>
                  <a:lnTo>
                    <a:pt x="0"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5" name="Freeform 309"/>
            <p:cNvSpPr>
              <a:spLocks/>
            </p:cNvSpPr>
            <p:nvPr/>
          </p:nvSpPr>
          <p:spPr bwMode="auto">
            <a:xfrm>
              <a:off x="2744" y="2885"/>
              <a:ext cx="155" cy="166"/>
            </a:xfrm>
            <a:custGeom>
              <a:avLst/>
              <a:gdLst>
                <a:gd name="T0" fmla="*/ 29 w 174"/>
                <a:gd name="T1" fmla="*/ 164 h 166"/>
                <a:gd name="T2" fmla="*/ 26 w 174"/>
                <a:gd name="T3" fmla="*/ 165 h 166"/>
                <a:gd name="T4" fmla="*/ 23 w 174"/>
                <a:gd name="T5" fmla="*/ 164 h 166"/>
                <a:gd name="T6" fmla="*/ 21 w 174"/>
                <a:gd name="T7" fmla="*/ 164 h 166"/>
                <a:gd name="T8" fmla="*/ 18 w 174"/>
                <a:gd name="T9" fmla="*/ 163 h 166"/>
                <a:gd name="T10" fmla="*/ 16 w 174"/>
                <a:gd name="T11" fmla="*/ 163 h 166"/>
                <a:gd name="T12" fmla="*/ 13 w 174"/>
                <a:gd name="T13" fmla="*/ 160 h 166"/>
                <a:gd name="T14" fmla="*/ 11 w 174"/>
                <a:gd name="T15" fmla="*/ 158 h 166"/>
                <a:gd name="T16" fmla="*/ 10 w 174"/>
                <a:gd name="T17" fmla="*/ 155 h 166"/>
                <a:gd name="T18" fmla="*/ 7 w 174"/>
                <a:gd name="T19" fmla="*/ 145 h 166"/>
                <a:gd name="T20" fmla="*/ 4 w 174"/>
                <a:gd name="T21" fmla="*/ 130 h 166"/>
                <a:gd name="T22" fmla="*/ 4 w 174"/>
                <a:gd name="T23" fmla="*/ 121 h 166"/>
                <a:gd name="T24" fmla="*/ 4 w 174"/>
                <a:gd name="T25" fmla="*/ 111 h 166"/>
                <a:gd name="T26" fmla="*/ 1 w 174"/>
                <a:gd name="T27" fmla="*/ 100 h 166"/>
                <a:gd name="T28" fmla="*/ 0 w 174"/>
                <a:gd name="T29" fmla="*/ 90 h 166"/>
                <a:gd name="T30" fmla="*/ 1 w 174"/>
                <a:gd name="T31" fmla="*/ 79 h 166"/>
                <a:gd name="T32" fmla="*/ 4 w 174"/>
                <a:gd name="T33" fmla="*/ 63 h 166"/>
                <a:gd name="T34" fmla="*/ 4 w 174"/>
                <a:gd name="T35" fmla="*/ 50 h 166"/>
                <a:gd name="T36" fmla="*/ 4 w 174"/>
                <a:gd name="T37" fmla="*/ 40 h 166"/>
                <a:gd name="T38" fmla="*/ 6 w 174"/>
                <a:gd name="T39" fmla="*/ 29 h 166"/>
                <a:gd name="T40" fmla="*/ 10 w 174"/>
                <a:gd name="T41" fmla="*/ 14 h 166"/>
                <a:gd name="T42" fmla="*/ 16 w 174"/>
                <a:gd name="T43" fmla="*/ 3 h 166"/>
                <a:gd name="T44" fmla="*/ 21 w 174"/>
                <a:gd name="T45" fmla="*/ 1 h 166"/>
                <a:gd name="T46" fmla="*/ 24 w 174"/>
                <a:gd name="T47" fmla="*/ 4 h 166"/>
                <a:gd name="T48" fmla="*/ 27 w 174"/>
                <a:gd name="T49" fmla="*/ 8 h 166"/>
                <a:gd name="T50" fmla="*/ 30 w 174"/>
                <a:gd name="T51" fmla="*/ 13 h 166"/>
                <a:gd name="T52" fmla="*/ 33 w 174"/>
                <a:gd name="T53" fmla="*/ 19 h 166"/>
                <a:gd name="T54" fmla="*/ 34 w 174"/>
                <a:gd name="T55" fmla="*/ 28 h 166"/>
                <a:gd name="T56" fmla="*/ 38 w 174"/>
                <a:gd name="T57" fmla="*/ 41 h 166"/>
                <a:gd name="T58" fmla="*/ 39 w 174"/>
                <a:gd name="T59" fmla="*/ 55 h 166"/>
                <a:gd name="T60" fmla="*/ 42 w 174"/>
                <a:gd name="T61" fmla="*/ 66 h 166"/>
                <a:gd name="T62" fmla="*/ 43 w 174"/>
                <a:gd name="T63" fmla="*/ 78 h 166"/>
                <a:gd name="T64" fmla="*/ 43 w 174"/>
                <a:gd name="T65" fmla="*/ 94 h 166"/>
                <a:gd name="T66" fmla="*/ 43 w 174"/>
                <a:gd name="T67" fmla="*/ 108 h 166"/>
                <a:gd name="T68" fmla="*/ 43 w 174"/>
                <a:gd name="T69" fmla="*/ 120 h 166"/>
                <a:gd name="T70" fmla="*/ 42 w 174"/>
                <a:gd name="T71" fmla="*/ 127 h 166"/>
                <a:gd name="T72" fmla="*/ 40 w 174"/>
                <a:gd name="T73" fmla="*/ 135 h 166"/>
                <a:gd name="T74" fmla="*/ 38 w 174"/>
                <a:gd name="T75" fmla="*/ 142 h 166"/>
                <a:gd name="T76" fmla="*/ 38 w 174"/>
                <a:gd name="T77" fmla="*/ 147 h 166"/>
                <a:gd name="T78" fmla="*/ 36 w 174"/>
                <a:gd name="T79" fmla="*/ 152 h 166"/>
                <a:gd name="T80" fmla="*/ 33 w 174"/>
                <a:gd name="T81" fmla="*/ 158 h 166"/>
                <a:gd name="T82" fmla="*/ 30 w 174"/>
                <a:gd name="T83" fmla="*/ 163 h 166"/>
                <a:gd name="T84" fmla="*/ 29 w 174"/>
                <a:gd name="T85" fmla="*/ 164 h 1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
                <a:gd name="T130" fmla="*/ 0 h 166"/>
                <a:gd name="T131" fmla="*/ 174 w 174"/>
                <a:gd name="T132" fmla="*/ 166 h 1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 h="166">
                  <a:moveTo>
                    <a:pt x="118" y="164"/>
                  </a:moveTo>
                  <a:lnTo>
                    <a:pt x="118" y="164"/>
                  </a:lnTo>
                  <a:lnTo>
                    <a:pt x="111" y="165"/>
                  </a:lnTo>
                  <a:lnTo>
                    <a:pt x="104" y="165"/>
                  </a:lnTo>
                  <a:lnTo>
                    <a:pt x="100" y="165"/>
                  </a:lnTo>
                  <a:lnTo>
                    <a:pt x="94" y="164"/>
                  </a:lnTo>
                  <a:lnTo>
                    <a:pt x="90" y="164"/>
                  </a:lnTo>
                  <a:lnTo>
                    <a:pt x="85" y="164"/>
                  </a:lnTo>
                  <a:lnTo>
                    <a:pt x="80" y="163"/>
                  </a:lnTo>
                  <a:lnTo>
                    <a:pt x="73" y="163"/>
                  </a:lnTo>
                  <a:lnTo>
                    <a:pt x="67" y="163"/>
                  </a:lnTo>
                  <a:lnTo>
                    <a:pt x="63" y="163"/>
                  </a:lnTo>
                  <a:lnTo>
                    <a:pt x="58" y="162"/>
                  </a:lnTo>
                  <a:lnTo>
                    <a:pt x="54" y="160"/>
                  </a:lnTo>
                  <a:lnTo>
                    <a:pt x="49" y="159"/>
                  </a:lnTo>
                  <a:lnTo>
                    <a:pt x="45" y="158"/>
                  </a:lnTo>
                  <a:lnTo>
                    <a:pt x="43" y="157"/>
                  </a:lnTo>
                  <a:lnTo>
                    <a:pt x="39" y="155"/>
                  </a:lnTo>
                  <a:lnTo>
                    <a:pt x="34" y="151"/>
                  </a:lnTo>
                  <a:lnTo>
                    <a:pt x="28" y="145"/>
                  </a:lnTo>
                  <a:lnTo>
                    <a:pt x="22" y="137"/>
                  </a:lnTo>
                  <a:lnTo>
                    <a:pt x="19" y="130"/>
                  </a:lnTo>
                  <a:lnTo>
                    <a:pt x="16" y="126"/>
                  </a:lnTo>
                  <a:lnTo>
                    <a:pt x="13" y="121"/>
                  </a:lnTo>
                  <a:lnTo>
                    <a:pt x="10" y="116"/>
                  </a:lnTo>
                  <a:lnTo>
                    <a:pt x="7" y="111"/>
                  </a:lnTo>
                  <a:lnTo>
                    <a:pt x="3" y="106"/>
                  </a:lnTo>
                  <a:lnTo>
                    <a:pt x="1" y="100"/>
                  </a:lnTo>
                  <a:lnTo>
                    <a:pt x="0" y="95"/>
                  </a:lnTo>
                  <a:lnTo>
                    <a:pt x="0" y="90"/>
                  </a:lnTo>
                  <a:lnTo>
                    <a:pt x="1" y="85"/>
                  </a:lnTo>
                  <a:lnTo>
                    <a:pt x="1" y="79"/>
                  </a:lnTo>
                  <a:lnTo>
                    <a:pt x="3" y="71"/>
                  </a:lnTo>
                  <a:lnTo>
                    <a:pt x="6" y="63"/>
                  </a:lnTo>
                  <a:lnTo>
                    <a:pt x="8" y="57"/>
                  </a:lnTo>
                  <a:lnTo>
                    <a:pt x="9" y="50"/>
                  </a:lnTo>
                  <a:lnTo>
                    <a:pt x="12" y="44"/>
                  </a:lnTo>
                  <a:lnTo>
                    <a:pt x="15" y="40"/>
                  </a:lnTo>
                  <a:lnTo>
                    <a:pt x="18" y="36"/>
                  </a:lnTo>
                  <a:lnTo>
                    <a:pt x="24" y="29"/>
                  </a:lnTo>
                  <a:lnTo>
                    <a:pt x="30" y="22"/>
                  </a:lnTo>
                  <a:lnTo>
                    <a:pt x="40" y="14"/>
                  </a:lnTo>
                  <a:lnTo>
                    <a:pt x="51" y="8"/>
                  </a:lnTo>
                  <a:lnTo>
                    <a:pt x="62" y="3"/>
                  </a:lnTo>
                  <a:lnTo>
                    <a:pt x="73" y="0"/>
                  </a:lnTo>
                  <a:lnTo>
                    <a:pt x="87" y="1"/>
                  </a:lnTo>
                  <a:lnTo>
                    <a:pt x="91" y="2"/>
                  </a:lnTo>
                  <a:lnTo>
                    <a:pt x="97" y="4"/>
                  </a:lnTo>
                  <a:lnTo>
                    <a:pt x="103" y="6"/>
                  </a:lnTo>
                  <a:lnTo>
                    <a:pt x="109" y="8"/>
                  </a:lnTo>
                  <a:lnTo>
                    <a:pt x="116" y="11"/>
                  </a:lnTo>
                  <a:lnTo>
                    <a:pt x="122" y="13"/>
                  </a:lnTo>
                  <a:lnTo>
                    <a:pt x="128" y="17"/>
                  </a:lnTo>
                  <a:lnTo>
                    <a:pt x="131" y="19"/>
                  </a:lnTo>
                  <a:lnTo>
                    <a:pt x="136" y="23"/>
                  </a:lnTo>
                  <a:lnTo>
                    <a:pt x="140" y="28"/>
                  </a:lnTo>
                  <a:lnTo>
                    <a:pt x="145" y="34"/>
                  </a:lnTo>
                  <a:lnTo>
                    <a:pt x="151" y="41"/>
                  </a:lnTo>
                  <a:lnTo>
                    <a:pt x="155" y="48"/>
                  </a:lnTo>
                  <a:lnTo>
                    <a:pt x="158" y="55"/>
                  </a:lnTo>
                  <a:lnTo>
                    <a:pt x="163" y="61"/>
                  </a:lnTo>
                  <a:lnTo>
                    <a:pt x="165" y="66"/>
                  </a:lnTo>
                  <a:lnTo>
                    <a:pt x="167" y="71"/>
                  </a:lnTo>
                  <a:lnTo>
                    <a:pt x="170" y="78"/>
                  </a:lnTo>
                  <a:lnTo>
                    <a:pt x="172" y="86"/>
                  </a:lnTo>
                  <a:lnTo>
                    <a:pt x="172" y="94"/>
                  </a:lnTo>
                  <a:lnTo>
                    <a:pt x="173" y="101"/>
                  </a:lnTo>
                  <a:lnTo>
                    <a:pt x="173" y="108"/>
                  </a:lnTo>
                  <a:lnTo>
                    <a:pt x="172" y="114"/>
                  </a:lnTo>
                  <a:lnTo>
                    <a:pt x="171" y="120"/>
                  </a:lnTo>
                  <a:lnTo>
                    <a:pt x="167" y="124"/>
                  </a:lnTo>
                  <a:lnTo>
                    <a:pt x="165" y="127"/>
                  </a:lnTo>
                  <a:lnTo>
                    <a:pt x="163" y="132"/>
                  </a:lnTo>
                  <a:lnTo>
                    <a:pt x="161" y="135"/>
                  </a:lnTo>
                  <a:lnTo>
                    <a:pt x="158" y="139"/>
                  </a:lnTo>
                  <a:lnTo>
                    <a:pt x="157" y="142"/>
                  </a:lnTo>
                  <a:lnTo>
                    <a:pt x="154" y="145"/>
                  </a:lnTo>
                  <a:lnTo>
                    <a:pt x="151" y="147"/>
                  </a:lnTo>
                  <a:lnTo>
                    <a:pt x="147" y="150"/>
                  </a:lnTo>
                  <a:lnTo>
                    <a:pt x="143" y="152"/>
                  </a:lnTo>
                  <a:lnTo>
                    <a:pt x="137" y="156"/>
                  </a:lnTo>
                  <a:lnTo>
                    <a:pt x="131" y="158"/>
                  </a:lnTo>
                  <a:lnTo>
                    <a:pt x="126" y="161"/>
                  </a:lnTo>
                  <a:lnTo>
                    <a:pt x="122" y="163"/>
                  </a:lnTo>
                  <a:lnTo>
                    <a:pt x="119" y="164"/>
                  </a:lnTo>
                  <a:lnTo>
                    <a:pt x="118" y="164"/>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29986" name="Freeform 310"/>
            <p:cNvSpPr>
              <a:spLocks/>
            </p:cNvSpPr>
            <p:nvPr/>
          </p:nvSpPr>
          <p:spPr bwMode="auto">
            <a:xfrm>
              <a:off x="2845" y="3013"/>
              <a:ext cx="9" cy="4"/>
            </a:xfrm>
            <a:custGeom>
              <a:avLst/>
              <a:gdLst>
                <a:gd name="T0" fmla="*/ 5 w 10"/>
                <a:gd name="T1" fmla="*/ 2 h 4"/>
                <a:gd name="T2" fmla="*/ 5 w 10"/>
                <a:gd name="T3" fmla="*/ 2 h 4"/>
                <a:gd name="T4" fmla="*/ 4 w 10"/>
                <a:gd name="T5" fmla="*/ 3 h 4"/>
                <a:gd name="T6" fmla="*/ 4 w 10"/>
                <a:gd name="T7" fmla="*/ 3 h 4"/>
                <a:gd name="T8" fmla="*/ 3 w 10"/>
                <a:gd name="T9" fmla="*/ 3 h 4"/>
                <a:gd name="T10" fmla="*/ 2 w 10"/>
                <a:gd name="T11" fmla="*/ 3 h 4"/>
                <a:gd name="T12" fmla="*/ 1 w 10"/>
                <a:gd name="T13" fmla="*/ 3 h 4"/>
                <a:gd name="T14" fmla="*/ 0 w 10"/>
                <a:gd name="T15" fmla="*/ 3 h 4"/>
                <a:gd name="T16" fmla="*/ 0 w 10"/>
                <a:gd name="T17" fmla="*/ 2 h 4"/>
                <a:gd name="T18" fmla="*/ 0 w 10"/>
                <a:gd name="T19" fmla="*/ 2 h 4"/>
                <a:gd name="T20" fmla="*/ 1 w 10"/>
                <a:gd name="T21" fmla="*/ 1 h 4"/>
                <a:gd name="T22" fmla="*/ 1 w 10"/>
                <a:gd name="T23" fmla="*/ 1 h 4"/>
                <a:gd name="T24" fmla="*/ 2 w 10"/>
                <a:gd name="T25" fmla="*/ 1 h 4"/>
                <a:gd name="T26" fmla="*/ 3 w 10"/>
                <a:gd name="T27" fmla="*/ 0 h 4"/>
                <a:gd name="T28" fmla="*/ 4 w 10"/>
                <a:gd name="T29" fmla="*/ 0 h 4"/>
                <a:gd name="T30" fmla="*/ 5 w 10"/>
                <a:gd name="T31" fmla="*/ 0 h 4"/>
                <a:gd name="T32" fmla="*/ 5 w 10"/>
                <a:gd name="T33" fmla="*/ 0 h 4"/>
                <a:gd name="T34" fmla="*/ 5 w 10"/>
                <a:gd name="T35" fmla="*/ 0 h 4"/>
                <a:gd name="T36" fmla="*/ 5 w 10"/>
                <a:gd name="T37" fmla="*/ 0 h 4"/>
                <a:gd name="T38" fmla="*/ 5 w 10"/>
                <a:gd name="T39" fmla="*/ 1 h 4"/>
                <a:gd name="T40" fmla="*/ 5 w 10"/>
                <a:gd name="T41" fmla="*/ 1 h 4"/>
                <a:gd name="T42" fmla="*/ 5 w 10"/>
                <a:gd name="T43" fmla="*/ 1 h 4"/>
                <a:gd name="T44" fmla="*/ 5 w 10"/>
                <a:gd name="T45" fmla="*/ 2 h 4"/>
                <a:gd name="T46" fmla="*/ 5 w 10"/>
                <a:gd name="T47" fmla="*/ 2 h 4"/>
                <a:gd name="T48" fmla="*/ 5 w 10"/>
                <a:gd name="T49" fmla="*/ 2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4"/>
                <a:gd name="T77" fmla="*/ 10 w 10"/>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4">
                  <a:moveTo>
                    <a:pt x="7" y="2"/>
                  </a:moveTo>
                  <a:lnTo>
                    <a:pt x="5" y="2"/>
                  </a:lnTo>
                  <a:lnTo>
                    <a:pt x="4" y="3"/>
                  </a:lnTo>
                  <a:lnTo>
                    <a:pt x="3" y="3"/>
                  </a:lnTo>
                  <a:lnTo>
                    <a:pt x="2" y="3"/>
                  </a:lnTo>
                  <a:lnTo>
                    <a:pt x="1" y="3"/>
                  </a:lnTo>
                  <a:lnTo>
                    <a:pt x="0" y="3"/>
                  </a:lnTo>
                  <a:lnTo>
                    <a:pt x="0" y="2"/>
                  </a:lnTo>
                  <a:lnTo>
                    <a:pt x="1" y="1"/>
                  </a:lnTo>
                  <a:lnTo>
                    <a:pt x="2" y="1"/>
                  </a:lnTo>
                  <a:lnTo>
                    <a:pt x="3" y="0"/>
                  </a:lnTo>
                  <a:lnTo>
                    <a:pt x="4" y="0"/>
                  </a:lnTo>
                  <a:lnTo>
                    <a:pt x="5" y="0"/>
                  </a:lnTo>
                  <a:lnTo>
                    <a:pt x="6" y="0"/>
                  </a:lnTo>
                  <a:lnTo>
                    <a:pt x="7" y="0"/>
                  </a:lnTo>
                  <a:lnTo>
                    <a:pt x="8" y="0"/>
                  </a:lnTo>
                  <a:lnTo>
                    <a:pt x="8" y="1"/>
                  </a:lnTo>
                  <a:lnTo>
                    <a:pt x="9" y="1"/>
                  </a:lnTo>
                  <a:lnTo>
                    <a:pt x="9" y="2"/>
                  </a:lnTo>
                  <a:lnTo>
                    <a:pt x="8" y="2"/>
                  </a:lnTo>
                  <a:lnTo>
                    <a:pt x="7"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7" name="Freeform 311"/>
            <p:cNvSpPr>
              <a:spLocks/>
            </p:cNvSpPr>
            <p:nvPr/>
          </p:nvSpPr>
          <p:spPr bwMode="auto">
            <a:xfrm>
              <a:off x="2845" y="3013"/>
              <a:ext cx="19" cy="14"/>
            </a:xfrm>
            <a:custGeom>
              <a:avLst/>
              <a:gdLst>
                <a:gd name="T0" fmla="*/ 5 w 21"/>
                <a:gd name="T1" fmla="*/ 9 h 14"/>
                <a:gd name="T2" fmla="*/ 5 w 21"/>
                <a:gd name="T3" fmla="*/ 9 h 14"/>
                <a:gd name="T4" fmla="*/ 5 w 21"/>
                <a:gd name="T5" fmla="*/ 10 h 14"/>
                <a:gd name="T6" fmla="*/ 5 w 21"/>
                <a:gd name="T7" fmla="*/ 11 h 14"/>
                <a:gd name="T8" fmla="*/ 5 w 21"/>
                <a:gd name="T9" fmla="*/ 12 h 14"/>
                <a:gd name="T10" fmla="*/ 5 w 21"/>
                <a:gd name="T11" fmla="*/ 13 h 14"/>
                <a:gd name="T12" fmla="*/ 3 w 21"/>
                <a:gd name="T13" fmla="*/ 13 h 14"/>
                <a:gd name="T14" fmla="*/ 2 w 21"/>
                <a:gd name="T15" fmla="*/ 12 h 14"/>
                <a:gd name="T16" fmla="*/ 0 w 21"/>
                <a:gd name="T17" fmla="*/ 11 h 14"/>
                <a:gd name="T18" fmla="*/ 0 w 21"/>
                <a:gd name="T19" fmla="*/ 9 h 14"/>
                <a:gd name="T20" fmla="*/ 0 w 21"/>
                <a:gd name="T21" fmla="*/ 7 h 14"/>
                <a:gd name="T22" fmla="*/ 1 w 21"/>
                <a:gd name="T23" fmla="*/ 5 h 14"/>
                <a:gd name="T24" fmla="*/ 2 w 21"/>
                <a:gd name="T25" fmla="*/ 4 h 14"/>
                <a:gd name="T26" fmla="*/ 3 w 21"/>
                <a:gd name="T27" fmla="*/ 3 h 14"/>
                <a:gd name="T28" fmla="*/ 5 w 21"/>
                <a:gd name="T29" fmla="*/ 2 h 14"/>
                <a:gd name="T30" fmla="*/ 5 w 21"/>
                <a:gd name="T31" fmla="*/ 1 h 14"/>
                <a:gd name="T32" fmla="*/ 5 w 21"/>
                <a:gd name="T33" fmla="*/ 0 h 14"/>
                <a:gd name="T34" fmla="*/ 5 w 21"/>
                <a:gd name="T35" fmla="*/ 1 h 14"/>
                <a:gd name="T36" fmla="*/ 5 w 21"/>
                <a:gd name="T37" fmla="*/ 2 h 14"/>
                <a:gd name="T38" fmla="*/ 5 w 21"/>
                <a:gd name="T39" fmla="*/ 2 h 14"/>
                <a:gd name="T40" fmla="*/ 5 w 21"/>
                <a:gd name="T41" fmla="*/ 3 h 14"/>
                <a:gd name="T42" fmla="*/ 5 w 21"/>
                <a:gd name="T43" fmla="*/ 4 h 14"/>
                <a:gd name="T44" fmla="*/ 5 w 21"/>
                <a:gd name="T45" fmla="*/ 5 h 14"/>
                <a:gd name="T46" fmla="*/ 5 w 21"/>
                <a:gd name="T47" fmla="*/ 7 h 14"/>
                <a:gd name="T48" fmla="*/ 5 w 21"/>
                <a:gd name="T49" fmla="*/ 8 h 14"/>
                <a:gd name="T50" fmla="*/ 5 w 21"/>
                <a:gd name="T51" fmla="*/ 9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4"/>
                <a:gd name="T80" fmla="*/ 21 w 21"/>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4">
                  <a:moveTo>
                    <a:pt x="16" y="9"/>
                  </a:moveTo>
                  <a:lnTo>
                    <a:pt x="16" y="9"/>
                  </a:lnTo>
                  <a:lnTo>
                    <a:pt x="11" y="10"/>
                  </a:lnTo>
                  <a:lnTo>
                    <a:pt x="9" y="11"/>
                  </a:lnTo>
                  <a:lnTo>
                    <a:pt x="9" y="12"/>
                  </a:lnTo>
                  <a:lnTo>
                    <a:pt x="7" y="13"/>
                  </a:lnTo>
                  <a:lnTo>
                    <a:pt x="3" y="13"/>
                  </a:lnTo>
                  <a:lnTo>
                    <a:pt x="2" y="12"/>
                  </a:lnTo>
                  <a:lnTo>
                    <a:pt x="0" y="11"/>
                  </a:lnTo>
                  <a:lnTo>
                    <a:pt x="0" y="9"/>
                  </a:lnTo>
                  <a:lnTo>
                    <a:pt x="0" y="7"/>
                  </a:lnTo>
                  <a:lnTo>
                    <a:pt x="1" y="5"/>
                  </a:lnTo>
                  <a:lnTo>
                    <a:pt x="2" y="4"/>
                  </a:lnTo>
                  <a:lnTo>
                    <a:pt x="3" y="3"/>
                  </a:lnTo>
                  <a:lnTo>
                    <a:pt x="6" y="2"/>
                  </a:lnTo>
                  <a:lnTo>
                    <a:pt x="9" y="1"/>
                  </a:lnTo>
                  <a:lnTo>
                    <a:pt x="10" y="0"/>
                  </a:lnTo>
                  <a:lnTo>
                    <a:pt x="12" y="1"/>
                  </a:lnTo>
                  <a:lnTo>
                    <a:pt x="16" y="2"/>
                  </a:lnTo>
                  <a:lnTo>
                    <a:pt x="17" y="2"/>
                  </a:lnTo>
                  <a:lnTo>
                    <a:pt x="18" y="3"/>
                  </a:lnTo>
                  <a:lnTo>
                    <a:pt x="20" y="4"/>
                  </a:lnTo>
                  <a:lnTo>
                    <a:pt x="20" y="5"/>
                  </a:lnTo>
                  <a:lnTo>
                    <a:pt x="19" y="7"/>
                  </a:lnTo>
                  <a:lnTo>
                    <a:pt x="17" y="8"/>
                  </a:lnTo>
                  <a:lnTo>
                    <a:pt x="16" y="9"/>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88" name="Freeform 312"/>
            <p:cNvSpPr>
              <a:spLocks/>
            </p:cNvSpPr>
            <p:nvPr/>
          </p:nvSpPr>
          <p:spPr bwMode="auto">
            <a:xfrm>
              <a:off x="2777" y="2930"/>
              <a:ext cx="10" cy="7"/>
            </a:xfrm>
            <a:custGeom>
              <a:avLst/>
              <a:gdLst>
                <a:gd name="T0" fmla="*/ 5 w 11"/>
                <a:gd name="T1" fmla="*/ 5 h 7"/>
                <a:gd name="T2" fmla="*/ 5 w 11"/>
                <a:gd name="T3" fmla="*/ 5 h 7"/>
                <a:gd name="T4" fmla="*/ 4 w 11"/>
                <a:gd name="T5" fmla="*/ 5 h 7"/>
                <a:gd name="T6" fmla="*/ 4 w 11"/>
                <a:gd name="T7" fmla="*/ 6 h 7"/>
                <a:gd name="T8" fmla="*/ 3 w 11"/>
                <a:gd name="T9" fmla="*/ 6 h 7"/>
                <a:gd name="T10" fmla="*/ 2 w 11"/>
                <a:gd name="T11" fmla="*/ 6 h 7"/>
                <a:gd name="T12" fmla="*/ 1 w 11"/>
                <a:gd name="T13" fmla="*/ 6 h 7"/>
                <a:gd name="T14" fmla="*/ 0 w 11"/>
                <a:gd name="T15" fmla="*/ 5 h 7"/>
                <a:gd name="T16" fmla="*/ 0 w 11"/>
                <a:gd name="T17" fmla="*/ 5 h 7"/>
                <a:gd name="T18" fmla="*/ 0 w 11"/>
                <a:gd name="T19" fmla="*/ 4 h 7"/>
                <a:gd name="T20" fmla="*/ 0 w 11"/>
                <a:gd name="T21" fmla="*/ 3 h 7"/>
                <a:gd name="T22" fmla="*/ 1 w 11"/>
                <a:gd name="T23" fmla="*/ 2 h 7"/>
                <a:gd name="T24" fmla="*/ 2 w 11"/>
                <a:gd name="T25" fmla="*/ 2 h 7"/>
                <a:gd name="T26" fmla="*/ 3 w 11"/>
                <a:gd name="T27" fmla="*/ 2 h 7"/>
                <a:gd name="T28" fmla="*/ 3 w 11"/>
                <a:gd name="T29" fmla="*/ 1 h 7"/>
                <a:gd name="T30" fmla="*/ 4 w 11"/>
                <a:gd name="T31" fmla="*/ 0 h 7"/>
                <a:gd name="T32" fmla="*/ 5 w 11"/>
                <a:gd name="T33" fmla="*/ 0 h 7"/>
                <a:gd name="T34" fmla="*/ 5 w 11"/>
                <a:gd name="T35" fmla="*/ 1 h 7"/>
                <a:gd name="T36" fmla="*/ 5 w 11"/>
                <a:gd name="T37" fmla="*/ 1 h 7"/>
                <a:gd name="T38" fmla="*/ 5 w 11"/>
                <a:gd name="T39" fmla="*/ 2 h 7"/>
                <a:gd name="T40" fmla="*/ 5 w 11"/>
                <a:gd name="T41" fmla="*/ 2 h 7"/>
                <a:gd name="T42" fmla="*/ 5 w 11"/>
                <a:gd name="T43" fmla="*/ 3 h 7"/>
                <a:gd name="T44" fmla="*/ 5 w 11"/>
                <a:gd name="T45" fmla="*/ 4 h 7"/>
                <a:gd name="T46" fmla="*/ 5 w 11"/>
                <a:gd name="T47" fmla="*/ 4 h 7"/>
                <a:gd name="T48" fmla="*/ 5 w 11"/>
                <a:gd name="T49" fmla="*/ 5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7"/>
                <a:gd name="T77" fmla="*/ 11 w 11"/>
                <a:gd name="T78" fmla="*/ 7 h 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7">
                  <a:moveTo>
                    <a:pt x="7" y="5"/>
                  </a:moveTo>
                  <a:lnTo>
                    <a:pt x="5" y="5"/>
                  </a:lnTo>
                  <a:lnTo>
                    <a:pt x="4" y="5"/>
                  </a:lnTo>
                  <a:lnTo>
                    <a:pt x="4" y="6"/>
                  </a:lnTo>
                  <a:lnTo>
                    <a:pt x="3" y="6"/>
                  </a:lnTo>
                  <a:lnTo>
                    <a:pt x="2" y="6"/>
                  </a:lnTo>
                  <a:lnTo>
                    <a:pt x="1" y="6"/>
                  </a:lnTo>
                  <a:lnTo>
                    <a:pt x="0" y="5"/>
                  </a:lnTo>
                  <a:lnTo>
                    <a:pt x="0" y="4"/>
                  </a:lnTo>
                  <a:lnTo>
                    <a:pt x="0" y="3"/>
                  </a:lnTo>
                  <a:lnTo>
                    <a:pt x="1" y="2"/>
                  </a:lnTo>
                  <a:lnTo>
                    <a:pt x="2" y="2"/>
                  </a:lnTo>
                  <a:lnTo>
                    <a:pt x="3" y="2"/>
                  </a:lnTo>
                  <a:lnTo>
                    <a:pt x="3" y="1"/>
                  </a:lnTo>
                  <a:lnTo>
                    <a:pt x="4" y="0"/>
                  </a:lnTo>
                  <a:lnTo>
                    <a:pt x="5" y="0"/>
                  </a:lnTo>
                  <a:lnTo>
                    <a:pt x="6" y="1"/>
                  </a:lnTo>
                  <a:lnTo>
                    <a:pt x="8" y="1"/>
                  </a:lnTo>
                  <a:lnTo>
                    <a:pt x="9" y="2"/>
                  </a:lnTo>
                  <a:lnTo>
                    <a:pt x="10" y="2"/>
                  </a:lnTo>
                  <a:lnTo>
                    <a:pt x="10" y="3"/>
                  </a:lnTo>
                  <a:lnTo>
                    <a:pt x="9" y="4"/>
                  </a:lnTo>
                  <a:lnTo>
                    <a:pt x="8" y="4"/>
                  </a:lnTo>
                  <a:lnTo>
                    <a:pt x="7"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89" name="Freeform 313"/>
            <p:cNvSpPr>
              <a:spLocks/>
            </p:cNvSpPr>
            <p:nvPr/>
          </p:nvSpPr>
          <p:spPr bwMode="auto">
            <a:xfrm>
              <a:off x="2777" y="2930"/>
              <a:ext cx="20" cy="17"/>
            </a:xfrm>
            <a:custGeom>
              <a:avLst/>
              <a:gdLst>
                <a:gd name="T0" fmla="*/ 3 w 23"/>
                <a:gd name="T1" fmla="*/ 12 h 17"/>
                <a:gd name="T2" fmla="*/ 3 w 23"/>
                <a:gd name="T3" fmla="*/ 12 h 17"/>
                <a:gd name="T4" fmla="*/ 3 w 23"/>
                <a:gd name="T5" fmla="*/ 12 h 17"/>
                <a:gd name="T6" fmla="*/ 3 w 23"/>
                <a:gd name="T7" fmla="*/ 13 h 17"/>
                <a:gd name="T8" fmla="*/ 3 w 23"/>
                <a:gd name="T9" fmla="*/ 15 h 17"/>
                <a:gd name="T10" fmla="*/ 3 w 23"/>
                <a:gd name="T11" fmla="*/ 16 h 17"/>
                <a:gd name="T12" fmla="*/ 3 w 23"/>
                <a:gd name="T13" fmla="*/ 16 h 17"/>
                <a:gd name="T14" fmla="*/ 1 w 23"/>
                <a:gd name="T15" fmla="*/ 15 h 17"/>
                <a:gd name="T16" fmla="*/ 0 w 23"/>
                <a:gd name="T17" fmla="*/ 13 h 17"/>
                <a:gd name="T18" fmla="*/ 0 w 23"/>
                <a:gd name="T19" fmla="*/ 12 h 17"/>
                <a:gd name="T20" fmla="*/ 0 w 23"/>
                <a:gd name="T21" fmla="*/ 10 h 17"/>
                <a:gd name="T22" fmla="*/ 0 w 23"/>
                <a:gd name="T23" fmla="*/ 8 h 17"/>
                <a:gd name="T24" fmla="*/ 2 w 23"/>
                <a:gd name="T25" fmla="*/ 6 h 17"/>
                <a:gd name="T26" fmla="*/ 3 w 23"/>
                <a:gd name="T27" fmla="*/ 5 h 17"/>
                <a:gd name="T28" fmla="*/ 3 w 23"/>
                <a:gd name="T29" fmla="*/ 4 h 17"/>
                <a:gd name="T30" fmla="*/ 3 w 23"/>
                <a:gd name="T31" fmla="*/ 2 h 17"/>
                <a:gd name="T32" fmla="*/ 3 w 23"/>
                <a:gd name="T33" fmla="*/ 0 h 17"/>
                <a:gd name="T34" fmla="*/ 3 w 23"/>
                <a:gd name="T35" fmla="*/ 0 h 17"/>
                <a:gd name="T36" fmla="*/ 3 w 23"/>
                <a:gd name="T37" fmla="*/ 2 h 17"/>
                <a:gd name="T38" fmla="*/ 3 w 23"/>
                <a:gd name="T39" fmla="*/ 3 h 17"/>
                <a:gd name="T40" fmla="*/ 3 w 23"/>
                <a:gd name="T41" fmla="*/ 5 h 17"/>
                <a:gd name="T42" fmla="*/ 4 w 23"/>
                <a:gd name="T43" fmla="*/ 6 h 17"/>
                <a:gd name="T44" fmla="*/ 4 w 23"/>
                <a:gd name="T45" fmla="*/ 8 h 17"/>
                <a:gd name="T46" fmla="*/ 3 w 23"/>
                <a:gd name="T47" fmla="*/ 10 h 17"/>
                <a:gd name="T48" fmla="*/ 3 w 23"/>
                <a:gd name="T49" fmla="*/ 11 h 17"/>
                <a:gd name="T50" fmla="*/ 3 w 23"/>
                <a:gd name="T51" fmla="*/ 1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7"/>
                <a:gd name="T80" fmla="*/ 23 w 23"/>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7">
                  <a:moveTo>
                    <a:pt x="16" y="12"/>
                  </a:moveTo>
                  <a:lnTo>
                    <a:pt x="16" y="12"/>
                  </a:lnTo>
                  <a:lnTo>
                    <a:pt x="12" y="12"/>
                  </a:lnTo>
                  <a:lnTo>
                    <a:pt x="9" y="13"/>
                  </a:lnTo>
                  <a:lnTo>
                    <a:pt x="8" y="15"/>
                  </a:lnTo>
                  <a:lnTo>
                    <a:pt x="7" y="16"/>
                  </a:lnTo>
                  <a:lnTo>
                    <a:pt x="3" y="16"/>
                  </a:lnTo>
                  <a:lnTo>
                    <a:pt x="1" y="15"/>
                  </a:lnTo>
                  <a:lnTo>
                    <a:pt x="0" y="13"/>
                  </a:lnTo>
                  <a:lnTo>
                    <a:pt x="0" y="12"/>
                  </a:lnTo>
                  <a:lnTo>
                    <a:pt x="0" y="10"/>
                  </a:lnTo>
                  <a:lnTo>
                    <a:pt x="0" y="8"/>
                  </a:lnTo>
                  <a:lnTo>
                    <a:pt x="2" y="6"/>
                  </a:lnTo>
                  <a:lnTo>
                    <a:pt x="5" y="5"/>
                  </a:lnTo>
                  <a:lnTo>
                    <a:pt x="6" y="4"/>
                  </a:lnTo>
                  <a:lnTo>
                    <a:pt x="7" y="2"/>
                  </a:lnTo>
                  <a:lnTo>
                    <a:pt x="9" y="0"/>
                  </a:lnTo>
                  <a:lnTo>
                    <a:pt x="12" y="0"/>
                  </a:lnTo>
                  <a:lnTo>
                    <a:pt x="14" y="2"/>
                  </a:lnTo>
                  <a:lnTo>
                    <a:pt x="17" y="3"/>
                  </a:lnTo>
                  <a:lnTo>
                    <a:pt x="20" y="5"/>
                  </a:lnTo>
                  <a:lnTo>
                    <a:pt x="22" y="6"/>
                  </a:lnTo>
                  <a:lnTo>
                    <a:pt x="22" y="8"/>
                  </a:lnTo>
                  <a:lnTo>
                    <a:pt x="20" y="10"/>
                  </a:lnTo>
                  <a:lnTo>
                    <a:pt x="17" y="11"/>
                  </a:lnTo>
                  <a:lnTo>
                    <a:pt x="16" y="1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90" name="Freeform 314"/>
            <p:cNvSpPr>
              <a:spLocks/>
            </p:cNvSpPr>
            <p:nvPr/>
          </p:nvSpPr>
          <p:spPr bwMode="auto">
            <a:xfrm>
              <a:off x="2812" y="3008"/>
              <a:ext cx="1" cy="3"/>
            </a:xfrm>
            <a:custGeom>
              <a:avLst/>
              <a:gdLst>
                <a:gd name="T0" fmla="*/ 0 w 2"/>
                <a:gd name="T1" fmla="*/ 1 h 3"/>
                <a:gd name="T2" fmla="*/ 0 w 2"/>
                <a:gd name="T3" fmla="*/ 1 h 3"/>
                <a:gd name="T4" fmla="*/ 0 w 2"/>
                <a:gd name="T5" fmla="*/ 0 h 3"/>
                <a:gd name="T6" fmla="*/ 1 w 2"/>
                <a:gd name="T7" fmla="*/ 0 h 3"/>
                <a:gd name="T8" fmla="*/ 1 w 2"/>
                <a:gd name="T9" fmla="*/ 0 h 3"/>
                <a:gd name="T10" fmla="*/ 1 w 2"/>
                <a:gd name="T11" fmla="*/ 1 h 3"/>
                <a:gd name="T12" fmla="*/ 1 w 2"/>
                <a:gd name="T13" fmla="*/ 1 h 3"/>
                <a:gd name="T14" fmla="*/ 1 w 2"/>
                <a:gd name="T15" fmla="*/ 2 h 3"/>
                <a:gd name="T16" fmla="*/ 0 w 2"/>
                <a:gd name="T17" fmla="*/ 2 h 3"/>
                <a:gd name="T18" fmla="*/ 0 w 2"/>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0" y="1"/>
                  </a:moveTo>
                  <a:lnTo>
                    <a:pt x="0" y="1"/>
                  </a:lnTo>
                  <a:lnTo>
                    <a:pt x="0" y="0"/>
                  </a:lnTo>
                  <a:lnTo>
                    <a:pt x="1" y="0"/>
                  </a:lnTo>
                  <a:lnTo>
                    <a:pt x="1" y="1"/>
                  </a:lnTo>
                  <a:lnTo>
                    <a:pt x="1" y="2"/>
                  </a:lnTo>
                  <a:lnTo>
                    <a:pt x="0" y="2"/>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91" name="Freeform 315"/>
            <p:cNvSpPr>
              <a:spLocks/>
            </p:cNvSpPr>
            <p:nvPr/>
          </p:nvSpPr>
          <p:spPr bwMode="auto">
            <a:xfrm>
              <a:off x="2812" y="3008"/>
              <a:ext cx="10" cy="13"/>
            </a:xfrm>
            <a:custGeom>
              <a:avLst/>
              <a:gdLst>
                <a:gd name="T0" fmla="*/ 5 w 11"/>
                <a:gd name="T1" fmla="*/ 4 h 13"/>
                <a:gd name="T2" fmla="*/ 5 w 11"/>
                <a:gd name="T3" fmla="*/ 4 h 13"/>
                <a:gd name="T4" fmla="*/ 5 w 11"/>
                <a:gd name="T5" fmla="*/ 3 h 13"/>
                <a:gd name="T6" fmla="*/ 5 w 11"/>
                <a:gd name="T7" fmla="*/ 1 h 13"/>
                <a:gd name="T8" fmla="*/ 3 w 11"/>
                <a:gd name="T9" fmla="*/ 0 h 13"/>
                <a:gd name="T10" fmla="*/ 1 w 11"/>
                <a:gd name="T11" fmla="*/ 1 h 13"/>
                <a:gd name="T12" fmla="*/ 0 w 11"/>
                <a:gd name="T13" fmla="*/ 3 h 13"/>
                <a:gd name="T14" fmla="*/ 0 w 11"/>
                <a:gd name="T15" fmla="*/ 4 h 13"/>
                <a:gd name="T16" fmla="*/ 1 w 11"/>
                <a:gd name="T17" fmla="*/ 11 h 13"/>
                <a:gd name="T18" fmla="*/ 5 w 11"/>
                <a:gd name="T19" fmla="*/ 12 h 13"/>
                <a:gd name="T20" fmla="*/ 5 w 11"/>
                <a:gd name="T21" fmla="*/ 4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3"/>
                <a:gd name="T35" fmla="*/ 11 w 11"/>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3">
                  <a:moveTo>
                    <a:pt x="9" y="4"/>
                  </a:moveTo>
                  <a:lnTo>
                    <a:pt x="9" y="4"/>
                  </a:lnTo>
                  <a:lnTo>
                    <a:pt x="7" y="3"/>
                  </a:lnTo>
                  <a:lnTo>
                    <a:pt x="6" y="1"/>
                  </a:lnTo>
                  <a:lnTo>
                    <a:pt x="3" y="0"/>
                  </a:lnTo>
                  <a:lnTo>
                    <a:pt x="1" y="1"/>
                  </a:lnTo>
                  <a:lnTo>
                    <a:pt x="0" y="3"/>
                  </a:lnTo>
                  <a:lnTo>
                    <a:pt x="0" y="4"/>
                  </a:lnTo>
                  <a:lnTo>
                    <a:pt x="1" y="11"/>
                  </a:lnTo>
                  <a:lnTo>
                    <a:pt x="10" y="12"/>
                  </a:lnTo>
                  <a:lnTo>
                    <a:pt x="9" y="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92" name="Freeform 316"/>
            <p:cNvSpPr>
              <a:spLocks/>
            </p:cNvSpPr>
            <p:nvPr/>
          </p:nvSpPr>
          <p:spPr bwMode="auto">
            <a:xfrm>
              <a:off x="2858" y="2967"/>
              <a:ext cx="3" cy="3"/>
            </a:xfrm>
            <a:custGeom>
              <a:avLst/>
              <a:gdLst>
                <a:gd name="T0" fmla="*/ 0 w 4"/>
                <a:gd name="T1" fmla="*/ 1 h 3"/>
                <a:gd name="T2" fmla="*/ 1 w 4"/>
                <a:gd name="T3" fmla="*/ 0 h 3"/>
                <a:gd name="T4" fmla="*/ 1 w 4"/>
                <a:gd name="T5" fmla="*/ 0 h 3"/>
                <a:gd name="T6" fmla="*/ 1 w 4"/>
                <a:gd name="T7" fmla="*/ 0 h 3"/>
                <a:gd name="T8" fmla="*/ 2 w 4"/>
                <a:gd name="T9" fmla="*/ 0 h 3"/>
                <a:gd name="T10" fmla="*/ 2 w 4"/>
                <a:gd name="T11" fmla="*/ 0 h 3"/>
                <a:gd name="T12" fmla="*/ 2 w 4"/>
                <a:gd name="T13" fmla="*/ 0 h 3"/>
                <a:gd name="T14" fmla="*/ 2 w 4"/>
                <a:gd name="T15" fmla="*/ 1 h 3"/>
                <a:gd name="T16" fmla="*/ 2 w 4"/>
                <a:gd name="T17" fmla="*/ 1 h 3"/>
                <a:gd name="T18" fmla="*/ 2 w 4"/>
                <a:gd name="T19" fmla="*/ 2 h 3"/>
                <a:gd name="T20" fmla="*/ 0 w 4"/>
                <a:gd name="T21" fmla="*/ 2 h 3"/>
                <a:gd name="T22" fmla="*/ 0 w 4"/>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0" y="1"/>
                  </a:moveTo>
                  <a:lnTo>
                    <a:pt x="1" y="0"/>
                  </a:lnTo>
                  <a:lnTo>
                    <a:pt x="2" y="0"/>
                  </a:lnTo>
                  <a:lnTo>
                    <a:pt x="3" y="0"/>
                  </a:lnTo>
                  <a:lnTo>
                    <a:pt x="3" y="1"/>
                  </a:lnTo>
                  <a:lnTo>
                    <a:pt x="3" y="2"/>
                  </a:lnTo>
                  <a:lnTo>
                    <a:pt x="0" y="2"/>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93" name="Freeform 317"/>
            <p:cNvSpPr>
              <a:spLocks/>
            </p:cNvSpPr>
            <p:nvPr/>
          </p:nvSpPr>
          <p:spPr bwMode="auto">
            <a:xfrm>
              <a:off x="2860" y="2967"/>
              <a:ext cx="9" cy="13"/>
            </a:xfrm>
            <a:custGeom>
              <a:avLst/>
              <a:gdLst>
                <a:gd name="T0" fmla="*/ 5 w 10"/>
                <a:gd name="T1" fmla="*/ 5 h 13"/>
                <a:gd name="T2" fmla="*/ 5 w 10"/>
                <a:gd name="T3" fmla="*/ 5 h 13"/>
                <a:gd name="T4" fmla="*/ 5 w 10"/>
                <a:gd name="T5" fmla="*/ 2 h 13"/>
                <a:gd name="T6" fmla="*/ 5 w 10"/>
                <a:gd name="T7" fmla="*/ 1 h 13"/>
                <a:gd name="T8" fmla="*/ 5 w 10"/>
                <a:gd name="T9" fmla="*/ 0 h 13"/>
                <a:gd name="T10" fmla="*/ 2 w 10"/>
                <a:gd name="T11" fmla="*/ 0 h 13"/>
                <a:gd name="T12" fmla="*/ 1 w 10"/>
                <a:gd name="T13" fmla="*/ 1 h 13"/>
                <a:gd name="T14" fmla="*/ 0 w 10"/>
                <a:gd name="T15" fmla="*/ 2 h 13"/>
                <a:gd name="T16" fmla="*/ 0 w 10"/>
                <a:gd name="T17" fmla="*/ 3 h 13"/>
                <a:gd name="T18" fmla="*/ 0 w 10"/>
                <a:gd name="T19" fmla="*/ 4 h 13"/>
                <a:gd name="T20" fmla="*/ 1 w 10"/>
                <a:gd name="T21" fmla="*/ 11 h 13"/>
                <a:gd name="T22" fmla="*/ 5 w 10"/>
                <a:gd name="T23" fmla="*/ 12 h 13"/>
                <a:gd name="T24" fmla="*/ 5 w 10"/>
                <a:gd name="T25" fmla="*/ 5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3"/>
                <a:gd name="T41" fmla="*/ 10 w 1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3">
                  <a:moveTo>
                    <a:pt x="9" y="5"/>
                  </a:moveTo>
                  <a:lnTo>
                    <a:pt x="9" y="5"/>
                  </a:lnTo>
                  <a:lnTo>
                    <a:pt x="7" y="2"/>
                  </a:lnTo>
                  <a:lnTo>
                    <a:pt x="7" y="1"/>
                  </a:lnTo>
                  <a:lnTo>
                    <a:pt x="5" y="0"/>
                  </a:lnTo>
                  <a:lnTo>
                    <a:pt x="2" y="0"/>
                  </a:lnTo>
                  <a:lnTo>
                    <a:pt x="1" y="1"/>
                  </a:lnTo>
                  <a:lnTo>
                    <a:pt x="0" y="2"/>
                  </a:lnTo>
                  <a:lnTo>
                    <a:pt x="0" y="3"/>
                  </a:lnTo>
                  <a:lnTo>
                    <a:pt x="0" y="4"/>
                  </a:lnTo>
                  <a:lnTo>
                    <a:pt x="1" y="11"/>
                  </a:lnTo>
                  <a:lnTo>
                    <a:pt x="9" y="12"/>
                  </a:lnTo>
                  <a:lnTo>
                    <a:pt x="9" y="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94" name="Freeform 318"/>
            <p:cNvSpPr>
              <a:spLocks/>
            </p:cNvSpPr>
            <p:nvPr/>
          </p:nvSpPr>
          <p:spPr bwMode="auto">
            <a:xfrm>
              <a:off x="2826" y="2935"/>
              <a:ext cx="5" cy="3"/>
            </a:xfrm>
            <a:custGeom>
              <a:avLst/>
              <a:gdLst>
                <a:gd name="T0" fmla="*/ 3 w 6"/>
                <a:gd name="T1" fmla="*/ 1 h 3"/>
                <a:gd name="T2" fmla="*/ 3 w 6"/>
                <a:gd name="T3" fmla="*/ 0 h 3"/>
                <a:gd name="T4" fmla="*/ 3 w 6"/>
                <a:gd name="T5" fmla="*/ 0 h 3"/>
                <a:gd name="T6" fmla="*/ 3 w 6"/>
                <a:gd name="T7" fmla="*/ 0 h 3"/>
                <a:gd name="T8" fmla="*/ 3 w 6"/>
                <a:gd name="T9" fmla="*/ 0 h 3"/>
                <a:gd name="T10" fmla="*/ 2 w 6"/>
                <a:gd name="T11" fmla="*/ 0 h 3"/>
                <a:gd name="T12" fmla="*/ 1 w 6"/>
                <a:gd name="T13" fmla="*/ 0 h 3"/>
                <a:gd name="T14" fmla="*/ 0 w 6"/>
                <a:gd name="T15" fmla="*/ 0 h 3"/>
                <a:gd name="T16" fmla="*/ 0 w 6"/>
                <a:gd name="T17" fmla="*/ 1 h 3"/>
                <a:gd name="T18" fmla="*/ 3 w 6"/>
                <a:gd name="T19" fmla="*/ 2 h 3"/>
                <a:gd name="T20" fmla="*/ 3 w 6"/>
                <a:gd name="T21" fmla="*/ 2 h 3"/>
                <a:gd name="T22" fmla="*/ 3 w 6"/>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
                <a:gd name="T38" fmla="*/ 6 w 6"/>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
                  <a:moveTo>
                    <a:pt x="5" y="1"/>
                  </a:moveTo>
                  <a:lnTo>
                    <a:pt x="4" y="0"/>
                  </a:lnTo>
                  <a:lnTo>
                    <a:pt x="3" y="0"/>
                  </a:lnTo>
                  <a:lnTo>
                    <a:pt x="2" y="0"/>
                  </a:lnTo>
                  <a:lnTo>
                    <a:pt x="1" y="0"/>
                  </a:lnTo>
                  <a:lnTo>
                    <a:pt x="0" y="0"/>
                  </a:lnTo>
                  <a:lnTo>
                    <a:pt x="0" y="1"/>
                  </a:lnTo>
                  <a:lnTo>
                    <a:pt x="3" y="2"/>
                  </a:lnTo>
                  <a:lnTo>
                    <a:pt x="5" y="2"/>
                  </a:lnTo>
                  <a:lnTo>
                    <a:pt x="5"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95" name="Freeform 319"/>
            <p:cNvSpPr>
              <a:spLocks/>
            </p:cNvSpPr>
            <p:nvPr/>
          </p:nvSpPr>
          <p:spPr bwMode="auto">
            <a:xfrm>
              <a:off x="2826" y="2935"/>
              <a:ext cx="15" cy="13"/>
            </a:xfrm>
            <a:custGeom>
              <a:avLst/>
              <a:gdLst>
                <a:gd name="T0" fmla="*/ 4 w 17"/>
                <a:gd name="T1" fmla="*/ 4 h 13"/>
                <a:gd name="T2" fmla="*/ 4 w 17"/>
                <a:gd name="T3" fmla="*/ 4 h 13"/>
                <a:gd name="T4" fmla="*/ 4 w 17"/>
                <a:gd name="T5" fmla="*/ 1 h 13"/>
                <a:gd name="T6" fmla="*/ 4 w 17"/>
                <a:gd name="T7" fmla="*/ 0 h 13"/>
                <a:gd name="T8" fmla="*/ 4 w 17"/>
                <a:gd name="T9" fmla="*/ 0 h 13"/>
                <a:gd name="T10" fmla="*/ 4 w 17"/>
                <a:gd name="T11" fmla="*/ 0 h 13"/>
                <a:gd name="T12" fmla="*/ 4 w 17"/>
                <a:gd name="T13" fmla="*/ 0 h 13"/>
                <a:gd name="T14" fmla="*/ 3 w 17"/>
                <a:gd name="T15" fmla="*/ 1 h 13"/>
                <a:gd name="T16" fmla="*/ 1 w 17"/>
                <a:gd name="T17" fmla="*/ 2 h 13"/>
                <a:gd name="T18" fmla="*/ 0 w 17"/>
                <a:gd name="T19" fmla="*/ 3 h 13"/>
                <a:gd name="T20" fmla="*/ 4 w 17"/>
                <a:gd name="T21" fmla="*/ 10 h 13"/>
                <a:gd name="T22" fmla="*/ 4 w 17"/>
                <a:gd name="T23" fmla="*/ 12 h 13"/>
                <a:gd name="T24" fmla="*/ 4 w 17"/>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3"/>
                <a:gd name="T41" fmla="*/ 17 w 17"/>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3">
                  <a:moveTo>
                    <a:pt x="16" y="4"/>
                  </a:moveTo>
                  <a:lnTo>
                    <a:pt x="16" y="4"/>
                  </a:lnTo>
                  <a:lnTo>
                    <a:pt x="14" y="1"/>
                  </a:lnTo>
                  <a:lnTo>
                    <a:pt x="13" y="0"/>
                  </a:lnTo>
                  <a:lnTo>
                    <a:pt x="10" y="0"/>
                  </a:lnTo>
                  <a:lnTo>
                    <a:pt x="9" y="0"/>
                  </a:lnTo>
                  <a:lnTo>
                    <a:pt x="7" y="0"/>
                  </a:lnTo>
                  <a:lnTo>
                    <a:pt x="3" y="1"/>
                  </a:lnTo>
                  <a:lnTo>
                    <a:pt x="1" y="2"/>
                  </a:lnTo>
                  <a:lnTo>
                    <a:pt x="0" y="3"/>
                  </a:lnTo>
                  <a:lnTo>
                    <a:pt x="8" y="10"/>
                  </a:lnTo>
                  <a:lnTo>
                    <a:pt x="16" y="12"/>
                  </a:lnTo>
                  <a:lnTo>
                    <a:pt x="16" y="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96" name="Freeform 320"/>
            <p:cNvSpPr>
              <a:spLocks/>
            </p:cNvSpPr>
            <p:nvPr/>
          </p:nvSpPr>
          <p:spPr bwMode="auto">
            <a:xfrm>
              <a:off x="2789" y="2966"/>
              <a:ext cx="10" cy="5"/>
            </a:xfrm>
            <a:custGeom>
              <a:avLst/>
              <a:gdLst>
                <a:gd name="T0" fmla="*/ 2 w 11"/>
                <a:gd name="T1" fmla="*/ 4 h 5"/>
                <a:gd name="T2" fmla="*/ 3 w 11"/>
                <a:gd name="T3" fmla="*/ 3 h 5"/>
                <a:gd name="T4" fmla="*/ 3 w 11"/>
                <a:gd name="T5" fmla="*/ 2 h 5"/>
                <a:gd name="T6" fmla="*/ 4 w 11"/>
                <a:gd name="T7" fmla="*/ 2 h 5"/>
                <a:gd name="T8" fmla="*/ 4 w 11"/>
                <a:gd name="T9" fmla="*/ 1 h 5"/>
                <a:gd name="T10" fmla="*/ 5 w 11"/>
                <a:gd name="T11" fmla="*/ 2 h 5"/>
                <a:gd name="T12" fmla="*/ 5 w 11"/>
                <a:gd name="T13" fmla="*/ 2 h 5"/>
                <a:gd name="T14" fmla="*/ 5 w 11"/>
                <a:gd name="T15" fmla="*/ 2 h 5"/>
                <a:gd name="T16" fmla="*/ 5 w 11"/>
                <a:gd name="T17" fmla="*/ 1 h 5"/>
                <a:gd name="T18" fmla="*/ 5 w 11"/>
                <a:gd name="T19" fmla="*/ 1 h 5"/>
                <a:gd name="T20" fmla="*/ 5 w 11"/>
                <a:gd name="T21" fmla="*/ 1 h 5"/>
                <a:gd name="T22" fmla="*/ 5 w 11"/>
                <a:gd name="T23" fmla="*/ 0 h 5"/>
                <a:gd name="T24" fmla="*/ 5 w 11"/>
                <a:gd name="T25" fmla="*/ 0 h 5"/>
                <a:gd name="T26" fmla="*/ 5 w 11"/>
                <a:gd name="T27" fmla="*/ 0 h 5"/>
                <a:gd name="T28" fmla="*/ 5 w 11"/>
                <a:gd name="T29" fmla="*/ 0 h 5"/>
                <a:gd name="T30" fmla="*/ 5 w 11"/>
                <a:gd name="T31" fmla="*/ 0 h 5"/>
                <a:gd name="T32" fmla="*/ 4 w 11"/>
                <a:gd name="T33" fmla="*/ 0 h 5"/>
                <a:gd name="T34" fmla="*/ 3 w 11"/>
                <a:gd name="T35" fmla="*/ 0 h 5"/>
                <a:gd name="T36" fmla="*/ 2 w 11"/>
                <a:gd name="T37" fmla="*/ 0 h 5"/>
                <a:gd name="T38" fmla="*/ 1 w 11"/>
                <a:gd name="T39" fmla="*/ 0 h 5"/>
                <a:gd name="T40" fmla="*/ 0 w 11"/>
                <a:gd name="T41" fmla="*/ 1 h 5"/>
                <a:gd name="T42" fmla="*/ 0 w 11"/>
                <a:gd name="T43" fmla="*/ 2 h 5"/>
                <a:gd name="T44" fmla="*/ 1 w 11"/>
                <a:gd name="T45" fmla="*/ 3 h 5"/>
                <a:gd name="T46" fmla="*/ 2 w 11"/>
                <a:gd name="T47" fmla="*/ 4 h 5"/>
                <a:gd name="T48" fmla="*/ 2 w 11"/>
                <a:gd name="T49" fmla="*/ 4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2" y="4"/>
                  </a:moveTo>
                  <a:lnTo>
                    <a:pt x="3" y="3"/>
                  </a:lnTo>
                  <a:lnTo>
                    <a:pt x="3" y="2"/>
                  </a:lnTo>
                  <a:lnTo>
                    <a:pt x="4" y="2"/>
                  </a:lnTo>
                  <a:lnTo>
                    <a:pt x="4" y="1"/>
                  </a:lnTo>
                  <a:lnTo>
                    <a:pt x="6" y="2"/>
                  </a:lnTo>
                  <a:lnTo>
                    <a:pt x="7" y="2"/>
                  </a:lnTo>
                  <a:lnTo>
                    <a:pt x="8" y="2"/>
                  </a:lnTo>
                  <a:lnTo>
                    <a:pt x="9" y="1"/>
                  </a:lnTo>
                  <a:lnTo>
                    <a:pt x="10" y="1"/>
                  </a:lnTo>
                  <a:lnTo>
                    <a:pt x="10" y="0"/>
                  </a:lnTo>
                  <a:lnTo>
                    <a:pt x="9" y="0"/>
                  </a:lnTo>
                  <a:lnTo>
                    <a:pt x="7" y="0"/>
                  </a:lnTo>
                  <a:lnTo>
                    <a:pt x="6" y="0"/>
                  </a:lnTo>
                  <a:lnTo>
                    <a:pt x="5" y="0"/>
                  </a:lnTo>
                  <a:lnTo>
                    <a:pt x="4" y="0"/>
                  </a:lnTo>
                  <a:lnTo>
                    <a:pt x="3" y="0"/>
                  </a:lnTo>
                  <a:lnTo>
                    <a:pt x="2" y="0"/>
                  </a:lnTo>
                  <a:lnTo>
                    <a:pt x="1" y="0"/>
                  </a:lnTo>
                  <a:lnTo>
                    <a:pt x="0" y="1"/>
                  </a:lnTo>
                  <a:lnTo>
                    <a:pt x="0" y="2"/>
                  </a:lnTo>
                  <a:lnTo>
                    <a:pt x="1" y="3"/>
                  </a:lnTo>
                  <a:lnTo>
                    <a:pt x="2" y="4"/>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97" name="Freeform 321"/>
            <p:cNvSpPr>
              <a:spLocks/>
            </p:cNvSpPr>
            <p:nvPr/>
          </p:nvSpPr>
          <p:spPr bwMode="auto">
            <a:xfrm>
              <a:off x="2789" y="2966"/>
              <a:ext cx="20" cy="15"/>
            </a:xfrm>
            <a:custGeom>
              <a:avLst/>
              <a:gdLst>
                <a:gd name="T0" fmla="*/ 4 w 22"/>
                <a:gd name="T1" fmla="*/ 14 h 15"/>
                <a:gd name="T2" fmla="*/ 4 w 22"/>
                <a:gd name="T3" fmla="*/ 14 h 15"/>
                <a:gd name="T4" fmla="*/ 5 w 22"/>
                <a:gd name="T5" fmla="*/ 10 h 15"/>
                <a:gd name="T6" fmla="*/ 5 w 22"/>
                <a:gd name="T7" fmla="*/ 7 h 15"/>
                <a:gd name="T8" fmla="*/ 5 w 22"/>
                <a:gd name="T9" fmla="*/ 6 h 15"/>
                <a:gd name="T10" fmla="*/ 5 w 22"/>
                <a:gd name="T11" fmla="*/ 5 h 15"/>
                <a:gd name="T12" fmla="*/ 5 w 22"/>
                <a:gd name="T13" fmla="*/ 6 h 15"/>
                <a:gd name="T14" fmla="*/ 5 w 22"/>
                <a:gd name="T15" fmla="*/ 6 h 15"/>
                <a:gd name="T16" fmla="*/ 5 w 22"/>
                <a:gd name="T17" fmla="*/ 6 h 15"/>
                <a:gd name="T18" fmla="*/ 5 w 22"/>
                <a:gd name="T19" fmla="*/ 5 h 15"/>
                <a:gd name="T20" fmla="*/ 6 w 22"/>
                <a:gd name="T21" fmla="*/ 4 h 15"/>
                <a:gd name="T22" fmla="*/ 6 w 22"/>
                <a:gd name="T23" fmla="*/ 2 h 15"/>
                <a:gd name="T24" fmla="*/ 6 w 22"/>
                <a:gd name="T25" fmla="*/ 1 h 15"/>
                <a:gd name="T26" fmla="*/ 5 w 22"/>
                <a:gd name="T27" fmla="*/ 1 h 15"/>
                <a:gd name="T28" fmla="*/ 5 w 22"/>
                <a:gd name="T29" fmla="*/ 0 h 15"/>
                <a:gd name="T30" fmla="*/ 5 w 22"/>
                <a:gd name="T31" fmla="*/ 0 h 15"/>
                <a:gd name="T32" fmla="*/ 5 w 22"/>
                <a:gd name="T33" fmla="*/ 0 h 15"/>
                <a:gd name="T34" fmla="*/ 5 w 22"/>
                <a:gd name="T35" fmla="*/ 0 h 15"/>
                <a:gd name="T36" fmla="*/ 5 w 22"/>
                <a:gd name="T37" fmla="*/ 0 h 15"/>
                <a:gd name="T38" fmla="*/ 4 w 22"/>
                <a:gd name="T39" fmla="*/ 1 h 15"/>
                <a:gd name="T40" fmla="*/ 1 w 22"/>
                <a:gd name="T41" fmla="*/ 1 h 15"/>
                <a:gd name="T42" fmla="*/ 0 w 22"/>
                <a:gd name="T43" fmla="*/ 3 h 15"/>
                <a:gd name="T44" fmla="*/ 0 w 22"/>
                <a:gd name="T45" fmla="*/ 6 h 15"/>
                <a:gd name="T46" fmla="*/ 2 w 22"/>
                <a:gd name="T47" fmla="*/ 9 h 15"/>
                <a:gd name="T48" fmla="*/ 3 w 22"/>
                <a:gd name="T49" fmla="*/ 13 h 15"/>
                <a:gd name="T50" fmla="*/ 4 w 22"/>
                <a:gd name="T51" fmla="*/ 14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5"/>
                <a:gd name="T80" fmla="*/ 22 w 22"/>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5">
                  <a:moveTo>
                    <a:pt x="4" y="14"/>
                  </a:moveTo>
                  <a:lnTo>
                    <a:pt x="4" y="14"/>
                  </a:lnTo>
                  <a:lnTo>
                    <a:pt x="6" y="10"/>
                  </a:lnTo>
                  <a:lnTo>
                    <a:pt x="7" y="7"/>
                  </a:lnTo>
                  <a:lnTo>
                    <a:pt x="8" y="6"/>
                  </a:lnTo>
                  <a:lnTo>
                    <a:pt x="9" y="5"/>
                  </a:lnTo>
                  <a:lnTo>
                    <a:pt x="13" y="6"/>
                  </a:lnTo>
                  <a:lnTo>
                    <a:pt x="15" y="6"/>
                  </a:lnTo>
                  <a:lnTo>
                    <a:pt x="18" y="6"/>
                  </a:lnTo>
                  <a:lnTo>
                    <a:pt x="19" y="5"/>
                  </a:lnTo>
                  <a:lnTo>
                    <a:pt x="21" y="4"/>
                  </a:lnTo>
                  <a:lnTo>
                    <a:pt x="21" y="2"/>
                  </a:lnTo>
                  <a:lnTo>
                    <a:pt x="21" y="1"/>
                  </a:lnTo>
                  <a:lnTo>
                    <a:pt x="19" y="1"/>
                  </a:lnTo>
                  <a:lnTo>
                    <a:pt x="15" y="0"/>
                  </a:lnTo>
                  <a:lnTo>
                    <a:pt x="13" y="0"/>
                  </a:lnTo>
                  <a:lnTo>
                    <a:pt x="11" y="0"/>
                  </a:lnTo>
                  <a:lnTo>
                    <a:pt x="9" y="0"/>
                  </a:lnTo>
                  <a:lnTo>
                    <a:pt x="7" y="0"/>
                  </a:lnTo>
                  <a:lnTo>
                    <a:pt x="4" y="1"/>
                  </a:lnTo>
                  <a:lnTo>
                    <a:pt x="1" y="1"/>
                  </a:lnTo>
                  <a:lnTo>
                    <a:pt x="0" y="3"/>
                  </a:lnTo>
                  <a:lnTo>
                    <a:pt x="0" y="6"/>
                  </a:lnTo>
                  <a:lnTo>
                    <a:pt x="2" y="9"/>
                  </a:lnTo>
                  <a:lnTo>
                    <a:pt x="3" y="13"/>
                  </a:lnTo>
                  <a:lnTo>
                    <a:pt x="4" y="1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998" name="Freeform 322"/>
            <p:cNvSpPr>
              <a:spLocks/>
            </p:cNvSpPr>
            <p:nvPr/>
          </p:nvSpPr>
          <p:spPr bwMode="auto">
            <a:xfrm>
              <a:off x="2830" y="2974"/>
              <a:ext cx="7" cy="4"/>
            </a:xfrm>
            <a:custGeom>
              <a:avLst/>
              <a:gdLst>
                <a:gd name="T0" fmla="*/ 0 w 8"/>
                <a:gd name="T1" fmla="*/ 0 h 4"/>
                <a:gd name="T2" fmla="*/ 4 w 8"/>
                <a:gd name="T3" fmla="*/ 1 h 4"/>
                <a:gd name="T4" fmla="*/ 4 w 8"/>
                <a:gd name="T5" fmla="*/ 2 h 4"/>
                <a:gd name="T6" fmla="*/ 4 w 8"/>
                <a:gd name="T7" fmla="*/ 3 h 4"/>
                <a:gd name="T8" fmla="*/ 4 w 8"/>
                <a:gd name="T9" fmla="*/ 3 h 4"/>
                <a:gd name="T10" fmla="*/ 0 w 8"/>
                <a:gd name="T11" fmla="*/ 0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0" y="0"/>
                  </a:moveTo>
                  <a:lnTo>
                    <a:pt x="5" y="1"/>
                  </a:lnTo>
                  <a:lnTo>
                    <a:pt x="7" y="2"/>
                  </a:lnTo>
                  <a:lnTo>
                    <a:pt x="5" y="3"/>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29999" name="Freeform 323"/>
            <p:cNvSpPr>
              <a:spLocks/>
            </p:cNvSpPr>
            <p:nvPr/>
          </p:nvSpPr>
          <p:spPr bwMode="auto">
            <a:xfrm>
              <a:off x="2836" y="2977"/>
              <a:ext cx="5" cy="8"/>
            </a:xfrm>
            <a:custGeom>
              <a:avLst/>
              <a:gdLst>
                <a:gd name="T0" fmla="*/ 4 w 5"/>
                <a:gd name="T1" fmla="*/ 7 h 8"/>
                <a:gd name="T2" fmla="*/ 4 w 5"/>
                <a:gd name="T3" fmla="*/ 7 h 8"/>
                <a:gd name="T4" fmla="*/ 1 w 5"/>
                <a:gd name="T5" fmla="*/ 4 h 8"/>
                <a:gd name="T6" fmla="*/ 0 w 5"/>
                <a:gd name="T7" fmla="*/ 2 h 8"/>
                <a:gd name="T8" fmla="*/ 1 w 5"/>
                <a:gd name="T9" fmla="*/ 1 h 8"/>
                <a:gd name="T10" fmla="*/ 1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4" y="7"/>
                  </a:moveTo>
                  <a:lnTo>
                    <a:pt x="4" y="7"/>
                  </a:lnTo>
                  <a:lnTo>
                    <a:pt x="1" y="4"/>
                  </a:lnTo>
                  <a:lnTo>
                    <a:pt x="0" y="2"/>
                  </a:lnTo>
                  <a:lnTo>
                    <a:pt x="1" y="1"/>
                  </a:lnTo>
                  <a:lnTo>
                    <a:pt x="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00" name="Freeform 324"/>
            <p:cNvSpPr>
              <a:spLocks/>
            </p:cNvSpPr>
            <p:nvPr/>
          </p:nvSpPr>
          <p:spPr bwMode="auto">
            <a:xfrm>
              <a:off x="2774" y="2977"/>
              <a:ext cx="1" cy="15"/>
            </a:xfrm>
            <a:custGeom>
              <a:avLst/>
              <a:gdLst>
                <a:gd name="T0" fmla="*/ 0 w 1"/>
                <a:gd name="T1" fmla="*/ 14 h 15"/>
                <a:gd name="T2" fmla="*/ 0 w 1"/>
                <a:gd name="T3" fmla="*/ 12 h 15"/>
                <a:gd name="T4" fmla="*/ 0 w 1"/>
                <a:gd name="T5" fmla="*/ 10 h 15"/>
                <a:gd name="T6" fmla="*/ 0 w 1"/>
                <a:gd name="T7" fmla="*/ 9 h 15"/>
                <a:gd name="T8" fmla="*/ 0 w 1"/>
                <a:gd name="T9" fmla="*/ 8 h 15"/>
                <a:gd name="T10" fmla="*/ 0 w 1"/>
                <a:gd name="T11" fmla="*/ 8 h 15"/>
                <a:gd name="T12" fmla="*/ 0 w 1"/>
                <a:gd name="T13" fmla="*/ 7 h 15"/>
                <a:gd name="T14" fmla="*/ 0 w 1"/>
                <a:gd name="T15" fmla="*/ 6 h 15"/>
                <a:gd name="T16" fmla="*/ 0 w 1"/>
                <a:gd name="T17" fmla="*/ 5 h 15"/>
                <a:gd name="T18" fmla="*/ 0 w 1"/>
                <a:gd name="T19" fmla="*/ 4 h 15"/>
                <a:gd name="T20" fmla="*/ 0 w 1"/>
                <a:gd name="T21" fmla="*/ 2 h 15"/>
                <a:gd name="T22" fmla="*/ 0 w 1"/>
                <a:gd name="T23" fmla="*/ 1 h 15"/>
                <a:gd name="T24" fmla="*/ 0 w 1"/>
                <a:gd name="T25" fmla="*/ 0 h 15"/>
                <a:gd name="T26" fmla="*/ 0 w 1"/>
                <a:gd name="T27" fmla="*/ 1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5"/>
                <a:gd name="T44" fmla="*/ 1 w 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5">
                  <a:moveTo>
                    <a:pt x="0" y="14"/>
                  </a:moveTo>
                  <a:lnTo>
                    <a:pt x="0" y="12"/>
                  </a:lnTo>
                  <a:lnTo>
                    <a:pt x="0" y="10"/>
                  </a:lnTo>
                  <a:lnTo>
                    <a:pt x="0" y="9"/>
                  </a:lnTo>
                  <a:lnTo>
                    <a:pt x="0" y="8"/>
                  </a:lnTo>
                  <a:lnTo>
                    <a:pt x="0" y="7"/>
                  </a:lnTo>
                  <a:lnTo>
                    <a:pt x="0" y="6"/>
                  </a:lnTo>
                  <a:lnTo>
                    <a:pt x="0" y="5"/>
                  </a:lnTo>
                  <a:lnTo>
                    <a:pt x="0" y="4"/>
                  </a:lnTo>
                  <a:lnTo>
                    <a:pt x="0" y="2"/>
                  </a:lnTo>
                  <a:lnTo>
                    <a:pt x="0" y="1"/>
                  </a:lnTo>
                  <a:lnTo>
                    <a:pt x="0" y="0"/>
                  </a:lnTo>
                  <a:lnTo>
                    <a:pt x="0" y="14"/>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1" name="Freeform 325"/>
            <p:cNvSpPr>
              <a:spLocks/>
            </p:cNvSpPr>
            <p:nvPr/>
          </p:nvSpPr>
          <p:spPr bwMode="auto">
            <a:xfrm>
              <a:off x="2774" y="2977"/>
              <a:ext cx="11" cy="25"/>
            </a:xfrm>
            <a:custGeom>
              <a:avLst/>
              <a:gdLst>
                <a:gd name="T0" fmla="*/ 6 w 12"/>
                <a:gd name="T1" fmla="*/ 24 h 25"/>
                <a:gd name="T2" fmla="*/ 6 w 12"/>
                <a:gd name="T3" fmla="*/ 24 h 25"/>
                <a:gd name="T4" fmla="*/ 6 w 12"/>
                <a:gd name="T5" fmla="*/ 21 h 25"/>
                <a:gd name="T6" fmla="*/ 6 w 12"/>
                <a:gd name="T7" fmla="*/ 17 h 25"/>
                <a:gd name="T8" fmla="*/ 6 w 12"/>
                <a:gd name="T9" fmla="*/ 15 h 25"/>
                <a:gd name="T10" fmla="*/ 6 w 12"/>
                <a:gd name="T11" fmla="*/ 14 h 25"/>
                <a:gd name="T12" fmla="*/ 6 w 12"/>
                <a:gd name="T13" fmla="*/ 13 h 25"/>
                <a:gd name="T14" fmla="*/ 6 w 12"/>
                <a:gd name="T15" fmla="*/ 12 h 25"/>
                <a:gd name="T16" fmla="*/ 3 w 12"/>
                <a:gd name="T17" fmla="*/ 11 h 25"/>
                <a:gd name="T18" fmla="*/ 3 w 12"/>
                <a:gd name="T19" fmla="*/ 9 h 25"/>
                <a:gd name="T20" fmla="*/ 3 w 12"/>
                <a:gd name="T21" fmla="*/ 7 h 25"/>
                <a:gd name="T22" fmla="*/ 2 w 12"/>
                <a:gd name="T23" fmla="*/ 4 h 25"/>
                <a:gd name="T24" fmla="*/ 0 w 12"/>
                <a:gd name="T25" fmla="*/ 1 h 25"/>
                <a:gd name="T26" fmla="*/ 0 w 12"/>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5"/>
                <a:gd name="T44" fmla="*/ 12 w 12"/>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5">
                  <a:moveTo>
                    <a:pt x="11" y="24"/>
                  </a:moveTo>
                  <a:lnTo>
                    <a:pt x="11" y="24"/>
                  </a:lnTo>
                  <a:lnTo>
                    <a:pt x="10" y="21"/>
                  </a:lnTo>
                  <a:lnTo>
                    <a:pt x="9" y="17"/>
                  </a:lnTo>
                  <a:lnTo>
                    <a:pt x="8" y="15"/>
                  </a:lnTo>
                  <a:lnTo>
                    <a:pt x="8" y="14"/>
                  </a:lnTo>
                  <a:lnTo>
                    <a:pt x="7" y="13"/>
                  </a:lnTo>
                  <a:lnTo>
                    <a:pt x="6" y="12"/>
                  </a:lnTo>
                  <a:lnTo>
                    <a:pt x="3" y="11"/>
                  </a:lnTo>
                  <a:lnTo>
                    <a:pt x="3" y="9"/>
                  </a:lnTo>
                  <a:lnTo>
                    <a:pt x="3" y="7"/>
                  </a:lnTo>
                  <a:lnTo>
                    <a:pt x="2" y="4"/>
                  </a:lnTo>
                  <a:lnTo>
                    <a:pt x="0" y="1"/>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02" name="Freeform 326"/>
            <p:cNvSpPr>
              <a:spLocks/>
            </p:cNvSpPr>
            <p:nvPr/>
          </p:nvSpPr>
          <p:spPr bwMode="auto">
            <a:xfrm>
              <a:off x="2758" y="2954"/>
              <a:ext cx="16" cy="5"/>
            </a:xfrm>
            <a:custGeom>
              <a:avLst/>
              <a:gdLst>
                <a:gd name="T0" fmla="*/ 0 w 18"/>
                <a:gd name="T1" fmla="*/ 0 h 5"/>
                <a:gd name="T2" fmla="*/ 2 w 18"/>
                <a:gd name="T3" fmla="*/ 1 h 5"/>
                <a:gd name="T4" fmla="*/ 4 w 18"/>
                <a:gd name="T5" fmla="*/ 2 h 5"/>
                <a:gd name="T6" fmla="*/ 4 w 18"/>
                <a:gd name="T7" fmla="*/ 2 h 5"/>
                <a:gd name="T8" fmla="*/ 4 w 18"/>
                <a:gd name="T9" fmla="*/ 2 h 5"/>
                <a:gd name="T10" fmla="*/ 4 w 18"/>
                <a:gd name="T11" fmla="*/ 2 h 5"/>
                <a:gd name="T12" fmla="*/ 4 w 18"/>
                <a:gd name="T13" fmla="*/ 3 h 5"/>
                <a:gd name="T14" fmla="*/ 4 w 18"/>
                <a:gd name="T15" fmla="*/ 3 h 5"/>
                <a:gd name="T16" fmla="*/ 4 w 18"/>
                <a:gd name="T17" fmla="*/ 4 h 5"/>
                <a:gd name="T18" fmla="*/ 0 w 18"/>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5"/>
                <a:gd name="T32" fmla="*/ 18 w 1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5">
                  <a:moveTo>
                    <a:pt x="0" y="0"/>
                  </a:moveTo>
                  <a:lnTo>
                    <a:pt x="2" y="1"/>
                  </a:lnTo>
                  <a:lnTo>
                    <a:pt x="5" y="2"/>
                  </a:lnTo>
                  <a:lnTo>
                    <a:pt x="8" y="2"/>
                  </a:lnTo>
                  <a:lnTo>
                    <a:pt x="10" y="2"/>
                  </a:lnTo>
                  <a:lnTo>
                    <a:pt x="12" y="2"/>
                  </a:lnTo>
                  <a:lnTo>
                    <a:pt x="14" y="3"/>
                  </a:lnTo>
                  <a:lnTo>
                    <a:pt x="16" y="3"/>
                  </a:lnTo>
                  <a:lnTo>
                    <a:pt x="17" y="4"/>
                  </a:lnTo>
                  <a:lnTo>
                    <a:pt x="0"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3" name="Freeform 327"/>
            <p:cNvSpPr>
              <a:spLocks/>
            </p:cNvSpPr>
            <p:nvPr/>
          </p:nvSpPr>
          <p:spPr bwMode="auto">
            <a:xfrm>
              <a:off x="2758" y="2958"/>
              <a:ext cx="26" cy="7"/>
            </a:xfrm>
            <a:custGeom>
              <a:avLst/>
              <a:gdLst>
                <a:gd name="T0" fmla="*/ 0 w 29"/>
                <a:gd name="T1" fmla="*/ 6 h 7"/>
                <a:gd name="T2" fmla="*/ 0 w 29"/>
                <a:gd name="T3" fmla="*/ 6 h 7"/>
                <a:gd name="T4" fmla="*/ 3 w 29"/>
                <a:gd name="T5" fmla="*/ 4 h 7"/>
                <a:gd name="T6" fmla="*/ 4 w 29"/>
                <a:gd name="T7" fmla="*/ 3 h 7"/>
                <a:gd name="T8" fmla="*/ 4 w 29"/>
                <a:gd name="T9" fmla="*/ 3 h 7"/>
                <a:gd name="T10" fmla="*/ 4 w 29"/>
                <a:gd name="T11" fmla="*/ 3 h 7"/>
                <a:gd name="T12" fmla="*/ 5 w 29"/>
                <a:gd name="T13" fmla="*/ 3 h 7"/>
                <a:gd name="T14" fmla="*/ 7 w 29"/>
                <a:gd name="T15" fmla="*/ 2 h 7"/>
                <a:gd name="T16" fmla="*/ 8 w 29"/>
                <a:gd name="T17" fmla="*/ 1 h 7"/>
                <a:gd name="T18" fmla="*/ 8 w 2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7"/>
                <a:gd name="T32" fmla="*/ 29 w 2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7">
                  <a:moveTo>
                    <a:pt x="0" y="6"/>
                  </a:moveTo>
                  <a:lnTo>
                    <a:pt x="0" y="6"/>
                  </a:lnTo>
                  <a:lnTo>
                    <a:pt x="3" y="4"/>
                  </a:lnTo>
                  <a:lnTo>
                    <a:pt x="8" y="3"/>
                  </a:lnTo>
                  <a:lnTo>
                    <a:pt x="13" y="3"/>
                  </a:lnTo>
                  <a:lnTo>
                    <a:pt x="17" y="3"/>
                  </a:lnTo>
                  <a:lnTo>
                    <a:pt x="20" y="3"/>
                  </a:lnTo>
                  <a:lnTo>
                    <a:pt x="24" y="2"/>
                  </a:lnTo>
                  <a:lnTo>
                    <a:pt x="27" y="1"/>
                  </a:lnTo>
                  <a:lnTo>
                    <a:pt x="28"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04" name="Freeform 328"/>
            <p:cNvSpPr>
              <a:spLocks/>
            </p:cNvSpPr>
            <p:nvPr/>
          </p:nvSpPr>
          <p:spPr bwMode="auto">
            <a:xfrm>
              <a:off x="2854" y="2983"/>
              <a:ext cx="8" cy="9"/>
            </a:xfrm>
            <a:custGeom>
              <a:avLst/>
              <a:gdLst>
                <a:gd name="T0" fmla="*/ 3 w 9"/>
                <a:gd name="T1" fmla="*/ 8 h 9"/>
                <a:gd name="T2" fmla="*/ 4 w 9"/>
                <a:gd name="T3" fmla="*/ 8 h 9"/>
                <a:gd name="T4" fmla="*/ 4 w 9"/>
                <a:gd name="T5" fmla="*/ 4 h 9"/>
                <a:gd name="T6" fmla="*/ 4 w 9"/>
                <a:gd name="T7" fmla="*/ 4 h 9"/>
                <a:gd name="T8" fmla="*/ 4 w 9"/>
                <a:gd name="T9" fmla="*/ 0 h 9"/>
                <a:gd name="T10" fmla="*/ 3 w 9"/>
                <a:gd name="T11" fmla="*/ 0 h 9"/>
                <a:gd name="T12" fmla="*/ 0 w 9"/>
                <a:gd name="T13" fmla="*/ 0 h 9"/>
                <a:gd name="T14" fmla="*/ 0 w 9"/>
                <a:gd name="T15" fmla="*/ 4 h 9"/>
                <a:gd name="T16" fmla="*/ 0 w 9"/>
                <a:gd name="T17" fmla="*/ 8 h 9"/>
                <a:gd name="T18" fmla="*/ 3 w 9"/>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3" y="8"/>
                  </a:moveTo>
                  <a:lnTo>
                    <a:pt x="5" y="8"/>
                  </a:lnTo>
                  <a:lnTo>
                    <a:pt x="5" y="4"/>
                  </a:lnTo>
                  <a:lnTo>
                    <a:pt x="8" y="4"/>
                  </a:lnTo>
                  <a:lnTo>
                    <a:pt x="5" y="0"/>
                  </a:lnTo>
                  <a:lnTo>
                    <a:pt x="3" y="0"/>
                  </a:lnTo>
                  <a:lnTo>
                    <a:pt x="0"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5" name="Freeform 329"/>
            <p:cNvSpPr>
              <a:spLocks/>
            </p:cNvSpPr>
            <p:nvPr/>
          </p:nvSpPr>
          <p:spPr bwMode="auto">
            <a:xfrm>
              <a:off x="2828" y="2991"/>
              <a:ext cx="9" cy="9"/>
            </a:xfrm>
            <a:custGeom>
              <a:avLst/>
              <a:gdLst>
                <a:gd name="T0" fmla="*/ 4 w 10"/>
                <a:gd name="T1" fmla="*/ 8 h 9"/>
                <a:gd name="T2" fmla="*/ 5 w 10"/>
                <a:gd name="T3" fmla="*/ 8 h 9"/>
                <a:gd name="T4" fmla="*/ 5 w 10"/>
                <a:gd name="T5" fmla="*/ 4 h 9"/>
                <a:gd name="T6" fmla="*/ 5 w 10"/>
                <a:gd name="T7" fmla="*/ 0 h 9"/>
                <a:gd name="T8" fmla="*/ 4 w 10"/>
                <a:gd name="T9" fmla="*/ 0 h 9"/>
                <a:gd name="T10" fmla="*/ 0 w 10"/>
                <a:gd name="T11" fmla="*/ 0 h 9"/>
                <a:gd name="T12" fmla="*/ 0 w 10"/>
                <a:gd name="T13" fmla="*/ 4 h 9"/>
                <a:gd name="T14" fmla="*/ 0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9" y="8"/>
                  </a:lnTo>
                  <a:lnTo>
                    <a:pt x="9" y="4"/>
                  </a:lnTo>
                  <a:lnTo>
                    <a:pt x="9" y="0"/>
                  </a:lnTo>
                  <a:lnTo>
                    <a:pt x="4" y="0"/>
                  </a:lnTo>
                  <a:lnTo>
                    <a:pt x="0"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6" name="Freeform 330"/>
            <p:cNvSpPr>
              <a:spLocks/>
            </p:cNvSpPr>
            <p:nvPr/>
          </p:nvSpPr>
          <p:spPr bwMode="auto">
            <a:xfrm>
              <a:off x="2812" y="2974"/>
              <a:ext cx="8" cy="8"/>
            </a:xfrm>
            <a:custGeom>
              <a:avLst/>
              <a:gdLst>
                <a:gd name="T0" fmla="*/ 2 w 10"/>
                <a:gd name="T1" fmla="*/ 7 h 8"/>
                <a:gd name="T2" fmla="*/ 2 w 10"/>
                <a:gd name="T3" fmla="*/ 7 h 8"/>
                <a:gd name="T4" fmla="*/ 2 w 10"/>
                <a:gd name="T5" fmla="*/ 5 h 8"/>
                <a:gd name="T6" fmla="*/ 2 w 10"/>
                <a:gd name="T7" fmla="*/ 5 h 8"/>
                <a:gd name="T8" fmla="*/ 2 w 10"/>
                <a:gd name="T9" fmla="*/ 2 h 8"/>
                <a:gd name="T10" fmla="*/ 2 w 10"/>
                <a:gd name="T11" fmla="*/ 0 h 8"/>
                <a:gd name="T12" fmla="*/ 0 w 10"/>
                <a:gd name="T13" fmla="*/ 0 h 8"/>
                <a:gd name="T14" fmla="*/ 0 w 10"/>
                <a:gd name="T15" fmla="*/ 2 h 8"/>
                <a:gd name="T16" fmla="*/ 0 w 10"/>
                <a:gd name="T17" fmla="*/ 5 h 8"/>
                <a:gd name="T18" fmla="*/ 0 w 10"/>
                <a:gd name="T19" fmla="*/ 7 h 8"/>
                <a:gd name="T20" fmla="*/ 2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7"/>
                  </a:moveTo>
                  <a:lnTo>
                    <a:pt x="4" y="7"/>
                  </a:lnTo>
                  <a:lnTo>
                    <a:pt x="4" y="5"/>
                  </a:lnTo>
                  <a:lnTo>
                    <a:pt x="9" y="5"/>
                  </a:lnTo>
                  <a:lnTo>
                    <a:pt x="9" y="2"/>
                  </a:lnTo>
                  <a:lnTo>
                    <a:pt x="4" y="0"/>
                  </a:lnTo>
                  <a:lnTo>
                    <a:pt x="0" y="0"/>
                  </a:lnTo>
                  <a:lnTo>
                    <a:pt x="0" y="2"/>
                  </a:lnTo>
                  <a:lnTo>
                    <a:pt x="0" y="5"/>
                  </a:lnTo>
                  <a:lnTo>
                    <a:pt x="0"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7" name="Freeform 331"/>
            <p:cNvSpPr>
              <a:spLocks/>
            </p:cNvSpPr>
            <p:nvPr/>
          </p:nvSpPr>
          <p:spPr bwMode="auto">
            <a:xfrm>
              <a:off x="2849" y="2942"/>
              <a:ext cx="9" cy="8"/>
            </a:xfrm>
            <a:custGeom>
              <a:avLst/>
              <a:gdLst>
                <a:gd name="T0" fmla="*/ 4 w 10"/>
                <a:gd name="T1" fmla="*/ 7 h 8"/>
                <a:gd name="T2" fmla="*/ 5 w 10"/>
                <a:gd name="T3" fmla="*/ 7 h 8"/>
                <a:gd name="T4" fmla="*/ 5 w 10"/>
                <a:gd name="T5" fmla="*/ 5 h 8"/>
                <a:gd name="T6" fmla="*/ 5 w 10"/>
                <a:gd name="T7" fmla="*/ 2 h 8"/>
                <a:gd name="T8" fmla="*/ 5 w 10"/>
                <a:gd name="T9" fmla="*/ 0 h 8"/>
                <a:gd name="T10" fmla="*/ 4 w 10"/>
                <a:gd name="T11" fmla="*/ 0 h 8"/>
                <a:gd name="T12" fmla="*/ 0 w 10"/>
                <a:gd name="T13" fmla="*/ 0 h 8"/>
                <a:gd name="T14" fmla="*/ 0 w 10"/>
                <a:gd name="T15" fmla="*/ 2 h 8"/>
                <a:gd name="T16" fmla="*/ 0 w 10"/>
                <a:gd name="T17" fmla="*/ 5 h 8"/>
                <a:gd name="T18" fmla="*/ 0 w 10"/>
                <a:gd name="T19" fmla="*/ 7 h 8"/>
                <a:gd name="T20" fmla="*/ 4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7"/>
                  </a:moveTo>
                  <a:lnTo>
                    <a:pt x="9" y="7"/>
                  </a:lnTo>
                  <a:lnTo>
                    <a:pt x="9" y="5"/>
                  </a:lnTo>
                  <a:lnTo>
                    <a:pt x="9" y="2"/>
                  </a:lnTo>
                  <a:lnTo>
                    <a:pt x="9" y="0"/>
                  </a:lnTo>
                  <a:lnTo>
                    <a:pt x="4" y="0"/>
                  </a:lnTo>
                  <a:lnTo>
                    <a:pt x="0" y="0"/>
                  </a:lnTo>
                  <a:lnTo>
                    <a:pt x="0" y="2"/>
                  </a:lnTo>
                  <a:lnTo>
                    <a:pt x="0" y="5"/>
                  </a:lnTo>
                  <a:lnTo>
                    <a:pt x="0"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8" name="Freeform 332"/>
            <p:cNvSpPr>
              <a:spLocks/>
            </p:cNvSpPr>
            <p:nvPr/>
          </p:nvSpPr>
          <p:spPr bwMode="auto">
            <a:xfrm>
              <a:off x="2796" y="2899"/>
              <a:ext cx="8" cy="9"/>
            </a:xfrm>
            <a:custGeom>
              <a:avLst/>
              <a:gdLst>
                <a:gd name="T0" fmla="*/ 2 w 10"/>
                <a:gd name="T1" fmla="*/ 8 h 9"/>
                <a:gd name="T2" fmla="*/ 2 w 10"/>
                <a:gd name="T3" fmla="*/ 8 h 9"/>
                <a:gd name="T4" fmla="*/ 2 w 10"/>
                <a:gd name="T5" fmla="*/ 4 h 9"/>
                <a:gd name="T6" fmla="*/ 2 w 10"/>
                <a:gd name="T7" fmla="*/ 0 h 9"/>
                <a:gd name="T8" fmla="*/ 2 w 10"/>
                <a:gd name="T9" fmla="*/ 0 h 9"/>
                <a:gd name="T10" fmla="*/ 0 w 10"/>
                <a:gd name="T11" fmla="*/ 0 h 9"/>
                <a:gd name="T12" fmla="*/ 0 w 10"/>
                <a:gd name="T13" fmla="*/ 4 h 9"/>
                <a:gd name="T14" fmla="*/ 0 w 10"/>
                <a:gd name="T15" fmla="*/ 8 h 9"/>
                <a:gd name="T16" fmla="*/ 2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9" y="8"/>
                  </a:lnTo>
                  <a:lnTo>
                    <a:pt x="9" y="4"/>
                  </a:lnTo>
                  <a:lnTo>
                    <a:pt x="9" y="0"/>
                  </a:lnTo>
                  <a:lnTo>
                    <a:pt x="4" y="0"/>
                  </a:lnTo>
                  <a:lnTo>
                    <a:pt x="0"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09" name="Freeform 333"/>
            <p:cNvSpPr>
              <a:spLocks/>
            </p:cNvSpPr>
            <p:nvPr/>
          </p:nvSpPr>
          <p:spPr bwMode="auto">
            <a:xfrm>
              <a:off x="2820" y="2903"/>
              <a:ext cx="9" cy="8"/>
            </a:xfrm>
            <a:custGeom>
              <a:avLst/>
              <a:gdLst>
                <a:gd name="T0" fmla="*/ 4 w 10"/>
                <a:gd name="T1" fmla="*/ 7 h 8"/>
                <a:gd name="T2" fmla="*/ 5 w 10"/>
                <a:gd name="T3" fmla="*/ 7 h 8"/>
                <a:gd name="T4" fmla="*/ 5 w 10"/>
                <a:gd name="T5" fmla="*/ 5 h 8"/>
                <a:gd name="T6" fmla="*/ 5 w 10"/>
                <a:gd name="T7" fmla="*/ 2 h 8"/>
                <a:gd name="T8" fmla="*/ 4 w 10"/>
                <a:gd name="T9" fmla="*/ 2 h 8"/>
                <a:gd name="T10" fmla="*/ 4 w 10"/>
                <a:gd name="T11" fmla="*/ 0 h 8"/>
                <a:gd name="T12" fmla="*/ 0 w 10"/>
                <a:gd name="T13" fmla="*/ 0 h 8"/>
                <a:gd name="T14" fmla="*/ 0 w 10"/>
                <a:gd name="T15" fmla="*/ 2 h 8"/>
                <a:gd name="T16" fmla="*/ 0 w 10"/>
                <a:gd name="T17" fmla="*/ 5 h 8"/>
                <a:gd name="T18" fmla="*/ 0 w 10"/>
                <a:gd name="T19" fmla="*/ 7 h 8"/>
                <a:gd name="T20" fmla="*/ 4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7"/>
                  </a:moveTo>
                  <a:lnTo>
                    <a:pt x="9" y="7"/>
                  </a:lnTo>
                  <a:lnTo>
                    <a:pt x="9" y="5"/>
                  </a:lnTo>
                  <a:lnTo>
                    <a:pt x="9" y="2"/>
                  </a:lnTo>
                  <a:lnTo>
                    <a:pt x="4" y="2"/>
                  </a:lnTo>
                  <a:lnTo>
                    <a:pt x="4" y="0"/>
                  </a:lnTo>
                  <a:lnTo>
                    <a:pt x="0" y="0"/>
                  </a:lnTo>
                  <a:lnTo>
                    <a:pt x="0" y="2"/>
                  </a:lnTo>
                  <a:lnTo>
                    <a:pt x="0" y="5"/>
                  </a:lnTo>
                  <a:lnTo>
                    <a:pt x="0"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0" name="Freeform 334"/>
            <p:cNvSpPr>
              <a:spLocks/>
            </p:cNvSpPr>
            <p:nvPr/>
          </p:nvSpPr>
          <p:spPr bwMode="auto">
            <a:xfrm>
              <a:off x="2778" y="2977"/>
              <a:ext cx="8" cy="10"/>
            </a:xfrm>
            <a:custGeom>
              <a:avLst/>
              <a:gdLst>
                <a:gd name="T0" fmla="*/ 4 w 9"/>
                <a:gd name="T1" fmla="*/ 9 h 10"/>
                <a:gd name="T2" fmla="*/ 4 w 9"/>
                <a:gd name="T3" fmla="*/ 9 h 10"/>
                <a:gd name="T4" fmla="*/ 4 w 9"/>
                <a:gd name="T5" fmla="*/ 0 h 10"/>
                <a:gd name="T6" fmla="*/ 4 w 9"/>
                <a:gd name="T7" fmla="*/ 0 h 10"/>
                <a:gd name="T8" fmla="*/ 3 w 9"/>
                <a:gd name="T9" fmla="*/ 0 h 10"/>
                <a:gd name="T10" fmla="*/ 0 w 9"/>
                <a:gd name="T11" fmla="*/ 0 h 10"/>
                <a:gd name="T12" fmla="*/ 0 w 9"/>
                <a:gd name="T13" fmla="*/ 9 h 10"/>
                <a:gd name="T14" fmla="*/ 3 w 9"/>
                <a:gd name="T15" fmla="*/ 9 h 10"/>
                <a:gd name="T16" fmla="*/ 4 w 9"/>
                <a:gd name="T17" fmla="*/ 9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5" y="9"/>
                  </a:moveTo>
                  <a:lnTo>
                    <a:pt x="8" y="9"/>
                  </a:lnTo>
                  <a:lnTo>
                    <a:pt x="8" y="0"/>
                  </a:lnTo>
                  <a:lnTo>
                    <a:pt x="5" y="0"/>
                  </a:lnTo>
                  <a:lnTo>
                    <a:pt x="3" y="0"/>
                  </a:lnTo>
                  <a:lnTo>
                    <a:pt x="0" y="0"/>
                  </a:lnTo>
                  <a:lnTo>
                    <a:pt x="0" y="9"/>
                  </a:lnTo>
                  <a:lnTo>
                    <a:pt x="3" y="9"/>
                  </a:lnTo>
                  <a:lnTo>
                    <a:pt x="5"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1" name="Freeform 335"/>
            <p:cNvSpPr>
              <a:spLocks/>
            </p:cNvSpPr>
            <p:nvPr/>
          </p:nvSpPr>
          <p:spPr bwMode="auto">
            <a:xfrm>
              <a:off x="2780" y="3009"/>
              <a:ext cx="9" cy="10"/>
            </a:xfrm>
            <a:custGeom>
              <a:avLst/>
              <a:gdLst>
                <a:gd name="T0" fmla="*/ 4 w 10"/>
                <a:gd name="T1" fmla="*/ 9 h 10"/>
                <a:gd name="T2" fmla="*/ 4 w 10"/>
                <a:gd name="T3" fmla="*/ 9 h 10"/>
                <a:gd name="T4" fmla="*/ 5 w 10"/>
                <a:gd name="T5" fmla="*/ 9 h 10"/>
                <a:gd name="T6" fmla="*/ 4 w 10"/>
                <a:gd name="T7" fmla="*/ 0 h 10"/>
                <a:gd name="T8" fmla="*/ 0 w 10"/>
                <a:gd name="T9" fmla="*/ 0 h 10"/>
                <a:gd name="T10" fmla="*/ 0 w 10"/>
                <a:gd name="T11" fmla="*/ 9 h 10"/>
                <a:gd name="T12" fmla="*/ 4 w 10"/>
                <a:gd name="T13" fmla="*/ 9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4" y="9"/>
                  </a:moveTo>
                  <a:lnTo>
                    <a:pt x="4" y="9"/>
                  </a:lnTo>
                  <a:lnTo>
                    <a:pt x="9" y="9"/>
                  </a:lnTo>
                  <a:lnTo>
                    <a:pt x="4" y="0"/>
                  </a:lnTo>
                  <a:lnTo>
                    <a:pt x="0" y="0"/>
                  </a:lnTo>
                  <a:lnTo>
                    <a:pt x="0" y="9"/>
                  </a:lnTo>
                  <a:lnTo>
                    <a:pt x="4"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2" name="Freeform 336"/>
            <p:cNvSpPr>
              <a:spLocks/>
            </p:cNvSpPr>
            <p:nvPr/>
          </p:nvSpPr>
          <p:spPr bwMode="auto">
            <a:xfrm>
              <a:off x="2758" y="2989"/>
              <a:ext cx="8" cy="8"/>
            </a:xfrm>
            <a:custGeom>
              <a:avLst/>
              <a:gdLst>
                <a:gd name="T0" fmla="*/ 4 w 9"/>
                <a:gd name="T1" fmla="*/ 7 h 8"/>
                <a:gd name="T2" fmla="*/ 4 w 9"/>
                <a:gd name="T3" fmla="*/ 7 h 8"/>
                <a:gd name="T4" fmla="*/ 4 w 9"/>
                <a:gd name="T5" fmla="*/ 5 h 8"/>
                <a:gd name="T6" fmla="*/ 4 w 9"/>
                <a:gd name="T7" fmla="*/ 5 h 8"/>
                <a:gd name="T8" fmla="*/ 4 w 9"/>
                <a:gd name="T9" fmla="*/ 2 h 8"/>
                <a:gd name="T10" fmla="*/ 4 w 9"/>
                <a:gd name="T11" fmla="*/ 2 h 8"/>
                <a:gd name="T12" fmla="*/ 4 w 9"/>
                <a:gd name="T13" fmla="*/ 0 h 8"/>
                <a:gd name="T14" fmla="*/ 3 w 9"/>
                <a:gd name="T15" fmla="*/ 0 h 8"/>
                <a:gd name="T16" fmla="*/ 0 w 9"/>
                <a:gd name="T17" fmla="*/ 0 h 8"/>
                <a:gd name="T18" fmla="*/ 0 w 9"/>
                <a:gd name="T19" fmla="*/ 2 h 8"/>
                <a:gd name="T20" fmla="*/ 0 w 9"/>
                <a:gd name="T21" fmla="*/ 5 h 8"/>
                <a:gd name="T22" fmla="*/ 0 w 9"/>
                <a:gd name="T23" fmla="*/ 7 h 8"/>
                <a:gd name="T24" fmla="*/ 3 w 9"/>
                <a:gd name="T25" fmla="*/ 7 h 8"/>
                <a:gd name="T26" fmla="*/ 4 w 9"/>
                <a:gd name="T27" fmla="*/ 7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8"/>
                <a:gd name="T44" fmla="*/ 9 w 9"/>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8">
                  <a:moveTo>
                    <a:pt x="5" y="7"/>
                  </a:moveTo>
                  <a:lnTo>
                    <a:pt x="5" y="7"/>
                  </a:lnTo>
                  <a:lnTo>
                    <a:pt x="5" y="5"/>
                  </a:lnTo>
                  <a:lnTo>
                    <a:pt x="8" y="5"/>
                  </a:lnTo>
                  <a:lnTo>
                    <a:pt x="8" y="2"/>
                  </a:lnTo>
                  <a:lnTo>
                    <a:pt x="5" y="2"/>
                  </a:lnTo>
                  <a:lnTo>
                    <a:pt x="5" y="0"/>
                  </a:lnTo>
                  <a:lnTo>
                    <a:pt x="3" y="0"/>
                  </a:lnTo>
                  <a:lnTo>
                    <a:pt x="0" y="0"/>
                  </a:lnTo>
                  <a:lnTo>
                    <a:pt x="0" y="2"/>
                  </a:lnTo>
                  <a:lnTo>
                    <a:pt x="0" y="5"/>
                  </a:lnTo>
                  <a:lnTo>
                    <a:pt x="0" y="7"/>
                  </a:lnTo>
                  <a:lnTo>
                    <a:pt x="3" y="7"/>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3" name="Freeform 337"/>
            <p:cNvSpPr>
              <a:spLocks/>
            </p:cNvSpPr>
            <p:nvPr/>
          </p:nvSpPr>
          <p:spPr bwMode="auto">
            <a:xfrm>
              <a:off x="2757" y="2930"/>
              <a:ext cx="9" cy="8"/>
            </a:xfrm>
            <a:custGeom>
              <a:avLst/>
              <a:gdLst>
                <a:gd name="T0" fmla="*/ 4 w 10"/>
                <a:gd name="T1" fmla="*/ 7 h 8"/>
                <a:gd name="T2" fmla="*/ 5 w 10"/>
                <a:gd name="T3" fmla="*/ 5 h 8"/>
                <a:gd name="T4" fmla="*/ 5 w 10"/>
                <a:gd name="T5" fmla="*/ 2 h 8"/>
                <a:gd name="T6" fmla="*/ 5 w 10"/>
                <a:gd name="T7" fmla="*/ 0 h 8"/>
                <a:gd name="T8" fmla="*/ 4 w 10"/>
                <a:gd name="T9" fmla="*/ 0 h 8"/>
                <a:gd name="T10" fmla="*/ 0 w 10"/>
                <a:gd name="T11" fmla="*/ 0 h 8"/>
                <a:gd name="T12" fmla="*/ 0 w 10"/>
                <a:gd name="T13" fmla="*/ 2 h 8"/>
                <a:gd name="T14" fmla="*/ 0 w 10"/>
                <a:gd name="T15" fmla="*/ 5 h 8"/>
                <a:gd name="T16" fmla="*/ 0 w 10"/>
                <a:gd name="T17" fmla="*/ 7 h 8"/>
                <a:gd name="T18" fmla="*/ 4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7"/>
                  </a:moveTo>
                  <a:lnTo>
                    <a:pt x="9" y="5"/>
                  </a:lnTo>
                  <a:lnTo>
                    <a:pt x="9" y="2"/>
                  </a:lnTo>
                  <a:lnTo>
                    <a:pt x="9" y="0"/>
                  </a:lnTo>
                  <a:lnTo>
                    <a:pt x="4" y="0"/>
                  </a:lnTo>
                  <a:lnTo>
                    <a:pt x="0" y="0"/>
                  </a:lnTo>
                  <a:lnTo>
                    <a:pt x="0" y="2"/>
                  </a:lnTo>
                  <a:lnTo>
                    <a:pt x="0" y="5"/>
                  </a:lnTo>
                  <a:lnTo>
                    <a:pt x="0"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4" name="Freeform 338"/>
            <p:cNvSpPr>
              <a:spLocks/>
            </p:cNvSpPr>
            <p:nvPr/>
          </p:nvSpPr>
          <p:spPr bwMode="auto">
            <a:xfrm>
              <a:off x="2865" y="3007"/>
              <a:ext cx="8" cy="8"/>
            </a:xfrm>
            <a:custGeom>
              <a:avLst/>
              <a:gdLst>
                <a:gd name="T0" fmla="*/ 4 w 9"/>
                <a:gd name="T1" fmla="*/ 7 h 8"/>
                <a:gd name="T2" fmla="*/ 4 w 9"/>
                <a:gd name="T3" fmla="*/ 7 h 8"/>
                <a:gd name="T4" fmla="*/ 4 w 9"/>
                <a:gd name="T5" fmla="*/ 5 h 8"/>
                <a:gd name="T6" fmla="*/ 4 w 9"/>
                <a:gd name="T7" fmla="*/ 5 h 8"/>
                <a:gd name="T8" fmla="*/ 4 w 9"/>
                <a:gd name="T9" fmla="*/ 2 h 8"/>
                <a:gd name="T10" fmla="*/ 4 w 9"/>
                <a:gd name="T11" fmla="*/ 0 h 8"/>
                <a:gd name="T12" fmla="*/ 3 w 9"/>
                <a:gd name="T13" fmla="*/ 0 h 8"/>
                <a:gd name="T14" fmla="*/ 0 w 9"/>
                <a:gd name="T15" fmla="*/ 0 h 8"/>
                <a:gd name="T16" fmla="*/ 0 w 9"/>
                <a:gd name="T17" fmla="*/ 2 h 8"/>
                <a:gd name="T18" fmla="*/ 0 w 9"/>
                <a:gd name="T19" fmla="*/ 5 h 8"/>
                <a:gd name="T20" fmla="*/ 3 w 9"/>
                <a:gd name="T21" fmla="*/ 7 h 8"/>
                <a:gd name="T22" fmla="*/ 4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5" y="7"/>
                  </a:moveTo>
                  <a:lnTo>
                    <a:pt x="5" y="7"/>
                  </a:lnTo>
                  <a:lnTo>
                    <a:pt x="5" y="5"/>
                  </a:lnTo>
                  <a:lnTo>
                    <a:pt x="8" y="5"/>
                  </a:lnTo>
                  <a:lnTo>
                    <a:pt x="8" y="2"/>
                  </a:lnTo>
                  <a:lnTo>
                    <a:pt x="5" y="0"/>
                  </a:lnTo>
                  <a:lnTo>
                    <a:pt x="3" y="0"/>
                  </a:lnTo>
                  <a:lnTo>
                    <a:pt x="0" y="0"/>
                  </a:lnTo>
                  <a:lnTo>
                    <a:pt x="0" y="2"/>
                  </a:lnTo>
                  <a:lnTo>
                    <a:pt x="0" y="5"/>
                  </a:lnTo>
                  <a:lnTo>
                    <a:pt x="3" y="7"/>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5" name="Freeform 339"/>
            <p:cNvSpPr>
              <a:spLocks/>
            </p:cNvSpPr>
            <p:nvPr/>
          </p:nvSpPr>
          <p:spPr bwMode="auto">
            <a:xfrm>
              <a:off x="2878" y="2970"/>
              <a:ext cx="9" cy="10"/>
            </a:xfrm>
            <a:custGeom>
              <a:avLst/>
              <a:gdLst>
                <a:gd name="T0" fmla="*/ 4 w 10"/>
                <a:gd name="T1" fmla="*/ 9 h 10"/>
                <a:gd name="T2" fmla="*/ 5 w 10"/>
                <a:gd name="T3" fmla="*/ 9 h 10"/>
                <a:gd name="T4" fmla="*/ 5 w 10"/>
                <a:gd name="T5" fmla="*/ 0 h 10"/>
                <a:gd name="T6" fmla="*/ 4 w 10"/>
                <a:gd name="T7" fmla="*/ 0 h 10"/>
                <a:gd name="T8" fmla="*/ 0 w 10"/>
                <a:gd name="T9" fmla="*/ 0 h 10"/>
                <a:gd name="T10" fmla="*/ 0 w 10"/>
                <a:gd name="T11" fmla="*/ 9 h 10"/>
                <a:gd name="T12" fmla="*/ 4 w 10"/>
                <a:gd name="T13" fmla="*/ 9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4" y="9"/>
                  </a:moveTo>
                  <a:lnTo>
                    <a:pt x="9" y="9"/>
                  </a:lnTo>
                  <a:lnTo>
                    <a:pt x="9" y="0"/>
                  </a:lnTo>
                  <a:lnTo>
                    <a:pt x="4" y="0"/>
                  </a:lnTo>
                  <a:lnTo>
                    <a:pt x="0" y="0"/>
                  </a:lnTo>
                  <a:lnTo>
                    <a:pt x="0" y="9"/>
                  </a:lnTo>
                  <a:lnTo>
                    <a:pt x="4"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6" name="Freeform 340"/>
            <p:cNvSpPr>
              <a:spLocks/>
            </p:cNvSpPr>
            <p:nvPr/>
          </p:nvSpPr>
          <p:spPr bwMode="auto">
            <a:xfrm>
              <a:off x="2860" y="2924"/>
              <a:ext cx="7" cy="8"/>
            </a:xfrm>
            <a:custGeom>
              <a:avLst/>
              <a:gdLst>
                <a:gd name="T0" fmla="*/ 2 w 8"/>
                <a:gd name="T1" fmla="*/ 7 h 8"/>
                <a:gd name="T2" fmla="*/ 4 w 8"/>
                <a:gd name="T3" fmla="*/ 7 h 8"/>
                <a:gd name="T4" fmla="*/ 4 w 8"/>
                <a:gd name="T5" fmla="*/ 5 h 8"/>
                <a:gd name="T6" fmla="*/ 4 w 8"/>
                <a:gd name="T7" fmla="*/ 5 h 8"/>
                <a:gd name="T8" fmla="*/ 4 w 8"/>
                <a:gd name="T9" fmla="*/ 2 h 8"/>
                <a:gd name="T10" fmla="*/ 4 w 8"/>
                <a:gd name="T11" fmla="*/ 2 h 8"/>
                <a:gd name="T12" fmla="*/ 4 w 8"/>
                <a:gd name="T13" fmla="*/ 0 h 8"/>
                <a:gd name="T14" fmla="*/ 2 w 8"/>
                <a:gd name="T15" fmla="*/ 0 h 8"/>
                <a:gd name="T16" fmla="*/ 0 w 8"/>
                <a:gd name="T17" fmla="*/ 2 h 8"/>
                <a:gd name="T18" fmla="*/ 0 w 8"/>
                <a:gd name="T19" fmla="*/ 5 h 8"/>
                <a:gd name="T20" fmla="*/ 0 w 8"/>
                <a:gd name="T21" fmla="*/ 7 h 8"/>
                <a:gd name="T22" fmla="*/ 2 w 8"/>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7"/>
                  </a:moveTo>
                  <a:lnTo>
                    <a:pt x="5" y="7"/>
                  </a:lnTo>
                  <a:lnTo>
                    <a:pt x="5" y="5"/>
                  </a:lnTo>
                  <a:lnTo>
                    <a:pt x="7" y="5"/>
                  </a:lnTo>
                  <a:lnTo>
                    <a:pt x="7" y="2"/>
                  </a:lnTo>
                  <a:lnTo>
                    <a:pt x="5" y="2"/>
                  </a:lnTo>
                  <a:lnTo>
                    <a:pt x="5" y="0"/>
                  </a:lnTo>
                  <a:lnTo>
                    <a:pt x="2" y="0"/>
                  </a:lnTo>
                  <a:lnTo>
                    <a:pt x="0" y="2"/>
                  </a:lnTo>
                  <a:lnTo>
                    <a:pt x="0" y="5"/>
                  </a:lnTo>
                  <a:lnTo>
                    <a:pt x="0" y="7"/>
                  </a:lnTo>
                  <a:lnTo>
                    <a:pt x="2"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7" name="Freeform 341"/>
            <p:cNvSpPr>
              <a:spLocks/>
            </p:cNvSpPr>
            <p:nvPr/>
          </p:nvSpPr>
          <p:spPr bwMode="auto">
            <a:xfrm>
              <a:off x="2824" y="2916"/>
              <a:ext cx="8" cy="8"/>
            </a:xfrm>
            <a:custGeom>
              <a:avLst/>
              <a:gdLst>
                <a:gd name="T0" fmla="*/ 4 w 9"/>
                <a:gd name="T1" fmla="*/ 7 h 8"/>
                <a:gd name="T2" fmla="*/ 4 w 9"/>
                <a:gd name="T3" fmla="*/ 5 h 8"/>
                <a:gd name="T4" fmla="*/ 4 w 9"/>
                <a:gd name="T5" fmla="*/ 2 h 8"/>
                <a:gd name="T6" fmla="*/ 4 w 9"/>
                <a:gd name="T7" fmla="*/ 0 h 8"/>
                <a:gd name="T8" fmla="*/ 4 w 9"/>
                <a:gd name="T9" fmla="*/ 0 h 8"/>
                <a:gd name="T10" fmla="*/ 3 w 9"/>
                <a:gd name="T11" fmla="*/ 0 h 8"/>
                <a:gd name="T12" fmla="*/ 0 w 9"/>
                <a:gd name="T13" fmla="*/ 2 h 8"/>
                <a:gd name="T14" fmla="*/ 0 w 9"/>
                <a:gd name="T15" fmla="*/ 5 h 8"/>
                <a:gd name="T16" fmla="*/ 3 w 9"/>
                <a:gd name="T17" fmla="*/ 7 h 8"/>
                <a:gd name="T18" fmla="*/ 4 w 9"/>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5" y="7"/>
                  </a:moveTo>
                  <a:lnTo>
                    <a:pt x="8" y="5"/>
                  </a:lnTo>
                  <a:lnTo>
                    <a:pt x="8" y="2"/>
                  </a:lnTo>
                  <a:lnTo>
                    <a:pt x="8" y="0"/>
                  </a:lnTo>
                  <a:lnTo>
                    <a:pt x="5" y="0"/>
                  </a:lnTo>
                  <a:lnTo>
                    <a:pt x="3" y="0"/>
                  </a:lnTo>
                  <a:lnTo>
                    <a:pt x="0" y="2"/>
                  </a:lnTo>
                  <a:lnTo>
                    <a:pt x="0" y="5"/>
                  </a:lnTo>
                  <a:lnTo>
                    <a:pt x="3" y="7"/>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8" name="Freeform 342"/>
            <p:cNvSpPr>
              <a:spLocks/>
            </p:cNvSpPr>
            <p:nvPr/>
          </p:nvSpPr>
          <p:spPr bwMode="auto">
            <a:xfrm>
              <a:off x="2841" y="2908"/>
              <a:ext cx="8" cy="9"/>
            </a:xfrm>
            <a:custGeom>
              <a:avLst/>
              <a:gdLst>
                <a:gd name="T0" fmla="*/ 4 w 9"/>
                <a:gd name="T1" fmla="*/ 8 h 9"/>
                <a:gd name="T2" fmla="*/ 4 w 9"/>
                <a:gd name="T3" fmla="*/ 8 h 9"/>
                <a:gd name="T4" fmla="*/ 4 w 9"/>
                <a:gd name="T5" fmla="*/ 4 h 9"/>
                <a:gd name="T6" fmla="*/ 4 w 9"/>
                <a:gd name="T7" fmla="*/ 0 h 9"/>
                <a:gd name="T8" fmla="*/ 4 w 9"/>
                <a:gd name="T9" fmla="*/ 0 h 9"/>
                <a:gd name="T10" fmla="*/ 3 w 9"/>
                <a:gd name="T11" fmla="*/ 0 h 9"/>
                <a:gd name="T12" fmla="*/ 0 w 9"/>
                <a:gd name="T13" fmla="*/ 0 h 9"/>
                <a:gd name="T14" fmla="*/ 0 w 9"/>
                <a:gd name="T15" fmla="*/ 4 h 9"/>
                <a:gd name="T16" fmla="*/ 0 w 9"/>
                <a:gd name="T17" fmla="*/ 8 h 9"/>
                <a:gd name="T18" fmla="*/ 3 w 9"/>
                <a:gd name="T19" fmla="*/ 8 h 9"/>
                <a:gd name="T20" fmla="*/ 4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8"/>
                  </a:moveTo>
                  <a:lnTo>
                    <a:pt x="8" y="8"/>
                  </a:lnTo>
                  <a:lnTo>
                    <a:pt x="8" y="4"/>
                  </a:lnTo>
                  <a:lnTo>
                    <a:pt x="8" y="0"/>
                  </a:lnTo>
                  <a:lnTo>
                    <a:pt x="5" y="0"/>
                  </a:lnTo>
                  <a:lnTo>
                    <a:pt x="3" y="0"/>
                  </a:lnTo>
                  <a:lnTo>
                    <a:pt x="0" y="0"/>
                  </a:lnTo>
                  <a:lnTo>
                    <a:pt x="0" y="4"/>
                  </a:lnTo>
                  <a:lnTo>
                    <a:pt x="0" y="8"/>
                  </a:lnTo>
                  <a:lnTo>
                    <a:pt x="3" y="8"/>
                  </a:lnTo>
                  <a:lnTo>
                    <a:pt x="5"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19" name="Freeform 343"/>
            <p:cNvSpPr>
              <a:spLocks/>
            </p:cNvSpPr>
            <p:nvPr/>
          </p:nvSpPr>
          <p:spPr bwMode="auto">
            <a:xfrm>
              <a:off x="2999" y="2903"/>
              <a:ext cx="147" cy="169"/>
            </a:xfrm>
            <a:custGeom>
              <a:avLst/>
              <a:gdLst>
                <a:gd name="T0" fmla="*/ 23 w 165"/>
                <a:gd name="T1" fmla="*/ 0 h 169"/>
                <a:gd name="T2" fmla="*/ 26 w 165"/>
                <a:gd name="T3" fmla="*/ 3 h 169"/>
                <a:gd name="T4" fmla="*/ 27 w 165"/>
                <a:gd name="T5" fmla="*/ 8 h 169"/>
                <a:gd name="T6" fmla="*/ 29 w 165"/>
                <a:gd name="T7" fmla="*/ 13 h 169"/>
                <a:gd name="T8" fmla="*/ 32 w 165"/>
                <a:gd name="T9" fmla="*/ 18 h 169"/>
                <a:gd name="T10" fmla="*/ 37 w 165"/>
                <a:gd name="T11" fmla="*/ 28 h 169"/>
                <a:gd name="T12" fmla="*/ 38 w 165"/>
                <a:gd name="T13" fmla="*/ 39 h 169"/>
                <a:gd name="T14" fmla="*/ 39 w 165"/>
                <a:gd name="T15" fmla="*/ 45 h 169"/>
                <a:gd name="T16" fmla="*/ 40 w 165"/>
                <a:gd name="T17" fmla="*/ 51 h 169"/>
                <a:gd name="T18" fmla="*/ 40 w 165"/>
                <a:gd name="T19" fmla="*/ 60 h 169"/>
                <a:gd name="T20" fmla="*/ 40 w 165"/>
                <a:gd name="T21" fmla="*/ 69 h 169"/>
                <a:gd name="T22" fmla="*/ 41 w 165"/>
                <a:gd name="T23" fmla="*/ 79 h 169"/>
                <a:gd name="T24" fmla="*/ 41 w 165"/>
                <a:gd name="T25" fmla="*/ 90 h 169"/>
                <a:gd name="T26" fmla="*/ 41 w 165"/>
                <a:gd name="T27" fmla="*/ 102 h 169"/>
                <a:gd name="T28" fmla="*/ 40 w 165"/>
                <a:gd name="T29" fmla="*/ 112 h 169"/>
                <a:gd name="T30" fmla="*/ 38 w 165"/>
                <a:gd name="T31" fmla="*/ 121 h 169"/>
                <a:gd name="T32" fmla="*/ 36 w 165"/>
                <a:gd name="T33" fmla="*/ 134 h 169"/>
                <a:gd name="T34" fmla="*/ 33 w 165"/>
                <a:gd name="T35" fmla="*/ 145 h 169"/>
                <a:gd name="T36" fmla="*/ 30 w 165"/>
                <a:gd name="T37" fmla="*/ 152 h 169"/>
                <a:gd name="T38" fmla="*/ 27 w 165"/>
                <a:gd name="T39" fmla="*/ 158 h 169"/>
                <a:gd name="T40" fmla="*/ 22 w 165"/>
                <a:gd name="T41" fmla="*/ 165 h 169"/>
                <a:gd name="T42" fmla="*/ 16 w 165"/>
                <a:gd name="T43" fmla="*/ 168 h 169"/>
                <a:gd name="T44" fmla="*/ 10 w 165"/>
                <a:gd name="T45" fmla="*/ 159 h 169"/>
                <a:gd name="T46" fmla="*/ 8 w 165"/>
                <a:gd name="T47" fmla="*/ 153 h 169"/>
                <a:gd name="T48" fmla="*/ 5 w 165"/>
                <a:gd name="T49" fmla="*/ 144 h 169"/>
                <a:gd name="T50" fmla="*/ 4 w 165"/>
                <a:gd name="T51" fmla="*/ 134 h 169"/>
                <a:gd name="T52" fmla="*/ 4 w 165"/>
                <a:gd name="T53" fmla="*/ 126 h 169"/>
                <a:gd name="T54" fmla="*/ 4 w 165"/>
                <a:gd name="T55" fmla="*/ 115 h 169"/>
                <a:gd name="T56" fmla="*/ 1 w 165"/>
                <a:gd name="T57" fmla="*/ 99 h 169"/>
                <a:gd name="T58" fmla="*/ 0 w 165"/>
                <a:gd name="T59" fmla="*/ 83 h 169"/>
                <a:gd name="T60" fmla="*/ 0 w 165"/>
                <a:gd name="T61" fmla="*/ 71 h 169"/>
                <a:gd name="T62" fmla="*/ 1 w 165"/>
                <a:gd name="T63" fmla="*/ 58 h 169"/>
                <a:gd name="T64" fmla="*/ 4 w 165"/>
                <a:gd name="T65" fmla="*/ 43 h 169"/>
                <a:gd name="T66" fmla="*/ 4 w 165"/>
                <a:gd name="T67" fmla="*/ 29 h 169"/>
                <a:gd name="T68" fmla="*/ 5 w 165"/>
                <a:gd name="T69" fmla="*/ 20 h 169"/>
                <a:gd name="T70" fmla="*/ 7 w 165"/>
                <a:gd name="T71" fmla="*/ 15 h 169"/>
                <a:gd name="T72" fmla="*/ 9 w 165"/>
                <a:gd name="T73" fmla="*/ 10 h 169"/>
                <a:gd name="T74" fmla="*/ 11 w 165"/>
                <a:gd name="T75" fmla="*/ 6 h 169"/>
                <a:gd name="T76" fmla="*/ 12 w 165"/>
                <a:gd name="T77" fmla="*/ 3 h 169"/>
                <a:gd name="T78" fmla="*/ 16 w 165"/>
                <a:gd name="T79" fmla="*/ 1 h 169"/>
                <a:gd name="T80" fmla="*/ 18 w 165"/>
                <a:gd name="T81" fmla="*/ 1 h 169"/>
                <a:gd name="T82" fmla="*/ 21 w 165"/>
                <a:gd name="T83" fmla="*/ 0 h 169"/>
                <a:gd name="T84" fmla="*/ 23 w 165"/>
                <a:gd name="T85" fmla="*/ 0 h 1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
                <a:gd name="T130" fmla="*/ 0 h 169"/>
                <a:gd name="T131" fmla="*/ 165 w 165"/>
                <a:gd name="T132" fmla="*/ 169 h 1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 h="169">
                  <a:moveTo>
                    <a:pt x="90" y="0"/>
                  </a:moveTo>
                  <a:lnTo>
                    <a:pt x="90" y="0"/>
                  </a:lnTo>
                  <a:lnTo>
                    <a:pt x="97" y="1"/>
                  </a:lnTo>
                  <a:lnTo>
                    <a:pt x="101" y="3"/>
                  </a:lnTo>
                  <a:lnTo>
                    <a:pt x="107" y="6"/>
                  </a:lnTo>
                  <a:lnTo>
                    <a:pt x="111" y="8"/>
                  </a:lnTo>
                  <a:lnTo>
                    <a:pt x="115" y="11"/>
                  </a:lnTo>
                  <a:lnTo>
                    <a:pt x="119" y="13"/>
                  </a:lnTo>
                  <a:lnTo>
                    <a:pt x="124" y="15"/>
                  </a:lnTo>
                  <a:lnTo>
                    <a:pt x="129" y="18"/>
                  </a:lnTo>
                  <a:lnTo>
                    <a:pt x="138" y="22"/>
                  </a:lnTo>
                  <a:lnTo>
                    <a:pt x="146" y="28"/>
                  </a:lnTo>
                  <a:lnTo>
                    <a:pt x="152" y="33"/>
                  </a:lnTo>
                  <a:lnTo>
                    <a:pt x="156" y="39"/>
                  </a:lnTo>
                  <a:lnTo>
                    <a:pt x="157" y="41"/>
                  </a:lnTo>
                  <a:lnTo>
                    <a:pt x="158" y="45"/>
                  </a:lnTo>
                  <a:lnTo>
                    <a:pt x="160" y="48"/>
                  </a:lnTo>
                  <a:lnTo>
                    <a:pt x="161" y="51"/>
                  </a:lnTo>
                  <a:lnTo>
                    <a:pt x="162" y="56"/>
                  </a:lnTo>
                  <a:lnTo>
                    <a:pt x="163" y="60"/>
                  </a:lnTo>
                  <a:lnTo>
                    <a:pt x="163" y="64"/>
                  </a:lnTo>
                  <a:lnTo>
                    <a:pt x="163" y="69"/>
                  </a:lnTo>
                  <a:lnTo>
                    <a:pt x="163" y="73"/>
                  </a:lnTo>
                  <a:lnTo>
                    <a:pt x="164" y="79"/>
                  </a:lnTo>
                  <a:lnTo>
                    <a:pt x="164" y="84"/>
                  </a:lnTo>
                  <a:lnTo>
                    <a:pt x="164" y="90"/>
                  </a:lnTo>
                  <a:lnTo>
                    <a:pt x="164" y="96"/>
                  </a:lnTo>
                  <a:lnTo>
                    <a:pt x="164" y="102"/>
                  </a:lnTo>
                  <a:lnTo>
                    <a:pt x="164" y="108"/>
                  </a:lnTo>
                  <a:lnTo>
                    <a:pt x="162" y="112"/>
                  </a:lnTo>
                  <a:lnTo>
                    <a:pt x="158" y="116"/>
                  </a:lnTo>
                  <a:lnTo>
                    <a:pt x="154" y="121"/>
                  </a:lnTo>
                  <a:lnTo>
                    <a:pt x="149" y="127"/>
                  </a:lnTo>
                  <a:lnTo>
                    <a:pt x="144" y="134"/>
                  </a:lnTo>
                  <a:lnTo>
                    <a:pt x="138" y="140"/>
                  </a:lnTo>
                  <a:lnTo>
                    <a:pt x="133" y="145"/>
                  </a:lnTo>
                  <a:lnTo>
                    <a:pt x="128" y="149"/>
                  </a:lnTo>
                  <a:lnTo>
                    <a:pt x="124" y="152"/>
                  </a:lnTo>
                  <a:lnTo>
                    <a:pt x="119" y="154"/>
                  </a:lnTo>
                  <a:lnTo>
                    <a:pt x="110" y="158"/>
                  </a:lnTo>
                  <a:lnTo>
                    <a:pt x="100" y="162"/>
                  </a:lnTo>
                  <a:lnTo>
                    <a:pt x="89" y="165"/>
                  </a:lnTo>
                  <a:lnTo>
                    <a:pt x="76" y="167"/>
                  </a:lnTo>
                  <a:lnTo>
                    <a:pt x="64" y="168"/>
                  </a:lnTo>
                  <a:lnTo>
                    <a:pt x="51" y="165"/>
                  </a:lnTo>
                  <a:lnTo>
                    <a:pt x="40" y="159"/>
                  </a:lnTo>
                  <a:lnTo>
                    <a:pt x="36" y="157"/>
                  </a:lnTo>
                  <a:lnTo>
                    <a:pt x="31" y="153"/>
                  </a:lnTo>
                  <a:lnTo>
                    <a:pt x="27" y="149"/>
                  </a:lnTo>
                  <a:lnTo>
                    <a:pt x="22" y="144"/>
                  </a:lnTo>
                  <a:lnTo>
                    <a:pt x="18" y="140"/>
                  </a:lnTo>
                  <a:lnTo>
                    <a:pt x="15" y="134"/>
                  </a:lnTo>
                  <a:lnTo>
                    <a:pt x="10" y="130"/>
                  </a:lnTo>
                  <a:lnTo>
                    <a:pt x="8" y="126"/>
                  </a:lnTo>
                  <a:lnTo>
                    <a:pt x="7" y="121"/>
                  </a:lnTo>
                  <a:lnTo>
                    <a:pt x="4" y="115"/>
                  </a:lnTo>
                  <a:lnTo>
                    <a:pt x="2" y="107"/>
                  </a:lnTo>
                  <a:lnTo>
                    <a:pt x="1" y="99"/>
                  </a:lnTo>
                  <a:lnTo>
                    <a:pt x="0" y="91"/>
                  </a:lnTo>
                  <a:lnTo>
                    <a:pt x="0" y="83"/>
                  </a:lnTo>
                  <a:lnTo>
                    <a:pt x="0" y="77"/>
                  </a:lnTo>
                  <a:lnTo>
                    <a:pt x="0" y="71"/>
                  </a:lnTo>
                  <a:lnTo>
                    <a:pt x="0" y="65"/>
                  </a:lnTo>
                  <a:lnTo>
                    <a:pt x="1" y="58"/>
                  </a:lnTo>
                  <a:lnTo>
                    <a:pt x="3" y="51"/>
                  </a:lnTo>
                  <a:lnTo>
                    <a:pt x="7" y="43"/>
                  </a:lnTo>
                  <a:lnTo>
                    <a:pt x="9" y="36"/>
                  </a:lnTo>
                  <a:lnTo>
                    <a:pt x="12" y="29"/>
                  </a:lnTo>
                  <a:lnTo>
                    <a:pt x="16" y="24"/>
                  </a:lnTo>
                  <a:lnTo>
                    <a:pt x="21" y="20"/>
                  </a:lnTo>
                  <a:lnTo>
                    <a:pt x="26" y="18"/>
                  </a:lnTo>
                  <a:lnTo>
                    <a:pt x="29" y="15"/>
                  </a:lnTo>
                  <a:lnTo>
                    <a:pt x="34" y="13"/>
                  </a:lnTo>
                  <a:lnTo>
                    <a:pt x="36" y="10"/>
                  </a:lnTo>
                  <a:lnTo>
                    <a:pt x="40" y="7"/>
                  </a:lnTo>
                  <a:lnTo>
                    <a:pt x="43" y="6"/>
                  </a:lnTo>
                  <a:lnTo>
                    <a:pt x="47" y="4"/>
                  </a:lnTo>
                  <a:lnTo>
                    <a:pt x="51" y="3"/>
                  </a:lnTo>
                  <a:lnTo>
                    <a:pt x="56" y="2"/>
                  </a:lnTo>
                  <a:lnTo>
                    <a:pt x="62" y="1"/>
                  </a:lnTo>
                  <a:lnTo>
                    <a:pt x="69" y="1"/>
                  </a:lnTo>
                  <a:lnTo>
                    <a:pt x="75" y="1"/>
                  </a:lnTo>
                  <a:lnTo>
                    <a:pt x="81" y="0"/>
                  </a:lnTo>
                  <a:lnTo>
                    <a:pt x="85" y="0"/>
                  </a:lnTo>
                  <a:lnTo>
                    <a:pt x="89" y="0"/>
                  </a:lnTo>
                  <a:lnTo>
                    <a:pt x="90" y="0"/>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30020" name="Freeform 344"/>
            <p:cNvSpPr>
              <a:spLocks/>
            </p:cNvSpPr>
            <p:nvPr/>
          </p:nvSpPr>
          <p:spPr bwMode="auto">
            <a:xfrm>
              <a:off x="3052" y="2923"/>
              <a:ext cx="10" cy="2"/>
            </a:xfrm>
            <a:custGeom>
              <a:avLst/>
              <a:gdLst>
                <a:gd name="T0" fmla="*/ 3 w 11"/>
                <a:gd name="T1" fmla="*/ 0 h 2"/>
                <a:gd name="T2" fmla="*/ 5 w 11"/>
                <a:gd name="T3" fmla="*/ 0 h 2"/>
                <a:gd name="T4" fmla="*/ 5 w 11"/>
                <a:gd name="T5" fmla="*/ 0 h 2"/>
                <a:gd name="T6" fmla="*/ 5 w 11"/>
                <a:gd name="T7" fmla="*/ 0 h 2"/>
                <a:gd name="T8" fmla="*/ 5 w 11"/>
                <a:gd name="T9" fmla="*/ 0 h 2"/>
                <a:gd name="T10" fmla="*/ 5 w 11"/>
                <a:gd name="T11" fmla="*/ 0 h 2"/>
                <a:gd name="T12" fmla="*/ 5 w 11"/>
                <a:gd name="T13" fmla="*/ 0 h 2"/>
                <a:gd name="T14" fmla="*/ 5 w 11"/>
                <a:gd name="T15" fmla="*/ 0 h 2"/>
                <a:gd name="T16" fmla="*/ 5 w 11"/>
                <a:gd name="T17" fmla="*/ 1 h 2"/>
                <a:gd name="T18" fmla="*/ 5 w 11"/>
                <a:gd name="T19" fmla="*/ 1 h 2"/>
                <a:gd name="T20" fmla="*/ 5 w 11"/>
                <a:gd name="T21" fmla="*/ 1 h 2"/>
                <a:gd name="T22" fmla="*/ 5 w 11"/>
                <a:gd name="T23" fmla="*/ 1 h 2"/>
                <a:gd name="T24" fmla="*/ 5 w 11"/>
                <a:gd name="T25" fmla="*/ 1 h 2"/>
                <a:gd name="T26" fmla="*/ 5 w 11"/>
                <a:gd name="T27" fmla="*/ 1 h 2"/>
                <a:gd name="T28" fmla="*/ 5 w 11"/>
                <a:gd name="T29" fmla="*/ 1 h 2"/>
                <a:gd name="T30" fmla="*/ 4 w 11"/>
                <a:gd name="T31" fmla="*/ 1 h 2"/>
                <a:gd name="T32" fmla="*/ 3 w 11"/>
                <a:gd name="T33" fmla="*/ 1 h 2"/>
                <a:gd name="T34" fmla="*/ 2 w 11"/>
                <a:gd name="T35" fmla="*/ 1 h 2"/>
                <a:gd name="T36" fmla="*/ 1 w 11"/>
                <a:gd name="T37" fmla="*/ 1 h 2"/>
                <a:gd name="T38" fmla="*/ 1 w 11"/>
                <a:gd name="T39" fmla="*/ 1 h 2"/>
                <a:gd name="T40" fmla="*/ 0 w 11"/>
                <a:gd name="T41" fmla="*/ 0 h 2"/>
                <a:gd name="T42" fmla="*/ 1 w 11"/>
                <a:gd name="T43" fmla="*/ 0 h 2"/>
                <a:gd name="T44" fmla="*/ 2 w 11"/>
                <a:gd name="T45" fmla="*/ 0 h 2"/>
                <a:gd name="T46" fmla="*/ 2 w 11"/>
                <a:gd name="T47" fmla="*/ 0 h 2"/>
                <a:gd name="T48" fmla="*/ 3 w 11"/>
                <a:gd name="T49" fmla="*/ 0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2"/>
                <a:gd name="T77" fmla="*/ 11 w 11"/>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2">
                  <a:moveTo>
                    <a:pt x="3" y="0"/>
                  </a:moveTo>
                  <a:lnTo>
                    <a:pt x="5" y="0"/>
                  </a:lnTo>
                  <a:lnTo>
                    <a:pt x="6" y="0"/>
                  </a:lnTo>
                  <a:lnTo>
                    <a:pt x="7" y="0"/>
                  </a:lnTo>
                  <a:lnTo>
                    <a:pt x="8" y="0"/>
                  </a:lnTo>
                  <a:lnTo>
                    <a:pt x="9" y="0"/>
                  </a:lnTo>
                  <a:lnTo>
                    <a:pt x="10" y="0"/>
                  </a:lnTo>
                  <a:lnTo>
                    <a:pt x="10" y="1"/>
                  </a:lnTo>
                  <a:lnTo>
                    <a:pt x="9" y="1"/>
                  </a:lnTo>
                  <a:lnTo>
                    <a:pt x="8" y="1"/>
                  </a:lnTo>
                  <a:lnTo>
                    <a:pt x="7" y="1"/>
                  </a:lnTo>
                  <a:lnTo>
                    <a:pt x="6" y="1"/>
                  </a:lnTo>
                  <a:lnTo>
                    <a:pt x="5" y="1"/>
                  </a:lnTo>
                  <a:lnTo>
                    <a:pt x="4" y="1"/>
                  </a:lnTo>
                  <a:lnTo>
                    <a:pt x="3" y="1"/>
                  </a:lnTo>
                  <a:lnTo>
                    <a:pt x="2" y="1"/>
                  </a:lnTo>
                  <a:lnTo>
                    <a:pt x="1" y="1"/>
                  </a:lnTo>
                  <a:lnTo>
                    <a:pt x="0" y="0"/>
                  </a:lnTo>
                  <a:lnTo>
                    <a:pt x="1" y="0"/>
                  </a:lnTo>
                  <a:lnTo>
                    <a:pt x="2" y="0"/>
                  </a:lnTo>
                  <a:lnTo>
                    <a:pt x="3"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21" name="Freeform 345"/>
            <p:cNvSpPr>
              <a:spLocks/>
            </p:cNvSpPr>
            <p:nvPr/>
          </p:nvSpPr>
          <p:spPr bwMode="auto">
            <a:xfrm>
              <a:off x="3052" y="2923"/>
              <a:ext cx="20" cy="12"/>
            </a:xfrm>
            <a:custGeom>
              <a:avLst/>
              <a:gdLst>
                <a:gd name="T0" fmla="*/ 5 w 22"/>
                <a:gd name="T1" fmla="*/ 0 h 12"/>
                <a:gd name="T2" fmla="*/ 5 w 22"/>
                <a:gd name="T3" fmla="*/ 0 h 12"/>
                <a:gd name="T4" fmla="*/ 5 w 22"/>
                <a:gd name="T5" fmla="*/ 1 h 12"/>
                <a:gd name="T6" fmla="*/ 5 w 22"/>
                <a:gd name="T7" fmla="*/ 1 h 12"/>
                <a:gd name="T8" fmla="*/ 5 w 22"/>
                <a:gd name="T9" fmla="*/ 0 h 12"/>
                <a:gd name="T10" fmla="*/ 5 w 22"/>
                <a:gd name="T11" fmla="*/ 0 h 12"/>
                <a:gd name="T12" fmla="*/ 5 w 22"/>
                <a:gd name="T13" fmla="*/ 1 h 12"/>
                <a:gd name="T14" fmla="*/ 6 w 22"/>
                <a:gd name="T15" fmla="*/ 3 h 12"/>
                <a:gd name="T16" fmla="*/ 6 w 22"/>
                <a:gd name="T17" fmla="*/ 5 h 12"/>
                <a:gd name="T18" fmla="*/ 6 w 22"/>
                <a:gd name="T19" fmla="*/ 6 h 12"/>
                <a:gd name="T20" fmla="*/ 6 w 22"/>
                <a:gd name="T21" fmla="*/ 8 h 12"/>
                <a:gd name="T22" fmla="*/ 5 w 22"/>
                <a:gd name="T23" fmla="*/ 10 h 12"/>
                <a:gd name="T24" fmla="*/ 5 w 22"/>
                <a:gd name="T25" fmla="*/ 11 h 12"/>
                <a:gd name="T26" fmla="*/ 5 w 22"/>
                <a:gd name="T27" fmla="*/ 11 h 12"/>
                <a:gd name="T28" fmla="*/ 5 w 22"/>
                <a:gd name="T29" fmla="*/ 11 h 12"/>
                <a:gd name="T30" fmla="*/ 5 w 22"/>
                <a:gd name="T31" fmla="*/ 11 h 12"/>
                <a:gd name="T32" fmla="*/ 5 w 22"/>
                <a:gd name="T33" fmla="*/ 11 h 12"/>
                <a:gd name="T34" fmla="*/ 5 w 22"/>
                <a:gd name="T35" fmla="*/ 9 h 12"/>
                <a:gd name="T36" fmla="*/ 4 w 22"/>
                <a:gd name="T37" fmla="*/ 7 h 12"/>
                <a:gd name="T38" fmla="*/ 2 w 22"/>
                <a:gd name="T39" fmla="*/ 6 h 12"/>
                <a:gd name="T40" fmla="*/ 1 w 22"/>
                <a:gd name="T41" fmla="*/ 6 h 12"/>
                <a:gd name="T42" fmla="*/ 0 w 22"/>
                <a:gd name="T43" fmla="*/ 4 h 12"/>
                <a:gd name="T44" fmla="*/ 1 w 22"/>
                <a:gd name="T45" fmla="*/ 2 h 12"/>
                <a:gd name="T46" fmla="*/ 3 w 22"/>
                <a:gd name="T47" fmla="*/ 1 h 12"/>
                <a:gd name="T48" fmla="*/ 4 w 22"/>
                <a:gd name="T49" fmla="*/ 0 h 12"/>
                <a:gd name="T50" fmla="*/ 5 w 22"/>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2"/>
                <a:gd name="T80" fmla="*/ 22 w 22"/>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2">
                  <a:moveTo>
                    <a:pt x="6" y="0"/>
                  </a:moveTo>
                  <a:lnTo>
                    <a:pt x="6" y="0"/>
                  </a:lnTo>
                  <a:lnTo>
                    <a:pt x="11" y="1"/>
                  </a:lnTo>
                  <a:lnTo>
                    <a:pt x="13" y="1"/>
                  </a:lnTo>
                  <a:lnTo>
                    <a:pt x="14" y="0"/>
                  </a:lnTo>
                  <a:lnTo>
                    <a:pt x="17" y="0"/>
                  </a:lnTo>
                  <a:lnTo>
                    <a:pt x="19" y="1"/>
                  </a:lnTo>
                  <a:lnTo>
                    <a:pt x="20" y="3"/>
                  </a:lnTo>
                  <a:lnTo>
                    <a:pt x="21" y="5"/>
                  </a:lnTo>
                  <a:lnTo>
                    <a:pt x="21" y="6"/>
                  </a:lnTo>
                  <a:lnTo>
                    <a:pt x="20" y="8"/>
                  </a:lnTo>
                  <a:lnTo>
                    <a:pt x="19" y="10"/>
                  </a:lnTo>
                  <a:lnTo>
                    <a:pt x="17" y="11"/>
                  </a:lnTo>
                  <a:lnTo>
                    <a:pt x="14" y="11"/>
                  </a:lnTo>
                  <a:lnTo>
                    <a:pt x="12" y="11"/>
                  </a:lnTo>
                  <a:lnTo>
                    <a:pt x="10" y="11"/>
                  </a:lnTo>
                  <a:lnTo>
                    <a:pt x="8" y="11"/>
                  </a:lnTo>
                  <a:lnTo>
                    <a:pt x="6" y="9"/>
                  </a:lnTo>
                  <a:lnTo>
                    <a:pt x="4" y="7"/>
                  </a:lnTo>
                  <a:lnTo>
                    <a:pt x="2" y="6"/>
                  </a:lnTo>
                  <a:lnTo>
                    <a:pt x="1" y="6"/>
                  </a:lnTo>
                  <a:lnTo>
                    <a:pt x="0" y="4"/>
                  </a:lnTo>
                  <a:lnTo>
                    <a:pt x="1" y="2"/>
                  </a:lnTo>
                  <a:lnTo>
                    <a:pt x="3" y="1"/>
                  </a:lnTo>
                  <a:lnTo>
                    <a:pt x="4" y="0"/>
                  </a:lnTo>
                  <a:lnTo>
                    <a:pt x="6"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22" name="Freeform 346"/>
            <p:cNvSpPr>
              <a:spLocks/>
            </p:cNvSpPr>
            <p:nvPr/>
          </p:nvSpPr>
          <p:spPr bwMode="auto">
            <a:xfrm>
              <a:off x="3080" y="3025"/>
              <a:ext cx="10" cy="3"/>
            </a:xfrm>
            <a:custGeom>
              <a:avLst/>
              <a:gdLst>
                <a:gd name="T0" fmla="*/ 3 w 11"/>
                <a:gd name="T1" fmla="*/ 0 h 3"/>
                <a:gd name="T2" fmla="*/ 5 w 11"/>
                <a:gd name="T3" fmla="*/ 0 h 3"/>
                <a:gd name="T4" fmla="*/ 5 w 11"/>
                <a:gd name="T5" fmla="*/ 0 h 3"/>
                <a:gd name="T6" fmla="*/ 5 w 11"/>
                <a:gd name="T7" fmla="*/ 0 h 3"/>
                <a:gd name="T8" fmla="*/ 5 w 11"/>
                <a:gd name="T9" fmla="*/ 0 h 3"/>
                <a:gd name="T10" fmla="*/ 5 w 11"/>
                <a:gd name="T11" fmla="*/ 0 h 3"/>
                <a:gd name="T12" fmla="*/ 5 w 11"/>
                <a:gd name="T13" fmla="*/ 0 h 3"/>
                <a:gd name="T14" fmla="*/ 5 w 11"/>
                <a:gd name="T15" fmla="*/ 1 h 3"/>
                <a:gd name="T16" fmla="*/ 5 w 11"/>
                <a:gd name="T17" fmla="*/ 1 h 3"/>
                <a:gd name="T18" fmla="*/ 5 w 11"/>
                <a:gd name="T19" fmla="*/ 1 h 3"/>
                <a:gd name="T20" fmla="*/ 5 w 11"/>
                <a:gd name="T21" fmla="*/ 2 h 3"/>
                <a:gd name="T22" fmla="*/ 5 w 11"/>
                <a:gd name="T23" fmla="*/ 2 h 3"/>
                <a:gd name="T24" fmla="*/ 5 w 11"/>
                <a:gd name="T25" fmla="*/ 2 h 3"/>
                <a:gd name="T26" fmla="*/ 5 w 11"/>
                <a:gd name="T27" fmla="*/ 2 h 3"/>
                <a:gd name="T28" fmla="*/ 4 w 11"/>
                <a:gd name="T29" fmla="*/ 2 h 3"/>
                <a:gd name="T30" fmla="*/ 3 w 11"/>
                <a:gd name="T31" fmla="*/ 2 h 3"/>
                <a:gd name="T32" fmla="*/ 2 w 11"/>
                <a:gd name="T33" fmla="*/ 2 h 3"/>
                <a:gd name="T34" fmla="*/ 1 w 11"/>
                <a:gd name="T35" fmla="*/ 2 h 3"/>
                <a:gd name="T36" fmla="*/ 1 w 11"/>
                <a:gd name="T37" fmla="*/ 1 h 3"/>
                <a:gd name="T38" fmla="*/ 1 w 11"/>
                <a:gd name="T39" fmla="*/ 1 h 3"/>
                <a:gd name="T40" fmla="*/ 0 w 11"/>
                <a:gd name="T41" fmla="*/ 1 h 3"/>
                <a:gd name="T42" fmla="*/ 1 w 11"/>
                <a:gd name="T43" fmla="*/ 0 h 3"/>
                <a:gd name="T44" fmla="*/ 1 w 11"/>
                <a:gd name="T45" fmla="*/ 0 h 3"/>
                <a:gd name="T46" fmla="*/ 2 w 11"/>
                <a:gd name="T47" fmla="*/ 0 h 3"/>
                <a:gd name="T48" fmla="*/ 3 w 11"/>
                <a:gd name="T49" fmla="*/ 0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3"/>
                <a:gd name="T77" fmla="*/ 11 w 11"/>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3">
                  <a:moveTo>
                    <a:pt x="3" y="0"/>
                  </a:moveTo>
                  <a:lnTo>
                    <a:pt x="5" y="0"/>
                  </a:lnTo>
                  <a:lnTo>
                    <a:pt x="6" y="0"/>
                  </a:lnTo>
                  <a:lnTo>
                    <a:pt x="8" y="0"/>
                  </a:lnTo>
                  <a:lnTo>
                    <a:pt x="9" y="0"/>
                  </a:lnTo>
                  <a:lnTo>
                    <a:pt x="10" y="1"/>
                  </a:lnTo>
                  <a:lnTo>
                    <a:pt x="9" y="1"/>
                  </a:lnTo>
                  <a:lnTo>
                    <a:pt x="8" y="2"/>
                  </a:lnTo>
                  <a:lnTo>
                    <a:pt x="7" y="2"/>
                  </a:lnTo>
                  <a:lnTo>
                    <a:pt x="6" y="2"/>
                  </a:lnTo>
                  <a:lnTo>
                    <a:pt x="5" y="2"/>
                  </a:lnTo>
                  <a:lnTo>
                    <a:pt x="4" y="2"/>
                  </a:lnTo>
                  <a:lnTo>
                    <a:pt x="3" y="2"/>
                  </a:lnTo>
                  <a:lnTo>
                    <a:pt x="2" y="2"/>
                  </a:lnTo>
                  <a:lnTo>
                    <a:pt x="1" y="2"/>
                  </a:lnTo>
                  <a:lnTo>
                    <a:pt x="1" y="1"/>
                  </a:lnTo>
                  <a:lnTo>
                    <a:pt x="0" y="1"/>
                  </a:lnTo>
                  <a:lnTo>
                    <a:pt x="1" y="0"/>
                  </a:lnTo>
                  <a:lnTo>
                    <a:pt x="2" y="0"/>
                  </a:lnTo>
                  <a:lnTo>
                    <a:pt x="3"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23" name="Freeform 347"/>
            <p:cNvSpPr>
              <a:spLocks/>
            </p:cNvSpPr>
            <p:nvPr/>
          </p:nvSpPr>
          <p:spPr bwMode="auto">
            <a:xfrm>
              <a:off x="3080" y="3025"/>
              <a:ext cx="20" cy="13"/>
            </a:xfrm>
            <a:custGeom>
              <a:avLst/>
              <a:gdLst>
                <a:gd name="T0" fmla="*/ 3 w 23"/>
                <a:gd name="T1" fmla="*/ 0 h 13"/>
                <a:gd name="T2" fmla="*/ 3 w 23"/>
                <a:gd name="T3" fmla="*/ 0 h 13"/>
                <a:gd name="T4" fmla="*/ 3 w 23"/>
                <a:gd name="T5" fmla="*/ 0 h 13"/>
                <a:gd name="T6" fmla="*/ 3 w 23"/>
                <a:gd name="T7" fmla="*/ 0 h 13"/>
                <a:gd name="T8" fmla="*/ 3 w 23"/>
                <a:gd name="T9" fmla="*/ 0 h 13"/>
                <a:gd name="T10" fmla="*/ 3 w 23"/>
                <a:gd name="T11" fmla="*/ 0 h 13"/>
                <a:gd name="T12" fmla="*/ 3 w 23"/>
                <a:gd name="T13" fmla="*/ 1 h 13"/>
                <a:gd name="T14" fmla="*/ 3 w 23"/>
                <a:gd name="T15" fmla="*/ 2 h 13"/>
                <a:gd name="T16" fmla="*/ 4 w 23"/>
                <a:gd name="T17" fmla="*/ 5 h 13"/>
                <a:gd name="T18" fmla="*/ 4 w 23"/>
                <a:gd name="T19" fmla="*/ 6 h 13"/>
                <a:gd name="T20" fmla="*/ 3 w 23"/>
                <a:gd name="T21" fmla="*/ 7 h 13"/>
                <a:gd name="T22" fmla="*/ 3 w 23"/>
                <a:gd name="T23" fmla="*/ 9 h 13"/>
                <a:gd name="T24" fmla="*/ 3 w 23"/>
                <a:gd name="T25" fmla="*/ 10 h 13"/>
                <a:gd name="T26" fmla="*/ 3 w 23"/>
                <a:gd name="T27" fmla="*/ 10 h 13"/>
                <a:gd name="T28" fmla="*/ 3 w 23"/>
                <a:gd name="T29" fmla="*/ 11 h 13"/>
                <a:gd name="T30" fmla="*/ 3 w 23"/>
                <a:gd name="T31" fmla="*/ 12 h 13"/>
                <a:gd name="T32" fmla="*/ 3 w 23"/>
                <a:gd name="T33" fmla="*/ 12 h 13"/>
                <a:gd name="T34" fmla="*/ 3 w 23"/>
                <a:gd name="T35" fmla="*/ 12 h 13"/>
                <a:gd name="T36" fmla="*/ 2 w 23"/>
                <a:gd name="T37" fmla="*/ 10 h 13"/>
                <a:gd name="T38" fmla="*/ 2 w 23"/>
                <a:gd name="T39" fmla="*/ 7 h 13"/>
                <a:gd name="T40" fmla="*/ 1 w 23"/>
                <a:gd name="T41" fmla="*/ 5 h 13"/>
                <a:gd name="T42" fmla="*/ 0 w 23"/>
                <a:gd name="T43" fmla="*/ 3 h 13"/>
                <a:gd name="T44" fmla="*/ 1 w 23"/>
                <a:gd name="T45" fmla="*/ 1 h 13"/>
                <a:gd name="T46" fmla="*/ 2 w 23"/>
                <a:gd name="T47" fmla="*/ 0 h 13"/>
                <a:gd name="T48" fmla="*/ 3 w 23"/>
                <a:gd name="T49" fmla="*/ 0 h 13"/>
                <a:gd name="T50" fmla="*/ 3 w 23"/>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3"/>
                <a:gd name="T80" fmla="*/ 23 w 23"/>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3">
                  <a:moveTo>
                    <a:pt x="6" y="0"/>
                  </a:moveTo>
                  <a:lnTo>
                    <a:pt x="6" y="0"/>
                  </a:lnTo>
                  <a:lnTo>
                    <a:pt x="10" y="0"/>
                  </a:lnTo>
                  <a:lnTo>
                    <a:pt x="13" y="0"/>
                  </a:lnTo>
                  <a:lnTo>
                    <a:pt x="14" y="0"/>
                  </a:lnTo>
                  <a:lnTo>
                    <a:pt x="17" y="0"/>
                  </a:lnTo>
                  <a:lnTo>
                    <a:pt x="20" y="1"/>
                  </a:lnTo>
                  <a:lnTo>
                    <a:pt x="21" y="2"/>
                  </a:lnTo>
                  <a:lnTo>
                    <a:pt x="22" y="5"/>
                  </a:lnTo>
                  <a:lnTo>
                    <a:pt x="22" y="6"/>
                  </a:lnTo>
                  <a:lnTo>
                    <a:pt x="21" y="7"/>
                  </a:lnTo>
                  <a:lnTo>
                    <a:pt x="19" y="9"/>
                  </a:lnTo>
                  <a:lnTo>
                    <a:pt x="16" y="10"/>
                  </a:lnTo>
                  <a:lnTo>
                    <a:pt x="14" y="10"/>
                  </a:lnTo>
                  <a:lnTo>
                    <a:pt x="12" y="11"/>
                  </a:lnTo>
                  <a:lnTo>
                    <a:pt x="9" y="12"/>
                  </a:lnTo>
                  <a:lnTo>
                    <a:pt x="7" y="12"/>
                  </a:lnTo>
                  <a:lnTo>
                    <a:pt x="5" y="12"/>
                  </a:lnTo>
                  <a:lnTo>
                    <a:pt x="2" y="10"/>
                  </a:lnTo>
                  <a:lnTo>
                    <a:pt x="2" y="7"/>
                  </a:lnTo>
                  <a:lnTo>
                    <a:pt x="1" y="5"/>
                  </a:lnTo>
                  <a:lnTo>
                    <a:pt x="0" y="3"/>
                  </a:lnTo>
                  <a:lnTo>
                    <a:pt x="1" y="1"/>
                  </a:lnTo>
                  <a:lnTo>
                    <a:pt x="2" y="0"/>
                  </a:lnTo>
                  <a:lnTo>
                    <a:pt x="5" y="0"/>
                  </a:lnTo>
                  <a:lnTo>
                    <a:pt x="6"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24" name="Freeform 348"/>
            <p:cNvSpPr>
              <a:spLocks/>
            </p:cNvSpPr>
            <p:nvPr/>
          </p:nvSpPr>
          <p:spPr bwMode="auto">
            <a:xfrm>
              <a:off x="3088" y="2942"/>
              <a:ext cx="2" cy="4"/>
            </a:xfrm>
            <a:custGeom>
              <a:avLst/>
              <a:gdLst>
                <a:gd name="T0" fmla="*/ 1 w 2"/>
                <a:gd name="T1" fmla="*/ 1 h 4"/>
                <a:gd name="T2" fmla="*/ 1 w 2"/>
                <a:gd name="T3" fmla="*/ 2 h 4"/>
                <a:gd name="T4" fmla="*/ 1 w 2"/>
                <a:gd name="T5" fmla="*/ 3 h 4"/>
                <a:gd name="T6" fmla="*/ 1 w 2"/>
                <a:gd name="T7" fmla="*/ 3 h 4"/>
                <a:gd name="T8" fmla="*/ 1 w 2"/>
                <a:gd name="T9" fmla="*/ 3 h 4"/>
                <a:gd name="T10" fmla="*/ 0 w 2"/>
                <a:gd name="T11" fmla="*/ 3 h 4"/>
                <a:gd name="T12" fmla="*/ 0 w 2"/>
                <a:gd name="T13" fmla="*/ 3 h 4"/>
                <a:gd name="T14" fmla="*/ 0 w 2"/>
                <a:gd name="T15" fmla="*/ 3 h 4"/>
                <a:gd name="T16" fmla="*/ 0 w 2"/>
                <a:gd name="T17" fmla="*/ 2 h 4"/>
                <a:gd name="T18" fmla="*/ 0 w 2"/>
                <a:gd name="T19" fmla="*/ 1 h 4"/>
                <a:gd name="T20" fmla="*/ 1 w 2"/>
                <a:gd name="T21" fmla="*/ 0 h 4"/>
                <a:gd name="T22" fmla="*/ 1 w 2"/>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4"/>
                <a:gd name="T38" fmla="*/ 2 w 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4">
                  <a:moveTo>
                    <a:pt x="1" y="1"/>
                  </a:moveTo>
                  <a:lnTo>
                    <a:pt x="1" y="2"/>
                  </a:lnTo>
                  <a:lnTo>
                    <a:pt x="1" y="3"/>
                  </a:lnTo>
                  <a:lnTo>
                    <a:pt x="0" y="3"/>
                  </a:lnTo>
                  <a:lnTo>
                    <a:pt x="0" y="2"/>
                  </a:lnTo>
                  <a:lnTo>
                    <a:pt x="0" y="1"/>
                  </a:lnTo>
                  <a:lnTo>
                    <a:pt x="1" y="0"/>
                  </a:lnTo>
                  <a:lnTo>
                    <a:pt x="1"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25" name="Freeform 349"/>
            <p:cNvSpPr>
              <a:spLocks/>
            </p:cNvSpPr>
            <p:nvPr/>
          </p:nvSpPr>
          <p:spPr bwMode="auto">
            <a:xfrm>
              <a:off x="3089" y="2942"/>
              <a:ext cx="10" cy="14"/>
            </a:xfrm>
            <a:custGeom>
              <a:avLst/>
              <a:gdLst>
                <a:gd name="T0" fmla="*/ 0 w 11"/>
                <a:gd name="T1" fmla="*/ 6 h 14"/>
                <a:gd name="T2" fmla="*/ 0 w 11"/>
                <a:gd name="T3" fmla="*/ 6 h 14"/>
                <a:gd name="T4" fmla="*/ 1 w 11"/>
                <a:gd name="T5" fmla="*/ 9 h 14"/>
                <a:gd name="T6" fmla="*/ 1 w 11"/>
                <a:gd name="T7" fmla="*/ 11 h 14"/>
                <a:gd name="T8" fmla="*/ 2 w 11"/>
                <a:gd name="T9" fmla="*/ 12 h 14"/>
                <a:gd name="T10" fmla="*/ 4 w 11"/>
                <a:gd name="T11" fmla="*/ 13 h 14"/>
                <a:gd name="T12" fmla="*/ 5 w 11"/>
                <a:gd name="T13" fmla="*/ 12 h 14"/>
                <a:gd name="T14" fmla="*/ 5 w 11"/>
                <a:gd name="T15" fmla="*/ 12 h 14"/>
                <a:gd name="T16" fmla="*/ 5 w 11"/>
                <a:gd name="T17" fmla="*/ 11 h 14"/>
                <a:gd name="T18" fmla="*/ 5 w 11"/>
                <a:gd name="T19" fmla="*/ 10 h 14"/>
                <a:gd name="T20" fmla="*/ 5 w 11"/>
                <a:gd name="T21" fmla="*/ 4 h 14"/>
                <a:gd name="T22" fmla="*/ 3 w 11"/>
                <a:gd name="T23" fmla="*/ 0 h 14"/>
                <a:gd name="T24" fmla="*/ 0 w 11"/>
                <a:gd name="T25" fmla="*/ 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0" y="6"/>
                  </a:moveTo>
                  <a:lnTo>
                    <a:pt x="0" y="6"/>
                  </a:lnTo>
                  <a:lnTo>
                    <a:pt x="1" y="9"/>
                  </a:lnTo>
                  <a:lnTo>
                    <a:pt x="1" y="11"/>
                  </a:lnTo>
                  <a:lnTo>
                    <a:pt x="2" y="12"/>
                  </a:lnTo>
                  <a:lnTo>
                    <a:pt x="4" y="13"/>
                  </a:lnTo>
                  <a:lnTo>
                    <a:pt x="6" y="12"/>
                  </a:lnTo>
                  <a:lnTo>
                    <a:pt x="7" y="12"/>
                  </a:lnTo>
                  <a:lnTo>
                    <a:pt x="8" y="11"/>
                  </a:lnTo>
                  <a:lnTo>
                    <a:pt x="8" y="10"/>
                  </a:lnTo>
                  <a:lnTo>
                    <a:pt x="10" y="4"/>
                  </a:lnTo>
                  <a:lnTo>
                    <a:pt x="3" y="0"/>
                  </a:lnTo>
                  <a:lnTo>
                    <a:pt x="0"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26" name="Freeform 350"/>
            <p:cNvSpPr>
              <a:spLocks/>
            </p:cNvSpPr>
            <p:nvPr/>
          </p:nvSpPr>
          <p:spPr bwMode="auto">
            <a:xfrm>
              <a:off x="3028" y="2959"/>
              <a:ext cx="2" cy="4"/>
            </a:xfrm>
            <a:custGeom>
              <a:avLst/>
              <a:gdLst>
                <a:gd name="T0" fmla="*/ 1 w 3"/>
                <a:gd name="T1" fmla="*/ 2 h 4"/>
                <a:gd name="T2" fmla="*/ 1 w 3"/>
                <a:gd name="T3" fmla="*/ 2 h 4"/>
                <a:gd name="T4" fmla="*/ 1 w 3"/>
                <a:gd name="T5" fmla="*/ 3 h 4"/>
                <a:gd name="T6" fmla="*/ 1 w 3"/>
                <a:gd name="T7" fmla="*/ 3 h 4"/>
                <a:gd name="T8" fmla="*/ 1 w 3"/>
                <a:gd name="T9" fmla="*/ 3 h 4"/>
                <a:gd name="T10" fmla="*/ 1 w 3"/>
                <a:gd name="T11" fmla="*/ 3 h 4"/>
                <a:gd name="T12" fmla="*/ 0 w 3"/>
                <a:gd name="T13" fmla="*/ 3 h 4"/>
                <a:gd name="T14" fmla="*/ 0 w 3"/>
                <a:gd name="T15" fmla="*/ 2 h 4"/>
                <a:gd name="T16" fmla="*/ 0 w 3"/>
                <a:gd name="T17" fmla="*/ 1 h 4"/>
                <a:gd name="T18" fmla="*/ 1 w 3"/>
                <a:gd name="T19" fmla="*/ 0 h 4"/>
                <a:gd name="T20" fmla="*/ 1 w 3"/>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2" y="2"/>
                  </a:moveTo>
                  <a:lnTo>
                    <a:pt x="2" y="2"/>
                  </a:lnTo>
                  <a:lnTo>
                    <a:pt x="2" y="3"/>
                  </a:lnTo>
                  <a:lnTo>
                    <a:pt x="1" y="3"/>
                  </a:lnTo>
                  <a:lnTo>
                    <a:pt x="0" y="3"/>
                  </a:lnTo>
                  <a:lnTo>
                    <a:pt x="0" y="2"/>
                  </a:lnTo>
                  <a:lnTo>
                    <a:pt x="0" y="1"/>
                  </a:lnTo>
                  <a:lnTo>
                    <a:pt x="1" y="0"/>
                  </a:lnTo>
                  <a:lnTo>
                    <a:pt x="2"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27" name="Freeform 351"/>
            <p:cNvSpPr>
              <a:spLocks/>
            </p:cNvSpPr>
            <p:nvPr/>
          </p:nvSpPr>
          <p:spPr bwMode="auto">
            <a:xfrm>
              <a:off x="3029" y="2959"/>
              <a:ext cx="9" cy="14"/>
            </a:xfrm>
            <a:custGeom>
              <a:avLst/>
              <a:gdLst>
                <a:gd name="T0" fmla="*/ 0 w 10"/>
                <a:gd name="T1" fmla="*/ 7 h 14"/>
                <a:gd name="T2" fmla="*/ 0 w 10"/>
                <a:gd name="T3" fmla="*/ 7 h 14"/>
                <a:gd name="T4" fmla="*/ 1 w 10"/>
                <a:gd name="T5" fmla="*/ 9 h 14"/>
                <a:gd name="T6" fmla="*/ 1 w 10"/>
                <a:gd name="T7" fmla="*/ 11 h 14"/>
                <a:gd name="T8" fmla="*/ 2 w 10"/>
                <a:gd name="T9" fmla="*/ 13 h 14"/>
                <a:gd name="T10" fmla="*/ 5 w 10"/>
                <a:gd name="T11" fmla="*/ 13 h 14"/>
                <a:gd name="T12" fmla="*/ 5 w 10"/>
                <a:gd name="T13" fmla="*/ 12 h 14"/>
                <a:gd name="T14" fmla="*/ 5 w 10"/>
                <a:gd name="T15" fmla="*/ 11 h 14"/>
                <a:gd name="T16" fmla="*/ 5 w 10"/>
                <a:gd name="T17" fmla="*/ 10 h 14"/>
                <a:gd name="T18" fmla="*/ 5 w 10"/>
                <a:gd name="T19" fmla="*/ 4 h 14"/>
                <a:gd name="T20" fmla="*/ 2 w 10"/>
                <a:gd name="T21" fmla="*/ 0 h 14"/>
                <a:gd name="T22" fmla="*/ 0 w 10"/>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4"/>
                <a:gd name="T38" fmla="*/ 10 w 1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4">
                  <a:moveTo>
                    <a:pt x="0" y="7"/>
                  </a:moveTo>
                  <a:lnTo>
                    <a:pt x="0" y="7"/>
                  </a:lnTo>
                  <a:lnTo>
                    <a:pt x="1" y="9"/>
                  </a:lnTo>
                  <a:lnTo>
                    <a:pt x="1" y="11"/>
                  </a:lnTo>
                  <a:lnTo>
                    <a:pt x="2" y="13"/>
                  </a:lnTo>
                  <a:lnTo>
                    <a:pt x="5" y="13"/>
                  </a:lnTo>
                  <a:lnTo>
                    <a:pt x="6" y="12"/>
                  </a:lnTo>
                  <a:lnTo>
                    <a:pt x="7" y="11"/>
                  </a:lnTo>
                  <a:lnTo>
                    <a:pt x="7" y="10"/>
                  </a:lnTo>
                  <a:lnTo>
                    <a:pt x="9" y="4"/>
                  </a:lnTo>
                  <a:lnTo>
                    <a:pt x="2" y="0"/>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28" name="Freeform 352"/>
            <p:cNvSpPr>
              <a:spLocks/>
            </p:cNvSpPr>
            <p:nvPr/>
          </p:nvSpPr>
          <p:spPr bwMode="auto">
            <a:xfrm>
              <a:off x="3041" y="3000"/>
              <a:ext cx="2" cy="5"/>
            </a:xfrm>
            <a:custGeom>
              <a:avLst/>
              <a:gdLst>
                <a:gd name="T0" fmla="*/ 0 w 2"/>
                <a:gd name="T1" fmla="*/ 2 h 5"/>
                <a:gd name="T2" fmla="*/ 0 w 2"/>
                <a:gd name="T3" fmla="*/ 3 h 5"/>
                <a:gd name="T4" fmla="*/ 0 w 2"/>
                <a:gd name="T5" fmla="*/ 3 h 5"/>
                <a:gd name="T6" fmla="*/ 0 w 2"/>
                <a:gd name="T7" fmla="*/ 4 h 5"/>
                <a:gd name="T8" fmla="*/ 0 w 2"/>
                <a:gd name="T9" fmla="*/ 4 h 5"/>
                <a:gd name="T10" fmla="*/ 0 w 2"/>
                <a:gd name="T11" fmla="*/ 4 h 5"/>
                <a:gd name="T12" fmla="*/ 1 w 2"/>
                <a:gd name="T13" fmla="*/ 4 h 5"/>
                <a:gd name="T14" fmla="*/ 1 w 2"/>
                <a:gd name="T15" fmla="*/ 4 h 5"/>
                <a:gd name="T16" fmla="*/ 1 w 2"/>
                <a:gd name="T17" fmla="*/ 4 h 5"/>
                <a:gd name="T18" fmla="*/ 1 w 2"/>
                <a:gd name="T19" fmla="*/ 1 h 5"/>
                <a:gd name="T20" fmla="*/ 0 w 2"/>
                <a:gd name="T21" fmla="*/ 0 h 5"/>
                <a:gd name="T22" fmla="*/ 0 w 2"/>
                <a:gd name="T23" fmla="*/ 2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5"/>
                <a:gd name="T38" fmla="*/ 2 w 2"/>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5">
                  <a:moveTo>
                    <a:pt x="0" y="2"/>
                  </a:moveTo>
                  <a:lnTo>
                    <a:pt x="0" y="3"/>
                  </a:lnTo>
                  <a:lnTo>
                    <a:pt x="0" y="4"/>
                  </a:lnTo>
                  <a:lnTo>
                    <a:pt x="1" y="4"/>
                  </a:lnTo>
                  <a:lnTo>
                    <a:pt x="1" y="1"/>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29" name="Freeform 353"/>
            <p:cNvSpPr>
              <a:spLocks/>
            </p:cNvSpPr>
            <p:nvPr/>
          </p:nvSpPr>
          <p:spPr bwMode="auto">
            <a:xfrm>
              <a:off x="3041" y="3000"/>
              <a:ext cx="12" cy="15"/>
            </a:xfrm>
            <a:custGeom>
              <a:avLst/>
              <a:gdLst>
                <a:gd name="T0" fmla="*/ 0 w 14"/>
                <a:gd name="T1" fmla="*/ 7 h 15"/>
                <a:gd name="T2" fmla="*/ 0 w 14"/>
                <a:gd name="T3" fmla="*/ 7 h 15"/>
                <a:gd name="T4" fmla="*/ 0 w 14"/>
                <a:gd name="T5" fmla="*/ 10 h 15"/>
                <a:gd name="T6" fmla="*/ 1 w 14"/>
                <a:gd name="T7" fmla="*/ 11 h 15"/>
                <a:gd name="T8" fmla="*/ 2 w 14"/>
                <a:gd name="T9" fmla="*/ 13 h 15"/>
                <a:gd name="T10" fmla="*/ 3 w 14"/>
                <a:gd name="T11" fmla="*/ 13 h 15"/>
                <a:gd name="T12" fmla="*/ 3 w 14"/>
                <a:gd name="T13" fmla="*/ 14 h 15"/>
                <a:gd name="T14" fmla="*/ 3 w 14"/>
                <a:gd name="T15" fmla="*/ 14 h 15"/>
                <a:gd name="T16" fmla="*/ 3 w 14"/>
                <a:gd name="T17" fmla="*/ 14 h 15"/>
                <a:gd name="T18" fmla="*/ 3 w 14"/>
                <a:gd name="T19" fmla="*/ 14 h 15"/>
                <a:gd name="T20" fmla="*/ 3 w 14"/>
                <a:gd name="T21" fmla="*/ 5 h 15"/>
                <a:gd name="T22" fmla="*/ 3 w 14"/>
                <a:gd name="T23" fmla="*/ 0 h 15"/>
                <a:gd name="T24" fmla="*/ 0 w 14"/>
                <a:gd name="T25" fmla="*/ 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0" y="7"/>
                  </a:moveTo>
                  <a:lnTo>
                    <a:pt x="0" y="7"/>
                  </a:lnTo>
                  <a:lnTo>
                    <a:pt x="0" y="10"/>
                  </a:lnTo>
                  <a:lnTo>
                    <a:pt x="1" y="11"/>
                  </a:lnTo>
                  <a:lnTo>
                    <a:pt x="2" y="13"/>
                  </a:lnTo>
                  <a:lnTo>
                    <a:pt x="4" y="13"/>
                  </a:lnTo>
                  <a:lnTo>
                    <a:pt x="6" y="14"/>
                  </a:lnTo>
                  <a:lnTo>
                    <a:pt x="9" y="14"/>
                  </a:lnTo>
                  <a:lnTo>
                    <a:pt x="12" y="14"/>
                  </a:lnTo>
                  <a:lnTo>
                    <a:pt x="13" y="14"/>
                  </a:lnTo>
                  <a:lnTo>
                    <a:pt x="11" y="5"/>
                  </a:lnTo>
                  <a:lnTo>
                    <a:pt x="4" y="0"/>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30" name="Freeform 354"/>
            <p:cNvSpPr>
              <a:spLocks/>
            </p:cNvSpPr>
            <p:nvPr/>
          </p:nvSpPr>
          <p:spPr bwMode="auto">
            <a:xfrm>
              <a:off x="3081" y="2990"/>
              <a:ext cx="11" cy="3"/>
            </a:xfrm>
            <a:custGeom>
              <a:avLst/>
              <a:gdLst>
                <a:gd name="T0" fmla="*/ 3 w 13"/>
                <a:gd name="T1" fmla="*/ 0 h 3"/>
                <a:gd name="T2" fmla="*/ 3 w 13"/>
                <a:gd name="T3" fmla="*/ 0 h 3"/>
                <a:gd name="T4" fmla="*/ 3 w 13"/>
                <a:gd name="T5" fmla="*/ 1 h 3"/>
                <a:gd name="T6" fmla="*/ 3 w 13"/>
                <a:gd name="T7" fmla="*/ 1 h 3"/>
                <a:gd name="T8" fmla="*/ 3 w 13"/>
                <a:gd name="T9" fmla="*/ 1 h 3"/>
                <a:gd name="T10" fmla="*/ 3 w 13"/>
                <a:gd name="T11" fmla="*/ 1 h 3"/>
                <a:gd name="T12" fmla="*/ 3 w 13"/>
                <a:gd name="T13" fmla="*/ 0 h 3"/>
                <a:gd name="T14" fmla="*/ 3 w 13"/>
                <a:gd name="T15" fmla="*/ 0 h 3"/>
                <a:gd name="T16" fmla="*/ 2 w 13"/>
                <a:gd name="T17" fmla="*/ 0 h 3"/>
                <a:gd name="T18" fmla="*/ 1 w 13"/>
                <a:gd name="T19" fmla="*/ 0 h 3"/>
                <a:gd name="T20" fmla="*/ 1 w 13"/>
                <a:gd name="T21" fmla="*/ 1 h 3"/>
                <a:gd name="T22" fmla="*/ 0 w 13"/>
                <a:gd name="T23" fmla="*/ 1 h 3"/>
                <a:gd name="T24" fmla="*/ 1 w 13"/>
                <a:gd name="T25" fmla="*/ 1 h 3"/>
                <a:gd name="T26" fmla="*/ 2 w 13"/>
                <a:gd name="T27" fmla="*/ 1 h 3"/>
                <a:gd name="T28" fmla="*/ 3 w 13"/>
                <a:gd name="T29" fmla="*/ 2 h 3"/>
                <a:gd name="T30" fmla="*/ 3 w 13"/>
                <a:gd name="T31" fmla="*/ 2 h 3"/>
                <a:gd name="T32" fmla="*/ 3 w 13"/>
                <a:gd name="T33" fmla="*/ 2 h 3"/>
                <a:gd name="T34" fmla="*/ 3 w 13"/>
                <a:gd name="T35" fmla="*/ 2 h 3"/>
                <a:gd name="T36" fmla="*/ 3 w 13"/>
                <a:gd name="T37" fmla="*/ 2 h 3"/>
                <a:gd name="T38" fmla="*/ 3 w 13"/>
                <a:gd name="T39" fmla="*/ 2 h 3"/>
                <a:gd name="T40" fmla="*/ 3 w 13"/>
                <a:gd name="T41" fmla="*/ 2 h 3"/>
                <a:gd name="T42" fmla="*/ 3 w 13"/>
                <a:gd name="T43" fmla="*/ 2 h 3"/>
                <a:gd name="T44" fmla="*/ 3 w 13"/>
                <a:gd name="T45" fmla="*/ 1 h 3"/>
                <a:gd name="T46" fmla="*/ 3 w 13"/>
                <a:gd name="T47" fmla="*/ 0 h 3"/>
                <a:gd name="T48" fmla="*/ 3 w 13"/>
                <a:gd name="T49" fmla="*/ 0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
                <a:gd name="T76" fmla="*/ 0 h 3"/>
                <a:gd name="T77" fmla="*/ 13 w 13"/>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 h="3">
                  <a:moveTo>
                    <a:pt x="12" y="0"/>
                  </a:moveTo>
                  <a:lnTo>
                    <a:pt x="10" y="0"/>
                  </a:lnTo>
                  <a:lnTo>
                    <a:pt x="9" y="1"/>
                  </a:lnTo>
                  <a:lnTo>
                    <a:pt x="8" y="1"/>
                  </a:lnTo>
                  <a:lnTo>
                    <a:pt x="7" y="1"/>
                  </a:lnTo>
                  <a:lnTo>
                    <a:pt x="5" y="1"/>
                  </a:lnTo>
                  <a:lnTo>
                    <a:pt x="4" y="0"/>
                  </a:lnTo>
                  <a:lnTo>
                    <a:pt x="3" y="0"/>
                  </a:lnTo>
                  <a:lnTo>
                    <a:pt x="2" y="0"/>
                  </a:lnTo>
                  <a:lnTo>
                    <a:pt x="1" y="0"/>
                  </a:lnTo>
                  <a:lnTo>
                    <a:pt x="1" y="1"/>
                  </a:lnTo>
                  <a:lnTo>
                    <a:pt x="0" y="1"/>
                  </a:lnTo>
                  <a:lnTo>
                    <a:pt x="1" y="1"/>
                  </a:lnTo>
                  <a:lnTo>
                    <a:pt x="2" y="1"/>
                  </a:lnTo>
                  <a:lnTo>
                    <a:pt x="4" y="2"/>
                  </a:lnTo>
                  <a:lnTo>
                    <a:pt x="5" y="2"/>
                  </a:lnTo>
                  <a:lnTo>
                    <a:pt x="7" y="2"/>
                  </a:lnTo>
                  <a:lnTo>
                    <a:pt x="8" y="2"/>
                  </a:lnTo>
                  <a:lnTo>
                    <a:pt x="10" y="2"/>
                  </a:lnTo>
                  <a:lnTo>
                    <a:pt x="11" y="2"/>
                  </a:lnTo>
                  <a:lnTo>
                    <a:pt x="11" y="1"/>
                  </a:lnTo>
                  <a:lnTo>
                    <a:pt x="12" y="0"/>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31" name="Freeform 355"/>
            <p:cNvSpPr>
              <a:spLocks/>
            </p:cNvSpPr>
            <p:nvPr/>
          </p:nvSpPr>
          <p:spPr bwMode="auto">
            <a:xfrm>
              <a:off x="3081" y="2990"/>
              <a:ext cx="21" cy="13"/>
            </a:xfrm>
            <a:custGeom>
              <a:avLst/>
              <a:gdLst>
                <a:gd name="T0" fmla="*/ 5 w 24"/>
                <a:gd name="T1" fmla="*/ 0 h 13"/>
                <a:gd name="T2" fmla="*/ 5 w 24"/>
                <a:gd name="T3" fmla="*/ 0 h 13"/>
                <a:gd name="T4" fmla="*/ 4 w 24"/>
                <a:gd name="T5" fmla="*/ 2 h 13"/>
                <a:gd name="T6" fmla="*/ 4 w 24"/>
                <a:gd name="T7" fmla="*/ 5 h 13"/>
                <a:gd name="T8" fmla="*/ 4 w 24"/>
                <a:gd name="T9" fmla="*/ 6 h 13"/>
                <a:gd name="T10" fmla="*/ 4 w 24"/>
                <a:gd name="T11" fmla="*/ 6 h 13"/>
                <a:gd name="T12" fmla="*/ 4 w 24"/>
                <a:gd name="T13" fmla="*/ 4 h 13"/>
                <a:gd name="T14" fmla="*/ 4 w 24"/>
                <a:gd name="T15" fmla="*/ 2 h 13"/>
                <a:gd name="T16" fmla="*/ 4 w 24"/>
                <a:gd name="T17" fmla="*/ 2 h 13"/>
                <a:gd name="T18" fmla="*/ 3 w 24"/>
                <a:gd name="T19" fmla="*/ 2 h 13"/>
                <a:gd name="T20" fmla="*/ 1 w 24"/>
                <a:gd name="T21" fmla="*/ 2 h 13"/>
                <a:gd name="T22" fmla="*/ 1 w 24"/>
                <a:gd name="T23" fmla="*/ 3 h 13"/>
                <a:gd name="T24" fmla="*/ 0 w 24"/>
                <a:gd name="T25" fmla="*/ 4 h 13"/>
                <a:gd name="T26" fmla="*/ 1 w 24"/>
                <a:gd name="T27" fmla="*/ 6 h 13"/>
                <a:gd name="T28" fmla="*/ 4 w 24"/>
                <a:gd name="T29" fmla="*/ 8 h 13"/>
                <a:gd name="T30" fmla="*/ 4 w 24"/>
                <a:gd name="T31" fmla="*/ 9 h 13"/>
                <a:gd name="T32" fmla="*/ 4 w 24"/>
                <a:gd name="T33" fmla="*/ 10 h 13"/>
                <a:gd name="T34" fmla="*/ 4 w 24"/>
                <a:gd name="T35" fmla="*/ 11 h 13"/>
                <a:gd name="T36" fmla="*/ 4 w 24"/>
                <a:gd name="T37" fmla="*/ 11 h 13"/>
                <a:gd name="T38" fmla="*/ 4 w 24"/>
                <a:gd name="T39" fmla="*/ 12 h 13"/>
                <a:gd name="T40" fmla="*/ 4 w 24"/>
                <a:gd name="T41" fmla="*/ 12 h 13"/>
                <a:gd name="T42" fmla="*/ 4 w 24"/>
                <a:gd name="T43" fmla="*/ 11 h 13"/>
                <a:gd name="T44" fmla="*/ 4 w 24"/>
                <a:gd name="T45" fmla="*/ 9 h 13"/>
                <a:gd name="T46" fmla="*/ 4 w 24"/>
                <a:gd name="T47" fmla="*/ 5 h 13"/>
                <a:gd name="T48" fmla="*/ 5 w 24"/>
                <a:gd name="T49" fmla="*/ 2 h 13"/>
                <a:gd name="T50" fmla="*/ 5 w 24"/>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13"/>
                <a:gd name="T80" fmla="*/ 24 w 24"/>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13">
                  <a:moveTo>
                    <a:pt x="23" y="0"/>
                  </a:moveTo>
                  <a:lnTo>
                    <a:pt x="23" y="0"/>
                  </a:lnTo>
                  <a:lnTo>
                    <a:pt x="20" y="2"/>
                  </a:lnTo>
                  <a:lnTo>
                    <a:pt x="17" y="5"/>
                  </a:lnTo>
                  <a:lnTo>
                    <a:pt x="16" y="6"/>
                  </a:lnTo>
                  <a:lnTo>
                    <a:pt x="13" y="6"/>
                  </a:lnTo>
                  <a:lnTo>
                    <a:pt x="10" y="4"/>
                  </a:lnTo>
                  <a:lnTo>
                    <a:pt x="8" y="2"/>
                  </a:lnTo>
                  <a:lnTo>
                    <a:pt x="6" y="2"/>
                  </a:lnTo>
                  <a:lnTo>
                    <a:pt x="3" y="2"/>
                  </a:lnTo>
                  <a:lnTo>
                    <a:pt x="1" y="2"/>
                  </a:lnTo>
                  <a:lnTo>
                    <a:pt x="1" y="3"/>
                  </a:lnTo>
                  <a:lnTo>
                    <a:pt x="0" y="4"/>
                  </a:lnTo>
                  <a:lnTo>
                    <a:pt x="1" y="6"/>
                  </a:lnTo>
                  <a:lnTo>
                    <a:pt x="5" y="8"/>
                  </a:lnTo>
                  <a:lnTo>
                    <a:pt x="7" y="9"/>
                  </a:lnTo>
                  <a:lnTo>
                    <a:pt x="8" y="10"/>
                  </a:lnTo>
                  <a:lnTo>
                    <a:pt x="10" y="11"/>
                  </a:lnTo>
                  <a:lnTo>
                    <a:pt x="14" y="11"/>
                  </a:lnTo>
                  <a:lnTo>
                    <a:pt x="16" y="12"/>
                  </a:lnTo>
                  <a:lnTo>
                    <a:pt x="18" y="12"/>
                  </a:lnTo>
                  <a:lnTo>
                    <a:pt x="20" y="11"/>
                  </a:lnTo>
                  <a:lnTo>
                    <a:pt x="21" y="9"/>
                  </a:lnTo>
                  <a:lnTo>
                    <a:pt x="22" y="5"/>
                  </a:lnTo>
                  <a:lnTo>
                    <a:pt x="23" y="2"/>
                  </a:lnTo>
                  <a:lnTo>
                    <a:pt x="23"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32" name="Freeform 356"/>
            <p:cNvSpPr>
              <a:spLocks/>
            </p:cNvSpPr>
            <p:nvPr/>
          </p:nvSpPr>
          <p:spPr bwMode="auto">
            <a:xfrm>
              <a:off x="3052" y="2963"/>
              <a:ext cx="8" cy="4"/>
            </a:xfrm>
            <a:custGeom>
              <a:avLst/>
              <a:gdLst>
                <a:gd name="T0" fmla="*/ 2 w 10"/>
                <a:gd name="T1" fmla="*/ 3 h 4"/>
                <a:gd name="T2" fmla="*/ 0 w 10"/>
                <a:gd name="T3" fmla="*/ 2 h 4"/>
                <a:gd name="T4" fmla="*/ 0 w 10"/>
                <a:gd name="T5" fmla="*/ 0 h 4"/>
                <a:gd name="T6" fmla="*/ 2 w 10"/>
                <a:gd name="T7" fmla="*/ 0 h 4"/>
                <a:gd name="T8" fmla="*/ 2 w 10"/>
                <a:gd name="T9" fmla="*/ 0 h 4"/>
                <a:gd name="T10" fmla="*/ 2 w 10"/>
                <a:gd name="T11" fmla="*/ 3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9" y="3"/>
                  </a:moveTo>
                  <a:lnTo>
                    <a:pt x="0" y="2"/>
                  </a:lnTo>
                  <a:lnTo>
                    <a:pt x="0" y="0"/>
                  </a:lnTo>
                  <a:lnTo>
                    <a:pt x="4" y="0"/>
                  </a:lnTo>
                  <a:lnTo>
                    <a:pt x="9" y="0"/>
                  </a:lnTo>
                  <a:lnTo>
                    <a:pt x="9"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33" name="Freeform 357"/>
            <p:cNvSpPr>
              <a:spLocks/>
            </p:cNvSpPr>
            <p:nvPr/>
          </p:nvSpPr>
          <p:spPr bwMode="auto">
            <a:xfrm>
              <a:off x="3060" y="2966"/>
              <a:ext cx="2" cy="8"/>
            </a:xfrm>
            <a:custGeom>
              <a:avLst/>
              <a:gdLst>
                <a:gd name="T0" fmla="*/ 0 w 3"/>
                <a:gd name="T1" fmla="*/ 0 h 8"/>
                <a:gd name="T2" fmla="*/ 0 w 3"/>
                <a:gd name="T3" fmla="*/ 0 h 8"/>
                <a:gd name="T4" fmla="*/ 1 w 3"/>
                <a:gd name="T5" fmla="*/ 3 h 8"/>
                <a:gd name="T6" fmla="*/ 1 w 3"/>
                <a:gd name="T7" fmla="*/ 6 h 8"/>
                <a:gd name="T8" fmla="*/ 1 w 3"/>
                <a:gd name="T9" fmla="*/ 7 h 8"/>
                <a:gd name="T10" fmla="*/ 0 w 3"/>
                <a:gd name="T11" fmla="*/ 7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0"/>
                  </a:moveTo>
                  <a:lnTo>
                    <a:pt x="0" y="0"/>
                  </a:lnTo>
                  <a:lnTo>
                    <a:pt x="2" y="3"/>
                  </a:lnTo>
                  <a:lnTo>
                    <a:pt x="2" y="6"/>
                  </a:lnTo>
                  <a:lnTo>
                    <a:pt x="1" y="7"/>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34" name="Freeform 358"/>
            <p:cNvSpPr>
              <a:spLocks/>
            </p:cNvSpPr>
            <p:nvPr/>
          </p:nvSpPr>
          <p:spPr bwMode="auto">
            <a:xfrm>
              <a:off x="3108" y="2973"/>
              <a:ext cx="8" cy="18"/>
            </a:xfrm>
            <a:custGeom>
              <a:avLst/>
              <a:gdLst>
                <a:gd name="T0" fmla="*/ 3 w 9"/>
                <a:gd name="T1" fmla="*/ 0 h 18"/>
                <a:gd name="T2" fmla="*/ 3 w 9"/>
                <a:gd name="T3" fmla="*/ 3 h 18"/>
                <a:gd name="T4" fmla="*/ 4 w 9"/>
                <a:gd name="T5" fmla="*/ 5 h 18"/>
                <a:gd name="T6" fmla="*/ 4 w 9"/>
                <a:gd name="T7" fmla="*/ 7 h 18"/>
                <a:gd name="T8" fmla="*/ 4 w 9"/>
                <a:gd name="T9" fmla="*/ 8 h 18"/>
                <a:gd name="T10" fmla="*/ 4 w 9"/>
                <a:gd name="T11" fmla="*/ 8 h 18"/>
                <a:gd name="T12" fmla="*/ 3 w 9"/>
                <a:gd name="T13" fmla="*/ 9 h 18"/>
                <a:gd name="T14" fmla="*/ 0 w 9"/>
                <a:gd name="T15" fmla="*/ 10 h 18"/>
                <a:gd name="T16" fmla="*/ 0 w 9"/>
                <a:gd name="T17" fmla="*/ 11 h 18"/>
                <a:gd name="T18" fmla="*/ 3 w 9"/>
                <a:gd name="T19" fmla="*/ 13 h 18"/>
                <a:gd name="T20" fmla="*/ 3 w 9"/>
                <a:gd name="T21" fmla="*/ 14 h 18"/>
                <a:gd name="T22" fmla="*/ 4 w 9"/>
                <a:gd name="T23" fmla="*/ 16 h 18"/>
                <a:gd name="T24" fmla="*/ 4 w 9"/>
                <a:gd name="T25" fmla="*/ 17 h 18"/>
                <a:gd name="T26" fmla="*/ 3 w 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8"/>
                <a:gd name="T44" fmla="*/ 9 w 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8">
                  <a:moveTo>
                    <a:pt x="3" y="0"/>
                  </a:moveTo>
                  <a:lnTo>
                    <a:pt x="3" y="3"/>
                  </a:lnTo>
                  <a:lnTo>
                    <a:pt x="5" y="5"/>
                  </a:lnTo>
                  <a:lnTo>
                    <a:pt x="8" y="7"/>
                  </a:lnTo>
                  <a:lnTo>
                    <a:pt x="8" y="8"/>
                  </a:lnTo>
                  <a:lnTo>
                    <a:pt x="3" y="9"/>
                  </a:lnTo>
                  <a:lnTo>
                    <a:pt x="0" y="10"/>
                  </a:lnTo>
                  <a:lnTo>
                    <a:pt x="0" y="11"/>
                  </a:lnTo>
                  <a:lnTo>
                    <a:pt x="3" y="13"/>
                  </a:lnTo>
                  <a:lnTo>
                    <a:pt x="3" y="14"/>
                  </a:lnTo>
                  <a:lnTo>
                    <a:pt x="5" y="16"/>
                  </a:lnTo>
                  <a:lnTo>
                    <a:pt x="5" y="17"/>
                  </a:lnTo>
                  <a:lnTo>
                    <a:pt x="3"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35" name="Freeform 359"/>
            <p:cNvSpPr>
              <a:spLocks/>
            </p:cNvSpPr>
            <p:nvPr/>
          </p:nvSpPr>
          <p:spPr bwMode="auto">
            <a:xfrm>
              <a:off x="3116" y="2973"/>
              <a:ext cx="3" cy="28"/>
            </a:xfrm>
            <a:custGeom>
              <a:avLst/>
              <a:gdLst>
                <a:gd name="T0" fmla="*/ 2 w 4"/>
                <a:gd name="T1" fmla="*/ 0 h 28"/>
                <a:gd name="T2" fmla="*/ 2 w 4"/>
                <a:gd name="T3" fmla="*/ 0 h 28"/>
                <a:gd name="T4" fmla="*/ 2 w 4"/>
                <a:gd name="T5" fmla="*/ 5 h 28"/>
                <a:gd name="T6" fmla="*/ 1 w 4"/>
                <a:gd name="T7" fmla="*/ 8 h 28"/>
                <a:gd name="T8" fmla="*/ 0 w 4"/>
                <a:gd name="T9" fmla="*/ 11 h 28"/>
                <a:gd name="T10" fmla="*/ 0 w 4"/>
                <a:gd name="T11" fmla="*/ 12 h 28"/>
                <a:gd name="T12" fmla="*/ 0 w 4"/>
                <a:gd name="T13" fmla="*/ 13 h 28"/>
                <a:gd name="T14" fmla="*/ 2 w 4"/>
                <a:gd name="T15" fmla="*/ 14 h 28"/>
                <a:gd name="T16" fmla="*/ 2 w 4"/>
                <a:gd name="T17" fmla="*/ 16 h 28"/>
                <a:gd name="T18" fmla="*/ 2 w 4"/>
                <a:gd name="T19" fmla="*/ 18 h 28"/>
                <a:gd name="T20" fmla="*/ 2 w 4"/>
                <a:gd name="T21" fmla="*/ 20 h 28"/>
                <a:gd name="T22" fmla="*/ 2 w 4"/>
                <a:gd name="T23" fmla="*/ 23 h 28"/>
                <a:gd name="T24" fmla="*/ 1 w 4"/>
                <a:gd name="T25" fmla="*/ 26 h 28"/>
                <a:gd name="T26" fmla="*/ 1 w 4"/>
                <a:gd name="T27" fmla="*/ 2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28"/>
                <a:gd name="T44" fmla="*/ 4 w 4"/>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28">
                  <a:moveTo>
                    <a:pt x="2" y="0"/>
                  </a:moveTo>
                  <a:lnTo>
                    <a:pt x="2" y="0"/>
                  </a:lnTo>
                  <a:lnTo>
                    <a:pt x="2" y="5"/>
                  </a:lnTo>
                  <a:lnTo>
                    <a:pt x="1" y="8"/>
                  </a:lnTo>
                  <a:lnTo>
                    <a:pt x="0" y="11"/>
                  </a:lnTo>
                  <a:lnTo>
                    <a:pt x="0" y="12"/>
                  </a:lnTo>
                  <a:lnTo>
                    <a:pt x="0" y="13"/>
                  </a:lnTo>
                  <a:lnTo>
                    <a:pt x="2" y="14"/>
                  </a:lnTo>
                  <a:lnTo>
                    <a:pt x="3" y="16"/>
                  </a:lnTo>
                  <a:lnTo>
                    <a:pt x="3" y="18"/>
                  </a:lnTo>
                  <a:lnTo>
                    <a:pt x="2" y="20"/>
                  </a:lnTo>
                  <a:lnTo>
                    <a:pt x="2" y="23"/>
                  </a:lnTo>
                  <a:lnTo>
                    <a:pt x="1" y="26"/>
                  </a:lnTo>
                  <a:lnTo>
                    <a:pt x="1" y="2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36" name="Freeform 360"/>
            <p:cNvSpPr>
              <a:spLocks/>
            </p:cNvSpPr>
            <p:nvPr/>
          </p:nvSpPr>
          <p:spPr bwMode="auto">
            <a:xfrm>
              <a:off x="3100" y="3009"/>
              <a:ext cx="17" cy="6"/>
            </a:xfrm>
            <a:custGeom>
              <a:avLst/>
              <a:gdLst>
                <a:gd name="T0" fmla="*/ 4 w 19"/>
                <a:gd name="T1" fmla="*/ 0 h 6"/>
                <a:gd name="T2" fmla="*/ 4 w 19"/>
                <a:gd name="T3" fmla="*/ 0 h 6"/>
                <a:gd name="T4" fmla="*/ 4 w 19"/>
                <a:gd name="T5" fmla="*/ 1 h 6"/>
                <a:gd name="T6" fmla="*/ 4 w 19"/>
                <a:gd name="T7" fmla="*/ 2 h 6"/>
                <a:gd name="T8" fmla="*/ 4 w 19"/>
                <a:gd name="T9" fmla="*/ 4 h 6"/>
                <a:gd name="T10" fmla="*/ 4 w 19"/>
                <a:gd name="T11" fmla="*/ 5 h 6"/>
                <a:gd name="T12" fmla="*/ 3 w 19"/>
                <a:gd name="T13" fmla="*/ 5 h 6"/>
                <a:gd name="T14" fmla="*/ 1 w 19"/>
                <a:gd name="T15" fmla="*/ 5 h 6"/>
                <a:gd name="T16" fmla="*/ 0 w 19"/>
                <a:gd name="T17" fmla="*/ 5 h 6"/>
                <a:gd name="T18" fmla="*/ 4 w 19"/>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8" y="0"/>
                  </a:moveTo>
                  <a:lnTo>
                    <a:pt x="15" y="0"/>
                  </a:lnTo>
                  <a:lnTo>
                    <a:pt x="12" y="1"/>
                  </a:lnTo>
                  <a:lnTo>
                    <a:pt x="9" y="2"/>
                  </a:lnTo>
                  <a:lnTo>
                    <a:pt x="7" y="4"/>
                  </a:lnTo>
                  <a:lnTo>
                    <a:pt x="5" y="5"/>
                  </a:lnTo>
                  <a:lnTo>
                    <a:pt x="3" y="5"/>
                  </a:lnTo>
                  <a:lnTo>
                    <a:pt x="1" y="5"/>
                  </a:lnTo>
                  <a:lnTo>
                    <a:pt x="0" y="5"/>
                  </a:lnTo>
                  <a:lnTo>
                    <a:pt x="18"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37" name="Freeform 361"/>
            <p:cNvSpPr>
              <a:spLocks/>
            </p:cNvSpPr>
            <p:nvPr/>
          </p:nvSpPr>
          <p:spPr bwMode="auto">
            <a:xfrm>
              <a:off x="3100" y="3014"/>
              <a:ext cx="27" cy="6"/>
            </a:xfrm>
            <a:custGeom>
              <a:avLst/>
              <a:gdLst>
                <a:gd name="T0" fmla="*/ 9 w 30"/>
                <a:gd name="T1" fmla="*/ 5 h 6"/>
                <a:gd name="T2" fmla="*/ 9 w 30"/>
                <a:gd name="T3" fmla="*/ 5 h 6"/>
                <a:gd name="T4" fmla="*/ 7 w 30"/>
                <a:gd name="T5" fmla="*/ 5 h 6"/>
                <a:gd name="T6" fmla="*/ 5 w 30"/>
                <a:gd name="T7" fmla="*/ 4 h 6"/>
                <a:gd name="T8" fmla="*/ 5 w 30"/>
                <a:gd name="T9" fmla="*/ 3 h 6"/>
                <a:gd name="T10" fmla="*/ 5 w 30"/>
                <a:gd name="T11" fmla="*/ 1 h 6"/>
                <a:gd name="T12" fmla="*/ 5 w 30"/>
                <a:gd name="T13" fmla="*/ 0 h 6"/>
                <a:gd name="T14" fmla="*/ 4 w 30"/>
                <a:gd name="T15" fmla="*/ 0 h 6"/>
                <a:gd name="T16" fmla="*/ 1 w 30"/>
                <a:gd name="T17" fmla="*/ 0 h 6"/>
                <a:gd name="T18" fmla="*/ 0 w 3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6"/>
                <a:gd name="T32" fmla="*/ 30 w 3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6">
                  <a:moveTo>
                    <a:pt x="29" y="5"/>
                  </a:moveTo>
                  <a:lnTo>
                    <a:pt x="29" y="5"/>
                  </a:lnTo>
                  <a:lnTo>
                    <a:pt x="23" y="5"/>
                  </a:lnTo>
                  <a:lnTo>
                    <a:pt x="19" y="4"/>
                  </a:lnTo>
                  <a:lnTo>
                    <a:pt x="15" y="3"/>
                  </a:lnTo>
                  <a:lnTo>
                    <a:pt x="11" y="1"/>
                  </a:lnTo>
                  <a:lnTo>
                    <a:pt x="8" y="0"/>
                  </a:lnTo>
                  <a:lnTo>
                    <a:pt x="4" y="0"/>
                  </a:lnTo>
                  <a:lnTo>
                    <a:pt x="1" y="0"/>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38" name="Freeform 362"/>
            <p:cNvSpPr>
              <a:spLocks/>
            </p:cNvSpPr>
            <p:nvPr/>
          </p:nvSpPr>
          <p:spPr bwMode="auto">
            <a:xfrm>
              <a:off x="3033" y="2940"/>
              <a:ext cx="9" cy="9"/>
            </a:xfrm>
            <a:custGeom>
              <a:avLst/>
              <a:gdLst>
                <a:gd name="T0" fmla="*/ 4 w 10"/>
                <a:gd name="T1" fmla="*/ 0 h 9"/>
                <a:gd name="T2" fmla="*/ 0 w 10"/>
                <a:gd name="T3" fmla="*/ 0 h 9"/>
                <a:gd name="T4" fmla="*/ 0 w 10"/>
                <a:gd name="T5" fmla="*/ 4 h 9"/>
                <a:gd name="T6" fmla="*/ 0 w 10"/>
                <a:gd name="T7" fmla="*/ 8 h 9"/>
                <a:gd name="T8" fmla="*/ 4 w 10"/>
                <a:gd name="T9" fmla="*/ 8 h 9"/>
                <a:gd name="T10" fmla="*/ 5 w 10"/>
                <a:gd name="T11" fmla="*/ 8 h 9"/>
                <a:gd name="T12" fmla="*/ 5 w 10"/>
                <a:gd name="T13" fmla="*/ 4 h 9"/>
                <a:gd name="T14" fmla="*/ 5 w 10"/>
                <a:gd name="T15" fmla="*/ 0 h 9"/>
                <a:gd name="T16" fmla="*/ 4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0"/>
                  </a:moveTo>
                  <a:lnTo>
                    <a:pt x="0" y="0"/>
                  </a:lnTo>
                  <a:lnTo>
                    <a:pt x="0" y="4"/>
                  </a:lnTo>
                  <a:lnTo>
                    <a:pt x="0" y="8"/>
                  </a:lnTo>
                  <a:lnTo>
                    <a:pt x="4" y="8"/>
                  </a:lnTo>
                  <a:lnTo>
                    <a:pt x="9" y="8"/>
                  </a:lnTo>
                  <a:lnTo>
                    <a:pt x="9" y="4"/>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39" name="Freeform 363"/>
            <p:cNvSpPr>
              <a:spLocks/>
            </p:cNvSpPr>
            <p:nvPr/>
          </p:nvSpPr>
          <p:spPr bwMode="auto">
            <a:xfrm>
              <a:off x="3060" y="2944"/>
              <a:ext cx="9" cy="9"/>
            </a:xfrm>
            <a:custGeom>
              <a:avLst/>
              <a:gdLst>
                <a:gd name="T0" fmla="*/ 0 w 11"/>
                <a:gd name="T1" fmla="*/ 0 h 9"/>
                <a:gd name="T2" fmla="*/ 0 w 11"/>
                <a:gd name="T3" fmla="*/ 0 h 9"/>
                <a:gd name="T4" fmla="*/ 0 w 11"/>
                <a:gd name="T5" fmla="*/ 4 h 9"/>
                <a:gd name="T6" fmla="*/ 0 w 11"/>
                <a:gd name="T7" fmla="*/ 8 h 9"/>
                <a:gd name="T8" fmla="*/ 2 w 11"/>
                <a:gd name="T9" fmla="*/ 8 h 9"/>
                <a:gd name="T10" fmla="*/ 2 w 11"/>
                <a:gd name="T11" fmla="*/ 4 h 9"/>
                <a:gd name="T12" fmla="*/ 2 w 11"/>
                <a:gd name="T13" fmla="*/ 0 h 9"/>
                <a:gd name="T14" fmla="*/ 0 w 11"/>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0" y="0"/>
                  </a:moveTo>
                  <a:lnTo>
                    <a:pt x="0" y="0"/>
                  </a:lnTo>
                  <a:lnTo>
                    <a:pt x="0" y="4"/>
                  </a:lnTo>
                  <a:lnTo>
                    <a:pt x="0" y="8"/>
                  </a:lnTo>
                  <a:lnTo>
                    <a:pt x="10" y="8"/>
                  </a:lnTo>
                  <a:lnTo>
                    <a:pt x="10" y="4"/>
                  </a:lnTo>
                  <a:lnTo>
                    <a:pt x="10"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0" name="Freeform 364"/>
            <p:cNvSpPr>
              <a:spLocks/>
            </p:cNvSpPr>
            <p:nvPr/>
          </p:nvSpPr>
          <p:spPr bwMode="auto">
            <a:xfrm>
              <a:off x="3068" y="2967"/>
              <a:ext cx="8" cy="8"/>
            </a:xfrm>
            <a:custGeom>
              <a:avLst/>
              <a:gdLst>
                <a:gd name="T0" fmla="*/ 2 w 10"/>
                <a:gd name="T1" fmla="*/ 0 h 8"/>
                <a:gd name="T2" fmla="*/ 2 w 10"/>
                <a:gd name="T3" fmla="*/ 0 h 8"/>
                <a:gd name="T4" fmla="*/ 0 w 10"/>
                <a:gd name="T5" fmla="*/ 0 h 8"/>
                <a:gd name="T6" fmla="*/ 0 w 10"/>
                <a:gd name="T7" fmla="*/ 2 h 8"/>
                <a:gd name="T8" fmla="*/ 0 w 10"/>
                <a:gd name="T9" fmla="*/ 5 h 8"/>
                <a:gd name="T10" fmla="*/ 0 w 10"/>
                <a:gd name="T11" fmla="*/ 7 h 8"/>
                <a:gd name="T12" fmla="*/ 2 w 10"/>
                <a:gd name="T13" fmla="*/ 7 h 8"/>
                <a:gd name="T14" fmla="*/ 2 w 10"/>
                <a:gd name="T15" fmla="*/ 7 h 8"/>
                <a:gd name="T16" fmla="*/ 2 w 10"/>
                <a:gd name="T17" fmla="*/ 5 h 8"/>
                <a:gd name="T18" fmla="*/ 2 w 10"/>
                <a:gd name="T19" fmla="*/ 2 h 8"/>
                <a:gd name="T20" fmla="*/ 2 w 10"/>
                <a:gd name="T21" fmla="*/ 0 h 8"/>
                <a:gd name="T22" fmla="*/ 2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4" y="0"/>
                  </a:moveTo>
                  <a:lnTo>
                    <a:pt x="4" y="0"/>
                  </a:lnTo>
                  <a:lnTo>
                    <a:pt x="0" y="0"/>
                  </a:lnTo>
                  <a:lnTo>
                    <a:pt x="0" y="2"/>
                  </a:lnTo>
                  <a:lnTo>
                    <a:pt x="0" y="5"/>
                  </a:lnTo>
                  <a:lnTo>
                    <a:pt x="0" y="7"/>
                  </a:lnTo>
                  <a:lnTo>
                    <a:pt x="4" y="7"/>
                  </a:lnTo>
                  <a:lnTo>
                    <a:pt x="9" y="7"/>
                  </a:lnTo>
                  <a:lnTo>
                    <a:pt x="9" y="5"/>
                  </a:lnTo>
                  <a:lnTo>
                    <a:pt x="9" y="2"/>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1" name="Freeform 365"/>
            <p:cNvSpPr>
              <a:spLocks/>
            </p:cNvSpPr>
            <p:nvPr/>
          </p:nvSpPr>
          <p:spPr bwMode="auto">
            <a:xfrm>
              <a:off x="3020" y="2980"/>
              <a:ext cx="8" cy="8"/>
            </a:xfrm>
            <a:custGeom>
              <a:avLst/>
              <a:gdLst>
                <a:gd name="T0" fmla="*/ 4 w 9"/>
                <a:gd name="T1" fmla="*/ 0 h 8"/>
                <a:gd name="T2" fmla="*/ 3 w 9"/>
                <a:gd name="T3" fmla="*/ 0 h 8"/>
                <a:gd name="T4" fmla="*/ 0 w 9"/>
                <a:gd name="T5" fmla="*/ 0 h 8"/>
                <a:gd name="T6" fmla="*/ 0 w 9"/>
                <a:gd name="T7" fmla="*/ 2 h 8"/>
                <a:gd name="T8" fmla="*/ 0 w 9"/>
                <a:gd name="T9" fmla="*/ 5 h 8"/>
                <a:gd name="T10" fmla="*/ 0 w 9"/>
                <a:gd name="T11" fmla="*/ 7 h 8"/>
                <a:gd name="T12" fmla="*/ 3 w 9"/>
                <a:gd name="T13" fmla="*/ 7 h 8"/>
                <a:gd name="T14" fmla="*/ 4 w 9"/>
                <a:gd name="T15" fmla="*/ 7 h 8"/>
                <a:gd name="T16" fmla="*/ 4 w 9"/>
                <a:gd name="T17" fmla="*/ 7 h 8"/>
                <a:gd name="T18" fmla="*/ 4 w 9"/>
                <a:gd name="T19" fmla="*/ 5 h 8"/>
                <a:gd name="T20" fmla="*/ 4 w 9"/>
                <a:gd name="T21" fmla="*/ 2 h 8"/>
                <a:gd name="T22" fmla="*/ 4 w 9"/>
                <a:gd name="T23" fmla="*/ 2 h 8"/>
                <a:gd name="T24" fmla="*/ 4 w 9"/>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8"/>
                <a:gd name="T41" fmla="*/ 9 w 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8">
                  <a:moveTo>
                    <a:pt x="5" y="0"/>
                  </a:moveTo>
                  <a:lnTo>
                    <a:pt x="3" y="0"/>
                  </a:lnTo>
                  <a:lnTo>
                    <a:pt x="0" y="0"/>
                  </a:lnTo>
                  <a:lnTo>
                    <a:pt x="0" y="2"/>
                  </a:lnTo>
                  <a:lnTo>
                    <a:pt x="0" y="5"/>
                  </a:lnTo>
                  <a:lnTo>
                    <a:pt x="0" y="7"/>
                  </a:lnTo>
                  <a:lnTo>
                    <a:pt x="3" y="7"/>
                  </a:lnTo>
                  <a:lnTo>
                    <a:pt x="5" y="7"/>
                  </a:lnTo>
                  <a:lnTo>
                    <a:pt x="8" y="7"/>
                  </a:lnTo>
                  <a:lnTo>
                    <a:pt x="8" y="5"/>
                  </a:lnTo>
                  <a:lnTo>
                    <a:pt x="8" y="2"/>
                  </a:lnTo>
                  <a:lnTo>
                    <a:pt x="5"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2" name="Freeform 366"/>
            <p:cNvSpPr>
              <a:spLocks/>
            </p:cNvSpPr>
            <p:nvPr/>
          </p:nvSpPr>
          <p:spPr bwMode="auto">
            <a:xfrm>
              <a:off x="3052" y="3041"/>
              <a:ext cx="7" cy="9"/>
            </a:xfrm>
            <a:custGeom>
              <a:avLst/>
              <a:gdLst>
                <a:gd name="T0" fmla="*/ 4 w 8"/>
                <a:gd name="T1" fmla="*/ 0 h 9"/>
                <a:gd name="T2" fmla="*/ 2 w 8"/>
                <a:gd name="T3" fmla="*/ 0 h 9"/>
                <a:gd name="T4" fmla="*/ 0 w 8"/>
                <a:gd name="T5" fmla="*/ 4 h 9"/>
                <a:gd name="T6" fmla="*/ 0 w 8"/>
                <a:gd name="T7" fmla="*/ 8 h 9"/>
                <a:gd name="T8" fmla="*/ 2 w 8"/>
                <a:gd name="T9" fmla="*/ 8 h 9"/>
                <a:gd name="T10" fmla="*/ 4 w 8"/>
                <a:gd name="T11" fmla="*/ 8 h 9"/>
                <a:gd name="T12" fmla="*/ 4 w 8"/>
                <a:gd name="T13" fmla="*/ 8 h 9"/>
                <a:gd name="T14" fmla="*/ 4 w 8"/>
                <a:gd name="T15" fmla="*/ 4 h 9"/>
                <a:gd name="T16" fmla="*/ 4 w 8"/>
                <a:gd name="T17" fmla="*/ 0 h 9"/>
                <a:gd name="T18" fmla="*/ 4 w 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5" y="0"/>
                  </a:moveTo>
                  <a:lnTo>
                    <a:pt x="2" y="0"/>
                  </a:lnTo>
                  <a:lnTo>
                    <a:pt x="0" y="4"/>
                  </a:lnTo>
                  <a:lnTo>
                    <a:pt x="0" y="8"/>
                  </a:lnTo>
                  <a:lnTo>
                    <a:pt x="2" y="8"/>
                  </a:lnTo>
                  <a:lnTo>
                    <a:pt x="5" y="8"/>
                  </a:lnTo>
                  <a:lnTo>
                    <a:pt x="7" y="8"/>
                  </a:lnTo>
                  <a:lnTo>
                    <a:pt x="7" y="4"/>
                  </a:lnTo>
                  <a:lnTo>
                    <a:pt x="7"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3" name="Freeform 367"/>
            <p:cNvSpPr>
              <a:spLocks/>
            </p:cNvSpPr>
            <p:nvPr/>
          </p:nvSpPr>
          <p:spPr bwMode="auto">
            <a:xfrm>
              <a:off x="3029" y="3027"/>
              <a:ext cx="9" cy="9"/>
            </a:xfrm>
            <a:custGeom>
              <a:avLst/>
              <a:gdLst>
                <a:gd name="T0" fmla="*/ 5 w 10"/>
                <a:gd name="T1" fmla="*/ 0 h 9"/>
                <a:gd name="T2" fmla="*/ 4 w 10"/>
                <a:gd name="T3" fmla="*/ 0 h 9"/>
                <a:gd name="T4" fmla="*/ 0 w 10"/>
                <a:gd name="T5" fmla="*/ 0 h 9"/>
                <a:gd name="T6" fmla="*/ 0 w 10"/>
                <a:gd name="T7" fmla="*/ 4 h 9"/>
                <a:gd name="T8" fmla="*/ 0 w 10"/>
                <a:gd name="T9" fmla="*/ 8 h 9"/>
                <a:gd name="T10" fmla="*/ 4 w 10"/>
                <a:gd name="T11" fmla="*/ 8 h 9"/>
                <a:gd name="T12" fmla="*/ 5 w 10"/>
                <a:gd name="T13" fmla="*/ 8 h 9"/>
                <a:gd name="T14" fmla="*/ 5 w 10"/>
                <a:gd name="T15" fmla="*/ 4 h 9"/>
                <a:gd name="T16" fmla="*/ 5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0"/>
                  </a:move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4" name="Freeform 368"/>
            <p:cNvSpPr>
              <a:spLocks/>
            </p:cNvSpPr>
            <p:nvPr/>
          </p:nvSpPr>
          <p:spPr bwMode="auto">
            <a:xfrm>
              <a:off x="3100" y="2977"/>
              <a:ext cx="8" cy="10"/>
            </a:xfrm>
            <a:custGeom>
              <a:avLst/>
              <a:gdLst>
                <a:gd name="T0" fmla="*/ 4 w 9"/>
                <a:gd name="T1" fmla="*/ 0 h 10"/>
                <a:gd name="T2" fmla="*/ 3 w 9"/>
                <a:gd name="T3" fmla="*/ 0 h 10"/>
                <a:gd name="T4" fmla="*/ 0 w 9"/>
                <a:gd name="T5" fmla="*/ 0 h 10"/>
                <a:gd name="T6" fmla="*/ 0 w 9"/>
                <a:gd name="T7" fmla="*/ 9 h 10"/>
                <a:gd name="T8" fmla="*/ 3 w 9"/>
                <a:gd name="T9" fmla="*/ 9 h 10"/>
                <a:gd name="T10" fmla="*/ 4 w 9"/>
                <a:gd name="T11" fmla="*/ 9 h 10"/>
                <a:gd name="T12" fmla="*/ 4 w 9"/>
                <a:gd name="T13" fmla="*/ 9 h 10"/>
                <a:gd name="T14" fmla="*/ 4 w 9"/>
                <a:gd name="T15" fmla="*/ 0 h 10"/>
                <a:gd name="T16" fmla="*/ 4 w 9"/>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5" y="0"/>
                  </a:moveTo>
                  <a:lnTo>
                    <a:pt x="3" y="0"/>
                  </a:lnTo>
                  <a:lnTo>
                    <a:pt x="0" y="0"/>
                  </a:lnTo>
                  <a:lnTo>
                    <a:pt x="0" y="9"/>
                  </a:lnTo>
                  <a:lnTo>
                    <a:pt x="3" y="9"/>
                  </a:lnTo>
                  <a:lnTo>
                    <a:pt x="5" y="9"/>
                  </a:lnTo>
                  <a:lnTo>
                    <a:pt x="8" y="9"/>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5" name="Freeform 369"/>
            <p:cNvSpPr>
              <a:spLocks/>
            </p:cNvSpPr>
            <p:nvPr/>
          </p:nvSpPr>
          <p:spPr bwMode="auto">
            <a:xfrm>
              <a:off x="3110" y="2948"/>
              <a:ext cx="10" cy="8"/>
            </a:xfrm>
            <a:custGeom>
              <a:avLst/>
              <a:gdLst>
                <a:gd name="T0" fmla="*/ 0 w 11"/>
                <a:gd name="T1" fmla="*/ 0 h 8"/>
                <a:gd name="T2" fmla="*/ 0 w 11"/>
                <a:gd name="T3" fmla="*/ 0 h 8"/>
                <a:gd name="T4" fmla="*/ 0 w 11"/>
                <a:gd name="T5" fmla="*/ 2 h 8"/>
                <a:gd name="T6" fmla="*/ 0 w 11"/>
                <a:gd name="T7" fmla="*/ 5 h 8"/>
                <a:gd name="T8" fmla="*/ 0 w 11"/>
                <a:gd name="T9" fmla="*/ 7 h 8"/>
                <a:gd name="T10" fmla="*/ 5 w 11"/>
                <a:gd name="T11" fmla="*/ 7 h 8"/>
                <a:gd name="T12" fmla="*/ 5 w 11"/>
                <a:gd name="T13" fmla="*/ 5 h 8"/>
                <a:gd name="T14" fmla="*/ 5 w 11"/>
                <a:gd name="T15" fmla="*/ 2 h 8"/>
                <a:gd name="T16" fmla="*/ 0 w 11"/>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8"/>
                <a:gd name="T29" fmla="*/ 11 w 1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8">
                  <a:moveTo>
                    <a:pt x="0" y="0"/>
                  </a:moveTo>
                  <a:lnTo>
                    <a:pt x="0" y="0"/>
                  </a:lnTo>
                  <a:lnTo>
                    <a:pt x="0" y="2"/>
                  </a:lnTo>
                  <a:lnTo>
                    <a:pt x="0" y="5"/>
                  </a:lnTo>
                  <a:lnTo>
                    <a:pt x="0" y="7"/>
                  </a:lnTo>
                  <a:lnTo>
                    <a:pt x="10" y="7"/>
                  </a:lnTo>
                  <a:lnTo>
                    <a:pt x="10" y="5"/>
                  </a:lnTo>
                  <a:lnTo>
                    <a:pt x="1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6" name="Freeform 370"/>
            <p:cNvSpPr>
              <a:spLocks/>
            </p:cNvSpPr>
            <p:nvPr/>
          </p:nvSpPr>
          <p:spPr bwMode="auto">
            <a:xfrm>
              <a:off x="3124" y="2976"/>
              <a:ext cx="7" cy="9"/>
            </a:xfrm>
            <a:custGeom>
              <a:avLst/>
              <a:gdLst>
                <a:gd name="T0" fmla="*/ 4 w 8"/>
                <a:gd name="T1" fmla="*/ 0 h 9"/>
                <a:gd name="T2" fmla="*/ 2 w 8"/>
                <a:gd name="T3" fmla="*/ 0 h 9"/>
                <a:gd name="T4" fmla="*/ 0 w 8"/>
                <a:gd name="T5" fmla="*/ 0 h 9"/>
                <a:gd name="T6" fmla="*/ 0 w 8"/>
                <a:gd name="T7" fmla="*/ 4 h 9"/>
                <a:gd name="T8" fmla="*/ 2 w 8"/>
                <a:gd name="T9" fmla="*/ 8 h 9"/>
                <a:gd name="T10" fmla="*/ 4 w 8"/>
                <a:gd name="T11" fmla="*/ 8 h 9"/>
                <a:gd name="T12" fmla="*/ 4 w 8"/>
                <a:gd name="T13" fmla="*/ 8 h 9"/>
                <a:gd name="T14" fmla="*/ 4 w 8"/>
                <a:gd name="T15" fmla="*/ 4 h 9"/>
                <a:gd name="T16" fmla="*/ 4 w 8"/>
                <a:gd name="T17" fmla="*/ 0 h 9"/>
                <a:gd name="T18" fmla="*/ 4 w 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5" y="0"/>
                  </a:moveTo>
                  <a:lnTo>
                    <a:pt x="2" y="0"/>
                  </a:lnTo>
                  <a:lnTo>
                    <a:pt x="0" y="0"/>
                  </a:lnTo>
                  <a:lnTo>
                    <a:pt x="0" y="4"/>
                  </a:lnTo>
                  <a:lnTo>
                    <a:pt x="2" y="8"/>
                  </a:lnTo>
                  <a:lnTo>
                    <a:pt x="5" y="8"/>
                  </a:lnTo>
                  <a:lnTo>
                    <a:pt x="7" y="8"/>
                  </a:lnTo>
                  <a:lnTo>
                    <a:pt x="7" y="4"/>
                  </a:lnTo>
                  <a:lnTo>
                    <a:pt x="7"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7" name="Freeform 371"/>
            <p:cNvSpPr>
              <a:spLocks/>
            </p:cNvSpPr>
            <p:nvPr/>
          </p:nvSpPr>
          <p:spPr bwMode="auto">
            <a:xfrm>
              <a:off x="3097" y="3029"/>
              <a:ext cx="10" cy="9"/>
            </a:xfrm>
            <a:custGeom>
              <a:avLst/>
              <a:gdLst>
                <a:gd name="T0" fmla="*/ 0 w 11"/>
                <a:gd name="T1" fmla="*/ 0 h 9"/>
                <a:gd name="T2" fmla="*/ 0 w 11"/>
                <a:gd name="T3" fmla="*/ 0 h 9"/>
                <a:gd name="T4" fmla="*/ 0 w 11"/>
                <a:gd name="T5" fmla="*/ 4 h 9"/>
                <a:gd name="T6" fmla="*/ 0 w 11"/>
                <a:gd name="T7" fmla="*/ 8 h 9"/>
                <a:gd name="T8" fmla="*/ 5 w 11"/>
                <a:gd name="T9" fmla="*/ 8 h 9"/>
                <a:gd name="T10" fmla="*/ 5 w 11"/>
                <a:gd name="T11" fmla="*/ 4 h 9"/>
                <a:gd name="T12" fmla="*/ 5 w 11"/>
                <a:gd name="T13" fmla="*/ 0 h 9"/>
                <a:gd name="T14" fmla="*/ 0 w 11"/>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0" y="0"/>
                  </a:moveTo>
                  <a:lnTo>
                    <a:pt x="0" y="0"/>
                  </a:lnTo>
                  <a:lnTo>
                    <a:pt x="0" y="4"/>
                  </a:lnTo>
                  <a:lnTo>
                    <a:pt x="0" y="8"/>
                  </a:lnTo>
                  <a:lnTo>
                    <a:pt x="10" y="8"/>
                  </a:lnTo>
                  <a:lnTo>
                    <a:pt x="10" y="4"/>
                  </a:lnTo>
                  <a:lnTo>
                    <a:pt x="10"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8" name="Freeform 372"/>
            <p:cNvSpPr>
              <a:spLocks/>
            </p:cNvSpPr>
            <p:nvPr/>
          </p:nvSpPr>
          <p:spPr bwMode="auto">
            <a:xfrm>
              <a:off x="3033" y="2914"/>
              <a:ext cx="9" cy="9"/>
            </a:xfrm>
            <a:custGeom>
              <a:avLst/>
              <a:gdLst>
                <a:gd name="T0" fmla="*/ 4 w 10"/>
                <a:gd name="T1" fmla="*/ 0 h 9"/>
                <a:gd name="T2" fmla="*/ 4 w 10"/>
                <a:gd name="T3" fmla="*/ 0 h 9"/>
                <a:gd name="T4" fmla="*/ 0 w 10"/>
                <a:gd name="T5" fmla="*/ 0 h 9"/>
                <a:gd name="T6" fmla="*/ 0 w 10"/>
                <a:gd name="T7" fmla="*/ 4 h 9"/>
                <a:gd name="T8" fmla="*/ 0 w 10"/>
                <a:gd name="T9" fmla="*/ 8 h 9"/>
                <a:gd name="T10" fmla="*/ 4 w 10"/>
                <a:gd name="T11" fmla="*/ 8 h 9"/>
                <a:gd name="T12" fmla="*/ 5 w 10"/>
                <a:gd name="T13" fmla="*/ 8 h 9"/>
                <a:gd name="T14" fmla="*/ 5 w 10"/>
                <a:gd name="T15" fmla="*/ 4 h 9"/>
                <a:gd name="T16" fmla="*/ 5 w 10"/>
                <a:gd name="T17" fmla="*/ 0 h 9"/>
                <a:gd name="T18" fmla="*/ 4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4" y="0"/>
                  </a:moveTo>
                  <a:lnTo>
                    <a:pt x="4" y="0"/>
                  </a:lnTo>
                  <a:lnTo>
                    <a:pt x="0" y="0"/>
                  </a:lnTo>
                  <a:lnTo>
                    <a:pt x="0" y="4"/>
                  </a:lnTo>
                  <a:lnTo>
                    <a:pt x="0" y="8"/>
                  </a:lnTo>
                  <a:lnTo>
                    <a:pt x="4" y="8"/>
                  </a:lnTo>
                  <a:lnTo>
                    <a:pt x="9" y="8"/>
                  </a:lnTo>
                  <a:lnTo>
                    <a:pt x="9" y="4"/>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49" name="Freeform 373"/>
            <p:cNvSpPr>
              <a:spLocks/>
            </p:cNvSpPr>
            <p:nvPr/>
          </p:nvSpPr>
          <p:spPr bwMode="auto">
            <a:xfrm>
              <a:off x="3006" y="2941"/>
              <a:ext cx="8" cy="8"/>
            </a:xfrm>
            <a:custGeom>
              <a:avLst/>
              <a:gdLst>
                <a:gd name="T0" fmla="*/ 4 w 9"/>
                <a:gd name="T1" fmla="*/ 0 h 8"/>
                <a:gd name="T2" fmla="*/ 3 w 9"/>
                <a:gd name="T3" fmla="*/ 0 h 8"/>
                <a:gd name="T4" fmla="*/ 0 w 9"/>
                <a:gd name="T5" fmla="*/ 0 h 8"/>
                <a:gd name="T6" fmla="*/ 0 w 9"/>
                <a:gd name="T7" fmla="*/ 2 h 8"/>
                <a:gd name="T8" fmla="*/ 0 w 9"/>
                <a:gd name="T9" fmla="*/ 5 h 8"/>
                <a:gd name="T10" fmla="*/ 3 w 9"/>
                <a:gd name="T11" fmla="*/ 7 h 8"/>
                <a:gd name="T12" fmla="*/ 4 w 9"/>
                <a:gd name="T13" fmla="*/ 7 h 8"/>
                <a:gd name="T14" fmla="*/ 4 w 9"/>
                <a:gd name="T15" fmla="*/ 5 h 8"/>
                <a:gd name="T16" fmla="*/ 4 w 9"/>
                <a:gd name="T17" fmla="*/ 2 h 8"/>
                <a:gd name="T18" fmla="*/ 4 w 9"/>
                <a:gd name="T19" fmla="*/ 2 h 8"/>
                <a:gd name="T20" fmla="*/ 4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5" y="0"/>
                  </a:moveTo>
                  <a:lnTo>
                    <a:pt x="3" y="0"/>
                  </a:lnTo>
                  <a:lnTo>
                    <a:pt x="0" y="0"/>
                  </a:lnTo>
                  <a:lnTo>
                    <a:pt x="0" y="2"/>
                  </a:lnTo>
                  <a:lnTo>
                    <a:pt x="0" y="5"/>
                  </a:lnTo>
                  <a:lnTo>
                    <a:pt x="3" y="7"/>
                  </a:lnTo>
                  <a:lnTo>
                    <a:pt x="5" y="7"/>
                  </a:lnTo>
                  <a:lnTo>
                    <a:pt x="8" y="5"/>
                  </a:lnTo>
                  <a:lnTo>
                    <a:pt x="8" y="2"/>
                  </a:lnTo>
                  <a:lnTo>
                    <a:pt x="5"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0" name="Freeform 374"/>
            <p:cNvSpPr>
              <a:spLocks/>
            </p:cNvSpPr>
            <p:nvPr/>
          </p:nvSpPr>
          <p:spPr bwMode="auto">
            <a:xfrm>
              <a:off x="3004" y="2992"/>
              <a:ext cx="8" cy="9"/>
            </a:xfrm>
            <a:custGeom>
              <a:avLst/>
              <a:gdLst>
                <a:gd name="T0" fmla="*/ 2 w 10"/>
                <a:gd name="T1" fmla="*/ 0 h 9"/>
                <a:gd name="T2" fmla="*/ 2 w 10"/>
                <a:gd name="T3" fmla="*/ 0 h 9"/>
                <a:gd name="T4" fmla="*/ 0 w 10"/>
                <a:gd name="T5" fmla="*/ 4 h 9"/>
                <a:gd name="T6" fmla="*/ 0 w 10"/>
                <a:gd name="T7" fmla="*/ 8 h 9"/>
                <a:gd name="T8" fmla="*/ 2 w 10"/>
                <a:gd name="T9" fmla="*/ 8 h 9"/>
                <a:gd name="T10" fmla="*/ 2 w 10"/>
                <a:gd name="T11" fmla="*/ 8 h 9"/>
                <a:gd name="T12" fmla="*/ 2 w 10"/>
                <a:gd name="T13" fmla="*/ 4 h 9"/>
                <a:gd name="T14" fmla="*/ 2 w 10"/>
                <a:gd name="T15" fmla="*/ 0 h 9"/>
                <a:gd name="T16" fmla="*/ 2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0"/>
                  </a:moveTo>
                  <a:lnTo>
                    <a:pt x="4" y="0"/>
                  </a:lnTo>
                  <a:lnTo>
                    <a:pt x="0" y="4"/>
                  </a:lnTo>
                  <a:lnTo>
                    <a:pt x="0" y="8"/>
                  </a:lnTo>
                  <a:lnTo>
                    <a:pt x="4" y="8"/>
                  </a:lnTo>
                  <a:lnTo>
                    <a:pt x="9" y="8"/>
                  </a:lnTo>
                  <a:lnTo>
                    <a:pt x="9" y="4"/>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1" name="Freeform 375"/>
            <p:cNvSpPr>
              <a:spLocks/>
            </p:cNvSpPr>
            <p:nvPr/>
          </p:nvSpPr>
          <p:spPr bwMode="auto">
            <a:xfrm>
              <a:off x="3033" y="3014"/>
              <a:ext cx="8" cy="9"/>
            </a:xfrm>
            <a:custGeom>
              <a:avLst/>
              <a:gdLst>
                <a:gd name="T0" fmla="*/ 4 w 9"/>
                <a:gd name="T1" fmla="*/ 0 h 9"/>
                <a:gd name="T2" fmla="*/ 3 w 9"/>
                <a:gd name="T3" fmla="*/ 0 h 9"/>
                <a:gd name="T4" fmla="*/ 0 w 9"/>
                <a:gd name="T5" fmla="*/ 4 h 9"/>
                <a:gd name="T6" fmla="*/ 3 w 9"/>
                <a:gd name="T7" fmla="*/ 8 h 9"/>
                <a:gd name="T8" fmla="*/ 4 w 9"/>
                <a:gd name="T9" fmla="*/ 8 h 9"/>
                <a:gd name="T10" fmla="*/ 4 w 9"/>
                <a:gd name="T11" fmla="*/ 8 h 9"/>
                <a:gd name="T12" fmla="*/ 4 w 9"/>
                <a:gd name="T13" fmla="*/ 4 h 9"/>
                <a:gd name="T14" fmla="*/ 4 w 9"/>
                <a:gd name="T15" fmla="*/ 0 h 9"/>
                <a:gd name="T16" fmla="*/ 4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5" y="0"/>
                  </a:moveTo>
                  <a:lnTo>
                    <a:pt x="3" y="0"/>
                  </a:lnTo>
                  <a:lnTo>
                    <a:pt x="0" y="4"/>
                  </a:lnTo>
                  <a:lnTo>
                    <a:pt x="3" y="8"/>
                  </a:lnTo>
                  <a:lnTo>
                    <a:pt x="5" y="8"/>
                  </a:lnTo>
                  <a:lnTo>
                    <a:pt x="8" y="8"/>
                  </a:lnTo>
                  <a:lnTo>
                    <a:pt x="8" y="4"/>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2" name="Freeform 376"/>
            <p:cNvSpPr>
              <a:spLocks/>
            </p:cNvSpPr>
            <p:nvPr/>
          </p:nvSpPr>
          <p:spPr bwMode="auto">
            <a:xfrm>
              <a:off x="3013" y="3014"/>
              <a:ext cx="9" cy="8"/>
            </a:xfrm>
            <a:custGeom>
              <a:avLst/>
              <a:gdLst>
                <a:gd name="T0" fmla="*/ 4 w 10"/>
                <a:gd name="T1" fmla="*/ 0 h 8"/>
                <a:gd name="T2" fmla="*/ 4 w 10"/>
                <a:gd name="T3" fmla="*/ 0 h 8"/>
                <a:gd name="T4" fmla="*/ 0 w 10"/>
                <a:gd name="T5" fmla="*/ 0 h 8"/>
                <a:gd name="T6" fmla="*/ 0 w 10"/>
                <a:gd name="T7" fmla="*/ 2 h 8"/>
                <a:gd name="T8" fmla="*/ 0 w 10"/>
                <a:gd name="T9" fmla="*/ 5 h 8"/>
                <a:gd name="T10" fmla="*/ 4 w 10"/>
                <a:gd name="T11" fmla="*/ 7 h 8"/>
                <a:gd name="T12" fmla="*/ 5 w 10"/>
                <a:gd name="T13" fmla="*/ 5 h 8"/>
                <a:gd name="T14" fmla="*/ 5 w 10"/>
                <a:gd name="T15" fmla="*/ 2 h 8"/>
                <a:gd name="T16" fmla="*/ 5 w 10"/>
                <a:gd name="T17" fmla="*/ 0 h 8"/>
                <a:gd name="T18" fmla="*/ 4 w 1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0"/>
                  </a:moveTo>
                  <a:lnTo>
                    <a:pt x="4" y="0"/>
                  </a:lnTo>
                  <a:lnTo>
                    <a:pt x="0" y="0"/>
                  </a:lnTo>
                  <a:lnTo>
                    <a:pt x="0" y="2"/>
                  </a:lnTo>
                  <a:lnTo>
                    <a:pt x="0" y="5"/>
                  </a:lnTo>
                  <a:lnTo>
                    <a:pt x="4" y="7"/>
                  </a:lnTo>
                  <a:lnTo>
                    <a:pt x="9" y="5"/>
                  </a:lnTo>
                  <a:lnTo>
                    <a:pt x="9" y="2"/>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3" name="Freeform 377"/>
            <p:cNvSpPr>
              <a:spLocks/>
            </p:cNvSpPr>
            <p:nvPr/>
          </p:nvSpPr>
          <p:spPr bwMode="auto">
            <a:xfrm>
              <a:off x="5039" y="2924"/>
              <a:ext cx="160" cy="161"/>
            </a:xfrm>
            <a:custGeom>
              <a:avLst/>
              <a:gdLst>
                <a:gd name="T0" fmla="*/ 5 w 180"/>
                <a:gd name="T1" fmla="*/ 136 h 161"/>
                <a:gd name="T2" fmla="*/ 4 w 180"/>
                <a:gd name="T3" fmla="*/ 125 h 161"/>
                <a:gd name="T4" fmla="*/ 4 w 180"/>
                <a:gd name="T5" fmla="*/ 117 h 161"/>
                <a:gd name="T6" fmla="*/ 4 w 180"/>
                <a:gd name="T7" fmla="*/ 108 h 161"/>
                <a:gd name="T8" fmla="*/ 4 w 180"/>
                <a:gd name="T9" fmla="*/ 99 h 161"/>
                <a:gd name="T10" fmla="*/ 2 w 180"/>
                <a:gd name="T11" fmla="*/ 90 h 161"/>
                <a:gd name="T12" fmla="*/ 0 w 180"/>
                <a:gd name="T13" fmla="*/ 81 h 161"/>
                <a:gd name="T14" fmla="*/ 0 w 180"/>
                <a:gd name="T15" fmla="*/ 75 h 161"/>
                <a:gd name="T16" fmla="*/ 0 w 180"/>
                <a:gd name="T17" fmla="*/ 68 h 161"/>
                <a:gd name="T18" fmla="*/ 2 w 180"/>
                <a:gd name="T19" fmla="*/ 62 h 161"/>
                <a:gd name="T20" fmla="*/ 4 w 180"/>
                <a:gd name="T21" fmla="*/ 55 h 161"/>
                <a:gd name="T22" fmla="*/ 4 w 180"/>
                <a:gd name="T23" fmla="*/ 48 h 161"/>
                <a:gd name="T24" fmla="*/ 4 w 180"/>
                <a:gd name="T25" fmla="*/ 41 h 161"/>
                <a:gd name="T26" fmla="*/ 6 w 180"/>
                <a:gd name="T27" fmla="*/ 33 h 161"/>
                <a:gd name="T28" fmla="*/ 8 w 180"/>
                <a:gd name="T29" fmla="*/ 24 h 161"/>
                <a:gd name="T30" fmla="*/ 10 w 180"/>
                <a:gd name="T31" fmla="*/ 14 h 161"/>
                <a:gd name="T32" fmla="*/ 12 w 180"/>
                <a:gd name="T33" fmla="*/ 9 h 161"/>
                <a:gd name="T34" fmla="*/ 16 w 180"/>
                <a:gd name="T35" fmla="*/ 5 h 161"/>
                <a:gd name="T36" fmla="*/ 20 w 180"/>
                <a:gd name="T37" fmla="*/ 3 h 161"/>
                <a:gd name="T38" fmla="*/ 23 w 180"/>
                <a:gd name="T39" fmla="*/ 1 h 161"/>
                <a:gd name="T40" fmla="*/ 26 w 180"/>
                <a:gd name="T41" fmla="*/ 1 h 161"/>
                <a:gd name="T42" fmla="*/ 29 w 180"/>
                <a:gd name="T43" fmla="*/ 4 h 161"/>
                <a:gd name="T44" fmla="*/ 35 w 180"/>
                <a:gd name="T45" fmla="*/ 11 h 161"/>
                <a:gd name="T46" fmla="*/ 41 w 180"/>
                <a:gd name="T47" fmla="*/ 24 h 161"/>
                <a:gd name="T48" fmla="*/ 42 w 180"/>
                <a:gd name="T49" fmla="*/ 43 h 161"/>
                <a:gd name="T50" fmla="*/ 43 w 180"/>
                <a:gd name="T51" fmla="*/ 53 h 161"/>
                <a:gd name="T52" fmla="*/ 43 w 180"/>
                <a:gd name="T53" fmla="*/ 65 h 161"/>
                <a:gd name="T54" fmla="*/ 43 w 180"/>
                <a:gd name="T55" fmla="*/ 77 h 161"/>
                <a:gd name="T56" fmla="*/ 42 w 180"/>
                <a:gd name="T57" fmla="*/ 87 h 161"/>
                <a:gd name="T58" fmla="*/ 42 w 180"/>
                <a:gd name="T59" fmla="*/ 98 h 161"/>
                <a:gd name="T60" fmla="*/ 39 w 180"/>
                <a:gd name="T61" fmla="*/ 112 h 161"/>
                <a:gd name="T62" fmla="*/ 37 w 180"/>
                <a:gd name="T63" fmla="*/ 125 h 161"/>
                <a:gd name="T64" fmla="*/ 35 w 180"/>
                <a:gd name="T65" fmla="*/ 134 h 161"/>
                <a:gd name="T66" fmla="*/ 32 w 180"/>
                <a:gd name="T67" fmla="*/ 143 h 161"/>
                <a:gd name="T68" fmla="*/ 28 w 180"/>
                <a:gd name="T69" fmla="*/ 151 h 161"/>
                <a:gd name="T70" fmla="*/ 25 w 180"/>
                <a:gd name="T71" fmla="*/ 158 h 161"/>
                <a:gd name="T72" fmla="*/ 22 w 180"/>
                <a:gd name="T73" fmla="*/ 160 h 161"/>
                <a:gd name="T74" fmla="*/ 20 w 180"/>
                <a:gd name="T75" fmla="*/ 159 h 161"/>
                <a:gd name="T76" fmla="*/ 18 w 180"/>
                <a:gd name="T77" fmla="*/ 159 h 161"/>
                <a:gd name="T78" fmla="*/ 16 w 180"/>
                <a:gd name="T79" fmla="*/ 158 h 161"/>
                <a:gd name="T80" fmla="*/ 13 w 180"/>
                <a:gd name="T81" fmla="*/ 156 h 161"/>
                <a:gd name="T82" fmla="*/ 11 w 180"/>
                <a:gd name="T83" fmla="*/ 151 h 161"/>
                <a:gd name="T84" fmla="*/ 9 w 180"/>
                <a:gd name="T85" fmla="*/ 144 h 161"/>
                <a:gd name="T86" fmla="*/ 6 w 180"/>
                <a:gd name="T87" fmla="*/ 138 h 161"/>
                <a:gd name="T88" fmla="*/ 5 w 180"/>
                <a:gd name="T89" fmla="*/ 136 h 1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161"/>
                <a:gd name="T137" fmla="*/ 180 w 180"/>
                <a:gd name="T138" fmla="*/ 161 h 1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161">
                  <a:moveTo>
                    <a:pt x="23" y="136"/>
                  </a:moveTo>
                  <a:lnTo>
                    <a:pt x="23" y="136"/>
                  </a:lnTo>
                  <a:lnTo>
                    <a:pt x="19" y="131"/>
                  </a:lnTo>
                  <a:lnTo>
                    <a:pt x="16" y="125"/>
                  </a:lnTo>
                  <a:lnTo>
                    <a:pt x="15" y="121"/>
                  </a:lnTo>
                  <a:lnTo>
                    <a:pt x="12" y="117"/>
                  </a:lnTo>
                  <a:lnTo>
                    <a:pt x="11" y="113"/>
                  </a:lnTo>
                  <a:lnTo>
                    <a:pt x="9" y="108"/>
                  </a:lnTo>
                  <a:lnTo>
                    <a:pt x="8" y="104"/>
                  </a:lnTo>
                  <a:lnTo>
                    <a:pt x="6" y="99"/>
                  </a:lnTo>
                  <a:lnTo>
                    <a:pt x="3" y="94"/>
                  </a:lnTo>
                  <a:lnTo>
                    <a:pt x="2" y="90"/>
                  </a:lnTo>
                  <a:lnTo>
                    <a:pt x="1" y="86"/>
                  </a:lnTo>
                  <a:lnTo>
                    <a:pt x="0" y="81"/>
                  </a:lnTo>
                  <a:lnTo>
                    <a:pt x="0" y="78"/>
                  </a:lnTo>
                  <a:lnTo>
                    <a:pt x="0" y="75"/>
                  </a:lnTo>
                  <a:lnTo>
                    <a:pt x="0" y="71"/>
                  </a:lnTo>
                  <a:lnTo>
                    <a:pt x="0" y="68"/>
                  </a:lnTo>
                  <a:lnTo>
                    <a:pt x="1" y="64"/>
                  </a:lnTo>
                  <a:lnTo>
                    <a:pt x="2" y="62"/>
                  </a:lnTo>
                  <a:lnTo>
                    <a:pt x="5" y="58"/>
                  </a:lnTo>
                  <a:lnTo>
                    <a:pt x="7" y="55"/>
                  </a:lnTo>
                  <a:lnTo>
                    <a:pt x="9" y="51"/>
                  </a:lnTo>
                  <a:lnTo>
                    <a:pt x="12" y="48"/>
                  </a:lnTo>
                  <a:lnTo>
                    <a:pt x="15" y="44"/>
                  </a:lnTo>
                  <a:lnTo>
                    <a:pt x="18" y="41"/>
                  </a:lnTo>
                  <a:lnTo>
                    <a:pt x="21" y="37"/>
                  </a:lnTo>
                  <a:lnTo>
                    <a:pt x="25" y="33"/>
                  </a:lnTo>
                  <a:lnTo>
                    <a:pt x="29" y="28"/>
                  </a:lnTo>
                  <a:lnTo>
                    <a:pt x="33" y="24"/>
                  </a:lnTo>
                  <a:lnTo>
                    <a:pt x="36" y="18"/>
                  </a:lnTo>
                  <a:lnTo>
                    <a:pt x="41" y="14"/>
                  </a:lnTo>
                  <a:lnTo>
                    <a:pt x="45" y="11"/>
                  </a:lnTo>
                  <a:lnTo>
                    <a:pt x="51" y="9"/>
                  </a:lnTo>
                  <a:lnTo>
                    <a:pt x="56" y="7"/>
                  </a:lnTo>
                  <a:lnTo>
                    <a:pt x="63" y="5"/>
                  </a:lnTo>
                  <a:lnTo>
                    <a:pt x="72" y="5"/>
                  </a:lnTo>
                  <a:lnTo>
                    <a:pt x="79" y="3"/>
                  </a:lnTo>
                  <a:lnTo>
                    <a:pt x="88" y="1"/>
                  </a:lnTo>
                  <a:lnTo>
                    <a:pt x="96" y="1"/>
                  </a:lnTo>
                  <a:lnTo>
                    <a:pt x="104" y="0"/>
                  </a:lnTo>
                  <a:lnTo>
                    <a:pt x="108" y="1"/>
                  </a:lnTo>
                  <a:lnTo>
                    <a:pt x="115" y="2"/>
                  </a:lnTo>
                  <a:lnTo>
                    <a:pt x="123" y="4"/>
                  </a:lnTo>
                  <a:lnTo>
                    <a:pt x="134" y="7"/>
                  </a:lnTo>
                  <a:lnTo>
                    <a:pt x="144" y="11"/>
                  </a:lnTo>
                  <a:lnTo>
                    <a:pt x="156" y="17"/>
                  </a:lnTo>
                  <a:lnTo>
                    <a:pt x="165" y="24"/>
                  </a:lnTo>
                  <a:lnTo>
                    <a:pt x="173" y="33"/>
                  </a:lnTo>
                  <a:lnTo>
                    <a:pt x="178" y="43"/>
                  </a:lnTo>
                  <a:lnTo>
                    <a:pt x="179" y="48"/>
                  </a:lnTo>
                  <a:lnTo>
                    <a:pt x="179" y="53"/>
                  </a:lnTo>
                  <a:lnTo>
                    <a:pt x="179" y="59"/>
                  </a:lnTo>
                  <a:lnTo>
                    <a:pt x="179" y="65"/>
                  </a:lnTo>
                  <a:lnTo>
                    <a:pt x="179" y="71"/>
                  </a:lnTo>
                  <a:lnTo>
                    <a:pt x="179" y="77"/>
                  </a:lnTo>
                  <a:lnTo>
                    <a:pt x="179" y="83"/>
                  </a:lnTo>
                  <a:lnTo>
                    <a:pt x="178" y="87"/>
                  </a:lnTo>
                  <a:lnTo>
                    <a:pt x="174" y="93"/>
                  </a:lnTo>
                  <a:lnTo>
                    <a:pt x="172" y="98"/>
                  </a:lnTo>
                  <a:lnTo>
                    <a:pt x="167" y="105"/>
                  </a:lnTo>
                  <a:lnTo>
                    <a:pt x="162" y="112"/>
                  </a:lnTo>
                  <a:lnTo>
                    <a:pt x="158" y="119"/>
                  </a:lnTo>
                  <a:lnTo>
                    <a:pt x="152" y="125"/>
                  </a:lnTo>
                  <a:lnTo>
                    <a:pt x="147" y="130"/>
                  </a:lnTo>
                  <a:lnTo>
                    <a:pt x="144" y="134"/>
                  </a:lnTo>
                  <a:lnTo>
                    <a:pt x="138" y="138"/>
                  </a:lnTo>
                  <a:lnTo>
                    <a:pt x="133" y="143"/>
                  </a:lnTo>
                  <a:lnTo>
                    <a:pt x="125" y="147"/>
                  </a:lnTo>
                  <a:lnTo>
                    <a:pt x="118" y="151"/>
                  </a:lnTo>
                  <a:lnTo>
                    <a:pt x="110" y="156"/>
                  </a:lnTo>
                  <a:lnTo>
                    <a:pt x="102" y="158"/>
                  </a:lnTo>
                  <a:lnTo>
                    <a:pt x="96" y="160"/>
                  </a:lnTo>
                  <a:lnTo>
                    <a:pt x="90" y="160"/>
                  </a:lnTo>
                  <a:lnTo>
                    <a:pt x="86" y="159"/>
                  </a:lnTo>
                  <a:lnTo>
                    <a:pt x="79" y="159"/>
                  </a:lnTo>
                  <a:lnTo>
                    <a:pt x="74" y="159"/>
                  </a:lnTo>
                  <a:lnTo>
                    <a:pt x="71" y="159"/>
                  </a:lnTo>
                  <a:lnTo>
                    <a:pt x="65" y="158"/>
                  </a:lnTo>
                  <a:lnTo>
                    <a:pt x="62" y="158"/>
                  </a:lnTo>
                  <a:lnTo>
                    <a:pt x="57" y="157"/>
                  </a:lnTo>
                  <a:lnTo>
                    <a:pt x="54" y="156"/>
                  </a:lnTo>
                  <a:lnTo>
                    <a:pt x="50" y="153"/>
                  </a:lnTo>
                  <a:lnTo>
                    <a:pt x="44" y="151"/>
                  </a:lnTo>
                  <a:lnTo>
                    <a:pt x="39" y="147"/>
                  </a:lnTo>
                  <a:lnTo>
                    <a:pt x="35" y="144"/>
                  </a:lnTo>
                  <a:lnTo>
                    <a:pt x="29" y="141"/>
                  </a:lnTo>
                  <a:lnTo>
                    <a:pt x="26" y="138"/>
                  </a:lnTo>
                  <a:lnTo>
                    <a:pt x="24" y="137"/>
                  </a:lnTo>
                  <a:lnTo>
                    <a:pt x="23" y="136"/>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30054" name="Freeform 378"/>
            <p:cNvSpPr>
              <a:spLocks/>
            </p:cNvSpPr>
            <p:nvPr/>
          </p:nvSpPr>
          <p:spPr bwMode="auto">
            <a:xfrm>
              <a:off x="5080" y="3044"/>
              <a:ext cx="6" cy="7"/>
            </a:xfrm>
            <a:custGeom>
              <a:avLst/>
              <a:gdLst>
                <a:gd name="T0" fmla="*/ 3 w 7"/>
                <a:gd name="T1" fmla="*/ 5 h 7"/>
                <a:gd name="T2" fmla="*/ 2 w 7"/>
                <a:gd name="T3" fmla="*/ 4 h 7"/>
                <a:gd name="T4" fmla="*/ 2 w 7"/>
                <a:gd name="T5" fmla="*/ 3 h 7"/>
                <a:gd name="T6" fmla="*/ 1 w 7"/>
                <a:gd name="T7" fmla="*/ 3 h 7"/>
                <a:gd name="T8" fmla="*/ 0 w 7"/>
                <a:gd name="T9" fmla="*/ 2 h 7"/>
                <a:gd name="T10" fmla="*/ 0 w 7"/>
                <a:gd name="T11" fmla="*/ 2 h 7"/>
                <a:gd name="T12" fmla="*/ 0 w 7"/>
                <a:gd name="T13" fmla="*/ 1 h 7"/>
                <a:gd name="T14" fmla="*/ 1 w 7"/>
                <a:gd name="T15" fmla="*/ 0 h 7"/>
                <a:gd name="T16" fmla="*/ 2 w 7"/>
                <a:gd name="T17" fmla="*/ 0 h 7"/>
                <a:gd name="T18" fmla="*/ 2 w 7"/>
                <a:gd name="T19" fmla="*/ 0 h 7"/>
                <a:gd name="T20" fmla="*/ 3 w 7"/>
                <a:gd name="T21" fmla="*/ 0 h 7"/>
                <a:gd name="T22" fmla="*/ 3 w 7"/>
                <a:gd name="T23" fmla="*/ 0 h 7"/>
                <a:gd name="T24" fmla="*/ 3 w 7"/>
                <a:gd name="T25" fmla="*/ 1 h 7"/>
                <a:gd name="T26" fmla="*/ 3 w 7"/>
                <a:gd name="T27" fmla="*/ 2 h 7"/>
                <a:gd name="T28" fmla="*/ 3 w 7"/>
                <a:gd name="T29" fmla="*/ 2 h 7"/>
                <a:gd name="T30" fmla="*/ 3 w 7"/>
                <a:gd name="T31" fmla="*/ 3 h 7"/>
                <a:gd name="T32" fmla="*/ 3 w 7"/>
                <a:gd name="T33" fmla="*/ 4 h 7"/>
                <a:gd name="T34" fmla="*/ 3 w 7"/>
                <a:gd name="T35" fmla="*/ 5 h 7"/>
                <a:gd name="T36" fmla="*/ 3 w 7"/>
                <a:gd name="T37" fmla="*/ 5 h 7"/>
                <a:gd name="T38" fmla="*/ 3 w 7"/>
                <a:gd name="T39" fmla="*/ 6 h 7"/>
                <a:gd name="T40" fmla="*/ 3 w 7"/>
                <a:gd name="T41" fmla="*/ 6 h 7"/>
                <a:gd name="T42" fmla="*/ 3 w 7"/>
                <a:gd name="T43" fmla="*/ 6 h 7"/>
                <a:gd name="T44" fmla="*/ 3 w 7"/>
                <a:gd name="T45" fmla="*/ 6 h 7"/>
                <a:gd name="T46" fmla="*/ 3 w 7"/>
                <a:gd name="T47" fmla="*/ 5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7"/>
                <a:gd name="T74" fmla="*/ 7 w 7"/>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7">
                  <a:moveTo>
                    <a:pt x="4" y="5"/>
                  </a:moveTo>
                  <a:lnTo>
                    <a:pt x="2" y="4"/>
                  </a:lnTo>
                  <a:lnTo>
                    <a:pt x="2" y="3"/>
                  </a:lnTo>
                  <a:lnTo>
                    <a:pt x="1" y="3"/>
                  </a:lnTo>
                  <a:lnTo>
                    <a:pt x="0" y="2"/>
                  </a:lnTo>
                  <a:lnTo>
                    <a:pt x="0" y="1"/>
                  </a:lnTo>
                  <a:lnTo>
                    <a:pt x="1" y="0"/>
                  </a:lnTo>
                  <a:lnTo>
                    <a:pt x="2" y="0"/>
                  </a:lnTo>
                  <a:lnTo>
                    <a:pt x="3" y="0"/>
                  </a:lnTo>
                  <a:lnTo>
                    <a:pt x="4" y="0"/>
                  </a:lnTo>
                  <a:lnTo>
                    <a:pt x="4" y="1"/>
                  </a:lnTo>
                  <a:lnTo>
                    <a:pt x="5" y="2"/>
                  </a:lnTo>
                  <a:lnTo>
                    <a:pt x="6" y="2"/>
                  </a:lnTo>
                  <a:lnTo>
                    <a:pt x="6" y="3"/>
                  </a:lnTo>
                  <a:lnTo>
                    <a:pt x="6" y="4"/>
                  </a:lnTo>
                  <a:lnTo>
                    <a:pt x="6" y="5"/>
                  </a:lnTo>
                  <a:lnTo>
                    <a:pt x="6" y="6"/>
                  </a:lnTo>
                  <a:lnTo>
                    <a:pt x="5" y="6"/>
                  </a:lnTo>
                  <a:lnTo>
                    <a:pt x="4" y="6"/>
                  </a:lnTo>
                  <a:lnTo>
                    <a:pt x="4"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5" name="Freeform 379"/>
            <p:cNvSpPr>
              <a:spLocks/>
            </p:cNvSpPr>
            <p:nvPr/>
          </p:nvSpPr>
          <p:spPr bwMode="auto">
            <a:xfrm>
              <a:off x="5080" y="3044"/>
              <a:ext cx="16" cy="17"/>
            </a:xfrm>
            <a:custGeom>
              <a:avLst/>
              <a:gdLst>
                <a:gd name="T0" fmla="*/ 4 w 18"/>
                <a:gd name="T1" fmla="*/ 14 h 17"/>
                <a:gd name="T2" fmla="*/ 4 w 18"/>
                <a:gd name="T3" fmla="*/ 14 h 17"/>
                <a:gd name="T4" fmla="*/ 4 w 18"/>
                <a:gd name="T5" fmla="*/ 11 h 17"/>
                <a:gd name="T6" fmla="*/ 4 w 18"/>
                <a:gd name="T7" fmla="*/ 9 h 17"/>
                <a:gd name="T8" fmla="*/ 2 w 18"/>
                <a:gd name="T9" fmla="*/ 7 h 17"/>
                <a:gd name="T10" fmla="*/ 0 w 18"/>
                <a:gd name="T11" fmla="*/ 5 h 17"/>
                <a:gd name="T12" fmla="*/ 0 w 18"/>
                <a:gd name="T13" fmla="*/ 4 h 17"/>
                <a:gd name="T14" fmla="*/ 1 w 18"/>
                <a:gd name="T15" fmla="*/ 2 h 17"/>
                <a:gd name="T16" fmla="*/ 3 w 18"/>
                <a:gd name="T17" fmla="*/ 0 h 17"/>
                <a:gd name="T18" fmla="*/ 4 w 18"/>
                <a:gd name="T19" fmla="*/ 0 h 17"/>
                <a:gd name="T20" fmla="*/ 4 w 18"/>
                <a:gd name="T21" fmla="*/ 0 h 17"/>
                <a:gd name="T22" fmla="*/ 4 w 18"/>
                <a:gd name="T23" fmla="*/ 0 h 17"/>
                <a:gd name="T24" fmla="*/ 4 w 18"/>
                <a:gd name="T25" fmla="*/ 1 h 17"/>
                <a:gd name="T26" fmla="*/ 4 w 18"/>
                <a:gd name="T27" fmla="*/ 3 h 17"/>
                <a:gd name="T28" fmla="*/ 4 w 18"/>
                <a:gd name="T29" fmla="*/ 4 h 17"/>
                <a:gd name="T30" fmla="*/ 4 w 18"/>
                <a:gd name="T31" fmla="*/ 5 h 17"/>
                <a:gd name="T32" fmla="*/ 4 w 18"/>
                <a:gd name="T33" fmla="*/ 8 h 17"/>
                <a:gd name="T34" fmla="*/ 4 w 18"/>
                <a:gd name="T35" fmla="*/ 11 h 17"/>
                <a:gd name="T36" fmla="*/ 4 w 18"/>
                <a:gd name="T37" fmla="*/ 12 h 17"/>
                <a:gd name="T38" fmla="*/ 4 w 18"/>
                <a:gd name="T39" fmla="*/ 13 h 17"/>
                <a:gd name="T40" fmla="*/ 4 w 18"/>
                <a:gd name="T41" fmla="*/ 15 h 17"/>
                <a:gd name="T42" fmla="*/ 4 w 18"/>
                <a:gd name="T43" fmla="*/ 16 h 17"/>
                <a:gd name="T44" fmla="*/ 4 w 18"/>
                <a:gd name="T45" fmla="*/ 16 h 17"/>
                <a:gd name="T46" fmla="*/ 4 w 18"/>
                <a:gd name="T47" fmla="*/ 15 h 17"/>
                <a:gd name="T48" fmla="*/ 4 w 18"/>
                <a:gd name="T49" fmla="*/ 14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7"/>
                <a:gd name="T77" fmla="*/ 18 w 18"/>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7">
                  <a:moveTo>
                    <a:pt x="10" y="14"/>
                  </a:moveTo>
                  <a:lnTo>
                    <a:pt x="10" y="14"/>
                  </a:lnTo>
                  <a:lnTo>
                    <a:pt x="7" y="11"/>
                  </a:lnTo>
                  <a:lnTo>
                    <a:pt x="5" y="9"/>
                  </a:lnTo>
                  <a:lnTo>
                    <a:pt x="2" y="7"/>
                  </a:lnTo>
                  <a:lnTo>
                    <a:pt x="0" y="5"/>
                  </a:lnTo>
                  <a:lnTo>
                    <a:pt x="0" y="4"/>
                  </a:lnTo>
                  <a:lnTo>
                    <a:pt x="1" y="2"/>
                  </a:lnTo>
                  <a:lnTo>
                    <a:pt x="3" y="0"/>
                  </a:lnTo>
                  <a:lnTo>
                    <a:pt x="5" y="0"/>
                  </a:lnTo>
                  <a:lnTo>
                    <a:pt x="7" y="0"/>
                  </a:lnTo>
                  <a:lnTo>
                    <a:pt x="9" y="0"/>
                  </a:lnTo>
                  <a:lnTo>
                    <a:pt x="11" y="1"/>
                  </a:lnTo>
                  <a:lnTo>
                    <a:pt x="12" y="3"/>
                  </a:lnTo>
                  <a:lnTo>
                    <a:pt x="15" y="4"/>
                  </a:lnTo>
                  <a:lnTo>
                    <a:pt x="16" y="5"/>
                  </a:lnTo>
                  <a:lnTo>
                    <a:pt x="16" y="8"/>
                  </a:lnTo>
                  <a:lnTo>
                    <a:pt x="16" y="11"/>
                  </a:lnTo>
                  <a:lnTo>
                    <a:pt x="17" y="12"/>
                  </a:lnTo>
                  <a:lnTo>
                    <a:pt x="17" y="13"/>
                  </a:lnTo>
                  <a:lnTo>
                    <a:pt x="17" y="15"/>
                  </a:lnTo>
                  <a:lnTo>
                    <a:pt x="15" y="16"/>
                  </a:lnTo>
                  <a:lnTo>
                    <a:pt x="12" y="16"/>
                  </a:lnTo>
                  <a:lnTo>
                    <a:pt x="11" y="15"/>
                  </a:lnTo>
                  <a:lnTo>
                    <a:pt x="10" y="1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56" name="Freeform 380"/>
            <p:cNvSpPr>
              <a:spLocks/>
            </p:cNvSpPr>
            <p:nvPr/>
          </p:nvSpPr>
          <p:spPr bwMode="auto">
            <a:xfrm>
              <a:off x="5126" y="2949"/>
              <a:ext cx="7" cy="8"/>
            </a:xfrm>
            <a:custGeom>
              <a:avLst/>
              <a:gdLst>
                <a:gd name="T0" fmla="*/ 4 w 8"/>
                <a:gd name="T1" fmla="*/ 6 h 8"/>
                <a:gd name="T2" fmla="*/ 2 w 8"/>
                <a:gd name="T3" fmla="*/ 5 h 8"/>
                <a:gd name="T4" fmla="*/ 1 w 8"/>
                <a:gd name="T5" fmla="*/ 4 h 8"/>
                <a:gd name="T6" fmla="*/ 1 w 8"/>
                <a:gd name="T7" fmla="*/ 4 h 8"/>
                <a:gd name="T8" fmla="*/ 0 w 8"/>
                <a:gd name="T9" fmla="*/ 3 h 8"/>
                <a:gd name="T10" fmla="*/ 0 w 8"/>
                <a:gd name="T11" fmla="*/ 2 h 8"/>
                <a:gd name="T12" fmla="*/ 0 w 8"/>
                <a:gd name="T13" fmla="*/ 2 h 8"/>
                <a:gd name="T14" fmla="*/ 0 w 8"/>
                <a:gd name="T15" fmla="*/ 1 h 8"/>
                <a:gd name="T16" fmla="*/ 1 w 8"/>
                <a:gd name="T17" fmla="*/ 0 h 8"/>
                <a:gd name="T18" fmla="*/ 1 w 8"/>
                <a:gd name="T19" fmla="*/ 0 h 8"/>
                <a:gd name="T20" fmla="*/ 3 w 8"/>
                <a:gd name="T21" fmla="*/ 0 h 8"/>
                <a:gd name="T22" fmla="*/ 4 w 8"/>
                <a:gd name="T23" fmla="*/ 0 h 8"/>
                <a:gd name="T24" fmla="*/ 4 w 8"/>
                <a:gd name="T25" fmla="*/ 1 h 8"/>
                <a:gd name="T26" fmla="*/ 4 w 8"/>
                <a:gd name="T27" fmla="*/ 1 h 8"/>
                <a:gd name="T28" fmla="*/ 4 w 8"/>
                <a:gd name="T29" fmla="*/ 1 h 8"/>
                <a:gd name="T30" fmla="*/ 4 w 8"/>
                <a:gd name="T31" fmla="*/ 2 h 8"/>
                <a:gd name="T32" fmla="*/ 4 w 8"/>
                <a:gd name="T33" fmla="*/ 2 h 8"/>
                <a:gd name="T34" fmla="*/ 4 w 8"/>
                <a:gd name="T35" fmla="*/ 3 h 8"/>
                <a:gd name="T36" fmla="*/ 4 w 8"/>
                <a:gd name="T37" fmla="*/ 5 h 8"/>
                <a:gd name="T38" fmla="*/ 4 w 8"/>
                <a:gd name="T39" fmla="*/ 5 h 8"/>
                <a:gd name="T40" fmla="*/ 4 w 8"/>
                <a:gd name="T41" fmla="*/ 7 h 8"/>
                <a:gd name="T42" fmla="*/ 4 w 8"/>
                <a:gd name="T43" fmla="*/ 7 h 8"/>
                <a:gd name="T44" fmla="*/ 4 w 8"/>
                <a:gd name="T45" fmla="*/ 7 h 8"/>
                <a:gd name="T46" fmla="*/ 4 w 8"/>
                <a:gd name="T47" fmla="*/ 6 h 8"/>
                <a:gd name="T48" fmla="*/ 4 w 8"/>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8"/>
                <a:gd name="T77" fmla="*/ 8 w 8"/>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8">
                  <a:moveTo>
                    <a:pt x="4" y="6"/>
                  </a:moveTo>
                  <a:lnTo>
                    <a:pt x="2" y="5"/>
                  </a:lnTo>
                  <a:lnTo>
                    <a:pt x="1" y="4"/>
                  </a:lnTo>
                  <a:lnTo>
                    <a:pt x="0" y="3"/>
                  </a:lnTo>
                  <a:lnTo>
                    <a:pt x="0" y="2"/>
                  </a:lnTo>
                  <a:lnTo>
                    <a:pt x="0" y="1"/>
                  </a:lnTo>
                  <a:lnTo>
                    <a:pt x="1" y="0"/>
                  </a:lnTo>
                  <a:lnTo>
                    <a:pt x="3" y="0"/>
                  </a:lnTo>
                  <a:lnTo>
                    <a:pt x="4" y="0"/>
                  </a:lnTo>
                  <a:lnTo>
                    <a:pt x="4" y="1"/>
                  </a:lnTo>
                  <a:lnTo>
                    <a:pt x="5" y="1"/>
                  </a:lnTo>
                  <a:lnTo>
                    <a:pt x="6" y="1"/>
                  </a:lnTo>
                  <a:lnTo>
                    <a:pt x="7" y="2"/>
                  </a:lnTo>
                  <a:lnTo>
                    <a:pt x="7" y="3"/>
                  </a:lnTo>
                  <a:lnTo>
                    <a:pt x="7" y="5"/>
                  </a:lnTo>
                  <a:lnTo>
                    <a:pt x="7" y="7"/>
                  </a:lnTo>
                  <a:lnTo>
                    <a:pt x="6" y="7"/>
                  </a:lnTo>
                  <a:lnTo>
                    <a:pt x="5" y="7"/>
                  </a:lnTo>
                  <a:lnTo>
                    <a:pt x="4" y="6"/>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7" name="Freeform 381"/>
            <p:cNvSpPr>
              <a:spLocks/>
            </p:cNvSpPr>
            <p:nvPr/>
          </p:nvSpPr>
          <p:spPr bwMode="auto">
            <a:xfrm>
              <a:off x="5126" y="2949"/>
              <a:ext cx="17" cy="18"/>
            </a:xfrm>
            <a:custGeom>
              <a:avLst/>
              <a:gdLst>
                <a:gd name="T0" fmla="*/ 4 w 19"/>
                <a:gd name="T1" fmla="*/ 14 h 18"/>
                <a:gd name="T2" fmla="*/ 4 w 19"/>
                <a:gd name="T3" fmla="*/ 14 h 18"/>
                <a:gd name="T4" fmla="*/ 4 w 19"/>
                <a:gd name="T5" fmla="*/ 11 h 18"/>
                <a:gd name="T6" fmla="*/ 3 w 19"/>
                <a:gd name="T7" fmla="*/ 10 h 18"/>
                <a:gd name="T8" fmla="*/ 2 w 19"/>
                <a:gd name="T9" fmla="*/ 9 h 18"/>
                <a:gd name="T10" fmla="*/ 1 w 19"/>
                <a:gd name="T11" fmla="*/ 8 h 18"/>
                <a:gd name="T12" fmla="*/ 0 w 19"/>
                <a:gd name="T13" fmla="*/ 5 h 18"/>
                <a:gd name="T14" fmla="*/ 0 w 19"/>
                <a:gd name="T15" fmla="*/ 4 h 18"/>
                <a:gd name="T16" fmla="*/ 1 w 19"/>
                <a:gd name="T17" fmla="*/ 2 h 18"/>
                <a:gd name="T18" fmla="*/ 2 w 19"/>
                <a:gd name="T19" fmla="*/ 0 h 18"/>
                <a:gd name="T20" fmla="*/ 3 w 19"/>
                <a:gd name="T21" fmla="*/ 0 h 18"/>
                <a:gd name="T22" fmla="*/ 4 w 19"/>
                <a:gd name="T23" fmla="*/ 0 h 18"/>
                <a:gd name="T24" fmla="*/ 4 w 19"/>
                <a:gd name="T25" fmla="*/ 1 h 18"/>
                <a:gd name="T26" fmla="*/ 4 w 19"/>
                <a:gd name="T27" fmla="*/ 2 h 18"/>
                <a:gd name="T28" fmla="*/ 4 w 19"/>
                <a:gd name="T29" fmla="*/ 2 h 18"/>
                <a:gd name="T30" fmla="*/ 4 w 19"/>
                <a:gd name="T31" fmla="*/ 3 h 18"/>
                <a:gd name="T32" fmla="*/ 4 w 19"/>
                <a:gd name="T33" fmla="*/ 4 h 18"/>
                <a:gd name="T34" fmla="*/ 4 w 19"/>
                <a:gd name="T35" fmla="*/ 5 h 18"/>
                <a:gd name="T36" fmla="*/ 4 w 19"/>
                <a:gd name="T37" fmla="*/ 8 h 18"/>
                <a:gd name="T38" fmla="*/ 4 w 19"/>
                <a:gd name="T39" fmla="*/ 11 h 18"/>
                <a:gd name="T40" fmla="*/ 4 w 19"/>
                <a:gd name="T41" fmla="*/ 13 h 18"/>
                <a:gd name="T42" fmla="*/ 4 w 19"/>
                <a:gd name="T43" fmla="*/ 16 h 18"/>
                <a:gd name="T44" fmla="*/ 4 w 19"/>
                <a:gd name="T45" fmla="*/ 17 h 18"/>
                <a:gd name="T46" fmla="*/ 4 w 19"/>
                <a:gd name="T47" fmla="*/ 16 h 18"/>
                <a:gd name="T48" fmla="*/ 4 w 19"/>
                <a:gd name="T49" fmla="*/ 15 h 18"/>
                <a:gd name="T50" fmla="*/ 4 w 19"/>
                <a:gd name="T51" fmla="*/ 14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8"/>
                <a:gd name="T80" fmla="*/ 19 w 19"/>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8">
                  <a:moveTo>
                    <a:pt x="10" y="14"/>
                  </a:moveTo>
                  <a:lnTo>
                    <a:pt x="10" y="14"/>
                  </a:lnTo>
                  <a:lnTo>
                    <a:pt x="6" y="11"/>
                  </a:lnTo>
                  <a:lnTo>
                    <a:pt x="3" y="10"/>
                  </a:lnTo>
                  <a:lnTo>
                    <a:pt x="2" y="9"/>
                  </a:lnTo>
                  <a:lnTo>
                    <a:pt x="1" y="8"/>
                  </a:lnTo>
                  <a:lnTo>
                    <a:pt x="0" y="5"/>
                  </a:lnTo>
                  <a:lnTo>
                    <a:pt x="0" y="4"/>
                  </a:lnTo>
                  <a:lnTo>
                    <a:pt x="1" y="2"/>
                  </a:lnTo>
                  <a:lnTo>
                    <a:pt x="2" y="0"/>
                  </a:lnTo>
                  <a:lnTo>
                    <a:pt x="3" y="0"/>
                  </a:lnTo>
                  <a:lnTo>
                    <a:pt x="7" y="0"/>
                  </a:lnTo>
                  <a:lnTo>
                    <a:pt x="9" y="1"/>
                  </a:lnTo>
                  <a:lnTo>
                    <a:pt x="10" y="2"/>
                  </a:lnTo>
                  <a:lnTo>
                    <a:pt x="12" y="2"/>
                  </a:lnTo>
                  <a:lnTo>
                    <a:pt x="16" y="3"/>
                  </a:lnTo>
                  <a:lnTo>
                    <a:pt x="17" y="4"/>
                  </a:lnTo>
                  <a:lnTo>
                    <a:pt x="18" y="5"/>
                  </a:lnTo>
                  <a:lnTo>
                    <a:pt x="18" y="8"/>
                  </a:lnTo>
                  <a:lnTo>
                    <a:pt x="17" y="11"/>
                  </a:lnTo>
                  <a:lnTo>
                    <a:pt x="17" y="13"/>
                  </a:lnTo>
                  <a:lnTo>
                    <a:pt x="17" y="16"/>
                  </a:lnTo>
                  <a:lnTo>
                    <a:pt x="15" y="17"/>
                  </a:lnTo>
                  <a:lnTo>
                    <a:pt x="12" y="16"/>
                  </a:lnTo>
                  <a:lnTo>
                    <a:pt x="10" y="15"/>
                  </a:lnTo>
                  <a:lnTo>
                    <a:pt x="10" y="1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58" name="Freeform 382"/>
            <p:cNvSpPr>
              <a:spLocks/>
            </p:cNvSpPr>
            <p:nvPr/>
          </p:nvSpPr>
          <p:spPr bwMode="auto">
            <a:xfrm>
              <a:off x="5072" y="3011"/>
              <a:ext cx="2" cy="2"/>
            </a:xfrm>
            <a:custGeom>
              <a:avLst/>
              <a:gdLst>
                <a:gd name="T0" fmla="*/ 1 w 2"/>
                <a:gd name="T1" fmla="*/ 1 h 2"/>
                <a:gd name="T2" fmla="*/ 1 w 2"/>
                <a:gd name="T3" fmla="*/ 0 h 2"/>
                <a:gd name="T4" fmla="*/ 1 w 2"/>
                <a:gd name="T5" fmla="*/ 0 h 2"/>
                <a:gd name="T6" fmla="*/ 1 w 2"/>
                <a:gd name="T7" fmla="*/ 0 h 2"/>
                <a:gd name="T8" fmla="*/ 1 w 2"/>
                <a:gd name="T9" fmla="*/ 0 h 2"/>
                <a:gd name="T10" fmla="*/ 1 w 2"/>
                <a:gd name="T11" fmla="*/ 0 h 2"/>
                <a:gd name="T12" fmla="*/ 1 w 2"/>
                <a:gd name="T13" fmla="*/ 0 h 2"/>
                <a:gd name="T14" fmla="*/ 1 w 2"/>
                <a:gd name="T15" fmla="*/ 0 h 2"/>
                <a:gd name="T16" fmla="*/ 1 w 2"/>
                <a:gd name="T17" fmla="*/ 0 h 2"/>
                <a:gd name="T18" fmla="*/ 0 w 2"/>
                <a:gd name="T19" fmla="*/ 0 h 2"/>
                <a:gd name="T20" fmla="*/ 0 w 2"/>
                <a:gd name="T21" fmla="*/ 1 h 2"/>
                <a:gd name="T22" fmla="*/ 1 w 2"/>
                <a:gd name="T23" fmla="*/ 1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2"/>
                <a:gd name="T38" fmla="*/ 2 w 2"/>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2">
                  <a:moveTo>
                    <a:pt x="1" y="1"/>
                  </a:moveTo>
                  <a:lnTo>
                    <a:pt x="1" y="0"/>
                  </a:lnTo>
                  <a:lnTo>
                    <a:pt x="0" y="0"/>
                  </a:lnTo>
                  <a:lnTo>
                    <a:pt x="0" y="1"/>
                  </a:lnTo>
                  <a:lnTo>
                    <a:pt x="1"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59" name="Freeform 383"/>
            <p:cNvSpPr>
              <a:spLocks/>
            </p:cNvSpPr>
            <p:nvPr/>
          </p:nvSpPr>
          <p:spPr bwMode="auto">
            <a:xfrm>
              <a:off x="5072" y="3011"/>
              <a:ext cx="12" cy="12"/>
            </a:xfrm>
            <a:custGeom>
              <a:avLst/>
              <a:gdLst>
                <a:gd name="T0" fmla="*/ 3 w 14"/>
                <a:gd name="T1" fmla="*/ 7 h 12"/>
                <a:gd name="T2" fmla="*/ 3 w 14"/>
                <a:gd name="T3" fmla="*/ 7 h 12"/>
                <a:gd name="T4" fmla="*/ 3 w 14"/>
                <a:gd name="T5" fmla="*/ 5 h 12"/>
                <a:gd name="T6" fmla="*/ 3 w 14"/>
                <a:gd name="T7" fmla="*/ 3 h 12"/>
                <a:gd name="T8" fmla="*/ 3 w 14"/>
                <a:gd name="T9" fmla="*/ 1 h 12"/>
                <a:gd name="T10" fmla="*/ 3 w 14"/>
                <a:gd name="T11" fmla="*/ 0 h 12"/>
                <a:gd name="T12" fmla="*/ 3 w 14"/>
                <a:gd name="T13" fmla="*/ 0 h 12"/>
                <a:gd name="T14" fmla="*/ 3 w 14"/>
                <a:gd name="T15" fmla="*/ 0 h 12"/>
                <a:gd name="T16" fmla="*/ 3 w 14"/>
                <a:gd name="T17" fmla="*/ 0 h 12"/>
                <a:gd name="T18" fmla="*/ 3 w 14"/>
                <a:gd name="T19" fmla="*/ 0 h 12"/>
                <a:gd name="T20" fmla="*/ 0 w 14"/>
                <a:gd name="T21" fmla="*/ 4 h 12"/>
                <a:gd name="T22" fmla="*/ 2 w 14"/>
                <a:gd name="T23" fmla="*/ 11 h 12"/>
                <a:gd name="T24" fmla="*/ 3 w 14"/>
                <a:gd name="T25" fmla="*/ 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11" y="7"/>
                  </a:moveTo>
                  <a:lnTo>
                    <a:pt x="11" y="7"/>
                  </a:lnTo>
                  <a:lnTo>
                    <a:pt x="12" y="5"/>
                  </a:lnTo>
                  <a:lnTo>
                    <a:pt x="13" y="3"/>
                  </a:lnTo>
                  <a:lnTo>
                    <a:pt x="13" y="1"/>
                  </a:lnTo>
                  <a:lnTo>
                    <a:pt x="13" y="0"/>
                  </a:lnTo>
                  <a:lnTo>
                    <a:pt x="11" y="0"/>
                  </a:lnTo>
                  <a:lnTo>
                    <a:pt x="9" y="0"/>
                  </a:lnTo>
                  <a:lnTo>
                    <a:pt x="8" y="0"/>
                  </a:lnTo>
                  <a:lnTo>
                    <a:pt x="7" y="0"/>
                  </a:lnTo>
                  <a:lnTo>
                    <a:pt x="0" y="4"/>
                  </a:lnTo>
                  <a:lnTo>
                    <a:pt x="2" y="11"/>
                  </a:lnTo>
                  <a:lnTo>
                    <a:pt x="11"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60" name="Freeform 384"/>
            <p:cNvSpPr>
              <a:spLocks/>
            </p:cNvSpPr>
            <p:nvPr/>
          </p:nvSpPr>
          <p:spPr bwMode="auto">
            <a:xfrm>
              <a:off x="5129" y="3037"/>
              <a:ext cx="3" cy="3"/>
            </a:xfrm>
            <a:custGeom>
              <a:avLst/>
              <a:gdLst>
                <a:gd name="T0" fmla="*/ 2 w 4"/>
                <a:gd name="T1" fmla="*/ 1 h 3"/>
                <a:gd name="T2" fmla="*/ 2 w 4"/>
                <a:gd name="T3" fmla="*/ 1 h 3"/>
                <a:gd name="T4" fmla="*/ 2 w 4"/>
                <a:gd name="T5" fmla="*/ 1 h 3"/>
                <a:gd name="T6" fmla="*/ 2 w 4"/>
                <a:gd name="T7" fmla="*/ 1 h 3"/>
                <a:gd name="T8" fmla="*/ 2 w 4"/>
                <a:gd name="T9" fmla="*/ 0 h 3"/>
                <a:gd name="T10" fmla="*/ 2 w 4"/>
                <a:gd name="T11" fmla="*/ 0 h 3"/>
                <a:gd name="T12" fmla="*/ 2 w 4"/>
                <a:gd name="T13" fmla="*/ 0 h 3"/>
                <a:gd name="T14" fmla="*/ 2 w 4"/>
                <a:gd name="T15" fmla="*/ 0 h 3"/>
                <a:gd name="T16" fmla="*/ 2 w 4"/>
                <a:gd name="T17" fmla="*/ 0 h 3"/>
                <a:gd name="T18" fmla="*/ 0 w 4"/>
                <a:gd name="T19" fmla="*/ 1 h 3"/>
                <a:gd name="T20" fmla="*/ 1 w 4"/>
                <a:gd name="T21" fmla="*/ 2 h 3"/>
                <a:gd name="T22" fmla="*/ 2 w 4"/>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2" y="1"/>
                  </a:moveTo>
                  <a:lnTo>
                    <a:pt x="3" y="1"/>
                  </a:lnTo>
                  <a:lnTo>
                    <a:pt x="3" y="0"/>
                  </a:lnTo>
                  <a:lnTo>
                    <a:pt x="2" y="0"/>
                  </a:lnTo>
                  <a:lnTo>
                    <a:pt x="0" y="1"/>
                  </a:lnTo>
                  <a:lnTo>
                    <a:pt x="1" y="2"/>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61" name="Freeform 385"/>
            <p:cNvSpPr>
              <a:spLocks/>
            </p:cNvSpPr>
            <p:nvPr/>
          </p:nvSpPr>
          <p:spPr bwMode="auto">
            <a:xfrm>
              <a:off x="5129" y="3037"/>
              <a:ext cx="13" cy="13"/>
            </a:xfrm>
            <a:custGeom>
              <a:avLst/>
              <a:gdLst>
                <a:gd name="T0" fmla="*/ 3 w 15"/>
                <a:gd name="T1" fmla="*/ 8 h 13"/>
                <a:gd name="T2" fmla="*/ 3 w 15"/>
                <a:gd name="T3" fmla="*/ 8 h 13"/>
                <a:gd name="T4" fmla="*/ 3 w 15"/>
                <a:gd name="T5" fmla="*/ 6 h 13"/>
                <a:gd name="T6" fmla="*/ 3 w 15"/>
                <a:gd name="T7" fmla="*/ 4 h 13"/>
                <a:gd name="T8" fmla="*/ 3 w 15"/>
                <a:gd name="T9" fmla="*/ 3 h 13"/>
                <a:gd name="T10" fmla="*/ 3 w 15"/>
                <a:gd name="T11" fmla="*/ 1 h 13"/>
                <a:gd name="T12" fmla="*/ 3 w 15"/>
                <a:gd name="T13" fmla="*/ 0 h 13"/>
                <a:gd name="T14" fmla="*/ 3 w 15"/>
                <a:gd name="T15" fmla="*/ 0 h 13"/>
                <a:gd name="T16" fmla="*/ 3 w 15"/>
                <a:gd name="T17" fmla="*/ 0 h 13"/>
                <a:gd name="T18" fmla="*/ 3 w 15"/>
                <a:gd name="T19" fmla="*/ 0 h 13"/>
                <a:gd name="T20" fmla="*/ 0 w 15"/>
                <a:gd name="T21" fmla="*/ 5 h 13"/>
                <a:gd name="T22" fmla="*/ 2 w 15"/>
                <a:gd name="T23" fmla="*/ 12 h 13"/>
                <a:gd name="T24" fmla="*/ 3 w 15"/>
                <a:gd name="T25" fmla="*/ 8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11" y="8"/>
                  </a:moveTo>
                  <a:lnTo>
                    <a:pt x="11" y="8"/>
                  </a:lnTo>
                  <a:lnTo>
                    <a:pt x="12" y="6"/>
                  </a:lnTo>
                  <a:lnTo>
                    <a:pt x="14" y="4"/>
                  </a:lnTo>
                  <a:lnTo>
                    <a:pt x="14" y="3"/>
                  </a:lnTo>
                  <a:lnTo>
                    <a:pt x="13" y="1"/>
                  </a:lnTo>
                  <a:lnTo>
                    <a:pt x="11" y="0"/>
                  </a:lnTo>
                  <a:lnTo>
                    <a:pt x="9" y="0"/>
                  </a:lnTo>
                  <a:lnTo>
                    <a:pt x="8" y="0"/>
                  </a:lnTo>
                  <a:lnTo>
                    <a:pt x="7" y="0"/>
                  </a:lnTo>
                  <a:lnTo>
                    <a:pt x="0" y="5"/>
                  </a:lnTo>
                  <a:lnTo>
                    <a:pt x="2" y="12"/>
                  </a:lnTo>
                  <a:lnTo>
                    <a:pt x="11" y="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62" name="Freeform 386"/>
            <p:cNvSpPr>
              <a:spLocks/>
            </p:cNvSpPr>
            <p:nvPr/>
          </p:nvSpPr>
          <p:spPr bwMode="auto">
            <a:xfrm>
              <a:off x="5148" y="2992"/>
              <a:ext cx="2" cy="8"/>
            </a:xfrm>
            <a:custGeom>
              <a:avLst/>
              <a:gdLst>
                <a:gd name="T0" fmla="*/ 1 w 3"/>
                <a:gd name="T1" fmla="*/ 5 h 8"/>
                <a:gd name="T2" fmla="*/ 1 w 3"/>
                <a:gd name="T3" fmla="*/ 5 h 8"/>
                <a:gd name="T4" fmla="*/ 1 w 3"/>
                <a:gd name="T5" fmla="*/ 4 h 8"/>
                <a:gd name="T6" fmla="*/ 1 w 3"/>
                <a:gd name="T7" fmla="*/ 3 h 8"/>
                <a:gd name="T8" fmla="*/ 1 w 3"/>
                <a:gd name="T9" fmla="*/ 3 h 8"/>
                <a:gd name="T10" fmla="*/ 1 w 3"/>
                <a:gd name="T11" fmla="*/ 2 h 8"/>
                <a:gd name="T12" fmla="*/ 1 w 3"/>
                <a:gd name="T13" fmla="*/ 1 h 8"/>
                <a:gd name="T14" fmla="*/ 1 w 3"/>
                <a:gd name="T15" fmla="*/ 0 h 8"/>
                <a:gd name="T16" fmla="*/ 1 w 3"/>
                <a:gd name="T17" fmla="*/ 0 h 8"/>
                <a:gd name="T18" fmla="*/ 0 w 3"/>
                <a:gd name="T19" fmla="*/ 4 h 8"/>
                <a:gd name="T20" fmla="*/ 0 w 3"/>
                <a:gd name="T21" fmla="*/ 7 h 8"/>
                <a:gd name="T22" fmla="*/ 1 w 3"/>
                <a:gd name="T23" fmla="*/ 5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8"/>
                <a:gd name="T38" fmla="*/ 3 w 3"/>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8">
                  <a:moveTo>
                    <a:pt x="2" y="5"/>
                  </a:moveTo>
                  <a:lnTo>
                    <a:pt x="2" y="5"/>
                  </a:lnTo>
                  <a:lnTo>
                    <a:pt x="2" y="4"/>
                  </a:lnTo>
                  <a:lnTo>
                    <a:pt x="2" y="3"/>
                  </a:lnTo>
                  <a:lnTo>
                    <a:pt x="2" y="2"/>
                  </a:lnTo>
                  <a:lnTo>
                    <a:pt x="1" y="1"/>
                  </a:lnTo>
                  <a:lnTo>
                    <a:pt x="1" y="0"/>
                  </a:lnTo>
                  <a:lnTo>
                    <a:pt x="0" y="4"/>
                  </a:lnTo>
                  <a:lnTo>
                    <a:pt x="0" y="7"/>
                  </a:lnTo>
                  <a:lnTo>
                    <a:pt x="2"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63" name="Freeform 387"/>
            <p:cNvSpPr>
              <a:spLocks/>
            </p:cNvSpPr>
            <p:nvPr/>
          </p:nvSpPr>
          <p:spPr bwMode="auto">
            <a:xfrm>
              <a:off x="5148" y="2992"/>
              <a:ext cx="12" cy="18"/>
            </a:xfrm>
            <a:custGeom>
              <a:avLst/>
              <a:gdLst>
                <a:gd name="T0" fmla="*/ 3 w 14"/>
                <a:gd name="T1" fmla="*/ 13 h 18"/>
                <a:gd name="T2" fmla="*/ 3 w 14"/>
                <a:gd name="T3" fmla="*/ 13 h 18"/>
                <a:gd name="T4" fmla="*/ 3 w 14"/>
                <a:gd name="T5" fmla="*/ 11 h 18"/>
                <a:gd name="T6" fmla="*/ 3 w 14"/>
                <a:gd name="T7" fmla="*/ 9 h 18"/>
                <a:gd name="T8" fmla="*/ 3 w 14"/>
                <a:gd name="T9" fmla="*/ 8 h 18"/>
                <a:gd name="T10" fmla="*/ 3 w 14"/>
                <a:gd name="T11" fmla="*/ 7 h 18"/>
                <a:gd name="T12" fmla="*/ 3 w 14"/>
                <a:gd name="T13" fmla="*/ 5 h 18"/>
                <a:gd name="T14" fmla="*/ 3 w 14"/>
                <a:gd name="T15" fmla="*/ 3 h 18"/>
                <a:gd name="T16" fmla="*/ 3 w 14"/>
                <a:gd name="T17" fmla="*/ 1 h 18"/>
                <a:gd name="T18" fmla="*/ 3 w 14"/>
                <a:gd name="T19" fmla="*/ 0 h 18"/>
                <a:gd name="T20" fmla="*/ 0 w 14"/>
                <a:gd name="T21" fmla="*/ 10 h 18"/>
                <a:gd name="T22" fmla="*/ 2 w 14"/>
                <a:gd name="T23" fmla="*/ 17 h 18"/>
                <a:gd name="T24" fmla="*/ 3 w 14"/>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8"/>
                <a:gd name="T41" fmla="*/ 14 w 14"/>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8">
                  <a:moveTo>
                    <a:pt x="10" y="13"/>
                  </a:moveTo>
                  <a:lnTo>
                    <a:pt x="10" y="13"/>
                  </a:lnTo>
                  <a:lnTo>
                    <a:pt x="11" y="11"/>
                  </a:lnTo>
                  <a:lnTo>
                    <a:pt x="13" y="9"/>
                  </a:lnTo>
                  <a:lnTo>
                    <a:pt x="13" y="8"/>
                  </a:lnTo>
                  <a:lnTo>
                    <a:pt x="12" y="7"/>
                  </a:lnTo>
                  <a:lnTo>
                    <a:pt x="10" y="5"/>
                  </a:lnTo>
                  <a:lnTo>
                    <a:pt x="8" y="3"/>
                  </a:lnTo>
                  <a:lnTo>
                    <a:pt x="7" y="1"/>
                  </a:lnTo>
                  <a:lnTo>
                    <a:pt x="5" y="0"/>
                  </a:lnTo>
                  <a:lnTo>
                    <a:pt x="0" y="10"/>
                  </a:lnTo>
                  <a:lnTo>
                    <a:pt x="2" y="17"/>
                  </a:lnTo>
                  <a:lnTo>
                    <a:pt x="10" y="1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64" name="Freeform 388"/>
            <p:cNvSpPr>
              <a:spLocks/>
            </p:cNvSpPr>
            <p:nvPr/>
          </p:nvSpPr>
          <p:spPr bwMode="auto">
            <a:xfrm>
              <a:off x="5100" y="2973"/>
              <a:ext cx="8" cy="8"/>
            </a:xfrm>
            <a:custGeom>
              <a:avLst/>
              <a:gdLst>
                <a:gd name="T0" fmla="*/ 0 w 9"/>
                <a:gd name="T1" fmla="*/ 3 h 8"/>
                <a:gd name="T2" fmla="*/ 2 w 9"/>
                <a:gd name="T3" fmla="*/ 3 h 8"/>
                <a:gd name="T4" fmla="*/ 3 w 9"/>
                <a:gd name="T5" fmla="*/ 2 h 8"/>
                <a:gd name="T6" fmla="*/ 4 w 9"/>
                <a:gd name="T7" fmla="*/ 3 h 8"/>
                <a:gd name="T8" fmla="*/ 4 w 9"/>
                <a:gd name="T9" fmla="*/ 3 h 8"/>
                <a:gd name="T10" fmla="*/ 4 w 9"/>
                <a:gd name="T11" fmla="*/ 4 h 8"/>
                <a:gd name="T12" fmla="*/ 4 w 9"/>
                <a:gd name="T13" fmla="*/ 5 h 8"/>
                <a:gd name="T14" fmla="*/ 4 w 9"/>
                <a:gd name="T15" fmla="*/ 6 h 8"/>
                <a:gd name="T16" fmla="*/ 4 w 9"/>
                <a:gd name="T17" fmla="*/ 7 h 8"/>
                <a:gd name="T18" fmla="*/ 4 w 9"/>
                <a:gd name="T19" fmla="*/ 7 h 8"/>
                <a:gd name="T20" fmla="*/ 4 w 9"/>
                <a:gd name="T21" fmla="*/ 7 h 8"/>
                <a:gd name="T22" fmla="*/ 4 w 9"/>
                <a:gd name="T23" fmla="*/ 7 h 8"/>
                <a:gd name="T24" fmla="*/ 4 w 9"/>
                <a:gd name="T25" fmla="*/ 5 h 8"/>
                <a:gd name="T26" fmla="*/ 4 w 9"/>
                <a:gd name="T27" fmla="*/ 5 h 8"/>
                <a:gd name="T28" fmla="*/ 4 w 9"/>
                <a:gd name="T29" fmla="*/ 3 h 8"/>
                <a:gd name="T30" fmla="*/ 4 w 9"/>
                <a:gd name="T31" fmla="*/ 3 h 8"/>
                <a:gd name="T32" fmla="*/ 4 w 9"/>
                <a:gd name="T33" fmla="*/ 2 h 8"/>
                <a:gd name="T34" fmla="*/ 4 w 9"/>
                <a:gd name="T35" fmla="*/ 1 h 8"/>
                <a:gd name="T36" fmla="*/ 4 w 9"/>
                <a:gd name="T37" fmla="*/ 0 h 8"/>
                <a:gd name="T38" fmla="*/ 4 w 9"/>
                <a:gd name="T39" fmla="*/ 0 h 8"/>
                <a:gd name="T40" fmla="*/ 4 w 9"/>
                <a:gd name="T41" fmla="*/ 0 h 8"/>
                <a:gd name="T42" fmla="*/ 3 w 9"/>
                <a:gd name="T43" fmla="*/ 0 h 8"/>
                <a:gd name="T44" fmla="*/ 1 w 9"/>
                <a:gd name="T45" fmla="*/ 1 h 8"/>
                <a:gd name="T46" fmla="*/ 0 w 9"/>
                <a:gd name="T47" fmla="*/ 2 h 8"/>
                <a:gd name="T48" fmla="*/ 0 w 9"/>
                <a:gd name="T49" fmla="*/ 3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8"/>
                <a:gd name="T77" fmla="*/ 9 w 9"/>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8">
                  <a:moveTo>
                    <a:pt x="0" y="3"/>
                  </a:moveTo>
                  <a:lnTo>
                    <a:pt x="2" y="3"/>
                  </a:lnTo>
                  <a:lnTo>
                    <a:pt x="3" y="2"/>
                  </a:lnTo>
                  <a:lnTo>
                    <a:pt x="4" y="3"/>
                  </a:lnTo>
                  <a:lnTo>
                    <a:pt x="5" y="4"/>
                  </a:lnTo>
                  <a:lnTo>
                    <a:pt x="5" y="5"/>
                  </a:lnTo>
                  <a:lnTo>
                    <a:pt x="6" y="6"/>
                  </a:lnTo>
                  <a:lnTo>
                    <a:pt x="6" y="7"/>
                  </a:lnTo>
                  <a:lnTo>
                    <a:pt x="7" y="7"/>
                  </a:lnTo>
                  <a:lnTo>
                    <a:pt x="8" y="7"/>
                  </a:lnTo>
                  <a:lnTo>
                    <a:pt x="8" y="5"/>
                  </a:lnTo>
                  <a:lnTo>
                    <a:pt x="8" y="3"/>
                  </a:lnTo>
                  <a:lnTo>
                    <a:pt x="7" y="2"/>
                  </a:lnTo>
                  <a:lnTo>
                    <a:pt x="6" y="1"/>
                  </a:lnTo>
                  <a:lnTo>
                    <a:pt x="6" y="0"/>
                  </a:lnTo>
                  <a:lnTo>
                    <a:pt x="5" y="0"/>
                  </a:lnTo>
                  <a:lnTo>
                    <a:pt x="4" y="0"/>
                  </a:lnTo>
                  <a:lnTo>
                    <a:pt x="3" y="0"/>
                  </a:lnTo>
                  <a:lnTo>
                    <a:pt x="1" y="1"/>
                  </a:lnTo>
                  <a:lnTo>
                    <a:pt x="0" y="2"/>
                  </a:lnTo>
                  <a:lnTo>
                    <a:pt x="0" y="3"/>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65" name="Freeform 389"/>
            <p:cNvSpPr>
              <a:spLocks/>
            </p:cNvSpPr>
            <p:nvPr/>
          </p:nvSpPr>
          <p:spPr bwMode="auto">
            <a:xfrm>
              <a:off x="5100" y="2973"/>
              <a:ext cx="18" cy="18"/>
            </a:xfrm>
            <a:custGeom>
              <a:avLst/>
              <a:gdLst>
                <a:gd name="T0" fmla="*/ 0 w 20"/>
                <a:gd name="T1" fmla="*/ 7 h 18"/>
                <a:gd name="T2" fmla="*/ 0 w 20"/>
                <a:gd name="T3" fmla="*/ 7 h 18"/>
                <a:gd name="T4" fmla="*/ 4 w 20"/>
                <a:gd name="T5" fmla="*/ 7 h 18"/>
                <a:gd name="T6" fmla="*/ 5 w 20"/>
                <a:gd name="T7" fmla="*/ 6 h 18"/>
                <a:gd name="T8" fmla="*/ 5 w 20"/>
                <a:gd name="T9" fmla="*/ 7 h 18"/>
                <a:gd name="T10" fmla="*/ 5 w 20"/>
                <a:gd name="T11" fmla="*/ 8 h 18"/>
                <a:gd name="T12" fmla="*/ 5 w 20"/>
                <a:gd name="T13" fmla="*/ 10 h 18"/>
                <a:gd name="T14" fmla="*/ 5 w 20"/>
                <a:gd name="T15" fmla="*/ 13 h 18"/>
                <a:gd name="T16" fmla="*/ 5 w 20"/>
                <a:gd name="T17" fmla="*/ 14 h 18"/>
                <a:gd name="T18" fmla="*/ 5 w 20"/>
                <a:gd name="T19" fmla="*/ 16 h 18"/>
                <a:gd name="T20" fmla="*/ 5 w 20"/>
                <a:gd name="T21" fmla="*/ 17 h 18"/>
                <a:gd name="T22" fmla="*/ 5 w 20"/>
                <a:gd name="T23" fmla="*/ 17 h 18"/>
                <a:gd name="T24" fmla="*/ 5 w 20"/>
                <a:gd name="T25" fmla="*/ 16 h 18"/>
                <a:gd name="T26" fmla="*/ 5 w 20"/>
                <a:gd name="T27" fmla="*/ 13 h 18"/>
                <a:gd name="T28" fmla="*/ 5 w 20"/>
                <a:gd name="T29" fmla="*/ 11 h 18"/>
                <a:gd name="T30" fmla="*/ 5 w 20"/>
                <a:gd name="T31" fmla="*/ 8 h 18"/>
                <a:gd name="T32" fmla="*/ 5 w 20"/>
                <a:gd name="T33" fmla="*/ 7 h 18"/>
                <a:gd name="T34" fmla="*/ 5 w 20"/>
                <a:gd name="T35" fmla="*/ 5 h 18"/>
                <a:gd name="T36" fmla="*/ 5 w 20"/>
                <a:gd name="T37" fmla="*/ 3 h 18"/>
                <a:gd name="T38" fmla="*/ 5 w 20"/>
                <a:gd name="T39" fmla="*/ 1 h 18"/>
                <a:gd name="T40" fmla="*/ 5 w 20"/>
                <a:gd name="T41" fmla="*/ 0 h 18"/>
                <a:gd name="T42" fmla="*/ 5 w 20"/>
                <a:gd name="T43" fmla="*/ 0 h 18"/>
                <a:gd name="T44" fmla="*/ 5 w 20"/>
                <a:gd name="T45" fmla="*/ 0 h 18"/>
                <a:gd name="T46" fmla="*/ 3 w 20"/>
                <a:gd name="T47" fmla="*/ 3 h 18"/>
                <a:gd name="T48" fmla="*/ 1 w 20"/>
                <a:gd name="T49" fmla="*/ 6 h 18"/>
                <a:gd name="T50" fmla="*/ 0 w 20"/>
                <a:gd name="T51" fmla="*/ 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8"/>
                <a:gd name="T80" fmla="*/ 20 w 20"/>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8">
                  <a:moveTo>
                    <a:pt x="0" y="7"/>
                  </a:moveTo>
                  <a:lnTo>
                    <a:pt x="0" y="7"/>
                  </a:lnTo>
                  <a:lnTo>
                    <a:pt x="4" y="7"/>
                  </a:lnTo>
                  <a:lnTo>
                    <a:pt x="8" y="6"/>
                  </a:lnTo>
                  <a:lnTo>
                    <a:pt x="10" y="7"/>
                  </a:lnTo>
                  <a:lnTo>
                    <a:pt x="10" y="8"/>
                  </a:lnTo>
                  <a:lnTo>
                    <a:pt x="11" y="10"/>
                  </a:lnTo>
                  <a:lnTo>
                    <a:pt x="12" y="13"/>
                  </a:lnTo>
                  <a:lnTo>
                    <a:pt x="13" y="14"/>
                  </a:lnTo>
                  <a:lnTo>
                    <a:pt x="15" y="16"/>
                  </a:lnTo>
                  <a:lnTo>
                    <a:pt x="17" y="17"/>
                  </a:lnTo>
                  <a:lnTo>
                    <a:pt x="18" y="17"/>
                  </a:lnTo>
                  <a:lnTo>
                    <a:pt x="19" y="16"/>
                  </a:lnTo>
                  <a:lnTo>
                    <a:pt x="19" y="13"/>
                  </a:lnTo>
                  <a:lnTo>
                    <a:pt x="18" y="11"/>
                  </a:lnTo>
                  <a:lnTo>
                    <a:pt x="18" y="8"/>
                  </a:lnTo>
                  <a:lnTo>
                    <a:pt x="18" y="7"/>
                  </a:lnTo>
                  <a:lnTo>
                    <a:pt x="17" y="5"/>
                  </a:lnTo>
                  <a:lnTo>
                    <a:pt x="15" y="3"/>
                  </a:lnTo>
                  <a:lnTo>
                    <a:pt x="13" y="1"/>
                  </a:lnTo>
                  <a:lnTo>
                    <a:pt x="11" y="0"/>
                  </a:lnTo>
                  <a:lnTo>
                    <a:pt x="10" y="0"/>
                  </a:lnTo>
                  <a:lnTo>
                    <a:pt x="7" y="0"/>
                  </a:lnTo>
                  <a:lnTo>
                    <a:pt x="3" y="3"/>
                  </a:lnTo>
                  <a:lnTo>
                    <a:pt x="1" y="6"/>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66" name="Freeform 390"/>
            <p:cNvSpPr>
              <a:spLocks/>
            </p:cNvSpPr>
            <p:nvPr/>
          </p:nvSpPr>
          <p:spPr bwMode="auto">
            <a:xfrm>
              <a:off x="5111" y="3014"/>
              <a:ext cx="5" cy="6"/>
            </a:xfrm>
            <a:custGeom>
              <a:avLst/>
              <a:gdLst>
                <a:gd name="T0" fmla="*/ 3 w 6"/>
                <a:gd name="T1" fmla="*/ 0 h 6"/>
                <a:gd name="T2" fmla="*/ 3 w 6"/>
                <a:gd name="T3" fmla="*/ 3 h 6"/>
                <a:gd name="T4" fmla="*/ 2 w 6"/>
                <a:gd name="T5" fmla="*/ 5 h 6"/>
                <a:gd name="T6" fmla="*/ 1 w 6"/>
                <a:gd name="T7" fmla="*/ 5 h 6"/>
                <a:gd name="T8" fmla="*/ 0 w 6"/>
                <a:gd name="T9" fmla="*/ 5 h 6"/>
                <a:gd name="T10" fmla="*/ 3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5" y="0"/>
                  </a:moveTo>
                  <a:lnTo>
                    <a:pt x="4" y="3"/>
                  </a:lnTo>
                  <a:lnTo>
                    <a:pt x="2" y="5"/>
                  </a:lnTo>
                  <a:lnTo>
                    <a:pt x="1" y="5"/>
                  </a:lnTo>
                  <a:lnTo>
                    <a:pt x="0" y="5"/>
                  </a:lnTo>
                  <a:lnTo>
                    <a:pt x="5"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67" name="Freeform 391"/>
            <p:cNvSpPr>
              <a:spLocks/>
            </p:cNvSpPr>
            <p:nvPr/>
          </p:nvSpPr>
          <p:spPr bwMode="auto">
            <a:xfrm>
              <a:off x="5116" y="3019"/>
              <a:ext cx="6" cy="6"/>
            </a:xfrm>
            <a:custGeom>
              <a:avLst/>
              <a:gdLst>
                <a:gd name="T0" fmla="*/ 0 w 7"/>
                <a:gd name="T1" fmla="*/ 5 h 6"/>
                <a:gd name="T2" fmla="*/ 0 w 7"/>
                <a:gd name="T3" fmla="*/ 5 h 6"/>
                <a:gd name="T4" fmla="*/ 1 w 7"/>
                <a:gd name="T5" fmla="*/ 2 h 6"/>
                <a:gd name="T6" fmla="*/ 3 w 7"/>
                <a:gd name="T7" fmla="*/ 0 h 6"/>
                <a:gd name="T8" fmla="*/ 3 w 7"/>
                <a:gd name="T9" fmla="*/ 0 h 6"/>
                <a:gd name="T10" fmla="*/ 3 w 7"/>
                <a:gd name="T11" fmla="*/ 0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5"/>
                  </a:moveTo>
                  <a:lnTo>
                    <a:pt x="0" y="5"/>
                  </a:lnTo>
                  <a:lnTo>
                    <a:pt x="1" y="2"/>
                  </a:lnTo>
                  <a:lnTo>
                    <a:pt x="3" y="0"/>
                  </a:lnTo>
                  <a:lnTo>
                    <a:pt x="5" y="0"/>
                  </a:lnTo>
                  <a:lnTo>
                    <a:pt x="6"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68" name="Freeform 392"/>
            <p:cNvSpPr>
              <a:spLocks/>
            </p:cNvSpPr>
            <p:nvPr/>
          </p:nvSpPr>
          <p:spPr bwMode="auto">
            <a:xfrm>
              <a:off x="5077" y="2961"/>
              <a:ext cx="9" cy="11"/>
            </a:xfrm>
            <a:custGeom>
              <a:avLst/>
              <a:gdLst>
                <a:gd name="T0" fmla="*/ 0 w 10"/>
                <a:gd name="T1" fmla="*/ 10 h 11"/>
                <a:gd name="T2" fmla="*/ 1 w 10"/>
                <a:gd name="T3" fmla="*/ 9 h 11"/>
                <a:gd name="T4" fmla="*/ 3 w 10"/>
                <a:gd name="T5" fmla="*/ 8 h 11"/>
                <a:gd name="T6" fmla="*/ 4 w 10"/>
                <a:gd name="T7" fmla="*/ 7 h 11"/>
                <a:gd name="T8" fmla="*/ 4 w 10"/>
                <a:gd name="T9" fmla="*/ 6 h 11"/>
                <a:gd name="T10" fmla="*/ 4 w 10"/>
                <a:gd name="T11" fmla="*/ 5 h 11"/>
                <a:gd name="T12" fmla="*/ 5 w 10"/>
                <a:gd name="T13" fmla="*/ 4 h 11"/>
                <a:gd name="T14" fmla="*/ 5 w 10"/>
                <a:gd name="T15" fmla="*/ 3 h 11"/>
                <a:gd name="T16" fmla="*/ 5 w 10"/>
                <a:gd name="T17" fmla="*/ 3 h 11"/>
                <a:gd name="T18" fmla="*/ 5 w 10"/>
                <a:gd name="T19" fmla="*/ 2 h 11"/>
                <a:gd name="T20" fmla="*/ 5 w 10"/>
                <a:gd name="T21" fmla="*/ 1 h 11"/>
                <a:gd name="T22" fmla="*/ 5 w 10"/>
                <a:gd name="T23" fmla="*/ 0 h 11"/>
                <a:gd name="T24" fmla="*/ 0 w 10"/>
                <a:gd name="T25" fmla="*/ 1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1"/>
                <a:gd name="T41" fmla="*/ 10 w 10"/>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1">
                  <a:moveTo>
                    <a:pt x="0" y="10"/>
                  </a:moveTo>
                  <a:lnTo>
                    <a:pt x="1" y="9"/>
                  </a:lnTo>
                  <a:lnTo>
                    <a:pt x="3" y="8"/>
                  </a:lnTo>
                  <a:lnTo>
                    <a:pt x="4" y="7"/>
                  </a:lnTo>
                  <a:lnTo>
                    <a:pt x="4" y="6"/>
                  </a:lnTo>
                  <a:lnTo>
                    <a:pt x="4" y="5"/>
                  </a:lnTo>
                  <a:lnTo>
                    <a:pt x="5" y="4"/>
                  </a:lnTo>
                  <a:lnTo>
                    <a:pt x="5" y="3"/>
                  </a:lnTo>
                  <a:lnTo>
                    <a:pt x="6" y="3"/>
                  </a:lnTo>
                  <a:lnTo>
                    <a:pt x="7" y="2"/>
                  </a:lnTo>
                  <a:lnTo>
                    <a:pt x="9" y="1"/>
                  </a:lnTo>
                  <a:lnTo>
                    <a:pt x="9" y="0"/>
                  </a:lnTo>
                  <a:lnTo>
                    <a:pt x="0" y="1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69" name="Freeform 393"/>
            <p:cNvSpPr>
              <a:spLocks/>
            </p:cNvSpPr>
            <p:nvPr/>
          </p:nvSpPr>
          <p:spPr bwMode="auto">
            <a:xfrm>
              <a:off x="5077" y="2961"/>
              <a:ext cx="19" cy="21"/>
            </a:xfrm>
            <a:custGeom>
              <a:avLst/>
              <a:gdLst>
                <a:gd name="T0" fmla="*/ 0 w 21"/>
                <a:gd name="T1" fmla="*/ 20 h 21"/>
                <a:gd name="T2" fmla="*/ 0 w 21"/>
                <a:gd name="T3" fmla="*/ 20 h 21"/>
                <a:gd name="T4" fmla="*/ 2 w 21"/>
                <a:gd name="T5" fmla="*/ 18 h 21"/>
                <a:gd name="T6" fmla="*/ 5 w 21"/>
                <a:gd name="T7" fmla="*/ 15 h 21"/>
                <a:gd name="T8" fmla="*/ 5 w 21"/>
                <a:gd name="T9" fmla="*/ 13 h 21"/>
                <a:gd name="T10" fmla="*/ 5 w 21"/>
                <a:gd name="T11" fmla="*/ 12 h 21"/>
                <a:gd name="T12" fmla="*/ 5 w 21"/>
                <a:gd name="T13" fmla="*/ 10 h 21"/>
                <a:gd name="T14" fmla="*/ 5 w 21"/>
                <a:gd name="T15" fmla="*/ 8 h 21"/>
                <a:gd name="T16" fmla="*/ 5 w 21"/>
                <a:gd name="T17" fmla="*/ 6 h 21"/>
                <a:gd name="T18" fmla="*/ 5 w 21"/>
                <a:gd name="T19" fmla="*/ 5 h 21"/>
                <a:gd name="T20" fmla="*/ 5 w 21"/>
                <a:gd name="T21" fmla="*/ 3 h 21"/>
                <a:gd name="T22" fmla="*/ 5 w 21"/>
                <a:gd name="T23" fmla="*/ 1 h 21"/>
                <a:gd name="T24" fmla="*/ 5 w 21"/>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1"/>
                <a:gd name="T41" fmla="*/ 21 w 21"/>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1">
                  <a:moveTo>
                    <a:pt x="0" y="20"/>
                  </a:moveTo>
                  <a:lnTo>
                    <a:pt x="0" y="20"/>
                  </a:lnTo>
                  <a:lnTo>
                    <a:pt x="2" y="18"/>
                  </a:lnTo>
                  <a:lnTo>
                    <a:pt x="6" y="15"/>
                  </a:lnTo>
                  <a:lnTo>
                    <a:pt x="8" y="13"/>
                  </a:lnTo>
                  <a:lnTo>
                    <a:pt x="8" y="12"/>
                  </a:lnTo>
                  <a:lnTo>
                    <a:pt x="9" y="10"/>
                  </a:lnTo>
                  <a:lnTo>
                    <a:pt x="10" y="8"/>
                  </a:lnTo>
                  <a:lnTo>
                    <a:pt x="11" y="6"/>
                  </a:lnTo>
                  <a:lnTo>
                    <a:pt x="13" y="5"/>
                  </a:lnTo>
                  <a:lnTo>
                    <a:pt x="16" y="3"/>
                  </a:lnTo>
                  <a:lnTo>
                    <a:pt x="19" y="1"/>
                  </a:lnTo>
                  <a:lnTo>
                    <a:pt x="2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70" name="Freeform 394"/>
            <p:cNvSpPr>
              <a:spLocks/>
            </p:cNvSpPr>
            <p:nvPr/>
          </p:nvSpPr>
          <p:spPr bwMode="auto">
            <a:xfrm>
              <a:off x="5100" y="2942"/>
              <a:ext cx="7" cy="10"/>
            </a:xfrm>
            <a:custGeom>
              <a:avLst/>
              <a:gdLst>
                <a:gd name="T0" fmla="*/ 0 w 8"/>
                <a:gd name="T1" fmla="*/ 0 h 10"/>
                <a:gd name="T2" fmla="*/ 2 w 8"/>
                <a:gd name="T3" fmla="*/ 0 h 10"/>
                <a:gd name="T4" fmla="*/ 3 w 8"/>
                <a:gd name="T5" fmla="*/ 3 h 10"/>
                <a:gd name="T6" fmla="*/ 4 w 8"/>
                <a:gd name="T7" fmla="*/ 5 h 10"/>
                <a:gd name="T8" fmla="*/ 4 w 8"/>
                <a:gd name="T9" fmla="*/ 6 h 10"/>
                <a:gd name="T10" fmla="*/ 4 w 8"/>
                <a:gd name="T11" fmla="*/ 7 h 10"/>
                <a:gd name="T12" fmla="*/ 4 w 8"/>
                <a:gd name="T13" fmla="*/ 8 h 10"/>
                <a:gd name="T14" fmla="*/ 4 w 8"/>
                <a:gd name="T15" fmla="*/ 9 h 10"/>
                <a:gd name="T16" fmla="*/ 4 w 8"/>
                <a:gd name="T17" fmla="*/ 9 h 10"/>
                <a:gd name="T18" fmla="*/ 0 w 8"/>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0" y="0"/>
                  </a:moveTo>
                  <a:lnTo>
                    <a:pt x="2" y="0"/>
                  </a:lnTo>
                  <a:lnTo>
                    <a:pt x="3" y="3"/>
                  </a:lnTo>
                  <a:lnTo>
                    <a:pt x="4" y="5"/>
                  </a:lnTo>
                  <a:lnTo>
                    <a:pt x="4" y="6"/>
                  </a:lnTo>
                  <a:lnTo>
                    <a:pt x="5" y="7"/>
                  </a:lnTo>
                  <a:lnTo>
                    <a:pt x="6" y="8"/>
                  </a:lnTo>
                  <a:lnTo>
                    <a:pt x="7" y="9"/>
                  </a:lnTo>
                  <a:lnTo>
                    <a:pt x="0"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1" name="Freeform 395"/>
            <p:cNvSpPr>
              <a:spLocks/>
            </p:cNvSpPr>
            <p:nvPr/>
          </p:nvSpPr>
          <p:spPr bwMode="auto">
            <a:xfrm>
              <a:off x="5100" y="2942"/>
              <a:ext cx="17" cy="20"/>
            </a:xfrm>
            <a:custGeom>
              <a:avLst/>
              <a:gdLst>
                <a:gd name="T0" fmla="*/ 0 w 20"/>
                <a:gd name="T1" fmla="*/ 0 h 20"/>
                <a:gd name="T2" fmla="*/ 0 w 20"/>
                <a:gd name="T3" fmla="*/ 0 h 20"/>
                <a:gd name="T4" fmla="*/ 3 w 20"/>
                <a:gd name="T5" fmla="*/ 1 h 20"/>
                <a:gd name="T6" fmla="*/ 3 w 20"/>
                <a:gd name="T7" fmla="*/ 6 h 20"/>
                <a:gd name="T8" fmla="*/ 3 w 20"/>
                <a:gd name="T9" fmla="*/ 10 h 20"/>
                <a:gd name="T10" fmla="*/ 3 w 20"/>
                <a:gd name="T11" fmla="*/ 12 h 20"/>
                <a:gd name="T12" fmla="*/ 3 w 20"/>
                <a:gd name="T13" fmla="*/ 15 h 20"/>
                <a:gd name="T14" fmla="*/ 3 w 20"/>
                <a:gd name="T15" fmla="*/ 17 h 20"/>
                <a:gd name="T16" fmla="*/ 3 w 20"/>
                <a:gd name="T17" fmla="*/ 19 h 20"/>
                <a:gd name="T18" fmla="*/ 3 w 20"/>
                <a:gd name="T19" fmla="*/ 19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0"/>
                <a:gd name="T32" fmla="*/ 20 w 2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0">
                  <a:moveTo>
                    <a:pt x="0" y="0"/>
                  </a:moveTo>
                  <a:lnTo>
                    <a:pt x="0" y="0"/>
                  </a:lnTo>
                  <a:lnTo>
                    <a:pt x="4" y="1"/>
                  </a:lnTo>
                  <a:lnTo>
                    <a:pt x="8" y="6"/>
                  </a:lnTo>
                  <a:lnTo>
                    <a:pt x="11" y="10"/>
                  </a:lnTo>
                  <a:lnTo>
                    <a:pt x="11" y="12"/>
                  </a:lnTo>
                  <a:lnTo>
                    <a:pt x="12" y="15"/>
                  </a:lnTo>
                  <a:lnTo>
                    <a:pt x="16" y="17"/>
                  </a:lnTo>
                  <a:lnTo>
                    <a:pt x="18" y="19"/>
                  </a:lnTo>
                  <a:lnTo>
                    <a:pt x="19" y="19"/>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72" name="Freeform 396"/>
            <p:cNvSpPr>
              <a:spLocks/>
            </p:cNvSpPr>
            <p:nvPr/>
          </p:nvSpPr>
          <p:spPr bwMode="auto">
            <a:xfrm>
              <a:off x="5108" y="3040"/>
              <a:ext cx="9" cy="9"/>
            </a:xfrm>
            <a:custGeom>
              <a:avLst/>
              <a:gdLst>
                <a:gd name="T0" fmla="*/ 0 w 10"/>
                <a:gd name="T1" fmla="*/ 8 h 9"/>
                <a:gd name="T2" fmla="*/ 4 w 10"/>
                <a:gd name="T3" fmla="*/ 8 h 9"/>
                <a:gd name="T4" fmla="*/ 5 w 10"/>
                <a:gd name="T5" fmla="*/ 8 h 9"/>
                <a:gd name="T6" fmla="*/ 5 w 10"/>
                <a:gd name="T7" fmla="*/ 4 h 9"/>
                <a:gd name="T8" fmla="*/ 5 w 10"/>
                <a:gd name="T9" fmla="*/ 0 h 9"/>
                <a:gd name="T10" fmla="*/ 4 w 10"/>
                <a:gd name="T11" fmla="*/ 0 h 9"/>
                <a:gd name="T12" fmla="*/ 0 w 10"/>
                <a:gd name="T13" fmla="*/ 4 h 9"/>
                <a:gd name="T14" fmla="*/ 0 w 10"/>
                <a:gd name="T15" fmla="*/ 8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0" y="8"/>
                  </a:moveTo>
                  <a:lnTo>
                    <a:pt x="4" y="8"/>
                  </a:lnTo>
                  <a:lnTo>
                    <a:pt x="9" y="8"/>
                  </a:lnTo>
                  <a:lnTo>
                    <a:pt x="9" y="4"/>
                  </a:lnTo>
                  <a:lnTo>
                    <a:pt x="9" y="0"/>
                  </a:lnTo>
                  <a:lnTo>
                    <a:pt x="4"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3" name="Freeform 397"/>
            <p:cNvSpPr>
              <a:spLocks/>
            </p:cNvSpPr>
            <p:nvPr/>
          </p:nvSpPr>
          <p:spPr bwMode="auto">
            <a:xfrm>
              <a:off x="5092" y="3020"/>
              <a:ext cx="7" cy="8"/>
            </a:xfrm>
            <a:custGeom>
              <a:avLst/>
              <a:gdLst>
                <a:gd name="T0" fmla="*/ 0 w 8"/>
                <a:gd name="T1" fmla="*/ 5 h 8"/>
                <a:gd name="T2" fmla="*/ 2 w 8"/>
                <a:gd name="T3" fmla="*/ 7 h 8"/>
                <a:gd name="T4" fmla="*/ 4 w 8"/>
                <a:gd name="T5" fmla="*/ 7 h 8"/>
                <a:gd name="T6" fmla="*/ 4 w 8"/>
                <a:gd name="T7" fmla="*/ 5 h 8"/>
                <a:gd name="T8" fmla="*/ 4 w 8"/>
                <a:gd name="T9" fmla="*/ 2 h 8"/>
                <a:gd name="T10" fmla="*/ 4 w 8"/>
                <a:gd name="T11" fmla="*/ 0 h 8"/>
                <a:gd name="T12" fmla="*/ 2 w 8"/>
                <a:gd name="T13" fmla="*/ 0 h 8"/>
                <a:gd name="T14" fmla="*/ 0 w 8"/>
                <a:gd name="T15" fmla="*/ 2 h 8"/>
                <a:gd name="T16" fmla="*/ 0 w 8"/>
                <a:gd name="T17" fmla="*/ 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5"/>
                  </a:moveTo>
                  <a:lnTo>
                    <a:pt x="2" y="7"/>
                  </a:lnTo>
                  <a:lnTo>
                    <a:pt x="5" y="7"/>
                  </a:lnTo>
                  <a:lnTo>
                    <a:pt x="7" y="5"/>
                  </a:lnTo>
                  <a:lnTo>
                    <a:pt x="7" y="2"/>
                  </a:lnTo>
                  <a:lnTo>
                    <a:pt x="5" y="0"/>
                  </a:lnTo>
                  <a:lnTo>
                    <a:pt x="2"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4" name="Freeform 398"/>
            <p:cNvSpPr>
              <a:spLocks/>
            </p:cNvSpPr>
            <p:nvPr/>
          </p:nvSpPr>
          <p:spPr bwMode="auto">
            <a:xfrm>
              <a:off x="5100" y="2997"/>
              <a:ext cx="8" cy="9"/>
            </a:xfrm>
            <a:custGeom>
              <a:avLst/>
              <a:gdLst>
                <a:gd name="T0" fmla="*/ 0 w 10"/>
                <a:gd name="T1" fmla="*/ 8 h 9"/>
                <a:gd name="T2" fmla="*/ 0 w 10"/>
                <a:gd name="T3" fmla="*/ 8 h 9"/>
                <a:gd name="T4" fmla="*/ 2 w 10"/>
                <a:gd name="T5" fmla="*/ 8 h 9"/>
                <a:gd name="T6" fmla="*/ 2 w 10"/>
                <a:gd name="T7" fmla="*/ 8 h 9"/>
                <a:gd name="T8" fmla="*/ 2 w 10"/>
                <a:gd name="T9" fmla="*/ 4 h 9"/>
                <a:gd name="T10" fmla="*/ 2 w 10"/>
                <a:gd name="T11" fmla="*/ 0 h 9"/>
                <a:gd name="T12" fmla="*/ 0 w 10"/>
                <a:gd name="T13" fmla="*/ 0 h 9"/>
                <a:gd name="T14" fmla="*/ 0 w 10"/>
                <a:gd name="T15" fmla="*/ 4 h 9"/>
                <a:gd name="T16" fmla="*/ 0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8"/>
                  </a:moveTo>
                  <a:lnTo>
                    <a:pt x="0" y="8"/>
                  </a:lnTo>
                  <a:lnTo>
                    <a:pt x="4" y="8"/>
                  </a:lnTo>
                  <a:lnTo>
                    <a:pt x="9" y="8"/>
                  </a:lnTo>
                  <a:lnTo>
                    <a:pt x="9" y="4"/>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5" name="Freeform 399"/>
            <p:cNvSpPr>
              <a:spLocks/>
            </p:cNvSpPr>
            <p:nvPr/>
          </p:nvSpPr>
          <p:spPr bwMode="auto">
            <a:xfrm>
              <a:off x="5144" y="3019"/>
              <a:ext cx="9" cy="8"/>
            </a:xfrm>
            <a:custGeom>
              <a:avLst/>
              <a:gdLst>
                <a:gd name="T0" fmla="*/ 0 w 10"/>
                <a:gd name="T1" fmla="*/ 5 h 8"/>
                <a:gd name="T2" fmla="*/ 0 w 10"/>
                <a:gd name="T3" fmla="*/ 7 h 8"/>
                <a:gd name="T4" fmla="*/ 4 w 10"/>
                <a:gd name="T5" fmla="*/ 7 h 8"/>
                <a:gd name="T6" fmla="*/ 5 w 10"/>
                <a:gd name="T7" fmla="*/ 5 h 8"/>
                <a:gd name="T8" fmla="*/ 5 w 10"/>
                <a:gd name="T9" fmla="*/ 2 h 8"/>
                <a:gd name="T10" fmla="*/ 4 w 10"/>
                <a:gd name="T11" fmla="*/ 0 h 8"/>
                <a:gd name="T12" fmla="*/ 0 w 10"/>
                <a:gd name="T13" fmla="*/ 0 h 8"/>
                <a:gd name="T14" fmla="*/ 0 w 10"/>
                <a:gd name="T15" fmla="*/ 2 h 8"/>
                <a:gd name="T16" fmla="*/ 0 w 10"/>
                <a:gd name="T17" fmla="*/ 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5"/>
                  </a:moveTo>
                  <a:lnTo>
                    <a:pt x="0" y="7"/>
                  </a:lnTo>
                  <a:lnTo>
                    <a:pt x="4" y="7"/>
                  </a:lnTo>
                  <a:lnTo>
                    <a:pt x="9" y="5"/>
                  </a:lnTo>
                  <a:lnTo>
                    <a:pt x="9" y="2"/>
                  </a:lnTo>
                  <a:lnTo>
                    <a:pt x="4" y="0"/>
                  </a:lnTo>
                  <a:lnTo>
                    <a:pt x="0"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6" name="Freeform 400"/>
            <p:cNvSpPr>
              <a:spLocks/>
            </p:cNvSpPr>
            <p:nvPr/>
          </p:nvSpPr>
          <p:spPr bwMode="auto">
            <a:xfrm>
              <a:off x="5162" y="2952"/>
              <a:ext cx="8" cy="9"/>
            </a:xfrm>
            <a:custGeom>
              <a:avLst/>
              <a:gdLst>
                <a:gd name="T0" fmla="*/ 3 w 9"/>
                <a:gd name="T1" fmla="*/ 4 h 9"/>
                <a:gd name="T2" fmla="*/ 3 w 9"/>
                <a:gd name="T3" fmla="*/ 8 h 9"/>
                <a:gd name="T4" fmla="*/ 4 w 9"/>
                <a:gd name="T5" fmla="*/ 8 h 9"/>
                <a:gd name="T6" fmla="*/ 4 w 9"/>
                <a:gd name="T7" fmla="*/ 8 h 9"/>
                <a:gd name="T8" fmla="*/ 4 w 9"/>
                <a:gd name="T9" fmla="*/ 4 h 9"/>
                <a:gd name="T10" fmla="*/ 4 w 9"/>
                <a:gd name="T11" fmla="*/ 0 h 9"/>
                <a:gd name="T12" fmla="*/ 4 w 9"/>
                <a:gd name="T13" fmla="*/ 0 h 9"/>
                <a:gd name="T14" fmla="*/ 3 w 9"/>
                <a:gd name="T15" fmla="*/ 0 h 9"/>
                <a:gd name="T16" fmla="*/ 0 w 9"/>
                <a:gd name="T17" fmla="*/ 4 h 9"/>
                <a:gd name="T18" fmla="*/ 3 w 9"/>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3" y="4"/>
                  </a:moveTo>
                  <a:lnTo>
                    <a:pt x="3" y="8"/>
                  </a:lnTo>
                  <a:lnTo>
                    <a:pt x="5" y="8"/>
                  </a:lnTo>
                  <a:lnTo>
                    <a:pt x="8" y="8"/>
                  </a:lnTo>
                  <a:lnTo>
                    <a:pt x="8" y="4"/>
                  </a:lnTo>
                  <a:lnTo>
                    <a:pt x="8" y="0"/>
                  </a:lnTo>
                  <a:lnTo>
                    <a:pt x="5" y="0"/>
                  </a:lnTo>
                  <a:lnTo>
                    <a:pt x="3" y="0"/>
                  </a:lnTo>
                  <a:lnTo>
                    <a:pt x="0" y="4"/>
                  </a:lnTo>
                  <a:lnTo>
                    <a:pt x="3"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7" name="Freeform 401"/>
            <p:cNvSpPr>
              <a:spLocks/>
            </p:cNvSpPr>
            <p:nvPr/>
          </p:nvSpPr>
          <p:spPr bwMode="auto">
            <a:xfrm>
              <a:off x="5168" y="2976"/>
              <a:ext cx="9" cy="9"/>
            </a:xfrm>
            <a:custGeom>
              <a:avLst/>
              <a:gdLst>
                <a:gd name="T0" fmla="*/ 0 w 10"/>
                <a:gd name="T1" fmla="*/ 4 h 9"/>
                <a:gd name="T2" fmla="*/ 0 w 10"/>
                <a:gd name="T3" fmla="*/ 8 h 9"/>
                <a:gd name="T4" fmla="*/ 4 w 10"/>
                <a:gd name="T5" fmla="*/ 8 h 9"/>
                <a:gd name="T6" fmla="*/ 5 w 10"/>
                <a:gd name="T7" fmla="*/ 4 h 9"/>
                <a:gd name="T8" fmla="*/ 5 w 10"/>
                <a:gd name="T9" fmla="*/ 0 h 9"/>
                <a:gd name="T10" fmla="*/ 4 w 10"/>
                <a:gd name="T11" fmla="*/ 0 h 9"/>
                <a:gd name="T12" fmla="*/ 0 w 10"/>
                <a:gd name="T13" fmla="*/ 0 h 9"/>
                <a:gd name="T14" fmla="*/ 0 w 10"/>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0" y="4"/>
                  </a:moveTo>
                  <a:lnTo>
                    <a:pt x="0" y="8"/>
                  </a:lnTo>
                  <a:lnTo>
                    <a:pt x="4" y="8"/>
                  </a:lnTo>
                  <a:lnTo>
                    <a:pt x="9" y="4"/>
                  </a:lnTo>
                  <a:lnTo>
                    <a:pt x="9" y="0"/>
                  </a:lnTo>
                  <a:lnTo>
                    <a:pt x="4" y="0"/>
                  </a:lnTo>
                  <a:lnTo>
                    <a:pt x="0" y="0"/>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8" name="Freeform 402"/>
            <p:cNvSpPr>
              <a:spLocks/>
            </p:cNvSpPr>
            <p:nvPr/>
          </p:nvSpPr>
          <p:spPr bwMode="auto">
            <a:xfrm>
              <a:off x="5082" y="2968"/>
              <a:ext cx="9" cy="8"/>
            </a:xfrm>
            <a:custGeom>
              <a:avLst/>
              <a:gdLst>
                <a:gd name="T0" fmla="*/ 0 w 10"/>
                <a:gd name="T1" fmla="*/ 5 h 8"/>
                <a:gd name="T2" fmla="*/ 4 w 10"/>
                <a:gd name="T3" fmla="*/ 7 h 8"/>
                <a:gd name="T4" fmla="*/ 5 w 10"/>
                <a:gd name="T5" fmla="*/ 7 h 8"/>
                <a:gd name="T6" fmla="*/ 5 w 10"/>
                <a:gd name="T7" fmla="*/ 5 h 8"/>
                <a:gd name="T8" fmla="*/ 5 w 10"/>
                <a:gd name="T9" fmla="*/ 2 h 8"/>
                <a:gd name="T10" fmla="*/ 5 w 10"/>
                <a:gd name="T11" fmla="*/ 0 h 8"/>
                <a:gd name="T12" fmla="*/ 4 w 10"/>
                <a:gd name="T13" fmla="*/ 0 h 8"/>
                <a:gd name="T14" fmla="*/ 0 w 10"/>
                <a:gd name="T15" fmla="*/ 0 h 8"/>
                <a:gd name="T16" fmla="*/ 0 w 10"/>
                <a:gd name="T17" fmla="*/ 2 h 8"/>
                <a:gd name="T18" fmla="*/ 0 w 10"/>
                <a:gd name="T19" fmla="*/ 5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0" y="5"/>
                  </a:moveTo>
                  <a:lnTo>
                    <a:pt x="4" y="7"/>
                  </a:lnTo>
                  <a:lnTo>
                    <a:pt x="9" y="7"/>
                  </a:lnTo>
                  <a:lnTo>
                    <a:pt x="9" y="5"/>
                  </a:lnTo>
                  <a:lnTo>
                    <a:pt x="9" y="2"/>
                  </a:lnTo>
                  <a:lnTo>
                    <a:pt x="9" y="0"/>
                  </a:lnTo>
                  <a:lnTo>
                    <a:pt x="4" y="0"/>
                  </a:lnTo>
                  <a:lnTo>
                    <a:pt x="0"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79" name="Freeform 403"/>
            <p:cNvSpPr>
              <a:spLocks/>
            </p:cNvSpPr>
            <p:nvPr/>
          </p:nvSpPr>
          <p:spPr bwMode="auto">
            <a:xfrm>
              <a:off x="5055" y="2983"/>
              <a:ext cx="8" cy="10"/>
            </a:xfrm>
            <a:custGeom>
              <a:avLst/>
              <a:gdLst>
                <a:gd name="T0" fmla="*/ 3 w 9"/>
                <a:gd name="T1" fmla="*/ 9 h 10"/>
                <a:gd name="T2" fmla="*/ 3 w 9"/>
                <a:gd name="T3" fmla="*/ 9 h 10"/>
                <a:gd name="T4" fmla="*/ 4 w 9"/>
                <a:gd name="T5" fmla="*/ 9 h 10"/>
                <a:gd name="T6" fmla="*/ 4 w 9"/>
                <a:gd name="T7" fmla="*/ 9 h 10"/>
                <a:gd name="T8" fmla="*/ 4 w 9"/>
                <a:gd name="T9" fmla="*/ 0 h 10"/>
                <a:gd name="T10" fmla="*/ 4 w 9"/>
                <a:gd name="T11" fmla="*/ 0 h 10"/>
                <a:gd name="T12" fmla="*/ 3 w 9"/>
                <a:gd name="T13" fmla="*/ 0 h 10"/>
                <a:gd name="T14" fmla="*/ 0 w 9"/>
                <a:gd name="T15" fmla="*/ 0 h 10"/>
                <a:gd name="T16" fmla="*/ 0 w 9"/>
                <a:gd name="T17" fmla="*/ 9 h 10"/>
                <a:gd name="T18" fmla="*/ 3 w 9"/>
                <a:gd name="T19" fmla="*/ 9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0"/>
                <a:gd name="T32" fmla="*/ 9 w 9"/>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0">
                  <a:moveTo>
                    <a:pt x="3" y="9"/>
                  </a:moveTo>
                  <a:lnTo>
                    <a:pt x="3" y="9"/>
                  </a:lnTo>
                  <a:lnTo>
                    <a:pt x="5" y="9"/>
                  </a:lnTo>
                  <a:lnTo>
                    <a:pt x="8" y="9"/>
                  </a:lnTo>
                  <a:lnTo>
                    <a:pt x="8" y="0"/>
                  </a:lnTo>
                  <a:lnTo>
                    <a:pt x="5" y="0"/>
                  </a:lnTo>
                  <a:lnTo>
                    <a:pt x="3" y="0"/>
                  </a:lnTo>
                  <a:lnTo>
                    <a:pt x="0" y="0"/>
                  </a:lnTo>
                  <a:lnTo>
                    <a:pt x="0" y="9"/>
                  </a:lnTo>
                  <a:lnTo>
                    <a:pt x="3"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0" name="Freeform 404"/>
            <p:cNvSpPr>
              <a:spLocks/>
            </p:cNvSpPr>
            <p:nvPr/>
          </p:nvSpPr>
          <p:spPr bwMode="auto">
            <a:xfrm>
              <a:off x="5064" y="2955"/>
              <a:ext cx="9" cy="8"/>
            </a:xfrm>
            <a:custGeom>
              <a:avLst/>
              <a:gdLst>
                <a:gd name="T0" fmla="*/ 0 w 10"/>
                <a:gd name="T1" fmla="*/ 7 h 8"/>
                <a:gd name="T2" fmla="*/ 0 w 10"/>
                <a:gd name="T3" fmla="*/ 7 h 8"/>
                <a:gd name="T4" fmla="*/ 4 w 10"/>
                <a:gd name="T5" fmla="*/ 7 h 8"/>
                <a:gd name="T6" fmla="*/ 5 w 10"/>
                <a:gd name="T7" fmla="*/ 7 h 8"/>
                <a:gd name="T8" fmla="*/ 5 w 10"/>
                <a:gd name="T9" fmla="*/ 5 h 8"/>
                <a:gd name="T10" fmla="*/ 5 w 10"/>
                <a:gd name="T11" fmla="*/ 2 h 8"/>
                <a:gd name="T12" fmla="*/ 5 w 10"/>
                <a:gd name="T13" fmla="*/ 0 h 8"/>
                <a:gd name="T14" fmla="*/ 4 w 10"/>
                <a:gd name="T15" fmla="*/ 0 h 8"/>
                <a:gd name="T16" fmla="*/ 0 w 10"/>
                <a:gd name="T17" fmla="*/ 2 h 8"/>
                <a:gd name="T18" fmla="*/ 0 w 10"/>
                <a:gd name="T19" fmla="*/ 5 h 8"/>
                <a:gd name="T20" fmla="*/ 0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0" y="7"/>
                  </a:moveTo>
                  <a:lnTo>
                    <a:pt x="0" y="7"/>
                  </a:lnTo>
                  <a:lnTo>
                    <a:pt x="4" y="7"/>
                  </a:lnTo>
                  <a:lnTo>
                    <a:pt x="9" y="7"/>
                  </a:lnTo>
                  <a:lnTo>
                    <a:pt x="9" y="5"/>
                  </a:lnTo>
                  <a:lnTo>
                    <a:pt x="9" y="2"/>
                  </a:lnTo>
                  <a:lnTo>
                    <a:pt x="9" y="0"/>
                  </a:lnTo>
                  <a:lnTo>
                    <a:pt x="4" y="0"/>
                  </a:lnTo>
                  <a:lnTo>
                    <a:pt x="0" y="2"/>
                  </a:lnTo>
                  <a:lnTo>
                    <a:pt x="0" y="5"/>
                  </a:lnTo>
                  <a:lnTo>
                    <a:pt x="0"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1" name="Freeform 405"/>
            <p:cNvSpPr>
              <a:spLocks/>
            </p:cNvSpPr>
            <p:nvPr/>
          </p:nvSpPr>
          <p:spPr bwMode="auto">
            <a:xfrm>
              <a:off x="5118" y="2930"/>
              <a:ext cx="8" cy="8"/>
            </a:xfrm>
            <a:custGeom>
              <a:avLst/>
              <a:gdLst>
                <a:gd name="T0" fmla="*/ 0 w 9"/>
                <a:gd name="T1" fmla="*/ 5 h 8"/>
                <a:gd name="T2" fmla="*/ 3 w 9"/>
                <a:gd name="T3" fmla="*/ 7 h 8"/>
                <a:gd name="T4" fmla="*/ 4 w 9"/>
                <a:gd name="T5" fmla="*/ 7 h 8"/>
                <a:gd name="T6" fmla="*/ 4 w 9"/>
                <a:gd name="T7" fmla="*/ 5 h 8"/>
                <a:gd name="T8" fmla="*/ 4 w 9"/>
                <a:gd name="T9" fmla="*/ 5 h 8"/>
                <a:gd name="T10" fmla="*/ 4 w 9"/>
                <a:gd name="T11" fmla="*/ 2 h 8"/>
                <a:gd name="T12" fmla="*/ 4 w 9"/>
                <a:gd name="T13" fmla="*/ 0 h 8"/>
                <a:gd name="T14" fmla="*/ 4 w 9"/>
                <a:gd name="T15" fmla="*/ 0 h 8"/>
                <a:gd name="T16" fmla="*/ 3 w 9"/>
                <a:gd name="T17" fmla="*/ 0 h 8"/>
                <a:gd name="T18" fmla="*/ 0 w 9"/>
                <a:gd name="T19" fmla="*/ 0 h 8"/>
                <a:gd name="T20" fmla="*/ 0 w 9"/>
                <a:gd name="T21" fmla="*/ 2 h 8"/>
                <a:gd name="T22" fmla="*/ 0 w 9"/>
                <a:gd name="T23" fmla="*/ 5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0" y="5"/>
                  </a:moveTo>
                  <a:lnTo>
                    <a:pt x="3" y="7"/>
                  </a:lnTo>
                  <a:lnTo>
                    <a:pt x="5" y="7"/>
                  </a:lnTo>
                  <a:lnTo>
                    <a:pt x="5" y="5"/>
                  </a:lnTo>
                  <a:lnTo>
                    <a:pt x="8" y="5"/>
                  </a:lnTo>
                  <a:lnTo>
                    <a:pt x="8" y="2"/>
                  </a:lnTo>
                  <a:lnTo>
                    <a:pt x="8" y="0"/>
                  </a:lnTo>
                  <a:lnTo>
                    <a:pt x="5" y="0"/>
                  </a:lnTo>
                  <a:lnTo>
                    <a:pt x="3" y="0"/>
                  </a:lnTo>
                  <a:lnTo>
                    <a:pt x="0"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2" name="Freeform 406"/>
            <p:cNvSpPr>
              <a:spLocks/>
            </p:cNvSpPr>
            <p:nvPr/>
          </p:nvSpPr>
          <p:spPr bwMode="auto">
            <a:xfrm>
              <a:off x="5092" y="3060"/>
              <a:ext cx="8" cy="9"/>
            </a:xfrm>
            <a:custGeom>
              <a:avLst/>
              <a:gdLst>
                <a:gd name="T0" fmla="*/ 3 w 9"/>
                <a:gd name="T1" fmla="*/ 8 h 9"/>
                <a:gd name="T2" fmla="*/ 3 w 9"/>
                <a:gd name="T3" fmla="*/ 8 h 9"/>
                <a:gd name="T4" fmla="*/ 4 w 9"/>
                <a:gd name="T5" fmla="*/ 8 h 9"/>
                <a:gd name="T6" fmla="*/ 4 w 9"/>
                <a:gd name="T7" fmla="*/ 8 h 9"/>
                <a:gd name="T8" fmla="*/ 4 w 9"/>
                <a:gd name="T9" fmla="*/ 4 h 9"/>
                <a:gd name="T10" fmla="*/ 4 w 9"/>
                <a:gd name="T11" fmla="*/ 0 h 9"/>
                <a:gd name="T12" fmla="*/ 3 w 9"/>
                <a:gd name="T13" fmla="*/ 0 h 9"/>
                <a:gd name="T14" fmla="*/ 3 w 9"/>
                <a:gd name="T15" fmla="*/ 4 h 9"/>
                <a:gd name="T16" fmla="*/ 0 w 9"/>
                <a:gd name="T17" fmla="*/ 4 h 9"/>
                <a:gd name="T18" fmla="*/ 0 w 9"/>
                <a:gd name="T19" fmla="*/ 8 h 9"/>
                <a:gd name="T20" fmla="*/ 3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8"/>
                  </a:moveTo>
                  <a:lnTo>
                    <a:pt x="3" y="8"/>
                  </a:lnTo>
                  <a:lnTo>
                    <a:pt x="5" y="8"/>
                  </a:lnTo>
                  <a:lnTo>
                    <a:pt x="8" y="8"/>
                  </a:lnTo>
                  <a:lnTo>
                    <a:pt x="8" y="4"/>
                  </a:lnTo>
                  <a:lnTo>
                    <a:pt x="5" y="0"/>
                  </a:lnTo>
                  <a:lnTo>
                    <a:pt x="3" y="0"/>
                  </a:lnTo>
                  <a:lnTo>
                    <a:pt x="3" y="4"/>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3" name="Freeform 407"/>
            <p:cNvSpPr>
              <a:spLocks/>
            </p:cNvSpPr>
            <p:nvPr/>
          </p:nvSpPr>
          <p:spPr bwMode="auto">
            <a:xfrm>
              <a:off x="5130" y="3057"/>
              <a:ext cx="8" cy="8"/>
            </a:xfrm>
            <a:custGeom>
              <a:avLst/>
              <a:gdLst>
                <a:gd name="T0" fmla="*/ 0 w 9"/>
                <a:gd name="T1" fmla="*/ 5 h 8"/>
                <a:gd name="T2" fmla="*/ 3 w 9"/>
                <a:gd name="T3" fmla="*/ 7 h 8"/>
                <a:gd name="T4" fmla="*/ 4 w 9"/>
                <a:gd name="T5" fmla="*/ 7 h 8"/>
                <a:gd name="T6" fmla="*/ 4 w 9"/>
                <a:gd name="T7" fmla="*/ 5 h 8"/>
                <a:gd name="T8" fmla="*/ 4 w 9"/>
                <a:gd name="T9" fmla="*/ 5 h 8"/>
                <a:gd name="T10" fmla="*/ 4 w 9"/>
                <a:gd name="T11" fmla="*/ 2 h 8"/>
                <a:gd name="T12" fmla="*/ 4 w 9"/>
                <a:gd name="T13" fmla="*/ 0 h 8"/>
                <a:gd name="T14" fmla="*/ 4 w 9"/>
                <a:gd name="T15" fmla="*/ 0 h 8"/>
                <a:gd name="T16" fmla="*/ 3 w 9"/>
                <a:gd name="T17" fmla="*/ 0 h 8"/>
                <a:gd name="T18" fmla="*/ 0 w 9"/>
                <a:gd name="T19" fmla="*/ 0 h 8"/>
                <a:gd name="T20" fmla="*/ 0 w 9"/>
                <a:gd name="T21" fmla="*/ 2 h 8"/>
                <a:gd name="T22" fmla="*/ 0 w 9"/>
                <a:gd name="T23" fmla="*/ 5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0" y="5"/>
                  </a:moveTo>
                  <a:lnTo>
                    <a:pt x="3" y="7"/>
                  </a:lnTo>
                  <a:lnTo>
                    <a:pt x="5" y="7"/>
                  </a:lnTo>
                  <a:lnTo>
                    <a:pt x="5" y="5"/>
                  </a:lnTo>
                  <a:lnTo>
                    <a:pt x="8" y="5"/>
                  </a:lnTo>
                  <a:lnTo>
                    <a:pt x="8" y="2"/>
                  </a:lnTo>
                  <a:lnTo>
                    <a:pt x="8" y="0"/>
                  </a:lnTo>
                  <a:lnTo>
                    <a:pt x="5" y="0"/>
                  </a:lnTo>
                  <a:lnTo>
                    <a:pt x="3" y="0"/>
                  </a:lnTo>
                  <a:lnTo>
                    <a:pt x="0" y="0"/>
                  </a:lnTo>
                  <a:lnTo>
                    <a:pt x="0" y="2"/>
                  </a:lnTo>
                  <a:lnTo>
                    <a:pt x="0"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4" name="Freeform 408"/>
            <p:cNvSpPr>
              <a:spLocks/>
            </p:cNvSpPr>
            <p:nvPr/>
          </p:nvSpPr>
          <p:spPr bwMode="auto">
            <a:xfrm>
              <a:off x="5165" y="3020"/>
              <a:ext cx="9" cy="9"/>
            </a:xfrm>
            <a:custGeom>
              <a:avLst/>
              <a:gdLst>
                <a:gd name="T0" fmla="*/ 0 w 10"/>
                <a:gd name="T1" fmla="*/ 4 h 9"/>
                <a:gd name="T2" fmla="*/ 4 w 10"/>
                <a:gd name="T3" fmla="*/ 8 h 9"/>
                <a:gd name="T4" fmla="*/ 5 w 10"/>
                <a:gd name="T5" fmla="*/ 8 h 9"/>
                <a:gd name="T6" fmla="*/ 5 w 10"/>
                <a:gd name="T7" fmla="*/ 4 h 9"/>
                <a:gd name="T8" fmla="*/ 5 w 10"/>
                <a:gd name="T9" fmla="*/ 0 h 9"/>
                <a:gd name="T10" fmla="*/ 4 w 10"/>
                <a:gd name="T11" fmla="*/ 0 h 9"/>
                <a:gd name="T12" fmla="*/ 0 w 10"/>
                <a:gd name="T13" fmla="*/ 0 h 9"/>
                <a:gd name="T14" fmla="*/ 0 w 10"/>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0" y="4"/>
                  </a:moveTo>
                  <a:lnTo>
                    <a:pt x="4" y="8"/>
                  </a:lnTo>
                  <a:lnTo>
                    <a:pt x="9" y="8"/>
                  </a:lnTo>
                  <a:lnTo>
                    <a:pt x="9" y="4"/>
                  </a:lnTo>
                  <a:lnTo>
                    <a:pt x="9" y="0"/>
                  </a:lnTo>
                  <a:lnTo>
                    <a:pt x="4" y="0"/>
                  </a:lnTo>
                  <a:lnTo>
                    <a:pt x="0" y="0"/>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5" name="Freeform 409"/>
            <p:cNvSpPr>
              <a:spLocks/>
            </p:cNvSpPr>
            <p:nvPr/>
          </p:nvSpPr>
          <p:spPr bwMode="auto">
            <a:xfrm>
              <a:off x="5157" y="2985"/>
              <a:ext cx="9" cy="8"/>
            </a:xfrm>
            <a:custGeom>
              <a:avLst/>
              <a:gdLst>
                <a:gd name="T0" fmla="*/ 0 w 10"/>
                <a:gd name="T1" fmla="*/ 7 h 8"/>
                <a:gd name="T2" fmla="*/ 0 w 10"/>
                <a:gd name="T3" fmla="*/ 7 h 8"/>
                <a:gd name="T4" fmla="*/ 4 w 10"/>
                <a:gd name="T5" fmla="*/ 7 h 8"/>
                <a:gd name="T6" fmla="*/ 5 w 10"/>
                <a:gd name="T7" fmla="*/ 7 h 8"/>
                <a:gd name="T8" fmla="*/ 5 w 10"/>
                <a:gd name="T9" fmla="*/ 5 h 8"/>
                <a:gd name="T10" fmla="*/ 5 w 10"/>
                <a:gd name="T11" fmla="*/ 2 h 8"/>
                <a:gd name="T12" fmla="*/ 4 w 10"/>
                <a:gd name="T13" fmla="*/ 0 h 8"/>
                <a:gd name="T14" fmla="*/ 0 w 10"/>
                <a:gd name="T15" fmla="*/ 0 h 8"/>
                <a:gd name="T16" fmla="*/ 0 w 10"/>
                <a:gd name="T17" fmla="*/ 2 h 8"/>
                <a:gd name="T18" fmla="*/ 0 w 10"/>
                <a:gd name="T19" fmla="*/ 5 h 8"/>
                <a:gd name="T20" fmla="*/ 0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0" y="7"/>
                  </a:moveTo>
                  <a:lnTo>
                    <a:pt x="0" y="7"/>
                  </a:lnTo>
                  <a:lnTo>
                    <a:pt x="4" y="7"/>
                  </a:lnTo>
                  <a:lnTo>
                    <a:pt x="9" y="7"/>
                  </a:lnTo>
                  <a:lnTo>
                    <a:pt x="9" y="5"/>
                  </a:lnTo>
                  <a:lnTo>
                    <a:pt x="9" y="2"/>
                  </a:lnTo>
                  <a:lnTo>
                    <a:pt x="4" y="0"/>
                  </a:lnTo>
                  <a:lnTo>
                    <a:pt x="0" y="0"/>
                  </a:lnTo>
                  <a:lnTo>
                    <a:pt x="0" y="2"/>
                  </a:lnTo>
                  <a:lnTo>
                    <a:pt x="0" y="5"/>
                  </a:lnTo>
                  <a:lnTo>
                    <a:pt x="0"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6" name="Freeform 410"/>
            <p:cNvSpPr>
              <a:spLocks/>
            </p:cNvSpPr>
            <p:nvPr/>
          </p:nvSpPr>
          <p:spPr bwMode="auto">
            <a:xfrm>
              <a:off x="5172" y="2997"/>
              <a:ext cx="8" cy="9"/>
            </a:xfrm>
            <a:custGeom>
              <a:avLst/>
              <a:gdLst>
                <a:gd name="T0" fmla="*/ 0 w 10"/>
                <a:gd name="T1" fmla="*/ 8 h 9"/>
                <a:gd name="T2" fmla="*/ 0 w 10"/>
                <a:gd name="T3" fmla="*/ 8 h 9"/>
                <a:gd name="T4" fmla="*/ 2 w 10"/>
                <a:gd name="T5" fmla="*/ 8 h 9"/>
                <a:gd name="T6" fmla="*/ 2 w 10"/>
                <a:gd name="T7" fmla="*/ 8 h 9"/>
                <a:gd name="T8" fmla="*/ 2 w 10"/>
                <a:gd name="T9" fmla="*/ 4 h 9"/>
                <a:gd name="T10" fmla="*/ 2 w 10"/>
                <a:gd name="T11" fmla="*/ 0 h 9"/>
                <a:gd name="T12" fmla="*/ 2 w 10"/>
                <a:gd name="T13" fmla="*/ 0 h 9"/>
                <a:gd name="T14" fmla="*/ 0 w 10"/>
                <a:gd name="T15" fmla="*/ 0 h 9"/>
                <a:gd name="T16" fmla="*/ 0 w 10"/>
                <a:gd name="T17" fmla="*/ 4 h 9"/>
                <a:gd name="T18" fmla="*/ 0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0" y="8"/>
                  </a:moveTo>
                  <a:lnTo>
                    <a:pt x="0" y="8"/>
                  </a:lnTo>
                  <a:lnTo>
                    <a:pt x="4" y="8"/>
                  </a:lnTo>
                  <a:lnTo>
                    <a:pt x="9" y="8"/>
                  </a:lnTo>
                  <a:lnTo>
                    <a:pt x="9" y="4"/>
                  </a:lnTo>
                  <a:lnTo>
                    <a:pt x="9" y="0"/>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7" name="Freeform 411"/>
            <p:cNvSpPr>
              <a:spLocks/>
            </p:cNvSpPr>
            <p:nvPr/>
          </p:nvSpPr>
          <p:spPr bwMode="auto">
            <a:xfrm>
              <a:off x="5270" y="2917"/>
              <a:ext cx="153" cy="171"/>
            </a:xfrm>
            <a:custGeom>
              <a:avLst/>
              <a:gdLst>
                <a:gd name="T0" fmla="*/ 24 w 172"/>
                <a:gd name="T1" fmla="*/ 170 h 171"/>
                <a:gd name="T2" fmla="*/ 20 w 172"/>
                <a:gd name="T3" fmla="*/ 169 h 171"/>
                <a:gd name="T4" fmla="*/ 18 w 172"/>
                <a:gd name="T5" fmla="*/ 166 h 171"/>
                <a:gd name="T6" fmla="*/ 16 w 172"/>
                <a:gd name="T7" fmla="*/ 163 h 171"/>
                <a:gd name="T8" fmla="*/ 14 w 172"/>
                <a:gd name="T9" fmla="*/ 160 h 171"/>
                <a:gd name="T10" fmla="*/ 11 w 172"/>
                <a:gd name="T11" fmla="*/ 158 h 171"/>
                <a:gd name="T12" fmla="*/ 9 w 172"/>
                <a:gd name="T13" fmla="*/ 154 h 171"/>
                <a:gd name="T14" fmla="*/ 8 w 172"/>
                <a:gd name="T15" fmla="*/ 150 h 171"/>
                <a:gd name="T16" fmla="*/ 6 w 172"/>
                <a:gd name="T17" fmla="*/ 145 h 171"/>
                <a:gd name="T18" fmla="*/ 4 w 172"/>
                <a:gd name="T19" fmla="*/ 140 h 171"/>
                <a:gd name="T20" fmla="*/ 4 w 172"/>
                <a:gd name="T21" fmla="*/ 133 h 171"/>
                <a:gd name="T22" fmla="*/ 4 w 172"/>
                <a:gd name="T23" fmla="*/ 125 h 171"/>
                <a:gd name="T24" fmla="*/ 4 w 172"/>
                <a:gd name="T25" fmla="*/ 117 h 171"/>
                <a:gd name="T26" fmla="*/ 4 w 172"/>
                <a:gd name="T27" fmla="*/ 107 h 171"/>
                <a:gd name="T28" fmla="*/ 3 w 172"/>
                <a:gd name="T29" fmla="*/ 95 h 171"/>
                <a:gd name="T30" fmla="*/ 0 w 172"/>
                <a:gd name="T31" fmla="*/ 84 h 171"/>
                <a:gd name="T32" fmla="*/ 1 w 172"/>
                <a:gd name="T33" fmla="*/ 75 h 171"/>
                <a:gd name="T34" fmla="*/ 4 w 172"/>
                <a:gd name="T35" fmla="*/ 63 h 171"/>
                <a:gd name="T36" fmla="*/ 4 w 172"/>
                <a:gd name="T37" fmla="*/ 50 h 171"/>
                <a:gd name="T38" fmla="*/ 4 w 172"/>
                <a:gd name="T39" fmla="*/ 37 h 171"/>
                <a:gd name="T40" fmla="*/ 7 w 172"/>
                <a:gd name="T41" fmla="*/ 29 h 171"/>
                <a:gd name="T42" fmla="*/ 10 w 172"/>
                <a:gd name="T43" fmla="*/ 20 h 171"/>
                <a:gd name="T44" fmla="*/ 14 w 172"/>
                <a:gd name="T45" fmla="*/ 8 h 171"/>
                <a:gd name="T46" fmla="*/ 20 w 172"/>
                <a:gd name="T47" fmla="*/ 1 h 171"/>
                <a:gd name="T48" fmla="*/ 26 w 172"/>
                <a:gd name="T49" fmla="*/ 4 h 171"/>
                <a:gd name="T50" fmla="*/ 28 w 172"/>
                <a:gd name="T51" fmla="*/ 9 h 171"/>
                <a:gd name="T52" fmla="*/ 31 w 172"/>
                <a:gd name="T53" fmla="*/ 16 h 171"/>
                <a:gd name="T54" fmla="*/ 34 w 172"/>
                <a:gd name="T55" fmla="*/ 23 h 171"/>
                <a:gd name="T56" fmla="*/ 36 w 172"/>
                <a:gd name="T57" fmla="*/ 31 h 171"/>
                <a:gd name="T58" fmla="*/ 37 w 172"/>
                <a:gd name="T59" fmla="*/ 41 h 171"/>
                <a:gd name="T60" fmla="*/ 39 w 172"/>
                <a:gd name="T61" fmla="*/ 55 h 171"/>
                <a:gd name="T62" fmla="*/ 41 w 172"/>
                <a:gd name="T63" fmla="*/ 70 h 171"/>
                <a:gd name="T64" fmla="*/ 42 w 172"/>
                <a:gd name="T65" fmla="*/ 82 h 171"/>
                <a:gd name="T66" fmla="*/ 42 w 172"/>
                <a:gd name="T67" fmla="*/ 95 h 171"/>
                <a:gd name="T68" fmla="*/ 42 w 172"/>
                <a:gd name="T69" fmla="*/ 111 h 171"/>
                <a:gd name="T70" fmla="*/ 41 w 172"/>
                <a:gd name="T71" fmla="*/ 126 h 171"/>
                <a:gd name="T72" fmla="*/ 39 w 172"/>
                <a:gd name="T73" fmla="*/ 136 h 171"/>
                <a:gd name="T74" fmla="*/ 36 w 172"/>
                <a:gd name="T75" fmla="*/ 149 h 171"/>
                <a:gd name="T76" fmla="*/ 33 w 172"/>
                <a:gd name="T77" fmla="*/ 159 h 171"/>
                <a:gd name="T78" fmla="*/ 31 w 172"/>
                <a:gd name="T79" fmla="*/ 163 h 171"/>
                <a:gd name="T80" fmla="*/ 28 w 172"/>
                <a:gd name="T81" fmla="*/ 166 h 171"/>
                <a:gd name="T82" fmla="*/ 25 w 172"/>
                <a:gd name="T83" fmla="*/ 169 h 171"/>
                <a:gd name="T84" fmla="*/ 24 w 172"/>
                <a:gd name="T85" fmla="*/ 170 h 1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171"/>
                <a:gd name="T131" fmla="*/ 172 w 172"/>
                <a:gd name="T132" fmla="*/ 171 h 1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171">
                  <a:moveTo>
                    <a:pt x="99" y="170"/>
                  </a:moveTo>
                  <a:lnTo>
                    <a:pt x="99" y="170"/>
                  </a:lnTo>
                  <a:lnTo>
                    <a:pt x="92" y="170"/>
                  </a:lnTo>
                  <a:lnTo>
                    <a:pt x="87" y="169"/>
                  </a:lnTo>
                  <a:lnTo>
                    <a:pt x="81" y="167"/>
                  </a:lnTo>
                  <a:lnTo>
                    <a:pt x="77" y="166"/>
                  </a:lnTo>
                  <a:lnTo>
                    <a:pt x="72" y="164"/>
                  </a:lnTo>
                  <a:lnTo>
                    <a:pt x="68" y="163"/>
                  </a:lnTo>
                  <a:lnTo>
                    <a:pt x="62" y="161"/>
                  </a:lnTo>
                  <a:lnTo>
                    <a:pt x="55" y="160"/>
                  </a:lnTo>
                  <a:lnTo>
                    <a:pt x="51" y="159"/>
                  </a:lnTo>
                  <a:lnTo>
                    <a:pt x="46" y="158"/>
                  </a:lnTo>
                  <a:lnTo>
                    <a:pt x="42" y="156"/>
                  </a:lnTo>
                  <a:lnTo>
                    <a:pt x="37" y="154"/>
                  </a:lnTo>
                  <a:lnTo>
                    <a:pt x="34" y="151"/>
                  </a:lnTo>
                  <a:lnTo>
                    <a:pt x="30" y="150"/>
                  </a:lnTo>
                  <a:lnTo>
                    <a:pt x="27" y="147"/>
                  </a:lnTo>
                  <a:lnTo>
                    <a:pt x="25" y="145"/>
                  </a:lnTo>
                  <a:lnTo>
                    <a:pt x="23" y="143"/>
                  </a:lnTo>
                  <a:lnTo>
                    <a:pt x="20" y="140"/>
                  </a:lnTo>
                  <a:lnTo>
                    <a:pt x="18" y="137"/>
                  </a:lnTo>
                  <a:lnTo>
                    <a:pt x="17" y="133"/>
                  </a:lnTo>
                  <a:lnTo>
                    <a:pt x="15" y="129"/>
                  </a:lnTo>
                  <a:lnTo>
                    <a:pt x="12" y="125"/>
                  </a:lnTo>
                  <a:lnTo>
                    <a:pt x="12" y="121"/>
                  </a:lnTo>
                  <a:lnTo>
                    <a:pt x="11" y="117"/>
                  </a:lnTo>
                  <a:lnTo>
                    <a:pt x="10" y="113"/>
                  </a:lnTo>
                  <a:lnTo>
                    <a:pt x="7" y="107"/>
                  </a:lnTo>
                  <a:lnTo>
                    <a:pt x="6" y="101"/>
                  </a:lnTo>
                  <a:lnTo>
                    <a:pt x="3" y="95"/>
                  </a:lnTo>
                  <a:lnTo>
                    <a:pt x="1" y="90"/>
                  </a:lnTo>
                  <a:lnTo>
                    <a:pt x="0" y="84"/>
                  </a:lnTo>
                  <a:lnTo>
                    <a:pt x="0" y="79"/>
                  </a:lnTo>
                  <a:lnTo>
                    <a:pt x="1" y="75"/>
                  </a:lnTo>
                  <a:lnTo>
                    <a:pt x="3" y="69"/>
                  </a:lnTo>
                  <a:lnTo>
                    <a:pt x="6" y="63"/>
                  </a:lnTo>
                  <a:lnTo>
                    <a:pt x="10" y="56"/>
                  </a:lnTo>
                  <a:lnTo>
                    <a:pt x="12" y="50"/>
                  </a:lnTo>
                  <a:lnTo>
                    <a:pt x="17" y="43"/>
                  </a:lnTo>
                  <a:lnTo>
                    <a:pt x="20" y="37"/>
                  </a:lnTo>
                  <a:lnTo>
                    <a:pt x="25" y="32"/>
                  </a:lnTo>
                  <a:lnTo>
                    <a:pt x="27" y="29"/>
                  </a:lnTo>
                  <a:lnTo>
                    <a:pt x="33" y="25"/>
                  </a:lnTo>
                  <a:lnTo>
                    <a:pt x="39" y="20"/>
                  </a:lnTo>
                  <a:lnTo>
                    <a:pt x="48" y="14"/>
                  </a:lnTo>
                  <a:lnTo>
                    <a:pt x="59" y="8"/>
                  </a:lnTo>
                  <a:lnTo>
                    <a:pt x="70" y="4"/>
                  </a:lnTo>
                  <a:lnTo>
                    <a:pt x="83" y="1"/>
                  </a:lnTo>
                  <a:lnTo>
                    <a:pt x="96" y="0"/>
                  </a:lnTo>
                  <a:lnTo>
                    <a:pt x="107" y="4"/>
                  </a:lnTo>
                  <a:lnTo>
                    <a:pt x="113" y="6"/>
                  </a:lnTo>
                  <a:lnTo>
                    <a:pt x="117" y="9"/>
                  </a:lnTo>
                  <a:lnTo>
                    <a:pt x="123" y="12"/>
                  </a:lnTo>
                  <a:lnTo>
                    <a:pt x="128" y="16"/>
                  </a:lnTo>
                  <a:lnTo>
                    <a:pt x="134" y="19"/>
                  </a:lnTo>
                  <a:lnTo>
                    <a:pt x="141" y="23"/>
                  </a:lnTo>
                  <a:lnTo>
                    <a:pt x="144" y="27"/>
                  </a:lnTo>
                  <a:lnTo>
                    <a:pt x="149" y="31"/>
                  </a:lnTo>
                  <a:lnTo>
                    <a:pt x="151" y="35"/>
                  </a:lnTo>
                  <a:lnTo>
                    <a:pt x="154" y="41"/>
                  </a:lnTo>
                  <a:lnTo>
                    <a:pt x="158" y="48"/>
                  </a:lnTo>
                  <a:lnTo>
                    <a:pt x="161" y="55"/>
                  </a:lnTo>
                  <a:lnTo>
                    <a:pt x="163" y="63"/>
                  </a:lnTo>
                  <a:lnTo>
                    <a:pt x="165" y="70"/>
                  </a:lnTo>
                  <a:lnTo>
                    <a:pt x="169" y="77"/>
                  </a:lnTo>
                  <a:lnTo>
                    <a:pt x="170" y="82"/>
                  </a:lnTo>
                  <a:lnTo>
                    <a:pt x="170" y="88"/>
                  </a:lnTo>
                  <a:lnTo>
                    <a:pt x="171" y="95"/>
                  </a:lnTo>
                  <a:lnTo>
                    <a:pt x="171" y="103"/>
                  </a:lnTo>
                  <a:lnTo>
                    <a:pt x="170" y="111"/>
                  </a:lnTo>
                  <a:lnTo>
                    <a:pt x="170" y="119"/>
                  </a:lnTo>
                  <a:lnTo>
                    <a:pt x="168" y="126"/>
                  </a:lnTo>
                  <a:lnTo>
                    <a:pt x="165" y="132"/>
                  </a:lnTo>
                  <a:lnTo>
                    <a:pt x="162" y="136"/>
                  </a:lnTo>
                  <a:lnTo>
                    <a:pt x="154" y="143"/>
                  </a:lnTo>
                  <a:lnTo>
                    <a:pt x="149" y="149"/>
                  </a:lnTo>
                  <a:lnTo>
                    <a:pt x="143" y="155"/>
                  </a:lnTo>
                  <a:lnTo>
                    <a:pt x="136" y="159"/>
                  </a:lnTo>
                  <a:lnTo>
                    <a:pt x="132" y="161"/>
                  </a:lnTo>
                  <a:lnTo>
                    <a:pt x="126" y="163"/>
                  </a:lnTo>
                  <a:lnTo>
                    <a:pt x="119" y="164"/>
                  </a:lnTo>
                  <a:lnTo>
                    <a:pt x="114" y="166"/>
                  </a:lnTo>
                  <a:lnTo>
                    <a:pt x="108" y="168"/>
                  </a:lnTo>
                  <a:lnTo>
                    <a:pt x="104" y="169"/>
                  </a:lnTo>
                  <a:lnTo>
                    <a:pt x="100" y="170"/>
                  </a:lnTo>
                  <a:lnTo>
                    <a:pt x="99" y="170"/>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30088" name="Freeform 412"/>
            <p:cNvSpPr>
              <a:spLocks/>
            </p:cNvSpPr>
            <p:nvPr/>
          </p:nvSpPr>
          <p:spPr bwMode="auto">
            <a:xfrm>
              <a:off x="5360" y="3052"/>
              <a:ext cx="10" cy="3"/>
            </a:xfrm>
            <a:custGeom>
              <a:avLst/>
              <a:gdLst>
                <a:gd name="T0" fmla="*/ 5 w 11"/>
                <a:gd name="T1" fmla="*/ 2 h 3"/>
                <a:gd name="T2" fmla="*/ 5 w 11"/>
                <a:gd name="T3" fmla="*/ 2 h 3"/>
                <a:gd name="T4" fmla="*/ 4 w 11"/>
                <a:gd name="T5" fmla="*/ 2 h 3"/>
                <a:gd name="T6" fmla="*/ 4 w 11"/>
                <a:gd name="T7" fmla="*/ 2 h 3"/>
                <a:gd name="T8" fmla="*/ 3 w 11"/>
                <a:gd name="T9" fmla="*/ 2 h 3"/>
                <a:gd name="T10" fmla="*/ 2 w 11"/>
                <a:gd name="T11" fmla="*/ 2 h 3"/>
                <a:gd name="T12" fmla="*/ 1 w 11"/>
                <a:gd name="T13" fmla="*/ 2 h 3"/>
                <a:gd name="T14" fmla="*/ 0 w 11"/>
                <a:gd name="T15" fmla="*/ 2 h 3"/>
                <a:gd name="T16" fmla="*/ 0 w 11"/>
                <a:gd name="T17" fmla="*/ 1 h 3"/>
                <a:gd name="T18" fmla="*/ 1 w 11"/>
                <a:gd name="T19" fmla="*/ 1 h 3"/>
                <a:gd name="T20" fmla="*/ 1 w 11"/>
                <a:gd name="T21" fmla="*/ 1 h 3"/>
                <a:gd name="T22" fmla="*/ 2 w 11"/>
                <a:gd name="T23" fmla="*/ 1 h 3"/>
                <a:gd name="T24" fmla="*/ 3 w 11"/>
                <a:gd name="T25" fmla="*/ 0 h 3"/>
                <a:gd name="T26" fmla="*/ 4 w 11"/>
                <a:gd name="T27" fmla="*/ 0 h 3"/>
                <a:gd name="T28" fmla="*/ 5 w 11"/>
                <a:gd name="T29" fmla="*/ 0 h 3"/>
                <a:gd name="T30" fmla="*/ 5 w 11"/>
                <a:gd name="T31" fmla="*/ 0 h 3"/>
                <a:gd name="T32" fmla="*/ 5 w 11"/>
                <a:gd name="T33" fmla="*/ 0 h 3"/>
                <a:gd name="T34" fmla="*/ 5 w 11"/>
                <a:gd name="T35" fmla="*/ 1 h 3"/>
                <a:gd name="T36" fmla="*/ 5 w 11"/>
                <a:gd name="T37" fmla="*/ 1 h 3"/>
                <a:gd name="T38" fmla="*/ 5 w 11"/>
                <a:gd name="T39" fmla="*/ 1 h 3"/>
                <a:gd name="T40" fmla="*/ 5 w 11"/>
                <a:gd name="T41" fmla="*/ 1 h 3"/>
                <a:gd name="T42" fmla="*/ 5 w 11"/>
                <a:gd name="T43" fmla="*/ 1 h 3"/>
                <a:gd name="T44" fmla="*/ 5 w 11"/>
                <a:gd name="T45" fmla="*/ 2 h 3"/>
                <a:gd name="T46" fmla="*/ 5 w 11"/>
                <a:gd name="T47" fmla="*/ 2 h 3"/>
                <a:gd name="T48" fmla="*/ 5 w 11"/>
                <a:gd name="T49" fmla="*/ 2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3"/>
                <a:gd name="T77" fmla="*/ 11 w 11"/>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3">
                  <a:moveTo>
                    <a:pt x="8" y="2"/>
                  </a:moveTo>
                  <a:lnTo>
                    <a:pt x="5" y="2"/>
                  </a:lnTo>
                  <a:lnTo>
                    <a:pt x="4" y="2"/>
                  </a:lnTo>
                  <a:lnTo>
                    <a:pt x="3" y="2"/>
                  </a:lnTo>
                  <a:lnTo>
                    <a:pt x="2" y="2"/>
                  </a:lnTo>
                  <a:lnTo>
                    <a:pt x="1" y="2"/>
                  </a:lnTo>
                  <a:lnTo>
                    <a:pt x="0" y="2"/>
                  </a:lnTo>
                  <a:lnTo>
                    <a:pt x="0" y="1"/>
                  </a:lnTo>
                  <a:lnTo>
                    <a:pt x="1" y="1"/>
                  </a:lnTo>
                  <a:lnTo>
                    <a:pt x="2" y="1"/>
                  </a:lnTo>
                  <a:lnTo>
                    <a:pt x="3" y="0"/>
                  </a:lnTo>
                  <a:lnTo>
                    <a:pt x="4" y="0"/>
                  </a:lnTo>
                  <a:lnTo>
                    <a:pt x="5" y="0"/>
                  </a:lnTo>
                  <a:lnTo>
                    <a:pt x="6" y="0"/>
                  </a:lnTo>
                  <a:lnTo>
                    <a:pt x="7" y="0"/>
                  </a:lnTo>
                  <a:lnTo>
                    <a:pt x="8" y="1"/>
                  </a:lnTo>
                  <a:lnTo>
                    <a:pt x="9" y="1"/>
                  </a:lnTo>
                  <a:lnTo>
                    <a:pt x="10" y="1"/>
                  </a:lnTo>
                  <a:lnTo>
                    <a:pt x="9" y="2"/>
                  </a:lnTo>
                  <a:lnTo>
                    <a:pt x="8"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89" name="Freeform 413"/>
            <p:cNvSpPr>
              <a:spLocks/>
            </p:cNvSpPr>
            <p:nvPr/>
          </p:nvSpPr>
          <p:spPr bwMode="auto">
            <a:xfrm>
              <a:off x="5360" y="3052"/>
              <a:ext cx="20" cy="13"/>
            </a:xfrm>
            <a:custGeom>
              <a:avLst/>
              <a:gdLst>
                <a:gd name="T0" fmla="*/ 3 w 23"/>
                <a:gd name="T1" fmla="*/ 10 h 13"/>
                <a:gd name="T2" fmla="*/ 3 w 23"/>
                <a:gd name="T3" fmla="*/ 10 h 13"/>
                <a:gd name="T4" fmla="*/ 3 w 23"/>
                <a:gd name="T5" fmla="*/ 10 h 13"/>
                <a:gd name="T6" fmla="*/ 3 w 23"/>
                <a:gd name="T7" fmla="*/ 10 h 13"/>
                <a:gd name="T8" fmla="*/ 3 w 23"/>
                <a:gd name="T9" fmla="*/ 11 h 13"/>
                <a:gd name="T10" fmla="*/ 3 w 23"/>
                <a:gd name="T11" fmla="*/ 12 h 13"/>
                <a:gd name="T12" fmla="*/ 3 w 23"/>
                <a:gd name="T13" fmla="*/ 11 h 13"/>
                <a:gd name="T14" fmla="*/ 1 w 23"/>
                <a:gd name="T15" fmla="*/ 10 h 13"/>
                <a:gd name="T16" fmla="*/ 0 w 23"/>
                <a:gd name="T17" fmla="*/ 9 h 13"/>
                <a:gd name="T18" fmla="*/ 0 w 23"/>
                <a:gd name="T19" fmla="*/ 7 h 13"/>
                <a:gd name="T20" fmla="*/ 1 w 23"/>
                <a:gd name="T21" fmla="*/ 5 h 13"/>
                <a:gd name="T22" fmla="*/ 2 w 23"/>
                <a:gd name="T23" fmla="*/ 4 h 13"/>
                <a:gd name="T24" fmla="*/ 3 w 23"/>
                <a:gd name="T25" fmla="*/ 3 h 13"/>
                <a:gd name="T26" fmla="*/ 3 w 23"/>
                <a:gd name="T27" fmla="*/ 2 h 13"/>
                <a:gd name="T28" fmla="*/ 3 w 23"/>
                <a:gd name="T29" fmla="*/ 1 h 13"/>
                <a:gd name="T30" fmla="*/ 3 w 23"/>
                <a:gd name="T31" fmla="*/ 0 h 13"/>
                <a:gd name="T32" fmla="*/ 3 w 23"/>
                <a:gd name="T33" fmla="*/ 1 h 13"/>
                <a:gd name="T34" fmla="*/ 3 w 23"/>
                <a:gd name="T35" fmla="*/ 2 h 13"/>
                <a:gd name="T36" fmla="*/ 3 w 23"/>
                <a:gd name="T37" fmla="*/ 3 h 13"/>
                <a:gd name="T38" fmla="*/ 3 w 23"/>
                <a:gd name="T39" fmla="*/ 4 h 13"/>
                <a:gd name="T40" fmla="*/ 3 w 23"/>
                <a:gd name="T41" fmla="*/ 4 h 13"/>
                <a:gd name="T42" fmla="*/ 4 w 23"/>
                <a:gd name="T43" fmla="*/ 5 h 13"/>
                <a:gd name="T44" fmla="*/ 4 w 23"/>
                <a:gd name="T45" fmla="*/ 7 h 13"/>
                <a:gd name="T46" fmla="*/ 3 w 23"/>
                <a:gd name="T47" fmla="*/ 9 h 13"/>
                <a:gd name="T48" fmla="*/ 3 w 23"/>
                <a:gd name="T49" fmla="*/ 10 h 13"/>
                <a:gd name="T50" fmla="*/ 3 w 23"/>
                <a:gd name="T51" fmla="*/ 1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3"/>
                <a:gd name="T80" fmla="*/ 23 w 23"/>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3">
                  <a:moveTo>
                    <a:pt x="17" y="10"/>
                  </a:moveTo>
                  <a:lnTo>
                    <a:pt x="17" y="10"/>
                  </a:lnTo>
                  <a:lnTo>
                    <a:pt x="12" y="10"/>
                  </a:lnTo>
                  <a:lnTo>
                    <a:pt x="9" y="10"/>
                  </a:lnTo>
                  <a:lnTo>
                    <a:pt x="8" y="11"/>
                  </a:lnTo>
                  <a:lnTo>
                    <a:pt x="6" y="12"/>
                  </a:lnTo>
                  <a:lnTo>
                    <a:pt x="3" y="11"/>
                  </a:lnTo>
                  <a:lnTo>
                    <a:pt x="1" y="10"/>
                  </a:lnTo>
                  <a:lnTo>
                    <a:pt x="0" y="9"/>
                  </a:lnTo>
                  <a:lnTo>
                    <a:pt x="0" y="7"/>
                  </a:lnTo>
                  <a:lnTo>
                    <a:pt x="1" y="5"/>
                  </a:lnTo>
                  <a:lnTo>
                    <a:pt x="2" y="4"/>
                  </a:lnTo>
                  <a:lnTo>
                    <a:pt x="5" y="3"/>
                  </a:lnTo>
                  <a:lnTo>
                    <a:pt x="6" y="2"/>
                  </a:lnTo>
                  <a:lnTo>
                    <a:pt x="8" y="1"/>
                  </a:lnTo>
                  <a:lnTo>
                    <a:pt x="10" y="0"/>
                  </a:lnTo>
                  <a:lnTo>
                    <a:pt x="13" y="1"/>
                  </a:lnTo>
                  <a:lnTo>
                    <a:pt x="15" y="2"/>
                  </a:lnTo>
                  <a:lnTo>
                    <a:pt x="17" y="3"/>
                  </a:lnTo>
                  <a:lnTo>
                    <a:pt x="19" y="4"/>
                  </a:lnTo>
                  <a:lnTo>
                    <a:pt x="21" y="4"/>
                  </a:lnTo>
                  <a:lnTo>
                    <a:pt x="22" y="5"/>
                  </a:lnTo>
                  <a:lnTo>
                    <a:pt x="22" y="7"/>
                  </a:lnTo>
                  <a:lnTo>
                    <a:pt x="20" y="9"/>
                  </a:lnTo>
                  <a:lnTo>
                    <a:pt x="19" y="10"/>
                  </a:lnTo>
                  <a:lnTo>
                    <a:pt x="17" y="1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90" name="Freeform 414"/>
            <p:cNvSpPr>
              <a:spLocks/>
            </p:cNvSpPr>
            <p:nvPr/>
          </p:nvSpPr>
          <p:spPr bwMode="auto">
            <a:xfrm>
              <a:off x="5311" y="2957"/>
              <a:ext cx="10" cy="5"/>
            </a:xfrm>
            <a:custGeom>
              <a:avLst/>
              <a:gdLst>
                <a:gd name="T0" fmla="*/ 5 w 11"/>
                <a:gd name="T1" fmla="*/ 3 h 5"/>
                <a:gd name="T2" fmla="*/ 5 w 11"/>
                <a:gd name="T3" fmla="*/ 3 h 5"/>
                <a:gd name="T4" fmla="*/ 4 w 11"/>
                <a:gd name="T5" fmla="*/ 3 h 5"/>
                <a:gd name="T6" fmla="*/ 4 w 11"/>
                <a:gd name="T7" fmla="*/ 4 h 5"/>
                <a:gd name="T8" fmla="*/ 3 w 11"/>
                <a:gd name="T9" fmla="*/ 4 h 5"/>
                <a:gd name="T10" fmla="*/ 1 w 11"/>
                <a:gd name="T11" fmla="*/ 4 h 5"/>
                <a:gd name="T12" fmla="*/ 1 w 11"/>
                <a:gd name="T13" fmla="*/ 3 h 5"/>
                <a:gd name="T14" fmla="*/ 0 w 11"/>
                <a:gd name="T15" fmla="*/ 3 h 5"/>
                <a:gd name="T16" fmla="*/ 0 w 11"/>
                <a:gd name="T17" fmla="*/ 3 h 5"/>
                <a:gd name="T18" fmla="*/ 1 w 11"/>
                <a:gd name="T19" fmla="*/ 2 h 5"/>
                <a:gd name="T20" fmla="*/ 1 w 11"/>
                <a:gd name="T21" fmla="*/ 2 h 5"/>
                <a:gd name="T22" fmla="*/ 2 w 11"/>
                <a:gd name="T23" fmla="*/ 1 h 5"/>
                <a:gd name="T24" fmla="*/ 3 w 11"/>
                <a:gd name="T25" fmla="*/ 1 h 5"/>
                <a:gd name="T26" fmla="*/ 4 w 11"/>
                <a:gd name="T27" fmla="*/ 1 h 5"/>
                <a:gd name="T28" fmla="*/ 4 w 11"/>
                <a:gd name="T29" fmla="*/ 0 h 5"/>
                <a:gd name="T30" fmla="*/ 5 w 11"/>
                <a:gd name="T31" fmla="*/ 0 h 5"/>
                <a:gd name="T32" fmla="*/ 5 w 11"/>
                <a:gd name="T33" fmla="*/ 0 h 5"/>
                <a:gd name="T34" fmla="*/ 5 w 11"/>
                <a:gd name="T35" fmla="*/ 1 h 5"/>
                <a:gd name="T36" fmla="*/ 5 w 11"/>
                <a:gd name="T37" fmla="*/ 1 h 5"/>
                <a:gd name="T38" fmla="*/ 5 w 11"/>
                <a:gd name="T39" fmla="*/ 2 h 5"/>
                <a:gd name="T40" fmla="*/ 5 w 11"/>
                <a:gd name="T41" fmla="*/ 2 h 5"/>
                <a:gd name="T42" fmla="*/ 5 w 11"/>
                <a:gd name="T43" fmla="*/ 3 h 5"/>
                <a:gd name="T44" fmla="*/ 5 w 11"/>
                <a:gd name="T45" fmla="*/ 3 h 5"/>
                <a:gd name="T46" fmla="*/ 5 w 11"/>
                <a:gd name="T47" fmla="*/ 3 h 5"/>
                <a:gd name="T48" fmla="*/ 5 w 11"/>
                <a:gd name="T49" fmla="*/ 3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7" y="3"/>
                  </a:moveTo>
                  <a:lnTo>
                    <a:pt x="5" y="3"/>
                  </a:lnTo>
                  <a:lnTo>
                    <a:pt x="4" y="3"/>
                  </a:lnTo>
                  <a:lnTo>
                    <a:pt x="4" y="4"/>
                  </a:lnTo>
                  <a:lnTo>
                    <a:pt x="3" y="4"/>
                  </a:lnTo>
                  <a:lnTo>
                    <a:pt x="1" y="4"/>
                  </a:lnTo>
                  <a:lnTo>
                    <a:pt x="1" y="3"/>
                  </a:lnTo>
                  <a:lnTo>
                    <a:pt x="0" y="3"/>
                  </a:lnTo>
                  <a:lnTo>
                    <a:pt x="1" y="2"/>
                  </a:lnTo>
                  <a:lnTo>
                    <a:pt x="2" y="1"/>
                  </a:lnTo>
                  <a:lnTo>
                    <a:pt x="3" y="1"/>
                  </a:lnTo>
                  <a:lnTo>
                    <a:pt x="4" y="1"/>
                  </a:lnTo>
                  <a:lnTo>
                    <a:pt x="4" y="0"/>
                  </a:lnTo>
                  <a:lnTo>
                    <a:pt x="5" y="0"/>
                  </a:lnTo>
                  <a:lnTo>
                    <a:pt x="6" y="0"/>
                  </a:lnTo>
                  <a:lnTo>
                    <a:pt x="7" y="1"/>
                  </a:lnTo>
                  <a:lnTo>
                    <a:pt x="8" y="1"/>
                  </a:lnTo>
                  <a:lnTo>
                    <a:pt x="9" y="2"/>
                  </a:lnTo>
                  <a:lnTo>
                    <a:pt x="10" y="2"/>
                  </a:lnTo>
                  <a:lnTo>
                    <a:pt x="10" y="3"/>
                  </a:lnTo>
                  <a:lnTo>
                    <a:pt x="9" y="3"/>
                  </a:lnTo>
                  <a:lnTo>
                    <a:pt x="8" y="3"/>
                  </a:lnTo>
                  <a:lnTo>
                    <a:pt x="7"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91" name="Freeform 415"/>
            <p:cNvSpPr>
              <a:spLocks/>
            </p:cNvSpPr>
            <p:nvPr/>
          </p:nvSpPr>
          <p:spPr bwMode="auto">
            <a:xfrm>
              <a:off x="5311" y="2957"/>
              <a:ext cx="20" cy="15"/>
            </a:xfrm>
            <a:custGeom>
              <a:avLst/>
              <a:gdLst>
                <a:gd name="T0" fmla="*/ 5 w 22"/>
                <a:gd name="T1" fmla="*/ 11 h 15"/>
                <a:gd name="T2" fmla="*/ 5 w 22"/>
                <a:gd name="T3" fmla="*/ 11 h 15"/>
                <a:gd name="T4" fmla="*/ 5 w 22"/>
                <a:gd name="T5" fmla="*/ 12 h 15"/>
                <a:gd name="T6" fmla="*/ 5 w 22"/>
                <a:gd name="T7" fmla="*/ 12 h 15"/>
                <a:gd name="T8" fmla="*/ 5 w 22"/>
                <a:gd name="T9" fmla="*/ 13 h 15"/>
                <a:gd name="T10" fmla="*/ 5 w 22"/>
                <a:gd name="T11" fmla="*/ 14 h 15"/>
                <a:gd name="T12" fmla="*/ 2 w 22"/>
                <a:gd name="T13" fmla="*/ 14 h 15"/>
                <a:gd name="T14" fmla="*/ 1 w 22"/>
                <a:gd name="T15" fmla="*/ 12 h 15"/>
                <a:gd name="T16" fmla="*/ 0 w 22"/>
                <a:gd name="T17" fmla="*/ 10 h 15"/>
                <a:gd name="T18" fmla="*/ 0 w 22"/>
                <a:gd name="T19" fmla="*/ 9 h 15"/>
                <a:gd name="T20" fmla="*/ 1 w 22"/>
                <a:gd name="T21" fmla="*/ 7 h 15"/>
                <a:gd name="T22" fmla="*/ 2 w 22"/>
                <a:gd name="T23" fmla="*/ 6 h 15"/>
                <a:gd name="T24" fmla="*/ 3 w 22"/>
                <a:gd name="T25" fmla="*/ 4 h 15"/>
                <a:gd name="T26" fmla="*/ 5 w 22"/>
                <a:gd name="T27" fmla="*/ 4 h 15"/>
                <a:gd name="T28" fmla="*/ 5 w 22"/>
                <a:gd name="T29" fmla="*/ 3 h 15"/>
                <a:gd name="T30" fmla="*/ 5 w 22"/>
                <a:gd name="T31" fmla="*/ 1 h 15"/>
                <a:gd name="T32" fmla="*/ 5 w 22"/>
                <a:gd name="T33" fmla="*/ 0 h 15"/>
                <a:gd name="T34" fmla="*/ 5 w 22"/>
                <a:gd name="T35" fmla="*/ 0 h 15"/>
                <a:gd name="T36" fmla="*/ 5 w 22"/>
                <a:gd name="T37" fmla="*/ 2 h 15"/>
                <a:gd name="T38" fmla="*/ 5 w 22"/>
                <a:gd name="T39" fmla="*/ 4 h 15"/>
                <a:gd name="T40" fmla="*/ 6 w 22"/>
                <a:gd name="T41" fmla="*/ 6 h 15"/>
                <a:gd name="T42" fmla="*/ 6 w 22"/>
                <a:gd name="T43" fmla="*/ 8 h 15"/>
                <a:gd name="T44" fmla="*/ 6 w 22"/>
                <a:gd name="T45" fmla="*/ 9 h 15"/>
                <a:gd name="T46" fmla="*/ 5 w 22"/>
                <a:gd name="T47" fmla="*/ 10 h 15"/>
                <a:gd name="T48" fmla="*/ 5 w 22"/>
                <a:gd name="T49" fmla="*/ 11 h 15"/>
                <a:gd name="T50" fmla="*/ 5 w 22"/>
                <a:gd name="T51" fmla="*/ 11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5"/>
                <a:gd name="T80" fmla="*/ 22 w 22"/>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5">
                  <a:moveTo>
                    <a:pt x="15" y="11"/>
                  </a:moveTo>
                  <a:lnTo>
                    <a:pt x="15" y="11"/>
                  </a:lnTo>
                  <a:lnTo>
                    <a:pt x="11" y="12"/>
                  </a:lnTo>
                  <a:lnTo>
                    <a:pt x="9" y="12"/>
                  </a:lnTo>
                  <a:lnTo>
                    <a:pt x="8" y="13"/>
                  </a:lnTo>
                  <a:lnTo>
                    <a:pt x="6" y="14"/>
                  </a:lnTo>
                  <a:lnTo>
                    <a:pt x="2" y="14"/>
                  </a:lnTo>
                  <a:lnTo>
                    <a:pt x="1" y="12"/>
                  </a:lnTo>
                  <a:lnTo>
                    <a:pt x="0" y="10"/>
                  </a:lnTo>
                  <a:lnTo>
                    <a:pt x="0" y="9"/>
                  </a:lnTo>
                  <a:lnTo>
                    <a:pt x="1" y="7"/>
                  </a:lnTo>
                  <a:lnTo>
                    <a:pt x="2" y="6"/>
                  </a:lnTo>
                  <a:lnTo>
                    <a:pt x="3" y="4"/>
                  </a:lnTo>
                  <a:lnTo>
                    <a:pt x="6" y="4"/>
                  </a:lnTo>
                  <a:lnTo>
                    <a:pt x="8" y="3"/>
                  </a:lnTo>
                  <a:lnTo>
                    <a:pt x="9" y="1"/>
                  </a:lnTo>
                  <a:lnTo>
                    <a:pt x="11" y="0"/>
                  </a:lnTo>
                  <a:lnTo>
                    <a:pt x="13" y="0"/>
                  </a:lnTo>
                  <a:lnTo>
                    <a:pt x="15" y="2"/>
                  </a:lnTo>
                  <a:lnTo>
                    <a:pt x="18" y="4"/>
                  </a:lnTo>
                  <a:lnTo>
                    <a:pt x="20" y="6"/>
                  </a:lnTo>
                  <a:lnTo>
                    <a:pt x="21" y="8"/>
                  </a:lnTo>
                  <a:lnTo>
                    <a:pt x="21" y="9"/>
                  </a:lnTo>
                  <a:lnTo>
                    <a:pt x="19" y="10"/>
                  </a:lnTo>
                  <a:lnTo>
                    <a:pt x="17" y="11"/>
                  </a:lnTo>
                  <a:lnTo>
                    <a:pt x="15" y="1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92" name="Freeform 416"/>
            <p:cNvSpPr>
              <a:spLocks/>
            </p:cNvSpPr>
            <p:nvPr/>
          </p:nvSpPr>
          <p:spPr bwMode="auto">
            <a:xfrm>
              <a:off x="5328" y="3039"/>
              <a:ext cx="3" cy="4"/>
            </a:xfrm>
            <a:custGeom>
              <a:avLst/>
              <a:gdLst>
                <a:gd name="T0" fmla="*/ 0 w 3"/>
                <a:gd name="T1" fmla="*/ 1 h 4"/>
                <a:gd name="T2" fmla="*/ 0 w 3"/>
                <a:gd name="T3" fmla="*/ 1 h 4"/>
                <a:gd name="T4" fmla="*/ 0 w 3"/>
                <a:gd name="T5" fmla="*/ 0 h 4"/>
                <a:gd name="T6" fmla="*/ 1 w 3"/>
                <a:gd name="T7" fmla="*/ 0 h 4"/>
                <a:gd name="T8" fmla="*/ 1 w 3"/>
                <a:gd name="T9" fmla="*/ 0 h 4"/>
                <a:gd name="T10" fmla="*/ 1 w 3"/>
                <a:gd name="T11" fmla="*/ 0 h 4"/>
                <a:gd name="T12" fmla="*/ 2 w 3"/>
                <a:gd name="T13" fmla="*/ 0 h 4"/>
                <a:gd name="T14" fmla="*/ 2 w 3"/>
                <a:gd name="T15" fmla="*/ 1 h 4"/>
                <a:gd name="T16" fmla="*/ 2 w 3"/>
                <a:gd name="T17" fmla="*/ 1 h 4"/>
                <a:gd name="T18" fmla="*/ 2 w 3"/>
                <a:gd name="T19" fmla="*/ 2 h 4"/>
                <a:gd name="T20" fmla="*/ 0 w 3"/>
                <a:gd name="T21" fmla="*/ 3 h 4"/>
                <a:gd name="T22" fmla="*/ 0 w 3"/>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0" y="1"/>
                  </a:moveTo>
                  <a:lnTo>
                    <a:pt x="0" y="1"/>
                  </a:lnTo>
                  <a:lnTo>
                    <a:pt x="0" y="0"/>
                  </a:lnTo>
                  <a:lnTo>
                    <a:pt x="1" y="0"/>
                  </a:lnTo>
                  <a:lnTo>
                    <a:pt x="2" y="0"/>
                  </a:lnTo>
                  <a:lnTo>
                    <a:pt x="2" y="1"/>
                  </a:lnTo>
                  <a:lnTo>
                    <a:pt x="2" y="2"/>
                  </a:lnTo>
                  <a:lnTo>
                    <a:pt x="0" y="3"/>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93" name="Freeform 417"/>
            <p:cNvSpPr>
              <a:spLocks/>
            </p:cNvSpPr>
            <p:nvPr/>
          </p:nvSpPr>
          <p:spPr bwMode="auto">
            <a:xfrm>
              <a:off x="5330" y="3039"/>
              <a:ext cx="9" cy="14"/>
            </a:xfrm>
            <a:custGeom>
              <a:avLst/>
              <a:gdLst>
                <a:gd name="T0" fmla="*/ 5 w 10"/>
                <a:gd name="T1" fmla="*/ 5 h 14"/>
                <a:gd name="T2" fmla="*/ 5 w 10"/>
                <a:gd name="T3" fmla="*/ 5 h 14"/>
                <a:gd name="T4" fmla="*/ 5 w 10"/>
                <a:gd name="T5" fmla="*/ 3 h 14"/>
                <a:gd name="T6" fmla="*/ 5 w 10"/>
                <a:gd name="T7" fmla="*/ 1 h 14"/>
                <a:gd name="T8" fmla="*/ 5 w 10"/>
                <a:gd name="T9" fmla="*/ 0 h 14"/>
                <a:gd name="T10" fmla="*/ 3 w 10"/>
                <a:gd name="T11" fmla="*/ 0 h 14"/>
                <a:gd name="T12" fmla="*/ 2 w 10"/>
                <a:gd name="T13" fmla="*/ 1 h 14"/>
                <a:gd name="T14" fmla="*/ 1 w 10"/>
                <a:gd name="T15" fmla="*/ 2 h 14"/>
                <a:gd name="T16" fmla="*/ 1 w 10"/>
                <a:gd name="T17" fmla="*/ 3 h 14"/>
                <a:gd name="T18" fmla="*/ 1 w 10"/>
                <a:gd name="T19" fmla="*/ 4 h 14"/>
                <a:gd name="T20" fmla="*/ 0 w 10"/>
                <a:gd name="T21" fmla="*/ 10 h 14"/>
                <a:gd name="T22" fmla="*/ 5 w 10"/>
                <a:gd name="T23" fmla="*/ 13 h 14"/>
                <a:gd name="T24" fmla="*/ 5 w 10"/>
                <a:gd name="T25" fmla="*/ 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4"/>
                <a:gd name="T41" fmla="*/ 10 w 1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4">
                  <a:moveTo>
                    <a:pt x="9" y="5"/>
                  </a:moveTo>
                  <a:lnTo>
                    <a:pt x="9" y="5"/>
                  </a:lnTo>
                  <a:lnTo>
                    <a:pt x="8" y="3"/>
                  </a:lnTo>
                  <a:lnTo>
                    <a:pt x="7" y="1"/>
                  </a:lnTo>
                  <a:lnTo>
                    <a:pt x="6" y="0"/>
                  </a:lnTo>
                  <a:lnTo>
                    <a:pt x="3" y="0"/>
                  </a:lnTo>
                  <a:lnTo>
                    <a:pt x="2" y="1"/>
                  </a:lnTo>
                  <a:lnTo>
                    <a:pt x="1" y="2"/>
                  </a:lnTo>
                  <a:lnTo>
                    <a:pt x="1" y="3"/>
                  </a:lnTo>
                  <a:lnTo>
                    <a:pt x="1" y="4"/>
                  </a:lnTo>
                  <a:lnTo>
                    <a:pt x="0" y="10"/>
                  </a:lnTo>
                  <a:lnTo>
                    <a:pt x="8" y="13"/>
                  </a:lnTo>
                  <a:lnTo>
                    <a:pt x="9" y="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94" name="Freeform 418"/>
            <p:cNvSpPr>
              <a:spLocks/>
            </p:cNvSpPr>
            <p:nvPr/>
          </p:nvSpPr>
          <p:spPr bwMode="auto">
            <a:xfrm>
              <a:off x="5384" y="3009"/>
              <a:ext cx="2" cy="4"/>
            </a:xfrm>
            <a:custGeom>
              <a:avLst/>
              <a:gdLst>
                <a:gd name="T0" fmla="*/ 0 w 2"/>
                <a:gd name="T1" fmla="*/ 1 h 4"/>
                <a:gd name="T2" fmla="*/ 0 w 2"/>
                <a:gd name="T3" fmla="*/ 1 h 4"/>
                <a:gd name="T4" fmla="*/ 0 w 2"/>
                <a:gd name="T5" fmla="*/ 0 h 4"/>
                <a:gd name="T6" fmla="*/ 0 w 2"/>
                <a:gd name="T7" fmla="*/ 0 h 4"/>
                <a:gd name="T8" fmla="*/ 1 w 2"/>
                <a:gd name="T9" fmla="*/ 0 h 4"/>
                <a:gd name="T10" fmla="*/ 1 w 2"/>
                <a:gd name="T11" fmla="*/ 0 h 4"/>
                <a:gd name="T12" fmla="*/ 1 w 2"/>
                <a:gd name="T13" fmla="*/ 0 h 4"/>
                <a:gd name="T14" fmla="*/ 1 w 2"/>
                <a:gd name="T15" fmla="*/ 0 h 4"/>
                <a:gd name="T16" fmla="*/ 1 w 2"/>
                <a:gd name="T17" fmla="*/ 1 h 4"/>
                <a:gd name="T18" fmla="*/ 1 w 2"/>
                <a:gd name="T19" fmla="*/ 2 h 4"/>
                <a:gd name="T20" fmla="*/ 0 w 2"/>
                <a:gd name="T21" fmla="*/ 3 h 4"/>
                <a:gd name="T22" fmla="*/ 0 w 2"/>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4"/>
                <a:gd name="T38" fmla="*/ 2 w 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4">
                  <a:moveTo>
                    <a:pt x="0" y="1"/>
                  </a:moveTo>
                  <a:lnTo>
                    <a:pt x="0" y="1"/>
                  </a:lnTo>
                  <a:lnTo>
                    <a:pt x="0" y="0"/>
                  </a:lnTo>
                  <a:lnTo>
                    <a:pt x="1" y="0"/>
                  </a:lnTo>
                  <a:lnTo>
                    <a:pt x="1" y="1"/>
                  </a:lnTo>
                  <a:lnTo>
                    <a:pt x="1" y="2"/>
                  </a:lnTo>
                  <a:lnTo>
                    <a:pt x="0" y="3"/>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95" name="Freeform 419"/>
            <p:cNvSpPr>
              <a:spLocks/>
            </p:cNvSpPr>
            <p:nvPr/>
          </p:nvSpPr>
          <p:spPr bwMode="auto">
            <a:xfrm>
              <a:off x="5385" y="3009"/>
              <a:ext cx="10" cy="14"/>
            </a:xfrm>
            <a:custGeom>
              <a:avLst/>
              <a:gdLst>
                <a:gd name="T0" fmla="*/ 5 w 11"/>
                <a:gd name="T1" fmla="*/ 6 h 14"/>
                <a:gd name="T2" fmla="*/ 5 w 11"/>
                <a:gd name="T3" fmla="*/ 6 h 14"/>
                <a:gd name="T4" fmla="*/ 5 w 11"/>
                <a:gd name="T5" fmla="*/ 3 h 14"/>
                <a:gd name="T6" fmla="*/ 5 w 11"/>
                <a:gd name="T7" fmla="*/ 2 h 14"/>
                <a:gd name="T8" fmla="*/ 5 w 11"/>
                <a:gd name="T9" fmla="*/ 0 h 14"/>
                <a:gd name="T10" fmla="*/ 4 w 11"/>
                <a:gd name="T11" fmla="*/ 0 h 14"/>
                <a:gd name="T12" fmla="*/ 3 w 11"/>
                <a:gd name="T13" fmla="*/ 1 h 14"/>
                <a:gd name="T14" fmla="*/ 2 w 11"/>
                <a:gd name="T15" fmla="*/ 2 h 14"/>
                <a:gd name="T16" fmla="*/ 1 w 11"/>
                <a:gd name="T17" fmla="*/ 2 h 14"/>
                <a:gd name="T18" fmla="*/ 1 w 11"/>
                <a:gd name="T19" fmla="*/ 3 h 14"/>
                <a:gd name="T20" fmla="*/ 0 w 11"/>
                <a:gd name="T21" fmla="*/ 10 h 14"/>
                <a:gd name="T22" fmla="*/ 5 w 11"/>
                <a:gd name="T23" fmla="*/ 13 h 14"/>
                <a:gd name="T24" fmla="*/ 5 w 11"/>
                <a:gd name="T25" fmla="*/ 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10" y="6"/>
                  </a:moveTo>
                  <a:lnTo>
                    <a:pt x="10" y="6"/>
                  </a:lnTo>
                  <a:lnTo>
                    <a:pt x="9" y="3"/>
                  </a:lnTo>
                  <a:lnTo>
                    <a:pt x="7" y="2"/>
                  </a:lnTo>
                  <a:lnTo>
                    <a:pt x="6" y="0"/>
                  </a:lnTo>
                  <a:lnTo>
                    <a:pt x="4" y="0"/>
                  </a:lnTo>
                  <a:lnTo>
                    <a:pt x="3" y="1"/>
                  </a:lnTo>
                  <a:lnTo>
                    <a:pt x="2" y="2"/>
                  </a:lnTo>
                  <a:lnTo>
                    <a:pt x="1" y="2"/>
                  </a:lnTo>
                  <a:lnTo>
                    <a:pt x="1" y="3"/>
                  </a:lnTo>
                  <a:lnTo>
                    <a:pt x="0" y="10"/>
                  </a:lnTo>
                  <a:lnTo>
                    <a:pt x="8" y="13"/>
                  </a:lnTo>
                  <a:lnTo>
                    <a:pt x="10"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96" name="Freeform 420"/>
            <p:cNvSpPr>
              <a:spLocks/>
            </p:cNvSpPr>
            <p:nvPr/>
          </p:nvSpPr>
          <p:spPr bwMode="auto">
            <a:xfrm>
              <a:off x="5359" y="2971"/>
              <a:ext cx="4" cy="4"/>
            </a:xfrm>
            <a:custGeom>
              <a:avLst/>
              <a:gdLst>
                <a:gd name="T0" fmla="*/ 3 w 4"/>
                <a:gd name="T1" fmla="*/ 1 h 4"/>
                <a:gd name="T2" fmla="*/ 3 w 4"/>
                <a:gd name="T3" fmla="*/ 1 h 4"/>
                <a:gd name="T4" fmla="*/ 3 w 4"/>
                <a:gd name="T5" fmla="*/ 0 h 4"/>
                <a:gd name="T6" fmla="*/ 3 w 4"/>
                <a:gd name="T7" fmla="*/ 0 h 4"/>
                <a:gd name="T8" fmla="*/ 2 w 4"/>
                <a:gd name="T9" fmla="*/ 0 h 4"/>
                <a:gd name="T10" fmla="*/ 1 w 4"/>
                <a:gd name="T11" fmla="*/ 0 h 4"/>
                <a:gd name="T12" fmla="*/ 1 w 4"/>
                <a:gd name="T13" fmla="*/ 0 h 4"/>
                <a:gd name="T14" fmla="*/ 0 w 4"/>
                <a:gd name="T15" fmla="*/ 0 h 4"/>
                <a:gd name="T16" fmla="*/ 0 w 4"/>
                <a:gd name="T17" fmla="*/ 0 h 4"/>
                <a:gd name="T18" fmla="*/ 1 w 4"/>
                <a:gd name="T19" fmla="*/ 2 h 4"/>
                <a:gd name="T20" fmla="*/ 3 w 4"/>
                <a:gd name="T21" fmla="*/ 3 h 4"/>
                <a:gd name="T22" fmla="*/ 3 w 4"/>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3" y="1"/>
                  </a:moveTo>
                  <a:lnTo>
                    <a:pt x="3" y="1"/>
                  </a:lnTo>
                  <a:lnTo>
                    <a:pt x="3" y="0"/>
                  </a:lnTo>
                  <a:lnTo>
                    <a:pt x="2" y="0"/>
                  </a:lnTo>
                  <a:lnTo>
                    <a:pt x="1" y="0"/>
                  </a:lnTo>
                  <a:lnTo>
                    <a:pt x="0" y="0"/>
                  </a:lnTo>
                  <a:lnTo>
                    <a:pt x="1" y="2"/>
                  </a:lnTo>
                  <a:lnTo>
                    <a:pt x="3" y="3"/>
                  </a:lnTo>
                  <a:lnTo>
                    <a:pt x="3"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97" name="Freeform 421"/>
            <p:cNvSpPr>
              <a:spLocks/>
            </p:cNvSpPr>
            <p:nvPr/>
          </p:nvSpPr>
          <p:spPr bwMode="auto">
            <a:xfrm>
              <a:off x="5359" y="2971"/>
              <a:ext cx="14" cy="14"/>
            </a:xfrm>
            <a:custGeom>
              <a:avLst/>
              <a:gdLst>
                <a:gd name="T0" fmla="*/ 4 w 16"/>
                <a:gd name="T1" fmla="*/ 6 h 14"/>
                <a:gd name="T2" fmla="*/ 4 w 16"/>
                <a:gd name="T3" fmla="*/ 6 h 14"/>
                <a:gd name="T4" fmla="*/ 4 w 16"/>
                <a:gd name="T5" fmla="*/ 3 h 14"/>
                <a:gd name="T6" fmla="*/ 4 w 16"/>
                <a:gd name="T7" fmla="*/ 2 h 14"/>
                <a:gd name="T8" fmla="*/ 4 w 16"/>
                <a:gd name="T9" fmla="*/ 0 h 14"/>
                <a:gd name="T10" fmla="*/ 4 w 16"/>
                <a:gd name="T11" fmla="*/ 0 h 14"/>
                <a:gd name="T12" fmla="*/ 4 w 16"/>
                <a:gd name="T13" fmla="*/ 0 h 14"/>
                <a:gd name="T14" fmla="*/ 4 w 16"/>
                <a:gd name="T15" fmla="*/ 1 h 14"/>
                <a:gd name="T16" fmla="*/ 1 w 16"/>
                <a:gd name="T17" fmla="*/ 2 h 14"/>
                <a:gd name="T18" fmla="*/ 0 w 16"/>
                <a:gd name="T19" fmla="*/ 2 h 14"/>
                <a:gd name="T20" fmla="*/ 4 w 16"/>
                <a:gd name="T21" fmla="*/ 10 h 14"/>
                <a:gd name="T22" fmla="*/ 4 w 16"/>
                <a:gd name="T23" fmla="*/ 13 h 14"/>
                <a:gd name="T24" fmla="*/ 4 w 16"/>
                <a:gd name="T25" fmla="*/ 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4"/>
                <a:gd name="T41" fmla="*/ 16 w 16"/>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4">
                  <a:moveTo>
                    <a:pt x="15" y="6"/>
                  </a:moveTo>
                  <a:lnTo>
                    <a:pt x="15" y="6"/>
                  </a:lnTo>
                  <a:lnTo>
                    <a:pt x="14" y="3"/>
                  </a:lnTo>
                  <a:lnTo>
                    <a:pt x="13" y="2"/>
                  </a:lnTo>
                  <a:lnTo>
                    <a:pt x="13" y="0"/>
                  </a:lnTo>
                  <a:lnTo>
                    <a:pt x="10" y="0"/>
                  </a:lnTo>
                  <a:lnTo>
                    <a:pt x="7" y="0"/>
                  </a:lnTo>
                  <a:lnTo>
                    <a:pt x="5" y="1"/>
                  </a:lnTo>
                  <a:lnTo>
                    <a:pt x="1" y="2"/>
                  </a:lnTo>
                  <a:lnTo>
                    <a:pt x="0" y="2"/>
                  </a:lnTo>
                  <a:lnTo>
                    <a:pt x="6" y="10"/>
                  </a:lnTo>
                  <a:lnTo>
                    <a:pt x="14" y="13"/>
                  </a:lnTo>
                  <a:lnTo>
                    <a:pt x="15"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098" name="Freeform 422"/>
            <p:cNvSpPr>
              <a:spLocks/>
            </p:cNvSpPr>
            <p:nvPr/>
          </p:nvSpPr>
          <p:spPr bwMode="auto">
            <a:xfrm>
              <a:off x="5317" y="2993"/>
              <a:ext cx="10" cy="4"/>
            </a:xfrm>
            <a:custGeom>
              <a:avLst/>
              <a:gdLst>
                <a:gd name="T0" fmla="*/ 1 w 11"/>
                <a:gd name="T1" fmla="*/ 3 h 4"/>
                <a:gd name="T2" fmla="*/ 1 w 11"/>
                <a:gd name="T3" fmla="*/ 2 h 4"/>
                <a:gd name="T4" fmla="*/ 2 w 11"/>
                <a:gd name="T5" fmla="*/ 2 h 4"/>
                <a:gd name="T6" fmla="*/ 3 w 11"/>
                <a:gd name="T7" fmla="*/ 1 h 4"/>
                <a:gd name="T8" fmla="*/ 4 w 11"/>
                <a:gd name="T9" fmla="*/ 1 h 4"/>
                <a:gd name="T10" fmla="*/ 5 w 11"/>
                <a:gd name="T11" fmla="*/ 2 h 4"/>
                <a:gd name="T12" fmla="*/ 5 w 11"/>
                <a:gd name="T13" fmla="*/ 2 h 4"/>
                <a:gd name="T14" fmla="*/ 5 w 11"/>
                <a:gd name="T15" fmla="*/ 2 h 4"/>
                <a:gd name="T16" fmla="*/ 5 w 11"/>
                <a:gd name="T17" fmla="*/ 2 h 4"/>
                <a:gd name="T18" fmla="*/ 5 w 11"/>
                <a:gd name="T19" fmla="*/ 2 h 4"/>
                <a:gd name="T20" fmla="*/ 5 w 11"/>
                <a:gd name="T21" fmla="*/ 1 h 4"/>
                <a:gd name="T22" fmla="*/ 5 w 11"/>
                <a:gd name="T23" fmla="*/ 1 h 4"/>
                <a:gd name="T24" fmla="*/ 5 w 11"/>
                <a:gd name="T25" fmla="*/ 1 h 4"/>
                <a:gd name="T26" fmla="*/ 5 w 11"/>
                <a:gd name="T27" fmla="*/ 1 h 4"/>
                <a:gd name="T28" fmla="*/ 5 w 11"/>
                <a:gd name="T29" fmla="*/ 0 h 4"/>
                <a:gd name="T30" fmla="*/ 5 w 11"/>
                <a:gd name="T31" fmla="*/ 0 h 4"/>
                <a:gd name="T32" fmla="*/ 4 w 11"/>
                <a:gd name="T33" fmla="*/ 0 h 4"/>
                <a:gd name="T34" fmla="*/ 3 w 11"/>
                <a:gd name="T35" fmla="*/ 0 h 4"/>
                <a:gd name="T36" fmla="*/ 2 w 11"/>
                <a:gd name="T37" fmla="*/ 0 h 4"/>
                <a:gd name="T38" fmla="*/ 1 w 11"/>
                <a:gd name="T39" fmla="*/ 0 h 4"/>
                <a:gd name="T40" fmla="*/ 1 w 11"/>
                <a:gd name="T41" fmla="*/ 0 h 4"/>
                <a:gd name="T42" fmla="*/ 0 w 11"/>
                <a:gd name="T43" fmla="*/ 1 h 4"/>
                <a:gd name="T44" fmla="*/ 0 w 11"/>
                <a:gd name="T45" fmla="*/ 2 h 4"/>
                <a:gd name="T46" fmla="*/ 1 w 11"/>
                <a:gd name="T47" fmla="*/ 3 h 4"/>
                <a:gd name="T48" fmla="*/ 1 w 11"/>
                <a:gd name="T49" fmla="*/ 3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
                <a:gd name="T77" fmla="*/ 11 w 11"/>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
                  <a:moveTo>
                    <a:pt x="1" y="3"/>
                  </a:moveTo>
                  <a:lnTo>
                    <a:pt x="1" y="2"/>
                  </a:lnTo>
                  <a:lnTo>
                    <a:pt x="2" y="2"/>
                  </a:lnTo>
                  <a:lnTo>
                    <a:pt x="3" y="1"/>
                  </a:lnTo>
                  <a:lnTo>
                    <a:pt x="4" y="1"/>
                  </a:lnTo>
                  <a:lnTo>
                    <a:pt x="5" y="2"/>
                  </a:lnTo>
                  <a:lnTo>
                    <a:pt x="7" y="2"/>
                  </a:lnTo>
                  <a:lnTo>
                    <a:pt x="8" y="2"/>
                  </a:lnTo>
                  <a:lnTo>
                    <a:pt x="9" y="2"/>
                  </a:lnTo>
                  <a:lnTo>
                    <a:pt x="10" y="1"/>
                  </a:lnTo>
                  <a:lnTo>
                    <a:pt x="9" y="1"/>
                  </a:lnTo>
                  <a:lnTo>
                    <a:pt x="8" y="1"/>
                  </a:lnTo>
                  <a:lnTo>
                    <a:pt x="6" y="0"/>
                  </a:lnTo>
                  <a:lnTo>
                    <a:pt x="5" y="0"/>
                  </a:lnTo>
                  <a:lnTo>
                    <a:pt x="4" y="0"/>
                  </a:lnTo>
                  <a:lnTo>
                    <a:pt x="3" y="0"/>
                  </a:lnTo>
                  <a:lnTo>
                    <a:pt x="2" y="0"/>
                  </a:lnTo>
                  <a:lnTo>
                    <a:pt x="1" y="0"/>
                  </a:lnTo>
                  <a:lnTo>
                    <a:pt x="0" y="1"/>
                  </a:lnTo>
                  <a:lnTo>
                    <a:pt x="0" y="2"/>
                  </a:lnTo>
                  <a:lnTo>
                    <a:pt x="1" y="3"/>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099" name="Freeform 423"/>
            <p:cNvSpPr>
              <a:spLocks/>
            </p:cNvSpPr>
            <p:nvPr/>
          </p:nvSpPr>
          <p:spPr bwMode="auto">
            <a:xfrm>
              <a:off x="5317" y="2993"/>
              <a:ext cx="20" cy="14"/>
            </a:xfrm>
            <a:custGeom>
              <a:avLst/>
              <a:gdLst>
                <a:gd name="T0" fmla="*/ 1 w 22"/>
                <a:gd name="T1" fmla="*/ 13 h 14"/>
                <a:gd name="T2" fmla="*/ 1 w 22"/>
                <a:gd name="T3" fmla="*/ 13 h 14"/>
                <a:gd name="T4" fmla="*/ 2 w 22"/>
                <a:gd name="T5" fmla="*/ 10 h 14"/>
                <a:gd name="T6" fmla="*/ 4 w 22"/>
                <a:gd name="T7" fmla="*/ 7 h 14"/>
                <a:gd name="T8" fmla="*/ 5 w 22"/>
                <a:gd name="T9" fmla="*/ 6 h 14"/>
                <a:gd name="T10" fmla="*/ 5 w 22"/>
                <a:gd name="T11" fmla="*/ 6 h 14"/>
                <a:gd name="T12" fmla="*/ 5 w 22"/>
                <a:gd name="T13" fmla="*/ 7 h 14"/>
                <a:gd name="T14" fmla="*/ 5 w 22"/>
                <a:gd name="T15" fmla="*/ 7 h 14"/>
                <a:gd name="T16" fmla="*/ 5 w 22"/>
                <a:gd name="T17" fmla="*/ 8 h 14"/>
                <a:gd name="T18" fmla="*/ 5 w 22"/>
                <a:gd name="T19" fmla="*/ 8 h 14"/>
                <a:gd name="T20" fmla="*/ 6 w 22"/>
                <a:gd name="T21" fmla="*/ 7 h 14"/>
                <a:gd name="T22" fmla="*/ 6 w 22"/>
                <a:gd name="T23" fmla="*/ 6 h 14"/>
                <a:gd name="T24" fmla="*/ 6 w 22"/>
                <a:gd name="T25" fmla="*/ 5 h 14"/>
                <a:gd name="T26" fmla="*/ 5 w 22"/>
                <a:gd name="T27" fmla="*/ 4 h 14"/>
                <a:gd name="T28" fmla="*/ 5 w 22"/>
                <a:gd name="T29" fmla="*/ 3 h 14"/>
                <a:gd name="T30" fmla="*/ 5 w 22"/>
                <a:gd name="T31" fmla="*/ 1 h 14"/>
                <a:gd name="T32" fmla="*/ 5 w 22"/>
                <a:gd name="T33" fmla="*/ 0 h 14"/>
                <a:gd name="T34" fmla="*/ 5 w 22"/>
                <a:gd name="T35" fmla="*/ 0 h 14"/>
                <a:gd name="T36" fmla="*/ 5 w 22"/>
                <a:gd name="T37" fmla="*/ 0 h 14"/>
                <a:gd name="T38" fmla="*/ 4 w 22"/>
                <a:gd name="T39" fmla="*/ 0 h 14"/>
                <a:gd name="T40" fmla="*/ 2 w 22"/>
                <a:gd name="T41" fmla="*/ 1 h 14"/>
                <a:gd name="T42" fmla="*/ 1 w 22"/>
                <a:gd name="T43" fmla="*/ 2 h 14"/>
                <a:gd name="T44" fmla="*/ 0 w 22"/>
                <a:gd name="T45" fmla="*/ 5 h 14"/>
                <a:gd name="T46" fmla="*/ 0 w 22"/>
                <a:gd name="T47" fmla="*/ 9 h 14"/>
                <a:gd name="T48" fmla="*/ 1 w 22"/>
                <a:gd name="T49" fmla="*/ 12 h 14"/>
                <a:gd name="T50" fmla="*/ 1 w 22"/>
                <a:gd name="T51" fmla="*/ 13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4"/>
                <a:gd name="T80" fmla="*/ 22 w 2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4">
                  <a:moveTo>
                    <a:pt x="1" y="13"/>
                  </a:moveTo>
                  <a:lnTo>
                    <a:pt x="1" y="13"/>
                  </a:lnTo>
                  <a:lnTo>
                    <a:pt x="2" y="10"/>
                  </a:lnTo>
                  <a:lnTo>
                    <a:pt x="4" y="7"/>
                  </a:lnTo>
                  <a:lnTo>
                    <a:pt x="7" y="6"/>
                  </a:lnTo>
                  <a:lnTo>
                    <a:pt x="9" y="6"/>
                  </a:lnTo>
                  <a:lnTo>
                    <a:pt x="11" y="7"/>
                  </a:lnTo>
                  <a:lnTo>
                    <a:pt x="14" y="7"/>
                  </a:lnTo>
                  <a:lnTo>
                    <a:pt x="17" y="8"/>
                  </a:lnTo>
                  <a:lnTo>
                    <a:pt x="18" y="8"/>
                  </a:lnTo>
                  <a:lnTo>
                    <a:pt x="20" y="7"/>
                  </a:lnTo>
                  <a:lnTo>
                    <a:pt x="21" y="6"/>
                  </a:lnTo>
                  <a:lnTo>
                    <a:pt x="21" y="5"/>
                  </a:lnTo>
                  <a:lnTo>
                    <a:pt x="19" y="4"/>
                  </a:lnTo>
                  <a:lnTo>
                    <a:pt x="17" y="3"/>
                  </a:lnTo>
                  <a:lnTo>
                    <a:pt x="13" y="1"/>
                  </a:lnTo>
                  <a:lnTo>
                    <a:pt x="11" y="0"/>
                  </a:lnTo>
                  <a:lnTo>
                    <a:pt x="9" y="0"/>
                  </a:lnTo>
                  <a:lnTo>
                    <a:pt x="7" y="0"/>
                  </a:lnTo>
                  <a:lnTo>
                    <a:pt x="4" y="0"/>
                  </a:lnTo>
                  <a:lnTo>
                    <a:pt x="2" y="1"/>
                  </a:lnTo>
                  <a:lnTo>
                    <a:pt x="1" y="2"/>
                  </a:lnTo>
                  <a:lnTo>
                    <a:pt x="0" y="5"/>
                  </a:lnTo>
                  <a:lnTo>
                    <a:pt x="0" y="9"/>
                  </a:lnTo>
                  <a:lnTo>
                    <a:pt x="1" y="12"/>
                  </a:lnTo>
                  <a:lnTo>
                    <a:pt x="1" y="1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00" name="Freeform 424"/>
            <p:cNvSpPr>
              <a:spLocks/>
            </p:cNvSpPr>
            <p:nvPr/>
          </p:nvSpPr>
          <p:spPr bwMode="auto">
            <a:xfrm>
              <a:off x="5354" y="3011"/>
              <a:ext cx="9" cy="3"/>
            </a:xfrm>
            <a:custGeom>
              <a:avLst/>
              <a:gdLst>
                <a:gd name="T0" fmla="*/ 0 w 10"/>
                <a:gd name="T1" fmla="*/ 0 h 3"/>
                <a:gd name="T2" fmla="*/ 5 w 10"/>
                <a:gd name="T3" fmla="*/ 1 h 3"/>
                <a:gd name="T4" fmla="*/ 5 w 10"/>
                <a:gd name="T5" fmla="*/ 1 h 3"/>
                <a:gd name="T6" fmla="*/ 5 w 10"/>
                <a:gd name="T7" fmla="*/ 2 h 3"/>
                <a:gd name="T8" fmla="*/ 4 w 10"/>
                <a:gd name="T9" fmla="*/ 2 h 3"/>
                <a:gd name="T10" fmla="*/ 0 w 10"/>
                <a:gd name="T11" fmla="*/ 0 h 3"/>
                <a:gd name="T12" fmla="*/ 0 60000 65536"/>
                <a:gd name="T13" fmla="*/ 0 60000 65536"/>
                <a:gd name="T14" fmla="*/ 0 60000 65536"/>
                <a:gd name="T15" fmla="*/ 0 60000 65536"/>
                <a:gd name="T16" fmla="*/ 0 60000 65536"/>
                <a:gd name="T17" fmla="*/ 0 60000 65536"/>
                <a:gd name="T18" fmla="*/ 0 w 10"/>
                <a:gd name="T19" fmla="*/ 0 h 3"/>
                <a:gd name="T20" fmla="*/ 10 w 10"/>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 h="3">
                  <a:moveTo>
                    <a:pt x="0" y="0"/>
                  </a:moveTo>
                  <a:lnTo>
                    <a:pt x="9" y="1"/>
                  </a:lnTo>
                  <a:lnTo>
                    <a:pt x="9" y="2"/>
                  </a:lnTo>
                  <a:lnTo>
                    <a:pt x="4" y="2"/>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01" name="Freeform 425"/>
            <p:cNvSpPr>
              <a:spLocks/>
            </p:cNvSpPr>
            <p:nvPr/>
          </p:nvSpPr>
          <p:spPr bwMode="auto">
            <a:xfrm>
              <a:off x="5362" y="3013"/>
              <a:ext cx="3" cy="9"/>
            </a:xfrm>
            <a:custGeom>
              <a:avLst/>
              <a:gdLst>
                <a:gd name="T0" fmla="*/ 2 w 4"/>
                <a:gd name="T1" fmla="*/ 8 h 9"/>
                <a:gd name="T2" fmla="*/ 2 w 4"/>
                <a:gd name="T3" fmla="*/ 8 h 9"/>
                <a:gd name="T4" fmla="*/ 0 w 4"/>
                <a:gd name="T5" fmla="*/ 5 h 9"/>
                <a:gd name="T6" fmla="*/ 0 w 4"/>
                <a:gd name="T7" fmla="*/ 3 h 9"/>
                <a:gd name="T8" fmla="*/ 0 w 4"/>
                <a:gd name="T9" fmla="*/ 1 h 9"/>
                <a:gd name="T10" fmla="*/ 2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3" y="8"/>
                  </a:moveTo>
                  <a:lnTo>
                    <a:pt x="3" y="8"/>
                  </a:lnTo>
                  <a:lnTo>
                    <a:pt x="0" y="5"/>
                  </a:lnTo>
                  <a:lnTo>
                    <a:pt x="0" y="3"/>
                  </a:lnTo>
                  <a:lnTo>
                    <a:pt x="0" y="1"/>
                  </a:lnTo>
                  <a:lnTo>
                    <a:pt x="2"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02" name="Freeform 426"/>
            <p:cNvSpPr>
              <a:spLocks/>
            </p:cNvSpPr>
            <p:nvPr/>
          </p:nvSpPr>
          <p:spPr bwMode="auto">
            <a:xfrm>
              <a:off x="5296" y="3000"/>
              <a:ext cx="5" cy="17"/>
            </a:xfrm>
            <a:custGeom>
              <a:avLst/>
              <a:gdLst>
                <a:gd name="T0" fmla="*/ 0 w 6"/>
                <a:gd name="T1" fmla="*/ 16 h 17"/>
                <a:gd name="T2" fmla="*/ 1 w 6"/>
                <a:gd name="T3" fmla="*/ 14 h 17"/>
                <a:gd name="T4" fmla="*/ 1 w 6"/>
                <a:gd name="T5" fmla="*/ 11 h 17"/>
                <a:gd name="T6" fmla="*/ 1 w 6"/>
                <a:gd name="T7" fmla="*/ 10 h 17"/>
                <a:gd name="T8" fmla="*/ 1 w 6"/>
                <a:gd name="T9" fmla="*/ 9 h 17"/>
                <a:gd name="T10" fmla="*/ 2 w 6"/>
                <a:gd name="T11" fmla="*/ 9 h 17"/>
                <a:gd name="T12" fmla="*/ 2 w 6"/>
                <a:gd name="T13" fmla="*/ 8 h 17"/>
                <a:gd name="T14" fmla="*/ 3 w 6"/>
                <a:gd name="T15" fmla="*/ 7 h 17"/>
                <a:gd name="T16" fmla="*/ 3 w 6"/>
                <a:gd name="T17" fmla="*/ 6 h 17"/>
                <a:gd name="T18" fmla="*/ 3 w 6"/>
                <a:gd name="T19" fmla="*/ 4 h 17"/>
                <a:gd name="T20" fmla="*/ 3 w 6"/>
                <a:gd name="T21" fmla="*/ 3 h 17"/>
                <a:gd name="T22" fmla="*/ 3 w 6"/>
                <a:gd name="T23" fmla="*/ 1 h 17"/>
                <a:gd name="T24" fmla="*/ 3 w 6"/>
                <a:gd name="T25" fmla="*/ 0 h 17"/>
                <a:gd name="T26" fmla="*/ 0 w 6"/>
                <a:gd name="T27" fmla="*/ 16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7"/>
                <a:gd name="T44" fmla="*/ 6 w 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7">
                  <a:moveTo>
                    <a:pt x="0" y="16"/>
                  </a:moveTo>
                  <a:lnTo>
                    <a:pt x="1" y="14"/>
                  </a:lnTo>
                  <a:lnTo>
                    <a:pt x="1" y="11"/>
                  </a:lnTo>
                  <a:lnTo>
                    <a:pt x="1" y="10"/>
                  </a:lnTo>
                  <a:lnTo>
                    <a:pt x="1" y="9"/>
                  </a:lnTo>
                  <a:lnTo>
                    <a:pt x="2" y="9"/>
                  </a:lnTo>
                  <a:lnTo>
                    <a:pt x="2" y="8"/>
                  </a:lnTo>
                  <a:lnTo>
                    <a:pt x="3" y="7"/>
                  </a:lnTo>
                  <a:lnTo>
                    <a:pt x="4" y="6"/>
                  </a:lnTo>
                  <a:lnTo>
                    <a:pt x="4" y="4"/>
                  </a:lnTo>
                  <a:lnTo>
                    <a:pt x="4" y="3"/>
                  </a:lnTo>
                  <a:lnTo>
                    <a:pt x="5" y="1"/>
                  </a:lnTo>
                  <a:lnTo>
                    <a:pt x="5" y="0"/>
                  </a:lnTo>
                  <a:lnTo>
                    <a:pt x="0" y="16"/>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03" name="Freeform 427"/>
            <p:cNvSpPr>
              <a:spLocks/>
            </p:cNvSpPr>
            <p:nvPr/>
          </p:nvSpPr>
          <p:spPr bwMode="auto">
            <a:xfrm>
              <a:off x="5300" y="3000"/>
              <a:ext cx="7" cy="27"/>
            </a:xfrm>
            <a:custGeom>
              <a:avLst/>
              <a:gdLst>
                <a:gd name="T0" fmla="*/ 6 w 7"/>
                <a:gd name="T1" fmla="*/ 26 h 27"/>
                <a:gd name="T2" fmla="*/ 6 w 7"/>
                <a:gd name="T3" fmla="*/ 26 h 27"/>
                <a:gd name="T4" fmla="*/ 5 w 7"/>
                <a:gd name="T5" fmla="*/ 22 h 27"/>
                <a:gd name="T6" fmla="*/ 5 w 7"/>
                <a:gd name="T7" fmla="*/ 18 h 27"/>
                <a:gd name="T8" fmla="*/ 5 w 7"/>
                <a:gd name="T9" fmla="*/ 16 h 27"/>
                <a:gd name="T10" fmla="*/ 5 w 7"/>
                <a:gd name="T11" fmla="*/ 15 h 27"/>
                <a:gd name="T12" fmla="*/ 4 w 7"/>
                <a:gd name="T13" fmla="*/ 14 h 27"/>
                <a:gd name="T14" fmla="*/ 3 w 7"/>
                <a:gd name="T15" fmla="*/ 13 h 27"/>
                <a:gd name="T16" fmla="*/ 2 w 7"/>
                <a:gd name="T17" fmla="*/ 11 h 27"/>
                <a:gd name="T18" fmla="*/ 1 w 7"/>
                <a:gd name="T19" fmla="*/ 10 h 27"/>
                <a:gd name="T20" fmla="*/ 1 w 7"/>
                <a:gd name="T21" fmla="*/ 7 h 27"/>
                <a:gd name="T22" fmla="*/ 1 w 7"/>
                <a:gd name="T23" fmla="*/ 5 h 27"/>
                <a:gd name="T24" fmla="*/ 0 w 7"/>
                <a:gd name="T25" fmla="*/ 1 h 27"/>
                <a:gd name="T26" fmla="*/ 0 w 7"/>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27"/>
                <a:gd name="T44" fmla="*/ 7 w 7"/>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27">
                  <a:moveTo>
                    <a:pt x="6" y="26"/>
                  </a:moveTo>
                  <a:lnTo>
                    <a:pt x="6" y="26"/>
                  </a:lnTo>
                  <a:lnTo>
                    <a:pt x="5" y="22"/>
                  </a:lnTo>
                  <a:lnTo>
                    <a:pt x="5" y="18"/>
                  </a:lnTo>
                  <a:lnTo>
                    <a:pt x="5" y="16"/>
                  </a:lnTo>
                  <a:lnTo>
                    <a:pt x="5" y="15"/>
                  </a:lnTo>
                  <a:lnTo>
                    <a:pt x="4" y="14"/>
                  </a:lnTo>
                  <a:lnTo>
                    <a:pt x="3" y="13"/>
                  </a:lnTo>
                  <a:lnTo>
                    <a:pt x="2" y="11"/>
                  </a:lnTo>
                  <a:lnTo>
                    <a:pt x="1" y="10"/>
                  </a:lnTo>
                  <a:lnTo>
                    <a:pt x="1" y="7"/>
                  </a:lnTo>
                  <a:lnTo>
                    <a:pt x="1" y="5"/>
                  </a:lnTo>
                  <a:lnTo>
                    <a:pt x="0" y="1"/>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04" name="Freeform 428"/>
            <p:cNvSpPr>
              <a:spLocks/>
            </p:cNvSpPr>
            <p:nvPr/>
          </p:nvSpPr>
          <p:spPr bwMode="auto">
            <a:xfrm>
              <a:off x="5287" y="2974"/>
              <a:ext cx="17" cy="9"/>
            </a:xfrm>
            <a:custGeom>
              <a:avLst/>
              <a:gdLst>
                <a:gd name="T0" fmla="*/ 0 w 19"/>
                <a:gd name="T1" fmla="*/ 0 h 9"/>
                <a:gd name="T2" fmla="*/ 3 w 19"/>
                <a:gd name="T3" fmla="*/ 4 h 9"/>
                <a:gd name="T4" fmla="*/ 4 w 19"/>
                <a:gd name="T5" fmla="*/ 8 h 9"/>
                <a:gd name="T6" fmla="*/ 4 w 19"/>
                <a:gd name="T7" fmla="*/ 4 h 9"/>
                <a:gd name="T8" fmla="*/ 4 w 19"/>
                <a:gd name="T9" fmla="*/ 0 h 9"/>
                <a:gd name="T10" fmla="*/ 4 w 19"/>
                <a:gd name="T11" fmla="*/ 0 h 9"/>
                <a:gd name="T12" fmla="*/ 4 w 19"/>
                <a:gd name="T13" fmla="*/ 0 h 9"/>
                <a:gd name="T14" fmla="*/ 4 w 19"/>
                <a:gd name="T15" fmla="*/ 4 h 9"/>
                <a:gd name="T16" fmla="*/ 4 w 19"/>
                <a:gd name="T17" fmla="*/ 4 h 9"/>
                <a:gd name="T18" fmla="*/ 0 w 1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0" y="0"/>
                  </a:moveTo>
                  <a:lnTo>
                    <a:pt x="3" y="4"/>
                  </a:lnTo>
                  <a:lnTo>
                    <a:pt x="6" y="8"/>
                  </a:lnTo>
                  <a:lnTo>
                    <a:pt x="9" y="4"/>
                  </a:lnTo>
                  <a:lnTo>
                    <a:pt x="11" y="0"/>
                  </a:lnTo>
                  <a:lnTo>
                    <a:pt x="13" y="0"/>
                  </a:lnTo>
                  <a:lnTo>
                    <a:pt x="15" y="0"/>
                  </a:lnTo>
                  <a:lnTo>
                    <a:pt x="17" y="4"/>
                  </a:lnTo>
                  <a:lnTo>
                    <a:pt x="18" y="4"/>
                  </a:lnTo>
                  <a:lnTo>
                    <a:pt x="0"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05" name="Freeform 429"/>
            <p:cNvSpPr>
              <a:spLocks/>
            </p:cNvSpPr>
            <p:nvPr/>
          </p:nvSpPr>
          <p:spPr bwMode="auto">
            <a:xfrm>
              <a:off x="5287" y="2982"/>
              <a:ext cx="27" cy="3"/>
            </a:xfrm>
            <a:custGeom>
              <a:avLst/>
              <a:gdLst>
                <a:gd name="T0" fmla="*/ 0 w 30"/>
                <a:gd name="T1" fmla="*/ 2 h 3"/>
                <a:gd name="T2" fmla="*/ 0 w 30"/>
                <a:gd name="T3" fmla="*/ 2 h 3"/>
                <a:gd name="T4" fmla="*/ 4 w 30"/>
                <a:gd name="T5" fmla="*/ 1 h 3"/>
                <a:gd name="T6" fmla="*/ 5 w 30"/>
                <a:gd name="T7" fmla="*/ 0 h 3"/>
                <a:gd name="T8" fmla="*/ 5 w 30"/>
                <a:gd name="T9" fmla="*/ 1 h 3"/>
                <a:gd name="T10" fmla="*/ 5 w 30"/>
                <a:gd name="T11" fmla="*/ 2 h 3"/>
                <a:gd name="T12" fmla="*/ 6 w 30"/>
                <a:gd name="T13" fmla="*/ 2 h 3"/>
                <a:gd name="T14" fmla="*/ 8 w 30"/>
                <a:gd name="T15" fmla="*/ 2 h 3"/>
                <a:gd name="T16" fmla="*/ 9 w 30"/>
                <a:gd name="T17" fmla="*/ 1 h 3"/>
                <a:gd name="T18" fmla="*/ 9 w 30"/>
                <a:gd name="T19" fmla="*/ 1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
                <a:gd name="T32" fmla="*/ 30 w 30"/>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
                  <a:moveTo>
                    <a:pt x="0" y="2"/>
                  </a:moveTo>
                  <a:lnTo>
                    <a:pt x="0" y="2"/>
                  </a:lnTo>
                  <a:lnTo>
                    <a:pt x="4" y="1"/>
                  </a:lnTo>
                  <a:lnTo>
                    <a:pt x="9" y="0"/>
                  </a:lnTo>
                  <a:lnTo>
                    <a:pt x="15" y="1"/>
                  </a:lnTo>
                  <a:lnTo>
                    <a:pt x="18" y="2"/>
                  </a:lnTo>
                  <a:lnTo>
                    <a:pt x="21" y="2"/>
                  </a:lnTo>
                  <a:lnTo>
                    <a:pt x="25" y="2"/>
                  </a:lnTo>
                  <a:lnTo>
                    <a:pt x="28" y="1"/>
                  </a:lnTo>
                  <a:lnTo>
                    <a:pt x="29" y="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06" name="Freeform 430"/>
            <p:cNvSpPr>
              <a:spLocks/>
            </p:cNvSpPr>
            <p:nvPr/>
          </p:nvSpPr>
          <p:spPr bwMode="auto">
            <a:xfrm>
              <a:off x="5375" y="3025"/>
              <a:ext cx="9" cy="8"/>
            </a:xfrm>
            <a:custGeom>
              <a:avLst/>
              <a:gdLst>
                <a:gd name="T0" fmla="*/ 4 w 10"/>
                <a:gd name="T1" fmla="*/ 7 h 8"/>
                <a:gd name="T2" fmla="*/ 5 w 10"/>
                <a:gd name="T3" fmla="*/ 7 h 8"/>
                <a:gd name="T4" fmla="*/ 5 w 10"/>
                <a:gd name="T5" fmla="*/ 5 h 8"/>
                <a:gd name="T6" fmla="*/ 5 w 10"/>
                <a:gd name="T7" fmla="*/ 2 h 8"/>
                <a:gd name="T8" fmla="*/ 5 w 10"/>
                <a:gd name="T9" fmla="*/ 0 h 8"/>
                <a:gd name="T10" fmla="*/ 4 w 10"/>
                <a:gd name="T11" fmla="*/ 0 h 8"/>
                <a:gd name="T12" fmla="*/ 0 w 10"/>
                <a:gd name="T13" fmla="*/ 0 h 8"/>
                <a:gd name="T14" fmla="*/ 0 w 10"/>
                <a:gd name="T15" fmla="*/ 2 h 8"/>
                <a:gd name="T16" fmla="*/ 0 w 10"/>
                <a:gd name="T17" fmla="*/ 5 h 8"/>
                <a:gd name="T18" fmla="*/ 0 w 10"/>
                <a:gd name="T19" fmla="*/ 7 h 8"/>
                <a:gd name="T20" fmla="*/ 4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7"/>
                  </a:moveTo>
                  <a:lnTo>
                    <a:pt x="9" y="7"/>
                  </a:lnTo>
                  <a:lnTo>
                    <a:pt x="9" y="5"/>
                  </a:lnTo>
                  <a:lnTo>
                    <a:pt x="9" y="2"/>
                  </a:lnTo>
                  <a:lnTo>
                    <a:pt x="9" y="0"/>
                  </a:lnTo>
                  <a:lnTo>
                    <a:pt x="4" y="0"/>
                  </a:lnTo>
                  <a:lnTo>
                    <a:pt x="0" y="0"/>
                  </a:lnTo>
                  <a:lnTo>
                    <a:pt x="0" y="2"/>
                  </a:lnTo>
                  <a:lnTo>
                    <a:pt x="0" y="5"/>
                  </a:lnTo>
                  <a:lnTo>
                    <a:pt x="0"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07" name="Freeform 431"/>
            <p:cNvSpPr>
              <a:spLocks/>
            </p:cNvSpPr>
            <p:nvPr/>
          </p:nvSpPr>
          <p:spPr bwMode="auto">
            <a:xfrm>
              <a:off x="5348" y="3027"/>
              <a:ext cx="9" cy="9"/>
            </a:xfrm>
            <a:custGeom>
              <a:avLst/>
              <a:gdLst>
                <a:gd name="T0" fmla="*/ 4 w 10"/>
                <a:gd name="T1" fmla="*/ 8 h 9"/>
                <a:gd name="T2" fmla="*/ 4 w 10"/>
                <a:gd name="T3" fmla="*/ 8 h 9"/>
                <a:gd name="T4" fmla="*/ 5 w 10"/>
                <a:gd name="T5" fmla="*/ 8 h 9"/>
                <a:gd name="T6" fmla="*/ 5 w 10"/>
                <a:gd name="T7" fmla="*/ 4 h 9"/>
                <a:gd name="T8" fmla="*/ 5 w 10"/>
                <a:gd name="T9" fmla="*/ 0 h 9"/>
                <a:gd name="T10" fmla="*/ 4 w 10"/>
                <a:gd name="T11" fmla="*/ 0 h 9"/>
                <a:gd name="T12" fmla="*/ 0 w 10"/>
                <a:gd name="T13" fmla="*/ 0 h 9"/>
                <a:gd name="T14" fmla="*/ 0 w 10"/>
                <a:gd name="T15" fmla="*/ 4 h 9"/>
                <a:gd name="T16" fmla="*/ 0 w 10"/>
                <a:gd name="T17" fmla="*/ 8 h 9"/>
                <a:gd name="T18" fmla="*/ 4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4" y="8"/>
                  </a:moveTo>
                  <a:lnTo>
                    <a:pt x="4" y="8"/>
                  </a:lnTo>
                  <a:lnTo>
                    <a:pt x="9" y="8"/>
                  </a:lnTo>
                  <a:lnTo>
                    <a:pt x="9" y="4"/>
                  </a:lnTo>
                  <a:lnTo>
                    <a:pt x="9" y="0"/>
                  </a:lnTo>
                  <a:lnTo>
                    <a:pt x="4" y="0"/>
                  </a:lnTo>
                  <a:lnTo>
                    <a:pt x="0"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08" name="Freeform 432"/>
            <p:cNvSpPr>
              <a:spLocks/>
            </p:cNvSpPr>
            <p:nvPr/>
          </p:nvSpPr>
          <p:spPr bwMode="auto">
            <a:xfrm>
              <a:off x="5336" y="3007"/>
              <a:ext cx="9" cy="8"/>
            </a:xfrm>
            <a:custGeom>
              <a:avLst/>
              <a:gdLst>
                <a:gd name="T0" fmla="*/ 4 w 10"/>
                <a:gd name="T1" fmla="*/ 7 h 8"/>
                <a:gd name="T2" fmla="*/ 5 w 10"/>
                <a:gd name="T3" fmla="*/ 7 h 8"/>
                <a:gd name="T4" fmla="*/ 5 w 10"/>
                <a:gd name="T5" fmla="*/ 5 h 8"/>
                <a:gd name="T6" fmla="*/ 5 w 10"/>
                <a:gd name="T7" fmla="*/ 2 h 8"/>
                <a:gd name="T8" fmla="*/ 5 w 10"/>
                <a:gd name="T9" fmla="*/ 0 h 8"/>
                <a:gd name="T10" fmla="*/ 4 w 10"/>
                <a:gd name="T11" fmla="*/ 0 h 8"/>
                <a:gd name="T12" fmla="*/ 4 w 10"/>
                <a:gd name="T13" fmla="*/ 2 h 8"/>
                <a:gd name="T14" fmla="*/ 0 w 10"/>
                <a:gd name="T15" fmla="*/ 2 h 8"/>
                <a:gd name="T16" fmla="*/ 0 w 10"/>
                <a:gd name="T17" fmla="*/ 5 h 8"/>
                <a:gd name="T18" fmla="*/ 4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7"/>
                  </a:moveTo>
                  <a:lnTo>
                    <a:pt x="9" y="7"/>
                  </a:lnTo>
                  <a:lnTo>
                    <a:pt x="9" y="5"/>
                  </a:lnTo>
                  <a:lnTo>
                    <a:pt x="9" y="2"/>
                  </a:lnTo>
                  <a:lnTo>
                    <a:pt x="9" y="0"/>
                  </a:lnTo>
                  <a:lnTo>
                    <a:pt x="4" y="0"/>
                  </a:lnTo>
                  <a:lnTo>
                    <a:pt x="4" y="2"/>
                  </a:lnTo>
                  <a:lnTo>
                    <a:pt x="0" y="2"/>
                  </a:lnTo>
                  <a:lnTo>
                    <a:pt x="0"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09" name="Freeform 433"/>
            <p:cNvSpPr>
              <a:spLocks/>
            </p:cNvSpPr>
            <p:nvPr/>
          </p:nvSpPr>
          <p:spPr bwMode="auto">
            <a:xfrm>
              <a:off x="5380" y="2983"/>
              <a:ext cx="8" cy="9"/>
            </a:xfrm>
            <a:custGeom>
              <a:avLst/>
              <a:gdLst>
                <a:gd name="T0" fmla="*/ 0 w 10"/>
                <a:gd name="T1" fmla="*/ 8 h 9"/>
                <a:gd name="T2" fmla="*/ 2 w 10"/>
                <a:gd name="T3" fmla="*/ 8 h 9"/>
                <a:gd name="T4" fmla="*/ 2 w 10"/>
                <a:gd name="T5" fmla="*/ 4 h 9"/>
                <a:gd name="T6" fmla="*/ 2 w 10"/>
                <a:gd name="T7" fmla="*/ 4 h 9"/>
                <a:gd name="T8" fmla="*/ 2 w 10"/>
                <a:gd name="T9" fmla="*/ 0 h 9"/>
                <a:gd name="T10" fmla="*/ 0 w 10"/>
                <a:gd name="T11" fmla="*/ 0 h 9"/>
                <a:gd name="T12" fmla="*/ 0 w 10"/>
                <a:gd name="T13" fmla="*/ 4 h 9"/>
                <a:gd name="T14" fmla="*/ 0 w 10"/>
                <a:gd name="T15" fmla="*/ 8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0" y="8"/>
                  </a:moveTo>
                  <a:lnTo>
                    <a:pt x="4" y="8"/>
                  </a:lnTo>
                  <a:lnTo>
                    <a:pt x="9" y="4"/>
                  </a:lnTo>
                  <a:lnTo>
                    <a:pt x="4" y="4"/>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0" name="Freeform 434"/>
            <p:cNvSpPr>
              <a:spLocks/>
            </p:cNvSpPr>
            <p:nvPr/>
          </p:nvSpPr>
          <p:spPr bwMode="auto">
            <a:xfrm>
              <a:off x="5336" y="2930"/>
              <a:ext cx="9" cy="8"/>
            </a:xfrm>
            <a:custGeom>
              <a:avLst/>
              <a:gdLst>
                <a:gd name="T0" fmla="*/ 4 w 10"/>
                <a:gd name="T1" fmla="*/ 7 h 8"/>
                <a:gd name="T2" fmla="*/ 5 w 10"/>
                <a:gd name="T3" fmla="*/ 7 h 8"/>
                <a:gd name="T4" fmla="*/ 5 w 10"/>
                <a:gd name="T5" fmla="*/ 5 h 8"/>
                <a:gd name="T6" fmla="*/ 5 w 10"/>
                <a:gd name="T7" fmla="*/ 2 h 8"/>
                <a:gd name="T8" fmla="*/ 5 w 10"/>
                <a:gd name="T9" fmla="*/ 0 h 8"/>
                <a:gd name="T10" fmla="*/ 4 w 10"/>
                <a:gd name="T11" fmla="*/ 0 h 8"/>
                <a:gd name="T12" fmla="*/ 0 w 10"/>
                <a:gd name="T13" fmla="*/ 0 h 8"/>
                <a:gd name="T14" fmla="*/ 0 w 10"/>
                <a:gd name="T15" fmla="*/ 2 h 8"/>
                <a:gd name="T16" fmla="*/ 0 w 10"/>
                <a:gd name="T17" fmla="*/ 5 h 8"/>
                <a:gd name="T18" fmla="*/ 4 w 10"/>
                <a:gd name="T19" fmla="*/ 5 h 8"/>
                <a:gd name="T20" fmla="*/ 4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7"/>
                  </a:moveTo>
                  <a:lnTo>
                    <a:pt x="9" y="7"/>
                  </a:lnTo>
                  <a:lnTo>
                    <a:pt x="9" y="5"/>
                  </a:lnTo>
                  <a:lnTo>
                    <a:pt x="9" y="2"/>
                  </a:lnTo>
                  <a:lnTo>
                    <a:pt x="9" y="0"/>
                  </a:lnTo>
                  <a:lnTo>
                    <a:pt x="4" y="0"/>
                  </a:lnTo>
                  <a:lnTo>
                    <a:pt x="0" y="0"/>
                  </a:lnTo>
                  <a:lnTo>
                    <a:pt x="0" y="2"/>
                  </a:lnTo>
                  <a:lnTo>
                    <a:pt x="0" y="5"/>
                  </a:lnTo>
                  <a:lnTo>
                    <a:pt x="4"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1" name="Freeform 435"/>
            <p:cNvSpPr>
              <a:spLocks/>
            </p:cNvSpPr>
            <p:nvPr/>
          </p:nvSpPr>
          <p:spPr bwMode="auto">
            <a:xfrm>
              <a:off x="5360" y="2939"/>
              <a:ext cx="8" cy="9"/>
            </a:xfrm>
            <a:custGeom>
              <a:avLst/>
              <a:gdLst>
                <a:gd name="T0" fmla="*/ 3 w 9"/>
                <a:gd name="T1" fmla="*/ 8 h 9"/>
                <a:gd name="T2" fmla="*/ 4 w 9"/>
                <a:gd name="T3" fmla="*/ 8 h 9"/>
                <a:gd name="T4" fmla="*/ 4 w 9"/>
                <a:gd name="T5" fmla="*/ 8 h 9"/>
                <a:gd name="T6" fmla="*/ 4 w 9"/>
                <a:gd name="T7" fmla="*/ 4 h 9"/>
                <a:gd name="T8" fmla="*/ 4 w 9"/>
                <a:gd name="T9" fmla="*/ 4 h 9"/>
                <a:gd name="T10" fmla="*/ 4 w 9"/>
                <a:gd name="T11" fmla="*/ 0 h 9"/>
                <a:gd name="T12" fmla="*/ 3 w 9"/>
                <a:gd name="T13" fmla="*/ 0 h 9"/>
                <a:gd name="T14" fmla="*/ 0 w 9"/>
                <a:gd name="T15" fmla="*/ 4 h 9"/>
                <a:gd name="T16" fmla="*/ 0 w 9"/>
                <a:gd name="T17" fmla="*/ 8 h 9"/>
                <a:gd name="T18" fmla="*/ 3 w 9"/>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3" y="8"/>
                  </a:moveTo>
                  <a:lnTo>
                    <a:pt x="5" y="8"/>
                  </a:lnTo>
                  <a:lnTo>
                    <a:pt x="8" y="8"/>
                  </a:lnTo>
                  <a:lnTo>
                    <a:pt x="8" y="4"/>
                  </a:lnTo>
                  <a:lnTo>
                    <a:pt x="5" y="4"/>
                  </a:lnTo>
                  <a:lnTo>
                    <a:pt x="5" y="0"/>
                  </a:lnTo>
                  <a:lnTo>
                    <a:pt x="3"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2" name="Freeform 436"/>
            <p:cNvSpPr>
              <a:spLocks/>
            </p:cNvSpPr>
            <p:nvPr/>
          </p:nvSpPr>
          <p:spPr bwMode="auto">
            <a:xfrm>
              <a:off x="5302" y="3003"/>
              <a:ext cx="8" cy="9"/>
            </a:xfrm>
            <a:custGeom>
              <a:avLst/>
              <a:gdLst>
                <a:gd name="T0" fmla="*/ 3 w 9"/>
                <a:gd name="T1" fmla="*/ 8 h 9"/>
                <a:gd name="T2" fmla="*/ 4 w 9"/>
                <a:gd name="T3" fmla="*/ 8 h 9"/>
                <a:gd name="T4" fmla="*/ 4 w 9"/>
                <a:gd name="T5" fmla="*/ 8 h 9"/>
                <a:gd name="T6" fmla="*/ 4 w 9"/>
                <a:gd name="T7" fmla="*/ 4 h 9"/>
                <a:gd name="T8" fmla="*/ 4 w 9"/>
                <a:gd name="T9" fmla="*/ 4 h 9"/>
                <a:gd name="T10" fmla="*/ 4 w 9"/>
                <a:gd name="T11" fmla="*/ 0 h 9"/>
                <a:gd name="T12" fmla="*/ 3 w 9"/>
                <a:gd name="T13" fmla="*/ 0 h 9"/>
                <a:gd name="T14" fmla="*/ 0 w 9"/>
                <a:gd name="T15" fmla="*/ 0 h 9"/>
                <a:gd name="T16" fmla="*/ 0 w 9"/>
                <a:gd name="T17" fmla="*/ 4 h 9"/>
                <a:gd name="T18" fmla="*/ 0 w 9"/>
                <a:gd name="T19" fmla="*/ 8 h 9"/>
                <a:gd name="T20" fmla="*/ 3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8"/>
                  </a:moveTo>
                  <a:lnTo>
                    <a:pt x="5" y="8"/>
                  </a:lnTo>
                  <a:lnTo>
                    <a:pt x="8" y="8"/>
                  </a:lnTo>
                  <a:lnTo>
                    <a:pt x="8" y="4"/>
                  </a:lnTo>
                  <a:lnTo>
                    <a:pt x="5" y="4"/>
                  </a:lnTo>
                  <a:lnTo>
                    <a:pt x="5" y="0"/>
                  </a:lnTo>
                  <a:lnTo>
                    <a:pt x="3" y="0"/>
                  </a:lnTo>
                  <a:lnTo>
                    <a:pt x="0"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3" name="Freeform 437"/>
            <p:cNvSpPr>
              <a:spLocks/>
            </p:cNvSpPr>
            <p:nvPr/>
          </p:nvSpPr>
          <p:spPr bwMode="auto">
            <a:xfrm>
              <a:off x="5298" y="3034"/>
              <a:ext cx="9" cy="10"/>
            </a:xfrm>
            <a:custGeom>
              <a:avLst/>
              <a:gdLst>
                <a:gd name="T0" fmla="*/ 5 w 10"/>
                <a:gd name="T1" fmla="*/ 9 h 10"/>
                <a:gd name="T2" fmla="*/ 5 w 10"/>
                <a:gd name="T3" fmla="*/ 9 h 10"/>
                <a:gd name="T4" fmla="*/ 5 w 10"/>
                <a:gd name="T5" fmla="*/ 0 h 10"/>
                <a:gd name="T6" fmla="*/ 4 w 10"/>
                <a:gd name="T7" fmla="*/ 0 h 10"/>
                <a:gd name="T8" fmla="*/ 0 w 10"/>
                <a:gd name="T9" fmla="*/ 0 h 10"/>
                <a:gd name="T10" fmla="*/ 0 w 10"/>
                <a:gd name="T11" fmla="*/ 9 h 10"/>
                <a:gd name="T12" fmla="*/ 4 w 10"/>
                <a:gd name="T13" fmla="*/ 9 h 10"/>
                <a:gd name="T14" fmla="*/ 5 w 10"/>
                <a:gd name="T15" fmla="*/ 9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9" y="9"/>
                  </a:moveTo>
                  <a:lnTo>
                    <a:pt x="9" y="9"/>
                  </a:lnTo>
                  <a:lnTo>
                    <a:pt x="9" y="0"/>
                  </a:lnTo>
                  <a:lnTo>
                    <a:pt x="4" y="0"/>
                  </a:lnTo>
                  <a:lnTo>
                    <a:pt x="0" y="0"/>
                  </a:lnTo>
                  <a:lnTo>
                    <a:pt x="0" y="9"/>
                  </a:lnTo>
                  <a:lnTo>
                    <a:pt x="4" y="9"/>
                  </a:lnTo>
                  <a:lnTo>
                    <a:pt x="9"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4" name="Freeform 438"/>
            <p:cNvSpPr>
              <a:spLocks/>
            </p:cNvSpPr>
            <p:nvPr/>
          </p:nvSpPr>
          <p:spPr bwMode="auto">
            <a:xfrm>
              <a:off x="5280" y="3009"/>
              <a:ext cx="9" cy="9"/>
            </a:xfrm>
            <a:custGeom>
              <a:avLst/>
              <a:gdLst>
                <a:gd name="T0" fmla="*/ 4 w 10"/>
                <a:gd name="T1" fmla="*/ 8 h 9"/>
                <a:gd name="T2" fmla="*/ 5 w 10"/>
                <a:gd name="T3" fmla="*/ 8 h 9"/>
                <a:gd name="T4" fmla="*/ 5 w 10"/>
                <a:gd name="T5" fmla="*/ 4 h 9"/>
                <a:gd name="T6" fmla="*/ 5 w 10"/>
                <a:gd name="T7" fmla="*/ 0 h 9"/>
                <a:gd name="T8" fmla="*/ 4 w 10"/>
                <a:gd name="T9" fmla="*/ 0 h 9"/>
                <a:gd name="T10" fmla="*/ 0 w 10"/>
                <a:gd name="T11" fmla="*/ 0 h 9"/>
                <a:gd name="T12" fmla="*/ 0 w 10"/>
                <a:gd name="T13" fmla="*/ 4 h 9"/>
                <a:gd name="T14" fmla="*/ 0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9" y="8"/>
                  </a:lnTo>
                  <a:lnTo>
                    <a:pt x="9" y="4"/>
                  </a:lnTo>
                  <a:lnTo>
                    <a:pt x="9" y="0"/>
                  </a:lnTo>
                  <a:lnTo>
                    <a:pt x="4" y="0"/>
                  </a:lnTo>
                  <a:lnTo>
                    <a:pt x="0"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5" name="Freeform 439"/>
            <p:cNvSpPr>
              <a:spLocks/>
            </p:cNvSpPr>
            <p:nvPr/>
          </p:nvSpPr>
          <p:spPr bwMode="auto">
            <a:xfrm>
              <a:off x="5292" y="2952"/>
              <a:ext cx="9" cy="9"/>
            </a:xfrm>
            <a:custGeom>
              <a:avLst/>
              <a:gdLst>
                <a:gd name="T0" fmla="*/ 4 w 10"/>
                <a:gd name="T1" fmla="*/ 8 h 9"/>
                <a:gd name="T2" fmla="*/ 5 w 10"/>
                <a:gd name="T3" fmla="*/ 8 h 9"/>
                <a:gd name="T4" fmla="*/ 5 w 10"/>
                <a:gd name="T5" fmla="*/ 4 h 9"/>
                <a:gd name="T6" fmla="*/ 5 w 10"/>
                <a:gd name="T7" fmla="*/ 0 h 9"/>
                <a:gd name="T8" fmla="*/ 4 w 10"/>
                <a:gd name="T9" fmla="*/ 0 h 9"/>
                <a:gd name="T10" fmla="*/ 0 w 10"/>
                <a:gd name="T11" fmla="*/ 4 h 9"/>
                <a:gd name="T12" fmla="*/ 0 w 10"/>
                <a:gd name="T13" fmla="*/ 8 h 9"/>
                <a:gd name="T14" fmla="*/ 4 w 10"/>
                <a:gd name="T15" fmla="*/ 8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8"/>
                  </a:moveTo>
                  <a:lnTo>
                    <a:pt x="9" y="8"/>
                  </a:lnTo>
                  <a:lnTo>
                    <a:pt x="9" y="4"/>
                  </a:lnTo>
                  <a:lnTo>
                    <a:pt x="9" y="0"/>
                  </a:lnTo>
                  <a:lnTo>
                    <a:pt x="4"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6" name="Freeform 440"/>
            <p:cNvSpPr>
              <a:spLocks/>
            </p:cNvSpPr>
            <p:nvPr/>
          </p:nvSpPr>
          <p:spPr bwMode="auto">
            <a:xfrm>
              <a:off x="5381" y="3050"/>
              <a:ext cx="9" cy="8"/>
            </a:xfrm>
            <a:custGeom>
              <a:avLst/>
              <a:gdLst>
                <a:gd name="T0" fmla="*/ 4 w 10"/>
                <a:gd name="T1" fmla="*/ 7 h 8"/>
                <a:gd name="T2" fmla="*/ 5 w 10"/>
                <a:gd name="T3" fmla="*/ 7 h 8"/>
                <a:gd name="T4" fmla="*/ 5 w 10"/>
                <a:gd name="T5" fmla="*/ 5 h 8"/>
                <a:gd name="T6" fmla="*/ 5 w 10"/>
                <a:gd name="T7" fmla="*/ 2 h 8"/>
                <a:gd name="T8" fmla="*/ 5 w 10"/>
                <a:gd name="T9" fmla="*/ 0 h 8"/>
                <a:gd name="T10" fmla="*/ 4 w 10"/>
                <a:gd name="T11" fmla="*/ 0 h 8"/>
                <a:gd name="T12" fmla="*/ 0 w 10"/>
                <a:gd name="T13" fmla="*/ 0 h 8"/>
                <a:gd name="T14" fmla="*/ 0 w 10"/>
                <a:gd name="T15" fmla="*/ 2 h 8"/>
                <a:gd name="T16" fmla="*/ 0 w 10"/>
                <a:gd name="T17" fmla="*/ 5 h 8"/>
                <a:gd name="T18" fmla="*/ 4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7"/>
                  </a:moveTo>
                  <a:lnTo>
                    <a:pt x="9" y="7"/>
                  </a:lnTo>
                  <a:lnTo>
                    <a:pt x="9" y="5"/>
                  </a:lnTo>
                  <a:lnTo>
                    <a:pt x="9" y="2"/>
                  </a:lnTo>
                  <a:lnTo>
                    <a:pt x="9" y="0"/>
                  </a:lnTo>
                  <a:lnTo>
                    <a:pt x="4" y="0"/>
                  </a:lnTo>
                  <a:lnTo>
                    <a:pt x="0" y="0"/>
                  </a:lnTo>
                  <a:lnTo>
                    <a:pt x="0" y="2"/>
                  </a:lnTo>
                  <a:lnTo>
                    <a:pt x="0"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7" name="Freeform 441"/>
            <p:cNvSpPr>
              <a:spLocks/>
            </p:cNvSpPr>
            <p:nvPr/>
          </p:nvSpPr>
          <p:spPr bwMode="auto">
            <a:xfrm>
              <a:off x="5402" y="3018"/>
              <a:ext cx="8" cy="8"/>
            </a:xfrm>
            <a:custGeom>
              <a:avLst/>
              <a:gdLst>
                <a:gd name="T0" fmla="*/ 4 w 9"/>
                <a:gd name="T1" fmla="*/ 7 h 8"/>
                <a:gd name="T2" fmla="*/ 4 w 9"/>
                <a:gd name="T3" fmla="*/ 7 h 8"/>
                <a:gd name="T4" fmla="*/ 4 w 9"/>
                <a:gd name="T5" fmla="*/ 5 h 8"/>
                <a:gd name="T6" fmla="*/ 4 w 9"/>
                <a:gd name="T7" fmla="*/ 2 h 8"/>
                <a:gd name="T8" fmla="*/ 4 w 9"/>
                <a:gd name="T9" fmla="*/ 0 h 8"/>
                <a:gd name="T10" fmla="*/ 4 w 9"/>
                <a:gd name="T11" fmla="*/ 0 h 8"/>
                <a:gd name="T12" fmla="*/ 3 w 9"/>
                <a:gd name="T13" fmla="*/ 0 h 8"/>
                <a:gd name="T14" fmla="*/ 3 w 9"/>
                <a:gd name="T15" fmla="*/ 2 h 8"/>
                <a:gd name="T16" fmla="*/ 0 w 9"/>
                <a:gd name="T17" fmla="*/ 2 h 8"/>
                <a:gd name="T18" fmla="*/ 0 w 9"/>
                <a:gd name="T19" fmla="*/ 5 h 8"/>
                <a:gd name="T20" fmla="*/ 3 w 9"/>
                <a:gd name="T21" fmla="*/ 7 h 8"/>
                <a:gd name="T22" fmla="*/ 4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5" y="7"/>
                  </a:moveTo>
                  <a:lnTo>
                    <a:pt x="8" y="7"/>
                  </a:lnTo>
                  <a:lnTo>
                    <a:pt x="8" y="5"/>
                  </a:lnTo>
                  <a:lnTo>
                    <a:pt x="8" y="2"/>
                  </a:lnTo>
                  <a:lnTo>
                    <a:pt x="8" y="0"/>
                  </a:lnTo>
                  <a:lnTo>
                    <a:pt x="5" y="0"/>
                  </a:lnTo>
                  <a:lnTo>
                    <a:pt x="3" y="0"/>
                  </a:lnTo>
                  <a:lnTo>
                    <a:pt x="3" y="2"/>
                  </a:lnTo>
                  <a:lnTo>
                    <a:pt x="0" y="2"/>
                  </a:lnTo>
                  <a:lnTo>
                    <a:pt x="0" y="5"/>
                  </a:lnTo>
                  <a:lnTo>
                    <a:pt x="3" y="7"/>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8" name="Freeform 442"/>
            <p:cNvSpPr>
              <a:spLocks/>
            </p:cNvSpPr>
            <p:nvPr/>
          </p:nvSpPr>
          <p:spPr bwMode="auto">
            <a:xfrm>
              <a:off x="5393" y="2967"/>
              <a:ext cx="9" cy="9"/>
            </a:xfrm>
            <a:custGeom>
              <a:avLst/>
              <a:gdLst>
                <a:gd name="T0" fmla="*/ 4 w 10"/>
                <a:gd name="T1" fmla="*/ 8 h 9"/>
                <a:gd name="T2" fmla="*/ 4 w 10"/>
                <a:gd name="T3" fmla="*/ 8 h 9"/>
                <a:gd name="T4" fmla="*/ 5 w 10"/>
                <a:gd name="T5" fmla="*/ 8 h 9"/>
                <a:gd name="T6" fmla="*/ 5 w 10"/>
                <a:gd name="T7" fmla="*/ 4 h 9"/>
                <a:gd name="T8" fmla="*/ 5 w 10"/>
                <a:gd name="T9" fmla="*/ 0 h 9"/>
                <a:gd name="T10" fmla="*/ 4 w 10"/>
                <a:gd name="T11" fmla="*/ 0 h 9"/>
                <a:gd name="T12" fmla="*/ 0 w 10"/>
                <a:gd name="T13" fmla="*/ 0 h 9"/>
                <a:gd name="T14" fmla="*/ 0 w 10"/>
                <a:gd name="T15" fmla="*/ 4 h 9"/>
                <a:gd name="T16" fmla="*/ 0 w 10"/>
                <a:gd name="T17" fmla="*/ 8 h 9"/>
                <a:gd name="T18" fmla="*/ 4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4" y="8"/>
                  </a:moveTo>
                  <a:lnTo>
                    <a:pt x="4" y="8"/>
                  </a:lnTo>
                  <a:lnTo>
                    <a:pt x="9" y="8"/>
                  </a:lnTo>
                  <a:lnTo>
                    <a:pt x="9" y="4"/>
                  </a:lnTo>
                  <a:lnTo>
                    <a:pt x="9" y="0"/>
                  </a:lnTo>
                  <a:lnTo>
                    <a:pt x="4" y="0"/>
                  </a:lnTo>
                  <a:lnTo>
                    <a:pt x="0"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19" name="Freeform 443"/>
            <p:cNvSpPr>
              <a:spLocks/>
            </p:cNvSpPr>
            <p:nvPr/>
          </p:nvSpPr>
          <p:spPr bwMode="auto">
            <a:xfrm>
              <a:off x="5360" y="2952"/>
              <a:ext cx="8" cy="10"/>
            </a:xfrm>
            <a:custGeom>
              <a:avLst/>
              <a:gdLst>
                <a:gd name="T0" fmla="*/ 3 w 9"/>
                <a:gd name="T1" fmla="*/ 9 h 10"/>
                <a:gd name="T2" fmla="*/ 4 w 9"/>
                <a:gd name="T3" fmla="*/ 9 h 10"/>
                <a:gd name="T4" fmla="*/ 4 w 9"/>
                <a:gd name="T5" fmla="*/ 9 h 10"/>
                <a:gd name="T6" fmla="*/ 4 w 9"/>
                <a:gd name="T7" fmla="*/ 0 h 10"/>
                <a:gd name="T8" fmla="*/ 4 w 9"/>
                <a:gd name="T9" fmla="*/ 0 h 10"/>
                <a:gd name="T10" fmla="*/ 3 w 9"/>
                <a:gd name="T11" fmla="*/ 0 h 10"/>
                <a:gd name="T12" fmla="*/ 0 w 9"/>
                <a:gd name="T13" fmla="*/ 0 h 10"/>
                <a:gd name="T14" fmla="*/ 0 w 9"/>
                <a:gd name="T15" fmla="*/ 9 h 10"/>
                <a:gd name="T16" fmla="*/ 3 w 9"/>
                <a:gd name="T17" fmla="*/ 9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3" y="9"/>
                  </a:moveTo>
                  <a:lnTo>
                    <a:pt x="5" y="9"/>
                  </a:lnTo>
                  <a:lnTo>
                    <a:pt x="8" y="9"/>
                  </a:lnTo>
                  <a:lnTo>
                    <a:pt x="8" y="0"/>
                  </a:lnTo>
                  <a:lnTo>
                    <a:pt x="5" y="0"/>
                  </a:lnTo>
                  <a:lnTo>
                    <a:pt x="3" y="0"/>
                  </a:lnTo>
                  <a:lnTo>
                    <a:pt x="0" y="0"/>
                  </a:lnTo>
                  <a:lnTo>
                    <a:pt x="0" y="9"/>
                  </a:lnTo>
                  <a:lnTo>
                    <a:pt x="3"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20" name="Freeform 444"/>
            <p:cNvSpPr>
              <a:spLocks/>
            </p:cNvSpPr>
            <p:nvPr/>
          </p:nvSpPr>
          <p:spPr bwMode="auto">
            <a:xfrm>
              <a:off x="5380" y="2949"/>
              <a:ext cx="7" cy="8"/>
            </a:xfrm>
            <a:custGeom>
              <a:avLst/>
              <a:gdLst>
                <a:gd name="T0" fmla="*/ 4 w 8"/>
                <a:gd name="T1" fmla="*/ 7 h 8"/>
                <a:gd name="T2" fmla="*/ 4 w 8"/>
                <a:gd name="T3" fmla="*/ 7 h 8"/>
                <a:gd name="T4" fmla="*/ 4 w 8"/>
                <a:gd name="T5" fmla="*/ 5 h 8"/>
                <a:gd name="T6" fmla="*/ 4 w 8"/>
                <a:gd name="T7" fmla="*/ 2 h 8"/>
                <a:gd name="T8" fmla="*/ 4 w 8"/>
                <a:gd name="T9" fmla="*/ 2 h 8"/>
                <a:gd name="T10" fmla="*/ 4 w 8"/>
                <a:gd name="T11" fmla="*/ 0 h 8"/>
                <a:gd name="T12" fmla="*/ 2 w 8"/>
                <a:gd name="T13" fmla="*/ 0 h 8"/>
                <a:gd name="T14" fmla="*/ 2 w 8"/>
                <a:gd name="T15" fmla="*/ 2 h 8"/>
                <a:gd name="T16" fmla="*/ 0 w 8"/>
                <a:gd name="T17" fmla="*/ 2 h 8"/>
                <a:gd name="T18" fmla="*/ 0 w 8"/>
                <a:gd name="T19" fmla="*/ 5 h 8"/>
                <a:gd name="T20" fmla="*/ 2 w 8"/>
                <a:gd name="T21" fmla="*/ 7 h 8"/>
                <a:gd name="T22" fmla="*/ 4 w 8"/>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5" y="7"/>
                  </a:moveTo>
                  <a:lnTo>
                    <a:pt x="5" y="7"/>
                  </a:lnTo>
                  <a:lnTo>
                    <a:pt x="7" y="5"/>
                  </a:lnTo>
                  <a:lnTo>
                    <a:pt x="7" y="2"/>
                  </a:lnTo>
                  <a:lnTo>
                    <a:pt x="5" y="2"/>
                  </a:lnTo>
                  <a:lnTo>
                    <a:pt x="5" y="0"/>
                  </a:lnTo>
                  <a:lnTo>
                    <a:pt x="2" y="0"/>
                  </a:lnTo>
                  <a:lnTo>
                    <a:pt x="2" y="2"/>
                  </a:lnTo>
                  <a:lnTo>
                    <a:pt x="0" y="2"/>
                  </a:lnTo>
                  <a:lnTo>
                    <a:pt x="0" y="5"/>
                  </a:lnTo>
                  <a:lnTo>
                    <a:pt x="2" y="7"/>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21" name="Freeform 445"/>
            <p:cNvSpPr>
              <a:spLocks/>
            </p:cNvSpPr>
            <p:nvPr/>
          </p:nvSpPr>
          <p:spPr bwMode="auto">
            <a:xfrm>
              <a:off x="4825" y="2928"/>
              <a:ext cx="156" cy="165"/>
            </a:xfrm>
            <a:custGeom>
              <a:avLst/>
              <a:gdLst>
                <a:gd name="T0" fmla="*/ 29 w 176"/>
                <a:gd name="T1" fmla="*/ 8 h 165"/>
                <a:gd name="T2" fmla="*/ 32 w 176"/>
                <a:gd name="T3" fmla="*/ 15 h 165"/>
                <a:gd name="T4" fmla="*/ 34 w 176"/>
                <a:gd name="T5" fmla="*/ 22 h 165"/>
                <a:gd name="T6" fmla="*/ 35 w 176"/>
                <a:gd name="T7" fmla="*/ 29 h 165"/>
                <a:gd name="T8" fmla="*/ 36 w 176"/>
                <a:gd name="T9" fmla="*/ 37 h 165"/>
                <a:gd name="T10" fmla="*/ 39 w 176"/>
                <a:gd name="T11" fmla="*/ 44 h 165"/>
                <a:gd name="T12" fmla="*/ 40 w 176"/>
                <a:gd name="T13" fmla="*/ 51 h 165"/>
                <a:gd name="T14" fmla="*/ 40 w 176"/>
                <a:gd name="T15" fmla="*/ 58 h 165"/>
                <a:gd name="T16" fmla="*/ 41 w 176"/>
                <a:gd name="T17" fmla="*/ 64 h 165"/>
                <a:gd name="T18" fmla="*/ 41 w 176"/>
                <a:gd name="T19" fmla="*/ 71 h 165"/>
                <a:gd name="T20" fmla="*/ 41 w 176"/>
                <a:gd name="T21" fmla="*/ 78 h 165"/>
                <a:gd name="T22" fmla="*/ 40 w 176"/>
                <a:gd name="T23" fmla="*/ 87 h 165"/>
                <a:gd name="T24" fmla="*/ 40 w 176"/>
                <a:gd name="T25" fmla="*/ 95 h 165"/>
                <a:gd name="T26" fmla="*/ 39 w 176"/>
                <a:gd name="T27" fmla="*/ 104 h 165"/>
                <a:gd name="T28" fmla="*/ 38 w 176"/>
                <a:gd name="T29" fmla="*/ 116 h 165"/>
                <a:gd name="T30" fmla="*/ 36 w 176"/>
                <a:gd name="T31" fmla="*/ 128 h 165"/>
                <a:gd name="T32" fmla="*/ 35 w 176"/>
                <a:gd name="T33" fmla="*/ 135 h 165"/>
                <a:gd name="T34" fmla="*/ 33 w 176"/>
                <a:gd name="T35" fmla="*/ 142 h 165"/>
                <a:gd name="T36" fmla="*/ 30 w 176"/>
                <a:gd name="T37" fmla="*/ 150 h 165"/>
                <a:gd name="T38" fmla="*/ 27 w 176"/>
                <a:gd name="T39" fmla="*/ 158 h 165"/>
                <a:gd name="T40" fmla="*/ 24 w 176"/>
                <a:gd name="T41" fmla="*/ 161 h 165"/>
                <a:gd name="T42" fmla="*/ 20 w 176"/>
                <a:gd name="T43" fmla="*/ 163 h 165"/>
                <a:gd name="T44" fmla="*/ 15 w 176"/>
                <a:gd name="T45" fmla="*/ 164 h 165"/>
                <a:gd name="T46" fmla="*/ 9 w 176"/>
                <a:gd name="T47" fmla="*/ 159 h 165"/>
                <a:gd name="T48" fmla="*/ 4 w 176"/>
                <a:gd name="T49" fmla="*/ 144 h 165"/>
                <a:gd name="T50" fmla="*/ 4 w 176"/>
                <a:gd name="T51" fmla="*/ 135 h 165"/>
                <a:gd name="T52" fmla="*/ 4 w 176"/>
                <a:gd name="T53" fmla="*/ 124 h 165"/>
                <a:gd name="T54" fmla="*/ 2 w 176"/>
                <a:gd name="T55" fmla="*/ 113 h 165"/>
                <a:gd name="T56" fmla="*/ 0 w 176"/>
                <a:gd name="T57" fmla="*/ 102 h 165"/>
                <a:gd name="T58" fmla="*/ 1 w 176"/>
                <a:gd name="T59" fmla="*/ 90 h 165"/>
                <a:gd name="T60" fmla="*/ 4 w 176"/>
                <a:gd name="T61" fmla="*/ 76 h 165"/>
                <a:gd name="T62" fmla="*/ 4 w 176"/>
                <a:gd name="T63" fmla="*/ 61 h 165"/>
                <a:gd name="T64" fmla="*/ 4 w 176"/>
                <a:gd name="T65" fmla="*/ 49 h 165"/>
                <a:gd name="T66" fmla="*/ 4 w 176"/>
                <a:gd name="T67" fmla="*/ 38 h 165"/>
                <a:gd name="T68" fmla="*/ 7 w 176"/>
                <a:gd name="T69" fmla="*/ 24 h 165"/>
                <a:gd name="T70" fmla="*/ 10 w 176"/>
                <a:gd name="T71" fmla="*/ 13 h 165"/>
                <a:gd name="T72" fmla="*/ 12 w 176"/>
                <a:gd name="T73" fmla="*/ 7 h 165"/>
                <a:gd name="T74" fmla="*/ 15 w 176"/>
                <a:gd name="T75" fmla="*/ 5 h 165"/>
                <a:gd name="T76" fmla="*/ 17 w 176"/>
                <a:gd name="T77" fmla="*/ 2 h 165"/>
                <a:gd name="T78" fmla="*/ 19 w 176"/>
                <a:gd name="T79" fmla="*/ 0 h 165"/>
                <a:gd name="T80" fmla="*/ 20 w 176"/>
                <a:gd name="T81" fmla="*/ 0 h 165"/>
                <a:gd name="T82" fmla="*/ 23 w 176"/>
                <a:gd name="T83" fmla="*/ 1 h 165"/>
                <a:gd name="T84" fmla="*/ 26 w 176"/>
                <a:gd name="T85" fmla="*/ 4 h 165"/>
                <a:gd name="T86" fmla="*/ 28 w 176"/>
                <a:gd name="T87" fmla="*/ 7 h 165"/>
                <a:gd name="T88" fmla="*/ 29 w 176"/>
                <a:gd name="T89" fmla="*/ 8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6"/>
                <a:gd name="T136" fmla="*/ 0 h 165"/>
                <a:gd name="T137" fmla="*/ 176 w 176"/>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6" h="165">
                  <a:moveTo>
                    <a:pt x="125" y="8"/>
                  </a:moveTo>
                  <a:lnTo>
                    <a:pt x="125" y="8"/>
                  </a:lnTo>
                  <a:lnTo>
                    <a:pt x="131" y="12"/>
                  </a:lnTo>
                  <a:lnTo>
                    <a:pt x="135" y="15"/>
                  </a:lnTo>
                  <a:lnTo>
                    <a:pt x="139" y="19"/>
                  </a:lnTo>
                  <a:lnTo>
                    <a:pt x="142" y="22"/>
                  </a:lnTo>
                  <a:lnTo>
                    <a:pt x="145" y="26"/>
                  </a:lnTo>
                  <a:lnTo>
                    <a:pt x="149" y="29"/>
                  </a:lnTo>
                  <a:lnTo>
                    <a:pt x="151" y="33"/>
                  </a:lnTo>
                  <a:lnTo>
                    <a:pt x="156" y="37"/>
                  </a:lnTo>
                  <a:lnTo>
                    <a:pt x="160" y="40"/>
                  </a:lnTo>
                  <a:lnTo>
                    <a:pt x="164" y="44"/>
                  </a:lnTo>
                  <a:lnTo>
                    <a:pt x="165" y="47"/>
                  </a:lnTo>
                  <a:lnTo>
                    <a:pt x="168" y="51"/>
                  </a:lnTo>
                  <a:lnTo>
                    <a:pt x="170" y="55"/>
                  </a:lnTo>
                  <a:lnTo>
                    <a:pt x="170" y="58"/>
                  </a:lnTo>
                  <a:lnTo>
                    <a:pt x="173" y="61"/>
                  </a:lnTo>
                  <a:lnTo>
                    <a:pt x="174" y="64"/>
                  </a:lnTo>
                  <a:lnTo>
                    <a:pt x="175" y="67"/>
                  </a:lnTo>
                  <a:lnTo>
                    <a:pt x="175" y="71"/>
                  </a:lnTo>
                  <a:lnTo>
                    <a:pt x="174" y="74"/>
                  </a:lnTo>
                  <a:lnTo>
                    <a:pt x="174" y="78"/>
                  </a:lnTo>
                  <a:lnTo>
                    <a:pt x="173" y="83"/>
                  </a:lnTo>
                  <a:lnTo>
                    <a:pt x="170" y="87"/>
                  </a:lnTo>
                  <a:lnTo>
                    <a:pt x="170" y="90"/>
                  </a:lnTo>
                  <a:lnTo>
                    <a:pt x="168" y="95"/>
                  </a:lnTo>
                  <a:lnTo>
                    <a:pt x="167" y="99"/>
                  </a:lnTo>
                  <a:lnTo>
                    <a:pt x="165" y="104"/>
                  </a:lnTo>
                  <a:lnTo>
                    <a:pt x="164" y="110"/>
                  </a:lnTo>
                  <a:lnTo>
                    <a:pt x="163" y="116"/>
                  </a:lnTo>
                  <a:lnTo>
                    <a:pt x="160" y="121"/>
                  </a:lnTo>
                  <a:lnTo>
                    <a:pt x="158" y="128"/>
                  </a:lnTo>
                  <a:lnTo>
                    <a:pt x="156" y="132"/>
                  </a:lnTo>
                  <a:lnTo>
                    <a:pt x="151" y="135"/>
                  </a:lnTo>
                  <a:lnTo>
                    <a:pt x="147" y="139"/>
                  </a:lnTo>
                  <a:lnTo>
                    <a:pt x="141" y="142"/>
                  </a:lnTo>
                  <a:lnTo>
                    <a:pt x="134" y="146"/>
                  </a:lnTo>
                  <a:lnTo>
                    <a:pt x="126" y="150"/>
                  </a:lnTo>
                  <a:lnTo>
                    <a:pt x="119" y="154"/>
                  </a:lnTo>
                  <a:lnTo>
                    <a:pt x="112" y="158"/>
                  </a:lnTo>
                  <a:lnTo>
                    <a:pt x="106" y="159"/>
                  </a:lnTo>
                  <a:lnTo>
                    <a:pt x="100" y="161"/>
                  </a:lnTo>
                  <a:lnTo>
                    <a:pt x="95" y="162"/>
                  </a:lnTo>
                  <a:lnTo>
                    <a:pt x="85" y="163"/>
                  </a:lnTo>
                  <a:lnTo>
                    <a:pt x="75" y="164"/>
                  </a:lnTo>
                  <a:lnTo>
                    <a:pt x="62" y="164"/>
                  </a:lnTo>
                  <a:lnTo>
                    <a:pt x="49" y="162"/>
                  </a:lnTo>
                  <a:lnTo>
                    <a:pt x="37" y="159"/>
                  </a:lnTo>
                  <a:lnTo>
                    <a:pt x="27" y="153"/>
                  </a:lnTo>
                  <a:lnTo>
                    <a:pt x="18" y="144"/>
                  </a:lnTo>
                  <a:lnTo>
                    <a:pt x="16" y="140"/>
                  </a:lnTo>
                  <a:lnTo>
                    <a:pt x="12" y="135"/>
                  </a:lnTo>
                  <a:lnTo>
                    <a:pt x="10" y="130"/>
                  </a:lnTo>
                  <a:lnTo>
                    <a:pt x="7" y="124"/>
                  </a:lnTo>
                  <a:lnTo>
                    <a:pt x="5" y="119"/>
                  </a:lnTo>
                  <a:lnTo>
                    <a:pt x="2" y="113"/>
                  </a:lnTo>
                  <a:lnTo>
                    <a:pt x="1" y="108"/>
                  </a:lnTo>
                  <a:lnTo>
                    <a:pt x="0" y="102"/>
                  </a:lnTo>
                  <a:lnTo>
                    <a:pt x="0" y="97"/>
                  </a:lnTo>
                  <a:lnTo>
                    <a:pt x="1" y="90"/>
                  </a:lnTo>
                  <a:lnTo>
                    <a:pt x="2" y="83"/>
                  </a:lnTo>
                  <a:lnTo>
                    <a:pt x="5" y="76"/>
                  </a:lnTo>
                  <a:lnTo>
                    <a:pt x="6" y="68"/>
                  </a:lnTo>
                  <a:lnTo>
                    <a:pt x="8" y="61"/>
                  </a:lnTo>
                  <a:lnTo>
                    <a:pt x="11" y="54"/>
                  </a:lnTo>
                  <a:lnTo>
                    <a:pt x="12" y="49"/>
                  </a:lnTo>
                  <a:lnTo>
                    <a:pt x="16" y="44"/>
                  </a:lnTo>
                  <a:lnTo>
                    <a:pt x="19" y="38"/>
                  </a:lnTo>
                  <a:lnTo>
                    <a:pt x="25" y="31"/>
                  </a:lnTo>
                  <a:lnTo>
                    <a:pt x="29" y="24"/>
                  </a:lnTo>
                  <a:lnTo>
                    <a:pt x="35" y="18"/>
                  </a:lnTo>
                  <a:lnTo>
                    <a:pt x="41" y="13"/>
                  </a:lnTo>
                  <a:lnTo>
                    <a:pt x="47" y="9"/>
                  </a:lnTo>
                  <a:lnTo>
                    <a:pt x="52" y="7"/>
                  </a:lnTo>
                  <a:lnTo>
                    <a:pt x="56" y="7"/>
                  </a:lnTo>
                  <a:lnTo>
                    <a:pt x="62" y="5"/>
                  </a:lnTo>
                  <a:lnTo>
                    <a:pt x="67" y="3"/>
                  </a:lnTo>
                  <a:lnTo>
                    <a:pt x="71" y="2"/>
                  </a:lnTo>
                  <a:lnTo>
                    <a:pt x="76" y="1"/>
                  </a:lnTo>
                  <a:lnTo>
                    <a:pt x="79" y="0"/>
                  </a:lnTo>
                  <a:lnTo>
                    <a:pt x="84" y="0"/>
                  </a:lnTo>
                  <a:lnTo>
                    <a:pt x="87" y="0"/>
                  </a:lnTo>
                  <a:lnTo>
                    <a:pt x="91" y="1"/>
                  </a:lnTo>
                  <a:lnTo>
                    <a:pt x="98" y="1"/>
                  </a:lnTo>
                  <a:lnTo>
                    <a:pt x="105" y="3"/>
                  </a:lnTo>
                  <a:lnTo>
                    <a:pt x="111" y="4"/>
                  </a:lnTo>
                  <a:lnTo>
                    <a:pt x="116" y="6"/>
                  </a:lnTo>
                  <a:lnTo>
                    <a:pt x="121" y="7"/>
                  </a:lnTo>
                  <a:lnTo>
                    <a:pt x="124" y="8"/>
                  </a:lnTo>
                  <a:lnTo>
                    <a:pt x="125" y="8"/>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30122" name="Freeform 446"/>
            <p:cNvSpPr>
              <a:spLocks/>
            </p:cNvSpPr>
            <p:nvPr/>
          </p:nvSpPr>
          <p:spPr bwMode="auto">
            <a:xfrm>
              <a:off x="4903" y="2948"/>
              <a:ext cx="8" cy="4"/>
            </a:xfrm>
            <a:custGeom>
              <a:avLst/>
              <a:gdLst>
                <a:gd name="T0" fmla="*/ 2 w 9"/>
                <a:gd name="T1" fmla="*/ 0 h 4"/>
                <a:gd name="T2" fmla="*/ 4 w 9"/>
                <a:gd name="T3" fmla="*/ 0 h 4"/>
                <a:gd name="T4" fmla="*/ 4 w 9"/>
                <a:gd name="T5" fmla="*/ 1 h 4"/>
                <a:gd name="T6" fmla="*/ 4 w 9"/>
                <a:gd name="T7" fmla="*/ 1 h 4"/>
                <a:gd name="T8" fmla="*/ 4 w 9"/>
                <a:gd name="T9" fmla="*/ 1 h 4"/>
                <a:gd name="T10" fmla="*/ 4 w 9"/>
                <a:gd name="T11" fmla="*/ 1 h 4"/>
                <a:gd name="T12" fmla="*/ 4 w 9"/>
                <a:gd name="T13" fmla="*/ 2 h 4"/>
                <a:gd name="T14" fmla="*/ 4 w 9"/>
                <a:gd name="T15" fmla="*/ 2 h 4"/>
                <a:gd name="T16" fmla="*/ 4 w 9"/>
                <a:gd name="T17" fmla="*/ 3 h 4"/>
                <a:gd name="T18" fmla="*/ 4 w 9"/>
                <a:gd name="T19" fmla="*/ 3 h 4"/>
                <a:gd name="T20" fmla="*/ 4 w 9"/>
                <a:gd name="T21" fmla="*/ 3 h 4"/>
                <a:gd name="T22" fmla="*/ 4 w 9"/>
                <a:gd name="T23" fmla="*/ 3 h 4"/>
                <a:gd name="T24" fmla="*/ 4 w 9"/>
                <a:gd name="T25" fmla="*/ 3 h 4"/>
                <a:gd name="T26" fmla="*/ 4 w 9"/>
                <a:gd name="T27" fmla="*/ 3 h 4"/>
                <a:gd name="T28" fmla="*/ 3 w 9"/>
                <a:gd name="T29" fmla="*/ 3 h 4"/>
                <a:gd name="T30" fmla="*/ 2 w 9"/>
                <a:gd name="T31" fmla="*/ 2 h 4"/>
                <a:gd name="T32" fmla="*/ 1 w 9"/>
                <a:gd name="T33" fmla="*/ 2 h 4"/>
                <a:gd name="T34" fmla="*/ 1 w 9"/>
                <a:gd name="T35" fmla="*/ 1 h 4"/>
                <a:gd name="T36" fmla="*/ 0 w 9"/>
                <a:gd name="T37" fmla="*/ 1 h 4"/>
                <a:gd name="T38" fmla="*/ 0 w 9"/>
                <a:gd name="T39" fmla="*/ 1 h 4"/>
                <a:gd name="T40" fmla="*/ 0 w 9"/>
                <a:gd name="T41" fmla="*/ 0 h 4"/>
                <a:gd name="T42" fmla="*/ 0 w 9"/>
                <a:gd name="T43" fmla="*/ 0 h 4"/>
                <a:gd name="T44" fmla="*/ 1 w 9"/>
                <a:gd name="T45" fmla="*/ 0 h 4"/>
                <a:gd name="T46" fmla="*/ 2 w 9"/>
                <a:gd name="T47" fmla="*/ 0 h 4"/>
                <a:gd name="T48" fmla="*/ 2 w 9"/>
                <a:gd name="T49" fmla="*/ 0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4"/>
                <a:gd name="T77" fmla="*/ 9 w 9"/>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4">
                  <a:moveTo>
                    <a:pt x="2" y="0"/>
                  </a:moveTo>
                  <a:lnTo>
                    <a:pt x="4" y="0"/>
                  </a:lnTo>
                  <a:lnTo>
                    <a:pt x="5" y="1"/>
                  </a:lnTo>
                  <a:lnTo>
                    <a:pt x="6" y="1"/>
                  </a:lnTo>
                  <a:lnTo>
                    <a:pt x="7" y="1"/>
                  </a:lnTo>
                  <a:lnTo>
                    <a:pt x="8" y="1"/>
                  </a:lnTo>
                  <a:lnTo>
                    <a:pt x="8" y="2"/>
                  </a:lnTo>
                  <a:lnTo>
                    <a:pt x="8" y="3"/>
                  </a:lnTo>
                  <a:lnTo>
                    <a:pt x="6" y="3"/>
                  </a:lnTo>
                  <a:lnTo>
                    <a:pt x="5" y="3"/>
                  </a:lnTo>
                  <a:lnTo>
                    <a:pt x="4" y="3"/>
                  </a:lnTo>
                  <a:lnTo>
                    <a:pt x="3" y="3"/>
                  </a:lnTo>
                  <a:lnTo>
                    <a:pt x="2" y="2"/>
                  </a:lnTo>
                  <a:lnTo>
                    <a:pt x="1" y="2"/>
                  </a:lnTo>
                  <a:lnTo>
                    <a:pt x="1" y="1"/>
                  </a:lnTo>
                  <a:lnTo>
                    <a:pt x="0" y="1"/>
                  </a:lnTo>
                  <a:lnTo>
                    <a:pt x="0" y="0"/>
                  </a:lnTo>
                  <a:lnTo>
                    <a:pt x="1" y="0"/>
                  </a:lnTo>
                  <a:lnTo>
                    <a:pt x="2"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23" name="Freeform 447"/>
            <p:cNvSpPr>
              <a:spLocks/>
            </p:cNvSpPr>
            <p:nvPr/>
          </p:nvSpPr>
          <p:spPr bwMode="auto">
            <a:xfrm>
              <a:off x="4903" y="2948"/>
              <a:ext cx="18" cy="14"/>
            </a:xfrm>
            <a:custGeom>
              <a:avLst/>
              <a:gdLst>
                <a:gd name="T0" fmla="*/ 5 w 20"/>
                <a:gd name="T1" fmla="*/ 0 h 14"/>
                <a:gd name="T2" fmla="*/ 5 w 20"/>
                <a:gd name="T3" fmla="*/ 0 h 14"/>
                <a:gd name="T4" fmla="*/ 5 w 20"/>
                <a:gd name="T5" fmla="*/ 2 h 14"/>
                <a:gd name="T6" fmla="*/ 5 w 20"/>
                <a:gd name="T7" fmla="*/ 3 h 14"/>
                <a:gd name="T8" fmla="*/ 5 w 20"/>
                <a:gd name="T9" fmla="*/ 3 h 14"/>
                <a:gd name="T10" fmla="*/ 5 w 20"/>
                <a:gd name="T11" fmla="*/ 4 h 14"/>
                <a:gd name="T12" fmla="*/ 5 w 20"/>
                <a:gd name="T13" fmla="*/ 6 h 14"/>
                <a:gd name="T14" fmla="*/ 5 w 20"/>
                <a:gd name="T15" fmla="*/ 7 h 14"/>
                <a:gd name="T16" fmla="*/ 5 w 20"/>
                <a:gd name="T17" fmla="*/ 9 h 14"/>
                <a:gd name="T18" fmla="*/ 5 w 20"/>
                <a:gd name="T19" fmla="*/ 11 h 14"/>
                <a:gd name="T20" fmla="*/ 5 w 20"/>
                <a:gd name="T21" fmla="*/ 12 h 14"/>
                <a:gd name="T22" fmla="*/ 5 w 20"/>
                <a:gd name="T23" fmla="*/ 13 h 14"/>
                <a:gd name="T24" fmla="*/ 5 w 20"/>
                <a:gd name="T25" fmla="*/ 13 h 14"/>
                <a:gd name="T26" fmla="*/ 5 w 20"/>
                <a:gd name="T27" fmla="*/ 13 h 14"/>
                <a:gd name="T28" fmla="*/ 5 w 20"/>
                <a:gd name="T29" fmla="*/ 12 h 14"/>
                <a:gd name="T30" fmla="*/ 5 w 20"/>
                <a:gd name="T31" fmla="*/ 12 h 14"/>
                <a:gd name="T32" fmla="*/ 4 w 20"/>
                <a:gd name="T33" fmla="*/ 10 h 14"/>
                <a:gd name="T34" fmla="*/ 3 w 20"/>
                <a:gd name="T35" fmla="*/ 8 h 14"/>
                <a:gd name="T36" fmla="*/ 2 w 20"/>
                <a:gd name="T37" fmla="*/ 6 h 14"/>
                <a:gd name="T38" fmla="*/ 1 w 20"/>
                <a:gd name="T39" fmla="*/ 5 h 14"/>
                <a:gd name="T40" fmla="*/ 0 w 20"/>
                <a:gd name="T41" fmla="*/ 3 h 14"/>
                <a:gd name="T42" fmla="*/ 0 w 20"/>
                <a:gd name="T43" fmla="*/ 1 h 14"/>
                <a:gd name="T44" fmla="*/ 1 w 20"/>
                <a:gd name="T45" fmla="*/ 0 h 14"/>
                <a:gd name="T46" fmla="*/ 3 w 20"/>
                <a:gd name="T47" fmla="*/ 0 h 14"/>
                <a:gd name="T48" fmla="*/ 4 w 20"/>
                <a:gd name="T49" fmla="*/ 0 h 14"/>
                <a:gd name="T50" fmla="*/ 5 w 20"/>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4"/>
                <a:gd name="T80" fmla="*/ 20 w 20"/>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4">
                  <a:moveTo>
                    <a:pt x="6" y="0"/>
                  </a:moveTo>
                  <a:lnTo>
                    <a:pt x="6" y="0"/>
                  </a:lnTo>
                  <a:lnTo>
                    <a:pt x="10" y="2"/>
                  </a:lnTo>
                  <a:lnTo>
                    <a:pt x="12" y="3"/>
                  </a:lnTo>
                  <a:lnTo>
                    <a:pt x="15" y="3"/>
                  </a:lnTo>
                  <a:lnTo>
                    <a:pt x="17" y="4"/>
                  </a:lnTo>
                  <a:lnTo>
                    <a:pt x="18" y="6"/>
                  </a:lnTo>
                  <a:lnTo>
                    <a:pt x="19" y="7"/>
                  </a:lnTo>
                  <a:lnTo>
                    <a:pt x="19" y="9"/>
                  </a:lnTo>
                  <a:lnTo>
                    <a:pt x="18" y="11"/>
                  </a:lnTo>
                  <a:lnTo>
                    <a:pt x="18" y="12"/>
                  </a:lnTo>
                  <a:lnTo>
                    <a:pt x="15" y="13"/>
                  </a:lnTo>
                  <a:lnTo>
                    <a:pt x="12" y="13"/>
                  </a:lnTo>
                  <a:lnTo>
                    <a:pt x="10" y="13"/>
                  </a:lnTo>
                  <a:lnTo>
                    <a:pt x="9" y="12"/>
                  </a:lnTo>
                  <a:lnTo>
                    <a:pt x="7" y="12"/>
                  </a:lnTo>
                  <a:lnTo>
                    <a:pt x="4" y="10"/>
                  </a:lnTo>
                  <a:lnTo>
                    <a:pt x="3" y="8"/>
                  </a:lnTo>
                  <a:lnTo>
                    <a:pt x="2" y="6"/>
                  </a:lnTo>
                  <a:lnTo>
                    <a:pt x="1" y="5"/>
                  </a:lnTo>
                  <a:lnTo>
                    <a:pt x="0" y="3"/>
                  </a:lnTo>
                  <a:lnTo>
                    <a:pt x="0" y="1"/>
                  </a:lnTo>
                  <a:lnTo>
                    <a:pt x="1" y="0"/>
                  </a:lnTo>
                  <a:lnTo>
                    <a:pt x="3" y="0"/>
                  </a:lnTo>
                  <a:lnTo>
                    <a:pt x="4" y="0"/>
                  </a:lnTo>
                  <a:lnTo>
                    <a:pt x="6"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24" name="Freeform 448"/>
            <p:cNvSpPr>
              <a:spLocks/>
            </p:cNvSpPr>
            <p:nvPr/>
          </p:nvSpPr>
          <p:spPr bwMode="auto">
            <a:xfrm>
              <a:off x="4894" y="3053"/>
              <a:ext cx="9" cy="4"/>
            </a:xfrm>
            <a:custGeom>
              <a:avLst/>
              <a:gdLst>
                <a:gd name="T0" fmla="*/ 3 w 10"/>
                <a:gd name="T1" fmla="*/ 0 h 4"/>
                <a:gd name="T2" fmla="*/ 5 w 10"/>
                <a:gd name="T3" fmla="*/ 1 h 4"/>
                <a:gd name="T4" fmla="*/ 5 w 10"/>
                <a:gd name="T5" fmla="*/ 1 h 4"/>
                <a:gd name="T6" fmla="*/ 5 w 10"/>
                <a:gd name="T7" fmla="*/ 1 h 4"/>
                <a:gd name="T8" fmla="*/ 5 w 10"/>
                <a:gd name="T9" fmla="*/ 1 h 4"/>
                <a:gd name="T10" fmla="*/ 5 w 10"/>
                <a:gd name="T11" fmla="*/ 1 h 4"/>
                <a:gd name="T12" fmla="*/ 5 w 10"/>
                <a:gd name="T13" fmla="*/ 2 h 4"/>
                <a:gd name="T14" fmla="*/ 5 w 10"/>
                <a:gd name="T15" fmla="*/ 2 h 4"/>
                <a:gd name="T16" fmla="*/ 5 w 10"/>
                <a:gd name="T17" fmla="*/ 3 h 4"/>
                <a:gd name="T18" fmla="*/ 5 w 10"/>
                <a:gd name="T19" fmla="*/ 3 h 4"/>
                <a:gd name="T20" fmla="*/ 5 w 10"/>
                <a:gd name="T21" fmla="*/ 3 h 4"/>
                <a:gd name="T22" fmla="*/ 5 w 10"/>
                <a:gd name="T23" fmla="*/ 3 h 4"/>
                <a:gd name="T24" fmla="*/ 5 w 10"/>
                <a:gd name="T25" fmla="*/ 3 h 4"/>
                <a:gd name="T26" fmla="*/ 4 w 10"/>
                <a:gd name="T27" fmla="*/ 3 h 4"/>
                <a:gd name="T28" fmla="*/ 3 w 10"/>
                <a:gd name="T29" fmla="*/ 3 h 4"/>
                <a:gd name="T30" fmla="*/ 2 w 10"/>
                <a:gd name="T31" fmla="*/ 3 h 4"/>
                <a:gd name="T32" fmla="*/ 1 w 10"/>
                <a:gd name="T33" fmla="*/ 3 h 4"/>
                <a:gd name="T34" fmla="*/ 1 w 10"/>
                <a:gd name="T35" fmla="*/ 2 h 4"/>
                <a:gd name="T36" fmla="*/ 1 w 10"/>
                <a:gd name="T37" fmla="*/ 1 h 4"/>
                <a:gd name="T38" fmla="*/ 0 w 10"/>
                <a:gd name="T39" fmla="*/ 1 h 4"/>
                <a:gd name="T40" fmla="*/ 0 w 10"/>
                <a:gd name="T41" fmla="*/ 0 h 4"/>
                <a:gd name="T42" fmla="*/ 1 w 10"/>
                <a:gd name="T43" fmla="*/ 0 h 4"/>
                <a:gd name="T44" fmla="*/ 2 w 10"/>
                <a:gd name="T45" fmla="*/ 0 h 4"/>
                <a:gd name="T46" fmla="*/ 3 w 10"/>
                <a:gd name="T47" fmla="*/ 0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4"/>
                <a:gd name="T74" fmla="*/ 10 w 10"/>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4">
                  <a:moveTo>
                    <a:pt x="3" y="0"/>
                  </a:moveTo>
                  <a:lnTo>
                    <a:pt x="6" y="1"/>
                  </a:lnTo>
                  <a:lnTo>
                    <a:pt x="7" y="1"/>
                  </a:lnTo>
                  <a:lnTo>
                    <a:pt x="8" y="1"/>
                  </a:lnTo>
                  <a:lnTo>
                    <a:pt x="9" y="1"/>
                  </a:lnTo>
                  <a:lnTo>
                    <a:pt x="9" y="2"/>
                  </a:lnTo>
                  <a:lnTo>
                    <a:pt x="9" y="3"/>
                  </a:lnTo>
                  <a:lnTo>
                    <a:pt x="8" y="3"/>
                  </a:lnTo>
                  <a:lnTo>
                    <a:pt x="7" y="3"/>
                  </a:lnTo>
                  <a:lnTo>
                    <a:pt x="6" y="3"/>
                  </a:lnTo>
                  <a:lnTo>
                    <a:pt x="4" y="3"/>
                  </a:lnTo>
                  <a:lnTo>
                    <a:pt x="3" y="3"/>
                  </a:lnTo>
                  <a:lnTo>
                    <a:pt x="2" y="3"/>
                  </a:lnTo>
                  <a:lnTo>
                    <a:pt x="1" y="3"/>
                  </a:lnTo>
                  <a:lnTo>
                    <a:pt x="1" y="2"/>
                  </a:lnTo>
                  <a:lnTo>
                    <a:pt x="1" y="1"/>
                  </a:lnTo>
                  <a:lnTo>
                    <a:pt x="0" y="1"/>
                  </a:lnTo>
                  <a:lnTo>
                    <a:pt x="0" y="0"/>
                  </a:lnTo>
                  <a:lnTo>
                    <a:pt x="1" y="0"/>
                  </a:lnTo>
                  <a:lnTo>
                    <a:pt x="2" y="0"/>
                  </a:lnTo>
                  <a:lnTo>
                    <a:pt x="3"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25" name="Freeform 449"/>
            <p:cNvSpPr>
              <a:spLocks/>
            </p:cNvSpPr>
            <p:nvPr/>
          </p:nvSpPr>
          <p:spPr bwMode="auto">
            <a:xfrm>
              <a:off x="4894" y="3053"/>
              <a:ext cx="19" cy="14"/>
            </a:xfrm>
            <a:custGeom>
              <a:avLst/>
              <a:gdLst>
                <a:gd name="T0" fmla="*/ 5 w 21"/>
                <a:gd name="T1" fmla="*/ 1 h 14"/>
                <a:gd name="T2" fmla="*/ 5 w 21"/>
                <a:gd name="T3" fmla="*/ 1 h 14"/>
                <a:gd name="T4" fmla="*/ 5 w 21"/>
                <a:gd name="T5" fmla="*/ 3 h 14"/>
                <a:gd name="T6" fmla="*/ 5 w 21"/>
                <a:gd name="T7" fmla="*/ 3 h 14"/>
                <a:gd name="T8" fmla="*/ 5 w 21"/>
                <a:gd name="T9" fmla="*/ 3 h 14"/>
                <a:gd name="T10" fmla="*/ 5 w 21"/>
                <a:gd name="T11" fmla="*/ 3 h 14"/>
                <a:gd name="T12" fmla="*/ 5 w 21"/>
                <a:gd name="T13" fmla="*/ 5 h 14"/>
                <a:gd name="T14" fmla="*/ 5 w 21"/>
                <a:gd name="T15" fmla="*/ 7 h 14"/>
                <a:gd name="T16" fmla="*/ 5 w 21"/>
                <a:gd name="T17" fmla="*/ 9 h 14"/>
                <a:gd name="T18" fmla="*/ 5 w 21"/>
                <a:gd name="T19" fmla="*/ 11 h 14"/>
                <a:gd name="T20" fmla="*/ 5 w 21"/>
                <a:gd name="T21" fmla="*/ 12 h 14"/>
                <a:gd name="T22" fmla="*/ 5 w 21"/>
                <a:gd name="T23" fmla="*/ 13 h 14"/>
                <a:gd name="T24" fmla="*/ 5 w 21"/>
                <a:gd name="T25" fmla="*/ 13 h 14"/>
                <a:gd name="T26" fmla="*/ 5 w 21"/>
                <a:gd name="T27" fmla="*/ 12 h 14"/>
                <a:gd name="T28" fmla="*/ 5 w 21"/>
                <a:gd name="T29" fmla="*/ 12 h 14"/>
                <a:gd name="T30" fmla="*/ 5 w 21"/>
                <a:gd name="T31" fmla="*/ 13 h 14"/>
                <a:gd name="T32" fmla="*/ 4 w 21"/>
                <a:gd name="T33" fmla="*/ 13 h 14"/>
                <a:gd name="T34" fmla="*/ 2 w 21"/>
                <a:gd name="T35" fmla="*/ 11 h 14"/>
                <a:gd name="T36" fmla="*/ 1 w 21"/>
                <a:gd name="T37" fmla="*/ 9 h 14"/>
                <a:gd name="T38" fmla="*/ 1 w 21"/>
                <a:gd name="T39" fmla="*/ 6 h 14"/>
                <a:gd name="T40" fmla="*/ 0 w 21"/>
                <a:gd name="T41" fmla="*/ 3 h 14"/>
                <a:gd name="T42" fmla="*/ 0 w 21"/>
                <a:gd name="T43" fmla="*/ 2 h 14"/>
                <a:gd name="T44" fmla="*/ 1 w 21"/>
                <a:gd name="T45" fmla="*/ 1 h 14"/>
                <a:gd name="T46" fmla="*/ 4 w 21"/>
                <a:gd name="T47" fmla="*/ 0 h 14"/>
                <a:gd name="T48" fmla="*/ 5 w 21"/>
                <a:gd name="T49" fmla="*/ 1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4"/>
                <a:gd name="T77" fmla="*/ 21 w 21"/>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4">
                  <a:moveTo>
                    <a:pt x="7" y="1"/>
                  </a:moveTo>
                  <a:lnTo>
                    <a:pt x="7" y="1"/>
                  </a:lnTo>
                  <a:lnTo>
                    <a:pt x="12" y="3"/>
                  </a:lnTo>
                  <a:lnTo>
                    <a:pt x="13" y="3"/>
                  </a:lnTo>
                  <a:lnTo>
                    <a:pt x="16" y="3"/>
                  </a:lnTo>
                  <a:lnTo>
                    <a:pt x="18" y="3"/>
                  </a:lnTo>
                  <a:lnTo>
                    <a:pt x="20" y="5"/>
                  </a:lnTo>
                  <a:lnTo>
                    <a:pt x="20" y="7"/>
                  </a:lnTo>
                  <a:lnTo>
                    <a:pt x="20" y="9"/>
                  </a:lnTo>
                  <a:lnTo>
                    <a:pt x="20" y="11"/>
                  </a:lnTo>
                  <a:lnTo>
                    <a:pt x="18" y="12"/>
                  </a:lnTo>
                  <a:lnTo>
                    <a:pt x="16" y="13"/>
                  </a:lnTo>
                  <a:lnTo>
                    <a:pt x="13" y="13"/>
                  </a:lnTo>
                  <a:lnTo>
                    <a:pt x="12" y="12"/>
                  </a:lnTo>
                  <a:lnTo>
                    <a:pt x="9" y="12"/>
                  </a:lnTo>
                  <a:lnTo>
                    <a:pt x="7" y="13"/>
                  </a:lnTo>
                  <a:lnTo>
                    <a:pt x="4" y="13"/>
                  </a:lnTo>
                  <a:lnTo>
                    <a:pt x="2" y="11"/>
                  </a:lnTo>
                  <a:lnTo>
                    <a:pt x="1" y="9"/>
                  </a:lnTo>
                  <a:lnTo>
                    <a:pt x="1" y="6"/>
                  </a:lnTo>
                  <a:lnTo>
                    <a:pt x="0" y="3"/>
                  </a:lnTo>
                  <a:lnTo>
                    <a:pt x="0" y="2"/>
                  </a:lnTo>
                  <a:lnTo>
                    <a:pt x="1" y="1"/>
                  </a:lnTo>
                  <a:lnTo>
                    <a:pt x="4" y="0"/>
                  </a:lnTo>
                  <a:lnTo>
                    <a:pt x="7" y="1"/>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26" name="Freeform 450"/>
            <p:cNvSpPr>
              <a:spLocks/>
            </p:cNvSpPr>
            <p:nvPr/>
          </p:nvSpPr>
          <p:spPr bwMode="auto">
            <a:xfrm>
              <a:off x="4929" y="2977"/>
              <a:ext cx="2" cy="4"/>
            </a:xfrm>
            <a:custGeom>
              <a:avLst/>
              <a:gdLst>
                <a:gd name="T0" fmla="*/ 1 w 2"/>
                <a:gd name="T1" fmla="*/ 1 h 4"/>
                <a:gd name="T2" fmla="*/ 1 w 2"/>
                <a:gd name="T3" fmla="*/ 2 h 4"/>
                <a:gd name="T4" fmla="*/ 1 w 2"/>
                <a:gd name="T5" fmla="*/ 2 h 4"/>
                <a:gd name="T6" fmla="*/ 1 w 2"/>
                <a:gd name="T7" fmla="*/ 3 h 4"/>
                <a:gd name="T8" fmla="*/ 1 w 2"/>
                <a:gd name="T9" fmla="*/ 3 h 4"/>
                <a:gd name="T10" fmla="*/ 1 w 2"/>
                <a:gd name="T11" fmla="*/ 3 h 4"/>
                <a:gd name="T12" fmla="*/ 1 w 2"/>
                <a:gd name="T13" fmla="*/ 3 h 4"/>
                <a:gd name="T14" fmla="*/ 0 w 2"/>
                <a:gd name="T15" fmla="*/ 3 h 4"/>
                <a:gd name="T16" fmla="*/ 0 w 2"/>
                <a:gd name="T17" fmla="*/ 1 h 4"/>
                <a:gd name="T18" fmla="*/ 0 w 2"/>
                <a:gd name="T19" fmla="*/ 0 h 4"/>
                <a:gd name="T20" fmla="*/ 1 w 2"/>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1" y="1"/>
                  </a:moveTo>
                  <a:lnTo>
                    <a:pt x="1" y="2"/>
                  </a:lnTo>
                  <a:lnTo>
                    <a:pt x="1" y="3"/>
                  </a:lnTo>
                  <a:lnTo>
                    <a:pt x="0" y="3"/>
                  </a:lnTo>
                  <a:lnTo>
                    <a:pt x="0" y="1"/>
                  </a:lnTo>
                  <a:lnTo>
                    <a:pt x="0" y="0"/>
                  </a:lnTo>
                  <a:lnTo>
                    <a:pt x="1"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27" name="Freeform 451"/>
            <p:cNvSpPr>
              <a:spLocks/>
            </p:cNvSpPr>
            <p:nvPr/>
          </p:nvSpPr>
          <p:spPr bwMode="auto">
            <a:xfrm>
              <a:off x="4930" y="2977"/>
              <a:ext cx="10" cy="14"/>
            </a:xfrm>
            <a:custGeom>
              <a:avLst/>
              <a:gdLst>
                <a:gd name="T0" fmla="*/ 1 w 12"/>
                <a:gd name="T1" fmla="*/ 6 h 14"/>
                <a:gd name="T2" fmla="*/ 1 w 12"/>
                <a:gd name="T3" fmla="*/ 6 h 14"/>
                <a:gd name="T4" fmla="*/ 0 w 12"/>
                <a:gd name="T5" fmla="*/ 9 h 14"/>
                <a:gd name="T6" fmla="*/ 0 w 12"/>
                <a:gd name="T7" fmla="*/ 10 h 14"/>
                <a:gd name="T8" fmla="*/ 1 w 12"/>
                <a:gd name="T9" fmla="*/ 12 h 14"/>
                <a:gd name="T10" fmla="*/ 1 w 12"/>
                <a:gd name="T11" fmla="*/ 13 h 14"/>
                <a:gd name="T12" fmla="*/ 3 w 12"/>
                <a:gd name="T13" fmla="*/ 13 h 14"/>
                <a:gd name="T14" fmla="*/ 3 w 12"/>
                <a:gd name="T15" fmla="*/ 12 h 14"/>
                <a:gd name="T16" fmla="*/ 3 w 12"/>
                <a:gd name="T17" fmla="*/ 11 h 14"/>
                <a:gd name="T18" fmla="*/ 3 w 12"/>
                <a:gd name="T19" fmla="*/ 6 h 14"/>
                <a:gd name="T20" fmla="*/ 3 w 12"/>
                <a:gd name="T21" fmla="*/ 0 h 14"/>
                <a:gd name="T22" fmla="*/ 1 w 12"/>
                <a:gd name="T23" fmla="*/ 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4"/>
                <a:gd name="T38" fmla="*/ 12 w 1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4">
                  <a:moveTo>
                    <a:pt x="1" y="6"/>
                  </a:moveTo>
                  <a:lnTo>
                    <a:pt x="1" y="6"/>
                  </a:lnTo>
                  <a:lnTo>
                    <a:pt x="0" y="9"/>
                  </a:lnTo>
                  <a:lnTo>
                    <a:pt x="0" y="10"/>
                  </a:lnTo>
                  <a:lnTo>
                    <a:pt x="1" y="12"/>
                  </a:lnTo>
                  <a:lnTo>
                    <a:pt x="1" y="13"/>
                  </a:lnTo>
                  <a:lnTo>
                    <a:pt x="4" y="13"/>
                  </a:lnTo>
                  <a:lnTo>
                    <a:pt x="5" y="12"/>
                  </a:lnTo>
                  <a:lnTo>
                    <a:pt x="7" y="11"/>
                  </a:lnTo>
                  <a:lnTo>
                    <a:pt x="11" y="6"/>
                  </a:lnTo>
                  <a:lnTo>
                    <a:pt x="7" y="0"/>
                  </a:lnTo>
                  <a:lnTo>
                    <a:pt x="1"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28" name="Freeform 452"/>
            <p:cNvSpPr>
              <a:spLocks/>
            </p:cNvSpPr>
            <p:nvPr/>
          </p:nvSpPr>
          <p:spPr bwMode="auto">
            <a:xfrm>
              <a:off x="4868" y="2973"/>
              <a:ext cx="0" cy="4"/>
            </a:xfrm>
            <a:custGeom>
              <a:avLst/>
              <a:gdLst>
                <a:gd name="T0" fmla="*/ 0 w 1"/>
                <a:gd name="T1" fmla="*/ 1 h 4"/>
                <a:gd name="T2" fmla="*/ 0 w 1"/>
                <a:gd name="T3" fmla="*/ 2 h 4"/>
                <a:gd name="T4" fmla="*/ 0 w 1"/>
                <a:gd name="T5" fmla="*/ 2 h 4"/>
                <a:gd name="T6" fmla="*/ 0 w 1"/>
                <a:gd name="T7" fmla="*/ 3 h 4"/>
                <a:gd name="T8" fmla="*/ 0 w 1"/>
                <a:gd name="T9" fmla="*/ 3 h 4"/>
                <a:gd name="T10" fmla="*/ 0 w 1"/>
                <a:gd name="T11" fmla="*/ 3 h 4"/>
                <a:gd name="T12" fmla="*/ 0 w 1"/>
                <a:gd name="T13" fmla="*/ 3 h 4"/>
                <a:gd name="T14" fmla="*/ 0 w 1"/>
                <a:gd name="T15" fmla="*/ 3 h 4"/>
                <a:gd name="T16" fmla="*/ 0 w 1"/>
                <a:gd name="T17" fmla="*/ 1 h 4"/>
                <a:gd name="T18" fmla="*/ 0 w 1"/>
                <a:gd name="T19" fmla="*/ 0 h 4"/>
                <a:gd name="T20" fmla="*/ 0 w 1"/>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4"/>
                <a:gd name="T35" fmla="*/ 0 w 1"/>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4">
                  <a:moveTo>
                    <a:pt x="0" y="1"/>
                  </a:moveTo>
                  <a:lnTo>
                    <a:pt x="0" y="2"/>
                  </a:lnTo>
                  <a:lnTo>
                    <a:pt x="0" y="3"/>
                  </a:lnTo>
                  <a:lnTo>
                    <a:pt x="0" y="1"/>
                  </a:lnTo>
                  <a:lnTo>
                    <a:pt x="0" y="0"/>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29" name="Freeform 453"/>
            <p:cNvSpPr>
              <a:spLocks/>
            </p:cNvSpPr>
            <p:nvPr/>
          </p:nvSpPr>
          <p:spPr bwMode="auto">
            <a:xfrm>
              <a:off x="4868" y="2973"/>
              <a:ext cx="10" cy="14"/>
            </a:xfrm>
            <a:custGeom>
              <a:avLst/>
              <a:gdLst>
                <a:gd name="T0" fmla="*/ 1 w 12"/>
                <a:gd name="T1" fmla="*/ 6 h 14"/>
                <a:gd name="T2" fmla="*/ 1 w 12"/>
                <a:gd name="T3" fmla="*/ 6 h 14"/>
                <a:gd name="T4" fmla="*/ 0 w 12"/>
                <a:gd name="T5" fmla="*/ 8 h 14"/>
                <a:gd name="T6" fmla="*/ 0 w 12"/>
                <a:gd name="T7" fmla="*/ 10 h 14"/>
                <a:gd name="T8" fmla="*/ 1 w 12"/>
                <a:gd name="T9" fmla="*/ 12 h 14"/>
                <a:gd name="T10" fmla="*/ 1 w 12"/>
                <a:gd name="T11" fmla="*/ 13 h 14"/>
                <a:gd name="T12" fmla="*/ 3 w 12"/>
                <a:gd name="T13" fmla="*/ 13 h 14"/>
                <a:gd name="T14" fmla="*/ 3 w 12"/>
                <a:gd name="T15" fmla="*/ 12 h 14"/>
                <a:gd name="T16" fmla="*/ 3 w 12"/>
                <a:gd name="T17" fmla="*/ 11 h 14"/>
                <a:gd name="T18" fmla="*/ 3 w 12"/>
                <a:gd name="T19" fmla="*/ 6 h 14"/>
                <a:gd name="T20" fmla="*/ 3 w 12"/>
                <a:gd name="T21" fmla="*/ 0 h 14"/>
                <a:gd name="T22" fmla="*/ 1 w 12"/>
                <a:gd name="T23" fmla="*/ 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4"/>
                <a:gd name="T38" fmla="*/ 12 w 1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4">
                  <a:moveTo>
                    <a:pt x="1" y="6"/>
                  </a:moveTo>
                  <a:lnTo>
                    <a:pt x="1" y="6"/>
                  </a:lnTo>
                  <a:lnTo>
                    <a:pt x="0" y="8"/>
                  </a:lnTo>
                  <a:lnTo>
                    <a:pt x="0" y="10"/>
                  </a:lnTo>
                  <a:lnTo>
                    <a:pt x="1" y="12"/>
                  </a:lnTo>
                  <a:lnTo>
                    <a:pt x="1" y="13"/>
                  </a:lnTo>
                  <a:lnTo>
                    <a:pt x="3" y="13"/>
                  </a:lnTo>
                  <a:lnTo>
                    <a:pt x="4" y="12"/>
                  </a:lnTo>
                  <a:lnTo>
                    <a:pt x="7" y="11"/>
                  </a:lnTo>
                  <a:lnTo>
                    <a:pt x="11" y="6"/>
                  </a:lnTo>
                  <a:lnTo>
                    <a:pt x="7" y="0"/>
                  </a:lnTo>
                  <a:lnTo>
                    <a:pt x="1"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30" name="Freeform 454"/>
            <p:cNvSpPr>
              <a:spLocks/>
            </p:cNvSpPr>
            <p:nvPr/>
          </p:nvSpPr>
          <p:spPr bwMode="auto">
            <a:xfrm>
              <a:off x="4864" y="3016"/>
              <a:ext cx="1" cy="7"/>
            </a:xfrm>
            <a:custGeom>
              <a:avLst/>
              <a:gdLst>
                <a:gd name="T0" fmla="*/ 0 w 1"/>
                <a:gd name="T1" fmla="*/ 2 h 7"/>
                <a:gd name="T2" fmla="*/ 0 w 1"/>
                <a:gd name="T3" fmla="*/ 3 h 7"/>
                <a:gd name="T4" fmla="*/ 0 w 1"/>
                <a:gd name="T5" fmla="*/ 4 h 7"/>
                <a:gd name="T6" fmla="*/ 0 w 1"/>
                <a:gd name="T7" fmla="*/ 5 h 7"/>
                <a:gd name="T8" fmla="*/ 0 w 1"/>
                <a:gd name="T9" fmla="*/ 5 h 7"/>
                <a:gd name="T10" fmla="*/ 0 w 1"/>
                <a:gd name="T11" fmla="*/ 5 h 7"/>
                <a:gd name="T12" fmla="*/ 0 w 1"/>
                <a:gd name="T13" fmla="*/ 5 h 7"/>
                <a:gd name="T14" fmla="*/ 0 w 1"/>
                <a:gd name="T15" fmla="*/ 6 h 7"/>
                <a:gd name="T16" fmla="*/ 0 w 1"/>
                <a:gd name="T17" fmla="*/ 6 h 7"/>
                <a:gd name="T18" fmla="*/ 0 w 1"/>
                <a:gd name="T19" fmla="*/ 2 h 7"/>
                <a:gd name="T20" fmla="*/ 0 w 1"/>
                <a:gd name="T21" fmla="*/ 0 h 7"/>
                <a:gd name="T22" fmla="*/ 0 w 1"/>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7"/>
                <a:gd name="T38" fmla="*/ 1 w 1"/>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7">
                  <a:moveTo>
                    <a:pt x="0" y="2"/>
                  </a:moveTo>
                  <a:lnTo>
                    <a:pt x="0" y="3"/>
                  </a:lnTo>
                  <a:lnTo>
                    <a:pt x="0" y="4"/>
                  </a:lnTo>
                  <a:lnTo>
                    <a:pt x="0" y="5"/>
                  </a:lnTo>
                  <a:lnTo>
                    <a:pt x="0" y="6"/>
                  </a:lnTo>
                  <a:lnTo>
                    <a:pt x="0" y="2"/>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31" name="Freeform 455"/>
            <p:cNvSpPr>
              <a:spLocks/>
            </p:cNvSpPr>
            <p:nvPr/>
          </p:nvSpPr>
          <p:spPr bwMode="auto">
            <a:xfrm>
              <a:off x="4864" y="3016"/>
              <a:ext cx="11" cy="17"/>
            </a:xfrm>
            <a:custGeom>
              <a:avLst/>
              <a:gdLst>
                <a:gd name="T0" fmla="*/ 1 w 12"/>
                <a:gd name="T1" fmla="*/ 6 h 17"/>
                <a:gd name="T2" fmla="*/ 1 w 12"/>
                <a:gd name="T3" fmla="*/ 6 h 17"/>
                <a:gd name="T4" fmla="*/ 0 w 12"/>
                <a:gd name="T5" fmla="*/ 8 h 17"/>
                <a:gd name="T6" fmla="*/ 0 w 12"/>
                <a:gd name="T7" fmla="*/ 10 h 17"/>
                <a:gd name="T8" fmla="*/ 1 w 12"/>
                <a:gd name="T9" fmla="*/ 12 h 17"/>
                <a:gd name="T10" fmla="*/ 2 w 12"/>
                <a:gd name="T11" fmla="*/ 13 h 17"/>
                <a:gd name="T12" fmla="*/ 4 w 12"/>
                <a:gd name="T13" fmla="*/ 14 h 17"/>
                <a:gd name="T14" fmla="*/ 6 w 12"/>
                <a:gd name="T15" fmla="*/ 14 h 17"/>
                <a:gd name="T16" fmla="*/ 6 w 12"/>
                <a:gd name="T17" fmla="*/ 16 h 17"/>
                <a:gd name="T18" fmla="*/ 6 w 12"/>
                <a:gd name="T19" fmla="*/ 16 h 17"/>
                <a:gd name="T20" fmla="*/ 6 w 12"/>
                <a:gd name="T21" fmla="*/ 6 h 17"/>
                <a:gd name="T22" fmla="*/ 6 w 12"/>
                <a:gd name="T23" fmla="*/ 0 h 17"/>
                <a:gd name="T24" fmla="*/ 1 w 12"/>
                <a:gd name="T25" fmla="*/ 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7"/>
                <a:gd name="T41" fmla="*/ 12 w 12"/>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7">
                  <a:moveTo>
                    <a:pt x="1" y="6"/>
                  </a:moveTo>
                  <a:lnTo>
                    <a:pt x="1" y="6"/>
                  </a:lnTo>
                  <a:lnTo>
                    <a:pt x="0" y="8"/>
                  </a:lnTo>
                  <a:lnTo>
                    <a:pt x="0" y="10"/>
                  </a:lnTo>
                  <a:lnTo>
                    <a:pt x="1" y="12"/>
                  </a:lnTo>
                  <a:lnTo>
                    <a:pt x="2" y="13"/>
                  </a:lnTo>
                  <a:lnTo>
                    <a:pt x="4" y="14"/>
                  </a:lnTo>
                  <a:lnTo>
                    <a:pt x="7" y="14"/>
                  </a:lnTo>
                  <a:lnTo>
                    <a:pt x="10" y="16"/>
                  </a:lnTo>
                  <a:lnTo>
                    <a:pt x="11" y="16"/>
                  </a:lnTo>
                  <a:lnTo>
                    <a:pt x="11" y="6"/>
                  </a:lnTo>
                  <a:lnTo>
                    <a:pt x="7" y="0"/>
                  </a:lnTo>
                  <a:lnTo>
                    <a:pt x="1"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32" name="Freeform 456"/>
            <p:cNvSpPr>
              <a:spLocks/>
            </p:cNvSpPr>
            <p:nvPr/>
          </p:nvSpPr>
          <p:spPr bwMode="auto">
            <a:xfrm>
              <a:off x="4908" y="3022"/>
              <a:ext cx="10" cy="5"/>
            </a:xfrm>
            <a:custGeom>
              <a:avLst/>
              <a:gdLst>
                <a:gd name="T0" fmla="*/ 3 w 12"/>
                <a:gd name="T1" fmla="*/ 1 h 5"/>
                <a:gd name="T2" fmla="*/ 3 w 12"/>
                <a:gd name="T3" fmla="*/ 1 h 5"/>
                <a:gd name="T4" fmla="*/ 3 w 12"/>
                <a:gd name="T5" fmla="*/ 2 h 5"/>
                <a:gd name="T6" fmla="*/ 3 w 12"/>
                <a:gd name="T7" fmla="*/ 2 h 5"/>
                <a:gd name="T8" fmla="*/ 3 w 12"/>
                <a:gd name="T9" fmla="*/ 2 h 5"/>
                <a:gd name="T10" fmla="*/ 3 w 12"/>
                <a:gd name="T11" fmla="*/ 1 h 5"/>
                <a:gd name="T12" fmla="*/ 3 w 12"/>
                <a:gd name="T13" fmla="*/ 1 h 5"/>
                <a:gd name="T14" fmla="*/ 3 w 12"/>
                <a:gd name="T15" fmla="*/ 0 h 5"/>
                <a:gd name="T16" fmla="*/ 2 w 12"/>
                <a:gd name="T17" fmla="*/ 0 h 5"/>
                <a:gd name="T18" fmla="*/ 1 w 12"/>
                <a:gd name="T19" fmla="*/ 0 h 5"/>
                <a:gd name="T20" fmla="*/ 1 w 12"/>
                <a:gd name="T21" fmla="*/ 0 h 5"/>
                <a:gd name="T22" fmla="*/ 0 w 12"/>
                <a:gd name="T23" fmla="*/ 1 h 5"/>
                <a:gd name="T24" fmla="*/ 1 w 12"/>
                <a:gd name="T25" fmla="*/ 1 h 5"/>
                <a:gd name="T26" fmla="*/ 2 w 12"/>
                <a:gd name="T27" fmla="*/ 2 h 5"/>
                <a:gd name="T28" fmla="*/ 2 w 12"/>
                <a:gd name="T29" fmla="*/ 2 h 5"/>
                <a:gd name="T30" fmla="*/ 3 w 12"/>
                <a:gd name="T31" fmla="*/ 3 h 5"/>
                <a:gd name="T32" fmla="*/ 3 w 12"/>
                <a:gd name="T33" fmla="*/ 3 h 5"/>
                <a:gd name="T34" fmla="*/ 3 w 12"/>
                <a:gd name="T35" fmla="*/ 3 h 5"/>
                <a:gd name="T36" fmla="*/ 3 w 12"/>
                <a:gd name="T37" fmla="*/ 4 h 5"/>
                <a:gd name="T38" fmla="*/ 3 w 12"/>
                <a:gd name="T39" fmla="*/ 4 h 5"/>
                <a:gd name="T40" fmla="*/ 3 w 12"/>
                <a:gd name="T41" fmla="*/ 4 h 5"/>
                <a:gd name="T42" fmla="*/ 3 w 12"/>
                <a:gd name="T43" fmla="*/ 3 h 5"/>
                <a:gd name="T44" fmla="*/ 3 w 12"/>
                <a:gd name="T45" fmla="*/ 2 h 5"/>
                <a:gd name="T46" fmla="*/ 3 w 12"/>
                <a:gd name="T47" fmla="*/ 1 h 5"/>
                <a:gd name="T48" fmla="*/ 3 w 12"/>
                <a:gd name="T49" fmla="*/ 1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5"/>
                <a:gd name="T77" fmla="*/ 12 w 12"/>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5">
                  <a:moveTo>
                    <a:pt x="11" y="1"/>
                  </a:moveTo>
                  <a:lnTo>
                    <a:pt x="9" y="1"/>
                  </a:lnTo>
                  <a:lnTo>
                    <a:pt x="8" y="2"/>
                  </a:lnTo>
                  <a:lnTo>
                    <a:pt x="7" y="2"/>
                  </a:lnTo>
                  <a:lnTo>
                    <a:pt x="6" y="2"/>
                  </a:lnTo>
                  <a:lnTo>
                    <a:pt x="5" y="1"/>
                  </a:lnTo>
                  <a:lnTo>
                    <a:pt x="4" y="1"/>
                  </a:lnTo>
                  <a:lnTo>
                    <a:pt x="3" y="0"/>
                  </a:lnTo>
                  <a:lnTo>
                    <a:pt x="2" y="0"/>
                  </a:lnTo>
                  <a:lnTo>
                    <a:pt x="1" y="0"/>
                  </a:lnTo>
                  <a:lnTo>
                    <a:pt x="0" y="1"/>
                  </a:lnTo>
                  <a:lnTo>
                    <a:pt x="1" y="1"/>
                  </a:lnTo>
                  <a:lnTo>
                    <a:pt x="2" y="2"/>
                  </a:lnTo>
                  <a:lnTo>
                    <a:pt x="3" y="3"/>
                  </a:lnTo>
                  <a:lnTo>
                    <a:pt x="4" y="3"/>
                  </a:lnTo>
                  <a:lnTo>
                    <a:pt x="6" y="4"/>
                  </a:lnTo>
                  <a:lnTo>
                    <a:pt x="7" y="4"/>
                  </a:lnTo>
                  <a:lnTo>
                    <a:pt x="8" y="4"/>
                  </a:lnTo>
                  <a:lnTo>
                    <a:pt x="9" y="3"/>
                  </a:lnTo>
                  <a:lnTo>
                    <a:pt x="10" y="2"/>
                  </a:lnTo>
                  <a:lnTo>
                    <a:pt x="10" y="1"/>
                  </a:lnTo>
                  <a:lnTo>
                    <a:pt x="11" y="1"/>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33" name="Freeform 457"/>
            <p:cNvSpPr>
              <a:spLocks/>
            </p:cNvSpPr>
            <p:nvPr/>
          </p:nvSpPr>
          <p:spPr bwMode="auto">
            <a:xfrm>
              <a:off x="4908" y="3022"/>
              <a:ext cx="20" cy="15"/>
            </a:xfrm>
            <a:custGeom>
              <a:avLst/>
              <a:gdLst>
                <a:gd name="T0" fmla="*/ 4 w 23"/>
                <a:gd name="T1" fmla="*/ 3 h 15"/>
                <a:gd name="T2" fmla="*/ 4 w 23"/>
                <a:gd name="T3" fmla="*/ 3 h 15"/>
                <a:gd name="T4" fmla="*/ 3 w 23"/>
                <a:gd name="T5" fmla="*/ 5 h 15"/>
                <a:gd name="T6" fmla="*/ 3 w 23"/>
                <a:gd name="T7" fmla="*/ 7 h 15"/>
                <a:gd name="T8" fmla="*/ 3 w 23"/>
                <a:gd name="T9" fmla="*/ 7 h 15"/>
                <a:gd name="T10" fmla="*/ 3 w 23"/>
                <a:gd name="T11" fmla="*/ 6 h 15"/>
                <a:gd name="T12" fmla="*/ 3 w 23"/>
                <a:gd name="T13" fmla="*/ 4 h 15"/>
                <a:gd name="T14" fmla="*/ 3 w 23"/>
                <a:gd name="T15" fmla="*/ 2 h 15"/>
                <a:gd name="T16" fmla="*/ 3 w 23"/>
                <a:gd name="T17" fmla="*/ 1 h 15"/>
                <a:gd name="T18" fmla="*/ 3 w 23"/>
                <a:gd name="T19" fmla="*/ 0 h 15"/>
                <a:gd name="T20" fmla="*/ 2 w 23"/>
                <a:gd name="T21" fmla="*/ 0 h 15"/>
                <a:gd name="T22" fmla="*/ 1 w 23"/>
                <a:gd name="T23" fmla="*/ 0 h 15"/>
                <a:gd name="T24" fmla="*/ 0 w 23"/>
                <a:gd name="T25" fmla="*/ 2 h 15"/>
                <a:gd name="T26" fmla="*/ 1 w 23"/>
                <a:gd name="T27" fmla="*/ 3 h 15"/>
                <a:gd name="T28" fmla="*/ 3 w 23"/>
                <a:gd name="T29" fmla="*/ 6 h 15"/>
                <a:gd name="T30" fmla="*/ 3 w 23"/>
                <a:gd name="T31" fmla="*/ 8 h 15"/>
                <a:gd name="T32" fmla="*/ 3 w 23"/>
                <a:gd name="T33" fmla="*/ 9 h 15"/>
                <a:gd name="T34" fmla="*/ 3 w 23"/>
                <a:gd name="T35" fmla="*/ 10 h 15"/>
                <a:gd name="T36" fmla="*/ 3 w 23"/>
                <a:gd name="T37" fmla="*/ 12 h 15"/>
                <a:gd name="T38" fmla="*/ 3 w 23"/>
                <a:gd name="T39" fmla="*/ 13 h 15"/>
                <a:gd name="T40" fmla="*/ 3 w 23"/>
                <a:gd name="T41" fmla="*/ 14 h 15"/>
                <a:gd name="T42" fmla="*/ 3 w 23"/>
                <a:gd name="T43" fmla="*/ 14 h 15"/>
                <a:gd name="T44" fmla="*/ 3 w 23"/>
                <a:gd name="T45" fmla="*/ 11 h 15"/>
                <a:gd name="T46" fmla="*/ 3 w 23"/>
                <a:gd name="T47" fmla="*/ 8 h 15"/>
                <a:gd name="T48" fmla="*/ 3 w 23"/>
                <a:gd name="T49" fmla="*/ 5 h 15"/>
                <a:gd name="T50" fmla="*/ 4 w 23"/>
                <a:gd name="T51" fmla="*/ 3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5"/>
                <a:gd name="T80" fmla="*/ 23 w 23"/>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5">
                  <a:moveTo>
                    <a:pt x="22" y="3"/>
                  </a:moveTo>
                  <a:lnTo>
                    <a:pt x="22" y="3"/>
                  </a:lnTo>
                  <a:lnTo>
                    <a:pt x="19" y="5"/>
                  </a:lnTo>
                  <a:lnTo>
                    <a:pt x="15" y="7"/>
                  </a:lnTo>
                  <a:lnTo>
                    <a:pt x="13" y="7"/>
                  </a:lnTo>
                  <a:lnTo>
                    <a:pt x="12" y="6"/>
                  </a:lnTo>
                  <a:lnTo>
                    <a:pt x="10" y="4"/>
                  </a:lnTo>
                  <a:lnTo>
                    <a:pt x="8" y="2"/>
                  </a:lnTo>
                  <a:lnTo>
                    <a:pt x="6" y="1"/>
                  </a:lnTo>
                  <a:lnTo>
                    <a:pt x="4" y="0"/>
                  </a:lnTo>
                  <a:lnTo>
                    <a:pt x="2" y="0"/>
                  </a:lnTo>
                  <a:lnTo>
                    <a:pt x="1" y="0"/>
                  </a:lnTo>
                  <a:lnTo>
                    <a:pt x="0" y="2"/>
                  </a:lnTo>
                  <a:lnTo>
                    <a:pt x="1" y="3"/>
                  </a:lnTo>
                  <a:lnTo>
                    <a:pt x="3" y="6"/>
                  </a:lnTo>
                  <a:lnTo>
                    <a:pt x="4" y="8"/>
                  </a:lnTo>
                  <a:lnTo>
                    <a:pt x="6" y="9"/>
                  </a:lnTo>
                  <a:lnTo>
                    <a:pt x="7" y="10"/>
                  </a:lnTo>
                  <a:lnTo>
                    <a:pt x="9" y="12"/>
                  </a:lnTo>
                  <a:lnTo>
                    <a:pt x="12" y="13"/>
                  </a:lnTo>
                  <a:lnTo>
                    <a:pt x="13" y="14"/>
                  </a:lnTo>
                  <a:lnTo>
                    <a:pt x="15" y="14"/>
                  </a:lnTo>
                  <a:lnTo>
                    <a:pt x="18" y="11"/>
                  </a:lnTo>
                  <a:lnTo>
                    <a:pt x="20" y="8"/>
                  </a:lnTo>
                  <a:lnTo>
                    <a:pt x="21" y="5"/>
                  </a:lnTo>
                  <a:lnTo>
                    <a:pt x="22" y="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34" name="Freeform 458"/>
            <p:cNvSpPr>
              <a:spLocks/>
            </p:cNvSpPr>
            <p:nvPr/>
          </p:nvSpPr>
          <p:spPr bwMode="auto">
            <a:xfrm>
              <a:off x="4886" y="2986"/>
              <a:ext cx="8" cy="4"/>
            </a:xfrm>
            <a:custGeom>
              <a:avLst/>
              <a:gdLst>
                <a:gd name="T0" fmla="*/ 0 w 9"/>
                <a:gd name="T1" fmla="*/ 3 h 4"/>
                <a:gd name="T2" fmla="*/ 0 w 9"/>
                <a:gd name="T3" fmla="*/ 2 h 4"/>
                <a:gd name="T4" fmla="*/ 3 w 9"/>
                <a:gd name="T5" fmla="*/ 0 h 4"/>
                <a:gd name="T6" fmla="*/ 4 w 9"/>
                <a:gd name="T7" fmla="*/ 0 h 4"/>
                <a:gd name="T8" fmla="*/ 4 w 9"/>
                <a:gd name="T9" fmla="*/ 0 h 4"/>
                <a:gd name="T10" fmla="*/ 0 w 9"/>
                <a:gd name="T11" fmla="*/ 3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3"/>
                  </a:moveTo>
                  <a:lnTo>
                    <a:pt x="0" y="2"/>
                  </a:lnTo>
                  <a:lnTo>
                    <a:pt x="3" y="0"/>
                  </a:lnTo>
                  <a:lnTo>
                    <a:pt x="5" y="0"/>
                  </a:lnTo>
                  <a:lnTo>
                    <a:pt x="8" y="0"/>
                  </a:lnTo>
                  <a:lnTo>
                    <a:pt x="0"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35" name="Freeform 459"/>
            <p:cNvSpPr>
              <a:spLocks/>
            </p:cNvSpPr>
            <p:nvPr/>
          </p:nvSpPr>
          <p:spPr bwMode="auto">
            <a:xfrm>
              <a:off x="4893" y="2989"/>
              <a:ext cx="4" cy="8"/>
            </a:xfrm>
            <a:custGeom>
              <a:avLst/>
              <a:gdLst>
                <a:gd name="T0" fmla="*/ 3 w 4"/>
                <a:gd name="T1" fmla="*/ 0 h 8"/>
                <a:gd name="T2" fmla="*/ 3 w 4"/>
                <a:gd name="T3" fmla="*/ 0 h 8"/>
                <a:gd name="T4" fmla="*/ 3 w 4"/>
                <a:gd name="T5" fmla="*/ 3 h 8"/>
                <a:gd name="T6" fmla="*/ 2 w 4"/>
                <a:gd name="T7" fmla="*/ 6 h 8"/>
                <a:gd name="T8" fmla="*/ 1 w 4"/>
                <a:gd name="T9" fmla="*/ 7 h 8"/>
                <a:gd name="T10" fmla="*/ 0 w 4"/>
                <a:gd name="T11" fmla="*/ 7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3" y="0"/>
                  </a:moveTo>
                  <a:lnTo>
                    <a:pt x="3" y="0"/>
                  </a:lnTo>
                  <a:lnTo>
                    <a:pt x="3" y="3"/>
                  </a:lnTo>
                  <a:lnTo>
                    <a:pt x="2" y="6"/>
                  </a:lnTo>
                  <a:lnTo>
                    <a:pt x="1" y="7"/>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36" name="Freeform 460"/>
            <p:cNvSpPr>
              <a:spLocks/>
            </p:cNvSpPr>
            <p:nvPr/>
          </p:nvSpPr>
          <p:spPr bwMode="auto">
            <a:xfrm>
              <a:off x="4938" y="3016"/>
              <a:ext cx="1" cy="16"/>
            </a:xfrm>
            <a:custGeom>
              <a:avLst/>
              <a:gdLst>
                <a:gd name="T0" fmla="*/ 0 w 1"/>
                <a:gd name="T1" fmla="*/ 0 h 16"/>
                <a:gd name="T2" fmla="*/ 0 w 1"/>
                <a:gd name="T3" fmla="*/ 2 h 16"/>
                <a:gd name="T4" fmla="*/ 0 w 1"/>
                <a:gd name="T5" fmla="*/ 4 h 16"/>
                <a:gd name="T6" fmla="*/ 0 w 1"/>
                <a:gd name="T7" fmla="*/ 5 h 16"/>
                <a:gd name="T8" fmla="*/ 0 w 1"/>
                <a:gd name="T9" fmla="*/ 5 h 16"/>
                <a:gd name="T10" fmla="*/ 0 w 1"/>
                <a:gd name="T11" fmla="*/ 6 h 16"/>
                <a:gd name="T12" fmla="*/ 0 w 1"/>
                <a:gd name="T13" fmla="*/ 7 h 16"/>
                <a:gd name="T14" fmla="*/ 0 w 1"/>
                <a:gd name="T15" fmla="*/ 8 h 16"/>
                <a:gd name="T16" fmla="*/ 0 w 1"/>
                <a:gd name="T17" fmla="*/ 10 h 16"/>
                <a:gd name="T18" fmla="*/ 0 w 1"/>
                <a:gd name="T19" fmla="*/ 11 h 16"/>
                <a:gd name="T20" fmla="*/ 0 w 1"/>
                <a:gd name="T21" fmla="*/ 13 h 16"/>
                <a:gd name="T22" fmla="*/ 0 w 1"/>
                <a:gd name="T23" fmla="*/ 14 h 16"/>
                <a:gd name="T24" fmla="*/ 0 w 1"/>
                <a:gd name="T25" fmla="*/ 15 h 16"/>
                <a:gd name="T26" fmla="*/ 0 w 1"/>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6"/>
                <a:gd name="T44" fmla="*/ 1 w 1"/>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6">
                  <a:moveTo>
                    <a:pt x="0" y="0"/>
                  </a:moveTo>
                  <a:lnTo>
                    <a:pt x="0" y="2"/>
                  </a:lnTo>
                  <a:lnTo>
                    <a:pt x="0" y="4"/>
                  </a:lnTo>
                  <a:lnTo>
                    <a:pt x="0" y="5"/>
                  </a:lnTo>
                  <a:lnTo>
                    <a:pt x="0" y="6"/>
                  </a:lnTo>
                  <a:lnTo>
                    <a:pt x="0" y="7"/>
                  </a:lnTo>
                  <a:lnTo>
                    <a:pt x="0" y="8"/>
                  </a:lnTo>
                  <a:lnTo>
                    <a:pt x="0" y="10"/>
                  </a:lnTo>
                  <a:lnTo>
                    <a:pt x="0" y="11"/>
                  </a:lnTo>
                  <a:lnTo>
                    <a:pt x="0" y="13"/>
                  </a:lnTo>
                  <a:lnTo>
                    <a:pt x="0" y="14"/>
                  </a:lnTo>
                  <a:lnTo>
                    <a:pt x="0" y="15"/>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37" name="Freeform 461"/>
            <p:cNvSpPr>
              <a:spLocks/>
            </p:cNvSpPr>
            <p:nvPr/>
          </p:nvSpPr>
          <p:spPr bwMode="auto">
            <a:xfrm>
              <a:off x="4938" y="3016"/>
              <a:ext cx="11" cy="26"/>
            </a:xfrm>
            <a:custGeom>
              <a:avLst/>
              <a:gdLst>
                <a:gd name="T0" fmla="*/ 3 w 13"/>
                <a:gd name="T1" fmla="*/ 0 h 26"/>
                <a:gd name="T2" fmla="*/ 3 w 13"/>
                <a:gd name="T3" fmla="*/ 0 h 26"/>
                <a:gd name="T4" fmla="*/ 3 w 13"/>
                <a:gd name="T5" fmla="*/ 3 h 26"/>
                <a:gd name="T6" fmla="*/ 3 w 13"/>
                <a:gd name="T7" fmla="*/ 6 h 26"/>
                <a:gd name="T8" fmla="*/ 3 w 13"/>
                <a:gd name="T9" fmla="*/ 8 h 26"/>
                <a:gd name="T10" fmla="*/ 3 w 13"/>
                <a:gd name="T11" fmla="*/ 9 h 26"/>
                <a:gd name="T12" fmla="*/ 3 w 13"/>
                <a:gd name="T13" fmla="*/ 10 h 26"/>
                <a:gd name="T14" fmla="*/ 3 w 13"/>
                <a:gd name="T15" fmla="*/ 12 h 26"/>
                <a:gd name="T16" fmla="*/ 3 w 13"/>
                <a:gd name="T17" fmla="*/ 14 h 26"/>
                <a:gd name="T18" fmla="*/ 3 w 13"/>
                <a:gd name="T19" fmla="*/ 16 h 26"/>
                <a:gd name="T20" fmla="*/ 3 w 13"/>
                <a:gd name="T21" fmla="*/ 18 h 26"/>
                <a:gd name="T22" fmla="*/ 2 w 13"/>
                <a:gd name="T23" fmla="*/ 21 h 26"/>
                <a:gd name="T24" fmla="*/ 1 w 13"/>
                <a:gd name="T25" fmla="*/ 24 h 26"/>
                <a:gd name="T26" fmla="*/ 0 w 13"/>
                <a:gd name="T27" fmla="*/ 25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26"/>
                <a:gd name="T44" fmla="*/ 13 w 1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26">
                  <a:moveTo>
                    <a:pt x="12" y="0"/>
                  </a:moveTo>
                  <a:lnTo>
                    <a:pt x="12" y="0"/>
                  </a:lnTo>
                  <a:lnTo>
                    <a:pt x="10" y="3"/>
                  </a:lnTo>
                  <a:lnTo>
                    <a:pt x="7" y="6"/>
                  </a:lnTo>
                  <a:lnTo>
                    <a:pt x="7" y="8"/>
                  </a:lnTo>
                  <a:lnTo>
                    <a:pt x="6" y="9"/>
                  </a:lnTo>
                  <a:lnTo>
                    <a:pt x="6" y="10"/>
                  </a:lnTo>
                  <a:lnTo>
                    <a:pt x="6" y="12"/>
                  </a:lnTo>
                  <a:lnTo>
                    <a:pt x="6" y="14"/>
                  </a:lnTo>
                  <a:lnTo>
                    <a:pt x="6" y="16"/>
                  </a:lnTo>
                  <a:lnTo>
                    <a:pt x="5" y="18"/>
                  </a:lnTo>
                  <a:lnTo>
                    <a:pt x="2" y="21"/>
                  </a:lnTo>
                  <a:lnTo>
                    <a:pt x="1" y="24"/>
                  </a:lnTo>
                  <a:lnTo>
                    <a:pt x="0" y="2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38" name="Freeform 462"/>
            <p:cNvSpPr>
              <a:spLocks/>
            </p:cNvSpPr>
            <p:nvPr/>
          </p:nvSpPr>
          <p:spPr bwMode="auto">
            <a:xfrm>
              <a:off x="4919" y="3048"/>
              <a:ext cx="13" cy="5"/>
            </a:xfrm>
            <a:custGeom>
              <a:avLst/>
              <a:gdLst>
                <a:gd name="T0" fmla="*/ 3 w 15"/>
                <a:gd name="T1" fmla="*/ 4 h 5"/>
                <a:gd name="T2" fmla="*/ 3 w 15"/>
                <a:gd name="T3" fmla="*/ 4 h 5"/>
                <a:gd name="T4" fmla="*/ 3 w 15"/>
                <a:gd name="T5" fmla="*/ 3 h 5"/>
                <a:gd name="T6" fmla="*/ 3 w 15"/>
                <a:gd name="T7" fmla="*/ 2 h 5"/>
                <a:gd name="T8" fmla="*/ 3 w 15"/>
                <a:gd name="T9" fmla="*/ 1 h 5"/>
                <a:gd name="T10" fmla="*/ 3 w 15"/>
                <a:gd name="T11" fmla="*/ 1 h 5"/>
                <a:gd name="T12" fmla="*/ 2 w 15"/>
                <a:gd name="T13" fmla="*/ 0 h 5"/>
                <a:gd name="T14" fmla="*/ 0 w 15"/>
                <a:gd name="T15" fmla="*/ 0 h 5"/>
                <a:gd name="T16" fmla="*/ 3 w 15"/>
                <a:gd name="T17" fmla="*/ 4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4" y="4"/>
                  </a:moveTo>
                  <a:lnTo>
                    <a:pt x="12" y="4"/>
                  </a:lnTo>
                  <a:lnTo>
                    <a:pt x="9" y="3"/>
                  </a:lnTo>
                  <a:lnTo>
                    <a:pt x="7" y="2"/>
                  </a:lnTo>
                  <a:lnTo>
                    <a:pt x="5" y="1"/>
                  </a:lnTo>
                  <a:lnTo>
                    <a:pt x="4" y="1"/>
                  </a:lnTo>
                  <a:lnTo>
                    <a:pt x="2" y="0"/>
                  </a:lnTo>
                  <a:lnTo>
                    <a:pt x="0" y="0"/>
                  </a:lnTo>
                  <a:lnTo>
                    <a:pt x="14" y="4"/>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39" name="Freeform 463"/>
            <p:cNvSpPr>
              <a:spLocks/>
            </p:cNvSpPr>
            <p:nvPr/>
          </p:nvSpPr>
          <p:spPr bwMode="auto">
            <a:xfrm>
              <a:off x="4919" y="3048"/>
              <a:ext cx="23" cy="15"/>
            </a:xfrm>
            <a:custGeom>
              <a:avLst/>
              <a:gdLst>
                <a:gd name="T0" fmla="*/ 6 w 26"/>
                <a:gd name="T1" fmla="*/ 14 h 15"/>
                <a:gd name="T2" fmla="*/ 6 w 26"/>
                <a:gd name="T3" fmla="*/ 14 h 15"/>
                <a:gd name="T4" fmla="*/ 5 w 26"/>
                <a:gd name="T5" fmla="*/ 13 h 15"/>
                <a:gd name="T6" fmla="*/ 4 w 26"/>
                <a:gd name="T7" fmla="*/ 10 h 15"/>
                <a:gd name="T8" fmla="*/ 4 w 26"/>
                <a:gd name="T9" fmla="*/ 7 h 15"/>
                <a:gd name="T10" fmla="*/ 4 w 26"/>
                <a:gd name="T11" fmla="*/ 4 h 15"/>
                <a:gd name="T12" fmla="*/ 4 w 26"/>
                <a:gd name="T13" fmla="*/ 2 h 15"/>
                <a:gd name="T14" fmla="*/ 3 w 26"/>
                <a:gd name="T15" fmla="*/ 1 h 15"/>
                <a:gd name="T16" fmla="*/ 0 w 26"/>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5"/>
                <a:gd name="T29" fmla="*/ 26 w 26"/>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5">
                  <a:moveTo>
                    <a:pt x="25" y="14"/>
                  </a:moveTo>
                  <a:lnTo>
                    <a:pt x="25" y="14"/>
                  </a:lnTo>
                  <a:lnTo>
                    <a:pt x="22" y="13"/>
                  </a:lnTo>
                  <a:lnTo>
                    <a:pt x="16" y="10"/>
                  </a:lnTo>
                  <a:lnTo>
                    <a:pt x="13" y="7"/>
                  </a:lnTo>
                  <a:lnTo>
                    <a:pt x="9" y="4"/>
                  </a:lnTo>
                  <a:lnTo>
                    <a:pt x="7" y="2"/>
                  </a:lnTo>
                  <a:lnTo>
                    <a:pt x="3" y="1"/>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40" name="Freeform 464"/>
            <p:cNvSpPr>
              <a:spLocks/>
            </p:cNvSpPr>
            <p:nvPr/>
          </p:nvSpPr>
          <p:spPr bwMode="auto">
            <a:xfrm>
              <a:off x="4877" y="2958"/>
              <a:ext cx="9" cy="9"/>
            </a:xfrm>
            <a:custGeom>
              <a:avLst/>
              <a:gdLst>
                <a:gd name="T0" fmla="*/ 5 w 10"/>
                <a:gd name="T1" fmla="*/ 0 h 9"/>
                <a:gd name="T2" fmla="*/ 4 w 10"/>
                <a:gd name="T3" fmla="*/ 0 h 9"/>
                <a:gd name="T4" fmla="*/ 0 w 10"/>
                <a:gd name="T5" fmla="*/ 0 h 9"/>
                <a:gd name="T6" fmla="*/ 0 w 10"/>
                <a:gd name="T7" fmla="*/ 4 h 9"/>
                <a:gd name="T8" fmla="*/ 4 w 10"/>
                <a:gd name="T9" fmla="*/ 8 h 9"/>
                <a:gd name="T10" fmla="*/ 5 w 10"/>
                <a:gd name="T11" fmla="*/ 8 h 9"/>
                <a:gd name="T12" fmla="*/ 5 w 10"/>
                <a:gd name="T13" fmla="*/ 4 h 9"/>
                <a:gd name="T14" fmla="*/ 5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9" y="0"/>
                  </a:moveTo>
                  <a:lnTo>
                    <a:pt x="4" y="0"/>
                  </a:lnTo>
                  <a:lnTo>
                    <a:pt x="0" y="0"/>
                  </a:lnTo>
                  <a:lnTo>
                    <a:pt x="0" y="4"/>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1" name="Freeform 465"/>
            <p:cNvSpPr>
              <a:spLocks/>
            </p:cNvSpPr>
            <p:nvPr/>
          </p:nvSpPr>
          <p:spPr bwMode="auto">
            <a:xfrm>
              <a:off x="4901" y="2971"/>
              <a:ext cx="8" cy="9"/>
            </a:xfrm>
            <a:custGeom>
              <a:avLst/>
              <a:gdLst>
                <a:gd name="T0" fmla="*/ 4 w 9"/>
                <a:gd name="T1" fmla="*/ 0 h 9"/>
                <a:gd name="T2" fmla="*/ 4 w 9"/>
                <a:gd name="T3" fmla="*/ 0 h 9"/>
                <a:gd name="T4" fmla="*/ 3 w 9"/>
                <a:gd name="T5" fmla="*/ 0 h 9"/>
                <a:gd name="T6" fmla="*/ 0 w 9"/>
                <a:gd name="T7" fmla="*/ 4 h 9"/>
                <a:gd name="T8" fmla="*/ 3 w 9"/>
                <a:gd name="T9" fmla="*/ 8 h 9"/>
                <a:gd name="T10" fmla="*/ 4 w 9"/>
                <a:gd name="T11" fmla="*/ 8 h 9"/>
                <a:gd name="T12" fmla="*/ 4 w 9"/>
                <a:gd name="T13" fmla="*/ 4 h 9"/>
                <a:gd name="T14" fmla="*/ 4 w 9"/>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5" y="0"/>
                  </a:moveTo>
                  <a:lnTo>
                    <a:pt x="5" y="0"/>
                  </a:lnTo>
                  <a:lnTo>
                    <a:pt x="3" y="0"/>
                  </a:lnTo>
                  <a:lnTo>
                    <a:pt x="0" y="4"/>
                  </a:lnTo>
                  <a:lnTo>
                    <a:pt x="3" y="8"/>
                  </a:lnTo>
                  <a:lnTo>
                    <a:pt x="5" y="8"/>
                  </a:lnTo>
                  <a:lnTo>
                    <a:pt x="8" y="4"/>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2" name="Freeform 466"/>
            <p:cNvSpPr>
              <a:spLocks/>
            </p:cNvSpPr>
            <p:nvPr/>
          </p:nvSpPr>
          <p:spPr bwMode="auto">
            <a:xfrm>
              <a:off x="4900" y="2995"/>
              <a:ext cx="9" cy="9"/>
            </a:xfrm>
            <a:custGeom>
              <a:avLst/>
              <a:gdLst>
                <a:gd name="T0" fmla="*/ 5 w 10"/>
                <a:gd name="T1" fmla="*/ 0 h 9"/>
                <a:gd name="T2" fmla="*/ 4 w 10"/>
                <a:gd name="T3" fmla="*/ 0 h 9"/>
                <a:gd name="T4" fmla="*/ 0 w 10"/>
                <a:gd name="T5" fmla="*/ 0 h 9"/>
                <a:gd name="T6" fmla="*/ 0 w 10"/>
                <a:gd name="T7" fmla="*/ 4 h 9"/>
                <a:gd name="T8" fmla="*/ 0 w 10"/>
                <a:gd name="T9" fmla="*/ 8 h 9"/>
                <a:gd name="T10" fmla="*/ 4 w 10"/>
                <a:gd name="T11" fmla="*/ 8 h 9"/>
                <a:gd name="T12" fmla="*/ 5 w 10"/>
                <a:gd name="T13" fmla="*/ 8 h 9"/>
                <a:gd name="T14" fmla="*/ 5 w 10"/>
                <a:gd name="T15" fmla="*/ 4 h 9"/>
                <a:gd name="T16" fmla="*/ 5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0"/>
                  </a:move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3" name="Freeform 467"/>
            <p:cNvSpPr>
              <a:spLocks/>
            </p:cNvSpPr>
            <p:nvPr/>
          </p:nvSpPr>
          <p:spPr bwMode="auto">
            <a:xfrm>
              <a:off x="4852" y="2991"/>
              <a:ext cx="8" cy="9"/>
            </a:xfrm>
            <a:custGeom>
              <a:avLst/>
              <a:gdLst>
                <a:gd name="T0" fmla="*/ 2 w 10"/>
                <a:gd name="T1" fmla="*/ 0 h 9"/>
                <a:gd name="T2" fmla="*/ 2 w 10"/>
                <a:gd name="T3" fmla="*/ 0 h 9"/>
                <a:gd name="T4" fmla="*/ 0 w 10"/>
                <a:gd name="T5" fmla="*/ 0 h 9"/>
                <a:gd name="T6" fmla="*/ 0 w 10"/>
                <a:gd name="T7" fmla="*/ 4 h 9"/>
                <a:gd name="T8" fmla="*/ 0 w 10"/>
                <a:gd name="T9" fmla="*/ 8 h 9"/>
                <a:gd name="T10" fmla="*/ 2 w 10"/>
                <a:gd name="T11" fmla="*/ 8 h 9"/>
                <a:gd name="T12" fmla="*/ 2 w 10"/>
                <a:gd name="T13" fmla="*/ 8 h 9"/>
                <a:gd name="T14" fmla="*/ 2 w 10"/>
                <a:gd name="T15" fmla="*/ 4 h 9"/>
                <a:gd name="T16" fmla="*/ 2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0"/>
                  </a:move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4" name="Freeform 468"/>
            <p:cNvSpPr>
              <a:spLocks/>
            </p:cNvSpPr>
            <p:nvPr/>
          </p:nvSpPr>
          <p:spPr bwMode="auto">
            <a:xfrm>
              <a:off x="4860" y="3059"/>
              <a:ext cx="8" cy="10"/>
            </a:xfrm>
            <a:custGeom>
              <a:avLst/>
              <a:gdLst>
                <a:gd name="T0" fmla="*/ 2 w 10"/>
                <a:gd name="T1" fmla="*/ 0 h 10"/>
                <a:gd name="T2" fmla="*/ 2 w 10"/>
                <a:gd name="T3" fmla="*/ 0 h 10"/>
                <a:gd name="T4" fmla="*/ 0 w 10"/>
                <a:gd name="T5" fmla="*/ 0 h 10"/>
                <a:gd name="T6" fmla="*/ 0 w 10"/>
                <a:gd name="T7" fmla="*/ 9 h 10"/>
                <a:gd name="T8" fmla="*/ 2 w 10"/>
                <a:gd name="T9" fmla="*/ 9 h 10"/>
                <a:gd name="T10" fmla="*/ 2 w 10"/>
                <a:gd name="T11" fmla="*/ 9 h 10"/>
                <a:gd name="T12" fmla="*/ 2 w 10"/>
                <a:gd name="T13" fmla="*/ 0 h 10"/>
                <a:gd name="T14" fmla="*/ 2 w 1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4" y="0"/>
                  </a:moveTo>
                  <a:lnTo>
                    <a:pt x="4" y="0"/>
                  </a:lnTo>
                  <a:lnTo>
                    <a:pt x="0" y="0"/>
                  </a:lnTo>
                  <a:lnTo>
                    <a:pt x="0" y="9"/>
                  </a:lnTo>
                  <a:lnTo>
                    <a:pt x="4" y="9"/>
                  </a:lnTo>
                  <a:lnTo>
                    <a:pt x="9" y="9"/>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5" name="Freeform 469"/>
            <p:cNvSpPr>
              <a:spLocks/>
            </p:cNvSpPr>
            <p:nvPr/>
          </p:nvSpPr>
          <p:spPr bwMode="auto">
            <a:xfrm>
              <a:off x="4844" y="3039"/>
              <a:ext cx="9" cy="9"/>
            </a:xfrm>
            <a:custGeom>
              <a:avLst/>
              <a:gdLst>
                <a:gd name="T0" fmla="*/ 5 w 10"/>
                <a:gd name="T1" fmla="*/ 0 h 9"/>
                <a:gd name="T2" fmla="*/ 4 w 10"/>
                <a:gd name="T3" fmla="*/ 0 h 9"/>
                <a:gd name="T4" fmla="*/ 0 w 10"/>
                <a:gd name="T5" fmla="*/ 0 h 9"/>
                <a:gd name="T6" fmla="*/ 0 w 10"/>
                <a:gd name="T7" fmla="*/ 4 h 9"/>
                <a:gd name="T8" fmla="*/ 0 w 10"/>
                <a:gd name="T9" fmla="*/ 8 h 9"/>
                <a:gd name="T10" fmla="*/ 4 w 10"/>
                <a:gd name="T11" fmla="*/ 8 h 9"/>
                <a:gd name="T12" fmla="*/ 5 w 10"/>
                <a:gd name="T13" fmla="*/ 8 h 9"/>
                <a:gd name="T14" fmla="*/ 5 w 10"/>
                <a:gd name="T15" fmla="*/ 4 h 9"/>
                <a:gd name="T16" fmla="*/ 5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0"/>
                  </a:move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6" name="Freeform 470"/>
            <p:cNvSpPr>
              <a:spLocks/>
            </p:cNvSpPr>
            <p:nvPr/>
          </p:nvSpPr>
          <p:spPr bwMode="auto">
            <a:xfrm>
              <a:off x="4928" y="3016"/>
              <a:ext cx="8" cy="9"/>
            </a:xfrm>
            <a:custGeom>
              <a:avLst/>
              <a:gdLst>
                <a:gd name="T0" fmla="*/ 4 w 9"/>
                <a:gd name="T1" fmla="*/ 0 h 9"/>
                <a:gd name="T2" fmla="*/ 4 w 9"/>
                <a:gd name="T3" fmla="*/ 0 h 9"/>
                <a:gd name="T4" fmla="*/ 3 w 9"/>
                <a:gd name="T5" fmla="*/ 0 h 9"/>
                <a:gd name="T6" fmla="*/ 3 w 9"/>
                <a:gd name="T7" fmla="*/ 4 h 9"/>
                <a:gd name="T8" fmla="*/ 0 w 9"/>
                <a:gd name="T9" fmla="*/ 4 h 9"/>
                <a:gd name="T10" fmla="*/ 0 w 9"/>
                <a:gd name="T11" fmla="*/ 8 h 9"/>
                <a:gd name="T12" fmla="*/ 3 w 9"/>
                <a:gd name="T13" fmla="*/ 8 h 9"/>
                <a:gd name="T14" fmla="*/ 4 w 9"/>
                <a:gd name="T15" fmla="*/ 8 h 9"/>
                <a:gd name="T16" fmla="*/ 4 w 9"/>
                <a:gd name="T17" fmla="*/ 8 h 9"/>
                <a:gd name="T18" fmla="*/ 4 w 9"/>
                <a:gd name="T19" fmla="*/ 4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8" y="0"/>
                  </a:moveTo>
                  <a:lnTo>
                    <a:pt x="5" y="0"/>
                  </a:lnTo>
                  <a:lnTo>
                    <a:pt x="3" y="0"/>
                  </a:lnTo>
                  <a:lnTo>
                    <a:pt x="3" y="4"/>
                  </a:lnTo>
                  <a:lnTo>
                    <a:pt x="0" y="4"/>
                  </a:lnTo>
                  <a:lnTo>
                    <a:pt x="0" y="8"/>
                  </a:lnTo>
                  <a:lnTo>
                    <a:pt x="3" y="8"/>
                  </a:lnTo>
                  <a:lnTo>
                    <a:pt x="5" y="8"/>
                  </a:lnTo>
                  <a:lnTo>
                    <a:pt x="8" y="8"/>
                  </a:lnTo>
                  <a:lnTo>
                    <a:pt x="8" y="4"/>
                  </a:lnTo>
                  <a:lnTo>
                    <a:pt x="8"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7" name="Freeform 471"/>
            <p:cNvSpPr>
              <a:spLocks/>
            </p:cNvSpPr>
            <p:nvPr/>
          </p:nvSpPr>
          <p:spPr bwMode="auto">
            <a:xfrm>
              <a:off x="4948" y="2991"/>
              <a:ext cx="8" cy="9"/>
            </a:xfrm>
            <a:custGeom>
              <a:avLst/>
              <a:gdLst>
                <a:gd name="T0" fmla="*/ 2 w 10"/>
                <a:gd name="T1" fmla="*/ 0 h 9"/>
                <a:gd name="T2" fmla="*/ 0 w 10"/>
                <a:gd name="T3" fmla="*/ 0 h 9"/>
                <a:gd name="T4" fmla="*/ 0 w 10"/>
                <a:gd name="T5" fmla="*/ 4 h 9"/>
                <a:gd name="T6" fmla="*/ 0 w 10"/>
                <a:gd name="T7" fmla="*/ 8 h 9"/>
                <a:gd name="T8" fmla="*/ 2 w 10"/>
                <a:gd name="T9" fmla="*/ 8 h 9"/>
                <a:gd name="T10" fmla="*/ 2 w 10"/>
                <a:gd name="T11" fmla="*/ 4 h 9"/>
                <a:gd name="T12" fmla="*/ 2 w 10"/>
                <a:gd name="T13" fmla="*/ 0 h 9"/>
                <a:gd name="T14" fmla="*/ 2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0"/>
                  </a:moveTo>
                  <a:lnTo>
                    <a:pt x="0" y="0"/>
                  </a:lnTo>
                  <a:lnTo>
                    <a:pt x="0" y="4"/>
                  </a:lnTo>
                  <a:lnTo>
                    <a:pt x="0" y="8"/>
                  </a:lnTo>
                  <a:lnTo>
                    <a:pt x="4" y="8"/>
                  </a:lnTo>
                  <a:lnTo>
                    <a:pt x="9" y="4"/>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8" name="Freeform 472"/>
            <p:cNvSpPr>
              <a:spLocks/>
            </p:cNvSpPr>
            <p:nvPr/>
          </p:nvSpPr>
          <p:spPr bwMode="auto">
            <a:xfrm>
              <a:off x="4948" y="3022"/>
              <a:ext cx="10" cy="9"/>
            </a:xfrm>
            <a:custGeom>
              <a:avLst/>
              <a:gdLst>
                <a:gd name="T0" fmla="*/ 5 w 11"/>
                <a:gd name="T1" fmla="*/ 0 h 9"/>
                <a:gd name="T2" fmla="*/ 5 w 11"/>
                <a:gd name="T3" fmla="*/ 0 h 9"/>
                <a:gd name="T4" fmla="*/ 0 w 11"/>
                <a:gd name="T5" fmla="*/ 0 h 9"/>
                <a:gd name="T6" fmla="*/ 0 w 11"/>
                <a:gd name="T7" fmla="*/ 4 h 9"/>
                <a:gd name="T8" fmla="*/ 0 w 11"/>
                <a:gd name="T9" fmla="*/ 8 h 9"/>
                <a:gd name="T10" fmla="*/ 5 w 11"/>
                <a:gd name="T11" fmla="*/ 8 h 9"/>
                <a:gd name="T12" fmla="*/ 5 w 11"/>
                <a:gd name="T13" fmla="*/ 4 h 9"/>
                <a:gd name="T14" fmla="*/ 5 w 11"/>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10" y="0"/>
                  </a:moveTo>
                  <a:lnTo>
                    <a:pt x="10" y="0"/>
                  </a:lnTo>
                  <a:lnTo>
                    <a:pt x="0" y="0"/>
                  </a:lnTo>
                  <a:lnTo>
                    <a:pt x="0" y="4"/>
                  </a:lnTo>
                  <a:lnTo>
                    <a:pt x="0" y="8"/>
                  </a:lnTo>
                  <a:lnTo>
                    <a:pt x="10" y="8"/>
                  </a:lnTo>
                  <a:lnTo>
                    <a:pt x="10" y="4"/>
                  </a:lnTo>
                  <a:lnTo>
                    <a:pt x="1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49" name="Freeform 473"/>
            <p:cNvSpPr>
              <a:spLocks/>
            </p:cNvSpPr>
            <p:nvPr/>
          </p:nvSpPr>
          <p:spPr bwMode="auto">
            <a:xfrm>
              <a:off x="4908" y="3065"/>
              <a:ext cx="9" cy="8"/>
            </a:xfrm>
            <a:custGeom>
              <a:avLst/>
              <a:gdLst>
                <a:gd name="T0" fmla="*/ 5 w 10"/>
                <a:gd name="T1" fmla="*/ 0 h 8"/>
                <a:gd name="T2" fmla="*/ 4 w 10"/>
                <a:gd name="T3" fmla="*/ 0 h 8"/>
                <a:gd name="T4" fmla="*/ 0 w 10"/>
                <a:gd name="T5" fmla="*/ 0 h 8"/>
                <a:gd name="T6" fmla="*/ 0 w 10"/>
                <a:gd name="T7" fmla="*/ 2 h 8"/>
                <a:gd name="T8" fmla="*/ 0 w 10"/>
                <a:gd name="T9" fmla="*/ 5 h 8"/>
                <a:gd name="T10" fmla="*/ 0 w 10"/>
                <a:gd name="T11" fmla="*/ 7 h 8"/>
                <a:gd name="T12" fmla="*/ 4 w 10"/>
                <a:gd name="T13" fmla="*/ 7 h 8"/>
                <a:gd name="T14" fmla="*/ 5 w 10"/>
                <a:gd name="T15" fmla="*/ 7 h 8"/>
                <a:gd name="T16" fmla="*/ 5 w 10"/>
                <a:gd name="T17" fmla="*/ 5 h 8"/>
                <a:gd name="T18" fmla="*/ 5 w 10"/>
                <a:gd name="T19" fmla="*/ 2 h 8"/>
                <a:gd name="T20" fmla="*/ 5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9" y="0"/>
                  </a:moveTo>
                  <a:lnTo>
                    <a:pt x="4" y="0"/>
                  </a:lnTo>
                  <a:lnTo>
                    <a:pt x="0" y="0"/>
                  </a:lnTo>
                  <a:lnTo>
                    <a:pt x="0" y="2"/>
                  </a:lnTo>
                  <a:lnTo>
                    <a:pt x="0" y="5"/>
                  </a:lnTo>
                  <a:lnTo>
                    <a:pt x="0" y="7"/>
                  </a:lnTo>
                  <a:lnTo>
                    <a:pt x="4" y="7"/>
                  </a:lnTo>
                  <a:lnTo>
                    <a:pt x="9" y="7"/>
                  </a:lnTo>
                  <a:lnTo>
                    <a:pt x="9" y="5"/>
                  </a:lnTo>
                  <a:lnTo>
                    <a:pt x="9" y="2"/>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0" name="Freeform 474"/>
            <p:cNvSpPr>
              <a:spLocks/>
            </p:cNvSpPr>
            <p:nvPr/>
          </p:nvSpPr>
          <p:spPr bwMode="auto">
            <a:xfrm>
              <a:off x="4885" y="2934"/>
              <a:ext cx="9" cy="9"/>
            </a:xfrm>
            <a:custGeom>
              <a:avLst/>
              <a:gdLst>
                <a:gd name="T0" fmla="*/ 5 w 10"/>
                <a:gd name="T1" fmla="*/ 0 h 9"/>
                <a:gd name="T2" fmla="*/ 4 w 10"/>
                <a:gd name="T3" fmla="*/ 0 h 9"/>
                <a:gd name="T4" fmla="*/ 0 w 10"/>
                <a:gd name="T5" fmla="*/ 0 h 9"/>
                <a:gd name="T6" fmla="*/ 0 w 10"/>
                <a:gd name="T7" fmla="*/ 4 h 9"/>
                <a:gd name="T8" fmla="*/ 0 w 10"/>
                <a:gd name="T9" fmla="*/ 8 h 9"/>
                <a:gd name="T10" fmla="*/ 4 w 10"/>
                <a:gd name="T11" fmla="*/ 8 h 9"/>
                <a:gd name="T12" fmla="*/ 5 w 10"/>
                <a:gd name="T13" fmla="*/ 8 h 9"/>
                <a:gd name="T14" fmla="*/ 5 w 10"/>
                <a:gd name="T15" fmla="*/ 4 h 9"/>
                <a:gd name="T16" fmla="*/ 5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0"/>
                  </a:moveTo>
                  <a:lnTo>
                    <a:pt x="4" y="0"/>
                  </a:lnTo>
                  <a:lnTo>
                    <a:pt x="0" y="0"/>
                  </a:lnTo>
                  <a:lnTo>
                    <a:pt x="0" y="4"/>
                  </a:lnTo>
                  <a:lnTo>
                    <a:pt x="0" y="8"/>
                  </a:lnTo>
                  <a:lnTo>
                    <a:pt x="4" y="8"/>
                  </a:lnTo>
                  <a:lnTo>
                    <a:pt x="9" y="8"/>
                  </a:lnTo>
                  <a:lnTo>
                    <a:pt x="9" y="4"/>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1" name="Freeform 475"/>
            <p:cNvSpPr>
              <a:spLocks/>
            </p:cNvSpPr>
            <p:nvPr/>
          </p:nvSpPr>
          <p:spPr bwMode="auto">
            <a:xfrm>
              <a:off x="4852" y="2951"/>
              <a:ext cx="7" cy="8"/>
            </a:xfrm>
            <a:custGeom>
              <a:avLst/>
              <a:gdLst>
                <a:gd name="T0" fmla="*/ 4 w 8"/>
                <a:gd name="T1" fmla="*/ 0 h 8"/>
                <a:gd name="T2" fmla="*/ 2 w 8"/>
                <a:gd name="T3" fmla="*/ 0 h 8"/>
                <a:gd name="T4" fmla="*/ 0 w 8"/>
                <a:gd name="T5" fmla="*/ 0 h 8"/>
                <a:gd name="T6" fmla="*/ 0 w 8"/>
                <a:gd name="T7" fmla="*/ 2 h 8"/>
                <a:gd name="T8" fmla="*/ 0 w 8"/>
                <a:gd name="T9" fmla="*/ 5 h 8"/>
                <a:gd name="T10" fmla="*/ 0 w 8"/>
                <a:gd name="T11" fmla="*/ 7 h 8"/>
                <a:gd name="T12" fmla="*/ 2 w 8"/>
                <a:gd name="T13" fmla="*/ 7 h 8"/>
                <a:gd name="T14" fmla="*/ 4 w 8"/>
                <a:gd name="T15" fmla="*/ 7 h 8"/>
                <a:gd name="T16" fmla="*/ 4 w 8"/>
                <a:gd name="T17" fmla="*/ 5 h 8"/>
                <a:gd name="T18" fmla="*/ 4 w 8"/>
                <a:gd name="T19" fmla="*/ 5 h 8"/>
                <a:gd name="T20" fmla="*/ 4 w 8"/>
                <a:gd name="T21" fmla="*/ 2 h 8"/>
                <a:gd name="T22" fmla="*/ 4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5" y="0"/>
                  </a:moveTo>
                  <a:lnTo>
                    <a:pt x="2" y="0"/>
                  </a:lnTo>
                  <a:lnTo>
                    <a:pt x="0" y="0"/>
                  </a:lnTo>
                  <a:lnTo>
                    <a:pt x="0" y="2"/>
                  </a:lnTo>
                  <a:lnTo>
                    <a:pt x="0" y="5"/>
                  </a:lnTo>
                  <a:lnTo>
                    <a:pt x="0" y="7"/>
                  </a:lnTo>
                  <a:lnTo>
                    <a:pt x="2" y="7"/>
                  </a:lnTo>
                  <a:lnTo>
                    <a:pt x="5" y="7"/>
                  </a:lnTo>
                  <a:lnTo>
                    <a:pt x="5" y="5"/>
                  </a:lnTo>
                  <a:lnTo>
                    <a:pt x="7" y="5"/>
                  </a:lnTo>
                  <a:lnTo>
                    <a:pt x="7" y="2"/>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2" name="Freeform 476"/>
            <p:cNvSpPr>
              <a:spLocks/>
            </p:cNvSpPr>
            <p:nvPr/>
          </p:nvSpPr>
          <p:spPr bwMode="auto">
            <a:xfrm>
              <a:off x="4831" y="2997"/>
              <a:ext cx="8" cy="9"/>
            </a:xfrm>
            <a:custGeom>
              <a:avLst/>
              <a:gdLst>
                <a:gd name="T0" fmla="*/ 4 w 9"/>
                <a:gd name="T1" fmla="*/ 0 h 9"/>
                <a:gd name="T2" fmla="*/ 3 w 9"/>
                <a:gd name="T3" fmla="*/ 0 h 9"/>
                <a:gd name="T4" fmla="*/ 0 w 9"/>
                <a:gd name="T5" fmla="*/ 0 h 9"/>
                <a:gd name="T6" fmla="*/ 0 w 9"/>
                <a:gd name="T7" fmla="*/ 4 h 9"/>
                <a:gd name="T8" fmla="*/ 0 w 9"/>
                <a:gd name="T9" fmla="*/ 8 h 9"/>
                <a:gd name="T10" fmla="*/ 3 w 9"/>
                <a:gd name="T11" fmla="*/ 8 h 9"/>
                <a:gd name="T12" fmla="*/ 4 w 9"/>
                <a:gd name="T13" fmla="*/ 8 h 9"/>
                <a:gd name="T14" fmla="*/ 4 w 9"/>
                <a:gd name="T15" fmla="*/ 4 h 9"/>
                <a:gd name="T16" fmla="*/ 4 w 9"/>
                <a:gd name="T17" fmla="*/ 0 h 9"/>
                <a:gd name="T18" fmla="*/ 4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5" y="0"/>
                  </a:moveTo>
                  <a:lnTo>
                    <a:pt x="3" y="0"/>
                  </a:lnTo>
                  <a:lnTo>
                    <a:pt x="0" y="0"/>
                  </a:lnTo>
                  <a:lnTo>
                    <a:pt x="0" y="4"/>
                  </a:lnTo>
                  <a:lnTo>
                    <a:pt x="0" y="8"/>
                  </a:lnTo>
                  <a:lnTo>
                    <a:pt x="3" y="8"/>
                  </a:lnTo>
                  <a:lnTo>
                    <a:pt x="5" y="8"/>
                  </a:lnTo>
                  <a:lnTo>
                    <a:pt x="8" y="4"/>
                  </a:lnTo>
                  <a:lnTo>
                    <a:pt x="8"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3" name="Freeform 477"/>
            <p:cNvSpPr>
              <a:spLocks/>
            </p:cNvSpPr>
            <p:nvPr/>
          </p:nvSpPr>
          <p:spPr bwMode="auto">
            <a:xfrm>
              <a:off x="4852" y="3027"/>
              <a:ext cx="8" cy="10"/>
            </a:xfrm>
            <a:custGeom>
              <a:avLst/>
              <a:gdLst>
                <a:gd name="T0" fmla="*/ 2 w 10"/>
                <a:gd name="T1" fmla="*/ 0 h 10"/>
                <a:gd name="T2" fmla="*/ 2 w 10"/>
                <a:gd name="T3" fmla="*/ 0 h 10"/>
                <a:gd name="T4" fmla="*/ 0 w 10"/>
                <a:gd name="T5" fmla="*/ 0 h 10"/>
                <a:gd name="T6" fmla="*/ 0 w 10"/>
                <a:gd name="T7" fmla="*/ 9 h 10"/>
                <a:gd name="T8" fmla="*/ 2 w 10"/>
                <a:gd name="T9" fmla="*/ 9 h 10"/>
                <a:gd name="T10" fmla="*/ 2 w 10"/>
                <a:gd name="T11" fmla="*/ 9 h 10"/>
                <a:gd name="T12" fmla="*/ 2 w 10"/>
                <a:gd name="T13" fmla="*/ 0 h 10"/>
                <a:gd name="T14" fmla="*/ 2 w 1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4" y="0"/>
                  </a:moveTo>
                  <a:lnTo>
                    <a:pt x="4" y="0"/>
                  </a:lnTo>
                  <a:lnTo>
                    <a:pt x="0" y="0"/>
                  </a:lnTo>
                  <a:lnTo>
                    <a:pt x="0" y="9"/>
                  </a:lnTo>
                  <a:lnTo>
                    <a:pt x="4" y="9"/>
                  </a:lnTo>
                  <a:lnTo>
                    <a:pt x="9" y="9"/>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4" name="Freeform 478"/>
            <p:cNvSpPr>
              <a:spLocks/>
            </p:cNvSpPr>
            <p:nvPr/>
          </p:nvSpPr>
          <p:spPr bwMode="auto">
            <a:xfrm>
              <a:off x="4833" y="3021"/>
              <a:ext cx="9" cy="9"/>
            </a:xfrm>
            <a:custGeom>
              <a:avLst/>
              <a:gdLst>
                <a:gd name="T0" fmla="*/ 4 w 10"/>
                <a:gd name="T1" fmla="*/ 0 h 9"/>
                <a:gd name="T2" fmla="*/ 4 w 10"/>
                <a:gd name="T3" fmla="*/ 0 h 9"/>
                <a:gd name="T4" fmla="*/ 0 w 10"/>
                <a:gd name="T5" fmla="*/ 4 h 9"/>
                <a:gd name="T6" fmla="*/ 4 w 10"/>
                <a:gd name="T7" fmla="*/ 8 h 9"/>
                <a:gd name="T8" fmla="*/ 4 w 10"/>
                <a:gd name="T9" fmla="*/ 4 h 9"/>
                <a:gd name="T10" fmla="*/ 5 w 10"/>
                <a:gd name="T11" fmla="*/ 4 h 9"/>
                <a:gd name="T12" fmla="*/ 4 w 10"/>
                <a:gd name="T13" fmla="*/ 0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4" y="0"/>
                  </a:moveTo>
                  <a:lnTo>
                    <a:pt x="4" y="0"/>
                  </a:lnTo>
                  <a:lnTo>
                    <a:pt x="0" y="4"/>
                  </a:lnTo>
                  <a:lnTo>
                    <a:pt x="4" y="8"/>
                  </a:lnTo>
                  <a:lnTo>
                    <a:pt x="4" y="4"/>
                  </a:lnTo>
                  <a:lnTo>
                    <a:pt x="9" y="4"/>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5" name="Freeform 479"/>
            <p:cNvSpPr>
              <a:spLocks/>
            </p:cNvSpPr>
            <p:nvPr/>
          </p:nvSpPr>
          <p:spPr bwMode="auto">
            <a:xfrm>
              <a:off x="4601" y="2919"/>
              <a:ext cx="156" cy="166"/>
            </a:xfrm>
            <a:custGeom>
              <a:avLst/>
              <a:gdLst>
                <a:gd name="T0" fmla="*/ 13 w 176"/>
                <a:gd name="T1" fmla="*/ 1 h 166"/>
                <a:gd name="T2" fmla="*/ 17 w 176"/>
                <a:gd name="T3" fmla="*/ 0 h 166"/>
                <a:gd name="T4" fmla="*/ 19 w 176"/>
                <a:gd name="T5" fmla="*/ 0 h 166"/>
                <a:gd name="T6" fmla="*/ 21 w 176"/>
                <a:gd name="T7" fmla="*/ 2 h 166"/>
                <a:gd name="T8" fmla="*/ 24 w 176"/>
                <a:gd name="T9" fmla="*/ 2 h 166"/>
                <a:gd name="T10" fmla="*/ 27 w 176"/>
                <a:gd name="T11" fmla="*/ 3 h 166"/>
                <a:gd name="T12" fmla="*/ 28 w 176"/>
                <a:gd name="T13" fmla="*/ 4 h 166"/>
                <a:gd name="T14" fmla="*/ 31 w 176"/>
                <a:gd name="T15" fmla="*/ 8 h 166"/>
                <a:gd name="T16" fmla="*/ 32 w 176"/>
                <a:gd name="T17" fmla="*/ 10 h 166"/>
                <a:gd name="T18" fmla="*/ 35 w 176"/>
                <a:gd name="T19" fmla="*/ 21 h 166"/>
                <a:gd name="T20" fmla="*/ 36 w 176"/>
                <a:gd name="T21" fmla="*/ 35 h 166"/>
                <a:gd name="T22" fmla="*/ 38 w 176"/>
                <a:gd name="T23" fmla="*/ 44 h 166"/>
                <a:gd name="T24" fmla="*/ 40 w 176"/>
                <a:gd name="T25" fmla="*/ 54 h 166"/>
                <a:gd name="T26" fmla="*/ 41 w 176"/>
                <a:gd name="T27" fmla="*/ 66 h 166"/>
                <a:gd name="T28" fmla="*/ 41 w 176"/>
                <a:gd name="T29" fmla="*/ 75 h 166"/>
                <a:gd name="T30" fmla="*/ 41 w 176"/>
                <a:gd name="T31" fmla="*/ 86 h 166"/>
                <a:gd name="T32" fmla="*/ 40 w 176"/>
                <a:gd name="T33" fmla="*/ 101 h 166"/>
                <a:gd name="T34" fmla="*/ 39 w 176"/>
                <a:gd name="T35" fmla="*/ 116 h 166"/>
                <a:gd name="T36" fmla="*/ 38 w 176"/>
                <a:gd name="T37" fmla="*/ 125 h 166"/>
                <a:gd name="T38" fmla="*/ 35 w 176"/>
                <a:gd name="T39" fmla="*/ 136 h 166"/>
                <a:gd name="T40" fmla="*/ 32 w 176"/>
                <a:gd name="T41" fmla="*/ 150 h 166"/>
                <a:gd name="T42" fmla="*/ 27 w 176"/>
                <a:gd name="T43" fmla="*/ 162 h 166"/>
                <a:gd name="T44" fmla="*/ 21 w 176"/>
                <a:gd name="T45" fmla="*/ 164 h 166"/>
                <a:gd name="T46" fmla="*/ 19 w 176"/>
                <a:gd name="T47" fmla="*/ 162 h 166"/>
                <a:gd name="T48" fmla="*/ 15 w 176"/>
                <a:gd name="T49" fmla="*/ 157 h 166"/>
                <a:gd name="T50" fmla="*/ 12 w 176"/>
                <a:gd name="T51" fmla="*/ 152 h 166"/>
                <a:gd name="T52" fmla="*/ 11 w 176"/>
                <a:gd name="T53" fmla="*/ 146 h 166"/>
                <a:gd name="T54" fmla="*/ 9 w 176"/>
                <a:gd name="T55" fmla="*/ 137 h 166"/>
                <a:gd name="T56" fmla="*/ 6 w 176"/>
                <a:gd name="T57" fmla="*/ 124 h 166"/>
                <a:gd name="T58" fmla="*/ 4 w 176"/>
                <a:gd name="T59" fmla="*/ 111 h 166"/>
                <a:gd name="T60" fmla="*/ 4 w 176"/>
                <a:gd name="T61" fmla="*/ 99 h 166"/>
                <a:gd name="T62" fmla="*/ 4 w 176"/>
                <a:gd name="T63" fmla="*/ 87 h 166"/>
                <a:gd name="T64" fmla="*/ 1 w 176"/>
                <a:gd name="T65" fmla="*/ 72 h 166"/>
                <a:gd name="T66" fmla="*/ 0 w 176"/>
                <a:gd name="T67" fmla="*/ 56 h 166"/>
                <a:gd name="T68" fmla="*/ 3 w 176"/>
                <a:gd name="T69" fmla="*/ 45 h 166"/>
                <a:gd name="T70" fmla="*/ 4 w 176"/>
                <a:gd name="T71" fmla="*/ 37 h 166"/>
                <a:gd name="T72" fmla="*/ 4 w 176"/>
                <a:gd name="T73" fmla="*/ 29 h 166"/>
                <a:gd name="T74" fmla="*/ 4 w 176"/>
                <a:gd name="T75" fmla="*/ 23 h 166"/>
                <a:gd name="T76" fmla="*/ 5 w 176"/>
                <a:gd name="T77" fmla="*/ 18 h 166"/>
                <a:gd name="T78" fmla="*/ 8 w 176"/>
                <a:gd name="T79" fmla="*/ 12 h 166"/>
                <a:gd name="T80" fmla="*/ 11 w 176"/>
                <a:gd name="T81" fmla="*/ 7 h 166"/>
                <a:gd name="T82" fmla="*/ 12 w 176"/>
                <a:gd name="T83" fmla="*/ 3 h 166"/>
                <a:gd name="T84" fmla="*/ 13 w 176"/>
                <a:gd name="T85" fmla="*/ 1 h 1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6"/>
                <a:gd name="T130" fmla="*/ 0 h 166"/>
                <a:gd name="T131" fmla="*/ 176 w 176"/>
                <a:gd name="T132" fmla="*/ 166 h 1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6" h="166">
                  <a:moveTo>
                    <a:pt x="56" y="1"/>
                  </a:moveTo>
                  <a:lnTo>
                    <a:pt x="56" y="1"/>
                  </a:lnTo>
                  <a:lnTo>
                    <a:pt x="63" y="0"/>
                  </a:lnTo>
                  <a:lnTo>
                    <a:pt x="70" y="0"/>
                  </a:lnTo>
                  <a:lnTo>
                    <a:pt x="75" y="0"/>
                  </a:lnTo>
                  <a:lnTo>
                    <a:pt x="79" y="0"/>
                  </a:lnTo>
                  <a:lnTo>
                    <a:pt x="85" y="1"/>
                  </a:lnTo>
                  <a:lnTo>
                    <a:pt x="89" y="2"/>
                  </a:lnTo>
                  <a:lnTo>
                    <a:pt x="95" y="2"/>
                  </a:lnTo>
                  <a:lnTo>
                    <a:pt x="100" y="2"/>
                  </a:lnTo>
                  <a:lnTo>
                    <a:pt x="107" y="2"/>
                  </a:lnTo>
                  <a:lnTo>
                    <a:pt x="112" y="3"/>
                  </a:lnTo>
                  <a:lnTo>
                    <a:pt x="116" y="4"/>
                  </a:lnTo>
                  <a:lnTo>
                    <a:pt x="122" y="4"/>
                  </a:lnTo>
                  <a:lnTo>
                    <a:pt x="125" y="6"/>
                  </a:lnTo>
                  <a:lnTo>
                    <a:pt x="129" y="8"/>
                  </a:lnTo>
                  <a:lnTo>
                    <a:pt x="132" y="9"/>
                  </a:lnTo>
                  <a:lnTo>
                    <a:pt x="135" y="10"/>
                  </a:lnTo>
                  <a:lnTo>
                    <a:pt x="141" y="15"/>
                  </a:lnTo>
                  <a:lnTo>
                    <a:pt x="147" y="21"/>
                  </a:lnTo>
                  <a:lnTo>
                    <a:pt x="151" y="29"/>
                  </a:lnTo>
                  <a:lnTo>
                    <a:pt x="156" y="35"/>
                  </a:lnTo>
                  <a:lnTo>
                    <a:pt x="158" y="40"/>
                  </a:lnTo>
                  <a:lnTo>
                    <a:pt x="161" y="44"/>
                  </a:lnTo>
                  <a:lnTo>
                    <a:pt x="165" y="49"/>
                  </a:lnTo>
                  <a:lnTo>
                    <a:pt x="168" y="54"/>
                  </a:lnTo>
                  <a:lnTo>
                    <a:pt x="172" y="60"/>
                  </a:lnTo>
                  <a:lnTo>
                    <a:pt x="174" y="66"/>
                  </a:lnTo>
                  <a:lnTo>
                    <a:pt x="175" y="70"/>
                  </a:lnTo>
                  <a:lnTo>
                    <a:pt x="175" y="75"/>
                  </a:lnTo>
                  <a:lnTo>
                    <a:pt x="174" y="80"/>
                  </a:lnTo>
                  <a:lnTo>
                    <a:pt x="173" y="86"/>
                  </a:lnTo>
                  <a:lnTo>
                    <a:pt x="172" y="93"/>
                  </a:lnTo>
                  <a:lnTo>
                    <a:pt x="170" y="101"/>
                  </a:lnTo>
                  <a:lnTo>
                    <a:pt x="168" y="109"/>
                  </a:lnTo>
                  <a:lnTo>
                    <a:pt x="165" y="116"/>
                  </a:lnTo>
                  <a:lnTo>
                    <a:pt x="164" y="121"/>
                  </a:lnTo>
                  <a:lnTo>
                    <a:pt x="160" y="125"/>
                  </a:lnTo>
                  <a:lnTo>
                    <a:pt x="157" y="130"/>
                  </a:lnTo>
                  <a:lnTo>
                    <a:pt x="150" y="136"/>
                  </a:lnTo>
                  <a:lnTo>
                    <a:pt x="143" y="143"/>
                  </a:lnTo>
                  <a:lnTo>
                    <a:pt x="135" y="150"/>
                  </a:lnTo>
                  <a:lnTo>
                    <a:pt x="124" y="157"/>
                  </a:lnTo>
                  <a:lnTo>
                    <a:pt x="113" y="162"/>
                  </a:lnTo>
                  <a:lnTo>
                    <a:pt x="100" y="165"/>
                  </a:lnTo>
                  <a:lnTo>
                    <a:pt x="88" y="164"/>
                  </a:lnTo>
                  <a:lnTo>
                    <a:pt x="84" y="163"/>
                  </a:lnTo>
                  <a:lnTo>
                    <a:pt x="78" y="162"/>
                  </a:lnTo>
                  <a:lnTo>
                    <a:pt x="71" y="159"/>
                  </a:lnTo>
                  <a:lnTo>
                    <a:pt x="64" y="157"/>
                  </a:lnTo>
                  <a:lnTo>
                    <a:pt x="58" y="155"/>
                  </a:lnTo>
                  <a:lnTo>
                    <a:pt x="52" y="152"/>
                  </a:lnTo>
                  <a:lnTo>
                    <a:pt x="46" y="149"/>
                  </a:lnTo>
                  <a:lnTo>
                    <a:pt x="43" y="146"/>
                  </a:lnTo>
                  <a:lnTo>
                    <a:pt x="38" y="142"/>
                  </a:lnTo>
                  <a:lnTo>
                    <a:pt x="34" y="137"/>
                  </a:lnTo>
                  <a:lnTo>
                    <a:pt x="28" y="130"/>
                  </a:lnTo>
                  <a:lnTo>
                    <a:pt x="24" y="124"/>
                  </a:lnTo>
                  <a:lnTo>
                    <a:pt x="19" y="118"/>
                  </a:lnTo>
                  <a:lnTo>
                    <a:pt x="15" y="111"/>
                  </a:lnTo>
                  <a:lnTo>
                    <a:pt x="11" y="105"/>
                  </a:lnTo>
                  <a:lnTo>
                    <a:pt x="8" y="99"/>
                  </a:lnTo>
                  <a:lnTo>
                    <a:pt x="7" y="94"/>
                  </a:lnTo>
                  <a:lnTo>
                    <a:pt x="5" y="87"/>
                  </a:lnTo>
                  <a:lnTo>
                    <a:pt x="2" y="80"/>
                  </a:lnTo>
                  <a:lnTo>
                    <a:pt x="1" y="72"/>
                  </a:lnTo>
                  <a:lnTo>
                    <a:pt x="0" y="64"/>
                  </a:lnTo>
                  <a:lnTo>
                    <a:pt x="0" y="56"/>
                  </a:lnTo>
                  <a:lnTo>
                    <a:pt x="1" y="50"/>
                  </a:lnTo>
                  <a:lnTo>
                    <a:pt x="3" y="45"/>
                  </a:lnTo>
                  <a:lnTo>
                    <a:pt x="7" y="41"/>
                  </a:lnTo>
                  <a:lnTo>
                    <a:pt x="9" y="37"/>
                  </a:lnTo>
                  <a:lnTo>
                    <a:pt x="11" y="33"/>
                  </a:lnTo>
                  <a:lnTo>
                    <a:pt x="14" y="29"/>
                  </a:lnTo>
                  <a:lnTo>
                    <a:pt x="15" y="26"/>
                  </a:lnTo>
                  <a:lnTo>
                    <a:pt x="17" y="23"/>
                  </a:lnTo>
                  <a:lnTo>
                    <a:pt x="20" y="21"/>
                  </a:lnTo>
                  <a:lnTo>
                    <a:pt x="23" y="18"/>
                  </a:lnTo>
                  <a:lnTo>
                    <a:pt x="27" y="16"/>
                  </a:lnTo>
                  <a:lnTo>
                    <a:pt x="32" y="12"/>
                  </a:lnTo>
                  <a:lnTo>
                    <a:pt x="37" y="10"/>
                  </a:lnTo>
                  <a:lnTo>
                    <a:pt x="43" y="7"/>
                  </a:lnTo>
                  <a:lnTo>
                    <a:pt x="49" y="4"/>
                  </a:lnTo>
                  <a:lnTo>
                    <a:pt x="52" y="3"/>
                  </a:lnTo>
                  <a:lnTo>
                    <a:pt x="55" y="2"/>
                  </a:lnTo>
                  <a:lnTo>
                    <a:pt x="56" y="1"/>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30156" name="Freeform 480"/>
            <p:cNvSpPr>
              <a:spLocks/>
            </p:cNvSpPr>
            <p:nvPr/>
          </p:nvSpPr>
          <p:spPr bwMode="auto">
            <a:xfrm>
              <a:off x="4637" y="2943"/>
              <a:ext cx="9" cy="4"/>
            </a:xfrm>
            <a:custGeom>
              <a:avLst/>
              <a:gdLst>
                <a:gd name="T0" fmla="*/ 2 w 10"/>
                <a:gd name="T1" fmla="*/ 1 h 4"/>
                <a:gd name="T2" fmla="*/ 4 w 10"/>
                <a:gd name="T3" fmla="*/ 1 h 4"/>
                <a:gd name="T4" fmla="*/ 5 w 10"/>
                <a:gd name="T5" fmla="*/ 0 h 4"/>
                <a:gd name="T6" fmla="*/ 5 w 10"/>
                <a:gd name="T7" fmla="*/ 0 h 4"/>
                <a:gd name="T8" fmla="*/ 5 w 10"/>
                <a:gd name="T9" fmla="*/ 0 h 4"/>
                <a:gd name="T10" fmla="*/ 5 w 10"/>
                <a:gd name="T11" fmla="*/ 0 h 4"/>
                <a:gd name="T12" fmla="*/ 5 w 10"/>
                <a:gd name="T13" fmla="*/ 0 h 4"/>
                <a:gd name="T14" fmla="*/ 5 w 10"/>
                <a:gd name="T15" fmla="*/ 1 h 4"/>
                <a:gd name="T16" fmla="*/ 5 w 10"/>
                <a:gd name="T17" fmla="*/ 1 h 4"/>
                <a:gd name="T18" fmla="*/ 5 w 10"/>
                <a:gd name="T19" fmla="*/ 1 h 4"/>
                <a:gd name="T20" fmla="*/ 5 w 10"/>
                <a:gd name="T21" fmla="*/ 2 h 4"/>
                <a:gd name="T22" fmla="*/ 5 w 10"/>
                <a:gd name="T23" fmla="*/ 2 h 4"/>
                <a:gd name="T24" fmla="*/ 5 w 10"/>
                <a:gd name="T25" fmla="*/ 3 h 4"/>
                <a:gd name="T26" fmla="*/ 5 w 10"/>
                <a:gd name="T27" fmla="*/ 3 h 4"/>
                <a:gd name="T28" fmla="*/ 5 w 10"/>
                <a:gd name="T29" fmla="*/ 3 h 4"/>
                <a:gd name="T30" fmla="*/ 5 w 10"/>
                <a:gd name="T31" fmla="*/ 3 h 4"/>
                <a:gd name="T32" fmla="*/ 4 w 10"/>
                <a:gd name="T33" fmla="*/ 3 h 4"/>
                <a:gd name="T34" fmla="*/ 2 w 10"/>
                <a:gd name="T35" fmla="*/ 3 h 4"/>
                <a:gd name="T36" fmla="*/ 1 w 10"/>
                <a:gd name="T37" fmla="*/ 3 h 4"/>
                <a:gd name="T38" fmla="*/ 0 w 10"/>
                <a:gd name="T39" fmla="*/ 2 h 4"/>
                <a:gd name="T40" fmla="*/ 0 w 10"/>
                <a:gd name="T41" fmla="*/ 2 h 4"/>
                <a:gd name="T42" fmla="*/ 1 w 10"/>
                <a:gd name="T43" fmla="*/ 1 h 4"/>
                <a:gd name="T44" fmla="*/ 1 w 10"/>
                <a:gd name="T45" fmla="*/ 1 h 4"/>
                <a:gd name="T46" fmla="*/ 2 w 10"/>
                <a:gd name="T47" fmla="*/ 1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4"/>
                <a:gd name="T74" fmla="*/ 10 w 10"/>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4">
                  <a:moveTo>
                    <a:pt x="2" y="1"/>
                  </a:moveTo>
                  <a:lnTo>
                    <a:pt x="4" y="1"/>
                  </a:lnTo>
                  <a:lnTo>
                    <a:pt x="5" y="0"/>
                  </a:lnTo>
                  <a:lnTo>
                    <a:pt x="6" y="0"/>
                  </a:lnTo>
                  <a:lnTo>
                    <a:pt x="8" y="0"/>
                  </a:lnTo>
                  <a:lnTo>
                    <a:pt x="9" y="1"/>
                  </a:lnTo>
                  <a:lnTo>
                    <a:pt x="9" y="2"/>
                  </a:lnTo>
                  <a:lnTo>
                    <a:pt x="8" y="2"/>
                  </a:lnTo>
                  <a:lnTo>
                    <a:pt x="8" y="3"/>
                  </a:lnTo>
                  <a:lnTo>
                    <a:pt x="7" y="3"/>
                  </a:lnTo>
                  <a:lnTo>
                    <a:pt x="6" y="3"/>
                  </a:lnTo>
                  <a:lnTo>
                    <a:pt x="5" y="3"/>
                  </a:lnTo>
                  <a:lnTo>
                    <a:pt x="4" y="3"/>
                  </a:lnTo>
                  <a:lnTo>
                    <a:pt x="2" y="3"/>
                  </a:lnTo>
                  <a:lnTo>
                    <a:pt x="1" y="3"/>
                  </a:lnTo>
                  <a:lnTo>
                    <a:pt x="0" y="2"/>
                  </a:lnTo>
                  <a:lnTo>
                    <a:pt x="1" y="1"/>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7" name="Freeform 481"/>
            <p:cNvSpPr>
              <a:spLocks/>
            </p:cNvSpPr>
            <p:nvPr/>
          </p:nvSpPr>
          <p:spPr bwMode="auto">
            <a:xfrm>
              <a:off x="4637" y="2943"/>
              <a:ext cx="19" cy="14"/>
            </a:xfrm>
            <a:custGeom>
              <a:avLst/>
              <a:gdLst>
                <a:gd name="T0" fmla="*/ 3 w 21"/>
                <a:gd name="T1" fmla="*/ 5 h 14"/>
                <a:gd name="T2" fmla="*/ 3 w 21"/>
                <a:gd name="T3" fmla="*/ 5 h 14"/>
                <a:gd name="T4" fmla="*/ 5 w 21"/>
                <a:gd name="T5" fmla="*/ 4 h 14"/>
                <a:gd name="T6" fmla="*/ 5 w 21"/>
                <a:gd name="T7" fmla="*/ 2 h 14"/>
                <a:gd name="T8" fmla="*/ 5 w 21"/>
                <a:gd name="T9" fmla="*/ 1 h 14"/>
                <a:gd name="T10" fmla="*/ 5 w 21"/>
                <a:gd name="T11" fmla="*/ 0 h 14"/>
                <a:gd name="T12" fmla="*/ 5 w 21"/>
                <a:gd name="T13" fmla="*/ 0 h 14"/>
                <a:gd name="T14" fmla="*/ 5 w 21"/>
                <a:gd name="T15" fmla="*/ 1 h 14"/>
                <a:gd name="T16" fmla="*/ 5 w 21"/>
                <a:gd name="T17" fmla="*/ 3 h 14"/>
                <a:gd name="T18" fmla="*/ 5 w 21"/>
                <a:gd name="T19" fmla="*/ 5 h 14"/>
                <a:gd name="T20" fmla="*/ 5 w 21"/>
                <a:gd name="T21" fmla="*/ 6 h 14"/>
                <a:gd name="T22" fmla="*/ 5 w 21"/>
                <a:gd name="T23" fmla="*/ 8 h 14"/>
                <a:gd name="T24" fmla="*/ 5 w 21"/>
                <a:gd name="T25" fmla="*/ 10 h 14"/>
                <a:gd name="T26" fmla="*/ 5 w 21"/>
                <a:gd name="T27" fmla="*/ 11 h 14"/>
                <a:gd name="T28" fmla="*/ 5 w 21"/>
                <a:gd name="T29" fmla="*/ 11 h 14"/>
                <a:gd name="T30" fmla="*/ 5 w 21"/>
                <a:gd name="T31" fmla="*/ 12 h 14"/>
                <a:gd name="T32" fmla="*/ 5 w 21"/>
                <a:gd name="T33" fmla="*/ 13 h 14"/>
                <a:gd name="T34" fmla="*/ 5 w 21"/>
                <a:gd name="T35" fmla="*/ 12 h 14"/>
                <a:gd name="T36" fmla="*/ 4 w 21"/>
                <a:gd name="T37" fmla="*/ 11 h 14"/>
                <a:gd name="T38" fmla="*/ 2 w 21"/>
                <a:gd name="T39" fmla="*/ 11 h 14"/>
                <a:gd name="T40" fmla="*/ 0 w 21"/>
                <a:gd name="T41" fmla="*/ 10 h 14"/>
                <a:gd name="T42" fmla="*/ 0 w 21"/>
                <a:gd name="T43" fmla="*/ 8 h 14"/>
                <a:gd name="T44" fmla="*/ 1 w 21"/>
                <a:gd name="T45" fmla="*/ 6 h 14"/>
                <a:gd name="T46" fmla="*/ 2 w 21"/>
                <a:gd name="T47" fmla="*/ 5 h 14"/>
                <a:gd name="T48" fmla="*/ 3 w 21"/>
                <a:gd name="T49" fmla="*/ 5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14"/>
                <a:gd name="T77" fmla="*/ 21 w 21"/>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14">
                  <a:moveTo>
                    <a:pt x="3" y="5"/>
                  </a:moveTo>
                  <a:lnTo>
                    <a:pt x="3" y="5"/>
                  </a:lnTo>
                  <a:lnTo>
                    <a:pt x="9" y="4"/>
                  </a:lnTo>
                  <a:lnTo>
                    <a:pt x="10" y="2"/>
                  </a:lnTo>
                  <a:lnTo>
                    <a:pt x="11" y="1"/>
                  </a:lnTo>
                  <a:lnTo>
                    <a:pt x="13" y="0"/>
                  </a:lnTo>
                  <a:lnTo>
                    <a:pt x="17" y="0"/>
                  </a:lnTo>
                  <a:lnTo>
                    <a:pt x="18" y="1"/>
                  </a:lnTo>
                  <a:lnTo>
                    <a:pt x="20" y="3"/>
                  </a:lnTo>
                  <a:lnTo>
                    <a:pt x="20" y="5"/>
                  </a:lnTo>
                  <a:lnTo>
                    <a:pt x="20" y="6"/>
                  </a:lnTo>
                  <a:lnTo>
                    <a:pt x="19" y="8"/>
                  </a:lnTo>
                  <a:lnTo>
                    <a:pt x="18" y="10"/>
                  </a:lnTo>
                  <a:lnTo>
                    <a:pt x="17" y="11"/>
                  </a:lnTo>
                  <a:lnTo>
                    <a:pt x="14" y="11"/>
                  </a:lnTo>
                  <a:lnTo>
                    <a:pt x="12" y="12"/>
                  </a:lnTo>
                  <a:lnTo>
                    <a:pt x="10" y="13"/>
                  </a:lnTo>
                  <a:lnTo>
                    <a:pt x="8" y="12"/>
                  </a:lnTo>
                  <a:lnTo>
                    <a:pt x="4" y="11"/>
                  </a:lnTo>
                  <a:lnTo>
                    <a:pt x="2" y="11"/>
                  </a:lnTo>
                  <a:lnTo>
                    <a:pt x="0" y="10"/>
                  </a:lnTo>
                  <a:lnTo>
                    <a:pt x="0" y="8"/>
                  </a:lnTo>
                  <a:lnTo>
                    <a:pt x="1" y="6"/>
                  </a:lnTo>
                  <a:lnTo>
                    <a:pt x="2" y="5"/>
                  </a:lnTo>
                  <a:lnTo>
                    <a:pt x="3" y="5"/>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58" name="Freeform 482"/>
            <p:cNvSpPr>
              <a:spLocks/>
            </p:cNvSpPr>
            <p:nvPr/>
          </p:nvSpPr>
          <p:spPr bwMode="auto">
            <a:xfrm>
              <a:off x="4704" y="3024"/>
              <a:ext cx="10" cy="5"/>
            </a:xfrm>
            <a:custGeom>
              <a:avLst/>
              <a:gdLst>
                <a:gd name="T0" fmla="*/ 3 w 11"/>
                <a:gd name="T1" fmla="*/ 1 h 5"/>
                <a:gd name="T2" fmla="*/ 5 w 11"/>
                <a:gd name="T3" fmla="*/ 1 h 5"/>
                <a:gd name="T4" fmla="*/ 5 w 11"/>
                <a:gd name="T5" fmla="*/ 0 h 5"/>
                <a:gd name="T6" fmla="*/ 5 w 11"/>
                <a:gd name="T7" fmla="*/ 0 h 5"/>
                <a:gd name="T8" fmla="*/ 5 w 11"/>
                <a:gd name="T9" fmla="*/ 0 h 5"/>
                <a:gd name="T10" fmla="*/ 5 w 11"/>
                <a:gd name="T11" fmla="*/ 0 h 5"/>
                <a:gd name="T12" fmla="*/ 5 w 11"/>
                <a:gd name="T13" fmla="*/ 0 h 5"/>
                <a:gd name="T14" fmla="*/ 5 w 11"/>
                <a:gd name="T15" fmla="*/ 1 h 5"/>
                <a:gd name="T16" fmla="*/ 5 w 11"/>
                <a:gd name="T17" fmla="*/ 1 h 5"/>
                <a:gd name="T18" fmla="*/ 5 w 11"/>
                <a:gd name="T19" fmla="*/ 2 h 5"/>
                <a:gd name="T20" fmla="*/ 5 w 11"/>
                <a:gd name="T21" fmla="*/ 2 h 5"/>
                <a:gd name="T22" fmla="*/ 5 w 11"/>
                <a:gd name="T23" fmla="*/ 3 h 5"/>
                <a:gd name="T24" fmla="*/ 5 w 11"/>
                <a:gd name="T25" fmla="*/ 3 h 5"/>
                <a:gd name="T26" fmla="*/ 5 w 11"/>
                <a:gd name="T27" fmla="*/ 3 h 5"/>
                <a:gd name="T28" fmla="*/ 5 w 11"/>
                <a:gd name="T29" fmla="*/ 4 h 5"/>
                <a:gd name="T30" fmla="*/ 5 w 11"/>
                <a:gd name="T31" fmla="*/ 4 h 5"/>
                <a:gd name="T32" fmla="*/ 5 w 11"/>
                <a:gd name="T33" fmla="*/ 4 h 5"/>
                <a:gd name="T34" fmla="*/ 3 w 11"/>
                <a:gd name="T35" fmla="*/ 4 h 5"/>
                <a:gd name="T36" fmla="*/ 2 w 11"/>
                <a:gd name="T37" fmla="*/ 3 h 5"/>
                <a:gd name="T38" fmla="*/ 1 w 11"/>
                <a:gd name="T39" fmla="*/ 3 h 5"/>
                <a:gd name="T40" fmla="*/ 0 w 11"/>
                <a:gd name="T41" fmla="*/ 3 h 5"/>
                <a:gd name="T42" fmla="*/ 0 w 11"/>
                <a:gd name="T43" fmla="*/ 2 h 5"/>
                <a:gd name="T44" fmla="*/ 1 w 11"/>
                <a:gd name="T45" fmla="*/ 2 h 5"/>
                <a:gd name="T46" fmla="*/ 2 w 11"/>
                <a:gd name="T47" fmla="*/ 1 h 5"/>
                <a:gd name="T48" fmla="*/ 3 w 11"/>
                <a:gd name="T49" fmla="*/ 1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3" y="1"/>
                  </a:moveTo>
                  <a:lnTo>
                    <a:pt x="5" y="1"/>
                  </a:lnTo>
                  <a:lnTo>
                    <a:pt x="6" y="0"/>
                  </a:lnTo>
                  <a:lnTo>
                    <a:pt x="7" y="0"/>
                  </a:lnTo>
                  <a:lnTo>
                    <a:pt x="8" y="0"/>
                  </a:lnTo>
                  <a:lnTo>
                    <a:pt x="9" y="0"/>
                  </a:lnTo>
                  <a:lnTo>
                    <a:pt x="9" y="1"/>
                  </a:lnTo>
                  <a:lnTo>
                    <a:pt x="10" y="1"/>
                  </a:lnTo>
                  <a:lnTo>
                    <a:pt x="10" y="2"/>
                  </a:lnTo>
                  <a:lnTo>
                    <a:pt x="9" y="2"/>
                  </a:lnTo>
                  <a:lnTo>
                    <a:pt x="9" y="3"/>
                  </a:lnTo>
                  <a:lnTo>
                    <a:pt x="8" y="3"/>
                  </a:lnTo>
                  <a:lnTo>
                    <a:pt x="7" y="3"/>
                  </a:lnTo>
                  <a:lnTo>
                    <a:pt x="6" y="4"/>
                  </a:lnTo>
                  <a:lnTo>
                    <a:pt x="5" y="4"/>
                  </a:lnTo>
                  <a:lnTo>
                    <a:pt x="3" y="4"/>
                  </a:lnTo>
                  <a:lnTo>
                    <a:pt x="2" y="3"/>
                  </a:lnTo>
                  <a:lnTo>
                    <a:pt x="1" y="3"/>
                  </a:lnTo>
                  <a:lnTo>
                    <a:pt x="0" y="3"/>
                  </a:lnTo>
                  <a:lnTo>
                    <a:pt x="0" y="2"/>
                  </a:lnTo>
                  <a:lnTo>
                    <a:pt x="1" y="2"/>
                  </a:lnTo>
                  <a:lnTo>
                    <a:pt x="2" y="1"/>
                  </a:lnTo>
                  <a:lnTo>
                    <a:pt x="3"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59" name="Freeform 483"/>
            <p:cNvSpPr>
              <a:spLocks/>
            </p:cNvSpPr>
            <p:nvPr/>
          </p:nvSpPr>
          <p:spPr bwMode="auto">
            <a:xfrm>
              <a:off x="4704" y="3024"/>
              <a:ext cx="20" cy="15"/>
            </a:xfrm>
            <a:custGeom>
              <a:avLst/>
              <a:gdLst>
                <a:gd name="T0" fmla="*/ 3 w 23"/>
                <a:gd name="T1" fmla="*/ 4 h 15"/>
                <a:gd name="T2" fmla="*/ 3 w 23"/>
                <a:gd name="T3" fmla="*/ 4 h 15"/>
                <a:gd name="T4" fmla="*/ 3 w 23"/>
                <a:gd name="T5" fmla="*/ 2 h 15"/>
                <a:gd name="T6" fmla="*/ 3 w 23"/>
                <a:gd name="T7" fmla="*/ 1 h 15"/>
                <a:gd name="T8" fmla="*/ 3 w 23"/>
                <a:gd name="T9" fmla="*/ 0 h 15"/>
                <a:gd name="T10" fmla="*/ 3 w 23"/>
                <a:gd name="T11" fmla="*/ 0 h 15"/>
                <a:gd name="T12" fmla="*/ 3 w 23"/>
                <a:gd name="T13" fmla="*/ 0 h 15"/>
                <a:gd name="T14" fmla="*/ 3 w 23"/>
                <a:gd name="T15" fmla="*/ 0 h 15"/>
                <a:gd name="T16" fmla="*/ 3 w 23"/>
                <a:gd name="T17" fmla="*/ 2 h 15"/>
                <a:gd name="T18" fmla="*/ 4 w 23"/>
                <a:gd name="T19" fmla="*/ 4 h 15"/>
                <a:gd name="T20" fmla="*/ 4 w 23"/>
                <a:gd name="T21" fmla="*/ 6 h 15"/>
                <a:gd name="T22" fmla="*/ 3 w 23"/>
                <a:gd name="T23" fmla="*/ 7 h 15"/>
                <a:gd name="T24" fmla="*/ 3 w 23"/>
                <a:gd name="T25" fmla="*/ 9 h 15"/>
                <a:gd name="T26" fmla="*/ 3 w 23"/>
                <a:gd name="T27" fmla="*/ 10 h 15"/>
                <a:gd name="T28" fmla="*/ 3 w 23"/>
                <a:gd name="T29" fmla="*/ 11 h 15"/>
                <a:gd name="T30" fmla="*/ 3 w 23"/>
                <a:gd name="T31" fmla="*/ 13 h 15"/>
                <a:gd name="T32" fmla="*/ 3 w 23"/>
                <a:gd name="T33" fmla="*/ 14 h 15"/>
                <a:gd name="T34" fmla="*/ 3 w 23"/>
                <a:gd name="T35" fmla="*/ 14 h 15"/>
                <a:gd name="T36" fmla="*/ 3 w 23"/>
                <a:gd name="T37" fmla="*/ 13 h 15"/>
                <a:gd name="T38" fmla="*/ 3 w 23"/>
                <a:gd name="T39" fmla="*/ 12 h 15"/>
                <a:gd name="T40" fmla="*/ 2 w 23"/>
                <a:gd name="T41" fmla="*/ 11 h 15"/>
                <a:gd name="T42" fmla="*/ 0 w 23"/>
                <a:gd name="T43" fmla="*/ 9 h 15"/>
                <a:gd name="T44" fmla="*/ 0 w 23"/>
                <a:gd name="T45" fmla="*/ 7 h 15"/>
                <a:gd name="T46" fmla="*/ 2 w 23"/>
                <a:gd name="T47" fmla="*/ 6 h 15"/>
                <a:gd name="T48" fmla="*/ 3 w 23"/>
                <a:gd name="T49" fmla="*/ 5 h 15"/>
                <a:gd name="T50" fmla="*/ 3 w 23"/>
                <a:gd name="T51" fmla="*/ 4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5"/>
                <a:gd name="T80" fmla="*/ 23 w 23"/>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5">
                  <a:moveTo>
                    <a:pt x="6" y="4"/>
                  </a:moveTo>
                  <a:lnTo>
                    <a:pt x="6" y="4"/>
                  </a:lnTo>
                  <a:lnTo>
                    <a:pt x="10" y="2"/>
                  </a:lnTo>
                  <a:lnTo>
                    <a:pt x="13" y="1"/>
                  </a:lnTo>
                  <a:lnTo>
                    <a:pt x="13" y="0"/>
                  </a:lnTo>
                  <a:lnTo>
                    <a:pt x="15" y="0"/>
                  </a:lnTo>
                  <a:lnTo>
                    <a:pt x="19" y="0"/>
                  </a:lnTo>
                  <a:lnTo>
                    <a:pt x="21" y="0"/>
                  </a:lnTo>
                  <a:lnTo>
                    <a:pt x="21" y="2"/>
                  </a:lnTo>
                  <a:lnTo>
                    <a:pt x="22" y="4"/>
                  </a:lnTo>
                  <a:lnTo>
                    <a:pt x="22" y="6"/>
                  </a:lnTo>
                  <a:lnTo>
                    <a:pt x="21" y="7"/>
                  </a:lnTo>
                  <a:lnTo>
                    <a:pt x="20" y="9"/>
                  </a:lnTo>
                  <a:lnTo>
                    <a:pt x="17" y="10"/>
                  </a:lnTo>
                  <a:lnTo>
                    <a:pt x="16" y="11"/>
                  </a:lnTo>
                  <a:lnTo>
                    <a:pt x="14" y="13"/>
                  </a:lnTo>
                  <a:lnTo>
                    <a:pt x="13" y="14"/>
                  </a:lnTo>
                  <a:lnTo>
                    <a:pt x="10" y="14"/>
                  </a:lnTo>
                  <a:lnTo>
                    <a:pt x="7" y="13"/>
                  </a:lnTo>
                  <a:lnTo>
                    <a:pt x="5" y="12"/>
                  </a:lnTo>
                  <a:lnTo>
                    <a:pt x="2" y="11"/>
                  </a:lnTo>
                  <a:lnTo>
                    <a:pt x="0" y="9"/>
                  </a:lnTo>
                  <a:lnTo>
                    <a:pt x="0" y="7"/>
                  </a:lnTo>
                  <a:lnTo>
                    <a:pt x="2" y="6"/>
                  </a:lnTo>
                  <a:lnTo>
                    <a:pt x="5" y="5"/>
                  </a:lnTo>
                  <a:lnTo>
                    <a:pt x="6" y="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60" name="Freeform 484"/>
            <p:cNvSpPr>
              <a:spLocks/>
            </p:cNvSpPr>
            <p:nvPr/>
          </p:nvSpPr>
          <p:spPr bwMode="auto">
            <a:xfrm>
              <a:off x="4678" y="2949"/>
              <a:ext cx="2" cy="3"/>
            </a:xfrm>
            <a:custGeom>
              <a:avLst/>
              <a:gdLst>
                <a:gd name="T0" fmla="*/ 1 w 2"/>
                <a:gd name="T1" fmla="*/ 1 h 3"/>
                <a:gd name="T2" fmla="*/ 1 w 2"/>
                <a:gd name="T3" fmla="*/ 2 h 3"/>
                <a:gd name="T4" fmla="*/ 1 w 2"/>
                <a:gd name="T5" fmla="*/ 2 h 3"/>
                <a:gd name="T6" fmla="*/ 0 w 2"/>
                <a:gd name="T7" fmla="*/ 2 h 3"/>
                <a:gd name="T8" fmla="*/ 0 w 2"/>
                <a:gd name="T9" fmla="*/ 2 h 3"/>
                <a:gd name="T10" fmla="*/ 0 w 2"/>
                <a:gd name="T11" fmla="*/ 2 h 3"/>
                <a:gd name="T12" fmla="*/ 0 w 2"/>
                <a:gd name="T13" fmla="*/ 2 h 3"/>
                <a:gd name="T14" fmla="*/ 0 w 2"/>
                <a:gd name="T15" fmla="*/ 2 h 3"/>
                <a:gd name="T16" fmla="*/ 0 w 2"/>
                <a:gd name="T17" fmla="*/ 1 h 3"/>
                <a:gd name="T18" fmla="*/ 0 w 2"/>
                <a:gd name="T19" fmla="*/ 0 h 3"/>
                <a:gd name="T20" fmla="*/ 1 w 2"/>
                <a:gd name="T21" fmla="*/ 0 h 3"/>
                <a:gd name="T22" fmla="*/ 1 w 2"/>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3"/>
                <a:gd name="T38" fmla="*/ 2 w 2"/>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3">
                  <a:moveTo>
                    <a:pt x="1" y="1"/>
                  </a:moveTo>
                  <a:lnTo>
                    <a:pt x="1" y="2"/>
                  </a:lnTo>
                  <a:lnTo>
                    <a:pt x="0" y="2"/>
                  </a:lnTo>
                  <a:lnTo>
                    <a:pt x="0" y="1"/>
                  </a:lnTo>
                  <a:lnTo>
                    <a:pt x="0" y="0"/>
                  </a:lnTo>
                  <a:lnTo>
                    <a:pt x="1" y="0"/>
                  </a:lnTo>
                  <a:lnTo>
                    <a:pt x="1"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61" name="Freeform 485"/>
            <p:cNvSpPr>
              <a:spLocks/>
            </p:cNvSpPr>
            <p:nvPr/>
          </p:nvSpPr>
          <p:spPr bwMode="auto">
            <a:xfrm>
              <a:off x="4679" y="2949"/>
              <a:ext cx="10" cy="13"/>
            </a:xfrm>
            <a:custGeom>
              <a:avLst/>
              <a:gdLst>
                <a:gd name="T0" fmla="*/ 1 w 11"/>
                <a:gd name="T1" fmla="*/ 7 h 13"/>
                <a:gd name="T2" fmla="*/ 1 w 11"/>
                <a:gd name="T3" fmla="*/ 7 h 13"/>
                <a:gd name="T4" fmla="*/ 3 w 11"/>
                <a:gd name="T5" fmla="*/ 10 h 13"/>
                <a:gd name="T6" fmla="*/ 4 w 11"/>
                <a:gd name="T7" fmla="*/ 11 h 13"/>
                <a:gd name="T8" fmla="*/ 5 w 11"/>
                <a:gd name="T9" fmla="*/ 12 h 13"/>
                <a:gd name="T10" fmla="*/ 5 w 11"/>
                <a:gd name="T11" fmla="*/ 12 h 13"/>
                <a:gd name="T12" fmla="*/ 5 w 11"/>
                <a:gd name="T13" fmla="*/ 12 h 13"/>
                <a:gd name="T14" fmla="*/ 5 w 11"/>
                <a:gd name="T15" fmla="*/ 10 h 13"/>
                <a:gd name="T16" fmla="*/ 5 w 11"/>
                <a:gd name="T17" fmla="*/ 9 h 13"/>
                <a:gd name="T18" fmla="*/ 5 w 11"/>
                <a:gd name="T19" fmla="*/ 8 h 13"/>
                <a:gd name="T20" fmla="*/ 5 w 11"/>
                <a:gd name="T21" fmla="*/ 1 h 13"/>
                <a:gd name="T22" fmla="*/ 0 w 11"/>
                <a:gd name="T23" fmla="*/ 0 h 13"/>
                <a:gd name="T24" fmla="*/ 1 w 11"/>
                <a:gd name="T25" fmla="*/ 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3"/>
                <a:gd name="T41" fmla="*/ 11 w 11"/>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3">
                  <a:moveTo>
                    <a:pt x="1" y="7"/>
                  </a:moveTo>
                  <a:lnTo>
                    <a:pt x="1" y="7"/>
                  </a:lnTo>
                  <a:lnTo>
                    <a:pt x="3" y="10"/>
                  </a:lnTo>
                  <a:lnTo>
                    <a:pt x="4" y="11"/>
                  </a:lnTo>
                  <a:lnTo>
                    <a:pt x="6" y="12"/>
                  </a:lnTo>
                  <a:lnTo>
                    <a:pt x="7" y="12"/>
                  </a:lnTo>
                  <a:lnTo>
                    <a:pt x="9" y="12"/>
                  </a:lnTo>
                  <a:lnTo>
                    <a:pt x="10" y="10"/>
                  </a:lnTo>
                  <a:lnTo>
                    <a:pt x="10" y="9"/>
                  </a:lnTo>
                  <a:lnTo>
                    <a:pt x="10" y="8"/>
                  </a:lnTo>
                  <a:lnTo>
                    <a:pt x="9" y="1"/>
                  </a:lnTo>
                  <a:lnTo>
                    <a:pt x="0" y="0"/>
                  </a:lnTo>
                  <a:lnTo>
                    <a:pt x="1"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62" name="Freeform 486"/>
            <p:cNvSpPr>
              <a:spLocks/>
            </p:cNvSpPr>
            <p:nvPr/>
          </p:nvSpPr>
          <p:spPr bwMode="auto">
            <a:xfrm>
              <a:off x="4629" y="2990"/>
              <a:ext cx="4" cy="3"/>
            </a:xfrm>
            <a:custGeom>
              <a:avLst/>
              <a:gdLst>
                <a:gd name="T0" fmla="*/ 3 w 4"/>
                <a:gd name="T1" fmla="*/ 1 h 3"/>
                <a:gd name="T2" fmla="*/ 3 w 4"/>
                <a:gd name="T3" fmla="*/ 2 h 3"/>
                <a:gd name="T4" fmla="*/ 2 w 4"/>
                <a:gd name="T5" fmla="*/ 2 h 3"/>
                <a:gd name="T6" fmla="*/ 1 w 4"/>
                <a:gd name="T7" fmla="*/ 2 h 3"/>
                <a:gd name="T8" fmla="*/ 0 w 4"/>
                <a:gd name="T9" fmla="*/ 2 h 3"/>
                <a:gd name="T10" fmla="*/ 0 w 4"/>
                <a:gd name="T11" fmla="*/ 2 h 3"/>
                <a:gd name="T12" fmla="*/ 0 w 4"/>
                <a:gd name="T13" fmla="*/ 2 h 3"/>
                <a:gd name="T14" fmla="*/ 0 w 4"/>
                <a:gd name="T15" fmla="*/ 2 h 3"/>
                <a:gd name="T16" fmla="*/ 0 w 4"/>
                <a:gd name="T17" fmla="*/ 0 h 3"/>
                <a:gd name="T18" fmla="*/ 3 w 4"/>
                <a:gd name="T19" fmla="*/ 0 h 3"/>
                <a:gd name="T20" fmla="*/ 3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3" y="1"/>
                  </a:moveTo>
                  <a:lnTo>
                    <a:pt x="3" y="2"/>
                  </a:lnTo>
                  <a:lnTo>
                    <a:pt x="2" y="2"/>
                  </a:lnTo>
                  <a:lnTo>
                    <a:pt x="1" y="2"/>
                  </a:lnTo>
                  <a:lnTo>
                    <a:pt x="0" y="2"/>
                  </a:lnTo>
                  <a:lnTo>
                    <a:pt x="0" y="0"/>
                  </a:lnTo>
                  <a:lnTo>
                    <a:pt x="3" y="0"/>
                  </a:lnTo>
                  <a:lnTo>
                    <a:pt x="3"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63" name="Freeform 487"/>
            <p:cNvSpPr>
              <a:spLocks/>
            </p:cNvSpPr>
            <p:nvPr/>
          </p:nvSpPr>
          <p:spPr bwMode="auto">
            <a:xfrm>
              <a:off x="4632" y="2990"/>
              <a:ext cx="8" cy="13"/>
            </a:xfrm>
            <a:custGeom>
              <a:avLst/>
              <a:gdLst>
                <a:gd name="T0" fmla="*/ 0 w 9"/>
                <a:gd name="T1" fmla="*/ 8 h 13"/>
                <a:gd name="T2" fmla="*/ 0 w 9"/>
                <a:gd name="T3" fmla="*/ 8 h 13"/>
                <a:gd name="T4" fmla="*/ 1 w 9"/>
                <a:gd name="T5" fmla="*/ 10 h 13"/>
                <a:gd name="T6" fmla="*/ 3 w 9"/>
                <a:gd name="T7" fmla="*/ 11 h 13"/>
                <a:gd name="T8" fmla="*/ 4 w 9"/>
                <a:gd name="T9" fmla="*/ 12 h 13"/>
                <a:gd name="T10" fmla="*/ 4 w 9"/>
                <a:gd name="T11" fmla="*/ 12 h 13"/>
                <a:gd name="T12" fmla="*/ 4 w 9"/>
                <a:gd name="T13" fmla="*/ 11 h 13"/>
                <a:gd name="T14" fmla="*/ 4 w 9"/>
                <a:gd name="T15" fmla="*/ 10 h 13"/>
                <a:gd name="T16" fmla="*/ 4 w 9"/>
                <a:gd name="T17" fmla="*/ 9 h 13"/>
                <a:gd name="T18" fmla="*/ 4 w 9"/>
                <a:gd name="T19" fmla="*/ 2 h 13"/>
                <a:gd name="T20" fmla="*/ 0 w 9"/>
                <a:gd name="T21" fmla="*/ 0 h 13"/>
                <a:gd name="T22" fmla="*/ 0 w 9"/>
                <a:gd name="T23" fmla="*/ 8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3"/>
                <a:gd name="T38" fmla="*/ 9 w 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3">
                  <a:moveTo>
                    <a:pt x="0" y="8"/>
                  </a:moveTo>
                  <a:lnTo>
                    <a:pt x="0" y="8"/>
                  </a:lnTo>
                  <a:lnTo>
                    <a:pt x="1" y="10"/>
                  </a:lnTo>
                  <a:lnTo>
                    <a:pt x="3" y="11"/>
                  </a:lnTo>
                  <a:lnTo>
                    <a:pt x="5" y="12"/>
                  </a:lnTo>
                  <a:lnTo>
                    <a:pt x="7" y="12"/>
                  </a:lnTo>
                  <a:lnTo>
                    <a:pt x="8" y="11"/>
                  </a:lnTo>
                  <a:lnTo>
                    <a:pt x="8" y="10"/>
                  </a:lnTo>
                  <a:lnTo>
                    <a:pt x="8" y="9"/>
                  </a:lnTo>
                  <a:lnTo>
                    <a:pt x="8" y="2"/>
                  </a:lnTo>
                  <a:lnTo>
                    <a:pt x="0" y="0"/>
                  </a:lnTo>
                  <a:lnTo>
                    <a:pt x="0" y="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64" name="Freeform 488"/>
            <p:cNvSpPr>
              <a:spLocks/>
            </p:cNvSpPr>
            <p:nvPr/>
          </p:nvSpPr>
          <p:spPr bwMode="auto">
            <a:xfrm>
              <a:off x="4660" y="3023"/>
              <a:ext cx="5" cy="3"/>
            </a:xfrm>
            <a:custGeom>
              <a:avLst/>
              <a:gdLst>
                <a:gd name="T0" fmla="*/ 0 w 5"/>
                <a:gd name="T1" fmla="*/ 1 h 3"/>
                <a:gd name="T2" fmla="*/ 1 w 5"/>
                <a:gd name="T3" fmla="*/ 2 h 3"/>
                <a:gd name="T4" fmla="*/ 1 w 5"/>
                <a:gd name="T5" fmla="*/ 2 h 3"/>
                <a:gd name="T6" fmla="*/ 1 w 5"/>
                <a:gd name="T7" fmla="*/ 2 h 3"/>
                <a:gd name="T8" fmla="*/ 2 w 5"/>
                <a:gd name="T9" fmla="*/ 2 h 3"/>
                <a:gd name="T10" fmla="*/ 2 w 5"/>
                <a:gd name="T11" fmla="*/ 2 h 3"/>
                <a:gd name="T12" fmla="*/ 3 w 5"/>
                <a:gd name="T13" fmla="*/ 2 h 3"/>
                <a:gd name="T14" fmla="*/ 4 w 5"/>
                <a:gd name="T15" fmla="*/ 2 h 3"/>
                <a:gd name="T16" fmla="*/ 4 w 5"/>
                <a:gd name="T17" fmla="*/ 1 h 3"/>
                <a:gd name="T18" fmla="*/ 2 w 5"/>
                <a:gd name="T19" fmla="*/ 0 h 3"/>
                <a:gd name="T20" fmla="*/ 0 w 5"/>
                <a:gd name="T21" fmla="*/ 0 h 3"/>
                <a:gd name="T22" fmla="*/ 0 w 5"/>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3"/>
                <a:gd name="T38" fmla="*/ 5 w 5"/>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3">
                  <a:moveTo>
                    <a:pt x="0" y="1"/>
                  </a:moveTo>
                  <a:lnTo>
                    <a:pt x="1" y="2"/>
                  </a:lnTo>
                  <a:lnTo>
                    <a:pt x="2" y="2"/>
                  </a:lnTo>
                  <a:lnTo>
                    <a:pt x="3" y="2"/>
                  </a:lnTo>
                  <a:lnTo>
                    <a:pt x="4" y="2"/>
                  </a:lnTo>
                  <a:lnTo>
                    <a:pt x="4" y="1"/>
                  </a:lnTo>
                  <a:lnTo>
                    <a:pt x="2" y="0"/>
                  </a:lnTo>
                  <a:lnTo>
                    <a:pt x="0" y="0"/>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65" name="Freeform 489"/>
            <p:cNvSpPr>
              <a:spLocks/>
            </p:cNvSpPr>
            <p:nvPr/>
          </p:nvSpPr>
          <p:spPr bwMode="auto">
            <a:xfrm>
              <a:off x="4660" y="3023"/>
              <a:ext cx="15" cy="13"/>
            </a:xfrm>
            <a:custGeom>
              <a:avLst/>
              <a:gdLst>
                <a:gd name="T0" fmla="*/ 0 w 16"/>
                <a:gd name="T1" fmla="*/ 7 h 13"/>
                <a:gd name="T2" fmla="*/ 0 w 16"/>
                <a:gd name="T3" fmla="*/ 7 h 13"/>
                <a:gd name="T4" fmla="*/ 2 w 16"/>
                <a:gd name="T5" fmla="*/ 10 h 13"/>
                <a:gd name="T6" fmla="*/ 4 w 16"/>
                <a:gd name="T7" fmla="*/ 11 h 13"/>
                <a:gd name="T8" fmla="*/ 4 w 16"/>
                <a:gd name="T9" fmla="*/ 12 h 13"/>
                <a:gd name="T10" fmla="*/ 6 w 16"/>
                <a:gd name="T11" fmla="*/ 12 h 13"/>
                <a:gd name="T12" fmla="*/ 8 w 16"/>
                <a:gd name="T13" fmla="*/ 11 h 13"/>
                <a:gd name="T14" fmla="*/ 8 w 16"/>
                <a:gd name="T15" fmla="*/ 10 h 13"/>
                <a:gd name="T16" fmla="*/ 8 w 16"/>
                <a:gd name="T17" fmla="*/ 9 h 13"/>
                <a:gd name="T18" fmla="*/ 8 w 16"/>
                <a:gd name="T19" fmla="*/ 8 h 13"/>
                <a:gd name="T20" fmla="*/ 8 w 16"/>
                <a:gd name="T21" fmla="*/ 1 h 13"/>
                <a:gd name="T22" fmla="*/ 0 w 16"/>
                <a:gd name="T23" fmla="*/ 0 h 13"/>
                <a:gd name="T24" fmla="*/ 0 w 16"/>
                <a:gd name="T25" fmla="*/ 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3"/>
                <a:gd name="T41" fmla="*/ 16 w 16"/>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3">
                  <a:moveTo>
                    <a:pt x="0" y="7"/>
                  </a:moveTo>
                  <a:lnTo>
                    <a:pt x="0" y="7"/>
                  </a:lnTo>
                  <a:lnTo>
                    <a:pt x="2" y="10"/>
                  </a:lnTo>
                  <a:lnTo>
                    <a:pt x="4" y="11"/>
                  </a:lnTo>
                  <a:lnTo>
                    <a:pt x="4" y="12"/>
                  </a:lnTo>
                  <a:lnTo>
                    <a:pt x="6" y="12"/>
                  </a:lnTo>
                  <a:lnTo>
                    <a:pt x="9" y="11"/>
                  </a:lnTo>
                  <a:lnTo>
                    <a:pt x="12" y="10"/>
                  </a:lnTo>
                  <a:lnTo>
                    <a:pt x="14" y="9"/>
                  </a:lnTo>
                  <a:lnTo>
                    <a:pt x="15" y="8"/>
                  </a:lnTo>
                  <a:lnTo>
                    <a:pt x="8" y="1"/>
                  </a:lnTo>
                  <a:lnTo>
                    <a:pt x="0" y="0"/>
                  </a:lnTo>
                  <a:lnTo>
                    <a:pt x="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66" name="Freeform 490"/>
            <p:cNvSpPr>
              <a:spLocks/>
            </p:cNvSpPr>
            <p:nvPr/>
          </p:nvSpPr>
          <p:spPr bwMode="auto">
            <a:xfrm>
              <a:off x="4692" y="2989"/>
              <a:ext cx="9" cy="6"/>
            </a:xfrm>
            <a:custGeom>
              <a:avLst/>
              <a:gdLst>
                <a:gd name="T0" fmla="*/ 2 w 11"/>
                <a:gd name="T1" fmla="*/ 0 h 6"/>
                <a:gd name="T2" fmla="*/ 2 w 11"/>
                <a:gd name="T3" fmla="*/ 1 h 6"/>
                <a:gd name="T4" fmla="*/ 2 w 11"/>
                <a:gd name="T5" fmla="*/ 2 h 6"/>
                <a:gd name="T6" fmla="*/ 2 w 11"/>
                <a:gd name="T7" fmla="*/ 3 h 6"/>
                <a:gd name="T8" fmla="*/ 2 w 11"/>
                <a:gd name="T9" fmla="*/ 3 h 6"/>
                <a:gd name="T10" fmla="*/ 2 w 11"/>
                <a:gd name="T11" fmla="*/ 3 h 6"/>
                <a:gd name="T12" fmla="*/ 2 w 11"/>
                <a:gd name="T13" fmla="*/ 3 h 6"/>
                <a:gd name="T14" fmla="*/ 2 w 11"/>
                <a:gd name="T15" fmla="*/ 3 h 6"/>
                <a:gd name="T16" fmla="*/ 2 w 11"/>
                <a:gd name="T17" fmla="*/ 3 h 6"/>
                <a:gd name="T18" fmla="*/ 1 w 11"/>
                <a:gd name="T19" fmla="*/ 3 h 6"/>
                <a:gd name="T20" fmla="*/ 0 w 11"/>
                <a:gd name="T21" fmla="*/ 4 h 6"/>
                <a:gd name="T22" fmla="*/ 1 w 11"/>
                <a:gd name="T23" fmla="*/ 4 h 6"/>
                <a:gd name="T24" fmla="*/ 2 w 11"/>
                <a:gd name="T25" fmla="*/ 5 h 6"/>
                <a:gd name="T26" fmla="*/ 2 w 11"/>
                <a:gd name="T27" fmla="*/ 5 h 6"/>
                <a:gd name="T28" fmla="*/ 2 w 11"/>
                <a:gd name="T29" fmla="*/ 5 h 6"/>
                <a:gd name="T30" fmla="*/ 2 w 11"/>
                <a:gd name="T31" fmla="*/ 5 h 6"/>
                <a:gd name="T32" fmla="*/ 2 w 11"/>
                <a:gd name="T33" fmla="*/ 5 h 6"/>
                <a:gd name="T34" fmla="*/ 2 w 11"/>
                <a:gd name="T35" fmla="*/ 5 h 6"/>
                <a:gd name="T36" fmla="*/ 2 w 11"/>
                <a:gd name="T37" fmla="*/ 5 h 6"/>
                <a:gd name="T38" fmla="*/ 2 w 11"/>
                <a:gd name="T39" fmla="*/ 4 h 6"/>
                <a:gd name="T40" fmla="*/ 2 w 11"/>
                <a:gd name="T41" fmla="*/ 4 h 6"/>
                <a:gd name="T42" fmla="*/ 2 w 11"/>
                <a:gd name="T43" fmla="*/ 3 h 6"/>
                <a:gd name="T44" fmla="*/ 2 w 11"/>
                <a:gd name="T45" fmla="*/ 1 h 6"/>
                <a:gd name="T46" fmla="*/ 2 w 11"/>
                <a:gd name="T47" fmla="*/ 1 h 6"/>
                <a:gd name="T48" fmla="*/ 2 w 11"/>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6"/>
                <a:gd name="T77" fmla="*/ 11 w 11"/>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6">
                  <a:moveTo>
                    <a:pt x="9" y="0"/>
                  </a:moveTo>
                  <a:lnTo>
                    <a:pt x="8" y="1"/>
                  </a:lnTo>
                  <a:lnTo>
                    <a:pt x="7" y="2"/>
                  </a:lnTo>
                  <a:lnTo>
                    <a:pt x="7" y="3"/>
                  </a:lnTo>
                  <a:lnTo>
                    <a:pt x="6" y="3"/>
                  </a:lnTo>
                  <a:lnTo>
                    <a:pt x="5" y="3"/>
                  </a:lnTo>
                  <a:lnTo>
                    <a:pt x="3" y="3"/>
                  </a:lnTo>
                  <a:lnTo>
                    <a:pt x="2" y="3"/>
                  </a:lnTo>
                  <a:lnTo>
                    <a:pt x="1" y="3"/>
                  </a:lnTo>
                  <a:lnTo>
                    <a:pt x="0" y="4"/>
                  </a:lnTo>
                  <a:lnTo>
                    <a:pt x="1" y="4"/>
                  </a:lnTo>
                  <a:lnTo>
                    <a:pt x="2" y="5"/>
                  </a:lnTo>
                  <a:lnTo>
                    <a:pt x="3" y="5"/>
                  </a:lnTo>
                  <a:lnTo>
                    <a:pt x="4" y="5"/>
                  </a:lnTo>
                  <a:lnTo>
                    <a:pt x="5" y="5"/>
                  </a:lnTo>
                  <a:lnTo>
                    <a:pt x="6" y="5"/>
                  </a:lnTo>
                  <a:lnTo>
                    <a:pt x="7" y="5"/>
                  </a:lnTo>
                  <a:lnTo>
                    <a:pt x="8" y="5"/>
                  </a:lnTo>
                  <a:lnTo>
                    <a:pt x="9" y="4"/>
                  </a:lnTo>
                  <a:lnTo>
                    <a:pt x="10" y="4"/>
                  </a:lnTo>
                  <a:lnTo>
                    <a:pt x="10" y="3"/>
                  </a:lnTo>
                  <a:lnTo>
                    <a:pt x="9" y="1"/>
                  </a:lnTo>
                  <a:lnTo>
                    <a:pt x="9" y="0"/>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67" name="Freeform 491"/>
            <p:cNvSpPr>
              <a:spLocks/>
            </p:cNvSpPr>
            <p:nvPr/>
          </p:nvSpPr>
          <p:spPr bwMode="auto">
            <a:xfrm>
              <a:off x="4692" y="2989"/>
              <a:ext cx="19" cy="16"/>
            </a:xfrm>
            <a:custGeom>
              <a:avLst/>
              <a:gdLst>
                <a:gd name="T0" fmla="*/ 3 w 22"/>
                <a:gd name="T1" fmla="*/ 0 h 16"/>
                <a:gd name="T2" fmla="*/ 3 w 22"/>
                <a:gd name="T3" fmla="*/ 0 h 16"/>
                <a:gd name="T4" fmla="*/ 3 w 22"/>
                <a:gd name="T5" fmla="*/ 4 h 16"/>
                <a:gd name="T6" fmla="*/ 3 w 22"/>
                <a:gd name="T7" fmla="*/ 7 h 16"/>
                <a:gd name="T8" fmla="*/ 3 w 22"/>
                <a:gd name="T9" fmla="*/ 9 h 16"/>
                <a:gd name="T10" fmla="*/ 3 w 22"/>
                <a:gd name="T11" fmla="*/ 9 h 16"/>
                <a:gd name="T12" fmla="*/ 3 w 22"/>
                <a:gd name="T13" fmla="*/ 9 h 16"/>
                <a:gd name="T14" fmla="*/ 3 w 22"/>
                <a:gd name="T15" fmla="*/ 9 h 16"/>
                <a:gd name="T16" fmla="*/ 3 w 22"/>
                <a:gd name="T17" fmla="*/ 9 h 16"/>
                <a:gd name="T18" fmla="*/ 3 w 22"/>
                <a:gd name="T19" fmla="*/ 10 h 16"/>
                <a:gd name="T20" fmla="*/ 1 w 22"/>
                <a:gd name="T21" fmla="*/ 10 h 16"/>
                <a:gd name="T22" fmla="*/ 0 w 22"/>
                <a:gd name="T23" fmla="*/ 11 h 16"/>
                <a:gd name="T24" fmla="*/ 1 w 22"/>
                <a:gd name="T25" fmla="*/ 13 h 16"/>
                <a:gd name="T26" fmla="*/ 3 w 22"/>
                <a:gd name="T27" fmla="*/ 14 h 16"/>
                <a:gd name="T28" fmla="*/ 3 w 22"/>
                <a:gd name="T29" fmla="*/ 15 h 16"/>
                <a:gd name="T30" fmla="*/ 3 w 22"/>
                <a:gd name="T31" fmla="*/ 15 h 16"/>
                <a:gd name="T32" fmla="*/ 3 w 22"/>
                <a:gd name="T33" fmla="*/ 15 h 16"/>
                <a:gd name="T34" fmla="*/ 3 w 22"/>
                <a:gd name="T35" fmla="*/ 15 h 16"/>
                <a:gd name="T36" fmla="*/ 3 w 22"/>
                <a:gd name="T37" fmla="*/ 14 h 16"/>
                <a:gd name="T38" fmla="*/ 3 w 22"/>
                <a:gd name="T39" fmla="*/ 14 h 16"/>
                <a:gd name="T40" fmla="*/ 3 w 22"/>
                <a:gd name="T41" fmla="*/ 13 h 16"/>
                <a:gd name="T42" fmla="*/ 3 w 22"/>
                <a:gd name="T43" fmla="*/ 11 h 16"/>
                <a:gd name="T44" fmla="*/ 3 w 22"/>
                <a:gd name="T45" fmla="*/ 9 h 16"/>
                <a:gd name="T46" fmla="*/ 3 w 22"/>
                <a:gd name="T47" fmla="*/ 4 h 16"/>
                <a:gd name="T48" fmla="*/ 3 w 22"/>
                <a:gd name="T49" fmla="*/ 2 h 16"/>
                <a:gd name="T50" fmla="*/ 3 w 2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6"/>
                <a:gd name="T80" fmla="*/ 22 w 2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6">
                  <a:moveTo>
                    <a:pt x="19" y="0"/>
                  </a:moveTo>
                  <a:lnTo>
                    <a:pt x="19" y="0"/>
                  </a:lnTo>
                  <a:lnTo>
                    <a:pt x="17" y="4"/>
                  </a:lnTo>
                  <a:lnTo>
                    <a:pt x="15" y="7"/>
                  </a:lnTo>
                  <a:lnTo>
                    <a:pt x="14" y="9"/>
                  </a:lnTo>
                  <a:lnTo>
                    <a:pt x="13" y="9"/>
                  </a:lnTo>
                  <a:lnTo>
                    <a:pt x="10" y="9"/>
                  </a:lnTo>
                  <a:lnTo>
                    <a:pt x="7" y="9"/>
                  </a:lnTo>
                  <a:lnTo>
                    <a:pt x="4" y="9"/>
                  </a:lnTo>
                  <a:lnTo>
                    <a:pt x="3" y="10"/>
                  </a:lnTo>
                  <a:lnTo>
                    <a:pt x="1" y="10"/>
                  </a:lnTo>
                  <a:lnTo>
                    <a:pt x="0" y="11"/>
                  </a:lnTo>
                  <a:lnTo>
                    <a:pt x="1" y="13"/>
                  </a:lnTo>
                  <a:lnTo>
                    <a:pt x="3" y="14"/>
                  </a:lnTo>
                  <a:lnTo>
                    <a:pt x="6" y="15"/>
                  </a:lnTo>
                  <a:lnTo>
                    <a:pt x="9" y="15"/>
                  </a:lnTo>
                  <a:lnTo>
                    <a:pt x="11" y="15"/>
                  </a:lnTo>
                  <a:lnTo>
                    <a:pt x="13" y="15"/>
                  </a:lnTo>
                  <a:lnTo>
                    <a:pt x="15" y="14"/>
                  </a:lnTo>
                  <a:lnTo>
                    <a:pt x="18" y="14"/>
                  </a:lnTo>
                  <a:lnTo>
                    <a:pt x="20" y="13"/>
                  </a:lnTo>
                  <a:lnTo>
                    <a:pt x="21" y="11"/>
                  </a:lnTo>
                  <a:lnTo>
                    <a:pt x="21" y="9"/>
                  </a:lnTo>
                  <a:lnTo>
                    <a:pt x="20" y="4"/>
                  </a:lnTo>
                  <a:lnTo>
                    <a:pt x="20" y="2"/>
                  </a:lnTo>
                  <a:lnTo>
                    <a:pt x="19"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68" name="Freeform 492"/>
            <p:cNvSpPr>
              <a:spLocks/>
            </p:cNvSpPr>
            <p:nvPr/>
          </p:nvSpPr>
          <p:spPr bwMode="auto">
            <a:xfrm>
              <a:off x="4654" y="2982"/>
              <a:ext cx="7" cy="5"/>
            </a:xfrm>
            <a:custGeom>
              <a:avLst/>
              <a:gdLst>
                <a:gd name="T0" fmla="*/ 4 w 8"/>
                <a:gd name="T1" fmla="*/ 4 h 5"/>
                <a:gd name="T2" fmla="*/ 2 w 8"/>
                <a:gd name="T3" fmla="*/ 3 h 5"/>
                <a:gd name="T4" fmla="*/ 0 w 8"/>
                <a:gd name="T5" fmla="*/ 1 h 5"/>
                <a:gd name="T6" fmla="*/ 2 w 8"/>
                <a:gd name="T7" fmla="*/ 0 h 5"/>
                <a:gd name="T8" fmla="*/ 4 w 8"/>
                <a:gd name="T9" fmla="*/ 4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7" y="4"/>
                  </a:moveTo>
                  <a:lnTo>
                    <a:pt x="2" y="3"/>
                  </a:lnTo>
                  <a:lnTo>
                    <a:pt x="0" y="1"/>
                  </a:lnTo>
                  <a:lnTo>
                    <a:pt x="2" y="0"/>
                  </a:lnTo>
                  <a:lnTo>
                    <a:pt x="7" y="4"/>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69" name="Freeform 493"/>
            <p:cNvSpPr>
              <a:spLocks/>
            </p:cNvSpPr>
            <p:nvPr/>
          </p:nvSpPr>
          <p:spPr bwMode="auto">
            <a:xfrm>
              <a:off x="4660" y="2986"/>
              <a:ext cx="5" cy="7"/>
            </a:xfrm>
            <a:custGeom>
              <a:avLst/>
              <a:gdLst>
                <a:gd name="T0" fmla="*/ 0 w 5"/>
                <a:gd name="T1" fmla="*/ 0 h 7"/>
                <a:gd name="T2" fmla="*/ 0 w 5"/>
                <a:gd name="T3" fmla="*/ 0 h 7"/>
                <a:gd name="T4" fmla="*/ 3 w 5"/>
                <a:gd name="T5" fmla="*/ 2 h 7"/>
                <a:gd name="T6" fmla="*/ 4 w 5"/>
                <a:gd name="T7" fmla="*/ 4 h 7"/>
                <a:gd name="T8" fmla="*/ 3 w 5"/>
                <a:gd name="T9" fmla="*/ 6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0"/>
                  </a:moveTo>
                  <a:lnTo>
                    <a:pt x="0" y="0"/>
                  </a:lnTo>
                  <a:lnTo>
                    <a:pt x="3" y="2"/>
                  </a:lnTo>
                  <a:lnTo>
                    <a:pt x="4" y="4"/>
                  </a:lnTo>
                  <a:lnTo>
                    <a:pt x="3"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70" name="Freeform 494"/>
            <p:cNvSpPr>
              <a:spLocks/>
            </p:cNvSpPr>
            <p:nvPr/>
          </p:nvSpPr>
          <p:spPr bwMode="auto">
            <a:xfrm>
              <a:off x="4716" y="2968"/>
              <a:ext cx="1" cy="15"/>
            </a:xfrm>
            <a:custGeom>
              <a:avLst/>
              <a:gdLst>
                <a:gd name="T0" fmla="*/ 0 w 2"/>
                <a:gd name="T1" fmla="*/ 0 h 15"/>
                <a:gd name="T2" fmla="*/ 0 w 2"/>
                <a:gd name="T3" fmla="*/ 2 h 15"/>
                <a:gd name="T4" fmla="*/ 0 w 2"/>
                <a:gd name="T5" fmla="*/ 4 h 15"/>
                <a:gd name="T6" fmla="*/ 0 w 2"/>
                <a:gd name="T7" fmla="*/ 5 h 15"/>
                <a:gd name="T8" fmla="*/ 0 w 2"/>
                <a:gd name="T9" fmla="*/ 6 h 15"/>
                <a:gd name="T10" fmla="*/ 0 w 2"/>
                <a:gd name="T11" fmla="*/ 6 h 15"/>
                <a:gd name="T12" fmla="*/ 1 w 2"/>
                <a:gd name="T13" fmla="*/ 7 h 15"/>
                <a:gd name="T14" fmla="*/ 1 w 2"/>
                <a:gd name="T15" fmla="*/ 8 h 15"/>
                <a:gd name="T16" fmla="*/ 1 w 2"/>
                <a:gd name="T17" fmla="*/ 9 h 15"/>
                <a:gd name="T18" fmla="*/ 1 w 2"/>
                <a:gd name="T19" fmla="*/ 11 h 15"/>
                <a:gd name="T20" fmla="*/ 1 w 2"/>
                <a:gd name="T21" fmla="*/ 12 h 15"/>
                <a:gd name="T22" fmla="*/ 1 w 2"/>
                <a:gd name="T23" fmla="*/ 14 h 15"/>
                <a:gd name="T24" fmla="*/ 0 w 2"/>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15"/>
                <a:gd name="T41" fmla="*/ 2 w 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15">
                  <a:moveTo>
                    <a:pt x="0" y="0"/>
                  </a:moveTo>
                  <a:lnTo>
                    <a:pt x="0" y="2"/>
                  </a:lnTo>
                  <a:lnTo>
                    <a:pt x="0" y="4"/>
                  </a:lnTo>
                  <a:lnTo>
                    <a:pt x="0" y="5"/>
                  </a:lnTo>
                  <a:lnTo>
                    <a:pt x="0" y="6"/>
                  </a:lnTo>
                  <a:lnTo>
                    <a:pt x="1" y="7"/>
                  </a:lnTo>
                  <a:lnTo>
                    <a:pt x="1" y="8"/>
                  </a:lnTo>
                  <a:lnTo>
                    <a:pt x="1" y="9"/>
                  </a:lnTo>
                  <a:lnTo>
                    <a:pt x="1" y="11"/>
                  </a:lnTo>
                  <a:lnTo>
                    <a:pt x="1" y="12"/>
                  </a:lnTo>
                  <a:lnTo>
                    <a:pt x="1" y="14"/>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1" name="Freeform 495"/>
            <p:cNvSpPr>
              <a:spLocks/>
            </p:cNvSpPr>
            <p:nvPr/>
          </p:nvSpPr>
          <p:spPr bwMode="auto">
            <a:xfrm>
              <a:off x="4716" y="2968"/>
              <a:ext cx="11" cy="25"/>
            </a:xfrm>
            <a:custGeom>
              <a:avLst/>
              <a:gdLst>
                <a:gd name="T0" fmla="*/ 0 w 13"/>
                <a:gd name="T1" fmla="*/ 0 h 25"/>
                <a:gd name="T2" fmla="*/ 0 w 13"/>
                <a:gd name="T3" fmla="*/ 0 h 25"/>
                <a:gd name="T4" fmla="*/ 1 w 13"/>
                <a:gd name="T5" fmla="*/ 3 h 25"/>
                <a:gd name="T6" fmla="*/ 3 w 13"/>
                <a:gd name="T7" fmla="*/ 6 h 25"/>
                <a:gd name="T8" fmla="*/ 3 w 13"/>
                <a:gd name="T9" fmla="*/ 9 h 25"/>
                <a:gd name="T10" fmla="*/ 3 w 13"/>
                <a:gd name="T11" fmla="*/ 10 h 25"/>
                <a:gd name="T12" fmla="*/ 3 w 13"/>
                <a:gd name="T13" fmla="*/ 11 h 25"/>
                <a:gd name="T14" fmla="*/ 3 w 13"/>
                <a:gd name="T15" fmla="*/ 12 h 25"/>
                <a:gd name="T16" fmla="*/ 3 w 13"/>
                <a:gd name="T17" fmla="*/ 13 h 25"/>
                <a:gd name="T18" fmla="*/ 3 w 13"/>
                <a:gd name="T19" fmla="*/ 15 h 25"/>
                <a:gd name="T20" fmla="*/ 3 w 13"/>
                <a:gd name="T21" fmla="*/ 18 h 25"/>
                <a:gd name="T22" fmla="*/ 3 w 13"/>
                <a:gd name="T23" fmla="*/ 20 h 25"/>
                <a:gd name="T24" fmla="*/ 3 w 13"/>
                <a:gd name="T25" fmla="*/ 24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5"/>
                <a:gd name="T41" fmla="*/ 13 w 13"/>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5">
                  <a:moveTo>
                    <a:pt x="0" y="0"/>
                  </a:moveTo>
                  <a:lnTo>
                    <a:pt x="0" y="0"/>
                  </a:lnTo>
                  <a:lnTo>
                    <a:pt x="1" y="3"/>
                  </a:lnTo>
                  <a:lnTo>
                    <a:pt x="3" y="6"/>
                  </a:lnTo>
                  <a:lnTo>
                    <a:pt x="4" y="9"/>
                  </a:lnTo>
                  <a:lnTo>
                    <a:pt x="4" y="10"/>
                  </a:lnTo>
                  <a:lnTo>
                    <a:pt x="5" y="11"/>
                  </a:lnTo>
                  <a:lnTo>
                    <a:pt x="8" y="12"/>
                  </a:lnTo>
                  <a:lnTo>
                    <a:pt x="8" y="13"/>
                  </a:lnTo>
                  <a:lnTo>
                    <a:pt x="9" y="15"/>
                  </a:lnTo>
                  <a:lnTo>
                    <a:pt x="9" y="18"/>
                  </a:lnTo>
                  <a:lnTo>
                    <a:pt x="11" y="20"/>
                  </a:lnTo>
                  <a:lnTo>
                    <a:pt x="12" y="2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72" name="Freeform 496"/>
            <p:cNvSpPr>
              <a:spLocks/>
            </p:cNvSpPr>
            <p:nvPr/>
          </p:nvSpPr>
          <p:spPr bwMode="auto">
            <a:xfrm>
              <a:off x="4717" y="3001"/>
              <a:ext cx="16" cy="5"/>
            </a:xfrm>
            <a:custGeom>
              <a:avLst/>
              <a:gdLst>
                <a:gd name="T0" fmla="*/ 4 w 18"/>
                <a:gd name="T1" fmla="*/ 4 h 5"/>
                <a:gd name="T2" fmla="*/ 4 w 18"/>
                <a:gd name="T3" fmla="*/ 3 h 5"/>
                <a:gd name="T4" fmla="*/ 4 w 18"/>
                <a:gd name="T5" fmla="*/ 2 h 5"/>
                <a:gd name="T6" fmla="*/ 4 w 18"/>
                <a:gd name="T7" fmla="*/ 2 h 5"/>
                <a:gd name="T8" fmla="*/ 4 w 18"/>
                <a:gd name="T9" fmla="*/ 2 h 5"/>
                <a:gd name="T10" fmla="*/ 4 w 18"/>
                <a:gd name="T11" fmla="*/ 1 h 5"/>
                <a:gd name="T12" fmla="*/ 3 w 18"/>
                <a:gd name="T13" fmla="*/ 1 h 5"/>
                <a:gd name="T14" fmla="*/ 1 w 18"/>
                <a:gd name="T15" fmla="*/ 0 h 5"/>
                <a:gd name="T16" fmla="*/ 0 w 18"/>
                <a:gd name="T17" fmla="*/ 0 h 5"/>
                <a:gd name="T18" fmla="*/ 4 w 18"/>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5"/>
                <a:gd name="T32" fmla="*/ 18 w 1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5">
                  <a:moveTo>
                    <a:pt x="17" y="4"/>
                  </a:moveTo>
                  <a:lnTo>
                    <a:pt x="15" y="3"/>
                  </a:lnTo>
                  <a:lnTo>
                    <a:pt x="12" y="2"/>
                  </a:lnTo>
                  <a:lnTo>
                    <a:pt x="9" y="2"/>
                  </a:lnTo>
                  <a:lnTo>
                    <a:pt x="7" y="2"/>
                  </a:lnTo>
                  <a:lnTo>
                    <a:pt x="5" y="1"/>
                  </a:lnTo>
                  <a:lnTo>
                    <a:pt x="3" y="1"/>
                  </a:lnTo>
                  <a:lnTo>
                    <a:pt x="1" y="0"/>
                  </a:lnTo>
                  <a:lnTo>
                    <a:pt x="0" y="0"/>
                  </a:lnTo>
                  <a:lnTo>
                    <a:pt x="17" y="4"/>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3" name="Freeform 497"/>
            <p:cNvSpPr>
              <a:spLocks/>
            </p:cNvSpPr>
            <p:nvPr/>
          </p:nvSpPr>
          <p:spPr bwMode="auto">
            <a:xfrm>
              <a:off x="4717" y="3005"/>
              <a:ext cx="26" cy="7"/>
            </a:xfrm>
            <a:custGeom>
              <a:avLst/>
              <a:gdLst>
                <a:gd name="T0" fmla="*/ 8 w 29"/>
                <a:gd name="T1" fmla="*/ 0 h 7"/>
                <a:gd name="T2" fmla="*/ 8 w 29"/>
                <a:gd name="T3" fmla="*/ 0 h 7"/>
                <a:gd name="T4" fmla="*/ 7 w 29"/>
                <a:gd name="T5" fmla="*/ 2 h 7"/>
                <a:gd name="T6" fmla="*/ 4 w 29"/>
                <a:gd name="T7" fmla="*/ 3 h 7"/>
                <a:gd name="T8" fmla="*/ 4 w 29"/>
                <a:gd name="T9" fmla="*/ 3 h 7"/>
                <a:gd name="T10" fmla="*/ 4 w 29"/>
                <a:gd name="T11" fmla="*/ 3 h 7"/>
                <a:gd name="T12" fmla="*/ 4 w 29"/>
                <a:gd name="T13" fmla="*/ 4 h 7"/>
                <a:gd name="T14" fmla="*/ 4 w 29"/>
                <a:gd name="T15" fmla="*/ 5 h 7"/>
                <a:gd name="T16" fmla="*/ 1 w 29"/>
                <a:gd name="T17" fmla="*/ 6 h 7"/>
                <a:gd name="T18" fmla="*/ 0 w 29"/>
                <a:gd name="T19" fmla="*/ 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7"/>
                <a:gd name="T32" fmla="*/ 29 w 2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7">
                  <a:moveTo>
                    <a:pt x="28" y="0"/>
                  </a:moveTo>
                  <a:lnTo>
                    <a:pt x="28" y="0"/>
                  </a:lnTo>
                  <a:lnTo>
                    <a:pt x="25" y="2"/>
                  </a:lnTo>
                  <a:lnTo>
                    <a:pt x="19" y="3"/>
                  </a:lnTo>
                  <a:lnTo>
                    <a:pt x="15" y="3"/>
                  </a:lnTo>
                  <a:lnTo>
                    <a:pt x="11" y="3"/>
                  </a:lnTo>
                  <a:lnTo>
                    <a:pt x="8" y="4"/>
                  </a:lnTo>
                  <a:lnTo>
                    <a:pt x="4" y="5"/>
                  </a:lnTo>
                  <a:lnTo>
                    <a:pt x="1" y="6"/>
                  </a:lnTo>
                  <a:lnTo>
                    <a:pt x="0"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74" name="Freeform 498"/>
            <p:cNvSpPr>
              <a:spLocks/>
            </p:cNvSpPr>
            <p:nvPr/>
          </p:nvSpPr>
          <p:spPr bwMode="auto">
            <a:xfrm>
              <a:off x="4629" y="2969"/>
              <a:ext cx="8" cy="8"/>
            </a:xfrm>
            <a:custGeom>
              <a:avLst/>
              <a:gdLst>
                <a:gd name="T0" fmla="*/ 3 w 9"/>
                <a:gd name="T1" fmla="*/ 0 h 8"/>
                <a:gd name="T2" fmla="*/ 3 w 9"/>
                <a:gd name="T3" fmla="*/ 0 h 8"/>
                <a:gd name="T4" fmla="*/ 0 w 9"/>
                <a:gd name="T5" fmla="*/ 2 h 8"/>
                <a:gd name="T6" fmla="*/ 0 w 9"/>
                <a:gd name="T7" fmla="*/ 5 h 8"/>
                <a:gd name="T8" fmla="*/ 3 w 9"/>
                <a:gd name="T9" fmla="*/ 7 h 8"/>
                <a:gd name="T10" fmla="*/ 4 w 9"/>
                <a:gd name="T11" fmla="*/ 7 h 8"/>
                <a:gd name="T12" fmla="*/ 4 w 9"/>
                <a:gd name="T13" fmla="*/ 7 h 8"/>
                <a:gd name="T14" fmla="*/ 4 w 9"/>
                <a:gd name="T15" fmla="*/ 5 h 8"/>
                <a:gd name="T16" fmla="*/ 4 w 9"/>
                <a:gd name="T17" fmla="*/ 2 h 8"/>
                <a:gd name="T18" fmla="*/ 4 w 9"/>
                <a:gd name="T19" fmla="*/ 2 h 8"/>
                <a:gd name="T20" fmla="*/ 4 w 9"/>
                <a:gd name="T21" fmla="*/ 0 h 8"/>
                <a:gd name="T22" fmla="*/ 3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0"/>
                  </a:moveTo>
                  <a:lnTo>
                    <a:pt x="3" y="0"/>
                  </a:lnTo>
                  <a:lnTo>
                    <a:pt x="0" y="2"/>
                  </a:lnTo>
                  <a:lnTo>
                    <a:pt x="0" y="5"/>
                  </a:lnTo>
                  <a:lnTo>
                    <a:pt x="3" y="7"/>
                  </a:lnTo>
                  <a:lnTo>
                    <a:pt x="5" y="7"/>
                  </a:lnTo>
                  <a:lnTo>
                    <a:pt x="8" y="7"/>
                  </a:lnTo>
                  <a:lnTo>
                    <a:pt x="8" y="5"/>
                  </a:lnTo>
                  <a:lnTo>
                    <a:pt x="8" y="2"/>
                  </a:lnTo>
                  <a:lnTo>
                    <a:pt x="5" y="2"/>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5" name="Freeform 499"/>
            <p:cNvSpPr>
              <a:spLocks/>
            </p:cNvSpPr>
            <p:nvPr/>
          </p:nvSpPr>
          <p:spPr bwMode="auto">
            <a:xfrm>
              <a:off x="4654" y="2961"/>
              <a:ext cx="9" cy="8"/>
            </a:xfrm>
            <a:custGeom>
              <a:avLst/>
              <a:gdLst>
                <a:gd name="T0" fmla="*/ 4 w 10"/>
                <a:gd name="T1" fmla="*/ 0 h 8"/>
                <a:gd name="T2" fmla="*/ 0 w 10"/>
                <a:gd name="T3" fmla="*/ 0 h 8"/>
                <a:gd name="T4" fmla="*/ 0 w 10"/>
                <a:gd name="T5" fmla="*/ 2 h 8"/>
                <a:gd name="T6" fmla="*/ 0 w 10"/>
                <a:gd name="T7" fmla="*/ 5 h 8"/>
                <a:gd name="T8" fmla="*/ 0 w 10"/>
                <a:gd name="T9" fmla="*/ 7 h 8"/>
                <a:gd name="T10" fmla="*/ 4 w 10"/>
                <a:gd name="T11" fmla="*/ 7 h 8"/>
                <a:gd name="T12" fmla="*/ 5 w 10"/>
                <a:gd name="T13" fmla="*/ 7 h 8"/>
                <a:gd name="T14" fmla="*/ 5 w 10"/>
                <a:gd name="T15" fmla="*/ 5 h 8"/>
                <a:gd name="T16" fmla="*/ 5 w 10"/>
                <a:gd name="T17" fmla="*/ 2 h 8"/>
                <a:gd name="T18" fmla="*/ 4 w 10"/>
                <a:gd name="T19" fmla="*/ 2 h 8"/>
                <a:gd name="T20" fmla="*/ 4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0"/>
                  </a:moveTo>
                  <a:lnTo>
                    <a:pt x="0" y="0"/>
                  </a:lnTo>
                  <a:lnTo>
                    <a:pt x="0" y="2"/>
                  </a:lnTo>
                  <a:lnTo>
                    <a:pt x="0" y="5"/>
                  </a:lnTo>
                  <a:lnTo>
                    <a:pt x="0" y="7"/>
                  </a:lnTo>
                  <a:lnTo>
                    <a:pt x="4" y="7"/>
                  </a:lnTo>
                  <a:lnTo>
                    <a:pt x="9" y="7"/>
                  </a:lnTo>
                  <a:lnTo>
                    <a:pt x="9" y="5"/>
                  </a:lnTo>
                  <a:lnTo>
                    <a:pt x="9" y="2"/>
                  </a:lnTo>
                  <a:lnTo>
                    <a:pt x="4" y="2"/>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6" name="Freeform 500"/>
            <p:cNvSpPr>
              <a:spLocks/>
            </p:cNvSpPr>
            <p:nvPr/>
          </p:nvSpPr>
          <p:spPr bwMode="auto">
            <a:xfrm>
              <a:off x="4671" y="2978"/>
              <a:ext cx="8" cy="9"/>
            </a:xfrm>
            <a:custGeom>
              <a:avLst/>
              <a:gdLst>
                <a:gd name="T0" fmla="*/ 3 w 9"/>
                <a:gd name="T1" fmla="*/ 0 h 9"/>
                <a:gd name="T2" fmla="*/ 3 w 9"/>
                <a:gd name="T3" fmla="*/ 0 h 9"/>
                <a:gd name="T4" fmla="*/ 0 w 9"/>
                <a:gd name="T5" fmla="*/ 4 h 9"/>
                <a:gd name="T6" fmla="*/ 0 w 9"/>
                <a:gd name="T7" fmla="*/ 8 h 9"/>
                <a:gd name="T8" fmla="*/ 3 w 9"/>
                <a:gd name="T9" fmla="*/ 8 h 9"/>
                <a:gd name="T10" fmla="*/ 4 w 9"/>
                <a:gd name="T11" fmla="*/ 8 h 9"/>
                <a:gd name="T12" fmla="*/ 4 w 9"/>
                <a:gd name="T13" fmla="*/ 8 h 9"/>
                <a:gd name="T14" fmla="*/ 4 w 9"/>
                <a:gd name="T15" fmla="*/ 4 h 9"/>
                <a:gd name="T16" fmla="*/ 4 w 9"/>
                <a:gd name="T17" fmla="*/ 4 h 9"/>
                <a:gd name="T18" fmla="*/ 4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3" y="0"/>
                  </a:lnTo>
                  <a:lnTo>
                    <a:pt x="0" y="4"/>
                  </a:lnTo>
                  <a:lnTo>
                    <a:pt x="0" y="8"/>
                  </a:lnTo>
                  <a:lnTo>
                    <a:pt x="3" y="8"/>
                  </a:lnTo>
                  <a:lnTo>
                    <a:pt x="5" y="8"/>
                  </a:lnTo>
                  <a:lnTo>
                    <a:pt x="8" y="8"/>
                  </a:lnTo>
                  <a:lnTo>
                    <a:pt x="8" y="4"/>
                  </a:lnTo>
                  <a:lnTo>
                    <a:pt x="5" y="4"/>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7" name="Freeform 501"/>
            <p:cNvSpPr>
              <a:spLocks/>
            </p:cNvSpPr>
            <p:nvPr/>
          </p:nvSpPr>
          <p:spPr bwMode="auto">
            <a:xfrm>
              <a:off x="4633" y="3010"/>
              <a:ext cx="8" cy="9"/>
            </a:xfrm>
            <a:custGeom>
              <a:avLst/>
              <a:gdLst>
                <a:gd name="T0" fmla="*/ 3 w 9"/>
                <a:gd name="T1" fmla="*/ 0 h 9"/>
                <a:gd name="T2" fmla="*/ 0 w 9"/>
                <a:gd name="T3" fmla="*/ 0 h 9"/>
                <a:gd name="T4" fmla="*/ 0 w 9"/>
                <a:gd name="T5" fmla="*/ 4 h 9"/>
                <a:gd name="T6" fmla="*/ 0 w 9"/>
                <a:gd name="T7" fmla="*/ 8 h 9"/>
                <a:gd name="T8" fmla="*/ 3 w 9"/>
                <a:gd name="T9" fmla="*/ 8 h 9"/>
                <a:gd name="T10" fmla="*/ 4 w 9"/>
                <a:gd name="T11" fmla="*/ 8 h 9"/>
                <a:gd name="T12" fmla="*/ 4 w 9"/>
                <a:gd name="T13" fmla="*/ 8 h 9"/>
                <a:gd name="T14" fmla="*/ 4 w 9"/>
                <a:gd name="T15" fmla="*/ 4 h 9"/>
                <a:gd name="T16" fmla="*/ 4 w 9"/>
                <a:gd name="T17" fmla="*/ 4 h 9"/>
                <a:gd name="T18" fmla="*/ 4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0" y="0"/>
                  </a:lnTo>
                  <a:lnTo>
                    <a:pt x="0" y="4"/>
                  </a:lnTo>
                  <a:lnTo>
                    <a:pt x="0" y="8"/>
                  </a:lnTo>
                  <a:lnTo>
                    <a:pt x="3" y="8"/>
                  </a:lnTo>
                  <a:lnTo>
                    <a:pt x="5" y="8"/>
                  </a:lnTo>
                  <a:lnTo>
                    <a:pt x="8" y="8"/>
                  </a:lnTo>
                  <a:lnTo>
                    <a:pt x="8" y="4"/>
                  </a:lnTo>
                  <a:lnTo>
                    <a:pt x="5" y="4"/>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8" name="Freeform 502"/>
            <p:cNvSpPr>
              <a:spLocks/>
            </p:cNvSpPr>
            <p:nvPr/>
          </p:nvSpPr>
          <p:spPr bwMode="auto">
            <a:xfrm>
              <a:off x="4687" y="3052"/>
              <a:ext cx="9" cy="9"/>
            </a:xfrm>
            <a:custGeom>
              <a:avLst/>
              <a:gdLst>
                <a:gd name="T0" fmla="*/ 4 w 10"/>
                <a:gd name="T1" fmla="*/ 0 h 9"/>
                <a:gd name="T2" fmla="*/ 4 w 10"/>
                <a:gd name="T3" fmla="*/ 0 h 9"/>
                <a:gd name="T4" fmla="*/ 0 w 10"/>
                <a:gd name="T5" fmla="*/ 0 h 9"/>
                <a:gd name="T6" fmla="*/ 4 w 10"/>
                <a:gd name="T7" fmla="*/ 4 h 9"/>
                <a:gd name="T8" fmla="*/ 4 w 10"/>
                <a:gd name="T9" fmla="*/ 8 h 9"/>
                <a:gd name="T10" fmla="*/ 5 w 10"/>
                <a:gd name="T11" fmla="*/ 4 h 9"/>
                <a:gd name="T12" fmla="*/ 5 w 10"/>
                <a:gd name="T13" fmla="*/ 0 h 9"/>
                <a:gd name="T14" fmla="*/ 4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0"/>
                  </a:moveTo>
                  <a:lnTo>
                    <a:pt x="4" y="0"/>
                  </a:lnTo>
                  <a:lnTo>
                    <a:pt x="0" y="0"/>
                  </a:lnTo>
                  <a:lnTo>
                    <a:pt x="4" y="4"/>
                  </a:lnTo>
                  <a:lnTo>
                    <a:pt x="4" y="8"/>
                  </a:lnTo>
                  <a:lnTo>
                    <a:pt x="9" y="4"/>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79" name="Freeform 503"/>
            <p:cNvSpPr>
              <a:spLocks/>
            </p:cNvSpPr>
            <p:nvPr/>
          </p:nvSpPr>
          <p:spPr bwMode="auto">
            <a:xfrm>
              <a:off x="4661" y="3049"/>
              <a:ext cx="10" cy="8"/>
            </a:xfrm>
            <a:custGeom>
              <a:avLst/>
              <a:gdLst>
                <a:gd name="T0" fmla="*/ 0 w 11"/>
                <a:gd name="T1" fmla="*/ 0 h 8"/>
                <a:gd name="T2" fmla="*/ 0 w 11"/>
                <a:gd name="T3" fmla="*/ 0 h 8"/>
                <a:gd name="T4" fmla="*/ 0 w 11"/>
                <a:gd name="T5" fmla="*/ 2 h 8"/>
                <a:gd name="T6" fmla="*/ 0 w 11"/>
                <a:gd name="T7" fmla="*/ 5 h 8"/>
                <a:gd name="T8" fmla="*/ 0 w 11"/>
                <a:gd name="T9" fmla="*/ 7 h 8"/>
                <a:gd name="T10" fmla="*/ 5 w 11"/>
                <a:gd name="T11" fmla="*/ 7 h 8"/>
                <a:gd name="T12" fmla="*/ 5 w 11"/>
                <a:gd name="T13" fmla="*/ 5 h 8"/>
                <a:gd name="T14" fmla="*/ 5 w 11"/>
                <a:gd name="T15" fmla="*/ 2 h 8"/>
                <a:gd name="T16" fmla="*/ 5 w 11"/>
                <a:gd name="T17" fmla="*/ 0 h 8"/>
                <a:gd name="T18" fmla="*/ 0 w 1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
                <a:gd name="T32" fmla="*/ 11 w 1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
                  <a:moveTo>
                    <a:pt x="0" y="0"/>
                  </a:moveTo>
                  <a:lnTo>
                    <a:pt x="0" y="0"/>
                  </a:lnTo>
                  <a:lnTo>
                    <a:pt x="0" y="2"/>
                  </a:lnTo>
                  <a:lnTo>
                    <a:pt x="0" y="5"/>
                  </a:lnTo>
                  <a:lnTo>
                    <a:pt x="0" y="7"/>
                  </a:lnTo>
                  <a:lnTo>
                    <a:pt x="10" y="7"/>
                  </a:lnTo>
                  <a:lnTo>
                    <a:pt x="10" y="5"/>
                  </a:lnTo>
                  <a:lnTo>
                    <a:pt x="10" y="2"/>
                  </a:lnTo>
                  <a:lnTo>
                    <a:pt x="10"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0" name="Freeform 504"/>
            <p:cNvSpPr>
              <a:spLocks/>
            </p:cNvSpPr>
            <p:nvPr/>
          </p:nvSpPr>
          <p:spPr bwMode="auto">
            <a:xfrm>
              <a:off x="4705" y="2974"/>
              <a:ext cx="8" cy="8"/>
            </a:xfrm>
            <a:custGeom>
              <a:avLst/>
              <a:gdLst>
                <a:gd name="T0" fmla="*/ 3 w 9"/>
                <a:gd name="T1" fmla="*/ 0 h 8"/>
                <a:gd name="T2" fmla="*/ 0 w 9"/>
                <a:gd name="T3" fmla="*/ 0 h 8"/>
                <a:gd name="T4" fmla="*/ 0 w 9"/>
                <a:gd name="T5" fmla="*/ 2 h 8"/>
                <a:gd name="T6" fmla="*/ 0 w 9"/>
                <a:gd name="T7" fmla="*/ 5 h 8"/>
                <a:gd name="T8" fmla="*/ 3 w 9"/>
                <a:gd name="T9" fmla="*/ 7 h 8"/>
                <a:gd name="T10" fmla="*/ 4 w 9"/>
                <a:gd name="T11" fmla="*/ 7 h 8"/>
                <a:gd name="T12" fmla="*/ 4 w 9"/>
                <a:gd name="T13" fmla="*/ 5 h 8"/>
                <a:gd name="T14" fmla="*/ 4 w 9"/>
                <a:gd name="T15" fmla="*/ 5 h 8"/>
                <a:gd name="T16" fmla="*/ 4 w 9"/>
                <a:gd name="T17" fmla="*/ 2 h 8"/>
                <a:gd name="T18" fmla="*/ 4 w 9"/>
                <a:gd name="T19" fmla="*/ 0 h 8"/>
                <a:gd name="T20" fmla="*/ 4 w 9"/>
                <a:gd name="T21" fmla="*/ 0 h 8"/>
                <a:gd name="T22" fmla="*/ 3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0"/>
                  </a:moveTo>
                  <a:lnTo>
                    <a:pt x="0" y="0"/>
                  </a:lnTo>
                  <a:lnTo>
                    <a:pt x="0" y="2"/>
                  </a:lnTo>
                  <a:lnTo>
                    <a:pt x="0" y="5"/>
                  </a:lnTo>
                  <a:lnTo>
                    <a:pt x="3" y="7"/>
                  </a:lnTo>
                  <a:lnTo>
                    <a:pt x="5" y="7"/>
                  </a:lnTo>
                  <a:lnTo>
                    <a:pt x="5" y="5"/>
                  </a:lnTo>
                  <a:lnTo>
                    <a:pt x="8" y="5"/>
                  </a:lnTo>
                  <a:lnTo>
                    <a:pt x="8" y="2"/>
                  </a:lnTo>
                  <a:lnTo>
                    <a:pt x="8" y="0"/>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1" name="Freeform 505"/>
            <p:cNvSpPr>
              <a:spLocks/>
            </p:cNvSpPr>
            <p:nvPr/>
          </p:nvSpPr>
          <p:spPr bwMode="auto">
            <a:xfrm>
              <a:off x="4702" y="2942"/>
              <a:ext cx="8" cy="9"/>
            </a:xfrm>
            <a:custGeom>
              <a:avLst/>
              <a:gdLst>
                <a:gd name="T0" fmla="*/ 3 w 9"/>
                <a:gd name="T1" fmla="*/ 0 h 9"/>
                <a:gd name="T2" fmla="*/ 3 w 9"/>
                <a:gd name="T3" fmla="*/ 0 h 9"/>
                <a:gd name="T4" fmla="*/ 0 w 9"/>
                <a:gd name="T5" fmla="*/ 4 h 9"/>
                <a:gd name="T6" fmla="*/ 3 w 9"/>
                <a:gd name="T7" fmla="*/ 8 h 9"/>
                <a:gd name="T8" fmla="*/ 4 w 9"/>
                <a:gd name="T9" fmla="*/ 8 h 9"/>
                <a:gd name="T10" fmla="*/ 4 w 9"/>
                <a:gd name="T11" fmla="*/ 8 h 9"/>
                <a:gd name="T12" fmla="*/ 4 w 9"/>
                <a:gd name="T13" fmla="*/ 4 h 9"/>
                <a:gd name="T14" fmla="*/ 4 w 9"/>
                <a:gd name="T15" fmla="*/ 0 h 9"/>
                <a:gd name="T16" fmla="*/ 4 w 9"/>
                <a:gd name="T17" fmla="*/ 0 h 9"/>
                <a:gd name="T18" fmla="*/ 3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3" y="0"/>
                  </a:moveTo>
                  <a:lnTo>
                    <a:pt x="3" y="0"/>
                  </a:lnTo>
                  <a:lnTo>
                    <a:pt x="0" y="4"/>
                  </a:lnTo>
                  <a:lnTo>
                    <a:pt x="3" y="8"/>
                  </a:lnTo>
                  <a:lnTo>
                    <a:pt x="5" y="8"/>
                  </a:lnTo>
                  <a:lnTo>
                    <a:pt x="8" y="8"/>
                  </a:lnTo>
                  <a:lnTo>
                    <a:pt x="8" y="4"/>
                  </a:lnTo>
                  <a:lnTo>
                    <a:pt x="8" y="0"/>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2" name="Freeform 506"/>
            <p:cNvSpPr>
              <a:spLocks/>
            </p:cNvSpPr>
            <p:nvPr/>
          </p:nvSpPr>
          <p:spPr bwMode="auto">
            <a:xfrm>
              <a:off x="4724" y="2963"/>
              <a:ext cx="9" cy="9"/>
            </a:xfrm>
            <a:custGeom>
              <a:avLst/>
              <a:gdLst>
                <a:gd name="T0" fmla="*/ 0 w 10"/>
                <a:gd name="T1" fmla="*/ 0 h 9"/>
                <a:gd name="T2" fmla="*/ 0 w 10"/>
                <a:gd name="T3" fmla="*/ 0 h 9"/>
                <a:gd name="T4" fmla="*/ 0 w 10"/>
                <a:gd name="T5" fmla="*/ 4 h 9"/>
                <a:gd name="T6" fmla="*/ 0 w 10"/>
                <a:gd name="T7" fmla="*/ 8 h 9"/>
                <a:gd name="T8" fmla="*/ 4 w 10"/>
                <a:gd name="T9" fmla="*/ 8 h 9"/>
                <a:gd name="T10" fmla="*/ 5 w 10"/>
                <a:gd name="T11" fmla="*/ 8 h 9"/>
                <a:gd name="T12" fmla="*/ 5 w 10"/>
                <a:gd name="T13" fmla="*/ 4 h 9"/>
                <a:gd name="T14" fmla="*/ 5 w 10"/>
                <a:gd name="T15" fmla="*/ 0 h 9"/>
                <a:gd name="T16" fmla="*/ 4 w 10"/>
                <a:gd name="T17" fmla="*/ 0 h 9"/>
                <a:gd name="T18" fmla="*/ 0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0" y="0"/>
                  </a:moveTo>
                  <a:lnTo>
                    <a:pt x="0" y="0"/>
                  </a:lnTo>
                  <a:lnTo>
                    <a:pt x="0" y="4"/>
                  </a:lnTo>
                  <a:lnTo>
                    <a:pt x="0" y="8"/>
                  </a:lnTo>
                  <a:lnTo>
                    <a:pt x="4" y="8"/>
                  </a:lnTo>
                  <a:lnTo>
                    <a:pt x="9" y="8"/>
                  </a:lnTo>
                  <a:lnTo>
                    <a:pt x="9" y="4"/>
                  </a:lnTo>
                  <a:lnTo>
                    <a:pt x="9" y="0"/>
                  </a:lnTo>
                  <a:lnTo>
                    <a:pt x="4"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3" name="Freeform 507"/>
            <p:cNvSpPr>
              <a:spLocks/>
            </p:cNvSpPr>
            <p:nvPr/>
          </p:nvSpPr>
          <p:spPr bwMode="auto">
            <a:xfrm>
              <a:off x="4724" y="3021"/>
              <a:ext cx="10" cy="10"/>
            </a:xfrm>
            <a:custGeom>
              <a:avLst/>
              <a:gdLst>
                <a:gd name="T0" fmla="*/ 0 w 11"/>
                <a:gd name="T1" fmla="*/ 0 h 10"/>
                <a:gd name="T2" fmla="*/ 0 w 11"/>
                <a:gd name="T3" fmla="*/ 0 h 10"/>
                <a:gd name="T4" fmla="*/ 0 w 11"/>
                <a:gd name="T5" fmla="*/ 9 h 10"/>
                <a:gd name="T6" fmla="*/ 5 w 11"/>
                <a:gd name="T7" fmla="*/ 9 h 10"/>
                <a:gd name="T8" fmla="*/ 5 w 11"/>
                <a:gd name="T9" fmla="*/ 0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0" y="0"/>
                  </a:moveTo>
                  <a:lnTo>
                    <a:pt x="0" y="0"/>
                  </a:lnTo>
                  <a:lnTo>
                    <a:pt x="0" y="9"/>
                  </a:lnTo>
                  <a:lnTo>
                    <a:pt x="10" y="9"/>
                  </a:lnTo>
                  <a:lnTo>
                    <a:pt x="10"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4" name="Freeform 508"/>
            <p:cNvSpPr>
              <a:spLocks/>
            </p:cNvSpPr>
            <p:nvPr/>
          </p:nvSpPr>
          <p:spPr bwMode="auto">
            <a:xfrm>
              <a:off x="4617" y="2945"/>
              <a:ext cx="9" cy="9"/>
            </a:xfrm>
            <a:custGeom>
              <a:avLst/>
              <a:gdLst>
                <a:gd name="T0" fmla="*/ 4 w 10"/>
                <a:gd name="T1" fmla="*/ 0 h 9"/>
                <a:gd name="T2" fmla="*/ 4 w 10"/>
                <a:gd name="T3" fmla="*/ 4 h 9"/>
                <a:gd name="T4" fmla="*/ 0 w 10"/>
                <a:gd name="T5" fmla="*/ 4 h 9"/>
                <a:gd name="T6" fmla="*/ 4 w 10"/>
                <a:gd name="T7" fmla="*/ 8 h 9"/>
                <a:gd name="T8" fmla="*/ 5 w 10"/>
                <a:gd name="T9" fmla="*/ 8 h 9"/>
                <a:gd name="T10" fmla="*/ 5 w 10"/>
                <a:gd name="T11" fmla="*/ 4 h 9"/>
                <a:gd name="T12" fmla="*/ 4 w 10"/>
                <a:gd name="T13" fmla="*/ 4 h 9"/>
                <a:gd name="T14" fmla="*/ 4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0"/>
                  </a:moveTo>
                  <a:lnTo>
                    <a:pt x="4" y="4"/>
                  </a:lnTo>
                  <a:lnTo>
                    <a:pt x="0" y="4"/>
                  </a:lnTo>
                  <a:lnTo>
                    <a:pt x="4" y="8"/>
                  </a:lnTo>
                  <a:lnTo>
                    <a:pt x="9" y="8"/>
                  </a:lnTo>
                  <a:lnTo>
                    <a:pt x="9" y="4"/>
                  </a:lnTo>
                  <a:lnTo>
                    <a:pt x="4" y="4"/>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5" name="Freeform 509"/>
            <p:cNvSpPr>
              <a:spLocks/>
            </p:cNvSpPr>
            <p:nvPr/>
          </p:nvSpPr>
          <p:spPr bwMode="auto">
            <a:xfrm>
              <a:off x="4604" y="2981"/>
              <a:ext cx="9" cy="8"/>
            </a:xfrm>
            <a:custGeom>
              <a:avLst/>
              <a:gdLst>
                <a:gd name="T0" fmla="*/ 4 w 10"/>
                <a:gd name="T1" fmla="*/ 0 h 8"/>
                <a:gd name="T2" fmla="*/ 0 w 10"/>
                <a:gd name="T3" fmla="*/ 0 h 8"/>
                <a:gd name="T4" fmla="*/ 0 w 10"/>
                <a:gd name="T5" fmla="*/ 2 h 8"/>
                <a:gd name="T6" fmla="*/ 0 w 10"/>
                <a:gd name="T7" fmla="*/ 5 h 8"/>
                <a:gd name="T8" fmla="*/ 0 w 10"/>
                <a:gd name="T9" fmla="*/ 7 h 8"/>
                <a:gd name="T10" fmla="*/ 4 w 10"/>
                <a:gd name="T11" fmla="*/ 7 h 8"/>
                <a:gd name="T12" fmla="*/ 5 w 10"/>
                <a:gd name="T13" fmla="*/ 5 h 8"/>
                <a:gd name="T14" fmla="*/ 5 w 10"/>
                <a:gd name="T15" fmla="*/ 2 h 8"/>
                <a:gd name="T16" fmla="*/ 5 w 10"/>
                <a:gd name="T17" fmla="*/ 0 h 8"/>
                <a:gd name="T18" fmla="*/ 4 w 1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0"/>
                  </a:moveTo>
                  <a:lnTo>
                    <a:pt x="0" y="0"/>
                  </a:lnTo>
                  <a:lnTo>
                    <a:pt x="0" y="2"/>
                  </a:lnTo>
                  <a:lnTo>
                    <a:pt x="0" y="5"/>
                  </a:lnTo>
                  <a:lnTo>
                    <a:pt x="0" y="7"/>
                  </a:lnTo>
                  <a:lnTo>
                    <a:pt x="4" y="7"/>
                  </a:lnTo>
                  <a:lnTo>
                    <a:pt x="9" y="5"/>
                  </a:lnTo>
                  <a:lnTo>
                    <a:pt x="9" y="2"/>
                  </a:lnTo>
                  <a:lnTo>
                    <a:pt x="9"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6" name="Freeform 510"/>
            <p:cNvSpPr>
              <a:spLocks/>
            </p:cNvSpPr>
            <p:nvPr/>
          </p:nvSpPr>
          <p:spPr bwMode="auto">
            <a:xfrm>
              <a:off x="4623" y="3028"/>
              <a:ext cx="9" cy="9"/>
            </a:xfrm>
            <a:custGeom>
              <a:avLst/>
              <a:gdLst>
                <a:gd name="T0" fmla="*/ 0 w 10"/>
                <a:gd name="T1" fmla="*/ 0 h 9"/>
                <a:gd name="T2" fmla="*/ 0 w 10"/>
                <a:gd name="T3" fmla="*/ 0 h 9"/>
                <a:gd name="T4" fmla="*/ 0 w 10"/>
                <a:gd name="T5" fmla="*/ 4 h 9"/>
                <a:gd name="T6" fmla="*/ 0 w 10"/>
                <a:gd name="T7" fmla="*/ 8 h 9"/>
                <a:gd name="T8" fmla="*/ 4 w 10"/>
                <a:gd name="T9" fmla="*/ 8 h 9"/>
                <a:gd name="T10" fmla="*/ 5 w 10"/>
                <a:gd name="T11" fmla="*/ 8 h 9"/>
                <a:gd name="T12" fmla="*/ 5 w 10"/>
                <a:gd name="T13" fmla="*/ 4 h 9"/>
                <a:gd name="T14" fmla="*/ 5 w 10"/>
                <a:gd name="T15" fmla="*/ 0 h 9"/>
                <a:gd name="T16" fmla="*/ 4 w 10"/>
                <a:gd name="T17" fmla="*/ 0 h 9"/>
                <a:gd name="T18" fmla="*/ 0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0" y="0"/>
                  </a:moveTo>
                  <a:lnTo>
                    <a:pt x="0" y="0"/>
                  </a:lnTo>
                  <a:lnTo>
                    <a:pt x="0" y="4"/>
                  </a:lnTo>
                  <a:lnTo>
                    <a:pt x="0" y="8"/>
                  </a:lnTo>
                  <a:lnTo>
                    <a:pt x="4" y="8"/>
                  </a:lnTo>
                  <a:lnTo>
                    <a:pt x="9" y="8"/>
                  </a:lnTo>
                  <a:lnTo>
                    <a:pt x="9" y="4"/>
                  </a:lnTo>
                  <a:lnTo>
                    <a:pt x="9" y="0"/>
                  </a:lnTo>
                  <a:lnTo>
                    <a:pt x="4" y="0"/>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7" name="Freeform 511"/>
            <p:cNvSpPr>
              <a:spLocks/>
            </p:cNvSpPr>
            <p:nvPr/>
          </p:nvSpPr>
          <p:spPr bwMode="auto">
            <a:xfrm>
              <a:off x="4660" y="3035"/>
              <a:ext cx="7" cy="9"/>
            </a:xfrm>
            <a:custGeom>
              <a:avLst/>
              <a:gdLst>
                <a:gd name="T0" fmla="*/ 2 w 8"/>
                <a:gd name="T1" fmla="*/ 0 h 9"/>
                <a:gd name="T2" fmla="*/ 0 w 8"/>
                <a:gd name="T3" fmla="*/ 0 h 9"/>
                <a:gd name="T4" fmla="*/ 0 w 8"/>
                <a:gd name="T5" fmla="*/ 4 h 9"/>
                <a:gd name="T6" fmla="*/ 0 w 8"/>
                <a:gd name="T7" fmla="*/ 8 h 9"/>
                <a:gd name="T8" fmla="*/ 2 w 8"/>
                <a:gd name="T9" fmla="*/ 8 h 9"/>
                <a:gd name="T10" fmla="*/ 4 w 8"/>
                <a:gd name="T11" fmla="*/ 8 h 9"/>
                <a:gd name="T12" fmla="*/ 4 w 8"/>
                <a:gd name="T13" fmla="*/ 4 h 9"/>
                <a:gd name="T14" fmla="*/ 4 w 8"/>
                <a:gd name="T15" fmla="*/ 0 h 9"/>
                <a:gd name="T16" fmla="*/ 4 w 8"/>
                <a:gd name="T17" fmla="*/ 0 h 9"/>
                <a:gd name="T18" fmla="*/ 2 w 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2" y="0"/>
                  </a:moveTo>
                  <a:lnTo>
                    <a:pt x="0" y="0"/>
                  </a:lnTo>
                  <a:lnTo>
                    <a:pt x="0" y="4"/>
                  </a:lnTo>
                  <a:lnTo>
                    <a:pt x="0" y="8"/>
                  </a:lnTo>
                  <a:lnTo>
                    <a:pt x="2" y="8"/>
                  </a:lnTo>
                  <a:lnTo>
                    <a:pt x="5" y="8"/>
                  </a:lnTo>
                  <a:lnTo>
                    <a:pt x="7" y="4"/>
                  </a:lnTo>
                  <a:lnTo>
                    <a:pt x="7" y="0"/>
                  </a:lnTo>
                  <a:lnTo>
                    <a:pt x="5" y="0"/>
                  </a:lnTo>
                  <a:lnTo>
                    <a:pt x="2"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8" name="Freeform 512"/>
            <p:cNvSpPr>
              <a:spLocks/>
            </p:cNvSpPr>
            <p:nvPr/>
          </p:nvSpPr>
          <p:spPr bwMode="auto">
            <a:xfrm>
              <a:off x="4642" y="3044"/>
              <a:ext cx="8" cy="8"/>
            </a:xfrm>
            <a:custGeom>
              <a:avLst/>
              <a:gdLst>
                <a:gd name="T0" fmla="*/ 3 w 9"/>
                <a:gd name="T1" fmla="*/ 0 h 8"/>
                <a:gd name="T2" fmla="*/ 0 w 9"/>
                <a:gd name="T3" fmla="*/ 2 h 8"/>
                <a:gd name="T4" fmla="*/ 0 w 9"/>
                <a:gd name="T5" fmla="*/ 5 h 8"/>
                <a:gd name="T6" fmla="*/ 0 w 9"/>
                <a:gd name="T7" fmla="*/ 7 h 8"/>
                <a:gd name="T8" fmla="*/ 3 w 9"/>
                <a:gd name="T9" fmla="*/ 7 h 8"/>
                <a:gd name="T10" fmla="*/ 4 w 9"/>
                <a:gd name="T11" fmla="*/ 7 h 8"/>
                <a:gd name="T12" fmla="*/ 4 w 9"/>
                <a:gd name="T13" fmla="*/ 7 h 8"/>
                <a:gd name="T14" fmla="*/ 4 w 9"/>
                <a:gd name="T15" fmla="*/ 5 h 8"/>
                <a:gd name="T16" fmla="*/ 4 w 9"/>
                <a:gd name="T17" fmla="*/ 2 h 8"/>
                <a:gd name="T18" fmla="*/ 4 w 9"/>
                <a:gd name="T19" fmla="*/ 2 h 8"/>
                <a:gd name="T20" fmla="*/ 4 w 9"/>
                <a:gd name="T21" fmla="*/ 0 h 8"/>
                <a:gd name="T22" fmla="*/ 3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0"/>
                  </a:moveTo>
                  <a:lnTo>
                    <a:pt x="0" y="2"/>
                  </a:lnTo>
                  <a:lnTo>
                    <a:pt x="0" y="5"/>
                  </a:lnTo>
                  <a:lnTo>
                    <a:pt x="0" y="7"/>
                  </a:lnTo>
                  <a:lnTo>
                    <a:pt x="3" y="7"/>
                  </a:lnTo>
                  <a:lnTo>
                    <a:pt x="5" y="7"/>
                  </a:lnTo>
                  <a:lnTo>
                    <a:pt x="8" y="7"/>
                  </a:lnTo>
                  <a:lnTo>
                    <a:pt x="8" y="5"/>
                  </a:lnTo>
                  <a:lnTo>
                    <a:pt x="8" y="2"/>
                  </a:lnTo>
                  <a:lnTo>
                    <a:pt x="5" y="2"/>
                  </a:lnTo>
                  <a:lnTo>
                    <a:pt x="5"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89" name="Line 533"/>
            <p:cNvSpPr>
              <a:spLocks noChangeShapeType="1"/>
            </p:cNvSpPr>
            <p:nvPr/>
          </p:nvSpPr>
          <p:spPr bwMode="auto">
            <a:xfrm>
              <a:off x="4140" y="3714"/>
              <a:ext cx="10" cy="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it-IT"/>
            </a:p>
          </p:txBody>
        </p:sp>
        <p:sp>
          <p:nvSpPr>
            <p:cNvPr id="30190" name="Freeform 534"/>
            <p:cNvSpPr>
              <a:spLocks/>
            </p:cNvSpPr>
            <p:nvPr/>
          </p:nvSpPr>
          <p:spPr bwMode="auto">
            <a:xfrm>
              <a:off x="3975" y="3765"/>
              <a:ext cx="214" cy="99"/>
            </a:xfrm>
            <a:custGeom>
              <a:avLst/>
              <a:gdLst>
                <a:gd name="T0" fmla="*/ 0 w 241"/>
                <a:gd name="T1" fmla="*/ 0 h 99"/>
                <a:gd name="T2" fmla="*/ 0 w 241"/>
                <a:gd name="T3" fmla="*/ 0 h 99"/>
                <a:gd name="T4" fmla="*/ 0 w 241"/>
                <a:gd name="T5" fmla="*/ 3 h 99"/>
                <a:gd name="T6" fmla="*/ 1 w 241"/>
                <a:gd name="T7" fmla="*/ 9 h 99"/>
                <a:gd name="T8" fmla="*/ 1 w 241"/>
                <a:gd name="T9" fmla="*/ 18 h 99"/>
                <a:gd name="T10" fmla="*/ 2 w 241"/>
                <a:gd name="T11" fmla="*/ 27 h 99"/>
                <a:gd name="T12" fmla="*/ 3 w 241"/>
                <a:gd name="T13" fmla="*/ 37 h 99"/>
                <a:gd name="T14" fmla="*/ 3 w 241"/>
                <a:gd name="T15" fmla="*/ 46 h 99"/>
                <a:gd name="T16" fmla="*/ 3 w 241"/>
                <a:gd name="T17" fmla="*/ 53 h 99"/>
                <a:gd name="T18" fmla="*/ 4 w 241"/>
                <a:gd name="T19" fmla="*/ 56 h 99"/>
                <a:gd name="T20" fmla="*/ 4 w 241"/>
                <a:gd name="T21" fmla="*/ 63 h 99"/>
                <a:gd name="T22" fmla="*/ 4 w 241"/>
                <a:gd name="T23" fmla="*/ 70 h 99"/>
                <a:gd name="T24" fmla="*/ 8 w 241"/>
                <a:gd name="T25" fmla="*/ 78 h 99"/>
                <a:gd name="T26" fmla="*/ 11 w 241"/>
                <a:gd name="T27" fmla="*/ 84 h 99"/>
                <a:gd name="T28" fmla="*/ 14 w 241"/>
                <a:gd name="T29" fmla="*/ 89 h 99"/>
                <a:gd name="T30" fmla="*/ 18 w 241"/>
                <a:gd name="T31" fmla="*/ 94 h 99"/>
                <a:gd name="T32" fmla="*/ 22 w 241"/>
                <a:gd name="T33" fmla="*/ 96 h 99"/>
                <a:gd name="T34" fmla="*/ 28 w 241"/>
                <a:gd name="T35" fmla="*/ 98 h 99"/>
                <a:gd name="T36" fmla="*/ 32 w 241"/>
                <a:gd name="T37" fmla="*/ 98 h 99"/>
                <a:gd name="T38" fmla="*/ 36 w 241"/>
                <a:gd name="T39" fmla="*/ 96 h 99"/>
                <a:gd name="T40" fmla="*/ 41 w 241"/>
                <a:gd name="T41" fmla="*/ 94 h 99"/>
                <a:gd name="T42" fmla="*/ 45 w 241"/>
                <a:gd name="T43" fmla="*/ 89 h 99"/>
                <a:gd name="T44" fmla="*/ 48 w 241"/>
                <a:gd name="T45" fmla="*/ 84 h 99"/>
                <a:gd name="T46" fmla="*/ 52 w 241"/>
                <a:gd name="T47" fmla="*/ 77 h 99"/>
                <a:gd name="T48" fmla="*/ 54 w 241"/>
                <a:gd name="T49" fmla="*/ 69 h 99"/>
                <a:gd name="T50" fmla="*/ 57 w 241"/>
                <a:gd name="T51" fmla="*/ 58 h 99"/>
                <a:gd name="T52" fmla="*/ 58 w 241"/>
                <a:gd name="T53" fmla="*/ 7 h 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1"/>
                <a:gd name="T82" fmla="*/ 0 h 99"/>
                <a:gd name="T83" fmla="*/ 241 w 241"/>
                <a:gd name="T84" fmla="*/ 99 h 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1" h="99">
                  <a:moveTo>
                    <a:pt x="0" y="0"/>
                  </a:moveTo>
                  <a:lnTo>
                    <a:pt x="0" y="0"/>
                  </a:lnTo>
                  <a:lnTo>
                    <a:pt x="0" y="3"/>
                  </a:lnTo>
                  <a:lnTo>
                    <a:pt x="1" y="9"/>
                  </a:lnTo>
                  <a:lnTo>
                    <a:pt x="1" y="18"/>
                  </a:lnTo>
                  <a:lnTo>
                    <a:pt x="2" y="27"/>
                  </a:lnTo>
                  <a:lnTo>
                    <a:pt x="3" y="37"/>
                  </a:lnTo>
                  <a:lnTo>
                    <a:pt x="3" y="46"/>
                  </a:lnTo>
                  <a:lnTo>
                    <a:pt x="3" y="53"/>
                  </a:lnTo>
                  <a:lnTo>
                    <a:pt x="5" y="56"/>
                  </a:lnTo>
                  <a:lnTo>
                    <a:pt x="11" y="63"/>
                  </a:lnTo>
                  <a:lnTo>
                    <a:pt x="20" y="70"/>
                  </a:lnTo>
                  <a:lnTo>
                    <a:pt x="32" y="78"/>
                  </a:lnTo>
                  <a:lnTo>
                    <a:pt x="44" y="84"/>
                  </a:lnTo>
                  <a:lnTo>
                    <a:pt x="60" y="89"/>
                  </a:lnTo>
                  <a:lnTo>
                    <a:pt x="75" y="94"/>
                  </a:lnTo>
                  <a:lnTo>
                    <a:pt x="96" y="96"/>
                  </a:lnTo>
                  <a:lnTo>
                    <a:pt x="117" y="98"/>
                  </a:lnTo>
                  <a:lnTo>
                    <a:pt x="135" y="98"/>
                  </a:lnTo>
                  <a:lnTo>
                    <a:pt x="153" y="96"/>
                  </a:lnTo>
                  <a:lnTo>
                    <a:pt x="171" y="94"/>
                  </a:lnTo>
                  <a:lnTo>
                    <a:pt x="188" y="89"/>
                  </a:lnTo>
                  <a:lnTo>
                    <a:pt x="203" y="84"/>
                  </a:lnTo>
                  <a:lnTo>
                    <a:pt x="216" y="77"/>
                  </a:lnTo>
                  <a:lnTo>
                    <a:pt x="228" y="69"/>
                  </a:lnTo>
                  <a:lnTo>
                    <a:pt x="238" y="58"/>
                  </a:lnTo>
                  <a:lnTo>
                    <a:pt x="240" y="7"/>
                  </a:lnTo>
                </a:path>
              </a:pathLst>
            </a:custGeom>
            <a:solidFill>
              <a:schemeClr val="tx1"/>
            </a:solidFill>
            <a:ln w="12700" cap="rnd" cmpd="sng">
              <a:solidFill>
                <a:srgbClr val="000000"/>
              </a:solidFill>
              <a:prstDash val="solid"/>
              <a:round/>
              <a:headEnd type="none" w="med" len="med"/>
              <a:tailEnd type="none" w="med" len="med"/>
            </a:ln>
          </p:spPr>
          <p:txBody>
            <a:bodyPr/>
            <a:lstStyle/>
            <a:p>
              <a:endParaRPr lang="it-IT"/>
            </a:p>
          </p:txBody>
        </p:sp>
        <p:sp>
          <p:nvSpPr>
            <p:cNvPr id="30191" name="Freeform 535"/>
            <p:cNvSpPr>
              <a:spLocks/>
            </p:cNvSpPr>
            <p:nvPr/>
          </p:nvSpPr>
          <p:spPr bwMode="auto">
            <a:xfrm>
              <a:off x="3975" y="3707"/>
              <a:ext cx="215" cy="118"/>
            </a:xfrm>
            <a:custGeom>
              <a:avLst/>
              <a:gdLst>
                <a:gd name="T0" fmla="*/ 29 w 242"/>
                <a:gd name="T1" fmla="*/ 117 h 118"/>
                <a:gd name="T2" fmla="*/ 29 w 242"/>
                <a:gd name="T3" fmla="*/ 117 h 118"/>
                <a:gd name="T4" fmla="*/ 36 w 242"/>
                <a:gd name="T5" fmla="*/ 116 h 118"/>
                <a:gd name="T6" fmla="*/ 41 w 242"/>
                <a:gd name="T7" fmla="*/ 113 h 118"/>
                <a:gd name="T8" fmla="*/ 46 w 242"/>
                <a:gd name="T9" fmla="*/ 107 h 118"/>
                <a:gd name="T10" fmla="*/ 51 w 242"/>
                <a:gd name="T11" fmla="*/ 100 h 118"/>
                <a:gd name="T12" fmla="*/ 53 w 242"/>
                <a:gd name="T13" fmla="*/ 91 h 118"/>
                <a:gd name="T14" fmla="*/ 57 w 242"/>
                <a:gd name="T15" fmla="*/ 81 h 118"/>
                <a:gd name="T16" fmla="*/ 58 w 242"/>
                <a:gd name="T17" fmla="*/ 70 h 118"/>
                <a:gd name="T18" fmla="*/ 59 w 242"/>
                <a:gd name="T19" fmla="*/ 58 h 118"/>
                <a:gd name="T20" fmla="*/ 58 w 242"/>
                <a:gd name="T21" fmla="*/ 46 h 118"/>
                <a:gd name="T22" fmla="*/ 57 w 242"/>
                <a:gd name="T23" fmla="*/ 35 h 118"/>
                <a:gd name="T24" fmla="*/ 53 w 242"/>
                <a:gd name="T25" fmla="*/ 25 h 118"/>
                <a:gd name="T26" fmla="*/ 51 w 242"/>
                <a:gd name="T27" fmla="*/ 17 h 118"/>
                <a:gd name="T28" fmla="*/ 46 w 242"/>
                <a:gd name="T29" fmla="*/ 9 h 118"/>
                <a:gd name="T30" fmla="*/ 41 w 242"/>
                <a:gd name="T31" fmla="*/ 4 h 118"/>
                <a:gd name="T32" fmla="*/ 36 w 242"/>
                <a:gd name="T33" fmla="*/ 0 h 118"/>
                <a:gd name="T34" fmla="*/ 29 w 242"/>
                <a:gd name="T35" fmla="*/ 0 h 118"/>
                <a:gd name="T36" fmla="*/ 23 w 242"/>
                <a:gd name="T37" fmla="*/ 0 h 118"/>
                <a:gd name="T38" fmla="*/ 18 w 242"/>
                <a:gd name="T39" fmla="*/ 4 h 118"/>
                <a:gd name="T40" fmla="*/ 12 w 242"/>
                <a:gd name="T41" fmla="*/ 9 h 118"/>
                <a:gd name="T42" fmla="*/ 9 w 242"/>
                <a:gd name="T43" fmla="*/ 17 h 118"/>
                <a:gd name="T44" fmla="*/ 4 w 242"/>
                <a:gd name="T45" fmla="*/ 25 h 118"/>
                <a:gd name="T46" fmla="*/ 4 w 242"/>
                <a:gd name="T47" fmla="*/ 35 h 118"/>
                <a:gd name="T48" fmla="*/ 3 w 242"/>
                <a:gd name="T49" fmla="*/ 46 h 118"/>
                <a:gd name="T50" fmla="*/ 0 w 242"/>
                <a:gd name="T51" fmla="*/ 58 h 118"/>
                <a:gd name="T52" fmla="*/ 3 w 242"/>
                <a:gd name="T53" fmla="*/ 70 h 118"/>
                <a:gd name="T54" fmla="*/ 4 w 242"/>
                <a:gd name="T55" fmla="*/ 81 h 118"/>
                <a:gd name="T56" fmla="*/ 4 w 242"/>
                <a:gd name="T57" fmla="*/ 91 h 118"/>
                <a:gd name="T58" fmla="*/ 9 w 242"/>
                <a:gd name="T59" fmla="*/ 100 h 118"/>
                <a:gd name="T60" fmla="*/ 12 w 242"/>
                <a:gd name="T61" fmla="*/ 107 h 118"/>
                <a:gd name="T62" fmla="*/ 18 w 242"/>
                <a:gd name="T63" fmla="*/ 113 h 118"/>
                <a:gd name="T64" fmla="*/ 23 w 242"/>
                <a:gd name="T65" fmla="*/ 116 h 118"/>
                <a:gd name="T66" fmla="*/ 29 w 242"/>
                <a:gd name="T67" fmla="*/ 117 h 1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2"/>
                <a:gd name="T103" fmla="*/ 0 h 118"/>
                <a:gd name="T104" fmla="*/ 242 w 242"/>
                <a:gd name="T105" fmla="*/ 118 h 1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2" h="118">
                  <a:moveTo>
                    <a:pt x="121" y="117"/>
                  </a:moveTo>
                  <a:lnTo>
                    <a:pt x="121" y="117"/>
                  </a:lnTo>
                  <a:lnTo>
                    <a:pt x="145" y="116"/>
                  </a:lnTo>
                  <a:lnTo>
                    <a:pt x="168" y="113"/>
                  </a:lnTo>
                  <a:lnTo>
                    <a:pt x="189" y="107"/>
                  </a:lnTo>
                  <a:lnTo>
                    <a:pt x="206" y="100"/>
                  </a:lnTo>
                  <a:lnTo>
                    <a:pt x="221" y="91"/>
                  </a:lnTo>
                  <a:lnTo>
                    <a:pt x="232" y="81"/>
                  </a:lnTo>
                  <a:lnTo>
                    <a:pt x="240" y="70"/>
                  </a:lnTo>
                  <a:lnTo>
                    <a:pt x="241" y="58"/>
                  </a:lnTo>
                  <a:lnTo>
                    <a:pt x="240" y="46"/>
                  </a:lnTo>
                  <a:lnTo>
                    <a:pt x="232" y="35"/>
                  </a:lnTo>
                  <a:lnTo>
                    <a:pt x="221" y="25"/>
                  </a:lnTo>
                  <a:lnTo>
                    <a:pt x="206" y="17"/>
                  </a:lnTo>
                  <a:lnTo>
                    <a:pt x="189" y="9"/>
                  </a:lnTo>
                  <a:lnTo>
                    <a:pt x="168" y="4"/>
                  </a:lnTo>
                  <a:lnTo>
                    <a:pt x="145" y="0"/>
                  </a:lnTo>
                  <a:lnTo>
                    <a:pt x="121" y="0"/>
                  </a:lnTo>
                  <a:lnTo>
                    <a:pt x="97" y="0"/>
                  </a:lnTo>
                  <a:lnTo>
                    <a:pt x="74" y="4"/>
                  </a:lnTo>
                  <a:lnTo>
                    <a:pt x="53" y="9"/>
                  </a:lnTo>
                  <a:lnTo>
                    <a:pt x="36" y="17"/>
                  </a:lnTo>
                  <a:lnTo>
                    <a:pt x="20" y="25"/>
                  </a:lnTo>
                  <a:lnTo>
                    <a:pt x="10" y="35"/>
                  </a:lnTo>
                  <a:lnTo>
                    <a:pt x="3" y="46"/>
                  </a:lnTo>
                  <a:lnTo>
                    <a:pt x="0" y="58"/>
                  </a:lnTo>
                  <a:lnTo>
                    <a:pt x="3" y="70"/>
                  </a:lnTo>
                  <a:lnTo>
                    <a:pt x="10" y="81"/>
                  </a:lnTo>
                  <a:lnTo>
                    <a:pt x="20" y="91"/>
                  </a:lnTo>
                  <a:lnTo>
                    <a:pt x="36" y="100"/>
                  </a:lnTo>
                  <a:lnTo>
                    <a:pt x="53" y="107"/>
                  </a:lnTo>
                  <a:lnTo>
                    <a:pt x="74" y="113"/>
                  </a:lnTo>
                  <a:lnTo>
                    <a:pt x="97" y="116"/>
                  </a:lnTo>
                  <a:lnTo>
                    <a:pt x="121" y="117"/>
                  </a:lnTo>
                </a:path>
              </a:pathLst>
            </a:custGeom>
            <a:solidFill>
              <a:schemeClr val="tx1"/>
            </a:solidFill>
            <a:ln w="12700" cap="rnd" cmpd="sng">
              <a:solidFill>
                <a:srgbClr val="000000"/>
              </a:solidFill>
              <a:prstDash val="solid"/>
              <a:round/>
              <a:headEnd type="none" w="med" len="med"/>
              <a:tailEnd type="none" w="med" len="med"/>
            </a:ln>
          </p:spPr>
          <p:txBody>
            <a:bodyPr/>
            <a:lstStyle/>
            <a:p>
              <a:endParaRPr lang="it-IT"/>
            </a:p>
          </p:txBody>
        </p:sp>
        <p:sp>
          <p:nvSpPr>
            <p:cNvPr id="30192" name="Freeform 536"/>
            <p:cNvSpPr>
              <a:spLocks/>
            </p:cNvSpPr>
            <p:nvPr/>
          </p:nvSpPr>
          <p:spPr bwMode="auto">
            <a:xfrm>
              <a:off x="4002" y="3714"/>
              <a:ext cx="141" cy="98"/>
            </a:xfrm>
            <a:custGeom>
              <a:avLst/>
              <a:gdLst>
                <a:gd name="T0" fmla="*/ 0 w 159"/>
                <a:gd name="T1" fmla="*/ 92 h 98"/>
                <a:gd name="T2" fmla="*/ 34 w 159"/>
                <a:gd name="T3" fmla="*/ 11 h 98"/>
                <a:gd name="T4" fmla="*/ 34 w 159"/>
                <a:gd name="T5" fmla="*/ 0 h 98"/>
                <a:gd name="T6" fmla="*/ 0 w 159"/>
                <a:gd name="T7" fmla="*/ 81 h 98"/>
                <a:gd name="T8" fmla="*/ 0 w 159"/>
                <a:gd name="T9" fmla="*/ 92 h 98"/>
                <a:gd name="T10" fmla="*/ 4 w 159"/>
                <a:gd name="T11" fmla="*/ 97 h 98"/>
                <a:gd name="T12" fmla="*/ 4 w 159"/>
                <a:gd name="T13" fmla="*/ 87 h 98"/>
                <a:gd name="T14" fmla="*/ 37 w 159"/>
                <a:gd name="T15" fmla="*/ 6 h 98"/>
                <a:gd name="T16" fmla="*/ 0 w 159"/>
                <a:gd name="T17" fmla="*/ 92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98"/>
                <a:gd name="T29" fmla="*/ 159 w 159"/>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98">
                  <a:moveTo>
                    <a:pt x="0" y="92"/>
                  </a:moveTo>
                  <a:lnTo>
                    <a:pt x="142" y="11"/>
                  </a:lnTo>
                  <a:lnTo>
                    <a:pt x="142" y="0"/>
                  </a:lnTo>
                  <a:lnTo>
                    <a:pt x="0" y="81"/>
                  </a:lnTo>
                  <a:lnTo>
                    <a:pt x="0" y="92"/>
                  </a:lnTo>
                  <a:lnTo>
                    <a:pt x="15" y="97"/>
                  </a:lnTo>
                  <a:lnTo>
                    <a:pt x="15" y="87"/>
                  </a:lnTo>
                  <a:lnTo>
                    <a:pt x="158" y="6"/>
                  </a:lnTo>
                  <a:lnTo>
                    <a:pt x="0" y="92"/>
                  </a:lnTo>
                </a:path>
              </a:pathLst>
            </a:custGeom>
            <a:solidFill>
              <a:srgbClr val="D5D5D6"/>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93" name="Freeform 537"/>
            <p:cNvSpPr>
              <a:spLocks/>
            </p:cNvSpPr>
            <p:nvPr/>
          </p:nvSpPr>
          <p:spPr bwMode="auto">
            <a:xfrm>
              <a:off x="4002" y="3714"/>
              <a:ext cx="151" cy="108"/>
            </a:xfrm>
            <a:custGeom>
              <a:avLst/>
              <a:gdLst>
                <a:gd name="T0" fmla="*/ 0 w 170"/>
                <a:gd name="T1" fmla="*/ 101 h 108"/>
                <a:gd name="T2" fmla="*/ 37 w 170"/>
                <a:gd name="T3" fmla="*/ 12 h 108"/>
                <a:gd name="T4" fmla="*/ 37 w 170"/>
                <a:gd name="T5" fmla="*/ 0 h 108"/>
                <a:gd name="T6" fmla="*/ 0 w 170"/>
                <a:gd name="T7" fmla="*/ 89 h 108"/>
                <a:gd name="T8" fmla="*/ 0 w 170"/>
                <a:gd name="T9" fmla="*/ 101 h 108"/>
                <a:gd name="T10" fmla="*/ 4 w 170"/>
                <a:gd name="T11" fmla="*/ 107 h 108"/>
                <a:gd name="T12" fmla="*/ 4 w 170"/>
                <a:gd name="T13" fmla="*/ 96 h 108"/>
                <a:gd name="T14" fmla="*/ 41 w 170"/>
                <a:gd name="T15" fmla="*/ 7 h 108"/>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108"/>
                <a:gd name="T26" fmla="*/ 170 w 170"/>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108">
                  <a:moveTo>
                    <a:pt x="0" y="101"/>
                  </a:moveTo>
                  <a:lnTo>
                    <a:pt x="152" y="12"/>
                  </a:lnTo>
                  <a:lnTo>
                    <a:pt x="152" y="0"/>
                  </a:lnTo>
                  <a:lnTo>
                    <a:pt x="0" y="89"/>
                  </a:lnTo>
                  <a:lnTo>
                    <a:pt x="0" y="101"/>
                  </a:lnTo>
                  <a:lnTo>
                    <a:pt x="16" y="107"/>
                  </a:lnTo>
                  <a:lnTo>
                    <a:pt x="16" y="96"/>
                  </a:lnTo>
                  <a:lnTo>
                    <a:pt x="169"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194" name="Line 538"/>
            <p:cNvSpPr>
              <a:spLocks noChangeShapeType="1"/>
            </p:cNvSpPr>
            <p:nvPr/>
          </p:nvSpPr>
          <p:spPr bwMode="auto">
            <a:xfrm>
              <a:off x="4052" y="3718"/>
              <a:ext cx="8" cy="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it-IT"/>
            </a:p>
          </p:txBody>
        </p:sp>
        <p:sp>
          <p:nvSpPr>
            <p:cNvPr id="30195" name="Line 539"/>
            <p:cNvSpPr>
              <a:spLocks noChangeShapeType="1"/>
            </p:cNvSpPr>
            <p:nvPr/>
          </p:nvSpPr>
          <p:spPr bwMode="auto">
            <a:xfrm>
              <a:off x="4053" y="3722"/>
              <a:ext cx="5" cy="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it-IT"/>
            </a:p>
          </p:txBody>
        </p:sp>
        <p:sp>
          <p:nvSpPr>
            <p:cNvPr id="30196" name="Freeform 540"/>
            <p:cNvSpPr>
              <a:spLocks/>
            </p:cNvSpPr>
            <p:nvPr/>
          </p:nvSpPr>
          <p:spPr bwMode="auto">
            <a:xfrm>
              <a:off x="2922" y="1697"/>
              <a:ext cx="214" cy="97"/>
            </a:xfrm>
            <a:custGeom>
              <a:avLst/>
              <a:gdLst>
                <a:gd name="T0" fmla="*/ 0 w 241"/>
                <a:gd name="T1" fmla="*/ 0 h 97"/>
                <a:gd name="T2" fmla="*/ 0 w 241"/>
                <a:gd name="T3" fmla="*/ 0 h 97"/>
                <a:gd name="T4" fmla="*/ 0 w 241"/>
                <a:gd name="T5" fmla="*/ 2 h 97"/>
                <a:gd name="T6" fmla="*/ 1 w 241"/>
                <a:gd name="T7" fmla="*/ 8 h 97"/>
                <a:gd name="T8" fmla="*/ 1 w 241"/>
                <a:gd name="T9" fmla="*/ 16 h 97"/>
                <a:gd name="T10" fmla="*/ 2 w 241"/>
                <a:gd name="T11" fmla="*/ 26 h 97"/>
                <a:gd name="T12" fmla="*/ 2 w 241"/>
                <a:gd name="T13" fmla="*/ 36 h 97"/>
                <a:gd name="T14" fmla="*/ 3 w 241"/>
                <a:gd name="T15" fmla="*/ 44 h 97"/>
                <a:gd name="T16" fmla="*/ 3 w 241"/>
                <a:gd name="T17" fmla="*/ 51 h 97"/>
                <a:gd name="T18" fmla="*/ 4 w 241"/>
                <a:gd name="T19" fmla="*/ 54 h 97"/>
                <a:gd name="T20" fmla="*/ 4 w 241"/>
                <a:gd name="T21" fmla="*/ 62 h 97"/>
                <a:gd name="T22" fmla="*/ 4 w 241"/>
                <a:gd name="T23" fmla="*/ 69 h 97"/>
                <a:gd name="T24" fmla="*/ 8 w 241"/>
                <a:gd name="T25" fmla="*/ 76 h 97"/>
                <a:gd name="T26" fmla="*/ 11 w 241"/>
                <a:gd name="T27" fmla="*/ 82 h 97"/>
                <a:gd name="T28" fmla="*/ 14 w 241"/>
                <a:gd name="T29" fmla="*/ 88 h 97"/>
                <a:gd name="T30" fmla="*/ 18 w 241"/>
                <a:gd name="T31" fmla="*/ 92 h 97"/>
                <a:gd name="T32" fmla="*/ 22 w 241"/>
                <a:gd name="T33" fmla="*/ 95 h 97"/>
                <a:gd name="T34" fmla="*/ 28 w 241"/>
                <a:gd name="T35" fmla="*/ 96 h 97"/>
                <a:gd name="T36" fmla="*/ 32 w 241"/>
                <a:gd name="T37" fmla="*/ 96 h 97"/>
                <a:gd name="T38" fmla="*/ 36 w 241"/>
                <a:gd name="T39" fmla="*/ 95 h 97"/>
                <a:gd name="T40" fmla="*/ 41 w 241"/>
                <a:gd name="T41" fmla="*/ 93 h 97"/>
                <a:gd name="T42" fmla="*/ 45 w 241"/>
                <a:gd name="T43" fmla="*/ 88 h 97"/>
                <a:gd name="T44" fmla="*/ 48 w 241"/>
                <a:gd name="T45" fmla="*/ 83 h 97"/>
                <a:gd name="T46" fmla="*/ 52 w 241"/>
                <a:gd name="T47" fmla="*/ 76 h 97"/>
                <a:gd name="T48" fmla="*/ 54 w 241"/>
                <a:gd name="T49" fmla="*/ 68 h 97"/>
                <a:gd name="T50" fmla="*/ 57 w 241"/>
                <a:gd name="T51" fmla="*/ 57 h 97"/>
                <a:gd name="T52" fmla="*/ 58 w 241"/>
                <a:gd name="T53" fmla="*/ 6 h 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1"/>
                <a:gd name="T82" fmla="*/ 0 h 97"/>
                <a:gd name="T83" fmla="*/ 241 w 241"/>
                <a:gd name="T84" fmla="*/ 97 h 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1" h="97">
                  <a:moveTo>
                    <a:pt x="0" y="0"/>
                  </a:moveTo>
                  <a:lnTo>
                    <a:pt x="0" y="0"/>
                  </a:lnTo>
                  <a:lnTo>
                    <a:pt x="0" y="2"/>
                  </a:lnTo>
                  <a:lnTo>
                    <a:pt x="1" y="8"/>
                  </a:lnTo>
                  <a:lnTo>
                    <a:pt x="1" y="16"/>
                  </a:lnTo>
                  <a:lnTo>
                    <a:pt x="2" y="26"/>
                  </a:lnTo>
                  <a:lnTo>
                    <a:pt x="2" y="36"/>
                  </a:lnTo>
                  <a:lnTo>
                    <a:pt x="3" y="44"/>
                  </a:lnTo>
                  <a:lnTo>
                    <a:pt x="3" y="51"/>
                  </a:lnTo>
                  <a:lnTo>
                    <a:pt x="5" y="54"/>
                  </a:lnTo>
                  <a:lnTo>
                    <a:pt x="11" y="62"/>
                  </a:lnTo>
                  <a:lnTo>
                    <a:pt x="20" y="69"/>
                  </a:lnTo>
                  <a:lnTo>
                    <a:pt x="32" y="76"/>
                  </a:lnTo>
                  <a:lnTo>
                    <a:pt x="45" y="82"/>
                  </a:lnTo>
                  <a:lnTo>
                    <a:pt x="60" y="88"/>
                  </a:lnTo>
                  <a:lnTo>
                    <a:pt x="77" y="92"/>
                  </a:lnTo>
                  <a:lnTo>
                    <a:pt x="96" y="95"/>
                  </a:lnTo>
                  <a:lnTo>
                    <a:pt x="117" y="96"/>
                  </a:lnTo>
                  <a:lnTo>
                    <a:pt x="136" y="96"/>
                  </a:lnTo>
                  <a:lnTo>
                    <a:pt x="153" y="95"/>
                  </a:lnTo>
                  <a:lnTo>
                    <a:pt x="171" y="93"/>
                  </a:lnTo>
                  <a:lnTo>
                    <a:pt x="188" y="88"/>
                  </a:lnTo>
                  <a:lnTo>
                    <a:pt x="203" y="83"/>
                  </a:lnTo>
                  <a:lnTo>
                    <a:pt x="216" y="76"/>
                  </a:lnTo>
                  <a:lnTo>
                    <a:pt x="229" y="68"/>
                  </a:lnTo>
                  <a:lnTo>
                    <a:pt x="239" y="57"/>
                  </a:lnTo>
                  <a:lnTo>
                    <a:pt x="240" y="6"/>
                  </a:lnTo>
                </a:path>
              </a:pathLst>
            </a:custGeom>
            <a:solidFill>
              <a:schemeClr val="tx1"/>
            </a:solidFill>
            <a:ln w="12700" cap="rnd" cmpd="sng">
              <a:solidFill>
                <a:srgbClr val="000000"/>
              </a:solidFill>
              <a:prstDash val="solid"/>
              <a:round/>
              <a:headEnd type="none" w="med" len="med"/>
              <a:tailEnd type="none" w="med" len="med"/>
            </a:ln>
          </p:spPr>
          <p:txBody>
            <a:bodyPr/>
            <a:lstStyle/>
            <a:p>
              <a:endParaRPr lang="it-IT"/>
            </a:p>
          </p:txBody>
        </p:sp>
        <p:sp>
          <p:nvSpPr>
            <p:cNvPr id="30197" name="Freeform 541"/>
            <p:cNvSpPr>
              <a:spLocks/>
            </p:cNvSpPr>
            <p:nvPr/>
          </p:nvSpPr>
          <p:spPr bwMode="auto">
            <a:xfrm>
              <a:off x="2914" y="1622"/>
              <a:ext cx="216" cy="118"/>
            </a:xfrm>
            <a:custGeom>
              <a:avLst/>
              <a:gdLst>
                <a:gd name="T0" fmla="*/ 29 w 243"/>
                <a:gd name="T1" fmla="*/ 117 h 118"/>
                <a:gd name="T2" fmla="*/ 29 w 243"/>
                <a:gd name="T3" fmla="*/ 117 h 118"/>
                <a:gd name="T4" fmla="*/ 36 w 243"/>
                <a:gd name="T5" fmla="*/ 116 h 118"/>
                <a:gd name="T6" fmla="*/ 41 w 243"/>
                <a:gd name="T7" fmla="*/ 113 h 118"/>
                <a:gd name="T8" fmla="*/ 46 w 243"/>
                <a:gd name="T9" fmla="*/ 107 h 118"/>
                <a:gd name="T10" fmla="*/ 51 w 243"/>
                <a:gd name="T11" fmla="*/ 100 h 118"/>
                <a:gd name="T12" fmla="*/ 53 w 243"/>
                <a:gd name="T13" fmla="*/ 91 h 118"/>
                <a:gd name="T14" fmla="*/ 57 w 243"/>
                <a:gd name="T15" fmla="*/ 81 h 118"/>
                <a:gd name="T16" fmla="*/ 58 w 243"/>
                <a:gd name="T17" fmla="*/ 71 h 118"/>
                <a:gd name="T18" fmla="*/ 60 w 243"/>
                <a:gd name="T19" fmla="*/ 59 h 118"/>
                <a:gd name="T20" fmla="*/ 58 w 243"/>
                <a:gd name="T21" fmla="*/ 46 h 118"/>
                <a:gd name="T22" fmla="*/ 57 w 243"/>
                <a:gd name="T23" fmla="*/ 35 h 118"/>
                <a:gd name="T24" fmla="*/ 53 w 243"/>
                <a:gd name="T25" fmla="*/ 26 h 118"/>
                <a:gd name="T26" fmla="*/ 51 w 243"/>
                <a:gd name="T27" fmla="*/ 17 h 118"/>
                <a:gd name="T28" fmla="*/ 46 w 243"/>
                <a:gd name="T29" fmla="*/ 9 h 118"/>
                <a:gd name="T30" fmla="*/ 41 w 243"/>
                <a:gd name="T31" fmla="*/ 4 h 118"/>
                <a:gd name="T32" fmla="*/ 36 w 243"/>
                <a:gd name="T33" fmla="*/ 1 h 118"/>
                <a:gd name="T34" fmla="*/ 29 w 243"/>
                <a:gd name="T35" fmla="*/ 0 h 118"/>
                <a:gd name="T36" fmla="*/ 23 w 243"/>
                <a:gd name="T37" fmla="*/ 1 h 118"/>
                <a:gd name="T38" fmla="*/ 18 w 243"/>
                <a:gd name="T39" fmla="*/ 4 h 118"/>
                <a:gd name="T40" fmla="*/ 12 w 243"/>
                <a:gd name="T41" fmla="*/ 9 h 118"/>
                <a:gd name="T42" fmla="*/ 9 w 243"/>
                <a:gd name="T43" fmla="*/ 17 h 118"/>
                <a:gd name="T44" fmla="*/ 4 w 243"/>
                <a:gd name="T45" fmla="*/ 26 h 118"/>
                <a:gd name="T46" fmla="*/ 4 w 243"/>
                <a:gd name="T47" fmla="*/ 35 h 118"/>
                <a:gd name="T48" fmla="*/ 2 w 243"/>
                <a:gd name="T49" fmla="*/ 46 h 118"/>
                <a:gd name="T50" fmla="*/ 0 w 243"/>
                <a:gd name="T51" fmla="*/ 59 h 118"/>
                <a:gd name="T52" fmla="*/ 2 w 243"/>
                <a:gd name="T53" fmla="*/ 71 h 118"/>
                <a:gd name="T54" fmla="*/ 4 w 243"/>
                <a:gd name="T55" fmla="*/ 81 h 118"/>
                <a:gd name="T56" fmla="*/ 4 w 243"/>
                <a:gd name="T57" fmla="*/ 91 h 118"/>
                <a:gd name="T58" fmla="*/ 9 w 243"/>
                <a:gd name="T59" fmla="*/ 100 h 118"/>
                <a:gd name="T60" fmla="*/ 12 w 243"/>
                <a:gd name="T61" fmla="*/ 107 h 118"/>
                <a:gd name="T62" fmla="*/ 18 w 243"/>
                <a:gd name="T63" fmla="*/ 113 h 118"/>
                <a:gd name="T64" fmla="*/ 23 w 243"/>
                <a:gd name="T65" fmla="*/ 116 h 118"/>
                <a:gd name="T66" fmla="*/ 29 w 243"/>
                <a:gd name="T67" fmla="*/ 117 h 1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3"/>
                <a:gd name="T103" fmla="*/ 0 h 118"/>
                <a:gd name="T104" fmla="*/ 243 w 243"/>
                <a:gd name="T105" fmla="*/ 118 h 1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3" h="118">
                  <a:moveTo>
                    <a:pt x="120" y="117"/>
                  </a:moveTo>
                  <a:lnTo>
                    <a:pt x="120" y="117"/>
                  </a:lnTo>
                  <a:lnTo>
                    <a:pt x="145" y="116"/>
                  </a:lnTo>
                  <a:lnTo>
                    <a:pt x="168" y="113"/>
                  </a:lnTo>
                  <a:lnTo>
                    <a:pt x="189" y="107"/>
                  </a:lnTo>
                  <a:lnTo>
                    <a:pt x="206" y="100"/>
                  </a:lnTo>
                  <a:lnTo>
                    <a:pt x="222" y="91"/>
                  </a:lnTo>
                  <a:lnTo>
                    <a:pt x="232" y="81"/>
                  </a:lnTo>
                  <a:lnTo>
                    <a:pt x="239" y="71"/>
                  </a:lnTo>
                  <a:lnTo>
                    <a:pt x="242" y="59"/>
                  </a:lnTo>
                  <a:lnTo>
                    <a:pt x="239" y="46"/>
                  </a:lnTo>
                  <a:lnTo>
                    <a:pt x="232" y="35"/>
                  </a:lnTo>
                  <a:lnTo>
                    <a:pt x="222" y="26"/>
                  </a:lnTo>
                  <a:lnTo>
                    <a:pt x="206" y="17"/>
                  </a:lnTo>
                  <a:lnTo>
                    <a:pt x="189" y="9"/>
                  </a:lnTo>
                  <a:lnTo>
                    <a:pt x="168" y="4"/>
                  </a:lnTo>
                  <a:lnTo>
                    <a:pt x="145" y="1"/>
                  </a:lnTo>
                  <a:lnTo>
                    <a:pt x="120" y="0"/>
                  </a:lnTo>
                  <a:lnTo>
                    <a:pt x="96" y="1"/>
                  </a:lnTo>
                  <a:lnTo>
                    <a:pt x="74" y="4"/>
                  </a:lnTo>
                  <a:lnTo>
                    <a:pt x="53" y="9"/>
                  </a:lnTo>
                  <a:lnTo>
                    <a:pt x="36" y="17"/>
                  </a:lnTo>
                  <a:lnTo>
                    <a:pt x="20" y="26"/>
                  </a:lnTo>
                  <a:lnTo>
                    <a:pt x="10" y="35"/>
                  </a:lnTo>
                  <a:lnTo>
                    <a:pt x="2" y="46"/>
                  </a:lnTo>
                  <a:lnTo>
                    <a:pt x="0" y="59"/>
                  </a:lnTo>
                  <a:lnTo>
                    <a:pt x="2" y="71"/>
                  </a:lnTo>
                  <a:lnTo>
                    <a:pt x="10" y="81"/>
                  </a:lnTo>
                  <a:lnTo>
                    <a:pt x="20" y="91"/>
                  </a:lnTo>
                  <a:lnTo>
                    <a:pt x="36" y="100"/>
                  </a:lnTo>
                  <a:lnTo>
                    <a:pt x="53" y="107"/>
                  </a:lnTo>
                  <a:lnTo>
                    <a:pt x="74" y="113"/>
                  </a:lnTo>
                  <a:lnTo>
                    <a:pt x="96" y="116"/>
                  </a:lnTo>
                  <a:lnTo>
                    <a:pt x="120" y="117"/>
                  </a:lnTo>
                </a:path>
              </a:pathLst>
            </a:custGeom>
            <a:solidFill>
              <a:schemeClr val="tx1"/>
            </a:solidFill>
            <a:ln w="12700" cap="rnd" cmpd="sng">
              <a:solidFill>
                <a:srgbClr val="000000"/>
              </a:solidFill>
              <a:prstDash val="solid"/>
              <a:round/>
              <a:headEnd type="none" w="med" len="med"/>
              <a:tailEnd type="none" w="med" len="med"/>
            </a:ln>
          </p:spPr>
          <p:txBody>
            <a:bodyPr/>
            <a:lstStyle/>
            <a:p>
              <a:endParaRPr lang="it-IT"/>
            </a:p>
          </p:txBody>
        </p:sp>
        <p:sp>
          <p:nvSpPr>
            <p:cNvPr id="30198" name="Freeform 542"/>
            <p:cNvSpPr>
              <a:spLocks/>
            </p:cNvSpPr>
            <p:nvPr/>
          </p:nvSpPr>
          <p:spPr bwMode="auto">
            <a:xfrm>
              <a:off x="2973" y="1661"/>
              <a:ext cx="142" cy="98"/>
            </a:xfrm>
            <a:custGeom>
              <a:avLst/>
              <a:gdLst>
                <a:gd name="T0" fmla="*/ 0 w 159"/>
                <a:gd name="T1" fmla="*/ 92 h 98"/>
                <a:gd name="T2" fmla="*/ 36 w 159"/>
                <a:gd name="T3" fmla="*/ 11 h 98"/>
                <a:gd name="T4" fmla="*/ 36 w 159"/>
                <a:gd name="T5" fmla="*/ 0 h 98"/>
                <a:gd name="T6" fmla="*/ 0 w 159"/>
                <a:gd name="T7" fmla="*/ 82 h 98"/>
                <a:gd name="T8" fmla="*/ 0 w 159"/>
                <a:gd name="T9" fmla="*/ 92 h 98"/>
                <a:gd name="T10" fmla="*/ 4 w 159"/>
                <a:gd name="T11" fmla="*/ 97 h 98"/>
                <a:gd name="T12" fmla="*/ 4 w 159"/>
                <a:gd name="T13" fmla="*/ 87 h 98"/>
                <a:gd name="T14" fmla="*/ 40 w 159"/>
                <a:gd name="T15" fmla="*/ 7 h 98"/>
                <a:gd name="T16" fmla="*/ 0 w 159"/>
                <a:gd name="T17" fmla="*/ 92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98"/>
                <a:gd name="T29" fmla="*/ 159 w 159"/>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98">
                  <a:moveTo>
                    <a:pt x="0" y="92"/>
                  </a:moveTo>
                  <a:lnTo>
                    <a:pt x="141" y="11"/>
                  </a:lnTo>
                  <a:lnTo>
                    <a:pt x="140" y="0"/>
                  </a:lnTo>
                  <a:lnTo>
                    <a:pt x="0" y="82"/>
                  </a:lnTo>
                  <a:lnTo>
                    <a:pt x="0" y="92"/>
                  </a:lnTo>
                  <a:lnTo>
                    <a:pt x="14" y="97"/>
                  </a:lnTo>
                  <a:lnTo>
                    <a:pt x="15" y="87"/>
                  </a:lnTo>
                  <a:lnTo>
                    <a:pt x="158" y="7"/>
                  </a:lnTo>
                  <a:lnTo>
                    <a:pt x="0" y="92"/>
                  </a:lnTo>
                </a:path>
              </a:pathLst>
            </a:custGeom>
            <a:solidFill>
              <a:srgbClr val="D5D5D6"/>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199" name="Freeform 543"/>
            <p:cNvSpPr>
              <a:spLocks/>
            </p:cNvSpPr>
            <p:nvPr/>
          </p:nvSpPr>
          <p:spPr bwMode="auto">
            <a:xfrm>
              <a:off x="2949" y="1669"/>
              <a:ext cx="152" cy="108"/>
            </a:xfrm>
            <a:custGeom>
              <a:avLst/>
              <a:gdLst>
                <a:gd name="T0" fmla="*/ 0 w 171"/>
                <a:gd name="T1" fmla="*/ 101 h 108"/>
                <a:gd name="T2" fmla="*/ 37 w 171"/>
                <a:gd name="T3" fmla="*/ 12 h 108"/>
                <a:gd name="T4" fmla="*/ 37 w 171"/>
                <a:gd name="T5" fmla="*/ 0 h 108"/>
                <a:gd name="T6" fmla="*/ 0 w 171"/>
                <a:gd name="T7" fmla="*/ 90 h 108"/>
                <a:gd name="T8" fmla="*/ 0 w 171"/>
                <a:gd name="T9" fmla="*/ 101 h 108"/>
                <a:gd name="T10" fmla="*/ 4 w 171"/>
                <a:gd name="T11" fmla="*/ 107 h 108"/>
                <a:gd name="T12" fmla="*/ 4 w 171"/>
                <a:gd name="T13" fmla="*/ 96 h 108"/>
                <a:gd name="T14" fmla="*/ 42 w 171"/>
                <a:gd name="T15" fmla="*/ 8 h 108"/>
                <a:gd name="T16" fmla="*/ 0 60000 65536"/>
                <a:gd name="T17" fmla="*/ 0 60000 65536"/>
                <a:gd name="T18" fmla="*/ 0 60000 65536"/>
                <a:gd name="T19" fmla="*/ 0 60000 65536"/>
                <a:gd name="T20" fmla="*/ 0 60000 65536"/>
                <a:gd name="T21" fmla="*/ 0 60000 65536"/>
                <a:gd name="T22" fmla="*/ 0 60000 65536"/>
                <a:gd name="T23" fmla="*/ 0 60000 65536"/>
                <a:gd name="T24" fmla="*/ 0 w 171"/>
                <a:gd name="T25" fmla="*/ 0 h 108"/>
                <a:gd name="T26" fmla="*/ 171 w 171"/>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 h="108">
                  <a:moveTo>
                    <a:pt x="0" y="101"/>
                  </a:moveTo>
                  <a:lnTo>
                    <a:pt x="152" y="12"/>
                  </a:lnTo>
                  <a:lnTo>
                    <a:pt x="151" y="0"/>
                  </a:lnTo>
                  <a:lnTo>
                    <a:pt x="0" y="90"/>
                  </a:lnTo>
                  <a:lnTo>
                    <a:pt x="0" y="101"/>
                  </a:lnTo>
                  <a:lnTo>
                    <a:pt x="15" y="107"/>
                  </a:lnTo>
                  <a:lnTo>
                    <a:pt x="16" y="96"/>
                  </a:lnTo>
                  <a:lnTo>
                    <a:pt x="170" y="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00" name="Line 544"/>
            <p:cNvSpPr>
              <a:spLocks noChangeShapeType="1"/>
            </p:cNvSpPr>
            <p:nvPr/>
          </p:nvSpPr>
          <p:spPr bwMode="auto">
            <a:xfrm>
              <a:off x="3024" y="1790"/>
              <a:ext cx="8" cy="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it-IT"/>
            </a:p>
          </p:txBody>
        </p:sp>
        <p:sp>
          <p:nvSpPr>
            <p:cNvPr id="30201" name="Freeform 563"/>
            <p:cNvSpPr>
              <a:spLocks/>
            </p:cNvSpPr>
            <p:nvPr/>
          </p:nvSpPr>
          <p:spPr bwMode="auto">
            <a:xfrm>
              <a:off x="2010" y="2319"/>
              <a:ext cx="36" cy="36"/>
            </a:xfrm>
            <a:custGeom>
              <a:avLst/>
              <a:gdLst>
                <a:gd name="T0" fmla="*/ 4 w 41"/>
                <a:gd name="T1" fmla="*/ 35 h 36"/>
                <a:gd name="T2" fmla="*/ 4 w 41"/>
                <a:gd name="T3" fmla="*/ 35 h 36"/>
                <a:gd name="T4" fmla="*/ 6 w 41"/>
                <a:gd name="T5" fmla="*/ 33 h 36"/>
                <a:gd name="T6" fmla="*/ 8 w 41"/>
                <a:gd name="T7" fmla="*/ 30 h 36"/>
                <a:gd name="T8" fmla="*/ 8 w 41"/>
                <a:gd name="T9" fmla="*/ 25 h 36"/>
                <a:gd name="T10" fmla="*/ 9 w 41"/>
                <a:gd name="T11" fmla="*/ 18 h 36"/>
                <a:gd name="T12" fmla="*/ 8 w 41"/>
                <a:gd name="T13" fmla="*/ 11 h 36"/>
                <a:gd name="T14" fmla="*/ 8 w 41"/>
                <a:gd name="T15" fmla="*/ 5 h 36"/>
                <a:gd name="T16" fmla="*/ 6 w 41"/>
                <a:gd name="T17" fmla="*/ 1 h 36"/>
                <a:gd name="T18" fmla="*/ 4 w 41"/>
                <a:gd name="T19" fmla="*/ 0 h 36"/>
                <a:gd name="T20" fmla="*/ 4 w 41"/>
                <a:gd name="T21" fmla="*/ 1 h 36"/>
                <a:gd name="T22" fmla="*/ 4 w 41"/>
                <a:gd name="T23" fmla="*/ 5 h 36"/>
                <a:gd name="T24" fmla="*/ 1 w 41"/>
                <a:gd name="T25" fmla="*/ 11 h 36"/>
                <a:gd name="T26" fmla="*/ 0 w 41"/>
                <a:gd name="T27" fmla="*/ 18 h 36"/>
                <a:gd name="T28" fmla="*/ 1 w 41"/>
                <a:gd name="T29" fmla="*/ 25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4" y="30"/>
                  </a:lnTo>
                  <a:lnTo>
                    <a:pt x="38" y="25"/>
                  </a:lnTo>
                  <a:lnTo>
                    <a:pt x="40" y="18"/>
                  </a:lnTo>
                  <a:lnTo>
                    <a:pt x="38" y="11"/>
                  </a:lnTo>
                  <a:lnTo>
                    <a:pt x="34" y="5"/>
                  </a:lnTo>
                  <a:lnTo>
                    <a:pt x="27" y="1"/>
                  </a:lnTo>
                  <a:lnTo>
                    <a:pt x="19" y="0"/>
                  </a:lnTo>
                  <a:lnTo>
                    <a:pt x="11" y="1"/>
                  </a:lnTo>
                  <a:lnTo>
                    <a:pt x="6" y="5"/>
                  </a:lnTo>
                  <a:lnTo>
                    <a:pt x="1" y="11"/>
                  </a:lnTo>
                  <a:lnTo>
                    <a:pt x="0" y="18"/>
                  </a:lnTo>
                  <a:lnTo>
                    <a:pt x="1" y="25"/>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grpSp>
          <p:nvGrpSpPr>
            <p:cNvPr id="30202" name="Group 564"/>
            <p:cNvGrpSpPr>
              <a:grpSpLocks/>
            </p:cNvGrpSpPr>
            <p:nvPr/>
          </p:nvGrpSpPr>
          <p:grpSpPr bwMode="auto">
            <a:xfrm>
              <a:off x="3402" y="2230"/>
              <a:ext cx="950" cy="879"/>
              <a:chOff x="3728" y="2230"/>
              <a:chExt cx="1069" cy="879"/>
            </a:xfrm>
          </p:grpSpPr>
          <p:sp>
            <p:nvSpPr>
              <p:cNvPr id="30286" name="Freeform 565"/>
              <p:cNvSpPr>
                <a:spLocks/>
              </p:cNvSpPr>
              <p:nvPr/>
            </p:nvSpPr>
            <p:spPr bwMode="auto">
              <a:xfrm>
                <a:off x="4487" y="2242"/>
                <a:ext cx="310" cy="867"/>
              </a:xfrm>
              <a:custGeom>
                <a:avLst/>
                <a:gdLst>
                  <a:gd name="T0" fmla="*/ 28 w 310"/>
                  <a:gd name="T1" fmla="*/ 70 h 867"/>
                  <a:gd name="T2" fmla="*/ 67 w 310"/>
                  <a:gd name="T3" fmla="*/ 29 h 867"/>
                  <a:gd name="T4" fmla="*/ 115 w 310"/>
                  <a:gd name="T5" fmla="*/ 10 h 867"/>
                  <a:gd name="T6" fmla="*/ 156 w 310"/>
                  <a:gd name="T7" fmla="*/ 0 h 867"/>
                  <a:gd name="T8" fmla="*/ 216 w 310"/>
                  <a:gd name="T9" fmla="*/ 10 h 867"/>
                  <a:gd name="T10" fmla="*/ 249 w 310"/>
                  <a:gd name="T11" fmla="*/ 36 h 867"/>
                  <a:gd name="T12" fmla="*/ 271 w 310"/>
                  <a:gd name="T13" fmla="*/ 62 h 867"/>
                  <a:gd name="T14" fmla="*/ 280 w 310"/>
                  <a:gd name="T15" fmla="*/ 89 h 867"/>
                  <a:gd name="T16" fmla="*/ 290 w 310"/>
                  <a:gd name="T17" fmla="*/ 170 h 867"/>
                  <a:gd name="T18" fmla="*/ 309 w 310"/>
                  <a:gd name="T19" fmla="*/ 336 h 867"/>
                  <a:gd name="T20" fmla="*/ 290 w 310"/>
                  <a:gd name="T21" fmla="*/ 643 h 867"/>
                  <a:gd name="T22" fmla="*/ 288 w 310"/>
                  <a:gd name="T23" fmla="*/ 720 h 867"/>
                  <a:gd name="T24" fmla="*/ 288 w 310"/>
                  <a:gd name="T25" fmla="*/ 758 h 867"/>
                  <a:gd name="T26" fmla="*/ 276 w 310"/>
                  <a:gd name="T27" fmla="*/ 785 h 867"/>
                  <a:gd name="T28" fmla="*/ 254 w 310"/>
                  <a:gd name="T29" fmla="*/ 814 h 867"/>
                  <a:gd name="T30" fmla="*/ 230 w 310"/>
                  <a:gd name="T31" fmla="*/ 835 h 867"/>
                  <a:gd name="T32" fmla="*/ 201 w 310"/>
                  <a:gd name="T33" fmla="*/ 852 h 867"/>
                  <a:gd name="T34" fmla="*/ 172 w 310"/>
                  <a:gd name="T35" fmla="*/ 866 h 867"/>
                  <a:gd name="T36" fmla="*/ 144 w 310"/>
                  <a:gd name="T37" fmla="*/ 864 h 867"/>
                  <a:gd name="T38" fmla="*/ 88 w 310"/>
                  <a:gd name="T39" fmla="*/ 852 h 867"/>
                  <a:gd name="T40" fmla="*/ 43 w 310"/>
                  <a:gd name="T41" fmla="*/ 835 h 867"/>
                  <a:gd name="T42" fmla="*/ 16 w 310"/>
                  <a:gd name="T43" fmla="*/ 818 h 867"/>
                  <a:gd name="T44" fmla="*/ 4 w 310"/>
                  <a:gd name="T45" fmla="*/ 802 h 867"/>
                  <a:gd name="T46" fmla="*/ 0 w 310"/>
                  <a:gd name="T47" fmla="*/ 761 h 867"/>
                  <a:gd name="T48" fmla="*/ 9 w 310"/>
                  <a:gd name="T49" fmla="*/ 694 h 867"/>
                  <a:gd name="T50" fmla="*/ 21 w 310"/>
                  <a:gd name="T51" fmla="*/ 602 h 867"/>
                  <a:gd name="T52" fmla="*/ 24 w 310"/>
                  <a:gd name="T53" fmla="*/ 504 h 867"/>
                  <a:gd name="T54" fmla="*/ 36 w 310"/>
                  <a:gd name="T55" fmla="*/ 422 h 867"/>
                  <a:gd name="T56" fmla="*/ 40 w 310"/>
                  <a:gd name="T57" fmla="*/ 322 h 867"/>
                  <a:gd name="T58" fmla="*/ 38 w 310"/>
                  <a:gd name="T59" fmla="*/ 242 h 867"/>
                  <a:gd name="T60" fmla="*/ 31 w 310"/>
                  <a:gd name="T61" fmla="*/ 151 h 867"/>
                  <a:gd name="T62" fmla="*/ 28 w 310"/>
                  <a:gd name="T63" fmla="*/ 103 h 867"/>
                  <a:gd name="T64" fmla="*/ 28 w 310"/>
                  <a:gd name="T65" fmla="*/ 70 h 8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0"/>
                  <a:gd name="T100" fmla="*/ 0 h 867"/>
                  <a:gd name="T101" fmla="*/ 310 w 310"/>
                  <a:gd name="T102" fmla="*/ 867 h 8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0" h="867">
                    <a:moveTo>
                      <a:pt x="28" y="70"/>
                    </a:moveTo>
                    <a:lnTo>
                      <a:pt x="67" y="29"/>
                    </a:lnTo>
                    <a:lnTo>
                      <a:pt x="115" y="10"/>
                    </a:lnTo>
                    <a:lnTo>
                      <a:pt x="156" y="0"/>
                    </a:lnTo>
                    <a:lnTo>
                      <a:pt x="216" y="10"/>
                    </a:lnTo>
                    <a:lnTo>
                      <a:pt x="249" y="36"/>
                    </a:lnTo>
                    <a:lnTo>
                      <a:pt x="271" y="62"/>
                    </a:lnTo>
                    <a:lnTo>
                      <a:pt x="280" y="89"/>
                    </a:lnTo>
                    <a:lnTo>
                      <a:pt x="290" y="170"/>
                    </a:lnTo>
                    <a:lnTo>
                      <a:pt x="309" y="336"/>
                    </a:lnTo>
                    <a:lnTo>
                      <a:pt x="290" y="643"/>
                    </a:lnTo>
                    <a:lnTo>
                      <a:pt x="288" y="720"/>
                    </a:lnTo>
                    <a:lnTo>
                      <a:pt x="288" y="758"/>
                    </a:lnTo>
                    <a:lnTo>
                      <a:pt x="276" y="785"/>
                    </a:lnTo>
                    <a:lnTo>
                      <a:pt x="254" y="814"/>
                    </a:lnTo>
                    <a:lnTo>
                      <a:pt x="230" y="835"/>
                    </a:lnTo>
                    <a:lnTo>
                      <a:pt x="201" y="852"/>
                    </a:lnTo>
                    <a:lnTo>
                      <a:pt x="172" y="866"/>
                    </a:lnTo>
                    <a:lnTo>
                      <a:pt x="144" y="864"/>
                    </a:lnTo>
                    <a:lnTo>
                      <a:pt x="88" y="852"/>
                    </a:lnTo>
                    <a:lnTo>
                      <a:pt x="43" y="835"/>
                    </a:lnTo>
                    <a:lnTo>
                      <a:pt x="16" y="818"/>
                    </a:lnTo>
                    <a:lnTo>
                      <a:pt x="4" y="802"/>
                    </a:lnTo>
                    <a:lnTo>
                      <a:pt x="0" y="761"/>
                    </a:lnTo>
                    <a:lnTo>
                      <a:pt x="9" y="694"/>
                    </a:lnTo>
                    <a:lnTo>
                      <a:pt x="21" y="602"/>
                    </a:lnTo>
                    <a:lnTo>
                      <a:pt x="24" y="504"/>
                    </a:lnTo>
                    <a:lnTo>
                      <a:pt x="36" y="422"/>
                    </a:lnTo>
                    <a:lnTo>
                      <a:pt x="40" y="322"/>
                    </a:lnTo>
                    <a:lnTo>
                      <a:pt x="38" y="242"/>
                    </a:lnTo>
                    <a:lnTo>
                      <a:pt x="31" y="151"/>
                    </a:lnTo>
                    <a:lnTo>
                      <a:pt x="28" y="103"/>
                    </a:lnTo>
                    <a:lnTo>
                      <a:pt x="28" y="70"/>
                    </a:lnTo>
                  </a:path>
                </a:pathLst>
              </a:custGeom>
              <a:solidFill>
                <a:srgbClr val="FFFBD5"/>
              </a:solidFill>
              <a:ln w="12700" cap="rnd" cmpd="sng">
                <a:solidFill>
                  <a:srgbClr val="919191"/>
                </a:solidFill>
                <a:prstDash val="solid"/>
                <a:round/>
                <a:headEnd type="none" w="med" len="med"/>
                <a:tailEnd type="none" w="med" len="med"/>
              </a:ln>
            </p:spPr>
            <p:txBody>
              <a:bodyPr/>
              <a:lstStyle/>
              <a:p>
                <a:endParaRPr lang="it-IT"/>
              </a:p>
            </p:txBody>
          </p:sp>
          <p:sp>
            <p:nvSpPr>
              <p:cNvPr id="30287" name="Freeform 566"/>
              <p:cNvSpPr>
                <a:spLocks/>
              </p:cNvSpPr>
              <p:nvPr/>
            </p:nvSpPr>
            <p:spPr bwMode="auto">
              <a:xfrm>
                <a:off x="4235" y="2232"/>
                <a:ext cx="293" cy="875"/>
              </a:xfrm>
              <a:custGeom>
                <a:avLst/>
                <a:gdLst>
                  <a:gd name="T0" fmla="*/ 36 w 293"/>
                  <a:gd name="T1" fmla="*/ 94 h 875"/>
                  <a:gd name="T2" fmla="*/ 50 w 293"/>
                  <a:gd name="T3" fmla="*/ 56 h 875"/>
                  <a:gd name="T4" fmla="*/ 69 w 293"/>
                  <a:gd name="T5" fmla="*/ 36 h 875"/>
                  <a:gd name="T6" fmla="*/ 105 w 293"/>
                  <a:gd name="T7" fmla="*/ 20 h 875"/>
                  <a:gd name="T8" fmla="*/ 151 w 293"/>
                  <a:gd name="T9" fmla="*/ 0 h 875"/>
                  <a:gd name="T10" fmla="*/ 184 w 293"/>
                  <a:gd name="T11" fmla="*/ 0 h 875"/>
                  <a:gd name="T12" fmla="*/ 223 w 293"/>
                  <a:gd name="T13" fmla="*/ 17 h 875"/>
                  <a:gd name="T14" fmla="*/ 254 w 293"/>
                  <a:gd name="T15" fmla="*/ 36 h 875"/>
                  <a:gd name="T16" fmla="*/ 273 w 293"/>
                  <a:gd name="T17" fmla="*/ 60 h 875"/>
                  <a:gd name="T18" fmla="*/ 285 w 293"/>
                  <a:gd name="T19" fmla="*/ 116 h 875"/>
                  <a:gd name="T20" fmla="*/ 285 w 293"/>
                  <a:gd name="T21" fmla="*/ 168 h 875"/>
                  <a:gd name="T22" fmla="*/ 292 w 293"/>
                  <a:gd name="T23" fmla="*/ 214 h 875"/>
                  <a:gd name="T24" fmla="*/ 288 w 293"/>
                  <a:gd name="T25" fmla="*/ 257 h 875"/>
                  <a:gd name="T26" fmla="*/ 276 w 293"/>
                  <a:gd name="T27" fmla="*/ 334 h 875"/>
                  <a:gd name="T28" fmla="*/ 266 w 293"/>
                  <a:gd name="T29" fmla="*/ 396 h 875"/>
                  <a:gd name="T30" fmla="*/ 259 w 293"/>
                  <a:gd name="T31" fmla="*/ 454 h 875"/>
                  <a:gd name="T32" fmla="*/ 261 w 293"/>
                  <a:gd name="T33" fmla="*/ 567 h 875"/>
                  <a:gd name="T34" fmla="*/ 264 w 293"/>
                  <a:gd name="T35" fmla="*/ 684 h 875"/>
                  <a:gd name="T36" fmla="*/ 271 w 293"/>
                  <a:gd name="T37" fmla="*/ 735 h 875"/>
                  <a:gd name="T38" fmla="*/ 273 w 293"/>
                  <a:gd name="T39" fmla="*/ 783 h 875"/>
                  <a:gd name="T40" fmla="*/ 261 w 293"/>
                  <a:gd name="T41" fmla="*/ 816 h 875"/>
                  <a:gd name="T42" fmla="*/ 223 w 293"/>
                  <a:gd name="T43" fmla="*/ 845 h 875"/>
                  <a:gd name="T44" fmla="*/ 180 w 293"/>
                  <a:gd name="T45" fmla="*/ 869 h 875"/>
                  <a:gd name="T46" fmla="*/ 141 w 293"/>
                  <a:gd name="T47" fmla="*/ 874 h 875"/>
                  <a:gd name="T48" fmla="*/ 93 w 293"/>
                  <a:gd name="T49" fmla="*/ 867 h 875"/>
                  <a:gd name="T50" fmla="*/ 57 w 293"/>
                  <a:gd name="T51" fmla="*/ 857 h 875"/>
                  <a:gd name="T52" fmla="*/ 31 w 293"/>
                  <a:gd name="T53" fmla="*/ 840 h 875"/>
                  <a:gd name="T54" fmla="*/ 4 w 293"/>
                  <a:gd name="T55" fmla="*/ 819 h 875"/>
                  <a:gd name="T56" fmla="*/ 2 w 293"/>
                  <a:gd name="T57" fmla="*/ 802 h 875"/>
                  <a:gd name="T58" fmla="*/ 0 w 293"/>
                  <a:gd name="T59" fmla="*/ 766 h 875"/>
                  <a:gd name="T60" fmla="*/ 7 w 293"/>
                  <a:gd name="T61" fmla="*/ 718 h 875"/>
                  <a:gd name="T62" fmla="*/ 14 w 293"/>
                  <a:gd name="T63" fmla="*/ 663 h 875"/>
                  <a:gd name="T64" fmla="*/ 26 w 293"/>
                  <a:gd name="T65" fmla="*/ 588 h 875"/>
                  <a:gd name="T66" fmla="*/ 24 w 293"/>
                  <a:gd name="T67" fmla="*/ 476 h 875"/>
                  <a:gd name="T68" fmla="*/ 31 w 293"/>
                  <a:gd name="T69" fmla="*/ 298 h 875"/>
                  <a:gd name="T70" fmla="*/ 28 w 293"/>
                  <a:gd name="T71" fmla="*/ 161 h 875"/>
                  <a:gd name="T72" fmla="*/ 36 w 293"/>
                  <a:gd name="T73" fmla="*/ 94 h 8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3"/>
                  <a:gd name="T112" fmla="*/ 0 h 875"/>
                  <a:gd name="T113" fmla="*/ 293 w 293"/>
                  <a:gd name="T114" fmla="*/ 875 h 8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3" h="875">
                    <a:moveTo>
                      <a:pt x="36" y="94"/>
                    </a:moveTo>
                    <a:lnTo>
                      <a:pt x="50" y="56"/>
                    </a:lnTo>
                    <a:lnTo>
                      <a:pt x="69" y="36"/>
                    </a:lnTo>
                    <a:lnTo>
                      <a:pt x="105" y="20"/>
                    </a:lnTo>
                    <a:lnTo>
                      <a:pt x="151" y="0"/>
                    </a:lnTo>
                    <a:lnTo>
                      <a:pt x="184" y="0"/>
                    </a:lnTo>
                    <a:lnTo>
                      <a:pt x="223" y="17"/>
                    </a:lnTo>
                    <a:lnTo>
                      <a:pt x="254" y="36"/>
                    </a:lnTo>
                    <a:lnTo>
                      <a:pt x="273" y="60"/>
                    </a:lnTo>
                    <a:lnTo>
                      <a:pt x="285" y="116"/>
                    </a:lnTo>
                    <a:lnTo>
                      <a:pt x="285" y="168"/>
                    </a:lnTo>
                    <a:lnTo>
                      <a:pt x="292" y="214"/>
                    </a:lnTo>
                    <a:lnTo>
                      <a:pt x="288" y="257"/>
                    </a:lnTo>
                    <a:lnTo>
                      <a:pt x="276" y="334"/>
                    </a:lnTo>
                    <a:lnTo>
                      <a:pt x="266" y="396"/>
                    </a:lnTo>
                    <a:lnTo>
                      <a:pt x="259" y="454"/>
                    </a:lnTo>
                    <a:lnTo>
                      <a:pt x="261" y="567"/>
                    </a:lnTo>
                    <a:lnTo>
                      <a:pt x="264" y="684"/>
                    </a:lnTo>
                    <a:lnTo>
                      <a:pt x="271" y="735"/>
                    </a:lnTo>
                    <a:lnTo>
                      <a:pt x="273" y="783"/>
                    </a:lnTo>
                    <a:lnTo>
                      <a:pt x="261" y="816"/>
                    </a:lnTo>
                    <a:lnTo>
                      <a:pt x="223" y="845"/>
                    </a:lnTo>
                    <a:lnTo>
                      <a:pt x="180" y="869"/>
                    </a:lnTo>
                    <a:lnTo>
                      <a:pt x="141" y="874"/>
                    </a:lnTo>
                    <a:lnTo>
                      <a:pt x="93" y="867"/>
                    </a:lnTo>
                    <a:lnTo>
                      <a:pt x="57" y="857"/>
                    </a:lnTo>
                    <a:lnTo>
                      <a:pt x="31" y="840"/>
                    </a:lnTo>
                    <a:lnTo>
                      <a:pt x="4" y="819"/>
                    </a:lnTo>
                    <a:lnTo>
                      <a:pt x="2" y="802"/>
                    </a:lnTo>
                    <a:lnTo>
                      <a:pt x="0" y="766"/>
                    </a:lnTo>
                    <a:lnTo>
                      <a:pt x="7" y="718"/>
                    </a:lnTo>
                    <a:lnTo>
                      <a:pt x="14" y="663"/>
                    </a:lnTo>
                    <a:lnTo>
                      <a:pt x="26" y="588"/>
                    </a:lnTo>
                    <a:lnTo>
                      <a:pt x="24" y="476"/>
                    </a:lnTo>
                    <a:lnTo>
                      <a:pt x="31" y="298"/>
                    </a:lnTo>
                    <a:lnTo>
                      <a:pt x="28" y="161"/>
                    </a:lnTo>
                    <a:lnTo>
                      <a:pt x="36" y="94"/>
                    </a:lnTo>
                  </a:path>
                </a:pathLst>
              </a:custGeom>
              <a:solidFill>
                <a:srgbClr val="FFFBD5"/>
              </a:solidFill>
              <a:ln w="12700" cap="rnd" cmpd="sng">
                <a:solidFill>
                  <a:srgbClr val="919191"/>
                </a:solidFill>
                <a:prstDash val="solid"/>
                <a:round/>
                <a:headEnd type="none" w="med" len="med"/>
                <a:tailEnd type="none" w="med" len="med"/>
              </a:ln>
            </p:spPr>
            <p:txBody>
              <a:bodyPr/>
              <a:lstStyle/>
              <a:p>
                <a:endParaRPr lang="it-IT"/>
              </a:p>
            </p:txBody>
          </p:sp>
          <p:sp>
            <p:nvSpPr>
              <p:cNvPr id="30288" name="Freeform 567"/>
              <p:cNvSpPr>
                <a:spLocks/>
              </p:cNvSpPr>
              <p:nvPr/>
            </p:nvSpPr>
            <p:spPr bwMode="auto">
              <a:xfrm>
                <a:off x="3980" y="2232"/>
                <a:ext cx="299" cy="873"/>
              </a:xfrm>
              <a:custGeom>
                <a:avLst/>
                <a:gdLst>
                  <a:gd name="T0" fmla="*/ 41 w 299"/>
                  <a:gd name="T1" fmla="*/ 60 h 873"/>
                  <a:gd name="T2" fmla="*/ 77 w 299"/>
                  <a:gd name="T3" fmla="*/ 29 h 873"/>
                  <a:gd name="T4" fmla="*/ 115 w 299"/>
                  <a:gd name="T5" fmla="*/ 12 h 873"/>
                  <a:gd name="T6" fmla="*/ 154 w 299"/>
                  <a:gd name="T7" fmla="*/ 0 h 873"/>
                  <a:gd name="T8" fmla="*/ 185 w 299"/>
                  <a:gd name="T9" fmla="*/ 3 h 873"/>
                  <a:gd name="T10" fmla="*/ 211 w 299"/>
                  <a:gd name="T11" fmla="*/ 15 h 873"/>
                  <a:gd name="T12" fmla="*/ 240 w 299"/>
                  <a:gd name="T13" fmla="*/ 34 h 873"/>
                  <a:gd name="T14" fmla="*/ 264 w 299"/>
                  <a:gd name="T15" fmla="*/ 56 h 873"/>
                  <a:gd name="T16" fmla="*/ 279 w 299"/>
                  <a:gd name="T17" fmla="*/ 87 h 873"/>
                  <a:gd name="T18" fmla="*/ 281 w 299"/>
                  <a:gd name="T19" fmla="*/ 149 h 873"/>
                  <a:gd name="T20" fmla="*/ 286 w 299"/>
                  <a:gd name="T21" fmla="*/ 219 h 873"/>
                  <a:gd name="T22" fmla="*/ 298 w 299"/>
                  <a:gd name="T23" fmla="*/ 286 h 873"/>
                  <a:gd name="T24" fmla="*/ 298 w 299"/>
                  <a:gd name="T25" fmla="*/ 368 h 873"/>
                  <a:gd name="T26" fmla="*/ 291 w 299"/>
                  <a:gd name="T27" fmla="*/ 428 h 873"/>
                  <a:gd name="T28" fmla="*/ 267 w 299"/>
                  <a:gd name="T29" fmla="*/ 526 h 873"/>
                  <a:gd name="T30" fmla="*/ 264 w 299"/>
                  <a:gd name="T31" fmla="*/ 605 h 873"/>
                  <a:gd name="T32" fmla="*/ 271 w 299"/>
                  <a:gd name="T33" fmla="*/ 656 h 873"/>
                  <a:gd name="T34" fmla="*/ 271 w 299"/>
                  <a:gd name="T35" fmla="*/ 725 h 873"/>
                  <a:gd name="T36" fmla="*/ 274 w 299"/>
                  <a:gd name="T37" fmla="*/ 768 h 873"/>
                  <a:gd name="T38" fmla="*/ 269 w 299"/>
                  <a:gd name="T39" fmla="*/ 792 h 873"/>
                  <a:gd name="T40" fmla="*/ 250 w 299"/>
                  <a:gd name="T41" fmla="*/ 816 h 873"/>
                  <a:gd name="T42" fmla="*/ 219 w 299"/>
                  <a:gd name="T43" fmla="*/ 843 h 873"/>
                  <a:gd name="T44" fmla="*/ 190 w 299"/>
                  <a:gd name="T45" fmla="*/ 867 h 873"/>
                  <a:gd name="T46" fmla="*/ 156 w 299"/>
                  <a:gd name="T47" fmla="*/ 872 h 873"/>
                  <a:gd name="T48" fmla="*/ 103 w 299"/>
                  <a:gd name="T49" fmla="*/ 862 h 873"/>
                  <a:gd name="T50" fmla="*/ 77 w 299"/>
                  <a:gd name="T51" fmla="*/ 852 h 873"/>
                  <a:gd name="T52" fmla="*/ 53 w 299"/>
                  <a:gd name="T53" fmla="*/ 843 h 873"/>
                  <a:gd name="T54" fmla="*/ 31 w 299"/>
                  <a:gd name="T55" fmla="*/ 828 h 873"/>
                  <a:gd name="T56" fmla="*/ 15 w 299"/>
                  <a:gd name="T57" fmla="*/ 814 h 873"/>
                  <a:gd name="T58" fmla="*/ 0 w 299"/>
                  <a:gd name="T59" fmla="*/ 790 h 873"/>
                  <a:gd name="T60" fmla="*/ 3 w 299"/>
                  <a:gd name="T61" fmla="*/ 752 h 873"/>
                  <a:gd name="T62" fmla="*/ 10 w 299"/>
                  <a:gd name="T63" fmla="*/ 663 h 873"/>
                  <a:gd name="T64" fmla="*/ 22 w 299"/>
                  <a:gd name="T65" fmla="*/ 495 h 873"/>
                  <a:gd name="T66" fmla="*/ 24 w 299"/>
                  <a:gd name="T67" fmla="*/ 303 h 873"/>
                  <a:gd name="T68" fmla="*/ 27 w 299"/>
                  <a:gd name="T69" fmla="*/ 154 h 873"/>
                  <a:gd name="T70" fmla="*/ 27 w 299"/>
                  <a:gd name="T71" fmla="*/ 89 h 873"/>
                  <a:gd name="T72" fmla="*/ 41 w 299"/>
                  <a:gd name="T73" fmla="*/ 60 h 8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9"/>
                  <a:gd name="T112" fmla="*/ 0 h 873"/>
                  <a:gd name="T113" fmla="*/ 299 w 299"/>
                  <a:gd name="T114" fmla="*/ 873 h 8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9" h="873">
                    <a:moveTo>
                      <a:pt x="41" y="60"/>
                    </a:moveTo>
                    <a:lnTo>
                      <a:pt x="77" y="29"/>
                    </a:lnTo>
                    <a:lnTo>
                      <a:pt x="115" y="12"/>
                    </a:lnTo>
                    <a:lnTo>
                      <a:pt x="154" y="0"/>
                    </a:lnTo>
                    <a:lnTo>
                      <a:pt x="185" y="3"/>
                    </a:lnTo>
                    <a:lnTo>
                      <a:pt x="211" y="15"/>
                    </a:lnTo>
                    <a:lnTo>
                      <a:pt x="240" y="34"/>
                    </a:lnTo>
                    <a:lnTo>
                      <a:pt x="264" y="56"/>
                    </a:lnTo>
                    <a:lnTo>
                      <a:pt x="279" y="87"/>
                    </a:lnTo>
                    <a:lnTo>
                      <a:pt x="281" y="149"/>
                    </a:lnTo>
                    <a:lnTo>
                      <a:pt x="286" y="219"/>
                    </a:lnTo>
                    <a:lnTo>
                      <a:pt x="298" y="286"/>
                    </a:lnTo>
                    <a:lnTo>
                      <a:pt x="298" y="368"/>
                    </a:lnTo>
                    <a:lnTo>
                      <a:pt x="291" y="428"/>
                    </a:lnTo>
                    <a:lnTo>
                      <a:pt x="267" y="526"/>
                    </a:lnTo>
                    <a:lnTo>
                      <a:pt x="264" y="605"/>
                    </a:lnTo>
                    <a:lnTo>
                      <a:pt x="271" y="656"/>
                    </a:lnTo>
                    <a:lnTo>
                      <a:pt x="271" y="725"/>
                    </a:lnTo>
                    <a:lnTo>
                      <a:pt x="274" y="768"/>
                    </a:lnTo>
                    <a:lnTo>
                      <a:pt x="269" y="792"/>
                    </a:lnTo>
                    <a:lnTo>
                      <a:pt x="250" y="816"/>
                    </a:lnTo>
                    <a:lnTo>
                      <a:pt x="219" y="843"/>
                    </a:lnTo>
                    <a:lnTo>
                      <a:pt x="190" y="867"/>
                    </a:lnTo>
                    <a:lnTo>
                      <a:pt x="156" y="872"/>
                    </a:lnTo>
                    <a:lnTo>
                      <a:pt x="103" y="862"/>
                    </a:lnTo>
                    <a:lnTo>
                      <a:pt x="77" y="852"/>
                    </a:lnTo>
                    <a:lnTo>
                      <a:pt x="53" y="843"/>
                    </a:lnTo>
                    <a:lnTo>
                      <a:pt x="31" y="828"/>
                    </a:lnTo>
                    <a:lnTo>
                      <a:pt x="15" y="814"/>
                    </a:lnTo>
                    <a:lnTo>
                      <a:pt x="0" y="790"/>
                    </a:lnTo>
                    <a:lnTo>
                      <a:pt x="3" y="752"/>
                    </a:lnTo>
                    <a:lnTo>
                      <a:pt x="10" y="663"/>
                    </a:lnTo>
                    <a:lnTo>
                      <a:pt x="22" y="495"/>
                    </a:lnTo>
                    <a:lnTo>
                      <a:pt x="24" y="303"/>
                    </a:lnTo>
                    <a:lnTo>
                      <a:pt x="27" y="154"/>
                    </a:lnTo>
                    <a:lnTo>
                      <a:pt x="27" y="89"/>
                    </a:lnTo>
                    <a:lnTo>
                      <a:pt x="41" y="60"/>
                    </a:lnTo>
                  </a:path>
                </a:pathLst>
              </a:custGeom>
              <a:solidFill>
                <a:srgbClr val="FFFBD5"/>
              </a:solidFill>
              <a:ln w="12700" cap="rnd" cmpd="sng">
                <a:solidFill>
                  <a:srgbClr val="919191"/>
                </a:solidFill>
                <a:prstDash val="solid"/>
                <a:round/>
                <a:headEnd type="none" w="med" len="med"/>
                <a:tailEnd type="none" w="med" len="med"/>
              </a:ln>
            </p:spPr>
            <p:txBody>
              <a:bodyPr/>
              <a:lstStyle/>
              <a:p>
                <a:endParaRPr lang="it-IT"/>
              </a:p>
            </p:txBody>
          </p:sp>
          <p:sp>
            <p:nvSpPr>
              <p:cNvPr id="30289" name="Freeform 568"/>
              <p:cNvSpPr>
                <a:spLocks/>
              </p:cNvSpPr>
              <p:nvPr/>
            </p:nvSpPr>
            <p:spPr bwMode="auto">
              <a:xfrm>
                <a:off x="3728" y="2230"/>
                <a:ext cx="296" cy="877"/>
              </a:xfrm>
              <a:custGeom>
                <a:avLst/>
                <a:gdLst>
                  <a:gd name="T0" fmla="*/ 19 w 296"/>
                  <a:gd name="T1" fmla="*/ 96 h 877"/>
                  <a:gd name="T2" fmla="*/ 43 w 296"/>
                  <a:gd name="T3" fmla="*/ 58 h 877"/>
                  <a:gd name="T4" fmla="*/ 72 w 296"/>
                  <a:gd name="T5" fmla="*/ 31 h 877"/>
                  <a:gd name="T6" fmla="*/ 101 w 296"/>
                  <a:gd name="T7" fmla="*/ 10 h 877"/>
                  <a:gd name="T8" fmla="*/ 139 w 296"/>
                  <a:gd name="T9" fmla="*/ 0 h 877"/>
                  <a:gd name="T10" fmla="*/ 178 w 296"/>
                  <a:gd name="T11" fmla="*/ 7 h 877"/>
                  <a:gd name="T12" fmla="*/ 219 w 296"/>
                  <a:gd name="T13" fmla="*/ 22 h 877"/>
                  <a:gd name="T14" fmla="*/ 255 w 296"/>
                  <a:gd name="T15" fmla="*/ 41 h 877"/>
                  <a:gd name="T16" fmla="*/ 283 w 296"/>
                  <a:gd name="T17" fmla="*/ 62 h 877"/>
                  <a:gd name="T18" fmla="*/ 295 w 296"/>
                  <a:gd name="T19" fmla="*/ 108 h 877"/>
                  <a:gd name="T20" fmla="*/ 291 w 296"/>
                  <a:gd name="T21" fmla="*/ 154 h 877"/>
                  <a:gd name="T22" fmla="*/ 279 w 296"/>
                  <a:gd name="T23" fmla="*/ 252 h 877"/>
                  <a:gd name="T24" fmla="*/ 264 w 296"/>
                  <a:gd name="T25" fmla="*/ 343 h 877"/>
                  <a:gd name="T26" fmla="*/ 257 w 296"/>
                  <a:gd name="T27" fmla="*/ 446 h 877"/>
                  <a:gd name="T28" fmla="*/ 250 w 296"/>
                  <a:gd name="T29" fmla="*/ 530 h 877"/>
                  <a:gd name="T30" fmla="*/ 259 w 296"/>
                  <a:gd name="T31" fmla="*/ 648 h 877"/>
                  <a:gd name="T32" fmla="*/ 264 w 296"/>
                  <a:gd name="T33" fmla="*/ 739 h 877"/>
                  <a:gd name="T34" fmla="*/ 264 w 296"/>
                  <a:gd name="T35" fmla="*/ 778 h 877"/>
                  <a:gd name="T36" fmla="*/ 252 w 296"/>
                  <a:gd name="T37" fmla="*/ 814 h 877"/>
                  <a:gd name="T38" fmla="*/ 219 w 296"/>
                  <a:gd name="T39" fmla="*/ 842 h 877"/>
                  <a:gd name="T40" fmla="*/ 180 w 296"/>
                  <a:gd name="T41" fmla="*/ 859 h 877"/>
                  <a:gd name="T42" fmla="*/ 144 w 296"/>
                  <a:gd name="T43" fmla="*/ 876 h 877"/>
                  <a:gd name="T44" fmla="*/ 123 w 296"/>
                  <a:gd name="T45" fmla="*/ 876 h 877"/>
                  <a:gd name="T46" fmla="*/ 89 w 296"/>
                  <a:gd name="T47" fmla="*/ 864 h 877"/>
                  <a:gd name="T48" fmla="*/ 53 w 296"/>
                  <a:gd name="T49" fmla="*/ 842 h 877"/>
                  <a:gd name="T50" fmla="*/ 24 w 296"/>
                  <a:gd name="T51" fmla="*/ 814 h 877"/>
                  <a:gd name="T52" fmla="*/ 12 w 296"/>
                  <a:gd name="T53" fmla="*/ 787 h 877"/>
                  <a:gd name="T54" fmla="*/ 7 w 296"/>
                  <a:gd name="T55" fmla="*/ 763 h 877"/>
                  <a:gd name="T56" fmla="*/ 5 w 296"/>
                  <a:gd name="T57" fmla="*/ 682 h 877"/>
                  <a:gd name="T58" fmla="*/ 10 w 296"/>
                  <a:gd name="T59" fmla="*/ 593 h 877"/>
                  <a:gd name="T60" fmla="*/ 0 w 296"/>
                  <a:gd name="T61" fmla="*/ 535 h 877"/>
                  <a:gd name="T62" fmla="*/ 0 w 296"/>
                  <a:gd name="T63" fmla="*/ 451 h 877"/>
                  <a:gd name="T64" fmla="*/ 0 w 296"/>
                  <a:gd name="T65" fmla="*/ 379 h 877"/>
                  <a:gd name="T66" fmla="*/ 5 w 296"/>
                  <a:gd name="T67" fmla="*/ 288 h 877"/>
                  <a:gd name="T68" fmla="*/ 7 w 296"/>
                  <a:gd name="T69" fmla="*/ 194 h 877"/>
                  <a:gd name="T70" fmla="*/ 19 w 296"/>
                  <a:gd name="T71" fmla="*/ 139 h 877"/>
                  <a:gd name="T72" fmla="*/ 19 w 296"/>
                  <a:gd name="T73" fmla="*/ 96 h 8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6"/>
                  <a:gd name="T112" fmla="*/ 0 h 877"/>
                  <a:gd name="T113" fmla="*/ 296 w 296"/>
                  <a:gd name="T114" fmla="*/ 877 h 8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6" h="877">
                    <a:moveTo>
                      <a:pt x="19" y="96"/>
                    </a:moveTo>
                    <a:lnTo>
                      <a:pt x="43" y="58"/>
                    </a:lnTo>
                    <a:lnTo>
                      <a:pt x="72" y="31"/>
                    </a:lnTo>
                    <a:lnTo>
                      <a:pt x="101" y="10"/>
                    </a:lnTo>
                    <a:lnTo>
                      <a:pt x="139" y="0"/>
                    </a:lnTo>
                    <a:lnTo>
                      <a:pt x="178" y="7"/>
                    </a:lnTo>
                    <a:lnTo>
                      <a:pt x="219" y="22"/>
                    </a:lnTo>
                    <a:lnTo>
                      <a:pt x="255" y="41"/>
                    </a:lnTo>
                    <a:lnTo>
                      <a:pt x="283" y="62"/>
                    </a:lnTo>
                    <a:lnTo>
                      <a:pt x="295" y="108"/>
                    </a:lnTo>
                    <a:lnTo>
                      <a:pt x="291" y="154"/>
                    </a:lnTo>
                    <a:lnTo>
                      <a:pt x="279" y="252"/>
                    </a:lnTo>
                    <a:lnTo>
                      <a:pt x="264" y="343"/>
                    </a:lnTo>
                    <a:lnTo>
                      <a:pt x="257" y="446"/>
                    </a:lnTo>
                    <a:lnTo>
                      <a:pt x="250" y="530"/>
                    </a:lnTo>
                    <a:lnTo>
                      <a:pt x="259" y="648"/>
                    </a:lnTo>
                    <a:lnTo>
                      <a:pt x="264" y="739"/>
                    </a:lnTo>
                    <a:lnTo>
                      <a:pt x="264" y="778"/>
                    </a:lnTo>
                    <a:lnTo>
                      <a:pt x="252" y="814"/>
                    </a:lnTo>
                    <a:lnTo>
                      <a:pt x="219" y="842"/>
                    </a:lnTo>
                    <a:lnTo>
                      <a:pt x="180" y="859"/>
                    </a:lnTo>
                    <a:lnTo>
                      <a:pt x="144" y="876"/>
                    </a:lnTo>
                    <a:lnTo>
                      <a:pt x="123" y="876"/>
                    </a:lnTo>
                    <a:lnTo>
                      <a:pt x="89" y="864"/>
                    </a:lnTo>
                    <a:lnTo>
                      <a:pt x="53" y="842"/>
                    </a:lnTo>
                    <a:lnTo>
                      <a:pt x="24" y="814"/>
                    </a:lnTo>
                    <a:lnTo>
                      <a:pt x="12" y="787"/>
                    </a:lnTo>
                    <a:lnTo>
                      <a:pt x="7" y="763"/>
                    </a:lnTo>
                    <a:lnTo>
                      <a:pt x="5" y="682"/>
                    </a:lnTo>
                    <a:lnTo>
                      <a:pt x="10" y="593"/>
                    </a:lnTo>
                    <a:lnTo>
                      <a:pt x="0" y="535"/>
                    </a:lnTo>
                    <a:lnTo>
                      <a:pt x="0" y="451"/>
                    </a:lnTo>
                    <a:lnTo>
                      <a:pt x="0" y="379"/>
                    </a:lnTo>
                    <a:lnTo>
                      <a:pt x="5" y="288"/>
                    </a:lnTo>
                    <a:lnTo>
                      <a:pt x="7" y="194"/>
                    </a:lnTo>
                    <a:lnTo>
                      <a:pt x="19" y="139"/>
                    </a:lnTo>
                    <a:lnTo>
                      <a:pt x="19" y="96"/>
                    </a:lnTo>
                  </a:path>
                </a:pathLst>
              </a:custGeom>
              <a:solidFill>
                <a:srgbClr val="FFFBD5"/>
              </a:solidFill>
              <a:ln w="12700" cap="rnd" cmpd="sng">
                <a:solidFill>
                  <a:srgbClr val="919191"/>
                </a:solidFill>
                <a:prstDash val="solid"/>
                <a:round/>
                <a:headEnd type="none" w="med" len="med"/>
                <a:tailEnd type="none" w="med" len="med"/>
              </a:ln>
            </p:spPr>
            <p:txBody>
              <a:bodyPr/>
              <a:lstStyle/>
              <a:p>
                <a:endParaRPr lang="it-IT"/>
              </a:p>
            </p:txBody>
          </p:sp>
          <p:grpSp>
            <p:nvGrpSpPr>
              <p:cNvPr id="30290" name="Group 569"/>
              <p:cNvGrpSpPr>
                <a:grpSpLocks/>
              </p:cNvGrpSpPr>
              <p:nvPr/>
            </p:nvGrpSpPr>
            <p:grpSpPr bwMode="auto">
              <a:xfrm>
                <a:off x="3779" y="2896"/>
                <a:ext cx="177" cy="166"/>
                <a:chOff x="3779" y="2896"/>
                <a:chExt cx="177" cy="166"/>
              </a:xfrm>
            </p:grpSpPr>
            <p:sp>
              <p:nvSpPr>
                <p:cNvPr id="30417" name="Freeform 570"/>
                <p:cNvSpPr>
                  <a:spLocks/>
                </p:cNvSpPr>
                <p:nvPr/>
              </p:nvSpPr>
              <p:spPr bwMode="auto">
                <a:xfrm>
                  <a:off x="3779" y="2896"/>
                  <a:ext cx="177" cy="166"/>
                </a:xfrm>
                <a:custGeom>
                  <a:avLst/>
                  <a:gdLst>
                    <a:gd name="T0" fmla="*/ 56 w 177"/>
                    <a:gd name="T1" fmla="*/ 164 h 166"/>
                    <a:gd name="T2" fmla="*/ 70 w 177"/>
                    <a:gd name="T3" fmla="*/ 165 h 166"/>
                    <a:gd name="T4" fmla="*/ 80 w 177"/>
                    <a:gd name="T5" fmla="*/ 164 h 166"/>
                    <a:gd name="T6" fmla="*/ 90 w 177"/>
                    <a:gd name="T7" fmla="*/ 163 h 166"/>
                    <a:gd name="T8" fmla="*/ 102 w 177"/>
                    <a:gd name="T9" fmla="*/ 162 h 166"/>
                    <a:gd name="T10" fmla="*/ 112 w 177"/>
                    <a:gd name="T11" fmla="*/ 162 h 166"/>
                    <a:gd name="T12" fmla="*/ 122 w 177"/>
                    <a:gd name="T13" fmla="*/ 160 h 166"/>
                    <a:gd name="T14" fmla="*/ 130 w 177"/>
                    <a:gd name="T15" fmla="*/ 157 h 166"/>
                    <a:gd name="T16" fmla="*/ 135 w 177"/>
                    <a:gd name="T17" fmla="*/ 153 h 166"/>
                    <a:gd name="T18" fmla="*/ 148 w 177"/>
                    <a:gd name="T19" fmla="*/ 144 h 166"/>
                    <a:gd name="T20" fmla="*/ 156 w 177"/>
                    <a:gd name="T21" fmla="*/ 129 h 166"/>
                    <a:gd name="T22" fmla="*/ 161 w 177"/>
                    <a:gd name="T23" fmla="*/ 121 h 166"/>
                    <a:gd name="T24" fmla="*/ 169 w 177"/>
                    <a:gd name="T25" fmla="*/ 110 h 166"/>
                    <a:gd name="T26" fmla="*/ 174 w 177"/>
                    <a:gd name="T27" fmla="*/ 99 h 166"/>
                    <a:gd name="T28" fmla="*/ 176 w 177"/>
                    <a:gd name="T29" fmla="*/ 90 h 166"/>
                    <a:gd name="T30" fmla="*/ 174 w 177"/>
                    <a:gd name="T31" fmla="*/ 77 h 166"/>
                    <a:gd name="T32" fmla="*/ 169 w 177"/>
                    <a:gd name="T33" fmla="*/ 63 h 166"/>
                    <a:gd name="T34" fmla="*/ 166 w 177"/>
                    <a:gd name="T35" fmla="*/ 49 h 166"/>
                    <a:gd name="T36" fmla="*/ 161 w 177"/>
                    <a:gd name="T37" fmla="*/ 39 h 166"/>
                    <a:gd name="T38" fmla="*/ 151 w 177"/>
                    <a:gd name="T39" fmla="*/ 28 h 166"/>
                    <a:gd name="T40" fmla="*/ 135 w 177"/>
                    <a:gd name="T41" fmla="*/ 14 h 166"/>
                    <a:gd name="T42" fmla="*/ 113 w 177"/>
                    <a:gd name="T43" fmla="*/ 2 h 166"/>
                    <a:gd name="T44" fmla="*/ 89 w 177"/>
                    <a:gd name="T45" fmla="*/ 1 h 166"/>
                    <a:gd name="T46" fmla="*/ 78 w 177"/>
                    <a:gd name="T47" fmla="*/ 3 h 166"/>
                    <a:gd name="T48" fmla="*/ 65 w 177"/>
                    <a:gd name="T49" fmla="*/ 8 h 166"/>
                    <a:gd name="T50" fmla="*/ 53 w 177"/>
                    <a:gd name="T51" fmla="*/ 13 h 166"/>
                    <a:gd name="T52" fmla="*/ 43 w 177"/>
                    <a:gd name="T53" fmla="*/ 19 h 166"/>
                    <a:gd name="T54" fmla="*/ 34 w 177"/>
                    <a:gd name="T55" fmla="*/ 27 h 166"/>
                    <a:gd name="T56" fmla="*/ 25 w 177"/>
                    <a:gd name="T57" fmla="*/ 40 h 166"/>
                    <a:gd name="T58" fmla="*/ 16 w 177"/>
                    <a:gd name="T59" fmla="*/ 53 h 166"/>
                    <a:gd name="T60" fmla="*/ 9 w 177"/>
                    <a:gd name="T61" fmla="*/ 65 h 166"/>
                    <a:gd name="T62" fmla="*/ 5 w 177"/>
                    <a:gd name="T63" fmla="*/ 77 h 166"/>
                    <a:gd name="T64" fmla="*/ 1 w 177"/>
                    <a:gd name="T65" fmla="*/ 93 h 166"/>
                    <a:gd name="T66" fmla="*/ 1 w 177"/>
                    <a:gd name="T67" fmla="*/ 108 h 166"/>
                    <a:gd name="T68" fmla="*/ 3 w 177"/>
                    <a:gd name="T69" fmla="*/ 119 h 166"/>
                    <a:gd name="T70" fmla="*/ 10 w 177"/>
                    <a:gd name="T71" fmla="*/ 127 h 166"/>
                    <a:gd name="T72" fmla="*/ 14 w 177"/>
                    <a:gd name="T73" fmla="*/ 134 h 166"/>
                    <a:gd name="T74" fmla="*/ 18 w 177"/>
                    <a:gd name="T75" fmla="*/ 141 h 166"/>
                    <a:gd name="T76" fmla="*/ 24 w 177"/>
                    <a:gd name="T77" fmla="*/ 147 h 166"/>
                    <a:gd name="T78" fmla="*/ 33 w 177"/>
                    <a:gd name="T79" fmla="*/ 152 h 166"/>
                    <a:gd name="T80" fmla="*/ 43 w 177"/>
                    <a:gd name="T81" fmla="*/ 158 h 166"/>
                    <a:gd name="T82" fmla="*/ 53 w 177"/>
                    <a:gd name="T83" fmla="*/ 162 h 166"/>
                    <a:gd name="T84" fmla="*/ 56 w 177"/>
                    <a:gd name="T85" fmla="*/ 164 h 1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7"/>
                    <a:gd name="T130" fmla="*/ 0 h 166"/>
                    <a:gd name="T131" fmla="*/ 177 w 177"/>
                    <a:gd name="T132" fmla="*/ 166 h 1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7" h="166">
                      <a:moveTo>
                        <a:pt x="56" y="164"/>
                      </a:moveTo>
                      <a:lnTo>
                        <a:pt x="56" y="164"/>
                      </a:lnTo>
                      <a:lnTo>
                        <a:pt x="63" y="165"/>
                      </a:lnTo>
                      <a:lnTo>
                        <a:pt x="70" y="165"/>
                      </a:lnTo>
                      <a:lnTo>
                        <a:pt x="76" y="165"/>
                      </a:lnTo>
                      <a:lnTo>
                        <a:pt x="80" y="164"/>
                      </a:lnTo>
                      <a:lnTo>
                        <a:pt x="85" y="164"/>
                      </a:lnTo>
                      <a:lnTo>
                        <a:pt x="90" y="163"/>
                      </a:lnTo>
                      <a:lnTo>
                        <a:pt x="96" y="162"/>
                      </a:lnTo>
                      <a:lnTo>
                        <a:pt x="102" y="162"/>
                      </a:lnTo>
                      <a:lnTo>
                        <a:pt x="107" y="162"/>
                      </a:lnTo>
                      <a:lnTo>
                        <a:pt x="112" y="162"/>
                      </a:lnTo>
                      <a:lnTo>
                        <a:pt x="117" y="161"/>
                      </a:lnTo>
                      <a:lnTo>
                        <a:pt x="122" y="160"/>
                      </a:lnTo>
                      <a:lnTo>
                        <a:pt x="125" y="159"/>
                      </a:lnTo>
                      <a:lnTo>
                        <a:pt x="130" y="157"/>
                      </a:lnTo>
                      <a:lnTo>
                        <a:pt x="133" y="155"/>
                      </a:lnTo>
                      <a:lnTo>
                        <a:pt x="135" y="153"/>
                      </a:lnTo>
                      <a:lnTo>
                        <a:pt x="141" y="149"/>
                      </a:lnTo>
                      <a:lnTo>
                        <a:pt x="148" y="144"/>
                      </a:lnTo>
                      <a:lnTo>
                        <a:pt x="152" y="136"/>
                      </a:lnTo>
                      <a:lnTo>
                        <a:pt x="156" y="129"/>
                      </a:lnTo>
                      <a:lnTo>
                        <a:pt x="158" y="125"/>
                      </a:lnTo>
                      <a:lnTo>
                        <a:pt x="161" y="121"/>
                      </a:lnTo>
                      <a:lnTo>
                        <a:pt x="165" y="115"/>
                      </a:lnTo>
                      <a:lnTo>
                        <a:pt x="169" y="110"/>
                      </a:lnTo>
                      <a:lnTo>
                        <a:pt x="171" y="105"/>
                      </a:lnTo>
                      <a:lnTo>
                        <a:pt x="174" y="99"/>
                      </a:lnTo>
                      <a:lnTo>
                        <a:pt x="176" y="95"/>
                      </a:lnTo>
                      <a:lnTo>
                        <a:pt x="176" y="90"/>
                      </a:lnTo>
                      <a:lnTo>
                        <a:pt x="175" y="84"/>
                      </a:lnTo>
                      <a:lnTo>
                        <a:pt x="174" y="77"/>
                      </a:lnTo>
                      <a:lnTo>
                        <a:pt x="171" y="71"/>
                      </a:lnTo>
                      <a:lnTo>
                        <a:pt x="169" y="63"/>
                      </a:lnTo>
                      <a:lnTo>
                        <a:pt x="168" y="56"/>
                      </a:lnTo>
                      <a:lnTo>
                        <a:pt x="166" y="49"/>
                      </a:lnTo>
                      <a:lnTo>
                        <a:pt x="162" y="44"/>
                      </a:lnTo>
                      <a:lnTo>
                        <a:pt x="161" y="39"/>
                      </a:lnTo>
                      <a:lnTo>
                        <a:pt x="157" y="35"/>
                      </a:lnTo>
                      <a:lnTo>
                        <a:pt x="151" y="28"/>
                      </a:lnTo>
                      <a:lnTo>
                        <a:pt x="144" y="21"/>
                      </a:lnTo>
                      <a:lnTo>
                        <a:pt x="135" y="14"/>
                      </a:lnTo>
                      <a:lnTo>
                        <a:pt x="125" y="8"/>
                      </a:lnTo>
                      <a:lnTo>
                        <a:pt x="113" y="2"/>
                      </a:lnTo>
                      <a:lnTo>
                        <a:pt x="102" y="0"/>
                      </a:lnTo>
                      <a:lnTo>
                        <a:pt x="89" y="1"/>
                      </a:lnTo>
                      <a:lnTo>
                        <a:pt x="83" y="1"/>
                      </a:lnTo>
                      <a:lnTo>
                        <a:pt x="78" y="3"/>
                      </a:lnTo>
                      <a:lnTo>
                        <a:pt x="71" y="6"/>
                      </a:lnTo>
                      <a:lnTo>
                        <a:pt x="65" y="8"/>
                      </a:lnTo>
                      <a:lnTo>
                        <a:pt x="59" y="10"/>
                      </a:lnTo>
                      <a:lnTo>
                        <a:pt x="53" y="13"/>
                      </a:lnTo>
                      <a:lnTo>
                        <a:pt x="47" y="16"/>
                      </a:lnTo>
                      <a:lnTo>
                        <a:pt x="43" y="19"/>
                      </a:lnTo>
                      <a:lnTo>
                        <a:pt x="39" y="22"/>
                      </a:lnTo>
                      <a:lnTo>
                        <a:pt x="34" y="27"/>
                      </a:lnTo>
                      <a:lnTo>
                        <a:pt x="29" y="33"/>
                      </a:lnTo>
                      <a:lnTo>
                        <a:pt x="25" y="40"/>
                      </a:lnTo>
                      <a:lnTo>
                        <a:pt x="19" y="47"/>
                      </a:lnTo>
                      <a:lnTo>
                        <a:pt x="16" y="53"/>
                      </a:lnTo>
                      <a:lnTo>
                        <a:pt x="11" y="60"/>
                      </a:lnTo>
                      <a:lnTo>
                        <a:pt x="9" y="65"/>
                      </a:lnTo>
                      <a:lnTo>
                        <a:pt x="7" y="71"/>
                      </a:lnTo>
                      <a:lnTo>
                        <a:pt x="5" y="77"/>
                      </a:lnTo>
                      <a:lnTo>
                        <a:pt x="3" y="85"/>
                      </a:lnTo>
                      <a:lnTo>
                        <a:pt x="1" y="93"/>
                      </a:lnTo>
                      <a:lnTo>
                        <a:pt x="0" y="101"/>
                      </a:lnTo>
                      <a:lnTo>
                        <a:pt x="1" y="108"/>
                      </a:lnTo>
                      <a:lnTo>
                        <a:pt x="2" y="114"/>
                      </a:lnTo>
                      <a:lnTo>
                        <a:pt x="3" y="119"/>
                      </a:lnTo>
                      <a:lnTo>
                        <a:pt x="7" y="123"/>
                      </a:lnTo>
                      <a:lnTo>
                        <a:pt x="10" y="127"/>
                      </a:lnTo>
                      <a:lnTo>
                        <a:pt x="11" y="131"/>
                      </a:lnTo>
                      <a:lnTo>
                        <a:pt x="14" y="134"/>
                      </a:lnTo>
                      <a:lnTo>
                        <a:pt x="16" y="138"/>
                      </a:lnTo>
                      <a:lnTo>
                        <a:pt x="18" y="141"/>
                      </a:lnTo>
                      <a:lnTo>
                        <a:pt x="20" y="144"/>
                      </a:lnTo>
                      <a:lnTo>
                        <a:pt x="24" y="147"/>
                      </a:lnTo>
                      <a:lnTo>
                        <a:pt x="27" y="149"/>
                      </a:lnTo>
                      <a:lnTo>
                        <a:pt x="33" y="152"/>
                      </a:lnTo>
                      <a:lnTo>
                        <a:pt x="38" y="155"/>
                      </a:lnTo>
                      <a:lnTo>
                        <a:pt x="43" y="158"/>
                      </a:lnTo>
                      <a:lnTo>
                        <a:pt x="49" y="160"/>
                      </a:lnTo>
                      <a:lnTo>
                        <a:pt x="53" y="162"/>
                      </a:lnTo>
                      <a:lnTo>
                        <a:pt x="55" y="163"/>
                      </a:lnTo>
                      <a:lnTo>
                        <a:pt x="56" y="164"/>
                      </a:lnTo>
                    </a:path>
                  </a:pathLst>
                </a:custGeom>
                <a:solidFill>
                  <a:srgbClr val="FFD7D1"/>
                </a:solidFill>
                <a:ln w="12700" cap="rnd" cmpd="sng">
                  <a:solidFill>
                    <a:srgbClr val="CECECE"/>
                  </a:solidFill>
                  <a:prstDash val="solid"/>
                  <a:round/>
                  <a:headEnd type="none" w="med" len="med"/>
                  <a:tailEnd type="none" w="med" len="med"/>
                </a:ln>
              </p:spPr>
              <p:txBody>
                <a:bodyPr/>
                <a:lstStyle/>
                <a:p>
                  <a:endParaRPr lang="it-IT"/>
                </a:p>
              </p:txBody>
            </p:sp>
            <p:sp>
              <p:nvSpPr>
                <p:cNvPr id="30418" name="Freeform 571"/>
                <p:cNvSpPr>
                  <a:spLocks/>
                </p:cNvSpPr>
                <p:nvPr/>
              </p:nvSpPr>
              <p:spPr bwMode="auto">
                <a:xfrm>
                  <a:off x="3820" y="3024"/>
                  <a:ext cx="10" cy="3"/>
                </a:xfrm>
                <a:custGeom>
                  <a:avLst/>
                  <a:gdLst>
                    <a:gd name="T0" fmla="*/ 2 w 10"/>
                    <a:gd name="T1" fmla="*/ 1 h 3"/>
                    <a:gd name="T2" fmla="*/ 4 w 10"/>
                    <a:gd name="T3" fmla="*/ 2 h 3"/>
                    <a:gd name="T4" fmla="*/ 5 w 10"/>
                    <a:gd name="T5" fmla="*/ 2 h 3"/>
                    <a:gd name="T6" fmla="*/ 6 w 10"/>
                    <a:gd name="T7" fmla="*/ 2 h 3"/>
                    <a:gd name="T8" fmla="*/ 6 w 10"/>
                    <a:gd name="T9" fmla="*/ 2 h 3"/>
                    <a:gd name="T10" fmla="*/ 8 w 10"/>
                    <a:gd name="T11" fmla="*/ 2 h 3"/>
                    <a:gd name="T12" fmla="*/ 9 w 10"/>
                    <a:gd name="T13" fmla="*/ 2 h 3"/>
                    <a:gd name="T14" fmla="*/ 9 w 10"/>
                    <a:gd name="T15" fmla="*/ 2 h 3"/>
                    <a:gd name="T16" fmla="*/ 9 w 10"/>
                    <a:gd name="T17" fmla="*/ 1 h 3"/>
                    <a:gd name="T18" fmla="*/ 9 w 10"/>
                    <a:gd name="T19" fmla="*/ 1 h 3"/>
                    <a:gd name="T20" fmla="*/ 9 w 10"/>
                    <a:gd name="T21" fmla="*/ 1 h 3"/>
                    <a:gd name="T22" fmla="*/ 9 w 10"/>
                    <a:gd name="T23" fmla="*/ 1 h 3"/>
                    <a:gd name="T24" fmla="*/ 8 w 10"/>
                    <a:gd name="T25" fmla="*/ 0 h 3"/>
                    <a:gd name="T26" fmla="*/ 7 w 10"/>
                    <a:gd name="T27" fmla="*/ 0 h 3"/>
                    <a:gd name="T28" fmla="*/ 6 w 10"/>
                    <a:gd name="T29" fmla="*/ 0 h 3"/>
                    <a:gd name="T30" fmla="*/ 5 w 10"/>
                    <a:gd name="T31" fmla="*/ 0 h 3"/>
                    <a:gd name="T32" fmla="*/ 4 w 10"/>
                    <a:gd name="T33" fmla="*/ 0 h 3"/>
                    <a:gd name="T34" fmla="*/ 3 w 10"/>
                    <a:gd name="T35" fmla="*/ 0 h 3"/>
                    <a:gd name="T36" fmla="*/ 2 w 10"/>
                    <a:gd name="T37" fmla="*/ 0 h 3"/>
                    <a:gd name="T38" fmla="*/ 1 w 10"/>
                    <a:gd name="T39" fmla="*/ 0 h 3"/>
                    <a:gd name="T40" fmla="*/ 0 w 10"/>
                    <a:gd name="T41" fmla="*/ 1 h 3"/>
                    <a:gd name="T42" fmla="*/ 0 w 10"/>
                    <a:gd name="T43" fmla="*/ 1 h 3"/>
                    <a:gd name="T44" fmla="*/ 1 w 10"/>
                    <a:gd name="T45" fmla="*/ 1 h 3"/>
                    <a:gd name="T46" fmla="*/ 2 w 10"/>
                    <a:gd name="T47" fmla="*/ 1 h 3"/>
                    <a:gd name="T48" fmla="*/ 2 w 10"/>
                    <a:gd name="T49" fmla="*/ 1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3"/>
                    <a:gd name="T77" fmla="*/ 10 w 10"/>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3">
                      <a:moveTo>
                        <a:pt x="2" y="1"/>
                      </a:moveTo>
                      <a:lnTo>
                        <a:pt x="4" y="2"/>
                      </a:lnTo>
                      <a:lnTo>
                        <a:pt x="5" y="2"/>
                      </a:lnTo>
                      <a:lnTo>
                        <a:pt x="6" y="2"/>
                      </a:lnTo>
                      <a:lnTo>
                        <a:pt x="8" y="2"/>
                      </a:lnTo>
                      <a:lnTo>
                        <a:pt x="9" y="2"/>
                      </a:lnTo>
                      <a:lnTo>
                        <a:pt x="9" y="1"/>
                      </a:lnTo>
                      <a:lnTo>
                        <a:pt x="8" y="0"/>
                      </a:lnTo>
                      <a:lnTo>
                        <a:pt x="7" y="0"/>
                      </a:lnTo>
                      <a:lnTo>
                        <a:pt x="6" y="0"/>
                      </a:lnTo>
                      <a:lnTo>
                        <a:pt x="5" y="0"/>
                      </a:lnTo>
                      <a:lnTo>
                        <a:pt x="4" y="0"/>
                      </a:lnTo>
                      <a:lnTo>
                        <a:pt x="3" y="0"/>
                      </a:lnTo>
                      <a:lnTo>
                        <a:pt x="2" y="0"/>
                      </a:lnTo>
                      <a:lnTo>
                        <a:pt x="1" y="0"/>
                      </a:lnTo>
                      <a:lnTo>
                        <a:pt x="0" y="1"/>
                      </a:lnTo>
                      <a:lnTo>
                        <a:pt x="1" y="1"/>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9" name="Freeform 572"/>
                <p:cNvSpPr>
                  <a:spLocks/>
                </p:cNvSpPr>
                <p:nvPr/>
              </p:nvSpPr>
              <p:spPr bwMode="auto">
                <a:xfrm>
                  <a:off x="3820" y="3024"/>
                  <a:ext cx="21" cy="13"/>
                </a:xfrm>
                <a:custGeom>
                  <a:avLst/>
                  <a:gdLst>
                    <a:gd name="T0" fmla="*/ 4 w 21"/>
                    <a:gd name="T1" fmla="*/ 7 h 13"/>
                    <a:gd name="T2" fmla="*/ 4 w 21"/>
                    <a:gd name="T3" fmla="*/ 7 h 13"/>
                    <a:gd name="T4" fmla="*/ 9 w 21"/>
                    <a:gd name="T5" fmla="*/ 9 h 13"/>
                    <a:gd name="T6" fmla="*/ 11 w 21"/>
                    <a:gd name="T7" fmla="*/ 10 h 13"/>
                    <a:gd name="T8" fmla="*/ 12 w 21"/>
                    <a:gd name="T9" fmla="*/ 11 h 13"/>
                    <a:gd name="T10" fmla="*/ 13 w 21"/>
                    <a:gd name="T11" fmla="*/ 12 h 13"/>
                    <a:gd name="T12" fmla="*/ 17 w 21"/>
                    <a:gd name="T13" fmla="*/ 12 h 13"/>
                    <a:gd name="T14" fmla="*/ 19 w 21"/>
                    <a:gd name="T15" fmla="*/ 11 h 13"/>
                    <a:gd name="T16" fmla="*/ 20 w 21"/>
                    <a:gd name="T17" fmla="*/ 10 h 13"/>
                    <a:gd name="T18" fmla="*/ 20 w 21"/>
                    <a:gd name="T19" fmla="*/ 8 h 13"/>
                    <a:gd name="T20" fmla="*/ 20 w 21"/>
                    <a:gd name="T21" fmla="*/ 6 h 13"/>
                    <a:gd name="T22" fmla="*/ 20 w 21"/>
                    <a:gd name="T23" fmla="*/ 5 h 13"/>
                    <a:gd name="T24" fmla="*/ 19 w 21"/>
                    <a:gd name="T25" fmla="*/ 3 h 13"/>
                    <a:gd name="T26" fmla="*/ 17 w 21"/>
                    <a:gd name="T27" fmla="*/ 2 h 13"/>
                    <a:gd name="T28" fmla="*/ 14 w 21"/>
                    <a:gd name="T29" fmla="*/ 1 h 13"/>
                    <a:gd name="T30" fmla="*/ 13 w 21"/>
                    <a:gd name="T31" fmla="*/ 0 h 13"/>
                    <a:gd name="T32" fmla="*/ 10 w 21"/>
                    <a:gd name="T33" fmla="*/ 0 h 13"/>
                    <a:gd name="T34" fmla="*/ 8 w 21"/>
                    <a:gd name="T35" fmla="*/ 0 h 13"/>
                    <a:gd name="T36" fmla="*/ 6 w 21"/>
                    <a:gd name="T37" fmla="*/ 1 h 13"/>
                    <a:gd name="T38" fmla="*/ 3 w 21"/>
                    <a:gd name="T39" fmla="*/ 1 h 13"/>
                    <a:gd name="T40" fmla="*/ 1 w 21"/>
                    <a:gd name="T41" fmla="*/ 2 h 13"/>
                    <a:gd name="T42" fmla="*/ 0 w 21"/>
                    <a:gd name="T43" fmla="*/ 3 h 13"/>
                    <a:gd name="T44" fmla="*/ 0 w 21"/>
                    <a:gd name="T45" fmla="*/ 5 h 13"/>
                    <a:gd name="T46" fmla="*/ 1 w 21"/>
                    <a:gd name="T47" fmla="*/ 6 h 13"/>
                    <a:gd name="T48" fmla="*/ 3 w 21"/>
                    <a:gd name="T49" fmla="*/ 6 h 13"/>
                    <a:gd name="T50" fmla="*/ 4 w 21"/>
                    <a:gd name="T51" fmla="*/ 7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3"/>
                    <a:gd name="T80" fmla="*/ 21 w 21"/>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3">
                      <a:moveTo>
                        <a:pt x="4" y="7"/>
                      </a:moveTo>
                      <a:lnTo>
                        <a:pt x="4" y="7"/>
                      </a:lnTo>
                      <a:lnTo>
                        <a:pt x="9" y="9"/>
                      </a:lnTo>
                      <a:lnTo>
                        <a:pt x="11" y="10"/>
                      </a:lnTo>
                      <a:lnTo>
                        <a:pt x="12" y="11"/>
                      </a:lnTo>
                      <a:lnTo>
                        <a:pt x="13" y="12"/>
                      </a:lnTo>
                      <a:lnTo>
                        <a:pt x="17" y="12"/>
                      </a:lnTo>
                      <a:lnTo>
                        <a:pt x="19" y="11"/>
                      </a:lnTo>
                      <a:lnTo>
                        <a:pt x="20" y="10"/>
                      </a:lnTo>
                      <a:lnTo>
                        <a:pt x="20" y="8"/>
                      </a:lnTo>
                      <a:lnTo>
                        <a:pt x="20" y="6"/>
                      </a:lnTo>
                      <a:lnTo>
                        <a:pt x="20" y="5"/>
                      </a:lnTo>
                      <a:lnTo>
                        <a:pt x="19" y="3"/>
                      </a:lnTo>
                      <a:lnTo>
                        <a:pt x="17" y="2"/>
                      </a:lnTo>
                      <a:lnTo>
                        <a:pt x="14" y="1"/>
                      </a:lnTo>
                      <a:lnTo>
                        <a:pt x="13" y="0"/>
                      </a:lnTo>
                      <a:lnTo>
                        <a:pt x="10" y="0"/>
                      </a:lnTo>
                      <a:lnTo>
                        <a:pt x="8" y="0"/>
                      </a:lnTo>
                      <a:lnTo>
                        <a:pt x="6" y="1"/>
                      </a:lnTo>
                      <a:lnTo>
                        <a:pt x="3" y="1"/>
                      </a:lnTo>
                      <a:lnTo>
                        <a:pt x="1" y="2"/>
                      </a:lnTo>
                      <a:lnTo>
                        <a:pt x="0" y="3"/>
                      </a:lnTo>
                      <a:lnTo>
                        <a:pt x="0" y="5"/>
                      </a:lnTo>
                      <a:lnTo>
                        <a:pt x="1" y="6"/>
                      </a:lnTo>
                      <a:lnTo>
                        <a:pt x="3" y="6"/>
                      </a:lnTo>
                      <a:lnTo>
                        <a:pt x="4" y="7"/>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20" name="Freeform 573"/>
                <p:cNvSpPr>
                  <a:spLocks/>
                </p:cNvSpPr>
                <p:nvPr/>
              </p:nvSpPr>
              <p:spPr bwMode="auto">
                <a:xfrm>
                  <a:off x="3896" y="2941"/>
                  <a:ext cx="11" cy="6"/>
                </a:xfrm>
                <a:custGeom>
                  <a:avLst/>
                  <a:gdLst>
                    <a:gd name="T0" fmla="*/ 2 w 11"/>
                    <a:gd name="T1" fmla="*/ 4 h 6"/>
                    <a:gd name="T2" fmla="*/ 4 w 11"/>
                    <a:gd name="T3" fmla="*/ 4 h 6"/>
                    <a:gd name="T4" fmla="*/ 5 w 11"/>
                    <a:gd name="T5" fmla="*/ 4 h 6"/>
                    <a:gd name="T6" fmla="*/ 6 w 11"/>
                    <a:gd name="T7" fmla="*/ 4 h 6"/>
                    <a:gd name="T8" fmla="*/ 7 w 11"/>
                    <a:gd name="T9" fmla="*/ 5 h 6"/>
                    <a:gd name="T10" fmla="*/ 8 w 11"/>
                    <a:gd name="T11" fmla="*/ 5 h 6"/>
                    <a:gd name="T12" fmla="*/ 9 w 11"/>
                    <a:gd name="T13" fmla="*/ 5 h 6"/>
                    <a:gd name="T14" fmla="*/ 9 w 11"/>
                    <a:gd name="T15" fmla="*/ 4 h 6"/>
                    <a:gd name="T16" fmla="*/ 10 w 11"/>
                    <a:gd name="T17" fmla="*/ 4 h 6"/>
                    <a:gd name="T18" fmla="*/ 10 w 11"/>
                    <a:gd name="T19" fmla="*/ 3 h 6"/>
                    <a:gd name="T20" fmla="*/ 9 w 11"/>
                    <a:gd name="T21" fmla="*/ 2 h 6"/>
                    <a:gd name="T22" fmla="*/ 8 w 11"/>
                    <a:gd name="T23" fmla="*/ 2 h 6"/>
                    <a:gd name="T24" fmla="*/ 7 w 11"/>
                    <a:gd name="T25" fmla="*/ 2 h 6"/>
                    <a:gd name="T26" fmla="*/ 7 w 11"/>
                    <a:gd name="T27" fmla="*/ 1 h 6"/>
                    <a:gd name="T28" fmla="*/ 6 w 11"/>
                    <a:gd name="T29" fmla="*/ 0 h 6"/>
                    <a:gd name="T30" fmla="*/ 6 w 11"/>
                    <a:gd name="T31" fmla="*/ 0 h 6"/>
                    <a:gd name="T32" fmla="*/ 4 w 11"/>
                    <a:gd name="T33" fmla="*/ 0 h 6"/>
                    <a:gd name="T34" fmla="*/ 3 w 11"/>
                    <a:gd name="T35" fmla="*/ 0 h 6"/>
                    <a:gd name="T36" fmla="*/ 2 w 11"/>
                    <a:gd name="T37" fmla="*/ 1 h 6"/>
                    <a:gd name="T38" fmla="*/ 1 w 11"/>
                    <a:gd name="T39" fmla="*/ 1 h 6"/>
                    <a:gd name="T40" fmla="*/ 0 w 11"/>
                    <a:gd name="T41" fmla="*/ 2 h 6"/>
                    <a:gd name="T42" fmla="*/ 0 w 11"/>
                    <a:gd name="T43" fmla="*/ 2 h 6"/>
                    <a:gd name="T44" fmla="*/ 1 w 11"/>
                    <a:gd name="T45" fmla="*/ 3 h 6"/>
                    <a:gd name="T46" fmla="*/ 1 w 11"/>
                    <a:gd name="T47" fmla="*/ 3 h 6"/>
                    <a:gd name="T48" fmla="*/ 2 w 11"/>
                    <a:gd name="T49" fmla="*/ 4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6"/>
                    <a:gd name="T77" fmla="*/ 11 w 11"/>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6">
                      <a:moveTo>
                        <a:pt x="2" y="4"/>
                      </a:moveTo>
                      <a:lnTo>
                        <a:pt x="4" y="4"/>
                      </a:lnTo>
                      <a:lnTo>
                        <a:pt x="5" y="4"/>
                      </a:lnTo>
                      <a:lnTo>
                        <a:pt x="6" y="4"/>
                      </a:lnTo>
                      <a:lnTo>
                        <a:pt x="7" y="5"/>
                      </a:lnTo>
                      <a:lnTo>
                        <a:pt x="8" y="5"/>
                      </a:lnTo>
                      <a:lnTo>
                        <a:pt x="9" y="5"/>
                      </a:lnTo>
                      <a:lnTo>
                        <a:pt x="9" y="4"/>
                      </a:lnTo>
                      <a:lnTo>
                        <a:pt x="10" y="4"/>
                      </a:lnTo>
                      <a:lnTo>
                        <a:pt x="10" y="3"/>
                      </a:lnTo>
                      <a:lnTo>
                        <a:pt x="9" y="2"/>
                      </a:lnTo>
                      <a:lnTo>
                        <a:pt x="8" y="2"/>
                      </a:lnTo>
                      <a:lnTo>
                        <a:pt x="7" y="2"/>
                      </a:lnTo>
                      <a:lnTo>
                        <a:pt x="7" y="1"/>
                      </a:lnTo>
                      <a:lnTo>
                        <a:pt x="6" y="0"/>
                      </a:lnTo>
                      <a:lnTo>
                        <a:pt x="4" y="0"/>
                      </a:lnTo>
                      <a:lnTo>
                        <a:pt x="3" y="0"/>
                      </a:lnTo>
                      <a:lnTo>
                        <a:pt x="2" y="1"/>
                      </a:lnTo>
                      <a:lnTo>
                        <a:pt x="1" y="1"/>
                      </a:lnTo>
                      <a:lnTo>
                        <a:pt x="0" y="2"/>
                      </a:lnTo>
                      <a:lnTo>
                        <a:pt x="1" y="3"/>
                      </a:lnTo>
                      <a:lnTo>
                        <a:pt x="2" y="4"/>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21" name="Freeform 574"/>
                <p:cNvSpPr>
                  <a:spLocks/>
                </p:cNvSpPr>
                <p:nvPr/>
              </p:nvSpPr>
              <p:spPr bwMode="auto">
                <a:xfrm>
                  <a:off x="3896" y="2941"/>
                  <a:ext cx="22" cy="16"/>
                </a:xfrm>
                <a:custGeom>
                  <a:avLst/>
                  <a:gdLst>
                    <a:gd name="T0" fmla="*/ 3 w 22"/>
                    <a:gd name="T1" fmla="*/ 11 h 16"/>
                    <a:gd name="T2" fmla="*/ 3 w 22"/>
                    <a:gd name="T3" fmla="*/ 11 h 16"/>
                    <a:gd name="T4" fmla="*/ 8 w 22"/>
                    <a:gd name="T5" fmla="*/ 12 h 16"/>
                    <a:gd name="T6" fmla="*/ 10 w 22"/>
                    <a:gd name="T7" fmla="*/ 13 h 16"/>
                    <a:gd name="T8" fmla="*/ 12 w 22"/>
                    <a:gd name="T9" fmla="*/ 13 h 16"/>
                    <a:gd name="T10" fmla="*/ 14 w 22"/>
                    <a:gd name="T11" fmla="*/ 14 h 16"/>
                    <a:gd name="T12" fmla="*/ 17 w 22"/>
                    <a:gd name="T13" fmla="*/ 15 h 16"/>
                    <a:gd name="T14" fmla="*/ 19 w 22"/>
                    <a:gd name="T15" fmla="*/ 14 h 16"/>
                    <a:gd name="T16" fmla="*/ 20 w 22"/>
                    <a:gd name="T17" fmla="*/ 13 h 16"/>
                    <a:gd name="T18" fmla="*/ 21 w 22"/>
                    <a:gd name="T19" fmla="*/ 11 h 16"/>
                    <a:gd name="T20" fmla="*/ 21 w 22"/>
                    <a:gd name="T21" fmla="*/ 9 h 16"/>
                    <a:gd name="T22" fmla="*/ 20 w 22"/>
                    <a:gd name="T23" fmla="*/ 7 h 16"/>
                    <a:gd name="T24" fmla="*/ 18 w 22"/>
                    <a:gd name="T25" fmla="*/ 6 h 16"/>
                    <a:gd name="T26" fmla="*/ 15 w 22"/>
                    <a:gd name="T27" fmla="*/ 5 h 16"/>
                    <a:gd name="T28" fmla="*/ 15 w 22"/>
                    <a:gd name="T29" fmla="*/ 3 h 16"/>
                    <a:gd name="T30" fmla="*/ 13 w 22"/>
                    <a:gd name="T31" fmla="*/ 1 h 16"/>
                    <a:gd name="T32" fmla="*/ 12 w 22"/>
                    <a:gd name="T33" fmla="*/ 0 h 16"/>
                    <a:gd name="T34" fmla="*/ 9 w 22"/>
                    <a:gd name="T35" fmla="*/ 0 h 16"/>
                    <a:gd name="T36" fmla="*/ 7 w 22"/>
                    <a:gd name="T37" fmla="*/ 1 h 16"/>
                    <a:gd name="T38" fmla="*/ 3 w 22"/>
                    <a:gd name="T39" fmla="*/ 2 h 16"/>
                    <a:gd name="T40" fmla="*/ 1 w 22"/>
                    <a:gd name="T41" fmla="*/ 4 h 16"/>
                    <a:gd name="T42" fmla="*/ 0 w 22"/>
                    <a:gd name="T43" fmla="*/ 6 h 16"/>
                    <a:gd name="T44" fmla="*/ 0 w 22"/>
                    <a:gd name="T45" fmla="*/ 7 h 16"/>
                    <a:gd name="T46" fmla="*/ 1 w 22"/>
                    <a:gd name="T47" fmla="*/ 9 h 16"/>
                    <a:gd name="T48" fmla="*/ 2 w 22"/>
                    <a:gd name="T49" fmla="*/ 10 h 16"/>
                    <a:gd name="T50" fmla="*/ 3 w 22"/>
                    <a:gd name="T51" fmla="*/ 11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6"/>
                    <a:gd name="T80" fmla="*/ 22 w 2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6">
                      <a:moveTo>
                        <a:pt x="3" y="11"/>
                      </a:moveTo>
                      <a:lnTo>
                        <a:pt x="3" y="11"/>
                      </a:lnTo>
                      <a:lnTo>
                        <a:pt x="8" y="12"/>
                      </a:lnTo>
                      <a:lnTo>
                        <a:pt x="10" y="13"/>
                      </a:lnTo>
                      <a:lnTo>
                        <a:pt x="12" y="13"/>
                      </a:lnTo>
                      <a:lnTo>
                        <a:pt x="14" y="14"/>
                      </a:lnTo>
                      <a:lnTo>
                        <a:pt x="17" y="15"/>
                      </a:lnTo>
                      <a:lnTo>
                        <a:pt x="19" y="14"/>
                      </a:lnTo>
                      <a:lnTo>
                        <a:pt x="20" y="13"/>
                      </a:lnTo>
                      <a:lnTo>
                        <a:pt x="21" y="11"/>
                      </a:lnTo>
                      <a:lnTo>
                        <a:pt x="21" y="9"/>
                      </a:lnTo>
                      <a:lnTo>
                        <a:pt x="20" y="7"/>
                      </a:lnTo>
                      <a:lnTo>
                        <a:pt x="18" y="6"/>
                      </a:lnTo>
                      <a:lnTo>
                        <a:pt x="15" y="5"/>
                      </a:lnTo>
                      <a:lnTo>
                        <a:pt x="15" y="3"/>
                      </a:lnTo>
                      <a:lnTo>
                        <a:pt x="13" y="1"/>
                      </a:lnTo>
                      <a:lnTo>
                        <a:pt x="12" y="0"/>
                      </a:lnTo>
                      <a:lnTo>
                        <a:pt x="9" y="0"/>
                      </a:lnTo>
                      <a:lnTo>
                        <a:pt x="7" y="1"/>
                      </a:lnTo>
                      <a:lnTo>
                        <a:pt x="3" y="2"/>
                      </a:lnTo>
                      <a:lnTo>
                        <a:pt x="1" y="4"/>
                      </a:lnTo>
                      <a:lnTo>
                        <a:pt x="0" y="6"/>
                      </a:lnTo>
                      <a:lnTo>
                        <a:pt x="0" y="7"/>
                      </a:lnTo>
                      <a:lnTo>
                        <a:pt x="1" y="9"/>
                      </a:lnTo>
                      <a:lnTo>
                        <a:pt x="2" y="10"/>
                      </a:lnTo>
                      <a:lnTo>
                        <a:pt x="3" y="11"/>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22" name="Freeform 575"/>
                <p:cNvSpPr>
                  <a:spLocks/>
                </p:cNvSpPr>
                <p:nvPr/>
              </p:nvSpPr>
              <p:spPr bwMode="auto">
                <a:xfrm>
                  <a:off x="3866" y="3018"/>
                  <a:ext cx="3" cy="3"/>
                </a:xfrm>
                <a:custGeom>
                  <a:avLst/>
                  <a:gdLst>
                    <a:gd name="T0" fmla="*/ 2 w 3"/>
                    <a:gd name="T1" fmla="*/ 1 h 3"/>
                    <a:gd name="T2" fmla="*/ 1 w 3"/>
                    <a:gd name="T3" fmla="*/ 0 h 3"/>
                    <a:gd name="T4" fmla="*/ 1 w 3"/>
                    <a:gd name="T5" fmla="*/ 0 h 3"/>
                    <a:gd name="T6" fmla="*/ 1 w 3"/>
                    <a:gd name="T7" fmla="*/ 0 h 3"/>
                    <a:gd name="T8" fmla="*/ 0 w 3"/>
                    <a:gd name="T9" fmla="*/ 0 h 3"/>
                    <a:gd name="T10" fmla="*/ 0 w 3"/>
                    <a:gd name="T11" fmla="*/ 0 h 3"/>
                    <a:gd name="T12" fmla="*/ 0 w 3"/>
                    <a:gd name="T13" fmla="*/ 1 h 3"/>
                    <a:gd name="T14" fmla="*/ 0 w 3"/>
                    <a:gd name="T15" fmla="*/ 1 h 3"/>
                    <a:gd name="T16" fmla="*/ 0 w 3"/>
                    <a:gd name="T17" fmla="*/ 1 h 3"/>
                    <a:gd name="T18" fmla="*/ 0 w 3"/>
                    <a:gd name="T19" fmla="*/ 2 h 3"/>
                    <a:gd name="T20" fmla="*/ 2 w 3"/>
                    <a:gd name="T21" fmla="*/ 2 h 3"/>
                    <a:gd name="T22" fmla="*/ 2 w 3"/>
                    <a:gd name="T23" fmla="*/ 1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3"/>
                    <a:gd name="T38" fmla="*/ 3 w 3"/>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3">
                      <a:moveTo>
                        <a:pt x="2" y="1"/>
                      </a:moveTo>
                      <a:lnTo>
                        <a:pt x="1" y="0"/>
                      </a:lnTo>
                      <a:lnTo>
                        <a:pt x="0" y="0"/>
                      </a:lnTo>
                      <a:lnTo>
                        <a:pt x="0" y="1"/>
                      </a:lnTo>
                      <a:lnTo>
                        <a:pt x="0" y="2"/>
                      </a:lnTo>
                      <a:lnTo>
                        <a:pt x="2" y="2"/>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23" name="Freeform 576"/>
                <p:cNvSpPr>
                  <a:spLocks/>
                </p:cNvSpPr>
                <p:nvPr/>
              </p:nvSpPr>
              <p:spPr bwMode="auto">
                <a:xfrm>
                  <a:off x="3868" y="3018"/>
                  <a:ext cx="10" cy="13"/>
                </a:xfrm>
                <a:custGeom>
                  <a:avLst/>
                  <a:gdLst>
                    <a:gd name="T0" fmla="*/ 1 w 10"/>
                    <a:gd name="T1" fmla="*/ 5 h 13"/>
                    <a:gd name="T2" fmla="*/ 1 w 10"/>
                    <a:gd name="T3" fmla="*/ 5 h 13"/>
                    <a:gd name="T4" fmla="*/ 2 w 10"/>
                    <a:gd name="T5" fmla="*/ 2 h 13"/>
                    <a:gd name="T6" fmla="*/ 3 w 10"/>
                    <a:gd name="T7" fmla="*/ 1 h 13"/>
                    <a:gd name="T8" fmla="*/ 6 w 10"/>
                    <a:gd name="T9" fmla="*/ 0 h 13"/>
                    <a:gd name="T10" fmla="*/ 7 w 10"/>
                    <a:gd name="T11" fmla="*/ 0 h 13"/>
                    <a:gd name="T12" fmla="*/ 8 w 10"/>
                    <a:gd name="T13" fmla="*/ 1 h 13"/>
                    <a:gd name="T14" fmla="*/ 9 w 10"/>
                    <a:gd name="T15" fmla="*/ 3 h 13"/>
                    <a:gd name="T16" fmla="*/ 9 w 10"/>
                    <a:gd name="T17" fmla="*/ 4 h 13"/>
                    <a:gd name="T18" fmla="*/ 9 w 10"/>
                    <a:gd name="T19" fmla="*/ 5 h 13"/>
                    <a:gd name="T20" fmla="*/ 8 w 10"/>
                    <a:gd name="T21" fmla="*/ 11 h 13"/>
                    <a:gd name="T22" fmla="*/ 0 w 10"/>
                    <a:gd name="T23" fmla="*/ 12 h 13"/>
                    <a:gd name="T24" fmla="*/ 1 w 10"/>
                    <a:gd name="T25" fmla="*/ 5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3"/>
                    <a:gd name="T41" fmla="*/ 10 w 1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3">
                      <a:moveTo>
                        <a:pt x="1" y="5"/>
                      </a:moveTo>
                      <a:lnTo>
                        <a:pt x="1" y="5"/>
                      </a:lnTo>
                      <a:lnTo>
                        <a:pt x="2" y="2"/>
                      </a:lnTo>
                      <a:lnTo>
                        <a:pt x="3" y="1"/>
                      </a:lnTo>
                      <a:lnTo>
                        <a:pt x="6" y="0"/>
                      </a:lnTo>
                      <a:lnTo>
                        <a:pt x="7" y="0"/>
                      </a:lnTo>
                      <a:lnTo>
                        <a:pt x="8" y="1"/>
                      </a:lnTo>
                      <a:lnTo>
                        <a:pt x="9" y="3"/>
                      </a:lnTo>
                      <a:lnTo>
                        <a:pt x="9" y="4"/>
                      </a:lnTo>
                      <a:lnTo>
                        <a:pt x="9" y="5"/>
                      </a:lnTo>
                      <a:lnTo>
                        <a:pt x="8" y="11"/>
                      </a:lnTo>
                      <a:lnTo>
                        <a:pt x="0" y="12"/>
                      </a:lnTo>
                      <a:lnTo>
                        <a:pt x="1" y="5"/>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24" name="Freeform 577"/>
                <p:cNvSpPr>
                  <a:spLocks/>
                </p:cNvSpPr>
                <p:nvPr/>
              </p:nvSpPr>
              <p:spPr bwMode="auto">
                <a:xfrm>
                  <a:off x="3812" y="2977"/>
                  <a:ext cx="3" cy="3"/>
                </a:xfrm>
                <a:custGeom>
                  <a:avLst/>
                  <a:gdLst>
                    <a:gd name="T0" fmla="*/ 2 w 3"/>
                    <a:gd name="T1" fmla="*/ 1 h 3"/>
                    <a:gd name="T2" fmla="*/ 1 w 3"/>
                    <a:gd name="T3" fmla="*/ 1 h 3"/>
                    <a:gd name="T4" fmla="*/ 1 w 3"/>
                    <a:gd name="T5" fmla="*/ 0 h 3"/>
                    <a:gd name="T6" fmla="*/ 1 w 3"/>
                    <a:gd name="T7" fmla="*/ 0 h 3"/>
                    <a:gd name="T8" fmla="*/ 0 w 3"/>
                    <a:gd name="T9" fmla="*/ 0 h 3"/>
                    <a:gd name="T10" fmla="*/ 0 w 3"/>
                    <a:gd name="T11" fmla="*/ 0 h 3"/>
                    <a:gd name="T12" fmla="*/ 0 w 3"/>
                    <a:gd name="T13" fmla="*/ 1 h 3"/>
                    <a:gd name="T14" fmla="*/ 0 w 3"/>
                    <a:gd name="T15" fmla="*/ 1 h 3"/>
                    <a:gd name="T16" fmla="*/ 0 w 3"/>
                    <a:gd name="T17" fmla="*/ 2 h 3"/>
                    <a:gd name="T18" fmla="*/ 2 w 3"/>
                    <a:gd name="T19" fmla="*/ 2 h 3"/>
                    <a:gd name="T20" fmla="*/ 2 w 3"/>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3"/>
                    <a:gd name="T35" fmla="*/ 3 w 3"/>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3">
                      <a:moveTo>
                        <a:pt x="2" y="1"/>
                      </a:moveTo>
                      <a:lnTo>
                        <a:pt x="1" y="1"/>
                      </a:lnTo>
                      <a:lnTo>
                        <a:pt x="1" y="0"/>
                      </a:lnTo>
                      <a:lnTo>
                        <a:pt x="0" y="0"/>
                      </a:lnTo>
                      <a:lnTo>
                        <a:pt x="0" y="1"/>
                      </a:lnTo>
                      <a:lnTo>
                        <a:pt x="0" y="2"/>
                      </a:lnTo>
                      <a:lnTo>
                        <a:pt x="2" y="2"/>
                      </a:lnTo>
                      <a:lnTo>
                        <a:pt x="2"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25" name="Freeform 578"/>
                <p:cNvSpPr>
                  <a:spLocks/>
                </p:cNvSpPr>
                <p:nvPr/>
              </p:nvSpPr>
              <p:spPr bwMode="auto">
                <a:xfrm>
                  <a:off x="3814" y="2977"/>
                  <a:ext cx="10" cy="13"/>
                </a:xfrm>
                <a:custGeom>
                  <a:avLst/>
                  <a:gdLst>
                    <a:gd name="T0" fmla="*/ 0 w 10"/>
                    <a:gd name="T1" fmla="*/ 5 h 13"/>
                    <a:gd name="T2" fmla="*/ 0 w 10"/>
                    <a:gd name="T3" fmla="*/ 5 h 13"/>
                    <a:gd name="T4" fmla="*/ 2 w 10"/>
                    <a:gd name="T5" fmla="*/ 3 h 13"/>
                    <a:gd name="T6" fmla="*/ 5 w 10"/>
                    <a:gd name="T7" fmla="*/ 1 h 13"/>
                    <a:gd name="T8" fmla="*/ 5 w 10"/>
                    <a:gd name="T9" fmla="*/ 0 h 13"/>
                    <a:gd name="T10" fmla="*/ 7 w 10"/>
                    <a:gd name="T11" fmla="*/ 0 h 13"/>
                    <a:gd name="T12" fmla="*/ 8 w 10"/>
                    <a:gd name="T13" fmla="*/ 1 h 13"/>
                    <a:gd name="T14" fmla="*/ 9 w 10"/>
                    <a:gd name="T15" fmla="*/ 3 h 13"/>
                    <a:gd name="T16" fmla="*/ 9 w 10"/>
                    <a:gd name="T17" fmla="*/ 4 h 13"/>
                    <a:gd name="T18" fmla="*/ 8 w 10"/>
                    <a:gd name="T19" fmla="*/ 11 h 13"/>
                    <a:gd name="T20" fmla="*/ 0 w 10"/>
                    <a:gd name="T21" fmla="*/ 12 h 13"/>
                    <a:gd name="T22" fmla="*/ 0 w 10"/>
                    <a:gd name="T23" fmla="*/ 5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0" y="5"/>
                      </a:moveTo>
                      <a:lnTo>
                        <a:pt x="0" y="5"/>
                      </a:lnTo>
                      <a:lnTo>
                        <a:pt x="2" y="3"/>
                      </a:lnTo>
                      <a:lnTo>
                        <a:pt x="5" y="1"/>
                      </a:lnTo>
                      <a:lnTo>
                        <a:pt x="5" y="0"/>
                      </a:lnTo>
                      <a:lnTo>
                        <a:pt x="7" y="0"/>
                      </a:lnTo>
                      <a:lnTo>
                        <a:pt x="8" y="1"/>
                      </a:lnTo>
                      <a:lnTo>
                        <a:pt x="9" y="3"/>
                      </a:lnTo>
                      <a:lnTo>
                        <a:pt x="9" y="4"/>
                      </a:lnTo>
                      <a:lnTo>
                        <a:pt x="8" y="11"/>
                      </a:lnTo>
                      <a:lnTo>
                        <a:pt x="0" y="12"/>
                      </a:lnTo>
                      <a:lnTo>
                        <a:pt x="0" y="5"/>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26" name="Freeform 579"/>
                <p:cNvSpPr>
                  <a:spLocks/>
                </p:cNvSpPr>
                <p:nvPr/>
              </p:nvSpPr>
              <p:spPr bwMode="auto">
                <a:xfrm>
                  <a:off x="3847" y="2945"/>
                  <a:ext cx="4" cy="3"/>
                </a:xfrm>
                <a:custGeom>
                  <a:avLst/>
                  <a:gdLst>
                    <a:gd name="T0" fmla="*/ 0 w 4"/>
                    <a:gd name="T1" fmla="*/ 1 h 3"/>
                    <a:gd name="T2" fmla="*/ 0 w 4"/>
                    <a:gd name="T3" fmla="*/ 0 h 3"/>
                    <a:gd name="T4" fmla="*/ 1 w 4"/>
                    <a:gd name="T5" fmla="*/ 0 h 3"/>
                    <a:gd name="T6" fmla="*/ 1 w 4"/>
                    <a:gd name="T7" fmla="*/ 0 h 3"/>
                    <a:gd name="T8" fmla="*/ 1 w 4"/>
                    <a:gd name="T9" fmla="*/ 0 h 3"/>
                    <a:gd name="T10" fmla="*/ 2 w 4"/>
                    <a:gd name="T11" fmla="*/ 0 h 3"/>
                    <a:gd name="T12" fmla="*/ 2 w 4"/>
                    <a:gd name="T13" fmla="*/ 0 h 3"/>
                    <a:gd name="T14" fmla="*/ 3 w 4"/>
                    <a:gd name="T15" fmla="*/ 1 h 3"/>
                    <a:gd name="T16" fmla="*/ 2 w 4"/>
                    <a:gd name="T17" fmla="*/ 2 h 3"/>
                    <a:gd name="T18" fmla="*/ 0 w 4"/>
                    <a:gd name="T19" fmla="*/ 2 h 3"/>
                    <a:gd name="T20" fmla="*/ 0 w 4"/>
                    <a:gd name="T21" fmla="*/ 1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0" y="1"/>
                      </a:moveTo>
                      <a:lnTo>
                        <a:pt x="0" y="0"/>
                      </a:lnTo>
                      <a:lnTo>
                        <a:pt x="1" y="0"/>
                      </a:lnTo>
                      <a:lnTo>
                        <a:pt x="2" y="0"/>
                      </a:lnTo>
                      <a:lnTo>
                        <a:pt x="3" y="1"/>
                      </a:lnTo>
                      <a:lnTo>
                        <a:pt x="2" y="2"/>
                      </a:lnTo>
                      <a:lnTo>
                        <a:pt x="0" y="2"/>
                      </a:lnTo>
                      <a:lnTo>
                        <a:pt x="0"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27" name="Freeform 580"/>
                <p:cNvSpPr>
                  <a:spLocks/>
                </p:cNvSpPr>
                <p:nvPr/>
              </p:nvSpPr>
              <p:spPr bwMode="auto">
                <a:xfrm>
                  <a:off x="3847" y="2945"/>
                  <a:ext cx="15" cy="13"/>
                </a:xfrm>
                <a:custGeom>
                  <a:avLst/>
                  <a:gdLst>
                    <a:gd name="T0" fmla="*/ 0 w 15"/>
                    <a:gd name="T1" fmla="*/ 4 h 13"/>
                    <a:gd name="T2" fmla="*/ 0 w 15"/>
                    <a:gd name="T3" fmla="*/ 4 h 13"/>
                    <a:gd name="T4" fmla="*/ 1 w 15"/>
                    <a:gd name="T5" fmla="*/ 2 h 13"/>
                    <a:gd name="T6" fmla="*/ 3 w 15"/>
                    <a:gd name="T7" fmla="*/ 1 h 13"/>
                    <a:gd name="T8" fmla="*/ 4 w 15"/>
                    <a:gd name="T9" fmla="*/ 0 h 13"/>
                    <a:gd name="T10" fmla="*/ 6 w 15"/>
                    <a:gd name="T11" fmla="*/ 0 h 13"/>
                    <a:gd name="T12" fmla="*/ 8 w 15"/>
                    <a:gd name="T13" fmla="*/ 1 h 13"/>
                    <a:gd name="T14" fmla="*/ 11 w 15"/>
                    <a:gd name="T15" fmla="*/ 2 h 13"/>
                    <a:gd name="T16" fmla="*/ 14 w 15"/>
                    <a:gd name="T17" fmla="*/ 3 h 13"/>
                    <a:gd name="T18" fmla="*/ 8 w 15"/>
                    <a:gd name="T19" fmla="*/ 10 h 13"/>
                    <a:gd name="T20" fmla="*/ 0 w 15"/>
                    <a:gd name="T21" fmla="*/ 12 h 13"/>
                    <a:gd name="T22" fmla="*/ 0 w 15"/>
                    <a:gd name="T23" fmla="*/ 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3"/>
                    <a:gd name="T38" fmla="*/ 15 w 15"/>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3">
                      <a:moveTo>
                        <a:pt x="0" y="4"/>
                      </a:moveTo>
                      <a:lnTo>
                        <a:pt x="0" y="4"/>
                      </a:lnTo>
                      <a:lnTo>
                        <a:pt x="1" y="2"/>
                      </a:lnTo>
                      <a:lnTo>
                        <a:pt x="3" y="1"/>
                      </a:lnTo>
                      <a:lnTo>
                        <a:pt x="4" y="0"/>
                      </a:lnTo>
                      <a:lnTo>
                        <a:pt x="6" y="0"/>
                      </a:lnTo>
                      <a:lnTo>
                        <a:pt x="8" y="1"/>
                      </a:lnTo>
                      <a:lnTo>
                        <a:pt x="11" y="2"/>
                      </a:lnTo>
                      <a:lnTo>
                        <a:pt x="14" y="3"/>
                      </a:lnTo>
                      <a:lnTo>
                        <a:pt x="8" y="10"/>
                      </a:lnTo>
                      <a:lnTo>
                        <a:pt x="0" y="12"/>
                      </a:lnTo>
                      <a:lnTo>
                        <a:pt x="0" y="4"/>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28" name="Freeform 581"/>
                <p:cNvSpPr>
                  <a:spLocks/>
                </p:cNvSpPr>
                <p:nvPr/>
              </p:nvSpPr>
              <p:spPr bwMode="auto">
                <a:xfrm>
                  <a:off x="3881" y="2976"/>
                  <a:ext cx="12" cy="5"/>
                </a:xfrm>
                <a:custGeom>
                  <a:avLst/>
                  <a:gdLst>
                    <a:gd name="T0" fmla="*/ 9 w 12"/>
                    <a:gd name="T1" fmla="*/ 4 h 5"/>
                    <a:gd name="T2" fmla="*/ 8 w 12"/>
                    <a:gd name="T3" fmla="*/ 3 h 5"/>
                    <a:gd name="T4" fmla="*/ 8 w 12"/>
                    <a:gd name="T5" fmla="*/ 2 h 5"/>
                    <a:gd name="T6" fmla="*/ 8 w 12"/>
                    <a:gd name="T7" fmla="*/ 2 h 5"/>
                    <a:gd name="T8" fmla="*/ 6 w 12"/>
                    <a:gd name="T9" fmla="*/ 1 h 5"/>
                    <a:gd name="T10" fmla="*/ 5 w 12"/>
                    <a:gd name="T11" fmla="*/ 2 h 5"/>
                    <a:gd name="T12" fmla="*/ 3 w 12"/>
                    <a:gd name="T13" fmla="*/ 2 h 5"/>
                    <a:gd name="T14" fmla="*/ 2 w 12"/>
                    <a:gd name="T15" fmla="*/ 2 h 5"/>
                    <a:gd name="T16" fmla="*/ 1 w 12"/>
                    <a:gd name="T17" fmla="*/ 1 h 5"/>
                    <a:gd name="T18" fmla="*/ 1 w 12"/>
                    <a:gd name="T19" fmla="*/ 1 h 5"/>
                    <a:gd name="T20" fmla="*/ 0 w 12"/>
                    <a:gd name="T21" fmla="*/ 1 h 5"/>
                    <a:gd name="T22" fmla="*/ 1 w 12"/>
                    <a:gd name="T23" fmla="*/ 1 h 5"/>
                    <a:gd name="T24" fmla="*/ 1 w 12"/>
                    <a:gd name="T25" fmla="*/ 0 h 5"/>
                    <a:gd name="T26" fmla="*/ 3 w 12"/>
                    <a:gd name="T27" fmla="*/ 0 h 5"/>
                    <a:gd name="T28" fmla="*/ 5 w 12"/>
                    <a:gd name="T29" fmla="*/ 0 h 5"/>
                    <a:gd name="T30" fmla="*/ 5 w 12"/>
                    <a:gd name="T31" fmla="*/ 0 h 5"/>
                    <a:gd name="T32" fmla="*/ 6 w 12"/>
                    <a:gd name="T33" fmla="*/ 0 h 5"/>
                    <a:gd name="T34" fmla="*/ 8 w 12"/>
                    <a:gd name="T35" fmla="*/ 0 h 5"/>
                    <a:gd name="T36" fmla="*/ 9 w 12"/>
                    <a:gd name="T37" fmla="*/ 0 h 5"/>
                    <a:gd name="T38" fmla="*/ 10 w 12"/>
                    <a:gd name="T39" fmla="*/ 1 h 5"/>
                    <a:gd name="T40" fmla="*/ 11 w 12"/>
                    <a:gd name="T41" fmla="*/ 1 h 5"/>
                    <a:gd name="T42" fmla="*/ 11 w 12"/>
                    <a:gd name="T43" fmla="*/ 2 h 5"/>
                    <a:gd name="T44" fmla="*/ 10 w 12"/>
                    <a:gd name="T45" fmla="*/ 3 h 5"/>
                    <a:gd name="T46" fmla="*/ 9 w 12"/>
                    <a:gd name="T47" fmla="*/ 3 h 5"/>
                    <a:gd name="T48" fmla="*/ 9 w 12"/>
                    <a:gd name="T49" fmla="*/ 4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5"/>
                    <a:gd name="T77" fmla="*/ 12 w 12"/>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5">
                      <a:moveTo>
                        <a:pt x="9" y="4"/>
                      </a:moveTo>
                      <a:lnTo>
                        <a:pt x="8" y="3"/>
                      </a:lnTo>
                      <a:lnTo>
                        <a:pt x="8" y="2"/>
                      </a:lnTo>
                      <a:lnTo>
                        <a:pt x="6" y="1"/>
                      </a:lnTo>
                      <a:lnTo>
                        <a:pt x="5" y="2"/>
                      </a:lnTo>
                      <a:lnTo>
                        <a:pt x="3" y="2"/>
                      </a:lnTo>
                      <a:lnTo>
                        <a:pt x="2" y="2"/>
                      </a:lnTo>
                      <a:lnTo>
                        <a:pt x="1" y="1"/>
                      </a:lnTo>
                      <a:lnTo>
                        <a:pt x="0" y="1"/>
                      </a:lnTo>
                      <a:lnTo>
                        <a:pt x="1" y="1"/>
                      </a:lnTo>
                      <a:lnTo>
                        <a:pt x="1" y="0"/>
                      </a:lnTo>
                      <a:lnTo>
                        <a:pt x="3" y="0"/>
                      </a:lnTo>
                      <a:lnTo>
                        <a:pt x="5" y="0"/>
                      </a:lnTo>
                      <a:lnTo>
                        <a:pt x="6" y="0"/>
                      </a:lnTo>
                      <a:lnTo>
                        <a:pt x="8" y="0"/>
                      </a:lnTo>
                      <a:lnTo>
                        <a:pt x="9" y="0"/>
                      </a:lnTo>
                      <a:lnTo>
                        <a:pt x="10" y="1"/>
                      </a:lnTo>
                      <a:lnTo>
                        <a:pt x="11" y="1"/>
                      </a:lnTo>
                      <a:lnTo>
                        <a:pt x="11" y="2"/>
                      </a:lnTo>
                      <a:lnTo>
                        <a:pt x="10" y="3"/>
                      </a:lnTo>
                      <a:lnTo>
                        <a:pt x="9" y="3"/>
                      </a:lnTo>
                      <a:lnTo>
                        <a:pt x="9" y="4"/>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29" name="Freeform 582"/>
                <p:cNvSpPr>
                  <a:spLocks/>
                </p:cNvSpPr>
                <p:nvPr/>
              </p:nvSpPr>
              <p:spPr bwMode="auto">
                <a:xfrm>
                  <a:off x="3881" y="2976"/>
                  <a:ext cx="23" cy="15"/>
                </a:xfrm>
                <a:custGeom>
                  <a:avLst/>
                  <a:gdLst>
                    <a:gd name="T0" fmla="*/ 17 w 23"/>
                    <a:gd name="T1" fmla="*/ 14 h 15"/>
                    <a:gd name="T2" fmla="*/ 17 w 23"/>
                    <a:gd name="T3" fmla="*/ 14 h 15"/>
                    <a:gd name="T4" fmla="*/ 16 w 23"/>
                    <a:gd name="T5" fmla="*/ 10 h 15"/>
                    <a:gd name="T6" fmla="*/ 16 w 23"/>
                    <a:gd name="T7" fmla="*/ 8 h 15"/>
                    <a:gd name="T8" fmla="*/ 15 w 23"/>
                    <a:gd name="T9" fmla="*/ 6 h 15"/>
                    <a:gd name="T10" fmla="*/ 13 w 23"/>
                    <a:gd name="T11" fmla="*/ 5 h 15"/>
                    <a:gd name="T12" fmla="*/ 9 w 23"/>
                    <a:gd name="T13" fmla="*/ 6 h 15"/>
                    <a:gd name="T14" fmla="*/ 7 w 23"/>
                    <a:gd name="T15" fmla="*/ 6 h 15"/>
                    <a:gd name="T16" fmla="*/ 3 w 23"/>
                    <a:gd name="T17" fmla="*/ 6 h 15"/>
                    <a:gd name="T18" fmla="*/ 2 w 23"/>
                    <a:gd name="T19" fmla="*/ 5 h 15"/>
                    <a:gd name="T20" fmla="*/ 1 w 23"/>
                    <a:gd name="T21" fmla="*/ 4 h 15"/>
                    <a:gd name="T22" fmla="*/ 0 w 23"/>
                    <a:gd name="T23" fmla="*/ 3 h 15"/>
                    <a:gd name="T24" fmla="*/ 1 w 23"/>
                    <a:gd name="T25" fmla="*/ 2 h 15"/>
                    <a:gd name="T26" fmla="*/ 2 w 23"/>
                    <a:gd name="T27" fmla="*/ 1 h 15"/>
                    <a:gd name="T28" fmla="*/ 6 w 23"/>
                    <a:gd name="T29" fmla="*/ 0 h 15"/>
                    <a:gd name="T30" fmla="*/ 9 w 23"/>
                    <a:gd name="T31" fmla="*/ 0 h 15"/>
                    <a:gd name="T32" fmla="*/ 10 w 23"/>
                    <a:gd name="T33" fmla="*/ 0 h 15"/>
                    <a:gd name="T34" fmla="*/ 13 w 23"/>
                    <a:gd name="T35" fmla="*/ 0 h 15"/>
                    <a:gd name="T36" fmla="*/ 16 w 23"/>
                    <a:gd name="T37" fmla="*/ 0 h 15"/>
                    <a:gd name="T38" fmla="*/ 17 w 23"/>
                    <a:gd name="T39" fmla="*/ 1 h 15"/>
                    <a:gd name="T40" fmla="*/ 21 w 23"/>
                    <a:gd name="T41" fmla="*/ 2 h 15"/>
                    <a:gd name="T42" fmla="*/ 22 w 23"/>
                    <a:gd name="T43" fmla="*/ 4 h 15"/>
                    <a:gd name="T44" fmla="*/ 22 w 23"/>
                    <a:gd name="T45" fmla="*/ 6 h 15"/>
                    <a:gd name="T46" fmla="*/ 20 w 23"/>
                    <a:gd name="T47" fmla="*/ 10 h 15"/>
                    <a:gd name="T48" fmla="*/ 19 w 23"/>
                    <a:gd name="T49" fmla="*/ 12 h 15"/>
                    <a:gd name="T50" fmla="*/ 17 w 23"/>
                    <a:gd name="T51" fmla="*/ 14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5"/>
                    <a:gd name="T80" fmla="*/ 23 w 23"/>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5">
                      <a:moveTo>
                        <a:pt x="17" y="14"/>
                      </a:moveTo>
                      <a:lnTo>
                        <a:pt x="17" y="14"/>
                      </a:lnTo>
                      <a:lnTo>
                        <a:pt x="16" y="10"/>
                      </a:lnTo>
                      <a:lnTo>
                        <a:pt x="16" y="8"/>
                      </a:lnTo>
                      <a:lnTo>
                        <a:pt x="15" y="6"/>
                      </a:lnTo>
                      <a:lnTo>
                        <a:pt x="13" y="5"/>
                      </a:lnTo>
                      <a:lnTo>
                        <a:pt x="9" y="6"/>
                      </a:lnTo>
                      <a:lnTo>
                        <a:pt x="7" y="6"/>
                      </a:lnTo>
                      <a:lnTo>
                        <a:pt x="3" y="6"/>
                      </a:lnTo>
                      <a:lnTo>
                        <a:pt x="2" y="5"/>
                      </a:lnTo>
                      <a:lnTo>
                        <a:pt x="1" y="4"/>
                      </a:lnTo>
                      <a:lnTo>
                        <a:pt x="0" y="3"/>
                      </a:lnTo>
                      <a:lnTo>
                        <a:pt x="1" y="2"/>
                      </a:lnTo>
                      <a:lnTo>
                        <a:pt x="2" y="1"/>
                      </a:lnTo>
                      <a:lnTo>
                        <a:pt x="6" y="0"/>
                      </a:lnTo>
                      <a:lnTo>
                        <a:pt x="9" y="0"/>
                      </a:lnTo>
                      <a:lnTo>
                        <a:pt x="10" y="0"/>
                      </a:lnTo>
                      <a:lnTo>
                        <a:pt x="13" y="0"/>
                      </a:lnTo>
                      <a:lnTo>
                        <a:pt x="16" y="0"/>
                      </a:lnTo>
                      <a:lnTo>
                        <a:pt x="17" y="1"/>
                      </a:lnTo>
                      <a:lnTo>
                        <a:pt x="21" y="2"/>
                      </a:lnTo>
                      <a:lnTo>
                        <a:pt x="22" y="4"/>
                      </a:lnTo>
                      <a:lnTo>
                        <a:pt x="22" y="6"/>
                      </a:lnTo>
                      <a:lnTo>
                        <a:pt x="20" y="10"/>
                      </a:lnTo>
                      <a:lnTo>
                        <a:pt x="19" y="12"/>
                      </a:lnTo>
                      <a:lnTo>
                        <a:pt x="17" y="14"/>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30" name="Freeform 583"/>
                <p:cNvSpPr>
                  <a:spLocks/>
                </p:cNvSpPr>
                <p:nvPr/>
              </p:nvSpPr>
              <p:spPr bwMode="auto">
                <a:xfrm>
                  <a:off x="3839" y="2984"/>
                  <a:ext cx="9" cy="4"/>
                </a:xfrm>
                <a:custGeom>
                  <a:avLst/>
                  <a:gdLst>
                    <a:gd name="T0" fmla="*/ 8 w 9"/>
                    <a:gd name="T1" fmla="*/ 0 h 4"/>
                    <a:gd name="T2" fmla="*/ 3 w 9"/>
                    <a:gd name="T3" fmla="*/ 1 h 4"/>
                    <a:gd name="T4" fmla="*/ 0 w 9"/>
                    <a:gd name="T5" fmla="*/ 2 h 4"/>
                    <a:gd name="T6" fmla="*/ 3 w 9"/>
                    <a:gd name="T7" fmla="*/ 3 h 4"/>
                    <a:gd name="T8" fmla="*/ 3 w 9"/>
                    <a:gd name="T9" fmla="*/ 3 h 4"/>
                    <a:gd name="T10" fmla="*/ 8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8" y="0"/>
                      </a:moveTo>
                      <a:lnTo>
                        <a:pt x="3" y="1"/>
                      </a:lnTo>
                      <a:lnTo>
                        <a:pt x="0" y="2"/>
                      </a:lnTo>
                      <a:lnTo>
                        <a:pt x="3" y="3"/>
                      </a:lnTo>
                      <a:lnTo>
                        <a:pt x="8"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31" name="Freeform 584"/>
                <p:cNvSpPr>
                  <a:spLocks/>
                </p:cNvSpPr>
                <p:nvPr/>
              </p:nvSpPr>
              <p:spPr bwMode="auto">
                <a:xfrm>
                  <a:off x="3847" y="2987"/>
                  <a:ext cx="4" cy="8"/>
                </a:xfrm>
                <a:custGeom>
                  <a:avLst/>
                  <a:gdLst>
                    <a:gd name="T0" fmla="*/ 0 w 4"/>
                    <a:gd name="T1" fmla="*/ 7 h 8"/>
                    <a:gd name="T2" fmla="*/ 0 w 4"/>
                    <a:gd name="T3" fmla="*/ 7 h 8"/>
                    <a:gd name="T4" fmla="*/ 2 w 4"/>
                    <a:gd name="T5" fmla="*/ 5 h 8"/>
                    <a:gd name="T6" fmla="*/ 3 w 4"/>
                    <a:gd name="T7" fmla="*/ 2 h 8"/>
                    <a:gd name="T8" fmla="*/ 2 w 4"/>
                    <a:gd name="T9" fmla="*/ 1 h 8"/>
                    <a:gd name="T10" fmla="*/ 2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7"/>
                      </a:moveTo>
                      <a:lnTo>
                        <a:pt x="0" y="7"/>
                      </a:lnTo>
                      <a:lnTo>
                        <a:pt x="2" y="5"/>
                      </a:lnTo>
                      <a:lnTo>
                        <a:pt x="3" y="2"/>
                      </a:lnTo>
                      <a:lnTo>
                        <a:pt x="2" y="1"/>
                      </a:lnTo>
                      <a:lnTo>
                        <a:pt x="2"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32" name="Freeform 585"/>
                <p:cNvSpPr>
                  <a:spLocks/>
                </p:cNvSpPr>
                <p:nvPr/>
              </p:nvSpPr>
              <p:spPr bwMode="auto">
                <a:xfrm>
                  <a:off x="3908" y="2987"/>
                  <a:ext cx="1" cy="15"/>
                </a:xfrm>
                <a:custGeom>
                  <a:avLst/>
                  <a:gdLst>
                    <a:gd name="T0" fmla="*/ 0 w 1"/>
                    <a:gd name="T1" fmla="*/ 14 h 15"/>
                    <a:gd name="T2" fmla="*/ 0 w 1"/>
                    <a:gd name="T3" fmla="*/ 12 h 15"/>
                    <a:gd name="T4" fmla="*/ 0 w 1"/>
                    <a:gd name="T5" fmla="*/ 11 h 15"/>
                    <a:gd name="T6" fmla="*/ 0 w 1"/>
                    <a:gd name="T7" fmla="*/ 9 h 15"/>
                    <a:gd name="T8" fmla="*/ 0 w 1"/>
                    <a:gd name="T9" fmla="*/ 8 h 15"/>
                    <a:gd name="T10" fmla="*/ 0 w 1"/>
                    <a:gd name="T11" fmla="*/ 8 h 15"/>
                    <a:gd name="T12" fmla="*/ 0 w 1"/>
                    <a:gd name="T13" fmla="*/ 7 h 15"/>
                    <a:gd name="T14" fmla="*/ 0 w 1"/>
                    <a:gd name="T15" fmla="*/ 7 h 15"/>
                    <a:gd name="T16" fmla="*/ 0 w 1"/>
                    <a:gd name="T17" fmla="*/ 6 h 15"/>
                    <a:gd name="T18" fmla="*/ 0 w 1"/>
                    <a:gd name="T19" fmla="*/ 4 h 15"/>
                    <a:gd name="T20" fmla="*/ 0 w 1"/>
                    <a:gd name="T21" fmla="*/ 3 h 15"/>
                    <a:gd name="T22" fmla="*/ 0 w 1"/>
                    <a:gd name="T23" fmla="*/ 1 h 15"/>
                    <a:gd name="T24" fmla="*/ 0 w 1"/>
                    <a:gd name="T25" fmla="*/ 0 h 15"/>
                    <a:gd name="T26" fmla="*/ 0 w 1"/>
                    <a:gd name="T27" fmla="*/ 1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5"/>
                    <a:gd name="T44" fmla="*/ 1 w 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5">
                      <a:moveTo>
                        <a:pt x="0" y="14"/>
                      </a:moveTo>
                      <a:lnTo>
                        <a:pt x="0" y="12"/>
                      </a:lnTo>
                      <a:lnTo>
                        <a:pt x="0" y="11"/>
                      </a:lnTo>
                      <a:lnTo>
                        <a:pt x="0" y="9"/>
                      </a:lnTo>
                      <a:lnTo>
                        <a:pt x="0" y="8"/>
                      </a:lnTo>
                      <a:lnTo>
                        <a:pt x="0" y="7"/>
                      </a:lnTo>
                      <a:lnTo>
                        <a:pt x="0" y="6"/>
                      </a:lnTo>
                      <a:lnTo>
                        <a:pt x="0" y="4"/>
                      </a:lnTo>
                      <a:lnTo>
                        <a:pt x="0" y="3"/>
                      </a:lnTo>
                      <a:lnTo>
                        <a:pt x="0" y="1"/>
                      </a:lnTo>
                      <a:lnTo>
                        <a:pt x="0" y="0"/>
                      </a:lnTo>
                      <a:lnTo>
                        <a:pt x="0" y="14"/>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33" name="Freeform 586"/>
                <p:cNvSpPr>
                  <a:spLocks/>
                </p:cNvSpPr>
                <p:nvPr/>
              </p:nvSpPr>
              <p:spPr bwMode="auto">
                <a:xfrm>
                  <a:off x="3908" y="2987"/>
                  <a:ext cx="13" cy="25"/>
                </a:xfrm>
                <a:custGeom>
                  <a:avLst/>
                  <a:gdLst>
                    <a:gd name="T0" fmla="*/ 0 w 13"/>
                    <a:gd name="T1" fmla="*/ 24 h 25"/>
                    <a:gd name="T2" fmla="*/ 0 w 13"/>
                    <a:gd name="T3" fmla="*/ 24 h 25"/>
                    <a:gd name="T4" fmla="*/ 1 w 13"/>
                    <a:gd name="T5" fmla="*/ 21 h 25"/>
                    <a:gd name="T6" fmla="*/ 4 w 13"/>
                    <a:gd name="T7" fmla="*/ 18 h 25"/>
                    <a:gd name="T8" fmla="*/ 4 w 13"/>
                    <a:gd name="T9" fmla="*/ 15 h 25"/>
                    <a:gd name="T10" fmla="*/ 4 w 13"/>
                    <a:gd name="T11" fmla="*/ 14 h 25"/>
                    <a:gd name="T12" fmla="*/ 5 w 13"/>
                    <a:gd name="T13" fmla="*/ 13 h 25"/>
                    <a:gd name="T14" fmla="*/ 7 w 13"/>
                    <a:gd name="T15" fmla="*/ 12 h 25"/>
                    <a:gd name="T16" fmla="*/ 8 w 13"/>
                    <a:gd name="T17" fmla="*/ 12 h 25"/>
                    <a:gd name="T18" fmla="*/ 10 w 13"/>
                    <a:gd name="T19" fmla="*/ 10 h 25"/>
                    <a:gd name="T20" fmla="*/ 10 w 13"/>
                    <a:gd name="T21" fmla="*/ 7 h 25"/>
                    <a:gd name="T22" fmla="*/ 11 w 13"/>
                    <a:gd name="T23" fmla="*/ 5 h 25"/>
                    <a:gd name="T24" fmla="*/ 12 w 13"/>
                    <a:gd name="T25" fmla="*/ 1 h 25"/>
                    <a:gd name="T26" fmla="*/ 12 w 1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25"/>
                    <a:gd name="T44" fmla="*/ 13 w 1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25">
                      <a:moveTo>
                        <a:pt x="0" y="24"/>
                      </a:moveTo>
                      <a:lnTo>
                        <a:pt x="0" y="24"/>
                      </a:lnTo>
                      <a:lnTo>
                        <a:pt x="1" y="21"/>
                      </a:lnTo>
                      <a:lnTo>
                        <a:pt x="4" y="18"/>
                      </a:lnTo>
                      <a:lnTo>
                        <a:pt x="4" y="15"/>
                      </a:lnTo>
                      <a:lnTo>
                        <a:pt x="4" y="14"/>
                      </a:lnTo>
                      <a:lnTo>
                        <a:pt x="5" y="13"/>
                      </a:lnTo>
                      <a:lnTo>
                        <a:pt x="7" y="12"/>
                      </a:lnTo>
                      <a:lnTo>
                        <a:pt x="8" y="12"/>
                      </a:lnTo>
                      <a:lnTo>
                        <a:pt x="10" y="10"/>
                      </a:lnTo>
                      <a:lnTo>
                        <a:pt x="10" y="7"/>
                      </a:lnTo>
                      <a:lnTo>
                        <a:pt x="11" y="5"/>
                      </a:lnTo>
                      <a:lnTo>
                        <a:pt x="12" y="1"/>
                      </a:lnTo>
                      <a:lnTo>
                        <a:pt x="12"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34" name="Freeform 587"/>
                <p:cNvSpPr>
                  <a:spLocks/>
                </p:cNvSpPr>
                <p:nvPr/>
              </p:nvSpPr>
              <p:spPr bwMode="auto">
                <a:xfrm>
                  <a:off x="3911" y="2964"/>
                  <a:ext cx="18" cy="5"/>
                </a:xfrm>
                <a:custGeom>
                  <a:avLst/>
                  <a:gdLst>
                    <a:gd name="T0" fmla="*/ 17 w 18"/>
                    <a:gd name="T1" fmla="*/ 0 h 5"/>
                    <a:gd name="T2" fmla="*/ 14 w 18"/>
                    <a:gd name="T3" fmla="*/ 1 h 5"/>
                    <a:gd name="T4" fmla="*/ 12 w 18"/>
                    <a:gd name="T5" fmla="*/ 2 h 5"/>
                    <a:gd name="T6" fmla="*/ 9 w 18"/>
                    <a:gd name="T7" fmla="*/ 2 h 5"/>
                    <a:gd name="T8" fmla="*/ 6 w 18"/>
                    <a:gd name="T9" fmla="*/ 2 h 5"/>
                    <a:gd name="T10" fmla="*/ 5 w 18"/>
                    <a:gd name="T11" fmla="*/ 2 h 5"/>
                    <a:gd name="T12" fmla="*/ 2 w 18"/>
                    <a:gd name="T13" fmla="*/ 3 h 5"/>
                    <a:gd name="T14" fmla="*/ 1 w 18"/>
                    <a:gd name="T15" fmla="*/ 3 h 5"/>
                    <a:gd name="T16" fmla="*/ 0 w 18"/>
                    <a:gd name="T17" fmla="*/ 4 h 5"/>
                    <a:gd name="T18" fmla="*/ 17 w 18"/>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5"/>
                    <a:gd name="T32" fmla="*/ 18 w 1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5">
                      <a:moveTo>
                        <a:pt x="17" y="0"/>
                      </a:moveTo>
                      <a:lnTo>
                        <a:pt x="14" y="1"/>
                      </a:lnTo>
                      <a:lnTo>
                        <a:pt x="12" y="2"/>
                      </a:lnTo>
                      <a:lnTo>
                        <a:pt x="9" y="2"/>
                      </a:lnTo>
                      <a:lnTo>
                        <a:pt x="6" y="2"/>
                      </a:lnTo>
                      <a:lnTo>
                        <a:pt x="5" y="2"/>
                      </a:lnTo>
                      <a:lnTo>
                        <a:pt x="2" y="3"/>
                      </a:lnTo>
                      <a:lnTo>
                        <a:pt x="1" y="3"/>
                      </a:lnTo>
                      <a:lnTo>
                        <a:pt x="0" y="4"/>
                      </a:lnTo>
                      <a:lnTo>
                        <a:pt x="17"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35" name="Freeform 588"/>
                <p:cNvSpPr>
                  <a:spLocks/>
                </p:cNvSpPr>
                <p:nvPr/>
              </p:nvSpPr>
              <p:spPr bwMode="auto">
                <a:xfrm>
                  <a:off x="3911" y="2968"/>
                  <a:ext cx="29" cy="7"/>
                </a:xfrm>
                <a:custGeom>
                  <a:avLst/>
                  <a:gdLst>
                    <a:gd name="T0" fmla="*/ 28 w 29"/>
                    <a:gd name="T1" fmla="*/ 6 h 7"/>
                    <a:gd name="T2" fmla="*/ 28 w 29"/>
                    <a:gd name="T3" fmla="*/ 6 h 7"/>
                    <a:gd name="T4" fmla="*/ 24 w 29"/>
                    <a:gd name="T5" fmla="*/ 5 h 7"/>
                    <a:gd name="T6" fmla="*/ 19 w 29"/>
                    <a:gd name="T7" fmla="*/ 3 h 7"/>
                    <a:gd name="T8" fmla="*/ 15 w 29"/>
                    <a:gd name="T9" fmla="*/ 3 h 7"/>
                    <a:gd name="T10" fmla="*/ 10 w 29"/>
                    <a:gd name="T11" fmla="*/ 3 h 7"/>
                    <a:gd name="T12" fmla="*/ 8 w 29"/>
                    <a:gd name="T13" fmla="*/ 3 h 7"/>
                    <a:gd name="T14" fmla="*/ 3 w 29"/>
                    <a:gd name="T15" fmla="*/ 2 h 7"/>
                    <a:gd name="T16" fmla="*/ 1 w 29"/>
                    <a:gd name="T17" fmla="*/ 1 h 7"/>
                    <a:gd name="T18" fmla="*/ 0 w 2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7"/>
                    <a:gd name="T32" fmla="*/ 29 w 2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7">
                      <a:moveTo>
                        <a:pt x="28" y="6"/>
                      </a:moveTo>
                      <a:lnTo>
                        <a:pt x="28" y="6"/>
                      </a:lnTo>
                      <a:lnTo>
                        <a:pt x="24" y="5"/>
                      </a:lnTo>
                      <a:lnTo>
                        <a:pt x="19" y="3"/>
                      </a:lnTo>
                      <a:lnTo>
                        <a:pt x="15" y="3"/>
                      </a:lnTo>
                      <a:lnTo>
                        <a:pt x="10" y="3"/>
                      </a:lnTo>
                      <a:lnTo>
                        <a:pt x="8" y="3"/>
                      </a:lnTo>
                      <a:lnTo>
                        <a:pt x="3" y="2"/>
                      </a:lnTo>
                      <a:lnTo>
                        <a:pt x="1" y="1"/>
                      </a:lnTo>
                      <a:lnTo>
                        <a:pt x="0"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36" name="Freeform 589"/>
                <p:cNvSpPr>
                  <a:spLocks/>
                </p:cNvSpPr>
                <p:nvPr/>
              </p:nvSpPr>
              <p:spPr bwMode="auto">
                <a:xfrm>
                  <a:off x="3809" y="2994"/>
                  <a:ext cx="10" cy="8"/>
                </a:xfrm>
                <a:custGeom>
                  <a:avLst/>
                  <a:gdLst>
                    <a:gd name="T0" fmla="*/ 4 w 10"/>
                    <a:gd name="T1" fmla="*/ 7 h 8"/>
                    <a:gd name="T2" fmla="*/ 0 w 10"/>
                    <a:gd name="T3" fmla="*/ 7 h 8"/>
                    <a:gd name="T4" fmla="*/ 0 w 10"/>
                    <a:gd name="T5" fmla="*/ 5 h 8"/>
                    <a:gd name="T6" fmla="*/ 0 w 10"/>
                    <a:gd name="T7" fmla="*/ 2 h 8"/>
                    <a:gd name="T8" fmla="*/ 0 w 10"/>
                    <a:gd name="T9" fmla="*/ 0 h 8"/>
                    <a:gd name="T10" fmla="*/ 4 w 10"/>
                    <a:gd name="T11" fmla="*/ 0 h 8"/>
                    <a:gd name="T12" fmla="*/ 9 w 10"/>
                    <a:gd name="T13" fmla="*/ 0 h 8"/>
                    <a:gd name="T14" fmla="*/ 9 w 10"/>
                    <a:gd name="T15" fmla="*/ 2 h 8"/>
                    <a:gd name="T16" fmla="*/ 9 w 10"/>
                    <a:gd name="T17" fmla="*/ 5 h 8"/>
                    <a:gd name="T18" fmla="*/ 9 w 10"/>
                    <a:gd name="T19" fmla="*/ 7 h 8"/>
                    <a:gd name="T20" fmla="*/ 4 w 10"/>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4" y="7"/>
                      </a:moveTo>
                      <a:lnTo>
                        <a:pt x="0" y="7"/>
                      </a:lnTo>
                      <a:lnTo>
                        <a:pt x="0" y="5"/>
                      </a:lnTo>
                      <a:lnTo>
                        <a:pt x="0" y="2"/>
                      </a:lnTo>
                      <a:lnTo>
                        <a:pt x="0" y="0"/>
                      </a:lnTo>
                      <a:lnTo>
                        <a:pt x="4" y="0"/>
                      </a:lnTo>
                      <a:lnTo>
                        <a:pt x="9" y="0"/>
                      </a:lnTo>
                      <a:lnTo>
                        <a:pt x="9" y="2"/>
                      </a:lnTo>
                      <a:lnTo>
                        <a:pt x="9" y="5"/>
                      </a:lnTo>
                      <a:lnTo>
                        <a:pt x="9"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37" name="Freeform 590"/>
                <p:cNvSpPr>
                  <a:spLocks/>
                </p:cNvSpPr>
                <p:nvPr/>
              </p:nvSpPr>
              <p:spPr bwMode="auto">
                <a:xfrm>
                  <a:off x="3839" y="3001"/>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9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38" name="Freeform 591"/>
                <p:cNvSpPr>
                  <a:spLocks/>
                </p:cNvSpPr>
                <p:nvPr/>
              </p:nvSpPr>
              <p:spPr bwMode="auto">
                <a:xfrm>
                  <a:off x="3858" y="2984"/>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9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39" name="Freeform 592"/>
                <p:cNvSpPr>
                  <a:spLocks/>
                </p:cNvSpPr>
                <p:nvPr/>
              </p:nvSpPr>
              <p:spPr bwMode="auto">
                <a:xfrm>
                  <a:off x="3815" y="2952"/>
                  <a:ext cx="10" cy="9"/>
                </a:xfrm>
                <a:custGeom>
                  <a:avLst/>
                  <a:gdLst>
                    <a:gd name="T0" fmla="*/ 0 w 10"/>
                    <a:gd name="T1" fmla="*/ 8 h 9"/>
                    <a:gd name="T2" fmla="*/ 0 w 10"/>
                    <a:gd name="T3" fmla="*/ 8 h 9"/>
                    <a:gd name="T4" fmla="*/ 0 w 10"/>
                    <a:gd name="T5" fmla="*/ 4 h 9"/>
                    <a:gd name="T6" fmla="*/ 0 w 10"/>
                    <a:gd name="T7" fmla="*/ 0 h 9"/>
                    <a:gd name="T8" fmla="*/ 4 w 10"/>
                    <a:gd name="T9" fmla="*/ 0 h 9"/>
                    <a:gd name="T10" fmla="*/ 4 w 10"/>
                    <a:gd name="T11" fmla="*/ 4 h 9"/>
                    <a:gd name="T12" fmla="*/ 9 w 10"/>
                    <a:gd name="T13" fmla="*/ 4 h 9"/>
                    <a:gd name="T14" fmla="*/ 9 w 10"/>
                    <a:gd name="T15" fmla="*/ 8 h 9"/>
                    <a:gd name="T16" fmla="*/ 4 w 10"/>
                    <a:gd name="T17" fmla="*/ 8 h 9"/>
                    <a:gd name="T18" fmla="*/ 0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0" y="8"/>
                      </a:moveTo>
                      <a:lnTo>
                        <a:pt x="0" y="8"/>
                      </a:lnTo>
                      <a:lnTo>
                        <a:pt x="0" y="4"/>
                      </a:lnTo>
                      <a:lnTo>
                        <a:pt x="0" y="0"/>
                      </a:lnTo>
                      <a:lnTo>
                        <a:pt x="4" y="0"/>
                      </a:lnTo>
                      <a:lnTo>
                        <a:pt x="4" y="4"/>
                      </a:lnTo>
                      <a:lnTo>
                        <a:pt x="9" y="4"/>
                      </a:lnTo>
                      <a:lnTo>
                        <a:pt x="9" y="8"/>
                      </a:lnTo>
                      <a:lnTo>
                        <a:pt x="4" y="8"/>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0" name="Freeform 593"/>
                <p:cNvSpPr>
                  <a:spLocks/>
                </p:cNvSpPr>
                <p:nvPr/>
              </p:nvSpPr>
              <p:spPr bwMode="auto">
                <a:xfrm>
                  <a:off x="3876" y="2909"/>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9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1" name="Freeform 594"/>
                <p:cNvSpPr>
                  <a:spLocks/>
                </p:cNvSpPr>
                <p:nvPr/>
              </p:nvSpPr>
              <p:spPr bwMode="auto">
                <a:xfrm>
                  <a:off x="3848" y="2913"/>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9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2" name="Freeform 595"/>
                <p:cNvSpPr>
                  <a:spLocks/>
                </p:cNvSpPr>
                <p:nvPr/>
              </p:nvSpPr>
              <p:spPr bwMode="auto">
                <a:xfrm>
                  <a:off x="3896" y="2988"/>
                  <a:ext cx="9" cy="9"/>
                </a:xfrm>
                <a:custGeom>
                  <a:avLst/>
                  <a:gdLst>
                    <a:gd name="T0" fmla="*/ 3 w 9"/>
                    <a:gd name="T1" fmla="*/ 8 h 9"/>
                    <a:gd name="T2" fmla="*/ 0 w 9"/>
                    <a:gd name="T3" fmla="*/ 8 h 9"/>
                    <a:gd name="T4" fmla="*/ 0 w 9"/>
                    <a:gd name="T5" fmla="*/ 4 h 9"/>
                    <a:gd name="T6" fmla="*/ 0 w 9"/>
                    <a:gd name="T7" fmla="*/ 0 h 9"/>
                    <a:gd name="T8" fmla="*/ 3 w 9"/>
                    <a:gd name="T9" fmla="*/ 0 h 9"/>
                    <a:gd name="T10" fmla="*/ 5 w 9"/>
                    <a:gd name="T11" fmla="*/ 0 h 9"/>
                    <a:gd name="T12" fmla="*/ 8 w 9"/>
                    <a:gd name="T13" fmla="*/ 0 h 9"/>
                    <a:gd name="T14" fmla="*/ 8 w 9"/>
                    <a:gd name="T15" fmla="*/ 4 h 9"/>
                    <a:gd name="T16" fmla="*/ 8 w 9"/>
                    <a:gd name="T17" fmla="*/ 8 h 9"/>
                    <a:gd name="T18" fmla="*/ 5 w 9"/>
                    <a:gd name="T19" fmla="*/ 8 h 9"/>
                    <a:gd name="T20" fmla="*/ 3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8"/>
                      </a:moveTo>
                      <a:lnTo>
                        <a:pt x="0" y="8"/>
                      </a:lnTo>
                      <a:lnTo>
                        <a:pt x="0" y="4"/>
                      </a:lnTo>
                      <a:lnTo>
                        <a:pt x="0" y="0"/>
                      </a:lnTo>
                      <a:lnTo>
                        <a:pt x="3" y="0"/>
                      </a:lnTo>
                      <a:lnTo>
                        <a:pt x="5" y="0"/>
                      </a:lnTo>
                      <a:lnTo>
                        <a:pt x="8" y="0"/>
                      </a:lnTo>
                      <a:lnTo>
                        <a:pt x="8" y="4"/>
                      </a:lnTo>
                      <a:lnTo>
                        <a:pt x="8" y="8"/>
                      </a:lnTo>
                      <a:lnTo>
                        <a:pt x="5"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3" name="Freeform 596"/>
                <p:cNvSpPr>
                  <a:spLocks/>
                </p:cNvSpPr>
                <p:nvPr/>
              </p:nvSpPr>
              <p:spPr bwMode="auto">
                <a:xfrm>
                  <a:off x="3893" y="3020"/>
                  <a:ext cx="10" cy="8"/>
                </a:xfrm>
                <a:custGeom>
                  <a:avLst/>
                  <a:gdLst>
                    <a:gd name="T0" fmla="*/ 4 w 10"/>
                    <a:gd name="T1" fmla="*/ 7 h 8"/>
                    <a:gd name="T2" fmla="*/ 0 w 10"/>
                    <a:gd name="T3" fmla="*/ 5 h 8"/>
                    <a:gd name="T4" fmla="*/ 0 w 10"/>
                    <a:gd name="T5" fmla="*/ 2 h 8"/>
                    <a:gd name="T6" fmla="*/ 0 w 10"/>
                    <a:gd name="T7" fmla="*/ 0 h 8"/>
                    <a:gd name="T8" fmla="*/ 4 w 10"/>
                    <a:gd name="T9" fmla="*/ 0 h 8"/>
                    <a:gd name="T10" fmla="*/ 9 w 10"/>
                    <a:gd name="T11" fmla="*/ 0 h 8"/>
                    <a:gd name="T12" fmla="*/ 9 w 10"/>
                    <a:gd name="T13" fmla="*/ 2 h 8"/>
                    <a:gd name="T14" fmla="*/ 9 w 10"/>
                    <a:gd name="T15" fmla="*/ 5 h 8"/>
                    <a:gd name="T16" fmla="*/ 4 w 10"/>
                    <a:gd name="T17" fmla="*/ 5 h 8"/>
                    <a:gd name="T18" fmla="*/ 4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7"/>
                      </a:moveTo>
                      <a:lnTo>
                        <a:pt x="0" y="5"/>
                      </a:lnTo>
                      <a:lnTo>
                        <a:pt x="0" y="2"/>
                      </a:lnTo>
                      <a:lnTo>
                        <a:pt x="0" y="0"/>
                      </a:lnTo>
                      <a:lnTo>
                        <a:pt x="4" y="0"/>
                      </a:lnTo>
                      <a:lnTo>
                        <a:pt x="9" y="0"/>
                      </a:lnTo>
                      <a:lnTo>
                        <a:pt x="9" y="2"/>
                      </a:lnTo>
                      <a:lnTo>
                        <a:pt x="9" y="5"/>
                      </a:lnTo>
                      <a:lnTo>
                        <a:pt x="4"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4" name="Freeform 597"/>
                <p:cNvSpPr>
                  <a:spLocks/>
                </p:cNvSpPr>
                <p:nvPr/>
              </p:nvSpPr>
              <p:spPr bwMode="auto">
                <a:xfrm>
                  <a:off x="3919" y="2999"/>
                  <a:ext cx="8" cy="8"/>
                </a:xfrm>
                <a:custGeom>
                  <a:avLst/>
                  <a:gdLst>
                    <a:gd name="T0" fmla="*/ 2 w 8"/>
                    <a:gd name="T1" fmla="*/ 7 h 8"/>
                    <a:gd name="T2" fmla="*/ 2 w 8"/>
                    <a:gd name="T3" fmla="*/ 7 h 8"/>
                    <a:gd name="T4" fmla="*/ 0 w 8"/>
                    <a:gd name="T5" fmla="*/ 5 h 8"/>
                    <a:gd name="T6" fmla="*/ 0 w 8"/>
                    <a:gd name="T7" fmla="*/ 2 h 8"/>
                    <a:gd name="T8" fmla="*/ 2 w 8"/>
                    <a:gd name="T9" fmla="*/ 2 h 8"/>
                    <a:gd name="T10" fmla="*/ 2 w 8"/>
                    <a:gd name="T11" fmla="*/ 0 h 8"/>
                    <a:gd name="T12" fmla="*/ 5 w 8"/>
                    <a:gd name="T13" fmla="*/ 0 h 8"/>
                    <a:gd name="T14" fmla="*/ 7 w 8"/>
                    <a:gd name="T15" fmla="*/ 2 h 8"/>
                    <a:gd name="T16" fmla="*/ 7 w 8"/>
                    <a:gd name="T17" fmla="*/ 5 h 8"/>
                    <a:gd name="T18" fmla="*/ 7 w 8"/>
                    <a:gd name="T19" fmla="*/ 7 h 8"/>
                    <a:gd name="T20" fmla="*/ 5 w 8"/>
                    <a:gd name="T21" fmla="*/ 7 h 8"/>
                    <a:gd name="T22" fmla="*/ 2 w 8"/>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7"/>
                      </a:moveTo>
                      <a:lnTo>
                        <a:pt x="2" y="7"/>
                      </a:lnTo>
                      <a:lnTo>
                        <a:pt x="0" y="5"/>
                      </a:lnTo>
                      <a:lnTo>
                        <a:pt x="0" y="2"/>
                      </a:lnTo>
                      <a:lnTo>
                        <a:pt x="2" y="2"/>
                      </a:lnTo>
                      <a:lnTo>
                        <a:pt x="2" y="0"/>
                      </a:lnTo>
                      <a:lnTo>
                        <a:pt x="5" y="0"/>
                      </a:lnTo>
                      <a:lnTo>
                        <a:pt x="7" y="2"/>
                      </a:lnTo>
                      <a:lnTo>
                        <a:pt x="7" y="5"/>
                      </a:lnTo>
                      <a:lnTo>
                        <a:pt x="7" y="7"/>
                      </a:lnTo>
                      <a:lnTo>
                        <a:pt x="5" y="7"/>
                      </a:lnTo>
                      <a:lnTo>
                        <a:pt x="2"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5" name="Freeform 598"/>
                <p:cNvSpPr>
                  <a:spLocks/>
                </p:cNvSpPr>
                <p:nvPr/>
              </p:nvSpPr>
              <p:spPr bwMode="auto">
                <a:xfrm>
                  <a:off x="3919" y="2940"/>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9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6" name="Freeform 599"/>
                <p:cNvSpPr>
                  <a:spLocks/>
                </p:cNvSpPr>
                <p:nvPr/>
              </p:nvSpPr>
              <p:spPr bwMode="auto">
                <a:xfrm>
                  <a:off x="3798" y="3017"/>
                  <a:ext cx="9" cy="8"/>
                </a:xfrm>
                <a:custGeom>
                  <a:avLst/>
                  <a:gdLst>
                    <a:gd name="T0" fmla="*/ 5 w 9"/>
                    <a:gd name="T1" fmla="*/ 7 h 8"/>
                    <a:gd name="T2" fmla="*/ 3 w 9"/>
                    <a:gd name="T3" fmla="*/ 7 h 8"/>
                    <a:gd name="T4" fmla="*/ 3 w 9"/>
                    <a:gd name="T5" fmla="*/ 5 h 8"/>
                    <a:gd name="T6" fmla="*/ 0 w 9"/>
                    <a:gd name="T7" fmla="*/ 5 h 8"/>
                    <a:gd name="T8" fmla="*/ 0 w 9"/>
                    <a:gd name="T9" fmla="*/ 2 h 8"/>
                    <a:gd name="T10" fmla="*/ 3 w 9"/>
                    <a:gd name="T11" fmla="*/ 0 h 8"/>
                    <a:gd name="T12" fmla="*/ 5 w 9"/>
                    <a:gd name="T13" fmla="*/ 0 h 8"/>
                    <a:gd name="T14" fmla="*/ 8 w 9"/>
                    <a:gd name="T15" fmla="*/ 0 h 8"/>
                    <a:gd name="T16" fmla="*/ 8 w 9"/>
                    <a:gd name="T17" fmla="*/ 2 h 8"/>
                    <a:gd name="T18" fmla="*/ 8 w 9"/>
                    <a:gd name="T19" fmla="*/ 5 h 8"/>
                    <a:gd name="T20" fmla="*/ 5 w 9"/>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5" y="7"/>
                      </a:moveTo>
                      <a:lnTo>
                        <a:pt x="3" y="7"/>
                      </a:lnTo>
                      <a:lnTo>
                        <a:pt x="3" y="5"/>
                      </a:lnTo>
                      <a:lnTo>
                        <a:pt x="0" y="5"/>
                      </a:lnTo>
                      <a:lnTo>
                        <a:pt x="0" y="2"/>
                      </a:lnTo>
                      <a:lnTo>
                        <a:pt x="3" y="0"/>
                      </a:lnTo>
                      <a:lnTo>
                        <a:pt x="5" y="0"/>
                      </a:lnTo>
                      <a:lnTo>
                        <a:pt x="8" y="0"/>
                      </a:lnTo>
                      <a:lnTo>
                        <a:pt x="8" y="2"/>
                      </a:lnTo>
                      <a:lnTo>
                        <a:pt x="8" y="5"/>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7" name="Freeform 600"/>
                <p:cNvSpPr>
                  <a:spLocks/>
                </p:cNvSpPr>
                <p:nvPr/>
              </p:nvSpPr>
              <p:spPr bwMode="auto">
                <a:xfrm>
                  <a:off x="3782" y="2981"/>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9 w 10"/>
                    <a:gd name="T15" fmla="*/ 8 h 9"/>
                    <a:gd name="T16" fmla="*/ 4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4" y="8"/>
                      </a:move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8" name="Freeform 601"/>
                <p:cNvSpPr>
                  <a:spLocks/>
                </p:cNvSpPr>
                <p:nvPr/>
              </p:nvSpPr>
              <p:spPr bwMode="auto">
                <a:xfrm>
                  <a:off x="3804" y="2933"/>
                  <a:ext cx="10" cy="10"/>
                </a:xfrm>
                <a:custGeom>
                  <a:avLst/>
                  <a:gdLst>
                    <a:gd name="T0" fmla="*/ 4 w 10"/>
                    <a:gd name="T1" fmla="*/ 9 h 10"/>
                    <a:gd name="T2" fmla="*/ 0 w 10"/>
                    <a:gd name="T3" fmla="*/ 9 h 10"/>
                    <a:gd name="T4" fmla="*/ 0 w 10"/>
                    <a:gd name="T5" fmla="*/ 0 h 10"/>
                    <a:gd name="T6" fmla="*/ 4 w 10"/>
                    <a:gd name="T7" fmla="*/ 0 h 10"/>
                    <a:gd name="T8" fmla="*/ 9 w 10"/>
                    <a:gd name="T9" fmla="*/ 0 h 10"/>
                    <a:gd name="T10" fmla="*/ 9 w 10"/>
                    <a:gd name="T11" fmla="*/ 9 h 10"/>
                    <a:gd name="T12" fmla="*/ 4 w 10"/>
                    <a:gd name="T13" fmla="*/ 9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4" y="9"/>
                      </a:moveTo>
                      <a:lnTo>
                        <a:pt x="0" y="9"/>
                      </a:lnTo>
                      <a:lnTo>
                        <a:pt x="0" y="0"/>
                      </a:lnTo>
                      <a:lnTo>
                        <a:pt x="4" y="0"/>
                      </a:lnTo>
                      <a:lnTo>
                        <a:pt x="9" y="0"/>
                      </a:lnTo>
                      <a:lnTo>
                        <a:pt x="9" y="9"/>
                      </a:lnTo>
                      <a:lnTo>
                        <a:pt x="4"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49" name="Freeform 602"/>
                <p:cNvSpPr>
                  <a:spLocks/>
                </p:cNvSpPr>
                <p:nvPr/>
              </p:nvSpPr>
              <p:spPr bwMode="auto">
                <a:xfrm>
                  <a:off x="3844" y="2926"/>
                  <a:ext cx="10" cy="9"/>
                </a:xfrm>
                <a:custGeom>
                  <a:avLst/>
                  <a:gdLst>
                    <a:gd name="T0" fmla="*/ 4 w 10"/>
                    <a:gd name="T1" fmla="*/ 8 h 9"/>
                    <a:gd name="T2" fmla="*/ 0 w 10"/>
                    <a:gd name="T3" fmla="*/ 8 h 9"/>
                    <a:gd name="T4" fmla="*/ 0 w 10"/>
                    <a:gd name="T5" fmla="*/ 4 h 9"/>
                    <a:gd name="T6" fmla="*/ 0 w 10"/>
                    <a:gd name="T7" fmla="*/ 0 h 9"/>
                    <a:gd name="T8" fmla="*/ 4 w 10"/>
                    <a:gd name="T9" fmla="*/ 0 h 9"/>
                    <a:gd name="T10" fmla="*/ 9 w 10"/>
                    <a:gd name="T11" fmla="*/ 0 h 9"/>
                    <a:gd name="T12" fmla="*/ 9 w 10"/>
                    <a:gd name="T13" fmla="*/ 4 h 9"/>
                    <a:gd name="T14" fmla="*/ 4 w 10"/>
                    <a:gd name="T15" fmla="*/ 8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8"/>
                      </a:moveTo>
                      <a:lnTo>
                        <a:pt x="0" y="8"/>
                      </a:lnTo>
                      <a:lnTo>
                        <a:pt x="0" y="4"/>
                      </a:lnTo>
                      <a:lnTo>
                        <a:pt x="0" y="0"/>
                      </a:lnTo>
                      <a:lnTo>
                        <a:pt x="4" y="0"/>
                      </a:lnTo>
                      <a:lnTo>
                        <a:pt x="9" y="0"/>
                      </a:lnTo>
                      <a:lnTo>
                        <a:pt x="9" y="4"/>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50" name="Freeform 603"/>
                <p:cNvSpPr>
                  <a:spLocks/>
                </p:cNvSpPr>
                <p:nvPr/>
              </p:nvSpPr>
              <p:spPr bwMode="auto">
                <a:xfrm>
                  <a:off x="3825" y="2919"/>
                  <a:ext cx="9" cy="8"/>
                </a:xfrm>
                <a:custGeom>
                  <a:avLst/>
                  <a:gdLst>
                    <a:gd name="T0" fmla="*/ 3 w 9"/>
                    <a:gd name="T1" fmla="*/ 7 h 8"/>
                    <a:gd name="T2" fmla="*/ 3 w 9"/>
                    <a:gd name="T3" fmla="*/ 7 h 8"/>
                    <a:gd name="T4" fmla="*/ 0 w 9"/>
                    <a:gd name="T5" fmla="*/ 5 h 8"/>
                    <a:gd name="T6" fmla="*/ 0 w 9"/>
                    <a:gd name="T7" fmla="*/ 2 h 8"/>
                    <a:gd name="T8" fmla="*/ 0 w 9"/>
                    <a:gd name="T9" fmla="*/ 0 h 8"/>
                    <a:gd name="T10" fmla="*/ 3 w 9"/>
                    <a:gd name="T11" fmla="*/ 0 h 8"/>
                    <a:gd name="T12" fmla="*/ 5 w 9"/>
                    <a:gd name="T13" fmla="*/ 0 h 8"/>
                    <a:gd name="T14" fmla="*/ 8 w 9"/>
                    <a:gd name="T15" fmla="*/ 0 h 8"/>
                    <a:gd name="T16" fmla="*/ 8 w 9"/>
                    <a:gd name="T17" fmla="*/ 2 h 8"/>
                    <a:gd name="T18" fmla="*/ 8 w 9"/>
                    <a:gd name="T19" fmla="*/ 5 h 8"/>
                    <a:gd name="T20" fmla="*/ 5 w 9"/>
                    <a:gd name="T21" fmla="*/ 7 h 8"/>
                    <a:gd name="T22" fmla="*/ 3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7"/>
                      </a:moveTo>
                      <a:lnTo>
                        <a:pt x="3" y="7"/>
                      </a:lnTo>
                      <a:lnTo>
                        <a:pt x="0" y="5"/>
                      </a:lnTo>
                      <a:lnTo>
                        <a:pt x="0" y="2"/>
                      </a:lnTo>
                      <a:lnTo>
                        <a:pt x="0" y="0"/>
                      </a:lnTo>
                      <a:lnTo>
                        <a:pt x="3" y="0"/>
                      </a:lnTo>
                      <a:lnTo>
                        <a:pt x="5" y="0"/>
                      </a:lnTo>
                      <a:lnTo>
                        <a:pt x="8" y="0"/>
                      </a:lnTo>
                      <a:lnTo>
                        <a:pt x="8" y="2"/>
                      </a:lnTo>
                      <a:lnTo>
                        <a:pt x="8" y="5"/>
                      </a:lnTo>
                      <a:lnTo>
                        <a:pt x="5" y="7"/>
                      </a:lnTo>
                      <a:lnTo>
                        <a:pt x="3"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grpSp>
            <p:nvGrpSpPr>
              <p:cNvPr id="30291" name="Group 604"/>
              <p:cNvGrpSpPr>
                <a:grpSpLocks/>
              </p:cNvGrpSpPr>
              <p:nvPr/>
            </p:nvGrpSpPr>
            <p:grpSpPr bwMode="auto">
              <a:xfrm>
                <a:off x="4024" y="2908"/>
                <a:ext cx="175" cy="165"/>
                <a:chOff x="4024" y="2908"/>
                <a:chExt cx="175" cy="165"/>
              </a:xfrm>
            </p:grpSpPr>
            <p:sp>
              <p:nvSpPr>
                <p:cNvPr id="30383" name="Freeform 605"/>
                <p:cNvSpPr>
                  <a:spLocks/>
                </p:cNvSpPr>
                <p:nvPr/>
              </p:nvSpPr>
              <p:spPr bwMode="auto">
                <a:xfrm>
                  <a:off x="4024" y="2908"/>
                  <a:ext cx="175" cy="165"/>
                </a:xfrm>
                <a:custGeom>
                  <a:avLst/>
                  <a:gdLst>
                    <a:gd name="T0" fmla="*/ 124 w 175"/>
                    <a:gd name="T1" fmla="*/ 155 h 165"/>
                    <a:gd name="T2" fmla="*/ 134 w 175"/>
                    <a:gd name="T3" fmla="*/ 148 h 165"/>
                    <a:gd name="T4" fmla="*/ 141 w 175"/>
                    <a:gd name="T5" fmla="*/ 141 h 165"/>
                    <a:gd name="T6" fmla="*/ 147 w 175"/>
                    <a:gd name="T7" fmla="*/ 135 h 165"/>
                    <a:gd name="T8" fmla="*/ 155 w 175"/>
                    <a:gd name="T9" fmla="*/ 127 h 165"/>
                    <a:gd name="T10" fmla="*/ 160 w 175"/>
                    <a:gd name="T11" fmla="*/ 120 h 165"/>
                    <a:gd name="T12" fmla="*/ 166 w 175"/>
                    <a:gd name="T13" fmla="*/ 113 h 165"/>
                    <a:gd name="T14" fmla="*/ 169 w 175"/>
                    <a:gd name="T15" fmla="*/ 106 h 165"/>
                    <a:gd name="T16" fmla="*/ 173 w 175"/>
                    <a:gd name="T17" fmla="*/ 99 h 165"/>
                    <a:gd name="T18" fmla="*/ 174 w 175"/>
                    <a:gd name="T19" fmla="*/ 93 h 165"/>
                    <a:gd name="T20" fmla="*/ 173 w 175"/>
                    <a:gd name="T21" fmla="*/ 85 h 165"/>
                    <a:gd name="T22" fmla="*/ 171 w 175"/>
                    <a:gd name="T23" fmla="*/ 77 h 165"/>
                    <a:gd name="T24" fmla="*/ 167 w 175"/>
                    <a:gd name="T25" fmla="*/ 69 h 165"/>
                    <a:gd name="T26" fmla="*/ 165 w 175"/>
                    <a:gd name="T27" fmla="*/ 59 h 165"/>
                    <a:gd name="T28" fmla="*/ 160 w 175"/>
                    <a:gd name="T29" fmla="*/ 47 h 165"/>
                    <a:gd name="T30" fmla="*/ 157 w 175"/>
                    <a:gd name="T31" fmla="*/ 37 h 165"/>
                    <a:gd name="T32" fmla="*/ 150 w 175"/>
                    <a:gd name="T33" fmla="*/ 29 h 165"/>
                    <a:gd name="T34" fmla="*/ 139 w 175"/>
                    <a:gd name="T35" fmla="*/ 22 h 165"/>
                    <a:gd name="T36" fmla="*/ 124 w 175"/>
                    <a:gd name="T37" fmla="*/ 14 h 165"/>
                    <a:gd name="T38" fmla="*/ 111 w 175"/>
                    <a:gd name="T39" fmla="*/ 6 h 165"/>
                    <a:gd name="T40" fmla="*/ 99 w 175"/>
                    <a:gd name="T41" fmla="*/ 2 h 165"/>
                    <a:gd name="T42" fmla="*/ 85 w 175"/>
                    <a:gd name="T43" fmla="*/ 1 h 165"/>
                    <a:gd name="T44" fmla="*/ 62 w 175"/>
                    <a:gd name="T45" fmla="*/ 0 h 165"/>
                    <a:gd name="T46" fmla="*/ 37 w 175"/>
                    <a:gd name="T47" fmla="*/ 5 h 165"/>
                    <a:gd name="T48" fmla="*/ 18 w 175"/>
                    <a:gd name="T49" fmla="*/ 20 h 165"/>
                    <a:gd name="T50" fmla="*/ 12 w 175"/>
                    <a:gd name="T51" fmla="*/ 28 h 165"/>
                    <a:gd name="T52" fmla="*/ 7 w 175"/>
                    <a:gd name="T53" fmla="*/ 39 h 165"/>
                    <a:gd name="T54" fmla="*/ 2 w 175"/>
                    <a:gd name="T55" fmla="*/ 51 h 165"/>
                    <a:gd name="T56" fmla="*/ 0 w 175"/>
                    <a:gd name="T57" fmla="*/ 61 h 165"/>
                    <a:gd name="T58" fmla="*/ 1 w 175"/>
                    <a:gd name="T59" fmla="*/ 73 h 165"/>
                    <a:gd name="T60" fmla="*/ 5 w 175"/>
                    <a:gd name="T61" fmla="*/ 88 h 165"/>
                    <a:gd name="T62" fmla="*/ 9 w 175"/>
                    <a:gd name="T63" fmla="*/ 103 h 165"/>
                    <a:gd name="T64" fmla="*/ 12 w 175"/>
                    <a:gd name="T65" fmla="*/ 115 h 165"/>
                    <a:gd name="T66" fmla="*/ 19 w 175"/>
                    <a:gd name="T67" fmla="*/ 127 h 165"/>
                    <a:gd name="T68" fmla="*/ 29 w 175"/>
                    <a:gd name="T69" fmla="*/ 140 h 165"/>
                    <a:gd name="T70" fmla="*/ 41 w 175"/>
                    <a:gd name="T71" fmla="*/ 151 h 165"/>
                    <a:gd name="T72" fmla="*/ 52 w 175"/>
                    <a:gd name="T73" fmla="*/ 156 h 165"/>
                    <a:gd name="T74" fmla="*/ 62 w 175"/>
                    <a:gd name="T75" fmla="*/ 159 h 165"/>
                    <a:gd name="T76" fmla="*/ 71 w 175"/>
                    <a:gd name="T77" fmla="*/ 161 h 165"/>
                    <a:gd name="T78" fmla="*/ 79 w 175"/>
                    <a:gd name="T79" fmla="*/ 164 h 165"/>
                    <a:gd name="T80" fmla="*/ 87 w 175"/>
                    <a:gd name="T81" fmla="*/ 164 h 165"/>
                    <a:gd name="T82" fmla="*/ 97 w 175"/>
                    <a:gd name="T83" fmla="*/ 162 h 165"/>
                    <a:gd name="T84" fmla="*/ 110 w 175"/>
                    <a:gd name="T85" fmla="*/ 160 h 165"/>
                    <a:gd name="T86" fmla="*/ 120 w 175"/>
                    <a:gd name="T87" fmla="*/ 156 h 165"/>
                    <a:gd name="T88" fmla="*/ 124 w 175"/>
                    <a:gd name="T89" fmla="*/ 155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165"/>
                    <a:gd name="T137" fmla="*/ 175 w 175"/>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165">
                      <a:moveTo>
                        <a:pt x="124" y="155"/>
                      </a:moveTo>
                      <a:lnTo>
                        <a:pt x="124" y="155"/>
                      </a:lnTo>
                      <a:lnTo>
                        <a:pt x="130" y="152"/>
                      </a:lnTo>
                      <a:lnTo>
                        <a:pt x="134" y="148"/>
                      </a:lnTo>
                      <a:lnTo>
                        <a:pt x="138" y="145"/>
                      </a:lnTo>
                      <a:lnTo>
                        <a:pt x="141" y="141"/>
                      </a:lnTo>
                      <a:lnTo>
                        <a:pt x="145" y="138"/>
                      </a:lnTo>
                      <a:lnTo>
                        <a:pt x="147" y="135"/>
                      </a:lnTo>
                      <a:lnTo>
                        <a:pt x="151" y="131"/>
                      </a:lnTo>
                      <a:lnTo>
                        <a:pt x="155" y="127"/>
                      </a:lnTo>
                      <a:lnTo>
                        <a:pt x="158" y="123"/>
                      </a:lnTo>
                      <a:lnTo>
                        <a:pt x="160" y="120"/>
                      </a:lnTo>
                      <a:lnTo>
                        <a:pt x="164" y="116"/>
                      </a:lnTo>
                      <a:lnTo>
                        <a:pt x="166" y="113"/>
                      </a:lnTo>
                      <a:lnTo>
                        <a:pt x="168" y="110"/>
                      </a:lnTo>
                      <a:lnTo>
                        <a:pt x="169" y="106"/>
                      </a:lnTo>
                      <a:lnTo>
                        <a:pt x="172" y="103"/>
                      </a:lnTo>
                      <a:lnTo>
                        <a:pt x="173" y="99"/>
                      </a:lnTo>
                      <a:lnTo>
                        <a:pt x="174" y="97"/>
                      </a:lnTo>
                      <a:lnTo>
                        <a:pt x="174" y="93"/>
                      </a:lnTo>
                      <a:lnTo>
                        <a:pt x="174" y="90"/>
                      </a:lnTo>
                      <a:lnTo>
                        <a:pt x="173" y="85"/>
                      </a:lnTo>
                      <a:lnTo>
                        <a:pt x="172" y="81"/>
                      </a:lnTo>
                      <a:lnTo>
                        <a:pt x="171" y="77"/>
                      </a:lnTo>
                      <a:lnTo>
                        <a:pt x="168" y="73"/>
                      </a:lnTo>
                      <a:lnTo>
                        <a:pt x="167" y="69"/>
                      </a:lnTo>
                      <a:lnTo>
                        <a:pt x="166" y="65"/>
                      </a:lnTo>
                      <a:lnTo>
                        <a:pt x="165" y="59"/>
                      </a:lnTo>
                      <a:lnTo>
                        <a:pt x="163" y="53"/>
                      </a:lnTo>
                      <a:lnTo>
                        <a:pt x="160" y="47"/>
                      </a:lnTo>
                      <a:lnTo>
                        <a:pt x="159" y="42"/>
                      </a:lnTo>
                      <a:lnTo>
                        <a:pt x="157" y="37"/>
                      </a:lnTo>
                      <a:lnTo>
                        <a:pt x="154" y="33"/>
                      </a:lnTo>
                      <a:lnTo>
                        <a:pt x="150" y="29"/>
                      </a:lnTo>
                      <a:lnTo>
                        <a:pt x="146" y="26"/>
                      </a:lnTo>
                      <a:lnTo>
                        <a:pt x="139" y="22"/>
                      </a:lnTo>
                      <a:lnTo>
                        <a:pt x="132" y="18"/>
                      </a:lnTo>
                      <a:lnTo>
                        <a:pt x="124" y="14"/>
                      </a:lnTo>
                      <a:lnTo>
                        <a:pt x="118" y="9"/>
                      </a:lnTo>
                      <a:lnTo>
                        <a:pt x="111" y="6"/>
                      </a:lnTo>
                      <a:lnTo>
                        <a:pt x="104" y="4"/>
                      </a:lnTo>
                      <a:lnTo>
                        <a:pt x="99" y="2"/>
                      </a:lnTo>
                      <a:lnTo>
                        <a:pt x="94" y="2"/>
                      </a:lnTo>
                      <a:lnTo>
                        <a:pt x="85" y="1"/>
                      </a:lnTo>
                      <a:lnTo>
                        <a:pt x="73" y="0"/>
                      </a:lnTo>
                      <a:lnTo>
                        <a:pt x="62" y="0"/>
                      </a:lnTo>
                      <a:lnTo>
                        <a:pt x="50" y="2"/>
                      </a:lnTo>
                      <a:lnTo>
                        <a:pt x="37" y="5"/>
                      </a:lnTo>
                      <a:lnTo>
                        <a:pt x="27" y="11"/>
                      </a:lnTo>
                      <a:lnTo>
                        <a:pt x="18" y="20"/>
                      </a:lnTo>
                      <a:lnTo>
                        <a:pt x="16" y="23"/>
                      </a:lnTo>
                      <a:lnTo>
                        <a:pt x="12" y="28"/>
                      </a:lnTo>
                      <a:lnTo>
                        <a:pt x="9" y="34"/>
                      </a:lnTo>
                      <a:lnTo>
                        <a:pt x="7" y="39"/>
                      </a:lnTo>
                      <a:lnTo>
                        <a:pt x="5" y="45"/>
                      </a:lnTo>
                      <a:lnTo>
                        <a:pt x="2" y="51"/>
                      </a:lnTo>
                      <a:lnTo>
                        <a:pt x="1" y="56"/>
                      </a:lnTo>
                      <a:lnTo>
                        <a:pt x="0" y="61"/>
                      </a:lnTo>
                      <a:lnTo>
                        <a:pt x="0" y="66"/>
                      </a:lnTo>
                      <a:lnTo>
                        <a:pt x="1" y="73"/>
                      </a:lnTo>
                      <a:lnTo>
                        <a:pt x="2" y="80"/>
                      </a:lnTo>
                      <a:lnTo>
                        <a:pt x="5" y="88"/>
                      </a:lnTo>
                      <a:lnTo>
                        <a:pt x="7" y="96"/>
                      </a:lnTo>
                      <a:lnTo>
                        <a:pt x="9" y="103"/>
                      </a:lnTo>
                      <a:lnTo>
                        <a:pt x="10" y="110"/>
                      </a:lnTo>
                      <a:lnTo>
                        <a:pt x="12" y="115"/>
                      </a:lnTo>
                      <a:lnTo>
                        <a:pt x="16" y="120"/>
                      </a:lnTo>
                      <a:lnTo>
                        <a:pt x="19" y="127"/>
                      </a:lnTo>
                      <a:lnTo>
                        <a:pt x="24" y="133"/>
                      </a:lnTo>
                      <a:lnTo>
                        <a:pt x="29" y="140"/>
                      </a:lnTo>
                      <a:lnTo>
                        <a:pt x="35" y="146"/>
                      </a:lnTo>
                      <a:lnTo>
                        <a:pt x="41" y="151"/>
                      </a:lnTo>
                      <a:lnTo>
                        <a:pt x="46" y="154"/>
                      </a:lnTo>
                      <a:lnTo>
                        <a:pt x="52" y="156"/>
                      </a:lnTo>
                      <a:lnTo>
                        <a:pt x="58" y="157"/>
                      </a:lnTo>
                      <a:lnTo>
                        <a:pt x="62" y="159"/>
                      </a:lnTo>
                      <a:lnTo>
                        <a:pt x="67" y="160"/>
                      </a:lnTo>
                      <a:lnTo>
                        <a:pt x="71" y="161"/>
                      </a:lnTo>
                      <a:lnTo>
                        <a:pt x="75" y="163"/>
                      </a:lnTo>
                      <a:lnTo>
                        <a:pt x="79" y="164"/>
                      </a:lnTo>
                      <a:lnTo>
                        <a:pt x="82" y="164"/>
                      </a:lnTo>
                      <a:lnTo>
                        <a:pt x="87" y="164"/>
                      </a:lnTo>
                      <a:lnTo>
                        <a:pt x="92" y="163"/>
                      </a:lnTo>
                      <a:lnTo>
                        <a:pt x="97" y="162"/>
                      </a:lnTo>
                      <a:lnTo>
                        <a:pt x="103" y="160"/>
                      </a:lnTo>
                      <a:lnTo>
                        <a:pt x="110" y="160"/>
                      </a:lnTo>
                      <a:lnTo>
                        <a:pt x="115" y="158"/>
                      </a:lnTo>
                      <a:lnTo>
                        <a:pt x="120" y="156"/>
                      </a:lnTo>
                      <a:lnTo>
                        <a:pt x="123" y="155"/>
                      </a:lnTo>
                      <a:lnTo>
                        <a:pt x="124" y="155"/>
                      </a:lnTo>
                    </a:path>
                  </a:pathLst>
                </a:custGeom>
                <a:solidFill>
                  <a:srgbClr val="FFD7D1"/>
                </a:solidFill>
                <a:ln w="12700" cap="rnd" cmpd="sng">
                  <a:solidFill>
                    <a:srgbClr val="CECECE"/>
                  </a:solidFill>
                  <a:prstDash val="solid"/>
                  <a:round/>
                  <a:headEnd type="none" w="med" len="med"/>
                  <a:tailEnd type="none" w="med" len="med"/>
                </a:ln>
              </p:spPr>
              <p:txBody>
                <a:bodyPr/>
                <a:lstStyle/>
                <a:p>
                  <a:endParaRPr lang="it-IT"/>
                </a:p>
              </p:txBody>
            </p:sp>
            <p:sp>
              <p:nvSpPr>
                <p:cNvPr id="30384" name="Freeform 606"/>
                <p:cNvSpPr>
                  <a:spLocks/>
                </p:cNvSpPr>
                <p:nvPr/>
              </p:nvSpPr>
              <p:spPr bwMode="auto">
                <a:xfrm>
                  <a:off x="4111" y="3039"/>
                  <a:ext cx="10" cy="4"/>
                </a:xfrm>
                <a:custGeom>
                  <a:avLst/>
                  <a:gdLst>
                    <a:gd name="T0" fmla="*/ 3 w 10"/>
                    <a:gd name="T1" fmla="*/ 3 h 4"/>
                    <a:gd name="T2" fmla="*/ 5 w 10"/>
                    <a:gd name="T3" fmla="*/ 2 h 4"/>
                    <a:gd name="T4" fmla="*/ 6 w 10"/>
                    <a:gd name="T5" fmla="*/ 2 h 4"/>
                    <a:gd name="T6" fmla="*/ 7 w 10"/>
                    <a:gd name="T7" fmla="*/ 2 h 4"/>
                    <a:gd name="T8" fmla="*/ 8 w 10"/>
                    <a:gd name="T9" fmla="*/ 2 h 4"/>
                    <a:gd name="T10" fmla="*/ 9 w 10"/>
                    <a:gd name="T11" fmla="*/ 2 h 4"/>
                    <a:gd name="T12" fmla="*/ 9 w 10"/>
                    <a:gd name="T13" fmla="*/ 1 h 4"/>
                    <a:gd name="T14" fmla="*/ 9 w 10"/>
                    <a:gd name="T15" fmla="*/ 1 h 4"/>
                    <a:gd name="T16" fmla="*/ 9 w 10"/>
                    <a:gd name="T17" fmla="*/ 0 h 4"/>
                    <a:gd name="T18" fmla="*/ 8 w 10"/>
                    <a:gd name="T19" fmla="*/ 0 h 4"/>
                    <a:gd name="T20" fmla="*/ 7 w 10"/>
                    <a:gd name="T21" fmla="*/ 0 h 4"/>
                    <a:gd name="T22" fmla="*/ 6 w 10"/>
                    <a:gd name="T23" fmla="*/ 0 h 4"/>
                    <a:gd name="T24" fmla="*/ 5 w 10"/>
                    <a:gd name="T25" fmla="*/ 0 h 4"/>
                    <a:gd name="T26" fmla="*/ 4 w 10"/>
                    <a:gd name="T27" fmla="*/ 0 h 4"/>
                    <a:gd name="T28" fmla="*/ 3 w 10"/>
                    <a:gd name="T29" fmla="*/ 0 h 4"/>
                    <a:gd name="T30" fmla="*/ 2 w 10"/>
                    <a:gd name="T31" fmla="*/ 1 h 4"/>
                    <a:gd name="T32" fmla="*/ 2 w 10"/>
                    <a:gd name="T33" fmla="*/ 1 h 4"/>
                    <a:gd name="T34" fmla="*/ 1 w 10"/>
                    <a:gd name="T35" fmla="*/ 2 h 4"/>
                    <a:gd name="T36" fmla="*/ 1 w 10"/>
                    <a:gd name="T37" fmla="*/ 2 h 4"/>
                    <a:gd name="T38" fmla="*/ 0 w 10"/>
                    <a:gd name="T39" fmla="*/ 2 h 4"/>
                    <a:gd name="T40" fmla="*/ 0 w 10"/>
                    <a:gd name="T41" fmla="*/ 3 h 4"/>
                    <a:gd name="T42" fmla="*/ 1 w 10"/>
                    <a:gd name="T43" fmla="*/ 3 h 4"/>
                    <a:gd name="T44" fmla="*/ 2 w 10"/>
                    <a:gd name="T45" fmla="*/ 3 h 4"/>
                    <a:gd name="T46" fmla="*/ 3 w 10"/>
                    <a:gd name="T47" fmla="*/ 3 h 4"/>
                    <a:gd name="T48" fmla="*/ 3 w 10"/>
                    <a:gd name="T49" fmla="*/ 3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4"/>
                    <a:gd name="T77" fmla="*/ 10 w 10"/>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4">
                      <a:moveTo>
                        <a:pt x="3" y="3"/>
                      </a:moveTo>
                      <a:lnTo>
                        <a:pt x="5" y="2"/>
                      </a:lnTo>
                      <a:lnTo>
                        <a:pt x="6" y="2"/>
                      </a:lnTo>
                      <a:lnTo>
                        <a:pt x="7" y="2"/>
                      </a:lnTo>
                      <a:lnTo>
                        <a:pt x="8" y="2"/>
                      </a:lnTo>
                      <a:lnTo>
                        <a:pt x="9" y="2"/>
                      </a:lnTo>
                      <a:lnTo>
                        <a:pt x="9" y="1"/>
                      </a:lnTo>
                      <a:lnTo>
                        <a:pt x="9" y="0"/>
                      </a:lnTo>
                      <a:lnTo>
                        <a:pt x="8" y="0"/>
                      </a:lnTo>
                      <a:lnTo>
                        <a:pt x="7" y="0"/>
                      </a:lnTo>
                      <a:lnTo>
                        <a:pt x="6" y="0"/>
                      </a:lnTo>
                      <a:lnTo>
                        <a:pt x="5" y="0"/>
                      </a:lnTo>
                      <a:lnTo>
                        <a:pt x="4" y="0"/>
                      </a:lnTo>
                      <a:lnTo>
                        <a:pt x="3" y="0"/>
                      </a:lnTo>
                      <a:lnTo>
                        <a:pt x="2" y="1"/>
                      </a:lnTo>
                      <a:lnTo>
                        <a:pt x="1" y="2"/>
                      </a:lnTo>
                      <a:lnTo>
                        <a:pt x="0" y="2"/>
                      </a:lnTo>
                      <a:lnTo>
                        <a:pt x="0" y="3"/>
                      </a:lnTo>
                      <a:lnTo>
                        <a:pt x="1" y="3"/>
                      </a:lnTo>
                      <a:lnTo>
                        <a:pt x="2" y="3"/>
                      </a:lnTo>
                      <a:lnTo>
                        <a:pt x="3"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85" name="Freeform 607"/>
                <p:cNvSpPr>
                  <a:spLocks/>
                </p:cNvSpPr>
                <p:nvPr/>
              </p:nvSpPr>
              <p:spPr bwMode="auto">
                <a:xfrm>
                  <a:off x="4111" y="3039"/>
                  <a:ext cx="21" cy="14"/>
                </a:xfrm>
                <a:custGeom>
                  <a:avLst/>
                  <a:gdLst>
                    <a:gd name="T0" fmla="*/ 7 w 21"/>
                    <a:gd name="T1" fmla="*/ 12 h 14"/>
                    <a:gd name="T2" fmla="*/ 7 w 21"/>
                    <a:gd name="T3" fmla="*/ 12 h 14"/>
                    <a:gd name="T4" fmla="*/ 11 w 21"/>
                    <a:gd name="T5" fmla="*/ 10 h 14"/>
                    <a:gd name="T6" fmla="*/ 13 w 21"/>
                    <a:gd name="T7" fmla="*/ 10 h 14"/>
                    <a:gd name="T8" fmla="*/ 16 w 21"/>
                    <a:gd name="T9" fmla="*/ 10 h 14"/>
                    <a:gd name="T10" fmla="*/ 17 w 21"/>
                    <a:gd name="T11" fmla="*/ 9 h 14"/>
                    <a:gd name="T12" fmla="*/ 19 w 21"/>
                    <a:gd name="T13" fmla="*/ 7 h 14"/>
                    <a:gd name="T14" fmla="*/ 20 w 21"/>
                    <a:gd name="T15" fmla="*/ 5 h 14"/>
                    <a:gd name="T16" fmla="*/ 20 w 21"/>
                    <a:gd name="T17" fmla="*/ 4 h 14"/>
                    <a:gd name="T18" fmla="*/ 19 w 21"/>
                    <a:gd name="T19" fmla="*/ 2 h 14"/>
                    <a:gd name="T20" fmla="*/ 17 w 21"/>
                    <a:gd name="T21" fmla="*/ 1 h 14"/>
                    <a:gd name="T22" fmla="*/ 16 w 21"/>
                    <a:gd name="T23" fmla="*/ 0 h 14"/>
                    <a:gd name="T24" fmla="*/ 12 w 21"/>
                    <a:gd name="T25" fmla="*/ 0 h 14"/>
                    <a:gd name="T26" fmla="*/ 10 w 21"/>
                    <a:gd name="T27" fmla="*/ 0 h 14"/>
                    <a:gd name="T28" fmla="*/ 8 w 21"/>
                    <a:gd name="T29" fmla="*/ 1 h 14"/>
                    <a:gd name="T30" fmla="*/ 7 w 21"/>
                    <a:gd name="T31" fmla="*/ 1 h 14"/>
                    <a:gd name="T32" fmla="*/ 4 w 21"/>
                    <a:gd name="T33" fmla="*/ 3 h 14"/>
                    <a:gd name="T34" fmla="*/ 3 w 21"/>
                    <a:gd name="T35" fmla="*/ 4 h 14"/>
                    <a:gd name="T36" fmla="*/ 2 w 21"/>
                    <a:gd name="T37" fmla="*/ 7 h 14"/>
                    <a:gd name="T38" fmla="*/ 1 w 21"/>
                    <a:gd name="T39" fmla="*/ 8 h 14"/>
                    <a:gd name="T40" fmla="*/ 0 w 21"/>
                    <a:gd name="T41" fmla="*/ 10 h 14"/>
                    <a:gd name="T42" fmla="*/ 0 w 21"/>
                    <a:gd name="T43" fmla="*/ 11 h 14"/>
                    <a:gd name="T44" fmla="*/ 1 w 21"/>
                    <a:gd name="T45" fmla="*/ 12 h 14"/>
                    <a:gd name="T46" fmla="*/ 3 w 21"/>
                    <a:gd name="T47" fmla="*/ 13 h 14"/>
                    <a:gd name="T48" fmla="*/ 6 w 21"/>
                    <a:gd name="T49" fmla="*/ 12 h 14"/>
                    <a:gd name="T50" fmla="*/ 7 w 21"/>
                    <a:gd name="T51" fmla="*/ 1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4"/>
                    <a:gd name="T80" fmla="*/ 21 w 21"/>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4">
                      <a:moveTo>
                        <a:pt x="7" y="12"/>
                      </a:moveTo>
                      <a:lnTo>
                        <a:pt x="7" y="12"/>
                      </a:lnTo>
                      <a:lnTo>
                        <a:pt x="11" y="10"/>
                      </a:lnTo>
                      <a:lnTo>
                        <a:pt x="13" y="10"/>
                      </a:lnTo>
                      <a:lnTo>
                        <a:pt x="16" y="10"/>
                      </a:lnTo>
                      <a:lnTo>
                        <a:pt x="17" y="9"/>
                      </a:lnTo>
                      <a:lnTo>
                        <a:pt x="19" y="7"/>
                      </a:lnTo>
                      <a:lnTo>
                        <a:pt x="20" y="5"/>
                      </a:lnTo>
                      <a:lnTo>
                        <a:pt x="20" y="4"/>
                      </a:lnTo>
                      <a:lnTo>
                        <a:pt x="19" y="2"/>
                      </a:lnTo>
                      <a:lnTo>
                        <a:pt x="17" y="1"/>
                      </a:lnTo>
                      <a:lnTo>
                        <a:pt x="16" y="0"/>
                      </a:lnTo>
                      <a:lnTo>
                        <a:pt x="12" y="0"/>
                      </a:lnTo>
                      <a:lnTo>
                        <a:pt x="10" y="0"/>
                      </a:lnTo>
                      <a:lnTo>
                        <a:pt x="8" y="1"/>
                      </a:lnTo>
                      <a:lnTo>
                        <a:pt x="7" y="1"/>
                      </a:lnTo>
                      <a:lnTo>
                        <a:pt x="4" y="3"/>
                      </a:lnTo>
                      <a:lnTo>
                        <a:pt x="3" y="4"/>
                      </a:lnTo>
                      <a:lnTo>
                        <a:pt x="2" y="7"/>
                      </a:lnTo>
                      <a:lnTo>
                        <a:pt x="1" y="8"/>
                      </a:lnTo>
                      <a:lnTo>
                        <a:pt x="0" y="10"/>
                      </a:lnTo>
                      <a:lnTo>
                        <a:pt x="0" y="11"/>
                      </a:lnTo>
                      <a:lnTo>
                        <a:pt x="1" y="12"/>
                      </a:lnTo>
                      <a:lnTo>
                        <a:pt x="3" y="13"/>
                      </a:lnTo>
                      <a:lnTo>
                        <a:pt x="6" y="12"/>
                      </a:lnTo>
                      <a:lnTo>
                        <a:pt x="7" y="12"/>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86" name="Freeform 608"/>
                <p:cNvSpPr>
                  <a:spLocks/>
                </p:cNvSpPr>
                <p:nvPr/>
              </p:nvSpPr>
              <p:spPr bwMode="auto">
                <a:xfrm>
                  <a:off x="4103" y="2934"/>
                  <a:ext cx="9" cy="4"/>
                </a:xfrm>
                <a:custGeom>
                  <a:avLst/>
                  <a:gdLst>
                    <a:gd name="T0" fmla="*/ 2 w 9"/>
                    <a:gd name="T1" fmla="*/ 3 h 4"/>
                    <a:gd name="T2" fmla="*/ 4 w 9"/>
                    <a:gd name="T3" fmla="*/ 3 h 4"/>
                    <a:gd name="T4" fmla="*/ 5 w 9"/>
                    <a:gd name="T5" fmla="*/ 2 h 4"/>
                    <a:gd name="T6" fmla="*/ 6 w 9"/>
                    <a:gd name="T7" fmla="*/ 2 h 4"/>
                    <a:gd name="T8" fmla="*/ 7 w 9"/>
                    <a:gd name="T9" fmla="*/ 2 h 4"/>
                    <a:gd name="T10" fmla="*/ 8 w 9"/>
                    <a:gd name="T11" fmla="*/ 2 h 4"/>
                    <a:gd name="T12" fmla="*/ 8 w 9"/>
                    <a:gd name="T13" fmla="*/ 1 h 4"/>
                    <a:gd name="T14" fmla="*/ 8 w 9"/>
                    <a:gd name="T15" fmla="*/ 1 h 4"/>
                    <a:gd name="T16" fmla="*/ 7 w 9"/>
                    <a:gd name="T17" fmla="*/ 0 h 4"/>
                    <a:gd name="T18" fmla="*/ 7 w 9"/>
                    <a:gd name="T19" fmla="*/ 0 h 4"/>
                    <a:gd name="T20" fmla="*/ 6 w 9"/>
                    <a:gd name="T21" fmla="*/ 0 h 4"/>
                    <a:gd name="T22" fmla="*/ 5 w 9"/>
                    <a:gd name="T23" fmla="*/ 0 h 4"/>
                    <a:gd name="T24" fmla="*/ 4 w 9"/>
                    <a:gd name="T25" fmla="*/ 0 h 4"/>
                    <a:gd name="T26" fmla="*/ 3 w 9"/>
                    <a:gd name="T27" fmla="*/ 0 h 4"/>
                    <a:gd name="T28" fmla="*/ 2 w 9"/>
                    <a:gd name="T29" fmla="*/ 0 h 4"/>
                    <a:gd name="T30" fmla="*/ 1 w 9"/>
                    <a:gd name="T31" fmla="*/ 0 h 4"/>
                    <a:gd name="T32" fmla="*/ 0 w 9"/>
                    <a:gd name="T33" fmla="*/ 0 h 4"/>
                    <a:gd name="T34" fmla="*/ 0 w 9"/>
                    <a:gd name="T35" fmla="*/ 1 h 4"/>
                    <a:gd name="T36" fmla="*/ 0 w 9"/>
                    <a:gd name="T37" fmla="*/ 2 h 4"/>
                    <a:gd name="T38" fmla="*/ 0 w 9"/>
                    <a:gd name="T39" fmla="*/ 2 h 4"/>
                    <a:gd name="T40" fmla="*/ 0 w 9"/>
                    <a:gd name="T41" fmla="*/ 3 h 4"/>
                    <a:gd name="T42" fmla="*/ 0 w 9"/>
                    <a:gd name="T43" fmla="*/ 3 h 4"/>
                    <a:gd name="T44" fmla="*/ 1 w 9"/>
                    <a:gd name="T45" fmla="*/ 3 h 4"/>
                    <a:gd name="T46" fmla="*/ 2 w 9"/>
                    <a:gd name="T47" fmla="*/ 3 h 4"/>
                    <a:gd name="T48" fmla="*/ 2 w 9"/>
                    <a:gd name="T49" fmla="*/ 3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4"/>
                    <a:gd name="T77" fmla="*/ 9 w 9"/>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4">
                      <a:moveTo>
                        <a:pt x="2" y="3"/>
                      </a:moveTo>
                      <a:lnTo>
                        <a:pt x="4" y="3"/>
                      </a:lnTo>
                      <a:lnTo>
                        <a:pt x="5" y="2"/>
                      </a:lnTo>
                      <a:lnTo>
                        <a:pt x="6" y="2"/>
                      </a:lnTo>
                      <a:lnTo>
                        <a:pt x="7" y="2"/>
                      </a:lnTo>
                      <a:lnTo>
                        <a:pt x="8" y="2"/>
                      </a:lnTo>
                      <a:lnTo>
                        <a:pt x="8" y="1"/>
                      </a:lnTo>
                      <a:lnTo>
                        <a:pt x="7" y="0"/>
                      </a:lnTo>
                      <a:lnTo>
                        <a:pt x="6" y="0"/>
                      </a:lnTo>
                      <a:lnTo>
                        <a:pt x="5" y="0"/>
                      </a:lnTo>
                      <a:lnTo>
                        <a:pt x="4" y="0"/>
                      </a:lnTo>
                      <a:lnTo>
                        <a:pt x="3" y="0"/>
                      </a:lnTo>
                      <a:lnTo>
                        <a:pt x="2" y="0"/>
                      </a:lnTo>
                      <a:lnTo>
                        <a:pt x="1" y="0"/>
                      </a:lnTo>
                      <a:lnTo>
                        <a:pt x="0" y="0"/>
                      </a:lnTo>
                      <a:lnTo>
                        <a:pt x="0" y="1"/>
                      </a:lnTo>
                      <a:lnTo>
                        <a:pt x="0" y="2"/>
                      </a:lnTo>
                      <a:lnTo>
                        <a:pt x="0" y="3"/>
                      </a:lnTo>
                      <a:lnTo>
                        <a:pt x="1" y="3"/>
                      </a:lnTo>
                      <a:lnTo>
                        <a:pt x="2"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87" name="Freeform 609"/>
                <p:cNvSpPr>
                  <a:spLocks/>
                </p:cNvSpPr>
                <p:nvPr/>
              </p:nvSpPr>
              <p:spPr bwMode="auto">
                <a:xfrm>
                  <a:off x="4103" y="2934"/>
                  <a:ext cx="20" cy="14"/>
                </a:xfrm>
                <a:custGeom>
                  <a:avLst/>
                  <a:gdLst>
                    <a:gd name="T0" fmla="*/ 6 w 20"/>
                    <a:gd name="T1" fmla="*/ 13 h 14"/>
                    <a:gd name="T2" fmla="*/ 6 w 20"/>
                    <a:gd name="T3" fmla="*/ 13 h 14"/>
                    <a:gd name="T4" fmla="*/ 9 w 20"/>
                    <a:gd name="T5" fmla="*/ 11 h 14"/>
                    <a:gd name="T6" fmla="*/ 12 w 20"/>
                    <a:gd name="T7" fmla="*/ 10 h 14"/>
                    <a:gd name="T8" fmla="*/ 13 w 20"/>
                    <a:gd name="T9" fmla="*/ 10 h 14"/>
                    <a:gd name="T10" fmla="*/ 16 w 20"/>
                    <a:gd name="T11" fmla="*/ 9 h 14"/>
                    <a:gd name="T12" fmla="*/ 18 w 20"/>
                    <a:gd name="T13" fmla="*/ 8 h 14"/>
                    <a:gd name="T14" fmla="*/ 19 w 20"/>
                    <a:gd name="T15" fmla="*/ 6 h 14"/>
                    <a:gd name="T16" fmla="*/ 18 w 20"/>
                    <a:gd name="T17" fmla="*/ 4 h 14"/>
                    <a:gd name="T18" fmla="*/ 17 w 20"/>
                    <a:gd name="T19" fmla="*/ 2 h 14"/>
                    <a:gd name="T20" fmla="*/ 16 w 20"/>
                    <a:gd name="T21" fmla="*/ 1 h 14"/>
                    <a:gd name="T22" fmla="*/ 15 w 20"/>
                    <a:gd name="T23" fmla="*/ 0 h 14"/>
                    <a:gd name="T24" fmla="*/ 11 w 20"/>
                    <a:gd name="T25" fmla="*/ 0 h 14"/>
                    <a:gd name="T26" fmla="*/ 9 w 20"/>
                    <a:gd name="T27" fmla="*/ 1 h 14"/>
                    <a:gd name="T28" fmla="*/ 8 w 20"/>
                    <a:gd name="T29" fmla="*/ 1 h 14"/>
                    <a:gd name="T30" fmla="*/ 6 w 20"/>
                    <a:gd name="T31" fmla="*/ 0 h 14"/>
                    <a:gd name="T32" fmla="*/ 2 w 20"/>
                    <a:gd name="T33" fmla="*/ 0 h 14"/>
                    <a:gd name="T34" fmla="*/ 1 w 20"/>
                    <a:gd name="T35" fmla="*/ 1 h 14"/>
                    <a:gd name="T36" fmla="*/ 1 w 20"/>
                    <a:gd name="T37" fmla="*/ 4 h 14"/>
                    <a:gd name="T38" fmla="*/ 0 w 20"/>
                    <a:gd name="T39" fmla="*/ 7 h 14"/>
                    <a:gd name="T40" fmla="*/ 0 w 20"/>
                    <a:gd name="T41" fmla="*/ 9 h 14"/>
                    <a:gd name="T42" fmla="*/ 0 w 20"/>
                    <a:gd name="T43" fmla="*/ 11 h 14"/>
                    <a:gd name="T44" fmla="*/ 1 w 20"/>
                    <a:gd name="T45" fmla="*/ 13 h 14"/>
                    <a:gd name="T46" fmla="*/ 2 w 20"/>
                    <a:gd name="T47" fmla="*/ 13 h 14"/>
                    <a:gd name="T48" fmla="*/ 4 w 20"/>
                    <a:gd name="T49" fmla="*/ 13 h 14"/>
                    <a:gd name="T50" fmla="*/ 6 w 20"/>
                    <a:gd name="T51" fmla="*/ 13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4"/>
                    <a:gd name="T80" fmla="*/ 20 w 20"/>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4">
                      <a:moveTo>
                        <a:pt x="6" y="13"/>
                      </a:moveTo>
                      <a:lnTo>
                        <a:pt x="6" y="13"/>
                      </a:lnTo>
                      <a:lnTo>
                        <a:pt x="9" y="11"/>
                      </a:lnTo>
                      <a:lnTo>
                        <a:pt x="12" y="10"/>
                      </a:lnTo>
                      <a:lnTo>
                        <a:pt x="13" y="10"/>
                      </a:lnTo>
                      <a:lnTo>
                        <a:pt x="16" y="9"/>
                      </a:lnTo>
                      <a:lnTo>
                        <a:pt x="18" y="8"/>
                      </a:lnTo>
                      <a:lnTo>
                        <a:pt x="19" y="6"/>
                      </a:lnTo>
                      <a:lnTo>
                        <a:pt x="18" y="4"/>
                      </a:lnTo>
                      <a:lnTo>
                        <a:pt x="17" y="2"/>
                      </a:lnTo>
                      <a:lnTo>
                        <a:pt x="16" y="1"/>
                      </a:lnTo>
                      <a:lnTo>
                        <a:pt x="15" y="0"/>
                      </a:lnTo>
                      <a:lnTo>
                        <a:pt x="11" y="0"/>
                      </a:lnTo>
                      <a:lnTo>
                        <a:pt x="9" y="1"/>
                      </a:lnTo>
                      <a:lnTo>
                        <a:pt x="8" y="1"/>
                      </a:lnTo>
                      <a:lnTo>
                        <a:pt x="6" y="0"/>
                      </a:lnTo>
                      <a:lnTo>
                        <a:pt x="2" y="0"/>
                      </a:lnTo>
                      <a:lnTo>
                        <a:pt x="1" y="1"/>
                      </a:lnTo>
                      <a:lnTo>
                        <a:pt x="1" y="4"/>
                      </a:lnTo>
                      <a:lnTo>
                        <a:pt x="0" y="7"/>
                      </a:lnTo>
                      <a:lnTo>
                        <a:pt x="0" y="9"/>
                      </a:lnTo>
                      <a:lnTo>
                        <a:pt x="0" y="11"/>
                      </a:lnTo>
                      <a:lnTo>
                        <a:pt x="1" y="13"/>
                      </a:lnTo>
                      <a:lnTo>
                        <a:pt x="2" y="13"/>
                      </a:lnTo>
                      <a:lnTo>
                        <a:pt x="4" y="13"/>
                      </a:lnTo>
                      <a:lnTo>
                        <a:pt x="6" y="1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88" name="Freeform 610"/>
                <p:cNvSpPr>
                  <a:spLocks/>
                </p:cNvSpPr>
                <p:nvPr/>
              </p:nvSpPr>
              <p:spPr bwMode="auto">
                <a:xfrm>
                  <a:off x="4141" y="3010"/>
                  <a:ext cx="1" cy="4"/>
                </a:xfrm>
                <a:custGeom>
                  <a:avLst/>
                  <a:gdLst>
                    <a:gd name="T0" fmla="*/ 0 w 1"/>
                    <a:gd name="T1" fmla="*/ 2 h 4"/>
                    <a:gd name="T2" fmla="*/ 0 w 1"/>
                    <a:gd name="T3" fmla="*/ 1 h 4"/>
                    <a:gd name="T4" fmla="*/ 0 w 1"/>
                    <a:gd name="T5" fmla="*/ 0 h 4"/>
                    <a:gd name="T6" fmla="*/ 0 w 1"/>
                    <a:gd name="T7" fmla="*/ 0 h 4"/>
                    <a:gd name="T8" fmla="*/ 0 w 1"/>
                    <a:gd name="T9" fmla="*/ 0 h 4"/>
                    <a:gd name="T10" fmla="*/ 0 w 1"/>
                    <a:gd name="T11" fmla="*/ 0 h 4"/>
                    <a:gd name="T12" fmla="*/ 0 w 1"/>
                    <a:gd name="T13" fmla="*/ 0 h 4"/>
                    <a:gd name="T14" fmla="*/ 0 w 1"/>
                    <a:gd name="T15" fmla="*/ 0 h 4"/>
                    <a:gd name="T16" fmla="*/ 0 w 1"/>
                    <a:gd name="T17" fmla="*/ 2 h 4"/>
                    <a:gd name="T18" fmla="*/ 0 w 1"/>
                    <a:gd name="T19" fmla="*/ 3 h 4"/>
                    <a:gd name="T20" fmla="*/ 0 w 1"/>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4"/>
                    <a:gd name="T35" fmla="*/ 1 w 1"/>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4">
                      <a:moveTo>
                        <a:pt x="0" y="2"/>
                      </a:moveTo>
                      <a:lnTo>
                        <a:pt x="0" y="1"/>
                      </a:lnTo>
                      <a:lnTo>
                        <a:pt x="0" y="0"/>
                      </a:lnTo>
                      <a:lnTo>
                        <a:pt x="0" y="2"/>
                      </a:lnTo>
                      <a:lnTo>
                        <a:pt x="0" y="3"/>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89" name="Freeform 611"/>
                <p:cNvSpPr>
                  <a:spLocks/>
                </p:cNvSpPr>
                <p:nvPr/>
              </p:nvSpPr>
              <p:spPr bwMode="auto">
                <a:xfrm>
                  <a:off x="4141" y="3010"/>
                  <a:ext cx="13" cy="14"/>
                </a:xfrm>
                <a:custGeom>
                  <a:avLst/>
                  <a:gdLst>
                    <a:gd name="T0" fmla="*/ 0 w 13"/>
                    <a:gd name="T1" fmla="*/ 7 h 14"/>
                    <a:gd name="T2" fmla="*/ 0 w 13"/>
                    <a:gd name="T3" fmla="*/ 7 h 14"/>
                    <a:gd name="T4" fmla="*/ 0 w 13"/>
                    <a:gd name="T5" fmla="*/ 4 h 14"/>
                    <a:gd name="T6" fmla="*/ 0 w 13"/>
                    <a:gd name="T7" fmla="*/ 2 h 14"/>
                    <a:gd name="T8" fmla="*/ 0 w 13"/>
                    <a:gd name="T9" fmla="*/ 1 h 14"/>
                    <a:gd name="T10" fmla="*/ 1 w 13"/>
                    <a:gd name="T11" fmla="*/ 0 h 14"/>
                    <a:gd name="T12" fmla="*/ 4 w 13"/>
                    <a:gd name="T13" fmla="*/ 0 h 14"/>
                    <a:gd name="T14" fmla="*/ 6 w 13"/>
                    <a:gd name="T15" fmla="*/ 1 h 14"/>
                    <a:gd name="T16" fmla="*/ 7 w 13"/>
                    <a:gd name="T17" fmla="*/ 1 h 14"/>
                    <a:gd name="T18" fmla="*/ 12 w 13"/>
                    <a:gd name="T19" fmla="*/ 7 h 14"/>
                    <a:gd name="T20" fmla="*/ 7 w 13"/>
                    <a:gd name="T21" fmla="*/ 13 h 14"/>
                    <a:gd name="T22" fmla="*/ 0 w 13"/>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4"/>
                    <a:gd name="T38" fmla="*/ 13 w 13"/>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4">
                      <a:moveTo>
                        <a:pt x="0" y="7"/>
                      </a:moveTo>
                      <a:lnTo>
                        <a:pt x="0" y="7"/>
                      </a:lnTo>
                      <a:lnTo>
                        <a:pt x="0" y="4"/>
                      </a:lnTo>
                      <a:lnTo>
                        <a:pt x="0" y="2"/>
                      </a:lnTo>
                      <a:lnTo>
                        <a:pt x="0" y="1"/>
                      </a:lnTo>
                      <a:lnTo>
                        <a:pt x="1" y="0"/>
                      </a:lnTo>
                      <a:lnTo>
                        <a:pt x="4" y="0"/>
                      </a:lnTo>
                      <a:lnTo>
                        <a:pt x="6" y="1"/>
                      </a:lnTo>
                      <a:lnTo>
                        <a:pt x="7" y="1"/>
                      </a:lnTo>
                      <a:lnTo>
                        <a:pt x="12" y="7"/>
                      </a:lnTo>
                      <a:lnTo>
                        <a:pt x="7" y="13"/>
                      </a:lnTo>
                      <a:lnTo>
                        <a:pt x="0" y="7"/>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90" name="Freeform 612"/>
                <p:cNvSpPr>
                  <a:spLocks/>
                </p:cNvSpPr>
                <p:nvPr/>
              </p:nvSpPr>
              <p:spPr bwMode="auto">
                <a:xfrm>
                  <a:off x="4072" y="3014"/>
                  <a:ext cx="1" cy="4"/>
                </a:xfrm>
                <a:custGeom>
                  <a:avLst/>
                  <a:gdLst>
                    <a:gd name="T0" fmla="*/ 0 w 1"/>
                    <a:gd name="T1" fmla="*/ 2 h 4"/>
                    <a:gd name="T2" fmla="*/ 0 w 1"/>
                    <a:gd name="T3" fmla="*/ 1 h 4"/>
                    <a:gd name="T4" fmla="*/ 0 w 1"/>
                    <a:gd name="T5" fmla="*/ 1 h 4"/>
                    <a:gd name="T6" fmla="*/ 0 w 1"/>
                    <a:gd name="T7" fmla="*/ 0 h 4"/>
                    <a:gd name="T8" fmla="*/ 0 w 1"/>
                    <a:gd name="T9" fmla="*/ 0 h 4"/>
                    <a:gd name="T10" fmla="*/ 0 w 1"/>
                    <a:gd name="T11" fmla="*/ 0 h 4"/>
                    <a:gd name="T12" fmla="*/ 0 w 1"/>
                    <a:gd name="T13" fmla="*/ 0 h 4"/>
                    <a:gd name="T14" fmla="*/ 0 w 1"/>
                    <a:gd name="T15" fmla="*/ 0 h 4"/>
                    <a:gd name="T16" fmla="*/ 0 w 1"/>
                    <a:gd name="T17" fmla="*/ 2 h 4"/>
                    <a:gd name="T18" fmla="*/ 0 w 1"/>
                    <a:gd name="T19" fmla="*/ 3 h 4"/>
                    <a:gd name="T20" fmla="*/ 0 w 1"/>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4"/>
                    <a:gd name="T35" fmla="*/ 1 w 1"/>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4">
                      <a:moveTo>
                        <a:pt x="0" y="2"/>
                      </a:moveTo>
                      <a:lnTo>
                        <a:pt x="0" y="1"/>
                      </a:lnTo>
                      <a:lnTo>
                        <a:pt x="0" y="0"/>
                      </a:lnTo>
                      <a:lnTo>
                        <a:pt x="0" y="2"/>
                      </a:lnTo>
                      <a:lnTo>
                        <a:pt x="0" y="3"/>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91" name="Freeform 613"/>
                <p:cNvSpPr>
                  <a:spLocks/>
                </p:cNvSpPr>
                <p:nvPr/>
              </p:nvSpPr>
              <p:spPr bwMode="auto">
                <a:xfrm>
                  <a:off x="4072" y="3014"/>
                  <a:ext cx="12" cy="14"/>
                </a:xfrm>
                <a:custGeom>
                  <a:avLst/>
                  <a:gdLst>
                    <a:gd name="T0" fmla="*/ 1 w 12"/>
                    <a:gd name="T1" fmla="*/ 7 h 14"/>
                    <a:gd name="T2" fmla="*/ 1 w 12"/>
                    <a:gd name="T3" fmla="*/ 7 h 14"/>
                    <a:gd name="T4" fmla="*/ 0 w 12"/>
                    <a:gd name="T5" fmla="*/ 4 h 14"/>
                    <a:gd name="T6" fmla="*/ 0 w 12"/>
                    <a:gd name="T7" fmla="*/ 3 h 14"/>
                    <a:gd name="T8" fmla="*/ 0 w 12"/>
                    <a:gd name="T9" fmla="*/ 2 h 14"/>
                    <a:gd name="T10" fmla="*/ 1 w 12"/>
                    <a:gd name="T11" fmla="*/ 0 h 14"/>
                    <a:gd name="T12" fmla="*/ 3 w 12"/>
                    <a:gd name="T13" fmla="*/ 0 h 14"/>
                    <a:gd name="T14" fmla="*/ 4 w 12"/>
                    <a:gd name="T15" fmla="*/ 1 h 14"/>
                    <a:gd name="T16" fmla="*/ 6 w 12"/>
                    <a:gd name="T17" fmla="*/ 2 h 14"/>
                    <a:gd name="T18" fmla="*/ 11 w 12"/>
                    <a:gd name="T19" fmla="*/ 7 h 14"/>
                    <a:gd name="T20" fmla="*/ 6 w 12"/>
                    <a:gd name="T21" fmla="*/ 13 h 14"/>
                    <a:gd name="T22" fmla="*/ 1 w 12"/>
                    <a:gd name="T23" fmla="*/ 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4"/>
                    <a:gd name="T38" fmla="*/ 12 w 1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4">
                      <a:moveTo>
                        <a:pt x="1" y="7"/>
                      </a:moveTo>
                      <a:lnTo>
                        <a:pt x="1" y="7"/>
                      </a:lnTo>
                      <a:lnTo>
                        <a:pt x="0" y="4"/>
                      </a:lnTo>
                      <a:lnTo>
                        <a:pt x="0" y="3"/>
                      </a:lnTo>
                      <a:lnTo>
                        <a:pt x="0" y="2"/>
                      </a:lnTo>
                      <a:lnTo>
                        <a:pt x="1" y="0"/>
                      </a:lnTo>
                      <a:lnTo>
                        <a:pt x="3" y="0"/>
                      </a:lnTo>
                      <a:lnTo>
                        <a:pt x="4" y="1"/>
                      </a:lnTo>
                      <a:lnTo>
                        <a:pt x="6" y="2"/>
                      </a:lnTo>
                      <a:lnTo>
                        <a:pt x="11" y="7"/>
                      </a:lnTo>
                      <a:lnTo>
                        <a:pt x="6" y="13"/>
                      </a:lnTo>
                      <a:lnTo>
                        <a:pt x="1" y="7"/>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92" name="Freeform 614"/>
                <p:cNvSpPr>
                  <a:spLocks/>
                </p:cNvSpPr>
                <p:nvPr/>
              </p:nvSpPr>
              <p:spPr bwMode="auto">
                <a:xfrm>
                  <a:off x="4068" y="2967"/>
                  <a:ext cx="2" cy="8"/>
                </a:xfrm>
                <a:custGeom>
                  <a:avLst/>
                  <a:gdLst>
                    <a:gd name="T0" fmla="*/ 1 w 2"/>
                    <a:gd name="T1" fmla="*/ 5 h 8"/>
                    <a:gd name="T2" fmla="*/ 1 w 2"/>
                    <a:gd name="T3" fmla="*/ 3 h 8"/>
                    <a:gd name="T4" fmla="*/ 1 w 2"/>
                    <a:gd name="T5" fmla="*/ 2 h 8"/>
                    <a:gd name="T6" fmla="*/ 1 w 2"/>
                    <a:gd name="T7" fmla="*/ 2 h 8"/>
                    <a:gd name="T8" fmla="*/ 1 w 2"/>
                    <a:gd name="T9" fmla="*/ 2 h 8"/>
                    <a:gd name="T10" fmla="*/ 1 w 2"/>
                    <a:gd name="T11" fmla="*/ 1 h 8"/>
                    <a:gd name="T12" fmla="*/ 0 w 2"/>
                    <a:gd name="T13" fmla="*/ 1 h 8"/>
                    <a:gd name="T14" fmla="*/ 0 w 2"/>
                    <a:gd name="T15" fmla="*/ 0 h 8"/>
                    <a:gd name="T16" fmla="*/ 0 w 2"/>
                    <a:gd name="T17" fmla="*/ 0 h 8"/>
                    <a:gd name="T18" fmla="*/ 0 w 2"/>
                    <a:gd name="T19" fmla="*/ 5 h 8"/>
                    <a:gd name="T20" fmla="*/ 0 w 2"/>
                    <a:gd name="T21" fmla="*/ 7 h 8"/>
                    <a:gd name="T22" fmla="*/ 1 w 2"/>
                    <a:gd name="T23" fmla="*/ 5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8"/>
                    <a:gd name="T38" fmla="*/ 2 w 2"/>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8">
                      <a:moveTo>
                        <a:pt x="1" y="5"/>
                      </a:moveTo>
                      <a:lnTo>
                        <a:pt x="1" y="3"/>
                      </a:lnTo>
                      <a:lnTo>
                        <a:pt x="1" y="2"/>
                      </a:lnTo>
                      <a:lnTo>
                        <a:pt x="1" y="1"/>
                      </a:lnTo>
                      <a:lnTo>
                        <a:pt x="0" y="1"/>
                      </a:lnTo>
                      <a:lnTo>
                        <a:pt x="0" y="0"/>
                      </a:lnTo>
                      <a:lnTo>
                        <a:pt x="0" y="5"/>
                      </a:lnTo>
                      <a:lnTo>
                        <a:pt x="0" y="7"/>
                      </a:lnTo>
                      <a:lnTo>
                        <a:pt x="1"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93" name="Freeform 615"/>
                <p:cNvSpPr>
                  <a:spLocks/>
                </p:cNvSpPr>
                <p:nvPr/>
              </p:nvSpPr>
              <p:spPr bwMode="auto">
                <a:xfrm>
                  <a:off x="4069" y="2967"/>
                  <a:ext cx="11" cy="18"/>
                </a:xfrm>
                <a:custGeom>
                  <a:avLst/>
                  <a:gdLst>
                    <a:gd name="T0" fmla="*/ 0 w 11"/>
                    <a:gd name="T1" fmla="*/ 11 h 18"/>
                    <a:gd name="T2" fmla="*/ 0 w 11"/>
                    <a:gd name="T3" fmla="*/ 11 h 18"/>
                    <a:gd name="T4" fmla="*/ 0 w 11"/>
                    <a:gd name="T5" fmla="*/ 8 h 18"/>
                    <a:gd name="T6" fmla="*/ 0 w 11"/>
                    <a:gd name="T7" fmla="*/ 6 h 18"/>
                    <a:gd name="T8" fmla="*/ 0 w 11"/>
                    <a:gd name="T9" fmla="*/ 5 h 18"/>
                    <a:gd name="T10" fmla="*/ 0 w 11"/>
                    <a:gd name="T11" fmla="*/ 4 h 18"/>
                    <a:gd name="T12" fmla="*/ 3 w 11"/>
                    <a:gd name="T13" fmla="*/ 3 h 18"/>
                    <a:gd name="T14" fmla="*/ 7 w 11"/>
                    <a:gd name="T15" fmla="*/ 2 h 18"/>
                    <a:gd name="T16" fmla="*/ 9 w 11"/>
                    <a:gd name="T17" fmla="*/ 0 h 18"/>
                    <a:gd name="T18" fmla="*/ 10 w 11"/>
                    <a:gd name="T19" fmla="*/ 0 h 18"/>
                    <a:gd name="T20" fmla="*/ 10 w 11"/>
                    <a:gd name="T21" fmla="*/ 11 h 18"/>
                    <a:gd name="T22" fmla="*/ 6 w 11"/>
                    <a:gd name="T23" fmla="*/ 17 h 18"/>
                    <a:gd name="T24" fmla="*/ 0 w 11"/>
                    <a:gd name="T25" fmla="*/ 11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
                    <a:gd name="T41" fmla="*/ 11 w 1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
                      <a:moveTo>
                        <a:pt x="0" y="11"/>
                      </a:moveTo>
                      <a:lnTo>
                        <a:pt x="0" y="11"/>
                      </a:lnTo>
                      <a:lnTo>
                        <a:pt x="0" y="8"/>
                      </a:lnTo>
                      <a:lnTo>
                        <a:pt x="0" y="6"/>
                      </a:lnTo>
                      <a:lnTo>
                        <a:pt x="0" y="5"/>
                      </a:lnTo>
                      <a:lnTo>
                        <a:pt x="0" y="4"/>
                      </a:lnTo>
                      <a:lnTo>
                        <a:pt x="3" y="3"/>
                      </a:lnTo>
                      <a:lnTo>
                        <a:pt x="7" y="2"/>
                      </a:lnTo>
                      <a:lnTo>
                        <a:pt x="9" y="0"/>
                      </a:lnTo>
                      <a:lnTo>
                        <a:pt x="10" y="0"/>
                      </a:lnTo>
                      <a:lnTo>
                        <a:pt x="10" y="11"/>
                      </a:lnTo>
                      <a:lnTo>
                        <a:pt x="6" y="17"/>
                      </a:lnTo>
                      <a:lnTo>
                        <a:pt x="0" y="11"/>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94" name="Freeform 616"/>
                <p:cNvSpPr>
                  <a:spLocks/>
                </p:cNvSpPr>
                <p:nvPr/>
              </p:nvSpPr>
              <p:spPr bwMode="auto">
                <a:xfrm>
                  <a:off x="4117" y="2964"/>
                  <a:ext cx="11" cy="5"/>
                </a:xfrm>
                <a:custGeom>
                  <a:avLst/>
                  <a:gdLst>
                    <a:gd name="T0" fmla="*/ 10 w 11"/>
                    <a:gd name="T1" fmla="*/ 3 h 5"/>
                    <a:gd name="T2" fmla="*/ 8 w 11"/>
                    <a:gd name="T3" fmla="*/ 3 h 5"/>
                    <a:gd name="T4" fmla="*/ 7 w 11"/>
                    <a:gd name="T5" fmla="*/ 2 h 5"/>
                    <a:gd name="T6" fmla="*/ 6 w 11"/>
                    <a:gd name="T7" fmla="*/ 2 h 5"/>
                    <a:gd name="T8" fmla="*/ 5 w 11"/>
                    <a:gd name="T9" fmla="*/ 2 h 5"/>
                    <a:gd name="T10" fmla="*/ 4 w 11"/>
                    <a:gd name="T11" fmla="*/ 3 h 5"/>
                    <a:gd name="T12" fmla="*/ 3 w 11"/>
                    <a:gd name="T13" fmla="*/ 3 h 5"/>
                    <a:gd name="T14" fmla="*/ 3 w 11"/>
                    <a:gd name="T15" fmla="*/ 4 h 5"/>
                    <a:gd name="T16" fmla="*/ 2 w 11"/>
                    <a:gd name="T17" fmla="*/ 4 h 5"/>
                    <a:gd name="T18" fmla="*/ 1 w 11"/>
                    <a:gd name="T19" fmla="*/ 4 h 5"/>
                    <a:gd name="T20" fmla="*/ 1 w 11"/>
                    <a:gd name="T21" fmla="*/ 4 h 5"/>
                    <a:gd name="T22" fmla="*/ 0 w 11"/>
                    <a:gd name="T23" fmla="*/ 3 h 5"/>
                    <a:gd name="T24" fmla="*/ 0 w 11"/>
                    <a:gd name="T25" fmla="*/ 3 h 5"/>
                    <a:gd name="T26" fmla="*/ 1 w 11"/>
                    <a:gd name="T27" fmla="*/ 2 h 5"/>
                    <a:gd name="T28" fmla="*/ 2 w 11"/>
                    <a:gd name="T29" fmla="*/ 2 h 5"/>
                    <a:gd name="T30" fmla="*/ 2 w 11"/>
                    <a:gd name="T31" fmla="*/ 1 h 5"/>
                    <a:gd name="T32" fmla="*/ 3 w 11"/>
                    <a:gd name="T33" fmla="*/ 1 h 5"/>
                    <a:gd name="T34" fmla="*/ 4 w 11"/>
                    <a:gd name="T35" fmla="*/ 1 h 5"/>
                    <a:gd name="T36" fmla="*/ 5 w 11"/>
                    <a:gd name="T37" fmla="*/ 0 h 5"/>
                    <a:gd name="T38" fmla="*/ 6 w 11"/>
                    <a:gd name="T39" fmla="*/ 0 h 5"/>
                    <a:gd name="T40" fmla="*/ 7 w 11"/>
                    <a:gd name="T41" fmla="*/ 0 h 5"/>
                    <a:gd name="T42" fmla="*/ 8 w 11"/>
                    <a:gd name="T43" fmla="*/ 1 h 5"/>
                    <a:gd name="T44" fmla="*/ 9 w 11"/>
                    <a:gd name="T45" fmla="*/ 2 h 5"/>
                    <a:gd name="T46" fmla="*/ 9 w 11"/>
                    <a:gd name="T47" fmla="*/ 3 h 5"/>
                    <a:gd name="T48" fmla="*/ 10 w 11"/>
                    <a:gd name="T49" fmla="*/ 3 h 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5"/>
                    <a:gd name="T77" fmla="*/ 11 w 11"/>
                    <a:gd name="T78" fmla="*/ 5 h 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5">
                      <a:moveTo>
                        <a:pt x="10" y="3"/>
                      </a:moveTo>
                      <a:lnTo>
                        <a:pt x="8" y="3"/>
                      </a:lnTo>
                      <a:lnTo>
                        <a:pt x="7" y="2"/>
                      </a:lnTo>
                      <a:lnTo>
                        <a:pt x="6" y="2"/>
                      </a:lnTo>
                      <a:lnTo>
                        <a:pt x="5" y="2"/>
                      </a:lnTo>
                      <a:lnTo>
                        <a:pt x="4" y="3"/>
                      </a:lnTo>
                      <a:lnTo>
                        <a:pt x="3" y="3"/>
                      </a:lnTo>
                      <a:lnTo>
                        <a:pt x="3" y="4"/>
                      </a:lnTo>
                      <a:lnTo>
                        <a:pt x="2" y="4"/>
                      </a:lnTo>
                      <a:lnTo>
                        <a:pt x="1" y="4"/>
                      </a:lnTo>
                      <a:lnTo>
                        <a:pt x="0" y="3"/>
                      </a:lnTo>
                      <a:lnTo>
                        <a:pt x="1" y="2"/>
                      </a:lnTo>
                      <a:lnTo>
                        <a:pt x="2" y="2"/>
                      </a:lnTo>
                      <a:lnTo>
                        <a:pt x="2" y="1"/>
                      </a:lnTo>
                      <a:lnTo>
                        <a:pt x="3" y="1"/>
                      </a:lnTo>
                      <a:lnTo>
                        <a:pt x="4" y="1"/>
                      </a:lnTo>
                      <a:lnTo>
                        <a:pt x="5" y="0"/>
                      </a:lnTo>
                      <a:lnTo>
                        <a:pt x="6" y="0"/>
                      </a:lnTo>
                      <a:lnTo>
                        <a:pt x="7" y="0"/>
                      </a:lnTo>
                      <a:lnTo>
                        <a:pt x="8" y="1"/>
                      </a:lnTo>
                      <a:lnTo>
                        <a:pt x="9" y="2"/>
                      </a:lnTo>
                      <a:lnTo>
                        <a:pt x="9" y="3"/>
                      </a:lnTo>
                      <a:lnTo>
                        <a:pt x="10" y="3"/>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95" name="Freeform 617"/>
                <p:cNvSpPr>
                  <a:spLocks/>
                </p:cNvSpPr>
                <p:nvPr/>
              </p:nvSpPr>
              <p:spPr bwMode="auto">
                <a:xfrm>
                  <a:off x="4117" y="2964"/>
                  <a:ext cx="22" cy="15"/>
                </a:xfrm>
                <a:custGeom>
                  <a:avLst/>
                  <a:gdLst>
                    <a:gd name="T0" fmla="*/ 21 w 22"/>
                    <a:gd name="T1" fmla="*/ 10 h 15"/>
                    <a:gd name="T2" fmla="*/ 21 w 22"/>
                    <a:gd name="T3" fmla="*/ 10 h 15"/>
                    <a:gd name="T4" fmla="*/ 17 w 22"/>
                    <a:gd name="T5" fmla="*/ 9 h 15"/>
                    <a:gd name="T6" fmla="*/ 14 w 22"/>
                    <a:gd name="T7" fmla="*/ 7 h 15"/>
                    <a:gd name="T8" fmla="*/ 12 w 22"/>
                    <a:gd name="T9" fmla="*/ 7 h 15"/>
                    <a:gd name="T10" fmla="*/ 10 w 22"/>
                    <a:gd name="T11" fmla="*/ 8 h 15"/>
                    <a:gd name="T12" fmla="*/ 9 w 22"/>
                    <a:gd name="T13" fmla="*/ 9 h 15"/>
                    <a:gd name="T14" fmla="*/ 7 w 22"/>
                    <a:gd name="T15" fmla="*/ 11 h 15"/>
                    <a:gd name="T16" fmla="*/ 6 w 22"/>
                    <a:gd name="T17" fmla="*/ 13 h 15"/>
                    <a:gd name="T18" fmla="*/ 3 w 22"/>
                    <a:gd name="T19" fmla="*/ 14 h 15"/>
                    <a:gd name="T20" fmla="*/ 2 w 22"/>
                    <a:gd name="T21" fmla="*/ 14 h 15"/>
                    <a:gd name="T22" fmla="*/ 1 w 22"/>
                    <a:gd name="T23" fmla="*/ 13 h 15"/>
                    <a:gd name="T24" fmla="*/ 0 w 22"/>
                    <a:gd name="T25" fmla="*/ 12 h 15"/>
                    <a:gd name="T26" fmla="*/ 0 w 22"/>
                    <a:gd name="T27" fmla="*/ 10 h 15"/>
                    <a:gd name="T28" fmla="*/ 2 w 22"/>
                    <a:gd name="T29" fmla="*/ 8 h 15"/>
                    <a:gd name="T30" fmla="*/ 3 w 22"/>
                    <a:gd name="T31" fmla="*/ 6 h 15"/>
                    <a:gd name="T32" fmla="*/ 4 w 22"/>
                    <a:gd name="T33" fmla="*/ 4 h 15"/>
                    <a:gd name="T34" fmla="*/ 7 w 22"/>
                    <a:gd name="T35" fmla="*/ 3 h 15"/>
                    <a:gd name="T36" fmla="*/ 9 w 22"/>
                    <a:gd name="T37" fmla="*/ 2 h 15"/>
                    <a:gd name="T38" fmla="*/ 10 w 22"/>
                    <a:gd name="T39" fmla="*/ 1 h 15"/>
                    <a:gd name="T40" fmla="*/ 13 w 22"/>
                    <a:gd name="T41" fmla="*/ 0 h 15"/>
                    <a:gd name="T42" fmla="*/ 15 w 22"/>
                    <a:gd name="T43" fmla="*/ 1 h 15"/>
                    <a:gd name="T44" fmla="*/ 17 w 22"/>
                    <a:gd name="T45" fmla="*/ 3 h 15"/>
                    <a:gd name="T46" fmla="*/ 19 w 22"/>
                    <a:gd name="T47" fmla="*/ 6 h 15"/>
                    <a:gd name="T48" fmla="*/ 20 w 22"/>
                    <a:gd name="T49" fmla="*/ 9 h 15"/>
                    <a:gd name="T50" fmla="*/ 21 w 22"/>
                    <a:gd name="T51" fmla="*/ 10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5"/>
                    <a:gd name="T80" fmla="*/ 22 w 22"/>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5">
                      <a:moveTo>
                        <a:pt x="21" y="10"/>
                      </a:moveTo>
                      <a:lnTo>
                        <a:pt x="21" y="10"/>
                      </a:lnTo>
                      <a:lnTo>
                        <a:pt x="17" y="9"/>
                      </a:lnTo>
                      <a:lnTo>
                        <a:pt x="14" y="7"/>
                      </a:lnTo>
                      <a:lnTo>
                        <a:pt x="12" y="7"/>
                      </a:lnTo>
                      <a:lnTo>
                        <a:pt x="10" y="8"/>
                      </a:lnTo>
                      <a:lnTo>
                        <a:pt x="9" y="9"/>
                      </a:lnTo>
                      <a:lnTo>
                        <a:pt x="7" y="11"/>
                      </a:lnTo>
                      <a:lnTo>
                        <a:pt x="6" y="13"/>
                      </a:lnTo>
                      <a:lnTo>
                        <a:pt x="3" y="14"/>
                      </a:lnTo>
                      <a:lnTo>
                        <a:pt x="2" y="14"/>
                      </a:lnTo>
                      <a:lnTo>
                        <a:pt x="1" y="13"/>
                      </a:lnTo>
                      <a:lnTo>
                        <a:pt x="0" y="12"/>
                      </a:lnTo>
                      <a:lnTo>
                        <a:pt x="0" y="10"/>
                      </a:lnTo>
                      <a:lnTo>
                        <a:pt x="2" y="8"/>
                      </a:lnTo>
                      <a:lnTo>
                        <a:pt x="3" y="6"/>
                      </a:lnTo>
                      <a:lnTo>
                        <a:pt x="4" y="4"/>
                      </a:lnTo>
                      <a:lnTo>
                        <a:pt x="7" y="3"/>
                      </a:lnTo>
                      <a:lnTo>
                        <a:pt x="9" y="2"/>
                      </a:lnTo>
                      <a:lnTo>
                        <a:pt x="10" y="1"/>
                      </a:lnTo>
                      <a:lnTo>
                        <a:pt x="13" y="0"/>
                      </a:lnTo>
                      <a:lnTo>
                        <a:pt x="15" y="1"/>
                      </a:lnTo>
                      <a:lnTo>
                        <a:pt x="17" y="3"/>
                      </a:lnTo>
                      <a:lnTo>
                        <a:pt x="19" y="6"/>
                      </a:lnTo>
                      <a:lnTo>
                        <a:pt x="20" y="9"/>
                      </a:lnTo>
                      <a:lnTo>
                        <a:pt x="21" y="1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96" name="Freeform 618"/>
                <p:cNvSpPr>
                  <a:spLocks/>
                </p:cNvSpPr>
                <p:nvPr/>
              </p:nvSpPr>
              <p:spPr bwMode="auto">
                <a:xfrm>
                  <a:off x="4093" y="3001"/>
                  <a:ext cx="9" cy="4"/>
                </a:xfrm>
                <a:custGeom>
                  <a:avLst/>
                  <a:gdLst>
                    <a:gd name="T0" fmla="*/ 0 w 9"/>
                    <a:gd name="T1" fmla="*/ 0 h 4"/>
                    <a:gd name="T2" fmla="*/ 0 w 9"/>
                    <a:gd name="T3" fmla="*/ 2 h 4"/>
                    <a:gd name="T4" fmla="*/ 3 w 9"/>
                    <a:gd name="T5" fmla="*/ 3 h 4"/>
                    <a:gd name="T6" fmla="*/ 5 w 9"/>
                    <a:gd name="T7" fmla="*/ 3 h 4"/>
                    <a:gd name="T8" fmla="*/ 8 w 9"/>
                    <a:gd name="T9" fmla="*/ 3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0" y="2"/>
                      </a:lnTo>
                      <a:lnTo>
                        <a:pt x="3" y="3"/>
                      </a:lnTo>
                      <a:lnTo>
                        <a:pt x="5" y="3"/>
                      </a:lnTo>
                      <a:lnTo>
                        <a:pt x="8" y="3"/>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97" name="Freeform 619"/>
                <p:cNvSpPr>
                  <a:spLocks/>
                </p:cNvSpPr>
                <p:nvPr/>
              </p:nvSpPr>
              <p:spPr bwMode="auto">
                <a:xfrm>
                  <a:off x="4101" y="3004"/>
                  <a:ext cx="4" cy="8"/>
                </a:xfrm>
                <a:custGeom>
                  <a:avLst/>
                  <a:gdLst>
                    <a:gd name="T0" fmla="*/ 3 w 4"/>
                    <a:gd name="T1" fmla="*/ 7 h 8"/>
                    <a:gd name="T2" fmla="*/ 3 w 4"/>
                    <a:gd name="T3" fmla="*/ 7 h 8"/>
                    <a:gd name="T4" fmla="*/ 3 w 4"/>
                    <a:gd name="T5" fmla="*/ 3 h 8"/>
                    <a:gd name="T6" fmla="*/ 2 w 4"/>
                    <a:gd name="T7" fmla="*/ 1 h 8"/>
                    <a:gd name="T8" fmla="*/ 1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3" y="7"/>
                      </a:moveTo>
                      <a:lnTo>
                        <a:pt x="3" y="7"/>
                      </a:lnTo>
                      <a:lnTo>
                        <a:pt x="3" y="3"/>
                      </a:lnTo>
                      <a:lnTo>
                        <a:pt x="2" y="1"/>
                      </a:lnTo>
                      <a:lnTo>
                        <a:pt x="1" y="0"/>
                      </a:lnTo>
                      <a:lnTo>
                        <a:pt x="0"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98" name="Freeform 620"/>
                <p:cNvSpPr>
                  <a:spLocks/>
                </p:cNvSpPr>
                <p:nvPr/>
              </p:nvSpPr>
              <p:spPr bwMode="auto">
                <a:xfrm>
                  <a:off x="4150" y="2960"/>
                  <a:ext cx="1" cy="15"/>
                </a:xfrm>
                <a:custGeom>
                  <a:avLst/>
                  <a:gdLst>
                    <a:gd name="T0" fmla="*/ 0 w 1"/>
                    <a:gd name="T1" fmla="*/ 14 h 15"/>
                    <a:gd name="T2" fmla="*/ 0 w 1"/>
                    <a:gd name="T3" fmla="*/ 12 h 15"/>
                    <a:gd name="T4" fmla="*/ 0 w 1"/>
                    <a:gd name="T5" fmla="*/ 11 h 15"/>
                    <a:gd name="T6" fmla="*/ 0 w 1"/>
                    <a:gd name="T7" fmla="*/ 9 h 15"/>
                    <a:gd name="T8" fmla="*/ 0 w 1"/>
                    <a:gd name="T9" fmla="*/ 8 h 15"/>
                    <a:gd name="T10" fmla="*/ 0 w 1"/>
                    <a:gd name="T11" fmla="*/ 8 h 15"/>
                    <a:gd name="T12" fmla="*/ 0 w 1"/>
                    <a:gd name="T13" fmla="*/ 7 h 15"/>
                    <a:gd name="T14" fmla="*/ 0 w 1"/>
                    <a:gd name="T15" fmla="*/ 5 h 15"/>
                    <a:gd name="T16" fmla="*/ 0 w 1"/>
                    <a:gd name="T17" fmla="*/ 4 h 15"/>
                    <a:gd name="T18" fmla="*/ 0 w 1"/>
                    <a:gd name="T19" fmla="*/ 4 h 15"/>
                    <a:gd name="T20" fmla="*/ 0 w 1"/>
                    <a:gd name="T21" fmla="*/ 2 h 15"/>
                    <a:gd name="T22" fmla="*/ 0 w 1"/>
                    <a:gd name="T23" fmla="*/ 1 h 15"/>
                    <a:gd name="T24" fmla="*/ 0 w 1"/>
                    <a:gd name="T25" fmla="*/ 0 h 15"/>
                    <a:gd name="T26" fmla="*/ 0 w 1"/>
                    <a:gd name="T27" fmla="*/ 1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5"/>
                    <a:gd name="T44" fmla="*/ 1 w 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5">
                      <a:moveTo>
                        <a:pt x="0" y="14"/>
                      </a:moveTo>
                      <a:lnTo>
                        <a:pt x="0" y="12"/>
                      </a:lnTo>
                      <a:lnTo>
                        <a:pt x="0" y="11"/>
                      </a:lnTo>
                      <a:lnTo>
                        <a:pt x="0" y="9"/>
                      </a:lnTo>
                      <a:lnTo>
                        <a:pt x="0" y="8"/>
                      </a:lnTo>
                      <a:lnTo>
                        <a:pt x="0" y="7"/>
                      </a:lnTo>
                      <a:lnTo>
                        <a:pt x="0" y="5"/>
                      </a:lnTo>
                      <a:lnTo>
                        <a:pt x="0" y="4"/>
                      </a:lnTo>
                      <a:lnTo>
                        <a:pt x="0" y="2"/>
                      </a:lnTo>
                      <a:lnTo>
                        <a:pt x="0" y="1"/>
                      </a:lnTo>
                      <a:lnTo>
                        <a:pt x="0" y="0"/>
                      </a:lnTo>
                      <a:lnTo>
                        <a:pt x="0" y="14"/>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99" name="Freeform 621"/>
                <p:cNvSpPr>
                  <a:spLocks/>
                </p:cNvSpPr>
                <p:nvPr/>
              </p:nvSpPr>
              <p:spPr bwMode="auto">
                <a:xfrm>
                  <a:off x="4150" y="2960"/>
                  <a:ext cx="13" cy="25"/>
                </a:xfrm>
                <a:custGeom>
                  <a:avLst/>
                  <a:gdLst>
                    <a:gd name="T0" fmla="*/ 12 w 13"/>
                    <a:gd name="T1" fmla="*/ 24 h 25"/>
                    <a:gd name="T2" fmla="*/ 12 w 13"/>
                    <a:gd name="T3" fmla="*/ 24 h 25"/>
                    <a:gd name="T4" fmla="*/ 11 w 13"/>
                    <a:gd name="T5" fmla="*/ 20 h 25"/>
                    <a:gd name="T6" fmla="*/ 8 w 13"/>
                    <a:gd name="T7" fmla="*/ 18 h 25"/>
                    <a:gd name="T8" fmla="*/ 7 w 13"/>
                    <a:gd name="T9" fmla="*/ 15 h 25"/>
                    <a:gd name="T10" fmla="*/ 6 w 13"/>
                    <a:gd name="T11" fmla="*/ 14 h 25"/>
                    <a:gd name="T12" fmla="*/ 6 w 13"/>
                    <a:gd name="T13" fmla="*/ 13 h 25"/>
                    <a:gd name="T14" fmla="*/ 6 w 13"/>
                    <a:gd name="T15" fmla="*/ 12 h 25"/>
                    <a:gd name="T16" fmla="*/ 6 w 13"/>
                    <a:gd name="T17" fmla="*/ 9 h 25"/>
                    <a:gd name="T18" fmla="*/ 6 w 13"/>
                    <a:gd name="T19" fmla="*/ 7 h 25"/>
                    <a:gd name="T20" fmla="*/ 5 w 13"/>
                    <a:gd name="T21" fmla="*/ 6 h 25"/>
                    <a:gd name="T22" fmla="*/ 4 w 13"/>
                    <a:gd name="T23" fmla="*/ 3 h 25"/>
                    <a:gd name="T24" fmla="*/ 1 w 13"/>
                    <a:gd name="T25" fmla="*/ 1 h 25"/>
                    <a:gd name="T26" fmla="*/ 0 w 1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25"/>
                    <a:gd name="T44" fmla="*/ 13 w 1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25">
                      <a:moveTo>
                        <a:pt x="12" y="24"/>
                      </a:moveTo>
                      <a:lnTo>
                        <a:pt x="12" y="24"/>
                      </a:lnTo>
                      <a:lnTo>
                        <a:pt x="11" y="20"/>
                      </a:lnTo>
                      <a:lnTo>
                        <a:pt x="8" y="18"/>
                      </a:lnTo>
                      <a:lnTo>
                        <a:pt x="7" y="15"/>
                      </a:lnTo>
                      <a:lnTo>
                        <a:pt x="6" y="14"/>
                      </a:lnTo>
                      <a:lnTo>
                        <a:pt x="6" y="13"/>
                      </a:lnTo>
                      <a:lnTo>
                        <a:pt x="6" y="12"/>
                      </a:lnTo>
                      <a:lnTo>
                        <a:pt x="6" y="9"/>
                      </a:lnTo>
                      <a:lnTo>
                        <a:pt x="6" y="7"/>
                      </a:lnTo>
                      <a:lnTo>
                        <a:pt x="5" y="6"/>
                      </a:lnTo>
                      <a:lnTo>
                        <a:pt x="4" y="3"/>
                      </a:lnTo>
                      <a:lnTo>
                        <a:pt x="1" y="1"/>
                      </a:lnTo>
                      <a:lnTo>
                        <a:pt x="0"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00" name="Freeform 622"/>
                <p:cNvSpPr>
                  <a:spLocks/>
                </p:cNvSpPr>
                <p:nvPr/>
              </p:nvSpPr>
              <p:spPr bwMode="auto">
                <a:xfrm>
                  <a:off x="4129" y="2939"/>
                  <a:ext cx="16" cy="4"/>
                </a:xfrm>
                <a:custGeom>
                  <a:avLst/>
                  <a:gdLst>
                    <a:gd name="T0" fmla="*/ 15 w 16"/>
                    <a:gd name="T1" fmla="*/ 0 h 4"/>
                    <a:gd name="T2" fmla="*/ 12 w 16"/>
                    <a:gd name="T3" fmla="*/ 0 h 4"/>
                    <a:gd name="T4" fmla="*/ 10 w 16"/>
                    <a:gd name="T5" fmla="*/ 1 h 4"/>
                    <a:gd name="T6" fmla="*/ 7 w 16"/>
                    <a:gd name="T7" fmla="*/ 1 h 4"/>
                    <a:gd name="T8" fmla="*/ 6 w 16"/>
                    <a:gd name="T9" fmla="*/ 2 h 4"/>
                    <a:gd name="T10" fmla="*/ 5 w 16"/>
                    <a:gd name="T11" fmla="*/ 2 h 4"/>
                    <a:gd name="T12" fmla="*/ 3 w 16"/>
                    <a:gd name="T13" fmla="*/ 3 h 4"/>
                    <a:gd name="T14" fmla="*/ 1 w 16"/>
                    <a:gd name="T15" fmla="*/ 3 h 4"/>
                    <a:gd name="T16" fmla="*/ 0 w 16"/>
                    <a:gd name="T17" fmla="*/ 3 h 4"/>
                    <a:gd name="T18" fmla="*/ 15 w 1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15" y="0"/>
                      </a:moveTo>
                      <a:lnTo>
                        <a:pt x="12" y="0"/>
                      </a:lnTo>
                      <a:lnTo>
                        <a:pt x="10" y="1"/>
                      </a:lnTo>
                      <a:lnTo>
                        <a:pt x="7" y="1"/>
                      </a:lnTo>
                      <a:lnTo>
                        <a:pt x="6" y="2"/>
                      </a:lnTo>
                      <a:lnTo>
                        <a:pt x="5" y="2"/>
                      </a:lnTo>
                      <a:lnTo>
                        <a:pt x="3" y="3"/>
                      </a:lnTo>
                      <a:lnTo>
                        <a:pt x="1" y="3"/>
                      </a:lnTo>
                      <a:lnTo>
                        <a:pt x="0" y="3"/>
                      </a:lnTo>
                      <a:lnTo>
                        <a:pt x="15" y="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1" name="Freeform 623"/>
                <p:cNvSpPr>
                  <a:spLocks/>
                </p:cNvSpPr>
                <p:nvPr/>
              </p:nvSpPr>
              <p:spPr bwMode="auto">
                <a:xfrm>
                  <a:off x="4129" y="2939"/>
                  <a:ext cx="27" cy="14"/>
                </a:xfrm>
                <a:custGeom>
                  <a:avLst/>
                  <a:gdLst>
                    <a:gd name="T0" fmla="*/ 26 w 27"/>
                    <a:gd name="T1" fmla="*/ 0 h 14"/>
                    <a:gd name="T2" fmla="*/ 26 w 27"/>
                    <a:gd name="T3" fmla="*/ 0 h 14"/>
                    <a:gd name="T4" fmla="*/ 20 w 27"/>
                    <a:gd name="T5" fmla="*/ 1 h 14"/>
                    <a:gd name="T6" fmla="*/ 17 w 27"/>
                    <a:gd name="T7" fmla="*/ 3 h 14"/>
                    <a:gd name="T8" fmla="*/ 12 w 27"/>
                    <a:gd name="T9" fmla="*/ 6 h 14"/>
                    <a:gd name="T10" fmla="*/ 10 w 27"/>
                    <a:gd name="T11" fmla="*/ 9 h 14"/>
                    <a:gd name="T12" fmla="*/ 8 w 27"/>
                    <a:gd name="T13" fmla="*/ 10 h 14"/>
                    <a:gd name="T14" fmla="*/ 5 w 27"/>
                    <a:gd name="T15" fmla="*/ 12 h 14"/>
                    <a:gd name="T16" fmla="*/ 1 w 27"/>
                    <a:gd name="T17" fmla="*/ 13 h 14"/>
                    <a:gd name="T18" fmla="*/ 0 w 27"/>
                    <a:gd name="T19" fmla="*/ 1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14"/>
                    <a:gd name="T32" fmla="*/ 27 w 2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14">
                      <a:moveTo>
                        <a:pt x="26" y="0"/>
                      </a:moveTo>
                      <a:lnTo>
                        <a:pt x="26" y="0"/>
                      </a:lnTo>
                      <a:lnTo>
                        <a:pt x="20" y="1"/>
                      </a:lnTo>
                      <a:lnTo>
                        <a:pt x="17" y="3"/>
                      </a:lnTo>
                      <a:lnTo>
                        <a:pt x="12" y="6"/>
                      </a:lnTo>
                      <a:lnTo>
                        <a:pt x="10" y="9"/>
                      </a:lnTo>
                      <a:lnTo>
                        <a:pt x="8" y="10"/>
                      </a:lnTo>
                      <a:lnTo>
                        <a:pt x="5" y="12"/>
                      </a:lnTo>
                      <a:lnTo>
                        <a:pt x="1" y="13"/>
                      </a:lnTo>
                      <a:lnTo>
                        <a:pt x="0" y="1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402" name="Freeform 624"/>
                <p:cNvSpPr>
                  <a:spLocks/>
                </p:cNvSpPr>
                <p:nvPr/>
              </p:nvSpPr>
              <p:spPr bwMode="auto">
                <a:xfrm>
                  <a:off x="4083" y="3024"/>
                  <a:ext cx="9" cy="8"/>
                </a:xfrm>
                <a:custGeom>
                  <a:avLst/>
                  <a:gdLst>
                    <a:gd name="T0" fmla="*/ 5 w 9"/>
                    <a:gd name="T1" fmla="*/ 7 h 8"/>
                    <a:gd name="T2" fmla="*/ 5 w 9"/>
                    <a:gd name="T3" fmla="*/ 7 h 8"/>
                    <a:gd name="T4" fmla="*/ 3 w 9"/>
                    <a:gd name="T5" fmla="*/ 7 h 8"/>
                    <a:gd name="T6" fmla="*/ 0 w 9"/>
                    <a:gd name="T7" fmla="*/ 5 h 8"/>
                    <a:gd name="T8" fmla="*/ 0 w 9"/>
                    <a:gd name="T9" fmla="*/ 2 h 8"/>
                    <a:gd name="T10" fmla="*/ 3 w 9"/>
                    <a:gd name="T11" fmla="*/ 2 h 8"/>
                    <a:gd name="T12" fmla="*/ 3 w 9"/>
                    <a:gd name="T13" fmla="*/ 0 h 8"/>
                    <a:gd name="T14" fmla="*/ 5 w 9"/>
                    <a:gd name="T15" fmla="*/ 0 h 8"/>
                    <a:gd name="T16" fmla="*/ 8 w 9"/>
                    <a:gd name="T17" fmla="*/ 2 h 8"/>
                    <a:gd name="T18" fmla="*/ 8 w 9"/>
                    <a:gd name="T19" fmla="*/ 5 h 8"/>
                    <a:gd name="T20" fmla="*/ 8 w 9"/>
                    <a:gd name="T21" fmla="*/ 7 h 8"/>
                    <a:gd name="T22" fmla="*/ 5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5" y="7"/>
                      </a:moveTo>
                      <a:lnTo>
                        <a:pt x="5" y="7"/>
                      </a:lnTo>
                      <a:lnTo>
                        <a:pt x="3" y="7"/>
                      </a:lnTo>
                      <a:lnTo>
                        <a:pt x="0" y="5"/>
                      </a:lnTo>
                      <a:lnTo>
                        <a:pt x="0" y="2"/>
                      </a:lnTo>
                      <a:lnTo>
                        <a:pt x="3" y="2"/>
                      </a:lnTo>
                      <a:lnTo>
                        <a:pt x="3" y="0"/>
                      </a:lnTo>
                      <a:lnTo>
                        <a:pt x="5" y="0"/>
                      </a:lnTo>
                      <a:lnTo>
                        <a:pt x="8" y="2"/>
                      </a:lnTo>
                      <a:lnTo>
                        <a:pt x="8" y="5"/>
                      </a:lnTo>
                      <a:lnTo>
                        <a:pt x="8" y="7"/>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3" name="Freeform 625"/>
                <p:cNvSpPr>
                  <a:spLocks/>
                </p:cNvSpPr>
                <p:nvPr/>
              </p:nvSpPr>
              <p:spPr bwMode="auto">
                <a:xfrm>
                  <a:off x="4108" y="3011"/>
                  <a:ext cx="11" cy="8"/>
                </a:xfrm>
                <a:custGeom>
                  <a:avLst/>
                  <a:gdLst>
                    <a:gd name="T0" fmla="*/ 10 w 11"/>
                    <a:gd name="T1" fmla="*/ 7 h 8"/>
                    <a:gd name="T2" fmla="*/ 0 w 11"/>
                    <a:gd name="T3" fmla="*/ 7 h 8"/>
                    <a:gd name="T4" fmla="*/ 0 w 11"/>
                    <a:gd name="T5" fmla="*/ 5 h 8"/>
                    <a:gd name="T6" fmla="*/ 0 w 11"/>
                    <a:gd name="T7" fmla="*/ 2 h 8"/>
                    <a:gd name="T8" fmla="*/ 0 w 11"/>
                    <a:gd name="T9" fmla="*/ 0 h 8"/>
                    <a:gd name="T10" fmla="*/ 10 w 11"/>
                    <a:gd name="T11" fmla="*/ 0 h 8"/>
                    <a:gd name="T12" fmla="*/ 10 w 11"/>
                    <a:gd name="T13" fmla="*/ 2 h 8"/>
                    <a:gd name="T14" fmla="*/ 10 w 11"/>
                    <a:gd name="T15" fmla="*/ 5 h 8"/>
                    <a:gd name="T16" fmla="*/ 10 w 11"/>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8"/>
                    <a:gd name="T29" fmla="*/ 11 w 1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8">
                      <a:moveTo>
                        <a:pt x="10" y="7"/>
                      </a:moveTo>
                      <a:lnTo>
                        <a:pt x="0" y="7"/>
                      </a:lnTo>
                      <a:lnTo>
                        <a:pt x="0" y="5"/>
                      </a:lnTo>
                      <a:lnTo>
                        <a:pt x="0" y="2"/>
                      </a:lnTo>
                      <a:lnTo>
                        <a:pt x="0" y="0"/>
                      </a:lnTo>
                      <a:lnTo>
                        <a:pt x="10" y="0"/>
                      </a:lnTo>
                      <a:lnTo>
                        <a:pt x="10" y="2"/>
                      </a:lnTo>
                      <a:lnTo>
                        <a:pt x="10" y="5"/>
                      </a:lnTo>
                      <a:lnTo>
                        <a:pt x="10"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4" name="Freeform 626"/>
                <p:cNvSpPr>
                  <a:spLocks/>
                </p:cNvSpPr>
                <p:nvPr/>
              </p:nvSpPr>
              <p:spPr bwMode="auto">
                <a:xfrm>
                  <a:off x="4108" y="2987"/>
                  <a:ext cx="10" cy="9"/>
                </a:xfrm>
                <a:custGeom>
                  <a:avLst/>
                  <a:gdLst>
                    <a:gd name="T0" fmla="*/ 4 w 10"/>
                    <a:gd name="T1" fmla="*/ 8 h 9"/>
                    <a:gd name="T2" fmla="*/ 4 w 10"/>
                    <a:gd name="T3" fmla="*/ 8 h 9"/>
                    <a:gd name="T4" fmla="*/ 0 w 10"/>
                    <a:gd name="T5" fmla="*/ 8 h 9"/>
                    <a:gd name="T6" fmla="*/ 0 w 10"/>
                    <a:gd name="T7" fmla="*/ 4 h 9"/>
                    <a:gd name="T8" fmla="*/ 0 w 10"/>
                    <a:gd name="T9" fmla="*/ 0 h 9"/>
                    <a:gd name="T10" fmla="*/ 4 w 10"/>
                    <a:gd name="T11" fmla="*/ 0 h 9"/>
                    <a:gd name="T12" fmla="*/ 9 w 10"/>
                    <a:gd name="T13" fmla="*/ 0 h 9"/>
                    <a:gd name="T14" fmla="*/ 9 w 10"/>
                    <a:gd name="T15" fmla="*/ 4 h 9"/>
                    <a:gd name="T16" fmla="*/ 9 w 10"/>
                    <a:gd name="T17" fmla="*/ 8 h 9"/>
                    <a:gd name="T18" fmla="*/ 4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4" y="8"/>
                      </a:moveTo>
                      <a:lnTo>
                        <a:pt x="4" y="8"/>
                      </a:lnTo>
                      <a:lnTo>
                        <a:pt x="0" y="8"/>
                      </a:lnTo>
                      <a:lnTo>
                        <a:pt x="0" y="4"/>
                      </a:lnTo>
                      <a:lnTo>
                        <a:pt x="0" y="0"/>
                      </a:lnTo>
                      <a:lnTo>
                        <a:pt x="4" y="0"/>
                      </a:lnTo>
                      <a:lnTo>
                        <a:pt x="9" y="0"/>
                      </a:lnTo>
                      <a:lnTo>
                        <a:pt x="9" y="4"/>
                      </a:lnTo>
                      <a:lnTo>
                        <a:pt x="9"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5" name="Freeform 627"/>
                <p:cNvSpPr>
                  <a:spLocks/>
                </p:cNvSpPr>
                <p:nvPr/>
              </p:nvSpPr>
              <p:spPr bwMode="auto">
                <a:xfrm>
                  <a:off x="4054" y="2991"/>
                  <a:ext cx="8" cy="9"/>
                </a:xfrm>
                <a:custGeom>
                  <a:avLst/>
                  <a:gdLst>
                    <a:gd name="T0" fmla="*/ 5 w 8"/>
                    <a:gd name="T1" fmla="*/ 8 h 9"/>
                    <a:gd name="T2" fmla="*/ 5 w 8"/>
                    <a:gd name="T3" fmla="*/ 8 h 9"/>
                    <a:gd name="T4" fmla="*/ 2 w 8"/>
                    <a:gd name="T5" fmla="*/ 8 h 9"/>
                    <a:gd name="T6" fmla="*/ 0 w 8"/>
                    <a:gd name="T7" fmla="*/ 8 h 9"/>
                    <a:gd name="T8" fmla="*/ 0 w 8"/>
                    <a:gd name="T9" fmla="*/ 4 h 9"/>
                    <a:gd name="T10" fmla="*/ 2 w 8"/>
                    <a:gd name="T11" fmla="*/ 4 h 9"/>
                    <a:gd name="T12" fmla="*/ 2 w 8"/>
                    <a:gd name="T13" fmla="*/ 0 h 9"/>
                    <a:gd name="T14" fmla="*/ 5 w 8"/>
                    <a:gd name="T15" fmla="*/ 0 h 9"/>
                    <a:gd name="T16" fmla="*/ 7 w 8"/>
                    <a:gd name="T17" fmla="*/ 4 h 9"/>
                    <a:gd name="T18" fmla="*/ 7 w 8"/>
                    <a:gd name="T19" fmla="*/ 8 h 9"/>
                    <a:gd name="T20" fmla="*/ 5 w 8"/>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9"/>
                    <a:gd name="T35" fmla="*/ 8 w 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9">
                      <a:moveTo>
                        <a:pt x="5" y="8"/>
                      </a:moveTo>
                      <a:lnTo>
                        <a:pt x="5" y="8"/>
                      </a:lnTo>
                      <a:lnTo>
                        <a:pt x="2" y="8"/>
                      </a:lnTo>
                      <a:lnTo>
                        <a:pt x="0" y="8"/>
                      </a:lnTo>
                      <a:lnTo>
                        <a:pt x="0" y="4"/>
                      </a:lnTo>
                      <a:lnTo>
                        <a:pt x="2" y="4"/>
                      </a:lnTo>
                      <a:lnTo>
                        <a:pt x="2" y="0"/>
                      </a:lnTo>
                      <a:lnTo>
                        <a:pt x="5" y="0"/>
                      </a:lnTo>
                      <a:lnTo>
                        <a:pt x="7" y="4"/>
                      </a:lnTo>
                      <a:lnTo>
                        <a:pt x="7" y="8"/>
                      </a:lnTo>
                      <a:lnTo>
                        <a:pt x="5"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6" name="Freeform 628"/>
                <p:cNvSpPr>
                  <a:spLocks/>
                </p:cNvSpPr>
                <p:nvPr/>
              </p:nvSpPr>
              <p:spPr bwMode="auto">
                <a:xfrm>
                  <a:off x="4064" y="2923"/>
                  <a:ext cx="9" cy="8"/>
                </a:xfrm>
                <a:custGeom>
                  <a:avLst/>
                  <a:gdLst>
                    <a:gd name="T0" fmla="*/ 8 w 9"/>
                    <a:gd name="T1" fmla="*/ 7 h 8"/>
                    <a:gd name="T2" fmla="*/ 5 w 9"/>
                    <a:gd name="T3" fmla="*/ 7 h 8"/>
                    <a:gd name="T4" fmla="*/ 3 w 9"/>
                    <a:gd name="T5" fmla="*/ 7 h 8"/>
                    <a:gd name="T6" fmla="*/ 0 w 9"/>
                    <a:gd name="T7" fmla="*/ 5 h 8"/>
                    <a:gd name="T8" fmla="*/ 0 w 9"/>
                    <a:gd name="T9" fmla="*/ 2 h 8"/>
                    <a:gd name="T10" fmla="*/ 3 w 9"/>
                    <a:gd name="T11" fmla="*/ 2 h 8"/>
                    <a:gd name="T12" fmla="*/ 5 w 9"/>
                    <a:gd name="T13" fmla="*/ 0 h 8"/>
                    <a:gd name="T14" fmla="*/ 8 w 9"/>
                    <a:gd name="T15" fmla="*/ 0 h 8"/>
                    <a:gd name="T16" fmla="*/ 8 w 9"/>
                    <a:gd name="T17" fmla="*/ 2 h 8"/>
                    <a:gd name="T18" fmla="*/ 8 w 9"/>
                    <a:gd name="T19" fmla="*/ 5 h 8"/>
                    <a:gd name="T20" fmla="*/ 8 w 9"/>
                    <a:gd name="T21" fmla="*/ 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8" y="7"/>
                      </a:moveTo>
                      <a:lnTo>
                        <a:pt x="5" y="7"/>
                      </a:lnTo>
                      <a:lnTo>
                        <a:pt x="3" y="7"/>
                      </a:lnTo>
                      <a:lnTo>
                        <a:pt x="0" y="5"/>
                      </a:lnTo>
                      <a:lnTo>
                        <a:pt x="0" y="2"/>
                      </a:lnTo>
                      <a:lnTo>
                        <a:pt x="3" y="2"/>
                      </a:lnTo>
                      <a:lnTo>
                        <a:pt x="5" y="0"/>
                      </a:lnTo>
                      <a:lnTo>
                        <a:pt x="8" y="0"/>
                      </a:lnTo>
                      <a:lnTo>
                        <a:pt x="8" y="2"/>
                      </a:lnTo>
                      <a:lnTo>
                        <a:pt x="8" y="5"/>
                      </a:lnTo>
                      <a:lnTo>
                        <a:pt x="8"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7" name="Freeform 629"/>
                <p:cNvSpPr>
                  <a:spLocks/>
                </p:cNvSpPr>
                <p:nvPr/>
              </p:nvSpPr>
              <p:spPr bwMode="auto">
                <a:xfrm>
                  <a:off x="4046" y="2943"/>
                  <a:ext cx="10" cy="8"/>
                </a:xfrm>
                <a:custGeom>
                  <a:avLst/>
                  <a:gdLst>
                    <a:gd name="T0" fmla="*/ 9 w 10"/>
                    <a:gd name="T1" fmla="*/ 5 h 8"/>
                    <a:gd name="T2" fmla="*/ 9 w 10"/>
                    <a:gd name="T3" fmla="*/ 7 h 8"/>
                    <a:gd name="T4" fmla="*/ 4 w 10"/>
                    <a:gd name="T5" fmla="*/ 7 h 8"/>
                    <a:gd name="T6" fmla="*/ 0 w 10"/>
                    <a:gd name="T7" fmla="*/ 5 h 8"/>
                    <a:gd name="T8" fmla="*/ 0 w 10"/>
                    <a:gd name="T9" fmla="*/ 2 h 8"/>
                    <a:gd name="T10" fmla="*/ 0 w 10"/>
                    <a:gd name="T11" fmla="*/ 0 h 8"/>
                    <a:gd name="T12" fmla="*/ 4 w 10"/>
                    <a:gd name="T13" fmla="*/ 0 h 8"/>
                    <a:gd name="T14" fmla="*/ 9 w 10"/>
                    <a:gd name="T15" fmla="*/ 0 h 8"/>
                    <a:gd name="T16" fmla="*/ 9 w 10"/>
                    <a:gd name="T17" fmla="*/ 2 h 8"/>
                    <a:gd name="T18" fmla="*/ 9 w 10"/>
                    <a:gd name="T19" fmla="*/ 5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9" y="5"/>
                      </a:moveTo>
                      <a:lnTo>
                        <a:pt x="9" y="7"/>
                      </a:lnTo>
                      <a:lnTo>
                        <a:pt x="4" y="7"/>
                      </a:lnTo>
                      <a:lnTo>
                        <a:pt x="0" y="5"/>
                      </a:lnTo>
                      <a:lnTo>
                        <a:pt x="0" y="2"/>
                      </a:lnTo>
                      <a:lnTo>
                        <a:pt x="0" y="0"/>
                      </a:lnTo>
                      <a:lnTo>
                        <a:pt x="4" y="0"/>
                      </a:lnTo>
                      <a:lnTo>
                        <a:pt x="9" y="0"/>
                      </a:lnTo>
                      <a:lnTo>
                        <a:pt x="9" y="2"/>
                      </a:lnTo>
                      <a:lnTo>
                        <a:pt x="9"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8" name="Freeform 630"/>
                <p:cNvSpPr>
                  <a:spLocks/>
                </p:cNvSpPr>
                <p:nvPr/>
              </p:nvSpPr>
              <p:spPr bwMode="auto">
                <a:xfrm>
                  <a:off x="4138" y="2966"/>
                  <a:ext cx="10" cy="8"/>
                </a:xfrm>
                <a:custGeom>
                  <a:avLst/>
                  <a:gdLst>
                    <a:gd name="T0" fmla="*/ 4 w 10"/>
                    <a:gd name="T1" fmla="*/ 7 h 8"/>
                    <a:gd name="T2" fmla="*/ 4 w 10"/>
                    <a:gd name="T3" fmla="*/ 7 h 8"/>
                    <a:gd name="T4" fmla="*/ 0 w 10"/>
                    <a:gd name="T5" fmla="*/ 5 h 8"/>
                    <a:gd name="T6" fmla="*/ 0 w 10"/>
                    <a:gd name="T7" fmla="*/ 2 h 8"/>
                    <a:gd name="T8" fmla="*/ 4 w 10"/>
                    <a:gd name="T9" fmla="*/ 0 h 8"/>
                    <a:gd name="T10" fmla="*/ 4 w 10"/>
                    <a:gd name="T11" fmla="*/ 2 h 8"/>
                    <a:gd name="T12" fmla="*/ 9 w 10"/>
                    <a:gd name="T13" fmla="*/ 2 h 8"/>
                    <a:gd name="T14" fmla="*/ 9 w 10"/>
                    <a:gd name="T15" fmla="*/ 5 h 8"/>
                    <a:gd name="T16" fmla="*/ 4 w 10"/>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4" y="7"/>
                      </a:moveTo>
                      <a:lnTo>
                        <a:pt x="4" y="7"/>
                      </a:lnTo>
                      <a:lnTo>
                        <a:pt x="0" y="5"/>
                      </a:lnTo>
                      <a:lnTo>
                        <a:pt x="0" y="2"/>
                      </a:lnTo>
                      <a:lnTo>
                        <a:pt x="4" y="0"/>
                      </a:lnTo>
                      <a:lnTo>
                        <a:pt x="4" y="2"/>
                      </a:lnTo>
                      <a:lnTo>
                        <a:pt x="9" y="2"/>
                      </a:lnTo>
                      <a:lnTo>
                        <a:pt x="9"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09" name="Freeform 631"/>
                <p:cNvSpPr>
                  <a:spLocks/>
                </p:cNvSpPr>
                <p:nvPr/>
              </p:nvSpPr>
              <p:spPr bwMode="auto">
                <a:xfrm>
                  <a:off x="4162" y="2990"/>
                  <a:ext cx="8" cy="10"/>
                </a:xfrm>
                <a:custGeom>
                  <a:avLst/>
                  <a:gdLst>
                    <a:gd name="T0" fmla="*/ 5 w 8"/>
                    <a:gd name="T1" fmla="*/ 9 h 10"/>
                    <a:gd name="T2" fmla="*/ 5 w 8"/>
                    <a:gd name="T3" fmla="*/ 9 h 10"/>
                    <a:gd name="T4" fmla="*/ 2 w 8"/>
                    <a:gd name="T5" fmla="*/ 9 h 10"/>
                    <a:gd name="T6" fmla="*/ 0 w 8"/>
                    <a:gd name="T7" fmla="*/ 9 h 10"/>
                    <a:gd name="T8" fmla="*/ 0 w 8"/>
                    <a:gd name="T9" fmla="*/ 0 h 10"/>
                    <a:gd name="T10" fmla="*/ 2 w 8"/>
                    <a:gd name="T11" fmla="*/ 0 h 10"/>
                    <a:gd name="T12" fmla="*/ 5 w 8"/>
                    <a:gd name="T13" fmla="*/ 0 h 10"/>
                    <a:gd name="T14" fmla="*/ 7 w 8"/>
                    <a:gd name="T15" fmla="*/ 0 h 10"/>
                    <a:gd name="T16" fmla="*/ 7 w 8"/>
                    <a:gd name="T17" fmla="*/ 9 h 10"/>
                    <a:gd name="T18" fmla="*/ 5 w 8"/>
                    <a:gd name="T19" fmla="*/ 9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5" y="9"/>
                      </a:moveTo>
                      <a:lnTo>
                        <a:pt x="5" y="9"/>
                      </a:lnTo>
                      <a:lnTo>
                        <a:pt x="2" y="9"/>
                      </a:lnTo>
                      <a:lnTo>
                        <a:pt x="0" y="9"/>
                      </a:lnTo>
                      <a:lnTo>
                        <a:pt x="0" y="0"/>
                      </a:lnTo>
                      <a:lnTo>
                        <a:pt x="2" y="0"/>
                      </a:lnTo>
                      <a:lnTo>
                        <a:pt x="5" y="0"/>
                      </a:lnTo>
                      <a:lnTo>
                        <a:pt x="7" y="0"/>
                      </a:lnTo>
                      <a:lnTo>
                        <a:pt x="7" y="9"/>
                      </a:lnTo>
                      <a:lnTo>
                        <a:pt x="5"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0" name="Freeform 632"/>
                <p:cNvSpPr>
                  <a:spLocks/>
                </p:cNvSpPr>
                <p:nvPr/>
              </p:nvSpPr>
              <p:spPr bwMode="auto">
                <a:xfrm>
                  <a:off x="4163" y="2960"/>
                  <a:ext cx="9" cy="8"/>
                </a:xfrm>
                <a:custGeom>
                  <a:avLst/>
                  <a:gdLst>
                    <a:gd name="T0" fmla="*/ 5 w 9"/>
                    <a:gd name="T1" fmla="*/ 7 h 8"/>
                    <a:gd name="T2" fmla="*/ 3 w 9"/>
                    <a:gd name="T3" fmla="*/ 7 h 8"/>
                    <a:gd name="T4" fmla="*/ 0 w 9"/>
                    <a:gd name="T5" fmla="*/ 5 h 8"/>
                    <a:gd name="T6" fmla="*/ 0 w 9"/>
                    <a:gd name="T7" fmla="*/ 2 h 8"/>
                    <a:gd name="T8" fmla="*/ 3 w 9"/>
                    <a:gd name="T9" fmla="*/ 2 h 8"/>
                    <a:gd name="T10" fmla="*/ 3 w 9"/>
                    <a:gd name="T11" fmla="*/ 0 h 8"/>
                    <a:gd name="T12" fmla="*/ 5 w 9"/>
                    <a:gd name="T13" fmla="*/ 0 h 8"/>
                    <a:gd name="T14" fmla="*/ 8 w 9"/>
                    <a:gd name="T15" fmla="*/ 2 h 8"/>
                    <a:gd name="T16" fmla="*/ 8 w 9"/>
                    <a:gd name="T17" fmla="*/ 5 h 8"/>
                    <a:gd name="T18" fmla="*/ 5 w 9"/>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5" y="7"/>
                      </a:moveTo>
                      <a:lnTo>
                        <a:pt x="3" y="7"/>
                      </a:lnTo>
                      <a:lnTo>
                        <a:pt x="0" y="5"/>
                      </a:lnTo>
                      <a:lnTo>
                        <a:pt x="0" y="2"/>
                      </a:lnTo>
                      <a:lnTo>
                        <a:pt x="3" y="2"/>
                      </a:lnTo>
                      <a:lnTo>
                        <a:pt x="3" y="0"/>
                      </a:lnTo>
                      <a:lnTo>
                        <a:pt x="5" y="0"/>
                      </a:lnTo>
                      <a:lnTo>
                        <a:pt x="8" y="2"/>
                      </a:lnTo>
                      <a:lnTo>
                        <a:pt x="8" y="5"/>
                      </a:lnTo>
                      <a:lnTo>
                        <a:pt x="5"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1" name="Freeform 633"/>
                <p:cNvSpPr>
                  <a:spLocks/>
                </p:cNvSpPr>
                <p:nvPr/>
              </p:nvSpPr>
              <p:spPr bwMode="auto">
                <a:xfrm>
                  <a:off x="4117" y="2918"/>
                  <a:ext cx="10" cy="8"/>
                </a:xfrm>
                <a:custGeom>
                  <a:avLst/>
                  <a:gdLst>
                    <a:gd name="T0" fmla="*/ 4 w 10"/>
                    <a:gd name="T1" fmla="*/ 5 h 8"/>
                    <a:gd name="T2" fmla="*/ 4 w 10"/>
                    <a:gd name="T3" fmla="*/ 7 h 8"/>
                    <a:gd name="T4" fmla="*/ 0 w 10"/>
                    <a:gd name="T5" fmla="*/ 5 h 8"/>
                    <a:gd name="T6" fmla="*/ 0 w 10"/>
                    <a:gd name="T7" fmla="*/ 2 h 8"/>
                    <a:gd name="T8" fmla="*/ 4 w 10"/>
                    <a:gd name="T9" fmla="*/ 0 h 8"/>
                    <a:gd name="T10" fmla="*/ 9 w 10"/>
                    <a:gd name="T11" fmla="*/ 2 h 8"/>
                    <a:gd name="T12" fmla="*/ 9 w 10"/>
                    <a:gd name="T13" fmla="*/ 5 h 8"/>
                    <a:gd name="T14" fmla="*/ 4 w 10"/>
                    <a:gd name="T15" fmla="*/ 5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4" y="5"/>
                      </a:moveTo>
                      <a:lnTo>
                        <a:pt x="4" y="7"/>
                      </a:lnTo>
                      <a:lnTo>
                        <a:pt x="0" y="5"/>
                      </a:lnTo>
                      <a:lnTo>
                        <a:pt x="0" y="2"/>
                      </a:lnTo>
                      <a:lnTo>
                        <a:pt x="4" y="0"/>
                      </a:lnTo>
                      <a:lnTo>
                        <a:pt x="9" y="2"/>
                      </a:lnTo>
                      <a:lnTo>
                        <a:pt x="9" y="5"/>
                      </a:lnTo>
                      <a:lnTo>
                        <a:pt x="4"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2" name="Freeform 634"/>
                <p:cNvSpPr>
                  <a:spLocks/>
                </p:cNvSpPr>
                <p:nvPr/>
              </p:nvSpPr>
              <p:spPr bwMode="auto">
                <a:xfrm>
                  <a:off x="4093" y="3048"/>
                  <a:ext cx="9" cy="9"/>
                </a:xfrm>
                <a:custGeom>
                  <a:avLst/>
                  <a:gdLst>
                    <a:gd name="T0" fmla="*/ 5 w 9"/>
                    <a:gd name="T1" fmla="*/ 8 h 9"/>
                    <a:gd name="T2" fmla="*/ 5 w 9"/>
                    <a:gd name="T3" fmla="*/ 8 h 9"/>
                    <a:gd name="T4" fmla="*/ 3 w 9"/>
                    <a:gd name="T5" fmla="*/ 8 h 9"/>
                    <a:gd name="T6" fmla="*/ 0 w 9"/>
                    <a:gd name="T7" fmla="*/ 4 h 9"/>
                    <a:gd name="T8" fmla="*/ 3 w 9"/>
                    <a:gd name="T9" fmla="*/ 0 h 9"/>
                    <a:gd name="T10" fmla="*/ 5 w 9"/>
                    <a:gd name="T11" fmla="*/ 0 h 9"/>
                    <a:gd name="T12" fmla="*/ 8 w 9"/>
                    <a:gd name="T13" fmla="*/ 4 h 9"/>
                    <a:gd name="T14" fmla="*/ 8 w 9"/>
                    <a:gd name="T15" fmla="*/ 8 h 9"/>
                    <a:gd name="T16" fmla="*/ 5 w 9"/>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5" y="8"/>
                      </a:moveTo>
                      <a:lnTo>
                        <a:pt x="5" y="8"/>
                      </a:lnTo>
                      <a:lnTo>
                        <a:pt x="3" y="8"/>
                      </a:lnTo>
                      <a:lnTo>
                        <a:pt x="0" y="4"/>
                      </a:lnTo>
                      <a:lnTo>
                        <a:pt x="3" y="0"/>
                      </a:lnTo>
                      <a:lnTo>
                        <a:pt x="5" y="0"/>
                      </a:lnTo>
                      <a:lnTo>
                        <a:pt x="8" y="4"/>
                      </a:lnTo>
                      <a:lnTo>
                        <a:pt x="8" y="8"/>
                      </a:lnTo>
                      <a:lnTo>
                        <a:pt x="5"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3" name="Freeform 635"/>
                <p:cNvSpPr>
                  <a:spLocks/>
                </p:cNvSpPr>
                <p:nvPr/>
              </p:nvSpPr>
              <p:spPr bwMode="auto">
                <a:xfrm>
                  <a:off x="4054" y="3032"/>
                  <a:ext cx="8" cy="8"/>
                </a:xfrm>
                <a:custGeom>
                  <a:avLst/>
                  <a:gdLst>
                    <a:gd name="T0" fmla="*/ 5 w 8"/>
                    <a:gd name="T1" fmla="*/ 5 h 8"/>
                    <a:gd name="T2" fmla="*/ 5 w 8"/>
                    <a:gd name="T3" fmla="*/ 7 h 8"/>
                    <a:gd name="T4" fmla="*/ 2 w 8"/>
                    <a:gd name="T5" fmla="*/ 7 h 8"/>
                    <a:gd name="T6" fmla="*/ 0 w 8"/>
                    <a:gd name="T7" fmla="*/ 5 h 8"/>
                    <a:gd name="T8" fmla="*/ 0 w 8"/>
                    <a:gd name="T9" fmla="*/ 2 h 8"/>
                    <a:gd name="T10" fmla="*/ 2 w 8"/>
                    <a:gd name="T11" fmla="*/ 0 h 8"/>
                    <a:gd name="T12" fmla="*/ 5 w 8"/>
                    <a:gd name="T13" fmla="*/ 0 h 8"/>
                    <a:gd name="T14" fmla="*/ 7 w 8"/>
                    <a:gd name="T15" fmla="*/ 2 h 8"/>
                    <a:gd name="T16" fmla="*/ 7 w 8"/>
                    <a:gd name="T17" fmla="*/ 5 h 8"/>
                    <a:gd name="T18" fmla="*/ 5 w 8"/>
                    <a:gd name="T19" fmla="*/ 5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5" y="5"/>
                      </a:moveTo>
                      <a:lnTo>
                        <a:pt x="5" y="7"/>
                      </a:lnTo>
                      <a:lnTo>
                        <a:pt x="2" y="7"/>
                      </a:lnTo>
                      <a:lnTo>
                        <a:pt x="0" y="5"/>
                      </a:lnTo>
                      <a:lnTo>
                        <a:pt x="0" y="2"/>
                      </a:lnTo>
                      <a:lnTo>
                        <a:pt x="2" y="0"/>
                      </a:lnTo>
                      <a:lnTo>
                        <a:pt x="5" y="0"/>
                      </a:lnTo>
                      <a:lnTo>
                        <a:pt x="7" y="2"/>
                      </a:lnTo>
                      <a:lnTo>
                        <a:pt x="7" y="5"/>
                      </a:lnTo>
                      <a:lnTo>
                        <a:pt x="5"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4" name="Freeform 636"/>
                <p:cNvSpPr>
                  <a:spLocks/>
                </p:cNvSpPr>
                <p:nvPr/>
              </p:nvSpPr>
              <p:spPr bwMode="auto">
                <a:xfrm>
                  <a:off x="4031" y="2985"/>
                  <a:ext cx="10" cy="8"/>
                </a:xfrm>
                <a:custGeom>
                  <a:avLst/>
                  <a:gdLst>
                    <a:gd name="T0" fmla="*/ 9 w 10"/>
                    <a:gd name="T1" fmla="*/ 7 h 8"/>
                    <a:gd name="T2" fmla="*/ 9 w 10"/>
                    <a:gd name="T3" fmla="*/ 7 h 8"/>
                    <a:gd name="T4" fmla="*/ 4 w 10"/>
                    <a:gd name="T5" fmla="*/ 7 h 8"/>
                    <a:gd name="T6" fmla="*/ 0 w 10"/>
                    <a:gd name="T7" fmla="*/ 7 h 8"/>
                    <a:gd name="T8" fmla="*/ 0 w 10"/>
                    <a:gd name="T9" fmla="*/ 5 h 8"/>
                    <a:gd name="T10" fmla="*/ 0 w 10"/>
                    <a:gd name="T11" fmla="*/ 2 h 8"/>
                    <a:gd name="T12" fmla="*/ 4 w 10"/>
                    <a:gd name="T13" fmla="*/ 2 h 8"/>
                    <a:gd name="T14" fmla="*/ 4 w 10"/>
                    <a:gd name="T15" fmla="*/ 0 h 8"/>
                    <a:gd name="T16" fmla="*/ 9 w 10"/>
                    <a:gd name="T17" fmla="*/ 0 h 8"/>
                    <a:gd name="T18" fmla="*/ 9 w 10"/>
                    <a:gd name="T19" fmla="*/ 2 h 8"/>
                    <a:gd name="T20" fmla="*/ 9 w 10"/>
                    <a:gd name="T21" fmla="*/ 5 h 8"/>
                    <a:gd name="T22" fmla="*/ 9 w 10"/>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9" y="7"/>
                      </a:moveTo>
                      <a:lnTo>
                        <a:pt x="9" y="7"/>
                      </a:lnTo>
                      <a:lnTo>
                        <a:pt x="4" y="7"/>
                      </a:lnTo>
                      <a:lnTo>
                        <a:pt x="0" y="7"/>
                      </a:lnTo>
                      <a:lnTo>
                        <a:pt x="0" y="5"/>
                      </a:lnTo>
                      <a:lnTo>
                        <a:pt x="0" y="2"/>
                      </a:lnTo>
                      <a:lnTo>
                        <a:pt x="4" y="2"/>
                      </a:lnTo>
                      <a:lnTo>
                        <a:pt x="4" y="0"/>
                      </a:lnTo>
                      <a:lnTo>
                        <a:pt x="9" y="0"/>
                      </a:lnTo>
                      <a:lnTo>
                        <a:pt x="9" y="2"/>
                      </a:lnTo>
                      <a:lnTo>
                        <a:pt x="9" y="5"/>
                      </a:lnTo>
                      <a:lnTo>
                        <a:pt x="9"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5" name="Freeform 637"/>
                <p:cNvSpPr>
                  <a:spLocks/>
                </p:cNvSpPr>
                <p:nvPr/>
              </p:nvSpPr>
              <p:spPr bwMode="auto">
                <a:xfrm>
                  <a:off x="4054" y="2954"/>
                  <a:ext cx="10" cy="9"/>
                </a:xfrm>
                <a:custGeom>
                  <a:avLst/>
                  <a:gdLst>
                    <a:gd name="T0" fmla="*/ 9 w 10"/>
                    <a:gd name="T1" fmla="*/ 8 h 9"/>
                    <a:gd name="T2" fmla="*/ 4 w 10"/>
                    <a:gd name="T3" fmla="*/ 8 h 9"/>
                    <a:gd name="T4" fmla="*/ 0 w 10"/>
                    <a:gd name="T5" fmla="*/ 8 h 9"/>
                    <a:gd name="T6" fmla="*/ 0 w 10"/>
                    <a:gd name="T7" fmla="*/ 4 h 9"/>
                    <a:gd name="T8" fmla="*/ 0 w 10"/>
                    <a:gd name="T9" fmla="*/ 0 h 9"/>
                    <a:gd name="T10" fmla="*/ 4 w 10"/>
                    <a:gd name="T11" fmla="*/ 0 h 9"/>
                    <a:gd name="T12" fmla="*/ 9 w 10"/>
                    <a:gd name="T13" fmla="*/ 0 h 9"/>
                    <a:gd name="T14" fmla="*/ 9 w 10"/>
                    <a:gd name="T15" fmla="*/ 4 h 9"/>
                    <a:gd name="T16" fmla="*/ 9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9" y="8"/>
                      </a:moveTo>
                      <a:lnTo>
                        <a:pt x="4" y="8"/>
                      </a:lnTo>
                      <a:lnTo>
                        <a:pt x="0" y="8"/>
                      </a:lnTo>
                      <a:lnTo>
                        <a:pt x="0" y="4"/>
                      </a:lnTo>
                      <a:lnTo>
                        <a:pt x="0" y="0"/>
                      </a:lnTo>
                      <a:lnTo>
                        <a:pt x="4" y="0"/>
                      </a:lnTo>
                      <a:lnTo>
                        <a:pt x="9" y="0"/>
                      </a:lnTo>
                      <a:lnTo>
                        <a:pt x="9" y="4"/>
                      </a:lnTo>
                      <a:lnTo>
                        <a:pt x="9"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416" name="Freeform 638"/>
                <p:cNvSpPr>
                  <a:spLocks/>
                </p:cNvSpPr>
                <p:nvPr/>
              </p:nvSpPr>
              <p:spPr bwMode="auto">
                <a:xfrm>
                  <a:off x="4034" y="2961"/>
                  <a:ext cx="9" cy="8"/>
                </a:xfrm>
                <a:custGeom>
                  <a:avLst/>
                  <a:gdLst>
                    <a:gd name="T0" fmla="*/ 8 w 9"/>
                    <a:gd name="T1" fmla="*/ 5 h 8"/>
                    <a:gd name="T2" fmla="*/ 5 w 9"/>
                    <a:gd name="T3" fmla="*/ 7 h 8"/>
                    <a:gd name="T4" fmla="*/ 3 w 9"/>
                    <a:gd name="T5" fmla="*/ 7 h 8"/>
                    <a:gd name="T6" fmla="*/ 3 w 9"/>
                    <a:gd name="T7" fmla="*/ 5 h 8"/>
                    <a:gd name="T8" fmla="*/ 0 w 9"/>
                    <a:gd name="T9" fmla="*/ 2 h 8"/>
                    <a:gd name="T10" fmla="*/ 0 w 9"/>
                    <a:gd name="T11" fmla="*/ 0 h 8"/>
                    <a:gd name="T12" fmla="*/ 3 w 9"/>
                    <a:gd name="T13" fmla="*/ 0 h 8"/>
                    <a:gd name="T14" fmla="*/ 5 w 9"/>
                    <a:gd name="T15" fmla="*/ 0 h 8"/>
                    <a:gd name="T16" fmla="*/ 8 w 9"/>
                    <a:gd name="T17" fmla="*/ 0 h 8"/>
                    <a:gd name="T18" fmla="*/ 8 w 9"/>
                    <a:gd name="T19" fmla="*/ 2 h 8"/>
                    <a:gd name="T20" fmla="*/ 8 w 9"/>
                    <a:gd name="T21" fmla="*/ 5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8" y="5"/>
                      </a:moveTo>
                      <a:lnTo>
                        <a:pt x="5" y="7"/>
                      </a:lnTo>
                      <a:lnTo>
                        <a:pt x="3" y="7"/>
                      </a:lnTo>
                      <a:lnTo>
                        <a:pt x="3" y="5"/>
                      </a:lnTo>
                      <a:lnTo>
                        <a:pt x="0" y="2"/>
                      </a:lnTo>
                      <a:lnTo>
                        <a:pt x="0" y="0"/>
                      </a:lnTo>
                      <a:lnTo>
                        <a:pt x="3" y="0"/>
                      </a:lnTo>
                      <a:lnTo>
                        <a:pt x="5" y="0"/>
                      </a:lnTo>
                      <a:lnTo>
                        <a:pt x="8" y="0"/>
                      </a:lnTo>
                      <a:lnTo>
                        <a:pt x="8" y="2"/>
                      </a:lnTo>
                      <a:lnTo>
                        <a:pt x="8" y="5"/>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grpSp>
            <p:nvGrpSpPr>
              <p:cNvPr id="30292" name="Group 639"/>
              <p:cNvGrpSpPr>
                <a:grpSpLocks/>
              </p:cNvGrpSpPr>
              <p:nvPr/>
            </p:nvGrpSpPr>
            <p:grpSpPr bwMode="auto">
              <a:xfrm>
                <a:off x="4274" y="2910"/>
                <a:ext cx="180" cy="159"/>
                <a:chOff x="4274" y="2910"/>
                <a:chExt cx="180" cy="159"/>
              </a:xfrm>
            </p:grpSpPr>
            <p:sp>
              <p:nvSpPr>
                <p:cNvPr id="30349" name="Freeform 640"/>
                <p:cNvSpPr>
                  <a:spLocks/>
                </p:cNvSpPr>
                <p:nvPr/>
              </p:nvSpPr>
              <p:spPr bwMode="auto">
                <a:xfrm>
                  <a:off x="4274" y="2910"/>
                  <a:ext cx="180" cy="159"/>
                </a:xfrm>
                <a:custGeom>
                  <a:avLst/>
                  <a:gdLst>
                    <a:gd name="T0" fmla="*/ 23 w 180"/>
                    <a:gd name="T1" fmla="*/ 24 h 159"/>
                    <a:gd name="T2" fmla="*/ 16 w 180"/>
                    <a:gd name="T3" fmla="*/ 33 h 159"/>
                    <a:gd name="T4" fmla="*/ 12 w 180"/>
                    <a:gd name="T5" fmla="*/ 42 h 159"/>
                    <a:gd name="T6" fmla="*/ 9 w 180"/>
                    <a:gd name="T7" fmla="*/ 51 h 159"/>
                    <a:gd name="T8" fmla="*/ 6 w 180"/>
                    <a:gd name="T9" fmla="*/ 61 h 159"/>
                    <a:gd name="T10" fmla="*/ 2 w 180"/>
                    <a:gd name="T11" fmla="*/ 70 h 159"/>
                    <a:gd name="T12" fmla="*/ 0 w 180"/>
                    <a:gd name="T13" fmla="*/ 77 h 159"/>
                    <a:gd name="T14" fmla="*/ 0 w 180"/>
                    <a:gd name="T15" fmla="*/ 85 h 159"/>
                    <a:gd name="T16" fmla="*/ 0 w 180"/>
                    <a:gd name="T17" fmla="*/ 92 h 159"/>
                    <a:gd name="T18" fmla="*/ 2 w 180"/>
                    <a:gd name="T19" fmla="*/ 98 h 159"/>
                    <a:gd name="T20" fmla="*/ 6 w 180"/>
                    <a:gd name="T21" fmla="*/ 105 h 159"/>
                    <a:gd name="T22" fmla="*/ 11 w 180"/>
                    <a:gd name="T23" fmla="*/ 112 h 159"/>
                    <a:gd name="T24" fmla="*/ 17 w 180"/>
                    <a:gd name="T25" fmla="*/ 119 h 159"/>
                    <a:gd name="T26" fmla="*/ 24 w 180"/>
                    <a:gd name="T27" fmla="*/ 127 h 159"/>
                    <a:gd name="T28" fmla="*/ 32 w 180"/>
                    <a:gd name="T29" fmla="*/ 136 h 159"/>
                    <a:gd name="T30" fmla="*/ 39 w 180"/>
                    <a:gd name="T31" fmla="*/ 145 h 159"/>
                    <a:gd name="T32" fmla="*/ 50 w 180"/>
                    <a:gd name="T33" fmla="*/ 150 h 159"/>
                    <a:gd name="T34" fmla="*/ 63 w 180"/>
                    <a:gd name="T35" fmla="*/ 153 h 159"/>
                    <a:gd name="T36" fmla="*/ 80 w 180"/>
                    <a:gd name="T37" fmla="*/ 156 h 159"/>
                    <a:gd name="T38" fmla="*/ 96 w 180"/>
                    <a:gd name="T39" fmla="*/ 158 h 159"/>
                    <a:gd name="T40" fmla="*/ 108 w 180"/>
                    <a:gd name="T41" fmla="*/ 158 h 159"/>
                    <a:gd name="T42" fmla="*/ 123 w 180"/>
                    <a:gd name="T43" fmla="*/ 156 h 159"/>
                    <a:gd name="T44" fmla="*/ 144 w 180"/>
                    <a:gd name="T45" fmla="*/ 148 h 159"/>
                    <a:gd name="T46" fmla="*/ 165 w 180"/>
                    <a:gd name="T47" fmla="*/ 136 h 159"/>
                    <a:gd name="T48" fmla="*/ 177 w 180"/>
                    <a:gd name="T49" fmla="*/ 116 h 159"/>
                    <a:gd name="T50" fmla="*/ 178 w 180"/>
                    <a:gd name="T51" fmla="*/ 107 h 159"/>
                    <a:gd name="T52" fmla="*/ 179 w 180"/>
                    <a:gd name="T53" fmla="*/ 94 h 159"/>
                    <a:gd name="T54" fmla="*/ 179 w 180"/>
                    <a:gd name="T55" fmla="*/ 82 h 159"/>
                    <a:gd name="T56" fmla="*/ 177 w 180"/>
                    <a:gd name="T57" fmla="*/ 71 h 159"/>
                    <a:gd name="T58" fmla="*/ 171 w 180"/>
                    <a:gd name="T59" fmla="*/ 61 h 159"/>
                    <a:gd name="T60" fmla="*/ 162 w 180"/>
                    <a:gd name="T61" fmla="*/ 48 h 159"/>
                    <a:gd name="T62" fmla="*/ 152 w 180"/>
                    <a:gd name="T63" fmla="*/ 35 h 159"/>
                    <a:gd name="T64" fmla="*/ 143 w 180"/>
                    <a:gd name="T65" fmla="*/ 25 h 159"/>
                    <a:gd name="T66" fmla="*/ 132 w 180"/>
                    <a:gd name="T67" fmla="*/ 17 h 159"/>
                    <a:gd name="T68" fmla="*/ 117 w 180"/>
                    <a:gd name="T69" fmla="*/ 8 h 159"/>
                    <a:gd name="T70" fmla="*/ 102 w 180"/>
                    <a:gd name="T71" fmla="*/ 1 h 159"/>
                    <a:gd name="T72" fmla="*/ 89 w 180"/>
                    <a:gd name="T73" fmla="*/ 0 h 159"/>
                    <a:gd name="T74" fmla="*/ 79 w 180"/>
                    <a:gd name="T75" fmla="*/ 0 h 159"/>
                    <a:gd name="T76" fmla="*/ 70 w 180"/>
                    <a:gd name="T77" fmla="*/ 0 h 159"/>
                    <a:gd name="T78" fmla="*/ 61 w 180"/>
                    <a:gd name="T79" fmla="*/ 1 h 159"/>
                    <a:gd name="T80" fmla="*/ 53 w 180"/>
                    <a:gd name="T81" fmla="*/ 3 h 159"/>
                    <a:gd name="T82" fmla="*/ 44 w 180"/>
                    <a:gd name="T83" fmla="*/ 8 h 159"/>
                    <a:gd name="T84" fmla="*/ 34 w 180"/>
                    <a:gd name="T85" fmla="*/ 15 h 159"/>
                    <a:gd name="T86" fmla="*/ 25 w 180"/>
                    <a:gd name="T87" fmla="*/ 21 h 159"/>
                    <a:gd name="T88" fmla="*/ 23 w 180"/>
                    <a:gd name="T89" fmla="*/ 24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159"/>
                    <a:gd name="T137" fmla="*/ 180 w 180"/>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159">
                      <a:moveTo>
                        <a:pt x="23" y="24"/>
                      </a:moveTo>
                      <a:lnTo>
                        <a:pt x="23" y="24"/>
                      </a:lnTo>
                      <a:lnTo>
                        <a:pt x="18" y="29"/>
                      </a:lnTo>
                      <a:lnTo>
                        <a:pt x="16" y="33"/>
                      </a:lnTo>
                      <a:lnTo>
                        <a:pt x="14" y="38"/>
                      </a:lnTo>
                      <a:lnTo>
                        <a:pt x="12" y="42"/>
                      </a:lnTo>
                      <a:lnTo>
                        <a:pt x="11" y="46"/>
                      </a:lnTo>
                      <a:lnTo>
                        <a:pt x="9" y="51"/>
                      </a:lnTo>
                      <a:lnTo>
                        <a:pt x="9" y="56"/>
                      </a:lnTo>
                      <a:lnTo>
                        <a:pt x="6" y="61"/>
                      </a:lnTo>
                      <a:lnTo>
                        <a:pt x="3" y="65"/>
                      </a:lnTo>
                      <a:lnTo>
                        <a:pt x="2" y="70"/>
                      </a:lnTo>
                      <a:lnTo>
                        <a:pt x="1" y="74"/>
                      </a:lnTo>
                      <a:lnTo>
                        <a:pt x="0" y="77"/>
                      </a:lnTo>
                      <a:lnTo>
                        <a:pt x="0" y="82"/>
                      </a:lnTo>
                      <a:lnTo>
                        <a:pt x="0" y="85"/>
                      </a:lnTo>
                      <a:lnTo>
                        <a:pt x="0" y="89"/>
                      </a:lnTo>
                      <a:lnTo>
                        <a:pt x="0" y="92"/>
                      </a:lnTo>
                      <a:lnTo>
                        <a:pt x="1" y="95"/>
                      </a:lnTo>
                      <a:lnTo>
                        <a:pt x="2" y="98"/>
                      </a:lnTo>
                      <a:lnTo>
                        <a:pt x="3" y="101"/>
                      </a:lnTo>
                      <a:lnTo>
                        <a:pt x="6" y="105"/>
                      </a:lnTo>
                      <a:lnTo>
                        <a:pt x="9" y="108"/>
                      </a:lnTo>
                      <a:lnTo>
                        <a:pt x="11" y="112"/>
                      </a:lnTo>
                      <a:lnTo>
                        <a:pt x="15" y="115"/>
                      </a:lnTo>
                      <a:lnTo>
                        <a:pt x="17" y="119"/>
                      </a:lnTo>
                      <a:lnTo>
                        <a:pt x="20" y="122"/>
                      </a:lnTo>
                      <a:lnTo>
                        <a:pt x="24" y="127"/>
                      </a:lnTo>
                      <a:lnTo>
                        <a:pt x="28" y="131"/>
                      </a:lnTo>
                      <a:lnTo>
                        <a:pt x="32" y="136"/>
                      </a:lnTo>
                      <a:lnTo>
                        <a:pt x="36" y="140"/>
                      </a:lnTo>
                      <a:lnTo>
                        <a:pt x="39" y="145"/>
                      </a:lnTo>
                      <a:lnTo>
                        <a:pt x="45" y="148"/>
                      </a:lnTo>
                      <a:lnTo>
                        <a:pt x="50" y="150"/>
                      </a:lnTo>
                      <a:lnTo>
                        <a:pt x="55" y="152"/>
                      </a:lnTo>
                      <a:lnTo>
                        <a:pt x="63" y="153"/>
                      </a:lnTo>
                      <a:lnTo>
                        <a:pt x="71" y="154"/>
                      </a:lnTo>
                      <a:lnTo>
                        <a:pt x="80" y="156"/>
                      </a:lnTo>
                      <a:lnTo>
                        <a:pt x="88" y="158"/>
                      </a:lnTo>
                      <a:lnTo>
                        <a:pt x="96" y="158"/>
                      </a:lnTo>
                      <a:lnTo>
                        <a:pt x="102" y="158"/>
                      </a:lnTo>
                      <a:lnTo>
                        <a:pt x="108" y="158"/>
                      </a:lnTo>
                      <a:lnTo>
                        <a:pt x="114" y="158"/>
                      </a:lnTo>
                      <a:lnTo>
                        <a:pt x="123" y="156"/>
                      </a:lnTo>
                      <a:lnTo>
                        <a:pt x="133" y="152"/>
                      </a:lnTo>
                      <a:lnTo>
                        <a:pt x="144" y="148"/>
                      </a:lnTo>
                      <a:lnTo>
                        <a:pt x="155" y="143"/>
                      </a:lnTo>
                      <a:lnTo>
                        <a:pt x="165" y="136"/>
                      </a:lnTo>
                      <a:lnTo>
                        <a:pt x="173" y="127"/>
                      </a:lnTo>
                      <a:lnTo>
                        <a:pt x="177" y="116"/>
                      </a:lnTo>
                      <a:lnTo>
                        <a:pt x="178" y="112"/>
                      </a:lnTo>
                      <a:lnTo>
                        <a:pt x="178" y="107"/>
                      </a:lnTo>
                      <a:lnTo>
                        <a:pt x="179" y="101"/>
                      </a:lnTo>
                      <a:lnTo>
                        <a:pt x="179" y="94"/>
                      </a:lnTo>
                      <a:lnTo>
                        <a:pt x="179" y="88"/>
                      </a:lnTo>
                      <a:lnTo>
                        <a:pt x="179" y="82"/>
                      </a:lnTo>
                      <a:lnTo>
                        <a:pt x="178" y="76"/>
                      </a:lnTo>
                      <a:lnTo>
                        <a:pt x="177" y="71"/>
                      </a:lnTo>
                      <a:lnTo>
                        <a:pt x="174" y="66"/>
                      </a:lnTo>
                      <a:lnTo>
                        <a:pt x="171" y="61"/>
                      </a:lnTo>
                      <a:lnTo>
                        <a:pt x="167" y="54"/>
                      </a:lnTo>
                      <a:lnTo>
                        <a:pt x="162" y="48"/>
                      </a:lnTo>
                      <a:lnTo>
                        <a:pt x="158" y="41"/>
                      </a:lnTo>
                      <a:lnTo>
                        <a:pt x="152" y="35"/>
                      </a:lnTo>
                      <a:lnTo>
                        <a:pt x="146" y="30"/>
                      </a:lnTo>
                      <a:lnTo>
                        <a:pt x="143" y="25"/>
                      </a:lnTo>
                      <a:lnTo>
                        <a:pt x="138" y="21"/>
                      </a:lnTo>
                      <a:lnTo>
                        <a:pt x="132" y="17"/>
                      </a:lnTo>
                      <a:lnTo>
                        <a:pt x="125" y="13"/>
                      </a:lnTo>
                      <a:lnTo>
                        <a:pt x="117" y="8"/>
                      </a:lnTo>
                      <a:lnTo>
                        <a:pt x="109" y="4"/>
                      </a:lnTo>
                      <a:lnTo>
                        <a:pt x="102" y="1"/>
                      </a:lnTo>
                      <a:lnTo>
                        <a:pt x="96" y="0"/>
                      </a:lnTo>
                      <a:lnTo>
                        <a:pt x="89" y="0"/>
                      </a:lnTo>
                      <a:lnTo>
                        <a:pt x="84" y="0"/>
                      </a:lnTo>
                      <a:lnTo>
                        <a:pt x="79" y="0"/>
                      </a:lnTo>
                      <a:lnTo>
                        <a:pt x="74" y="0"/>
                      </a:lnTo>
                      <a:lnTo>
                        <a:pt x="70" y="0"/>
                      </a:lnTo>
                      <a:lnTo>
                        <a:pt x="65" y="0"/>
                      </a:lnTo>
                      <a:lnTo>
                        <a:pt x="61" y="1"/>
                      </a:lnTo>
                      <a:lnTo>
                        <a:pt x="57" y="2"/>
                      </a:lnTo>
                      <a:lnTo>
                        <a:pt x="53" y="3"/>
                      </a:lnTo>
                      <a:lnTo>
                        <a:pt x="48" y="6"/>
                      </a:lnTo>
                      <a:lnTo>
                        <a:pt x="44" y="8"/>
                      </a:lnTo>
                      <a:lnTo>
                        <a:pt x="38" y="12"/>
                      </a:lnTo>
                      <a:lnTo>
                        <a:pt x="34" y="15"/>
                      </a:lnTo>
                      <a:lnTo>
                        <a:pt x="29" y="19"/>
                      </a:lnTo>
                      <a:lnTo>
                        <a:pt x="25" y="21"/>
                      </a:lnTo>
                      <a:lnTo>
                        <a:pt x="24" y="23"/>
                      </a:lnTo>
                      <a:lnTo>
                        <a:pt x="23" y="24"/>
                      </a:lnTo>
                    </a:path>
                  </a:pathLst>
                </a:custGeom>
                <a:solidFill>
                  <a:srgbClr val="FFD7D1"/>
                </a:solidFill>
                <a:ln w="12700" cap="rnd" cmpd="sng">
                  <a:solidFill>
                    <a:srgbClr val="CECECE"/>
                  </a:solidFill>
                  <a:prstDash val="solid"/>
                  <a:round/>
                  <a:headEnd type="none" w="med" len="med"/>
                  <a:tailEnd type="none" w="med" len="med"/>
                </a:ln>
              </p:spPr>
              <p:txBody>
                <a:bodyPr/>
                <a:lstStyle/>
                <a:p>
                  <a:endParaRPr lang="it-IT"/>
                </a:p>
              </p:txBody>
            </p:sp>
            <p:sp>
              <p:nvSpPr>
                <p:cNvPr id="30350" name="Freeform 641"/>
                <p:cNvSpPr>
                  <a:spLocks/>
                </p:cNvSpPr>
                <p:nvPr/>
              </p:nvSpPr>
              <p:spPr bwMode="auto">
                <a:xfrm>
                  <a:off x="4320" y="2933"/>
                  <a:ext cx="7" cy="7"/>
                </a:xfrm>
                <a:custGeom>
                  <a:avLst/>
                  <a:gdLst>
                    <a:gd name="T0" fmla="*/ 4 w 7"/>
                    <a:gd name="T1" fmla="*/ 1 h 7"/>
                    <a:gd name="T2" fmla="*/ 2 w 7"/>
                    <a:gd name="T3" fmla="*/ 2 h 7"/>
                    <a:gd name="T4" fmla="*/ 2 w 7"/>
                    <a:gd name="T5" fmla="*/ 3 h 7"/>
                    <a:gd name="T6" fmla="*/ 1 w 7"/>
                    <a:gd name="T7" fmla="*/ 3 h 7"/>
                    <a:gd name="T8" fmla="*/ 0 w 7"/>
                    <a:gd name="T9" fmla="*/ 3 h 7"/>
                    <a:gd name="T10" fmla="*/ 0 w 7"/>
                    <a:gd name="T11" fmla="*/ 4 h 7"/>
                    <a:gd name="T12" fmla="*/ 0 w 7"/>
                    <a:gd name="T13" fmla="*/ 5 h 7"/>
                    <a:gd name="T14" fmla="*/ 0 w 7"/>
                    <a:gd name="T15" fmla="*/ 6 h 7"/>
                    <a:gd name="T16" fmla="*/ 1 w 7"/>
                    <a:gd name="T17" fmla="*/ 6 h 7"/>
                    <a:gd name="T18" fmla="*/ 2 w 7"/>
                    <a:gd name="T19" fmla="*/ 6 h 7"/>
                    <a:gd name="T20" fmla="*/ 2 w 7"/>
                    <a:gd name="T21" fmla="*/ 6 h 7"/>
                    <a:gd name="T22" fmla="*/ 3 w 7"/>
                    <a:gd name="T23" fmla="*/ 6 h 7"/>
                    <a:gd name="T24" fmla="*/ 4 w 7"/>
                    <a:gd name="T25" fmla="*/ 6 h 7"/>
                    <a:gd name="T26" fmla="*/ 4 w 7"/>
                    <a:gd name="T27" fmla="*/ 5 h 7"/>
                    <a:gd name="T28" fmla="*/ 5 w 7"/>
                    <a:gd name="T29" fmla="*/ 5 h 7"/>
                    <a:gd name="T30" fmla="*/ 5 w 7"/>
                    <a:gd name="T31" fmla="*/ 4 h 7"/>
                    <a:gd name="T32" fmla="*/ 6 w 7"/>
                    <a:gd name="T33" fmla="*/ 3 h 7"/>
                    <a:gd name="T34" fmla="*/ 6 w 7"/>
                    <a:gd name="T35" fmla="*/ 2 h 7"/>
                    <a:gd name="T36" fmla="*/ 6 w 7"/>
                    <a:gd name="T37" fmla="*/ 2 h 7"/>
                    <a:gd name="T38" fmla="*/ 6 w 7"/>
                    <a:gd name="T39" fmla="*/ 1 h 7"/>
                    <a:gd name="T40" fmla="*/ 6 w 7"/>
                    <a:gd name="T41" fmla="*/ 0 h 7"/>
                    <a:gd name="T42" fmla="*/ 5 w 7"/>
                    <a:gd name="T43" fmla="*/ 0 h 7"/>
                    <a:gd name="T44" fmla="*/ 5 w 7"/>
                    <a:gd name="T45" fmla="*/ 0 h 7"/>
                    <a:gd name="T46" fmla="*/ 4 w 7"/>
                    <a:gd name="T47" fmla="*/ 1 h 7"/>
                    <a:gd name="T48" fmla="*/ 4 w 7"/>
                    <a:gd name="T49" fmla="*/ 1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
                    <a:gd name="T76" fmla="*/ 0 h 7"/>
                    <a:gd name="T77" fmla="*/ 7 w 7"/>
                    <a:gd name="T78" fmla="*/ 7 h 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 h="7">
                      <a:moveTo>
                        <a:pt x="4" y="1"/>
                      </a:moveTo>
                      <a:lnTo>
                        <a:pt x="2" y="2"/>
                      </a:lnTo>
                      <a:lnTo>
                        <a:pt x="2" y="3"/>
                      </a:lnTo>
                      <a:lnTo>
                        <a:pt x="1" y="3"/>
                      </a:lnTo>
                      <a:lnTo>
                        <a:pt x="0" y="3"/>
                      </a:lnTo>
                      <a:lnTo>
                        <a:pt x="0" y="4"/>
                      </a:lnTo>
                      <a:lnTo>
                        <a:pt x="0" y="5"/>
                      </a:lnTo>
                      <a:lnTo>
                        <a:pt x="0" y="6"/>
                      </a:lnTo>
                      <a:lnTo>
                        <a:pt x="1" y="6"/>
                      </a:lnTo>
                      <a:lnTo>
                        <a:pt x="2" y="6"/>
                      </a:lnTo>
                      <a:lnTo>
                        <a:pt x="3" y="6"/>
                      </a:lnTo>
                      <a:lnTo>
                        <a:pt x="4" y="6"/>
                      </a:lnTo>
                      <a:lnTo>
                        <a:pt x="4" y="5"/>
                      </a:lnTo>
                      <a:lnTo>
                        <a:pt x="5" y="5"/>
                      </a:lnTo>
                      <a:lnTo>
                        <a:pt x="5" y="4"/>
                      </a:lnTo>
                      <a:lnTo>
                        <a:pt x="6" y="3"/>
                      </a:lnTo>
                      <a:lnTo>
                        <a:pt x="6" y="2"/>
                      </a:lnTo>
                      <a:lnTo>
                        <a:pt x="6" y="1"/>
                      </a:lnTo>
                      <a:lnTo>
                        <a:pt x="6" y="0"/>
                      </a:lnTo>
                      <a:lnTo>
                        <a:pt x="5" y="0"/>
                      </a:lnTo>
                      <a:lnTo>
                        <a:pt x="4"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51" name="Freeform 642"/>
                <p:cNvSpPr>
                  <a:spLocks/>
                </p:cNvSpPr>
                <p:nvPr/>
              </p:nvSpPr>
              <p:spPr bwMode="auto">
                <a:xfrm>
                  <a:off x="4320" y="2933"/>
                  <a:ext cx="18" cy="17"/>
                </a:xfrm>
                <a:custGeom>
                  <a:avLst/>
                  <a:gdLst>
                    <a:gd name="T0" fmla="*/ 10 w 18"/>
                    <a:gd name="T1" fmla="*/ 2 h 17"/>
                    <a:gd name="T2" fmla="*/ 10 w 18"/>
                    <a:gd name="T3" fmla="*/ 2 h 17"/>
                    <a:gd name="T4" fmla="*/ 6 w 18"/>
                    <a:gd name="T5" fmla="*/ 6 h 17"/>
                    <a:gd name="T6" fmla="*/ 5 w 18"/>
                    <a:gd name="T7" fmla="*/ 7 h 17"/>
                    <a:gd name="T8" fmla="*/ 3 w 18"/>
                    <a:gd name="T9" fmla="*/ 8 h 17"/>
                    <a:gd name="T10" fmla="*/ 1 w 18"/>
                    <a:gd name="T11" fmla="*/ 9 h 17"/>
                    <a:gd name="T12" fmla="*/ 0 w 18"/>
                    <a:gd name="T13" fmla="*/ 11 h 17"/>
                    <a:gd name="T14" fmla="*/ 0 w 18"/>
                    <a:gd name="T15" fmla="*/ 13 h 17"/>
                    <a:gd name="T16" fmla="*/ 1 w 18"/>
                    <a:gd name="T17" fmla="*/ 15 h 17"/>
                    <a:gd name="T18" fmla="*/ 2 w 18"/>
                    <a:gd name="T19" fmla="*/ 16 h 17"/>
                    <a:gd name="T20" fmla="*/ 5 w 18"/>
                    <a:gd name="T21" fmla="*/ 16 h 17"/>
                    <a:gd name="T22" fmla="*/ 6 w 18"/>
                    <a:gd name="T23" fmla="*/ 16 h 17"/>
                    <a:gd name="T24" fmla="*/ 8 w 18"/>
                    <a:gd name="T25" fmla="*/ 15 h 17"/>
                    <a:gd name="T26" fmla="*/ 10 w 18"/>
                    <a:gd name="T27" fmla="*/ 15 h 17"/>
                    <a:gd name="T28" fmla="*/ 12 w 18"/>
                    <a:gd name="T29" fmla="*/ 14 h 17"/>
                    <a:gd name="T30" fmla="*/ 14 w 18"/>
                    <a:gd name="T31" fmla="*/ 13 h 17"/>
                    <a:gd name="T32" fmla="*/ 15 w 18"/>
                    <a:gd name="T33" fmla="*/ 11 h 17"/>
                    <a:gd name="T34" fmla="*/ 16 w 18"/>
                    <a:gd name="T35" fmla="*/ 9 h 17"/>
                    <a:gd name="T36" fmla="*/ 16 w 18"/>
                    <a:gd name="T37" fmla="*/ 6 h 17"/>
                    <a:gd name="T38" fmla="*/ 17 w 18"/>
                    <a:gd name="T39" fmla="*/ 4 h 17"/>
                    <a:gd name="T40" fmla="*/ 17 w 18"/>
                    <a:gd name="T41" fmla="*/ 2 h 17"/>
                    <a:gd name="T42" fmla="*/ 16 w 18"/>
                    <a:gd name="T43" fmla="*/ 1 h 17"/>
                    <a:gd name="T44" fmla="*/ 15 w 18"/>
                    <a:gd name="T45" fmla="*/ 0 h 17"/>
                    <a:gd name="T46" fmla="*/ 14 w 18"/>
                    <a:gd name="T47" fmla="*/ 1 h 17"/>
                    <a:gd name="T48" fmla="*/ 11 w 18"/>
                    <a:gd name="T49" fmla="*/ 2 h 17"/>
                    <a:gd name="T50" fmla="*/ 10 w 18"/>
                    <a:gd name="T51" fmla="*/ 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7"/>
                    <a:gd name="T80" fmla="*/ 18 w 18"/>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7">
                      <a:moveTo>
                        <a:pt x="10" y="2"/>
                      </a:moveTo>
                      <a:lnTo>
                        <a:pt x="10" y="2"/>
                      </a:lnTo>
                      <a:lnTo>
                        <a:pt x="6" y="6"/>
                      </a:lnTo>
                      <a:lnTo>
                        <a:pt x="5" y="7"/>
                      </a:lnTo>
                      <a:lnTo>
                        <a:pt x="3" y="8"/>
                      </a:lnTo>
                      <a:lnTo>
                        <a:pt x="1" y="9"/>
                      </a:lnTo>
                      <a:lnTo>
                        <a:pt x="0" y="11"/>
                      </a:lnTo>
                      <a:lnTo>
                        <a:pt x="0" y="13"/>
                      </a:lnTo>
                      <a:lnTo>
                        <a:pt x="1" y="15"/>
                      </a:lnTo>
                      <a:lnTo>
                        <a:pt x="2" y="16"/>
                      </a:lnTo>
                      <a:lnTo>
                        <a:pt x="5" y="16"/>
                      </a:lnTo>
                      <a:lnTo>
                        <a:pt x="6" y="16"/>
                      </a:lnTo>
                      <a:lnTo>
                        <a:pt x="8" y="15"/>
                      </a:lnTo>
                      <a:lnTo>
                        <a:pt x="10" y="15"/>
                      </a:lnTo>
                      <a:lnTo>
                        <a:pt x="12" y="14"/>
                      </a:lnTo>
                      <a:lnTo>
                        <a:pt x="14" y="13"/>
                      </a:lnTo>
                      <a:lnTo>
                        <a:pt x="15" y="11"/>
                      </a:lnTo>
                      <a:lnTo>
                        <a:pt x="16" y="9"/>
                      </a:lnTo>
                      <a:lnTo>
                        <a:pt x="16" y="6"/>
                      </a:lnTo>
                      <a:lnTo>
                        <a:pt x="17" y="4"/>
                      </a:lnTo>
                      <a:lnTo>
                        <a:pt x="17" y="2"/>
                      </a:lnTo>
                      <a:lnTo>
                        <a:pt x="16" y="1"/>
                      </a:lnTo>
                      <a:lnTo>
                        <a:pt x="15" y="0"/>
                      </a:lnTo>
                      <a:lnTo>
                        <a:pt x="14" y="1"/>
                      </a:lnTo>
                      <a:lnTo>
                        <a:pt x="11" y="2"/>
                      </a:lnTo>
                      <a:lnTo>
                        <a:pt x="10" y="2"/>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52" name="Freeform 643"/>
                <p:cNvSpPr>
                  <a:spLocks/>
                </p:cNvSpPr>
                <p:nvPr/>
              </p:nvSpPr>
              <p:spPr bwMode="auto">
                <a:xfrm>
                  <a:off x="4371" y="3028"/>
                  <a:ext cx="9" cy="7"/>
                </a:xfrm>
                <a:custGeom>
                  <a:avLst/>
                  <a:gdLst>
                    <a:gd name="T0" fmla="*/ 4 w 9"/>
                    <a:gd name="T1" fmla="*/ 1 h 7"/>
                    <a:gd name="T2" fmla="*/ 3 w 9"/>
                    <a:gd name="T3" fmla="*/ 2 h 7"/>
                    <a:gd name="T4" fmla="*/ 2 w 9"/>
                    <a:gd name="T5" fmla="*/ 3 h 7"/>
                    <a:gd name="T6" fmla="*/ 2 w 9"/>
                    <a:gd name="T7" fmla="*/ 3 h 7"/>
                    <a:gd name="T8" fmla="*/ 1 w 9"/>
                    <a:gd name="T9" fmla="*/ 3 h 7"/>
                    <a:gd name="T10" fmla="*/ 0 w 9"/>
                    <a:gd name="T11" fmla="*/ 4 h 7"/>
                    <a:gd name="T12" fmla="*/ 0 w 9"/>
                    <a:gd name="T13" fmla="*/ 5 h 7"/>
                    <a:gd name="T14" fmla="*/ 0 w 9"/>
                    <a:gd name="T15" fmla="*/ 6 h 7"/>
                    <a:gd name="T16" fmla="*/ 1 w 9"/>
                    <a:gd name="T17" fmla="*/ 6 h 7"/>
                    <a:gd name="T18" fmla="*/ 2 w 9"/>
                    <a:gd name="T19" fmla="*/ 6 h 7"/>
                    <a:gd name="T20" fmla="*/ 3 w 9"/>
                    <a:gd name="T21" fmla="*/ 6 h 7"/>
                    <a:gd name="T22" fmla="*/ 4 w 9"/>
                    <a:gd name="T23" fmla="*/ 6 h 7"/>
                    <a:gd name="T24" fmla="*/ 5 w 9"/>
                    <a:gd name="T25" fmla="*/ 6 h 7"/>
                    <a:gd name="T26" fmla="*/ 5 w 9"/>
                    <a:gd name="T27" fmla="*/ 5 h 7"/>
                    <a:gd name="T28" fmla="*/ 7 w 9"/>
                    <a:gd name="T29" fmla="*/ 5 h 7"/>
                    <a:gd name="T30" fmla="*/ 8 w 9"/>
                    <a:gd name="T31" fmla="*/ 5 h 7"/>
                    <a:gd name="T32" fmla="*/ 8 w 9"/>
                    <a:gd name="T33" fmla="*/ 4 h 7"/>
                    <a:gd name="T34" fmla="*/ 8 w 9"/>
                    <a:gd name="T35" fmla="*/ 3 h 7"/>
                    <a:gd name="T36" fmla="*/ 8 w 9"/>
                    <a:gd name="T37" fmla="*/ 2 h 7"/>
                    <a:gd name="T38" fmla="*/ 8 w 9"/>
                    <a:gd name="T39" fmla="*/ 1 h 7"/>
                    <a:gd name="T40" fmla="*/ 7 w 9"/>
                    <a:gd name="T41" fmla="*/ 0 h 7"/>
                    <a:gd name="T42" fmla="*/ 6 w 9"/>
                    <a:gd name="T43" fmla="*/ 0 h 7"/>
                    <a:gd name="T44" fmla="*/ 5 w 9"/>
                    <a:gd name="T45" fmla="*/ 0 h 7"/>
                    <a:gd name="T46" fmla="*/ 5 w 9"/>
                    <a:gd name="T47" fmla="*/ 1 h 7"/>
                    <a:gd name="T48" fmla="*/ 4 w 9"/>
                    <a:gd name="T49" fmla="*/ 1 h 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7"/>
                    <a:gd name="T77" fmla="*/ 9 w 9"/>
                    <a:gd name="T78" fmla="*/ 7 h 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7">
                      <a:moveTo>
                        <a:pt x="4" y="1"/>
                      </a:moveTo>
                      <a:lnTo>
                        <a:pt x="3" y="2"/>
                      </a:lnTo>
                      <a:lnTo>
                        <a:pt x="2" y="3"/>
                      </a:lnTo>
                      <a:lnTo>
                        <a:pt x="1" y="3"/>
                      </a:lnTo>
                      <a:lnTo>
                        <a:pt x="0" y="4"/>
                      </a:lnTo>
                      <a:lnTo>
                        <a:pt x="0" y="5"/>
                      </a:lnTo>
                      <a:lnTo>
                        <a:pt x="0" y="6"/>
                      </a:lnTo>
                      <a:lnTo>
                        <a:pt x="1" y="6"/>
                      </a:lnTo>
                      <a:lnTo>
                        <a:pt x="2" y="6"/>
                      </a:lnTo>
                      <a:lnTo>
                        <a:pt x="3" y="6"/>
                      </a:lnTo>
                      <a:lnTo>
                        <a:pt x="4" y="6"/>
                      </a:lnTo>
                      <a:lnTo>
                        <a:pt x="5" y="6"/>
                      </a:lnTo>
                      <a:lnTo>
                        <a:pt x="5" y="5"/>
                      </a:lnTo>
                      <a:lnTo>
                        <a:pt x="7" y="5"/>
                      </a:lnTo>
                      <a:lnTo>
                        <a:pt x="8" y="5"/>
                      </a:lnTo>
                      <a:lnTo>
                        <a:pt x="8" y="4"/>
                      </a:lnTo>
                      <a:lnTo>
                        <a:pt x="8" y="3"/>
                      </a:lnTo>
                      <a:lnTo>
                        <a:pt x="8" y="2"/>
                      </a:lnTo>
                      <a:lnTo>
                        <a:pt x="8" y="1"/>
                      </a:lnTo>
                      <a:lnTo>
                        <a:pt x="7" y="0"/>
                      </a:lnTo>
                      <a:lnTo>
                        <a:pt x="6" y="0"/>
                      </a:lnTo>
                      <a:lnTo>
                        <a:pt x="5" y="0"/>
                      </a:lnTo>
                      <a:lnTo>
                        <a:pt x="5" y="1"/>
                      </a:lnTo>
                      <a:lnTo>
                        <a:pt x="4"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53" name="Freeform 644"/>
                <p:cNvSpPr>
                  <a:spLocks/>
                </p:cNvSpPr>
                <p:nvPr/>
              </p:nvSpPr>
              <p:spPr bwMode="auto">
                <a:xfrm>
                  <a:off x="4371" y="3028"/>
                  <a:ext cx="20" cy="17"/>
                </a:xfrm>
                <a:custGeom>
                  <a:avLst/>
                  <a:gdLst>
                    <a:gd name="T0" fmla="*/ 10 w 20"/>
                    <a:gd name="T1" fmla="*/ 2 h 17"/>
                    <a:gd name="T2" fmla="*/ 10 w 20"/>
                    <a:gd name="T3" fmla="*/ 2 h 17"/>
                    <a:gd name="T4" fmla="*/ 7 w 20"/>
                    <a:gd name="T5" fmla="*/ 6 h 17"/>
                    <a:gd name="T6" fmla="*/ 6 w 20"/>
                    <a:gd name="T7" fmla="*/ 7 h 17"/>
                    <a:gd name="T8" fmla="*/ 4 w 20"/>
                    <a:gd name="T9" fmla="*/ 8 h 17"/>
                    <a:gd name="T10" fmla="*/ 2 w 20"/>
                    <a:gd name="T11" fmla="*/ 9 h 17"/>
                    <a:gd name="T12" fmla="*/ 0 w 20"/>
                    <a:gd name="T13" fmla="*/ 10 h 17"/>
                    <a:gd name="T14" fmla="*/ 0 w 20"/>
                    <a:gd name="T15" fmla="*/ 13 h 17"/>
                    <a:gd name="T16" fmla="*/ 1 w 20"/>
                    <a:gd name="T17" fmla="*/ 15 h 17"/>
                    <a:gd name="T18" fmla="*/ 3 w 20"/>
                    <a:gd name="T19" fmla="*/ 15 h 17"/>
                    <a:gd name="T20" fmla="*/ 6 w 20"/>
                    <a:gd name="T21" fmla="*/ 16 h 17"/>
                    <a:gd name="T22" fmla="*/ 7 w 20"/>
                    <a:gd name="T23" fmla="*/ 16 h 17"/>
                    <a:gd name="T24" fmla="*/ 9 w 20"/>
                    <a:gd name="T25" fmla="*/ 15 h 17"/>
                    <a:gd name="T26" fmla="*/ 11 w 20"/>
                    <a:gd name="T27" fmla="*/ 15 h 17"/>
                    <a:gd name="T28" fmla="*/ 12 w 20"/>
                    <a:gd name="T29" fmla="*/ 14 h 17"/>
                    <a:gd name="T30" fmla="*/ 16 w 20"/>
                    <a:gd name="T31" fmla="*/ 14 h 17"/>
                    <a:gd name="T32" fmla="*/ 18 w 20"/>
                    <a:gd name="T33" fmla="*/ 13 h 17"/>
                    <a:gd name="T34" fmla="*/ 19 w 20"/>
                    <a:gd name="T35" fmla="*/ 11 h 17"/>
                    <a:gd name="T36" fmla="*/ 19 w 20"/>
                    <a:gd name="T37" fmla="*/ 8 h 17"/>
                    <a:gd name="T38" fmla="*/ 18 w 20"/>
                    <a:gd name="T39" fmla="*/ 5 h 17"/>
                    <a:gd name="T40" fmla="*/ 18 w 20"/>
                    <a:gd name="T41" fmla="*/ 2 h 17"/>
                    <a:gd name="T42" fmla="*/ 17 w 20"/>
                    <a:gd name="T43" fmla="*/ 1 h 17"/>
                    <a:gd name="T44" fmla="*/ 15 w 20"/>
                    <a:gd name="T45" fmla="*/ 0 h 17"/>
                    <a:gd name="T46" fmla="*/ 12 w 20"/>
                    <a:gd name="T47" fmla="*/ 1 h 17"/>
                    <a:gd name="T48" fmla="*/ 11 w 20"/>
                    <a:gd name="T49" fmla="*/ 2 h 17"/>
                    <a:gd name="T50" fmla="*/ 10 w 20"/>
                    <a:gd name="T51" fmla="*/ 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7"/>
                    <a:gd name="T80" fmla="*/ 20 w 20"/>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7">
                      <a:moveTo>
                        <a:pt x="10" y="2"/>
                      </a:moveTo>
                      <a:lnTo>
                        <a:pt x="10" y="2"/>
                      </a:lnTo>
                      <a:lnTo>
                        <a:pt x="7" y="6"/>
                      </a:lnTo>
                      <a:lnTo>
                        <a:pt x="6" y="7"/>
                      </a:lnTo>
                      <a:lnTo>
                        <a:pt x="4" y="8"/>
                      </a:lnTo>
                      <a:lnTo>
                        <a:pt x="2" y="9"/>
                      </a:lnTo>
                      <a:lnTo>
                        <a:pt x="0" y="10"/>
                      </a:lnTo>
                      <a:lnTo>
                        <a:pt x="0" y="13"/>
                      </a:lnTo>
                      <a:lnTo>
                        <a:pt x="1" y="15"/>
                      </a:lnTo>
                      <a:lnTo>
                        <a:pt x="3" y="15"/>
                      </a:lnTo>
                      <a:lnTo>
                        <a:pt x="6" y="16"/>
                      </a:lnTo>
                      <a:lnTo>
                        <a:pt x="7" y="16"/>
                      </a:lnTo>
                      <a:lnTo>
                        <a:pt x="9" y="15"/>
                      </a:lnTo>
                      <a:lnTo>
                        <a:pt x="11" y="15"/>
                      </a:lnTo>
                      <a:lnTo>
                        <a:pt x="12" y="14"/>
                      </a:lnTo>
                      <a:lnTo>
                        <a:pt x="16" y="14"/>
                      </a:lnTo>
                      <a:lnTo>
                        <a:pt x="18" y="13"/>
                      </a:lnTo>
                      <a:lnTo>
                        <a:pt x="19" y="11"/>
                      </a:lnTo>
                      <a:lnTo>
                        <a:pt x="19" y="8"/>
                      </a:lnTo>
                      <a:lnTo>
                        <a:pt x="18" y="5"/>
                      </a:lnTo>
                      <a:lnTo>
                        <a:pt x="18" y="2"/>
                      </a:lnTo>
                      <a:lnTo>
                        <a:pt x="17" y="1"/>
                      </a:lnTo>
                      <a:lnTo>
                        <a:pt x="15" y="0"/>
                      </a:lnTo>
                      <a:lnTo>
                        <a:pt x="12" y="1"/>
                      </a:lnTo>
                      <a:lnTo>
                        <a:pt x="11" y="2"/>
                      </a:lnTo>
                      <a:lnTo>
                        <a:pt x="10" y="2"/>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54" name="Freeform 645"/>
                <p:cNvSpPr>
                  <a:spLocks/>
                </p:cNvSpPr>
                <p:nvPr/>
              </p:nvSpPr>
              <p:spPr bwMode="auto">
                <a:xfrm>
                  <a:off x="4311" y="2972"/>
                  <a:ext cx="2" cy="2"/>
                </a:xfrm>
                <a:custGeom>
                  <a:avLst/>
                  <a:gdLst>
                    <a:gd name="T0" fmla="*/ 1 w 2"/>
                    <a:gd name="T1" fmla="*/ 0 h 2"/>
                    <a:gd name="T2" fmla="*/ 1 w 2"/>
                    <a:gd name="T3" fmla="*/ 1 h 2"/>
                    <a:gd name="T4" fmla="*/ 1 w 2"/>
                    <a:gd name="T5" fmla="*/ 1 h 2"/>
                    <a:gd name="T6" fmla="*/ 1 w 2"/>
                    <a:gd name="T7" fmla="*/ 1 h 2"/>
                    <a:gd name="T8" fmla="*/ 1 w 2"/>
                    <a:gd name="T9" fmla="*/ 1 h 2"/>
                    <a:gd name="T10" fmla="*/ 1 w 2"/>
                    <a:gd name="T11" fmla="*/ 1 h 2"/>
                    <a:gd name="T12" fmla="*/ 1 w 2"/>
                    <a:gd name="T13" fmla="*/ 1 h 2"/>
                    <a:gd name="T14" fmla="*/ 1 w 2"/>
                    <a:gd name="T15" fmla="*/ 1 h 2"/>
                    <a:gd name="T16" fmla="*/ 0 w 2"/>
                    <a:gd name="T17" fmla="*/ 1 h 2"/>
                    <a:gd name="T18" fmla="*/ 0 w 2"/>
                    <a:gd name="T19" fmla="*/ 0 h 2"/>
                    <a:gd name="T20" fmla="*/ 1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1" y="0"/>
                      </a:moveTo>
                      <a:lnTo>
                        <a:pt x="1" y="1"/>
                      </a:lnTo>
                      <a:lnTo>
                        <a:pt x="0" y="1"/>
                      </a:lnTo>
                      <a:lnTo>
                        <a:pt x="0" y="0"/>
                      </a:lnTo>
                      <a:lnTo>
                        <a:pt x="1"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55" name="Freeform 646"/>
                <p:cNvSpPr>
                  <a:spLocks/>
                </p:cNvSpPr>
                <p:nvPr/>
              </p:nvSpPr>
              <p:spPr bwMode="auto">
                <a:xfrm>
                  <a:off x="4311" y="2972"/>
                  <a:ext cx="14" cy="12"/>
                </a:xfrm>
                <a:custGeom>
                  <a:avLst/>
                  <a:gdLst>
                    <a:gd name="T0" fmla="*/ 9 w 14"/>
                    <a:gd name="T1" fmla="*/ 3 h 12"/>
                    <a:gd name="T2" fmla="*/ 9 w 14"/>
                    <a:gd name="T3" fmla="*/ 3 h 12"/>
                    <a:gd name="T4" fmla="*/ 12 w 14"/>
                    <a:gd name="T5" fmla="*/ 6 h 12"/>
                    <a:gd name="T6" fmla="*/ 13 w 14"/>
                    <a:gd name="T7" fmla="*/ 8 h 12"/>
                    <a:gd name="T8" fmla="*/ 12 w 14"/>
                    <a:gd name="T9" fmla="*/ 10 h 12"/>
                    <a:gd name="T10" fmla="*/ 11 w 14"/>
                    <a:gd name="T11" fmla="*/ 11 h 12"/>
                    <a:gd name="T12" fmla="*/ 8 w 14"/>
                    <a:gd name="T13" fmla="*/ 11 h 12"/>
                    <a:gd name="T14" fmla="*/ 8 w 14"/>
                    <a:gd name="T15" fmla="*/ 10 h 12"/>
                    <a:gd name="T16" fmla="*/ 7 w 14"/>
                    <a:gd name="T17" fmla="*/ 10 h 12"/>
                    <a:gd name="T18" fmla="*/ 0 w 14"/>
                    <a:gd name="T19" fmla="*/ 7 h 12"/>
                    <a:gd name="T20" fmla="*/ 1 w 14"/>
                    <a:gd name="T21" fmla="*/ 0 h 12"/>
                    <a:gd name="T22" fmla="*/ 9 w 14"/>
                    <a:gd name="T23" fmla="*/ 3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2"/>
                    <a:gd name="T38" fmla="*/ 14 w 1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2">
                      <a:moveTo>
                        <a:pt x="9" y="3"/>
                      </a:moveTo>
                      <a:lnTo>
                        <a:pt x="9" y="3"/>
                      </a:lnTo>
                      <a:lnTo>
                        <a:pt x="12" y="6"/>
                      </a:lnTo>
                      <a:lnTo>
                        <a:pt x="13" y="8"/>
                      </a:lnTo>
                      <a:lnTo>
                        <a:pt x="12" y="10"/>
                      </a:lnTo>
                      <a:lnTo>
                        <a:pt x="11" y="11"/>
                      </a:lnTo>
                      <a:lnTo>
                        <a:pt x="8" y="11"/>
                      </a:lnTo>
                      <a:lnTo>
                        <a:pt x="8" y="10"/>
                      </a:lnTo>
                      <a:lnTo>
                        <a:pt x="7" y="10"/>
                      </a:lnTo>
                      <a:lnTo>
                        <a:pt x="0" y="7"/>
                      </a:lnTo>
                      <a:lnTo>
                        <a:pt x="1" y="0"/>
                      </a:lnTo>
                      <a:lnTo>
                        <a:pt x="9" y="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56" name="Freeform 647"/>
                <p:cNvSpPr>
                  <a:spLocks/>
                </p:cNvSpPr>
                <p:nvPr/>
              </p:nvSpPr>
              <p:spPr bwMode="auto">
                <a:xfrm>
                  <a:off x="4376" y="2945"/>
                  <a:ext cx="1" cy="2"/>
                </a:xfrm>
                <a:custGeom>
                  <a:avLst/>
                  <a:gdLst>
                    <a:gd name="T0" fmla="*/ 0 w 1"/>
                    <a:gd name="T1" fmla="*/ 0 h 2"/>
                    <a:gd name="T2" fmla="*/ 0 w 1"/>
                    <a:gd name="T3" fmla="*/ 1 h 2"/>
                    <a:gd name="T4" fmla="*/ 0 w 1"/>
                    <a:gd name="T5" fmla="*/ 1 h 2"/>
                    <a:gd name="T6" fmla="*/ 0 w 1"/>
                    <a:gd name="T7" fmla="*/ 1 h 2"/>
                    <a:gd name="T8" fmla="*/ 0 w 1"/>
                    <a:gd name="T9" fmla="*/ 1 h 2"/>
                    <a:gd name="T10" fmla="*/ 0 w 1"/>
                    <a:gd name="T11" fmla="*/ 1 h 2"/>
                    <a:gd name="T12" fmla="*/ 0 w 1"/>
                    <a:gd name="T13" fmla="*/ 1 h 2"/>
                    <a:gd name="T14" fmla="*/ 0 w 1"/>
                    <a:gd name="T15" fmla="*/ 1 h 2"/>
                    <a:gd name="T16" fmla="*/ 0 w 1"/>
                    <a:gd name="T17" fmla="*/ 1 h 2"/>
                    <a:gd name="T18" fmla="*/ 0 w 1"/>
                    <a:gd name="T19" fmla="*/ 1 h 2"/>
                    <a:gd name="T20" fmla="*/ 0 w 1"/>
                    <a:gd name="T21" fmla="*/ 0 h 2"/>
                    <a:gd name="T22" fmla="*/ 0 w 1"/>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2"/>
                    <a:gd name="T38" fmla="*/ 1 w 1"/>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2">
                      <a:moveTo>
                        <a:pt x="0" y="0"/>
                      </a:moveTo>
                      <a:lnTo>
                        <a:pt x="0" y="1"/>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57" name="Freeform 648"/>
                <p:cNvSpPr>
                  <a:spLocks/>
                </p:cNvSpPr>
                <p:nvPr/>
              </p:nvSpPr>
              <p:spPr bwMode="auto">
                <a:xfrm>
                  <a:off x="4376" y="2945"/>
                  <a:ext cx="13" cy="12"/>
                </a:xfrm>
                <a:custGeom>
                  <a:avLst/>
                  <a:gdLst>
                    <a:gd name="T0" fmla="*/ 8 w 13"/>
                    <a:gd name="T1" fmla="*/ 3 h 12"/>
                    <a:gd name="T2" fmla="*/ 8 w 13"/>
                    <a:gd name="T3" fmla="*/ 3 h 12"/>
                    <a:gd name="T4" fmla="*/ 11 w 13"/>
                    <a:gd name="T5" fmla="*/ 6 h 12"/>
                    <a:gd name="T6" fmla="*/ 12 w 13"/>
                    <a:gd name="T7" fmla="*/ 8 h 12"/>
                    <a:gd name="T8" fmla="*/ 12 w 13"/>
                    <a:gd name="T9" fmla="*/ 9 h 12"/>
                    <a:gd name="T10" fmla="*/ 11 w 13"/>
                    <a:gd name="T11" fmla="*/ 10 h 12"/>
                    <a:gd name="T12" fmla="*/ 10 w 13"/>
                    <a:gd name="T13" fmla="*/ 11 h 12"/>
                    <a:gd name="T14" fmla="*/ 7 w 13"/>
                    <a:gd name="T15" fmla="*/ 11 h 12"/>
                    <a:gd name="T16" fmla="*/ 7 w 13"/>
                    <a:gd name="T17" fmla="*/ 10 h 12"/>
                    <a:gd name="T18" fmla="*/ 6 w 13"/>
                    <a:gd name="T19" fmla="*/ 10 h 12"/>
                    <a:gd name="T20" fmla="*/ 0 w 13"/>
                    <a:gd name="T21" fmla="*/ 7 h 12"/>
                    <a:gd name="T22" fmla="*/ 1 w 13"/>
                    <a:gd name="T23" fmla="*/ 0 h 12"/>
                    <a:gd name="T24" fmla="*/ 8 w 13"/>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2"/>
                    <a:gd name="T41" fmla="*/ 13 w 13"/>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2">
                      <a:moveTo>
                        <a:pt x="8" y="3"/>
                      </a:moveTo>
                      <a:lnTo>
                        <a:pt x="8" y="3"/>
                      </a:lnTo>
                      <a:lnTo>
                        <a:pt x="11" y="6"/>
                      </a:lnTo>
                      <a:lnTo>
                        <a:pt x="12" y="8"/>
                      </a:lnTo>
                      <a:lnTo>
                        <a:pt x="12" y="9"/>
                      </a:lnTo>
                      <a:lnTo>
                        <a:pt x="11" y="10"/>
                      </a:lnTo>
                      <a:lnTo>
                        <a:pt x="10" y="11"/>
                      </a:lnTo>
                      <a:lnTo>
                        <a:pt x="7" y="11"/>
                      </a:lnTo>
                      <a:lnTo>
                        <a:pt x="7" y="10"/>
                      </a:lnTo>
                      <a:lnTo>
                        <a:pt x="6" y="10"/>
                      </a:lnTo>
                      <a:lnTo>
                        <a:pt x="0" y="7"/>
                      </a:lnTo>
                      <a:lnTo>
                        <a:pt x="1" y="0"/>
                      </a:lnTo>
                      <a:lnTo>
                        <a:pt x="8" y="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58" name="Freeform 649"/>
                <p:cNvSpPr>
                  <a:spLocks/>
                </p:cNvSpPr>
                <p:nvPr/>
              </p:nvSpPr>
              <p:spPr bwMode="auto">
                <a:xfrm>
                  <a:off x="4396" y="2984"/>
                  <a:ext cx="2" cy="7"/>
                </a:xfrm>
                <a:custGeom>
                  <a:avLst/>
                  <a:gdLst>
                    <a:gd name="T0" fmla="*/ 1 w 2"/>
                    <a:gd name="T1" fmla="*/ 1 h 7"/>
                    <a:gd name="T2" fmla="*/ 1 w 2"/>
                    <a:gd name="T3" fmla="*/ 2 h 7"/>
                    <a:gd name="T4" fmla="*/ 1 w 2"/>
                    <a:gd name="T5" fmla="*/ 3 h 7"/>
                    <a:gd name="T6" fmla="*/ 1 w 2"/>
                    <a:gd name="T7" fmla="*/ 3 h 7"/>
                    <a:gd name="T8" fmla="*/ 1 w 2"/>
                    <a:gd name="T9" fmla="*/ 4 h 7"/>
                    <a:gd name="T10" fmla="*/ 1 w 2"/>
                    <a:gd name="T11" fmla="*/ 5 h 7"/>
                    <a:gd name="T12" fmla="*/ 1 w 2"/>
                    <a:gd name="T13" fmla="*/ 6 h 7"/>
                    <a:gd name="T14" fmla="*/ 0 w 2"/>
                    <a:gd name="T15" fmla="*/ 6 h 7"/>
                    <a:gd name="T16" fmla="*/ 0 w 2"/>
                    <a:gd name="T17" fmla="*/ 6 h 7"/>
                    <a:gd name="T18" fmla="*/ 0 w 2"/>
                    <a:gd name="T19" fmla="*/ 3 h 7"/>
                    <a:gd name="T20" fmla="*/ 0 w 2"/>
                    <a:gd name="T21" fmla="*/ 0 h 7"/>
                    <a:gd name="T22" fmla="*/ 1 w 2"/>
                    <a:gd name="T23" fmla="*/ 1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7"/>
                    <a:gd name="T38" fmla="*/ 2 w 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7">
                      <a:moveTo>
                        <a:pt x="1" y="1"/>
                      </a:moveTo>
                      <a:lnTo>
                        <a:pt x="1" y="2"/>
                      </a:lnTo>
                      <a:lnTo>
                        <a:pt x="1" y="3"/>
                      </a:lnTo>
                      <a:lnTo>
                        <a:pt x="1" y="4"/>
                      </a:lnTo>
                      <a:lnTo>
                        <a:pt x="1" y="5"/>
                      </a:lnTo>
                      <a:lnTo>
                        <a:pt x="1" y="6"/>
                      </a:lnTo>
                      <a:lnTo>
                        <a:pt x="0" y="6"/>
                      </a:lnTo>
                      <a:lnTo>
                        <a:pt x="0" y="3"/>
                      </a:lnTo>
                      <a:lnTo>
                        <a:pt x="0" y="0"/>
                      </a:lnTo>
                      <a:lnTo>
                        <a:pt x="1"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59" name="Freeform 650"/>
                <p:cNvSpPr>
                  <a:spLocks/>
                </p:cNvSpPr>
                <p:nvPr/>
              </p:nvSpPr>
              <p:spPr bwMode="auto">
                <a:xfrm>
                  <a:off x="4396" y="2984"/>
                  <a:ext cx="13" cy="17"/>
                </a:xfrm>
                <a:custGeom>
                  <a:avLst/>
                  <a:gdLst>
                    <a:gd name="T0" fmla="*/ 9 w 13"/>
                    <a:gd name="T1" fmla="*/ 3 h 17"/>
                    <a:gd name="T2" fmla="*/ 9 w 13"/>
                    <a:gd name="T3" fmla="*/ 3 h 17"/>
                    <a:gd name="T4" fmla="*/ 11 w 13"/>
                    <a:gd name="T5" fmla="*/ 6 h 17"/>
                    <a:gd name="T6" fmla="*/ 12 w 13"/>
                    <a:gd name="T7" fmla="*/ 8 h 17"/>
                    <a:gd name="T8" fmla="*/ 12 w 13"/>
                    <a:gd name="T9" fmla="*/ 9 h 17"/>
                    <a:gd name="T10" fmla="*/ 11 w 13"/>
                    <a:gd name="T11" fmla="*/ 10 h 17"/>
                    <a:gd name="T12" fmla="*/ 9 w 13"/>
                    <a:gd name="T13" fmla="*/ 12 h 17"/>
                    <a:gd name="T14" fmla="*/ 8 w 13"/>
                    <a:gd name="T15" fmla="*/ 15 h 17"/>
                    <a:gd name="T16" fmla="*/ 5 w 13"/>
                    <a:gd name="T17" fmla="*/ 15 h 17"/>
                    <a:gd name="T18" fmla="*/ 4 w 13"/>
                    <a:gd name="T19" fmla="*/ 16 h 17"/>
                    <a:gd name="T20" fmla="*/ 0 w 13"/>
                    <a:gd name="T21" fmla="*/ 8 h 17"/>
                    <a:gd name="T22" fmla="*/ 2 w 13"/>
                    <a:gd name="T23" fmla="*/ 0 h 17"/>
                    <a:gd name="T24" fmla="*/ 9 w 13"/>
                    <a:gd name="T25" fmla="*/ 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9" y="3"/>
                      </a:moveTo>
                      <a:lnTo>
                        <a:pt x="9" y="3"/>
                      </a:lnTo>
                      <a:lnTo>
                        <a:pt x="11" y="6"/>
                      </a:lnTo>
                      <a:lnTo>
                        <a:pt x="12" y="8"/>
                      </a:lnTo>
                      <a:lnTo>
                        <a:pt x="12" y="9"/>
                      </a:lnTo>
                      <a:lnTo>
                        <a:pt x="11" y="10"/>
                      </a:lnTo>
                      <a:lnTo>
                        <a:pt x="9" y="12"/>
                      </a:lnTo>
                      <a:lnTo>
                        <a:pt x="8" y="15"/>
                      </a:lnTo>
                      <a:lnTo>
                        <a:pt x="5" y="15"/>
                      </a:lnTo>
                      <a:lnTo>
                        <a:pt x="4" y="16"/>
                      </a:lnTo>
                      <a:lnTo>
                        <a:pt x="0" y="8"/>
                      </a:lnTo>
                      <a:lnTo>
                        <a:pt x="2" y="0"/>
                      </a:lnTo>
                      <a:lnTo>
                        <a:pt x="9" y="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60" name="Freeform 651"/>
                <p:cNvSpPr>
                  <a:spLocks/>
                </p:cNvSpPr>
                <p:nvPr/>
              </p:nvSpPr>
              <p:spPr bwMode="auto">
                <a:xfrm>
                  <a:off x="4342" y="3004"/>
                  <a:ext cx="10" cy="8"/>
                </a:xfrm>
                <a:custGeom>
                  <a:avLst/>
                  <a:gdLst>
                    <a:gd name="T0" fmla="*/ 0 w 10"/>
                    <a:gd name="T1" fmla="*/ 4 h 8"/>
                    <a:gd name="T2" fmla="*/ 3 w 10"/>
                    <a:gd name="T3" fmla="*/ 4 h 8"/>
                    <a:gd name="T4" fmla="*/ 4 w 10"/>
                    <a:gd name="T5" fmla="*/ 4 h 8"/>
                    <a:gd name="T6" fmla="*/ 5 w 10"/>
                    <a:gd name="T7" fmla="*/ 4 h 8"/>
                    <a:gd name="T8" fmla="*/ 5 w 10"/>
                    <a:gd name="T9" fmla="*/ 3 h 8"/>
                    <a:gd name="T10" fmla="*/ 6 w 10"/>
                    <a:gd name="T11" fmla="*/ 2 h 8"/>
                    <a:gd name="T12" fmla="*/ 6 w 10"/>
                    <a:gd name="T13" fmla="*/ 1 h 8"/>
                    <a:gd name="T14" fmla="*/ 7 w 10"/>
                    <a:gd name="T15" fmla="*/ 0 h 8"/>
                    <a:gd name="T16" fmla="*/ 7 w 10"/>
                    <a:gd name="T17" fmla="*/ 0 h 8"/>
                    <a:gd name="T18" fmla="*/ 8 w 10"/>
                    <a:gd name="T19" fmla="*/ 0 h 8"/>
                    <a:gd name="T20" fmla="*/ 9 w 10"/>
                    <a:gd name="T21" fmla="*/ 0 h 8"/>
                    <a:gd name="T22" fmla="*/ 9 w 10"/>
                    <a:gd name="T23" fmla="*/ 0 h 8"/>
                    <a:gd name="T24" fmla="*/ 9 w 10"/>
                    <a:gd name="T25" fmla="*/ 1 h 8"/>
                    <a:gd name="T26" fmla="*/ 9 w 10"/>
                    <a:gd name="T27" fmla="*/ 2 h 8"/>
                    <a:gd name="T28" fmla="*/ 9 w 10"/>
                    <a:gd name="T29" fmla="*/ 3 h 8"/>
                    <a:gd name="T30" fmla="*/ 8 w 10"/>
                    <a:gd name="T31" fmla="*/ 4 h 8"/>
                    <a:gd name="T32" fmla="*/ 8 w 10"/>
                    <a:gd name="T33" fmla="*/ 5 h 8"/>
                    <a:gd name="T34" fmla="*/ 7 w 10"/>
                    <a:gd name="T35" fmla="*/ 5 h 8"/>
                    <a:gd name="T36" fmla="*/ 6 w 10"/>
                    <a:gd name="T37" fmla="*/ 6 h 8"/>
                    <a:gd name="T38" fmla="*/ 6 w 10"/>
                    <a:gd name="T39" fmla="*/ 7 h 8"/>
                    <a:gd name="T40" fmla="*/ 5 w 10"/>
                    <a:gd name="T41" fmla="*/ 7 h 8"/>
                    <a:gd name="T42" fmla="*/ 3 w 10"/>
                    <a:gd name="T43" fmla="*/ 6 h 8"/>
                    <a:gd name="T44" fmla="*/ 2 w 10"/>
                    <a:gd name="T45" fmla="*/ 5 h 8"/>
                    <a:gd name="T46" fmla="*/ 1 w 10"/>
                    <a:gd name="T47" fmla="*/ 4 h 8"/>
                    <a:gd name="T48" fmla="*/ 0 w 10"/>
                    <a:gd name="T49" fmla="*/ 4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8"/>
                    <a:gd name="T77" fmla="*/ 10 w 10"/>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8">
                      <a:moveTo>
                        <a:pt x="0" y="4"/>
                      </a:moveTo>
                      <a:lnTo>
                        <a:pt x="3" y="4"/>
                      </a:lnTo>
                      <a:lnTo>
                        <a:pt x="4" y="4"/>
                      </a:lnTo>
                      <a:lnTo>
                        <a:pt x="5" y="4"/>
                      </a:lnTo>
                      <a:lnTo>
                        <a:pt x="5" y="3"/>
                      </a:lnTo>
                      <a:lnTo>
                        <a:pt x="6" y="2"/>
                      </a:lnTo>
                      <a:lnTo>
                        <a:pt x="6" y="1"/>
                      </a:lnTo>
                      <a:lnTo>
                        <a:pt x="7" y="0"/>
                      </a:lnTo>
                      <a:lnTo>
                        <a:pt x="8" y="0"/>
                      </a:lnTo>
                      <a:lnTo>
                        <a:pt x="9" y="0"/>
                      </a:lnTo>
                      <a:lnTo>
                        <a:pt x="9" y="1"/>
                      </a:lnTo>
                      <a:lnTo>
                        <a:pt x="9" y="2"/>
                      </a:lnTo>
                      <a:lnTo>
                        <a:pt x="9" y="3"/>
                      </a:lnTo>
                      <a:lnTo>
                        <a:pt x="8" y="4"/>
                      </a:lnTo>
                      <a:lnTo>
                        <a:pt x="8" y="5"/>
                      </a:lnTo>
                      <a:lnTo>
                        <a:pt x="7" y="5"/>
                      </a:lnTo>
                      <a:lnTo>
                        <a:pt x="6" y="6"/>
                      </a:lnTo>
                      <a:lnTo>
                        <a:pt x="6" y="7"/>
                      </a:lnTo>
                      <a:lnTo>
                        <a:pt x="5" y="7"/>
                      </a:lnTo>
                      <a:lnTo>
                        <a:pt x="3" y="6"/>
                      </a:lnTo>
                      <a:lnTo>
                        <a:pt x="2" y="5"/>
                      </a:lnTo>
                      <a:lnTo>
                        <a:pt x="1" y="4"/>
                      </a:lnTo>
                      <a:lnTo>
                        <a:pt x="0" y="4"/>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61" name="Freeform 652"/>
                <p:cNvSpPr>
                  <a:spLocks/>
                </p:cNvSpPr>
                <p:nvPr/>
              </p:nvSpPr>
              <p:spPr bwMode="auto">
                <a:xfrm>
                  <a:off x="4342" y="3004"/>
                  <a:ext cx="21" cy="18"/>
                </a:xfrm>
                <a:custGeom>
                  <a:avLst/>
                  <a:gdLst>
                    <a:gd name="T0" fmla="*/ 0 w 21"/>
                    <a:gd name="T1" fmla="*/ 9 h 18"/>
                    <a:gd name="T2" fmla="*/ 0 w 21"/>
                    <a:gd name="T3" fmla="*/ 9 h 18"/>
                    <a:gd name="T4" fmla="*/ 6 w 21"/>
                    <a:gd name="T5" fmla="*/ 10 h 18"/>
                    <a:gd name="T6" fmla="*/ 8 w 21"/>
                    <a:gd name="T7" fmla="*/ 10 h 18"/>
                    <a:gd name="T8" fmla="*/ 10 w 21"/>
                    <a:gd name="T9" fmla="*/ 10 h 18"/>
                    <a:gd name="T10" fmla="*/ 11 w 21"/>
                    <a:gd name="T11" fmla="*/ 8 h 18"/>
                    <a:gd name="T12" fmla="*/ 12 w 21"/>
                    <a:gd name="T13" fmla="*/ 6 h 18"/>
                    <a:gd name="T14" fmla="*/ 13 w 21"/>
                    <a:gd name="T15" fmla="*/ 3 h 18"/>
                    <a:gd name="T16" fmla="*/ 14 w 21"/>
                    <a:gd name="T17" fmla="*/ 1 h 18"/>
                    <a:gd name="T18" fmla="*/ 16 w 21"/>
                    <a:gd name="T19" fmla="*/ 1 h 18"/>
                    <a:gd name="T20" fmla="*/ 17 w 21"/>
                    <a:gd name="T21" fmla="*/ 0 h 18"/>
                    <a:gd name="T22" fmla="*/ 19 w 21"/>
                    <a:gd name="T23" fmla="*/ 0 h 18"/>
                    <a:gd name="T24" fmla="*/ 20 w 21"/>
                    <a:gd name="T25" fmla="*/ 1 h 18"/>
                    <a:gd name="T26" fmla="*/ 20 w 21"/>
                    <a:gd name="T27" fmla="*/ 3 h 18"/>
                    <a:gd name="T28" fmla="*/ 19 w 21"/>
                    <a:gd name="T29" fmla="*/ 6 h 18"/>
                    <a:gd name="T30" fmla="*/ 19 w 21"/>
                    <a:gd name="T31" fmla="*/ 7 h 18"/>
                    <a:gd name="T32" fmla="*/ 18 w 21"/>
                    <a:gd name="T33" fmla="*/ 9 h 18"/>
                    <a:gd name="T34" fmla="*/ 17 w 21"/>
                    <a:gd name="T35" fmla="*/ 11 h 18"/>
                    <a:gd name="T36" fmla="*/ 14 w 21"/>
                    <a:gd name="T37" fmla="*/ 13 h 18"/>
                    <a:gd name="T38" fmla="*/ 13 w 21"/>
                    <a:gd name="T39" fmla="*/ 15 h 18"/>
                    <a:gd name="T40" fmla="*/ 12 w 21"/>
                    <a:gd name="T41" fmla="*/ 16 h 18"/>
                    <a:gd name="T42" fmla="*/ 10 w 21"/>
                    <a:gd name="T43" fmla="*/ 17 h 18"/>
                    <a:gd name="T44" fmla="*/ 7 w 21"/>
                    <a:gd name="T45" fmla="*/ 15 h 18"/>
                    <a:gd name="T46" fmla="*/ 4 w 21"/>
                    <a:gd name="T47" fmla="*/ 13 h 18"/>
                    <a:gd name="T48" fmla="*/ 1 w 21"/>
                    <a:gd name="T49" fmla="*/ 10 h 18"/>
                    <a:gd name="T50" fmla="*/ 0 w 21"/>
                    <a:gd name="T51" fmla="*/ 9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8"/>
                    <a:gd name="T80" fmla="*/ 21 w 21"/>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8">
                      <a:moveTo>
                        <a:pt x="0" y="9"/>
                      </a:moveTo>
                      <a:lnTo>
                        <a:pt x="0" y="9"/>
                      </a:lnTo>
                      <a:lnTo>
                        <a:pt x="6" y="10"/>
                      </a:lnTo>
                      <a:lnTo>
                        <a:pt x="8" y="10"/>
                      </a:lnTo>
                      <a:lnTo>
                        <a:pt x="10" y="10"/>
                      </a:lnTo>
                      <a:lnTo>
                        <a:pt x="11" y="8"/>
                      </a:lnTo>
                      <a:lnTo>
                        <a:pt x="12" y="6"/>
                      </a:lnTo>
                      <a:lnTo>
                        <a:pt x="13" y="3"/>
                      </a:lnTo>
                      <a:lnTo>
                        <a:pt x="14" y="1"/>
                      </a:lnTo>
                      <a:lnTo>
                        <a:pt x="16" y="1"/>
                      </a:lnTo>
                      <a:lnTo>
                        <a:pt x="17" y="0"/>
                      </a:lnTo>
                      <a:lnTo>
                        <a:pt x="19" y="0"/>
                      </a:lnTo>
                      <a:lnTo>
                        <a:pt x="20" y="1"/>
                      </a:lnTo>
                      <a:lnTo>
                        <a:pt x="20" y="3"/>
                      </a:lnTo>
                      <a:lnTo>
                        <a:pt x="19" y="6"/>
                      </a:lnTo>
                      <a:lnTo>
                        <a:pt x="19" y="7"/>
                      </a:lnTo>
                      <a:lnTo>
                        <a:pt x="18" y="9"/>
                      </a:lnTo>
                      <a:lnTo>
                        <a:pt x="17" y="11"/>
                      </a:lnTo>
                      <a:lnTo>
                        <a:pt x="14" y="13"/>
                      </a:lnTo>
                      <a:lnTo>
                        <a:pt x="13" y="15"/>
                      </a:lnTo>
                      <a:lnTo>
                        <a:pt x="12" y="16"/>
                      </a:lnTo>
                      <a:lnTo>
                        <a:pt x="10" y="17"/>
                      </a:lnTo>
                      <a:lnTo>
                        <a:pt x="7" y="15"/>
                      </a:lnTo>
                      <a:lnTo>
                        <a:pt x="4" y="13"/>
                      </a:lnTo>
                      <a:lnTo>
                        <a:pt x="1" y="10"/>
                      </a:lnTo>
                      <a:lnTo>
                        <a:pt x="0" y="9"/>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62" name="Freeform 653"/>
                <p:cNvSpPr>
                  <a:spLocks/>
                </p:cNvSpPr>
                <p:nvPr/>
              </p:nvSpPr>
              <p:spPr bwMode="auto">
                <a:xfrm>
                  <a:off x="4354" y="2964"/>
                  <a:ext cx="7" cy="5"/>
                </a:xfrm>
                <a:custGeom>
                  <a:avLst/>
                  <a:gdLst>
                    <a:gd name="T0" fmla="*/ 6 w 7"/>
                    <a:gd name="T1" fmla="*/ 4 h 5"/>
                    <a:gd name="T2" fmla="*/ 5 w 7"/>
                    <a:gd name="T3" fmla="*/ 1 h 5"/>
                    <a:gd name="T4" fmla="*/ 4 w 7"/>
                    <a:gd name="T5" fmla="*/ 1 h 5"/>
                    <a:gd name="T6" fmla="*/ 1 w 7"/>
                    <a:gd name="T7" fmla="*/ 0 h 5"/>
                    <a:gd name="T8" fmla="*/ 0 w 7"/>
                    <a:gd name="T9" fmla="*/ 0 h 5"/>
                    <a:gd name="T10" fmla="*/ 6 w 7"/>
                    <a:gd name="T11" fmla="*/ 4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4"/>
                      </a:moveTo>
                      <a:lnTo>
                        <a:pt x="5" y="1"/>
                      </a:lnTo>
                      <a:lnTo>
                        <a:pt x="4" y="1"/>
                      </a:lnTo>
                      <a:lnTo>
                        <a:pt x="1" y="0"/>
                      </a:lnTo>
                      <a:lnTo>
                        <a:pt x="0" y="0"/>
                      </a:lnTo>
                      <a:lnTo>
                        <a:pt x="6" y="4"/>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63" name="Freeform 654"/>
                <p:cNvSpPr>
                  <a:spLocks/>
                </p:cNvSpPr>
                <p:nvPr/>
              </p:nvSpPr>
              <p:spPr bwMode="auto">
                <a:xfrm>
                  <a:off x="4360" y="2968"/>
                  <a:ext cx="6" cy="7"/>
                </a:xfrm>
                <a:custGeom>
                  <a:avLst/>
                  <a:gdLst>
                    <a:gd name="T0" fmla="*/ 0 w 6"/>
                    <a:gd name="T1" fmla="*/ 0 h 7"/>
                    <a:gd name="T2" fmla="*/ 0 w 6"/>
                    <a:gd name="T3" fmla="*/ 0 h 7"/>
                    <a:gd name="T4" fmla="*/ 1 w 6"/>
                    <a:gd name="T5" fmla="*/ 4 h 7"/>
                    <a:gd name="T6" fmla="*/ 2 w 6"/>
                    <a:gd name="T7" fmla="*/ 5 h 7"/>
                    <a:gd name="T8" fmla="*/ 4 w 6"/>
                    <a:gd name="T9" fmla="*/ 6 h 7"/>
                    <a:gd name="T10" fmla="*/ 5 w 6"/>
                    <a:gd name="T11" fmla="*/ 6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0" y="0"/>
                      </a:moveTo>
                      <a:lnTo>
                        <a:pt x="0" y="0"/>
                      </a:lnTo>
                      <a:lnTo>
                        <a:pt x="1" y="4"/>
                      </a:lnTo>
                      <a:lnTo>
                        <a:pt x="2" y="5"/>
                      </a:lnTo>
                      <a:lnTo>
                        <a:pt x="4" y="6"/>
                      </a:lnTo>
                      <a:lnTo>
                        <a:pt x="5" y="6"/>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64" name="Freeform 655"/>
                <p:cNvSpPr>
                  <a:spLocks/>
                </p:cNvSpPr>
                <p:nvPr/>
              </p:nvSpPr>
              <p:spPr bwMode="auto">
                <a:xfrm>
                  <a:off x="4316" y="3012"/>
                  <a:ext cx="10" cy="10"/>
                </a:xfrm>
                <a:custGeom>
                  <a:avLst/>
                  <a:gdLst>
                    <a:gd name="T0" fmla="*/ 0 w 10"/>
                    <a:gd name="T1" fmla="*/ 0 h 10"/>
                    <a:gd name="T2" fmla="*/ 2 w 10"/>
                    <a:gd name="T3" fmla="*/ 1 h 10"/>
                    <a:gd name="T4" fmla="*/ 3 w 10"/>
                    <a:gd name="T5" fmla="*/ 2 h 10"/>
                    <a:gd name="T6" fmla="*/ 4 w 10"/>
                    <a:gd name="T7" fmla="*/ 3 h 10"/>
                    <a:gd name="T8" fmla="*/ 5 w 10"/>
                    <a:gd name="T9" fmla="*/ 3 h 10"/>
                    <a:gd name="T10" fmla="*/ 5 w 10"/>
                    <a:gd name="T11" fmla="*/ 4 h 10"/>
                    <a:gd name="T12" fmla="*/ 5 w 10"/>
                    <a:gd name="T13" fmla="*/ 5 h 10"/>
                    <a:gd name="T14" fmla="*/ 5 w 10"/>
                    <a:gd name="T15" fmla="*/ 6 h 10"/>
                    <a:gd name="T16" fmla="*/ 6 w 10"/>
                    <a:gd name="T17" fmla="*/ 6 h 10"/>
                    <a:gd name="T18" fmla="*/ 7 w 10"/>
                    <a:gd name="T19" fmla="*/ 7 h 10"/>
                    <a:gd name="T20" fmla="*/ 8 w 10"/>
                    <a:gd name="T21" fmla="*/ 8 h 10"/>
                    <a:gd name="T22" fmla="*/ 9 w 10"/>
                    <a:gd name="T23" fmla="*/ 9 h 10"/>
                    <a:gd name="T24" fmla="*/ 9 w 10"/>
                    <a:gd name="T25" fmla="*/ 9 h 10"/>
                    <a:gd name="T26" fmla="*/ 0 w 10"/>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0" y="0"/>
                      </a:moveTo>
                      <a:lnTo>
                        <a:pt x="2" y="1"/>
                      </a:lnTo>
                      <a:lnTo>
                        <a:pt x="3" y="2"/>
                      </a:lnTo>
                      <a:lnTo>
                        <a:pt x="4" y="3"/>
                      </a:lnTo>
                      <a:lnTo>
                        <a:pt x="5" y="3"/>
                      </a:lnTo>
                      <a:lnTo>
                        <a:pt x="5" y="4"/>
                      </a:lnTo>
                      <a:lnTo>
                        <a:pt x="5" y="5"/>
                      </a:lnTo>
                      <a:lnTo>
                        <a:pt x="5" y="6"/>
                      </a:lnTo>
                      <a:lnTo>
                        <a:pt x="6" y="6"/>
                      </a:lnTo>
                      <a:lnTo>
                        <a:pt x="7" y="7"/>
                      </a:lnTo>
                      <a:lnTo>
                        <a:pt x="8" y="8"/>
                      </a:lnTo>
                      <a:lnTo>
                        <a:pt x="9" y="9"/>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65" name="Freeform 656"/>
                <p:cNvSpPr>
                  <a:spLocks/>
                </p:cNvSpPr>
                <p:nvPr/>
              </p:nvSpPr>
              <p:spPr bwMode="auto">
                <a:xfrm>
                  <a:off x="4316" y="3012"/>
                  <a:ext cx="21" cy="20"/>
                </a:xfrm>
                <a:custGeom>
                  <a:avLst/>
                  <a:gdLst>
                    <a:gd name="T0" fmla="*/ 0 w 21"/>
                    <a:gd name="T1" fmla="*/ 0 h 20"/>
                    <a:gd name="T2" fmla="*/ 0 w 21"/>
                    <a:gd name="T3" fmla="*/ 0 h 20"/>
                    <a:gd name="T4" fmla="*/ 3 w 21"/>
                    <a:gd name="T5" fmla="*/ 3 h 20"/>
                    <a:gd name="T6" fmla="*/ 7 w 21"/>
                    <a:gd name="T7" fmla="*/ 5 h 20"/>
                    <a:gd name="T8" fmla="*/ 9 w 21"/>
                    <a:gd name="T9" fmla="*/ 6 h 20"/>
                    <a:gd name="T10" fmla="*/ 10 w 21"/>
                    <a:gd name="T11" fmla="*/ 7 h 20"/>
                    <a:gd name="T12" fmla="*/ 10 w 21"/>
                    <a:gd name="T13" fmla="*/ 8 h 20"/>
                    <a:gd name="T14" fmla="*/ 10 w 21"/>
                    <a:gd name="T15" fmla="*/ 10 h 20"/>
                    <a:gd name="T16" fmla="*/ 11 w 21"/>
                    <a:gd name="T17" fmla="*/ 12 h 20"/>
                    <a:gd name="T18" fmla="*/ 12 w 21"/>
                    <a:gd name="T19" fmla="*/ 13 h 20"/>
                    <a:gd name="T20" fmla="*/ 14 w 21"/>
                    <a:gd name="T21" fmla="*/ 15 h 20"/>
                    <a:gd name="T22" fmla="*/ 17 w 21"/>
                    <a:gd name="T23" fmla="*/ 17 h 20"/>
                    <a:gd name="T24" fmla="*/ 19 w 21"/>
                    <a:gd name="T25" fmla="*/ 18 h 20"/>
                    <a:gd name="T26" fmla="*/ 20 w 21"/>
                    <a:gd name="T27" fmla="*/ 19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0"/>
                    <a:gd name="T44" fmla="*/ 21 w 21"/>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0">
                      <a:moveTo>
                        <a:pt x="0" y="0"/>
                      </a:moveTo>
                      <a:lnTo>
                        <a:pt x="0" y="0"/>
                      </a:lnTo>
                      <a:lnTo>
                        <a:pt x="3" y="3"/>
                      </a:lnTo>
                      <a:lnTo>
                        <a:pt x="7" y="5"/>
                      </a:lnTo>
                      <a:lnTo>
                        <a:pt x="9" y="6"/>
                      </a:lnTo>
                      <a:lnTo>
                        <a:pt x="10" y="7"/>
                      </a:lnTo>
                      <a:lnTo>
                        <a:pt x="10" y="8"/>
                      </a:lnTo>
                      <a:lnTo>
                        <a:pt x="10" y="10"/>
                      </a:lnTo>
                      <a:lnTo>
                        <a:pt x="11" y="12"/>
                      </a:lnTo>
                      <a:lnTo>
                        <a:pt x="12" y="13"/>
                      </a:lnTo>
                      <a:lnTo>
                        <a:pt x="14" y="15"/>
                      </a:lnTo>
                      <a:lnTo>
                        <a:pt x="17" y="17"/>
                      </a:lnTo>
                      <a:lnTo>
                        <a:pt x="19" y="18"/>
                      </a:lnTo>
                      <a:lnTo>
                        <a:pt x="20" y="19"/>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66" name="Freeform 657"/>
                <p:cNvSpPr>
                  <a:spLocks/>
                </p:cNvSpPr>
                <p:nvPr/>
              </p:nvSpPr>
              <p:spPr bwMode="auto">
                <a:xfrm>
                  <a:off x="4342" y="3031"/>
                  <a:ext cx="7" cy="12"/>
                </a:xfrm>
                <a:custGeom>
                  <a:avLst/>
                  <a:gdLst>
                    <a:gd name="T0" fmla="*/ 0 w 7"/>
                    <a:gd name="T1" fmla="*/ 11 h 12"/>
                    <a:gd name="T2" fmla="*/ 2 w 7"/>
                    <a:gd name="T3" fmla="*/ 9 h 12"/>
                    <a:gd name="T4" fmla="*/ 2 w 7"/>
                    <a:gd name="T5" fmla="*/ 8 h 12"/>
                    <a:gd name="T6" fmla="*/ 3 w 7"/>
                    <a:gd name="T7" fmla="*/ 6 h 12"/>
                    <a:gd name="T8" fmla="*/ 4 w 7"/>
                    <a:gd name="T9" fmla="*/ 4 h 12"/>
                    <a:gd name="T10" fmla="*/ 5 w 7"/>
                    <a:gd name="T11" fmla="*/ 3 h 12"/>
                    <a:gd name="T12" fmla="*/ 5 w 7"/>
                    <a:gd name="T13" fmla="*/ 2 h 12"/>
                    <a:gd name="T14" fmla="*/ 6 w 7"/>
                    <a:gd name="T15" fmla="*/ 1 h 12"/>
                    <a:gd name="T16" fmla="*/ 6 w 7"/>
                    <a:gd name="T17" fmla="*/ 0 h 12"/>
                    <a:gd name="T18" fmla="*/ 0 w 7"/>
                    <a:gd name="T19" fmla="*/ 1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0" y="11"/>
                      </a:moveTo>
                      <a:lnTo>
                        <a:pt x="2" y="9"/>
                      </a:lnTo>
                      <a:lnTo>
                        <a:pt x="2" y="8"/>
                      </a:lnTo>
                      <a:lnTo>
                        <a:pt x="3" y="6"/>
                      </a:lnTo>
                      <a:lnTo>
                        <a:pt x="4" y="4"/>
                      </a:lnTo>
                      <a:lnTo>
                        <a:pt x="5" y="3"/>
                      </a:lnTo>
                      <a:lnTo>
                        <a:pt x="5" y="2"/>
                      </a:lnTo>
                      <a:lnTo>
                        <a:pt x="6" y="1"/>
                      </a:lnTo>
                      <a:lnTo>
                        <a:pt x="6" y="0"/>
                      </a:lnTo>
                      <a:lnTo>
                        <a:pt x="0" y="11"/>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67" name="Freeform 658"/>
                <p:cNvSpPr>
                  <a:spLocks/>
                </p:cNvSpPr>
                <p:nvPr/>
              </p:nvSpPr>
              <p:spPr bwMode="auto">
                <a:xfrm>
                  <a:off x="4342" y="3031"/>
                  <a:ext cx="19" cy="22"/>
                </a:xfrm>
                <a:custGeom>
                  <a:avLst/>
                  <a:gdLst>
                    <a:gd name="T0" fmla="*/ 0 w 19"/>
                    <a:gd name="T1" fmla="*/ 21 h 22"/>
                    <a:gd name="T2" fmla="*/ 0 w 19"/>
                    <a:gd name="T3" fmla="*/ 21 h 22"/>
                    <a:gd name="T4" fmla="*/ 5 w 19"/>
                    <a:gd name="T5" fmla="*/ 18 h 22"/>
                    <a:gd name="T6" fmla="*/ 7 w 19"/>
                    <a:gd name="T7" fmla="*/ 15 h 22"/>
                    <a:gd name="T8" fmla="*/ 10 w 19"/>
                    <a:gd name="T9" fmla="*/ 11 h 22"/>
                    <a:gd name="T10" fmla="*/ 11 w 19"/>
                    <a:gd name="T11" fmla="*/ 8 h 22"/>
                    <a:gd name="T12" fmla="*/ 14 w 19"/>
                    <a:gd name="T13" fmla="*/ 6 h 22"/>
                    <a:gd name="T14" fmla="*/ 15 w 19"/>
                    <a:gd name="T15" fmla="*/ 3 h 22"/>
                    <a:gd name="T16" fmla="*/ 17 w 19"/>
                    <a:gd name="T17" fmla="*/ 1 h 22"/>
                    <a:gd name="T18" fmla="*/ 18 w 19"/>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2"/>
                    <a:gd name="T32" fmla="*/ 19 w 19"/>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2">
                      <a:moveTo>
                        <a:pt x="0" y="21"/>
                      </a:moveTo>
                      <a:lnTo>
                        <a:pt x="0" y="21"/>
                      </a:lnTo>
                      <a:lnTo>
                        <a:pt x="5" y="18"/>
                      </a:lnTo>
                      <a:lnTo>
                        <a:pt x="7" y="15"/>
                      </a:lnTo>
                      <a:lnTo>
                        <a:pt x="10" y="11"/>
                      </a:lnTo>
                      <a:lnTo>
                        <a:pt x="11" y="8"/>
                      </a:lnTo>
                      <a:lnTo>
                        <a:pt x="14" y="6"/>
                      </a:lnTo>
                      <a:lnTo>
                        <a:pt x="15" y="3"/>
                      </a:lnTo>
                      <a:lnTo>
                        <a:pt x="17" y="1"/>
                      </a:lnTo>
                      <a:lnTo>
                        <a:pt x="18"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68" name="Freeform 659"/>
                <p:cNvSpPr>
                  <a:spLocks/>
                </p:cNvSpPr>
                <p:nvPr/>
              </p:nvSpPr>
              <p:spPr bwMode="auto">
                <a:xfrm>
                  <a:off x="4352" y="2936"/>
                  <a:ext cx="10" cy="8"/>
                </a:xfrm>
                <a:custGeom>
                  <a:avLst/>
                  <a:gdLst>
                    <a:gd name="T0" fmla="*/ 4 w 10"/>
                    <a:gd name="T1" fmla="*/ 2 h 8"/>
                    <a:gd name="T2" fmla="*/ 4 w 10"/>
                    <a:gd name="T3" fmla="*/ 0 h 8"/>
                    <a:gd name="T4" fmla="*/ 9 w 10"/>
                    <a:gd name="T5" fmla="*/ 0 h 8"/>
                    <a:gd name="T6" fmla="*/ 9 w 10"/>
                    <a:gd name="T7" fmla="*/ 2 h 8"/>
                    <a:gd name="T8" fmla="*/ 9 w 10"/>
                    <a:gd name="T9" fmla="*/ 5 h 8"/>
                    <a:gd name="T10" fmla="*/ 9 w 10"/>
                    <a:gd name="T11" fmla="*/ 7 h 8"/>
                    <a:gd name="T12" fmla="*/ 4 w 10"/>
                    <a:gd name="T13" fmla="*/ 7 h 8"/>
                    <a:gd name="T14" fmla="*/ 0 w 10"/>
                    <a:gd name="T15" fmla="*/ 5 h 8"/>
                    <a:gd name="T16" fmla="*/ 0 w 10"/>
                    <a:gd name="T17" fmla="*/ 2 h 8"/>
                    <a:gd name="T18" fmla="*/ 4 w 10"/>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2"/>
                      </a:moveTo>
                      <a:lnTo>
                        <a:pt x="4" y="0"/>
                      </a:lnTo>
                      <a:lnTo>
                        <a:pt x="9" y="0"/>
                      </a:lnTo>
                      <a:lnTo>
                        <a:pt x="9" y="2"/>
                      </a:lnTo>
                      <a:lnTo>
                        <a:pt x="9" y="5"/>
                      </a:lnTo>
                      <a:lnTo>
                        <a:pt x="9" y="7"/>
                      </a:lnTo>
                      <a:lnTo>
                        <a:pt x="4" y="7"/>
                      </a:lnTo>
                      <a:lnTo>
                        <a:pt x="0" y="5"/>
                      </a:lnTo>
                      <a:lnTo>
                        <a:pt x="0" y="2"/>
                      </a:lnTo>
                      <a:lnTo>
                        <a:pt x="4"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69" name="Freeform 660"/>
                <p:cNvSpPr>
                  <a:spLocks/>
                </p:cNvSpPr>
                <p:nvPr/>
              </p:nvSpPr>
              <p:spPr bwMode="auto">
                <a:xfrm>
                  <a:off x="4331" y="2957"/>
                  <a:ext cx="10" cy="8"/>
                </a:xfrm>
                <a:custGeom>
                  <a:avLst/>
                  <a:gdLst>
                    <a:gd name="T0" fmla="*/ 0 w 10"/>
                    <a:gd name="T1" fmla="*/ 2 h 8"/>
                    <a:gd name="T2" fmla="*/ 4 w 10"/>
                    <a:gd name="T3" fmla="*/ 0 h 8"/>
                    <a:gd name="T4" fmla="*/ 9 w 10"/>
                    <a:gd name="T5" fmla="*/ 0 h 8"/>
                    <a:gd name="T6" fmla="*/ 9 w 10"/>
                    <a:gd name="T7" fmla="*/ 2 h 8"/>
                    <a:gd name="T8" fmla="*/ 9 w 10"/>
                    <a:gd name="T9" fmla="*/ 5 h 8"/>
                    <a:gd name="T10" fmla="*/ 9 w 10"/>
                    <a:gd name="T11" fmla="*/ 7 h 8"/>
                    <a:gd name="T12" fmla="*/ 4 w 10"/>
                    <a:gd name="T13" fmla="*/ 7 h 8"/>
                    <a:gd name="T14" fmla="*/ 0 w 10"/>
                    <a:gd name="T15" fmla="*/ 7 h 8"/>
                    <a:gd name="T16" fmla="*/ 0 w 10"/>
                    <a:gd name="T17" fmla="*/ 5 h 8"/>
                    <a:gd name="T18" fmla="*/ 0 w 10"/>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0" y="2"/>
                      </a:moveTo>
                      <a:lnTo>
                        <a:pt x="4" y="0"/>
                      </a:lnTo>
                      <a:lnTo>
                        <a:pt x="9" y="0"/>
                      </a:lnTo>
                      <a:lnTo>
                        <a:pt x="9" y="2"/>
                      </a:lnTo>
                      <a:lnTo>
                        <a:pt x="9" y="5"/>
                      </a:lnTo>
                      <a:lnTo>
                        <a:pt x="9" y="7"/>
                      </a:lnTo>
                      <a:lnTo>
                        <a:pt x="4" y="7"/>
                      </a:lnTo>
                      <a:lnTo>
                        <a:pt x="0"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0" name="Freeform 661"/>
                <p:cNvSpPr>
                  <a:spLocks/>
                </p:cNvSpPr>
                <p:nvPr/>
              </p:nvSpPr>
              <p:spPr bwMode="auto">
                <a:xfrm>
                  <a:off x="4343" y="2978"/>
                  <a:ext cx="9" cy="9"/>
                </a:xfrm>
                <a:custGeom>
                  <a:avLst/>
                  <a:gdLst>
                    <a:gd name="T0" fmla="*/ 3 w 9"/>
                    <a:gd name="T1" fmla="*/ 0 h 9"/>
                    <a:gd name="T2" fmla="*/ 3 w 9"/>
                    <a:gd name="T3" fmla="*/ 0 h 9"/>
                    <a:gd name="T4" fmla="*/ 5 w 9"/>
                    <a:gd name="T5" fmla="*/ 0 h 9"/>
                    <a:gd name="T6" fmla="*/ 8 w 9"/>
                    <a:gd name="T7" fmla="*/ 0 h 9"/>
                    <a:gd name="T8" fmla="*/ 8 w 9"/>
                    <a:gd name="T9" fmla="*/ 4 h 9"/>
                    <a:gd name="T10" fmla="*/ 8 w 9"/>
                    <a:gd name="T11" fmla="*/ 8 h 9"/>
                    <a:gd name="T12" fmla="*/ 5 w 9"/>
                    <a:gd name="T13" fmla="*/ 8 h 9"/>
                    <a:gd name="T14" fmla="*/ 3 w 9"/>
                    <a:gd name="T15" fmla="*/ 8 h 9"/>
                    <a:gd name="T16" fmla="*/ 0 w 9"/>
                    <a:gd name="T17" fmla="*/ 8 h 9"/>
                    <a:gd name="T18" fmla="*/ 0 w 9"/>
                    <a:gd name="T19" fmla="*/ 4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3" y="0"/>
                      </a:lnTo>
                      <a:lnTo>
                        <a:pt x="5" y="0"/>
                      </a:lnTo>
                      <a:lnTo>
                        <a:pt x="8" y="0"/>
                      </a:lnTo>
                      <a:lnTo>
                        <a:pt x="8" y="4"/>
                      </a:lnTo>
                      <a:lnTo>
                        <a:pt x="8" y="8"/>
                      </a:lnTo>
                      <a:lnTo>
                        <a:pt x="5" y="8"/>
                      </a:lnTo>
                      <a:lnTo>
                        <a:pt x="3" y="8"/>
                      </a:lnTo>
                      <a:lnTo>
                        <a:pt x="0" y="8"/>
                      </a:lnTo>
                      <a:lnTo>
                        <a:pt x="0" y="4"/>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1" name="Freeform 662"/>
                <p:cNvSpPr>
                  <a:spLocks/>
                </p:cNvSpPr>
                <p:nvPr/>
              </p:nvSpPr>
              <p:spPr bwMode="auto">
                <a:xfrm>
                  <a:off x="4392" y="2957"/>
                  <a:ext cx="9" cy="9"/>
                </a:xfrm>
                <a:custGeom>
                  <a:avLst/>
                  <a:gdLst>
                    <a:gd name="T0" fmla="*/ 0 w 9"/>
                    <a:gd name="T1" fmla="*/ 0 h 9"/>
                    <a:gd name="T2" fmla="*/ 3 w 9"/>
                    <a:gd name="T3" fmla="*/ 0 h 9"/>
                    <a:gd name="T4" fmla="*/ 5 w 9"/>
                    <a:gd name="T5" fmla="*/ 0 h 9"/>
                    <a:gd name="T6" fmla="*/ 8 w 9"/>
                    <a:gd name="T7" fmla="*/ 0 h 9"/>
                    <a:gd name="T8" fmla="*/ 8 w 9"/>
                    <a:gd name="T9" fmla="*/ 4 h 9"/>
                    <a:gd name="T10" fmla="*/ 5 w 9"/>
                    <a:gd name="T11" fmla="*/ 8 h 9"/>
                    <a:gd name="T12" fmla="*/ 3 w 9"/>
                    <a:gd name="T13" fmla="*/ 8 h 9"/>
                    <a:gd name="T14" fmla="*/ 0 w 9"/>
                    <a:gd name="T15" fmla="*/ 8 h 9"/>
                    <a:gd name="T16" fmla="*/ 0 w 9"/>
                    <a:gd name="T17" fmla="*/ 4 h 9"/>
                    <a:gd name="T18" fmla="*/ 0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0"/>
                      </a:moveTo>
                      <a:lnTo>
                        <a:pt x="3" y="0"/>
                      </a:lnTo>
                      <a:lnTo>
                        <a:pt x="5" y="0"/>
                      </a:lnTo>
                      <a:lnTo>
                        <a:pt x="8" y="0"/>
                      </a:lnTo>
                      <a:lnTo>
                        <a:pt x="8" y="4"/>
                      </a:lnTo>
                      <a:lnTo>
                        <a:pt x="5" y="8"/>
                      </a:lnTo>
                      <a:lnTo>
                        <a:pt x="3" y="8"/>
                      </a:lnTo>
                      <a:lnTo>
                        <a:pt x="0" y="8"/>
                      </a:lnTo>
                      <a:lnTo>
                        <a:pt x="0" y="4"/>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2" name="Freeform 663"/>
                <p:cNvSpPr>
                  <a:spLocks/>
                </p:cNvSpPr>
                <p:nvPr/>
              </p:nvSpPr>
              <p:spPr bwMode="auto">
                <a:xfrm>
                  <a:off x="4411" y="3024"/>
                  <a:ext cx="9" cy="8"/>
                </a:xfrm>
                <a:custGeom>
                  <a:avLst/>
                  <a:gdLst>
                    <a:gd name="T0" fmla="*/ 0 w 9"/>
                    <a:gd name="T1" fmla="*/ 2 h 8"/>
                    <a:gd name="T2" fmla="*/ 3 w 9"/>
                    <a:gd name="T3" fmla="*/ 0 h 8"/>
                    <a:gd name="T4" fmla="*/ 5 w 9"/>
                    <a:gd name="T5" fmla="*/ 0 h 8"/>
                    <a:gd name="T6" fmla="*/ 5 w 9"/>
                    <a:gd name="T7" fmla="*/ 2 h 8"/>
                    <a:gd name="T8" fmla="*/ 8 w 9"/>
                    <a:gd name="T9" fmla="*/ 2 h 8"/>
                    <a:gd name="T10" fmla="*/ 8 w 9"/>
                    <a:gd name="T11" fmla="*/ 5 h 8"/>
                    <a:gd name="T12" fmla="*/ 8 w 9"/>
                    <a:gd name="T13" fmla="*/ 7 h 8"/>
                    <a:gd name="T14" fmla="*/ 5 w 9"/>
                    <a:gd name="T15" fmla="*/ 7 h 8"/>
                    <a:gd name="T16" fmla="*/ 3 w 9"/>
                    <a:gd name="T17" fmla="*/ 7 h 8"/>
                    <a:gd name="T18" fmla="*/ 0 w 9"/>
                    <a:gd name="T19" fmla="*/ 5 h 8"/>
                    <a:gd name="T20" fmla="*/ 0 w 9"/>
                    <a:gd name="T21" fmla="*/ 2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2"/>
                      </a:moveTo>
                      <a:lnTo>
                        <a:pt x="3" y="0"/>
                      </a:lnTo>
                      <a:lnTo>
                        <a:pt x="5" y="0"/>
                      </a:lnTo>
                      <a:lnTo>
                        <a:pt x="5" y="2"/>
                      </a:lnTo>
                      <a:lnTo>
                        <a:pt x="8" y="2"/>
                      </a:lnTo>
                      <a:lnTo>
                        <a:pt x="8" y="5"/>
                      </a:lnTo>
                      <a:lnTo>
                        <a:pt x="8" y="7"/>
                      </a:lnTo>
                      <a:lnTo>
                        <a:pt x="5" y="7"/>
                      </a:lnTo>
                      <a:lnTo>
                        <a:pt x="3"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3" name="Freeform 664"/>
                <p:cNvSpPr>
                  <a:spLocks/>
                </p:cNvSpPr>
                <p:nvPr/>
              </p:nvSpPr>
              <p:spPr bwMode="auto">
                <a:xfrm>
                  <a:off x="4419" y="2999"/>
                  <a:ext cx="9" cy="8"/>
                </a:xfrm>
                <a:custGeom>
                  <a:avLst/>
                  <a:gdLst>
                    <a:gd name="T0" fmla="*/ 3 w 9"/>
                    <a:gd name="T1" fmla="*/ 0 h 8"/>
                    <a:gd name="T2" fmla="*/ 3 w 9"/>
                    <a:gd name="T3" fmla="*/ 0 h 8"/>
                    <a:gd name="T4" fmla="*/ 5 w 9"/>
                    <a:gd name="T5" fmla="*/ 0 h 8"/>
                    <a:gd name="T6" fmla="*/ 8 w 9"/>
                    <a:gd name="T7" fmla="*/ 0 h 8"/>
                    <a:gd name="T8" fmla="*/ 8 w 9"/>
                    <a:gd name="T9" fmla="*/ 2 h 8"/>
                    <a:gd name="T10" fmla="*/ 8 w 9"/>
                    <a:gd name="T11" fmla="*/ 5 h 8"/>
                    <a:gd name="T12" fmla="*/ 5 w 9"/>
                    <a:gd name="T13" fmla="*/ 7 h 8"/>
                    <a:gd name="T14" fmla="*/ 3 w 9"/>
                    <a:gd name="T15" fmla="*/ 5 h 8"/>
                    <a:gd name="T16" fmla="*/ 0 w 9"/>
                    <a:gd name="T17" fmla="*/ 5 h 8"/>
                    <a:gd name="T18" fmla="*/ 0 w 9"/>
                    <a:gd name="T19" fmla="*/ 2 h 8"/>
                    <a:gd name="T20" fmla="*/ 3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3" y="0"/>
                      </a:moveTo>
                      <a:lnTo>
                        <a:pt x="3" y="0"/>
                      </a:lnTo>
                      <a:lnTo>
                        <a:pt x="5" y="0"/>
                      </a:lnTo>
                      <a:lnTo>
                        <a:pt x="8" y="0"/>
                      </a:lnTo>
                      <a:lnTo>
                        <a:pt x="8" y="2"/>
                      </a:lnTo>
                      <a:lnTo>
                        <a:pt x="8" y="5"/>
                      </a:lnTo>
                      <a:lnTo>
                        <a:pt x="5" y="7"/>
                      </a:lnTo>
                      <a:lnTo>
                        <a:pt x="3" y="5"/>
                      </a:lnTo>
                      <a:lnTo>
                        <a:pt x="0" y="5"/>
                      </a:lnTo>
                      <a:lnTo>
                        <a:pt x="0" y="2"/>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4" name="Freeform 665"/>
                <p:cNvSpPr>
                  <a:spLocks/>
                </p:cNvSpPr>
                <p:nvPr/>
              </p:nvSpPr>
              <p:spPr bwMode="auto">
                <a:xfrm>
                  <a:off x="4322" y="3008"/>
                  <a:ext cx="10" cy="8"/>
                </a:xfrm>
                <a:custGeom>
                  <a:avLst/>
                  <a:gdLst>
                    <a:gd name="T0" fmla="*/ 0 w 10"/>
                    <a:gd name="T1" fmla="*/ 0 h 8"/>
                    <a:gd name="T2" fmla="*/ 0 w 10"/>
                    <a:gd name="T3" fmla="*/ 0 h 8"/>
                    <a:gd name="T4" fmla="*/ 4 w 10"/>
                    <a:gd name="T5" fmla="*/ 0 h 8"/>
                    <a:gd name="T6" fmla="*/ 9 w 10"/>
                    <a:gd name="T7" fmla="*/ 0 h 8"/>
                    <a:gd name="T8" fmla="*/ 9 w 10"/>
                    <a:gd name="T9" fmla="*/ 2 h 8"/>
                    <a:gd name="T10" fmla="*/ 9 w 10"/>
                    <a:gd name="T11" fmla="*/ 5 h 8"/>
                    <a:gd name="T12" fmla="*/ 9 w 10"/>
                    <a:gd name="T13" fmla="*/ 7 h 8"/>
                    <a:gd name="T14" fmla="*/ 4 w 10"/>
                    <a:gd name="T15" fmla="*/ 7 h 8"/>
                    <a:gd name="T16" fmla="*/ 0 w 10"/>
                    <a:gd name="T17" fmla="*/ 5 h 8"/>
                    <a:gd name="T18" fmla="*/ 0 w 10"/>
                    <a:gd name="T19" fmla="*/ 2 h 8"/>
                    <a:gd name="T20" fmla="*/ 0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0" y="0"/>
                      </a:moveTo>
                      <a:lnTo>
                        <a:pt x="0" y="0"/>
                      </a:lnTo>
                      <a:lnTo>
                        <a:pt x="4" y="0"/>
                      </a:lnTo>
                      <a:lnTo>
                        <a:pt x="9" y="0"/>
                      </a:lnTo>
                      <a:lnTo>
                        <a:pt x="9" y="2"/>
                      </a:lnTo>
                      <a:lnTo>
                        <a:pt x="9" y="5"/>
                      </a:lnTo>
                      <a:lnTo>
                        <a:pt x="9" y="7"/>
                      </a:lnTo>
                      <a:lnTo>
                        <a:pt x="4"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5" name="Freeform 666"/>
                <p:cNvSpPr>
                  <a:spLocks/>
                </p:cNvSpPr>
                <p:nvPr/>
              </p:nvSpPr>
              <p:spPr bwMode="auto">
                <a:xfrm>
                  <a:off x="4291" y="2992"/>
                  <a:ext cx="9" cy="8"/>
                </a:xfrm>
                <a:custGeom>
                  <a:avLst/>
                  <a:gdLst>
                    <a:gd name="T0" fmla="*/ 0 w 9"/>
                    <a:gd name="T1" fmla="*/ 2 h 8"/>
                    <a:gd name="T2" fmla="*/ 3 w 9"/>
                    <a:gd name="T3" fmla="*/ 0 h 8"/>
                    <a:gd name="T4" fmla="*/ 5 w 9"/>
                    <a:gd name="T5" fmla="*/ 0 h 8"/>
                    <a:gd name="T6" fmla="*/ 8 w 9"/>
                    <a:gd name="T7" fmla="*/ 2 h 8"/>
                    <a:gd name="T8" fmla="*/ 8 w 9"/>
                    <a:gd name="T9" fmla="*/ 5 h 8"/>
                    <a:gd name="T10" fmla="*/ 5 w 9"/>
                    <a:gd name="T11" fmla="*/ 5 h 8"/>
                    <a:gd name="T12" fmla="*/ 5 w 9"/>
                    <a:gd name="T13" fmla="*/ 7 h 8"/>
                    <a:gd name="T14" fmla="*/ 3 w 9"/>
                    <a:gd name="T15" fmla="*/ 7 h 8"/>
                    <a:gd name="T16" fmla="*/ 0 w 9"/>
                    <a:gd name="T17" fmla="*/ 5 h 8"/>
                    <a:gd name="T18" fmla="*/ 0 w 9"/>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0" y="2"/>
                      </a:moveTo>
                      <a:lnTo>
                        <a:pt x="3" y="0"/>
                      </a:lnTo>
                      <a:lnTo>
                        <a:pt x="5" y="0"/>
                      </a:lnTo>
                      <a:lnTo>
                        <a:pt x="8" y="2"/>
                      </a:lnTo>
                      <a:lnTo>
                        <a:pt x="8" y="5"/>
                      </a:lnTo>
                      <a:lnTo>
                        <a:pt x="5" y="5"/>
                      </a:lnTo>
                      <a:lnTo>
                        <a:pt x="5" y="7"/>
                      </a:lnTo>
                      <a:lnTo>
                        <a:pt x="3"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6" name="Freeform 667"/>
                <p:cNvSpPr>
                  <a:spLocks/>
                </p:cNvSpPr>
                <p:nvPr/>
              </p:nvSpPr>
              <p:spPr bwMode="auto">
                <a:xfrm>
                  <a:off x="4302" y="3021"/>
                  <a:ext cx="10" cy="9"/>
                </a:xfrm>
                <a:custGeom>
                  <a:avLst/>
                  <a:gdLst>
                    <a:gd name="T0" fmla="*/ 4 w 10"/>
                    <a:gd name="T1" fmla="*/ 4 h 9"/>
                    <a:gd name="T2" fmla="*/ 4 w 10"/>
                    <a:gd name="T3" fmla="*/ 0 h 9"/>
                    <a:gd name="T4" fmla="*/ 9 w 10"/>
                    <a:gd name="T5" fmla="*/ 4 h 9"/>
                    <a:gd name="T6" fmla="*/ 4 w 10"/>
                    <a:gd name="T7" fmla="*/ 8 h 9"/>
                    <a:gd name="T8" fmla="*/ 0 w 10"/>
                    <a:gd name="T9" fmla="*/ 4 h 9"/>
                    <a:gd name="T10" fmla="*/ 4 w 10"/>
                    <a:gd name="T11" fmla="*/ 4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4" y="4"/>
                      </a:moveTo>
                      <a:lnTo>
                        <a:pt x="4" y="0"/>
                      </a:lnTo>
                      <a:lnTo>
                        <a:pt x="9" y="4"/>
                      </a:lnTo>
                      <a:lnTo>
                        <a:pt x="4" y="8"/>
                      </a:lnTo>
                      <a:lnTo>
                        <a:pt x="0" y="4"/>
                      </a:lnTo>
                      <a:lnTo>
                        <a:pt x="4"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7" name="Freeform 668"/>
                <p:cNvSpPr>
                  <a:spLocks/>
                </p:cNvSpPr>
                <p:nvPr/>
              </p:nvSpPr>
              <p:spPr bwMode="auto">
                <a:xfrm>
                  <a:off x="4362" y="3046"/>
                  <a:ext cx="9" cy="8"/>
                </a:xfrm>
                <a:custGeom>
                  <a:avLst/>
                  <a:gdLst>
                    <a:gd name="T0" fmla="*/ 0 w 9"/>
                    <a:gd name="T1" fmla="*/ 0 h 8"/>
                    <a:gd name="T2" fmla="*/ 0 w 9"/>
                    <a:gd name="T3" fmla="*/ 0 h 8"/>
                    <a:gd name="T4" fmla="*/ 3 w 9"/>
                    <a:gd name="T5" fmla="*/ 0 h 8"/>
                    <a:gd name="T6" fmla="*/ 5 w 9"/>
                    <a:gd name="T7" fmla="*/ 0 h 8"/>
                    <a:gd name="T8" fmla="*/ 8 w 9"/>
                    <a:gd name="T9" fmla="*/ 2 h 8"/>
                    <a:gd name="T10" fmla="*/ 5 w 9"/>
                    <a:gd name="T11" fmla="*/ 5 h 8"/>
                    <a:gd name="T12" fmla="*/ 5 w 9"/>
                    <a:gd name="T13" fmla="*/ 7 h 8"/>
                    <a:gd name="T14" fmla="*/ 3 w 9"/>
                    <a:gd name="T15" fmla="*/ 7 h 8"/>
                    <a:gd name="T16" fmla="*/ 0 w 9"/>
                    <a:gd name="T17" fmla="*/ 5 h 8"/>
                    <a:gd name="T18" fmla="*/ 0 w 9"/>
                    <a:gd name="T19" fmla="*/ 2 h 8"/>
                    <a:gd name="T20" fmla="*/ 0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0"/>
                      </a:moveTo>
                      <a:lnTo>
                        <a:pt x="0" y="0"/>
                      </a:lnTo>
                      <a:lnTo>
                        <a:pt x="3" y="0"/>
                      </a:lnTo>
                      <a:lnTo>
                        <a:pt x="5" y="0"/>
                      </a:lnTo>
                      <a:lnTo>
                        <a:pt x="8" y="2"/>
                      </a:lnTo>
                      <a:lnTo>
                        <a:pt x="5" y="5"/>
                      </a:lnTo>
                      <a:lnTo>
                        <a:pt x="5" y="7"/>
                      </a:lnTo>
                      <a:lnTo>
                        <a:pt x="3"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8" name="Freeform 669"/>
                <p:cNvSpPr>
                  <a:spLocks/>
                </p:cNvSpPr>
                <p:nvPr/>
              </p:nvSpPr>
              <p:spPr bwMode="auto">
                <a:xfrm>
                  <a:off x="4333" y="2916"/>
                  <a:ext cx="8" cy="8"/>
                </a:xfrm>
                <a:custGeom>
                  <a:avLst/>
                  <a:gdLst>
                    <a:gd name="T0" fmla="*/ 0 w 8"/>
                    <a:gd name="T1" fmla="*/ 2 h 8"/>
                    <a:gd name="T2" fmla="*/ 2 w 8"/>
                    <a:gd name="T3" fmla="*/ 0 h 8"/>
                    <a:gd name="T4" fmla="*/ 5 w 8"/>
                    <a:gd name="T5" fmla="*/ 0 h 8"/>
                    <a:gd name="T6" fmla="*/ 7 w 8"/>
                    <a:gd name="T7" fmla="*/ 2 h 8"/>
                    <a:gd name="T8" fmla="*/ 7 w 8"/>
                    <a:gd name="T9" fmla="*/ 5 h 8"/>
                    <a:gd name="T10" fmla="*/ 5 w 8"/>
                    <a:gd name="T11" fmla="*/ 7 h 8"/>
                    <a:gd name="T12" fmla="*/ 2 w 8"/>
                    <a:gd name="T13" fmla="*/ 7 h 8"/>
                    <a:gd name="T14" fmla="*/ 0 w 8"/>
                    <a:gd name="T15" fmla="*/ 5 h 8"/>
                    <a:gd name="T16" fmla="*/ 0 w 8"/>
                    <a:gd name="T17" fmla="*/ 2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2"/>
                      </a:moveTo>
                      <a:lnTo>
                        <a:pt x="2" y="0"/>
                      </a:lnTo>
                      <a:lnTo>
                        <a:pt x="5" y="0"/>
                      </a:lnTo>
                      <a:lnTo>
                        <a:pt x="7" y="2"/>
                      </a:lnTo>
                      <a:lnTo>
                        <a:pt x="7" y="5"/>
                      </a:lnTo>
                      <a:lnTo>
                        <a:pt x="5" y="7"/>
                      </a:lnTo>
                      <a:lnTo>
                        <a:pt x="2"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79" name="Freeform 670"/>
                <p:cNvSpPr>
                  <a:spLocks/>
                </p:cNvSpPr>
                <p:nvPr/>
              </p:nvSpPr>
              <p:spPr bwMode="auto">
                <a:xfrm>
                  <a:off x="4375" y="2919"/>
                  <a:ext cx="9" cy="8"/>
                </a:xfrm>
                <a:custGeom>
                  <a:avLst/>
                  <a:gdLst>
                    <a:gd name="T0" fmla="*/ 0 w 9"/>
                    <a:gd name="T1" fmla="*/ 0 h 8"/>
                    <a:gd name="T2" fmla="*/ 3 w 9"/>
                    <a:gd name="T3" fmla="*/ 0 h 8"/>
                    <a:gd name="T4" fmla="*/ 5 w 9"/>
                    <a:gd name="T5" fmla="*/ 0 h 8"/>
                    <a:gd name="T6" fmla="*/ 8 w 9"/>
                    <a:gd name="T7" fmla="*/ 2 h 8"/>
                    <a:gd name="T8" fmla="*/ 8 w 9"/>
                    <a:gd name="T9" fmla="*/ 5 h 8"/>
                    <a:gd name="T10" fmla="*/ 5 w 9"/>
                    <a:gd name="T11" fmla="*/ 5 h 8"/>
                    <a:gd name="T12" fmla="*/ 5 w 9"/>
                    <a:gd name="T13" fmla="*/ 7 h 8"/>
                    <a:gd name="T14" fmla="*/ 3 w 9"/>
                    <a:gd name="T15" fmla="*/ 7 h 8"/>
                    <a:gd name="T16" fmla="*/ 0 w 9"/>
                    <a:gd name="T17" fmla="*/ 5 h 8"/>
                    <a:gd name="T18" fmla="*/ 0 w 9"/>
                    <a:gd name="T19" fmla="*/ 2 h 8"/>
                    <a:gd name="T20" fmla="*/ 0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0"/>
                      </a:moveTo>
                      <a:lnTo>
                        <a:pt x="3" y="0"/>
                      </a:lnTo>
                      <a:lnTo>
                        <a:pt x="5" y="0"/>
                      </a:lnTo>
                      <a:lnTo>
                        <a:pt x="8" y="2"/>
                      </a:lnTo>
                      <a:lnTo>
                        <a:pt x="8" y="5"/>
                      </a:lnTo>
                      <a:lnTo>
                        <a:pt x="5" y="5"/>
                      </a:lnTo>
                      <a:lnTo>
                        <a:pt x="5" y="7"/>
                      </a:lnTo>
                      <a:lnTo>
                        <a:pt x="3"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80" name="Freeform 671"/>
                <p:cNvSpPr>
                  <a:spLocks/>
                </p:cNvSpPr>
                <p:nvPr/>
              </p:nvSpPr>
              <p:spPr bwMode="auto">
                <a:xfrm>
                  <a:off x="4415" y="2956"/>
                  <a:ext cx="10" cy="8"/>
                </a:xfrm>
                <a:custGeom>
                  <a:avLst/>
                  <a:gdLst>
                    <a:gd name="T0" fmla="*/ 0 w 10"/>
                    <a:gd name="T1" fmla="*/ 2 h 8"/>
                    <a:gd name="T2" fmla="*/ 0 w 10"/>
                    <a:gd name="T3" fmla="*/ 0 h 8"/>
                    <a:gd name="T4" fmla="*/ 4 w 10"/>
                    <a:gd name="T5" fmla="*/ 2 h 8"/>
                    <a:gd name="T6" fmla="*/ 9 w 10"/>
                    <a:gd name="T7" fmla="*/ 2 h 8"/>
                    <a:gd name="T8" fmla="*/ 9 w 10"/>
                    <a:gd name="T9" fmla="*/ 5 h 8"/>
                    <a:gd name="T10" fmla="*/ 4 w 10"/>
                    <a:gd name="T11" fmla="*/ 7 h 8"/>
                    <a:gd name="T12" fmla="*/ 0 w 10"/>
                    <a:gd name="T13" fmla="*/ 7 h 8"/>
                    <a:gd name="T14" fmla="*/ 0 w 10"/>
                    <a:gd name="T15" fmla="*/ 5 h 8"/>
                    <a:gd name="T16" fmla="*/ 0 w 10"/>
                    <a:gd name="T17" fmla="*/ 2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2"/>
                      </a:moveTo>
                      <a:lnTo>
                        <a:pt x="0" y="0"/>
                      </a:lnTo>
                      <a:lnTo>
                        <a:pt x="4" y="2"/>
                      </a:lnTo>
                      <a:lnTo>
                        <a:pt x="9" y="2"/>
                      </a:lnTo>
                      <a:lnTo>
                        <a:pt x="9" y="5"/>
                      </a:lnTo>
                      <a:lnTo>
                        <a:pt x="4" y="7"/>
                      </a:lnTo>
                      <a:lnTo>
                        <a:pt x="0"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81" name="Freeform 672"/>
                <p:cNvSpPr>
                  <a:spLocks/>
                </p:cNvSpPr>
                <p:nvPr/>
              </p:nvSpPr>
              <p:spPr bwMode="auto">
                <a:xfrm>
                  <a:off x="4407" y="2991"/>
                  <a:ext cx="9" cy="9"/>
                </a:xfrm>
                <a:custGeom>
                  <a:avLst/>
                  <a:gdLst>
                    <a:gd name="T0" fmla="*/ 0 w 9"/>
                    <a:gd name="T1" fmla="*/ 4 h 9"/>
                    <a:gd name="T2" fmla="*/ 3 w 9"/>
                    <a:gd name="T3" fmla="*/ 0 h 9"/>
                    <a:gd name="T4" fmla="*/ 5 w 9"/>
                    <a:gd name="T5" fmla="*/ 0 h 9"/>
                    <a:gd name="T6" fmla="*/ 8 w 9"/>
                    <a:gd name="T7" fmla="*/ 4 h 9"/>
                    <a:gd name="T8" fmla="*/ 8 w 9"/>
                    <a:gd name="T9" fmla="*/ 8 h 9"/>
                    <a:gd name="T10" fmla="*/ 5 w 9"/>
                    <a:gd name="T11" fmla="*/ 8 h 9"/>
                    <a:gd name="T12" fmla="*/ 3 w 9"/>
                    <a:gd name="T13" fmla="*/ 8 h 9"/>
                    <a:gd name="T14" fmla="*/ 0 w 9"/>
                    <a:gd name="T15" fmla="*/ 8 h 9"/>
                    <a:gd name="T16" fmla="*/ 0 w 9"/>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0" y="4"/>
                      </a:moveTo>
                      <a:lnTo>
                        <a:pt x="3" y="0"/>
                      </a:lnTo>
                      <a:lnTo>
                        <a:pt x="5" y="0"/>
                      </a:lnTo>
                      <a:lnTo>
                        <a:pt x="8" y="4"/>
                      </a:lnTo>
                      <a:lnTo>
                        <a:pt x="8" y="8"/>
                      </a:lnTo>
                      <a:lnTo>
                        <a:pt x="5" y="8"/>
                      </a:lnTo>
                      <a:lnTo>
                        <a:pt x="3" y="8"/>
                      </a:lnTo>
                      <a:lnTo>
                        <a:pt x="0" y="8"/>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82" name="Freeform 673"/>
                <p:cNvSpPr>
                  <a:spLocks/>
                </p:cNvSpPr>
                <p:nvPr/>
              </p:nvSpPr>
              <p:spPr bwMode="auto">
                <a:xfrm>
                  <a:off x="4423" y="2978"/>
                  <a:ext cx="10" cy="9"/>
                </a:xfrm>
                <a:custGeom>
                  <a:avLst/>
                  <a:gdLst>
                    <a:gd name="T0" fmla="*/ 0 w 10"/>
                    <a:gd name="T1" fmla="*/ 0 h 9"/>
                    <a:gd name="T2" fmla="*/ 0 w 10"/>
                    <a:gd name="T3" fmla="*/ 0 h 9"/>
                    <a:gd name="T4" fmla="*/ 4 w 10"/>
                    <a:gd name="T5" fmla="*/ 0 h 9"/>
                    <a:gd name="T6" fmla="*/ 9 w 10"/>
                    <a:gd name="T7" fmla="*/ 0 h 9"/>
                    <a:gd name="T8" fmla="*/ 9 w 10"/>
                    <a:gd name="T9" fmla="*/ 4 h 9"/>
                    <a:gd name="T10" fmla="*/ 9 w 10"/>
                    <a:gd name="T11" fmla="*/ 8 h 9"/>
                    <a:gd name="T12" fmla="*/ 4 w 10"/>
                    <a:gd name="T13" fmla="*/ 8 h 9"/>
                    <a:gd name="T14" fmla="*/ 0 w 10"/>
                    <a:gd name="T15" fmla="*/ 8 h 9"/>
                    <a:gd name="T16" fmla="*/ 0 w 10"/>
                    <a:gd name="T17" fmla="*/ 4 h 9"/>
                    <a:gd name="T18" fmla="*/ 0 w 10"/>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0" y="0"/>
                      </a:moveTo>
                      <a:lnTo>
                        <a:pt x="0" y="0"/>
                      </a:lnTo>
                      <a:lnTo>
                        <a:pt x="4" y="0"/>
                      </a:lnTo>
                      <a:lnTo>
                        <a:pt x="9" y="0"/>
                      </a:lnTo>
                      <a:lnTo>
                        <a:pt x="9" y="4"/>
                      </a:lnTo>
                      <a:lnTo>
                        <a:pt x="9" y="8"/>
                      </a:lnTo>
                      <a:lnTo>
                        <a:pt x="4" y="8"/>
                      </a:lnTo>
                      <a:lnTo>
                        <a:pt x="0" y="8"/>
                      </a:lnTo>
                      <a:lnTo>
                        <a:pt x="0" y="4"/>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grpSp>
            <p:nvGrpSpPr>
              <p:cNvPr id="30293" name="Group 674"/>
              <p:cNvGrpSpPr>
                <a:grpSpLocks/>
              </p:cNvGrpSpPr>
              <p:nvPr/>
            </p:nvGrpSpPr>
            <p:grpSpPr bwMode="auto">
              <a:xfrm>
                <a:off x="4549" y="2909"/>
                <a:ext cx="172" cy="170"/>
                <a:chOff x="4549" y="2909"/>
                <a:chExt cx="172" cy="170"/>
              </a:xfrm>
            </p:grpSpPr>
            <p:sp>
              <p:nvSpPr>
                <p:cNvPr id="30315" name="Freeform 675"/>
                <p:cNvSpPr>
                  <a:spLocks/>
                </p:cNvSpPr>
                <p:nvPr/>
              </p:nvSpPr>
              <p:spPr bwMode="auto">
                <a:xfrm>
                  <a:off x="4549" y="2909"/>
                  <a:ext cx="172" cy="170"/>
                </a:xfrm>
                <a:custGeom>
                  <a:avLst/>
                  <a:gdLst>
                    <a:gd name="T0" fmla="*/ 99 w 172"/>
                    <a:gd name="T1" fmla="*/ 0 h 170"/>
                    <a:gd name="T2" fmla="*/ 86 w 172"/>
                    <a:gd name="T3" fmla="*/ 1 h 170"/>
                    <a:gd name="T4" fmla="*/ 75 w 172"/>
                    <a:gd name="T5" fmla="*/ 3 h 170"/>
                    <a:gd name="T6" fmla="*/ 66 w 172"/>
                    <a:gd name="T7" fmla="*/ 7 h 170"/>
                    <a:gd name="T8" fmla="*/ 55 w 172"/>
                    <a:gd name="T9" fmla="*/ 10 h 170"/>
                    <a:gd name="T10" fmla="*/ 45 w 172"/>
                    <a:gd name="T11" fmla="*/ 13 h 170"/>
                    <a:gd name="T12" fmla="*/ 36 w 172"/>
                    <a:gd name="T13" fmla="*/ 16 h 170"/>
                    <a:gd name="T14" fmla="*/ 29 w 172"/>
                    <a:gd name="T15" fmla="*/ 20 h 170"/>
                    <a:gd name="T16" fmla="*/ 24 w 172"/>
                    <a:gd name="T17" fmla="*/ 25 h 170"/>
                    <a:gd name="T18" fmla="*/ 20 w 172"/>
                    <a:gd name="T19" fmla="*/ 30 h 170"/>
                    <a:gd name="T20" fmla="*/ 16 w 172"/>
                    <a:gd name="T21" fmla="*/ 37 h 170"/>
                    <a:gd name="T22" fmla="*/ 12 w 172"/>
                    <a:gd name="T23" fmla="*/ 45 h 170"/>
                    <a:gd name="T24" fmla="*/ 10 w 172"/>
                    <a:gd name="T25" fmla="*/ 52 h 170"/>
                    <a:gd name="T26" fmla="*/ 7 w 172"/>
                    <a:gd name="T27" fmla="*/ 62 h 170"/>
                    <a:gd name="T28" fmla="*/ 2 w 172"/>
                    <a:gd name="T29" fmla="*/ 73 h 170"/>
                    <a:gd name="T30" fmla="*/ 0 w 172"/>
                    <a:gd name="T31" fmla="*/ 85 h 170"/>
                    <a:gd name="T32" fmla="*/ 0 w 172"/>
                    <a:gd name="T33" fmla="*/ 95 h 170"/>
                    <a:gd name="T34" fmla="*/ 6 w 172"/>
                    <a:gd name="T35" fmla="*/ 106 h 170"/>
                    <a:gd name="T36" fmla="*/ 12 w 172"/>
                    <a:gd name="T37" fmla="*/ 120 h 170"/>
                    <a:gd name="T38" fmla="*/ 20 w 172"/>
                    <a:gd name="T39" fmla="*/ 133 h 170"/>
                    <a:gd name="T40" fmla="*/ 27 w 172"/>
                    <a:gd name="T41" fmla="*/ 141 h 170"/>
                    <a:gd name="T42" fmla="*/ 38 w 172"/>
                    <a:gd name="T43" fmla="*/ 150 h 170"/>
                    <a:gd name="T44" fmla="*/ 57 w 172"/>
                    <a:gd name="T45" fmla="*/ 161 h 170"/>
                    <a:gd name="T46" fmla="*/ 82 w 172"/>
                    <a:gd name="T47" fmla="*/ 168 h 170"/>
                    <a:gd name="T48" fmla="*/ 107 w 172"/>
                    <a:gd name="T49" fmla="*/ 166 h 170"/>
                    <a:gd name="T50" fmla="*/ 116 w 172"/>
                    <a:gd name="T51" fmla="*/ 160 h 170"/>
                    <a:gd name="T52" fmla="*/ 128 w 172"/>
                    <a:gd name="T53" fmla="*/ 153 h 170"/>
                    <a:gd name="T54" fmla="*/ 140 w 172"/>
                    <a:gd name="T55" fmla="*/ 147 h 170"/>
                    <a:gd name="T56" fmla="*/ 147 w 172"/>
                    <a:gd name="T57" fmla="*/ 139 h 170"/>
                    <a:gd name="T58" fmla="*/ 153 w 172"/>
                    <a:gd name="T59" fmla="*/ 128 h 170"/>
                    <a:gd name="T60" fmla="*/ 160 w 172"/>
                    <a:gd name="T61" fmla="*/ 114 h 170"/>
                    <a:gd name="T62" fmla="*/ 164 w 172"/>
                    <a:gd name="T63" fmla="*/ 99 h 170"/>
                    <a:gd name="T64" fmla="*/ 169 w 172"/>
                    <a:gd name="T65" fmla="*/ 87 h 170"/>
                    <a:gd name="T66" fmla="*/ 171 w 172"/>
                    <a:gd name="T67" fmla="*/ 74 h 170"/>
                    <a:gd name="T68" fmla="*/ 170 w 172"/>
                    <a:gd name="T69" fmla="*/ 58 h 170"/>
                    <a:gd name="T70" fmla="*/ 167 w 172"/>
                    <a:gd name="T71" fmla="*/ 44 h 170"/>
                    <a:gd name="T72" fmla="*/ 160 w 172"/>
                    <a:gd name="T73" fmla="*/ 33 h 170"/>
                    <a:gd name="T74" fmla="*/ 147 w 172"/>
                    <a:gd name="T75" fmla="*/ 20 h 170"/>
                    <a:gd name="T76" fmla="*/ 135 w 172"/>
                    <a:gd name="T77" fmla="*/ 10 h 170"/>
                    <a:gd name="T78" fmla="*/ 125 w 172"/>
                    <a:gd name="T79" fmla="*/ 7 h 170"/>
                    <a:gd name="T80" fmla="*/ 114 w 172"/>
                    <a:gd name="T81" fmla="*/ 3 h 170"/>
                    <a:gd name="T82" fmla="*/ 102 w 172"/>
                    <a:gd name="T83" fmla="*/ 1 h 170"/>
                    <a:gd name="T84" fmla="*/ 99 w 172"/>
                    <a:gd name="T85" fmla="*/ 0 h 1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170"/>
                    <a:gd name="T131" fmla="*/ 172 w 172"/>
                    <a:gd name="T132" fmla="*/ 170 h 1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170">
                      <a:moveTo>
                        <a:pt x="99" y="0"/>
                      </a:moveTo>
                      <a:lnTo>
                        <a:pt x="99" y="0"/>
                      </a:lnTo>
                      <a:lnTo>
                        <a:pt x="92" y="0"/>
                      </a:lnTo>
                      <a:lnTo>
                        <a:pt x="86" y="1"/>
                      </a:lnTo>
                      <a:lnTo>
                        <a:pt x="80" y="2"/>
                      </a:lnTo>
                      <a:lnTo>
                        <a:pt x="75" y="3"/>
                      </a:lnTo>
                      <a:lnTo>
                        <a:pt x="71" y="5"/>
                      </a:lnTo>
                      <a:lnTo>
                        <a:pt x="66" y="7"/>
                      </a:lnTo>
                      <a:lnTo>
                        <a:pt x="61" y="8"/>
                      </a:lnTo>
                      <a:lnTo>
                        <a:pt x="55" y="10"/>
                      </a:lnTo>
                      <a:lnTo>
                        <a:pt x="50" y="11"/>
                      </a:lnTo>
                      <a:lnTo>
                        <a:pt x="45" y="13"/>
                      </a:lnTo>
                      <a:lnTo>
                        <a:pt x="42" y="14"/>
                      </a:lnTo>
                      <a:lnTo>
                        <a:pt x="36" y="16"/>
                      </a:lnTo>
                      <a:lnTo>
                        <a:pt x="34" y="19"/>
                      </a:lnTo>
                      <a:lnTo>
                        <a:pt x="29" y="20"/>
                      </a:lnTo>
                      <a:lnTo>
                        <a:pt x="27" y="23"/>
                      </a:lnTo>
                      <a:lnTo>
                        <a:pt x="24" y="25"/>
                      </a:lnTo>
                      <a:lnTo>
                        <a:pt x="21" y="27"/>
                      </a:lnTo>
                      <a:lnTo>
                        <a:pt x="20" y="30"/>
                      </a:lnTo>
                      <a:lnTo>
                        <a:pt x="17" y="33"/>
                      </a:lnTo>
                      <a:lnTo>
                        <a:pt x="16" y="37"/>
                      </a:lnTo>
                      <a:lnTo>
                        <a:pt x="14" y="40"/>
                      </a:lnTo>
                      <a:lnTo>
                        <a:pt x="12" y="45"/>
                      </a:lnTo>
                      <a:lnTo>
                        <a:pt x="11" y="48"/>
                      </a:lnTo>
                      <a:lnTo>
                        <a:pt x="10" y="52"/>
                      </a:lnTo>
                      <a:lnTo>
                        <a:pt x="9" y="57"/>
                      </a:lnTo>
                      <a:lnTo>
                        <a:pt x="7" y="62"/>
                      </a:lnTo>
                      <a:lnTo>
                        <a:pt x="5" y="68"/>
                      </a:lnTo>
                      <a:lnTo>
                        <a:pt x="2" y="73"/>
                      </a:lnTo>
                      <a:lnTo>
                        <a:pt x="0" y="79"/>
                      </a:lnTo>
                      <a:lnTo>
                        <a:pt x="0" y="85"/>
                      </a:lnTo>
                      <a:lnTo>
                        <a:pt x="0" y="90"/>
                      </a:lnTo>
                      <a:lnTo>
                        <a:pt x="0" y="95"/>
                      </a:lnTo>
                      <a:lnTo>
                        <a:pt x="2" y="100"/>
                      </a:lnTo>
                      <a:lnTo>
                        <a:pt x="6" y="106"/>
                      </a:lnTo>
                      <a:lnTo>
                        <a:pt x="8" y="113"/>
                      </a:lnTo>
                      <a:lnTo>
                        <a:pt x="12" y="120"/>
                      </a:lnTo>
                      <a:lnTo>
                        <a:pt x="16" y="127"/>
                      </a:lnTo>
                      <a:lnTo>
                        <a:pt x="20" y="133"/>
                      </a:lnTo>
                      <a:lnTo>
                        <a:pt x="24" y="138"/>
                      </a:lnTo>
                      <a:lnTo>
                        <a:pt x="27" y="141"/>
                      </a:lnTo>
                      <a:lnTo>
                        <a:pt x="32" y="145"/>
                      </a:lnTo>
                      <a:lnTo>
                        <a:pt x="38" y="150"/>
                      </a:lnTo>
                      <a:lnTo>
                        <a:pt x="47" y="156"/>
                      </a:lnTo>
                      <a:lnTo>
                        <a:pt x="57" y="161"/>
                      </a:lnTo>
                      <a:lnTo>
                        <a:pt x="70" y="166"/>
                      </a:lnTo>
                      <a:lnTo>
                        <a:pt x="82" y="168"/>
                      </a:lnTo>
                      <a:lnTo>
                        <a:pt x="95" y="169"/>
                      </a:lnTo>
                      <a:lnTo>
                        <a:pt x="107" y="166"/>
                      </a:lnTo>
                      <a:lnTo>
                        <a:pt x="111" y="163"/>
                      </a:lnTo>
                      <a:lnTo>
                        <a:pt x="116" y="160"/>
                      </a:lnTo>
                      <a:lnTo>
                        <a:pt x="122" y="157"/>
                      </a:lnTo>
                      <a:lnTo>
                        <a:pt x="128" y="153"/>
                      </a:lnTo>
                      <a:lnTo>
                        <a:pt x="134" y="150"/>
                      </a:lnTo>
                      <a:lnTo>
                        <a:pt x="140" y="147"/>
                      </a:lnTo>
                      <a:lnTo>
                        <a:pt x="143" y="142"/>
                      </a:lnTo>
                      <a:lnTo>
                        <a:pt x="147" y="139"/>
                      </a:lnTo>
                      <a:lnTo>
                        <a:pt x="150" y="134"/>
                      </a:lnTo>
                      <a:lnTo>
                        <a:pt x="153" y="128"/>
                      </a:lnTo>
                      <a:lnTo>
                        <a:pt x="156" y="121"/>
                      </a:lnTo>
                      <a:lnTo>
                        <a:pt x="160" y="114"/>
                      </a:lnTo>
                      <a:lnTo>
                        <a:pt x="163" y="107"/>
                      </a:lnTo>
                      <a:lnTo>
                        <a:pt x="164" y="99"/>
                      </a:lnTo>
                      <a:lnTo>
                        <a:pt x="168" y="92"/>
                      </a:lnTo>
                      <a:lnTo>
                        <a:pt x="169" y="87"/>
                      </a:lnTo>
                      <a:lnTo>
                        <a:pt x="170" y="81"/>
                      </a:lnTo>
                      <a:lnTo>
                        <a:pt x="171" y="74"/>
                      </a:lnTo>
                      <a:lnTo>
                        <a:pt x="171" y="66"/>
                      </a:lnTo>
                      <a:lnTo>
                        <a:pt x="170" y="58"/>
                      </a:lnTo>
                      <a:lnTo>
                        <a:pt x="169" y="51"/>
                      </a:lnTo>
                      <a:lnTo>
                        <a:pt x="167" y="44"/>
                      </a:lnTo>
                      <a:lnTo>
                        <a:pt x="164" y="38"/>
                      </a:lnTo>
                      <a:lnTo>
                        <a:pt x="160" y="33"/>
                      </a:lnTo>
                      <a:lnTo>
                        <a:pt x="153" y="26"/>
                      </a:lnTo>
                      <a:lnTo>
                        <a:pt x="147" y="20"/>
                      </a:lnTo>
                      <a:lnTo>
                        <a:pt x="143" y="14"/>
                      </a:lnTo>
                      <a:lnTo>
                        <a:pt x="135" y="10"/>
                      </a:lnTo>
                      <a:lnTo>
                        <a:pt x="131" y="8"/>
                      </a:lnTo>
                      <a:lnTo>
                        <a:pt x="125" y="7"/>
                      </a:lnTo>
                      <a:lnTo>
                        <a:pt x="119" y="5"/>
                      </a:lnTo>
                      <a:lnTo>
                        <a:pt x="114" y="3"/>
                      </a:lnTo>
                      <a:lnTo>
                        <a:pt x="107" y="1"/>
                      </a:lnTo>
                      <a:lnTo>
                        <a:pt x="102" y="1"/>
                      </a:lnTo>
                      <a:lnTo>
                        <a:pt x="100" y="0"/>
                      </a:lnTo>
                      <a:lnTo>
                        <a:pt x="99" y="0"/>
                      </a:lnTo>
                    </a:path>
                  </a:pathLst>
                </a:custGeom>
                <a:solidFill>
                  <a:srgbClr val="FFD7D1"/>
                </a:solidFill>
                <a:ln w="12700" cap="rnd" cmpd="sng">
                  <a:solidFill>
                    <a:srgbClr val="CECECE"/>
                  </a:solidFill>
                  <a:prstDash val="solid"/>
                  <a:round/>
                  <a:headEnd type="none" w="med" len="med"/>
                  <a:tailEnd type="none" w="med" len="med"/>
                </a:ln>
              </p:spPr>
              <p:txBody>
                <a:bodyPr/>
                <a:lstStyle/>
                <a:p>
                  <a:endParaRPr lang="it-IT"/>
                </a:p>
              </p:txBody>
            </p:sp>
            <p:sp>
              <p:nvSpPr>
                <p:cNvPr id="30316" name="Freeform 676"/>
                <p:cNvSpPr>
                  <a:spLocks/>
                </p:cNvSpPr>
                <p:nvPr/>
              </p:nvSpPr>
              <p:spPr bwMode="auto">
                <a:xfrm>
                  <a:off x="4649" y="2932"/>
                  <a:ext cx="11" cy="1"/>
                </a:xfrm>
                <a:custGeom>
                  <a:avLst/>
                  <a:gdLst>
                    <a:gd name="T0" fmla="*/ 8 w 11"/>
                    <a:gd name="T1" fmla="*/ 0 h 1"/>
                    <a:gd name="T2" fmla="*/ 6 w 11"/>
                    <a:gd name="T3" fmla="*/ 0 h 1"/>
                    <a:gd name="T4" fmla="*/ 4 w 11"/>
                    <a:gd name="T5" fmla="*/ 0 h 1"/>
                    <a:gd name="T6" fmla="*/ 4 w 11"/>
                    <a:gd name="T7" fmla="*/ 0 h 1"/>
                    <a:gd name="T8" fmla="*/ 3 w 11"/>
                    <a:gd name="T9" fmla="*/ 0 h 1"/>
                    <a:gd name="T10" fmla="*/ 2 w 11"/>
                    <a:gd name="T11" fmla="*/ 0 h 1"/>
                    <a:gd name="T12" fmla="*/ 1 w 11"/>
                    <a:gd name="T13" fmla="*/ 0 h 1"/>
                    <a:gd name="T14" fmla="*/ 0 w 11"/>
                    <a:gd name="T15" fmla="*/ 0 h 1"/>
                    <a:gd name="T16" fmla="*/ 0 w 11"/>
                    <a:gd name="T17" fmla="*/ 0 h 1"/>
                    <a:gd name="T18" fmla="*/ 1 w 11"/>
                    <a:gd name="T19" fmla="*/ 0 h 1"/>
                    <a:gd name="T20" fmla="*/ 1 w 11"/>
                    <a:gd name="T21" fmla="*/ 0 h 1"/>
                    <a:gd name="T22" fmla="*/ 2 w 11"/>
                    <a:gd name="T23" fmla="*/ 0 h 1"/>
                    <a:gd name="T24" fmla="*/ 3 w 11"/>
                    <a:gd name="T25" fmla="*/ 0 h 1"/>
                    <a:gd name="T26" fmla="*/ 4 w 11"/>
                    <a:gd name="T27" fmla="*/ 0 h 1"/>
                    <a:gd name="T28" fmla="*/ 5 w 11"/>
                    <a:gd name="T29" fmla="*/ 0 h 1"/>
                    <a:gd name="T30" fmla="*/ 6 w 11"/>
                    <a:gd name="T31" fmla="*/ 0 h 1"/>
                    <a:gd name="T32" fmla="*/ 7 w 11"/>
                    <a:gd name="T33" fmla="*/ 0 h 1"/>
                    <a:gd name="T34" fmla="*/ 8 w 11"/>
                    <a:gd name="T35" fmla="*/ 0 h 1"/>
                    <a:gd name="T36" fmla="*/ 9 w 11"/>
                    <a:gd name="T37" fmla="*/ 0 h 1"/>
                    <a:gd name="T38" fmla="*/ 10 w 11"/>
                    <a:gd name="T39" fmla="*/ 0 h 1"/>
                    <a:gd name="T40" fmla="*/ 10 w 11"/>
                    <a:gd name="T41" fmla="*/ 0 h 1"/>
                    <a:gd name="T42" fmla="*/ 10 w 11"/>
                    <a:gd name="T43" fmla="*/ 0 h 1"/>
                    <a:gd name="T44" fmla="*/ 9 w 11"/>
                    <a:gd name="T45" fmla="*/ 0 h 1"/>
                    <a:gd name="T46" fmla="*/ 8 w 11"/>
                    <a:gd name="T47" fmla="*/ 0 h 1"/>
                    <a:gd name="T48" fmla="*/ 8 w 11"/>
                    <a:gd name="T49" fmla="*/ 0 h 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
                    <a:gd name="T77" fmla="*/ 11 w 11"/>
                    <a:gd name="T78" fmla="*/ 1 h 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
                      <a:moveTo>
                        <a:pt x="8" y="0"/>
                      </a:moveTo>
                      <a:lnTo>
                        <a:pt x="6" y="0"/>
                      </a:lnTo>
                      <a:lnTo>
                        <a:pt x="4" y="0"/>
                      </a:lnTo>
                      <a:lnTo>
                        <a:pt x="3" y="0"/>
                      </a:lnTo>
                      <a:lnTo>
                        <a:pt x="2" y="0"/>
                      </a:lnTo>
                      <a:lnTo>
                        <a:pt x="1" y="0"/>
                      </a:lnTo>
                      <a:lnTo>
                        <a:pt x="0" y="0"/>
                      </a:lnTo>
                      <a:lnTo>
                        <a:pt x="1" y="0"/>
                      </a:lnTo>
                      <a:lnTo>
                        <a:pt x="2" y="0"/>
                      </a:lnTo>
                      <a:lnTo>
                        <a:pt x="3" y="0"/>
                      </a:lnTo>
                      <a:lnTo>
                        <a:pt x="4" y="0"/>
                      </a:lnTo>
                      <a:lnTo>
                        <a:pt x="5" y="0"/>
                      </a:lnTo>
                      <a:lnTo>
                        <a:pt x="6" y="0"/>
                      </a:lnTo>
                      <a:lnTo>
                        <a:pt x="7" y="0"/>
                      </a:lnTo>
                      <a:lnTo>
                        <a:pt x="8" y="0"/>
                      </a:lnTo>
                      <a:lnTo>
                        <a:pt x="9" y="0"/>
                      </a:lnTo>
                      <a:lnTo>
                        <a:pt x="10" y="0"/>
                      </a:lnTo>
                      <a:lnTo>
                        <a:pt x="9" y="0"/>
                      </a:lnTo>
                      <a:lnTo>
                        <a:pt x="8"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17" name="Freeform 677"/>
                <p:cNvSpPr>
                  <a:spLocks/>
                </p:cNvSpPr>
                <p:nvPr/>
              </p:nvSpPr>
              <p:spPr bwMode="auto">
                <a:xfrm>
                  <a:off x="4649" y="2932"/>
                  <a:ext cx="22" cy="11"/>
                </a:xfrm>
                <a:custGeom>
                  <a:avLst/>
                  <a:gdLst>
                    <a:gd name="T0" fmla="*/ 17 w 22"/>
                    <a:gd name="T1" fmla="*/ 2 h 11"/>
                    <a:gd name="T2" fmla="*/ 17 w 22"/>
                    <a:gd name="T3" fmla="*/ 2 h 11"/>
                    <a:gd name="T4" fmla="*/ 12 w 22"/>
                    <a:gd name="T5" fmla="*/ 2 h 11"/>
                    <a:gd name="T6" fmla="*/ 9 w 22"/>
                    <a:gd name="T7" fmla="*/ 1 h 11"/>
                    <a:gd name="T8" fmla="*/ 8 w 22"/>
                    <a:gd name="T9" fmla="*/ 0 h 11"/>
                    <a:gd name="T10" fmla="*/ 7 w 22"/>
                    <a:gd name="T11" fmla="*/ 0 h 11"/>
                    <a:gd name="T12" fmla="*/ 3 w 22"/>
                    <a:gd name="T13" fmla="*/ 0 h 11"/>
                    <a:gd name="T14" fmla="*/ 1 w 22"/>
                    <a:gd name="T15" fmla="*/ 1 h 11"/>
                    <a:gd name="T16" fmla="*/ 0 w 22"/>
                    <a:gd name="T17" fmla="*/ 3 h 11"/>
                    <a:gd name="T18" fmla="*/ 0 w 22"/>
                    <a:gd name="T19" fmla="*/ 5 h 11"/>
                    <a:gd name="T20" fmla="*/ 1 w 22"/>
                    <a:gd name="T21" fmla="*/ 7 h 11"/>
                    <a:gd name="T22" fmla="*/ 2 w 22"/>
                    <a:gd name="T23" fmla="*/ 8 h 11"/>
                    <a:gd name="T24" fmla="*/ 4 w 22"/>
                    <a:gd name="T25" fmla="*/ 9 h 11"/>
                    <a:gd name="T26" fmla="*/ 7 w 22"/>
                    <a:gd name="T27" fmla="*/ 10 h 11"/>
                    <a:gd name="T28" fmla="*/ 8 w 22"/>
                    <a:gd name="T29" fmla="*/ 10 h 11"/>
                    <a:gd name="T30" fmla="*/ 10 w 22"/>
                    <a:gd name="T31" fmla="*/ 10 h 11"/>
                    <a:gd name="T32" fmla="*/ 13 w 22"/>
                    <a:gd name="T33" fmla="*/ 10 h 11"/>
                    <a:gd name="T34" fmla="*/ 14 w 22"/>
                    <a:gd name="T35" fmla="*/ 10 h 11"/>
                    <a:gd name="T36" fmla="*/ 17 w 22"/>
                    <a:gd name="T37" fmla="*/ 9 h 11"/>
                    <a:gd name="T38" fmla="*/ 19 w 22"/>
                    <a:gd name="T39" fmla="*/ 8 h 11"/>
                    <a:gd name="T40" fmla="*/ 21 w 22"/>
                    <a:gd name="T41" fmla="*/ 7 h 11"/>
                    <a:gd name="T42" fmla="*/ 21 w 22"/>
                    <a:gd name="T43" fmla="*/ 6 h 11"/>
                    <a:gd name="T44" fmla="*/ 21 w 22"/>
                    <a:gd name="T45" fmla="*/ 4 h 11"/>
                    <a:gd name="T46" fmla="*/ 20 w 22"/>
                    <a:gd name="T47" fmla="*/ 3 h 11"/>
                    <a:gd name="T48" fmla="*/ 18 w 22"/>
                    <a:gd name="T49" fmla="*/ 2 h 11"/>
                    <a:gd name="T50" fmla="*/ 17 w 22"/>
                    <a:gd name="T51" fmla="*/ 2 h 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1"/>
                    <a:gd name="T80" fmla="*/ 22 w 22"/>
                    <a:gd name="T81" fmla="*/ 11 h 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1">
                      <a:moveTo>
                        <a:pt x="17" y="2"/>
                      </a:moveTo>
                      <a:lnTo>
                        <a:pt x="17" y="2"/>
                      </a:lnTo>
                      <a:lnTo>
                        <a:pt x="12" y="2"/>
                      </a:lnTo>
                      <a:lnTo>
                        <a:pt x="9" y="1"/>
                      </a:lnTo>
                      <a:lnTo>
                        <a:pt x="8" y="0"/>
                      </a:lnTo>
                      <a:lnTo>
                        <a:pt x="7" y="0"/>
                      </a:lnTo>
                      <a:lnTo>
                        <a:pt x="3" y="0"/>
                      </a:lnTo>
                      <a:lnTo>
                        <a:pt x="1" y="1"/>
                      </a:lnTo>
                      <a:lnTo>
                        <a:pt x="0" y="3"/>
                      </a:lnTo>
                      <a:lnTo>
                        <a:pt x="0" y="5"/>
                      </a:lnTo>
                      <a:lnTo>
                        <a:pt x="1" y="7"/>
                      </a:lnTo>
                      <a:lnTo>
                        <a:pt x="2" y="8"/>
                      </a:lnTo>
                      <a:lnTo>
                        <a:pt x="4" y="9"/>
                      </a:lnTo>
                      <a:lnTo>
                        <a:pt x="7" y="10"/>
                      </a:lnTo>
                      <a:lnTo>
                        <a:pt x="8" y="10"/>
                      </a:lnTo>
                      <a:lnTo>
                        <a:pt x="10" y="10"/>
                      </a:lnTo>
                      <a:lnTo>
                        <a:pt x="13" y="10"/>
                      </a:lnTo>
                      <a:lnTo>
                        <a:pt x="14" y="10"/>
                      </a:lnTo>
                      <a:lnTo>
                        <a:pt x="17" y="9"/>
                      </a:lnTo>
                      <a:lnTo>
                        <a:pt x="19" y="8"/>
                      </a:lnTo>
                      <a:lnTo>
                        <a:pt x="21" y="7"/>
                      </a:lnTo>
                      <a:lnTo>
                        <a:pt x="21" y="6"/>
                      </a:lnTo>
                      <a:lnTo>
                        <a:pt x="21" y="4"/>
                      </a:lnTo>
                      <a:lnTo>
                        <a:pt x="20" y="3"/>
                      </a:lnTo>
                      <a:lnTo>
                        <a:pt x="18" y="2"/>
                      </a:lnTo>
                      <a:lnTo>
                        <a:pt x="17" y="2"/>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18" name="Freeform 678"/>
                <p:cNvSpPr>
                  <a:spLocks/>
                </p:cNvSpPr>
                <p:nvPr/>
              </p:nvSpPr>
              <p:spPr bwMode="auto">
                <a:xfrm>
                  <a:off x="4594" y="3024"/>
                  <a:ext cx="11" cy="6"/>
                </a:xfrm>
                <a:custGeom>
                  <a:avLst/>
                  <a:gdLst>
                    <a:gd name="T0" fmla="*/ 8 w 11"/>
                    <a:gd name="T1" fmla="*/ 1 h 6"/>
                    <a:gd name="T2" fmla="*/ 5 w 11"/>
                    <a:gd name="T3" fmla="*/ 1 h 6"/>
                    <a:gd name="T4" fmla="*/ 4 w 11"/>
                    <a:gd name="T5" fmla="*/ 0 h 6"/>
                    <a:gd name="T6" fmla="*/ 4 w 11"/>
                    <a:gd name="T7" fmla="*/ 0 h 6"/>
                    <a:gd name="T8" fmla="*/ 3 w 11"/>
                    <a:gd name="T9" fmla="*/ 0 h 6"/>
                    <a:gd name="T10" fmla="*/ 2 w 11"/>
                    <a:gd name="T11" fmla="*/ 0 h 6"/>
                    <a:gd name="T12" fmla="*/ 1 w 11"/>
                    <a:gd name="T13" fmla="*/ 1 h 6"/>
                    <a:gd name="T14" fmla="*/ 0 w 11"/>
                    <a:gd name="T15" fmla="*/ 1 h 6"/>
                    <a:gd name="T16" fmla="*/ 0 w 11"/>
                    <a:gd name="T17" fmla="*/ 2 h 6"/>
                    <a:gd name="T18" fmla="*/ 1 w 11"/>
                    <a:gd name="T19" fmla="*/ 2 h 6"/>
                    <a:gd name="T20" fmla="*/ 1 w 11"/>
                    <a:gd name="T21" fmla="*/ 3 h 6"/>
                    <a:gd name="T22" fmla="*/ 2 w 11"/>
                    <a:gd name="T23" fmla="*/ 3 h 6"/>
                    <a:gd name="T24" fmla="*/ 3 w 11"/>
                    <a:gd name="T25" fmla="*/ 4 h 6"/>
                    <a:gd name="T26" fmla="*/ 4 w 11"/>
                    <a:gd name="T27" fmla="*/ 4 h 6"/>
                    <a:gd name="T28" fmla="*/ 5 w 11"/>
                    <a:gd name="T29" fmla="*/ 4 h 6"/>
                    <a:gd name="T30" fmla="*/ 5 w 11"/>
                    <a:gd name="T31" fmla="*/ 5 h 6"/>
                    <a:gd name="T32" fmla="*/ 6 w 11"/>
                    <a:gd name="T33" fmla="*/ 5 h 6"/>
                    <a:gd name="T34" fmla="*/ 7 w 11"/>
                    <a:gd name="T35" fmla="*/ 4 h 6"/>
                    <a:gd name="T36" fmla="*/ 9 w 11"/>
                    <a:gd name="T37" fmla="*/ 3 h 6"/>
                    <a:gd name="T38" fmla="*/ 9 w 11"/>
                    <a:gd name="T39" fmla="*/ 3 h 6"/>
                    <a:gd name="T40" fmla="*/ 10 w 11"/>
                    <a:gd name="T41" fmla="*/ 2 h 6"/>
                    <a:gd name="T42" fmla="*/ 9 w 11"/>
                    <a:gd name="T43" fmla="*/ 1 h 6"/>
                    <a:gd name="T44" fmla="*/ 8 w 11"/>
                    <a:gd name="T45" fmla="*/ 1 h 6"/>
                    <a:gd name="T46" fmla="*/ 8 w 11"/>
                    <a:gd name="T47" fmla="*/ 1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6"/>
                    <a:gd name="T74" fmla="*/ 11 w 11"/>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6">
                      <a:moveTo>
                        <a:pt x="8" y="1"/>
                      </a:moveTo>
                      <a:lnTo>
                        <a:pt x="5" y="1"/>
                      </a:lnTo>
                      <a:lnTo>
                        <a:pt x="4" y="0"/>
                      </a:lnTo>
                      <a:lnTo>
                        <a:pt x="3" y="0"/>
                      </a:lnTo>
                      <a:lnTo>
                        <a:pt x="2" y="0"/>
                      </a:lnTo>
                      <a:lnTo>
                        <a:pt x="1" y="1"/>
                      </a:lnTo>
                      <a:lnTo>
                        <a:pt x="0" y="1"/>
                      </a:lnTo>
                      <a:lnTo>
                        <a:pt x="0" y="2"/>
                      </a:lnTo>
                      <a:lnTo>
                        <a:pt x="1" y="2"/>
                      </a:lnTo>
                      <a:lnTo>
                        <a:pt x="1" y="3"/>
                      </a:lnTo>
                      <a:lnTo>
                        <a:pt x="2" y="3"/>
                      </a:lnTo>
                      <a:lnTo>
                        <a:pt x="3" y="4"/>
                      </a:lnTo>
                      <a:lnTo>
                        <a:pt x="4" y="4"/>
                      </a:lnTo>
                      <a:lnTo>
                        <a:pt x="5" y="4"/>
                      </a:lnTo>
                      <a:lnTo>
                        <a:pt x="5" y="5"/>
                      </a:lnTo>
                      <a:lnTo>
                        <a:pt x="6" y="5"/>
                      </a:lnTo>
                      <a:lnTo>
                        <a:pt x="7" y="4"/>
                      </a:lnTo>
                      <a:lnTo>
                        <a:pt x="9" y="3"/>
                      </a:lnTo>
                      <a:lnTo>
                        <a:pt x="10" y="2"/>
                      </a:lnTo>
                      <a:lnTo>
                        <a:pt x="9" y="1"/>
                      </a:lnTo>
                      <a:lnTo>
                        <a:pt x="8"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19" name="Freeform 679"/>
                <p:cNvSpPr>
                  <a:spLocks/>
                </p:cNvSpPr>
                <p:nvPr/>
              </p:nvSpPr>
              <p:spPr bwMode="auto">
                <a:xfrm>
                  <a:off x="4594" y="3024"/>
                  <a:ext cx="22" cy="16"/>
                </a:xfrm>
                <a:custGeom>
                  <a:avLst/>
                  <a:gdLst>
                    <a:gd name="T0" fmla="*/ 17 w 22"/>
                    <a:gd name="T1" fmla="*/ 3 h 16"/>
                    <a:gd name="T2" fmla="*/ 17 w 22"/>
                    <a:gd name="T3" fmla="*/ 3 h 16"/>
                    <a:gd name="T4" fmla="*/ 11 w 22"/>
                    <a:gd name="T5" fmla="*/ 2 h 16"/>
                    <a:gd name="T6" fmla="*/ 9 w 22"/>
                    <a:gd name="T7" fmla="*/ 1 h 16"/>
                    <a:gd name="T8" fmla="*/ 8 w 22"/>
                    <a:gd name="T9" fmla="*/ 1 h 16"/>
                    <a:gd name="T10" fmla="*/ 6 w 22"/>
                    <a:gd name="T11" fmla="*/ 0 h 16"/>
                    <a:gd name="T12" fmla="*/ 3 w 22"/>
                    <a:gd name="T13" fmla="*/ 1 h 16"/>
                    <a:gd name="T14" fmla="*/ 1 w 22"/>
                    <a:gd name="T15" fmla="*/ 2 h 16"/>
                    <a:gd name="T16" fmla="*/ 0 w 22"/>
                    <a:gd name="T17" fmla="*/ 4 h 16"/>
                    <a:gd name="T18" fmla="*/ 0 w 22"/>
                    <a:gd name="T19" fmla="*/ 6 h 16"/>
                    <a:gd name="T20" fmla="*/ 1 w 22"/>
                    <a:gd name="T21" fmla="*/ 7 h 16"/>
                    <a:gd name="T22" fmla="*/ 2 w 22"/>
                    <a:gd name="T23" fmla="*/ 9 h 16"/>
                    <a:gd name="T24" fmla="*/ 4 w 22"/>
                    <a:gd name="T25" fmla="*/ 10 h 16"/>
                    <a:gd name="T26" fmla="*/ 6 w 22"/>
                    <a:gd name="T27" fmla="*/ 11 h 16"/>
                    <a:gd name="T28" fmla="*/ 8 w 22"/>
                    <a:gd name="T29" fmla="*/ 12 h 16"/>
                    <a:gd name="T30" fmla="*/ 10 w 22"/>
                    <a:gd name="T31" fmla="*/ 13 h 16"/>
                    <a:gd name="T32" fmla="*/ 11 w 22"/>
                    <a:gd name="T33" fmla="*/ 15 h 16"/>
                    <a:gd name="T34" fmla="*/ 13 w 22"/>
                    <a:gd name="T35" fmla="*/ 14 h 16"/>
                    <a:gd name="T36" fmla="*/ 15 w 22"/>
                    <a:gd name="T37" fmla="*/ 13 h 16"/>
                    <a:gd name="T38" fmla="*/ 19 w 22"/>
                    <a:gd name="T39" fmla="*/ 10 h 16"/>
                    <a:gd name="T40" fmla="*/ 20 w 22"/>
                    <a:gd name="T41" fmla="*/ 8 h 16"/>
                    <a:gd name="T42" fmla="*/ 21 w 22"/>
                    <a:gd name="T43" fmla="*/ 6 h 16"/>
                    <a:gd name="T44" fmla="*/ 19 w 22"/>
                    <a:gd name="T45" fmla="*/ 4 h 16"/>
                    <a:gd name="T46" fmla="*/ 18 w 22"/>
                    <a:gd name="T47" fmla="*/ 3 h 16"/>
                    <a:gd name="T48" fmla="*/ 17 w 22"/>
                    <a:gd name="T49" fmla="*/ 3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16"/>
                    <a:gd name="T77" fmla="*/ 22 w 22"/>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16">
                      <a:moveTo>
                        <a:pt x="17" y="3"/>
                      </a:moveTo>
                      <a:lnTo>
                        <a:pt x="17" y="3"/>
                      </a:lnTo>
                      <a:lnTo>
                        <a:pt x="11" y="2"/>
                      </a:lnTo>
                      <a:lnTo>
                        <a:pt x="9" y="1"/>
                      </a:lnTo>
                      <a:lnTo>
                        <a:pt x="8" y="1"/>
                      </a:lnTo>
                      <a:lnTo>
                        <a:pt x="6" y="0"/>
                      </a:lnTo>
                      <a:lnTo>
                        <a:pt x="3" y="1"/>
                      </a:lnTo>
                      <a:lnTo>
                        <a:pt x="1" y="2"/>
                      </a:lnTo>
                      <a:lnTo>
                        <a:pt x="0" y="4"/>
                      </a:lnTo>
                      <a:lnTo>
                        <a:pt x="0" y="6"/>
                      </a:lnTo>
                      <a:lnTo>
                        <a:pt x="1" y="7"/>
                      </a:lnTo>
                      <a:lnTo>
                        <a:pt x="2" y="9"/>
                      </a:lnTo>
                      <a:lnTo>
                        <a:pt x="4" y="10"/>
                      </a:lnTo>
                      <a:lnTo>
                        <a:pt x="6" y="11"/>
                      </a:lnTo>
                      <a:lnTo>
                        <a:pt x="8" y="12"/>
                      </a:lnTo>
                      <a:lnTo>
                        <a:pt x="10" y="13"/>
                      </a:lnTo>
                      <a:lnTo>
                        <a:pt x="11" y="15"/>
                      </a:lnTo>
                      <a:lnTo>
                        <a:pt x="13" y="14"/>
                      </a:lnTo>
                      <a:lnTo>
                        <a:pt x="15" y="13"/>
                      </a:lnTo>
                      <a:lnTo>
                        <a:pt x="19" y="10"/>
                      </a:lnTo>
                      <a:lnTo>
                        <a:pt x="20" y="8"/>
                      </a:lnTo>
                      <a:lnTo>
                        <a:pt x="21" y="6"/>
                      </a:lnTo>
                      <a:lnTo>
                        <a:pt x="19" y="4"/>
                      </a:lnTo>
                      <a:lnTo>
                        <a:pt x="18" y="3"/>
                      </a:lnTo>
                      <a:lnTo>
                        <a:pt x="17" y="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20" name="Freeform 680"/>
                <p:cNvSpPr>
                  <a:spLocks/>
                </p:cNvSpPr>
                <p:nvPr/>
              </p:nvSpPr>
              <p:spPr bwMode="auto">
                <a:xfrm>
                  <a:off x="4613" y="2943"/>
                  <a:ext cx="3" cy="4"/>
                </a:xfrm>
                <a:custGeom>
                  <a:avLst/>
                  <a:gdLst>
                    <a:gd name="T0" fmla="*/ 0 w 3"/>
                    <a:gd name="T1" fmla="*/ 2 h 4"/>
                    <a:gd name="T2" fmla="*/ 0 w 3"/>
                    <a:gd name="T3" fmla="*/ 3 h 4"/>
                    <a:gd name="T4" fmla="*/ 0 w 3"/>
                    <a:gd name="T5" fmla="*/ 3 h 4"/>
                    <a:gd name="T6" fmla="*/ 1 w 3"/>
                    <a:gd name="T7" fmla="*/ 3 h 4"/>
                    <a:gd name="T8" fmla="*/ 1 w 3"/>
                    <a:gd name="T9" fmla="*/ 3 h 4"/>
                    <a:gd name="T10" fmla="*/ 1 w 3"/>
                    <a:gd name="T11" fmla="*/ 3 h 4"/>
                    <a:gd name="T12" fmla="*/ 2 w 3"/>
                    <a:gd name="T13" fmla="*/ 3 h 4"/>
                    <a:gd name="T14" fmla="*/ 2 w 3"/>
                    <a:gd name="T15" fmla="*/ 1 h 4"/>
                    <a:gd name="T16" fmla="*/ 0 w 3"/>
                    <a:gd name="T17" fmla="*/ 0 h 4"/>
                    <a:gd name="T18" fmla="*/ 0 w 3"/>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0" y="2"/>
                      </a:moveTo>
                      <a:lnTo>
                        <a:pt x="0" y="3"/>
                      </a:lnTo>
                      <a:lnTo>
                        <a:pt x="1" y="3"/>
                      </a:lnTo>
                      <a:lnTo>
                        <a:pt x="2" y="3"/>
                      </a:lnTo>
                      <a:lnTo>
                        <a:pt x="2" y="1"/>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21" name="Freeform 681"/>
                <p:cNvSpPr>
                  <a:spLocks/>
                </p:cNvSpPr>
                <p:nvPr/>
              </p:nvSpPr>
              <p:spPr bwMode="auto">
                <a:xfrm>
                  <a:off x="4615" y="2943"/>
                  <a:ext cx="10" cy="14"/>
                </a:xfrm>
                <a:custGeom>
                  <a:avLst/>
                  <a:gdLst>
                    <a:gd name="T0" fmla="*/ 9 w 10"/>
                    <a:gd name="T1" fmla="*/ 8 h 14"/>
                    <a:gd name="T2" fmla="*/ 9 w 10"/>
                    <a:gd name="T3" fmla="*/ 8 h 14"/>
                    <a:gd name="T4" fmla="*/ 8 w 10"/>
                    <a:gd name="T5" fmla="*/ 11 h 14"/>
                    <a:gd name="T6" fmla="*/ 7 w 10"/>
                    <a:gd name="T7" fmla="*/ 12 h 14"/>
                    <a:gd name="T8" fmla="*/ 6 w 10"/>
                    <a:gd name="T9" fmla="*/ 13 h 14"/>
                    <a:gd name="T10" fmla="*/ 5 w 10"/>
                    <a:gd name="T11" fmla="*/ 13 h 14"/>
                    <a:gd name="T12" fmla="*/ 2 w 10"/>
                    <a:gd name="T13" fmla="*/ 13 h 14"/>
                    <a:gd name="T14" fmla="*/ 1 w 10"/>
                    <a:gd name="T15" fmla="*/ 11 h 14"/>
                    <a:gd name="T16" fmla="*/ 0 w 10"/>
                    <a:gd name="T17" fmla="*/ 4 h 14"/>
                    <a:gd name="T18" fmla="*/ 8 w 10"/>
                    <a:gd name="T19" fmla="*/ 0 h 14"/>
                    <a:gd name="T20" fmla="*/ 9 w 10"/>
                    <a:gd name="T21" fmla="*/ 8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4"/>
                    <a:gd name="T35" fmla="*/ 10 w 10"/>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4">
                      <a:moveTo>
                        <a:pt x="9" y="8"/>
                      </a:moveTo>
                      <a:lnTo>
                        <a:pt x="9" y="8"/>
                      </a:lnTo>
                      <a:lnTo>
                        <a:pt x="8" y="11"/>
                      </a:lnTo>
                      <a:lnTo>
                        <a:pt x="7" y="12"/>
                      </a:lnTo>
                      <a:lnTo>
                        <a:pt x="6" y="13"/>
                      </a:lnTo>
                      <a:lnTo>
                        <a:pt x="5" y="13"/>
                      </a:lnTo>
                      <a:lnTo>
                        <a:pt x="2" y="13"/>
                      </a:lnTo>
                      <a:lnTo>
                        <a:pt x="1" y="11"/>
                      </a:lnTo>
                      <a:lnTo>
                        <a:pt x="0" y="4"/>
                      </a:lnTo>
                      <a:lnTo>
                        <a:pt x="8" y="0"/>
                      </a:lnTo>
                      <a:lnTo>
                        <a:pt x="9" y="8"/>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22" name="Freeform 682"/>
                <p:cNvSpPr>
                  <a:spLocks/>
                </p:cNvSpPr>
                <p:nvPr/>
              </p:nvSpPr>
              <p:spPr bwMode="auto">
                <a:xfrm>
                  <a:off x="4676" y="2973"/>
                  <a:ext cx="2" cy="4"/>
                </a:xfrm>
                <a:custGeom>
                  <a:avLst/>
                  <a:gdLst>
                    <a:gd name="T0" fmla="*/ 0 w 2"/>
                    <a:gd name="T1" fmla="*/ 2 h 4"/>
                    <a:gd name="T2" fmla="*/ 0 w 2"/>
                    <a:gd name="T3" fmla="*/ 3 h 4"/>
                    <a:gd name="T4" fmla="*/ 0 w 2"/>
                    <a:gd name="T5" fmla="*/ 3 h 4"/>
                    <a:gd name="T6" fmla="*/ 0 w 2"/>
                    <a:gd name="T7" fmla="*/ 3 h 4"/>
                    <a:gd name="T8" fmla="*/ 1 w 2"/>
                    <a:gd name="T9" fmla="*/ 3 h 4"/>
                    <a:gd name="T10" fmla="*/ 1 w 2"/>
                    <a:gd name="T11" fmla="*/ 3 h 4"/>
                    <a:gd name="T12" fmla="*/ 1 w 2"/>
                    <a:gd name="T13" fmla="*/ 3 h 4"/>
                    <a:gd name="T14" fmla="*/ 1 w 2"/>
                    <a:gd name="T15" fmla="*/ 3 h 4"/>
                    <a:gd name="T16" fmla="*/ 1 w 2"/>
                    <a:gd name="T17" fmla="*/ 2 h 4"/>
                    <a:gd name="T18" fmla="*/ 1 w 2"/>
                    <a:gd name="T19" fmla="*/ 1 h 4"/>
                    <a:gd name="T20" fmla="*/ 0 w 2"/>
                    <a:gd name="T21" fmla="*/ 0 h 4"/>
                    <a:gd name="T22" fmla="*/ 0 w 2"/>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4"/>
                    <a:gd name="T38" fmla="*/ 2 w 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4">
                      <a:moveTo>
                        <a:pt x="0" y="2"/>
                      </a:moveTo>
                      <a:lnTo>
                        <a:pt x="0" y="3"/>
                      </a:lnTo>
                      <a:lnTo>
                        <a:pt x="1" y="3"/>
                      </a:lnTo>
                      <a:lnTo>
                        <a:pt x="1" y="2"/>
                      </a:lnTo>
                      <a:lnTo>
                        <a:pt x="1" y="1"/>
                      </a:lnTo>
                      <a:lnTo>
                        <a:pt x="0"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23" name="Freeform 683"/>
                <p:cNvSpPr>
                  <a:spLocks/>
                </p:cNvSpPr>
                <p:nvPr/>
              </p:nvSpPr>
              <p:spPr bwMode="auto">
                <a:xfrm>
                  <a:off x="4677" y="2973"/>
                  <a:ext cx="11" cy="14"/>
                </a:xfrm>
                <a:custGeom>
                  <a:avLst/>
                  <a:gdLst>
                    <a:gd name="T0" fmla="*/ 10 w 11"/>
                    <a:gd name="T1" fmla="*/ 8 h 14"/>
                    <a:gd name="T2" fmla="*/ 10 w 11"/>
                    <a:gd name="T3" fmla="*/ 8 h 14"/>
                    <a:gd name="T4" fmla="*/ 9 w 11"/>
                    <a:gd name="T5" fmla="*/ 11 h 14"/>
                    <a:gd name="T6" fmla="*/ 7 w 11"/>
                    <a:gd name="T7" fmla="*/ 12 h 14"/>
                    <a:gd name="T8" fmla="*/ 7 w 11"/>
                    <a:gd name="T9" fmla="*/ 13 h 14"/>
                    <a:gd name="T10" fmla="*/ 4 w 11"/>
                    <a:gd name="T11" fmla="*/ 13 h 14"/>
                    <a:gd name="T12" fmla="*/ 3 w 11"/>
                    <a:gd name="T13" fmla="*/ 13 h 14"/>
                    <a:gd name="T14" fmla="*/ 2 w 11"/>
                    <a:gd name="T15" fmla="*/ 12 h 14"/>
                    <a:gd name="T16" fmla="*/ 1 w 11"/>
                    <a:gd name="T17" fmla="*/ 11 h 14"/>
                    <a:gd name="T18" fmla="*/ 1 w 11"/>
                    <a:gd name="T19" fmla="*/ 10 h 14"/>
                    <a:gd name="T20" fmla="*/ 0 w 11"/>
                    <a:gd name="T21" fmla="*/ 3 h 14"/>
                    <a:gd name="T22" fmla="*/ 8 w 11"/>
                    <a:gd name="T23" fmla="*/ 0 h 14"/>
                    <a:gd name="T24" fmla="*/ 10 w 11"/>
                    <a:gd name="T25" fmla="*/ 8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4"/>
                    <a:gd name="T41" fmla="*/ 11 w 1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4">
                      <a:moveTo>
                        <a:pt x="10" y="8"/>
                      </a:moveTo>
                      <a:lnTo>
                        <a:pt x="10" y="8"/>
                      </a:lnTo>
                      <a:lnTo>
                        <a:pt x="9" y="11"/>
                      </a:lnTo>
                      <a:lnTo>
                        <a:pt x="7" y="12"/>
                      </a:lnTo>
                      <a:lnTo>
                        <a:pt x="7" y="13"/>
                      </a:lnTo>
                      <a:lnTo>
                        <a:pt x="4" y="13"/>
                      </a:lnTo>
                      <a:lnTo>
                        <a:pt x="3" y="13"/>
                      </a:lnTo>
                      <a:lnTo>
                        <a:pt x="2" y="12"/>
                      </a:lnTo>
                      <a:lnTo>
                        <a:pt x="1" y="11"/>
                      </a:lnTo>
                      <a:lnTo>
                        <a:pt x="1" y="10"/>
                      </a:lnTo>
                      <a:lnTo>
                        <a:pt x="0" y="3"/>
                      </a:lnTo>
                      <a:lnTo>
                        <a:pt x="8" y="0"/>
                      </a:lnTo>
                      <a:lnTo>
                        <a:pt x="10" y="8"/>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24" name="Freeform 684"/>
                <p:cNvSpPr>
                  <a:spLocks/>
                </p:cNvSpPr>
                <p:nvPr/>
              </p:nvSpPr>
              <p:spPr bwMode="auto">
                <a:xfrm>
                  <a:off x="4649" y="3011"/>
                  <a:ext cx="3" cy="4"/>
                </a:xfrm>
                <a:custGeom>
                  <a:avLst/>
                  <a:gdLst>
                    <a:gd name="T0" fmla="*/ 2 w 3"/>
                    <a:gd name="T1" fmla="*/ 2 h 4"/>
                    <a:gd name="T2" fmla="*/ 2 w 3"/>
                    <a:gd name="T3" fmla="*/ 3 h 4"/>
                    <a:gd name="T4" fmla="*/ 2 w 3"/>
                    <a:gd name="T5" fmla="*/ 3 h 4"/>
                    <a:gd name="T6" fmla="*/ 2 w 3"/>
                    <a:gd name="T7" fmla="*/ 3 h 4"/>
                    <a:gd name="T8" fmla="*/ 1 w 3"/>
                    <a:gd name="T9" fmla="*/ 3 h 4"/>
                    <a:gd name="T10" fmla="*/ 1 w 3"/>
                    <a:gd name="T11" fmla="*/ 3 h 4"/>
                    <a:gd name="T12" fmla="*/ 1 w 3"/>
                    <a:gd name="T13" fmla="*/ 3 h 4"/>
                    <a:gd name="T14" fmla="*/ 0 w 3"/>
                    <a:gd name="T15" fmla="*/ 3 h 4"/>
                    <a:gd name="T16" fmla="*/ 1 w 3"/>
                    <a:gd name="T17" fmla="*/ 1 h 4"/>
                    <a:gd name="T18" fmla="*/ 2 w 3"/>
                    <a:gd name="T19" fmla="*/ 0 h 4"/>
                    <a:gd name="T20" fmla="*/ 2 w 3"/>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2" y="2"/>
                      </a:moveTo>
                      <a:lnTo>
                        <a:pt x="2" y="3"/>
                      </a:lnTo>
                      <a:lnTo>
                        <a:pt x="1" y="3"/>
                      </a:lnTo>
                      <a:lnTo>
                        <a:pt x="0" y="3"/>
                      </a:lnTo>
                      <a:lnTo>
                        <a:pt x="1" y="1"/>
                      </a:lnTo>
                      <a:lnTo>
                        <a:pt x="2" y="0"/>
                      </a:lnTo>
                      <a:lnTo>
                        <a:pt x="2"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25" name="Freeform 685"/>
                <p:cNvSpPr>
                  <a:spLocks/>
                </p:cNvSpPr>
                <p:nvPr/>
              </p:nvSpPr>
              <p:spPr bwMode="auto">
                <a:xfrm>
                  <a:off x="4649" y="3011"/>
                  <a:ext cx="14" cy="14"/>
                </a:xfrm>
                <a:custGeom>
                  <a:avLst/>
                  <a:gdLst>
                    <a:gd name="T0" fmla="*/ 13 w 14"/>
                    <a:gd name="T1" fmla="*/ 8 h 14"/>
                    <a:gd name="T2" fmla="*/ 13 w 14"/>
                    <a:gd name="T3" fmla="*/ 8 h 14"/>
                    <a:gd name="T4" fmla="*/ 13 w 14"/>
                    <a:gd name="T5" fmla="*/ 11 h 14"/>
                    <a:gd name="T6" fmla="*/ 12 w 14"/>
                    <a:gd name="T7" fmla="*/ 12 h 14"/>
                    <a:gd name="T8" fmla="*/ 11 w 14"/>
                    <a:gd name="T9" fmla="*/ 13 h 14"/>
                    <a:gd name="T10" fmla="*/ 9 w 14"/>
                    <a:gd name="T11" fmla="*/ 13 h 14"/>
                    <a:gd name="T12" fmla="*/ 7 w 14"/>
                    <a:gd name="T13" fmla="*/ 13 h 14"/>
                    <a:gd name="T14" fmla="*/ 3 w 14"/>
                    <a:gd name="T15" fmla="*/ 13 h 14"/>
                    <a:gd name="T16" fmla="*/ 0 w 14"/>
                    <a:gd name="T17" fmla="*/ 12 h 14"/>
                    <a:gd name="T18" fmla="*/ 5 w 14"/>
                    <a:gd name="T19" fmla="*/ 3 h 14"/>
                    <a:gd name="T20" fmla="*/ 13 w 14"/>
                    <a:gd name="T21" fmla="*/ 0 h 14"/>
                    <a:gd name="T22" fmla="*/ 13 w 14"/>
                    <a:gd name="T23" fmla="*/ 8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4"/>
                    <a:gd name="T38" fmla="*/ 14 w 1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4">
                      <a:moveTo>
                        <a:pt x="13" y="8"/>
                      </a:moveTo>
                      <a:lnTo>
                        <a:pt x="13" y="8"/>
                      </a:lnTo>
                      <a:lnTo>
                        <a:pt x="13" y="11"/>
                      </a:lnTo>
                      <a:lnTo>
                        <a:pt x="12" y="12"/>
                      </a:lnTo>
                      <a:lnTo>
                        <a:pt x="11" y="13"/>
                      </a:lnTo>
                      <a:lnTo>
                        <a:pt x="9" y="13"/>
                      </a:lnTo>
                      <a:lnTo>
                        <a:pt x="7" y="13"/>
                      </a:lnTo>
                      <a:lnTo>
                        <a:pt x="3" y="13"/>
                      </a:lnTo>
                      <a:lnTo>
                        <a:pt x="0" y="12"/>
                      </a:lnTo>
                      <a:lnTo>
                        <a:pt x="5" y="3"/>
                      </a:lnTo>
                      <a:lnTo>
                        <a:pt x="13" y="0"/>
                      </a:lnTo>
                      <a:lnTo>
                        <a:pt x="13" y="8"/>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26" name="Freeform 686"/>
                <p:cNvSpPr>
                  <a:spLocks/>
                </p:cNvSpPr>
                <p:nvPr/>
              </p:nvSpPr>
              <p:spPr bwMode="auto">
                <a:xfrm>
                  <a:off x="4600" y="2989"/>
                  <a:ext cx="11" cy="4"/>
                </a:xfrm>
                <a:custGeom>
                  <a:avLst/>
                  <a:gdLst>
                    <a:gd name="T0" fmla="*/ 1 w 11"/>
                    <a:gd name="T1" fmla="*/ 0 h 4"/>
                    <a:gd name="T2" fmla="*/ 2 w 11"/>
                    <a:gd name="T3" fmla="*/ 1 h 4"/>
                    <a:gd name="T4" fmla="*/ 2 w 11"/>
                    <a:gd name="T5" fmla="*/ 1 h 4"/>
                    <a:gd name="T6" fmla="*/ 3 w 11"/>
                    <a:gd name="T7" fmla="*/ 2 h 4"/>
                    <a:gd name="T8" fmla="*/ 4 w 11"/>
                    <a:gd name="T9" fmla="*/ 2 h 4"/>
                    <a:gd name="T10" fmla="*/ 6 w 11"/>
                    <a:gd name="T11" fmla="*/ 1 h 4"/>
                    <a:gd name="T12" fmla="*/ 7 w 11"/>
                    <a:gd name="T13" fmla="*/ 1 h 4"/>
                    <a:gd name="T14" fmla="*/ 8 w 11"/>
                    <a:gd name="T15" fmla="*/ 1 h 4"/>
                    <a:gd name="T16" fmla="*/ 9 w 11"/>
                    <a:gd name="T17" fmla="*/ 1 h 4"/>
                    <a:gd name="T18" fmla="*/ 9 w 11"/>
                    <a:gd name="T19" fmla="*/ 1 h 4"/>
                    <a:gd name="T20" fmla="*/ 10 w 11"/>
                    <a:gd name="T21" fmla="*/ 2 h 4"/>
                    <a:gd name="T22" fmla="*/ 10 w 11"/>
                    <a:gd name="T23" fmla="*/ 2 h 4"/>
                    <a:gd name="T24" fmla="*/ 9 w 11"/>
                    <a:gd name="T25" fmla="*/ 2 h 4"/>
                    <a:gd name="T26" fmla="*/ 8 w 11"/>
                    <a:gd name="T27" fmla="*/ 3 h 4"/>
                    <a:gd name="T28" fmla="*/ 6 w 11"/>
                    <a:gd name="T29" fmla="*/ 3 h 4"/>
                    <a:gd name="T30" fmla="*/ 6 w 11"/>
                    <a:gd name="T31" fmla="*/ 3 h 4"/>
                    <a:gd name="T32" fmla="*/ 5 w 11"/>
                    <a:gd name="T33" fmla="*/ 3 h 4"/>
                    <a:gd name="T34" fmla="*/ 3 w 11"/>
                    <a:gd name="T35" fmla="*/ 3 h 4"/>
                    <a:gd name="T36" fmla="*/ 2 w 11"/>
                    <a:gd name="T37" fmla="*/ 3 h 4"/>
                    <a:gd name="T38" fmla="*/ 1 w 11"/>
                    <a:gd name="T39" fmla="*/ 3 h 4"/>
                    <a:gd name="T40" fmla="*/ 1 w 11"/>
                    <a:gd name="T41" fmla="*/ 3 h 4"/>
                    <a:gd name="T42" fmla="*/ 0 w 11"/>
                    <a:gd name="T43" fmla="*/ 2 h 4"/>
                    <a:gd name="T44" fmla="*/ 0 w 11"/>
                    <a:gd name="T45" fmla="*/ 1 h 4"/>
                    <a:gd name="T46" fmla="*/ 1 w 11"/>
                    <a:gd name="T47" fmla="*/ 0 h 4"/>
                    <a:gd name="T48" fmla="*/ 1 w 11"/>
                    <a:gd name="T49" fmla="*/ 0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4"/>
                    <a:gd name="T77" fmla="*/ 11 w 11"/>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4">
                      <a:moveTo>
                        <a:pt x="1" y="0"/>
                      </a:moveTo>
                      <a:lnTo>
                        <a:pt x="2" y="1"/>
                      </a:lnTo>
                      <a:lnTo>
                        <a:pt x="3" y="2"/>
                      </a:lnTo>
                      <a:lnTo>
                        <a:pt x="4" y="2"/>
                      </a:lnTo>
                      <a:lnTo>
                        <a:pt x="6" y="1"/>
                      </a:lnTo>
                      <a:lnTo>
                        <a:pt x="7" y="1"/>
                      </a:lnTo>
                      <a:lnTo>
                        <a:pt x="8" y="1"/>
                      </a:lnTo>
                      <a:lnTo>
                        <a:pt x="9" y="1"/>
                      </a:lnTo>
                      <a:lnTo>
                        <a:pt x="10" y="2"/>
                      </a:lnTo>
                      <a:lnTo>
                        <a:pt x="9" y="2"/>
                      </a:lnTo>
                      <a:lnTo>
                        <a:pt x="8" y="3"/>
                      </a:lnTo>
                      <a:lnTo>
                        <a:pt x="6" y="3"/>
                      </a:lnTo>
                      <a:lnTo>
                        <a:pt x="5" y="3"/>
                      </a:lnTo>
                      <a:lnTo>
                        <a:pt x="3" y="3"/>
                      </a:lnTo>
                      <a:lnTo>
                        <a:pt x="2" y="3"/>
                      </a:lnTo>
                      <a:lnTo>
                        <a:pt x="1" y="3"/>
                      </a:lnTo>
                      <a:lnTo>
                        <a:pt x="0" y="2"/>
                      </a:lnTo>
                      <a:lnTo>
                        <a:pt x="0" y="1"/>
                      </a:lnTo>
                      <a:lnTo>
                        <a:pt x="1" y="0"/>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27" name="Freeform 687"/>
                <p:cNvSpPr>
                  <a:spLocks/>
                </p:cNvSpPr>
                <p:nvPr/>
              </p:nvSpPr>
              <p:spPr bwMode="auto">
                <a:xfrm>
                  <a:off x="4600" y="2989"/>
                  <a:ext cx="23" cy="14"/>
                </a:xfrm>
                <a:custGeom>
                  <a:avLst/>
                  <a:gdLst>
                    <a:gd name="T0" fmla="*/ 1 w 23"/>
                    <a:gd name="T1" fmla="*/ 0 h 14"/>
                    <a:gd name="T2" fmla="*/ 1 w 23"/>
                    <a:gd name="T3" fmla="*/ 0 h 14"/>
                    <a:gd name="T4" fmla="*/ 3 w 23"/>
                    <a:gd name="T5" fmla="*/ 3 h 14"/>
                    <a:gd name="T6" fmla="*/ 5 w 23"/>
                    <a:gd name="T7" fmla="*/ 6 h 14"/>
                    <a:gd name="T8" fmla="*/ 7 w 23"/>
                    <a:gd name="T9" fmla="*/ 7 h 14"/>
                    <a:gd name="T10" fmla="*/ 9 w 23"/>
                    <a:gd name="T11" fmla="*/ 7 h 14"/>
                    <a:gd name="T12" fmla="*/ 13 w 23"/>
                    <a:gd name="T13" fmla="*/ 6 h 14"/>
                    <a:gd name="T14" fmla="*/ 15 w 23"/>
                    <a:gd name="T15" fmla="*/ 6 h 14"/>
                    <a:gd name="T16" fmla="*/ 17 w 23"/>
                    <a:gd name="T17" fmla="*/ 5 h 14"/>
                    <a:gd name="T18" fmla="*/ 20 w 23"/>
                    <a:gd name="T19" fmla="*/ 5 h 14"/>
                    <a:gd name="T20" fmla="*/ 21 w 23"/>
                    <a:gd name="T21" fmla="*/ 6 h 14"/>
                    <a:gd name="T22" fmla="*/ 22 w 23"/>
                    <a:gd name="T23" fmla="*/ 8 h 14"/>
                    <a:gd name="T24" fmla="*/ 22 w 23"/>
                    <a:gd name="T25" fmla="*/ 9 h 14"/>
                    <a:gd name="T26" fmla="*/ 20 w 23"/>
                    <a:gd name="T27" fmla="*/ 10 h 14"/>
                    <a:gd name="T28" fmla="*/ 17 w 23"/>
                    <a:gd name="T29" fmla="*/ 11 h 14"/>
                    <a:gd name="T30" fmla="*/ 14 w 23"/>
                    <a:gd name="T31" fmla="*/ 12 h 14"/>
                    <a:gd name="T32" fmla="*/ 13 w 23"/>
                    <a:gd name="T33" fmla="*/ 13 h 14"/>
                    <a:gd name="T34" fmla="*/ 10 w 23"/>
                    <a:gd name="T35" fmla="*/ 13 h 14"/>
                    <a:gd name="T36" fmla="*/ 7 w 23"/>
                    <a:gd name="T37" fmla="*/ 13 h 14"/>
                    <a:gd name="T38" fmla="*/ 5 w 23"/>
                    <a:gd name="T39" fmla="*/ 13 h 14"/>
                    <a:gd name="T40" fmla="*/ 2 w 23"/>
                    <a:gd name="T41" fmla="*/ 13 h 14"/>
                    <a:gd name="T42" fmla="*/ 1 w 23"/>
                    <a:gd name="T43" fmla="*/ 11 h 14"/>
                    <a:gd name="T44" fmla="*/ 0 w 23"/>
                    <a:gd name="T45" fmla="*/ 9 h 14"/>
                    <a:gd name="T46" fmla="*/ 0 w 23"/>
                    <a:gd name="T47" fmla="*/ 4 h 14"/>
                    <a:gd name="T48" fmla="*/ 1 w 23"/>
                    <a:gd name="T49" fmla="*/ 2 h 14"/>
                    <a:gd name="T50" fmla="*/ 1 w 23"/>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4"/>
                    <a:gd name="T80" fmla="*/ 23 w 23"/>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4">
                      <a:moveTo>
                        <a:pt x="1" y="0"/>
                      </a:moveTo>
                      <a:lnTo>
                        <a:pt x="1" y="0"/>
                      </a:lnTo>
                      <a:lnTo>
                        <a:pt x="3" y="3"/>
                      </a:lnTo>
                      <a:lnTo>
                        <a:pt x="5" y="6"/>
                      </a:lnTo>
                      <a:lnTo>
                        <a:pt x="7" y="7"/>
                      </a:lnTo>
                      <a:lnTo>
                        <a:pt x="9" y="7"/>
                      </a:lnTo>
                      <a:lnTo>
                        <a:pt x="13" y="6"/>
                      </a:lnTo>
                      <a:lnTo>
                        <a:pt x="15" y="6"/>
                      </a:lnTo>
                      <a:lnTo>
                        <a:pt x="17" y="5"/>
                      </a:lnTo>
                      <a:lnTo>
                        <a:pt x="20" y="5"/>
                      </a:lnTo>
                      <a:lnTo>
                        <a:pt x="21" y="6"/>
                      </a:lnTo>
                      <a:lnTo>
                        <a:pt x="22" y="8"/>
                      </a:lnTo>
                      <a:lnTo>
                        <a:pt x="22" y="9"/>
                      </a:lnTo>
                      <a:lnTo>
                        <a:pt x="20" y="10"/>
                      </a:lnTo>
                      <a:lnTo>
                        <a:pt x="17" y="11"/>
                      </a:lnTo>
                      <a:lnTo>
                        <a:pt x="14" y="12"/>
                      </a:lnTo>
                      <a:lnTo>
                        <a:pt x="13" y="13"/>
                      </a:lnTo>
                      <a:lnTo>
                        <a:pt x="10" y="13"/>
                      </a:lnTo>
                      <a:lnTo>
                        <a:pt x="7" y="13"/>
                      </a:lnTo>
                      <a:lnTo>
                        <a:pt x="5" y="13"/>
                      </a:lnTo>
                      <a:lnTo>
                        <a:pt x="2" y="13"/>
                      </a:lnTo>
                      <a:lnTo>
                        <a:pt x="1" y="11"/>
                      </a:lnTo>
                      <a:lnTo>
                        <a:pt x="0" y="9"/>
                      </a:lnTo>
                      <a:lnTo>
                        <a:pt x="0" y="4"/>
                      </a:lnTo>
                      <a:lnTo>
                        <a:pt x="1" y="2"/>
                      </a:lnTo>
                      <a:lnTo>
                        <a:pt x="1"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28" name="Freeform 688"/>
                <p:cNvSpPr>
                  <a:spLocks/>
                </p:cNvSpPr>
                <p:nvPr/>
              </p:nvSpPr>
              <p:spPr bwMode="auto">
                <a:xfrm>
                  <a:off x="4642" y="2972"/>
                  <a:ext cx="9" cy="3"/>
                </a:xfrm>
                <a:custGeom>
                  <a:avLst/>
                  <a:gdLst>
                    <a:gd name="T0" fmla="*/ 0 w 9"/>
                    <a:gd name="T1" fmla="*/ 2 h 3"/>
                    <a:gd name="T2" fmla="*/ 5 w 9"/>
                    <a:gd name="T3" fmla="*/ 1 h 3"/>
                    <a:gd name="T4" fmla="*/ 8 w 9"/>
                    <a:gd name="T5" fmla="*/ 0 h 3"/>
                    <a:gd name="T6" fmla="*/ 5 w 9"/>
                    <a:gd name="T7" fmla="*/ 0 h 3"/>
                    <a:gd name="T8" fmla="*/ 5 w 9"/>
                    <a:gd name="T9" fmla="*/ 0 h 3"/>
                    <a:gd name="T10" fmla="*/ 0 w 9"/>
                    <a:gd name="T11" fmla="*/ 2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0" y="2"/>
                      </a:moveTo>
                      <a:lnTo>
                        <a:pt x="5" y="1"/>
                      </a:lnTo>
                      <a:lnTo>
                        <a:pt x="8" y="0"/>
                      </a:lnTo>
                      <a:lnTo>
                        <a:pt x="5" y="0"/>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29" name="Freeform 689"/>
                <p:cNvSpPr>
                  <a:spLocks/>
                </p:cNvSpPr>
                <p:nvPr/>
              </p:nvSpPr>
              <p:spPr bwMode="auto">
                <a:xfrm>
                  <a:off x="4650" y="2974"/>
                  <a:ext cx="4" cy="9"/>
                </a:xfrm>
                <a:custGeom>
                  <a:avLst/>
                  <a:gdLst>
                    <a:gd name="T0" fmla="*/ 3 w 4"/>
                    <a:gd name="T1" fmla="*/ 0 h 9"/>
                    <a:gd name="T2" fmla="*/ 3 w 4"/>
                    <a:gd name="T3" fmla="*/ 0 h 9"/>
                    <a:gd name="T4" fmla="*/ 1 w 4"/>
                    <a:gd name="T5" fmla="*/ 4 h 9"/>
                    <a:gd name="T6" fmla="*/ 0 w 4"/>
                    <a:gd name="T7" fmla="*/ 6 h 9"/>
                    <a:gd name="T8" fmla="*/ 1 w 4"/>
                    <a:gd name="T9" fmla="*/ 7 h 9"/>
                    <a:gd name="T10" fmla="*/ 1 w 4"/>
                    <a:gd name="T11" fmla="*/ 8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3" y="0"/>
                      </a:moveTo>
                      <a:lnTo>
                        <a:pt x="3" y="0"/>
                      </a:lnTo>
                      <a:lnTo>
                        <a:pt x="1" y="4"/>
                      </a:lnTo>
                      <a:lnTo>
                        <a:pt x="0" y="6"/>
                      </a:lnTo>
                      <a:lnTo>
                        <a:pt x="1" y="7"/>
                      </a:lnTo>
                      <a:lnTo>
                        <a:pt x="1" y="8"/>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30" name="Freeform 690"/>
                <p:cNvSpPr>
                  <a:spLocks/>
                </p:cNvSpPr>
                <p:nvPr/>
              </p:nvSpPr>
              <p:spPr bwMode="auto">
                <a:xfrm>
                  <a:off x="4577" y="2970"/>
                  <a:ext cx="6" cy="17"/>
                </a:xfrm>
                <a:custGeom>
                  <a:avLst/>
                  <a:gdLst>
                    <a:gd name="T0" fmla="*/ 0 w 6"/>
                    <a:gd name="T1" fmla="*/ 0 h 17"/>
                    <a:gd name="T2" fmla="*/ 1 w 6"/>
                    <a:gd name="T3" fmla="*/ 2 h 17"/>
                    <a:gd name="T4" fmla="*/ 1 w 6"/>
                    <a:gd name="T5" fmla="*/ 4 h 17"/>
                    <a:gd name="T6" fmla="*/ 1 w 6"/>
                    <a:gd name="T7" fmla="*/ 6 h 17"/>
                    <a:gd name="T8" fmla="*/ 2 w 6"/>
                    <a:gd name="T9" fmla="*/ 7 h 17"/>
                    <a:gd name="T10" fmla="*/ 3 w 6"/>
                    <a:gd name="T11" fmla="*/ 8 h 17"/>
                    <a:gd name="T12" fmla="*/ 4 w 6"/>
                    <a:gd name="T13" fmla="*/ 9 h 17"/>
                    <a:gd name="T14" fmla="*/ 4 w 6"/>
                    <a:gd name="T15" fmla="*/ 10 h 17"/>
                    <a:gd name="T16" fmla="*/ 4 w 6"/>
                    <a:gd name="T17" fmla="*/ 12 h 17"/>
                    <a:gd name="T18" fmla="*/ 4 w 6"/>
                    <a:gd name="T19" fmla="*/ 14 h 17"/>
                    <a:gd name="T20" fmla="*/ 5 w 6"/>
                    <a:gd name="T21" fmla="*/ 15 h 17"/>
                    <a:gd name="T22" fmla="*/ 5 w 6"/>
                    <a:gd name="T23" fmla="*/ 16 h 17"/>
                    <a:gd name="T24" fmla="*/ 0 w 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7"/>
                    <a:gd name="T41" fmla="*/ 6 w 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7">
                      <a:moveTo>
                        <a:pt x="0" y="0"/>
                      </a:moveTo>
                      <a:lnTo>
                        <a:pt x="1" y="2"/>
                      </a:lnTo>
                      <a:lnTo>
                        <a:pt x="1" y="4"/>
                      </a:lnTo>
                      <a:lnTo>
                        <a:pt x="1" y="6"/>
                      </a:lnTo>
                      <a:lnTo>
                        <a:pt x="2" y="7"/>
                      </a:lnTo>
                      <a:lnTo>
                        <a:pt x="3" y="8"/>
                      </a:lnTo>
                      <a:lnTo>
                        <a:pt x="4" y="9"/>
                      </a:lnTo>
                      <a:lnTo>
                        <a:pt x="4" y="10"/>
                      </a:lnTo>
                      <a:lnTo>
                        <a:pt x="4" y="12"/>
                      </a:lnTo>
                      <a:lnTo>
                        <a:pt x="4" y="14"/>
                      </a:lnTo>
                      <a:lnTo>
                        <a:pt x="5" y="15"/>
                      </a:lnTo>
                      <a:lnTo>
                        <a:pt x="5" y="16"/>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1" name="Freeform 691"/>
                <p:cNvSpPr>
                  <a:spLocks/>
                </p:cNvSpPr>
                <p:nvPr/>
              </p:nvSpPr>
              <p:spPr bwMode="auto">
                <a:xfrm>
                  <a:off x="4582" y="2970"/>
                  <a:ext cx="7" cy="27"/>
                </a:xfrm>
                <a:custGeom>
                  <a:avLst/>
                  <a:gdLst>
                    <a:gd name="T0" fmla="*/ 6 w 7"/>
                    <a:gd name="T1" fmla="*/ 0 h 27"/>
                    <a:gd name="T2" fmla="*/ 6 w 7"/>
                    <a:gd name="T3" fmla="*/ 0 h 27"/>
                    <a:gd name="T4" fmla="*/ 5 w 7"/>
                    <a:gd name="T5" fmla="*/ 3 h 27"/>
                    <a:gd name="T6" fmla="*/ 5 w 7"/>
                    <a:gd name="T7" fmla="*/ 7 h 27"/>
                    <a:gd name="T8" fmla="*/ 5 w 7"/>
                    <a:gd name="T9" fmla="*/ 10 h 27"/>
                    <a:gd name="T10" fmla="*/ 4 w 7"/>
                    <a:gd name="T11" fmla="*/ 11 h 27"/>
                    <a:gd name="T12" fmla="*/ 2 w 7"/>
                    <a:gd name="T13" fmla="*/ 13 h 27"/>
                    <a:gd name="T14" fmla="*/ 1 w 7"/>
                    <a:gd name="T15" fmla="*/ 15 h 27"/>
                    <a:gd name="T16" fmla="*/ 1 w 7"/>
                    <a:gd name="T17" fmla="*/ 16 h 27"/>
                    <a:gd name="T18" fmla="*/ 1 w 7"/>
                    <a:gd name="T19" fmla="*/ 19 h 27"/>
                    <a:gd name="T20" fmla="*/ 1 w 7"/>
                    <a:gd name="T21" fmla="*/ 22 h 27"/>
                    <a:gd name="T22" fmla="*/ 0 w 7"/>
                    <a:gd name="T23" fmla="*/ 25 h 27"/>
                    <a:gd name="T24" fmla="*/ 0 w 7"/>
                    <a:gd name="T25" fmla="*/ 2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27"/>
                    <a:gd name="T41" fmla="*/ 7 w 7"/>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27">
                      <a:moveTo>
                        <a:pt x="6" y="0"/>
                      </a:moveTo>
                      <a:lnTo>
                        <a:pt x="6" y="0"/>
                      </a:lnTo>
                      <a:lnTo>
                        <a:pt x="5" y="3"/>
                      </a:lnTo>
                      <a:lnTo>
                        <a:pt x="5" y="7"/>
                      </a:lnTo>
                      <a:lnTo>
                        <a:pt x="5" y="10"/>
                      </a:lnTo>
                      <a:lnTo>
                        <a:pt x="4" y="11"/>
                      </a:lnTo>
                      <a:lnTo>
                        <a:pt x="2" y="13"/>
                      </a:lnTo>
                      <a:lnTo>
                        <a:pt x="1" y="15"/>
                      </a:lnTo>
                      <a:lnTo>
                        <a:pt x="1" y="16"/>
                      </a:lnTo>
                      <a:lnTo>
                        <a:pt x="1" y="19"/>
                      </a:lnTo>
                      <a:lnTo>
                        <a:pt x="1" y="22"/>
                      </a:lnTo>
                      <a:lnTo>
                        <a:pt x="0" y="25"/>
                      </a:lnTo>
                      <a:lnTo>
                        <a:pt x="0" y="26"/>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32" name="Freeform 692"/>
                <p:cNvSpPr>
                  <a:spLocks/>
                </p:cNvSpPr>
                <p:nvPr/>
              </p:nvSpPr>
              <p:spPr bwMode="auto">
                <a:xfrm>
                  <a:off x="4567" y="3002"/>
                  <a:ext cx="19" cy="10"/>
                </a:xfrm>
                <a:custGeom>
                  <a:avLst/>
                  <a:gdLst>
                    <a:gd name="T0" fmla="*/ 0 w 19"/>
                    <a:gd name="T1" fmla="*/ 9 h 10"/>
                    <a:gd name="T2" fmla="*/ 3 w 19"/>
                    <a:gd name="T3" fmla="*/ 0 h 10"/>
                    <a:gd name="T4" fmla="*/ 6 w 19"/>
                    <a:gd name="T5" fmla="*/ 0 h 10"/>
                    <a:gd name="T6" fmla="*/ 9 w 19"/>
                    <a:gd name="T7" fmla="*/ 0 h 10"/>
                    <a:gd name="T8" fmla="*/ 11 w 19"/>
                    <a:gd name="T9" fmla="*/ 9 h 10"/>
                    <a:gd name="T10" fmla="*/ 13 w 19"/>
                    <a:gd name="T11" fmla="*/ 9 h 10"/>
                    <a:gd name="T12" fmla="*/ 15 w 19"/>
                    <a:gd name="T13" fmla="*/ 9 h 10"/>
                    <a:gd name="T14" fmla="*/ 17 w 19"/>
                    <a:gd name="T15" fmla="*/ 0 h 10"/>
                    <a:gd name="T16" fmla="*/ 18 w 19"/>
                    <a:gd name="T17" fmla="*/ 0 h 10"/>
                    <a:gd name="T18" fmla="*/ 0 w 19"/>
                    <a:gd name="T19" fmla="*/ 9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0"/>
                    <a:gd name="T32" fmla="*/ 19 w 19"/>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0">
                      <a:moveTo>
                        <a:pt x="0" y="9"/>
                      </a:moveTo>
                      <a:lnTo>
                        <a:pt x="3" y="0"/>
                      </a:lnTo>
                      <a:lnTo>
                        <a:pt x="6" y="0"/>
                      </a:lnTo>
                      <a:lnTo>
                        <a:pt x="9" y="0"/>
                      </a:lnTo>
                      <a:lnTo>
                        <a:pt x="11" y="9"/>
                      </a:lnTo>
                      <a:lnTo>
                        <a:pt x="13" y="9"/>
                      </a:lnTo>
                      <a:lnTo>
                        <a:pt x="15" y="9"/>
                      </a:lnTo>
                      <a:lnTo>
                        <a:pt x="17" y="0"/>
                      </a:lnTo>
                      <a:lnTo>
                        <a:pt x="18" y="0"/>
                      </a:lnTo>
                      <a:lnTo>
                        <a:pt x="0" y="9"/>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3" name="Freeform 693"/>
                <p:cNvSpPr>
                  <a:spLocks/>
                </p:cNvSpPr>
                <p:nvPr/>
              </p:nvSpPr>
              <p:spPr bwMode="auto">
                <a:xfrm>
                  <a:off x="4567" y="3011"/>
                  <a:ext cx="30" cy="2"/>
                </a:xfrm>
                <a:custGeom>
                  <a:avLst/>
                  <a:gdLst>
                    <a:gd name="T0" fmla="*/ 0 w 30"/>
                    <a:gd name="T1" fmla="*/ 0 h 2"/>
                    <a:gd name="T2" fmla="*/ 0 w 30"/>
                    <a:gd name="T3" fmla="*/ 0 h 2"/>
                    <a:gd name="T4" fmla="*/ 4 w 30"/>
                    <a:gd name="T5" fmla="*/ 1 h 2"/>
                    <a:gd name="T6" fmla="*/ 10 w 30"/>
                    <a:gd name="T7" fmla="*/ 1 h 2"/>
                    <a:gd name="T8" fmla="*/ 15 w 30"/>
                    <a:gd name="T9" fmla="*/ 1 h 2"/>
                    <a:gd name="T10" fmla="*/ 18 w 30"/>
                    <a:gd name="T11" fmla="*/ 0 h 2"/>
                    <a:gd name="T12" fmla="*/ 21 w 30"/>
                    <a:gd name="T13" fmla="*/ 0 h 2"/>
                    <a:gd name="T14" fmla="*/ 25 w 30"/>
                    <a:gd name="T15" fmla="*/ 0 h 2"/>
                    <a:gd name="T16" fmla="*/ 28 w 30"/>
                    <a:gd name="T17" fmla="*/ 1 h 2"/>
                    <a:gd name="T18" fmla="*/ 29 w 30"/>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
                    <a:gd name="T32" fmla="*/ 30 w 30"/>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
                      <a:moveTo>
                        <a:pt x="0" y="0"/>
                      </a:moveTo>
                      <a:lnTo>
                        <a:pt x="0" y="0"/>
                      </a:lnTo>
                      <a:lnTo>
                        <a:pt x="4" y="1"/>
                      </a:lnTo>
                      <a:lnTo>
                        <a:pt x="10" y="1"/>
                      </a:lnTo>
                      <a:lnTo>
                        <a:pt x="15" y="1"/>
                      </a:lnTo>
                      <a:lnTo>
                        <a:pt x="18" y="0"/>
                      </a:lnTo>
                      <a:lnTo>
                        <a:pt x="21" y="0"/>
                      </a:lnTo>
                      <a:lnTo>
                        <a:pt x="25" y="0"/>
                      </a:lnTo>
                      <a:lnTo>
                        <a:pt x="28" y="1"/>
                      </a:lnTo>
                      <a:lnTo>
                        <a:pt x="29" y="1"/>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334" name="Freeform 694"/>
                <p:cNvSpPr>
                  <a:spLocks/>
                </p:cNvSpPr>
                <p:nvPr/>
              </p:nvSpPr>
              <p:spPr bwMode="auto">
                <a:xfrm>
                  <a:off x="4666" y="2953"/>
                  <a:ext cx="10" cy="9"/>
                </a:xfrm>
                <a:custGeom>
                  <a:avLst/>
                  <a:gdLst>
                    <a:gd name="T0" fmla="*/ 0 w 10"/>
                    <a:gd name="T1" fmla="*/ 0 h 9"/>
                    <a:gd name="T2" fmla="*/ 4 w 10"/>
                    <a:gd name="T3" fmla="*/ 0 h 9"/>
                    <a:gd name="T4" fmla="*/ 9 w 10"/>
                    <a:gd name="T5" fmla="*/ 0 h 9"/>
                    <a:gd name="T6" fmla="*/ 9 w 10"/>
                    <a:gd name="T7" fmla="*/ 4 h 9"/>
                    <a:gd name="T8" fmla="*/ 9 w 10"/>
                    <a:gd name="T9" fmla="*/ 8 h 9"/>
                    <a:gd name="T10" fmla="*/ 4 w 10"/>
                    <a:gd name="T11" fmla="*/ 8 h 9"/>
                    <a:gd name="T12" fmla="*/ 0 w 10"/>
                    <a:gd name="T13" fmla="*/ 8 h 9"/>
                    <a:gd name="T14" fmla="*/ 0 w 10"/>
                    <a:gd name="T15" fmla="*/ 4 h 9"/>
                    <a:gd name="T16" fmla="*/ 0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0"/>
                      </a:moveTo>
                      <a:lnTo>
                        <a:pt x="4" y="0"/>
                      </a:lnTo>
                      <a:lnTo>
                        <a:pt x="9" y="0"/>
                      </a:lnTo>
                      <a:lnTo>
                        <a:pt x="9" y="4"/>
                      </a:lnTo>
                      <a:lnTo>
                        <a:pt x="9" y="8"/>
                      </a:lnTo>
                      <a:lnTo>
                        <a:pt x="4" y="8"/>
                      </a:lnTo>
                      <a:lnTo>
                        <a:pt x="0" y="8"/>
                      </a:lnTo>
                      <a:lnTo>
                        <a:pt x="0" y="4"/>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5" name="Freeform 695"/>
                <p:cNvSpPr>
                  <a:spLocks/>
                </p:cNvSpPr>
                <p:nvPr/>
              </p:nvSpPr>
              <p:spPr bwMode="auto">
                <a:xfrm>
                  <a:off x="4636" y="2951"/>
                  <a:ext cx="9" cy="9"/>
                </a:xfrm>
                <a:custGeom>
                  <a:avLst/>
                  <a:gdLst>
                    <a:gd name="T0" fmla="*/ 3 w 9"/>
                    <a:gd name="T1" fmla="*/ 0 h 9"/>
                    <a:gd name="T2" fmla="*/ 5 w 9"/>
                    <a:gd name="T3" fmla="*/ 0 h 9"/>
                    <a:gd name="T4" fmla="*/ 8 w 9"/>
                    <a:gd name="T5" fmla="*/ 0 h 9"/>
                    <a:gd name="T6" fmla="*/ 8 w 9"/>
                    <a:gd name="T7" fmla="*/ 4 h 9"/>
                    <a:gd name="T8" fmla="*/ 5 w 9"/>
                    <a:gd name="T9" fmla="*/ 8 h 9"/>
                    <a:gd name="T10" fmla="*/ 3 w 9"/>
                    <a:gd name="T11" fmla="*/ 8 h 9"/>
                    <a:gd name="T12" fmla="*/ 0 w 9"/>
                    <a:gd name="T13" fmla="*/ 8 h 9"/>
                    <a:gd name="T14" fmla="*/ 0 w 9"/>
                    <a:gd name="T15" fmla="*/ 4 h 9"/>
                    <a:gd name="T16" fmla="*/ 0 w 9"/>
                    <a:gd name="T17" fmla="*/ 0 h 9"/>
                    <a:gd name="T18" fmla="*/ 3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3" y="0"/>
                      </a:moveTo>
                      <a:lnTo>
                        <a:pt x="5" y="0"/>
                      </a:lnTo>
                      <a:lnTo>
                        <a:pt x="8" y="0"/>
                      </a:lnTo>
                      <a:lnTo>
                        <a:pt x="8" y="4"/>
                      </a:lnTo>
                      <a:lnTo>
                        <a:pt x="5" y="8"/>
                      </a:lnTo>
                      <a:lnTo>
                        <a:pt x="3" y="8"/>
                      </a:lnTo>
                      <a:lnTo>
                        <a:pt x="0" y="8"/>
                      </a:lnTo>
                      <a:lnTo>
                        <a:pt x="0" y="4"/>
                      </a:lnTo>
                      <a:lnTo>
                        <a:pt x="0"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6" name="Freeform 696"/>
                <p:cNvSpPr>
                  <a:spLocks/>
                </p:cNvSpPr>
                <p:nvPr/>
              </p:nvSpPr>
              <p:spPr bwMode="auto">
                <a:xfrm>
                  <a:off x="4623" y="2971"/>
                  <a:ext cx="9" cy="10"/>
                </a:xfrm>
                <a:custGeom>
                  <a:avLst/>
                  <a:gdLst>
                    <a:gd name="T0" fmla="*/ 5 w 9"/>
                    <a:gd name="T1" fmla="*/ 0 h 10"/>
                    <a:gd name="T2" fmla="*/ 8 w 9"/>
                    <a:gd name="T3" fmla="*/ 0 h 10"/>
                    <a:gd name="T4" fmla="*/ 8 w 9"/>
                    <a:gd name="T5" fmla="*/ 9 h 10"/>
                    <a:gd name="T6" fmla="*/ 5 w 9"/>
                    <a:gd name="T7" fmla="*/ 9 h 10"/>
                    <a:gd name="T8" fmla="*/ 3 w 9"/>
                    <a:gd name="T9" fmla="*/ 9 h 10"/>
                    <a:gd name="T10" fmla="*/ 0 w 9"/>
                    <a:gd name="T11" fmla="*/ 9 h 10"/>
                    <a:gd name="T12" fmla="*/ 0 w 9"/>
                    <a:gd name="T13" fmla="*/ 0 h 10"/>
                    <a:gd name="T14" fmla="*/ 3 w 9"/>
                    <a:gd name="T15" fmla="*/ 0 h 10"/>
                    <a:gd name="T16" fmla="*/ 5 w 9"/>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5" y="0"/>
                      </a:moveTo>
                      <a:lnTo>
                        <a:pt x="8" y="0"/>
                      </a:lnTo>
                      <a:lnTo>
                        <a:pt x="8" y="9"/>
                      </a:lnTo>
                      <a:lnTo>
                        <a:pt x="5" y="9"/>
                      </a:lnTo>
                      <a:lnTo>
                        <a:pt x="3" y="9"/>
                      </a:lnTo>
                      <a:lnTo>
                        <a:pt x="0" y="9"/>
                      </a:lnTo>
                      <a:lnTo>
                        <a:pt x="0" y="0"/>
                      </a:lnTo>
                      <a:lnTo>
                        <a:pt x="3"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7" name="Freeform 697"/>
                <p:cNvSpPr>
                  <a:spLocks/>
                </p:cNvSpPr>
                <p:nvPr/>
              </p:nvSpPr>
              <p:spPr bwMode="auto">
                <a:xfrm>
                  <a:off x="4671" y="2995"/>
                  <a:ext cx="9" cy="8"/>
                </a:xfrm>
                <a:custGeom>
                  <a:avLst/>
                  <a:gdLst>
                    <a:gd name="T0" fmla="*/ 3 w 9"/>
                    <a:gd name="T1" fmla="*/ 0 h 8"/>
                    <a:gd name="T2" fmla="*/ 5 w 9"/>
                    <a:gd name="T3" fmla="*/ 0 h 8"/>
                    <a:gd name="T4" fmla="*/ 8 w 9"/>
                    <a:gd name="T5" fmla="*/ 0 h 8"/>
                    <a:gd name="T6" fmla="*/ 8 w 9"/>
                    <a:gd name="T7" fmla="*/ 2 h 8"/>
                    <a:gd name="T8" fmla="*/ 8 w 9"/>
                    <a:gd name="T9" fmla="*/ 5 h 8"/>
                    <a:gd name="T10" fmla="*/ 5 w 9"/>
                    <a:gd name="T11" fmla="*/ 5 h 8"/>
                    <a:gd name="T12" fmla="*/ 5 w 9"/>
                    <a:gd name="T13" fmla="*/ 7 h 8"/>
                    <a:gd name="T14" fmla="*/ 3 w 9"/>
                    <a:gd name="T15" fmla="*/ 7 h 8"/>
                    <a:gd name="T16" fmla="*/ 0 w 9"/>
                    <a:gd name="T17" fmla="*/ 5 h 8"/>
                    <a:gd name="T18" fmla="*/ 0 w 9"/>
                    <a:gd name="T19" fmla="*/ 2 h 8"/>
                    <a:gd name="T20" fmla="*/ 0 w 9"/>
                    <a:gd name="T21" fmla="*/ 0 h 8"/>
                    <a:gd name="T22" fmla="*/ 3 w 9"/>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0"/>
                      </a:moveTo>
                      <a:lnTo>
                        <a:pt x="5" y="0"/>
                      </a:lnTo>
                      <a:lnTo>
                        <a:pt x="8" y="0"/>
                      </a:lnTo>
                      <a:lnTo>
                        <a:pt x="8" y="2"/>
                      </a:lnTo>
                      <a:lnTo>
                        <a:pt x="8" y="5"/>
                      </a:lnTo>
                      <a:lnTo>
                        <a:pt x="5" y="5"/>
                      </a:lnTo>
                      <a:lnTo>
                        <a:pt x="5" y="7"/>
                      </a:lnTo>
                      <a:lnTo>
                        <a:pt x="3" y="7"/>
                      </a:lnTo>
                      <a:lnTo>
                        <a:pt x="0" y="5"/>
                      </a:lnTo>
                      <a:lnTo>
                        <a:pt x="0" y="2"/>
                      </a:lnTo>
                      <a:lnTo>
                        <a:pt x="0"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8" name="Freeform 698"/>
                <p:cNvSpPr>
                  <a:spLocks/>
                </p:cNvSpPr>
                <p:nvPr/>
              </p:nvSpPr>
              <p:spPr bwMode="auto">
                <a:xfrm>
                  <a:off x="4623" y="3048"/>
                  <a:ext cx="9" cy="9"/>
                </a:xfrm>
                <a:custGeom>
                  <a:avLst/>
                  <a:gdLst>
                    <a:gd name="T0" fmla="*/ 5 w 9"/>
                    <a:gd name="T1" fmla="*/ 0 h 9"/>
                    <a:gd name="T2" fmla="*/ 8 w 9"/>
                    <a:gd name="T3" fmla="*/ 0 h 9"/>
                    <a:gd name="T4" fmla="*/ 8 w 9"/>
                    <a:gd name="T5" fmla="*/ 4 h 9"/>
                    <a:gd name="T6" fmla="*/ 8 w 9"/>
                    <a:gd name="T7" fmla="*/ 8 h 9"/>
                    <a:gd name="T8" fmla="*/ 5 w 9"/>
                    <a:gd name="T9" fmla="*/ 8 h 9"/>
                    <a:gd name="T10" fmla="*/ 3 w 9"/>
                    <a:gd name="T11" fmla="*/ 8 h 9"/>
                    <a:gd name="T12" fmla="*/ 0 w 9"/>
                    <a:gd name="T13" fmla="*/ 8 h 9"/>
                    <a:gd name="T14" fmla="*/ 0 w 9"/>
                    <a:gd name="T15" fmla="*/ 4 h 9"/>
                    <a:gd name="T16" fmla="*/ 3 w 9"/>
                    <a:gd name="T17" fmla="*/ 4 h 9"/>
                    <a:gd name="T18" fmla="*/ 3 w 9"/>
                    <a:gd name="T19" fmla="*/ 0 h 9"/>
                    <a:gd name="T20" fmla="*/ 5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5" y="0"/>
                      </a:moveTo>
                      <a:lnTo>
                        <a:pt x="8" y="0"/>
                      </a:lnTo>
                      <a:lnTo>
                        <a:pt x="8" y="4"/>
                      </a:lnTo>
                      <a:lnTo>
                        <a:pt x="8" y="8"/>
                      </a:lnTo>
                      <a:lnTo>
                        <a:pt x="5" y="8"/>
                      </a:lnTo>
                      <a:lnTo>
                        <a:pt x="3" y="8"/>
                      </a:lnTo>
                      <a:lnTo>
                        <a:pt x="0" y="8"/>
                      </a:lnTo>
                      <a:lnTo>
                        <a:pt x="0" y="4"/>
                      </a:lnTo>
                      <a:lnTo>
                        <a:pt x="3" y="4"/>
                      </a:lnTo>
                      <a:lnTo>
                        <a:pt x="3"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39" name="Freeform 699"/>
                <p:cNvSpPr>
                  <a:spLocks/>
                </p:cNvSpPr>
                <p:nvPr/>
              </p:nvSpPr>
              <p:spPr bwMode="auto">
                <a:xfrm>
                  <a:off x="4649" y="3039"/>
                  <a:ext cx="9" cy="9"/>
                </a:xfrm>
                <a:custGeom>
                  <a:avLst/>
                  <a:gdLst>
                    <a:gd name="T0" fmla="*/ 3 w 9"/>
                    <a:gd name="T1" fmla="*/ 0 h 9"/>
                    <a:gd name="T2" fmla="*/ 5 w 9"/>
                    <a:gd name="T3" fmla="*/ 0 h 9"/>
                    <a:gd name="T4" fmla="*/ 8 w 9"/>
                    <a:gd name="T5" fmla="*/ 0 h 9"/>
                    <a:gd name="T6" fmla="*/ 8 w 9"/>
                    <a:gd name="T7" fmla="*/ 4 h 9"/>
                    <a:gd name="T8" fmla="*/ 8 w 9"/>
                    <a:gd name="T9" fmla="*/ 8 h 9"/>
                    <a:gd name="T10" fmla="*/ 5 w 9"/>
                    <a:gd name="T11" fmla="*/ 8 h 9"/>
                    <a:gd name="T12" fmla="*/ 3 w 9"/>
                    <a:gd name="T13" fmla="*/ 8 h 9"/>
                    <a:gd name="T14" fmla="*/ 0 w 9"/>
                    <a:gd name="T15" fmla="*/ 8 h 9"/>
                    <a:gd name="T16" fmla="*/ 0 w 9"/>
                    <a:gd name="T17" fmla="*/ 4 h 9"/>
                    <a:gd name="T18" fmla="*/ 0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5" y="0"/>
                      </a:lnTo>
                      <a:lnTo>
                        <a:pt x="8" y="0"/>
                      </a:lnTo>
                      <a:lnTo>
                        <a:pt x="8" y="4"/>
                      </a:lnTo>
                      <a:lnTo>
                        <a:pt x="8" y="8"/>
                      </a:lnTo>
                      <a:lnTo>
                        <a:pt x="5" y="8"/>
                      </a:lnTo>
                      <a:lnTo>
                        <a:pt x="3" y="8"/>
                      </a:lnTo>
                      <a:lnTo>
                        <a:pt x="0" y="8"/>
                      </a:lnTo>
                      <a:lnTo>
                        <a:pt x="0" y="4"/>
                      </a:lnTo>
                      <a:lnTo>
                        <a:pt x="0"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0" name="Freeform 700"/>
                <p:cNvSpPr>
                  <a:spLocks/>
                </p:cNvSpPr>
                <p:nvPr/>
              </p:nvSpPr>
              <p:spPr bwMode="auto">
                <a:xfrm>
                  <a:off x="4583" y="2975"/>
                  <a:ext cx="9" cy="9"/>
                </a:xfrm>
                <a:custGeom>
                  <a:avLst/>
                  <a:gdLst>
                    <a:gd name="T0" fmla="*/ 3 w 9"/>
                    <a:gd name="T1" fmla="*/ 0 h 9"/>
                    <a:gd name="T2" fmla="*/ 5 w 9"/>
                    <a:gd name="T3" fmla="*/ 0 h 9"/>
                    <a:gd name="T4" fmla="*/ 8 w 9"/>
                    <a:gd name="T5" fmla="*/ 0 h 9"/>
                    <a:gd name="T6" fmla="*/ 8 w 9"/>
                    <a:gd name="T7" fmla="*/ 4 h 9"/>
                    <a:gd name="T8" fmla="*/ 8 w 9"/>
                    <a:gd name="T9" fmla="*/ 8 h 9"/>
                    <a:gd name="T10" fmla="*/ 5 w 9"/>
                    <a:gd name="T11" fmla="*/ 8 h 9"/>
                    <a:gd name="T12" fmla="*/ 3 w 9"/>
                    <a:gd name="T13" fmla="*/ 8 h 9"/>
                    <a:gd name="T14" fmla="*/ 0 w 9"/>
                    <a:gd name="T15" fmla="*/ 8 h 9"/>
                    <a:gd name="T16" fmla="*/ 0 w 9"/>
                    <a:gd name="T17" fmla="*/ 4 h 9"/>
                    <a:gd name="T18" fmla="*/ 0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5" y="0"/>
                      </a:lnTo>
                      <a:lnTo>
                        <a:pt x="8" y="0"/>
                      </a:lnTo>
                      <a:lnTo>
                        <a:pt x="8" y="4"/>
                      </a:lnTo>
                      <a:lnTo>
                        <a:pt x="8" y="8"/>
                      </a:lnTo>
                      <a:lnTo>
                        <a:pt x="5" y="8"/>
                      </a:lnTo>
                      <a:lnTo>
                        <a:pt x="3" y="8"/>
                      </a:lnTo>
                      <a:lnTo>
                        <a:pt x="0" y="8"/>
                      </a:lnTo>
                      <a:lnTo>
                        <a:pt x="0" y="4"/>
                      </a:lnTo>
                      <a:lnTo>
                        <a:pt x="0"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1" name="Freeform 701"/>
                <p:cNvSpPr>
                  <a:spLocks/>
                </p:cNvSpPr>
                <p:nvPr/>
              </p:nvSpPr>
              <p:spPr bwMode="auto">
                <a:xfrm>
                  <a:off x="4580" y="2944"/>
                  <a:ext cx="9" cy="8"/>
                </a:xfrm>
                <a:custGeom>
                  <a:avLst/>
                  <a:gdLst>
                    <a:gd name="T0" fmla="*/ 5 w 9"/>
                    <a:gd name="T1" fmla="*/ 0 h 8"/>
                    <a:gd name="T2" fmla="*/ 8 w 9"/>
                    <a:gd name="T3" fmla="*/ 0 h 8"/>
                    <a:gd name="T4" fmla="*/ 8 w 9"/>
                    <a:gd name="T5" fmla="*/ 2 h 8"/>
                    <a:gd name="T6" fmla="*/ 8 w 9"/>
                    <a:gd name="T7" fmla="*/ 5 h 8"/>
                    <a:gd name="T8" fmla="*/ 8 w 9"/>
                    <a:gd name="T9" fmla="*/ 7 h 8"/>
                    <a:gd name="T10" fmla="*/ 5 w 9"/>
                    <a:gd name="T11" fmla="*/ 7 h 8"/>
                    <a:gd name="T12" fmla="*/ 3 w 9"/>
                    <a:gd name="T13" fmla="*/ 7 h 8"/>
                    <a:gd name="T14" fmla="*/ 0 w 9"/>
                    <a:gd name="T15" fmla="*/ 7 h 8"/>
                    <a:gd name="T16" fmla="*/ 0 w 9"/>
                    <a:gd name="T17" fmla="*/ 5 h 8"/>
                    <a:gd name="T18" fmla="*/ 0 w 9"/>
                    <a:gd name="T19" fmla="*/ 2 h 8"/>
                    <a:gd name="T20" fmla="*/ 3 w 9"/>
                    <a:gd name="T21" fmla="*/ 2 h 8"/>
                    <a:gd name="T22" fmla="*/ 3 w 9"/>
                    <a:gd name="T23" fmla="*/ 0 h 8"/>
                    <a:gd name="T24" fmla="*/ 5 w 9"/>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8"/>
                    <a:gd name="T41" fmla="*/ 9 w 9"/>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8">
                      <a:moveTo>
                        <a:pt x="5" y="0"/>
                      </a:moveTo>
                      <a:lnTo>
                        <a:pt x="8" y="0"/>
                      </a:lnTo>
                      <a:lnTo>
                        <a:pt x="8" y="2"/>
                      </a:lnTo>
                      <a:lnTo>
                        <a:pt x="8" y="5"/>
                      </a:lnTo>
                      <a:lnTo>
                        <a:pt x="8" y="7"/>
                      </a:lnTo>
                      <a:lnTo>
                        <a:pt x="5" y="7"/>
                      </a:lnTo>
                      <a:lnTo>
                        <a:pt x="3" y="7"/>
                      </a:lnTo>
                      <a:lnTo>
                        <a:pt x="0" y="7"/>
                      </a:lnTo>
                      <a:lnTo>
                        <a:pt x="0" y="5"/>
                      </a:lnTo>
                      <a:lnTo>
                        <a:pt x="0" y="2"/>
                      </a:lnTo>
                      <a:lnTo>
                        <a:pt x="3" y="2"/>
                      </a:lnTo>
                      <a:lnTo>
                        <a:pt x="3"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2" name="Freeform 702"/>
                <p:cNvSpPr>
                  <a:spLocks/>
                </p:cNvSpPr>
                <p:nvPr/>
              </p:nvSpPr>
              <p:spPr bwMode="auto">
                <a:xfrm>
                  <a:off x="4559" y="2969"/>
                  <a:ext cx="10" cy="8"/>
                </a:xfrm>
                <a:custGeom>
                  <a:avLst/>
                  <a:gdLst>
                    <a:gd name="T0" fmla="*/ 0 w 10"/>
                    <a:gd name="T1" fmla="*/ 0 h 8"/>
                    <a:gd name="T2" fmla="*/ 4 w 10"/>
                    <a:gd name="T3" fmla="*/ 0 h 8"/>
                    <a:gd name="T4" fmla="*/ 4 w 10"/>
                    <a:gd name="T5" fmla="*/ 2 h 8"/>
                    <a:gd name="T6" fmla="*/ 9 w 10"/>
                    <a:gd name="T7" fmla="*/ 2 h 8"/>
                    <a:gd name="T8" fmla="*/ 9 w 10"/>
                    <a:gd name="T9" fmla="*/ 5 h 8"/>
                    <a:gd name="T10" fmla="*/ 4 w 10"/>
                    <a:gd name="T11" fmla="*/ 5 h 8"/>
                    <a:gd name="T12" fmla="*/ 4 w 10"/>
                    <a:gd name="T13" fmla="*/ 7 h 8"/>
                    <a:gd name="T14" fmla="*/ 0 w 10"/>
                    <a:gd name="T15" fmla="*/ 7 h 8"/>
                    <a:gd name="T16" fmla="*/ 0 w 10"/>
                    <a:gd name="T17" fmla="*/ 5 h 8"/>
                    <a:gd name="T18" fmla="*/ 0 w 10"/>
                    <a:gd name="T19" fmla="*/ 2 h 8"/>
                    <a:gd name="T20" fmla="*/ 0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0" y="0"/>
                      </a:moveTo>
                      <a:lnTo>
                        <a:pt x="4" y="0"/>
                      </a:lnTo>
                      <a:lnTo>
                        <a:pt x="4" y="2"/>
                      </a:lnTo>
                      <a:lnTo>
                        <a:pt x="9" y="2"/>
                      </a:lnTo>
                      <a:lnTo>
                        <a:pt x="9" y="5"/>
                      </a:lnTo>
                      <a:lnTo>
                        <a:pt x="4" y="5"/>
                      </a:lnTo>
                      <a:lnTo>
                        <a:pt x="4" y="7"/>
                      </a:lnTo>
                      <a:lnTo>
                        <a:pt x="0"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3" name="Freeform 703"/>
                <p:cNvSpPr>
                  <a:spLocks/>
                </p:cNvSpPr>
                <p:nvPr/>
              </p:nvSpPr>
              <p:spPr bwMode="auto">
                <a:xfrm>
                  <a:off x="4572" y="3026"/>
                  <a:ext cx="10" cy="9"/>
                </a:xfrm>
                <a:custGeom>
                  <a:avLst/>
                  <a:gdLst>
                    <a:gd name="T0" fmla="*/ 0 w 10"/>
                    <a:gd name="T1" fmla="*/ 0 h 9"/>
                    <a:gd name="T2" fmla="*/ 4 w 10"/>
                    <a:gd name="T3" fmla="*/ 0 h 9"/>
                    <a:gd name="T4" fmla="*/ 9 w 10"/>
                    <a:gd name="T5" fmla="*/ 0 h 9"/>
                    <a:gd name="T6" fmla="*/ 9 w 10"/>
                    <a:gd name="T7" fmla="*/ 4 h 9"/>
                    <a:gd name="T8" fmla="*/ 9 w 10"/>
                    <a:gd name="T9" fmla="*/ 8 h 9"/>
                    <a:gd name="T10" fmla="*/ 4 w 10"/>
                    <a:gd name="T11" fmla="*/ 8 h 9"/>
                    <a:gd name="T12" fmla="*/ 0 w 10"/>
                    <a:gd name="T13" fmla="*/ 8 h 9"/>
                    <a:gd name="T14" fmla="*/ 0 w 10"/>
                    <a:gd name="T15" fmla="*/ 4 h 9"/>
                    <a:gd name="T16" fmla="*/ 0 w 10"/>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0"/>
                      </a:moveTo>
                      <a:lnTo>
                        <a:pt x="4" y="0"/>
                      </a:lnTo>
                      <a:lnTo>
                        <a:pt x="9" y="0"/>
                      </a:lnTo>
                      <a:lnTo>
                        <a:pt x="9" y="4"/>
                      </a:lnTo>
                      <a:lnTo>
                        <a:pt x="9" y="8"/>
                      </a:lnTo>
                      <a:lnTo>
                        <a:pt x="4" y="8"/>
                      </a:lnTo>
                      <a:lnTo>
                        <a:pt x="0" y="8"/>
                      </a:lnTo>
                      <a:lnTo>
                        <a:pt x="0" y="4"/>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4" name="Freeform 704"/>
                <p:cNvSpPr>
                  <a:spLocks/>
                </p:cNvSpPr>
                <p:nvPr/>
              </p:nvSpPr>
              <p:spPr bwMode="auto">
                <a:xfrm>
                  <a:off x="4672" y="2928"/>
                  <a:ext cx="10" cy="8"/>
                </a:xfrm>
                <a:custGeom>
                  <a:avLst/>
                  <a:gdLst>
                    <a:gd name="T0" fmla="*/ 0 w 10"/>
                    <a:gd name="T1" fmla="*/ 0 h 8"/>
                    <a:gd name="T2" fmla="*/ 4 w 10"/>
                    <a:gd name="T3" fmla="*/ 0 h 8"/>
                    <a:gd name="T4" fmla="*/ 4 w 10"/>
                    <a:gd name="T5" fmla="*/ 2 h 8"/>
                    <a:gd name="T6" fmla="*/ 9 w 10"/>
                    <a:gd name="T7" fmla="*/ 2 h 8"/>
                    <a:gd name="T8" fmla="*/ 9 w 10"/>
                    <a:gd name="T9" fmla="*/ 5 h 8"/>
                    <a:gd name="T10" fmla="*/ 4 w 10"/>
                    <a:gd name="T11" fmla="*/ 7 h 8"/>
                    <a:gd name="T12" fmla="*/ 0 w 10"/>
                    <a:gd name="T13" fmla="*/ 7 h 8"/>
                    <a:gd name="T14" fmla="*/ 0 w 10"/>
                    <a:gd name="T15" fmla="*/ 5 h 8"/>
                    <a:gd name="T16" fmla="*/ 0 w 10"/>
                    <a:gd name="T17" fmla="*/ 2 h 8"/>
                    <a:gd name="T18" fmla="*/ 0 w 10"/>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0" y="0"/>
                      </a:moveTo>
                      <a:lnTo>
                        <a:pt x="4" y="0"/>
                      </a:lnTo>
                      <a:lnTo>
                        <a:pt x="4" y="2"/>
                      </a:lnTo>
                      <a:lnTo>
                        <a:pt x="9" y="2"/>
                      </a:lnTo>
                      <a:lnTo>
                        <a:pt x="9" y="5"/>
                      </a:lnTo>
                      <a:lnTo>
                        <a:pt x="4" y="7"/>
                      </a:lnTo>
                      <a:lnTo>
                        <a:pt x="0"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5" name="Freeform 705"/>
                <p:cNvSpPr>
                  <a:spLocks/>
                </p:cNvSpPr>
                <p:nvPr/>
              </p:nvSpPr>
              <p:spPr bwMode="auto">
                <a:xfrm>
                  <a:off x="4696" y="2960"/>
                  <a:ext cx="10" cy="8"/>
                </a:xfrm>
                <a:custGeom>
                  <a:avLst/>
                  <a:gdLst>
                    <a:gd name="T0" fmla="*/ 9 w 10"/>
                    <a:gd name="T1" fmla="*/ 0 h 8"/>
                    <a:gd name="T2" fmla="*/ 9 w 10"/>
                    <a:gd name="T3" fmla="*/ 0 h 8"/>
                    <a:gd name="T4" fmla="*/ 9 w 10"/>
                    <a:gd name="T5" fmla="*/ 2 h 8"/>
                    <a:gd name="T6" fmla="*/ 9 w 10"/>
                    <a:gd name="T7" fmla="*/ 5 h 8"/>
                    <a:gd name="T8" fmla="*/ 9 w 10"/>
                    <a:gd name="T9" fmla="*/ 7 h 8"/>
                    <a:gd name="T10" fmla="*/ 4 w 10"/>
                    <a:gd name="T11" fmla="*/ 7 h 8"/>
                    <a:gd name="T12" fmla="*/ 4 w 10"/>
                    <a:gd name="T13" fmla="*/ 5 h 8"/>
                    <a:gd name="T14" fmla="*/ 0 w 10"/>
                    <a:gd name="T15" fmla="*/ 5 h 8"/>
                    <a:gd name="T16" fmla="*/ 0 w 10"/>
                    <a:gd name="T17" fmla="*/ 2 h 8"/>
                    <a:gd name="T18" fmla="*/ 0 w 10"/>
                    <a:gd name="T19" fmla="*/ 0 h 8"/>
                    <a:gd name="T20" fmla="*/ 4 w 10"/>
                    <a:gd name="T21" fmla="*/ 0 h 8"/>
                    <a:gd name="T22" fmla="*/ 9 w 10"/>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8"/>
                    <a:gd name="T38" fmla="*/ 10 w 1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8">
                      <a:moveTo>
                        <a:pt x="9" y="0"/>
                      </a:moveTo>
                      <a:lnTo>
                        <a:pt x="9" y="0"/>
                      </a:lnTo>
                      <a:lnTo>
                        <a:pt x="9" y="2"/>
                      </a:lnTo>
                      <a:lnTo>
                        <a:pt x="9" y="5"/>
                      </a:lnTo>
                      <a:lnTo>
                        <a:pt x="9" y="7"/>
                      </a:lnTo>
                      <a:lnTo>
                        <a:pt x="4" y="7"/>
                      </a:lnTo>
                      <a:lnTo>
                        <a:pt x="4" y="5"/>
                      </a:lnTo>
                      <a:lnTo>
                        <a:pt x="0" y="5"/>
                      </a:lnTo>
                      <a:lnTo>
                        <a:pt x="0" y="2"/>
                      </a:lnTo>
                      <a:lnTo>
                        <a:pt x="0" y="0"/>
                      </a:lnTo>
                      <a:lnTo>
                        <a:pt x="4" y="0"/>
                      </a:lnTo>
                      <a:lnTo>
                        <a:pt x="9"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6" name="Freeform 706"/>
                <p:cNvSpPr>
                  <a:spLocks/>
                </p:cNvSpPr>
                <p:nvPr/>
              </p:nvSpPr>
              <p:spPr bwMode="auto">
                <a:xfrm>
                  <a:off x="4687" y="3011"/>
                  <a:ext cx="9" cy="8"/>
                </a:xfrm>
                <a:custGeom>
                  <a:avLst/>
                  <a:gdLst>
                    <a:gd name="T0" fmla="*/ 5 w 9"/>
                    <a:gd name="T1" fmla="*/ 0 h 8"/>
                    <a:gd name="T2" fmla="*/ 5 w 9"/>
                    <a:gd name="T3" fmla="*/ 0 h 8"/>
                    <a:gd name="T4" fmla="*/ 5 w 9"/>
                    <a:gd name="T5" fmla="*/ 2 h 8"/>
                    <a:gd name="T6" fmla="*/ 8 w 9"/>
                    <a:gd name="T7" fmla="*/ 2 h 8"/>
                    <a:gd name="T8" fmla="*/ 8 w 9"/>
                    <a:gd name="T9" fmla="*/ 5 h 8"/>
                    <a:gd name="T10" fmla="*/ 8 w 9"/>
                    <a:gd name="T11" fmla="*/ 7 h 8"/>
                    <a:gd name="T12" fmla="*/ 5 w 9"/>
                    <a:gd name="T13" fmla="*/ 7 h 8"/>
                    <a:gd name="T14" fmla="*/ 3 w 9"/>
                    <a:gd name="T15" fmla="*/ 7 h 8"/>
                    <a:gd name="T16" fmla="*/ 0 w 9"/>
                    <a:gd name="T17" fmla="*/ 7 h 8"/>
                    <a:gd name="T18" fmla="*/ 0 w 9"/>
                    <a:gd name="T19" fmla="*/ 5 h 8"/>
                    <a:gd name="T20" fmla="*/ 0 w 9"/>
                    <a:gd name="T21" fmla="*/ 2 h 8"/>
                    <a:gd name="T22" fmla="*/ 3 w 9"/>
                    <a:gd name="T23" fmla="*/ 2 h 8"/>
                    <a:gd name="T24" fmla="*/ 3 w 9"/>
                    <a:gd name="T25" fmla="*/ 0 h 8"/>
                    <a:gd name="T26" fmla="*/ 5 w 9"/>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8"/>
                    <a:gd name="T44" fmla="*/ 9 w 9"/>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8">
                      <a:moveTo>
                        <a:pt x="5" y="0"/>
                      </a:moveTo>
                      <a:lnTo>
                        <a:pt x="5" y="0"/>
                      </a:lnTo>
                      <a:lnTo>
                        <a:pt x="5" y="2"/>
                      </a:lnTo>
                      <a:lnTo>
                        <a:pt x="8" y="2"/>
                      </a:lnTo>
                      <a:lnTo>
                        <a:pt x="8" y="5"/>
                      </a:lnTo>
                      <a:lnTo>
                        <a:pt x="8" y="7"/>
                      </a:lnTo>
                      <a:lnTo>
                        <a:pt x="5" y="7"/>
                      </a:lnTo>
                      <a:lnTo>
                        <a:pt x="3" y="7"/>
                      </a:lnTo>
                      <a:lnTo>
                        <a:pt x="0" y="7"/>
                      </a:lnTo>
                      <a:lnTo>
                        <a:pt x="0" y="5"/>
                      </a:lnTo>
                      <a:lnTo>
                        <a:pt x="0" y="2"/>
                      </a:lnTo>
                      <a:lnTo>
                        <a:pt x="3" y="2"/>
                      </a:lnTo>
                      <a:lnTo>
                        <a:pt x="3"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7" name="Freeform 707"/>
                <p:cNvSpPr>
                  <a:spLocks/>
                </p:cNvSpPr>
                <p:nvPr/>
              </p:nvSpPr>
              <p:spPr bwMode="auto">
                <a:xfrm>
                  <a:off x="4649" y="3026"/>
                  <a:ext cx="9" cy="8"/>
                </a:xfrm>
                <a:custGeom>
                  <a:avLst/>
                  <a:gdLst>
                    <a:gd name="T0" fmla="*/ 3 w 9"/>
                    <a:gd name="T1" fmla="*/ 0 h 8"/>
                    <a:gd name="T2" fmla="*/ 5 w 9"/>
                    <a:gd name="T3" fmla="*/ 0 h 8"/>
                    <a:gd name="T4" fmla="*/ 5 w 9"/>
                    <a:gd name="T5" fmla="*/ 2 h 8"/>
                    <a:gd name="T6" fmla="*/ 8 w 9"/>
                    <a:gd name="T7" fmla="*/ 2 h 8"/>
                    <a:gd name="T8" fmla="*/ 8 w 9"/>
                    <a:gd name="T9" fmla="*/ 5 h 8"/>
                    <a:gd name="T10" fmla="*/ 5 w 9"/>
                    <a:gd name="T11" fmla="*/ 7 h 8"/>
                    <a:gd name="T12" fmla="*/ 3 w 9"/>
                    <a:gd name="T13" fmla="*/ 7 h 8"/>
                    <a:gd name="T14" fmla="*/ 0 w 9"/>
                    <a:gd name="T15" fmla="*/ 7 h 8"/>
                    <a:gd name="T16" fmla="*/ 0 w 9"/>
                    <a:gd name="T17" fmla="*/ 5 h 8"/>
                    <a:gd name="T18" fmla="*/ 0 w 9"/>
                    <a:gd name="T19" fmla="*/ 2 h 8"/>
                    <a:gd name="T20" fmla="*/ 3 w 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3" y="0"/>
                      </a:moveTo>
                      <a:lnTo>
                        <a:pt x="5" y="0"/>
                      </a:lnTo>
                      <a:lnTo>
                        <a:pt x="5" y="2"/>
                      </a:lnTo>
                      <a:lnTo>
                        <a:pt x="8" y="2"/>
                      </a:lnTo>
                      <a:lnTo>
                        <a:pt x="8" y="5"/>
                      </a:lnTo>
                      <a:lnTo>
                        <a:pt x="5" y="7"/>
                      </a:lnTo>
                      <a:lnTo>
                        <a:pt x="3" y="7"/>
                      </a:lnTo>
                      <a:lnTo>
                        <a:pt x="0" y="7"/>
                      </a:lnTo>
                      <a:lnTo>
                        <a:pt x="0" y="5"/>
                      </a:lnTo>
                      <a:lnTo>
                        <a:pt x="0" y="2"/>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348" name="Freeform 708"/>
                <p:cNvSpPr>
                  <a:spLocks/>
                </p:cNvSpPr>
                <p:nvPr/>
              </p:nvSpPr>
              <p:spPr bwMode="auto">
                <a:xfrm>
                  <a:off x="4670" y="3029"/>
                  <a:ext cx="9" cy="9"/>
                </a:xfrm>
                <a:custGeom>
                  <a:avLst/>
                  <a:gdLst>
                    <a:gd name="T0" fmla="*/ 5 w 9"/>
                    <a:gd name="T1" fmla="*/ 0 h 9"/>
                    <a:gd name="T2" fmla="*/ 5 w 9"/>
                    <a:gd name="T3" fmla="*/ 0 h 9"/>
                    <a:gd name="T4" fmla="*/ 8 w 9"/>
                    <a:gd name="T5" fmla="*/ 0 h 9"/>
                    <a:gd name="T6" fmla="*/ 8 w 9"/>
                    <a:gd name="T7" fmla="*/ 4 h 9"/>
                    <a:gd name="T8" fmla="*/ 8 w 9"/>
                    <a:gd name="T9" fmla="*/ 8 h 9"/>
                    <a:gd name="T10" fmla="*/ 5 w 9"/>
                    <a:gd name="T11" fmla="*/ 8 h 9"/>
                    <a:gd name="T12" fmla="*/ 3 w 9"/>
                    <a:gd name="T13" fmla="*/ 8 h 9"/>
                    <a:gd name="T14" fmla="*/ 0 w 9"/>
                    <a:gd name="T15" fmla="*/ 8 h 9"/>
                    <a:gd name="T16" fmla="*/ 0 w 9"/>
                    <a:gd name="T17" fmla="*/ 4 h 9"/>
                    <a:gd name="T18" fmla="*/ 0 w 9"/>
                    <a:gd name="T19" fmla="*/ 0 h 9"/>
                    <a:gd name="T20" fmla="*/ 3 w 9"/>
                    <a:gd name="T21" fmla="*/ 0 h 9"/>
                    <a:gd name="T22" fmla="*/ 5 w 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5" y="0"/>
                      </a:moveTo>
                      <a:lnTo>
                        <a:pt x="5" y="0"/>
                      </a:lnTo>
                      <a:lnTo>
                        <a:pt x="8" y="0"/>
                      </a:lnTo>
                      <a:lnTo>
                        <a:pt x="8" y="4"/>
                      </a:lnTo>
                      <a:lnTo>
                        <a:pt x="8" y="8"/>
                      </a:lnTo>
                      <a:lnTo>
                        <a:pt x="5" y="8"/>
                      </a:lnTo>
                      <a:lnTo>
                        <a:pt x="3" y="8"/>
                      </a:lnTo>
                      <a:lnTo>
                        <a:pt x="0" y="8"/>
                      </a:lnTo>
                      <a:lnTo>
                        <a:pt x="0" y="4"/>
                      </a:lnTo>
                      <a:lnTo>
                        <a:pt x="0" y="0"/>
                      </a:lnTo>
                      <a:lnTo>
                        <a:pt x="3" y="0"/>
                      </a:lnTo>
                      <a:lnTo>
                        <a:pt x="5"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grpSp>
            <p:nvGrpSpPr>
              <p:cNvPr id="30294" name="Group 709"/>
              <p:cNvGrpSpPr>
                <a:grpSpLocks/>
              </p:cNvGrpSpPr>
              <p:nvPr/>
            </p:nvGrpSpPr>
            <p:grpSpPr bwMode="auto">
              <a:xfrm>
                <a:off x="3769" y="2256"/>
                <a:ext cx="986" cy="110"/>
                <a:chOff x="3769" y="2256"/>
                <a:chExt cx="986" cy="110"/>
              </a:xfrm>
            </p:grpSpPr>
            <p:sp>
              <p:nvSpPr>
                <p:cNvPr id="30295" name="Freeform 710"/>
                <p:cNvSpPr>
                  <a:spLocks/>
                </p:cNvSpPr>
                <p:nvPr/>
              </p:nvSpPr>
              <p:spPr bwMode="auto">
                <a:xfrm>
                  <a:off x="3769" y="2324"/>
                  <a:ext cx="40" cy="37"/>
                </a:xfrm>
                <a:custGeom>
                  <a:avLst/>
                  <a:gdLst>
                    <a:gd name="T0" fmla="*/ 19 w 40"/>
                    <a:gd name="T1" fmla="*/ 36 h 37"/>
                    <a:gd name="T2" fmla="*/ 19 w 40"/>
                    <a:gd name="T3" fmla="*/ 36 h 37"/>
                    <a:gd name="T4" fmla="*/ 27 w 40"/>
                    <a:gd name="T5" fmla="*/ 34 h 37"/>
                    <a:gd name="T6" fmla="*/ 33 w 40"/>
                    <a:gd name="T7" fmla="*/ 30 h 37"/>
                    <a:gd name="T8" fmla="*/ 37 w 40"/>
                    <a:gd name="T9" fmla="*/ 24 h 37"/>
                    <a:gd name="T10" fmla="*/ 39 w 40"/>
                    <a:gd name="T11" fmla="*/ 17 h 37"/>
                    <a:gd name="T12" fmla="*/ 37 w 40"/>
                    <a:gd name="T13" fmla="*/ 10 h 37"/>
                    <a:gd name="T14" fmla="*/ 33 w 40"/>
                    <a:gd name="T15" fmla="*/ 5 h 37"/>
                    <a:gd name="T16" fmla="*/ 27 w 40"/>
                    <a:gd name="T17" fmla="*/ 2 h 37"/>
                    <a:gd name="T18" fmla="*/ 19 w 40"/>
                    <a:gd name="T19" fmla="*/ 0 h 37"/>
                    <a:gd name="T20" fmla="*/ 11 w 40"/>
                    <a:gd name="T21" fmla="*/ 2 h 37"/>
                    <a:gd name="T22" fmla="*/ 6 w 40"/>
                    <a:gd name="T23" fmla="*/ 5 h 37"/>
                    <a:gd name="T24" fmla="*/ 1 w 40"/>
                    <a:gd name="T25" fmla="*/ 10 h 37"/>
                    <a:gd name="T26" fmla="*/ 0 w 40"/>
                    <a:gd name="T27" fmla="*/ 17 h 37"/>
                    <a:gd name="T28" fmla="*/ 1 w 40"/>
                    <a:gd name="T29" fmla="*/ 24 h 37"/>
                    <a:gd name="T30" fmla="*/ 6 w 40"/>
                    <a:gd name="T31" fmla="*/ 30 h 37"/>
                    <a:gd name="T32" fmla="*/ 11 w 40"/>
                    <a:gd name="T33" fmla="*/ 34 h 37"/>
                    <a:gd name="T34" fmla="*/ 19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19" y="36"/>
                      </a:moveTo>
                      <a:lnTo>
                        <a:pt x="19" y="36"/>
                      </a:lnTo>
                      <a:lnTo>
                        <a:pt x="27" y="34"/>
                      </a:lnTo>
                      <a:lnTo>
                        <a:pt x="33" y="30"/>
                      </a:lnTo>
                      <a:lnTo>
                        <a:pt x="37" y="24"/>
                      </a:lnTo>
                      <a:lnTo>
                        <a:pt x="39" y="17"/>
                      </a:lnTo>
                      <a:lnTo>
                        <a:pt x="37" y="10"/>
                      </a:lnTo>
                      <a:lnTo>
                        <a:pt x="33" y="5"/>
                      </a:lnTo>
                      <a:lnTo>
                        <a:pt x="27" y="2"/>
                      </a:lnTo>
                      <a:lnTo>
                        <a:pt x="19" y="0"/>
                      </a:lnTo>
                      <a:lnTo>
                        <a:pt x="11" y="2"/>
                      </a:lnTo>
                      <a:lnTo>
                        <a:pt x="6" y="5"/>
                      </a:lnTo>
                      <a:lnTo>
                        <a:pt x="1" y="10"/>
                      </a:lnTo>
                      <a:lnTo>
                        <a:pt x="0" y="17"/>
                      </a:lnTo>
                      <a:lnTo>
                        <a:pt x="1" y="24"/>
                      </a:lnTo>
                      <a:lnTo>
                        <a:pt x="6" y="30"/>
                      </a:lnTo>
                      <a:lnTo>
                        <a:pt x="11" y="34"/>
                      </a:lnTo>
                      <a:lnTo>
                        <a:pt x="19"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96" name="Freeform 711"/>
                <p:cNvSpPr>
                  <a:spLocks/>
                </p:cNvSpPr>
                <p:nvPr/>
              </p:nvSpPr>
              <p:spPr bwMode="auto">
                <a:xfrm>
                  <a:off x="3797" y="2277"/>
                  <a:ext cx="40" cy="37"/>
                </a:xfrm>
                <a:custGeom>
                  <a:avLst/>
                  <a:gdLst>
                    <a:gd name="T0" fmla="*/ 19 w 40"/>
                    <a:gd name="T1" fmla="*/ 36 h 37"/>
                    <a:gd name="T2" fmla="*/ 19 w 40"/>
                    <a:gd name="T3" fmla="*/ 36 h 37"/>
                    <a:gd name="T4" fmla="*/ 27 w 40"/>
                    <a:gd name="T5" fmla="*/ 34 h 37"/>
                    <a:gd name="T6" fmla="*/ 33 w 40"/>
                    <a:gd name="T7" fmla="*/ 31 h 37"/>
                    <a:gd name="T8" fmla="*/ 37 w 40"/>
                    <a:gd name="T9" fmla="*/ 26 h 37"/>
                    <a:gd name="T10" fmla="*/ 39 w 40"/>
                    <a:gd name="T11" fmla="*/ 19 h 37"/>
                    <a:gd name="T12" fmla="*/ 37 w 40"/>
                    <a:gd name="T13" fmla="*/ 12 h 37"/>
                    <a:gd name="T14" fmla="*/ 33 w 40"/>
                    <a:gd name="T15" fmla="*/ 6 h 37"/>
                    <a:gd name="T16" fmla="*/ 27 w 40"/>
                    <a:gd name="T17" fmla="*/ 2 h 37"/>
                    <a:gd name="T18" fmla="*/ 19 w 40"/>
                    <a:gd name="T19" fmla="*/ 0 h 37"/>
                    <a:gd name="T20" fmla="*/ 11 w 40"/>
                    <a:gd name="T21" fmla="*/ 2 h 37"/>
                    <a:gd name="T22" fmla="*/ 6 w 40"/>
                    <a:gd name="T23" fmla="*/ 6 h 37"/>
                    <a:gd name="T24" fmla="*/ 1 w 40"/>
                    <a:gd name="T25" fmla="*/ 12 h 37"/>
                    <a:gd name="T26" fmla="*/ 0 w 40"/>
                    <a:gd name="T27" fmla="*/ 19 h 37"/>
                    <a:gd name="T28" fmla="*/ 1 w 40"/>
                    <a:gd name="T29" fmla="*/ 26 h 37"/>
                    <a:gd name="T30" fmla="*/ 6 w 40"/>
                    <a:gd name="T31" fmla="*/ 31 h 37"/>
                    <a:gd name="T32" fmla="*/ 11 w 40"/>
                    <a:gd name="T33" fmla="*/ 34 h 37"/>
                    <a:gd name="T34" fmla="*/ 19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19" y="36"/>
                      </a:moveTo>
                      <a:lnTo>
                        <a:pt x="19" y="36"/>
                      </a:lnTo>
                      <a:lnTo>
                        <a:pt x="27" y="34"/>
                      </a:lnTo>
                      <a:lnTo>
                        <a:pt x="33" y="31"/>
                      </a:lnTo>
                      <a:lnTo>
                        <a:pt x="37" y="26"/>
                      </a:lnTo>
                      <a:lnTo>
                        <a:pt x="39" y="19"/>
                      </a:lnTo>
                      <a:lnTo>
                        <a:pt x="37" y="12"/>
                      </a:lnTo>
                      <a:lnTo>
                        <a:pt x="33" y="6"/>
                      </a:lnTo>
                      <a:lnTo>
                        <a:pt x="27" y="2"/>
                      </a:lnTo>
                      <a:lnTo>
                        <a:pt x="19" y="0"/>
                      </a:lnTo>
                      <a:lnTo>
                        <a:pt x="11" y="2"/>
                      </a:lnTo>
                      <a:lnTo>
                        <a:pt x="6" y="6"/>
                      </a:lnTo>
                      <a:lnTo>
                        <a:pt x="1" y="12"/>
                      </a:lnTo>
                      <a:lnTo>
                        <a:pt x="0" y="19"/>
                      </a:lnTo>
                      <a:lnTo>
                        <a:pt x="1" y="26"/>
                      </a:lnTo>
                      <a:lnTo>
                        <a:pt x="6" y="31"/>
                      </a:lnTo>
                      <a:lnTo>
                        <a:pt x="11" y="34"/>
                      </a:lnTo>
                      <a:lnTo>
                        <a:pt x="19"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97" name="Freeform 712"/>
                <p:cNvSpPr>
                  <a:spLocks/>
                </p:cNvSpPr>
                <p:nvPr/>
              </p:nvSpPr>
              <p:spPr bwMode="auto">
                <a:xfrm>
                  <a:off x="3861" y="2256"/>
                  <a:ext cx="42" cy="36"/>
                </a:xfrm>
                <a:custGeom>
                  <a:avLst/>
                  <a:gdLst>
                    <a:gd name="T0" fmla="*/ 21 w 42"/>
                    <a:gd name="T1" fmla="*/ 35 h 36"/>
                    <a:gd name="T2" fmla="*/ 21 w 42"/>
                    <a:gd name="T3" fmla="*/ 35 h 36"/>
                    <a:gd name="T4" fmla="*/ 28 w 42"/>
                    <a:gd name="T5" fmla="*/ 34 h 36"/>
                    <a:gd name="T6" fmla="*/ 35 w 42"/>
                    <a:gd name="T7" fmla="*/ 30 h 36"/>
                    <a:gd name="T8" fmla="*/ 39 w 42"/>
                    <a:gd name="T9" fmla="*/ 25 h 36"/>
                    <a:gd name="T10" fmla="*/ 41 w 42"/>
                    <a:gd name="T11" fmla="*/ 18 h 36"/>
                    <a:gd name="T12" fmla="*/ 39 w 42"/>
                    <a:gd name="T13" fmla="*/ 11 h 36"/>
                    <a:gd name="T14" fmla="*/ 35 w 42"/>
                    <a:gd name="T15" fmla="*/ 5 h 36"/>
                    <a:gd name="T16" fmla="*/ 28 w 42"/>
                    <a:gd name="T17" fmla="*/ 2 h 36"/>
                    <a:gd name="T18" fmla="*/ 21 w 42"/>
                    <a:gd name="T19" fmla="*/ 0 h 36"/>
                    <a:gd name="T20" fmla="*/ 13 w 42"/>
                    <a:gd name="T21" fmla="*/ 2 h 36"/>
                    <a:gd name="T22" fmla="*/ 7 w 42"/>
                    <a:gd name="T23" fmla="*/ 5 h 36"/>
                    <a:gd name="T24" fmla="*/ 2 w 42"/>
                    <a:gd name="T25" fmla="*/ 11 h 36"/>
                    <a:gd name="T26" fmla="*/ 0 w 42"/>
                    <a:gd name="T27" fmla="*/ 18 h 36"/>
                    <a:gd name="T28" fmla="*/ 2 w 42"/>
                    <a:gd name="T29" fmla="*/ 25 h 36"/>
                    <a:gd name="T30" fmla="*/ 7 w 42"/>
                    <a:gd name="T31" fmla="*/ 30 h 36"/>
                    <a:gd name="T32" fmla="*/ 13 w 42"/>
                    <a:gd name="T33" fmla="*/ 34 h 36"/>
                    <a:gd name="T34" fmla="*/ 21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21" y="35"/>
                      </a:moveTo>
                      <a:lnTo>
                        <a:pt x="21" y="35"/>
                      </a:lnTo>
                      <a:lnTo>
                        <a:pt x="28" y="34"/>
                      </a:lnTo>
                      <a:lnTo>
                        <a:pt x="35" y="30"/>
                      </a:lnTo>
                      <a:lnTo>
                        <a:pt x="39" y="25"/>
                      </a:lnTo>
                      <a:lnTo>
                        <a:pt x="41" y="18"/>
                      </a:lnTo>
                      <a:lnTo>
                        <a:pt x="39" y="11"/>
                      </a:lnTo>
                      <a:lnTo>
                        <a:pt x="35" y="5"/>
                      </a:lnTo>
                      <a:lnTo>
                        <a:pt x="28" y="2"/>
                      </a:lnTo>
                      <a:lnTo>
                        <a:pt x="21" y="0"/>
                      </a:lnTo>
                      <a:lnTo>
                        <a:pt x="13" y="2"/>
                      </a:lnTo>
                      <a:lnTo>
                        <a:pt x="7" y="5"/>
                      </a:lnTo>
                      <a:lnTo>
                        <a:pt x="2" y="11"/>
                      </a:lnTo>
                      <a:lnTo>
                        <a:pt x="0" y="18"/>
                      </a:lnTo>
                      <a:lnTo>
                        <a:pt x="2" y="25"/>
                      </a:lnTo>
                      <a:lnTo>
                        <a:pt x="7" y="30"/>
                      </a:lnTo>
                      <a:lnTo>
                        <a:pt x="13" y="34"/>
                      </a:lnTo>
                      <a:lnTo>
                        <a:pt x="21"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98" name="Freeform 713"/>
                <p:cNvSpPr>
                  <a:spLocks/>
                </p:cNvSpPr>
                <p:nvPr/>
              </p:nvSpPr>
              <p:spPr bwMode="auto">
                <a:xfrm>
                  <a:off x="3925" y="2273"/>
                  <a:ext cx="41" cy="37"/>
                </a:xfrm>
                <a:custGeom>
                  <a:avLst/>
                  <a:gdLst>
                    <a:gd name="T0" fmla="*/ 21 w 41"/>
                    <a:gd name="T1" fmla="*/ 36 h 37"/>
                    <a:gd name="T2" fmla="*/ 21 w 41"/>
                    <a:gd name="T3" fmla="*/ 36 h 37"/>
                    <a:gd name="T4" fmla="*/ 29 w 41"/>
                    <a:gd name="T5" fmla="*/ 34 h 37"/>
                    <a:gd name="T6" fmla="*/ 34 w 41"/>
                    <a:gd name="T7" fmla="*/ 30 h 37"/>
                    <a:gd name="T8" fmla="*/ 38 w 41"/>
                    <a:gd name="T9" fmla="*/ 24 h 37"/>
                    <a:gd name="T10" fmla="*/ 40 w 41"/>
                    <a:gd name="T11" fmla="*/ 17 h 37"/>
                    <a:gd name="T12" fmla="*/ 38 w 41"/>
                    <a:gd name="T13" fmla="*/ 11 h 37"/>
                    <a:gd name="T14" fmla="*/ 34 w 41"/>
                    <a:gd name="T15" fmla="*/ 5 h 37"/>
                    <a:gd name="T16" fmla="*/ 29 w 41"/>
                    <a:gd name="T17" fmla="*/ 2 h 37"/>
                    <a:gd name="T18" fmla="*/ 21 w 41"/>
                    <a:gd name="T19" fmla="*/ 0 h 37"/>
                    <a:gd name="T20" fmla="*/ 13 w 41"/>
                    <a:gd name="T21" fmla="*/ 2 h 37"/>
                    <a:gd name="T22" fmla="*/ 6 w 41"/>
                    <a:gd name="T23" fmla="*/ 5 h 37"/>
                    <a:gd name="T24" fmla="*/ 1 w 41"/>
                    <a:gd name="T25" fmla="*/ 11 h 37"/>
                    <a:gd name="T26" fmla="*/ 0 w 41"/>
                    <a:gd name="T27" fmla="*/ 17 h 37"/>
                    <a:gd name="T28" fmla="*/ 1 w 41"/>
                    <a:gd name="T29" fmla="*/ 24 h 37"/>
                    <a:gd name="T30" fmla="*/ 6 w 41"/>
                    <a:gd name="T31" fmla="*/ 30 h 37"/>
                    <a:gd name="T32" fmla="*/ 13 w 41"/>
                    <a:gd name="T33" fmla="*/ 34 h 37"/>
                    <a:gd name="T34" fmla="*/ 21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9" y="34"/>
                      </a:lnTo>
                      <a:lnTo>
                        <a:pt x="34" y="30"/>
                      </a:lnTo>
                      <a:lnTo>
                        <a:pt x="38" y="24"/>
                      </a:lnTo>
                      <a:lnTo>
                        <a:pt x="40" y="17"/>
                      </a:lnTo>
                      <a:lnTo>
                        <a:pt x="38" y="11"/>
                      </a:lnTo>
                      <a:lnTo>
                        <a:pt x="34" y="5"/>
                      </a:lnTo>
                      <a:lnTo>
                        <a:pt x="29" y="2"/>
                      </a:lnTo>
                      <a:lnTo>
                        <a:pt x="21" y="0"/>
                      </a:lnTo>
                      <a:lnTo>
                        <a:pt x="13" y="2"/>
                      </a:lnTo>
                      <a:lnTo>
                        <a:pt x="6" y="5"/>
                      </a:lnTo>
                      <a:lnTo>
                        <a:pt x="1" y="11"/>
                      </a:lnTo>
                      <a:lnTo>
                        <a:pt x="0" y="17"/>
                      </a:lnTo>
                      <a:lnTo>
                        <a:pt x="1" y="24"/>
                      </a:lnTo>
                      <a:lnTo>
                        <a:pt x="6" y="30"/>
                      </a:lnTo>
                      <a:lnTo>
                        <a:pt x="13" y="34"/>
                      </a:lnTo>
                      <a:lnTo>
                        <a:pt x="21"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99" name="Freeform 714"/>
                <p:cNvSpPr>
                  <a:spLocks/>
                </p:cNvSpPr>
                <p:nvPr/>
              </p:nvSpPr>
              <p:spPr bwMode="auto">
                <a:xfrm>
                  <a:off x="3956" y="2325"/>
                  <a:ext cx="41" cy="36"/>
                </a:xfrm>
                <a:custGeom>
                  <a:avLst/>
                  <a:gdLst>
                    <a:gd name="T0" fmla="*/ 20 w 41"/>
                    <a:gd name="T1" fmla="*/ 35 h 36"/>
                    <a:gd name="T2" fmla="*/ 20 w 41"/>
                    <a:gd name="T3" fmla="*/ 35 h 36"/>
                    <a:gd name="T4" fmla="*/ 28 w 41"/>
                    <a:gd name="T5" fmla="*/ 33 h 36"/>
                    <a:gd name="T6" fmla="*/ 34 w 41"/>
                    <a:gd name="T7" fmla="*/ 29 h 36"/>
                    <a:gd name="T8" fmla="*/ 38 w 41"/>
                    <a:gd name="T9" fmla="*/ 24 h 36"/>
                    <a:gd name="T10" fmla="*/ 40 w 41"/>
                    <a:gd name="T11" fmla="*/ 17 h 36"/>
                    <a:gd name="T12" fmla="*/ 38 w 41"/>
                    <a:gd name="T13" fmla="*/ 10 h 36"/>
                    <a:gd name="T14" fmla="*/ 34 w 41"/>
                    <a:gd name="T15" fmla="*/ 5 h 36"/>
                    <a:gd name="T16" fmla="*/ 28 w 41"/>
                    <a:gd name="T17" fmla="*/ 2 h 36"/>
                    <a:gd name="T18" fmla="*/ 20 w 41"/>
                    <a:gd name="T19" fmla="*/ 0 h 36"/>
                    <a:gd name="T20" fmla="*/ 13 w 41"/>
                    <a:gd name="T21" fmla="*/ 2 h 36"/>
                    <a:gd name="T22" fmla="*/ 6 w 41"/>
                    <a:gd name="T23" fmla="*/ 5 h 36"/>
                    <a:gd name="T24" fmla="*/ 2 w 41"/>
                    <a:gd name="T25" fmla="*/ 10 h 36"/>
                    <a:gd name="T26" fmla="*/ 0 w 41"/>
                    <a:gd name="T27" fmla="*/ 17 h 36"/>
                    <a:gd name="T28" fmla="*/ 2 w 41"/>
                    <a:gd name="T29" fmla="*/ 24 h 36"/>
                    <a:gd name="T30" fmla="*/ 6 w 41"/>
                    <a:gd name="T31" fmla="*/ 29 h 36"/>
                    <a:gd name="T32" fmla="*/ 13 w 41"/>
                    <a:gd name="T33" fmla="*/ 33 h 36"/>
                    <a:gd name="T34" fmla="*/ 20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0" y="35"/>
                      </a:moveTo>
                      <a:lnTo>
                        <a:pt x="20" y="35"/>
                      </a:lnTo>
                      <a:lnTo>
                        <a:pt x="28" y="33"/>
                      </a:lnTo>
                      <a:lnTo>
                        <a:pt x="34" y="29"/>
                      </a:lnTo>
                      <a:lnTo>
                        <a:pt x="38" y="24"/>
                      </a:lnTo>
                      <a:lnTo>
                        <a:pt x="40" y="17"/>
                      </a:lnTo>
                      <a:lnTo>
                        <a:pt x="38" y="10"/>
                      </a:lnTo>
                      <a:lnTo>
                        <a:pt x="34" y="5"/>
                      </a:lnTo>
                      <a:lnTo>
                        <a:pt x="28" y="2"/>
                      </a:lnTo>
                      <a:lnTo>
                        <a:pt x="20" y="0"/>
                      </a:lnTo>
                      <a:lnTo>
                        <a:pt x="13" y="2"/>
                      </a:lnTo>
                      <a:lnTo>
                        <a:pt x="6" y="5"/>
                      </a:lnTo>
                      <a:lnTo>
                        <a:pt x="2" y="10"/>
                      </a:lnTo>
                      <a:lnTo>
                        <a:pt x="0" y="17"/>
                      </a:lnTo>
                      <a:lnTo>
                        <a:pt x="2" y="24"/>
                      </a:lnTo>
                      <a:lnTo>
                        <a:pt x="6" y="29"/>
                      </a:lnTo>
                      <a:lnTo>
                        <a:pt x="13" y="33"/>
                      </a:lnTo>
                      <a:lnTo>
                        <a:pt x="20"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0" name="Freeform 715"/>
                <p:cNvSpPr>
                  <a:spLocks/>
                </p:cNvSpPr>
                <p:nvPr/>
              </p:nvSpPr>
              <p:spPr bwMode="auto">
                <a:xfrm>
                  <a:off x="4022" y="2328"/>
                  <a:ext cx="40" cy="37"/>
                </a:xfrm>
                <a:custGeom>
                  <a:avLst/>
                  <a:gdLst>
                    <a:gd name="T0" fmla="*/ 19 w 40"/>
                    <a:gd name="T1" fmla="*/ 36 h 37"/>
                    <a:gd name="T2" fmla="*/ 19 w 40"/>
                    <a:gd name="T3" fmla="*/ 36 h 37"/>
                    <a:gd name="T4" fmla="*/ 27 w 40"/>
                    <a:gd name="T5" fmla="*/ 34 h 37"/>
                    <a:gd name="T6" fmla="*/ 33 w 40"/>
                    <a:gd name="T7" fmla="*/ 31 h 37"/>
                    <a:gd name="T8" fmla="*/ 38 w 40"/>
                    <a:gd name="T9" fmla="*/ 25 h 37"/>
                    <a:gd name="T10" fmla="*/ 39 w 40"/>
                    <a:gd name="T11" fmla="*/ 19 h 37"/>
                    <a:gd name="T12" fmla="*/ 38 w 40"/>
                    <a:gd name="T13" fmla="*/ 12 h 37"/>
                    <a:gd name="T14" fmla="*/ 33 w 40"/>
                    <a:gd name="T15" fmla="*/ 6 h 37"/>
                    <a:gd name="T16" fmla="*/ 27 w 40"/>
                    <a:gd name="T17" fmla="*/ 2 h 37"/>
                    <a:gd name="T18" fmla="*/ 19 w 40"/>
                    <a:gd name="T19" fmla="*/ 0 h 37"/>
                    <a:gd name="T20" fmla="*/ 11 w 40"/>
                    <a:gd name="T21" fmla="*/ 2 h 37"/>
                    <a:gd name="T22" fmla="*/ 6 w 40"/>
                    <a:gd name="T23" fmla="*/ 6 h 37"/>
                    <a:gd name="T24" fmla="*/ 2 w 40"/>
                    <a:gd name="T25" fmla="*/ 12 h 37"/>
                    <a:gd name="T26" fmla="*/ 0 w 40"/>
                    <a:gd name="T27" fmla="*/ 19 h 37"/>
                    <a:gd name="T28" fmla="*/ 2 w 40"/>
                    <a:gd name="T29" fmla="*/ 25 h 37"/>
                    <a:gd name="T30" fmla="*/ 6 w 40"/>
                    <a:gd name="T31" fmla="*/ 31 h 37"/>
                    <a:gd name="T32" fmla="*/ 11 w 40"/>
                    <a:gd name="T33" fmla="*/ 34 h 37"/>
                    <a:gd name="T34" fmla="*/ 19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19" y="36"/>
                      </a:moveTo>
                      <a:lnTo>
                        <a:pt x="19" y="36"/>
                      </a:lnTo>
                      <a:lnTo>
                        <a:pt x="27" y="34"/>
                      </a:lnTo>
                      <a:lnTo>
                        <a:pt x="33" y="31"/>
                      </a:lnTo>
                      <a:lnTo>
                        <a:pt x="38" y="25"/>
                      </a:lnTo>
                      <a:lnTo>
                        <a:pt x="39" y="19"/>
                      </a:lnTo>
                      <a:lnTo>
                        <a:pt x="38" y="12"/>
                      </a:lnTo>
                      <a:lnTo>
                        <a:pt x="33" y="6"/>
                      </a:lnTo>
                      <a:lnTo>
                        <a:pt x="27" y="2"/>
                      </a:lnTo>
                      <a:lnTo>
                        <a:pt x="19" y="0"/>
                      </a:lnTo>
                      <a:lnTo>
                        <a:pt x="11" y="2"/>
                      </a:lnTo>
                      <a:lnTo>
                        <a:pt x="6" y="6"/>
                      </a:lnTo>
                      <a:lnTo>
                        <a:pt x="2" y="12"/>
                      </a:lnTo>
                      <a:lnTo>
                        <a:pt x="0" y="19"/>
                      </a:lnTo>
                      <a:lnTo>
                        <a:pt x="2" y="25"/>
                      </a:lnTo>
                      <a:lnTo>
                        <a:pt x="6" y="31"/>
                      </a:lnTo>
                      <a:lnTo>
                        <a:pt x="11" y="34"/>
                      </a:lnTo>
                      <a:lnTo>
                        <a:pt x="19"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1" name="Freeform 716"/>
                <p:cNvSpPr>
                  <a:spLocks/>
                </p:cNvSpPr>
                <p:nvPr/>
              </p:nvSpPr>
              <p:spPr bwMode="auto">
                <a:xfrm>
                  <a:off x="4050" y="2282"/>
                  <a:ext cx="42" cy="36"/>
                </a:xfrm>
                <a:custGeom>
                  <a:avLst/>
                  <a:gdLst>
                    <a:gd name="T0" fmla="*/ 19 w 42"/>
                    <a:gd name="T1" fmla="*/ 35 h 36"/>
                    <a:gd name="T2" fmla="*/ 19 w 42"/>
                    <a:gd name="T3" fmla="*/ 35 h 36"/>
                    <a:gd name="T4" fmla="*/ 27 w 42"/>
                    <a:gd name="T5" fmla="*/ 33 h 36"/>
                    <a:gd name="T6" fmla="*/ 34 w 42"/>
                    <a:gd name="T7" fmla="*/ 30 h 36"/>
                    <a:gd name="T8" fmla="*/ 39 w 42"/>
                    <a:gd name="T9" fmla="*/ 25 h 36"/>
                    <a:gd name="T10" fmla="*/ 41 w 42"/>
                    <a:gd name="T11" fmla="*/ 18 h 36"/>
                    <a:gd name="T12" fmla="*/ 39 w 42"/>
                    <a:gd name="T13" fmla="*/ 11 h 36"/>
                    <a:gd name="T14" fmla="*/ 34 w 42"/>
                    <a:gd name="T15" fmla="*/ 5 h 36"/>
                    <a:gd name="T16" fmla="*/ 27 w 42"/>
                    <a:gd name="T17" fmla="*/ 2 h 36"/>
                    <a:gd name="T18" fmla="*/ 19 w 42"/>
                    <a:gd name="T19" fmla="*/ 0 h 36"/>
                    <a:gd name="T20" fmla="*/ 11 w 42"/>
                    <a:gd name="T21" fmla="*/ 2 h 36"/>
                    <a:gd name="T22" fmla="*/ 6 w 42"/>
                    <a:gd name="T23" fmla="*/ 5 h 36"/>
                    <a:gd name="T24" fmla="*/ 2 w 42"/>
                    <a:gd name="T25" fmla="*/ 11 h 36"/>
                    <a:gd name="T26" fmla="*/ 0 w 42"/>
                    <a:gd name="T27" fmla="*/ 18 h 36"/>
                    <a:gd name="T28" fmla="*/ 2 w 42"/>
                    <a:gd name="T29" fmla="*/ 25 h 36"/>
                    <a:gd name="T30" fmla="*/ 6 w 42"/>
                    <a:gd name="T31" fmla="*/ 30 h 36"/>
                    <a:gd name="T32" fmla="*/ 11 w 42"/>
                    <a:gd name="T33" fmla="*/ 33 h 36"/>
                    <a:gd name="T34" fmla="*/ 19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19" y="35"/>
                      </a:moveTo>
                      <a:lnTo>
                        <a:pt x="19" y="35"/>
                      </a:lnTo>
                      <a:lnTo>
                        <a:pt x="27" y="33"/>
                      </a:lnTo>
                      <a:lnTo>
                        <a:pt x="34" y="30"/>
                      </a:lnTo>
                      <a:lnTo>
                        <a:pt x="39" y="25"/>
                      </a:lnTo>
                      <a:lnTo>
                        <a:pt x="41" y="18"/>
                      </a:lnTo>
                      <a:lnTo>
                        <a:pt x="39" y="11"/>
                      </a:lnTo>
                      <a:lnTo>
                        <a:pt x="34" y="5"/>
                      </a:lnTo>
                      <a:lnTo>
                        <a:pt x="27" y="2"/>
                      </a:lnTo>
                      <a:lnTo>
                        <a:pt x="19" y="0"/>
                      </a:lnTo>
                      <a:lnTo>
                        <a:pt x="11" y="2"/>
                      </a:lnTo>
                      <a:lnTo>
                        <a:pt x="6" y="5"/>
                      </a:lnTo>
                      <a:lnTo>
                        <a:pt x="2" y="11"/>
                      </a:lnTo>
                      <a:lnTo>
                        <a:pt x="0" y="18"/>
                      </a:lnTo>
                      <a:lnTo>
                        <a:pt x="2" y="25"/>
                      </a:lnTo>
                      <a:lnTo>
                        <a:pt x="6" y="30"/>
                      </a:lnTo>
                      <a:lnTo>
                        <a:pt x="11" y="33"/>
                      </a:lnTo>
                      <a:lnTo>
                        <a:pt x="19"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2" name="Freeform 717"/>
                <p:cNvSpPr>
                  <a:spLocks/>
                </p:cNvSpPr>
                <p:nvPr/>
              </p:nvSpPr>
              <p:spPr bwMode="auto">
                <a:xfrm>
                  <a:off x="4114" y="2261"/>
                  <a:ext cx="42" cy="36"/>
                </a:xfrm>
                <a:custGeom>
                  <a:avLst/>
                  <a:gdLst>
                    <a:gd name="T0" fmla="*/ 19 w 42"/>
                    <a:gd name="T1" fmla="*/ 35 h 36"/>
                    <a:gd name="T2" fmla="*/ 19 w 42"/>
                    <a:gd name="T3" fmla="*/ 35 h 36"/>
                    <a:gd name="T4" fmla="*/ 27 w 42"/>
                    <a:gd name="T5" fmla="*/ 33 h 36"/>
                    <a:gd name="T6" fmla="*/ 34 w 42"/>
                    <a:gd name="T7" fmla="*/ 29 h 36"/>
                    <a:gd name="T8" fmla="*/ 39 w 42"/>
                    <a:gd name="T9" fmla="*/ 24 h 36"/>
                    <a:gd name="T10" fmla="*/ 41 w 42"/>
                    <a:gd name="T11" fmla="*/ 17 h 36"/>
                    <a:gd name="T12" fmla="*/ 39 w 42"/>
                    <a:gd name="T13" fmla="*/ 10 h 36"/>
                    <a:gd name="T14" fmla="*/ 34 w 42"/>
                    <a:gd name="T15" fmla="*/ 5 h 36"/>
                    <a:gd name="T16" fmla="*/ 27 w 42"/>
                    <a:gd name="T17" fmla="*/ 2 h 36"/>
                    <a:gd name="T18" fmla="*/ 19 w 42"/>
                    <a:gd name="T19" fmla="*/ 0 h 36"/>
                    <a:gd name="T20" fmla="*/ 13 w 42"/>
                    <a:gd name="T21" fmla="*/ 2 h 36"/>
                    <a:gd name="T22" fmla="*/ 6 w 42"/>
                    <a:gd name="T23" fmla="*/ 5 h 36"/>
                    <a:gd name="T24" fmla="*/ 2 w 42"/>
                    <a:gd name="T25" fmla="*/ 10 h 36"/>
                    <a:gd name="T26" fmla="*/ 0 w 42"/>
                    <a:gd name="T27" fmla="*/ 17 h 36"/>
                    <a:gd name="T28" fmla="*/ 2 w 42"/>
                    <a:gd name="T29" fmla="*/ 24 h 36"/>
                    <a:gd name="T30" fmla="*/ 6 w 42"/>
                    <a:gd name="T31" fmla="*/ 29 h 36"/>
                    <a:gd name="T32" fmla="*/ 13 w 42"/>
                    <a:gd name="T33" fmla="*/ 33 h 36"/>
                    <a:gd name="T34" fmla="*/ 19 w 42"/>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6"/>
                    <a:gd name="T56" fmla="*/ 42 w 4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6">
                      <a:moveTo>
                        <a:pt x="19" y="35"/>
                      </a:moveTo>
                      <a:lnTo>
                        <a:pt x="19" y="35"/>
                      </a:lnTo>
                      <a:lnTo>
                        <a:pt x="27" y="33"/>
                      </a:lnTo>
                      <a:lnTo>
                        <a:pt x="34" y="29"/>
                      </a:lnTo>
                      <a:lnTo>
                        <a:pt x="39" y="24"/>
                      </a:lnTo>
                      <a:lnTo>
                        <a:pt x="41" y="17"/>
                      </a:lnTo>
                      <a:lnTo>
                        <a:pt x="39" y="10"/>
                      </a:lnTo>
                      <a:lnTo>
                        <a:pt x="34" y="5"/>
                      </a:lnTo>
                      <a:lnTo>
                        <a:pt x="27" y="2"/>
                      </a:lnTo>
                      <a:lnTo>
                        <a:pt x="19" y="0"/>
                      </a:lnTo>
                      <a:lnTo>
                        <a:pt x="13" y="2"/>
                      </a:lnTo>
                      <a:lnTo>
                        <a:pt x="6" y="5"/>
                      </a:lnTo>
                      <a:lnTo>
                        <a:pt x="2" y="10"/>
                      </a:lnTo>
                      <a:lnTo>
                        <a:pt x="0" y="17"/>
                      </a:lnTo>
                      <a:lnTo>
                        <a:pt x="2" y="24"/>
                      </a:lnTo>
                      <a:lnTo>
                        <a:pt x="6" y="29"/>
                      </a:lnTo>
                      <a:lnTo>
                        <a:pt x="13" y="33"/>
                      </a:lnTo>
                      <a:lnTo>
                        <a:pt x="19"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3" name="Freeform 718"/>
                <p:cNvSpPr>
                  <a:spLocks/>
                </p:cNvSpPr>
                <p:nvPr/>
              </p:nvSpPr>
              <p:spPr bwMode="auto">
                <a:xfrm>
                  <a:off x="4177" y="2277"/>
                  <a:ext cx="42" cy="37"/>
                </a:xfrm>
                <a:custGeom>
                  <a:avLst/>
                  <a:gdLst>
                    <a:gd name="T0" fmla="*/ 21 w 42"/>
                    <a:gd name="T1" fmla="*/ 36 h 37"/>
                    <a:gd name="T2" fmla="*/ 21 w 42"/>
                    <a:gd name="T3" fmla="*/ 36 h 37"/>
                    <a:gd name="T4" fmla="*/ 28 w 42"/>
                    <a:gd name="T5" fmla="*/ 34 h 37"/>
                    <a:gd name="T6" fmla="*/ 35 w 42"/>
                    <a:gd name="T7" fmla="*/ 31 h 37"/>
                    <a:gd name="T8" fmla="*/ 39 w 42"/>
                    <a:gd name="T9" fmla="*/ 26 h 37"/>
                    <a:gd name="T10" fmla="*/ 41 w 42"/>
                    <a:gd name="T11" fmla="*/ 19 h 37"/>
                    <a:gd name="T12" fmla="*/ 39 w 42"/>
                    <a:gd name="T13" fmla="*/ 12 h 37"/>
                    <a:gd name="T14" fmla="*/ 35 w 42"/>
                    <a:gd name="T15" fmla="*/ 6 h 37"/>
                    <a:gd name="T16" fmla="*/ 28 w 42"/>
                    <a:gd name="T17" fmla="*/ 2 h 37"/>
                    <a:gd name="T18" fmla="*/ 21 w 42"/>
                    <a:gd name="T19" fmla="*/ 0 h 37"/>
                    <a:gd name="T20" fmla="*/ 14 w 42"/>
                    <a:gd name="T21" fmla="*/ 2 h 37"/>
                    <a:gd name="T22" fmla="*/ 6 w 42"/>
                    <a:gd name="T23" fmla="*/ 6 h 37"/>
                    <a:gd name="T24" fmla="*/ 2 w 42"/>
                    <a:gd name="T25" fmla="*/ 12 h 37"/>
                    <a:gd name="T26" fmla="*/ 0 w 42"/>
                    <a:gd name="T27" fmla="*/ 19 h 37"/>
                    <a:gd name="T28" fmla="*/ 2 w 42"/>
                    <a:gd name="T29" fmla="*/ 26 h 37"/>
                    <a:gd name="T30" fmla="*/ 6 w 42"/>
                    <a:gd name="T31" fmla="*/ 31 h 37"/>
                    <a:gd name="T32" fmla="*/ 14 w 42"/>
                    <a:gd name="T33" fmla="*/ 34 h 37"/>
                    <a:gd name="T34" fmla="*/ 21 w 42"/>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7"/>
                    <a:gd name="T56" fmla="*/ 42 w 42"/>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7">
                      <a:moveTo>
                        <a:pt x="21" y="36"/>
                      </a:moveTo>
                      <a:lnTo>
                        <a:pt x="21" y="36"/>
                      </a:lnTo>
                      <a:lnTo>
                        <a:pt x="28" y="34"/>
                      </a:lnTo>
                      <a:lnTo>
                        <a:pt x="35" y="31"/>
                      </a:lnTo>
                      <a:lnTo>
                        <a:pt x="39" y="26"/>
                      </a:lnTo>
                      <a:lnTo>
                        <a:pt x="41" y="19"/>
                      </a:lnTo>
                      <a:lnTo>
                        <a:pt x="39" y="12"/>
                      </a:lnTo>
                      <a:lnTo>
                        <a:pt x="35" y="6"/>
                      </a:lnTo>
                      <a:lnTo>
                        <a:pt x="28" y="2"/>
                      </a:lnTo>
                      <a:lnTo>
                        <a:pt x="21" y="0"/>
                      </a:lnTo>
                      <a:lnTo>
                        <a:pt x="14" y="2"/>
                      </a:lnTo>
                      <a:lnTo>
                        <a:pt x="6" y="6"/>
                      </a:lnTo>
                      <a:lnTo>
                        <a:pt x="2" y="12"/>
                      </a:lnTo>
                      <a:lnTo>
                        <a:pt x="0" y="19"/>
                      </a:lnTo>
                      <a:lnTo>
                        <a:pt x="2" y="26"/>
                      </a:lnTo>
                      <a:lnTo>
                        <a:pt x="6" y="31"/>
                      </a:lnTo>
                      <a:lnTo>
                        <a:pt x="14" y="34"/>
                      </a:lnTo>
                      <a:lnTo>
                        <a:pt x="21"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4" name="Freeform 719"/>
                <p:cNvSpPr>
                  <a:spLocks/>
                </p:cNvSpPr>
                <p:nvPr/>
              </p:nvSpPr>
              <p:spPr bwMode="auto">
                <a:xfrm>
                  <a:off x="4209" y="2329"/>
                  <a:ext cx="40" cy="37"/>
                </a:xfrm>
                <a:custGeom>
                  <a:avLst/>
                  <a:gdLst>
                    <a:gd name="T0" fmla="*/ 20 w 40"/>
                    <a:gd name="T1" fmla="*/ 36 h 37"/>
                    <a:gd name="T2" fmla="*/ 20 w 40"/>
                    <a:gd name="T3" fmla="*/ 36 h 37"/>
                    <a:gd name="T4" fmla="*/ 28 w 40"/>
                    <a:gd name="T5" fmla="*/ 34 h 37"/>
                    <a:gd name="T6" fmla="*/ 33 w 40"/>
                    <a:gd name="T7" fmla="*/ 31 h 37"/>
                    <a:gd name="T8" fmla="*/ 38 w 40"/>
                    <a:gd name="T9" fmla="*/ 24 h 37"/>
                    <a:gd name="T10" fmla="*/ 39 w 40"/>
                    <a:gd name="T11" fmla="*/ 18 h 37"/>
                    <a:gd name="T12" fmla="*/ 38 w 40"/>
                    <a:gd name="T13" fmla="*/ 11 h 37"/>
                    <a:gd name="T14" fmla="*/ 33 w 40"/>
                    <a:gd name="T15" fmla="*/ 5 h 37"/>
                    <a:gd name="T16" fmla="*/ 28 w 40"/>
                    <a:gd name="T17" fmla="*/ 2 h 37"/>
                    <a:gd name="T18" fmla="*/ 20 w 40"/>
                    <a:gd name="T19" fmla="*/ 0 h 37"/>
                    <a:gd name="T20" fmla="*/ 12 w 40"/>
                    <a:gd name="T21" fmla="*/ 2 h 37"/>
                    <a:gd name="T22" fmla="*/ 6 w 40"/>
                    <a:gd name="T23" fmla="*/ 5 h 37"/>
                    <a:gd name="T24" fmla="*/ 2 w 40"/>
                    <a:gd name="T25" fmla="*/ 11 h 37"/>
                    <a:gd name="T26" fmla="*/ 0 w 40"/>
                    <a:gd name="T27" fmla="*/ 18 h 37"/>
                    <a:gd name="T28" fmla="*/ 2 w 40"/>
                    <a:gd name="T29" fmla="*/ 24 h 37"/>
                    <a:gd name="T30" fmla="*/ 6 w 40"/>
                    <a:gd name="T31" fmla="*/ 31 h 37"/>
                    <a:gd name="T32" fmla="*/ 12 w 40"/>
                    <a:gd name="T33" fmla="*/ 34 h 37"/>
                    <a:gd name="T34" fmla="*/ 20 w 40"/>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7"/>
                    <a:gd name="T56" fmla="*/ 40 w 40"/>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7">
                      <a:moveTo>
                        <a:pt x="20" y="36"/>
                      </a:moveTo>
                      <a:lnTo>
                        <a:pt x="20" y="36"/>
                      </a:lnTo>
                      <a:lnTo>
                        <a:pt x="28" y="34"/>
                      </a:lnTo>
                      <a:lnTo>
                        <a:pt x="33" y="31"/>
                      </a:lnTo>
                      <a:lnTo>
                        <a:pt x="38" y="24"/>
                      </a:lnTo>
                      <a:lnTo>
                        <a:pt x="39" y="18"/>
                      </a:lnTo>
                      <a:lnTo>
                        <a:pt x="38" y="11"/>
                      </a:lnTo>
                      <a:lnTo>
                        <a:pt x="33" y="5"/>
                      </a:lnTo>
                      <a:lnTo>
                        <a:pt x="28" y="2"/>
                      </a:lnTo>
                      <a:lnTo>
                        <a:pt x="20" y="0"/>
                      </a:lnTo>
                      <a:lnTo>
                        <a:pt x="12" y="2"/>
                      </a:lnTo>
                      <a:lnTo>
                        <a:pt x="6" y="5"/>
                      </a:lnTo>
                      <a:lnTo>
                        <a:pt x="2" y="11"/>
                      </a:lnTo>
                      <a:lnTo>
                        <a:pt x="0" y="18"/>
                      </a:lnTo>
                      <a:lnTo>
                        <a:pt x="2" y="24"/>
                      </a:lnTo>
                      <a:lnTo>
                        <a:pt x="6" y="31"/>
                      </a:lnTo>
                      <a:lnTo>
                        <a:pt x="12" y="34"/>
                      </a:lnTo>
                      <a:lnTo>
                        <a:pt x="20"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5" name="Freeform 720"/>
                <p:cNvSpPr>
                  <a:spLocks/>
                </p:cNvSpPr>
                <p:nvPr/>
              </p:nvSpPr>
              <p:spPr bwMode="auto">
                <a:xfrm>
                  <a:off x="4277" y="2325"/>
                  <a:ext cx="41" cy="36"/>
                </a:xfrm>
                <a:custGeom>
                  <a:avLst/>
                  <a:gdLst>
                    <a:gd name="T0" fmla="*/ 21 w 41"/>
                    <a:gd name="T1" fmla="*/ 35 h 36"/>
                    <a:gd name="T2" fmla="*/ 21 w 41"/>
                    <a:gd name="T3" fmla="*/ 35 h 36"/>
                    <a:gd name="T4" fmla="*/ 27 w 41"/>
                    <a:gd name="T5" fmla="*/ 34 h 36"/>
                    <a:gd name="T6" fmla="*/ 34 w 41"/>
                    <a:gd name="T7" fmla="*/ 30 h 36"/>
                    <a:gd name="T8" fmla="*/ 38 w 41"/>
                    <a:gd name="T9" fmla="*/ 25 h 36"/>
                    <a:gd name="T10" fmla="*/ 40 w 41"/>
                    <a:gd name="T11" fmla="*/ 18 h 36"/>
                    <a:gd name="T12" fmla="*/ 38 w 41"/>
                    <a:gd name="T13" fmla="*/ 11 h 36"/>
                    <a:gd name="T14" fmla="*/ 34 w 41"/>
                    <a:gd name="T15" fmla="*/ 5 h 36"/>
                    <a:gd name="T16" fmla="*/ 27 w 41"/>
                    <a:gd name="T17" fmla="*/ 2 h 36"/>
                    <a:gd name="T18" fmla="*/ 21 w 41"/>
                    <a:gd name="T19" fmla="*/ 0 h 36"/>
                    <a:gd name="T20" fmla="*/ 13 w 41"/>
                    <a:gd name="T21" fmla="*/ 2 h 36"/>
                    <a:gd name="T22" fmla="*/ 6 w 41"/>
                    <a:gd name="T23" fmla="*/ 5 h 36"/>
                    <a:gd name="T24" fmla="*/ 2 w 41"/>
                    <a:gd name="T25" fmla="*/ 11 h 36"/>
                    <a:gd name="T26" fmla="*/ 0 w 41"/>
                    <a:gd name="T27" fmla="*/ 18 h 36"/>
                    <a:gd name="T28" fmla="*/ 2 w 41"/>
                    <a:gd name="T29" fmla="*/ 25 h 36"/>
                    <a:gd name="T30" fmla="*/ 6 w 41"/>
                    <a:gd name="T31" fmla="*/ 30 h 36"/>
                    <a:gd name="T32" fmla="*/ 13 w 41"/>
                    <a:gd name="T33" fmla="*/ 34 h 36"/>
                    <a:gd name="T34" fmla="*/ 21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1" y="35"/>
                      </a:moveTo>
                      <a:lnTo>
                        <a:pt x="21" y="35"/>
                      </a:lnTo>
                      <a:lnTo>
                        <a:pt x="27" y="34"/>
                      </a:lnTo>
                      <a:lnTo>
                        <a:pt x="34" y="30"/>
                      </a:lnTo>
                      <a:lnTo>
                        <a:pt x="38" y="25"/>
                      </a:lnTo>
                      <a:lnTo>
                        <a:pt x="40" y="18"/>
                      </a:lnTo>
                      <a:lnTo>
                        <a:pt x="38" y="11"/>
                      </a:lnTo>
                      <a:lnTo>
                        <a:pt x="34" y="5"/>
                      </a:lnTo>
                      <a:lnTo>
                        <a:pt x="27" y="2"/>
                      </a:lnTo>
                      <a:lnTo>
                        <a:pt x="21" y="0"/>
                      </a:lnTo>
                      <a:lnTo>
                        <a:pt x="13" y="2"/>
                      </a:lnTo>
                      <a:lnTo>
                        <a:pt x="6" y="5"/>
                      </a:lnTo>
                      <a:lnTo>
                        <a:pt x="2" y="11"/>
                      </a:lnTo>
                      <a:lnTo>
                        <a:pt x="0" y="18"/>
                      </a:lnTo>
                      <a:lnTo>
                        <a:pt x="2" y="25"/>
                      </a:lnTo>
                      <a:lnTo>
                        <a:pt x="6" y="30"/>
                      </a:lnTo>
                      <a:lnTo>
                        <a:pt x="13" y="34"/>
                      </a:lnTo>
                      <a:lnTo>
                        <a:pt x="21"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6" name="Freeform 721"/>
                <p:cNvSpPr>
                  <a:spLocks/>
                </p:cNvSpPr>
                <p:nvPr/>
              </p:nvSpPr>
              <p:spPr bwMode="auto">
                <a:xfrm>
                  <a:off x="4306" y="2279"/>
                  <a:ext cx="40" cy="36"/>
                </a:xfrm>
                <a:custGeom>
                  <a:avLst/>
                  <a:gdLst>
                    <a:gd name="T0" fmla="*/ 20 w 40"/>
                    <a:gd name="T1" fmla="*/ 35 h 36"/>
                    <a:gd name="T2" fmla="*/ 20 w 40"/>
                    <a:gd name="T3" fmla="*/ 35 h 36"/>
                    <a:gd name="T4" fmla="*/ 28 w 40"/>
                    <a:gd name="T5" fmla="*/ 33 h 36"/>
                    <a:gd name="T6" fmla="*/ 33 w 40"/>
                    <a:gd name="T7" fmla="*/ 30 h 36"/>
                    <a:gd name="T8" fmla="*/ 37 w 40"/>
                    <a:gd name="T9" fmla="*/ 24 h 36"/>
                    <a:gd name="T10" fmla="*/ 39 w 40"/>
                    <a:gd name="T11" fmla="*/ 17 h 36"/>
                    <a:gd name="T12" fmla="*/ 37 w 40"/>
                    <a:gd name="T13" fmla="*/ 11 h 36"/>
                    <a:gd name="T14" fmla="*/ 33 w 40"/>
                    <a:gd name="T15" fmla="*/ 5 h 36"/>
                    <a:gd name="T16" fmla="*/ 28 w 40"/>
                    <a:gd name="T17" fmla="*/ 2 h 36"/>
                    <a:gd name="T18" fmla="*/ 20 w 40"/>
                    <a:gd name="T19" fmla="*/ 0 h 36"/>
                    <a:gd name="T20" fmla="*/ 12 w 40"/>
                    <a:gd name="T21" fmla="*/ 2 h 36"/>
                    <a:gd name="T22" fmla="*/ 7 w 40"/>
                    <a:gd name="T23" fmla="*/ 5 h 36"/>
                    <a:gd name="T24" fmla="*/ 2 w 40"/>
                    <a:gd name="T25" fmla="*/ 11 h 36"/>
                    <a:gd name="T26" fmla="*/ 0 w 40"/>
                    <a:gd name="T27" fmla="*/ 17 h 36"/>
                    <a:gd name="T28" fmla="*/ 2 w 40"/>
                    <a:gd name="T29" fmla="*/ 24 h 36"/>
                    <a:gd name="T30" fmla="*/ 7 w 40"/>
                    <a:gd name="T31" fmla="*/ 30 h 36"/>
                    <a:gd name="T32" fmla="*/ 12 w 40"/>
                    <a:gd name="T33" fmla="*/ 33 h 36"/>
                    <a:gd name="T34" fmla="*/ 20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20" y="35"/>
                      </a:moveTo>
                      <a:lnTo>
                        <a:pt x="20" y="35"/>
                      </a:lnTo>
                      <a:lnTo>
                        <a:pt x="28" y="33"/>
                      </a:lnTo>
                      <a:lnTo>
                        <a:pt x="33" y="30"/>
                      </a:lnTo>
                      <a:lnTo>
                        <a:pt x="37" y="24"/>
                      </a:lnTo>
                      <a:lnTo>
                        <a:pt x="39" y="17"/>
                      </a:lnTo>
                      <a:lnTo>
                        <a:pt x="37" y="11"/>
                      </a:lnTo>
                      <a:lnTo>
                        <a:pt x="33" y="5"/>
                      </a:lnTo>
                      <a:lnTo>
                        <a:pt x="28" y="2"/>
                      </a:lnTo>
                      <a:lnTo>
                        <a:pt x="20" y="0"/>
                      </a:lnTo>
                      <a:lnTo>
                        <a:pt x="12" y="2"/>
                      </a:lnTo>
                      <a:lnTo>
                        <a:pt x="7" y="5"/>
                      </a:lnTo>
                      <a:lnTo>
                        <a:pt x="2" y="11"/>
                      </a:lnTo>
                      <a:lnTo>
                        <a:pt x="0" y="17"/>
                      </a:lnTo>
                      <a:lnTo>
                        <a:pt x="2" y="24"/>
                      </a:lnTo>
                      <a:lnTo>
                        <a:pt x="7" y="30"/>
                      </a:lnTo>
                      <a:lnTo>
                        <a:pt x="12" y="33"/>
                      </a:lnTo>
                      <a:lnTo>
                        <a:pt x="20"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7" name="Freeform 722"/>
                <p:cNvSpPr>
                  <a:spLocks/>
                </p:cNvSpPr>
                <p:nvPr/>
              </p:nvSpPr>
              <p:spPr bwMode="auto">
                <a:xfrm>
                  <a:off x="4370" y="2258"/>
                  <a:ext cx="41" cy="35"/>
                </a:xfrm>
                <a:custGeom>
                  <a:avLst/>
                  <a:gdLst>
                    <a:gd name="T0" fmla="*/ 21 w 41"/>
                    <a:gd name="T1" fmla="*/ 34 h 35"/>
                    <a:gd name="T2" fmla="*/ 21 w 41"/>
                    <a:gd name="T3" fmla="*/ 34 h 35"/>
                    <a:gd name="T4" fmla="*/ 28 w 41"/>
                    <a:gd name="T5" fmla="*/ 32 h 35"/>
                    <a:gd name="T6" fmla="*/ 34 w 41"/>
                    <a:gd name="T7" fmla="*/ 29 h 35"/>
                    <a:gd name="T8" fmla="*/ 38 w 41"/>
                    <a:gd name="T9" fmla="*/ 24 h 35"/>
                    <a:gd name="T10" fmla="*/ 40 w 41"/>
                    <a:gd name="T11" fmla="*/ 17 h 35"/>
                    <a:gd name="T12" fmla="*/ 38 w 41"/>
                    <a:gd name="T13" fmla="*/ 10 h 35"/>
                    <a:gd name="T14" fmla="*/ 34 w 41"/>
                    <a:gd name="T15" fmla="*/ 5 h 35"/>
                    <a:gd name="T16" fmla="*/ 28 w 41"/>
                    <a:gd name="T17" fmla="*/ 1 h 35"/>
                    <a:gd name="T18" fmla="*/ 21 w 41"/>
                    <a:gd name="T19" fmla="*/ 0 h 35"/>
                    <a:gd name="T20" fmla="*/ 13 w 41"/>
                    <a:gd name="T21" fmla="*/ 1 h 35"/>
                    <a:gd name="T22" fmla="*/ 7 w 41"/>
                    <a:gd name="T23" fmla="*/ 5 h 35"/>
                    <a:gd name="T24" fmla="*/ 2 w 41"/>
                    <a:gd name="T25" fmla="*/ 10 h 35"/>
                    <a:gd name="T26" fmla="*/ 0 w 41"/>
                    <a:gd name="T27" fmla="*/ 17 h 35"/>
                    <a:gd name="T28" fmla="*/ 2 w 41"/>
                    <a:gd name="T29" fmla="*/ 24 h 35"/>
                    <a:gd name="T30" fmla="*/ 7 w 41"/>
                    <a:gd name="T31" fmla="*/ 29 h 35"/>
                    <a:gd name="T32" fmla="*/ 13 w 41"/>
                    <a:gd name="T33" fmla="*/ 32 h 35"/>
                    <a:gd name="T34" fmla="*/ 21 w 41"/>
                    <a:gd name="T35" fmla="*/ 34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5"/>
                    <a:gd name="T56" fmla="*/ 41 w 41"/>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5">
                      <a:moveTo>
                        <a:pt x="21" y="34"/>
                      </a:moveTo>
                      <a:lnTo>
                        <a:pt x="21" y="34"/>
                      </a:lnTo>
                      <a:lnTo>
                        <a:pt x="28" y="32"/>
                      </a:lnTo>
                      <a:lnTo>
                        <a:pt x="34" y="29"/>
                      </a:lnTo>
                      <a:lnTo>
                        <a:pt x="38" y="24"/>
                      </a:lnTo>
                      <a:lnTo>
                        <a:pt x="40" y="17"/>
                      </a:lnTo>
                      <a:lnTo>
                        <a:pt x="38" y="10"/>
                      </a:lnTo>
                      <a:lnTo>
                        <a:pt x="34" y="5"/>
                      </a:lnTo>
                      <a:lnTo>
                        <a:pt x="28" y="1"/>
                      </a:lnTo>
                      <a:lnTo>
                        <a:pt x="21" y="0"/>
                      </a:lnTo>
                      <a:lnTo>
                        <a:pt x="13" y="1"/>
                      </a:lnTo>
                      <a:lnTo>
                        <a:pt x="7" y="5"/>
                      </a:lnTo>
                      <a:lnTo>
                        <a:pt x="2" y="10"/>
                      </a:lnTo>
                      <a:lnTo>
                        <a:pt x="0" y="17"/>
                      </a:lnTo>
                      <a:lnTo>
                        <a:pt x="2" y="24"/>
                      </a:lnTo>
                      <a:lnTo>
                        <a:pt x="7" y="29"/>
                      </a:lnTo>
                      <a:lnTo>
                        <a:pt x="13" y="32"/>
                      </a:lnTo>
                      <a:lnTo>
                        <a:pt x="21" y="34"/>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8" name="Freeform 723"/>
                <p:cNvSpPr>
                  <a:spLocks/>
                </p:cNvSpPr>
                <p:nvPr/>
              </p:nvSpPr>
              <p:spPr bwMode="auto">
                <a:xfrm>
                  <a:off x="4434" y="2274"/>
                  <a:ext cx="41" cy="36"/>
                </a:xfrm>
                <a:custGeom>
                  <a:avLst/>
                  <a:gdLst>
                    <a:gd name="T0" fmla="*/ 20 w 41"/>
                    <a:gd name="T1" fmla="*/ 35 h 36"/>
                    <a:gd name="T2" fmla="*/ 20 w 41"/>
                    <a:gd name="T3" fmla="*/ 35 h 36"/>
                    <a:gd name="T4" fmla="*/ 28 w 41"/>
                    <a:gd name="T5" fmla="*/ 34 h 36"/>
                    <a:gd name="T6" fmla="*/ 34 w 41"/>
                    <a:gd name="T7" fmla="*/ 30 h 36"/>
                    <a:gd name="T8" fmla="*/ 38 w 41"/>
                    <a:gd name="T9" fmla="*/ 25 h 36"/>
                    <a:gd name="T10" fmla="*/ 40 w 41"/>
                    <a:gd name="T11" fmla="*/ 18 h 36"/>
                    <a:gd name="T12" fmla="*/ 38 w 41"/>
                    <a:gd name="T13" fmla="*/ 11 h 36"/>
                    <a:gd name="T14" fmla="*/ 34 w 41"/>
                    <a:gd name="T15" fmla="*/ 5 h 36"/>
                    <a:gd name="T16" fmla="*/ 28 w 41"/>
                    <a:gd name="T17" fmla="*/ 2 h 36"/>
                    <a:gd name="T18" fmla="*/ 20 w 41"/>
                    <a:gd name="T19" fmla="*/ 0 h 36"/>
                    <a:gd name="T20" fmla="*/ 12 w 41"/>
                    <a:gd name="T21" fmla="*/ 2 h 36"/>
                    <a:gd name="T22" fmla="*/ 7 w 41"/>
                    <a:gd name="T23" fmla="*/ 5 h 36"/>
                    <a:gd name="T24" fmla="*/ 2 w 41"/>
                    <a:gd name="T25" fmla="*/ 11 h 36"/>
                    <a:gd name="T26" fmla="*/ 0 w 41"/>
                    <a:gd name="T27" fmla="*/ 18 h 36"/>
                    <a:gd name="T28" fmla="*/ 2 w 41"/>
                    <a:gd name="T29" fmla="*/ 25 h 36"/>
                    <a:gd name="T30" fmla="*/ 7 w 41"/>
                    <a:gd name="T31" fmla="*/ 30 h 36"/>
                    <a:gd name="T32" fmla="*/ 12 w 41"/>
                    <a:gd name="T33" fmla="*/ 34 h 36"/>
                    <a:gd name="T34" fmla="*/ 20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0" y="35"/>
                      </a:moveTo>
                      <a:lnTo>
                        <a:pt x="20" y="35"/>
                      </a:lnTo>
                      <a:lnTo>
                        <a:pt x="28" y="34"/>
                      </a:lnTo>
                      <a:lnTo>
                        <a:pt x="34" y="30"/>
                      </a:lnTo>
                      <a:lnTo>
                        <a:pt x="38" y="25"/>
                      </a:lnTo>
                      <a:lnTo>
                        <a:pt x="40" y="18"/>
                      </a:lnTo>
                      <a:lnTo>
                        <a:pt x="38" y="11"/>
                      </a:lnTo>
                      <a:lnTo>
                        <a:pt x="34" y="5"/>
                      </a:lnTo>
                      <a:lnTo>
                        <a:pt x="28" y="2"/>
                      </a:lnTo>
                      <a:lnTo>
                        <a:pt x="20" y="0"/>
                      </a:lnTo>
                      <a:lnTo>
                        <a:pt x="12" y="2"/>
                      </a:lnTo>
                      <a:lnTo>
                        <a:pt x="7" y="5"/>
                      </a:lnTo>
                      <a:lnTo>
                        <a:pt x="2" y="11"/>
                      </a:lnTo>
                      <a:lnTo>
                        <a:pt x="0" y="18"/>
                      </a:lnTo>
                      <a:lnTo>
                        <a:pt x="2" y="25"/>
                      </a:lnTo>
                      <a:lnTo>
                        <a:pt x="7" y="30"/>
                      </a:lnTo>
                      <a:lnTo>
                        <a:pt x="12" y="34"/>
                      </a:lnTo>
                      <a:lnTo>
                        <a:pt x="20"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09" name="Freeform 724"/>
                <p:cNvSpPr>
                  <a:spLocks/>
                </p:cNvSpPr>
                <p:nvPr/>
              </p:nvSpPr>
              <p:spPr bwMode="auto">
                <a:xfrm>
                  <a:off x="4465" y="2326"/>
                  <a:ext cx="41" cy="36"/>
                </a:xfrm>
                <a:custGeom>
                  <a:avLst/>
                  <a:gdLst>
                    <a:gd name="T0" fmla="*/ 21 w 41"/>
                    <a:gd name="T1" fmla="*/ 35 h 36"/>
                    <a:gd name="T2" fmla="*/ 21 w 41"/>
                    <a:gd name="T3" fmla="*/ 35 h 36"/>
                    <a:gd name="T4" fmla="*/ 29 w 41"/>
                    <a:gd name="T5" fmla="*/ 34 h 36"/>
                    <a:gd name="T6" fmla="*/ 34 w 41"/>
                    <a:gd name="T7" fmla="*/ 30 h 36"/>
                    <a:gd name="T8" fmla="*/ 39 w 41"/>
                    <a:gd name="T9" fmla="*/ 24 h 36"/>
                    <a:gd name="T10" fmla="*/ 40 w 41"/>
                    <a:gd name="T11" fmla="*/ 17 h 36"/>
                    <a:gd name="T12" fmla="*/ 39 w 41"/>
                    <a:gd name="T13" fmla="*/ 10 h 36"/>
                    <a:gd name="T14" fmla="*/ 34 w 41"/>
                    <a:gd name="T15" fmla="*/ 5 h 36"/>
                    <a:gd name="T16" fmla="*/ 29 w 41"/>
                    <a:gd name="T17" fmla="*/ 2 h 36"/>
                    <a:gd name="T18" fmla="*/ 21 w 41"/>
                    <a:gd name="T19" fmla="*/ 0 h 36"/>
                    <a:gd name="T20" fmla="*/ 13 w 41"/>
                    <a:gd name="T21" fmla="*/ 2 h 36"/>
                    <a:gd name="T22" fmla="*/ 6 w 41"/>
                    <a:gd name="T23" fmla="*/ 5 h 36"/>
                    <a:gd name="T24" fmla="*/ 2 w 41"/>
                    <a:gd name="T25" fmla="*/ 10 h 36"/>
                    <a:gd name="T26" fmla="*/ 0 w 41"/>
                    <a:gd name="T27" fmla="*/ 17 h 36"/>
                    <a:gd name="T28" fmla="*/ 2 w 41"/>
                    <a:gd name="T29" fmla="*/ 24 h 36"/>
                    <a:gd name="T30" fmla="*/ 6 w 41"/>
                    <a:gd name="T31" fmla="*/ 30 h 36"/>
                    <a:gd name="T32" fmla="*/ 13 w 41"/>
                    <a:gd name="T33" fmla="*/ 34 h 36"/>
                    <a:gd name="T34" fmla="*/ 21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1" y="35"/>
                      </a:moveTo>
                      <a:lnTo>
                        <a:pt x="21" y="35"/>
                      </a:lnTo>
                      <a:lnTo>
                        <a:pt x="29" y="34"/>
                      </a:lnTo>
                      <a:lnTo>
                        <a:pt x="34" y="30"/>
                      </a:lnTo>
                      <a:lnTo>
                        <a:pt x="39" y="24"/>
                      </a:lnTo>
                      <a:lnTo>
                        <a:pt x="40" y="17"/>
                      </a:lnTo>
                      <a:lnTo>
                        <a:pt x="39" y="10"/>
                      </a:lnTo>
                      <a:lnTo>
                        <a:pt x="34" y="5"/>
                      </a:lnTo>
                      <a:lnTo>
                        <a:pt x="29" y="2"/>
                      </a:lnTo>
                      <a:lnTo>
                        <a:pt x="21" y="0"/>
                      </a:lnTo>
                      <a:lnTo>
                        <a:pt x="13" y="2"/>
                      </a:lnTo>
                      <a:lnTo>
                        <a:pt x="6" y="5"/>
                      </a:lnTo>
                      <a:lnTo>
                        <a:pt x="2" y="10"/>
                      </a:lnTo>
                      <a:lnTo>
                        <a:pt x="0" y="17"/>
                      </a:lnTo>
                      <a:lnTo>
                        <a:pt x="2" y="24"/>
                      </a:lnTo>
                      <a:lnTo>
                        <a:pt x="6" y="30"/>
                      </a:lnTo>
                      <a:lnTo>
                        <a:pt x="13" y="34"/>
                      </a:lnTo>
                      <a:lnTo>
                        <a:pt x="21"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10" name="Freeform 725"/>
                <p:cNvSpPr>
                  <a:spLocks/>
                </p:cNvSpPr>
                <p:nvPr/>
              </p:nvSpPr>
              <p:spPr bwMode="auto">
                <a:xfrm>
                  <a:off x="4526" y="2328"/>
                  <a:ext cx="40" cy="36"/>
                </a:xfrm>
                <a:custGeom>
                  <a:avLst/>
                  <a:gdLst>
                    <a:gd name="T0" fmla="*/ 20 w 40"/>
                    <a:gd name="T1" fmla="*/ 35 h 36"/>
                    <a:gd name="T2" fmla="*/ 20 w 40"/>
                    <a:gd name="T3" fmla="*/ 35 h 36"/>
                    <a:gd name="T4" fmla="*/ 28 w 40"/>
                    <a:gd name="T5" fmla="*/ 33 h 36"/>
                    <a:gd name="T6" fmla="*/ 33 w 40"/>
                    <a:gd name="T7" fmla="*/ 30 h 36"/>
                    <a:gd name="T8" fmla="*/ 37 w 40"/>
                    <a:gd name="T9" fmla="*/ 24 h 36"/>
                    <a:gd name="T10" fmla="*/ 39 w 40"/>
                    <a:gd name="T11" fmla="*/ 17 h 36"/>
                    <a:gd name="T12" fmla="*/ 37 w 40"/>
                    <a:gd name="T13" fmla="*/ 10 h 36"/>
                    <a:gd name="T14" fmla="*/ 33 w 40"/>
                    <a:gd name="T15" fmla="*/ 5 h 36"/>
                    <a:gd name="T16" fmla="*/ 28 w 40"/>
                    <a:gd name="T17" fmla="*/ 1 h 36"/>
                    <a:gd name="T18" fmla="*/ 20 w 40"/>
                    <a:gd name="T19" fmla="*/ 0 h 36"/>
                    <a:gd name="T20" fmla="*/ 12 w 40"/>
                    <a:gd name="T21" fmla="*/ 1 h 36"/>
                    <a:gd name="T22" fmla="*/ 6 w 40"/>
                    <a:gd name="T23" fmla="*/ 5 h 36"/>
                    <a:gd name="T24" fmla="*/ 1 w 40"/>
                    <a:gd name="T25" fmla="*/ 10 h 36"/>
                    <a:gd name="T26" fmla="*/ 0 w 40"/>
                    <a:gd name="T27" fmla="*/ 17 h 36"/>
                    <a:gd name="T28" fmla="*/ 1 w 40"/>
                    <a:gd name="T29" fmla="*/ 24 h 36"/>
                    <a:gd name="T30" fmla="*/ 6 w 40"/>
                    <a:gd name="T31" fmla="*/ 30 h 36"/>
                    <a:gd name="T32" fmla="*/ 12 w 40"/>
                    <a:gd name="T33" fmla="*/ 33 h 36"/>
                    <a:gd name="T34" fmla="*/ 20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20" y="35"/>
                      </a:moveTo>
                      <a:lnTo>
                        <a:pt x="20" y="35"/>
                      </a:lnTo>
                      <a:lnTo>
                        <a:pt x="28" y="33"/>
                      </a:lnTo>
                      <a:lnTo>
                        <a:pt x="33" y="30"/>
                      </a:lnTo>
                      <a:lnTo>
                        <a:pt x="37" y="24"/>
                      </a:lnTo>
                      <a:lnTo>
                        <a:pt x="39" y="17"/>
                      </a:lnTo>
                      <a:lnTo>
                        <a:pt x="37" y="10"/>
                      </a:lnTo>
                      <a:lnTo>
                        <a:pt x="33" y="5"/>
                      </a:lnTo>
                      <a:lnTo>
                        <a:pt x="28" y="1"/>
                      </a:lnTo>
                      <a:lnTo>
                        <a:pt x="20" y="0"/>
                      </a:lnTo>
                      <a:lnTo>
                        <a:pt x="12" y="1"/>
                      </a:lnTo>
                      <a:lnTo>
                        <a:pt x="6" y="5"/>
                      </a:lnTo>
                      <a:lnTo>
                        <a:pt x="1" y="10"/>
                      </a:lnTo>
                      <a:lnTo>
                        <a:pt x="0" y="17"/>
                      </a:lnTo>
                      <a:lnTo>
                        <a:pt x="1" y="24"/>
                      </a:lnTo>
                      <a:lnTo>
                        <a:pt x="6" y="30"/>
                      </a:lnTo>
                      <a:lnTo>
                        <a:pt x="12" y="33"/>
                      </a:lnTo>
                      <a:lnTo>
                        <a:pt x="20"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11" name="Freeform 726"/>
                <p:cNvSpPr>
                  <a:spLocks/>
                </p:cNvSpPr>
                <p:nvPr/>
              </p:nvSpPr>
              <p:spPr bwMode="auto">
                <a:xfrm>
                  <a:off x="4554" y="2281"/>
                  <a:ext cx="41" cy="36"/>
                </a:xfrm>
                <a:custGeom>
                  <a:avLst/>
                  <a:gdLst>
                    <a:gd name="T0" fmla="*/ 21 w 41"/>
                    <a:gd name="T1" fmla="*/ 35 h 36"/>
                    <a:gd name="T2" fmla="*/ 21 w 41"/>
                    <a:gd name="T3" fmla="*/ 35 h 36"/>
                    <a:gd name="T4" fmla="*/ 29 w 41"/>
                    <a:gd name="T5" fmla="*/ 34 h 36"/>
                    <a:gd name="T6" fmla="*/ 34 w 41"/>
                    <a:gd name="T7" fmla="*/ 30 h 36"/>
                    <a:gd name="T8" fmla="*/ 38 w 41"/>
                    <a:gd name="T9" fmla="*/ 25 h 36"/>
                    <a:gd name="T10" fmla="*/ 40 w 41"/>
                    <a:gd name="T11" fmla="*/ 18 h 36"/>
                    <a:gd name="T12" fmla="*/ 38 w 41"/>
                    <a:gd name="T13" fmla="*/ 11 h 36"/>
                    <a:gd name="T14" fmla="*/ 34 w 41"/>
                    <a:gd name="T15" fmla="*/ 5 h 36"/>
                    <a:gd name="T16" fmla="*/ 29 w 41"/>
                    <a:gd name="T17" fmla="*/ 2 h 36"/>
                    <a:gd name="T18" fmla="*/ 21 w 41"/>
                    <a:gd name="T19" fmla="*/ 0 h 36"/>
                    <a:gd name="T20" fmla="*/ 13 w 41"/>
                    <a:gd name="T21" fmla="*/ 2 h 36"/>
                    <a:gd name="T22" fmla="*/ 6 w 41"/>
                    <a:gd name="T23" fmla="*/ 5 h 36"/>
                    <a:gd name="T24" fmla="*/ 1 w 41"/>
                    <a:gd name="T25" fmla="*/ 11 h 36"/>
                    <a:gd name="T26" fmla="*/ 0 w 41"/>
                    <a:gd name="T27" fmla="*/ 18 h 36"/>
                    <a:gd name="T28" fmla="*/ 1 w 41"/>
                    <a:gd name="T29" fmla="*/ 25 h 36"/>
                    <a:gd name="T30" fmla="*/ 6 w 41"/>
                    <a:gd name="T31" fmla="*/ 30 h 36"/>
                    <a:gd name="T32" fmla="*/ 13 w 41"/>
                    <a:gd name="T33" fmla="*/ 34 h 36"/>
                    <a:gd name="T34" fmla="*/ 21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1" y="35"/>
                      </a:moveTo>
                      <a:lnTo>
                        <a:pt x="21" y="35"/>
                      </a:lnTo>
                      <a:lnTo>
                        <a:pt x="29" y="34"/>
                      </a:lnTo>
                      <a:lnTo>
                        <a:pt x="34" y="30"/>
                      </a:lnTo>
                      <a:lnTo>
                        <a:pt x="38" y="25"/>
                      </a:lnTo>
                      <a:lnTo>
                        <a:pt x="40" y="18"/>
                      </a:lnTo>
                      <a:lnTo>
                        <a:pt x="38" y="11"/>
                      </a:lnTo>
                      <a:lnTo>
                        <a:pt x="34" y="5"/>
                      </a:lnTo>
                      <a:lnTo>
                        <a:pt x="29" y="2"/>
                      </a:lnTo>
                      <a:lnTo>
                        <a:pt x="21" y="0"/>
                      </a:lnTo>
                      <a:lnTo>
                        <a:pt x="13" y="2"/>
                      </a:lnTo>
                      <a:lnTo>
                        <a:pt x="6" y="5"/>
                      </a:lnTo>
                      <a:lnTo>
                        <a:pt x="1" y="11"/>
                      </a:lnTo>
                      <a:lnTo>
                        <a:pt x="0" y="18"/>
                      </a:lnTo>
                      <a:lnTo>
                        <a:pt x="1" y="25"/>
                      </a:lnTo>
                      <a:lnTo>
                        <a:pt x="6" y="30"/>
                      </a:lnTo>
                      <a:lnTo>
                        <a:pt x="13" y="34"/>
                      </a:lnTo>
                      <a:lnTo>
                        <a:pt x="21"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12" name="Freeform 727"/>
                <p:cNvSpPr>
                  <a:spLocks/>
                </p:cNvSpPr>
                <p:nvPr/>
              </p:nvSpPr>
              <p:spPr bwMode="auto">
                <a:xfrm>
                  <a:off x="4619" y="2259"/>
                  <a:ext cx="41" cy="37"/>
                </a:xfrm>
                <a:custGeom>
                  <a:avLst/>
                  <a:gdLst>
                    <a:gd name="T0" fmla="*/ 21 w 41"/>
                    <a:gd name="T1" fmla="*/ 36 h 37"/>
                    <a:gd name="T2" fmla="*/ 21 w 41"/>
                    <a:gd name="T3" fmla="*/ 36 h 37"/>
                    <a:gd name="T4" fmla="*/ 29 w 41"/>
                    <a:gd name="T5" fmla="*/ 34 h 37"/>
                    <a:gd name="T6" fmla="*/ 34 w 41"/>
                    <a:gd name="T7" fmla="*/ 31 h 37"/>
                    <a:gd name="T8" fmla="*/ 38 w 41"/>
                    <a:gd name="T9" fmla="*/ 25 h 37"/>
                    <a:gd name="T10" fmla="*/ 40 w 41"/>
                    <a:gd name="T11" fmla="*/ 18 h 37"/>
                    <a:gd name="T12" fmla="*/ 38 w 41"/>
                    <a:gd name="T13" fmla="*/ 12 h 37"/>
                    <a:gd name="T14" fmla="*/ 34 w 41"/>
                    <a:gd name="T15" fmla="*/ 6 h 37"/>
                    <a:gd name="T16" fmla="*/ 29 w 41"/>
                    <a:gd name="T17" fmla="*/ 2 h 37"/>
                    <a:gd name="T18" fmla="*/ 21 w 41"/>
                    <a:gd name="T19" fmla="*/ 0 h 37"/>
                    <a:gd name="T20" fmla="*/ 13 w 41"/>
                    <a:gd name="T21" fmla="*/ 2 h 37"/>
                    <a:gd name="T22" fmla="*/ 6 w 41"/>
                    <a:gd name="T23" fmla="*/ 6 h 37"/>
                    <a:gd name="T24" fmla="*/ 1 w 41"/>
                    <a:gd name="T25" fmla="*/ 12 h 37"/>
                    <a:gd name="T26" fmla="*/ 0 w 41"/>
                    <a:gd name="T27" fmla="*/ 18 h 37"/>
                    <a:gd name="T28" fmla="*/ 1 w 41"/>
                    <a:gd name="T29" fmla="*/ 25 h 37"/>
                    <a:gd name="T30" fmla="*/ 6 w 41"/>
                    <a:gd name="T31" fmla="*/ 31 h 37"/>
                    <a:gd name="T32" fmla="*/ 13 w 41"/>
                    <a:gd name="T33" fmla="*/ 34 h 37"/>
                    <a:gd name="T34" fmla="*/ 21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1" y="36"/>
                      </a:moveTo>
                      <a:lnTo>
                        <a:pt x="21" y="36"/>
                      </a:lnTo>
                      <a:lnTo>
                        <a:pt x="29" y="34"/>
                      </a:lnTo>
                      <a:lnTo>
                        <a:pt x="34" y="31"/>
                      </a:lnTo>
                      <a:lnTo>
                        <a:pt x="38" y="25"/>
                      </a:lnTo>
                      <a:lnTo>
                        <a:pt x="40" y="18"/>
                      </a:lnTo>
                      <a:lnTo>
                        <a:pt x="38" y="12"/>
                      </a:lnTo>
                      <a:lnTo>
                        <a:pt x="34" y="6"/>
                      </a:lnTo>
                      <a:lnTo>
                        <a:pt x="29" y="2"/>
                      </a:lnTo>
                      <a:lnTo>
                        <a:pt x="21" y="0"/>
                      </a:lnTo>
                      <a:lnTo>
                        <a:pt x="13" y="2"/>
                      </a:lnTo>
                      <a:lnTo>
                        <a:pt x="6" y="6"/>
                      </a:lnTo>
                      <a:lnTo>
                        <a:pt x="1" y="12"/>
                      </a:lnTo>
                      <a:lnTo>
                        <a:pt x="0" y="18"/>
                      </a:lnTo>
                      <a:lnTo>
                        <a:pt x="1" y="25"/>
                      </a:lnTo>
                      <a:lnTo>
                        <a:pt x="6" y="31"/>
                      </a:lnTo>
                      <a:lnTo>
                        <a:pt x="13" y="34"/>
                      </a:lnTo>
                      <a:lnTo>
                        <a:pt x="21"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13" name="Freeform 728"/>
                <p:cNvSpPr>
                  <a:spLocks/>
                </p:cNvSpPr>
                <p:nvPr/>
              </p:nvSpPr>
              <p:spPr bwMode="auto">
                <a:xfrm>
                  <a:off x="4684" y="2277"/>
                  <a:ext cx="40" cy="36"/>
                </a:xfrm>
                <a:custGeom>
                  <a:avLst/>
                  <a:gdLst>
                    <a:gd name="T0" fmla="*/ 19 w 40"/>
                    <a:gd name="T1" fmla="*/ 35 h 36"/>
                    <a:gd name="T2" fmla="*/ 19 w 40"/>
                    <a:gd name="T3" fmla="*/ 35 h 36"/>
                    <a:gd name="T4" fmla="*/ 27 w 40"/>
                    <a:gd name="T5" fmla="*/ 33 h 36"/>
                    <a:gd name="T6" fmla="*/ 33 w 40"/>
                    <a:gd name="T7" fmla="*/ 30 h 36"/>
                    <a:gd name="T8" fmla="*/ 37 w 40"/>
                    <a:gd name="T9" fmla="*/ 24 h 36"/>
                    <a:gd name="T10" fmla="*/ 39 w 40"/>
                    <a:gd name="T11" fmla="*/ 17 h 36"/>
                    <a:gd name="T12" fmla="*/ 37 w 40"/>
                    <a:gd name="T13" fmla="*/ 10 h 36"/>
                    <a:gd name="T14" fmla="*/ 33 w 40"/>
                    <a:gd name="T15" fmla="*/ 5 h 36"/>
                    <a:gd name="T16" fmla="*/ 27 w 40"/>
                    <a:gd name="T17" fmla="*/ 1 h 36"/>
                    <a:gd name="T18" fmla="*/ 19 w 40"/>
                    <a:gd name="T19" fmla="*/ 0 h 36"/>
                    <a:gd name="T20" fmla="*/ 11 w 40"/>
                    <a:gd name="T21" fmla="*/ 1 h 36"/>
                    <a:gd name="T22" fmla="*/ 6 w 40"/>
                    <a:gd name="T23" fmla="*/ 5 h 36"/>
                    <a:gd name="T24" fmla="*/ 1 w 40"/>
                    <a:gd name="T25" fmla="*/ 10 h 36"/>
                    <a:gd name="T26" fmla="*/ 0 w 40"/>
                    <a:gd name="T27" fmla="*/ 17 h 36"/>
                    <a:gd name="T28" fmla="*/ 1 w 40"/>
                    <a:gd name="T29" fmla="*/ 24 h 36"/>
                    <a:gd name="T30" fmla="*/ 6 w 40"/>
                    <a:gd name="T31" fmla="*/ 30 h 36"/>
                    <a:gd name="T32" fmla="*/ 11 w 40"/>
                    <a:gd name="T33" fmla="*/ 33 h 36"/>
                    <a:gd name="T34" fmla="*/ 19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9" y="35"/>
                      </a:moveTo>
                      <a:lnTo>
                        <a:pt x="19" y="35"/>
                      </a:lnTo>
                      <a:lnTo>
                        <a:pt x="27" y="33"/>
                      </a:lnTo>
                      <a:lnTo>
                        <a:pt x="33" y="30"/>
                      </a:lnTo>
                      <a:lnTo>
                        <a:pt x="37" y="24"/>
                      </a:lnTo>
                      <a:lnTo>
                        <a:pt x="39" y="17"/>
                      </a:lnTo>
                      <a:lnTo>
                        <a:pt x="37" y="10"/>
                      </a:lnTo>
                      <a:lnTo>
                        <a:pt x="33" y="5"/>
                      </a:lnTo>
                      <a:lnTo>
                        <a:pt x="27" y="1"/>
                      </a:lnTo>
                      <a:lnTo>
                        <a:pt x="19" y="0"/>
                      </a:lnTo>
                      <a:lnTo>
                        <a:pt x="11" y="1"/>
                      </a:lnTo>
                      <a:lnTo>
                        <a:pt x="6" y="5"/>
                      </a:lnTo>
                      <a:lnTo>
                        <a:pt x="1" y="10"/>
                      </a:lnTo>
                      <a:lnTo>
                        <a:pt x="0" y="17"/>
                      </a:lnTo>
                      <a:lnTo>
                        <a:pt x="1" y="24"/>
                      </a:lnTo>
                      <a:lnTo>
                        <a:pt x="6" y="30"/>
                      </a:lnTo>
                      <a:lnTo>
                        <a:pt x="11" y="33"/>
                      </a:lnTo>
                      <a:lnTo>
                        <a:pt x="19"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314" name="Freeform 729"/>
                <p:cNvSpPr>
                  <a:spLocks/>
                </p:cNvSpPr>
                <p:nvPr/>
              </p:nvSpPr>
              <p:spPr bwMode="auto">
                <a:xfrm>
                  <a:off x="4714" y="2328"/>
                  <a:ext cx="41" cy="36"/>
                </a:xfrm>
                <a:custGeom>
                  <a:avLst/>
                  <a:gdLst>
                    <a:gd name="T0" fmla="*/ 20 w 41"/>
                    <a:gd name="T1" fmla="*/ 35 h 36"/>
                    <a:gd name="T2" fmla="*/ 20 w 41"/>
                    <a:gd name="T3" fmla="*/ 35 h 36"/>
                    <a:gd name="T4" fmla="*/ 27 w 41"/>
                    <a:gd name="T5" fmla="*/ 33 h 36"/>
                    <a:gd name="T6" fmla="*/ 33 w 41"/>
                    <a:gd name="T7" fmla="*/ 30 h 36"/>
                    <a:gd name="T8" fmla="*/ 38 w 41"/>
                    <a:gd name="T9" fmla="*/ 25 h 36"/>
                    <a:gd name="T10" fmla="*/ 40 w 41"/>
                    <a:gd name="T11" fmla="*/ 18 h 36"/>
                    <a:gd name="T12" fmla="*/ 38 w 41"/>
                    <a:gd name="T13" fmla="*/ 11 h 36"/>
                    <a:gd name="T14" fmla="*/ 33 w 41"/>
                    <a:gd name="T15" fmla="*/ 6 h 36"/>
                    <a:gd name="T16" fmla="*/ 27 w 41"/>
                    <a:gd name="T17" fmla="*/ 2 h 36"/>
                    <a:gd name="T18" fmla="*/ 20 w 41"/>
                    <a:gd name="T19" fmla="*/ 0 h 36"/>
                    <a:gd name="T20" fmla="*/ 12 w 41"/>
                    <a:gd name="T21" fmla="*/ 2 h 36"/>
                    <a:gd name="T22" fmla="*/ 6 w 41"/>
                    <a:gd name="T23" fmla="*/ 6 h 36"/>
                    <a:gd name="T24" fmla="*/ 2 w 41"/>
                    <a:gd name="T25" fmla="*/ 11 h 36"/>
                    <a:gd name="T26" fmla="*/ 0 w 41"/>
                    <a:gd name="T27" fmla="*/ 18 h 36"/>
                    <a:gd name="T28" fmla="*/ 2 w 41"/>
                    <a:gd name="T29" fmla="*/ 25 h 36"/>
                    <a:gd name="T30" fmla="*/ 6 w 41"/>
                    <a:gd name="T31" fmla="*/ 30 h 36"/>
                    <a:gd name="T32" fmla="*/ 12 w 41"/>
                    <a:gd name="T33" fmla="*/ 33 h 36"/>
                    <a:gd name="T34" fmla="*/ 20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0" y="35"/>
                      </a:moveTo>
                      <a:lnTo>
                        <a:pt x="20" y="35"/>
                      </a:lnTo>
                      <a:lnTo>
                        <a:pt x="27" y="33"/>
                      </a:lnTo>
                      <a:lnTo>
                        <a:pt x="33" y="30"/>
                      </a:lnTo>
                      <a:lnTo>
                        <a:pt x="38" y="25"/>
                      </a:lnTo>
                      <a:lnTo>
                        <a:pt x="40" y="18"/>
                      </a:lnTo>
                      <a:lnTo>
                        <a:pt x="38" y="11"/>
                      </a:lnTo>
                      <a:lnTo>
                        <a:pt x="33" y="6"/>
                      </a:lnTo>
                      <a:lnTo>
                        <a:pt x="27" y="2"/>
                      </a:lnTo>
                      <a:lnTo>
                        <a:pt x="20" y="0"/>
                      </a:lnTo>
                      <a:lnTo>
                        <a:pt x="12" y="2"/>
                      </a:lnTo>
                      <a:lnTo>
                        <a:pt x="6" y="6"/>
                      </a:lnTo>
                      <a:lnTo>
                        <a:pt x="2" y="11"/>
                      </a:lnTo>
                      <a:lnTo>
                        <a:pt x="0" y="18"/>
                      </a:lnTo>
                      <a:lnTo>
                        <a:pt x="2" y="25"/>
                      </a:lnTo>
                      <a:lnTo>
                        <a:pt x="6" y="30"/>
                      </a:lnTo>
                      <a:lnTo>
                        <a:pt x="12" y="33"/>
                      </a:lnTo>
                      <a:lnTo>
                        <a:pt x="20"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grpSp>
        </p:grpSp>
        <p:grpSp>
          <p:nvGrpSpPr>
            <p:cNvPr id="30203" name="Group 730"/>
            <p:cNvGrpSpPr>
              <a:grpSpLocks/>
            </p:cNvGrpSpPr>
            <p:nvPr/>
          </p:nvGrpSpPr>
          <p:grpSpPr bwMode="auto">
            <a:xfrm>
              <a:off x="4321" y="2234"/>
              <a:ext cx="250" cy="872"/>
              <a:chOff x="4762" y="2234"/>
              <a:chExt cx="281" cy="872"/>
            </a:xfrm>
          </p:grpSpPr>
          <p:sp>
            <p:nvSpPr>
              <p:cNvPr id="30246" name="Freeform 731"/>
              <p:cNvSpPr>
                <a:spLocks/>
              </p:cNvSpPr>
              <p:nvPr/>
            </p:nvSpPr>
            <p:spPr bwMode="auto">
              <a:xfrm>
                <a:off x="4762" y="2234"/>
                <a:ext cx="281" cy="872"/>
              </a:xfrm>
              <a:custGeom>
                <a:avLst/>
                <a:gdLst>
                  <a:gd name="T0" fmla="*/ 51 w 281"/>
                  <a:gd name="T1" fmla="*/ 33 h 872"/>
                  <a:gd name="T2" fmla="*/ 78 w 281"/>
                  <a:gd name="T3" fmla="*/ 18 h 872"/>
                  <a:gd name="T4" fmla="*/ 101 w 281"/>
                  <a:gd name="T5" fmla="*/ 6 h 872"/>
                  <a:gd name="T6" fmla="*/ 128 w 281"/>
                  <a:gd name="T7" fmla="*/ 1 h 872"/>
                  <a:gd name="T8" fmla="*/ 162 w 281"/>
                  <a:gd name="T9" fmla="*/ 0 h 872"/>
                  <a:gd name="T10" fmla="*/ 207 w 281"/>
                  <a:gd name="T11" fmla="*/ 6 h 872"/>
                  <a:gd name="T12" fmla="*/ 272 w 281"/>
                  <a:gd name="T13" fmla="*/ 38 h 872"/>
                  <a:gd name="T14" fmla="*/ 279 w 281"/>
                  <a:gd name="T15" fmla="*/ 92 h 872"/>
                  <a:gd name="T16" fmla="*/ 272 w 281"/>
                  <a:gd name="T17" fmla="*/ 149 h 872"/>
                  <a:gd name="T18" fmla="*/ 269 w 281"/>
                  <a:gd name="T19" fmla="*/ 214 h 872"/>
                  <a:gd name="T20" fmla="*/ 267 w 281"/>
                  <a:gd name="T21" fmla="*/ 305 h 872"/>
                  <a:gd name="T22" fmla="*/ 264 w 281"/>
                  <a:gd name="T23" fmla="*/ 404 h 872"/>
                  <a:gd name="T24" fmla="*/ 264 w 281"/>
                  <a:gd name="T25" fmla="*/ 491 h 872"/>
                  <a:gd name="T26" fmla="*/ 267 w 281"/>
                  <a:gd name="T27" fmla="*/ 547 h 872"/>
                  <a:gd name="T28" fmla="*/ 269 w 281"/>
                  <a:gd name="T29" fmla="*/ 584 h 872"/>
                  <a:gd name="T30" fmla="*/ 271 w 281"/>
                  <a:gd name="T31" fmla="*/ 631 h 872"/>
                  <a:gd name="T32" fmla="*/ 271 w 281"/>
                  <a:gd name="T33" fmla="*/ 680 h 872"/>
                  <a:gd name="T34" fmla="*/ 271 w 281"/>
                  <a:gd name="T35" fmla="*/ 727 h 872"/>
                  <a:gd name="T36" fmla="*/ 270 w 281"/>
                  <a:gd name="T37" fmla="*/ 766 h 872"/>
                  <a:gd name="T38" fmla="*/ 260 w 281"/>
                  <a:gd name="T39" fmla="*/ 817 h 872"/>
                  <a:gd name="T40" fmla="*/ 216 w 281"/>
                  <a:gd name="T41" fmla="*/ 856 h 872"/>
                  <a:gd name="T42" fmla="*/ 138 w 281"/>
                  <a:gd name="T43" fmla="*/ 871 h 872"/>
                  <a:gd name="T44" fmla="*/ 97 w 281"/>
                  <a:gd name="T45" fmla="*/ 860 h 872"/>
                  <a:gd name="T46" fmla="*/ 51 w 281"/>
                  <a:gd name="T47" fmla="*/ 834 h 872"/>
                  <a:gd name="T48" fmla="*/ 28 w 281"/>
                  <a:gd name="T49" fmla="*/ 807 h 872"/>
                  <a:gd name="T50" fmla="*/ 24 w 281"/>
                  <a:gd name="T51" fmla="*/ 775 h 872"/>
                  <a:gd name="T52" fmla="*/ 19 w 281"/>
                  <a:gd name="T53" fmla="*/ 727 h 872"/>
                  <a:gd name="T54" fmla="*/ 10 w 281"/>
                  <a:gd name="T55" fmla="*/ 680 h 872"/>
                  <a:gd name="T56" fmla="*/ 6 w 281"/>
                  <a:gd name="T57" fmla="*/ 634 h 872"/>
                  <a:gd name="T58" fmla="*/ 1 w 281"/>
                  <a:gd name="T59" fmla="*/ 584 h 872"/>
                  <a:gd name="T60" fmla="*/ 0 w 281"/>
                  <a:gd name="T61" fmla="*/ 537 h 872"/>
                  <a:gd name="T62" fmla="*/ 0 w 281"/>
                  <a:gd name="T63" fmla="*/ 495 h 872"/>
                  <a:gd name="T64" fmla="*/ 3 w 281"/>
                  <a:gd name="T65" fmla="*/ 466 h 872"/>
                  <a:gd name="T66" fmla="*/ 8 w 281"/>
                  <a:gd name="T67" fmla="*/ 425 h 872"/>
                  <a:gd name="T68" fmla="*/ 11 w 281"/>
                  <a:gd name="T69" fmla="*/ 375 h 872"/>
                  <a:gd name="T70" fmla="*/ 13 w 281"/>
                  <a:gd name="T71" fmla="*/ 322 h 872"/>
                  <a:gd name="T72" fmla="*/ 13 w 281"/>
                  <a:gd name="T73" fmla="*/ 276 h 872"/>
                  <a:gd name="T74" fmla="*/ 10 w 281"/>
                  <a:gd name="T75" fmla="*/ 243 h 872"/>
                  <a:gd name="T76" fmla="*/ 6 w 281"/>
                  <a:gd name="T77" fmla="*/ 206 h 872"/>
                  <a:gd name="T78" fmla="*/ 4 w 281"/>
                  <a:gd name="T79" fmla="*/ 168 h 872"/>
                  <a:gd name="T80" fmla="*/ 6 w 281"/>
                  <a:gd name="T81" fmla="*/ 132 h 872"/>
                  <a:gd name="T82" fmla="*/ 8 w 281"/>
                  <a:gd name="T83" fmla="*/ 107 h 872"/>
                  <a:gd name="T84" fmla="*/ 8 w 281"/>
                  <a:gd name="T85" fmla="*/ 95 h 872"/>
                  <a:gd name="T86" fmla="*/ 11 w 281"/>
                  <a:gd name="T87" fmla="*/ 76 h 872"/>
                  <a:gd name="T88" fmla="*/ 21 w 281"/>
                  <a:gd name="T89" fmla="*/ 55 h 8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1"/>
                  <a:gd name="T136" fmla="*/ 0 h 872"/>
                  <a:gd name="T137" fmla="*/ 281 w 281"/>
                  <a:gd name="T138" fmla="*/ 872 h 8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1" h="872">
                    <a:moveTo>
                      <a:pt x="42" y="39"/>
                    </a:moveTo>
                    <a:lnTo>
                      <a:pt x="42" y="39"/>
                    </a:lnTo>
                    <a:lnTo>
                      <a:pt x="51" y="33"/>
                    </a:lnTo>
                    <a:lnTo>
                      <a:pt x="61" y="27"/>
                    </a:lnTo>
                    <a:lnTo>
                      <a:pt x="70" y="22"/>
                    </a:lnTo>
                    <a:lnTo>
                      <a:pt x="78" y="18"/>
                    </a:lnTo>
                    <a:lnTo>
                      <a:pt x="85" y="13"/>
                    </a:lnTo>
                    <a:lnTo>
                      <a:pt x="93" y="10"/>
                    </a:lnTo>
                    <a:lnTo>
                      <a:pt x="101" y="6"/>
                    </a:lnTo>
                    <a:lnTo>
                      <a:pt x="109" y="4"/>
                    </a:lnTo>
                    <a:lnTo>
                      <a:pt x="118" y="2"/>
                    </a:lnTo>
                    <a:lnTo>
                      <a:pt x="128" y="1"/>
                    </a:lnTo>
                    <a:lnTo>
                      <a:pt x="138" y="0"/>
                    </a:lnTo>
                    <a:lnTo>
                      <a:pt x="150" y="0"/>
                    </a:lnTo>
                    <a:lnTo>
                      <a:pt x="162" y="0"/>
                    </a:lnTo>
                    <a:lnTo>
                      <a:pt x="174" y="2"/>
                    </a:lnTo>
                    <a:lnTo>
                      <a:pt x="190" y="4"/>
                    </a:lnTo>
                    <a:lnTo>
                      <a:pt x="207" y="6"/>
                    </a:lnTo>
                    <a:lnTo>
                      <a:pt x="237" y="14"/>
                    </a:lnTo>
                    <a:lnTo>
                      <a:pt x="259" y="24"/>
                    </a:lnTo>
                    <a:lnTo>
                      <a:pt x="272" y="38"/>
                    </a:lnTo>
                    <a:lnTo>
                      <a:pt x="279" y="54"/>
                    </a:lnTo>
                    <a:lnTo>
                      <a:pt x="280" y="72"/>
                    </a:lnTo>
                    <a:lnTo>
                      <a:pt x="279" y="92"/>
                    </a:lnTo>
                    <a:lnTo>
                      <a:pt x="276" y="113"/>
                    </a:lnTo>
                    <a:lnTo>
                      <a:pt x="272" y="136"/>
                    </a:lnTo>
                    <a:lnTo>
                      <a:pt x="272" y="149"/>
                    </a:lnTo>
                    <a:lnTo>
                      <a:pt x="271" y="166"/>
                    </a:lnTo>
                    <a:lnTo>
                      <a:pt x="270" y="189"/>
                    </a:lnTo>
                    <a:lnTo>
                      <a:pt x="269" y="214"/>
                    </a:lnTo>
                    <a:lnTo>
                      <a:pt x="268" y="242"/>
                    </a:lnTo>
                    <a:lnTo>
                      <a:pt x="267" y="273"/>
                    </a:lnTo>
                    <a:lnTo>
                      <a:pt x="267" y="305"/>
                    </a:lnTo>
                    <a:lnTo>
                      <a:pt x="265" y="338"/>
                    </a:lnTo>
                    <a:lnTo>
                      <a:pt x="264" y="372"/>
                    </a:lnTo>
                    <a:lnTo>
                      <a:pt x="264" y="404"/>
                    </a:lnTo>
                    <a:lnTo>
                      <a:pt x="264" y="435"/>
                    </a:lnTo>
                    <a:lnTo>
                      <a:pt x="264" y="464"/>
                    </a:lnTo>
                    <a:lnTo>
                      <a:pt x="264" y="491"/>
                    </a:lnTo>
                    <a:lnTo>
                      <a:pt x="264" y="513"/>
                    </a:lnTo>
                    <a:lnTo>
                      <a:pt x="265" y="532"/>
                    </a:lnTo>
                    <a:lnTo>
                      <a:pt x="267" y="547"/>
                    </a:lnTo>
                    <a:lnTo>
                      <a:pt x="268" y="558"/>
                    </a:lnTo>
                    <a:lnTo>
                      <a:pt x="269" y="570"/>
                    </a:lnTo>
                    <a:lnTo>
                      <a:pt x="269" y="584"/>
                    </a:lnTo>
                    <a:lnTo>
                      <a:pt x="270" y="599"/>
                    </a:lnTo>
                    <a:lnTo>
                      <a:pt x="270" y="614"/>
                    </a:lnTo>
                    <a:lnTo>
                      <a:pt x="271" y="631"/>
                    </a:lnTo>
                    <a:lnTo>
                      <a:pt x="271" y="647"/>
                    </a:lnTo>
                    <a:lnTo>
                      <a:pt x="271" y="663"/>
                    </a:lnTo>
                    <a:lnTo>
                      <a:pt x="271" y="680"/>
                    </a:lnTo>
                    <a:lnTo>
                      <a:pt x="271" y="696"/>
                    </a:lnTo>
                    <a:lnTo>
                      <a:pt x="271" y="712"/>
                    </a:lnTo>
                    <a:lnTo>
                      <a:pt x="271" y="727"/>
                    </a:lnTo>
                    <a:lnTo>
                      <a:pt x="271" y="741"/>
                    </a:lnTo>
                    <a:lnTo>
                      <a:pt x="271" y="754"/>
                    </a:lnTo>
                    <a:lnTo>
                      <a:pt x="270" y="766"/>
                    </a:lnTo>
                    <a:lnTo>
                      <a:pt x="270" y="777"/>
                    </a:lnTo>
                    <a:lnTo>
                      <a:pt x="267" y="798"/>
                    </a:lnTo>
                    <a:lnTo>
                      <a:pt x="260" y="817"/>
                    </a:lnTo>
                    <a:lnTo>
                      <a:pt x="250" y="833"/>
                    </a:lnTo>
                    <a:lnTo>
                      <a:pt x="235" y="846"/>
                    </a:lnTo>
                    <a:lnTo>
                      <a:pt x="216" y="856"/>
                    </a:lnTo>
                    <a:lnTo>
                      <a:pt x="193" y="864"/>
                    </a:lnTo>
                    <a:lnTo>
                      <a:pt x="169" y="868"/>
                    </a:lnTo>
                    <a:lnTo>
                      <a:pt x="138" y="871"/>
                    </a:lnTo>
                    <a:lnTo>
                      <a:pt x="127" y="870"/>
                    </a:lnTo>
                    <a:lnTo>
                      <a:pt x="114" y="866"/>
                    </a:lnTo>
                    <a:lnTo>
                      <a:pt x="97" y="860"/>
                    </a:lnTo>
                    <a:lnTo>
                      <a:pt x="80" y="852"/>
                    </a:lnTo>
                    <a:lnTo>
                      <a:pt x="64" y="843"/>
                    </a:lnTo>
                    <a:lnTo>
                      <a:pt x="51" y="834"/>
                    </a:lnTo>
                    <a:lnTo>
                      <a:pt x="38" y="824"/>
                    </a:lnTo>
                    <a:lnTo>
                      <a:pt x="31" y="815"/>
                    </a:lnTo>
                    <a:lnTo>
                      <a:pt x="28" y="807"/>
                    </a:lnTo>
                    <a:lnTo>
                      <a:pt x="26" y="797"/>
                    </a:lnTo>
                    <a:lnTo>
                      <a:pt x="25" y="787"/>
                    </a:lnTo>
                    <a:lnTo>
                      <a:pt x="24" y="775"/>
                    </a:lnTo>
                    <a:lnTo>
                      <a:pt x="22" y="761"/>
                    </a:lnTo>
                    <a:lnTo>
                      <a:pt x="21" y="745"/>
                    </a:lnTo>
                    <a:lnTo>
                      <a:pt x="19" y="727"/>
                    </a:lnTo>
                    <a:lnTo>
                      <a:pt x="15" y="705"/>
                    </a:lnTo>
                    <a:lnTo>
                      <a:pt x="12" y="693"/>
                    </a:lnTo>
                    <a:lnTo>
                      <a:pt x="10" y="680"/>
                    </a:lnTo>
                    <a:lnTo>
                      <a:pt x="8" y="665"/>
                    </a:lnTo>
                    <a:lnTo>
                      <a:pt x="7" y="650"/>
                    </a:lnTo>
                    <a:lnTo>
                      <a:pt x="6" y="634"/>
                    </a:lnTo>
                    <a:lnTo>
                      <a:pt x="3" y="618"/>
                    </a:lnTo>
                    <a:lnTo>
                      <a:pt x="2" y="601"/>
                    </a:lnTo>
                    <a:lnTo>
                      <a:pt x="1" y="584"/>
                    </a:lnTo>
                    <a:lnTo>
                      <a:pt x="0" y="568"/>
                    </a:lnTo>
                    <a:lnTo>
                      <a:pt x="0" y="552"/>
                    </a:lnTo>
                    <a:lnTo>
                      <a:pt x="0" y="537"/>
                    </a:lnTo>
                    <a:lnTo>
                      <a:pt x="0" y="522"/>
                    </a:lnTo>
                    <a:lnTo>
                      <a:pt x="0" y="508"/>
                    </a:lnTo>
                    <a:lnTo>
                      <a:pt x="0" y="495"/>
                    </a:lnTo>
                    <a:lnTo>
                      <a:pt x="1" y="485"/>
                    </a:lnTo>
                    <a:lnTo>
                      <a:pt x="2" y="475"/>
                    </a:lnTo>
                    <a:lnTo>
                      <a:pt x="3" y="466"/>
                    </a:lnTo>
                    <a:lnTo>
                      <a:pt x="4" y="454"/>
                    </a:lnTo>
                    <a:lnTo>
                      <a:pt x="7" y="441"/>
                    </a:lnTo>
                    <a:lnTo>
                      <a:pt x="8" y="425"/>
                    </a:lnTo>
                    <a:lnTo>
                      <a:pt x="8" y="410"/>
                    </a:lnTo>
                    <a:lnTo>
                      <a:pt x="10" y="392"/>
                    </a:lnTo>
                    <a:lnTo>
                      <a:pt x="11" y="375"/>
                    </a:lnTo>
                    <a:lnTo>
                      <a:pt x="12" y="358"/>
                    </a:lnTo>
                    <a:lnTo>
                      <a:pt x="12" y="340"/>
                    </a:lnTo>
                    <a:lnTo>
                      <a:pt x="13" y="322"/>
                    </a:lnTo>
                    <a:lnTo>
                      <a:pt x="13" y="306"/>
                    </a:lnTo>
                    <a:lnTo>
                      <a:pt x="13" y="290"/>
                    </a:lnTo>
                    <a:lnTo>
                      <a:pt x="13" y="276"/>
                    </a:lnTo>
                    <a:lnTo>
                      <a:pt x="12" y="263"/>
                    </a:lnTo>
                    <a:lnTo>
                      <a:pt x="11" y="252"/>
                    </a:lnTo>
                    <a:lnTo>
                      <a:pt x="10" y="243"/>
                    </a:lnTo>
                    <a:lnTo>
                      <a:pt x="8" y="231"/>
                    </a:lnTo>
                    <a:lnTo>
                      <a:pt x="7" y="219"/>
                    </a:lnTo>
                    <a:lnTo>
                      <a:pt x="6" y="206"/>
                    </a:lnTo>
                    <a:lnTo>
                      <a:pt x="4" y="193"/>
                    </a:lnTo>
                    <a:lnTo>
                      <a:pt x="4" y="181"/>
                    </a:lnTo>
                    <a:lnTo>
                      <a:pt x="4" y="168"/>
                    </a:lnTo>
                    <a:lnTo>
                      <a:pt x="4" y="155"/>
                    </a:lnTo>
                    <a:lnTo>
                      <a:pt x="6" y="144"/>
                    </a:lnTo>
                    <a:lnTo>
                      <a:pt x="6" y="132"/>
                    </a:lnTo>
                    <a:lnTo>
                      <a:pt x="7" y="123"/>
                    </a:lnTo>
                    <a:lnTo>
                      <a:pt x="7" y="114"/>
                    </a:lnTo>
                    <a:lnTo>
                      <a:pt x="8" y="107"/>
                    </a:lnTo>
                    <a:lnTo>
                      <a:pt x="8" y="100"/>
                    </a:lnTo>
                    <a:lnTo>
                      <a:pt x="8" y="97"/>
                    </a:lnTo>
                    <a:lnTo>
                      <a:pt x="8" y="95"/>
                    </a:lnTo>
                    <a:lnTo>
                      <a:pt x="9" y="89"/>
                    </a:lnTo>
                    <a:lnTo>
                      <a:pt x="10" y="82"/>
                    </a:lnTo>
                    <a:lnTo>
                      <a:pt x="11" y="76"/>
                    </a:lnTo>
                    <a:lnTo>
                      <a:pt x="13" y="69"/>
                    </a:lnTo>
                    <a:lnTo>
                      <a:pt x="17" y="62"/>
                    </a:lnTo>
                    <a:lnTo>
                      <a:pt x="21" y="55"/>
                    </a:lnTo>
                    <a:lnTo>
                      <a:pt x="29" y="47"/>
                    </a:lnTo>
                    <a:lnTo>
                      <a:pt x="42" y="39"/>
                    </a:lnTo>
                  </a:path>
                </a:pathLst>
              </a:custGeom>
              <a:solidFill>
                <a:srgbClr val="FFF6AA"/>
              </a:solidFill>
              <a:ln w="12700" cap="rnd" cmpd="sng">
                <a:solidFill>
                  <a:schemeClr val="bg2"/>
                </a:solidFill>
                <a:prstDash val="solid"/>
                <a:round/>
                <a:headEnd type="none" w="med" len="med"/>
                <a:tailEnd type="none" w="med" len="med"/>
              </a:ln>
            </p:spPr>
            <p:txBody>
              <a:bodyPr/>
              <a:lstStyle/>
              <a:p>
                <a:endParaRPr lang="it-IT"/>
              </a:p>
            </p:txBody>
          </p:sp>
          <p:sp>
            <p:nvSpPr>
              <p:cNvPr id="30247" name="Freeform 732"/>
              <p:cNvSpPr>
                <a:spLocks/>
              </p:cNvSpPr>
              <p:nvPr/>
            </p:nvSpPr>
            <p:spPr bwMode="auto">
              <a:xfrm>
                <a:off x="4795" y="2327"/>
                <a:ext cx="40" cy="35"/>
              </a:xfrm>
              <a:custGeom>
                <a:avLst/>
                <a:gdLst>
                  <a:gd name="T0" fmla="*/ 20 w 40"/>
                  <a:gd name="T1" fmla="*/ 34 h 35"/>
                  <a:gd name="T2" fmla="*/ 20 w 40"/>
                  <a:gd name="T3" fmla="*/ 34 h 35"/>
                  <a:gd name="T4" fmla="*/ 28 w 40"/>
                  <a:gd name="T5" fmla="*/ 33 h 35"/>
                  <a:gd name="T6" fmla="*/ 33 w 40"/>
                  <a:gd name="T7" fmla="*/ 29 h 35"/>
                  <a:gd name="T8" fmla="*/ 38 w 40"/>
                  <a:gd name="T9" fmla="*/ 24 h 35"/>
                  <a:gd name="T10" fmla="*/ 39 w 40"/>
                  <a:gd name="T11" fmla="*/ 17 h 35"/>
                  <a:gd name="T12" fmla="*/ 38 w 40"/>
                  <a:gd name="T13" fmla="*/ 10 h 35"/>
                  <a:gd name="T14" fmla="*/ 33 w 40"/>
                  <a:gd name="T15" fmla="*/ 5 h 35"/>
                  <a:gd name="T16" fmla="*/ 28 w 40"/>
                  <a:gd name="T17" fmla="*/ 1 h 35"/>
                  <a:gd name="T18" fmla="*/ 20 w 40"/>
                  <a:gd name="T19" fmla="*/ 0 h 35"/>
                  <a:gd name="T20" fmla="*/ 12 w 40"/>
                  <a:gd name="T21" fmla="*/ 1 h 35"/>
                  <a:gd name="T22" fmla="*/ 6 w 40"/>
                  <a:gd name="T23" fmla="*/ 5 h 35"/>
                  <a:gd name="T24" fmla="*/ 2 w 40"/>
                  <a:gd name="T25" fmla="*/ 10 h 35"/>
                  <a:gd name="T26" fmla="*/ 0 w 40"/>
                  <a:gd name="T27" fmla="*/ 17 h 35"/>
                  <a:gd name="T28" fmla="*/ 2 w 40"/>
                  <a:gd name="T29" fmla="*/ 24 h 35"/>
                  <a:gd name="T30" fmla="*/ 6 w 40"/>
                  <a:gd name="T31" fmla="*/ 29 h 35"/>
                  <a:gd name="T32" fmla="*/ 12 w 40"/>
                  <a:gd name="T33" fmla="*/ 33 h 35"/>
                  <a:gd name="T34" fmla="*/ 20 w 40"/>
                  <a:gd name="T35" fmla="*/ 34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5"/>
                  <a:gd name="T56" fmla="*/ 40 w 40"/>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5">
                    <a:moveTo>
                      <a:pt x="20" y="34"/>
                    </a:moveTo>
                    <a:lnTo>
                      <a:pt x="20" y="34"/>
                    </a:lnTo>
                    <a:lnTo>
                      <a:pt x="28" y="33"/>
                    </a:lnTo>
                    <a:lnTo>
                      <a:pt x="33" y="29"/>
                    </a:lnTo>
                    <a:lnTo>
                      <a:pt x="38" y="24"/>
                    </a:lnTo>
                    <a:lnTo>
                      <a:pt x="39" y="17"/>
                    </a:lnTo>
                    <a:lnTo>
                      <a:pt x="38" y="10"/>
                    </a:lnTo>
                    <a:lnTo>
                      <a:pt x="33" y="5"/>
                    </a:lnTo>
                    <a:lnTo>
                      <a:pt x="28" y="1"/>
                    </a:lnTo>
                    <a:lnTo>
                      <a:pt x="20" y="0"/>
                    </a:lnTo>
                    <a:lnTo>
                      <a:pt x="12" y="1"/>
                    </a:lnTo>
                    <a:lnTo>
                      <a:pt x="6" y="5"/>
                    </a:lnTo>
                    <a:lnTo>
                      <a:pt x="2" y="10"/>
                    </a:lnTo>
                    <a:lnTo>
                      <a:pt x="0" y="17"/>
                    </a:lnTo>
                    <a:lnTo>
                      <a:pt x="2" y="24"/>
                    </a:lnTo>
                    <a:lnTo>
                      <a:pt x="6" y="29"/>
                    </a:lnTo>
                    <a:lnTo>
                      <a:pt x="12" y="33"/>
                    </a:lnTo>
                    <a:lnTo>
                      <a:pt x="20" y="34"/>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30248" name="Freeform 733"/>
              <p:cNvSpPr>
                <a:spLocks/>
              </p:cNvSpPr>
              <p:nvPr/>
            </p:nvSpPr>
            <p:spPr bwMode="auto">
              <a:xfrm>
                <a:off x="4823" y="2280"/>
                <a:ext cx="40" cy="36"/>
              </a:xfrm>
              <a:custGeom>
                <a:avLst/>
                <a:gdLst>
                  <a:gd name="T0" fmla="*/ 19 w 40"/>
                  <a:gd name="T1" fmla="*/ 35 h 36"/>
                  <a:gd name="T2" fmla="*/ 19 w 40"/>
                  <a:gd name="T3" fmla="*/ 35 h 36"/>
                  <a:gd name="T4" fmla="*/ 27 w 40"/>
                  <a:gd name="T5" fmla="*/ 34 h 36"/>
                  <a:gd name="T6" fmla="*/ 33 w 40"/>
                  <a:gd name="T7" fmla="*/ 30 h 36"/>
                  <a:gd name="T8" fmla="*/ 38 w 40"/>
                  <a:gd name="T9" fmla="*/ 24 h 36"/>
                  <a:gd name="T10" fmla="*/ 39 w 40"/>
                  <a:gd name="T11" fmla="*/ 17 h 36"/>
                  <a:gd name="T12" fmla="*/ 38 w 40"/>
                  <a:gd name="T13" fmla="*/ 10 h 36"/>
                  <a:gd name="T14" fmla="*/ 33 w 40"/>
                  <a:gd name="T15" fmla="*/ 5 h 36"/>
                  <a:gd name="T16" fmla="*/ 27 w 40"/>
                  <a:gd name="T17" fmla="*/ 2 h 36"/>
                  <a:gd name="T18" fmla="*/ 19 w 40"/>
                  <a:gd name="T19" fmla="*/ 0 h 36"/>
                  <a:gd name="T20" fmla="*/ 11 w 40"/>
                  <a:gd name="T21" fmla="*/ 2 h 36"/>
                  <a:gd name="T22" fmla="*/ 6 w 40"/>
                  <a:gd name="T23" fmla="*/ 5 h 36"/>
                  <a:gd name="T24" fmla="*/ 2 w 40"/>
                  <a:gd name="T25" fmla="*/ 10 h 36"/>
                  <a:gd name="T26" fmla="*/ 0 w 40"/>
                  <a:gd name="T27" fmla="*/ 17 h 36"/>
                  <a:gd name="T28" fmla="*/ 2 w 40"/>
                  <a:gd name="T29" fmla="*/ 24 h 36"/>
                  <a:gd name="T30" fmla="*/ 6 w 40"/>
                  <a:gd name="T31" fmla="*/ 30 h 36"/>
                  <a:gd name="T32" fmla="*/ 11 w 40"/>
                  <a:gd name="T33" fmla="*/ 34 h 36"/>
                  <a:gd name="T34" fmla="*/ 19 w 40"/>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9" y="35"/>
                    </a:moveTo>
                    <a:lnTo>
                      <a:pt x="19" y="35"/>
                    </a:lnTo>
                    <a:lnTo>
                      <a:pt x="27" y="34"/>
                    </a:lnTo>
                    <a:lnTo>
                      <a:pt x="33" y="30"/>
                    </a:lnTo>
                    <a:lnTo>
                      <a:pt x="38" y="24"/>
                    </a:lnTo>
                    <a:lnTo>
                      <a:pt x="39" y="17"/>
                    </a:lnTo>
                    <a:lnTo>
                      <a:pt x="38" y="10"/>
                    </a:lnTo>
                    <a:lnTo>
                      <a:pt x="33" y="5"/>
                    </a:lnTo>
                    <a:lnTo>
                      <a:pt x="27" y="2"/>
                    </a:lnTo>
                    <a:lnTo>
                      <a:pt x="19" y="0"/>
                    </a:lnTo>
                    <a:lnTo>
                      <a:pt x="11" y="2"/>
                    </a:lnTo>
                    <a:lnTo>
                      <a:pt x="6" y="5"/>
                    </a:lnTo>
                    <a:lnTo>
                      <a:pt x="2" y="10"/>
                    </a:lnTo>
                    <a:lnTo>
                      <a:pt x="0" y="17"/>
                    </a:lnTo>
                    <a:lnTo>
                      <a:pt x="2" y="24"/>
                    </a:lnTo>
                    <a:lnTo>
                      <a:pt x="6" y="30"/>
                    </a:lnTo>
                    <a:lnTo>
                      <a:pt x="11" y="34"/>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30249" name="Freeform 734"/>
              <p:cNvSpPr>
                <a:spLocks/>
              </p:cNvSpPr>
              <p:nvPr/>
            </p:nvSpPr>
            <p:spPr bwMode="auto">
              <a:xfrm>
                <a:off x="4888" y="2258"/>
                <a:ext cx="41" cy="37"/>
              </a:xfrm>
              <a:custGeom>
                <a:avLst/>
                <a:gdLst>
                  <a:gd name="T0" fmla="*/ 19 w 41"/>
                  <a:gd name="T1" fmla="*/ 36 h 37"/>
                  <a:gd name="T2" fmla="*/ 19 w 41"/>
                  <a:gd name="T3" fmla="*/ 36 h 37"/>
                  <a:gd name="T4" fmla="*/ 27 w 41"/>
                  <a:gd name="T5" fmla="*/ 34 h 37"/>
                  <a:gd name="T6" fmla="*/ 34 w 41"/>
                  <a:gd name="T7" fmla="*/ 31 h 37"/>
                  <a:gd name="T8" fmla="*/ 39 w 41"/>
                  <a:gd name="T9" fmla="*/ 25 h 37"/>
                  <a:gd name="T10" fmla="*/ 40 w 41"/>
                  <a:gd name="T11" fmla="*/ 18 h 37"/>
                  <a:gd name="T12" fmla="*/ 39 w 41"/>
                  <a:gd name="T13" fmla="*/ 11 h 37"/>
                  <a:gd name="T14" fmla="*/ 34 w 41"/>
                  <a:gd name="T15" fmla="*/ 6 h 37"/>
                  <a:gd name="T16" fmla="*/ 27 w 41"/>
                  <a:gd name="T17" fmla="*/ 2 h 37"/>
                  <a:gd name="T18" fmla="*/ 19 w 41"/>
                  <a:gd name="T19" fmla="*/ 0 h 37"/>
                  <a:gd name="T20" fmla="*/ 11 w 41"/>
                  <a:gd name="T21" fmla="*/ 2 h 37"/>
                  <a:gd name="T22" fmla="*/ 6 w 41"/>
                  <a:gd name="T23" fmla="*/ 6 h 37"/>
                  <a:gd name="T24" fmla="*/ 2 w 41"/>
                  <a:gd name="T25" fmla="*/ 11 h 37"/>
                  <a:gd name="T26" fmla="*/ 0 w 41"/>
                  <a:gd name="T27" fmla="*/ 18 h 37"/>
                  <a:gd name="T28" fmla="*/ 2 w 41"/>
                  <a:gd name="T29" fmla="*/ 25 h 37"/>
                  <a:gd name="T30" fmla="*/ 6 w 41"/>
                  <a:gd name="T31" fmla="*/ 31 h 37"/>
                  <a:gd name="T32" fmla="*/ 11 w 41"/>
                  <a:gd name="T33" fmla="*/ 34 h 37"/>
                  <a:gd name="T34" fmla="*/ 19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19" y="36"/>
                    </a:moveTo>
                    <a:lnTo>
                      <a:pt x="19" y="36"/>
                    </a:lnTo>
                    <a:lnTo>
                      <a:pt x="27" y="34"/>
                    </a:lnTo>
                    <a:lnTo>
                      <a:pt x="34" y="31"/>
                    </a:lnTo>
                    <a:lnTo>
                      <a:pt x="39" y="25"/>
                    </a:lnTo>
                    <a:lnTo>
                      <a:pt x="40" y="18"/>
                    </a:lnTo>
                    <a:lnTo>
                      <a:pt x="39" y="11"/>
                    </a:lnTo>
                    <a:lnTo>
                      <a:pt x="34" y="6"/>
                    </a:lnTo>
                    <a:lnTo>
                      <a:pt x="27" y="2"/>
                    </a:lnTo>
                    <a:lnTo>
                      <a:pt x="19" y="0"/>
                    </a:lnTo>
                    <a:lnTo>
                      <a:pt x="11" y="2"/>
                    </a:lnTo>
                    <a:lnTo>
                      <a:pt x="6" y="6"/>
                    </a:lnTo>
                    <a:lnTo>
                      <a:pt x="2" y="11"/>
                    </a:lnTo>
                    <a:lnTo>
                      <a:pt x="0" y="18"/>
                    </a:lnTo>
                    <a:lnTo>
                      <a:pt x="2" y="25"/>
                    </a:lnTo>
                    <a:lnTo>
                      <a:pt x="6" y="31"/>
                    </a:lnTo>
                    <a:lnTo>
                      <a:pt x="11" y="34"/>
                    </a:lnTo>
                    <a:lnTo>
                      <a:pt x="19" y="36"/>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30250" name="Freeform 735"/>
              <p:cNvSpPr>
                <a:spLocks/>
              </p:cNvSpPr>
              <p:nvPr/>
            </p:nvSpPr>
            <p:spPr bwMode="auto">
              <a:xfrm>
                <a:off x="4951" y="2276"/>
                <a:ext cx="42" cy="35"/>
              </a:xfrm>
              <a:custGeom>
                <a:avLst/>
                <a:gdLst>
                  <a:gd name="T0" fmla="*/ 21 w 42"/>
                  <a:gd name="T1" fmla="*/ 34 h 35"/>
                  <a:gd name="T2" fmla="*/ 21 w 42"/>
                  <a:gd name="T3" fmla="*/ 34 h 35"/>
                  <a:gd name="T4" fmla="*/ 28 w 42"/>
                  <a:gd name="T5" fmla="*/ 33 h 35"/>
                  <a:gd name="T6" fmla="*/ 34 w 42"/>
                  <a:gd name="T7" fmla="*/ 29 h 35"/>
                  <a:gd name="T8" fmla="*/ 39 w 42"/>
                  <a:gd name="T9" fmla="*/ 24 h 35"/>
                  <a:gd name="T10" fmla="*/ 41 w 42"/>
                  <a:gd name="T11" fmla="*/ 17 h 35"/>
                  <a:gd name="T12" fmla="*/ 39 w 42"/>
                  <a:gd name="T13" fmla="*/ 10 h 35"/>
                  <a:gd name="T14" fmla="*/ 34 w 42"/>
                  <a:gd name="T15" fmla="*/ 5 h 35"/>
                  <a:gd name="T16" fmla="*/ 28 w 42"/>
                  <a:gd name="T17" fmla="*/ 1 h 35"/>
                  <a:gd name="T18" fmla="*/ 21 w 42"/>
                  <a:gd name="T19" fmla="*/ 0 h 35"/>
                  <a:gd name="T20" fmla="*/ 13 w 42"/>
                  <a:gd name="T21" fmla="*/ 1 h 35"/>
                  <a:gd name="T22" fmla="*/ 6 w 42"/>
                  <a:gd name="T23" fmla="*/ 5 h 35"/>
                  <a:gd name="T24" fmla="*/ 2 w 42"/>
                  <a:gd name="T25" fmla="*/ 10 h 35"/>
                  <a:gd name="T26" fmla="*/ 0 w 42"/>
                  <a:gd name="T27" fmla="*/ 17 h 35"/>
                  <a:gd name="T28" fmla="*/ 2 w 42"/>
                  <a:gd name="T29" fmla="*/ 24 h 35"/>
                  <a:gd name="T30" fmla="*/ 6 w 42"/>
                  <a:gd name="T31" fmla="*/ 29 h 35"/>
                  <a:gd name="T32" fmla="*/ 13 w 42"/>
                  <a:gd name="T33" fmla="*/ 33 h 35"/>
                  <a:gd name="T34" fmla="*/ 21 w 42"/>
                  <a:gd name="T35" fmla="*/ 34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5"/>
                  <a:gd name="T56" fmla="*/ 42 w 42"/>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5">
                    <a:moveTo>
                      <a:pt x="21" y="34"/>
                    </a:moveTo>
                    <a:lnTo>
                      <a:pt x="21" y="34"/>
                    </a:lnTo>
                    <a:lnTo>
                      <a:pt x="28" y="33"/>
                    </a:lnTo>
                    <a:lnTo>
                      <a:pt x="34" y="29"/>
                    </a:lnTo>
                    <a:lnTo>
                      <a:pt x="39" y="24"/>
                    </a:lnTo>
                    <a:lnTo>
                      <a:pt x="41" y="17"/>
                    </a:lnTo>
                    <a:lnTo>
                      <a:pt x="39" y="10"/>
                    </a:lnTo>
                    <a:lnTo>
                      <a:pt x="34" y="5"/>
                    </a:lnTo>
                    <a:lnTo>
                      <a:pt x="28" y="1"/>
                    </a:lnTo>
                    <a:lnTo>
                      <a:pt x="21" y="0"/>
                    </a:lnTo>
                    <a:lnTo>
                      <a:pt x="13" y="1"/>
                    </a:lnTo>
                    <a:lnTo>
                      <a:pt x="6" y="5"/>
                    </a:lnTo>
                    <a:lnTo>
                      <a:pt x="2" y="10"/>
                    </a:lnTo>
                    <a:lnTo>
                      <a:pt x="0" y="17"/>
                    </a:lnTo>
                    <a:lnTo>
                      <a:pt x="2" y="24"/>
                    </a:lnTo>
                    <a:lnTo>
                      <a:pt x="6" y="29"/>
                    </a:lnTo>
                    <a:lnTo>
                      <a:pt x="13" y="33"/>
                    </a:lnTo>
                    <a:lnTo>
                      <a:pt x="21" y="34"/>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30251" name="Freeform 736"/>
              <p:cNvSpPr>
                <a:spLocks/>
              </p:cNvSpPr>
              <p:nvPr/>
            </p:nvSpPr>
            <p:spPr bwMode="auto">
              <a:xfrm>
                <a:off x="4984" y="2327"/>
                <a:ext cx="39" cy="36"/>
              </a:xfrm>
              <a:custGeom>
                <a:avLst/>
                <a:gdLst>
                  <a:gd name="T0" fmla="*/ 19 w 39"/>
                  <a:gd name="T1" fmla="*/ 35 h 36"/>
                  <a:gd name="T2" fmla="*/ 19 w 39"/>
                  <a:gd name="T3" fmla="*/ 35 h 36"/>
                  <a:gd name="T4" fmla="*/ 27 w 39"/>
                  <a:gd name="T5" fmla="*/ 33 h 36"/>
                  <a:gd name="T6" fmla="*/ 32 w 39"/>
                  <a:gd name="T7" fmla="*/ 30 h 36"/>
                  <a:gd name="T8" fmla="*/ 36 w 39"/>
                  <a:gd name="T9" fmla="*/ 25 h 36"/>
                  <a:gd name="T10" fmla="*/ 38 w 39"/>
                  <a:gd name="T11" fmla="*/ 18 h 36"/>
                  <a:gd name="T12" fmla="*/ 36 w 39"/>
                  <a:gd name="T13" fmla="*/ 11 h 36"/>
                  <a:gd name="T14" fmla="*/ 32 w 39"/>
                  <a:gd name="T15" fmla="*/ 5 h 36"/>
                  <a:gd name="T16" fmla="*/ 27 w 39"/>
                  <a:gd name="T17" fmla="*/ 1 h 36"/>
                  <a:gd name="T18" fmla="*/ 19 w 39"/>
                  <a:gd name="T19" fmla="*/ 0 h 36"/>
                  <a:gd name="T20" fmla="*/ 11 w 39"/>
                  <a:gd name="T21" fmla="*/ 1 h 36"/>
                  <a:gd name="T22" fmla="*/ 6 w 39"/>
                  <a:gd name="T23" fmla="*/ 5 h 36"/>
                  <a:gd name="T24" fmla="*/ 1 w 39"/>
                  <a:gd name="T25" fmla="*/ 11 h 36"/>
                  <a:gd name="T26" fmla="*/ 0 w 39"/>
                  <a:gd name="T27" fmla="*/ 18 h 36"/>
                  <a:gd name="T28" fmla="*/ 1 w 39"/>
                  <a:gd name="T29" fmla="*/ 25 h 36"/>
                  <a:gd name="T30" fmla="*/ 6 w 39"/>
                  <a:gd name="T31" fmla="*/ 30 h 36"/>
                  <a:gd name="T32" fmla="*/ 11 w 39"/>
                  <a:gd name="T33" fmla="*/ 33 h 36"/>
                  <a:gd name="T34" fmla="*/ 19 w 39"/>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36"/>
                  <a:gd name="T56" fmla="*/ 39 w 39"/>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36">
                    <a:moveTo>
                      <a:pt x="19" y="35"/>
                    </a:moveTo>
                    <a:lnTo>
                      <a:pt x="19" y="35"/>
                    </a:lnTo>
                    <a:lnTo>
                      <a:pt x="27" y="33"/>
                    </a:lnTo>
                    <a:lnTo>
                      <a:pt x="32" y="30"/>
                    </a:lnTo>
                    <a:lnTo>
                      <a:pt x="36" y="25"/>
                    </a:lnTo>
                    <a:lnTo>
                      <a:pt x="38" y="18"/>
                    </a:lnTo>
                    <a:lnTo>
                      <a:pt x="36" y="11"/>
                    </a:lnTo>
                    <a:lnTo>
                      <a:pt x="32" y="5"/>
                    </a:lnTo>
                    <a:lnTo>
                      <a:pt x="27" y="1"/>
                    </a:lnTo>
                    <a:lnTo>
                      <a:pt x="19" y="0"/>
                    </a:lnTo>
                    <a:lnTo>
                      <a:pt x="11" y="1"/>
                    </a:lnTo>
                    <a:lnTo>
                      <a:pt x="6" y="5"/>
                    </a:lnTo>
                    <a:lnTo>
                      <a:pt x="1" y="11"/>
                    </a:lnTo>
                    <a:lnTo>
                      <a:pt x="0" y="18"/>
                    </a:lnTo>
                    <a:lnTo>
                      <a:pt x="1" y="25"/>
                    </a:lnTo>
                    <a:lnTo>
                      <a:pt x="6" y="30"/>
                    </a:lnTo>
                    <a:lnTo>
                      <a:pt x="11" y="33"/>
                    </a:lnTo>
                    <a:lnTo>
                      <a:pt x="19" y="35"/>
                    </a:lnTo>
                  </a:path>
                </a:pathLst>
              </a:custGeom>
              <a:solidFill>
                <a:srgbClr val="3E3D3E"/>
              </a:solidFill>
              <a:ln w="12700" cap="rnd" cmpd="sng">
                <a:solidFill>
                  <a:schemeClr val="bg2"/>
                </a:solidFill>
                <a:prstDash val="solid"/>
                <a:round/>
                <a:headEnd type="none" w="med" len="med"/>
                <a:tailEnd type="none" w="med" len="med"/>
              </a:ln>
            </p:spPr>
            <p:txBody>
              <a:bodyPr/>
              <a:lstStyle/>
              <a:p>
                <a:endParaRPr lang="it-IT"/>
              </a:p>
            </p:txBody>
          </p:sp>
          <p:sp>
            <p:nvSpPr>
              <p:cNvPr id="30252" name="Freeform 737"/>
              <p:cNvSpPr>
                <a:spLocks/>
              </p:cNvSpPr>
              <p:nvPr/>
            </p:nvSpPr>
            <p:spPr bwMode="auto">
              <a:xfrm>
                <a:off x="4814" y="2897"/>
                <a:ext cx="168" cy="169"/>
              </a:xfrm>
              <a:custGeom>
                <a:avLst/>
                <a:gdLst>
                  <a:gd name="T0" fmla="*/ 77 w 168"/>
                  <a:gd name="T1" fmla="*/ 168 h 169"/>
                  <a:gd name="T2" fmla="*/ 63 w 168"/>
                  <a:gd name="T3" fmla="*/ 165 h 169"/>
                  <a:gd name="T4" fmla="*/ 55 w 168"/>
                  <a:gd name="T5" fmla="*/ 160 h 169"/>
                  <a:gd name="T6" fmla="*/ 47 w 168"/>
                  <a:gd name="T7" fmla="*/ 155 h 169"/>
                  <a:gd name="T8" fmla="*/ 36 w 168"/>
                  <a:gd name="T9" fmla="*/ 150 h 169"/>
                  <a:gd name="T10" fmla="*/ 20 w 168"/>
                  <a:gd name="T11" fmla="*/ 140 h 169"/>
                  <a:gd name="T12" fmla="*/ 9 w 168"/>
                  <a:gd name="T13" fmla="*/ 130 h 169"/>
                  <a:gd name="T14" fmla="*/ 6 w 168"/>
                  <a:gd name="T15" fmla="*/ 124 h 169"/>
                  <a:gd name="T16" fmla="*/ 5 w 168"/>
                  <a:gd name="T17" fmla="*/ 116 h 169"/>
                  <a:gd name="T18" fmla="*/ 3 w 168"/>
                  <a:gd name="T19" fmla="*/ 108 h 169"/>
                  <a:gd name="T20" fmla="*/ 3 w 168"/>
                  <a:gd name="T21" fmla="*/ 100 h 169"/>
                  <a:gd name="T22" fmla="*/ 2 w 168"/>
                  <a:gd name="T23" fmla="*/ 89 h 169"/>
                  <a:gd name="T24" fmla="*/ 1 w 168"/>
                  <a:gd name="T25" fmla="*/ 78 h 169"/>
                  <a:gd name="T26" fmla="*/ 0 w 168"/>
                  <a:gd name="T27" fmla="*/ 66 h 169"/>
                  <a:gd name="T28" fmla="*/ 5 w 168"/>
                  <a:gd name="T29" fmla="*/ 57 h 169"/>
                  <a:gd name="T30" fmla="*/ 11 w 168"/>
                  <a:gd name="T31" fmla="*/ 46 h 169"/>
                  <a:gd name="T32" fmla="*/ 21 w 168"/>
                  <a:gd name="T33" fmla="*/ 34 h 169"/>
                  <a:gd name="T34" fmla="*/ 33 w 168"/>
                  <a:gd name="T35" fmla="*/ 24 h 169"/>
                  <a:gd name="T36" fmla="*/ 42 w 168"/>
                  <a:gd name="T37" fmla="*/ 17 h 169"/>
                  <a:gd name="T38" fmla="*/ 55 w 168"/>
                  <a:gd name="T39" fmla="*/ 11 h 169"/>
                  <a:gd name="T40" fmla="*/ 78 w 168"/>
                  <a:gd name="T41" fmla="*/ 3 h 169"/>
                  <a:gd name="T42" fmla="*/ 103 w 168"/>
                  <a:gd name="T43" fmla="*/ 0 h 169"/>
                  <a:gd name="T44" fmla="*/ 126 w 168"/>
                  <a:gd name="T45" fmla="*/ 8 h 169"/>
                  <a:gd name="T46" fmla="*/ 134 w 168"/>
                  <a:gd name="T47" fmla="*/ 15 h 169"/>
                  <a:gd name="T48" fmla="*/ 143 w 168"/>
                  <a:gd name="T49" fmla="*/ 24 h 169"/>
                  <a:gd name="T50" fmla="*/ 152 w 168"/>
                  <a:gd name="T51" fmla="*/ 33 h 169"/>
                  <a:gd name="T52" fmla="*/ 158 w 168"/>
                  <a:gd name="T53" fmla="*/ 43 h 169"/>
                  <a:gd name="T54" fmla="*/ 162 w 168"/>
                  <a:gd name="T55" fmla="*/ 54 h 169"/>
                  <a:gd name="T56" fmla="*/ 164 w 168"/>
                  <a:gd name="T57" fmla="*/ 69 h 169"/>
                  <a:gd name="T58" fmla="*/ 166 w 168"/>
                  <a:gd name="T59" fmla="*/ 84 h 169"/>
                  <a:gd name="T60" fmla="*/ 167 w 168"/>
                  <a:gd name="T61" fmla="*/ 97 h 169"/>
                  <a:gd name="T62" fmla="*/ 165 w 168"/>
                  <a:gd name="T63" fmla="*/ 109 h 169"/>
                  <a:gd name="T64" fmla="*/ 161 w 168"/>
                  <a:gd name="T65" fmla="*/ 125 h 169"/>
                  <a:gd name="T66" fmla="*/ 155 w 168"/>
                  <a:gd name="T67" fmla="*/ 140 h 169"/>
                  <a:gd name="T68" fmla="*/ 146 w 168"/>
                  <a:gd name="T69" fmla="*/ 148 h 169"/>
                  <a:gd name="T70" fmla="*/ 137 w 168"/>
                  <a:gd name="T71" fmla="*/ 153 h 169"/>
                  <a:gd name="T72" fmla="*/ 129 w 168"/>
                  <a:gd name="T73" fmla="*/ 159 h 169"/>
                  <a:gd name="T74" fmla="*/ 123 w 168"/>
                  <a:gd name="T75" fmla="*/ 163 h 169"/>
                  <a:gd name="T76" fmla="*/ 115 w 168"/>
                  <a:gd name="T77" fmla="*/ 165 h 169"/>
                  <a:gd name="T78" fmla="*/ 105 w 168"/>
                  <a:gd name="T79" fmla="*/ 167 h 169"/>
                  <a:gd name="T80" fmla="*/ 91 w 168"/>
                  <a:gd name="T81" fmla="*/ 168 h 169"/>
                  <a:gd name="T82" fmla="*/ 81 w 168"/>
                  <a:gd name="T83" fmla="*/ 168 h 169"/>
                  <a:gd name="T84" fmla="*/ 77 w 168"/>
                  <a:gd name="T85" fmla="*/ 168 h 1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169"/>
                  <a:gd name="T131" fmla="*/ 168 w 168"/>
                  <a:gd name="T132" fmla="*/ 169 h 1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169">
                    <a:moveTo>
                      <a:pt x="77" y="168"/>
                    </a:moveTo>
                    <a:lnTo>
                      <a:pt x="77" y="168"/>
                    </a:lnTo>
                    <a:lnTo>
                      <a:pt x="70" y="166"/>
                    </a:lnTo>
                    <a:lnTo>
                      <a:pt x="63" y="165"/>
                    </a:lnTo>
                    <a:lnTo>
                      <a:pt x="59" y="163"/>
                    </a:lnTo>
                    <a:lnTo>
                      <a:pt x="55" y="160"/>
                    </a:lnTo>
                    <a:lnTo>
                      <a:pt x="51" y="158"/>
                    </a:lnTo>
                    <a:lnTo>
                      <a:pt x="47" y="155"/>
                    </a:lnTo>
                    <a:lnTo>
                      <a:pt x="42" y="152"/>
                    </a:lnTo>
                    <a:lnTo>
                      <a:pt x="36" y="150"/>
                    </a:lnTo>
                    <a:lnTo>
                      <a:pt x="27" y="146"/>
                    </a:lnTo>
                    <a:lnTo>
                      <a:pt x="20" y="140"/>
                    </a:lnTo>
                    <a:lnTo>
                      <a:pt x="14" y="135"/>
                    </a:lnTo>
                    <a:lnTo>
                      <a:pt x="9" y="130"/>
                    </a:lnTo>
                    <a:lnTo>
                      <a:pt x="7" y="127"/>
                    </a:lnTo>
                    <a:lnTo>
                      <a:pt x="6" y="124"/>
                    </a:lnTo>
                    <a:lnTo>
                      <a:pt x="6" y="121"/>
                    </a:lnTo>
                    <a:lnTo>
                      <a:pt x="5" y="116"/>
                    </a:lnTo>
                    <a:lnTo>
                      <a:pt x="3" y="112"/>
                    </a:lnTo>
                    <a:lnTo>
                      <a:pt x="3" y="108"/>
                    </a:lnTo>
                    <a:lnTo>
                      <a:pt x="3" y="104"/>
                    </a:lnTo>
                    <a:lnTo>
                      <a:pt x="3" y="100"/>
                    </a:lnTo>
                    <a:lnTo>
                      <a:pt x="3" y="95"/>
                    </a:lnTo>
                    <a:lnTo>
                      <a:pt x="2" y="89"/>
                    </a:lnTo>
                    <a:lnTo>
                      <a:pt x="1" y="84"/>
                    </a:lnTo>
                    <a:lnTo>
                      <a:pt x="1" y="78"/>
                    </a:lnTo>
                    <a:lnTo>
                      <a:pt x="0" y="72"/>
                    </a:lnTo>
                    <a:lnTo>
                      <a:pt x="0" y="66"/>
                    </a:lnTo>
                    <a:lnTo>
                      <a:pt x="2" y="61"/>
                    </a:lnTo>
                    <a:lnTo>
                      <a:pt x="5" y="57"/>
                    </a:lnTo>
                    <a:lnTo>
                      <a:pt x="7" y="52"/>
                    </a:lnTo>
                    <a:lnTo>
                      <a:pt x="11" y="46"/>
                    </a:lnTo>
                    <a:lnTo>
                      <a:pt x="16" y="40"/>
                    </a:lnTo>
                    <a:lnTo>
                      <a:pt x="21" y="34"/>
                    </a:lnTo>
                    <a:lnTo>
                      <a:pt x="27" y="29"/>
                    </a:lnTo>
                    <a:lnTo>
                      <a:pt x="33" y="24"/>
                    </a:lnTo>
                    <a:lnTo>
                      <a:pt x="37" y="19"/>
                    </a:lnTo>
                    <a:lnTo>
                      <a:pt x="42" y="17"/>
                    </a:lnTo>
                    <a:lnTo>
                      <a:pt x="47" y="14"/>
                    </a:lnTo>
                    <a:lnTo>
                      <a:pt x="55" y="11"/>
                    </a:lnTo>
                    <a:lnTo>
                      <a:pt x="65" y="7"/>
                    </a:lnTo>
                    <a:lnTo>
                      <a:pt x="78" y="3"/>
                    </a:lnTo>
                    <a:lnTo>
                      <a:pt x="90" y="0"/>
                    </a:lnTo>
                    <a:lnTo>
                      <a:pt x="103" y="0"/>
                    </a:lnTo>
                    <a:lnTo>
                      <a:pt x="114" y="3"/>
                    </a:lnTo>
                    <a:lnTo>
                      <a:pt x="126" y="8"/>
                    </a:lnTo>
                    <a:lnTo>
                      <a:pt x="130" y="11"/>
                    </a:lnTo>
                    <a:lnTo>
                      <a:pt x="134" y="15"/>
                    </a:lnTo>
                    <a:lnTo>
                      <a:pt x="139" y="19"/>
                    </a:lnTo>
                    <a:lnTo>
                      <a:pt x="143" y="24"/>
                    </a:lnTo>
                    <a:lnTo>
                      <a:pt x="149" y="29"/>
                    </a:lnTo>
                    <a:lnTo>
                      <a:pt x="152" y="33"/>
                    </a:lnTo>
                    <a:lnTo>
                      <a:pt x="157" y="38"/>
                    </a:lnTo>
                    <a:lnTo>
                      <a:pt x="158" y="43"/>
                    </a:lnTo>
                    <a:lnTo>
                      <a:pt x="160" y="47"/>
                    </a:lnTo>
                    <a:lnTo>
                      <a:pt x="162" y="54"/>
                    </a:lnTo>
                    <a:lnTo>
                      <a:pt x="164" y="61"/>
                    </a:lnTo>
                    <a:lnTo>
                      <a:pt x="164" y="69"/>
                    </a:lnTo>
                    <a:lnTo>
                      <a:pt x="165" y="76"/>
                    </a:lnTo>
                    <a:lnTo>
                      <a:pt x="166" y="84"/>
                    </a:lnTo>
                    <a:lnTo>
                      <a:pt x="167" y="91"/>
                    </a:lnTo>
                    <a:lnTo>
                      <a:pt x="167" y="97"/>
                    </a:lnTo>
                    <a:lnTo>
                      <a:pt x="166" y="103"/>
                    </a:lnTo>
                    <a:lnTo>
                      <a:pt x="165" y="109"/>
                    </a:lnTo>
                    <a:lnTo>
                      <a:pt x="164" y="117"/>
                    </a:lnTo>
                    <a:lnTo>
                      <a:pt x="161" y="125"/>
                    </a:lnTo>
                    <a:lnTo>
                      <a:pt x="157" y="133"/>
                    </a:lnTo>
                    <a:lnTo>
                      <a:pt x="155" y="140"/>
                    </a:lnTo>
                    <a:lnTo>
                      <a:pt x="150" y="145"/>
                    </a:lnTo>
                    <a:lnTo>
                      <a:pt x="146" y="148"/>
                    </a:lnTo>
                    <a:lnTo>
                      <a:pt x="141" y="151"/>
                    </a:lnTo>
                    <a:lnTo>
                      <a:pt x="137" y="153"/>
                    </a:lnTo>
                    <a:lnTo>
                      <a:pt x="133" y="156"/>
                    </a:lnTo>
                    <a:lnTo>
                      <a:pt x="129" y="159"/>
                    </a:lnTo>
                    <a:lnTo>
                      <a:pt x="126" y="161"/>
                    </a:lnTo>
                    <a:lnTo>
                      <a:pt x="123" y="163"/>
                    </a:lnTo>
                    <a:lnTo>
                      <a:pt x="120" y="165"/>
                    </a:lnTo>
                    <a:lnTo>
                      <a:pt x="115" y="165"/>
                    </a:lnTo>
                    <a:lnTo>
                      <a:pt x="111" y="166"/>
                    </a:lnTo>
                    <a:lnTo>
                      <a:pt x="105" y="167"/>
                    </a:lnTo>
                    <a:lnTo>
                      <a:pt x="98" y="167"/>
                    </a:lnTo>
                    <a:lnTo>
                      <a:pt x="91" y="168"/>
                    </a:lnTo>
                    <a:lnTo>
                      <a:pt x="85" y="168"/>
                    </a:lnTo>
                    <a:lnTo>
                      <a:pt x="81" y="168"/>
                    </a:lnTo>
                    <a:lnTo>
                      <a:pt x="78" y="168"/>
                    </a:lnTo>
                    <a:lnTo>
                      <a:pt x="77" y="168"/>
                    </a:lnTo>
                  </a:path>
                </a:pathLst>
              </a:custGeom>
              <a:solidFill>
                <a:srgbClr val="FF9B8B"/>
              </a:solidFill>
              <a:ln w="12700" cap="rnd" cmpd="sng">
                <a:solidFill>
                  <a:schemeClr val="bg2"/>
                </a:solidFill>
                <a:prstDash val="solid"/>
                <a:round/>
                <a:headEnd type="none" w="med" len="med"/>
                <a:tailEnd type="none" w="med" len="med"/>
              </a:ln>
            </p:spPr>
            <p:txBody>
              <a:bodyPr/>
              <a:lstStyle/>
              <a:p>
                <a:endParaRPr lang="it-IT"/>
              </a:p>
            </p:txBody>
          </p:sp>
          <p:sp>
            <p:nvSpPr>
              <p:cNvPr id="30253" name="Freeform 738"/>
              <p:cNvSpPr>
                <a:spLocks/>
              </p:cNvSpPr>
              <p:nvPr/>
            </p:nvSpPr>
            <p:spPr bwMode="auto">
              <a:xfrm>
                <a:off x="4898" y="3034"/>
                <a:ext cx="12" cy="2"/>
              </a:xfrm>
              <a:custGeom>
                <a:avLst/>
                <a:gdLst>
                  <a:gd name="T0" fmla="*/ 8 w 12"/>
                  <a:gd name="T1" fmla="*/ 0 h 2"/>
                  <a:gd name="T2" fmla="*/ 6 w 12"/>
                  <a:gd name="T3" fmla="*/ 0 h 2"/>
                  <a:gd name="T4" fmla="*/ 4 w 12"/>
                  <a:gd name="T5" fmla="*/ 0 h 2"/>
                  <a:gd name="T6" fmla="*/ 3 w 12"/>
                  <a:gd name="T7" fmla="*/ 0 h 2"/>
                  <a:gd name="T8" fmla="*/ 2 w 12"/>
                  <a:gd name="T9" fmla="*/ 0 h 2"/>
                  <a:gd name="T10" fmla="*/ 1 w 12"/>
                  <a:gd name="T11" fmla="*/ 0 h 2"/>
                  <a:gd name="T12" fmla="*/ 0 w 12"/>
                  <a:gd name="T13" fmla="*/ 0 h 2"/>
                  <a:gd name="T14" fmla="*/ 0 w 12"/>
                  <a:gd name="T15" fmla="*/ 0 h 2"/>
                  <a:gd name="T16" fmla="*/ 0 w 12"/>
                  <a:gd name="T17" fmla="*/ 1 h 2"/>
                  <a:gd name="T18" fmla="*/ 1 w 12"/>
                  <a:gd name="T19" fmla="*/ 1 h 2"/>
                  <a:gd name="T20" fmla="*/ 2 w 12"/>
                  <a:gd name="T21" fmla="*/ 1 h 2"/>
                  <a:gd name="T22" fmla="*/ 3 w 12"/>
                  <a:gd name="T23" fmla="*/ 1 h 2"/>
                  <a:gd name="T24" fmla="*/ 3 w 12"/>
                  <a:gd name="T25" fmla="*/ 1 h 2"/>
                  <a:gd name="T26" fmla="*/ 5 w 12"/>
                  <a:gd name="T27" fmla="*/ 1 h 2"/>
                  <a:gd name="T28" fmla="*/ 6 w 12"/>
                  <a:gd name="T29" fmla="*/ 1 h 2"/>
                  <a:gd name="T30" fmla="*/ 8 w 12"/>
                  <a:gd name="T31" fmla="*/ 1 h 2"/>
                  <a:gd name="T32" fmla="*/ 8 w 12"/>
                  <a:gd name="T33" fmla="*/ 1 h 2"/>
                  <a:gd name="T34" fmla="*/ 9 w 12"/>
                  <a:gd name="T35" fmla="*/ 1 h 2"/>
                  <a:gd name="T36" fmla="*/ 10 w 12"/>
                  <a:gd name="T37" fmla="*/ 1 h 2"/>
                  <a:gd name="T38" fmla="*/ 11 w 12"/>
                  <a:gd name="T39" fmla="*/ 0 h 2"/>
                  <a:gd name="T40" fmla="*/ 11 w 12"/>
                  <a:gd name="T41" fmla="*/ 0 h 2"/>
                  <a:gd name="T42" fmla="*/ 11 w 12"/>
                  <a:gd name="T43" fmla="*/ 0 h 2"/>
                  <a:gd name="T44" fmla="*/ 10 w 12"/>
                  <a:gd name="T45" fmla="*/ 0 h 2"/>
                  <a:gd name="T46" fmla="*/ 9 w 12"/>
                  <a:gd name="T47" fmla="*/ 0 h 2"/>
                  <a:gd name="T48" fmla="*/ 8 w 12"/>
                  <a:gd name="T49" fmla="*/ 0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2"/>
                  <a:gd name="T77" fmla="*/ 12 w 12"/>
                  <a:gd name="T78" fmla="*/ 2 h 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2">
                    <a:moveTo>
                      <a:pt x="8" y="0"/>
                    </a:moveTo>
                    <a:lnTo>
                      <a:pt x="6" y="0"/>
                    </a:lnTo>
                    <a:lnTo>
                      <a:pt x="4" y="0"/>
                    </a:lnTo>
                    <a:lnTo>
                      <a:pt x="3" y="0"/>
                    </a:lnTo>
                    <a:lnTo>
                      <a:pt x="2" y="0"/>
                    </a:lnTo>
                    <a:lnTo>
                      <a:pt x="1" y="0"/>
                    </a:lnTo>
                    <a:lnTo>
                      <a:pt x="0" y="0"/>
                    </a:lnTo>
                    <a:lnTo>
                      <a:pt x="0" y="1"/>
                    </a:lnTo>
                    <a:lnTo>
                      <a:pt x="1" y="1"/>
                    </a:lnTo>
                    <a:lnTo>
                      <a:pt x="2" y="1"/>
                    </a:lnTo>
                    <a:lnTo>
                      <a:pt x="3" y="1"/>
                    </a:lnTo>
                    <a:lnTo>
                      <a:pt x="5" y="1"/>
                    </a:lnTo>
                    <a:lnTo>
                      <a:pt x="6" y="1"/>
                    </a:lnTo>
                    <a:lnTo>
                      <a:pt x="8" y="1"/>
                    </a:lnTo>
                    <a:lnTo>
                      <a:pt x="9" y="1"/>
                    </a:lnTo>
                    <a:lnTo>
                      <a:pt x="10" y="1"/>
                    </a:lnTo>
                    <a:lnTo>
                      <a:pt x="11" y="0"/>
                    </a:lnTo>
                    <a:lnTo>
                      <a:pt x="10" y="0"/>
                    </a:lnTo>
                    <a:lnTo>
                      <a:pt x="9" y="0"/>
                    </a:lnTo>
                    <a:lnTo>
                      <a:pt x="8"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54" name="Freeform 739"/>
              <p:cNvSpPr>
                <a:spLocks/>
              </p:cNvSpPr>
              <p:nvPr/>
            </p:nvSpPr>
            <p:spPr bwMode="auto">
              <a:xfrm>
                <a:off x="4898" y="3035"/>
                <a:ext cx="23" cy="10"/>
              </a:xfrm>
              <a:custGeom>
                <a:avLst/>
                <a:gdLst>
                  <a:gd name="T0" fmla="*/ 16 w 23"/>
                  <a:gd name="T1" fmla="*/ 9 h 10"/>
                  <a:gd name="T2" fmla="*/ 16 w 23"/>
                  <a:gd name="T3" fmla="*/ 9 h 10"/>
                  <a:gd name="T4" fmla="*/ 12 w 23"/>
                  <a:gd name="T5" fmla="*/ 9 h 10"/>
                  <a:gd name="T6" fmla="*/ 8 w 23"/>
                  <a:gd name="T7" fmla="*/ 9 h 10"/>
                  <a:gd name="T8" fmla="*/ 7 w 23"/>
                  <a:gd name="T9" fmla="*/ 9 h 10"/>
                  <a:gd name="T10" fmla="*/ 5 w 23"/>
                  <a:gd name="T11" fmla="*/ 9 h 10"/>
                  <a:gd name="T12" fmla="*/ 2 w 23"/>
                  <a:gd name="T13" fmla="*/ 8 h 10"/>
                  <a:gd name="T14" fmla="*/ 0 w 23"/>
                  <a:gd name="T15" fmla="*/ 8 h 10"/>
                  <a:gd name="T16" fmla="*/ 0 w 23"/>
                  <a:gd name="T17" fmla="*/ 5 h 10"/>
                  <a:gd name="T18" fmla="*/ 0 w 23"/>
                  <a:gd name="T19" fmla="*/ 3 h 10"/>
                  <a:gd name="T20" fmla="*/ 1 w 23"/>
                  <a:gd name="T21" fmla="*/ 2 h 10"/>
                  <a:gd name="T22" fmla="*/ 3 w 23"/>
                  <a:gd name="T23" fmla="*/ 1 h 10"/>
                  <a:gd name="T24" fmla="*/ 6 w 23"/>
                  <a:gd name="T25" fmla="*/ 0 h 10"/>
                  <a:gd name="T26" fmla="*/ 7 w 23"/>
                  <a:gd name="T27" fmla="*/ 0 h 10"/>
                  <a:gd name="T28" fmla="*/ 9 w 23"/>
                  <a:gd name="T29" fmla="*/ 0 h 10"/>
                  <a:gd name="T30" fmla="*/ 13 w 23"/>
                  <a:gd name="T31" fmla="*/ 0 h 10"/>
                  <a:gd name="T32" fmla="*/ 15 w 23"/>
                  <a:gd name="T33" fmla="*/ 0 h 10"/>
                  <a:gd name="T34" fmla="*/ 16 w 23"/>
                  <a:gd name="T35" fmla="*/ 2 h 10"/>
                  <a:gd name="T36" fmla="*/ 19 w 23"/>
                  <a:gd name="T37" fmla="*/ 3 h 10"/>
                  <a:gd name="T38" fmla="*/ 21 w 23"/>
                  <a:gd name="T39" fmla="*/ 4 h 10"/>
                  <a:gd name="T40" fmla="*/ 22 w 23"/>
                  <a:gd name="T41" fmla="*/ 5 h 10"/>
                  <a:gd name="T42" fmla="*/ 22 w 23"/>
                  <a:gd name="T43" fmla="*/ 7 h 10"/>
                  <a:gd name="T44" fmla="*/ 22 w 23"/>
                  <a:gd name="T45" fmla="*/ 8 h 10"/>
                  <a:gd name="T46" fmla="*/ 20 w 23"/>
                  <a:gd name="T47" fmla="*/ 9 h 10"/>
                  <a:gd name="T48" fmla="*/ 17 w 23"/>
                  <a:gd name="T49" fmla="*/ 9 h 10"/>
                  <a:gd name="T50" fmla="*/ 16 w 23"/>
                  <a:gd name="T51" fmla="*/ 9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0"/>
                  <a:gd name="T80" fmla="*/ 23 w 23"/>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0">
                    <a:moveTo>
                      <a:pt x="16" y="9"/>
                    </a:moveTo>
                    <a:lnTo>
                      <a:pt x="16" y="9"/>
                    </a:lnTo>
                    <a:lnTo>
                      <a:pt x="12" y="9"/>
                    </a:lnTo>
                    <a:lnTo>
                      <a:pt x="8" y="9"/>
                    </a:lnTo>
                    <a:lnTo>
                      <a:pt x="7" y="9"/>
                    </a:lnTo>
                    <a:lnTo>
                      <a:pt x="5" y="9"/>
                    </a:lnTo>
                    <a:lnTo>
                      <a:pt x="2" y="8"/>
                    </a:lnTo>
                    <a:lnTo>
                      <a:pt x="0" y="8"/>
                    </a:lnTo>
                    <a:lnTo>
                      <a:pt x="0" y="5"/>
                    </a:lnTo>
                    <a:lnTo>
                      <a:pt x="0" y="3"/>
                    </a:lnTo>
                    <a:lnTo>
                      <a:pt x="1" y="2"/>
                    </a:lnTo>
                    <a:lnTo>
                      <a:pt x="3" y="1"/>
                    </a:lnTo>
                    <a:lnTo>
                      <a:pt x="6" y="0"/>
                    </a:lnTo>
                    <a:lnTo>
                      <a:pt x="7" y="0"/>
                    </a:lnTo>
                    <a:lnTo>
                      <a:pt x="9" y="0"/>
                    </a:lnTo>
                    <a:lnTo>
                      <a:pt x="13" y="0"/>
                    </a:lnTo>
                    <a:lnTo>
                      <a:pt x="15" y="0"/>
                    </a:lnTo>
                    <a:lnTo>
                      <a:pt x="16" y="2"/>
                    </a:lnTo>
                    <a:lnTo>
                      <a:pt x="19" y="3"/>
                    </a:lnTo>
                    <a:lnTo>
                      <a:pt x="21" y="4"/>
                    </a:lnTo>
                    <a:lnTo>
                      <a:pt x="22" y="5"/>
                    </a:lnTo>
                    <a:lnTo>
                      <a:pt x="22" y="7"/>
                    </a:lnTo>
                    <a:lnTo>
                      <a:pt x="22" y="8"/>
                    </a:lnTo>
                    <a:lnTo>
                      <a:pt x="20" y="9"/>
                    </a:lnTo>
                    <a:lnTo>
                      <a:pt x="17" y="9"/>
                    </a:lnTo>
                    <a:lnTo>
                      <a:pt x="16" y="9"/>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55" name="Freeform 740"/>
              <p:cNvSpPr>
                <a:spLocks/>
              </p:cNvSpPr>
              <p:nvPr/>
            </p:nvSpPr>
            <p:spPr bwMode="auto">
              <a:xfrm>
                <a:off x="4868" y="2930"/>
                <a:ext cx="11" cy="4"/>
              </a:xfrm>
              <a:custGeom>
                <a:avLst/>
                <a:gdLst>
                  <a:gd name="T0" fmla="*/ 7 w 11"/>
                  <a:gd name="T1" fmla="*/ 3 h 4"/>
                  <a:gd name="T2" fmla="*/ 5 w 11"/>
                  <a:gd name="T3" fmla="*/ 3 h 4"/>
                  <a:gd name="T4" fmla="*/ 4 w 11"/>
                  <a:gd name="T5" fmla="*/ 3 h 4"/>
                  <a:gd name="T6" fmla="*/ 3 w 11"/>
                  <a:gd name="T7" fmla="*/ 3 h 4"/>
                  <a:gd name="T8" fmla="*/ 2 w 11"/>
                  <a:gd name="T9" fmla="*/ 3 h 4"/>
                  <a:gd name="T10" fmla="*/ 1 w 11"/>
                  <a:gd name="T11" fmla="*/ 3 h 4"/>
                  <a:gd name="T12" fmla="*/ 1 w 11"/>
                  <a:gd name="T13" fmla="*/ 3 h 4"/>
                  <a:gd name="T14" fmla="*/ 0 w 11"/>
                  <a:gd name="T15" fmla="*/ 2 h 4"/>
                  <a:gd name="T16" fmla="*/ 0 w 11"/>
                  <a:gd name="T17" fmla="*/ 2 h 4"/>
                  <a:gd name="T18" fmla="*/ 1 w 11"/>
                  <a:gd name="T19" fmla="*/ 1 h 4"/>
                  <a:gd name="T20" fmla="*/ 1 w 11"/>
                  <a:gd name="T21" fmla="*/ 1 h 4"/>
                  <a:gd name="T22" fmla="*/ 2 w 11"/>
                  <a:gd name="T23" fmla="*/ 1 h 4"/>
                  <a:gd name="T24" fmla="*/ 3 w 11"/>
                  <a:gd name="T25" fmla="*/ 1 h 4"/>
                  <a:gd name="T26" fmla="*/ 4 w 11"/>
                  <a:gd name="T27" fmla="*/ 0 h 4"/>
                  <a:gd name="T28" fmla="*/ 5 w 11"/>
                  <a:gd name="T29" fmla="*/ 0 h 4"/>
                  <a:gd name="T30" fmla="*/ 6 w 11"/>
                  <a:gd name="T31" fmla="*/ 0 h 4"/>
                  <a:gd name="T32" fmla="*/ 7 w 11"/>
                  <a:gd name="T33" fmla="*/ 0 h 4"/>
                  <a:gd name="T34" fmla="*/ 8 w 11"/>
                  <a:gd name="T35" fmla="*/ 1 h 4"/>
                  <a:gd name="T36" fmla="*/ 9 w 11"/>
                  <a:gd name="T37" fmla="*/ 1 h 4"/>
                  <a:gd name="T38" fmla="*/ 9 w 11"/>
                  <a:gd name="T39" fmla="*/ 2 h 4"/>
                  <a:gd name="T40" fmla="*/ 10 w 11"/>
                  <a:gd name="T41" fmla="*/ 2 h 4"/>
                  <a:gd name="T42" fmla="*/ 9 w 11"/>
                  <a:gd name="T43" fmla="*/ 3 h 4"/>
                  <a:gd name="T44" fmla="*/ 8 w 11"/>
                  <a:gd name="T45" fmla="*/ 3 h 4"/>
                  <a:gd name="T46" fmla="*/ 7 w 11"/>
                  <a:gd name="T47" fmla="*/ 3 h 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4"/>
                  <a:gd name="T74" fmla="*/ 11 w 11"/>
                  <a:gd name="T75" fmla="*/ 4 h 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4">
                    <a:moveTo>
                      <a:pt x="7" y="3"/>
                    </a:moveTo>
                    <a:lnTo>
                      <a:pt x="5" y="3"/>
                    </a:lnTo>
                    <a:lnTo>
                      <a:pt x="4" y="3"/>
                    </a:lnTo>
                    <a:lnTo>
                      <a:pt x="3" y="3"/>
                    </a:lnTo>
                    <a:lnTo>
                      <a:pt x="2" y="3"/>
                    </a:lnTo>
                    <a:lnTo>
                      <a:pt x="1" y="3"/>
                    </a:lnTo>
                    <a:lnTo>
                      <a:pt x="0" y="2"/>
                    </a:lnTo>
                    <a:lnTo>
                      <a:pt x="1" y="1"/>
                    </a:lnTo>
                    <a:lnTo>
                      <a:pt x="2" y="1"/>
                    </a:lnTo>
                    <a:lnTo>
                      <a:pt x="3" y="1"/>
                    </a:lnTo>
                    <a:lnTo>
                      <a:pt x="4" y="0"/>
                    </a:lnTo>
                    <a:lnTo>
                      <a:pt x="5" y="0"/>
                    </a:lnTo>
                    <a:lnTo>
                      <a:pt x="6" y="0"/>
                    </a:lnTo>
                    <a:lnTo>
                      <a:pt x="7" y="0"/>
                    </a:lnTo>
                    <a:lnTo>
                      <a:pt x="8" y="1"/>
                    </a:lnTo>
                    <a:lnTo>
                      <a:pt x="9" y="1"/>
                    </a:lnTo>
                    <a:lnTo>
                      <a:pt x="9" y="2"/>
                    </a:lnTo>
                    <a:lnTo>
                      <a:pt x="10" y="2"/>
                    </a:lnTo>
                    <a:lnTo>
                      <a:pt x="9" y="3"/>
                    </a:lnTo>
                    <a:lnTo>
                      <a:pt x="8" y="3"/>
                    </a:lnTo>
                    <a:lnTo>
                      <a:pt x="7" y="3"/>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56" name="Freeform 741"/>
              <p:cNvSpPr>
                <a:spLocks/>
              </p:cNvSpPr>
              <p:nvPr/>
            </p:nvSpPr>
            <p:spPr bwMode="auto">
              <a:xfrm>
                <a:off x="4868" y="2930"/>
                <a:ext cx="22" cy="14"/>
              </a:xfrm>
              <a:custGeom>
                <a:avLst/>
                <a:gdLst>
                  <a:gd name="T0" fmla="*/ 15 w 22"/>
                  <a:gd name="T1" fmla="*/ 13 h 14"/>
                  <a:gd name="T2" fmla="*/ 15 w 22"/>
                  <a:gd name="T3" fmla="*/ 13 h 14"/>
                  <a:gd name="T4" fmla="*/ 10 w 22"/>
                  <a:gd name="T5" fmla="*/ 12 h 14"/>
                  <a:gd name="T6" fmla="*/ 8 w 22"/>
                  <a:gd name="T7" fmla="*/ 12 h 14"/>
                  <a:gd name="T8" fmla="*/ 7 w 22"/>
                  <a:gd name="T9" fmla="*/ 13 h 14"/>
                  <a:gd name="T10" fmla="*/ 4 w 22"/>
                  <a:gd name="T11" fmla="*/ 13 h 14"/>
                  <a:gd name="T12" fmla="*/ 2 w 22"/>
                  <a:gd name="T13" fmla="*/ 12 h 14"/>
                  <a:gd name="T14" fmla="*/ 1 w 22"/>
                  <a:gd name="T15" fmla="*/ 11 h 14"/>
                  <a:gd name="T16" fmla="*/ 0 w 22"/>
                  <a:gd name="T17" fmla="*/ 9 h 14"/>
                  <a:gd name="T18" fmla="*/ 0 w 22"/>
                  <a:gd name="T19" fmla="*/ 7 h 14"/>
                  <a:gd name="T20" fmla="*/ 1 w 22"/>
                  <a:gd name="T21" fmla="*/ 5 h 14"/>
                  <a:gd name="T22" fmla="*/ 2 w 22"/>
                  <a:gd name="T23" fmla="*/ 4 h 14"/>
                  <a:gd name="T24" fmla="*/ 4 w 22"/>
                  <a:gd name="T25" fmla="*/ 3 h 14"/>
                  <a:gd name="T26" fmla="*/ 7 w 22"/>
                  <a:gd name="T27" fmla="*/ 3 h 14"/>
                  <a:gd name="T28" fmla="*/ 9 w 22"/>
                  <a:gd name="T29" fmla="*/ 2 h 14"/>
                  <a:gd name="T30" fmla="*/ 11 w 22"/>
                  <a:gd name="T31" fmla="*/ 1 h 14"/>
                  <a:gd name="T32" fmla="*/ 13 w 22"/>
                  <a:gd name="T33" fmla="*/ 0 h 14"/>
                  <a:gd name="T34" fmla="*/ 15 w 22"/>
                  <a:gd name="T35" fmla="*/ 1 h 14"/>
                  <a:gd name="T36" fmla="*/ 17 w 22"/>
                  <a:gd name="T37" fmla="*/ 4 h 14"/>
                  <a:gd name="T38" fmla="*/ 19 w 22"/>
                  <a:gd name="T39" fmla="*/ 6 h 14"/>
                  <a:gd name="T40" fmla="*/ 20 w 22"/>
                  <a:gd name="T41" fmla="*/ 8 h 14"/>
                  <a:gd name="T42" fmla="*/ 21 w 22"/>
                  <a:gd name="T43" fmla="*/ 10 h 14"/>
                  <a:gd name="T44" fmla="*/ 20 w 22"/>
                  <a:gd name="T45" fmla="*/ 12 h 14"/>
                  <a:gd name="T46" fmla="*/ 18 w 22"/>
                  <a:gd name="T47" fmla="*/ 12 h 14"/>
                  <a:gd name="T48" fmla="*/ 15 w 22"/>
                  <a:gd name="T49" fmla="*/ 13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14"/>
                  <a:gd name="T77" fmla="*/ 22 w 2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14">
                    <a:moveTo>
                      <a:pt x="15" y="13"/>
                    </a:moveTo>
                    <a:lnTo>
                      <a:pt x="15" y="13"/>
                    </a:lnTo>
                    <a:lnTo>
                      <a:pt x="10" y="12"/>
                    </a:lnTo>
                    <a:lnTo>
                      <a:pt x="8" y="12"/>
                    </a:lnTo>
                    <a:lnTo>
                      <a:pt x="7" y="13"/>
                    </a:lnTo>
                    <a:lnTo>
                      <a:pt x="4" y="13"/>
                    </a:lnTo>
                    <a:lnTo>
                      <a:pt x="2" y="12"/>
                    </a:lnTo>
                    <a:lnTo>
                      <a:pt x="1" y="11"/>
                    </a:lnTo>
                    <a:lnTo>
                      <a:pt x="0" y="9"/>
                    </a:lnTo>
                    <a:lnTo>
                      <a:pt x="0" y="7"/>
                    </a:lnTo>
                    <a:lnTo>
                      <a:pt x="1" y="5"/>
                    </a:lnTo>
                    <a:lnTo>
                      <a:pt x="2" y="4"/>
                    </a:lnTo>
                    <a:lnTo>
                      <a:pt x="4" y="3"/>
                    </a:lnTo>
                    <a:lnTo>
                      <a:pt x="7" y="3"/>
                    </a:lnTo>
                    <a:lnTo>
                      <a:pt x="9" y="2"/>
                    </a:lnTo>
                    <a:lnTo>
                      <a:pt x="11" y="1"/>
                    </a:lnTo>
                    <a:lnTo>
                      <a:pt x="13" y="0"/>
                    </a:lnTo>
                    <a:lnTo>
                      <a:pt x="15" y="1"/>
                    </a:lnTo>
                    <a:lnTo>
                      <a:pt x="17" y="4"/>
                    </a:lnTo>
                    <a:lnTo>
                      <a:pt x="19" y="6"/>
                    </a:lnTo>
                    <a:lnTo>
                      <a:pt x="20" y="8"/>
                    </a:lnTo>
                    <a:lnTo>
                      <a:pt x="21" y="10"/>
                    </a:lnTo>
                    <a:lnTo>
                      <a:pt x="20" y="12"/>
                    </a:lnTo>
                    <a:lnTo>
                      <a:pt x="18" y="12"/>
                    </a:lnTo>
                    <a:lnTo>
                      <a:pt x="15" y="1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57" name="Freeform 742"/>
              <p:cNvSpPr>
                <a:spLocks/>
              </p:cNvSpPr>
              <p:nvPr/>
            </p:nvSpPr>
            <p:spPr bwMode="auto">
              <a:xfrm>
                <a:off x="4867" y="3013"/>
                <a:ext cx="3" cy="5"/>
              </a:xfrm>
              <a:custGeom>
                <a:avLst/>
                <a:gdLst>
                  <a:gd name="T0" fmla="*/ 0 w 3"/>
                  <a:gd name="T1" fmla="*/ 2 h 5"/>
                  <a:gd name="T2" fmla="*/ 0 w 3"/>
                  <a:gd name="T3" fmla="*/ 1 h 5"/>
                  <a:gd name="T4" fmla="*/ 0 w 3"/>
                  <a:gd name="T5" fmla="*/ 1 h 5"/>
                  <a:gd name="T6" fmla="*/ 0 w 3"/>
                  <a:gd name="T7" fmla="*/ 0 h 5"/>
                  <a:gd name="T8" fmla="*/ 1 w 3"/>
                  <a:gd name="T9" fmla="*/ 0 h 5"/>
                  <a:gd name="T10" fmla="*/ 1 w 3"/>
                  <a:gd name="T11" fmla="*/ 0 h 5"/>
                  <a:gd name="T12" fmla="*/ 1 w 3"/>
                  <a:gd name="T13" fmla="*/ 0 h 5"/>
                  <a:gd name="T14" fmla="*/ 2 w 3"/>
                  <a:gd name="T15" fmla="*/ 1 h 5"/>
                  <a:gd name="T16" fmla="*/ 2 w 3"/>
                  <a:gd name="T17" fmla="*/ 3 h 5"/>
                  <a:gd name="T18" fmla="*/ 1 w 3"/>
                  <a:gd name="T19" fmla="*/ 4 h 5"/>
                  <a:gd name="T20" fmla="*/ 0 w 3"/>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0" y="2"/>
                    </a:moveTo>
                    <a:lnTo>
                      <a:pt x="0" y="1"/>
                    </a:lnTo>
                    <a:lnTo>
                      <a:pt x="0" y="0"/>
                    </a:lnTo>
                    <a:lnTo>
                      <a:pt x="1" y="0"/>
                    </a:lnTo>
                    <a:lnTo>
                      <a:pt x="2" y="1"/>
                    </a:lnTo>
                    <a:lnTo>
                      <a:pt x="2" y="3"/>
                    </a:lnTo>
                    <a:lnTo>
                      <a:pt x="1" y="4"/>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58" name="Freeform 743"/>
              <p:cNvSpPr>
                <a:spLocks/>
              </p:cNvSpPr>
              <p:nvPr/>
            </p:nvSpPr>
            <p:spPr bwMode="auto">
              <a:xfrm>
                <a:off x="4869" y="3013"/>
                <a:ext cx="10" cy="15"/>
              </a:xfrm>
              <a:custGeom>
                <a:avLst/>
                <a:gdLst>
                  <a:gd name="T0" fmla="*/ 9 w 10"/>
                  <a:gd name="T1" fmla="*/ 7 h 15"/>
                  <a:gd name="T2" fmla="*/ 9 w 10"/>
                  <a:gd name="T3" fmla="*/ 7 h 15"/>
                  <a:gd name="T4" fmla="*/ 8 w 10"/>
                  <a:gd name="T5" fmla="*/ 5 h 15"/>
                  <a:gd name="T6" fmla="*/ 8 w 10"/>
                  <a:gd name="T7" fmla="*/ 2 h 15"/>
                  <a:gd name="T8" fmla="*/ 8 w 10"/>
                  <a:gd name="T9" fmla="*/ 1 h 15"/>
                  <a:gd name="T10" fmla="*/ 6 w 10"/>
                  <a:gd name="T11" fmla="*/ 0 h 15"/>
                  <a:gd name="T12" fmla="*/ 3 w 10"/>
                  <a:gd name="T13" fmla="*/ 0 h 15"/>
                  <a:gd name="T14" fmla="*/ 2 w 10"/>
                  <a:gd name="T15" fmla="*/ 1 h 15"/>
                  <a:gd name="T16" fmla="*/ 1 w 10"/>
                  <a:gd name="T17" fmla="*/ 3 h 15"/>
                  <a:gd name="T18" fmla="*/ 0 w 10"/>
                  <a:gd name="T19" fmla="*/ 10 h 15"/>
                  <a:gd name="T20" fmla="*/ 6 w 10"/>
                  <a:gd name="T21" fmla="*/ 14 h 15"/>
                  <a:gd name="T22" fmla="*/ 9 w 10"/>
                  <a:gd name="T23" fmla="*/ 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5"/>
                  <a:gd name="T38" fmla="*/ 10 w 10"/>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5">
                    <a:moveTo>
                      <a:pt x="9" y="7"/>
                    </a:moveTo>
                    <a:lnTo>
                      <a:pt x="9" y="7"/>
                    </a:lnTo>
                    <a:lnTo>
                      <a:pt x="8" y="5"/>
                    </a:lnTo>
                    <a:lnTo>
                      <a:pt x="8" y="2"/>
                    </a:lnTo>
                    <a:lnTo>
                      <a:pt x="8" y="1"/>
                    </a:lnTo>
                    <a:lnTo>
                      <a:pt x="6" y="0"/>
                    </a:lnTo>
                    <a:lnTo>
                      <a:pt x="3" y="0"/>
                    </a:lnTo>
                    <a:lnTo>
                      <a:pt x="2" y="1"/>
                    </a:lnTo>
                    <a:lnTo>
                      <a:pt x="1" y="3"/>
                    </a:lnTo>
                    <a:lnTo>
                      <a:pt x="0" y="10"/>
                    </a:lnTo>
                    <a:lnTo>
                      <a:pt x="6" y="14"/>
                    </a:lnTo>
                    <a:lnTo>
                      <a:pt x="9"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59" name="Freeform 744"/>
              <p:cNvSpPr>
                <a:spLocks/>
              </p:cNvSpPr>
              <p:nvPr/>
            </p:nvSpPr>
            <p:spPr bwMode="auto">
              <a:xfrm>
                <a:off x="4936" y="2996"/>
                <a:ext cx="2" cy="5"/>
              </a:xfrm>
              <a:custGeom>
                <a:avLst/>
                <a:gdLst>
                  <a:gd name="T0" fmla="*/ 0 w 2"/>
                  <a:gd name="T1" fmla="*/ 2 h 5"/>
                  <a:gd name="T2" fmla="*/ 0 w 2"/>
                  <a:gd name="T3" fmla="*/ 1 h 5"/>
                  <a:gd name="T4" fmla="*/ 0 w 2"/>
                  <a:gd name="T5" fmla="*/ 1 h 5"/>
                  <a:gd name="T6" fmla="*/ 0 w 2"/>
                  <a:gd name="T7" fmla="*/ 0 h 5"/>
                  <a:gd name="T8" fmla="*/ 0 w 2"/>
                  <a:gd name="T9" fmla="*/ 0 h 5"/>
                  <a:gd name="T10" fmla="*/ 1 w 2"/>
                  <a:gd name="T11" fmla="*/ 0 h 5"/>
                  <a:gd name="T12" fmla="*/ 1 w 2"/>
                  <a:gd name="T13" fmla="*/ 1 h 5"/>
                  <a:gd name="T14" fmla="*/ 1 w 2"/>
                  <a:gd name="T15" fmla="*/ 1 h 5"/>
                  <a:gd name="T16" fmla="*/ 1 w 2"/>
                  <a:gd name="T17" fmla="*/ 3 h 5"/>
                  <a:gd name="T18" fmla="*/ 0 w 2"/>
                  <a:gd name="T19" fmla="*/ 4 h 5"/>
                  <a:gd name="T20" fmla="*/ 0 w 2"/>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2"/>
                    </a:moveTo>
                    <a:lnTo>
                      <a:pt x="0" y="1"/>
                    </a:lnTo>
                    <a:lnTo>
                      <a:pt x="0" y="0"/>
                    </a:lnTo>
                    <a:lnTo>
                      <a:pt x="1" y="0"/>
                    </a:lnTo>
                    <a:lnTo>
                      <a:pt x="1" y="1"/>
                    </a:lnTo>
                    <a:lnTo>
                      <a:pt x="1" y="3"/>
                    </a:lnTo>
                    <a:lnTo>
                      <a:pt x="0" y="4"/>
                    </a:lnTo>
                    <a:lnTo>
                      <a:pt x="0"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60" name="Freeform 745"/>
              <p:cNvSpPr>
                <a:spLocks/>
              </p:cNvSpPr>
              <p:nvPr/>
            </p:nvSpPr>
            <p:spPr bwMode="auto">
              <a:xfrm>
                <a:off x="4937" y="2996"/>
                <a:ext cx="11" cy="15"/>
              </a:xfrm>
              <a:custGeom>
                <a:avLst/>
                <a:gdLst>
                  <a:gd name="T0" fmla="*/ 10 w 11"/>
                  <a:gd name="T1" fmla="*/ 7 h 15"/>
                  <a:gd name="T2" fmla="*/ 10 w 11"/>
                  <a:gd name="T3" fmla="*/ 7 h 15"/>
                  <a:gd name="T4" fmla="*/ 9 w 11"/>
                  <a:gd name="T5" fmla="*/ 4 h 15"/>
                  <a:gd name="T6" fmla="*/ 9 w 11"/>
                  <a:gd name="T7" fmla="*/ 2 h 15"/>
                  <a:gd name="T8" fmla="*/ 8 w 11"/>
                  <a:gd name="T9" fmla="*/ 1 h 15"/>
                  <a:gd name="T10" fmla="*/ 6 w 11"/>
                  <a:gd name="T11" fmla="*/ 0 h 15"/>
                  <a:gd name="T12" fmla="*/ 4 w 11"/>
                  <a:gd name="T13" fmla="*/ 1 h 15"/>
                  <a:gd name="T14" fmla="*/ 3 w 11"/>
                  <a:gd name="T15" fmla="*/ 2 h 15"/>
                  <a:gd name="T16" fmla="*/ 2 w 11"/>
                  <a:gd name="T17" fmla="*/ 3 h 15"/>
                  <a:gd name="T18" fmla="*/ 0 w 11"/>
                  <a:gd name="T19" fmla="*/ 9 h 15"/>
                  <a:gd name="T20" fmla="*/ 7 w 11"/>
                  <a:gd name="T21" fmla="*/ 14 h 15"/>
                  <a:gd name="T22" fmla="*/ 10 w 11"/>
                  <a:gd name="T23" fmla="*/ 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5"/>
                  <a:gd name="T38" fmla="*/ 11 w 1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5">
                    <a:moveTo>
                      <a:pt x="10" y="7"/>
                    </a:moveTo>
                    <a:lnTo>
                      <a:pt x="10" y="7"/>
                    </a:lnTo>
                    <a:lnTo>
                      <a:pt x="9" y="4"/>
                    </a:lnTo>
                    <a:lnTo>
                      <a:pt x="9" y="2"/>
                    </a:lnTo>
                    <a:lnTo>
                      <a:pt x="8" y="1"/>
                    </a:lnTo>
                    <a:lnTo>
                      <a:pt x="6" y="0"/>
                    </a:lnTo>
                    <a:lnTo>
                      <a:pt x="4" y="1"/>
                    </a:lnTo>
                    <a:lnTo>
                      <a:pt x="3" y="2"/>
                    </a:lnTo>
                    <a:lnTo>
                      <a:pt x="2" y="3"/>
                    </a:lnTo>
                    <a:lnTo>
                      <a:pt x="0" y="9"/>
                    </a:lnTo>
                    <a:lnTo>
                      <a:pt x="7" y="14"/>
                    </a:lnTo>
                    <a:lnTo>
                      <a:pt x="10"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61" name="Freeform 746"/>
              <p:cNvSpPr>
                <a:spLocks/>
              </p:cNvSpPr>
              <p:nvPr/>
            </p:nvSpPr>
            <p:spPr bwMode="auto">
              <a:xfrm>
                <a:off x="4920" y="2954"/>
                <a:ext cx="3" cy="5"/>
              </a:xfrm>
              <a:custGeom>
                <a:avLst/>
                <a:gdLst>
                  <a:gd name="T0" fmla="*/ 2 w 3"/>
                  <a:gd name="T1" fmla="*/ 2 h 5"/>
                  <a:gd name="T2" fmla="*/ 2 w 3"/>
                  <a:gd name="T3" fmla="*/ 1 h 5"/>
                  <a:gd name="T4" fmla="*/ 2 w 3"/>
                  <a:gd name="T5" fmla="*/ 1 h 5"/>
                  <a:gd name="T6" fmla="*/ 2 w 3"/>
                  <a:gd name="T7" fmla="*/ 0 h 5"/>
                  <a:gd name="T8" fmla="*/ 1 w 3"/>
                  <a:gd name="T9" fmla="*/ 0 h 5"/>
                  <a:gd name="T10" fmla="*/ 1 w 3"/>
                  <a:gd name="T11" fmla="*/ 0 h 5"/>
                  <a:gd name="T12" fmla="*/ 1 w 3"/>
                  <a:gd name="T13" fmla="*/ 0 h 5"/>
                  <a:gd name="T14" fmla="*/ 0 w 3"/>
                  <a:gd name="T15" fmla="*/ 0 h 5"/>
                  <a:gd name="T16" fmla="*/ 1 w 3"/>
                  <a:gd name="T17" fmla="*/ 3 h 5"/>
                  <a:gd name="T18" fmla="*/ 2 w 3"/>
                  <a:gd name="T19" fmla="*/ 4 h 5"/>
                  <a:gd name="T20" fmla="*/ 2 w 3"/>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2" y="2"/>
                    </a:moveTo>
                    <a:lnTo>
                      <a:pt x="2" y="1"/>
                    </a:lnTo>
                    <a:lnTo>
                      <a:pt x="2" y="0"/>
                    </a:lnTo>
                    <a:lnTo>
                      <a:pt x="1" y="0"/>
                    </a:lnTo>
                    <a:lnTo>
                      <a:pt x="0" y="0"/>
                    </a:lnTo>
                    <a:lnTo>
                      <a:pt x="1" y="3"/>
                    </a:lnTo>
                    <a:lnTo>
                      <a:pt x="2" y="4"/>
                    </a:lnTo>
                    <a:lnTo>
                      <a:pt x="2"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62" name="Freeform 747"/>
              <p:cNvSpPr>
                <a:spLocks/>
              </p:cNvSpPr>
              <p:nvPr/>
            </p:nvSpPr>
            <p:spPr bwMode="auto">
              <a:xfrm>
                <a:off x="4920" y="2954"/>
                <a:ext cx="14" cy="15"/>
              </a:xfrm>
              <a:custGeom>
                <a:avLst/>
                <a:gdLst>
                  <a:gd name="T0" fmla="*/ 13 w 14"/>
                  <a:gd name="T1" fmla="*/ 7 h 15"/>
                  <a:gd name="T2" fmla="*/ 13 w 14"/>
                  <a:gd name="T3" fmla="*/ 7 h 15"/>
                  <a:gd name="T4" fmla="*/ 12 w 14"/>
                  <a:gd name="T5" fmla="*/ 5 h 15"/>
                  <a:gd name="T6" fmla="*/ 12 w 14"/>
                  <a:gd name="T7" fmla="*/ 2 h 15"/>
                  <a:gd name="T8" fmla="*/ 11 w 14"/>
                  <a:gd name="T9" fmla="*/ 1 h 15"/>
                  <a:gd name="T10" fmla="*/ 9 w 14"/>
                  <a:gd name="T11" fmla="*/ 0 h 15"/>
                  <a:gd name="T12" fmla="*/ 7 w 14"/>
                  <a:gd name="T13" fmla="*/ 0 h 15"/>
                  <a:gd name="T14" fmla="*/ 3 w 14"/>
                  <a:gd name="T15" fmla="*/ 0 h 15"/>
                  <a:gd name="T16" fmla="*/ 0 w 14"/>
                  <a:gd name="T17" fmla="*/ 0 h 15"/>
                  <a:gd name="T18" fmla="*/ 3 w 14"/>
                  <a:gd name="T19" fmla="*/ 10 h 15"/>
                  <a:gd name="T20" fmla="*/ 10 w 14"/>
                  <a:gd name="T21" fmla="*/ 14 h 15"/>
                  <a:gd name="T22" fmla="*/ 13 w 14"/>
                  <a:gd name="T23" fmla="*/ 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5"/>
                  <a:gd name="T38" fmla="*/ 14 w 1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5">
                    <a:moveTo>
                      <a:pt x="13" y="7"/>
                    </a:moveTo>
                    <a:lnTo>
                      <a:pt x="13" y="7"/>
                    </a:lnTo>
                    <a:lnTo>
                      <a:pt x="12" y="5"/>
                    </a:lnTo>
                    <a:lnTo>
                      <a:pt x="12" y="2"/>
                    </a:lnTo>
                    <a:lnTo>
                      <a:pt x="11" y="1"/>
                    </a:lnTo>
                    <a:lnTo>
                      <a:pt x="9" y="0"/>
                    </a:lnTo>
                    <a:lnTo>
                      <a:pt x="7" y="0"/>
                    </a:lnTo>
                    <a:lnTo>
                      <a:pt x="3" y="0"/>
                    </a:lnTo>
                    <a:lnTo>
                      <a:pt x="0" y="0"/>
                    </a:lnTo>
                    <a:lnTo>
                      <a:pt x="3" y="10"/>
                    </a:lnTo>
                    <a:lnTo>
                      <a:pt x="10" y="14"/>
                    </a:lnTo>
                    <a:lnTo>
                      <a:pt x="13"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63" name="Freeform 748"/>
              <p:cNvSpPr>
                <a:spLocks/>
              </p:cNvSpPr>
              <p:nvPr/>
            </p:nvSpPr>
            <p:spPr bwMode="auto">
              <a:xfrm>
                <a:off x="4866" y="2967"/>
                <a:ext cx="12" cy="3"/>
              </a:xfrm>
              <a:custGeom>
                <a:avLst/>
                <a:gdLst>
                  <a:gd name="T0" fmla="*/ 0 w 12"/>
                  <a:gd name="T1" fmla="*/ 2 h 3"/>
                  <a:gd name="T2" fmla="*/ 2 w 12"/>
                  <a:gd name="T3" fmla="*/ 2 h 3"/>
                  <a:gd name="T4" fmla="*/ 2 w 12"/>
                  <a:gd name="T5" fmla="*/ 1 h 3"/>
                  <a:gd name="T6" fmla="*/ 3 w 12"/>
                  <a:gd name="T7" fmla="*/ 1 h 3"/>
                  <a:gd name="T8" fmla="*/ 5 w 12"/>
                  <a:gd name="T9" fmla="*/ 1 h 3"/>
                  <a:gd name="T10" fmla="*/ 6 w 12"/>
                  <a:gd name="T11" fmla="*/ 1 h 3"/>
                  <a:gd name="T12" fmla="*/ 7 w 12"/>
                  <a:gd name="T13" fmla="*/ 1 h 3"/>
                  <a:gd name="T14" fmla="*/ 8 w 12"/>
                  <a:gd name="T15" fmla="*/ 2 h 3"/>
                  <a:gd name="T16" fmla="*/ 9 w 12"/>
                  <a:gd name="T17" fmla="*/ 2 h 3"/>
                  <a:gd name="T18" fmla="*/ 10 w 12"/>
                  <a:gd name="T19" fmla="*/ 2 h 3"/>
                  <a:gd name="T20" fmla="*/ 10 w 12"/>
                  <a:gd name="T21" fmla="*/ 1 h 3"/>
                  <a:gd name="T22" fmla="*/ 11 w 12"/>
                  <a:gd name="T23" fmla="*/ 1 h 3"/>
                  <a:gd name="T24" fmla="*/ 10 w 12"/>
                  <a:gd name="T25" fmla="*/ 1 h 3"/>
                  <a:gd name="T26" fmla="*/ 9 w 12"/>
                  <a:gd name="T27" fmla="*/ 1 h 3"/>
                  <a:gd name="T28" fmla="*/ 7 w 12"/>
                  <a:gd name="T29" fmla="*/ 0 h 3"/>
                  <a:gd name="T30" fmla="*/ 7 w 12"/>
                  <a:gd name="T31" fmla="*/ 0 h 3"/>
                  <a:gd name="T32" fmla="*/ 6 w 12"/>
                  <a:gd name="T33" fmla="*/ 0 h 3"/>
                  <a:gd name="T34" fmla="*/ 4 w 12"/>
                  <a:gd name="T35" fmla="*/ 0 h 3"/>
                  <a:gd name="T36" fmla="*/ 3 w 12"/>
                  <a:gd name="T37" fmla="*/ 0 h 3"/>
                  <a:gd name="T38" fmla="*/ 2 w 12"/>
                  <a:gd name="T39" fmla="*/ 0 h 3"/>
                  <a:gd name="T40" fmla="*/ 1 w 12"/>
                  <a:gd name="T41" fmla="*/ 0 h 3"/>
                  <a:gd name="T42" fmla="*/ 1 w 12"/>
                  <a:gd name="T43" fmla="*/ 1 h 3"/>
                  <a:gd name="T44" fmla="*/ 0 w 12"/>
                  <a:gd name="T45" fmla="*/ 1 h 3"/>
                  <a:gd name="T46" fmla="*/ 0 w 12"/>
                  <a:gd name="T47" fmla="*/ 2 h 3"/>
                  <a:gd name="T48" fmla="*/ 0 w 12"/>
                  <a:gd name="T49" fmla="*/ 2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3"/>
                  <a:gd name="T77" fmla="*/ 12 w 12"/>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3">
                    <a:moveTo>
                      <a:pt x="0" y="2"/>
                    </a:moveTo>
                    <a:lnTo>
                      <a:pt x="2" y="2"/>
                    </a:lnTo>
                    <a:lnTo>
                      <a:pt x="2" y="1"/>
                    </a:lnTo>
                    <a:lnTo>
                      <a:pt x="3" y="1"/>
                    </a:lnTo>
                    <a:lnTo>
                      <a:pt x="5" y="1"/>
                    </a:lnTo>
                    <a:lnTo>
                      <a:pt x="6" y="1"/>
                    </a:lnTo>
                    <a:lnTo>
                      <a:pt x="7" y="1"/>
                    </a:lnTo>
                    <a:lnTo>
                      <a:pt x="8" y="2"/>
                    </a:lnTo>
                    <a:lnTo>
                      <a:pt x="9" y="2"/>
                    </a:lnTo>
                    <a:lnTo>
                      <a:pt x="10" y="2"/>
                    </a:lnTo>
                    <a:lnTo>
                      <a:pt x="10" y="1"/>
                    </a:lnTo>
                    <a:lnTo>
                      <a:pt x="11" y="1"/>
                    </a:lnTo>
                    <a:lnTo>
                      <a:pt x="10" y="1"/>
                    </a:lnTo>
                    <a:lnTo>
                      <a:pt x="9" y="1"/>
                    </a:lnTo>
                    <a:lnTo>
                      <a:pt x="7" y="0"/>
                    </a:lnTo>
                    <a:lnTo>
                      <a:pt x="6" y="0"/>
                    </a:lnTo>
                    <a:lnTo>
                      <a:pt x="4" y="0"/>
                    </a:lnTo>
                    <a:lnTo>
                      <a:pt x="3" y="0"/>
                    </a:lnTo>
                    <a:lnTo>
                      <a:pt x="2" y="0"/>
                    </a:lnTo>
                    <a:lnTo>
                      <a:pt x="1" y="0"/>
                    </a:lnTo>
                    <a:lnTo>
                      <a:pt x="1" y="1"/>
                    </a:lnTo>
                    <a:lnTo>
                      <a:pt x="0" y="1"/>
                    </a:lnTo>
                    <a:lnTo>
                      <a:pt x="0" y="2"/>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64" name="Freeform 749"/>
              <p:cNvSpPr>
                <a:spLocks/>
              </p:cNvSpPr>
              <p:nvPr/>
            </p:nvSpPr>
            <p:spPr bwMode="auto">
              <a:xfrm>
                <a:off x="4866" y="2967"/>
                <a:ext cx="23" cy="13"/>
              </a:xfrm>
              <a:custGeom>
                <a:avLst/>
                <a:gdLst>
                  <a:gd name="T0" fmla="*/ 0 w 23"/>
                  <a:gd name="T1" fmla="*/ 12 h 13"/>
                  <a:gd name="T2" fmla="*/ 0 w 23"/>
                  <a:gd name="T3" fmla="*/ 12 h 13"/>
                  <a:gd name="T4" fmla="*/ 3 w 23"/>
                  <a:gd name="T5" fmla="*/ 9 h 13"/>
                  <a:gd name="T6" fmla="*/ 4 w 23"/>
                  <a:gd name="T7" fmla="*/ 6 h 13"/>
                  <a:gd name="T8" fmla="*/ 7 w 23"/>
                  <a:gd name="T9" fmla="*/ 6 h 13"/>
                  <a:gd name="T10" fmla="*/ 10 w 23"/>
                  <a:gd name="T11" fmla="*/ 6 h 13"/>
                  <a:gd name="T12" fmla="*/ 11 w 23"/>
                  <a:gd name="T13" fmla="*/ 6 h 13"/>
                  <a:gd name="T14" fmla="*/ 14 w 23"/>
                  <a:gd name="T15" fmla="*/ 8 h 13"/>
                  <a:gd name="T16" fmla="*/ 17 w 23"/>
                  <a:gd name="T17" fmla="*/ 9 h 13"/>
                  <a:gd name="T18" fmla="*/ 18 w 23"/>
                  <a:gd name="T19" fmla="*/ 9 h 13"/>
                  <a:gd name="T20" fmla="*/ 20 w 23"/>
                  <a:gd name="T21" fmla="*/ 9 h 13"/>
                  <a:gd name="T22" fmla="*/ 21 w 23"/>
                  <a:gd name="T23" fmla="*/ 8 h 13"/>
                  <a:gd name="T24" fmla="*/ 22 w 23"/>
                  <a:gd name="T25" fmla="*/ 6 h 13"/>
                  <a:gd name="T26" fmla="*/ 20 w 23"/>
                  <a:gd name="T27" fmla="*/ 5 h 13"/>
                  <a:gd name="T28" fmla="*/ 18 w 23"/>
                  <a:gd name="T29" fmla="*/ 3 h 13"/>
                  <a:gd name="T30" fmla="*/ 14 w 23"/>
                  <a:gd name="T31" fmla="*/ 1 h 13"/>
                  <a:gd name="T32" fmla="*/ 13 w 23"/>
                  <a:gd name="T33" fmla="*/ 0 h 13"/>
                  <a:gd name="T34" fmla="*/ 11 w 23"/>
                  <a:gd name="T35" fmla="*/ 0 h 13"/>
                  <a:gd name="T36" fmla="*/ 9 w 23"/>
                  <a:gd name="T37" fmla="*/ 0 h 13"/>
                  <a:gd name="T38" fmla="*/ 7 w 23"/>
                  <a:gd name="T39" fmla="*/ 0 h 13"/>
                  <a:gd name="T40" fmla="*/ 4 w 23"/>
                  <a:gd name="T41" fmla="*/ 0 h 13"/>
                  <a:gd name="T42" fmla="*/ 2 w 23"/>
                  <a:gd name="T43" fmla="*/ 0 h 13"/>
                  <a:gd name="T44" fmla="*/ 1 w 23"/>
                  <a:gd name="T45" fmla="*/ 3 h 13"/>
                  <a:gd name="T46" fmla="*/ 0 w 23"/>
                  <a:gd name="T47" fmla="*/ 6 h 13"/>
                  <a:gd name="T48" fmla="*/ 0 w 23"/>
                  <a:gd name="T49" fmla="*/ 10 h 13"/>
                  <a:gd name="T50" fmla="*/ 0 w 23"/>
                  <a:gd name="T51" fmla="*/ 12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3"/>
                  <a:gd name="T80" fmla="*/ 23 w 23"/>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3">
                    <a:moveTo>
                      <a:pt x="0" y="12"/>
                    </a:moveTo>
                    <a:lnTo>
                      <a:pt x="0" y="12"/>
                    </a:lnTo>
                    <a:lnTo>
                      <a:pt x="3" y="9"/>
                    </a:lnTo>
                    <a:lnTo>
                      <a:pt x="4" y="6"/>
                    </a:lnTo>
                    <a:lnTo>
                      <a:pt x="7" y="6"/>
                    </a:lnTo>
                    <a:lnTo>
                      <a:pt x="10" y="6"/>
                    </a:lnTo>
                    <a:lnTo>
                      <a:pt x="11" y="6"/>
                    </a:lnTo>
                    <a:lnTo>
                      <a:pt x="14" y="8"/>
                    </a:lnTo>
                    <a:lnTo>
                      <a:pt x="17" y="9"/>
                    </a:lnTo>
                    <a:lnTo>
                      <a:pt x="18" y="9"/>
                    </a:lnTo>
                    <a:lnTo>
                      <a:pt x="20" y="9"/>
                    </a:lnTo>
                    <a:lnTo>
                      <a:pt x="21" y="8"/>
                    </a:lnTo>
                    <a:lnTo>
                      <a:pt x="22" y="6"/>
                    </a:lnTo>
                    <a:lnTo>
                      <a:pt x="20" y="5"/>
                    </a:lnTo>
                    <a:lnTo>
                      <a:pt x="18" y="3"/>
                    </a:lnTo>
                    <a:lnTo>
                      <a:pt x="14" y="1"/>
                    </a:lnTo>
                    <a:lnTo>
                      <a:pt x="13" y="0"/>
                    </a:lnTo>
                    <a:lnTo>
                      <a:pt x="11" y="0"/>
                    </a:lnTo>
                    <a:lnTo>
                      <a:pt x="9" y="0"/>
                    </a:lnTo>
                    <a:lnTo>
                      <a:pt x="7" y="0"/>
                    </a:lnTo>
                    <a:lnTo>
                      <a:pt x="4" y="0"/>
                    </a:lnTo>
                    <a:lnTo>
                      <a:pt x="2" y="0"/>
                    </a:lnTo>
                    <a:lnTo>
                      <a:pt x="1" y="3"/>
                    </a:lnTo>
                    <a:lnTo>
                      <a:pt x="0" y="6"/>
                    </a:lnTo>
                    <a:lnTo>
                      <a:pt x="0" y="10"/>
                    </a:lnTo>
                    <a:lnTo>
                      <a:pt x="0" y="1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65" name="Freeform 750"/>
              <p:cNvSpPr>
                <a:spLocks/>
              </p:cNvSpPr>
              <p:nvPr/>
            </p:nvSpPr>
            <p:spPr bwMode="auto">
              <a:xfrm>
                <a:off x="4902" y="2992"/>
                <a:ext cx="10" cy="4"/>
              </a:xfrm>
              <a:custGeom>
                <a:avLst/>
                <a:gdLst>
                  <a:gd name="T0" fmla="*/ 0 w 10"/>
                  <a:gd name="T1" fmla="*/ 0 h 4"/>
                  <a:gd name="T2" fmla="*/ 9 w 10"/>
                  <a:gd name="T3" fmla="*/ 1 h 4"/>
                  <a:gd name="T4" fmla="*/ 4 w 10"/>
                  <a:gd name="T5" fmla="*/ 2 h 4"/>
                  <a:gd name="T6" fmla="*/ 4 w 10"/>
                  <a:gd name="T7" fmla="*/ 3 h 4"/>
                  <a:gd name="T8" fmla="*/ 0 w 10"/>
                  <a:gd name="T9" fmla="*/ 3 h 4"/>
                  <a:gd name="T10" fmla="*/ 0 w 10"/>
                  <a:gd name="T11" fmla="*/ 0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0" y="0"/>
                    </a:moveTo>
                    <a:lnTo>
                      <a:pt x="9" y="1"/>
                    </a:lnTo>
                    <a:lnTo>
                      <a:pt x="4" y="2"/>
                    </a:lnTo>
                    <a:lnTo>
                      <a:pt x="4" y="3"/>
                    </a:lnTo>
                    <a:lnTo>
                      <a:pt x="0" y="3"/>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66" name="Freeform 751"/>
              <p:cNvSpPr>
                <a:spLocks/>
              </p:cNvSpPr>
              <p:nvPr/>
            </p:nvSpPr>
            <p:spPr bwMode="auto">
              <a:xfrm>
                <a:off x="4911" y="2995"/>
                <a:ext cx="3" cy="8"/>
              </a:xfrm>
              <a:custGeom>
                <a:avLst/>
                <a:gdLst>
                  <a:gd name="T0" fmla="*/ 2 w 3"/>
                  <a:gd name="T1" fmla="*/ 7 h 8"/>
                  <a:gd name="T2" fmla="*/ 2 w 3"/>
                  <a:gd name="T3" fmla="*/ 7 h 8"/>
                  <a:gd name="T4" fmla="*/ 0 w 3"/>
                  <a:gd name="T5" fmla="*/ 4 h 8"/>
                  <a:gd name="T6" fmla="*/ 1 w 3"/>
                  <a:gd name="T7" fmla="*/ 2 h 8"/>
                  <a:gd name="T8" fmla="*/ 1 w 3"/>
                  <a:gd name="T9" fmla="*/ 0 h 8"/>
                  <a:gd name="T10" fmla="*/ 2 w 3"/>
                  <a:gd name="T11" fmla="*/ 0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2" y="7"/>
                    </a:moveTo>
                    <a:lnTo>
                      <a:pt x="2" y="7"/>
                    </a:lnTo>
                    <a:lnTo>
                      <a:pt x="0" y="4"/>
                    </a:lnTo>
                    <a:lnTo>
                      <a:pt x="1" y="2"/>
                    </a:lnTo>
                    <a:lnTo>
                      <a:pt x="1" y="0"/>
                    </a:lnTo>
                    <a:lnTo>
                      <a:pt x="2"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67" name="Freeform 752"/>
              <p:cNvSpPr>
                <a:spLocks/>
              </p:cNvSpPr>
              <p:nvPr/>
            </p:nvSpPr>
            <p:spPr bwMode="auto">
              <a:xfrm>
                <a:off x="4837" y="2968"/>
                <a:ext cx="11" cy="17"/>
              </a:xfrm>
              <a:custGeom>
                <a:avLst/>
                <a:gdLst>
                  <a:gd name="T0" fmla="*/ 0 w 11"/>
                  <a:gd name="T1" fmla="*/ 16 h 17"/>
                  <a:gd name="T2" fmla="*/ 0 w 11"/>
                  <a:gd name="T3" fmla="*/ 14 h 17"/>
                  <a:gd name="T4" fmla="*/ 0 w 11"/>
                  <a:gd name="T5" fmla="*/ 12 h 17"/>
                  <a:gd name="T6" fmla="*/ 0 w 11"/>
                  <a:gd name="T7" fmla="*/ 10 h 17"/>
                  <a:gd name="T8" fmla="*/ 0 w 11"/>
                  <a:gd name="T9" fmla="*/ 10 h 17"/>
                  <a:gd name="T10" fmla="*/ 0 w 11"/>
                  <a:gd name="T11" fmla="*/ 9 h 17"/>
                  <a:gd name="T12" fmla="*/ 0 w 11"/>
                  <a:gd name="T13" fmla="*/ 8 h 17"/>
                  <a:gd name="T14" fmla="*/ 10 w 11"/>
                  <a:gd name="T15" fmla="*/ 7 h 17"/>
                  <a:gd name="T16" fmla="*/ 10 w 11"/>
                  <a:gd name="T17" fmla="*/ 6 h 17"/>
                  <a:gd name="T18" fmla="*/ 0 w 11"/>
                  <a:gd name="T19" fmla="*/ 4 h 17"/>
                  <a:gd name="T20" fmla="*/ 0 w 11"/>
                  <a:gd name="T21" fmla="*/ 3 h 17"/>
                  <a:gd name="T22" fmla="*/ 0 w 11"/>
                  <a:gd name="T23" fmla="*/ 1 h 17"/>
                  <a:gd name="T24" fmla="*/ 0 w 11"/>
                  <a:gd name="T25" fmla="*/ 0 h 17"/>
                  <a:gd name="T26" fmla="*/ 0 w 11"/>
                  <a:gd name="T27" fmla="*/ 16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7"/>
                  <a:gd name="T44" fmla="*/ 11 w 11"/>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7">
                    <a:moveTo>
                      <a:pt x="0" y="16"/>
                    </a:moveTo>
                    <a:lnTo>
                      <a:pt x="0" y="14"/>
                    </a:lnTo>
                    <a:lnTo>
                      <a:pt x="0" y="12"/>
                    </a:lnTo>
                    <a:lnTo>
                      <a:pt x="0" y="10"/>
                    </a:lnTo>
                    <a:lnTo>
                      <a:pt x="0" y="9"/>
                    </a:lnTo>
                    <a:lnTo>
                      <a:pt x="0" y="8"/>
                    </a:lnTo>
                    <a:lnTo>
                      <a:pt x="10" y="7"/>
                    </a:lnTo>
                    <a:lnTo>
                      <a:pt x="10" y="6"/>
                    </a:lnTo>
                    <a:lnTo>
                      <a:pt x="0" y="4"/>
                    </a:lnTo>
                    <a:lnTo>
                      <a:pt x="0" y="3"/>
                    </a:lnTo>
                    <a:lnTo>
                      <a:pt x="0" y="1"/>
                    </a:lnTo>
                    <a:lnTo>
                      <a:pt x="0" y="0"/>
                    </a:lnTo>
                    <a:lnTo>
                      <a:pt x="0" y="16"/>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68" name="Freeform 753"/>
              <p:cNvSpPr>
                <a:spLocks/>
              </p:cNvSpPr>
              <p:nvPr/>
            </p:nvSpPr>
            <p:spPr bwMode="auto">
              <a:xfrm>
                <a:off x="4847" y="2968"/>
                <a:ext cx="2" cy="27"/>
              </a:xfrm>
              <a:custGeom>
                <a:avLst/>
                <a:gdLst>
                  <a:gd name="T0" fmla="*/ 1 w 2"/>
                  <a:gd name="T1" fmla="*/ 26 h 27"/>
                  <a:gd name="T2" fmla="*/ 1 w 2"/>
                  <a:gd name="T3" fmla="*/ 26 h 27"/>
                  <a:gd name="T4" fmla="*/ 1 w 2"/>
                  <a:gd name="T5" fmla="*/ 23 h 27"/>
                  <a:gd name="T6" fmla="*/ 1 w 2"/>
                  <a:gd name="T7" fmla="*/ 19 h 27"/>
                  <a:gd name="T8" fmla="*/ 1 w 2"/>
                  <a:gd name="T9" fmla="*/ 17 h 27"/>
                  <a:gd name="T10" fmla="*/ 1 w 2"/>
                  <a:gd name="T11" fmla="*/ 16 h 27"/>
                  <a:gd name="T12" fmla="*/ 1 w 2"/>
                  <a:gd name="T13" fmla="*/ 15 h 27"/>
                  <a:gd name="T14" fmla="*/ 1 w 2"/>
                  <a:gd name="T15" fmla="*/ 13 h 27"/>
                  <a:gd name="T16" fmla="*/ 0 w 2"/>
                  <a:gd name="T17" fmla="*/ 12 h 27"/>
                  <a:gd name="T18" fmla="*/ 0 w 2"/>
                  <a:gd name="T19" fmla="*/ 10 h 27"/>
                  <a:gd name="T20" fmla="*/ 1 w 2"/>
                  <a:gd name="T21" fmla="*/ 7 h 27"/>
                  <a:gd name="T22" fmla="*/ 1 w 2"/>
                  <a:gd name="T23" fmla="*/ 5 h 27"/>
                  <a:gd name="T24" fmla="*/ 1 w 2"/>
                  <a:gd name="T25" fmla="*/ 1 h 27"/>
                  <a:gd name="T26" fmla="*/ 1 w 2"/>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27"/>
                  <a:gd name="T44" fmla="*/ 2 w 2"/>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27">
                    <a:moveTo>
                      <a:pt x="1" y="26"/>
                    </a:moveTo>
                    <a:lnTo>
                      <a:pt x="1" y="26"/>
                    </a:lnTo>
                    <a:lnTo>
                      <a:pt x="1" y="23"/>
                    </a:lnTo>
                    <a:lnTo>
                      <a:pt x="1" y="19"/>
                    </a:lnTo>
                    <a:lnTo>
                      <a:pt x="1" y="17"/>
                    </a:lnTo>
                    <a:lnTo>
                      <a:pt x="1" y="16"/>
                    </a:lnTo>
                    <a:lnTo>
                      <a:pt x="1" y="15"/>
                    </a:lnTo>
                    <a:lnTo>
                      <a:pt x="1" y="13"/>
                    </a:lnTo>
                    <a:lnTo>
                      <a:pt x="0" y="12"/>
                    </a:lnTo>
                    <a:lnTo>
                      <a:pt x="0" y="10"/>
                    </a:lnTo>
                    <a:lnTo>
                      <a:pt x="1" y="7"/>
                    </a:lnTo>
                    <a:lnTo>
                      <a:pt x="1" y="5"/>
                    </a:lnTo>
                    <a:lnTo>
                      <a:pt x="1" y="1"/>
                    </a:lnTo>
                    <a:lnTo>
                      <a:pt x="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69" name="Freeform 754"/>
              <p:cNvSpPr>
                <a:spLocks/>
              </p:cNvSpPr>
              <p:nvPr/>
            </p:nvSpPr>
            <p:spPr bwMode="auto">
              <a:xfrm>
                <a:off x="4838" y="2944"/>
                <a:ext cx="18" cy="5"/>
              </a:xfrm>
              <a:custGeom>
                <a:avLst/>
                <a:gdLst>
                  <a:gd name="T0" fmla="*/ 0 w 18"/>
                  <a:gd name="T1" fmla="*/ 3 h 5"/>
                  <a:gd name="T2" fmla="*/ 3 w 18"/>
                  <a:gd name="T3" fmla="*/ 4 h 5"/>
                  <a:gd name="T4" fmla="*/ 6 w 18"/>
                  <a:gd name="T5" fmla="*/ 3 h 5"/>
                  <a:gd name="T6" fmla="*/ 9 w 18"/>
                  <a:gd name="T7" fmla="*/ 2 h 5"/>
                  <a:gd name="T8" fmla="*/ 11 w 18"/>
                  <a:gd name="T9" fmla="*/ 1 h 5"/>
                  <a:gd name="T10" fmla="*/ 12 w 18"/>
                  <a:gd name="T11" fmla="*/ 0 h 5"/>
                  <a:gd name="T12" fmla="*/ 15 w 18"/>
                  <a:gd name="T13" fmla="*/ 0 h 5"/>
                  <a:gd name="T14" fmla="*/ 16 w 18"/>
                  <a:gd name="T15" fmla="*/ 0 h 5"/>
                  <a:gd name="T16" fmla="*/ 17 w 18"/>
                  <a:gd name="T17" fmla="*/ 0 h 5"/>
                  <a:gd name="T18" fmla="*/ 0 w 18"/>
                  <a:gd name="T19" fmla="*/ 3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5"/>
                  <a:gd name="T32" fmla="*/ 18 w 18"/>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5">
                    <a:moveTo>
                      <a:pt x="0" y="3"/>
                    </a:moveTo>
                    <a:lnTo>
                      <a:pt x="3" y="4"/>
                    </a:lnTo>
                    <a:lnTo>
                      <a:pt x="6" y="3"/>
                    </a:lnTo>
                    <a:lnTo>
                      <a:pt x="9" y="2"/>
                    </a:lnTo>
                    <a:lnTo>
                      <a:pt x="11" y="1"/>
                    </a:lnTo>
                    <a:lnTo>
                      <a:pt x="12" y="0"/>
                    </a:lnTo>
                    <a:lnTo>
                      <a:pt x="15" y="0"/>
                    </a:lnTo>
                    <a:lnTo>
                      <a:pt x="16" y="0"/>
                    </a:lnTo>
                    <a:lnTo>
                      <a:pt x="17" y="0"/>
                    </a:lnTo>
                    <a:lnTo>
                      <a:pt x="0" y="3"/>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0" name="Freeform 755"/>
              <p:cNvSpPr>
                <a:spLocks/>
              </p:cNvSpPr>
              <p:nvPr/>
            </p:nvSpPr>
            <p:spPr bwMode="auto">
              <a:xfrm>
                <a:off x="4838" y="2948"/>
                <a:ext cx="29" cy="7"/>
              </a:xfrm>
              <a:custGeom>
                <a:avLst/>
                <a:gdLst>
                  <a:gd name="T0" fmla="*/ 0 w 29"/>
                  <a:gd name="T1" fmla="*/ 1 h 7"/>
                  <a:gd name="T2" fmla="*/ 0 w 29"/>
                  <a:gd name="T3" fmla="*/ 1 h 7"/>
                  <a:gd name="T4" fmla="*/ 4 w 29"/>
                  <a:gd name="T5" fmla="*/ 0 h 7"/>
                  <a:gd name="T6" fmla="*/ 10 w 29"/>
                  <a:gd name="T7" fmla="*/ 1 h 7"/>
                  <a:gd name="T8" fmla="*/ 15 w 29"/>
                  <a:gd name="T9" fmla="*/ 3 h 7"/>
                  <a:gd name="T10" fmla="*/ 18 w 29"/>
                  <a:gd name="T11" fmla="*/ 5 h 7"/>
                  <a:gd name="T12" fmla="*/ 20 w 29"/>
                  <a:gd name="T13" fmla="*/ 6 h 7"/>
                  <a:gd name="T14" fmla="*/ 25 w 29"/>
                  <a:gd name="T15" fmla="*/ 6 h 7"/>
                  <a:gd name="T16" fmla="*/ 27 w 29"/>
                  <a:gd name="T17" fmla="*/ 6 h 7"/>
                  <a:gd name="T18" fmla="*/ 28 w 29"/>
                  <a:gd name="T19" fmla="*/ 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7"/>
                  <a:gd name="T32" fmla="*/ 29 w 2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7">
                    <a:moveTo>
                      <a:pt x="0" y="1"/>
                    </a:moveTo>
                    <a:lnTo>
                      <a:pt x="0" y="1"/>
                    </a:lnTo>
                    <a:lnTo>
                      <a:pt x="4" y="0"/>
                    </a:lnTo>
                    <a:lnTo>
                      <a:pt x="10" y="1"/>
                    </a:lnTo>
                    <a:lnTo>
                      <a:pt x="15" y="3"/>
                    </a:lnTo>
                    <a:lnTo>
                      <a:pt x="18" y="5"/>
                    </a:lnTo>
                    <a:lnTo>
                      <a:pt x="20" y="6"/>
                    </a:lnTo>
                    <a:lnTo>
                      <a:pt x="25" y="6"/>
                    </a:lnTo>
                    <a:lnTo>
                      <a:pt x="27" y="6"/>
                    </a:lnTo>
                    <a:lnTo>
                      <a:pt x="28" y="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71" name="Freeform 756"/>
              <p:cNvSpPr>
                <a:spLocks/>
              </p:cNvSpPr>
              <p:nvPr/>
            </p:nvSpPr>
            <p:spPr bwMode="auto">
              <a:xfrm>
                <a:off x="4922" y="3010"/>
                <a:ext cx="9" cy="9"/>
              </a:xfrm>
              <a:custGeom>
                <a:avLst/>
                <a:gdLst>
                  <a:gd name="T0" fmla="*/ 3 w 9"/>
                  <a:gd name="T1" fmla="*/ 8 h 9"/>
                  <a:gd name="T2" fmla="*/ 5 w 9"/>
                  <a:gd name="T3" fmla="*/ 8 h 9"/>
                  <a:gd name="T4" fmla="*/ 8 w 9"/>
                  <a:gd name="T5" fmla="*/ 8 h 9"/>
                  <a:gd name="T6" fmla="*/ 8 w 9"/>
                  <a:gd name="T7" fmla="*/ 4 h 9"/>
                  <a:gd name="T8" fmla="*/ 5 w 9"/>
                  <a:gd name="T9" fmla="*/ 4 h 9"/>
                  <a:gd name="T10" fmla="*/ 5 w 9"/>
                  <a:gd name="T11" fmla="*/ 0 h 9"/>
                  <a:gd name="T12" fmla="*/ 3 w 9"/>
                  <a:gd name="T13" fmla="*/ 0 h 9"/>
                  <a:gd name="T14" fmla="*/ 0 w 9"/>
                  <a:gd name="T15" fmla="*/ 0 h 9"/>
                  <a:gd name="T16" fmla="*/ 0 w 9"/>
                  <a:gd name="T17" fmla="*/ 4 h 9"/>
                  <a:gd name="T18" fmla="*/ 0 w 9"/>
                  <a:gd name="T19" fmla="*/ 8 h 9"/>
                  <a:gd name="T20" fmla="*/ 3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8"/>
                    </a:moveTo>
                    <a:lnTo>
                      <a:pt x="5" y="8"/>
                    </a:lnTo>
                    <a:lnTo>
                      <a:pt x="8" y="8"/>
                    </a:lnTo>
                    <a:lnTo>
                      <a:pt x="8" y="4"/>
                    </a:lnTo>
                    <a:lnTo>
                      <a:pt x="5" y="4"/>
                    </a:lnTo>
                    <a:lnTo>
                      <a:pt x="5" y="0"/>
                    </a:lnTo>
                    <a:lnTo>
                      <a:pt x="3" y="0"/>
                    </a:lnTo>
                    <a:lnTo>
                      <a:pt x="0"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2" name="Freeform 757"/>
              <p:cNvSpPr>
                <a:spLocks/>
              </p:cNvSpPr>
              <p:nvPr/>
            </p:nvSpPr>
            <p:spPr bwMode="auto">
              <a:xfrm>
                <a:off x="4892" y="3007"/>
                <a:ext cx="9" cy="8"/>
              </a:xfrm>
              <a:custGeom>
                <a:avLst/>
                <a:gdLst>
                  <a:gd name="T0" fmla="*/ 3 w 9"/>
                  <a:gd name="T1" fmla="*/ 7 h 8"/>
                  <a:gd name="T2" fmla="*/ 5 w 9"/>
                  <a:gd name="T3" fmla="*/ 7 h 8"/>
                  <a:gd name="T4" fmla="*/ 8 w 9"/>
                  <a:gd name="T5" fmla="*/ 5 h 8"/>
                  <a:gd name="T6" fmla="*/ 8 w 9"/>
                  <a:gd name="T7" fmla="*/ 2 h 8"/>
                  <a:gd name="T8" fmla="*/ 5 w 9"/>
                  <a:gd name="T9" fmla="*/ 2 h 8"/>
                  <a:gd name="T10" fmla="*/ 5 w 9"/>
                  <a:gd name="T11" fmla="*/ 0 h 8"/>
                  <a:gd name="T12" fmla="*/ 3 w 9"/>
                  <a:gd name="T13" fmla="*/ 0 h 8"/>
                  <a:gd name="T14" fmla="*/ 0 w 9"/>
                  <a:gd name="T15" fmla="*/ 0 h 8"/>
                  <a:gd name="T16" fmla="*/ 0 w 9"/>
                  <a:gd name="T17" fmla="*/ 2 h 8"/>
                  <a:gd name="T18" fmla="*/ 0 w 9"/>
                  <a:gd name="T19" fmla="*/ 5 h 8"/>
                  <a:gd name="T20" fmla="*/ 0 w 9"/>
                  <a:gd name="T21" fmla="*/ 7 h 8"/>
                  <a:gd name="T22" fmla="*/ 3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7"/>
                    </a:moveTo>
                    <a:lnTo>
                      <a:pt x="5" y="7"/>
                    </a:lnTo>
                    <a:lnTo>
                      <a:pt x="8" y="5"/>
                    </a:lnTo>
                    <a:lnTo>
                      <a:pt x="8" y="2"/>
                    </a:lnTo>
                    <a:lnTo>
                      <a:pt x="5" y="2"/>
                    </a:lnTo>
                    <a:lnTo>
                      <a:pt x="5" y="0"/>
                    </a:lnTo>
                    <a:lnTo>
                      <a:pt x="3" y="0"/>
                    </a:lnTo>
                    <a:lnTo>
                      <a:pt x="0" y="0"/>
                    </a:lnTo>
                    <a:lnTo>
                      <a:pt x="0" y="2"/>
                    </a:lnTo>
                    <a:lnTo>
                      <a:pt x="0" y="5"/>
                    </a:lnTo>
                    <a:lnTo>
                      <a:pt x="0" y="7"/>
                    </a:lnTo>
                    <a:lnTo>
                      <a:pt x="3"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3" name="Freeform 758"/>
              <p:cNvSpPr>
                <a:spLocks/>
              </p:cNvSpPr>
              <p:nvPr/>
            </p:nvSpPr>
            <p:spPr bwMode="auto">
              <a:xfrm>
                <a:off x="4883" y="2984"/>
                <a:ext cx="10" cy="9"/>
              </a:xfrm>
              <a:custGeom>
                <a:avLst/>
                <a:gdLst>
                  <a:gd name="T0" fmla="*/ 4 w 10"/>
                  <a:gd name="T1" fmla="*/ 8 h 9"/>
                  <a:gd name="T2" fmla="*/ 9 w 10"/>
                  <a:gd name="T3" fmla="*/ 8 h 9"/>
                  <a:gd name="T4" fmla="*/ 9 w 10"/>
                  <a:gd name="T5" fmla="*/ 4 h 9"/>
                  <a:gd name="T6" fmla="*/ 4 w 10"/>
                  <a:gd name="T7" fmla="*/ 0 h 9"/>
                  <a:gd name="T8" fmla="*/ 0 w 10"/>
                  <a:gd name="T9" fmla="*/ 4 h 9"/>
                  <a:gd name="T10" fmla="*/ 0 w 10"/>
                  <a:gd name="T11" fmla="*/ 8 h 9"/>
                  <a:gd name="T12" fmla="*/ 4 w 10"/>
                  <a:gd name="T13" fmla="*/ 8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4" y="8"/>
                    </a:moveTo>
                    <a:lnTo>
                      <a:pt x="9" y="8"/>
                    </a:lnTo>
                    <a:lnTo>
                      <a:pt x="9" y="4"/>
                    </a:lnTo>
                    <a:lnTo>
                      <a:pt x="4"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4" name="Freeform 759"/>
              <p:cNvSpPr>
                <a:spLocks/>
              </p:cNvSpPr>
              <p:nvPr/>
            </p:nvSpPr>
            <p:spPr bwMode="auto">
              <a:xfrm>
                <a:off x="4937" y="2971"/>
                <a:ext cx="10" cy="9"/>
              </a:xfrm>
              <a:custGeom>
                <a:avLst/>
                <a:gdLst>
                  <a:gd name="T0" fmla="*/ 4 w 10"/>
                  <a:gd name="T1" fmla="*/ 8 h 9"/>
                  <a:gd name="T2" fmla="*/ 4 w 10"/>
                  <a:gd name="T3" fmla="*/ 8 h 9"/>
                  <a:gd name="T4" fmla="*/ 9 w 10"/>
                  <a:gd name="T5" fmla="*/ 8 h 9"/>
                  <a:gd name="T6" fmla="*/ 9 w 10"/>
                  <a:gd name="T7" fmla="*/ 4 h 9"/>
                  <a:gd name="T8" fmla="*/ 4 w 10"/>
                  <a:gd name="T9" fmla="*/ 0 h 9"/>
                  <a:gd name="T10" fmla="*/ 0 w 10"/>
                  <a:gd name="T11" fmla="*/ 4 h 9"/>
                  <a:gd name="T12" fmla="*/ 0 w 10"/>
                  <a:gd name="T13" fmla="*/ 8 h 9"/>
                  <a:gd name="T14" fmla="*/ 4 w 10"/>
                  <a:gd name="T15" fmla="*/ 8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8"/>
                    </a:moveTo>
                    <a:lnTo>
                      <a:pt x="4" y="8"/>
                    </a:lnTo>
                    <a:lnTo>
                      <a:pt x="9" y="8"/>
                    </a:lnTo>
                    <a:lnTo>
                      <a:pt x="9" y="4"/>
                    </a:lnTo>
                    <a:lnTo>
                      <a:pt x="4" y="0"/>
                    </a:lnTo>
                    <a:lnTo>
                      <a:pt x="0" y="4"/>
                    </a:lnTo>
                    <a:lnTo>
                      <a:pt x="0" y="8"/>
                    </a:lnTo>
                    <a:lnTo>
                      <a:pt x="4"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5" name="Freeform 760"/>
              <p:cNvSpPr>
                <a:spLocks/>
              </p:cNvSpPr>
              <p:nvPr/>
            </p:nvSpPr>
            <p:spPr bwMode="auto">
              <a:xfrm>
                <a:off x="4902" y="2909"/>
                <a:ext cx="10" cy="9"/>
              </a:xfrm>
              <a:custGeom>
                <a:avLst/>
                <a:gdLst>
                  <a:gd name="T0" fmla="*/ 0 w 10"/>
                  <a:gd name="T1" fmla="*/ 8 h 9"/>
                  <a:gd name="T2" fmla="*/ 4 w 10"/>
                  <a:gd name="T3" fmla="*/ 8 h 9"/>
                  <a:gd name="T4" fmla="*/ 9 w 10"/>
                  <a:gd name="T5" fmla="*/ 8 h 9"/>
                  <a:gd name="T6" fmla="*/ 9 w 10"/>
                  <a:gd name="T7" fmla="*/ 4 h 9"/>
                  <a:gd name="T8" fmla="*/ 9 w 10"/>
                  <a:gd name="T9" fmla="*/ 0 h 9"/>
                  <a:gd name="T10" fmla="*/ 4 w 10"/>
                  <a:gd name="T11" fmla="*/ 0 h 9"/>
                  <a:gd name="T12" fmla="*/ 0 w 10"/>
                  <a:gd name="T13" fmla="*/ 0 h 9"/>
                  <a:gd name="T14" fmla="*/ 0 w 10"/>
                  <a:gd name="T15" fmla="*/ 4 h 9"/>
                  <a:gd name="T16" fmla="*/ 0 w 1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8"/>
                    </a:moveTo>
                    <a:lnTo>
                      <a:pt x="4" y="8"/>
                    </a:lnTo>
                    <a:lnTo>
                      <a:pt x="9" y="8"/>
                    </a:lnTo>
                    <a:lnTo>
                      <a:pt x="9" y="4"/>
                    </a:lnTo>
                    <a:lnTo>
                      <a:pt x="9" y="0"/>
                    </a:lnTo>
                    <a:lnTo>
                      <a:pt x="4" y="0"/>
                    </a:lnTo>
                    <a:lnTo>
                      <a:pt x="0" y="0"/>
                    </a:lnTo>
                    <a:lnTo>
                      <a:pt x="0" y="4"/>
                    </a:lnTo>
                    <a:lnTo>
                      <a:pt x="0"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6" name="Freeform 761"/>
              <p:cNvSpPr>
                <a:spLocks/>
              </p:cNvSpPr>
              <p:nvPr/>
            </p:nvSpPr>
            <p:spPr bwMode="auto">
              <a:xfrm>
                <a:off x="4925" y="2924"/>
                <a:ext cx="10" cy="8"/>
              </a:xfrm>
              <a:custGeom>
                <a:avLst/>
                <a:gdLst>
                  <a:gd name="T0" fmla="*/ 4 w 10"/>
                  <a:gd name="T1" fmla="*/ 7 h 8"/>
                  <a:gd name="T2" fmla="*/ 4 w 10"/>
                  <a:gd name="T3" fmla="*/ 7 h 8"/>
                  <a:gd name="T4" fmla="*/ 9 w 10"/>
                  <a:gd name="T5" fmla="*/ 7 h 8"/>
                  <a:gd name="T6" fmla="*/ 9 w 10"/>
                  <a:gd name="T7" fmla="*/ 5 h 8"/>
                  <a:gd name="T8" fmla="*/ 9 w 10"/>
                  <a:gd name="T9" fmla="*/ 2 h 8"/>
                  <a:gd name="T10" fmla="*/ 4 w 10"/>
                  <a:gd name="T11" fmla="*/ 0 h 8"/>
                  <a:gd name="T12" fmla="*/ 0 w 10"/>
                  <a:gd name="T13" fmla="*/ 2 h 8"/>
                  <a:gd name="T14" fmla="*/ 0 w 10"/>
                  <a:gd name="T15" fmla="*/ 5 h 8"/>
                  <a:gd name="T16" fmla="*/ 0 w 10"/>
                  <a:gd name="T17" fmla="*/ 7 h 8"/>
                  <a:gd name="T18" fmla="*/ 4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7"/>
                    </a:moveTo>
                    <a:lnTo>
                      <a:pt x="4" y="7"/>
                    </a:lnTo>
                    <a:lnTo>
                      <a:pt x="9" y="7"/>
                    </a:lnTo>
                    <a:lnTo>
                      <a:pt x="9" y="5"/>
                    </a:lnTo>
                    <a:lnTo>
                      <a:pt x="9" y="2"/>
                    </a:lnTo>
                    <a:lnTo>
                      <a:pt x="4" y="0"/>
                    </a:lnTo>
                    <a:lnTo>
                      <a:pt x="0" y="2"/>
                    </a:lnTo>
                    <a:lnTo>
                      <a:pt x="0" y="5"/>
                    </a:lnTo>
                    <a:lnTo>
                      <a:pt x="0" y="7"/>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7" name="Freeform 762"/>
              <p:cNvSpPr>
                <a:spLocks/>
              </p:cNvSpPr>
              <p:nvPr/>
            </p:nvSpPr>
            <p:spPr bwMode="auto">
              <a:xfrm>
                <a:off x="4847" y="2973"/>
                <a:ext cx="10" cy="8"/>
              </a:xfrm>
              <a:custGeom>
                <a:avLst/>
                <a:gdLst>
                  <a:gd name="T0" fmla="*/ 4 w 10"/>
                  <a:gd name="T1" fmla="*/ 7 h 8"/>
                  <a:gd name="T2" fmla="*/ 9 w 10"/>
                  <a:gd name="T3" fmla="*/ 7 h 8"/>
                  <a:gd name="T4" fmla="*/ 9 w 10"/>
                  <a:gd name="T5" fmla="*/ 5 h 8"/>
                  <a:gd name="T6" fmla="*/ 9 w 10"/>
                  <a:gd name="T7" fmla="*/ 2 h 8"/>
                  <a:gd name="T8" fmla="*/ 9 w 10"/>
                  <a:gd name="T9" fmla="*/ 0 h 8"/>
                  <a:gd name="T10" fmla="*/ 4 w 10"/>
                  <a:gd name="T11" fmla="*/ 0 h 8"/>
                  <a:gd name="T12" fmla="*/ 0 w 10"/>
                  <a:gd name="T13" fmla="*/ 0 h 8"/>
                  <a:gd name="T14" fmla="*/ 0 w 10"/>
                  <a:gd name="T15" fmla="*/ 2 h 8"/>
                  <a:gd name="T16" fmla="*/ 0 w 10"/>
                  <a:gd name="T17" fmla="*/ 5 h 8"/>
                  <a:gd name="T18" fmla="*/ 4 w 1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
                  <a:gd name="T32" fmla="*/ 10 w 1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
                    <a:moveTo>
                      <a:pt x="4" y="7"/>
                    </a:moveTo>
                    <a:lnTo>
                      <a:pt x="9" y="7"/>
                    </a:lnTo>
                    <a:lnTo>
                      <a:pt x="9" y="5"/>
                    </a:lnTo>
                    <a:lnTo>
                      <a:pt x="9" y="2"/>
                    </a:lnTo>
                    <a:lnTo>
                      <a:pt x="9" y="0"/>
                    </a:lnTo>
                    <a:lnTo>
                      <a:pt x="4" y="0"/>
                    </a:lnTo>
                    <a:lnTo>
                      <a:pt x="0" y="0"/>
                    </a:lnTo>
                    <a:lnTo>
                      <a:pt x="0" y="2"/>
                    </a:lnTo>
                    <a:lnTo>
                      <a:pt x="0" y="5"/>
                    </a:lnTo>
                    <a:lnTo>
                      <a:pt x="4"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8" name="Freeform 763"/>
              <p:cNvSpPr>
                <a:spLocks/>
              </p:cNvSpPr>
              <p:nvPr/>
            </p:nvSpPr>
            <p:spPr bwMode="auto">
              <a:xfrm>
                <a:off x="4834" y="3003"/>
                <a:ext cx="9" cy="9"/>
              </a:xfrm>
              <a:custGeom>
                <a:avLst/>
                <a:gdLst>
                  <a:gd name="T0" fmla="*/ 3 w 9"/>
                  <a:gd name="T1" fmla="*/ 8 h 9"/>
                  <a:gd name="T2" fmla="*/ 5 w 9"/>
                  <a:gd name="T3" fmla="*/ 8 h 9"/>
                  <a:gd name="T4" fmla="*/ 8 w 9"/>
                  <a:gd name="T5" fmla="*/ 8 h 9"/>
                  <a:gd name="T6" fmla="*/ 8 w 9"/>
                  <a:gd name="T7" fmla="*/ 4 h 9"/>
                  <a:gd name="T8" fmla="*/ 5 w 9"/>
                  <a:gd name="T9" fmla="*/ 4 h 9"/>
                  <a:gd name="T10" fmla="*/ 5 w 9"/>
                  <a:gd name="T11" fmla="*/ 0 h 9"/>
                  <a:gd name="T12" fmla="*/ 3 w 9"/>
                  <a:gd name="T13" fmla="*/ 0 h 9"/>
                  <a:gd name="T14" fmla="*/ 0 w 9"/>
                  <a:gd name="T15" fmla="*/ 0 h 9"/>
                  <a:gd name="T16" fmla="*/ 0 w 9"/>
                  <a:gd name="T17" fmla="*/ 4 h 9"/>
                  <a:gd name="T18" fmla="*/ 0 w 9"/>
                  <a:gd name="T19" fmla="*/ 8 h 9"/>
                  <a:gd name="T20" fmla="*/ 3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8"/>
                    </a:moveTo>
                    <a:lnTo>
                      <a:pt x="5" y="8"/>
                    </a:lnTo>
                    <a:lnTo>
                      <a:pt x="8" y="8"/>
                    </a:lnTo>
                    <a:lnTo>
                      <a:pt x="8" y="4"/>
                    </a:lnTo>
                    <a:lnTo>
                      <a:pt x="5" y="4"/>
                    </a:lnTo>
                    <a:lnTo>
                      <a:pt x="5" y="0"/>
                    </a:lnTo>
                    <a:lnTo>
                      <a:pt x="3" y="0"/>
                    </a:lnTo>
                    <a:lnTo>
                      <a:pt x="0"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79" name="Freeform 764"/>
              <p:cNvSpPr>
                <a:spLocks/>
              </p:cNvSpPr>
              <p:nvPr/>
            </p:nvSpPr>
            <p:spPr bwMode="auto">
              <a:xfrm>
                <a:off x="4822" y="2975"/>
                <a:ext cx="9" cy="8"/>
              </a:xfrm>
              <a:custGeom>
                <a:avLst/>
                <a:gdLst>
                  <a:gd name="T0" fmla="*/ 3 w 9"/>
                  <a:gd name="T1" fmla="*/ 7 h 8"/>
                  <a:gd name="T2" fmla="*/ 5 w 9"/>
                  <a:gd name="T3" fmla="*/ 7 h 8"/>
                  <a:gd name="T4" fmla="*/ 8 w 9"/>
                  <a:gd name="T5" fmla="*/ 7 h 8"/>
                  <a:gd name="T6" fmla="*/ 8 w 9"/>
                  <a:gd name="T7" fmla="*/ 5 h 8"/>
                  <a:gd name="T8" fmla="*/ 8 w 9"/>
                  <a:gd name="T9" fmla="*/ 2 h 8"/>
                  <a:gd name="T10" fmla="*/ 5 w 9"/>
                  <a:gd name="T11" fmla="*/ 0 h 8"/>
                  <a:gd name="T12" fmla="*/ 3 w 9"/>
                  <a:gd name="T13" fmla="*/ 0 h 8"/>
                  <a:gd name="T14" fmla="*/ 3 w 9"/>
                  <a:gd name="T15" fmla="*/ 2 h 8"/>
                  <a:gd name="T16" fmla="*/ 0 w 9"/>
                  <a:gd name="T17" fmla="*/ 2 h 8"/>
                  <a:gd name="T18" fmla="*/ 0 w 9"/>
                  <a:gd name="T19" fmla="*/ 5 h 8"/>
                  <a:gd name="T20" fmla="*/ 0 w 9"/>
                  <a:gd name="T21" fmla="*/ 7 h 8"/>
                  <a:gd name="T22" fmla="*/ 3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7"/>
                    </a:moveTo>
                    <a:lnTo>
                      <a:pt x="5" y="7"/>
                    </a:lnTo>
                    <a:lnTo>
                      <a:pt x="8" y="7"/>
                    </a:lnTo>
                    <a:lnTo>
                      <a:pt x="8" y="5"/>
                    </a:lnTo>
                    <a:lnTo>
                      <a:pt x="8" y="2"/>
                    </a:lnTo>
                    <a:lnTo>
                      <a:pt x="5" y="0"/>
                    </a:lnTo>
                    <a:lnTo>
                      <a:pt x="3" y="0"/>
                    </a:lnTo>
                    <a:lnTo>
                      <a:pt x="3" y="2"/>
                    </a:lnTo>
                    <a:lnTo>
                      <a:pt x="0" y="2"/>
                    </a:lnTo>
                    <a:lnTo>
                      <a:pt x="0" y="5"/>
                    </a:lnTo>
                    <a:lnTo>
                      <a:pt x="0" y="7"/>
                    </a:lnTo>
                    <a:lnTo>
                      <a:pt x="3"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80" name="Freeform 765"/>
              <p:cNvSpPr>
                <a:spLocks/>
              </p:cNvSpPr>
              <p:nvPr/>
            </p:nvSpPr>
            <p:spPr bwMode="auto">
              <a:xfrm>
                <a:off x="4849" y="2921"/>
                <a:ext cx="9" cy="9"/>
              </a:xfrm>
              <a:custGeom>
                <a:avLst/>
                <a:gdLst>
                  <a:gd name="T0" fmla="*/ 3 w 9"/>
                  <a:gd name="T1" fmla="*/ 8 h 9"/>
                  <a:gd name="T2" fmla="*/ 5 w 9"/>
                  <a:gd name="T3" fmla="*/ 8 h 9"/>
                  <a:gd name="T4" fmla="*/ 8 w 9"/>
                  <a:gd name="T5" fmla="*/ 8 h 9"/>
                  <a:gd name="T6" fmla="*/ 8 w 9"/>
                  <a:gd name="T7" fmla="*/ 4 h 9"/>
                  <a:gd name="T8" fmla="*/ 5 w 9"/>
                  <a:gd name="T9" fmla="*/ 4 h 9"/>
                  <a:gd name="T10" fmla="*/ 5 w 9"/>
                  <a:gd name="T11" fmla="*/ 0 h 9"/>
                  <a:gd name="T12" fmla="*/ 3 w 9"/>
                  <a:gd name="T13" fmla="*/ 0 h 9"/>
                  <a:gd name="T14" fmla="*/ 0 w 9"/>
                  <a:gd name="T15" fmla="*/ 0 h 9"/>
                  <a:gd name="T16" fmla="*/ 0 w 9"/>
                  <a:gd name="T17" fmla="*/ 4 h 9"/>
                  <a:gd name="T18" fmla="*/ 0 w 9"/>
                  <a:gd name="T19" fmla="*/ 8 h 9"/>
                  <a:gd name="T20" fmla="*/ 3 w 9"/>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8"/>
                    </a:moveTo>
                    <a:lnTo>
                      <a:pt x="5" y="8"/>
                    </a:lnTo>
                    <a:lnTo>
                      <a:pt x="8" y="8"/>
                    </a:lnTo>
                    <a:lnTo>
                      <a:pt x="8" y="4"/>
                    </a:lnTo>
                    <a:lnTo>
                      <a:pt x="5" y="4"/>
                    </a:lnTo>
                    <a:lnTo>
                      <a:pt x="5" y="0"/>
                    </a:lnTo>
                    <a:lnTo>
                      <a:pt x="3" y="0"/>
                    </a:lnTo>
                    <a:lnTo>
                      <a:pt x="0"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81" name="Freeform 766"/>
              <p:cNvSpPr>
                <a:spLocks/>
              </p:cNvSpPr>
              <p:nvPr/>
            </p:nvSpPr>
            <p:spPr bwMode="auto">
              <a:xfrm>
                <a:off x="4922" y="3036"/>
                <a:ext cx="9" cy="9"/>
              </a:xfrm>
              <a:custGeom>
                <a:avLst/>
                <a:gdLst>
                  <a:gd name="T0" fmla="*/ 3 w 9"/>
                  <a:gd name="T1" fmla="*/ 8 h 9"/>
                  <a:gd name="T2" fmla="*/ 5 w 9"/>
                  <a:gd name="T3" fmla="*/ 8 h 9"/>
                  <a:gd name="T4" fmla="*/ 8 w 9"/>
                  <a:gd name="T5" fmla="*/ 4 h 9"/>
                  <a:gd name="T6" fmla="*/ 8 w 9"/>
                  <a:gd name="T7" fmla="*/ 0 h 9"/>
                  <a:gd name="T8" fmla="*/ 5 w 9"/>
                  <a:gd name="T9" fmla="*/ 0 h 9"/>
                  <a:gd name="T10" fmla="*/ 3 w 9"/>
                  <a:gd name="T11" fmla="*/ 0 h 9"/>
                  <a:gd name="T12" fmla="*/ 0 w 9"/>
                  <a:gd name="T13" fmla="*/ 0 h 9"/>
                  <a:gd name="T14" fmla="*/ 0 w 9"/>
                  <a:gd name="T15" fmla="*/ 4 h 9"/>
                  <a:gd name="T16" fmla="*/ 0 w 9"/>
                  <a:gd name="T17" fmla="*/ 8 h 9"/>
                  <a:gd name="T18" fmla="*/ 3 w 9"/>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3" y="8"/>
                    </a:moveTo>
                    <a:lnTo>
                      <a:pt x="5" y="8"/>
                    </a:lnTo>
                    <a:lnTo>
                      <a:pt x="8" y="4"/>
                    </a:lnTo>
                    <a:lnTo>
                      <a:pt x="8" y="0"/>
                    </a:lnTo>
                    <a:lnTo>
                      <a:pt x="5" y="0"/>
                    </a:lnTo>
                    <a:lnTo>
                      <a:pt x="3" y="0"/>
                    </a:lnTo>
                    <a:lnTo>
                      <a:pt x="0" y="0"/>
                    </a:lnTo>
                    <a:lnTo>
                      <a:pt x="0" y="4"/>
                    </a:lnTo>
                    <a:lnTo>
                      <a:pt x="0" y="8"/>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82" name="Freeform 767"/>
              <p:cNvSpPr>
                <a:spLocks/>
              </p:cNvSpPr>
              <p:nvPr/>
            </p:nvSpPr>
            <p:spPr bwMode="auto">
              <a:xfrm>
                <a:off x="4951" y="3009"/>
                <a:ext cx="11" cy="10"/>
              </a:xfrm>
              <a:custGeom>
                <a:avLst/>
                <a:gdLst>
                  <a:gd name="T0" fmla="*/ 0 w 11"/>
                  <a:gd name="T1" fmla="*/ 9 h 10"/>
                  <a:gd name="T2" fmla="*/ 0 w 11"/>
                  <a:gd name="T3" fmla="*/ 9 h 10"/>
                  <a:gd name="T4" fmla="*/ 10 w 11"/>
                  <a:gd name="T5" fmla="*/ 9 h 10"/>
                  <a:gd name="T6" fmla="*/ 10 w 11"/>
                  <a:gd name="T7" fmla="*/ 0 h 10"/>
                  <a:gd name="T8" fmla="*/ 0 w 11"/>
                  <a:gd name="T9" fmla="*/ 0 h 10"/>
                  <a:gd name="T10" fmla="*/ 0 w 11"/>
                  <a:gd name="T11" fmla="*/ 9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0" y="9"/>
                    </a:moveTo>
                    <a:lnTo>
                      <a:pt x="0" y="9"/>
                    </a:lnTo>
                    <a:lnTo>
                      <a:pt x="10" y="9"/>
                    </a:lnTo>
                    <a:lnTo>
                      <a:pt x="10" y="0"/>
                    </a:lnTo>
                    <a:lnTo>
                      <a:pt x="0" y="0"/>
                    </a:lnTo>
                    <a:lnTo>
                      <a:pt x="0" y="9"/>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83" name="Freeform 768"/>
              <p:cNvSpPr>
                <a:spLocks/>
              </p:cNvSpPr>
              <p:nvPr/>
            </p:nvSpPr>
            <p:spPr bwMode="auto">
              <a:xfrm>
                <a:off x="4956" y="2958"/>
                <a:ext cx="9" cy="9"/>
              </a:xfrm>
              <a:custGeom>
                <a:avLst/>
                <a:gdLst>
                  <a:gd name="T0" fmla="*/ 3 w 9"/>
                  <a:gd name="T1" fmla="*/ 8 h 9"/>
                  <a:gd name="T2" fmla="*/ 5 w 9"/>
                  <a:gd name="T3" fmla="*/ 8 h 9"/>
                  <a:gd name="T4" fmla="*/ 8 w 9"/>
                  <a:gd name="T5" fmla="*/ 4 h 9"/>
                  <a:gd name="T6" fmla="*/ 8 w 9"/>
                  <a:gd name="T7" fmla="*/ 0 h 9"/>
                  <a:gd name="T8" fmla="*/ 5 w 9"/>
                  <a:gd name="T9" fmla="*/ 0 h 9"/>
                  <a:gd name="T10" fmla="*/ 3 w 9"/>
                  <a:gd name="T11" fmla="*/ 0 h 9"/>
                  <a:gd name="T12" fmla="*/ 0 w 9"/>
                  <a:gd name="T13" fmla="*/ 0 h 9"/>
                  <a:gd name="T14" fmla="*/ 0 w 9"/>
                  <a:gd name="T15" fmla="*/ 4 h 9"/>
                  <a:gd name="T16" fmla="*/ 3 w 9"/>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3" y="8"/>
                    </a:moveTo>
                    <a:lnTo>
                      <a:pt x="5" y="8"/>
                    </a:lnTo>
                    <a:lnTo>
                      <a:pt x="8" y="4"/>
                    </a:lnTo>
                    <a:lnTo>
                      <a:pt x="8" y="0"/>
                    </a:lnTo>
                    <a:lnTo>
                      <a:pt x="5" y="0"/>
                    </a:lnTo>
                    <a:lnTo>
                      <a:pt x="3" y="0"/>
                    </a:lnTo>
                    <a:lnTo>
                      <a:pt x="0" y="0"/>
                    </a:lnTo>
                    <a:lnTo>
                      <a:pt x="0" y="4"/>
                    </a:lnTo>
                    <a:lnTo>
                      <a:pt x="3"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84" name="Freeform 769"/>
              <p:cNvSpPr>
                <a:spLocks/>
              </p:cNvSpPr>
              <p:nvPr/>
            </p:nvSpPr>
            <p:spPr bwMode="auto">
              <a:xfrm>
                <a:off x="4923" y="2937"/>
                <a:ext cx="9" cy="8"/>
              </a:xfrm>
              <a:custGeom>
                <a:avLst/>
                <a:gdLst>
                  <a:gd name="T0" fmla="*/ 3 w 9"/>
                  <a:gd name="T1" fmla="*/ 7 h 8"/>
                  <a:gd name="T2" fmla="*/ 5 w 9"/>
                  <a:gd name="T3" fmla="*/ 7 h 8"/>
                  <a:gd name="T4" fmla="*/ 8 w 9"/>
                  <a:gd name="T5" fmla="*/ 5 h 8"/>
                  <a:gd name="T6" fmla="*/ 8 w 9"/>
                  <a:gd name="T7" fmla="*/ 2 h 8"/>
                  <a:gd name="T8" fmla="*/ 8 w 9"/>
                  <a:gd name="T9" fmla="*/ 0 h 8"/>
                  <a:gd name="T10" fmla="*/ 5 w 9"/>
                  <a:gd name="T11" fmla="*/ 0 h 8"/>
                  <a:gd name="T12" fmla="*/ 3 w 9"/>
                  <a:gd name="T13" fmla="*/ 0 h 8"/>
                  <a:gd name="T14" fmla="*/ 0 w 9"/>
                  <a:gd name="T15" fmla="*/ 0 h 8"/>
                  <a:gd name="T16" fmla="*/ 0 w 9"/>
                  <a:gd name="T17" fmla="*/ 2 h 8"/>
                  <a:gd name="T18" fmla="*/ 0 w 9"/>
                  <a:gd name="T19" fmla="*/ 5 h 8"/>
                  <a:gd name="T20" fmla="*/ 0 w 9"/>
                  <a:gd name="T21" fmla="*/ 7 h 8"/>
                  <a:gd name="T22" fmla="*/ 3 w 9"/>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3" y="7"/>
                    </a:moveTo>
                    <a:lnTo>
                      <a:pt x="5" y="7"/>
                    </a:lnTo>
                    <a:lnTo>
                      <a:pt x="8" y="5"/>
                    </a:lnTo>
                    <a:lnTo>
                      <a:pt x="8" y="2"/>
                    </a:lnTo>
                    <a:lnTo>
                      <a:pt x="8" y="0"/>
                    </a:lnTo>
                    <a:lnTo>
                      <a:pt x="5" y="0"/>
                    </a:lnTo>
                    <a:lnTo>
                      <a:pt x="3" y="0"/>
                    </a:lnTo>
                    <a:lnTo>
                      <a:pt x="0" y="0"/>
                    </a:lnTo>
                    <a:lnTo>
                      <a:pt x="0" y="2"/>
                    </a:lnTo>
                    <a:lnTo>
                      <a:pt x="0" y="5"/>
                    </a:lnTo>
                    <a:lnTo>
                      <a:pt x="0" y="7"/>
                    </a:lnTo>
                    <a:lnTo>
                      <a:pt x="3" y="7"/>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85" name="Freeform 770"/>
              <p:cNvSpPr>
                <a:spLocks/>
              </p:cNvSpPr>
              <p:nvPr/>
            </p:nvSpPr>
            <p:spPr bwMode="auto">
              <a:xfrm>
                <a:off x="4945" y="2937"/>
                <a:ext cx="8" cy="9"/>
              </a:xfrm>
              <a:custGeom>
                <a:avLst/>
                <a:gdLst>
                  <a:gd name="T0" fmla="*/ 2 w 8"/>
                  <a:gd name="T1" fmla="*/ 8 h 9"/>
                  <a:gd name="T2" fmla="*/ 5 w 8"/>
                  <a:gd name="T3" fmla="*/ 8 h 9"/>
                  <a:gd name="T4" fmla="*/ 7 w 8"/>
                  <a:gd name="T5" fmla="*/ 8 h 9"/>
                  <a:gd name="T6" fmla="*/ 7 w 8"/>
                  <a:gd name="T7" fmla="*/ 4 h 9"/>
                  <a:gd name="T8" fmla="*/ 5 w 8"/>
                  <a:gd name="T9" fmla="*/ 4 h 9"/>
                  <a:gd name="T10" fmla="*/ 5 w 8"/>
                  <a:gd name="T11" fmla="*/ 0 h 9"/>
                  <a:gd name="T12" fmla="*/ 2 w 8"/>
                  <a:gd name="T13" fmla="*/ 0 h 9"/>
                  <a:gd name="T14" fmla="*/ 0 w 8"/>
                  <a:gd name="T15" fmla="*/ 0 h 9"/>
                  <a:gd name="T16" fmla="*/ 0 w 8"/>
                  <a:gd name="T17" fmla="*/ 4 h 9"/>
                  <a:gd name="T18" fmla="*/ 0 w 8"/>
                  <a:gd name="T19" fmla="*/ 8 h 9"/>
                  <a:gd name="T20" fmla="*/ 2 w 8"/>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9"/>
                  <a:gd name="T35" fmla="*/ 8 w 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9">
                    <a:moveTo>
                      <a:pt x="2" y="8"/>
                    </a:moveTo>
                    <a:lnTo>
                      <a:pt x="5" y="8"/>
                    </a:lnTo>
                    <a:lnTo>
                      <a:pt x="7" y="8"/>
                    </a:lnTo>
                    <a:lnTo>
                      <a:pt x="7" y="4"/>
                    </a:lnTo>
                    <a:lnTo>
                      <a:pt x="5" y="4"/>
                    </a:lnTo>
                    <a:lnTo>
                      <a:pt x="5" y="0"/>
                    </a:lnTo>
                    <a:lnTo>
                      <a:pt x="2" y="0"/>
                    </a:lnTo>
                    <a:lnTo>
                      <a:pt x="0" y="0"/>
                    </a:lnTo>
                    <a:lnTo>
                      <a:pt x="0" y="4"/>
                    </a:lnTo>
                    <a:lnTo>
                      <a:pt x="0" y="8"/>
                    </a:lnTo>
                    <a:lnTo>
                      <a:pt x="2" y="8"/>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sp>
          <p:nvSpPr>
            <p:cNvPr id="30204" name="Freeform 771"/>
            <p:cNvSpPr>
              <a:spLocks/>
            </p:cNvSpPr>
            <p:nvPr/>
          </p:nvSpPr>
          <p:spPr bwMode="auto">
            <a:xfrm>
              <a:off x="3172" y="2218"/>
              <a:ext cx="252" cy="884"/>
            </a:xfrm>
            <a:custGeom>
              <a:avLst/>
              <a:gdLst>
                <a:gd name="T0" fmla="*/ 4 w 284"/>
                <a:gd name="T1" fmla="*/ 101 h 884"/>
                <a:gd name="T2" fmla="*/ 5 w 284"/>
                <a:gd name="T3" fmla="*/ 65 h 884"/>
                <a:gd name="T4" fmla="*/ 11 w 284"/>
                <a:gd name="T5" fmla="*/ 34 h 884"/>
                <a:gd name="T6" fmla="*/ 18 w 284"/>
                <a:gd name="T7" fmla="*/ 12 h 884"/>
                <a:gd name="T8" fmla="*/ 28 w 284"/>
                <a:gd name="T9" fmla="*/ 0 h 884"/>
                <a:gd name="T10" fmla="*/ 37 w 284"/>
                <a:gd name="T11" fmla="*/ 2 h 884"/>
                <a:gd name="T12" fmla="*/ 46 w 284"/>
                <a:gd name="T13" fmla="*/ 10 h 884"/>
                <a:gd name="T14" fmla="*/ 53 w 284"/>
                <a:gd name="T15" fmla="*/ 19 h 884"/>
                <a:gd name="T16" fmla="*/ 59 w 284"/>
                <a:gd name="T17" fmla="*/ 31 h 884"/>
                <a:gd name="T18" fmla="*/ 65 w 284"/>
                <a:gd name="T19" fmla="*/ 53 h 884"/>
                <a:gd name="T20" fmla="*/ 66 w 284"/>
                <a:gd name="T21" fmla="*/ 84 h 884"/>
                <a:gd name="T22" fmla="*/ 65 w 284"/>
                <a:gd name="T23" fmla="*/ 139 h 884"/>
                <a:gd name="T24" fmla="*/ 65 w 284"/>
                <a:gd name="T25" fmla="*/ 197 h 884"/>
                <a:gd name="T26" fmla="*/ 67 w 284"/>
                <a:gd name="T27" fmla="*/ 242 h 884"/>
                <a:gd name="T28" fmla="*/ 67 w 284"/>
                <a:gd name="T29" fmla="*/ 283 h 884"/>
                <a:gd name="T30" fmla="*/ 66 w 284"/>
                <a:gd name="T31" fmla="*/ 338 h 884"/>
                <a:gd name="T32" fmla="*/ 65 w 284"/>
                <a:gd name="T33" fmla="*/ 403 h 884"/>
                <a:gd name="T34" fmla="*/ 62 w 284"/>
                <a:gd name="T35" fmla="*/ 463 h 884"/>
                <a:gd name="T36" fmla="*/ 59 w 284"/>
                <a:gd name="T37" fmla="*/ 554 h 884"/>
                <a:gd name="T38" fmla="*/ 59 w 284"/>
                <a:gd name="T39" fmla="*/ 646 h 884"/>
                <a:gd name="T40" fmla="*/ 62 w 284"/>
                <a:gd name="T41" fmla="*/ 725 h 884"/>
                <a:gd name="T42" fmla="*/ 64 w 284"/>
                <a:gd name="T43" fmla="*/ 778 h 884"/>
                <a:gd name="T44" fmla="*/ 60 w 284"/>
                <a:gd name="T45" fmla="*/ 811 h 884"/>
                <a:gd name="T46" fmla="*/ 55 w 284"/>
                <a:gd name="T47" fmla="*/ 842 h 884"/>
                <a:gd name="T48" fmla="*/ 46 w 284"/>
                <a:gd name="T49" fmla="*/ 862 h 884"/>
                <a:gd name="T50" fmla="*/ 41 w 284"/>
                <a:gd name="T51" fmla="*/ 871 h 884"/>
                <a:gd name="T52" fmla="*/ 35 w 284"/>
                <a:gd name="T53" fmla="*/ 878 h 884"/>
                <a:gd name="T54" fmla="*/ 31 w 284"/>
                <a:gd name="T55" fmla="*/ 883 h 884"/>
                <a:gd name="T56" fmla="*/ 25 w 284"/>
                <a:gd name="T57" fmla="*/ 876 h 884"/>
                <a:gd name="T58" fmla="*/ 20 w 284"/>
                <a:gd name="T59" fmla="*/ 866 h 884"/>
                <a:gd name="T60" fmla="*/ 15 w 284"/>
                <a:gd name="T61" fmla="*/ 854 h 884"/>
                <a:gd name="T62" fmla="*/ 10 w 284"/>
                <a:gd name="T63" fmla="*/ 838 h 884"/>
                <a:gd name="T64" fmla="*/ 7 w 284"/>
                <a:gd name="T65" fmla="*/ 823 h 884"/>
                <a:gd name="T66" fmla="*/ 4 w 284"/>
                <a:gd name="T67" fmla="*/ 802 h 884"/>
                <a:gd name="T68" fmla="*/ 4 w 284"/>
                <a:gd name="T69" fmla="*/ 754 h 884"/>
                <a:gd name="T70" fmla="*/ 4 w 284"/>
                <a:gd name="T71" fmla="*/ 694 h 884"/>
                <a:gd name="T72" fmla="*/ 0 w 284"/>
                <a:gd name="T73" fmla="*/ 646 h 884"/>
                <a:gd name="T74" fmla="*/ 2 w 284"/>
                <a:gd name="T75" fmla="*/ 590 h 884"/>
                <a:gd name="T76" fmla="*/ 2 w 284"/>
                <a:gd name="T77" fmla="*/ 506 h 884"/>
                <a:gd name="T78" fmla="*/ 4 w 284"/>
                <a:gd name="T79" fmla="*/ 418 h 884"/>
                <a:gd name="T80" fmla="*/ 4 w 284"/>
                <a:gd name="T81" fmla="*/ 334 h 884"/>
                <a:gd name="T82" fmla="*/ 4 w 284"/>
                <a:gd name="T83" fmla="*/ 262 h 884"/>
                <a:gd name="T84" fmla="*/ 4 w 284"/>
                <a:gd name="T85" fmla="*/ 235 h 884"/>
                <a:gd name="T86" fmla="*/ 4 w 284"/>
                <a:gd name="T87" fmla="*/ 170 h 884"/>
                <a:gd name="T88" fmla="*/ 4 w 284"/>
                <a:gd name="T89" fmla="*/ 125 h 884"/>
                <a:gd name="T90" fmla="*/ 4 w 284"/>
                <a:gd name="T91" fmla="*/ 101 h 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4"/>
                <a:gd name="T139" fmla="*/ 0 h 884"/>
                <a:gd name="T140" fmla="*/ 284 w 284"/>
                <a:gd name="T141" fmla="*/ 884 h 8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4" h="884">
                  <a:moveTo>
                    <a:pt x="5" y="101"/>
                  </a:moveTo>
                  <a:lnTo>
                    <a:pt x="22" y="65"/>
                  </a:lnTo>
                  <a:lnTo>
                    <a:pt x="46" y="34"/>
                  </a:lnTo>
                  <a:lnTo>
                    <a:pt x="74" y="12"/>
                  </a:lnTo>
                  <a:lnTo>
                    <a:pt x="115" y="0"/>
                  </a:lnTo>
                  <a:lnTo>
                    <a:pt x="158" y="2"/>
                  </a:lnTo>
                  <a:lnTo>
                    <a:pt x="194" y="10"/>
                  </a:lnTo>
                  <a:lnTo>
                    <a:pt x="228" y="19"/>
                  </a:lnTo>
                  <a:lnTo>
                    <a:pt x="254" y="31"/>
                  </a:lnTo>
                  <a:lnTo>
                    <a:pt x="271" y="53"/>
                  </a:lnTo>
                  <a:lnTo>
                    <a:pt x="274" y="84"/>
                  </a:lnTo>
                  <a:lnTo>
                    <a:pt x="271" y="139"/>
                  </a:lnTo>
                  <a:lnTo>
                    <a:pt x="271" y="197"/>
                  </a:lnTo>
                  <a:lnTo>
                    <a:pt x="278" y="242"/>
                  </a:lnTo>
                  <a:lnTo>
                    <a:pt x="283" y="283"/>
                  </a:lnTo>
                  <a:lnTo>
                    <a:pt x="276" y="338"/>
                  </a:lnTo>
                  <a:lnTo>
                    <a:pt x="271" y="403"/>
                  </a:lnTo>
                  <a:lnTo>
                    <a:pt x="259" y="463"/>
                  </a:lnTo>
                  <a:lnTo>
                    <a:pt x="252" y="554"/>
                  </a:lnTo>
                  <a:lnTo>
                    <a:pt x="247" y="646"/>
                  </a:lnTo>
                  <a:lnTo>
                    <a:pt x="259" y="725"/>
                  </a:lnTo>
                  <a:lnTo>
                    <a:pt x="264" y="778"/>
                  </a:lnTo>
                  <a:lnTo>
                    <a:pt x="257" y="811"/>
                  </a:lnTo>
                  <a:lnTo>
                    <a:pt x="230" y="842"/>
                  </a:lnTo>
                  <a:lnTo>
                    <a:pt x="190" y="862"/>
                  </a:lnTo>
                  <a:lnTo>
                    <a:pt x="170" y="871"/>
                  </a:lnTo>
                  <a:lnTo>
                    <a:pt x="149" y="878"/>
                  </a:lnTo>
                  <a:lnTo>
                    <a:pt x="130" y="883"/>
                  </a:lnTo>
                  <a:lnTo>
                    <a:pt x="101" y="876"/>
                  </a:lnTo>
                  <a:lnTo>
                    <a:pt x="82" y="866"/>
                  </a:lnTo>
                  <a:lnTo>
                    <a:pt x="62" y="854"/>
                  </a:lnTo>
                  <a:lnTo>
                    <a:pt x="41" y="838"/>
                  </a:lnTo>
                  <a:lnTo>
                    <a:pt x="29" y="823"/>
                  </a:lnTo>
                  <a:lnTo>
                    <a:pt x="19" y="802"/>
                  </a:lnTo>
                  <a:lnTo>
                    <a:pt x="14" y="754"/>
                  </a:lnTo>
                  <a:lnTo>
                    <a:pt x="10" y="694"/>
                  </a:lnTo>
                  <a:lnTo>
                    <a:pt x="0" y="646"/>
                  </a:lnTo>
                  <a:lnTo>
                    <a:pt x="2" y="590"/>
                  </a:lnTo>
                  <a:lnTo>
                    <a:pt x="2" y="506"/>
                  </a:lnTo>
                  <a:lnTo>
                    <a:pt x="12" y="418"/>
                  </a:lnTo>
                  <a:lnTo>
                    <a:pt x="17" y="334"/>
                  </a:lnTo>
                  <a:lnTo>
                    <a:pt x="19" y="262"/>
                  </a:lnTo>
                  <a:lnTo>
                    <a:pt x="17" y="235"/>
                  </a:lnTo>
                  <a:lnTo>
                    <a:pt x="7" y="170"/>
                  </a:lnTo>
                  <a:lnTo>
                    <a:pt x="5" y="125"/>
                  </a:lnTo>
                  <a:lnTo>
                    <a:pt x="5" y="101"/>
                  </a:lnTo>
                </a:path>
              </a:pathLst>
            </a:custGeom>
            <a:solidFill>
              <a:srgbClr val="FFFBD5"/>
            </a:solidFill>
            <a:ln w="12700" cap="rnd" cmpd="sng">
              <a:solidFill>
                <a:srgbClr val="919191"/>
              </a:solidFill>
              <a:prstDash val="solid"/>
              <a:round/>
              <a:headEnd type="none" w="med" len="med"/>
              <a:tailEnd type="none" w="med" len="med"/>
            </a:ln>
          </p:spPr>
          <p:txBody>
            <a:bodyPr/>
            <a:lstStyle/>
            <a:p>
              <a:endParaRPr lang="it-IT"/>
            </a:p>
          </p:txBody>
        </p:sp>
        <p:sp>
          <p:nvSpPr>
            <p:cNvPr id="30205" name="Freeform 772"/>
            <p:cNvSpPr>
              <a:spLocks/>
            </p:cNvSpPr>
            <p:nvPr/>
          </p:nvSpPr>
          <p:spPr bwMode="auto">
            <a:xfrm>
              <a:off x="3412" y="2322"/>
              <a:ext cx="4" cy="30"/>
            </a:xfrm>
            <a:custGeom>
              <a:avLst/>
              <a:gdLst>
                <a:gd name="T0" fmla="*/ 3 w 4"/>
                <a:gd name="T1" fmla="*/ 0 h 30"/>
                <a:gd name="T2" fmla="*/ 0 w 4"/>
                <a:gd name="T3" fmla="*/ 16 h 30"/>
                <a:gd name="T4" fmla="*/ 0 w 4"/>
                <a:gd name="T5" fmla="*/ 29 h 30"/>
                <a:gd name="T6" fmla="*/ 0 60000 65536"/>
                <a:gd name="T7" fmla="*/ 0 60000 65536"/>
                <a:gd name="T8" fmla="*/ 0 60000 65536"/>
                <a:gd name="T9" fmla="*/ 0 w 4"/>
                <a:gd name="T10" fmla="*/ 0 h 30"/>
                <a:gd name="T11" fmla="*/ 4 w 4"/>
                <a:gd name="T12" fmla="*/ 30 h 30"/>
              </a:gdLst>
              <a:ahLst/>
              <a:cxnLst>
                <a:cxn ang="T6">
                  <a:pos x="T0" y="T1"/>
                </a:cxn>
                <a:cxn ang="T7">
                  <a:pos x="T2" y="T3"/>
                </a:cxn>
                <a:cxn ang="T8">
                  <a:pos x="T4" y="T5"/>
                </a:cxn>
              </a:cxnLst>
              <a:rect l="T9" t="T10" r="T11" b="T12"/>
              <a:pathLst>
                <a:path w="4" h="30">
                  <a:moveTo>
                    <a:pt x="3" y="0"/>
                  </a:moveTo>
                  <a:lnTo>
                    <a:pt x="0" y="16"/>
                  </a:lnTo>
                  <a:lnTo>
                    <a:pt x="0" y="29"/>
                  </a:lnTo>
                </a:path>
              </a:pathLst>
            </a:custGeom>
            <a:noFill/>
            <a:ln w="12700" cap="rnd" cmpd="sng">
              <a:solidFill>
                <a:srgbClr val="83817E"/>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06" name="Freeform 773"/>
            <p:cNvSpPr>
              <a:spLocks/>
            </p:cNvSpPr>
            <p:nvPr/>
          </p:nvSpPr>
          <p:spPr bwMode="auto">
            <a:xfrm>
              <a:off x="3193" y="2321"/>
              <a:ext cx="36" cy="36"/>
            </a:xfrm>
            <a:custGeom>
              <a:avLst/>
              <a:gdLst>
                <a:gd name="T0" fmla="*/ 4 w 41"/>
                <a:gd name="T1" fmla="*/ 35 h 36"/>
                <a:gd name="T2" fmla="*/ 4 w 41"/>
                <a:gd name="T3" fmla="*/ 35 h 36"/>
                <a:gd name="T4" fmla="*/ 6 w 41"/>
                <a:gd name="T5" fmla="*/ 33 h 36"/>
                <a:gd name="T6" fmla="*/ 8 w 41"/>
                <a:gd name="T7" fmla="*/ 30 h 36"/>
                <a:gd name="T8" fmla="*/ 9 w 41"/>
                <a:gd name="T9" fmla="*/ 24 h 36"/>
                <a:gd name="T10" fmla="*/ 9 w 41"/>
                <a:gd name="T11" fmla="*/ 17 h 36"/>
                <a:gd name="T12" fmla="*/ 9 w 41"/>
                <a:gd name="T13" fmla="*/ 10 h 36"/>
                <a:gd name="T14" fmla="*/ 8 w 41"/>
                <a:gd name="T15" fmla="*/ 5 h 36"/>
                <a:gd name="T16" fmla="*/ 6 w 41"/>
                <a:gd name="T17" fmla="*/ 1 h 36"/>
                <a:gd name="T18" fmla="*/ 4 w 41"/>
                <a:gd name="T19" fmla="*/ 0 h 36"/>
                <a:gd name="T20" fmla="*/ 4 w 41"/>
                <a:gd name="T21" fmla="*/ 1 h 36"/>
                <a:gd name="T22" fmla="*/ 4 w 41"/>
                <a:gd name="T23" fmla="*/ 5 h 36"/>
                <a:gd name="T24" fmla="*/ 2 w 41"/>
                <a:gd name="T25" fmla="*/ 10 h 36"/>
                <a:gd name="T26" fmla="*/ 0 w 41"/>
                <a:gd name="T27" fmla="*/ 17 h 36"/>
                <a:gd name="T28" fmla="*/ 2 w 41"/>
                <a:gd name="T29" fmla="*/ 24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4" y="30"/>
                  </a:lnTo>
                  <a:lnTo>
                    <a:pt x="39" y="24"/>
                  </a:lnTo>
                  <a:lnTo>
                    <a:pt x="40" y="17"/>
                  </a:lnTo>
                  <a:lnTo>
                    <a:pt x="39" y="10"/>
                  </a:lnTo>
                  <a:lnTo>
                    <a:pt x="34" y="5"/>
                  </a:lnTo>
                  <a:lnTo>
                    <a:pt x="27" y="1"/>
                  </a:lnTo>
                  <a:lnTo>
                    <a:pt x="19" y="0"/>
                  </a:lnTo>
                  <a:lnTo>
                    <a:pt x="11" y="1"/>
                  </a:lnTo>
                  <a:lnTo>
                    <a:pt x="6" y="5"/>
                  </a:lnTo>
                  <a:lnTo>
                    <a:pt x="2" y="10"/>
                  </a:lnTo>
                  <a:lnTo>
                    <a:pt x="0" y="17"/>
                  </a:lnTo>
                  <a:lnTo>
                    <a:pt x="2" y="24"/>
                  </a:lnTo>
                  <a:lnTo>
                    <a:pt x="6" y="30"/>
                  </a:lnTo>
                  <a:lnTo>
                    <a:pt x="11" y="33"/>
                  </a:lnTo>
                  <a:lnTo>
                    <a:pt x="19"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07" name="Freeform 774"/>
            <p:cNvSpPr>
              <a:spLocks/>
            </p:cNvSpPr>
            <p:nvPr/>
          </p:nvSpPr>
          <p:spPr bwMode="auto">
            <a:xfrm>
              <a:off x="3218" y="2274"/>
              <a:ext cx="36" cy="36"/>
            </a:xfrm>
            <a:custGeom>
              <a:avLst/>
              <a:gdLst>
                <a:gd name="T0" fmla="*/ 4 w 41"/>
                <a:gd name="T1" fmla="*/ 35 h 36"/>
                <a:gd name="T2" fmla="*/ 4 w 41"/>
                <a:gd name="T3" fmla="*/ 35 h 36"/>
                <a:gd name="T4" fmla="*/ 6 w 41"/>
                <a:gd name="T5" fmla="*/ 34 h 36"/>
                <a:gd name="T6" fmla="*/ 7 w 41"/>
                <a:gd name="T7" fmla="*/ 30 h 36"/>
                <a:gd name="T8" fmla="*/ 8 w 41"/>
                <a:gd name="T9" fmla="*/ 25 h 36"/>
                <a:gd name="T10" fmla="*/ 9 w 41"/>
                <a:gd name="T11" fmla="*/ 18 h 36"/>
                <a:gd name="T12" fmla="*/ 8 w 41"/>
                <a:gd name="T13" fmla="*/ 11 h 36"/>
                <a:gd name="T14" fmla="*/ 7 w 41"/>
                <a:gd name="T15" fmla="*/ 5 h 36"/>
                <a:gd name="T16" fmla="*/ 6 w 41"/>
                <a:gd name="T17" fmla="*/ 2 h 36"/>
                <a:gd name="T18" fmla="*/ 4 w 41"/>
                <a:gd name="T19" fmla="*/ 0 h 36"/>
                <a:gd name="T20" fmla="*/ 4 w 41"/>
                <a:gd name="T21" fmla="*/ 2 h 36"/>
                <a:gd name="T22" fmla="*/ 4 w 41"/>
                <a:gd name="T23" fmla="*/ 5 h 36"/>
                <a:gd name="T24" fmla="*/ 2 w 41"/>
                <a:gd name="T25" fmla="*/ 11 h 36"/>
                <a:gd name="T26" fmla="*/ 0 w 41"/>
                <a:gd name="T27" fmla="*/ 18 h 36"/>
                <a:gd name="T28" fmla="*/ 2 w 41"/>
                <a:gd name="T29" fmla="*/ 25 h 36"/>
                <a:gd name="T30" fmla="*/ 4 w 41"/>
                <a:gd name="T31" fmla="*/ 30 h 36"/>
                <a:gd name="T32" fmla="*/ 4 w 41"/>
                <a:gd name="T33" fmla="*/ 34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4"/>
                  </a:lnTo>
                  <a:lnTo>
                    <a:pt x="33" y="30"/>
                  </a:lnTo>
                  <a:lnTo>
                    <a:pt x="38" y="25"/>
                  </a:lnTo>
                  <a:lnTo>
                    <a:pt x="40" y="18"/>
                  </a:lnTo>
                  <a:lnTo>
                    <a:pt x="38" y="11"/>
                  </a:lnTo>
                  <a:lnTo>
                    <a:pt x="33" y="5"/>
                  </a:lnTo>
                  <a:lnTo>
                    <a:pt x="27" y="2"/>
                  </a:lnTo>
                  <a:lnTo>
                    <a:pt x="19" y="0"/>
                  </a:lnTo>
                  <a:lnTo>
                    <a:pt x="11" y="2"/>
                  </a:lnTo>
                  <a:lnTo>
                    <a:pt x="6" y="5"/>
                  </a:lnTo>
                  <a:lnTo>
                    <a:pt x="2" y="11"/>
                  </a:lnTo>
                  <a:lnTo>
                    <a:pt x="0" y="18"/>
                  </a:lnTo>
                  <a:lnTo>
                    <a:pt x="2" y="25"/>
                  </a:lnTo>
                  <a:lnTo>
                    <a:pt x="6" y="30"/>
                  </a:lnTo>
                  <a:lnTo>
                    <a:pt x="11" y="34"/>
                  </a:lnTo>
                  <a:lnTo>
                    <a:pt x="19"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08" name="Freeform 775"/>
            <p:cNvSpPr>
              <a:spLocks/>
            </p:cNvSpPr>
            <p:nvPr/>
          </p:nvSpPr>
          <p:spPr bwMode="auto">
            <a:xfrm>
              <a:off x="3276" y="2252"/>
              <a:ext cx="36" cy="37"/>
            </a:xfrm>
            <a:custGeom>
              <a:avLst/>
              <a:gdLst>
                <a:gd name="T0" fmla="*/ 4 w 41"/>
                <a:gd name="T1" fmla="*/ 36 h 37"/>
                <a:gd name="T2" fmla="*/ 4 w 41"/>
                <a:gd name="T3" fmla="*/ 36 h 37"/>
                <a:gd name="T4" fmla="*/ 6 w 41"/>
                <a:gd name="T5" fmla="*/ 34 h 37"/>
                <a:gd name="T6" fmla="*/ 7 w 41"/>
                <a:gd name="T7" fmla="*/ 31 h 37"/>
                <a:gd name="T8" fmla="*/ 8 w 41"/>
                <a:gd name="T9" fmla="*/ 25 h 37"/>
                <a:gd name="T10" fmla="*/ 9 w 41"/>
                <a:gd name="T11" fmla="*/ 19 h 37"/>
                <a:gd name="T12" fmla="*/ 8 w 41"/>
                <a:gd name="T13" fmla="*/ 12 h 37"/>
                <a:gd name="T14" fmla="*/ 7 w 41"/>
                <a:gd name="T15" fmla="*/ 6 h 37"/>
                <a:gd name="T16" fmla="*/ 6 w 41"/>
                <a:gd name="T17" fmla="*/ 2 h 37"/>
                <a:gd name="T18" fmla="*/ 4 w 41"/>
                <a:gd name="T19" fmla="*/ 0 h 37"/>
                <a:gd name="T20" fmla="*/ 4 w 41"/>
                <a:gd name="T21" fmla="*/ 2 h 37"/>
                <a:gd name="T22" fmla="*/ 4 w 41"/>
                <a:gd name="T23" fmla="*/ 6 h 37"/>
                <a:gd name="T24" fmla="*/ 2 w 41"/>
                <a:gd name="T25" fmla="*/ 12 h 37"/>
                <a:gd name="T26" fmla="*/ 0 w 41"/>
                <a:gd name="T27" fmla="*/ 19 h 37"/>
                <a:gd name="T28" fmla="*/ 2 w 41"/>
                <a:gd name="T29" fmla="*/ 25 h 37"/>
                <a:gd name="T30" fmla="*/ 4 w 41"/>
                <a:gd name="T31" fmla="*/ 31 h 37"/>
                <a:gd name="T32" fmla="*/ 4 w 41"/>
                <a:gd name="T33" fmla="*/ 34 h 37"/>
                <a:gd name="T34" fmla="*/ 4 w 41"/>
                <a:gd name="T35" fmla="*/ 36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7"/>
                <a:gd name="T56" fmla="*/ 41 w 41"/>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7">
                  <a:moveTo>
                    <a:pt x="20" y="36"/>
                  </a:moveTo>
                  <a:lnTo>
                    <a:pt x="20" y="36"/>
                  </a:lnTo>
                  <a:lnTo>
                    <a:pt x="28" y="34"/>
                  </a:lnTo>
                  <a:lnTo>
                    <a:pt x="33" y="31"/>
                  </a:lnTo>
                  <a:lnTo>
                    <a:pt x="38" y="25"/>
                  </a:lnTo>
                  <a:lnTo>
                    <a:pt x="40" y="19"/>
                  </a:lnTo>
                  <a:lnTo>
                    <a:pt x="38" y="12"/>
                  </a:lnTo>
                  <a:lnTo>
                    <a:pt x="33" y="6"/>
                  </a:lnTo>
                  <a:lnTo>
                    <a:pt x="28" y="2"/>
                  </a:lnTo>
                  <a:lnTo>
                    <a:pt x="20" y="0"/>
                  </a:lnTo>
                  <a:lnTo>
                    <a:pt x="12" y="2"/>
                  </a:lnTo>
                  <a:lnTo>
                    <a:pt x="6" y="6"/>
                  </a:lnTo>
                  <a:lnTo>
                    <a:pt x="2" y="12"/>
                  </a:lnTo>
                  <a:lnTo>
                    <a:pt x="0" y="19"/>
                  </a:lnTo>
                  <a:lnTo>
                    <a:pt x="2" y="25"/>
                  </a:lnTo>
                  <a:lnTo>
                    <a:pt x="6" y="31"/>
                  </a:lnTo>
                  <a:lnTo>
                    <a:pt x="12" y="34"/>
                  </a:lnTo>
                  <a:lnTo>
                    <a:pt x="20" y="36"/>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09" name="Freeform 776"/>
            <p:cNvSpPr>
              <a:spLocks/>
            </p:cNvSpPr>
            <p:nvPr/>
          </p:nvSpPr>
          <p:spPr bwMode="auto">
            <a:xfrm>
              <a:off x="3332" y="2270"/>
              <a:ext cx="37" cy="36"/>
            </a:xfrm>
            <a:custGeom>
              <a:avLst/>
              <a:gdLst>
                <a:gd name="T0" fmla="*/ 5 w 41"/>
                <a:gd name="T1" fmla="*/ 35 h 36"/>
                <a:gd name="T2" fmla="*/ 5 w 41"/>
                <a:gd name="T3" fmla="*/ 35 h 36"/>
                <a:gd name="T4" fmla="*/ 8 w 41"/>
                <a:gd name="T5" fmla="*/ 33 h 36"/>
                <a:gd name="T6" fmla="*/ 10 w 41"/>
                <a:gd name="T7" fmla="*/ 30 h 36"/>
                <a:gd name="T8" fmla="*/ 12 w 41"/>
                <a:gd name="T9" fmla="*/ 24 h 36"/>
                <a:gd name="T10" fmla="*/ 12 w 41"/>
                <a:gd name="T11" fmla="*/ 17 h 36"/>
                <a:gd name="T12" fmla="*/ 12 w 41"/>
                <a:gd name="T13" fmla="*/ 10 h 36"/>
                <a:gd name="T14" fmla="*/ 10 w 41"/>
                <a:gd name="T15" fmla="*/ 5 h 36"/>
                <a:gd name="T16" fmla="*/ 8 w 41"/>
                <a:gd name="T17" fmla="*/ 1 h 36"/>
                <a:gd name="T18" fmla="*/ 5 w 41"/>
                <a:gd name="T19" fmla="*/ 0 h 36"/>
                <a:gd name="T20" fmla="*/ 5 w 41"/>
                <a:gd name="T21" fmla="*/ 1 h 36"/>
                <a:gd name="T22" fmla="*/ 5 w 41"/>
                <a:gd name="T23" fmla="*/ 5 h 36"/>
                <a:gd name="T24" fmla="*/ 2 w 41"/>
                <a:gd name="T25" fmla="*/ 10 h 36"/>
                <a:gd name="T26" fmla="*/ 0 w 41"/>
                <a:gd name="T27" fmla="*/ 17 h 36"/>
                <a:gd name="T28" fmla="*/ 2 w 41"/>
                <a:gd name="T29" fmla="*/ 24 h 36"/>
                <a:gd name="T30" fmla="*/ 5 w 41"/>
                <a:gd name="T31" fmla="*/ 30 h 36"/>
                <a:gd name="T32" fmla="*/ 5 w 41"/>
                <a:gd name="T33" fmla="*/ 33 h 36"/>
                <a:gd name="T34" fmla="*/ 5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19" y="35"/>
                  </a:moveTo>
                  <a:lnTo>
                    <a:pt x="19" y="35"/>
                  </a:lnTo>
                  <a:lnTo>
                    <a:pt x="27" y="33"/>
                  </a:lnTo>
                  <a:lnTo>
                    <a:pt x="33" y="30"/>
                  </a:lnTo>
                  <a:lnTo>
                    <a:pt x="38" y="24"/>
                  </a:lnTo>
                  <a:lnTo>
                    <a:pt x="40" y="17"/>
                  </a:lnTo>
                  <a:lnTo>
                    <a:pt x="38" y="10"/>
                  </a:lnTo>
                  <a:lnTo>
                    <a:pt x="33" y="5"/>
                  </a:lnTo>
                  <a:lnTo>
                    <a:pt x="27" y="1"/>
                  </a:lnTo>
                  <a:lnTo>
                    <a:pt x="19" y="0"/>
                  </a:lnTo>
                  <a:lnTo>
                    <a:pt x="11" y="1"/>
                  </a:lnTo>
                  <a:lnTo>
                    <a:pt x="6" y="5"/>
                  </a:lnTo>
                  <a:lnTo>
                    <a:pt x="2" y="10"/>
                  </a:lnTo>
                  <a:lnTo>
                    <a:pt x="0" y="17"/>
                  </a:lnTo>
                  <a:lnTo>
                    <a:pt x="2" y="24"/>
                  </a:lnTo>
                  <a:lnTo>
                    <a:pt x="6" y="30"/>
                  </a:lnTo>
                  <a:lnTo>
                    <a:pt x="11" y="33"/>
                  </a:lnTo>
                  <a:lnTo>
                    <a:pt x="19"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10" name="Freeform 777"/>
            <p:cNvSpPr>
              <a:spLocks/>
            </p:cNvSpPr>
            <p:nvPr/>
          </p:nvSpPr>
          <p:spPr bwMode="auto">
            <a:xfrm>
              <a:off x="3360" y="2322"/>
              <a:ext cx="36" cy="36"/>
            </a:xfrm>
            <a:custGeom>
              <a:avLst/>
              <a:gdLst>
                <a:gd name="T0" fmla="*/ 4 w 41"/>
                <a:gd name="T1" fmla="*/ 35 h 36"/>
                <a:gd name="T2" fmla="*/ 4 w 41"/>
                <a:gd name="T3" fmla="*/ 35 h 36"/>
                <a:gd name="T4" fmla="*/ 6 w 41"/>
                <a:gd name="T5" fmla="*/ 33 h 36"/>
                <a:gd name="T6" fmla="*/ 8 w 41"/>
                <a:gd name="T7" fmla="*/ 30 h 36"/>
                <a:gd name="T8" fmla="*/ 8 w 41"/>
                <a:gd name="T9" fmla="*/ 24 h 36"/>
                <a:gd name="T10" fmla="*/ 9 w 41"/>
                <a:gd name="T11" fmla="*/ 17 h 36"/>
                <a:gd name="T12" fmla="*/ 8 w 41"/>
                <a:gd name="T13" fmla="*/ 10 h 36"/>
                <a:gd name="T14" fmla="*/ 8 w 41"/>
                <a:gd name="T15" fmla="*/ 5 h 36"/>
                <a:gd name="T16" fmla="*/ 6 w 41"/>
                <a:gd name="T17" fmla="*/ 1 h 36"/>
                <a:gd name="T18" fmla="*/ 4 w 41"/>
                <a:gd name="T19" fmla="*/ 0 h 36"/>
                <a:gd name="T20" fmla="*/ 4 w 41"/>
                <a:gd name="T21" fmla="*/ 1 h 36"/>
                <a:gd name="T22" fmla="*/ 4 w 41"/>
                <a:gd name="T23" fmla="*/ 5 h 36"/>
                <a:gd name="T24" fmla="*/ 1 w 41"/>
                <a:gd name="T25" fmla="*/ 10 h 36"/>
                <a:gd name="T26" fmla="*/ 0 w 41"/>
                <a:gd name="T27" fmla="*/ 17 h 36"/>
                <a:gd name="T28" fmla="*/ 1 w 41"/>
                <a:gd name="T29" fmla="*/ 24 h 36"/>
                <a:gd name="T30" fmla="*/ 4 w 41"/>
                <a:gd name="T31" fmla="*/ 30 h 36"/>
                <a:gd name="T32" fmla="*/ 4 w 41"/>
                <a:gd name="T33" fmla="*/ 33 h 36"/>
                <a:gd name="T34" fmla="*/ 4 w 41"/>
                <a:gd name="T35" fmla="*/ 35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36"/>
                <a:gd name="T56" fmla="*/ 41 w 41"/>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36">
                  <a:moveTo>
                    <a:pt x="21" y="35"/>
                  </a:moveTo>
                  <a:lnTo>
                    <a:pt x="21" y="35"/>
                  </a:lnTo>
                  <a:lnTo>
                    <a:pt x="29" y="33"/>
                  </a:lnTo>
                  <a:lnTo>
                    <a:pt x="34" y="30"/>
                  </a:lnTo>
                  <a:lnTo>
                    <a:pt x="38" y="24"/>
                  </a:lnTo>
                  <a:lnTo>
                    <a:pt x="40" y="17"/>
                  </a:lnTo>
                  <a:lnTo>
                    <a:pt x="38" y="10"/>
                  </a:lnTo>
                  <a:lnTo>
                    <a:pt x="34" y="5"/>
                  </a:lnTo>
                  <a:lnTo>
                    <a:pt x="29" y="1"/>
                  </a:lnTo>
                  <a:lnTo>
                    <a:pt x="21" y="0"/>
                  </a:lnTo>
                  <a:lnTo>
                    <a:pt x="13" y="1"/>
                  </a:lnTo>
                  <a:lnTo>
                    <a:pt x="6" y="5"/>
                  </a:lnTo>
                  <a:lnTo>
                    <a:pt x="1" y="10"/>
                  </a:lnTo>
                  <a:lnTo>
                    <a:pt x="0" y="17"/>
                  </a:lnTo>
                  <a:lnTo>
                    <a:pt x="1" y="24"/>
                  </a:lnTo>
                  <a:lnTo>
                    <a:pt x="6" y="30"/>
                  </a:lnTo>
                  <a:lnTo>
                    <a:pt x="13" y="33"/>
                  </a:lnTo>
                  <a:lnTo>
                    <a:pt x="21" y="35"/>
                  </a:lnTo>
                </a:path>
              </a:pathLst>
            </a:custGeom>
            <a:solidFill>
              <a:srgbClr val="818182"/>
            </a:solidFill>
            <a:ln w="12700" cap="rnd" cmpd="sng">
              <a:solidFill>
                <a:srgbClr val="CECECE"/>
              </a:solidFill>
              <a:prstDash val="solid"/>
              <a:round/>
              <a:headEnd type="none" w="med" len="med"/>
              <a:tailEnd type="none" w="med" len="med"/>
            </a:ln>
          </p:spPr>
          <p:txBody>
            <a:bodyPr/>
            <a:lstStyle/>
            <a:p>
              <a:endParaRPr lang="it-IT"/>
            </a:p>
          </p:txBody>
        </p:sp>
        <p:sp>
          <p:nvSpPr>
            <p:cNvPr id="30211" name="Freeform 778"/>
            <p:cNvSpPr>
              <a:spLocks/>
            </p:cNvSpPr>
            <p:nvPr/>
          </p:nvSpPr>
          <p:spPr bwMode="auto">
            <a:xfrm>
              <a:off x="3215" y="2902"/>
              <a:ext cx="161" cy="160"/>
            </a:xfrm>
            <a:custGeom>
              <a:avLst/>
              <a:gdLst>
                <a:gd name="T0" fmla="*/ 22 w 181"/>
                <a:gd name="T1" fmla="*/ 0 h 160"/>
                <a:gd name="T2" fmla="*/ 20 w 181"/>
                <a:gd name="T3" fmla="*/ 1 h 160"/>
                <a:gd name="T4" fmla="*/ 18 w 181"/>
                <a:gd name="T5" fmla="*/ 1 h 160"/>
                <a:gd name="T6" fmla="*/ 16 w 181"/>
                <a:gd name="T7" fmla="*/ 2 h 160"/>
                <a:gd name="T8" fmla="*/ 13 w 181"/>
                <a:gd name="T9" fmla="*/ 3 h 160"/>
                <a:gd name="T10" fmla="*/ 11 w 181"/>
                <a:gd name="T11" fmla="*/ 8 h 160"/>
                <a:gd name="T12" fmla="*/ 9 w 181"/>
                <a:gd name="T13" fmla="*/ 15 h 160"/>
                <a:gd name="T14" fmla="*/ 6 w 181"/>
                <a:gd name="T15" fmla="*/ 21 h 160"/>
                <a:gd name="T16" fmla="*/ 5 w 181"/>
                <a:gd name="T17" fmla="*/ 24 h 160"/>
                <a:gd name="T18" fmla="*/ 4 w 181"/>
                <a:gd name="T19" fmla="*/ 33 h 160"/>
                <a:gd name="T20" fmla="*/ 4 w 181"/>
                <a:gd name="T21" fmla="*/ 42 h 160"/>
                <a:gd name="T22" fmla="*/ 4 w 181"/>
                <a:gd name="T23" fmla="*/ 51 h 160"/>
                <a:gd name="T24" fmla="*/ 4 w 181"/>
                <a:gd name="T25" fmla="*/ 60 h 160"/>
                <a:gd name="T26" fmla="*/ 2 w 181"/>
                <a:gd name="T27" fmla="*/ 69 h 160"/>
                <a:gd name="T28" fmla="*/ 0 w 181"/>
                <a:gd name="T29" fmla="*/ 78 h 160"/>
                <a:gd name="T30" fmla="*/ 0 w 181"/>
                <a:gd name="T31" fmla="*/ 85 h 160"/>
                <a:gd name="T32" fmla="*/ 0 w 181"/>
                <a:gd name="T33" fmla="*/ 91 h 160"/>
                <a:gd name="T34" fmla="*/ 2 w 181"/>
                <a:gd name="T35" fmla="*/ 97 h 160"/>
                <a:gd name="T36" fmla="*/ 4 w 181"/>
                <a:gd name="T37" fmla="*/ 104 h 160"/>
                <a:gd name="T38" fmla="*/ 4 w 181"/>
                <a:gd name="T39" fmla="*/ 112 h 160"/>
                <a:gd name="T40" fmla="*/ 4 w 181"/>
                <a:gd name="T41" fmla="*/ 118 h 160"/>
                <a:gd name="T42" fmla="*/ 6 w 181"/>
                <a:gd name="T43" fmla="*/ 126 h 160"/>
                <a:gd name="T44" fmla="*/ 8 w 181"/>
                <a:gd name="T45" fmla="*/ 136 h 160"/>
                <a:gd name="T46" fmla="*/ 10 w 181"/>
                <a:gd name="T47" fmla="*/ 145 h 160"/>
                <a:gd name="T48" fmla="*/ 12 w 181"/>
                <a:gd name="T49" fmla="*/ 150 h 160"/>
                <a:gd name="T50" fmla="*/ 16 w 181"/>
                <a:gd name="T51" fmla="*/ 154 h 160"/>
                <a:gd name="T52" fmla="*/ 20 w 181"/>
                <a:gd name="T53" fmla="*/ 156 h 160"/>
                <a:gd name="T54" fmla="*/ 23 w 181"/>
                <a:gd name="T55" fmla="*/ 159 h 160"/>
                <a:gd name="T56" fmla="*/ 26 w 181"/>
                <a:gd name="T57" fmla="*/ 159 h 160"/>
                <a:gd name="T58" fmla="*/ 29 w 181"/>
                <a:gd name="T59" fmla="*/ 156 h 160"/>
                <a:gd name="T60" fmla="*/ 35 w 181"/>
                <a:gd name="T61" fmla="*/ 148 h 160"/>
                <a:gd name="T62" fmla="*/ 41 w 181"/>
                <a:gd name="T63" fmla="*/ 136 h 160"/>
                <a:gd name="T64" fmla="*/ 43 w 181"/>
                <a:gd name="T65" fmla="*/ 116 h 160"/>
                <a:gd name="T66" fmla="*/ 43 w 181"/>
                <a:gd name="T67" fmla="*/ 107 h 160"/>
                <a:gd name="T68" fmla="*/ 44 w 181"/>
                <a:gd name="T69" fmla="*/ 94 h 160"/>
                <a:gd name="T70" fmla="*/ 43 w 181"/>
                <a:gd name="T71" fmla="*/ 82 h 160"/>
                <a:gd name="T72" fmla="*/ 43 w 181"/>
                <a:gd name="T73" fmla="*/ 71 h 160"/>
                <a:gd name="T74" fmla="*/ 42 w 181"/>
                <a:gd name="T75" fmla="*/ 61 h 160"/>
                <a:gd name="T76" fmla="*/ 40 w 181"/>
                <a:gd name="T77" fmla="*/ 48 h 160"/>
                <a:gd name="T78" fmla="*/ 37 w 181"/>
                <a:gd name="T79" fmla="*/ 35 h 160"/>
                <a:gd name="T80" fmla="*/ 35 w 181"/>
                <a:gd name="T81" fmla="*/ 26 h 160"/>
                <a:gd name="T82" fmla="*/ 32 w 181"/>
                <a:gd name="T83" fmla="*/ 18 h 160"/>
                <a:gd name="T84" fmla="*/ 28 w 181"/>
                <a:gd name="T85" fmla="*/ 10 h 160"/>
                <a:gd name="T86" fmla="*/ 25 w 181"/>
                <a:gd name="T87" fmla="*/ 4 h 160"/>
                <a:gd name="T88" fmla="*/ 22 w 181"/>
                <a:gd name="T89" fmla="*/ 0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1"/>
                <a:gd name="T136" fmla="*/ 0 h 160"/>
                <a:gd name="T137" fmla="*/ 181 w 181"/>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1" h="160">
                  <a:moveTo>
                    <a:pt x="90" y="0"/>
                  </a:moveTo>
                  <a:lnTo>
                    <a:pt x="90" y="0"/>
                  </a:lnTo>
                  <a:lnTo>
                    <a:pt x="86" y="1"/>
                  </a:lnTo>
                  <a:lnTo>
                    <a:pt x="80" y="1"/>
                  </a:lnTo>
                  <a:lnTo>
                    <a:pt x="75" y="1"/>
                  </a:lnTo>
                  <a:lnTo>
                    <a:pt x="71" y="1"/>
                  </a:lnTo>
                  <a:lnTo>
                    <a:pt x="65" y="1"/>
                  </a:lnTo>
                  <a:lnTo>
                    <a:pt x="62" y="2"/>
                  </a:lnTo>
                  <a:lnTo>
                    <a:pt x="57" y="2"/>
                  </a:lnTo>
                  <a:lnTo>
                    <a:pt x="54" y="3"/>
                  </a:lnTo>
                  <a:lnTo>
                    <a:pt x="50" y="6"/>
                  </a:lnTo>
                  <a:lnTo>
                    <a:pt x="44" y="8"/>
                  </a:lnTo>
                  <a:lnTo>
                    <a:pt x="39" y="12"/>
                  </a:lnTo>
                  <a:lnTo>
                    <a:pt x="35" y="15"/>
                  </a:lnTo>
                  <a:lnTo>
                    <a:pt x="29" y="19"/>
                  </a:lnTo>
                  <a:lnTo>
                    <a:pt x="26" y="21"/>
                  </a:lnTo>
                  <a:lnTo>
                    <a:pt x="24" y="23"/>
                  </a:lnTo>
                  <a:lnTo>
                    <a:pt x="23" y="24"/>
                  </a:lnTo>
                  <a:lnTo>
                    <a:pt x="19" y="29"/>
                  </a:lnTo>
                  <a:lnTo>
                    <a:pt x="16" y="33"/>
                  </a:lnTo>
                  <a:lnTo>
                    <a:pt x="15" y="39"/>
                  </a:lnTo>
                  <a:lnTo>
                    <a:pt x="14" y="42"/>
                  </a:lnTo>
                  <a:lnTo>
                    <a:pt x="12" y="46"/>
                  </a:lnTo>
                  <a:lnTo>
                    <a:pt x="10" y="51"/>
                  </a:lnTo>
                  <a:lnTo>
                    <a:pt x="9" y="55"/>
                  </a:lnTo>
                  <a:lnTo>
                    <a:pt x="7" y="60"/>
                  </a:lnTo>
                  <a:lnTo>
                    <a:pt x="5" y="65"/>
                  </a:lnTo>
                  <a:lnTo>
                    <a:pt x="2" y="69"/>
                  </a:lnTo>
                  <a:lnTo>
                    <a:pt x="1" y="73"/>
                  </a:lnTo>
                  <a:lnTo>
                    <a:pt x="0" y="78"/>
                  </a:lnTo>
                  <a:lnTo>
                    <a:pt x="0" y="82"/>
                  </a:lnTo>
                  <a:lnTo>
                    <a:pt x="0" y="85"/>
                  </a:lnTo>
                  <a:lnTo>
                    <a:pt x="0" y="89"/>
                  </a:lnTo>
                  <a:lnTo>
                    <a:pt x="0" y="91"/>
                  </a:lnTo>
                  <a:lnTo>
                    <a:pt x="1" y="95"/>
                  </a:lnTo>
                  <a:lnTo>
                    <a:pt x="2" y="97"/>
                  </a:lnTo>
                  <a:lnTo>
                    <a:pt x="5" y="101"/>
                  </a:lnTo>
                  <a:lnTo>
                    <a:pt x="7" y="104"/>
                  </a:lnTo>
                  <a:lnTo>
                    <a:pt x="9" y="109"/>
                  </a:lnTo>
                  <a:lnTo>
                    <a:pt x="12" y="112"/>
                  </a:lnTo>
                  <a:lnTo>
                    <a:pt x="15" y="115"/>
                  </a:lnTo>
                  <a:lnTo>
                    <a:pt x="18" y="118"/>
                  </a:lnTo>
                  <a:lnTo>
                    <a:pt x="21" y="122"/>
                  </a:lnTo>
                  <a:lnTo>
                    <a:pt x="25" y="126"/>
                  </a:lnTo>
                  <a:lnTo>
                    <a:pt x="29" y="131"/>
                  </a:lnTo>
                  <a:lnTo>
                    <a:pt x="33" y="136"/>
                  </a:lnTo>
                  <a:lnTo>
                    <a:pt x="36" y="141"/>
                  </a:lnTo>
                  <a:lnTo>
                    <a:pt x="42" y="145"/>
                  </a:lnTo>
                  <a:lnTo>
                    <a:pt x="45" y="148"/>
                  </a:lnTo>
                  <a:lnTo>
                    <a:pt x="51" y="150"/>
                  </a:lnTo>
                  <a:lnTo>
                    <a:pt x="56" y="152"/>
                  </a:lnTo>
                  <a:lnTo>
                    <a:pt x="64" y="154"/>
                  </a:lnTo>
                  <a:lnTo>
                    <a:pt x="72" y="154"/>
                  </a:lnTo>
                  <a:lnTo>
                    <a:pt x="80" y="156"/>
                  </a:lnTo>
                  <a:lnTo>
                    <a:pt x="89" y="158"/>
                  </a:lnTo>
                  <a:lnTo>
                    <a:pt x="97" y="159"/>
                  </a:lnTo>
                  <a:lnTo>
                    <a:pt x="104" y="159"/>
                  </a:lnTo>
                  <a:lnTo>
                    <a:pt x="108" y="159"/>
                  </a:lnTo>
                  <a:lnTo>
                    <a:pt x="115" y="158"/>
                  </a:lnTo>
                  <a:lnTo>
                    <a:pt x="123" y="156"/>
                  </a:lnTo>
                  <a:lnTo>
                    <a:pt x="134" y="153"/>
                  </a:lnTo>
                  <a:lnTo>
                    <a:pt x="144" y="148"/>
                  </a:lnTo>
                  <a:lnTo>
                    <a:pt x="156" y="143"/>
                  </a:lnTo>
                  <a:lnTo>
                    <a:pt x="165" y="136"/>
                  </a:lnTo>
                  <a:lnTo>
                    <a:pt x="173" y="127"/>
                  </a:lnTo>
                  <a:lnTo>
                    <a:pt x="178" y="116"/>
                  </a:lnTo>
                  <a:lnTo>
                    <a:pt x="179" y="112"/>
                  </a:lnTo>
                  <a:lnTo>
                    <a:pt x="179" y="107"/>
                  </a:lnTo>
                  <a:lnTo>
                    <a:pt x="179" y="101"/>
                  </a:lnTo>
                  <a:lnTo>
                    <a:pt x="180" y="94"/>
                  </a:lnTo>
                  <a:lnTo>
                    <a:pt x="180" y="88"/>
                  </a:lnTo>
                  <a:lnTo>
                    <a:pt x="179" y="82"/>
                  </a:lnTo>
                  <a:lnTo>
                    <a:pt x="179" y="76"/>
                  </a:lnTo>
                  <a:lnTo>
                    <a:pt x="178" y="71"/>
                  </a:lnTo>
                  <a:lnTo>
                    <a:pt x="176" y="66"/>
                  </a:lnTo>
                  <a:lnTo>
                    <a:pt x="172" y="61"/>
                  </a:lnTo>
                  <a:lnTo>
                    <a:pt x="168" y="54"/>
                  </a:lnTo>
                  <a:lnTo>
                    <a:pt x="163" y="48"/>
                  </a:lnTo>
                  <a:lnTo>
                    <a:pt x="158" y="41"/>
                  </a:lnTo>
                  <a:lnTo>
                    <a:pt x="153" y="35"/>
                  </a:lnTo>
                  <a:lnTo>
                    <a:pt x="147" y="30"/>
                  </a:lnTo>
                  <a:lnTo>
                    <a:pt x="143" y="26"/>
                  </a:lnTo>
                  <a:lnTo>
                    <a:pt x="138" y="22"/>
                  </a:lnTo>
                  <a:lnTo>
                    <a:pt x="133" y="18"/>
                  </a:lnTo>
                  <a:lnTo>
                    <a:pt x="126" y="14"/>
                  </a:lnTo>
                  <a:lnTo>
                    <a:pt x="118" y="10"/>
                  </a:lnTo>
                  <a:lnTo>
                    <a:pt x="110" y="7"/>
                  </a:lnTo>
                  <a:lnTo>
                    <a:pt x="104" y="4"/>
                  </a:lnTo>
                  <a:lnTo>
                    <a:pt x="96" y="2"/>
                  </a:lnTo>
                  <a:lnTo>
                    <a:pt x="90" y="0"/>
                  </a:lnTo>
                </a:path>
              </a:pathLst>
            </a:custGeom>
            <a:solidFill>
              <a:srgbClr val="FFD7D1"/>
            </a:solidFill>
            <a:ln w="12700" cap="rnd" cmpd="sng">
              <a:solidFill>
                <a:srgbClr val="CECECE"/>
              </a:solidFill>
              <a:prstDash val="solid"/>
              <a:round/>
              <a:headEnd type="none" w="med" len="med"/>
              <a:tailEnd type="none" w="med" len="med"/>
            </a:ln>
          </p:spPr>
          <p:txBody>
            <a:bodyPr/>
            <a:lstStyle/>
            <a:p>
              <a:endParaRPr lang="it-IT"/>
            </a:p>
          </p:txBody>
        </p:sp>
        <p:sp>
          <p:nvSpPr>
            <p:cNvPr id="30212" name="Freeform 779"/>
            <p:cNvSpPr>
              <a:spLocks/>
            </p:cNvSpPr>
            <p:nvPr/>
          </p:nvSpPr>
          <p:spPr bwMode="auto">
            <a:xfrm>
              <a:off x="3257" y="2925"/>
              <a:ext cx="6" cy="8"/>
            </a:xfrm>
            <a:custGeom>
              <a:avLst/>
              <a:gdLst>
                <a:gd name="T0" fmla="*/ 3 w 7"/>
                <a:gd name="T1" fmla="*/ 1 h 8"/>
                <a:gd name="T2" fmla="*/ 2 w 7"/>
                <a:gd name="T3" fmla="*/ 2 h 8"/>
                <a:gd name="T4" fmla="*/ 1 w 7"/>
                <a:gd name="T5" fmla="*/ 3 h 8"/>
                <a:gd name="T6" fmla="*/ 1 w 7"/>
                <a:gd name="T7" fmla="*/ 3 h 8"/>
                <a:gd name="T8" fmla="*/ 0 w 7"/>
                <a:gd name="T9" fmla="*/ 4 h 8"/>
                <a:gd name="T10" fmla="*/ 0 w 7"/>
                <a:gd name="T11" fmla="*/ 4 h 8"/>
                <a:gd name="T12" fmla="*/ 0 w 7"/>
                <a:gd name="T13" fmla="*/ 5 h 8"/>
                <a:gd name="T14" fmla="*/ 0 w 7"/>
                <a:gd name="T15" fmla="*/ 6 h 8"/>
                <a:gd name="T16" fmla="*/ 1 w 7"/>
                <a:gd name="T17" fmla="*/ 7 h 8"/>
                <a:gd name="T18" fmla="*/ 1 w 7"/>
                <a:gd name="T19" fmla="*/ 7 h 8"/>
                <a:gd name="T20" fmla="*/ 2 w 7"/>
                <a:gd name="T21" fmla="*/ 7 h 8"/>
                <a:gd name="T22" fmla="*/ 3 w 7"/>
                <a:gd name="T23" fmla="*/ 7 h 8"/>
                <a:gd name="T24" fmla="*/ 3 w 7"/>
                <a:gd name="T25" fmla="*/ 6 h 8"/>
                <a:gd name="T26" fmla="*/ 3 w 7"/>
                <a:gd name="T27" fmla="*/ 6 h 8"/>
                <a:gd name="T28" fmla="*/ 3 w 7"/>
                <a:gd name="T29" fmla="*/ 5 h 8"/>
                <a:gd name="T30" fmla="*/ 3 w 7"/>
                <a:gd name="T31" fmla="*/ 4 h 8"/>
                <a:gd name="T32" fmla="*/ 3 w 7"/>
                <a:gd name="T33" fmla="*/ 4 h 8"/>
                <a:gd name="T34" fmla="*/ 3 w 7"/>
                <a:gd name="T35" fmla="*/ 2 h 8"/>
                <a:gd name="T36" fmla="*/ 3 w 7"/>
                <a:gd name="T37" fmla="*/ 2 h 8"/>
                <a:gd name="T38" fmla="*/ 3 w 7"/>
                <a:gd name="T39" fmla="*/ 1 h 8"/>
                <a:gd name="T40" fmla="*/ 3 w 7"/>
                <a:gd name="T41" fmla="*/ 0 h 8"/>
                <a:gd name="T42" fmla="*/ 3 w 7"/>
                <a:gd name="T43" fmla="*/ 0 h 8"/>
                <a:gd name="T44" fmla="*/ 3 w 7"/>
                <a:gd name="T45" fmla="*/ 0 h 8"/>
                <a:gd name="T46" fmla="*/ 3 w 7"/>
                <a:gd name="T47" fmla="*/ 1 h 8"/>
                <a:gd name="T48" fmla="*/ 3 w 7"/>
                <a:gd name="T49" fmla="*/ 1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
                <a:gd name="T76" fmla="*/ 0 h 8"/>
                <a:gd name="T77" fmla="*/ 7 w 7"/>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 h="8">
                  <a:moveTo>
                    <a:pt x="4" y="1"/>
                  </a:moveTo>
                  <a:lnTo>
                    <a:pt x="2" y="2"/>
                  </a:lnTo>
                  <a:lnTo>
                    <a:pt x="1" y="3"/>
                  </a:lnTo>
                  <a:lnTo>
                    <a:pt x="0" y="4"/>
                  </a:lnTo>
                  <a:lnTo>
                    <a:pt x="0" y="5"/>
                  </a:lnTo>
                  <a:lnTo>
                    <a:pt x="0" y="6"/>
                  </a:lnTo>
                  <a:lnTo>
                    <a:pt x="1" y="7"/>
                  </a:lnTo>
                  <a:lnTo>
                    <a:pt x="2" y="7"/>
                  </a:lnTo>
                  <a:lnTo>
                    <a:pt x="3" y="7"/>
                  </a:lnTo>
                  <a:lnTo>
                    <a:pt x="4" y="6"/>
                  </a:lnTo>
                  <a:lnTo>
                    <a:pt x="5" y="5"/>
                  </a:lnTo>
                  <a:lnTo>
                    <a:pt x="6" y="4"/>
                  </a:lnTo>
                  <a:lnTo>
                    <a:pt x="6" y="2"/>
                  </a:lnTo>
                  <a:lnTo>
                    <a:pt x="6" y="1"/>
                  </a:lnTo>
                  <a:lnTo>
                    <a:pt x="6" y="0"/>
                  </a:lnTo>
                  <a:lnTo>
                    <a:pt x="5" y="0"/>
                  </a:lnTo>
                  <a:lnTo>
                    <a:pt x="4" y="0"/>
                  </a:lnTo>
                  <a:lnTo>
                    <a:pt x="4"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13" name="Freeform 780"/>
            <p:cNvSpPr>
              <a:spLocks/>
            </p:cNvSpPr>
            <p:nvPr/>
          </p:nvSpPr>
          <p:spPr bwMode="auto">
            <a:xfrm>
              <a:off x="3257" y="2925"/>
              <a:ext cx="16" cy="18"/>
            </a:xfrm>
            <a:custGeom>
              <a:avLst/>
              <a:gdLst>
                <a:gd name="T0" fmla="*/ 4 w 18"/>
                <a:gd name="T1" fmla="*/ 3 h 18"/>
                <a:gd name="T2" fmla="*/ 4 w 18"/>
                <a:gd name="T3" fmla="*/ 3 h 18"/>
                <a:gd name="T4" fmla="*/ 4 w 18"/>
                <a:gd name="T5" fmla="*/ 6 h 18"/>
                <a:gd name="T6" fmla="*/ 3 w 18"/>
                <a:gd name="T7" fmla="*/ 7 h 18"/>
                <a:gd name="T8" fmla="*/ 3 w 18"/>
                <a:gd name="T9" fmla="*/ 8 h 18"/>
                <a:gd name="T10" fmla="*/ 1 w 18"/>
                <a:gd name="T11" fmla="*/ 9 h 18"/>
                <a:gd name="T12" fmla="*/ 0 w 18"/>
                <a:gd name="T13" fmla="*/ 10 h 18"/>
                <a:gd name="T14" fmla="*/ 0 w 18"/>
                <a:gd name="T15" fmla="*/ 13 h 18"/>
                <a:gd name="T16" fmla="*/ 1 w 18"/>
                <a:gd name="T17" fmla="*/ 15 h 18"/>
                <a:gd name="T18" fmla="*/ 2 w 18"/>
                <a:gd name="T19" fmla="*/ 16 h 18"/>
                <a:gd name="T20" fmla="*/ 3 w 18"/>
                <a:gd name="T21" fmla="*/ 17 h 18"/>
                <a:gd name="T22" fmla="*/ 4 w 18"/>
                <a:gd name="T23" fmla="*/ 17 h 18"/>
                <a:gd name="T24" fmla="*/ 4 w 18"/>
                <a:gd name="T25" fmla="*/ 16 h 18"/>
                <a:gd name="T26" fmla="*/ 4 w 18"/>
                <a:gd name="T27" fmla="*/ 15 h 18"/>
                <a:gd name="T28" fmla="*/ 4 w 18"/>
                <a:gd name="T29" fmla="*/ 14 h 18"/>
                <a:gd name="T30" fmla="*/ 4 w 18"/>
                <a:gd name="T31" fmla="*/ 12 h 18"/>
                <a:gd name="T32" fmla="*/ 4 w 18"/>
                <a:gd name="T33" fmla="*/ 10 h 18"/>
                <a:gd name="T34" fmla="*/ 4 w 18"/>
                <a:gd name="T35" fmla="*/ 9 h 18"/>
                <a:gd name="T36" fmla="*/ 4 w 18"/>
                <a:gd name="T37" fmla="*/ 6 h 18"/>
                <a:gd name="T38" fmla="*/ 4 w 18"/>
                <a:gd name="T39" fmla="*/ 4 h 18"/>
                <a:gd name="T40" fmla="*/ 4 w 18"/>
                <a:gd name="T41" fmla="*/ 3 h 18"/>
                <a:gd name="T42" fmla="*/ 4 w 18"/>
                <a:gd name="T43" fmla="*/ 1 h 18"/>
                <a:gd name="T44" fmla="*/ 4 w 18"/>
                <a:gd name="T45" fmla="*/ 0 h 18"/>
                <a:gd name="T46" fmla="*/ 4 w 18"/>
                <a:gd name="T47" fmla="*/ 1 h 18"/>
                <a:gd name="T48" fmla="*/ 4 w 18"/>
                <a:gd name="T49" fmla="*/ 2 h 18"/>
                <a:gd name="T50" fmla="*/ 4 w 18"/>
                <a:gd name="T51" fmla="*/ 3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8"/>
                <a:gd name="T80" fmla="*/ 18 w 18"/>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8">
                  <a:moveTo>
                    <a:pt x="10" y="3"/>
                  </a:moveTo>
                  <a:lnTo>
                    <a:pt x="10" y="3"/>
                  </a:lnTo>
                  <a:lnTo>
                    <a:pt x="6" y="6"/>
                  </a:lnTo>
                  <a:lnTo>
                    <a:pt x="3" y="7"/>
                  </a:lnTo>
                  <a:lnTo>
                    <a:pt x="3" y="8"/>
                  </a:lnTo>
                  <a:lnTo>
                    <a:pt x="1" y="9"/>
                  </a:lnTo>
                  <a:lnTo>
                    <a:pt x="0" y="10"/>
                  </a:lnTo>
                  <a:lnTo>
                    <a:pt x="0" y="13"/>
                  </a:lnTo>
                  <a:lnTo>
                    <a:pt x="1" y="15"/>
                  </a:lnTo>
                  <a:lnTo>
                    <a:pt x="2" y="16"/>
                  </a:lnTo>
                  <a:lnTo>
                    <a:pt x="3" y="17"/>
                  </a:lnTo>
                  <a:lnTo>
                    <a:pt x="6" y="17"/>
                  </a:lnTo>
                  <a:lnTo>
                    <a:pt x="9" y="16"/>
                  </a:lnTo>
                  <a:lnTo>
                    <a:pt x="10" y="15"/>
                  </a:lnTo>
                  <a:lnTo>
                    <a:pt x="12" y="14"/>
                  </a:lnTo>
                  <a:lnTo>
                    <a:pt x="14" y="12"/>
                  </a:lnTo>
                  <a:lnTo>
                    <a:pt x="16" y="10"/>
                  </a:lnTo>
                  <a:lnTo>
                    <a:pt x="16" y="9"/>
                  </a:lnTo>
                  <a:lnTo>
                    <a:pt x="16" y="6"/>
                  </a:lnTo>
                  <a:lnTo>
                    <a:pt x="17" y="4"/>
                  </a:lnTo>
                  <a:lnTo>
                    <a:pt x="17" y="3"/>
                  </a:lnTo>
                  <a:lnTo>
                    <a:pt x="17" y="1"/>
                  </a:lnTo>
                  <a:lnTo>
                    <a:pt x="15" y="0"/>
                  </a:lnTo>
                  <a:lnTo>
                    <a:pt x="12" y="1"/>
                  </a:lnTo>
                  <a:lnTo>
                    <a:pt x="10" y="2"/>
                  </a:lnTo>
                  <a:lnTo>
                    <a:pt x="10" y="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14" name="Freeform 781"/>
            <p:cNvSpPr>
              <a:spLocks/>
            </p:cNvSpPr>
            <p:nvPr/>
          </p:nvSpPr>
          <p:spPr bwMode="auto">
            <a:xfrm>
              <a:off x="3302" y="3020"/>
              <a:ext cx="7" cy="8"/>
            </a:xfrm>
            <a:custGeom>
              <a:avLst/>
              <a:gdLst>
                <a:gd name="T0" fmla="*/ 4 w 8"/>
                <a:gd name="T1" fmla="*/ 1 h 8"/>
                <a:gd name="T2" fmla="*/ 3 w 8"/>
                <a:gd name="T3" fmla="*/ 2 h 8"/>
                <a:gd name="T4" fmla="*/ 2 w 8"/>
                <a:gd name="T5" fmla="*/ 3 h 8"/>
                <a:gd name="T6" fmla="*/ 1 w 8"/>
                <a:gd name="T7" fmla="*/ 3 h 8"/>
                <a:gd name="T8" fmla="*/ 1 w 8"/>
                <a:gd name="T9" fmla="*/ 4 h 8"/>
                <a:gd name="T10" fmla="*/ 0 w 8"/>
                <a:gd name="T11" fmla="*/ 4 h 8"/>
                <a:gd name="T12" fmla="*/ 0 w 8"/>
                <a:gd name="T13" fmla="*/ 5 h 8"/>
                <a:gd name="T14" fmla="*/ 0 w 8"/>
                <a:gd name="T15" fmla="*/ 6 h 8"/>
                <a:gd name="T16" fmla="*/ 1 w 8"/>
                <a:gd name="T17" fmla="*/ 7 h 8"/>
                <a:gd name="T18" fmla="*/ 2 w 8"/>
                <a:gd name="T19" fmla="*/ 7 h 8"/>
                <a:gd name="T20" fmla="*/ 3 w 8"/>
                <a:gd name="T21" fmla="*/ 7 h 8"/>
                <a:gd name="T22" fmla="*/ 4 w 8"/>
                <a:gd name="T23" fmla="*/ 7 h 8"/>
                <a:gd name="T24" fmla="*/ 4 w 8"/>
                <a:gd name="T25" fmla="*/ 6 h 8"/>
                <a:gd name="T26" fmla="*/ 4 w 8"/>
                <a:gd name="T27" fmla="*/ 6 h 8"/>
                <a:gd name="T28" fmla="*/ 4 w 8"/>
                <a:gd name="T29" fmla="*/ 6 h 8"/>
                <a:gd name="T30" fmla="*/ 4 w 8"/>
                <a:gd name="T31" fmla="*/ 5 h 8"/>
                <a:gd name="T32" fmla="*/ 4 w 8"/>
                <a:gd name="T33" fmla="*/ 4 h 8"/>
                <a:gd name="T34" fmla="*/ 4 w 8"/>
                <a:gd name="T35" fmla="*/ 3 h 8"/>
                <a:gd name="T36" fmla="*/ 4 w 8"/>
                <a:gd name="T37" fmla="*/ 2 h 8"/>
                <a:gd name="T38" fmla="*/ 4 w 8"/>
                <a:gd name="T39" fmla="*/ 1 h 8"/>
                <a:gd name="T40" fmla="*/ 4 w 8"/>
                <a:gd name="T41" fmla="*/ 0 h 8"/>
                <a:gd name="T42" fmla="*/ 4 w 8"/>
                <a:gd name="T43" fmla="*/ 0 h 8"/>
                <a:gd name="T44" fmla="*/ 4 w 8"/>
                <a:gd name="T45" fmla="*/ 0 h 8"/>
                <a:gd name="T46" fmla="*/ 4 w 8"/>
                <a:gd name="T47" fmla="*/ 0 h 8"/>
                <a:gd name="T48" fmla="*/ 4 w 8"/>
                <a:gd name="T49" fmla="*/ 1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8"/>
                <a:gd name="T77" fmla="*/ 8 w 8"/>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8">
                  <a:moveTo>
                    <a:pt x="4" y="1"/>
                  </a:moveTo>
                  <a:lnTo>
                    <a:pt x="3" y="2"/>
                  </a:lnTo>
                  <a:lnTo>
                    <a:pt x="2" y="3"/>
                  </a:lnTo>
                  <a:lnTo>
                    <a:pt x="1" y="3"/>
                  </a:lnTo>
                  <a:lnTo>
                    <a:pt x="1" y="4"/>
                  </a:lnTo>
                  <a:lnTo>
                    <a:pt x="0" y="4"/>
                  </a:lnTo>
                  <a:lnTo>
                    <a:pt x="0" y="5"/>
                  </a:lnTo>
                  <a:lnTo>
                    <a:pt x="0" y="6"/>
                  </a:lnTo>
                  <a:lnTo>
                    <a:pt x="1" y="7"/>
                  </a:lnTo>
                  <a:lnTo>
                    <a:pt x="2" y="7"/>
                  </a:lnTo>
                  <a:lnTo>
                    <a:pt x="3" y="7"/>
                  </a:lnTo>
                  <a:lnTo>
                    <a:pt x="4" y="7"/>
                  </a:lnTo>
                  <a:lnTo>
                    <a:pt x="4" y="6"/>
                  </a:lnTo>
                  <a:lnTo>
                    <a:pt x="5" y="6"/>
                  </a:lnTo>
                  <a:lnTo>
                    <a:pt x="6" y="6"/>
                  </a:lnTo>
                  <a:lnTo>
                    <a:pt x="7" y="5"/>
                  </a:lnTo>
                  <a:lnTo>
                    <a:pt x="7" y="4"/>
                  </a:lnTo>
                  <a:lnTo>
                    <a:pt x="7" y="3"/>
                  </a:lnTo>
                  <a:lnTo>
                    <a:pt x="7" y="2"/>
                  </a:lnTo>
                  <a:lnTo>
                    <a:pt x="7" y="1"/>
                  </a:lnTo>
                  <a:lnTo>
                    <a:pt x="7" y="0"/>
                  </a:lnTo>
                  <a:lnTo>
                    <a:pt x="6" y="0"/>
                  </a:lnTo>
                  <a:lnTo>
                    <a:pt x="5" y="0"/>
                  </a:lnTo>
                  <a:lnTo>
                    <a:pt x="4" y="0"/>
                  </a:lnTo>
                  <a:lnTo>
                    <a:pt x="4" y="1"/>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15" name="Freeform 782"/>
            <p:cNvSpPr>
              <a:spLocks/>
            </p:cNvSpPr>
            <p:nvPr/>
          </p:nvSpPr>
          <p:spPr bwMode="auto">
            <a:xfrm>
              <a:off x="3302" y="3020"/>
              <a:ext cx="17" cy="18"/>
            </a:xfrm>
            <a:custGeom>
              <a:avLst/>
              <a:gdLst>
                <a:gd name="T0" fmla="*/ 4 w 19"/>
                <a:gd name="T1" fmla="*/ 2 h 18"/>
                <a:gd name="T2" fmla="*/ 4 w 19"/>
                <a:gd name="T3" fmla="*/ 2 h 18"/>
                <a:gd name="T4" fmla="*/ 4 w 19"/>
                <a:gd name="T5" fmla="*/ 5 h 18"/>
                <a:gd name="T6" fmla="*/ 4 w 19"/>
                <a:gd name="T7" fmla="*/ 7 h 18"/>
                <a:gd name="T8" fmla="*/ 3 w 19"/>
                <a:gd name="T9" fmla="*/ 8 h 18"/>
                <a:gd name="T10" fmla="*/ 2 w 19"/>
                <a:gd name="T11" fmla="*/ 9 h 18"/>
                <a:gd name="T12" fmla="*/ 0 w 19"/>
                <a:gd name="T13" fmla="*/ 10 h 18"/>
                <a:gd name="T14" fmla="*/ 0 w 19"/>
                <a:gd name="T15" fmla="*/ 13 h 18"/>
                <a:gd name="T16" fmla="*/ 1 w 19"/>
                <a:gd name="T17" fmla="*/ 15 h 18"/>
                <a:gd name="T18" fmla="*/ 2 w 19"/>
                <a:gd name="T19" fmla="*/ 16 h 18"/>
                <a:gd name="T20" fmla="*/ 4 w 19"/>
                <a:gd name="T21" fmla="*/ 17 h 18"/>
                <a:gd name="T22" fmla="*/ 4 w 19"/>
                <a:gd name="T23" fmla="*/ 17 h 18"/>
                <a:gd name="T24" fmla="*/ 4 w 19"/>
                <a:gd name="T25" fmla="*/ 16 h 18"/>
                <a:gd name="T26" fmla="*/ 4 w 19"/>
                <a:gd name="T27" fmla="*/ 15 h 18"/>
                <a:gd name="T28" fmla="*/ 4 w 19"/>
                <a:gd name="T29" fmla="*/ 14 h 18"/>
                <a:gd name="T30" fmla="*/ 4 w 19"/>
                <a:gd name="T31" fmla="*/ 14 h 18"/>
                <a:gd name="T32" fmla="*/ 4 w 19"/>
                <a:gd name="T33" fmla="*/ 13 h 18"/>
                <a:gd name="T34" fmla="*/ 4 w 19"/>
                <a:gd name="T35" fmla="*/ 10 h 18"/>
                <a:gd name="T36" fmla="*/ 4 w 19"/>
                <a:gd name="T37" fmla="*/ 8 h 18"/>
                <a:gd name="T38" fmla="*/ 4 w 19"/>
                <a:gd name="T39" fmla="*/ 5 h 18"/>
                <a:gd name="T40" fmla="*/ 4 w 19"/>
                <a:gd name="T41" fmla="*/ 3 h 18"/>
                <a:gd name="T42" fmla="*/ 4 w 19"/>
                <a:gd name="T43" fmla="*/ 1 h 18"/>
                <a:gd name="T44" fmla="*/ 4 w 19"/>
                <a:gd name="T45" fmla="*/ 0 h 18"/>
                <a:gd name="T46" fmla="*/ 4 w 19"/>
                <a:gd name="T47" fmla="*/ 0 h 18"/>
                <a:gd name="T48" fmla="*/ 4 w 19"/>
                <a:gd name="T49" fmla="*/ 1 h 18"/>
                <a:gd name="T50" fmla="*/ 4 w 19"/>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8"/>
                <a:gd name="T80" fmla="*/ 19 w 19"/>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8">
                  <a:moveTo>
                    <a:pt x="10" y="2"/>
                  </a:moveTo>
                  <a:lnTo>
                    <a:pt x="10" y="2"/>
                  </a:lnTo>
                  <a:lnTo>
                    <a:pt x="7" y="5"/>
                  </a:lnTo>
                  <a:lnTo>
                    <a:pt x="5" y="7"/>
                  </a:lnTo>
                  <a:lnTo>
                    <a:pt x="3" y="8"/>
                  </a:lnTo>
                  <a:lnTo>
                    <a:pt x="2" y="9"/>
                  </a:lnTo>
                  <a:lnTo>
                    <a:pt x="0" y="10"/>
                  </a:lnTo>
                  <a:lnTo>
                    <a:pt x="0" y="13"/>
                  </a:lnTo>
                  <a:lnTo>
                    <a:pt x="1" y="15"/>
                  </a:lnTo>
                  <a:lnTo>
                    <a:pt x="2" y="16"/>
                  </a:lnTo>
                  <a:lnTo>
                    <a:pt x="5" y="17"/>
                  </a:lnTo>
                  <a:lnTo>
                    <a:pt x="7" y="17"/>
                  </a:lnTo>
                  <a:lnTo>
                    <a:pt x="9" y="16"/>
                  </a:lnTo>
                  <a:lnTo>
                    <a:pt x="10" y="15"/>
                  </a:lnTo>
                  <a:lnTo>
                    <a:pt x="12" y="14"/>
                  </a:lnTo>
                  <a:lnTo>
                    <a:pt x="16" y="14"/>
                  </a:lnTo>
                  <a:lnTo>
                    <a:pt x="17" y="13"/>
                  </a:lnTo>
                  <a:lnTo>
                    <a:pt x="18" y="10"/>
                  </a:lnTo>
                  <a:lnTo>
                    <a:pt x="18" y="8"/>
                  </a:lnTo>
                  <a:lnTo>
                    <a:pt x="18" y="5"/>
                  </a:lnTo>
                  <a:lnTo>
                    <a:pt x="17" y="3"/>
                  </a:lnTo>
                  <a:lnTo>
                    <a:pt x="17" y="1"/>
                  </a:lnTo>
                  <a:lnTo>
                    <a:pt x="15" y="0"/>
                  </a:lnTo>
                  <a:lnTo>
                    <a:pt x="12" y="0"/>
                  </a:lnTo>
                  <a:lnTo>
                    <a:pt x="10" y="1"/>
                  </a:lnTo>
                  <a:lnTo>
                    <a:pt x="10" y="2"/>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16" name="Freeform 783"/>
            <p:cNvSpPr>
              <a:spLocks/>
            </p:cNvSpPr>
            <p:nvPr/>
          </p:nvSpPr>
          <p:spPr bwMode="auto">
            <a:xfrm>
              <a:off x="3249" y="2964"/>
              <a:ext cx="2" cy="2"/>
            </a:xfrm>
            <a:custGeom>
              <a:avLst/>
              <a:gdLst>
                <a:gd name="T0" fmla="*/ 1 w 2"/>
                <a:gd name="T1" fmla="*/ 0 h 2"/>
                <a:gd name="T2" fmla="*/ 1 w 2"/>
                <a:gd name="T3" fmla="*/ 1 h 2"/>
                <a:gd name="T4" fmla="*/ 1 w 2"/>
                <a:gd name="T5" fmla="*/ 1 h 2"/>
                <a:gd name="T6" fmla="*/ 1 w 2"/>
                <a:gd name="T7" fmla="*/ 1 h 2"/>
                <a:gd name="T8" fmla="*/ 1 w 2"/>
                <a:gd name="T9" fmla="*/ 1 h 2"/>
                <a:gd name="T10" fmla="*/ 1 w 2"/>
                <a:gd name="T11" fmla="*/ 1 h 2"/>
                <a:gd name="T12" fmla="*/ 1 w 2"/>
                <a:gd name="T13" fmla="*/ 1 h 2"/>
                <a:gd name="T14" fmla="*/ 1 w 2"/>
                <a:gd name="T15" fmla="*/ 1 h 2"/>
                <a:gd name="T16" fmla="*/ 0 w 2"/>
                <a:gd name="T17" fmla="*/ 1 h 2"/>
                <a:gd name="T18" fmla="*/ 0 w 2"/>
                <a:gd name="T19" fmla="*/ 1 h 2"/>
                <a:gd name="T20" fmla="*/ 0 w 2"/>
                <a:gd name="T21" fmla="*/ 0 h 2"/>
                <a:gd name="T22" fmla="*/ 1 w 2"/>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2"/>
                <a:gd name="T38" fmla="*/ 2 w 2"/>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2">
                  <a:moveTo>
                    <a:pt x="1" y="0"/>
                  </a:moveTo>
                  <a:lnTo>
                    <a:pt x="1" y="1"/>
                  </a:lnTo>
                  <a:lnTo>
                    <a:pt x="0" y="1"/>
                  </a:lnTo>
                  <a:lnTo>
                    <a:pt x="0" y="0"/>
                  </a:lnTo>
                  <a:lnTo>
                    <a:pt x="1"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17" name="Freeform 784"/>
            <p:cNvSpPr>
              <a:spLocks/>
            </p:cNvSpPr>
            <p:nvPr/>
          </p:nvSpPr>
          <p:spPr bwMode="auto">
            <a:xfrm>
              <a:off x="3249" y="2964"/>
              <a:ext cx="12" cy="12"/>
            </a:xfrm>
            <a:custGeom>
              <a:avLst/>
              <a:gdLst>
                <a:gd name="T0" fmla="*/ 3 w 14"/>
                <a:gd name="T1" fmla="*/ 3 h 12"/>
                <a:gd name="T2" fmla="*/ 3 w 14"/>
                <a:gd name="T3" fmla="*/ 3 h 12"/>
                <a:gd name="T4" fmla="*/ 3 w 14"/>
                <a:gd name="T5" fmla="*/ 6 h 12"/>
                <a:gd name="T6" fmla="*/ 3 w 14"/>
                <a:gd name="T7" fmla="*/ 8 h 12"/>
                <a:gd name="T8" fmla="*/ 3 w 14"/>
                <a:gd name="T9" fmla="*/ 9 h 12"/>
                <a:gd name="T10" fmla="*/ 3 w 14"/>
                <a:gd name="T11" fmla="*/ 10 h 12"/>
                <a:gd name="T12" fmla="*/ 3 w 14"/>
                <a:gd name="T13" fmla="*/ 11 h 12"/>
                <a:gd name="T14" fmla="*/ 3 w 14"/>
                <a:gd name="T15" fmla="*/ 11 h 12"/>
                <a:gd name="T16" fmla="*/ 3 w 14"/>
                <a:gd name="T17" fmla="*/ 10 h 12"/>
                <a:gd name="T18" fmla="*/ 3 w 14"/>
                <a:gd name="T19" fmla="*/ 10 h 12"/>
                <a:gd name="T20" fmla="*/ 0 w 14"/>
                <a:gd name="T21" fmla="*/ 7 h 12"/>
                <a:gd name="T22" fmla="*/ 2 w 14"/>
                <a:gd name="T23" fmla="*/ 0 h 12"/>
                <a:gd name="T24" fmla="*/ 3 w 14"/>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9" y="3"/>
                  </a:moveTo>
                  <a:lnTo>
                    <a:pt x="9" y="3"/>
                  </a:lnTo>
                  <a:lnTo>
                    <a:pt x="12" y="6"/>
                  </a:lnTo>
                  <a:lnTo>
                    <a:pt x="13" y="8"/>
                  </a:lnTo>
                  <a:lnTo>
                    <a:pt x="13" y="9"/>
                  </a:lnTo>
                  <a:lnTo>
                    <a:pt x="12" y="10"/>
                  </a:lnTo>
                  <a:lnTo>
                    <a:pt x="11" y="11"/>
                  </a:lnTo>
                  <a:lnTo>
                    <a:pt x="8" y="11"/>
                  </a:lnTo>
                  <a:lnTo>
                    <a:pt x="7" y="10"/>
                  </a:lnTo>
                  <a:lnTo>
                    <a:pt x="6" y="10"/>
                  </a:lnTo>
                  <a:lnTo>
                    <a:pt x="0" y="7"/>
                  </a:lnTo>
                  <a:lnTo>
                    <a:pt x="2" y="0"/>
                  </a:lnTo>
                  <a:lnTo>
                    <a:pt x="9" y="3"/>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18" name="Freeform 785"/>
            <p:cNvSpPr>
              <a:spLocks/>
            </p:cNvSpPr>
            <p:nvPr/>
          </p:nvSpPr>
          <p:spPr bwMode="auto">
            <a:xfrm>
              <a:off x="3306" y="2937"/>
              <a:ext cx="2" cy="2"/>
            </a:xfrm>
            <a:custGeom>
              <a:avLst/>
              <a:gdLst>
                <a:gd name="T0" fmla="*/ 1 w 3"/>
                <a:gd name="T1" fmla="*/ 0 h 2"/>
                <a:gd name="T2" fmla="*/ 1 w 3"/>
                <a:gd name="T3" fmla="*/ 1 h 2"/>
                <a:gd name="T4" fmla="*/ 1 w 3"/>
                <a:gd name="T5" fmla="*/ 1 h 2"/>
                <a:gd name="T6" fmla="*/ 1 w 3"/>
                <a:gd name="T7" fmla="*/ 1 h 2"/>
                <a:gd name="T8" fmla="*/ 1 w 3"/>
                <a:gd name="T9" fmla="*/ 1 h 2"/>
                <a:gd name="T10" fmla="*/ 1 w 3"/>
                <a:gd name="T11" fmla="*/ 1 h 2"/>
                <a:gd name="T12" fmla="*/ 1 w 3"/>
                <a:gd name="T13" fmla="*/ 1 h 2"/>
                <a:gd name="T14" fmla="*/ 1 w 3"/>
                <a:gd name="T15" fmla="*/ 1 h 2"/>
                <a:gd name="T16" fmla="*/ 1 w 3"/>
                <a:gd name="T17" fmla="*/ 1 h 2"/>
                <a:gd name="T18" fmla="*/ 0 w 3"/>
                <a:gd name="T19" fmla="*/ 1 h 2"/>
                <a:gd name="T20" fmla="*/ 0 w 3"/>
                <a:gd name="T21" fmla="*/ 0 h 2"/>
                <a:gd name="T22" fmla="*/ 1 w 3"/>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2"/>
                <a:gd name="T38" fmla="*/ 3 w 3"/>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2">
                  <a:moveTo>
                    <a:pt x="1" y="0"/>
                  </a:moveTo>
                  <a:lnTo>
                    <a:pt x="2" y="1"/>
                  </a:lnTo>
                  <a:lnTo>
                    <a:pt x="1" y="1"/>
                  </a:lnTo>
                  <a:lnTo>
                    <a:pt x="0" y="1"/>
                  </a:lnTo>
                  <a:lnTo>
                    <a:pt x="0" y="0"/>
                  </a:lnTo>
                  <a:lnTo>
                    <a:pt x="1"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19" name="Freeform 786"/>
            <p:cNvSpPr>
              <a:spLocks/>
            </p:cNvSpPr>
            <p:nvPr/>
          </p:nvSpPr>
          <p:spPr bwMode="auto">
            <a:xfrm>
              <a:off x="3306" y="2937"/>
              <a:ext cx="12" cy="12"/>
            </a:xfrm>
            <a:custGeom>
              <a:avLst/>
              <a:gdLst>
                <a:gd name="T0" fmla="*/ 3 w 14"/>
                <a:gd name="T1" fmla="*/ 4 h 12"/>
                <a:gd name="T2" fmla="*/ 3 w 14"/>
                <a:gd name="T3" fmla="*/ 4 h 12"/>
                <a:gd name="T4" fmla="*/ 3 w 14"/>
                <a:gd name="T5" fmla="*/ 6 h 12"/>
                <a:gd name="T6" fmla="*/ 3 w 14"/>
                <a:gd name="T7" fmla="*/ 8 h 12"/>
                <a:gd name="T8" fmla="*/ 3 w 14"/>
                <a:gd name="T9" fmla="*/ 9 h 12"/>
                <a:gd name="T10" fmla="*/ 3 w 14"/>
                <a:gd name="T11" fmla="*/ 11 h 12"/>
                <a:gd name="T12" fmla="*/ 3 w 14"/>
                <a:gd name="T13" fmla="*/ 11 h 12"/>
                <a:gd name="T14" fmla="*/ 3 w 14"/>
                <a:gd name="T15" fmla="*/ 11 h 12"/>
                <a:gd name="T16" fmla="*/ 3 w 14"/>
                <a:gd name="T17" fmla="*/ 11 h 12"/>
                <a:gd name="T18" fmla="*/ 3 w 14"/>
                <a:gd name="T19" fmla="*/ 11 h 12"/>
                <a:gd name="T20" fmla="*/ 0 w 14"/>
                <a:gd name="T21" fmla="*/ 7 h 12"/>
                <a:gd name="T22" fmla="*/ 2 w 14"/>
                <a:gd name="T23" fmla="*/ 0 h 12"/>
                <a:gd name="T24" fmla="*/ 3 w 14"/>
                <a:gd name="T25" fmla="*/ 4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2"/>
                <a:gd name="T41" fmla="*/ 14 w 1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2">
                  <a:moveTo>
                    <a:pt x="9" y="4"/>
                  </a:moveTo>
                  <a:lnTo>
                    <a:pt x="9" y="4"/>
                  </a:lnTo>
                  <a:lnTo>
                    <a:pt x="12" y="6"/>
                  </a:lnTo>
                  <a:lnTo>
                    <a:pt x="13" y="8"/>
                  </a:lnTo>
                  <a:lnTo>
                    <a:pt x="13" y="9"/>
                  </a:lnTo>
                  <a:lnTo>
                    <a:pt x="13" y="11"/>
                  </a:lnTo>
                  <a:lnTo>
                    <a:pt x="11" y="11"/>
                  </a:lnTo>
                  <a:lnTo>
                    <a:pt x="8" y="11"/>
                  </a:lnTo>
                  <a:lnTo>
                    <a:pt x="7" y="11"/>
                  </a:lnTo>
                  <a:lnTo>
                    <a:pt x="6" y="11"/>
                  </a:lnTo>
                  <a:lnTo>
                    <a:pt x="0" y="7"/>
                  </a:lnTo>
                  <a:lnTo>
                    <a:pt x="2" y="0"/>
                  </a:lnTo>
                  <a:lnTo>
                    <a:pt x="9" y="4"/>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20" name="Freeform 787"/>
            <p:cNvSpPr>
              <a:spLocks/>
            </p:cNvSpPr>
            <p:nvPr/>
          </p:nvSpPr>
          <p:spPr bwMode="auto">
            <a:xfrm>
              <a:off x="3324" y="2976"/>
              <a:ext cx="2" cy="7"/>
            </a:xfrm>
            <a:custGeom>
              <a:avLst/>
              <a:gdLst>
                <a:gd name="T0" fmla="*/ 1 w 2"/>
                <a:gd name="T1" fmla="*/ 2 h 7"/>
                <a:gd name="T2" fmla="*/ 1 w 2"/>
                <a:gd name="T3" fmla="*/ 2 h 7"/>
                <a:gd name="T4" fmla="*/ 1 w 2"/>
                <a:gd name="T5" fmla="*/ 3 h 7"/>
                <a:gd name="T6" fmla="*/ 1 w 2"/>
                <a:gd name="T7" fmla="*/ 3 h 7"/>
                <a:gd name="T8" fmla="*/ 1 w 2"/>
                <a:gd name="T9" fmla="*/ 4 h 7"/>
                <a:gd name="T10" fmla="*/ 1 w 2"/>
                <a:gd name="T11" fmla="*/ 5 h 7"/>
                <a:gd name="T12" fmla="*/ 1 w 2"/>
                <a:gd name="T13" fmla="*/ 5 h 7"/>
                <a:gd name="T14" fmla="*/ 0 w 2"/>
                <a:gd name="T15" fmla="*/ 6 h 7"/>
                <a:gd name="T16" fmla="*/ 0 w 2"/>
                <a:gd name="T17" fmla="*/ 6 h 7"/>
                <a:gd name="T18" fmla="*/ 0 w 2"/>
                <a:gd name="T19" fmla="*/ 3 h 7"/>
                <a:gd name="T20" fmla="*/ 0 w 2"/>
                <a:gd name="T21" fmla="*/ 0 h 7"/>
                <a:gd name="T22" fmla="*/ 1 w 2"/>
                <a:gd name="T23" fmla="*/ 2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7"/>
                <a:gd name="T38" fmla="*/ 2 w 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7">
                  <a:moveTo>
                    <a:pt x="1" y="2"/>
                  </a:moveTo>
                  <a:lnTo>
                    <a:pt x="1" y="2"/>
                  </a:lnTo>
                  <a:lnTo>
                    <a:pt x="1" y="3"/>
                  </a:lnTo>
                  <a:lnTo>
                    <a:pt x="1" y="4"/>
                  </a:lnTo>
                  <a:lnTo>
                    <a:pt x="1" y="5"/>
                  </a:lnTo>
                  <a:lnTo>
                    <a:pt x="0" y="6"/>
                  </a:lnTo>
                  <a:lnTo>
                    <a:pt x="0" y="3"/>
                  </a:lnTo>
                  <a:lnTo>
                    <a:pt x="0" y="0"/>
                  </a:lnTo>
                  <a:lnTo>
                    <a:pt x="1" y="2"/>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21" name="Freeform 788"/>
            <p:cNvSpPr>
              <a:spLocks/>
            </p:cNvSpPr>
            <p:nvPr/>
          </p:nvSpPr>
          <p:spPr bwMode="auto">
            <a:xfrm>
              <a:off x="3324" y="2976"/>
              <a:ext cx="12" cy="17"/>
            </a:xfrm>
            <a:custGeom>
              <a:avLst/>
              <a:gdLst>
                <a:gd name="T0" fmla="*/ 6 w 13"/>
                <a:gd name="T1" fmla="*/ 4 h 17"/>
                <a:gd name="T2" fmla="*/ 6 w 13"/>
                <a:gd name="T3" fmla="*/ 4 h 17"/>
                <a:gd name="T4" fmla="*/ 6 w 13"/>
                <a:gd name="T5" fmla="*/ 6 h 17"/>
                <a:gd name="T6" fmla="*/ 6 w 13"/>
                <a:gd name="T7" fmla="*/ 8 h 17"/>
                <a:gd name="T8" fmla="*/ 6 w 13"/>
                <a:gd name="T9" fmla="*/ 9 h 17"/>
                <a:gd name="T10" fmla="*/ 6 w 13"/>
                <a:gd name="T11" fmla="*/ 10 h 17"/>
                <a:gd name="T12" fmla="*/ 6 w 13"/>
                <a:gd name="T13" fmla="*/ 12 h 17"/>
                <a:gd name="T14" fmla="*/ 6 w 13"/>
                <a:gd name="T15" fmla="*/ 14 h 17"/>
                <a:gd name="T16" fmla="*/ 5 w 13"/>
                <a:gd name="T17" fmla="*/ 16 h 17"/>
                <a:gd name="T18" fmla="*/ 4 w 13"/>
                <a:gd name="T19" fmla="*/ 16 h 17"/>
                <a:gd name="T20" fmla="*/ 0 w 13"/>
                <a:gd name="T21" fmla="*/ 7 h 17"/>
                <a:gd name="T22" fmla="*/ 2 w 13"/>
                <a:gd name="T23" fmla="*/ 0 h 17"/>
                <a:gd name="T24" fmla="*/ 6 w 13"/>
                <a:gd name="T25" fmla="*/ 4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9" y="4"/>
                  </a:moveTo>
                  <a:lnTo>
                    <a:pt x="9" y="4"/>
                  </a:lnTo>
                  <a:lnTo>
                    <a:pt x="11" y="6"/>
                  </a:lnTo>
                  <a:lnTo>
                    <a:pt x="12" y="8"/>
                  </a:lnTo>
                  <a:lnTo>
                    <a:pt x="12" y="9"/>
                  </a:lnTo>
                  <a:lnTo>
                    <a:pt x="12" y="10"/>
                  </a:lnTo>
                  <a:lnTo>
                    <a:pt x="10" y="12"/>
                  </a:lnTo>
                  <a:lnTo>
                    <a:pt x="7" y="14"/>
                  </a:lnTo>
                  <a:lnTo>
                    <a:pt x="5" y="16"/>
                  </a:lnTo>
                  <a:lnTo>
                    <a:pt x="4" y="16"/>
                  </a:lnTo>
                  <a:lnTo>
                    <a:pt x="0" y="7"/>
                  </a:lnTo>
                  <a:lnTo>
                    <a:pt x="2" y="0"/>
                  </a:lnTo>
                  <a:lnTo>
                    <a:pt x="9" y="4"/>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22" name="Freeform 789"/>
            <p:cNvSpPr>
              <a:spLocks/>
            </p:cNvSpPr>
            <p:nvPr/>
          </p:nvSpPr>
          <p:spPr bwMode="auto">
            <a:xfrm>
              <a:off x="3276" y="2996"/>
              <a:ext cx="9" cy="8"/>
            </a:xfrm>
            <a:custGeom>
              <a:avLst/>
              <a:gdLst>
                <a:gd name="T0" fmla="*/ 0 w 10"/>
                <a:gd name="T1" fmla="*/ 4 h 8"/>
                <a:gd name="T2" fmla="*/ 2 w 10"/>
                <a:gd name="T3" fmla="*/ 4 h 8"/>
                <a:gd name="T4" fmla="*/ 4 w 10"/>
                <a:gd name="T5" fmla="*/ 4 h 8"/>
                <a:gd name="T6" fmla="*/ 5 w 10"/>
                <a:gd name="T7" fmla="*/ 4 h 8"/>
                <a:gd name="T8" fmla="*/ 5 w 10"/>
                <a:gd name="T9" fmla="*/ 4 h 8"/>
                <a:gd name="T10" fmla="*/ 5 w 10"/>
                <a:gd name="T11" fmla="*/ 2 h 8"/>
                <a:gd name="T12" fmla="*/ 5 w 10"/>
                <a:gd name="T13" fmla="*/ 1 h 8"/>
                <a:gd name="T14" fmla="*/ 5 w 10"/>
                <a:gd name="T15" fmla="*/ 1 h 8"/>
                <a:gd name="T16" fmla="*/ 5 w 10"/>
                <a:gd name="T17" fmla="*/ 0 h 8"/>
                <a:gd name="T18" fmla="*/ 5 w 10"/>
                <a:gd name="T19" fmla="*/ 0 h 8"/>
                <a:gd name="T20" fmla="*/ 5 w 10"/>
                <a:gd name="T21" fmla="*/ 0 h 8"/>
                <a:gd name="T22" fmla="*/ 5 w 10"/>
                <a:gd name="T23" fmla="*/ 0 h 8"/>
                <a:gd name="T24" fmla="*/ 5 w 10"/>
                <a:gd name="T25" fmla="*/ 1 h 8"/>
                <a:gd name="T26" fmla="*/ 5 w 10"/>
                <a:gd name="T27" fmla="*/ 2 h 8"/>
                <a:gd name="T28" fmla="*/ 5 w 10"/>
                <a:gd name="T29" fmla="*/ 3 h 8"/>
                <a:gd name="T30" fmla="*/ 5 w 10"/>
                <a:gd name="T31" fmla="*/ 4 h 8"/>
                <a:gd name="T32" fmla="*/ 5 w 10"/>
                <a:gd name="T33" fmla="*/ 5 h 8"/>
                <a:gd name="T34" fmla="*/ 5 w 10"/>
                <a:gd name="T35" fmla="*/ 5 h 8"/>
                <a:gd name="T36" fmla="*/ 5 w 10"/>
                <a:gd name="T37" fmla="*/ 6 h 8"/>
                <a:gd name="T38" fmla="*/ 5 w 10"/>
                <a:gd name="T39" fmla="*/ 7 h 8"/>
                <a:gd name="T40" fmla="*/ 5 w 10"/>
                <a:gd name="T41" fmla="*/ 7 h 8"/>
                <a:gd name="T42" fmla="*/ 3 w 10"/>
                <a:gd name="T43" fmla="*/ 6 h 8"/>
                <a:gd name="T44" fmla="*/ 2 w 10"/>
                <a:gd name="T45" fmla="*/ 5 h 8"/>
                <a:gd name="T46" fmla="*/ 1 w 10"/>
                <a:gd name="T47" fmla="*/ 4 h 8"/>
                <a:gd name="T48" fmla="*/ 0 w 10"/>
                <a:gd name="T49" fmla="*/ 4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8"/>
                <a:gd name="T77" fmla="*/ 10 w 10"/>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8">
                  <a:moveTo>
                    <a:pt x="0" y="4"/>
                  </a:moveTo>
                  <a:lnTo>
                    <a:pt x="2" y="4"/>
                  </a:lnTo>
                  <a:lnTo>
                    <a:pt x="4" y="4"/>
                  </a:lnTo>
                  <a:lnTo>
                    <a:pt x="5" y="4"/>
                  </a:lnTo>
                  <a:lnTo>
                    <a:pt x="6" y="2"/>
                  </a:lnTo>
                  <a:lnTo>
                    <a:pt x="6" y="1"/>
                  </a:lnTo>
                  <a:lnTo>
                    <a:pt x="7" y="1"/>
                  </a:lnTo>
                  <a:lnTo>
                    <a:pt x="7" y="0"/>
                  </a:lnTo>
                  <a:lnTo>
                    <a:pt x="8" y="0"/>
                  </a:lnTo>
                  <a:lnTo>
                    <a:pt x="9" y="0"/>
                  </a:lnTo>
                  <a:lnTo>
                    <a:pt x="9" y="1"/>
                  </a:lnTo>
                  <a:lnTo>
                    <a:pt x="8" y="2"/>
                  </a:lnTo>
                  <a:lnTo>
                    <a:pt x="8" y="3"/>
                  </a:lnTo>
                  <a:lnTo>
                    <a:pt x="8" y="4"/>
                  </a:lnTo>
                  <a:lnTo>
                    <a:pt x="8" y="5"/>
                  </a:lnTo>
                  <a:lnTo>
                    <a:pt x="7" y="5"/>
                  </a:lnTo>
                  <a:lnTo>
                    <a:pt x="6" y="6"/>
                  </a:lnTo>
                  <a:lnTo>
                    <a:pt x="5" y="7"/>
                  </a:lnTo>
                  <a:lnTo>
                    <a:pt x="3" y="6"/>
                  </a:lnTo>
                  <a:lnTo>
                    <a:pt x="2" y="5"/>
                  </a:lnTo>
                  <a:lnTo>
                    <a:pt x="1" y="4"/>
                  </a:lnTo>
                  <a:lnTo>
                    <a:pt x="0" y="4"/>
                  </a:lnTo>
                </a:path>
              </a:pathLst>
            </a:custGeom>
            <a:solidFill>
              <a:srgbClr val="B0B0B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23" name="Freeform 790"/>
            <p:cNvSpPr>
              <a:spLocks/>
            </p:cNvSpPr>
            <p:nvPr/>
          </p:nvSpPr>
          <p:spPr bwMode="auto">
            <a:xfrm>
              <a:off x="3276" y="2996"/>
              <a:ext cx="19" cy="18"/>
            </a:xfrm>
            <a:custGeom>
              <a:avLst/>
              <a:gdLst>
                <a:gd name="T0" fmla="*/ 0 w 21"/>
                <a:gd name="T1" fmla="*/ 9 h 18"/>
                <a:gd name="T2" fmla="*/ 0 w 21"/>
                <a:gd name="T3" fmla="*/ 9 h 18"/>
                <a:gd name="T4" fmla="*/ 4 w 21"/>
                <a:gd name="T5" fmla="*/ 10 h 18"/>
                <a:gd name="T6" fmla="*/ 5 w 21"/>
                <a:gd name="T7" fmla="*/ 10 h 18"/>
                <a:gd name="T8" fmla="*/ 5 w 21"/>
                <a:gd name="T9" fmla="*/ 10 h 18"/>
                <a:gd name="T10" fmla="*/ 5 w 21"/>
                <a:gd name="T11" fmla="*/ 9 h 18"/>
                <a:gd name="T12" fmla="*/ 5 w 21"/>
                <a:gd name="T13" fmla="*/ 6 h 18"/>
                <a:gd name="T14" fmla="*/ 5 w 21"/>
                <a:gd name="T15" fmla="*/ 3 h 18"/>
                <a:gd name="T16" fmla="*/ 5 w 21"/>
                <a:gd name="T17" fmla="*/ 2 h 18"/>
                <a:gd name="T18" fmla="*/ 5 w 21"/>
                <a:gd name="T19" fmla="*/ 1 h 18"/>
                <a:gd name="T20" fmla="*/ 5 w 21"/>
                <a:gd name="T21" fmla="*/ 0 h 18"/>
                <a:gd name="T22" fmla="*/ 5 w 21"/>
                <a:gd name="T23" fmla="*/ 0 h 18"/>
                <a:gd name="T24" fmla="*/ 5 w 21"/>
                <a:gd name="T25" fmla="*/ 1 h 18"/>
                <a:gd name="T26" fmla="*/ 5 w 21"/>
                <a:gd name="T27" fmla="*/ 3 h 18"/>
                <a:gd name="T28" fmla="*/ 5 w 21"/>
                <a:gd name="T29" fmla="*/ 5 h 18"/>
                <a:gd name="T30" fmla="*/ 5 w 21"/>
                <a:gd name="T31" fmla="*/ 8 h 18"/>
                <a:gd name="T32" fmla="*/ 5 w 21"/>
                <a:gd name="T33" fmla="*/ 9 h 18"/>
                <a:gd name="T34" fmla="*/ 5 w 21"/>
                <a:gd name="T35" fmla="*/ 11 h 18"/>
                <a:gd name="T36" fmla="*/ 5 w 21"/>
                <a:gd name="T37" fmla="*/ 13 h 18"/>
                <a:gd name="T38" fmla="*/ 5 w 21"/>
                <a:gd name="T39" fmla="*/ 15 h 18"/>
                <a:gd name="T40" fmla="*/ 5 w 21"/>
                <a:gd name="T41" fmla="*/ 16 h 18"/>
                <a:gd name="T42" fmla="*/ 5 w 21"/>
                <a:gd name="T43" fmla="*/ 17 h 18"/>
                <a:gd name="T44" fmla="*/ 5 w 21"/>
                <a:gd name="T45" fmla="*/ 15 h 18"/>
                <a:gd name="T46" fmla="*/ 3 w 21"/>
                <a:gd name="T47" fmla="*/ 13 h 18"/>
                <a:gd name="T48" fmla="*/ 1 w 21"/>
                <a:gd name="T49" fmla="*/ 10 h 18"/>
                <a:gd name="T50" fmla="*/ 0 w 21"/>
                <a:gd name="T51" fmla="*/ 9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
                <a:gd name="T79" fmla="*/ 0 h 18"/>
                <a:gd name="T80" fmla="*/ 21 w 21"/>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 h="18">
                  <a:moveTo>
                    <a:pt x="0" y="9"/>
                  </a:moveTo>
                  <a:lnTo>
                    <a:pt x="0" y="9"/>
                  </a:lnTo>
                  <a:lnTo>
                    <a:pt x="4" y="10"/>
                  </a:lnTo>
                  <a:lnTo>
                    <a:pt x="8" y="10"/>
                  </a:lnTo>
                  <a:lnTo>
                    <a:pt x="10" y="10"/>
                  </a:lnTo>
                  <a:lnTo>
                    <a:pt x="11" y="9"/>
                  </a:lnTo>
                  <a:lnTo>
                    <a:pt x="12" y="6"/>
                  </a:lnTo>
                  <a:lnTo>
                    <a:pt x="13" y="3"/>
                  </a:lnTo>
                  <a:lnTo>
                    <a:pt x="14" y="2"/>
                  </a:lnTo>
                  <a:lnTo>
                    <a:pt x="16" y="1"/>
                  </a:lnTo>
                  <a:lnTo>
                    <a:pt x="18" y="0"/>
                  </a:lnTo>
                  <a:lnTo>
                    <a:pt x="19" y="0"/>
                  </a:lnTo>
                  <a:lnTo>
                    <a:pt x="20" y="1"/>
                  </a:lnTo>
                  <a:lnTo>
                    <a:pt x="19" y="3"/>
                  </a:lnTo>
                  <a:lnTo>
                    <a:pt x="18" y="5"/>
                  </a:lnTo>
                  <a:lnTo>
                    <a:pt x="18" y="8"/>
                  </a:lnTo>
                  <a:lnTo>
                    <a:pt x="18" y="9"/>
                  </a:lnTo>
                  <a:lnTo>
                    <a:pt x="17" y="11"/>
                  </a:lnTo>
                  <a:lnTo>
                    <a:pt x="16" y="13"/>
                  </a:lnTo>
                  <a:lnTo>
                    <a:pt x="13" y="15"/>
                  </a:lnTo>
                  <a:lnTo>
                    <a:pt x="11" y="16"/>
                  </a:lnTo>
                  <a:lnTo>
                    <a:pt x="10" y="17"/>
                  </a:lnTo>
                  <a:lnTo>
                    <a:pt x="7" y="15"/>
                  </a:lnTo>
                  <a:lnTo>
                    <a:pt x="3" y="13"/>
                  </a:lnTo>
                  <a:lnTo>
                    <a:pt x="1" y="10"/>
                  </a:lnTo>
                  <a:lnTo>
                    <a:pt x="0" y="9"/>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24" name="Freeform 791"/>
            <p:cNvSpPr>
              <a:spLocks/>
            </p:cNvSpPr>
            <p:nvPr/>
          </p:nvSpPr>
          <p:spPr bwMode="auto">
            <a:xfrm>
              <a:off x="3287" y="2956"/>
              <a:ext cx="6" cy="6"/>
            </a:xfrm>
            <a:custGeom>
              <a:avLst/>
              <a:gdLst>
                <a:gd name="T0" fmla="*/ 3 w 7"/>
                <a:gd name="T1" fmla="*/ 5 h 6"/>
                <a:gd name="T2" fmla="*/ 3 w 7"/>
                <a:gd name="T3" fmla="*/ 2 h 6"/>
                <a:gd name="T4" fmla="*/ 3 w 7"/>
                <a:gd name="T5" fmla="*/ 0 h 6"/>
                <a:gd name="T6" fmla="*/ 1 w 7"/>
                <a:gd name="T7" fmla="*/ 0 h 6"/>
                <a:gd name="T8" fmla="*/ 0 w 7"/>
                <a:gd name="T9" fmla="*/ 0 h 6"/>
                <a:gd name="T10" fmla="*/ 3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6" y="5"/>
                  </a:moveTo>
                  <a:lnTo>
                    <a:pt x="6" y="2"/>
                  </a:lnTo>
                  <a:lnTo>
                    <a:pt x="4" y="0"/>
                  </a:lnTo>
                  <a:lnTo>
                    <a:pt x="1" y="0"/>
                  </a:lnTo>
                  <a:lnTo>
                    <a:pt x="0" y="0"/>
                  </a:lnTo>
                  <a:lnTo>
                    <a:pt x="6" y="5"/>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25" name="Freeform 792"/>
            <p:cNvSpPr>
              <a:spLocks/>
            </p:cNvSpPr>
            <p:nvPr/>
          </p:nvSpPr>
          <p:spPr bwMode="auto">
            <a:xfrm>
              <a:off x="3292" y="2961"/>
              <a:ext cx="6" cy="6"/>
            </a:xfrm>
            <a:custGeom>
              <a:avLst/>
              <a:gdLst>
                <a:gd name="T0" fmla="*/ 0 w 6"/>
                <a:gd name="T1" fmla="*/ 0 h 6"/>
                <a:gd name="T2" fmla="*/ 0 w 6"/>
                <a:gd name="T3" fmla="*/ 0 h 6"/>
                <a:gd name="T4" fmla="*/ 0 w 6"/>
                <a:gd name="T5" fmla="*/ 3 h 6"/>
                <a:gd name="T6" fmla="*/ 2 w 6"/>
                <a:gd name="T7" fmla="*/ 5 h 6"/>
                <a:gd name="T8" fmla="*/ 4 w 6"/>
                <a:gd name="T9" fmla="*/ 5 h 6"/>
                <a:gd name="T10" fmla="*/ 5 w 6"/>
                <a:gd name="T11" fmla="*/ 5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0"/>
                  </a:moveTo>
                  <a:lnTo>
                    <a:pt x="0" y="0"/>
                  </a:lnTo>
                  <a:lnTo>
                    <a:pt x="0" y="3"/>
                  </a:lnTo>
                  <a:lnTo>
                    <a:pt x="2" y="5"/>
                  </a:lnTo>
                  <a:lnTo>
                    <a:pt x="4" y="5"/>
                  </a:lnTo>
                  <a:lnTo>
                    <a:pt x="5" y="5"/>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26" name="Freeform 793"/>
            <p:cNvSpPr>
              <a:spLocks/>
            </p:cNvSpPr>
            <p:nvPr/>
          </p:nvSpPr>
          <p:spPr bwMode="auto">
            <a:xfrm>
              <a:off x="3253" y="3005"/>
              <a:ext cx="9" cy="10"/>
            </a:xfrm>
            <a:custGeom>
              <a:avLst/>
              <a:gdLst>
                <a:gd name="T0" fmla="*/ 0 w 10"/>
                <a:gd name="T1" fmla="*/ 0 h 10"/>
                <a:gd name="T2" fmla="*/ 2 w 10"/>
                <a:gd name="T3" fmla="*/ 1 h 10"/>
                <a:gd name="T4" fmla="*/ 3 w 10"/>
                <a:gd name="T5" fmla="*/ 2 h 10"/>
                <a:gd name="T6" fmla="*/ 4 w 10"/>
                <a:gd name="T7" fmla="*/ 3 h 10"/>
                <a:gd name="T8" fmla="*/ 4 w 10"/>
                <a:gd name="T9" fmla="*/ 3 h 10"/>
                <a:gd name="T10" fmla="*/ 4 w 10"/>
                <a:gd name="T11" fmla="*/ 3 h 10"/>
                <a:gd name="T12" fmla="*/ 5 w 10"/>
                <a:gd name="T13" fmla="*/ 4 h 10"/>
                <a:gd name="T14" fmla="*/ 5 w 10"/>
                <a:gd name="T15" fmla="*/ 5 h 10"/>
                <a:gd name="T16" fmla="*/ 5 w 10"/>
                <a:gd name="T17" fmla="*/ 6 h 10"/>
                <a:gd name="T18" fmla="*/ 5 w 10"/>
                <a:gd name="T19" fmla="*/ 7 h 10"/>
                <a:gd name="T20" fmla="*/ 5 w 10"/>
                <a:gd name="T21" fmla="*/ 8 h 10"/>
                <a:gd name="T22" fmla="*/ 5 w 10"/>
                <a:gd name="T23" fmla="*/ 9 h 10"/>
                <a:gd name="T24" fmla="*/ 5 w 10"/>
                <a:gd name="T25" fmla="*/ 9 h 10"/>
                <a:gd name="T26" fmla="*/ 0 w 10"/>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0" y="0"/>
                  </a:moveTo>
                  <a:lnTo>
                    <a:pt x="2" y="1"/>
                  </a:lnTo>
                  <a:lnTo>
                    <a:pt x="3" y="2"/>
                  </a:lnTo>
                  <a:lnTo>
                    <a:pt x="4" y="3"/>
                  </a:lnTo>
                  <a:lnTo>
                    <a:pt x="5" y="4"/>
                  </a:lnTo>
                  <a:lnTo>
                    <a:pt x="5" y="5"/>
                  </a:lnTo>
                  <a:lnTo>
                    <a:pt x="6" y="6"/>
                  </a:lnTo>
                  <a:lnTo>
                    <a:pt x="7" y="7"/>
                  </a:lnTo>
                  <a:lnTo>
                    <a:pt x="7" y="8"/>
                  </a:lnTo>
                  <a:lnTo>
                    <a:pt x="9" y="9"/>
                  </a:lnTo>
                  <a:lnTo>
                    <a:pt x="0" y="0"/>
                  </a:lnTo>
                </a:path>
              </a:pathLst>
            </a:custGeom>
            <a:solidFill>
              <a:srgbClr val="BBBBB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27" name="Freeform 794"/>
            <p:cNvSpPr>
              <a:spLocks/>
            </p:cNvSpPr>
            <p:nvPr/>
          </p:nvSpPr>
          <p:spPr bwMode="auto">
            <a:xfrm>
              <a:off x="3253" y="3005"/>
              <a:ext cx="19" cy="20"/>
            </a:xfrm>
            <a:custGeom>
              <a:avLst/>
              <a:gdLst>
                <a:gd name="T0" fmla="*/ 0 w 21"/>
                <a:gd name="T1" fmla="*/ 0 h 20"/>
                <a:gd name="T2" fmla="*/ 0 w 21"/>
                <a:gd name="T3" fmla="*/ 0 h 20"/>
                <a:gd name="T4" fmla="*/ 3 w 21"/>
                <a:gd name="T5" fmla="*/ 2 h 20"/>
                <a:gd name="T6" fmla="*/ 5 w 21"/>
                <a:gd name="T7" fmla="*/ 4 h 20"/>
                <a:gd name="T8" fmla="*/ 5 w 21"/>
                <a:gd name="T9" fmla="*/ 6 h 20"/>
                <a:gd name="T10" fmla="*/ 5 w 21"/>
                <a:gd name="T11" fmla="*/ 6 h 20"/>
                <a:gd name="T12" fmla="*/ 5 w 21"/>
                <a:gd name="T13" fmla="*/ 7 h 20"/>
                <a:gd name="T14" fmla="*/ 5 w 21"/>
                <a:gd name="T15" fmla="*/ 9 h 20"/>
                <a:gd name="T16" fmla="*/ 5 w 21"/>
                <a:gd name="T17" fmla="*/ 11 h 20"/>
                <a:gd name="T18" fmla="*/ 5 w 21"/>
                <a:gd name="T19" fmla="*/ 13 h 20"/>
                <a:gd name="T20" fmla="*/ 5 w 21"/>
                <a:gd name="T21" fmla="*/ 14 h 20"/>
                <a:gd name="T22" fmla="*/ 5 w 21"/>
                <a:gd name="T23" fmla="*/ 16 h 20"/>
                <a:gd name="T24" fmla="*/ 5 w 21"/>
                <a:gd name="T25" fmla="*/ 18 h 20"/>
                <a:gd name="T26" fmla="*/ 5 w 21"/>
                <a:gd name="T27" fmla="*/ 19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20"/>
                <a:gd name="T44" fmla="*/ 21 w 21"/>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20">
                  <a:moveTo>
                    <a:pt x="0" y="0"/>
                  </a:moveTo>
                  <a:lnTo>
                    <a:pt x="0" y="0"/>
                  </a:lnTo>
                  <a:lnTo>
                    <a:pt x="3" y="2"/>
                  </a:lnTo>
                  <a:lnTo>
                    <a:pt x="7" y="4"/>
                  </a:lnTo>
                  <a:lnTo>
                    <a:pt x="8" y="6"/>
                  </a:lnTo>
                  <a:lnTo>
                    <a:pt x="9" y="6"/>
                  </a:lnTo>
                  <a:lnTo>
                    <a:pt x="9" y="7"/>
                  </a:lnTo>
                  <a:lnTo>
                    <a:pt x="10" y="9"/>
                  </a:lnTo>
                  <a:lnTo>
                    <a:pt x="11" y="11"/>
                  </a:lnTo>
                  <a:lnTo>
                    <a:pt x="12" y="13"/>
                  </a:lnTo>
                  <a:lnTo>
                    <a:pt x="14" y="14"/>
                  </a:lnTo>
                  <a:lnTo>
                    <a:pt x="16" y="16"/>
                  </a:lnTo>
                  <a:lnTo>
                    <a:pt x="19" y="18"/>
                  </a:lnTo>
                  <a:lnTo>
                    <a:pt x="20" y="19"/>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28" name="Freeform 795"/>
            <p:cNvSpPr>
              <a:spLocks/>
            </p:cNvSpPr>
            <p:nvPr/>
          </p:nvSpPr>
          <p:spPr bwMode="auto">
            <a:xfrm>
              <a:off x="3276" y="3024"/>
              <a:ext cx="7" cy="11"/>
            </a:xfrm>
            <a:custGeom>
              <a:avLst/>
              <a:gdLst>
                <a:gd name="T0" fmla="*/ 0 w 7"/>
                <a:gd name="T1" fmla="*/ 10 h 11"/>
                <a:gd name="T2" fmla="*/ 1 w 7"/>
                <a:gd name="T3" fmla="*/ 9 h 11"/>
                <a:gd name="T4" fmla="*/ 2 w 7"/>
                <a:gd name="T5" fmla="*/ 7 h 11"/>
                <a:gd name="T6" fmla="*/ 3 w 7"/>
                <a:gd name="T7" fmla="*/ 5 h 11"/>
                <a:gd name="T8" fmla="*/ 3 w 7"/>
                <a:gd name="T9" fmla="*/ 4 h 11"/>
                <a:gd name="T10" fmla="*/ 4 w 7"/>
                <a:gd name="T11" fmla="*/ 3 h 11"/>
                <a:gd name="T12" fmla="*/ 5 w 7"/>
                <a:gd name="T13" fmla="*/ 1 h 11"/>
                <a:gd name="T14" fmla="*/ 6 w 7"/>
                <a:gd name="T15" fmla="*/ 0 h 11"/>
                <a:gd name="T16" fmla="*/ 0 w 7"/>
                <a:gd name="T17" fmla="*/ 1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0" y="10"/>
                  </a:moveTo>
                  <a:lnTo>
                    <a:pt x="1" y="9"/>
                  </a:lnTo>
                  <a:lnTo>
                    <a:pt x="2" y="7"/>
                  </a:lnTo>
                  <a:lnTo>
                    <a:pt x="3" y="5"/>
                  </a:lnTo>
                  <a:lnTo>
                    <a:pt x="3" y="4"/>
                  </a:lnTo>
                  <a:lnTo>
                    <a:pt x="4" y="3"/>
                  </a:lnTo>
                  <a:lnTo>
                    <a:pt x="5" y="1"/>
                  </a:lnTo>
                  <a:lnTo>
                    <a:pt x="6" y="0"/>
                  </a:lnTo>
                  <a:lnTo>
                    <a:pt x="0" y="10"/>
                  </a:lnTo>
                </a:path>
              </a:pathLst>
            </a:custGeom>
            <a:solidFill>
              <a:srgbClr val="FFFF8C"/>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29" name="Freeform 796"/>
            <p:cNvSpPr>
              <a:spLocks/>
            </p:cNvSpPr>
            <p:nvPr/>
          </p:nvSpPr>
          <p:spPr bwMode="auto">
            <a:xfrm>
              <a:off x="3276" y="3024"/>
              <a:ext cx="17" cy="21"/>
            </a:xfrm>
            <a:custGeom>
              <a:avLst/>
              <a:gdLst>
                <a:gd name="T0" fmla="*/ 0 w 19"/>
                <a:gd name="T1" fmla="*/ 20 h 21"/>
                <a:gd name="T2" fmla="*/ 0 w 19"/>
                <a:gd name="T3" fmla="*/ 20 h 21"/>
                <a:gd name="T4" fmla="*/ 3 w 19"/>
                <a:gd name="T5" fmla="*/ 18 h 21"/>
                <a:gd name="T6" fmla="*/ 4 w 19"/>
                <a:gd name="T7" fmla="*/ 14 h 21"/>
                <a:gd name="T8" fmla="*/ 4 w 19"/>
                <a:gd name="T9" fmla="*/ 10 h 21"/>
                <a:gd name="T10" fmla="*/ 4 w 19"/>
                <a:gd name="T11" fmla="*/ 7 h 21"/>
                <a:gd name="T12" fmla="*/ 4 w 19"/>
                <a:gd name="T13" fmla="*/ 5 h 21"/>
                <a:gd name="T14" fmla="*/ 4 w 19"/>
                <a:gd name="T15" fmla="*/ 2 h 21"/>
                <a:gd name="T16" fmla="*/ 4 w 1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1"/>
                <a:gd name="T29" fmla="*/ 19 w 1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1">
                  <a:moveTo>
                    <a:pt x="0" y="20"/>
                  </a:moveTo>
                  <a:lnTo>
                    <a:pt x="0" y="20"/>
                  </a:lnTo>
                  <a:lnTo>
                    <a:pt x="3" y="18"/>
                  </a:lnTo>
                  <a:lnTo>
                    <a:pt x="7" y="14"/>
                  </a:lnTo>
                  <a:lnTo>
                    <a:pt x="10" y="10"/>
                  </a:lnTo>
                  <a:lnTo>
                    <a:pt x="10" y="7"/>
                  </a:lnTo>
                  <a:lnTo>
                    <a:pt x="12" y="5"/>
                  </a:lnTo>
                  <a:lnTo>
                    <a:pt x="15" y="2"/>
                  </a:lnTo>
                  <a:lnTo>
                    <a:pt x="18" y="0"/>
                  </a:lnTo>
                </a:path>
              </a:pathLst>
            </a:custGeom>
            <a:noFill/>
            <a:ln w="12700" cap="rnd" cmpd="sng">
              <a:solidFill>
                <a:srgbClr val="908E8B"/>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0230" name="Freeform 797"/>
            <p:cNvSpPr>
              <a:spLocks/>
            </p:cNvSpPr>
            <p:nvPr/>
          </p:nvSpPr>
          <p:spPr bwMode="auto">
            <a:xfrm>
              <a:off x="3285" y="2928"/>
              <a:ext cx="8" cy="8"/>
            </a:xfrm>
            <a:custGeom>
              <a:avLst/>
              <a:gdLst>
                <a:gd name="T0" fmla="*/ 3 w 9"/>
                <a:gd name="T1" fmla="*/ 2 h 8"/>
                <a:gd name="T2" fmla="*/ 3 w 9"/>
                <a:gd name="T3" fmla="*/ 0 h 8"/>
                <a:gd name="T4" fmla="*/ 4 w 9"/>
                <a:gd name="T5" fmla="*/ 0 h 8"/>
                <a:gd name="T6" fmla="*/ 4 w 9"/>
                <a:gd name="T7" fmla="*/ 2 h 8"/>
                <a:gd name="T8" fmla="*/ 4 w 9"/>
                <a:gd name="T9" fmla="*/ 5 h 8"/>
                <a:gd name="T10" fmla="*/ 4 w 9"/>
                <a:gd name="T11" fmla="*/ 7 h 8"/>
                <a:gd name="T12" fmla="*/ 4 w 9"/>
                <a:gd name="T13" fmla="*/ 7 h 8"/>
                <a:gd name="T14" fmla="*/ 3 w 9"/>
                <a:gd name="T15" fmla="*/ 7 h 8"/>
                <a:gd name="T16" fmla="*/ 0 w 9"/>
                <a:gd name="T17" fmla="*/ 5 h 8"/>
                <a:gd name="T18" fmla="*/ 3 w 9"/>
                <a:gd name="T19" fmla="*/ 2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
                <a:gd name="T32" fmla="*/ 9 w 9"/>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
                  <a:moveTo>
                    <a:pt x="3" y="2"/>
                  </a:moveTo>
                  <a:lnTo>
                    <a:pt x="3" y="0"/>
                  </a:lnTo>
                  <a:lnTo>
                    <a:pt x="5" y="0"/>
                  </a:lnTo>
                  <a:lnTo>
                    <a:pt x="8" y="2"/>
                  </a:lnTo>
                  <a:lnTo>
                    <a:pt x="8" y="5"/>
                  </a:lnTo>
                  <a:lnTo>
                    <a:pt x="8" y="7"/>
                  </a:lnTo>
                  <a:lnTo>
                    <a:pt x="5" y="7"/>
                  </a:lnTo>
                  <a:lnTo>
                    <a:pt x="3" y="7"/>
                  </a:lnTo>
                  <a:lnTo>
                    <a:pt x="0" y="5"/>
                  </a:lnTo>
                  <a:lnTo>
                    <a:pt x="3"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1" name="Freeform 798"/>
            <p:cNvSpPr>
              <a:spLocks/>
            </p:cNvSpPr>
            <p:nvPr/>
          </p:nvSpPr>
          <p:spPr bwMode="auto">
            <a:xfrm>
              <a:off x="3268" y="2948"/>
              <a:ext cx="7" cy="8"/>
            </a:xfrm>
            <a:custGeom>
              <a:avLst/>
              <a:gdLst>
                <a:gd name="T0" fmla="*/ 0 w 8"/>
                <a:gd name="T1" fmla="*/ 0 h 8"/>
                <a:gd name="T2" fmla="*/ 0 w 8"/>
                <a:gd name="T3" fmla="*/ 0 h 8"/>
                <a:gd name="T4" fmla="*/ 2 w 8"/>
                <a:gd name="T5" fmla="*/ 0 h 8"/>
                <a:gd name="T6" fmla="*/ 4 w 8"/>
                <a:gd name="T7" fmla="*/ 0 h 8"/>
                <a:gd name="T8" fmla="*/ 4 w 8"/>
                <a:gd name="T9" fmla="*/ 0 h 8"/>
                <a:gd name="T10" fmla="*/ 4 w 8"/>
                <a:gd name="T11" fmla="*/ 2 h 8"/>
                <a:gd name="T12" fmla="*/ 4 w 8"/>
                <a:gd name="T13" fmla="*/ 5 h 8"/>
                <a:gd name="T14" fmla="*/ 4 w 8"/>
                <a:gd name="T15" fmla="*/ 7 h 8"/>
                <a:gd name="T16" fmla="*/ 2 w 8"/>
                <a:gd name="T17" fmla="*/ 7 h 8"/>
                <a:gd name="T18" fmla="*/ 0 w 8"/>
                <a:gd name="T19" fmla="*/ 5 h 8"/>
                <a:gd name="T20" fmla="*/ 0 w 8"/>
                <a:gd name="T21" fmla="*/ 2 h 8"/>
                <a:gd name="T22" fmla="*/ 0 w 8"/>
                <a:gd name="T23" fmla="*/ 0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0" y="0"/>
                  </a:moveTo>
                  <a:lnTo>
                    <a:pt x="0" y="0"/>
                  </a:lnTo>
                  <a:lnTo>
                    <a:pt x="2" y="0"/>
                  </a:lnTo>
                  <a:lnTo>
                    <a:pt x="5" y="0"/>
                  </a:lnTo>
                  <a:lnTo>
                    <a:pt x="7" y="0"/>
                  </a:lnTo>
                  <a:lnTo>
                    <a:pt x="7" y="2"/>
                  </a:lnTo>
                  <a:lnTo>
                    <a:pt x="5" y="5"/>
                  </a:lnTo>
                  <a:lnTo>
                    <a:pt x="5" y="7"/>
                  </a:lnTo>
                  <a:lnTo>
                    <a:pt x="2"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2" name="Freeform 799"/>
            <p:cNvSpPr>
              <a:spLocks/>
            </p:cNvSpPr>
            <p:nvPr/>
          </p:nvSpPr>
          <p:spPr bwMode="auto">
            <a:xfrm>
              <a:off x="3276" y="2970"/>
              <a:ext cx="9" cy="9"/>
            </a:xfrm>
            <a:custGeom>
              <a:avLst/>
              <a:gdLst>
                <a:gd name="T0" fmla="*/ 4 w 10"/>
                <a:gd name="T1" fmla="*/ 0 h 9"/>
                <a:gd name="T2" fmla="*/ 4 w 10"/>
                <a:gd name="T3" fmla="*/ 0 h 9"/>
                <a:gd name="T4" fmla="*/ 5 w 10"/>
                <a:gd name="T5" fmla="*/ 0 h 9"/>
                <a:gd name="T6" fmla="*/ 5 w 10"/>
                <a:gd name="T7" fmla="*/ 4 h 9"/>
                <a:gd name="T8" fmla="*/ 4 w 10"/>
                <a:gd name="T9" fmla="*/ 8 h 9"/>
                <a:gd name="T10" fmla="*/ 0 w 10"/>
                <a:gd name="T11" fmla="*/ 4 h 9"/>
                <a:gd name="T12" fmla="*/ 0 w 10"/>
                <a:gd name="T13" fmla="*/ 0 h 9"/>
                <a:gd name="T14" fmla="*/ 4 w 10"/>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4" y="0"/>
                  </a:moveTo>
                  <a:lnTo>
                    <a:pt x="4" y="0"/>
                  </a:lnTo>
                  <a:lnTo>
                    <a:pt x="9" y="0"/>
                  </a:lnTo>
                  <a:lnTo>
                    <a:pt x="9" y="4"/>
                  </a:lnTo>
                  <a:lnTo>
                    <a:pt x="4" y="8"/>
                  </a:lnTo>
                  <a:lnTo>
                    <a:pt x="0" y="4"/>
                  </a:lnTo>
                  <a:lnTo>
                    <a:pt x="0" y="0"/>
                  </a:lnTo>
                  <a:lnTo>
                    <a:pt x="4"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3" name="Freeform 800"/>
            <p:cNvSpPr>
              <a:spLocks/>
            </p:cNvSpPr>
            <p:nvPr/>
          </p:nvSpPr>
          <p:spPr bwMode="auto">
            <a:xfrm>
              <a:off x="3320" y="2949"/>
              <a:ext cx="10" cy="8"/>
            </a:xfrm>
            <a:custGeom>
              <a:avLst/>
              <a:gdLst>
                <a:gd name="T0" fmla="*/ 0 w 11"/>
                <a:gd name="T1" fmla="*/ 0 h 8"/>
                <a:gd name="T2" fmla="*/ 0 w 11"/>
                <a:gd name="T3" fmla="*/ 0 h 8"/>
                <a:gd name="T4" fmla="*/ 5 w 11"/>
                <a:gd name="T5" fmla="*/ 0 h 8"/>
                <a:gd name="T6" fmla="*/ 5 w 11"/>
                <a:gd name="T7" fmla="*/ 2 h 8"/>
                <a:gd name="T8" fmla="*/ 5 w 11"/>
                <a:gd name="T9" fmla="*/ 5 h 8"/>
                <a:gd name="T10" fmla="*/ 5 w 11"/>
                <a:gd name="T11" fmla="*/ 7 h 8"/>
                <a:gd name="T12" fmla="*/ 0 w 11"/>
                <a:gd name="T13" fmla="*/ 7 h 8"/>
                <a:gd name="T14" fmla="*/ 0 w 11"/>
                <a:gd name="T15" fmla="*/ 5 h 8"/>
                <a:gd name="T16" fmla="*/ 0 w 11"/>
                <a:gd name="T17" fmla="*/ 2 h 8"/>
                <a:gd name="T18" fmla="*/ 0 w 11"/>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8"/>
                <a:gd name="T32" fmla="*/ 11 w 1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8">
                  <a:moveTo>
                    <a:pt x="0" y="0"/>
                  </a:moveTo>
                  <a:lnTo>
                    <a:pt x="0" y="0"/>
                  </a:lnTo>
                  <a:lnTo>
                    <a:pt x="10" y="0"/>
                  </a:lnTo>
                  <a:lnTo>
                    <a:pt x="10" y="2"/>
                  </a:lnTo>
                  <a:lnTo>
                    <a:pt x="10" y="5"/>
                  </a:lnTo>
                  <a:lnTo>
                    <a:pt x="10" y="7"/>
                  </a:lnTo>
                  <a:lnTo>
                    <a:pt x="0" y="7"/>
                  </a:lnTo>
                  <a:lnTo>
                    <a:pt x="0" y="5"/>
                  </a:lnTo>
                  <a:lnTo>
                    <a:pt x="0" y="2"/>
                  </a:lnTo>
                  <a:lnTo>
                    <a:pt x="0"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4" name="Freeform 801"/>
            <p:cNvSpPr>
              <a:spLocks/>
            </p:cNvSpPr>
            <p:nvPr/>
          </p:nvSpPr>
          <p:spPr bwMode="auto">
            <a:xfrm>
              <a:off x="3338" y="3016"/>
              <a:ext cx="8" cy="9"/>
            </a:xfrm>
            <a:custGeom>
              <a:avLst/>
              <a:gdLst>
                <a:gd name="T0" fmla="*/ 0 w 9"/>
                <a:gd name="T1" fmla="*/ 4 h 9"/>
                <a:gd name="T2" fmla="*/ 3 w 9"/>
                <a:gd name="T3" fmla="*/ 0 h 9"/>
                <a:gd name="T4" fmla="*/ 4 w 9"/>
                <a:gd name="T5" fmla="*/ 0 h 9"/>
                <a:gd name="T6" fmla="*/ 4 w 9"/>
                <a:gd name="T7" fmla="*/ 4 h 9"/>
                <a:gd name="T8" fmla="*/ 4 w 9"/>
                <a:gd name="T9" fmla="*/ 4 h 9"/>
                <a:gd name="T10" fmla="*/ 4 w 9"/>
                <a:gd name="T11" fmla="*/ 8 h 9"/>
                <a:gd name="T12" fmla="*/ 4 w 9"/>
                <a:gd name="T13" fmla="*/ 8 h 9"/>
                <a:gd name="T14" fmla="*/ 3 w 9"/>
                <a:gd name="T15" fmla="*/ 8 h 9"/>
                <a:gd name="T16" fmla="*/ 0 w 9"/>
                <a:gd name="T17" fmla="*/ 8 h 9"/>
                <a:gd name="T18" fmla="*/ 0 w 9"/>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4"/>
                  </a:moveTo>
                  <a:lnTo>
                    <a:pt x="3" y="0"/>
                  </a:lnTo>
                  <a:lnTo>
                    <a:pt x="5" y="0"/>
                  </a:lnTo>
                  <a:lnTo>
                    <a:pt x="5" y="4"/>
                  </a:lnTo>
                  <a:lnTo>
                    <a:pt x="8" y="4"/>
                  </a:lnTo>
                  <a:lnTo>
                    <a:pt x="8" y="8"/>
                  </a:lnTo>
                  <a:lnTo>
                    <a:pt x="5" y="8"/>
                  </a:lnTo>
                  <a:lnTo>
                    <a:pt x="3" y="8"/>
                  </a:lnTo>
                  <a:lnTo>
                    <a:pt x="0" y="8"/>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5" name="Freeform 802"/>
            <p:cNvSpPr>
              <a:spLocks/>
            </p:cNvSpPr>
            <p:nvPr/>
          </p:nvSpPr>
          <p:spPr bwMode="auto">
            <a:xfrm>
              <a:off x="3345" y="2991"/>
              <a:ext cx="8" cy="9"/>
            </a:xfrm>
            <a:custGeom>
              <a:avLst/>
              <a:gdLst>
                <a:gd name="T0" fmla="*/ 0 w 9"/>
                <a:gd name="T1" fmla="*/ 4 h 9"/>
                <a:gd name="T2" fmla="*/ 3 w 9"/>
                <a:gd name="T3" fmla="*/ 0 h 9"/>
                <a:gd name="T4" fmla="*/ 4 w 9"/>
                <a:gd name="T5" fmla="*/ 0 h 9"/>
                <a:gd name="T6" fmla="*/ 4 w 9"/>
                <a:gd name="T7" fmla="*/ 4 h 9"/>
                <a:gd name="T8" fmla="*/ 4 w 9"/>
                <a:gd name="T9" fmla="*/ 8 h 9"/>
                <a:gd name="T10" fmla="*/ 4 w 9"/>
                <a:gd name="T11" fmla="*/ 8 h 9"/>
                <a:gd name="T12" fmla="*/ 3 w 9"/>
                <a:gd name="T13" fmla="*/ 8 h 9"/>
                <a:gd name="T14" fmla="*/ 0 w 9"/>
                <a:gd name="T15" fmla="*/ 8 h 9"/>
                <a:gd name="T16" fmla="*/ 0 w 9"/>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0" y="4"/>
                  </a:moveTo>
                  <a:lnTo>
                    <a:pt x="3" y="0"/>
                  </a:lnTo>
                  <a:lnTo>
                    <a:pt x="5" y="0"/>
                  </a:lnTo>
                  <a:lnTo>
                    <a:pt x="8" y="4"/>
                  </a:lnTo>
                  <a:lnTo>
                    <a:pt x="8" y="8"/>
                  </a:lnTo>
                  <a:lnTo>
                    <a:pt x="5" y="8"/>
                  </a:lnTo>
                  <a:lnTo>
                    <a:pt x="3" y="8"/>
                  </a:lnTo>
                  <a:lnTo>
                    <a:pt x="0" y="8"/>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6" name="Freeform 803"/>
            <p:cNvSpPr>
              <a:spLocks/>
            </p:cNvSpPr>
            <p:nvPr/>
          </p:nvSpPr>
          <p:spPr bwMode="auto">
            <a:xfrm>
              <a:off x="3260" y="3000"/>
              <a:ext cx="7" cy="8"/>
            </a:xfrm>
            <a:custGeom>
              <a:avLst/>
              <a:gdLst>
                <a:gd name="T0" fmla="*/ 2 w 8"/>
                <a:gd name="T1" fmla="*/ 2 h 8"/>
                <a:gd name="T2" fmla="*/ 2 w 8"/>
                <a:gd name="T3" fmla="*/ 0 h 8"/>
                <a:gd name="T4" fmla="*/ 4 w 8"/>
                <a:gd name="T5" fmla="*/ 0 h 8"/>
                <a:gd name="T6" fmla="*/ 4 w 8"/>
                <a:gd name="T7" fmla="*/ 0 h 8"/>
                <a:gd name="T8" fmla="*/ 4 w 8"/>
                <a:gd name="T9" fmla="*/ 2 h 8"/>
                <a:gd name="T10" fmla="*/ 4 w 8"/>
                <a:gd name="T11" fmla="*/ 5 h 8"/>
                <a:gd name="T12" fmla="*/ 4 w 8"/>
                <a:gd name="T13" fmla="*/ 7 h 8"/>
                <a:gd name="T14" fmla="*/ 4 w 8"/>
                <a:gd name="T15" fmla="*/ 7 h 8"/>
                <a:gd name="T16" fmla="*/ 2 w 8"/>
                <a:gd name="T17" fmla="*/ 7 h 8"/>
                <a:gd name="T18" fmla="*/ 0 w 8"/>
                <a:gd name="T19" fmla="*/ 5 h 8"/>
                <a:gd name="T20" fmla="*/ 0 w 8"/>
                <a:gd name="T21" fmla="*/ 2 h 8"/>
                <a:gd name="T22" fmla="*/ 2 w 8"/>
                <a:gd name="T23" fmla="*/ 2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8"/>
                <a:gd name="T38" fmla="*/ 8 w 8"/>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8">
                  <a:moveTo>
                    <a:pt x="2" y="2"/>
                  </a:moveTo>
                  <a:lnTo>
                    <a:pt x="2" y="0"/>
                  </a:lnTo>
                  <a:lnTo>
                    <a:pt x="5" y="0"/>
                  </a:lnTo>
                  <a:lnTo>
                    <a:pt x="7" y="0"/>
                  </a:lnTo>
                  <a:lnTo>
                    <a:pt x="7" y="2"/>
                  </a:lnTo>
                  <a:lnTo>
                    <a:pt x="7" y="5"/>
                  </a:lnTo>
                  <a:lnTo>
                    <a:pt x="7" y="7"/>
                  </a:lnTo>
                  <a:lnTo>
                    <a:pt x="5" y="7"/>
                  </a:lnTo>
                  <a:lnTo>
                    <a:pt x="2" y="7"/>
                  </a:lnTo>
                  <a:lnTo>
                    <a:pt x="0" y="5"/>
                  </a:lnTo>
                  <a:lnTo>
                    <a:pt x="0" y="2"/>
                  </a:lnTo>
                  <a:lnTo>
                    <a:pt x="2"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7" name="Freeform 804"/>
            <p:cNvSpPr>
              <a:spLocks/>
            </p:cNvSpPr>
            <p:nvPr/>
          </p:nvSpPr>
          <p:spPr bwMode="auto">
            <a:xfrm>
              <a:off x="3231" y="2984"/>
              <a:ext cx="8" cy="9"/>
            </a:xfrm>
            <a:custGeom>
              <a:avLst/>
              <a:gdLst>
                <a:gd name="T0" fmla="*/ 0 w 9"/>
                <a:gd name="T1" fmla="*/ 4 h 9"/>
                <a:gd name="T2" fmla="*/ 0 w 9"/>
                <a:gd name="T3" fmla="*/ 0 h 9"/>
                <a:gd name="T4" fmla="*/ 3 w 9"/>
                <a:gd name="T5" fmla="*/ 0 h 9"/>
                <a:gd name="T6" fmla="*/ 4 w 9"/>
                <a:gd name="T7" fmla="*/ 0 h 9"/>
                <a:gd name="T8" fmla="*/ 4 w 9"/>
                <a:gd name="T9" fmla="*/ 4 h 9"/>
                <a:gd name="T10" fmla="*/ 4 w 9"/>
                <a:gd name="T11" fmla="*/ 8 h 9"/>
                <a:gd name="T12" fmla="*/ 4 w 9"/>
                <a:gd name="T13" fmla="*/ 8 h 9"/>
                <a:gd name="T14" fmla="*/ 3 w 9"/>
                <a:gd name="T15" fmla="*/ 8 h 9"/>
                <a:gd name="T16" fmla="*/ 0 w 9"/>
                <a:gd name="T17" fmla="*/ 8 h 9"/>
                <a:gd name="T18" fmla="*/ 0 w 9"/>
                <a:gd name="T19" fmla="*/ 4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4"/>
                  </a:moveTo>
                  <a:lnTo>
                    <a:pt x="0" y="0"/>
                  </a:lnTo>
                  <a:lnTo>
                    <a:pt x="3" y="0"/>
                  </a:lnTo>
                  <a:lnTo>
                    <a:pt x="5" y="0"/>
                  </a:lnTo>
                  <a:lnTo>
                    <a:pt x="8" y="4"/>
                  </a:lnTo>
                  <a:lnTo>
                    <a:pt x="8" y="8"/>
                  </a:lnTo>
                  <a:lnTo>
                    <a:pt x="5" y="8"/>
                  </a:lnTo>
                  <a:lnTo>
                    <a:pt x="3" y="8"/>
                  </a:lnTo>
                  <a:lnTo>
                    <a:pt x="0" y="8"/>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8" name="Freeform 805"/>
            <p:cNvSpPr>
              <a:spLocks/>
            </p:cNvSpPr>
            <p:nvPr/>
          </p:nvSpPr>
          <p:spPr bwMode="auto">
            <a:xfrm>
              <a:off x="3241" y="3014"/>
              <a:ext cx="8" cy="8"/>
            </a:xfrm>
            <a:custGeom>
              <a:avLst/>
              <a:gdLst>
                <a:gd name="T0" fmla="*/ 0 w 9"/>
                <a:gd name="T1" fmla="*/ 2 h 8"/>
                <a:gd name="T2" fmla="*/ 3 w 9"/>
                <a:gd name="T3" fmla="*/ 0 h 8"/>
                <a:gd name="T4" fmla="*/ 4 w 9"/>
                <a:gd name="T5" fmla="*/ 0 h 8"/>
                <a:gd name="T6" fmla="*/ 4 w 9"/>
                <a:gd name="T7" fmla="*/ 2 h 8"/>
                <a:gd name="T8" fmla="*/ 4 w 9"/>
                <a:gd name="T9" fmla="*/ 2 h 8"/>
                <a:gd name="T10" fmla="*/ 4 w 9"/>
                <a:gd name="T11" fmla="*/ 5 h 8"/>
                <a:gd name="T12" fmla="*/ 4 w 9"/>
                <a:gd name="T13" fmla="*/ 7 h 8"/>
                <a:gd name="T14" fmla="*/ 4 w 9"/>
                <a:gd name="T15" fmla="*/ 7 h 8"/>
                <a:gd name="T16" fmla="*/ 3 w 9"/>
                <a:gd name="T17" fmla="*/ 7 h 8"/>
                <a:gd name="T18" fmla="*/ 0 w 9"/>
                <a:gd name="T19" fmla="*/ 5 h 8"/>
                <a:gd name="T20" fmla="*/ 0 w 9"/>
                <a:gd name="T21" fmla="*/ 2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2"/>
                  </a:moveTo>
                  <a:lnTo>
                    <a:pt x="3" y="0"/>
                  </a:lnTo>
                  <a:lnTo>
                    <a:pt x="5" y="0"/>
                  </a:lnTo>
                  <a:lnTo>
                    <a:pt x="5" y="2"/>
                  </a:lnTo>
                  <a:lnTo>
                    <a:pt x="8" y="2"/>
                  </a:lnTo>
                  <a:lnTo>
                    <a:pt x="8" y="5"/>
                  </a:lnTo>
                  <a:lnTo>
                    <a:pt x="8" y="7"/>
                  </a:lnTo>
                  <a:lnTo>
                    <a:pt x="5" y="7"/>
                  </a:lnTo>
                  <a:lnTo>
                    <a:pt x="3"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39" name="Freeform 806"/>
            <p:cNvSpPr>
              <a:spLocks/>
            </p:cNvSpPr>
            <p:nvPr/>
          </p:nvSpPr>
          <p:spPr bwMode="auto">
            <a:xfrm>
              <a:off x="3294" y="3038"/>
              <a:ext cx="9" cy="8"/>
            </a:xfrm>
            <a:custGeom>
              <a:avLst/>
              <a:gdLst>
                <a:gd name="T0" fmla="*/ 0 w 10"/>
                <a:gd name="T1" fmla="*/ 2 h 8"/>
                <a:gd name="T2" fmla="*/ 0 w 10"/>
                <a:gd name="T3" fmla="*/ 0 h 8"/>
                <a:gd name="T4" fmla="*/ 4 w 10"/>
                <a:gd name="T5" fmla="*/ 0 h 8"/>
                <a:gd name="T6" fmla="*/ 5 w 10"/>
                <a:gd name="T7" fmla="*/ 0 h 8"/>
                <a:gd name="T8" fmla="*/ 5 w 10"/>
                <a:gd name="T9" fmla="*/ 2 h 8"/>
                <a:gd name="T10" fmla="*/ 5 w 10"/>
                <a:gd name="T11" fmla="*/ 5 h 8"/>
                <a:gd name="T12" fmla="*/ 5 w 10"/>
                <a:gd name="T13" fmla="*/ 7 h 8"/>
                <a:gd name="T14" fmla="*/ 4 w 10"/>
                <a:gd name="T15" fmla="*/ 7 h 8"/>
                <a:gd name="T16" fmla="*/ 0 w 10"/>
                <a:gd name="T17" fmla="*/ 7 h 8"/>
                <a:gd name="T18" fmla="*/ 0 w 10"/>
                <a:gd name="T19" fmla="*/ 5 h 8"/>
                <a:gd name="T20" fmla="*/ 0 w 10"/>
                <a:gd name="T21" fmla="*/ 2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0" y="2"/>
                  </a:moveTo>
                  <a:lnTo>
                    <a:pt x="0" y="0"/>
                  </a:lnTo>
                  <a:lnTo>
                    <a:pt x="4" y="0"/>
                  </a:lnTo>
                  <a:lnTo>
                    <a:pt x="9" y="0"/>
                  </a:lnTo>
                  <a:lnTo>
                    <a:pt x="9" y="2"/>
                  </a:lnTo>
                  <a:lnTo>
                    <a:pt x="9" y="5"/>
                  </a:lnTo>
                  <a:lnTo>
                    <a:pt x="9" y="7"/>
                  </a:lnTo>
                  <a:lnTo>
                    <a:pt x="4" y="7"/>
                  </a:lnTo>
                  <a:lnTo>
                    <a:pt x="0"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40" name="Freeform 807"/>
            <p:cNvSpPr>
              <a:spLocks/>
            </p:cNvSpPr>
            <p:nvPr/>
          </p:nvSpPr>
          <p:spPr bwMode="auto">
            <a:xfrm>
              <a:off x="3268" y="2908"/>
              <a:ext cx="8" cy="9"/>
            </a:xfrm>
            <a:custGeom>
              <a:avLst/>
              <a:gdLst>
                <a:gd name="T0" fmla="*/ 0 w 9"/>
                <a:gd name="T1" fmla="*/ 4 h 9"/>
                <a:gd name="T2" fmla="*/ 3 w 9"/>
                <a:gd name="T3" fmla="*/ 0 h 9"/>
                <a:gd name="T4" fmla="*/ 4 w 9"/>
                <a:gd name="T5" fmla="*/ 4 h 9"/>
                <a:gd name="T6" fmla="*/ 4 w 9"/>
                <a:gd name="T7" fmla="*/ 4 h 9"/>
                <a:gd name="T8" fmla="*/ 4 w 9"/>
                <a:gd name="T9" fmla="*/ 8 h 9"/>
                <a:gd name="T10" fmla="*/ 4 w 9"/>
                <a:gd name="T11" fmla="*/ 8 h 9"/>
                <a:gd name="T12" fmla="*/ 3 w 9"/>
                <a:gd name="T13" fmla="*/ 8 h 9"/>
                <a:gd name="T14" fmla="*/ 0 w 9"/>
                <a:gd name="T15" fmla="*/ 8 h 9"/>
                <a:gd name="T16" fmla="*/ 0 w 9"/>
                <a:gd name="T17" fmla="*/ 4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0" y="4"/>
                  </a:moveTo>
                  <a:lnTo>
                    <a:pt x="3" y="0"/>
                  </a:lnTo>
                  <a:lnTo>
                    <a:pt x="5" y="4"/>
                  </a:lnTo>
                  <a:lnTo>
                    <a:pt x="8" y="4"/>
                  </a:lnTo>
                  <a:lnTo>
                    <a:pt x="8" y="8"/>
                  </a:lnTo>
                  <a:lnTo>
                    <a:pt x="5" y="8"/>
                  </a:lnTo>
                  <a:lnTo>
                    <a:pt x="3" y="8"/>
                  </a:lnTo>
                  <a:lnTo>
                    <a:pt x="0" y="8"/>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41" name="Freeform 808"/>
            <p:cNvSpPr>
              <a:spLocks/>
            </p:cNvSpPr>
            <p:nvPr/>
          </p:nvSpPr>
          <p:spPr bwMode="auto">
            <a:xfrm>
              <a:off x="3306" y="2911"/>
              <a:ext cx="8" cy="8"/>
            </a:xfrm>
            <a:custGeom>
              <a:avLst/>
              <a:gdLst>
                <a:gd name="T0" fmla="*/ 0 w 9"/>
                <a:gd name="T1" fmla="*/ 2 h 8"/>
                <a:gd name="T2" fmla="*/ 0 w 9"/>
                <a:gd name="T3" fmla="*/ 0 h 8"/>
                <a:gd name="T4" fmla="*/ 3 w 9"/>
                <a:gd name="T5" fmla="*/ 0 h 8"/>
                <a:gd name="T6" fmla="*/ 4 w 9"/>
                <a:gd name="T7" fmla="*/ 0 h 8"/>
                <a:gd name="T8" fmla="*/ 4 w 9"/>
                <a:gd name="T9" fmla="*/ 2 h 8"/>
                <a:gd name="T10" fmla="*/ 4 w 9"/>
                <a:gd name="T11" fmla="*/ 5 h 8"/>
                <a:gd name="T12" fmla="*/ 4 w 9"/>
                <a:gd name="T13" fmla="*/ 5 h 8"/>
                <a:gd name="T14" fmla="*/ 4 w 9"/>
                <a:gd name="T15" fmla="*/ 7 h 8"/>
                <a:gd name="T16" fmla="*/ 3 w 9"/>
                <a:gd name="T17" fmla="*/ 7 h 8"/>
                <a:gd name="T18" fmla="*/ 0 w 9"/>
                <a:gd name="T19" fmla="*/ 7 h 8"/>
                <a:gd name="T20" fmla="*/ 0 w 9"/>
                <a:gd name="T21" fmla="*/ 5 h 8"/>
                <a:gd name="T22" fmla="*/ 0 w 9"/>
                <a:gd name="T23" fmla="*/ 2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8"/>
                <a:gd name="T38" fmla="*/ 9 w 9"/>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8">
                  <a:moveTo>
                    <a:pt x="0" y="2"/>
                  </a:moveTo>
                  <a:lnTo>
                    <a:pt x="0" y="0"/>
                  </a:lnTo>
                  <a:lnTo>
                    <a:pt x="3" y="0"/>
                  </a:lnTo>
                  <a:lnTo>
                    <a:pt x="5" y="0"/>
                  </a:lnTo>
                  <a:lnTo>
                    <a:pt x="8" y="2"/>
                  </a:lnTo>
                  <a:lnTo>
                    <a:pt x="8" y="5"/>
                  </a:lnTo>
                  <a:lnTo>
                    <a:pt x="5" y="5"/>
                  </a:lnTo>
                  <a:lnTo>
                    <a:pt x="5" y="7"/>
                  </a:lnTo>
                  <a:lnTo>
                    <a:pt x="3" y="7"/>
                  </a:lnTo>
                  <a:lnTo>
                    <a:pt x="0" y="7"/>
                  </a:lnTo>
                  <a:lnTo>
                    <a:pt x="0" y="5"/>
                  </a:lnTo>
                  <a:lnTo>
                    <a:pt x="0"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42" name="Freeform 809"/>
            <p:cNvSpPr>
              <a:spLocks/>
            </p:cNvSpPr>
            <p:nvPr/>
          </p:nvSpPr>
          <p:spPr bwMode="auto">
            <a:xfrm>
              <a:off x="3342" y="2948"/>
              <a:ext cx="8" cy="8"/>
            </a:xfrm>
            <a:custGeom>
              <a:avLst/>
              <a:gdLst>
                <a:gd name="T0" fmla="*/ 3 w 9"/>
                <a:gd name="T1" fmla="*/ 2 h 8"/>
                <a:gd name="T2" fmla="*/ 3 w 9"/>
                <a:gd name="T3" fmla="*/ 0 h 8"/>
                <a:gd name="T4" fmla="*/ 4 w 9"/>
                <a:gd name="T5" fmla="*/ 0 h 8"/>
                <a:gd name="T6" fmla="*/ 4 w 9"/>
                <a:gd name="T7" fmla="*/ 2 h 8"/>
                <a:gd name="T8" fmla="*/ 4 w 9"/>
                <a:gd name="T9" fmla="*/ 5 h 8"/>
                <a:gd name="T10" fmla="*/ 4 w 9"/>
                <a:gd name="T11" fmla="*/ 7 h 8"/>
                <a:gd name="T12" fmla="*/ 4 w 9"/>
                <a:gd name="T13" fmla="*/ 7 h 8"/>
                <a:gd name="T14" fmla="*/ 3 w 9"/>
                <a:gd name="T15" fmla="*/ 7 h 8"/>
                <a:gd name="T16" fmla="*/ 0 w 9"/>
                <a:gd name="T17" fmla="*/ 7 h 8"/>
                <a:gd name="T18" fmla="*/ 0 w 9"/>
                <a:gd name="T19" fmla="*/ 5 h 8"/>
                <a:gd name="T20" fmla="*/ 3 w 9"/>
                <a:gd name="T21" fmla="*/ 2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3" y="2"/>
                  </a:moveTo>
                  <a:lnTo>
                    <a:pt x="3" y="0"/>
                  </a:lnTo>
                  <a:lnTo>
                    <a:pt x="5" y="0"/>
                  </a:lnTo>
                  <a:lnTo>
                    <a:pt x="8" y="2"/>
                  </a:lnTo>
                  <a:lnTo>
                    <a:pt x="8" y="5"/>
                  </a:lnTo>
                  <a:lnTo>
                    <a:pt x="8" y="7"/>
                  </a:lnTo>
                  <a:lnTo>
                    <a:pt x="5" y="7"/>
                  </a:lnTo>
                  <a:lnTo>
                    <a:pt x="3" y="7"/>
                  </a:lnTo>
                  <a:lnTo>
                    <a:pt x="0" y="7"/>
                  </a:lnTo>
                  <a:lnTo>
                    <a:pt x="0" y="5"/>
                  </a:lnTo>
                  <a:lnTo>
                    <a:pt x="3" y="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43" name="Freeform 810"/>
            <p:cNvSpPr>
              <a:spLocks/>
            </p:cNvSpPr>
            <p:nvPr/>
          </p:nvSpPr>
          <p:spPr bwMode="auto">
            <a:xfrm>
              <a:off x="3333" y="2983"/>
              <a:ext cx="9" cy="9"/>
            </a:xfrm>
            <a:custGeom>
              <a:avLst/>
              <a:gdLst>
                <a:gd name="T0" fmla="*/ 0 w 10"/>
                <a:gd name="T1" fmla="*/ 4 h 9"/>
                <a:gd name="T2" fmla="*/ 4 w 10"/>
                <a:gd name="T3" fmla="*/ 0 h 9"/>
                <a:gd name="T4" fmla="*/ 4 w 10"/>
                <a:gd name="T5" fmla="*/ 4 h 9"/>
                <a:gd name="T6" fmla="*/ 5 w 10"/>
                <a:gd name="T7" fmla="*/ 4 h 9"/>
                <a:gd name="T8" fmla="*/ 4 w 10"/>
                <a:gd name="T9" fmla="*/ 4 h 9"/>
                <a:gd name="T10" fmla="*/ 4 w 10"/>
                <a:gd name="T11" fmla="*/ 8 h 9"/>
                <a:gd name="T12" fmla="*/ 0 w 10"/>
                <a:gd name="T13" fmla="*/ 8 h 9"/>
                <a:gd name="T14" fmla="*/ 0 w 10"/>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9"/>
                <a:gd name="T26" fmla="*/ 10 w 10"/>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9">
                  <a:moveTo>
                    <a:pt x="0" y="4"/>
                  </a:moveTo>
                  <a:lnTo>
                    <a:pt x="4" y="0"/>
                  </a:lnTo>
                  <a:lnTo>
                    <a:pt x="4" y="4"/>
                  </a:lnTo>
                  <a:lnTo>
                    <a:pt x="9" y="4"/>
                  </a:lnTo>
                  <a:lnTo>
                    <a:pt x="4" y="4"/>
                  </a:lnTo>
                  <a:lnTo>
                    <a:pt x="4" y="8"/>
                  </a:lnTo>
                  <a:lnTo>
                    <a:pt x="0" y="8"/>
                  </a:lnTo>
                  <a:lnTo>
                    <a:pt x="0" y="4"/>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44" name="Freeform 811"/>
            <p:cNvSpPr>
              <a:spLocks/>
            </p:cNvSpPr>
            <p:nvPr/>
          </p:nvSpPr>
          <p:spPr bwMode="auto">
            <a:xfrm>
              <a:off x="3348" y="2970"/>
              <a:ext cx="8" cy="9"/>
            </a:xfrm>
            <a:custGeom>
              <a:avLst/>
              <a:gdLst>
                <a:gd name="T0" fmla="*/ 3 w 9"/>
                <a:gd name="T1" fmla="*/ 0 h 9"/>
                <a:gd name="T2" fmla="*/ 3 w 9"/>
                <a:gd name="T3" fmla="*/ 0 h 9"/>
                <a:gd name="T4" fmla="*/ 4 w 9"/>
                <a:gd name="T5" fmla="*/ 0 h 9"/>
                <a:gd name="T6" fmla="*/ 4 w 9"/>
                <a:gd name="T7" fmla="*/ 0 h 9"/>
                <a:gd name="T8" fmla="*/ 4 w 9"/>
                <a:gd name="T9" fmla="*/ 4 h 9"/>
                <a:gd name="T10" fmla="*/ 4 w 9"/>
                <a:gd name="T11" fmla="*/ 8 h 9"/>
                <a:gd name="T12" fmla="*/ 3 w 9"/>
                <a:gd name="T13" fmla="*/ 8 h 9"/>
                <a:gd name="T14" fmla="*/ 3 w 9"/>
                <a:gd name="T15" fmla="*/ 4 h 9"/>
                <a:gd name="T16" fmla="*/ 0 w 9"/>
                <a:gd name="T17" fmla="*/ 4 h 9"/>
                <a:gd name="T18" fmla="*/ 0 w 9"/>
                <a:gd name="T19" fmla="*/ 0 h 9"/>
                <a:gd name="T20" fmla="*/ 3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3" y="0"/>
                  </a:moveTo>
                  <a:lnTo>
                    <a:pt x="3" y="0"/>
                  </a:lnTo>
                  <a:lnTo>
                    <a:pt x="5" y="0"/>
                  </a:lnTo>
                  <a:lnTo>
                    <a:pt x="8" y="0"/>
                  </a:lnTo>
                  <a:lnTo>
                    <a:pt x="8" y="4"/>
                  </a:lnTo>
                  <a:lnTo>
                    <a:pt x="5" y="8"/>
                  </a:lnTo>
                  <a:lnTo>
                    <a:pt x="3" y="8"/>
                  </a:lnTo>
                  <a:lnTo>
                    <a:pt x="3" y="4"/>
                  </a:lnTo>
                  <a:lnTo>
                    <a:pt x="0" y="4"/>
                  </a:lnTo>
                  <a:lnTo>
                    <a:pt x="0" y="0"/>
                  </a:lnTo>
                  <a:lnTo>
                    <a:pt x="3" y="0"/>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0245" name="Freeform 813"/>
            <p:cNvSpPr>
              <a:spLocks/>
            </p:cNvSpPr>
            <p:nvPr/>
          </p:nvSpPr>
          <p:spPr bwMode="auto">
            <a:xfrm>
              <a:off x="4140" y="3707"/>
              <a:ext cx="19" cy="16"/>
            </a:xfrm>
            <a:custGeom>
              <a:avLst/>
              <a:gdLst>
                <a:gd name="T0" fmla="*/ 0 w 22"/>
                <a:gd name="T1" fmla="*/ 15 h 16"/>
                <a:gd name="T2" fmla="*/ 0 w 22"/>
                <a:gd name="T3" fmla="*/ 0 h 16"/>
                <a:gd name="T4" fmla="*/ 3 w 22"/>
                <a:gd name="T5" fmla="*/ 8 h 16"/>
                <a:gd name="T6" fmla="*/ 0 w 22"/>
                <a:gd name="T7" fmla="*/ 15 h 16"/>
                <a:gd name="T8" fmla="*/ 0 60000 65536"/>
                <a:gd name="T9" fmla="*/ 0 60000 65536"/>
                <a:gd name="T10" fmla="*/ 0 60000 65536"/>
                <a:gd name="T11" fmla="*/ 0 60000 65536"/>
                <a:gd name="T12" fmla="*/ 0 w 22"/>
                <a:gd name="T13" fmla="*/ 0 h 16"/>
                <a:gd name="T14" fmla="*/ 22 w 22"/>
                <a:gd name="T15" fmla="*/ 16 h 16"/>
              </a:gdLst>
              <a:ahLst/>
              <a:cxnLst>
                <a:cxn ang="T8">
                  <a:pos x="T0" y="T1"/>
                </a:cxn>
                <a:cxn ang="T9">
                  <a:pos x="T2" y="T3"/>
                </a:cxn>
                <a:cxn ang="T10">
                  <a:pos x="T4" y="T5"/>
                </a:cxn>
                <a:cxn ang="T11">
                  <a:pos x="T6" y="T7"/>
                </a:cxn>
              </a:cxnLst>
              <a:rect l="T12" t="T13" r="T14" b="T15"/>
              <a:pathLst>
                <a:path w="22" h="16">
                  <a:moveTo>
                    <a:pt x="0" y="15"/>
                  </a:moveTo>
                  <a:lnTo>
                    <a:pt x="0" y="0"/>
                  </a:lnTo>
                  <a:lnTo>
                    <a:pt x="21" y="8"/>
                  </a:lnTo>
                  <a:lnTo>
                    <a:pt x="0" y="15"/>
                  </a:lnTo>
                </a:path>
              </a:pathLst>
            </a:custGeom>
            <a:solidFill>
              <a:srgbClr val="6CC2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grpSp>
      <p:sp>
        <p:nvSpPr>
          <p:cNvPr id="29741" name="Rectangle 814"/>
          <p:cNvSpPr>
            <a:spLocks noGrp="1" noChangeArrowheads="1"/>
          </p:cNvSpPr>
          <p:nvPr>
            <p:ph type="title" idx="4294967295"/>
          </p:nvPr>
        </p:nvSpPr>
        <p:spPr>
          <a:xfrm>
            <a:off x="457200" y="188640"/>
            <a:ext cx="8229600" cy="896144"/>
          </a:xfrm>
          <a:noFill/>
        </p:spPr>
        <p:txBody>
          <a:bodyPr lIns="90488" tIns="44450" rIns="90488" bIns="44450" anchor="t"/>
          <a:lstStyle/>
          <a:p>
            <a:pPr>
              <a:lnSpc>
                <a:spcPct val="120000"/>
              </a:lnSpc>
            </a:pPr>
            <a:r>
              <a:rPr lang="en-GB" sz="2200" b="1" dirty="0" smtClean="0">
                <a:solidFill>
                  <a:srgbClr val="FFFF00"/>
                </a:solidFill>
                <a:latin typeface="Arial" charset="0"/>
              </a:rPr>
              <a:t>Factors involved in</a:t>
            </a:r>
            <a:r>
              <a:rPr lang="en-GB" sz="2200" b="1" dirty="0">
                <a:solidFill>
                  <a:srgbClr val="FFFF00"/>
                </a:solidFill>
                <a:latin typeface="Arial" charset="0"/>
              </a:rPr>
              <a:t/>
            </a:r>
            <a:br>
              <a:rPr lang="en-GB" sz="2200" b="1" dirty="0">
                <a:solidFill>
                  <a:srgbClr val="FFFF00"/>
                </a:solidFill>
                <a:latin typeface="Arial" charset="0"/>
              </a:rPr>
            </a:br>
            <a:r>
              <a:rPr lang="en-GB" sz="2200" b="1" dirty="0">
                <a:solidFill>
                  <a:srgbClr val="FFFF00"/>
                </a:solidFill>
                <a:latin typeface="Arial" charset="0"/>
              </a:rPr>
              <a:t>NSAID-associated </a:t>
            </a:r>
            <a:r>
              <a:rPr lang="en-GB" sz="2200" b="1" dirty="0" err="1">
                <a:solidFill>
                  <a:srgbClr val="FFFF00"/>
                </a:solidFill>
                <a:latin typeface="Arial" charset="0"/>
              </a:rPr>
              <a:t>gastroduodenal</a:t>
            </a:r>
            <a:r>
              <a:rPr lang="en-GB" sz="2200" b="1" dirty="0">
                <a:solidFill>
                  <a:srgbClr val="FFFF00"/>
                </a:solidFill>
                <a:latin typeface="Arial" charset="0"/>
              </a:rPr>
              <a:t> damage</a:t>
            </a:r>
          </a:p>
        </p:txBody>
      </p:sp>
      <p:grpSp>
        <p:nvGrpSpPr>
          <p:cNvPr id="3" name="Gruppo 2"/>
          <p:cNvGrpSpPr/>
          <p:nvPr/>
        </p:nvGrpSpPr>
        <p:grpSpPr>
          <a:xfrm>
            <a:off x="0" y="1412776"/>
            <a:ext cx="3154363" cy="4824536"/>
            <a:chOff x="0" y="1412776"/>
            <a:chExt cx="3154363" cy="4824536"/>
          </a:xfrm>
        </p:grpSpPr>
        <p:sp>
          <p:nvSpPr>
            <p:cNvPr id="2" name="Rettangolo 1"/>
            <p:cNvSpPr/>
            <p:nvPr/>
          </p:nvSpPr>
          <p:spPr>
            <a:xfrm>
              <a:off x="12998" y="2132856"/>
              <a:ext cx="2038721" cy="41044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9702" name="Rectangle 60"/>
            <p:cNvSpPr>
              <a:spLocks noChangeArrowheads="1"/>
            </p:cNvSpPr>
            <p:nvPr/>
          </p:nvSpPr>
          <p:spPr bwMode="auto">
            <a:xfrm>
              <a:off x="50800" y="1412776"/>
              <a:ext cx="3103563" cy="34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lnSpc>
                  <a:spcPct val="90000"/>
                </a:lnSpc>
                <a:spcBef>
                  <a:spcPct val="50000"/>
                </a:spcBef>
              </a:pPr>
              <a:r>
                <a:rPr lang="en-GB" b="1" dirty="0">
                  <a:solidFill>
                    <a:srgbClr val="00FF00"/>
                  </a:solidFill>
                </a:rPr>
                <a:t>PROTECTIVE FACTORS</a:t>
              </a:r>
            </a:p>
          </p:txBody>
        </p:sp>
        <p:sp>
          <p:nvSpPr>
            <p:cNvPr id="29703" name="Rectangle 61"/>
            <p:cNvSpPr>
              <a:spLocks noChangeArrowheads="1"/>
            </p:cNvSpPr>
            <p:nvPr/>
          </p:nvSpPr>
          <p:spPr bwMode="auto">
            <a:xfrm>
              <a:off x="466931" y="2437244"/>
              <a:ext cx="1368765" cy="315471"/>
            </a:xfrm>
            <a:prstGeom prst="rect">
              <a:avLst/>
            </a:prstGeom>
            <a:solidFill>
              <a:schemeClr val="accent1"/>
            </a:solidFill>
            <a:ln>
              <a:noFill/>
            </a:ln>
          </p:spPr>
          <p:txBody>
            <a:bodyPr wrap="none" lIns="90488" tIns="44450" rIns="90488" bIns="44450">
              <a:spAutoFit/>
            </a:bodyPr>
            <a:lstStyle/>
            <a:p>
              <a:pPr algn="ctr" eaLnBrk="0" hangingPunct="0">
                <a:lnSpc>
                  <a:spcPct val="90000"/>
                </a:lnSpc>
              </a:pPr>
              <a:r>
                <a:rPr lang="en-GB" sz="1600" b="1" dirty="0">
                  <a:solidFill>
                    <a:schemeClr val="bg1"/>
                  </a:solidFill>
                </a:rPr>
                <a:t>Mucus layer</a:t>
              </a:r>
            </a:p>
          </p:txBody>
        </p:sp>
        <p:sp>
          <p:nvSpPr>
            <p:cNvPr id="29704" name="Rectangle 62"/>
            <p:cNvSpPr>
              <a:spLocks noChangeArrowheads="1"/>
            </p:cNvSpPr>
            <p:nvPr/>
          </p:nvSpPr>
          <p:spPr bwMode="auto">
            <a:xfrm>
              <a:off x="306430" y="2825497"/>
              <a:ext cx="1529266" cy="315471"/>
            </a:xfrm>
            <a:prstGeom prst="rect">
              <a:avLst/>
            </a:prstGeom>
            <a:solidFill>
              <a:schemeClr val="accent1"/>
            </a:solidFill>
            <a:ln>
              <a:noFill/>
            </a:ln>
          </p:spPr>
          <p:txBody>
            <a:bodyPr wrap="none" lIns="90488" tIns="44450" rIns="90488" bIns="44450">
              <a:spAutoFit/>
            </a:bodyPr>
            <a:lstStyle/>
            <a:p>
              <a:pPr eaLnBrk="0" hangingPunct="0">
                <a:lnSpc>
                  <a:spcPct val="90000"/>
                </a:lnSpc>
              </a:pPr>
              <a:r>
                <a:rPr lang="en-GB" sz="1600" b="1" dirty="0">
                  <a:solidFill>
                    <a:schemeClr val="bg1"/>
                  </a:solidFill>
                </a:rPr>
                <a:t>Ionic gradient</a:t>
              </a:r>
            </a:p>
          </p:txBody>
        </p:sp>
        <p:sp>
          <p:nvSpPr>
            <p:cNvPr id="29705" name="Rectangle 63"/>
            <p:cNvSpPr>
              <a:spLocks noChangeArrowheads="1"/>
            </p:cNvSpPr>
            <p:nvPr/>
          </p:nvSpPr>
          <p:spPr bwMode="auto">
            <a:xfrm>
              <a:off x="0" y="3136900"/>
              <a:ext cx="1904769" cy="315471"/>
            </a:xfrm>
            <a:prstGeom prst="rect">
              <a:avLst/>
            </a:prstGeom>
            <a:solidFill>
              <a:schemeClr val="accent1"/>
            </a:solidFill>
            <a:ln>
              <a:noFill/>
            </a:ln>
          </p:spPr>
          <p:txBody>
            <a:bodyPr wrap="none" lIns="90488" tIns="44450" rIns="90488" bIns="44450">
              <a:spAutoFit/>
            </a:bodyPr>
            <a:lstStyle/>
            <a:p>
              <a:pPr eaLnBrk="0" hangingPunct="0">
                <a:lnSpc>
                  <a:spcPct val="90000"/>
                </a:lnSpc>
              </a:pPr>
              <a:r>
                <a:rPr lang="en-GB" sz="1600" b="1" dirty="0">
                  <a:solidFill>
                    <a:schemeClr val="bg1"/>
                  </a:solidFill>
                </a:rPr>
                <a:t>Bicarbonate layer</a:t>
              </a:r>
            </a:p>
          </p:txBody>
        </p:sp>
        <p:sp>
          <p:nvSpPr>
            <p:cNvPr id="29706" name="Rectangle 64"/>
            <p:cNvSpPr>
              <a:spLocks noChangeArrowheads="1"/>
            </p:cNvSpPr>
            <p:nvPr/>
          </p:nvSpPr>
          <p:spPr bwMode="auto">
            <a:xfrm>
              <a:off x="98768" y="3545577"/>
              <a:ext cx="1664920" cy="315471"/>
            </a:xfrm>
            <a:prstGeom prst="rect">
              <a:avLst/>
            </a:prstGeom>
            <a:solidFill>
              <a:schemeClr val="accent1"/>
            </a:solidFill>
            <a:ln>
              <a:noFill/>
            </a:ln>
          </p:spPr>
          <p:txBody>
            <a:bodyPr wrap="none" lIns="90488" tIns="44450" rIns="90488" bIns="44450">
              <a:spAutoFit/>
            </a:bodyPr>
            <a:lstStyle/>
            <a:p>
              <a:pPr eaLnBrk="0" hangingPunct="0">
                <a:lnSpc>
                  <a:spcPct val="90000"/>
                </a:lnSpc>
              </a:pPr>
              <a:r>
                <a:rPr lang="en-GB" sz="1600" b="1" dirty="0">
                  <a:solidFill>
                    <a:schemeClr val="bg1"/>
                  </a:solidFill>
                </a:rPr>
                <a:t>Prostaglandins</a:t>
              </a:r>
            </a:p>
          </p:txBody>
        </p:sp>
        <p:sp>
          <p:nvSpPr>
            <p:cNvPr id="29707" name="Rectangle 65"/>
            <p:cNvSpPr>
              <a:spLocks noChangeArrowheads="1"/>
            </p:cNvSpPr>
            <p:nvPr/>
          </p:nvSpPr>
          <p:spPr bwMode="auto">
            <a:xfrm>
              <a:off x="0" y="4121150"/>
              <a:ext cx="2051719" cy="537070"/>
            </a:xfrm>
            <a:prstGeom prst="rect">
              <a:avLst/>
            </a:prstGeom>
            <a:solidFill>
              <a:schemeClr val="accent1"/>
            </a:solidFill>
            <a:ln>
              <a:noFill/>
            </a:ln>
          </p:spPr>
          <p:txBody>
            <a:bodyPr wrap="square" lIns="90488" tIns="44450" rIns="90488" bIns="44450">
              <a:spAutoFit/>
            </a:bodyPr>
            <a:lstStyle/>
            <a:p>
              <a:pPr algn="ctr" eaLnBrk="0" hangingPunct="0">
                <a:lnSpc>
                  <a:spcPct val="90000"/>
                </a:lnSpc>
              </a:pPr>
              <a:r>
                <a:rPr lang="en-GB" sz="1600" b="1" dirty="0">
                  <a:solidFill>
                    <a:schemeClr val="bg1"/>
                  </a:solidFill>
                </a:rPr>
                <a:t>Surface epithelial cells</a:t>
              </a:r>
            </a:p>
          </p:txBody>
        </p:sp>
        <p:sp>
          <p:nvSpPr>
            <p:cNvPr id="29708" name="Rectangle 66"/>
            <p:cNvSpPr>
              <a:spLocks noChangeArrowheads="1"/>
            </p:cNvSpPr>
            <p:nvPr/>
          </p:nvSpPr>
          <p:spPr bwMode="auto">
            <a:xfrm>
              <a:off x="1" y="4924425"/>
              <a:ext cx="2051720" cy="537070"/>
            </a:xfrm>
            <a:prstGeom prst="rect">
              <a:avLst/>
            </a:prstGeom>
            <a:solidFill>
              <a:schemeClr val="accent1"/>
            </a:solidFill>
            <a:ln>
              <a:noFill/>
            </a:ln>
          </p:spPr>
          <p:txBody>
            <a:bodyPr wrap="square" lIns="90488" tIns="44450" rIns="90488" bIns="44450">
              <a:spAutoFit/>
            </a:bodyPr>
            <a:lstStyle/>
            <a:p>
              <a:pPr algn="ctr" eaLnBrk="0" hangingPunct="0">
                <a:lnSpc>
                  <a:spcPct val="90000"/>
                </a:lnSpc>
              </a:pPr>
              <a:r>
                <a:rPr lang="en-GB" sz="1600" b="1">
                  <a:solidFill>
                    <a:schemeClr val="bg1"/>
                  </a:solidFill>
                </a:rPr>
                <a:t>Mucosal blood supply</a:t>
              </a:r>
            </a:p>
          </p:txBody>
        </p:sp>
        <p:sp>
          <p:nvSpPr>
            <p:cNvPr id="23598" name="Line 815"/>
            <p:cNvSpPr>
              <a:spLocks noChangeShapeType="1"/>
            </p:cNvSpPr>
            <p:nvPr/>
          </p:nvSpPr>
          <p:spPr bwMode="auto">
            <a:xfrm flipV="1">
              <a:off x="1763689" y="3656012"/>
              <a:ext cx="1355750" cy="61019"/>
            </a:xfrm>
            <a:prstGeom prst="line">
              <a:avLst/>
            </a:prstGeom>
            <a:noFill/>
            <a:ln w="25400">
              <a:solidFill>
                <a:schemeClr val="accent6">
                  <a:lumMod val="75000"/>
                </a:schemeClr>
              </a:solidFill>
              <a:round/>
              <a:headEnd/>
              <a:tailEnd type="triangle" w="med" len="med"/>
            </a:ln>
            <a:effectLst/>
          </p:spPr>
          <p:txBody>
            <a:bodyPr wrap="none" anchor="ctr"/>
            <a:lstStyle/>
            <a:p>
              <a:pPr>
                <a:defRPr/>
              </a:pPr>
              <a:endParaRPr lang="it-IT">
                <a:solidFill>
                  <a:schemeClr val="bg1"/>
                </a:solidFill>
                <a:ea typeface="+mn-ea"/>
              </a:endParaRPr>
            </a:p>
          </p:txBody>
        </p:sp>
        <p:sp>
          <p:nvSpPr>
            <p:cNvPr id="23599" name="Line 817"/>
            <p:cNvSpPr>
              <a:spLocks noChangeShapeType="1"/>
            </p:cNvSpPr>
            <p:nvPr/>
          </p:nvSpPr>
          <p:spPr bwMode="auto">
            <a:xfrm>
              <a:off x="1907704" y="2996952"/>
              <a:ext cx="1203796" cy="93911"/>
            </a:xfrm>
            <a:prstGeom prst="line">
              <a:avLst/>
            </a:prstGeom>
            <a:noFill/>
            <a:ln w="25400">
              <a:solidFill>
                <a:schemeClr val="accent6">
                  <a:lumMod val="75000"/>
                </a:schemeClr>
              </a:solidFill>
              <a:round/>
              <a:headEnd/>
              <a:tailEnd type="triangle" w="med" len="med"/>
            </a:ln>
            <a:effectLst/>
          </p:spPr>
          <p:txBody>
            <a:bodyPr wrap="none" anchor="ctr"/>
            <a:lstStyle/>
            <a:p>
              <a:pPr>
                <a:defRPr/>
              </a:pPr>
              <a:endParaRPr lang="it-IT">
                <a:solidFill>
                  <a:schemeClr val="bg1"/>
                </a:solidFill>
                <a:ea typeface="+mn-ea"/>
              </a:endParaRPr>
            </a:p>
          </p:txBody>
        </p:sp>
        <p:sp>
          <p:nvSpPr>
            <p:cNvPr id="23600" name="Line 818"/>
            <p:cNvSpPr>
              <a:spLocks noChangeShapeType="1"/>
            </p:cNvSpPr>
            <p:nvPr/>
          </p:nvSpPr>
          <p:spPr bwMode="auto">
            <a:xfrm>
              <a:off x="1905000" y="3255963"/>
              <a:ext cx="1206500" cy="0"/>
            </a:xfrm>
            <a:prstGeom prst="line">
              <a:avLst/>
            </a:prstGeom>
            <a:noFill/>
            <a:ln w="25400">
              <a:solidFill>
                <a:schemeClr val="accent6">
                  <a:lumMod val="75000"/>
                </a:schemeClr>
              </a:solidFill>
              <a:round/>
              <a:headEnd/>
              <a:tailEnd type="triangle" w="med" len="med"/>
            </a:ln>
            <a:effectLst/>
          </p:spPr>
          <p:txBody>
            <a:bodyPr wrap="none" anchor="ctr"/>
            <a:lstStyle/>
            <a:p>
              <a:pPr>
                <a:defRPr/>
              </a:pPr>
              <a:endParaRPr lang="it-IT">
                <a:solidFill>
                  <a:schemeClr val="bg1"/>
                </a:solidFill>
                <a:ea typeface="+mn-ea"/>
              </a:endParaRPr>
            </a:p>
          </p:txBody>
        </p:sp>
        <p:sp>
          <p:nvSpPr>
            <p:cNvPr id="23601" name="Line 819"/>
            <p:cNvSpPr>
              <a:spLocks noChangeShapeType="1"/>
            </p:cNvSpPr>
            <p:nvPr/>
          </p:nvSpPr>
          <p:spPr bwMode="auto">
            <a:xfrm>
              <a:off x="1907704" y="2636912"/>
              <a:ext cx="1203796" cy="149151"/>
            </a:xfrm>
            <a:prstGeom prst="line">
              <a:avLst/>
            </a:prstGeom>
            <a:noFill/>
            <a:ln w="25400">
              <a:solidFill>
                <a:schemeClr val="accent6">
                  <a:lumMod val="75000"/>
                </a:schemeClr>
              </a:solidFill>
              <a:round/>
              <a:headEnd/>
              <a:tailEnd type="triangle" w="med" len="med"/>
            </a:ln>
            <a:effectLst/>
          </p:spPr>
          <p:txBody>
            <a:bodyPr wrap="none" anchor="ctr"/>
            <a:lstStyle/>
            <a:p>
              <a:pPr>
                <a:defRPr/>
              </a:pPr>
              <a:endParaRPr lang="it-IT">
                <a:solidFill>
                  <a:schemeClr val="bg1"/>
                </a:solidFill>
                <a:ea typeface="+mn-ea"/>
              </a:endParaRPr>
            </a:p>
          </p:txBody>
        </p:sp>
        <p:sp>
          <p:nvSpPr>
            <p:cNvPr id="23602" name="Line 820"/>
            <p:cNvSpPr>
              <a:spLocks noChangeShapeType="1"/>
            </p:cNvSpPr>
            <p:nvPr/>
          </p:nvSpPr>
          <p:spPr bwMode="auto">
            <a:xfrm>
              <a:off x="1835696" y="5085184"/>
              <a:ext cx="1288504" cy="24979"/>
            </a:xfrm>
            <a:prstGeom prst="line">
              <a:avLst/>
            </a:prstGeom>
            <a:noFill/>
            <a:ln w="25400">
              <a:solidFill>
                <a:schemeClr val="accent6">
                  <a:lumMod val="75000"/>
                </a:schemeClr>
              </a:solidFill>
              <a:round/>
              <a:headEnd/>
              <a:tailEnd type="triangle" w="med" len="med"/>
            </a:ln>
            <a:effectLst/>
          </p:spPr>
          <p:txBody>
            <a:bodyPr wrap="none" anchor="ctr"/>
            <a:lstStyle/>
            <a:p>
              <a:pPr>
                <a:defRPr/>
              </a:pPr>
              <a:endParaRPr lang="it-IT">
                <a:solidFill>
                  <a:schemeClr val="bg1"/>
                </a:solidFill>
                <a:ea typeface="+mn-ea"/>
              </a:endParaRPr>
            </a:p>
          </p:txBody>
        </p:sp>
        <p:sp>
          <p:nvSpPr>
            <p:cNvPr id="23584" name="Line 551"/>
            <p:cNvSpPr>
              <a:spLocks noChangeShapeType="1"/>
            </p:cNvSpPr>
            <p:nvPr/>
          </p:nvSpPr>
          <p:spPr bwMode="auto">
            <a:xfrm>
              <a:off x="1907704" y="4293096"/>
              <a:ext cx="1229196" cy="4266"/>
            </a:xfrm>
            <a:prstGeom prst="line">
              <a:avLst/>
            </a:prstGeom>
            <a:noFill/>
            <a:ln w="25400">
              <a:solidFill>
                <a:schemeClr val="accent6">
                  <a:lumMod val="75000"/>
                </a:schemeClr>
              </a:solidFill>
              <a:round/>
              <a:headEnd/>
              <a:tailEnd type="triangle" w="med" len="med"/>
            </a:ln>
            <a:effectLst/>
          </p:spPr>
          <p:txBody>
            <a:bodyPr wrap="none" anchor="ctr"/>
            <a:lstStyle/>
            <a:p>
              <a:pPr>
                <a:defRPr/>
              </a:pPr>
              <a:endParaRPr lang="it-IT">
                <a:solidFill>
                  <a:schemeClr val="bg1"/>
                </a:solidFill>
                <a:ea typeface="+mn-ea"/>
              </a:endParaRPr>
            </a:p>
          </p:txBody>
        </p:sp>
      </p:grpSp>
      <p:sp>
        <p:nvSpPr>
          <p:cNvPr id="23571" name="Freeform 520"/>
          <p:cNvSpPr>
            <a:spLocks/>
          </p:cNvSpPr>
          <p:nvPr/>
        </p:nvSpPr>
        <p:spPr bwMode="auto">
          <a:xfrm>
            <a:off x="4802188" y="3630613"/>
            <a:ext cx="96837" cy="2165350"/>
          </a:xfrm>
          <a:custGeom>
            <a:avLst/>
            <a:gdLst>
              <a:gd name="T0" fmla="*/ 2147483647 w 69"/>
              <a:gd name="T1" fmla="*/ 2147483647 h 1364"/>
              <a:gd name="T2" fmla="*/ 2147483647 w 69"/>
              <a:gd name="T3" fmla="*/ 0 h 1364"/>
              <a:gd name="T4" fmla="*/ 2147483647 w 69"/>
              <a:gd name="T5" fmla="*/ 2147483647 h 1364"/>
              <a:gd name="T6" fmla="*/ 2147483647 w 69"/>
              <a:gd name="T7" fmla="*/ 2147483647 h 1364"/>
              <a:gd name="T8" fmla="*/ 2147483647 w 69"/>
              <a:gd name="T9" fmla="*/ 2147483647 h 1364"/>
              <a:gd name="T10" fmla="*/ 2147483647 w 69"/>
              <a:gd name="T11" fmla="*/ 2147483647 h 1364"/>
              <a:gd name="T12" fmla="*/ 2147483647 w 69"/>
              <a:gd name="T13" fmla="*/ 2147483647 h 1364"/>
              <a:gd name="T14" fmla="*/ 2147483647 w 69"/>
              <a:gd name="T15" fmla="*/ 2147483647 h 1364"/>
              <a:gd name="T16" fmla="*/ 2147483647 w 69"/>
              <a:gd name="T17" fmla="*/ 2147483647 h 1364"/>
              <a:gd name="T18" fmla="*/ 0 w 69"/>
              <a:gd name="T19" fmla="*/ 2147483647 h 1364"/>
              <a:gd name="T20" fmla="*/ 2147483647 w 69"/>
              <a:gd name="T21" fmla="*/ 2147483647 h 1364"/>
              <a:gd name="T22" fmla="*/ 2147483647 w 69"/>
              <a:gd name="T23" fmla="*/ 2147483647 h 1364"/>
              <a:gd name="T24" fmla="*/ 2147483647 w 69"/>
              <a:gd name="T25" fmla="*/ 2147483647 h 1364"/>
              <a:gd name="T26" fmla="*/ 2147483647 w 69"/>
              <a:gd name="T27" fmla="*/ 2147483647 h 1364"/>
              <a:gd name="T28" fmla="*/ 2147483647 w 69"/>
              <a:gd name="T29" fmla="*/ 2147483647 h 13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
              <a:gd name="T46" fmla="*/ 0 h 1364"/>
              <a:gd name="T47" fmla="*/ 69 w 69"/>
              <a:gd name="T48" fmla="*/ 1364 h 13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 h="1364">
                <a:moveTo>
                  <a:pt x="68" y="108"/>
                </a:moveTo>
                <a:lnTo>
                  <a:pt x="34" y="0"/>
                </a:lnTo>
                <a:lnTo>
                  <a:pt x="32" y="4"/>
                </a:lnTo>
                <a:lnTo>
                  <a:pt x="29" y="16"/>
                </a:lnTo>
                <a:lnTo>
                  <a:pt x="24" y="34"/>
                </a:lnTo>
                <a:lnTo>
                  <a:pt x="17" y="53"/>
                </a:lnTo>
                <a:lnTo>
                  <a:pt x="12" y="72"/>
                </a:lnTo>
                <a:lnTo>
                  <a:pt x="6" y="90"/>
                </a:lnTo>
                <a:lnTo>
                  <a:pt x="1" y="102"/>
                </a:lnTo>
                <a:lnTo>
                  <a:pt x="0" y="108"/>
                </a:lnTo>
                <a:lnTo>
                  <a:pt x="17" y="108"/>
                </a:lnTo>
                <a:lnTo>
                  <a:pt x="17" y="1363"/>
                </a:lnTo>
                <a:lnTo>
                  <a:pt x="51" y="1363"/>
                </a:lnTo>
                <a:lnTo>
                  <a:pt x="51" y="108"/>
                </a:lnTo>
                <a:lnTo>
                  <a:pt x="68" y="108"/>
                </a:lnTo>
              </a:path>
            </a:pathLst>
          </a:custGeom>
          <a:solidFill>
            <a:srgbClr val="F79646"/>
          </a:solidFill>
          <a:ln w="12700" cap="rnd" cmpd="sng">
            <a:solidFill>
              <a:srgbClr val="000000"/>
            </a:solidFill>
            <a:prstDash val="solid"/>
            <a:round/>
            <a:headEnd type="none" w="med" len="med"/>
            <a:tailEnd type="none" w="med" len="med"/>
          </a:ln>
          <a:effectLst>
            <a:outerShdw blurRad="63500" dist="35921" dir="18900000" algn="ctr" rotWithShape="0">
              <a:schemeClr val="bg2"/>
            </a:outerShdw>
          </a:effectLst>
        </p:spPr>
        <p:txBody>
          <a:bodyPr/>
          <a:lstStyle/>
          <a:p>
            <a:endParaRPr lang="it-IT">
              <a:solidFill>
                <a:schemeClr val="bg1"/>
              </a:solidFill>
            </a:endParaRPr>
          </a:p>
        </p:txBody>
      </p:sp>
      <p:sp>
        <p:nvSpPr>
          <p:cNvPr id="29723" name="Freeform 530"/>
          <p:cNvSpPr>
            <a:spLocks/>
          </p:cNvSpPr>
          <p:nvPr/>
        </p:nvSpPr>
        <p:spPr bwMode="auto">
          <a:xfrm>
            <a:off x="4719638" y="5272088"/>
            <a:ext cx="255587" cy="255587"/>
          </a:xfrm>
          <a:custGeom>
            <a:avLst/>
            <a:gdLst>
              <a:gd name="T0" fmla="*/ 2147483647 w 181"/>
              <a:gd name="T1" fmla="*/ 2147483647 h 161"/>
              <a:gd name="T2" fmla="*/ 0 w 181"/>
              <a:gd name="T3" fmla="*/ 2147483647 h 161"/>
              <a:gd name="T4" fmla="*/ 2147483647 w 181"/>
              <a:gd name="T5" fmla="*/ 2147483647 h 161"/>
              <a:gd name="T6" fmla="*/ 2147483647 w 181"/>
              <a:gd name="T7" fmla="*/ 2147483647 h 161"/>
              <a:gd name="T8" fmla="*/ 2147483647 w 181"/>
              <a:gd name="T9" fmla="*/ 0 h 161"/>
              <a:gd name="T10" fmla="*/ 2147483647 w 181"/>
              <a:gd name="T11" fmla="*/ 2147483647 h 161"/>
              <a:gd name="T12" fmla="*/ 0 60000 65536"/>
              <a:gd name="T13" fmla="*/ 0 60000 65536"/>
              <a:gd name="T14" fmla="*/ 0 60000 65536"/>
              <a:gd name="T15" fmla="*/ 0 60000 65536"/>
              <a:gd name="T16" fmla="*/ 0 60000 65536"/>
              <a:gd name="T17" fmla="*/ 0 60000 65536"/>
              <a:gd name="T18" fmla="*/ 0 w 181"/>
              <a:gd name="T19" fmla="*/ 0 h 161"/>
              <a:gd name="T20" fmla="*/ 181 w 181"/>
              <a:gd name="T21" fmla="*/ 161 h 161"/>
            </a:gdLst>
            <a:ahLst/>
            <a:cxnLst>
              <a:cxn ang="T12">
                <a:pos x="T0" y="T1"/>
              </a:cxn>
              <a:cxn ang="T13">
                <a:pos x="T2" y="T3"/>
              </a:cxn>
              <a:cxn ang="T14">
                <a:pos x="T4" y="T5"/>
              </a:cxn>
              <a:cxn ang="T15">
                <a:pos x="T6" y="T7"/>
              </a:cxn>
              <a:cxn ang="T16">
                <a:pos x="T8" y="T9"/>
              </a:cxn>
              <a:cxn ang="T17">
                <a:pos x="T10" y="T11"/>
              </a:cxn>
            </a:cxnLst>
            <a:rect l="T18" t="T19" r="T20" b="T21"/>
            <a:pathLst>
              <a:path w="181" h="161">
                <a:moveTo>
                  <a:pt x="14" y="12"/>
                </a:moveTo>
                <a:lnTo>
                  <a:pt x="0" y="24"/>
                </a:lnTo>
                <a:lnTo>
                  <a:pt x="152" y="160"/>
                </a:lnTo>
                <a:lnTo>
                  <a:pt x="180" y="136"/>
                </a:lnTo>
                <a:lnTo>
                  <a:pt x="28" y="0"/>
                </a:lnTo>
                <a:lnTo>
                  <a:pt x="14" y="12"/>
                </a:lnTo>
              </a:path>
            </a:pathLst>
          </a:custGeom>
          <a:solidFill>
            <a:srgbClr val="00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solidFill>
                <a:schemeClr val="bg1"/>
              </a:solidFill>
            </a:endParaRPr>
          </a:p>
        </p:txBody>
      </p:sp>
    </p:spTree>
    <p:extLst>
      <p:ext uri="{BB962C8B-B14F-4D97-AF65-F5344CB8AC3E}">
        <p14:creationId xmlns:p14="http://schemas.microsoft.com/office/powerpoint/2010/main" val="37196240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nf10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2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4272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p:cNvSpPr txBox="1">
            <a:spLocks noChangeArrowheads="1"/>
          </p:cNvSpPr>
          <p:nvPr/>
        </p:nvSpPr>
        <p:spPr bwMode="auto">
          <a:xfrm>
            <a:off x="4642298" y="6237312"/>
            <a:ext cx="4250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i="1" dirty="0" err="1">
                <a:solidFill>
                  <a:srgbClr val="FFFFFF"/>
                </a:solidFill>
                <a:latin typeface="+mn-lt"/>
              </a:rPr>
              <a:t>Hreinsson</a:t>
            </a:r>
            <a:r>
              <a:rPr lang="it-IT" sz="1400" b="1" i="1" dirty="0">
                <a:solidFill>
                  <a:srgbClr val="FFFFFF"/>
                </a:solidFill>
                <a:latin typeface="+mn-lt"/>
              </a:rPr>
              <a:t> et al. </a:t>
            </a:r>
            <a:r>
              <a:rPr lang="it-IT" sz="1400" b="1" i="1" dirty="0" err="1">
                <a:solidFill>
                  <a:srgbClr val="FFFFFF"/>
                </a:solidFill>
                <a:latin typeface="+mn-lt"/>
              </a:rPr>
              <a:t>Scand</a:t>
            </a:r>
            <a:r>
              <a:rPr lang="it-IT" sz="1400" b="1" i="1" dirty="0">
                <a:solidFill>
                  <a:srgbClr val="FFFFFF"/>
                </a:solidFill>
                <a:latin typeface="+mn-lt"/>
              </a:rPr>
              <a:t> </a:t>
            </a:r>
            <a:r>
              <a:rPr lang="it-IT" sz="1400" b="1" i="1" dirty="0" err="1">
                <a:solidFill>
                  <a:srgbClr val="FFFFFF"/>
                </a:solidFill>
                <a:latin typeface="+mn-lt"/>
              </a:rPr>
              <a:t>J</a:t>
            </a:r>
            <a:r>
              <a:rPr lang="it-IT" sz="1400" b="1" i="1" dirty="0">
                <a:solidFill>
                  <a:srgbClr val="FFFFFF"/>
                </a:solidFill>
                <a:latin typeface="+mn-lt"/>
              </a:rPr>
              <a:t> </a:t>
            </a:r>
            <a:r>
              <a:rPr lang="it-IT" sz="1400" b="1" i="1" dirty="0" err="1">
                <a:solidFill>
                  <a:srgbClr val="FFFFFF"/>
                </a:solidFill>
                <a:latin typeface="+mn-lt"/>
              </a:rPr>
              <a:t>Gastroenterol</a:t>
            </a:r>
            <a:r>
              <a:rPr lang="it-IT" sz="1400" b="1" i="1" dirty="0">
                <a:solidFill>
                  <a:srgbClr val="FFFFFF"/>
                </a:solidFill>
                <a:latin typeface="+mn-lt"/>
              </a:rPr>
              <a:t>. 2013;48:439-47</a:t>
            </a:r>
          </a:p>
        </p:txBody>
      </p:sp>
      <p:sp>
        <p:nvSpPr>
          <p:cNvPr id="18435" name="Rettangolo 5"/>
          <p:cNvSpPr>
            <a:spLocks noChangeArrowheads="1"/>
          </p:cNvSpPr>
          <p:nvPr/>
        </p:nvSpPr>
        <p:spPr bwMode="auto">
          <a:xfrm>
            <a:off x="76200" y="304800"/>
            <a:ext cx="906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800" b="1" dirty="0">
                <a:solidFill>
                  <a:srgbClr val="FFFF00"/>
                </a:solidFill>
              </a:rPr>
              <a:t>Use of </a:t>
            </a:r>
            <a:r>
              <a:rPr lang="it-IT" sz="2800" b="1" dirty="0" err="1">
                <a:solidFill>
                  <a:srgbClr val="FFFF00"/>
                </a:solidFill>
              </a:rPr>
              <a:t>drugs</a:t>
            </a:r>
            <a:r>
              <a:rPr lang="it-IT" sz="2800" b="1" dirty="0">
                <a:solidFill>
                  <a:srgbClr val="FFFF00"/>
                </a:solidFill>
              </a:rPr>
              <a:t> </a:t>
            </a:r>
            <a:r>
              <a:rPr lang="it-IT" sz="2800" b="1" dirty="0" err="1">
                <a:solidFill>
                  <a:srgbClr val="FFFF00"/>
                </a:solidFill>
              </a:rPr>
              <a:t>potentially</a:t>
            </a:r>
            <a:r>
              <a:rPr lang="it-IT" sz="2800" b="1" dirty="0">
                <a:solidFill>
                  <a:srgbClr val="FFFF00"/>
                </a:solidFill>
              </a:rPr>
              <a:t> </a:t>
            </a:r>
            <a:r>
              <a:rPr lang="it-IT" sz="2800" b="1" dirty="0" err="1">
                <a:solidFill>
                  <a:srgbClr val="FFFF00"/>
                </a:solidFill>
              </a:rPr>
              <a:t>related</a:t>
            </a:r>
            <a:r>
              <a:rPr lang="it-IT" sz="2800" b="1" dirty="0">
                <a:solidFill>
                  <a:srgbClr val="FFFF00"/>
                </a:solidFill>
              </a:rPr>
              <a:t> to UGI </a:t>
            </a:r>
            <a:r>
              <a:rPr lang="it-IT" sz="2800" b="1" dirty="0" err="1">
                <a:solidFill>
                  <a:srgbClr val="FFFF00"/>
                </a:solidFill>
              </a:rPr>
              <a:t>bleeding</a:t>
            </a:r>
            <a:r>
              <a:rPr lang="it-IT" sz="2800" b="1" dirty="0">
                <a:solidFill>
                  <a:srgbClr val="FFFF00"/>
                </a:solidFill>
              </a:rPr>
              <a:t> </a:t>
            </a:r>
            <a:endParaRPr lang="it-IT" sz="2800" dirty="0">
              <a:solidFill>
                <a:srgbClr val="FFFF00"/>
              </a:solidFill>
            </a:endParaRPr>
          </a:p>
        </p:txBody>
      </p:sp>
      <p:pic>
        <p:nvPicPr>
          <p:cNvPr id="1843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3738" y="1143000"/>
            <a:ext cx="52752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8"/>
          <p:cNvSpPr txBox="1">
            <a:spLocks noChangeArrowheads="1"/>
          </p:cNvSpPr>
          <p:nvPr/>
        </p:nvSpPr>
        <p:spPr bwMode="auto">
          <a:xfrm>
            <a:off x="609600" y="5943600"/>
            <a:ext cx="3244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a:t>LDA     = low dose aspirin</a:t>
            </a:r>
          </a:p>
          <a:p>
            <a:pPr eaLnBrk="1" hangingPunct="1"/>
            <a:r>
              <a:rPr lang="it-IT" sz="1400"/>
              <a:t>LMWH = low molecular weight heparin</a:t>
            </a:r>
          </a:p>
        </p:txBody>
      </p:sp>
      <p:grpSp>
        <p:nvGrpSpPr>
          <p:cNvPr id="2" name="Gruppo 1"/>
          <p:cNvGrpSpPr>
            <a:grpSpLocks/>
          </p:cNvGrpSpPr>
          <p:nvPr/>
        </p:nvGrpSpPr>
        <p:grpSpPr bwMode="auto">
          <a:xfrm>
            <a:off x="1371600" y="2057400"/>
            <a:ext cx="533400" cy="1174750"/>
            <a:chOff x="1371600" y="2057400"/>
            <a:chExt cx="533400" cy="1174956"/>
          </a:xfrm>
        </p:grpSpPr>
        <p:sp>
          <p:nvSpPr>
            <p:cNvPr id="6" name="Freccia a destra 5"/>
            <p:cNvSpPr/>
            <p:nvPr/>
          </p:nvSpPr>
          <p:spPr>
            <a:xfrm>
              <a:off x="1371600" y="2057400"/>
              <a:ext cx="533400" cy="76213"/>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Freccia a destra 6"/>
            <p:cNvSpPr/>
            <p:nvPr/>
          </p:nvSpPr>
          <p:spPr>
            <a:xfrm>
              <a:off x="1371600" y="2282865"/>
              <a:ext cx="533400" cy="76213"/>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Freccia a destra 7"/>
            <p:cNvSpPr/>
            <p:nvPr/>
          </p:nvSpPr>
          <p:spPr>
            <a:xfrm>
              <a:off x="1371600" y="2484513"/>
              <a:ext cx="533400" cy="76213"/>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Freccia a destra 8"/>
            <p:cNvSpPr/>
            <p:nvPr/>
          </p:nvSpPr>
          <p:spPr>
            <a:xfrm>
              <a:off x="1371600" y="2713153"/>
              <a:ext cx="533400" cy="76213"/>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Freccia a destra 9"/>
            <p:cNvSpPr/>
            <p:nvPr/>
          </p:nvSpPr>
          <p:spPr>
            <a:xfrm>
              <a:off x="1371600" y="2940205"/>
              <a:ext cx="533400" cy="76213"/>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a destra 10"/>
            <p:cNvSpPr/>
            <p:nvPr/>
          </p:nvSpPr>
          <p:spPr>
            <a:xfrm>
              <a:off x="1371600" y="3156143"/>
              <a:ext cx="533400" cy="76213"/>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3" name="CasellaDiTesto 2"/>
          <p:cNvSpPr txBox="1"/>
          <p:nvPr/>
        </p:nvSpPr>
        <p:spPr>
          <a:xfrm>
            <a:off x="271258" y="6093296"/>
            <a:ext cx="2679302" cy="369332"/>
          </a:xfrm>
          <a:prstGeom prst="rect">
            <a:avLst/>
          </a:prstGeom>
          <a:solidFill>
            <a:schemeClr val="tx2">
              <a:lumMod val="40000"/>
              <a:lumOff val="60000"/>
            </a:schemeClr>
          </a:solidFill>
        </p:spPr>
        <p:txBody>
          <a:bodyPr wrap="none" rtlCol="0">
            <a:spAutoFit/>
          </a:bodyPr>
          <a:lstStyle/>
          <a:p>
            <a:r>
              <a:rPr lang="it-IT" b="1" dirty="0" smtClean="0"/>
              <a:t>LDA= </a:t>
            </a:r>
            <a:r>
              <a:rPr lang="it-IT" b="1" dirty="0" err="1" smtClean="0"/>
              <a:t>low</a:t>
            </a:r>
            <a:r>
              <a:rPr lang="it-IT" b="1" dirty="0" smtClean="0"/>
              <a:t>-dose </a:t>
            </a:r>
            <a:r>
              <a:rPr lang="it-IT" b="1" dirty="0" err="1" smtClean="0"/>
              <a:t>aspirin</a:t>
            </a:r>
            <a:r>
              <a:rPr lang="it-IT" b="1" dirty="0" smtClean="0"/>
              <a:t> </a:t>
            </a:r>
            <a:endParaRPr lang="it-IT" b="1" dirty="0"/>
          </a:p>
        </p:txBody>
      </p:sp>
    </p:spTree>
    <p:extLst>
      <p:ext uri="{BB962C8B-B14F-4D97-AF65-F5344CB8AC3E}">
        <p14:creationId xmlns:p14="http://schemas.microsoft.com/office/powerpoint/2010/main" val="2071713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29"/>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87624" y="1352417"/>
            <a:ext cx="6840760" cy="474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5"/>
          <p:cNvSpPr>
            <a:spLocks noGrp="1" noChangeArrowheads="1"/>
          </p:cNvSpPr>
          <p:nvPr>
            <p:ph type="title" idx="4294967295"/>
          </p:nvPr>
        </p:nvSpPr>
        <p:spPr>
          <a:xfrm>
            <a:off x="518864" y="188640"/>
            <a:ext cx="8229600" cy="838200"/>
          </a:xfrm>
        </p:spPr>
        <p:txBody>
          <a:bodyPr/>
          <a:lstStyle/>
          <a:p>
            <a:pPr eaLnBrk="1" hangingPunct="1"/>
            <a:r>
              <a:rPr lang="it-IT" sz="2400" b="1" dirty="0" err="1">
                <a:solidFill>
                  <a:srgbClr val="FFFF00"/>
                </a:solidFill>
                <a:latin typeface="Arial" charset="0"/>
              </a:rPr>
              <a:t>Risk</a:t>
            </a:r>
            <a:r>
              <a:rPr lang="it-IT" sz="2400" b="1" dirty="0">
                <a:solidFill>
                  <a:srgbClr val="FFFF00"/>
                </a:solidFill>
                <a:latin typeface="Arial" charset="0"/>
              </a:rPr>
              <a:t> of </a:t>
            </a:r>
            <a:r>
              <a:rPr lang="it-IT" sz="2400" b="1" dirty="0" smtClean="0">
                <a:solidFill>
                  <a:srgbClr val="FFFF00"/>
                </a:solidFill>
                <a:latin typeface="Arial" charset="0"/>
              </a:rPr>
              <a:t>GI </a:t>
            </a:r>
            <a:r>
              <a:rPr lang="it-IT" sz="2400" b="1" dirty="0" err="1" smtClean="0">
                <a:solidFill>
                  <a:srgbClr val="FFFF00"/>
                </a:solidFill>
                <a:latin typeface="Arial" charset="0"/>
              </a:rPr>
              <a:t>bleeding</a:t>
            </a:r>
            <a:r>
              <a:rPr lang="it-IT" sz="2400" b="1" dirty="0" smtClean="0">
                <a:solidFill>
                  <a:srgbClr val="FFFF00"/>
                </a:solidFill>
                <a:latin typeface="Arial" charset="0"/>
              </a:rPr>
              <a:t> </a:t>
            </a:r>
            <a:r>
              <a:rPr lang="it-IT" sz="2400" b="1" dirty="0">
                <a:solidFill>
                  <a:srgbClr val="FFFF00"/>
                </a:solidFill>
                <a:latin typeface="Arial" charset="0"/>
              </a:rPr>
              <a:t>in </a:t>
            </a:r>
            <a:r>
              <a:rPr lang="it-IT" sz="2400" b="1" dirty="0" err="1">
                <a:solidFill>
                  <a:srgbClr val="FFFF00"/>
                </a:solidFill>
                <a:latin typeface="Arial" charset="0"/>
              </a:rPr>
              <a:t>pts</a:t>
            </a:r>
            <a:r>
              <a:rPr lang="it-IT" sz="2400" b="1" dirty="0">
                <a:solidFill>
                  <a:srgbClr val="FFFF00"/>
                </a:solidFill>
                <a:latin typeface="Arial" charset="0"/>
              </a:rPr>
              <a:t> </a:t>
            </a:r>
            <a:r>
              <a:rPr lang="it-IT" sz="2400" b="1" dirty="0" err="1">
                <a:solidFill>
                  <a:srgbClr val="FFFF00"/>
                </a:solidFill>
                <a:latin typeface="Arial" charset="0"/>
              </a:rPr>
              <a:t>treated</a:t>
            </a:r>
            <a:r>
              <a:rPr lang="it-IT" sz="2400" b="1" dirty="0">
                <a:solidFill>
                  <a:srgbClr val="FFFF00"/>
                </a:solidFill>
                <a:latin typeface="Arial" charset="0"/>
              </a:rPr>
              <a:t> with </a:t>
            </a:r>
            <a:r>
              <a:rPr lang="it-IT" sz="2400" b="1" u="sng" dirty="0" err="1" smtClean="0">
                <a:solidFill>
                  <a:srgbClr val="FFFF00"/>
                </a:solidFill>
                <a:latin typeface="Arial" charset="0"/>
              </a:rPr>
              <a:t>old</a:t>
            </a:r>
            <a:r>
              <a:rPr lang="it-IT" sz="2400" b="1" dirty="0" smtClean="0">
                <a:solidFill>
                  <a:srgbClr val="FFFF00"/>
                </a:solidFill>
                <a:latin typeface="Arial" charset="0"/>
              </a:rPr>
              <a:t> and </a:t>
            </a:r>
            <a:r>
              <a:rPr lang="it-IT" sz="2400" b="1" u="sng" dirty="0" smtClean="0">
                <a:solidFill>
                  <a:srgbClr val="FFFF00"/>
                </a:solidFill>
                <a:latin typeface="Arial" charset="0"/>
              </a:rPr>
              <a:t>new</a:t>
            </a:r>
            <a:r>
              <a:rPr lang="it-IT" sz="2400" b="1" dirty="0" smtClean="0">
                <a:solidFill>
                  <a:srgbClr val="FFFF00"/>
                </a:solidFill>
                <a:latin typeface="Arial" charset="0"/>
              </a:rPr>
              <a:t> </a:t>
            </a:r>
            <a:r>
              <a:rPr lang="it-IT" sz="2400" b="1" dirty="0" err="1" smtClean="0">
                <a:solidFill>
                  <a:srgbClr val="FFFF00"/>
                </a:solidFill>
                <a:latin typeface="Arial" charset="0"/>
              </a:rPr>
              <a:t>anticoagulants</a:t>
            </a:r>
            <a:endParaRPr lang="it-IT" sz="2400" b="1" dirty="0">
              <a:solidFill>
                <a:srgbClr val="FFFF00"/>
              </a:solidFill>
              <a:latin typeface="Arial" charset="0"/>
            </a:endParaRPr>
          </a:p>
        </p:txBody>
      </p:sp>
      <p:sp>
        <p:nvSpPr>
          <p:cNvPr id="7173" name="Text Box 8"/>
          <p:cNvSpPr txBox="1">
            <a:spLocks noChangeArrowheads="1"/>
          </p:cNvSpPr>
          <p:nvPr/>
        </p:nvSpPr>
        <p:spPr bwMode="auto">
          <a:xfrm>
            <a:off x="4818063" y="6248400"/>
            <a:ext cx="3868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a:solidFill>
                  <a:schemeClr val="bg1"/>
                </a:solidFill>
              </a:rPr>
              <a:t>Eikelboom et al,  Circulation 2011;123:2363-72</a:t>
            </a:r>
          </a:p>
        </p:txBody>
      </p:sp>
      <p:sp>
        <p:nvSpPr>
          <p:cNvPr id="6" name="CasellaDiTesto 5"/>
          <p:cNvSpPr txBox="1"/>
          <p:nvPr/>
        </p:nvSpPr>
        <p:spPr>
          <a:xfrm>
            <a:off x="8024096" y="2843644"/>
            <a:ext cx="364328" cy="369332"/>
          </a:xfrm>
          <a:prstGeom prst="rect">
            <a:avLst/>
          </a:prstGeom>
          <a:noFill/>
        </p:spPr>
        <p:txBody>
          <a:bodyPr wrap="none" rtlCol="0">
            <a:spAutoFit/>
          </a:bodyPr>
          <a:lstStyle/>
          <a:p>
            <a:r>
              <a:rPr lang="it-IT" dirty="0" smtClean="0"/>
              <a:t>**</a:t>
            </a:r>
            <a:endParaRPr lang="it-IT" dirty="0"/>
          </a:p>
        </p:txBody>
      </p:sp>
      <p:sp>
        <p:nvSpPr>
          <p:cNvPr id="17" name="CasellaDiTesto 16"/>
          <p:cNvSpPr txBox="1"/>
          <p:nvPr/>
        </p:nvSpPr>
        <p:spPr>
          <a:xfrm>
            <a:off x="5953687" y="2760687"/>
            <a:ext cx="274497" cy="369332"/>
          </a:xfrm>
          <a:prstGeom prst="rect">
            <a:avLst/>
          </a:prstGeom>
          <a:noFill/>
        </p:spPr>
        <p:txBody>
          <a:bodyPr wrap="none" rtlCol="0">
            <a:spAutoFit/>
          </a:bodyPr>
          <a:lstStyle/>
          <a:p>
            <a:r>
              <a:rPr lang="it-IT" dirty="0" smtClean="0"/>
              <a:t>*</a:t>
            </a:r>
            <a:endParaRPr lang="it-IT" dirty="0"/>
          </a:p>
        </p:txBody>
      </p:sp>
      <p:sp>
        <p:nvSpPr>
          <p:cNvPr id="18" name="CasellaDiTesto 17"/>
          <p:cNvSpPr txBox="1"/>
          <p:nvPr/>
        </p:nvSpPr>
        <p:spPr>
          <a:xfrm>
            <a:off x="6169711" y="2913087"/>
            <a:ext cx="274497" cy="369332"/>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22850376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050"/>
          <p:cNvSpPr>
            <a:spLocks noChangeShapeType="1"/>
          </p:cNvSpPr>
          <p:nvPr/>
        </p:nvSpPr>
        <p:spPr bwMode="auto">
          <a:xfrm>
            <a:off x="1354138" y="2286000"/>
            <a:ext cx="64357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799">
                <a:solidFill>
                  <a:srgbClr val="000000"/>
                </a:solidFill>
                <a:round/>
                <a:headEnd type="none" w="sm" len="sm"/>
                <a:tailEnd type="none" w="sm" len="sm"/>
              </a14:hiddenLine>
            </a:ext>
          </a:extLst>
        </p:spPr>
        <p:txBody>
          <a:bodyPr wrap="none" anchor="ctr"/>
          <a:lstStyle/>
          <a:p>
            <a:endParaRPr lang="it-IT"/>
          </a:p>
        </p:txBody>
      </p:sp>
      <p:sp>
        <p:nvSpPr>
          <p:cNvPr id="23555" name="Rectangle 2051"/>
          <p:cNvSpPr>
            <a:spLocks noChangeArrowheads="1"/>
          </p:cNvSpPr>
          <p:nvPr/>
        </p:nvSpPr>
        <p:spPr bwMode="auto">
          <a:xfrm>
            <a:off x="541338" y="381000"/>
            <a:ext cx="81962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eaLnBrk="0" hangingPunct="0"/>
            <a:r>
              <a:rPr lang="it-IT" sz="2600" b="1" dirty="0">
                <a:solidFill>
                  <a:srgbClr val="FFFF00"/>
                </a:solidFill>
              </a:rPr>
              <a:t>ESTABLISHED RISK FACTORS OF UPPER GI BLEEDING IN </a:t>
            </a:r>
            <a:r>
              <a:rPr lang="it-IT" sz="2600" b="1" u="sng" dirty="0" err="1">
                <a:solidFill>
                  <a:srgbClr val="FFFF00"/>
                </a:solidFill>
              </a:rPr>
              <a:t>NSAIDs</a:t>
            </a:r>
            <a:r>
              <a:rPr lang="it-IT" sz="2600" b="1" u="sng" dirty="0">
                <a:solidFill>
                  <a:srgbClr val="FFFF00"/>
                </a:solidFill>
              </a:rPr>
              <a:t> USERS</a:t>
            </a:r>
          </a:p>
        </p:txBody>
      </p:sp>
      <p:sp>
        <p:nvSpPr>
          <p:cNvPr id="23556" name="Rectangle 2052"/>
          <p:cNvSpPr>
            <a:spLocks noChangeArrowheads="1"/>
          </p:cNvSpPr>
          <p:nvPr/>
        </p:nvSpPr>
        <p:spPr bwMode="auto">
          <a:xfrm>
            <a:off x="683568" y="1648747"/>
            <a:ext cx="7776864" cy="4588565"/>
          </a:xfrm>
          <a:prstGeom prst="rect">
            <a:avLst/>
          </a:prstGeom>
          <a:solidFill>
            <a:schemeClr val="tx2">
              <a:lumMod val="20000"/>
              <a:lumOff val="80000"/>
            </a:schemeClr>
          </a:solidFill>
          <a:ln>
            <a:noFill/>
          </a:ln>
          <a:extLst/>
        </p:spPr>
        <p:txBody>
          <a:bodyPr wrap="square" lIns="92075" tIns="46038" rIns="92075" bIns="46038" anchor="ctr">
            <a:spAutoFit/>
          </a:bodyPr>
          <a:lstStyle>
            <a:lvl1pPr marL="355600" indent="-355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buClr>
                <a:srgbClr val="FF66FF"/>
              </a:buClr>
              <a:buFont typeface="Arial"/>
              <a:buChar char="•"/>
              <a:defRPr/>
            </a:pPr>
            <a:endParaRPr lang="it-IT" altLang="it-IT" sz="2800" b="1" dirty="0" smtClean="0">
              <a:latin typeface="+mn-lt"/>
            </a:endParaRPr>
          </a:p>
          <a:p>
            <a:pPr>
              <a:lnSpc>
                <a:spcPct val="80000"/>
              </a:lnSpc>
              <a:buClr>
                <a:srgbClr val="FF66FF"/>
              </a:buClr>
              <a:buFont typeface="Wingdings" charset="2"/>
              <a:buChar char="§"/>
              <a:defRPr/>
            </a:pPr>
            <a:r>
              <a:rPr lang="it-IT" altLang="it-IT" sz="2800" b="1" dirty="0" err="1" smtClean="0">
                <a:latin typeface="+mn-lt"/>
              </a:rPr>
              <a:t>Past</a:t>
            </a:r>
            <a:r>
              <a:rPr lang="it-IT" altLang="it-IT" sz="2800" b="1" dirty="0" smtClean="0">
                <a:latin typeface="+mn-lt"/>
              </a:rPr>
              <a:t> </a:t>
            </a:r>
            <a:r>
              <a:rPr lang="it-IT" altLang="it-IT" sz="2800" b="1" dirty="0" err="1" smtClean="0">
                <a:latin typeface="+mn-lt"/>
              </a:rPr>
              <a:t>history</a:t>
            </a:r>
            <a:r>
              <a:rPr lang="it-IT" altLang="it-IT" sz="2800" b="1" dirty="0" smtClean="0">
                <a:latin typeface="+mn-lt"/>
              </a:rPr>
              <a:t> of </a:t>
            </a:r>
            <a:r>
              <a:rPr lang="it-IT" altLang="it-IT" sz="2800" b="1" dirty="0" err="1" smtClean="0">
                <a:latin typeface="+mn-lt"/>
              </a:rPr>
              <a:t>peptic</a:t>
            </a:r>
            <a:r>
              <a:rPr lang="it-IT" altLang="it-IT" sz="2800" b="1" dirty="0" smtClean="0">
                <a:latin typeface="+mn-lt"/>
              </a:rPr>
              <a:t> </a:t>
            </a:r>
            <a:r>
              <a:rPr lang="it-IT" altLang="it-IT" sz="2800" b="1" dirty="0" err="1" smtClean="0">
                <a:latin typeface="+mn-lt"/>
              </a:rPr>
              <a:t>ulcer</a:t>
            </a:r>
            <a:r>
              <a:rPr lang="it-IT" altLang="it-IT" sz="2800" b="1" dirty="0" smtClean="0">
                <a:latin typeface="+mn-lt"/>
              </a:rPr>
              <a:t> or </a:t>
            </a:r>
            <a:r>
              <a:rPr lang="it-IT" altLang="it-IT" sz="2800" b="1" dirty="0" err="1" smtClean="0">
                <a:latin typeface="+mn-lt"/>
              </a:rPr>
              <a:t>complications</a:t>
            </a:r>
            <a:endParaRPr lang="it-IT" altLang="it-IT" sz="2800" b="1" dirty="0" smtClean="0">
              <a:latin typeface="+mn-lt"/>
            </a:endParaRPr>
          </a:p>
          <a:p>
            <a:pPr marL="0" indent="0">
              <a:lnSpc>
                <a:spcPct val="80000"/>
              </a:lnSpc>
              <a:buClr>
                <a:srgbClr val="FF66FF"/>
              </a:buClr>
              <a:defRPr/>
            </a:pPr>
            <a:r>
              <a:rPr lang="it-IT" altLang="it-IT" sz="2800" b="1" dirty="0" smtClean="0">
                <a:latin typeface="+mn-lt"/>
              </a:rPr>
              <a:t>		</a:t>
            </a:r>
          </a:p>
          <a:p>
            <a:pPr>
              <a:lnSpc>
                <a:spcPct val="80000"/>
              </a:lnSpc>
              <a:buClr>
                <a:srgbClr val="FF66FF"/>
              </a:buClr>
              <a:buFont typeface="Wingdings" charset="2"/>
              <a:buChar char="§"/>
              <a:defRPr/>
            </a:pPr>
            <a:r>
              <a:rPr lang="it-IT" altLang="it-IT" sz="2800" b="1" dirty="0" err="1" smtClean="0">
                <a:latin typeface="+mn-lt"/>
              </a:rPr>
              <a:t>Association</a:t>
            </a:r>
            <a:r>
              <a:rPr lang="it-IT" altLang="it-IT" sz="2800" b="1" dirty="0" smtClean="0">
                <a:latin typeface="+mn-lt"/>
              </a:rPr>
              <a:t> with </a:t>
            </a:r>
            <a:r>
              <a:rPr lang="it-IT" altLang="it-IT" sz="2800" b="1" dirty="0" err="1" smtClean="0">
                <a:latin typeface="+mn-lt"/>
              </a:rPr>
              <a:t>corticosteroids</a:t>
            </a:r>
            <a:endParaRPr lang="it-IT" altLang="it-IT" sz="2800" b="1" dirty="0" smtClean="0">
              <a:latin typeface="+mn-lt"/>
            </a:endParaRPr>
          </a:p>
          <a:p>
            <a:pPr marL="0" indent="0">
              <a:lnSpc>
                <a:spcPct val="80000"/>
              </a:lnSpc>
              <a:buClr>
                <a:srgbClr val="FF66FF"/>
              </a:buClr>
              <a:defRPr/>
            </a:pPr>
            <a:r>
              <a:rPr lang="it-IT" altLang="it-IT" sz="2800" b="1" dirty="0" smtClean="0">
                <a:latin typeface="+mn-lt"/>
              </a:rPr>
              <a:t>		</a:t>
            </a:r>
          </a:p>
          <a:p>
            <a:pPr>
              <a:lnSpc>
                <a:spcPct val="80000"/>
              </a:lnSpc>
              <a:buClr>
                <a:srgbClr val="FF66FF"/>
              </a:buClr>
              <a:buFont typeface="Wingdings" charset="2"/>
              <a:buChar char="§"/>
              <a:defRPr/>
            </a:pPr>
            <a:r>
              <a:rPr lang="it-IT" altLang="it-IT" sz="2800" b="1" dirty="0" err="1" smtClean="0">
                <a:latin typeface="+mn-lt"/>
              </a:rPr>
              <a:t>Association</a:t>
            </a:r>
            <a:r>
              <a:rPr lang="it-IT" altLang="it-IT" sz="2800" b="1" dirty="0" smtClean="0">
                <a:latin typeface="+mn-lt"/>
              </a:rPr>
              <a:t> with </a:t>
            </a:r>
            <a:r>
              <a:rPr lang="it-IT" altLang="it-IT" sz="2800" b="1" dirty="0" err="1" smtClean="0">
                <a:latin typeface="+mn-lt"/>
              </a:rPr>
              <a:t>anticoagulants</a:t>
            </a:r>
            <a:endParaRPr lang="it-IT" altLang="it-IT" sz="2800" b="1" dirty="0" smtClean="0">
              <a:latin typeface="+mn-lt"/>
            </a:endParaRPr>
          </a:p>
          <a:p>
            <a:pPr marL="342900" indent="-342900">
              <a:lnSpc>
                <a:spcPct val="80000"/>
              </a:lnSpc>
              <a:buClr>
                <a:srgbClr val="FF66FF"/>
              </a:buClr>
              <a:buFont typeface="Wingdings" charset="2"/>
              <a:buChar char="§"/>
              <a:defRPr/>
            </a:pPr>
            <a:endParaRPr lang="it-IT" altLang="it-IT" sz="2800" b="1" dirty="0" smtClean="0">
              <a:latin typeface="+mn-lt"/>
            </a:endParaRPr>
          </a:p>
          <a:p>
            <a:pPr>
              <a:lnSpc>
                <a:spcPct val="80000"/>
              </a:lnSpc>
              <a:buClr>
                <a:srgbClr val="FF66FF"/>
              </a:buClr>
              <a:buFont typeface="Wingdings" charset="2"/>
              <a:buChar char="§"/>
              <a:defRPr/>
            </a:pPr>
            <a:r>
              <a:rPr lang="it-IT" altLang="it-IT" sz="2800" b="1" dirty="0" err="1" smtClean="0">
                <a:latin typeface="+mn-lt"/>
              </a:rPr>
              <a:t>Association</a:t>
            </a:r>
            <a:r>
              <a:rPr lang="it-IT" altLang="it-IT" sz="2800" b="1" dirty="0" smtClean="0">
                <a:latin typeface="+mn-lt"/>
              </a:rPr>
              <a:t> with anti-</a:t>
            </a:r>
            <a:r>
              <a:rPr lang="it-IT" altLang="it-IT" sz="2800" b="1" dirty="0" err="1" smtClean="0">
                <a:latin typeface="+mn-lt"/>
              </a:rPr>
              <a:t>platelet</a:t>
            </a:r>
            <a:endParaRPr lang="it-IT" altLang="it-IT" sz="2800" b="1" dirty="0" smtClean="0">
              <a:latin typeface="+mn-lt"/>
            </a:endParaRPr>
          </a:p>
          <a:p>
            <a:pPr marL="0" indent="0">
              <a:lnSpc>
                <a:spcPct val="80000"/>
              </a:lnSpc>
              <a:buClr>
                <a:srgbClr val="FF66FF"/>
              </a:buClr>
              <a:defRPr/>
            </a:pPr>
            <a:r>
              <a:rPr lang="it-IT" altLang="it-IT" sz="2800" b="1" dirty="0" smtClean="0">
                <a:latin typeface="+mn-lt"/>
              </a:rPr>
              <a:t>	</a:t>
            </a:r>
          </a:p>
          <a:p>
            <a:pPr>
              <a:lnSpc>
                <a:spcPct val="80000"/>
              </a:lnSpc>
              <a:buClr>
                <a:srgbClr val="FF66FF"/>
              </a:buClr>
              <a:buFont typeface="Wingdings" charset="2"/>
              <a:buChar char="§"/>
              <a:defRPr/>
            </a:pPr>
            <a:r>
              <a:rPr lang="it-IT" altLang="it-IT" sz="2800" b="1" dirty="0" smtClean="0">
                <a:latin typeface="+mn-lt"/>
              </a:rPr>
              <a:t>Age	</a:t>
            </a:r>
          </a:p>
          <a:p>
            <a:pPr marL="0" indent="0">
              <a:lnSpc>
                <a:spcPct val="80000"/>
              </a:lnSpc>
              <a:buClr>
                <a:srgbClr val="FF66FF"/>
              </a:buClr>
              <a:defRPr/>
            </a:pPr>
            <a:endParaRPr lang="it-IT" altLang="it-IT" sz="2800" b="1" dirty="0" smtClean="0">
              <a:latin typeface="+mn-lt"/>
            </a:endParaRPr>
          </a:p>
          <a:p>
            <a:pPr>
              <a:lnSpc>
                <a:spcPct val="80000"/>
              </a:lnSpc>
              <a:buClr>
                <a:srgbClr val="FF66FF"/>
              </a:buClr>
              <a:buFont typeface="Wingdings" charset="2"/>
              <a:buChar char="§"/>
              <a:defRPr/>
            </a:pPr>
            <a:r>
              <a:rPr lang="it-IT" altLang="it-IT" sz="2800" b="1" dirty="0" smtClean="0">
                <a:latin typeface="+mn-lt"/>
              </a:rPr>
              <a:t>NSAID dose</a:t>
            </a:r>
          </a:p>
          <a:p>
            <a:pPr>
              <a:lnSpc>
                <a:spcPct val="80000"/>
              </a:lnSpc>
              <a:buClr>
                <a:srgbClr val="FF66FF"/>
              </a:buClr>
              <a:buSzPct val="40000"/>
              <a:buFont typeface="Arial"/>
              <a:buChar char="•"/>
              <a:defRPr/>
            </a:pPr>
            <a:r>
              <a:rPr lang="it-IT" altLang="it-IT" sz="2800" b="1" dirty="0" smtClean="0">
                <a:latin typeface="+mn-lt"/>
              </a:rPr>
              <a:t>		</a:t>
            </a:r>
          </a:p>
        </p:txBody>
      </p:sp>
    </p:spTree>
    <p:extLst>
      <p:ext uri="{BB962C8B-B14F-4D97-AF65-F5344CB8AC3E}">
        <p14:creationId xmlns:p14="http://schemas.microsoft.com/office/powerpoint/2010/main" val="35673216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1354138" y="2286000"/>
            <a:ext cx="64357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799">
                <a:solidFill>
                  <a:srgbClr val="000000"/>
                </a:solidFill>
                <a:round/>
                <a:headEnd type="none" w="sm" len="sm"/>
                <a:tailEnd type="none" w="sm" len="sm"/>
              </a14:hiddenLine>
            </a:ext>
          </a:extLst>
        </p:spPr>
        <p:txBody>
          <a:bodyPr wrap="none" anchor="ctr"/>
          <a:lstStyle/>
          <a:p>
            <a:endParaRPr lang="it-IT"/>
          </a:p>
        </p:txBody>
      </p:sp>
      <p:sp>
        <p:nvSpPr>
          <p:cNvPr id="24579" name="Rectangle 3"/>
          <p:cNvSpPr>
            <a:spLocks noChangeArrowheads="1"/>
          </p:cNvSpPr>
          <p:nvPr/>
        </p:nvSpPr>
        <p:spPr bwMode="auto">
          <a:xfrm>
            <a:off x="1054100" y="393700"/>
            <a:ext cx="7264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eaLnBrk="0" hangingPunct="0">
              <a:lnSpc>
                <a:spcPct val="120000"/>
              </a:lnSpc>
            </a:pPr>
            <a:r>
              <a:rPr lang="it-IT" sz="2600" b="1" dirty="0">
                <a:solidFill>
                  <a:srgbClr val="FFFF00"/>
                </a:solidFill>
              </a:rPr>
              <a:t>CONTROVERSIAL RISK FACTORS OF UPPER GI BLEEDING IN </a:t>
            </a:r>
            <a:r>
              <a:rPr lang="it-IT" sz="2600" b="1" dirty="0" err="1">
                <a:solidFill>
                  <a:srgbClr val="FFFF00"/>
                </a:solidFill>
              </a:rPr>
              <a:t>NSAIDs</a:t>
            </a:r>
            <a:r>
              <a:rPr lang="it-IT" sz="2600" b="1" dirty="0">
                <a:solidFill>
                  <a:srgbClr val="FFFF00"/>
                </a:solidFill>
              </a:rPr>
              <a:t> USERS</a:t>
            </a:r>
          </a:p>
        </p:txBody>
      </p:sp>
      <p:sp>
        <p:nvSpPr>
          <p:cNvPr id="24580" name="Rectangle 4"/>
          <p:cNvSpPr>
            <a:spLocks noChangeArrowheads="1"/>
          </p:cNvSpPr>
          <p:nvPr/>
        </p:nvSpPr>
        <p:spPr bwMode="auto">
          <a:xfrm>
            <a:off x="539552" y="1563150"/>
            <a:ext cx="8136904" cy="4890186"/>
          </a:xfrm>
          <a:prstGeom prst="rect">
            <a:avLst/>
          </a:prstGeom>
          <a:solidFill>
            <a:srgbClr val="C6D9F1"/>
          </a:solidFill>
          <a:ln>
            <a:noFill/>
          </a:ln>
        </p:spPr>
        <p:txBody>
          <a:bodyPr wrap="square" lIns="92075" tIns="46038" rIns="92075" bIns="46038" anchor="ctr">
            <a:spAutoFit/>
          </a:bodyPr>
          <a:lstStyle/>
          <a:p>
            <a:pPr marL="355600" indent="-355600" eaLnBrk="0" hangingPunct="0">
              <a:lnSpc>
                <a:spcPct val="140000"/>
              </a:lnSpc>
              <a:buClr>
                <a:srgbClr val="FF66FF"/>
              </a:buClr>
              <a:buFontTx/>
              <a:buChar char="•"/>
            </a:pPr>
            <a:r>
              <a:rPr lang="it-IT" sz="2800" b="1" i="1" dirty="0" err="1">
                <a:solidFill>
                  <a:srgbClr val="0000FF"/>
                </a:solidFill>
                <a:latin typeface="+mn-lt"/>
              </a:rPr>
              <a:t>Helicobacter</a:t>
            </a:r>
            <a:r>
              <a:rPr lang="it-IT" sz="2800" b="1" i="1" dirty="0">
                <a:solidFill>
                  <a:srgbClr val="0000FF"/>
                </a:solidFill>
                <a:latin typeface="+mn-lt"/>
              </a:rPr>
              <a:t> </a:t>
            </a:r>
            <a:r>
              <a:rPr lang="it-IT" sz="2800" b="1" i="1" dirty="0" err="1">
                <a:solidFill>
                  <a:srgbClr val="0000FF"/>
                </a:solidFill>
                <a:latin typeface="+mn-lt"/>
              </a:rPr>
              <a:t>pylori</a:t>
            </a:r>
            <a:endParaRPr lang="it-IT" sz="2800" b="1" i="1" dirty="0">
              <a:solidFill>
                <a:srgbClr val="0000FF"/>
              </a:solidFill>
              <a:latin typeface="+mn-lt"/>
            </a:endParaRPr>
          </a:p>
          <a:p>
            <a:pPr marL="355600" indent="-355600" eaLnBrk="0" hangingPunct="0">
              <a:lnSpc>
                <a:spcPct val="140000"/>
              </a:lnSpc>
              <a:buClr>
                <a:srgbClr val="FF66FF"/>
              </a:buClr>
              <a:buFontTx/>
              <a:buChar char="•"/>
            </a:pPr>
            <a:r>
              <a:rPr lang="it-IT" sz="2800" b="1" dirty="0">
                <a:solidFill>
                  <a:srgbClr val="0000FF"/>
                </a:solidFill>
                <a:latin typeface="+mn-lt"/>
              </a:rPr>
              <a:t>First 3 </a:t>
            </a:r>
            <a:r>
              <a:rPr lang="it-IT" sz="2800" b="1" dirty="0" err="1">
                <a:solidFill>
                  <a:srgbClr val="0000FF"/>
                </a:solidFill>
                <a:latin typeface="+mn-lt"/>
              </a:rPr>
              <a:t>months</a:t>
            </a:r>
            <a:r>
              <a:rPr lang="it-IT" sz="2800" b="1" dirty="0">
                <a:solidFill>
                  <a:srgbClr val="0000FF"/>
                </a:solidFill>
                <a:latin typeface="+mn-lt"/>
              </a:rPr>
              <a:t> of </a:t>
            </a:r>
            <a:r>
              <a:rPr lang="it-IT" sz="2800" b="1" dirty="0" err="1">
                <a:solidFill>
                  <a:srgbClr val="0000FF"/>
                </a:solidFill>
                <a:latin typeface="+mn-lt"/>
              </a:rPr>
              <a:t>usage</a:t>
            </a:r>
            <a:endParaRPr lang="it-IT" sz="2800" b="1" dirty="0">
              <a:solidFill>
                <a:srgbClr val="0000FF"/>
              </a:solidFill>
              <a:latin typeface="+mn-lt"/>
            </a:endParaRPr>
          </a:p>
          <a:p>
            <a:pPr marL="355600" indent="-355600" eaLnBrk="0" hangingPunct="0">
              <a:lnSpc>
                <a:spcPct val="140000"/>
              </a:lnSpc>
              <a:buClr>
                <a:srgbClr val="FF66FF"/>
              </a:buClr>
              <a:buFontTx/>
              <a:buChar char="•"/>
            </a:pPr>
            <a:r>
              <a:rPr lang="it-IT" sz="2800" b="1" dirty="0" err="1">
                <a:solidFill>
                  <a:srgbClr val="0000FF"/>
                </a:solidFill>
                <a:latin typeface="+mn-lt"/>
              </a:rPr>
              <a:t>Underlying</a:t>
            </a:r>
            <a:r>
              <a:rPr lang="it-IT" sz="2800" b="1" dirty="0">
                <a:solidFill>
                  <a:srgbClr val="0000FF"/>
                </a:solidFill>
                <a:latin typeface="+mn-lt"/>
              </a:rPr>
              <a:t> </a:t>
            </a:r>
            <a:r>
              <a:rPr lang="it-IT" sz="2800" b="1" dirty="0" err="1">
                <a:solidFill>
                  <a:srgbClr val="0000FF"/>
                </a:solidFill>
                <a:latin typeface="+mn-lt"/>
              </a:rPr>
              <a:t>arthritis</a:t>
            </a:r>
            <a:endParaRPr lang="it-IT" sz="2800" b="1" dirty="0">
              <a:solidFill>
                <a:srgbClr val="0000FF"/>
              </a:solidFill>
              <a:latin typeface="+mn-lt"/>
            </a:endParaRPr>
          </a:p>
          <a:p>
            <a:pPr marL="355600" indent="-355600" eaLnBrk="0" hangingPunct="0">
              <a:lnSpc>
                <a:spcPct val="140000"/>
              </a:lnSpc>
              <a:buClr>
                <a:srgbClr val="FF66FF"/>
              </a:buClr>
              <a:buFontTx/>
              <a:buChar char="•"/>
            </a:pPr>
            <a:r>
              <a:rPr lang="it-IT" sz="2800" b="1" dirty="0" err="1">
                <a:solidFill>
                  <a:srgbClr val="0000FF"/>
                </a:solidFill>
                <a:latin typeface="+mn-lt"/>
              </a:rPr>
              <a:t>Cardiovascular</a:t>
            </a:r>
            <a:r>
              <a:rPr lang="it-IT" sz="2800" b="1" dirty="0">
                <a:solidFill>
                  <a:srgbClr val="0000FF"/>
                </a:solidFill>
                <a:latin typeface="+mn-lt"/>
              </a:rPr>
              <a:t> </a:t>
            </a:r>
            <a:r>
              <a:rPr lang="it-IT" sz="2800" b="1" dirty="0" err="1">
                <a:solidFill>
                  <a:srgbClr val="0000FF"/>
                </a:solidFill>
                <a:latin typeface="+mn-lt"/>
              </a:rPr>
              <a:t>disease</a:t>
            </a:r>
            <a:endParaRPr lang="it-IT" sz="2800" b="1" dirty="0">
              <a:solidFill>
                <a:srgbClr val="0000FF"/>
              </a:solidFill>
              <a:latin typeface="+mn-lt"/>
            </a:endParaRPr>
          </a:p>
          <a:p>
            <a:pPr marL="355600" indent="-355600" eaLnBrk="0" hangingPunct="0">
              <a:lnSpc>
                <a:spcPct val="140000"/>
              </a:lnSpc>
              <a:buClr>
                <a:srgbClr val="FF66FF"/>
              </a:buClr>
              <a:buFontTx/>
              <a:buChar char="•"/>
            </a:pPr>
            <a:r>
              <a:rPr lang="it-IT" sz="2800" b="1" dirty="0">
                <a:solidFill>
                  <a:srgbClr val="0000FF"/>
                </a:solidFill>
                <a:latin typeface="+mn-lt"/>
              </a:rPr>
              <a:t>Smoking</a:t>
            </a:r>
          </a:p>
          <a:p>
            <a:pPr marL="355600" indent="-355600" eaLnBrk="0" hangingPunct="0">
              <a:lnSpc>
                <a:spcPct val="140000"/>
              </a:lnSpc>
              <a:buClr>
                <a:srgbClr val="FF66FF"/>
              </a:buClr>
              <a:buFontTx/>
              <a:buChar char="•"/>
            </a:pPr>
            <a:r>
              <a:rPr lang="it-IT" sz="2800" b="1" dirty="0" err="1">
                <a:solidFill>
                  <a:srgbClr val="0000FF"/>
                </a:solidFill>
                <a:latin typeface="+mn-lt"/>
              </a:rPr>
              <a:t>Alcohol</a:t>
            </a:r>
            <a:endParaRPr lang="it-IT" sz="2800" b="1" dirty="0">
              <a:solidFill>
                <a:srgbClr val="0000FF"/>
              </a:solidFill>
              <a:latin typeface="+mn-lt"/>
            </a:endParaRPr>
          </a:p>
          <a:p>
            <a:pPr marL="355600" indent="-355600" eaLnBrk="0" hangingPunct="0">
              <a:lnSpc>
                <a:spcPct val="140000"/>
              </a:lnSpc>
              <a:buClr>
                <a:srgbClr val="FF66FF"/>
              </a:buClr>
              <a:buFontTx/>
              <a:buChar char="•"/>
            </a:pPr>
            <a:r>
              <a:rPr lang="it-IT" sz="2800" b="1" dirty="0">
                <a:solidFill>
                  <a:srgbClr val="0000FF"/>
                </a:solidFill>
                <a:latin typeface="+mn-lt"/>
              </a:rPr>
              <a:t>Sex</a:t>
            </a:r>
          </a:p>
          <a:p>
            <a:pPr marL="355600" indent="-355600" eaLnBrk="0" hangingPunct="0">
              <a:lnSpc>
                <a:spcPct val="140000"/>
              </a:lnSpc>
              <a:buClr>
                <a:srgbClr val="FF66FF"/>
              </a:buClr>
              <a:buFontTx/>
              <a:buChar char="•"/>
            </a:pPr>
            <a:r>
              <a:rPr lang="it-IT" sz="2800" b="1" dirty="0">
                <a:solidFill>
                  <a:srgbClr val="0000FF"/>
                </a:solidFill>
                <a:latin typeface="+mn-lt"/>
              </a:rPr>
              <a:t>NSAID </a:t>
            </a:r>
            <a:r>
              <a:rPr lang="it-IT" sz="2800" b="1" dirty="0" err="1">
                <a:solidFill>
                  <a:srgbClr val="0000FF"/>
                </a:solidFill>
                <a:latin typeface="+mn-lt"/>
              </a:rPr>
              <a:t>type</a:t>
            </a:r>
            <a:endParaRPr lang="it-IT" sz="2800" b="1" dirty="0">
              <a:solidFill>
                <a:srgbClr val="0000FF"/>
              </a:solidFill>
              <a:latin typeface="+mn-lt"/>
            </a:endParaRPr>
          </a:p>
        </p:txBody>
      </p:sp>
    </p:spTree>
    <p:extLst>
      <p:ext uri="{BB962C8B-B14F-4D97-AF65-F5344CB8AC3E}">
        <p14:creationId xmlns:p14="http://schemas.microsoft.com/office/powerpoint/2010/main" val="23903129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a:spLocks noChangeArrowheads="1"/>
          </p:cNvSpPr>
          <p:nvPr/>
        </p:nvSpPr>
        <p:spPr bwMode="auto">
          <a:xfrm>
            <a:off x="2460625" y="1676400"/>
            <a:ext cx="4038600" cy="2743200"/>
          </a:xfrm>
          <a:prstGeom prst="rect">
            <a:avLst/>
          </a:prstGeom>
          <a:solidFill>
            <a:schemeClr val="accent1"/>
          </a:solidFill>
          <a:ln w="9525">
            <a:solidFill>
              <a:schemeClr val="tx1"/>
            </a:solidFill>
            <a:miter lim="800000"/>
            <a:headEnd/>
            <a:tailEnd/>
          </a:ln>
          <a:effectLst>
            <a:outerShdw dist="107763" dir="13500000" algn="ctr" rotWithShape="0">
              <a:schemeClr val="bg2">
                <a:alpha val="50000"/>
              </a:schemeClr>
            </a:outerShdw>
          </a:effectLst>
        </p:spPr>
        <p:txBody>
          <a:bodyPr wrap="none" anchor="ctr"/>
          <a:lstStyle/>
          <a:p>
            <a:pPr>
              <a:defRPr/>
            </a:pPr>
            <a:endParaRPr lang="it-IT" altLang="it-IT">
              <a:ea typeface="+mn-ea"/>
            </a:endParaRPr>
          </a:p>
        </p:txBody>
      </p:sp>
      <p:sp>
        <p:nvSpPr>
          <p:cNvPr id="1028" name="Rectangle 2"/>
          <p:cNvSpPr>
            <a:spLocks noGrp="1" noChangeArrowheads="1"/>
          </p:cNvSpPr>
          <p:nvPr>
            <p:ph type="title"/>
          </p:nvPr>
        </p:nvSpPr>
        <p:spPr>
          <a:xfrm>
            <a:off x="0" y="274638"/>
            <a:ext cx="9036496" cy="1066130"/>
          </a:xfrm>
        </p:spPr>
        <p:txBody>
          <a:bodyPr/>
          <a:lstStyle/>
          <a:p>
            <a:pPr eaLnBrk="1" hangingPunct="1"/>
            <a:r>
              <a:rPr lang="it-IT" sz="2800" b="1" dirty="0" err="1">
                <a:solidFill>
                  <a:srgbClr val="FFFF00"/>
                </a:solidFill>
                <a:latin typeface="Arial" charset="0"/>
              </a:rPr>
              <a:t>Influence</a:t>
            </a:r>
            <a:r>
              <a:rPr lang="it-IT" sz="2800" b="1" dirty="0">
                <a:solidFill>
                  <a:srgbClr val="FFFF00"/>
                </a:solidFill>
                <a:latin typeface="Arial" charset="0"/>
              </a:rPr>
              <a:t> of </a:t>
            </a:r>
            <a:r>
              <a:rPr lang="it-IT" sz="2800" b="1" dirty="0" err="1">
                <a:solidFill>
                  <a:srgbClr val="FFFF00"/>
                </a:solidFill>
                <a:latin typeface="Arial" charset="0"/>
              </a:rPr>
              <a:t>dosage</a:t>
            </a:r>
            <a:r>
              <a:rPr lang="it-IT" sz="2800" b="1" dirty="0">
                <a:solidFill>
                  <a:srgbClr val="FFFF00"/>
                </a:solidFill>
                <a:latin typeface="Arial" charset="0"/>
              </a:rPr>
              <a:t> of </a:t>
            </a:r>
            <a:r>
              <a:rPr lang="it-IT" sz="2800" b="1" dirty="0" err="1">
                <a:solidFill>
                  <a:srgbClr val="FFFF00"/>
                </a:solidFill>
                <a:latin typeface="Arial" charset="0"/>
              </a:rPr>
              <a:t>NSAIDs</a:t>
            </a:r>
            <a:r>
              <a:rPr lang="it-IT" sz="2800" b="1" dirty="0">
                <a:solidFill>
                  <a:srgbClr val="FFFF00"/>
                </a:solidFill>
                <a:latin typeface="Arial" charset="0"/>
              </a:rPr>
              <a:t> on the </a:t>
            </a:r>
            <a:r>
              <a:rPr lang="it-IT" sz="2800" b="1" dirty="0" err="1">
                <a:solidFill>
                  <a:srgbClr val="FFFF00"/>
                </a:solidFill>
                <a:latin typeface="Arial" charset="0"/>
              </a:rPr>
              <a:t>risk</a:t>
            </a:r>
            <a:r>
              <a:rPr lang="it-IT" sz="2800" b="1" dirty="0">
                <a:solidFill>
                  <a:srgbClr val="FFFF00"/>
                </a:solidFill>
                <a:latin typeface="Arial" charset="0"/>
              </a:rPr>
              <a:t> of </a:t>
            </a:r>
            <a:r>
              <a:rPr lang="it-IT" sz="2800" b="1" dirty="0" smtClean="0">
                <a:solidFill>
                  <a:srgbClr val="FFFF00"/>
                </a:solidFill>
                <a:latin typeface="Arial" charset="0"/>
              </a:rPr>
              <a:t/>
            </a:r>
            <a:br>
              <a:rPr lang="it-IT" sz="2800" b="1" dirty="0" smtClean="0">
                <a:solidFill>
                  <a:srgbClr val="FFFF00"/>
                </a:solidFill>
                <a:latin typeface="Arial" charset="0"/>
              </a:rPr>
            </a:br>
            <a:r>
              <a:rPr lang="it-IT" sz="2800" b="1" dirty="0" smtClean="0">
                <a:solidFill>
                  <a:srgbClr val="FFFF00"/>
                </a:solidFill>
                <a:latin typeface="Arial" charset="0"/>
              </a:rPr>
              <a:t>GI </a:t>
            </a:r>
            <a:r>
              <a:rPr lang="it-IT" sz="2800" b="1" dirty="0" err="1">
                <a:solidFill>
                  <a:srgbClr val="FFFF00"/>
                </a:solidFill>
                <a:latin typeface="Arial" charset="0"/>
              </a:rPr>
              <a:t>toxicity</a:t>
            </a:r>
            <a:r>
              <a:rPr lang="it-IT" sz="2800" b="1" dirty="0">
                <a:solidFill>
                  <a:srgbClr val="FFFF00"/>
                </a:solidFill>
                <a:latin typeface="Arial" charset="0"/>
              </a:rPr>
              <a:t> </a:t>
            </a:r>
          </a:p>
        </p:txBody>
      </p:sp>
      <p:sp>
        <p:nvSpPr>
          <p:cNvPr id="1029" name="Text Box 4"/>
          <p:cNvSpPr txBox="1">
            <a:spLocks noChangeArrowheads="1"/>
          </p:cNvSpPr>
          <p:nvPr/>
        </p:nvSpPr>
        <p:spPr bwMode="auto">
          <a:xfrm>
            <a:off x="4904109" y="6289377"/>
            <a:ext cx="3916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dirty="0">
                <a:solidFill>
                  <a:srgbClr val="FFFFFF"/>
                </a:solidFill>
              </a:rPr>
              <a:t>Lewis et al, Br </a:t>
            </a:r>
            <a:r>
              <a:rPr lang="it-IT" sz="1400" dirty="0" err="1">
                <a:solidFill>
                  <a:srgbClr val="FFFFFF"/>
                </a:solidFill>
              </a:rPr>
              <a:t>J</a:t>
            </a:r>
            <a:r>
              <a:rPr lang="it-IT" sz="1400" dirty="0">
                <a:solidFill>
                  <a:srgbClr val="FFFFFF"/>
                </a:solidFill>
              </a:rPr>
              <a:t> </a:t>
            </a:r>
            <a:r>
              <a:rPr lang="it-IT" sz="1400" dirty="0" err="1">
                <a:solidFill>
                  <a:srgbClr val="FFFFFF"/>
                </a:solidFill>
              </a:rPr>
              <a:t>Clin</a:t>
            </a:r>
            <a:r>
              <a:rPr lang="it-IT" sz="1400" dirty="0">
                <a:solidFill>
                  <a:srgbClr val="FFFFFF"/>
                </a:solidFill>
              </a:rPr>
              <a:t> </a:t>
            </a:r>
            <a:r>
              <a:rPr lang="it-IT" sz="1400" dirty="0" err="1">
                <a:solidFill>
                  <a:srgbClr val="FFFFFF"/>
                </a:solidFill>
              </a:rPr>
              <a:t>Pharmacol</a:t>
            </a:r>
            <a:r>
              <a:rPr lang="it-IT" sz="1400" dirty="0">
                <a:solidFill>
                  <a:srgbClr val="FFFFFF"/>
                </a:solidFill>
              </a:rPr>
              <a:t> 2002;54:320-6</a:t>
            </a:r>
          </a:p>
        </p:txBody>
      </p:sp>
      <p:grpSp>
        <p:nvGrpSpPr>
          <p:cNvPr id="1030" name="Group 10"/>
          <p:cNvGrpSpPr>
            <a:grpSpLocks/>
          </p:cNvGrpSpPr>
          <p:nvPr/>
        </p:nvGrpSpPr>
        <p:grpSpPr bwMode="auto">
          <a:xfrm>
            <a:off x="1905000" y="1219200"/>
            <a:ext cx="5619328" cy="4801203"/>
            <a:chOff x="1200" y="768"/>
            <a:chExt cx="2926" cy="2500"/>
          </a:xfrm>
        </p:grpSpPr>
        <p:graphicFrame>
          <p:nvGraphicFramePr>
            <p:cNvPr id="2" name="Object 6"/>
            <p:cNvGraphicFramePr>
              <a:graphicFrameLocks noChangeAspect="1"/>
            </p:cNvGraphicFramePr>
            <p:nvPr>
              <p:extLst>
                <p:ext uri="{D42A27DB-BD31-4B8C-83A1-F6EECF244321}">
                  <p14:modId xmlns:p14="http://schemas.microsoft.com/office/powerpoint/2010/main" val="3317398558"/>
                </p:ext>
              </p:extLst>
            </p:nvPr>
          </p:nvGraphicFramePr>
          <p:xfrm>
            <a:off x="1232" y="896"/>
            <a:ext cx="2894" cy="2135"/>
          </p:xfrm>
          <a:graphic>
            <a:graphicData uri="http://schemas.openxmlformats.org/drawingml/2006/chart">
              <c:chart xmlns:c="http://schemas.openxmlformats.org/drawingml/2006/chart" xmlns:r="http://schemas.openxmlformats.org/officeDocument/2006/relationships" r:id="rId2"/>
            </a:graphicData>
          </a:graphic>
        </p:graphicFrame>
        <p:sp>
          <p:nvSpPr>
            <p:cNvPr id="1031" name="Text Box 8"/>
            <p:cNvSpPr txBox="1">
              <a:spLocks noChangeArrowheads="1"/>
            </p:cNvSpPr>
            <p:nvPr/>
          </p:nvSpPr>
          <p:spPr bwMode="auto">
            <a:xfrm>
              <a:off x="1200" y="768"/>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600" b="1">
                  <a:solidFill>
                    <a:schemeClr val="bg1"/>
                  </a:solidFill>
                </a:rPr>
                <a:t>OR</a:t>
              </a:r>
            </a:p>
          </p:txBody>
        </p:sp>
        <p:sp>
          <p:nvSpPr>
            <p:cNvPr id="1032" name="Text Box 9"/>
            <p:cNvSpPr txBox="1">
              <a:spLocks noChangeArrowheads="1"/>
            </p:cNvSpPr>
            <p:nvPr/>
          </p:nvSpPr>
          <p:spPr bwMode="auto">
            <a:xfrm>
              <a:off x="2496" y="3124"/>
              <a:ext cx="6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it-IT" sz="1200" b="1" dirty="0">
                  <a:solidFill>
                    <a:schemeClr val="bg1"/>
                  </a:solidFill>
                </a:rPr>
                <a:t>dose </a:t>
              </a:r>
              <a:r>
                <a:rPr lang="it-IT" sz="1200" b="1" dirty="0" err="1">
                  <a:solidFill>
                    <a:schemeClr val="bg1"/>
                  </a:solidFill>
                </a:rPr>
                <a:t>level</a:t>
              </a:r>
              <a:endParaRPr lang="it-IT" sz="1200" b="1" dirty="0">
                <a:solidFill>
                  <a:schemeClr val="bg1"/>
                </a:solidFill>
              </a:endParaRPr>
            </a:p>
          </p:txBody>
        </p:sp>
      </p:grpSp>
    </p:spTree>
    <p:extLst>
      <p:ext uri="{BB962C8B-B14F-4D97-AF65-F5344CB8AC3E}">
        <p14:creationId xmlns:p14="http://schemas.microsoft.com/office/powerpoint/2010/main" val="20152266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6200" y="356632"/>
            <a:ext cx="8915400" cy="119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eaLnBrk="0" hangingPunct="0">
              <a:lnSpc>
                <a:spcPct val="130000"/>
              </a:lnSpc>
            </a:pPr>
            <a:r>
              <a:rPr lang="it-IT" sz="2800" b="1" dirty="0" err="1" smtClean="0">
                <a:solidFill>
                  <a:srgbClr val="FFFF00"/>
                </a:solidFill>
                <a:ea typeface="ＭＳ Ｐゴシック" charset="0"/>
                <a:cs typeface="+mn-cs"/>
              </a:rPr>
              <a:t>Prevention</a:t>
            </a:r>
            <a:r>
              <a:rPr lang="it-IT" sz="2800" b="1" dirty="0" smtClean="0">
                <a:solidFill>
                  <a:srgbClr val="FFFF00"/>
                </a:solidFill>
                <a:ea typeface="ＭＳ Ｐゴシック" charset="0"/>
                <a:cs typeface="+mn-cs"/>
              </a:rPr>
              <a:t> and treatment of NSAID-</a:t>
            </a:r>
            <a:r>
              <a:rPr lang="it-IT" sz="2800" b="1" dirty="0" err="1" smtClean="0">
                <a:solidFill>
                  <a:srgbClr val="FFFF00"/>
                </a:solidFill>
                <a:ea typeface="ＭＳ Ｐゴシック" charset="0"/>
                <a:cs typeface="+mn-cs"/>
              </a:rPr>
              <a:t>induced</a:t>
            </a:r>
            <a:r>
              <a:rPr lang="it-IT" sz="2800" b="1" dirty="0" smtClean="0">
                <a:solidFill>
                  <a:srgbClr val="FFFF00"/>
                </a:solidFill>
                <a:ea typeface="ＭＳ Ｐゴシック" charset="0"/>
                <a:cs typeface="+mn-cs"/>
              </a:rPr>
              <a:t> </a:t>
            </a:r>
          </a:p>
          <a:p>
            <a:pPr algn="ctr" eaLnBrk="0" hangingPunct="0">
              <a:lnSpc>
                <a:spcPct val="130000"/>
              </a:lnSpc>
            </a:pPr>
            <a:r>
              <a:rPr lang="it-IT" sz="2800" b="1" dirty="0" smtClean="0">
                <a:solidFill>
                  <a:srgbClr val="FFFF00"/>
                </a:solidFill>
                <a:ea typeface="ＭＳ Ｐゴシック" charset="0"/>
                <a:cs typeface="+mn-cs"/>
              </a:rPr>
              <a:t>GI </a:t>
            </a:r>
            <a:r>
              <a:rPr lang="it-IT" sz="2800" b="1" dirty="0" err="1" smtClean="0">
                <a:solidFill>
                  <a:srgbClr val="FFFF00"/>
                </a:solidFill>
                <a:ea typeface="ＭＳ Ｐゴシック" charset="0"/>
                <a:cs typeface="+mn-cs"/>
              </a:rPr>
              <a:t>mucosal</a:t>
            </a:r>
            <a:r>
              <a:rPr lang="it-IT" sz="2800" b="1" dirty="0" smtClean="0">
                <a:solidFill>
                  <a:srgbClr val="FFFF00"/>
                </a:solidFill>
                <a:ea typeface="ＭＳ Ｐゴシック" charset="0"/>
                <a:cs typeface="+mn-cs"/>
              </a:rPr>
              <a:t> </a:t>
            </a:r>
            <a:r>
              <a:rPr lang="it-IT" sz="2800" b="1" dirty="0" err="1" smtClean="0">
                <a:solidFill>
                  <a:srgbClr val="FFFF00"/>
                </a:solidFill>
                <a:ea typeface="ＭＳ Ｐゴシック" charset="0"/>
                <a:cs typeface="+mn-cs"/>
              </a:rPr>
              <a:t>injury</a:t>
            </a:r>
            <a:endParaRPr lang="it-IT" sz="2800" b="1" dirty="0" smtClean="0">
              <a:solidFill>
                <a:srgbClr val="FFFF00"/>
              </a:solidFill>
              <a:ea typeface="ＭＳ Ｐゴシック" charset="0"/>
              <a:cs typeface="+mn-cs"/>
            </a:endParaRPr>
          </a:p>
        </p:txBody>
      </p:sp>
      <p:sp>
        <p:nvSpPr>
          <p:cNvPr id="31747" name="Rectangle 3"/>
          <p:cNvSpPr>
            <a:spLocks noChangeArrowheads="1"/>
          </p:cNvSpPr>
          <p:nvPr/>
        </p:nvSpPr>
        <p:spPr bwMode="auto">
          <a:xfrm>
            <a:off x="467544" y="1844824"/>
            <a:ext cx="8352928" cy="45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2075" tIns="46038" rIns="92075" bIns="46038">
            <a:spAutoFit/>
          </a:bodyPr>
          <a:lstStyle/>
          <a:p>
            <a:pPr marL="352425" indent="-352425" algn="just" eaLnBrk="0" hangingPunct="0">
              <a:lnSpc>
                <a:spcPct val="130000"/>
              </a:lnSpc>
              <a:buClr>
                <a:srgbClr val="000000"/>
              </a:buClr>
              <a:buFontTx/>
              <a:buChar char="•"/>
            </a:pPr>
            <a:r>
              <a:rPr lang="it-IT" sz="3200" b="1" dirty="0" err="1" smtClean="0">
                <a:solidFill>
                  <a:schemeClr val="bg1"/>
                </a:solidFill>
                <a:ea typeface="ＭＳ Ｐゴシック" charset="0"/>
                <a:cs typeface="+mn-cs"/>
              </a:rPr>
              <a:t>Identification</a:t>
            </a:r>
            <a:r>
              <a:rPr lang="it-IT" sz="3200" b="1" dirty="0" smtClean="0">
                <a:solidFill>
                  <a:schemeClr val="bg1"/>
                </a:solidFill>
                <a:ea typeface="ＭＳ Ｐゴシック" charset="0"/>
                <a:cs typeface="+mn-cs"/>
              </a:rPr>
              <a:t> of </a:t>
            </a:r>
            <a:r>
              <a:rPr lang="it-IT" sz="3200" b="1" dirty="0" err="1" smtClean="0">
                <a:solidFill>
                  <a:schemeClr val="bg1"/>
                </a:solidFill>
                <a:ea typeface="ＭＳ Ｐゴシック" charset="0"/>
                <a:cs typeface="+mn-cs"/>
              </a:rPr>
              <a:t>risk</a:t>
            </a:r>
            <a:r>
              <a:rPr lang="it-IT" sz="3200" b="1" dirty="0" smtClean="0">
                <a:solidFill>
                  <a:schemeClr val="bg1"/>
                </a:solidFill>
                <a:ea typeface="ＭＳ Ｐゴシック" charset="0"/>
                <a:cs typeface="+mn-cs"/>
              </a:rPr>
              <a:t> </a:t>
            </a:r>
            <a:r>
              <a:rPr lang="it-IT" sz="3200" b="1" dirty="0" err="1" smtClean="0">
                <a:solidFill>
                  <a:schemeClr val="bg1"/>
                </a:solidFill>
                <a:ea typeface="ＭＳ Ｐゴシック" charset="0"/>
                <a:cs typeface="+mn-cs"/>
              </a:rPr>
              <a:t>factors</a:t>
            </a:r>
            <a:endParaRPr lang="it-IT" sz="3200" b="1" dirty="0" smtClean="0">
              <a:solidFill>
                <a:schemeClr val="bg1"/>
              </a:solidFill>
              <a:ea typeface="ＭＳ Ｐゴシック" charset="0"/>
              <a:cs typeface="+mn-cs"/>
            </a:endParaRPr>
          </a:p>
          <a:p>
            <a:pPr marL="352425" indent="-352425" algn="just" eaLnBrk="0" hangingPunct="0">
              <a:lnSpc>
                <a:spcPct val="130000"/>
              </a:lnSpc>
              <a:buClr>
                <a:srgbClr val="000000"/>
              </a:buClr>
              <a:buFontTx/>
              <a:buChar char="•"/>
            </a:pPr>
            <a:r>
              <a:rPr lang="it-IT" sz="3200" b="1" dirty="0" smtClean="0">
                <a:solidFill>
                  <a:schemeClr val="bg1"/>
                </a:solidFill>
                <a:ea typeface="ＭＳ Ｐゴシック" charset="0"/>
                <a:cs typeface="+mn-cs"/>
              </a:rPr>
              <a:t>Use of COX-2 </a:t>
            </a:r>
            <a:r>
              <a:rPr lang="it-IT" sz="3200" b="1" dirty="0" err="1" smtClean="0">
                <a:solidFill>
                  <a:schemeClr val="bg1"/>
                </a:solidFill>
                <a:ea typeface="ＭＳ Ｐゴシック" charset="0"/>
                <a:cs typeface="+mn-cs"/>
              </a:rPr>
              <a:t>selective</a:t>
            </a:r>
            <a:r>
              <a:rPr lang="it-IT" sz="3200" b="1" dirty="0" smtClean="0">
                <a:solidFill>
                  <a:schemeClr val="bg1"/>
                </a:solidFill>
                <a:ea typeface="ＭＳ Ｐゴシック" charset="0"/>
                <a:cs typeface="+mn-cs"/>
              </a:rPr>
              <a:t> </a:t>
            </a:r>
            <a:r>
              <a:rPr lang="it-IT" sz="3200" b="1" dirty="0" err="1" smtClean="0">
                <a:solidFill>
                  <a:schemeClr val="bg1"/>
                </a:solidFill>
                <a:ea typeface="ＭＳ Ｐゴシック" charset="0"/>
                <a:cs typeface="+mn-cs"/>
              </a:rPr>
              <a:t>inhibitors</a:t>
            </a:r>
            <a:endParaRPr lang="it-IT" sz="3200" b="1" dirty="0" smtClean="0">
              <a:solidFill>
                <a:schemeClr val="bg1"/>
              </a:solidFill>
              <a:ea typeface="ＭＳ Ｐゴシック" charset="0"/>
              <a:cs typeface="+mn-cs"/>
            </a:endParaRPr>
          </a:p>
          <a:p>
            <a:pPr marL="352425" indent="-352425" algn="just" eaLnBrk="0" hangingPunct="0">
              <a:lnSpc>
                <a:spcPct val="130000"/>
              </a:lnSpc>
              <a:buClr>
                <a:srgbClr val="000000"/>
              </a:buClr>
              <a:buFontTx/>
              <a:buChar char="•"/>
            </a:pPr>
            <a:r>
              <a:rPr lang="it-IT" sz="3200" b="1" dirty="0" err="1" smtClean="0">
                <a:solidFill>
                  <a:schemeClr val="bg1"/>
                </a:solidFill>
                <a:ea typeface="ＭＳ Ｐゴシック" charset="0"/>
                <a:cs typeface="+mn-cs"/>
              </a:rPr>
              <a:t>Clinical</a:t>
            </a:r>
            <a:r>
              <a:rPr lang="it-IT" sz="3200" b="1" dirty="0" smtClean="0">
                <a:solidFill>
                  <a:schemeClr val="bg1"/>
                </a:solidFill>
                <a:ea typeface="ＭＳ Ｐゴシック" charset="0"/>
                <a:cs typeface="+mn-cs"/>
              </a:rPr>
              <a:t> agents:</a:t>
            </a:r>
          </a:p>
          <a:p>
            <a:pPr marL="352425" indent="-352425" algn="just" eaLnBrk="0" hangingPunct="0">
              <a:lnSpc>
                <a:spcPct val="130000"/>
              </a:lnSpc>
            </a:pPr>
            <a:r>
              <a:rPr lang="it-IT" sz="3200" dirty="0" smtClean="0">
                <a:solidFill>
                  <a:schemeClr val="bg1"/>
                </a:solidFill>
                <a:ea typeface="ＭＳ Ｐゴシック" charset="0"/>
                <a:cs typeface="+mn-cs"/>
              </a:rPr>
              <a:t>	- H2-RA</a:t>
            </a:r>
          </a:p>
          <a:p>
            <a:pPr marL="352425" indent="-352425" algn="just" eaLnBrk="0" hangingPunct="0">
              <a:lnSpc>
                <a:spcPct val="130000"/>
              </a:lnSpc>
            </a:pPr>
            <a:r>
              <a:rPr lang="it-IT" sz="3200" dirty="0" smtClean="0">
                <a:solidFill>
                  <a:schemeClr val="bg1"/>
                </a:solidFill>
                <a:ea typeface="ＭＳ Ｐゴシック" charset="0"/>
                <a:cs typeface="+mn-cs"/>
              </a:rPr>
              <a:t>	- PPI</a:t>
            </a:r>
          </a:p>
          <a:p>
            <a:pPr marL="352425" indent="-352425" algn="just" eaLnBrk="0" hangingPunct="0">
              <a:lnSpc>
                <a:spcPct val="130000"/>
              </a:lnSpc>
            </a:pPr>
            <a:r>
              <a:rPr lang="it-IT" sz="3200" dirty="0" smtClean="0">
                <a:solidFill>
                  <a:schemeClr val="bg1"/>
                </a:solidFill>
                <a:ea typeface="ＭＳ Ｐゴシック" charset="0"/>
                <a:cs typeface="+mn-cs"/>
              </a:rPr>
              <a:t>	- Prostaglandine </a:t>
            </a:r>
            <a:r>
              <a:rPr lang="it-IT" sz="3200" dirty="0" err="1" smtClean="0">
                <a:solidFill>
                  <a:schemeClr val="bg1"/>
                </a:solidFill>
                <a:ea typeface="ＭＳ Ｐゴシック" charset="0"/>
                <a:cs typeface="+mn-cs"/>
              </a:rPr>
              <a:t>analogues</a:t>
            </a:r>
            <a:r>
              <a:rPr lang="it-IT" sz="3200" dirty="0" smtClean="0">
                <a:solidFill>
                  <a:schemeClr val="bg1"/>
                </a:solidFill>
                <a:ea typeface="ＭＳ Ｐゴシック" charset="0"/>
                <a:cs typeface="+mn-cs"/>
              </a:rPr>
              <a:t> </a:t>
            </a:r>
          </a:p>
          <a:p>
            <a:pPr marL="352425" indent="-352425" algn="just" eaLnBrk="0" hangingPunct="0">
              <a:lnSpc>
                <a:spcPct val="130000"/>
              </a:lnSpc>
            </a:pPr>
            <a:r>
              <a:rPr lang="it-IT" sz="3200" dirty="0" smtClean="0">
                <a:solidFill>
                  <a:schemeClr val="bg1"/>
                </a:solidFill>
                <a:ea typeface="ＭＳ Ｐゴシック" charset="0"/>
                <a:cs typeface="+mn-cs"/>
              </a:rPr>
              <a:t>	- </a:t>
            </a:r>
            <a:r>
              <a:rPr lang="it-IT" sz="3200" dirty="0" err="1" smtClean="0">
                <a:solidFill>
                  <a:schemeClr val="bg1"/>
                </a:solidFill>
                <a:ea typeface="ＭＳ Ｐゴシック" charset="0"/>
                <a:cs typeface="+mn-cs"/>
              </a:rPr>
              <a:t>Sucralfate</a:t>
            </a:r>
            <a:r>
              <a:rPr lang="it-IT" sz="3200" dirty="0" smtClean="0">
                <a:solidFill>
                  <a:schemeClr val="bg1"/>
                </a:solidFill>
                <a:ea typeface="ＭＳ Ｐゴシック" charset="0"/>
                <a:cs typeface="+mn-cs"/>
              </a:rPr>
              <a:t>	</a:t>
            </a:r>
          </a:p>
        </p:txBody>
      </p:sp>
    </p:spTree>
    <p:extLst>
      <p:ext uri="{BB962C8B-B14F-4D97-AF65-F5344CB8AC3E}">
        <p14:creationId xmlns:p14="http://schemas.microsoft.com/office/powerpoint/2010/main" val="16037030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6200" y="44624"/>
            <a:ext cx="8915400" cy="119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eaLnBrk="0" hangingPunct="0">
              <a:lnSpc>
                <a:spcPct val="130000"/>
              </a:lnSpc>
            </a:pPr>
            <a:r>
              <a:rPr lang="it-IT" sz="2800" b="1" dirty="0" err="1" smtClean="0">
                <a:solidFill>
                  <a:srgbClr val="FFFF00"/>
                </a:solidFill>
                <a:ea typeface="ＭＳ Ｐゴシック" charset="0"/>
              </a:rPr>
              <a:t>Prevention</a:t>
            </a:r>
            <a:r>
              <a:rPr lang="it-IT" sz="2800" b="1" dirty="0" smtClean="0">
                <a:solidFill>
                  <a:srgbClr val="FFFF00"/>
                </a:solidFill>
                <a:ea typeface="ＭＳ Ｐゴシック" charset="0"/>
              </a:rPr>
              <a:t> and treatment of NSAID-</a:t>
            </a:r>
            <a:r>
              <a:rPr lang="it-IT" sz="2800" b="1" dirty="0" err="1" smtClean="0">
                <a:solidFill>
                  <a:srgbClr val="FFFF00"/>
                </a:solidFill>
                <a:ea typeface="ＭＳ Ｐゴシック" charset="0"/>
              </a:rPr>
              <a:t>induced</a:t>
            </a:r>
            <a:r>
              <a:rPr lang="it-IT" sz="2800" b="1" dirty="0" smtClean="0">
                <a:solidFill>
                  <a:srgbClr val="FFFF00"/>
                </a:solidFill>
                <a:ea typeface="ＭＳ Ｐゴシック" charset="0"/>
              </a:rPr>
              <a:t> </a:t>
            </a:r>
          </a:p>
          <a:p>
            <a:pPr algn="ctr" eaLnBrk="0" hangingPunct="0">
              <a:lnSpc>
                <a:spcPct val="130000"/>
              </a:lnSpc>
            </a:pPr>
            <a:r>
              <a:rPr lang="it-IT" sz="2800" b="1" dirty="0" smtClean="0">
                <a:solidFill>
                  <a:srgbClr val="FFFF00"/>
                </a:solidFill>
                <a:ea typeface="ＭＳ Ｐゴシック" charset="0"/>
              </a:rPr>
              <a:t>GI </a:t>
            </a:r>
            <a:r>
              <a:rPr lang="it-IT" sz="2800" b="1" dirty="0" err="1" smtClean="0">
                <a:solidFill>
                  <a:srgbClr val="FFFF00"/>
                </a:solidFill>
                <a:ea typeface="ＭＳ Ｐゴシック" charset="0"/>
              </a:rPr>
              <a:t>mucosal</a:t>
            </a:r>
            <a:r>
              <a:rPr lang="it-IT" sz="2800" b="1" dirty="0" smtClean="0">
                <a:solidFill>
                  <a:srgbClr val="FFFF00"/>
                </a:solidFill>
                <a:ea typeface="ＭＳ Ｐゴシック" charset="0"/>
              </a:rPr>
              <a:t> </a:t>
            </a:r>
            <a:r>
              <a:rPr lang="it-IT" sz="2800" b="1" dirty="0" err="1" smtClean="0">
                <a:solidFill>
                  <a:srgbClr val="FFFF00"/>
                </a:solidFill>
                <a:ea typeface="ＭＳ Ｐゴシック" charset="0"/>
              </a:rPr>
              <a:t>injury</a:t>
            </a:r>
            <a:endParaRPr lang="it-IT" sz="2800" b="1" dirty="0" smtClean="0">
              <a:solidFill>
                <a:srgbClr val="FFFF00"/>
              </a:solidFill>
              <a:ea typeface="ＭＳ Ｐゴシック" charset="0"/>
            </a:endParaRPr>
          </a:p>
        </p:txBody>
      </p:sp>
      <p:sp>
        <p:nvSpPr>
          <p:cNvPr id="31747" name="Rectangle 3"/>
          <p:cNvSpPr>
            <a:spLocks noChangeArrowheads="1"/>
          </p:cNvSpPr>
          <p:nvPr/>
        </p:nvSpPr>
        <p:spPr bwMode="auto">
          <a:xfrm>
            <a:off x="395536" y="1484784"/>
            <a:ext cx="8352928" cy="518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2075" tIns="46038" rIns="92075" bIns="46038">
            <a:spAutoFit/>
          </a:bodyPr>
          <a:lstStyle/>
          <a:p>
            <a:pPr marL="457200" indent="-457200" algn="just" eaLnBrk="0" hangingPunct="0">
              <a:lnSpc>
                <a:spcPct val="130000"/>
              </a:lnSpc>
              <a:buClr>
                <a:srgbClr val="FF66FF"/>
              </a:buClr>
              <a:buFont typeface="Arial"/>
              <a:buChar char="•"/>
            </a:pPr>
            <a:r>
              <a:rPr lang="it-IT" sz="3200" b="1" dirty="0" err="1" smtClean="0">
                <a:solidFill>
                  <a:srgbClr val="FFFFFF"/>
                </a:solidFill>
                <a:ea typeface="ＭＳ Ｐゴシック" charset="0"/>
              </a:rPr>
              <a:t>Identification</a:t>
            </a:r>
            <a:r>
              <a:rPr lang="it-IT" sz="3200" b="1" dirty="0" smtClean="0">
                <a:solidFill>
                  <a:srgbClr val="FFFFFF"/>
                </a:solidFill>
                <a:ea typeface="ＭＳ Ｐゴシック" charset="0"/>
              </a:rPr>
              <a:t> of </a:t>
            </a:r>
            <a:r>
              <a:rPr lang="it-IT" sz="3200" b="1" dirty="0" err="1" smtClean="0">
                <a:solidFill>
                  <a:srgbClr val="FFFFFF"/>
                </a:solidFill>
                <a:ea typeface="ＭＳ Ｐゴシック" charset="0"/>
              </a:rPr>
              <a:t>risk</a:t>
            </a:r>
            <a:r>
              <a:rPr lang="it-IT" sz="3200" b="1" dirty="0" smtClean="0">
                <a:solidFill>
                  <a:srgbClr val="FFFFFF"/>
                </a:solidFill>
                <a:ea typeface="ＭＳ Ｐゴシック" charset="0"/>
              </a:rPr>
              <a:t> </a:t>
            </a:r>
            <a:r>
              <a:rPr lang="it-IT" sz="3200" b="1" dirty="0" err="1" smtClean="0">
                <a:solidFill>
                  <a:srgbClr val="FFFFFF"/>
                </a:solidFill>
                <a:ea typeface="ＭＳ Ｐゴシック" charset="0"/>
              </a:rPr>
              <a:t>factors</a:t>
            </a:r>
            <a:endParaRPr lang="it-IT" sz="3200" b="1" dirty="0" smtClean="0">
              <a:solidFill>
                <a:srgbClr val="FFFFFF"/>
              </a:solidFill>
              <a:ea typeface="ＭＳ Ｐゴシック" charset="0"/>
            </a:endParaRPr>
          </a:p>
          <a:p>
            <a:pPr marL="457200" indent="-457200" algn="just" eaLnBrk="0" hangingPunct="0">
              <a:lnSpc>
                <a:spcPct val="130000"/>
              </a:lnSpc>
              <a:buClr>
                <a:srgbClr val="FF66FF"/>
              </a:buClr>
              <a:buFont typeface="Arial"/>
              <a:buChar char="•"/>
            </a:pPr>
            <a:r>
              <a:rPr lang="it-IT" sz="3200" b="1" dirty="0" smtClean="0">
                <a:solidFill>
                  <a:srgbClr val="FFFFFF"/>
                </a:solidFill>
                <a:ea typeface="ＭＳ Ｐゴシック" charset="0"/>
              </a:rPr>
              <a:t>Use of COX-2 </a:t>
            </a:r>
            <a:r>
              <a:rPr lang="it-IT" sz="3200" b="1" dirty="0" err="1" smtClean="0">
                <a:solidFill>
                  <a:srgbClr val="FFFFFF"/>
                </a:solidFill>
                <a:ea typeface="ＭＳ Ｐゴシック" charset="0"/>
              </a:rPr>
              <a:t>selective</a:t>
            </a:r>
            <a:r>
              <a:rPr lang="it-IT" sz="3200" b="1" dirty="0" smtClean="0">
                <a:solidFill>
                  <a:srgbClr val="FFFFFF"/>
                </a:solidFill>
                <a:ea typeface="ＭＳ Ｐゴシック" charset="0"/>
              </a:rPr>
              <a:t> </a:t>
            </a:r>
            <a:r>
              <a:rPr lang="it-IT" sz="3200" b="1" dirty="0" err="1" smtClean="0">
                <a:solidFill>
                  <a:srgbClr val="FFFFFF"/>
                </a:solidFill>
                <a:ea typeface="ＭＳ Ｐゴシック" charset="0"/>
              </a:rPr>
              <a:t>inhibitors</a:t>
            </a:r>
            <a:endParaRPr lang="it-IT" sz="3200" b="1" dirty="0" smtClean="0">
              <a:solidFill>
                <a:srgbClr val="FFFFFF"/>
              </a:solidFill>
              <a:ea typeface="ＭＳ Ｐゴシック" charset="0"/>
            </a:endParaRPr>
          </a:p>
          <a:p>
            <a:pPr marL="457200" indent="-457200" algn="just" eaLnBrk="0" hangingPunct="0">
              <a:lnSpc>
                <a:spcPct val="130000"/>
              </a:lnSpc>
              <a:buClr>
                <a:srgbClr val="FF0000"/>
              </a:buClr>
              <a:buFont typeface="Arial"/>
              <a:buChar char="•"/>
            </a:pPr>
            <a:r>
              <a:rPr lang="it-IT" sz="3200" b="1" u="sng" dirty="0" err="1" smtClean="0">
                <a:solidFill>
                  <a:srgbClr val="FF0000"/>
                </a:solidFill>
                <a:ea typeface="ＭＳ Ｐゴシック" charset="0"/>
              </a:rPr>
              <a:t>Clinical</a:t>
            </a:r>
            <a:r>
              <a:rPr lang="it-IT" sz="3200" b="1" u="sng" dirty="0" smtClean="0">
                <a:solidFill>
                  <a:srgbClr val="FF0000"/>
                </a:solidFill>
                <a:ea typeface="ＭＳ Ｐゴシック" charset="0"/>
              </a:rPr>
              <a:t> agents</a:t>
            </a:r>
            <a:r>
              <a:rPr lang="it-IT" sz="3200" b="1" dirty="0" smtClean="0">
                <a:solidFill>
                  <a:srgbClr val="FF0000"/>
                </a:solidFill>
                <a:ea typeface="ＭＳ Ｐゴシック" charset="0"/>
              </a:rPr>
              <a:t>:</a:t>
            </a:r>
          </a:p>
          <a:p>
            <a:pPr marL="352425" indent="-352425" algn="just" eaLnBrk="0" hangingPunct="0">
              <a:lnSpc>
                <a:spcPct val="130000"/>
              </a:lnSpc>
            </a:pPr>
            <a:r>
              <a:rPr lang="it-IT" sz="3200" dirty="0" smtClean="0">
                <a:solidFill>
                  <a:srgbClr val="FF0000"/>
                </a:solidFill>
                <a:ea typeface="ＭＳ Ｐゴシック" charset="0"/>
              </a:rPr>
              <a:t>	</a:t>
            </a:r>
            <a:r>
              <a:rPr lang="it-IT" sz="3200" dirty="0" smtClean="0">
                <a:solidFill>
                  <a:srgbClr val="FFCC66"/>
                </a:solidFill>
                <a:ea typeface="ＭＳ Ｐゴシック" charset="0"/>
              </a:rPr>
              <a:t>-</a:t>
            </a:r>
            <a:r>
              <a:rPr lang="it-IT" sz="3200" dirty="0" smtClean="0">
                <a:solidFill>
                  <a:srgbClr val="FF0000"/>
                </a:solidFill>
                <a:ea typeface="ＭＳ Ｐゴシック" charset="0"/>
              </a:rPr>
              <a:t> </a:t>
            </a:r>
            <a:r>
              <a:rPr lang="it-IT" sz="3200" dirty="0" smtClean="0">
                <a:solidFill>
                  <a:srgbClr val="FFCC66"/>
                </a:solidFill>
                <a:ea typeface="ＭＳ Ｐゴシック" charset="0"/>
              </a:rPr>
              <a:t>H2-RA </a:t>
            </a:r>
            <a:r>
              <a:rPr lang="it-IT" sz="2400" dirty="0" smtClean="0">
                <a:solidFill>
                  <a:srgbClr val="FFCC66"/>
                </a:solidFill>
                <a:ea typeface="ＭＳ Ｐゴシック" charset="0"/>
              </a:rPr>
              <a:t>(</a:t>
            </a:r>
            <a:r>
              <a:rPr lang="it-IT" sz="2400" dirty="0" err="1" smtClean="0">
                <a:solidFill>
                  <a:srgbClr val="FFCC66"/>
                </a:solidFill>
                <a:ea typeface="ＭＳ Ｐゴシック" charset="0"/>
              </a:rPr>
              <a:t>ranitidine</a:t>
            </a:r>
            <a:r>
              <a:rPr lang="it-IT" sz="2400" dirty="0" smtClean="0">
                <a:solidFill>
                  <a:srgbClr val="FFCC66"/>
                </a:solidFill>
                <a:ea typeface="ＭＳ Ｐゴシック" charset="0"/>
              </a:rPr>
              <a:t>, </a:t>
            </a:r>
            <a:r>
              <a:rPr lang="it-IT" sz="2400" dirty="0" err="1" smtClean="0">
                <a:solidFill>
                  <a:srgbClr val="FFCC66"/>
                </a:solidFill>
                <a:ea typeface="ＭＳ Ｐゴシック" charset="0"/>
              </a:rPr>
              <a:t>famotidine</a:t>
            </a:r>
            <a:r>
              <a:rPr lang="it-IT" sz="2400" dirty="0" smtClean="0">
                <a:solidFill>
                  <a:srgbClr val="FFCC66"/>
                </a:solidFill>
                <a:ea typeface="ＭＳ Ｐゴシック" charset="0"/>
              </a:rPr>
              <a:t>, </a:t>
            </a:r>
            <a:r>
              <a:rPr lang="it-IT" sz="2400" dirty="0" err="1" smtClean="0">
                <a:solidFill>
                  <a:srgbClr val="FFCC66"/>
                </a:solidFill>
                <a:ea typeface="ＭＳ Ｐゴシック" charset="0"/>
              </a:rPr>
              <a:t>nizatidine</a:t>
            </a:r>
            <a:r>
              <a:rPr lang="it-IT" sz="2400" dirty="0" smtClean="0">
                <a:solidFill>
                  <a:srgbClr val="FFCC66"/>
                </a:solidFill>
                <a:ea typeface="ＭＳ Ｐゴシック" charset="0"/>
              </a:rPr>
              <a:t>)</a:t>
            </a:r>
            <a:endParaRPr lang="it-IT" sz="3200" dirty="0" smtClean="0">
              <a:solidFill>
                <a:srgbClr val="FFCC66"/>
              </a:solidFill>
              <a:ea typeface="ＭＳ Ｐゴシック" charset="0"/>
            </a:endParaRPr>
          </a:p>
          <a:p>
            <a:pPr marL="352425" indent="-352425" algn="just" eaLnBrk="0" hangingPunct="0">
              <a:lnSpc>
                <a:spcPct val="130000"/>
              </a:lnSpc>
            </a:pPr>
            <a:r>
              <a:rPr lang="it-IT" sz="3200" dirty="0">
                <a:solidFill>
                  <a:srgbClr val="FF0000"/>
                </a:solidFill>
                <a:ea typeface="ＭＳ Ｐゴシック" charset="0"/>
              </a:rPr>
              <a:t> </a:t>
            </a:r>
            <a:r>
              <a:rPr lang="it-IT" sz="3200" dirty="0" smtClean="0">
                <a:solidFill>
                  <a:srgbClr val="FF0000"/>
                </a:solidFill>
                <a:ea typeface="ＭＳ Ｐゴシック" charset="0"/>
              </a:rPr>
              <a:t>  </a:t>
            </a:r>
            <a:r>
              <a:rPr lang="it-IT" sz="3200" dirty="0" smtClean="0">
                <a:solidFill>
                  <a:srgbClr val="FF6600"/>
                </a:solidFill>
                <a:ea typeface="ＭＳ Ｐゴシック" charset="0"/>
              </a:rPr>
              <a:t>- PPI </a:t>
            </a:r>
            <a:r>
              <a:rPr lang="it-IT" sz="2400" dirty="0" smtClean="0">
                <a:solidFill>
                  <a:srgbClr val="FF6600"/>
                </a:solidFill>
                <a:ea typeface="ＭＳ Ｐゴシック" charset="0"/>
              </a:rPr>
              <a:t>(</a:t>
            </a:r>
            <a:r>
              <a:rPr lang="it-IT" sz="2400" dirty="0" err="1" smtClean="0">
                <a:solidFill>
                  <a:srgbClr val="FF6600"/>
                </a:solidFill>
                <a:ea typeface="ＭＳ Ｐゴシック" charset="0"/>
              </a:rPr>
              <a:t>omeprazole</a:t>
            </a:r>
            <a:r>
              <a:rPr lang="it-IT" sz="2400" dirty="0" smtClean="0">
                <a:solidFill>
                  <a:srgbClr val="FF6600"/>
                </a:solidFill>
                <a:ea typeface="ＭＳ Ｐゴシック" charset="0"/>
              </a:rPr>
              <a:t>, </a:t>
            </a:r>
            <a:r>
              <a:rPr lang="it-IT" sz="2400" dirty="0" err="1" smtClean="0">
                <a:solidFill>
                  <a:srgbClr val="FF6600"/>
                </a:solidFill>
                <a:ea typeface="ＭＳ Ｐゴシック" charset="0"/>
              </a:rPr>
              <a:t>lansoprazole</a:t>
            </a:r>
            <a:r>
              <a:rPr lang="it-IT" sz="2400" dirty="0" smtClean="0">
                <a:solidFill>
                  <a:srgbClr val="FF6600"/>
                </a:solidFill>
                <a:ea typeface="ＭＳ Ｐゴシック" charset="0"/>
              </a:rPr>
              <a:t>, </a:t>
            </a:r>
            <a:r>
              <a:rPr lang="it-IT" sz="2400" dirty="0" err="1" smtClean="0">
                <a:solidFill>
                  <a:srgbClr val="FF6600"/>
                </a:solidFill>
                <a:ea typeface="ＭＳ Ｐゴシック" charset="0"/>
              </a:rPr>
              <a:t>rabeprazole</a:t>
            </a:r>
            <a:r>
              <a:rPr lang="it-IT" sz="2400" dirty="0" smtClean="0">
                <a:solidFill>
                  <a:srgbClr val="FF6600"/>
                </a:solidFill>
                <a:ea typeface="ＭＳ Ｐゴシック" charset="0"/>
              </a:rPr>
              <a:t>,</a:t>
            </a:r>
          </a:p>
          <a:p>
            <a:pPr marL="352425" indent="-352425" algn="just" eaLnBrk="0" hangingPunct="0">
              <a:lnSpc>
                <a:spcPct val="130000"/>
              </a:lnSpc>
            </a:pPr>
            <a:r>
              <a:rPr lang="it-IT" sz="2400" dirty="0" smtClean="0">
                <a:solidFill>
                  <a:srgbClr val="FF6600"/>
                </a:solidFill>
                <a:ea typeface="ＭＳ Ｐゴシック" charset="0"/>
              </a:rPr>
              <a:t>                 </a:t>
            </a:r>
            <a:r>
              <a:rPr lang="it-IT" sz="2400" dirty="0" err="1" smtClean="0">
                <a:solidFill>
                  <a:srgbClr val="FF6600"/>
                </a:solidFill>
                <a:ea typeface="ＭＳ Ｐゴシック" charset="0"/>
              </a:rPr>
              <a:t>pantoprazole</a:t>
            </a:r>
            <a:r>
              <a:rPr lang="it-IT" sz="2400" dirty="0" smtClean="0">
                <a:solidFill>
                  <a:srgbClr val="FF6600"/>
                </a:solidFill>
                <a:ea typeface="ＭＳ Ｐゴシック" charset="0"/>
              </a:rPr>
              <a:t>, </a:t>
            </a:r>
            <a:r>
              <a:rPr lang="it-IT" sz="2400" dirty="0" err="1" smtClean="0">
                <a:solidFill>
                  <a:srgbClr val="FF6600"/>
                </a:solidFill>
                <a:ea typeface="ＭＳ Ｐゴシック" charset="0"/>
              </a:rPr>
              <a:t>esomeprazole</a:t>
            </a:r>
            <a:r>
              <a:rPr lang="it-IT" sz="2400" dirty="0">
                <a:solidFill>
                  <a:srgbClr val="FF6600"/>
                </a:solidFill>
                <a:ea typeface="ＭＳ Ｐゴシック" charset="0"/>
              </a:rPr>
              <a:t>)</a:t>
            </a:r>
            <a:r>
              <a:rPr lang="it-IT" sz="3200" dirty="0" smtClean="0">
                <a:solidFill>
                  <a:srgbClr val="FF6600"/>
                </a:solidFill>
                <a:ea typeface="ＭＳ Ｐゴシック" charset="0"/>
              </a:rPr>
              <a:t> </a:t>
            </a:r>
          </a:p>
          <a:p>
            <a:pPr marL="352425" indent="-352425" algn="just" eaLnBrk="0" hangingPunct="0">
              <a:lnSpc>
                <a:spcPct val="130000"/>
              </a:lnSpc>
            </a:pPr>
            <a:r>
              <a:rPr lang="it-IT" sz="3200" dirty="0" smtClean="0">
                <a:solidFill>
                  <a:srgbClr val="FFFFFF"/>
                </a:solidFill>
                <a:ea typeface="ＭＳ Ｐゴシック" charset="0"/>
              </a:rPr>
              <a:t>	- </a:t>
            </a:r>
            <a:r>
              <a:rPr lang="it-IT" sz="3000" dirty="0" smtClean="0">
                <a:solidFill>
                  <a:srgbClr val="FFFFFF"/>
                </a:solidFill>
                <a:ea typeface="ＭＳ Ｐゴシック" charset="0"/>
              </a:rPr>
              <a:t>Prostaglandine </a:t>
            </a:r>
            <a:r>
              <a:rPr lang="it-IT" sz="3000" dirty="0" err="1" smtClean="0">
                <a:solidFill>
                  <a:srgbClr val="FFFFFF"/>
                </a:solidFill>
                <a:ea typeface="ＭＳ Ｐゴシック" charset="0"/>
              </a:rPr>
              <a:t>analogues</a:t>
            </a:r>
            <a:r>
              <a:rPr lang="it-IT" sz="3000" dirty="0" smtClean="0">
                <a:solidFill>
                  <a:srgbClr val="FFFFFF"/>
                </a:solidFill>
                <a:ea typeface="ＭＳ Ｐゴシック" charset="0"/>
              </a:rPr>
              <a:t> </a:t>
            </a:r>
          </a:p>
          <a:p>
            <a:pPr marL="352425" indent="-352425" algn="just" eaLnBrk="0" hangingPunct="0">
              <a:lnSpc>
                <a:spcPct val="130000"/>
              </a:lnSpc>
            </a:pPr>
            <a:r>
              <a:rPr lang="it-IT" sz="3000" dirty="0" smtClean="0">
                <a:solidFill>
                  <a:srgbClr val="FFFFFF"/>
                </a:solidFill>
                <a:ea typeface="ＭＳ Ｐゴシック" charset="0"/>
              </a:rPr>
              <a:t>	- </a:t>
            </a:r>
            <a:r>
              <a:rPr lang="it-IT" sz="3000" dirty="0" err="1" smtClean="0">
                <a:solidFill>
                  <a:srgbClr val="FFFFFF"/>
                </a:solidFill>
                <a:ea typeface="ＭＳ Ｐゴシック" charset="0"/>
              </a:rPr>
              <a:t>Sucralfate</a:t>
            </a:r>
            <a:r>
              <a:rPr lang="it-IT" sz="3200" dirty="0" smtClean="0">
                <a:solidFill>
                  <a:srgbClr val="FFFFFF"/>
                </a:solidFill>
                <a:ea typeface="ＭＳ Ｐゴシック" charset="0"/>
              </a:rPr>
              <a:t>	</a:t>
            </a:r>
          </a:p>
        </p:txBody>
      </p:sp>
    </p:spTree>
    <p:extLst>
      <p:ext uri="{BB962C8B-B14F-4D97-AF65-F5344CB8AC3E}">
        <p14:creationId xmlns:p14="http://schemas.microsoft.com/office/powerpoint/2010/main" val="19524386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idx="4294967295"/>
          </p:nvPr>
        </p:nvSpPr>
        <p:spPr>
          <a:xfrm>
            <a:off x="381000" y="152400"/>
            <a:ext cx="8229600" cy="838200"/>
          </a:xfrm>
        </p:spPr>
        <p:txBody>
          <a:bodyPr/>
          <a:lstStyle/>
          <a:p>
            <a:pPr eaLnBrk="1" hangingPunct="1"/>
            <a:r>
              <a:rPr lang="it-IT" sz="2400" b="1">
                <a:latin typeface="Arial" charset="0"/>
              </a:rPr>
              <a:t>Efficacy of PPI’s in elderly pts taking NSAIDs</a:t>
            </a:r>
          </a:p>
        </p:txBody>
      </p:sp>
      <p:sp>
        <p:nvSpPr>
          <p:cNvPr id="32771" name="Text Box 8"/>
          <p:cNvSpPr txBox="1">
            <a:spLocks noChangeArrowheads="1"/>
          </p:cNvSpPr>
          <p:nvPr/>
        </p:nvSpPr>
        <p:spPr bwMode="auto">
          <a:xfrm>
            <a:off x="3352800" y="6172200"/>
            <a:ext cx="490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smtClean="0">
                <a:solidFill>
                  <a:srgbClr val="000000"/>
                </a:solidFill>
                <a:cs typeface="+mn-cs"/>
              </a:rPr>
              <a:t>Medlock et al,  Clin Gastroenterol  Hepatol 2013;11:1259-69</a:t>
            </a:r>
          </a:p>
        </p:txBody>
      </p:sp>
      <p:grpSp>
        <p:nvGrpSpPr>
          <p:cNvPr id="32772" name="Group 26"/>
          <p:cNvGrpSpPr>
            <a:grpSpLocks/>
          </p:cNvGrpSpPr>
          <p:nvPr/>
        </p:nvGrpSpPr>
        <p:grpSpPr bwMode="auto">
          <a:xfrm>
            <a:off x="381000" y="1295400"/>
            <a:ext cx="8534400" cy="4068763"/>
            <a:chOff x="240" y="816"/>
            <a:chExt cx="5376" cy="2563"/>
          </a:xfrm>
        </p:grpSpPr>
        <p:cxnSp>
          <p:nvCxnSpPr>
            <p:cNvPr id="13" name="Connettore 1 12"/>
            <p:cNvCxnSpPr/>
            <p:nvPr/>
          </p:nvCxnSpPr>
          <p:spPr>
            <a:xfrm>
              <a:off x="1776" y="3168"/>
              <a:ext cx="3696"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2774" name="Text Box 7"/>
            <p:cNvSpPr txBox="1">
              <a:spLocks noChangeArrowheads="1"/>
            </p:cNvSpPr>
            <p:nvPr/>
          </p:nvSpPr>
          <p:spPr bwMode="auto">
            <a:xfrm>
              <a:off x="3504" y="3182"/>
              <a:ext cx="1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it-IT" sz="1400" b="1" smtClean="0">
                  <a:solidFill>
                    <a:srgbClr val="000000"/>
                  </a:solidFill>
                  <a:cs typeface="+mn-cs"/>
                </a:rPr>
                <a:t>1</a:t>
              </a:r>
            </a:p>
          </p:txBody>
        </p:sp>
        <p:sp>
          <p:nvSpPr>
            <p:cNvPr id="32775" name="Text Box 7"/>
            <p:cNvSpPr txBox="1">
              <a:spLocks noChangeArrowheads="1"/>
            </p:cNvSpPr>
            <p:nvPr/>
          </p:nvSpPr>
          <p:spPr bwMode="auto">
            <a:xfrm>
              <a:off x="1776" y="3187"/>
              <a:ext cx="7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smtClean="0">
                  <a:solidFill>
                    <a:srgbClr val="000000"/>
                  </a:solidFill>
                  <a:cs typeface="+mn-cs"/>
                </a:rPr>
                <a:t>PPI’s</a:t>
              </a:r>
            </a:p>
          </p:txBody>
        </p:sp>
        <p:sp>
          <p:nvSpPr>
            <p:cNvPr id="32776" name="Text Box 7"/>
            <p:cNvSpPr txBox="1">
              <a:spLocks noChangeArrowheads="1"/>
            </p:cNvSpPr>
            <p:nvPr/>
          </p:nvSpPr>
          <p:spPr bwMode="auto">
            <a:xfrm>
              <a:off x="4608" y="3168"/>
              <a:ext cx="10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smtClean="0">
                  <a:solidFill>
                    <a:srgbClr val="000000"/>
                  </a:solidFill>
                  <a:cs typeface="+mn-cs"/>
                </a:rPr>
                <a:t>No PPI’s</a:t>
              </a:r>
            </a:p>
          </p:txBody>
        </p:sp>
        <p:sp>
          <p:nvSpPr>
            <p:cNvPr id="32777" name="Text Box 7"/>
            <p:cNvSpPr txBox="1">
              <a:spLocks noChangeArrowheads="1"/>
            </p:cNvSpPr>
            <p:nvPr/>
          </p:nvSpPr>
          <p:spPr bwMode="auto">
            <a:xfrm>
              <a:off x="240" y="912"/>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dirty="0" smtClean="0">
                  <a:solidFill>
                    <a:srgbClr val="000000"/>
                  </a:solidFill>
                  <a:cs typeface="+mn-cs"/>
                </a:rPr>
                <a:t>UGI </a:t>
              </a:r>
              <a:r>
                <a:rPr lang="it-IT" sz="1400" b="1" dirty="0" err="1" smtClean="0">
                  <a:solidFill>
                    <a:srgbClr val="000000"/>
                  </a:solidFill>
                  <a:cs typeface="+mn-cs"/>
                </a:rPr>
                <a:t>events</a:t>
              </a:r>
              <a:endParaRPr lang="it-IT" sz="1400" b="1" dirty="0" smtClean="0">
                <a:solidFill>
                  <a:srgbClr val="000000"/>
                </a:solidFill>
                <a:cs typeface="+mn-cs"/>
              </a:endParaRPr>
            </a:p>
            <a:p>
              <a:pPr algn="r" eaLnBrk="1" hangingPunct="1"/>
              <a:r>
                <a:rPr lang="it-IT" sz="1400" dirty="0" smtClean="0">
                  <a:solidFill>
                    <a:srgbClr val="000000"/>
                  </a:solidFill>
                  <a:cs typeface="+mn-cs"/>
                </a:rPr>
                <a:t>Abraham 2008</a:t>
              </a:r>
            </a:p>
          </p:txBody>
        </p:sp>
        <p:sp>
          <p:nvSpPr>
            <p:cNvPr id="19" name="Rombo 18"/>
            <p:cNvSpPr/>
            <p:nvPr/>
          </p:nvSpPr>
          <p:spPr>
            <a:xfrm>
              <a:off x="3885" y="1133"/>
              <a:ext cx="96" cy="48"/>
            </a:xfrm>
            <a:prstGeom prst="diamond">
              <a:avLst/>
            </a:prstGeom>
            <a:solidFill>
              <a:srgbClr val="0033CC"/>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endParaRPr>
            </a:p>
          </p:txBody>
        </p:sp>
        <p:sp>
          <p:nvSpPr>
            <p:cNvPr id="32779" name="Text Box 7"/>
            <p:cNvSpPr txBox="1">
              <a:spLocks noChangeArrowheads="1"/>
            </p:cNvSpPr>
            <p:nvPr/>
          </p:nvSpPr>
          <p:spPr bwMode="auto">
            <a:xfrm>
              <a:off x="240" y="1350"/>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dirty="0" err="1" smtClean="0">
                  <a:solidFill>
                    <a:srgbClr val="000000"/>
                  </a:solidFill>
                  <a:cs typeface="+mn-cs"/>
                </a:rPr>
                <a:t>Ulcers</a:t>
              </a:r>
              <a:r>
                <a:rPr lang="it-IT" sz="1400" b="1" dirty="0" smtClean="0">
                  <a:solidFill>
                    <a:srgbClr val="000000"/>
                  </a:solidFill>
                  <a:cs typeface="+mn-cs"/>
                </a:rPr>
                <a:t> – </a:t>
              </a:r>
              <a:r>
                <a:rPr lang="it-IT" sz="1400" b="1" dirty="0" err="1" smtClean="0">
                  <a:solidFill>
                    <a:srgbClr val="000000"/>
                  </a:solidFill>
                  <a:cs typeface="+mn-cs"/>
                </a:rPr>
                <a:t>endoscopy</a:t>
              </a:r>
              <a:endParaRPr lang="it-IT" sz="1400" b="1" dirty="0" smtClean="0">
                <a:solidFill>
                  <a:srgbClr val="000000"/>
                </a:solidFill>
                <a:cs typeface="+mn-cs"/>
              </a:endParaRPr>
            </a:p>
            <a:p>
              <a:pPr algn="r" eaLnBrk="1" hangingPunct="1"/>
              <a:r>
                <a:rPr lang="it-IT" sz="1400" dirty="0" smtClean="0">
                  <a:solidFill>
                    <a:srgbClr val="000000"/>
                  </a:solidFill>
                  <a:cs typeface="+mn-cs"/>
                </a:rPr>
                <a:t>Pilotto 2004</a:t>
              </a:r>
            </a:p>
          </p:txBody>
        </p:sp>
        <p:sp>
          <p:nvSpPr>
            <p:cNvPr id="21" name="Rombo 20"/>
            <p:cNvSpPr/>
            <p:nvPr/>
          </p:nvSpPr>
          <p:spPr>
            <a:xfrm>
              <a:off x="2544" y="1536"/>
              <a:ext cx="720" cy="96"/>
            </a:xfrm>
            <a:prstGeom prst="diamond">
              <a:avLst/>
            </a:prstGeom>
            <a:solidFill>
              <a:srgbClr val="0033CC"/>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endParaRPr>
            </a:p>
          </p:txBody>
        </p:sp>
        <p:sp>
          <p:nvSpPr>
            <p:cNvPr id="32781" name="Text Box 7"/>
            <p:cNvSpPr txBox="1">
              <a:spLocks noChangeArrowheads="1"/>
            </p:cNvSpPr>
            <p:nvPr/>
          </p:nvSpPr>
          <p:spPr bwMode="auto">
            <a:xfrm>
              <a:off x="240" y="1872"/>
              <a:ext cx="216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dirty="0" smtClean="0">
                  <a:solidFill>
                    <a:srgbClr val="000000"/>
                  </a:solidFill>
                  <a:cs typeface="+mn-cs"/>
                </a:rPr>
                <a:t>GI </a:t>
              </a:r>
              <a:r>
                <a:rPr lang="it-IT" sz="1400" b="1" dirty="0" err="1" smtClean="0">
                  <a:solidFill>
                    <a:srgbClr val="000000"/>
                  </a:solidFill>
                  <a:cs typeface="+mn-cs"/>
                </a:rPr>
                <a:t>hospitalization</a:t>
              </a:r>
              <a:endParaRPr lang="it-IT" sz="1400" b="1" dirty="0" smtClean="0">
                <a:solidFill>
                  <a:srgbClr val="000000"/>
                </a:solidFill>
                <a:cs typeface="+mn-cs"/>
              </a:endParaRPr>
            </a:p>
            <a:p>
              <a:pPr algn="r" eaLnBrk="1" hangingPunct="1"/>
              <a:r>
                <a:rPr lang="it-IT" sz="1400" dirty="0" err="1" smtClean="0">
                  <a:solidFill>
                    <a:srgbClr val="000000"/>
                  </a:solidFill>
                  <a:cs typeface="+mn-cs"/>
                </a:rPr>
                <a:t>Rahme</a:t>
              </a:r>
              <a:r>
                <a:rPr lang="it-IT" sz="1400" dirty="0" smtClean="0">
                  <a:solidFill>
                    <a:srgbClr val="000000"/>
                  </a:solidFill>
                  <a:cs typeface="+mn-cs"/>
                </a:rPr>
                <a:t> 2007</a:t>
              </a:r>
            </a:p>
            <a:p>
              <a:pPr algn="r" eaLnBrk="1" hangingPunct="1"/>
              <a:endParaRPr lang="it-IT" sz="1400" b="1" i="1" dirty="0" smtClean="0">
                <a:solidFill>
                  <a:srgbClr val="000000"/>
                </a:solidFill>
                <a:cs typeface="+mn-cs"/>
              </a:endParaRPr>
            </a:p>
            <a:p>
              <a:pPr algn="r" eaLnBrk="1" hangingPunct="1"/>
              <a:r>
                <a:rPr lang="it-IT" sz="1400" dirty="0" err="1" smtClean="0">
                  <a:solidFill>
                    <a:srgbClr val="000000"/>
                  </a:solidFill>
                  <a:cs typeface="+mn-cs"/>
                </a:rPr>
                <a:t>Rahme</a:t>
              </a:r>
              <a:r>
                <a:rPr lang="it-IT" sz="1400" dirty="0" smtClean="0">
                  <a:solidFill>
                    <a:srgbClr val="000000"/>
                  </a:solidFill>
                  <a:cs typeface="+mn-cs"/>
                </a:rPr>
                <a:t> 2008</a:t>
              </a:r>
            </a:p>
          </p:txBody>
        </p:sp>
        <p:sp>
          <p:nvSpPr>
            <p:cNvPr id="23" name="Rombo 22"/>
            <p:cNvSpPr/>
            <p:nvPr/>
          </p:nvSpPr>
          <p:spPr>
            <a:xfrm>
              <a:off x="3352" y="2052"/>
              <a:ext cx="288" cy="96"/>
            </a:xfrm>
            <a:prstGeom prst="diamond">
              <a:avLst/>
            </a:prstGeom>
            <a:solidFill>
              <a:srgbClr val="0033CC"/>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endParaRPr>
            </a:p>
          </p:txBody>
        </p:sp>
        <p:sp>
          <p:nvSpPr>
            <p:cNvPr id="32783" name="Text Box 7"/>
            <p:cNvSpPr txBox="1">
              <a:spLocks noChangeArrowheads="1"/>
            </p:cNvSpPr>
            <p:nvPr/>
          </p:nvSpPr>
          <p:spPr bwMode="auto">
            <a:xfrm>
              <a:off x="240" y="2688"/>
              <a:ext cx="21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dirty="0" err="1" smtClean="0">
                  <a:solidFill>
                    <a:srgbClr val="000000"/>
                  </a:solidFill>
                  <a:cs typeface="+mn-cs"/>
                </a:rPr>
                <a:t>Any</a:t>
              </a:r>
              <a:r>
                <a:rPr lang="it-IT" sz="1400" b="1" dirty="0" smtClean="0">
                  <a:solidFill>
                    <a:srgbClr val="000000"/>
                  </a:solidFill>
                  <a:cs typeface="+mn-cs"/>
                </a:rPr>
                <a:t> GI </a:t>
              </a:r>
              <a:r>
                <a:rPr lang="it-IT" sz="1400" b="1" dirty="0" err="1" smtClean="0">
                  <a:solidFill>
                    <a:srgbClr val="000000"/>
                  </a:solidFill>
                  <a:cs typeface="+mn-cs"/>
                </a:rPr>
                <a:t>complaint</a:t>
              </a:r>
              <a:endParaRPr lang="it-IT" sz="1400" b="1" dirty="0" smtClean="0">
                <a:solidFill>
                  <a:srgbClr val="000000"/>
                </a:solidFill>
                <a:cs typeface="+mn-cs"/>
              </a:endParaRPr>
            </a:p>
            <a:p>
              <a:pPr algn="r" eaLnBrk="1" hangingPunct="1"/>
              <a:r>
                <a:rPr lang="it-IT" sz="1400" dirty="0" smtClean="0">
                  <a:solidFill>
                    <a:srgbClr val="000000"/>
                  </a:solidFill>
                  <a:cs typeface="+mn-cs"/>
                </a:rPr>
                <a:t>Van </a:t>
              </a:r>
              <a:r>
                <a:rPr lang="it-IT" sz="1400" dirty="0" err="1" smtClean="0">
                  <a:solidFill>
                    <a:srgbClr val="000000"/>
                  </a:solidFill>
                  <a:cs typeface="+mn-cs"/>
                </a:rPr>
                <a:t>Leen</a:t>
              </a:r>
              <a:r>
                <a:rPr lang="it-IT" sz="1400" dirty="0" smtClean="0">
                  <a:solidFill>
                    <a:srgbClr val="000000"/>
                  </a:solidFill>
                  <a:cs typeface="+mn-cs"/>
                </a:rPr>
                <a:t> 2007</a:t>
              </a:r>
            </a:p>
          </p:txBody>
        </p:sp>
        <p:sp>
          <p:nvSpPr>
            <p:cNvPr id="25" name="Rombo 24"/>
            <p:cNvSpPr/>
            <p:nvPr/>
          </p:nvSpPr>
          <p:spPr>
            <a:xfrm>
              <a:off x="3168" y="2305"/>
              <a:ext cx="336" cy="96"/>
            </a:xfrm>
            <a:prstGeom prst="diamond">
              <a:avLst/>
            </a:prstGeom>
            <a:solidFill>
              <a:srgbClr val="0033CC"/>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endParaRPr>
            </a:p>
          </p:txBody>
        </p:sp>
        <p:sp>
          <p:nvSpPr>
            <p:cNvPr id="27" name="Rombo 26"/>
            <p:cNvSpPr/>
            <p:nvPr/>
          </p:nvSpPr>
          <p:spPr>
            <a:xfrm>
              <a:off x="2680" y="2880"/>
              <a:ext cx="384" cy="96"/>
            </a:xfrm>
            <a:prstGeom prst="diamond">
              <a:avLst/>
            </a:prstGeom>
            <a:solidFill>
              <a:srgbClr val="0033CC"/>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endParaRPr>
            </a:p>
          </p:txBody>
        </p:sp>
        <p:sp>
          <p:nvSpPr>
            <p:cNvPr id="32786" name="Line 22"/>
            <p:cNvSpPr>
              <a:spLocks noChangeShapeType="1"/>
            </p:cNvSpPr>
            <p:nvPr/>
          </p:nvSpPr>
          <p:spPr bwMode="auto">
            <a:xfrm flipH="1">
              <a:off x="2688" y="3312"/>
              <a:ext cx="6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mtClean="0">
                <a:solidFill>
                  <a:srgbClr val="000000"/>
                </a:solidFill>
                <a:ea typeface="ＭＳ Ｐゴシック" charset="0"/>
                <a:cs typeface="+mn-cs"/>
              </a:endParaRPr>
            </a:p>
          </p:txBody>
        </p:sp>
        <p:sp>
          <p:nvSpPr>
            <p:cNvPr id="32787" name="Line 23"/>
            <p:cNvSpPr>
              <a:spLocks noChangeShapeType="1"/>
            </p:cNvSpPr>
            <p:nvPr/>
          </p:nvSpPr>
          <p:spPr bwMode="auto">
            <a:xfrm>
              <a:off x="3840" y="3312"/>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mtClean="0">
                <a:solidFill>
                  <a:srgbClr val="000000"/>
                </a:solidFill>
                <a:ea typeface="ＭＳ Ｐゴシック" charset="0"/>
                <a:cs typeface="+mn-cs"/>
              </a:endParaRPr>
            </a:p>
          </p:txBody>
        </p:sp>
        <p:sp>
          <p:nvSpPr>
            <p:cNvPr id="32788" name="Line 25"/>
            <p:cNvSpPr>
              <a:spLocks noChangeShapeType="1"/>
            </p:cNvSpPr>
            <p:nvPr/>
          </p:nvSpPr>
          <p:spPr bwMode="auto">
            <a:xfrm>
              <a:off x="3600" y="816"/>
              <a:ext cx="0" cy="23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ea typeface="ＭＳ Ｐゴシック" charset="0"/>
                <a:cs typeface="+mn-cs"/>
              </a:endParaRPr>
            </a:p>
          </p:txBody>
        </p:sp>
      </p:grpSp>
    </p:spTree>
    <p:extLst>
      <p:ext uri="{BB962C8B-B14F-4D97-AF65-F5344CB8AC3E}">
        <p14:creationId xmlns:p14="http://schemas.microsoft.com/office/powerpoint/2010/main" val="38566314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209550" y="1758950"/>
            <a:ext cx="87249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it-IT" sz="2200" b="1" smtClean="0">
              <a:solidFill>
                <a:srgbClr val="000000"/>
              </a:solidFill>
              <a:ea typeface="ＭＳ Ｐゴシック" charset="0"/>
              <a:cs typeface="+mn-cs"/>
            </a:endParaRPr>
          </a:p>
        </p:txBody>
      </p:sp>
      <p:graphicFrame>
        <p:nvGraphicFramePr>
          <p:cNvPr id="8194" name="Object 3"/>
          <p:cNvGraphicFramePr>
            <a:graphicFrameLocks/>
          </p:cNvGraphicFramePr>
          <p:nvPr>
            <p:extLst>
              <p:ext uri="{D42A27DB-BD31-4B8C-83A1-F6EECF244321}">
                <p14:modId xmlns:p14="http://schemas.microsoft.com/office/powerpoint/2010/main" val="3488229551"/>
              </p:ext>
            </p:extLst>
          </p:nvPr>
        </p:nvGraphicFramePr>
        <p:xfrm>
          <a:off x="339725" y="1978025"/>
          <a:ext cx="8021638" cy="4421188"/>
        </p:xfrm>
        <a:graphic>
          <a:graphicData uri="http://schemas.openxmlformats.org/presentationml/2006/ole">
            <mc:AlternateContent xmlns:mc="http://schemas.openxmlformats.org/markup-compatibility/2006">
              <mc:Choice xmlns:v="urn:schemas-microsoft-com:vml" Requires="v">
                <p:oleObj spid="_x0000_s22594" name="Grafico" r:id="rId3" imgW="8978900" imgH="4572000" progId="MSGraph.Chart.8">
                  <p:embed followColorScheme="full"/>
                </p:oleObj>
              </mc:Choice>
              <mc:Fallback>
                <p:oleObj name="Grafico" r:id="rId3" imgW="8978900" imgH="4572000" progId="MSGraph.Chart.8">
                  <p:embed followColorScheme="full"/>
                  <p:pic>
                    <p:nvPicPr>
                      <p:cNvPr id="0" name=""/>
                      <p:cNvPicPr>
                        <a:picLocks noChangeArrowheads="1"/>
                      </p:cNvPicPr>
                      <p:nvPr/>
                    </p:nvPicPr>
                    <p:blipFill>
                      <a:blip r:embed="rId4"/>
                      <a:srcRect/>
                      <a:stretch>
                        <a:fillRect/>
                      </a:stretch>
                    </p:blipFill>
                    <p:spPr bwMode="auto">
                      <a:xfrm>
                        <a:off x="339725" y="1978025"/>
                        <a:ext cx="8021638" cy="442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6" name="Rectangle 4"/>
          <p:cNvSpPr>
            <a:spLocks noChangeArrowheads="1"/>
          </p:cNvSpPr>
          <p:nvPr/>
        </p:nvSpPr>
        <p:spPr bwMode="auto">
          <a:xfrm>
            <a:off x="85725" y="123825"/>
            <a:ext cx="89741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eaLnBrk="0" hangingPunct="0">
              <a:lnSpc>
                <a:spcPct val="150000"/>
              </a:lnSpc>
            </a:pPr>
            <a:r>
              <a:rPr lang="it-IT" sz="2400" b="1" smtClean="0">
                <a:solidFill>
                  <a:srgbClr val="000000"/>
                </a:solidFill>
                <a:ea typeface="ＭＳ Ｐゴシック" charset="0"/>
                <a:cs typeface="+mn-cs"/>
              </a:rPr>
              <a:t>Omeprazole vs ranitidine for ulcers associated with NSAIDs</a:t>
            </a:r>
          </a:p>
          <a:p>
            <a:pPr algn="ctr" eaLnBrk="0" hangingPunct="0">
              <a:lnSpc>
                <a:spcPct val="150000"/>
              </a:lnSpc>
            </a:pPr>
            <a:r>
              <a:rPr lang="it-IT" sz="2400" b="1" smtClean="0">
                <a:solidFill>
                  <a:srgbClr val="000000"/>
                </a:solidFill>
                <a:ea typeface="ＭＳ Ｐゴシック" charset="0"/>
                <a:cs typeface="+mn-cs"/>
              </a:rPr>
              <a:t> - maintenance therapy -</a:t>
            </a:r>
          </a:p>
        </p:txBody>
      </p:sp>
      <p:sp>
        <p:nvSpPr>
          <p:cNvPr id="8197" name="Rectangle 5"/>
          <p:cNvSpPr>
            <a:spLocks noChangeArrowheads="1"/>
          </p:cNvSpPr>
          <p:nvPr/>
        </p:nvSpPr>
        <p:spPr bwMode="auto">
          <a:xfrm>
            <a:off x="8210550" y="5243513"/>
            <a:ext cx="471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p>
            <a:pPr algn="ctr" eaLnBrk="0" hangingPunct="0"/>
            <a:r>
              <a:rPr lang="it-IT" sz="1200" b="1" smtClean="0">
                <a:solidFill>
                  <a:srgbClr val="000000"/>
                </a:solidFill>
                <a:ea typeface="ＭＳ Ｐゴシック" charset="0"/>
                <a:cs typeface="+mn-cs"/>
              </a:rPr>
              <a:t>wks</a:t>
            </a:r>
          </a:p>
        </p:txBody>
      </p:sp>
      <p:sp>
        <p:nvSpPr>
          <p:cNvPr id="8198" name="Rectangle 6"/>
          <p:cNvSpPr>
            <a:spLocks noChangeArrowheads="1"/>
          </p:cNvSpPr>
          <p:nvPr/>
        </p:nvSpPr>
        <p:spPr bwMode="auto">
          <a:xfrm>
            <a:off x="6164263" y="3411538"/>
            <a:ext cx="754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075" tIns="46038" rIns="92075" bIns="46038" anchor="ctr">
            <a:spAutoFit/>
          </a:bodyPr>
          <a:lstStyle/>
          <a:p>
            <a:pPr eaLnBrk="0" hangingPunct="0"/>
            <a:r>
              <a:rPr lang="it-IT" sz="1200" b="1" smtClean="0">
                <a:solidFill>
                  <a:srgbClr val="000000"/>
                </a:solidFill>
                <a:ea typeface="ＭＳ Ｐゴシック" charset="0"/>
                <a:cs typeface="+mn-cs"/>
              </a:rPr>
              <a:t>P=0.004</a:t>
            </a:r>
          </a:p>
        </p:txBody>
      </p:sp>
      <p:sp>
        <p:nvSpPr>
          <p:cNvPr id="8199" name="Rectangle 7"/>
          <p:cNvSpPr>
            <a:spLocks noChangeArrowheads="1"/>
          </p:cNvSpPr>
          <p:nvPr/>
        </p:nvSpPr>
        <p:spPr bwMode="auto">
          <a:xfrm>
            <a:off x="4648200" y="6172200"/>
            <a:ext cx="3336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it-IT" sz="1400" smtClean="0">
                <a:solidFill>
                  <a:srgbClr val="000000"/>
                </a:solidFill>
                <a:ea typeface="ＭＳ Ｐゴシック" charset="0"/>
                <a:cs typeface="+mn-cs"/>
              </a:rPr>
              <a:t>Yeomans et al, NEJM 1998;338:719-26.</a:t>
            </a:r>
          </a:p>
        </p:txBody>
      </p:sp>
    </p:spTree>
    <p:extLst>
      <p:ext uri="{BB962C8B-B14F-4D97-AF65-F5344CB8AC3E}">
        <p14:creationId xmlns:p14="http://schemas.microsoft.com/office/powerpoint/2010/main" val="18081947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133600" y="5867400"/>
            <a:ext cx="6324600" cy="533400"/>
          </a:xfrm>
          <a:noFill/>
        </p:spPr>
        <p:txBody>
          <a:bodyPr lIns="92075" tIns="46038" rIns="92075" bIns="46038"/>
          <a:lstStyle/>
          <a:p>
            <a:pPr algn="r"/>
            <a:r>
              <a:rPr lang="it-IT" sz="1400">
                <a:solidFill>
                  <a:schemeClr val="tx1"/>
                </a:solidFill>
                <a:latin typeface="Arial" charset="0"/>
              </a:rPr>
              <a:t>Merki &amp; Wilder-Smith, Gastroenterology 1994</a:t>
            </a:r>
            <a:r>
              <a:rPr lang="it-IT" sz="1400">
                <a:solidFill>
                  <a:srgbClr val="000000"/>
                </a:solidFill>
                <a:latin typeface="Arial" charset="0"/>
              </a:rPr>
              <a:t>;106:60-4.</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590800"/>
            <a:ext cx="26416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200" y="2590800"/>
            <a:ext cx="27098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263" y="2590800"/>
            <a:ext cx="2708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304800" y="301625"/>
            <a:ext cx="8262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eaLnBrk="0" hangingPunct="0"/>
            <a:r>
              <a:rPr lang="it-IT" sz="2000" b="1" smtClean="0">
                <a:solidFill>
                  <a:srgbClr val="000000"/>
                </a:solidFill>
                <a:ea typeface="ＭＳ Ｐゴシック" charset="0"/>
                <a:cs typeface="+mn-cs"/>
              </a:rPr>
              <a:t>72-hrs GASTRIC ph TIME PROFILES IN pts ON CONTINUOUS INFUSION OF RANITIDINE AND OMEPRAZOLE</a:t>
            </a:r>
          </a:p>
        </p:txBody>
      </p:sp>
      <p:sp>
        <p:nvSpPr>
          <p:cNvPr id="33799" name="Rectangle 7"/>
          <p:cNvSpPr>
            <a:spLocks noChangeArrowheads="1"/>
          </p:cNvSpPr>
          <p:nvPr/>
        </p:nvSpPr>
        <p:spPr bwMode="auto">
          <a:xfrm>
            <a:off x="6367463" y="4849813"/>
            <a:ext cx="23701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spAutoFit/>
          </a:bodyPr>
          <a:lstStyle/>
          <a:p>
            <a:pPr marL="339725" indent="-339725" eaLnBrk="0" hangingPunct="0">
              <a:lnSpc>
                <a:spcPct val="110000"/>
              </a:lnSpc>
              <a:buClr>
                <a:srgbClr val="66CCFF"/>
              </a:buClr>
              <a:buFont typeface="Monotype Sorts" charset="0"/>
              <a:buNone/>
            </a:pPr>
            <a:r>
              <a:rPr lang="it-IT" sz="1400" b="1" smtClean="0">
                <a:solidFill>
                  <a:srgbClr val="000000"/>
                </a:solidFill>
                <a:ea typeface="ＭＳ Ｐゴシック" charset="0"/>
                <a:cs typeface="+mn-cs"/>
              </a:rPr>
              <a:t>OME 80 mg  + 2-12 mg/h</a:t>
            </a:r>
          </a:p>
        </p:txBody>
      </p:sp>
      <p:sp>
        <p:nvSpPr>
          <p:cNvPr id="33800" name="Rectangle 8"/>
          <p:cNvSpPr>
            <a:spLocks noChangeArrowheads="1"/>
          </p:cNvSpPr>
          <p:nvPr/>
        </p:nvSpPr>
        <p:spPr bwMode="auto">
          <a:xfrm>
            <a:off x="1016000" y="4849813"/>
            <a:ext cx="142240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spAutoFit/>
          </a:bodyPr>
          <a:lstStyle/>
          <a:p>
            <a:pPr marL="339725" indent="-339725" algn="ctr" eaLnBrk="0" hangingPunct="0">
              <a:lnSpc>
                <a:spcPct val="110000"/>
              </a:lnSpc>
              <a:buClr>
                <a:srgbClr val="99FFCC"/>
              </a:buClr>
              <a:buFont typeface="Monotype Sorts" charset="0"/>
              <a:buNone/>
            </a:pPr>
            <a:r>
              <a:rPr lang="it-IT" sz="1400" b="1" smtClean="0">
                <a:solidFill>
                  <a:srgbClr val="000000"/>
                </a:solidFill>
                <a:ea typeface="ＭＳ Ｐゴシック" charset="0"/>
                <a:cs typeface="+mn-cs"/>
              </a:rPr>
              <a:t>PLACEBO</a:t>
            </a:r>
          </a:p>
        </p:txBody>
      </p:sp>
      <p:sp>
        <p:nvSpPr>
          <p:cNvPr id="33801" name="Rectangle 9"/>
          <p:cNvSpPr>
            <a:spLocks noChangeArrowheads="1"/>
          </p:cNvSpPr>
          <p:nvPr/>
        </p:nvSpPr>
        <p:spPr bwMode="auto">
          <a:xfrm>
            <a:off x="3454400" y="4849813"/>
            <a:ext cx="25733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spAutoFit/>
          </a:bodyPr>
          <a:lstStyle/>
          <a:p>
            <a:pPr marL="339725" indent="-339725" eaLnBrk="0" hangingPunct="0">
              <a:lnSpc>
                <a:spcPct val="110000"/>
              </a:lnSpc>
              <a:buClr>
                <a:srgbClr val="99FFCC"/>
              </a:buClr>
              <a:buFont typeface="Monotype Sorts" charset="0"/>
              <a:buNone/>
            </a:pPr>
            <a:r>
              <a:rPr lang="it-IT" sz="1400" b="1" smtClean="0">
                <a:solidFill>
                  <a:srgbClr val="000000"/>
                </a:solidFill>
                <a:ea typeface="ＭＳ Ｐゴシック" charset="0"/>
                <a:cs typeface="+mn-cs"/>
              </a:rPr>
              <a:t>RAN 50 mg + 4-24 mg/h</a:t>
            </a:r>
          </a:p>
        </p:txBody>
      </p:sp>
    </p:spTree>
    <p:extLst>
      <p:ext uri="{BB962C8B-B14F-4D97-AF65-F5344CB8AC3E}">
        <p14:creationId xmlns:p14="http://schemas.microsoft.com/office/powerpoint/2010/main" val="35815131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99115" y="2958043"/>
            <a:ext cx="3229069" cy="830997"/>
          </a:xfrm>
          <a:prstGeom prst="rect">
            <a:avLst/>
          </a:prstGeom>
          <a:noFill/>
        </p:spPr>
        <p:txBody>
          <a:bodyPr wrap="none" rtlCol="0">
            <a:spAutoFit/>
          </a:bodyPr>
          <a:lstStyle/>
          <a:p>
            <a:pPr algn="ctr"/>
            <a:r>
              <a:rPr lang="it-IT" sz="4800" b="1" dirty="0" smtClean="0">
                <a:solidFill>
                  <a:srgbClr val="FFFF00"/>
                </a:solidFill>
              </a:rPr>
              <a:t>Le Gastriti</a:t>
            </a:r>
            <a:endParaRPr lang="it-IT" sz="4800" b="1" dirty="0">
              <a:solidFill>
                <a:srgbClr val="FFFF00"/>
              </a:solidFill>
            </a:endParaRPr>
          </a:p>
        </p:txBody>
      </p:sp>
    </p:spTree>
    <p:extLst>
      <p:ext uri="{BB962C8B-B14F-4D97-AF65-F5344CB8AC3E}">
        <p14:creationId xmlns:p14="http://schemas.microsoft.com/office/powerpoint/2010/main" val="15411529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58"/>
          <p:cNvGraphicFramePr>
            <a:graphicFrameLocks/>
          </p:cNvGraphicFramePr>
          <p:nvPr>
            <p:extLst>
              <p:ext uri="{D42A27DB-BD31-4B8C-83A1-F6EECF244321}">
                <p14:modId xmlns:p14="http://schemas.microsoft.com/office/powerpoint/2010/main" val="1575450983"/>
              </p:ext>
            </p:extLst>
          </p:nvPr>
        </p:nvGraphicFramePr>
        <p:xfrm>
          <a:off x="2222500" y="2236788"/>
          <a:ext cx="5510213" cy="3311525"/>
        </p:xfrm>
        <a:graphic>
          <a:graphicData uri="http://schemas.openxmlformats.org/presentationml/2006/ole">
            <mc:AlternateContent xmlns:mc="http://schemas.openxmlformats.org/markup-compatibility/2006">
              <mc:Choice xmlns:v="urn:schemas-microsoft-com:vml" Requires="v">
                <p:oleObj spid="_x0000_s45120" name="Grafico" r:id="rId3" imgW="6883400" imgH="4140200" progId="MSGraph.Chart.8">
                  <p:embed followColorScheme="full"/>
                </p:oleObj>
              </mc:Choice>
              <mc:Fallback>
                <p:oleObj name="Grafico" r:id="rId3" imgW="6883400" imgH="4140200" progId="MSGraph.Chart.8">
                  <p:embed followColorScheme="full"/>
                  <p:pic>
                    <p:nvPicPr>
                      <p:cNvPr id="0" name=""/>
                      <p:cNvPicPr>
                        <a:picLocks noChangeArrowheads="1"/>
                      </p:cNvPicPr>
                      <p:nvPr/>
                    </p:nvPicPr>
                    <p:blipFill>
                      <a:blip r:embed="rId4"/>
                      <a:srcRect/>
                      <a:stretch>
                        <a:fillRect/>
                      </a:stretch>
                    </p:blipFill>
                    <p:spPr bwMode="auto">
                      <a:xfrm>
                        <a:off x="2222500" y="2236788"/>
                        <a:ext cx="5510213"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67" name="Rectangle 2"/>
          <p:cNvSpPr>
            <a:spLocks noGrp="1" noChangeArrowheads="1"/>
          </p:cNvSpPr>
          <p:nvPr>
            <p:ph type="title" idx="4294967295"/>
          </p:nvPr>
        </p:nvSpPr>
        <p:spPr>
          <a:xfrm>
            <a:off x="1295400" y="396875"/>
            <a:ext cx="7848600" cy="927100"/>
          </a:xfrm>
        </p:spPr>
        <p:txBody>
          <a:bodyPr anchor="b"/>
          <a:lstStyle/>
          <a:p>
            <a:pPr>
              <a:lnSpc>
                <a:spcPct val="110000"/>
              </a:lnSpc>
            </a:pPr>
            <a:r>
              <a:rPr lang="en-GB" sz="2200" b="1" i="1">
                <a:solidFill>
                  <a:schemeClr val="tx1"/>
                </a:solidFill>
                <a:latin typeface="Arial" charset="0"/>
              </a:rPr>
              <a:t>H. pylori</a:t>
            </a:r>
            <a:r>
              <a:rPr lang="en-GB" sz="2200" b="1">
                <a:solidFill>
                  <a:schemeClr val="tx1"/>
                </a:solidFill>
                <a:latin typeface="Arial" charset="0"/>
              </a:rPr>
              <a:t> eradication reduces efficacy of acid suppression </a:t>
            </a:r>
            <a:endParaRPr lang="en-GB" sz="2200" b="1" i="1">
              <a:solidFill>
                <a:schemeClr val="tx1"/>
              </a:solidFill>
              <a:latin typeface="Arial" charset="0"/>
            </a:endParaRPr>
          </a:p>
        </p:txBody>
      </p:sp>
      <p:sp>
        <p:nvSpPr>
          <p:cNvPr id="11268" name="Text Box 54"/>
          <p:cNvSpPr txBox="1">
            <a:spLocks noChangeArrowheads="1"/>
          </p:cNvSpPr>
          <p:nvPr/>
        </p:nvSpPr>
        <p:spPr bwMode="auto">
          <a:xfrm>
            <a:off x="3657600" y="5867400"/>
            <a:ext cx="4083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GB" sz="1400">
                <a:cs typeface="Times New Roman" charset="0"/>
              </a:rPr>
              <a:t>Labenz e</a:t>
            </a:r>
            <a:r>
              <a:rPr lang="it-IT" sz="1400">
                <a:cs typeface="Times New Roman" charset="0"/>
              </a:rPr>
              <a:t>t al, </a:t>
            </a:r>
            <a:r>
              <a:rPr lang="en-GB" sz="1400">
                <a:cs typeface="Times New Roman" charset="0"/>
              </a:rPr>
              <a:t>Gastroenterology 1996;110:725–32.</a:t>
            </a:r>
          </a:p>
        </p:txBody>
      </p:sp>
      <p:sp>
        <p:nvSpPr>
          <p:cNvPr id="11269" name="Rectangle 60"/>
          <p:cNvSpPr>
            <a:spLocks noChangeArrowheads="1"/>
          </p:cNvSpPr>
          <p:nvPr/>
        </p:nvSpPr>
        <p:spPr bwMode="auto">
          <a:xfrm>
            <a:off x="1652588" y="2466975"/>
            <a:ext cx="2365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a:t>pH</a:t>
            </a:r>
            <a:endParaRPr lang="en-GB" sz="2200" b="1"/>
          </a:p>
        </p:txBody>
      </p:sp>
      <p:pic>
        <p:nvPicPr>
          <p:cNvPr id="11270" name="Picture 2" descr="http://www.achooallergy.com/blog/images/h_pylor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954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844242"/>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4"/>
          <p:cNvSpPr>
            <a:spLocks noGrp="1"/>
          </p:cNvSpPr>
          <p:nvPr>
            <p:ph type="title"/>
          </p:nvPr>
        </p:nvSpPr>
        <p:spPr>
          <a:xfrm>
            <a:off x="457200" y="274638"/>
            <a:ext cx="8229600" cy="1143000"/>
          </a:xfrm>
        </p:spPr>
        <p:txBody>
          <a:bodyPr/>
          <a:lstStyle/>
          <a:p>
            <a:r>
              <a:rPr lang="it-IT" dirty="0">
                <a:solidFill>
                  <a:srgbClr val="FFFF00"/>
                </a:solidFill>
              </a:rPr>
              <a:t>2</a:t>
            </a:r>
            <a:r>
              <a:rPr lang="it-IT" dirty="0" smtClean="0">
                <a:solidFill>
                  <a:srgbClr val="FFFF00"/>
                </a:solidFill>
              </a:rPr>
              <a:t>. Alcol</a:t>
            </a:r>
          </a:p>
        </p:txBody>
      </p:sp>
    </p:spTree>
    <p:extLst>
      <p:ext uri="{BB962C8B-B14F-4D97-AF65-F5344CB8AC3E}">
        <p14:creationId xmlns:p14="http://schemas.microsoft.com/office/powerpoint/2010/main" val="5105521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76251"/>
            <a:ext cx="8229600" cy="4248893"/>
          </a:xfrm>
        </p:spPr>
        <p:txBody>
          <a:bodyPr rtlCol="0">
            <a:normAutofit/>
          </a:bodyPr>
          <a:lstStyle/>
          <a:p>
            <a:pPr fontAlgn="auto">
              <a:spcAft>
                <a:spcPts val="0"/>
              </a:spcAft>
              <a:buFont typeface="Wingdings" pitchFamily="2" charset="2"/>
              <a:buChar char="q"/>
              <a:defRPr/>
            </a:pPr>
            <a:r>
              <a:rPr lang="it-IT" sz="4000" dirty="0" smtClean="0">
                <a:solidFill>
                  <a:srgbClr val="FFFF00"/>
                </a:solidFill>
              </a:rPr>
              <a:t>Alcol e gastrite</a:t>
            </a:r>
          </a:p>
          <a:p>
            <a:pPr marL="0" indent="0" fontAlgn="auto">
              <a:spcAft>
                <a:spcPts val="0"/>
              </a:spcAft>
              <a:buFont typeface="Arial" pitchFamily="34" charset="0"/>
              <a:buNone/>
              <a:defRPr/>
            </a:pPr>
            <a:r>
              <a:rPr lang="it-IT" b="1" dirty="0" smtClean="0">
                <a:solidFill>
                  <a:schemeClr val="bg1"/>
                </a:solidFill>
              </a:rPr>
              <a:t>L’alcol è liposolubile; alte concentrazioni di etanolo attraversano la mucosa gastrica provocando danno alla stessa</a:t>
            </a:r>
          </a:p>
          <a:p>
            <a:pPr marL="0" indent="0" fontAlgn="auto">
              <a:spcAft>
                <a:spcPts val="0"/>
              </a:spcAft>
              <a:buFont typeface="Arial" pitchFamily="34" charset="0"/>
              <a:buNone/>
              <a:defRPr/>
            </a:pPr>
            <a:endParaRPr lang="it-IT" b="1" dirty="0" smtClean="0">
              <a:solidFill>
                <a:schemeClr val="bg1"/>
              </a:solidFill>
            </a:endParaRPr>
          </a:p>
          <a:p>
            <a:pPr marL="0" indent="0" fontAlgn="auto">
              <a:spcAft>
                <a:spcPts val="0"/>
              </a:spcAft>
              <a:buFont typeface="Arial" pitchFamily="34" charset="0"/>
              <a:buNone/>
              <a:defRPr/>
            </a:pPr>
            <a:endParaRPr lang="it-IT" sz="1200" dirty="0">
              <a:solidFill>
                <a:schemeClr val="bg1"/>
              </a:solidFill>
            </a:endParaRPr>
          </a:p>
          <a:p>
            <a:pPr marL="0" lvl="0" indent="0">
              <a:lnSpc>
                <a:spcPct val="90000"/>
              </a:lnSpc>
              <a:buClr>
                <a:srgbClr val="86D1EC"/>
              </a:buClr>
              <a:buSzPct val="90000"/>
              <a:buNone/>
              <a:defRPr/>
            </a:pPr>
            <a:r>
              <a:rPr lang="it-IT" b="1" kern="0" dirty="0" smtClean="0">
                <a:solidFill>
                  <a:srgbClr val="FFFFFF"/>
                </a:solidFill>
                <a:effectLst>
                  <a:outerShdw blurRad="38100" dist="38100" dir="2700000" algn="tl">
                    <a:srgbClr val="000000"/>
                  </a:outerShdw>
                </a:effectLst>
                <a:ea typeface="ＭＳ Ｐゴシック" charset="0"/>
                <a:cs typeface="Arial" charset="0"/>
              </a:rPr>
              <a:t>L</a:t>
            </a:r>
            <a:r>
              <a:rPr lang="en-US" b="1" kern="0" dirty="0" smtClean="0">
                <a:solidFill>
                  <a:srgbClr val="FFFFFF"/>
                </a:solidFill>
                <a:effectLst>
                  <a:outerShdw blurRad="38100" dist="38100" dir="2700000" algn="tl">
                    <a:srgbClr val="000000"/>
                  </a:outerShdw>
                </a:effectLst>
                <a:ea typeface="ＭＳ Ｐゴシック" charset="0"/>
                <a:cs typeface="Arial" charset="0"/>
              </a:rPr>
              <a:t>’</a:t>
            </a:r>
            <a:r>
              <a:rPr lang="en-US" b="1" kern="0" dirty="0" err="1">
                <a:solidFill>
                  <a:srgbClr val="FFFFFF"/>
                </a:solidFill>
                <a:effectLst>
                  <a:outerShdw blurRad="38100" dist="38100" dir="2700000" algn="tl">
                    <a:srgbClr val="000000"/>
                  </a:outerShdw>
                </a:effectLst>
                <a:ea typeface="ＭＳ Ｐゴシック" charset="0"/>
                <a:cs typeface="Arial" charset="0"/>
              </a:rPr>
              <a:t>a</a:t>
            </a:r>
            <a:r>
              <a:rPr lang="en-US" b="1" kern="0" dirty="0" err="1" smtClean="0">
                <a:solidFill>
                  <a:srgbClr val="FFFFFF"/>
                </a:solidFill>
                <a:effectLst>
                  <a:outerShdw blurRad="38100" dist="38100" dir="2700000" algn="tl">
                    <a:srgbClr val="000000"/>
                  </a:outerShdw>
                </a:effectLst>
                <a:ea typeface="ＭＳ Ｐゴシック" charset="0"/>
                <a:cs typeface="Arial" charset="0"/>
              </a:rPr>
              <a:t>lcol</a:t>
            </a:r>
            <a:r>
              <a:rPr lang="en-US" b="1" kern="0" dirty="0" smtClean="0">
                <a:solidFill>
                  <a:srgbClr val="FFFFFF"/>
                </a:solidFill>
                <a:effectLst>
                  <a:outerShdw blurRad="38100" dist="38100" dir="2700000" algn="tl">
                    <a:srgbClr val="000000"/>
                  </a:outerShdw>
                </a:effectLst>
                <a:ea typeface="ＭＳ Ｐゴシック" charset="0"/>
                <a:cs typeface="Arial" charset="0"/>
              </a:rPr>
              <a:t> </a:t>
            </a:r>
            <a:r>
              <a:rPr lang="en-US" b="1" kern="0" dirty="0" err="1" smtClean="0">
                <a:solidFill>
                  <a:srgbClr val="FFFFFF"/>
                </a:solidFill>
                <a:effectLst>
                  <a:outerShdw blurRad="38100" dist="38100" dir="2700000" algn="tl">
                    <a:srgbClr val="000000"/>
                  </a:outerShdw>
                </a:effectLst>
                <a:ea typeface="ＭＳ Ｐゴシック" charset="0"/>
                <a:cs typeface="Arial" charset="0"/>
              </a:rPr>
              <a:t>stimola</a:t>
            </a:r>
            <a:r>
              <a:rPr lang="en-US" b="1" kern="0" dirty="0" smtClean="0">
                <a:solidFill>
                  <a:srgbClr val="FFFFFF"/>
                </a:solidFill>
                <a:effectLst>
                  <a:outerShdw blurRad="38100" dist="38100" dir="2700000" algn="tl">
                    <a:srgbClr val="000000"/>
                  </a:outerShdw>
                </a:effectLst>
                <a:ea typeface="ＭＳ Ｐゴシック" charset="0"/>
                <a:cs typeface="Arial" charset="0"/>
              </a:rPr>
              <a:t> la </a:t>
            </a:r>
            <a:r>
              <a:rPr lang="en-US" b="1" kern="0" dirty="0" err="1" smtClean="0">
                <a:solidFill>
                  <a:srgbClr val="FFFFFF"/>
                </a:solidFill>
                <a:effectLst>
                  <a:outerShdw blurRad="38100" dist="38100" dir="2700000" algn="tl">
                    <a:srgbClr val="000000"/>
                  </a:outerShdw>
                </a:effectLst>
                <a:ea typeface="ＭＳ Ｐゴシック" charset="0"/>
                <a:cs typeface="Arial" charset="0"/>
              </a:rPr>
              <a:t>secrezione</a:t>
            </a:r>
            <a:r>
              <a:rPr lang="en-US" b="1" kern="0" dirty="0" smtClean="0">
                <a:solidFill>
                  <a:srgbClr val="FFFFFF"/>
                </a:solidFill>
                <a:effectLst>
                  <a:outerShdw blurRad="38100" dist="38100" dir="2700000" algn="tl">
                    <a:srgbClr val="000000"/>
                  </a:outerShdw>
                </a:effectLst>
                <a:ea typeface="ＭＳ Ｐゴシック" charset="0"/>
                <a:cs typeface="Arial" charset="0"/>
              </a:rPr>
              <a:t> </a:t>
            </a:r>
            <a:r>
              <a:rPr lang="en-US" b="1" kern="0" dirty="0" err="1" smtClean="0">
                <a:solidFill>
                  <a:srgbClr val="FFFFFF"/>
                </a:solidFill>
                <a:effectLst>
                  <a:outerShdw blurRad="38100" dist="38100" dir="2700000" algn="tl">
                    <a:srgbClr val="000000"/>
                  </a:outerShdw>
                </a:effectLst>
                <a:ea typeface="ＭＳ Ｐゴシック" charset="0"/>
                <a:cs typeface="Arial" charset="0"/>
              </a:rPr>
              <a:t>acida</a:t>
            </a:r>
            <a:r>
              <a:rPr lang="en-US" b="1" kern="0" dirty="0" smtClean="0">
                <a:solidFill>
                  <a:srgbClr val="FFFFFF"/>
                </a:solidFill>
                <a:effectLst>
                  <a:outerShdw blurRad="38100" dist="38100" dir="2700000" algn="tl">
                    <a:srgbClr val="000000"/>
                  </a:outerShdw>
                </a:effectLst>
                <a:ea typeface="ＭＳ Ｐゴシック" charset="0"/>
                <a:cs typeface="Arial" charset="0"/>
              </a:rPr>
              <a:t> </a:t>
            </a:r>
            <a:r>
              <a:rPr lang="en-US" b="1" kern="0" dirty="0" err="1" smtClean="0">
                <a:solidFill>
                  <a:srgbClr val="FFFFFF"/>
                </a:solidFill>
                <a:effectLst>
                  <a:outerShdw blurRad="38100" dist="38100" dir="2700000" algn="tl">
                    <a:srgbClr val="000000"/>
                  </a:outerShdw>
                </a:effectLst>
                <a:ea typeface="ＭＳ Ｐゴシック" charset="0"/>
                <a:cs typeface="Arial" charset="0"/>
              </a:rPr>
              <a:t>che</a:t>
            </a:r>
            <a:r>
              <a:rPr lang="en-US" b="1" kern="0" dirty="0" smtClean="0">
                <a:solidFill>
                  <a:srgbClr val="FFFFFF"/>
                </a:solidFill>
                <a:effectLst>
                  <a:outerShdw blurRad="38100" dist="38100" dir="2700000" algn="tl">
                    <a:srgbClr val="000000"/>
                  </a:outerShdw>
                </a:effectLst>
                <a:ea typeface="ＭＳ Ｐゴシック" charset="0"/>
                <a:cs typeface="Arial" charset="0"/>
              </a:rPr>
              <a:t>, a </a:t>
            </a:r>
            <a:r>
              <a:rPr lang="en-US" b="1" kern="0" dirty="0" err="1" smtClean="0">
                <a:solidFill>
                  <a:srgbClr val="FFFFFF"/>
                </a:solidFill>
                <a:effectLst>
                  <a:outerShdw blurRad="38100" dist="38100" dir="2700000" algn="tl">
                    <a:srgbClr val="000000"/>
                  </a:outerShdw>
                </a:effectLst>
                <a:ea typeface="ＭＳ Ｐゴシック" charset="0"/>
                <a:cs typeface="Arial" charset="0"/>
              </a:rPr>
              <a:t>sua</a:t>
            </a:r>
            <a:r>
              <a:rPr lang="en-US" b="1" kern="0" dirty="0" smtClean="0">
                <a:solidFill>
                  <a:srgbClr val="FFFFFF"/>
                </a:solidFill>
                <a:effectLst>
                  <a:outerShdw blurRad="38100" dist="38100" dir="2700000" algn="tl">
                    <a:srgbClr val="000000"/>
                  </a:outerShdw>
                </a:effectLst>
                <a:ea typeface="ＭＳ Ｐゴシック" charset="0"/>
                <a:cs typeface="Arial" charset="0"/>
              </a:rPr>
              <a:t> </a:t>
            </a:r>
            <a:r>
              <a:rPr lang="en-US" b="1" kern="0" dirty="0" err="1" smtClean="0">
                <a:solidFill>
                  <a:srgbClr val="FFFFFF"/>
                </a:solidFill>
                <a:effectLst>
                  <a:outerShdw blurRad="38100" dist="38100" dir="2700000" algn="tl">
                    <a:srgbClr val="000000"/>
                  </a:outerShdw>
                </a:effectLst>
                <a:ea typeface="ＭＳ Ｐゴシック" charset="0"/>
                <a:cs typeface="Arial" charset="0"/>
              </a:rPr>
              <a:t>volta</a:t>
            </a:r>
            <a:r>
              <a:rPr lang="en-US" b="1" kern="0" dirty="0" smtClean="0">
                <a:solidFill>
                  <a:srgbClr val="FFFFFF"/>
                </a:solidFill>
                <a:effectLst>
                  <a:outerShdw blurRad="38100" dist="38100" dir="2700000" algn="tl">
                    <a:srgbClr val="000000"/>
                  </a:outerShdw>
                </a:effectLst>
                <a:ea typeface="ＭＳ Ｐゴシック" charset="0"/>
                <a:cs typeface="Arial" charset="0"/>
              </a:rPr>
              <a:t>, </a:t>
            </a:r>
            <a:r>
              <a:rPr lang="en-US" b="1" kern="0" dirty="0" err="1" smtClean="0">
                <a:solidFill>
                  <a:srgbClr val="FFFFFF"/>
                </a:solidFill>
                <a:effectLst>
                  <a:outerShdw blurRad="38100" dist="38100" dir="2700000" algn="tl">
                    <a:srgbClr val="000000"/>
                  </a:outerShdw>
                </a:effectLst>
                <a:ea typeface="ＭＳ Ｐゴシック" charset="0"/>
                <a:cs typeface="Arial" charset="0"/>
              </a:rPr>
              <a:t>irrita</a:t>
            </a:r>
            <a:r>
              <a:rPr lang="en-US" b="1" kern="0" dirty="0" smtClean="0">
                <a:solidFill>
                  <a:srgbClr val="FFFFFF"/>
                </a:solidFill>
                <a:effectLst>
                  <a:outerShdw blurRad="38100" dist="38100" dir="2700000" algn="tl">
                    <a:srgbClr val="000000"/>
                  </a:outerShdw>
                </a:effectLst>
                <a:ea typeface="ＭＳ Ｐゴシック" charset="0"/>
                <a:cs typeface="Arial" charset="0"/>
              </a:rPr>
              <a:t> la mucosa </a:t>
            </a:r>
            <a:r>
              <a:rPr lang="en-US" b="1" kern="0" dirty="0" err="1" smtClean="0">
                <a:solidFill>
                  <a:srgbClr val="FFFFFF"/>
                </a:solidFill>
                <a:effectLst>
                  <a:outerShdw blurRad="38100" dist="38100" dir="2700000" algn="tl">
                    <a:srgbClr val="000000"/>
                  </a:outerShdw>
                </a:effectLst>
                <a:ea typeface="ＭＳ Ｐゴシック" charset="0"/>
                <a:cs typeface="Arial" charset="0"/>
              </a:rPr>
              <a:t>gastrica</a:t>
            </a:r>
            <a:endParaRPr lang="en-US" b="1" kern="0" dirty="0">
              <a:solidFill>
                <a:srgbClr val="FFFFFF"/>
              </a:solidFill>
              <a:effectLst>
                <a:outerShdw blurRad="38100" dist="38100" dir="2700000" algn="tl">
                  <a:srgbClr val="000000"/>
                </a:outerShdw>
              </a:effectLst>
              <a:ea typeface="ＭＳ Ｐゴシック" charset="0"/>
              <a:cs typeface="Arial" charset="0"/>
            </a:endParaRPr>
          </a:p>
          <a:p>
            <a:pPr marL="0" indent="0" fontAlgn="auto">
              <a:spcAft>
                <a:spcPts val="0"/>
              </a:spcAft>
              <a:buFont typeface="Arial" pitchFamily="34" charset="0"/>
              <a:buNone/>
              <a:defRPr/>
            </a:pPr>
            <a:endParaRPr lang="it-IT" sz="3500" dirty="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p:cNvSpPr>
            <a:spLocks noGrp="1"/>
          </p:cNvSpPr>
          <p:nvPr>
            <p:ph type="title" idx="4294967295"/>
          </p:nvPr>
        </p:nvSpPr>
        <p:spPr/>
        <p:txBody>
          <a:bodyPr/>
          <a:lstStyle/>
          <a:p>
            <a:r>
              <a:rPr lang="it-IT" sz="4000" smtClean="0">
                <a:solidFill>
                  <a:srgbClr val="FFFF00"/>
                </a:solidFill>
              </a:rPr>
              <a:t>Due condizioni particolari nella gastrite acuta erosiva ed emorragica</a:t>
            </a:r>
          </a:p>
        </p:txBody>
      </p:sp>
      <p:sp>
        <p:nvSpPr>
          <p:cNvPr id="3" name="Segnaposto contenuto 2"/>
          <p:cNvSpPr>
            <a:spLocks noGrp="1"/>
          </p:cNvSpPr>
          <p:nvPr>
            <p:ph idx="4294967295"/>
          </p:nvPr>
        </p:nvSpPr>
        <p:spPr/>
        <p:txBody>
          <a:bodyPr>
            <a:normAutofit/>
          </a:bodyPr>
          <a:lstStyle/>
          <a:p>
            <a:pPr marL="0" indent="0"/>
            <a:r>
              <a:rPr lang="it-IT" sz="3500" dirty="0" smtClean="0">
                <a:solidFill>
                  <a:srgbClr val="FFFF00"/>
                </a:solidFill>
              </a:rPr>
              <a:t>Ulcera di </a:t>
            </a:r>
            <a:r>
              <a:rPr lang="it-IT" sz="3500" dirty="0" err="1" smtClean="0">
                <a:solidFill>
                  <a:srgbClr val="FFFF00"/>
                </a:solidFill>
              </a:rPr>
              <a:t>Cushing</a:t>
            </a:r>
            <a:endParaRPr lang="it-IT" sz="3500" dirty="0" smtClean="0">
              <a:solidFill>
                <a:srgbClr val="FFFF00"/>
              </a:solidFill>
            </a:endParaRPr>
          </a:p>
          <a:p>
            <a:pPr marL="0" indent="0">
              <a:buFont typeface="Arial" charset="0"/>
              <a:buNone/>
            </a:pPr>
            <a:r>
              <a:rPr lang="it-IT" sz="3500" dirty="0" smtClean="0">
                <a:solidFill>
                  <a:schemeClr val="bg1"/>
                </a:solidFill>
              </a:rPr>
              <a:t>	Erosioni e ulcere associate a traumi del SNC o chirurgia</a:t>
            </a:r>
          </a:p>
          <a:p>
            <a:pPr marL="0" indent="0">
              <a:buFont typeface="Arial" charset="0"/>
              <a:buNone/>
            </a:pPr>
            <a:endParaRPr lang="it-IT" sz="3500" dirty="0" smtClean="0">
              <a:solidFill>
                <a:schemeClr val="bg1"/>
              </a:solidFill>
            </a:endParaRPr>
          </a:p>
          <a:p>
            <a:pPr marL="0" indent="0"/>
            <a:r>
              <a:rPr lang="it-IT" sz="3500" dirty="0" smtClean="0">
                <a:solidFill>
                  <a:srgbClr val="FFFF00"/>
                </a:solidFill>
              </a:rPr>
              <a:t>Ulcera di Curling</a:t>
            </a:r>
          </a:p>
          <a:p>
            <a:pPr marL="0" indent="0">
              <a:buFont typeface="Arial" charset="0"/>
              <a:buNone/>
            </a:pPr>
            <a:r>
              <a:rPr lang="it-IT" sz="3500" dirty="0" smtClean="0">
                <a:solidFill>
                  <a:schemeClr val="bg1"/>
                </a:solidFill>
              </a:rPr>
              <a:t>	Erosioni e ulcere associate a ustioni</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518864" y="2780928"/>
            <a:ext cx="8229600" cy="1143000"/>
          </a:xfrm>
        </p:spPr>
        <p:txBody>
          <a:bodyPr/>
          <a:lstStyle/>
          <a:p>
            <a:r>
              <a:rPr lang="it-IT" b="1" dirty="0" smtClean="0">
                <a:solidFill>
                  <a:srgbClr val="FFFF00"/>
                </a:solidFill>
              </a:rPr>
              <a:t>Clinica</a:t>
            </a:r>
          </a:p>
        </p:txBody>
      </p:sp>
    </p:spTree>
    <p:extLst>
      <p:ext uri="{BB962C8B-B14F-4D97-AF65-F5344CB8AC3E}">
        <p14:creationId xmlns:p14="http://schemas.microsoft.com/office/powerpoint/2010/main" val="22568341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1"/>
          <p:cNvSpPr>
            <a:spLocks noGrp="1"/>
          </p:cNvSpPr>
          <p:nvPr>
            <p:ph type="title"/>
          </p:nvPr>
        </p:nvSpPr>
        <p:spPr/>
        <p:txBody>
          <a:bodyPr/>
          <a:lstStyle/>
          <a:p>
            <a:r>
              <a:rPr lang="it-IT" dirty="0" smtClean="0">
                <a:solidFill>
                  <a:srgbClr val="FFFF00"/>
                </a:solidFill>
              </a:rPr>
              <a:t>Gastrite acuta semplice</a:t>
            </a:r>
          </a:p>
        </p:txBody>
      </p:sp>
      <p:sp>
        <p:nvSpPr>
          <p:cNvPr id="3" name="Segnaposto contenuto 2"/>
          <p:cNvSpPr>
            <a:spLocks noGrp="1"/>
          </p:cNvSpPr>
          <p:nvPr>
            <p:ph idx="1"/>
          </p:nvPr>
        </p:nvSpPr>
        <p:spPr>
          <a:xfrm>
            <a:off x="457200" y="1600201"/>
            <a:ext cx="8229600" cy="3268960"/>
          </a:xfrm>
        </p:spPr>
        <p:txBody>
          <a:bodyPr rtlCol="0">
            <a:normAutofit/>
          </a:bodyPr>
          <a:lstStyle/>
          <a:p>
            <a:pPr marL="0" indent="0" fontAlgn="auto">
              <a:spcAft>
                <a:spcPts val="0"/>
              </a:spcAft>
              <a:buFont typeface="Arial" pitchFamily="34" charset="0"/>
              <a:buNone/>
              <a:defRPr/>
            </a:pPr>
            <a:endParaRPr lang="it-IT" sz="3500" dirty="0">
              <a:solidFill>
                <a:schemeClr val="bg1"/>
              </a:solidFill>
            </a:endParaRPr>
          </a:p>
          <a:p>
            <a:pPr fontAlgn="auto">
              <a:spcAft>
                <a:spcPts val="0"/>
              </a:spcAft>
              <a:buFont typeface="Wingdings" pitchFamily="2" charset="2"/>
              <a:buChar char="ü"/>
              <a:defRPr/>
            </a:pPr>
            <a:r>
              <a:rPr lang="it-IT" sz="3500" dirty="0" smtClean="0">
                <a:solidFill>
                  <a:schemeClr val="bg1"/>
                </a:solidFill>
              </a:rPr>
              <a:t>Dolore epigastrico (urente) o </a:t>
            </a:r>
            <a:r>
              <a:rPr lang="it-IT" sz="3500" dirty="0" err="1" smtClean="0">
                <a:solidFill>
                  <a:schemeClr val="bg1"/>
                </a:solidFill>
              </a:rPr>
              <a:t>discomfort</a:t>
            </a:r>
            <a:endParaRPr lang="it-IT" sz="3500" dirty="0" smtClean="0">
              <a:solidFill>
                <a:schemeClr val="bg1"/>
              </a:solidFill>
            </a:endParaRPr>
          </a:p>
          <a:p>
            <a:pPr fontAlgn="auto">
              <a:spcAft>
                <a:spcPts val="0"/>
              </a:spcAft>
              <a:buFont typeface="Wingdings" pitchFamily="2" charset="2"/>
              <a:buChar char="ü"/>
              <a:defRPr/>
            </a:pPr>
            <a:r>
              <a:rPr lang="it-IT" sz="3500" dirty="0" smtClean="0">
                <a:solidFill>
                  <a:schemeClr val="bg1"/>
                </a:solidFill>
              </a:rPr>
              <a:t>Anoressia</a:t>
            </a:r>
          </a:p>
          <a:p>
            <a:pPr fontAlgn="auto">
              <a:spcAft>
                <a:spcPts val="0"/>
              </a:spcAft>
              <a:buFont typeface="Wingdings" pitchFamily="2" charset="2"/>
              <a:buChar char="ü"/>
              <a:defRPr/>
            </a:pPr>
            <a:r>
              <a:rPr lang="it-IT" sz="3500" dirty="0" smtClean="0">
                <a:solidFill>
                  <a:schemeClr val="bg1"/>
                </a:solidFill>
              </a:rPr>
              <a:t>Nausea e vomito (alimentare)</a:t>
            </a:r>
            <a:endParaRPr lang="it-IT" sz="35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p:nvPr>
        </p:nvSpPr>
        <p:spPr>
          <a:xfrm>
            <a:off x="457200" y="44624"/>
            <a:ext cx="8229600" cy="1143000"/>
          </a:xfrm>
        </p:spPr>
        <p:txBody>
          <a:bodyPr/>
          <a:lstStyle/>
          <a:p>
            <a:r>
              <a:rPr lang="it-IT" dirty="0" smtClean="0">
                <a:solidFill>
                  <a:srgbClr val="FFFF00"/>
                </a:solidFill>
              </a:rPr>
              <a:t>Gastrite acuta erosiva / emorragica</a:t>
            </a:r>
          </a:p>
        </p:txBody>
      </p:sp>
      <p:sp>
        <p:nvSpPr>
          <p:cNvPr id="3" name="Segnaposto contenuto 2"/>
          <p:cNvSpPr>
            <a:spLocks noGrp="1"/>
          </p:cNvSpPr>
          <p:nvPr>
            <p:ph idx="1"/>
          </p:nvPr>
        </p:nvSpPr>
        <p:spPr>
          <a:xfrm>
            <a:off x="457200" y="1196752"/>
            <a:ext cx="8229600" cy="3412976"/>
          </a:xfrm>
        </p:spPr>
        <p:txBody>
          <a:bodyPr rtlCol="0">
            <a:normAutofit/>
          </a:bodyPr>
          <a:lstStyle/>
          <a:p>
            <a:pPr fontAlgn="auto">
              <a:spcAft>
                <a:spcPts val="0"/>
              </a:spcAft>
              <a:buFont typeface="Wingdings" pitchFamily="2" charset="2"/>
              <a:buChar char="ü"/>
              <a:defRPr/>
            </a:pPr>
            <a:r>
              <a:rPr lang="it-IT" sz="3500" dirty="0" smtClean="0">
                <a:solidFill>
                  <a:schemeClr val="bg1"/>
                </a:solidFill>
              </a:rPr>
              <a:t>Sanguinamento del tratto GI ‘alto’ (AUGIB)</a:t>
            </a:r>
          </a:p>
          <a:p>
            <a:pPr marL="0" indent="0" fontAlgn="auto">
              <a:spcAft>
                <a:spcPts val="0"/>
              </a:spcAft>
              <a:buFont typeface="Arial" pitchFamily="34" charset="0"/>
              <a:buNone/>
              <a:defRPr/>
            </a:pPr>
            <a:r>
              <a:rPr lang="it-IT" sz="3500" dirty="0">
                <a:solidFill>
                  <a:schemeClr val="bg1"/>
                </a:solidFill>
              </a:rPr>
              <a:t>	</a:t>
            </a:r>
            <a:r>
              <a:rPr lang="it-IT" sz="3500" dirty="0" smtClean="0">
                <a:solidFill>
                  <a:schemeClr val="bg1"/>
                </a:solidFill>
              </a:rPr>
              <a:t>- Ematemesi</a:t>
            </a:r>
          </a:p>
          <a:p>
            <a:pPr marL="0" indent="0" fontAlgn="auto">
              <a:spcAft>
                <a:spcPts val="0"/>
              </a:spcAft>
              <a:buFont typeface="Arial" pitchFamily="34" charset="0"/>
              <a:buNone/>
              <a:defRPr/>
            </a:pPr>
            <a:r>
              <a:rPr lang="it-IT" sz="3500" dirty="0">
                <a:solidFill>
                  <a:schemeClr val="bg1"/>
                </a:solidFill>
              </a:rPr>
              <a:t>	</a:t>
            </a:r>
            <a:r>
              <a:rPr lang="it-IT" sz="3500" dirty="0" smtClean="0">
                <a:solidFill>
                  <a:schemeClr val="bg1"/>
                </a:solidFill>
              </a:rPr>
              <a:t>- Melena</a:t>
            </a:r>
          </a:p>
          <a:p>
            <a:pPr marL="0" indent="0" fontAlgn="auto">
              <a:spcAft>
                <a:spcPts val="0"/>
              </a:spcAft>
              <a:buFont typeface="Arial" pitchFamily="34" charset="0"/>
              <a:buNone/>
              <a:defRPr/>
            </a:pPr>
            <a:r>
              <a:rPr lang="it-IT" sz="3500" dirty="0">
                <a:solidFill>
                  <a:schemeClr val="bg1"/>
                </a:solidFill>
              </a:rPr>
              <a:t> </a:t>
            </a:r>
            <a:r>
              <a:rPr lang="it-IT" sz="3500" dirty="0" smtClean="0">
                <a:solidFill>
                  <a:schemeClr val="bg1"/>
                </a:solidFill>
              </a:rPr>
              <a:t>        - Anemia</a:t>
            </a:r>
            <a:r>
              <a:rPr lang="it-IT" sz="3500" dirty="0" smtClean="0">
                <a:solidFill>
                  <a:srgbClr val="FF0000"/>
                </a:solidFill>
              </a:rPr>
              <a:t>*</a:t>
            </a:r>
          </a:p>
          <a:p>
            <a:pPr marL="0" indent="0" fontAlgn="auto">
              <a:spcAft>
                <a:spcPts val="0"/>
              </a:spcAft>
              <a:buFont typeface="Arial" pitchFamily="34" charset="0"/>
              <a:buNone/>
              <a:defRPr/>
            </a:pPr>
            <a:r>
              <a:rPr lang="it-IT" sz="3500" dirty="0">
                <a:solidFill>
                  <a:schemeClr val="bg1"/>
                </a:solidFill>
              </a:rPr>
              <a:t>	</a:t>
            </a:r>
            <a:r>
              <a:rPr lang="it-IT" sz="3500" dirty="0" smtClean="0">
                <a:solidFill>
                  <a:schemeClr val="bg1"/>
                </a:solidFill>
              </a:rPr>
              <a:t>- Sangue occulto fecale</a:t>
            </a:r>
          </a:p>
          <a:p>
            <a:pPr marL="0" indent="0" fontAlgn="auto">
              <a:spcAft>
                <a:spcPts val="0"/>
              </a:spcAft>
              <a:buFont typeface="Arial" pitchFamily="34" charset="0"/>
              <a:buNone/>
              <a:defRPr/>
            </a:pPr>
            <a:endParaRPr lang="it-IT" sz="3500" dirty="0">
              <a:solidFill>
                <a:schemeClr val="bg1"/>
              </a:solidFill>
            </a:endParaRPr>
          </a:p>
        </p:txBody>
      </p:sp>
      <p:sp>
        <p:nvSpPr>
          <p:cNvPr id="4" name="CasellaDiTesto 3"/>
          <p:cNvSpPr txBox="1"/>
          <p:nvPr/>
        </p:nvSpPr>
        <p:spPr>
          <a:xfrm>
            <a:off x="2285746" y="4607257"/>
            <a:ext cx="4572508" cy="2062103"/>
          </a:xfrm>
          <a:prstGeom prst="rect">
            <a:avLst/>
          </a:prstGeom>
          <a:noFill/>
        </p:spPr>
        <p:txBody>
          <a:bodyPr wrap="square" rtlCol="0">
            <a:spAutoFit/>
          </a:bodyPr>
          <a:lstStyle/>
          <a:p>
            <a:pPr algn="ctr"/>
            <a:r>
              <a:rPr lang="it-IT" sz="3200" dirty="0" smtClean="0">
                <a:solidFill>
                  <a:schemeClr val="accent6">
                    <a:lumMod val="60000"/>
                    <a:lumOff val="40000"/>
                  </a:schemeClr>
                </a:solidFill>
              </a:rPr>
              <a:t>ESAME OBIETTIVO</a:t>
            </a:r>
            <a:r>
              <a:rPr lang="it-IT" sz="3200" dirty="0" smtClean="0">
                <a:solidFill>
                  <a:srgbClr val="FF0000"/>
                </a:solidFill>
              </a:rPr>
              <a:t>*</a:t>
            </a:r>
          </a:p>
          <a:p>
            <a:pPr algn="ctr"/>
            <a:r>
              <a:rPr lang="it-IT" sz="3200" dirty="0" smtClean="0">
                <a:solidFill>
                  <a:srgbClr val="CCFF66"/>
                </a:solidFill>
              </a:rPr>
              <a:t>-</a:t>
            </a:r>
            <a:r>
              <a:rPr lang="it-IT" sz="3200" dirty="0" smtClean="0">
                <a:solidFill>
                  <a:schemeClr val="bg1"/>
                </a:solidFill>
              </a:rPr>
              <a:t> </a:t>
            </a:r>
            <a:r>
              <a:rPr lang="it-IT" sz="3200" dirty="0" smtClean="0">
                <a:solidFill>
                  <a:srgbClr val="CCFF66"/>
                </a:solidFill>
              </a:rPr>
              <a:t>pallore</a:t>
            </a:r>
          </a:p>
          <a:p>
            <a:pPr algn="ctr"/>
            <a:r>
              <a:rPr lang="it-IT" sz="3200" dirty="0" smtClean="0">
                <a:solidFill>
                  <a:srgbClr val="CCFF66"/>
                </a:solidFill>
              </a:rPr>
              <a:t>- tachicardia</a:t>
            </a:r>
          </a:p>
          <a:p>
            <a:pPr algn="ctr"/>
            <a:r>
              <a:rPr lang="it-IT" sz="3200" dirty="0" smtClean="0">
                <a:solidFill>
                  <a:srgbClr val="CCFF66"/>
                </a:solidFill>
              </a:rPr>
              <a:t>- ipotensione</a:t>
            </a:r>
            <a:endParaRPr lang="it-IT" sz="3200" dirty="0">
              <a:solidFill>
                <a:srgbClr val="CCFF6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179512" y="6505599"/>
            <a:ext cx="48646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400" b="1" i="1" dirty="0" err="1">
                <a:solidFill>
                  <a:schemeClr val="bg1"/>
                </a:solidFill>
              </a:rPr>
              <a:t>Hreinsson</a:t>
            </a:r>
            <a:r>
              <a:rPr lang="it-IT" sz="1400" b="1" i="1" dirty="0">
                <a:solidFill>
                  <a:schemeClr val="bg1"/>
                </a:solidFill>
              </a:rPr>
              <a:t> et al. </a:t>
            </a:r>
            <a:r>
              <a:rPr lang="it-IT" sz="1400" b="1" i="1" dirty="0" err="1">
                <a:solidFill>
                  <a:schemeClr val="bg1"/>
                </a:solidFill>
              </a:rPr>
              <a:t>Scand</a:t>
            </a:r>
            <a:r>
              <a:rPr lang="it-IT" sz="1400" b="1" i="1" dirty="0">
                <a:solidFill>
                  <a:schemeClr val="bg1"/>
                </a:solidFill>
              </a:rPr>
              <a:t> </a:t>
            </a:r>
            <a:r>
              <a:rPr lang="it-IT" sz="1400" b="1" i="1" dirty="0" err="1">
                <a:solidFill>
                  <a:schemeClr val="bg1"/>
                </a:solidFill>
              </a:rPr>
              <a:t>J</a:t>
            </a:r>
            <a:r>
              <a:rPr lang="it-IT" sz="1400" b="1" i="1" dirty="0">
                <a:solidFill>
                  <a:schemeClr val="bg1"/>
                </a:solidFill>
              </a:rPr>
              <a:t> </a:t>
            </a:r>
            <a:r>
              <a:rPr lang="it-IT" sz="1400" b="1" i="1" dirty="0" err="1">
                <a:solidFill>
                  <a:schemeClr val="bg1"/>
                </a:solidFill>
              </a:rPr>
              <a:t>Gastroenterol</a:t>
            </a:r>
            <a:r>
              <a:rPr lang="it-IT" sz="1400" b="1" i="1" dirty="0">
                <a:solidFill>
                  <a:schemeClr val="bg1"/>
                </a:solidFill>
              </a:rPr>
              <a:t>. 2013;48:439-47</a:t>
            </a:r>
          </a:p>
        </p:txBody>
      </p:sp>
      <p:sp>
        <p:nvSpPr>
          <p:cNvPr id="19459" name="Rettangolo 5"/>
          <p:cNvSpPr>
            <a:spLocks noChangeArrowheads="1"/>
          </p:cNvSpPr>
          <p:nvPr/>
        </p:nvSpPr>
        <p:spPr bwMode="auto">
          <a:xfrm>
            <a:off x="76200" y="228600"/>
            <a:ext cx="434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000" b="1" dirty="0" err="1">
                <a:solidFill>
                  <a:srgbClr val="FFFF00"/>
                </a:solidFill>
              </a:rPr>
              <a:t>Clinical</a:t>
            </a:r>
            <a:r>
              <a:rPr lang="it-IT" sz="2000" b="1" dirty="0">
                <a:solidFill>
                  <a:srgbClr val="FFFF00"/>
                </a:solidFill>
              </a:rPr>
              <a:t> </a:t>
            </a:r>
            <a:r>
              <a:rPr lang="it-IT" sz="2000" b="1" dirty="0" err="1">
                <a:solidFill>
                  <a:srgbClr val="FFFF00"/>
                </a:solidFill>
              </a:rPr>
              <a:t>features</a:t>
            </a:r>
            <a:r>
              <a:rPr lang="it-IT" sz="2000" b="1" dirty="0">
                <a:solidFill>
                  <a:srgbClr val="FFFF00"/>
                </a:solidFill>
              </a:rPr>
              <a:t> of </a:t>
            </a:r>
            <a:r>
              <a:rPr lang="it-IT" sz="2000" b="1" dirty="0" err="1">
                <a:solidFill>
                  <a:srgbClr val="FFFF00"/>
                </a:solidFill>
              </a:rPr>
              <a:t>patients</a:t>
            </a:r>
            <a:r>
              <a:rPr lang="it-IT" sz="2000" b="1" dirty="0">
                <a:solidFill>
                  <a:srgbClr val="FFFF00"/>
                </a:solidFill>
              </a:rPr>
              <a:t> with </a:t>
            </a:r>
            <a:r>
              <a:rPr lang="it-IT" sz="2000" b="1" dirty="0" err="1">
                <a:solidFill>
                  <a:srgbClr val="FFFF00"/>
                </a:solidFill>
              </a:rPr>
              <a:t>significant</a:t>
            </a:r>
            <a:r>
              <a:rPr lang="it-IT" sz="2000" b="1" dirty="0">
                <a:solidFill>
                  <a:srgbClr val="FFFF00"/>
                </a:solidFill>
              </a:rPr>
              <a:t> </a:t>
            </a:r>
            <a:r>
              <a:rPr lang="it-IT" sz="2000" b="1" i="1" dirty="0">
                <a:solidFill>
                  <a:srgbClr val="FFFF00"/>
                </a:solidFill>
              </a:rPr>
              <a:t>vs</a:t>
            </a:r>
            <a:r>
              <a:rPr lang="it-IT" sz="2000" b="1" dirty="0">
                <a:solidFill>
                  <a:srgbClr val="FFFF00"/>
                </a:solidFill>
              </a:rPr>
              <a:t> minor UGI </a:t>
            </a:r>
            <a:r>
              <a:rPr lang="it-IT" sz="2000" b="1" dirty="0" err="1">
                <a:solidFill>
                  <a:srgbClr val="FFFF00"/>
                </a:solidFill>
              </a:rPr>
              <a:t>bleeding</a:t>
            </a:r>
            <a:endParaRPr lang="it-IT" sz="2000" dirty="0">
              <a:solidFill>
                <a:srgbClr val="FFFF00"/>
              </a:solidFill>
            </a:endParaRPr>
          </a:p>
        </p:txBody>
      </p:sp>
      <p:pic>
        <p:nvPicPr>
          <p:cNvPr id="1946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67275" y="304800"/>
            <a:ext cx="42767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3"/>
          <p:cNvGrpSpPr>
            <a:grpSpLocks/>
          </p:cNvGrpSpPr>
          <p:nvPr/>
        </p:nvGrpSpPr>
        <p:grpSpPr bwMode="auto">
          <a:xfrm>
            <a:off x="4213225" y="1319213"/>
            <a:ext cx="687388" cy="333375"/>
            <a:chOff x="4212495" y="1318845"/>
            <a:chExt cx="687750" cy="334110"/>
          </a:xfrm>
        </p:grpSpPr>
        <p:sp>
          <p:nvSpPr>
            <p:cNvPr id="8" name="Freccia a destra 7"/>
            <p:cNvSpPr/>
            <p:nvPr/>
          </p:nvSpPr>
          <p:spPr>
            <a:xfrm>
              <a:off x="4214084" y="1318845"/>
              <a:ext cx="686161" cy="152736"/>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Freccia a destra 8"/>
            <p:cNvSpPr/>
            <p:nvPr/>
          </p:nvSpPr>
          <p:spPr>
            <a:xfrm>
              <a:off x="4212495" y="1500219"/>
              <a:ext cx="686161" cy="152736"/>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0" name="Freccia a destra 9"/>
          <p:cNvSpPr/>
          <p:nvPr/>
        </p:nvSpPr>
        <p:spPr>
          <a:xfrm>
            <a:off x="4191000" y="2524125"/>
            <a:ext cx="685800" cy="152400"/>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a destra 10"/>
          <p:cNvSpPr/>
          <p:nvPr/>
        </p:nvSpPr>
        <p:spPr>
          <a:xfrm>
            <a:off x="4191000" y="4724400"/>
            <a:ext cx="685800" cy="152400"/>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a destra 11"/>
          <p:cNvSpPr/>
          <p:nvPr/>
        </p:nvSpPr>
        <p:spPr>
          <a:xfrm>
            <a:off x="4191000" y="5410200"/>
            <a:ext cx="685800" cy="152400"/>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Freccia a destra 12"/>
          <p:cNvSpPr/>
          <p:nvPr/>
        </p:nvSpPr>
        <p:spPr>
          <a:xfrm>
            <a:off x="4191000" y="5754688"/>
            <a:ext cx="685800" cy="152400"/>
          </a:xfrm>
          <a:prstGeom prst="rightArrow">
            <a:avLst/>
          </a:prstGeom>
          <a:solidFill>
            <a:srgbClr val="FF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Freccia a destra 13"/>
          <p:cNvSpPr/>
          <p:nvPr/>
        </p:nvSpPr>
        <p:spPr>
          <a:xfrm>
            <a:off x="4191000" y="3886200"/>
            <a:ext cx="685800" cy="152400"/>
          </a:xfrm>
          <a:prstGeom prst="rightArrow">
            <a:avLst/>
          </a:prstGeom>
          <a:solidFill>
            <a:schemeClr val="tx2">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4" name="Connettore 1 3"/>
          <p:cNvCxnSpPr/>
          <p:nvPr/>
        </p:nvCxnSpPr>
        <p:spPr>
          <a:xfrm>
            <a:off x="5004048" y="1484784"/>
            <a:ext cx="3888432" cy="0"/>
          </a:xfrm>
          <a:prstGeom prst="line">
            <a:avLst/>
          </a:prstGeom>
          <a:ln>
            <a:solidFill>
              <a:srgbClr val="FF6666"/>
            </a:solidFill>
          </a:ln>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5004048" y="1678910"/>
            <a:ext cx="3888432" cy="0"/>
          </a:xfrm>
          <a:prstGeom prst="line">
            <a:avLst/>
          </a:prstGeom>
          <a:ln>
            <a:solidFill>
              <a:srgbClr val="FF6666"/>
            </a:solidFill>
          </a:ln>
        </p:spPr>
        <p:style>
          <a:lnRef idx="2">
            <a:schemeClr val="accent1"/>
          </a:lnRef>
          <a:fillRef idx="0">
            <a:schemeClr val="accent1"/>
          </a:fillRef>
          <a:effectRef idx="1">
            <a:schemeClr val="accent1"/>
          </a:effectRef>
          <a:fontRef idx="minor">
            <a:schemeClr val="tx1"/>
          </a:fontRef>
        </p:style>
      </p:cxnSp>
      <p:cxnSp>
        <p:nvCxnSpPr>
          <p:cNvPr id="18" name="Connettore 1 17"/>
          <p:cNvCxnSpPr/>
          <p:nvPr/>
        </p:nvCxnSpPr>
        <p:spPr>
          <a:xfrm>
            <a:off x="5004048" y="2687022"/>
            <a:ext cx="3888432" cy="0"/>
          </a:xfrm>
          <a:prstGeom prst="line">
            <a:avLst/>
          </a:prstGeom>
          <a:ln>
            <a:solidFill>
              <a:srgbClr val="FF6666"/>
            </a:solidFill>
          </a:ln>
        </p:spPr>
        <p:style>
          <a:lnRef idx="2">
            <a:schemeClr val="accent1"/>
          </a:lnRef>
          <a:fillRef idx="0">
            <a:schemeClr val="accent1"/>
          </a:fillRef>
          <a:effectRef idx="1">
            <a:schemeClr val="accent1"/>
          </a:effectRef>
          <a:fontRef idx="minor">
            <a:schemeClr val="tx1"/>
          </a:fontRef>
        </p:style>
      </p:cxnSp>
      <p:cxnSp>
        <p:nvCxnSpPr>
          <p:cNvPr id="19" name="Connettore 1 18"/>
          <p:cNvCxnSpPr/>
          <p:nvPr/>
        </p:nvCxnSpPr>
        <p:spPr>
          <a:xfrm>
            <a:off x="5004048" y="4880109"/>
            <a:ext cx="3888432" cy="0"/>
          </a:xfrm>
          <a:prstGeom prst="line">
            <a:avLst/>
          </a:prstGeom>
          <a:ln>
            <a:solidFill>
              <a:srgbClr val="FF6666"/>
            </a:solidFill>
          </a:ln>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a:off x="5004048" y="5578291"/>
            <a:ext cx="3888432" cy="0"/>
          </a:xfrm>
          <a:prstGeom prst="line">
            <a:avLst/>
          </a:prstGeom>
          <a:ln>
            <a:solidFill>
              <a:srgbClr val="FF6666"/>
            </a:solidFill>
          </a:ln>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a:off x="5004048" y="5910119"/>
            <a:ext cx="3888432" cy="0"/>
          </a:xfrm>
          <a:prstGeom prst="line">
            <a:avLst/>
          </a:prstGeom>
          <a:ln>
            <a:solidFill>
              <a:srgbClr val="FF666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335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825" y="274638"/>
            <a:ext cx="8713788" cy="1143000"/>
          </a:xfrm>
        </p:spPr>
        <p:txBody>
          <a:bodyPr rtlCol="0">
            <a:normAutofit/>
          </a:bodyPr>
          <a:lstStyle/>
          <a:p>
            <a:pPr fontAlgn="auto">
              <a:spcAft>
                <a:spcPts val="0"/>
              </a:spcAft>
              <a:defRPr/>
            </a:pPr>
            <a:r>
              <a:rPr lang="it-IT" sz="4000" dirty="0" smtClean="0">
                <a:solidFill>
                  <a:schemeClr val="bg1"/>
                </a:solidFill>
              </a:rPr>
              <a:t>Diagnosi definitiva: </a:t>
            </a:r>
            <a:r>
              <a:rPr lang="it-IT" sz="4000" dirty="0" smtClean="0">
                <a:solidFill>
                  <a:srgbClr val="FFFF00"/>
                </a:solidFill>
              </a:rPr>
              <a:t>endoscopia</a:t>
            </a:r>
            <a:endParaRPr lang="it-IT" sz="4000" dirty="0">
              <a:solidFill>
                <a:srgbClr val="FFFF00"/>
              </a:solidFill>
            </a:endParaRPr>
          </a:p>
        </p:txBody>
      </p:sp>
      <p:pic>
        <p:nvPicPr>
          <p:cNvPr id="25602" name="Picture 2051"/>
          <p:cNvPicPr>
            <a:picLocks noGrp="1" noChangeAspect="1" noChangeArrowheads="1"/>
          </p:cNvPicPr>
          <p:nvPr>
            <p:ph idx="1"/>
          </p:nvPr>
        </p:nvPicPr>
        <p:blipFill>
          <a:blip r:embed="rId2"/>
          <a:srcRect/>
          <a:stretch>
            <a:fillRect/>
          </a:stretch>
        </p:blipFill>
        <p:spPr>
          <a:xfrm>
            <a:off x="3348038" y="1412875"/>
            <a:ext cx="2476500" cy="2025650"/>
          </a:xfrm>
          <a:ln w="12700">
            <a:solidFill>
              <a:schemeClr val="tx1"/>
            </a:solidFill>
          </a:ln>
        </p:spPr>
      </p:pic>
      <p:pic>
        <p:nvPicPr>
          <p:cNvPr id="25603" name="Picture 2053"/>
          <p:cNvPicPr>
            <a:picLocks noChangeAspect="1" noChangeArrowheads="1"/>
          </p:cNvPicPr>
          <p:nvPr/>
        </p:nvPicPr>
        <p:blipFill>
          <a:blip r:embed="rId3"/>
          <a:srcRect/>
          <a:stretch>
            <a:fillRect/>
          </a:stretch>
        </p:blipFill>
        <p:spPr bwMode="auto">
          <a:xfrm>
            <a:off x="1116013" y="3713163"/>
            <a:ext cx="2690812" cy="2667000"/>
          </a:xfrm>
          <a:prstGeom prst="rect">
            <a:avLst/>
          </a:prstGeom>
          <a:noFill/>
          <a:ln w="12700">
            <a:solidFill>
              <a:schemeClr val="tx1"/>
            </a:solidFill>
            <a:miter lim="800000"/>
            <a:headEnd/>
            <a:tailEnd/>
          </a:ln>
        </p:spPr>
      </p:pic>
      <p:pic>
        <p:nvPicPr>
          <p:cNvPr id="25604" name="Picture 2054"/>
          <p:cNvPicPr>
            <a:picLocks noChangeAspect="1" noChangeArrowheads="1"/>
          </p:cNvPicPr>
          <p:nvPr/>
        </p:nvPicPr>
        <p:blipFill>
          <a:blip r:embed="rId4"/>
          <a:srcRect/>
          <a:stretch>
            <a:fillRect/>
          </a:stretch>
        </p:blipFill>
        <p:spPr bwMode="auto">
          <a:xfrm>
            <a:off x="5292725" y="3754438"/>
            <a:ext cx="2709863" cy="2628900"/>
          </a:xfrm>
          <a:prstGeom prst="rect">
            <a:avLst/>
          </a:prstGeom>
          <a:noFill/>
          <a:ln w="12700">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50825" y="274638"/>
            <a:ext cx="8713788" cy="1143000"/>
          </a:xfrm>
        </p:spPr>
        <p:txBody>
          <a:bodyPr>
            <a:normAutofit/>
          </a:bodyPr>
          <a:lstStyle/>
          <a:p>
            <a:r>
              <a:rPr lang="it-IT" sz="4000" smtClean="0">
                <a:solidFill>
                  <a:srgbClr val="FFFF00"/>
                </a:solidFill>
              </a:rPr>
              <a:t>Gastrite acuta –Morfologia </a:t>
            </a:r>
          </a:p>
        </p:txBody>
      </p:sp>
      <p:sp>
        <p:nvSpPr>
          <p:cNvPr id="27654" name="Text Box 6"/>
          <p:cNvSpPr txBox="1">
            <a:spLocks noChangeArrowheads="1"/>
          </p:cNvSpPr>
          <p:nvPr/>
        </p:nvSpPr>
        <p:spPr bwMode="auto">
          <a:xfrm>
            <a:off x="2268538" y="1412875"/>
            <a:ext cx="4535487" cy="1373188"/>
          </a:xfrm>
          <a:prstGeom prst="rect">
            <a:avLst/>
          </a:prstGeom>
          <a:noFill/>
          <a:ln w="9525">
            <a:noFill/>
            <a:miter lim="800000"/>
            <a:headEnd/>
            <a:tailEnd/>
          </a:ln>
          <a:effectLst/>
        </p:spPr>
        <p:txBody>
          <a:bodyPr>
            <a:spAutoFit/>
          </a:bodyPr>
          <a:lstStyle/>
          <a:p>
            <a:pPr algn="ctr">
              <a:spcBef>
                <a:spcPct val="50000"/>
              </a:spcBef>
            </a:pPr>
            <a:r>
              <a:rPr lang="it-IT" sz="2800">
                <a:solidFill>
                  <a:schemeClr val="bg1"/>
                </a:solidFill>
              </a:rPr>
              <a:t>Congestione mucosa, edema, infiammazione e ulcerazione</a:t>
            </a:r>
          </a:p>
        </p:txBody>
      </p:sp>
      <p:pic>
        <p:nvPicPr>
          <p:cNvPr id="27656" name="Picture 8" descr="hu3DKp9i167eIJR8hG-y4kElIqXEvq6c8rgiX73Zrjjej7xEzWjqCyhcXbKFM1s6MNEgY0K_pfcL6SAksm-BgdjdEp1VQA8z2t85wpSy72U98-x-L1Rkn9SLEQgdSsf5cDxzMd-KR3SJ5yaTcw"/>
          <p:cNvPicPr>
            <a:picLocks noChangeAspect="1" noChangeArrowheads="1"/>
          </p:cNvPicPr>
          <p:nvPr/>
        </p:nvPicPr>
        <p:blipFill>
          <a:blip r:embed="rId2"/>
          <a:srcRect/>
          <a:stretch>
            <a:fillRect/>
          </a:stretch>
        </p:blipFill>
        <p:spPr bwMode="auto">
          <a:xfrm>
            <a:off x="581025" y="2420938"/>
            <a:ext cx="2617788" cy="2663825"/>
          </a:xfrm>
          <a:prstGeom prst="rect">
            <a:avLst/>
          </a:prstGeom>
          <a:noFill/>
        </p:spPr>
      </p:pic>
      <p:pic>
        <p:nvPicPr>
          <p:cNvPr id="27658" name="Picture 10" descr="4JeX5H5zSLze53dZNh9o6ACjZt91sGM_TCuMxjPDOHcmXDrmUAvHuJZ_z9BuB9_oj6rmWb0ikclzD0rdrov2_6dpxrFXrMrS9nKZboykKfTCRDw6gR6fHILprvl8bQCrpI7l-UAeYYiDV1WQzw"/>
          <p:cNvPicPr>
            <a:picLocks noChangeAspect="1" noChangeArrowheads="1"/>
          </p:cNvPicPr>
          <p:nvPr/>
        </p:nvPicPr>
        <p:blipFill>
          <a:blip r:embed="rId3"/>
          <a:srcRect/>
          <a:stretch>
            <a:fillRect/>
          </a:stretch>
        </p:blipFill>
        <p:spPr bwMode="auto">
          <a:xfrm>
            <a:off x="3132138" y="2708275"/>
            <a:ext cx="2784475" cy="2808288"/>
          </a:xfrm>
          <a:prstGeom prst="rect">
            <a:avLst/>
          </a:prstGeom>
          <a:noFill/>
        </p:spPr>
      </p:pic>
      <p:pic>
        <p:nvPicPr>
          <p:cNvPr id="27660" name="Picture 12" descr="fHfH48Zi-j9J6xg3JzGyombe-UkWZuc2EfxkdkWjLAl1TqLlwBTc3oIC1FcH5QKu6Cl9azhvK6avYgVvunYb2iiYfUKQEOy9n51AkGhG92zxRT7mGkKf-yk1p6SpgAqZBkzztnu5GwGFWq2yNA"/>
          <p:cNvPicPr>
            <a:picLocks noChangeAspect="1" noChangeArrowheads="1"/>
          </p:cNvPicPr>
          <p:nvPr/>
        </p:nvPicPr>
        <p:blipFill>
          <a:blip r:embed="rId4"/>
          <a:srcRect/>
          <a:stretch>
            <a:fillRect/>
          </a:stretch>
        </p:blipFill>
        <p:spPr bwMode="auto">
          <a:xfrm>
            <a:off x="5940425" y="2420938"/>
            <a:ext cx="2403475" cy="302418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908720"/>
            <a:ext cx="8820472" cy="5914441"/>
          </a:xfrm>
          <a:prstGeom prst="rect">
            <a:avLst/>
          </a:prstGeom>
          <a:noFill/>
        </p:spPr>
        <p:txBody>
          <a:bodyPr wrap="square" rtlCol="0">
            <a:spAutoFit/>
          </a:bodyPr>
          <a:lstStyle/>
          <a:p>
            <a:pPr eaLnBrk="1" hangingPunct="1">
              <a:lnSpc>
                <a:spcPct val="90000"/>
              </a:lnSpc>
            </a:pPr>
            <a:r>
              <a:rPr lang="en-US" sz="2000" dirty="0" err="1" smtClean="0">
                <a:solidFill>
                  <a:schemeClr val="bg1"/>
                </a:solidFill>
                <a:latin typeface="Tw Cen MT" charset="0"/>
                <a:ea typeface="MS PGothic" charset="0"/>
              </a:rPr>
              <a:t>Uomo</a:t>
            </a:r>
            <a:r>
              <a:rPr lang="en-US" sz="2000" dirty="0" smtClean="0">
                <a:solidFill>
                  <a:schemeClr val="bg1"/>
                </a:solidFill>
                <a:latin typeface="Tw Cen MT" charset="0"/>
                <a:ea typeface="MS PGothic" charset="0"/>
              </a:rPr>
              <a:t> di 50 </a:t>
            </a:r>
            <a:r>
              <a:rPr lang="en-US" sz="2000" dirty="0" err="1" smtClean="0">
                <a:solidFill>
                  <a:schemeClr val="bg1"/>
                </a:solidFill>
                <a:latin typeface="Tw Cen MT" charset="0"/>
                <a:ea typeface="MS PGothic" charset="0"/>
              </a:rPr>
              <a:t>aa</a:t>
            </a:r>
            <a:r>
              <a:rPr lang="en-US" sz="2000" dirty="0" smtClean="0">
                <a:solidFill>
                  <a:schemeClr val="bg1"/>
                </a:solidFill>
                <a:latin typeface="Tw Cen MT" charset="0"/>
                <a:ea typeface="MS PGothic" charset="0"/>
              </a:rPr>
              <a:t>; manager</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err="1" smtClean="0">
                <a:solidFill>
                  <a:schemeClr val="bg1"/>
                </a:solidFill>
                <a:latin typeface="Tw Cen MT" charset="0"/>
                <a:ea typeface="MS PGothic" charset="0"/>
              </a:rPr>
              <a:t>Nessuna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patologia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significativa</a:t>
            </a:r>
            <a:r>
              <a:rPr lang="en-US" sz="2000" dirty="0" smtClean="0">
                <a:solidFill>
                  <a:schemeClr val="bg1"/>
                </a:solidFill>
                <a:latin typeface="Tw Cen MT" charset="0"/>
                <a:ea typeface="MS PGothic" charset="0"/>
              </a:rPr>
              <a:t> in APR</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smtClean="0">
                <a:solidFill>
                  <a:schemeClr val="bg1"/>
                </a:solidFill>
                <a:latin typeface="Tw Cen MT" charset="0"/>
                <a:ea typeface="MS PGothic" charset="0"/>
              </a:rPr>
              <a:t>Da circa 6 </a:t>
            </a:r>
            <a:r>
              <a:rPr lang="en-US" sz="2000" dirty="0" err="1" smtClean="0">
                <a:solidFill>
                  <a:schemeClr val="bg1"/>
                </a:solidFill>
                <a:latin typeface="Tw Cen MT" charset="0"/>
                <a:ea typeface="MS PGothic" charset="0"/>
              </a:rPr>
              <a:t>mesi</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riferisce</a:t>
            </a:r>
            <a:r>
              <a:rPr lang="en-US" sz="2000" dirty="0" smtClean="0">
                <a:solidFill>
                  <a:schemeClr val="bg1"/>
                </a:solidFill>
                <a:latin typeface="Tw Cen MT" charset="0"/>
                <a:ea typeface="MS PGothic" charset="0"/>
              </a:rPr>
              <a:t> la </a:t>
            </a:r>
            <a:r>
              <a:rPr lang="en-US" sz="2000" dirty="0" err="1" smtClean="0">
                <a:solidFill>
                  <a:schemeClr val="bg1"/>
                </a:solidFill>
                <a:latin typeface="Tw Cen MT" charset="0"/>
                <a:ea typeface="MS PGothic" charset="0"/>
              </a:rPr>
              <a:t>comparsa</a:t>
            </a:r>
            <a:r>
              <a:rPr lang="en-US" sz="2000" dirty="0" smtClean="0">
                <a:solidFill>
                  <a:schemeClr val="bg1"/>
                </a:solidFill>
                <a:latin typeface="Tw Cen MT" charset="0"/>
                <a:ea typeface="MS PGothic" charset="0"/>
              </a:rPr>
              <a:t> di </a:t>
            </a:r>
            <a:r>
              <a:rPr lang="en-US" sz="2000" dirty="0" err="1" smtClean="0">
                <a:solidFill>
                  <a:schemeClr val="bg1"/>
                </a:solidFill>
                <a:latin typeface="Tw Cen MT" charset="0"/>
                <a:ea typeface="MS PGothic" charset="0"/>
              </a:rPr>
              <a:t>dolore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predominantemente</a:t>
            </a:r>
            <a:r>
              <a:rPr lang="en-US" sz="2000" dirty="0" smtClean="0">
                <a:solidFill>
                  <a:schemeClr val="bg1"/>
                </a:solidFill>
                <a:latin typeface="Tw Cen MT" charset="0"/>
                <a:ea typeface="MS PGothic" charset="0"/>
              </a:rPr>
              <a:t> in </a:t>
            </a:r>
            <a:r>
              <a:rPr lang="en-US" sz="2000" dirty="0" err="1" smtClean="0">
                <a:solidFill>
                  <a:schemeClr val="bg1"/>
                </a:solidFill>
                <a:latin typeface="Tw Cen MT" charset="0"/>
                <a:ea typeface="MS PGothic" charset="0"/>
              </a:rPr>
              <a:t>sede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epigastrica</a:t>
            </a:r>
            <a:endParaRPr lang="en-US" sz="2000" dirty="0" smtClean="0">
              <a:solidFill>
                <a:schemeClr val="bg1"/>
              </a:solidFill>
              <a:latin typeface="Tw Cen MT" charset="0"/>
              <a:ea typeface="MS PGothic" charset="0"/>
            </a:endParaRP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smtClean="0">
                <a:solidFill>
                  <a:schemeClr val="bg1"/>
                </a:solidFill>
                <a:latin typeface="Tw Cen MT" charset="0"/>
                <a:ea typeface="MS PGothic" charset="0"/>
              </a:rPr>
              <a:t>Il </a:t>
            </a:r>
            <a:r>
              <a:rPr lang="en-US" sz="2000" dirty="0" err="1" smtClean="0">
                <a:solidFill>
                  <a:schemeClr val="bg1"/>
                </a:solidFill>
                <a:latin typeface="Tw Cen MT" charset="0"/>
                <a:ea typeface="MS PGothic" charset="0"/>
              </a:rPr>
              <a:t>dolore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è</a:t>
            </a:r>
            <a:r>
              <a:rPr lang="en-US" sz="2000" dirty="0" smtClean="0">
                <a:solidFill>
                  <a:schemeClr val="bg1"/>
                </a:solidFill>
                <a:latin typeface="Tw Cen MT" charset="0"/>
                <a:ea typeface="MS PGothic" charset="0"/>
              </a:rPr>
              <a:t> in </a:t>
            </a:r>
            <a:r>
              <a:rPr lang="en-US" sz="2000" dirty="0" err="1" smtClean="0">
                <a:solidFill>
                  <a:schemeClr val="bg1"/>
                </a:solidFill>
                <a:latin typeface="Tw Cen MT" charset="0"/>
                <a:ea typeface="MS PGothic" charset="0"/>
              </a:rPr>
              <a:t>effetti</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riferito</a:t>
            </a:r>
            <a:r>
              <a:rPr lang="en-US" sz="2000" dirty="0" smtClean="0">
                <a:solidFill>
                  <a:schemeClr val="bg1"/>
                </a:solidFill>
                <a:latin typeface="Tw Cen MT" charset="0"/>
                <a:ea typeface="MS PGothic" charset="0"/>
              </a:rPr>
              <a:t> come </a:t>
            </a:r>
            <a:r>
              <a:rPr lang="en-US" sz="2000" b="1" dirty="0" err="1" smtClean="0">
                <a:solidFill>
                  <a:schemeClr val="bg1"/>
                </a:solidFill>
                <a:latin typeface="Tw Cen MT" charset="0"/>
                <a:ea typeface="MS PGothic" charset="0"/>
              </a:rPr>
              <a:t>bruciore</a:t>
            </a:r>
            <a:endParaRPr lang="en-US" sz="2000" b="1" dirty="0" smtClean="0">
              <a:solidFill>
                <a:schemeClr val="bg1"/>
              </a:solidFill>
              <a:latin typeface="Tw Cen MT" charset="0"/>
              <a:ea typeface="MS PGothic" charset="0"/>
            </a:endParaRP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smtClean="0">
                <a:solidFill>
                  <a:schemeClr val="bg1"/>
                </a:solidFill>
                <a:latin typeface="Tw Cen MT" charset="0"/>
                <a:ea typeface="MS PGothic" charset="0"/>
              </a:rPr>
              <a:t>Nausea ma </a:t>
            </a:r>
            <a:r>
              <a:rPr lang="en-US" sz="2000" dirty="0" err="1" smtClean="0">
                <a:solidFill>
                  <a:schemeClr val="bg1"/>
                </a:solidFill>
                <a:latin typeface="Tw Cen MT" charset="0"/>
                <a:ea typeface="MS PGothic" charset="0"/>
              </a:rPr>
              <a:t>raramente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vomita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vomito</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alimentare</a:t>
            </a:r>
            <a:r>
              <a:rPr lang="en-US" sz="2000" dirty="0" smtClean="0">
                <a:solidFill>
                  <a:schemeClr val="bg1"/>
                </a:solidFill>
                <a:latin typeface="Tw Cen MT" charset="0"/>
                <a:ea typeface="MS PGothic" charset="0"/>
              </a:rPr>
              <a:t>) </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err="1" smtClean="0">
                <a:solidFill>
                  <a:schemeClr val="bg1"/>
                </a:solidFill>
                <a:latin typeface="Tw Cen MT" charset="0"/>
                <a:ea typeface="MS PGothic" charset="0"/>
              </a:rPr>
              <a:t>Nessuna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modifica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dell’alvo</a:t>
            </a:r>
            <a:r>
              <a:rPr lang="en-US" sz="2000" dirty="0" smtClean="0">
                <a:solidFill>
                  <a:schemeClr val="bg1"/>
                </a:solidFill>
                <a:latin typeface="Tw Cen MT" charset="0"/>
                <a:ea typeface="MS PGothic" charset="0"/>
              </a:rPr>
              <a:t> </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err="1" smtClean="0">
                <a:solidFill>
                  <a:schemeClr val="bg1"/>
                </a:solidFill>
                <a:latin typeface="Tw Cen MT" charset="0"/>
                <a:ea typeface="MS PGothic" charset="0"/>
              </a:rPr>
              <a:t>Fuma</a:t>
            </a:r>
            <a:r>
              <a:rPr lang="en-US" sz="2000" dirty="0" smtClean="0">
                <a:solidFill>
                  <a:schemeClr val="bg1"/>
                </a:solidFill>
                <a:latin typeface="Tw Cen MT" charset="0"/>
                <a:ea typeface="MS PGothic" charset="0"/>
              </a:rPr>
              <a:t> 10 </a:t>
            </a:r>
            <a:r>
              <a:rPr lang="en-US" sz="2000" dirty="0" err="1" smtClean="0">
                <a:solidFill>
                  <a:schemeClr val="bg1"/>
                </a:solidFill>
                <a:latin typeface="Tw Cen MT" charset="0"/>
                <a:ea typeface="MS PGothic" charset="0"/>
              </a:rPr>
              <a:t>sigarette</a:t>
            </a:r>
            <a:r>
              <a:rPr lang="en-US" sz="2000" dirty="0" smtClean="0">
                <a:solidFill>
                  <a:schemeClr val="bg1"/>
                </a:solidFill>
                <a:latin typeface="Tw Cen MT" charset="0"/>
                <a:ea typeface="MS PGothic" charset="0"/>
              </a:rPr>
              <a:t> / die; </a:t>
            </a:r>
            <a:r>
              <a:rPr lang="en-US" sz="2000" dirty="0" err="1" smtClean="0">
                <a:solidFill>
                  <a:schemeClr val="bg1"/>
                </a:solidFill>
                <a:latin typeface="Tw Cen MT" charset="0"/>
                <a:ea typeface="MS PGothic" charset="0"/>
              </a:rPr>
              <a:t>beve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alccolici</a:t>
            </a:r>
            <a:r>
              <a:rPr lang="en-US" sz="2000" dirty="0" smtClean="0">
                <a:solidFill>
                  <a:schemeClr val="bg1"/>
                </a:solidFill>
                <a:latin typeface="Tw Cen MT" charset="0"/>
                <a:ea typeface="MS PGothic" charset="0"/>
              </a:rPr>
              <a:t>, ma in </a:t>
            </a:r>
            <a:r>
              <a:rPr lang="en-US" sz="2000" dirty="0" err="1" smtClean="0">
                <a:solidFill>
                  <a:schemeClr val="bg1"/>
                </a:solidFill>
                <a:latin typeface="Tw Cen MT" charset="0"/>
                <a:ea typeface="MS PGothic" charset="0"/>
              </a:rPr>
              <a:t>modiche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quantità</a:t>
            </a:r>
            <a:r>
              <a:rPr lang="en-US" sz="2000" dirty="0" smtClean="0">
                <a:solidFill>
                  <a:schemeClr val="bg1"/>
                </a:solidFill>
                <a:latin typeface="Tw Cen MT" charset="0"/>
                <a:ea typeface="MS PGothic" charset="0"/>
              </a:rPr>
              <a:t> (social drinker); assume FANS per </a:t>
            </a:r>
            <a:r>
              <a:rPr lang="en-US" sz="2000" dirty="0" err="1" smtClean="0">
                <a:solidFill>
                  <a:schemeClr val="bg1"/>
                </a:solidFill>
                <a:latin typeface="Tw Cen MT" charset="0"/>
                <a:ea typeface="MS PGothic" charset="0"/>
              </a:rPr>
              <a:t>frequenti</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cefalee</a:t>
            </a:r>
            <a:r>
              <a:rPr lang="en-US" sz="2000" dirty="0" smtClean="0">
                <a:solidFill>
                  <a:schemeClr val="bg1"/>
                </a:solidFill>
                <a:latin typeface="Tw Cen MT" charset="0"/>
                <a:ea typeface="MS PGothic" charset="0"/>
              </a:rPr>
              <a:t> (da “stress”)</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smtClean="0">
                <a:solidFill>
                  <a:schemeClr val="bg1"/>
                </a:solidFill>
                <a:latin typeface="Tw Cen MT" charset="0"/>
                <a:ea typeface="MS PGothic" charset="0"/>
              </a:rPr>
              <a:t>Il Medico di base dice: </a:t>
            </a:r>
            <a:r>
              <a:rPr lang="en-US" sz="2000" dirty="0" err="1" smtClean="0">
                <a:solidFill>
                  <a:schemeClr val="bg1"/>
                </a:solidFill>
                <a:latin typeface="Tw Cen MT" charset="0"/>
                <a:ea typeface="MS PGothic" charset="0"/>
              </a:rPr>
              <a:t>ranitidina</a:t>
            </a:r>
            <a:r>
              <a:rPr lang="en-US" sz="2000" dirty="0" smtClean="0">
                <a:solidFill>
                  <a:schemeClr val="bg1"/>
                </a:solidFill>
                <a:latin typeface="Tw Cen MT" charset="0"/>
                <a:ea typeface="MS PGothic" charset="0"/>
              </a:rPr>
              <a:t> (!); </a:t>
            </a:r>
            <a:r>
              <a:rPr lang="en-US" sz="2000" dirty="0" err="1" smtClean="0">
                <a:solidFill>
                  <a:schemeClr val="bg1"/>
                </a:solidFill>
                <a:latin typeface="Tw Cen MT" charset="0"/>
                <a:ea typeface="MS PGothic" charset="0"/>
              </a:rPr>
              <a:t>il</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paziente</a:t>
            </a:r>
            <a:r>
              <a:rPr lang="en-US" sz="2000" dirty="0" smtClean="0">
                <a:solidFill>
                  <a:schemeClr val="bg1"/>
                </a:solidFill>
                <a:latin typeface="Tw Cen MT" charset="0"/>
                <a:ea typeface="MS PGothic" charset="0"/>
              </a:rPr>
              <a:t> dice: continuo ad aver male ! </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r>
              <a:rPr lang="en-US" sz="2000" dirty="0" smtClean="0">
                <a:solidFill>
                  <a:schemeClr val="bg1"/>
                </a:solidFill>
                <a:latin typeface="Tw Cen MT" charset="0"/>
                <a:ea typeface="MS PGothic" charset="0"/>
              </a:rPr>
              <a:t>E.O.: </a:t>
            </a:r>
            <a:r>
              <a:rPr lang="en-US" sz="2000" dirty="0" err="1" smtClean="0">
                <a:solidFill>
                  <a:schemeClr val="bg1"/>
                </a:solidFill>
                <a:latin typeface="Tw Cen MT" charset="0"/>
                <a:ea typeface="MS PGothic" charset="0"/>
              </a:rPr>
              <a:t>dolore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alla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palpazione</a:t>
            </a:r>
            <a:r>
              <a:rPr lang="en-US" sz="2000" dirty="0" smtClean="0">
                <a:solidFill>
                  <a:schemeClr val="bg1"/>
                </a:solidFill>
                <a:latin typeface="Tw Cen MT" charset="0"/>
                <a:ea typeface="MS PGothic" charset="0"/>
              </a:rPr>
              <a:t> in </a:t>
            </a:r>
            <a:r>
              <a:rPr lang="en-US" sz="2000" dirty="0" err="1" smtClean="0">
                <a:solidFill>
                  <a:schemeClr val="bg1"/>
                </a:solidFill>
                <a:latin typeface="Tw Cen MT" charset="0"/>
                <a:ea typeface="MS PGothic" charset="0"/>
              </a:rPr>
              <a:t>sede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epigastrica</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n.d.r</a:t>
            </a:r>
            <a:r>
              <a:rPr lang="en-US" sz="2000" dirty="0" smtClean="0">
                <a:solidFill>
                  <a:schemeClr val="bg1"/>
                </a:solidFill>
                <a:latin typeface="Tw Cen MT" charset="0"/>
                <a:ea typeface="MS PGothic" charset="0"/>
              </a:rPr>
              <a:t>. per </a:t>
            </a:r>
            <a:r>
              <a:rPr lang="en-US" sz="2000" dirty="0" err="1" smtClean="0">
                <a:solidFill>
                  <a:schemeClr val="bg1"/>
                </a:solidFill>
                <a:latin typeface="Tw Cen MT" charset="0"/>
                <a:ea typeface="MS PGothic" charset="0"/>
              </a:rPr>
              <a:t>addome</a:t>
            </a:r>
            <a:r>
              <a:rPr lang="en-US" sz="2000" dirty="0" smtClean="0">
                <a:solidFill>
                  <a:schemeClr val="bg1"/>
                </a:solidFill>
                <a:latin typeface="Tw Cen MT" charset="0"/>
                <a:ea typeface="MS PGothic" charset="0"/>
              </a:rPr>
              <a:t>, </a:t>
            </a:r>
            <a:r>
              <a:rPr lang="en-US" sz="2000" dirty="0" err="1" smtClean="0">
                <a:solidFill>
                  <a:schemeClr val="bg1"/>
                </a:solidFill>
                <a:latin typeface="Tw Cen MT" charset="0"/>
                <a:ea typeface="MS PGothic" charset="0"/>
              </a:rPr>
              <a:t>torace</a:t>
            </a:r>
            <a:r>
              <a:rPr lang="en-US" sz="2000" dirty="0" smtClean="0">
                <a:solidFill>
                  <a:schemeClr val="bg1"/>
                </a:solidFill>
                <a:latin typeface="Tw Cen MT" charset="0"/>
                <a:ea typeface="MS PGothic" charset="0"/>
              </a:rPr>
              <a:t> e </a:t>
            </a:r>
            <a:r>
              <a:rPr lang="en-US" sz="2000" dirty="0" err="1" smtClean="0">
                <a:solidFill>
                  <a:schemeClr val="bg1"/>
                </a:solidFill>
                <a:latin typeface="Tw Cen MT" charset="0"/>
                <a:ea typeface="MS PGothic" charset="0"/>
              </a:rPr>
              <a:t>cuore</a:t>
            </a:r>
            <a:r>
              <a:rPr lang="en-US" sz="2000" dirty="0" smtClean="0">
                <a:solidFill>
                  <a:schemeClr val="bg1"/>
                </a:solidFill>
                <a:latin typeface="Tw Cen MT" charset="0"/>
                <a:ea typeface="MS PGothic" charset="0"/>
              </a:rPr>
              <a:t>; </a:t>
            </a:r>
          </a:p>
          <a:p>
            <a:pPr eaLnBrk="1" hangingPunct="1">
              <a:lnSpc>
                <a:spcPct val="90000"/>
              </a:lnSpc>
            </a:pPr>
            <a:endParaRPr lang="en-US" sz="2000" dirty="0">
              <a:solidFill>
                <a:schemeClr val="bg1"/>
              </a:solidFill>
              <a:latin typeface="Tw Cen MT" charset="0"/>
              <a:ea typeface="MS PGothic" charset="0"/>
            </a:endParaRPr>
          </a:p>
          <a:p>
            <a:pPr eaLnBrk="1" hangingPunct="1">
              <a:lnSpc>
                <a:spcPct val="90000"/>
              </a:lnSpc>
            </a:pPr>
            <a:endParaRPr lang="en-US" sz="2000" dirty="0">
              <a:solidFill>
                <a:schemeClr val="bg1"/>
              </a:solidFill>
              <a:latin typeface="Tw Cen MT" charset="0"/>
              <a:ea typeface="MS PGothic" charset="0"/>
            </a:endParaRPr>
          </a:p>
        </p:txBody>
      </p:sp>
      <p:sp>
        <p:nvSpPr>
          <p:cNvPr id="5" name="CasellaDiTesto 4"/>
          <p:cNvSpPr txBox="1"/>
          <p:nvPr/>
        </p:nvSpPr>
        <p:spPr>
          <a:xfrm>
            <a:off x="3099346" y="190381"/>
            <a:ext cx="2980804" cy="646331"/>
          </a:xfrm>
          <a:prstGeom prst="rect">
            <a:avLst/>
          </a:prstGeom>
          <a:noFill/>
        </p:spPr>
        <p:txBody>
          <a:bodyPr wrap="none" rtlCol="0">
            <a:spAutoFit/>
          </a:bodyPr>
          <a:lstStyle/>
          <a:p>
            <a:r>
              <a:rPr lang="it-IT" sz="3600" b="1" dirty="0" smtClean="0">
                <a:solidFill>
                  <a:srgbClr val="FFFF00"/>
                </a:solidFill>
              </a:rPr>
              <a:t>Caso Clinico</a:t>
            </a:r>
            <a:endParaRPr lang="it-IT" sz="3600" b="1" dirty="0">
              <a:solidFill>
                <a:srgbClr val="FFFF00"/>
              </a:solidFill>
            </a:endParaRPr>
          </a:p>
        </p:txBody>
      </p:sp>
      <p:sp>
        <p:nvSpPr>
          <p:cNvPr id="6" name="CasellaDiTesto 5"/>
          <p:cNvSpPr txBox="1"/>
          <p:nvPr/>
        </p:nvSpPr>
        <p:spPr>
          <a:xfrm>
            <a:off x="2123728" y="2852936"/>
            <a:ext cx="4392488" cy="707886"/>
          </a:xfrm>
          <a:prstGeom prst="rect">
            <a:avLst/>
          </a:prstGeom>
          <a:solidFill>
            <a:schemeClr val="bg1"/>
          </a:solidFill>
        </p:spPr>
        <p:txBody>
          <a:bodyPr wrap="square" rtlCol="0">
            <a:spAutoFit/>
          </a:bodyPr>
          <a:lstStyle/>
          <a:p>
            <a:pPr algn="ctr"/>
            <a:r>
              <a:rPr lang="it-IT" sz="4000" b="1" dirty="0" smtClean="0">
                <a:solidFill>
                  <a:srgbClr val="FF6666"/>
                </a:solidFill>
              </a:rPr>
              <a:t>Cosa facciamo ? </a:t>
            </a:r>
            <a:endParaRPr lang="it-IT" sz="4000" b="1" dirty="0">
              <a:solidFill>
                <a:srgbClr val="FF6666"/>
              </a:solidFill>
            </a:endParaRPr>
          </a:p>
        </p:txBody>
      </p:sp>
    </p:spTree>
    <p:extLst>
      <p:ext uri="{BB962C8B-B14F-4D97-AF65-F5344CB8AC3E}">
        <p14:creationId xmlns:p14="http://schemas.microsoft.com/office/powerpoint/2010/main" val="2597451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p:cNvSpPr>
            <a:spLocks noGrp="1"/>
          </p:cNvSpPr>
          <p:nvPr>
            <p:ph type="title" idx="4294967295"/>
          </p:nvPr>
        </p:nvSpPr>
        <p:spPr/>
        <p:txBody>
          <a:bodyPr/>
          <a:lstStyle/>
          <a:p>
            <a:r>
              <a:rPr lang="it-IT" smtClean="0">
                <a:solidFill>
                  <a:srgbClr val="FFFF00"/>
                </a:solidFill>
              </a:rPr>
              <a:t>Trattamento</a:t>
            </a:r>
          </a:p>
        </p:txBody>
      </p:sp>
      <p:sp>
        <p:nvSpPr>
          <p:cNvPr id="3" name="Segnaposto contenuto 2"/>
          <p:cNvSpPr>
            <a:spLocks noGrp="1"/>
          </p:cNvSpPr>
          <p:nvPr>
            <p:ph idx="4294967295"/>
          </p:nvPr>
        </p:nvSpPr>
        <p:spPr/>
        <p:txBody>
          <a:bodyPr>
            <a:normAutofit/>
          </a:bodyPr>
          <a:lstStyle/>
          <a:p>
            <a:pPr marL="0" indent="0"/>
            <a:r>
              <a:rPr lang="it-IT" sz="3500" dirty="0" smtClean="0">
                <a:solidFill>
                  <a:schemeClr val="bg1"/>
                </a:solidFill>
              </a:rPr>
              <a:t> Rimuovere gli agenti lesivi</a:t>
            </a:r>
          </a:p>
          <a:p>
            <a:pPr marL="0" indent="0"/>
            <a:r>
              <a:rPr lang="it-IT" sz="3500" dirty="0" smtClean="0">
                <a:solidFill>
                  <a:schemeClr val="bg1"/>
                </a:solidFill>
              </a:rPr>
              <a:t> Trattare le condizioni predisponenti</a:t>
            </a:r>
          </a:p>
          <a:p>
            <a:pPr marL="0" indent="0"/>
            <a:r>
              <a:rPr lang="it-IT" sz="3500" dirty="0" smtClean="0">
                <a:solidFill>
                  <a:schemeClr val="bg1"/>
                </a:solidFill>
              </a:rPr>
              <a:t> Trattamento sintomatico</a:t>
            </a:r>
          </a:p>
          <a:p>
            <a:pPr marL="0" indent="0"/>
            <a:r>
              <a:rPr lang="it-IT" sz="3500" dirty="0" smtClean="0">
                <a:solidFill>
                  <a:schemeClr val="bg1"/>
                </a:solidFill>
              </a:rPr>
              <a:t> Proteggere la mucosa gastrica</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idx="4294967295"/>
          </p:nvPr>
        </p:nvSpPr>
        <p:spPr/>
        <p:txBody>
          <a:bodyPr/>
          <a:lstStyle/>
          <a:p>
            <a:r>
              <a:rPr lang="it-IT" dirty="0" smtClean="0">
                <a:solidFill>
                  <a:srgbClr val="FFFF00"/>
                </a:solidFill>
              </a:rPr>
              <a:t>Trattamento</a:t>
            </a:r>
          </a:p>
        </p:txBody>
      </p:sp>
      <p:sp>
        <p:nvSpPr>
          <p:cNvPr id="3" name="Segnaposto contenuto 2"/>
          <p:cNvSpPr>
            <a:spLocks noGrp="1"/>
          </p:cNvSpPr>
          <p:nvPr>
            <p:ph idx="4294967295"/>
          </p:nvPr>
        </p:nvSpPr>
        <p:spPr/>
        <p:txBody>
          <a:bodyPr>
            <a:normAutofit lnSpcReduction="10000"/>
          </a:bodyPr>
          <a:lstStyle/>
          <a:p>
            <a:pPr marL="0" indent="0"/>
            <a:r>
              <a:rPr lang="it-IT" sz="3500" dirty="0" smtClean="0">
                <a:solidFill>
                  <a:schemeClr val="bg1"/>
                </a:solidFill>
              </a:rPr>
              <a:t> </a:t>
            </a:r>
            <a:r>
              <a:rPr lang="it-IT" sz="3900" dirty="0" smtClean="0">
                <a:solidFill>
                  <a:schemeClr val="bg1"/>
                </a:solidFill>
              </a:rPr>
              <a:t>Inibire o neutralizzare l’acido gastrico:</a:t>
            </a:r>
          </a:p>
          <a:p>
            <a:pPr marL="0" indent="0">
              <a:buFont typeface="Arial" charset="0"/>
              <a:buNone/>
            </a:pPr>
            <a:endParaRPr lang="it-IT" sz="1700" dirty="0" smtClean="0">
              <a:solidFill>
                <a:schemeClr val="bg1"/>
              </a:solidFill>
            </a:endParaRPr>
          </a:p>
          <a:p>
            <a:pPr marL="0" indent="0">
              <a:buFont typeface="Wingdings" pitchFamily="2" charset="2"/>
              <a:buChar char="q"/>
            </a:pPr>
            <a:r>
              <a:rPr lang="it-IT" sz="3500" dirty="0" smtClean="0">
                <a:solidFill>
                  <a:schemeClr val="bg1"/>
                </a:solidFill>
              </a:rPr>
              <a:t>Antiacidi</a:t>
            </a:r>
          </a:p>
          <a:p>
            <a:pPr marL="0" indent="0">
              <a:buFont typeface="Wingdings" pitchFamily="2" charset="2"/>
              <a:buChar char="q"/>
            </a:pPr>
            <a:r>
              <a:rPr lang="it-IT" sz="3500" dirty="0" smtClean="0">
                <a:solidFill>
                  <a:schemeClr val="bg1"/>
                </a:solidFill>
              </a:rPr>
              <a:t>Antagonisti dei recettori H</a:t>
            </a:r>
            <a:r>
              <a:rPr lang="it-IT" sz="3500" baseline="-25000" dirty="0" smtClean="0">
                <a:solidFill>
                  <a:schemeClr val="bg1"/>
                </a:solidFill>
              </a:rPr>
              <a:t>2</a:t>
            </a:r>
            <a:r>
              <a:rPr lang="it-IT" sz="3500" dirty="0" smtClean="0">
                <a:solidFill>
                  <a:schemeClr val="bg1"/>
                </a:solidFill>
              </a:rPr>
              <a:t> (H</a:t>
            </a:r>
            <a:r>
              <a:rPr lang="it-IT" sz="3500" baseline="-25000" dirty="0" smtClean="0">
                <a:solidFill>
                  <a:schemeClr val="bg1"/>
                </a:solidFill>
              </a:rPr>
              <a:t>2</a:t>
            </a:r>
            <a:r>
              <a:rPr lang="it-IT" sz="3500" dirty="0" smtClean="0">
                <a:solidFill>
                  <a:schemeClr val="bg1"/>
                </a:solidFill>
              </a:rPr>
              <a:t>-Ras)</a:t>
            </a:r>
          </a:p>
          <a:p>
            <a:pPr marL="0" indent="0" algn="ctr">
              <a:buFont typeface="Arial" charset="0"/>
              <a:buNone/>
            </a:pPr>
            <a:r>
              <a:rPr lang="it-IT" sz="3500" dirty="0" smtClean="0">
                <a:solidFill>
                  <a:schemeClr val="bg1"/>
                </a:solidFill>
              </a:rPr>
              <a:t>  </a:t>
            </a:r>
            <a:r>
              <a:rPr lang="it-IT" sz="3100" dirty="0" err="1" smtClean="0">
                <a:solidFill>
                  <a:srgbClr val="FFFF00"/>
                </a:solidFill>
              </a:rPr>
              <a:t>Cimetidina</a:t>
            </a:r>
            <a:r>
              <a:rPr lang="it-IT" sz="3100" dirty="0" smtClean="0">
                <a:solidFill>
                  <a:srgbClr val="FFFF00"/>
                </a:solidFill>
              </a:rPr>
              <a:t>, </a:t>
            </a:r>
            <a:r>
              <a:rPr lang="it-IT" sz="3100" dirty="0" err="1" smtClean="0">
                <a:solidFill>
                  <a:srgbClr val="FFFF00"/>
                </a:solidFill>
              </a:rPr>
              <a:t>Ranitidina</a:t>
            </a:r>
            <a:r>
              <a:rPr lang="it-IT" sz="3100" dirty="0" smtClean="0">
                <a:solidFill>
                  <a:srgbClr val="FFFF00"/>
                </a:solidFill>
              </a:rPr>
              <a:t>, </a:t>
            </a:r>
            <a:r>
              <a:rPr lang="it-IT" sz="3100" dirty="0" err="1" smtClean="0">
                <a:solidFill>
                  <a:srgbClr val="FFFF00"/>
                </a:solidFill>
              </a:rPr>
              <a:t>Famotidina</a:t>
            </a:r>
            <a:r>
              <a:rPr lang="it-IT" sz="3100" dirty="0" smtClean="0">
                <a:solidFill>
                  <a:srgbClr val="FFFF00"/>
                </a:solidFill>
              </a:rPr>
              <a:t>, </a:t>
            </a:r>
            <a:r>
              <a:rPr lang="it-IT" sz="3100" dirty="0" err="1" smtClean="0">
                <a:solidFill>
                  <a:srgbClr val="FFFF00"/>
                </a:solidFill>
              </a:rPr>
              <a:t>Nizatidina</a:t>
            </a:r>
            <a:endParaRPr lang="it-IT" sz="3100" dirty="0" smtClean="0">
              <a:solidFill>
                <a:srgbClr val="FFFF00"/>
              </a:solidFill>
            </a:endParaRPr>
          </a:p>
          <a:p>
            <a:pPr marL="0" indent="0">
              <a:buFont typeface="Wingdings" pitchFamily="2" charset="2"/>
              <a:buChar char="q"/>
            </a:pPr>
            <a:r>
              <a:rPr lang="it-IT" sz="3500" dirty="0" smtClean="0">
                <a:solidFill>
                  <a:schemeClr val="bg1"/>
                </a:solidFill>
              </a:rPr>
              <a:t>Inibitori di pompa protonica (PPI)</a:t>
            </a:r>
          </a:p>
          <a:p>
            <a:pPr marL="0" indent="0" algn="ctr">
              <a:buFont typeface="Wingdings" pitchFamily="2" charset="2"/>
              <a:buNone/>
            </a:pPr>
            <a:r>
              <a:rPr lang="it-IT" sz="3100" dirty="0" err="1" smtClean="0">
                <a:solidFill>
                  <a:srgbClr val="FFFF00"/>
                </a:solidFill>
              </a:rPr>
              <a:t>Omeprazolo</a:t>
            </a:r>
            <a:r>
              <a:rPr lang="it-IT" sz="3100" dirty="0" smtClean="0">
                <a:solidFill>
                  <a:srgbClr val="FFFF00"/>
                </a:solidFill>
              </a:rPr>
              <a:t>, </a:t>
            </a:r>
            <a:r>
              <a:rPr lang="it-IT" sz="3100" dirty="0" err="1" smtClean="0">
                <a:solidFill>
                  <a:srgbClr val="FFFF00"/>
                </a:solidFill>
              </a:rPr>
              <a:t>Lansoprazolo</a:t>
            </a:r>
            <a:r>
              <a:rPr lang="it-IT" sz="3100" dirty="0" smtClean="0">
                <a:solidFill>
                  <a:srgbClr val="FFFF00"/>
                </a:solidFill>
              </a:rPr>
              <a:t>, </a:t>
            </a:r>
            <a:r>
              <a:rPr lang="it-IT" sz="3100" dirty="0" err="1" smtClean="0">
                <a:solidFill>
                  <a:srgbClr val="FFFF00"/>
                </a:solidFill>
              </a:rPr>
              <a:t>Pantoprazolo</a:t>
            </a:r>
            <a:r>
              <a:rPr lang="it-IT" sz="3100" dirty="0" smtClean="0">
                <a:solidFill>
                  <a:srgbClr val="FFFF00"/>
                </a:solidFill>
              </a:rPr>
              <a:t>, </a:t>
            </a:r>
            <a:r>
              <a:rPr lang="it-IT" sz="3100" dirty="0" err="1" smtClean="0">
                <a:solidFill>
                  <a:srgbClr val="FFFF00"/>
                </a:solidFill>
              </a:rPr>
              <a:t>Rabeprazolo</a:t>
            </a:r>
            <a:r>
              <a:rPr lang="it-IT" sz="3100" dirty="0" smtClean="0">
                <a:solidFill>
                  <a:srgbClr val="FFFF00"/>
                </a:solidFill>
              </a:rPr>
              <a:t>, </a:t>
            </a:r>
            <a:r>
              <a:rPr lang="it-IT" sz="3100" dirty="0" err="1" smtClean="0">
                <a:solidFill>
                  <a:srgbClr val="FFFF00"/>
                </a:solidFill>
              </a:rPr>
              <a:t>Esomeprazolo</a:t>
            </a:r>
            <a:endParaRPr lang="it-IT" sz="3100"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idx="4294967295"/>
          </p:nvPr>
        </p:nvSpPr>
        <p:spPr/>
        <p:txBody>
          <a:bodyPr/>
          <a:lstStyle/>
          <a:p>
            <a:r>
              <a:rPr lang="it-IT" dirty="0" smtClean="0">
                <a:solidFill>
                  <a:srgbClr val="FFFF00"/>
                </a:solidFill>
              </a:rPr>
              <a:t>Prevenzione</a:t>
            </a:r>
          </a:p>
        </p:txBody>
      </p:sp>
      <p:sp>
        <p:nvSpPr>
          <p:cNvPr id="3" name="Segnaposto contenuto 2"/>
          <p:cNvSpPr>
            <a:spLocks noGrp="1"/>
          </p:cNvSpPr>
          <p:nvPr>
            <p:ph idx="4294967295"/>
          </p:nvPr>
        </p:nvSpPr>
        <p:spPr>
          <a:xfrm>
            <a:off x="457200" y="1888232"/>
            <a:ext cx="8229600" cy="3268960"/>
          </a:xfrm>
        </p:spPr>
        <p:txBody>
          <a:bodyPr>
            <a:normAutofit/>
          </a:bodyPr>
          <a:lstStyle/>
          <a:p>
            <a:pPr marL="0" indent="0"/>
            <a:r>
              <a:rPr lang="it-IT" sz="3900" dirty="0" smtClean="0">
                <a:solidFill>
                  <a:schemeClr val="bg1"/>
                </a:solidFill>
              </a:rPr>
              <a:t> Evitare gli agenti lesivi (FANS…)</a:t>
            </a:r>
          </a:p>
          <a:p>
            <a:pPr marL="0" indent="0"/>
            <a:r>
              <a:rPr lang="it-IT" sz="3900" dirty="0" smtClean="0">
                <a:solidFill>
                  <a:schemeClr val="bg1"/>
                </a:solidFill>
              </a:rPr>
              <a:t> PPI (o H2RA) a scopo preventivo ? </a:t>
            </a:r>
          </a:p>
          <a:p>
            <a:pPr marL="0" indent="0"/>
            <a:r>
              <a:rPr lang="it-IT" sz="3900" dirty="0">
                <a:solidFill>
                  <a:schemeClr val="bg1"/>
                </a:solidFill>
              </a:rPr>
              <a:t> </a:t>
            </a:r>
            <a:r>
              <a:rPr lang="it-IT" sz="3900" dirty="0" smtClean="0">
                <a:solidFill>
                  <a:schemeClr val="bg1"/>
                </a:solidFill>
              </a:rPr>
              <a:t>Eradicazione </a:t>
            </a:r>
            <a:r>
              <a:rPr lang="it-IT" sz="3900" dirty="0" err="1" smtClean="0">
                <a:solidFill>
                  <a:schemeClr val="bg1"/>
                </a:solidFill>
              </a:rPr>
              <a:t>Hp</a:t>
            </a:r>
            <a:r>
              <a:rPr lang="it-IT" sz="3900" dirty="0" smtClean="0">
                <a:solidFill>
                  <a:schemeClr val="bg1"/>
                </a:solidFill>
              </a:rPr>
              <a:t> ?</a:t>
            </a:r>
          </a:p>
          <a:p>
            <a:pPr marL="0" indent="0"/>
            <a:r>
              <a:rPr lang="it-IT" sz="3900" dirty="0">
                <a:solidFill>
                  <a:schemeClr val="bg1"/>
                </a:solidFill>
              </a:rPr>
              <a:t> </a:t>
            </a:r>
            <a:r>
              <a:rPr lang="it-IT" sz="3900" dirty="0" smtClean="0">
                <a:solidFill>
                  <a:schemeClr val="bg1"/>
                </a:solidFill>
              </a:rPr>
              <a:t>Follow-up / visite di controllo</a:t>
            </a:r>
            <a:endParaRPr lang="it-IT" sz="1700" dirty="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4"/>
          <p:cNvSpPr>
            <a:spLocks noGrp="1"/>
          </p:cNvSpPr>
          <p:nvPr>
            <p:ph type="title" idx="4294967295"/>
          </p:nvPr>
        </p:nvSpPr>
        <p:spPr/>
        <p:txBody>
          <a:bodyPr/>
          <a:lstStyle/>
          <a:p>
            <a:r>
              <a:rPr lang="it-IT" dirty="0" smtClean="0">
                <a:solidFill>
                  <a:srgbClr val="FFFF00"/>
                </a:solidFill>
              </a:rPr>
              <a:t>GASTRITE CRONICA</a:t>
            </a:r>
          </a:p>
        </p:txBody>
      </p:sp>
      <p:pic>
        <p:nvPicPr>
          <p:cNvPr id="33797" name="Picture 5" descr="5CNbWqT6W8KWBqUgKvxz7kmB9JGyPCN8ztyLHls16SfCxDA3dkemYo34AkY00E3G3zcVEDmi8R6p_saxpUTziGpbkEYj8DfjRqa9QbQU7aJG88vpASxnjyjtBpaVdSzOy6uBiyNGJglExKKfTQ"/>
          <p:cNvPicPr>
            <a:picLocks noChangeAspect="1" noChangeArrowheads="1"/>
          </p:cNvPicPr>
          <p:nvPr/>
        </p:nvPicPr>
        <p:blipFill>
          <a:blip r:embed="rId2"/>
          <a:srcRect/>
          <a:stretch>
            <a:fillRect/>
          </a:stretch>
        </p:blipFill>
        <p:spPr bwMode="auto">
          <a:xfrm>
            <a:off x="2267694" y="1556792"/>
            <a:ext cx="4608562" cy="460856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4"/>
          <p:cNvSpPr>
            <a:spLocks noGrp="1"/>
          </p:cNvSpPr>
          <p:nvPr>
            <p:ph type="title" idx="4294967295"/>
          </p:nvPr>
        </p:nvSpPr>
        <p:spPr/>
        <p:txBody>
          <a:bodyPr/>
          <a:lstStyle/>
          <a:p>
            <a:r>
              <a:rPr lang="it-IT" dirty="0" smtClean="0">
                <a:solidFill>
                  <a:srgbClr val="FFFF00"/>
                </a:solidFill>
              </a:rPr>
              <a:t>Classificazione</a:t>
            </a:r>
          </a:p>
        </p:txBody>
      </p:sp>
      <p:sp>
        <p:nvSpPr>
          <p:cNvPr id="34821" name="Text Box 5"/>
          <p:cNvSpPr txBox="1">
            <a:spLocks noChangeArrowheads="1"/>
          </p:cNvSpPr>
          <p:nvPr/>
        </p:nvSpPr>
        <p:spPr bwMode="auto">
          <a:xfrm>
            <a:off x="539750" y="1268413"/>
            <a:ext cx="8064500" cy="3937000"/>
          </a:xfrm>
          <a:prstGeom prst="rect">
            <a:avLst/>
          </a:prstGeom>
          <a:noFill/>
          <a:ln w="9525">
            <a:noFill/>
            <a:miter lim="800000"/>
            <a:headEnd/>
            <a:tailEnd/>
          </a:ln>
          <a:effectLst/>
        </p:spPr>
        <p:txBody>
          <a:bodyPr>
            <a:spAutoFit/>
          </a:bodyPr>
          <a:lstStyle/>
          <a:p>
            <a:pPr>
              <a:spcBef>
                <a:spcPct val="50000"/>
              </a:spcBef>
            </a:pPr>
            <a:r>
              <a:rPr lang="it-IT" sz="3600" dirty="0">
                <a:solidFill>
                  <a:srgbClr val="FFFF00"/>
                </a:solidFill>
                <a:latin typeface="+mj-lt"/>
              </a:rPr>
              <a:t>1-Whitehead </a:t>
            </a:r>
            <a:r>
              <a:rPr lang="it-IT" sz="3600" dirty="0">
                <a:solidFill>
                  <a:schemeClr val="bg1"/>
                </a:solidFill>
                <a:latin typeface="+mj-lt"/>
              </a:rPr>
              <a:t>(1972)</a:t>
            </a:r>
          </a:p>
          <a:p>
            <a:pPr>
              <a:spcBef>
                <a:spcPct val="50000"/>
              </a:spcBef>
            </a:pPr>
            <a:endParaRPr lang="it-IT" sz="3600" dirty="0">
              <a:solidFill>
                <a:schemeClr val="bg1"/>
              </a:solidFill>
              <a:latin typeface="+mj-lt"/>
            </a:endParaRPr>
          </a:p>
          <a:p>
            <a:pPr>
              <a:spcBef>
                <a:spcPct val="50000"/>
              </a:spcBef>
            </a:pPr>
            <a:r>
              <a:rPr lang="it-IT" sz="3600" dirty="0">
                <a:solidFill>
                  <a:schemeClr val="bg1"/>
                </a:solidFill>
                <a:latin typeface="+mj-lt"/>
              </a:rPr>
              <a:t>					Superficiale</a:t>
            </a:r>
          </a:p>
          <a:p>
            <a:pPr>
              <a:spcBef>
                <a:spcPct val="50000"/>
              </a:spcBef>
            </a:pPr>
            <a:r>
              <a:rPr lang="it-IT" sz="3600" dirty="0">
                <a:solidFill>
                  <a:schemeClr val="bg1"/>
                </a:solidFill>
                <a:latin typeface="+mj-lt"/>
              </a:rPr>
              <a:t>Gastrite cronica</a:t>
            </a:r>
          </a:p>
          <a:p>
            <a:pPr>
              <a:spcBef>
                <a:spcPct val="50000"/>
              </a:spcBef>
            </a:pPr>
            <a:r>
              <a:rPr lang="it-IT" sz="3600" dirty="0">
                <a:solidFill>
                  <a:schemeClr val="bg1"/>
                </a:solidFill>
                <a:latin typeface="+mj-lt"/>
              </a:rPr>
              <a:t>					Atrofica</a:t>
            </a:r>
          </a:p>
        </p:txBody>
      </p:sp>
      <p:sp>
        <p:nvSpPr>
          <p:cNvPr id="34823" name="Line 7"/>
          <p:cNvSpPr>
            <a:spLocks noChangeShapeType="1"/>
          </p:cNvSpPr>
          <p:nvPr/>
        </p:nvSpPr>
        <p:spPr bwMode="auto">
          <a:xfrm flipV="1">
            <a:off x="3995738" y="3429000"/>
            <a:ext cx="1081087" cy="431800"/>
          </a:xfrm>
          <a:prstGeom prst="line">
            <a:avLst/>
          </a:prstGeom>
          <a:noFill/>
          <a:ln w="63500">
            <a:solidFill>
              <a:schemeClr val="bg1"/>
            </a:solidFill>
            <a:round/>
            <a:headEnd/>
            <a:tailEnd type="triangle" w="med" len="med"/>
          </a:ln>
          <a:effectLst/>
        </p:spPr>
        <p:txBody>
          <a:bodyPr/>
          <a:lstStyle/>
          <a:p>
            <a:endParaRPr lang="it-IT"/>
          </a:p>
        </p:txBody>
      </p:sp>
      <p:sp>
        <p:nvSpPr>
          <p:cNvPr id="34824" name="Line 8"/>
          <p:cNvSpPr>
            <a:spLocks noChangeShapeType="1"/>
          </p:cNvSpPr>
          <p:nvPr/>
        </p:nvSpPr>
        <p:spPr bwMode="auto">
          <a:xfrm>
            <a:off x="3995738" y="4221163"/>
            <a:ext cx="1081087" cy="576262"/>
          </a:xfrm>
          <a:prstGeom prst="line">
            <a:avLst/>
          </a:prstGeom>
          <a:noFill/>
          <a:ln w="63500">
            <a:solidFill>
              <a:schemeClr val="bg1"/>
            </a:solidFill>
            <a:round/>
            <a:headEnd/>
            <a:tailEnd type="triangle" w="med" len="med"/>
          </a:ln>
          <a:effectLst/>
        </p:spPr>
        <p:txBody>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315416"/>
            <a:ext cx="8229600" cy="1143000"/>
          </a:xfrm>
        </p:spPr>
        <p:txBody>
          <a:bodyPr/>
          <a:lstStyle/>
          <a:p>
            <a:r>
              <a:rPr lang="it-IT" sz="3200" dirty="0" smtClean="0">
                <a:solidFill>
                  <a:srgbClr val="FFFF00"/>
                </a:solidFill>
              </a:rPr>
              <a:t>GASTRITE CRONICA</a:t>
            </a:r>
            <a:endParaRPr lang="it-IT" sz="3200" dirty="0">
              <a:solidFill>
                <a:srgbClr val="FFFF00"/>
              </a:solidFill>
            </a:endParaRPr>
          </a:p>
        </p:txBody>
      </p:sp>
      <p:sp>
        <p:nvSpPr>
          <p:cNvPr id="3" name="Segnaposto contenuto 2"/>
          <p:cNvSpPr>
            <a:spLocks noGrp="1"/>
          </p:cNvSpPr>
          <p:nvPr>
            <p:ph idx="1"/>
          </p:nvPr>
        </p:nvSpPr>
        <p:spPr>
          <a:xfrm>
            <a:off x="35496" y="620688"/>
            <a:ext cx="9108504" cy="6237312"/>
          </a:xfrm>
        </p:spPr>
        <p:txBody>
          <a:bodyPr/>
          <a:lstStyle/>
          <a:p>
            <a:pPr marL="0" indent="0">
              <a:buNone/>
            </a:pPr>
            <a:r>
              <a:rPr lang="it-IT" sz="2200" dirty="0" smtClean="0">
                <a:solidFill>
                  <a:srgbClr val="FFFF00"/>
                </a:solidFill>
              </a:rPr>
              <a:t>Definizione</a:t>
            </a:r>
            <a:r>
              <a:rPr lang="it-IT" sz="2200" dirty="0" smtClean="0">
                <a:solidFill>
                  <a:schemeClr val="bg1"/>
                </a:solidFill>
              </a:rPr>
              <a:t>: presenza di cellule infiammatorie croniche, soprattutto linfociti e plasmacellule; all’istopatologia:</a:t>
            </a:r>
          </a:p>
          <a:p>
            <a:pPr marL="0" indent="0">
              <a:buNone/>
            </a:pPr>
            <a:endParaRPr lang="it-IT" sz="1600" dirty="0" smtClean="0">
              <a:solidFill>
                <a:schemeClr val="accent3">
                  <a:lumMod val="40000"/>
                  <a:lumOff val="60000"/>
                </a:schemeClr>
              </a:solidFill>
            </a:endParaRPr>
          </a:p>
          <a:p>
            <a:pPr marL="0" indent="0" algn="ctr">
              <a:buNone/>
            </a:pPr>
            <a:r>
              <a:rPr lang="it-IT" sz="2200" b="1" dirty="0" smtClean="0">
                <a:solidFill>
                  <a:srgbClr val="80FF00"/>
                </a:solidFill>
              </a:rPr>
              <a:t>1.  GASTRITE SUPERFICIALE</a:t>
            </a:r>
          </a:p>
          <a:p>
            <a:pPr marL="0" indent="0">
              <a:buNone/>
            </a:pPr>
            <a:r>
              <a:rPr lang="it-IT" sz="2200" dirty="0" smtClean="0">
                <a:solidFill>
                  <a:schemeClr val="bg1"/>
                </a:solidFill>
              </a:rPr>
              <a:t>Elementi infiammatori nella lamina propria della parte superiore della mucosa gastrica; </a:t>
            </a:r>
            <a:r>
              <a:rPr lang="it-IT" sz="2200" dirty="0">
                <a:solidFill>
                  <a:schemeClr val="bg1"/>
                </a:solidFill>
              </a:rPr>
              <a:t> </a:t>
            </a:r>
            <a:r>
              <a:rPr lang="it-IT" sz="2200" dirty="0" smtClean="0">
                <a:solidFill>
                  <a:schemeClr val="bg1"/>
                </a:solidFill>
              </a:rPr>
              <a:t>le ghiandole sono intatte.</a:t>
            </a:r>
          </a:p>
          <a:p>
            <a:pPr marL="0" indent="0" algn="ctr">
              <a:buNone/>
            </a:pPr>
            <a:r>
              <a:rPr lang="it-IT" sz="2200" b="1" dirty="0" smtClean="0">
                <a:solidFill>
                  <a:srgbClr val="00FFFF"/>
                </a:solidFill>
              </a:rPr>
              <a:t>2.  GASTRITE ATROFICA</a:t>
            </a:r>
          </a:p>
          <a:p>
            <a:pPr marL="0" indent="0">
              <a:buNone/>
            </a:pPr>
            <a:r>
              <a:rPr lang="it-IT" sz="2200" dirty="0" smtClean="0">
                <a:solidFill>
                  <a:schemeClr val="bg1"/>
                </a:solidFill>
              </a:rPr>
              <a:t>- L’infiltrato infiammatorio si estende in profondità nella mucosa;</a:t>
            </a:r>
          </a:p>
          <a:p>
            <a:pPr marL="0" indent="0">
              <a:buNone/>
            </a:pPr>
            <a:r>
              <a:rPr lang="it-IT" sz="2200" dirty="0" smtClean="0">
                <a:solidFill>
                  <a:schemeClr val="bg1"/>
                </a:solidFill>
              </a:rPr>
              <a:t>- Vasta perdita delle strutture ghiandolari che vengono ampiamente separate dal tessuto connettivo, con riduzione/assenza di infiltrato infiammatorio;</a:t>
            </a:r>
          </a:p>
          <a:p>
            <a:pPr marL="0" indent="0">
              <a:buNone/>
            </a:pPr>
            <a:r>
              <a:rPr lang="it-IT" sz="2200" dirty="0" smtClean="0">
                <a:solidFill>
                  <a:schemeClr val="bg1"/>
                </a:solidFill>
              </a:rPr>
              <a:t>- La mucosa è sottile, rivelando la prominenza dei vasi sottostanti (visibili all’esame endoscopico);</a:t>
            </a:r>
          </a:p>
          <a:p>
            <a:pPr marL="0" indent="0">
              <a:buNone/>
            </a:pPr>
            <a:r>
              <a:rPr lang="it-IT" sz="2200" dirty="0" smtClean="0">
                <a:solidFill>
                  <a:schemeClr val="tx2">
                    <a:lumMod val="40000"/>
                    <a:lumOff val="60000"/>
                  </a:schemeClr>
                </a:solidFill>
              </a:rPr>
              <a:t>Progressione della gastrite: cambiamenti nella morfologia degli elementi ghiandolari gastrici.</a:t>
            </a:r>
          </a:p>
          <a:p>
            <a:pPr marL="0" indent="0">
              <a:buNone/>
            </a:pPr>
            <a:r>
              <a:rPr lang="it-IT" sz="2200" dirty="0" smtClean="0">
                <a:solidFill>
                  <a:srgbClr val="FF6666"/>
                </a:solidFill>
              </a:rPr>
              <a:t>Metaplasia intestinale: conversione delle ghiandole gastrite in ghiandole della mucosa del piccolo intestino con cellule a calice.</a:t>
            </a:r>
          </a:p>
        </p:txBody>
      </p:sp>
    </p:spTree>
    <p:extLst>
      <p:ext uri="{BB962C8B-B14F-4D97-AF65-F5344CB8AC3E}">
        <p14:creationId xmlns:p14="http://schemas.microsoft.com/office/powerpoint/2010/main" val="42404680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539750" y="1268413"/>
            <a:ext cx="8064500" cy="3970318"/>
          </a:xfrm>
          <a:prstGeom prst="rect">
            <a:avLst/>
          </a:prstGeom>
          <a:noFill/>
          <a:ln w="9525">
            <a:noFill/>
            <a:miter lim="800000"/>
            <a:headEnd/>
            <a:tailEnd/>
          </a:ln>
          <a:effectLst/>
        </p:spPr>
        <p:txBody>
          <a:bodyPr>
            <a:spAutoFit/>
          </a:bodyPr>
          <a:lstStyle/>
          <a:p>
            <a:pPr>
              <a:spcBef>
                <a:spcPct val="50000"/>
              </a:spcBef>
            </a:pPr>
            <a:r>
              <a:rPr lang="it-IT" sz="3600" dirty="0">
                <a:solidFill>
                  <a:srgbClr val="FFFF00"/>
                </a:solidFill>
                <a:latin typeface="+mj-lt"/>
              </a:rPr>
              <a:t>2- </a:t>
            </a:r>
            <a:r>
              <a:rPr lang="it-IT" sz="3600" dirty="0" err="1">
                <a:solidFill>
                  <a:srgbClr val="FFFF00"/>
                </a:solidFill>
                <a:latin typeface="+mj-lt"/>
              </a:rPr>
              <a:t>Strickland</a:t>
            </a:r>
            <a:r>
              <a:rPr lang="it-IT" sz="3600" dirty="0">
                <a:solidFill>
                  <a:srgbClr val="FFFF00"/>
                </a:solidFill>
                <a:latin typeface="+mj-lt"/>
              </a:rPr>
              <a:t> </a:t>
            </a:r>
            <a:r>
              <a:rPr lang="it-IT" sz="3600" dirty="0">
                <a:solidFill>
                  <a:schemeClr val="bg1"/>
                </a:solidFill>
                <a:latin typeface="+mj-lt"/>
              </a:rPr>
              <a:t>(1973)</a:t>
            </a:r>
          </a:p>
          <a:p>
            <a:pPr>
              <a:spcBef>
                <a:spcPct val="50000"/>
              </a:spcBef>
            </a:pPr>
            <a:endParaRPr lang="it-IT" sz="3600" dirty="0">
              <a:solidFill>
                <a:schemeClr val="bg1"/>
              </a:solidFill>
              <a:latin typeface="+mj-lt"/>
            </a:endParaRPr>
          </a:p>
          <a:p>
            <a:pPr>
              <a:spcBef>
                <a:spcPct val="50000"/>
              </a:spcBef>
            </a:pPr>
            <a:r>
              <a:rPr lang="it-IT" sz="3600" dirty="0">
                <a:solidFill>
                  <a:schemeClr val="bg1"/>
                </a:solidFill>
                <a:latin typeface="+mj-lt"/>
              </a:rPr>
              <a:t>					Tipo </a:t>
            </a:r>
            <a:r>
              <a:rPr lang="it-IT" sz="3600" dirty="0">
                <a:solidFill>
                  <a:srgbClr val="FFFF00"/>
                </a:solidFill>
                <a:latin typeface="+mj-lt"/>
              </a:rPr>
              <a:t>A</a:t>
            </a:r>
          </a:p>
          <a:p>
            <a:pPr>
              <a:spcBef>
                <a:spcPct val="50000"/>
              </a:spcBef>
            </a:pPr>
            <a:r>
              <a:rPr lang="it-IT" sz="3600" dirty="0">
                <a:solidFill>
                  <a:schemeClr val="bg1"/>
                </a:solidFill>
                <a:latin typeface="+mj-lt"/>
              </a:rPr>
              <a:t>Gastrite atrofica</a:t>
            </a:r>
          </a:p>
          <a:p>
            <a:pPr>
              <a:spcBef>
                <a:spcPct val="50000"/>
              </a:spcBef>
            </a:pPr>
            <a:r>
              <a:rPr lang="it-IT" sz="3600" dirty="0">
                <a:solidFill>
                  <a:schemeClr val="bg1"/>
                </a:solidFill>
                <a:latin typeface="+mj-lt"/>
              </a:rPr>
              <a:t>					Tipo </a:t>
            </a:r>
            <a:r>
              <a:rPr lang="it-IT" sz="3600" dirty="0">
                <a:solidFill>
                  <a:srgbClr val="FFFF00"/>
                </a:solidFill>
                <a:latin typeface="+mj-lt"/>
              </a:rPr>
              <a:t>B</a:t>
            </a:r>
          </a:p>
        </p:txBody>
      </p:sp>
      <p:sp>
        <p:nvSpPr>
          <p:cNvPr id="35844" name="Line 4"/>
          <p:cNvSpPr>
            <a:spLocks noChangeShapeType="1"/>
          </p:cNvSpPr>
          <p:nvPr/>
        </p:nvSpPr>
        <p:spPr bwMode="auto">
          <a:xfrm flipV="1">
            <a:off x="3995738" y="3429000"/>
            <a:ext cx="1081087" cy="431800"/>
          </a:xfrm>
          <a:prstGeom prst="line">
            <a:avLst/>
          </a:prstGeom>
          <a:noFill/>
          <a:ln w="63500">
            <a:solidFill>
              <a:schemeClr val="bg1"/>
            </a:solidFill>
            <a:round/>
            <a:headEnd/>
            <a:tailEnd type="triangle" w="med" len="med"/>
          </a:ln>
          <a:effectLst/>
        </p:spPr>
        <p:txBody>
          <a:bodyPr/>
          <a:lstStyle/>
          <a:p>
            <a:endParaRPr lang="it-IT"/>
          </a:p>
        </p:txBody>
      </p:sp>
      <p:sp>
        <p:nvSpPr>
          <p:cNvPr id="35845" name="Line 5"/>
          <p:cNvSpPr>
            <a:spLocks noChangeShapeType="1"/>
          </p:cNvSpPr>
          <p:nvPr/>
        </p:nvSpPr>
        <p:spPr bwMode="auto">
          <a:xfrm>
            <a:off x="3995738" y="4221163"/>
            <a:ext cx="1081087" cy="576262"/>
          </a:xfrm>
          <a:prstGeom prst="line">
            <a:avLst/>
          </a:prstGeom>
          <a:noFill/>
          <a:ln w="63500">
            <a:solidFill>
              <a:schemeClr val="bg1"/>
            </a:solidFill>
            <a:round/>
            <a:headEnd/>
            <a:tailEnd type="triangle" w="med" len="med"/>
          </a:ln>
          <a:effectLst/>
        </p:spPr>
        <p:txBody>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539750" y="1268413"/>
            <a:ext cx="8064500" cy="3970318"/>
          </a:xfrm>
          <a:prstGeom prst="rect">
            <a:avLst/>
          </a:prstGeom>
          <a:noFill/>
          <a:ln w="9525">
            <a:noFill/>
            <a:miter lim="800000"/>
            <a:headEnd/>
            <a:tailEnd/>
          </a:ln>
          <a:effectLst/>
        </p:spPr>
        <p:txBody>
          <a:bodyPr>
            <a:spAutoFit/>
          </a:bodyPr>
          <a:lstStyle/>
          <a:p>
            <a:pPr>
              <a:spcBef>
                <a:spcPct val="50000"/>
              </a:spcBef>
            </a:pPr>
            <a:r>
              <a:rPr lang="it-IT" sz="3600" dirty="0">
                <a:solidFill>
                  <a:srgbClr val="FFFF00"/>
                </a:solidFill>
                <a:latin typeface="+mj-lt"/>
              </a:rPr>
              <a:t>2- </a:t>
            </a:r>
            <a:r>
              <a:rPr lang="it-IT" sz="3600" dirty="0" err="1">
                <a:solidFill>
                  <a:srgbClr val="FFFF00"/>
                </a:solidFill>
                <a:latin typeface="+mj-lt"/>
              </a:rPr>
              <a:t>Strickland</a:t>
            </a:r>
            <a:r>
              <a:rPr lang="it-IT" sz="3600" dirty="0">
                <a:solidFill>
                  <a:srgbClr val="FFFF00"/>
                </a:solidFill>
                <a:latin typeface="+mj-lt"/>
              </a:rPr>
              <a:t> </a:t>
            </a:r>
            <a:r>
              <a:rPr lang="it-IT" sz="3600" dirty="0">
                <a:solidFill>
                  <a:schemeClr val="bg1"/>
                </a:solidFill>
                <a:latin typeface="+mj-lt"/>
              </a:rPr>
              <a:t>(1973)</a:t>
            </a:r>
          </a:p>
          <a:p>
            <a:pPr>
              <a:spcBef>
                <a:spcPct val="50000"/>
              </a:spcBef>
            </a:pPr>
            <a:endParaRPr lang="it-IT" sz="3600" dirty="0">
              <a:solidFill>
                <a:schemeClr val="bg1"/>
              </a:solidFill>
              <a:latin typeface="+mj-lt"/>
            </a:endParaRPr>
          </a:p>
          <a:p>
            <a:pPr>
              <a:spcBef>
                <a:spcPct val="50000"/>
              </a:spcBef>
            </a:pPr>
            <a:r>
              <a:rPr lang="it-IT" sz="3600" dirty="0">
                <a:solidFill>
                  <a:schemeClr val="bg1"/>
                </a:solidFill>
                <a:latin typeface="+mj-lt"/>
              </a:rPr>
              <a:t>					Tipo </a:t>
            </a:r>
            <a:r>
              <a:rPr lang="it-IT" sz="3600" dirty="0">
                <a:solidFill>
                  <a:srgbClr val="FFFF00"/>
                </a:solidFill>
                <a:latin typeface="+mj-lt"/>
              </a:rPr>
              <a:t>A</a:t>
            </a:r>
          </a:p>
          <a:p>
            <a:pPr>
              <a:spcBef>
                <a:spcPct val="50000"/>
              </a:spcBef>
            </a:pPr>
            <a:r>
              <a:rPr lang="it-IT" sz="3600" dirty="0">
                <a:solidFill>
                  <a:schemeClr val="bg1"/>
                </a:solidFill>
                <a:latin typeface="+mj-lt"/>
              </a:rPr>
              <a:t>Gastrite atrofica</a:t>
            </a:r>
          </a:p>
          <a:p>
            <a:pPr>
              <a:spcBef>
                <a:spcPct val="50000"/>
              </a:spcBef>
            </a:pPr>
            <a:r>
              <a:rPr lang="it-IT" sz="3600" dirty="0">
                <a:solidFill>
                  <a:schemeClr val="bg1"/>
                </a:solidFill>
                <a:latin typeface="+mj-lt"/>
              </a:rPr>
              <a:t>					</a:t>
            </a:r>
            <a:r>
              <a:rPr lang="it-IT" sz="3600" dirty="0" smtClean="0">
                <a:solidFill>
                  <a:schemeClr val="tx1">
                    <a:lumMod val="65000"/>
                    <a:lumOff val="35000"/>
                  </a:schemeClr>
                </a:solidFill>
                <a:latin typeface="+mj-lt"/>
              </a:rPr>
              <a:t>Tipo B</a:t>
            </a:r>
            <a:endParaRPr lang="it-IT" sz="3600" dirty="0">
              <a:solidFill>
                <a:schemeClr val="tx1">
                  <a:lumMod val="65000"/>
                  <a:lumOff val="35000"/>
                </a:schemeClr>
              </a:solidFill>
              <a:latin typeface="+mj-lt"/>
            </a:endParaRPr>
          </a:p>
        </p:txBody>
      </p:sp>
      <p:sp>
        <p:nvSpPr>
          <p:cNvPr id="35844" name="Line 4"/>
          <p:cNvSpPr>
            <a:spLocks noChangeShapeType="1"/>
          </p:cNvSpPr>
          <p:nvPr/>
        </p:nvSpPr>
        <p:spPr bwMode="auto">
          <a:xfrm flipV="1">
            <a:off x="3995738" y="3429000"/>
            <a:ext cx="1081087" cy="431800"/>
          </a:xfrm>
          <a:prstGeom prst="line">
            <a:avLst/>
          </a:prstGeom>
          <a:noFill/>
          <a:ln w="63500">
            <a:solidFill>
              <a:schemeClr val="bg1"/>
            </a:solidFill>
            <a:round/>
            <a:headEnd/>
            <a:tailEnd type="triangle" w="med" len="med"/>
          </a:ln>
          <a:effectLst/>
        </p:spPr>
        <p:txBody>
          <a:bodyPr/>
          <a:lstStyle/>
          <a:p>
            <a:endParaRPr lang="it-IT"/>
          </a:p>
        </p:txBody>
      </p:sp>
      <p:sp>
        <p:nvSpPr>
          <p:cNvPr id="35845" name="Line 5"/>
          <p:cNvSpPr>
            <a:spLocks noChangeShapeType="1"/>
          </p:cNvSpPr>
          <p:nvPr/>
        </p:nvSpPr>
        <p:spPr bwMode="auto">
          <a:xfrm>
            <a:off x="3995738" y="4221163"/>
            <a:ext cx="1081087" cy="576262"/>
          </a:xfrm>
          <a:prstGeom prst="line">
            <a:avLst/>
          </a:prstGeom>
          <a:noFill/>
          <a:ln w="63500">
            <a:solidFill>
              <a:schemeClr val="tx1">
                <a:lumMod val="65000"/>
                <a:lumOff val="35000"/>
              </a:schemeClr>
            </a:solidFill>
            <a:round/>
            <a:headEnd/>
            <a:tailEnd type="triangle" w="med" len="med"/>
          </a:ln>
          <a:effectLst/>
        </p:spPr>
        <p:txBody>
          <a:bodyPr/>
          <a:lstStyle/>
          <a:p>
            <a:endParaRPr lang="it-IT"/>
          </a:p>
        </p:txBody>
      </p:sp>
    </p:spTree>
    <p:extLst>
      <p:ext uri="{BB962C8B-B14F-4D97-AF65-F5344CB8AC3E}">
        <p14:creationId xmlns:p14="http://schemas.microsoft.com/office/powerpoint/2010/main" val="30522085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5" name="Picture 3" descr="GIC0301-05-016"/>
          <p:cNvPicPr>
            <a:picLocks noGrp="1" noChangeAspect="1" noChangeArrowheads="1"/>
          </p:cNvPicPr>
          <p:nvPr>
            <p:ph type="body"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a:stretch>
            <a:fillRect/>
          </a:stretch>
        </p:blipFill>
        <p:spPr>
          <a:xfrm>
            <a:off x="0" y="0"/>
            <a:ext cx="9144000" cy="6940550"/>
          </a:xfrm>
          <a:noFill/>
          <a:ln/>
        </p:spPr>
      </p:pic>
      <p:grpSp>
        <p:nvGrpSpPr>
          <p:cNvPr id="3" name="Gruppo 2"/>
          <p:cNvGrpSpPr/>
          <p:nvPr/>
        </p:nvGrpSpPr>
        <p:grpSpPr>
          <a:xfrm>
            <a:off x="179512" y="116632"/>
            <a:ext cx="6192688" cy="6741368"/>
            <a:chOff x="179512" y="116632"/>
            <a:chExt cx="6192688" cy="6741368"/>
          </a:xfrm>
        </p:grpSpPr>
        <p:sp>
          <p:nvSpPr>
            <p:cNvPr id="2" name="Rettangolo arrotondato 1"/>
            <p:cNvSpPr/>
            <p:nvPr/>
          </p:nvSpPr>
          <p:spPr>
            <a:xfrm>
              <a:off x="179512" y="116632"/>
              <a:ext cx="4320480" cy="338437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Rettangolo arrotondato 3"/>
            <p:cNvSpPr/>
            <p:nvPr/>
          </p:nvSpPr>
          <p:spPr>
            <a:xfrm>
              <a:off x="2339752" y="3140968"/>
              <a:ext cx="4032448" cy="371703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r>
              <a:rPr lang="it-IT" sz="4000" dirty="0" smtClean="0">
                <a:solidFill>
                  <a:srgbClr val="FFFF00"/>
                </a:solidFill>
              </a:rPr>
              <a:t>Classificazione delle CAG di </a:t>
            </a:r>
            <a:r>
              <a:rPr lang="it-IT" sz="4000" dirty="0" err="1" smtClean="0">
                <a:solidFill>
                  <a:srgbClr val="FFFF00"/>
                </a:solidFill>
              </a:rPr>
              <a:t>Strickland</a:t>
            </a:r>
            <a:endParaRPr lang="it-IT" sz="4000" dirty="0" smtClean="0">
              <a:solidFill>
                <a:srgbClr val="FFFF00"/>
              </a:solidFill>
            </a:endParaRPr>
          </a:p>
        </p:txBody>
      </p:sp>
      <p:graphicFrame>
        <p:nvGraphicFramePr>
          <p:cNvPr id="39155" name="Group 243"/>
          <p:cNvGraphicFramePr>
            <a:graphicFrameLocks noGrp="1"/>
          </p:cNvGraphicFramePr>
          <p:nvPr>
            <p:ph idx="1"/>
            <p:extLst>
              <p:ext uri="{D42A27DB-BD31-4B8C-83A1-F6EECF244321}">
                <p14:modId xmlns:p14="http://schemas.microsoft.com/office/powerpoint/2010/main" val="1497353012"/>
              </p:ext>
            </p:extLst>
          </p:nvPr>
        </p:nvGraphicFramePr>
        <p:xfrm>
          <a:off x="250825" y="1268413"/>
          <a:ext cx="8713663" cy="5548802"/>
        </p:xfrm>
        <a:graphic>
          <a:graphicData uri="http://schemas.openxmlformats.org/drawingml/2006/table">
            <a:tbl>
              <a:tblPr/>
              <a:tblGrid>
                <a:gridCol w="3601095"/>
                <a:gridCol w="2808303"/>
                <a:gridCol w="2304265"/>
              </a:tblGrid>
              <a:tr h="50440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tx1"/>
                          </a:solidFill>
                          <a:effectLst/>
                          <a:latin typeface="Calibri" pitchFamily="34" charset="0"/>
                        </a:rPr>
                        <a:t>Caratteristiche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smtClean="0">
                          <a:ln>
                            <a:noFill/>
                          </a:ln>
                          <a:solidFill>
                            <a:schemeClr val="tx1"/>
                          </a:solidFill>
                          <a:effectLst/>
                          <a:latin typeface="Calibri" pitchFamily="34" charset="0"/>
                        </a:rPr>
                        <a:t>Tipo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bg1">
                              <a:lumMod val="85000"/>
                            </a:schemeClr>
                          </a:solidFill>
                          <a:effectLst/>
                          <a:latin typeface="Calibri" pitchFamily="34" charset="0"/>
                        </a:rPr>
                        <a:t>Tipo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Morfologia</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   Antro</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   Corpo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4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Normale</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Diffuso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400" b="0" i="0" u="none" strike="noStrike" cap="none" normalizeH="0" baseline="0" dirty="0" smtClean="0">
                        <a:ln>
                          <a:noFill/>
                        </a:ln>
                        <a:solidFill>
                          <a:schemeClr val="bg1">
                            <a:lumMod val="85000"/>
                          </a:schemeClr>
                        </a:solidFill>
                        <a:effectLst/>
                        <a:latin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bg1">
                              <a:lumMod val="85000"/>
                            </a:schemeClr>
                          </a:solidFill>
                          <a:effectLst/>
                          <a:latin typeface="Calibri" pitchFamily="34" charset="0"/>
                        </a:rPr>
                        <a:t>Atrofia</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bg1">
                              <a:lumMod val="85000"/>
                            </a:schemeClr>
                          </a:solidFill>
                          <a:effectLst/>
                          <a:latin typeface="Calibri" pitchFamily="34" charset="0"/>
                        </a:rPr>
                        <a:t>Multifocale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342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smtClean="0">
                          <a:ln>
                            <a:noFill/>
                          </a:ln>
                          <a:solidFill>
                            <a:schemeClr val="tx1"/>
                          </a:solidFill>
                          <a:effectLst/>
                          <a:latin typeface="Calibri" pitchFamily="34" charset="0"/>
                        </a:rPr>
                        <a:t>Gastrina sierica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600" b="0" i="0" u="none" strike="noStrike" cap="none" normalizeH="0" baseline="0" dirty="0" smtClean="0">
                        <a:ln>
                          <a:noFill/>
                        </a:ln>
                        <a:solidFill>
                          <a:schemeClr val="bg1">
                            <a:lumMod val="85000"/>
                          </a:schemeClr>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smtClean="0">
                          <a:ln>
                            <a:noFill/>
                          </a:ln>
                          <a:solidFill>
                            <a:schemeClr val="tx1"/>
                          </a:solidFill>
                          <a:effectLst/>
                          <a:latin typeface="Calibri" pitchFamily="34" charset="0"/>
                        </a:rPr>
                        <a:t>Secrezione acida gastrica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err="1" smtClean="0">
                          <a:ln>
                            <a:noFill/>
                          </a:ln>
                          <a:solidFill>
                            <a:schemeClr val="tx1"/>
                          </a:solidFill>
                          <a:effectLst/>
                          <a:latin typeface="Calibri" pitchFamily="34" charset="0"/>
                        </a:rPr>
                        <a:t>Anacidità</a:t>
                      </a:r>
                      <a:endParaRPr kumimoji="0" lang="it-IT" sz="2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Ipoacidità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Autoanticorpi gastrici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Frequenza nell’anemia perniciosa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Fattori eziologici proposti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Componente genetica autoimmune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Irritanti della mucosa / HP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cxnSp>
        <p:nvCxnSpPr>
          <p:cNvPr id="3" name="Connettore 2 2"/>
          <p:cNvCxnSpPr/>
          <p:nvPr/>
        </p:nvCxnSpPr>
        <p:spPr>
          <a:xfrm flipV="1">
            <a:off x="4788024" y="3176972"/>
            <a:ext cx="0" cy="360040"/>
          </a:xfrm>
          <a:prstGeom prst="straightConnector1">
            <a:avLst/>
          </a:prstGeom>
          <a:ln w="317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 name="Connettore 2 5"/>
          <p:cNvCxnSpPr/>
          <p:nvPr/>
        </p:nvCxnSpPr>
        <p:spPr>
          <a:xfrm flipV="1">
            <a:off x="5080992" y="3176972"/>
            <a:ext cx="0" cy="360040"/>
          </a:xfrm>
          <a:prstGeom prst="straightConnector1">
            <a:avLst/>
          </a:prstGeom>
          <a:ln w="317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7" name="Connettore 2 6"/>
          <p:cNvCxnSpPr/>
          <p:nvPr/>
        </p:nvCxnSpPr>
        <p:spPr>
          <a:xfrm flipV="1">
            <a:off x="5399484" y="3176972"/>
            <a:ext cx="0" cy="360040"/>
          </a:xfrm>
          <a:prstGeom prst="straightConnector1">
            <a:avLst/>
          </a:prstGeom>
          <a:ln w="317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 name="Connettore 2 4"/>
          <p:cNvCxnSpPr/>
          <p:nvPr/>
        </p:nvCxnSpPr>
        <p:spPr>
          <a:xfrm>
            <a:off x="7236296" y="3176972"/>
            <a:ext cx="0" cy="360040"/>
          </a:xfrm>
          <a:prstGeom prst="straightConnector1">
            <a:avLst/>
          </a:prstGeom>
          <a:ln w="317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7452320" y="3356992"/>
            <a:ext cx="504056" cy="0"/>
          </a:xfrm>
          <a:prstGeom prst="straightConnector1">
            <a:avLst/>
          </a:prstGeom>
          <a:ln w="317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080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636341" y="262389"/>
            <a:ext cx="1493017" cy="646331"/>
          </a:xfrm>
          <a:prstGeom prst="rect">
            <a:avLst/>
          </a:prstGeom>
          <a:noFill/>
        </p:spPr>
        <p:txBody>
          <a:bodyPr wrap="none" rtlCol="0">
            <a:spAutoFit/>
          </a:bodyPr>
          <a:lstStyle/>
          <a:p>
            <a:r>
              <a:rPr lang="it-IT" sz="3600" b="1" dirty="0" smtClean="0">
                <a:solidFill>
                  <a:srgbClr val="FFFF00"/>
                </a:solidFill>
              </a:rPr>
              <a:t>EGDS</a:t>
            </a:r>
            <a:endParaRPr lang="it-IT" sz="3600" b="1" dirty="0">
              <a:solidFill>
                <a:srgbClr val="FFFF00"/>
              </a:solidFill>
            </a:endParaRPr>
          </a:p>
        </p:txBody>
      </p:sp>
      <p:sp>
        <p:nvSpPr>
          <p:cNvPr id="6" name="CasellaDiTesto 5"/>
          <p:cNvSpPr txBox="1"/>
          <p:nvPr/>
        </p:nvSpPr>
        <p:spPr>
          <a:xfrm>
            <a:off x="1385386" y="5805264"/>
            <a:ext cx="5994926" cy="646331"/>
          </a:xfrm>
          <a:prstGeom prst="rect">
            <a:avLst/>
          </a:prstGeom>
          <a:solidFill>
            <a:srgbClr val="FFFFFF"/>
          </a:solidFill>
        </p:spPr>
        <p:txBody>
          <a:bodyPr wrap="none" rtlCol="0">
            <a:spAutoFit/>
          </a:bodyPr>
          <a:lstStyle/>
          <a:p>
            <a:pPr algn="ctr"/>
            <a:r>
              <a:rPr lang="it-IT" b="1" dirty="0" smtClean="0"/>
              <a:t>Erosioni multiple della mucosa antrale (sanguinanti); </a:t>
            </a:r>
          </a:p>
          <a:p>
            <a:pPr algn="ctr"/>
            <a:r>
              <a:rPr lang="it-IT" b="1" dirty="0" err="1" smtClean="0"/>
              <a:t>Hp</a:t>
            </a:r>
            <a:r>
              <a:rPr lang="it-IT" b="1" dirty="0" smtClean="0"/>
              <a:t> test nelle aree limitrofe </a:t>
            </a:r>
            <a:r>
              <a:rPr lang="it-IT" b="1" dirty="0" err="1" smtClean="0"/>
              <a:t>neg</a:t>
            </a:r>
            <a:endParaRPr lang="it-IT" b="1" dirty="0"/>
          </a:p>
        </p:txBody>
      </p:sp>
      <p:pic>
        <p:nvPicPr>
          <p:cNvPr id="7" name="Immagine 6"/>
          <p:cNvPicPr>
            <a:picLocks noChangeAspect="1"/>
          </p:cNvPicPr>
          <p:nvPr/>
        </p:nvPicPr>
        <p:blipFill>
          <a:blip r:embed="rId2"/>
          <a:stretch>
            <a:fillRect/>
          </a:stretch>
        </p:blipFill>
        <p:spPr>
          <a:xfrm>
            <a:off x="2007096" y="908720"/>
            <a:ext cx="4725144" cy="4725144"/>
          </a:xfrm>
          <a:prstGeom prst="rect">
            <a:avLst/>
          </a:prstGeom>
        </p:spPr>
      </p:pic>
    </p:spTree>
    <p:extLst>
      <p:ext uri="{BB962C8B-B14F-4D97-AF65-F5344CB8AC3E}">
        <p14:creationId xmlns:p14="http://schemas.microsoft.com/office/powerpoint/2010/main" val="19314174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4"/>
          <p:cNvSpPr>
            <a:spLocks noGrp="1"/>
          </p:cNvSpPr>
          <p:nvPr>
            <p:ph type="title" idx="4294967295"/>
          </p:nvPr>
        </p:nvSpPr>
        <p:spPr/>
        <p:txBody>
          <a:bodyPr/>
          <a:lstStyle/>
          <a:p>
            <a:pPr algn="l"/>
            <a:r>
              <a:rPr lang="it-IT" dirty="0" smtClean="0">
                <a:solidFill>
                  <a:srgbClr val="FFFF00"/>
                </a:solidFill>
              </a:rPr>
              <a:t>2-Fattori immunologici</a:t>
            </a:r>
          </a:p>
        </p:txBody>
      </p:sp>
      <p:sp>
        <p:nvSpPr>
          <p:cNvPr id="2" name="CasellaDiTesto 1"/>
          <p:cNvSpPr txBox="1"/>
          <p:nvPr/>
        </p:nvSpPr>
        <p:spPr>
          <a:xfrm>
            <a:off x="467544" y="1268760"/>
            <a:ext cx="8064896" cy="5016758"/>
          </a:xfrm>
          <a:prstGeom prst="rect">
            <a:avLst/>
          </a:prstGeom>
          <a:noFill/>
        </p:spPr>
        <p:txBody>
          <a:bodyPr wrap="square" rtlCol="0">
            <a:spAutoFit/>
          </a:bodyPr>
          <a:lstStyle/>
          <a:p>
            <a:pPr marL="457200" indent="-457200">
              <a:buFont typeface="Wingdings" pitchFamily="2" charset="2"/>
              <a:buChar char="q"/>
            </a:pPr>
            <a:r>
              <a:rPr lang="it-IT" sz="3200" dirty="0" smtClean="0">
                <a:solidFill>
                  <a:schemeClr val="bg1"/>
                </a:solidFill>
                <a:latin typeface="+mj-lt"/>
              </a:rPr>
              <a:t>Anticorpi anti-cellule parietali (PCA) e anticorpi anti-fattore intrinseco (IFA) sono presenti nel 90% dei pazienti con gastrite atrofica di tipo A e anemia perniciosa</a:t>
            </a:r>
          </a:p>
          <a:p>
            <a:endParaRPr lang="it-IT" sz="3200" dirty="0" smtClean="0">
              <a:solidFill>
                <a:schemeClr val="bg1"/>
              </a:solidFill>
              <a:latin typeface="+mj-lt"/>
            </a:endParaRPr>
          </a:p>
          <a:p>
            <a:pPr marL="457200" indent="-457200">
              <a:buFont typeface="Wingdings" pitchFamily="2" charset="2"/>
              <a:buChar char="q"/>
            </a:pPr>
            <a:r>
              <a:rPr lang="it-IT" sz="3200" dirty="0" smtClean="0">
                <a:solidFill>
                  <a:schemeClr val="bg1"/>
                </a:solidFill>
                <a:latin typeface="+mj-lt"/>
              </a:rPr>
              <a:t>L’anemia perniciosa è associata con altre malattie autoimmuni:</a:t>
            </a:r>
          </a:p>
          <a:p>
            <a:pPr marL="457200" indent="-457200">
              <a:buFont typeface="Wingdings" pitchFamily="2" charset="2"/>
              <a:buChar char="ü"/>
            </a:pPr>
            <a:r>
              <a:rPr lang="it-IT" sz="2800" dirty="0" smtClean="0">
                <a:solidFill>
                  <a:schemeClr val="bg1"/>
                </a:solidFill>
                <a:latin typeface="+mj-lt"/>
              </a:rPr>
              <a:t>Tiroidite di </a:t>
            </a:r>
            <a:r>
              <a:rPr lang="it-IT" sz="2800" dirty="0" err="1" smtClean="0">
                <a:solidFill>
                  <a:schemeClr val="bg1"/>
                </a:solidFill>
                <a:latin typeface="+mj-lt"/>
              </a:rPr>
              <a:t>Hashimoto</a:t>
            </a:r>
            <a:endParaRPr lang="it-IT" sz="2800" dirty="0" smtClean="0">
              <a:solidFill>
                <a:schemeClr val="bg1"/>
              </a:solidFill>
              <a:latin typeface="+mj-lt"/>
            </a:endParaRPr>
          </a:p>
          <a:p>
            <a:pPr marL="457200" indent="-457200">
              <a:buFont typeface="Wingdings" pitchFamily="2" charset="2"/>
              <a:buChar char="ü"/>
            </a:pPr>
            <a:r>
              <a:rPr lang="it-IT" sz="2800" dirty="0" smtClean="0">
                <a:solidFill>
                  <a:schemeClr val="bg1"/>
                </a:solidFill>
                <a:latin typeface="+mj-lt"/>
              </a:rPr>
              <a:t>Diabete mellito</a:t>
            </a:r>
          </a:p>
          <a:p>
            <a:pPr marL="457200" indent="-457200">
              <a:buFont typeface="Wingdings" pitchFamily="2" charset="2"/>
              <a:buChar char="ü"/>
            </a:pPr>
            <a:r>
              <a:rPr lang="it-IT" sz="2800" dirty="0" smtClean="0">
                <a:solidFill>
                  <a:schemeClr val="bg1"/>
                </a:solidFill>
                <a:latin typeface="+mj-lt"/>
              </a:rPr>
              <a:t>Vitiligine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876800"/>
            <a:ext cx="1812925" cy="140652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762125" cy="136525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489690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a:xfrm>
            <a:off x="4499992" y="1772816"/>
            <a:ext cx="1152525" cy="431800"/>
          </a:xfrm>
          <a:prstGeom prst="rect">
            <a:avLst/>
          </a:prstGeom>
          <a:ln>
            <a:solidFill>
              <a:srgbClr val="00FF00"/>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r>
              <a:rPr lang="it-IT" altLang="it-IT" sz="2000" b="1" kern="0" dirty="0" smtClean="0">
                <a:solidFill>
                  <a:schemeClr val="bg1"/>
                </a:solidFill>
              </a:rPr>
              <a:t>70 anni</a:t>
            </a:r>
          </a:p>
        </p:txBody>
      </p:sp>
      <p:sp>
        <p:nvSpPr>
          <p:cNvPr id="94210" name="CasellaDiTesto 5"/>
          <p:cNvSpPr txBox="1">
            <a:spLocks noChangeArrowheads="1"/>
          </p:cNvSpPr>
          <p:nvPr/>
        </p:nvSpPr>
        <p:spPr bwMode="auto">
          <a:xfrm>
            <a:off x="4860032" y="4941168"/>
            <a:ext cx="3097212" cy="1016000"/>
          </a:xfrm>
          <a:prstGeom prst="rect">
            <a:avLst/>
          </a:prstGeom>
          <a:noFill/>
          <a:ln w="9525">
            <a:solidFill>
              <a:srgbClr val="00FF00"/>
            </a:solidFill>
            <a:miter lim="800000"/>
            <a:headEnd/>
            <a:tailEnd/>
          </a:ln>
        </p:spPr>
        <p:txBody>
          <a:bodyPr>
            <a:spAutoFit/>
          </a:bodyPr>
          <a:lstStyle/>
          <a:p>
            <a:pPr algn="ctr"/>
            <a:r>
              <a:rPr lang="it-IT" altLang="it-IT" sz="2000" b="1" dirty="0">
                <a:solidFill>
                  <a:schemeClr val="bg1"/>
                </a:solidFill>
              </a:rPr>
              <a:t>ASA - Diuretici</a:t>
            </a:r>
          </a:p>
          <a:p>
            <a:pPr algn="ctr"/>
            <a:endParaRPr lang="it-IT" altLang="it-IT" sz="2000" b="1" dirty="0">
              <a:solidFill>
                <a:schemeClr val="bg1"/>
              </a:solidFill>
            </a:endParaRPr>
          </a:p>
          <a:p>
            <a:pPr algn="ctr"/>
            <a:r>
              <a:rPr lang="it-IT" altLang="it-IT" sz="2000" b="1" dirty="0">
                <a:solidFill>
                  <a:schemeClr val="bg1"/>
                </a:solidFill>
              </a:rPr>
              <a:t>PPI (15mg/die)</a:t>
            </a:r>
          </a:p>
        </p:txBody>
      </p:sp>
      <p:pic>
        <p:nvPicPr>
          <p:cNvPr id="94212" name="Picture 9" descr="nonno-simpson"/>
          <p:cNvPicPr>
            <a:picLocks noChangeAspect="1" noChangeArrowheads="1"/>
          </p:cNvPicPr>
          <p:nvPr/>
        </p:nvPicPr>
        <p:blipFill>
          <a:blip r:embed="rId2"/>
          <a:srcRect/>
          <a:stretch>
            <a:fillRect/>
          </a:stretch>
        </p:blipFill>
        <p:spPr bwMode="auto">
          <a:xfrm>
            <a:off x="179388" y="188913"/>
            <a:ext cx="1524000" cy="1524000"/>
          </a:xfrm>
          <a:prstGeom prst="rect">
            <a:avLst/>
          </a:prstGeom>
          <a:noFill/>
          <a:ln w="9525">
            <a:noFill/>
            <a:miter lim="800000"/>
            <a:headEnd/>
            <a:tailEnd/>
          </a:ln>
        </p:spPr>
      </p:pic>
      <p:pic>
        <p:nvPicPr>
          <p:cNvPr id="94213" name="Picture 2" descr="http://www.bluemedicalcenter.com/cms/wp-content/uploads/2013/11/set_2-31_simbolo_uomo.png"/>
          <p:cNvPicPr>
            <a:picLocks noChangeAspect="1" noChangeArrowheads="1"/>
          </p:cNvPicPr>
          <p:nvPr/>
        </p:nvPicPr>
        <p:blipFill>
          <a:blip r:embed="rId3"/>
          <a:srcRect/>
          <a:stretch>
            <a:fillRect/>
          </a:stretch>
        </p:blipFill>
        <p:spPr bwMode="auto">
          <a:xfrm>
            <a:off x="2411760" y="1268760"/>
            <a:ext cx="1295400" cy="1295400"/>
          </a:xfrm>
          <a:prstGeom prst="rect">
            <a:avLst/>
          </a:prstGeom>
          <a:noFill/>
          <a:ln w="9525">
            <a:noFill/>
            <a:miter lim="800000"/>
            <a:headEnd/>
            <a:tailEnd/>
          </a:ln>
        </p:spPr>
      </p:pic>
      <p:sp>
        <p:nvSpPr>
          <p:cNvPr id="94214" name="Rectangle 10"/>
          <p:cNvSpPr>
            <a:spLocks noChangeArrowheads="1"/>
          </p:cNvSpPr>
          <p:nvPr/>
        </p:nvSpPr>
        <p:spPr bwMode="auto">
          <a:xfrm>
            <a:off x="899592" y="3429000"/>
            <a:ext cx="3395662" cy="836613"/>
          </a:xfrm>
          <a:prstGeom prst="rect">
            <a:avLst/>
          </a:prstGeom>
          <a:noFill/>
          <a:ln w="9525">
            <a:solidFill>
              <a:srgbClr val="00FF00"/>
            </a:solidFill>
            <a:miter lim="800000"/>
            <a:headEnd/>
            <a:tailEnd/>
          </a:ln>
        </p:spPr>
        <p:txBody>
          <a:bodyPr/>
          <a:lstStyle/>
          <a:p>
            <a:pPr marL="342900" indent="-342900">
              <a:spcBef>
                <a:spcPct val="20000"/>
              </a:spcBef>
              <a:buFontTx/>
              <a:buChar char="•"/>
            </a:pPr>
            <a:r>
              <a:rPr lang="it-IT" altLang="it-IT" sz="2000" b="1">
                <a:solidFill>
                  <a:schemeClr val="bg1"/>
                </a:solidFill>
              </a:rPr>
              <a:t>Prostatectomia </a:t>
            </a:r>
          </a:p>
          <a:p>
            <a:pPr marL="342900" indent="-342900">
              <a:spcBef>
                <a:spcPct val="20000"/>
              </a:spcBef>
              <a:buFontTx/>
              <a:buChar char="•"/>
            </a:pPr>
            <a:r>
              <a:rPr lang="it-IT" altLang="it-IT" sz="2000" b="1">
                <a:solidFill>
                  <a:schemeClr val="bg1"/>
                </a:solidFill>
              </a:rPr>
              <a:t>Ipertensione arteriosa</a:t>
            </a:r>
          </a:p>
        </p:txBody>
      </p:sp>
    </p:spTree>
    <p:extLst>
      <p:ext uri="{BB962C8B-B14F-4D97-AF65-F5344CB8AC3E}">
        <p14:creationId xmlns:p14="http://schemas.microsoft.com/office/powerpoint/2010/main" val="901597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1" descr="george_clooney">
            <a:hlinkClick r:id="rId3"/>
          </p:cNvPr>
          <p:cNvPicPr>
            <a:picLocks noChangeAspect="1" noChangeArrowheads="1"/>
          </p:cNvPicPr>
          <p:nvPr/>
        </p:nvPicPr>
        <p:blipFill>
          <a:blip r:embed="rId4"/>
          <a:srcRect/>
          <a:stretch>
            <a:fillRect/>
          </a:stretch>
        </p:blipFill>
        <p:spPr bwMode="auto">
          <a:xfrm>
            <a:off x="7308850" y="188913"/>
            <a:ext cx="1614488" cy="1873250"/>
          </a:xfrm>
          <a:prstGeom prst="rect">
            <a:avLst/>
          </a:prstGeom>
          <a:noFill/>
          <a:ln w="9525">
            <a:noFill/>
            <a:miter lim="800000"/>
            <a:headEnd/>
            <a:tailEnd/>
          </a:ln>
        </p:spPr>
      </p:pic>
      <p:graphicFrame>
        <p:nvGraphicFramePr>
          <p:cNvPr id="48131" name="Object 9"/>
          <p:cNvGraphicFramePr>
            <a:graphicFrameLocks noChangeAspect="1"/>
          </p:cNvGraphicFramePr>
          <p:nvPr/>
        </p:nvGraphicFramePr>
        <p:xfrm>
          <a:off x="334963" y="2633663"/>
          <a:ext cx="1368425" cy="795337"/>
        </p:xfrm>
        <a:graphic>
          <a:graphicData uri="http://schemas.openxmlformats.org/presentationml/2006/ole">
            <mc:AlternateContent xmlns:mc="http://schemas.openxmlformats.org/markup-compatibility/2006">
              <mc:Choice xmlns:v="urn:schemas-microsoft-com:vml" Requires="v">
                <p:oleObj spid="_x0000_s52253" name="CorelDRAW" r:id="rId5" imgW="7110000" imgH="4379760" progId="">
                  <p:embed/>
                </p:oleObj>
              </mc:Choice>
              <mc:Fallback>
                <p:oleObj name="CorelDRAW" r:id="rId5" imgW="7110000" imgH="43797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963" y="2633663"/>
                        <a:ext cx="1368425"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CasellaDiTesto 3"/>
          <p:cNvSpPr txBox="1">
            <a:spLocks noChangeArrowheads="1"/>
          </p:cNvSpPr>
          <p:nvPr/>
        </p:nvSpPr>
        <p:spPr bwMode="auto">
          <a:xfrm>
            <a:off x="1979613" y="2492375"/>
            <a:ext cx="6840537" cy="954088"/>
          </a:xfrm>
          <a:prstGeom prst="rect">
            <a:avLst/>
          </a:prstGeom>
          <a:noFill/>
          <a:ln w="9525">
            <a:noFill/>
            <a:miter lim="800000"/>
            <a:headEnd/>
            <a:tailEnd/>
          </a:ln>
        </p:spPr>
        <p:txBody>
          <a:bodyPr>
            <a:spAutoFit/>
          </a:bodyPr>
          <a:lstStyle/>
          <a:p>
            <a:r>
              <a:rPr lang="it-IT" altLang="it-IT" sz="2800" b="1" dirty="0">
                <a:solidFill>
                  <a:srgbClr val="FFFF00"/>
                </a:solidFill>
              </a:rPr>
              <a:t>Gastrina: </a:t>
            </a:r>
            <a:r>
              <a:rPr lang="it-IT" altLang="it-IT" sz="2800" b="1" dirty="0">
                <a:solidFill>
                  <a:srgbClr val="FF6666"/>
                </a:solidFill>
              </a:rPr>
              <a:t>1730 </a:t>
            </a:r>
            <a:r>
              <a:rPr lang="it-IT" altLang="it-IT" sz="2800" b="1" dirty="0" err="1">
                <a:solidFill>
                  <a:srgbClr val="FF6666"/>
                </a:solidFill>
              </a:rPr>
              <a:t>pg</a:t>
            </a:r>
            <a:r>
              <a:rPr lang="it-IT" altLang="it-IT" sz="2800" b="1" dirty="0">
                <a:solidFill>
                  <a:srgbClr val="FF6666"/>
                </a:solidFill>
              </a:rPr>
              <a:t>/ml</a:t>
            </a:r>
          </a:p>
          <a:p>
            <a:r>
              <a:rPr lang="it-IT" altLang="it-IT" sz="2800" b="1" dirty="0" err="1">
                <a:solidFill>
                  <a:srgbClr val="FFFF00"/>
                </a:solidFill>
              </a:rPr>
              <a:t>CgA</a:t>
            </a:r>
            <a:r>
              <a:rPr lang="it-IT" altLang="it-IT" sz="2800" b="1" dirty="0">
                <a:solidFill>
                  <a:srgbClr val="FFFF00"/>
                </a:solidFill>
              </a:rPr>
              <a:t>:</a:t>
            </a:r>
            <a:r>
              <a:rPr lang="it-IT" altLang="it-IT" sz="2800" b="1" dirty="0">
                <a:solidFill>
                  <a:schemeClr val="bg1"/>
                </a:solidFill>
              </a:rPr>
              <a:t> </a:t>
            </a:r>
            <a:r>
              <a:rPr lang="it-IT" altLang="it-IT" sz="2800" b="1" dirty="0">
                <a:solidFill>
                  <a:srgbClr val="FF66FF"/>
                </a:solidFill>
              </a:rPr>
              <a:t>116 U/L</a:t>
            </a:r>
          </a:p>
        </p:txBody>
      </p:sp>
      <p:pic>
        <p:nvPicPr>
          <p:cNvPr id="30732" name="Picture 9" descr="nonno-simpson"/>
          <p:cNvPicPr>
            <a:picLocks noChangeAspect="1" noChangeArrowheads="1"/>
          </p:cNvPicPr>
          <p:nvPr/>
        </p:nvPicPr>
        <p:blipFill>
          <a:blip r:embed="rId7"/>
          <a:srcRect/>
          <a:stretch>
            <a:fillRect/>
          </a:stretch>
        </p:blipFill>
        <p:spPr bwMode="auto">
          <a:xfrm>
            <a:off x="179388" y="188913"/>
            <a:ext cx="1524000" cy="1524000"/>
          </a:xfrm>
          <a:prstGeom prst="rect">
            <a:avLst/>
          </a:prstGeom>
          <a:noFill/>
          <a:ln w="9525">
            <a:noFill/>
            <a:miter lim="800000"/>
            <a:headEnd/>
            <a:tailEnd/>
          </a:ln>
        </p:spPr>
      </p:pic>
      <p:sp>
        <p:nvSpPr>
          <p:cNvPr id="48138" name="AutoShape 10"/>
          <p:cNvSpPr>
            <a:spLocks noChangeArrowheads="1"/>
          </p:cNvSpPr>
          <p:nvPr/>
        </p:nvSpPr>
        <p:spPr bwMode="auto">
          <a:xfrm>
            <a:off x="2268538" y="549275"/>
            <a:ext cx="4608512" cy="935038"/>
          </a:xfrm>
          <a:prstGeom prst="wedgeRoundRectCallout">
            <a:avLst>
              <a:gd name="adj1" fmla="val -73699"/>
              <a:gd name="adj2" fmla="val 17403"/>
              <a:gd name="adj3" fmla="val 16667"/>
            </a:avLst>
          </a:prstGeom>
          <a:noFill/>
          <a:ln w="9525">
            <a:solidFill>
              <a:srgbClr val="FF0000"/>
            </a:solidFill>
            <a:miter lim="800000"/>
            <a:headEnd/>
            <a:tailEnd/>
          </a:ln>
        </p:spPr>
        <p:txBody>
          <a:bodyPr/>
          <a:lstStyle/>
          <a:p>
            <a:pPr algn="ctr"/>
            <a:endParaRPr lang="it-IT" altLang="it-IT"/>
          </a:p>
        </p:txBody>
      </p:sp>
      <p:sp>
        <p:nvSpPr>
          <p:cNvPr id="2" name="CasellaDiTesto 3"/>
          <p:cNvSpPr txBox="1">
            <a:spLocks noChangeArrowheads="1"/>
          </p:cNvSpPr>
          <p:nvPr/>
        </p:nvSpPr>
        <p:spPr bwMode="auto">
          <a:xfrm>
            <a:off x="2124075" y="568325"/>
            <a:ext cx="4722813" cy="915988"/>
          </a:xfrm>
          <a:prstGeom prst="rect">
            <a:avLst/>
          </a:prstGeom>
          <a:noFill/>
          <a:ln w="9525">
            <a:noFill/>
            <a:miter lim="800000"/>
            <a:headEnd/>
            <a:tailEnd/>
          </a:ln>
        </p:spPr>
        <p:txBody>
          <a:bodyPr>
            <a:spAutoFit/>
          </a:bodyPr>
          <a:lstStyle/>
          <a:p>
            <a:pPr algn="ctr"/>
            <a:r>
              <a:rPr lang="it-IT" altLang="it-IT" b="1">
                <a:solidFill>
                  <a:srgbClr val="00FF00"/>
                </a:solidFill>
              </a:rPr>
              <a:t>Da alcuni mesi diarrea (2/3 scariche di feci molli al dì, principalmente post-prandiale)</a:t>
            </a:r>
          </a:p>
        </p:txBody>
      </p:sp>
      <p:sp>
        <p:nvSpPr>
          <p:cNvPr id="8" name="CasellaDiTesto 7"/>
          <p:cNvSpPr txBox="1">
            <a:spLocks noChangeArrowheads="1"/>
          </p:cNvSpPr>
          <p:nvPr/>
        </p:nvSpPr>
        <p:spPr bwMode="auto">
          <a:xfrm>
            <a:off x="1976438" y="3598863"/>
            <a:ext cx="6840537" cy="1373187"/>
          </a:xfrm>
          <a:prstGeom prst="rect">
            <a:avLst/>
          </a:prstGeom>
          <a:noFill/>
          <a:ln w="9525">
            <a:noFill/>
            <a:miter lim="800000"/>
            <a:headEnd/>
            <a:tailEnd/>
          </a:ln>
        </p:spPr>
        <p:txBody>
          <a:bodyPr>
            <a:spAutoFit/>
          </a:bodyPr>
          <a:lstStyle/>
          <a:p>
            <a:r>
              <a:rPr lang="it-IT" altLang="it-IT" sz="2800" b="1" dirty="0" err="1">
                <a:solidFill>
                  <a:srgbClr val="FFFF00"/>
                </a:solidFill>
              </a:rPr>
              <a:t>Hb</a:t>
            </a:r>
            <a:r>
              <a:rPr lang="it-IT" altLang="it-IT" sz="2800" b="1" dirty="0">
                <a:solidFill>
                  <a:srgbClr val="FFFF00"/>
                </a:solidFill>
              </a:rPr>
              <a:t>: </a:t>
            </a:r>
            <a:r>
              <a:rPr lang="it-IT" altLang="it-IT" sz="2800" b="1" dirty="0">
                <a:solidFill>
                  <a:schemeClr val="tx2">
                    <a:lumMod val="20000"/>
                    <a:lumOff val="80000"/>
                  </a:schemeClr>
                </a:solidFill>
              </a:rPr>
              <a:t>9.8 g/ml</a:t>
            </a:r>
          </a:p>
          <a:p>
            <a:r>
              <a:rPr lang="it-IT" altLang="it-IT" sz="2800" b="1" dirty="0" err="1">
                <a:solidFill>
                  <a:srgbClr val="FFFF00"/>
                </a:solidFill>
              </a:rPr>
              <a:t>Vit</a:t>
            </a:r>
            <a:r>
              <a:rPr lang="it-IT" altLang="it-IT" sz="2800" b="1" dirty="0">
                <a:solidFill>
                  <a:srgbClr val="FFFF00"/>
                </a:solidFill>
              </a:rPr>
              <a:t>. B12:</a:t>
            </a:r>
            <a:r>
              <a:rPr lang="it-IT" altLang="it-IT" sz="2800" b="1" dirty="0">
                <a:solidFill>
                  <a:schemeClr val="bg1"/>
                </a:solidFill>
              </a:rPr>
              <a:t> </a:t>
            </a:r>
            <a:r>
              <a:rPr lang="it-IT" altLang="it-IT" sz="2800" b="1" dirty="0">
                <a:solidFill>
                  <a:schemeClr val="accent3">
                    <a:lumMod val="60000"/>
                    <a:lumOff val="40000"/>
                  </a:schemeClr>
                </a:solidFill>
              </a:rPr>
              <a:t>102 </a:t>
            </a:r>
            <a:r>
              <a:rPr lang="it-IT" altLang="it-IT" sz="2800" b="1" dirty="0" err="1">
                <a:solidFill>
                  <a:schemeClr val="accent3">
                    <a:lumMod val="60000"/>
                    <a:lumOff val="40000"/>
                  </a:schemeClr>
                </a:solidFill>
              </a:rPr>
              <a:t>pg</a:t>
            </a:r>
            <a:r>
              <a:rPr lang="it-IT" altLang="it-IT" sz="2800" b="1" dirty="0">
                <a:solidFill>
                  <a:schemeClr val="accent3">
                    <a:lumMod val="60000"/>
                    <a:lumOff val="40000"/>
                  </a:schemeClr>
                </a:solidFill>
              </a:rPr>
              <a:t>/ml</a:t>
            </a:r>
          </a:p>
          <a:p>
            <a:r>
              <a:rPr lang="it-IT" altLang="it-IT" sz="2800" b="1" dirty="0">
                <a:solidFill>
                  <a:srgbClr val="FFFF00"/>
                </a:solidFill>
              </a:rPr>
              <a:t>Ferro:</a:t>
            </a:r>
            <a:r>
              <a:rPr lang="it-IT" altLang="it-IT" sz="2800" b="1" dirty="0">
                <a:solidFill>
                  <a:schemeClr val="bg1"/>
                </a:solidFill>
              </a:rPr>
              <a:t> </a:t>
            </a:r>
            <a:r>
              <a:rPr lang="it-IT" altLang="it-IT" sz="2800" b="1" dirty="0">
                <a:solidFill>
                  <a:srgbClr val="00FFFF"/>
                </a:solidFill>
              </a:rPr>
              <a:t>10 µg/dl</a:t>
            </a:r>
          </a:p>
        </p:txBody>
      </p:sp>
    </p:spTree>
    <p:extLst>
      <p:ext uri="{BB962C8B-B14F-4D97-AF65-F5344CB8AC3E}">
        <p14:creationId xmlns:p14="http://schemas.microsoft.com/office/powerpoint/2010/main" val="3194859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blinds(horizontal)">
                                      <p:cBhvr>
                                        <p:cTn id="7" dur="500"/>
                                        <p:tgtEl>
                                          <p:spTgt spid="481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5"/>
          <p:cNvSpPr txBox="1">
            <a:spLocks noChangeArrowheads="1"/>
          </p:cNvSpPr>
          <p:nvPr/>
        </p:nvSpPr>
        <p:spPr bwMode="auto">
          <a:xfrm>
            <a:off x="2051050" y="476250"/>
            <a:ext cx="5329238" cy="708025"/>
          </a:xfrm>
          <a:prstGeom prst="rect">
            <a:avLst/>
          </a:prstGeom>
          <a:noFill/>
          <a:ln w="9525">
            <a:solidFill>
              <a:srgbClr val="00FF00"/>
            </a:solid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4000" b="1">
                <a:solidFill>
                  <a:srgbClr val="FFFF00"/>
                </a:solidFill>
                <a:sym typeface="Symbol" pitchFamily="18" charset="2"/>
              </a:rPr>
              <a:t>IPERGASTRINEMIA</a:t>
            </a:r>
            <a:endParaRPr lang="it-IT" altLang="it-IT" sz="2800" b="1">
              <a:solidFill>
                <a:schemeClr val="bg1"/>
              </a:solidFill>
              <a:sym typeface="Symbol" pitchFamily="18" charset="2"/>
            </a:endParaRPr>
          </a:p>
        </p:txBody>
      </p:sp>
      <p:sp>
        <p:nvSpPr>
          <p:cNvPr id="10" name="Text Box 15"/>
          <p:cNvSpPr txBox="1">
            <a:spLocks noChangeArrowheads="1"/>
          </p:cNvSpPr>
          <p:nvPr/>
        </p:nvSpPr>
        <p:spPr bwMode="auto">
          <a:xfrm>
            <a:off x="2132013" y="2378075"/>
            <a:ext cx="2368550" cy="522288"/>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Iperproduzione da parte delle cellule G antrali (</a:t>
            </a:r>
            <a:r>
              <a:rPr lang="it-IT" altLang="it-IT" sz="1400" b="1" dirty="0" err="1" smtClean="0">
                <a:solidFill>
                  <a:schemeClr val="bg1"/>
                </a:solidFill>
                <a:cs typeface="+mn-cs"/>
                <a:sym typeface="Symbol" pitchFamily="18" charset="2"/>
              </a:rPr>
              <a:t>Hp</a:t>
            </a:r>
            <a:r>
              <a:rPr lang="it-IT" altLang="it-IT" sz="1400" b="1" dirty="0" smtClean="0">
                <a:solidFill>
                  <a:schemeClr val="bg1"/>
                </a:solidFill>
                <a:cs typeface="+mn-cs"/>
                <a:sym typeface="Symbol" pitchFamily="18" charset="2"/>
              </a:rPr>
              <a:t>)</a:t>
            </a:r>
            <a:endParaRPr lang="it-IT" altLang="it-IT" sz="1050" b="1" dirty="0" smtClean="0">
              <a:solidFill>
                <a:schemeClr val="bg1"/>
              </a:solidFill>
              <a:cs typeface="+mn-cs"/>
              <a:sym typeface="Symbol" pitchFamily="18" charset="2"/>
            </a:endParaRPr>
          </a:p>
        </p:txBody>
      </p:sp>
      <p:sp>
        <p:nvSpPr>
          <p:cNvPr id="12" name="Text Box 15"/>
          <p:cNvSpPr txBox="1">
            <a:spLocks noChangeArrowheads="1"/>
          </p:cNvSpPr>
          <p:nvPr/>
        </p:nvSpPr>
        <p:spPr bwMode="auto">
          <a:xfrm>
            <a:off x="5362575" y="2673350"/>
            <a:ext cx="1882775" cy="738188"/>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Sindrome di Zollinger-Ellison (ZES)</a:t>
            </a:r>
            <a:endParaRPr lang="it-IT" altLang="it-IT" sz="1050" b="1" dirty="0" smtClean="0">
              <a:solidFill>
                <a:schemeClr val="bg1"/>
              </a:solidFill>
              <a:cs typeface="+mn-cs"/>
              <a:sym typeface="Symbol" pitchFamily="18" charset="2"/>
            </a:endParaRPr>
          </a:p>
        </p:txBody>
      </p:sp>
      <p:sp>
        <p:nvSpPr>
          <p:cNvPr id="13" name="Text Box 15"/>
          <p:cNvSpPr txBox="1">
            <a:spLocks noChangeArrowheads="1"/>
          </p:cNvSpPr>
          <p:nvPr/>
        </p:nvSpPr>
        <p:spPr bwMode="auto">
          <a:xfrm>
            <a:off x="1684338" y="3157538"/>
            <a:ext cx="2368550" cy="523875"/>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Ostruzione allo svuotamento gastrico</a:t>
            </a:r>
            <a:endParaRPr lang="it-IT" altLang="it-IT" sz="1050" b="1" dirty="0" smtClean="0">
              <a:solidFill>
                <a:schemeClr val="bg1"/>
              </a:solidFill>
              <a:cs typeface="+mn-cs"/>
              <a:sym typeface="Symbol" pitchFamily="18" charset="2"/>
            </a:endParaRPr>
          </a:p>
        </p:txBody>
      </p:sp>
      <p:sp>
        <p:nvSpPr>
          <p:cNvPr id="14" name="Text Box 15"/>
          <p:cNvSpPr txBox="1">
            <a:spLocks noChangeArrowheads="1"/>
          </p:cNvSpPr>
          <p:nvPr/>
        </p:nvSpPr>
        <p:spPr bwMode="auto">
          <a:xfrm>
            <a:off x="5751513" y="3733800"/>
            <a:ext cx="2368550" cy="307975"/>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Vagotomia</a:t>
            </a:r>
            <a:endParaRPr lang="it-IT" altLang="it-IT" sz="1050" b="1" dirty="0" smtClean="0">
              <a:solidFill>
                <a:schemeClr val="bg1"/>
              </a:solidFill>
              <a:cs typeface="+mn-cs"/>
              <a:sym typeface="Symbol" pitchFamily="18" charset="2"/>
            </a:endParaRPr>
          </a:p>
        </p:txBody>
      </p:sp>
      <p:sp>
        <p:nvSpPr>
          <p:cNvPr id="15" name="Text Box 15"/>
          <p:cNvSpPr txBox="1">
            <a:spLocks noChangeArrowheads="1"/>
          </p:cNvSpPr>
          <p:nvPr/>
        </p:nvSpPr>
        <p:spPr bwMode="auto">
          <a:xfrm>
            <a:off x="1538288" y="4035425"/>
            <a:ext cx="1724025" cy="523875"/>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Gastrite cronica atrofica</a:t>
            </a:r>
            <a:endParaRPr lang="it-IT" altLang="it-IT" sz="1050" b="1" dirty="0" smtClean="0">
              <a:solidFill>
                <a:schemeClr val="bg1"/>
              </a:solidFill>
              <a:cs typeface="+mn-cs"/>
              <a:sym typeface="Symbol" pitchFamily="18" charset="2"/>
            </a:endParaRPr>
          </a:p>
        </p:txBody>
      </p:sp>
      <p:sp>
        <p:nvSpPr>
          <p:cNvPr id="16" name="Text Box 15"/>
          <p:cNvSpPr txBox="1">
            <a:spLocks noChangeArrowheads="1"/>
          </p:cNvSpPr>
          <p:nvPr/>
        </p:nvSpPr>
        <p:spPr bwMode="auto">
          <a:xfrm>
            <a:off x="4475163" y="3684588"/>
            <a:ext cx="925512" cy="307975"/>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PPI</a:t>
            </a:r>
            <a:endParaRPr lang="it-IT" altLang="it-IT" sz="1050" b="1" dirty="0" smtClean="0">
              <a:solidFill>
                <a:schemeClr val="bg1"/>
              </a:solidFill>
              <a:cs typeface="+mn-cs"/>
              <a:sym typeface="Symbol" pitchFamily="18" charset="2"/>
            </a:endParaRPr>
          </a:p>
        </p:txBody>
      </p:sp>
      <p:sp>
        <p:nvSpPr>
          <p:cNvPr id="17" name="Text Box 15"/>
          <p:cNvSpPr txBox="1">
            <a:spLocks noChangeArrowheads="1"/>
          </p:cNvSpPr>
          <p:nvPr/>
        </p:nvSpPr>
        <p:spPr bwMode="auto">
          <a:xfrm>
            <a:off x="5508625" y="4524375"/>
            <a:ext cx="1427163" cy="738188"/>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Sindrome dell’intestino corto</a:t>
            </a:r>
            <a:endParaRPr lang="it-IT" altLang="it-IT" sz="1050" b="1" dirty="0" smtClean="0">
              <a:solidFill>
                <a:schemeClr val="bg1"/>
              </a:solidFill>
              <a:cs typeface="+mn-cs"/>
              <a:sym typeface="Symbol" pitchFamily="18" charset="2"/>
            </a:endParaRPr>
          </a:p>
        </p:txBody>
      </p:sp>
      <p:sp>
        <p:nvSpPr>
          <p:cNvPr id="18" name="Text Box 15"/>
          <p:cNvSpPr txBox="1">
            <a:spLocks noChangeArrowheads="1"/>
          </p:cNvSpPr>
          <p:nvPr/>
        </p:nvSpPr>
        <p:spPr bwMode="auto">
          <a:xfrm>
            <a:off x="3205163" y="4708525"/>
            <a:ext cx="1581150" cy="523875"/>
          </a:xfrm>
          <a:prstGeom prst="rect">
            <a:avLst/>
          </a:prstGeom>
          <a:noFill/>
          <a:ln w="9525">
            <a:noFill/>
            <a:miter lim="800000"/>
            <a:headEnd/>
            <a:tailEnd/>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buClr>
                <a:srgbClr val="FFFFFF"/>
              </a:buClr>
              <a:buFont typeface="Wingdings" pitchFamily="2" charset="2"/>
              <a:buNone/>
              <a:defRPr/>
            </a:pPr>
            <a:r>
              <a:rPr lang="it-IT" altLang="it-IT" sz="1400" b="1" dirty="0" smtClean="0">
                <a:solidFill>
                  <a:schemeClr val="bg1"/>
                </a:solidFill>
                <a:cs typeface="+mn-cs"/>
                <a:sym typeface="Symbol" pitchFamily="18" charset="2"/>
              </a:rPr>
              <a:t>Insufficienza renale</a:t>
            </a:r>
            <a:endParaRPr lang="it-IT" altLang="it-IT" sz="1050" b="1" dirty="0" smtClean="0">
              <a:solidFill>
                <a:schemeClr val="bg1"/>
              </a:solidFill>
              <a:cs typeface="+mn-cs"/>
              <a:sym typeface="Symbol" pitchFamily="18" charset="2"/>
            </a:endParaRPr>
          </a:p>
        </p:txBody>
      </p:sp>
      <p:sp>
        <p:nvSpPr>
          <p:cNvPr id="3" name="Ovale 2"/>
          <p:cNvSpPr/>
          <p:nvPr/>
        </p:nvSpPr>
        <p:spPr>
          <a:xfrm>
            <a:off x="900113" y="1914525"/>
            <a:ext cx="7416800" cy="3817938"/>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Ovale 6"/>
          <p:cNvSpPr/>
          <p:nvPr/>
        </p:nvSpPr>
        <p:spPr>
          <a:xfrm>
            <a:off x="4475163" y="3530600"/>
            <a:ext cx="925512" cy="57467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Freccia in giù 7"/>
          <p:cNvSpPr/>
          <p:nvPr/>
        </p:nvSpPr>
        <p:spPr>
          <a:xfrm rot="14440869">
            <a:off x="3864769" y="3756819"/>
            <a:ext cx="287338" cy="850900"/>
          </a:xfrm>
          <a:prstGeom prst="downArrow">
            <a:avLst/>
          </a:prstGeom>
          <a:solidFill>
            <a:srgbClr val="FFFF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in giù 19"/>
          <p:cNvSpPr/>
          <p:nvPr/>
        </p:nvSpPr>
        <p:spPr>
          <a:xfrm rot="14440869">
            <a:off x="2982119" y="4964907"/>
            <a:ext cx="287337" cy="850900"/>
          </a:xfrm>
          <a:prstGeom prst="downArrow">
            <a:avLst/>
          </a:prstGeom>
          <a:solidFill>
            <a:srgbClr val="FFFF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in giù 20"/>
          <p:cNvSpPr/>
          <p:nvPr/>
        </p:nvSpPr>
        <p:spPr>
          <a:xfrm rot="14440869">
            <a:off x="1199356" y="4255294"/>
            <a:ext cx="287338" cy="850900"/>
          </a:xfrm>
          <a:prstGeom prst="downArrow">
            <a:avLst/>
          </a:prstGeom>
          <a:solidFill>
            <a:srgbClr val="FFFF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in giù 21"/>
          <p:cNvSpPr/>
          <p:nvPr/>
        </p:nvSpPr>
        <p:spPr>
          <a:xfrm rot="19415456">
            <a:off x="2432050" y="1528763"/>
            <a:ext cx="288925" cy="852487"/>
          </a:xfrm>
          <a:prstGeom prst="downArrow">
            <a:avLst/>
          </a:prstGeom>
          <a:solidFill>
            <a:srgbClr val="FFFF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91039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3" grpId="0" animBg="1"/>
      <p:bldP spid="7" grpId="0" animBg="1"/>
      <p:bldP spid="8" grpId="0" animBg="1"/>
      <p:bldP spid="20" grpId="0" animBg="1"/>
      <p:bldP spid="21"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10"/>
          <p:cNvSpPr txBox="1">
            <a:spLocks noChangeArrowheads="1"/>
          </p:cNvSpPr>
          <p:nvPr/>
        </p:nvSpPr>
        <p:spPr bwMode="auto">
          <a:xfrm>
            <a:off x="2643188" y="1727200"/>
            <a:ext cx="3657600" cy="3968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FF"/>
                </a:solidFill>
                <a:sym typeface="Symbol" pitchFamily="18" charset="2"/>
              </a:rPr>
              <a:t>Gastrina &gt; 1000 pg/ml</a:t>
            </a:r>
          </a:p>
        </p:txBody>
      </p:sp>
      <p:sp>
        <p:nvSpPr>
          <p:cNvPr id="97282" name="Text Box 15"/>
          <p:cNvSpPr txBox="1">
            <a:spLocks noChangeArrowheads="1"/>
          </p:cNvSpPr>
          <p:nvPr/>
        </p:nvSpPr>
        <p:spPr bwMode="auto">
          <a:xfrm>
            <a:off x="3276600" y="3357563"/>
            <a:ext cx="2235200" cy="3968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00"/>
                </a:solidFill>
                <a:sym typeface="Symbol" pitchFamily="18" charset="2"/>
              </a:rPr>
              <a:t>GASTRINOMA ?</a:t>
            </a:r>
          </a:p>
        </p:txBody>
      </p:sp>
      <p:sp>
        <p:nvSpPr>
          <p:cNvPr id="30725" name="AutoShape 16"/>
          <p:cNvSpPr>
            <a:spLocks noChangeArrowheads="1"/>
          </p:cNvSpPr>
          <p:nvPr/>
        </p:nvSpPr>
        <p:spPr bwMode="auto">
          <a:xfrm rot="5400000">
            <a:off x="947738" y="4100512"/>
            <a:ext cx="433388" cy="385763"/>
          </a:xfrm>
          <a:prstGeom prst="rightArrow">
            <a:avLst>
              <a:gd name="adj1" fmla="val 50000"/>
              <a:gd name="adj2" fmla="val 28086"/>
            </a:avLst>
          </a:prstGeom>
          <a:solidFill>
            <a:srgbClr val="FF0000"/>
          </a:solidFill>
          <a:ln w="12700">
            <a:solidFill>
              <a:srgbClr val="FF0000"/>
            </a:solidFill>
            <a:miter lim="800000"/>
            <a:headEnd/>
            <a:tailEnd/>
          </a:ln>
        </p:spPr>
        <p:txBody>
          <a:bodyPr rot="10800000" vert="eaVert" wrap="none" anchor="ctr"/>
          <a:lstStyle/>
          <a:p>
            <a:pPr algn="ctr" eaLnBrk="0" hangingPunct="0"/>
            <a:endParaRPr lang="it-IT" altLang="it-IT" sz="2800"/>
          </a:p>
        </p:txBody>
      </p:sp>
      <p:sp>
        <p:nvSpPr>
          <p:cNvPr id="97284" name="Rectangle 19"/>
          <p:cNvSpPr>
            <a:spLocks noChangeArrowheads="1"/>
          </p:cNvSpPr>
          <p:nvPr/>
        </p:nvSpPr>
        <p:spPr bwMode="auto">
          <a:xfrm>
            <a:off x="2770188" y="1628775"/>
            <a:ext cx="3457575" cy="576263"/>
          </a:xfrm>
          <a:prstGeom prst="rect">
            <a:avLst/>
          </a:prstGeom>
          <a:noFill/>
          <a:ln w="12700">
            <a:solidFill>
              <a:srgbClr val="66FF33"/>
            </a:solidFill>
            <a:miter lim="800000"/>
            <a:headEnd/>
            <a:tailEnd/>
          </a:ln>
        </p:spPr>
        <p:txBody>
          <a:bodyPr wrap="none" anchor="ctr"/>
          <a:lstStyle/>
          <a:p>
            <a:pPr algn="ctr" eaLnBrk="0" hangingPunct="0"/>
            <a:endParaRPr lang="it-IT" altLang="it-IT" sz="2800"/>
          </a:p>
        </p:txBody>
      </p:sp>
      <p:sp>
        <p:nvSpPr>
          <p:cNvPr id="97285" name="AutoShape 21"/>
          <p:cNvSpPr>
            <a:spLocks noChangeArrowheads="1"/>
          </p:cNvSpPr>
          <p:nvPr/>
        </p:nvSpPr>
        <p:spPr bwMode="auto">
          <a:xfrm rot="5400000">
            <a:off x="3985419" y="2575719"/>
            <a:ext cx="838200" cy="385762"/>
          </a:xfrm>
          <a:prstGeom prst="rightArrow">
            <a:avLst>
              <a:gd name="adj1" fmla="val 50000"/>
              <a:gd name="adj2" fmla="val 54321"/>
            </a:avLst>
          </a:prstGeom>
          <a:solidFill>
            <a:srgbClr val="FFFFFF"/>
          </a:solidFill>
          <a:ln w="12700">
            <a:solidFill>
              <a:srgbClr val="FFFFFF"/>
            </a:solidFill>
            <a:miter lim="800000"/>
            <a:headEnd/>
            <a:tailEnd/>
          </a:ln>
        </p:spPr>
        <p:txBody>
          <a:bodyPr rot="10800000" vert="eaVert" wrap="none" anchor="ctr"/>
          <a:lstStyle/>
          <a:p>
            <a:pPr algn="ctr" eaLnBrk="0" hangingPunct="0"/>
            <a:endParaRPr lang="it-IT" altLang="it-IT" sz="2800"/>
          </a:p>
        </p:txBody>
      </p:sp>
      <p:sp>
        <p:nvSpPr>
          <p:cNvPr id="30729" name="Text Box 10"/>
          <p:cNvSpPr txBox="1">
            <a:spLocks noChangeArrowheads="1"/>
          </p:cNvSpPr>
          <p:nvPr/>
        </p:nvSpPr>
        <p:spPr bwMode="auto">
          <a:xfrm>
            <a:off x="-107950" y="3321050"/>
            <a:ext cx="2808288" cy="3968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00FF00"/>
                </a:solidFill>
              </a:rPr>
              <a:t>pH gastrico &lt; 2</a:t>
            </a:r>
          </a:p>
        </p:txBody>
      </p:sp>
      <p:sp>
        <p:nvSpPr>
          <p:cNvPr id="30730" name="AutoShape 22"/>
          <p:cNvSpPr>
            <a:spLocks noChangeArrowheads="1"/>
          </p:cNvSpPr>
          <p:nvPr/>
        </p:nvSpPr>
        <p:spPr bwMode="auto">
          <a:xfrm rot="10800000">
            <a:off x="2482850" y="3357563"/>
            <a:ext cx="865188" cy="384175"/>
          </a:xfrm>
          <a:prstGeom prst="rightArrow">
            <a:avLst>
              <a:gd name="adj1" fmla="val 50000"/>
              <a:gd name="adj2" fmla="val 56302"/>
            </a:avLst>
          </a:prstGeom>
          <a:solidFill>
            <a:srgbClr val="FFFFFF"/>
          </a:solidFill>
          <a:ln w="12700">
            <a:solidFill>
              <a:srgbClr val="FFFFFF"/>
            </a:solidFill>
            <a:miter lim="800000"/>
            <a:headEnd/>
            <a:tailEnd/>
          </a:ln>
        </p:spPr>
        <p:txBody>
          <a:bodyPr rot="10800000" wrap="none" anchor="ctr"/>
          <a:lstStyle/>
          <a:p>
            <a:pPr algn="ctr" eaLnBrk="0" hangingPunct="0"/>
            <a:endParaRPr lang="it-IT" altLang="it-IT" sz="2800"/>
          </a:p>
        </p:txBody>
      </p:sp>
      <p:sp>
        <p:nvSpPr>
          <p:cNvPr id="30731" name="Oval 11"/>
          <p:cNvSpPr>
            <a:spLocks noChangeArrowheads="1"/>
          </p:cNvSpPr>
          <p:nvPr/>
        </p:nvSpPr>
        <p:spPr bwMode="auto">
          <a:xfrm>
            <a:off x="107950" y="3141663"/>
            <a:ext cx="2303463" cy="792162"/>
          </a:xfrm>
          <a:prstGeom prst="ellipse">
            <a:avLst/>
          </a:prstGeom>
          <a:noFill/>
          <a:ln w="9525">
            <a:solidFill>
              <a:srgbClr val="FF0000"/>
            </a:solidFill>
            <a:round/>
            <a:headEnd/>
            <a:tailEnd/>
          </a:ln>
        </p:spPr>
        <p:txBody>
          <a:bodyPr wrap="none" anchor="ctr"/>
          <a:lstStyle/>
          <a:p>
            <a:endParaRPr lang="it-IT" altLang="it-IT"/>
          </a:p>
        </p:txBody>
      </p:sp>
      <p:sp>
        <p:nvSpPr>
          <p:cNvPr id="30732" name="Text Box 10"/>
          <p:cNvSpPr txBox="1">
            <a:spLocks noChangeArrowheads="1"/>
          </p:cNvSpPr>
          <p:nvPr/>
        </p:nvSpPr>
        <p:spPr bwMode="auto">
          <a:xfrm>
            <a:off x="6372225" y="3357563"/>
            <a:ext cx="2808288" cy="3968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00FF00"/>
                </a:solidFill>
              </a:rPr>
              <a:t>pH gastrico &gt; 2</a:t>
            </a:r>
          </a:p>
        </p:txBody>
      </p:sp>
      <p:sp>
        <p:nvSpPr>
          <p:cNvPr id="30733" name="Oval 13"/>
          <p:cNvSpPr>
            <a:spLocks noChangeArrowheads="1"/>
          </p:cNvSpPr>
          <p:nvPr/>
        </p:nvSpPr>
        <p:spPr bwMode="auto">
          <a:xfrm>
            <a:off x="6588125" y="3213100"/>
            <a:ext cx="2303463" cy="792163"/>
          </a:xfrm>
          <a:prstGeom prst="ellipse">
            <a:avLst/>
          </a:prstGeom>
          <a:noFill/>
          <a:ln w="9525">
            <a:solidFill>
              <a:srgbClr val="FF0000"/>
            </a:solidFill>
            <a:round/>
            <a:headEnd/>
            <a:tailEnd/>
          </a:ln>
        </p:spPr>
        <p:txBody>
          <a:bodyPr wrap="none" anchor="ctr"/>
          <a:lstStyle/>
          <a:p>
            <a:endParaRPr lang="it-IT" altLang="it-IT"/>
          </a:p>
        </p:txBody>
      </p:sp>
      <p:sp>
        <p:nvSpPr>
          <p:cNvPr id="30734" name="AutoShape 22"/>
          <p:cNvSpPr>
            <a:spLocks noChangeArrowheads="1"/>
          </p:cNvSpPr>
          <p:nvPr/>
        </p:nvSpPr>
        <p:spPr bwMode="auto">
          <a:xfrm>
            <a:off x="5511800" y="3363913"/>
            <a:ext cx="865188" cy="384175"/>
          </a:xfrm>
          <a:prstGeom prst="rightArrow">
            <a:avLst>
              <a:gd name="adj1" fmla="val 50000"/>
              <a:gd name="adj2" fmla="val 56302"/>
            </a:avLst>
          </a:prstGeom>
          <a:solidFill>
            <a:srgbClr val="FFFFFF"/>
          </a:solidFill>
          <a:ln w="12700">
            <a:solidFill>
              <a:srgbClr val="FFFFFF"/>
            </a:solidFill>
            <a:miter lim="800000"/>
            <a:headEnd/>
            <a:tailEnd/>
          </a:ln>
        </p:spPr>
        <p:txBody>
          <a:bodyPr wrap="none" anchor="ctr"/>
          <a:lstStyle/>
          <a:p>
            <a:pPr algn="ctr" eaLnBrk="0" hangingPunct="0"/>
            <a:endParaRPr lang="it-IT" altLang="it-IT" sz="2800"/>
          </a:p>
        </p:txBody>
      </p:sp>
      <p:sp>
        <p:nvSpPr>
          <p:cNvPr id="30735" name="Text Box 15"/>
          <p:cNvSpPr txBox="1">
            <a:spLocks noChangeArrowheads="1"/>
          </p:cNvSpPr>
          <p:nvPr/>
        </p:nvSpPr>
        <p:spPr bwMode="auto">
          <a:xfrm>
            <a:off x="6729413" y="4743450"/>
            <a:ext cx="2235200" cy="7016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00"/>
                </a:solidFill>
                <a:sym typeface="Symbol" pitchFamily="18" charset="2"/>
              </a:rPr>
              <a:t>Gastrite Cronica Atrofica ?</a:t>
            </a:r>
          </a:p>
        </p:txBody>
      </p:sp>
      <p:sp>
        <p:nvSpPr>
          <p:cNvPr id="30736" name="Text Box 15"/>
          <p:cNvSpPr txBox="1">
            <a:spLocks noChangeArrowheads="1"/>
          </p:cNvSpPr>
          <p:nvPr/>
        </p:nvSpPr>
        <p:spPr bwMode="auto">
          <a:xfrm>
            <a:off x="0" y="4652963"/>
            <a:ext cx="2235200" cy="3968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00"/>
                </a:solidFill>
                <a:sym typeface="Symbol" pitchFamily="18" charset="2"/>
              </a:rPr>
              <a:t>GASTRINOMA</a:t>
            </a:r>
          </a:p>
        </p:txBody>
      </p:sp>
      <p:sp>
        <p:nvSpPr>
          <p:cNvPr id="30737" name="AutoShape 16"/>
          <p:cNvSpPr>
            <a:spLocks noChangeArrowheads="1"/>
          </p:cNvSpPr>
          <p:nvPr/>
        </p:nvSpPr>
        <p:spPr bwMode="auto">
          <a:xfrm rot="9419053">
            <a:off x="6300788" y="5589588"/>
            <a:ext cx="1152525" cy="385762"/>
          </a:xfrm>
          <a:prstGeom prst="rightArrow">
            <a:avLst>
              <a:gd name="adj1" fmla="val 58852"/>
              <a:gd name="adj2" fmla="val 84277"/>
            </a:avLst>
          </a:prstGeom>
          <a:solidFill>
            <a:srgbClr val="FF0000"/>
          </a:solidFill>
          <a:ln w="12700">
            <a:solidFill>
              <a:srgbClr val="FF0000"/>
            </a:solidFill>
            <a:miter lim="800000"/>
            <a:headEnd/>
            <a:tailEnd/>
          </a:ln>
        </p:spPr>
        <p:txBody>
          <a:bodyPr rot="10800000" wrap="none" anchor="ctr"/>
          <a:lstStyle/>
          <a:p>
            <a:pPr algn="ctr" eaLnBrk="0" hangingPunct="0"/>
            <a:endParaRPr lang="it-IT" altLang="it-IT" sz="2800"/>
          </a:p>
        </p:txBody>
      </p:sp>
      <p:sp>
        <p:nvSpPr>
          <p:cNvPr id="30738" name="AutoShape 16"/>
          <p:cNvSpPr>
            <a:spLocks noChangeArrowheads="1"/>
          </p:cNvSpPr>
          <p:nvPr/>
        </p:nvSpPr>
        <p:spPr bwMode="auto">
          <a:xfrm rot="5400000">
            <a:off x="7643813" y="4243387"/>
            <a:ext cx="433388" cy="385763"/>
          </a:xfrm>
          <a:prstGeom prst="rightArrow">
            <a:avLst>
              <a:gd name="adj1" fmla="val 50000"/>
              <a:gd name="adj2" fmla="val 28086"/>
            </a:avLst>
          </a:prstGeom>
          <a:solidFill>
            <a:srgbClr val="FF0000"/>
          </a:solidFill>
          <a:ln w="12700">
            <a:solidFill>
              <a:srgbClr val="FF0000"/>
            </a:solidFill>
            <a:miter lim="800000"/>
            <a:headEnd/>
            <a:tailEnd/>
          </a:ln>
        </p:spPr>
        <p:txBody>
          <a:bodyPr rot="10800000" vert="eaVert" wrap="none" anchor="ctr"/>
          <a:lstStyle/>
          <a:p>
            <a:pPr algn="ctr" eaLnBrk="0" hangingPunct="0"/>
            <a:endParaRPr lang="it-IT" altLang="it-IT" sz="2800"/>
          </a:p>
        </p:txBody>
      </p:sp>
      <p:sp>
        <p:nvSpPr>
          <p:cNvPr id="30739" name="Text Box 15"/>
          <p:cNvSpPr txBox="1">
            <a:spLocks noChangeArrowheads="1"/>
          </p:cNvSpPr>
          <p:nvPr/>
        </p:nvSpPr>
        <p:spPr bwMode="auto">
          <a:xfrm>
            <a:off x="3200400" y="5751513"/>
            <a:ext cx="2955925" cy="863600"/>
          </a:xfrm>
          <a:prstGeom prst="rect">
            <a:avLst/>
          </a:prstGeom>
          <a:noFill/>
          <a:ln w="9525">
            <a:solidFill>
              <a:srgbClr val="00FF00"/>
            </a:solid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00"/>
                </a:solidFill>
                <a:sym typeface="Symbol" pitchFamily="18" charset="2"/>
              </a:rPr>
              <a:t>EGDS + BX</a:t>
            </a:r>
          </a:p>
          <a:p>
            <a:pPr algn="ctr" eaLnBrk="0" hangingPunct="0">
              <a:spcBef>
                <a:spcPct val="50000"/>
              </a:spcBef>
              <a:buClr>
                <a:srgbClr val="FFFFFF"/>
              </a:buClr>
              <a:buFont typeface="Wingdings" pitchFamily="2" charset="2"/>
              <a:buNone/>
            </a:pPr>
            <a:r>
              <a:rPr lang="it-IT" altLang="it-IT" sz="2000" b="1">
                <a:solidFill>
                  <a:srgbClr val="FFFF00"/>
                </a:solidFill>
                <a:sym typeface="Symbol" pitchFamily="18" charset="2"/>
              </a:rPr>
              <a:t>(antro-corpo-fondo)</a:t>
            </a:r>
          </a:p>
        </p:txBody>
      </p:sp>
      <p:pic>
        <p:nvPicPr>
          <p:cNvPr id="97298" name="Picture 9" descr="nonno-simpson"/>
          <p:cNvPicPr>
            <a:picLocks noChangeAspect="1" noChangeArrowheads="1"/>
          </p:cNvPicPr>
          <p:nvPr/>
        </p:nvPicPr>
        <p:blipFill>
          <a:blip r:embed="rId2"/>
          <a:srcRect/>
          <a:stretch>
            <a:fillRect/>
          </a:stretch>
        </p:blipFill>
        <p:spPr bwMode="auto">
          <a:xfrm>
            <a:off x="7967663" y="92075"/>
            <a:ext cx="936625" cy="936625"/>
          </a:xfrm>
          <a:prstGeom prst="rect">
            <a:avLst/>
          </a:prstGeom>
          <a:noFill/>
          <a:ln w="9525">
            <a:noFill/>
            <a:miter lim="800000"/>
            <a:headEnd/>
            <a:tailEnd/>
          </a:ln>
        </p:spPr>
      </p:pic>
      <p:sp>
        <p:nvSpPr>
          <p:cNvPr id="22" name="CasellaDiTesto 21"/>
          <p:cNvSpPr txBox="1">
            <a:spLocks noChangeArrowheads="1"/>
          </p:cNvSpPr>
          <p:nvPr/>
        </p:nvSpPr>
        <p:spPr bwMode="auto">
          <a:xfrm>
            <a:off x="7043738" y="1389063"/>
            <a:ext cx="1847850" cy="338137"/>
          </a:xfrm>
          <a:prstGeom prst="rect">
            <a:avLst/>
          </a:prstGeom>
          <a:noFill/>
          <a:ln w="9525">
            <a:solidFill>
              <a:srgbClr val="00FF00"/>
            </a:solidFill>
            <a:miter lim="800000"/>
            <a:headEnd/>
            <a:tailEnd/>
          </a:ln>
        </p:spPr>
        <p:txBody>
          <a:bodyPr>
            <a:spAutoFit/>
          </a:bodyPr>
          <a:lstStyle/>
          <a:p>
            <a:r>
              <a:rPr lang="it-IT" altLang="it-IT" sz="1600" b="1">
                <a:solidFill>
                  <a:srgbClr val="FFFF00"/>
                </a:solidFill>
              </a:rPr>
              <a:t>Deficit di Vit B12</a:t>
            </a:r>
            <a:endParaRPr lang="it-IT" altLang="it-IT" sz="1600" b="1">
              <a:solidFill>
                <a:schemeClr val="bg1"/>
              </a:solidFill>
            </a:endParaRPr>
          </a:p>
        </p:txBody>
      </p:sp>
      <p:sp>
        <p:nvSpPr>
          <p:cNvPr id="23" name="AutoShape 16"/>
          <p:cNvSpPr>
            <a:spLocks noChangeArrowheads="1"/>
          </p:cNvSpPr>
          <p:nvPr/>
        </p:nvSpPr>
        <p:spPr bwMode="auto">
          <a:xfrm rot="-4937229">
            <a:off x="7373144" y="2247107"/>
            <a:ext cx="863600" cy="385762"/>
          </a:xfrm>
          <a:prstGeom prst="rightArrow">
            <a:avLst>
              <a:gd name="adj1" fmla="val 50000"/>
              <a:gd name="adj2" fmla="val 28118"/>
            </a:avLst>
          </a:prstGeom>
          <a:solidFill>
            <a:srgbClr val="FF0000"/>
          </a:solidFill>
          <a:ln w="12700">
            <a:solidFill>
              <a:srgbClr val="FF0000"/>
            </a:solidFill>
            <a:miter lim="800000"/>
            <a:headEnd/>
            <a:tailEnd/>
          </a:ln>
        </p:spPr>
        <p:txBody>
          <a:bodyPr rot="10800000" vert="eaVert" wrap="none" anchor="ctr"/>
          <a:lstStyle/>
          <a:p>
            <a:pPr algn="ctr" eaLnBrk="0" hangingPunct="0"/>
            <a:endParaRPr lang="it-IT" altLang="it-IT" sz="2800"/>
          </a:p>
        </p:txBody>
      </p:sp>
    </p:spTree>
    <p:extLst>
      <p:ext uri="{BB962C8B-B14F-4D97-AF65-F5344CB8AC3E}">
        <p14:creationId xmlns:p14="http://schemas.microsoft.com/office/powerpoint/2010/main" val="2659011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anim calcmode="lin" valueType="num">
                                      <p:cBhvr additive="base">
                                        <p:cTn id="7" dur="500" fill="hold"/>
                                        <p:tgtEl>
                                          <p:spTgt spid="30730"/>
                                        </p:tgtEl>
                                        <p:attrNameLst>
                                          <p:attrName>ppt_x</p:attrName>
                                        </p:attrNameLst>
                                      </p:cBhvr>
                                      <p:tavLst>
                                        <p:tav tm="0">
                                          <p:val>
                                            <p:strVal val="#ppt_x"/>
                                          </p:val>
                                        </p:tav>
                                        <p:tav tm="100000">
                                          <p:val>
                                            <p:strVal val="#ppt_x"/>
                                          </p:val>
                                        </p:tav>
                                      </p:tavLst>
                                    </p:anim>
                                    <p:anim calcmode="lin" valueType="num">
                                      <p:cBhvr additive="base">
                                        <p:cTn id="8" dur="500" fill="hold"/>
                                        <p:tgtEl>
                                          <p:spTgt spid="307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31"/>
                                        </p:tgtEl>
                                        <p:attrNameLst>
                                          <p:attrName>style.visibility</p:attrName>
                                        </p:attrNameLst>
                                      </p:cBhvr>
                                      <p:to>
                                        <p:strVal val="visible"/>
                                      </p:to>
                                    </p:set>
                                    <p:anim calcmode="lin" valueType="num">
                                      <p:cBhvr additive="base">
                                        <p:cTn id="11" dur="500" fill="hold"/>
                                        <p:tgtEl>
                                          <p:spTgt spid="30731"/>
                                        </p:tgtEl>
                                        <p:attrNameLst>
                                          <p:attrName>ppt_x</p:attrName>
                                        </p:attrNameLst>
                                      </p:cBhvr>
                                      <p:tavLst>
                                        <p:tav tm="0">
                                          <p:val>
                                            <p:strVal val="#ppt_x"/>
                                          </p:val>
                                        </p:tav>
                                        <p:tav tm="100000">
                                          <p:val>
                                            <p:strVal val="#ppt_x"/>
                                          </p:val>
                                        </p:tav>
                                      </p:tavLst>
                                    </p:anim>
                                    <p:anim calcmode="lin" valueType="num">
                                      <p:cBhvr additive="base">
                                        <p:cTn id="12" dur="500" fill="hold"/>
                                        <p:tgtEl>
                                          <p:spTgt spid="307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additive="base">
                                        <p:cTn id="15" dur="500" fill="hold"/>
                                        <p:tgtEl>
                                          <p:spTgt spid="30729"/>
                                        </p:tgtEl>
                                        <p:attrNameLst>
                                          <p:attrName>ppt_x</p:attrName>
                                        </p:attrNameLst>
                                      </p:cBhvr>
                                      <p:tavLst>
                                        <p:tav tm="0">
                                          <p:val>
                                            <p:strVal val="#ppt_x"/>
                                          </p:val>
                                        </p:tav>
                                        <p:tav tm="100000">
                                          <p:val>
                                            <p:strVal val="#ppt_x"/>
                                          </p:val>
                                        </p:tav>
                                      </p:tavLst>
                                    </p:anim>
                                    <p:anim calcmode="lin" valueType="num">
                                      <p:cBhvr additive="base">
                                        <p:cTn id="16" dur="500" fill="hold"/>
                                        <p:tgtEl>
                                          <p:spTgt spid="307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736"/>
                                        </p:tgtEl>
                                        <p:attrNameLst>
                                          <p:attrName>style.visibility</p:attrName>
                                        </p:attrNameLst>
                                      </p:cBhvr>
                                      <p:to>
                                        <p:strVal val="visible"/>
                                      </p:to>
                                    </p:set>
                                    <p:anim calcmode="lin" valueType="num">
                                      <p:cBhvr additive="base">
                                        <p:cTn id="23" dur="500" fill="hold"/>
                                        <p:tgtEl>
                                          <p:spTgt spid="30736"/>
                                        </p:tgtEl>
                                        <p:attrNameLst>
                                          <p:attrName>ppt_x</p:attrName>
                                        </p:attrNameLst>
                                      </p:cBhvr>
                                      <p:tavLst>
                                        <p:tav tm="0">
                                          <p:val>
                                            <p:strVal val="#ppt_x"/>
                                          </p:val>
                                        </p:tav>
                                        <p:tav tm="100000">
                                          <p:val>
                                            <p:strVal val="#ppt_x"/>
                                          </p:val>
                                        </p:tav>
                                      </p:tavLst>
                                    </p:anim>
                                    <p:anim calcmode="lin" valueType="num">
                                      <p:cBhvr additive="base">
                                        <p:cTn id="24" dur="500" fill="hold"/>
                                        <p:tgtEl>
                                          <p:spTgt spid="3073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34"/>
                                        </p:tgtEl>
                                        <p:attrNameLst>
                                          <p:attrName>style.visibility</p:attrName>
                                        </p:attrNameLst>
                                      </p:cBhvr>
                                      <p:to>
                                        <p:strVal val="visible"/>
                                      </p:to>
                                    </p:set>
                                    <p:anim calcmode="lin" valueType="num">
                                      <p:cBhvr additive="base">
                                        <p:cTn id="29" dur="500" fill="hold"/>
                                        <p:tgtEl>
                                          <p:spTgt spid="30734"/>
                                        </p:tgtEl>
                                        <p:attrNameLst>
                                          <p:attrName>ppt_x</p:attrName>
                                        </p:attrNameLst>
                                      </p:cBhvr>
                                      <p:tavLst>
                                        <p:tav tm="0">
                                          <p:val>
                                            <p:strVal val="#ppt_x"/>
                                          </p:val>
                                        </p:tav>
                                        <p:tav tm="100000">
                                          <p:val>
                                            <p:strVal val="#ppt_x"/>
                                          </p:val>
                                        </p:tav>
                                      </p:tavLst>
                                    </p:anim>
                                    <p:anim calcmode="lin" valueType="num">
                                      <p:cBhvr additive="base">
                                        <p:cTn id="30" dur="500" fill="hold"/>
                                        <p:tgtEl>
                                          <p:spTgt spid="3073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733"/>
                                        </p:tgtEl>
                                        <p:attrNameLst>
                                          <p:attrName>style.visibility</p:attrName>
                                        </p:attrNameLst>
                                      </p:cBhvr>
                                      <p:to>
                                        <p:strVal val="visible"/>
                                      </p:to>
                                    </p:set>
                                    <p:anim calcmode="lin" valueType="num">
                                      <p:cBhvr additive="base">
                                        <p:cTn id="33" dur="500" fill="hold"/>
                                        <p:tgtEl>
                                          <p:spTgt spid="30733"/>
                                        </p:tgtEl>
                                        <p:attrNameLst>
                                          <p:attrName>ppt_x</p:attrName>
                                        </p:attrNameLst>
                                      </p:cBhvr>
                                      <p:tavLst>
                                        <p:tav tm="0">
                                          <p:val>
                                            <p:strVal val="#ppt_x"/>
                                          </p:val>
                                        </p:tav>
                                        <p:tav tm="100000">
                                          <p:val>
                                            <p:strVal val="#ppt_x"/>
                                          </p:val>
                                        </p:tav>
                                      </p:tavLst>
                                    </p:anim>
                                    <p:anim calcmode="lin" valueType="num">
                                      <p:cBhvr additive="base">
                                        <p:cTn id="34" dur="500" fill="hold"/>
                                        <p:tgtEl>
                                          <p:spTgt spid="3073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2"/>
                                        </p:tgtEl>
                                        <p:attrNameLst>
                                          <p:attrName>style.visibility</p:attrName>
                                        </p:attrNameLst>
                                      </p:cBhvr>
                                      <p:to>
                                        <p:strVal val="visible"/>
                                      </p:to>
                                    </p:set>
                                    <p:anim calcmode="lin" valueType="num">
                                      <p:cBhvr additive="base">
                                        <p:cTn id="37" dur="500" fill="hold"/>
                                        <p:tgtEl>
                                          <p:spTgt spid="30732"/>
                                        </p:tgtEl>
                                        <p:attrNameLst>
                                          <p:attrName>ppt_x</p:attrName>
                                        </p:attrNameLst>
                                      </p:cBhvr>
                                      <p:tavLst>
                                        <p:tav tm="0">
                                          <p:val>
                                            <p:strVal val="#ppt_x"/>
                                          </p:val>
                                        </p:tav>
                                        <p:tav tm="100000">
                                          <p:val>
                                            <p:strVal val="#ppt_x"/>
                                          </p:val>
                                        </p:tav>
                                      </p:tavLst>
                                    </p:anim>
                                    <p:anim calcmode="lin" valueType="num">
                                      <p:cBhvr additive="base">
                                        <p:cTn id="38" dur="500" fill="hold"/>
                                        <p:tgtEl>
                                          <p:spTgt spid="307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735"/>
                                        </p:tgtEl>
                                        <p:attrNameLst>
                                          <p:attrName>style.visibility</p:attrName>
                                        </p:attrNameLst>
                                      </p:cBhvr>
                                      <p:to>
                                        <p:strVal val="visible"/>
                                      </p:to>
                                    </p:set>
                                    <p:anim calcmode="lin" valueType="num">
                                      <p:cBhvr additive="base">
                                        <p:cTn id="41" dur="500" fill="hold"/>
                                        <p:tgtEl>
                                          <p:spTgt spid="30735"/>
                                        </p:tgtEl>
                                        <p:attrNameLst>
                                          <p:attrName>ppt_x</p:attrName>
                                        </p:attrNameLst>
                                      </p:cBhvr>
                                      <p:tavLst>
                                        <p:tav tm="0">
                                          <p:val>
                                            <p:strVal val="#ppt_x"/>
                                          </p:val>
                                        </p:tav>
                                        <p:tav tm="100000">
                                          <p:val>
                                            <p:strVal val="#ppt_x"/>
                                          </p:val>
                                        </p:tav>
                                      </p:tavLst>
                                    </p:anim>
                                    <p:anim calcmode="lin" valueType="num">
                                      <p:cBhvr additive="base">
                                        <p:cTn id="42" dur="500" fill="hold"/>
                                        <p:tgtEl>
                                          <p:spTgt spid="3073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738"/>
                                        </p:tgtEl>
                                        <p:attrNameLst>
                                          <p:attrName>style.visibility</p:attrName>
                                        </p:attrNameLst>
                                      </p:cBhvr>
                                      <p:to>
                                        <p:strVal val="visible"/>
                                      </p:to>
                                    </p:set>
                                    <p:anim calcmode="lin" valueType="num">
                                      <p:cBhvr additive="base">
                                        <p:cTn id="45" dur="500" fill="hold"/>
                                        <p:tgtEl>
                                          <p:spTgt spid="30738"/>
                                        </p:tgtEl>
                                        <p:attrNameLst>
                                          <p:attrName>ppt_x</p:attrName>
                                        </p:attrNameLst>
                                      </p:cBhvr>
                                      <p:tavLst>
                                        <p:tav tm="0">
                                          <p:val>
                                            <p:strVal val="#ppt_x"/>
                                          </p:val>
                                        </p:tav>
                                        <p:tav tm="100000">
                                          <p:val>
                                            <p:strVal val="#ppt_x"/>
                                          </p:val>
                                        </p:tav>
                                      </p:tavLst>
                                    </p:anim>
                                    <p:anim calcmode="lin" valueType="num">
                                      <p:cBhvr additive="base">
                                        <p:cTn id="46" dur="500" fill="hold"/>
                                        <p:tgtEl>
                                          <p:spTgt spid="30738"/>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737"/>
                                        </p:tgtEl>
                                        <p:attrNameLst>
                                          <p:attrName>style.visibility</p:attrName>
                                        </p:attrNameLst>
                                      </p:cBhvr>
                                      <p:to>
                                        <p:strVal val="visible"/>
                                      </p:to>
                                    </p:set>
                                    <p:anim calcmode="lin" valueType="num">
                                      <p:cBhvr additive="base">
                                        <p:cTn id="51" dur="500" fill="hold"/>
                                        <p:tgtEl>
                                          <p:spTgt spid="30737"/>
                                        </p:tgtEl>
                                        <p:attrNameLst>
                                          <p:attrName>ppt_x</p:attrName>
                                        </p:attrNameLst>
                                      </p:cBhvr>
                                      <p:tavLst>
                                        <p:tav tm="0">
                                          <p:val>
                                            <p:strVal val="#ppt_x"/>
                                          </p:val>
                                        </p:tav>
                                        <p:tav tm="100000">
                                          <p:val>
                                            <p:strVal val="#ppt_x"/>
                                          </p:val>
                                        </p:tav>
                                      </p:tavLst>
                                    </p:anim>
                                    <p:anim calcmode="lin" valueType="num">
                                      <p:cBhvr additive="base">
                                        <p:cTn id="52" dur="500" fill="hold"/>
                                        <p:tgtEl>
                                          <p:spTgt spid="3073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739"/>
                                        </p:tgtEl>
                                        <p:attrNameLst>
                                          <p:attrName>style.visibility</p:attrName>
                                        </p:attrNameLst>
                                      </p:cBhvr>
                                      <p:to>
                                        <p:strVal val="visible"/>
                                      </p:to>
                                    </p:set>
                                    <p:anim calcmode="lin" valueType="num">
                                      <p:cBhvr additive="base">
                                        <p:cTn id="55" dur="500" fill="hold"/>
                                        <p:tgtEl>
                                          <p:spTgt spid="30739"/>
                                        </p:tgtEl>
                                        <p:attrNameLst>
                                          <p:attrName>ppt_x</p:attrName>
                                        </p:attrNameLst>
                                      </p:cBhvr>
                                      <p:tavLst>
                                        <p:tav tm="0">
                                          <p:val>
                                            <p:strVal val="#ppt_x"/>
                                          </p:val>
                                        </p:tav>
                                        <p:tav tm="100000">
                                          <p:val>
                                            <p:strVal val="#ppt_x"/>
                                          </p:val>
                                        </p:tav>
                                      </p:tavLst>
                                    </p:anim>
                                    <p:anim calcmode="lin" valueType="num">
                                      <p:cBhvr additive="base">
                                        <p:cTn id="56" dur="500" fill="hold"/>
                                        <p:tgtEl>
                                          <p:spTgt spid="30739"/>
                                        </p:tgtEl>
                                        <p:attrNameLst>
                                          <p:attrName>ppt_y</p:attrName>
                                        </p:attrNameLst>
                                      </p:cBhvr>
                                      <p:tavLst>
                                        <p:tav tm="0">
                                          <p:val>
                                            <p:strVal val="1+#ppt_h/2"/>
                                          </p:val>
                                        </p:tav>
                                        <p:tav tm="100000">
                                          <p:val>
                                            <p:strVal val="#ppt_y"/>
                                          </p:val>
                                        </p:tav>
                                      </p:tavLst>
                                    </p:anim>
                                  </p:childTnLst>
                                </p:cTn>
                              </p:par>
                              <p:par>
                                <p:cTn id="57" presetID="3"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linds(horizontal)">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9" grpId="0"/>
      <p:bldP spid="30730" grpId="0" animBg="1"/>
      <p:bldP spid="30731" grpId="0" animBg="1"/>
      <p:bldP spid="30732" grpId="0"/>
      <p:bldP spid="30733" grpId="0" animBg="1"/>
      <p:bldP spid="30734" grpId="0" animBg="1"/>
      <p:bldP spid="30735" grpId="0"/>
      <p:bldP spid="30736" grpId="0"/>
      <p:bldP spid="30737" grpId="0" animBg="1"/>
      <p:bldP spid="30738" grpId="0" animBg="1"/>
      <p:bldP spid="30739"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7" descr="endo1">
            <a:hlinkClick r:id="rId2" action="ppaction://hlinksldjump"/>
          </p:cNvPr>
          <p:cNvPicPr>
            <a:picLocks noChangeAspect="1" noChangeArrowheads="1"/>
          </p:cNvPicPr>
          <p:nvPr/>
        </p:nvPicPr>
        <p:blipFill>
          <a:blip r:embed="rId3"/>
          <a:srcRect/>
          <a:stretch>
            <a:fillRect/>
          </a:stretch>
        </p:blipFill>
        <p:spPr bwMode="auto">
          <a:xfrm>
            <a:off x="3563938" y="549275"/>
            <a:ext cx="1728787" cy="1219200"/>
          </a:xfrm>
          <a:prstGeom prst="rect">
            <a:avLst/>
          </a:prstGeom>
          <a:noFill/>
          <a:ln w="9525">
            <a:noFill/>
            <a:miter lim="800000"/>
            <a:headEnd/>
            <a:tailEnd/>
          </a:ln>
        </p:spPr>
      </p:pic>
      <p:sp>
        <p:nvSpPr>
          <p:cNvPr id="4" name="CasellaDiTesto 3"/>
          <p:cNvSpPr txBox="1">
            <a:spLocks noChangeArrowheads="1"/>
          </p:cNvSpPr>
          <p:nvPr/>
        </p:nvSpPr>
        <p:spPr bwMode="auto">
          <a:xfrm>
            <a:off x="827088" y="2205038"/>
            <a:ext cx="6769100" cy="1754327"/>
          </a:xfrm>
          <a:prstGeom prst="rect">
            <a:avLst/>
          </a:prstGeom>
          <a:noFill/>
          <a:ln w="9525">
            <a:noFill/>
            <a:miter lim="800000"/>
            <a:headEnd/>
            <a:tailEnd/>
          </a:ln>
        </p:spPr>
        <p:txBody>
          <a:bodyPr>
            <a:spAutoFit/>
          </a:bodyPr>
          <a:lstStyle/>
          <a:p>
            <a:r>
              <a:rPr lang="it-IT" altLang="it-IT" b="1" dirty="0">
                <a:solidFill>
                  <a:schemeClr val="bg1"/>
                </a:solidFill>
              </a:rPr>
              <a:t>Gastrite cronica antrale</a:t>
            </a:r>
            <a:r>
              <a:rPr lang="it-IT" altLang="it-IT" b="1" dirty="0">
                <a:solidFill>
                  <a:srgbClr val="FFFF00"/>
                </a:solidFill>
              </a:rPr>
              <a:t> con diffusa metaplasia intestinale</a:t>
            </a:r>
            <a:r>
              <a:rPr lang="it-IT" altLang="it-IT" b="1" dirty="0" smtClean="0">
                <a:solidFill>
                  <a:srgbClr val="FFFF00"/>
                </a:solidFill>
              </a:rPr>
              <a:t>.</a:t>
            </a:r>
          </a:p>
          <a:p>
            <a:endParaRPr lang="it-IT" altLang="it-IT" b="1" dirty="0">
              <a:solidFill>
                <a:srgbClr val="FFFF00"/>
              </a:solidFill>
            </a:endParaRPr>
          </a:p>
          <a:p>
            <a:r>
              <a:rPr lang="it-IT" altLang="it-IT" b="1" dirty="0" smtClean="0">
                <a:solidFill>
                  <a:srgbClr val="FFFF00"/>
                </a:solidFill>
              </a:rPr>
              <a:t> </a:t>
            </a:r>
            <a:r>
              <a:rPr lang="it-IT" altLang="it-IT" b="1" dirty="0">
                <a:solidFill>
                  <a:schemeClr val="tx2">
                    <a:lumMod val="40000"/>
                    <a:lumOff val="60000"/>
                  </a:schemeClr>
                </a:solidFill>
              </a:rPr>
              <a:t>A livello di corpo e fondo si evidenziano tre formazioni polipoidi di diametro massimo di 12 mm.</a:t>
            </a:r>
          </a:p>
          <a:p>
            <a:endParaRPr lang="it-IT" altLang="it-IT" b="1" dirty="0">
              <a:solidFill>
                <a:srgbClr val="FFFF00"/>
              </a:solidFill>
            </a:endParaRPr>
          </a:p>
          <a:p>
            <a:r>
              <a:rPr lang="it-IT" altLang="it-IT" b="1" dirty="0" err="1">
                <a:solidFill>
                  <a:srgbClr val="FFCC66"/>
                </a:solidFill>
              </a:rPr>
              <a:t>pH</a:t>
            </a:r>
            <a:r>
              <a:rPr lang="it-IT" altLang="it-IT" b="1" dirty="0">
                <a:solidFill>
                  <a:srgbClr val="FFCC66"/>
                </a:solidFill>
              </a:rPr>
              <a:t> = 8 (in </a:t>
            </a:r>
            <a:r>
              <a:rPr lang="it-IT" altLang="it-IT" b="1" dirty="0" smtClean="0">
                <a:solidFill>
                  <a:srgbClr val="FFCC66"/>
                </a:solidFill>
              </a:rPr>
              <a:t>PPI </a:t>
            </a:r>
            <a:r>
              <a:rPr lang="it-IT" altLang="it-IT" b="1" dirty="0" smtClean="0">
                <a:solidFill>
                  <a:schemeClr val="bg1"/>
                </a:solidFill>
              </a:rPr>
              <a:t>!!!</a:t>
            </a:r>
            <a:r>
              <a:rPr lang="it-IT" altLang="it-IT" b="1" dirty="0" smtClean="0">
                <a:solidFill>
                  <a:srgbClr val="FFCC66"/>
                </a:solidFill>
              </a:rPr>
              <a:t>)</a:t>
            </a:r>
            <a:endParaRPr lang="it-IT" altLang="it-IT" b="1" dirty="0">
              <a:solidFill>
                <a:srgbClr val="FFCC66"/>
              </a:solidFill>
            </a:endParaRPr>
          </a:p>
        </p:txBody>
      </p:sp>
      <p:pic>
        <p:nvPicPr>
          <p:cNvPr id="98308" name="Picture 10" descr="nonno-simpson"/>
          <p:cNvPicPr>
            <a:picLocks noChangeAspect="1" noChangeArrowheads="1"/>
          </p:cNvPicPr>
          <p:nvPr/>
        </p:nvPicPr>
        <p:blipFill>
          <a:blip r:embed="rId4"/>
          <a:srcRect/>
          <a:stretch>
            <a:fillRect/>
          </a:stretch>
        </p:blipFill>
        <p:spPr bwMode="auto">
          <a:xfrm>
            <a:off x="179388" y="188913"/>
            <a:ext cx="1524000" cy="1524000"/>
          </a:xfrm>
          <a:prstGeom prst="rect">
            <a:avLst/>
          </a:prstGeom>
          <a:noFill/>
          <a:ln w="9525">
            <a:noFill/>
            <a:miter lim="800000"/>
            <a:headEnd/>
            <a:tailEnd/>
          </a:ln>
        </p:spPr>
      </p:pic>
      <p:sp>
        <p:nvSpPr>
          <p:cNvPr id="2" name="CasellaDiTesto 3"/>
          <p:cNvSpPr txBox="1">
            <a:spLocks noChangeArrowheads="1"/>
          </p:cNvSpPr>
          <p:nvPr/>
        </p:nvSpPr>
        <p:spPr bwMode="auto">
          <a:xfrm>
            <a:off x="900113" y="4209380"/>
            <a:ext cx="6769100" cy="2308324"/>
          </a:xfrm>
          <a:prstGeom prst="rect">
            <a:avLst/>
          </a:prstGeom>
          <a:noFill/>
          <a:ln w="9525">
            <a:noFill/>
            <a:miter lim="800000"/>
            <a:headEnd/>
            <a:tailEnd/>
          </a:ln>
        </p:spPr>
        <p:txBody>
          <a:bodyPr>
            <a:spAutoFit/>
          </a:bodyPr>
          <a:lstStyle/>
          <a:p>
            <a:pPr algn="ctr"/>
            <a:r>
              <a:rPr lang="it-IT" altLang="it-IT" b="1" dirty="0">
                <a:solidFill>
                  <a:srgbClr val="FFFF00"/>
                </a:solidFill>
              </a:rPr>
              <a:t>ISTOLOGICO</a:t>
            </a:r>
          </a:p>
          <a:p>
            <a:pPr algn="just"/>
            <a:r>
              <a:rPr lang="it-IT" altLang="it-IT" b="1" dirty="0">
                <a:solidFill>
                  <a:srgbClr val="00FF00"/>
                </a:solidFill>
              </a:rPr>
              <a:t>Tumore endocrino (ben differenziato) </a:t>
            </a:r>
            <a:r>
              <a:rPr lang="it-IT" altLang="it-IT" b="1" dirty="0">
                <a:solidFill>
                  <a:srgbClr val="FFFFFF"/>
                </a:solidFill>
              </a:rPr>
              <a:t>a cellule ECL</a:t>
            </a:r>
            <a:r>
              <a:rPr lang="it-IT" altLang="it-IT" b="1" dirty="0">
                <a:solidFill>
                  <a:srgbClr val="00FF00"/>
                </a:solidFill>
              </a:rPr>
              <a:t>, limitato alla mucosa e sottomucosa. Ki-67=0.8% - NET G1</a:t>
            </a:r>
          </a:p>
          <a:p>
            <a:pPr algn="just"/>
            <a:endParaRPr lang="it-IT" altLang="it-IT" b="1" dirty="0" smtClean="0">
              <a:solidFill>
                <a:schemeClr val="bg1"/>
              </a:solidFill>
            </a:endParaRPr>
          </a:p>
          <a:p>
            <a:pPr algn="just"/>
            <a:r>
              <a:rPr lang="it-IT" altLang="it-IT" b="1" dirty="0" smtClean="0">
                <a:solidFill>
                  <a:schemeClr val="bg1"/>
                </a:solidFill>
              </a:rPr>
              <a:t>Gastrite </a:t>
            </a:r>
            <a:r>
              <a:rPr lang="it-IT" altLang="it-IT" b="1" dirty="0">
                <a:solidFill>
                  <a:schemeClr val="bg1"/>
                </a:solidFill>
              </a:rPr>
              <a:t>cronica atrofica del corpo-fondo di </a:t>
            </a:r>
            <a:r>
              <a:rPr lang="it-IT" altLang="it-IT" b="1" dirty="0">
                <a:solidFill>
                  <a:srgbClr val="00FF00"/>
                </a:solidFill>
              </a:rPr>
              <a:t>grado moderato-severo.</a:t>
            </a:r>
          </a:p>
          <a:p>
            <a:pPr algn="just"/>
            <a:endParaRPr lang="it-IT" altLang="it-IT" b="1" dirty="0" smtClean="0">
              <a:solidFill>
                <a:schemeClr val="bg1"/>
              </a:solidFill>
            </a:endParaRPr>
          </a:p>
          <a:p>
            <a:pPr algn="just"/>
            <a:r>
              <a:rPr lang="it-IT" altLang="it-IT" b="1" dirty="0" smtClean="0">
                <a:solidFill>
                  <a:schemeClr val="bg1"/>
                </a:solidFill>
              </a:rPr>
              <a:t>HP</a:t>
            </a:r>
            <a:r>
              <a:rPr lang="it-IT" altLang="it-IT" b="1" dirty="0">
                <a:solidFill>
                  <a:schemeClr val="bg1"/>
                </a:solidFill>
              </a:rPr>
              <a:t>: </a:t>
            </a:r>
            <a:r>
              <a:rPr lang="it-IT" altLang="it-IT" b="1" dirty="0" err="1">
                <a:solidFill>
                  <a:schemeClr val="bg1"/>
                </a:solidFill>
              </a:rPr>
              <a:t>neg</a:t>
            </a:r>
            <a:r>
              <a:rPr lang="it-IT" altLang="it-IT" b="1" dirty="0">
                <a:solidFill>
                  <a:schemeClr val="bg1"/>
                </a:solidFill>
              </a:rPr>
              <a:t>.  </a:t>
            </a:r>
          </a:p>
        </p:txBody>
      </p:sp>
    </p:spTree>
    <p:extLst>
      <p:ext uri="{BB962C8B-B14F-4D97-AF65-F5344CB8AC3E}">
        <p14:creationId xmlns:p14="http://schemas.microsoft.com/office/powerpoint/2010/main" val="3078786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6" descr="http://www.medicitalia.it/public/uploadedfiles/minforma/francescoquatraro_PPI%2005.jpg"/>
          <p:cNvPicPr>
            <a:picLocks noChangeAspect="1" noChangeArrowheads="1"/>
          </p:cNvPicPr>
          <p:nvPr/>
        </p:nvPicPr>
        <p:blipFill>
          <a:blip r:embed="rId2"/>
          <a:srcRect/>
          <a:stretch>
            <a:fillRect/>
          </a:stretch>
        </p:blipFill>
        <p:spPr bwMode="auto">
          <a:xfrm>
            <a:off x="247650" y="550863"/>
            <a:ext cx="4500563" cy="3308350"/>
          </a:xfrm>
          <a:prstGeom prst="rect">
            <a:avLst/>
          </a:prstGeom>
          <a:noFill/>
          <a:ln w="9525">
            <a:noFill/>
            <a:miter lim="800000"/>
            <a:headEnd/>
            <a:tailEnd/>
          </a:ln>
        </p:spPr>
      </p:pic>
      <p:pic>
        <p:nvPicPr>
          <p:cNvPr id="99330" name="Picture 8" descr="http://3.bp.blogspot.com/_UcX0D4sNh3U/TEzYYW3nl8I/AAAAAAAAALM/pCLKvatnsMs/s400/ewfrsdf.jpg"/>
          <p:cNvPicPr>
            <a:picLocks noChangeAspect="1" noChangeArrowheads="1"/>
          </p:cNvPicPr>
          <p:nvPr/>
        </p:nvPicPr>
        <p:blipFill>
          <a:blip r:embed="rId3"/>
          <a:srcRect/>
          <a:stretch>
            <a:fillRect/>
          </a:stretch>
        </p:blipFill>
        <p:spPr bwMode="auto">
          <a:xfrm>
            <a:off x="5219700" y="1916113"/>
            <a:ext cx="3240088" cy="4306887"/>
          </a:xfrm>
          <a:prstGeom prst="rect">
            <a:avLst/>
          </a:prstGeom>
          <a:noFill/>
          <a:ln w="9525">
            <a:noFill/>
            <a:miter lim="800000"/>
            <a:headEnd/>
            <a:tailEnd/>
          </a:ln>
        </p:spPr>
      </p:pic>
    </p:spTree>
    <p:extLst>
      <p:ext uri="{BB962C8B-B14F-4D97-AF65-F5344CB8AC3E}">
        <p14:creationId xmlns:p14="http://schemas.microsoft.com/office/powerpoint/2010/main" val="228967822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CasellaDiTesto 1"/>
          <p:cNvSpPr txBox="1">
            <a:spLocks noChangeArrowheads="1"/>
          </p:cNvSpPr>
          <p:nvPr/>
        </p:nvSpPr>
        <p:spPr bwMode="auto">
          <a:xfrm>
            <a:off x="1882775" y="277813"/>
            <a:ext cx="5497513" cy="1570037"/>
          </a:xfrm>
          <a:prstGeom prst="rect">
            <a:avLst/>
          </a:prstGeom>
          <a:noFill/>
          <a:ln w="9525">
            <a:solidFill>
              <a:srgbClr val="00FF00"/>
            </a:solidFill>
            <a:miter lim="800000"/>
            <a:headEnd/>
            <a:tailEnd/>
          </a:ln>
        </p:spPr>
        <p:txBody>
          <a:bodyPr>
            <a:spAutoFit/>
          </a:bodyPr>
          <a:lstStyle/>
          <a:p>
            <a:pPr algn="ctr"/>
            <a:r>
              <a:rPr lang="it-IT" altLang="it-IT" sz="2400" b="1" dirty="0">
                <a:solidFill>
                  <a:srgbClr val="00FF00"/>
                </a:solidFill>
              </a:rPr>
              <a:t>Valutazione autoimmunità</a:t>
            </a:r>
          </a:p>
          <a:p>
            <a:pPr algn="ctr"/>
            <a:r>
              <a:rPr lang="it-IT" altLang="it-IT" sz="2400" b="1" dirty="0">
                <a:solidFill>
                  <a:srgbClr val="FFFF00"/>
                </a:solidFill>
              </a:rPr>
              <a:t>Ab anti TG:</a:t>
            </a:r>
            <a:r>
              <a:rPr lang="it-IT" altLang="it-IT" sz="2400" b="1" dirty="0">
                <a:solidFill>
                  <a:schemeClr val="bg1"/>
                </a:solidFill>
              </a:rPr>
              <a:t> POSITIVI</a:t>
            </a:r>
          </a:p>
          <a:p>
            <a:pPr algn="ctr"/>
            <a:r>
              <a:rPr lang="it-IT" altLang="it-IT" sz="2400" b="1" dirty="0">
                <a:solidFill>
                  <a:srgbClr val="FFFF00"/>
                </a:solidFill>
              </a:rPr>
              <a:t>Ab anti TPO:</a:t>
            </a:r>
            <a:r>
              <a:rPr lang="it-IT" altLang="it-IT" sz="2400" b="1" dirty="0">
                <a:solidFill>
                  <a:schemeClr val="bg1"/>
                </a:solidFill>
              </a:rPr>
              <a:t> POSITIVI</a:t>
            </a:r>
          </a:p>
          <a:p>
            <a:pPr algn="ctr"/>
            <a:r>
              <a:rPr lang="it-IT" altLang="it-IT" sz="2400" b="1" dirty="0">
                <a:solidFill>
                  <a:srgbClr val="FFFF00"/>
                </a:solidFill>
              </a:rPr>
              <a:t>Ab anti CPG:</a:t>
            </a:r>
            <a:r>
              <a:rPr lang="it-IT" altLang="it-IT" sz="2400" b="1" dirty="0">
                <a:solidFill>
                  <a:schemeClr val="bg1"/>
                </a:solidFill>
              </a:rPr>
              <a:t> POSITIVI</a:t>
            </a:r>
          </a:p>
        </p:txBody>
      </p:sp>
      <p:sp>
        <p:nvSpPr>
          <p:cNvPr id="100355" name="CasellaDiTesto 6"/>
          <p:cNvSpPr txBox="1">
            <a:spLocks noChangeArrowheads="1"/>
          </p:cNvSpPr>
          <p:nvPr/>
        </p:nvSpPr>
        <p:spPr bwMode="auto">
          <a:xfrm>
            <a:off x="204788" y="3213100"/>
            <a:ext cx="3816350" cy="830263"/>
          </a:xfrm>
          <a:prstGeom prst="rect">
            <a:avLst/>
          </a:prstGeom>
          <a:noFill/>
          <a:ln w="9525">
            <a:solidFill>
              <a:srgbClr val="00FF00"/>
            </a:solidFill>
            <a:miter lim="800000"/>
            <a:headEnd/>
            <a:tailEnd/>
          </a:ln>
        </p:spPr>
        <p:txBody>
          <a:bodyPr>
            <a:spAutoFit/>
          </a:bodyPr>
          <a:lstStyle/>
          <a:p>
            <a:pPr algn="ctr"/>
            <a:r>
              <a:rPr lang="it-IT" altLang="it-IT" sz="2400" b="1">
                <a:solidFill>
                  <a:schemeClr val="bg1"/>
                </a:solidFill>
              </a:rPr>
              <a:t>Gastrite cronica atrofica autoimmune</a:t>
            </a:r>
          </a:p>
        </p:txBody>
      </p:sp>
      <p:sp>
        <p:nvSpPr>
          <p:cNvPr id="3" name="Freccia a destra 2"/>
          <p:cNvSpPr/>
          <p:nvPr/>
        </p:nvSpPr>
        <p:spPr>
          <a:xfrm>
            <a:off x="4211638" y="3500438"/>
            <a:ext cx="792162" cy="215900"/>
          </a:xfrm>
          <a:prstGeom prst="rightArrow">
            <a:avLst/>
          </a:prstGeom>
          <a:solidFill>
            <a:srgbClr val="00FF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0357" name="CasellaDiTesto 7"/>
          <p:cNvSpPr txBox="1">
            <a:spLocks noChangeArrowheads="1"/>
          </p:cNvSpPr>
          <p:nvPr/>
        </p:nvSpPr>
        <p:spPr bwMode="auto">
          <a:xfrm>
            <a:off x="5076825" y="3398838"/>
            <a:ext cx="3167063" cy="461962"/>
          </a:xfrm>
          <a:prstGeom prst="rect">
            <a:avLst/>
          </a:prstGeom>
          <a:noFill/>
          <a:ln w="9525">
            <a:solidFill>
              <a:srgbClr val="00FF00"/>
            </a:solidFill>
            <a:miter lim="800000"/>
            <a:headEnd/>
            <a:tailEnd/>
          </a:ln>
        </p:spPr>
        <p:txBody>
          <a:bodyPr>
            <a:spAutoFit/>
          </a:bodyPr>
          <a:lstStyle/>
          <a:p>
            <a:pPr algn="ctr"/>
            <a:r>
              <a:rPr lang="it-IT" altLang="it-IT" sz="2400" b="1">
                <a:solidFill>
                  <a:schemeClr val="bg1"/>
                </a:solidFill>
              </a:rPr>
              <a:t>IPERGASTRINEMIA</a:t>
            </a:r>
          </a:p>
        </p:txBody>
      </p:sp>
      <p:sp>
        <p:nvSpPr>
          <p:cNvPr id="9" name="Freccia a destra 8"/>
          <p:cNvSpPr/>
          <p:nvPr/>
        </p:nvSpPr>
        <p:spPr>
          <a:xfrm rot="6994944">
            <a:off x="5725319" y="4337844"/>
            <a:ext cx="792162" cy="215900"/>
          </a:xfrm>
          <a:prstGeom prst="rightArrow">
            <a:avLst/>
          </a:prstGeom>
          <a:solidFill>
            <a:srgbClr val="00FF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0359" name="CasellaDiTesto 9"/>
          <p:cNvSpPr txBox="1">
            <a:spLocks noChangeArrowheads="1"/>
          </p:cNvSpPr>
          <p:nvPr/>
        </p:nvSpPr>
        <p:spPr bwMode="auto">
          <a:xfrm>
            <a:off x="4264025" y="4941888"/>
            <a:ext cx="3168650" cy="460375"/>
          </a:xfrm>
          <a:prstGeom prst="rect">
            <a:avLst/>
          </a:prstGeom>
          <a:noFill/>
          <a:ln w="9525">
            <a:noFill/>
            <a:miter lim="800000"/>
            <a:headEnd/>
            <a:tailEnd/>
          </a:ln>
        </p:spPr>
        <p:txBody>
          <a:bodyPr>
            <a:spAutoFit/>
          </a:bodyPr>
          <a:lstStyle/>
          <a:p>
            <a:pPr algn="ctr"/>
            <a:r>
              <a:rPr lang="it-IT" altLang="it-IT" sz="2400" b="1">
                <a:solidFill>
                  <a:srgbClr val="00FF00"/>
                </a:solidFill>
              </a:rPr>
              <a:t>NET G1</a:t>
            </a:r>
          </a:p>
        </p:txBody>
      </p:sp>
    </p:spTree>
    <p:extLst>
      <p:ext uri="{BB962C8B-B14F-4D97-AF65-F5344CB8AC3E}">
        <p14:creationId xmlns:p14="http://schemas.microsoft.com/office/powerpoint/2010/main" val="334804128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http://www.davidemerlano.it/files/stomaco_02.jpg"/>
          <p:cNvPicPr>
            <a:picLocks noChangeAspect="1" noChangeArrowheads="1"/>
          </p:cNvPicPr>
          <p:nvPr/>
        </p:nvPicPr>
        <p:blipFill>
          <a:blip r:embed="rId3"/>
          <a:srcRect/>
          <a:stretch>
            <a:fillRect/>
          </a:stretch>
        </p:blipFill>
        <p:spPr bwMode="auto">
          <a:xfrm>
            <a:off x="0" y="0"/>
            <a:ext cx="714375" cy="887413"/>
          </a:xfrm>
          <a:prstGeom prst="rect">
            <a:avLst/>
          </a:prstGeom>
          <a:noFill/>
          <a:ln w="9525">
            <a:noFill/>
            <a:miter lim="800000"/>
            <a:headEnd/>
            <a:tailEnd/>
          </a:ln>
        </p:spPr>
      </p:pic>
      <p:sp>
        <p:nvSpPr>
          <p:cNvPr id="101378" name="Rectangle 2055"/>
          <p:cNvSpPr>
            <a:spLocks noChangeArrowheads="1"/>
          </p:cNvSpPr>
          <p:nvPr/>
        </p:nvSpPr>
        <p:spPr bwMode="auto">
          <a:xfrm>
            <a:off x="1643063" y="71438"/>
            <a:ext cx="5643562" cy="733425"/>
          </a:xfrm>
          <a:prstGeom prst="rect">
            <a:avLst/>
          </a:prstGeom>
          <a:noFill/>
          <a:ln w="9525">
            <a:noFill/>
            <a:miter lim="800000"/>
            <a:headEnd/>
            <a:tailEnd/>
          </a:ln>
        </p:spPr>
        <p:txBody>
          <a:bodyPr anchor="b"/>
          <a:lstStyle/>
          <a:p>
            <a:pPr algn="ctr" eaLnBrk="0" hangingPunct="0"/>
            <a:r>
              <a:rPr lang="it-IT" altLang="it-IT" sz="4400" b="1">
                <a:solidFill>
                  <a:srgbClr val="00FF00"/>
                </a:solidFill>
              </a:rPr>
              <a:t>STOMACO</a:t>
            </a:r>
            <a:endParaRPr lang="it-IT" altLang="it-IT" sz="4800" b="1">
              <a:solidFill>
                <a:srgbClr val="00FF00"/>
              </a:solidFill>
            </a:endParaRPr>
          </a:p>
        </p:txBody>
      </p:sp>
      <p:pic>
        <p:nvPicPr>
          <p:cNvPr id="101379" name="Picture 7" descr="http://www.ospedaliriuniti.bergamo.it/portale/cms.nsf/operimmagini/4B87B6D5A178C76CC12574F9003D0688/$FILE/attenzione.jpg"/>
          <p:cNvPicPr>
            <a:picLocks noChangeAspect="1" noChangeArrowheads="1"/>
          </p:cNvPicPr>
          <p:nvPr/>
        </p:nvPicPr>
        <p:blipFill>
          <a:blip r:embed="rId4"/>
          <a:srcRect/>
          <a:stretch>
            <a:fillRect/>
          </a:stretch>
        </p:blipFill>
        <p:spPr bwMode="auto">
          <a:xfrm>
            <a:off x="8215313" y="0"/>
            <a:ext cx="928687" cy="839788"/>
          </a:xfrm>
          <a:prstGeom prst="rect">
            <a:avLst/>
          </a:prstGeom>
          <a:noFill/>
          <a:ln w="9525">
            <a:noFill/>
            <a:miter lim="800000"/>
            <a:headEnd/>
            <a:tailEnd/>
          </a:ln>
        </p:spPr>
      </p:pic>
      <p:sp>
        <p:nvSpPr>
          <p:cNvPr id="101380" name="Line 3"/>
          <p:cNvSpPr>
            <a:spLocks noChangeShapeType="1"/>
          </p:cNvSpPr>
          <p:nvPr/>
        </p:nvSpPr>
        <p:spPr bwMode="auto">
          <a:xfrm>
            <a:off x="33338" y="914400"/>
            <a:ext cx="9040812" cy="0"/>
          </a:xfrm>
          <a:prstGeom prst="line">
            <a:avLst/>
          </a:prstGeom>
          <a:noFill/>
          <a:ln w="12700">
            <a:solidFill>
              <a:srgbClr val="FFFFFF"/>
            </a:solidFill>
            <a:round/>
            <a:headEnd type="none" w="sm" len="sm"/>
            <a:tailEnd type="none" w="sm" len="sm"/>
          </a:ln>
        </p:spPr>
        <p:txBody>
          <a:bodyPr wrap="none" anchor="ctr"/>
          <a:lstStyle/>
          <a:p>
            <a:endParaRPr lang="it-IT"/>
          </a:p>
        </p:txBody>
      </p:sp>
      <p:sp>
        <p:nvSpPr>
          <p:cNvPr id="6" name="Rectangle 4"/>
          <p:cNvSpPr>
            <a:spLocks noChangeArrowheads="1"/>
          </p:cNvSpPr>
          <p:nvPr/>
        </p:nvSpPr>
        <p:spPr bwMode="auto">
          <a:xfrm>
            <a:off x="33338" y="914400"/>
            <a:ext cx="1965325" cy="4572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400" b="1" dirty="0">
                <a:solidFill>
                  <a:srgbClr val="FFFF00"/>
                </a:solidFill>
                <a:effectLst>
                  <a:outerShdw blurRad="38100" dist="38100" dir="2700000" algn="tl">
                    <a:srgbClr val="000000"/>
                  </a:outerShdw>
                </a:effectLst>
                <a:latin typeface="Arial" pitchFamily="34" charset="0"/>
                <a:cs typeface="+mn-cs"/>
              </a:rPr>
              <a:t>Nomenclatura</a:t>
            </a:r>
          </a:p>
        </p:txBody>
      </p:sp>
      <p:sp>
        <p:nvSpPr>
          <p:cNvPr id="101382" name="Line 5"/>
          <p:cNvSpPr>
            <a:spLocks noChangeShapeType="1"/>
          </p:cNvSpPr>
          <p:nvPr/>
        </p:nvSpPr>
        <p:spPr bwMode="auto">
          <a:xfrm>
            <a:off x="33338" y="1944688"/>
            <a:ext cx="9040812" cy="0"/>
          </a:xfrm>
          <a:prstGeom prst="line">
            <a:avLst/>
          </a:prstGeom>
          <a:noFill/>
          <a:ln w="12700">
            <a:solidFill>
              <a:srgbClr val="FFFFFF"/>
            </a:solidFill>
            <a:round/>
            <a:headEnd type="none" w="sm" len="sm"/>
            <a:tailEnd type="none" w="sm" len="sm"/>
          </a:ln>
        </p:spPr>
        <p:txBody>
          <a:bodyPr wrap="none" anchor="ctr"/>
          <a:lstStyle/>
          <a:p>
            <a:endParaRPr lang="it-IT"/>
          </a:p>
        </p:txBody>
      </p:sp>
      <p:sp>
        <p:nvSpPr>
          <p:cNvPr id="8" name="Rectangle 6"/>
          <p:cNvSpPr>
            <a:spLocks noChangeArrowheads="1"/>
          </p:cNvSpPr>
          <p:nvPr/>
        </p:nvSpPr>
        <p:spPr bwMode="auto">
          <a:xfrm>
            <a:off x="2108200" y="914400"/>
            <a:ext cx="1963738" cy="4572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400" b="1" dirty="0">
                <a:solidFill>
                  <a:srgbClr val="FFFF00"/>
                </a:solidFill>
                <a:effectLst>
                  <a:outerShdw blurRad="38100" dist="38100" dir="2700000" algn="tl">
                    <a:srgbClr val="000000"/>
                  </a:outerShdw>
                </a:effectLst>
                <a:latin typeface="Arial" pitchFamily="34" charset="0"/>
                <a:cs typeface="+mn-cs"/>
              </a:rPr>
              <a:t>Caratteristiche</a:t>
            </a:r>
          </a:p>
        </p:txBody>
      </p:sp>
      <p:sp>
        <p:nvSpPr>
          <p:cNvPr id="9" name="Rectangle 7"/>
          <p:cNvSpPr>
            <a:spLocks noChangeArrowheads="1"/>
          </p:cNvSpPr>
          <p:nvPr/>
        </p:nvSpPr>
        <p:spPr bwMode="auto">
          <a:xfrm>
            <a:off x="3857625" y="914400"/>
            <a:ext cx="2176463" cy="4572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400" b="1" dirty="0" err="1">
                <a:solidFill>
                  <a:srgbClr val="FFFF00"/>
                </a:solidFill>
                <a:effectLst>
                  <a:outerShdw blurRad="38100" dist="38100" dir="2700000" algn="tl">
                    <a:srgbClr val="000000"/>
                  </a:outerShdw>
                </a:effectLst>
                <a:latin typeface="Arial" pitchFamily="34" charset="0"/>
                <a:cs typeface="+mn-cs"/>
              </a:rPr>
              <a:t>Ipergastrinemia</a:t>
            </a:r>
            <a:endParaRPr lang="it-IT" sz="1400" b="1" dirty="0">
              <a:solidFill>
                <a:srgbClr val="FFFF00"/>
              </a:solidFill>
              <a:effectLst>
                <a:outerShdw blurRad="38100" dist="38100" dir="2700000" algn="tl">
                  <a:srgbClr val="000000"/>
                </a:outerShdw>
              </a:effectLst>
              <a:latin typeface="Arial" pitchFamily="34" charset="0"/>
              <a:cs typeface="+mn-cs"/>
            </a:endParaRPr>
          </a:p>
        </p:txBody>
      </p:sp>
      <p:sp>
        <p:nvSpPr>
          <p:cNvPr id="10" name="Rectangle 8"/>
          <p:cNvSpPr>
            <a:spLocks noChangeArrowheads="1"/>
          </p:cNvSpPr>
          <p:nvPr/>
        </p:nvSpPr>
        <p:spPr bwMode="auto">
          <a:xfrm>
            <a:off x="5929313" y="914400"/>
            <a:ext cx="857250" cy="4572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400" b="1" dirty="0">
                <a:solidFill>
                  <a:srgbClr val="FFFF00"/>
                </a:solidFill>
                <a:effectLst>
                  <a:outerShdw blurRad="38100" dist="38100" dir="2700000" algn="tl">
                    <a:srgbClr val="000000"/>
                  </a:outerShdw>
                </a:effectLst>
                <a:latin typeface="Arial" pitchFamily="34" charset="0"/>
                <a:cs typeface="+mn-cs"/>
              </a:rPr>
              <a:t>pH</a:t>
            </a:r>
          </a:p>
        </p:txBody>
      </p:sp>
      <p:sp>
        <p:nvSpPr>
          <p:cNvPr id="11" name="Rectangle 9">
            <a:hlinkClick r:id="" action="ppaction://hlinkshowjump?jump=nextslide"/>
          </p:cNvPr>
          <p:cNvSpPr>
            <a:spLocks noChangeArrowheads="1"/>
          </p:cNvSpPr>
          <p:nvPr/>
        </p:nvSpPr>
        <p:spPr bwMode="auto">
          <a:xfrm>
            <a:off x="34925" y="2297113"/>
            <a:ext cx="1311275" cy="987425"/>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66"/>
                </a:solidFill>
                <a:effectLst>
                  <a:outerShdw blurRad="38100" dist="38100" dir="2700000" algn="tl">
                    <a:srgbClr val="000000"/>
                  </a:outerShdw>
                </a:effectLst>
                <a:latin typeface="Arial" pitchFamily="34" charset="0"/>
                <a:cs typeface="+mn-cs"/>
              </a:rPr>
              <a:t>TIPO I</a:t>
            </a:r>
            <a:endParaRPr lang="it-IT" sz="1600" b="1" dirty="0">
              <a:solidFill>
                <a:srgbClr val="FFFFFF"/>
              </a:solidFill>
              <a:effectLst>
                <a:outerShdw blurRad="38100" dist="38100" dir="2700000" algn="tl">
                  <a:srgbClr val="000000"/>
                </a:outerShdw>
              </a:effectLst>
              <a:latin typeface="Arial" pitchFamily="34" charset="0"/>
              <a:cs typeface="+mn-cs"/>
            </a:endParaRPr>
          </a:p>
        </p:txBody>
      </p:sp>
      <p:sp>
        <p:nvSpPr>
          <p:cNvPr id="12" name="Rectangle 10"/>
          <p:cNvSpPr>
            <a:spLocks noChangeArrowheads="1"/>
          </p:cNvSpPr>
          <p:nvPr/>
        </p:nvSpPr>
        <p:spPr bwMode="auto">
          <a:xfrm>
            <a:off x="1928813" y="2855913"/>
            <a:ext cx="2303462" cy="12192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Generalmente piccoli (&lt;1 cm) e multipli; spesso polipoidi</a:t>
            </a:r>
          </a:p>
          <a:p>
            <a:pPr algn="ctr" defTabSz="762000" eaLnBrk="0" hangingPunct="0">
              <a:defRPr/>
            </a:pPr>
            <a:r>
              <a:rPr lang="it-IT" sz="1600" b="1" dirty="0">
                <a:solidFill>
                  <a:srgbClr val="00FF00"/>
                </a:solidFill>
                <a:effectLst>
                  <a:outerShdw blurRad="38100" dist="38100" dir="2700000" algn="tl">
                    <a:srgbClr val="000000"/>
                  </a:outerShdw>
                </a:effectLst>
                <a:latin typeface="Arial" pitchFamily="34" charset="0"/>
                <a:cs typeface="+mn-cs"/>
              </a:rPr>
              <a:t>CORPO-FONDO</a:t>
            </a:r>
          </a:p>
        </p:txBody>
      </p:sp>
      <p:sp>
        <p:nvSpPr>
          <p:cNvPr id="14" name="Rectangle 12"/>
          <p:cNvSpPr>
            <a:spLocks noChangeArrowheads="1"/>
          </p:cNvSpPr>
          <p:nvPr/>
        </p:nvSpPr>
        <p:spPr bwMode="auto">
          <a:xfrm>
            <a:off x="6965950" y="2354263"/>
            <a:ext cx="2106613" cy="990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Atrofia mucosa di corpo e fondo</a:t>
            </a:r>
          </a:p>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Iperplasia cellule endocrine</a:t>
            </a:r>
          </a:p>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Cellule G ipertrofiche</a:t>
            </a:r>
          </a:p>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Basso Ki67</a:t>
            </a:r>
          </a:p>
        </p:txBody>
      </p:sp>
      <p:sp>
        <p:nvSpPr>
          <p:cNvPr id="15" name="Rectangle 13"/>
          <p:cNvSpPr>
            <a:spLocks noChangeArrowheads="1"/>
          </p:cNvSpPr>
          <p:nvPr/>
        </p:nvSpPr>
        <p:spPr bwMode="auto">
          <a:xfrm>
            <a:off x="71438" y="3636963"/>
            <a:ext cx="1327150" cy="860425"/>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66"/>
                </a:solidFill>
                <a:effectLst>
                  <a:outerShdw blurRad="38100" dist="38100" dir="2700000" algn="tl">
                    <a:srgbClr val="000000"/>
                  </a:outerShdw>
                </a:effectLst>
                <a:latin typeface="Arial" pitchFamily="34" charset="0"/>
                <a:cs typeface="+mn-cs"/>
              </a:rPr>
              <a:t>TIPO II</a:t>
            </a:r>
            <a:endParaRPr lang="it-IT" sz="1600" b="1" dirty="0">
              <a:solidFill>
                <a:srgbClr val="FFFFFF"/>
              </a:solidFill>
              <a:effectLst>
                <a:outerShdw blurRad="38100" dist="38100" dir="2700000" algn="tl">
                  <a:srgbClr val="000000"/>
                </a:outerShdw>
              </a:effectLst>
              <a:latin typeface="Arial" pitchFamily="34" charset="0"/>
              <a:cs typeface="+mn-cs"/>
            </a:endParaRPr>
          </a:p>
        </p:txBody>
      </p:sp>
      <p:sp>
        <p:nvSpPr>
          <p:cNvPr id="17" name="Rectangle 15"/>
          <p:cNvSpPr>
            <a:spLocks noChangeArrowheads="1"/>
          </p:cNvSpPr>
          <p:nvPr/>
        </p:nvSpPr>
        <p:spPr bwMode="auto">
          <a:xfrm>
            <a:off x="4214813" y="3141663"/>
            <a:ext cx="1692275" cy="609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Presente</a:t>
            </a:r>
          </a:p>
        </p:txBody>
      </p:sp>
      <p:sp>
        <p:nvSpPr>
          <p:cNvPr id="19" name="Rectangle 17">
            <a:hlinkClick r:id="rId5" action="ppaction://hlinksldjump"/>
          </p:cNvPr>
          <p:cNvSpPr>
            <a:spLocks noChangeArrowheads="1"/>
          </p:cNvSpPr>
          <p:nvPr/>
        </p:nvSpPr>
        <p:spPr bwMode="auto">
          <a:xfrm>
            <a:off x="0" y="4732338"/>
            <a:ext cx="1470025" cy="7620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66"/>
                </a:solidFill>
                <a:effectLst>
                  <a:outerShdw blurRad="38100" dist="38100" dir="2700000" algn="tl">
                    <a:srgbClr val="000000"/>
                  </a:outerShdw>
                </a:effectLst>
                <a:latin typeface="Arial" pitchFamily="34" charset="0"/>
                <a:cs typeface="+mn-cs"/>
              </a:rPr>
              <a:t>TIPO III</a:t>
            </a:r>
            <a:endParaRPr lang="it-IT" sz="1600" b="1" dirty="0">
              <a:solidFill>
                <a:srgbClr val="FFFFFF"/>
              </a:solidFill>
              <a:effectLst>
                <a:outerShdw blurRad="38100" dist="38100" dir="2700000" algn="tl">
                  <a:srgbClr val="000000"/>
                </a:outerShdw>
              </a:effectLst>
              <a:latin typeface="Arial" pitchFamily="34" charset="0"/>
              <a:cs typeface="+mn-cs"/>
            </a:endParaRPr>
          </a:p>
        </p:txBody>
      </p:sp>
      <p:sp>
        <p:nvSpPr>
          <p:cNvPr id="24" name="Rectangle 31"/>
          <p:cNvSpPr>
            <a:spLocks noChangeArrowheads="1"/>
          </p:cNvSpPr>
          <p:nvPr/>
        </p:nvSpPr>
        <p:spPr bwMode="auto">
          <a:xfrm>
            <a:off x="1692275" y="4827588"/>
            <a:ext cx="2522538" cy="7620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Solitario</a:t>
            </a:r>
          </a:p>
          <a:p>
            <a:pPr algn="ctr" defTabSz="762000" eaLnBrk="0" hangingPunct="0">
              <a:defRPr/>
            </a:pPr>
            <a:r>
              <a:rPr lang="it-IT" sz="1600" b="1" dirty="0">
                <a:solidFill>
                  <a:srgbClr val="00FF00"/>
                </a:solidFill>
                <a:effectLst>
                  <a:outerShdw blurRad="38100" dist="38100" dir="2700000" algn="tl">
                    <a:srgbClr val="000000"/>
                  </a:outerShdw>
                </a:effectLst>
                <a:latin typeface="Arial" pitchFamily="34" charset="0"/>
                <a:cs typeface="+mn-cs"/>
              </a:rPr>
              <a:t>ANTRO-CORPO-FONDO</a:t>
            </a:r>
          </a:p>
        </p:txBody>
      </p:sp>
      <p:sp>
        <p:nvSpPr>
          <p:cNvPr id="25" name="Rectangle 32"/>
          <p:cNvSpPr>
            <a:spLocks noChangeArrowheads="1"/>
          </p:cNvSpPr>
          <p:nvPr/>
        </p:nvSpPr>
        <p:spPr bwMode="auto">
          <a:xfrm>
            <a:off x="4286250" y="4875213"/>
            <a:ext cx="1692275" cy="6858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Assente</a:t>
            </a:r>
          </a:p>
        </p:txBody>
      </p:sp>
      <p:sp>
        <p:nvSpPr>
          <p:cNvPr id="27" name="Rectangle 8"/>
          <p:cNvSpPr>
            <a:spLocks noChangeArrowheads="1"/>
          </p:cNvSpPr>
          <p:nvPr/>
        </p:nvSpPr>
        <p:spPr bwMode="auto">
          <a:xfrm>
            <a:off x="7215188" y="928688"/>
            <a:ext cx="1357312" cy="4572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400" b="1" dirty="0">
                <a:solidFill>
                  <a:srgbClr val="FFFF00"/>
                </a:solidFill>
                <a:effectLst>
                  <a:outerShdw blurRad="38100" dist="38100" dir="2700000" algn="tl">
                    <a:srgbClr val="000000"/>
                  </a:outerShdw>
                </a:effectLst>
                <a:latin typeface="Arial" pitchFamily="34" charset="0"/>
                <a:cs typeface="+mn-cs"/>
              </a:rPr>
              <a:t>Istologico</a:t>
            </a:r>
          </a:p>
        </p:txBody>
      </p:sp>
      <p:sp>
        <p:nvSpPr>
          <p:cNvPr id="28" name="Rectangle 15"/>
          <p:cNvSpPr>
            <a:spLocks noChangeArrowheads="1"/>
          </p:cNvSpPr>
          <p:nvPr/>
        </p:nvSpPr>
        <p:spPr bwMode="auto">
          <a:xfrm>
            <a:off x="5715000" y="2532063"/>
            <a:ext cx="1071563" cy="609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Basico</a:t>
            </a:r>
          </a:p>
        </p:txBody>
      </p:sp>
      <p:sp>
        <p:nvSpPr>
          <p:cNvPr id="29" name="Rectangle 15"/>
          <p:cNvSpPr>
            <a:spLocks noChangeArrowheads="1"/>
          </p:cNvSpPr>
          <p:nvPr/>
        </p:nvSpPr>
        <p:spPr bwMode="auto">
          <a:xfrm>
            <a:off x="5572125" y="3744913"/>
            <a:ext cx="1285875" cy="609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Acido</a:t>
            </a:r>
          </a:p>
        </p:txBody>
      </p:sp>
      <p:sp>
        <p:nvSpPr>
          <p:cNvPr id="30" name="Rectangle 12"/>
          <p:cNvSpPr>
            <a:spLocks noChangeArrowheads="1"/>
          </p:cNvSpPr>
          <p:nvPr/>
        </p:nvSpPr>
        <p:spPr bwMode="auto">
          <a:xfrm>
            <a:off x="7000875" y="3579813"/>
            <a:ext cx="2106613" cy="990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Iperplasia delle cellule </a:t>
            </a:r>
            <a:r>
              <a:rPr lang="it-IT" sz="1100" b="1" dirty="0" err="1">
                <a:solidFill>
                  <a:srgbClr val="FFFFFF"/>
                </a:solidFill>
                <a:effectLst>
                  <a:outerShdw blurRad="38100" dist="38100" dir="2700000" algn="tl">
                    <a:srgbClr val="000000"/>
                  </a:outerShdw>
                </a:effectLst>
                <a:latin typeface="Arial" pitchFamily="34" charset="0"/>
                <a:cs typeface="+mn-cs"/>
              </a:rPr>
              <a:t>acidosecernenti</a:t>
            </a:r>
            <a:endParaRPr lang="it-IT" sz="1100" b="1" dirty="0">
              <a:solidFill>
                <a:srgbClr val="FFFFFF"/>
              </a:solidFill>
              <a:effectLst>
                <a:outerShdw blurRad="38100" dist="38100" dir="2700000" algn="tl">
                  <a:srgbClr val="000000"/>
                </a:outerShdw>
              </a:effectLst>
              <a:latin typeface="Arial" pitchFamily="34" charset="0"/>
              <a:cs typeface="+mn-cs"/>
            </a:endParaRPr>
          </a:p>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Iperplasia cellule endocrine</a:t>
            </a:r>
          </a:p>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Basso Ki67</a:t>
            </a:r>
          </a:p>
        </p:txBody>
      </p:sp>
      <p:sp>
        <p:nvSpPr>
          <p:cNvPr id="33" name="Rectangle 15"/>
          <p:cNvSpPr>
            <a:spLocks noChangeArrowheads="1"/>
          </p:cNvSpPr>
          <p:nvPr/>
        </p:nvSpPr>
        <p:spPr bwMode="auto">
          <a:xfrm>
            <a:off x="5715000" y="4875213"/>
            <a:ext cx="1285875" cy="609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600" b="1" dirty="0">
                <a:solidFill>
                  <a:srgbClr val="FFFFFF"/>
                </a:solidFill>
                <a:effectLst>
                  <a:outerShdw blurRad="38100" dist="38100" dir="2700000" algn="tl">
                    <a:srgbClr val="000000"/>
                  </a:outerShdw>
                </a:effectLst>
                <a:latin typeface="Arial" pitchFamily="34" charset="0"/>
                <a:cs typeface="+mn-cs"/>
              </a:rPr>
              <a:t>Normale</a:t>
            </a:r>
          </a:p>
        </p:txBody>
      </p:sp>
      <p:sp>
        <p:nvSpPr>
          <p:cNvPr id="34" name="Rectangle 12"/>
          <p:cNvSpPr>
            <a:spLocks noChangeArrowheads="1"/>
          </p:cNvSpPr>
          <p:nvPr/>
        </p:nvSpPr>
        <p:spPr bwMode="auto">
          <a:xfrm>
            <a:off x="6929438" y="4741863"/>
            <a:ext cx="2106612" cy="9906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Tumore infiltrante . Assente iperplasia cellule endocrine ed atrofia della mucosa.</a:t>
            </a:r>
          </a:p>
          <a:p>
            <a:pPr algn="ctr" defTabSz="762000" eaLnBrk="0" hangingPunct="0">
              <a:defRPr/>
            </a:pPr>
            <a:r>
              <a:rPr lang="it-IT" sz="1100" b="1" dirty="0">
                <a:solidFill>
                  <a:srgbClr val="FFFFFF"/>
                </a:solidFill>
                <a:effectLst>
                  <a:outerShdw blurRad="38100" dist="38100" dir="2700000" algn="tl">
                    <a:srgbClr val="000000"/>
                  </a:outerShdw>
                </a:effectLst>
                <a:latin typeface="Arial" pitchFamily="34" charset="0"/>
                <a:cs typeface="+mn-cs"/>
              </a:rPr>
              <a:t>Ki67 basso </a:t>
            </a:r>
          </a:p>
        </p:txBody>
      </p:sp>
      <p:sp>
        <p:nvSpPr>
          <p:cNvPr id="35" name="Ovale 34"/>
          <p:cNvSpPr/>
          <p:nvPr/>
        </p:nvSpPr>
        <p:spPr>
          <a:xfrm>
            <a:off x="4429125" y="2998788"/>
            <a:ext cx="1214438" cy="927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800">
              <a:solidFill>
                <a:srgbClr val="FFFFFF"/>
              </a:solidFill>
            </a:endParaRPr>
          </a:p>
        </p:txBody>
      </p:sp>
      <p:sp>
        <p:nvSpPr>
          <p:cNvPr id="36" name="Ovale 35"/>
          <p:cNvSpPr/>
          <p:nvPr/>
        </p:nvSpPr>
        <p:spPr>
          <a:xfrm>
            <a:off x="4500563" y="4805363"/>
            <a:ext cx="1214437" cy="927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800">
              <a:solidFill>
                <a:srgbClr val="FFFFFF"/>
              </a:solidFill>
            </a:endParaRPr>
          </a:p>
        </p:txBody>
      </p:sp>
      <p:sp>
        <p:nvSpPr>
          <p:cNvPr id="37" name="Rettangolo arrotondato 36"/>
          <p:cNvSpPr/>
          <p:nvPr/>
        </p:nvSpPr>
        <p:spPr>
          <a:xfrm>
            <a:off x="5715000" y="2497138"/>
            <a:ext cx="1000125" cy="6445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800">
              <a:solidFill>
                <a:srgbClr val="FFFFFF"/>
              </a:solidFill>
            </a:endParaRPr>
          </a:p>
        </p:txBody>
      </p:sp>
      <p:sp>
        <p:nvSpPr>
          <p:cNvPr id="38" name="Rettangolo arrotondato 37"/>
          <p:cNvSpPr/>
          <p:nvPr/>
        </p:nvSpPr>
        <p:spPr>
          <a:xfrm>
            <a:off x="5715000" y="3713163"/>
            <a:ext cx="1000125" cy="641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800">
              <a:solidFill>
                <a:srgbClr val="FFFFFF"/>
              </a:solidFill>
            </a:endParaRPr>
          </a:p>
        </p:txBody>
      </p:sp>
      <p:sp>
        <p:nvSpPr>
          <p:cNvPr id="2" name="Ovale 1"/>
          <p:cNvSpPr/>
          <p:nvPr/>
        </p:nvSpPr>
        <p:spPr>
          <a:xfrm>
            <a:off x="0" y="2297113"/>
            <a:ext cx="1470025" cy="987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101582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http://www.davidemerlano.it/files/stomaco_02.jpg"/>
          <p:cNvPicPr>
            <a:picLocks noChangeAspect="1" noChangeArrowheads="1"/>
          </p:cNvPicPr>
          <p:nvPr/>
        </p:nvPicPr>
        <p:blipFill>
          <a:blip r:embed="rId2"/>
          <a:srcRect/>
          <a:stretch>
            <a:fillRect/>
          </a:stretch>
        </p:blipFill>
        <p:spPr bwMode="auto">
          <a:xfrm>
            <a:off x="0" y="0"/>
            <a:ext cx="714375" cy="887413"/>
          </a:xfrm>
          <a:prstGeom prst="rect">
            <a:avLst/>
          </a:prstGeom>
          <a:noFill/>
          <a:ln w="9525">
            <a:noFill/>
            <a:miter lim="800000"/>
            <a:headEnd/>
            <a:tailEnd/>
          </a:ln>
        </p:spPr>
      </p:pic>
      <p:sp>
        <p:nvSpPr>
          <p:cNvPr id="103426" name="Rectangle 2055"/>
          <p:cNvSpPr>
            <a:spLocks noChangeArrowheads="1"/>
          </p:cNvSpPr>
          <p:nvPr/>
        </p:nvSpPr>
        <p:spPr bwMode="auto">
          <a:xfrm>
            <a:off x="1643063" y="71438"/>
            <a:ext cx="5643562" cy="1357312"/>
          </a:xfrm>
          <a:prstGeom prst="rect">
            <a:avLst/>
          </a:prstGeom>
          <a:noFill/>
          <a:ln w="9525">
            <a:noFill/>
            <a:miter lim="800000"/>
            <a:headEnd/>
            <a:tailEnd/>
          </a:ln>
        </p:spPr>
        <p:txBody>
          <a:bodyPr anchor="b"/>
          <a:lstStyle/>
          <a:p>
            <a:r>
              <a:rPr lang="it-IT" altLang="it-IT" sz="4400" b="1">
                <a:solidFill>
                  <a:srgbClr val="00FF00"/>
                </a:solidFill>
              </a:rPr>
              <a:t>STOMACO</a:t>
            </a:r>
          </a:p>
          <a:p>
            <a:r>
              <a:rPr lang="it-IT" altLang="it-IT" sz="4400" b="1">
                <a:solidFill>
                  <a:srgbClr val="FF3399"/>
                </a:solidFill>
              </a:rPr>
              <a:t>WHO 2010</a:t>
            </a:r>
            <a:endParaRPr lang="it-IT" altLang="it-IT" sz="4800" b="1">
              <a:solidFill>
                <a:srgbClr val="FF3399"/>
              </a:solidFill>
            </a:endParaRPr>
          </a:p>
        </p:txBody>
      </p:sp>
      <p:pic>
        <p:nvPicPr>
          <p:cNvPr id="103427" name="Picture 7" descr="http://www.ospedaliriuniti.bergamo.it/portale/cms.nsf/operimmagini/4B87B6D5A178C76CC12574F9003D0688/$FILE/attenzione.jpg"/>
          <p:cNvPicPr>
            <a:picLocks noChangeAspect="1" noChangeArrowheads="1"/>
          </p:cNvPicPr>
          <p:nvPr/>
        </p:nvPicPr>
        <p:blipFill>
          <a:blip r:embed="rId3"/>
          <a:srcRect/>
          <a:stretch>
            <a:fillRect/>
          </a:stretch>
        </p:blipFill>
        <p:spPr bwMode="auto">
          <a:xfrm>
            <a:off x="8215313" y="0"/>
            <a:ext cx="928687" cy="839788"/>
          </a:xfrm>
          <a:prstGeom prst="rect">
            <a:avLst/>
          </a:prstGeom>
          <a:noFill/>
          <a:ln w="9525">
            <a:noFill/>
            <a:miter lim="800000"/>
            <a:headEnd/>
            <a:tailEnd/>
          </a:ln>
        </p:spPr>
      </p:pic>
      <p:pic>
        <p:nvPicPr>
          <p:cNvPr id="103428" name="Picture 6"/>
          <p:cNvPicPr>
            <a:picLocks noChangeAspect="1" noChangeArrowheads="1"/>
          </p:cNvPicPr>
          <p:nvPr/>
        </p:nvPicPr>
        <p:blipFill>
          <a:blip r:embed="rId4"/>
          <a:srcRect/>
          <a:stretch>
            <a:fillRect/>
          </a:stretch>
        </p:blipFill>
        <p:spPr bwMode="auto">
          <a:xfrm>
            <a:off x="323850" y="1322388"/>
            <a:ext cx="7835900" cy="4786312"/>
          </a:xfrm>
          <a:prstGeom prst="rect">
            <a:avLst/>
          </a:prstGeom>
          <a:noFill/>
          <a:ln w="9525">
            <a:noFill/>
            <a:miter lim="800000"/>
            <a:headEnd/>
            <a:tailEnd/>
          </a:ln>
        </p:spPr>
      </p:pic>
      <p:pic>
        <p:nvPicPr>
          <p:cNvPr id="7" name="Picture 2"/>
          <p:cNvPicPr>
            <a:picLocks noChangeAspect="1" noChangeArrowheads="1"/>
          </p:cNvPicPr>
          <p:nvPr/>
        </p:nvPicPr>
        <p:blipFill>
          <a:blip r:embed="rId5"/>
          <a:srcRect/>
          <a:stretch>
            <a:fillRect/>
          </a:stretch>
        </p:blipFill>
        <p:spPr bwMode="auto">
          <a:xfrm>
            <a:off x="4903788" y="4827588"/>
            <a:ext cx="3849687" cy="2016125"/>
          </a:xfrm>
          <a:prstGeom prst="rect">
            <a:avLst/>
          </a:prstGeom>
          <a:noFill/>
          <a:ln w="9525">
            <a:noFill/>
            <a:miter lim="800000"/>
            <a:headEnd/>
            <a:tailEnd/>
          </a:ln>
        </p:spPr>
      </p:pic>
    </p:spTree>
    <p:extLst>
      <p:ext uri="{BB962C8B-B14F-4D97-AF65-F5344CB8AC3E}">
        <p14:creationId xmlns:p14="http://schemas.microsoft.com/office/powerpoint/2010/main" val="1603175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creen shot 2012-11-19 at 11.18.43.pn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299" r="30133" b="29564"/>
          <a:stretch/>
        </p:blipFill>
        <p:spPr>
          <a:xfrm>
            <a:off x="-145306" y="692696"/>
            <a:ext cx="6013450" cy="4850607"/>
          </a:xfrm>
        </p:spPr>
      </p:pic>
      <p:sp>
        <p:nvSpPr>
          <p:cNvPr id="3" name="CasellaDiTesto 2"/>
          <p:cNvSpPr txBox="1"/>
          <p:nvPr/>
        </p:nvSpPr>
        <p:spPr>
          <a:xfrm>
            <a:off x="6444208" y="1124744"/>
            <a:ext cx="1900605" cy="523220"/>
          </a:xfrm>
          <a:prstGeom prst="rect">
            <a:avLst/>
          </a:prstGeom>
          <a:noFill/>
        </p:spPr>
        <p:txBody>
          <a:bodyPr wrap="none" rtlCol="0">
            <a:spAutoFit/>
          </a:bodyPr>
          <a:lstStyle/>
          <a:p>
            <a:r>
              <a:rPr lang="it-IT" sz="2800" b="1" dirty="0" err="1" smtClean="0">
                <a:solidFill>
                  <a:srgbClr val="FFFF00"/>
                </a:solidFill>
              </a:rPr>
              <a:t>Setting</a:t>
            </a:r>
            <a:r>
              <a:rPr lang="it-IT" sz="2800" b="1" dirty="0" smtClean="0">
                <a:solidFill>
                  <a:srgbClr val="FFFF00"/>
                </a:solidFill>
              </a:rPr>
              <a:t> #1</a:t>
            </a:r>
            <a:endParaRPr lang="it-IT" sz="2800" b="1" dirty="0">
              <a:solidFill>
                <a:srgbClr val="FFFF00"/>
              </a:solidFill>
            </a:endParaRPr>
          </a:p>
        </p:txBody>
      </p:sp>
      <p:sp>
        <p:nvSpPr>
          <p:cNvPr id="4" name="CasellaDiTesto 3"/>
          <p:cNvSpPr txBox="1"/>
          <p:nvPr/>
        </p:nvSpPr>
        <p:spPr>
          <a:xfrm>
            <a:off x="4086540" y="5543303"/>
            <a:ext cx="1637588" cy="461665"/>
          </a:xfrm>
          <a:prstGeom prst="rect">
            <a:avLst/>
          </a:prstGeom>
          <a:noFill/>
        </p:spPr>
        <p:txBody>
          <a:bodyPr wrap="none" rtlCol="0">
            <a:spAutoFit/>
          </a:bodyPr>
          <a:lstStyle/>
          <a:p>
            <a:r>
              <a:rPr lang="it-IT" sz="2400" b="1" dirty="0" smtClean="0">
                <a:solidFill>
                  <a:srgbClr val="FFCC66"/>
                </a:solidFill>
              </a:rPr>
              <a:t>Follow-up</a:t>
            </a:r>
            <a:endParaRPr lang="it-IT" sz="2400" b="1" dirty="0">
              <a:solidFill>
                <a:srgbClr val="FFCC66"/>
              </a:solidFill>
            </a:endParaRPr>
          </a:p>
        </p:txBody>
      </p:sp>
      <p:sp>
        <p:nvSpPr>
          <p:cNvPr id="5" name="CasellaDiTesto 4"/>
          <p:cNvSpPr txBox="1"/>
          <p:nvPr/>
        </p:nvSpPr>
        <p:spPr>
          <a:xfrm>
            <a:off x="113271" y="5543303"/>
            <a:ext cx="1866441" cy="400110"/>
          </a:xfrm>
          <a:prstGeom prst="rect">
            <a:avLst/>
          </a:prstGeom>
          <a:noFill/>
        </p:spPr>
        <p:txBody>
          <a:bodyPr wrap="none" rtlCol="0">
            <a:spAutoFit/>
          </a:bodyPr>
          <a:lstStyle/>
          <a:p>
            <a:r>
              <a:rPr lang="it-IT" sz="2000" b="1" dirty="0" smtClean="0">
                <a:solidFill>
                  <a:srgbClr val="FF66FF"/>
                </a:solidFill>
              </a:rPr>
              <a:t>Re-</a:t>
            </a:r>
            <a:r>
              <a:rPr lang="it-IT" sz="2000" b="1" dirty="0" err="1" smtClean="0">
                <a:solidFill>
                  <a:srgbClr val="FF66FF"/>
                </a:solidFill>
              </a:rPr>
              <a:t>evaluation</a:t>
            </a:r>
            <a:endParaRPr lang="it-IT" sz="2000" b="1" dirty="0">
              <a:solidFill>
                <a:srgbClr val="FF66FF"/>
              </a:solidFill>
            </a:endParaRPr>
          </a:p>
        </p:txBody>
      </p:sp>
    </p:spTree>
    <p:extLst>
      <p:ext uri="{BB962C8B-B14F-4D97-AF65-F5344CB8AC3E}">
        <p14:creationId xmlns:p14="http://schemas.microsoft.com/office/powerpoint/2010/main" val="273256527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685800" y="609600"/>
            <a:ext cx="7772400" cy="1143000"/>
          </a:xfrm>
          <a:prstGeom prst="rect">
            <a:avLst/>
          </a:prstGeom>
          <a:solidFill>
            <a:schemeClr val="accent5">
              <a:lumMod val="75000"/>
            </a:schemeClr>
          </a:solidFill>
          <a:ln w="9525">
            <a:solidFill>
              <a:srgbClr val="0066FF"/>
            </a:solidFill>
            <a:miter lim="800000"/>
            <a:headEnd/>
            <a:tailEnd/>
          </a:ln>
          <a:effectLst/>
        </p:spPr>
        <p:txBody>
          <a:bodyPr anchor="ctr"/>
          <a:lstStyle/>
          <a:p>
            <a:pPr algn="ctr">
              <a:defRPr/>
            </a:pPr>
            <a:r>
              <a:rPr lang="it-IT" sz="3200" b="1" dirty="0">
                <a:solidFill>
                  <a:schemeClr val="bg1"/>
                </a:solidFill>
                <a:latin typeface="Times New Roman" pitchFamily="18" charset="0"/>
                <a:cs typeface="Times New Roman" pitchFamily="18" charset="0"/>
              </a:rPr>
              <a:t>              </a:t>
            </a:r>
          </a:p>
          <a:p>
            <a:pPr algn="ctr">
              <a:defRPr/>
            </a:pPr>
            <a:r>
              <a:rPr lang="it-IT" sz="4400" b="1" dirty="0" err="1">
                <a:solidFill>
                  <a:schemeClr val="bg1"/>
                </a:solidFill>
                <a:latin typeface="Times New Roman" pitchFamily="18" charset="0"/>
                <a:cs typeface="Times New Roman" pitchFamily="18" charset="0"/>
              </a:rPr>
              <a:t>NETs</a:t>
            </a:r>
            <a:r>
              <a:rPr lang="it-IT" sz="4400" b="1" dirty="0">
                <a:solidFill>
                  <a:schemeClr val="bg1"/>
                </a:solidFill>
                <a:latin typeface="Times New Roman" pitchFamily="18" charset="0"/>
                <a:cs typeface="Times New Roman" pitchFamily="18" charset="0"/>
              </a:rPr>
              <a:t> Gastro-Duodenali</a:t>
            </a:r>
            <a:br>
              <a:rPr lang="it-IT" sz="4400" b="1" dirty="0">
                <a:solidFill>
                  <a:schemeClr val="bg1"/>
                </a:solidFill>
                <a:latin typeface="Times New Roman" pitchFamily="18" charset="0"/>
                <a:cs typeface="Times New Roman" pitchFamily="18" charset="0"/>
              </a:rPr>
            </a:br>
            <a:r>
              <a:rPr lang="it-IT" sz="4400" b="1" dirty="0">
                <a:solidFill>
                  <a:schemeClr val="accent1"/>
                </a:solidFill>
                <a:latin typeface="Times New Roman" pitchFamily="18" charset="0"/>
                <a:cs typeface="Times New Roman" pitchFamily="18" charset="0"/>
              </a:rPr>
              <a:t> </a:t>
            </a:r>
            <a:endParaRPr lang="it-IT" sz="3600" b="1" dirty="0">
              <a:solidFill>
                <a:schemeClr val="accent1"/>
              </a:solidFill>
              <a:latin typeface="Times New Roman" pitchFamily="18" charset="0"/>
              <a:cs typeface="Times New Roman" pitchFamily="18" charset="0"/>
            </a:endParaRPr>
          </a:p>
        </p:txBody>
      </p:sp>
      <p:sp>
        <p:nvSpPr>
          <p:cNvPr id="107522" name="Rectangle 6"/>
          <p:cNvSpPr>
            <a:spLocks noChangeArrowheads="1"/>
          </p:cNvSpPr>
          <p:nvPr/>
        </p:nvSpPr>
        <p:spPr bwMode="auto">
          <a:xfrm>
            <a:off x="1857375" y="1928813"/>
            <a:ext cx="4786313" cy="681037"/>
          </a:xfrm>
          <a:prstGeom prst="rect">
            <a:avLst/>
          </a:prstGeom>
          <a:solidFill>
            <a:schemeClr val="bg1"/>
          </a:solidFill>
          <a:ln w="38100">
            <a:solidFill>
              <a:srgbClr val="F32E07"/>
            </a:solidFill>
            <a:miter lim="800000"/>
            <a:headEnd/>
            <a:tailEnd/>
          </a:ln>
        </p:spPr>
        <p:txBody>
          <a:bodyPr wrap="none" anchor="ctr"/>
          <a:lstStyle/>
          <a:p>
            <a:pPr algn="ctr"/>
            <a:r>
              <a:rPr lang="it-IT" sz="3600">
                <a:latin typeface="Times New Roman" pitchFamily="18" charset="0"/>
              </a:rPr>
              <a:t>EGDS: Diagnosi di sede</a:t>
            </a:r>
          </a:p>
        </p:txBody>
      </p:sp>
      <p:pic>
        <p:nvPicPr>
          <p:cNvPr id="107523" name="Picture 11" descr="Gastric_carcinoid_CPC_Endos"/>
          <p:cNvPicPr>
            <a:picLocks noChangeAspect="1" noChangeArrowheads="1"/>
          </p:cNvPicPr>
          <p:nvPr/>
        </p:nvPicPr>
        <p:blipFill>
          <a:blip r:embed="rId2"/>
          <a:srcRect/>
          <a:stretch>
            <a:fillRect/>
          </a:stretch>
        </p:blipFill>
        <p:spPr bwMode="auto">
          <a:xfrm>
            <a:off x="0" y="2781300"/>
            <a:ext cx="8755063" cy="3844925"/>
          </a:xfrm>
          <a:prstGeom prst="rect">
            <a:avLst/>
          </a:prstGeom>
          <a:noFill/>
          <a:ln w="9525">
            <a:noFill/>
            <a:miter lim="800000"/>
            <a:headEnd/>
            <a:tailEnd/>
          </a:ln>
        </p:spPr>
      </p:pic>
    </p:spTree>
    <p:extLst>
      <p:ext uri="{BB962C8B-B14F-4D97-AF65-F5344CB8AC3E}">
        <p14:creationId xmlns:p14="http://schemas.microsoft.com/office/powerpoint/2010/main" val="347630748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4"/>
          <p:cNvSpPr>
            <a:spLocks noChangeArrowheads="1"/>
          </p:cNvSpPr>
          <p:nvPr/>
        </p:nvSpPr>
        <p:spPr bwMode="auto">
          <a:xfrm>
            <a:off x="971550" y="333375"/>
            <a:ext cx="7129463" cy="584200"/>
          </a:xfrm>
          <a:prstGeom prst="rect">
            <a:avLst/>
          </a:prstGeom>
          <a:noFill/>
          <a:ln w="38100">
            <a:noFill/>
            <a:miter lim="800000"/>
            <a:headEnd/>
            <a:tailEnd type="none" w="med" len="lg"/>
          </a:ln>
        </p:spPr>
        <p:txBody>
          <a:bodyPr>
            <a:spAutoFit/>
          </a:bodyPr>
          <a:lstStyle/>
          <a:p>
            <a:pPr eaLnBrk="0" hangingPunct="0"/>
            <a:r>
              <a:rPr lang="sv-SE" sz="3200" b="1">
                <a:solidFill>
                  <a:schemeClr val="bg1"/>
                </a:solidFill>
                <a:latin typeface="Times New Roman" pitchFamily="18" charset="0"/>
              </a:rPr>
              <a:t>Aspetto endoscopico degli ECL-NETs</a:t>
            </a:r>
          </a:p>
        </p:txBody>
      </p:sp>
      <p:sp>
        <p:nvSpPr>
          <p:cNvPr id="108546" name="Rectangle 5"/>
          <p:cNvSpPr>
            <a:spLocks noChangeArrowheads="1"/>
          </p:cNvSpPr>
          <p:nvPr/>
        </p:nvSpPr>
        <p:spPr bwMode="auto">
          <a:xfrm>
            <a:off x="533400" y="6461125"/>
            <a:ext cx="1736725" cy="396875"/>
          </a:xfrm>
          <a:prstGeom prst="rect">
            <a:avLst/>
          </a:prstGeom>
          <a:noFill/>
          <a:ln w="38100">
            <a:noFill/>
            <a:miter lim="800000"/>
            <a:headEnd/>
            <a:tailEnd type="none" w="med" len="lg"/>
          </a:ln>
        </p:spPr>
        <p:txBody>
          <a:bodyPr wrap="none">
            <a:spAutoFit/>
          </a:bodyPr>
          <a:lstStyle/>
          <a:p>
            <a:pPr eaLnBrk="0" hangingPunct="0"/>
            <a:r>
              <a:rPr lang="sv-SE" sz="2000" i="1">
                <a:solidFill>
                  <a:schemeClr val="bg1"/>
                </a:solidFill>
                <a:latin typeface="Times New Roman" pitchFamily="18" charset="0"/>
              </a:rPr>
              <a:t>Tipo 1 (ACAG)</a:t>
            </a:r>
            <a:endParaRPr lang="sv-SE" sz="3200">
              <a:solidFill>
                <a:schemeClr val="bg1"/>
              </a:solidFill>
              <a:latin typeface="Times New Roman" pitchFamily="18" charset="0"/>
            </a:endParaRPr>
          </a:p>
        </p:txBody>
      </p:sp>
      <p:pic>
        <p:nvPicPr>
          <p:cNvPr id="108547" name="Picture 6"/>
          <p:cNvPicPr>
            <a:picLocks noChangeAspect="1" noChangeArrowheads="1"/>
          </p:cNvPicPr>
          <p:nvPr/>
        </p:nvPicPr>
        <p:blipFill>
          <a:blip r:embed="rId2"/>
          <a:srcRect/>
          <a:stretch>
            <a:fillRect/>
          </a:stretch>
        </p:blipFill>
        <p:spPr bwMode="auto">
          <a:xfrm>
            <a:off x="304800" y="4175125"/>
            <a:ext cx="2514600" cy="2320925"/>
          </a:xfrm>
          <a:prstGeom prst="rect">
            <a:avLst/>
          </a:prstGeom>
          <a:noFill/>
          <a:ln w="9525">
            <a:noFill/>
            <a:miter lim="800000"/>
            <a:headEnd/>
            <a:tailEnd/>
          </a:ln>
        </p:spPr>
      </p:pic>
      <p:pic>
        <p:nvPicPr>
          <p:cNvPr id="108548" name="Picture 7"/>
          <p:cNvPicPr>
            <a:picLocks noChangeAspect="1" noChangeArrowheads="1"/>
          </p:cNvPicPr>
          <p:nvPr/>
        </p:nvPicPr>
        <p:blipFill>
          <a:blip r:embed="rId3"/>
          <a:srcRect/>
          <a:stretch>
            <a:fillRect/>
          </a:stretch>
        </p:blipFill>
        <p:spPr bwMode="auto">
          <a:xfrm>
            <a:off x="3200400" y="1355725"/>
            <a:ext cx="2536825" cy="2341563"/>
          </a:xfrm>
          <a:prstGeom prst="rect">
            <a:avLst/>
          </a:prstGeom>
          <a:noFill/>
          <a:ln w="9525">
            <a:noFill/>
            <a:miter lim="800000"/>
            <a:headEnd/>
            <a:tailEnd/>
          </a:ln>
        </p:spPr>
      </p:pic>
      <p:pic>
        <p:nvPicPr>
          <p:cNvPr id="108549" name="Picture 8"/>
          <p:cNvPicPr>
            <a:picLocks noChangeAspect="1" noChangeArrowheads="1"/>
          </p:cNvPicPr>
          <p:nvPr/>
        </p:nvPicPr>
        <p:blipFill>
          <a:blip r:embed="rId4"/>
          <a:srcRect/>
          <a:stretch>
            <a:fillRect/>
          </a:stretch>
        </p:blipFill>
        <p:spPr bwMode="auto">
          <a:xfrm>
            <a:off x="6096000" y="4175125"/>
            <a:ext cx="2438400" cy="2286000"/>
          </a:xfrm>
          <a:prstGeom prst="rect">
            <a:avLst/>
          </a:prstGeom>
          <a:noFill/>
          <a:ln w="9525">
            <a:noFill/>
            <a:miter lim="800000"/>
            <a:headEnd/>
            <a:tailEnd/>
          </a:ln>
        </p:spPr>
      </p:pic>
      <p:pic>
        <p:nvPicPr>
          <p:cNvPr id="108550" name="Picture 9"/>
          <p:cNvPicPr>
            <a:picLocks noChangeAspect="1" noChangeArrowheads="1"/>
          </p:cNvPicPr>
          <p:nvPr/>
        </p:nvPicPr>
        <p:blipFill>
          <a:blip r:embed="rId5"/>
          <a:srcRect/>
          <a:stretch>
            <a:fillRect/>
          </a:stretch>
        </p:blipFill>
        <p:spPr bwMode="auto">
          <a:xfrm>
            <a:off x="381000" y="1431925"/>
            <a:ext cx="2667000" cy="2311400"/>
          </a:xfrm>
          <a:prstGeom prst="rect">
            <a:avLst/>
          </a:prstGeom>
          <a:noFill/>
          <a:ln w="9525">
            <a:noFill/>
            <a:miter lim="800000"/>
            <a:headEnd/>
            <a:tailEnd/>
          </a:ln>
        </p:spPr>
      </p:pic>
      <p:pic>
        <p:nvPicPr>
          <p:cNvPr id="108551" name="Picture 10"/>
          <p:cNvPicPr>
            <a:picLocks noChangeAspect="1" noChangeArrowheads="1"/>
          </p:cNvPicPr>
          <p:nvPr/>
        </p:nvPicPr>
        <p:blipFill>
          <a:blip r:embed="rId6"/>
          <a:srcRect/>
          <a:stretch>
            <a:fillRect/>
          </a:stretch>
        </p:blipFill>
        <p:spPr bwMode="auto">
          <a:xfrm>
            <a:off x="3200400" y="4175125"/>
            <a:ext cx="2590800" cy="2278063"/>
          </a:xfrm>
          <a:prstGeom prst="rect">
            <a:avLst/>
          </a:prstGeom>
          <a:noFill/>
          <a:ln w="9525">
            <a:noFill/>
            <a:miter lim="800000"/>
            <a:headEnd/>
            <a:tailEnd/>
          </a:ln>
        </p:spPr>
      </p:pic>
      <p:sp>
        <p:nvSpPr>
          <p:cNvPr id="108552" name="Rectangle 11"/>
          <p:cNvSpPr>
            <a:spLocks noChangeArrowheads="1"/>
          </p:cNvSpPr>
          <p:nvPr/>
        </p:nvSpPr>
        <p:spPr bwMode="auto">
          <a:xfrm>
            <a:off x="457200" y="3794125"/>
            <a:ext cx="1736725" cy="396875"/>
          </a:xfrm>
          <a:prstGeom prst="rect">
            <a:avLst/>
          </a:prstGeom>
          <a:noFill/>
          <a:ln w="9525">
            <a:noFill/>
            <a:miter lim="800000"/>
            <a:headEnd/>
            <a:tailEnd/>
          </a:ln>
        </p:spPr>
        <p:txBody>
          <a:bodyPr wrap="none">
            <a:spAutoFit/>
          </a:bodyPr>
          <a:lstStyle/>
          <a:p>
            <a:pPr eaLnBrk="0" hangingPunct="0"/>
            <a:r>
              <a:rPr lang="sv-SE" sz="2000" i="1">
                <a:solidFill>
                  <a:schemeClr val="bg1"/>
                </a:solidFill>
                <a:latin typeface="Times New Roman" pitchFamily="18" charset="0"/>
              </a:rPr>
              <a:t>Tipo 1 (ACAG)</a:t>
            </a:r>
          </a:p>
        </p:txBody>
      </p:sp>
      <p:sp>
        <p:nvSpPr>
          <p:cNvPr id="108553" name="Rectangle 12"/>
          <p:cNvSpPr>
            <a:spLocks noChangeArrowheads="1"/>
          </p:cNvSpPr>
          <p:nvPr/>
        </p:nvSpPr>
        <p:spPr bwMode="auto">
          <a:xfrm>
            <a:off x="6019800" y="3717925"/>
            <a:ext cx="1736725" cy="396875"/>
          </a:xfrm>
          <a:prstGeom prst="rect">
            <a:avLst/>
          </a:prstGeom>
          <a:noFill/>
          <a:ln w="9525">
            <a:noFill/>
            <a:miter lim="800000"/>
            <a:headEnd/>
            <a:tailEnd/>
          </a:ln>
        </p:spPr>
        <p:txBody>
          <a:bodyPr wrap="none">
            <a:spAutoFit/>
          </a:bodyPr>
          <a:lstStyle/>
          <a:p>
            <a:pPr eaLnBrk="0" hangingPunct="0"/>
            <a:r>
              <a:rPr lang="sv-SE" sz="2000" i="1">
                <a:solidFill>
                  <a:schemeClr val="bg1"/>
                </a:solidFill>
                <a:latin typeface="Times New Roman" pitchFamily="18" charset="0"/>
              </a:rPr>
              <a:t>Tipo 1 (ACAG)</a:t>
            </a:r>
          </a:p>
        </p:txBody>
      </p:sp>
      <p:sp>
        <p:nvSpPr>
          <p:cNvPr id="108554" name="Rectangle 13"/>
          <p:cNvSpPr>
            <a:spLocks noChangeArrowheads="1"/>
          </p:cNvSpPr>
          <p:nvPr/>
        </p:nvSpPr>
        <p:spPr bwMode="auto">
          <a:xfrm>
            <a:off x="3352800" y="6461125"/>
            <a:ext cx="1736725" cy="396875"/>
          </a:xfrm>
          <a:prstGeom prst="rect">
            <a:avLst/>
          </a:prstGeom>
          <a:noFill/>
          <a:ln w="9525">
            <a:noFill/>
            <a:miter lim="800000"/>
            <a:headEnd/>
            <a:tailEnd/>
          </a:ln>
        </p:spPr>
        <p:txBody>
          <a:bodyPr wrap="none">
            <a:spAutoFit/>
          </a:bodyPr>
          <a:lstStyle/>
          <a:p>
            <a:pPr eaLnBrk="0" hangingPunct="0"/>
            <a:r>
              <a:rPr lang="sv-SE" sz="2000" i="1">
                <a:solidFill>
                  <a:schemeClr val="bg1"/>
                </a:solidFill>
                <a:latin typeface="Times New Roman" pitchFamily="18" charset="0"/>
              </a:rPr>
              <a:t>Tipo 1 (ACAG)</a:t>
            </a:r>
          </a:p>
        </p:txBody>
      </p:sp>
      <p:sp>
        <p:nvSpPr>
          <p:cNvPr id="108555" name="Rectangle 14"/>
          <p:cNvSpPr>
            <a:spLocks noChangeArrowheads="1"/>
          </p:cNvSpPr>
          <p:nvPr/>
        </p:nvSpPr>
        <p:spPr bwMode="auto">
          <a:xfrm>
            <a:off x="6324600" y="6461125"/>
            <a:ext cx="2117725" cy="396875"/>
          </a:xfrm>
          <a:prstGeom prst="rect">
            <a:avLst/>
          </a:prstGeom>
          <a:noFill/>
          <a:ln w="9525">
            <a:noFill/>
            <a:miter lim="800000"/>
            <a:headEnd/>
            <a:tailEnd/>
          </a:ln>
        </p:spPr>
        <p:txBody>
          <a:bodyPr wrap="none">
            <a:spAutoFit/>
          </a:bodyPr>
          <a:lstStyle/>
          <a:p>
            <a:pPr eaLnBrk="0" hangingPunct="0"/>
            <a:r>
              <a:rPr lang="sv-SE" sz="2000" i="1">
                <a:solidFill>
                  <a:schemeClr val="bg1"/>
                </a:solidFill>
                <a:latin typeface="Times New Roman" pitchFamily="18" charset="0"/>
              </a:rPr>
              <a:t>Tipo 3 (nonACAG)</a:t>
            </a:r>
          </a:p>
        </p:txBody>
      </p:sp>
      <p:pic>
        <p:nvPicPr>
          <p:cNvPr id="108556" name="Picture 15"/>
          <p:cNvPicPr>
            <a:picLocks noChangeAspect="1" noChangeArrowheads="1"/>
          </p:cNvPicPr>
          <p:nvPr/>
        </p:nvPicPr>
        <p:blipFill>
          <a:blip r:embed="rId7"/>
          <a:srcRect/>
          <a:stretch>
            <a:fillRect/>
          </a:stretch>
        </p:blipFill>
        <p:spPr bwMode="auto">
          <a:xfrm>
            <a:off x="5943600" y="1355725"/>
            <a:ext cx="2743200" cy="2373313"/>
          </a:xfrm>
          <a:prstGeom prst="rect">
            <a:avLst/>
          </a:prstGeom>
          <a:noFill/>
          <a:ln w="9525">
            <a:noFill/>
            <a:miter lim="800000"/>
            <a:headEnd/>
            <a:tailEnd/>
          </a:ln>
        </p:spPr>
      </p:pic>
      <p:sp>
        <p:nvSpPr>
          <p:cNvPr id="108557" name="Rectangle 16"/>
          <p:cNvSpPr>
            <a:spLocks noChangeArrowheads="1"/>
          </p:cNvSpPr>
          <p:nvPr/>
        </p:nvSpPr>
        <p:spPr bwMode="auto">
          <a:xfrm>
            <a:off x="3276600" y="3717925"/>
            <a:ext cx="1736725" cy="396875"/>
          </a:xfrm>
          <a:prstGeom prst="rect">
            <a:avLst/>
          </a:prstGeom>
          <a:noFill/>
          <a:ln w="9525">
            <a:noFill/>
            <a:miter lim="800000"/>
            <a:headEnd/>
            <a:tailEnd/>
          </a:ln>
        </p:spPr>
        <p:txBody>
          <a:bodyPr wrap="none">
            <a:spAutoFit/>
          </a:bodyPr>
          <a:lstStyle/>
          <a:p>
            <a:pPr eaLnBrk="0" hangingPunct="0"/>
            <a:r>
              <a:rPr lang="sv-SE" sz="2000" i="1">
                <a:solidFill>
                  <a:schemeClr val="bg1"/>
                </a:solidFill>
                <a:latin typeface="Times New Roman" pitchFamily="18" charset="0"/>
              </a:rPr>
              <a:t>Tipo 1 (ACAG)</a:t>
            </a:r>
          </a:p>
        </p:txBody>
      </p:sp>
    </p:spTree>
    <p:extLst>
      <p:ext uri="{BB962C8B-B14F-4D97-AF65-F5344CB8AC3E}">
        <p14:creationId xmlns:p14="http://schemas.microsoft.com/office/powerpoint/2010/main" val="348116925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Rectangle 6"/>
          <p:cNvSpPr>
            <a:spLocks noChangeArrowheads="1"/>
          </p:cNvSpPr>
          <p:nvPr/>
        </p:nvSpPr>
        <p:spPr bwMode="auto">
          <a:xfrm>
            <a:off x="71438" y="2327275"/>
            <a:ext cx="6858000" cy="2185988"/>
          </a:xfrm>
          <a:prstGeom prst="rect">
            <a:avLst/>
          </a:prstGeom>
          <a:noFill/>
          <a:ln w="9525">
            <a:noFill/>
            <a:miter lim="800000"/>
            <a:headEnd/>
            <a:tailEnd/>
          </a:ln>
          <a:effectLst/>
        </p:spPr>
        <p:txBody>
          <a:bodyPr>
            <a:spAutoFit/>
          </a:bodyPr>
          <a:lstStyle/>
          <a:p>
            <a:pPr>
              <a:defRPr/>
            </a:pPr>
            <a:r>
              <a:rPr lang="it-IT" sz="4000" b="1" dirty="0" err="1">
                <a:solidFill>
                  <a:schemeClr val="bg1"/>
                </a:solidFill>
                <a:effectLst>
                  <a:outerShdw blurRad="38100" dist="38100" dir="2700000" algn="tl">
                    <a:srgbClr val="000000"/>
                  </a:outerShdw>
                </a:effectLst>
                <a:cs typeface="+mn-cs"/>
              </a:rPr>
              <a:t>Eco-endoscopia</a:t>
            </a:r>
            <a:r>
              <a:rPr lang="en-US" dirty="0">
                <a:solidFill>
                  <a:schemeClr val="bg1"/>
                </a:solidFill>
                <a:effectLst>
                  <a:outerShdw blurRad="38100" dist="38100" dir="2700000" algn="tl">
                    <a:srgbClr val="000000"/>
                  </a:outerShdw>
                </a:effectLst>
                <a:cs typeface="+mn-cs"/>
              </a:rPr>
              <a:t>      </a:t>
            </a:r>
          </a:p>
          <a:p>
            <a:pPr>
              <a:defRPr/>
            </a:pPr>
            <a:r>
              <a:rPr lang="en-US" sz="3200" dirty="0" err="1">
                <a:solidFill>
                  <a:schemeClr val="bg1"/>
                </a:solidFill>
                <a:effectLst>
                  <a:outerShdw blurRad="38100" dist="38100" dir="2700000" algn="tl">
                    <a:srgbClr val="000000"/>
                  </a:outerShdw>
                </a:effectLst>
                <a:cs typeface="+mn-cs"/>
              </a:rPr>
              <a:t>Interessamento</a:t>
            </a:r>
            <a:r>
              <a:rPr lang="en-US" sz="3200" dirty="0">
                <a:solidFill>
                  <a:schemeClr val="bg1"/>
                </a:solidFill>
                <a:effectLst>
                  <a:outerShdw blurRad="38100" dist="38100" dir="2700000" algn="tl">
                    <a:srgbClr val="000000"/>
                  </a:outerShdw>
                </a:effectLst>
                <a:cs typeface="+mn-cs"/>
              </a:rPr>
              <a:t> </a:t>
            </a:r>
            <a:r>
              <a:rPr lang="en-US" sz="3200" dirty="0" err="1">
                <a:solidFill>
                  <a:schemeClr val="bg1"/>
                </a:solidFill>
                <a:effectLst>
                  <a:outerShdw blurRad="38100" dist="38100" dir="2700000" algn="tl">
                    <a:srgbClr val="000000"/>
                  </a:outerShdw>
                </a:effectLst>
                <a:cs typeface="+mn-cs"/>
              </a:rPr>
              <a:t>strati</a:t>
            </a:r>
            <a:r>
              <a:rPr lang="en-US" sz="3200" dirty="0">
                <a:solidFill>
                  <a:schemeClr val="bg1"/>
                </a:solidFill>
                <a:effectLst>
                  <a:outerShdw blurRad="38100" dist="38100" dir="2700000" algn="tl">
                    <a:srgbClr val="000000"/>
                  </a:outerShdw>
                </a:effectLst>
                <a:cs typeface="+mn-cs"/>
              </a:rPr>
              <a:t> </a:t>
            </a:r>
            <a:r>
              <a:rPr lang="en-US" sz="3200" dirty="0" err="1">
                <a:solidFill>
                  <a:schemeClr val="bg1"/>
                </a:solidFill>
                <a:effectLst>
                  <a:outerShdw blurRad="38100" dist="38100" dir="2700000" algn="tl">
                    <a:srgbClr val="000000"/>
                  </a:outerShdw>
                </a:effectLst>
                <a:cs typeface="+mn-cs"/>
              </a:rPr>
              <a:t>parete</a:t>
            </a:r>
            <a:endParaRPr lang="en-US" sz="3200" dirty="0">
              <a:solidFill>
                <a:schemeClr val="bg1"/>
              </a:solidFill>
              <a:effectLst>
                <a:outerShdw blurRad="38100" dist="38100" dir="2700000" algn="tl">
                  <a:srgbClr val="000000"/>
                </a:outerShdw>
              </a:effectLst>
              <a:cs typeface="+mn-cs"/>
            </a:endParaRPr>
          </a:p>
          <a:p>
            <a:pPr>
              <a:defRPr/>
            </a:pPr>
            <a:r>
              <a:rPr lang="en-US" sz="3200" dirty="0" err="1">
                <a:solidFill>
                  <a:schemeClr val="bg1"/>
                </a:solidFill>
                <a:effectLst>
                  <a:outerShdw blurRad="38100" dist="38100" dir="2700000" algn="tl">
                    <a:srgbClr val="000000"/>
                  </a:outerShdw>
                </a:effectLst>
                <a:cs typeface="+mn-cs"/>
              </a:rPr>
              <a:t>Interessamento</a:t>
            </a:r>
            <a:r>
              <a:rPr lang="en-US" sz="3200" dirty="0">
                <a:solidFill>
                  <a:schemeClr val="bg1"/>
                </a:solidFill>
                <a:effectLst>
                  <a:outerShdw blurRad="38100" dist="38100" dir="2700000" algn="tl">
                    <a:srgbClr val="000000"/>
                  </a:outerShdw>
                </a:effectLst>
                <a:cs typeface="+mn-cs"/>
              </a:rPr>
              <a:t> </a:t>
            </a:r>
            <a:r>
              <a:rPr lang="en-US" sz="3200" dirty="0" err="1">
                <a:solidFill>
                  <a:schemeClr val="bg1"/>
                </a:solidFill>
                <a:effectLst>
                  <a:outerShdw blurRad="38100" dist="38100" dir="2700000" algn="tl">
                    <a:srgbClr val="000000"/>
                  </a:outerShdw>
                </a:effectLst>
                <a:cs typeface="+mn-cs"/>
              </a:rPr>
              <a:t>linfonodale</a:t>
            </a:r>
            <a:r>
              <a:rPr lang="en-US" sz="3200" dirty="0">
                <a:solidFill>
                  <a:schemeClr val="bg1"/>
                </a:solidFill>
                <a:effectLst>
                  <a:outerShdw blurRad="38100" dist="38100" dir="2700000" algn="tl">
                    <a:srgbClr val="000000"/>
                  </a:outerShdw>
                </a:effectLst>
                <a:cs typeface="+mn-cs"/>
              </a:rPr>
              <a:t>   </a:t>
            </a:r>
          </a:p>
          <a:p>
            <a:pPr>
              <a:defRPr/>
            </a:pPr>
            <a:r>
              <a:rPr lang="en-US" sz="3200" dirty="0" err="1">
                <a:solidFill>
                  <a:schemeClr val="bg1"/>
                </a:solidFill>
                <a:effectLst>
                  <a:outerShdw blurRad="38100" dist="38100" dir="2700000" algn="tl">
                    <a:srgbClr val="000000"/>
                  </a:outerShdw>
                </a:effectLst>
                <a:cs typeface="+mn-cs"/>
              </a:rPr>
              <a:t>Localizzazione</a:t>
            </a:r>
            <a:r>
              <a:rPr lang="en-US" sz="3200" dirty="0">
                <a:solidFill>
                  <a:schemeClr val="bg1"/>
                </a:solidFill>
                <a:effectLst>
                  <a:outerShdw blurRad="38100" dist="38100" dir="2700000" algn="tl">
                    <a:srgbClr val="000000"/>
                  </a:outerShdw>
                </a:effectLst>
                <a:cs typeface="+mn-cs"/>
              </a:rPr>
              <a:t> del </a:t>
            </a:r>
            <a:r>
              <a:rPr lang="en-US" sz="3200" dirty="0" err="1">
                <a:solidFill>
                  <a:schemeClr val="bg1"/>
                </a:solidFill>
                <a:effectLst>
                  <a:outerShdw blurRad="38100" dist="38100" dir="2700000" algn="tl">
                    <a:srgbClr val="000000"/>
                  </a:outerShdw>
                </a:effectLst>
                <a:cs typeface="+mn-cs"/>
              </a:rPr>
              <a:t>tumore</a:t>
            </a:r>
            <a:endParaRPr lang="en-US" sz="3200" dirty="0">
              <a:solidFill>
                <a:schemeClr val="bg1"/>
              </a:solidFill>
              <a:effectLst>
                <a:outerShdw blurRad="38100" dist="38100" dir="2700000" algn="tl">
                  <a:srgbClr val="000000"/>
                </a:outerShdw>
              </a:effectLst>
              <a:cs typeface="+mn-cs"/>
            </a:endParaRPr>
          </a:p>
        </p:txBody>
      </p:sp>
      <p:sp>
        <p:nvSpPr>
          <p:cNvPr id="9" name="Rectangle 4"/>
          <p:cNvSpPr>
            <a:spLocks noChangeArrowheads="1"/>
          </p:cNvSpPr>
          <p:nvPr/>
        </p:nvSpPr>
        <p:spPr bwMode="auto">
          <a:xfrm>
            <a:off x="785813" y="142875"/>
            <a:ext cx="7772400" cy="1143000"/>
          </a:xfrm>
          <a:prstGeom prst="rect">
            <a:avLst/>
          </a:prstGeom>
          <a:solidFill>
            <a:schemeClr val="accent5">
              <a:lumMod val="75000"/>
            </a:schemeClr>
          </a:solidFill>
          <a:ln w="9525">
            <a:solidFill>
              <a:srgbClr val="0066FF"/>
            </a:solidFill>
            <a:miter lim="800000"/>
            <a:headEnd/>
            <a:tailEnd/>
          </a:ln>
          <a:effectLst/>
        </p:spPr>
        <p:txBody>
          <a:bodyPr anchor="ctr"/>
          <a:lstStyle/>
          <a:p>
            <a:pPr algn="ctr">
              <a:defRPr/>
            </a:pPr>
            <a:r>
              <a:rPr lang="it-IT" sz="3200" b="1" dirty="0">
                <a:solidFill>
                  <a:schemeClr val="bg1"/>
                </a:solidFill>
                <a:effectLst>
                  <a:outerShdw blurRad="38100" dist="38100" dir="2700000" algn="tl">
                    <a:srgbClr val="000000"/>
                  </a:outerShdw>
                </a:effectLst>
                <a:cs typeface="+mn-cs"/>
              </a:rPr>
              <a:t>              </a:t>
            </a:r>
          </a:p>
          <a:p>
            <a:pPr algn="ctr">
              <a:defRPr/>
            </a:pPr>
            <a:r>
              <a:rPr lang="it-IT" sz="4400" b="1" dirty="0" err="1">
                <a:solidFill>
                  <a:schemeClr val="bg1"/>
                </a:solidFill>
                <a:effectLst>
                  <a:outerShdw blurRad="38100" dist="38100" dir="2700000" algn="tl">
                    <a:srgbClr val="000000"/>
                  </a:outerShdw>
                </a:effectLst>
                <a:cs typeface="+mn-cs"/>
              </a:rPr>
              <a:t>NETs</a:t>
            </a:r>
            <a:r>
              <a:rPr lang="it-IT" sz="4400" b="1" dirty="0">
                <a:solidFill>
                  <a:schemeClr val="bg1"/>
                </a:solidFill>
                <a:effectLst>
                  <a:outerShdw blurRad="38100" dist="38100" dir="2700000" algn="tl">
                    <a:srgbClr val="000000"/>
                  </a:outerShdw>
                </a:effectLst>
                <a:cs typeface="+mn-cs"/>
              </a:rPr>
              <a:t> Gastro-Duodenali</a:t>
            </a:r>
            <a:br>
              <a:rPr lang="it-IT" sz="4400" b="1" dirty="0">
                <a:solidFill>
                  <a:schemeClr val="bg1"/>
                </a:solidFill>
                <a:effectLst>
                  <a:outerShdw blurRad="38100" dist="38100" dir="2700000" algn="tl">
                    <a:srgbClr val="000000"/>
                  </a:outerShdw>
                </a:effectLst>
                <a:cs typeface="+mn-cs"/>
              </a:rPr>
            </a:br>
            <a:r>
              <a:rPr lang="it-IT" sz="4400" b="1" dirty="0">
                <a:solidFill>
                  <a:schemeClr val="accent1"/>
                </a:solidFill>
                <a:effectLst>
                  <a:outerShdw blurRad="38100" dist="38100" dir="2700000" algn="tl">
                    <a:srgbClr val="000000"/>
                  </a:outerShdw>
                </a:effectLst>
                <a:cs typeface="+mn-cs"/>
              </a:rPr>
              <a:t> </a:t>
            </a:r>
            <a:endParaRPr lang="it-IT" sz="3600" b="1" dirty="0">
              <a:solidFill>
                <a:schemeClr val="accent1"/>
              </a:solidFill>
              <a:effectLst>
                <a:outerShdw blurRad="38100" dist="38100" dir="2700000" algn="tl">
                  <a:srgbClr val="000000"/>
                </a:outerShdw>
              </a:effectLst>
              <a:cs typeface="+mn-cs"/>
            </a:endParaRPr>
          </a:p>
        </p:txBody>
      </p:sp>
      <p:sp>
        <p:nvSpPr>
          <p:cNvPr id="109571" name="Rectangle 6"/>
          <p:cNvSpPr>
            <a:spLocks noChangeArrowheads="1"/>
          </p:cNvSpPr>
          <p:nvPr/>
        </p:nvSpPr>
        <p:spPr bwMode="auto">
          <a:xfrm>
            <a:off x="1214438" y="1357313"/>
            <a:ext cx="7000875" cy="681037"/>
          </a:xfrm>
          <a:prstGeom prst="rect">
            <a:avLst/>
          </a:prstGeom>
          <a:solidFill>
            <a:schemeClr val="bg1"/>
          </a:solidFill>
          <a:ln w="38100">
            <a:solidFill>
              <a:srgbClr val="F32E07"/>
            </a:solidFill>
            <a:miter lim="800000"/>
            <a:headEnd/>
            <a:tailEnd/>
          </a:ln>
        </p:spPr>
        <p:txBody>
          <a:bodyPr wrap="none" anchor="ctr"/>
          <a:lstStyle/>
          <a:p>
            <a:pPr algn="ctr"/>
            <a:r>
              <a:rPr lang="it-IT" sz="3600">
                <a:latin typeface="Times New Roman" pitchFamily="18" charset="0"/>
              </a:rPr>
              <a:t>Valutazione estensione di malattia</a:t>
            </a:r>
          </a:p>
        </p:txBody>
      </p:sp>
      <p:pic>
        <p:nvPicPr>
          <p:cNvPr id="109572" name="Immagine 11" descr="bojiadi2.JPG"/>
          <p:cNvPicPr>
            <a:picLocks noChangeAspect="1"/>
          </p:cNvPicPr>
          <p:nvPr/>
        </p:nvPicPr>
        <p:blipFill>
          <a:blip r:embed="rId2"/>
          <a:srcRect/>
          <a:stretch>
            <a:fillRect/>
          </a:stretch>
        </p:blipFill>
        <p:spPr bwMode="auto">
          <a:xfrm>
            <a:off x="5489575" y="2214563"/>
            <a:ext cx="3511550" cy="2297112"/>
          </a:xfrm>
          <a:prstGeom prst="rect">
            <a:avLst/>
          </a:prstGeom>
          <a:noFill/>
          <a:ln w="9525">
            <a:noFill/>
            <a:miter lim="800000"/>
            <a:headEnd/>
            <a:tailEnd/>
          </a:ln>
        </p:spPr>
      </p:pic>
      <p:pic>
        <p:nvPicPr>
          <p:cNvPr id="109573" name="Immagine 12" descr="beghi.JPG"/>
          <p:cNvPicPr>
            <a:picLocks noChangeAspect="1"/>
          </p:cNvPicPr>
          <p:nvPr/>
        </p:nvPicPr>
        <p:blipFill>
          <a:blip r:embed="rId3"/>
          <a:srcRect/>
          <a:stretch>
            <a:fillRect/>
          </a:stretch>
        </p:blipFill>
        <p:spPr bwMode="auto">
          <a:xfrm>
            <a:off x="4286250" y="4572000"/>
            <a:ext cx="3429000" cy="2173288"/>
          </a:xfrm>
          <a:prstGeom prst="rect">
            <a:avLst/>
          </a:prstGeom>
          <a:noFill/>
          <a:ln w="9525">
            <a:noFill/>
            <a:miter lim="800000"/>
            <a:headEnd/>
            <a:tailEnd/>
          </a:ln>
        </p:spPr>
      </p:pic>
    </p:spTree>
    <p:extLst>
      <p:ext uri="{BB962C8B-B14F-4D97-AF65-F5344CB8AC3E}">
        <p14:creationId xmlns:p14="http://schemas.microsoft.com/office/powerpoint/2010/main" val="10853381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http://www.radiof2.unina.it/wp-content/uploads/simbolo-donna1.jpg"/>
          <p:cNvPicPr>
            <a:picLocks noChangeAspect="1" noChangeArrowheads="1"/>
          </p:cNvPicPr>
          <p:nvPr/>
        </p:nvPicPr>
        <p:blipFill>
          <a:blip r:embed="rId2"/>
          <a:srcRect/>
          <a:stretch>
            <a:fillRect/>
          </a:stretch>
        </p:blipFill>
        <p:spPr bwMode="auto">
          <a:xfrm>
            <a:off x="2411760" y="548680"/>
            <a:ext cx="1584871" cy="1584871"/>
          </a:xfrm>
          <a:prstGeom prst="rect">
            <a:avLst/>
          </a:prstGeom>
          <a:noFill/>
          <a:ln w="9525">
            <a:noFill/>
            <a:miter lim="800000"/>
            <a:headEnd/>
            <a:tailEnd/>
          </a:ln>
        </p:spPr>
      </p:pic>
      <p:sp>
        <p:nvSpPr>
          <p:cNvPr id="4" name="Rectangle 7"/>
          <p:cNvSpPr txBox="1">
            <a:spLocks noChangeArrowheads="1"/>
          </p:cNvSpPr>
          <p:nvPr/>
        </p:nvSpPr>
        <p:spPr>
          <a:xfrm>
            <a:off x="4860032" y="1916832"/>
            <a:ext cx="1150938" cy="431800"/>
          </a:xfrm>
          <a:prstGeom prst="rect">
            <a:avLst/>
          </a:prstGeom>
          <a:ln>
            <a:solidFill>
              <a:srgbClr val="00FF00"/>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r>
              <a:rPr lang="it-IT" altLang="it-IT" sz="2000" b="1" kern="0" dirty="0" smtClean="0">
                <a:solidFill>
                  <a:schemeClr val="bg1"/>
                </a:solidFill>
              </a:rPr>
              <a:t>88 anni</a:t>
            </a:r>
          </a:p>
        </p:txBody>
      </p:sp>
      <p:sp>
        <p:nvSpPr>
          <p:cNvPr id="67587" name="CasellaDiTesto 5"/>
          <p:cNvSpPr txBox="1">
            <a:spLocks noChangeArrowheads="1"/>
          </p:cNvSpPr>
          <p:nvPr/>
        </p:nvSpPr>
        <p:spPr bwMode="auto">
          <a:xfrm>
            <a:off x="4859163" y="5294907"/>
            <a:ext cx="3097213" cy="1014413"/>
          </a:xfrm>
          <a:prstGeom prst="rect">
            <a:avLst/>
          </a:prstGeom>
          <a:noFill/>
          <a:ln w="9525">
            <a:solidFill>
              <a:srgbClr val="00FF00"/>
            </a:solidFill>
            <a:miter lim="800000"/>
            <a:headEnd/>
            <a:tailEnd/>
          </a:ln>
        </p:spPr>
        <p:txBody>
          <a:bodyPr>
            <a:spAutoFit/>
          </a:bodyPr>
          <a:lstStyle/>
          <a:p>
            <a:pPr algn="ctr"/>
            <a:r>
              <a:rPr lang="it-IT" altLang="it-IT" sz="2000" b="1">
                <a:solidFill>
                  <a:schemeClr val="bg1"/>
                </a:solidFill>
              </a:rPr>
              <a:t>ASA - STATINE</a:t>
            </a:r>
          </a:p>
          <a:p>
            <a:pPr algn="ctr"/>
            <a:endParaRPr lang="it-IT" altLang="it-IT" sz="2000" b="1">
              <a:solidFill>
                <a:schemeClr val="bg1"/>
              </a:solidFill>
            </a:endParaRPr>
          </a:p>
          <a:p>
            <a:pPr algn="ctr"/>
            <a:r>
              <a:rPr lang="it-IT" altLang="it-IT" sz="2000" b="1">
                <a:solidFill>
                  <a:schemeClr val="bg1"/>
                </a:solidFill>
              </a:rPr>
              <a:t>PPI (40mg/die)</a:t>
            </a:r>
          </a:p>
        </p:txBody>
      </p:sp>
      <p:pic>
        <p:nvPicPr>
          <p:cNvPr id="67588" name="Picture 6" descr="nonna"/>
          <p:cNvPicPr>
            <a:picLocks noChangeAspect="1" noChangeArrowheads="1"/>
          </p:cNvPicPr>
          <p:nvPr/>
        </p:nvPicPr>
        <p:blipFill>
          <a:blip r:embed="rId3"/>
          <a:srcRect/>
          <a:stretch>
            <a:fillRect/>
          </a:stretch>
        </p:blipFill>
        <p:spPr bwMode="auto">
          <a:xfrm>
            <a:off x="179388" y="522362"/>
            <a:ext cx="1439862" cy="2114550"/>
          </a:xfrm>
          <a:prstGeom prst="rect">
            <a:avLst/>
          </a:prstGeom>
          <a:noFill/>
          <a:ln w="9525">
            <a:noFill/>
            <a:miter lim="800000"/>
            <a:headEnd/>
            <a:tailEnd/>
          </a:ln>
        </p:spPr>
      </p:pic>
      <p:sp>
        <p:nvSpPr>
          <p:cNvPr id="67589" name="Rectangle 11"/>
          <p:cNvSpPr>
            <a:spLocks noChangeArrowheads="1"/>
          </p:cNvSpPr>
          <p:nvPr/>
        </p:nvSpPr>
        <p:spPr bwMode="auto">
          <a:xfrm>
            <a:off x="1259632" y="3068960"/>
            <a:ext cx="4320480" cy="1800920"/>
          </a:xfrm>
          <a:prstGeom prst="rect">
            <a:avLst/>
          </a:prstGeom>
          <a:noFill/>
          <a:ln w="9525">
            <a:solidFill>
              <a:srgbClr val="00FF00"/>
            </a:solidFill>
            <a:miter lim="800000"/>
            <a:headEnd/>
            <a:tailEnd/>
          </a:ln>
        </p:spPr>
        <p:txBody>
          <a:bodyPr/>
          <a:lstStyle/>
          <a:p>
            <a:pPr marL="342900" indent="-342900">
              <a:spcBef>
                <a:spcPct val="20000"/>
              </a:spcBef>
              <a:buFontTx/>
              <a:buChar char="•"/>
            </a:pPr>
            <a:r>
              <a:rPr lang="it-IT" altLang="it-IT" sz="2000" b="1" dirty="0">
                <a:solidFill>
                  <a:schemeClr val="bg1"/>
                </a:solidFill>
              </a:rPr>
              <a:t>Ipercolesterolemia familiare</a:t>
            </a:r>
          </a:p>
          <a:p>
            <a:pPr marL="342900" indent="-342900">
              <a:spcBef>
                <a:spcPct val="20000"/>
              </a:spcBef>
              <a:buFontTx/>
              <a:buChar char="•"/>
            </a:pPr>
            <a:r>
              <a:rPr lang="it-IT" altLang="it-IT" sz="2000" b="1" dirty="0">
                <a:solidFill>
                  <a:schemeClr val="bg1"/>
                </a:solidFill>
              </a:rPr>
              <a:t>Gastrite </a:t>
            </a:r>
            <a:r>
              <a:rPr lang="it-IT" altLang="it-IT" sz="2000" b="1" dirty="0" smtClean="0">
                <a:solidFill>
                  <a:schemeClr val="bg1"/>
                </a:solidFill>
              </a:rPr>
              <a:t>antrale</a:t>
            </a:r>
          </a:p>
          <a:p>
            <a:pPr marL="342900" indent="-342900">
              <a:spcBef>
                <a:spcPct val="20000"/>
              </a:spcBef>
              <a:buFontTx/>
              <a:buChar char="•"/>
            </a:pPr>
            <a:r>
              <a:rPr lang="it-IT" altLang="it-IT" sz="2000" b="1" dirty="0" smtClean="0">
                <a:solidFill>
                  <a:schemeClr val="bg1"/>
                </a:solidFill>
              </a:rPr>
              <a:t>Anemia </a:t>
            </a:r>
            <a:r>
              <a:rPr lang="it-IT" altLang="it-IT" sz="2000" b="1" dirty="0" err="1" smtClean="0">
                <a:solidFill>
                  <a:schemeClr val="bg1"/>
                </a:solidFill>
              </a:rPr>
              <a:t>sideropenica</a:t>
            </a:r>
            <a:endParaRPr lang="it-IT" altLang="it-IT" sz="2000" b="1" dirty="0">
              <a:solidFill>
                <a:schemeClr val="bg1"/>
              </a:solidFill>
            </a:endParaRPr>
          </a:p>
          <a:p>
            <a:pPr marL="342900" indent="-342900">
              <a:spcBef>
                <a:spcPct val="20000"/>
              </a:spcBef>
              <a:buFontTx/>
              <a:buChar char="•"/>
            </a:pPr>
            <a:r>
              <a:rPr lang="it-IT" altLang="it-IT" sz="2000" b="1" dirty="0">
                <a:solidFill>
                  <a:schemeClr val="bg1"/>
                </a:solidFill>
              </a:rPr>
              <a:t>Carcinoma dell’utero </a:t>
            </a:r>
          </a:p>
          <a:p>
            <a:pPr>
              <a:spcBef>
                <a:spcPct val="20000"/>
              </a:spcBef>
            </a:pPr>
            <a:r>
              <a:rPr lang="it-IT" altLang="it-IT" sz="2000" b="1" dirty="0" smtClean="0">
                <a:solidFill>
                  <a:schemeClr val="bg1"/>
                </a:solidFill>
              </a:rPr>
              <a:t>     sottoposto a isterectomia</a:t>
            </a:r>
            <a:endParaRPr lang="it-IT" altLang="it-IT" sz="2000" b="1" dirty="0">
              <a:solidFill>
                <a:schemeClr val="bg1"/>
              </a:solidFill>
            </a:endParaRPr>
          </a:p>
        </p:txBody>
      </p:sp>
    </p:spTree>
    <p:extLst>
      <p:ext uri="{BB962C8B-B14F-4D97-AF65-F5344CB8AC3E}">
        <p14:creationId xmlns:p14="http://schemas.microsoft.com/office/powerpoint/2010/main" val="32251822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5" name="Object 8"/>
          <p:cNvGraphicFramePr>
            <a:graphicFrameLocks noChangeAspect="1"/>
          </p:cNvGraphicFramePr>
          <p:nvPr/>
        </p:nvGraphicFramePr>
        <p:xfrm>
          <a:off x="468313" y="3573463"/>
          <a:ext cx="1368425" cy="795337"/>
        </p:xfrm>
        <a:graphic>
          <a:graphicData uri="http://schemas.openxmlformats.org/presentationml/2006/ole">
            <mc:AlternateContent xmlns:mc="http://schemas.openxmlformats.org/markup-compatibility/2006">
              <mc:Choice xmlns:v="urn:schemas-microsoft-com:vml" Requires="v">
                <p:oleObj spid="_x0000_s53272" name="CorelDRAW" r:id="rId3" imgW="7110000" imgH="4379760" progId="">
                  <p:embed/>
                </p:oleObj>
              </mc:Choice>
              <mc:Fallback>
                <p:oleObj name="CorelDRAW" r:id="rId3" imgW="7110000" imgH="43797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573463"/>
                        <a:ext cx="1368425"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CasellaDiTesto 3"/>
          <p:cNvSpPr txBox="1">
            <a:spLocks noChangeArrowheads="1"/>
          </p:cNvSpPr>
          <p:nvPr/>
        </p:nvSpPr>
        <p:spPr bwMode="auto">
          <a:xfrm>
            <a:off x="1963738" y="3213100"/>
            <a:ext cx="3887787" cy="1816100"/>
          </a:xfrm>
          <a:prstGeom prst="rect">
            <a:avLst/>
          </a:prstGeom>
          <a:noFill/>
          <a:ln w="9525">
            <a:noFill/>
            <a:miter lim="800000"/>
            <a:headEnd/>
            <a:tailEnd/>
          </a:ln>
        </p:spPr>
        <p:txBody>
          <a:bodyPr>
            <a:spAutoFit/>
          </a:bodyPr>
          <a:lstStyle/>
          <a:p>
            <a:r>
              <a:rPr lang="it-IT" altLang="it-IT" sz="2800" b="1" dirty="0" err="1">
                <a:solidFill>
                  <a:srgbClr val="FFFF00"/>
                </a:solidFill>
              </a:rPr>
              <a:t>Hb</a:t>
            </a:r>
            <a:r>
              <a:rPr lang="it-IT" altLang="it-IT" sz="2800" b="1" dirty="0">
                <a:solidFill>
                  <a:srgbClr val="FFFF00"/>
                </a:solidFill>
              </a:rPr>
              <a:t>: </a:t>
            </a:r>
            <a:r>
              <a:rPr lang="it-IT" altLang="it-IT" sz="2800" b="1" dirty="0">
                <a:solidFill>
                  <a:schemeClr val="bg1"/>
                </a:solidFill>
              </a:rPr>
              <a:t>11.0 gr/dl</a:t>
            </a:r>
          </a:p>
          <a:p>
            <a:r>
              <a:rPr lang="it-IT" altLang="it-IT" sz="2800" b="1" dirty="0">
                <a:solidFill>
                  <a:srgbClr val="FFFF00"/>
                </a:solidFill>
              </a:rPr>
              <a:t>Ferro:</a:t>
            </a:r>
            <a:r>
              <a:rPr lang="it-IT" altLang="it-IT" sz="2800" b="1" dirty="0">
                <a:solidFill>
                  <a:schemeClr val="bg1"/>
                </a:solidFill>
              </a:rPr>
              <a:t> 15 µg/dl</a:t>
            </a:r>
          </a:p>
          <a:p>
            <a:r>
              <a:rPr lang="it-IT" altLang="it-IT" sz="2800" b="1" dirty="0">
                <a:solidFill>
                  <a:srgbClr val="FFFF00"/>
                </a:solidFill>
              </a:rPr>
              <a:t>Gastrina: </a:t>
            </a:r>
            <a:r>
              <a:rPr lang="it-IT" altLang="it-IT" sz="2800" b="1" dirty="0">
                <a:solidFill>
                  <a:srgbClr val="FF6666"/>
                </a:solidFill>
              </a:rPr>
              <a:t>220 </a:t>
            </a:r>
            <a:r>
              <a:rPr lang="it-IT" altLang="it-IT" sz="2800" b="1" dirty="0" err="1">
                <a:solidFill>
                  <a:srgbClr val="FF6666"/>
                </a:solidFill>
              </a:rPr>
              <a:t>pg</a:t>
            </a:r>
            <a:r>
              <a:rPr lang="it-IT" altLang="it-IT" sz="2800" b="1" dirty="0">
                <a:solidFill>
                  <a:srgbClr val="FF6666"/>
                </a:solidFill>
              </a:rPr>
              <a:t>/ml</a:t>
            </a:r>
          </a:p>
          <a:p>
            <a:r>
              <a:rPr lang="it-IT" altLang="it-IT" sz="2800" b="1" dirty="0" err="1">
                <a:solidFill>
                  <a:srgbClr val="FFFF00"/>
                </a:solidFill>
              </a:rPr>
              <a:t>CgA</a:t>
            </a:r>
            <a:r>
              <a:rPr lang="it-IT" altLang="it-IT" sz="2800" b="1" dirty="0">
                <a:solidFill>
                  <a:srgbClr val="FFFF00"/>
                </a:solidFill>
              </a:rPr>
              <a:t>:</a:t>
            </a:r>
            <a:r>
              <a:rPr lang="it-IT" altLang="it-IT" sz="2800" b="1" dirty="0">
                <a:solidFill>
                  <a:schemeClr val="bg1"/>
                </a:solidFill>
              </a:rPr>
              <a:t> 77 U/L</a:t>
            </a:r>
          </a:p>
        </p:txBody>
      </p:sp>
      <p:sp>
        <p:nvSpPr>
          <p:cNvPr id="2" name="CasellaDiTesto 3"/>
          <p:cNvSpPr txBox="1">
            <a:spLocks noChangeArrowheads="1"/>
          </p:cNvSpPr>
          <p:nvPr/>
        </p:nvSpPr>
        <p:spPr bwMode="auto">
          <a:xfrm>
            <a:off x="2411413" y="687388"/>
            <a:ext cx="3313112" cy="641350"/>
          </a:xfrm>
          <a:prstGeom prst="rect">
            <a:avLst/>
          </a:prstGeom>
          <a:noFill/>
          <a:ln w="9525">
            <a:noFill/>
            <a:miter lim="800000"/>
            <a:headEnd/>
            <a:tailEnd/>
          </a:ln>
        </p:spPr>
        <p:txBody>
          <a:bodyPr>
            <a:spAutoFit/>
          </a:bodyPr>
          <a:lstStyle/>
          <a:p>
            <a:pPr algn="ctr"/>
            <a:r>
              <a:rPr lang="it-IT" altLang="it-IT" b="1">
                <a:solidFill>
                  <a:srgbClr val="00FF00"/>
                </a:solidFill>
              </a:rPr>
              <a:t>Da alcuni mesi alvo tendenzialmente diarroico</a:t>
            </a:r>
            <a:endParaRPr lang="it-IT" altLang="it-IT">
              <a:solidFill>
                <a:srgbClr val="00FF00"/>
              </a:solidFill>
            </a:endParaRPr>
          </a:p>
        </p:txBody>
      </p:sp>
      <p:pic>
        <p:nvPicPr>
          <p:cNvPr id="11276" name="Picture 9" descr="nonna"/>
          <p:cNvPicPr>
            <a:picLocks noChangeAspect="1" noChangeArrowheads="1"/>
          </p:cNvPicPr>
          <p:nvPr/>
        </p:nvPicPr>
        <p:blipFill>
          <a:blip r:embed="rId5"/>
          <a:srcRect/>
          <a:stretch>
            <a:fillRect/>
          </a:stretch>
        </p:blipFill>
        <p:spPr bwMode="auto">
          <a:xfrm>
            <a:off x="323850" y="188913"/>
            <a:ext cx="1639888" cy="2408237"/>
          </a:xfrm>
          <a:prstGeom prst="rect">
            <a:avLst/>
          </a:prstGeom>
          <a:noFill/>
          <a:ln w="9525">
            <a:noFill/>
            <a:miter lim="800000"/>
            <a:headEnd/>
            <a:tailEnd/>
          </a:ln>
        </p:spPr>
      </p:pic>
      <p:sp>
        <p:nvSpPr>
          <p:cNvPr id="49162" name="AutoShape 10"/>
          <p:cNvSpPr>
            <a:spLocks noChangeArrowheads="1"/>
          </p:cNvSpPr>
          <p:nvPr/>
        </p:nvSpPr>
        <p:spPr bwMode="auto">
          <a:xfrm>
            <a:off x="2268538" y="549275"/>
            <a:ext cx="3743325" cy="935038"/>
          </a:xfrm>
          <a:prstGeom prst="wedgeRoundRectCallout">
            <a:avLst>
              <a:gd name="adj1" fmla="val -88125"/>
              <a:gd name="adj2" fmla="val -12139"/>
              <a:gd name="adj3" fmla="val 16667"/>
            </a:avLst>
          </a:prstGeom>
          <a:noFill/>
          <a:ln w="9525">
            <a:solidFill>
              <a:srgbClr val="FF0000"/>
            </a:solidFill>
            <a:miter lim="800000"/>
            <a:headEnd/>
            <a:tailEnd/>
          </a:ln>
        </p:spPr>
        <p:txBody>
          <a:bodyPr/>
          <a:lstStyle/>
          <a:p>
            <a:endParaRPr lang="it-IT" altLang="it-IT"/>
          </a:p>
        </p:txBody>
      </p:sp>
    </p:spTree>
    <p:extLst>
      <p:ext uri="{BB962C8B-B14F-4D97-AF65-F5344CB8AC3E}">
        <p14:creationId xmlns:p14="http://schemas.microsoft.com/office/powerpoint/2010/main" val="3020749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155"/>
                                        </p:tgtEl>
                                        <p:attrNameLst>
                                          <p:attrName>style.visibility</p:attrName>
                                        </p:attrNameLst>
                                      </p:cBhvr>
                                      <p:to>
                                        <p:strVal val="visible"/>
                                      </p:to>
                                    </p:set>
                                    <p:anim calcmode="lin" valueType="num">
                                      <p:cBhvr additive="base">
                                        <p:cTn id="11" dur="500" fill="hold"/>
                                        <p:tgtEl>
                                          <p:spTgt spid="49155"/>
                                        </p:tgtEl>
                                        <p:attrNameLst>
                                          <p:attrName>ppt_x</p:attrName>
                                        </p:attrNameLst>
                                      </p:cBhvr>
                                      <p:tavLst>
                                        <p:tav tm="0">
                                          <p:val>
                                            <p:strVal val="#ppt_x"/>
                                          </p:val>
                                        </p:tav>
                                        <p:tav tm="100000">
                                          <p:val>
                                            <p:strVal val="#ppt_x"/>
                                          </p:val>
                                        </p:tav>
                                      </p:tavLst>
                                    </p:anim>
                                    <p:anim calcmode="lin" valueType="num">
                                      <p:cBhvr additive="base">
                                        <p:cTn id="12"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a:spLocks noChangeArrowheads="1"/>
          </p:cNvSpPr>
          <p:nvPr/>
        </p:nvSpPr>
        <p:spPr bwMode="auto">
          <a:xfrm>
            <a:off x="827088" y="2205038"/>
            <a:ext cx="6769100" cy="1373187"/>
          </a:xfrm>
          <a:prstGeom prst="rect">
            <a:avLst/>
          </a:prstGeom>
          <a:noFill/>
          <a:ln w="9525">
            <a:noFill/>
            <a:miter lim="800000"/>
            <a:headEnd/>
            <a:tailEnd/>
          </a:ln>
        </p:spPr>
        <p:txBody>
          <a:bodyPr>
            <a:spAutoFit/>
          </a:bodyPr>
          <a:lstStyle/>
          <a:p>
            <a:r>
              <a:rPr lang="it-IT" altLang="it-IT" sz="2800" b="1">
                <a:solidFill>
                  <a:schemeClr val="bg1"/>
                </a:solidFill>
              </a:rPr>
              <a:t>Gastrite cronica antrale. </a:t>
            </a:r>
            <a:r>
              <a:rPr lang="it-IT" altLang="it-IT" sz="2800" b="1">
                <a:solidFill>
                  <a:srgbClr val="FFFF00"/>
                </a:solidFill>
              </a:rPr>
              <a:t>HP neg.</a:t>
            </a:r>
          </a:p>
          <a:p>
            <a:endParaRPr lang="it-IT" altLang="it-IT" sz="2800" b="1">
              <a:solidFill>
                <a:schemeClr val="bg1"/>
              </a:solidFill>
            </a:endParaRPr>
          </a:p>
          <a:p>
            <a:r>
              <a:rPr lang="it-IT" altLang="it-IT" sz="2800" b="1">
                <a:solidFill>
                  <a:srgbClr val="FFFF00"/>
                </a:solidFill>
              </a:rPr>
              <a:t>pH = 4 </a:t>
            </a:r>
            <a:r>
              <a:rPr lang="it-IT" altLang="it-IT" sz="2800" b="1">
                <a:solidFill>
                  <a:schemeClr val="bg1"/>
                </a:solidFill>
              </a:rPr>
              <a:t>(in PPI)</a:t>
            </a:r>
          </a:p>
        </p:txBody>
      </p:sp>
      <p:sp>
        <p:nvSpPr>
          <p:cNvPr id="2" name="CasellaDiTesto 3"/>
          <p:cNvSpPr txBox="1">
            <a:spLocks noChangeArrowheads="1"/>
          </p:cNvSpPr>
          <p:nvPr/>
        </p:nvSpPr>
        <p:spPr bwMode="auto">
          <a:xfrm>
            <a:off x="250825" y="3860800"/>
            <a:ext cx="8642350" cy="1384300"/>
          </a:xfrm>
          <a:prstGeom prst="rect">
            <a:avLst/>
          </a:prstGeom>
          <a:noFill/>
          <a:ln w="9525">
            <a:solidFill>
              <a:srgbClr val="FF0000"/>
            </a:solidFill>
            <a:miter lim="800000"/>
            <a:headEnd/>
            <a:tailEnd/>
          </a:ln>
        </p:spPr>
        <p:txBody>
          <a:bodyPr>
            <a:spAutoFit/>
          </a:bodyPr>
          <a:lstStyle/>
          <a:p>
            <a:pPr algn="ctr"/>
            <a:r>
              <a:rPr lang="it-IT" altLang="it-IT" sz="2800" b="1">
                <a:solidFill>
                  <a:srgbClr val="FFFF00"/>
                </a:solidFill>
              </a:rPr>
              <a:t>ISTOLOGICO</a:t>
            </a:r>
          </a:p>
          <a:p>
            <a:pPr algn="ctr"/>
            <a:r>
              <a:rPr lang="it-IT" altLang="it-IT" sz="2800" b="1">
                <a:solidFill>
                  <a:schemeClr val="bg1"/>
                </a:solidFill>
              </a:rPr>
              <a:t>Gastrite cronica antrale.</a:t>
            </a:r>
            <a:r>
              <a:rPr lang="it-IT" altLang="it-IT" sz="2800" b="1">
                <a:solidFill>
                  <a:srgbClr val="00FF00"/>
                </a:solidFill>
              </a:rPr>
              <a:t> </a:t>
            </a:r>
          </a:p>
          <a:p>
            <a:pPr algn="ctr"/>
            <a:r>
              <a:rPr lang="it-IT" altLang="it-IT" sz="2800" b="1">
                <a:solidFill>
                  <a:srgbClr val="00FF00"/>
                </a:solidFill>
              </a:rPr>
              <a:t>NON </a:t>
            </a:r>
            <a:r>
              <a:rPr lang="it-IT" altLang="it-IT" sz="2800" b="1">
                <a:solidFill>
                  <a:schemeClr val="bg1"/>
                </a:solidFill>
              </a:rPr>
              <a:t>note di atrofia di corpo-fondo. </a:t>
            </a:r>
          </a:p>
        </p:txBody>
      </p:sp>
      <p:pic>
        <p:nvPicPr>
          <p:cNvPr id="71684" name="Picture 7" descr="nonna"/>
          <p:cNvPicPr>
            <a:picLocks noChangeAspect="1" noChangeArrowheads="1"/>
          </p:cNvPicPr>
          <p:nvPr/>
        </p:nvPicPr>
        <p:blipFill>
          <a:blip r:embed="rId2"/>
          <a:srcRect/>
          <a:stretch>
            <a:fillRect/>
          </a:stretch>
        </p:blipFill>
        <p:spPr bwMode="auto">
          <a:xfrm>
            <a:off x="250825" y="188913"/>
            <a:ext cx="1225550" cy="1800225"/>
          </a:xfrm>
          <a:prstGeom prst="rect">
            <a:avLst/>
          </a:prstGeom>
          <a:noFill/>
          <a:ln w="9525">
            <a:noFill/>
            <a:miter lim="800000"/>
            <a:headEnd/>
            <a:tailEnd/>
          </a:ln>
        </p:spPr>
      </p:pic>
      <p:pic>
        <p:nvPicPr>
          <p:cNvPr id="71685" name="Picture 8" descr="endoscopia">
            <a:hlinkClick r:id="rId3"/>
          </p:cNvPr>
          <p:cNvPicPr>
            <a:picLocks noChangeAspect="1" noChangeArrowheads="1"/>
          </p:cNvPicPr>
          <p:nvPr/>
        </p:nvPicPr>
        <p:blipFill>
          <a:blip r:embed="rId4"/>
          <a:srcRect/>
          <a:stretch>
            <a:fillRect/>
          </a:stretch>
        </p:blipFill>
        <p:spPr bwMode="auto">
          <a:xfrm>
            <a:off x="3563938" y="333375"/>
            <a:ext cx="1436687" cy="1582738"/>
          </a:xfrm>
          <a:prstGeom prst="rect">
            <a:avLst/>
          </a:prstGeom>
          <a:noFill/>
          <a:ln w="9525">
            <a:noFill/>
            <a:miter lim="800000"/>
            <a:headEnd/>
            <a:tailEnd/>
          </a:ln>
        </p:spPr>
      </p:pic>
    </p:spTree>
    <p:extLst>
      <p:ext uri="{BB962C8B-B14F-4D97-AF65-F5344CB8AC3E}">
        <p14:creationId xmlns:p14="http://schemas.microsoft.com/office/powerpoint/2010/main" val="4083876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2" name="Rectangle 19"/>
          <p:cNvSpPr>
            <a:spLocks noChangeArrowheads="1"/>
          </p:cNvSpPr>
          <p:nvPr/>
        </p:nvSpPr>
        <p:spPr bwMode="auto">
          <a:xfrm>
            <a:off x="1428750" y="371475"/>
            <a:ext cx="3457575" cy="576263"/>
          </a:xfrm>
          <a:prstGeom prst="rect">
            <a:avLst/>
          </a:prstGeom>
          <a:noFill/>
          <a:ln w="12700">
            <a:solidFill>
              <a:srgbClr val="66FF33"/>
            </a:solidFill>
            <a:miter lim="800000"/>
            <a:headEnd/>
            <a:tailEnd/>
          </a:ln>
        </p:spPr>
        <p:txBody>
          <a:bodyPr wrap="none" anchor="ctr"/>
          <a:lstStyle/>
          <a:p>
            <a:pPr algn="ctr" eaLnBrk="0" hangingPunct="0"/>
            <a:endParaRPr lang="it-IT" altLang="it-IT" sz="2800"/>
          </a:p>
        </p:txBody>
      </p:sp>
      <p:sp>
        <p:nvSpPr>
          <p:cNvPr id="14353" name="Text Box 13"/>
          <p:cNvSpPr txBox="1">
            <a:spLocks noChangeArrowheads="1"/>
          </p:cNvSpPr>
          <p:nvPr/>
        </p:nvSpPr>
        <p:spPr bwMode="auto">
          <a:xfrm>
            <a:off x="1092200" y="463550"/>
            <a:ext cx="4132263" cy="396875"/>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FF"/>
                </a:solidFill>
                <a:sym typeface="Symbol" pitchFamily="18" charset="2"/>
              </a:rPr>
              <a:t>Gastrina = 100-1000 pg/ml</a:t>
            </a:r>
          </a:p>
        </p:txBody>
      </p:sp>
      <p:sp>
        <p:nvSpPr>
          <p:cNvPr id="31763" name="AutoShape 21"/>
          <p:cNvSpPr>
            <a:spLocks noChangeArrowheads="1"/>
          </p:cNvSpPr>
          <p:nvPr/>
        </p:nvSpPr>
        <p:spPr bwMode="auto">
          <a:xfrm>
            <a:off x="5075238" y="442913"/>
            <a:ext cx="838200" cy="385762"/>
          </a:xfrm>
          <a:prstGeom prst="rightArrow">
            <a:avLst>
              <a:gd name="adj1" fmla="val 50000"/>
              <a:gd name="adj2" fmla="val 54321"/>
            </a:avLst>
          </a:prstGeom>
          <a:solidFill>
            <a:srgbClr val="FFFFFF"/>
          </a:solidFill>
          <a:ln w="12700">
            <a:solidFill>
              <a:srgbClr val="FFFFFF"/>
            </a:solidFill>
            <a:miter lim="800000"/>
            <a:headEnd/>
            <a:tailEnd/>
          </a:ln>
        </p:spPr>
        <p:txBody>
          <a:bodyPr wrap="none" anchor="ctr"/>
          <a:lstStyle/>
          <a:p>
            <a:pPr algn="ctr" eaLnBrk="0" hangingPunct="0"/>
            <a:endParaRPr lang="it-IT" altLang="it-IT" sz="2800"/>
          </a:p>
        </p:txBody>
      </p:sp>
      <p:sp>
        <p:nvSpPr>
          <p:cNvPr id="31764" name="Text Box 15"/>
          <p:cNvSpPr txBox="1">
            <a:spLocks noChangeArrowheads="1"/>
          </p:cNvSpPr>
          <p:nvPr/>
        </p:nvSpPr>
        <p:spPr bwMode="auto">
          <a:xfrm>
            <a:off x="6153150" y="300038"/>
            <a:ext cx="2882900" cy="725487"/>
          </a:xfrm>
          <a:prstGeom prst="rect">
            <a:avLst/>
          </a:prstGeom>
          <a:noFill/>
          <a:ln w="9525">
            <a:solidFill>
              <a:srgbClr val="00FF00"/>
            </a:solid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2000" b="1">
                <a:solidFill>
                  <a:srgbClr val="FFFF00"/>
                </a:solidFill>
                <a:sym typeface="Symbol" pitchFamily="18" charset="2"/>
              </a:rPr>
              <a:t>PPI?</a:t>
            </a:r>
          </a:p>
          <a:p>
            <a:pPr algn="ctr" eaLnBrk="0" hangingPunct="0">
              <a:spcBef>
                <a:spcPct val="50000"/>
              </a:spcBef>
              <a:buClr>
                <a:srgbClr val="FFFFFF"/>
              </a:buClr>
              <a:buFont typeface="Wingdings" pitchFamily="2" charset="2"/>
              <a:buNone/>
            </a:pPr>
            <a:r>
              <a:rPr lang="it-IT" altLang="it-IT" sz="1400" b="1">
                <a:solidFill>
                  <a:schemeClr val="bg1"/>
                </a:solidFill>
                <a:sym typeface="Symbol" pitchFamily="18" charset="2"/>
              </a:rPr>
              <a:t>Stop per almeno 2 settimane</a:t>
            </a:r>
          </a:p>
        </p:txBody>
      </p:sp>
      <p:sp>
        <p:nvSpPr>
          <p:cNvPr id="31765" name="AutoShape 21"/>
          <p:cNvSpPr>
            <a:spLocks noChangeArrowheads="1"/>
          </p:cNvSpPr>
          <p:nvPr/>
        </p:nvSpPr>
        <p:spPr bwMode="auto">
          <a:xfrm rot="5400000">
            <a:off x="5795169" y="-492919"/>
            <a:ext cx="504825" cy="3960813"/>
          </a:xfrm>
          <a:prstGeom prst="curvedLeftArrow">
            <a:avLst>
              <a:gd name="adj1" fmla="val 156918"/>
              <a:gd name="adj2" fmla="val 313837"/>
              <a:gd name="adj3" fmla="val 30500"/>
            </a:avLst>
          </a:prstGeom>
          <a:solidFill>
            <a:srgbClr val="FF0000"/>
          </a:solidFill>
          <a:ln w="9525">
            <a:solidFill>
              <a:srgbClr val="00FF00"/>
            </a:solidFill>
            <a:miter lim="800000"/>
            <a:headEnd/>
            <a:tailEnd/>
          </a:ln>
        </p:spPr>
        <p:txBody>
          <a:bodyPr wrap="none" anchor="ctr"/>
          <a:lstStyle/>
          <a:p>
            <a:endParaRPr lang="it-IT" altLang="it-IT"/>
          </a:p>
        </p:txBody>
      </p:sp>
      <p:pic>
        <p:nvPicPr>
          <p:cNvPr id="14358" name="Picture 11" descr="nonna"/>
          <p:cNvPicPr>
            <a:picLocks noChangeAspect="1" noChangeArrowheads="1"/>
          </p:cNvPicPr>
          <p:nvPr/>
        </p:nvPicPr>
        <p:blipFill>
          <a:blip r:embed="rId3"/>
          <a:srcRect/>
          <a:stretch>
            <a:fillRect/>
          </a:stretch>
        </p:blipFill>
        <p:spPr bwMode="auto">
          <a:xfrm>
            <a:off x="107950" y="2254250"/>
            <a:ext cx="1225550" cy="1800225"/>
          </a:xfrm>
          <a:prstGeom prst="rect">
            <a:avLst/>
          </a:prstGeom>
          <a:noFill/>
          <a:ln w="9525">
            <a:noFill/>
            <a:miter lim="800000"/>
            <a:headEnd/>
            <a:tailEnd/>
          </a:ln>
        </p:spPr>
      </p:pic>
      <p:graphicFrame>
        <p:nvGraphicFramePr>
          <p:cNvPr id="25" name="Object 15"/>
          <p:cNvGraphicFramePr>
            <a:graphicFrameLocks noChangeAspect="1"/>
          </p:cNvGraphicFramePr>
          <p:nvPr/>
        </p:nvGraphicFramePr>
        <p:xfrm>
          <a:off x="500063" y="5067300"/>
          <a:ext cx="1368425" cy="795338"/>
        </p:xfrm>
        <a:graphic>
          <a:graphicData uri="http://schemas.openxmlformats.org/presentationml/2006/ole">
            <mc:AlternateContent xmlns:mc="http://schemas.openxmlformats.org/markup-compatibility/2006">
              <mc:Choice xmlns:v="urn:schemas-microsoft-com:vml" Requires="v">
                <p:oleObj spid="_x0000_s54296" name="CorelDRAW" r:id="rId4" imgW="7110000" imgH="4379760" progId="">
                  <p:embed/>
                </p:oleObj>
              </mc:Choice>
              <mc:Fallback>
                <p:oleObj name="CorelDRAW" r:id="rId4" imgW="7110000" imgH="4379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5067300"/>
                        <a:ext cx="1368425"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6" name="CasellaDiTesto 25"/>
          <p:cNvSpPr txBox="1">
            <a:spLocks noChangeArrowheads="1"/>
          </p:cNvSpPr>
          <p:nvPr/>
        </p:nvSpPr>
        <p:spPr bwMode="auto">
          <a:xfrm>
            <a:off x="2500313" y="5067300"/>
            <a:ext cx="3887787" cy="954088"/>
          </a:xfrm>
          <a:prstGeom prst="rect">
            <a:avLst/>
          </a:prstGeom>
          <a:noFill/>
          <a:ln w="9525">
            <a:noFill/>
            <a:miter lim="800000"/>
            <a:headEnd/>
            <a:tailEnd/>
          </a:ln>
        </p:spPr>
        <p:txBody>
          <a:bodyPr>
            <a:spAutoFit/>
          </a:bodyPr>
          <a:lstStyle/>
          <a:p>
            <a:r>
              <a:rPr lang="it-IT" altLang="it-IT" sz="2800" b="1">
                <a:solidFill>
                  <a:srgbClr val="FFFF00"/>
                </a:solidFill>
              </a:rPr>
              <a:t>Gastrina: </a:t>
            </a:r>
            <a:r>
              <a:rPr lang="it-IT" altLang="it-IT" sz="2800" b="1">
                <a:solidFill>
                  <a:schemeClr val="bg1"/>
                </a:solidFill>
              </a:rPr>
              <a:t>83 pg/ml</a:t>
            </a:r>
          </a:p>
          <a:p>
            <a:r>
              <a:rPr lang="it-IT" altLang="it-IT" sz="2800" b="1">
                <a:solidFill>
                  <a:srgbClr val="FFFF00"/>
                </a:solidFill>
              </a:rPr>
              <a:t>CgA:</a:t>
            </a:r>
            <a:r>
              <a:rPr lang="it-IT" altLang="it-IT" sz="2800" b="1">
                <a:solidFill>
                  <a:schemeClr val="bg1"/>
                </a:solidFill>
              </a:rPr>
              <a:t> 8 U/L</a:t>
            </a:r>
          </a:p>
        </p:txBody>
      </p:sp>
      <p:sp>
        <p:nvSpPr>
          <p:cNvPr id="27" name="Text Box 15"/>
          <p:cNvSpPr txBox="1">
            <a:spLocks noChangeArrowheads="1"/>
          </p:cNvSpPr>
          <p:nvPr/>
        </p:nvSpPr>
        <p:spPr bwMode="auto">
          <a:xfrm>
            <a:off x="1714500" y="2638425"/>
            <a:ext cx="6521450" cy="584200"/>
          </a:xfrm>
          <a:prstGeom prst="rect">
            <a:avLst/>
          </a:prstGeom>
          <a:noFill/>
          <a:ln w="9525">
            <a:noFill/>
            <a:miter lim="800000"/>
            <a:headEnd/>
            <a:tailEnd/>
          </a:ln>
        </p:spPr>
        <p:txBody>
          <a:bodyPr>
            <a:spAutoFit/>
          </a:bodyPr>
          <a:lstStyle/>
          <a:p>
            <a:pPr algn="ctr" eaLnBrk="0" hangingPunct="0">
              <a:spcBef>
                <a:spcPct val="50000"/>
              </a:spcBef>
              <a:buClr>
                <a:srgbClr val="FFFFFF"/>
              </a:buClr>
              <a:buFont typeface="Wingdings" pitchFamily="2" charset="2"/>
              <a:buNone/>
            </a:pPr>
            <a:r>
              <a:rPr lang="it-IT" altLang="it-IT" sz="3200" b="1">
                <a:solidFill>
                  <a:srgbClr val="00FF00"/>
                </a:solidFill>
                <a:sym typeface="Symbol" pitchFamily="18" charset="2"/>
              </a:rPr>
              <a:t>DOPO SOSPENSIONE DEI PPI</a:t>
            </a:r>
          </a:p>
        </p:txBody>
      </p:sp>
    </p:spTree>
    <p:extLst>
      <p:ext uri="{BB962C8B-B14F-4D97-AF65-F5344CB8AC3E}">
        <p14:creationId xmlns:p14="http://schemas.microsoft.com/office/powerpoint/2010/main" val="4283448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63"/>
                                        </p:tgtEl>
                                        <p:attrNameLst>
                                          <p:attrName>style.visibility</p:attrName>
                                        </p:attrNameLst>
                                      </p:cBhvr>
                                      <p:to>
                                        <p:strVal val="visible"/>
                                      </p:to>
                                    </p:set>
                                    <p:anim calcmode="lin" valueType="num">
                                      <p:cBhvr additive="base">
                                        <p:cTn id="7" dur="500" fill="hold"/>
                                        <p:tgtEl>
                                          <p:spTgt spid="31763"/>
                                        </p:tgtEl>
                                        <p:attrNameLst>
                                          <p:attrName>ppt_x</p:attrName>
                                        </p:attrNameLst>
                                      </p:cBhvr>
                                      <p:tavLst>
                                        <p:tav tm="0">
                                          <p:val>
                                            <p:strVal val="#ppt_x"/>
                                          </p:val>
                                        </p:tav>
                                        <p:tav tm="100000">
                                          <p:val>
                                            <p:strVal val="#ppt_x"/>
                                          </p:val>
                                        </p:tav>
                                      </p:tavLst>
                                    </p:anim>
                                    <p:anim calcmode="lin" valueType="num">
                                      <p:cBhvr additive="base">
                                        <p:cTn id="8" dur="500" fill="hold"/>
                                        <p:tgtEl>
                                          <p:spTgt spid="317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764"/>
                                        </p:tgtEl>
                                        <p:attrNameLst>
                                          <p:attrName>style.visibility</p:attrName>
                                        </p:attrNameLst>
                                      </p:cBhvr>
                                      <p:to>
                                        <p:strVal val="visible"/>
                                      </p:to>
                                    </p:set>
                                    <p:anim calcmode="lin" valueType="num">
                                      <p:cBhvr additive="base">
                                        <p:cTn id="11" dur="500" fill="hold"/>
                                        <p:tgtEl>
                                          <p:spTgt spid="31764"/>
                                        </p:tgtEl>
                                        <p:attrNameLst>
                                          <p:attrName>ppt_x</p:attrName>
                                        </p:attrNameLst>
                                      </p:cBhvr>
                                      <p:tavLst>
                                        <p:tav tm="0">
                                          <p:val>
                                            <p:strVal val="#ppt_x"/>
                                          </p:val>
                                        </p:tav>
                                        <p:tav tm="100000">
                                          <p:val>
                                            <p:strVal val="#ppt_x"/>
                                          </p:val>
                                        </p:tav>
                                      </p:tavLst>
                                    </p:anim>
                                    <p:anim calcmode="lin" valueType="num">
                                      <p:cBhvr additive="base">
                                        <p:cTn id="12" dur="500" fill="hold"/>
                                        <p:tgtEl>
                                          <p:spTgt spid="3176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765"/>
                                        </p:tgtEl>
                                        <p:attrNameLst>
                                          <p:attrName>style.visibility</p:attrName>
                                        </p:attrNameLst>
                                      </p:cBhvr>
                                      <p:to>
                                        <p:strVal val="visible"/>
                                      </p:to>
                                    </p:set>
                                    <p:anim calcmode="lin" valueType="num">
                                      <p:cBhvr additive="base">
                                        <p:cTn id="15" dur="500" fill="hold"/>
                                        <p:tgtEl>
                                          <p:spTgt spid="31765"/>
                                        </p:tgtEl>
                                        <p:attrNameLst>
                                          <p:attrName>ppt_x</p:attrName>
                                        </p:attrNameLst>
                                      </p:cBhvr>
                                      <p:tavLst>
                                        <p:tav tm="0">
                                          <p:val>
                                            <p:strVal val="#ppt_x"/>
                                          </p:val>
                                        </p:tav>
                                        <p:tav tm="100000">
                                          <p:val>
                                            <p:strVal val="#ppt_x"/>
                                          </p:val>
                                        </p:tav>
                                      </p:tavLst>
                                    </p:anim>
                                    <p:anim calcmode="lin" valueType="num">
                                      <p:cBhvr additive="base">
                                        <p:cTn id="16" dur="500" fill="hold"/>
                                        <p:tgtEl>
                                          <p:spTgt spid="3176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3" grpId="0" animBg="1"/>
      <p:bldP spid="31764" grpId="0" animBg="1"/>
      <p:bldP spid="31765" grpId="0" animBg="1"/>
      <p:bldP spid="26" grpId="0"/>
      <p:bldP spid="2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asellaDiTesto 3"/>
          <p:cNvSpPr txBox="1">
            <a:spLocks noChangeArrowheads="1"/>
          </p:cNvSpPr>
          <p:nvPr/>
        </p:nvSpPr>
        <p:spPr bwMode="auto">
          <a:xfrm>
            <a:off x="2124075" y="739775"/>
            <a:ext cx="4722813" cy="457200"/>
          </a:xfrm>
          <a:prstGeom prst="rect">
            <a:avLst/>
          </a:prstGeom>
          <a:noFill/>
          <a:ln w="9525">
            <a:noFill/>
            <a:miter lim="800000"/>
            <a:headEnd/>
            <a:tailEnd/>
          </a:ln>
        </p:spPr>
        <p:txBody>
          <a:bodyPr>
            <a:spAutoFit/>
          </a:bodyPr>
          <a:lstStyle/>
          <a:p>
            <a:pPr algn="ctr"/>
            <a:r>
              <a:rPr lang="it-IT" altLang="it-IT" sz="2400" b="1">
                <a:solidFill>
                  <a:srgbClr val="00FF00"/>
                </a:solidFill>
              </a:rPr>
              <a:t>E la mia diarrea????</a:t>
            </a:r>
          </a:p>
        </p:txBody>
      </p:sp>
      <p:pic>
        <p:nvPicPr>
          <p:cNvPr id="74754" name="Picture 15" descr="nonna"/>
          <p:cNvPicPr>
            <a:picLocks noChangeAspect="1" noChangeArrowheads="1"/>
          </p:cNvPicPr>
          <p:nvPr/>
        </p:nvPicPr>
        <p:blipFill>
          <a:blip r:embed="rId2"/>
          <a:srcRect/>
          <a:stretch>
            <a:fillRect/>
          </a:stretch>
        </p:blipFill>
        <p:spPr bwMode="auto">
          <a:xfrm>
            <a:off x="250825" y="188913"/>
            <a:ext cx="1225550" cy="1800225"/>
          </a:xfrm>
          <a:prstGeom prst="rect">
            <a:avLst/>
          </a:prstGeom>
          <a:noFill/>
          <a:ln w="9525">
            <a:noFill/>
            <a:miter lim="800000"/>
            <a:headEnd/>
            <a:tailEnd/>
          </a:ln>
        </p:spPr>
      </p:pic>
      <p:sp>
        <p:nvSpPr>
          <p:cNvPr id="74755" name="AutoShape 16"/>
          <p:cNvSpPr>
            <a:spLocks noChangeArrowheads="1"/>
          </p:cNvSpPr>
          <p:nvPr/>
        </p:nvSpPr>
        <p:spPr bwMode="auto">
          <a:xfrm>
            <a:off x="2268538" y="549275"/>
            <a:ext cx="4608512" cy="935038"/>
          </a:xfrm>
          <a:prstGeom prst="wedgeRoundRectCallout">
            <a:avLst>
              <a:gd name="adj1" fmla="val -79074"/>
              <a:gd name="adj2" fmla="val -33870"/>
              <a:gd name="adj3" fmla="val 16667"/>
            </a:avLst>
          </a:prstGeom>
          <a:noFill/>
          <a:ln w="9525">
            <a:solidFill>
              <a:srgbClr val="FF0000"/>
            </a:solidFill>
            <a:miter lim="800000"/>
            <a:headEnd/>
            <a:tailEnd/>
          </a:ln>
        </p:spPr>
        <p:txBody>
          <a:bodyPr/>
          <a:lstStyle/>
          <a:p>
            <a:endParaRPr lang="it-IT" altLang="it-IT"/>
          </a:p>
        </p:txBody>
      </p:sp>
      <p:sp>
        <p:nvSpPr>
          <p:cNvPr id="15" name="CasellaDiTesto 3"/>
          <p:cNvSpPr txBox="1">
            <a:spLocks noChangeArrowheads="1"/>
          </p:cNvSpPr>
          <p:nvPr/>
        </p:nvSpPr>
        <p:spPr bwMode="auto">
          <a:xfrm>
            <a:off x="2124075" y="5194300"/>
            <a:ext cx="4722813" cy="457200"/>
          </a:xfrm>
          <a:prstGeom prst="rect">
            <a:avLst/>
          </a:prstGeom>
          <a:noFill/>
          <a:ln w="9525">
            <a:noFill/>
            <a:miter lim="800000"/>
            <a:headEnd/>
            <a:tailEnd/>
          </a:ln>
        </p:spPr>
        <p:txBody>
          <a:bodyPr>
            <a:spAutoFit/>
          </a:bodyPr>
          <a:lstStyle/>
          <a:p>
            <a:pPr algn="ctr"/>
            <a:r>
              <a:rPr lang="it-IT" altLang="it-IT" sz="2400" b="1">
                <a:solidFill>
                  <a:srgbClr val="00FF00"/>
                </a:solidFill>
              </a:rPr>
              <a:t>ORA STO BENE!!!!!!</a:t>
            </a:r>
          </a:p>
        </p:txBody>
      </p:sp>
      <p:pic>
        <p:nvPicPr>
          <p:cNvPr id="74757" name="Picture 15" descr="nonna"/>
          <p:cNvPicPr>
            <a:picLocks noChangeAspect="1" noChangeArrowheads="1"/>
          </p:cNvPicPr>
          <p:nvPr/>
        </p:nvPicPr>
        <p:blipFill>
          <a:blip r:embed="rId2"/>
          <a:srcRect/>
          <a:stretch>
            <a:fillRect/>
          </a:stretch>
        </p:blipFill>
        <p:spPr bwMode="auto">
          <a:xfrm>
            <a:off x="250825" y="4643438"/>
            <a:ext cx="1225550" cy="1800225"/>
          </a:xfrm>
          <a:prstGeom prst="rect">
            <a:avLst/>
          </a:prstGeom>
          <a:noFill/>
          <a:ln w="9525">
            <a:noFill/>
            <a:miter lim="800000"/>
            <a:headEnd/>
            <a:tailEnd/>
          </a:ln>
        </p:spPr>
      </p:pic>
      <p:sp>
        <p:nvSpPr>
          <p:cNvPr id="17" name="AutoShape 16"/>
          <p:cNvSpPr>
            <a:spLocks noChangeArrowheads="1"/>
          </p:cNvSpPr>
          <p:nvPr/>
        </p:nvSpPr>
        <p:spPr bwMode="auto">
          <a:xfrm>
            <a:off x="2268538" y="5003800"/>
            <a:ext cx="4608512" cy="935038"/>
          </a:xfrm>
          <a:prstGeom prst="wedgeRoundRectCallout">
            <a:avLst>
              <a:gd name="adj1" fmla="val -79074"/>
              <a:gd name="adj2" fmla="val -33870"/>
              <a:gd name="adj3" fmla="val 16667"/>
            </a:avLst>
          </a:prstGeom>
          <a:noFill/>
          <a:ln w="9525">
            <a:solidFill>
              <a:srgbClr val="FF0000"/>
            </a:solidFill>
            <a:miter lim="800000"/>
            <a:headEnd/>
            <a:tailEnd/>
          </a:ln>
        </p:spPr>
        <p:txBody>
          <a:bodyPr/>
          <a:lstStyle/>
          <a:p>
            <a:endParaRPr lang="it-IT" altLang="it-IT"/>
          </a:p>
        </p:txBody>
      </p:sp>
      <p:pic>
        <p:nvPicPr>
          <p:cNvPr id="74759" name="Picture 32" descr="Coloscopia"/>
          <p:cNvPicPr>
            <a:picLocks noChangeAspect="1" noChangeArrowheads="1"/>
          </p:cNvPicPr>
          <p:nvPr/>
        </p:nvPicPr>
        <p:blipFill>
          <a:blip r:embed="rId3"/>
          <a:srcRect/>
          <a:stretch>
            <a:fillRect/>
          </a:stretch>
        </p:blipFill>
        <p:spPr bwMode="auto">
          <a:xfrm>
            <a:off x="276225" y="2263775"/>
            <a:ext cx="1857375" cy="1951038"/>
          </a:xfrm>
          <a:prstGeom prst="rect">
            <a:avLst/>
          </a:prstGeom>
          <a:noFill/>
          <a:ln w="9525">
            <a:noFill/>
            <a:miter lim="800000"/>
            <a:headEnd/>
            <a:tailEnd/>
          </a:ln>
        </p:spPr>
      </p:pic>
      <p:sp>
        <p:nvSpPr>
          <p:cNvPr id="74760" name="Rectangle 4"/>
          <p:cNvSpPr>
            <a:spLocks noChangeArrowheads="1"/>
          </p:cNvSpPr>
          <p:nvPr/>
        </p:nvSpPr>
        <p:spPr bwMode="auto">
          <a:xfrm>
            <a:off x="2411413" y="2565400"/>
            <a:ext cx="2951162" cy="1016000"/>
          </a:xfrm>
          <a:prstGeom prst="rect">
            <a:avLst/>
          </a:prstGeom>
          <a:noFill/>
          <a:ln w="28575">
            <a:solidFill>
              <a:srgbClr val="00FF00"/>
            </a:solidFill>
            <a:miter lim="800000"/>
            <a:headEnd/>
            <a:tailEnd/>
          </a:ln>
        </p:spPr>
        <p:txBody>
          <a:bodyPr>
            <a:spAutoFit/>
          </a:bodyPr>
          <a:lstStyle/>
          <a:p>
            <a:pPr algn="ctr"/>
            <a:r>
              <a:rPr lang="it-IT" altLang="it-IT" sz="2000" b="1">
                <a:solidFill>
                  <a:schemeClr val="bg1"/>
                </a:solidFill>
              </a:rPr>
              <a:t>DIVERTICOLOSI DEL SIGMA E DEL COLON DISCENDENTE</a:t>
            </a:r>
          </a:p>
        </p:txBody>
      </p:sp>
      <p:sp>
        <p:nvSpPr>
          <p:cNvPr id="20" name="Freccia a destra 19"/>
          <p:cNvSpPr/>
          <p:nvPr/>
        </p:nvSpPr>
        <p:spPr>
          <a:xfrm rot="1880590">
            <a:off x="5622925" y="3125788"/>
            <a:ext cx="857250" cy="357187"/>
          </a:xfrm>
          <a:prstGeom prst="rightArrow">
            <a:avLst/>
          </a:prstGeom>
          <a:solidFill>
            <a:srgbClr val="FF00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Rectangle 4"/>
          <p:cNvSpPr>
            <a:spLocks noChangeArrowheads="1"/>
          </p:cNvSpPr>
          <p:nvPr/>
        </p:nvSpPr>
        <p:spPr bwMode="auto">
          <a:xfrm>
            <a:off x="5868988" y="3727450"/>
            <a:ext cx="2951162" cy="1015663"/>
          </a:xfrm>
          <a:prstGeom prst="rect">
            <a:avLst/>
          </a:prstGeom>
          <a:noFill/>
          <a:ln w="28575">
            <a:solidFill>
              <a:srgbClr val="00FF00"/>
            </a:solidFill>
            <a:miter lim="800000"/>
            <a:headEnd/>
            <a:tailEnd/>
          </a:ln>
        </p:spPr>
        <p:txBody>
          <a:bodyPr>
            <a:spAutoFit/>
          </a:bodyPr>
          <a:lstStyle/>
          <a:p>
            <a:pPr algn="ctr"/>
            <a:r>
              <a:rPr lang="it-IT" altLang="it-IT" sz="2000" b="1" dirty="0" smtClean="0">
                <a:solidFill>
                  <a:schemeClr val="bg1"/>
                </a:solidFill>
              </a:rPr>
              <a:t>ANTIBIOTICI NON ASSORBIBILI + </a:t>
            </a:r>
            <a:r>
              <a:rPr lang="it-IT" altLang="it-IT" sz="2000" b="1" dirty="0">
                <a:solidFill>
                  <a:schemeClr val="bg1"/>
                </a:solidFill>
              </a:rPr>
              <a:t>FERMENTI LATTICI</a:t>
            </a:r>
          </a:p>
        </p:txBody>
      </p:sp>
    </p:spTree>
    <p:extLst>
      <p:ext uri="{BB962C8B-B14F-4D97-AF65-F5344CB8AC3E}">
        <p14:creationId xmlns:p14="http://schemas.microsoft.com/office/powerpoint/2010/main" val="740813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lide(fromBottom)">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lide(fromBottom)">
                                      <p:cBhvr>
                                        <p:cTn id="15" dur="500"/>
                                        <p:tgtEl>
                                          <p:spTgt spid="1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lide(fromBottom)">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0" grpId="0" animBg="1"/>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539750" y="1268413"/>
            <a:ext cx="8064500" cy="3970318"/>
          </a:xfrm>
          <a:prstGeom prst="rect">
            <a:avLst/>
          </a:prstGeom>
          <a:noFill/>
          <a:ln w="9525">
            <a:noFill/>
            <a:miter lim="800000"/>
            <a:headEnd/>
            <a:tailEnd/>
          </a:ln>
          <a:effectLst/>
        </p:spPr>
        <p:txBody>
          <a:bodyPr>
            <a:spAutoFit/>
          </a:bodyPr>
          <a:lstStyle/>
          <a:p>
            <a:pPr>
              <a:spcBef>
                <a:spcPct val="50000"/>
              </a:spcBef>
            </a:pPr>
            <a:r>
              <a:rPr lang="it-IT" sz="3600" dirty="0">
                <a:solidFill>
                  <a:srgbClr val="FFFF00"/>
                </a:solidFill>
                <a:latin typeface="+mj-lt"/>
              </a:rPr>
              <a:t>2- </a:t>
            </a:r>
            <a:r>
              <a:rPr lang="it-IT" sz="3600" dirty="0" err="1">
                <a:solidFill>
                  <a:srgbClr val="FFFF00"/>
                </a:solidFill>
                <a:latin typeface="+mj-lt"/>
              </a:rPr>
              <a:t>Strickland</a:t>
            </a:r>
            <a:r>
              <a:rPr lang="it-IT" sz="3600" dirty="0">
                <a:solidFill>
                  <a:srgbClr val="FFFF00"/>
                </a:solidFill>
                <a:latin typeface="+mj-lt"/>
              </a:rPr>
              <a:t> </a:t>
            </a:r>
            <a:r>
              <a:rPr lang="it-IT" sz="3600" dirty="0">
                <a:solidFill>
                  <a:schemeClr val="bg1"/>
                </a:solidFill>
                <a:latin typeface="+mj-lt"/>
              </a:rPr>
              <a:t>(1973)</a:t>
            </a:r>
          </a:p>
          <a:p>
            <a:pPr>
              <a:spcBef>
                <a:spcPct val="50000"/>
              </a:spcBef>
            </a:pPr>
            <a:endParaRPr lang="it-IT" sz="3600" dirty="0">
              <a:solidFill>
                <a:schemeClr val="bg1"/>
              </a:solidFill>
              <a:latin typeface="+mj-lt"/>
            </a:endParaRPr>
          </a:p>
          <a:p>
            <a:pPr>
              <a:spcBef>
                <a:spcPct val="50000"/>
              </a:spcBef>
            </a:pPr>
            <a:r>
              <a:rPr lang="it-IT" sz="3600" dirty="0">
                <a:solidFill>
                  <a:schemeClr val="bg1"/>
                </a:solidFill>
                <a:latin typeface="+mj-lt"/>
              </a:rPr>
              <a:t>					</a:t>
            </a:r>
            <a:r>
              <a:rPr lang="it-IT" sz="3600" dirty="0">
                <a:solidFill>
                  <a:srgbClr val="595959"/>
                </a:solidFill>
                <a:latin typeface="+mj-lt"/>
              </a:rPr>
              <a:t>Tipo A</a:t>
            </a:r>
          </a:p>
          <a:p>
            <a:pPr>
              <a:spcBef>
                <a:spcPct val="50000"/>
              </a:spcBef>
            </a:pPr>
            <a:r>
              <a:rPr lang="it-IT" sz="3600" dirty="0">
                <a:solidFill>
                  <a:schemeClr val="bg1"/>
                </a:solidFill>
                <a:latin typeface="+mj-lt"/>
              </a:rPr>
              <a:t>Gastrite atrofica</a:t>
            </a:r>
          </a:p>
          <a:p>
            <a:pPr>
              <a:spcBef>
                <a:spcPct val="50000"/>
              </a:spcBef>
            </a:pPr>
            <a:r>
              <a:rPr lang="it-IT" sz="3600" dirty="0">
                <a:solidFill>
                  <a:schemeClr val="bg1"/>
                </a:solidFill>
                <a:latin typeface="+mj-lt"/>
              </a:rPr>
              <a:t>					Tipo </a:t>
            </a:r>
            <a:r>
              <a:rPr lang="it-IT" sz="3600" dirty="0">
                <a:solidFill>
                  <a:srgbClr val="FFFF00"/>
                </a:solidFill>
                <a:latin typeface="+mj-lt"/>
              </a:rPr>
              <a:t>B</a:t>
            </a:r>
          </a:p>
        </p:txBody>
      </p:sp>
      <p:sp>
        <p:nvSpPr>
          <p:cNvPr id="35844" name="Line 4"/>
          <p:cNvSpPr>
            <a:spLocks noChangeShapeType="1"/>
          </p:cNvSpPr>
          <p:nvPr/>
        </p:nvSpPr>
        <p:spPr bwMode="auto">
          <a:xfrm flipV="1">
            <a:off x="3995738" y="3429000"/>
            <a:ext cx="1081087" cy="431800"/>
          </a:xfrm>
          <a:prstGeom prst="line">
            <a:avLst/>
          </a:prstGeom>
          <a:noFill/>
          <a:ln w="63500">
            <a:solidFill>
              <a:srgbClr val="595959"/>
            </a:solidFill>
            <a:round/>
            <a:headEnd/>
            <a:tailEnd type="triangle" w="med" len="med"/>
          </a:ln>
          <a:effectLst/>
        </p:spPr>
        <p:txBody>
          <a:bodyPr/>
          <a:lstStyle/>
          <a:p>
            <a:endParaRPr lang="it-IT"/>
          </a:p>
        </p:txBody>
      </p:sp>
      <p:sp>
        <p:nvSpPr>
          <p:cNvPr id="35845" name="Line 5"/>
          <p:cNvSpPr>
            <a:spLocks noChangeShapeType="1"/>
          </p:cNvSpPr>
          <p:nvPr/>
        </p:nvSpPr>
        <p:spPr bwMode="auto">
          <a:xfrm>
            <a:off x="3995738" y="4221163"/>
            <a:ext cx="1081087" cy="576262"/>
          </a:xfrm>
          <a:prstGeom prst="line">
            <a:avLst/>
          </a:prstGeom>
          <a:noFill/>
          <a:ln w="63500">
            <a:solidFill>
              <a:schemeClr val="bg1"/>
            </a:solidFill>
            <a:round/>
            <a:headEnd/>
            <a:tailEnd type="triangle" w="med" len="med"/>
          </a:ln>
          <a:effectLst/>
        </p:spPr>
        <p:txBody>
          <a:bodyPr/>
          <a:lstStyle/>
          <a:p>
            <a:endParaRPr lang="it-IT"/>
          </a:p>
        </p:txBody>
      </p:sp>
    </p:spTree>
    <p:extLst>
      <p:ext uri="{BB962C8B-B14F-4D97-AF65-F5344CB8AC3E}">
        <p14:creationId xmlns:p14="http://schemas.microsoft.com/office/powerpoint/2010/main" val="292766341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5" name="Picture 3" descr="GIC0301-05-016"/>
          <p:cNvPicPr>
            <a:picLocks noGrp="1" noChangeAspect="1" noChangeArrowheads="1"/>
          </p:cNvPicPr>
          <p:nvPr>
            <p:ph type="body"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a:stretch>
            <a:fillRect/>
          </a:stretch>
        </p:blipFill>
        <p:spPr>
          <a:xfrm>
            <a:off x="0" y="0"/>
            <a:ext cx="9144000" cy="6940550"/>
          </a:xfrm>
          <a:noFill/>
          <a:ln/>
        </p:spPr>
      </p:pic>
      <p:sp>
        <p:nvSpPr>
          <p:cNvPr id="5" name="Rettangolo arrotondato 4"/>
          <p:cNvSpPr/>
          <p:nvPr/>
        </p:nvSpPr>
        <p:spPr>
          <a:xfrm>
            <a:off x="4499992" y="116632"/>
            <a:ext cx="4644008" cy="3384376"/>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arrotondato 6"/>
          <p:cNvSpPr/>
          <p:nvPr/>
        </p:nvSpPr>
        <p:spPr>
          <a:xfrm>
            <a:off x="1979712" y="3573016"/>
            <a:ext cx="4644008" cy="3384376"/>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395536" y="3140968"/>
            <a:ext cx="432048" cy="5040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852995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5496" y="0"/>
            <a:ext cx="6111875" cy="6858000"/>
          </a:xfrm>
        </p:spPr>
      </p:pic>
      <p:sp>
        <p:nvSpPr>
          <p:cNvPr id="3" name="CasellaDiTesto 2"/>
          <p:cNvSpPr txBox="1"/>
          <p:nvPr/>
        </p:nvSpPr>
        <p:spPr>
          <a:xfrm>
            <a:off x="6487819" y="673532"/>
            <a:ext cx="1900605" cy="523220"/>
          </a:xfrm>
          <a:prstGeom prst="rect">
            <a:avLst/>
          </a:prstGeom>
          <a:noFill/>
        </p:spPr>
        <p:txBody>
          <a:bodyPr wrap="none" rtlCol="0">
            <a:spAutoFit/>
          </a:bodyPr>
          <a:lstStyle/>
          <a:p>
            <a:r>
              <a:rPr lang="it-IT" sz="2800" b="1" dirty="0" err="1" smtClean="0">
                <a:solidFill>
                  <a:srgbClr val="FFFF00"/>
                </a:solidFill>
              </a:rPr>
              <a:t>Setting</a:t>
            </a:r>
            <a:r>
              <a:rPr lang="it-IT" sz="2800" b="1" dirty="0" smtClean="0">
                <a:solidFill>
                  <a:srgbClr val="FFFF00"/>
                </a:solidFill>
              </a:rPr>
              <a:t> #2</a:t>
            </a:r>
            <a:endParaRPr lang="it-IT" sz="2800" b="1" dirty="0">
              <a:solidFill>
                <a:srgbClr val="FFFF00"/>
              </a:solidFill>
            </a:endParaRPr>
          </a:p>
        </p:txBody>
      </p:sp>
      <p:sp>
        <p:nvSpPr>
          <p:cNvPr id="4" name="CasellaDiTesto 3"/>
          <p:cNvSpPr txBox="1"/>
          <p:nvPr/>
        </p:nvSpPr>
        <p:spPr>
          <a:xfrm>
            <a:off x="6643554" y="3645024"/>
            <a:ext cx="1899904" cy="523220"/>
          </a:xfrm>
          <a:prstGeom prst="rect">
            <a:avLst/>
          </a:prstGeom>
          <a:solidFill>
            <a:srgbClr val="FFFFFF"/>
          </a:solidFill>
        </p:spPr>
        <p:txBody>
          <a:bodyPr wrap="none" rtlCol="0">
            <a:spAutoFit/>
          </a:bodyPr>
          <a:lstStyle/>
          <a:p>
            <a:pPr algn="ctr"/>
            <a:r>
              <a:rPr lang="it-IT" sz="2800" b="1" dirty="0" smtClean="0">
                <a:solidFill>
                  <a:srgbClr val="FF0080"/>
                </a:solidFill>
              </a:rPr>
              <a:t>Quindi…?</a:t>
            </a:r>
            <a:endParaRPr lang="it-IT" sz="2800" b="1" dirty="0">
              <a:solidFill>
                <a:srgbClr val="FF0080"/>
              </a:solidFill>
            </a:endParaRPr>
          </a:p>
        </p:txBody>
      </p:sp>
      <p:grpSp>
        <p:nvGrpSpPr>
          <p:cNvPr id="7" name="Gruppo 6"/>
          <p:cNvGrpSpPr/>
          <p:nvPr/>
        </p:nvGrpSpPr>
        <p:grpSpPr>
          <a:xfrm>
            <a:off x="1691680" y="4984964"/>
            <a:ext cx="1224136" cy="864096"/>
            <a:chOff x="1691680" y="4984964"/>
            <a:chExt cx="1224136" cy="864096"/>
          </a:xfrm>
        </p:grpSpPr>
        <p:sp>
          <p:nvSpPr>
            <p:cNvPr id="6" name="Rettangolo 5"/>
            <p:cNvSpPr/>
            <p:nvPr/>
          </p:nvSpPr>
          <p:spPr>
            <a:xfrm>
              <a:off x="1691680" y="4984964"/>
              <a:ext cx="1224136" cy="864096"/>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1883542" y="5157192"/>
              <a:ext cx="787395" cy="523220"/>
            </a:xfrm>
            <a:prstGeom prst="rect">
              <a:avLst/>
            </a:prstGeom>
            <a:noFill/>
          </p:spPr>
          <p:txBody>
            <a:bodyPr wrap="none" rtlCol="0">
              <a:spAutoFit/>
            </a:bodyPr>
            <a:lstStyle/>
            <a:p>
              <a:pPr algn="ctr"/>
              <a:r>
                <a:rPr lang="it-IT" sz="1400" dirty="0" err="1" smtClean="0">
                  <a:latin typeface="+mn-lt"/>
                </a:rPr>
                <a:t>Treat</a:t>
              </a:r>
              <a:endParaRPr lang="it-IT" sz="1400" dirty="0" smtClean="0">
                <a:latin typeface="+mn-lt"/>
              </a:endParaRPr>
            </a:p>
            <a:p>
              <a:pPr algn="ctr"/>
              <a:r>
                <a:rPr lang="it-IT" sz="1400" dirty="0" err="1" smtClean="0">
                  <a:latin typeface="+mn-lt"/>
                </a:rPr>
                <a:t>gastritis</a:t>
              </a:r>
              <a:endParaRPr lang="it-IT" sz="1400" dirty="0">
                <a:latin typeface="+mn-lt"/>
              </a:endParaRPr>
            </a:p>
          </p:txBody>
        </p:sp>
      </p:grpSp>
    </p:spTree>
    <p:extLst>
      <p:ext uri="{BB962C8B-B14F-4D97-AF65-F5344CB8AC3E}">
        <p14:creationId xmlns:p14="http://schemas.microsoft.com/office/powerpoint/2010/main" val="2732565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r>
              <a:rPr lang="it-IT" sz="4000" dirty="0" smtClean="0">
                <a:solidFill>
                  <a:srgbClr val="FFFF00"/>
                </a:solidFill>
              </a:rPr>
              <a:t>Classificazione delle CAG di </a:t>
            </a:r>
            <a:r>
              <a:rPr lang="it-IT" sz="4000" dirty="0" err="1" smtClean="0">
                <a:solidFill>
                  <a:srgbClr val="FFFF00"/>
                </a:solidFill>
              </a:rPr>
              <a:t>Strickland</a:t>
            </a:r>
            <a:endParaRPr lang="it-IT" sz="4000" dirty="0" smtClean="0">
              <a:solidFill>
                <a:srgbClr val="FFFF00"/>
              </a:solidFill>
            </a:endParaRPr>
          </a:p>
        </p:txBody>
      </p:sp>
      <p:graphicFrame>
        <p:nvGraphicFramePr>
          <p:cNvPr id="39155" name="Group 243"/>
          <p:cNvGraphicFramePr>
            <a:graphicFrameLocks noGrp="1"/>
          </p:cNvGraphicFramePr>
          <p:nvPr>
            <p:ph idx="1"/>
            <p:extLst>
              <p:ext uri="{D42A27DB-BD31-4B8C-83A1-F6EECF244321}">
                <p14:modId xmlns:p14="http://schemas.microsoft.com/office/powerpoint/2010/main" val="2452644640"/>
              </p:ext>
            </p:extLst>
          </p:nvPr>
        </p:nvGraphicFramePr>
        <p:xfrm>
          <a:off x="250825" y="1268413"/>
          <a:ext cx="8713663" cy="5548802"/>
        </p:xfrm>
        <a:graphic>
          <a:graphicData uri="http://schemas.openxmlformats.org/drawingml/2006/table">
            <a:tbl>
              <a:tblPr/>
              <a:tblGrid>
                <a:gridCol w="3601095"/>
                <a:gridCol w="2808303"/>
                <a:gridCol w="2304265"/>
              </a:tblGrid>
              <a:tr h="50440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tx1"/>
                          </a:solidFill>
                          <a:effectLst/>
                          <a:latin typeface="Calibri" pitchFamily="34" charset="0"/>
                        </a:rPr>
                        <a:t>Caratteristiche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bg1">
                              <a:lumMod val="85000"/>
                            </a:schemeClr>
                          </a:solidFill>
                          <a:effectLst/>
                          <a:latin typeface="Calibri" pitchFamily="34" charset="0"/>
                        </a:rPr>
                        <a:t>Tipo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tx1"/>
                          </a:solidFill>
                          <a:effectLst/>
                          <a:latin typeface="Calibri" pitchFamily="34" charset="0"/>
                        </a:rPr>
                        <a:t>Tipo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Morfologia</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   Antro</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   Corpo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400" b="0" i="0" u="none" strike="noStrike" cap="none" normalizeH="0" baseline="0" dirty="0" smtClean="0">
                        <a:ln>
                          <a:noFill/>
                        </a:ln>
                        <a:solidFill>
                          <a:schemeClr val="bg1">
                            <a:lumMod val="85000"/>
                          </a:schemeClr>
                        </a:solidFill>
                        <a:effectLst/>
                        <a:latin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bg1">
                              <a:lumMod val="85000"/>
                            </a:schemeClr>
                          </a:solidFill>
                          <a:effectLst/>
                          <a:latin typeface="Calibri" pitchFamily="34" charset="0"/>
                        </a:rPr>
                        <a:t>Normale</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bg1">
                              <a:lumMod val="85000"/>
                            </a:schemeClr>
                          </a:solidFill>
                          <a:effectLst/>
                          <a:latin typeface="Calibri" pitchFamily="34" charset="0"/>
                        </a:rPr>
                        <a:t>Diffuso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4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Atrofia</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Multifocale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342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smtClean="0">
                          <a:ln>
                            <a:noFill/>
                          </a:ln>
                          <a:solidFill>
                            <a:schemeClr val="tx1"/>
                          </a:solidFill>
                          <a:effectLst/>
                          <a:latin typeface="Calibri" pitchFamily="34" charset="0"/>
                        </a:rPr>
                        <a:t>Gastrina sierica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600" b="0" i="0" u="none" strike="noStrike" cap="none" normalizeH="0" baseline="0" dirty="0" smtClean="0">
                        <a:ln>
                          <a:noFill/>
                        </a:ln>
                        <a:solidFill>
                          <a:schemeClr val="bg1">
                            <a:lumMod val="85000"/>
                          </a:schemeClr>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smtClean="0">
                          <a:ln>
                            <a:noFill/>
                          </a:ln>
                          <a:solidFill>
                            <a:schemeClr val="tx1"/>
                          </a:solidFill>
                          <a:effectLst/>
                          <a:latin typeface="Calibri" pitchFamily="34" charset="0"/>
                        </a:rPr>
                        <a:t>Secrezione acida gastrica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err="1" smtClean="0">
                          <a:ln>
                            <a:noFill/>
                          </a:ln>
                          <a:solidFill>
                            <a:schemeClr val="bg1">
                              <a:lumMod val="85000"/>
                            </a:schemeClr>
                          </a:solidFill>
                          <a:effectLst/>
                          <a:latin typeface="Calibri" pitchFamily="34" charset="0"/>
                        </a:rPr>
                        <a:t>Anacidità</a:t>
                      </a:r>
                      <a:endParaRPr kumimoji="0" lang="it-IT" sz="2600" b="0" i="0" u="none" strike="noStrike" cap="none" normalizeH="0" baseline="0" dirty="0" smtClean="0">
                        <a:ln>
                          <a:noFill/>
                        </a:ln>
                        <a:solidFill>
                          <a:schemeClr val="bg1">
                            <a:lumMod val="85000"/>
                          </a:schemeClr>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Ipoacidità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Autoanticorpi gastrici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Frequenza nell’anemia perniciosa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Fattori eziologici proposti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bg1">
                              <a:lumMod val="85000"/>
                            </a:schemeClr>
                          </a:solidFill>
                          <a:effectLst/>
                          <a:latin typeface="Calibri" pitchFamily="34" charset="0"/>
                        </a:rPr>
                        <a:t>Componente genetica autoimmune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Irritanti della mucosa / HP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cxnSp>
        <p:nvCxnSpPr>
          <p:cNvPr id="3" name="Connettore 2 2"/>
          <p:cNvCxnSpPr/>
          <p:nvPr/>
        </p:nvCxnSpPr>
        <p:spPr>
          <a:xfrm flipV="1">
            <a:off x="4788024" y="3176972"/>
            <a:ext cx="0" cy="360040"/>
          </a:xfrm>
          <a:prstGeom prst="straightConnector1">
            <a:avLst/>
          </a:prstGeom>
          <a:ln w="31750">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6" name="Connettore 2 5"/>
          <p:cNvCxnSpPr/>
          <p:nvPr/>
        </p:nvCxnSpPr>
        <p:spPr>
          <a:xfrm flipV="1">
            <a:off x="5080992" y="3176972"/>
            <a:ext cx="0" cy="360040"/>
          </a:xfrm>
          <a:prstGeom prst="straightConnector1">
            <a:avLst/>
          </a:prstGeom>
          <a:ln w="31750">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7" name="Connettore 2 6"/>
          <p:cNvCxnSpPr/>
          <p:nvPr/>
        </p:nvCxnSpPr>
        <p:spPr>
          <a:xfrm flipV="1">
            <a:off x="5399484" y="3176972"/>
            <a:ext cx="0" cy="360040"/>
          </a:xfrm>
          <a:prstGeom prst="straightConnector1">
            <a:avLst/>
          </a:prstGeom>
          <a:ln w="31750">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5" name="Connettore 2 4"/>
          <p:cNvCxnSpPr/>
          <p:nvPr/>
        </p:nvCxnSpPr>
        <p:spPr>
          <a:xfrm>
            <a:off x="7236296" y="3176972"/>
            <a:ext cx="0" cy="36004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7452320" y="3356992"/>
            <a:ext cx="504056"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4"/>
          <p:cNvSpPr>
            <a:spLocks noGrp="1"/>
          </p:cNvSpPr>
          <p:nvPr>
            <p:ph type="title" idx="4294967295"/>
          </p:nvPr>
        </p:nvSpPr>
        <p:spPr/>
        <p:txBody>
          <a:bodyPr/>
          <a:lstStyle/>
          <a:p>
            <a:pPr algn="l"/>
            <a:r>
              <a:rPr lang="it-IT" dirty="0" smtClean="0">
                <a:solidFill>
                  <a:srgbClr val="FFFF00"/>
                </a:solidFill>
              </a:rPr>
              <a:t>3-Reflusso gastro-duodenale</a:t>
            </a:r>
          </a:p>
        </p:txBody>
      </p:sp>
      <p:sp>
        <p:nvSpPr>
          <p:cNvPr id="2" name="CasellaDiTesto 1"/>
          <p:cNvSpPr txBox="1"/>
          <p:nvPr/>
        </p:nvSpPr>
        <p:spPr>
          <a:xfrm>
            <a:off x="467544" y="1268760"/>
            <a:ext cx="8064896" cy="584775"/>
          </a:xfrm>
          <a:prstGeom prst="rect">
            <a:avLst/>
          </a:prstGeom>
          <a:noFill/>
        </p:spPr>
        <p:txBody>
          <a:bodyPr wrap="square" rtlCol="0">
            <a:spAutoFit/>
          </a:bodyPr>
          <a:lstStyle/>
          <a:p>
            <a:endParaRPr lang="it-IT" sz="3200" dirty="0" smtClean="0">
              <a:solidFill>
                <a:schemeClr val="bg1"/>
              </a:solidFill>
              <a:latin typeface="+mj-lt"/>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15430"/>
            <a:ext cx="4032448" cy="3242692"/>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615430"/>
            <a:ext cx="3995738" cy="327660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CasellaDiTesto 2"/>
          <p:cNvSpPr txBox="1"/>
          <p:nvPr/>
        </p:nvSpPr>
        <p:spPr>
          <a:xfrm>
            <a:off x="251520" y="5180915"/>
            <a:ext cx="4248472" cy="400110"/>
          </a:xfrm>
          <a:prstGeom prst="rect">
            <a:avLst/>
          </a:prstGeom>
          <a:noFill/>
        </p:spPr>
        <p:txBody>
          <a:bodyPr wrap="square" rtlCol="0">
            <a:spAutoFit/>
          </a:bodyPr>
          <a:lstStyle/>
          <a:p>
            <a:r>
              <a:rPr lang="it-IT" sz="2000" dirty="0" smtClean="0">
                <a:solidFill>
                  <a:schemeClr val="bg1"/>
                </a:solidFill>
              </a:rPr>
              <a:t>(a) </a:t>
            </a:r>
            <a:r>
              <a:rPr lang="it-IT" dirty="0" smtClean="0">
                <a:solidFill>
                  <a:schemeClr val="bg1"/>
                </a:solidFill>
              </a:rPr>
              <a:t>Disfunzione dello sfintere pilorico</a:t>
            </a:r>
            <a:endParaRPr lang="it-IT" dirty="0">
              <a:solidFill>
                <a:schemeClr val="bg1"/>
              </a:solidFill>
            </a:endParaRPr>
          </a:p>
        </p:txBody>
      </p:sp>
      <p:sp>
        <p:nvSpPr>
          <p:cNvPr id="8" name="CasellaDiTesto 7"/>
          <p:cNvSpPr txBox="1"/>
          <p:nvPr/>
        </p:nvSpPr>
        <p:spPr>
          <a:xfrm>
            <a:off x="4860032" y="5180915"/>
            <a:ext cx="3858840" cy="369332"/>
          </a:xfrm>
          <a:prstGeom prst="rect">
            <a:avLst/>
          </a:prstGeom>
          <a:noFill/>
        </p:spPr>
        <p:txBody>
          <a:bodyPr wrap="square" rtlCol="0">
            <a:spAutoFit/>
          </a:bodyPr>
          <a:lstStyle/>
          <a:p>
            <a:r>
              <a:rPr lang="it-IT" dirty="0" smtClean="0">
                <a:solidFill>
                  <a:schemeClr val="bg1"/>
                </a:solidFill>
              </a:rPr>
              <a:t>(b) Dopo gastrectomia parziale</a:t>
            </a:r>
            <a:endParaRPr lang="it-IT" dirty="0">
              <a:solidFill>
                <a:schemeClr val="bg1"/>
              </a:solidFill>
            </a:endParaRPr>
          </a:p>
        </p:txBody>
      </p:sp>
    </p:spTree>
    <p:extLst>
      <p:ext uri="{BB962C8B-B14F-4D97-AF65-F5344CB8AC3E}">
        <p14:creationId xmlns:p14="http://schemas.microsoft.com/office/powerpoint/2010/main" val="176415471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4"/>
          <p:cNvSpPr>
            <a:spLocks noGrp="1"/>
          </p:cNvSpPr>
          <p:nvPr>
            <p:ph type="title" idx="4294967295"/>
          </p:nvPr>
        </p:nvSpPr>
        <p:spPr/>
        <p:txBody>
          <a:bodyPr/>
          <a:lstStyle/>
          <a:p>
            <a:r>
              <a:rPr lang="it-IT" sz="3600" dirty="0" smtClean="0">
                <a:solidFill>
                  <a:srgbClr val="FFFF00"/>
                </a:solidFill>
              </a:rPr>
              <a:t>Meccanismo di danno della mucosa gastrica da parte del contenuto duodenale</a:t>
            </a:r>
          </a:p>
        </p:txBody>
      </p:sp>
      <p:sp>
        <p:nvSpPr>
          <p:cNvPr id="2" name="CasellaDiTesto 1"/>
          <p:cNvSpPr txBox="1"/>
          <p:nvPr/>
        </p:nvSpPr>
        <p:spPr>
          <a:xfrm>
            <a:off x="467544" y="1268760"/>
            <a:ext cx="8064896" cy="584775"/>
          </a:xfrm>
          <a:prstGeom prst="rect">
            <a:avLst/>
          </a:prstGeom>
          <a:noFill/>
        </p:spPr>
        <p:txBody>
          <a:bodyPr wrap="square" rtlCol="0">
            <a:spAutoFit/>
          </a:bodyPr>
          <a:lstStyle/>
          <a:p>
            <a:endParaRPr lang="it-IT" sz="3200" dirty="0" smtClean="0">
              <a:solidFill>
                <a:schemeClr val="bg1"/>
              </a:solidFill>
              <a:latin typeface="+mj-lt"/>
            </a:endParaRPr>
          </a:p>
        </p:txBody>
      </p:sp>
      <p:sp>
        <p:nvSpPr>
          <p:cNvPr id="17" name="Text Box 2"/>
          <p:cNvSpPr txBox="1">
            <a:spLocks noChangeArrowheads="1"/>
          </p:cNvSpPr>
          <p:nvPr/>
        </p:nvSpPr>
        <p:spPr bwMode="auto">
          <a:xfrm>
            <a:off x="1287463" y="1561147"/>
            <a:ext cx="7028953" cy="5047536"/>
          </a:xfrm>
          <a:prstGeom prst="rect">
            <a:avLst/>
          </a:prstGeom>
          <a:solidFill>
            <a:srgbClr val="BDFFBD"/>
          </a:solidFill>
          <a:ln w="127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kumimoji="1" sz="2400">
                <a:solidFill>
                  <a:schemeClr val="tx1"/>
                </a:solidFill>
                <a:latin typeface="Times New Roman" pitchFamily="18" charset="0"/>
                <a:ea typeface="SimSun" pitchFamily="2" charset="-122"/>
              </a:defRPr>
            </a:lvl1pPr>
            <a:lvl2pPr marL="742950" indent="-285750" eaLnBrk="0" hangingPunct="0">
              <a:defRPr kumimoji="1" sz="2400">
                <a:solidFill>
                  <a:schemeClr val="tx1"/>
                </a:solidFill>
                <a:latin typeface="Times New Roman" pitchFamily="18" charset="0"/>
                <a:ea typeface="SimSun" pitchFamily="2" charset="-122"/>
              </a:defRPr>
            </a:lvl2pPr>
            <a:lvl3pPr marL="1143000" indent="-228600" eaLnBrk="0" hangingPunct="0">
              <a:defRPr kumimoji="1" sz="2400">
                <a:solidFill>
                  <a:schemeClr val="tx1"/>
                </a:solidFill>
                <a:latin typeface="Times New Roman" pitchFamily="18" charset="0"/>
                <a:ea typeface="SimSun" pitchFamily="2" charset="-122"/>
              </a:defRPr>
            </a:lvl3pPr>
            <a:lvl4pPr marL="1600200" indent="-228600" eaLnBrk="0" hangingPunct="0">
              <a:defRPr kumimoji="1" sz="2400">
                <a:solidFill>
                  <a:schemeClr val="tx1"/>
                </a:solidFill>
                <a:latin typeface="Times New Roman" pitchFamily="18" charset="0"/>
                <a:ea typeface="SimSun" pitchFamily="2" charset="-122"/>
              </a:defRPr>
            </a:lvl4pPr>
            <a:lvl5pPr marL="2057400" indent="-228600" eaLnBrk="0" hangingPunct="0">
              <a:defRPr kumimoji="1"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SimSun" pitchFamily="2" charset="-122"/>
              </a:defRPr>
            </a:lvl9pPr>
          </a:lstStyle>
          <a:p>
            <a:pPr>
              <a:lnSpc>
                <a:spcPct val="70000"/>
              </a:lnSpc>
              <a:spcBef>
                <a:spcPct val="50000"/>
              </a:spcBef>
            </a:pPr>
            <a:r>
              <a:rPr lang="en-US" altLang="zh-CN" dirty="0"/>
              <a:t>                </a:t>
            </a:r>
            <a:r>
              <a:rPr lang="en-US" altLang="zh-CN" sz="2800" dirty="0" smtClean="0"/>
              <a:t>Bile                             </a:t>
            </a:r>
            <a:r>
              <a:rPr lang="en-US" altLang="zh-CN" sz="2800" dirty="0" err="1" smtClean="0"/>
              <a:t>Enzimi</a:t>
            </a:r>
            <a:r>
              <a:rPr lang="en-US" altLang="zh-CN" sz="2800" dirty="0" smtClean="0"/>
              <a:t>                         </a:t>
            </a:r>
            <a:endParaRPr lang="en-US" altLang="zh-CN" sz="2800" dirty="0"/>
          </a:p>
          <a:p>
            <a:pPr>
              <a:lnSpc>
                <a:spcPct val="70000"/>
              </a:lnSpc>
              <a:spcBef>
                <a:spcPct val="50000"/>
              </a:spcBef>
            </a:pPr>
            <a:r>
              <a:rPr lang="en-US" altLang="zh-CN" sz="2800" dirty="0"/>
              <a:t>                  </a:t>
            </a:r>
            <a:r>
              <a:rPr lang="en-US" altLang="zh-CN" sz="2800" dirty="0" smtClean="0"/>
              <a:t>                               </a:t>
            </a:r>
            <a:r>
              <a:rPr lang="en-US" altLang="zh-CN" sz="2800" dirty="0" err="1" smtClean="0"/>
              <a:t>Pancreatici</a:t>
            </a:r>
            <a:endParaRPr lang="en-US" altLang="zh-CN" sz="2800" dirty="0"/>
          </a:p>
          <a:p>
            <a:pPr>
              <a:lnSpc>
                <a:spcPct val="70000"/>
              </a:lnSpc>
              <a:spcBef>
                <a:spcPct val="50000"/>
              </a:spcBef>
            </a:pPr>
            <a:r>
              <a:rPr lang="en-US" altLang="zh-CN" sz="2800" dirty="0" smtClean="0"/>
              <a:t>             </a:t>
            </a:r>
          </a:p>
          <a:p>
            <a:pPr>
              <a:lnSpc>
                <a:spcPct val="70000"/>
              </a:lnSpc>
              <a:spcBef>
                <a:spcPct val="50000"/>
              </a:spcBef>
            </a:pPr>
            <a:r>
              <a:rPr lang="en-US" altLang="zh-CN" sz="2800" dirty="0"/>
              <a:t> </a:t>
            </a:r>
            <a:r>
              <a:rPr lang="en-US" altLang="zh-CN" sz="2800" dirty="0" smtClean="0"/>
              <a:t>             </a:t>
            </a:r>
            <a:r>
              <a:rPr lang="en-US" altLang="zh-CN" sz="2800" dirty="0" err="1" smtClean="0"/>
              <a:t>Lecitina</a:t>
            </a:r>
            <a:endParaRPr lang="en-US" altLang="zh-CN" sz="2800" dirty="0" smtClean="0"/>
          </a:p>
          <a:p>
            <a:pPr>
              <a:lnSpc>
                <a:spcPct val="70000"/>
              </a:lnSpc>
              <a:spcBef>
                <a:spcPct val="50000"/>
              </a:spcBef>
            </a:pPr>
            <a:r>
              <a:rPr lang="en-US" altLang="zh-CN" sz="2800" dirty="0" smtClean="0"/>
              <a:t>                 </a:t>
            </a:r>
          </a:p>
          <a:p>
            <a:pPr>
              <a:lnSpc>
                <a:spcPct val="70000"/>
              </a:lnSpc>
              <a:spcBef>
                <a:spcPct val="50000"/>
              </a:spcBef>
            </a:pPr>
            <a:r>
              <a:rPr lang="en-US" altLang="zh-CN" sz="2800" dirty="0" smtClean="0"/>
              <a:t>       </a:t>
            </a:r>
            <a:endParaRPr lang="en-US" altLang="zh-CN" sz="2800" dirty="0"/>
          </a:p>
          <a:p>
            <a:pPr>
              <a:lnSpc>
                <a:spcPct val="70000"/>
              </a:lnSpc>
              <a:spcBef>
                <a:spcPct val="50000"/>
              </a:spcBef>
            </a:pPr>
            <a:r>
              <a:rPr lang="en-US" altLang="zh-CN" sz="2800" dirty="0"/>
              <a:t>              </a:t>
            </a:r>
            <a:r>
              <a:rPr lang="en-US" altLang="zh-CN" sz="2800" dirty="0" err="1" smtClean="0"/>
              <a:t>Lisolecitina</a:t>
            </a:r>
            <a:endParaRPr lang="en-US" altLang="zh-CN" sz="2800" dirty="0"/>
          </a:p>
          <a:p>
            <a:pPr>
              <a:lnSpc>
                <a:spcPct val="70000"/>
              </a:lnSpc>
              <a:spcBef>
                <a:spcPct val="50000"/>
              </a:spcBef>
            </a:pPr>
            <a:r>
              <a:rPr lang="en-US" altLang="zh-CN" sz="2800" dirty="0"/>
              <a:t>             </a:t>
            </a:r>
            <a:endParaRPr lang="en-US" altLang="zh-CN" sz="2800" dirty="0" smtClean="0"/>
          </a:p>
          <a:p>
            <a:pPr>
              <a:lnSpc>
                <a:spcPct val="70000"/>
              </a:lnSpc>
              <a:spcBef>
                <a:spcPct val="50000"/>
              </a:spcBef>
            </a:pPr>
            <a:r>
              <a:rPr lang="en-US" altLang="zh-CN" sz="2800" dirty="0" smtClean="0"/>
              <a:t>    </a:t>
            </a:r>
            <a:endParaRPr lang="en-US" altLang="zh-CN" sz="2800" dirty="0"/>
          </a:p>
          <a:p>
            <a:pPr>
              <a:lnSpc>
                <a:spcPct val="70000"/>
              </a:lnSpc>
              <a:spcBef>
                <a:spcPct val="50000"/>
              </a:spcBef>
            </a:pPr>
            <a:r>
              <a:rPr lang="en-US" altLang="zh-CN" sz="2800" dirty="0" smtClean="0"/>
              <a:t>     </a:t>
            </a:r>
            <a:r>
              <a:rPr lang="en-US" altLang="zh-CN" sz="2800" dirty="0" err="1" smtClean="0"/>
              <a:t>Danno</a:t>
            </a:r>
            <a:r>
              <a:rPr lang="en-US" altLang="zh-CN" sz="2800" dirty="0" smtClean="0"/>
              <a:t> </a:t>
            </a:r>
            <a:r>
              <a:rPr lang="en-US" altLang="zh-CN" sz="2800" dirty="0" err="1" smtClean="0"/>
              <a:t>della</a:t>
            </a:r>
            <a:r>
              <a:rPr lang="en-US" altLang="zh-CN" sz="2800" dirty="0" smtClean="0"/>
              <a:t> </a:t>
            </a:r>
            <a:r>
              <a:rPr lang="en-US" altLang="zh-CN" sz="2800" dirty="0" err="1" smtClean="0"/>
              <a:t>barriera</a:t>
            </a:r>
            <a:r>
              <a:rPr lang="en-US" altLang="zh-CN" sz="2800" dirty="0"/>
              <a:t> </a:t>
            </a:r>
            <a:r>
              <a:rPr lang="en-US" altLang="zh-CN" sz="2800" dirty="0" err="1" smtClean="0"/>
              <a:t>gastrica</a:t>
            </a:r>
            <a:r>
              <a:rPr lang="en-US" altLang="zh-CN" sz="2800" dirty="0" smtClean="0"/>
              <a:t> </a:t>
            </a:r>
            <a:r>
              <a:rPr lang="en-US" altLang="zh-CN" sz="2800" dirty="0" err="1" smtClean="0"/>
              <a:t>mucosale</a:t>
            </a:r>
            <a:endParaRPr lang="en-US" altLang="zh-CN" sz="2800" dirty="0"/>
          </a:p>
        </p:txBody>
      </p:sp>
      <p:sp>
        <p:nvSpPr>
          <p:cNvPr id="18" name="Line 3"/>
          <p:cNvSpPr>
            <a:spLocks noChangeShapeType="1"/>
          </p:cNvSpPr>
          <p:nvPr/>
        </p:nvSpPr>
        <p:spPr bwMode="auto">
          <a:xfrm>
            <a:off x="2915816" y="2060848"/>
            <a:ext cx="0" cy="83475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19" name="Line 4"/>
          <p:cNvSpPr>
            <a:spLocks noChangeShapeType="1"/>
          </p:cNvSpPr>
          <p:nvPr/>
        </p:nvSpPr>
        <p:spPr bwMode="auto">
          <a:xfrm>
            <a:off x="2915816" y="3589615"/>
            <a:ext cx="0" cy="9906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20" name="Line 5"/>
          <p:cNvSpPr>
            <a:spLocks noChangeShapeType="1"/>
          </p:cNvSpPr>
          <p:nvPr/>
        </p:nvSpPr>
        <p:spPr bwMode="auto">
          <a:xfrm>
            <a:off x="2915816" y="5029200"/>
            <a:ext cx="0" cy="9906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21" name="Line 6"/>
          <p:cNvSpPr>
            <a:spLocks noChangeShapeType="1"/>
          </p:cNvSpPr>
          <p:nvPr/>
        </p:nvSpPr>
        <p:spPr bwMode="auto">
          <a:xfrm flipH="1">
            <a:off x="1907703" y="1834485"/>
            <a:ext cx="565621"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22" name="Line 7"/>
          <p:cNvSpPr>
            <a:spLocks noChangeShapeType="1"/>
          </p:cNvSpPr>
          <p:nvPr/>
        </p:nvSpPr>
        <p:spPr bwMode="auto">
          <a:xfrm>
            <a:off x="1945803" y="1853534"/>
            <a:ext cx="0" cy="416626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23" name="Line 8"/>
          <p:cNvSpPr>
            <a:spLocks noChangeShapeType="1"/>
          </p:cNvSpPr>
          <p:nvPr/>
        </p:nvSpPr>
        <p:spPr bwMode="auto">
          <a:xfrm>
            <a:off x="6372200" y="2708920"/>
            <a:ext cx="0" cy="331088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24" name="Line 10"/>
          <p:cNvSpPr>
            <a:spLocks noChangeShapeType="1"/>
          </p:cNvSpPr>
          <p:nvPr/>
        </p:nvSpPr>
        <p:spPr bwMode="auto">
          <a:xfrm>
            <a:off x="6012160" y="2751415"/>
            <a:ext cx="0" cy="1185252"/>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
        <p:nvSpPr>
          <p:cNvPr id="25" name="Line 11"/>
          <p:cNvSpPr>
            <a:spLocks noChangeShapeType="1"/>
          </p:cNvSpPr>
          <p:nvPr/>
        </p:nvSpPr>
        <p:spPr bwMode="auto">
          <a:xfrm flipH="1">
            <a:off x="3203848" y="3936667"/>
            <a:ext cx="2808312"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latin typeface="Times New Roman" charset="0"/>
              <a:ea typeface="宋体" charset="0"/>
            </a:endParaRPr>
          </a:p>
        </p:txBody>
      </p:sp>
    </p:spTree>
    <p:extLst>
      <p:ext uri="{BB962C8B-B14F-4D97-AF65-F5344CB8AC3E}">
        <p14:creationId xmlns:p14="http://schemas.microsoft.com/office/powerpoint/2010/main" val="116858820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20688"/>
            <a:ext cx="8229600" cy="1143000"/>
          </a:xfrm>
        </p:spPr>
        <p:txBody>
          <a:bodyPr/>
          <a:lstStyle/>
          <a:p>
            <a:r>
              <a:rPr lang="it-IT" b="1" i="1" dirty="0" err="1" smtClean="0">
                <a:solidFill>
                  <a:srgbClr val="FFFF00"/>
                </a:solidFill>
              </a:rPr>
              <a:t>Helicobacter</a:t>
            </a:r>
            <a:r>
              <a:rPr lang="it-IT" b="1" i="1" dirty="0" smtClean="0">
                <a:solidFill>
                  <a:srgbClr val="FFFF00"/>
                </a:solidFill>
              </a:rPr>
              <a:t> </a:t>
            </a:r>
            <a:r>
              <a:rPr lang="it-IT" b="1" i="1" dirty="0" err="1" smtClean="0">
                <a:solidFill>
                  <a:srgbClr val="FFFF00"/>
                </a:solidFill>
              </a:rPr>
              <a:t>Pylori</a:t>
            </a:r>
            <a:endParaRPr lang="it-IT" b="1" i="1" dirty="0" smtClean="0">
              <a:solidFill>
                <a:srgbClr val="FFFF00"/>
              </a:solidFill>
            </a:endParaRPr>
          </a:p>
        </p:txBody>
      </p:sp>
      <p:pic>
        <p:nvPicPr>
          <p:cNvPr id="4" name="Picture 102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522984"/>
            <a:ext cx="3528392" cy="296500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522984"/>
            <a:ext cx="3352800" cy="2973388"/>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6295235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18040" r="58247" b="9977"/>
          <a:stretch/>
        </p:blipFill>
        <p:spPr>
          <a:xfrm>
            <a:off x="394029" y="1427966"/>
            <a:ext cx="3817931" cy="4936602"/>
          </a:xfrm>
          <a:prstGeom prst="rect">
            <a:avLst/>
          </a:prstGeom>
        </p:spPr>
      </p:pic>
      <p:sp>
        <p:nvSpPr>
          <p:cNvPr id="5" name="CasellaDiTesto 4"/>
          <p:cNvSpPr txBox="1"/>
          <p:nvPr/>
        </p:nvSpPr>
        <p:spPr>
          <a:xfrm>
            <a:off x="1907704" y="385500"/>
            <a:ext cx="4776067" cy="646331"/>
          </a:xfrm>
          <a:prstGeom prst="rect">
            <a:avLst/>
          </a:prstGeom>
          <a:noFill/>
        </p:spPr>
        <p:txBody>
          <a:bodyPr wrap="none" rtlCol="0">
            <a:spAutoFit/>
          </a:bodyPr>
          <a:lstStyle/>
          <a:p>
            <a:r>
              <a:rPr lang="it-IT" sz="3600" b="1" dirty="0" err="1" smtClean="0">
                <a:solidFill>
                  <a:srgbClr val="FFFF00"/>
                </a:solidFill>
              </a:rPr>
              <a:t>History</a:t>
            </a:r>
            <a:r>
              <a:rPr lang="it-IT" sz="3600" b="1" dirty="0" smtClean="0">
                <a:solidFill>
                  <a:srgbClr val="FFFF00"/>
                </a:solidFill>
              </a:rPr>
              <a:t> of </a:t>
            </a:r>
            <a:r>
              <a:rPr lang="it-IT" sz="3600" b="1" i="1" dirty="0" smtClean="0">
                <a:solidFill>
                  <a:srgbClr val="FFFF00"/>
                </a:solidFill>
              </a:rPr>
              <a:t>H. </a:t>
            </a:r>
            <a:r>
              <a:rPr lang="it-IT" sz="3600" b="1" i="1" dirty="0" err="1" smtClean="0">
                <a:solidFill>
                  <a:srgbClr val="FFFF00"/>
                </a:solidFill>
              </a:rPr>
              <a:t>pylori</a:t>
            </a:r>
            <a:r>
              <a:rPr lang="it-IT" sz="3600" b="1" dirty="0" smtClean="0">
                <a:solidFill>
                  <a:srgbClr val="FFFF00"/>
                </a:solidFill>
              </a:rPr>
              <a:t>…</a:t>
            </a:r>
            <a:endParaRPr lang="it-IT" sz="3600" b="1" dirty="0">
              <a:solidFill>
                <a:srgbClr val="FFFF00"/>
              </a:solidFill>
            </a:endParaRPr>
          </a:p>
        </p:txBody>
      </p:sp>
      <p:pic>
        <p:nvPicPr>
          <p:cNvPr id="6" name="Immagine 5"/>
          <p:cNvPicPr>
            <a:picLocks noChangeAspect="1"/>
          </p:cNvPicPr>
          <p:nvPr/>
        </p:nvPicPr>
        <p:blipFill rotWithShape="1">
          <a:blip r:embed="rId2"/>
          <a:srcRect l="45025" t="15700" r="4853" b="8785"/>
          <a:stretch/>
        </p:blipFill>
        <p:spPr>
          <a:xfrm>
            <a:off x="4355976" y="1412776"/>
            <a:ext cx="4391960" cy="4962717"/>
          </a:xfrm>
          <a:prstGeom prst="rect">
            <a:avLst/>
          </a:prstGeom>
        </p:spPr>
      </p:pic>
    </p:spTree>
    <p:extLst>
      <p:ext uri="{BB962C8B-B14F-4D97-AF65-F5344CB8AC3E}">
        <p14:creationId xmlns:p14="http://schemas.microsoft.com/office/powerpoint/2010/main" val="180258015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
        <p:nvSpPr>
          <p:cNvPr id="5" name="CasellaDiTesto 4"/>
          <p:cNvSpPr txBox="1"/>
          <p:nvPr/>
        </p:nvSpPr>
        <p:spPr>
          <a:xfrm>
            <a:off x="6156176" y="764704"/>
            <a:ext cx="1370888" cy="584776"/>
          </a:xfrm>
          <a:prstGeom prst="rect">
            <a:avLst/>
          </a:prstGeom>
          <a:noFill/>
        </p:spPr>
        <p:txBody>
          <a:bodyPr wrap="none" rtlCol="0">
            <a:spAutoFit/>
          </a:bodyPr>
          <a:lstStyle/>
          <a:p>
            <a:r>
              <a:rPr lang="it-IT" sz="3200" dirty="0" smtClean="0">
                <a:solidFill>
                  <a:srgbClr val="00FF00"/>
                </a:solidFill>
              </a:rPr>
              <a:t>(2005)</a:t>
            </a:r>
            <a:endParaRPr lang="it-IT" sz="3200" dirty="0">
              <a:solidFill>
                <a:srgbClr val="00FF00"/>
              </a:solidFill>
            </a:endParaRPr>
          </a:p>
        </p:txBody>
      </p:sp>
      <p:sp>
        <p:nvSpPr>
          <p:cNvPr id="6" name="Rettangolo 5"/>
          <p:cNvSpPr/>
          <p:nvPr/>
        </p:nvSpPr>
        <p:spPr>
          <a:xfrm>
            <a:off x="6660232" y="260648"/>
            <a:ext cx="2483768" cy="43204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894164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999496" y="6180029"/>
            <a:ext cx="1891543" cy="153888"/>
          </a:xfrm>
          <a:prstGeom prst="rect">
            <a:avLst/>
          </a:prstGeom>
          <a:noFill/>
        </p:spPr>
        <p:txBody>
          <a:bodyPr wrap="none" lIns="0" tIns="0" rIns="0" bIns="0">
            <a:spAutoFit/>
          </a:bodyPr>
          <a:lstStyle/>
          <a:p>
            <a:pPr fontAlgn="auto">
              <a:spcBef>
                <a:spcPts val="0"/>
              </a:spcBef>
              <a:spcAft>
                <a:spcPts val="0"/>
              </a:spcAft>
            </a:pPr>
            <a:r>
              <a:rPr lang="en-US" sz="1000" i="1" dirty="0" smtClean="0">
                <a:solidFill>
                  <a:prstClr val="black"/>
                </a:solidFill>
                <a:latin typeface="Arial" pitchFamily="34" charset="0"/>
                <a:cs typeface="Arial" pitchFamily="34" charset="0"/>
              </a:rPr>
              <a:t>Source</a:t>
            </a:r>
            <a:r>
              <a:rPr lang="en-US" sz="1000" i="1" dirty="0">
                <a:solidFill>
                  <a:prstClr val="black"/>
                </a:solidFill>
                <a:latin typeface="Arial" pitchFamily="34" charset="0"/>
                <a:cs typeface="Arial" pitchFamily="34" charset="0"/>
              </a:rPr>
              <a:t>: Helicobacter Foundation </a:t>
            </a:r>
          </a:p>
        </p:txBody>
      </p:sp>
      <p:sp>
        <p:nvSpPr>
          <p:cNvPr id="6" name="Rectangle 5"/>
          <p:cNvSpPr/>
          <p:nvPr/>
        </p:nvSpPr>
        <p:spPr>
          <a:xfrm>
            <a:off x="6377940" y="2178051"/>
            <a:ext cx="2766060" cy="2058988"/>
          </a:xfrm>
          <a:prstGeom prst="rect">
            <a:avLst/>
          </a:prstGeom>
          <a:solidFill>
            <a:srgbClr val="434343">
              <a:alpha val="90000"/>
            </a:srgbClr>
          </a:solidFill>
        </p:spPr>
        <p:txBody>
          <a:bodyPr wrap="square" lIns="182880" tIns="228600" bIns="182880">
            <a:noAutofit/>
          </a:bodyPr>
          <a:lstStyle/>
          <a:p>
            <a:pPr marL="171450" indent="-171450" fontAlgn="auto">
              <a:lnSpc>
                <a:spcPct val="110000"/>
              </a:lnSpc>
              <a:spcBef>
                <a:spcPts val="600"/>
              </a:spcBef>
              <a:spcAft>
                <a:spcPts val="400"/>
              </a:spcAft>
              <a:buSzPct val="100000"/>
              <a:buFont typeface="DIN-Light" pitchFamily="2" charset="0"/>
              <a:buChar char="•"/>
            </a:pPr>
            <a:r>
              <a:rPr lang="sv-SE" sz="1550" dirty="0" smtClean="0">
                <a:solidFill>
                  <a:prstClr val="white"/>
                </a:solidFill>
                <a:latin typeface="Arial" pitchFamily="34" charset="0"/>
                <a:cs typeface="Arial" pitchFamily="34" charset="0"/>
              </a:rPr>
              <a:t>Global </a:t>
            </a:r>
            <a:r>
              <a:rPr lang="sv-SE" sz="1550" dirty="0">
                <a:solidFill>
                  <a:prstClr val="white"/>
                </a:solidFill>
                <a:latin typeface="Arial" pitchFamily="34" charset="0"/>
                <a:cs typeface="Arial" pitchFamily="34" charset="0"/>
              </a:rPr>
              <a:t>health problem</a:t>
            </a:r>
          </a:p>
          <a:p>
            <a:pPr marL="171450" indent="-171450" fontAlgn="auto">
              <a:lnSpc>
                <a:spcPct val="110000"/>
              </a:lnSpc>
              <a:spcBef>
                <a:spcPts val="600"/>
              </a:spcBef>
              <a:spcAft>
                <a:spcPts val="400"/>
              </a:spcAft>
              <a:buSzPct val="100000"/>
              <a:buFont typeface="DIN-Light" pitchFamily="2" charset="0"/>
              <a:buChar char="•"/>
            </a:pPr>
            <a:r>
              <a:rPr lang="sv-SE" sz="1550" dirty="0" smtClean="0">
                <a:solidFill>
                  <a:prstClr val="white"/>
                </a:solidFill>
                <a:latin typeface="Arial" pitchFamily="34" charset="0"/>
                <a:cs typeface="Arial" pitchFamily="34" charset="0"/>
              </a:rPr>
              <a:t>Driven </a:t>
            </a:r>
            <a:r>
              <a:rPr lang="sv-SE" sz="1550" dirty="0">
                <a:solidFill>
                  <a:prstClr val="white"/>
                </a:solidFill>
                <a:latin typeface="Arial" pitchFamily="34" charset="0"/>
                <a:cs typeface="Arial" pitchFamily="34" charset="0"/>
              </a:rPr>
              <a:t>by sanitary situation</a:t>
            </a:r>
          </a:p>
          <a:p>
            <a:pPr marL="171450" indent="-171450" fontAlgn="auto">
              <a:lnSpc>
                <a:spcPct val="110000"/>
              </a:lnSpc>
              <a:spcBef>
                <a:spcPts val="600"/>
              </a:spcBef>
              <a:spcAft>
                <a:spcPts val="400"/>
              </a:spcAft>
              <a:buSzPct val="100000"/>
              <a:buFont typeface="DIN-Light" pitchFamily="2" charset="0"/>
              <a:buChar char="•"/>
            </a:pPr>
            <a:r>
              <a:rPr lang="en-US" sz="1550" dirty="0" smtClean="0">
                <a:solidFill>
                  <a:prstClr val="white"/>
                </a:solidFill>
                <a:latin typeface="Arial" pitchFamily="34" charset="0"/>
                <a:cs typeface="Arial" pitchFamily="34" charset="0"/>
              </a:rPr>
              <a:t>High </a:t>
            </a:r>
            <a:r>
              <a:rPr lang="en-US" sz="1550" dirty="0">
                <a:solidFill>
                  <a:prstClr val="white"/>
                </a:solidFill>
                <a:latin typeface="Arial" pitchFamily="34" charset="0"/>
                <a:cs typeface="Arial" pitchFamily="34" charset="0"/>
              </a:rPr>
              <a:t>prevalence in emerging </a:t>
            </a:r>
            <a:r>
              <a:rPr lang="en-US" sz="1550" dirty="0" smtClean="0">
                <a:solidFill>
                  <a:prstClr val="white"/>
                </a:solidFill>
                <a:latin typeface="Arial" pitchFamily="34" charset="0"/>
                <a:cs typeface="Arial" pitchFamily="34" charset="0"/>
              </a:rPr>
              <a:t>markets</a:t>
            </a:r>
            <a:endParaRPr lang="en-US" sz="1550" dirty="0">
              <a:solidFill>
                <a:prstClr val="white"/>
              </a:solidFill>
              <a:latin typeface="Arial" pitchFamily="34" charset="0"/>
              <a:cs typeface="Arial" pitchFamily="34" charset="0"/>
            </a:endParaRPr>
          </a:p>
        </p:txBody>
      </p:sp>
      <p:sp>
        <p:nvSpPr>
          <p:cNvPr id="5" name="Isosceles Triangle 4"/>
          <p:cNvSpPr/>
          <p:nvPr/>
        </p:nvSpPr>
        <p:spPr>
          <a:xfrm rot="16200000">
            <a:off x="6210619" y="2467928"/>
            <a:ext cx="224916" cy="109727"/>
          </a:xfrm>
          <a:prstGeom prst="triangle">
            <a:avLst/>
          </a:prstGeom>
          <a:solidFill>
            <a:srgbClr val="434343">
              <a:alpha val="90000"/>
            </a:srgbClr>
          </a:solidFill>
        </p:spPr>
        <p:txBody>
          <a:bodyPr rtlCol="0" anchor="ctr">
            <a:noAutofit/>
          </a:bodyPr>
          <a:lstStyle/>
          <a:p>
            <a:pPr algn="ctr" fontAlgn="auto">
              <a:spcBef>
                <a:spcPts val="0"/>
              </a:spcBef>
              <a:spcAft>
                <a:spcPts val="0"/>
              </a:spcAft>
            </a:pPr>
            <a:endParaRPr lang="en-US" dirty="0">
              <a:solidFill>
                <a:prstClr val="black"/>
              </a:solidFill>
              <a:latin typeface="DINOT-Medium" pitchFamily="34" charset="0"/>
              <a:cs typeface="+mn-cs"/>
            </a:endParaRPr>
          </a:p>
        </p:txBody>
      </p:sp>
      <p:sp>
        <p:nvSpPr>
          <p:cNvPr id="3" name="Rettangolo 2"/>
          <p:cNvSpPr/>
          <p:nvPr/>
        </p:nvSpPr>
        <p:spPr>
          <a:xfrm>
            <a:off x="611560" y="-5486"/>
            <a:ext cx="1152128" cy="1282682"/>
          </a:xfrm>
          <a:prstGeom prst="rect">
            <a:avLst/>
          </a:prstGeom>
          <a:solidFill>
            <a:schemeClr val="bg1"/>
          </a:solidFill>
          <a:ln>
            <a:noFill/>
          </a:ln>
        </p:spPr>
        <p:txBody>
          <a:bodyPr rtlCol="0" anchor="ctr">
            <a:spAutoFit/>
          </a:bodyPr>
          <a:lstStyle/>
          <a:p>
            <a:pPr algn="ctr"/>
            <a:endParaRPr lang="it-IT" dirty="0">
              <a:latin typeface="DINOT-Medium" pitchFamily="34" charset="0"/>
            </a:endParaRPr>
          </a:p>
        </p:txBody>
      </p:sp>
      <p:sp>
        <p:nvSpPr>
          <p:cNvPr id="2" name="Title 1"/>
          <p:cNvSpPr>
            <a:spLocks noGrp="1"/>
          </p:cNvSpPr>
          <p:nvPr>
            <p:ph type="title"/>
          </p:nvPr>
        </p:nvSpPr>
        <p:spPr>
          <a:xfrm>
            <a:off x="107504" y="548680"/>
            <a:ext cx="8964488" cy="369332"/>
          </a:xfrm>
        </p:spPr>
        <p:txBody>
          <a:bodyPr/>
          <a:lstStyle/>
          <a:p>
            <a:pPr algn="ctr"/>
            <a:r>
              <a:rPr lang="en-US" b="1" dirty="0"/>
              <a:t>C</a:t>
            </a:r>
            <a:r>
              <a:rPr lang="en-US" b="1" dirty="0" smtClean="0"/>
              <a:t>irca </a:t>
            </a:r>
            <a:r>
              <a:rPr lang="en-US" b="1" dirty="0" err="1" smtClean="0"/>
              <a:t>il</a:t>
            </a:r>
            <a:r>
              <a:rPr lang="en-US" b="1" dirty="0" smtClean="0"/>
              <a:t> 50</a:t>
            </a:r>
            <a:r>
              <a:rPr lang="en-US" b="1" dirty="0"/>
              <a:t>% </a:t>
            </a:r>
            <a:r>
              <a:rPr lang="en-US" b="1" dirty="0" err="1" smtClean="0"/>
              <a:t>della</a:t>
            </a:r>
            <a:r>
              <a:rPr lang="en-US" b="1" dirty="0" smtClean="0"/>
              <a:t> </a:t>
            </a:r>
            <a:r>
              <a:rPr lang="en-US" b="1" dirty="0" err="1" smtClean="0"/>
              <a:t>popolazione</a:t>
            </a:r>
            <a:r>
              <a:rPr lang="en-US" b="1" dirty="0" smtClean="0"/>
              <a:t> </a:t>
            </a:r>
            <a:r>
              <a:rPr lang="en-US" b="1" dirty="0" err="1" smtClean="0"/>
              <a:t>mondiale</a:t>
            </a:r>
            <a:r>
              <a:rPr lang="en-US" b="1" dirty="0" smtClean="0"/>
              <a:t> </a:t>
            </a:r>
            <a:r>
              <a:rPr lang="en-US" b="1" dirty="0" err="1" smtClean="0"/>
              <a:t>è</a:t>
            </a:r>
            <a:r>
              <a:rPr lang="en-US" b="1" dirty="0" smtClean="0"/>
              <a:t> </a:t>
            </a:r>
            <a:r>
              <a:rPr lang="en-US" b="1" dirty="0" err="1" smtClean="0"/>
              <a:t>infetto</a:t>
            </a:r>
            <a:r>
              <a:rPr lang="en-US" b="1" dirty="0" smtClean="0"/>
              <a:t> da </a:t>
            </a:r>
            <a:r>
              <a:rPr lang="en-US" b="1" dirty="0" err="1" smtClean="0"/>
              <a:t>Hp</a:t>
            </a:r>
            <a:endParaRPr lang="en-US" b="1" dirty="0"/>
          </a:p>
        </p:txBody>
      </p:sp>
      <p:sp>
        <p:nvSpPr>
          <p:cNvPr id="7" name="Rettangolo 6"/>
          <p:cNvSpPr/>
          <p:nvPr/>
        </p:nvSpPr>
        <p:spPr>
          <a:xfrm>
            <a:off x="611560" y="5301208"/>
            <a:ext cx="1152128" cy="1282682"/>
          </a:xfrm>
          <a:prstGeom prst="rect">
            <a:avLst/>
          </a:prstGeom>
          <a:solidFill>
            <a:schemeClr val="bg1"/>
          </a:solidFill>
          <a:ln>
            <a:noFill/>
          </a:ln>
        </p:spPr>
        <p:txBody>
          <a:bodyPr rtlCol="0" anchor="ctr">
            <a:spAutoFit/>
          </a:bodyPr>
          <a:lstStyle/>
          <a:p>
            <a:pPr algn="ctr"/>
            <a:endParaRPr lang="it-IT" dirty="0">
              <a:latin typeface="DINOT-Medium" pitchFamily="34" charset="0"/>
            </a:endParaRPr>
          </a:p>
        </p:txBody>
      </p:sp>
    </p:spTree>
    <p:extLst>
      <p:ext uri="{BB962C8B-B14F-4D97-AF65-F5344CB8AC3E}">
        <p14:creationId xmlns:p14="http://schemas.microsoft.com/office/powerpoint/2010/main" val="401054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90600"/>
          </a:xfrm>
          <a:noFill/>
          <a:ln w="76200">
            <a:noFill/>
            <a:miter lim="800000"/>
            <a:headEnd/>
            <a:tailEnd/>
          </a:ln>
          <a:effectLst/>
        </p:spPr>
        <p:txBody>
          <a:bodyPr/>
          <a:lstStyle/>
          <a:p>
            <a:pPr>
              <a:defRPr/>
            </a:pPr>
            <a:r>
              <a:rPr lang="it-IT" sz="3000" b="1" i="1" dirty="0" smtClean="0">
                <a:solidFill>
                  <a:srgbClr val="FFFF00"/>
                </a:solidFill>
                <a:cs typeface="+mj-cs"/>
              </a:rPr>
              <a:t>H. </a:t>
            </a:r>
            <a:r>
              <a:rPr lang="it-IT" sz="3000" b="1" i="1" dirty="0" err="1" smtClean="0">
                <a:solidFill>
                  <a:srgbClr val="FFFF00"/>
                </a:solidFill>
                <a:cs typeface="+mj-cs"/>
              </a:rPr>
              <a:t>pylori</a:t>
            </a:r>
            <a:r>
              <a:rPr lang="it-IT" sz="3000" b="1" i="1" dirty="0" smtClean="0">
                <a:solidFill>
                  <a:srgbClr val="FFFF00"/>
                </a:solidFill>
                <a:cs typeface="+mj-cs"/>
              </a:rPr>
              <a:t/>
            </a:r>
            <a:br>
              <a:rPr lang="it-IT" sz="3000" b="1" i="1" dirty="0" smtClean="0">
                <a:solidFill>
                  <a:srgbClr val="FFFF00"/>
                </a:solidFill>
                <a:cs typeface="+mj-cs"/>
              </a:rPr>
            </a:br>
            <a:r>
              <a:rPr lang="it-IT" sz="2800" b="1" dirty="0" smtClean="0">
                <a:solidFill>
                  <a:srgbClr val="FFFF00"/>
                </a:solidFill>
                <a:cs typeface="+mj-cs"/>
              </a:rPr>
              <a:t>Caratteristiche generali</a:t>
            </a:r>
            <a:endParaRPr lang="it-IT" sz="3000" b="1" dirty="0" smtClean="0">
              <a:solidFill>
                <a:srgbClr val="FFFF00"/>
              </a:solidFill>
              <a:cs typeface="+mj-cs"/>
            </a:endParaRPr>
          </a:p>
        </p:txBody>
      </p:sp>
      <p:sp>
        <p:nvSpPr>
          <p:cNvPr id="24579" name="Rectangle 3"/>
          <p:cNvSpPr>
            <a:spLocks noGrp="1" noChangeArrowheads="1"/>
          </p:cNvSpPr>
          <p:nvPr>
            <p:ph type="body" idx="1"/>
          </p:nvPr>
        </p:nvSpPr>
        <p:spPr>
          <a:xfrm>
            <a:off x="685800" y="1752600"/>
            <a:ext cx="7772400" cy="4572000"/>
          </a:xfrm>
          <a:solidFill>
            <a:schemeClr val="bg1"/>
          </a:solidFill>
          <a:ln w="76200">
            <a:noFill/>
            <a:miter lim="800000"/>
            <a:headEnd/>
            <a:tailEnd/>
          </a:ln>
          <a:effectLst/>
        </p:spPr>
        <p:txBody>
          <a:bodyPr/>
          <a:lstStyle/>
          <a:p>
            <a:pPr>
              <a:buClr>
                <a:schemeClr val="accent2">
                  <a:lumMod val="75000"/>
                </a:schemeClr>
              </a:buClr>
              <a:defRPr/>
            </a:pPr>
            <a:r>
              <a:rPr lang="it-IT" sz="2400" b="1" dirty="0" smtClean="0">
                <a:solidFill>
                  <a:schemeClr val="tx2"/>
                </a:solidFill>
              </a:rPr>
              <a:t>Tipo:  Gram-negativo</a:t>
            </a:r>
          </a:p>
          <a:p>
            <a:pPr>
              <a:buClr>
                <a:schemeClr val="accent2">
                  <a:lumMod val="75000"/>
                </a:schemeClr>
              </a:buClr>
              <a:defRPr/>
            </a:pPr>
            <a:r>
              <a:rPr lang="it-IT" sz="2400" b="1" dirty="0" smtClean="0">
                <a:solidFill>
                  <a:schemeClr val="tx2"/>
                </a:solidFill>
              </a:rPr>
              <a:t>Forma:  spirale (bastoncini incurvati a C o a </a:t>
            </a:r>
            <a:r>
              <a:rPr lang="it-IT" sz="2400" b="1" dirty="0" err="1" smtClean="0">
                <a:solidFill>
                  <a:schemeClr val="tx2"/>
                </a:solidFill>
              </a:rPr>
              <a:t>S</a:t>
            </a:r>
            <a:r>
              <a:rPr lang="it-IT" sz="2400" b="1" dirty="0" smtClean="0">
                <a:solidFill>
                  <a:schemeClr val="tx2"/>
                </a:solidFill>
              </a:rPr>
              <a:t>)</a:t>
            </a:r>
          </a:p>
          <a:p>
            <a:pPr algn="just">
              <a:buClr>
                <a:schemeClr val="accent2">
                  <a:lumMod val="75000"/>
                </a:schemeClr>
              </a:buClr>
              <a:defRPr/>
            </a:pPr>
            <a:r>
              <a:rPr lang="it-IT" sz="2400" b="1" dirty="0" smtClean="0">
                <a:solidFill>
                  <a:schemeClr val="tx2"/>
                </a:solidFill>
              </a:rPr>
              <a:t>Mobile: 2-5 flagelli polari, provvisti di rivestimento proteico, tali da consentire al batterio di penetrare nello strato mucoso mediante movimenti spiraliformi</a:t>
            </a:r>
          </a:p>
          <a:p>
            <a:pPr>
              <a:buClr>
                <a:schemeClr val="accent2">
                  <a:lumMod val="75000"/>
                </a:schemeClr>
              </a:buClr>
              <a:defRPr/>
            </a:pPr>
            <a:r>
              <a:rPr lang="it-IT" sz="2400" b="1" dirty="0" smtClean="0">
                <a:solidFill>
                  <a:schemeClr val="tx2"/>
                </a:solidFill>
              </a:rPr>
              <a:t>Microaerofilo</a:t>
            </a:r>
          </a:p>
          <a:p>
            <a:pPr>
              <a:buClr>
                <a:schemeClr val="accent2">
                  <a:lumMod val="75000"/>
                </a:schemeClr>
              </a:buClr>
              <a:defRPr/>
            </a:pPr>
            <a:r>
              <a:rPr lang="it-IT" sz="2400" b="1" dirty="0" err="1" smtClean="0">
                <a:solidFill>
                  <a:schemeClr val="tx2"/>
                </a:solidFill>
              </a:rPr>
              <a:t>Catalasi</a:t>
            </a:r>
            <a:r>
              <a:rPr lang="it-IT" sz="2400" b="1" dirty="0" smtClean="0">
                <a:solidFill>
                  <a:schemeClr val="tx2"/>
                </a:solidFill>
              </a:rPr>
              <a:t>-positivo</a:t>
            </a:r>
          </a:p>
          <a:p>
            <a:pPr>
              <a:buClr>
                <a:schemeClr val="accent2">
                  <a:lumMod val="75000"/>
                </a:schemeClr>
              </a:buClr>
              <a:defRPr/>
            </a:pPr>
            <a:r>
              <a:rPr lang="it-IT" sz="2400" b="1" dirty="0" smtClean="0">
                <a:solidFill>
                  <a:schemeClr val="tx2"/>
                </a:solidFill>
              </a:rPr>
              <a:t>Ureasi-positivo</a:t>
            </a:r>
          </a:p>
          <a:p>
            <a:pPr>
              <a:buClr>
                <a:schemeClr val="accent2">
                  <a:lumMod val="75000"/>
                </a:schemeClr>
              </a:buClr>
              <a:defRPr/>
            </a:pPr>
            <a:r>
              <a:rPr lang="it-IT" sz="2400" b="1" dirty="0" smtClean="0">
                <a:solidFill>
                  <a:schemeClr val="tx2"/>
                </a:solidFill>
              </a:rPr>
              <a:t>Ossidasi-positivo </a:t>
            </a:r>
          </a:p>
        </p:txBody>
      </p:sp>
      <p:pic>
        <p:nvPicPr>
          <p:cNvPr id="4099" name="Picture 4" descr="HpyloriPi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849" y="3933056"/>
            <a:ext cx="2663527" cy="229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97063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0319522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4"/>
          <p:cNvSpPr>
            <a:spLocks noGrp="1"/>
          </p:cNvSpPr>
          <p:nvPr>
            <p:ph type="title" idx="4294967295"/>
          </p:nvPr>
        </p:nvSpPr>
        <p:spPr/>
        <p:txBody>
          <a:bodyPr/>
          <a:lstStyle/>
          <a:p>
            <a:r>
              <a:rPr lang="it-IT" dirty="0" smtClean="0">
                <a:solidFill>
                  <a:srgbClr val="FFFF00"/>
                </a:solidFill>
              </a:rPr>
              <a:t>Infezione da </a:t>
            </a:r>
            <a:r>
              <a:rPr lang="it-IT" dirty="0" err="1" smtClean="0">
                <a:solidFill>
                  <a:srgbClr val="FFFF00"/>
                </a:solidFill>
              </a:rPr>
              <a:t>Helicobacter</a:t>
            </a:r>
            <a:r>
              <a:rPr lang="it-IT" dirty="0" smtClean="0">
                <a:solidFill>
                  <a:srgbClr val="FFFF00"/>
                </a:solidFill>
              </a:rPr>
              <a:t> </a:t>
            </a:r>
            <a:r>
              <a:rPr lang="it-IT" dirty="0" err="1" smtClean="0">
                <a:solidFill>
                  <a:srgbClr val="FFFF00"/>
                </a:solidFill>
              </a:rPr>
              <a:t>pylori</a:t>
            </a:r>
            <a:endParaRPr lang="it-IT" dirty="0" smtClean="0">
              <a:solidFill>
                <a:srgbClr val="FFFF00"/>
              </a:solidFill>
            </a:endParaRPr>
          </a:p>
        </p:txBody>
      </p:sp>
      <p:sp>
        <p:nvSpPr>
          <p:cNvPr id="2" name="CasellaDiTesto 1"/>
          <p:cNvSpPr txBox="1"/>
          <p:nvPr/>
        </p:nvSpPr>
        <p:spPr>
          <a:xfrm>
            <a:off x="467544" y="1268760"/>
            <a:ext cx="8064896" cy="5201424"/>
          </a:xfrm>
          <a:prstGeom prst="rect">
            <a:avLst/>
          </a:prstGeom>
          <a:noFill/>
        </p:spPr>
        <p:txBody>
          <a:bodyPr wrap="square" rtlCol="0">
            <a:spAutoFit/>
          </a:bodyPr>
          <a:lstStyle/>
          <a:p>
            <a:r>
              <a:rPr lang="it-IT" dirty="0" smtClean="0">
                <a:solidFill>
                  <a:schemeClr val="bg1"/>
                </a:solidFill>
                <a:latin typeface="+mj-lt"/>
              </a:rPr>
              <a:t>(</a:t>
            </a:r>
            <a:r>
              <a:rPr lang="it-IT" sz="2600" dirty="0" smtClean="0">
                <a:solidFill>
                  <a:schemeClr val="bg1"/>
                </a:solidFill>
                <a:latin typeface="+mj-lt"/>
              </a:rPr>
              <a:t>postulati di Koch)</a:t>
            </a:r>
          </a:p>
          <a:p>
            <a:endParaRPr lang="it-IT" sz="2600" dirty="0">
              <a:solidFill>
                <a:schemeClr val="bg1"/>
              </a:solidFill>
              <a:latin typeface="+mj-lt"/>
            </a:endParaRPr>
          </a:p>
          <a:p>
            <a:pPr marL="457200" indent="-457200">
              <a:buFont typeface="Wingdings" pitchFamily="2" charset="2"/>
              <a:buChar char="q"/>
            </a:pPr>
            <a:r>
              <a:rPr lang="it-IT" sz="3200" dirty="0" smtClean="0">
                <a:solidFill>
                  <a:schemeClr val="bg1"/>
                </a:solidFill>
                <a:latin typeface="+mj-lt"/>
              </a:rPr>
              <a:t>Alta prevalenza di infezioni HP in pazienti con gastrite cronica attiva (80-95%)</a:t>
            </a:r>
          </a:p>
          <a:p>
            <a:pPr marL="457200" indent="-457200">
              <a:buFont typeface="Wingdings" pitchFamily="2" charset="2"/>
              <a:buChar char="q"/>
            </a:pPr>
            <a:endParaRPr lang="it-IT" sz="3200" dirty="0">
              <a:solidFill>
                <a:schemeClr val="bg1"/>
              </a:solidFill>
              <a:latin typeface="+mj-lt"/>
            </a:endParaRPr>
          </a:p>
          <a:p>
            <a:pPr marL="457200" indent="-457200">
              <a:buFont typeface="Wingdings" pitchFamily="2" charset="2"/>
              <a:buChar char="q"/>
            </a:pPr>
            <a:r>
              <a:rPr lang="it-IT" sz="3200" dirty="0" smtClean="0">
                <a:solidFill>
                  <a:schemeClr val="bg1"/>
                </a:solidFill>
                <a:latin typeface="+mj-lt"/>
              </a:rPr>
              <a:t>L’infezione HP è associata a infiammazione della mucosa gastrica</a:t>
            </a:r>
          </a:p>
          <a:p>
            <a:pPr marL="457200" indent="-457200">
              <a:buFont typeface="Wingdings" pitchFamily="2" charset="2"/>
              <a:buChar char="ü"/>
            </a:pPr>
            <a:r>
              <a:rPr lang="it-IT" sz="2800" dirty="0" smtClean="0">
                <a:solidFill>
                  <a:schemeClr val="bg1"/>
                </a:solidFill>
                <a:latin typeface="+mj-lt"/>
              </a:rPr>
              <a:t>Distribuzione</a:t>
            </a:r>
          </a:p>
          <a:p>
            <a:pPr marL="457200" indent="-457200">
              <a:buFont typeface="Wingdings" pitchFamily="2" charset="2"/>
              <a:buChar char="ü"/>
            </a:pPr>
            <a:r>
              <a:rPr lang="it-IT" sz="2800" dirty="0" smtClean="0">
                <a:solidFill>
                  <a:schemeClr val="bg1"/>
                </a:solidFill>
                <a:latin typeface="+mj-lt"/>
              </a:rPr>
              <a:t>L’infiammazione cessa dopo l’eradicazione di HP</a:t>
            </a:r>
          </a:p>
          <a:p>
            <a:endParaRPr lang="it-IT" sz="3200" dirty="0" smtClean="0">
              <a:solidFill>
                <a:schemeClr val="bg1"/>
              </a:solidFill>
              <a:latin typeface="+mj-lt"/>
            </a:endParaRPr>
          </a:p>
          <a:p>
            <a:pPr marL="514350" indent="-514350">
              <a:buFont typeface="Wingdings" pitchFamily="2" charset="2"/>
              <a:buChar char="q"/>
            </a:pPr>
            <a:r>
              <a:rPr lang="it-IT" sz="3200" dirty="0" smtClean="0">
                <a:solidFill>
                  <a:schemeClr val="bg1"/>
                </a:solidFill>
                <a:latin typeface="+mj-lt"/>
              </a:rPr>
              <a:t>Studi in volontari e modelli animali</a:t>
            </a:r>
            <a:endParaRPr lang="it-IT" sz="3200" dirty="0">
              <a:solidFill>
                <a:schemeClr val="bg1"/>
              </a:solidFill>
              <a:latin typeface="+mj-lt"/>
            </a:endParaRPr>
          </a:p>
        </p:txBody>
      </p:sp>
    </p:spTree>
    <p:extLst>
      <p:ext uri="{BB962C8B-B14F-4D97-AF65-F5344CB8AC3E}">
        <p14:creationId xmlns:p14="http://schemas.microsoft.com/office/powerpoint/2010/main" val="23857401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636348" y="334397"/>
            <a:ext cx="1493017" cy="646331"/>
          </a:xfrm>
          <a:prstGeom prst="rect">
            <a:avLst/>
          </a:prstGeom>
          <a:noFill/>
        </p:spPr>
        <p:txBody>
          <a:bodyPr wrap="none" rtlCol="0">
            <a:spAutoFit/>
          </a:bodyPr>
          <a:lstStyle/>
          <a:p>
            <a:r>
              <a:rPr lang="it-IT" sz="3600" b="1" dirty="0" smtClean="0">
                <a:solidFill>
                  <a:srgbClr val="FFFF00"/>
                </a:solidFill>
              </a:rPr>
              <a:t>EGDS</a:t>
            </a:r>
            <a:endParaRPr lang="it-IT" sz="3600" b="1" dirty="0">
              <a:solidFill>
                <a:srgbClr val="FFFF00"/>
              </a:solidFill>
            </a:endParaRPr>
          </a:p>
        </p:txBody>
      </p:sp>
      <p:sp>
        <p:nvSpPr>
          <p:cNvPr id="6" name="CasellaDiTesto 5"/>
          <p:cNvSpPr txBox="1"/>
          <p:nvPr/>
        </p:nvSpPr>
        <p:spPr>
          <a:xfrm>
            <a:off x="1667910" y="5805264"/>
            <a:ext cx="5429892" cy="584776"/>
          </a:xfrm>
          <a:prstGeom prst="rect">
            <a:avLst/>
          </a:prstGeom>
          <a:solidFill>
            <a:srgbClr val="FFFFFF"/>
          </a:solidFill>
        </p:spPr>
        <p:txBody>
          <a:bodyPr wrap="none" rtlCol="0">
            <a:spAutoFit/>
          </a:bodyPr>
          <a:lstStyle/>
          <a:p>
            <a:pPr algn="ctr"/>
            <a:r>
              <a:rPr lang="it-IT" sz="3200" b="1" dirty="0" smtClean="0">
                <a:solidFill>
                  <a:srgbClr val="FF0080"/>
                </a:solidFill>
              </a:rPr>
              <a:t>PPI x </a:t>
            </a:r>
            <a:r>
              <a:rPr lang="it-IT" sz="3200" b="1" dirty="0" err="1" smtClean="0">
                <a:solidFill>
                  <a:srgbClr val="FF0080"/>
                </a:solidFill>
              </a:rPr>
              <a:t>os</a:t>
            </a:r>
            <a:r>
              <a:rPr lang="it-IT" sz="3200" b="1" dirty="0" smtClean="0">
                <a:solidFill>
                  <a:srgbClr val="FF0080"/>
                </a:solidFill>
              </a:rPr>
              <a:t> per 8 settimane !!! </a:t>
            </a:r>
            <a:endParaRPr lang="it-IT" sz="3200" b="1" dirty="0">
              <a:solidFill>
                <a:srgbClr val="FF0080"/>
              </a:solidFill>
            </a:endParaRPr>
          </a:p>
        </p:txBody>
      </p:sp>
      <p:pic>
        <p:nvPicPr>
          <p:cNvPr id="2" name="Immagine 1"/>
          <p:cNvPicPr>
            <a:picLocks noChangeAspect="1"/>
          </p:cNvPicPr>
          <p:nvPr/>
        </p:nvPicPr>
        <p:blipFill>
          <a:blip r:embed="rId2"/>
          <a:stretch>
            <a:fillRect/>
          </a:stretch>
        </p:blipFill>
        <p:spPr>
          <a:xfrm>
            <a:off x="2056288" y="1052736"/>
            <a:ext cx="4653136" cy="4653136"/>
          </a:xfrm>
          <a:prstGeom prst="rect">
            <a:avLst/>
          </a:prstGeom>
        </p:spPr>
      </p:pic>
    </p:spTree>
    <p:extLst>
      <p:ext uri="{BB962C8B-B14F-4D97-AF65-F5344CB8AC3E}">
        <p14:creationId xmlns:p14="http://schemas.microsoft.com/office/powerpoint/2010/main" val="285446001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6807917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7504" y="70779"/>
            <a:ext cx="8928992" cy="6703742"/>
          </a:xfrm>
          <a:prstGeom prst="rect">
            <a:avLst/>
          </a:prstGeom>
        </p:spPr>
      </p:pic>
    </p:spTree>
    <p:extLst>
      <p:ext uri="{BB962C8B-B14F-4D97-AF65-F5344CB8AC3E}">
        <p14:creationId xmlns:p14="http://schemas.microsoft.com/office/powerpoint/2010/main" val="250761231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992629" y="5900023"/>
            <a:ext cx="6503989" cy="494687"/>
          </a:xfrm>
          <a:prstGeom prst="rect">
            <a:avLst/>
          </a:prstGeom>
        </p:spPr>
        <p:txBody>
          <a:bodyPr wrap="square" lIns="0" tIns="0" rIns="0" bIns="0">
            <a:spAutoFit/>
          </a:bodyPr>
          <a:lstStyle/>
          <a:p>
            <a:pPr fontAlgn="auto">
              <a:lnSpc>
                <a:spcPct val="110000"/>
              </a:lnSpc>
              <a:spcBef>
                <a:spcPts val="0"/>
              </a:spcBef>
              <a:spcAft>
                <a:spcPts val="0"/>
              </a:spcAft>
            </a:pPr>
            <a:r>
              <a:rPr lang="en-US" sz="1000" i="1" dirty="0" smtClean="0">
                <a:solidFill>
                  <a:prstClr val="black"/>
                </a:solidFill>
                <a:latin typeface="Arial" pitchFamily="34" charset="0"/>
                <a:cs typeface="Arial" pitchFamily="34" charset="0"/>
              </a:rPr>
              <a:t>* </a:t>
            </a:r>
            <a:r>
              <a:rPr lang="en-US" sz="1000" i="1" dirty="0">
                <a:solidFill>
                  <a:prstClr val="black"/>
                </a:solidFill>
                <a:latin typeface="Arial" pitchFamily="34" charset="0"/>
                <a:cs typeface="Arial" pitchFamily="34" charset="0"/>
              </a:rPr>
              <a:t>Correa, P: A human model of gastric </a:t>
            </a:r>
            <a:r>
              <a:rPr lang="en-US" sz="1000" i="1" dirty="0" err="1">
                <a:solidFill>
                  <a:prstClr val="black"/>
                </a:solidFill>
                <a:latin typeface="Arial" pitchFamily="34" charset="0"/>
                <a:cs typeface="Arial" pitchFamily="34" charset="0"/>
              </a:rPr>
              <a:t>carcinogensis</a:t>
            </a:r>
            <a:r>
              <a:rPr lang="en-US" sz="1000" i="1" dirty="0">
                <a:solidFill>
                  <a:prstClr val="black"/>
                </a:solidFill>
                <a:latin typeface="Arial" pitchFamily="34" charset="0"/>
                <a:cs typeface="Arial" pitchFamily="34" charset="0"/>
              </a:rPr>
              <a:t>. Cancer Res 1988; 48: 3554 – 60 </a:t>
            </a:r>
          </a:p>
          <a:p>
            <a:pPr fontAlgn="auto">
              <a:lnSpc>
                <a:spcPct val="110000"/>
              </a:lnSpc>
              <a:spcBef>
                <a:spcPts val="0"/>
              </a:spcBef>
              <a:spcAft>
                <a:spcPts val="0"/>
              </a:spcAft>
            </a:pPr>
            <a:r>
              <a:rPr lang="en-US" sz="1000" i="1" dirty="0">
                <a:solidFill>
                  <a:prstClr val="black"/>
                </a:solidFill>
                <a:latin typeface="Arial" pitchFamily="34" charset="0"/>
                <a:cs typeface="Arial" pitchFamily="34" charset="0"/>
              </a:rPr>
              <a:t>* IARC Working Group on the Evaluation Carcinogenic Risks to Humans: </a:t>
            </a:r>
            <a:r>
              <a:rPr lang="en-US" sz="1000" i="1" dirty="0" err="1">
                <a:solidFill>
                  <a:prstClr val="black"/>
                </a:solidFill>
                <a:latin typeface="Arial" pitchFamily="34" charset="0"/>
                <a:cs typeface="Arial" pitchFamily="34" charset="0"/>
              </a:rPr>
              <a:t>Schistosomes</a:t>
            </a:r>
            <a:r>
              <a:rPr lang="en-US" sz="1000" i="1" dirty="0">
                <a:solidFill>
                  <a:prstClr val="black"/>
                </a:solidFill>
                <a:latin typeface="Arial" pitchFamily="34" charset="0"/>
                <a:cs typeface="Arial" pitchFamily="34" charset="0"/>
              </a:rPr>
              <a:t>, liver flukes and Helicobacter pylori. 1994; 61: 1-241. </a:t>
            </a:r>
            <a:endParaRPr lang="en-US" sz="1050" i="1" dirty="0">
              <a:solidFill>
                <a:prstClr val="black"/>
              </a:solidFill>
              <a:latin typeface="Arial" pitchFamily="34" charset="0"/>
              <a:cs typeface="Arial" pitchFamily="34" charset="0"/>
            </a:endParaRPr>
          </a:p>
        </p:txBody>
      </p:sp>
      <p:sp>
        <p:nvSpPr>
          <p:cNvPr id="7" name="Rectangle 6"/>
          <p:cNvSpPr/>
          <p:nvPr/>
        </p:nvSpPr>
        <p:spPr>
          <a:xfrm>
            <a:off x="903288" y="1569333"/>
            <a:ext cx="7667625" cy="261610"/>
          </a:xfrm>
          <a:prstGeom prst="rect">
            <a:avLst/>
          </a:prstGeom>
          <a:noFill/>
        </p:spPr>
        <p:txBody>
          <a:bodyPr wrap="square" lIns="0" tIns="0" rIns="0" bIns="0">
            <a:spAutoFit/>
          </a:bodyPr>
          <a:lstStyle/>
          <a:p>
            <a:pPr fontAlgn="auto">
              <a:spcBef>
                <a:spcPts val="0"/>
              </a:spcBef>
              <a:spcAft>
                <a:spcPts val="0"/>
              </a:spcAft>
            </a:pPr>
            <a:r>
              <a:rPr lang="en-US" sz="1680" dirty="0" smtClean="0">
                <a:solidFill>
                  <a:prstClr val="black"/>
                </a:solidFill>
                <a:latin typeface="Arial" pitchFamily="34" charset="0"/>
                <a:cs typeface="Arial" pitchFamily="34" charset="0"/>
              </a:rPr>
              <a:t>Around </a:t>
            </a:r>
            <a:r>
              <a:rPr lang="en-US" sz="1680" dirty="0">
                <a:solidFill>
                  <a:prstClr val="black"/>
                </a:solidFill>
                <a:latin typeface="Arial" pitchFamily="34" charset="0"/>
                <a:cs typeface="Arial" pitchFamily="34" charset="0"/>
              </a:rPr>
              <a:t>25% of those with </a:t>
            </a:r>
            <a:r>
              <a:rPr lang="en-US" sz="1680" i="1" dirty="0">
                <a:solidFill>
                  <a:prstClr val="black"/>
                </a:solidFill>
                <a:latin typeface="Arial" pitchFamily="34" charset="0"/>
                <a:cs typeface="Arial" pitchFamily="34" charset="0"/>
              </a:rPr>
              <a:t>H. pylori </a:t>
            </a:r>
            <a:r>
              <a:rPr lang="en-US" sz="1680" dirty="0">
                <a:solidFill>
                  <a:prstClr val="black"/>
                </a:solidFill>
                <a:latin typeface="Arial" pitchFamily="34" charset="0"/>
                <a:cs typeface="Arial" pitchFamily="34" charset="0"/>
              </a:rPr>
              <a:t>will experience significant health problems</a:t>
            </a:r>
          </a:p>
        </p:txBody>
      </p:sp>
      <p:sp>
        <p:nvSpPr>
          <p:cNvPr id="6" name="Rettangolo 5"/>
          <p:cNvSpPr/>
          <p:nvPr/>
        </p:nvSpPr>
        <p:spPr>
          <a:xfrm>
            <a:off x="611560" y="-5486"/>
            <a:ext cx="1152128" cy="1282682"/>
          </a:xfrm>
          <a:prstGeom prst="rect">
            <a:avLst/>
          </a:prstGeom>
          <a:solidFill>
            <a:schemeClr val="bg1"/>
          </a:solidFill>
          <a:ln>
            <a:noFill/>
          </a:ln>
        </p:spPr>
        <p:txBody>
          <a:bodyPr rtlCol="0" anchor="ctr">
            <a:spAutoFit/>
          </a:bodyPr>
          <a:lstStyle/>
          <a:p>
            <a:pPr algn="ctr"/>
            <a:endParaRPr lang="it-IT" dirty="0">
              <a:latin typeface="DINOT-Medium" pitchFamily="34" charset="0"/>
            </a:endParaRPr>
          </a:p>
        </p:txBody>
      </p:sp>
      <p:sp>
        <p:nvSpPr>
          <p:cNvPr id="2" name="Title 1"/>
          <p:cNvSpPr>
            <a:spLocks noGrp="1"/>
          </p:cNvSpPr>
          <p:nvPr>
            <p:ph type="title"/>
          </p:nvPr>
        </p:nvSpPr>
        <p:spPr>
          <a:xfrm>
            <a:off x="467544" y="362188"/>
            <a:ext cx="8496944" cy="738664"/>
          </a:xfrm>
        </p:spPr>
        <p:txBody>
          <a:bodyPr/>
          <a:lstStyle/>
          <a:p>
            <a:pPr algn="ctr"/>
            <a:r>
              <a:rPr lang="en-US" b="1" dirty="0" err="1" smtClean="0">
                <a:solidFill>
                  <a:srgbClr val="1F497D"/>
                </a:solidFill>
                <a:latin typeface="Arial" pitchFamily="34" charset="0"/>
                <a:cs typeface="Arial" pitchFamily="34" charset="0"/>
              </a:rPr>
              <a:t>Hp</a:t>
            </a:r>
            <a:r>
              <a:rPr lang="en-US" b="1" dirty="0" smtClean="0">
                <a:solidFill>
                  <a:srgbClr val="1F497D"/>
                </a:solidFill>
                <a:latin typeface="Arial" pitchFamily="34" charset="0"/>
                <a:cs typeface="Arial" pitchFamily="34" charset="0"/>
              </a:rPr>
              <a:t> progression:</a:t>
            </a:r>
            <a:br>
              <a:rPr lang="en-US" b="1" dirty="0" smtClean="0">
                <a:solidFill>
                  <a:srgbClr val="1F497D"/>
                </a:solidFill>
                <a:latin typeface="Arial" pitchFamily="34" charset="0"/>
                <a:cs typeface="Arial" pitchFamily="34" charset="0"/>
              </a:rPr>
            </a:br>
            <a:r>
              <a:rPr lang="en-US" b="1" dirty="0" smtClean="0">
                <a:solidFill>
                  <a:srgbClr val="1F497D"/>
                </a:solidFill>
                <a:latin typeface="Arial" pitchFamily="34" charset="0"/>
                <a:cs typeface="Arial" pitchFamily="34" charset="0"/>
              </a:rPr>
              <a:t>From dyspepsia to gastric adenocarcinoma</a:t>
            </a:r>
            <a:endParaRPr lang="en-US" b="1" dirty="0">
              <a:solidFill>
                <a:srgbClr val="1F497D"/>
              </a:solidFill>
              <a:latin typeface="Arial" pitchFamily="34" charset="0"/>
              <a:cs typeface="Arial" pitchFamily="34" charset="0"/>
            </a:endParaRPr>
          </a:p>
        </p:txBody>
      </p:sp>
    </p:spTree>
    <p:extLst>
      <p:ext uri="{BB962C8B-B14F-4D97-AF65-F5344CB8AC3E}">
        <p14:creationId xmlns:p14="http://schemas.microsoft.com/office/powerpoint/2010/main" val="131424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32406" y="461690"/>
            <a:ext cx="8460074" cy="6351686"/>
          </a:xfrm>
          <a:prstGeom prst="rect">
            <a:avLst/>
          </a:prstGeom>
        </p:spPr>
      </p:pic>
      <p:sp>
        <p:nvSpPr>
          <p:cNvPr id="3" name="Title 1"/>
          <p:cNvSpPr txBox="1">
            <a:spLocks/>
          </p:cNvSpPr>
          <p:nvPr/>
        </p:nvSpPr>
        <p:spPr>
          <a:xfrm>
            <a:off x="467544" y="-27384"/>
            <a:ext cx="8424936" cy="45063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err="1" smtClean="0">
                <a:solidFill>
                  <a:srgbClr val="FFFF00"/>
                </a:solidFill>
                <a:latin typeface="Arial" pitchFamily="34" charset="0"/>
                <a:cs typeface="Arial" pitchFamily="34" charset="0"/>
              </a:rPr>
              <a:t>Hp</a:t>
            </a:r>
            <a:r>
              <a:rPr lang="en-US" sz="2800" b="1" dirty="0" smtClean="0">
                <a:solidFill>
                  <a:srgbClr val="FFFF00"/>
                </a:solidFill>
                <a:latin typeface="Arial" pitchFamily="34" charset="0"/>
                <a:cs typeface="Arial" pitchFamily="34" charset="0"/>
              </a:rPr>
              <a:t>-related clinical phenotypes</a:t>
            </a:r>
            <a:endParaRPr lang="en-US" sz="2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4290288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910" t="22899" r="4678" b="4805"/>
          <a:stretch/>
        </p:blipFill>
        <p:spPr>
          <a:xfrm>
            <a:off x="744438" y="1590514"/>
            <a:ext cx="7750915" cy="4653203"/>
          </a:xfrm>
          <a:prstGeom prst="rect">
            <a:avLst/>
          </a:prstGeom>
        </p:spPr>
      </p:pic>
      <p:sp>
        <p:nvSpPr>
          <p:cNvPr id="3" name="CasellaDiTesto 2"/>
          <p:cNvSpPr txBox="1"/>
          <p:nvPr/>
        </p:nvSpPr>
        <p:spPr>
          <a:xfrm>
            <a:off x="1795219" y="476672"/>
            <a:ext cx="5649353" cy="646331"/>
          </a:xfrm>
          <a:prstGeom prst="rect">
            <a:avLst/>
          </a:prstGeom>
          <a:noFill/>
        </p:spPr>
        <p:txBody>
          <a:bodyPr wrap="none" rtlCol="0">
            <a:spAutoFit/>
          </a:bodyPr>
          <a:lstStyle/>
          <a:p>
            <a:r>
              <a:rPr lang="it-IT" sz="3600" b="1" dirty="0" smtClean="0">
                <a:solidFill>
                  <a:srgbClr val="FFFF00"/>
                </a:solidFill>
              </a:rPr>
              <a:t>Non </a:t>
            </a:r>
            <a:r>
              <a:rPr lang="it-IT" sz="3600" b="1" dirty="0" err="1" smtClean="0">
                <a:solidFill>
                  <a:srgbClr val="FFFF00"/>
                </a:solidFill>
              </a:rPr>
              <a:t>gastric</a:t>
            </a:r>
            <a:r>
              <a:rPr lang="it-IT" sz="3600" b="1" dirty="0" smtClean="0">
                <a:solidFill>
                  <a:srgbClr val="FFFF00"/>
                </a:solidFill>
              </a:rPr>
              <a:t> </a:t>
            </a:r>
            <a:r>
              <a:rPr lang="it-IT" sz="3600" b="1" dirty="0" err="1" smtClean="0">
                <a:solidFill>
                  <a:srgbClr val="FFFF00"/>
                </a:solidFill>
              </a:rPr>
              <a:t>associations</a:t>
            </a:r>
            <a:endParaRPr lang="it-IT" sz="3600" b="1" dirty="0">
              <a:solidFill>
                <a:srgbClr val="FFFF00"/>
              </a:solidFill>
            </a:endParaRPr>
          </a:p>
        </p:txBody>
      </p:sp>
    </p:spTree>
    <p:extLst>
      <p:ext uri="{BB962C8B-B14F-4D97-AF65-F5344CB8AC3E}">
        <p14:creationId xmlns:p14="http://schemas.microsoft.com/office/powerpoint/2010/main" val="4069449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370827577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66750" y="384175"/>
            <a:ext cx="7772400" cy="1033463"/>
          </a:xfrm>
          <a:prstGeom prst="rect">
            <a:avLst/>
          </a:prstGeom>
          <a:noFill/>
          <a:ln w="9525">
            <a:noFill/>
            <a:miter lim="800000"/>
            <a:headEnd/>
            <a:tailEnd/>
          </a:ln>
        </p:spPr>
        <p:txBody>
          <a:bodyPr anchor="ct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r>
              <a:rPr lang="en-US" b="1" dirty="0">
                <a:solidFill>
                  <a:srgbClr val="FFFF00"/>
                </a:solidFill>
                <a:effectLst>
                  <a:outerShdw blurRad="38100" dist="38100" dir="2700000" algn="tl">
                    <a:srgbClr val="DDDDDD"/>
                  </a:outerShdw>
                </a:effectLst>
                <a:latin typeface="Calibri" charset="0"/>
              </a:rPr>
              <a:t>Diagnostic </a:t>
            </a:r>
            <a:r>
              <a:rPr lang="en-US" b="1" dirty="0" smtClean="0">
                <a:solidFill>
                  <a:srgbClr val="FFFF00"/>
                </a:solidFill>
                <a:effectLst>
                  <a:outerShdw blurRad="38100" dist="38100" dir="2700000" algn="tl">
                    <a:srgbClr val="DDDDDD"/>
                  </a:outerShdw>
                </a:effectLst>
                <a:latin typeface="Calibri" charset="0"/>
              </a:rPr>
              <a:t>test comparison</a:t>
            </a:r>
            <a:endParaRPr lang="en-US" b="1" dirty="0">
              <a:solidFill>
                <a:srgbClr val="FFFF00"/>
              </a:solidFill>
              <a:effectLst>
                <a:outerShdw blurRad="38100" dist="38100" dir="2700000" algn="tl">
                  <a:srgbClr val="DDDDDD"/>
                </a:outerShdw>
              </a:effectLst>
              <a:latin typeface="Calibri" charset="0"/>
            </a:endParaRPr>
          </a:p>
        </p:txBody>
      </p:sp>
      <p:graphicFrame>
        <p:nvGraphicFramePr>
          <p:cNvPr id="7" name="Group 30"/>
          <p:cNvGraphicFramePr>
            <a:graphicFrameLocks noGrp="1"/>
          </p:cNvGraphicFramePr>
          <p:nvPr/>
        </p:nvGraphicFramePr>
        <p:xfrm>
          <a:off x="471488" y="1674813"/>
          <a:ext cx="8312150" cy="2586039"/>
        </p:xfrm>
        <a:graphic>
          <a:graphicData uri="http://schemas.openxmlformats.org/drawingml/2006/table">
            <a:tbl>
              <a:tblPr/>
              <a:tblGrid>
                <a:gridCol w="2932112"/>
                <a:gridCol w="1293813"/>
                <a:gridCol w="1390650"/>
                <a:gridCol w="1298575"/>
                <a:gridCol w="1397000"/>
              </a:tblGrid>
              <a:tr h="539750">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100" b="1" i="0" u="none" strike="noStrike" cap="none" normalizeH="0" baseline="0">
                          <a:ln>
                            <a:noFill/>
                          </a:ln>
                          <a:solidFill>
                            <a:schemeClr val="bg1"/>
                          </a:solidFill>
                          <a:effectLst/>
                          <a:latin typeface="Calibri" charset="0"/>
                          <a:ea typeface="ＭＳ Ｐゴシック" charset="0"/>
                        </a:rPr>
                        <a:t>Testing Characteristics</a:t>
                      </a:r>
                    </a:p>
                  </a:txBody>
                  <a:tcPr anchor="b"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100" b="1" i="0" u="none" strike="noStrike" cap="none" normalizeH="0" baseline="0">
                          <a:ln>
                            <a:noFill/>
                          </a:ln>
                          <a:solidFill>
                            <a:schemeClr val="bg1"/>
                          </a:solidFill>
                          <a:effectLst/>
                          <a:latin typeface="Calibri" charset="0"/>
                          <a:ea typeface="ＭＳ Ｐゴシック" charset="0"/>
                        </a:rPr>
                        <a:t>Serology</a:t>
                      </a:r>
                      <a:r>
                        <a:rPr kumimoji="0" lang="en-US" sz="2100" b="1" i="0" u="none" strike="noStrike" cap="none" normalizeH="0" baseline="30000">
                          <a:ln>
                            <a:noFill/>
                          </a:ln>
                          <a:solidFill>
                            <a:schemeClr val="bg1"/>
                          </a:solidFill>
                          <a:effectLst/>
                          <a:latin typeface="Calibri" charset="0"/>
                          <a:ea typeface="ＭＳ Ｐゴシック" charset="0"/>
                        </a:rPr>
                        <a:t>1</a:t>
                      </a:r>
                      <a:endParaRPr kumimoji="0" lang="en-US" sz="2100" b="1" i="0" u="none" strike="noStrike" cap="none" normalizeH="0" baseline="0">
                        <a:ln>
                          <a:noFill/>
                        </a:ln>
                        <a:solidFill>
                          <a:schemeClr val="bg1"/>
                        </a:solidFill>
                        <a:effectLst/>
                        <a:latin typeface="Calibri" charset="0"/>
                        <a:ea typeface="ＭＳ Ｐゴシック"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100" b="1" i="0" u="none" strike="noStrike" cap="none" normalizeH="0" baseline="0">
                          <a:ln>
                            <a:noFill/>
                          </a:ln>
                          <a:solidFill>
                            <a:schemeClr val="bg1"/>
                          </a:solidFill>
                          <a:effectLst/>
                          <a:latin typeface="Calibri" charset="0"/>
                          <a:ea typeface="ＭＳ Ｐゴシック" charset="0"/>
                        </a:rPr>
                        <a:t>UBT</a:t>
                      </a:r>
                      <a:r>
                        <a:rPr kumimoji="0" lang="en-US" sz="2100" b="1" i="0" u="none" strike="noStrike" cap="none" normalizeH="0" baseline="30000">
                          <a:ln>
                            <a:noFill/>
                          </a:ln>
                          <a:solidFill>
                            <a:schemeClr val="bg1"/>
                          </a:solidFill>
                          <a:effectLst/>
                          <a:latin typeface="Calibri" charset="0"/>
                          <a:ea typeface="ＭＳ Ｐゴシック" charset="0"/>
                        </a:rPr>
                        <a:t>1</a:t>
                      </a:r>
                      <a:endParaRPr kumimoji="0" lang="en-US" sz="2100" b="1" i="0" u="none" strike="noStrike" cap="none" normalizeH="0" baseline="0">
                        <a:ln>
                          <a:noFill/>
                        </a:ln>
                        <a:solidFill>
                          <a:schemeClr val="bg1"/>
                        </a:solidFill>
                        <a:effectLst/>
                        <a:latin typeface="Calibri" charset="0"/>
                        <a:ea typeface="ＭＳ Ｐゴシック"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100" b="1" i="0" u="none" strike="noStrike" cap="none" normalizeH="0" baseline="0">
                          <a:ln>
                            <a:noFill/>
                          </a:ln>
                          <a:solidFill>
                            <a:schemeClr val="bg1"/>
                          </a:solidFill>
                          <a:effectLst/>
                          <a:latin typeface="Calibri" charset="0"/>
                          <a:ea typeface="ＭＳ Ｐゴシック" charset="0"/>
                        </a:rPr>
                        <a:t>SAT</a:t>
                      </a:r>
                      <a:r>
                        <a:rPr kumimoji="0" lang="en-US" sz="2100" b="1" i="0" u="none" strike="noStrike" cap="none" normalizeH="0" baseline="30000">
                          <a:ln>
                            <a:noFill/>
                          </a:ln>
                          <a:solidFill>
                            <a:schemeClr val="bg1"/>
                          </a:solidFill>
                          <a:effectLst/>
                          <a:latin typeface="Calibri" charset="0"/>
                          <a:ea typeface="ＭＳ Ｐゴシック" charset="0"/>
                        </a:rPr>
                        <a:t>2</a:t>
                      </a:r>
                      <a:endParaRPr kumimoji="0" lang="en-US" sz="2100" b="1" i="0" u="none" strike="noStrike" cap="none" normalizeH="0" baseline="0">
                        <a:ln>
                          <a:noFill/>
                        </a:ln>
                        <a:solidFill>
                          <a:schemeClr val="bg1"/>
                        </a:solidFill>
                        <a:effectLst/>
                        <a:latin typeface="Calibri" charset="0"/>
                        <a:ea typeface="ＭＳ Ｐゴシック" charset="0"/>
                      </a:endParaRP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100" b="1" i="0" u="none" strike="noStrike" cap="none" normalizeH="0" baseline="0">
                          <a:ln>
                            <a:noFill/>
                          </a:ln>
                          <a:solidFill>
                            <a:schemeClr val="bg1"/>
                          </a:solidFill>
                          <a:effectLst/>
                          <a:latin typeface="Calibri" charset="0"/>
                          <a:ea typeface="ＭＳ Ｐゴシック" charset="0"/>
                        </a:rPr>
                        <a:t>Biopsy</a:t>
                      </a:r>
                      <a:r>
                        <a:rPr kumimoji="0" lang="en-US" sz="2100" b="1" i="0" u="none" strike="noStrike" cap="none" normalizeH="0" baseline="30000">
                          <a:ln>
                            <a:noFill/>
                          </a:ln>
                          <a:solidFill>
                            <a:schemeClr val="bg1"/>
                          </a:solidFill>
                          <a:effectLst/>
                          <a:latin typeface="Calibri" charset="0"/>
                          <a:ea typeface="ＭＳ Ｐゴシック" charset="0"/>
                        </a:rPr>
                        <a:t>1</a:t>
                      </a:r>
                      <a:endParaRPr kumimoji="0" lang="en-US" sz="2100" b="1" i="0" u="none" strike="noStrike" cap="none" normalizeH="0" baseline="0">
                        <a:ln>
                          <a:noFill/>
                        </a:ln>
                        <a:solidFill>
                          <a:schemeClr val="bg1"/>
                        </a:solidFill>
                        <a:effectLst/>
                        <a:latin typeface="Calibri" charset="0"/>
                        <a:ea typeface="ＭＳ Ｐゴシック" charset="0"/>
                      </a:endParaRPr>
                    </a:p>
                  </a:txBody>
                  <a:tcPr anchor="b"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3C8C93"/>
                    </a:solidFill>
                  </a:tcPr>
                </a:tc>
              </a:tr>
              <a:tr h="533400">
                <a:tc>
                  <a:txBody>
                    <a:bodyPr/>
                    <a:lstStyle/>
                    <a:p>
                      <a:pPr marL="0" marR="0" lvl="1" indent="0" algn="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cs typeface="Arial" charset="0"/>
                        </a:rPr>
                        <a:t>Sensitivity / Specificity</a:t>
                      </a:r>
                      <a:r>
                        <a:rPr kumimoji="0" lang="en-US" sz="2000" b="0" i="0" u="none" strike="noStrike" cap="none" normalizeH="0" baseline="82000">
                          <a:ln>
                            <a:noFill/>
                          </a:ln>
                          <a:solidFill>
                            <a:schemeClr val="bg1"/>
                          </a:solidFill>
                          <a:effectLst/>
                          <a:latin typeface="Calibri" charset="0"/>
                          <a:ea typeface="ＭＳ Ｐゴシック" charset="0"/>
                          <a:cs typeface="Arial" charset="0"/>
                        </a:rPr>
                        <a:t>§</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85% / 79%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95% / 96%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96% / 97%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95% / 99%</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544513">
                <a:tc>
                  <a:txBody>
                    <a:bodyPr/>
                    <a:lstStyle/>
                    <a:p>
                      <a:pPr marL="0" marR="0" lvl="1" indent="0" algn="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cs typeface="Arial" charset="0"/>
                        </a:rPr>
                        <a:t>Detects previous infection </a:t>
                      </a:r>
                      <a:endParaRPr kumimoji="0" lang="en-US" sz="2000" b="0" i="1" u="none" strike="noStrike" cap="none" normalizeH="0" baseline="0">
                        <a:ln>
                          <a:noFill/>
                        </a:ln>
                        <a:solidFill>
                          <a:schemeClr val="bg1"/>
                        </a:solidFill>
                        <a:effectLst/>
                        <a:latin typeface="Calibri" charset="0"/>
                        <a:ea typeface="ＭＳ Ｐゴシック" charset="0"/>
                        <a:cs typeface="Arial" charset="0"/>
                      </a:endParaRP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Yes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No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No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No</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84188">
                <a:tc>
                  <a:txBody>
                    <a:bodyPr/>
                    <a:lstStyle/>
                    <a:p>
                      <a:pPr marL="0" marR="0" lvl="1" indent="0" algn="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cs typeface="Arial" charset="0"/>
                        </a:rPr>
                        <a:t>Tests for eradication</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No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Yes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Yes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Yes</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84188">
                <a:tc>
                  <a:txBody>
                    <a:bodyPr/>
                    <a:lstStyle/>
                    <a:p>
                      <a:pPr marL="0" marR="0" lvl="0" indent="0" algn="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cs typeface="Arial" charset="0"/>
                        </a:rPr>
                        <a:t>Low cost</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200"/>
                        </a:spcBef>
                        <a:spcAft>
                          <a:spcPts val="200"/>
                        </a:spcAft>
                        <a:buClrTx/>
                        <a:buSzTx/>
                        <a:buFontTx/>
                        <a:buNone/>
                        <a:tabLst/>
                      </a:pPr>
                      <a:r>
                        <a:rPr kumimoji="0" lang="en-US" sz="2000" b="0" i="0" u="none" strike="noStrike" cap="none" normalizeH="0" baseline="0">
                          <a:ln>
                            <a:noFill/>
                          </a:ln>
                          <a:solidFill>
                            <a:schemeClr val="bg1"/>
                          </a:solidFill>
                          <a:effectLst/>
                          <a:latin typeface="Calibri" charset="0"/>
                          <a:ea typeface="ＭＳ Ｐゴシック" charset="0"/>
                        </a:rPr>
                        <a:t>$$$$</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22569" name="Rectangle 7"/>
          <p:cNvSpPr>
            <a:spLocks noChangeArrowheads="1"/>
          </p:cNvSpPr>
          <p:nvPr/>
        </p:nvSpPr>
        <p:spPr bwMode="auto">
          <a:xfrm>
            <a:off x="150813" y="5419725"/>
            <a:ext cx="4503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r>
              <a:rPr lang="en-US" sz="1800" baseline="82000">
                <a:solidFill>
                  <a:schemeClr val="bg1"/>
                </a:solidFill>
                <a:latin typeface="Calibri" charset="0"/>
                <a:cs typeface="Arial" charset="0"/>
              </a:rPr>
              <a:t>§</a:t>
            </a:r>
            <a:r>
              <a:rPr lang="en-US" sz="1600">
                <a:solidFill>
                  <a:schemeClr val="bg1"/>
                </a:solidFill>
                <a:latin typeface="Calibri" charset="0"/>
                <a:cs typeface="Arial" charset="0"/>
              </a:rPr>
              <a:t>Need to account for false negatives with PPIs</a:t>
            </a:r>
            <a:r>
              <a:rPr lang="en-US" sz="1600" baseline="30000">
                <a:solidFill>
                  <a:schemeClr val="bg1"/>
                </a:solidFill>
                <a:latin typeface="Calibri" charset="0"/>
                <a:cs typeface="Arial" charset="0"/>
              </a:rPr>
              <a:t> </a:t>
            </a:r>
            <a:endParaRPr lang="en-US" sz="1600">
              <a:latin typeface="Calibri" charset="0"/>
            </a:endParaRPr>
          </a:p>
        </p:txBody>
      </p:sp>
      <p:sp>
        <p:nvSpPr>
          <p:cNvPr id="8" name="Rectangle 7"/>
          <p:cNvSpPr/>
          <p:nvPr/>
        </p:nvSpPr>
        <p:spPr>
          <a:xfrm>
            <a:off x="3416300" y="2224088"/>
            <a:ext cx="3970338" cy="542925"/>
          </a:xfrm>
          <a:prstGeom prst="rect">
            <a:avLst/>
          </a:prstGeom>
          <a:solidFill>
            <a:schemeClr val="bg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7397750" y="3763963"/>
            <a:ext cx="1377950" cy="500062"/>
          </a:xfrm>
          <a:prstGeom prst="rect">
            <a:avLst/>
          </a:prstGeom>
          <a:solidFill>
            <a:schemeClr val="bg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7394575" y="3305175"/>
            <a:ext cx="1370013" cy="482600"/>
          </a:xfrm>
          <a:prstGeom prst="rect">
            <a:avLst/>
          </a:prstGeom>
          <a:solidFill>
            <a:schemeClr val="bg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3392488" y="3298825"/>
            <a:ext cx="1309687" cy="477838"/>
          </a:xfrm>
          <a:prstGeom prst="rect">
            <a:avLst/>
          </a:prstGeom>
          <a:solidFill>
            <a:schemeClr val="bg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74" name="TextBox 4"/>
          <p:cNvSpPr txBox="1">
            <a:spLocks noChangeArrowheads="1"/>
          </p:cNvSpPr>
          <p:nvPr/>
        </p:nvSpPr>
        <p:spPr bwMode="auto">
          <a:xfrm>
            <a:off x="234950" y="5718175"/>
            <a:ext cx="4171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1600">
                <a:solidFill>
                  <a:schemeClr val="bg1"/>
                </a:solidFill>
                <a:latin typeface="Calibri" charset="0"/>
              </a:rPr>
              <a:t>UBT = urea breath test  SAT = stool antigen test</a:t>
            </a:r>
          </a:p>
        </p:txBody>
      </p:sp>
      <p:sp>
        <p:nvSpPr>
          <p:cNvPr id="16" name="Rectangle 15"/>
          <p:cNvSpPr/>
          <p:nvPr/>
        </p:nvSpPr>
        <p:spPr>
          <a:xfrm>
            <a:off x="4711700" y="2744788"/>
            <a:ext cx="4067175" cy="571500"/>
          </a:xfrm>
          <a:prstGeom prst="rect">
            <a:avLst/>
          </a:prstGeom>
          <a:solidFill>
            <a:schemeClr val="bg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76" name="Text Box 52"/>
          <p:cNvSpPr txBox="1">
            <a:spLocks noChangeArrowheads="1"/>
          </p:cNvSpPr>
          <p:nvPr/>
        </p:nvSpPr>
        <p:spPr bwMode="auto">
          <a:xfrm>
            <a:off x="3651250" y="6269038"/>
            <a:ext cx="5445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eaLnBrk="1" hangingPunct="1"/>
            <a:r>
              <a:rPr lang="en-US" sz="1400">
                <a:solidFill>
                  <a:schemeClr val="bg1"/>
                </a:solidFill>
                <a:latin typeface="Calibri" charset="0"/>
              </a:rPr>
              <a:t>1Howden CW et al. </a:t>
            </a:r>
            <a:r>
              <a:rPr lang="en-US" sz="1400" i="1">
                <a:solidFill>
                  <a:schemeClr val="bg1"/>
                </a:solidFill>
                <a:latin typeface="Calibri" charset="0"/>
              </a:rPr>
              <a:t>Am J Gastroenterol</a:t>
            </a:r>
            <a:r>
              <a:rPr lang="en-US" sz="1400">
                <a:solidFill>
                  <a:schemeClr val="bg1"/>
                </a:solidFill>
                <a:latin typeface="Calibri" charset="0"/>
              </a:rPr>
              <a:t> 1998;93(12):2330-8</a:t>
            </a:r>
          </a:p>
          <a:p>
            <a:pPr algn="r" eaLnBrk="1" hangingPunct="1"/>
            <a:r>
              <a:rPr lang="en-US" sz="1400">
                <a:solidFill>
                  <a:schemeClr val="bg1"/>
                </a:solidFill>
                <a:latin typeface="Calibri" charset="0"/>
              </a:rPr>
              <a:t>2 Gisbert JP et al. </a:t>
            </a:r>
            <a:r>
              <a:rPr lang="en-US" sz="1400" i="1">
                <a:solidFill>
                  <a:schemeClr val="bg1"/>
                </a:solidFill>
                <a:latin typeface="Calibri" charset="0"/>
              </a:rPr>
              <a:t>Helicobacter</a:t>
            </a:r>
            <a:r>
              <a:rPr lang="en-US" sz="1400">
                <a:solidFill>
                  <a:schemeClr val="bg1"/>
                </a:solidFill>
                <a:latin typeface="Calibri" charset="0"/>
              </a:rPr>
              <a:t> 2004;9(4):347-68 </a:t>
            </a:r>
          </a:p>
        </p:txBody>
      </p:sp>
    </p:spTree>
    <p:extLst>
      <p:ext uri="{BB962C8B-B14F-4D97-AF65-F5344CB8AC3E}">
        <p14:creationId xmlns:p14="http://schemas.microsoft.com/office/powerpoint/2010/main" val="36623240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7504" y="5154613"/>
            <a:ext cx="9036496" cy="722660"/>
          </a:xfrm>
          <a:prstGeom prst="rect">
            <a:avLst/>
          </a:prstGeom>
        </p:spPr>
        <p:txBody>
          <a:bodyPr wrap="square" lIns="0" tIns="0" rIns="0" bIns="0" anchor="t" anchorCtr="0">
            <a:noAutofit/>
          </a:bodyPr>
          <a:lstStyle>
            <a:lvl1pPr algn="l" defTabSz="914400" rtl="0" eaLnBrk="1" latinLnBrk="0" hangingPunct="1">
              <a:spcBef>
                <a:spcPct val="0"/>
              </a:spcBef>
              <a:buNone/>
              <a:defRPr lang="en-US" sz="2400" kern="1200" dirty="0">
                <a:solidFill>
                  <a:srgbClr val="E2007A"/>
                </a:solidFill>
                <a:latin typeface="DINOT-Light" pitchFamily="34" charset="0"/>
                <a:ea typeface="+mn-ea"/>
                <a:cs typeface="+mn-cs"/>
              </a:defRPr>
            </a:lvl1pPr>
          </a:lstStyle>
          <a:p>
            <a:pPr algn="ctr" fontAlgn="auto">
              <a:lnSpc>
                <a:spcPct val="120000"/>
              </a:lnSpc>
              <a:spcBef>
                <a:spcPts val="0"/>
              </a:spcBef>
              <a:spcAft>
                <a:spcPts val="0"/>
              </a:spcAft>
            </a:pPr>
            <a:r>
              <a:rPr sz="1600" b="1" dirty="0">
                <a:solidFill>
                  <a:srgbClr val="434343"/>
                </a:solidFill>
                <a:latin typeface="Arial" pitchFamily="34" charset="0"/>
                <a:cs typeface="Arial" pitchFamily="34" charset="0"/>
              </a:rPr>
              <a:t>The test and treat strategy is indicated for patients &lt;50 years </a:t>
            </a:r>
            <a:r>
              <a:rPr sz="1600" b="1" u="sng" dirty="0">
                <a:solidFill>
                  <a:srgbClr val="434343"/>
                </a:solidFill>
                <a:latin typeface="Arial" pitchFamily="34" charset="0"/>
                <a:cs typeface="Arial" pitchFamily="34" charset="0"/>
              </a:rPr>
              <a:t>without</a:t>
            </a:r>
            <a:r>
              <a:rPr sz="1600" b="1" dirty="0">
                <a:solidFill>
                  <a:srgbClr val="434343"/>
                </a:solidFill>
                <a:latin typeface="Arial" pitchFamily="34" charset="0"/>
                <a:cs typeface="Arial" pitchFamily="34" charset="0"/>
              </a:rPr>
              <a:t> </a:t>
            </a:r>
            <a:r>
              <a:rPr sz="1600" b="1" u="sng" dirty="0">
                <a:solidFill>
                  <a:srgbClr val="434343"/>
                </a:solidFill>
                <a:latin typeface="Arial" pitchFamily="34" charset="0"/>
                <a:cs typeface="Arial" pitchFamily="34" charset="0"/>
              </a:rPr>
              <a:t>alarm </a:t>
            </a:r>
            <a:r>
              <a:rPr sz="1600" b="1" u="sng" dirty="0" smtClean="0">
                <a:solidFill>
                  <a:srgbClr val="434343"/>
                </a:solidFill>
                <a:latin typeface="Arial" pitchFamily="34" charset="0"/>
                <a:cs typeface="Arial" pitchFamily="34" charset="0"/>
              </a:rPr>
              <a:t>symptoms</a:t>
            </a:r>
            <a:r>
              <a:rPr lang="en-US" sz="1600" b="1" dirty="0" smtClean="0">
                <a:solidFill>
                  <a:srgbClr val="434343"/>
                </a:solidFill>
                <a:latin typeface="Arial" pitchFamily="34" charset="0"/>
                <a:cs typeface="Arial" pitchFamily="34" charset="0"/>
              </a:rPr>
              <a:t>, e.g.</a:t>
            </a:r>
            <a:r>
              <a:rPr sz="1600" b="1" dirty="0" smtClean="0">
                <a:solidFill>
                  <a:srgbClr val="434343"/>
                </a:solidFill>
                <a:latin typeface="Arial" pitchFamily="34" charset="0"/>
                <a:cs typeface="Arial" pitchFamily="34" charset="0"/>
              </a:rPr>
              <a:t> </a:t>
            </a:r>
            <a:br>
              <a:rPr sz="1600" b="1" dirty="0" smtClean="0">
                <a:solidFill>
                  <a:srgbClr val="434343"/>
                </a:solidFill>
                <a:latin typeface="Arial" pitchFamily="34" charset="0"/>
                <a:cs typeface="Arial" pitchFamily="34" charset="0"/>
              </a:rPr>
            </a:br>
            <a:r>
              <a:rPr sz="1600" b="1" dirty="0" smtClean="0">
                <a:solidFill>
                  <a:srgbClr val="434343"/>
                </a:solidFill>
                <a:latin typeface="Arial" pitchFamily="34" charset="0"/>
                <a:cs typeface="Arial" pitchFamily="34" charset="0"/>
              </a:rPr>
              <a:t>weight </a:t>
            </a:r>
            <a:r>
              <a:rPr sz="1600" b="1" dirty="0">
                <a:solidFill>
                  <a:srgbClr val="434343"/>
                </a:solidFill>
                <a:latin typeface="Arial" pitchFamily="34" charset="0"/>
                <a:cs typeface="Arial" pitchFamily="34" charset="0"/>
              </a:rPr>
              <a:t>loss, dysphagia, diagnosis of </a:t>
            </a:r>
            <a:r>
              <a:rPr lang="en-US" sz="1600" b="1" dirty="0" smtClean="0">
                <a:solidFill>
                  <a:srgbClr val="434343"/>
                </a:solidFill>
                <a:latin typeface="Arial" pitchFamily="34" charset="0"/>
                <a:cs typeface="Arial" pitchFamily="34" charset="0"/>
              </a:rPr>
              <a:t>GI </a:t>
            </a:r>
            <a:r>
              <a:rPr sz="1600" b="1" dirty="0" smtClean="0">
                <a:solidFill>
                  <a:srgbClr val="434343"/>
                </a:solidFill>
                <a:latin typeface="Arial" pitchFamily="34" charset="0"/>
                <a:cs typeface="Arial" pitchFamily="34" charset="0"/>
              </a:rPr>
              <a:t>bleeding </a:t>
            </a:r>
            <a:r>
              <a:rPr sz="1600" b="1" dirty="0">
                <a:solidFill>
                  <a:srgbClr val="434343"/>
                </a:solidFill>
                <a:latin typeface="Arial" pitchFamily="34" charset="0"/>
                <a:cs typeface="Arial" pitchFamily="34" charset="0"/>
              </a:rPr>
              <a:t>and iron-deficiency </a:t>
            </a:r>
            <a:r>
              <a:rPr sz="1600" b="1" dirty="0" smtClean="0">
                <a:solidFill>
                  <a:srgbClr val="434343"/>
                </a:solidFill>
                <a:latin typeface="Arial" pitchFamily="34" charset="0"/>
                <a:cs typeface="Arial" pitchFamily="34" charset="0"/>
              </a:rPr>
              <a:t>anaemia</a:t>
            </a:r>
            <a:endParaRPr sz="1600" b="1" dirty="0">
              <a:solidFill>
                <a:srgbClr val="434343"/>
              </a:solidFill>
              <a:latin typeface="Arial" pitchFamily="34" charset="0"/>
              <a:cs typeface="Arial" pitchFamily="34" charset="0"/>
            </a:endParaRPr>
          </a:p>
        </p:txBody>
      </p:sp>
      <p:sp>
        <p:nvSpPr>
          <p:cNvPr id="7" name="Title 1"/>
          <p:cNvSpPr txBox="1">
            <a:spLocks/>
          </p:cNvSpPr>
          <p:nvPr/>
        </p:nvSpPr>
        <p:spPr>
          <a:xfrm>
            <a:off x="5940152" y="6167114"/>
            <a:ext cx="2736304" cy="358230"/>
          </a:xfrm>
          <a:prstGeom prst="rect">
            <a:avLst/>
          </a:prstGeom>
        </p:spPr>
        <p:txBody>
          <a:bodyPr wrap="square" lIns="0" tIns="0" rIns="0" bIns="0" anchor="t" anchorCtr="0">
            <a:noAutofit/>
          </a:bodyPr>
          <a:lstStyle>
            <a:lvl1pPr algn="l" defTabSz="914400" rtl="0" eaLnBrk="1" latinLnBrk="0" hangingPunct="1">
              <a:spcBef>
                <a:spcPct val="0"/>
              </a:spcBef>
              <a:buNone/>
              <a:defRPr lang="en-US" sz="2400" kern="1200" dirty="0">
                <a:solidFill>
                  <a:srgbClr val="E2007A"/>
                </a:solidFill>
                <a:latin typeface="DINOT-Light" pitchFamily="34" charset="0"/>
                <a:ea typeface="+mn-ea"/>
                <a:cs typeface="+mn-cs"/>
              </a:defRPr>
            </a:lvl1pPr>
          </a:lstStyle>
          <a:p>
            <a:pPr algn="r" fontAlgn="auto">
              <a:lnSpc>
                <a:spcPct val="120000"/>
              </a:lnSpc>
              <a:spcBef>
                <a:spcPts val="0"/>
              </a:spcBef>
              <a:spcAft>
                <a:spcPts val="0"/>
              </a:spcAft>
            </a:pPr>
            <a:r>
              <a:rPr sz="1200" b="1" i="1" dirty="0">
                <a:solidFill>
                  <a:prstClr val="black"/>
                </a:solidFill>
                <a:latin typeface="Arial" pitchFamily="34" charset="0"/>
                <a:cs typeface="Arial" pitchFamily="34" charset="0"/>
              </a:rPr>
              <a:t>Ref: Gut 2012;61:646-664.</a:t>
            </a:r>
          </a:p>
        </p:txBody>
      </p:sp>
      <p:sp>
        <p:nvSpPr>
          <p:cNvPr id="5" name="Rettangolo 4"/>
          <p:cNvSpPr/>
          <p:nvPr/>
        </p:nvSpPr>
        <p:spPr>
          <a:xfrm>
            <a:off x="611560" y="-5486"/>
            <a:ext cx="1152128" cy="1282682"/>
          </a:xfrm>
          <a:prstGeom prst="rect">
            <a:avLst/>
          </a:prstGeom>
          <a:solidFill>
            <a:schemeClr val="bg1"/>
          </a:solidFill>
          <a:ln>
            <a:noFill/>
          </a:ln>
        </p:spPr>
        <p:txBody>
          <a:bodyPr rtlCol="0" anchor="ctr">
            <a:spAutoFit/>
          </a:bodyPr>
          <a:lstStyle/>
          <a:p>
            <a:pPr algn="ctr"/>
            <a:endParaRPr lang="it-IT" dirty="0">
              <a:latin typeface="DINOT-Medium" pitchFamily="34" charset="0"/>
            </a:endParaRPr>
          </a:p>
        </p:txBody>
      </p:sp>
      <p:sp>
        <p:nvSpPr>
          <p:cNvPr id="2" name="Title 1"/>
          <p:cNvSpPr>
            <a:spLocks noGrp="1"/>
          </p:cNvSpPr>
          <p:nvPr>
            <p:ph type="title"/>
          </p:nvPr>
        </p:nvSpPr>
        <p:spPr>
          <a:xfrm>
            <a:off x="251520" y="110940"/>
            <a:ext cx="8784976" cy="941796"/>
          </a:xfrm>
        </p:spPr>
        <p:txBody>
          <a:bodyPr/>
          <a:lstStyle/>
          <a:p>
            <a:pPr algn="ctr">
              <a:lnSpc>
                <a:spcPct val="130000"/>
              </a:lnSpc>
              <a:spcBef>
                <a:spcPts val="0"/>
              </a:spcBef>
            </a:pPr>
            <a:r>
              <a:rPr lang="en-US" b="1" dirty="0" smtClean="0">
                <a:solidFill>
                  <a:srgbClr val="000090"/>
                </a:solidFill>
              </a:rPr>
              <a:t>Management of </a:t>
            </a:r>
            <a:r>
              <a:rPr lang="en-US" b="1" i="1" dirty="0" smtClean="0">
                <a:solidFill>
                  <a:srgbClr val="000090"/>
                </a:solidFill>
              </a:rPr>
              <a:t>Helicobacter pylori</a:t>
            </a:r>
            <a:r>
              <a:rPr lang="en-US" b="1" dirty="0" smtClean="0">
                <a:solidFill>
                  <a:srgbClr val="000090"/>
                </a:solidFill>
              </a:rPr>
              <a:t> infection: </a:t>
            </a:r>
            <a:br>
              <a:rPr lang="en-US" b="1" dirty="0" smtClean="0">
                <a:solidFill>
                  <a:srgbClr val="000090"/>
                </a:solidFill>
              </a:rPr>
            </a:br>
            <a:r>
              <a:rPr lang="en-US" b="1" dirty="0">
                <a:solidFill>
                  <a:srgbClr val="000090"/>
                </a:solidFill>
              </a:rPr>
              <a:t>L</a:t>
            </a:r>
            <a:r>
              <a:rPr lang="en-US" b="1" dirty="0" smtClean="0">
                <a:solidFill>
                  <a:srgbClr val="000090"/>
                </a:solidFill>
              </a:rPr>
              <a:t>atest guidelines </a:t>
            </a:r>
            <a:endParaRPr lang="en-US" b="1" dirty="0">
              <a:solidFill>
                <a:srgbClr val="000090"/>
              </a:solidFill>
            </a:endParaRPr>
          </a:p>
        </p:txBody>
      </p:sp>
    </p:spTree>
    <p:extLst>
      <p:ext uri="{BB962C8B-B14F-4D97-AF65-F5344CB8AC3E}">
        <p14:creationId xmlns:p14="http://schemas.microsoft.com/office/powerpoint/2010/main" val="291801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4" name="AutoShape 32"/>
          <p:cNvCxnSpPr>
            <a:cxnSpLocks noChangeShapeType="1"/>
          </p:cNvCxnSpPr>
          <p:nvPr/>
        </p:nvCxnSpPr>
        <p:spPr bwMode="auto">
          <a:xfrm>
            <a:off x="2871788" y="2403475"/>
            <a:ext cx="0" cy="425450"/>
          </a:xfrm>
          <a:prstGeom prst="straightConnector1">
            <a:avLst/>
          </a:prstGeom>
          <a:noFill/>
          <a:ln w="25400">
            <a:solidFill>
              <a:srgbClr val="FFFFFF"/>
            </a:solidFill>
            <a:round/>
            <a:headEnd/>
            <a:tailEnd type="triangle" w="med" len="lg"/>
          </a:ln>
          <a:extLst>
            <a:ext uri="{909E8E84-426E-40dd-AFC4-6F175D3DCCD1}">
              <a14:hiddenFill xmlns:a14="http://schemas.microsoft.com/office/drawing/2010/main">
                <a:noFill/>
              </a14:hiddenFill>
            </a:ext>
          </a:extLst>
        </p:spPr>
      </p:cxnSp>
      <p:sp>
        <p:nvSpPr>
          <p:cNvPr id="9233" name="Line 53"/>
          <p:cNvSpPr>
            <a:spLocks noChangeShapeType="1"/>
          </p:cNvSpPr>
          <p:nvPr/>
        </p:nvSpPr>
        <p:spPr bwMode="auto">
          <a:xfrm>
            <a:off x="6597650" y="5940425"/>
            <a:ext cx="0" cy="304800"/>
          </a:xfrm>
          <a:prstGeom prst="line">
            <a:avLst/>
          </a:prstGeom>
          <a:noFill/>
          <a:ln w="25400">
            <a:solidFill>
              <a:schemeClr val="accent3"/>
            </a:solidFill>
            <a:round/>
            <a:headEnd/>
            <a:tailEnd type="triangle" w="med" len="lg"/>
          </a:ln>
        </p:spPr>
        <p:txBody>
          <a:bodyPr/>
          <a:lstStyle/>
          <a:p>
            <a:pPr>
              <a:defRPr/>
            </a:pPr>
            <a:endParaRPr lang="en-US" sz="2000">
              <a:latin typeface="Calibri" pitchFamily="34" charset="0"/>
              <a:ea typeface="+mn-ea"/>
            </a:endParaRPr>
          </a:p>
        </p:txBody>
      </p:sp>
      <p:cxnSp>
        <p:nvCxnSpPr>
          <p:cNvPr id="9238" name="AutoShape 62"/>
          <p:cNvCxnSpPr>
            <a:cxnSpLocks noChangeShapeType="1"/>
          </p:cNvCxnSpPr>
          <p:nvPr/>
        </p:nvCxnSpPr>
        <p:spPr bwMode="auto">
          <a:xfrm rot="16200000" flipH="1">
            <a:off x="5023644" y="4071144"/>
            <a:ext cx="1352550" cy="1325562"/>
          </a:xfrm>
          <a:prstGeom prst="straightConnector1">
            <a:avLst/>
          </a:prstGeom>
          <a:noFill/>
          <a:ln w="25400">
            <a:solidFill>
              <a:schemeClr val="accent3"/>
            </a:solidFill>
            <a:round/>
            <a:headEnd/>
            <a:tailEnd type="triangle" w="med" len="lg"/>
          </a:ln>
        </p:spPr>
      </p:cxnSp>
      <p:cxnSp>
        <p:nvCxnSpPr>
          <p:cNvPr id="9237" name="AutoShape 61"/>
          <p:cNvCxnSpPr>
            <a:cxnSpLocks noChangeShapeType="1"/>
          </p:cNvCxnSpPr>
          <p:nvPr/>
        </p:nvCxnSpPr>
        <p:spPr bwMode="auto">
          <a:xfrm rot="10800000" flipV="1">
            <a:off x="6915150" y="4959350"/>
            <a:ext cx="854075" cy="431800"/>
          </a:xfrm>
          <a:prstGeom prst="straightConnector1">
            <a:avLst/>
          </a:prstGeom>
          <a:noFill/>
          <a:ln w="25400">
            <a:solidFill>
              <a:schemeClr val="accent3"/>
            </a:solidFill>
            <a:round/>
            <a:headEnd/>
            <a:tailEnd type="triangle" w="med" len="lg"/>
          </a:ln>
        </p:spPr>
      </p:cxnSp>
      <p:cxnSp>
        <p:nvCxnSpPr>
          <p:cNvPr id="23558" name="AutoShape 32"/>
          <p:cNvCxnSpPr>
            <a:cxnSpLocks noChangeShapeType="1"/>
          </p:cNvCxnSpPr>
          <p:nvPr/>
        </p:nvCxnSpPr>
        <p:spPr bwMode="auto">
          <a:xfrm rot="16200000" flipH="1">
            <a:off x="7438231" y="4218782"/>
            <a:ext cx="587375" cy="4762"/>
          </a:xfrm>
          <a:prstGeom prst="straightConnector1">
            <a:avLst/>
          </a:prstGeom>
          <a:noFill/>
          <a:ln w="25400">
            <a:solidFill>
              <a:srgbClr val="FFFFFF"/>
            </a:solidFill>
            <a:round/>
            <a:headEnd/>
            <a:tailEnd type="triangle" w="med" len="lg"/>
          </a:ln>
          <a:extLst>
            <a:ext uri="{909E8E84-426E-40dd-AFC4-6F175D3DCCD1}">
              <a14:hiddenFill xmlns:a14="http://schemas.microsoft.com/office/drawing/2010/main">
                <a:noFill/>
              </a14:hiddenFill>
            </a:ext>
          </a:extLst>
        </p:spPr>
      </p:cxnSp>
      <p:cxnSp>
        <p:nvCxnSpPr>
          <p:cNvPr id="23559" name="AutoShape 32"/>
          <p:cNvCxnSpPr>
            <a:cxnSpLocks noChangeShapeType="1"/>
          </p:cNvCxnSpPr>
          <p:nvPr/>
        </p:nvCxnSpPr>
        <p:spPr bwMode="auto">
          <a:xfrm>
            <a:off x="6319838" y="2346325"/>
            <a:ext cx="0" cy="425450"/>
          </a:xfrm>
          <a:prstGeom prst="straightConnector1">
            <a:avLst/>
          </a:prstGeom>
          <a:noFill/>
          <a:ln w="25400">
            <a:solidFill>
              <a:srgbClr val="FFFFFF"/>
            </a:solidFill>
            <a:round/>
            <a:headEnd/>
            <a:tailEnd type="triangle" w="med" len="lg"/>
          </a:ln>
          <a:extLst>
            <a:ext uri="{909E8E84-426E-40dd-AFC4-6F175D3DCCD1}">
              <a14:hiddenFill xmlns:a14="http://schemas.microsoft.com/office/drawing/2010/main">
                <a:noFill/>
              </a14:hiddenFill>
            </a:ext>
          </a:extLst>
        </p:spPr>
      </p:cxnSp>
      <p:sp>
        <p:nvSpPr>
          <p:cNvPr id="23560" name="Rectangle 2"/>
          <p:cNvSpPr>
            <a:spLocks noGrp="1" noChangeArrowheads="1"/>
          </p:cNvSpPr>
          <p:nvPr>
            <p:ph type="title" idx="4294967295"/>
          </p:nvPr>
        </p:nvSpPr>
        <p:spPr>
          <a:xfrm>
            <a:off x="364430" y="260648"/>
            <a:ext cx="8528050" cy="369332"/>
          </a:xfrm>
        </p:spPr>
        <p:txBody>
          <a:bodyPr/>
          <a:lstStyle/>
          <a:p>
            <a:pPr algn="ctr" eaLnBrk="1" hangingPunct="1"/>
            <a:r>
              <a:rPr lang="en-US" b="1" dirty="0">
                <a:latin typeface="Arial" charset="0"/>
              </a:rPr>
              <a:t>AGA Recommendations</a:t>
            </a:r>
          </a:p>
        </p:txBody>
      </p:sp>
      <p:sp>
        <p:nvSpPr>
          <p:cNvPr id="23561" name="Text Box 4"/>
          <p:cNvSpPr txBox="1">
            <a:spLocks noChangeArrowheads="1"/>
          </p:cNvSpPr>
          <p:nvPr/>
        </p:nvSpPr>
        <p:spPr bwMode="auto">
          <a:xfrm>
            <a:off x="-246063" y="6492875"/>
            <a:ext cx="447675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eaLnBrk="1" hangingPunct="1"/>
            <a:r>
              <a:rPr lang="en-US" sz="1400" dirty="0">
                <a:solidFill>
                  <a:schemeClr val="bg1"/>
                </a:solidFill>
                <a:latin typeface="Calibri" charset="0"/>
              </a:rPr>
              <a:t>Talley NJ et al. </a:t>
            </a:r>
            <a:r>
              <a:rPr lang="en-US" sz="1400" i="1" dirty="0">
                <a:solidFill>
                  <a:schemeClr val="bg1"/>
                </a:solidFill>
                <a:latin typeface="Calibri" charset="0"/>
              </a:rPr>
              <a:t>Gastroenterology</a:t>
            </a:r>
            <a:r>
              <a:rPr lang="en-US" sz="1400" dirty="0">
                <a:solidFill>
                  <a:schemeClr val="bg1"/>
                </a:solidFill>
                <a:latin typeface="Calibri" charset="0"/>
              </a:rPr>
              <a:t> 2005;129:1756-1780</a:t>
            </a:r>
          </a:p>
        </p:txBody>
      </p:sp>
      <p:sp>
        <p:nvSpPr>
          <p:cNvPr id="10245" name="AutoShape 7"/>
          <p:cNvSpPr>
            <a:spLocks noChangeArrowheads="1"/>
          </p:cNvSpPr>
          <p:nvPr/>
        </p:nvSpPr>
        <p:spPr bwMode="auto">
          <a:xfrm>
            <a:off x="2506717" y="1122363"/>
            <a:ext cx="4288221" cy="427037"/>
          </a:xfrm>
          <a:prstGeom prst="roundRect">
            <a:avLst>
              <a:gd name="adj" fmla="val 34204"/>
            </a:avLst>
          </a:prstGeom>
          <a:solidFill>
            <a:srgbClr val="0D0D0D">
              <a:alpha val="50000"/>
            </a:srgbClr>
          </a:solidFill>
          <a:ln w="9525">
            <a:solidFill>
              <a:schemeClr val="tx1"/>
            </a:solidFill>
            <a:round/>
            <a:headEnd/>
            <a:tailEnd/>
          </a:ln>
          <a:scene3d>
            <a:camera prst="orthographicFront"/>
            <a:lightRig rig="threePt" dir="t"/>
          </a:scene3d>
          <a:sp3d>
            <a:bevelT/>
          </a:sp3d>
        </p:spPr>
        <p:txBody>
          <a:bodyPr wrap="none" anchor="ctr"/>
          <a:lstStyle/>
          <a:p>
            <a:pPr algn="ctr">
              <a:defRPr/>
            </a:pPr>
            <a:r>
              <a:rPr lang="en-US" sz="2000" b="1" dirty="0">
                <a:solidFill>
                  <a:schemeClr val="bg1"/>
                </a:solidFill>
                <a:latin typeface="Calibri" pitchFamily="34" charset="0"/>
                <a:ea typeface="+mn-ea"/>
              </a:rPr>
              <a:t>Dyspepsia without GERD or NSAIDs</a:t>
            </a:r>
          </a:p>
        </p:txBody>
      </p:sp>
      <p:sp>
        <p:nvSpPr>
          <p:cNvPr id="9222" name="AutoShape 8"/>
          <p:cNvSpPr>
            <a:spLocks noChangeArrowheads="1"/>
          </p:cNvSpPr>
          <p:nvPr/>
        </p:nvSpPr>
        <p:spPr bwMode="auto">
          <a:xfrm>
            <a:off x="5054600" y="1790701"/>
            <a:ext cx="2524125" cy="630238"/>
          </a:xfrm>
          <a:prstGeom prst="flowChartAlternateProcess">
            <a:avLst/>
          </a:prstGeom>
          <a:solidFill>
            <a:schemeClr val="bg1">
              <a:lumMod val="85000"/>
            </a:schemeClr>
          </a:solidFill>
          <a:ln>
            <a:solidFill>
              <a:schemeClr val="tx1"/>
            </a:solidFill>
            <a:headEnd/>
            <a:tailEnd/>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endParaRPr lang="en-US" sz="2000">
              <a:solidFill>
                <a:srgbClr val="000000"/>
              </a:solidFill>
              <a:latin typeface="Calibri" charset="0"/>
            </a:endParaRPr>
          </a:p>
          <a:p>
            <a:pPr algn="ctr" eaLnBrk="1" hangingPunct="1"/>
            <a:r>
              <a:rPr lang="en-US" sz="2000">
                <a:solidFill>
                  <a:srgbClr val="000000"/>
                </a:solidFill>
                <a:latin typeface="Calibri" charset="0"/>
              </a:rPr>
              <a:t>Age ≤ 55 and</a:t>
            </a:r>
          </a:p>
          <a:p>
            <a:pPr algn="ctr" eaLnBrk="1" hangingPunct="1"/>
            <a:r>
              <a:rPr lang="en-US" sz="2000">
                <a:solidFill>
                  <a:srgbClr val="000000"/>
                </a:solidFill>
                <a:latin typeface="Calibri" charset="0"/>
              </a:rPr>
              <a:t>No Alarm Features</a:t>
            </a:r>
          </a:p>
          <a:p>
            <a:pPr algn="ctr" eaLnBrk="1" hangingPunct="1"/>
            <a:endParaRPr lang="en-US" sz="2000">
              <a:solidFill>
                <a:srgbClr val="000000"/>
              </a:solidFill>
              <a:latin typeface="Calibri" charset="0"/>
            </a:endParaRPr>
          </a:p>
        </p:txBody>
      </p:sp>
      <p:sp>
        <p:nvSpPr>
          <p:cNvPr id="9223" name="AutoShape 9"/>
          <p:cNvSpPr>
            <a:spLocks noChangeArrowheads="1"/>
          </p:cNvSpPr>
          <p:nvPr/>
        </p:nvSpPr>
        <p:spPr bwMode="auto">
          <a:xfrm>
            <a:off x="2430463" y="2849563"/>
            <a:ext cx="914400" cy="381000"/>
          </a:xfrm>
          <a:prstGeom prst="flowChartAlternateProcess">
            <a:avLst/>
          </a:prstGeom>
          <a:solidFill>
            <a:schemeClr val="accent1">
              <a:lumMod val="75000"/>
            </a:schemeClr>
          </a:solidFill>
          <a:ln w="9525">
            <a:solidFill>
              <a:schemeClr val="tx1"/>
            </a:solidFill>
            <a:miter lim="800000"/>
            <a:headEnd/>
            <a:tailEnd/>
          </a:ln>
          <a:scene3d>
            <a:camera prst="orthographicFront"/>
            <a:lightRig rig="threePt" dir="t"/>
          </a:scene3d>
          <a:sp3d>
            <a:bevelT/>
          </a:sp3d>
        </p:spPr>
        <p:txBody>
          <a:bodyPr wrap="none" anchor="ctr"/>
          <a:lstStyle/>
          <a:p>
            <a:pPr algn="ctr">
              <a:defRPr/>
            </a:pPr>
            <a:r>
              <a:rPr lang="en-US" sz="2000" dirty="0">
                <a:latin typeface="Calibri" pitchFamily="34" charset="0"/>
                <a:ea typeface="+mn-ea"/>
              </a:rPr>
              <a:t>EGD</a:t>
            </a:r>
          </a:p>
        </p:txBody>
      </p:sp>
      <p:sp>
        <p:nvSpPr>
          <p:cNvPr id="9224" name="AutoShape 12"/>
          <p:cNvSpPr>
            <a:spLocks noChangeArrowheads="1"/>
          </p:cNvSpPr>
          <p:nvPr/>
        </p:nvSpPr>
        <p:spPr bwMode="auto">
          <a:xfrm>
            <a:off x="1543050" y="1805918"/>
            <a:ext cx="2838450" cy="696650"/>
          </a:xfrm>
          <a:prstGeom prst="roundRect">
            <a:avLst>
              <a:gd name="adj" fmla="val 16667"/>
            </a:avLst>
          </a:prstGeom>
          <a:solidFill>
            <a:schemeClr val="accent1">
              <a:lumMod val="75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r>
              <a:rPr lang="en-US" sz="2000" dirty="0">
                <a:latin typeface="Calibri" pitchFamily="34" charset="0"/>
                <a:ea typeface="+mn-ea"/>
              </a:rPr>
              <a:t>Age &gt;55 or </a:t>
            </a:r>
          </a:p>
          <a:p>
            <a:pPr algn="ctr">
              <a:defRPr/>
            </a:pPr>
            <a:r>
              <a:rPr lang="en-US" sz="2000" dirty="0">
                <a:latin typeface="Calibri" pitchFamily="34" charset="0"/>
                <a:ea typeface="+mn-ea"/>
              </a:rPr>
              <a:t>Alarm Features Present</a:t>
            </a:r>
          </a:p>
        </p:txBody>
      </p:sp>
      <p:sp>
        <p:nvSpPr>
          <p:cNvPr id="9225" name="AutoShape 13"/>
          <p:cNvSpPr>
            <a:spLocks noChangeArrowheads="1"/>
          </p:cNvSpPr>
          <p:nvPr/>
        </p:nvSpPr>
        <p:spPr bwMode="auto">
          <a:xfrm>
            <a:off x="5143500" y="2773363"/>
            <a:ext cx="2362200" cy="381000"/>
          </a:xfrm>
          <a:prstGeom prst="roundRect">
            <a:avLst>
              <a:gd name="adj" fmla="val 16667"/>
            </a:avLst>
          </a:prstGeom>
          <a:solidFill>
            <a:schemeClr val="bg1">
              <a:lumMod val="85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endParaRPr lang="en-US" sz="2000" dirty="0">
              <a:latin typeface="Calibri" pitchFamily="34" charset="0"/>
              <a:ea typeface="+mn-ea"/>
            </a:endParaRPr>
          </a:p>
          <a:p>
            <a:pPr algn="ctr">
              <a:defRPr/>
            </a:pPr>
            <a:r>
              <a:rPr lang="en-US" sz="2000" dirty="0">
                <a:latin typeface="Calibri" pitchFamily="34" charset="0"/>
                <a:ea typeface="+mn-ea"/>
              </a:rPr>
              <a:t>Test for </a:t>
            </a:r>
            <a:r>
              <a:rPr lang="en-US" sz="2000" i="1" dirty="0">
                <a:latin typeface="Calibri" pitchFamily="34" charset="0"/>
                <a:ea typeface="+mn-ea"/>
              </a:rPr>
              <a:t>H. pylori</a:t>
            </a:r>
          </a:p>
          <a:p>
            <a:pPr algn="ctr">
              <a:defRPr/>
            </a:pPr>
            <a:endParaRPr lang="en-US" sz="2000" dirty="0">
              <a:latin typeface="Calibri" pitchFamily="34" charset="0"/>
              <a:ea typeface="+mn-ea"/>
            </a:endParaRPr>
          </a:p>
        </p:txBody>
      </p:sp>
      <p:sp>
        <p:nvSpPr>
          <p:cNvPr id="9226" name="AutoShape 14"/>
          <p:cNvSpPr>
            <a:spLocks noChangeArrowheads="1"/>
          </p:cNvSpPr>
          <p:nvPr/>
        </p:nvSpPr>
        <p:spPr bwMode="auto">
          <a:xfrm>
            <a:off x="3940175" y="3597274"/>
            <a:ext cx="2193925" cy="460376"/>
          </a:xfrm>
          <a:prstGeom prst="roundRect">
            <a:avLst>
              <a:gd name="adj" fmla="val 16667"/>
            </a:avLst>
          </a:prstGeom>
          <a:solidFill>
            <a:schemeClr val="bg1">
              <a:lumMod val="85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endParaRPr lang="en-US" sz="2000" dirty="0">
              <a:latin typeface="Calibri" pitchFamily="34" charset="0"/>
              <a:ea typeface="+mn-ea"/>
            </a:endParaRPr>
          </a:p>
          <a:p>
            <a:pPr algn="ctr">
              <a:defRPr/>
            </a:pPr>
            <a:r>
              <a:rPr lang="en-US" sz="2000" dirty="0">
                <a:latin typeface="Calibri" pitchFamily="34" charset="0"/>
                <a:ea typeface="+mn-ea"/>
              </a:rPr>
              <a:t>PPI Trial 4-6 Weeks</a:t>
            </a:r>
          </a:p>
          <a:p>
            <a:pPr algn="ctr">
              <a:defRPr/>
            </a:pPr>
            <a:endParaRPr lang="en-US" sz="2000" dirty="0">
              <a:latin typeface="Calibri" pitchFamily="34" charset="0"/>
              <a:ea typeface="+mn-ea"/>
            </a:endParaRPr>
          </a:p>
        </p:txBody>
      </p:sp>
      <p:sp>
        <p:nvSpPr>
          <p:cNvPr id="9227" name="AutoShape 16"/>
          <p:cNvSpPr>
            <a:spLocks noChangeArrowheads="1"/>
          </p:cNvSpPr>
          <p:nvPr/>
        </p:nvSpPr>
        <p:spPr bwMode="auto">
          <a:xfrm>
            <a:off x="6728660" y="3578224"/>
            <a:ext cx="2030329" cy="488450"/>
          </a:xfrm>
          <a:prstGeom prst="roundRect">
            <a:avLst>
              <a:gd name="adj" fmla="val 16667"/>
            </a:avLst>
          </a:prstGeom>
          <a:solidFill>
            <a:schemeClr val="bg1">
              <a:lumMod val="85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endParaRPr lang="en-US" sz="2000" dirty="0">
              <a:latin typeface="Calibri" pitchFamily="34" charset="0"/>
              <a:ea typeface="+mn-ea"/>
            </a:endParaRPr>
          </a:p>
          <a:p>
            <a:pPr algn="ctr">
              <a:defRPr/>
            </a:pPr>
            <a:r>
              <a:rPr lang="en-US" sz="2000" dirty="0">
                <a:latin typeface="Calibri" pitchFamily="34" charset="0"/>
                <a:ea typeface="+mn-ea"/>
              </a:rPr>
              <a:t>Treat for </a:t>
            </a:r>
            <a:r>
              <a:rPr lang="en-US" sz="2000" i="1" dirty="0">
                <a:latin typeface="Calibri" pitchFamily="34" charset="0"/>
                <a:ea typeface="+mn-ea"/>
              </a:rPr>
              <a:t>H. pylori</a:t>
            </a:r>
          </a:p>
          <a:p>
            <a:pPr algn="ctr">
              <a:defRPr/>
            </a:pPr>
            <a:endParaRPr lang="en-US" sz="2000" dirty="0">
              <a:latin typeface="Calibri" pitchFamily="34" charset="0"/>
              <a:ea typeface="+mn-ea"/>
            </a:endParaRPr>
          </a:p>
        </p:txBody>
      </p:sp>
      <p:sp>
        <p:nvSpPr>
          <p:cNvPr id="9228" name="AutoShape 17"/>
          <p:cNvSpPr>
            <a:spLocks noChangeArrowheads="1"/>
          </p:cNvSpPr>
          <p:nvPr/>
        </p:nvSpPr>
        <p:spPr bwMode="auto">
          <a:xfrm>
            <a:off x="6769100" y="4533901"/>
            <a:ext cx="1993900" cy="457199"/>
          </a:xfrm>
          <a:prstGeom prst="roundRect">
            <a:avLst>
              <a:gd name="adj" fmla="val 16667"/>
            </a:avLst>
          </a:prstGeom>
          <a:solidFill>
            <a:schemeClr val="bg1">
              <a:lumMod val="85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r>
              <a:rPr lang="en-US" sz="2000" dirty="0">
                <a:latin typeface="Calibri" pitchFamily="34" charset="0"/>
                <a:ea typeface="+mn-ea"/>
              </a:rPr>
              <a:t>PPI Trial 4 Weeks</a:t>
            </a:r>
          </a:p>
        </p:txBody>
      </p:sp>
      <p:sp>
        <p:nvSpPr>
          <p:cNvPr id="9229" name="AutoShape 18"/>
          <p:cNvSpPr>
            <a:spLocks noChangeArrowheads="1"/>
          </p:cNvSpPr>
          <p:nvPr/>
        </p:nvSpPr>
        <p:spPr bwMode="auto">
          <a:xfrm>
            <a:off x="4743450" y="5467350"/>
            <a:ext cx="3702718" cy="524376"/>
          </a:xfrm>
          <a:prstGeom prst="roundRect">
            <a:avLst>
              <a:gd name="adj" fmla="val 16667"/>
            </a:avLst>
          </a:prstGeom>
          <a:solidFill>
            <a:schemeClr val="accent6">
              <a:lumMod val="20000"/>
              <a:lumOff val="80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r>
              <a:rPr lang="en-US" sz="2000" dirty="0">
                <a:latin typeface="Calibri" pitchFamily="34" charset="0"/>
                <a:ea typeface="+mn-ea"/>
              </a:rPr>
              <a:t>Reassurance, Reassess Diagnosis</a:t>
            </a:r>
          </a:p>
        </p:txBody>
      </p:sp>
      <p:sp>
        <p:nvSpPr>
          <p:cNvPr id="9230" name="AutoShape 19"/>
          <p:cNvSpPr>
            <a:spLocks noChangeArrowheads="1"/>
          </p:cNvSpPr>
          <p:nvPr/>
        </p:nvSpPr>
        <p:spPr bwMode="auto">
          <a:xfrm>
            <a:off x="5564188" y="6305550"/>
            <a:ext cx="2055812" cy="323850"/>
          </a:xfrm>
          <a:prstGeom prst="roundRect">
            <a:avLst>
              <a:gd name="adj" fmla="val 16667"/>
            </a:avLst>
          </a:prstGeom>
          <a:solidFill>
            <a:schemeClr val="accent6">
              <a:lumMod val="20000"/>
              <a:lumOff val="80000"/>
            </a:schemeClr>
          </a:solidFill>
          <a:ln w="9525">
            <a:solidFill>
              <a:schemeClr val="tx1"/>
            </a:solidFill>
            <a:round/>
            <a:headEnd/>
            <a:tailEnd/>
          </a:ln>
          <a:scene3d>
            <a:camera prst="orthographicFront"/>
            <a:lightRig rig="threePt" dir="t"/>
          </a:scene3d>
          <a:sp3d>
            <a:bevelT/>
          </a:sp3d>
        </p:spPr>
        <p:txBody>
          <a:bodyPr wrap="none" anchor="ctr"/>
          <a:lstStyle/>
          <a:p>
            <a:pPr algn="ctr">
              <a:defRPr/>
            </a:pPr>
            <a:r>
              <a:rPr lang="en-US" sz="2000" dirty="0">
                <a:latin typeface="Calibri" pitchFamily="34" charset="0"/>
                <a:ea typeface="+mn-ea"/>
              </a:rPr>
              <a:t>Consider EGD</a:t>
            </a:r>
          </a:p>
        </p:txBody>
      </p:sp>
      <p:cxnSp>
        <p:nvCxnSpPr>
          <p:cNvPr id="9231" name="AutoShape 43"/>
          <p:cNvCxnSpPr>
            <a:cxnSpLocks noChangeShapeType="1"/>
          </p:cNvCxnSpPr>
          <p:nvPr/>
        </p:nvCxnSpPr>
        <p:spPr bwMode="auto">
          <a:xfrm rot="5400000" flipV="1">
            <a:off x="4589463" y="41275"/>
            <a:ext cx="1588" cy="3443287"/>
          </a:xfrm>
          <a:prstGeom prst="bentConnector3">
            <a:avLst>
              <a:gd name="adj1" fmla="val -8912542"/>
            </a:avLst>
          </a:prstGeom>
          <a:noFill/>
          <a:ln w="25400">
            <a:solidFill>
              <a:schemeClr val="accent3"/>
            </a:solidFill>
            <a:miter lim="800000"/>
            <a:headEnd type="triangle" w="med" len="med"/>
            <a:tailEnd type="triangle" w="med" len="med"/>
          </a:ln>
        </p:spPr>
      </p:cxnSp>
      <p:cxnSp>
        <p:nvCxnSpPr>
          <p:cNvPr id="9235" name="AutoShape 59"/>
          <p:cNvCxnSpPr>
            <a:cxnSpLocks noChangeShapeType="1"/>
          </p:cNvCxnSpPr>
          <p:nvPr/>
        </p:nvCxnSpPr>
        <p:spPr bwMode="auto">
          <a:xfrm rot="5400000">
            <a:off x="5482431" y="2663032"/>
            <a:ext cx="369887" cy="1352550"/>
          </a:xfrm>
          <a:prstGeom prst="straightConnector1">
            <a:avLst/>
          </a:prstGeom>
          <a:noFill/>
          <a:ln w="25400">
            <a:solidFill>
              <a:schemeClr val="accent3"/>
            </a:solidFill>
            <a:round/>
            <a:headEnd/>
            <a:tailEnd type="triangle" w="med" len="lg"/>
          </a:ln>
        </p:spPr>
      </p:cxnSp>
      <p:cxnSp>
        <p:nvCxnSpPr>
          <p:cNvPr id="9236" name="AutoShape 60"/>
          <p:cNvCxnSpPr>
            <a:cxnSpLocks noChangeShapeType="1"/>
          </p:cNvCxnSpPr>
          <p:nvPr/>
        </p:nvCxnSpPr>
        <p:spPr bwMode="auto">
          <a:xfrm rot="16200000" flipH="1">
            <a:off x="6796881" y="2682082"/>
            <a:ext cx="331787" cy="1276350"/>
          </a:xfrm>
          <a:prstGeom prst="straightConnector1">
            <a:avLst/>
          </a:prstGeom>
          <a:noFill/>
          <a:ln w="25400">
            <a:solidFill>
              <a:schemeClr val="accent3"/>
            </a:solidFill>
            <a:round/>
            <a:headEnd/>
            <a:tailEnd type="triangle" w="med" len="lg"/>
          </a:ln>
        </p:spPr>
      </p:cxnSp>
      <p:sp>
        <p:nvSpPr>
          <p:cNvPr id="23595" name="Text Box 64"/>
          <p:cNvSpPr txBox="1">
            <a:spLocks noChangeArrowheads="1"/>
          </p:cNvSpPr>
          <p:nvPr/>
        </p:nvSpPr>
        <p:spPr bwMode="auto">
          <a:xfrm>
            <a:off x="3676650" y="3073400"/>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ct val="50000"/>
              </a:spcBef>
            </a:pPr>
            <a:r>
              <a:rPr lang="en-US" sz="2000">
                <a:solidFill>
                  <a:schemeClr val="bg1"/>
                </a:solidFill>
                <a:latin typeface="Calibri" charset="0"/>
              </a:rPr>
              <a:t>Negative</a:t>
            </a:r>
          </a:p>
        </p:txBody>
      </p:sp>
      <p:sp>
        <p:nvSpPr>
          <p:cNvPr id="23596" name="Text Box 66"/>
          <p:cNvSpPr txBox="1">
            <a:spLocks noChangeArrowheads="1"/>
          </p:cNvSpPr>
          <p:nvPr/>
        </p:nvSpPr>
        <p:spPr bwMode="auto">
          <a:xfrm>
            <a:off x="7740650" y="3035300"/>
            <a:ext cx="111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ct val="50000"/>
              </a:spcBef>
            </a:pPr>
            <a:r>
              <a:rPr lang="en-US" sz="2000">
                <a:solidFill>
                  <a:schemeClr val="bg1"/>
                </a:solidFill>
                <a:latin typeface="Calibri" charset="0"/>
              </a:rPr>
              <a:t>Positive</a:t>
            </a:r>
          </a:p>
        </p:txBody>
      </p:sp>
      <p:sp>
        <p:nvSpPr>
          <p:cNvPr id="23597" name="Text Box 67"/>
          <p:cNvSpPr txBox="1">
            <a:spLocks noChangeArrowheads="1"/>
          </p:cNvSpPr>
          <p:nvPr/>
        </p:nvSpPr>
        <p:spPr bwMode="auto">
          <a:xfrm>
            <a:off x="4559300" y="42545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ct val="50000"/>
              </a:spcBef>
            </a:pPr>
            <a:r>
              <a:rPr lang="en-US" sz="2000">
                <a:solidFill>
                  <a:schemeClr val="bg1"/>
                </a:solidFill>
                <a:latin typeface="Calibri" charset="0"/>
              </a:rPr>
              <a:t>Fails</a:t>
            </a:r>
          </a:p>
        </p:txBody>
      </p:sp>
      <p:sp>
        <p:nvSpPr>
          <p:cNvPr id="23598" name="Text Box 68"/>
          <p:cNvSpPr txBox="1">
            <a:spLocks noChangeArrowheads="1"/>
          </p:cNvSpPr>
          <p:nvPr/>
        </p:nvSpPr>
        <p:spPr bwMode="auto">
          <a:xfrm>
            <a:off x="7600950" y="5072063"/>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ct val="50000"/>
              </a:spcBef>
            </a:pPr>
            <a:r>
              <a:rPr lang="en-US" sz="2000">
                <a:solidFill>
                  <a:schemeClr val="bg1"/>
                </a:solidFill>
                <a:latin typeface="Calibri" charset="0"/>
              </a:rPr>
              <a:t>Fails</a:t>
            </a:r>
          </a:p>
        </p:txBody>
      </p:sp>
      <p:sp>
        <p:nvSpPr>
          <p:cNvPr id="23599" name="Text Box 69"/>
          <p:cNvSpPr txBox="1">
            <a:spLocks noChangeArrowheads="1"/>
          </p:cNvSpPr>
          <p:nvPr/>
        </p:nvSpPr>
        <p:spPr bwMode="auto">
          <a:xfrm>
            <a:off x="7894638" y="4114800"/>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spcBef>
                <a:spcPct val="50000"/>
              </a:spcBef>
            </a:pPr>
            <a:r>
              <a:rPr lang="en-US" sz="2000">
                <a:solidFill>
                  <a:schemeClr val="bg1"/>
                </a:solidFill>
                <a:latin typeface="Calibri" charset="0"/>
              </a:rPr>
              <a:t>Fails</a:t>
            </a:r>
          </a:p>
        </p:txBody>
      </p:sp>
      <p:sp>
        <p:nvSpPr>
          <p:cNvPr id="23600" name="TextBox 32"/>
          <p:cNvSpPr txBox="1">
            <a:spLocks noChangeArrowheads="1"/>
          </p:cNvSpPr>
          <p:nvPr/>
        </p:nvSpPr>
        <p:spPr bwMode="auto">
          <a:xfrm>
            <a:off x="134938" y="6215063"/>
            <a:ext cx="397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1400">
                <a:solidFill>
                  <a:schemeClr val="bg1"/>
                </a:solidFill>
                <a:latin typeface="Calibri" charset="0"/>
              </a:rPr>
              <a:t>American Gastroenterology Association (AGA)</a:t>
            </a:r>
          </a:p>
        </p:txBody>
      </p:sp>
      <p:sp>
        <p:nvSpPr>
          <p:cNvPr id="33" name="TextBox 32"/>
          <p:cNvSpPr txBox="1"/>
          <p:nvPr/>
        </p:nvSpPr>
        <p:spPr>
          <a:xfrm>
            <a:off x="0" y="3481388"/>
            <a:ext cx="3752850" cy="2554287"/>
          </a:xfrm>
          <a:prstGeom prst="rect">
            <a:avLst/>
          </a:prstGeom>
          <a:solidFill>
            <a:schemeClr val="accent1">
              <a:lumMod val="25000"/>
              <a:alpha val="90000"/>
            </a:schemeClr>
          </a:solidFill>
          <a:ln>
            <a:noFill/>
          </a:ln>
        </p:spPr>
        <p:txBody>
          <a:bodyPr>
            <a:spAutoFit/>
          </a:bodyPr>
          <a:lstStyle/>
          <a:p>
            <a:pPr>
              <a:defRPr/>
            </a:pPr>
            <a:r>
              <a:rPr lang="en-US" sz="1600" dirty="0">
                <a:solidFill>
                  <a:schemeClr val="bg1"/>
                </a:solidFill>
                <a:latin typeface="Calibri" pitchFamily="34" charset="0"/>
                <a:ea typeface="+mn-ea"/>
              </a:rPr>
              <a:t>Alarm Features</a:t>
            </a:r>
          </a:p>
          <a:p>
            <a:pPr marL="114300" indent="-114300">
              <a:buFont typeface="Arial" pitchFamily="34" charset="0"/>
              <a:buChar char="•"/>
              <a:defRPr/>
            </a:pPr>
            <a:r>
              <a:rPr lang="en-US" sz="1600" dirty="0">
                <a:solidFill>
                  <a:schemeClr val="bg1"/>
                </a:solidFill>
                <a:latin typeface="Calibri" pitchFamily="34" charset="0"/>
                <a:ea typeface="+mn-ea"/>
              </a:rPr>
              <a:t>Age &gt; 55 with new onset</a:t>
            </a:r>
          </a:p>
          <a:p>
            <a:pPr marL="114300" indent="-114300">
              <a:buFont typeface="Arial" pitchFamily="34" charset="0"/>
              <a:buChar char="•"/>
              <a:defRPr/>
            </a:pPr>
            <a:r>
              <a:rPr lang="en-US" sz="1600" dirty="0">
                <a:solidFill>
                  <a:schemeClr val="bg1"/>
                </a:solidFill>
                <a:latin typeface="Calibri" pitchFamily="34" charset="0"/>
                <a:ea typeface="+mn-ea"/>
              </a:rPr>
              <a:t>Family history of upper GI cancer</a:t>
            </a:r>
          </a:p>
          <a:p>
            <a:pPr marL="114300" indent="-114300">
              <a:buFont typeface="Arial" pitchFamily="34" charset="0"/>
              <a:buChar char="•"/>
              <a:defRPr/>
            </a:pPr>
            <a:r>
              <a:rPr lang="en-US" sz="1600" dirty="0">
                <a:solidFill>
                  <a:schemeClr val="bg1"/>
                </a:solidFill>
                <a:latin typeface="Calibri" pitchFamily="34" charset="0"/>
                <a:ea typeface="+mn-ea"/>
              </a:rPr>
              <a:t>Previous GI malignancy or peptic ulcer</a:t>
            </a:r>
          </a:p>
          <a:p>
            <a:pPr marL="114300" indent="-114300">
              <a:buFont typeface="Arial" pitchFamily="34" charset="0"/>
              <a:buChar char="•"/>
              <a:defRPr/>
            </a:pPr>
            <a:r>
              <a:rPr lang="en-US" sz="1600" dirty="0">
                <a:solidFill>
                  <a:schemeClr val="bg1"/>
                </a:solidFill>
                <a:latin typeface="Calibri" pitchFamily="34" charset="0"/>
                <a:ea typeface="+mn-ea"/>
              </a:rPr>
              <a:t>Unintended/unexplained weight loss (&gt;10%)</a:t>
            </a:r>
          </a:p>
          <a:p>
            <a:pPr marL="114300" indent="-114300">
              <a:buFont typeface="Arial" pitchFamily="34" charset="0"/>
              <a:buChar char="•"/>
              <a:defRPr/>
            </a:pPr>
            <a:r>
              <a:rPr lang="en-US" sz="1600" dirty="0">
                <a:solidFill>
                  <a:schemeClr val="bg1"/>
                </a:solidFill>
                <a:latin typeface="Calibri" pitchFamily="34" charset="0"/>
                <a:ea typeface="+mn-ea"/>
              </a:rPr>
              <a:t>GI Bleeding, persistent vomiting, jaundice</a:t>
            </a:r>
          </a:p>
          <a:p>
            <a:pPr marL="114300" indent="-114300">
              <a:buFont typeface="Arial" pitchFamily="34" charset="0"/>
              <a:buChar char="•"/>
              <a:defRPr/>
            </a:pPr>
            <a:r>
              <a:rPr lang="en-US" sz="1600" dirty="0" err="1">
                <a:solidFill>
                  <a:schemeClr val="bg1"/>
                </a:solidFill>
                <a:latin typeface="Calibri" pitchFamily="34" charset="0"/>
                <a:ea typeface="+mn-ea"/>
              </a:rPr>
              <a:t>Dysphagia</a:t>
            </a:r>
            <a:r>
              <a:rPr lang="en-US" sz="1600" dirty="0">
                <a:solidFill>
                  <a:schemeClr val="bg1"/>
                </a:solidFill>
                <a:latin typeface="Calibri" pitchFamily="34" charset="0"/>
                <a:ea typeface="+mn-ea"/>
              </a:rPr>
              <a:t>, </a:t>
            </a:r>
            <a:r>
              <a:rPr lang="en-US" sz="1600" dirty="0" err="1">
                <a:solidFill>
                  <a:schemeClr val="bg1"/>
                </a:solidFill>
                <a:latin typeface="Calibri" pitchFamily="34" charset="0"/>
                <a:ea typeface="+mn-ea"/>
              </a:rPr>
              <a:t>odynophagia</a:t>
            </a:r>
            <a:r>
              <a:rPr lang="en-US" sz="1600" dirty="0">
                <a:solidFill>
                  <a:schemeClr val="bg1"/>
                </a:solidFill>
                <a:latin typeface="Calibri" pitchFamily="34" charset="0"/>
                <a:ea typeface="+mn-ea"/>
              </a:rPr>
              <a:t>, early satiety</a:t>
            </a:r>
          </a:p>
          <a:p>
            <a:pPr marL="114300" indent="-114300">
              <a:buFont typeface="Arial" pitchFamily="34" charset="0"/>
              <a:buChar char="•"/>
              <a:defRPr/>
            </a:pPr>
            <a:r>
              <a:rPr lang="en-US" sz="1600" dirty="0">
                <a:solidFill>
                  <a:schemeClr val="bg1"/>
                </a:solidFill>
                <a:latin typeface="Calibri" pitchFamily="34" charset="0"/>
                <a:ea typeface="+mn-ea"/>
              </a:rPr>
              <a:t>Unexplained Iron deficiency anemia</a:t>
            </a:r>
          </a:p>
          <a:p>
            <a:pPr marL="114300" indent="-114300">
              <a:buFont typeface="Arial" pitchFamily="34" charset="0"/>
              <a:buChar char="•"/>
              <a:defRPr/>
            </a:pPr>
            <a:r>
              <a:rPr lang="en-US" sz="1600" dirty="0">
                <a:solidFill>
                  <a:schemeClr val="bg1"/>
                </a:solidFill>
                <a:latin typeface="Calibri" pitchFamily="34" charset="0"/>
                <a:ea typeface="+mn-ea"/>
              </a:rPr>
              <a:t>Palpable mass/</a:t>
            </a:r>
            <a:r>
              <a:rPr lang="en-US" sz="1600" dirty="0" err="1">
                <a:solidFill>
                  <a:schemeClr val="bg1"/>
                </a:solidFill>
                <a:latin typeface="Calibri" pitchFamily="34" charset="0"/>
                <a:ea typeface="+mn-ea"/>
              </a:rPr>
              <a:t>lymphadenopathy</a:t>
            </a:r>
            <a:endParaRPr lang="en-US" sz="1600" dirty="0">
              <a:solidFill>
                <a:schemeClr val="bg1"/>
              </a:solidFill>
              <a:latin typeface="Calibri" pitchFamily="34" charset="0"/>
              <a:ea typeface="+mn-ea"/>
            </a:endParaRPr>
          </a:p>
        </p:txBody>
      </p:sp>
    </p:spTree>
    <p:extLst>
      <p:ext uri="{BB962C8B-B14F-4D97-AF65-F5344CB8AC3E}">
        <p14:creationId xmlns:p14="http://schemas.microsoft.com/office/powerpoint/2010/main" val="33686346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20700" y="381000"/>
            <a:ext cx="8102600" cy="6083300"/>
          </a:xfrm>
          <a:prstGeom prst="rect">
            <a:avLst/>
          </a:prstGeom>
        </p:spPr>
      </p:pic>
    </p:spTree>
    <p:extLst>
      <p:ext uri="{BB962C8B-B14F-4D97-AF65-F5344CB8AC3E}">
        <p14:creationId xmlns:p14="http://schemas.microsoft.com/office/powerpoint/2010/main" val="9249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idx="4294967295"/>
          </p:nvPr>
        </p:nvSpPr>
        <p:spPr>
          <a:xfrm>
            <a:off x="663575" y="404664"/>
            <a:ext cx="7816850" cy="838200"/>
          </a:xfrm>
        </p:spPr>
        <p:txBody>
          <a:bodyPr lIns="90488" tIns="44450" rIns="90488" bIns="44450" anchor="t"/>
          <a:lstStyle/>
          <a:p>
            <a:r>
              <a:rPr lang="en-US" sz="2400" b="1" dirty="0" err="1">
                <a:solidFill>
                  <a:srgbClr val="FFFF00"/>
                </a:solidFill>
                <a:latin typeface="Arial" charset="0"/>
                <a:cs typeface="Arial" charset="0"/>
              </a:rPr>
              <a:t>Polypharmacy</a:t>
            </a:r>
            <a:r>
              <a:rPr lang="en-US" sz="2400" b="1" dirty="0">
                <a:solidFill>
                  <a:srgbClr val="FFFF00"/>
                </a:solidFill>
                <a:latin typeface="Arial" charset="0"/>
                <a:cs typeface="Arial" charset="0"/>
              </a:rPr>
              <a:t>: </a:t>
            </a:r>
            <a:br>
              <a:rPr lang="en-US" sz="2400" b="1" dirty="0">
                <a:solidFill>
                  <a:srgbClr val="FFFF00"/>
                </a:solidFill>
                <a:latin typeface="Arial" charset="0"/>
                <a:cs typeface="Arial" charset="0"/>
              </a:rPr>
            </a:br>
            <a:r>
              <a:rPr lang="en-US" sz="2400" b="1" dirty="0">
                <a:solidFill>
                  <a:srgbClr val="FFFF00"/>
                </a:solidFill>
                <a:latin typeface="Arial" charset="0"/>
                <a:cs typeface="Arial" charset="0"/>
              </a:rPr>
              <a:t>Predictors of Potential Drug Interactions</a:t>
            </a:r>
            <a:r>
              <a:rPr lang="de-DE" sz="2400" b="1" dirty="0">
                <a:solidFill>
                  <a:srgbClr val="FFFF00"/>
                </a:solidFill>
                <a:latin typeface="Arial" charset="0"/>
                <a:cs typeface="Arial" charset="0"/>
              </a:rPr>
              <a:t/>
            </a:r>
            <a:br>
              <a:rPr lang="de-DE" sz="2400" b="1" dirty="0">
                <a:solidFill>
                  <a:srgbClr val="FFFF00"/>
                </a:solidFill>
                <a:latin typeface="Arial" charset="0"/>
                <a:cs typeface="Arial" charset="0"/>
              </a:rPr>
            </a:br>
            <a:endParaRPr lang="de-DE" sz="2400" b="1" dirty="0">
              <a:solidFill>
                <a:srgbClr val="FFFF00"/>
              </a:solidFill>
              <a:latin typeface="Arial" charset="0"/>
            </a:endParaRPr>
          </a:p>
        </p:txBody>
      </p:sp>
      <p:graphicFrame>
        <p:nvGraphicFramePr>
          <p:cNvPr id="12290" name="Diagramm 15"/>
          <p:cNvGraphicFramePr>
            <a:graphicFrameLocks/>
          </p:cNvGraphicFramePr>
          <p:nvPr>
            <p:extLst>
              <p:ext uri="{D42A27DB-BD31-4B8C-83A1-F6EECF244321}">
                <p14:modId xmlns:p14="http://schemas.microsoft.com/office/powerpoint/2010/main" val="1410264636"/>
              </p:ext>
            </p:extLst>
          </p:nvPr>
        </p:nvGraphicFramePr>
        <p:xfrm>
          <a:off x="1982688" y="1772816"/>
          <a:ext cx="5181600" cy="3381375"/>
        </p:xfrm>
        <a:graphic>
          <a:graphicData uri="http://schemas.openxmlformats.org/presentationml/2006/ole">
            <mc:AlternateContent xmlns:mc="http://schemas.openxmlformats.org/markup-compatibility/2006">
              <mc:Choice xmlns:v="urn:schemas-microsoft-com:vml" Requires="v">
                <p:oleObj spid="_x0000_s49201" name="Foglio di lavoro" r:id="rId3" imgW="5190978" imgH="3381522" progId="Excel.Sheet.8">
                  <p:embed/>
                </p:oleObj>
              </mc:Choice>
              <mc:Fallback>
                <p:oleObj name="Foglio di lavoro" r:id="rId3" imgW="5190978" imgH="3381522"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688" y="1772816"/>
                        <a:ext cx="5181600" cy="3381375"/>
                      </a:xfrm>
                      <a:prstGeom prst="rect">
                        <a:avLst/>
                      </a:prstGeom>
                      <a:solidFill>
                        <a:srgbClr val="FFFFFF"/>
                      </a:solidFill>
                      <a:ln>
                        <a:noFill/>
                      </a:ln>
                    </p:spPr>
                  </p:pic>
                </p:oleObj>
              </mc:Fallback>
            </mc:AlternateContent>
          </a:graphicData>
        </a:graphic>
      </p:graphicFrame>
      <p:sp>
        <p:nvSpPr>
          <p:cNvPr id="12292" name="Textfeld 16"/>
          <p:cNvSpPr txBox="1">
            <a:spLocks noChangeArrowheads="1"/>
          </p:cNvSpPr>
          <p:nvPr/>
        </p:nvSpPr>
        <p:spPr bwMode="auto">
          <a:xfrm>
            <a:off x="3062982" y="3917528"/>
            <a:ext cx="66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de-DE" sz="1200" b="1" dirty="0"/>
              <a:t>18%</a:t>
            </a:r>
          </a:p>
        </p:txBody>
      </p:sp>
      <p:sp>
        <p:nvSpPr>
          <p:cNvPr id="12293" name="Textfeld 17"/>
          <p:cNvSpPr txBox="1">
            <a:spLocks noChangeArrowheads="1"/>
          </p:cNvSpPr>
          <p:nvPr/>
        </p:nvSpPr>
        <p:spPr bwMode="auto">
          <a:xfrm>
            <a:off x="4503142" y="3030929"/>
            <a:ext cx="66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de-DE" sz="1200" b="1" dirty="0"/>
              <a:t>50%</a:t>
            </a:r>
          </a:p>
        </p:txBody>
      </p:sp>
      <p:sp>
        <p:nvSpPr>
          <p:cNvPr id="12294" name="Textfeld 18"/>
          <p:cNvSpPr txBox="1">
            <a:spLocks noChangeArrowheads="1"/>
          </p:cNvSpPr>
          <p:nvPr/>
        </p:nvSpPr>
        <p:spPr bwMode="auto">
          <a:xfrm>
            <a:off x="5930974" y="1939776"/>
            <a:ext cx="660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de-DE" sz="1200" b="1" dirty="0"/>
              <a:t>90%</a:t>
            </a:r>
          </a:p>
        </p:txBody>
      </p:sp>
      <p:sp>
        <p:nvSpPr>
          <p:cNvPr id="12295" name="Rectangle 15"/>
          <p:cNvSpPr>
            <a:spLocks noChangeArrowheads="1"/>
          </p:cNvSpPr>
          <p:nvPr/>
        </p:nvSpPr>
        <p:spPr bwMode="auto">
          <a:xfrm>
            <a:off x="2286000" y="5949280"/>
            <a:ext cx="6318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dirty="0" err="1">
                <a:solidFill>
                  <a:schemeClr val="bg1"/>
                </a:solidFill>
                <a:cs typeface="Arial" charset="0"/>
              </a:rPr>
              <a:t>Weideman</a:t>
            </a:r>
            <a:r>
              <a:rPr lang="en-US" sz="1400" dirty="0">
                <a:solidFill>
                  <a:schemeClr val="bg1"/>
                </a:solidFill>
                <a:cs typeface="Arial" charset="0"/>
              </a:rPr>
              <a:t> et al. </a:t>
            </a:r>
            <a:r>
              <a:rPr lang="en-US" sz="1400" dirty="0" err="1">
                <a:solidFill>
                  <a:schemeClr val="bg1"/>
                </a:solidFill>
                <a:cs typeface="Arial" charset="0"/>
              </a:rPr>
              <a:t>Hosp</a:t>
            </a:r>
            <a:r>
              <a:rPr lang="en-US" sz="1400" dirty="0">
                <a:solidFill>
                  <a:schemeClr val="bg1"/>
                </a:solidFill>
                <a:cs typeface="Arial" charset="0"/>
              </a:rPr>
              <a:t> Pharm 1998;33:835–840</a:t>
            </a:r>
          </a:p>
        </p:txBody>
      </p:sp>
      <p:sp>
        <p:nvSpPr>
          <p:cNvPr id="12296" name="Rectangle 16"/>
          <p:cNvSpPr>
            <a:spLocks noChangeArrowheads="1"/>
          </p:cNvSpPr>
          <p:nvPr/>
        </p:nvSpPr>
        <p:spPr bwMode="auto">
          <a:xfrm>
            <a:off x="3476960" y="5191169"/>
            <a:ext cx="2749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23850" indent="-355600" algn="ctr" eaLnBrk="0" hangingPunct="0">
              <a:spcBef>
                <a:spcPts val="700"/>
              </a:spcBef>
              <a:buClr>
                <a:srgbClr val="17375E"/>
              </a:buClr>
              <a:buSzPct val="130000"/>
              <a:buFont typeface="Wingdings" charset="0"/>
              <a:buNone/>
            </a:pPr>
            <a:r>
              <a:rPr lang="en-US" b="1" dirty="0">
                <a:solidFill>
                  <a:srgbClr val="FFFFFF"/>
                </a:solidFill>
                <a:cs typeface="Arial" charset="0"/>
              </a:rPr>
              <a:t>Number of medications</a:t>
            </a:r>
            <a:endParaRPr lang="de-DE" b="1" dirty="0">
              <a:solidFill>
                <a:srgbClr val="FFFFFF"/>
              </a:solidFill>
              <a:cs typeface="Arial" charset="0"/>
            </a:endParaRPr>
          </a:p>
        </p:txBody>
      </p:sp>
      <p:sp>
        <p:nvSpPr>
          <p:cNvPr id="12297" name="Rectangle 17"/>
          <p:cNvSpPr>
            <a:spLocks noChangeArrowheads="1"/>
          </p:cNvSpPr>
          <p:nvPr/>
        </p:nvSpPr>
        <p:spPr bwMode="auto">
          <a:xfrm rot="-5400000">
            <a:off x="97965" y="3287570"/>
            <a:ext cx="3326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23850" indent="-355600" eaLnBrk="0" hangingPunct="0">
              <a:spcBef>
                <a:spcPts val="700"/>
              </a:spcBef>
              <a:buClr>
                <a:srgbClr val="17375E"/>
              </a:buClr>
              <a:buSzPct val="130000"/>
              <a:buFont typeface="Wingdings" charset="0"/>
              <a:buNone/>
            </a:pPr>
            <a:r>
              <a:rPr lang="en-US" b="1" dirty="0">
                <a:solidFill>
                  <a:srgbClr val="FFFFFF"/>
                </a:solidFill>
                <a:cs typeface="Arial" charset="0"/>
              </a:rPr>
              <a:t>Probability of interaction (%)</a:t>
            </a:r>
            <a:endParaRPr lang="de-DE" b="1" dirty="0">
              <a:solidFill>
                <a:srgbClr val="FFFFFF"/>
              </a:solidFill>
              <a:cs typeface="Arial" charset="0"/>
            </a:endParaRPr>
          </a:p>
        </p:txBody>
      </p:sp>
    </p:spTree>
    <p:extLst>
      <p:ext uri="{BB962C8B-B14F-4D97-AF65-F5344CB8AC3E}">
        <p14:creationId xmlns:p14="http://schemas.microsoft.com/office/powerpoint/2010/main" val="2415796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5" name="Picture 3" descr="GIC0301-05-016"/>
          <p:cNvPicPr>
            <a:picLocks noGrp="1" noChangeAspect="1" noChangeArrowheads="1"/>
          </p:cNvPicPr>
          <p:nvPr>
            <p:ph type="body"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a:stretch>
            <a:fillRect/>
          </a:stretch>
        </p:blipFill>
        <p:spPr>
          <a:xfrm>
            <a:off x="0" y="0"/>
            <a:ext cx="9144000" cy="6940550"/>
          </a:xfrm>
          <a:noFill/>
          <a:ln/>
        </p:spPr>
      </p:pic>
      <p:sp>
        <p:nvSpPr>
          <p:cNvPr id="5" name="Rettangolo arrotondato 4"/>
          <p:cNvSpPr/>
          <p:nvPr/>
        </p:nvSpPr>
        <p:spPr>
          <a:xfrm>
            <a:off x="4499992" y="116632"/>
            <a:ext cx="4644008" cy="3384376"/>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395536" y="3140968"/>
            <a:ext cx="432048" cy="5040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2483768" y="6525344"/>
            <a:ext cx="246885" cy="288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arrotondato 8"/>
          <p:cNvSpPr/>
          <p:nvPr/>
        </p:nvSpPr>
        <p:spPr>
          <a:xfrm>
            <a:off x="0" y="0"/>
            <a:ext cx="4644008" cy="3384376"/>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3811056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r>
              <a:rPr lang="it-IT" sz="4000" dirty="0" smtClean="0">
                <a:solidFill>
                  <a:srgbClr val="FFFF00"/>
                </a:solidFill>
              </a:rPr>
              <a:t>Classificazione delle CAG di </a:t>
            </a:r>
            <a:r>
              <a:rPr lang="it-IT" sz="4000" dirty="0" err="1" smtClean="0">
                <a:solidFill>
                  <a:srgbClr val="FFFF00"/>
                </a:solidFill>
              </a:rPr>
              <a:t>Strickland</a:t>
            </a:r>
            <a:endParaRPr lang="it-IT" sz="4000" dirty="0" smtClean="0">
              <a:solidFill>
                <a:srgbClr val="FFFF00"/>
              </a:solidFill>
            </a:endParaRPr>
          </a:p>
        </p:txBody>
      </p:sp>
      <p:graphicFrame>
        <p:nvGraphicFramePr>
          <p:cNvPr id="39155" name="Group 243"/>
          <p:cNvGraphicFramePr>
            <a:graphicFrameLocks noGrp="1"/>
          </p:cNvGraphicFramePr>
          <p:nvPr>
            <p:ph idx="1"/>
            <p:extLst>
              <p:ext uri="{D42A27DB-BD31-4B8C-83A1-F6EECF244321}">
                <p14:modId xmlns:p14="http://schemas.microsoft.com/office/powerpoint/2010/main" val="3000040941"/>
              </p:ext>
            </p:extLst>
          </p:nvPr>
        </p:nvGraphicFramePr>
        <p:xfrm>
          <a:off x="250825" y="1268413"/>
          <a:ext cx="8713663" cy="5548802"/>
        </p:xfrm>
        <a:graphic>
          <a:graphicData uri="http://schemas.openxmlformats.org/drawingml/2006/table">
            <a:tbl>
              <a:tblPr/>
              <a:tblGrid>
                <a:gridCol w="3601095"/>
                <a:gridCol w="2808303"/>
                <a:gridCol w="2304265"/>
              </a:tblGrid>
              <a:tr h="504403">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tx1"/>
                          </a:solidFill>
                          <a:effectLst/>
                          <a:latin typeface="Calibri" pitchFamily="34" charset="0"/>
                        </a:rPr>
                        <a:t>Caratteristiche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smtClean="0">
                          <a:ln>
                            <a:noFill/>
                          </a:ln>
                          <a:solidFill>
                            <a:schemeClr val="tx1"/>
                          </a:solidFill>
                          <a:effectLst/>
                          <a:latin typeface="Calibri" pitchFamily="34" charset="0"/>
                        </a:rPr>
                        <a:t>Tipo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800" b="0" i="0" u="none" strike="noStrike" cap="none" normalizeH="0" baseline="0" dirty="0" smtClean="0">
                          <a:ln>
                            <a:noFill/>
                          </a:ln>
                          <a:solidFill>
                            <a:schemeClr val="tx1"/>
                          </a:solidFill>
                          <a:effectLst/>
                          <a:latin typeface="Calibri" pitchFamily="34" charset="0"/>
                        </a:rPr>
                        <a:t>Tipo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Morfologia</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   Antro</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   Corpo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4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Normale</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Diffuso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4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Atrofia</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400" b="0" i="0" u="none" strike="noStrike" cap="none" normalizeH="0" baseline="0" dirty="0" smtClean="0">
                          <a:ln>
                            <a:noFill/>
                          </a:ln>
                          <a:solidFill>
                            <a:schemeClr val="tx1"/>
                          </a:solidFill>
                          <a:effectLst/>
                          <a:latin typeface="Calibri" pitchFamily="34" charset="0"/>
                        </a:rPr>
                        <a:t>Multifocale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342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smtClean="0">
                          <a:ln>
                            <a:noFill/>
                          </a:ln>
                          <a:solidFill>
                            <a:schemeClr val="tx1"/>
                          </a:solidFill>
                          <a:effectLst/>
                          <a:latin typeface="Calibri" pitchFamily="34" charset="0"/>
                        </a:rPr>
                        <a:t>Gastrina sierica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it-IT" sz="2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smtClean="0">
                          <a:ln>
                            <a:noFill/>
                          </a:ln>
                          <a:solidFill>
                            <a:schemeClr val="tx1"/>
                          </a:solidFill>
                          <a:effectLst/>
                          <a:latin typeface="Calibri" pitchFamily="34" charset="0"/>
                        </a:rPr>
                        <a:t>Secrezione acida gastrica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err="1" smtClean="0">
                          <a:ln>
                            <a:noFill/>
                          </a:ln>
                          <a:solidFill>
                            <a:schemeClr val="tx1"/>
                          </a:solidFill>
                          <a:effectLst/>
                          <a:latin typeface="Calibri" pitchFamily="34" charset="0"/>
                        </a:rPr>
                        <a:t>Anacidità</a:t>
                      </a:r>
                      <a:endParaRPr kumimoji="0" lang="it-IT" sz="2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Ipoacidità</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405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Autoanticorpi gastrici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45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Frequenza nell’anemia perniciosa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Fattori eziologici proposti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Componente genetica autoimmune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it-IT" sz="2600" b="0" i="0" u="none" strike="noStrike" cap="none" normalizeH="0" baseline="0" dirty="0" smtClean="0">
                          <a:ln>
                            <a:noFill/>
                          </a:ln>
                          <a:solidFill>
                            <a:schemeClr val="tx1"/>
                          </a:solidFill>
                          <a:effectLst/>
                          <a:latin typeface="Calibri" pitchFamily="34" charset="0"/>
                        </a:rPr>
                        <a:t>Irritanti della mucosa / HP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cxnSp>
        <p:nvCxnSpPr>
          <p:cNvPr id="3" name="Connettore 2 2"/>
          <p:cNvCxnSpPr/>
          <p:nvPr/>
        </p:nvCxnSpPr>
        <p:spPr>
          <a:xfrm flipV="1">
            <a:off x="4788024" y="3176972"/>
            <a:ext cx="0" cy="360040"/>
          </a:xfrm>
          <a:prstGeom prst="straightConnector1">
            <a:avLst/>
          </a:prstGeom>
          <a:ln w="317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6" name="Connettore 2 5"/>
          <p:cNvCxnSpPr/>
          <p:nvPr/>
        </p:nvCxnSpPr>
        <p:spPr>
          <a:xfrm flipV="1">
            <a:off x="5080992" y="3176972"/>
            <a:ext cx="0" cy="360040"/>
          </a:xfrm>
          <a:prstGeom prst="straightConnector1">
            <a:avLst/>
          </a:prstGeom>
          <a:ln w="317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7" name="Connettore 2 6"/>
          <p:cNvCxnSpPr/>
          <p:nvPr/>
        </p:nvCxnSpPr>
        <p:spPr>
          <a:xfrm flipV="1">
            <a:off x="5399484" y="3176972"/>
            <a:ext cx="0" cy="360040"/>
          </a:xfrm>
          <a:prstGeom prst="straightConnector1">
            <a:avLst/>
          </a:prstGeom>
          <a:ln w="317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5" name="Connettore 2 4"/>
          <p:cNvCxnSpPr/>
          <p:nvPr/>
        </p:nvCxnSpPr>
        <p:spPr>
          <a:xfrm>
            <a:off x="7236296" y="3176972"/>
            <a:ext cx="0" cy="36004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7452320" y="3356992"/>
            <a:ext cx="504056"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79290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539750" y="1268413"/>
            <a:ext cx="8064500" cy="4216539"/>
          </a:xfrm>
          <a:prstGeom prst="rect">
            <a:avLst/>
          </a:prstGeom>
          <a:noFill/>
          <a:ln w="9525">
            <a:noFill/>
            <a:miter lim="800000"/>
            <a:headEnd/>
            <a:tailEnd/>
          </a:ln>
          <a:effectLst/>
        </p:spPr>
        <p:txBody>
          <a:bodyPr>
            <a:spAutoFit/>
          </a:bodyPr>
          <a:lstStyle/>
          <a:p>
            <a:pPr>
              <a:spcBef>
                <a:spcPct val="50000"/>
              </a:spcBef>
            </a:pPr>
            <a:r>
              <a:rPr lang="it-IT" sz="4000" dirty="0">
                <a:solidFill>
                  <a:srgbClr val="FFFF00"/>
                </a:solidFill>
                <a:latin typeface="+mj-lt"/>
              </a:rPr>
              <a:t>3</a:t>
            </a:r>
            <a:r>
              <a:rPr lang="it-IT" sz="4000" dirty="0" smtClean="0">
                <a:solidFill>
                  <a:srgbClr val="FFFF00"/>
                </a:solidFill>
                <a:latin typeface="+mj-lt"/>
              </a:rPr>
              <a:t>- Sistema di Sidney </a:t>
            </a:r>
            <a:r>
              <a:rPr lang="it-IT" sz="4000" dirty="0">
                <a:solidFill>
                  <a:schemeClr val="bg1"/>
                </a:solidFill>
                <a:latin typeface="+mj-lt"/>
              </a:rPr>
              <a:t>(</a:t>
            </a:r>
            <a:r>
              <a:rPr lang="it-IT" sz="4000" dirty="0" smtClean="0">
                <a:solidFill>
                  <a:schemeClr val="bg1"/>
                </a:solidFill>
                <a:latin typeface="+mj-lt"/>
              </a:rPr>
              <a:t>1990)</a:t>
            </a:r>
            <a:endParaRPr lang="it-IT" sz="4000" dirty="0">
              <a:solidFill>
                <a:schemeClr val="bg1"/>
              </a:solidFill>
              <a:latin typeface="+mj-lt"/>
            </a:endParaRPr>
          </a:p>
          <a:p>
            <a:pPr>
              <a:spcBef>
                <a:spcPct val="50000"/>
              </a:spcBef>
            </a:pPr>
            <a:endParaRPr lang="it-IT" sz="3600" dirty="0" smtClean="0">
              <a:solidFill>
                <a:schemeClr val="bg1"/>
              </a:solidFill>
              <a:latin typeface="+mj-lt"/>
            </a:endParaRPr>
          </a:p>
          <a:p>
            <a:pPr>
              <a:spcBef>
                <a:spcPct val="50000"/>
              </a:spcBef>
            </a:pPr>
            <a:endParaRPr lang="it-IT" sz="4000" dirty="0">
              <a:solidFill>
                <a:srgbClr val="FFFF00"/>
              </a:solidFill>
              <a:latin typeface="+mj-lt"/>
            </a:endParaRPr>
          </a:p>
          <a:p>
            <a:pPr>
              <a:spcBef>
                <a:spcPct val="50000"/>
              </a:spcBef>
            </a:pPr>
            <a:r>
              <a:rPr lang="it-IT" sz="4000" dirty="0" smtClean="0">
                <a:solidFill>
                  <a:srgbClr val="FFFF00"/>
                </a:solidFill>
                <a:latin typeface="+mj-lt"/>
              </a:rPr>
              <a:t>4- Sistema di Sidney </a:t>
            </a:r>
            <a:r>
              <a:rPr lang="it-IT" sz="4000" dirty="0" err="1" smtClean="0">
                <a:solidFill>
                  <a:srgbClr val="FFFF00"/>
                </a:solidFill>
                <a:latin typeface="+mj-lt"/>
              </a:rPr>
              <a:t>Updated</a:t>
            </a:r>
            <a:r>
              <a:rPr lang="it-IT" sz="4000" dirty="0" smtClean="0">
                <a:solidFill>
                  <a:srgbClr val="FFFF00"/>
                </a:solidFill>
                <a:latin typeface="+mj-lt"/>
              </a:rPr>
              <a:t> (1996)</a:t>
            </a:r>
            <a:endParaRPr lang="it-IT" sz="4000" dirty="0">
              <a:solidFill>
                <a:srgbClr val="FFFF00"/>
              </a:solidFill>
              <a:latin typeface="+mj-lt"/>
            </a:endParaRPr>
          </a:p>
          <a:p>
            <a:pPr>
              <a:spcBef>
                <a:spcPct val="50000"/>
              </a:spcBef>
            </a:pPr>
            <a:r>
              <a:rPr lang="it-IT" sz="3600" dirty="0">
                <a:solidFill>
                  <a:schemeClr val="bg1"/>
                </a:solidFill>
                <a:latin typeface="+mj-lt"/>
              </a:rPr>
              <a:t>					</a:t>
            </a:r>
            <a:endParaRPr lang="it-IT" sz="3600" dirty="0">
              <a:solidFill>
                <a:srgbClr val="FFFF00"/>
              </a:solidFill>
              <a:latin typeface="+mj-lt"/>
            </a:endParaRPr>
          </a:p>
        </p:txBody>
      </p:sp>
    </p:spTree>
    <p:extLst>
      <p:ext uri="{BB962C8B-B14F-4D97-AF65-F5344CB8AC3E}">
        <p14:creationId xmlns:p14="http://schemas.microsoft.com/office/powerpoint/2010/main" val="382531801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3396" y="0"/>
            <a:ext cx="92273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7371494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1143000"/>
          </a:xfrm>
        </p:spPr>
        <p:txBody>
          <a:bodyPr/>
          <a:lstStyle/>
          <a:p>
            <a:r>
              <a:rPr lang="it-IT" dirty="0" smtClean="0">
                <a:solidFill>
                  <a:srgbClr val="FFFF00"/>
                </a:solidFill>
              </a:rPr>
              <a:t>Nosografia istopatologica</a:t>
            </a:r>
            <a:endParaRPr lang="it-IT" dirty="0">
              <a:solidFill>
                <a:srgbClr val="FFFF00"/>
              </a:solidFill>
            </a:endParaRPr>
          </a:p>
        </p:txBody>
      </p:sp>
      <p:sp>
        <p:nvSpPr>
          <p:cNvPr id="3" name="Segnaposto contenuto 2"/>
          <p:cNvSpPr>
            <a:spLocks noGrp="1"/>
          </p:cNvSpPr>
          <p:nvPr>
            <p:ph idx="1"/>
          </p:nvPr>
        </p:nvSpPr>
        <p:spPr>
          <a:xfrm>
            <a:off x="467544" y="1772816"/>
            <a:ext cx="8229600" cy="4464496"/>
          </a:xfrm>
        </p:spPr>
        <p:txBody>
          <a:bodyPr/>
          <a:lstStyle/>
          <a:p>
            <a:pPr>
              <a:buFont typeface="Wingdings" pitchFamily="2" charset="2"/>
              <a:buChar char="ü"/>
            </a:pPr>
            <a:r>
              <a:rPr lang="it-IT" sz="2800" dirty="0" smtClean="0">
                <a:solidFill>
                  <a:srgbClr val="00FF00"/>
                </a:solidFill>
              </a:rPr>
              <a:t>Superficiale</a:t>
            </a:r>
          </a:p>
          <a:p>
            <a:pPr>
              <a:buFont typeface="Wingdings" pitchFamily="2" charset="2"/>
              <a:buChar char="ü"/>
            </a:pPr>
            <a:r>
              <a:rPr lang="it-IT" sz="2800" dirty="0">
                <a:solidFill>
                  <a:schemeClr val="tx2">
                    <a:lumMod val="60000"/>
                    <a:lumOff val="40000"/>
                  </a:schemeClr>
                </a:solidFill>
              </a:rPr>
              <a:t> </a:t>
            </a:r>
            <a:r>
              <a:rPr lang="it-IT" sz="2800" dirty="0" smtClean="0">
                <a:solidFill>
                  <a:schemeClr val="tx2">
                    <a:lumMod val="60000"/>
                    <a:lumOff val="40000"/>
                  </a:schemeClr>
                </a:solidFill>
              </a:rPr>
              <a:t>Atrofica</a:t>
            </a:r>
          </a:p>
          <a:p>
            <a:pPr>
              <a:buFont typeface="Wingdings" pitchFamily="2" charset="2"/>
              <a:buChar char="ü"/>
            </a:pPr>
            <a:r>
              <a:rPr lang="it-IT" sz="2800" dirty="0" smtClean="0">
                <a:solidFill>
                  <a:srgbClr val="FF6666"/>
                </a:solidFill>
              </a:rPr>
              <a:t>(Ipertrofica)</a:t>
            </a:r>
          </a:p>
          <a:p>
            <a:pPr marL="0" indent="0">
              <a:buNone/>
            </a:pPr>
            <a:r>
              <a:rPr lang="it-IT" sz="2800" i="1" dirty="0" smtClean="0">
                <a:solidFill>
                  <a:schemeClr val="bg1"/>
                </a:solidFill>
              </a:rPr>
              <a:t>Localizzazione</a:t>
            </a:r>
            <a:r>
              <a:rPr lang="it-IT" sz="2800" dirty="0" smtClean="0">
                <a:solidFill>
                  <a:schemeClr val="bg1"/>
                </a:solidFill>
              </a:rPr>
              <a:t>:  </a:t>
            </a:r>
            <a:r>
              <a:rPr lang="it-IT" sz="2800" dirty="0" smtClean="0">
                <a:solidFill>
                  <a:schemeClr val="tx2">
                    <a:lumMod val="20000"/>
                    <a:lumOff val="80000"/>
                  </a:schemeClr>
                </a:solidFill>
              </a:rPr>
              <a:t>antro, corpo, pan-gastrica</a:t>
            </a:r>
          </a:p>
          <a:p>
            <a:pPr marL="0" indent="0">
              <a:buNone/>
            </a:pPr>
            <a:endParaRPr lang="it-IT" sz="1200" dirty="0" smtClean="0">
              <a:solidFill>
                <a:schemeClr val="bg1"/>
              </a:solidFill>
            </a:endParaRPr>
          </a:p>
          <a:p>
            <a:pPr marL="0" indent="0">
              <a:buNone/>
            </a:pPr>
            <a:r>
              <a:rPr lang="it-IT" sz="2800" i="1" dirty="0" smtClean="0">
                <a:solidFill>
                  <a:schemeClr val="bg1"/>
                </a:solidFill>
              </a:rPr>
              <a:t>Severità</a:t>
            </a:r>
            <a:r>
              <a:rPr lang="it-IT" sz="2800" dirty="0" smtClean="0">
                <a:solidFill>
                  <a:schemeClr val="bg1"/>
                </a:solidFill>
              </a:rPr>
              <a:t>:             </a:t>
            </a:r>
            <a:r>
              <a:rPr lang="it-IT" sz="2800" dirty="0" smtClean="0">
                <a:solidFill>
                  <a:srgbClr val="C6D9F1"/>
                </a:solidFill>
              </a:rPr>
              <a:t>lieve, moderata, severa</a:t>
            </a:r>
          </a:p>
          <a:p>
            <a:pPr marL="0" indent="0">
              <a:buNone/>
            </a:pPr>
            <a:endParaRPr lang="it-IT" sz="1200" dirty="0" smtClean="0">
              <a:solidFill>
                <a:schemeClr val="bg1"/>
              </a:solidFill>
            </a:endParaRPr>
          </a:p>
          <a:p>
            <a:pPr marL="0" indent="0">
              <a:buNone/>
            </a:pPr>
            <a:r>
              <a:rPr lang="it-IT" sz="2800" i="1" dirty="0" smtClean="0">
                <a:solidFill>
                  <a:schemeClr val="bg1"/>
                </a:solidFill>
              </a:rPr>
              <a:t>Attività</a:t>
            </a:r>
            <a:r>
              <a:rPr lang="it-IT" sz="2800" dirty="0" smtClean="0">
                <a:solidFill>
                  <a:schemeClr val="bg1"/>
                </a:solidFill>
              </a:rPr>
              <a:t>:</a:t>
            </a:r>
            <a:r>
              <a:rPr lang="it-IT" sz="2800" dirty="0">
                <a:solidFill>
                  <a:schemeClr val="bg1"/>
                </a:solidFill>
              </a:rPr>
              <a:t> </a:t>
            </a:r>
            <a:r>
              <a:rPr lang="it-IT" sz="2800" dirty="0" smtClean="0">
                <a:solidFill>
                  <a:schemeClr val="bg1"/>
                </a:solidFill>
              </a:rPr>
              <a:t>             </a:t>
            </a:r>
            <a:r>
              <a:rPr lang="it-IT" sz="2800" dirty="0" smtClean="0">
                <a:solidFill>
                  <a:srgbClr val="C6D9F1"/>
                </a:solidFill>
              </a:rPr>
              <a:t>attiva</a:t>
            </a:r>
            <a:r>
              <a:rPr lang="it-IT" sz="2800" dirty="0">
                <a:solidFill>
                  <a:srgbClr val="C6D9F1"/>
                </a:solidFill>
              </a:rPr>
              <a:t>, </a:t>
            </a:r>
            <a:r>
              <a:rPr lang="it-IT" sz="2800" dirty="0" smtClean="0">
                <a:solidFill>
                  <a:srgbClr val="C6D9F1"/>
                </a:solidFill>
              </a:rPr>
              <a:t>quiescente</a:t>
            </a:r>
          </a:p>
          <a:p>
            <a:pPr marL="0" indent="0">
              <a:buNone/>
            </a:pPr>
            <a:endParaRPr lang="it-IT" sz="1200" dirty="0" smtClean="0">
              <a:solidFill>
                <a:schemeClr val="bg1"/>
              </a:solidFill>
            </a:endParaRPr>
          </a:p>
          <a:p>
            <a:pPr marL="0" indent="0">
              <a:buNone/>
            </a:pPr>
            <a:r>
              <a:rPr lang="it-IT" sz="2800" i="1" dirty="0" smtClean="0">
                <a:solidFill>
                  <a:schemeClr val="bg1"/>
                </a:solidFill>
              </a:rPr>
              <a:t>Metaplasia</a:t>
            </a:r>
            <a:r>
              <a:rPr lang="it-IT" sz="2800" dirty="0" smtClean="0">
                <a:solidFill>
                  <a:schemeClr val="bg1"/>
                </a:solidFill>
              </a:rPr>
              <a:t>:       </a:t>
            </a:r>
            <a:r>
              <a:rPr lang="it-IT" sz="2800" dirty="0" smtClean="0">
                <a:solidFill>
                  <a:srgbClr val="C6D9F1"/>
                </a:solidFill>
              </a:rPr>
              <a:t>intestinale, pseudo-pilorica</a:t>
            </a:r>
          </a:p>
        </p:txBody>
      </p:sp>
    </p:spTree>
    <p:extLst>
      <p:ext uri="{BB962C8B-B14F-4D97-AF65-F5344CB8AC3E}">
        <p14:creationId xmlns:p14="http://schemas.microsoft.com/office/powerpoint/2010/main" val="112222250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46856" y="2636912"/>
            <a:ext cx="8229600" cy="1143000"/>
          </a:xfrm>
        </p:spPr>
        <p:txBody>
          <a:bodyPr/>
          <a:lstStyle/>
          <a:p>
            <a:r>
              <a:rPr lang="it-IT" dirty="0" smtClean="0">
                <a:solidFill>
                  <a:srgbClr val="FFFF00"/>
                </a:solidFill>
              </a:rPr>
              <a:t>Quadri </a:t>
            </a:r>
            <a:r>
              <a:rPr lang="it-IT" dirty="0" err="1" smtClean="0">
                <a:solidFill>
                  <a:srgbClr val="FFFF00"/>
                </a:solidFill>
              </a:rPr>
              <a:t>anatomo</a:t>
            </a:r>
            <a:r>
              <a:rPr lang="it-IT" dirty="0" smtClean="0">
                <a:solidFill>
                  <a:srgbClr val="FFFF00"/>
                </a:solidFill>
              </a:rPr>
              <a:t>-clinici particolari</a:t>
            </a:r>
            <a:endParaRPr lang="it-IT" dirty="0">
              <a:solidFill>
                <a:srgbClr val="FFFF00"/>
              </a:solidFill>
            </a:endParaRPr>
          </a:p>
        </p:txBody>
      </p:sp>
    </p:spTree>
    <p:extLst>
      <p:ext uri="{BB962C8B-B14F-4D97-AF65-F5344CB8AC3E}">
        <p14:creationId xmlns:p14="http://schemas.microsoft.com/office/powerpoint/2010/main" val="333668060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72908"/>
          </a:xfrm>
        </p:spPr>
        <p:txBody>
          <a:bodyPr/>
          <a:lstStyle/>
          <a:p>
            <a:pPr marL="0" indent="0" algn="ctr">
              <a:buNone/>
            </a:pPr>
            <a:r>
              <a:rPr lang="it-IT" dirty="0" smtClean="0">
                <a:solidFill>
                  <a:srgbClr val="FFFF00"/>
                </a:solidFill>
              </a:rPr>
              <a:t>MALATTIA DI MENETRIER</a:t>
            </a:r>
          </a:p>
          <a:p>
            <a:pPr marL="0" indent="0">
              <a:buNone/>
            </a:pPr>
            <a:r>
              <a:rPr lang="it-IT" sz="2000" dirty="0" smtClean="0">
                <a:solidFill>
                  <a:schemeClr val="bg1"/>
                </a:solidFill>
              </a:rPr>
              <a:t>- Pliche ampie e tortuose (corpo </a:t>
            </a:r>
            <a:r>
              <a:rPr lang="it-IT" sz="2000" dirty="0" smtClean="0">
                <a:solidFill>
                  <a:schemeClr val="bg1"/>
                </a:solidFill>
              </a:rPr>
              <a:t>e del fondo </a:t>
            </a:r>
            <a:r>
              <a:rPr lang="it-IT" sz="2000" dirty="0" smtClean="0">
                <a:solidFill>
                  <a:schemeClr val="bg1"/>
                </a:solidFill>
              </a:rPr>
              <a:t>gastrico);</a:t>
            </a:r>
            <a:endParaRPr lang="it-IT" sz="2000" dirty="0" smtClean="0">
              <a:solidFill>
                <a:schemeClr val="bg1"/>
              </a:solidFill>
            </a:endParaRPr>
          </a:p>
          <a:p>
            <a:pPr marL="0" indent="0">
              <a:buNone/>
            </a:pPr>
            <a:r>
              <a:rPr lang="it-IT" sz="2000" dirty="0" smtClean="0">
                <a:solidFill>
                  <a:schemeClr val="bg1"/>
                </a:solidFill>
              </a:rPr>
              <a:t>- Iperplasia </a:t>
            </a:r>
            <a:r>
              <a:rPr lang="it-IT" sz="2000" dirty="0" smtClean="0">
                <a:solidFill>
                  <a:schemeClr val="bg1"/>
                </a:solidFill>
              </a:rPr>
              <a:t>della superficie e delle cellule ghiandolari mucose, che sostituiscono la maggior parte delle cellule principali e parietali</a:t>
            </a:r>
          </a:p>
          <a:p>
            <a:pPr marL="0" indent="0">
              <a:buNone/>
            </a:pPr>
            <a:r>
              <a:rPr lang="it-IT" sz="2000" dirty="0" smtClean="0">
                <a:solidFill>
                  <a:schemeClr val="bg1"/>
                </a:solidFill>
              </a:rPr>
              <a:t>- La </a:t>
            </a:r>
            <a:r>
              <a:rPr lang="it-IT" sz="2000" dirty="0" smtClean="0">
                <a:solidFill>
                  <a:schemeClr val="bg1"/>
                </a:solidFill>
              </a:rPr>
              <a:t>lamina propria può contenere un numero aumentato di linfociti e può essere presente metaplasia </a:t>
            </a:r>
            <a:r>
              <a:rPr lang="it-IT" sz="2000" dirty="0" smtClean="0">
                <a:solidFill>
                  <a:schemeClr val="bg1"/>
                </a:solidFill>
              </a:rPr>
              <a:t>intestinale (quindi lesione </a:t>
            </a:r>
            <a:r>
              <a:rPr lang="it-IT" sz="2000" dirty="0" err="1" smtClean="0">
                <a:solidFill>
                  <a:schemeClr val="bg1"/>
                </a:solidFill>
              </a:rPr>
              <a:t>pre</a:t>
            </a:r>
            <a:r>
              <a:rPr lang="it-IT" sz="2000" dirty="0" smtClean="0">
                <a:solidFill>
                  <a:schemeClr val="bg1"/>
                </a:solidFill>
              </a:rPr>
              <a:t>-cancerosa).</a:t>
            </a:r>
            <a:endParaRPr lang="it-IT" sz="2800" dirty="0" smtClean="0">
              <a:solidFill>
                <a:schemeClr val="bg1"/>
              </a:solidFill>
            </a:endParaRPr>
          </a:p>
          <a:p>
            <a:pPr marL="0" indent="0" algn="ctr">
              <a:buNone/>
            </a:pPr>
            <a:r>
              <a:rPr lang="it-IT" sz="2800" dirty="0" smtClean="0">
                <a:solidFill>
                  <a:srgbClr val="FFFF00"/>
                </a:solidFill>
              </a:rPr>
              <a:t>Sintomi</a:t>
            </a:r>
          </a:p>
          <a:p>
            <a:pPr>
              <a:lnSpc>
                <a:spcPct val="75000"/>
              </a:lnSpc>
            </a:pPr>
            <a:r>
              <a:rPr lang="it-IT" sz="2000" dirty="0" smtClean="0">
                <a:solidFill>
                  <a:schemeClr val="bg1"/>
                </a:solidFill>
              </a:rPr>
              <a:t>Dolore epigastrico</a:t>
            </a:r>
          </a:p>
          <a:p>
            <a:pPr>
              <a:lnSpc>
                <a:spcPct val="75000"/>
              </a:lnSpc>
            </a:pPr>
            <a:r>
              <a:rPr lang="it-IT" sz="2000" dirty="0" smtClean="0">
                <a:solidFill>
                  <a:schemeClr val="bg1"/>
                </a:solidFill>
              </a:rPr>
              <a:t>Anoressia</a:t>
            </a:r>
          </a:p>
          <a:p>
            <a:pPr>
              <a:lnSpc>
                <a:spcPct val="75000"/>
              </a:lnSpc>
            </a:pPr>
            <a:r>
              <a:rPr lang="it-IT" sz="2000" dirty="0" smtClean="0">
                <a:solidFill>
                  <a:schemeClr val="bg1"/>
                </a:solidFill>
              </a:rPr>
              <a:t>Nausea, vomito</a:t>
            </a:r>
          </a:p>
          <a:p>
            <a:pPr>
              <a:lnSpc>
                <a:spcPct val="75000"/>
              </a:lnSpc>
            </a:pPr>
            <a:r>
              <a:rPr lang="it-IT" sz="2000" dirty="0" smtClean="0">
                <a:solidFill>
                  <a:schemeClr val="bg1"/>
                </a:solidFill>
              </a:rPr>
              <a:t>Perdita di peso</a:t>
            </a:r>
          </a:p>
          <a:p>
            <a:pPr>
              <a:lnSpc>
                <a:spcPct val="75000"/>
              </a:lnSpc>
            </a:pPr>
            <a:r>
              <a:rPr lang="it-IT" sz="2000" dirty="0" smtClean="0">
                <a:solidFill>
                  <a:schemeClr val="bg1"/>
                </a:solidFill>
              </a:rPr>
              <a:t>Sanguinamento gastrico (non comune</a:t>
            </a:r>
            <a:r>
              <a:rPr lang="it-IT" sz="2000" dirty="0" smtClean="0">
                <a:solidFill>
                  <a:schemeClr val="bg1"/>
                </a:solidFill>
              </a:rPr>
              <a:t>)</a:t>
            </a:r>
          </a:p>
          <a:p>
            <a:pPr>
              <a:lnSpc>
                <a:spcPct val="75000"/>
              </a:lnSpc>
            </a:pPr>
            <a:r>
              <a:rPr lang="it-IT" sz="2000" dirty="0" smtClean="0">
                <a:solidFill>
                  <a:schemeClr val="bg1"/>
                </a:solidFill>
              </a:rPr>
              <a:t>“</a:t>
            </a:r>
            <a:r>
              <a:rPr lang="it-IT" sz="2000" i="1" dirty="0" err="1" smtClean="0">
                <a:solidFill>
                  <a:schemeClr val="bg1"/>
                </a:solidFill>
              </a:rPr>
              <a:t>Protein</a:t>
            </a:r>
            <a:r>
              <a:rPr lang="it-IT" sz="2000" i="1" dirty="0" smtClean="0">
                <a:solidFill>
                  <a:schemeClr val="bg1"/>
                </a:solidFill>
              </a:rPr>
              <a:t> </a:t>
            </a:r>
            <a:r>
              <a:rPr lang="it-IT" sz="2000" i="1" dirty="0" err="1" smtClean="0">
                <a:solidFill>
                  <a:schemeClr val="bg1"/>
                </a:solidFill>
              </a:rPr>
              <a:t>losing</a:t>
            </a:r>
            <a:r>
              <a:rPr lang="it-IT" sz="2000" i="1" dirty="0" smtClean="0">
                <a:solidFill>
                  <a:schemeClr val="bg1"/>
                </a:solidFill>
              </a:rPr>
              <a:t> </a:t>
            </a:r>
            <a:r>
              <a:rPr lang="it-IT" sz="2000" i="1" dirty="0" err="1" smtClean="0">
                <a:solidFill>
                  <a:schemeClr val="bg1"/>
                </a:solidFill>
              </a:rPr>
              <a:t>gastropathy</a:t>
            </a:r>
            <a:r>
              <a:rPr lang="it-IT" sz="2000" dirty="0" smtClean="0">
                <a:solidFill>
                  <a:schemeClr val="bg1"/>
                </a:solidFill>
              </a:rPr>
              <a:t>”</a:t>
            </a:r>
            <a:endParaRPr lang="it-IT" sz="2000" dirty="0" smtClean="0">
              <a:solidFill>
                <a:schemeClr val="bg1"/>
              </a:solidFill>
            </a:endParaRPr>
          </a:p>
          <a:p>
            <a:pPr marL="0" indent="0">
              <a:buNone/>
            </a:pPr>
            <a:r>
              <a:rPr lang="it-IT" sz="2000" dirty="0" smtClean="0">
                <a:solidFill>
                  <a:schemeClr val="bg1"/>
                </a:solidFill>
              </a:rPr>
              <a:t>La secrezione acida gastrica è ridotta/assente</a:t>
            </a:r>
          </a:p>
          <a:p>
            <a:pPr marL="0" indent="0">
              <a:lnSpc>
                <a:spcPct val="75000"/>
              </a:lnSpc>
              <a:buNone/>
            </a:pPr>
            <a:r>
              <a:rPr lang="it-IT" sz="2000" dirty="0" smtClean="0">
                <a:solidFill>
                  <a:schemeClr val="bg1"/>
                </a:solidFill>
              </a:rPr>
              <a:t>RX prime vie (‘pasto </a:t>
            </a:r>
            <a:r>
              <a:rPr lang="it-IT" sz="2000" dirty="0" err="1" smtClean="0">
                <a:solidFill>
                  <a:schemeClr val="bg1"/>
                </a:solidFill>
              </a:rPr>
              <a:t>baritato</a:t>
            </a:r>
            <a:r>
              <a:rPr lang="it-IT" sz="2000" dirty="0" smtClean="0">
                <a:solidFill>
                  <a:schemeClr val="bg1"/>
                </a:solidFill>
              </a:rPr>
              <a:t>’): pliche gastriche “giganti”</a:t>
            </a:r>
            <a:endParaRPr lang="it-IT" sz="2000" dirty="0" smtClean="0">
              <a:solidFill>
                <a:schemeClr val="bg1"/>
              </a:solidFill>
            </a:endParaRPr>
          </a:p>
          <a:p>
            <a:pPr marL="0" indent="0">
              <a:lnSpc>
                <a:spcPct val="75000"/>
              </a:lnSpc>
              <a:buNone/>
            </a:pPr>
            <a:r>
              <a:rPr lang="it-IT" sz="2000" dirty="0" smtClean="0">
                <a:solidFill>
                  <a:schemeClr val="bg1"/>
                </a:solidFill>
              </a:rPr>
              <a:t>L’</a:t>
            </a:r>
            <a:r>
              <a:rPr lang="it-IT" sz="2000" dirty="0" smtClean="0">
                <a:solidFill>
                  <a:schemeClr val="bg1"/>
                </a:solidFill>
              </a:rPr>
              <a:t>EGDS </a:t>
            </a:r>
            <a:r>
              <a:rPr lang="it-IT" sz="2000" dirty="0" smtClean="0">
                <a:solidFill>
                  <a:schemeClr val="bg1"/>
                </a:solidFill>
              </a:rPr>
              <a:t>conferma </a:t>
            </a:r>
            <a:r>
              <a:rPr lang="it-IT" sz="2000" dirty="0" smtClean="0">
                <a:solidFill>
                  <a:schemeClr val="bg1"/>
                </a:solidFill>
              </a:rPr>
              <a:t>l’ipertrofia delle pliche</a:t>
            </a:r>
          </a:p>
          <a:p>
            <a:pPr marL="0" indent="0">
              <a:lnSpc>
                <a:spcPct val="75000"/>
              </a:lnSpc>
              <a:buNone/>
            </a:pPr>
            <a:endParaRPr lang="it-IT" sz="1000" dirty="0" smtClean="0">
              <a:solidFill>
                <a:schemeClr val="bg1"/>
              </a:solidFill>
            </a:endParaRPr>
          </a:p>
          <a:p>
            <a:pPr marL="0" indent="0">
              <a:lnSpc>
                <a:spcPct val="75000"/>
              </a:lnSpc>
              <a:buNone/>
            </a:pPr>
            <a:r>
              <a:rPr lang="it-IT" sz="2000" dirty="0" smtClean="0">
                <a:solidFill>
                  <a:srgbClr val="FFFF00"/>
                </a:solidFill>
              </a:rPr>
              <a:t>DIAGNOSI</a:t>
            </a:r>
            <a:r>
              <a:rPr lang="it-IT" sz="2000" dirty="0" smtClean="0">
                <a:solidFill>
                  <a:schemeClr val="bg1"/>
                </a:solidFill>
              </a:rPr>
              <a:t>: </a:t>
            </a:r>
            <a:r>
              <a:rPr lang="it-IT" sz="2000" dirty="0">
                <a:solidFill>
                  <a:schemeClr val="bg1"/>
                </a:solidFill>
              </a:rPr>
              <a:t>T</a:t>
            </a:r>
            <a:r>
              <a:rPr lang="it-IT" sz="2000" dirty="0" smtClean="0">
                <a:solidFill>
                  <a:schemeClr val="bg1"/>
                </a:solidFill>
              </a:rPr>
              <a:t>ramite biopsia mucosa </a:t>
            </a:r>
          </a:p>
          <a:p>
            <a:pPr marL="0" indent="0">
              <a:lnSpc>
                <a:spcPct val="75000"/>
              </a:lnSpc>
              <a:buNone/>
            </a:pPr>
            <a:endParaRPr lang="it-IT" sz="1000" dirty="0" smtClean="0">
              <a:solidFill>
                <a:schemeClr val="bg1"/>
              </a:solidFill>
            </a:endParaRPr>
          </a:p>
          <a:p>
            <a:pPr marL="0" indent="0">
              <a:lnSpc>
                <a:spcPct val="75000"/>
              </a:lnSpc>
              <a:buNone/>
            </a:pPr>
            <a:r>
              <a:rPr lang="it-IT" sz="2000" dirty="0" smtClean="0">
                <a:solidFill>
                  <a:srgbClr val="FFFF00"/>
                </a:solidFill>
              </a:rPr>
              <a:t>TRATTAMENTO: </a:t>
            </a:r>
            <a:r>
              <a:rPr lang="it-IT" sz="2000" dirty="0" smtClean="0">
                <a:solidFill>
                  <a:schemeClr val="bg1"/>
                </a:solidFill>
              </a:rPr>
              <a:t>Gastrectomia </a:t>
            </a:r>
            <a:r>
              <a:rPr lang="it-IT" sz="2000" dirty="0">
                <a:solidFill>
                  <a:schemeClr val="bg1"/>
                </a:solidFill>
              </a:rPr>
              <a:t>nella malattia severa</a:t>
            </a:r>
            <a:endParaRPr lang="it-IT" sz="2000" dirty="0" smtClean="0">
              <a:solidFill>
                <a:schemeClr val="bg1"/>
              </a:solidFill>
            </a:endParaRPr>
          </a:p>
          <a:p>
            <a:pPr marL="0" indent="0">
              <a:lnSpc>
                <a:spcPct val="75000"/>
              </a:lnSpc>
              <a:buNone/>
            </a:pPr>
            <a:r>
              <a:rPr lang="it-IT" sz="2000" dirty="0" smtClean="0">
                <a:solidFill>
                  <a:schemeClr val="bg1"/>
                </a:solidFill>
              </a:rPr>
              <a:t>	             </a:t>
            </a:r>
            <a:r>
              <a:rPr lang="it-IT" sz="2000" dirty="0" smtClean="0">
                <a:solidFill>
                  <a:schemeClr val="bg1"/>
                </a:solidFill>
              </a:rPr>
              <a:t> Dieta </a:t>
            </a:r>
            <a:r>
              <a:rPr lang="it-IT" sz="2000" dirty="0" smtClean="0">
                <a:solidFill>
                  <a:schemeClr val="bg1"/>
                </a:solidFill>
              </a:rPr>
              <a:t>iperproteica per rimpiazzare la perdita proteica</a:t>
            </a:r>
          </a:p>
          <a:p>
            <a:pPr marL="0" indent="0">
              <a:lnSpc>
                <a:spcPct val="75000"/>
              </a:lnSpc>
              <a:buNone/>
            </a:pPr>
            <a:r>
              <a:rPr lang="it-IT" sz="2000" dirty="0">
                <a:solidFill>
                  <a:schemeClr val="bg1"/>
                </a:solidFill>
              </a:rPr>
              <a:t>	</a:t>
            </a:r>
          </a:p>
        </p:txBody>
      </p:sp>
      <p:pic>
        <p:nvPicPr>
          <p:cNvPr id="2" name="Immagine 1"/>
          <p:cNvPicPr>
            <a:picLocks noChangeAspect="1"/>
          </p:cNvPicPr>
          <p:nvPr/>
        </p:nvPicPr>
        <p:blipFill rotWithShape="1">
          <a:blip r:embed="rId2"/>
          <a:srcRect l="2541" t="8769" r="2708"/>
          <a:stretch/>
        </p:blipFill>
        <p:spPr>
          <a:xfrm>
            <a:off x="5802084" y="2636912"/>
            <a:ext cx="3306420" cy="2736304"/>
          </a:xfrm>
          <a:prstGeom prst="rect">
            <a:avLst/>
          </a:prstGeom>
        </p:spPr>
      </p:pic>
    </p:spTree>
    <p:extLst>
      <p:ext uri="{BB962C8B-B14F-4D97-AF65-F5344CB8AC3E}">
        <p14:creationId xmlns:p14="http://schemas.microsoft.com/office/powerpoint/2010/main" val="297484323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476672"/>
            <a:ext cx="9036496" cy="6192688"/>
          </a:xfrm>
        </p:spPr>
        <p:txBody>
          <a:bodyPr/>
          <a:lstStyle/>
          <a:p>
            <a:pPr marL="0" indent="0" algn="ctr">
              <a:buNone/>
            </a:pPr>
            <a:r>
              <a:rPr lang="it-IT" dirty="0" smtClean="0">
                <a:solidFill>
                  <a:srgbClr val="FFFF00"/>
                </a:solidFill>
              </a:rPr>
              <a:t>GASTRITE CORROSIVA</a:t>
            </a:r>
          </a:p>
          <a:p>
            <a:pPr marL="0" indent="0" algn="ctr">
              <a:buNone/>
            </a:pPr>
            <a:endParaRPr lang="it-IT" sz="2600" dirty="0" smtClean="0">
              <a:solidFill>
                <a:srgbClr val="FFFF00"/>
              </a:solidFill>
            </a:endParaRPr>
          </a:p>
          <a:p>
            <a:pPr marL="0" indent="0">
              <a:buNone/>
            </a:pPr>
            <a:r>
              <a:rPr lang="it-IT" dirty="0" smtClean="0">
                <a:solidFill>
                  <a:schemeClr val="bg1"/>
                </a:solidFill>
              </a:rPr>
              <a:t>-</a:t>
            </a:r>
            <a:r>
              <a:rPr lang="it-IT" sz="2600" dirty="0" smtClean="0">
                <a:solidFill>
                  <a:schemeClr val="bg1"/>
                </a:solidFill>
              </a:rPr>
              <a:t>agenti chimici corrosivi </a:t>
            </a:r>
            <a:r>
              <a:rPr lang="it-IT" sz="2600" dirty="0" smtClean="0">
                <a:solidFill>
                  <a:schemeClr val="bg1"/>
                </a:solidFill>
                <a:sym typeface="Wingdings" panose="05000000000000000000" pitchFamily="2" charset="2"/>
              </a:rPr>
              <a:t> lesione dell’antro</a:t>
            </a:r>
          </a:p>
          <a:p>
            <a:pPr marL="0" indent="0">
              <a:buNone/>
            </a:pPr>
            <a:r>
              <a:rPr lang="it-IT" sz="2600" dirty="0" smtClean="0">
                <a:solidFill>
                  <a:schemeClr val="bg1"/>
                </a:solidFill>
                <a:sym typeface="Wingdings" panose="05000000000000000000" pitchFamily="2" charset="2"/>
              </a:rPr>
              <a:t> (</a:t>
            </a:r>
            <a:r>
              <a:rPr lang="it-IT" sz="2600" dirty="0" err="1" smtClean="0">
                <a:solidFill>
                  <a:schemeClr val="bg1"/>
                </a:solidFill>
                <a:sym typeface="Wingdings" panose="05000000000000000000" pitchFamily="2" charset="2"/>
              </a:rPr>
              <a:t>HCl</a:t>
            </a:r>
            <a:r>
              <a:rPr lang="it-IT" sz="2600" dirty="0" smtClean="0">
                <a:solidFill>
                  <a:schemeClr val="bg1"/>
                </a:solidFill>
                <a:sym typeface="Wingdings" panose="05000000000000000000" pitchFamily="2" charset="2"/>
              </a:rPr>
              <a:t>, H2SO4, </a:t>
            </a:r>
            <a:r>
              <a:rPr lang="it-IT" sz="2600" dirty="0" err="1" smtClean="0">
                <a:solidFill>
                  <a:schemeClr val="bg1"/>
                </a:solidFill>
                <a:sym typeface="Wingdings" panose="05000000000000000000" pitchFamily="2" charset="2"/>
              </a:rPr>
              <a:t>NaOH</a:t>
            </a:r>
            <a:r>
              <a:rPr lang="it-IT" sz="2600" dirty="0" smtClean="0">
                <a:solidFill>
                  <a:schemeClr val="bg1"/>
                </a:solidFill>
                <a:sym typeface="Wingdings" panose="05000000000000000000" pitchFamily="2" charset="2"/>
              </a:rPr>
              <a:t>)</a:t>
            </a:r>
          </a:p>
          <a:p>
            <a:pPr marL="0" indent="0">
              <a:buNone/>
            </a:pPr>
            <a:endParaRPr lang="it-IT" sz="2600" dirty="0">
              <a:solidFill>
                <a:schemeClr val="bg1"/>
              </a:solidFill>
              <a:sym typeface="Wingdings" panose="05000000000000000000" pitchFamily="2" charset="2"/>
            </a:endParaRPr>
          </a:p>
          <a:p>
            <a:pPr marL="0" indent="0">
              <a:buNone/>
            </a:pPr>
            <a:r>
              <a:rPr lang="it-IT" sz="2600" dirty="0" smtClean="0">
                <a:solidFill>
                  <a:srgbClr val="FFFF00"/>
                </a:solidFill>
                <a:sym typeface="Wingdings" panose="05000000000000000000" pitchFamily="2" charset="2"/>
              </a:rPr>
              <a:t>Sintomi</a:t>
            </a:r>
          </a:p>
          <a:p>
            <a:pPr marL="0" indent="0">
              <a:buNone/>
            </a:pPr>
            <a:r>
              <a:rPr lang="it-IT" sz="2600" dirty="0" smtClean="0">
                <a:solidFill>
                  <a:schemeClr val="bg1"/>
                </a:solidFill>
                <a:sym typeface="Wingdings" panose="05000000000000000000" pitchFamily="2" charset="2"/>
              </a:rPr>
              <a:t>Bruciore della bocca, della gola e dell’area retrosternale</a:t>
            </a:r>
          </a:p>
          <a:p>
            <a:pPr marL="0" indent="0">
              <a:buNone/>
            </a:pPr>
            <a:r>
              <a:rPr lang="it-IT" sz="2600" dirty="0" smtClean="0">
                <a:solidFill>
                  <a:schemeClr val="bg1"/>
                </a:solidFill>
                <a:sym typeface="Wingdings" panose="05000000000000000000" pitchFamily="2" charset="2"/>
              </a:rPr>
              <a:t>Dolore epigastrico</a:t>
            </a:r>
          </a:p>
          <a:p>
            <a:pPr marL="0" indent="0">
              <a:buNone/>
            </a:pPr>
            <a:r>
              <a:rPr lang="it-IT" sz="2600" dirty="0" smtClean="0">
                <a:solidFill>
                  <a:schemeClr val="bg1"/>
                </a:solidFill>
                <a:sym typeface="Wingdings" panose="05000000000000000000" pitchFamily="2" charset="2"/>
              </a:rPr>
              <a:t>Vomito</a:t>
            </a:r>
          </a:p>
          <a:p>
            <a:pPr marL="0" indent="0">
              <a:buNone/>
            </a:pPr>
            <a:r>
              <a:rPr lang="it-IT" sz="2600" dirty="0" smtClean="0">
                <a:solidFill>
                  <a:schemeClr val="bg1"/>
                </a:solidFill>
                <a:sym typeface="Wingdings" panose="05000000000000000000" pitchFamily="2" charset="2"/>
              </a:rPr>
              <a:t>Emorragia / perforazione</a:t>
            </a:r>
          </a:p>
          <a:p>
            <a:pPr marL="0" indent="0">
              <a:buNone/>
            </a:pPr>
            <a:endParaRPr lang="it-IT" sz="2600" dirty="0" smtClean="0">
              <a:solidFill>
                <a:schemeClr val="bg1"/>
              </a:solidFill>
              <a:sym typeface="Wingdings" panose="05000000000000000000" pitchFamily="2" charset="2"/>
            </a:endParaRPr>
          </a:p>
          <a:p>
            <a:pPr marL="0" indent="0">
              <a:buNone/>
            </a:pPr>
            <a:r>
              <a:rPr lang="it-IT" sz="2600" dirty="0" smtClean="0">
                <a:solidFill>
                  <a:srgbClr val="FFFF00"/>
                </a:solidFill>
                <a:sym typeface="Wingdings" panose="05000000000000000000" pitchFamily="2" charset="2"/>
              </a:rPr>
              <a:t>Trattamento</a:t>
            </a:r>
            <a:r>
              <a:rPr lang="it-IT" sz="2600" dirty="0" smtClean="0">
                <a:solidFill>
                  <a:schemeClr val="bg1"/>
                </a:solidFill>
                <a:sym typeface="Wingdings" panose="05000000000000000000" pitchFamily="2" charset="2"/>
              </a:rPr>
              <a:t>: terapia di supporto</a:t>
            </a:r>
            <a:endParaRPr lang="it-IT" sz="2600" dirty="0" smtClean="0">
              <a:solidFill>
                <a:schemeClr val="bg1"/>
              </a:solidFill>
            </a:endParaRPr>
          </a:p>
        </p:txBody>
      </p:sp>
    </p:spTree>
    <p:extLst>
      <p:ext uri="{BB962C8B-B14F-4D97-AF65-F5344CB8AC3E}">
        <p14:creationId xmlns:p14="http://schemas.microsoft.com/office/powerpoint/2010/main" val="412458558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023" y="476672"/>
            <a:ext cx="9036496" cy="6192688"/>
          </a:xfrm>
        </p:spPr>
        <p:txBody>
          <a:bodyPr/>
          <a:lstStyle/>
          <a:p>
            <a:pPr marL="0" indent="0" algn="ctr">
              <a:buNone/>
            </a:pPr>
            <a:r>
              <a:rPr lang="it-IT" dirty="0" smtClean="0">
                <a:solidFill>
                  <a:srgbClr val="FFFF00"/>
                </a:solidFill>
              </a:rPr>
              <a:t>GASTRITE INFETTIVA</a:t>
            </a:r>
          </a:p>
          <a:p>
            <a:pPr marL="0" indent="0" algn="ctr">
              <a:buNone/>
            </a:pPr>
            <a:endParaRPr lang="it-IT" sz="2600" dirty="0" smtClean="0">
              <a:solidFill>
                <a:srgbClr val="FFFF00"/>
              </a:solidFill>
            </a:endParaRPr>
          </a:p>
          <a:p>
            <a:pPr marL="0" indent="0">
              <a:buNone/>
            </a:pPr>
            <a:r>
              <a:rPr lang="it-IT" sz="2600" dirty="0" smtClean="0">
                <a:solidFill>
                  <a:schemeClr val="bg1"/>
                </a:solidFill>
              </a:rPr>
              <a:t>Gastrite flemmonoso: necrosi, sepsi</a:t>
            </a:r>
          </a:p>
          <a:p>
            <a:pPr marL="0" indent="0">
              <a:buNone/>
            </a:pPr>
            <a:r>
              <a:rPr lang="it-IT" sz="2600" dirty="0" smtClean="0">
                <a:solidFill>
                  <a:schemeClr val="bg1"/>
                </a:solidFill>
                <a:sym typeface="Wingdings" panose="05000000000000000000" pitchFamily="2" charset="2"/>
              </a:rPr>
              <a:t>-Streptococchi, stafilococchi, </a:t>
            </a:r>
            <a:r>
              <a:rPr lang="it-IT" sz="2600" dirty="0" err="1" smtClean="0">
                <a:solidFill>
                  <a:schemeClr val="bg1"/>
                </a:solidFill>
                <a:sym typeface="Wingdings" panose="05000000000000000000" pitchFamily="2" charset="2"/>
              </a:rPr>
              <a:t>Proteus</a:t>
            </a:r>
            <a:r>
              <a:rPr lang="it-IT" sz="2600" dirty="0" smtClean="0">
                <a:solidFill>
                  <a:schemeClr val="bg1"/>
                </a:solidFill>
                <a:sym typeface="Wingdings" panose="05000000000000000000" pitchFamily="2" charset="2"/>
              </a:rPr>
              <a:t>, Escherichia coli</a:t>
            </a:r>
          </a:p>
          <a:p>
            <a:pPr marL="0" indent="0">
              <a:buNone/>
            </a:pPr>
            <a:endParaRPr lang="it-IT" sz="2600" dirty="0" smtClean="0">
              <a:solidFill>
                <a:schemeClr val="bg1"/>
              </a:solidFill>
              <a:sym typeface="Wingdings" panose="05000000000000000000" pitchFamily="2" charset="2"/>
            </a:endParaRPr>
          </a:p>
          <a:p>
            <a:pPr marL="0" indent="0">
              <a:buNone/>
            </a:pPr>
            <a:r>
              <a:rPr lang="it-IT" sz="2600" dirty="0" smtClean="0">
                <a:solidFill>
                  <a:srgbClr val="FFFF00"/>
                </a:solidFill>
                <a:sym typeface="Wingdings" panose="05000000000000000000" pitchFamily="2" charset="2"/>
              </a:rPr>
              <a:t>Trattamento</a:t>
            </a:r>
            <a:r>
              <a:rPr lang="it-IT" sz="2600" dirty="0" smtClean="0">
                <a:solidFill>
                  <a:schemeClr val="bg1"/>
                </a:solidFill>
                <a:sym typeface="Wingdings" panose="05000000000000000000" pitchFamily="2" charset="2"/>
              </a:rPr>
              <a:t>: antibiotici </a:t>
            </a:r>
            <a:r>
              <a:rPr lang="it-IT" sz="2600" dirty="0" err="1" smtClean="0">
                <a:solidFill>
                  <a:schemeClr val="bg1"/>
                </a:solidFill>
                <a:sym typeface="Wingdings" panose="05000000000000000000" pitchFamily="2" charset="2"/>
              </a:rPr>
              <a:t>ev</a:t>
            </a:r>
            <a:endParaRPr lang="it-IT" sz="2600" dirty="0" smtClean="0">
              <a:solidFill>
                <a:schemeClr val="bg1"/>
              </a:solidFill>
              <a:sym typeface="Wingdings" panose="05000000000000000000" pitchFamily="2" charset="2"/>
            </a:endParaRPr>
          </a:p>
          <a:p>
            <a:pPr marL="0" indent="0">
              <a:buNone/>
            </a:pPr>
            <a:r>
              <a:rPr lang="it-IT" sz="2600" dirty="0">
                <a:solidFill>
                  <a:schemeClr val="bg1"/>
                </a:solidFill>
                <a:sym typeface="Wingdings" panose="05000000000000000000" pitchFamily="2" charset="2"/>
              </a:rPr>
              <a:t>	</a:t>
            </a:r>
            <a:r>
              <a:rPr lang="it-IT" sz="2600" dirty="0" smtClean="0">
                <a:solidFill>
                  <a:schemeClr val="bg1"/>
                </a:solidFill>
                <a:sym typeface="Wingdings" panose="05000000000000000000" pitchFamily="2" charset="2"/>
              </a:rPr>
              <a:t>	reintegro </a:t>
            </a:r>
            <a:r>
              <a:rPr lang="it-IT" sz="2600" dirty="0" err="1" smtClean="0">
                <a:solidFill>
                  <a:schemeClr val="bg1"/>
                </a:solidFill>
                <a:sym typeface="Wingdings" panose="05000000000000000000" pitchFamily="2" charset="2"/>
              </a:rPr>
              <a:t>idroelettrolitico</a:t>
            </a:r>
            <a:endParaRPr lang="it-IT" sz="2600" dirty="0" smtClean="0">
              <a:solidFill>
                <a:schemeClr val="bg1"/>
              </a:solidFill>
              <a:sym typeface="Wingdings" panose="05000000000000000000" pitchFamily="2" charset="2"/>
            </a:endParaRPr>
          </a:p>
          <a:p>
            <a:pPr marL="0" indent="0">
              <a:buNone/>
            </a:pPr>
            <a:r>
              <a:rPr lang="it-IT" sz="2600" dirty="0">
                <a:solidFill>
                  <a:schemeClr val="bg1"/>
                </a:solidFill>
                <a:sym typeface="Wingdings" panose="05000000000000000000" pitchFamily="2" charset="2"/>
              </a:rPr>
              <a:t>	</a:t>
            </a:r>
            <a:r>
              <a:rPr lang="it-IT" sz="2600" dirty="0" smtClean="0">
                <a:solidFill>
                  <a:schemeClr val="bg1"/>
                </a:solidFill>
                <a:sym typeface="Wingdings" panose="05000000000000000000" pitchFamily="2" charset="2"/>
              </a:rPr>
              <a:t>	gastrectomia in assenza di risposta</a:t>
            </a:r>
          </a:p>
          <a:p>
            <a:pPr marL="0" indent="0">
              <a:buNone/>
            </a:pPr>
            <a:endParaRPr lang="it-IT" sz="2600" dirty="0">
              <a:solidFill>
                <a:schemeClr val="bg1"/>
              </a:solidFill>
              <a:sym typeface="Wingdings" panose="05000000000000000000" pitchFamily="2" charset="2"/>
            </a:endParaRPr>
          </a:p>
          <a:p>
            <a:pPr marL="0" indent="0">
              <a:buNone/>
            </a:pPr>
            <a:r>
              <a:rPr lang="it-IT" sz="2600" dirty="0" smtClean="0">
                <a:solidFill>
                  <a:schemeClr val="bg1"/>
                </a:solidFill>
                <a:sym typeface="Wingdings" panose="05000000000000000000" pitchFamily="2" charset="2"/>
              </a:rPr>
              <a:t>Può colpire i pazienti </a:t>
            </a:r>
            <a:r>
              <a:rPr lang="it-IT" sz="2600" dirty="0" err="1" smtClean="0">
                <a:solidFill>
                  <a:schemeClr val="bg1"/>
                </a:solidFill>
                <a:sym typeface="Wingdings" panose="05000000000000000000" pitchFamily="2" charset="2"/>
              </a:rPr>
              <a:t>immuno</a:t>
            </a:r>
            <a:r>
              <a:rPr lang="it-IT" sz="2600" dirty="0" smtClean="0">
                <a:solidFill>
                  <a:schemeClr val="bg1"/>
                </a:solidFill>
                <a:sym typeface="Wingdings" panose="05000000000000000000" pitchFamily="2" charset="2"/>
              </a:rPr>
              <a:t>-compromessi  citomegalovirus</a:t>
            </a:r>
            <a:endParaRPr lang="it-IT" sz="2600" dirty="0" smtClean="0">
              <a:solidFill>
                <a:schemeClr val="bg1"/>
              </a:solidFill>
            </a:endParaRPr>
          </a:p>
        </p:txBody>
      </p:sp>
    </p:spTree>
    <p:extLst>
      <p:ext uri="{BB962C8B-B14F-4D97-AF65-F5344CB8AC3E}">
        <p14:creationId xmlns:p14="http://schemas.microsoft.com/office/powerpoint/2010/main" val="362171411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023" y="476672"/>
            <a:ext cx="9036496" cy="6192688"/>
          </a:xfrm>
        </p:spPr>
        <p:txBody>
          <a:bodyPr/>
          <a:lstStyle/>
          <a:p>
            <a:pPr marL="0" indent="0" algn="ctr">
              <a:buNone/>
            </a:pPr>
            <a:r>
              <a:rPr lang="it-IT" dirty="0" smtClean="0">
                <a:solidFill>
                  <a:srgbClr val="FFFF00"/>
                </a:solidFill>
              </a:rPr>
              <a:t>GASTRITE 	EOSINOFILA</a:t>
            </a:r>
            <a:endParaRPr lang="it-IT" sz="2600" dirty="0" smtClean="0">
              <a:solidFill>
                <a:srgbClr val="FFFF00"/>
              </a:solidFill>
            </a:endParaRPr>
          </a:p>
          <a:p>
            <a:pPr marL="0" indent="0">
              <a:buNone/>
            </a:pPr>
            <a:endParaRPr lang="it-IT" sz="2600" dirty="0" smtClean="0">
              <a:solidFill>
                <a:schemeClr val="bg1"/>
              </a:solidFill>
            </a:endParaRPr>
          </a:p>
          <a:p>
            <a:pPr marL="0" indent="0">
              <a:buNone/>
            </a:pPr>
            <a:r>
              <a:rPr lang="it-IT" sz="2600" dirty="0" smtClean="0">
                <a:solidFill>
                  <a:schemeClr val="bg1"/>
                </a:solidFill>
              </a:rPr>
              <a:t>- Estesa infiltrazione eosinofila (i.e.) nella parete dello stomaco</a:t>
            </a:r>
          </a:p>
          <a:p>
            <a:pPr marL="0" indent="0">
              <a:buNone/>
            </a:pPr>
            <a:r>
              <a:rPr lang="it-IT" sz="2600" dirty="0" smtClean="0">
                <a:solidFill>
                  <a:schemeClr val="bg1"/>
                </a:solidFill>
                <a:sym typeface="Wingdings" panose="05000000000000000000" pitchFamily="2" charset="2"/>
              </a:rPr>
              <a:t>- La biopsia mostra i.e.</a:t>
            </a:r>
          </a:p>
          <a:p>
            <a:pPr marL="0" indent="0">
              <a:buNone/>
            </a:pPr>
            <a:r>
              <a:rPr lang="it-IT" sz="2600" dirty="0" smtClean="0">
                <a:solidFill>
                  <a:schemeClr val="bg1"/>
                </a:solidFill>
                <a:sym typeface="Wingdings" panose="05000000000000000000" pitchFamily="2" charset="2"/>
              </a:rPr>
              <a:t>- È più spesso interessato l’antro che non il corpo o il fondo</a:t>
            </a:r>
          </a:p>
          <a:p>
            <a:pPr marL="0" indent="0">
              <a:buNone/>
            </a:pPr>
            <a:endParaRPr lang="it-IT" sz="2600" dirty="0" smtClean="0">
              <a:solidFill>
                <a:schemeClr val="bg1"/>
              </a:solidFill>
              <a:sym typeface="Wingdings" panose="05000000000000000000" pitchFamily="2" charset="2"/>
            </a:endParaRPr>
          </a:p>
          <a:p>
            <a:pPr marL="0" indent="0">
              <a:buNone/>
            </a:pPr>
            <a:r>
              <a:rPr lang="it-IT" sz="2600" dirty="0" smtClean="0">
                <a:solidFill>
                  <a:srgbClr val="FFFF00"/>
                </a:solidFill>
                <a:sym typeface="Wingdings" panose="05000000000000000000" pitchFamily="2" charset="2"/>
              </a:rPr>
              <a:t>Sintomi</a:t>
            </a:r>
            <a:r>
              <a:rPr lang="it-IT" sz="2600" dirty="0" smtClean="0">
                <a:solidFill>
                  <a:schemeClr val="bg1"/>
                </a:solidFill>
                <a:sym typeface="Wingdings" panose="05000000000000000000" pitchFamily="2" charset="2"/>
              </a:rPr>
              <a:t>: dolore epigastrico</a:t>
            </a:r>
          </a:p>
          <a:p>
            <a:pPr marL="0" indent="0">
              <a:buNone/>
            </a:pPr>
            <a:r>
              <a:rPr lang="it-IT" sz="2600" dirty="0">
                <a:solidFill>
                  <a:schemeClr val="bg1"/>
                </a:solidFill>
                <a:sym typeface="Wingdings" panose="05000000000000000000" pitchFamily="2" charset="2"/>
              </a:rPr>
              <a:t>	</a:t>
            </a:r>
            <a:r>
              <a:rPr lang="it-IT" sz="2600" dirty="0" smtClean="0">
                <a:solidFill>
                  <a:schemeClr val="bg1"/>
                </a:solidFill>
                <a:sym typeface="Wingdings" panose="05000000000000000000" pitchFamily="2" charset="2"/>
              </a:rPr>
              <a:t>    nausea, vomito</a:t>
            </a:r>
          </a:p>
          <a:p>
            <a:pPr marL="0" indent="0">
              <a:buNone/>
            </a:pPr>
            <a:endParaRPr lang="it-IT" sz="2600" dirty="0" smtClean="0">
              <a:solidFill>
                <a:schemeClr val="bg1"/>
              </a:solidFill>
              <a:sym typeface="Wingdings" panose="05000000000000000000" pitchFamily="2" charset="2"/>
            </a:endParaRPr>
          </a:p>
          <a:p>
            <a:pPr marL="0" indent="0">
              <a:buNone/>
            </a:pPr>
            <a:r>
              <a:rPr lang="it-IT" sz="2600" dirty="0" smtClean="0">
                <a:solidFill>
                  <a:srgbClr val="FFFF00"/>
                </a:solidFill>
                <a:sym typeface="Wingdings" panose="05000000000000000000" pitchFamily="2" charset="2"/>
              </a:rPr>
              <a:t>Trattamento</a:t>
            </a:r>
            <a:r>
              <a:rPr lang="it-IT" sz="2600" dirty="0" smtClean="0">
                <a:solidFill>
                  <a:schemeClr val="bg1"/>
                </a:solidFill>
                <a:sym typeface="Wingdings" panose="05000000000000000000" pitchFamily="2" charset="2"/>
              </a:rPr>
              <a:t>: </a:t>
            </a:r>
            <a:r>
              <a:rPr lang="it-IT" sz="2600" dirty="0" err="1" smtClean="0">
                <a:solidFill>
                  <a:schemeClr val="bg1"/>
                </a:solidFill>
                <a:sym typeface="Wingdings" panose="05000000000000000000" pitchFamily="2" charset="2"/>
              </a:rPr>
              <a:t>glucocorticoidi</a:t>
            </a:r>
            <a:endParaRPr lang="it-IT" sz="2600" dirty="0" smtClean="0">
              <a:solidFill>
                <a:schemeClr val="bg1"/>
              </a:solidFill>
            </a:endParaRPr>
          </a:p>
        </p:txBody>
      </p:sp>
    </p:spTree>
    <p:extLst>
      <p:ext uri="{BB962C8B-B14F-4D97-AF65-F5344CB8AC3E}">
        <p14:creationId xmlns:p14="http://schemas.microsoft.com/office/powerpoint/2010/main" val="7974263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Kibion">
      <a:dk1>
        <a:sysClr val="windowText" lastClr="000000"/>
      </a:dk1>
      <a:lt1>
        <a:sysClr val="window" lastClr="FFFFFF"/>
      </a:lt1>
      <a:dk2>
        <a:srgbClr val="1F497D"/>
      </a:dk2>
      <a:lt2>
        <a:srgbClr val="EEECE1"/>
      </a:lt2>
      <a:accent1>
        <a:srgbClr val="E2007A"/>
      </a:accent1>
      <a:accent2>
        <a:srgbClr val="434343"/>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a:spAutoFit/>
      </a:bodyPr>
      <a:lstStyle>
        <a:defPPr>
          <a:defRPr dirty="0">
            <a:latin typeface="DINOT-Medium" pitchFamily="34" charset="0"/>
          </a:defRPr>
        </a:defPPr>
      </a:lstStyle>
    </a:sp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3310</Words>
  <Application>Microsoft Macintosh PowerPoint</Application>
  <PresentationFormat>Presentazione su schermo (4:3)</PresentationFormat>
  <Paragraphs>802</Paragraphs>
  <Slides>100</Slides>
  <Notes>5</Notes>
  <HiddenSlides>0</HiddenSlides>
  <MMClips>0</MMClips>
  <ScaleCrop>false</ScaleCrop>
  <HeadingPairs>
    <vt:vector size="6" baseType="variant">
      <vt:variant>
        <vt:lpstr>Tema</vt:lpstr>
      </vt:variant>
      <vt:variant>
        <vt:i4>5</vt:i4>
      </vt:variant>
      <vt:variant>
        <vt:lpstr>Server OLE incorporati</vt:lpstr>
      </vt:variant>
      <vt:variant>
        <vt:i4>4</vt:i4>
      </vt:variant>
      <vt:variant>
        <vt:lpstr>Titoli diapositive</vt:lpstr>
      </vt:variant>
      <vt:variant>
        <vt:i4>100</vt:i4>
      </vt:variant>
    </vt:vector>
  </HeadingPairs>
  <TitlesOfParts>
    <vt:vector size="109" baseType="lpstr">
      <vt:lpstr>Tema di Office</vt:lpstr>
      <vt:lpstr>Struttura predefinita</vt:lpstr>
      <vt:lpstr>1_Tema di Office</vt:lpstr>
      <vt:lpstr>1_Struttura predefinita</vt:lpstr>
      <vt:lpstr>Office Theme</vt:lpstr>
      <vt:lpstr>PI3</vt:lpstr>
      <vt:lpstr>Foglio di lavoro</vt:lpstr>
      <vt:lpstr>Grafico</vt:lpstr>
      <vt:lpstr>CorelDRAW</vt:lpstr>
      <vt:lpstr>Richiami anatomo-funzionali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Polypharmacy:  Predictors of Potential Drug Interactions </vt:lpstr>
      <vt:lpstr>Small bowel pathology in chronic NSAID users</vt:lpstr>
      <vt:lpstr>Gastrite</vt:lpstr>
      <vt:lpstr>Classificazione</vt:lpstr>
      <vt:lpstr>GASTRITE ACUTA</vt:lpstr>
      <vt:lpstr>Eziologia e Patogenesi</vt:lpstr>
      <vt:lpstr>Eziologia e Patogenesi</vt:lpstr>
      <vt:lpstr>1. Farmaci</vt:lpstr>
      <vt:lpstr>Presentazione di PowerPoint</vt:lpstr>
      <vt:lpstr>Presentazione di PowerPoint</vt:lpstr>
      <vt:lpstr>Factors involved in NSAID-associated gastroduodenal damage</vt:lpstr>
      <vt:lpstr>Presentazione di PowerPoint</vt:lpstr>
      <vt:lpstr>Risk of GI bleeding in pts treated with old and new anticoagulants</vt:lpstr>
      <vt:lpstr>Presentazione di PowerPoint</vt:lpstr>
      <vt:lpstr>Presentazione di PowerPoint</vt:lpstr>
      <vt:lpstr>Influence of dosage of NSAIDs on the risk of  GI toxicity </vt:lpstr>
      <vt:lpstr>Presentazione di PowerPoint</vt:lpstr>
      <vt:lpstr>Presentazione di PowerPoint</vt:lpstr>
      <vt:lpstr>Efficacy of PPI’s in elderly pts taking NSAIDs</vt:lpstr>
      <vt:lpstr>Presentazione di PowerPoint</vt:lpstr>
      <vt:lpstr>Merki &amp; Wilder-Smith, Gastroenterology 1994;106:60-4.</vt:lpstr>
      <vt:lpstr>H. pylori eradication reduces efficacy of acid suppression </vt:lpstr>
      <vt:lpstr>2. Alcol</vt:lpstr>
      <vt:lpstr>Presentazione di PowerPoint</vt:lpstr>
      <vt:lpstr>Due condizioni particolari nella gastrite acuta erosiva ed emorragica</vt:lpstr>
      <vt:lpstr>Clinica</vt:lpstr>
      <vt:lpstr>Gastrite acuta semplice</vt:lpstr>
      <vt:lpstr>Gastrite acuta erosiva / emorragica</vt:lpstr>
      <vt:lpstr>Presentazione di PowerPoint</vt:lpstr>
      <vt:lpstr>Diagnosi definitiva: endoscopia</vt:lpstr>
      <vt:lpstr>Gastrite acuta –Morfologia </vt:lpstr>
      <vt:lpstr>Trattamento</vt:lpstr>
      <vt:lpstr>Trattamento</vt:lpstr>
      <vt:lpstr>Prevenzione</vt:lpstr>
      <vt:lpstr>GASTRITE CRONICA</vt:lpstr>
      <vt:lpstr>Classificazione</vt:lpstr>
      <vt:lpstr>GASTRITE CRONICA</vt:lpstr>
      <vt:lpstr>Presentazione di PowerPoint</vt:lpstr>
      <vt:lpstr>Presentazione di PowerPoint</vt:lpstr>
      <vt:lpstr>Presentazione di PowerPoint</vt:lpstr>
      <vt:lpstr>Classificazione delle CAG di Strickland</vt:lpstr>
      <vt:lpstr>2-Fattori immunologici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Classificazione delle CAG di Strickland</vt:lpstr>
      <vt:lpstr>3-Reflusso gastro-duodenale</vt:lpstr>
      <vt:lpstr>Meccanismo di danno della mucosa gastrica da parte del contenuto duodenale</vt:lpstr>
      <vt:lpstr>Helicobacter Pylori</vt:lpstr>
      <vt:lpstr>Presentazione di PowerPoint</vt:lpstr>
      <vt:lpstr>Presentazione di PowerPoint</vt:lpstr>
      <vt:lpstr>Circa il 50% della popolazione mondiale è infetto da Hp</vt:lpstr>
      <vt:lpstr>H. pylori Caratteristiche generali</vt:lpstr>
      <vt:lpstr>Presentazione di PowerPoint</vt:lpstr>
      <vt:lpstr>Infezione da Helicobacter pylori</vt:lpstr>
      <vt:lpstr>Presentazione di PowerPoint</vt:lpstr>
      <vt:lpstr>Presentazione di PowerPoint</vt:lpstr>
      <vt:lpstr>Hp progression: From dyspepsia to gastric adenocarcinoma</vt:lpstr>
      <vt:lpstr>Presentazione di PowerPoint</vt:lpstr>
      <vt:lpstr>Presentazione di PowerPoint</vt:lpstr>
      <vt:lpstr>Presentazione di PowerPoint</vt:lpstr>
      <vt:lpstr>Presentazione di PowerPoint</vt:lpstr>
      <vt:lpstr>Management of Helicobacter pylori infection:  Latest guidelines </vt:lpstr>
      <vt:lpstr>AGA Recommendations</vt:lpstr>
      <vt:lpstr>Presentazione di PowerPoint</vt:lpstr>
      <vt:lpstr>Presentazione di PowerPoint</vt:lpstr>
      <vt:lpstr>Classificazione delle CAG di Strickland</vt:lpstr>
      <vt:lpstr>Presentazione di PowerPoint</vt:lpstr>
      <vt:lpstr>Presentazione di PowerPoint</vt:lpstr>
      <vt:lpstr>Nosografia istopatologica</vt:lpstr>
      <vt:lpstr>Quadri anatomo-clinici particolari</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GASTRITE</dc:title>
  <dc:creator>FEDERICA</dc:creator>
  <cp:lastModifiedBy>Roberto De Giorgio</cp:lastModifiedBy>
  <cp:revision>97</cp:revision>
  <dcterms:created xsi:type="dcterms:W3CDTF">2018-10-11T20:49:17Z</dcterms:created>
  <dcterms:modified xsi:type="dcterms:W3CDTF">2018-10-17T13:45:31Z</dcterms:modified>
</cp:coreProperties>
</file>