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3" r:id="rId2"/>
    <p:sldMasterId id="2147483735" r:id="rId3"/>
    <p:sldMasterId id="2147483785" r:id="rId4"/>
  </p:sldMasterIdLst>
  <p:notesMasterIdLst>
    <p:notesMasterId r:id="rId27"/>
  </p:notesMasterIdLst>
  <p:sldIdLst>
    <p:sldId id="267" r:id="rId5"/>
    <p:sldId id="294" r:id="rId6"/>
    <p:sldId id="314" r:id="rId7"/>
    <p:sldId id="316" r:id="rId8"/>
    <p:sldId id="317" r:id="rId9"/>
    <p:sldId id="312" r:id="rId10"/>
    <p:sldId id="329" r:id="rId11"/>
    <p:sldId id="315" r:id="rId12"/>
    <p:sldId id="330" r:id="rId13"/>
    <p:sldId id="326" r:id="rId14"/>
    <p:sldId id="328" r:id="rId15"/>
    <p:sldId id="324" r:id="rId16"/>
    <p:sldId id="284" r:id="rId17"/>
    <p:sldId id="273" r:id="rId18"/>
    <p:sldId id="332" r:id="rId19"/>
    <p:sldId id="307" r:id="rId20"/>
    <p:sldId id="310" r:id="rId21"/>
    <p:sldId id="334" r:id="rId22"/>
    <p:sldId id="335" r:id="rId23"/>
    <p:sldId id="337" r:id="rId24"/>
    <p:sldId id="336" r:id="rId25"/>
    <p:sldId id="338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572">
          <p15:clr>
            <a:srgbClr val="A4A3A4"/>
          </p15:clr>
        </p15:guide>
        <p15:guide id="3" orient="horz" pos="3871">
          <p15:clr>
            <a:srgbClr val="A4A3A4"/>
          </p15:clr>
        </p15:guide>
        <p15:guide id="4" orient="horz" pos="248">
          <p15:clr>
            <a:srgbClr val="A4A3A4"/>
          </p15:clr>
        </p15:guide>
        <p15:guide id="5" orient="horz" pos="845">
          <p15:clr>
            <a:srgbClr val="A4A3A4"/>
          </p15:clr>
        </p15:guide>
        <p15:guide id="6" pos="294">
          <p15:clr>
            <a:srgbClr val="A4A3A4"/>
          </p15:clr>
        </p15:guide>
        <p15:guide id="7" pos="5484">
          <p15:clr>
            <a:srgbClr val="A4A3A4"/>
          </p15:clr>
        </p15:guide>
        <p15:guide id="8" pos="1429">
          <p15:clr>
            <a:srgbClr val="A4A3A4"/>
          </p15:clr>
        </p15:guide>
        <p15:guide id="9" pos="2967">
          <p15:clr>
            <a:srgbClr val="A4A3A4"/>
          </p15:clr>
        </p15:guide>
        <p15:guide id="10" pos="2816">
          <p15:clr>
            <a:srgbClr val="A4A3A4"/>
          </p15:clr>
        </p15:guide>
        <p15:guide id="11" orient="horz" pos="1620">
          <p15:clr>
            <a:srgbClr val="A4A3A4"/>
          </p15:clr>
        </p15:guide>
        <p15:guide id="12" orient="horz" pos="429">
          <p15:clr>
            <a:srgbClr val="A4A3A4"/>
          </p15:clr>
        </p15:guide>
        <p15:guide id="13" orient="horz" pos="186">
          <p15:clr>
            <a:srgbClr val="A4A3A4"/>
          </p15:clr>
        </p15:guide>
        <p15:guide id="14" orient="horz" pos="634">
          <p15:clr>
            <a:srgbClr val="A4A3A4"/>
          </p15:clr>
        </p15:guide>
        <p15:guide id="15" pos="2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40"/>
    <a:srgbClr val="FF0080"/>
    <a:srgbClr val="66FF66"/>
    <a:srgbClr val="408000"/>
    <a:srgbClr val="00FF00"/>
    <a:srgbClr val="80FF00"/>
    <a:srgbClr val="FF0000"/>
    <a:srgbClr val="FF8000"/>
    <a:srgbClr val="FF00FF"/>
    <a:srgbClr val="000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49" autoAdjust="0"/>
    <p:restoredTop sz="94660"/>
  </p:normalViewPr>
  <p:slideViewPr>
    <p:cSldViewPr showGuides="1">
      <p:cViewPr>
        <p:scale>
          <a:sx n="100" d="100"/>
          <a:sy n="100" d="100"/>
        </p:scale>
        <p:origin x="-1936" y="-1192"/>
      </p:cViewPr>
      <p:guideLst>
        <p:guide orient="horz" pos="2160"/>
        <p:guide orient="horz" pos="572"/>
        <p:guide orient="horz" pos="3871"/>
        <p:guide orient="horz" pos="248"/>
        <p:guide orient="horz" pos="845"/>
        <p:guide orient="horz" pos="1620"/>
        <p:guide orient="horz" pos="429"/>
        <p:guide orient="horz" pos="186"/>
        <p:guide orient="horz" pos="634"/>
        <p:guide pos="294"/>
        <p:guide pos="5484"/>
        <p:guide pos="1429"/>
        <p:guide pos="2967"/>
        <p:guide pos="2816"/>
        <p:guide pos="2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1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74429-FE80-40DD-B1A6-11044E54E306}" type="datetimeFigureOut">
              <a:rPr lang="en-GB" smtClean="0"/>
              <a:pPr/>
              <a:t>16/10/19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17DB5-CBF1-4397-B712-6AC736383299}" type="slidenum">
              <a:rPr lang="en-GB" smtClean="0"/>
              <a:pPr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41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 descr="UEGWeek_Logo_RGB_150d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2212"/>
            <a:ext cx="2028204" cy="643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8538" y="1006481"/>
            <a:ext cx="6437312" cy="629171"/>
          </a:xfrm>
        </p:spPr>
        <p:txBody>
          <a:bodyPr anchor="b" anchorCtr="0"/>
          <a:lstStyle>
            <a:lvl1pPr algn="l">
              <a:defRPr b="1"/>
            </a:lvl1pPr>
          </a:lstStyle>
          <a:p>
            <a:r>
              <a:rPr lang="it-IT" smtClean="0"/>
              <a:t>Fare clic per modificare stile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8538" y="1789936"/>
            <a:ext cx="6437312" cy="229398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800" b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6725" y="4650110"/>
            <a:ext cx="1584000" cy="14850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CC02C7-2C54-4B86-9915-683D17BA5221}" type="datetime1">
              <a:rPr lang="en-GB" smtClean="0"/>
              <a:pPr/>
              <a:t>16/10/19</a:t>
            </a:fld>
            <a:endParaRPr lang="en-GB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6970650" y="4650116"/>
            <a:ext cx="1735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100" dirty="0">
                <a:solidFill>
                  <a:schemeClr val="accent2"/>
                </a:solidFill>
              </a:rPr>
              <a:t>© UEG. 2019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6740" y="4577470"/>
            <a:ext cx="15849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2268538" y="4577470"/>
            <a:ext cx="6437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66725" y="4216734"/>
            <a:ext cx="1735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100" dirty="0">
                <a:solidFill>
                  <a:schemeClr val="accent2"/>
                </a:solidFill>
              </a:rPr>
              <a:t>Presentation</a:t>
            </a:r>
            <a:r>
              <a:rPr lang="en-GB" sz="1100" baseline="0" dirty="0">
                <a:solidFill>
                  <a:schemeClr val="accent2"/>
                </a:solidFill>
              </a:rPr>
              <a:t> by</a:t>
            </a:r>
            <a:endParaRPr lang="en-GB" sz="1100" dirty="0">
              <a:solidFill>
                <a:schemeClr val="accent2"/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66740" y="4187452"/>
            <a:ext cx="15849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2268538" y="4187452"/>
            <a:ext cx="6437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2268538" y="4217946"/>
            <a:ext cx="6437312" cy="26848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10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1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>
              <a:lnSpc>
                <a:spcPct val="100000"/>
              </a:lnSpc>
              <a:spcBef>
                <a:spcPts val="0"/>
              </a:spcBef>
              <a:defRPr sz="1000"/>
            </a:lvl4pPr>
            <a:lvl5pPr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489" y="3305185"/>
            <a:ext cx="7772400" cy="1021556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700"/>
            </a:lvl1pPr>
            <a:lvl2pPr marL="380985" indent="0">
              <a:buNone/>
              <a:defRPr sz="1500"/>
            </a:lvl2pPr>
            <a:lvl3pPr marL="761970" indent="0">
              <a:buNone/>
              <a:defRPr sz="1300"/>
            </a:lvl3pPr>
            <a:lvl4pPr marL="1142954" indent="0">
              <a:buNone/>
              <a:defRPr sz="1200"/>
            </a:lvl4pPr>
            <a:lvl5pPr marL="1523939" indent="0">
              <a:buNone/>
              <a:defRPr sz="1200"/>
            </a:lvl5pPr>
            <a:lvl6pPr marL="1904924" indent="0">
              <a:buNone/>
              <a:defRPr sz="1200"/>
            </a:lvl6pPr>
            <a:lvl7pPr marL="2285909" indent="0">
              <a:buNone/>
              <a:defRPr sz="1200"/>
            </a:lvl7pPr>
            <a:lvl8pPr marL="2666893" indent="0">
              <a:buNone/>
              <a:defRPr sz="1200"/>
            </a:lvl8pPr>
            <a:lvl9pPr marL="3047878" indent="0">
              <a:buNone/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0C453-564D-4218-BE38-9A377693263B}" type="datetimeFigureOut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74CB8-9B0F-4D10-A93B-3902CB33307C}" type="slidenum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3913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11" y="1200155"/>
            <a:ext cx="4047067" cy="3394472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37" y="1200155"/>
            <a:ext cx="4047067" cy="3394472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99A9E-AA0E-42F8-99BA-21E193691F45}" type="datetimeFigureOut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B107B-BC69-4883-B282-FCCDE7D32056}" type="slidenum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1058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012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700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00" b="1"/>
            </a:lvl4pPr>
            <a:lvl5pPr marL="1523939" indent="0">
              <a:buNone/>
              <a:defRPr sz="1300" b="1"/>
            </a:lvl5pPr>
            <a:lvl6pPr marL="1904924" indent="0">
              <a:buNone/>
              <a:defRPr sz="1300" b="1"/>
            </a:lvl6pPr>
            <a:lvl7pPr marL="2285909" indent="0">
              <a:buNone/>
              <a:defRPr sz="1300" b="1"/>
            </a:lvl7pPr>
            <a:lvl8pPr marL="2666893" indent="0">
              <a:buNone/>
              <a:defRPr sz="1300" b="1"/>
            </a:lvl8pPr>
            <a:lvl9pPr marL="3047878" indent="0">
              <a:buNone/>
              <a:defRPr sz="13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700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00" b="1"/>
            </a:lvl4pPr>
            <a:lvl5pPr marL="1523939" indent="0">
              <a:buNone/>
              <a:defRPr sz="1300" b="1"/>
            </a:lvl5pPr>
            <a:lvl6pPr marL="1904924" indent="0">
              <a:buNone/>
              <a:defRPr sz="1300" b="1"/>
            </a:lvl6pPr>
            <a:lvl7pPr marL="2285909" indent="0">
              <a:buNone/>
              <a:defRPr sz="1300" b="1"/>
            </a:lvl7pPr>
            <a:lvl8pPr marL="2666893" indent="0">
              <a:buNone/>
              <a:defRPr sz="1300" b="1"/>
            </a:lvl8pPr>
            <a:lvl9pPr marL="3047878" indent="0">
              <a:buNone/>
              <a:defRPr sz="13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46DBF-7BA4-4416-BB10-02CD804FC128}" type="datetimeFigureOut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66AA1-F76F-4AE2-8A9D-02F8F51BDE02}" type="slidenum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2210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88221-5C64-414D-AD60-9932475FC0DD}" type="datetimeFigureOut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94DAA-F369-499D-A460-AB1942EEF62E}" type="slidenum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0512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D748E-0B75-4B1C-B9B0-42D3BFB1AF61}" type="datetimeFigureOut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BFF6F-485E-4AF7-B4EB-2457D1FDABCA}" type="slidenum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9123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489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756" y="204800"/>
            <a:ext cx="5111044" cy="4389835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489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80985" indent="0">
              <a:buNone/>
              <a:defRPr sz="1000"/>
            </a:lvl2pPr>
            <a:lvl3pPr marL="761970" indent="0">
              <a:buNone/>
              <a:defRPr sz="800"/>
            </a:lvl3pPr>
            <a:lvl4pPr marL="1142954" indent="0">
              <a:buNone/>
              <a:defRPr sz="700"/>
            </a:lvl4pPr>
            <a:lvl5pPr marL="1523939" indent="0">
              <a:buNone/>
              <a:defRPr sz="700"/>
            </a:lvl5pPr>
            <a:lvl6pPr marL="1904924" indent="0">
              <a:buNone/>
              <a:defRPr sz="700"/>
            </a:lvl6pPr>
            <a:lvl7pPr marL="2285909" indent="0">
              <a:buNone/>
              <a:defRPr sz="700"/>
            </a:lvl7pPr>
            <a:lvl8pPr marL="2666893" indent="0">
              <a:buNone/>
              <a:defRPr sz="700"/>
            </a:lvl8pPr>
            <a:lvl9pPr marL="3047878" indent="0">
              <a:buNone/>
              <a:defRPr sz="7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BFCBF-45AC-43DB-A2B7-D82A36A0607F}" type="datetimeFigureOut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B8B2A-012E-40A5-9E2B-B86B62C850DB}" type="slidenum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2428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111" y="3600451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700"/>
            </a:lvl1pPr>
            <a:lvl2pPr marL="380985" indent="0">
              <a:buNone/>
              <a:defRPr sz="2300"/>
            </a:lvl2pPr>
            <a:lvl3pPr marL="761970" indent="0">
              <a:buNone/>
              <a:defRPr sz="2000"/>
            </a:lvl3pPr>
            <a:lvl4pPr marL="1142954" indent="0">
              <a:buNone/>
              <a:defRPr sz="1700"/>
            </a:lvl4pPr>
            <a:lvl5pPr marL="1523939" indent="0">
              <a:buNone/>
              <a:defRPr sz="1700"/>
            </a:lvl5pPr>
            <a:lvl6pPr marL="1904924" indent="0">
              <a:buNone/>
              <a:defRPr sz="1700"/>
            </a:lvl6pPr>
            <a:lvl7pPr marL="2285909" indent="0">
              <a:buNone/>
              <a:defRPr sz="1700"/>
            </a:lvl7pPr>
            <a:lvl8pPr marL="2666893" indent="0">
              <a:buNone/>
              <a:defRPr sz="1700"/>
            </a:lvl8pPr>
            <a:lvl9pPr marL="3047878" indent="0">
              <a:buNone/>
              <a:defRPr sz="17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111" y="4025509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380985" indent="0">
              <a:buNone/>
              <a:defRPr sz="1000"/>
            </a:lvl2pPr>
            <a:lvl3pPr marL="761970" indent="0">
              <a:buNone/>
              <a:defRPr sz="800"/>
            </a:lvl3pPr>
            <a:lvl4pPr marL="1142954" indent="0">
              <a:buNone/>
              <a:defRPr sz="700"/>
            </a:lvl4pPr>
            <a:lvl5pPr marL="1523939" indent="0">
              <a:buNone/>
              <a:defRPr sz="700"/>
            </a:lvl5pPr>
            <a:lvl6pPr marL="1904924" indent="0">
              <a:buNone/>
              <a:defRPr sz="700"/>
            </a:lvl6pPr>
            <a:lvl7pPr marL="2285909" indent="0">
              <a:buNone/>
              <a:defRPr sz="700"/>
            </a:lvl7pPr>
            <a:lvl8pPr marL="2666893" indent="0">
              <a:buNone/>
              <a:defRPr sz="700"/>
            </a:lvl8pPr>
            <a:lvl9pPr marL="3047878" indent="0">
              <a:buNone/>
              <a:defRPr sz="7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19C09-1E1D-4987-8EB3-EC566DDE95B2}" type="datetimeFigureOut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90A90-FC70-4B37-83D7-E11587DF126B}" type="slidenum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9732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6E5B6-3C8C-492B-A9E4-025C144FC52D}" type="datetimeFigureOut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764E2-B212-42CF-8668-8D83905C9641}" type="slidenum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6269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86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16" y="205986"/>
            <a:ext cx="6036733" cy="438864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B66A5-73A8-498B-8FEB-F3B8BF6C6571}" type="datetimeFigureOut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A32A4-0114-4928-8931-C52E48FA8755}" type="slidenum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987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33"/>
            <a:ext cx="7772400" cy="1102519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80985" indent="0" algn="ctr">
              <a:buNone/>
              <a:defRPr/>
            </a:lvl2pPr>
            <a:lvl3pPr marL="761970" indent="0" algn="ctr">
              <a:buNone/>
              <a:defRPr/>
            </a:lvl3pPr>
            <a:lvl4pPr marL="1142954" indent="0" algn="ctr">
              <a:buNone/>
              <a:defRPr/>
            </a:lvl4pPr>
            <a:lvl5pPr marL="1523939" indent="0" algn="ctr">
              <a:buNone/>
              <a:defRPr/>
            </a:lvl5pPr>
            <a:lvl6pPr marL="1904924" indent="0" algn="ctr">
              <a:buNone/>
              <a:defRPr/>
            </a:lvl6pPr>
            <a:lvl7pPr marL="2285909" indent="0" algn="ctr">
              <a:buNone/>
              <a:defRPr/>
            </a:lvl7pPr>
            <a:lvl8pPr marL="2666893" indent="0" algn="ctr">
              <a:buNone/>
              <a:defRPr/>
            </a:lvl8pPr>
            <a:lvl9pPr marL="3047878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5D695-5D05-4DD1-BC49-EBA74487D077}" type="datetimeFigureOut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D4166-9699-4A09-A952-2245D2F9F33A}" type="slidenum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2871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1" y="1203598"/>
            <a:ext cx="8229600" cy="3312368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3568" y="4650110"/>
            <a:ext cx="5760000" cy="148500"/>
          </a:xfrm>
        </p:spPr>
        <p:txBody>
          <a:bodyPr anchor="t" anchorCtr="0"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Title of presentation | Presentation by [Enter details in 'Header and Footer' field]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544" y="4650110"/>
            <a:ext cx="216000" cy="148500"/>
          </a:xfrm>
        </p:spPr>
        <p:txBody>
          <a:bodyPr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fld id="{E0D9A400-ED51-4268-B975-D5A45DEA6FCD}" type="slidenum">
              <a:rPr lang="en-GB" smtClean="0"/>
              <a:pPr/>
              <a:t>‹n.›</a:t>
            </a:fld>
            <a:endParaRPr lang="en-GB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6970650" y="4650116"/>
            <a:ext cx="1735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100" dirty="0">
                <a:solidFill>
                  <a:schemeClr val="accent2"/>
                </a:solidFill>
              </a:rPr>
              <a:t>© UEG. 2019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66743" y="4577470"/>
            <a:ext cx="8239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"/>
          <p:cNvCxnSpPr/>
          <p:nvPr userDrawn="1"/>
        </p:nvCxnSpPr>
        <p:spPr>
          <a:xfrm>
            <a:off x="466742" y="1018410"/>
            <a:ext cx="8239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08E0C-68A5-4B39-9F4F-54633CC551C0}" type="datetimeFigureOut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5FE43-0FCE-4052-A40A-E6DB4E9AA48E}" type="slidenum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2404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489" y="3305185"/>
            <a:ext cx="7772400" cy="1021556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700"/>
            </a:lvl1pPr>
            <a:lvl2pPr marL="380985" indent="0">
              <a:buNone/>
              <a:defRPr sz="1500"/>
            </a:lvl2pPr>
            <a:lvl3pPr marL="761970" indent="0">
              <a:buNone/>
              <a:defRPr sz="1300"/>
            </a:lvl3pPr>
            <a:lvl4pPr marL="1142954" indent="0">
              <a:buNone/>
              <a:defRPr sz="1200"/>
            </a:lvl4pPr>
            <a:lvl5pPr marL="1523939" indent="0">
              <a:buNone/>
              <a:defRPr sz="1200"/>
            </a:lvl5pPr>
            <a:lvl6pPr marL="1904924" indent="0">
              <a:buNone/>
              <a:defRPr sz="1200"/>
            </a:lvl6pPr>
            <a:lvl7pPr marL="2285909" indent="0">
              <a:buNone/>
              <a:defRPr sz="1200"/>
            </a:lvl7pPr>
            <a:lvl8pPr marL="2666893" indent="0">
              <a:buNone/>
              <a:defRPr sz="1200"/>
            </a:lvl8pPr>
            <a:lvl9pPr marL="3047878" indent="0">
              <a:buNone/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0C453-564D-4218-BE38-9A377693263B}" type="datetimeFigureOut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74CB8-9B0F-4D10-A93B-3902CB33307C}" type="slidenum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4563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11" y="1200155"/>
            <a:ext cx="4047067" cy="3394472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37" y="1200155"/>
            <a:ext cx="4047067" cy="3394472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99A9E-AA0E-42F8-99BA-21E193691F45}" type="datetimeFigureOut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B107B-BC69-4883-B282-FCCDE7D32056}" type="slidenum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824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012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700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00" b="1"/>
            </a:lvl4pPr>
            <a:lvl5pPr marL="1523939" indent="0">
              <a:buNone/>
              <a:defRPr sz="1300" b="1"/>
            </a:lvl5pPr>
            <a:lvl6pPr marL="1904924" indent="0">
              <a:buNone/>
              <a:defRPr sz="1300" b="1"/>
            </a:lvl6pPr>
            <a:lvl7pPr marL="2285909" indent="0">
              <a:buNone/>
              <a:defRPr sz="1300" b="1"/>
            </a:lvl7pPr>
            <a:lvl8pPr marL="2666893" indent="0">
              <a:buNone/>
              <a:defRPr sz="1300" b="1"/>
            </a:lvl8pPr>
            <a:lvl9pPr marL="3047878" indent="0">
              <a:buNone/>
              <a:defRPr sz="13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700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00" b="1"/>
            </a:lvl4pPr>
            <a:lvl5pPr marL="1523939" indent="0">
              <a:buNone/>
              <a:defRPr sz="1300" b="1"/>
            </a:lvl5pPr>
            <a:lvl6pPr marL="1904924" indent="0">
              <a:buNone/>
              <a:defRPr sz="1300" b="1"/>
            </a:lvl6pPr>
            <a:lvl7pPr marL="2285909" indent="0">
              <a:buNone/>
              <a:defRPr sz="1300" b="1"/>
            </a:lvl7pPr>
            <a:lvl8pPr marL="2666893" indent="0">
              <a:buNone/>
              <a:defRPr sz="1300" b="1"/>
            </a:lvl8pPr>
            <a:lvl9pPr marL="3047878" indent="0">
              <a:buNone/>
              <a:defRPr sz="13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46DBF-7BA4-4416-BB10-02CD804FC128}" type="datetimeFigureOut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66AA1-F76F-4AE2-8A9D-02F8F51BDE02}" type="slidenum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859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88221-5C64-414D-AD60-9932475FC0DD}" type="datetimeFigureOut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94DAA-F369-499D-A460-AB1942EEF62E}" type="slidenum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029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D748E-0B75-4B1C-B9B0-42D3BFB1AF61}" type="datetimeFigureOut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BFF6F-485E-4AF7-B4EB-2457D1FDABCA}" type="slidenum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9143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489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756" y="204800"/>
            <a:ext cx="5111044" cy="4389835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489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80985" indent="0">
              <a:buNone/>
              <a:defRPr sz="1000"/>
            </a:lvl2pPr>
            <a:lvl3pPr marL="761970" indent="0">
              <a:buNone/>
              <a:defRPr sz="800"/>
            </a:lvl3pPr>
            <a:lvl4pPr marL="1142954" indent="0">
              <a:buNone/>
              <a:defRPr sz="700"/>
            </a:lvl4pPr>
            <a:lvl5pPr marL="1523939" indent="0">
              <a:buNone/>
              <a:defRPr sz="700"/>
            </a:lvl5pPr>
            <a:lvl6pPr marL="1904924" indent="0">
              <a:buNone/>
              <a:defRPr sz="700"/>
            </a:lvl6pPr>
            <a:lvl7pPr marL="2285909" indent="0">
              <a:buNone/>
              <a:defRPr sz="700"/>
            </a:lvl7pPr>
            <a:lvl8pPr marL="2666893" indent="0">
              <a:buNone/>
              <a:defRPr sz="700"/>
            </a:lvl8pPr>
            <a:lvl9pPr marL="3047878" indent="0">
              <a:buNone/>
              <a:defRPr sz="7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BFCBF-45AC-43DB-A2B7-D82A36A0607F}" type="datetimeFigureOut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B8B2A-012E-40A5-9E2B-B86B62C850DB}" type="slidenum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4445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111" y="3600451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700"/>
            </a:lvl1pPr>
            <a:lvl2pPr marL="380985" indent="0">
              <a:buNone/>
              <a:defRPr sz="2300"/>
            </a:lvl2pPr>
            <a:lvl3pPr marL="761970" indent="0">
              <a:buNone/>
              <a:defRPr sz="2000"/>
            </a:lvl3pPr>
            <a:lvl4pPr marL="1142954" indent="0">
              <a:buNone/>
              <a:defRPr sz="1700"/>
            </a:lvl4pPr>
            <a:lvl5pPr marL="1523939" indent="0">
              <a:buNone/>
              <a:defRPr sz="1700"/>
            </a:lvl5pPr>
            <a:lvl6pPr marL="1904924" indent="0">
              <a:buNone/>
              <a:defRPr sz="1700"/>
            </a:lvl6pPr>
            <a:lvl7pPr marL="2285909" indent="0">
              <a:buNone/>
              <a:defRPr sz="1700"/>
            </a:lvl7pPr>
            <a:lvl8pPr marL="2666893" indent="0">
              <a:buNone/>
              <a:defRPr sz="1700"/>
            </a:lvl8pPr>
            <a:lvl9pPr marL="3047878" indent="0">
              <a:buNone/>
              <a:defRPr sz="17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111" y="4025509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380985" indent="0">
              <a:buNone/>
              <a:defRPr sz="1000"/>
            </a:lvl2pPr>
            <a:lvl3pPr marL="761970" indent="0">
              <a:buNone/>
              <a:defRPr sz="800"/>
            </a:lvl3pPr>
            <a:lvl4pPr marL="1142954" indent="0">
              <a:buNone/>
              <a:defRPr sz="700"/>
            </a:lvl4pPr>
            <a:lvl5pPr marL="1523939" indent="0">
              <a:buNone/>
              <a:defRPr sz="700"/>
            </a:lvl5pPr>
            <a:lvl6pPr marL="1904924" indent="0">
              <a:buNone/>
              <a:defRPr sz="700"/>
            </a:lvl6pPr>
            <a:lvl7pPr marL="2285909" indent="0">
              <a:buNone/>
              <a:defRPr sz="700"/>
            </a:lvl7pPr>
            <a:lvl8pPr marL="2666893" indent="0">
              <a:buNone/>
              <a:defRPr sz="700"/>
            </a:lvl8pPr>
            <a:lvl9pPr marL="3047878" indent="0">
              <a:buNone/>
              <a:defRPr sz="7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19C09-1E1D-4987-8EB3-EC566DDE95B2}" type="datetimeFigureOut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90A90-FC70-4B37-83D7-E11587DF126B}" type="slidenum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3850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6E5B6-3C8C-492B-A9E4-025C144FC52D}" type="datetimeFigureOut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764E2-B212-42CF-8668-8D83905C9641}" type="slidenum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5847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86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16" y="205986"/>
            <a:ext cx="6036733" cy="438864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B66A5-73A8-498B-8FEB-F3B8BF6C6571}" type="datetimeFigureOut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A32A4-0114-4928-8931-C52E48FA8755}" type="slidenum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3836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6"/>
          </p:nvPr>
        </p:nvSpPr>
        <p:spPr>
          <a:xfrm>
            <a:off x="4710119" y="1516213"/>
            <a:ext cx="3995737" cy="2927746"/>
          </a:xfrm>
        </p:spPr>
        <p:txBody>
          <a:bodyPr/>
          <a:lstStyle/>
          <a:p>
            <a:r>
              <a:rPr lang="it-IT" smtClean="0"/>
              <a:t>Trascinare l'immagine su un segnaposto o fare clic sull'icona per aggiungerla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66742" y="1018410"/>
            <a:ext cx="8239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57212" y="1202402"/>
            <a:ext cx="3997515" cy="323352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3568" y="4650110"/>
            <a:ext cx="5760000" cy="148500"/>
          </a:xfrm>
        </p:spPr>
        <p:txBody>
          <a:bodyPr anchor="t" anchorCtr="0"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Title of presentation | Presentation by [Enter details in 'Header and Footer' field]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544" y="4650110"/>
            <a:ext cx="216000" cy="148500"/>
          </a:xfrm>
        </p:spPr>
        <p:txBody>
          <a:bodyPr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fld id="{E0D9A400-ED51-4268-B975-D5A45DEA6FCD}" type="slidenum">
              <a:rPr lang="en-GB" smtClean="0"/>
              <a:pPr/>
              <a:t>‹n.›</a:t>
            </a:fld>
            <a:endParaRPr lang="en-GB" dirty="0"/>
          </a:p>
        </p:txBody>
      </p:sp>
      <p:sp>
        <p:nvSpPr>
          <p:cNvPr id="26" name="TextBox 8"/>
          <p:cNvSpPr txBox="1"/>
          <p:nvPr userDrawn="1"/>
        </p:nvSpPr>
        <p:spPr>
          <a:xfrm>
            <a:off x="6970650" y="4650116"/>
            <a:ext cx="1735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100" dirty="0">
                <a:solidFill>
                  <a:schemeClr val="accent2"/>
                </a:solidFill>
              </a:rPr>
              <a:t>© UEG. 2019</a:t>
            </a:r>
          </a:p>
        </p:txBody>
      </p:sp>
      <p:cxnSp>
        <p:nvCxnSpPr>
          <p:cNvPr id="27" name="Straight Connector 15"/>
          <p:cNvCxnSpPr/>
          <p:nvPr userDrawn="1"/>
        </p:nvCxnSpPr>
        <p:spPr>
          <a:xfrm>
            <a:off x="466742" y="4577470"/>
            <a:ext cx="8239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4711314" y="1203597"/>
            <a:ext cx="3994536" cy="306000"/>
          </a:xfrm>
          <a:solidFill>
            <a:schemeClr val="accent2"/>
          </a:solidFill>
        </p:spPr>
        <p:txBody>
          <a:bodyPr anchor="ctr"/>
          <a:lstStyle>
            <a:lvl1pPr marL="144000" indent="0"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 descr="UEGWeek_Logo_RGB_150d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2212"/>
            <a:ext cx="2028204" cy="643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8538" y="1006481"/>
            <a:ext cx="6437312" cy="629171"/>
          </a:xfrm>
        </p:spPr>
        <p:txBody>
          <a:bodyPr anchor="b" anchorCtr="0"/>
          <a:lstStyle>
            <a:lvl1pPr algn="l">
              <a:defRPr b="1"/>
            </a:lvl1pPr>
          </a:lstStyle>
          <a:p>
            <a:r>
              <a:rPr lang="it-IT" smtClean="0"/>
              <a:t>Fare clic per modificare stile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8538" y="1789936"/>
            <a:ext cx="6437312" cy="229398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800" b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6725" y="4650110"/>
            <a:ext cx="1584000" cy="14850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CC02C7-2C54-4B86-9915-683D17BA5221}" type="datetime1">
              <a:rPr lang="en-GB" smtClean="0">
                <a:solidFill>
                  <a:srgbClr val="62676E"/>
                </a:solidFill>
                <a:latin typeface="Arial"/>
              </a:rPr>
              <a:pPr/>
              <a:t>16/10/19</a:t>
            </a:fld>
            <a:endParaRPr lang="en-GB" dirty="0">
              <a:solidFill>
                <a:srgbClr val="62676E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970650" y="4650116"/>
            <a:ext cx="1735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100" dirty="0">
                <a:solidFill>
                  <a:srgbClr val="62676E"/>
                </a:solidFill>
                <a:latin typeface="Arial"/>
              </a:rPr>
              <a:t>© UEG. 2019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6740" y="4577470"/>
            <a:ext cx="15849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2268538" y="4577470"/>
            <a:ext cx="6437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66725" y="4216734"/>
            <a:ext cx="1735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dirty="0">
                <a:solidFill>
                  <a:srgbClr val="62676E"/>
                </a:solidFill>
                <a:latin typeface="Arial"/>
              </a:rPr>
              <a:t>Presentation by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66740" y="4187452"/>
            <a:ext cx="15849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2268538" y="4187452"/>
            <a:ext cx="6437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2268538" y="4217946"/>
            <a:ext cx="6437312" cy="26848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10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1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>
              <a:lnSpc>
                <a:spcPct val="100000"/>
              </a:lnSpc>
              <a:spcBef>
                <a:spcPts val="0"/>
              </a:spcBef>
              <a:defRPr sz="1000"/>
            </a:lvl4pPr>
            <a:lvl5pPr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99848475"/>
      </p:ext>
    </p:extLst>
  </p:cSld>
  <p:clrMapOvr>
    <a:masterClrMapping/>
  </p:clrMapOvr>
  <p:hf sldNum="0" hdr="0" ft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1" y="1203598"/>
            <a:ext cx="8229600" cy="3312368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3568" y="4650110"/>
            <a:ext cx="5760000" cy="148500"/>
          </a:xfrm>
        </p:spPr>
        <p:txBody>
          <a:bodyPr anchor="t" anchorCtr="0"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>
                <a:solidFill>
                  <a:srgbClr val="62676E"/>
                </a:solidFill>
                <a:latin typeface="Arial"/>
              </a:rPr>
              <a:t>Title of presentation | Presentation by [Enter details in 'Header and Footer' field]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544" y="4650110"/>
            <a:ext cx="216000" cy="148500"/>
          </a:xfrm>
        </p:spPr>
        <p:txBody>
          <a:bodyPr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fld id="{E0D9A400-ED51-4268-B975-D5A45DEA6FCD}" type="slidenum">
              <a:rPr lang="en-GB" smtClean="0">
                <a:solidFill>
                  <a:srgbClr val="62676E"/>
                </a:solidFill>
                <a:latin typeface="Arial"/>
              </a:rPr>
              <a:pPr/>
              <a:t>‹n.›</a:t>
            </a:fld>
            <a:endParaRPr lang="en-GB" dirty="0">
              <a:solidFill>
                <a:srgbClr val="62676E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970650" y="4650116"/>
            <a:ext cx="1735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100" dirty="0">
                <a:solidFill>
                  <a:srgbClr val="62676E"/>
                </a:solidFill>
                <a:latin typeface="Arial"/>
              </a:rPr>
              <a:t>© UEG. 2019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66743" y="4577470"/>
            <a:ext cx="8239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"/>
          <p:cNvCxnSpPr/>
          <p:nvPr userDrawn="1"/>
        </p:nvCxnSpPr>
        <p:spPr>
          <a:xfrm>
            <a:off x="466742" y="1018410"/>
            <a:ext cx="8239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74793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6"/>
          </p:nvPr>
        </p:nvSpPr>
        <p:spPr>
          <a:xfrm>
            <a:off x="4710119" y="1516213"/>
            <a:ext cx="3995737" cy="2927746"/>
          </a:xfrm>
        </p:spPr>
        <p:txBody>
          <a:bodyPr/>
          <a:lstStyle/>
          <a:p>
            <a:r>
              <a:rPr lang="it-IT" smtClean="0"/>
              <a:t>Trascinare l'immagine su un segnaposto o fare clic sull'icona per aggiungerla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66742" y="1018410"/>
            <a:ext cx="8239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57212" y="1202402"/>
            <a:ext cx="3997515" cy="323352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3568" y="4650110"/>
            <a:ext cx="5760000" cy="148500"/>
          </a:xfrm>
        </p:spPr>
        <p:txBody>
          <a:bodyPr anchor="t" anchorCtr="0"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>
                <a:solidFill>
                  <a:srgbClr val="62676E"/>
                </a:solidFill>
                <a:latin typeface="Arial"/>
              </a:rPr>
              <a:t>Title of presentation | Presentation by [Enter details in 'Header and Footer' field]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544" y="4650110"/>
            <a:ext cx="216000" cy="148500"/>
          </a:xfrm>
        </p:spPr>
        <p:txBody>
          <a:bodyPr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fld id="{E0D9A400-ED51-4268-B975-D5A45DEA6FCD}" type="slidenum">
              <a:rPr lang="en-GB" smtClean="0">
                <a:solidFill>
                  <a:srgbClr val="62676E"/>
                </a:solidFill>
                <a:latin typeface="Arial"/>
              </a:rPr>
              <a:pPr/>
              <a:t>‹n.›</a:t>
            </a:fld>
            <a:endParaRPr lang="en-GB" dirty="0">
              <a:solidFill>
                <a:srgbClr val="62676E"/>
              </a:solidFill>
              <a:latin typeface="Arial"/>
            </a:endParaRPr>
          </a:p>
        </p:txBody>
      </p:sp>
      <p:sp>
        <p:nvSpPr>
          <p:cNvPr id="26" name="TextBox 8"/>
          <p:cNvSpPr txBox="1"/>
          <p:nvPr userDrawn="1"/>
        </p:nvSpPr>
        <p:spPr>
          <a:xfrm>
            <a:off x="6970650" y="4650116"/>
            <a:ext cx="1735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100" dirty="0">
                <a:solidFill>
                  <a:srgbClr val="62676E"/>
                </a:solidFill>
                <a:latin typeface="Arial"/>
              </a:rPr>
              <a:t>© UEG. 2019</a:t>
            </a:r>
          </a:p>
        </p:txBody>
      </p:sp>
      <p:cxnSp>
        <p:nvCxnSpPr>
          <p:cNvPr id="27" name="Straight Connector 15"/>
          <p:cNvCxnSpPr/>
          <p:nvPr userDrawn="1"/>
        </p:nvCxnSpPr>
        <p:spPr>
          <a:xfrm>
            <a:off x="466742" y="4577470"/>
            <a:ext cx="8239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4711314" y="1203597"/>
            <a:ext cx="3994536" cy="306000"/>
          </a:xfrm>
          <a:solidFill>
            <a:schemeClr val="accent2"/>
          </a:solidFill>
        </p:spPr>
        <p:txBody>
          <a:bodyPr anchor="ctr"/>
          <a:lstStyle>
            <a:lvl1pPr marL="144000" indent="0"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60943660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Large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2406"/>
            <a:ext cx="8229600" cy="3269527"/>
          </a:xfrm>
        </p:spPr>
        <p:txBody>
          <a:bodyPr/>
          <a:lstStyle>
            <a:lvl1pPr>
              <a:defRPr sz="2000"/>
            </a:lvl1pPr>
            <a:lvl2pPr>
              <a:spcBef>
                <a:spcPts val="800"/>
              </a:spcBef>
              <a:spcAft>
                <a:spcPts val="400"/>
              </a:spcAft>
              <a:defRPr sz="3600"/>
            </a:lvl2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66742" y="1018410"/>
            <a:ext cx="8239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3568" y="4650110"/>
            <a:ext cx="5760000" cy="148500"/>
          </a:xfrm>
        </p:spPr>
        <p:txBody>
          <a:bodyPr anchor="t" anchorCtr="0"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>
                <a:solidFill>
                  <a:srgbClr val="62676E"/>
                </a:solidFill>
                <a:latin typeface="Arial"/>
              </a:rPr>
              <a:t>Title of presentation | Presentation by [Enter details in 'Header and Footer' field]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544" y="4650110"/>
            <a:ext cx="216000" cy="148500"/>
          </a:xfrm>
        </p:spPr>
        <p:txBody>
          <a:bodyPr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fld id="{E0D9A400-ED51-4268-B975-D5A45DEA6FCD}" type="slidenum">
              <a:rPr lang="en-GB" smtClean="0">
                <a:solidFill>
                  <a:srgbClr val="62676E"/>
                </a:solidFill>
                <a:latin typeface="Arial"/>
              </a:rPr>
              <a:pPr/>
              <a:t>‹n.›</a:t>
            </a:fld>
            <a:endParaRPr lang="en-GB" dirty="0">
              <a:solidFill>
                <a:srgbClr val="62676E"/>
              </a:solidFill>
              <a:latin typeface="Arial"/>
            </a:endParaRPr>
          </a:p>
        </p:txBody>
      </p:sp>
      <p:sp>
        <p:nvSpPr>
          <p:cNvPr id="12" name="TextBox 8"/>
          <p:cNvSpPr txBox="1"/>
          <p:nvPr userDrawn="1"/>
        </p:nvSpPr>
        <p:spPr>
          <a:xfrm>
            <a:off x="6970650" y="4650116"/>
            <a:ext cx="1735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100" dirty="0">
                <a:solidFill>
                  <a:srgbClr val="62676E"/>
                </a:solidFill>
                <a:latin typeface="Arial"/>
              </a:rPr>
              <a:t>© UEG. 2019</a:t>
            </a:r>
          </a:p>
        </p:txBody>
      </p:sp>
      <p:cxnSp>
        <p:nvCxnSpPr>
          <p:cNvPr id="13" name="Straight Connector 15"/>
          <p:cNvCxnSpPr/>
          <p:nvPr userDrawn="1"/>
        </p:nvCxnSpPr>
        <p:spPr>
          <a:xfrm>
            <a:off x="466742" y="4577470"/>
            <a:ext cx="8239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65686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83920"/>
            <a:ext cx="8229600" cy="3600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10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100"/>
            </a:lvl2pPr>
            <a:lvl3pPr>
              <a:lnSpc>
                <a:spcPct val="100000"/>
              </a:lnSpc>
              <a:spcBef>
                <a:spcPts val="0"/>
              </a:spcBef>
              <a:defRPr sz="1000"/>
            </a:lvl3pPr>
            <a:lvl4pPr>
              <a:lnSpc>
                <a:spcPct val="100000"/>
              </a:lnSpc>
              <a:spcBef>
                <a:spcPts val="0"/>
              </a:spcBef>
              <a:defRPr sz="1000"/>
            </a:lvl4pPr>
            <a:lvl5pPr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939902"/>
          </a:xfrm>
        </p:spPr>
        <p:txBody>
          <a:bodyPr/>
          <a:lstStyle/>
          <a:p>
            <a:r>
              <a:rPr lang="it-IT" smtClean="0"/>
              <a:t>Trascinare l'immagine su un segnaposto o fare clic sull'icona per aggiungerla</a:t>
            </a:r>
            <a:endParaRPr lang="en-GB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3568" y="4650110"/>
            <a:ext cx="5760000" cy="148500"/>
          </a:xfrm>
        </p:spPr>
        <p:txBody>
          <a:bodyPr anchor="t" anchorCtr="0"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>
                <a:solidFill>
                  <a:srgbClr val="62676E"/>
                </a:solidFill>
                <a:latin typeface="Arial"/>
              </a:rPr>
              <a:t>Title of presentation | Presentation by [Enter details in 'Header and Footer' field]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544" y="4650110"/>
            <a:ext cx="216000" cy="148500"/>
          </a:xfrm>
        </p:spPr>
        <p:txBody>
          <a:bodyPr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fld id="{E0D9A400-ED51-4268-B975-D5A45DEA6FCD}" type="slidenum">
              <a:rPr lang="en-GB" smtClean="0">
                <a:solidFill>
                  <a:srgbClr val="62676E"/>
                </a:solidFill>
                <a:latin typeface="Arial"/>
              </a:rPr>
              <a:pPr/>
              <a:t>‹n.›</a:t>
            </a:fld>
            <a:endParaRPr lang="en-GB" dirty="0">
              <a:solidFill>
                <a:srgbClr val="62676E"/>
              </a:solidFill>
              <a:latin typeface="Arial"/>
            </a:endParaRPr>
          </a:p>
        </p:txBody>
      </p:sp>
      <p:sp>
        <p:nvSpPr>
          <p:cNvPr id="23" name="TextBox 8"/>
          <p:cNvSpPr txBox="1"/>
          <p:nvPr userDrawn="1"/>
        </p:nvSpPr>
        <p:spPr>
          <a:xfrm>
            <a:off x="6970650" y="4650116"/>
            <a:ext cx="1735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100" dirty="0">
                <a:solidFill>
                  <a:srgbClr val="62676E"/>
                </a:solidFill>
                <a:latin typeface="Arial"/>
              </a:rPr>
              <a:t>© UEG. 2019</a:t>
            </a:r>
          </a:p>
        </p:txBody>
      </p:sp>
      <p:cxnSp>
        <p:nvCxnSpPr>
          <p:cNvPr id="24" name="Straight Connector 15"/>
          <p:cNvCxnSpPr/>
          <p:nvPr userDrawn="1"/>
        </p:nvCxnSpPr>
        <p:spPr>
          <a:xfrm>
            <a:off x="466742" y="4577470"/>
            <a:ext cx="8239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425843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 descr="UEGWeek_Logo_RGB_150d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2212"/>
            <a:ext cx="2028204" cy="643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8538" y="1006078"/>
            <a:ext cx="6437312" cy="3023834"/>
          </a:xfrm>
        </p:spPr>
        <p:txBody>
          <a:bodyPr anchor="t" anchorCtr="0"/>
          <a:lstStyle>
            <a:lvl1pPr algn="l">
              <a:defRPr b="0">
                <a:solidFill>
                  <a:schemeClr val="accent2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GB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466725" y="4650110"/>
            <a:ext cx="1584000" cy="14850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CC02C7-2C54-4B86-9915-683D17BA5221}" type="datetime1">
              <a:rPr lang="en-GB" smtClean="0">
                <a:solidFill>
                  <a:srgbClr val="62676E"/>
                </a:solidFill>
                <a:latin typeface="Arial"/>
              </a:rPr>
              <a:pPr/>
              <a:t>16/10/19</a:t>
            </a:fld>
            <a:endParaRPr lang="en-GB" dirty="0">
              <a:solidFill>
                <a:srgbClr val="62676E"/>
              </a:solidFill>
              <a:latin typeface="Arial"/>
            </a:endParaRPr>
          </a:p>
        </p:txBody>
      </p:sp>
      <p:sp>
        <p:nvSpPr>
          <p:cNvPr id="20" name="TextBox 8"/>
          <p:cNvSpPr txBox="1"/>
          <p:nvPr userDrawn="1"/>
        </p:nvSpPr>
        <p:spPr>
          <a:xfrm>
            <a:off x="6970650" y="4650116"/>
            <a:ext cx="1735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100" dirty="0">
                <a:solidFill>
                  <a:srgbClr val="62676E"/>
                </a:solidFill>
                <a:latin typeface="Arial"/>
              </a:rPr>
              <a:t>© UEG. 2019</a:t>
            </a:r>
          </a:p>
        </p:txBody>
      </p:sp>
      <p:cxnSp>
        <p:nvCxnSpPr>
          <p:cNvPr id="22" name="Straight Connector 9"/>
          <p:cNvCxnSpPr/>
          <p:nvPr userDrawn="1"/>
        </p:nvCxnSpPr>
        <p:spPr>
          <a:xfrm>
            <a:off x="466740" y="4577470"/>
            <a:ext cx="15849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3"/>
          <p:cNvCxnSpPr/>
          <p:nvPr userDrawn="1"/>
        </p:nvCxnSpPr>
        <p:spPr>
          <a:xfrm>
            <a:off x="2268538" y="4577470"/>
            <a:ext cx="6437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6"/>
          <p:cNvSpPr txBox="1"/>
          <p:nvPr userDrawn="1"/>
        </p:nvSpPr>
        <p:spPr>
          <a:xfrm>
            <a:off x="466725" y="4207613"/>
            <a:ext cx="1735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dirty="0">
                <a:solidFill>
                  <a:srgbClr val="62676E"/>
                </a:solidFill>
                <a:latin typeface="Arial"/>
              </a:rPr>
              <a:t>Presentation by</a:t>
            </a:r>
          </a:p>
        </p:txBody>
      </p:sp>
      <p:cxnSp>
        <p:nvCxnSpPr>
          <p:cNvPr id="25" name="Straight Connector 17"/>
          <p:cNvCxnSpPr/>
          <p:nvPr userDrawn="1"/>
        </p:nvCxnSpPr>
        <p:spPr>
          <a:xfrm>
            <a:off x="466740" y="4187452"/>
            <a:ext cx="15849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8"/>
          <p:cNvCxnSpPr/>
          <p:nvPr userDrawn="1"/>
        </p:nvCxnSpPr>
        <p:spPr>
          <a:xfrm>
            <a:off x="2268538" y="4187452"/>
            <a:ext cx="6437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2268538" y="4208825"/>
            <a:ext cx="6437312" cy="26848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10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1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>
              <a:lnSpc>
                <a:spcPct val="100000"/>
              </a:lnSpc>
              <a:spcBef>
                <a:spcPts val="0"/>
              </a:spcBef>
              <a:defRPr sz="1000"/>
            </a:lvl4pPr>
            <a:lvl5pPr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59924235"/>
      </p:ext>
    </p:extLst>
  </p:cSld>
  <p:clrMapOvr>
    <a:masterClrMapping/>
  </p:clrMapOvr>
  <p:hf sldNum="0" hdr="0" ft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628B-3D89-4F3F-9F61-7506C30F4BF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16/10/19</a:t>
            </a:fld>
            <a:endParaRPr lang="it-IT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3192F-ED09-40A3-81CF-CE2B8F21BD4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1255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628B-3D89-4F3F-9F61-7506C30F4BF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16/10/19</a:t>
            </a:fld>
            <a:endParaRPr lang="it-IT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3192F-ED09-40A3-81CF-CE2B8F21BD4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009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Large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2406"/>
            <a:ext cx="8229600" cy="3269527"/>
          </a:xfrm>
        </p:spPr>
        <p:txBody>
          <a:bodyPr/>
          <a:lstStyle>
            <a:lvl1pPr>
              <a:defRPr sz="2000"/>
            </a:lvl1pPr>
            <a:lvl2pPr>
              <a:spcBef>
                <a:spcPts val="800"/>
              </a:spcBef>
              <a:spcAft>
                <a:spcPts val="400"/>
              </a:spcAft>
              <a:defRPr sz="3600"/>
            </a:lvl2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66742" y="1018410"/>
            <a:ext cx="8239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3568" y="4650110"/>
            <a:ext cx="5760000" cy="148500"/>
          </a:xfrm>
        </p:spPr>
        <p:txBody>
          <a:bodyPr anchor="t" anchorCtr="0"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Title of presentation | Presentation by [Enter details in 'Header and Footer' field]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544" y="4650110"/>
            <a:ext cx="216000" cy="148500"/>
          </a:xfrm>
        </p:spPr>
        <p:txBody>
          <a:bodyPr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fld id="{E0D9A400-ED51-4268-B975-D5A45DEA6FCD}" type="slidenum">
              <a:rPr lang="en-GB" smtClean="0"/>
              <a:pPr/>
              <a:t>‹n.›</a:t>
            </a:fld>
            <a:endParaRPr lang="en-GB" dirty="0"/>
          </a:p>
        </p:txBody>
      </p:sp>
      <p:sp>
        <p:nvSpPr>
          <p:cNvPr id="12" name="TextBox 8"/>
          <p:cNvSpPr txBox="1"/>
          <p:nvPr userDrawn="1"/>
        </p:nvSpPr>
        <p:spPr>
          <a:xfrm>
            <a:off x="6970650" y="4650116"/>
            <a:ext cx="1735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100" dirty="0">
                <a:solidFill>
                  <a:schemeClr val="accent2"/>
                </a:solidFill>
              </a:rPr>
              <a:t>© UEG. 2019</a:t>
            </a:r>
          </a:p>
        </p:txBody>
      </p:sp>
      <p:cxnSp>
        <p:nvCxnSpPr>
          <p:cNvPr id="13" name="Straight Connector 15"/>
          <p:cNvCxnSpPr/>
          <p:nvPr userDrawn="1"/>
        </p:nvCxnSpPr>
        <p:spPr>
          <a:xfrm>
            <a:off x="466742" y="4577470"/>
            <a:ext cx="8239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83920"/>
            <a:ext cx="8229600" cy="3600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10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100"/>
            </a:lvl2pPr>
            <a:lvl3pPr>
              <a:lnSpc>
                <a:spcPct val="100000"/>
              </a:lnSpc>
              <a:spcBef>
                <a:spcPts val="0"/>
              </a:spcBef>
              <a:defRPr sz="1000"/>
            </a:lvl3pPr>
            <a:lvl4pPr>
              <a:lnSpc>
                <a:spcPct val="100000"/>
              </a:lnSpc>
              <a:spcBef>
                <a:spcPts val="0"/>
              </a:spcBef>
              <a:defRPr sz="1000"/>
            </a:lvl4pPr>
            <a:lvl5pPr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939902"/>
          </a:xfrm>
        </p:spPr>
        <p:txBody>
          <a:bodyPr/>
          <a:lstStyle/>
          <a:p>
            <a:r>
              <a:rPr lang="it-IT" smtClean="0"/>
              <a:t>Trascinare l'immagine su un segnaposto o fare clic sull'icona per aggiungerla</a:t>
            </a:r>
            <a:endParaRPr lang="en-GB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3568" y="4650110"/>
            <a:ext cx="5760000" cy="148500"/>
          </a:xfrm>
        </p:spPr>
        <p:txBody>
          <a:bodyPr anchor="t" anchorCtr="0"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Title of presentation | Presentation by [Enter details in 'Header and Footer' field]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544" y="4650110"/>
            <a:ext cx="216000" cy="148500"/>
          </a:xfrm>
        </p:spPr>
        <p:txBody>
          <a:bodyPr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fld id="{E0D9A400-ED51-4268-B975-D5A45DEA6FCD}" type="slidenum">
              <a:rPr lang="en-GB" smtClean="0"/>
              <a:pPr/>
              <a:t>‹n.›</a:t>
            </a:fld>
            <a:endParaRPr lang="en-GB" dirty="0"/>
          </a:p>
        </p:txBody>
      </p:sp>
      <p:sp>
        <p:nvSpPr>
          <p:cNvPr id="23" name="TextBox 8"/>
          <p:cNvSpPr txBox="1"/>
          <p:nvPr userDrawn="1"/>
        </p:nvSpPr>
        <p:spPr>
          <a:xfrm>
            <a:off x="6970650" y="4650116"/>
            <a:ext cx="1735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100" dirty="0">
                <a:solidFill>
                  <a:schemeClr val="accent2"/>
                </a:solidFill>
              </a:rPr>
              <a:t>© UEG. 2019</a:t>
            </a:r>
          </a:p>
        </p:txBody>
      </p:sp>
      <p:cxnSp>
        <p:nvCxnSpPr>
          <p:cNvPr id="24" name="Straight Connector 15"/>
          <p:cNvCxnSpPr/>
          <p:nvPr userDrawn="1"/>
        </p:nvCxnSpPr>
        <p:spPr>
          <a:xfrm>
            <a:off x="466742" y="4577470"/>
            <a:ext cx="8239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 descr="UEGWeek_Logo_RGB_150d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2212"/>
            <a:ext cx="2028204" cy="643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8538" y="1006078"/>
            <a:ext cx="6437312" cy="3023834"/>
          </a:xfrm>
        </p:spPr>
        <p:txBody>
          <a:bodyPr anchor="t" anchorCtr="0"/>
          <a:lstStyle>
            <a:lvl1pPr algn="l">
              <a:defRPr b="0">
                <a:solidFill>
                  <a:schemeClr val="accent2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GB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466725" y="4650110"/>
            <a:ext cx="1584000" cy="14850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CC02C7-2C54-4B86-9915-683D17BA5221}" type="datetime1">
              <a:rPr lang="en-GB" smtClean="0"/>
              <a:pPr/>
              <a:t>16/10/19</a:t>
            </a:fld>
            <a:endParaRPr lang="en-GB" dirty="0"/>
          </a:p>
        </p:txBody>
      </p:sp>
      <p:sp>
        <p:nvSpPr>
          <p:cNvPr id="20" name="TextBox 8"/>
          <p:cNvSpPr txBox="1"/>
          <p:nvPr userDrawn="1"/>
        </p:nvSpPr>
        <p:spPr>
          <a:xfrm>
            <a:off x="6970650" y="4650116"/>
            <a:ext cx="1735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100" dirty="0">
                <a:solidFill>
                  <a:schemeClr val="accent2"/>
                </a:solidFill>
              </a:rPr>
              <a:t>© UEG. 2019</a:t>
            </a:r>
          </a:p>
        </p:txBody>
      </p:sp>
      <p:cxnSp>
        <p:nvCxnSpPr>
          <p:cNvPr id="22" name="Straight Connector 9"/>
          <p:cNvCxnSpPr/>
          <p:nvPr userDrawn="1"/>
        </p:nvCxnSpPr>
        <p:spPr>
          <a:xfrm>
            <a:off x="466740" y="4577470"/>
            <a:ext cx="15849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3"/>
          <p:cNvCxnSpPr/>
          <p:nvPr userDrawn="1"/>
        </p:nvCxnSpPr>
        <p:spPr>
          <a:xfrm>
            <a:off x="2268538" y="4577470"/>
            <a:ext cx="6437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6"/>
          <p:cNvSpPr txBox="1"/>
          <p:nvPr userDrawn="1"/>
        </p:nvSpPr>
        <p:spPr>
          <a:xfrm>
            <a:off x="466725" y="4207613"/>
            <a:ext cx="17352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100" dirty="0">
                <a:solidFill>
                  <a:schemeClr val="accent2"/>
                </a:solidFill>
              </a:rPr>
              <a:t>Presentation</a:t>
            </a:r>
            <a:r>
              <a:rPr lang="en-GB" sz="1100" baseline="0" dirty="0">
                <a:solidFill>
                  <a:schemeClr val="accent2"/>
                </a:solidFill>
              </a:rPr>
              <a:t> by</a:t>
            </a:r>
            <a:endParaRPr lang="en-GB" sz="1100" dirty="0">
              <a:solidFill>
                <a:schemeClr val="accent2"/>
              </a:solidFill>
            </a:endParaRPr>
          </a:p>
        </p:txBody>
      </p:sp>
      <p:cxnSp>
        <p:nvCxnSpPr>
          <p:cNvPr id="25" name="Straight Connector 17"/>
          <p:cNvCxnSpPr/>
          <p:nvPr userDrawn="1"/>
        </p:nvCxnSpPr>
        <p:spPr>
          <a:xfrm>
            <a:off x="466740" y="4187452"/>
            <a:ext cx="15849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8"/>
          <p:cNvCxnSpPr/>
          <p:nvPr userDrawn="1"/>
        </p:nvCxnSpPr>
        <p:spPr>
          <a:xfrm>
            <a:off x="2268538" y="4187452"/>
            <a:ext cx="6437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2268538" y="4208825"/>
            <a:ext cx="6437312" cy="26848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10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1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buNone/>
              <a:defRPr sz="1000"/>
            </a:lvl3pPr>
            <a:lvl4pPr>
              <a:lnSpc>
                <a:spcPct val="100000"/>
              </a:lnSpc>
              <a:spcBef>
                <a:spcPts val="0"/>
              </a:spcBef>
              <a:defRPr sz="1000"/>
            </a:lvl4pPr>
            <a:lvl5pPr>
              <a:lnSpc>
                <a:spcPct val="100000"/>
              </a:lnSpc>
              <a:spcBef>
                <a:spcPts val="0"/>
              </a:spcBef>
              <a:defRPr sz="1000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EC0F6-E771-6D4B-BD13-58DAA3D21812}" type="datetimeFigureOut">
              <a:rPr lang="ko-KR" altLang="en-US">
                <a:solidFill>
                  <a:srgbClr val="FFFFFF"/>
                </a:solidFill>
              </a:rPr>
              <a:pPr>
                <a:defRPr/>
              </a:pPr>
              <a:t>16/10/19</a:t>
            </a:fld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  <a:latin typeface="Times New Roman"/>
              <a:cs typeface="Arial"/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8BCD7-8E9E-6040-873C-451AC5D916FD}" type="slidenum">
              <a:rPr lang="ko-KR" altLang="en-US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218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33"/>
            <a:ext cx="7772400" cy="1102519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80985" indent="0" algn="ctr">
              <a:buNone/>
              <a:defRPr/>
            </a:lvl2pPr>
            <a:lvl3pPr marL="761970" indent="0" algn="ctr">
              <a:buNone/>
              <a:defRPr/>
            </a:lvl3pPr>
            <a:lvl4pPr marL="1142954" indent="0" algn="ctr">
              <a:buNone/>
              <a:defRPr/>
            </a:lvl4pPr>
            <a:lvl5pPr marL="1523939" indent="0" algn="ctr">
              <a:buNone/>
              <a:defRPr/>
            </a:lvl5pPr>
            <a:lvl6pPr marL="1904924" indent="0" algn="ctr">
              <a:buNone/>
              <a:defRPr/>
            </a:lvl6pPr>
            <a:lvl7pPr marL="2285909" indent="0" algn="ctr">
              <a:buNone/>
              <a:defRPr/>
            </a:lvl7pPr>
            <a:lvl8pPr marL="2666893" indent="0" algn="ctr">
              <a:buNone/>
              <a:defRPr/>
            </a:lvl8pPr>
            <a:lvl9pPr marL="3047878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5D695-5D05-4DD1-BC49-EBA74487D077}" type="datetimeFigureOut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D4166-9699-4A09-A952-2245D2F9F33A}" type="slidenum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9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08E0C-68A5-4B39-9F4F-54633CC551C0}" type="datetimeFigureOut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5FE43-0FCE-4052-A40A-E6DB4E9AA48E}" type="slidenum">
              <a:rPr lang="it-IT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7312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2575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4437"/>
            <a:ext cx="8229600" cy="27654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177556"/>
            <a:ext cx="2133600" cy="1485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539B5-32DD-41FD-8062-F5F0F2D7D508}" type="datetimeFigureOut">
              <a:rPr lang="en-GB" smtClean="0"/>
              <a:pPr/>
              <a:t>16/10/19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177556"/>
            <a:ext cx="2895600" cy="1485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177556"/>
            <a:ext cx="2133600" cy="1485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9A400-ED51-4268-B975-D5A45DEA6FCD}" type="slidenum">
              <a:rPr lang="en-GB" smtClean="0"/>
              <a:pPr/>
              <a:t>‹n.›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9" r:id="rId4"/>
    <p:sldLayoutId id="2147483661" r:id="rId5"/>
    <p:sldLayoutId id="2147483664" r:id="rId6"/>
    <p:sldLayoutId id="214748379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rgbClr val="98BF0C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600"/>
        </a:spcBef>
        <a:buFont typeface="Arial" pitchFamily="34" charset="0"/>
        <a:buNone/>
        <a:defRPr sz="2000" b="1" kern="1200">
          <a:solidFill>
            <a:srgbClr val="98BF0C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600"/>
        </a:spcBef>
        <a:buFont typeface="Arial" pitchFamily="34" charset="0"/>
        <a:buNone/>
        <a:defRPr sz="1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36525" indent="-136525" algn="l" defTabSz="914400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328613" indent="-182563" algn="l" defTabSz="914400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520700" indent="-192088" algn="l" defTabSz="914400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197" tIns="38098" rIns="76197" bIns="380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197" tIns="38098" rIns="76197" bIns="380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892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97" tIns="38098" rIns="76197" bIns="3809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4D9A8C-3790-4E31-B24A-0D684D237552}" type="datetimeFigureOut">
              <a:rPr lang="it-IT">
                <a:solidFill>
                  <a:srgbClr val="000000"/>
                </a:solidFill>
                <a:latin typeface="Arial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892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97" tIns="38098" rIns="76197" bIns="38098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892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97" tIns="38098" rIns="76197" bIns="3809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F1C0FE-4C99-4C2E-B025-598A5784DA2A}" type="slidenum">
              <a:rPr lang="it-IT">
                <a:solidFill>
                  <a:srgbClr val="000000"/>
                </a:solidFill>
                <a:latin typeface="Arial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21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  <a:cs typeface="Arial" charset="0"/>
        </a:defRPr>
      </a:lvl5pPr>
      <a:lvl6pPr marL="380985" algn="ctr" rtl="0" fontAlgn="base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  <a:cs typeface="Arial" charset="0"/>
        </a:defRPr>
      </a:lvl6pPr>
      <a:lvl7pPr marL="761970" algn="ctr" rtl="0" fontAlgn="base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  <a:cs typeface="Arial" charset="0"/>
        </a:defRPr>
      </a:lvl7pPr>
      <a:lvl8pPr marL="1142954" algn="ctr" rtl="0" fontAlgn="base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  <a:cs typeface="Arial" charset="0"/>
        </a:defRPr>
      </a:lvl8pPr>
      <a:lvl9pPr marL="1523939" algn="ctr" rtl="0" fontAlgn="base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85739" indent="-285739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cs typeface="+mn-cs"/>
        </a:defRPr>
      </a:lvl2pPr>
      <a:lvl3pPr marL="952462" indent="-190492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333447" indent="-190492" algn="l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  <a:cs typeface="+mn-cs"/>
        </a:defRPr>
      </a:lvl4pPr>
      <a:lvl5pPr marL="1714431" indent="-190492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5pPr>
      <a:lvl6pPr marL="2095416" indent="-190492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6pPr>
      <a:lvl7pPr marL="2476401" indent="-190492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7pPr>
      <a:lvl8pPr marL="2857386" indent="-190492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8pPr>
      <a:lvl9pPr marL="3238370" indent="-190492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197" tIns="38098" rIns="76197" bIns="380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197" tIns="38098" rIns="76197" bIns="380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892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97" tIns="38098" rIns="76197" bIns="3809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4D9A8C-3790-4E31-B24A-0D684D237552}" type="datetimeFigureOut">
              <a:rPr lang="it-IT">
                <a:solidFill>
                  <a:srgbClr val="000000"/>
                </a:solidFill>
                <a:latin typeface="Arial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16/10/19</a:t>
            </a:fld>
            <a:endParaRPr lang="it-IT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892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97" tIns="38098" rIns="76197" bIns="38098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892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97" tIns="38098" rIns="76197" bIns="3809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F1C0FE-4C99-4C2E-B025-598A5784DA2A}" type="slidenum">
              <a:rPr lang="it-IT">
                <a:solidFill>
                  <a:srgbClr val="000000"/>
                </a:solidFill>
                <a:latin typeface="Arial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‹n.›</a:t>
            </a:fld>
            <a:endParaRPr lang="it-IT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48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  <a:cs typeface="Arial" charset="0"/>
        </a:defRPr>
      </a:lvl5pPr>
      <a:lvl6pPr marL="380985" algn="ctr" rtl="0" fontAlgn="base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  <a:cs typeface="Arial" charset="0"/>
        </a:defRPr>
      </a:lvl6pPr>
      <a:lvl7pPr marL="761970" algn="ctr" rtl="0" fontAlgn="base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  <a:cs typeface="Arial" charset="0"/>
        </a:defRPr>
      </a:lvl7pPr>
      <a:lvl8pPr marL="1142954" algn="ctr" rtl="0" fontAlgn="base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  <a:cs typeface="Arial" charset="0"/>
        </a:defRPr>
      </a:lvl8pPr>
      <a:lvl9pPr marL="1523939" algn="ctr" rtl="0" fontAlgn="base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85739" indent="-285739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cs typeface="+mn-cs"/>
        </a:defRPr>
      </a:lvl2pPr>
      <a:lvl3pPr marL="952462" indent="-190492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333447" indent="-190492" algn="l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  <a:cs typeface="+mn-cs"/>
        </a:defRPr>
      </a:lvl4pPr>
      <a:lvl5pPr marL="1714431" indent="-190492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5pPr>
      <a:lvl6pPr marL="2095416" indent="-190492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6pPr>
      <a:lvl7pPr marL="2476401" indent="-190492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7pPr>
      <a:lvl8pPr marL="2857386" indent="-190492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8pPr>
      <a:lvl9pPr marL="3238370" indent="-190492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2575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4437"/>
            <a:ext cx="8229600" cy="27654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177556"/>
            <a:ext cx="2133600" cy="1485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539B5-32DD-41FD-8062-F5F0F2D7D50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16/10/19</a:t>
            </a:fld>
            <a:endParaRPr lang="en-GB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177556"/>
            <a:ext cx="2895600" cy="1485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177556"/>
            <a:ext cx="2133600" cy="1485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9A400-ED51-4268-B975-D5A45DEA6FC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‹n.›</a:t>
            </a:fld>
            <a:endParaRPr lang="en-GB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4520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rgbClr val="98BF0C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600"/>
        </a:spcBef>
        <a:buFont typeface="Arial" pitchFamily="34" charset="0"/>
        <a:buNone/>
        <a:defRPr sz="2000" b="1" kern="1200">
          <a:solidFill>
            <a:srgbClr val="98BF0C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600"/>
        </a:spcBef>
        <a:buFont typeface="Arial" pitchFamily="34" charset="0"/>
        <a:buNone/>
        <a:defRPr sz="1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36525" indent="-136525" algn="l" defTabSz="914400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328613" indent="-182563" algn="l" defTabSz="914400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520700" indent="-192088" algn="l" defTabSz="914400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microsoft.com/office/2007/relationships/hdphoto" Target="../media/hdphoto9.wdp"/><Relationship Id="rId5" Type="http://schemas.openxmlformats.org/officeDocument/2006/relationships/oleObject" Target="../embeddings/Foglio_di_lavoro_di_Excel_97_-_20041.xls"/><Relationship Id="rId6" Type="http://schemas.openxmlformats.org/officeDocument/2006/relationships/image" Target="../media/image17.png"/><Relationship Id="rId7" Type="http://schemas.openxmlformats.org/officeDocument/2006/relationships/oleObject" Target="../embeddings/Foglio_di_lavoro_di_Excel_97_-_20042.xls"/><Relationship Id="rId8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microsoft.com/office/2007/relationships/hdphoto" Target="../media/hdphoto10.wdp"/><Relationship Id="rId6" Type="http://schemas.openxmlformats.org/officeDocument/2006/relationships/image" Target="../media/image23.jpeg"/><Relationship Id="rId7" Type="http://schemas.microsoft.com/office/2007/relationships/hdphoto" Target="../media/hdphoto11.wdp"/><Relationship Id="rId8" Type="http://schemas.openxmlformats.org/officeDocument/2006/relationships/image" Target="../media/image24.jpeg"/><Relationship Id="rId9" Type="http://schemas.microsoft.com/office/2007/relationships/hdphoto" Target="../media/hdphoto12.wdp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4" Type="http://schemas.openxmlformats.org/officeDocument/2006/relationships/image" Target="../media/image27.jpeg"/><Relationship Id="rId5" Type="http://schemas.microsoft.com/office/2007/relationships/hdphoto" Target="../media/hdphoto14.wdp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4" Type="http://schemas.openxmlformats.org/officeDocument/2006/relationships/image" Target="../media/image30.pn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4" Type="http://schemas.openxmlformats.org/officeDocument/2006/relationships/image" Target="../media/image34.jpeg"/><Relationship Id="rId5" Type="http://schemas.microsoft.com/office/2007/relationships/hdphoto" Target="../media/hdphoto1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4" Type="http://schemas.openxmlformats.org/officeDocument/2006/relationships/image" Target="../media/image36.jpeg"/><Relationship Id="rId5" Type="http://schemas.microsoft.com/office/2007/relationships/hdphoto" Target="../media/hdphoto19.wdp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microsoft.com/office/2007/relationships/hdphoto" Target="../media/hdphoto3.wdp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9.jpeg"/><Relationship Id="rId5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11.jpeg"/><Relationship Id="rId5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268538" y="1635646"/>
            <a:ext cx="6263902" cy="288032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Enteropathies: From Bench to Bedside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>
          <a:xfrm>
            <a:off x="2268538" y="2582024"/>
            <a:ext cx="4607718" cy="349766"/>
          </a:xfrm>
        </p:spPr>
        <p:txBody>
          <a:bodyPr>
            <a:noAutofit/>
          </a:bodyPr>
          <a:lstStyle/>
          <a:p>
            <a:r>
              <a:rPr lang="en-GB" sz="2400" b="1" dirty="0" smtClean="0">
                <a:solidFill>
                  <a:srgbClr val="000090"/>
                </a:solidFill>
              </a:rPr>
              <a:t>State-of-the-art introduction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268538" y="4145938"/>
            <a:ext cx="6437312" cy="586052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</a:rPr>
              <a:t>Roberto De Giorgio </a:t>
            </a:r>
          </a:p>
          <a:p>
            <a:r>
              <a:rPr lang="en-US" sz="1200" i="1" dirty="0" smtClean="0">
                <a:solidFill>
                  <a:schemeClr val="tx1"/>
                </a:solidFill>
              </a:rPr>
              <a:t>University of Ferrara, Italy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1"/>
            <a:ext cx="5940152" cy="125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30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3">
            <a:extLst>
              <a:ext uri="{FF2B5EF4-FFF2-40B4-BE49-F238E27FC236}">
                <a16:creationId xmlns:a16="http://schemas.microsoft.com/office/drawing/2014/main" xmlns="" id="{5204C1D5-762F-44EF-AD36-5008111CD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33" y="383116"/>
            <a:ext cx="8427156" cy="50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3200"/>
              </a:lnSpc>
              <a:spcBef>
                <a:spcPct val="0"/>
              </a:spcBef>
              <a:buNone/>
            </a:pPr>
            <a:r>
              <a:rPr lang="en-GB" altLang="en-US" sz="2844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Bile acid-evoked </a:t>
            </a:r>
            <a:r>
              <a:rPr lang="en-GB" altLang="en-US" sz="2844" b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diarrhea</a:t>
            </a:r>
            <a:r>
              <a:rPr lang="en-GB" altLang="en-US" sz="2844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: pathophysiology</a:t>
            </a:r>
            <a:endParaRPr lang="en-GB" altLang="en-US" sz="2844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467544" y="4659982"/>
            <a:ext cx="39604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 err="1">
                <a:solidFill>
                  <a:srgbClr val="000000"/>
                </a:solidFill>
                <a:latin typeface="+mn-lt"/>
                <a:cs typeface="Century Gothic" charset="0"/>
              </a:rPr>
              <a:t>Rao</a:t>
            </a:r>
            <a:r>
              <a:rPr lang="en-US" sz="1200" b="1" i="1" dirty="0">
                <a:solidFill>
                  <a:srgbClr val="000000"/>
                </a:solidFill>
                <a:latin typeface="+mn-lt"/>
                <a:cs typeface="Century Gothic" charset="0"/>
              </a:rPr>
              <a:t> </a:t>
            </a:r>
            <a:r>
              <a:rPr lang="en-US" sz="1200" b="1" i="1" dirty="0" smtClean="0">
                <a:solidFill>
                  <a:srgbClr val="000000"/>
                </a:solidFill>
                <a:latin typeface="+mn-lt"/>
                <a:cs typeface="Century Gothic" charset="0"/>
              </a:rPr>
              <a:t>A.S., et </a:t>
            </a:r>
            <a:r>
              <a:rPr lang="en-US" sz="1200" b="1" i="1" dirty="0">
                <a:solidFill>
                  <a:srgbClr val="000000"/>
                </a:solidFill>
                <a:latin typeface="+mn-lt"/>
                <a:cs typeface="Century Gothic" charset="0"/>
              </a:rPr>
              <a:t>al Gastroenterology </a:t>
            </a:r>
            <a:r>
              <a:rPr lang="en-US" sz="1200" b="1" i="1" dirty="0" smtClean="0">
                <a:solidFill>
                  <a:srgbClr val="000000"/>
                </a:solidFill>
                <a:latin typeface="+mn-lt"/>
                <a:cs typeface="Century Gothic" charset="0"/>
              </a:rPr>
              <a:t>2010; 139:1549-58</a:t>
            </a:r>
            <a:endParaRPr lang="en-US" sz="1200" b="1" i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  <a:cs typeface="Century Gothic" charset="0"/>
            </a:endParaRPr>
          </a:p>
        </p:txBody>
      </p:sp>
      <p:sp>
        <p:nvSpPr>
          <p:cNvPr id="41" name="Rubrik 1"/>
          <p:cNvSpPr>
            <a:spLocks noGrp="1"/>
          </p:cNvSpPr>
          <p:nvPr>
            <p:ph type="title"/>
          </p:nvPr>
        </p:nvSpPr>
        <p:spPr>
          <a:xfrm>
            <a:off x="3707904" y="1059582"/>
            <a:ext cx="5278651" cy="360040"/>
          </a:xfrm>
        </p:spPr>
        <p:txBody>
          <a:bodyPr/>
          <a:lstStyle/>
          <a:p>
            <a:pPr algn="r"/>
            <a:r>
              <a:rPr lang="sv-SE" sz="2000" b="0" dirty="0" smtClean="0">
                <a:solidFill>
                  <a:srgbClr val="C00000"/>
                </a:solidFill>
              </a:rPr>
              <a:t>BA </a:t>
            </a:r>
            <a:r>
              <a:rPr lang="sv-SE" sz="2000" b="0" dirty="0" err="1" smtClean="0">
                <a:solidFill>
                  <a:srgbClr val="C00000"/>
                </a:solidFill>
              </a:rPr>
              <a:t>entero-hepatic</a:t>
            </a:r>
            <a:r>
              <a:rPr lang="sv-SE" sz="2000" b="0" dirty="0" smtClean="0">
                <a:solidFill>
                  <a:srgbClr val="C00000"/>
                </a:solidFill>
              </a:rPr>
              <a:t> </a:t>
            </a:r>
            <a:r>
              <a:rPr lang="sv-SE" sz="2000" b="0" dirty="0" err="1">
                <a:solidFill>
                  <a:srgbClr val="C00000"/>
                </a:solidFill>
              </a:rPr>
              <a:t>circulation</a:t>
            </a:r>
            <a:r>
              <a:rPr lang="sv-SE" sz="2000" b="0" dirty="0">
                <a:solidFill>
                  <a:srgbClr val="C00000"/>
                </a:solidFill>
              </a:rPr>
              <a:t> and </a:t>
            </a:r>
            <a:r>
              <a:rPr lang="sv-SE" sz="2000" b="0" dirty="0" err="1">
                <a:solidFill>
                  <a:srgbClr val="C00000"/>
                </a:solidFill>
              </a:rPr>
              <a:t>homeostasis</a:t>
            </a:r>
            <a:endParaRPr lang="en-US" sz="2000" b="0" dirty="0">
              <a:solidFill>
                <a:srgbClr val="C00000"/>
              </a:solidFill>
            </a:endParaRPr>
          </a:p>
        </p:txBody>
      </p:sp>
      <p:sp>
        <p:nvSpPr>
          <p:cNvPr id="43" name="Platshållare för innehåll 2"/>
          <p:cNvSpPr>
            <a:spLocks noGrp="1"/>
          </p:cNvSpPr>
          <p:nvPr>
            <p:ph idx="1"/>
          </p:nvPr>
        </p:nvSpPr>
        <p:spPr>
          <a:xfrm>
            <a:off x="0" y="1063946"/>
            <a:ext cx="4716016" cy="4028084"/>
          </a:xfrm>
        </p:spPr>
        <p:txBody>
          <a:bodyPr>
            <a:noAutofit/>
          </a:bodyPr>
          <a:lstStyle/>
          <a:p>
            <a:pPr marL="400050" lvl="1" indent="0">
              <a:lnSpc>
                <a:spcPct val="90000"/>
              </a:lnSpc>
              <a:buNone/>
            </a:pPr>
            <a:r>
              <a:rPr lang="sv-SE" sz="1600" b="1" dirty="0">
                <a:solidFill>
                  <a:srgbClr val="000090"/>
                </a:solidFill>
              </a:rPr>
              <a:t>Type 1 BAM</a:t>
            </a:r>
          </a:p>
          <a:p>
            <a:pPr marL="857250" lvl="1" indent="-457200">
              <a:lnSpc>
                <a:spcPct val="90000"/>
              </a:lnSpc>
              <a:buFont typeface="Arial" pitchFamily="34" charset="0"/>
              <a:buChar char="•"/>
            </a:pPr>
            <a:r>
              <a:rPr lang="sv-SE" sz="1600" dirty="0" err="1" smtClean="0">
                <a:solidFill>
                  <a:srgbClr val="000090"/>
                </a:solidFill>
              </a:rPr>
              <a:t>Ileal</a:t>
            </a:r>
            <a:r>
              <a:rPr lang="sv-SE" sz="1600" dirty="0" smtClean="0">
                <a:solidFill>
                  <a:srgbClr val="000090"/>
                </a:solidFill>
              </a:rPr>
              <a:t> </a:t>
            </a:r>
            <a:r>
              <a:rPr lang="sv-SE" sz="1600" dirty="0" err="1" smtClean="0">
                <a:solidFill>
                  <a:srgbClr val="000090"/>
                </a:solidFill>
              </a:rPr>
              <a:t>resection</a:t>
            </a:r>
            <a:endParaRPr lang="sv-SE" sz="1600" dirty="0">
              <a:solidFill>
                <a:srgbClr val="000090"/>
              </a:solidFill>
            </a:endParaRPr>
          </a:p>
          <a:p>
            <a:pPr marL="857250" lvl="1" indent="-457200">
              <a:lnSpc>
                <a:spcPct val="90000"/>
              </a:lnSpc>
              <a:buFont typeface="Arial" pitchFamily="34" charset="0"/>
              <a:buChar char="•"/>
            </a:pPr>
            <a:r>
              <a:rPr lang="sv-SE" sz="1600" dirty="0" err="1" smtClean="0">
                <a:solidFill>
                  <a:srgbClr val="000090"/>
                </a:solidFill>
              </a:rPr>
              <a:t>Crohn’s</a:t>
            </a:r>
            <a:r>
              <a:rPr lang="sv-SE" sz="1600" dirty="0" smtClean="0">
                <a:solidFill>
                  <a:srgbClr val="000090"/>
                </a:solidFill>
              </a:rPr>
              <a:t> </a:t>
            </a:r>
            <a:r>
              <a:rPr lang="sv-SE" sz="1600" dirty="0">
                <a:solidFill>
                  <a:srgbClr val="000090"/>
                </a:solidFill>
              </a:rPr>
              <a:t>disease</a:t>
            </a:r>
          </a:p>
          <a:p>
            <a:pPr marL="400050" lvl="1" indent="0">
              <a:lnSpc>
                <a:spcPct val="90000"/>
              </a:lnSpc>
              <a:buNone/>
            </a:pPr>
            <a:r>
              <a:rPr lang="sv-SE" sz="1600" b="1" dirty="0">
                <a:solidFill>
                  <a:srgbClr val="000090"/>
                </a:solidFill>
              </a:rPr>
              <a:t>Type 2 BAM </a:t>
            </a:r>
            <a:endParaRPr lang="sv-SE" sz="1600" b="1" dirty="0" smtClean="0">
              <a:solidFill>
                <a:srgbClr val="000090"/>
              </a:solidFill>
            </a:endParaRPr>
          </a:p>
          <a:p>
            <a:pPr marL="685800" lvl="1" indent="-285750">
              <a:lnSpc>
                <a:spcPct val="90000"/>
              </a:lnSpc>
              <a:buFont typeface="Arial"/>
              <a:buChar char="•"/>
            </a:pPr>
            <a:r>
              <a:rPr lang="sv-SE" sz="1600" dirty="0" err="1" smtClean="0">
                <a:solidFill>
                  <a:srgbClr val="000090"/>
                </a:solidFill>
              </a:rPr>
              <a:t>idiopathic</a:t>
            </a:r>
            <a:endParaRPr lang="sv-SE" sz="1600" dirty="0">
              <a:solidFill>
                <a:srgbClr val="000090"/>
              </a:solidFill>
            </a:endParaRPr>
          </a:p>
          <a:p>
            <a:pPr marL="400050" lvl="1" indent="0">
              <a:lnSpc>
                <a:spcPct val="90000"/>
              </a:lnSpc>
              <a:buNone/>
            </a:pPr>
            <a:r>
              <a:rPr lang="sv-SE" sz="1600" b="1" dirty="0" err="1">
                <a:solidFill>
                  <a:srgbClr val="000090"/>
                </a:solidFill>
              </a:rPr>
              <a:t>Type</a:t>
            </a:r>
            <a:r>
              <a:rPr lang="sv-SE" sz="1600" b="1" dirty="0">
                <a:solidFill>
                  <a:srgbClr val="000090"/>
                </a:solidFill>
              </a:rPr>
              <a:t> </a:t>
            </a:r>
            <a:r>
              <a:rPr lang="sv-SE" sz="1600" b="1" dirty="0" smtClean="0">
                <a:solidFill>
                  <a:srgbClr val="000090"/>
                </a:solidFill>
              </a:rPr>
              <a:t>3 BAM</a:t>
            </a:r>
            <a:endParaRPr lang="sv-SE" sz="1600" b="1" dirty="0">
              <a:solidFill>
                <a:srgbClr val="000090"/>
              </a:solidFill>
            </a:endParaRPr>
          </a:p>
          <a:p>
            <a:pPr marL="857250" lvl="1" indent="-457200">
              <a:lnSpc>
                <a:spcPct val="90000"/>
              </a:lnSpc>
              <a:buFont typeface="Arial" pitchFamily="34" charset="0"/>
              <a:buChar char="•"/>
            </a:pPr>
            <a:r>
              <a:rPr lang="sv-SE" sz="1600" dirty="0" err="1">
                <a:solidFill>
                  <a:srgbClr val="000090"/>
                </a:solidFill>
              </a:rPr>
              <a:t>C</a:t>
            </a:r>
            <a:r>
              <a:rPr lang="sv-SE" sz="1600" dirty="0" err="1" smtClean="0">
                <a:solidFill>
                  <a:srgbClr val="000090"/>
                </a:solidFill>
              </a:rPr>
              <a:t>holecystectomy</a:t>
            </a:r>
            <a:r>
              <a:rPr lang="sv-SE" sz="1600" dirty="0" smtClean="0">
                <a:solidFill>
                  <a:srgbClr val="000090"/>
                </a:solidFill>
              </a:rPr>
              <a:t> </a:t>
            </a:r>
          </a:p>
          <a:p>
            <a:pPr marL="857250" lvl="1" indent="-457200">
              <a:lnSpc>
                <a:spcPct val="90000"/>
              </a:lnSpc>
              <a:buFont typeface="Arial" pitchFamily="34" charset="0"/>
              <a:buChar char="•"/>
            </a:pPr>
            <a:r>
              <a:rPr lang="sv-SE" sz="1600" dirty="0" err="1" smtClean="0">
                <a:solidFill>
                  <a:srgbClr val="000090"/>
                </a:solidFill>
              </a:rPr>
              <a:t>Pancreatic</a:t>
            </a:r>
            <a:r>
              <a:rPr lang="sv-SE" sz="1600" dirty="0" smtClean="0">
                <a:solidFill>
                  <a:srgbClr val="000090"/>
                </a:solidFill>
              </a:rPr>
              <a:t> </a:t>
            </a:r>
            <a:r>
              <a:rPr lang="sv-SE" sz="1600" dirty="0">
                <a:solidFill>
                  <a:srgbClr val="000090"/>
                </a:solidFill>
              </a:rPr>
              <a:t>insufficiency</a:t>
            </a:r>
          </a:p>
          <a:p>
            <a:pPr marL="857250" lvl="1" indent="-457200">
              <a:lnSpc>
                <a:spcPct val="90000"/>
              </a:lnSpc>
              <a:buFont typeface="Arial" pitchFamily="34" charset="0"/>
              <a:buChar char="•"/>
            </a:pPr>
            <a:r>
              <a:rPr lang="sv-SE" sz="1600" dirty="0" smtClean="0">
                <a:solidFill>
                  <a:srgbClr val="000090"/>
                </a:solidFill>
              </a:rPr>
              <a:t>SIBO</a:t>
            </a:r>
          </a:p>
          <a:p>
            <a:pPr marL="857250" lvl="1" indent="-457200">
              <a:lnSpc>
                <a:spcPct val="90000"/>
              </a:lnSpc>
              <a:buFont typeface="Arial" pitchFamily="34" charset="0"/>
              <a:buChar char="•"/>
            </a:pPr>
            <a:r>
              <a:rPr lang="sv-SE" sz="1600" dirty="0" smtClean="0">
                <a:solidFill>
                  <a:srgbClr val="000090"/>
                </a:solidFill>
              </a:rPr>
              <a:t>Diabetes </a:t>
            </a:r>
            <a:r>
              <a:rPr lang="sv-SE" sz="1600" dirty="0" err="1" smtClean="0">
                <a:solidFill>
                  <a:srgbClr val="000090"/>
                </a:solidFill>
              </a:rPr>
              <a:t>mellitus</a:t>
            </a:r>
            <a:endParaRPr lang="sv-SE" sz="1600" dirty="0">
              <a:solidFill>
                <a:srgbClr val="000090"/>
              </a:solidFill>
            </a:endParaRPr>
          </a:p>
          <a:p>
            <a:pPr marL="857250" lvl="1" indent="-457200">
              <a:lnSpc>
                <a:spcPct val="90000"/>
              </a:lnSpc>
              <a:buFont typeface="Arial" pitchFamily="34" charset="0"/>
              <a:buChar char="•"/>
            </a:pPr>
            <a:r>
              <a:rPr lang="sv-SE" sz="1600" dirty="0" err="1" smtClean="0">
                <a:solidFill>
                  <a:srgbClr val="000090"/>
                </a:solidFill>
              </a:rPr>
              <a:t>Celiac</a:t>
            </a:r>
            <a:r>
              <a:rPr lang="sv-SE" sz="1600" dirty="0" smtClean="0">
                <a:solidFill>
                  <a:srgbClr val="000090"/>
                </a:solidFill>
              </a:rPr>
              <a:t> </a:t>
            </a:r>
            <a:r>
              <a:rPr lang="sv-SE" sz="1600" dirty="0" err="1" smtClean="0">
                <a:solidFill>
                  <a:srgbClr val="000090"/>
                </a:solidFill>
              </a:rPr>
              <a:t>disease</a:t>
            </a:r>
            <a:endParaRPr lang="sv-SE" sz="1600" dirty="0">
              <a:solidFill>
                <a:srgbClr val="000090"/>
              </a:solidFill>
            </a:endParaRPr>
          </a:p>
          <a:p>
            <a:pPr marL="457200" indent="-457200">
              <a:lnSpc>
                <a:spcPct val="90000"/>
              </a:lnSpc>
              <a:buFont typeface="Arial" pitchFamily="34" charset="0"/>
              <a:buChar char="•"/>
            </a:pPr>
            <a:r>
              <a:rPr lang="sv-SE" sz="1400" dirty="0" smtClean="0">
                <a:solidFill>
                  <a:srgbClr val="000090"/>
                </a:solidFill>
              </a:rPr>
              <a:t>40</a:t>
            </a:r>
            <a:r>
              <a:rPr lang="sv-SE" sz="1400" dirty="0">
                <a:solidFill>
                  <a:srgbClr val="000090"/>
                </a:solidFill>
              </a:rPr>
              <a:t>% of patient </a:t>
            </a:r>
            <a:r>
              <a:rPr lang="sv-SE" sz="1400" u="sng" dirty="0">
                <a:solidFill>
                  <a:srgbClr val="000090"/>
                </a:solidFill>
              </a:rPr>
              <a:t>microscopic colitis</a:t>
            </a:r>
            <a:r>
              <a:rPr lang="sv-SE" sz="1400" dirty="0">
                <a:solidFill>
                  <a:srgbClr val="000090"/>
                </a:solidFill>
              </a:rPr>
              <a:t> have BAM </a:t>
            </a:r>
            <a:endParaRPr lang="sv-SE" sz="1800" dirty="0">
              <a:solidFill>
                <a:srgbClr val="000090"/>
              </a:solidFill>
            </a:endParaRPr>
          </a:p>
        </p:txBody>
      </p:sp>
      <p:pic>
        <p:nvPicPr>
          <p:cNvPr id="44" name="Immagine 4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9992" y="1491630"/>
            <a:ext cx="4644008" cy="364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8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o 22"/>
          <p:cNvGrpSpPr/>
          <p:nvPr/>
        </p:nvGrpSpPr>
        <p:grpSpPr>
          <a:xfrm>
            <a:off x="443006" y="1275606"/>
            <a:ext cx="3984978" cy="3018136"/>
            <a:chOff x="330200" y="1131590"/>
            <a:chExt cx="3984978" cy="3018136"/>
          </a:xfrm>
        </p:grpSpPr>
        <p:grpSp>
          <p:nvGrpSpPr>
            <p:cNvPr id="24" name="Gruppo 23"/>
            <p:cNvGrpSpPr/>
            <p:nvPr/>
          </p:nvGrpSpPr>
          <p:grpSpPr>
            <a:xfrm>
              <a:off x="330200" y="1762126"/>
              <a:ext cx="3984978" cy="2387600"/>
              <a:chOff x="330200" y="1762126"/>
              <a:chExt cx="3984978" cy="2387600"/>
            </a:xfrm>
          </p:grpSpPr>
          <p:sp>
            <p:nvSpPr>
              <p:cNvPr id="26" name="Rectangle 5">
                <a:extLst>
                  <a:ext uri="{FF2B5EF4-FFF2-40B4-BE49-F238E27FC236}">
                    <a16:creationId xmlns:a16="http://schemas.microsoft.com/office/drawing/2014/main" xmlns="" id="{1291C1FB-D975-43D2-9794-BA7FA2ABE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200" y="1762126"/>
                <a:ext cx="3984978" cy="2387600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ts val="3111"/>
                  </a:lnSpc>
                  <a:spcBef>
                    <a:spcPct val="0"/>
                  </a:spcBef>
                  <a:buNone/>
                </a:pPr>
                <a:endParaRPr lang="en-US" altLang="en-US" b="1">
                  <a:solidFill>
                    <a:srgbClr val="FFC000"/>
                  </a:solidFill>
                </a:endParaRPr>
              </a:p>
            </p:txBody>
          </p:sp>
          <p:sp>
            <p:nvSpPr>
              <p:cNvPr id="27" name="Text Box 7">
                <a:extLst>
                  <a:ext uri="{FF2B5EF4-FFF2-40B4-BE49-F238E27FC236}">
                    <a16:creationId xmlns:a16="http://schemas.microsoft.com/office/drawing/2014/main" xmlns="" id="{6E22D8EE-5A6C-4B5A-B2CB-81232D4CFD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4391" y="1937434"/>
                <a:ext cx="175011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GB" altLang="en-US" sz="1800" b="1" dirty="0">
                    <a:solidFill>
                      <a:schemeClr val="bg1"/>
                    </a:solidFill>
                  </a:rPr>
                  <a:t>- </a:t>
                </a:r>
                <a:r>
                  <a:rPr lang="en-GB" altLang="en-US" sz="1800" b="1" dirty="0" smtClean="0">
                    <a:solidFill>
                      <a:schemeClr val="bg1"/>
                    </a:solidFill>
                  </a:rPr>
                  <a:t>Rare disease</a:t>
                </a:r>
                <a:endParaRPr lang="en-GB" altLang="en-US" sz="1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 Box 8">
                <a:extLst>
                  <a:ext uri="{FF2B5EF4-FFF2-40B4-BE49-F238E27FC236}">
                    <a16:creationId xmlns:a16="http://schemas.microsoft.com/office/drawing/2014/main" xmlns="" id="{AE71A7AC-0BA0-4307-8318-1CFC40AE5C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4391" y="3571305"/>
                <a:ext cx="3397529" cy="392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00FF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1800" b="1" dirty="0">
                    <a:solidFill>
                      <a:schemeClr val="bg1"/>
                    </a:solidFill>
                  </a:rPr>
                  <a:t>- </a:t>
                </a:r>
                <a:r>
                  <a:rPr lang="en-GB" altLang="en-US" sz="1800" b="1" dirty="0" err="1" smtClean="0">
                    <a:solidFill>
                      <a:schemeClr val="bg1"/>
                    </a:solidFill>
                  </a:rPr>
                  <a:t>Malabsorptive</a:t>
                </a:r>
                <a:r>
                  <a:rPr lang="en-GB" altLang="en-US" sz="1800" b="1" dirty="0" smtClean="0">
                    <a:solidFill>
                      <a:schemeClr val="bg1"/>
                    </a:solidFill>
                  </a:rPr>
                  <a:t> phenotype</a:t>
                </a:r>
                <a:endParaRPr lang="en-GB" altLang="en-US" sz="1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 Box 23">
                <a:extLst>
                  <a:ext uri="{FF2B5EF4-FFF2-40B4-BE49-F238E27FC236}">
                    <a16:creationId xmlns:a16="http://schemas.microsoft.com/office/drawing/2014/main" xmlns="" id="{8D794C74-17BC-4581-982F-E0B953A274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4391" y="2787186"/>
                <a:ext cx="287771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GB" altLang="en-US" sz="1800" b="1" dirty="0">
                    <a:solidFill>
                      <a:schemeClr val="bg1"/>
                    </a:solidFill>
                  </a:rPr>
                  <a:t>- </a:t>
                </a:r>
                <a:r>
                  <a:rPr lang="en-GB" altLang="en-US" sz="1800" b="1" dirty="0" smtClean="0">
                    <a:solidFill>
                      <a:schemeClr val="bg1"/>
                    </a:solidFill>
                  </a:rPr>
                  <a:t>Typical of </a:t>
                </a:r>
                <a:r>
                  <a:rPr lang="en-GB" altLang="en-US" sz="1800" b="1" dirty="0" err="1" smtClean="0">
                    <a:solidFill>
                      <a:schemeClr val="bg1"/>
                    </a:solidFill>
                  </a:rPr>
                  <a:t>pediatric</a:t>
                </a:r>
                <a:r>
                  <a:rPr lang="en-GB" altLang="en-US" sz="1800" b="1" dirty="0" smtClean="0">
                    <a:solidFill>
                      <a:schemeClr val="bg1"/>
                    </a:solidFill>
                  </a:rPr>
                  <a:t> age</a:t>
                </a:r>
                <a:endParaRPr lang="en-GB" altLang="en-US" sz="1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5" name="CasellaDiTesto 20">
              <a:extLst>
                <a:ext uri="{FF2B5EF4-FFF2-40B4-BE49-F238E27FC236}">
                  <a16:creationId xmlns:a16="http://schemas.microsoft.com/office/drawing/2014/main" xmlns="" id="{C7D3F414-4F3C-49C0-9E8C-DBB7C38D63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8824" y="1131590"/>
              <a:ext cx="2607733" cy="506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3111"/>
                </a:lnSpc>
                <a:spcBef>
                  <a:spcPct val="0"/>
                </a:spcBef>
                <a:buNone/>
              </a:pPr>
              <a:r>
                <a:rPr lang="it-IT" altLang="en-US" b="1" dirty="0" err="1" smtClean="0">
                  <a:solidFill>
                    <a:srgbClr val="800000"/>
                  </a:solidFill>
                </a:rPr>
                <a:t>Past</a:t>
              </a:r>
              <a:endParaRPr lang="it-IT" altLang="en-US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4716016" y="1275606"/>
            <a:ext cx="4082344" cy="3026602"/>
            <a:chOff x="4748390" y="1131590"/>
            <a:chExt cx="4082344" cy="3026602"/>
          </a:xfrm>
        </p:grpSpPr>
        <p:grpSp>
          <p:nvGrpSpPr>
            <p:cNvPr id="31" name="Gruppo 30"/>
            <p:cNvGrpSpPr/>
            <p:nvPr/>
          </p:nvGrpSpPr>
          <p:grpSpPr>
            <a:xfrm>
              <a:off x="4748390" y="1770592"/>
              <a:ext cx="4082344" cy="2387600"/>
              <a:chOff x="4748390" y="1770592"/>
              <a:chExt cx="4082344" cy="2387600"/>
            </a:xfrm>
          </p:grpSpPr>
          <p:sp>
            <p:nvSpPr>
              <p:cNvPr id="33" name="Rectangle 5">
                <a:extLst>
                  <a:ext uri="{FF2B5EF4-FFF2-40B4-BE49-F238E27FC236}">
                    <a16:creationId xmlns:a16="http://schemas.microsoft.com/office/drawing/2014/main" xmlns="" id="{F23B0BE9-DEEF-4F4D-BD5B-524EDC6CF1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8390" y="1770592"/>
                <a:ext cx="4082344" cy="23876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ts val="3111"/>
                  </a:lnSpc>
                  <a:spcBef>
                    <a:spcPct val="0"/>
                  </a:spcBef>
                  <a:buNone/>
                </a:pPr>
                <a:endParaRPr lang="en-US" altLang="en-US" b="1">
                  <a:solidFill>
                    <a:srgbClr val="FFC000"/>
                  </a:solidFill>
                </a:endParaRPr>
              </a:p>
            </p:txBody>
          </p:sp>
          <p:sp>
            <p:nvSpPr>
              <p:cNvPr id="34" name="Text Box 7">
                <a:extLst>
                  <a:ext uri="{FF2B5EF4-FFF2-40B4-BE49-F238E27FC236}">
                    <a16:creationId xmlns:a16="http://schemas.microsoft.com/office/drawing/2014/main" xmlns="" id="{B462606F-8063-4035-AE6B-DE5CB19E04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05849" y="1937434"/>
                <a:ext cx="362937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en-GB" altLang="en-US" sz="1800" b="1" dirty="0">
                    <a:solidFill>
                      <a:schemeClr val="bg1"/>
                    </a:solidFill>
                  </a:rPr>
                  <a:t>- </a:t>
                </a:r>
                <a:r>
                  <a:rPr lang="en-GB" altLang="en-US" sz="1800" b="1" dirty="0" smtClean="0">
                    <a:solidFill>
                      <a:schemeClr val="bg1"/>
                    </a:solidFill>
                  </a:rPr>
                  <a:t>Frequent </a:t>
                </a:r>
                <a:r>
                  <a:rPr lang="en-GB" altLang="en-US" sz="1800" b="1" dirty="0">
                    <a:solidFill>
                      <a:schemeClr val="bg1"/>
                    </a:solidFill>
                  </a:rPr>
                  <a:t>(&gt;1:100)</a:t>
                </a:r>
              </a:p>
            </p:txBody>
          </p:sp>
          <p:sp>
            <p:nvSpPr>
              <p:cNvPr id="36" name="Text Box 8">
                <a:extLst>
                  <a:ext uri="{FF2B5EF4-FFF2-40B4-BE49-F238E27FC236}">
                    <a16:creationId xmlns:a16="http://schemas.microsoft.com/office/drawing/2014/main" xmlns="" id="{E6132BDA-A116-4F5D-82CF-8EA78E91A5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05848" y="3444347"/>
                <a:ext cx="3856045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304804" indent="-304804">
                  <a:spcBef>
                    <a:spcPct val="0"/>
                  </a:spcBef>
                  <a:buFontTx/>
                  <a:buChar char="-"/>
                </a:pPr>
                <a:r>
                  <a:rPr lang="en-GB" altLang="en-US" sz="1800" b="1" dirty="0" smtClean="0">
                    <a:solidFill>
                      <a:schemeClr val="bg1"/>
                    </a:solidFill>
                  </a:rPr>
                  <a:t>Systemic disease with polymorphic presentation</a:t>
                </a:r>
                <a:endParaRPr lang="en-GB" altLang="en-US" sz="1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 Box 23">
                <a:extLst>
                  <a:ext uri="{FF2B5EF4-FFF2-40B4-BE49-F238E27FC236}">
                    <a16:creationId xmlns:a16="http://schemas.microsoft.com/office/drawing/2014/main" xmlns="" id="{B4ECF2C5-70C2-41B4-B5D6-D02EA79EB6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05849" y="2648687"/>
                <a:ext cx="3914623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en-GB" altLang="en-US" sz="1800" b="1" dirty="0" smtClean="0">
                    <a:solidFill>
                      <a:schemeClr val="bg1"/>
                    </a:solidFill>
                  </a:rPr>
                  <a:t>- Occurs at any age; persisting</a:t>
                </a:r>
              </a:p>
              <a:p>
                <a:pPr>
                  <a:spcBef>
                    <a:spcPct val="0"/>
                  </a:spcBef>
                  <a:buNone/>
                </a:pPr>
                <a:r>
                  <a:rPr lang="en-GB" altLang="en-US" sz="1800" b="1" dirty="0">
                    <a:solidFill>
                      <a:schemeClr val="bg1"/>
                    </a:solidFill>
                  </a:rPr>
                  <a:t> </a:t>
                </a:r>
                <a:r>
                  <a:rPr lang="en-GB" altLang="en-US" sz="1800" b="1" dirty="0" smtClean="0">
                    <a:solidFill>
                      <a:schemeClr val="bg1"/>
                    </a:solidFill>
                  </a:rPr>
                  <a:t> disease</a:t>
                </a:r>
                <a:endParaRPr lang="en-GB" altLang="en-US" sz="1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2" name="CasellaDiTesto 21">
              <a:extLst>
                <a:ext uri="{FF2B5EF4-FFF2-40B4-BE49-F238E27FC236}">
                  <a16:creationId xmlns:a16="http://schemas.microsoft.com/office/drawing/2014/main" xmlns="" id="{9B71292E-CC7B-4431-AEB7-ECB0A31C24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5696" y="1131590"/>
              <a:ext cx="2607733" cy="506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3111"/>
                </a:lnSpc>
                <a:spcBef>
                  <a:spcPct val="0"/>
                </a:spcBef>
                <a:buNone/>
              </a:pPr>
              <a:r>
                <a:rPr lang="it-IT" altLang="en-US" b="1" dirty="0" err="1" smtClean="0">
                  <a:solidFill>
                    <a:srgbClr val="000090"/>
                  </a:solidFill>
                </a:rPr>
                <a:t>Present</a:t>
              </a:r>
              <a:endParaRPr lang="it-IT" altLang="en-US" b="1" dirty="0">
                <a:solidFill>
                  <a:srgbClr val="000090"/>
                </a:solidFill>
              </a:endParaRPr>
            </a:p>
          </p:txBody>
        </p:sp>
      </p:grpSp>
      <p:sp>
        <p:nvSpPr>
          <p:cNvPr id="38" name="Text Box 3">
            <a:extLst>
              <a:ext uri="{FF2B5EF4-FFF2-40B4-BE49-F238E27FC236}">
                <a16:creationId xmlns:a16="http://schemas.microsoft.com/office/drawing/2014/main" xmlns="" id="{5204C1D5-762F-44EF-AD36-5008111CD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33" y="383116"/>
            <a:ext cx="8427156" cy="50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3200"/>
              </a:lnSpc>
              <a:spcBef>
                <a:spcPct val="0"/>
              </a:spcBef>
              <a:buNone/>
            </a:pPr>
            <a:r>
              <a:rPr lang="en-GB" altLang="en-US" sz="2844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Celiac disease has changed…</a:t>
            </a:r>
            <a:endParaRPr lang="en-GB" altLang="en-US" sz="2844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0" y="-219"/>
            <a:ext cx="9144002" cy="5164258"/>
            <a:chOff x="0" y="-219"/>
            <a:chExt cx="9144002" cy="5164258"/>
          </a:xfrm>
        </p:grpSpPr>
        <p:grpSp>
          <p:nvGrpSpPr>
            <p:cNvPr id="4" name="Gruppo 3"/>
            <p:cNvGrpSpPr/>
            <p:nvPr/>
          </p:nvGrpSpPr>
          <p:grpSpPr>
            <a:xfrm>
              <a:off x="0" y="-219"/>
              <a:ext cx="9144002" cy="5164258"/>
              <a:chOff x="0" y="-219"/>
              <a:chExt cx="9144002" cy="5164258"/>
            </a:xfrm>
          </p:grpSpPr>
          <p:sp>
            <p:nvSpPr>
              <p:cNvPr id="2" name="Rettangolo 1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Text Box 6"/>
              <p:cNvSpPr txBox="1">
                <a:spLocks noChangeArrowheads="1"/>
              </p:cNvSpPr>
              <p:nvPr/>
            </p:nvSpPr>
            <p:spPr bwMode="auto">
              <a:xfrm>
                <a:off x="228600" y="-219"/>
                <a:ext cx="871378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GB" sz="2000" b="1" i="1" dirty="0">
                    <a:solidFill>
                      <a:schemeClr val="accent3">
                        <a:lumMod val="75000"/>
                      </a:schemeClr>
                    </a:solidFill>
                    <a:latin typeface="Arial"/>
                    <a:cs typeface="Arial"/>
                  </a:rPr>
                  <a:t>     </a:t>
                </a:r>
                <a:r>
                  <a:rPr lang="en-GB" sz="2000" b="1" dirty="0" smtClean="0">
                    <a:solidFill>
                      <a:schemeClr val="accent3">
                        <a:lumMod val="75000"/>
                      </a:schemeClr>
                    </a:solidFill>
                    <a:latin typeface="Arial"/>
                    <a:cs typeface="Arial"/>
                  </a:rPr>
                  <a:t>Coeliac Disease (CD) in the 2019…</a:t>
                </a:r>
                <a:r>
                  <a:rPr lang="en-GB" sz="2000" dirty="0">
                    <a:solidFill>
                      <a:schemeClr val="accent3">
                        <a:lumMod val="75000"/>
                      </a:schemeClr>
                    </a:solidFill>
                    <a:latin typeface="Arial"/>
                    <a:cs typeface="Arial"/>
                  </a:rPr>
                  <a:t>	</a:t>
                </a:r>
              </a:p>
            </p:txBody>
          </p:sp>
          <p:grpSp>
            <p:nvGrpSpPr>
              <p:cNvPr id="19" name="Gruppo 18"/>
              <p:cNvGrpSpPr/>
              <p:nvPr/>
            </p:nvGrpSpPr>
            <p:grpSpPr>
              <a:xfrm>
                <a:off x="3347876" y="1977690"/>
                <a:ext cx="2907605" cy="1836205"/>
                <a:chOff x="3347864" y="1977684"/>
                <a:chExt cx="2907605" cy="1836205"/>
              </a:xfrm>
            </p:grpSpPr>
            <p:pic>
              <p:nvPicPr>
                <p:cNvPr id="20" name="Picture 7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47864" y="1977684"/>
                  <a:ext cx="2907605" cy="18362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1" name="CasellaDiTesto 20"/>
                <p:cNvSpPr txBox="1">
                  <a:spLocks noChangeArrowheads="1"/>
                </p:cNvSpPr>
                <p:nvPr/>
              </p:nvSpPr>
              <p:spPr bwMode="auto">
                <a:xfrm>
                  <a:off x="3347864" y="2017172"/>
                  <a:ext cx="646331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it-IT" sz="1600" b="1" dirty="0" err="1">
                      <a:solidFill>
                        <a:srgbClr val="FFFF00"/>
                      </a:solidFill>
                      <a:latin typeface="Arial"/>
                      <a:cs typeface="Arial"/>
                    </a:rPr>
                    <a:t>EmA</a:t>
                  </a:r>
                  <a:endParaRPr lang="it-IT" sz="1600" b="1" dirty="0">
                    <a:solidFill>
                      <a:srgbClr val="FFFF00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2" name="Gruppo 21"/>
              <p:cNvGrpSpPr/>
              <p:nvPr/>
            </p:nvGrpSpPr>
            <p:grpSpPr>
              <a:xfrm>
                <a:off x="3275868" y="3813889"/>
                <a:ext cx="2952329" cy="1350150"/>
                <a:chOff x="3275856" y="4797152"/>
                <a:chExt cx="2952329" cy="1800200"/>
              </a:xfrm>
            </p:grpSpPr>
            <p:pic>
              <p:nvPicPr>
                <p:cNvPr id="35" name="Immagine 2" descr="Image17.jpg"/>
                <p:cNvPicPr>
                  <a:picLocks noChangeAspect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348038" y="4797152"/>
                  <a:ext cx="2808287" cy="1800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9" name="CasellaDiTesto 38"/>
                <p:cNvSpPr txBox="1">
                  <a:spLocks noChangeArrowheads="1"/>
                </p:cNvSpPr>
                <p:nvPr/>
              </p:nvSpPr>
              <p:spPr bwMode="auto">
                <a:xfrm>
                  <a:off x="3275856" y="5829267"/>
                  <a:ext cx="2952329" cy="6976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t-IT" sz="1400" b="1" dirty="0">
                      <a:solidFill>
                        <a:prstClr val="black"/>
                      </a:solidFill>
                      <a:latin typeface="Arial"/>
                      <a:cs typeface="Arial"/>
                    </a:rPr>
                    <a:t> </a:t>
                  </a:r>
                  <a:endParaRPr lang="it-IT" sz="1400" b="1" dirty="0" smtClean="0">
                    <a:solidFill>
                      <a:prstClr val="black"/>
                    </a:solidFill>
                    <a:latin typeface="Arial"/>
                    <a:cs typeface="Arial"/>
                  </a:endParaRPr>
                </a:p>
                <a:p>
                  <a:pPr algn="ctr"/>
                  <a:r>
                    <a:rPr lang="it-IT" sz="1400" b="1" dirty="0" err="1" smtClean="0">
                      <a:solidFill>
                        <a:prstClr val="black"/>
                      </a:solidFill>
                      <a:latin typeface="Arial"/>
                      <a:cs typeface="Arial"/>
                    </a:rPr>
                    <a:t>Small</a:t>
                  </a:r>
                  <a:r>
                    <a:rPr lang="it-IT" sz="1400" b="1" dirty="0" smtClean="0">
                      <a:solidFill>
                        <a:prstClr val="black"/>
                      </a:solidFill>
                      <a:latin typeface="Arial"/>
                      <a:cs typeface="Arial"/>
                    </a:rPr>
                    <a:t> </a:t>
                  </a:r>
                  <a:r>
                    <a:rPr lang="it-IT" sz="1400" b="1" dirty="0" err="1">
                      <a:solidFill>
                        <a:prstClr val="black"/>
                      </a:solidFill>
                      <a:latin typeface="Arial"/>
                      <a:cs typeface="Arial"/>
                    </a:rPr>
                    <a:t>intestinal</a:t>
                  </a:r>
                  <a:r>
                    <a:rPr lang="it-IT" sz="1400" b="1" dirty="0">
                      <a:solidFill>
                        <a:prstClr val="black"/>
                      </a:solidFill>
                      <a:latin typeface="Arial"/>
                      <a:cs typeface="Arial"/>
                    </a:rPr>
                    <a:t> </a:t>
                  </a:r>
                  <a:r>
                    <a:rPr lang="it-IT" sz="1400" b="1" dirty="0" err="1">
                      <a:solidFill>
                        <a:prstClr val="black"/>
                      </a:solidFill>
                      <a:latin typeface="Arial"/>
                      <a:cs typeface="Arial"/>
                    </a:rPr>
                    <a:t>villous</a:t>
                  </a:r>
                  <a:r>
                    <a:rPr lang="it-IT" sz="1400" b="1" dirty="0">
                      <a:solidFill>
                        <a:prstClr val="black"/>
                      </a:solidFill>
                      <a:latin typeface="Arial"/>
                      <a:cs typeface="Arial"/>
                    </a:rPr>
                    <a:t> </a:t>
                  </a:r>
                  <a:r>
                    <a:rPr lang="it-IT" sz="1400" b="1" dirty="0" err="1">
                      <a:solidFill>
                        <a:prstClr val="black"/>
                      </a:solidFill>
                      <a:latin typeface="Arial"/>
                      <a:cs typeface="Arial"/>
                    </a:rPr>
                    <a:t>atrophy</a:t>
                  </a:r>
                  <a:endParaRPr lang="it-IT" sz="1400" b="1" dirty="0">
                    <a:solidFill>
                      <a:prstClr val="black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0" name="CasellaDiTesto 39"/>
              <p:cNvSpPr txBox="1"/>
              <p:nvPr/>
            </p:nvSpPr>
            <p:spPr>
              <a:xfrm>
                <a:off x="683568" y="935886"/>
                <a:ext cx="73448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hangingPunct="0"/>
                <a:r>
                  <a:rPr lang="en-GB" sz="2000" dirty="0">
                    <a:solidFill>
                      <a:srgbClr val="000090"/>
                    </a:solidFill>
                    <a:latin typeface="Arial"/>
                    <a:cs typeface="Arial"/>
                  </a:rPr>
                  <a:t>		</a:t>
                </a:r>
                <a:r>
                  <a:rPr lang="en-GB" sz="2000" dirty="0">
                    <a:solidFill>
                      <a:srgbClr val="800000"/>
                    </a:solidFill>
                    <a:latin typeface="Arial"/>
                    <a:cs typeface="Arial"/>
                  </a:rPr>
                  <a:t>3</a:t>
                </a:r>
                <a:r>
                  <a:rPr lang="en-GB" sz="2000" dirty="0" smtClean="0">
                    <a:solidFill>
                      <a:srgbClr val="800000"/>
                    </a:solidFill>
                    <a:latin typeface="Arial"/>
                    <a:cs typeface="Arial"/>
                  </a:rPr>
                  <a:t>.</a:t>
                </a:r>
                <a:r>
                  <a:rPr lang="en-GB" sz="2000" dirty="0" smtClean="0">
                    <a:solidFill>
                      <a:srgbClr val="000090"/>
                    </a:solidFill>
                    <a:latin typeface="Arial"/>
                    <a:cs typeface="Arial"/>
                  </a:rPr>
                  <a:t> reliable tools for diagnosis</a:t>
                </a:r>
                <a:endParaRPr lang="it-IT" sz="2000" dirty="0">
                  <a:solidFill>
                    <a:srgbClr val="00009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1" name="CasellaDiTesto 40"/>
              <p:cNvSpPr txBox="1"/>
              <p:nvPr/>
            </p:nvSpPr>
            <p:spPr>
              <a:xfrm>
                <a:off x="1628118" y="323818"/>
                <a:ext cx="591477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eaLnBrk="0" hangingPunct="0"/>
                <a:r>
                  <a:rPr lang="en-GB" sz="2000" dirty="0">
                    <a:solidFill>
                      <a:srgbClr val="800000"/>
                    </a:solidFill>
                    <a:latin typeface="Arial"/>
                    <a:cs typeface="Arial"/>
                  </a:rPr>
                  <a:t>1.</a:t>
                </a:r>
                <a:r>
                  <a:rPr lang="en-GB" sz="2000" dirty="0">
                    <a:solidFill>
                      <a:srgbClr val="000090"/>
                    </a:solidFill>
                    <a:latin typeface="Arial"/>
                    <a:cs typeface="Arial"/>
                  </a:rPr>
                  <a:t> autoimmune disorder</a:t>
                </a:r>
              </a:p>
              <a:p>
                <a:pPr algn="ctr" eaLnBrk="0" hangingPunct="0"/>
                <a:r>
                  <a:rPr lang="en-GB" sz="2000" dirty="0">
                    <a:solidFill>
                      <a:srgbClr val="800000"/>
                    </a:solidFill>
                    <a:latin typeface="Arial"/>
                    <a:cs typeface="Arial"/>
                  </a:rPr>
                  <a:t>2.</a:t>
                </a:r>
                <a:r>
                  <a:rPr lang="en-GB" sz="2000" dirty="0">
                    <a:solidFill>
                      <a:srgbClr val="000090"/>
                    </a:solidFill>
                    <a:latin typeface="Arial"/>
                    <a:cs typeface="Arial"/>
                  </a:rPr>
                  <a:t> high prevalence in the general population </a:t>
                </a:r>
                <a:r>
                  <a:rPr lang="en-GB" sz="2000" dirty="0">
                    <a:solidFill>
                      <a:srgbClr val="FF00FF"/>
                    </a:solidFill>
                    <a:latin typeface="Arial"/>
                    <a:cs typeface="Arial"/>
                  </a:rPr>
                  <a:t>(≥1%)</a:t>
                </a:r>
                <a:r>
                  <a:rPr lang="en-GB" sz="2000" dirty="0">
                    <a:solidFill>
                      <a:srgbClr val="000090"/>
                    </a:solidFill>
                    <a:latin typeface="Arial"/>
                    <a:cs typeface="Arial"/>
                  </a:rPr>
                  <a:t> </a:t>
                </a:r>
              </a:p>
            </p:txBody>
          </p:sp>
          <p:pic>
            <p:nvPicPr>
              <p:cNvPr id="42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1977684"/>
                <a:ext cx="3352800" cy="31863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" name="CasellaDiTesto 42"/>
              <p:cNvSpPr txBox="1"/>
              <p:nvPr/>
            </p:nvSpPr>
            <p:spPr>
              <a:xfrm>
                <a:off x="1438691" y="1223918"/>
                <a:ext cx="62936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eaLnBrk="0" hangingPunct="0"/>
                <a:r>
                  <a:rPr lang="en-GB" sz="2000" dirty="0" smtClean="0">
                    <a:solidFill>
                      <a:srgbClr val="800000"/>
                    </a:solidFill>
                    <a:latin typeface="Arial"/>
                    <a:cs typeface="Arial"/>
                  </a:rPr>
                  <a:t>4.</a:t>
                </a:r>
                <a:r>
                  <a:rPr lang="en-GB" sz="2000" dirty="0" smtClean="0">
                    <a:solidFill>
                      <a:srgbClr val="000090"/>
                    </a:solidFill>
                    <a:latin typeface="Arial"/>
                    <a:cs typeface="Arial"/>
                  </a:rPr>
                  <a:t> </a:t>
                </a:r>
                <a:r>
                  <a:rPr lang="en-GB" sz="2000" dirty="0">
                    <a:solidFill>
                      <a:srgbClr val="000090"/>
                    </a:solidFill>
                    <a:latin typeface="Arial"/>
                    <a:cs typeface="Arial"/>
                  </a:rPr>
                  <a:t>onset at </a:t>
                </a:r>
                <a:r>
                  <a:rPr lang="en-GB" sz="2000" u="sng" dirty="0">
                    <a:solidFill>
                      <a:srgbClr val="000090"/>
                    </a:solidFill>
                    <a:latin typeface="Arial"/>
                    <a:cs typeface="Arial"/>
                  </a:rPr>
                  <a:t>any age </a:t>
                </a:r>
                <a:r>
                  <a:rPr lang="en-GB" sz="2000" dirty="0">
                    <a:solidFill>
                      <a:srgbClr val="000090"/>
                    </a:solidFill>
                    <a:latin typeface="Arial"/>
                    <a:cs typeface="Arial"/>
                  </a:rPr>
                  <a:t>(even in the elderly !</a:t>
                </a:r>
                <a:r>
                  <a:rPr lang="en-GB" sz="2000" dirty="0" smtClean="0">
                    <a:solidFill>
                      <a:srgbClr val="000090"/>
                    </a:solidFill>
                    <a:latin typeface="Arial"/>
                    <a:cs typeface="Arial"/>
                  </a:rPr>
                  <a:t>); </a:t>
                </a:r>
                <a:r>
                  <a:rPr lang="en-GB" sz="2000" dirty="0" smtClean="0">
                    <a:solidFill>
                      <a:srgbClr val="FF00FF"/>
                    </a:solidFill>
                    <a:latin typeface="Arial"/>
                    <a:cs typeface="Arial"/>
                  </a:rPr>
                  <a:t>F:M = 2-3:1 </a:t>
                </a:r>
                <a:endParaRPr lang="en-GB" sz="2000" dirty="0">
                  <a:solidFill>
                    <a:srgbClr val="FF00FF"/>
                  </a:solidFill>
                  <a:latin typeface="Arial"/>
                  <a:cs typeface="Arial"/>
                </a:endParaRPr>
              </a:p>
            </p:txBody>
          </p:sp>
          <p:pic>
            <p:nvPicPr>
              <p:cNvPr id="44" name="Immagine 8" descr="Celiac o_0.tmp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156327" y="1977684"/>
                <a:ext cx="2987675" cy="31863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CasellaDiTesto 44"/>
              <p:cNvSpPr txBox="1"/>
              <p:nvPr/>
            </p:nvSpPr>
            <p:spPr>
              <a:xfrm>
                <a:off x="2497297" y="1583958"/>
                <a:ext cx="41763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rgbClr val="800000"/>
                    </a:solidFill>
                    <a:latin typeface="Arial"/>
                    <a:cs typeface="Arial"/>
                  </a:rPr>
                  <a:t>5</a:t>
                </a:r>
                <a:r>
                  <a:rPr lang="en-GB" sz="2000" dirty="0" smtClean="0">
                    <a:solidFill>
                      <a:srgbClr val="800000"/>
                    </a:solidFill>
                    <a:latin typeface="Arial"/>
                    <a:cs typeface="Arial"/>
                  </a:rPr>
                  <a:t>.</a:t>
                </a:r>
                <a:r>
                  <a:rPr lang="en-GB" sz="2000" dirty="0" smtClean="0">
                    <a:solidFill>
                      <a:srgbClr val="000090"/>
                    </a:solidFill>
                    <a:latin typeface="Arial"/>
                    <a:cs typeface="Arial"/>
                  </a:rPr>
                  <a:t> </a:t>
                </a:r>
                <a:r>
                  <a:rPr lang="en-GB" sz="2000" dirty="0">
                    <a:solidFill>
                      <a:srgbClr val="000090"/>
                    </a:solidFill>
                    <a:latin typeface="Arial"/>
                    <a:cs typeface="Arial"/>
                  </a:rPr>
                  <a:t>polymorphic clinical presentation </a:t>
                </a:r>
                <a:endParaRPr lang="it-IT" sz="1600" dirty="0">
                  <a:solidFill>
                    <a:srgbClr val="00009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3" name="Rettangolo 2"/>
            <p:cNvSpPr/>
            <p:nvPr/>
          </p:nvSpPr>
          <p:spPr>
            <a:xfrm>
              <a:off x="7164288" y="2355726"/>
              <a:ext cx="504056" cy="144016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568359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07504" y="267494"/>
            <a:ext cx="8928992" cy="432048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GB" b="1" dirty="0" smtClean="0">
                <a:solidFill>
                  <a:schemeClr val="accent1"/>
                </a:solidFill>
              </a:rPr>
              <a:t/>
            </a:r>
            <a:br>
              <a:rPr lang="en-GB" b="1" dirty="0" smtClean="0">
                <a:solidFill>
                  <a:schemeClr val="accent1"/>
                </a:solidFill>
              </a:rPr>
            </a:br>
            <a:r>
              <a:rPr lang="en-GB" b="1" dirty="0">
                <a:solidFill>
                  <a:schemeClr val="accent1"/>
                </a:solidFill>
              </a:rPr>
              <a:t/>
            </a:r>
            <a:br>
              <a:rPr lang="en-GB" b="1" dirty="0">
                <a:solidFill>
                  <a:schemeClr val="accent1"/>
                </a:solidFill>
              </a:rPr>
            </a:br>
            <a:r>
              <a:rPr lang="it-IT" sz="2400" b="1" dirty="0"/>
              <a:t/>
            </a:r>
            <a:br>
              <a:rPr lang="it-IT" sz="2400" b="1" dirty="0"/>
            </a:br>
            <a:r>
              <a:rPr lang="it-IT" sz="2400" b="1" dirty="0" err="1" smtClean="0"/>
              <a:t>Beware</a:t>
            </a:r>
            <a:r>
              <a:rPr lang="it-IT" sz="2400" b="1" dirty="0" smtClean="0"/>
              <a:t> of </a:t>
            </a:r>
            <a:r>
              <a:rPr lang="it-IT" sz="2400" b="1" dirty="0" err="1" smtClean="0"/>
              <a:t>Marsh</a:t>
            </a:r>
            <a:r>
              <a:rPr lang="it-IT" sz="2400" b="1" dirty="0" smtClean="0"/>
              <a:t> 1 in </a:t>
            </a:r>
            <a:r>
              <a:rPr lang="it-IT" sz="2400" b="1" dirty="0" err="1" smtClean="0"/>
              <a:t>pts</a:t>
            </a:r>
            <a:r>
              <a:rPr lang="it-IT" sz="2400" b="1" dirty="0" smtClean="0"/>
              <a:t> with </a:t>
            </a:r>
            <a:r>
              <a:rPr lang="it-IT" sz="2400" b="1" dirty="0" err="1" smtClean="0"/>
              <a:t>suspected</a:t>
            </a:r>
            <a:r>
              <a:rPr lang="it-IT" sz="2400" b="1" dirty="0" smtClean="0"/>
              <a:t> CD !</a:t>
            </a:r>
            <a:endParaRPr lang="de-DE" sz="2400" b="1" dirty="0">
              <a:solidFill>
                <a:schemeClr val="accent3"/>
              </a:solidFill>
            </a:endParaRPr>
          </a:p>
        </p:txBody>
      </p:sp>
      <p:sp>
        <p:nvSpPr>
          <p:cNvPr id="9" name="Segnaposto contenuto 3"/>
          <p:cNvSpPr>
            <a:spLocks noGrp="1"/>
          </p:cNvSpPr>
          <p:nvPr>
            <p:ph sz="half" idx="1"/>
          </p:nvPr>
        </p:nvSpPr>
        <p:spPr>
          <a:xfrm>
            <a:off x="251520" y="1275606"/>
            <a:ext cx="4968552" cy="2736304"/>
          </a:xfrm>
        </p:spPr>
        <p:txBody>
          <a:bodyPr>
            <a:normAutofit lnSpcReduction="10000"/>
          </a:bodyPr>
          <a:lstStyle/>
          <a:p>
            <a:pPr marL="285750" indent="-285750" algn="just">
              <a:lnSpc>
                <a:spcPct val="120000"/>
              </a:lnSpc>
              <a:buClr>
                <a:srgbClr val="800000"/>
              </a:buClr>
              <a:buSzPct val="145000"/>
              <a:buFont typeface="Arial"/>
              <a:buChar char="•"/>
            </a:pPr>
            <a:r>
              <a:rPr lang="it-IT" sz="1600" dirty="0" err="1" smtClean="0">
                <a:solidFill>
                  <a:srgbClr val="000099"/>
                </a:solidFill>
              </a:rPr>
              <a:t>Marsh</a:t>
            </a:r>
            <a:r>
              <a:rPr lang="it-IT" sz="1600" dirty="0" smtClean="0">
                <a:solidFill>
                  <a:srgbClr val="000099"/>
                </a:solidFill>
              </a:rPr>
              <a:t> 1, i.e. IEL &gt;25%, </a:t>
            </a:r>
            <a:r>
              <a:rPr lang="it-IT" sz="1600" dirty="0" err="1" smtClean="0">
                <a:solidFill>
                  <a:srgbClr val="000099"/>
                </a:solidFill>
              </a:rPr>
              <a:t>does</a:t>
            </a:r>
            <a:r>
              <a:rPr lang="it-IT" sz="1600" dirty="0" smtClean="0">
                <a:solidFill>
                  <a:srgbClr val="000099"/>
                </a:solidFill>
              </a:rPr>
              <a:t> </a:t>
            </a:r>
            <a:r>
              <a:rPr lang="it-IT" sz="1600" dirty="0" err="1" smtClean="0">
                <a:solidFill>
                  <a:srgbClr val="000099"/>
                </a:solidFill>
              </a:rPr>
              <a:t>not</a:t>
            </a:r>
            <a:r>
              <a:rPr lang="it-IT" sz="1600" dirty="0" smtClean="0">
                <a:solidFill>
                  <a:srgbClr val="000099"/>
                </a:solidFill>
              </a:rPr>
              <a:t> indicate CD</a:t>
            </a:r>
          </a:p>
          <a:p>
            <a:pPr marL="285750" indent="-285750" algn="just">
              <a:lnSpc>
                <a:spcPct val="120000"/>
              </a:lnSpc>
              <a:buClr>
                <a:srgbClr val="800000"/>
              </a:buClr>
              <a:buSzPct val="145000"/>
              <a:buFont typeface="Arial"/>
              <a:buChar char="•"/>
            </a:pPr>
            <a:r>
              <a:rPr lang="it-IT" sz="1600" dirty="0" smtClean="0">
                <a:solidFill>
                  <a:srgbClr val="000099"/>
                </a:solidFill>
              </a:rPr>
              <a:t>A wide array of </a:t>
            </a:r>
            <a:r>
              <a:rPr lang="it-IT" sz="1600" dirty="0" err="1" smtClean="0">
                <a:solidFill>
                  <a:srgbClr val="000099"/>
                </a:solidFill>
              </a:rPr>
              <a:t>conditions</a:t>
            </a:r>
            <a:r>
              <a:rPr lang="it-IT" sz="1600" dirty="0" smtClean="0">
                <a:solidFill>
                  <a:srgbClr val="000099"/>
                </a:solidFill>
              </a:rPr>
              <a:t> </a:t>
            </a:r>
            <a:r>
              <a:rPr lang="it-IT" sz="1600" dirty="0" err="1" smtClean="0">
                <a:solidFill>
                  <a:srgbClr val="000099"/>
                </a:solidFill>
              </a:rPr>
              <a:t>may</a:t>
            </a:r>
            <a:r>
              <a:rPr lang="it-IT" sz="1600" dirty="0" smtClean="0">
                <a:solidFill>
                  <a:srgbClr val="000099"/>
                </a:solidFill>
              </a:rPr>
              <a:t> show </a:t>
            </a:r>
            <a:r>
              <a:rPr lang="it-IT" sz="1600" dirty="0" err="1" smtClean="0">
                <a:solidFill>
                  <a:srgbClr val="000099"/>
                </a:solidFill>
              </a:rPr>
              <a:t>Marsh</a:t>
            </a:r>
            <a:r>
              <a:rPr lang="it-IT" sz="1600" dirty="0" smtClean="0">
                <a:solidFill>
                  <a:srgbClr val="000099"/>
                </a:solidFill>
              </a:rPr>
              <a:t> 1:</a:t>
            </a:r>
          </a:p>
          <a:p>
            <a:pPr algn="just">
              <a:lnSpc>
                <a:spcPct val="120000"/>
              </a:lnSpc>
              <a:buClr>
                <a:srgbClr val="800000"/>
              </a:buClr>
              <a:buSzPct val="145000"/>
            </a:pPr>
            <a:r>
              <a:rPr lang="it-IT" sz="1600" dirty="0">
                <a:solidFill>
                  <a:srgbClr val="800000"/>
                </a:solidFill>
              </a:rPr>
              <a:t> </a:t>
            </a:r>
            <a:r>
              <a:rPr lang="it-IT" sz="1600" dirty="0" smtClean="0">
                <a:solidFill>
                  <a:srgbClr val="800000"/>
                </a:solidFill>
              </a:rPr>
              <a:t>         - </a:t>
            </a:r>
            <a:r>
              <a:rPr lang="it-IT" sz="1600" dirty="0" smtClean="0">
                <a:solidFill>
                  <a:srgbClr val="000099"/>
                </a:solidFill>
              </a:rPr>
              <a:t>HP </a:t>
            </a:r>
            <a:r>
              <a:rPr lang="it-IT" sz="1600" dirty="0" err="1" smtClean="0">
                <a:solidFill>
                  <a:srgbClr val="000099"/>
                </a:solidFill>
              </a:rPr>
              <a:t>infection</a:t>
            </a:r>
            <a:r>
              <a:rPr lang="it-IT" sz="1600" dirty="0" smtClean="0">
                <a:solidFill>
                  <a:srgbClr val="000099"/>
                </a:solidFill>
              </a:rPr>
              <a:t> /  </a:t>
            </a:r>
            <a:r>
              <a:rPr lang="it-IT" sz="1600" dirty="0" err="1" smtClean="0">
                <a:solidFill>
                  <a:srgbClr val="000099"/>
                </a:solidFill>
              </a:rPr>
              <a:t>Giardiasis</a:t>
            </a:r>
            <a:r>
              <a:rPr lang="it-IT" sz="1600" dirty="0" smtClean="0">
                <a:solidFill>
                  <a:srgbClr val="000099"/>
                </a:solidFill>
              </a:rPr>
              <a:t>, etc. </a:t>
            </a:r>
          </a:p>
          <a:p>
            <a:pPr algn="just">
              <a:lnSpc>
                <a:spcPct val="120000"/>
              </a:lnSpc>
              <a:buClr>
                <a:srgbClr val="800000"/>
              </a:buClr>
              <a:buSzPct val="145000"/>
            </a:pPr>
            <a:r>
              <a:rPr lang="it-IT" sz="1600" dirty="0">
                <a:solidFill>
                  <a:srgbClr val="000099"/>
                </a:solidFill>
              </a:rPr>
              <a:t> </a:t>
            </a:r>
            <a:r>
              <a:rPr lang="it-IT" sz="1600" dirty="0" smtClean="0">
                <a:solidFill>
                  <a:srgbClr val="000099"/>
                </a:solidFill>
              </a:rPr>
              <a:t>         </a:t>
            </a:r>
            <a:r>
              <a:rPr lang="it-IT" sz="1600" dirty="0" smtClean="0">
                <a:solidFill>
                  <a:srgbClr val="800000"/>
                </a:solidFill>
              </a:rPr>
              <a:t>-</a:t>
            </a:r>
            <a:r>
              <a:rPr lang="it-IT" sz="1600" dirty="0" smtClean="0">
                <a:solidFill>
                  <a:srgbClr val="000099"/>
                </a:solidFill>
              </a:rPr>
              <a:t> Autoimmune </a:t>
            </a:r>
            <a:r>
              <a:rPr lang="it-IT" sz="1600" dirty="0" err="1" smtClean="0">
                <a:solidFill>
                  <a:srgbClr val="000099"/>
                </a:solidFill>
              </a:rPr>
              <a:t>diseases</a:t>
            </a:r>
            <a:r>
              <a:rPr lang="it-IT" sz="1600" dirty="0" smtClean="0">
                <a:solidFill>
                  <a:srgbClr val="000099"/>
                </a:solidFill>
              </a:rPr>
              <a:t> (</a:t>
            </a:r>
            <a:r>
              <a:rPr lang="it-IT" sz="1600" dirty="0" err="1" smtClean="0">
                <a:solidFill>
                  <a:srgbClr val="000099"/>
                </a:solidFill>
              </a:rPr>
              <a:t>thyroiditis</a:t>
            </a:r>
            <a:r>
              <a:rPr lang="it-IT" sz="1600" dirty="0" smtClean="0">
                <a:solidFill>
                  <a:srgbClr val="000099"/>
                </a:solidFill>
              </a:rPr>
              <a:t>)</a:t>
            </a:r>
          </a:p>
          <a:p>
            <a:pPr algn="just">
              <a:lnSpc>
                <a:spcPct val="120000"/>
              </a:lnSpc>
              <a:buClr>
                <a:srgbClr val="800000"/>
              </a:buClr>
              <a:buSzPct val="145000"/>
            </a:pPr>
            <a:r>
              <a:rPr lang="it-IT" sz="1600" dirty="0">
                <a:solidFill>
                  <a:srgbClr val="000099"/>
                </a:solidFill>
              </a:rPr>
              <a:t> </a:t>
            </a:r>
            <a:r>
              <a:rPr lang="it-IT" sz="1600" dirty="0" smtClean="0">
                <a:solidFill>
                  <a:srgbClr val="000099"/>
                </a:solidFill>
              </a:rPr>
              <a:t>         </a:t>
            </a:r>
            <a:r>
              <a:rPr lang="it-IT" sz="1600" dirty="0" smtClean="0">
                <a:solidFill>
                  <a:srgbClr val="800000"/>
                </a:solidFill>
              </a:rPr>
              <a:t>-</a:t>
            </a:r>
            <a:r>
              <a:rPr lang="it-IT" sz="1600" dirty="0" smtClean="0">
                <a:solidFill>
                  <a:srgbClr val="000099"/>
                </a:solidFill>
              </a:rPr>
              <a:t> </a:t>
            </a:r>
            <a:r>
              <a:rPr lang="it-IT" sz="1600" dirty="0" err="1" smtClean="0">
                <a:solidFill>
                  <a:srgbClr val="000099"/>
                </a:solidFill>
              </a:rPr>
              <a:t>Drugs</a:t>
            </a:r>
            <a:r>
              <a:rPr lang="it-IT" sz="1600" dirty="0" smtClean="0">
                <a:solidFill>
                  <a:srgbClr val="000099"/>
                </a:solidFill>
              </a:rPr>
              <a:t> (</a:t>
            </a:r>
            <a:r>
              <a:rPr lang="it-IT" sz="1600" dirty="0" err="1" smtClean="0">
                <a:solidFill>
                  <a:srgbClr val="000099"/>
                </a:solidFill>
              </a:rPr>
              <a:t>NSAIDs</a:t>
            </a:r>
            <a:r>
              <a:rPr lang="it-IT" sz="1600" dirty="0" smtClean="0">
                <a:solidFill>
                  <a:srgbClr val="000099"/>
                </a:solidFill>
              </a:rPr>
              <a:t>)</a:t>
            </a:r>
          </a:p>
          <a:p>
            <a:pPr algn="just">
              <a:lnSpc>
                <a:spcPct val="120000"/>
              </a:lnSpc>
              <a:buClr>
                <a:srgbClr val="800000"/>
              </a:buClr>
              <a:buSzPct val="145000"/>
            </a:pPr>
            <a:r>
              <a:rPr lang="it-IT" sz="1600" dirty="0">
                <a:solidFill>
                  <a:srgbClr val="000099"/>
                </a:solidFill>
              </a:rPr>
              <a:t> </a:t>
            </a:r>
            <a:r>
              <a:rPr lang="it-IT" sz="1600" dirty="0" smtClean="0">
                <a:solidFill>
                  <a:srgbClr val="000099"/>
                </a:solidFill>
              </a:rPr>
              <a:t>         </a:t>
            </a:r>
            <a:r>
              <a:rPr lang="it-IT" sz="1600" dirty="0" smtClean="0">
                <a:solidFill>
                  <a:srgbClr val="800000"/>
                </a:solidFill>
              </a:rPr>
              <a:t>-</a:t>
            </a:r>
            <a:r>
              <a:rPr lang="it-IT" sz="1600" dirty="0" smtClean="0">
                <a:solidFill>
                  <a:srgbClr val="000099"/>
                </a:solidFill>
              </a:rPr>
              <a:t> </a:t>
            </a:r>
            <a:r>
              <a:rPr lang="it-IT" sz="1600" dirty="0" err="1" smtClean="0">
                <a:solidFill>
                  <a:srgbClr val="000099"/>
                </a:solidFill>
              </a:rPr>
              <a:t>Lactose</a:t>
            </a:r>
            <a:r>
              <a:rPr lang="it-IT" sz="1600" dirty="0" smtClean="0">
                <a:solidFill>
                  <a:srgbClr val="000099"/>
                </a:solidFill>
              </a:rPr>
              <a:t> </a:t>
            </a:r>
            <a:r>
              <a:rPr lang="it-IT" sz="1600" dirty="0" err="1" smtClean="0">
                <a:solidFill>
                  <a:srgbClr val="000099"/>
                </a:solidFill>
              </a:rPr>
              <a:t>intolerance</a:t>
            </a:r>
            <a:r>
              <a:rPr lang="it-IT" sz="1600" dirty="0" smtClean="0">
                <a:solidFill>
                  <a:srgbClr val="000099"/>
                </a:solidFill>
              </a:rPr>
              <a:t> </a:t>
            </a:r>
          </a:p>
          <a:p>
            <a:pPr algn="just">
              <a:lnSpc>
                <a:spcPct val="120000"/>
              </a:lnSpc>
              <a:buClr>
                <a:srgbClr val="800000"/>
              </a:buClr>
              <a:buSzPct val="145000"/>
            </a:pPr>
            <a:r>
              <a:rPr lang="it-IT" sz="1600" dirty="0">
                <a:solidFill>
                  <a:srgbClr val="000099"/>
                </a:solidFill>
              </a:rPr>
              <a:t> </a:t>
            </a:r>
            <a:r>
              <a:rPr lang="it-IT" sz="1600" dirty="0" smtClean="0">
                <a:solidFill>
                  <a:srgbClr val="000099"/>
                </a:solidFill>
              </a:rPr>
              <a:t>         </a:t>
            </a:r>
            <a:r>
              <a:rPr lang="it-IT" sz="1600" dirty="0" smtClean="0">
                <a:solidFill>
                  <a:srgbClr val="800000"/>
                </a:solidFill>
              </a:rPr>
              <a:t>-</a:t>
            </a:r>
            <a:r>
              <a:rPr lang="it-IT" sz="1600" dirty="0" smtClean="0">
                <a:solidFill>
                  <a:srgbClr val="000099"/>
                </a:solidFill>
              </a:rPr>
              <a:t> NCG / WS</a:t>
            </a:r>
          </a:p>
          <a:p>
            <a:pPr algn="just">
              <a:lnSpc>
                <a:spcPct val="120000"/>
              </a:lnSpc>
              <a:buClr>
                <a:srgbClr val="800000"/>
              </a:buClr>
              <a:buSzPct val="145000"/>
            </a:pPr>
            <a:r>
              <a:rPr lang="it-IT" sz="1600" dirty="0">
                <a:solidFill>
                  <a:srgbClr val="000099"/>
                </a:solidFill>
              </a:rPr>
              <a:t> </a:t>
            </a:r>
            <a:r>
              <a:rPr lang="it-IT" sz="1600" dirty="0" smtClean="0">
                <a:solidFill>
                  <a:srgbClr val="000099"/>
                </a:solidFill>
              </a:rPr>
              <a:t>         </a:t>
            </a:r>
            <a:r>
              <a:rPr lang="it-IT" sz="1600" dirty="0" smtClean="0">
                <a:solidFill>
                  <a:srgbClr val="800000"/>
                </a:solidFill>
              </a:rPr>
              <a:t>-</a:t>
            </a:r>
            <a:r>
              <a:rPr lang="it-IT" sz="1600" dirty="0" smtClean="0">
                <a:solidFill>
                  <a:srgbClr val="000099"/>
                </a:solidFill>
              </a:rPr>
              <a:t>  </a:t>
            </a:r>
            <a:r>
              <a:rPr lang="it-IT" sz="1600" dirty="0" err="1" smtClean="0">
                <a:solidFill>
                  <a:srgbClr val="000099"/>
                </a:solidFill>
              </a:rPr>
              <a:t>etc</a:t>
            </a:r>
            <a:r>
              <a:rPr lang="it-IT" sz="1600" dirty="0" smtClean="0">
                <a:solidFill>
                  <a:srgbClr val="000099"/>
                </a:solidFill>
              </a:rPr>
              <a:t>…</a:t>
            </a:r>
          </a:p>
          <a:p>
            <a:pPr algn="just">
              <a:lnSpc>
                <a:spcPct val="120000"/>
              </a:lnSpc>
              <a:buClr>
                <a:srgbClr val="800000"/>
              </a:buClr>
              <a:buSzPct val="145000"/>
            </a:pPr>
            <a:endParaRPr lang="it-IT" sz="400" dirty="0" smtClean="0">
              <a:solidFill>
                <a:srgbClr val="000099"/>
              </a:solidFill>
            </a:endParaRPr>
          </a:p>
        </p:txBody>
      </p:sp>
      <p:pic>
        <p:nvPicPr>
          <p:cNvPr id="10" name="Immagine 3" descr="Image2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64088" y="1059588"/>
            <a:ext cx="3528392" cy="345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23728" y="3856517"/>
            <a:ext cx="1312159" cy="587441"/>
          </a:xfrm>
          <a:prstGeom prst="rect">
            <a:avLst/>
          </a:prstGeom>
          <a:noFill/>
        </p:spPr>
        <p:txBody>
          <a:bodyPr wrap="none" lIns="108000" tIns="108000" rIns="108000" bIns="108000" rtlCol="0">
            <a:spAutoFit/>
          </a:bodyPr>
          <a:lstStyle/>
          <a:p>
            <a:r>
              <a:rPr lang="it-IT" sz="2400" b="1" dirty="0" smtClean="0">
                <a:solidFill>
                  <a:srgbClr val="800000"/>
                </a:solidFill>
              </a:rPr>
              <a:t>…</a:t>
            </a:r>
            <a:r>
              <a:rPr lang="it-IT" sz="2400" b="1" dirty="0" err="1" smtClean="0">
                <a:solidFill>
                  <a:srgbClr val="800000"/>
                </a:solidFill>
              </a:rPr>
              <a:t>but</a:t>
            </a:r>
            <a:r>
              <a:rPr lang="it-IT" sz="2400" b="1" dirty="0" smtClean="0">
                <a:solidFill>
                  <a:srgbClr val="800000"/>
                </a:solidFill>
              </a:rPr>
              <a:t>…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olo 1"/>
          <p:cNvSpPr txBox="1">
            <a:spLocks/>
          </p:cNvSpPr>
          <p:nvPr/>
        </p:nvSpPr>
        <p:spPr bwMode="auto">
          <a:xfrm>
            <a:off x="35496" y="123478"/>
            <a:ext cx="9144000" cy="55298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400" b="1" dirty="0" err="1" smtClean="0">
                <a:solidFill>
                  <a:srgbClr val="95C633"/>
                </a:solidFill>
                <a:latin typeface="+mj-lt"/>
                <a:ea typeface="+mj-ea"/>
                <a:cs typeface="Times New Roman" pitchFamily="18" charset="0"/>
              </a:rPr>
              <a:t>Increased</a:t>
            </a:r>
            <a:r>
              <a:rPr lang="it-IT" altLang="it-IT" sz="2400" b="1" dirty="0" smtClean="0">
                <a:solidFill>
                  <a:srgbClr val="95C633"/>
                </a:solidFill>
                <a:latin typeface="+mj-lt"/>
                <a:ea typeface="+mj-ea"/>
                <a:cs typeface="Times New Roman" pitchFamily="18" charset="0"/>
              </a:rPr>
              <a:t> trend of </a:t>
            </a:r>
            <a:r>
              <a:rPr lang="it-IT" altLang="it-IT" sz="2400" b="1" dirty="0" err="1" smtClean="0">
                <a:solidFill>
                  <a:srgbClr val="95C633"/>
                </a:solidFill>
                <a:latin typeface="+mj-lt"/>
                <a:ea typeface="+mj-ea"/>
                <a:cs typeface="Times New Roman" pitchFamily="18" charset="0"/>
              </a:rPr>
              <a:t>potential</a:t>
            </a:r>
            <a:r>
              <a:rPr lang="it-IT" altLang="it-IT" sz="2400" b="1" dirty="0" smtClean="0">
                <a:solidFill>
                  <a:srgbClr val="95C633"/>
                </a:solidFill>
                <a:latin typeface="+mj-lt"/>
                <a:ea typeface="+mj-ea"/>
                <a:cs typeface="Times New Roman" pitchFamily="18" charset="0"/>
              </a:rPr>
              <a:t> CD over the </a:t>
            </a:r>
            <a:r>
              <a:rPr lang="it-IT" altLang="it-IT" sz="2400" b="1" dirty="0" err="1" smtClean="0">
                <a:solidFill>
                  <a:srgbClr val="95C633"/>
                </a:solidFill>
                <a:latin typeface="+mj-lt"/>
                <a:ea typeface="+mj-ea"/>
                <a:cs typeface="Times New Roman" pitchFamily="18" charset="0"/>
              </a:rPr>
              <a:t>years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5C633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/>
            </a:r>
            <a:b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5C633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</a:br>
            <a:endParaRPr kumimoji="0" lang="it-IT" altLang="it-IT" sz="2400" b="1" i="0" u="none" strike="noStrike" kern="1200" cap="none" spc="0" normalizeH="0" baseline="0" noProof="0" dirty="0" smtClean="0">
              <a:ln>
                <a:noFill/>
              </a:ln>
              <a:solidFill>
                <a:srgbClr val="95C633"/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graphicFrame>
        <p:nvGraphicFramePr>
          <p:cNvPr id="12" name="Segnaposto contenut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418906"/>
              </p:ext>
            </p:extLst>
          </p:nvPr>
        </p:nvGraphicFramePr>
        <p:xfrm>
          <a:off x="149225" y="1000742"/>
          <a:ext cx="3092450" cy="2412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6" name="Chart" r:id="rId5" imgW="3346994" imgH="3505504" progId="Excel.Sheet.8">
                  <p:embed/>
                </p:oleObj>
              </mc:Choice>
              <mc:Fallback>
                <p:oleObj name="Chart" r:id="rId5" imgW="3346994" imgH="3505504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225" y="1000742"/>
                        <a:ext cx="3092450" cy="24122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e 12"/>
          <p:cNvSpPr/>
          <p:nvPr/>
        </p:nvSpPr>
        <p:spPr>
          <a:xfrm>
            <a:off x="35496" y="3075800"/>
            <a:ext cx="3096344" cy="1377182"/>
          </a:xfrm>
          <a:prstGeom prst="ellipse">
            <a:avLst/>
          </a:prstGeom>
          <a:solidFill>
            <a:srgbClr val="FFFF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b="1" dirty="0">
                <a:solidFill>
                  <a:srgbClr val="FF0000"/>
                </a:solidFill>
                <a:cs typeface="Times New Roman" pitchFamily="18" charset="0"/>
              </a:rPr>
              <a:t>77 PCD </a:t>
            </a:r>
            <a:r>
              <a:rPr lang="it-IT" sz="1400" b="1" i="1" dirty="0" smtClean="0">
                <a:solidFill>
                  <a:srgbClr val="003399"/>
                </a:solidFill>
                <a:cs typeface="Times New Roman" pitchFamily="18" charset="0"/>
              </a:rPr>
              <a:t>vs.</a:t>
            </a:r>
            <a:r>
              <a:rPr lang="it-IT" sz="1400" b="1" dirty="0" smtClean="0">
                <a:solidFill>
                  <a:srgbClr val="003399"/>
                </a:solidFill>
                <a:cs typeface="Times New Roman" pitchFamily="18" charset="0"/>
              </a:rPr>
              <a:t> </a:t>
            </a:r>
            <a:r>
              <a:rPr lang="it-IT" sz="1400" b="1" dirty="0">
                <a:solidFill>
                  <a:srgbClr val="003399"/>
                </a:solidFill>
                <a:cs typeface="Times New Roman" pitchFamily="18" charset="0"/>
              </a:rPr>
              <a:t>658 ACD</a:t>
            </a:r>
          </a:p>
          <a:p>
            <a:pPr algn="ctr">
              <a:defRPr/>
            </a:pPr>
            <a:r>
              <a:rPr lang="it-IT" sz="1400" b="1" dirty="0">
                <a:solidFill>
                  <a:srgbClr val="FF0000"/>
                </a:solidFill>
                <a:cs typeface="Times New Roman" pitchFamily="18" charset="0"/>
              </a:rPr>
              <a:t>F/M = 3.2:1  </a:t>
            </a:r>
            <a:r>
              <a:rPr lang="it-IT" sz="1400" b="1" i="1" dirty="0" smtClean="0">
                <a:solidFill>
                  <a:srgbClr val="003399"/>
                </a:solidFill>
                <a:cs typeface="Times New Roman" pitchFamily="18" charset="0"/>
              </a:rPr>
              <a:t>vs.</a:t>
            </a:r>
            <a:r>
              <a:rPr lang="it-IT" sz="1400" b="1" dirty="0" smtClean="0">
                <a:solidFill>
                  <a:srgbClr val="003399"/>
                </a:solidFill>
                <a:cs typeface="Times New Roman" pitchFamily="18" charset="0"/>
              </a:rPr>
              <a:t> </a:t>
            </a:r>
            <a:r>
              <a:rPr lang="it-IT" sz="1400" b="1" dirty="0">
                <a:solidFill>
                  <a:srgbClr val="003399"/>
                </a:solidFill>
                <a:cs typeface="Times New Roman" pitchFamily="18" charset="0"/>
              </a:rPr>
              <a:t>3.5:1</a:t>
            </a:r>
          </a:p>
          <a:p>
            <a:pPr algn="ctr">
              <a:defRPr/>
            </a:pPr>
            <a:r>
              <a:rPr lang="it-IT" sz="1400" b="1" dirty="0" err="1">
                <a:solidFill>
                  <a:srgbClr val="FF0000"/>
                </a:solidFill>
                <a:cs typeface="Times New Roman" pitchFamily="18" charset="0"/>
              </a:rPr>
              <a:t>Mean</a:t>
            </a:r>
            <a:r>
              <a:rPr lang="it-IT" sz="1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sz="1400" b="1" dirty="0" err="1">
                <a:solidFill>
                  <a:srgbClr val="FF0000"/>
                </a:solidFill>
                <a:cs typeface="Times New Roman" pitchFamily="18" charset="0"/>
              </a:rPr>
              <a:t>age</a:t>
            </a:r>
            <a:r>
              <a:rPr lang="it-IT" sz="1400" b="1" dirty="0">
                <a:solidFill>
                  <a:srgbClr val="FF0000"/>
                </a:solidFill>
                <a:cs typeface="Times New Roman" pitchFamily="18" charset="0"/>
              </a:rPr>
              <a:t>: 25 </a:t>
            </a:r>
            <a:r>
              <a:rPr lang="it-IT" sz="1400" b="1" i="1" dirty="0" smtClean="0">
                <a:solidFill>
                  <a:srgbClr val="003399"/>
                </a:solidFill>
                <a:cs typeface="Times New Roman" pitchFamily="18" charset="0"/>
              </a:rPr>
              <a:t>vs.</a:t>
            </a:r>
            <a:r>
              <a:rPr lang="it-IT" sz="1400" b="1" dirty="0" smtClean="0">
                <a:solidFill>
                  <a:srgbClr val="003399"/>
                </a:solidFill>
                <a:cs typeface="Times New Roman" pitchFamily="18" charset="0"/>
              </a:rPr>
              <a:t> 36 </a:t>
            </a:r>
            <a:r>
              <a:rPr lang="it-IT" sz="1400" b="1" dirty="0" err="1" smtClean="0">
                <a:solidFill>
                  <a:srgbClr val="003399"/>
                </a:solidFill>
                <a:cs typeface="Times New Roman" pitchFamily="18" charset="0"/>
              </a:rPr>
              <a:t>yrs</a:t>
            </a:r>
            <a:endParaRPr lang="it-IT" sz="1400" b="1" dirty="0">
              <a:solidFill>
                <a:srgbClr val="003399"/>
              </a:solidFill>
              <a:cs typeface="Times New Roman" pitchFamily="18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23528" y="1009054"/>
            <a:ext cx="284321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600" b="1" dirty="0">
                <a:latin typeface="Arial" panose="020B0604020202020204" pitchFamily="34" charset="0"/>
              </a:rPr>
              <a:t>735 consecutive CD </a:t>
            </a:r>
            <a:r>
              <a:rPr lang="it-IT" sz="1600" b="1" dirty="0" err="1" smtClean="0">
                <a:latin typeface="Arial" panose="020B0604020202020204" pitchFamily="34" charset="0"/>
              </a:rPr>
              <a:t>pts</a:t>
            </a:r>
            <a:endParaRPr lang="it-IT" sz="1600" b="1" dirty="0">
              <a:latin typeface="Arial" panose="020B0604020202020204" pitchFamily="34" charset="0"/>
            </a:endParaRPr>
          </a:p>
        </p:txBody>
      </p:sp>
      <p:graphicFrame>
        <p:nvGraphicFramePr>
          <p:cNvPr id="15" name="Segnaposto contenut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799245"/>
              </p:ext>
            </p:extLst>
          </p:nvPr>
        </p:nvGraphicFramePr>
        <p:xfrm>
          <a:off x="2933700" y="1132879"/>
          <a:ext cx="6153150" cy="316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7" name="Foglio di lavoro" r:id="rId7" imgW="6157494" imgH="4230991" progId="Excel.Sheet.8">
                  <p:embed/>
                </p:oleObj>
              </mc:Choice>
              <mc:Fallback>
                <p:oleObj name="Foglio di lavoro" r:id="rId7" imgW="6157494" imgH="4230991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3700" y="1132879"/>
                        <a:ext cx="6153150" cy="316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107504" y="4702373"/>
            <a:ext cx="51868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IE" altLang="en-US" sz="1200" b="1" i="1" dirty="0">
                <a:solidFill>
                  <a:srgbClr val="002060"/>
                </a:solidFill>
                <a:cs typeface="Times New Roman" pitchFamily="18" charset="0"/>
              </a:rPr>
              <a:t>Volta U, Caio G </a:t>
            </a:r>
            <a:r>
              <a:rPr lang="en-IE" altLang="en-US" sz="1200" b="1" i="1" dirty="0" smtClean="0">
                <a:solidFill>
                  <a:srgbClr val="002060"/>
                </a:solidFill>
                <a:cs typeface="Times New Roman" pitchFamily="18" charset="0"/>
              </a:rPr>
              <a:t>, De Giorgio R. Clin Gastroenterol Hepatol 2016;</a:t>
            </a:r>
            <a:endParaRPr lang="en-IE" altLang="en-US" sz="1200" dirty="0">
              <a:solidFill>
                <a:srgbClr val="002060"/>
              </a:solidFill>
            </a:endParaRPr>
          </a:p>
          <a:p>
            <a:endParaRPr lang="en-US" altLang="en-US" sz="12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3272425" y="4227934"/>
            <a:ext cx="5404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rgbClr val="000099"/>
                </a:solidFill>
              </a:rPr>
              <a:t>ACD: Active </a:t>
            </a:r>
            <a:r>
              <a:rPr lang="it-IT" sz="1400" b="1" dirty="0" err="1" smtClean="0">
                <a:solidFill>
                  <a:srgbClr val="000099"/>
                </a:solidFill>
              </a:rPr>
              <a:t>Celiac</a:t>
            </a:r>
            <a:r>
              <a:rPr lang="it-IT" sz="1400" b="1" dirty="0" smtClean="0">
                <a:solidFill>
                  <a:srgbClr val="000099"/>
                </a:solidFill>
              </a:rPr>
              <a:t> </a:t>
            </a:r>
            <a:r>
              <a:rPr lang="it-IT" sz="1400" b="1" dirty="0" err="1" smtClean="0">
                <a:solidFill>
                  <a:srgbClr val="000099"/>
                </a:solidFill>
              </a:rPr>
              <a:t>Disease</a:t>
            </a:r>
            <a:r>
              <a:rPr lang="it-IT" sz="1400" dirty="0" smtClean="0">
                <a:solidFill>
                  <a:srgbClr val="000099"/>
                </a:solidFill>
              </a:rPr>
              <a:t>; </a:t>
            </a:r>
            <a:r>
              <a:rPr lang="it-IT" sz="1400" b="1" dirty="0" smtClean="0">
                <a:solidFill>
                  <a:srgbClr val="FF0000"/>
                </a:solidFill>
              </a:rPr>
              <a:t>PCD: </a:t>
            </a:r>
            <a:r>
              <a:rPr lang="it-IT" sz="1400" b="1" dirty="0" err="1" smtClean="0">
                <a:solidFill>
                  <a:srgbClr val="FF0000"/>
                </a:solidFill>
              </a:rPr>
              <a:t>Potential</a:t>
            </a:r>
            <a:r>
              <a:rPr lang="it-IT" sz="1400" b="1" dirty="0" smtClean="0">
                <a:solidFill>
                  <a:srgbClr val="FF0000"/>
                </a:solidFill>
              </a:rPr>
              <a:t> </a:t>
            </a:r>
            <a:r>
              <a:rPr lang="it-IT" sz="1400" b="1" dirty="0" err="1" smtClean="0">
                <a:solidFill>
                  <a:srgbClr val="FF0000"/>
                </a:solidFill>
              </a:rPr>
              <a:t>Coeliac</a:t>
            </a:r>
            <a:r>
              <a:rPr lang="it-IT" sz="1400" b="1" dirty="0" smtClean="0">
                <a:solidFill>
                  <a:srgbClr val="FF0000"/>
                </a:solidFill>
              </a:rPr>
              <a:t> </a:t>
            </a:r>
            <a:r>
              <a:rPr lang="it-IT" sz="1400" b="1" dirty="0" err="1" smtClean="0">
                <a:solidFill>
                  <a:srgbClr val="FF0000"/>
                </a:solidFill>
              </a:rPr>
              <a:t>Disease</a:t>
            </a:r>
            <a:endParaRPr lang="it-IT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012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1" grpId="0" animBg="1"/>
      <p:bldP spid="13" grpId="0" animBg="1"/>
      <p:bldP spid="14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asellaDiTesto 171"/>
          <p:cNvSpPr txBox="1">
            <a:spLocks noChangeArrowheads="1"/>
          </p:cNvSpPr>
          <p:nvPr/>
        </p:nvSpPr>
        <p:spPr bwMode="auto">
          <a:xfrm>
            <a:off x="107511" y="4794134"/>
            <a:ext cx="4371585" cy="24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0" rIns="91420" bIns="45710">
            <a:spAutoFit/>
          </a:bodyPr>
          <a:lstStyle>
            <a:lvl1pPr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i="1" dirty="0">
                <a:solidFill>
                  <a:schemeClr val="tx1"/>
                </a:solidFill>
                <a:latin typeface="+mn-lt"/>
              </a:rPr>
              <a:t>Volta U &amp; De Giorgio R, </a:t>
            </a:r>
            <a:r>
              <a:rPr lang="it-IT" sz="1000" b="1" i="1" dirty="0" err="1">
                <a:solidFill>
                  <a:schemeClr val="tx1"/>
                </a:solidFill>
                <a:latin typeface="+mn-lt"/>
              </a:rPr>
              <a:t>Nat</a:t>
            </a:r>
            <a:r>
              <a:rPr lang="it-IT" sz="1000" b="1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000" b="1" i="1" dirty="0" err="1">
                <a:solidFill>
                  <a:schemeClr val="tx1"/>
                </a:solidFill>
                <a:latin typeface="+mn-lt"/>
              </a:rPr>
              <a:t>Rev</a:t>
            </a:r>
            <a:r>
              <a:rPr lang="it-IT" sz="1000" b="1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000" b="1" i="1" dirty="0" err="1">
                <a:solidFill>
                  <a:schemeClr val="tx1"/>
                </a:solidFill>
                <a:latin typeface="+mn-lt"/>
              </a:rPr>
              <a:t>Gastroenterol</a:t>
            </a:r>
            <a:r>
              <a:rPr lang="it-IT" sz="1000" b="1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000" b="1" i="1" dirty="0" err="1">
                <a:solidFill>
                  <a:schemeClr val="tx1"/>
                </a:solidFill>
                <a:latin typeface="+mn-lt"/>
              </a:rPr>
              <a:t>Hepatol</a:t>
            </a:r>
            <a:r>
              <a:rPr lang="it-IT" sz="1000" b="1" i="1" dirty="0">
                <a:solidFill>
                  <a:schemeClr val="tx1"/>
                </a:solidFill>
                <a:latin typeface="+mn-lt"/>
              </a:rPr>
              <a:t> 2012; 9:295-9</a:t>
            </a:r>
          </a:p>
        </p:txBody>
      </p:sp>
      <p:sp>
        <p:nvSpPr>
          <p:cNvPr id="30" name="CasellaDiTesto 171"/>
          <p:cNvSpPr txBox="1">
            <a:spLocks noChangeArrowheads="1"/>
          </p:cNvSpPr>
          <p:nvPr/>
        </p:nvSpPr>
        <p:spPr bwMode="auto">
          <a:xfrm>
            <a:off x="4499992" y="4794134"/>
            <a:ext cx="4572000" cy="24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000" b="1" i="1" dirty="0">
                <a:solidFill>
                  <a:srgbClr val="000000"/>
                </a:solidFill>
                <a:latin typeface="+mn-lt"/>
              </a:rPr>
              <a:t>5th </a:t>
            </a:r>
            <a:r>
              <a:rPr lang="it-IT" sz="1000" b="1" i="1" dirty="0" err="1">
                <a:solidFill>
                  <a:srgbClr val="000000"/>
                </a:solidFill>
                <a:latin typeface="+mn-lt"/>
              </a:rPr>
              <a:t>Consensus</a:t>
            </a:r>
            <a:r>
              <a:rPr lang="it-IT" sz="1000" b="1" i="1" dirty="0">
                <a:solidFill>
                  <a:srgbClr val="000000"/>
                </a:solidFill>
                <a:latin typeface="+mn-lt"/>
              </a:rPr>
              <a:t> Conference on </a:t>
            </a:r>
            <a:r>
              <a:rPr lang="it-IT" sz="1000" b="1" i="1" dirty="0" err="1">
                <a:solidFill>
                  <a:srgbClr val="000000"/>
                </a:solidFill>
                <a:latin typeface="+mn-lt"/>
              </a:rPr>
              <a:t>Gluten</a:t>
            </a:r>
            <a:r>
              <a:rPr lang="it-IT" sz="1000" b="1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1000" b="1" i="1" dirty="0" err="1">
                <a:solidFill>
                  <a:srgbClr val="000000"/>
                </a:solidFill>
                <a:latin typeface="+mn-lt"/>
              </a:rPr>
              <a:t>Related</a:t>
            </a:r>
            <a:r>
              <a:rPr lang="it-IT" sz="1000" b="1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1000" b="1" i="1" dirty="0" err="1">
                <a:solidFill>
                  <a:srgbClr val="000000"/>
                </a:solidFill>
                <a:latin typeface="+mn-lt"/>
              </a:rPr>
              <a:t>Disorders</a:t>
            </a:r>
            <a:r>
              <a:rPr lang="it-IT" sz="1000" b="1" i="1" dirty="0">
                <a:solidFill>
                  <a:srgbClr val="000000"/>
                </a:solidFill>
                <a:latin typeface="+mn-lt"/>
              </a:rPr>
              <a:t>, Merano 2018</a:t>
            </a:r>
          </a:p>
        </p:txBody>
      </p:sp>
      <p:grpSp>
        <p:nvGrpSpPr>
          <p:cNvPr id="16" name="Gruppo 15"/>
          <p:cNvGrpSpPr/>
          <p:nvPr/>
        </p:nvGrpSpPr>
        <p:grpSpPr>
          <a:xfrm>
            <a:off x="251527" y="1405870"/>
            <a:ext cx="2736303" cy="1525937"/>
            <a:chOff x="251520" y="1203598"/>
            <a:chExt cx="2736303" cy="1525937"/>
          </a:xfrm>
        </p:grpSpPr>
        <p:sp>
          <p:nvSpPr>
            <p:cNvPr id="150551" name="Text Box 22"/>
            <p:cNvSpPr txBox="1">
              <a:spLocks noChangeArrowheads="1"/>
            </p:cNvSpPr>
            <p:nvPr/>
          </p:nvSpPr>
          <p:spPr bwMode="auto">
            <a:xfrm>
              <a:off x="251520" y="1203598"/>
              <a:ext cx="2065473" cy="776508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007A5C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418" tIns="34233" rIns="68418" bIns="34233">
              <a:spAutoFit/>
            </a:bodyPr>
            <a:lstStyle>
              <a:lvl1pPr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</a:rPr>
                <a:t>Adverse</a:t>
              </a: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</a:rPr>
                <a:t> </a:t>
              </a: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</a:rPr>
                <a:t>reaction</a:t>
              </a: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</a:rPr>
                <a:t> to </a:t>
              </a: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</a:rPr>
                <a:t>gluten</a:t>
              </a: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</a:rPr>
                <a:t> or </a:t>
              </a: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</a:rPr>
                <a:t>other</a:t>
              </a: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</a:rPr>
                <a:t> </a:t>
              </a: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</a:rPr>
                <a:t>wheat</a:t>
              </a: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</a:rPr>
                <a:t> </a:t>
              </a: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</a:rPr>
                <a:t>proteins</a:t>
              </a: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</a:rPr>
                <a:t> (e.g., </a:t>
              </a: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</a:rPr>
                <a:t>ATIs</a:t>
              </a: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</a:rPr>
                <a:t>)</a:t>
              </a:r>
            </a:p>
          </p:txBody>
        </p:sp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1720" y="1793431"/>
              <a:ext cx="936103" cy="936104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17" name="Gruppo 16"/>
          <p:cNvGrpSpPr/>
          <p:nvPr/>
        </p:nvGrpSpPr>
        <p:grpSpPr>
          <a:xfrm>
            <a:off x="3635896" y="1042956"/>
            <a:ext cx="2448272" cy="1456786"/>
            <a:chOff x="3635896" y="754924"/>
            <a:chExt cx="2448272" cy="1456786"/>
          </a:xfrm>
        </p:grpSpPr>
        <p:sp>
          <p:nvSpPr>
            <p:cNvPr id="150548" name="CasellaDiTesto 1"/>
            <p:cNvSpPr txBox="1">
              <a:spLocks noChangeArrowheads="1"/>
            </p:cNvSpPr>
            <p:nvPr/>
          </p:nvSpPr>
          <p:spPr bwMode="auto">
            <a:xfrm>
              <a:off x="3635896" y="754924"/>
              <a:ext cx="2448272" cy="56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algn="ctr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</a:rPr>
                <a:t>Negative </a:t>
              </a: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</a:rPr>
                <a:t>serology</a:t>
              </a: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</a:rPr>
                <a:t> / no </a:t>
              </a: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</a:rPr>
                <a:t>flat</a:t>
              </a: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</a:rPr>
                <a:t> mucosa </a:t>
              </a: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</a:rPr>
                <a:t>at</a:t>
              </a: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</a:rPr>
                <a:t> </a:t>
              </a: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</a:rPr>
                <a:t>histopathology</a:t>
              </a:r>
              <a:endParaRPr lang="it-IT" sz="1400" b="1" dirty="0">
                <a:solidFill>
                  <a:schemeClr val="accent5">
                    <a:lumMod val="25000"/>
                  </a:schemeClr>
                </a:solidFill>
              </a:endParaRPr>
            </a:p>
          </p:txBody>
        </p:sp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8986" y="1384840"/>
              <a:ext cx="942093" cy="82687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18" name="Gruppo 17"/>
          <p:cNvGrpSpPr/>
          <p:nvPr/>
        </p:nvGrpSpPr>
        <p:grpSpPr>
          <a:xfrm>
            <a:off x="6444208" y="1429137"/>
            <a:ext cx="2448272" cy="1574662"/>
            <a:chOff x="6444208" y="1226880"/>
            <a:chExt cx="2448272" cy="1574662"/>
          </a:xfrm>
        </p:grpSpPr>
        <p:sp>
          <p:nvSpPr>
            <p:cNvPr id="150545" name="CasellaDiTesto 26"/>
            <p:cNvSpPr txBox="1">
              <a:spLocks noChangeArrowheads="1"/>
            </p:cNvSpPr>
            <p:nvPr/>
          </p:nvSpPr>
          <p:spPr bwMode="auto">
            <a:xfrm>
              <a:off x="6801590" y="1226880"/>
              <a:ext cx="209089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FF00FF"/>
                </a:buClr>
              </a:pP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  <a:cs typeface="Arial"/>
                </a:rPr>
                <a:t>Specific</a:t>
              </a: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  <a:cs typeface="Arial"/>
                </a:rPr>
                <a:t> </a:t>
              </a: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  <a:cs typeface="Arial"/>
                </a:rPr>
                <a:t>IgE</a:t>
              </a: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  <a:cs typeface="Arial"/>
                </a:rPr>
                <a:t> + </a:t>
              </a: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  <a:cs typeface="Arial"/>
                </a:rPr>
                <a:t>prick</a:t>
              </a: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  <a:cs typeface="Arial"/>
                </a:rPr>
                <a:t> to </a:t>
              </a: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  <a:cs typeface="Arial"/>
                </a:rPr>
                <a:t>wheat</a:t>
              </a: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  <a:cs typeface="Arial"/>
                </a:rPr>
                <a:t> / </a:t>
              </a: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  <a:cs typeface="Arial"/>
                </a:rPr>
                <a:t>gluten</a:t>
              </a: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  <a:cs typeface="Arial"/>
                </a:rPr>
                <a:t> test </a:t>
              </a:r>
              <a:r>
                <a:rPr lang="it-IT" sz="1400" b="1" u="sng" dirty="0">
                  <a:solidFill>
                    <a:schemeClr val="accent5">
                      <a:lumMod val="25000"/>
                    </a:schemeClr>
                  </a:solidFill>
                  <a:cs typeface="Arial"/>
                </a:rPr>
                <a:t>negative</a:t>
              </a: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  <a:cs typeface="Arial"/>
                </a:rPr>
                <a:t> </a:t>
              </a:r>
            </a:p>
          </p:txBody>
        </p:sp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44208" y="1865437"/>
              <a:ext cx="936104" cy="936105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33" name="Titolo 1"/>
          <p:cNvSpPr>
            <a:spLocks noGrp="1"/>
          </p:cNvSpPr>
          <p:nvPr>
            <p:ph type="title" idx="4294967295"/>
          </p:nvPr>
        </p:nvSpPr>
        <p:spPr>
          <a:xfrm>
            <a:off x="2267744" y="339502"/>
            <a:ext cx="5184576" cy="497210"/>
          </a:xfrm>
        </p:spPr>
        <p:txBody>
          <a:bodyPr/>
          <a:lstStyle/>
          <a:p>
            <a:pPr algn="ctr" eaLnBrk="1" hangingPunct="1"/>
            <a:r>
              <a:rPr lang="it-IT" sz="2800" b="1" dirty="0" err="1">
                <a:solidFill>
                  <a:schemeClr val="accent3">
                    <a:lumMod val="75000"/>
                  </a:schemeClr>
                </a:solidFill>
              </a:rPr>
              <a:t>What</a:t>
            </a:r>
            <a:r>
              <a:rPr lang="it-IT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2800" b="1" dirty="0" err="1">
                <a:solidFill>
                  <a:schemeClr val="accent3">
                    <a:lumMod val="75000"/>
                  </a:schemeClr>
                </a:solidFill>
              </a:rPr>
              <a:t>is</a:t>
            </a:r>
            <a:r>
              <a:rPr lang="it-IT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2800" b="1" dirty="0" smtClean="0">
                <a:solidFill>
                  <a:schemeClr val="accent3">
                    <a:lumMod val="75000"/>
                  </a:schemeClr>
                </a:solidFill>
              </a:rPr>
              <a:t>NCG / WS </a:t>
            </a:r>
            <a:r>
              <a:rPr lang="it-IT" sz="2800" b="1" dirty="0">
                <a:solidFill>
                  <a:schemeClr val="accent3">
                    <a:lumMod val="75000"/>
                  </a:schemeClr>
                </a:solidFill>
              </a:rPr>
              <a:t>? </a:t>
            </a:r>
            <a:endParaRPr lang="en-GB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6444210" y="3219823"/>
            <a:ext cx="2475100" cy="1285502"/>
            <a:chOff x="6444208" y="3219822"/>
            <a:chExt cx="2475100" cy="1285502"/>
          </a:xfrm>
        </p:grpSpPr>
        <p:sp>
          <p:nvSpPr>
            <p:cNvPr id="150542" name="Text Box 20"/>
            <p:cNvSpPr txBox="1">
              <a:spLocks noChangeArrowheads="1"/>
            </p:cNvSpPr>
            <p:nvPr/>
          </p:nvSpPr>
          <p:spPr bwMode="auto">
            <a:xfrm>
              <a:off x="7284269" y="3219822"/>
              <a:ext cx="1635039" cy="7154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007A5C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418" tIns="34233" rIns="68418" bIns="34233">
              <a:spAutoFit/>
            </a:bodyPr>
            <a:lstStyle>
              <a:lvl1pPr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</a:rPr>
                <a:t>Wheat</a:t>
              </a: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</a:rPr>
                <a:t> / </a:t>
              </a: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</a:rPr>
                <a:t>gluten</a:t>
              </a:r>
              <a:endParaRPr lang="it-IT" sz="1400" b="1" dirty="0">
                <a:solidFill>
                  <a:schemeClr val="accent5">
                    <a:lumMod val="25000"/>
                  </a:schemeClr>
                </a:solidFill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</a:rPr>
                <a:t>ingestion</a:t>
              </a: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</a:rPr>
                <a:t> </a:t>
              </a: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</a:rPr>
                <a:t>evokes</a:t>
              </a:r>
              <a:endParaRPr lang="it-IT" sz="1400" b="1" dirty="0">
                <a:solidFill>
                  <a:schemeClr val="accent5">
                    <a:lumMod val="25000"/>
                  </a:schemeClr>
                </a:solidFill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</a:rPr>
                <a:t>IBS-</a:t>
              </a: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</a:rPr>
                <a:t>like</a:t>
              </a: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</a:rPr>
                <a:t> </a:t>
              </a: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</a:rPr>
                <a:t>symptoms</a:t>
              </a: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</a:rPr>
                <a:t>…</a:t>
              </a:r>
            </a:p>
          </p:txBody>
        </p:sp>
        <p:pic>
          <p:nvPicPr>
            <p:cNvPr id="34" name="Picture 6" descr="Risultati immagini per Bloati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6444208" y="3641228"/>
              <a:ext cx="864096" cy="864096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uppo 20"/>
          <p:cNvGrpSpPr/>
          <p:nvPr/>
        </p:nvGrpSpPr>
        <p:grpSpPr>
          <a:xfrm>
            <a:off x="692152" y="3335239"/>
            <a:ext cx="2727722" cy="1170086"/>
            <a:chOff x="692150" y="3335238"/>
            <a:chExt cx="2727722" cy="1170086"/>
          </a:xfrm>
        </p:grpSpPr>
        <p:sp>
          <p:nvSpPr>
            <p:cNvPr id="150540" name="Text Box 19"/>
            <p:cNvSpPr txBox="1">
              <a:spLocks noChangeArrowheads="1"/>
            </p:cNvSpPr>
            <p:nvPr/>
          </p:nvSpPr>
          <p:spPr bwMode="auto">
            <a:xfrm>
              <a:off x="692150" y="3335238"/>
              <a:ext cx="2166691" cy="515411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007A5C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418" tIns="34233" rIns="68418" bIns="34233">
              <a:spAutoFit/>
            </a:bodyPr>
            <a:lstStyle>
              <a:lvl1pPr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rgbClr val="FF0000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</a:rPr>
                <a:t>  …and </a:t>
              </a: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</a:rPr>
                <a:t>extraintestinal</a:t>
              </a: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</a:rPr>
                <a:t> </a:t>
              </a: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</a:rPr>
                <a:t>symptoms</a:t>
              </a:r>
              <a:r>
                <a:rPr lang="it-IT" sz="1400" b="1" dirty="0">
                  <a:solidFill>
                    <a:schemeClr val="accent5">
                      <a:lumMod val="25000"/>
                    </a:schemeClr>
                  </a:solidFill>
                </a:rPr>
                <a:t> / </a:t>
              </a:r>
              <a:r>
                <a:rPr lang="it-IT" sz="1400" b="1" dirty="0" err="1">
                  <a:solidFill>
                    <a:schemeClr val="accent5">
                      <a:lumMod val="25000"/>
                    </a:schemeClr>
                  </a:solidFill>
                </a:rPr>
                <a:t>signs</a:t>
              </a:r>
              <a:endParaRPr lang="it-IT" sz="1400" b="1" dirty="0">
                <a:solidFill>
                  <a:schemeClr val="accent5">
                    <a:lumMod val="25000"/>
                  </a:schemeClr>
                </a:solidFill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00" b="1" dirty="0">
                <a:solidFill>
                  <a:schemeClr val="accent5">
                    <a:lumMod val="25000"/>
                  </a:schemeClr>
                </a:solidFill>
              </a:endParaRPr>
            </a:p>
          </p:txBody>
        </p:sp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55776" y="3641228"/>
              <a:ext cx="864096" cy="864096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22" name="Gruppo 21"/>
          <p:cNvGrpSpPr/>
          <p:nvPr/>
        </p:nvGrpSpPr>
        <p:grpSpPr>
          <a:xfrm>
            <a:off x="3779931" y="2571750"/>
            <a:ext cx="2160241" cy="1656184"/>
            <a:chOff x="3779912" y="2499742"/>
            <a:chExt cx="2160241" cy="1656184"/>
          </a:xfrm>
        </p:grpSpPr>
        <p:sp>
          <p:nvSpPr>
            <p:cNvPr id="12" name="CasellaDiTesto 11"/>
            <p:cNvSpPr txBox="1"/>
            <p:nvPr/>
          </p:nvSpPr>
          <p:spPr>
            <a:xfrm>
              <a:off x="3779912" y="2499742"/>
              <a:ext cx="21602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buClr>
                  <a:srgbClr val="FF00FF"/>
                </a:buClr>
              </a:pPr>
              <a:r>
                <a:rPr lang="it-IT" sz="1200" b="1" dirty="0" err="1">
                  <a:solidFill>
                    <a:schemeClr val="accent5">
                      <a:lumMod val="25000"/>
                    </a:schemeClr>
                  </a:solidFill>
                  <a:latin typeface="Arial"/>
                </a:rPr>
                <a:t>Improvement</a:t>
              </a:r>
              <a:r>
                <a:rPr lang="it-IT" sz="1200" b="1" dirty="0">
                  <a:solidFill>
                    <a:schemeClr val="accent5">
                      <a:lumMod val="25000"/>
                    </a:schemeClr>
                  </a:solidFill>
                  <a:latin typeface="Arial"/>
                </a:rPr>
                <a:t> </a:t>
              </a:r>
              <a:r>
                <a:rPr lang="it-IT" sz="1200" b="1" dirty="0" smtClean="0">
                  <a:solidFill>
                    <a:schemeClr val="accent5">
                      <a:lumMod val="25000"/>
                    </a:schemeClr>
                  </a:solidFill>
                  <a:latin typeface="Arial"/>
                </a:rPr>
                <a:t>with GFD </a:t>
              </a:r>
              <a:r>
                <a:rPr lang="it-IT" sz="1200" b="1" dirty="0">
                  <a:solidFill>
                    <a:schemeClr val="accent5">
                      <a:lumMod val="25000"/>
                    </a:schemeClr>
                  </a:solidFill>
                  <a:latin typeface="Arial"/>
                </a:rPr>
                <a:t>/ </a:t>
              </a:r>
              <a:r>
                <a:rPr lang="it-IT" sz="1200" b="1" dirty="0" err="1">
                  <a:solidFill>
                    <a:schemeClr val="accent5">
                      <a:lumMod val="25000"/>
                    </a:schemeClr>
                  </a:solidFill>
                  <a:latin typeface="Arial"/>
                </a:rPr>
                <a:t>challenge</a:t>
              </a:r>
              <a:r>
                <a:rPr lang="it-IT" sz="1200" b="1" dirty="0">
                  <a:solidFill>
                    <a:schemeClr val="accent5">
                      <a:lumMod val="25000"/>
                    </a:schemeClr>
                  </a:solidFill>
                  <a:latin typeface="Arial"/>
                </a:rPr>
                <a:t> re-</a:t>
              </a:r>
              <a:r>
                <a:rPr lang="it-IT" sz="1200" b="1" dirty="0" err="1">
                  <a:solidFill>
                    <a:schemeClr val="accent5">
                      <a:lumMod val="25000"/>
                    </a:schemeClr>
                  </a:solidFill>
                  <a:latin typeface="Arial"/>
                </a:rPr>
                <a:t>evokes</a:t>
              </a:r>
              <a:r>
                <a:rPr lang="it-IT" sz="1200" b="1" dirty="0">
                  <a:solidFill>
                    <a:schemeClr val="accent5">
                      <a:lumMod val="25000"/>
                    </a:schemeClr>
                  </a:solidFill>
                  <a:latin typeface="Arial"/>
                </a:rPr>
                <a:t> </a:t>
              </a:r>
              <a:r>
                <a:rPr lang="it-IT" sz="1200" b="1" dirty="0" err="1">
                  <a:solidFill>
                    <a:schemeClr val="accent5">
                      <a:lumMod val="25000"/>
                    </a:schemeClr>
                  </a:solidFill>
                  <a:latin typeface="Arial"/>
                </a:rPr>
                <a:t>symptoms</a:t>
              </a:r>
              <a:r>
                <a:rPr lang="it-IT" sz="1200" b="1" dirty="0">
                  <a:solidFill>
                    <a:schemeClr val="accent5">
                      <a:lumMod val="25000"/>
                    </a:schemeClr>
                  </a:solidFill>
                  <a:latin typeface="Arial"/>
                </a:rPr>
                <a:t> </a:t>
              </a:r>
            </a:p>
          </p:txBody>
        </p:sp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91980" y="3219822"/>
              <a:ext cx="936104" cy="936104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67068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95536" y="3397518"/>
            <a:ext cx="49685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+mj-lt"/>
                <a:cs typeface="Times New Roman" pitchFamily="18" charset="0"/>
              </a:rPr>
              <a:t>CD3+ T  </a:t>
            </a:r>
            <a:r>
              <a:rPr lang="it-IT" sz="1600" dirty="0" err="1" smtClean="0">
                <a:latin typeface="+mj-lt"/>
                <a:cs typeface="Times New Roman" pitchFamily="18" charset="0"/>
              </a:rPr>
              <a:t>lymphocytes</a:t>
            </a:r>
            <a:r>
              <a:rPr lang="it-IT" sz="1600" dirty="0" smtClean="0">
                <a:latin typeface="+mj-lt"/>
                <a:cs typeface="Times New Roman" pitchFamily="18" charset="0"/>
              </a:rPr>
              <a:t>:</a:t>
            </a:r>
          </a:p>
          <a:p>
            <a:pPr algn="ctr"/>
            <a:r>
              <a:rPr lang="it-IT" sz="1600" dirty="0" smtClean="0">
                <a:latin typeface="+mj-lt"/>
                <a:cs typeface="Times New Roman" pitchFamily="18" charset="0"/>
              </a:rPr>
              <a:t>linear </a:t>
            </a:r>
            <a:r>
              <a:rPr lang="it-IT" sz="1600" dirty="0" err="1" smtClean="0">
                <a:latin typeface="+mj-lt"/>
                <a:cs typeface="Times New Roman" pitchFamily="18" charset="0"/>
              </a:rPr>
              <a:t>distribution</a:t>
            </a:r>
            <a:r>
              <a:rPr lang="it-IT" sz="1600" dirty="0" smtClean="0">
                <a:latin typeface="+mj-lt"/>
                <a:cs typeface="Times New Roman" pitchFamily="18" charset="0"/>
              </a:rPr>
              <a:t> in the </a:t>
            </a:r>
            <a:r>
              <a:rPr lang="it-IT" sz="1600" dirty="0" err="1" smtClean="0">
                <a:latin typeface="+mj-lt"/>
                <a:cs typeface="Times New Roman" pitchFamily="18" charset="0"/>
              </a:rPr>
              <a:t>deeper</a:t>
            </a:r>
            <a:r>
              <a:rPr lang="it-IT" sz="1600" dirty="0" smtClean="0">
                <a:latin typeface="+mj-lt"/>
                <a:cs typeface="Times New Roman" pitchFamily="18" charset="0"/>
              </a:rPr>
              <a:t> part of the mucosa and clusters in the villi </a:t>
            </a:r>
            <a:endParaRPr lang="it-IT" sz="1600" b="1" dirty="0" smtClean="0">
              <a:latin typeface="+mj-lt"/>
              <a:cs typeface="Times New Roman" pitchFamily="18" charset="0"/>
            </a:endParaRPr>
          </a:p>
          <a:p>
            <a:pPr algn="ctr"/>
            <a:r>
              <a:rPr lang="it-IT" sz="1400" dirty="0" smtClean="0">
                <a:latin typeface="+mj-lt"/>
                <a:cs typeface="Times New Roman" pitchFamily="18" charset="0"/>
              </a:rPr>
              <a:t> </a:t>
            </a:r>
            <a:endParaRPr lang="it-IT" sz="1400" dirty="0">
              <a:latin typeface="+mj-lt"/>
              <a:cs typeface="Times New Roman" pitchFamily="18" charset="0"/>
            </a:endParaRPr>
          </a:p>
        </p:txBody>
      </p:sp>
      <p:pic>
        <p:nvPicPr>
          <p:cNvPr id="12" name="Immagine 2" descr="Immagine2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52121" y="1113589"/>
            <a:ext cx="314327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Tv8.tif"/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52121" y="3273828"/>
            <a:ext cx="3214710" cy="171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sellaDiTesto 15"/>
          <p:cNvSpPr txBox="1"/>
          <p:nvPr/>
        </p:nvSpPr>
        <p:spPr>
          <a:xfrm>
            <a:off x="6732240" y="1096898"/>
            <a:ext cx="207043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800040"/>
                </a:solidFill>
              </a:rPr>
              <a:t>‘</a:t>
            </a:r>
            <a:r>
              <a:rPr lang="it-IT" b="1" dirty="0" err="1" smtClean="0">
                <a:solidFill>
                  <a:srgbClr val="800040"/>
                </a:solidFill>
              </a:rPr>
              <a:t>palisade</a:t>
            </a:r>
            <a:r>
              <a:rPr lang="it-IT" b="1" dirty="0" smtClean="0">
                <a:solidFill>
                  <a:srgbClr val="800040"/>
                </a:solidFill>
              </a:rPr>
              <a:t>’ pattern</a:t>
            </a:r>
            <a:endParaRPr lang="it-IT" b="1" dirty="0">
              <a:solidFill>
                <a:srgbClr val="80004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652120" y="3279130"/>
            <a:ext cx="191658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FF"/>
                </a:solidFill>
              </a:rPr>
              <a:t>‘</a:t>
            </a:r>
            <a:r>
              <a:rPr lang="it-IT" b="1" dirty="0" err="1" smtClean="0">
                <a:solidFill>
                  <a:srgbClr val="FF00FF"/>
                </a:solidFill>
              </a:rPr>
              <a:t>clusterized</a:t>
            </a:r>
            <a:r>
              <a:rPr lang="it-IT" b="1" dirty="0" smtClean="0">
                <a:solidFill>
                  <a:srgbClr val="FF00FF"/>
                </a:solidFill>
              </a:rPr>
              <a:t> IEL’</a:t>
            </a:r>
            <a:endParaRPr lang="it-IT" b="1" dirty="0">
              <a:solidFill>
                <a:srgbClr val="FF00FF"/>
              </a:solidFill>
            </a:endParaRPr>
          </a:p>
        </p:txBody>
      </p:sp>
      <p:pic>
        <p:nvPicPr>
          <p:cNvPr id="18" name="Immagine 17" descr="Schermata 2016-11-09 alle 15.08.1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87574"/>
            <a:ext cx="5546700" cy="243027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607139" y="4155926"/>
            <a:ext cx="454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err="1">
                <a:solidFill>
                  <a:srgbClr val="800000"/>
                </a:solidFill>
                <a:cs typeface="Times New Roman" pitchFamily="18" charset="0"/>
              </a:rPr>
              <a:t>Possible</a:t>
            </a:r>
            <a:r>
              <a:rPr lang="it-IT" b="1" dirty="0">
                <a:solidFill>
                  <a:srgbClr val="800000"/>
                </a:solidFill>
                <a:cs typeface="Times New Roman" pitchFamily="18" charset="0"/>
              </a:rPr>
              <a:t> </a:t>
            </a:r>
            <a:r>
              <a:rPr lang="it-IT" b="1" dirty="0" err="1">
                <a:solidFill>
                  <a:srgbClr val="800000"/>
                </a:solidFill>
                <a:cs typeface="Times New Roman" pitchFamily="18" charset="0"/>
              </a:rPr>
              <a:t>histological</a:t>
            </a:r>
            <a:r>
              <a:rPr lang="it-IT" b="1" dirty="0">
                <a:solidFill>
                  <a:srgbClr val="800000"/>
                </a:solidFill>
                <a:cs typeface="Times New Roman" pitchFamily="18" charset="0"/>
              </a:rPr>
              <a:t> pattern of </a:t>
            </a:r>
            <a:r>
              <a:rPr lang="it-IT" b="1" dirty="0" smtClean="0">
                <a:solidFill>
                  <a:srgbClr val="800000"/>
                </a:solidFill>
                <a:cs typeface="Times New Roman" pitchFamily="18" charset="0"/>
              </a:rPr>
              <a:t>NCGS ?</a:t>
            </a:r>
            <a:endParaRPr lang="it-IT" b="1" dirty="0">
              <a:solidFill>
                <a:srgbClr val="800000"/>
              </a:solidFill>
              <a:cs typeface="Times New Roman" pitchFamily="18" charset="0"/>
            </a:endParaRPr>
          </a:p>
        </p:txBody>
      </p:sp>
      <p:sp>
        <p:nvSpPr>
          <p:cNvPr id="20" name="Titolo 1"/>
          <p:cNvSpPr>
            <a:spLocks noGrp="1"/>
          </p:cNvSpPr>
          <p:nvPr>
            <p:ph type="title" idx="4294967295"/>
          </p:nvPr>
        </p:nvSpPr>
        <p:spPr>
          <a:xfrm>
            <a:off x="2267744" y="267494"/>
            <a:ext cx="5184576" cy="49721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it-IT" sz="2800" b="1" dirty="0" err="1" smtClean="0">
                <a:solidFill>
                  <a:schemeClr val="accent3">
                    <a:lumMod val="75000"/>
                  </a:schemeClr>
                </a:solidFill>
              </a:rPr>
              <a:t>Marsh</a:t>
            </a:r>
            <a:r>
              <a:rPr lang="it-IT" sz="2800" b="1" dirty="0" smtClean="0">
                <a:solidFill>
                  <a:schemeClr val="accent3">
                    <a:lumMod val="75000"/>
                  </a:schemeClr>
                </a:solidFill>
              </a:rPr>
              <a:t> 1 </a:t>
            </a:r>
            <a:r>
              <a:rPr lang="it-IT" sz="2800" b="1" dirty="0" err="1" smtClean="0">
                <a:solidFill>
                  <a:schemeClr val="accent3">
                    <a:lumMod val="75000"/>
                  </a:schemeClr>
                </a:solidFill>
              </a:rPr>
              <a:t>prevalence</a:t>
            </a:r>
            <a:r>
              <a:rPr lang="it-IT" sz="2800" b="1" dirty="0" smtClean="0">
                <a:solidFill>
                  <a:schemeClr val="accent3">
                    <a:lumMod val="75000"/>
                  </a:schemeClr>
                </a:solidFill>
              </a:rPr>
              <a:t> in NCG / WS</a:t>
            </a:r>
            <a:endParaRPr lang="en-GB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576064" y="4659982"/>
            <a:ext cx="3491880" cy="3116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it-IT" sz="1400" b="1" i="1" dirty="0"/>
              <a:t>Volta U., et al., BMC </a:t>
            </a:r>
            <a:r>
              <a:rPr lang="it-IT" sz="1400" b="1" i="1" dirty="0" err="1"/>
              <a:t>Med</a:t>
            </a:r>
            <a:r>
              <a:rPr lang="it-IT" sz="1400" b="1" i="1" dirty="0"/>
              <a:t> 2014;</a:t>
            </a:r>
            <a:r>
              <a:rPr lang="en-US" sz="1400" b="1" i="1" dirty="0"/>
              <a:t> 12:85 </a:t>
            </a:r>
            <a:r>
              <a:rPr lang="it-IT" sz="1400" b="1" i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00381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123480"/>
            <a:ext cx="8229600" cy="360040"/>
          </a:xfrm>
        </p:spPr>
        <p:txBody>
          <a:bodyPr>
            <a:noAutofit/>
          </a:bodyPr>
          <a:lstStyle/>
          <a:p>
            <a:pPr algn="ctr"/>
            <a:r>
              <a:rPr lang="en-GB" sz="2800" b="1" dirty="0" smtClean="0">
                <a:solidFill>
                  <a:schemeClr val="accent1"/>
                </a:solidFill>
              </a:rPr>
              <a:t>A possible classification of enteropathies </a:t>
            </a:r>
            <a:endParaRPr lang="de-DE" sz="2800" b="1" dirty="0">
              <a:solidFill>
                <a:schemeClr val="accent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707904" y="1995686"/>
            <a:ext cx="1296144" cy="710552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it-IT" sz="800" b="1" i="1" dirty="0" err="1"/>
              <a:t>Jansson-</a:t>
            </a:r>
            <a:r>
              <a:rPr lang="it-IT" sz="800" b="1" i="1" dirty="0" err="1" smtClean="0"/>
              <a:t>Knodell</a:t>
            </a:r>
            <a:r>
              <a:rPr lang="it-IT" sz="800" b="1" i="1" dirty="0"/>
              <a:t> C</a:t>
            </a:r>
            <a:r>
              <a:rPr lang="it-IT" sz="800" b="1" i="1" dirty="0" smtClean="0"/>
              <a:t>.L., </a:t>
            </a:r>
          </a:p>
          <a:p>
            <a:pPr algn="ctr"/>
            <a:r>
              <a:rPr lang="it-IT" sz="800" b="1" i="1" dirty="0" smtClean="0"/>
              <a:t>et al., </a:t>
            </a:r>
          </a:p>
          <a:p>
            <a:pPr algn="ctr"/>
            <a:r>
              <a:rPr lang="it-IT" sz="800" b="1" i="1" dirty="0" smtClean="0"/>
              <a:t>Mayo </a:t>
            </a:r>
            <a:r>
              <a:rPr lang="it-IT" sz="800" b="1" i="1" dirty="0" err="1" smtClean="0"/>
              <a:t>Clin</a:t>
            </a:r>
            <a:r>
              <a:rPr lang="it-IT" sz="800" b="1" i="1" dirty="0" smtClean="0"/>
              <a:t> </a:t>
            </a:r>
            <a:r>
              <a:rPr lang="it-IT" sz="800" b="1" i="1" dirty="0" err="1" smtClean="0"/>
              <a:t>Proc</a:t>
            </a:r>
            <a:endParaRPr lang="it-IT" sz="800" b="1" i="1" dirty="0" smtClean="0"/>
          </a:p>
          <a:p>
            <a:pPr algn="ctr"/>
            <a:r>
              <a:rPr lang="it-IT" sz="800" b="1" i="1" dirty="0" smtClean="0"/>
              <a:t>2018</a:t>
            </a:r>
            <a:r>
              <a:rPr lang="it-IT" sz="800" b="1" i="1" dirty="0"/>
              <a:t>; 93(4):509-517  </a:t>
            </a:r>
            <a:endParaRPr lang="it-IT" sz="800" b="1" i="1" dirty="0" smtClean="0"/>
          </a:p>
        </p:txBody>
      </p:sp>
      <p:grpSp>
        <p:nvGrpSpPr>
          <p:cNvPr id="74" name="Gruppo 73"/>
          <p:cNvGrpSpPr/>
          <p:nvPr/>
        </p:nvGrpSpPr>
        <p:grpSpPr>
          <a:xfrm>
            <a:off x="1812851" y="4541871"/>
            <a:ext cx="1246983" cy="464331"/>
            <a:chOff x="5004048" y="4541883"/>
            <a:chExt cx="1246983" cy="464331"/>
          </a:xfrm>
        </p:grpSpPr>
        <p:sp>
          <p:nvSpPr>
            <p:cNvPr id="72" name="Rettangolo 71"/>
            <p:cNvSpPr/>
            <p:nvPr/>
          </p:nvSpPr>
          <p:spPr>
            <a:xfrm>
              <a:off x="5004048" y="4685899"/>
              <a:ext cx="216024" cy="216024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CasellaDiTesto 72"/>
            <p:cNvSpPr txBox="1"/>
            <p:nvPr/>
          </p:nvSpPr>
          <p:spPr>
            <a:xfrm>
              <a:off x="5148064" y="4541883"/>
              <a:ext cx="1102967" cy="464331"/>
            </a:xfrm>
            <a:prstGeom prst="rect">
              <a:avLst/>
            </a:prstGeom>
            <a:noFill/>
          </p:spPr>
          <p:txBody>
            <a:bodyPr wrap="none" lIns="108000" tIns="108000" rIns="108000" bIns="108000" rtlCol="0">
              <a:spAutoFit/>
            </a:bodyPr>
            <a:lstStyle/>
            <a:p>
              <a:pPr algn="ctr"/>
              <a:r>
                <a:rPr lang="it-IT" sz="800" b="1" dirty="0" smtClean="0"/>
                <a:t>Autoimmune</a:t>
              </a:r>
            </a:p>
            <a:p>
              <a:pPr algn="ctr"/>
              <a:r>
                <a:rPr lang="it-IT" sz="800" b="1" dirty="0" smtClean="0"/>
                <a:t>Immune-</a:t>
              </a:r>
              <a:r>
                <a:rPr lang="it-IT" sz="800" b="1" dirty="0" err="1" smtClean="0"/>
                <a:t>mediated</a:t>
              </a:r>
              <a:r>
                <a:rPr lang="it-IT" sz="800" b="1" dirty="0" smtClean="0"/>
                <a:t> </a:t>
              </a:r>
            </a:p>
          </p:txBody>
        </p:sp>
      </p:grpSp>
      <p:grpSp>
        <p:nvGrpSpPr>
          <p:cNvPr id="75" name="Gruppo 74"/>
          <p:cNvGrpSpPr/>
          <p:nvPr/>
        </p:nvGrpSpPr>
        <p:grpSpPr>
          <a:xfrm>
            <a:off x="3509355" y="4603465"/>
            <a:ext cx="918641" cy="341220"/>
            <a:chOff x="5004048" y="4613891"/>
            <a:chExt cx="918641" cy="341220"/>
          </a:xfrm>
        </p:grpSpPr>
        <p:sp>
          <p:nvSpPr>
            <p:cNvPr id="76" name="Rettangolo 75"/>
            <p:cNvSpPr/>
            <p:nvPr/>
          </p:nvSpPr>
          <p:spPr>
            <a:xfrm>
              <a:off x="5004048" y="4685899"/>
              <a:ext cx="216024" cy="216024"/>
            </a:xfrm>
            <a:prstGeom prst="rect">
              <a:avLst/>
            </a:prstGeom>
            <a:solidFill>
              <a:srgbClr val="80FF00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CasellaDiTesto 76"/>
            <p:cNvSpPr txBox="1"/>
            <p:nvPr/>
          </p:nvSpPr>
          <p:spPr>
            <a:xfrm>
              <a:off x="5220072" y="4613891"/>
              <a:ext cx="702617" cy="341220"/>
            </a:xfrm>
            <a:prstGeom prst="rect">
              <a:avLst/>
            </a:prstGeom>
            <a:noFill/>
          </p:spPr>
          <p:txBody>
            <a:bodyPr wrap="none" lIns="108000" tIns="108000" rIns="108000" bIns="108000" rtlCol="0">
              <a:spAutoFit/>
            </a:bodyPr>
            <a:lstStyle/>
            <a:p>
              <a:pPr algn="ctr"/>
              <a:r>
                <a:rPr lang="it-IT" sz="800" b="1" dirty="0" err="1" smtClean="0"/>
                <a:t>Infectious</a:t>
              </a:r>
              <a:endParaRPr lang="it-IT" sz="800" b="1" dirty="0" smtClean="0"/>
            </a:p>
          </p:txBody>
        </p:sp>
      </p:grpSp>
      <p:grpSp>
        <p:nvGrpSpPr>
          <p:cNvPr id="78" name="Gruppo 77"/>
          <p:cNvGrpSpPr/>
          <p:nvPr/>
        </p:nvGrpSpPr>
        <p:grpSpPr>
          <a:xfrm>
            <a:off x="4811897" y="4603465"/>
            <a:ext cx="971338" cy="341220"/>
            <a:chOff x="5004048" y="4613891"/>
            <a:chExt cx="971338" cy="341220"/>
          </a:xfrm>
        </p:grpSpPr>
        <p:sp>
          <p:nvSpPr>
            <p:cNvPr id="79" name="Rettangolo 78"/>
            <p:cNvSpPr/>
            <p:nvPr/>
          </p:nvSpPr>
          <p:spPr>
            <a:xfrm>
              <a:off x="5004048" y="4685899"/>
              <a:ext cx="216024" cy="21602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CasellaDiTesto 79"/>
            <p:cNvSpPr txBox="1"/>
            <p:nvPr/>
          </p:nvSpPr>
          <p:spPr>
            <a:xfrm>
              <a:off x="5167372" y="4613891"/>
              <a:ext cx="808014" cy="341220"/>
            </a:xfrm>
            <a:prstGeom prst="rect">
              <a:avLst/>
            </a:prstGeom>
            <a:noFill/>
          </p:spPr>
          <p:txBody>
            <a:bodyPr wrap="none" lIns="108000" tIns="108000" rIns="108000" bIns="108000" rtlCol="0">
              <a:spAutoFit/>
            </a:bodyPr>
            <a:lstStyle/>
            <a:p>
              <a:pPr algn="ctr"/>
              <a:r>
                <a:rPr lang="it-IT" sz="800" b="1" dirty="0" err="1" smtClean="0"/>
                <a:t>Oncological</a:t>
              </a:r>
              <a:endParaRPr lang="it-IT" sz="800" b="1" dirty="0" smtClean="0"/>
            </a:p>
          </p:txBody>
        </p:sp>
      </p:grpSp>
      <p:grpSp>
        <p:nvGrpSpPr>
          <p:cNvPr id="81" name="Gruppo 80"/>
          <p:cNvGrpSpPr/>
          <p:nvPr/>
        </p:nvGrpSpPr>
        <p:grpSpPr>
          <a:xfrm>
            <a:off x="6199360" y="4606820"/>
            <a:ext cx="964928" cy="341220"/>
            <a:chOff x="5004048" y="4613891"/>
            <a:chExt cx="964928" cy="341220"/>
          </a:xfrm>
        </p:grpSpPr>
        <p:sp>
          <p:nvSpPr>
            <p:cNvPr id="82" name="Rettangolo 81"/>
            <p:cNvSpPr/>
            <p:nvPr/>
          </p:nvSpPr>
          <p:spPr>
            <a:xfrm>
              <a:off x="5004048" y="4685899"/>
              <a:ext cx="216024" cy="216024"/>
            </a:xfrm>
            <a:prstGeom prst="rect">
              <a:avLst/>
            </a:prstGeom>
            <a:solidFill>
              <a:srgbClr val="3366FF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3" name="CasellaDiTesto 82"/>
            <p:cNvSpPr txBox="1"/>
            <p:nvPr/>
          </p:nvSpPr>
          <p:spPr>
            <a:xfrm>
              <a:off x="5173786" y="4613891"/>
              <a:ext cx="795190" cy="341220"/>
            </a:xfrm>
            <a:prstGeom prst="rect">
              <a:avLst/>
            </a:prstGeom>
            <a:noFill/>
          </p:spPr>
          <p:txBody>
            <a:bodyPr wrap="none" lIns="108000" tIns="108000" rIns="108000" bIns="108000" rtlCol="0">
              <a:spAutoFit/>
            </a:bodyPr>
            <a:lstStyle/>
            <a:p>
              <a:pPr algn="ctr"/>
              <a:r>
                <a:rPr lang="it-IT" sz="800" b="1" dirty="0" smtClean="0"/>
                <a:t>Miscellanea</a:t>
              </a: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5011058" y="627534"/>
            <a:ext cx="4090436" cy="3888432"/>
            <a:chOff x="5011058" y="627534"/>
            <a:chExt cx="4090436" cy="3888432"/>
          </a:xfrm>
        </p:grpSpPr>
        <p:grpSp>
          <p:nvGrpSpPr>
            <p:cNvPr id="90" name="Gruppo 89"/>
            <p:cNvGrpSpPr/>
            <p:nvPr/>
          </p:nvGrpSpPr>
          <p:grpSpPr>
            <a:xfrm>
              <a:off x="5011058" y="627534"/>
              <a:ext cx="4090436" cy="3888432"/>
              <a:chOff x="4932040" y="627534"/>
              <a:chExt cx="4090436" cy="3888432"/>
            </a:xfrm>
          </p:grpSpPr>
          <p:grpSp>
            <p:nvGrpSpPr>
              <p:cNvPr id="68" name="Gruppo 67"/>
              <p:cNvGrpSpPr/>
              <p:nvPr/>
            </p:nvGrpSpPr>
            <p:grpSpPr>
              <a:xfrm>
                <a:off x="4932040" y="1059582"/>
                <a:ext cx="3960440" cy="3456384"/>
                <a:chOff x="4932040" y="1059582"/>
                <a:chExt cx="3960440" cy="3456384"/>
              </a:xfrm>
            </p:grpSpPr>
            <p:grpSp>
              <p:nvGrpSpPr>
                <p:cNvPr id="6" name="Gruppo 5"/>
                <p:cNvGrpSpPr/>
                <p:nvPr/>
              </p:nvGrpSpPr>
              <p:grpSpPr>
                <a:xfrm>
                  <a:off x="4932040" y="1635646"/>
                  <a:ext cx="1944216" cy="936104"/>
                  <a:chOff x="35496" y="1923678"/>
                  <a:chExt cx="1944216" cy="936104"/>
                </a:xfrm>
              </p:grpSpPr>
              <p:sp>
                <p:nvSpPr>
                  <p:cNvPr id="4" name="Ovale 3"/>
                  <p:cNvSpPr/>
                  <p:nvPr/>
                </p:nvSpPr>
                <p:spPr>
                  <a:xfrm>
                    <a:off x="35496" y="1923678"/>
                    <a:ext cx="1944216" cy="936104"/>
                  </a:xfrm>
                  <a:prstGeom prst="ellipse">
                    <a:avLst/>
                  </a:prstGeom>
                  <a:solidFill>
                    <a:srgbClr val="FF8000"/>
                  </a:solidFill>
                  <a:ln w="63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" name="CasellaDiTesto 4"/>
                  <p:cNvSpPr txBox="1"/>
                  <p:nvPr/>
                </p:nvSpPr>
                <p:spPr>
                  <a:xfrm>
                    <a:off x="43297" y="1995686"/>
                    <a:ext cx="1928614" cy="587441"/>
                  </a:xfrm>
                  <a:prstGeom prst="rect">
                    <a:avLst/>
                  </a:prstGeom>
                  <a:noFill/>
                </p:spPr>
                <p:txBody>
                  <a:bodyPr wrap="none" lIns="108000" tIns="108000" rIns="108000" bIns="108000" rtlCol="0">
                    <a:spAutoFit/>
                  </a:bodyPr>
                  <a:lstStyle/>
                  <a:p>
                    <a:pPr algn="ctr"/>
                    <a:r>
                      <a:rPr lang="it-IT" sz="1200" b="1" dirty="0" err="1" smtClean="0"/>
                      <a:t>Celiac</a:t>
                    </a:r>
                    <a:r>
                      <a:rPr lang="it-IT" sz="1200" b="1" dirty="0" smtClean="0"/>
                      <a:t> </a:t>
                    </a:r>
                    <a:r>
                      <a:rPr lang="it-IT" sz="1200" b="1" dirty="0" err="1" smtClean="0"/>
                      <a:t>Disease</a:t>
                    </a:r>
                    <a:r>
                      <a:rPr lang="it-IT" sz="1200" b="1" dirty="0" smtClean="0"/>
                      <a:t> </a:t>
                    </a:r>
                  </a:p>
                  <a:p>
                    <a:pPr algn="ctr"/>
                    <a:r>
                      <a:rPr lang="it-IT" sz="1200" b="1" dirty="0" smtClean="0"/>
                      <a:t>(</a:t>
                    </a:r>
                    <a:r>
                      <a:rPr lang="it-IT" sz="1200" b="1" dirty="0" err="1" smtClean="0"/>
                      <a:t>classic</a:t>
                    </a:r>
                    <a:r>
                      <a:rPr lang="it-IT" sz="1200" b="1" dirty="0" smtClean="0"/>
                      <a:t> &amp; </a:t>
                    </a:r>
                    <a:r>
                      <a:rPr lang="it-IT" sz="1200" b="1" dirty="0" err="1" smtClean="0"/>
                      <a:t>complicated</a:t>
                    </a:r>
                    <a:r>
                      <a:rPr lang="it-IT" sz="1200" b="1" dirty="0" smtClean="0"/>
                      <a:t>)</a:t>
                    </a:r>
                  </a:p>
                </p:txBody>
              </p:sp>
            </p:grpSp>
            <p:grpSp>
              <p:nvGrpSpPr>
                <p:cNvPr id="67" name="Gruppo 66"/>
                <p:cNvGrpSpPr/>
                <p:nvPr/>
              </p:nvGrpSpPr>
              <p:grpSpPr>
                <a:xfrm>
                  <a:off x="4932040" y="1059582"/>
                  <a:ext cx="3960440" cy="3456384"/>
                  <a:chOff x="4932040" y="1059582"/>
                  <a:chExt cx="3960440" cy="3456384"/>
                </a:xfrm>
              </p:grpSpPr>
              <p:sp>
                <p:nvSpPr>
                  <p:cNvPr id="3" name="CasellaDiTesto 2"/>
                  <p:cNvSpPr txBox="1"/>
                  <p:nvPr/>
                </p:nvSpPr>
                <p:spPr>
                  <a:xfrm>
                    <a:off x="6036556" y="1059582"/>
                    <a:ext cx="1415352" cy="464331"/>
                  </a:xfrm>
                  <a:prstGeom prst="rect">
                    <a:avLst/>
                  </a:prstGeom>
                  <a:noFill/>
                </p:spPr>
                <p:txBody>
                  <a:bodyPr wrap="none" lIns="108000" tIns="108000" rIns="108000" bIns="108000" rtlCol="0">
                    <a:spAutoFit/>
                  </a:bodyPr>
                  <a:lstStyle/>
                  <a:p>
                    <a:pPr algn="ctr"/>
                    <a:r>
                      <a:rPr lang="it-IT" sz="1600" b="1" dirty="0" err="1" smtClean="0">
                        <a:solidFill>
                          <a:srgbClr val="FF00FF"/>
                        </a:solidFill>
                      </a:rPr>
                      <a:t>Flat</a:t>
                    </a:r>
                    <a:r>
                      <a:rPr lang="it-IT" sz="1600" b="1" dirty="0" smtClean="0">
                        <a:solidFill>
                          <a:srgbClr val="FF00FF"/>
                        </a:solidFill>
                      </a:rPr>
                      <a:t> mucosa</a:t>
                    </a:r>
                  </a:p>
                </p:txBody>
              </p:sp>
              <p:grpSp>
                <p:nvGrpSpPr>
                  <p:cNvPr id="11" name="Gruppo 10"/>
                  <p:cNvGrpSpPr/>
                  <p:nvPr/>
                </p:nvGrpSpPr>
                <p:grpSpPr>
                  <a:xfrm>
                    <a:off x="6444208" y="2427734"/>
                    <a:ext cx="1345996" cy="648072"/>
                    <a:chOff x="107504" y="2067694"/>
                    <a:chExt cx="1944216" cy="936104"/>
                  </a:xfrm>
                </p:grpSpPr>
                <p:sp>
                  <p:nvSpPr>
                    <p:cNvPr id="12" name="Ovale 11"/>
                    <p:cNvSpPr/>
                    <p:nvPr/>
                  </p:nvSpPr>
                  <p:spPr>
                    <a:xfrm>
                      <a:off x="107504" y="2067694"/>
                      <a:ext cx="1944216" cy="936104"/>
                    </a:xfrm>
                    <a:prstGeom prst="ellipse">
                      <a:avLst/>
                    </a:prstGeom>
                    <a:solidFill>
                      <a:srgbClr val="FF8000"/>
                    </a:solidFill>
                    <a:ln w="6350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3" name="CasellaDiTesto 12"/>
                    <p:cNvSpPr txBox="1"/>
                    <p:nvPr/>
                  </p:nvSpPr>
                  <p:spPr>
                    <a:xfrm>
                      <a:off x="233659" y="2067694"/>
                      <a:ext cx="1691906" cy="84852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108000" tIns="108000" rIns="108000" bIns="108000" rtlCol="0">
                      <a:spAutoFit/>
                    </a:bodyPr>
                    <a:lstStyle/>
                    <a:p>
                      <a:pPr algn="ctr"/>
                      <a:r>
                        <a:rPr lang="it-IT" sz="1200" b="1" dirty="0" smtClean="0"/>
                        <a:t>Autoimmune </a:t>
                      </a:r>
                    </a:p>
                    <a:p>
                      <a:pPr algn="ctr"/>
                      <a:r>
                        <a:rPr lang="it-IT" sz="1200" b="1" dirty="0" err="1" smtClean="0"/>
                        <a:t>Enteropathy</a:t>
                      </a:r>
                      <a:r>
                        <a:rPr lang="it-IT" sz="1200" b="1" dirty="0" smtClean="0"/>
                        <a:t> </a:t>
                      </a:r>
                      <a:endParaRPr lang="it-IT" sz="1200" b="1" dirty="0" smtClean="0"/>
                    </a:p>
                  </p:txBody>
                </p:sp>
              </p:grpSp>
              <p:grpSp>
                <p:nvGrpSpPr>
                  <p:cNvPr id="14" name="Gruppo 13"/>
                  <p:cNvGrpSpPr/>
                  <p:nvPr/>
                </p:nvGrpSpPr>
                <p:grpSpPr>
                  <a:xfrm>
                    <a:off x="4932040" y="2643758"/>
                    <a:ext cx="1440160" cy="693410"/>
                    <a:chOff x="10293" y="1923678"/>
                    <a:chExt cx="1944216" cy="936104"/>
                  </a:xfrm>
                </p:grpSpPr>
                <p:sp>
                  <p:nvSpPr>
                    <p:cNvPr id="15" name="Ovale 14"/>
                    <p:cNvSpPr/>
                    <p:nvPr/>
                  </p:nvSpPr>
                  <p:spPr>
                    <a:xfrm>
                      <a:off x="10293" y="1923678"/>
                      <a:ext cx="1944216" cy="936104"/>
                    </a:xfrm>
                    <a:prstGeom prst="ellipse">
                      <a:avLst/>
                    </a:prstGeom>
                    <a:solidFill>
                      <a:schemeClr val="accent6">
                        <a:lumMod val="25000"/>
                      </a:schemeClr>
                    </a:solidFill>
                    <a:ln w="6350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6" name="CasellaDiTesto 15"/>
                    <p:cNvSpPr txBox="1"/>
                    <p:nvPr/>
                  </p:nvSpPr>
                  <p:spPr>
                    <a:xfrm>
                      <a:off x="30296" y="2118100"/>
                      <a:ext cx="1914750" cy="54374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108000" tIns="108000" rIns="108000" bIns="108000" rtlCol="0">
                      <a:spAutoFit/>
                    </a:bodyPr>
                    <a:lstStyle/>
                    <a:p>
                      <a:pPr algn="ctr"/>
                      <a:r>
                        <a:rPr lang="it-IT" sz="1200" b="1" dirty="0" err="1" smtClean="0"/>
                        <a:t>Crohn’s</a:t>
                      </a:r>
                      <a:r>
                        <a:rPr lang="it-IT" sz="1200" b="1" dirty="0" smtClean="0"/>
                        <a:t> </a:t>
                      </a:r>
                      <a:r>
                        <a:rPr lang="it-IT" sz="1200" b="1" dirty="0" err="1" smtClean="0"/>
                        <a:t>Disease</a:t>
                      </a:r>
                      <a:r>
                        <a:rPr lang="it-IT" sz="1200" b="1" dirty="0" smtClean="0"/>
                        <a:t> </a:t>
                      </a:r>
                    </a:p>
                  </p:txBody>
                </p:sp>
              </p:grpSp>
              <p:grpSp>
                <p:nvGrpSpPr>
                  <p:cNvPr id="17" name="Gruppo 16"/>
                  <p:cNvGrpSpPr/>
                  <p:nvPr/>
                </p:nvGrpSpPr>
                <p:grpSpPr>
                  <a:xfrm>
                    <a:off x="7020272" y="1635645"/>
                    <a:ext cx="1345996" cy="648071"/>
                    <a:chOff x="107504" y="1923682"/>
                    <a:chExt cx="1944216" cy="936104"/>
                  </a:xfrm>
                </p:grpSpPr>
                <p:sp>
                  <p:nvSpPr>
                    <p:cNvPr id="18" name="Ovale 17"/>
                    <p:cNvSpPr/>
                    <p:nvPr/>
                  </p:nvSpPr>
                  <p:spPr>
                    <a:xfrm>
                      <a:off x="107504" y="1923682"/>
                      <a:ext cx="1944216" cy="936104"/>
                    </a:xfrm>
                    <a:prstGeom prst="ellipse">
                      <a:avLst/>
                    </a:prstGeom>
                    <a:solidFill>
                      <a:schemeClr val="accent6">
                        <a:lumMod val="25000"/>
                      </a:schemeClr>
                    </a:solidFill>
                    <a:ln w="6350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" name="CasellaDiTesto 18"/>
                    <p:cNvSpPr txBox="1"/>
                    <p:nvPr/>
                  </p:nvSpPr>
                  <p:spPr>
                    <a:xfrm>
                      <a:off x="358121" y="1923682"/>
                      <a:ext cx="1442851" cy="84852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108000" tIns="108000" rIns="108000" bIns="108000" rtlCol="0">
                      <a:spAutoFit/>
                    </a:bodyPr>
                    <a:lstStyle/>
                    <a:p>
                      <a:pPr algn="ctr"/>
                      <a:r>
                        <a:rPr lang="it-IT" sz="1200" b="1" dirty="0" err="1" smtClean="0"/>
                        <a:t>Drugs</a:t>
                      </a:r>
                      <a:endParaRPr lang="it-IT" sz="1200" b="1" dirty="0" smtClean="0"/>
                    </a:p>
                    <a:p>
                      <a:pPr algn="ctr"/>
                      <a:r>
                        <a:rPr lang="it-IT" sz="1200" b="1" dirty="0" smtClean="0"/>
                        <a:t>(e.g., ARB)</a:t>
                      </a:r>
                    </a:p>
                  </p:txBody>
                </p:sp>
              </p:grpSp>
              <p:grpSp>
                <p:nvGrpSpPr>
                  <p:cNvPr id="20" name="Gruppo 19"/>
                  <p:cNvGrpSpPr/>
                  <p:nvPr/>
                </p:nvGrpSpPr>
                <p:grpSpPr>
                  <a:xfrm>
                    <a:off x="4970866" y="3507854"/>
                    <a:ext cx="1689366" cy="792088"/>
                    <a:chOff x="81356" y="1923678"/>
                    <a:chExt cx="1996524" cy="936104"/>
                  </a:xfrm>
                </p:grpSpPr>
                <p:sp>
                  <p:nvSpPr>
                    <p:cNvPr id="21" name="Ovale 20"/>
                    <p:cNvSpPr/>
                    <p:nvPr/>
                  </p:nvSpPr>
                  <p:spPr>
                    <a:xfrm>
                      <a:off x="107504" y="1923678"/>
                      <a:ext cx="1944216" cy="936104"/>
                    </a:xfrm>
                    <a:prstGeom prst="ellipse">
                      <a:avLst/>
                    </a:prstGeom>
                    <a:solidFill>
                      <a:schemeClr val="accent6">
                        <a:lumMod val="25000"/>
                      </a:schemeClr>
                    </a:solidFill>
                    <a:ln w="6350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2" name="CasellaDiTesto 21"/>
                    <p:cNvSpPr txBox="1"/>
                    <p:nvPr/>
                  </p:nvSpPr>
                  <p:spPr>
                    <a:xfrm>
                      <a:off x="81356" y="2093879"/>
                      <a:ext cx="1996524" cy="69424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108000" tIns="108000" rIns="108000" bIns="108000" rtlCol="0">
                      <a:spAutoFit/>
                    </a:bodyPr>
                    <a:lstStyle/>
                    <a:p>
                      <a:pPr algn="ctr"/>
                      <a:r>
                        <a:rPr lang="it-IT" sz="1200" b="1" dirty="0" err="1" smtClean="0"/>
                        <a:t>Neoplastic</a:t>
                      </a:r>
                      <a:r>
                        <a:rPr lang="it-IT" sz="1200" b="1" dirty="0" smtClean="0"/>
                        <a:t> </a:t>
                      </a:r>
                      <a:r>
                        <a:rPr lang="it-IT" sz="1200" b="1" dirty="0" err="1" smtClean="0"/>
                        <a:t>diseases</a:t>
                      </a:r>
                      <a:endParaRPr lang="it-IT" sz="1200" b="1" dirty="0" smtClean="0"/>
                    </a:p>
                    <a:p>
                      <a:pPr algn="ctr"/>
                      <a:r>
                        <a:rPr lang="it-IT" sz="1200" b="1" dirty="0" smtClean="0"/>
                        <a:t>(</a:t>
                      </a:r>
                      <a:r>
                        <a:rPr lang="it-IT" sz="1200" b="1" dirty="0" err="1" smtClean="0"/>
                        <a:t>Lymphomas</a:t>
                      </a:r>
                      <a:r>
                        <a:rPr lang="it-IT" sz="1200" b="1" dirty="0" smtClean="0"/>
                        <a:t>)</a:t>
                      </a:r>
                    </a:p>
                  </p:txBody>
                </p:sp>
              </p:grpSp>
              <p:grpSp>
                <p:nvGrpSpPr>
                  <p:cNvPr id="8" name="Gruppo 7"/>
                  <p:cNvGrpSpPr/>
                  <p:nvPr/>
                </p:nvGrpSpPr>
                <p:grpSpPr>
                  <a:xfrm>
                    <a:off x="6516216" y="3651870"/>
                    <a:ext cx="2376264" cy="864096"/>
                    <a:chOff x="1763688" y="3219822"/>
                    <a:chExt cx="2376264" cy="864096"/>
                  </a:xfrm>
                </p:grpSpPr>
                <p:sp>
                  <p:nvSpPr>
                    <p:cNvPr id="24" name="Ovale 23"/>
                    <p:cNvSpPr/>
                    <p:nvPr/>
                  </p:nvSpPr>
                  <p:spPr>
                    <a:xfrm>
                      <a:off x="2054490" y="3219822"/>
                      <a:ext cx="1794661" cy="864096"/>
                    </a:xfrm>
                    <a:prstGeom prst="ellipse">
                      <a:avLst/>
                    </a:prstGeom>
                    <a:solidFill>
                      <a:srgbClr val="3366FF"/>
                    </a:solidFill>
                    <a:ln w="6350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5" name="CasellaDiTesto 24"/>
                    <p:cNvSpPr txBox="1"/>
                    <p:nvPr/>
                  </p:nvSpPr>
                  <p:spPr>
                    <a:xfrm>
                      <a:off x="1763688" y="3229350"/>
                      <a:ext cx="2376264" cy="71055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108000" tIns="108000" rIns="108000" bIns="108000" rtlCol="0">
                      <a:spAutoFit/>
                    </a:bodyPr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FFFFFF"/>
                          </a:solidFill>
                        </a:rPr>
                        <a:t>Infiltrative</a:t>
                      </a:r>
                    </a:p>
                    <a:p>
                      <a:pPr algn="ctr"/>
                      <a:r>
                        <a:rPr lang="it-IT" sz="1000" b="1" dirty="0" smtClean="0">
                          <a:solidFill>
                            <a:srgbClr val="FFFFFF"/>
                          </a:solidFill>
                        </a:rPr>
                        <a:t>(</a:t>
                      </a:r>
                      <a:r>
                        <a:rPr lang="it-IT" sz="1000" b="1" dirty="0" err="1" smtClean="0">
                          <a:solidFill>
                            <a:srgbClr val="FFFFFF"/>
                          </a:solidFill>
                        </a:rPr>
                        <a:t>Amyloidosis</a:t>
                      </a:r>
                      <a:r>
                        <a:rPr lang="it-IT" sz="1000" b="1" dirty="0" smtClean="0">
                          <a:solidFill>
                            <a:srgbClr val="FFFFFF"/>
                          </a:solidFill>
                        </a:rPr>
                        <a:t>, </a:t>
                      </a:r>
                    </a:p>
                    <a:p>
                      <a:pPr algn="ctr"/>
                      <a:r>
                        <a:rPr lang="it-IT" sz="1000" b="1" dirty="0" err="1" smtClean="0">
                          <a:solidFill>
                            <a:srgbClr val="FFFFFF"/>
                          </a:solidFill>
                        </a:rPr>
                        <a:t>Collagenous</a:t>
                      </a:r>
                      <a:r>
                        <a:rPr lang="it-IT" sz="1000" b="1" dirty="0" smtClean="0">
                          <a:solidFill>
                            <a:srgbClr val="FFFFFF"/>
                          </a:solidFill>
                        </a:rPr>
                        <a:t>)</a:t>
                      </a:r>
                    </a:p>
                  </p:txBody>
                </p:sp>
              </p:grpSp>
              <p:grpSp>
                <p:nvGrpSpPr>
                  <p:cNvPr id="26" name="Gruppo 25"/>
                  <p:cNvGrpSpPr/>
                  <p:nvPr/>
                </p:nvGrpSpPr>
                <p:grpSpPr>
                  <a:xfrm>
                    <a:off x="7452320" y="3147814"/>
                    <a:ext cx="936104" cy="432048"/>
                    <a:chOff x="107504" y="1923678"/>
                    <a:chExt cx="1944216" cy="936104"/>
                  </a:xfrm>
                </p:grpSpPr>
                <p:sp>
                  <p:nvSpPr>
                    <p:cNvPr id="27" name="Ovale 26"/>
                    <p:cNvSpPr/>
                    <p:nvPr/>
                  </p:nvSpPr>
                  <p:spPr>
                    <a:xfrm>
                      <a:off x="107504" y="1923678"/>
                      <a:ext cx="1944216" cy="936104"/>
                    </a:xfrm>
                    <a:prstGeom prst="ellipse">
                      <a:avLst/>
                    </a:prstGeom>
                    <a:solidFill>
                      <a:schemeClr val="accent6">
                        <a:lumMod val="25000"/>
                      </a:schemeClr>
                    </a:solidFill>
                    <a:ln w="6350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28" name="CasellaDiTesto 27"/>
                    <p:cNvSpPr txBox="1"/>
                    <p:nvPr/>
                  </p:nvSpPr>
                  <p:spPr>
                    <a:xfrm>
                      <a:off x="480133" y="1965960"/>
                      <a:ext cx="1198970" cy="87267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108000" tIns="108000" rIns="108000" bIns="108000" rtlCol="0">
                      <a:spAutoFit/>
                    </a:bodyPr>
                    <a:lstStyle/>
                    <a:p>
                      <a:pPr algn="ctr"/>
                      <a:r>
                        <a:rPr lang="it-IT" sz="1200" b="1" dirty="0" smtClean="0"/>
                        <a:t>CVIS</a:t>
                      </a:r>
                    </a:p>
                  </p:txBody>
                </p:sp>
              </p:grpSp>
              <p:grpSp>
                <p:nvGrpSpPr>
                  <p:cNvPr id="29" name="Gruppo 28"/>
                  <p:cNvGrpSpPr/>
                  <p:nvPr/>
                </p:nvGrpSpPr>
                <p:grpSpPr>
                  <a:xfrm>
                    <a:off x="7812360" y="2355726"/>
                    <a:ext cx="936104" cy="432048"/>
                    <a:chOff x="107504" y="1923678"/>
                    <a:chExt cx="1944216" cy="936104"/>
                  </a:xfrm>
                </p:grpSpPr>
                <p:sp>
                  <p:nvSpPr>
                    <p:cNvPr id="30" name="Ovale 29"/>
                    <p:cNvSpPr/>
                    <p:nvPr/>
                  </p:nvSpPr>
                  <p:spPr>
                    <a:xfrm>
                      <a:off x="107504" y="1923678"/>
                      <a:ext cx="1944216" cy="936104"/>
                    </a:xfrm>
                    <a:prstGeom prst="ellipse">
                      <a:avLst/>
                    </a:prstGeom>
                    <a:solidFill>
                      <a:schemeClr val="accent6">
                        <a:lumMod val="25000"/>
                      </a:schemeClr>
                    </a:solidFill>
                    <a:ln w="6350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31" name="CasellaDiTesto 30"/>
                    <p:cNvSpPr txBox="1"/>
                    <p:nvPr/>
                  </p:nvSpPr>
                  <p:spPr>
                    <a:xfrm>
                      <a:off x="391415" y="1965960"/>
                      <a:ext cx="1376412" cy="87267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108000" tIns="108000" rIns="108000" bIns="108000" rtlCol="0">
                      <a:spAutoFit/>
                    </a:bodyPr>
                    <a:lstStyle/>
                    <a:p>
                      <a:pPr algn="ctr"/>
                      <a:r>
                        <a:rPr lang="it-IT" sz="1200" b="1" dirty="0" smtClean="0"/>
                        <a:t>GVHD</a:t>
                      </a:r>
                    </a:p>
                  </p:txBody>
                </p:sp>
              </p:grpSp>
              <p:grpSp>
                <p:nvGrpSpPr>
                  <p:cNvPr id="32" name="Gruppo 31"/>
                  <p:cNvGrpSpPr/>
                  <p:nvPr/>
                </p:nvGrpSpPr>
                <p:grpSpPr>
                  <a:xfrm>
                    <a:off x="6156176" y="3219822"/>
                    <a:ext cx="1440160" cy="432048"/>
                    <a:chOff x="-341161" y="1923678"/>
                    <a:chExt cx="2991100" cy="936104"/>
                  </a:xfrm>
                </p:grpSpPr>
                <p:sp>
                  <p:nvSpPr>
                    <p:cNvPr id="33" name="Ovale 32"/>
                    <p:cNvSpPr/>
                    <p:nvPr/>
                  </p:nvSpPr>
                  <p:spPr>
                    <a:xfrm>
                      <a:off x="107504" y="1923678"/>
                      <a:ext cx="1944216" cy="936104"/>
                    </a:xfrm>
                    <a:prstGeom prst="ellipse">
                      <a:avLst/>
                    </a:prstGeom>
                    <a:solidFill>
                      <a:srgbClr val="80FF00"/>
                    </a:solidFill>
                    <a:ln w="6350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34" name="CasellaDiTesto 33"/>
                    <p:cNvSpPr txBox="1"/>
                    <p:nvPr/>
                  </p:nvSpPr>
                  <p:spPr>
                    <a:xfrm>
                      <a:off x="-341161" y="1961116"/>
                      <a:ext cx="2991100" cy="82266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108000" tIns="108000" rIns="108000" bIns="108000" rtlCol="0">
                      <a:spAutoFit/>
                    </a:bodyPr>
                    <a:lstStyle/>
                    <a:p>
                      <a:pPr algn="ctr"/>
                      <a:r>
                        <a:rPr lang="it-IT" sz="1050" b="1" dirty="0" err="1" smtClean="0"/>
                        <a:t>Whipple</a:t>
                      </a:r>
                      <a:endParaRPr lang="it-IT" sz="1050" b="1" dirty="0" smtClean="0"/>
                    </a:p>
                  </p:txBody>
                </p:sp>
              </p:grpSp>
            </p:grpSp>
          </p:grpSp>
          <p:pic>
            <p:nvPicPr>
              <p:cNvPr id="89" name="Immagine 8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t="57957"/>
              <a:stretch/>
            </p:blipFill>
            <p:spPr>
              <a:xfrm>
                <a:off x="7517318" y="627534"/>
                <a:ext cx="1505158" cy="864096"/>
              </a:xfrm>
              <a:prstGeom prst="rect">
                <a:avLst/>
              </a:prstGeom>
            </p:spPr>
          </p:pic>
        </p:grpSp>
        <p:grpSp>
          <p:nvGrpSpPr>
            <p:cNvPr id="94" name="Gruppo 93"/>
            <p:cNvGrpSpPr/>
            <p:nvPr/>
          </p:nvGrpSpPr>
          <p:grpSpPr>
            <a:xfrm>
              <a:off x="8172400" y="2859783"/>
              <a:ext cx="780087" cy="402783"/>
              <a:chOff x="3851920" y="4011910"/>
              <a:chExt cx="936104" cy="483341"/>
            </a:xfrm>
            <a:solidFill>
              <a:srgbClr val="80FF00"/>
            </a:solidFill>
          </p:grpSpPr>
          <p:sp>
            <p:nvSpPr>
              <p:cNvPr id="95" name="Ovale 94"/>
              <p:cNvSpPr/>
              <p:nvPr/>
            </p:nvSpPr>
            <p:spPr>
              <a:xfrm>
                <a:off x="3851920" y="4011910"/>
                <a:ext cx="936104" cy="432048"/>
              </a:xfrm>
              <a:prstGeom prst="ellipse">
                <a:avLst/>
              </a:prstGeom>
              <a:solidFill>
                <a:schemeClr val="accent6">
                  <a:lumMod val="25000"/>
                </a:schemeClr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6" name="CasellaDiTesto 95"/>
              <p:cNvSpPr txBox="1"/>
              <p:nvPr/>
            </p:nvSpPr>
            <p:spPr>
              <a:xfrm>
                <a:off x="4035192" y="4011920"/>
                <a:ext cx="569568" cy="483331"/>
              </a:xfrm>
              <a:prstGeom prst="rect">
                <a:avLst/>
              </a:prstGeom>
              <a:noFill/>
            </p:spPr>
            <p:txBody>
              <a:bodyPr wrap="none" lIns="108000" tIns="108000" rIns="108000" bIns="108000" rtlCol="0">
                <a:spAutoFit/>
              </a:bodyPr>
              <a:lstStyle/>
              <a:p>
                <a:pPr algn="ctr"/>
                <a:r>
                  <a:rPr lang="it-IT" sz="1200" b="1" dirty="0" smtClean="0"/>
                  <a:t>HIV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729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411510"/>
            <a:ext cx="8229600" cy="411510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GB" sz="3200" b="1" dirty="0" smtClean="0">
                <a:solidFill>
                  <a:schemeClr val="accent1"/>
                </a:solidFill>
              </a:rPr>
              <a:t>Refractory and non-responsive CD</a:t>
            </a:r>
            <a:endParaRPr lang="de-DE" sz="3200" b="1" dirty="0">
              <a:solidFill>
                <a:schemeClr val="accent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07504" y="1106190"/>
            <a:ext cx="8856984" cy="3319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buClr>
                <a:schemeClr val="accent1"/>
              </a:buClr>
              <a:buSzPct val="145000"/>
              <a:buFont typeface="Arial"/>
              <a:buChar char="•"/>
            </a:pPr>
            <a:r>
              <a:rPr lang="it-IT" b="1" dirty="0" err="1" smtClean="0">
                <a:solidFill>
                  <a:srgbClr val="000099"/>
                </a:solidFill>
              </a:rPr>
              <a:t>Refractory</a:t>
            </a:r>
            <a:r>
              <a:rPr lang="it-IT" b="1" dirty="0" smtClean="0">
                <a:solidFill>
                  <a:srgbClr val="000099"/>
                </a:solidFill>
              </a:rPr>
              <a:t> CD </a:t>
            </a:r>
            <a:r>
              <a:rPr lang="it-IT" b="1" dirty="0">
                <a:solidFill>
                  <a:srgbClr val="000099"/>
                </a:solidFill>
              </a:rPr>
              <a:t>(RCD</a:t>
            </a:r>
            <a:r>
              <a:rPr lang="it-IT" b="1" dirty="0" smtClean="0">
                <a:solidFill>
                  <a:srgbClr val="000099"/>
                </a:solidFill>
              </a:rPr>
              <a:t>)</a:t>
            </a:r>
            <a:r>
              <a:rPr lang="it-IT" b="1" dirty="0">
                <a:solidFill>
                  <a:srgbClr val="000099"/>
                </a:solidFill>
              </a:rPr>
              <a:t> </a:t>
            </a:r>
            <a:r>
              <a:rPr lang="it-IT" b="1" dirty="0" smtClean="0">
                <a:solidFill>
                  <a:srgbClr val="000099"/>
                </a:solidFill>
              </a:rPr>
              <a:t>(</a:t>
            </a:r>
            <a:r>
              <a:rPr lang="it-IT" b="1" dirty="0">
                <a:solidFill>
                  <a:srgbClr val="000099"/>
                </a:solidFill>
                <a:sym typeface="Symbol"/>
              </a:rPr>
              <a:t>1% of </a:t>
            </a:r>
            <a:r>
              <a:rPr lang="it-IT" b="1" dirty="0" err="1">
                <a:solidFill>
                  <a:srgbClr val="000099"/>
                </a:solidFill>
                <a:sym typeface="Symbol"/>
              </a:rPr>
              <a:t>all</a:t>
            </a:r>
            <a:r>
              <a:rPr lang="it-IT" b="1" dirty="0">
                <a:solidFill>
                  <a:srgbClr val="000099"/>
                </a:solidFill>
                <a:sym typeface="Symbol"/>
              </a:rPr>
              <a:t> </a:t>
            </a:r>
            <a:r>
              <a:rPr lang="it-IT" b="1" dirty="0" smtClean="0">
                <a:solidFill>
                  <a:srgbClr val="000099"/>
                </a:solidFill>
                <a:sym typeface="Symbol"/>
              </a:rPr>
              <a:t>CD) </a:t>
            </a:r>
            <a:r>
              <a:rPr lang="it-IT" b="1" dirty="0" err="1" smtClean="0">
                <a:solidFill>
                  <a:srgbClr val="000099"/>
                </a:solidFill>
              </a:rPr>
              <a:t>is</a:t>
            </a:r>
            <a:r>
              <a:rPr lang="it-IT" b="1" dirty="0" smtClean="0">
                <a:solidFill>
                  <a:srgbClr val="000099"/>
                </a:solidFill>
              </a:rPr>
              <a:t> </a:t>
            </a:r>
            <a:r>
              <a:rPr lang="it-IT" b="1" dirty="0" err="1" smtClean="0">
                <a:solidFill>
                  <a:srgbClr val="000099"/>
                </a:solidFill>
              </a:rPr>
              <a:t>characterized</a:t>
            </a:r>
            <a:r>
              <a:rPr lang="it-IT" b="1" dirty="0" smtClean="0">
                <a:solidFill>
                  <a:srgbClr val="000099"/>
                </a:solidFill>
              </a:rPr>
              <a:t> by the </a:t>
            </a:r>
            <a:r>
              <a:rPr lang="it-IT" b="1" dirty="0" err="1" smtClean="0">
                <a:solidFill>
                  <a:srgbClr val="000099"/>
                </a:solidFill>
              </a:rPr>
              <a:t>lack</a:t>
            </a:r>
            <a:r>
              <a:rPr lang="it-IT" b="1" dirty="0" smtClean="0">
                <a:solidFill>
                  <a:srgbClr val="000099"/>
                </a:solidFill>
              </a:rPr>
              <a:t> of </a:t>
            </a:r>
            <a:r>
              <a:rPr lang="it-IT" b="1" dirty="0" err="1" smtClean="0">
                <a:solidFill>
                  <a:srgbClr val="000099"/>
                </a:solidFill>
              </a:rPr>
              <a:t>clinical</a:t>
            </a:r>
            <a:r>
              <a:rPr lang="it-IT" b="1" dirty="0" smtClean="0">
                <a:solidFill>
                  <a:srgbClr val="000099"/>
                </a:solidFill>
              </a:rPr>
              <a:t> </a:t>
            </a:r>
            <a:r>
              <a:rPr lang="it-IT" b="1" dirty="0" err="1" smtClean="0">
                <a:solidFill>
                  <a:srgbClr val="000099"/>
                </a:solidFill>
              </a:rPr>
              <a:t>response</a:t>
            </a:r>
            <a:r>
              <a:rPr lang="it-IT" b="1" dirty="0" smtClean="0">
                <a:solidFill>
                  <a:srgbClr val="000099"/>
                </a:solidFill>
              </a:rPr>
              <a:t> and </a:t>
            </a:r>
            <a:r>
              <a:rPr lang="it-IT" b="1" dirty="0" err="1" smtClean="0">
                <a:solidFill>
                  <a:srgbClr val="000099"/>
                </a:solidFill>
              </a:rPr>
              <a:t>persistence</a:t>
            </a:r>
            <a:r>
              <a:rPr lang="it-IT" b="1" dirty="0" smtClean="0">
                <a:solidFill>
                  <a:srgbClr val="000099"/>
                </a:solidFill>
              </a:rPr>
              <a:t> of </a:t>
            </a:r>
            <a:r>
              <a:rPr lang="it-IT" b="1" dirty="0" err="1" smtClean="0">
                <a:solidFill>
                  <a:srgbClr val="000099"/>
                </a:solidFill>
              </a:rPr>
              <a:t>villous</a:t>
            </a:r>
            <a:r>
              <a:rPr lang="it-IT" b="1" dirty="0" smtClean="0">
                <a:solidFill>
                  <a:srgbClr val="000099"/>
                </a:solidFill>
              </a:rPr>
              <a:t> </a:t>
            </a:r>
            <a:r>
              <a:rPr lang="it-IT" b="1" dirty="0" err="1" smtClean="0">
                <a:solidFill>
                  <a:srgbClr val="000099"/>
                </a:solidFill>
              </a:rPr>
              <a:t>atrophy</a:t>
            </a:r>
            <a:r>
              <a:rPr lang="it-IT" b="1" dirty="0" smtClean="0">
                <a:solidFill>
                  <a:srgbClr val="000099"/>
                </a:solidFill>
              </a:rPr>
              <a:t> </a:t>
            </a:r>
            <a:r>
              <a:rPr lang="it-IT" b="1" dirty="0" err="1" smtClean="0">
                <a:solidFill>
                  <a:srgbClr val="000099"/>
                </a:solidFill>
              </a:rPr>
              <a:t>after</a:t>
            </a:r>
            <a:r>
              <a:rPr lang="it-IT" b="1" dirty="0" smtClean="0">
                <a:solidFill>
                  <a:srgbClr val="000099"/>
                </a:solidFill>
              </a:rPr>
              <a:t> </a:t>
            </a:r>
            <a:r>
              <a:rPr lang="it-IT" b="1" dirty="0" err="1" smtClean="0">
                <a:solidFill>
                  <a:srgbClr val="000099"/>
                </a:solidFill>
              </a:rPr>
              <a:t>at</a:t>
            </a:r>
            <a:r>
              <a:rPr lang="it-IT" b="1" dirty="0" smtClean="0">
                <a:solidFill>
                  <a:srgbClr val="000099"/>
                </a:solidFill>
              </a:rPr>
              <a:t> </a:t>
            </a:r>
            <a:r>
              <a:rPr lang="it-IT" b="1" dirty="0" err="1" smtClean="0">
                <a:solidFill>
                  <a:srgbClr val="000099"/>
                </a:solidFill>
              </a:rPr>
              <a:t>least</a:t>
            </a:r>
            <a:r>
              <a:rPr lang="it-IT" b="1" dirty="0" smtClean="0">
                <a:solidFill>
                  <a:srgbClr val="000099"/>
                </a:solidFill>
              </a:rPr>
              <a:t> </a:t>
            </a:r>
            <a:r>
              <a:rPr lang="it-IT" b="1" dirty="0">
                <a:solidFill>
                  <a:srgbClr val="000099"/>
                </a:solidFill>
              </a:rPr>
              <a:t>1 </a:t>
            </a:r>
            <a:r>
              <a:rPr lang="it-IT" b="1" dirty="0" err="1" smtClean="0">
                <a:solidFill>
                  <a:srgbClr val="000099"/>
                </a:solidFill>
              </a:rPr>
              <a:t>year</a:t>
            </a:r>
            <a:r>
              <a:rPr lang="it-IT" b="1" dirty="0" smtClean="0">
                <a:solidFill>
                  <a:srgbClr val="000099"/>
                </a:solidFill>
              </a:rPr>
              <a:t> of </a:t>
            </a:r>
            <a:r>
              <a:rPr lang="it-IT" b="1" dirty="0" err="1" smtClean="0">
                <a:solidFill>
                  <a:srgbClr val="000099"/>
                </a:solidFill>
              </a:rPr>
              <a:t>strict</a:t>
            </a:r>
            <a:r>
              <a:rPr lang="it-IT" b="1" dirty="0" smtClean="0">
                <a:solidFill>
                  <a:srgbClr val="000099"/>
                </a:solidFill>
              </a:rPr>
              <a:t> GFD</a:t>
            </a:r>
            <a:endParaRPr lang="it-IT" b="1" dirty="0">
              <a:solidFill>
                <a:srgbClr val="000099"/>
              </a:solidFill>
            </a:endParaRPr>
          </a:p>
          <a:p>
            <a:pPr marL="285750" indent="-285750" algn="just">
              <a:lnSpc>
                <a:spcPct val="130000"/>
              </a:lnSpc>
              <a:buClr>
                <a:schemeClr val="accent1"/>
              </a:buClr>
              <a:buSzPct val="145000"/>
              <a:buFont typeface="Arial"/>
              <a:buChar char="•"/>
            </a:pPr>
            <a:endParaRPr lang="it-IT" b="1" dirty="0">
              <a:solidFill>
                <a:srgbClr val="000099"/>
              </a:solidFill>
            </a:endParaRPr>
          </a:p>
          <a:p>
            <a:pPr marL="285750" indent="-285750" algn="just">
              <a:lnSpc>
                <a:spcPct val="130000"/>
              </a:lnSpc>
              <a:buClr>
                <a:schemeClr val="accent1"/>
              </a:buClr>
              <a:buSzPct val="145000"/>
              <a:buFont typeface="Arial"/>
              <a:buChar char="•"/>
            </a:pPr>
            <a:r>
              <a:rPr lang="it-IT" b="1" dirty="0" smtClean="0">
                <a:solidFill>
                  <a:srgbClr val="000099"/>
                </a:solidFill>
              </a:rPr>
              <a:t>RCD </a:t>
            </a:r>
            <a:r>
              <a:rPr lang="it-IT" b="1" dirty="0" err="1" smtClean="0">
                <a:solidFill>
                  <a:srgbClr val="000099"/>
                </a:solidFill>
              </a:rPr>
              <a:t>diagnosis</a:t>
            </a:r>
            <a:r>
              <a:rPr lang="it-IT" b="1" dirty="0" smtClean="0">
                <a:solidFill>
                  <a:srgbClr val="000099"/>
                </a:solidFill>
              </a:rPr>
              <a:t> </a:t>
            </a:r>
            <a:r>
              <a:rPr lang="it-IT" b="1" dirty="0" err="1" smtClean="0">
                <a:solidFill>
                  <a:srgbClr val="000099"/>
                </a:solidFill>
              </a:rPr>
              <a:t>is</a:t>
            </a:r>
            <a:r>
              <a:rPr lang="it-IT" b="1" dirty="0" smtClean="0">
                <a:solidFill>
                  <a:srgbClr val="000099"/>
                </a:solidFill>
              </a:rPr>
              <a:t> of </a:t>
            </a:r>
            <a:r>
              <a:rPr lang="it-IT" b="1" dirty="0" err="1" smtClean="0">
                <a:solidFill>
                  <a:srgbClr val="000099"/>
                </a:solidFill>
              </a:rPr>
              <a:t>paramount</a:t>
            </a:r>
            <a:r>
              <a:rPr lang="it-IT" b="1" dirty="0" smtClean="0">
                <a:solidFill>
                  <a:srgbClr val="000099"/>
                </a:solidFill>
              </a:rPr>
              <a:t> </a:t>
            </a:r>
            <a:r>
              <a:rPr lang="it-IT" b="1" dirty="0" err="1" smtClean="0">
                <a:solidFill>
                  <a:srgbClr val="000099"/>
                </a:solidFill>
              </a:rPr>
              <a:t>importance</a:t>
            </a:r>
            <a:r>
              <a:rPr lang="it-IT" b="1" dirty="0" smtClean="0">
                <a:solidFill>
                  <a:srgbClr val="000099"/>
                </a:solidFill>
              </a:rPr>
              <a:t> </a:t>
            </a:r>
            <a:r>
              <a:rPr lang="it-IT" b="1" dirty="0" err="1" smtClean="0">
                <a:solidFill>
                  <a:srgbClr val="000099"/>
                </a:solidFill>
              </a:rPr>
              <a:t>because</a:t>
            </a:r>
            <a:r>
              <a:rPr lang="it-IT" b="1" dirty="0" smtClean="0">
                <a:solidFill>
                  <a:srgbClr val="000099"/>
                </a:solidFill>
              </a:rPr>
              <a:t> </a:t>
            </a:r>
            <a:r>
              <a:rPr lang="it-IT" b="1" dirty="0" err="1" smtClean="0">
                <a:solidFill>
                  <a:srgbClr val="000099"/>
                </a:solidFill>
              </a:rPr>
              <a:t>it</a:t>
            </a:r>
            <a:r>
              <a:rPr lang="it-IT" b="1" dirty="0" smtClean="0">
                <a:solidFill>
                  <a:srgbClr val="000099"/>
                </a:solidFill>
              </a:rPr>
              <a:t> </a:t>
            </a:r>
            <a:r>
              <a:rPr lang="it-IT" b="1" dirty="0" err="1" smtClean="0">
                <a:solidFill>
                  <a:srgbClr val="000099"/>
                </a:solidFill>
              </a:rPr>
              <a:t>evolves</a:t>
            </a:r>
            <a:r>
              <a:rPr lang="it-IT" b="1" dirty="0" smtClean="0">
                <a:solidFill>
                  <a:srgbClr val="000099"/>
                </a:solidFill>
              </a:rPr>
              <a:t> to EATL and ulcerative </a:t>
            </a:r>
            <a:r>
              <a:rPr lang="it-IT" b="1" dirty="0" err="1" smtClean="0">
                <a:solidFill>
                  <a:srgbClr val="000099"/>
                </a:solidFill>
              </a:rPr>
              <a:t>jejuno-ileitis</a:t>
            </a:r>
            <a:endParaRPr lang="it-IT" b="1" dirty="0">
              <a:solidFill>
                <a:srgbClr val="000099"/>
              </a:solidFill>
            </a:endParaRPr>
          </a:p>
          <a:p>
            <a:pPr marL="285750" indent="-285750" algn="just">
              <a:lnSpc>
                <a:spcPct val="130000"/>
              </a:lnSpc>
              <a:buClr>
                <a:schemeClr val="accent1"/>
              </a:buClr>
              <a:buSzPct val="145000"/>
              <a:buFont typeface="Arial"/>
              <a:buChar char="•"/>
            </a:pPr>
            <a:endParaRPr lang="it-IT" b="1" dirty="0">
              <a:solidFill>
                <a:srgbClr val="000099"/>
              </a:solidFill>
            </a:endParaRPr>
          </a:p>
          <a:p>
            <a:pPr marL="285750" indent="-285750" algn="just">
              <a:lnSpc>
                <a:spcPct val="130000"/>
              </a:lnSpc>
              <a:buClr>
                <a:schemeClr val="accent1"/>
              </a:buClr>
              <a:buSzPct val="145000"/>
              <a:buFont typeface="Arial"/>
              <a:buChar char="•"/>
            </a:pPr>
            <a:r>
              <a:rPr lang="it-IT" b="1" dirty="0" smtClean="0">
                <a:solidFill>
                  <a:srgbClr val="000099"/>
                </a:solidFill>
              </a:rPr>
              <a:t>A </a:t>
            </a:r>
            <a:r>
              <a:rPr lang="it-IT" b="1" dirty="0" err="1" smtClean="0">
                <a:solidFill>
                  <a:srgbClr val="000099"/>
                </a:solidFill>
              </a:rPr>
              <a:t>distinct</a:t>
            </a:r>
            <a:r>
              <a:rPr lang="it-IT" b="1" dirty="0" smtClean="0">
                <a:solidFill>
                  <a:srgbClr val="000099"/>
                </a:solidFill>
              </a:rPr>
              <a:t> </a:t>
            </a:r>
            <a:r>
              <a:rPr lang="it-IT" b="1" dirty="0" err="1" smtClean="0">
                <a:solidFill>
                  <a:srgbClr val="000099"/>
                </a:solidFill>
              </a:rPr>
              <a:t>condition</a:t>
            </a:r>
            <a:r>
              <a:rPr lang="it-IT" b="1" dirty="0" smtClean="0">
                <a:solidFill>
                  <a:srgbClr val="000099"/>
                </a:solidFill>
              </a:rPr>
              <a:t> </a:t>
            </a:r>
            <a:r>
              <a:rPr lang="it-IT" b="1" dirty="0" err="1" smtClean="0">
                <a:solidFill>
                  <a:srgbClr val="000099"/>
                </a:solidFill>
              </a:rPr>
              <a:t>is</a:t>
            </a:r>
            <a:r>
              <a:rPr lang="it-IT" b="1" dirty="0" smtClean="0">
                <a:solidFill>
                  <a:srgbClr val="000099"/>
                </a:solidFill>
              </a:rPr>
              <a:t> the </a:t>
            </a:r>
            <a:r>
              <a:rPr lang="it-IT" b="1" dirty="0" smtClean="0">
                <a:solidFill>
                  <a:srgbClr val="000099"/>
                </a:solidFill>
                <a:sym typeface="Symbol"/>
              </a:rPr>
              <a:t>GFD-non-responsive CD (</a:t>
            </a:r>
            <a:r>
              <a:rPr lang="it-IT" b="1" dirty="0">
                <a:solidFill>
                  <a:srgbClr val="000099"/>
                </a:solidFill>
                <a:sym typeface="Symbol"/>
              </a:rPr>
              <a:t></a:t>
            </a:r>
            <a:r>
              <a:rPr lang="it-IT" b="1" dirty="0" smtClean="0">
                <a:solidFill>
                  <a:srgbClr val="000099"/>
                </a:solidFill>
                <a:sym typeface="Symbol"/>
              </a:rPr>
              <a:t>7</a:t>
            </a:r>
            <a:r>
              <a:rPr lang="it-IT" b="1" dirty="0">
                <a:solidFill>
                  <a:srgbClr val="000099"/>
                </a:solidFill>
                <a:sym typeface="Symbol"/>
              </a:rPr>
              <a:t>-30% </a:t>
            </a:r>
            <a:r>
              <a:rPr lang="it-IT" b="1" dirty="0" smtClean="0">
                <a:solidFill>
                  <a:srgbClr val="000099"/>
                </a:solidFill>
                <a:sym typeface="Symbol"/>
              </a:rPr>
              <a:t>of CD) </a:t>
            </a:r>
            <a:r>
              <a:rPr lang="it-IT" b="1" dirty="0" err="1" smtClean="0">
                <a:solidFill>
                  <a:srgbClr val="000099"/>
                </a:solidFill>
                <a:sym typeface="Symbol"/>
              </a:rPr>
              <a:t>characterized</a:t>
            </a:r>
            <a:r>
              <a:rPr lang="it-IT" b="1" dirty="0" smtClean="0">
                <a:solidFill>
                  <a:srgbClr val="000099"/>
                </a:solidFill>
                <a:sym typeface="Symbol"/>
              </a:rPr>
              <a:t> by </a:t>
            </a:r>
            <a:r>
              <a:rPr lang="it-IT" b="1" dirty="0" err="1" smtClean="0">
                <a:solidFill>
                  <a:srgbClr val="000099"/>
                </a:solidFill>
                <a:sym typeface="Symbol"/>
              </a:rPr>
              <a:t>symptom</a:t>
            </a:r>
            <a:r>
              <a:rPr lang="it-IT" b="1" dirty="0" smtClean="0">
                <a:solidFill>
                  <a:srgbClr val="000099"/>
                </a:solidFill>
                <a:sym typeface="Symbol"/>
              </a:rPr>
              <a:t> </a:t>
            </a:r>
            <a:r>
              <a:rPr lang="it-IT" b="1" dirty="0" err="1" smtClean="0">
                <a:solidFill>
                  <a:srgbClr val="000099"/>
                </a:solidFill>
                <a:sym typeface="Symbol"/>
              </a:rPr>
              <a:t>persistence</a:t>
            </a:r>
            <a:r>
              <a:rPr lang="it-IT" b="1" dirty="0" smtClean="0">
                <a:solidFill>
                  <a:srgbClr val="000099"/>
                </a:solidFill>
                <a:sym typeface="Symbol"/>
              </a:rPr>
              <a:t> </a:t>
            </a:r>
            <a:r>
              <a:rPr lang="it-IT" b="1" dirty="0" err="1" smtClean="0">
                <a:solidFill>
                  <a:srgbClr val="000099"/>
                </a:solidFill>
                <a:sym typeface="Symbol"/>
              </a:rPr>
              <a:t>but</a:t>
            </a:r>
            <a:r>
              <a:rPr lang="it-IT" b="1" dirty="0" smtClean="0">
                <a:solidFill>
                  <a:srgbClr val="000099"/>
                </a:solidFill>
                <a:sym typeface="Symbol"/>
              </a:rPr>
              <a:t> with a </a:t>
            </a:r>
            <a:r>
              <a:rPr lang="it-IT" b="1" dirty="0" err="1" smtClean="0">
                <a:solidFill>
                  <a:srgbClr val="000099"/>
                </a:solidFill>
                <a:sym typeface="Symbol"/>
              </a:rPr>
              <a:t>normal</a:t>
            </a:r>
            <a:r>
              <a:rPr lang="it-IT" b="1" dirty="0" smtClean="0">
                <a:solidFill>
                  <a:srgbClr val="000099"/>
                </a:solidFill>
                <a:sym typeface="Symbol"/>
              </a:rPr>
              <a:t> </a:t>
            </a:r>
            <a:r>
              <a:rPr lang="it-IT" b="1" dirty="0" err="1" smtClean="0">
                <a:solidFill>
                  <a:srgbClr val="000099"/>
                </a:solidFill>
                <a:sym typeface="Symbol"/>
              </a:rPr>
              <a:t>intestinal</a:t>
            </a:r>
            <a:r>
              <a:rPr lang="it-IT" b="1" dirty="0" smtClean="0">
                <a:solidFill>
                  <a:srgbClr val="000099"/>
                </a:solidFill>
                <a:sym typeface="Symbol"/>
              </a:rPr>
              <a:t> mucosa (i.e., </a:t>
            </a:r>
            <a:r>
              <a:rPr lang="it-IT" b="1" dirty="0" err="1" smtClean="0">
                <a:solidFill>
                  <a:srgbClr val="000099"/>
                </a:solidFill>
                <a:sym typeface="Symbol"/>
              </a:rPr>
              <a:t>villous</a:t>
            </a:r>
            <a:r>
              <a:rPr lang="it-IT" b="1" dirty="0" smtClean="0">
                <a:solidFill>
                  <a:srgbClr val="000099"/>
                </a:solidFill>
                <a:sym typeface="Symbol"/>
              </a:rPr>
              <a:t> re-</a:t>
            </a:r>
            <a:r>
              <a:rPr lang="it-IT" b="1" dirty="0" err="1" smtClean="0">
                <a:solidFill>
                  <a:srgbClr val="000099"/>
                </a:solidFill>
                <a:sym typeface="Symbol"/>
              </a:rPr>
              <a:t>growth</a:t>
            </a:r>
            <a:r>
              <a:rPr lang="it-IT" b="1" dirty="0" smtClean="0">
                <a:solidFill>
                  <a:srgbClr val="000099"/>
                </a:solidFill>
                <a:sym typeface="Symbol"/>
              </a:rPr>
              <a:t>)</a:t>
            </a:r>
            <a:endParaRPr lang="it-IT" b="1" dirty="0">
              <a:solidFill>
                <a:srgbClr val="000099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-36512" y="-20538"/>
            <a:ext cx="9180512" cy="5164038"/>
            <a:chOff x="-36512" y="-20538"/>
            <a:chExt cx="9180512" cy="5164038"/>
          </a:xfrm>
        </p:grpSpPr>
        <p:sp>
          <p:nvSpPr>
            <p:cNvPr id="2" name="Rettangolo 1"/>
            <p:cNvSpPr/>
            <p:nvPr/>
          </p:nvSpPr>
          <p:spPr>
            <a:xfrm>
              <a:off x="-36512" y="-20538"/>
              <a:ext cx="9180512" cy="516403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352996" y="350001"/>
              <a:ext cx="8395468" cy="4526011"/>
              <a:chOff x="352996" y="350001"/>
              <a:chExt cx="8395468" cy="4526011"/>
            </a:xfrm>
          </p:grpSpPr>
          <p:sp>
            <p:nvSpPr>
              <p:cNvPr id="6" name="Titolo 3"/>
              <p:cNvSpPr txBox="1">
                <a:spLocks/>
              </p:cNvSpPr>
              <p:nvPr/>
            </p:nvSpPr>
            <p:spPr>
              <a:xfrm>
                <a:off x="457200" y="350001"/>
                <a:ext cx="8229600" cy="565571"/>
              </a:xfrm>
              <a:prstGeom prst="rect">
                <a:avLst/>
              </a:prstGeom>
            </p:spPr>
            <p:txBody>
              <a:bodyPr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3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+mj-ea"/>
                    <a:cs typeface="+mj-cs"/>
                  </a:rPr>
                  <a:t>Causes</a:t>
                </a:r>
                <a:r>
                  <a:rPr kumimoji="0" lang="it-IT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+mj-ea"/>
                    <a:cs typeface="+mj-cs"/>
                  </a:rPr>
                  <a:t> of non-responsive </a:t>
                </a:r>
                <a:r>
                  <a:rPr kumimoji="0" lang="it-IT" sz="3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+mj-ea"/>
                    <a:cs typeface="+mj-cs"/>
                  </a:rPr>
                  <a:t>celiac</a:t>
                </a:r>
                <a:r>
                  <a:rPr kumimoji="0" lang="it-IT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+mj-ea"/>
                    <a:cs typeface="+mj-cs"/>
                  </a:rPr>
                  <a:t> </a:t>
                </a:r>
                <a:r>
                  <a:rPr kumimoji="0" lang="it-IT" sz="3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+mj-ea"/>
                    <a:cs typeface="+mj-cs"/>
                  </a:rPr>
                  <a:t>disease</a:t>
                </a:r>
                <a:r>
                  <a:rPr kumimoji="0" lang="it-IT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+mj-ea"/>
                    <a:cs typeface="+mj-cs"/>
                  </a:rPr>
                  <a:t> </a:t>
                </a:r>
              </a:p>
            </p:txBody>
          </p:sp>
          <p:graphicFrame>
            <p:nvGraphicFramePr>
              <p:cNvPr id="7" name="Segnaposto contenuto 6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207547793"/>
                  </p:ext>
                </p:extLst>
              </p:nvPr>
            </p:nvGraphicFramePr>
            <p:xfrm>
              <a:off x="352996" y="1059582"/>
              <a:ext cx="3570932" cy="34451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64495"/>
                    <a:gridCol w="1006437"/>
                  </a:tblGrid>
                  <a:tr h="276390">
                    <a:tc>
                      <a:txBody>
                        <a:bodyPr/>
                        <a:lstStyle/>
                        <a:p>
                          <a:r>
                            <a:rPr lang="it-IT" sz="1400" b="1" dirty="0" smtClean="0">
                              <a:solidFill>
                                <a:srgbClr val="000099"/>
                              </a:solidFill>
                            </a:rPr>
                            <a:t>NR</a:t>
                          </a:r>
                          <a:r>
                            <a:rPr lang="it-IT" sz="1400" b="1" baseline="0" dirty="0" smtClean="0">
                              <a:solidFill>
                                <a:srgbClr val="000099"/>
                              </a:solidFill>
                            </a:rPr>
                            <a:t>CD</a:t>
                          </a:r>
                          <a:endParaRPr lang="it-IT" sz="1400" b="1" dirty="0">
                            <a:solidFill>
                              <a:srgbClr val="000099"/>
                            </a:solidFill>
                          </a:endParaRPr>
                        </a:p>
                      </a:txBody>
                      <a:tcPr marT="34290" marB="3429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="1" dirty="0" smtClean="0">
                              <a:solidFill>
                                <a:srgbClr val="000099"/>
                              </a:solidFill>
                            </a:rPr>
                            <a:t>%</a:t>
                          </a:r>
                          <a:endParaRPr lang="it-IT" sz="1400" b="1" dirty="0">
                            <a:solidFill>
                              <a:srgbClr val="000099"/>
                            </a:solidFill>
                          </a:endParaRPr>
                        </a:p>
                      </a:txBody>
                      <a:tcPr marT="34290" marB="34290">
                        <a:solidFill>
                          <a:schemeClr val="bg1"/>
                        </a:solidFill>
                      </a:tcPr>
                    </a:tc>
                  </a:tr>
                  <a:tr h="412431">
                    <a:tc>
                      <a:txBody>
                        <a:bodyPr/>
                        <a:lstStyle/>
                        <a:p>
                          <a:r>
                            <a:rPr lang="it-IT" sz="1400" b="1" dirty="0" err="1" smtClean="0">
                              <a:solidFill>
                                <a:srgbClr val="000099"/>
                              </a:solidFill>
                            </a:rPr>
                            <a:t>Continued</a:t>
                          </a:r>
                          <a:r>
                            <a:rPr lang="it-IT" sz="1400" b="1" baseline="0" dirty="0" smtClean="0">
                              <a:solidFill>
                                <a:srgbClr val="000099"/>
                              </a:solidFill>
                            </a:rPr>
                            <a:t> </a:t>
                          </a:r>
                          <a:r>
                            <a:rPr lang="it-IT" sz="1400" b="1" baseline="0" dirty="0" err="1" smtClean="0">
                              <a:solidFill>
                                <a:srgbClr val="000099"/>
                              </a:solidFill>
                            </a:rPr>
                            <a:t>gluten</a:t>
                          </a:r>
                          <a:r>
                            <a:rPr lang="it-IT" sz="1400" b="1" baseline="0" dirty="0" smtClean="0">
                              <a:solidFill>
                                <a:srgbClr val="000099"/>
                              </a:solidFill>
                            </a:rPr>
                            <a:t> </a:t>
                          </a:r>
                          <a:r>
                            <a:rPr lang="it-IT" sz="1400" b="1" baseline="0" dirty="0" err="1" smtClean="0">
                              <a:solidFill>
                                <a:srgbClr val="000099"/>
                              </a:solidFill>
                            </a:rPr>
                            <a:t>ingestion</a:t>
                          </a:r>
                          <a:endParaRPr lang="it-IT" sz="1400" b="1" dirty="0">
                            <a:solidFill>
                              <a:srgbClr val="000099"/>
                            </a:solidFill>
                          </a:endParaRPr>
                        </a:p>
                      </a:txBody>
                      <a:tcPr marT="34290" marB="3429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="1" dirty="0" smtClean="0">
                              <a:solidFill>
                                <a:srgbClr val="000099"/>
                              </a:solidFill>
                            </a:rPr>
                            <a:t>36-45%</a:t>
                          </a:r>
                          <a:endParaRPr lang="it-IT" sz="1400" b="1" dirty="0">
                            <a:solidFill>
                              <a:srgbClr val="000099"/>
                            </a:solidFill>
                          </a:endParaRPr>
                        </a:p>
                      </a:txBody>
                      <a:tcPr marT="34290" marB="34290">
                        <a:solidFill>
                          <a:schemeClr val="bg1"/>
                        </a:solidFill>
                      </a:tcPr>
                    </a:tc>
                  </a:tr>
                  <a:tr h="276390">
                    <a:tc>
                      <a:txBody>
                        <a:bodyPr/>
                        <a:lstStyle/>
                        <a:p>
                          <a:r>
                            <a:rPr lang="it-IT" sz="1400" b="1" dirty="0" err="1" smtClean="0">
                              <a:solidFill>
                                <a:srgbClr val="000099"/>
                              </a:solidFill>
                            </a:rPr>
                            <a:t>Incorrect</a:t>
                          </a:r>
                          <a:r>
                            <a:rPr lang="it-IT" sz="1400" b="1" dirty="0" smtClean="0">
                              <a:solidFill>
                                <a:srgbClr val="000099"/>
                              </a:solidFill>
                            </a:rPr>
                            <a:t> </a:t>
                          </a:r>
                          <a:r>
                            <a:rPr lang="it-IT" sz="1400" b="1" dirty="0" err="1" smtClean="0">
                              <a:solidFill>
                                <a:srgbClr val="000099"/>
                              </a:solidFill>
                            </a:rPr>
                            <a:t>CD</a:t>
                          </a:r>
                          <a:r>
                            <a:rPr lang="it-IT" sz="1400" b="1" dirty="0" smtClean="0">
                              <a:solidFill>
                                <a:srgbClr val="000099"/>
                              </a:solidFill>
                            </a:rPr>
                            <a:t> </a:t>
                          </a:r>
                          <a:r>
                            <a:rPr lang="it-IT" sz="1400" b="1" dirty="0" err="1" smtClean="0">
                              <a:solidFill>
                                <a:srgbClr val="000099"/>
                              </a:solidFill>
                            </a:rPr>
                            <a:t>diagnosis</a:t>
                          </a:r>
                          <a:endParaRPr lang="it-IT" sz="1400" b="1" dirty="0">
                            <a:solidFill>
                              <a:srgbClr val="000099"/>
                            </a:solidFill>
                          </a:endParaRPr>
                        </a:p>
                      </a:txBody>
                      <a:tcPr marT="34290" marB="3429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="1" dirty="0" smtClean="0">
                              <a:solidFill>
                                <a:srgbClr val="000099"/>
                              </a:solidFill>
                            </a:rPr>
                            <a:t>12%</a:t>
                          </a:r>
                          <a:endParaRPr lang="it-IT" sz="1400" b="1" dirty="0">
                            <a:solidFill>
                              <a:srgbClr val="000099"/>
                            </a:solidFill>
                          </a:endParaRPr>
                        </a:p>
                      </a:txBody>
                      <a:tcPr marT="34290" marB="34290">
                        <a:solidFill>
                          <a:schemeClr val="bg1"/>
                        </a:solidFill>
                      </a:tcPr>
                    </a:tc>
                  </a:tr>
                  <a:tr h="276390">
                    <a:tc>
                      <a:txBody>
                        <a:bodyPr/>
                        <a:lstStyle/>
                        <a:p>
                          <a:r>
                            <a:rPr lang="it-IT" sz="1400" b="1" dirty="0" smtClean="0">
                              <a:solidFill>
                                <a:srgbClr val="000099"/>
                              </a:solidFill>
                            </a:rPr>
                            <a:t>IBS</a:t>
                          </a:r>
                          <a:endParaRPr lang="it-IT" sz="1400" b="1" dirty="0">
                            <a:solidFill>
                              <a:srgbClr val="000099"/>
                            </a:solidFill>
                          </a:endParaRPr>
                        </a:p>
                      </a:txBody>
                      <a:tcPr marT="34290" marB="3429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="1" dirty="0" smtClean="0">
                              <a:solidFill>
                                <a:srgbClr val="000099"/>
                              </a:solidFill>
                            </a:rPr>
                            <a:t>10- 22%</a:t>
                          </a:r>
                          <a:endParaRPr lang="it-IT" sz="1400" b="1" dirty="0">
                            <a:solidFill>
                              <a:srgbClr val="000099"/>
                            </a:solidFill>
                          </a:endParaRPr>
                        </a:p>
                      </a:txBody>
                      <a:tcPr marT="34290" marB="34290">
                        <a:solidFill>
                          <a:schemeClr val="bg1"/>
                        </a:solidFill>
                      </a:tcPr>
                    </a:tc>
                  </a:tr>
                  <a:tr h="276390">
                    <a:tc>
                      <a:txBody>
                        <a:bodyPr/>
                        <a:lstStyle/>
                        <a:p>
                          <a:r>
                            <a:rPr lang="it-IT" sz="1400" b="1" dirty="0" smtClean="0">
                              <a:solidFill>
                                <a:srgbClr val="000099"/>
                              </a:solidFill>
                            </a:rPr>
                            <a:t>SIBO</a:t>
                          </a:r>
                          <a:endParaRPr lang="it-IT" sz="1400" b="1" dirty="0">
                            <a:solidFill>
                              <a:srgbClr val="000099"/>
                            </a:solidFill>
                          </a:endParaRPr>
                        </a:p>
                      </a:txBody>
                      <a:tcPr marT="34290" marB="3429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="1" dirty="0" smtClean="0">
                              <a:solidFill>
                                <a:srgbClr val="000099"/>
                              </a:solidFill>
                            </a:rPr>
                            <a:t> 6- 9%</a:t>
                          </a:r>
                          <a:endParaRPr lang="it-IT" sz="1400" b="1" dirty="0">
                            <a:solidFill>
                              <a:srgbClr val="000099"/>
                            </a:solidFill>
                          </a:endParaRPr>
                        </a:p>
                      </a:txBody>
                      <a:tcPr marT="34290" marB="34290">
                        <a:solidFill>
                          <a:schemeClr val="bg1"/>
                        </a:solidFill>
                      </a:tcPr>
                    </a:tc>
                  </a:tr>
                  <a:tr h="412431">
                    <a:tc>
                      <a:txBody>
                        <a:bodyPr/>
                        <a:lstStyle/>
                        <a:p>
                          <a:r>
                            <a:rPr lang="it-IT" sz="1400" b="1" dirty="0" smtClean="0">
                              <a:solidFill>
                                <a:srgbClr val="000099"/>
                              </a:solidFill>
                            </a:rPr>
                            <a:t>RCD and </a:t>
                          </a:r>
                          <a:r>
                            <a:rPr lang="it-IT" sz="1400" b="1" dirty="0" err="1" smtClean="0">
                              <a:solidFill>
                                <a:srgbClr val="000099"/>
                              </a:solidFill>
                            </a:rPr>
                            <a:t>other</a:t>
                          </a:r>
                          <a:r>
                            <a:rPr lang="it-IT" sz="1400" b="1" baseline="0" dirty="0" smtClean="0">
                              <a:solidFill>
                                <a:srgbClr val="000099"/>
                              </a:solidFill>
                            </a:rPr>
                            <a:t> </a:t>
                          </a:r>
                          <a:r>
                            <a:rPr lang="it-IT" sz="1400" b="1" baseline="0" dirty="0" err="1" smtClean="0">
                              <a:solidFill>
                                <a:srgbClr val="000099"/>
                              </a:solidFill>
                            </a:rPr>
                            <a:t>complications</a:t>
                          </a:r>
                          <a:endParaRPr lang="it-IT" sz="1400" b="1" dirty="0">
                            <a:solidFill>
                              <a:srgbClr val="000099"/>
                            </a:solidFill>
                          </a:endParaRPr>
                        </a:p>
                      </a:txBody>
                      <a:tcPr marT="34290" marB="3429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="1" dirty="0" smtClean="0">
                              <a:solidFill>
                                <a:srgbClr val="000099"/>
                              </a:solidFill>
                            </a:rPr>
                            <a:t>  9-10%</a:t>
                          </a:r>
                          <a:endParaRPr lang="it-IT" sz="1400" b="1" dirty="0">
                            <a:solidFill>
                              <a:srgbClr val="000099"/>
                            </a:solidFill>
                          </a:endParaRPr>
                        </a:p>
                      </a:txBody>
                      <a:tcPr marT="34290" marB="34290">
                        <a:solidFill>
                          <a:schemeClr val="bg1"/>
                        </a:solidFill>
                      </a:tcPr>
                    </a:tc>
                  </a:tr>
                  <a:tr h="276390">
                    <a:tc>
                      <a:txBody>
                        <a:bodyPr/>
                        <a:lstStyle/>
                        <a:p>
                          <a:r>
                            <a:rPr lang="it-IT" sz="1400" b="1" dirty="0" err="1" smtClean="0">
                              <a:solidFill>
                                <a:srgbClr val="000099"/>
                              </a:solidFill>
                            </a:rPr>
                            <a:t>Lactose</a:t>
                          </a:r>
                          <a:r>
                            <a:rPr lang="it-IT" sz="1400" b="1" baseline="0" dirty="0" smtClean="0">
                              <a:solidFill>
                                <a:srgbClr val="000099"/>
                              </a:solidFill>
                            </a:rPr>
                            <a:t> </a:t>
                          </a:r>
                          <a:r>
                            <a:rPr lang="it-IT" sz="1400" b="1" baseline="0" dirty="0" err="1" smtClean="0">
                              <a:solidFill>
                                <a:srgbClr val="000099"/>
                              </a:solidFill>
                            </a:rPr>
                            <a:t>intolerance</a:t>
                          </a:r>
                          <a:r>
                            <a:rPr lang="it-IT" sz="1400" b="1" baseline="0" dirty="0" smtClean="0">
                              <a:solidFill>
                                <a:srgbClr val="000099"/>
                              </a:solidFill>
                            </a:rPr>
                            <a:t> </a:t>
                          </a:r>
                          <a:endParaRPr lang="it-IT" sz="1400" b="1" dirty="0">
                            <a:solidFill>
                              <a:srgbClr val="000099"/>
                            </a:solidFill>
                          </a:endParaRPr>
                        </a:p>
                      </a:txBody>
                      <a:tcPr marT="34290" marB="3429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="1" dirty="0" smtClean="0">
                              <a:solidFill>
                                <a:srgbClr val="000099"/>
                              </a:solidFill>
                            </a:rPr>
                            <a:t>  7-8%</a:t>
                          </a:r>
                          <a:endParaRPr lang="it-IT" sz="1400" b="1" dirty="0">
                            <a:solidFill>
                              <a:srgbClr val="000099"/>
                            </a:solidFill>
                          </a:endParaRPr>
                        </a:p>
                      </a:txBody>
                      <a:tcPr marT="34290" marB="34290">
                        <a:solidFill>
                          <a:schemeClr val="bg1"/>
                        </a:solidFill>
                      </a:tcPr>
                    </a:tc>
                  </a:tr>
                  <a:tr h="276390">
                    <a:tc>
                      <a:txBody>
                        <a:bodyPr/>
                        <a:lstStyle/>
                        <a:p>
                          <a:r>
                            <a:rPr lang="it-IT" sz="1400" b="1" dirty="0" err="1" smtClean="0">
                              <a:solidFill>
                                <a:srgbClr val="000099"/>
                              </a:solidFill>
                            </a:rPr>
                            <a:t>Colitis</a:t>
                          </a:r>
                          <a:endParaRPr lang="it-IT" sz="1400" b="1" dirty="0">
                            <a:solidFill>
                              <a:srgbClr val="000099"/>
                            </a:solidFill>
                          </a:endParaRPr>
                        </a:p>
                      </a:txBody>
                      <a:tcPr marT="34290" marB="3429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="1" dirty="0" smtClean="0">
                              <a:solidFill>
                                <a:srgbClr val="000099"/>
                              </a:solidFill>
                            </a:rPr>
                            <a:t>  7%</a:t>
                          </a:r>
                          <a:endParaRPr lang="it-IT" sz="1400" b="1" dirty="0">
                            <a:solidFill>
                              <a:srgbClr val="000099"/>
                            </a:solidFill>
                          </a:endParaRPr>
                        </a:p>
                      </a:txBody>
                      <a:tcPr marT="34290" marB="34290">
                        <a:solidFill>
                          <a:schemeClr val="bg1"/>
                        </a:solidFill>
                      </a:tcPr>
                    </a:tc>
                  </a:tr>
                  <a:tr h="276390">
                    <a:tc>
                      <a:txBody>
                        <a:bodyPr/>
                        <a:lstStyle/>
                        <a:p>
                          <a:r>
                            <a:rPr lang="it-IT" sz="1400" b="1" dirty="0" err="1" smtClean="0">
                              <a:solidFill>
                                <a:srgbClr val="000099"/>
                              </a:solidFill>
                            </a:rPr>
                            <a:t>Microscopic</a:t>
                          </a:r>
                          <a:r>
                            <a:rPr lang="it-IT" sz="1400" b="1" dirty="0" smtClean="0">
                              <a:solidFill>
                                <a:srgbClr val="000099"/>
                              </a:solidFill>
                            </a:rPr>
                            <a:t> </a:t>
                          </a:r>
                          <a:r>
                            <a:rPr lang="it-IT" sz="1400" b="1" dirty="0" err="1" smtClean="0">
                              <a:solidFill>
                                <a:srgbClr val="000099"/>
                              </a:solidFill>
                            </a:rPr>
                            <a:t>colitis</a:t>
                          </a:r>
                          <a:endParaRPr lang="it-IT" sz="1400" b="1" dirty="0">
                            <a:solidFill>
                              <a:srgbClr val="000099"/>
                            </a:solidFill>
                          </a:endParaRPr>
                        </a:p>
                      </a:txBody>
                      <a:tcPr marT="34290" marB="3429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="1" dirty="0" smtClean="0">
                              <a:solidFill>
                                <a:srgbClr val="000099"/>
                              </a:solidFill>
                            </a:rPr>
                            <a:t>6-11%</a:t>
                          </a:r>
                          <a:endParaRPr lang="it-IT" sz="1400" b="1" dirty="0">
                            <a:solidFill>
                              <a:srgbClr val="000099"/>
                            </a:solidFill>
                          </a:endParaRPr>
                        </a:p>
                      </a:txBody>
                      <a:tcPr marT="34290" marB="34290">
                        <a:solidFill>
                          <a:schemeClr val="bg1"/>
                        </a:solidFill>
                      </a:tcPr>
                    </a:tc>
                  </a:tr>
                  <a:tr h="276390">
                    <a:tc>
                      <a:txBody>
                        <a:bodyPr/>
                        <a:lstStyle/>
                        <a:p>
                          <a:r>
                            <a:rPr lang="it-IT" sz="1400" b="1" dirty="0" err="1" smtClean="0">
                              <a:solidFill>
                                <a:srgbClr val="000099"/>
                              </a:solidFill>
                            </a:rPr>
                            <a:t>Eating</a:t>
                          </a:r>
                          <a:r>
                            <a:rPr lang="it-IT" sz="1400" b="1" dirty="0" smtClean="0">
                              <a:solidFill>
                                <a:srgbClr val="000099"/>
                              </a:solidFill>
                            </a:rPr>
                            <a:t> </a:t>
                          </a:r>
                          <a:r>
                            <a:rPr lang="it-IT" sz="1400" b="1" dirty="0" err="1" smtClean="0">
                              <a:solidFill>
                                <a:srgbClr val="000099"/>
                              </a:solidFill>
                            </a:rPr>
                            <a:t>disorders</a:t>
                          </a:r>
                          <a:endParaRPr lang="it-IT" sz="1400" b="1" dirty="0">
                            <a:solidFill>
                              <a:srgbClr val="000099"/>
                            </a:solidFill>
                          </a:endParaRPr>
                        </a:p>
                      </a:txBody>
                      <a:tcPr marT="34290" marB="3429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="1" dirty="0" smtClean="0">
                              <a:solidFill>
                                <a:srgbClr val="000099"/>
                              </a:solidFill>
                            </a:rPr>
                            <a:t>2-4%</a:t>
                          </a:r>
                          <a:endParaRPr lang="it-IT" sz="1400" b="1" dirty="0">
                            <a:solidFill>
                              <a:srgbClr val="000099"/>
                            </a:solidFill>
                          </a:endParaRPr>
                        </a:p>
                      </a:txBody>
                      <a:tcPr marT="34290" marB="34290">
                        <a:solidFill>
                          <a:schemeClr val="bg1"/>
                        </a:solidFill>
                      </a:tcPr>
                    </a:tc>
                  </a:tr>
                  <a:tr h="276390">
                    <a:tc>
                      <a:txBody>
                        <a:bodyPr/>
                        <a:lstStyle/>
                        <a:p>
                          <a:r>
                            <a:rPr lang="it-IT" sz="1400" b="1" dirty="0" smtClean="0">
                              <a:solidFill>
                                <a:srgbClr val="000099"/>
                              </a:solidFill>
                            </a:rPr>
                            <a:t>CVID</a:t>
                          </a:r>
                          <a:endParaRPr lang="it-IT" sz="1400" b="1" dirty="0">
                            <a:solidFill>
                              <a:srgbClr val="000099"/>
                            </a:solidFill>
                          </a:endParaRPr>
                        </a:p>
                      </a:txBody>
                      <a:tcPr marT="34290" marB="3429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="1" dirty="0" smtClean="0">
                              <a:solidFill>
                                <a:srgbClr val="000099"/>
                              </a:solidFill>
                            </a:rPr>
                            <a:t>1-2%</a:t>
                          </a:r>
                          <a:endParaRPr lang="it-IT" sz="1400" b="1" dirty="0">
                            <a:solidFill>
                              <a:srgbClr val="000099"/>
                            </a:solidFill>
                          </a:endParaRPr>
                        </a:p>
                      </a:txBody>
                      <a:tcPr marT="34290" marB="34290"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  <p:sp>
            <p:nvSpPr>
              <p:cNvPr id="9" name="Segnaposto contenuto 5"/>
              <p:cNvSpPr txBox="1">
                <a:spLocks/>
              </p:cNvSpPr>
              <p:nvPr/>
            </p:nvSpPr>
            <p:spPr>
              <a:xfrm>
                <a:off x="4499992" y="1923678"/>
                <a:ext cx="4248472" cy="1944216"/>
              </a:xfrm>
              <a:prstGeom prst="rect">
                <a:avLst/>
              </a:prstGeom>
            </p:spPr>
            <p:txBody>
              <a:bodyPr/>
              <a:lstStyle/>
              <a:p>
                <a:pPr marL="342900" marR="0" lvl="0" indent="-342900" algn="just" defTabSz="914400" rtl="0" eaLnBrk="1" fontAlgn="auto" latinLnBrk="0" hangingPunct="1">
                  <a:lnSpc>
                    <a:spcPct val="13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it-IT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</a:rPr>
                  <a:t>The </a:t>
                </a:r>
                <a:r>
                  <a:rPr kumimoji="0" lang="it-IT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</a:rPr>
                  <a:t>most</a:t>
                </a:r>
                <a:r>
                  <a:rPr kumimoji="0" lang="it-IT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</a:rPr>
                  <a:t> common cause of NRCD </a:t>
                </a:r>
                <a:r>
                  <a:rPr kumimoji="0" lang="it-IT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</a:rPr>
                  <a:t>is</a:t>
                </a:r>
                <a:r>
                  <a:rPr kumimoji="0" lang="it-IT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it-IT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</a:rPr>
                  <a:t>unintentional</a:t>
                </a:r>
                <a:r>
                  <a:rPr kumimoji="0" lang="it-IT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</a:rPr>
                  <a:t>  </a:t>
                </a:r>
                <a:r>
                  <a:rPr kumimoji="0" lang="it-IT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</a:rPr>
                  <a:t>gluten</a:t>
                </a:r>
                <a:r>
                  <a:rPr kumimoji="0" lang="it-IT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it-IT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</a:rPr>
                  <a:t>intake</a:t>
                </a:r>
                <a:r>
                  <a:rPr kumimoji="0" lang="it-IT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</a:rPr>
                  <a:t>, </a:t>
                </a:r>
                <a:r>
                  <a:rPr kumimoji="0" lang="it-IT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</a:rPr>
                  <a:t>but</a:t>
                </a:r>
                <a:r>
                  <a:rPr kumimoji="0" lang="it-IT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it-IT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</a:rPr>
                  <a:t>etiologies</a:t>
                </a:r>
                <a:r>
                  <a:rPr kumimoji="0" lang="it-IT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</a:rPr>
                  <a:t> can </a:t>
                </a:r>
                <a:r>
                  <a:rPr lang="it-IT" dirty="0" smtClean="0">
                    <a:solidFill>
                      <a:srgbClr val="000099"/>
                    </a:solidFill>
                  </a:rPr>
                  <a:t>be </a:t>
                </a:r>
                <a:r>
                  <a:rPr lang="it-IT" dirty="0" err="1" smtClean="0">
                    <a:solidFill>
                      <a:srgbClr val="000099"/>
                    </a:solidFill>
                  </a:rPr>
                  <a:t>many</a:t>
                </a:r>
                <a:endParaRPr kumimoji="0" lang="it-IT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  <a:p>
                <a:pPr marR="0" lvl="0" algn="just" defTabSz="914400" rtl="0" eaLnBrk="1" fontAlgn="auto" latinLnBrk="0" hangingPunct="1">
                  <a:lnSpc>
                    <a:spcPct val="13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it-IT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CasellaDiTesto 7"/>
              <p:cNvSpPr txBox="1">
                <a:spLocks noChangeArrowheads="1"/>
              </p:cNvSpPr>
              <p:nvPr/>
            </p:nvSpPr>
            <p:spPr bwMode="auto">
              <a:xfrm>
                <a:off x="382860" y="4599013"/>
                <a:ext cx="742950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1200" b="1" i="1" dirty="0" err="1"/>
                  <a:t>Leffler</a:t>
                </a:r>
                <a:r>
                  <a:rPr lang="it-IT" sz="1200" b="1" i="1" dirty="0"/>
                  <a:t> DA, </a:t>
                </a:r>
                <a:r>
                  <a:rPr lang="it-IT" sz="1200" b="1" i="1" dirty="0" err="1"/>
                  <a:t>Clin</a:t>
                </a:r>
                <a:r>
                  <a:rPr lang="it-IT" sz="1200" b="1" i="1" dirty="0"/>
                  <a:t> </a:t>
                </a:r>
                <a:r>
                  <a:rPr lang="it-IT" sz="1200" b="1" i="1" dirty="0" err="1"/>
                  <a:t>Gastroenterol</a:t>
                </a:r>
                <a:r>
                  <a:rPr lang="it-IT" sz="1200" b="1" i="1" dirty="0"/>
                  <a:t> </a:t>
                </a:r>
                <a:r>
                  <a:rPr lang="it-IT" sz="1200" b="1" i="1" dirty="0" err="1"/>
                  <a:t>Hepatol</a:t>
                </a:r>
                <a:r>
                  <a:rPr lang="it-IT" sz="1200" b="1" i="1" dirty="0"/>
                  <a:t> </a:t>
                </a:r>
                <a:r>
                  <a:rPr lang="it-IT" sz="1200" b="1" i="1" dirty="0" smtClean="0"/>
                  <a:t>2007; </a:t>
                </a:r>
                <a:r>
                  <a:rPr lang="it-IT" sz="1200" b="1" i="1" dirty="0" err="1"/>
                  <a:t>Dewar</a:t>
                </a:r>
                <a:r>
                  <a:rPr lang="it-IT" sz="1200" b="1" i="1" dirty="0"/>
                  <a:t> DH, World </a:t>
                </a:r>
                <a:r>
                  <a:rPr lang="it-IT" sz="1200" b="1" i="1" dirty="0" err="1"/>
                  <a:t>J</a:t>
                </a:r>
                <a:r>
                  <a:rPr lang="it-IT" sz="1200" b="1" i="1" dirty="0"/>
                  <a:t> </a:t>
                </a:r>
                <a:r>
                  <a:rPr lang="it-IT" sz="1200" b="1" i="1" dirty="0" err="1"/>
                  <a:t>Gastroenterol</a:t>
                </a:r>
                <a:r>
                  <a:rPr lang="it-IT" sz="1200" b="1" i="1" dirty="0"/>
                  <a:t> 2012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8759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1510"/>
            <a:ext cx="8229600" cy="409734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 smtClean="0">
                <a:solidFill>
                  <a:schemeClr val="accent1"/>
                </a:solidFill>
              </a:rPr>
              <a:t> Refractory CD and other complications</a:t>
            </a:r>
            <a:endParaRPr lang="de-DE" sz="3200" b="1" dirty="0">
              <a:solidFill>
                <a:schemeClr val="accent1"/>
              </a:solidFill>
            </a:endParaRPr>
          </a:p>
        </p:txBody>
      </p:sp>
      <p:graphicFrame>
        <p:nvGraphicFramePr>
          <p:cNvPr id="5" name="Segnaposto contenuto 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222621689"/>
              </p:ext>
            </p:extLst>
          </p:nvPr>
        </p:nvGraphicFramePr>
        <p:xfrm>
          <a:off x="323528" y="1098833"/>
          <a:ext cx="4248473" cy="3418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8392"/>
                <a:gridCol w="921185"/>
                <a:gridCol w="988896"/>
              </a:tblGrid>
              <a:tr h="279188">
                <a:tc>
                  <a:txBody>
                    <a:bodyPr/>
                    <a:lstStyle/>
                    <a:p>
                      <a:endParaRPr lang="it-IT" sz="16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err="1" smtClean="0">
                          <a:solidFill>
                            <a:srgbClr val="800040"/>
                          </a:solidFill>
                        </a:rPr>
                        <a:t>Type</a:t>
                      </a:r>
                      <a:r>
                        <a:rPr lang="it-IT" sz="1200" b="1" dirty="0" smtClean="0">
                          <a:solidFill>
                            <a:srgbClr val="800040"/>
                          </a:solidFill>
                        </a:rPr>
                        <a:t> 1</a:t>
                      </a:r>
                      <a:endParaRPr lang="it-IT" sz="1200" b="1" dirty="0">
                        <a:solidFill>
                          <a:srgbClr val="800040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err="1" smtClean="0">
                          <a:solidFill>
                            <a:srgbClr val="800040"/>
                          </a:solidFill>
                        </a:rPr>
                        <a:t>Type</a:t>
                      </a:r>
                      <a:r>
                        <a:rPr lang="it-IT" sz="1200" b="1" dirty="0" smtClean="0">
                          <a:solidFill>
                            <a:srgbClr val="800040"/>
                          </a:solidFill>
                        </a:rPr>
                        <a:t> 2</a:t>
                      </a:r>
                      <a:endParaRPr lang="it-IT" sz="1200" b="1" dirty="0">
                        <a:solidFill>
                          <a:srgbClr val="800040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</a:tr>
              <a:tr h="224712">
                <a:tc>
                  <a:txBody>
                    <a:bodyPr/>
                    <a:lstStyle/>
                    <a:p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Severe</a:t>
                      </a:r>
                      <a:r>
                        <a:rPr lang="it-IT" sz="1200" b="1" baseline="0" dirty="0" smtClean="0">
                          <a:solidFill>
                            <a:srgbClr val="000099"/>
                          </a:solidFill>
                        </a:rPr>
                        <a:t> </a:t>
                      </a:r>
                      <a:r>
                        <a:rPr lang="it-IT" sz="1200" b="1" baseline="0" dirty="0" err="1" smtClean="0">
                          <a:solidFill>
                            <a:srgbClr val="000099"/>
                          </a:solidFill>
                        </a:rPr>
                        <a:t>villous</a:t>
                      </a:r>
                      <a:r>
                        <a:rPr lang="it-IT" sz="1200" b="1" baseline="0" dirty="0" smtClean="0">
                          <a:solidFill>
                            <a:srgbClr val="000099"/>
                          </a:solidFill>
                        </a:rPr>
                        <a:t> </a:t>
                      </a:r>
                      <a:r>
                        <a:rPr lang="it-IT" sz="1200" b="1" baseline="0" dirty="0" err="1" smtClean="0">
                          <a:solidFill>
                            <a:srgbClr val="000099"/>
                          </a:solidFill>
                        </a:rPr>
                        <a:t>atrophy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it-IT" sz="1200" b="1" dirty="0" smtClean="0">
                          <a:solidFill>
                            <a:srgbClr val="000099"/>
                          </a:solidFill>
                          <a:sym typeface="Symbol"/>
                        </a:rPr>
                        <a:t>yes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it-IT" sz="1200" b="1" dirty="0" smtClean="0">
                          <a:solidFill>
                            <a:srgbClr val="000099"/>
                          </a:solidFill>
                          <a:sym typeface="Symbol"/>
                        </a:rPr>
                        <a:t>yes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</a:tr>
              <a:tr h="224712">
                <a:tc>
                  <a:txBody>
                    <a:bodyPr/>
                    <a:lstStyle/>
                    <a:p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Autoimmune</a:t>
                      </a:r>
                      <a:r>
                        <a:rPr lang="it-IT" sz="1200" b="1" baseline="0" dirty="0" smtClean="0">
                          <a:solidFill>
                            <a:srgbClr val="000099"/>
                          </a:solidFill>
                        </a:rPr>
                        <a:t> </a:t>
                      </a:r>
                      <a:r>
                        <a:rPr lang="it-IT" sz="1200" b="1" baseline="0" dirty="0" err="1" smtClean="0">
                          <a:solidFill>
                            <a:srgbClr val="000099"/>
                          </a:solidFill>
                        </a:rPr>
                        <a:t>disorders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 smtClean="0">
                          <a:solidFill>
                            <a:srgbClr val="000099"/>
                          </a:solidFill>
                          <a:sym typeface="Symbol"/>
                        </a:rPr>
                        <a:t>yes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no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</a:tr>
              <a:tr h="224712">
                <a:tc>
                  <a:txBody>
                    <a:bodyPr/>
                    <a:lstStyle/>
                    <a:p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HLA-DQ2 </a:t>
                      </a:r>
                      <a:r>
                        <a:rPr lang="it-IT" sz="1200" b="1" dirty="0" err="1" smtClean="0">
                          <a:solidFill>
                            <a:srgbClr val="000099"/>
                          </a:solidFill>
                        </a:rPr>
                        <a:t>homozygosity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rare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common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</a:tr>
              <a:tr h="388139">
                <a:tc>
                  <a:txBody>
                    <a:bodyPr/>
                    <a:lstStyle/>
                    <a:p>
                      <a:r>
                        <a:rPr lang="it-IT" sz="1200" b="1" dirty="0" err="1" smtClean="0">
                          <a:solidFill>
                            <a:srgbClr val="000099"/>
                          </a:solidFill>
                        </a:rPr>
                        <a:t>Clonal</a:t>
                      </a:r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 TCR-</a:t>
                      </a:r>
                      <a:r>
                        <a:rPr lang="it-IT" sz="1200" b="1" dirty="0" smtClean="0">
                          <a:solidFill>
                            <a:srgbClr val="000099"/>
                          </a:solidFill>
                          <a:sym typeface="Symbol"/>
                        </a:rPr>
                        <a:t>/ gene</a:t>
                      </a:r>
                      <a:r>
                        <a:rPr lang="it-IT" sz="1200" b="1" baseline="0" dirty="0" smtClean="0">
                          <a:solidFill>
                            <a:srgbClr val="000099"/>
                          </a:solidFill>
                          <a:sym typeface="Symbol"/>
                        </a:rPr>
                        <a:t> </a:t>
                      </a:r>
                      <a:r>
                        <a:rPr lang="it-IT" sz="1200" b="1" baseline="0" dirty="0" err="1" smtClean="0">
                          <a:solidFill>
                            <a:srgbClr val="000099"/>
                          </a:solidFill>
                          <a:sym typeface="Symbol"/>
                        </a:rPr>
                        <a:t>rearrangement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+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++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</a:tr>
              <a:tr h="224712">
                <a:tc>
                  <a:txBody>
                    <a:bodyPr/>
                    <a:lstStyle/>
                    <a:p>
                      <a:r>
                        <a:rPr lang="it-IT" sz="1200" b="1" dirty="0" err="1" smtClean="0">
                          <a:solidFill>
                            <a:srgbClr val="000099"/>
                          </a:solidFill>
                        </a:rPr>
                        <a:t>Aberrant</a:t>
                      </a:r>
                      <a:r>
                        <a:rPr lang="it-IT" sz="1200" b="1" baseline="0" dirty="0" smtClean="0">
                          <a:solidFill>
                            <a:srgbClr val="000099"/>
                          </a:solidFill>
                        </a:rPr>
                        <a:t> </a:t>
                      </a:r>
                      <a:r>
                        <a:rPr lang="it-IT" sz="1200" b="1" baseline="0" dirty="0" err="1" smtClean="0">
                          <a:solidFill>
                            <a:srgbClr val="000099"/>
                          </a:solidFill>
                        </a:rPr>
                        <a:t>T-cell</a:t>
                      </a:r>
                      <a:r>
                        <a:rPr lang="it-IT" sz="1200" b="1" baseline="0" dirty="0" smtClean="0">
                          <a:solidFill>
                            <a:srgbClr val="000099"/>
                          </a:solidFill>
                        </a:rPr>
                        <a:t> </a:t>
                      </a:r>
                      <a:r>
                        <a:rPr lang="it-IT" sz="1200" b="1" baseline="0" dirty="0" err="1" smtClean="0">
                          <a:solidFill>
                            <a:srgbClr val="000099"/>
                          </a:solidFill>
                        </a:rPr>
                        <a:t>phenotype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≤10%IEL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≥50% IEL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</a:tr>
              <a:tr h="224712">
                <a:tc>
                  <a:txBody>
                    <a:bodyPr/>
                    <a:lstStyle/>
                    <a:p>
                      <a:r>
                        <a:rPr lang="it-IT" sz="1200" b="1" dirty="0" err="1" smtClean="0">
                          <a:solidFill>
                            <a:srgbClr val="000099"/>
                          </a:solidFill>
                        </a:rPr>
                        <a:t>Chromosomal</a:t>
                      </a:r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 </a:t>
                      </a:r>
                      <a:r>
                        <a:rPr lang="it-IT" sz="1200" b="1" dirty="0" err="1" smtClean="0">
                          <a:solidFill>
                            <a:srgbClr val="000099"/>
                          </a:solidFill>
                        </a:rPr>
                        <a:t>abnorfmalities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no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yes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</a:tr>
              <a:tr h="224712">
                <a:tc>
                  <a:txBody>
                    <a:bodyPr/>
                    <a:lstStyle/>
                    <a:p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Ulcerative </a:t>
                      </a:r>
                      <a:r>
                        <a:rPr lang="it-IT" sz="1200" b="1" dirty="0" err="1" smtClean="0">
                          <a:solidFill>
                            <a:srgbClr val="000099"/>
                          </a:solidFill>
                        </a:rPr>
                        <a:t>jejunoileitis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rare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common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</a:tr>
              <a:tr h="224712">
                <a:tc>
                  <a:txBody>
                    <a:bodyPr/>
                    <a:lstStyle/>
                    <a:p>
                      <a:r>
                        <a:rPr lang="it-IT" sz="1200" b="1" dirty="0" err="1" smtClean="0">
                          <a:solidFill>
                            <a:srgbClr val="000099"/>
                          </a:solidFill>
                        </a:rPr>
                        <a:t>Resp</a:t>
                      </a:r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. </a:t>
                      </a:r>
                      <a:r>
                        <a:rPr lang="it-IT" sz="1200" b="1" dirty="0" err="1" smtClean="0">
                          <a:solidFill>
                            <a:srgbClr val="000099"/>
                          </a:solidFill>
                        </a:rPr>
                        <a:t>to</a:t>
                      </a:r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 </a:t>
                      </a:r>
                      <a:r>
                        <a:rPr lang="it-IT" sz="1200" b="1" dirty="0" err="1" smtClean="0">
                          <a:solidFill>
                            <a:srgbClr val="000099"/>
                          </a:solidFill>
                        </a:rPr>
                        <a:t>immunosuppress</a:t>
                      </a:r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.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yes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no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</a:tr>
              <a:tr h="347282">
                <a:tc>
                  <a:txBody>
                    <a:bodyPr/>
                    <a:lstStyle/>
                    <a:p>
                      <a:r>
                        <a:rPr lang="it-IT" sz="1050" b="1" dirty="0" err="1" smtClean="0">
                          <a:solidFill>
                            <a:srgbClr val="000099"/>
                          </a:solidFill>
                        </a:rPr>
                        <a:t>Risk</a:t>
                      </a:r>
                      <a:r>
                        <a:rPr lang="it-IT" sz="1050" b="1" dirty="0" smtClean="0">
                          <a:solidFill>
                            <a:srgbClr val="000099"/>
                          </a:solidFill>
                        </a:rPr>
                        <a:t> </a:t>
                      </a:r>
                      <a:r>
                        <a:rPr lang="it-IT" sz="1050" b="1" dirty="0" err="1" smtClean="0">
                          <a:solidFill>
                            <a:srgbClr val="000099"/>
                          </a:solidFill>
                        </a:rPr>
                        <a:t>of</a:t>
                      </a:r>
                      <a:r>
                        <a:rPr lang="it-IT" sz="1050" b="1" dirty="0" smtClean="0">
                          <a:solidFill>
                            <a:srgbClr val="000099"/>
                          </a:solidFill>
                        </a:rPr>
                        <a:t> EATL</a:t>
                      </a:r>
                      <a:endParaRPr lang="it-IT" sz="105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low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b="1" dirty="0" smtClean="0">
                          <a:solidFill>
                            <a:srgbClr val="000099"/>
                          </a:solidFill>
                        </a:rPr>
                        <a:t>60%</a:t>
                      </a:r>
                      <a:r>
                        <a:rPr lang="it-IT" sz="1050" b="1" baseline="0" dirty="0" smtClean="0">
                          <a:solidFill>
                            <a:srgbClr val="000099"/>
                          </a:solidFill>
                        </a:rPr>
                        <a:t> in 5 </a:t>
                      </a:r>
                      <a:r>
                        <a:rPr lang="it-IT" sz="1050" b="1" baseline="0" dirty="0" err="1" smtClean="0">
                          <a:solidFill>
                            <a:srgbClr val="000099"/>
                          </a:solidFill>
                        </a:rPr>
                        <a:t>yrs</a:t>
                      </a:r>
                      <a:endParaRPr lang="it-IT" sz="105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</a:tr>
              <a:tr h="551566">
                <a:tc>
                  <a:txBody>
                    <a:bodyPr/>
                    <a:lstStyle/>
                    <a:p>
                      <a:r>
                        <a:rPr lang="it-IT" sz="1050" b="1" dirty="0" err="1" smtClean="0">
                          <a:solidFill>
                            <a:srgbClr val="000099"/>
                          </a:solidFill>
                        </a:rPr>
                        <a:t>Mortality</a:t>
                      </a:r>
                      <a:r>
                        <a:rPr lang="it-IT" sz="1050" b="1" dirty="0" smtClean="0">
                          <a:solidFill>
                            <a:srgbClr val="000099"/>
                          </a:solidFill>
                        </a:rPr>
                        <a:t> rate</a:t>
                      </a:r>
                      <a:endParaRPr lang="it-IT" sz="105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err="1" smtClean="0">
                          <a:solidFill>
                            <a:srgbClr val="000099"/>
                          </a:solidFill>
                        </a:rPr>
                        <a:t>Slightly</a:t>
                      </a:r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 </a:t>
                      </a:r>
                      <a:r>
                        <a:rPr lang="it-IT" sz="1200" b="1" dirty="0" err="1" smtClean="0">
                          <a:solidFill>
                            <a:srgbClr val="000099"/>
                          </a:solidFill>
                        </a:rPr>
                        <a:t>increased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5-yr </a:t>
                      </a:r>
                      <a:r>
                        <a:rPr lang="it-IT" sz="1200" b="1" dirty="0" err="1" smtClean="0">
                          <a:solidFill>
                            <a:srgbClr val="000099"/>
                          </a:solidFill>
                        </a:rPr>
                        <a:t>survi-val</a:t>
                      </a:r>
                      <a:r>
                        <a:rPr lang="it-IT" sz="1200" b="1" dirty="0" smtClean="0">
                          <a:solidFill>
                            <a:srgbClr val="000099"/>
                          </a:solidFill>
                        </a:rPr>
                        <a:t> &lt;50%</a:t>
                      </a:r>
                      <a:endParaRPr lang="it-IT" sz="1200" b="1" dirty="0">
                        <a:solidFill>
                          <a:srgbClr val="000099"/>
                        </a:solidFill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Segnaposto testo 6"/>
          <p:cNvSpPr txBox="1">
            <a:spLocks/>
          </p:cNvSpPr>
          <p:nvPr/>
        </p:nvSpPr>
        <p:spPr>
          <a:xfrm>
            <a:off x="4850705" y="1193325"/>
            <a:ext cx="4041775" cy="479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Font typeface="Arial" pitchFamily="34" charset="0"/>
              <a:buNone/>
              <a:defRPr sz="2000" b="1" kern="1200">
                <a:solidFill>
                  <a:srgbClr val="98BF0C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Font typeface="Arial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36525" indent="-136525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328613" indent="-182563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520700" indent="-192088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800" dirty="0" err="1" smtClean="0">
                <a:solidFill>
                  <a:srgbClr val="000099"/>
                </a:solidFill>
              </a:rPr>
              <a:t>Other</a:t>
            </a:r>
            <a:r>
              <a:rPr lang="it-IT" sz="1800" dirty="0" smtClean="0">
                <a:solidFill>
                  <a:srgbClr val="000099"/>
                </a:solidFill>
              </a:rPr>
              <a:t> </a:t>
            </a:r>
            <a:r>
              <a:rPr lang="it-IT" sz="1800" dirty="0" err="1" smtClean="0">
                <a:solidFill>
                  <a:srgbClr val="000099"/>
                </a:solidFill>
              </a:rPr>
              <a:t>complications</a:t>
            </a:r>
            <a:r>
              <a:rPr lang="it-IT" sz="1800" dirty="0" smtClean="0">
                <a:solidFill>
                  <a:srgbClr val="000099"/>
                </a:solidFill>
              </a:rPr>
              <a:t>:</a:t>
            </a:r>
            <a:endParaRPr lang="it-IT" sz="1800" dirty="0" smtClean="0">
              <a:solidFill>
                <a:srgbClr val="000099"/>
              </a:solidFill>
            </a:endParaRPr>
          </a:p>
        </p:txBody>
      </p:sp>
      <p:sp>
        <p:nvSpPr>
          <p:cNvPr id="9" name="Segnaposto contenuto 7"/>
          <p:cNvSpPr>
            <a:spLocks noGrp="1"/>
          </p:cNvSpPr>
          <p:nvPr>
            <p:ph sz="quarter" idx="4294967295"/>
          </p:nvPr>
        </p:nvSpPr>
        <p:spPr>
          <a:xfrm>
            <a:off x="4850705" y="1673145"/>
            <a:ext cx="4041775" cy="140266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 algn="just">
              <a:buClr>
                <a:srgbClr val="FF0000"/>
              </a:buClr>
              <a:buSzPct val="125000"/>
              <a:buFont typeface="Arial"/>
              <a:buChar char="•"/>
            </a:pPr>
            <a:r>
              <a:rPr lang="it-IT" sz="1800" dirty="0" smtClean="0">
                <a:solidFill>
                  <a:srgbClr val="000099"/>
                </a:solidFill>
              </a:rPr>
              <a:t>Ulcerative </a:t>
            </a:r>
            <a:r>
              <a:rPr lang="it-IT" sz="1800" dirty="0" smtClean="0">
                <a:solidFill>
                  <a:srgbClr val="000099"/>
                </a:solidFill>
              </a:rPr>
              <a:t>jejunoileitis</a:t>
            </a:r>
            <a:endParaRPr lang="it-IT" sz="1800" dirty="0" smtClean="0">
              <a:solidFill>
                <a:srgbClr val="000099"/>
              </a:solidFill>
            </a:endParaRPr>
          </a:p>
          <a:p>
            <a:pPr marL="285750" indent="-285750" algn="just">
              <a:buClr>
                <a:srgbClr val="FF0000"/>
              </a:buClr>
              <a:buSzPct val="125000"/>
              <a:buFont typeface="Arial"/>
              <a:buChar char="•"/>
            </a:pPr>
            <a:r>
              <a:rPr lang="it-IT" sz="1800" dirty="0" smtClean="0">
                <a:solidFill>
                  <a:srgbClr val="000099"/>
                </a:solidFill>
              </a:rPr>
              <a:t>Small </a:t>
            </a:r>
            <a:r>
              <a:rPr lang="it-IT" sz="1800" dirty="0" err="1" smtClean="0">
                <a:solidFill>
                  <a:srgbClr val="000099"/>
                </a:solidFill>
              </a:rPr>
              <a:t>bowel</a:t>
            </a:r>
            <a:r>
              <a:rPr lang="it-IT" sz="1800" dirty="0" smtClean="0">
                <a:solidFill>
                  <a:srgbClr val="000099"/>
                </a:solidFill>
              </a:rPr>
              <a:t> adenocarcinoma</a:t>
            </a:r>
          </a:p>
          <a:p>
            <a:pPr marL="285750" indent="-285750" algn="just">
              <a:buClr>
                <a:srgbClr val="FF0000"/>
              </a:buClr>
              <a:buSzPct val="125000"/>
              <a:buFont typeface="Arial"/>
              <a:buChar char="•"/>
            </a:pPr>
            <a:r>
              <a:rPr lang="it-IT" sz="1800" dirty="0" smtClean="0">
                <a:solidFill>
                  <a:srgbClr val="000099"/>
                </a:solidFill>
              </a:rPr>
              <a:t>EATL</a:t>
            </a:r>
          </a:p>
          <a:p>
            <a:pPr marL="285750" indent="-285750" algn="just">
              <a:buClr>
                <a:srgbClr val="FF0000"/>
              </a:buClr>
              <a:buSzPct val="125000"/>
              <a:buFont typeface="Arial"/>
              <a:buChar char="•"/>
            </a:pPr>
            <a:r>
              <a:rPr lang="it-IT" sz="1800" dirty="0" smtClean="0">
                <a:solidFill>
                  <a:srgbClr val="000099"/>
                </a:solidFill>
              </a:rPr>
              <a:t>Hyposplenism</a:t>
            </a:r>
            <a:endParaRPr lang="it-IT" sz="1800" dirty="0" smtClean="0">
              <a:solidFill>
                <a:srgbClr val="000099"/>
              </a:solidFill>
            </a:endParaRPr>
          </a:p>
        </p:txBody>
      </p: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5121374" y="3540953"/>
            <a:ext cx="3500437" cy="830997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A </a:t>
            </a:r>
            <a:r>
              <a:rPr lang="it-IT" sz="1600" b="1" dirty="0" err="1">
                <a:solidFill>
                  <a:schemeClr val="bg1"/>
                </a:solidFill>
              </a:rPr>
              <a:t>delayed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diagnosis</a:t>
            </a:r>
            <a:r>
              <a:rPr lang="it-IT" sz="1600" b="1" dirty="0">
                <a:solidFill>
                  <a:schemeClr val="bg1"/>
                </a:solidFill>
              </a:rPr>
              <a:t> and a </a:t>
            </a:r>
            <a:r>
              <a:rPr lang="it-IT" sz="1600" b="1" dirty="0" err="1">
                <a:solidFill>
                  <a:schemeClr val="bg1"/>
                </a:solidFill>
              </a:rPr>
              <a:t>poor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compliance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smtClean="0">
                <a:solidFill>
                  <a:schemeClr val="bg1"/>
                </a:solidFill>
              </a:rPr>
              <a:t>to GFD </a:t>
            </a:r>
            <a:r>
              <a:rPr lang="it-IT" sz="1600" b="1" dirty="0" err="1">
                <a:solidFill>
                  <a:schemeClr val="bg1"/>
                </a:solidFill>
              </a:rPr>
              <a:t>increase</a:t>
            </a:r>
            <a:r>
              <a:rPr lang="it-IT" sz="1600" b="1" dirty="0">
                <a:solidFill>
                  <a:schemeClr val="bg1"/>
                </a:solidFill>
              </a:rPr>
              <a:t> the </a:t>
            </a:r>
            <a:r>
              <a:rPr lang="it-IT" sz="1600" b="1" dirty="0" err="1">
                <a:solidFill>
                  <a:schemeClr val="bg1"/>
                </a:solidFill>
              </a:rPr>
              <a:t>risk</a:t>
            </a:r>
            <a:r>
              <a:rPr lang="it-IT" sz="1600" b="1" dirty="0">
                <a:solidFill>
                  <a:schemeClr val="bg1"/>
                </a:solidFill>
              </a:rPr>
              <a:t> for </a:t>
            </a:r>
            <a:r>
              <a:rPr lang="it-IT" sz="1600" b="1" dirty="0" err="1">
                <a:solidFill>
                  <a:schemeClr val="bg1"/>
                </a:solidFill>
              </a:rPr>
              <a:t>complicated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smtClean="0">
                <a:solidFill>
                  <a:schemeClr val="bg1"/>
                </a:solidFill>
              </a:rPr>
              <a:t>CD </a:t>
            </a:r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23528" y="4659991"/>
            <a:ext cx="5832648" cy="402775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spAutoFit/>
          </a:bodyPr>
          <a:lstStyle/>
          <a:p>
            <a:r>
              <a:rPr lang="it-IT" sz="1200" b="1" i="1" dirty="0"/>
              <a:t>van </a:t>
            </a:r>
            <a:r>
              <a:rPr lang="it-IT" sz="1200" b="1" i="1" dirty="0" err="1"/>
              <a:t>Gils</a:t>
            </a:r>
            <a:r>
              <a:rPr lang="it-IT" sz="1200" b="1" i="1" dirty="0"/>
              <a:t> T, </a:t>
            </a:r>
            <a:r>
              <a:rPr lang="it-IT" sz="1200" b="1" i="1" dirty="0" err="1"/>
              <a:t>Nijeboer</a:t>
            </a:r>
            <a:r>
              <a:rPr lang="it-IT" sz="1200" b="1" i="1" dirty="0"/>
              <a:t> </a:t>
            </a:r>
            <a:r>
              <a:rPr lang="it-IT" sz="1200" b="1" i="1" dirty="0" err="1"/>
              <a:t>P</a:t>
            </a:r>
            <a:r>
              <a:rPr lang="it-IT" sz="1200" b="1" i="1" dirty="0"/>
              <a:t>, </a:t>
            </a:r>
            <a:r>
              <a:rPr lang="it-IT" sz="1200" b="1" i="1" dirty="0" smtClean="0"/>
              <a:t>et al., </a:t>
            </a:r>
            <a:r>
              <a:rPr lang="it-IT" sz="1200" b="1" i="1" dirty="0" err="1" smtClean="0"/>
              <a:t>Nat</a:t>
            </a:r>
            <a:r>
              <a:rPr lang="it-IT" sz="1200" b="1" i="1" dirty="0" smtClean="0"/>
              <a:t> </a:t>
            </a:r>
            <a:r>
              <a:rPr lang="it-IT" sz="1200" b="1" i="1" dirty="0" err="1"/>
              <a:t>Rev</a:t>
            </a:r>
            <a:r>
              <a:rPr lang="it-IT" sz="1200" b="1" i="1" dirty="0"/>
              <a:t> </a:t>
            </a:r>
            <a:r>
              <a:rPr lang="it-IT" sz="1200" b="1" i="1" dirty="0" err="1"/>
              <a:t>Gastroenterol</a:t>
            </a:r>
            <a:r>
              <a:rPr lang="it-IT" sz="1200" b="1" i="1" dirty="0"/>
              <a:t> </a:t>
            </a:r>
            <a:r>
              <a:rPr lang="it-IT" sz="1200" b="1" i="1" dirty="0" err="1"/>
              <a:t>Hepatol</a:t>
            </a:r>
            <a:r>
              <a:rPr lang="it-IT" sz="1200" b="1" i="1" dirty="0"/>
              <a:t> 2015; 12</a:t>
            </a:r>
            <a:r>
              <a:rPr lang="it-IT" sz="1200" b="1" i="1" dirty="0" smtClean="0"/>
              <a:t>: 572</a:t>
            </a:r>
            <a:r>
              <a:rPr lang="it-IT" sz="1200" b="1" i="1" dirty="0"/>
              <a:t>-</a:t>
            </a:r>
            <a:r>
              <a:rPr lang="it-IT" sz="1200" b="1" i="1" dirty="0" smtClean="0"/>
              <a:t>579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9779000" y="3213100"/>
            <a:ext cx="218109" cy="371998"/>
          </a:xfrm>
          <a:prstGeom prst="rect">
            <a:avLst/>
          </a:prstGeom>
          <a:noFill/>
        </p:spPr>
        <p:txBody>
          <a:bodyPr wrap="none" lIns="108000" tIns="108000" rIns="108000" bIns="108000" rtlCol="0">
            <a:spAutoFit/>
          </a:bodyPr>
          <a:lstStyle/>
          <a:p>
            <a:endParaRPr lang="it-IT" sz="1000" dirty="0" smtClean="0"/>
          </a:p>
        </p:txBody>
      </p:sp>
    </p:spTree>
    <p:extLst>
      <p:ext uri="{BB962C8B-B14F-4D97-AF65-F5344CB8AC3E}">
        <p14:creationId xmlns:p14="http://schemas.microsoft.com/office/powerpoint/2010/main" val="2439152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asellaDiTesto 3"/>
          <p:cNvSpPr txBox="1">
            <a:spLocks noChangeArrowheads="1"/>
          </p:cNvSpPr>
          <p:nvPr/>
        </p:nvSpPr>
        <p:spPr bwMode="auto">
          <a:xfrm>
            <a:off x="0" y="3930699"/>
            <a:ext cx="916369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it-IT" altLang="it-IT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lang="en-GB" altLang="it-IT" sz="1600" b="1" dirty="0">
                <a:solidFill>
                  <a:srgbClr val="000099"/>
                </a:solidFill>
                <a:latin typeface="Calibri"/>
                <a:cs typeface="Calibri"/>
              </a:rPr>
              <a:t>Severe malabsorption syndrome with </a:t>
            </a:r>
            <a:r>
              <a:rPr lang="en-GB" altLang="it-IT" sz="1600" b="1" dirty="0" err="1">
                <a:solidFill>
                  <a:srgbClr val="000099"/>
                </a:solidFill>
                <a:latin typeface="Calibri"/>
                <a:cs typeface="Calibri"/>
              </a:rPr>
              <a:t>diarrhea</a:t>
            </a:r>
            <a:r>
              <a:rPr lang="en-GB" altLang="it-IT" sz="1600" b="1" dirty="0">
                <a:solidFill>
                  <a:srgbClr val="000099"/>
                </a:solidFill>
                <a:latin typeface="Calibri"/>
                <a:cs typeface="Calibri"/>
              </a:rPr>
              <a:t> and weight loss</a:t>
            </a:r>
          </a:p>
          <a:p>
            <a:pPr algn="ctr">
              <a:buFont typeface="Wingdings" pitchFamily="2" charset="2"/>
              <a:buChar char="Ø"/>
            </a:pPr>
            <a:r>
              <a:rPr lang="en-GB" altLang="it-IT" sz="1600" b="1" dirty="0">
                <a:solidFill>
                  <a:srgbClr val="000099"/>
                </a:solidFill>
                <a:latin typeface="Calibri"/>
                <a:cs typeface="Calibri"/>
              </a:rPr>
              <a:t> V</a:t>
            </a:r>
            <a:r>
              <a:rPr lang="en-GB" altLang="it-IT" sz="1600" b="1" dirty="0" smtClean="0">
                <a:solidFill>
                  <a:srgbClr val="000099"/>
                </a:solidFill>
                <a:latin typeface="Calibri"/>
                <a:cs typeface="Calibri"/>
              </a:rPr>
              <a:t>illous </a:t>
            </a:r>
            <a:r>
              <a:rPr lang="en-GB" altLang="it-IT" sz="1600" b="1" dirty="0">
                <a:solidFill>
                  <a:srgbClr val="000099"/>
                </a:solidFill>
                <a:latin typeface="Calibri"/>
                <a:cs typeface="Calibri"/>
              </a:rPr>
              <a:t>atrophy with marked inflammation and apoptotic </a:t>
            </a:r>
            <a:r>
              <a:rPr lang="en-GB" altLang="it-IT" sz="1600" b="1" dirty="0" smtClean="0">
                <a:solidFill>
                  <a:srgbClr val="000099"/>
                </a:solidFill>
                <a:latin typeface="Calibri"/>
                <a:cs typeface="Calibri"/>
              </a:rPr>
              <a:t>bodies;</a:t>
            </a:r>
            <a:r>
              <a:rPr lang="en-GB" altLang="it-IT" sz="1600" b="1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lang="en-GB" altLang="it-IT" sz="1600" b="1" dirty="0" err="1" smtClean="0">
                <a:solidFill>
                  <a:srgbClr val="000099"/>
                </a:solidFill>
                <a:latin typeface="Calibri"/>
                <a:cs typeface="Calibri"/>
              </a:rPr>
              <a:t>IgG</a:t>
            </a:r>
            <a:r>
              <a:rPr lang="en-GB" altLang="it-IT" sz="1600" b="1" dirty="0" smtClean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lang="en-GB" altLang="it-IT" sz="1600" b="1" dirty="0">
                <a:solidFill>
                  <a:srgbClr val="000099"/>
                </a:solidFill>
                <a:latin typeface="Calibri"/>
                <a:cs typeface="Calibri"/>
              </a:rPr>
              <a:t>and IgA </a:t>
            </a:r>
            <a:r>
              <a:rPr lang="en-GB" altLang="it-IT" sz="1600" b="1" dirty="0" smtClean="0">
                <a:solidFill>
                  <a:srgbClr val="000099"/>
                </a:solidFill>
                <a:latin typeface="Calibri"/>
                <a:cs typeface="Calibri"/>
              </a:rPr>
              <a:t>anti-enterocyte Abs</a:t>
            </a:r>
            <a:endParaRPr lang="en-GB" altLang="it-IT" sz="1600" b="1" dirty="0">
              <a:solidFill>
                <a:srgbClr val="000099"/>
              </a:solidFill>
              <a:latin typeface="Calibri"/>
              <a:cs typeface="Calibri"/>
            </a:endParaRPr>
          </a:p>
          <a:p>
            <a:pPr algn="ctr">
              <a:buFont typeface="Wingdings" pitchFamily="2" charset="2"/>
              <a:buChar char="Ø"/>
            </a:pPr>
            <a:r>
              <a:rPr lang="en-GB" altLang="it-IT" sz="1600" b="1" dirty="0">
                <a:solidFill>
                  <a:srgbClr val="000099"/>
                </a:solidFill>
                <a:latin typeface="Calibri"/>
                <a:cs typeface="Calibri"/>
              </a:rPr>
              <a:t> Frequent association with other autoimmune disorders</a:t>
            </a:r>
          </a:p>
          <a:p>
            <a:pPr algn="ctr">
              <a:buFont typeface="Wingdings" pitchFamily="2" charset="2"/>
              <a:buChar char="Ø"/>
            </a:pPr>
            <a:r>
              <a:rPr lang="en-GB" altLang="it-IT" sz="1600" b="1" dirty="0" smtClean="0">
                <a:solidFill>
                  <a:srgbClr val="000099"/>
                </a:solidFill>
                <a:latin typeface="Calibri"/>
                <a:cs typeface="Calibri"/>
              </a:rPr>
              <a:t> Good </a:t>
            </a:r>
            <a:r>
              <a:rPr lang="en-GB" altLang="it-IT" sz="1600" b="1" dirty="0">
                <a:solidFill>
                  <a:srgbClr val="000099"/>
                </a:solidFill>
                <a:latin typeface="Calibri"/>
                <a:cs typeface="Calibri"/>
              </a:rPr>
              <a:t>response to steroids and immunosuppressive treatment 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0" y="54036"/>
            <a:ext cx="9144000" cy="916001"/>
            <a:chOff x="0" y="54036"/>
            <a:chExt cx="9144000" cy="916001"/>
          </a:xfrm>
        </p:grpSpPr>
        <p:pic>
          <p:nvPicPr>
            <p:cNvPr id="45061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b="34211"/>
            <a:stretch/>
          </p:blipFill>
          <p:spPr bwMode="auto">
            <a:xfrm>
              <a:off x="0" y="54036"/>
              <a:ext cx="9144000" cy="71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2176" y="827162"/>
              <a:ext cx="3371850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063" name="Immagine 12" descr="Enteropa_0.t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561" y="1018277"/>
            <a:ext cx="460851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o 1"/>
          <p:cNvGrpSpPr/>
          <p:nvPr/>
        </p:nvGrpSpPr>
        <p:grpSpPr>
          <a:xfrm>
            <a:off x="4944730" y="902971"/>
            <a:ext cx="3816350" cy="3003947"/>
            <a:chOff x="4944730" y="1030943"/>
            <a:chExt cx="3816350" cy="3003947"/>
          </a:xfrm>
        </p:grpSpPr>
        <p:pic>
          <p:nvPicPr>
            <p:cNvPr id="45060" name="Immagine 8" descr="img_008_0.tmp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44730" y="1030943"/>
              <a:ext cx="3816350" cy="3003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Connettore 2 16"/>
            <p:cNvCxnSpPr/>
            <p:nvPr/>
          </p:nvCxnSpPr>
          <p:spPr>
            <a:xfrm>
              <a:off x="5209856" y="1137344"/>
              <a:ext cx="360363" cy="48696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/>
            <p:cNvCxnSpPr/>
            <p:nvPr/>
          </p:nvCxnSpPr>
          <p:spPr>
            <a:xfrm flipH="1" flipV="1">
              <a:off x="7919694" y="2595797"/>
              <a:ext cx="504825" cy="5476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3055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/>
          <p:cNvSpPr txBox="1">
            <a:spLocks/>
          </p:cNvSpPr>
          <p:nvPr/>
        </p:nvSpPr>
        <p:spPr>
          <a:xfrm>
            <a:off x="5036412" y="0"/>
            <a:ext cx="3888432" cy="645628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it-IT" sz="2800" b="1" kern="0" dirty="0" err="1">
                <a:solidFill>
                  <a:srgbClr val="000090"/>
                </a:solidFill>
                <a:latin typeface="Calibri"/>
                <a:ea typeface="+mj-ea"/>
                <a:cs typeface="Calibri"/>
              </a:rPr>
              <a:t>Whipple</a:t>
            </a:r>
            <a:r>
              <a:rPr lang="it-IT" sz="2800" b="1" kern="0" dirty="0">
                <a:solidFill>
                  <a:srgbClr val="000090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it-IT" sz="2800" b="1" kern="0" dirty="0" err="1">
                <a:solidFill>
                  <a:srgbClr val="000090"/>
                </a:solidFill>
                <a:latin typeface="Calibri"/>
                <a:ea typeface="+mj-ea"/>
                <a:cs typeface="Calibri"/>
              </a:rPr>
              <a:t>Disease</a:t>
            </a:r>
            <a:endParaRPr lang="it-IT" sz="2800" b="1" kern="0" dirty="0">
              <a:solidFill>
                <a:srgbClr val="000090"/>
              </a:solidFill>
              <a:latin typeface="Calibri"/>
              <a:ea typeface="+mj-ea"/>
              <a:cs typeface="Calibri"/>
            </a:endParaRPr>
          </a:p>
        </p:txBody>
      </p:sp>
      <p:sp>
        <p:nvSpPr>
          <p:cNvPr id="3" name="Segnaposto contenuto 4"/>
          <p:cNvSpPr txBox="1">
            <a:spLocks/>
          </p:cNvSpPr>
          <p:nvPr/>
        </p:nvSpPr>
        <p:spPr>
          <a:xfrm>
            <a:off x="36343" y="393695"/>
            <a:ext cx="4868381" cy="4401955"/>
          </a:xfrm>
          <a:prstGeom prst="rect">
            <a:avLst/>
          </a:prstGeom>
        </p:spPr>
        <p:txBody>
          <a:bodyPr/>
          <a:lstStyle/>
          <a:p>
            <a:pPr marL="342900" indent="-342900" algn="just" eaLnBrk="0" hangingPunct="0">
              <a:spcBef>
                <a:spcPct val="20000"/>
              </a:spcBef>
              <a:buClr>
                <a:srgbClr val="FF0000"/>
              </a:buClr>
              <a:buSzPct val="125000"/>
              <a:buFont typeface="Wingdings" charset="2"/>
              <a:buChar char="§"/>
              <a:defRPr/>
            </a:pPr>
            <a:r>
              <a:rPr lang="it-IT" sz="2000" b="1" kern="0" dirty="0" smtClean="0">
                <a:solidFill>
                  <a:srgbClr val="000099"/>
                </a:solidFill>
                <a:latin typeface="Calibri"/>
                <a:cs typeface="Calibri"/>
              </a:rPr>
              <a:t>Rare, </a:t>
            </a:r>
            <a:r>
              <a:rPr lang="it-IT" sz="2000" b="1" kern="0" dirty="0" err="1">
                <a:solidFill>
                  <a:srgbClr val="000099"/>
                </a:solidFill>
                <a:latin typeface="Calibri"/>
                <a:cs typeface="Calibri"/>
              </a:rPr>
              <a:t>chronic</a:t>
            </a:r>
            <a:r>
              <a:rPr lang="it-IT" sz="2000" b="1" kern="0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lang="it-IT" sz="2000" b="1" kern="0" dirty="0" err="1">
                <a:solidFill>
                  <a:srgbClr val="000099"/>
                </a:solidFill>
                <a:latin typeface="Calibri"/>
                <a:cs typeface="Calibri"/>
              </a:rPr>
              <a:t>infection</a:t>
            </a:r>
            <a:r>
              <a:rPr lang="it-IT" sz="2000" b="1" kern="0" dirty="0">
                <a:solidFill>
                  <a:srgbClr val="000099"/>
                </a:solidFill>
                <a:latin typeface="Calibri"/>
                <a:cs typeface="Calibri"/>
              </a:rPr>
              <a:t> by </a:t>
            </a:r>
            <a:r>
              <a:rPr lang="it-IT" sz="2000" b="1" kern="0" dirty="0" err="1">
                <a:solidFill>
                  <a:srgbClr val="000099"/>
                </a:solidFill>
                <a:latin typeface="Calibri"/>
                <a:cs typeface="Calibri"/>
              </a:rPr>
              <a:t>Tropheryma</a:t>
            </a:r>
            <a:r>
              <a:rPr lang="it-IT" sz="2000" b="1" kern="0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lang="it-IT" sz="2000" b="1" kern="0" dirty="0" err="1" smtClean="0">
                <a:solidFill>
                  <a:srgbClr val="000099"/>
                </a:solidFill>
                <a:latin typeface="Calibri"/>
                <a:cs typeface="Calibri"/>
              </a:rPr>
              <a:t>Whippeli</a:t>
            </a:r>
            <a:r>
              <a:rPr lang="it-IT" sz="2000" b="1" kern="0" dirty="0" smtClean="0">
                <a:solidFill>
                  <a:srgbClr val="000099"/>
                </a:solidFill>
                <a:latin typeface="Calibri"/>
                <a:cs typeface="Calibri"/>
              </a:rPr>
              <a:t>;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rgbClr val="FF0000"/>
              </a:buClr>
              <a:buSzPct val="125000"/>
              <a:buFont typeface="Wingdings" charset="2"/>
              <a:buChar char="§"/>
              <a:defRPr/>
            </a:pPr>
            <a:r>
              <a:rPr lang="it-IT" sz="2000" b="1" kern="0" dirty="0">
                <a:solidFill>
                  <a:srgbClr val="000099"/>
                </a:solidFill>
                <a:latin typeface="Calibri"/>
                <a:cs typeface="Calibri"/>
              </a:rPr>
              <a:t>M</a:t>
            </a:r>
            <a:r>
              <a:rPr lang="it-IT" sz="2000" b="1" kern="0" dirty="0" smtClean="0">
                <a:solidFill>
                  <a:srgbClr val="000099"/>
                </a:solidFill>
                <a:latin typeface="Calibri"/>
                <a:cs typeface="Calibri"/>
              </a:rPr>
              <a:t>iddle</a:t>
            </a:r>
            <a:r>
              <a:rPr lang="it-IT" sz="2000" b="1" kern="0" dirty="0">
                <a:solidFill>
                  <a:srgbClr val="000099"/>
                </a:solidFill>
                <a:latin typeface="Calibri"/>
                <a:cs typeface="Calibri"/>
              </a:rPr>
              <a:t>-</a:t>
            </a:r>
            <a:r>
              <a:rPr lang="it-IT" sz="2000" b="1" kern="0" dirty="0" err="1">
                <a:solidFill>
                  <a:srgbClr val="000099"/>
                </a:solidFill>
                <a:latin typeface="Calibri"/>
                <a:cs typeface="Calibri"/>
              </a:rPr>
              <a:t>aged</a:t>
            </a:r>
            <a:r>
              <a:rPr lang="it-IT" sz="2000" b="1" kern="0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lang="it-IT" sz="2000" b="1" kern="0" dirty="0" err="1" smtClean="0">
                <a:solidFill>
                  <a:srgbClr val="000099"/>
                </a:solidFill>
                <a:latin typeface="Calibri"/>
                <a:cs typeface="Calibri"/>
              </a:rPr>
              <a:t>pt</a:t>
            </a:r>
            <a:r>
              <a:rPr lang="it-IT" sz="2000" b="1" kern="0" dirty="0" err="1">
                <a:solidFill>
                  <a:srgbClr val="000099"/>
                </a:solidFill>
                <a:latin typeface="Calibri"/>
                <a:cs typeface="Calibri"/>
              </a:rPr>
              <a:t>s</a:t>
            </a:r>
            <a:endParaRPr lang="it-IT" sz="2000" b="1" kern="0" dirty="0" smtClean="0">
              <a:solidFill>
                <a:srgbClr val="000099"/>
              </a:solidFill>
              <a:latin typeface="Calibri"/>
              <a:cs typeface="Calibri"/>
            </a:endParaRPr>
          </a:p>
          <a:p>
            <a:pPr marL="342900" indent="-342900" algn="just" eaLnBrk="0" hangingPunct="0">
              <a:spcBef>
                <a:spcPct val="20000"/>
              </a:spcBef>
              <a:buClr>
                <a:srgbClr val="FF0000"/>
              </a:buClr>
              <a:buSzPct val="125000"/>
              <a:buFont typeface="Wingdings" charset="2"/>
              <a:buChar char="§"/>
              <a:defRPr/>
            </a:pPr>
            <a:r>
              <a:rPr lang="it-IT" sz="2000" b="1" kern="0" dirty="0" smtClean="0">
                <a:solidFill>
                  <a:srgbClr val="000099"/>
                </a:solidFill>
                <a:latin typeface="Calibri"/>
                <a:cs typeface="Calibri"/>
              </a:rPr>
              <a:t>Male &gt;&gt; </a:t>
            </a:r>
            <a:r>
              <a:rPr lang="it-IT" sz="2000" b="1" kern="0" dirty="0" err="1" smtClean="0">
                <a:solidFill>
                  <a:srgbClr val="000099"/>
                </a:solidFill>
                <a:latin typeface="Calibri"/>
                <a:cs typeface="Calibri"/>
              </a:rPr>
              <a:t>Females</a:t>
            </a:r>
            <a:endParaRPr lang="it-IT" sz="2000" b="1" kern="0" dirty="0">
              <a:solidFill>
                <a:srgbClr val="000099"/>
              </a:solidFill>
              <a:latin typeface="Calibri"/>
              <a:cs typeface="Calibri"/>
            </a:endParaRPr>
          </a:p>
          <a:p>
            <a:pPr marL="342900" indent="-342900" algn="just" eaLnBrk="0" hangingPunct="0">
              <a:spcBef>
                <a:spcPct val="20000"/>
              </a:spcBef>
              <a:buClr>
                <a:srgbClr val="FF0000"/>
              </a:buClr>
              <a:buSzPct val="125000"/>
              <a:buFont typeface="Wingdings" charset="2"/>
              <a:buChar char="§"/>
              <a:defRPr/>
            </a:pPr>
            <a:r>
              <a:rPr lang="it-IT" sz="2000" b="1" kern="0" dirty="0">
                <a:solidFill>
                  <a:srgbClr val="000099"/>
                </a:solidFill>
                <a:latin typeface="Calibri"/>
                <a:cs typeface="Calibri"/>
              </a:rPr>
              <a:t>Small </a:t>
            </a:r>
            <a:r>
              <a:rPr lang="it-IT" sz="2000" b="1" kern="0" dirty="0" err="1">
                <a:solidFill>
                  <a:srgbClr val="000099"/>
                </a:solidFill>
                <a:latin typeface="Calibri"/>
                <a:cs typeface="Calibri"/>
              </a:rPr>
              <a:t>intestinal</a:t>
            </a:r>
            <a:r>
              <a:rPr lang="it-IT" sz="2000" b="1" kern="0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lang="it-IT" sz="2000" b="1" kern="0" dirty="0" smtClean="0">
                <a:solidFill>
                  <a:srgbClr val="000099"/>
                </a:solidFill>
                <a:latin typeface="Calibri"/>
                <a:cs typeface="Calibri"/>
              </a:rPr>
              <a:t>(</a:t>
            </a:r>
            <a:r>
              <a:rPr lang="it-IT" sz="2000" b="1" kern="0" dirty="0" err="1" smtClean="0">
                <a:solidFill>
                  <a:srgbClr val="000099"/>
                </a:solidFill>
                <a:latin typeface="Calibri"/>
                <a:cs typeface="Calibri"/>
              </a:rPr>
              <a:t>including</a:t>
            </a:r>
            <a:r>
              <a:rPr lang="it-IT" sz="2000" b="1" kern="0" dirty="0" smtClean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lang="it-IT" sz="2000" b="1" kern="0" dirty="0" err="1" smtClean="0">
                <a:solidFill>
                  <a:srgbClr val="000099"/>
                </a:solidFill>
                <a:latin typeface="Calibri"/>
                <a:cs typeface="Calibri"/>
              </a:rPr>
              <a:t>diarrhea</a:t>
            </a:r>
            <a:r>
              <a:rPr lang="it-IT" sz="2000" b="1" kern="0" dirty="0" smtClean="0">
                <a:solidFill>
                  <a:srgbClr val="000099"/>
                </a:solidFill>
                <a:latin typeface="Calibri"/>
                <a:cs typeface="Calibri"/>
              </a:rPr>
              <a:t>, </a:t>
            </a:r>
            <a:r>
              <a:rPr lang="it-IT" sz="2000" b="1" kern="0" dirty="0" err="1" smtClean="0">
                <a:solidFill>
                  <a:srgbClr val="000099"/>
                </a:solidFill>
                <a:latin typeface="Calibri"/>
                <a:cs typeface="Calibri"/>
              </a:rPr>
              <a:t>abdominal</a:t>
            </a:r>
            <a:r>
              <a:rPr lang="it-IT" sz="2000" b="1" kern="0" dirty="0" smtClean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lang="it-IT" sz="2000" b="1" kern="0" dirty="0" err="1" smtClean="0">
                <a:solidFill>
                  <a:srgbClr val="000099"/>
                </a:solidFill>
                <a:latin typeface="Calibri"/>
                <a:cs typeface="Calibri"/>
              </a:rPr>
              <a:t>pain</a:t>
            </a:r>
            <a:r>
              <a:rPr lang="it-IT" sz="2000" b="1" kern="0" dirty="0" smtClean="0">
                <a:solidFill>
                  <a:srgbClr val="000099"/>
                </a:solidFill>
                <a:latin typeface="Calibri"/>
                <a:cs typeface="Calibri"/>
              </a:rPr>
              <a:t>, </a:t>
            </a:r>
            <a:r>
              <a:rPr lang="it-IT" sz="2000" b="1" kern="0" dirty="0" err="1" smtClean="0">
                <a:solidFill>
                  <a:srgbClr val="000099"/>
                </a:solidFill>
                <a:latin typeface="Calibri"/>
                <a:cs typeface="Calibri"/>
              </a:rPr>
              <a:t>weight</a:t>
            </a:r>
            <a:r>
              <a:rPr lang="it-IT" sz="2000" b="1" kern="0" dirty="0" smtClean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lang="it-IT" sz="2000" b="1" kern="0" dirty="0" err="1" smtClean="0">
                <a:solidFill>
                  <a:srgbClr val="000099"/>
                </a:solidFill>
                <a:latin typeface="Calibri"/>
                <a:cs typeface="Calibri"/>
              </a:rPr>
              <a:t>loss</a:t>
            </a:r>
            <a:r>
              <a:rPr lang="it-IT" sz="2000" b="1" kern="0" dirty="0" smtClean="0">
                <a:solidFill>
                  <a:srgbClr val="000099"/>
                </a:solidFill>
                <a:latin typeface="Calibri"/>
                <a:cs typeface="Calibri"/>
              </a:rPr>
              <a:t>) and </a:t>
            </a:r>
            <a:r>
              <a:rPr lang="it-IT" sz="2000" b="1" kern="0" dirty="0" err="1">
                <a:solidFill>
                  <a:srgbClr val="000099"/>
                </a:solidFill>
                <a:latin typeface="Calibri"/>
                <a:cs typeface="Calibri"/>
              </a:rPr>
              <a:t>extraintestinal</a:t>
            </a:r>
            <a:r>
              <a:rPr lang="it-IT" sz="2000" b="1" kern="0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lang="it-IT" sz="2000" b="1" kern="0" dirty="0" err="1" smtClean="0">
                <a:solidFill>
                  <a:srgbClr val="000099"/>
                </a:solidFill>
                <a:latin typeface="Calibri"/>
                <a:cs typeface="Calibri"/>
              </a:rPr>
              <a:t>manifestations</a:t>
            </a:r>
            <a:r>
              <a:rPr lang="it-IT" sz="2000" b="1" kern="0" dirty="0" smtClean="0">
                <a:solidFill>
                  <a:srgbClr val="000099"/>
                </a:solidFill>
                <a:latin typeface="Calibri"/>
                <a:cs typeface="Calibri"/>
              </a:rPr>
              <a:t> (</a:t>
            </a:r>
            <a:r>
              <a:rPr lang="it-IT" sz="2000" b="1" kern="0" dirty="0" err="1" smtClean="0">
                <a:solidFill>
                  <a:srgbClr val="000099"/>
                </a:solidFill>
                <a:latin typeface="Calibri"/>
                <a:cs typeface="Calibri"/>
              </a:rPr>
              <a:t>fever</a:t>
            </a:r>
            <a:r>
              <a:rPr lang="it-IT" sz="2000" b="1" kern="0" dirty="0">
                <a:solidFill>
                  <a:srgbClr val="000099"/>
                </a:solidFill>
                <a:latin typeface="Calibri"/>
                <a:cs typeface="Calibri"/>
              </a:rPr>
              <a:t>, joint </a:t>
            </a:r>
            <a:r>
              <a:rPr lang="it-IT" sz="2000" b="1" kern="0" dirty="0" err="1">
                <a:solidFill>
                  <a:srgbClr val="000099"/>
                </a:solidFill>
                <a:latin typeface="Calibri"/>
                <a:cs typeface="Calibri"/>
              </a:rPr>
              <a:t>pain</a:t>
            </a:r>
            <a:r>
              <a:rPr lang="it-IT" sz="2000" b="1" kern="0" dirty="0">
                <a:solidFill>
                  <a:srgbClr val="000099"/>
                </a:solidFill>
                <a:latin typeface="Calibri"/>
                <a:cs typeface="Calibri"/>
              </a:rPr>
              <a:t>, cognitive </a:t>
            </a:r>
            <a:r>
              <a:rPr lang="it-IT" sz="2000" b="1" kern="0" dirty="0" err="1">
                <a:solidFill>
                  <a:srgbClr val="000099"/>
                </a:solidFill>
                <a:latin typeface="Calibri"/>
                <a:cs typeface="Calibri"/>
              </a:rPr>
              <a:t>impairment</a:t>
            </a:r>
            <a:r>
              <a:rPr lang="it-IT" sz="2000" b="1" kern="0" dirty="0">
                <a:solidFill>
                  <a:srgbClr val="000099"/>
                </a:solidFill>
                <a:latin typeface="Calibri"/>
                <a:cs typeface="Calibri"/>
              </a:rPr>
              <a:t>, </a:t>
            </a:r>
            <a:r>
              <a:rPr lang="it-IT" sz="2000" b="1" kern="0" dirty="0" err="1">
                <a:solidFill>
                  <a:srgbClr val="000099"/>
                </a:solidFill>
                <a:latin typeface="Calibri"/>
                <a:cs typeface="Calibri"/>
              </a:rPr>
              <a:t>ataxia</a:t>
            </a:r>
            <a:r>
              <a:rPr lang="it-IT" sz="2000" b="1" kern="0" dirty="0">
                <a:solidFill>
                  <a:srgbClr val="000099"/>
                </a:solidFill>
                <a:latin typeface="Calibri"/>
                <a:cs typeface="Calibri"/>
              </a:rPr>
              <a:t>, </a:t>
            </a:r>
            <a:r>
              <a:rPr lang="it-IT" sz="2000" b="1" kern="0" dirty="0" err="1">
                <a:solidFill>
                  <a:srgbClr val="000099"/>
                </a:solidFill>
                <a:latin typeface="Calibri"/>
                <a:cs typeface="Calibri"/>
              </a:rPr>
              <a:t>endocarditis</a:t>
            </a:r>
            <a:r>
              <a:rPr lang="it-IT" sz="2000" b="1" kern="0" dirty="0">
                <a:solidFill>
                  <a:srgbClr val="000099"/>
                </a:solidFill>
                <a:latin typeface="Calibri"/>
                <a:cs typeface="Calibri"/>
              </a:rPr>
              <a:t> and </a:t>
            </a:r>
            <a:r>
              <a:rPr lang="it-IT" sz="2000" b="1" kern="0" dirty="0" err="1">
                <a:solidFill>
                  <a:srgbClr val="000099"/>
                </a:solidFill>
                <a:latin typeface="Calibri"/>
                <a:cs typeface="Calibri"/>
              </a:rPr>
              <a:t>eye</a:t>
            </a:r>
            <a:r>
              <a:rPr lang="it-IT" sz="2000" b="1" kern="0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lang="it-IT" sz="2000" b="1" kern="0" dirty="0" err="1" smtClean="0">
                <a:solidFill>
                  <a:srgbClr val="000099"/>
                </a:solidFill>
                <a:latin typeface="Calibri"/>
                <a:cs typeface="Calibri"/>
              </a:rPr>
              <a:t>involvement</a:t>
            </a:r>
            <a:r>
              <a:rPr lang="it-IT" sz="2000" b="1" kern="0" dirty="0" smtClean="0">
                <a:solidFill>
                  <a:srgbClr val="000099"/>
                </a:solidFill>
                <a:latin typeface="Calibri"/>
                <a:cs typeface="Calibri"/>
              </a:rPr>
              <a:t>)</a:t>
            </a:r>
            <a:endParaRPr lang="it-IT" sz="2000" b="1" kern="0" dirty="0">
              <a:solidFill>
                <a:srgbClr val="000099"/>
              </a:solidFill>
              <a:latin typeface="Calibri"/>
              <a:cs typeface="Calibri"/>
            </a:endParaRPr>
          </a:p>
          <a:p>
            <a:pPr marL="342900" indent="-342900" algn="just" eaLnBrk="0" hangingPunct="0">
              <a:spcBef>
                <a:spcPct val="20000"/>
              </a:spcBef>
              <a:buClr>
                <a:srgbClr val="FF0000"/>
              </a:buClr>
              <a:buSzPct val="125000"/>
              <a:buFont typeface="Wingdings" charset="2"/>
              <a:buChar char="§"/>
              <a:defRPr/>
            </a:pPr>
            <a:r>
              <a:rPr lang="it-IT" sz="2000" b="1" kern="0" dirty="0" err="1" smtClean="0">
                <a:solidFill>
                  <a:srgbClr val="000099"/>
                </a:solidFill>
                <a:latin typeface="Calibri"/>
                <a:cs typeface="Calibri"/>
              </a:rPr>
              <a:t>Diagnosis</a:t>
            </a:r>
            <a:r>
              <a:rPr lang="it-IT" sz="2000" b="1" kern="0" dirty="0" smtClean="0">
                <a:solidFill>
                  <a:srgbClr val="000099"/>
                </a:solidFill>
                <a:latin typeface="Calibri"/>
                <a:cs typeface="Calibri"/>
              </a:rPr>
              <a:t>: </a:t>
            </a:r>
            <a:r>
              <a:rPr lang="it-IT" sz="2000" b="1" kern="0" dirty="0" err="1" smtClean="0">
                <a:solidFill>
                  <a:srgbClr val="000099"/>
                </a:solidFill>
                <a:latin typeface="Calibri"/>
                <a:cs typeface="Calibri"/>
              </a:rPr>
              <a:t>PAS+ve</a:t>
            </a:r>
            <a:r>
              <a:rPr lang="it-IT" sz="2000" b="1" kern="0" dirty="0" smtClean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lang="it-IT" sz="2000" b="1" kern="0" dirty="0" err="1" smtClean="0">
                <a:solidFill>
                  <a:srgbClr val="000099"/>
                </a:solidFill>
                <a:latin typeface="Calibri"/>
                <a:cs typeface="Calibri"/>
              </a:rPr>
              <a:t>intracellular</a:t>
            </a:r>
            <a:r>
              <a:rPr lang="it-IT" sz="2000" b="1" kern="0" dirty="0" smtClean="0">
                <a:solidFill>
                  <a:srgbClr val="000099"/>
                </a:solidFill>
                <a:latin typeface="Calibri"/>
                <a:cs typeface="Calibri"/>
              </a:rPr>
              <a:t>  </a:t>
            </a:r>
            <a:r>
              <a:rPr lang="it-IT" sz="2000" b="1" kern="0" dirty="0" err="1" smtClean="0">
                <a:solidFill>
                  <a:srgbClr val="000099"/>
                </a:solidFill>
                <a:latin typeface="Calibri"/>
                <a:cs typeface="Calibri"/>
              </a:rPr>
              <a:t>bodies</a:t>
            </a:r>
            <a:r>
              <a:rPr lang="it-IT" sz="2000" b="1" kern="0" dirty="0" smtClean="0">
                <a:solidFill>
                  <a:srgbClr val="000099"/>
                </a:solidFill>
                <a:latin typeface="Calibri"/>
                <a:cs typeface="Calibri"/>
              </a:rPr>
              <a:t>;  PCR on </a:t>
            </a:r>
            <a:r>
              <a:rPr lang="it-IT" sz="2000" b="1" kern="0" dirty="0" err="1" smtClean="0">
                <a:solidFill>
                  <a:srgbClr val="000099"/>
                </a:solidFill>
                <a:latin typeface="Calibri"/>
                <a:cs typeface="Calibri"/>
              </a:rPr>
              <a:t>biopsies</a:t>
            </a:r>
            <a:r>
              <a:rPr lang="it-IT" sz="2000" b="1" kern="0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lang="it-IT" sz="2000" b="1" kern="0" dirty="0" smtClean="0">
                <a:solidFill>
                  <a:srgbClr val="000099"/>
                </a:solidFill>
                <a:latin typeface="Calibri"/>
                <a:cs typeface="Calibri"/>
              </a:rPr>
              <a:t>/ </a:t>
            </a:r>
            <a:r>
              <a:rPr lang="it-IT" sz="2000" b="1" kern="0" dirty="0" err="1">
                <a:solidFill>
                  <a:srgbClr val="000099"/>
                </a:solidFill>
                <a:latin typeface="Calibri"/>
                <a:cs typeface="Calibri"/>
              </a:rPr>
              <a:t>blood</a:t>
            </a:r>
            <a:r>
              <a:rPr lang="it-IT" sz="2000" b="1" kern="0" dirty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lang="it-IT" sz="2000" b="1" kern="0" dirty="0" smtClean="0">
                <a:solidFill>
                  <a:srgbClr val="000099"/>
                </a:solidFill>
                <a:latin typeface="Calibri"/>
                <a:cs typeface="Calibri"/>
              </a:rPr>
              <a:t>/ </a:t>
            </a:r>
            <a:r>
              <a:rPr lang="it-IT" sz="2000" b="1" kern="0" dirty="0" err="1" smtClean="0">
                <a:solidFill>
                  <a:srgbClr val="000099"/>
                </a:solidFill>
                <a:latin typeface="Calibri"/>
                <a:cs typeface="Calibri"/>
              </a:rPr>
              <a:t>cerebrospinal</a:t>
            </a:r>
            <a:r>
              <a:rPr lang="it-IT" sz="2000" b="1" kern="0" dirty="0" smtClean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lang="it-IT" sz="2000" b="1" kern="0" dirty="0" err="1" smtClean="0">
                <a:solidFill>
                  <a:srgbClr val="000099"/>
                </a:solidFill>
                <a:latin typeface="Calibri"/>
                <a:cs typeface="Calibri"/>
              </a:rPr>
              <a:t>fluid</a:t>
            </a:r>
            <a:endParaRPr lang="it-IT" sz="2000" b="1" kern="0" dirty="0">
              <a:solidFill>
                <a:srgbClr val="000099"/>
              </a:solidFill>
              <a:latin typeface="Calibri"/>
              <a:cs typeface="Calibri"/>
            </a:endParaRPr>
          </a:p>
          <a:p>
            <a:pPr marL="342900" indent="-342900" algn="just" eaLnBrk="0" hangingPunct="0">
              <a:spcBef>
                <a:spcPct val="20000"/>
              </a:spcBef>
              <a:buClr>
                <a:srgbClr val="FF0000"/>
              </a:buClr>
              <a:buSzPct val="125000"/>
              <a:buFont typeface="Wingdings" charset="2"/>
              <a:buChar char="§"/>
              <a:defRPr/>
            </a:pPr>
            <a:r>
              <a:rPr lang="it-IT" sz="2000" b="1" kern="0" dirty="0" smtClean="0">
                <a:solidFill>
                  <a:srgbClr val="000099"/>
                </a:solidFill>
                <a:latin typeface="Calibri"/>
                <a:cs typeface="Calibri"/>
              </a:rPr>
              <a:t> </a:t>
            </a:r>
            <a:r>
              <a:rPr lang="it-IT" sz="2000" b="1" kern="0" dirty="0" err="1" smtClean="0">
                <a:solidFill>
                  <a:srgbClr val="000099"/>
                </a:solidFill>
                <a:latin typeface="Calibri"/>
                <a:cs typeface="Calibri"/>
              </a:rPr>
              <a:t>Rx</a:t>
            </a:r>
            <a:r>
              <a:rPr lang="it-IT" sz="2000" b="1" kern="0" dirty="0" smtClean="0">
                <a:solidFill>
                  <a:srgbClr val="000099"/>
                </a:solidFill>
                <a:latin typeface="Calibri"/>
                <a:cs typeface="Calibri"/>
              </a:rPr>
              <a:t>: </a:t>
            </a:r>
            <a:r>
              <a:rPr lang="it-IT" sz="2000" b="1" kern="0" dirty="0" err="1" smtClean="0">
                <a:solidFill>
                  <a:srgbClr val="000099"/>
                </a:solidFill>
                <a:latin typeface="Calibri"/>
                <a:cs typeface="Calibri"/>
              </a:rPr>
              <a:t>Antibiotics</a:t>
            </a:r>
            <a:endParaRPr lang="it-IT" sz="2400" b="1" kern="0" dirty="0">
              <a:solidFill>
                <a:srgbClr val="000099"/>
              </a:solidFill>
              <a:latin typeface="Calibri"/>
              <a:cs typeface="Calibri"/>
            </a:endParaRPr>
          </a:p>
        </p:txBody>
      </p:sp>
      <p:sp>
        <p:nvSpPr>
          <p:cNvPr id="46088" name="CasellaDiTesto 9"/>
          <p:cNvSpPr txBox="1">
            <a:spLocks noChangeArrowheads="1"/>
          </p:cNvSpPr>
          <p:nvPr/>
        </p:nvSpPr>
        <p:spPr bwMode="auto">
          <a:xfrm>
            <a:off x="4953001" y="2286000"/>
            <a:ext cx="5699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6089" name="CasellaDiTesto 10"/>
          <p:cNvSpPr txBox="1">
            <a:spLocks noChangeArrowheads="1"/>
          </p:cNvSpPr>
          <p:nvPr/>
        </p:nvSpPr>
        <p:spPr bwMode="auto">
          <a:xfrm>
            <a:off x="8229601" y="291465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5043731" y="2580193"/>
            <a:ext cx="3846925" cy="2008430"/>
            <a:chOff x="5043732" y="2580193"/>
            <a:chExt cx="3657600" cy="2008430"/>
          </a:xfrm>
        </p:grpSpPr>
        <p:pic>
          <p:nvPicPr>
            <p:cNvPr id="46085" name="Picture 3" descr="C:\Users\marianna\Desktop\TRENTO 3-4 OTTOBRE\FOTO GHITTI-WHIPPLE\DUODENO\AP1-23 (2)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t="5280"/>
            <a:stretch>
              <a:fillRect/>
            </a:stretch>
          </p:blipFill>
          <p:spPr bwMode="auto">
            <a:xfrm>
              <a:off x="5043732" y="2580193"/>
              <a:ext cx="3657600" cy="2008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CasellaDiTesto 3"/>
            <p:cNvSpPr txBox="1"/>
            <p:nvPr/>
          </p:nvSpPr>
          <p:spPr>
            <a:xfrm>
              <a:off x="6604973" y="3755462"/>
              <a:ext cx="85274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PAS+ve</a:t>
              </a:r>
              <a:endParaRPr lang="it-IT" b="1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46086" name="Picture 2" descr="C:\Users\marianna\Desktop\TRENTO 3-4 OTTOBRE\FOTO GHITTI-WHIPPLE\DUODENO\AP1-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2308" t="11742" r="12686" b="17276"/>
          <a:stretch>
            <a:fillRect/>
          </a:stretch>
        </p:blipFill>
        <p:spPr bwMode="auto">
          <a:xfrm>
            <a:off x="4998489" y="580881"/>
            <a:ext cx="3959726" cy="189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6689270" y="1827501"/>
            <a:ext cx="1407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FF0000"/>
                </a:solidFill>
                <a:latin typeface="Calibri"/>
                <a:cs typeface="Calibri"/>
              </a:rPr>
              <a:t>Flat</a:t>
            </a:r>
            <a:r>
              <a:rPr lang="it-IT" b="1" dirty="0" smtClean="0">
                <a:solidFill>
                  <a:srgbClr val="FF0000"/>
                </a:solidFill>
                <a:latin typeface="Calibri"/>
                <a:cs typeface="Calibri"/>
              </a:rPr>
              <a:t> mucosa</a:t>
            </a:r>
            <a:endParaRPr lang="it-IT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73209" y="4674064"/>
            <a:ext cx="6589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kern="0" dirty="0">
                <a:solidFill>
                  <a:srgbClr val="000000"/>
                </a:solidFill>
                <a:latin typeface="Calibri"/>
                <a:cs typeface="Calibri"/>
              </a:rPr>
              <a:t>Murray JA </a:t>
            </a:r>
            <a:r>
              <a:rPr lang="it-IT" b="1" i="1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 Rubio-</a:t>
            </a:r>
            <a:r>
              <a:rPr lang="it-IT" b="1" i="1" kern="0" dirty="0" err="1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Tapia</a:t>
            </a:r>
            <a:r>
              <a:rPr lang="it-IT" b="1" i="1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 A, Best </a:t>
            </a:r>
            <a:r>
              <a:rPr lang="it-IT" b="1" i="1" kern="0" dirty="0" err="1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PractRes</a:t>
            </a:r>
            <a:r>
              <a:rPr lang="it-IT" b="1" i="1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 </a:t>
            </a:r>
            <a:r>
              <a:rPr lang="it-IT" b="1" i="1" kern="0" dirty="0" err="1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Clin</a:t>
            </a:r>
            <a:r>
              <a:rPr lang="it-IT" b="1" i="1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 </a:t>
            </a:r>
            <a:r>
              <a:rPr lang="it-IT" b="1" i="1" kern="0" dirty="0" err="1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Gastroenterol</a:t>
            </a:r>
            <a:r>
              <a:rPr lang="it-IT" b="1" i="1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 </a:t>
            </a:r>
            <a:r>
              <a:rPr lang="it-IT" b="1" i="1" kern="0" dirty="0" smtClean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2012</a:t>
            </a:r>
            <a:endParaRPr lang="it-IT" b="1" i="1" kern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1839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268538" y="4145938"/>
            <a:ext cx="6437312" cy="586052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</a:rPr>
              <a:t>Roberto De Giorgio </a:t>
            </a:r>
          </a:p>
          <a:p>
            <a:r>
              <a:rPr lang="en-US" sz="1200" i="1" dirty="0" smtClean="0">
                <a:solidFill>
                  <a:schemeClr val="tx1"/>
                </a:solidFill>
              </a:rPr>
              <a:t>University of Ferrara, Italy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1"/>
            <a:ext cx="5940152" cy="125733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483780" y="2139708"/>
            <a:ext cx="3908773" cy="648997"/>
          </a:xfrm>
          <a:prstGeom prst="rect">
            <a:avLst/>
          </a:prstGeom>
          <a:noFill/>
        </p:spPr>
        <p:txBody>
          <a:bodyPr wrap="none" lIns="108000" tIns="108000" rIns="108000" bIns="108000" rtlCol="0">
            <a:spAutoFit/>
          </a:bodyPr>
          <a:lstStyle/>
          <a:p>
            <a:r>
              <a:rPr lang="it-IT" sz="2800" b="1" dirty="0" smtClean="0">
                <a:solidFill>
                  <a:srgbClr val="95C633"/>
                </a:solidFill>
              </a:rPr>
              <a:t>No </a:t>
            </a:r>
            <a:r>
              <a:rPr lang="it-IT" sz="2800" b="1" dirty="0" err="1" smtClean="0">
                <a:solidFill>
                  <a:srgbClr val="95C633"/>
                </a:solidFill>
              </a:rPr>
              <a:t>conflict</a:t>
            </a:r>
            <a:r>
              <a:rPr lang="it-IT" sz="2800" b="1" dirty="0" smtClean="0">
                <a:solidFill>
                  <a:srgbClr val="95C633"/>
                </a:solidFill>
              </a:rPr>
              <a:t> of </a:t>
            </a:r>
            <a:r>
              <a:rPr lang="it-IT" sz="2800" b="1" dirty="0" err="1" smtClean="0">
                <a:solidFill>
                  <a:srgbClr val="95C633"/>
                </a:solidFill>
              </a:rPr>
              <a:t>interest</a:t>
            </a:r>
            <a:endParaRPr lang="it-IT" sz="2800" b="1" dirty="0" smtClean="0">
              <a:solidFill>
                <a:srgbClr val="95C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815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339504"/>
            <a:ext cx="8229600" cy="360040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 err="1" smtClean="0">
                <a:solidFill>
                  <a:schemeClr val="accent1"/>
                </a:solidFill>
              </a:rPr>
              <a:t>Enteropathy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smtClean="0">
                <a:solidFill>
                  <a:schemeClr val="accent1"/>
                </a:solidFill>
              </a:rPr>
              <a:t>- conclusion </a:t>
            </a:r>
            <a:endParaRPr lang="de-DE" sz="3200" b="1" dirty="0">
              <a:solidFill>
                <a:schemeClr val="accent1"/>
              </a:solidFill>
            </a:endParaRPr>
          </a:p>
        </p:txBody>
      </p:sp>
      <p:sp>
        <p:nvSpPr>
          <p:cNvPr id="9" name="Segnaposto contenuto 3"/>
          <p:cNvSpPr>
            <a:spLocks noGrp="1"/>
          </p:cNvSpPr>
          <p:nvPr>
            <p:ph idx="1"/>
          </p:nvPr>
        </p:nvSpPr>
        <p:spPr>
          <a:xfrm>
            <a:off x="179512" y="1059582"/>
            <a:ext cx="8784976" cy="3312368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30000"/>
              </a:lnSpc>
              <a:buClr>
                <a:srgbClr val="800000"/>
              </a:buClr>
              <a:buSzPct val="145000"/>
              <a:buFont typeface="Arial"/>
              <a:buChar char="•"/>
            </a:pPr>
            <a:r>
              <a:rPr lang="it-IT" dirty="0">
                <a:solidFill>
                  <a:srgbClr val="000099"/>
                </a:solidFill>
              </a:rPr>
              <a:t> Enteropathies </a:t>
            </a:r>
            <a:r>
              <a:rPr lang="it-IT" dirty="0" err="1">
                <a:solidFill>
                  <a:srgbClr val="000099"/>
                </a:solidFill>
              </a:rPr>
              <a:t>encompass</a:t>
            </a:r>
            <a:r>
              <a:rPr lang="it-IT" dirty="0">
                <a:solidFill>
                  <a:srgbClr val="000099"/>
                </a:solidFill>
              </a:rPr>
              <a:t> a wide </a:t>
            </a:r>
            <a:r>
              <a:rPr lang="it-IT" dirty="0" err="1">
                <a:solidFill>
                  <a:srgbClr val="000099"/>
                </a:solidFill>
              </a:rPr>
              <a:t>spectrum</a:t>
            </a:r>
            <a:r>
              <a:rPr lang="it-IT" dirty="0">
                <a:solidFill>
                  <a:srgbClr val="000099"/>
                </a:solidFill>
              </a:rPr>
              <a:t> </a:t>
            </a:r>
            <a:r>
              <a:rPr lang="it-IT" dirty="0" smtClean="0">
                <a:solidFill>
                  <a:srgbClr val="000099"/>
                </a:solidFill>
              </a:rPr>
              <a:t>of </a:t>
            </a:r>
            <a:r>
              <a:rPr lang="it-IT" dirty="0" err="1" smtClean="0">
                <a:solidFill>
                  <a:srgbClr val="000099"/>
                </a:solidFill>
              </a:rPr>
              <a:t>illness</a:t>
            </a:r>
            <a:r>
              <a:rPr lang="it-IT" dirty="0">
                <a:solidFill>
                  <a:srgbClr val="000099"/>
                </a:solidFill>
              </a:rPr>
              <a:t> </a:t>
            </a:r>
            <a:r>
              <a:rPr lang="it-IT" dirty="0" err="1" smtClean="0">
                <a:solidFill>
                  <a:srgbClr val="000099"/>
                </a:solidFill>
              </a:rPr>
              <a:t>responsible</a:t>
            </a:r>
            <a:r>
              <a:rPr lang="it-IT" dirty="0" smtClean="0">
                <a:solidFill>
                  <a:srgbClr val="000099"/>
                </a:solidFill>
              </a:rPr>
              <a:t> for (</a:t>
            </a:r>
            <a:r>
              <a:rPr lang="it-IT" dirty="0" err="1" smtClean="0">
                <a:solidFill>
                  <a:srgbClr val="000099"/>
                </a:solidFill>
              </a:rPr>
              <a:t>usually</a:t>
            </a:r>
            <a:r>
              <a:rPr lang="it-IT" dirty="0" smtClean="0">
                <a:solidFill>
                  <a:srgbClr val="000099"/>
                </a:solidFill>
              </a:rPr>
              <a:t>) </a:t>
            </a:r>
            <a:r>
              <a:rPr lang="it-IT" dirty="0" err="1" smtClean="0">
                <a:solidFill>
                  <a:srgbClr val="000099"/>
                </a:solidFill>
              </a:rPr>
              <a:t>chronic</a:t>
            </a:r>
            <a:r>
              <a:rPr lang="it-IT" dirty="0" smtClean="0">
                <a:solidFill>
                  <a:srgbClr val="000099"/>
                </a:solidFill>
              </a:rPr>
              <a:t> / </a:t>
            </a:r>
            <a:r>
              <a:rPr lang="it-IT" dirty="0" err="1" smtClean="0">
                <a:solidFill>
                  <a:srgbClr val="000099"/>
                </a:solidFill>
              </a:rPr>
              <a:t>watery</a:t>
            </a:r>
            <a:r>
              <a:rPr lang="it-IT" dirty="0" smtClean="0">
                <a:solidFill>
                  <a:srgbClr val="000099"/>
                </a:solidFill>
              </a:rPr>
              <a:t> </a:t>
            </a:r>
            <a:r>
              <a:rPr lang="it-IT" dirty="0" err="1" smtClean="0">
                <a:solidFill>
                  <a:srgbClr val="000099"/>
                </a:solidFill>
              </a:rPr>
              <a:t>diarrhea</a:t>
            </a:r>
            <a:r>
              <a:rPr lang="it-IT" dirty="0" smtClean="0">
                <a:solidFill>
                  <a:srgbClr val="000099"/>
                </a:solidFill>
              </a:rPr>
              <a:t>, </a:t>
            </a:r>
            <a:r>
              <a:rPr lang="it-IT" dirty="0" err="1" smtClean="0">
                <a:solidFill>
                  <a:srgbClr val="000099"/>
                </a:solidFill>
              </a:rPr>
              <a:t>nutritional</a:t>
            </a:r>
            <a:r>
              <a:rPr lang="it-IT" dirty="0" smtClean="0">
                <a:solidFill>
                  <a:srgbClr val="000099"/>
                </a:solidFill>
              </a:rPr>
              <a:t> </a:t>
            </a:r>
            <a:r>
              <a:rPr lang="it-IT" dirty="0" err="1" smtClean="0">
                <a:solidFill>
                  <a:srgbClr val="000099"/>
                </a:solidFill>
              </a:rPr>
              <a:t>deficits</a:t>
            </a:r>
            <a:r>
              <a:rPr lang="it-IT" dirty="0" smtClean="0">
                <a:solidFill>
                  <a:srgbClr val="000099"/>
                </a:solidFill>
              </a:rPr>
              <a:t> &amp; </a:t>
            </a:r>
            <a:r>
              <a:rPr lang="it-IT" dirty="0" err="1">
                <a:solidFill>
                  <a:srgbClr val="000099"/>
                </a:solidFill>
              </a:rPr>
              <a:t>weight</a:t>
            </a:r>
            <a:r>
              <a:rPr lang="it-IT" dirty="0">
                <a:solidFill>
                  <a:srgbClr val="000099"/>
                </a:solidFill>
              </a:rPr>
              <a:t> </a:t>
            </a:r>
            <a:r>
              <a:rPr lang="it-IT" dirty="0" err="1">
                <a:solidFill>
                  <a:srgbClr val="000099"/>
                </a:solidFill>
              </a:rPr>
              <a:t>loss</a:t>
            </a:r>
            <a:r>
              <a:rPr lang="it-IT" dirty="0" smtClean="0">
                <a:solidFill>
                  <a:srgbClr val="000099"/>
                </a:solidFill>
              </a:rPr>
              <a:t>.</a:t>
            </a:r>
          </a:p>
          <a:p>
            <a:pPr marL="342900" indent="-342900" algn="just">
              <a:lnSpc>
                <a:spcPct val="130000"/>
              </a:lnSpc>
              <a:buClr>
                <a:srgbClr val="800000"/>
              </a:buClr>
              <a:buSzPct val="145000"/>
              <a:buFont typeface="Arial"/>
              <a:buChar char="•"/>
            </a:pPr>
            <a:endParaRPr lang="it-IT" dirty="0" smtClean="0">
              <a:solidFill>
                <a:srgbClr val="000099"/>
              </a:solidFill>
            </a:endParaRPr>
          </a:p>
          <a:p>
            <a:pPr marL="342900" indent="-342900" algn="just">
              <a:lnSpc>
                <a:spcPct val="130000"/>
              </a:lnSpc>
              <a:buClr>
                <a:srgbClr val="800000"/>
              </a:buClr>
              <a:buSzPct val="145000"/>
              <a:buFont typeface="Arial"/>
              <a:buChar char="•"/>
            </a:pPr>
            <a:r>
              <a:rPr lang="it-IT" dirty="0" smtClean="0">
                <a:solidFill>
                  <a:srgbClr val="000099"/>
                </a:solidFill>
              </a:rPr>
              <a:t>A </a:t>
            </a:r>
            <a:r>
              <a:rPr lang="it-IT" dirty="0" err="1">
                <a:solidFill>
                  <a:srgbClr val="000099"/>
                </a:solidFill>
              </a:rPr>
              <a:t>detailed</a:t>
            </a:r>
            <a:r>
              <a:rPr lang="it-IT" dirty="0">
                <a:solidFill>
                  <a:srgbClr val="000099"/>
                </a:solidFill>
              </a:rPr>
              <a:t> and </a:t>
            </a:r>
            <a:r>
              <a:rPr lang="it-IT" dirty="0" err="1" smtClean="0">
                <a:solidFill>
                  <a:srgbClr val="000099"/>
                </a:solidFill>
              </a:rPr>
              <a:t>careful</a:t>
            </a:r>
            <a:r>
              <a:rPr lang="it-IT" dirty="0" smtClean="0">
                <a:solidFill>
                  <a:srgbClr val="000099"/>
                </a:solidFill>
              </a:rPr>
              <a:t> </a:t>
            </a:r>
            <a:r>
              <a:rPr lang="it-IT" dirty="0" err="1" smtClean="0">
                <a:solidFill>
                  <a:srgbClr val="000099"/>
                </a:solidFill>
              </a:rPr>
              <a:t>approach</a:t>
            </a:r>
            <a:r>
              <a:rPr lang="it-IT" dirty="0" smtClean="0">
                <a:solidFill>
                  <a:srgbClr val="000099"/>
                </a:solidFill>
              </a:rPr>
              <a:t> </a:t>
            </a:r>
            <a:r>
              <a:rPr lang="it-IT" dirty="0">
                <a:solidFill>
                  <a:srgbClr val="000099"/>
                </a:solidFill>
              </a:rPr>
              <a:t>can </a:t>
            </a:r>
            <a:r>
              <a:rPr lang="it-IT" dirty="0" err="1">
                <a:solidFill>
                  <a:srgbClr val="000099"/>
                </a:solidFill>
              </a:rPr>
              <a:t>often</a:t>
            </a:r>
            <a:r>
              <a:rPr lang="it-IT" dirty="0">
                <a:solidFill>
                  <a:srgbClr val="000099"/>
                </a:solidFill>
              </a:rPr>
              <a:t> </a:t>
            </a:r>
            <a:r>
              <a:rPr lang="it-IT" dirty="0" err="1">
                <a:solidFill>
                  <a:srgbClr val="000099"/>
                </a:solidFill>
              </a:rPr>
              <a:t>reveal</a:t>
            </a:r>
            <a:r>
              <a:rPr lang="it-IT" dirty="0">
                <a:solidFill>
                  <a:srgbClr val="000099"/>
                </a:solidFill>
              </a:rPr>
              <a:t> the </a:t>
            </a:r>
            <a:r>
              <a:rPr lang="it-IT" dirty="0" err="1">
                <a:solidFill>
                  <a:srgbClr val="000099"/>
                </a:solidFill>
              </a:rPr>
              <a:t>underlying</a:t>
            </a:r>
            <a:r>
              <a:rPr lang="it-IT" dirty="0">
                <a:solidFill>
                  <a:srgbClr val="000099"/>
                </a:solidFill>
              </a:rPr>
              <a:t> </a:t>
            </a:r>
            <a:r>
              <a:rPr lang="it-IT" dirty="0" smtClean="0">
                <a:solidFill>
                  <a:srgbClr val="000099"/>
                </a:solidFill>
              </a:rPr>
              <a:t>cause</a:t>
            </a:r>
          </a:p>
          <a:p>
            <a:pPr algn="just">
              <a:lnSpc>
                <a:spcPct val="130000"/>
              </a:lnSpc>
              <a:buClr>
                <a:srgbClr val="800000"/>
              </a:buClr>
              <a:buSzPct val="145000"/>
            </a:pPr>
            <a:endParaRPr lang="it-IT" dirty="0" smtClean="0">
              <a:solidFill>
                <a:srgbClr val="000099"/>
              </a:solidFill>
            </a:endParaRPr>
          </a:p>
          <a:p>
            <a:pPr marL="342900" indent="-342900" algn="just">
              <a:lnSpc>
                <a:spcPct val="130000"/>
              </a:lnSpc>
              <a:buClr>
                <a:srgbClr val="800000"/>
              </a:buClr>
              <a:buSzPct val="145000"/>
              <a:buFont typeface="Arial"/>
              <a:buChar char="•"/>
            </a:pPr>
            <a:r>
              <a:rPr lang="it-IT" dirty="0" err="1" smtClean="0">
                <a:solidFill>
                  <a:srgbClr val="000099"/>
                </a:solidFill>
              </a:rPr>
              <a:t>Differential</a:t>
            </a:r>
            <a:r>
              <a:rPr lang="it-IT" dirty="0" smtClean="0">
                <a:solidFill>
                  <a:srgbClr val="000099"/>
                </a:solidFill>
              </a:rPr>
              <a:t> </a:t>
            </a:r>
            <a:r>
              <a:rPr lang="it-IT" dirty="0" err="1" smtClean="0">
                <a:solidFill>
                  <a:srgbClr val="000099"/>
                </a:solidFill>
              </a:rPr>
              <a:t>diagnosis</a:t>
            </a:r>
            <a:r>
              <a:rPr lang="it-IT" dirty="0" smtClean="0">
                <a:solidFill>
                  <a:srgbClr val="000099"/>
                </a:solidFill>
              </a:rPr>
              <a:t> </a:t>
            </a:r>
            <a:r>
              <a:rPr lang="it-IT" dirty="0" err="1" smtClean="0">
                <a:solidFill>
                  <a:srgbClr val="000099"/>
                </a:solidFill>
              </a:rPr>
              <a:t>is</a:t>
            </a:r>
            <a:r>
              <a:rPr lang="it-IT" dirty="0" smtClean="0">
                <a:solidFill>
                  <a:srgbClr val="000099"/>
                </a:solidFill>
              </a:rPr>
              <a:t> a </a:t>
            </a:r>
            <a:r>
              <a:rPr lang="it-IT" dirty="0" err="1" smtClean="0">
                <a:solidFill>
                  <a:srgbClr val="000099"/>
                </a:solidFill>
              </a:rPr>
              <a:t>fundamental</a:t>
            </a:r>
            <a:r>
              <a:rPr lang="it-IT" dirty="0" smtClean="0">
                <a:solidFill>
                  <a:srgbClr val="000099"/>
                </a:solidFill>
              </a:rPr>
              <a:t> </a:t>
            </a:r>
            <a:r>
              <a:rPr lang="it-IT" dirty="0" err="1" smtClean="0">
                <a:solidFill>
                  <a:srgbClr val="000099"/>
                </a:solidFill>
              </a:rPr>
              <a:t>strategy</a:t>
            </a:r>
            <a:r>
              <a:rPr lang="it-IT" dirty="0" smtClean="0">
                <a:solidFill>
                  <a:srgbClr val="000099"/>
                </a:solidFill>
              </a:rPr>
              <a:t> in </a:t>
            </a:r>
            <a:r>
              <a:rPr lang="it-IT" dirty="0" err="1" smtClean="0">
                <a:solidFill>
                  <a:srgbClr val="000099"/>
                </a:solidFill>
              </a:rPr>
              <a:t>order</a:t>
            </a:r>
            <a:r>
              <a:rPr lang="it-IT" dirty="0" smtClean="0">
                <a:solidFill>
                  <a:srgbClr val="000099"/>
                </a:solidFill>
              </a:rPr>
              <a:t> to </a:t>
            </a:r>
            <a:r>
              <a:rPr lang="it-IT" dirty="0" err="1" smtClean="0">
                <a:solidFill>
                  <a:srgbClr val="000099"/>
                </a:solidFill>
              </a:rPr>
              <a:t>identify</a:t>
            </a:r>
            <a:r>
              <a:rPr lang="it-IT" dirty="0" smtClean="0">
                <a:solidFill>
                  <a:srgbClr val="000099"/>
                </a:solidFill>
              </a:rPr>
              <a:t> the </a:t>
            </a:r>
            <a:r>
              <a:rPr lang="it-IT" dirty="0" err="1" smtClean="0">
                <a:solidFill>
                  <a:srgbClr val="000099"/>
                </a:solidFill>
              </a:rPr>
              <a:t>disease</a:t>
            </a:r>
            <a:r>
              <a:rPr lang="it-IT" dirty="0" smtClean="0">
                <a:solidFill>
                  <a:srgbClr val="000099"/>
                </a:solidFill>
              </a:rPr>
              <a:t>, </a:t>
            </a:r>
            <a:r>
              <a:rPr lang="it-IT" dirty="0" err="1" smtClean="0">
                <a:solidFill>
                  <a:srgbClr val="000099"/>
                </a:solidFill>
              </a:rPr>
              <a:t>address</a:t>
            </a:r>
            <a:r>
              <a:rPr lang="it-IT" dirty="0" smtClean="0">
                <a:solidFill>
                  <a:srgbClr val="000099"/>
                </a:solidFill>
              </a:rPr>
              <a:t> appropriate treatment and </a:t>
            </a:r>
            <a:r>
              <a:rPr lang="it-IT" dirty="0" err="1" smtClean="0">
                <a:solidFill>
                  <a:srgbClr val="000099"/>
                </a:solidFill>
              </a:rPr>
              <a:t>establish</a:t>
            </a:r>
            <a:r>
              <a:rPr lang="it-IT" dirty="0" smtClean="0">
                <a:solidFill>
                  <a:srgbClr val="000099"/>
                </a:solidFill>
              </a:rPr>
              <a:t> </a:t>
            </a:r>
            <a:r>
              <a:rPr lang="it-IT" dirty="0" err="1" smtClean="0">
                <a:solidFill>
                  <a:srgbClr val="000099"/>
                </a:solidFill>
              </a:rPr>
              <a:t>prognosis</a:t>
            </a:r>
            <a:endParaRPr lang="it-IT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768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 smtClean="0">
                <a:solidFill>
                  <a:schemeClr val="accent1"/>
                </a:solidFill>
              </a:rPr>
              <a:t>Small </a:t>
            </a:r>
            <a:r>
              <a:rPr lang="it-IT" sz="3200" b="1" dirty="0" err="1" smtClean="0">
                <a:solidFill>
                  <a:schemeClr val="accent1"/>
                </a:solidFill>
              </a:rPr>
              <a:t>bowel</a:t>
            </a:r>
            <a:r>
              <a:rPr lang="it-IT" sz="3200" b="1" dirty="0" smtClean="0">
                <a:solidFill>
                  <a:schemeClr val="accent1"/>
                </a:solidFill>
              </a:rPr>
              <a:t> </a:t>
            </a:r>
            <a:r>
              <a:rPr lang="it-IT" sz="3200" b="1" dirty="0" err="1" smtClean="0">
                <a:solidFill>
                  <a:schemeClr val="accent1"/>
                </a:solidFill>
              </a:rPr>
              <a:t>amyloidosis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467544" y="4659982"/>
            <a:ext cx="4104456" cy="288032"/>
          </a:xfrm>
        </p:spPr>
        <p:txBody>
          <a:bodyPr/>
          <a:lstStyle/>
          <a:p>
            <a:r>
              <a:rPr lang="en-GB" sz="1200" b="1" i="1" dirty="0" err="1" smtClean="0">
                <a:solidFill>
                  <a:schemeClr val="tx1"/>
                </a:solidFill>
              </a:rPr>
              <a:t>Bansal</a:t>
            </a:r>
            <a:r>
              <a:rPr lang="en-GB" sz="1200" b="1" i="1" dirty="0" smtClean="0">
                <a:solidFill>
                  <a:schemeClr val="tx1"/>
                </a:solidFill>
              </a:rPr>
              <a:t> R., et al., </a:t>
            </a:r>
            <a:r>
              <a:rPr lang="sv-SE" sz="1200" b="1" i="1" dirty="0">
                <a:solidFill>
                  <a:schemeClr val="tx1"/>
                </a:solidFill>
              </a:rPr>
              <a:t>Curr Gastroenterol Rep </a:t>
            </a:r>
            <a:r>
              <a:rPr lang="sv-SE" sz="1200" b="1" i="1" dirty="0" smtClean="0">
                <a:solidFill>
                  <a:schemeClr val="tx1"/>
                </a:solidFill>
              </a:rPr>
              <a:t>2018</a:t>
            </a:r>
            <a:r>
              <a:rPr lang="sv-SE" sz="1200" b="1" i="1" dirty="0">
                <a:solidFill>
                  <a:schemeClr val="tx1"/>
                </a:solidFill>
              </a:rPr>
              <a:t>;</a:t>
            </a:r>
            <a:r>
              <a:rPr lang="sv-SE" sz="1200" b="1" i="1" dirty="0" smtClean="0">
                <a:solidFill>
                  <a:schemeClr val="tx1"/>
                </a:solidFill>
              </a:rPr>
              <a:t> </a:t>
            </a:r>
            <a:r>
              <a:rPr lang="sv-SE" sz="1200" b="1" i="1" dirty="0">
                <a:solidFill>
                  <a:schemeClr val="tx1"/>
                </a:solidFill>
              </a:rPr>
              <a:t>20: </a:t>
            </a:r>
            <a:r>
              <a:rPr lang="sv-SE" sz="1200" b="1" i="1" dirty="0" smtClean="0">
                <a:solidFill>
                  <a:schemeClr val="tx1"/>
                </a:solidFill>
              </a:rPr>
              <a:t>11</a:t>
            </a:r>
            <a:endParaRPr lang="en-GB" sz="1200" b="1" i="1" dirty="0">
              <a:solidFill>
                <a:schemeClr val="tx1"/>
              </a:solidFill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45" r="64295"/>
          <a:stretch/>
        </p:blipFill>
        <p:spPr bwMode="auto">
          <a:xfrm>
            <a:off x="539552" y="2283718"/>
            <a:ext cx="2648148" cy="223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107504" y="843558"/>
            <a:ext cx="8988846" cy="1363038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spAutoFit/>
          </a:bodyPr>
          <a:lstStyle/>
          <a:p>
            <a:pPr marL="342900" indent="-342900">
              <a:lnSpc>
                <a:spcPct val="14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FF0000"/>
                </a:solidFill>
              </a:rPr>
              <a:t>AL-</a:t>
            </a:r>
            <a:r>
              <a:rPr lang="el-GR" b="1" dirty="0" smtClean="0">
                <a:solidFill>
                  <a:srgbClr val="FF0000"/>
                </a:solidFill>
              </a:rPr>
              <a:t>λ</a:t>
            </a:r>
            <a:r>
              <a:rPr lang="it-IT" b="1" dirty="0" smtClean="0">
                <a:solidFill>
                  <a:srgbClr val="000090"/>
                </a:solidFill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</a:rPr>
              <a:t>is</a:t>
            </a:r>
            <a:r>
              <a:rPr lang="it-IT" b="1" dirty="0" smtClean="0">
                <a:solidFill>
                  <a:srgbClr val="000090"/>
                </a:solidFill>
              </a:rPr>
              <a:t> the </a:t>
            </a:r>
            <a:r>
              <a:rPr lang="it-IT" b="1" dirty="0" err="1" smtClean="0">
                <a:solidFill>
                  <a:srgbClr val="000090"/>
                </a:solidFill>
              </a:rPr>
              <a:t>most</a:t>
            </a:r>
            <a:r>
              <a:rPr lang="it-IT" b="1" dirty="0" smtClean="0">
                <a:solidFill>
                  <a:srgbClr val="000090"/>
                </a:solidFill>
              </a:rPr>
              <a:t> common </a:t>
            </a:r>
            <a:r>
              <a:rPr lang="it-IT" b="1" dirty="0" err="1" smtClean="0">
                <a:solidFill>
                  <a:srgbClr val="000090"/>
                </a:solidFill>
              </a:rPr>
              <a:t>type</a:t>
            </a:r>
            <a:r>
              <a:rPr lang="it-IT" b="1" dirty="0" smtClean="0">
                <a:solidFill>
                  <a:srgbClr val="000090"/>
                </a:solidFill>
              </a:rPr>
              <a:t> of </a:t>
            </a:r>
            <a:r>
              <a:rPr lang="it-IT" b="1" dirty="0" err="1" smtClean="0">
                <a:solidFill>
                  <a:srgbClr val="000090"/>
                </a:solidFill>
              </a:rPr>
              <a:t>amyloid</a:t>
            </a:r>
            <a:r>
              <a:rPr lang="it-IT" b="1" dirty="0" smtClean="0">
                <a:solidFill>
                  <a:srgbClr val="000090"/>
                </a:solidFill>
              </a:rPr>
              <a:t> and </a:t>
            </a:r>
            <a:r>
              <a:rPr lang="it-IT" b="1" dirty="0" err="1" smtClean="0">
                <a:solidFill>
                  <a:srgbClr val="000090"/>
                </a:solidFill>
              </a:rPr>
              <a:t>occurs</a:t>
            </a:r>
            <a:r>
              <a:rPr lang="it-IT" b="1" dirty="0" smtClean="0">
                <a:solidFill>
                  <a:srgbClr val="000090"/>
                </a:solidFill>
              </a:rPr>
              <a:t> in 53% of </a:t>
            </a:r>
            <a:r>
              <a:rPr lang="it-IT" b="1" dirty="0" err="1" smtClean="0">
                <a:solidFill>
                  <a:srgbClr val="000090"/>
                </a:solidFill>
              </a:rPr>
              <a:t>pts</a:t>
            </a:r>
            <a:endParaRPr lang="it-IT" b="1" dirty="0" smtClean="0">
              <a:solidFill>
                <a:srgbClr val="000090"/>
              </a:solidFill>
            </a:endParaRPr>
          </a:p>
          <a:p>
            <a:pPr marL="342900" indent="-342900">
              <a:lnSpc>
                <a:spcPct val="14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000090"/>
                </a:solidFill>
              </a:rPr>
              <a:t>The </a:t>
            </a:r>
            <a:r>
              <a:rPr lang="it-IT" b="1" dirty="0" err="1" smtClean="0">
                <a:solidFill>
                  <a:srgbClr val="000090"/>
                </a:solidFill>
              </a:rPr>
              <a:t>least</a:t>
            </a:r>
            <a:r>
              <a:rPr lang="it-IT" b="1" dirty="0" smtClean="0">
                <a:solidFill>
                  <a:srgbClr val="000090"/>
                </a:solidFill>
              </a:rPr>
              <a:t> common </a:t>
            </a:r>
            <a:r>
              <a:rPr lang="it-IT" b="1" dirty="0" err="1" smtClean="0">
                <a:solidFill>
                  <a:srgbClr val="000090"/>
                </a:solidFill>
              </a:rPr>
              <a:t>amyloid</a:t>
            </a:r>
            <a:r>
              <a:rPr lang="it-IT" b="1" dirty="0" smtClean="0">
                <a:solidFill>
                  <a:srgbClr val="000090"/>
                </a:solidFill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</a:rPr>
              <a:t>type</a:t>
            </a:r>
            <a:r>
              <a:rPr lang="it-IT" b="1" dirty="0" smtClean="0">
                <a:solidFill>
                  <a:srgbClr val="000090"/>
                </a:solidFill>
              </a:rPr>
              <a:t> </a:t>
            </a:r>
            <a:r>
              <a:rPr lang="it-IT" b="1" dirty="0" err="1">
                <a:solidFill>
                  <a:srgbClr val="000090"/>
                </a:solidFill>
              </a:rPr>
              <a:t>i</a:t>
            </a:r>
            <a:r>
              <a:rPr lang="it-IT" b="1" dirty="0" err="1" smtClean="0">
                <a:solidFill>
                  <a:srgbClr val="000090"/>
                </a:solidFill>
              </a:rPr>
              <a:t>s</a:t>
            </a:r>
            <a:r>
              <a:rPr lang="it-IT" b="1" dirty="0" smtClean="0">
                <a:solidFill>
                  <a:srgbClr val="00009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AA</a:t>
            </a:r>
            <a:r>
              <a:rPr lang="it-IT" b="1" dirty="0" smtClean="0">
                <a:solidFill>
                  <a:srgbClr val="000090"/>
                </a:solidFill>
              </a:rPr>
              <a:t> and </a:t>
            </a:r>
            <a:r>
              <a:rPr lang="it-IT" b="1" dirty="0" err="1" smtClean="0">
                <a:solidFill>
                  <a:srgbClr val="000090"/>
                </a:solidFill>
              </a:rPr>
              <a:t>occurs</a:t>
            </a:r>
            <a:r>
              <a:rPr lang="it-IT" b="1" dirty="0" smtClean="0">
                <a:solidFill>
                  <a:srgbClr val="000090"/>
                </a:solidFill>
              </a:rPr>
              <a:t> in 10% of </a:t>
            </a:r>
            <a:r>
              <a:rPr lang="it-IT" b="1" dirty="0" err="1" smtClean="0">
                <a:solidFill>
                  <a:srgbClr val="000090"/>
                </a:solidFill>
              </a:rPr>
              <a:t>pts</a:t>
            </a:r>
            <a:endParaRPr lang="it-IT" b="1" dirty="0" smtClean="0">
              <a:solidFill>
                <a:srgbClr val="000090"/>
              </a:solidFill>
            </a:endParaRPr>
          </a:p>
          <a:p>
            <a:pPr marL="342900" indent="-342900">
              <a:lnSpc>
                <a:spcPct val="14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b="1" dirty="0" err="1" smtClean="0">
                <a:solidFill>
                  <a:srgbClr val="000090"/>
                </a:solidFill>
              </a:rPr>
              <a:t>Both</a:t>
            </a:r>
            <a:r>
              <a:rPr lang="it-IT" b="1" dirty="0" smtClean="0">
                <a:solidFill>
                  <a:srgbClr val="00009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AL-</a:t>
            </a:r>
            <a:r>
              <a:rPr lang="el-GR" b="1" dirty="0" smtClean="0">
                <a:solidFill>
                  <a:srgbClr val="FF0000"/>
                </a:solidFill>
              </a:rPr>
              <a:t>λ</a:t>
            </a:r>
            <a:r>
              <a:rPr lang="it-IT" b="1" dirty="0" smtClean="0">
                <a:solidFill>
                  <a:srgbClr val="000090"/>
                </a:solidFill>
              </a:rPr>
              <a:t> and </a:t>
            </a:r>
            <a:r>
              <a:rPr lang="it-IT" b="1" dirty="0" smtClean="0">
                <a:solidFill>
                  <a:srgbClr val="FF0000"/>
                </a:solidFill>
              </a:rPr>
              <a:t>AA</a:t>
            </a:r>
            <a:r>
              <a:rPr lang="it-IT" b="1" dirty="0" smtClean="0">
                <a:solidFill>
                  <a:srgbClr val="000090"/>
                </a:solidFill>
              </a:rPr>
              <a:t> are </a:t>
            </a:r>
            <a:r>
              <a:rPr lang="it-IT" b="1" dirty="0" err="1" smtClean="0">
                <a:solidFill>
                  <a:srgbClr val="000090"/>
                </a:solidFill>
              </a:rPr>
              <a:t>most</a:t>
            </a:r>
            <a:r>
              <a:rPr lang="it-IT" b="1" dirty="0" smtClean="0">
                <a:solidFill>
                  <a:srgbClr val="000090"/>
                </a:solidFill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</a:rPr>
              <a:t>commonly</a:t>
            </a:r>
            <a:r>
              <a:rPr lang="it-IT" b="1" dirty="0" smtClean="0">
                <a:solidFill>
                  <a:srgbClr val="000090"/>
                </a:solidFill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</a:rPr>
              <a:t>found</a:t>
            </a:r>
            <a:r>
              <a:rPr lang="it-IT" b="1" dirty="0" smtClean="0">
                <a:solidFill>
                  <a:srgbClr val="000090"/>
                </a:solidFill>
              </a:rPr>
              <a:t> in the </a:t>
            </a:r>
            <a:r>
              <a:rPr lang="it-IT" b="1" dirty="0" err="1" smtClean="0">
                <a:solidFill>
                  <a:srgbClr val="000090"/>
                </a:solidFill>
              </a:rPr>
              <a:t>stomach</a:t>
            </a:r>
            <a:r>
              <a:rPr lang="it-IT" b="1" dirty="0" smtClean="0">
                <a:solidFill>
                  <a:srgbClr val="000090"/>
                </a:solidFill>
              </a:rPr>
              <a:t> and </a:t>
            </a:r>
            <a:r>
              <a:rPr lang="it-IT" b="1" dirty="0" err="1" smtClean="0">
                <a:solidFill>
                  <a:srgbClr val="000090"/>
                </a:solidFill>
              </a:rPr>
              <a:t>duodenum</a:t>
            </a:r>
            <a:endParaRPr lang="it-IT" b="1" dirty="0" smtClean="0">
              <a:solidFill>
                <a:srgbClr val="000090"/>
              </a:solidFill>
            </a:endParaRPr>
          </a:p>
        </p:txBody>
      </p:sp>
      <p:pic>
        <p:nvPicPr>
          <p:cNvPr id="3" name="Immagine 2" descr="birifrangenza-amiloidosi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242412"/>
            <a:ext cx="3024336" cy="2268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360" y="2224410"/>
            <a:ext cx="266479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248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CasellaDiTesto 2"/>
          <p:cNvSpPr txBox="1">
            <a:spLocks noChangeArrowheads="1"/>
          </p:cNvSpPr>
          <p:nvPr/>
        </p:nvSpPr>
        <p:spPr bwMode="auto">
          <a:xfrm>
            <a:off x="2830513" y="347663"/>
            <a:ext cx="30924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120" tIns="38059" rIns="76120" bIns="38059">
            <a:spAutoFit/>
          </a:bodyPr>
          <a:lstStyle>
            <a:lvl1pPr>
              <a:defRPr sz="17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7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7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7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7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it-IT" sz="2800" b="1" dirty="0" err="1">
                <a:solidFill>
                  <a:srgbClr val="000090"/>
                </a:solidFill>
              </a:rPr>
              <a:t>Acknowledgements</a:t>
            </a:r>
            <a:endParaRPr lang="it-IT" sz="2800" b="1" dirty="0">
              <a:solidFill>
                <a:srgbClr val="000090"/>
              </a:solidFill>
            </a:endParaRPr>
          </a:p>
        </p:txBody>
      </p:sp>
      <p:pic>
        <p:nvPicPr>
          <p:cNvPr id="93186" name="Picture 13" descr="http://loop.frontiersin.org/images/profile/3784/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54" y="3579589"/>
            <a:ext cx="16208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7" descr="http://www.umbertovolta.it/wp-content/uploads/2013/05/umberto_volt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9" y="492054"/>
            <a:ext cx="2447131" cy="157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2" descr="C:\Users\roberto.degiorgio\Pictures\ZZZ-VZ-Ricordi\AGA-DDW-Chicago-2017\20170509_1209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8" r="14023"/>
          <a:stretch>
            <a:fillRect/>
          </a:stretch>
        </p:blipFill>
        <p:spPr bwMode="auto">
          <a:xfrm>
            <a:off x="6660232" y="2859782"/>
            <a:ext cx="2237951" cy="174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4" descr="Foto17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58" y="271492"/>
            <a:ext cx="2792654" cy="182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24" descr="C:\Users\reparto.HOSPITAL\Desktop\laboratorio file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49" y="2526936"/>
            <a:ext cx="2271062" cy="170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2" descr="Immagine correlat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26781"/>
            <a:ext cx="1224136" cy="152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Immagin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261" y="996664"/>
            <a:ext cx="1554881" cy="103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3" name="Immagin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987" y="2211710"/>
            <a:ext cx="942053" cy="94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2040" y="3513311"/>
            <a:ext cx="1068058" cy="1362695"/>
          </a:xfrm>
          <a:prstGeom prst="rect">
            <a:avLst/>
          </a:prstGeom>
        </p:spPr>
      </p:pic>
      <p:pic>
        <p:nvPicPr>
          <p:cNvPr id="13" name="Immagine 12" descr="Armin 2_0.tmp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48064" y="2223231"/>
            <a:ext cx="1296144" cy="1140607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53795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/>
          <p:cNvGrpSpPr/>
          <p:nvPr/>
        </p:nvGrpSpPr>
        <p:grpSpPr>
          <a:xfrm>
            <a:off x="391279" y="811716"/>
            <a:ext cx="8357197" cy="3848266"/>
            <a:chOff x="391267" y="811716"/>
            <a:chExt cx="8357197" cy="3848266"/>
          </a:xfrm>
        </p:grpSpPr>
        <p:pic>
          <p:nvPicPr>
            <p:cNvPr id="4" name="Immagine 3" descr="Schermata 2019-10-13 alle 17.59.43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03" t="28218" r="985" b="4766"/>
            <a:stretch/>
          </p:blipFill>
          <p:spPr>
            <a:xfrm>
              <a:off x="4572000" y="811716"/>
              <a:ext cx="4176464" cy="3848266"/>
            </a:xfrm>
            <a:prstGeom prst="rect">
              <a:avLst/>
            </a:prstGeom>
          </p:spPr>
        </p:pic>
        <p:sp>
          <p:nvSpPr>
            <p:cNvPr id="5" name="CasellaDiTesto 4"/>
            <p:cNvSpPr txBox="1"/>
            <p:nvPr/>
          </p:nvSpPr>
          <p:spPr>
            <a:xfrm>
              <a:off x="391267" y="1203598"/>
              <a:ext cx="4180733" cy="822890"/>
            </a:xfrm>
            <a:prstGeom prst="rect">
              <a:avLst/>
            </a:prstGeom>
            <a:noFill/>
          </p:spPr>
          <p:txBody>
            <a:bodyPr wrap="none" lIns="108000" tIns="108000" rIns="108000" bIns="108000" rtlCol="0">
              <a:spAutoFit/>
            </a:bodyPr>
            <a:lstStyle/>
            <a:p>
              <a:pPr marL="285750" indent="-285750">
                <a:lnSpc>
                  <a:spcPct val="110000"/>
                </a:lnSpc>
                <a:buClr>
                  <a:srgbClr val="800000"/>
                </a:buClr>
                <a:buSzPct val="145000"/>
                <a:buFont typeface="Arial"/>
                <a:buChar char="•"/>
              </a:pPr>
              <a:r>
                <a:rPr lang="it-IT" dirty="0" smtClean="0">
                  <a:solidFill>
                    <a:srgbClr val="000090"/>
                  </a:solidFill>
                </a:rPr>
                <a:t>Mixing (</a:t>
              </a:r>
              <a:r>
                <a:rPr lang="it-IT" dirty="0" err="1" smtClean="0">
                  <a:solidFill>
                    <a:srgbClr val="000090"/>
                  </a:solidFill>
                </a:rPr>
                <a:t>enzymes</a:t>
              </a:r>
              <a:r>
                <a:rPr lang="it-IT" dirty="0" smtClean="0">
                  <a:solidFill>
                    <a:srgbClr val="000090"/>
                  </a:solidFill>
                </a:rPr>
                <a:t> and bile </a:t>
              </a:r>
              <a:r>
                <a:rPr lang="it-IT" dirty="0" err="1" smtClean="0">
                  <a:solidFill>
                    <a:srgbClr val="000090"/>
                  </a:solidFill>
                </a:rPr>
                <a:t>secretion</a:t>
              </a:r>
              <a:r>
                <a:rPr lang="it-IT" dirty="0" smtClean="0">
                  <a:solidFill>
                    <a:srgbClr val="000090"/>
                  </a:solidFill>
                </a:rPr>
                <a:t>)</a:t>
              </a:r>
            </a:p>
            <a:p>
              <a:pPr>
                <a:lnSpc>
                  <a:spcPct val="110000"/>
                </a:lnSpc>
                <a:buClr>
                  <a:srgbClr val="800000"/>
                </a:buClr>
                <a:buSzPct val="145000"/>
              </a:pPr>
              <a:r>
                <a:rPr lang="it-IT" dirty="0" smtClean="0">
                  <a:solidFill>
                    <a:srgbClr val="000090"/>
                  </a:solidFill>
                </a:rPr>
                <a:t>     with </a:t>
              </a:r>
              <a:r>
                <a:rPr lang="it-IT" dirty="0" err="1" smtClean="0">
                  <a:solidFill>
                    <a:srgbClr val="000090"/>
                  </a:solidFill>
                </a:rPr>
                <a:t>chyme</a:t>
              </a:r>
              <a:r>
                <a:rPr lang="it-IT" dirty="0" smtClean="0">
                  <a:solidFill>
                    <a:srgbClr val="000090"/>
                  </a:solidFill>
                </a:rPr>
                <a:t> from </a:t>
              </a:r>
              <a:r>
                <a:rPr lang="it-IT" dirty="0" err="1" smtClean="0">
                  <a:solidFill>
                    <a:srgbClr val="000090"/>
                  </a:solidFill>
                </a:rPr>
                <a:t>stomach</a:t>
              </a:r>
              <a:r>
                <a:rPr lang="it-IT" dirty="0" smtClean="0">
                  <a:solidFill>
                    <a:srgbClr val="000090"/>
                  </a:solidFill>
                </a:rPr>
                <a:t> 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391267" y="2724714"/>
              <a:ext cx="2231481" cy="495108"/>
            </a:xfrm>
            <a:prstGeom prst="rect">
              <a:avLst/>
            </a:prstGeom>
            <a:noFill/>
          </p:spPr>
          <p:txBody>
            <a:bodyPr wrap="none" lIns="108000" tIns="108000" rIns="108000" bIns="108000" rtlCol="0">
              <a:spAutoFit/>
            </a:bodyPr>
            <a:lstStyle/>
            <a:p>
              <a:pPr marL="285750" indent="-285750">
                <a:buClr>
                  <a:srgbClr val="800000"/>
                </a:buClr>
                <a:buSzPct val="145000"/>
                <a:buFont typeface="Arial"/>
                <a:buChar char="•"/>
              </a:pPr>
              <a:r>
                <a:rPr lang="it-IT" dirty="0" err="1" smtClean="0">
                  <a:solidFill>
                    <a:srgbClr val="000090"/>
                  </a:solidFill>
                </a:rPr>
                <a:t>Mucosal</a:t>
              </a:r>
              <a:r>
                <a:rPr lang="it-IT" dirty="0" smtClean="0">
                  <a:solidFill>
                    <a:srgbClr val="000090"/>
                  </a:solidFill>
                </a:rPr>
                <a:t> </a:t>
              </a:r>
              <a:r>
                <a:rPr lang="it-IT" dirty="0" err="1" smtClean="0">
                  <a:solidFill>
                    <a:srgbClr val="000090"/>
                  </a:solidFill>
                </a:rPr>
                <a:t>function</a:t>
              </a:r>
              <a:endParaRPr lang="it-IT" dirty="0" smtClean="0">
                <a:solidFill>
                  <a:srgbClr val="000090"/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391267" y="3291830"/>
              <a:ext cx="2757266" cy="495108"/>
            </a:xfrm>
            <a:prstGeom prst="rect">
              <a:avLst/>
            </a:prstGeom>
            <a:noFill/>
          </p:spPr>
          <p:txBody>
            <a:bodyPr wrap="none" lIns="108000" tIns="108000" rIns="108000" bIns="108000" rtlCol="0">
              <a:spAutoFit/>
            </a:bodyPr>
            <a:lstStyle/>
            <a:p>
              <a:pPr marL="285750" indent="-285750">
                <a:buClr>
                  <a:srgbClr val="800000"/>
                </a:buClr>
                <a:buSzPct val="145000"/>
                <a:buFont typeface="Arial"/>
                <a:buChar char="•"/>
              </a:pPr>
              <a:r>
                <a:rPr lang="it-IT" dirty="0" err="1" smtClean="0">
                  <a:solidFill>
                    <a:srgbClr val="000090"/>
                  </a:solidFill>
                </a:rPr>
                <a:t>Splanchnic</a:t>
              </a:r>
              <a:r>
                <a:rPr lang="it-IT" dirty="0" smtClean="0">
                  <a:solidFill>
                    <a:srgbClr val="000090"/>
                  </a:solidFill>
                </a:rPr>
                <a:t> </a:t>
              </a:r>
              <a:r>
                <a:rPr lang="it-IT" dirty="0" err="1" smtClean="0">
                  <a:solidFill>
                    <a:srgbClr val="000090"/>
                  </a:solidFill>
                </a:rPr>
                <a:t>blood</a:t>
              </a:r>
              <a:r>
                <a:rPr lang="it-IT" dirty="0" smtClean="0">
                  <a:solidFill>
                    <a:srgbClr val="000090"/>
                  </a:solidFill>
                </a:rPr>
                <a:t> flow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391267" y="2148650"/>
              <a:ext cx="2898330" cy="495108"/>
            </a:xfrm>
            <a:prstGeom prst="rect">
              <a:avLst/>
            </a:prstGeom>
            <a:noFill/>
          </p:spPr>
          <p:txBody>
            <a:bodyPr wrap="none" lIns="108000" tIns="108000" rIns="108000" bIns="108000" rtlCol="0">
              <a:spAutoFit/>
            </a:bodyPr>
            <a:lstStyle/>
            <a:p>
              <a:pPr marL="285750" indent="-285750">
                <a:buClr>
                  <a:srgbClr val="800000"/>
                </a:buClr>
                <a:buSzPct val="145000"/>
                <a:buFont typeface="Arial"/>
                <a:buChar char="•"/>
              </a:pPr>
              <a:r>
                <a:rPr lang="it-IT" dirty="0" err="1" smtClean="0">
                  <a:solidFill>
                    <a:srgbClr val="000090"/>
                  </a:solidFill>
                </a:rPr>
                <a:t>Intestinal</a:t>
              </a:r>
              <a:r>
                <a:rPr lang="it-IT" dirty="0" smtClean="0">
                  <a:solidFill>
                    <a:srgbClr val="000090"/>
                  </a:solidFill>
                </a:rPr>
                <a:t> </a:t>
              </a:r>
              <a:r>
                <a:rPr lang="it-IT" dirty="0" err="1" smtClean="0">
                  <a:solidFill>
                    <a:srgbClr val="000090"/>
                  </a:solidFill>
                </a:rPr>
                <a:t>motility</a:t>
              </a:r>
              <a:r>
                <a:rPr lang="it-IT" dirty="0" smtClean="0">
                  <a:solidFill>
                    <a:srgbClr val="000090"/>
                  </a:solidFill>
                </a:rPr>
                <a:t> (ENS)</a:t>
              </a: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391267" y="3876842"/>
              <a:ext cx="3244579" cy="495108"/>
            </a:xfrm>
            <a:prstGeom prst="rect">
              <a:avLst/>
            </a:prstGeom>
            <a:noFill/>
          </p:spPr>
          <p:txBody>
            <a:bodyPr wrap="none" lIns="108000" tIns="108000" rIns="108000" bIns="108000" rtlCol="0">
              <a:spAutoFit/>
            </a:bodyPr>
            <a:lstStyle/>
            <a:p>
              <a:pPr marL="285750" indent="-285750">
                <a:buClr>
                  <a:srgbClr val="800000"/>
                </a:buClr>
                <a:buSzPct val="145000"/>
                <a:buFont typeface="Arial"/>
                <a:buChar char="•"/>
              </a:pPr>
              <a:r>
                <a:rPr lang="it-IT" dirty="0" err="1" smtClean="0">
                  <a:solidFill>
                    <a:srgbClr val="000090"/>
                  </a:solidFill>
                </a:rPr>
                <a:t>Commensal</a:t>
              </a:r>
              <a:r>
                <a:rPr lang="it-IT" dirty="0" smtClean="0">
                  <a:solidFill>
                    <a:srgbClr val="000090"/>
                  </a:solidFill>
                </a:rPr>
                <a:t> </a:t>
              </a:r>
              <a:r>
                <a:rPr lang="it-IT" dirty="0" err="1" smtClean="0">
                  <a:solidFill>
                    <a:srgbClr val="000090"/>
                  </a:solidFill>
                </a:rPr>
                <a:t>gut</a:t>
              </a:r>
              <a:r>
                <a:rPr lang="it-IT" dirty="0" smtClean="0">
                  <a:solidFill>
                    <a:srgbClr val="000090"/>
                  </a:solidFill>
                </a:rPr>
                <a:t> </a:t>
              </a:r>
              <a:r>
                <a:rPr lang="it-IT" dirty="0" err="1" smtClean="0">
                  <a:solidFill>
                    <a:srgbClr val="000090"/>
                  </a:solidFill>
                </a:rPr>
                <a:t>microbiota</a:t>
              </a:r>
              <a:endParaRPr lang="it-IT" dirty="0" smtClean="0">
                <a:solidFill>
                  <a:srgbClr val="000090"/>
                </a:solidFill>
              </a:endParaRPr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3093118" y="123478"/>
            <a:ext cx="2847034" cy="684904"/>
          </a:xfrm>
          <a:prstGeom prst="rect">
            <a:avLst/>
          </a:prstGeom>
          <a:noFill/>
        </p:spPr>
        <p:txBody>
          <a:bodyPr wrap="none" lIns="108000" tIns="108000" rIns="108000" bIns="108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800" b="1" dirty="0" err="1" smtClean="0">
                <a:solidFill>
                  <a:schemeClr val="accent5">
                    <a:lumMod val="50000"/>
                  </a:schemeClr>
                </a:solidFill>
              </a:rPr>
              <a:t>Gut</a:t>
            </a:r>
            <a:r>
              <a:rPr lang="it-IT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t-IT" sz="2800" b="1" dirty="0" err="1" smtClean="0">
                <a:solidFill>
                  <a:schemeClr val="accent5">
                    <a:lumMod val="50000"/>
                  </a:schemeClr>
                </a:solidFill>
              </a:rPr>
              <a:t>physiology</a:t>
            </a:r>
            <a:endParaRPr lang="it-IT" sz="28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0" y="-20538"/>
            <a:ext cx="9144000" cy="5164038"/>
            <a:chOff x="0" y="-20538"/>
            <a:chExt cx="9144000" cy="5164038"/>
          </a:xfrm>
        </p:grpSpPr>
        <p:grpSp>
          <p:nvGrpSpPr>
            <p:cNvPr id="31" name="Gruppo 30"/>
            <p:cNvGrpSpPr/>
            <p:nvPr/>
          </p:nvGrpSpPr>
          <p:grpSpPr>
            <a:xfrm>
              <a:off x="0" y="-20538"/>
              <a:ext cx="9144000" cy="5164038"/>
              <a:chOff x="0" y="-20538"/>
              <a:chExt cx="9144000" cy="5164038"/>
            </a:xfrm>
          </p:grpSpPr>
          <p:sp>
            <p:nvSpPr>
              <p:cNvPr id="17" name="Rettangolo 16"/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 smtClean="0"/>
                  <a:t>…</a:t>
                </a:r>
                <a:endParaRPr lang="it-IT" dirty="0"/>
              </a:p>
            </p:txBody>
          </p:sp>
          <p:pic>
            <p:nvPicPr>
              <p:cNvPr id="18" name="SisImage6"/>
              <p:cNvPicPr>
                <a:picLocks noChangeAspect="1"/>
              </p:cNvPicPr>
              <p:nvPr/>
            </p:nvPicPr>
            <p:blipFill>
              <a:blip r:embed="rId4">
                <a:lum bright="24000"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75" b="5161"/>
              <a:stretch>
                <a:fillRect/>
              </a:stretch>
            </p:blipFill>
            <p:spPr bwMode="auto">
              <a:xfrm>
                <a:off x="38103" y="-9525"/>
                <a:ext cx="6208713" cy="5143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9" name="Group 19"/>
              <p:cNvGrpSpPr>
                <a:grpSpLocks/>
              </p:cNvGrpSpPr>
              <p:nvPr/>
            </p:nvGrpSpPr>
            <p:grpSpPr bwMode="auto">
              <a:xfrm>
                <a:off x="228600" y="4457706"/>
                <a:ext cx="787400" cy="307962"/>
                <a:chOff x="72" y="3938"/>
                <a:chExt cx="463" cy="285"/>
              </a:xfrm>
            </p:grpSpPr>
            <p:sp>
              <p:nvSpPr>
                <p:cNvPr id="20" name="Text Box 2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72" y="3938"/>
                  <a:ext cx="463" cy="2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0" tIns="45711" rIns="91420" bIns="45711">
                  <a:spAutoFit/>
                </a:bodyPr>
                <a:lstStyle>
                  <a:lvl1pPr algn="l" eaLnBrk="0" hangingPunct="0">
                    <a:defRPr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  <a:cs typeface="Arial" charset="0"/>
                    </a:defRPr>
                  </a:lvl1pPr>
                  <a:lvl2pPr marL="742950" indent="-285750" algn="l" eaLnBrk="0" hangingPunct="0">
                    <a:defRPr>
                      <a:solidFill>
                        <a:schemeClr val="tx1"/>
                      </a:solidFill>
                      <a:latin typeface="Tahoma" charset="0"/>
                      <a:ea typeface="Arial" charset="0"/>
                      <a:cs typeface="Arial" charset="0"/>
                    </a:defRPr>
                  </a:lvl2pPr>
                  <a:lvl3pPr marL="1143000" indent="-228600" algn="l" eaLnBrk="0" hangingPunct="0">
                    <a:defRPr>
                      <a:solidFill>
                        <a:schemeClr val="tx1"/>
                      </a:solidFill>
                      <a:latin typeface="Tahoma" charset="0"/>
                      <a:ea typeface="Arial" charset="0"/>
                      <a:cs typeface="Arial" charset="0"/>
                    </a:defRPr>
                  </a:lvl3pPr>
                  <a:lvl4pPr marL="1600200" indent="-228600" algn="l" eaLnBrk="0" hangingPunct="0">
                    <a:defRPr>
                      <a:solidFill>
                        <a:schemeClr val="tx1"/>
                      </a:solidFill>
                      <a:latin typeface="Tahoma" charset="0"/>
                      <a:ea typeface="Arial" charset="0"/>
                      <a:cs typeface="Arial" charset="0"/>
                    </a:defRPr>
                  </a:lvl4pPr>
                  <a:lvl5pPr marL="2057400" indent="-228600" algn="l" eaLnBrk="0" hangingPunct="0">
                    <a:defRPr>
                      <a:solidFill>
                        <a:schemeClr val="tx1"/>
                      </a:solidFill>
                      <a:latin typeface="Tahoma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sz="1400" smtClean="0">
                      <a:solidFill>
                        <a:srgbClr val="FFFFFF"/>
                      </a:solidFill>
                      <a:latin typeface="Calibri" charset="0"/>
                    </a:rPr>
                    <a:t>100 µm</a:t>
                  </a:r>
                </a:p>
              </p:txBody>
            </p:sp>
            <p:cxnSp>
              <p:nvCxnSpPr>
                <p:cNvPr id="21" name="Gerade Verbindung 91"/>
                <p:cNvCxnSpPr>
                  <a:cxnSpLocks noChangeAspect="1"/>
                </p:cNvCxnSpPr>
                <p:nvPr/>
              </p:nvCxnSpPr>
              <p:spPr bwMode="auto">
                <a:xfrm>
                  <a:off x="162" y="4176"/>
                  <a:ext cx="270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22" name="Text Box 62"/>
              <p:cNvSpPr txBox="1">
                <a:spLocks noChangeArrowheads="1"/>
              </p:cNvSpPr>
              <p:nvPr/>
            </p:nvSpPr>
            <p:spPr bwMode="auto">
              <a:xfrm>
                <a:off x="7309052" y="1775073"/>
                <a:ext cx="85247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defRPr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Arial" charset="0"/>
                  </a:defRPr>
                </a:lvl1pPr>
                <a:lvl2pPr marL="742950" indent="-285750" algn="l" eaLnBrk="0" hangingPunct="0"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2pPr>
                <a:lvl3pPr marL="1143000" indent="-228600" algn="l" eaLnBrk="0" hangingPunct="0"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3pPr>
                <a:lvl4pPr marL="1600200" indent="-228600" algn="l" eaLnBrk="0" hangingPunct="0"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4pPr>
                <a:lvl5pPr marL="2057400" indent="-228600" algn="l" eaLnBrk="0" hangingPunct="0"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b="1" dirty="0" err="1" smtClean="0">
                    <a:solidFill>
                      <a:srgbClr val="FFC000"/>
                    </a:solidFill>
                    <a:latin typeface="Calibri" charset="0"/>
                  </a:rPr>
                  <a:t>Nerves</a:t>
                </a:r>
                <a:r>
                  <a:rPr lang="de-DE" b="1" dirty="0" smtClean="0">
                    <a:solidFill>
                      <a:srgbClr val="0066FF"/>
                    </a:solidFill>
                    <a:latin typeface="Calibri" charset="0"/>
                  </a:rPr>
                  <a:t> </a:t>
                </a:r>
                <a:endParaRPr lang="de-DE" b="1" dirty="0" smtClean="0">
                  <a:solidFill>
                    <a:srgbClr val="00B0F0"/>
                  </a:solidFill>
                  <a:latin typeface="Calibri" charset="0"/>
                </a:endParaRPr>
              </a:p>
            </p:txBody>
          </p:sp>
          <p:sp>
            <p:nvSpPr>
              <p:cNvPr id="23" name="Rechteck 102"/>
              <p:cNvSpPr>
                <a:spLocks noChangeArrowheads="1"/>
              </p:cNvSpPr>
              <p:nvPr/>
            </p:nvSpPr>
            <p:spPr bwMode="auto">
              <a:xfrm>
                <a:off x="6866135" y="3546723"/>
                <a:ext cx="17383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b="1" smtClean="0">
                    <a:solidFill>
                      <a:srgbClr val="19C3FF"/>
                    </a:solidFill>
                    <a:latin typeface="Calibri" charset="0"/>
                    <a:ea typeface="ＭＳ Ｐゴシック" charset="0"/>
                    <a:cs typeface="Arial" charset="0"/>
                  </a:rPr>
                  <a:t>Macrophages</a:t>
                </a:r>
              </a:p>
            </p:txBody>
          </p:sp>
          <p:sp>
            <p:nvSpPr>
              <p:cNvPr id="24" name="Rechteck 103"/>
              <p:cNvSpPr>
                <a:spLocks noChangeArrowheads="1"/>
              </p:cNvSpPr>
              <p:nvPr/>
            </p:nvSpPr>
            <p:spPr bwMode="auto">
              <a:xfrm>
                <a:off x="7162057" y="2346573"/>
                <a:ext cx="114646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b="1" dirty="0" smtClean="0">
                    <a:solidFill>
                      <a:srgbClr val="FF0000"/>
                    </a:solidFill>
                    <a:latin typeface="Calibri" charset="0"/>
                    <a:ea typeface="ＭＳ Ｐゴシック" charset="0"/>
                    <a:cs typeface="Arial" charset="0"/>
                  </a:rPr>
                  <a:t>Mast </a:t>
                </a:r>
                <a:r>
                  <a:rPr lang="de-DE" b="1" dirty="0" err="1" smtClean="0">
                    <a:solidFill>
                      <a:srgbClr val="FF0000"/>
                    </a:solidFill>
                    <a:latin typeface="Calibri" charset="0"/>
                    <a:ea typeface="ＭＳ Ｐゴシック" charset="0"/>
                    <a:cs typeface="Arial" charset="0"/>
                  </a:rPr>
                  <a:t>cells</a:t>
                </a:r>
                <a:endParaRPr lang="de-DE" b="1" dirty="0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5" name="Rechteck 104"/>
              <p:cNvSpPr>
                <a:spLocks noChangeArrowheads="1"/>
              </p:cNvSpPr>
              <p:nvPr/>
            </p:nvSpPr>
            <p:spPr bwMode="auto">
              <a:xfrm>
                <a:off x="7012565" y="2918073"/>
                <a:ext cx="144545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b="1" smtClean="0">
                    <a:solidFill>
                      <a:srgbClr val="00FF00"/>
                    </a:solidFill>
                    <a:latin typeface="Calibri" charset="0"/>
                    <a:ea typeface="ＭＳ Ｐゴシック" charset="0"/>
                    <a:cs typeface="Arial" charset="0"/>
                  </a:rPr>
                  <a:t>Lymphocytes</a:t>
                </a:r>
                <a:endParaRPr lang="de-DE" b="1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6" name="Rectangle 4"/>
              <p:cNvSpPr>
                <a:spLocks noChangeArrowheads="1"/>
              </p:cNvSpPr>
              <p:nvPr/>
            </p:nvSpPr>
            <p:spPr bwMode="auto">
              <a:xfrm>
                <a:off x="277688" y="-20538"/>
                <a:ext cx="8686800" cy="4616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0" tIns="45711" rIns="91420" bIns="45711">
                <a:spAutoFit/>
              </a:bodyPr>
              <a:lstStyle/>
              <a:p>
                <a:pPr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2400" b="1" dirty="0" smtClean="0">
                    <a:solidFill>
                      <a:srgbClr val="FFFF00"/>
                    </a:solidFill>
                    <a:latin typeface="Calibri" charset="0"/>
                    <a:ea typeface="ＭＳ Ｐゴシック" charset="0"/>
                    <a:cs typeface="Arial" charset="0"/>
                  </a:rPr>
                  <a:t>Key </a:t>
                </a:r>
                <a:r>
                  <a:rPr lang="de-DE" sz="2400" b="1" dirty="0" err="1" smtClean="0">
                    <a:solidFill>
                      <a:srgbClr val="FFFF00"/>
                    </a:solidFill>
                    <a:latin typeface="Calibri" charset="0"/>
                    <a:ea typeface="ＭＳ Ｐゴシック" charset="0"/>
                    <a:cs typeface="Arial" charset="0"/>
                  </a:rPr>
                  <a:t>players</a:t>
                </a:r>
                <a:r>
                  <a:rPr lang="de-DE" sz="2400" b="1" dirty="0" smtClean="0">
                    <a:solidFill>
                      <a:srgbClr val="FFFF00"/>
                    </a:solidFill>
                    <a:latin typeface="Calibri" charset="0"/>
                    <a:ea typeface="ＭＳ Ｐゴシック" charset="0"/>
                    <a:cs typeface="Arial" charset="0"/>
                  </a:rPr>
                  <a:t> </a:t>
                </a:r>
                <a:r>
                  <a:rPr lang="de-DE" sz="2400" b="1" dirty="0" err="1" smtClean="0">
                    <a:solidFill>
                      <a:srgbClr val="FFFF00"/>
                    </a:solidFill>
                    <a:latin typeface="Calibri" charset="0"/>
                    <a:ea typeface="ＭＳ Ｐゴシック" charset="0"/>
                    <a:cs typeface="Arial" charset="0"/>
                  </a:rPr>
                  <a:t>for</a:t>
                </a:r>
                <a:r>
                  <a:rPr lang="de-DE" sz="2400" b="1" dirty="0" smtClean="0">
                    <a:solidFill>
                      <a:srgbClr val="FFFF00"/>
                    </a:solidFill>
                    <a:latin typeface="Calibri" charset="0"/>
                    <a:ea typeface="ＭＳ Ｐゴシック" charset="0"/>
                    <a:cs typeface="Arial" charset="0"/>
                  </a:rPr>
                  <a:t> gut </a:t>
                </a:r>
                <a:r>
                  <a:rPr lang="de-DE" sz="2400" b="1" dirty="0" err="1" smtClean="0">
                    <a:solidFill>
                      <a:srgbClr val="FFFF00"/>
                    </a:solidFill>
                    <a:latin typeface="Calibri" charset="0"/>
                    <a:ea typeface="ＭＳ Ｐゴシック" charset="0"/>
                    <a:cs typeface="Arial" charset="0"/>
                  </a:rPr>
                  <a:t>physiology</a:t>
                </a:r>
                <a:endParaRPr lang="de-DE" sz="2400" b="1" dirty="0" smtClean="0">
                  <a:solidFill>
                    <a:srgbClr val="FFFF00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7" name="Text Box 291"/>
              <p:cNvSpPr txBox="1">
                <a:spLocks noChangeArrowheads="1"/>
              </p:cNvSpPr>
              <p:nvPr/>
            </p:nvSpPr>
            <p:spPr bwMode="auto">
              <a:xfrm>
                <a:off x="3088704" y="4443958"/>
                <a:ext cx="6019800" cy="681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defRPr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Arial" charset="0"/>
                  </a:defRPr>
                </a:lvl1pPr>
                <a:lvl2pPr marL="742950" indent="-285750" algn="l" eaLnBrk="0" hangingPunct="0"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2pPr>
                <a:lvl3pPr marL="1143000" indent="-228600" algn="l" eaLnBrk="0" hangingPunct="0"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3pPr>
                <a:lvl4pPr marL="1600200" indent="-228600" algn="l" eaLnBrk="0" hangingPunct="0"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4pPr>
                <a:lvl5pPr marL="2057400" indent="-228600" algn="l" eaLnBrk="0" hangingPunct="0"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9pPr>
              </a:lstStyle>
              <a:p>
                <a:pPr algn="r" fontAlgn="base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400" b="1" i="1" dirty="0" err="1" smtClean="0">
                    <a:solidFill>
                      <a:srgbClr val="FFFFFF"/>
                    </a:solidFill>
                    <a:latin typeface="Calibri" charset="0"/>
                  </a:rPr>
                  <a:t>Buhner</a:t>
                </a:r>
                <a:r>
                  <a:rPr lang="de-DE" sz="1400" b="1" i="1" dirty="0" smtClean="0">
                    <a:solidFill>
                      <a:srgbClr val="FFFFFF"/>
                    </a:solidFill>
                    <a:latin typeface="Calibri" charset="0"/>
                  </a:rPr>
                  <a:t> &amp; </a:t>
                </a:r>
                <a:r>
                  <a:rPr lang="de-DE" sz="1400" b="1" i="1" dirty="0" err="1" smtClean="0">
                    <a:solidFill>
                      <a:srgbClr val="FFFFFF"/>
                    </a:solidFill>
                    <a:latin typeface="Calibri" charset="0"/>
                  </a:rPr>
                  <a:t>Schemann</a:t>
                </a:r>
                <a:r>
                  <a:rPr lang="de-DE" sz="1400" b="1" i="1" dirty="0" smtClean="0">
                    <a:solidFill>
                      <a:srgbClr val="FFFFFF"/>
                    </a:solidFill>
                    <a:latin typeface="Calibri" charset="0"/>
                  </a:rPr>
                  <a:t>. BBA – </a:t>
                </a:r>
                <a:r>
                  <a:rPr lang="de-DE" sz="1400" b="1" i="1" dirty="0" err="1" smtClean="0">
                    <a:solidFill>
                      <a:srgbClr val="FFFFFF"/>
                    </a:solidFill>
                    <a:latin typeface="Calibri" charset="0"/>
                  </a:rPr>
                  <a:t>Molecular</a:t>
                </a:r>
                <a:r>
                  <a:rPr lang="de-DE" sz="1400" b="1" i="1" dirty="0" smtClean="0">
                    <a:solidFill>
                      <a:srgbClr val="FFFFFF"/>
                    </a:solidFill>
                    <a:latin typeface="Calibri" charset="0"/>
                  </a:rPr>
                  <a:t> Basis </a:t>
                </a:r>
                <a:r>
                  <a:rPr lang="de-DE" sz="1400" b="1" i="1" dirty="0" err="1" smtClean="0">
                    <a:solidFill>
                      <a:srgbClr val="FFFFFF"/>
                    </a:solidFill>
                    <a:latin typeface="Calibri" charset="0"/>
                  </a:rPr>
                  <a:t>of</a:t>
                </a:r>
                <a:r>
                  <a:rPr lang="de-DE" sz="1400" b="1" i="1" dirty="0" smtClean="0">
                    <a:solidFill>
                      <a:srgbClr val="FFFFFF"/>
                    </a:solidFill>
                    <a:latin typeface="Calibri" charset="0"/>
                  </a:rPr>
                  <a:t> </a:t>
                </a:r>
                <a:r>
                  <a:rPr lang="de-DE" sz="1400" b="1" i="1" dirty="0" err="1" smtClean="0">
                    <a:solidFill>
                      <a:srgbClr val="FFFFFF"/>
                    </a:solidFill>
                    <a:latin typeface="Calibri" charset="0"/>
                  </a:rPr>
                  <a:t>Diseases</a:t>
                </a:r>
                <a:r>
                  <a:rPr lang="de-DE" sz="1400" b="1" i="1" dirty="0" smtClean="0">
                    <a:solidFill>
                      <a:srgbClr val="FFFFFF"/>
                    </a:solidFill>
                    <a:latin typeface="Calibri" charset="0"/>
                  </a:rPr>
                  <a:t> 2012, 1:85-92; </a:t>
                </a:r>
              </a:p>
              <a:p>
                <a:pPr algn="r" fontAlgn="base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400" b="1" i="1" dirty="0" err="1" smtClean="0">
                    <a:solidFill>
                      <a:srgbClr val="FFFFFF"/>
                    </a:solidFill>
                    <a:latin typeface="Calibri" charset="0"/>
                  </a:rPr>
                  <a:t>Schemann</a:t>
                </a:r>
                <a:r>
                  <a:rPr lang="de-DE" sz="1400" b="1" i="1" dirty="0" smtClean="0">
                    <a:solidFill>
                      <a:srgbClr val="FFFFFF"/>
                    </a:solidFill>
                    <a:latin typeface="Calibri" charset="0"/>
                  </a:rPr>
                  <a:t> &amp; </a:t>
                </a:r>
                <a:r>
                  <a:rPr lang="de-DE" sz="1400" b="1" i="1" dirty="0" err="1" smtClean="0">
                    <a:solidFill>
                      <a:srgbClr val="FFFFFF"/>
                    </a:solidFill>
                    <a:latin typeface="Calibri" charset="0"/>
                  </a:rPr>
                  <a:t>Camilleri</a:t>
                </a:r>
                <a:r>
                  <a:rPr lang="de-DE" sz="1400" b="1" i="1" dirty="0" smtClean="0">
                    <a:solidFill>
                      <a:srgbClr val="FFFFFF"/>
                    </a:solidFill>
                    <a:latin typeface="Calibri" charset="0"/>
                  </a:rPr>
                  <a:t>. </a:t>
                </a:r>
                <a:r>
                  <a:rPr lang="de-DE" sz="1400" b="1" i="1" dirty="0" err="1" smtClean="0">
                    <a:solidFill>
                      <a:srgbClr val="FFFFFF"/>
                    </a:solidFill>
                    <a:latin typeface="Calibri" charset="0"/>
                  </a:rPr>
                  <a:t>Gastroenterology</a:t>
                </a:r>
                <a:r>
                  <a:rPr lang="de-DE" sz="1400" b="1" i="1" dirty="0" smtClean="0">
                    <a:solidFill>
                      <a:srgbClr val="FFFFFF"/>
                    </a:solidFill>
                    <a:latin typeface="Calibri" charset="0"/>
                  </a:rPr>
                  <a:t> 2013, 144:698-704</a:t>
                </a:r>
              </a:p>
            </p:txBody>
          </p:sp>
          <p:sp>
            <p:nvSpPr>
              <p:cNvPr id="28" name="CasellaDiTesto 27"/>
              <p:cNvSpPr txBox="1"/>
              <p:nvPr/>
            </p:nvSpPr>
            <p:spPr>
              <a:xfrm>
                <a:off x="7222658" y="1203598"/>
                <a:ext cx="1025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err="1" smtClean="0">
                    <a:solidFill>
                      <a:schemeClr val="bg1">
                        <a:lumMod val="65000"/>
                      </a:schemeClr>
                    </a:solidFill>
                    <a:latin typeface="Calibri"/>
                    <a:cs typeface="Calibri"/>
                  </a:rPr>
                  <a:t>Epithelia</a:t>
                </a:r>
                <a:endParaRPr lang="it-IT" b="1" dirty="0">
                  <a:solidFill>
                    <a:schemeClr val="bg1">
                      <a:lumMod val="65000"/>
                    </a:schemeClr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2" name="CasellaDiTesto 1"/>
            <p:cNvSpPr txBox="1"/>
            <p:nvPr/>
          </p:nvSpPr>
          <p:spPr>
            <a:xfrm>
              <a:off x="7524328" y="3867894"/>
              <a:ext cx="474590" cy="525886"/>
            </a:xfrm>
            <a:prstGeom prst="rect">
              <a:avLst/>
            </a:prstGeom>
            <a:noFill/>
          </p:spPr>
          <p:txBody>
            <a:bodyPr wrap="none" lIns="108000" tIns="108000" rIns="108000" bIns="108000" rtlCol="0">
              <a:spAutoFit/>
            </a:bodyPr>
            <a:lstStyle/>
            <a:p>
              <a:r>
                <a:rPr lang="it-IT" sz="2000" dirty="0" smtClean="0">
                  <a:solidFill>
                    <a:schemeClr val="bg1">
                      <a:lumMod val="95000"/>
                    </a:schemeClr>
                  </a:solidFill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598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827584" y="1631518"/>
            <a:ext cx="7835472" cy="35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197" tIns="38098" rIns="76197" bIns="3809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Char char="•"/>
            </a:pPr>
            <a:r>
              <a:rPr lang="it-IT" b="1" dirty="0">
                <a:solidFill>
                  <a:srgbClr val="000090"/>
                </a:solidFill>
                <a:cs typeface="Arial" charset="0"/>
              </a:rPr>
              <a:t> </a:t>
            </a:r>
            <a:r>
              <a:rPr lang="it-IT" b="1" dirty="0" smtClean="0">
                <a:solidFill>
                  <a:srgbClr val="000090"/>
                </a:solidFill>
                <a:cs typeface="Arial" charset="0"/>
              </a:rPr>
              <a:t>M, 71 </a:t>
            </a:r>
            <a:r>
              <a:rPr lang="it-IT" b="1" dirty="0" err="1" smtClean="0">
                <a:solidFill>
                  <a:srgbClr val="000090"/>
                </a:solidFill>
                <a:cs typeface="Arial" charset="0"/>
              </a:rPr>
              <a:t>yrs</a:t>
            </a:r>
            <a:r>
              <a:rPr lang="it-IT" b="1" dirty="0" smtClean="0">
                <a:solidFill>
                  <a:srgbClr val="000090"/>
                </a:solidFill>
                <a:cs typeface="Arial" charset="0"/>
              </a:rPr>
              <a:t>; </a:t>
            </a:r>
            <a:r>
              <a:rPr lang="it-IT" b="1" dirty="0" err="1" smtClean="0">
                <a:solidFill>
                  <a:srgbClr val="000090"/>
                </a:solidFill>
                <a:cs typeface="Arial" charset="0"/>
              </a:rPr>
              <a:t>Past</a:t>
            </a:r>
            <a:r>
              <a:rPr lang="it-IT" b="1" dirty="0" smtClean="0">
                <a:solidFill>
                  <a:srgbClr val="000090"/>
                </a:solidFill>
                <a:cs typeface="Arial" charset="0"/>
              </a:rPr>
              <a:t> </a:t>
            </a:r>
            <a:r>
              <a:rPr lang="it-IT" b="1" dirty="0" err="1">
                <a:solidFill>
                  <a:srgbClr val="000090"/>
                </a:solidFill>
                <a:cs typeface="Arial" charset="0"/>
              </a:rPr>
              <a:t>medical</a:t>
            </a:r>
            <a:r>
              <a:rPr lang="it-IT" b="1" dirty="0">
                <a:solidFill>
                  <a:srgbClr val="000090"/>
                </a:solidFill>
                <a:cs typeface="Arial" charset="0"/>
              </a:rPr>
              <a:t> </a:t>
            </a:r>
            <a:r>
              <a:rPr lang="it-IT" b="1" dirty="0" err="1">
                <a:solidFill>
                  <a:srgbClr val="000090"/>
                </a:solidFill>
                <a:cs typeface="Arial" charset="0"/>
              </a:rPr>
              <a:t>history</a:t>
            </a:r>
            <a:r>
              <a:rPr lang="it-IT" b="1" dirty="0">
                <a:solidFill>
                  <a:srgbClr val="000090"/>
                </a:solidFill>
                <a:cs typeface="Arial" charset="0"/>
              </a:rPr>
              <a:t> of </a:t>
            </a:r>
            <a:r>
              <a:rPr lang="it-IT" b="1" dirty="0" err="1">
                <a:solidFill>
                  <a:srgbClr val="000090"/>
                </a:solidFill>
                <a:cs typeface="Arial" charset="0"/>
              </a:rPr>
              <a:t>hypertension</a:t>
            </a:r>
            <a:r>
              <a:rPr lang="it-IT" b="1" dirty="0">
                <a:solidFill>
                  <a:srgbClr val="000090"/>
                </a:solidFill>
                <a:cs typeface="Arial" charset="0"/>
              </a:rPr>
              <a:t>, </a:t>
            </a:r>
            <a:r>
              <a:rPr lang="it-IT" b="1" dirty="0" err="1">
                <a:solidFill>
                  <a:srgbClr val="000090"/>
                </a:solidFill>
                <a:cs typeface="Arial" charset="0"/>
              </a:rPr>
              <a:t>hyperlipidemia</a:t>
            </a:r>
            <a:r>
              <a:rPr lang="it-IT" b="1" dirty="0">
                <a:solidFill>
                  <a:srgbClr val="000090"/>
                </a:solidFill>
                <a:cs typeface="Arial" charset="0"/>
              </a:rPr>
              <a:t>, CAD</a:t>
            </a:r>
          </a:p>
        </p:txBody>
      </p:sp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827587" y="2283646"/>
            <a:ext cx="6732606" cy="35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197" tIns="38098" rIns="76197" bIns="3809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Char char="•"/>
            </a:pPr>
            <a:r>
              <a:rPr lang="it-IT" b="1" dirty="0">
                <a:solidFill>
                  <a:srgbClr val="000090"/>
                </a:solidFill>
                <a:cs typeface="Arial" charset="0"/>
              </a:rPr>
              <a:t> </a:t>
            </a:r>
            <a:r>
              <a:rPr lang="it-IT" b="1" dirty="0" err="1">
                <a:solidFill>
                  <a:srgbClr val="000090"/>
                </a:solidFill>
                <a:cs typeface="Arial" charset="0"/>
              </a:rPr>
              <a:t>Chronic</a:t>
            </a:r>
            <a:r>
              <a:rPr lang="it-IT" b="1" dirty="0">
                <a:solidFill>
                  <a:srgbClr val="000090"/>
                </a:solidFill>
                <a:cs typeface="Arial" charset="0"/>
              </a:rPr>
              <a:t>, </a:t>
            </a:r>
            <a:r>
              <a:rPr lang="it-IT" b="1" dirty="0" err="1">
                <a:solidFill>
                  <a:srgbClr val="000090"/>
                </a:solidFill>
                <a:cs typeface="Arial" charset="0"/>
              </a:rPr>
              <a:t>nonbloody</a:t>
            </a:r>
            <a:r>
              <a:rPr lang="it-IT" b="1" dirty="0">
                <a:solidFill>
                  <a:srgbClr val="000090"/>
                </a:solidFill>
                <a:cs typeface="Arial" charset="0"/>
              </a:rPr>
              <a:t>  - “</a:t>
            </a:r>
            <a:r>
              <a:rPr lang="it-IT" b="1" dirty="0" err="1">
                <a:solidFill>
                  <a:srgbClr val="000090"/>
                </a:solidFill>
                <a:cs typeface="Arial" charset="0"/>
              </a:rPr>
              <a:t>watery</a:t>
            </a:r>
            <a:r>
              <a:rPr lang="it-IT" b="1" dirty="0">
                <a:solidFill>
                  <a:srgbClr val="000090"/>
                </a:solidFill>
                <a:cs typeface="Arial" charset="0"/>
              </a:rPr>
              <a:t>” - </a:t>
            </a:r>
            <a:r>
              <a:rPr lang="it-IT" b="1" dirty="0" err="1">
                <a:solidFill>
                  <a:srgbClr val="000090"/>
                </a:solidFill>
                <a:cs typeface="Arial" charset="0"/>
              </a:rPr>
              <a:t>diarrhea</a:t>
            </a:r>
            <a:r>
              <a:rPr lang="it-IT" b="1" dirty="0">
                <a:solidFill>
                  <a:srgbClr val="000090"/>
                </a:solidFill>
                <a:cs typeface="Arial" charset="0"/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  <a:cs typeface="Arial" charset="0"/>
              </a:rPr>
              <a:t>started</a:t>
            </a:r>
            <a:r>
              <a:rPr lang="it-IT" b="1" dirty="0" smtClean="0">
                <a:solidFill>
                  <a:srgbClr val="000090"/>
                </a:solidFill>
                <a:cs typeface="Arial" charset="0"/>
              </a:rPr>
              <a:t> 2 </a:t>
            </a:r>
            <a:r>
              <a:rPr lang="it-IT" b="1" dirty="0" err="1" smtClean="0">
                <a:solidFill>
                  <a:srgbClr val="000090"/>
                </a:solidFill>
                <a:cs typeface="Arial" charset="0"/>
              </a:rPr>
              <a:t>yrs</a:t>
            </a:r>
            <a:r>
              <a:rPr lang="it-IT" b="1" dirty="0" smtClean="0">
                <a:solidFill>
                  <a:srgbClr val="000090"/>
                </a:solidFill>
                <a:cs typeface="Arial" charset="0"/>
              </a:rPr>
              <a:t> ago</a:t>
            </a:r>
            <a:endParaRPr lang="it-IT" b="1" dirty="0">
              <a:solidFill>
                <a:srgbClr val="000090"/>
              </a:solidFill>
              <a:cs typeface="Arial" charset="0"/>
            </a:endParaRPr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827589" y="2873862"/>
            <a:ext cx="2436558" cy="35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197" tIns="38098" rIns="76197" bIns="3809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Char char="•"/>
            </a:pPr>
            <a:r>
              <a:rPr lang="it-IT" b="1" dirty="0">
                <a:solidFill>
                  <a:srgbClr val="000090"/>
                </a:solidFill>
                <a:cs typeface="Arial" charset="0"/>
              </a:rPr>
              <a:t> </a:t>
            </a:r>
            <a:r>
              <a:rPr lang="it-IT" b="1" dirty="0" smtClean="0">
                <a:solidFill>
                  <a:srgbClr val="000090"/>
                </a:solidFill>
                <a:cs typeface="Arial" charset="0"/>
              </a:rPr>
              <a:t>~ 12 Kg </a:t>
            </a:r>
            <a:r>
              <a:rPr lang="it-IT" b="1" dirty="0" err="1" smtClean="0">
                <a:solidFill>
                  <a:srgbClr val="000090"/>
                </a:solidFill>
                <a:cs typeface="Arial" charset="0"/>
              </a:rPr>
              <a:t>weigth</a:t>
            </a:r>
            <a:r>
              <a:rPr lang="it-IT" b="1" dirty="0" smtClean="0">
                <a:solidFill>
                  <a:srgbClr val="000090"/>
                </a:solidFill>
                <a:cs typeface="Arial" charset="0"/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  <a:cs typeface="Arial" charset="0"/>
              </a:rPr>
              <a:t>loss</a:t>
            </a:r>
            <a:endParaRPr lang="it-IT" b="1" dirty="0">
              <a:solidFill>
                <a:srgbClr val="000090"/>
              </a:solidFill>
              <a:cs typeface="Arial" charset="0"/>
            </a:endParaRPr>
          </a:p>
        </p:txBody>
      </p:sp>
      <p:sp>
        <p:nvSpPr>
          <p:cNvPr id="141319" name="Text Box 7"/>
          <p:cNvSpPr txBox="1">
            <a:spLocks noChangeArrowheads="1"/>
          </p:cNvSpPr>
          <p:nvPr/>
        </p:nvSpPr>
        <p:spPr bwMode="auto">
          <a:xfrm>
            <a:off x="827587" y="3467647"/>
            <a:ext cx="5386084" cy="35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197" tIns="38098" rIns="76197" bIns="3809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Char char="•"/>
            </a:pPr>
            <a:r>
              <a:rPr lang="it-IT" b="1" dirty="0">
                <a:solidFill>
                  <a:srgbClr val="000090"/>
                </a:solidFill>
                <a:cs typeface="Arial" charset="0"/>
              </a:rPr>
              <a:t> </a:t>
            </a:r>
            <a:r>
              <a:rPr lang="it-IT" b="1" dirty="0" err="1">
                <a:solidFill>
                  <a:srgbClr val="000090"/>
                </a:solidFill>
                <a:cs typeface="Arial" charset="0"/>
              </a:rPr>
              <a:t>Abdominal</a:t>
            </a:r>
            <a:r>
              <a:rPr lang="it-IT" b="1" dirty="0">
                <a:solidFill>
                  <a:srgbClr val="000090"/>
                </a:solidFill>
                <a:cs typeface="Arial" charset="0"/>
              </a:rPr>
              <a:t> </a:t>
            </a:r>
            <a:r>
              <a:rPr lang="it-IT" b="1" dirty="0" err="1">
                <a:solidFill>
                  <a:srgbClr val="000090"/>
                </a:solidFill>
                <a:cs typeface="Arial" charset="0"/>
              </a:rPr>
              <a:t>disconfort</a:t>
            </a:r>
            <a:r>
              <a:rPr lang="it-IT" b="1" dirty="0">
                <a:solidFill>
                  <a:srgbClr val="000090"/>
                </a:solidFill>
                <a:cs typeface="Arial" charset="0"/>
              </a:rPr>
              <a:t>, </a:t>
            </a:r>
            <a:r>
              <a:rPr lang="it-IT" b="1" dirty="0" err="1">
                <a:solidFill>
                  <a:srgbClr val="000090"/>
                </a:solidFill>
                <a:cs typeface="Arial" charset="0"/>
              </a:rPr>
              <a:t>loss</a:t>
            </a:r>
            <a:r>
              <a:rPr lang="it-IT" b="1" dirty="0">
                <a:solidFill>
                  <a:srgbClr val="000090"/>
                </a:solidFill>
                <a:cs typeface="Arial" charset="0"/>
              </a:rPr>
              <a:t> of appetite, </a:t>
            </a:r>
            <a:r>
              <a:rPr lang="it-IT" b="1" dirty="0" err="1">
                <a:solidFill>
                  <a:srgbClr val="000090"/>
                </a:solidFill>
                <a:cs typeface="Arial" charset="0"/>
              </a:rPr>
              <a:t>fatigue</a:t>
            </a:r>
            <a:endParaRPr lang="it-IT" b="1" dirty="0">
              <a:solidFill>
                <a:srgbClr val="000090"/>
              </a:solidFill>
              <a:cs typeface="Arial" charset="0"/>
            </a:endParaRPr>
          </a:p>
        </p:txBody>
      </p:sp>
      <p:sp>
        <p:nvSpPr>
          <p:cNvPr id="141322" name="Text Box 12"/>
          <p:cNvSpPr txBox="1">
            <a:spLocks noChangeArrowheads="1"/>
          </p:cNvSpPr>
          <p:nvPr/>
        </p:nvSpPr>
        <p:spPr bwMode="auto">
          <a:xfrm>
            <a:off x="2548445" y="339503"/>
            <a:ext cx="4474626" cy="44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197" tIns="38098" rIns="76197" bIns="3809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>
                <a:solidFill>
                  <a:srgbClr val="008040"/>
                </a:solidFill>
                <a:cs typeface="Arial" charset="0"/>
              </a:rPr>
              <a:t>A case </a:t>
            </a:r>
            <a:r>
              <a:rPr lang="it-IT" sz="2400" b="1" dirty="0" smtClean="0">
                <a:solidFill>
                  <a:srgbClr val="008040"/>
                </a:solidFill>
                <a:cs typeface="Arial" charset="0"/>
              </a:rPr>
              <a:t>of ‘</a:t>
            </a:r>
            <a:r>
              <a:rPr lang="it-IT" sz="2400" b="1" dirty="0" err="1" smtClean="0">
                <a:solidFill>
                  <a:srgbClr val="008040"/>
                </a:solidFill>
                <a:cs typeface="Arial" charset="0"/>
              </a:rPr>
              <a:t>chronic</a:t>
            </a:r>
            <a:r>
              <a:rPr lang="it-IT" sz="2400" b="1" dirty="0" smtClean="0">
                <a:solidFill>
                  <a:srgbClr val="008040"/>
                </a:solidFill>
                <a:cs typeface="Arial" charset="0"/>
              </a:rPr>
              <a:t> </a:t>
            </a:r>
            <a:r>
              <a:rPr lang="it-IT" sz="2400" b="1" dirty="0" err="1" smtClean="0">
                <a:solidFill>
                  <a:srgbClr val="008040"/>
                </a:solidFill>
                <a:cs typeface="Arial" charset="0"/>
              </a:rPr>
              <a:t>diarrhea</a:t>
            </a:r>
            <a:r>
              <a:rPr lang="it-IT" sz="2400" b="1" dirty="0" smtClean="0">
                <a:solidFill>
                  <a:srgbClr val="008040"/>
                </a:solidFill>
                <a:cs typeface="Arial" charset="0"/>
              </a:rPr>
              <a:t>’…</a:t>
            </a:r>
            <a:endParaRPr lang="it-IT" sz="2400" b="1" dirty="0">
              <a:solidFill>
                <a:srgbClr val="008040"/>
              </a:solidFill>
              <a:cs typeface="Arial" charset="0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772544" y="4074614"/>
            <a:ext cx="4735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5000"/>
              <a:buFontTx/>
              <a:buChar char="•"/>
              <a:defRPr/>
            </a:pPr>
            <a:r>
              <a:rPr lang="it-IT" b="1" dirty="0">
                <a:solidFill>
                  <a:srgbClr val="000090"/>
                </a:solidFill>
                <a:cs typeface="Calibri" pitchFamily="34" charset="0"/>
              </a:rPr>
              <a:t> </a:t>
            </a:r>
            <a:r>
              <a:rPr lang="it-IT" b="1" dirty="0" err="1">
                <a:solidFill>
                  <a:srgbClr val="000090"/>
                </a:solidFill>
                <a:cs typeface="Calibri" pitchFamily="34" charset="0"/>
              </a:rPr>
              <a:t>Colonoscopy</a:t>
            </a:r>
            <a:r>
              <a:rPr lang="it-IT" b="1" dirty="0">
                <a:solidFill>
                  <a:srgbClr val="000090"/>
                </a:solidFill>
                <a:cs typeface="Calibri" pitchFamily="34" charset="0"/>
              </a:rPr>
              <a:t>: ‘</a:t>
            </a:r>
            <a:r>
              <a:rPr lang="it-IT" b="1" dirty="0" err="1">
                <a:solidFill>
                  <a:srgbClr val="000090"/>
                </a:solidFill>
                <a:cs typeface="Calibri" pitchFamily="34" charset="0"/>
              </a:rPr>
              <a:t>lymphocytic</a:t>
            </a:r>
            <a:r>
              <a:rPr lang="it-IT" b="1" dirty="0">
                <a:solidFill>
                  <a:srgbClr val="000090"/>
                </a:solidFill>
                <a:cs typeface="Calibri" pitchFamily="34" charset="0"/>
              </a:rPr>
              <a:t> </a:t>
            </a:r>
            <a:r>
              <a:rPr lang="it-IT" b="1" dirty="0" err="1">
                <a:solidFill>
                  <a:srgbClr val="000090"/>
                </a:solidFill>
                <a:cs typeface="Calibri" pitchFamily="34" charset="0"/>
              </a:rPr>
              <a:t>colitis</a:t>
            </a:r>
            <a:r>
              <a:rPr lang="it-IT" b="1" dirty="0">
                <a:solidFill>
                  <a:srgbClr val="000090"/>
                </a:solidFill>
                <a:cs typeface="Calibri" pitchFamily="34" charset="0"/>
              </a:rPr>
              <a:t>’  </a:t>
            </a:r>
          </a:p>
        </p:txBody>
      </p:sp>
      <p:grpSp>
        <p:nvGrpSpPr>
          <p:cNvPr id="141326" name="Gruppo 141325"/>
          <p:cNvGrpSpPr/>
          <p:nvPr/>
        </p:nvGrpSpPr>
        <p:grpSpPr>
          <a:xfrm>
            <a:off x="5025764" y="4011916"/>
            <a:ext cx="4088799" cy="976174"/>
            <a:chOff x="5025752" y="4011910"/>
            <a:chExt cx="4088799" cy="976174"/>
          </a:xfrm>
        </p:grpSpPr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5652120" y="4587974"/>
              <a:ext cx="346243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000" b="1" dirty="0" smtClean="0">
                  <a:solidFill>
                    <a:srgbClr val="000090"/>
                  </a:solidFill>
                  <a:cs typeface="Arial" charset="0"/>
                </a:rPr>
                <a:t>…no major </a:t>
              </a:r>
              <a:r>
                <a:rPr lang="it-IT" sz="2000" b="1" dirty="0" err="1">
                  <a:solidFill>
                    <a:srgbClr val="000090"/>
                  </a:solidFill>
                  <a:cs typeface="Arial" charset="0"/>
                </a:rPr>
                <a:t>improvement</a:t>
              </a:r>
              <a:r>
                <a:rPr lang="it-IT" sz="2000" b="1" dirty="0">
                  <a:solidFill>
                    <a:srgbClr val="000090"/>
                  </a:solidFill>
                  <a:cs typeface="Arial" charset="0"/>
                </a:rPr>
                <a:t>… </a:t>
              </a:r>
            </a:p>
          </p:txBody>
        </p:sp>
        <p:grpSp>
          <p:nvGrpSpPr>
            <p:cNvPr id="141314" name="Gruppo 141313"/>
            <p:cNvGrpSpPr/>
            <p:nvPr/>
          </p:nvGrpSpPr>
          <p:grpSpPr>
            <a:xfrm>
              <a:off x="5025752" y="4011910"/>
              <a:ext cx="3650412" cy="461665"/>
              <a:chOff x="5025752" y="4011910"/>
              <a:chExt cx="3650412" cy="461665"/>
            </a:xfrm>
          </p:grpSpPr>
          <p:sp>
            <p:nvSpPr>
              <p:cNvPr id="20" name="Text Box 22"/>
              <p:cNvSpPr txBox="1">
                <a:spLocks noChangeArrowheads="1"/>
              </p:cNvSpPr>
              <p:nvPr/>
            </p:nvSpPr>
            <p:spPr bwMode="auto">
              <a:xfrm>
                <a:off x="6183024" y="4011910"/>
                <a:ext cx="2493140" cy="461665"/>
              </a:xfrm>
              <a:prstGeom prst="rect">
                <a:avLst/>
              </a:prstGeom>
              <a:solidFill>
                <a:srgbClr val="990033"/>
              </a:solidFill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5C001F"/>
                </a:prstShdw>
              </a:effec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sz="2400" b="1" dirty="0" err="1">
                    <a:solidFill>
                      <a:schemeClr val="bg1"/>
                    </a:solidFill>
                    <a:cs typeface="Arial" charset="0"/>
                  </a:rPr>
                  <a:t>Rx</a:t>
                </a:r>
                <a:r>
                  <a:rPr lang="it-IT" sz="2400" b="1" dirty="0">
                    <a:solidFill>
                      <a:schemeClr val="bg1"/>
                    </a:solidFill>
                    <a:cs typeface="Arial" charset="0"/>
                  </a:rPr>
                  <a:t>: </a:t>
                </a:r>
                <a:r>
                  <a:rPr lang="it-IT" sz="2400" b="1" dirty="0" err="1">
                    <a:solidFill>
                      <a:schemeClr val="bg1"/>
                    </a:solidFill>
                    <a:cs typeface="Arial" charset="0"/>
                  </a:rPr>
                  <a:t>budesonide</a:t>
                </a:r>
                <a:endParaRPr lang="it-IT" sz="2400" b="1" dirty="0">
                  <a:solidFill>
                    <a:schemeClr val="bg1"/>
                  </a:solidFill>
                  <a:cs typeface="Arial" charset="0"/>
                </a:endParaRPr>
              </a:p>
            </p:txBody>
          </p:sp>
          <p:cxnSp>
            <p:nvCxnSpPr>
              <p:cNvPr id="141312" name="Connettore 2 141311"/>
              <p:cNvCxnSpPr/>
              <p:nvPr/>
            </p:nvCxnSpPr>
            <p:spPr>
              <a:xfrm flipV="1">
                <a:off x="5025752" y="4227934"/>
                <a:ext cx="842392" cy="21704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1325" name="Gruppo 141324"/>
          <p:cNvGrpSpPr/>
          <p:nvPr/>
        </p:nvGrpSpPr>
        <p:grpSpPr>
          <a:xfrm>
            <a:off x="0" y="1119136"/>
            <a:ext cx="9144000" cy="4217330"/>
            <a:chOff x="-5581128" y="-1532707"/>
            <a:chExt cx="9144000" cy="4217330"/>
          </a:xfrm>
        </p:grpSpPr>
        <p:sp>
          <p:nvSpPr>
            <p:cNvPr id="9" name="Rettangolo 8"/>
            <p:cNvSpPr/>
            <p:nvPr/>
          </p:nvSpPr>
          <p:spPr>
            <a:xfrm>
              <a:off x="-5581128" y="-1532707"/>
              <a:ext cx="9144000" cy="4217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000090"/>
                </a:solidFill>
                <a:cs typeface="Arial"/>
              </a:endParaRPr>
            </a:p>
          </p:txBody>
        </p:sp>
        <p:grpSp>
          <p:nvGrpSpPr>
            <p:cNvPr id="141323" name="Gruppo 141322"/>
            <p:cNvGrpSpPr/>
            <p:nvPr/>
          </p:nvGrpSpPr>
          <p:grpSpPr>
            <a:xfrm>
              <a:off x="-4873726" y="-83616"/>
              <a:ext cx="6811358" cy="369333"/>
              <a:chOff x="-4429000" y="-83616"/>
              <a:chExt cx="6811358" cy="369333"/>
            </a:xfrm>
          </p:grpSpPr>
          <p:sp>
            <p:nvSpPr>
              <p:cNvPr id="29" name="Text Box 3"/>
              <p:cNvSpPr txBox="1">
                <a:spLocks noChangeArrowheads="1"/>
              </p:cNvSpPr>
              <p:nvPr/>
            </p:nvSpPr>
            <p:spPr bwMode="auto">
              <a:xfrm>
                <a:off x="-4429000" y="-83615"/>
                <a:ext cx="952502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0000"/>
                  </a:buClr>
                  <a:buSzPct val="85000"/>
                  <a:buFontTx/>
                  <a:buChar char="•"/>
                  <a:defRPr/>
                </a:pPr>
                <a:r>
                  <a:rPr lang="it-IT" dirty="0">
                    <a:solidFill>
                      <a:srgbClr val="000090"/>
                    </a:solidFill>
                    <a:cs typeface="Calibri" pitchFamily="34" charset="0"/>
                  </a:rPr>
                  <a:t> </a:t>
                </a:r>
                <a:r>
                  <a:rPr lang="it-IT" dirty="0" smtClean="0">
                    <a:solidFill>
                      <a:srgbClr val="000090"/>
                    </a:solidFill>
                    <a:cs typeface="Calibri" pitchFamily="34" charset="0"/>
                  </a:rPr>
                  <a:t>TSH </a:t>
                </a:r>
                <a:endParaRPr lang="it-IT" dirty="0">
                  <a:solidFill>
                    <a:srgbClr val="000090"/>
                  </a:solidFill>
                  <a:cs typeface="Calibri" pitchFamily="34" charset="0"/>
                </a:endParaRPr>
              </a:p>
            </p:txBody>
          </p:sp>
          <p:sp>
            <p:nvSpPr>
              <p:cNvPr id="30" name="Line 5"/>
              <p:cNvSpPr>
                <a:spLocks noChangeShapeType="1"/>
              </p:cNvSpPr>
              <p:nvPr/>
            </p:nvSpPr>
            <p:spPr bwMode="auto">
              <a:xfrm>
                <a:off x="-3380035" y="116439"/>
                <a:ext cx="5204882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90"/>
                  </a:solidFill>
                  <a:cs typeface="Arial" charset="0"/>
                </a:endParaRPr>
              </a:p>
            </p:txBody>
          </p:sp>
          <p:sp>
            <p:nvSpPr>
              <p:cNvPr id="31" name="Text Box 6"/>
              <p:cNvSpPr txBox="1">
                <a:spLocks noChangeArrowheads="1"/>
              </p:cNvSpPr>
              <p:nvPr/>
            </p:nvSpPr>
            <p:spPr bwMode="auto">
              <a:xfrm>
                <a:off x="1864067" y="-83616"/>
                <a:ext cx="518291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b="1" dirty="0">
                    <a:solidFill>
                      <a:srgbClr val="000090"/>
                    </a:solidFill>
                    <a:cs typeface="Calibri" pitchFamily="34" charset="0"/>
                  </a:rPr>
                  <a:t>-ve</a:t>
                </a:r>
              </a:p>
            </p:txBody>
          </p:sp>
        </p:grpSp>
        <p:grpSp>
          <p:nvGrpSpPr>
            <p:cNvPr id="141321" name="Gruppo 141320"/>
            <p:cNvGrpSpPr/>
            <p:nvPr/>
          </p:nvGrpSpPr>
          <p:grpSpPr>
            <a:xfrm>
              <a:off x="-4873726" y="771551"/>
              <a:ext cx="7417024" cy="646331"/>
              <a:chOff x="-4789040" y="771551"/>
              <a:chExt cx="7417024" cy="646331"/>
            </a:xfrm>
          </p:grpSpPr>
          <p:sp>
            <p:nvSpPr>
              <p:cNvPr id="26" name="Text Box 4"/>
              <p:cNvSpPr txBox="1">
                <a:spLocks noChangeArrowheads="1"/>
              </p:cNvSpPr>
              <p:nvPr/>
            </p:nvSpPr>
            <p:spPr bwMode="auto">
              <a:xfrm>
                <a:off x="-4789040" y="771551"/>
                <a:ext cx="5249333" cy="64633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0000"/>
                  </a:buClr>
                  <a:buSzPct val="85000"/>
                  <a:buFontTx/>
                  <a:buChar char="•"/>
                  <a:defRPr/>
                </a:pPr>
                <a:r>
                  <a:rPr lang="it-IT" dirty="0">
                    <a:solidFill>
                      <a:srgbClr val="000090"/>
                    </a:solidFill>
                    <a:cs typeface="Calibri" pitchFamily="34" charset="0"/>
                  </a:rPr>
                  <a:t> </a:t>
                </a:r>
                <a:r>
                  <a:rPr lang="it-IT" dirty="0" err="1">
                    <a:solidFill>
                      <a:srgbClr val="000090"/>
                    </a:solidFill>
                    <a:cs typeface="Calibri" pitchFamily="34" charset="0"/>
                  </a:rPr>
                  <a:t>Stool</a:t>
                </a:r>
                <a:r>
                  <a:rPr lang="it-IT" dirty="0">
                    <a:solidFill>
                      <a:srgbClr val="000090"/>
                    </a:solidFill>
                    <a:cs typeface="Calibri" pitchFamily="34" charset="0"/>
                  </a:rPr>
                  <a:t> </a:t>
                </a:r>
                <a:r>
                  <a:rPr lang="it-IT" dirty="0" err="1">
                    <a:solidFill>
                      <a:srgbClr val="000090"/>
                    </a:solidFill>
                    <a:cs typeface="Calibri" pitchFamily="34" charset="0"/>
                  </a:rPr>
                  <a:t>cultures</a:t>
                </a:r>
                <a:r>
                  <a:rPr lang="it-IT" dirty="0">
                    <a:solidFill>
                      <a:srgbClr val="000090"/>
                    </a:solidFill>
                    <a:cs typeface="Calibri" pitchFamily="34" charset="0"/>
                  </a:rPr>
                  <a:t> (+ </a:t>
                </a:r>
                <a:r>
                  <a:rPr lang="it-IT" dirty="0" err="1">
                    <a:solidFill>
                      <a:srgbClr val="000090"/>
                    </a:solidFill>
                    <a:cs typeface="Calibri" pitchFamily="34" charset="0"/>
                  </a:rPr>
                  <a:t>ova</a:t>
                </a:r>
                <a:r>
                  <a:rPr lang="it-IT" dirty="0">
                    <a:solidFill>
                      <a:srgbClr val="000090"/>
                    </a:solidFill>
                    <a:cs typeface="Calibri" pitchFamily="34" charset="0"/>
                  </a:rPr>
                  <a:t> and </a:t>
                </a:r>
                <a:r>
                  <a:rPr lang="it-IT" dirty="0" err="1">
                    <a:solidFill>
                      <a:srgbClr val="000090"/>
                    </a:solidFill>
                    <a:cs typeface="Calibri" pitchFamily="34" charset="0"/>
                  </a:rPr>
                  <a:t>parasites</a:t>
                </a:r>
                <a:r>
                  <a:rPr lang="it-IT" dirty="0">
                    <a:solidFill>
                      <a:srgbClr val="000090"/>
                    </a:solidFill>
                    <a:cs typeface="Calibri" pitchFamily="34" charset="0"/>
                  </a:rPr>
                  <a:t>), </a:t>
                </a:r>
                <a:r>
                  <a:rPr lang="it-IT" dirty="0" err="1">
                    <a:solidFill>
                      <a:srgbClr val="000090"/>
                    </a:solidFill>
                    <a:cs typeface="Calibri" pitchFamily="34" charset="0"/>
                  </a:rPr>
                  <a:t>analysis</a:t>
                </a:r>
                <a:endParaRPr lang="it-IT" dirty="0">
                  <a:solidFill>
                    <a:srgbClr val="000090"/>
                  </a:solidFill>
                  <a:cs typeface="Calibri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0000"/>
                  </a:buClr>
                  <a:buSzPct val="85000"/>
                  <a:defRPr/>
                </a:pPr>
                <a:r>
                  <a:rPr lang="it-IT" dirty="0">
                    <a:solidFill>
                      <a:srgbClr val="000090"/>
                    </a:solidFill>
                    <a:cs typeface="Calibri" pitchFamily="34" charset="0"/>
                  </a:rPr>
                  <a:t>   C. Difficile (</a:t>
                </a:r>
                <a:r>
                  <a:rPr lang="it-IT" dirty="0" err="1">
                    <a:solidFill>
                      <a:srgbClr val="000090"/>
                    </a:solidFill>
                    <a:cs typeface="Calibri" pitchFamily="34" charset="0"/>
                  </a:rPr>
                  <a:t>toxin</a:t>
                </a:r>
                <a:r>
                  <a:rPr lang="it-IT" dirty="0">
                    <a:solidFill>
                      <a:srgbClr val="000090"/>
                    </a:solidFill>
                    <a:cs typeface="Calibri" pitchFamily="34" charset="0"/>
                  </a:rPr>
                  <a:t> A)</a:t>
                </a:r>
                <a:endParaRPr lang="it-IT" dirty="0">
                  <a:solidFill>
                    <a:srgbClr val="000090"/>
                  </a:solidFill>
                  <a:cs typeface="Arial" charset="0"/>
                </a:endParaRPr>
              </a:p>
            </p:txBody>
          </p:sp>
          <p:sp>
            <p:nvSpPr>
              <p:cNvPr id="27" name="Line 10"/>
              <p:cNvSpPr>
                <a:spLocks noChangeShapeType="1"/>
              </p:cNvSpPr>
              <p:nvPr/>
            </p:nvSpPr>
            <p:spPr bwMode="auto">
              <a:xfrm>
                <a:off x="571423" y="1125494"/>
                <a:ext cx="1408289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90"/>
                  </a:solidFill>
                  <a:cs typeface="Arial" charset="0"/>
                </a:endParaRPr>
              </a:p>
            </p:txBody>
          </p:sp>
          <p:sp>
            <p:nvSpPr>
              <p:cNvPr id="28" name="Text Box 11"/>
              <p:cNvSpPr txBox="1">
                <a:spLocks noChangeArrowheads="1"/>
              </p:cNvSpPr>
              <p:nvPr/>
            </p:nvSpPr>
            <p:spPr bwMode="auto">
              <a:xfrm>
                <a:off x="2109693" y="925439"/>
                <a:ext cx="518291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b="1" dirty="0">
                    <a:solidFill>
                      <a:srgbClr val="000090"/>
                    </a:solidFill>
                    <a:cs typeface="Calibri" pitchFamily="34" charset="0"/>
                  </a:rPr>
                  <a:t>-ve</a:t>
                </a:r>
              </a:p>
            </p:txBody>
          </p:sp>
        </p:grpSp>
        <p:grpSp>
          <p:nvGrpSpPr>
            <p:cNvPr id="141320" name="Gruppo 141319"/>
            <p:cNvGrpSpPr/>
            <p:nvPr/>
          </p:nvGrpSpPr>
          <p:grpSpPr>
            <a:xfrm>
              <a:off x="-4873726" y="1811659"/>
              <a:ext cx="7429915" cy="369332"/>
              <a:chOff x="-4442318" y="-2468234"/>
              <a:chExt cx="7429915" cy="369332"/>
            </a:xfrm>
          </p:grpSpPr>
          <p:sp>
            <p:nvSpPr>
              <p:cNvPr id="23" name="Text Box 16"/>
              <p:cNvSpPr txBox="1">
                <a:spLocks noChangeArrowheads="1"/>
              </p:cNvSpPr>
              <p:nvPr/>
            </p:nvSpPr>
            <p:spPr bwMode="auto">
              <a:xfrm>
                <a:off x="-4442318" y="-2468234"/>
                <a:ext cx="3392312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0000"/>
                  </a:buClr>
                  <a:buSzPct val="85000"/>
                  <a:buFontTx/>
                  <a:buChar char="•"/>
                  <a:defRPr/>
                </a:pPr>
                <a:r>
                  <a:rPr lang="it-IT" dirty="0">
                    <a:solidFill>
                      <a:srgbClr val="000090"/>
                    </a:solidFill>
                    <a:cs typeface="Calibri" pitchFamily="34" charset="0"/>
                  </a:rPr>
                  <a:t> </a:t>
                </a:r>
                <a:r>
                  <a:rPr lang="it-IT" dirty="0" err="1">
                    <a:solidFill>
                      <a:srgbClr val="000090"/>
                    </a:solidFill>
                    <a:cs typeface="Calibri" pitchFamily="34" charset="0"/>
                  </a:rPr>
                  <a:t>Glucose</a:t>
                </a:r>
                <a:r>
                  <a:rPr lang="it-IT" dirty="0">
                    <a:solidFill>
                      <a:srgbClr val="000090"/>
                    </a:solidFill>
                    <a:cs typeface="Calibri" pitchFamily="34" charset="0"/>
                  </a:rPr>
                  <a:t>-BT, </a:t>
                </a:r>
                <a:r>
                  <a:rPr lang="it-IT" dirty="0" err="1">
                    <a:solidFill>
                      <a:srgbClr val="000090"/>
                    </a:solidFill>
                    <a:cs typeface="Calibri" pitchFamily="34" charset="0"/>
                  </a:rPr>
                  <a:t>abdo</a:t>
                </a:r>
                <a:r>
                  <a:rPr lang="it-IT" dirty="0">
                    <a:solidFill>
                      <a:srgbClr val="000090"/>
                    </a:solidFill>
                    <a:cs typeface="Calibri" pitchFamily="34" charset="0"/>
                  </a:rPr>
                  <a:t>-CT, etc. </a:t>
                </a:r>
              </a:p>
            </p:txBody>
          </p:sp>
          <p:sp>
            <p:nvSpPr>
              <p:cNvPr id="24" name="Line 18"/>
              <p:cNvSpPr>
                <a:spLocks noChangeShapeType="1"/>
              </p:cNvSpPr>
              <p:nvPr/>
            </p:nvSpPr>
            <p:spPr bwMode="auto">
              <a:xfrm>
                <a:off x="-925828" y="-2252730"/>
                <a:ext cx="3265312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90"/>
                  </a:solidFill>
                  <a:cs typeface="Arial" charset="0"/>
                </a:endParaRPr>
              </a:p>
            </p:txBody>
          </p:sp>
          <p:sp>
            <p:nvSpPr>
              <p:cNvPr id="25" name="Text Box 19"/>
              <p:cNvSpPr txBox="1">
                <a:spLocks noChangeArrowheads="1"/>
              </p:cNvSpPr>
              <p:nvPr/>
            </p:nvSpPr>
            <p:spPr bwMode="auto">
              <a:xfrm>
                <a:off x="2469306" y="-2468234"/>
                <a:ext cx="518291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b="1" dirty="0">
                    <a:solidFill>
                      <a:srgbClr val="000090"/>
                    </a:solidFill>
                    <a:cs typeface="Calibri" pitchFamily="34" charset="0"/>
                  </a:rPr>
                  <a:t>-ve</a:t>
                </a:r>
              </a:p>
            </p:txBody>
          </p:sp>
        </p:grpSp>
        <p:grpSp>
          <p:nvGrpSpPr>
            <p:cNvPr id="141324" name="Gruppo 141323"/>
            <p:cNvGrpSpPr/>
            <p:nvPr/>
          </p:nvGrpSpPr>
          <p:grpSpPr>
            <a:xfrm>
              <a:off x="-4873726" y="-1172669"/>
              <a:ext cx="8149582" cy="646331"/>
              <a:chOff x="-4442319" y="-1172669"/>
              <a:chExt cx="8149582" cy="646331"/>
            </a:xfrm>
          </p:grpSpPr>
          <p:sp>
            <p:nvSpPr>
              <p:cNvPr id="15" name="CasellaDiTesto 14"/>
              <p:cNvSpPr txBox="1"/>
              <p:nvPr/>
            </p:nvSpPr>
            <p:spPr>
              <a:xfrm>
                <a:off x="-4442319" y="-1073656"/>
                <a:ext cx="218521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285739" indent="-285739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0000"/>
                  </a:buClr>
                  <a:buFont typeface="Arial" pitchFamily="34" charset="0"/>
                  <a:buChar char="•"/>
                </a:pPr>
                <a:r>
                  <a:rPr lang="it-IT" dirty="0" smtClean="0">
                    <a:solidFill>
                      <a:srgbClr val="000090"/>
                    </a:solidFill>
                    <a:cs typeface="Arial" charset="0"/>
                  </a:rPr>
                  <a:t>Routine lab </a:t>
                </a:r>
                <a:r>
                  <a:rPr lang="it-IT" dirty="0" err="1" smtClean="0">
                    <a:solidFill>
                      <a:srgbClr val="000090"/>
                    </a:solidFill>
                    <a:cs typeface="Arial" charset="0"/>
                  </a:rPr>
                  <a:t>tests</a:t>
                </a:r>
                <a:endParaRPr lang="it-IT" dirty="0">
                  <a:solidFill>
                    <a:srgbClr val="000090"/>
                  </a:solidFill>
                  <a:cs typeface="Arial" charset="0"/>
                </a:endParaRPr>
              </a:p>
            </p:txBody>
          </p:sp>
          <p:sp>
            <p:nvSpPr>
              <p:cNvPr id="16" name="Line 10"/>
              <p:cNvSpPr>
                <a:spLocks noChangeShapeType="1"/>
              </p:cNvSpPr>
              <p:nvPr/>
            </p:nvSpPr>
            <p:spPr bwMode="auto">
              <a:xfrm>
                <a:off x="-2124744" y="-877993"/>
                <a:ext cx="3612981" cy="8784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000090"/>
                  </a:solidFill>
                  <a:cs typeface="Arial" charset="0"/>
                </a:endParaRPr>
              </a:p>
            </p:txBody>
          </p:sp>
          <p:sp>
            <p:nvSpPr>
              <p:cNvPr id="17" name="Text Box 11"/>
              <p:cNvSpPr txBox="1">
                <a:spLocks noChangeArrowheads="1"/>
              </p:cNvSpPr>
              <p:nvPr/>
            </p:nvSpPr>
            <p:spPr bwMode="auto">
              <a:xfrm>
                <a:off x="1560183" y="-1172669"/>
                <a:ext cx="2147080" cy="64633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b="1" dirty="0" err="1" smtClean="0">
                    <a:solidFill>
                      <a:srgbClr val="000090"/>
                    </a:solidFill>
                    <a:cs typeface="Calibri" pitchFamily="34" charset="0"/>
                  </a:rPr>
                  <a:t>Mild</a:t>
                </a:r>
                <a:r>
                  <a:rPr lang="it-IT" b="1" dirty="0" smtClean="0">
                    <a:solidFill>
                      <a:srgbClr val="000090"/>
                    </a:solidFill>
                    <a:cs typeface="Calibri" pitchFamily="34" charset="0"/>
                  </a:rPr>
                  <a:t>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b="1" dirty="0" err="1" smtClean="0">
                    <a:solidFill>
                      <a:srgbClr val="000090"/>
                    </a:solidFill>
                    <a:cs typeface="Calibri" pitchFamily="34" charset="0"/>
                  </a:rPr>
                  <a:t>hypoalbuminemia</a:t>
                </a:r>
                <a:endParaRPr lang="it-IT" b="1" dirty="0">
                  <a:solidFill>
                    <a:srgbClr val="000090"/>
                  </a:solidFill>
                  <a:cs typeface="Calibr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5830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25" name="Text Box 15"/>
          <p:cNvSpPr txBox="1">
            <a:spLocks noChangeArrowheads="1"/>
          </p:cNvSpPr>
          <p:nvPr/>
        </p:nvSpPr>
        <p:spPr bwMode="auto">
          <a:xfrm>
            <a:off x="2609468" y="289131"/>
            <a:ext cx="4268666" cy="507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197" tIns="38098" rIns="76197" bIns="3809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dirty="0">
                <a:solidFill>
                  <a:srgbClr val="008040"/>
                </a:solidFill>
                <a:latin typeface="Calibri" pitchFamily="34" charset="0"/>
                <a:cs typeface="Arial" charset="0"/>
              </a:rPr>
              <a:t>A </a:t>
            </a:r>
            <a:r>
              <a:rPr lang="it-IT" sz="2800" b="1" dirty="0" smtClean="0">
                <a:solidFill>
                  <a:srgbClr val="008040"/>
                </a:solidFill>
                <a:latin typeface="Calibri" pitchFamily="34" charset="0"/>
                <a:cs typeface="Arial" charset="0"/>
              </a:rPr>
              <a:t>case of </a:t>
            </a:r>
            <a:r>
              <a:rPr lang="it-IT" sz="2800" b="1" dirty="0" err="1" smtClean="0">
                <a:solidFill>
                  <a:srgbClr val="008040"/>
                </a:solidFill>
                <a:latin typeface="Calibri" pitchFamily="34" charset="0"/>
                <a:cs typeface="Arial" charset="0"/>
              </a:rPr>
              <a:t>chronic</a:t>
            </a:r>
            <a:r>
              <a:rPr lang="it-IT" sz="2800" b="1" dirty="0" smtClean="0">
                <a:solidFill>
                  <a:srgbClr val="008040"/>
                </a:solidFill>
                <a:latin typeface="Calibri" pitchFamily="34" charset="0"/>
                <a:cs typeface="Arial" charset="0"/>
              </a:rPr>
              <a:t> </a:t>
            </a:r>
            <a:r>
              <a:rPr lang="it-IT" sz="2800" b="1" dirty="0" err="1">
                <a:solidFill>
                  <a:srgbClr val="008040"/>
                </a:solidFill>
                <a:latin typeface="Calibri" pitchFamily="34" charset="0"/>
                <a:cs typeface="Arial" charset="0"/>
              </a:rPr>
              <a:t>diarrhea</a:t>
            </a:r>
            <a:r>
              <a:rPr lang="it-IT" sz="2800" b="1" dirty="0">
                <a:solidFill>
                  <a:srgbClr val="008040"/>
                </a:solidFill>
                <a:latin typeface="Calibri" pitchFamily="34" charset="0"/>
                <a:cs typeface="Arial" charset="0"/>
              </a:rPr>
              <a:t>…</a:t>
            </a:r>
          </a:p>
        </p:txBody>
      </p:sp>
      <p:pic>
        <p:nvPicPr>
          <p:cNvPr id="141327" name="Picture 17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</a:blip>
          <a:srcRect l="9253"/>
          <a:stretch>
            <a:fillRect/>
          </a:stretch>
        </p:blipFill>
        <p:spPr bwMode="auto">
          <a:xfrm>
            <a:off x="2076377" y="2031692"/>
            <a:ext cx="2751667" cy="188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3968" name="Text Box 16"/>
          <p:cNvSpPr txBox="1">
            <a:spLocks noChangeArrowheads="1"/>
          </p:cNvSpPr>
          <p:nvPr/>
        </p:nvSpPr>
        <p:spPr bwMode="auto">
          <a:xfrm>
            <a:off x="5407968" y="2732975"/>
            <a:ext cx="1328182" cy="56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76197" tIns="38098" rIns="76197" bIns="3809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b="1" dirty="0" err="1">
                <a:solidFill>
                  <a:srgbClr val="000090"/>
                </a:solidFill>
                <a:cs typeface="Arial" charset="0"/>
              </a:rPr>
              <a:t>Villous</a:t>
            </a:r>
            <a:r>
              <a:rPr lang="it-IT" sz="1600" b="1" dirty="0">
                <a:solidFill>
                  <a:srgbClr val="000090"/>
                </a:solidFill>
                <a:cs typeface="Arial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b="1" dirty="0" err="1">
                <a:solidFill>
                  <a:srgbClr val="000090"/>
                </a:solidFill>
                <a:cs typeface="Arial" charset="0"/>
              </a:rPr>
              <a:t>atrophy</a:t>
            </a:r>
            <a:r>
              <a:rPr lang="it-IT" sz="1600" b="1" dirty="0">
                <a:solidFill>
                  <a:srgbClr val="000090"/>
                </a:solidFill>
                <a:cs typeface="Arial" charset="0"/>
              </a:rPr>
              <a:t> (3a)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178732" y="4299960"/>
            <a:ext cx="7340940" cy="400110"/>
            <a:chOff x="1326073" y="5728673"/>
            <a:chExt cx="8258558" cy="533478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1326073" y="5728673"/>
              <a:ext cx="4708526" cy="533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SzPct val="85000"/>
                <a:buFontTx/>
                <a:buChar char="•"/>
                <a:defRPr/>
              </a:pPr>
              <a:r>
                <a:rPr lang="it-IT" sz="2000" dirty="0">
                  <a:solidFill>
                    <a:srgbClr val="000090"/>
                  </a:solidFill>
                  <a:cs typeface="Calibri" pitchFamily="34" charset="0"/>
                </a:rPr>
                <a:t> </a:t>
              </a:r>
              <a:r>
                <a:rPr lang="it-IT" sz="2000" dirty="0" err="1">
                  <a:solidFill>
                    <a:srgbClr val="000090"/>
                  </a:solidFill>
                  <a:cs typeface="Calibri" pitchFamily="34" charset="0"/>
                </a:rPr>
                <a:t>Celiac</a:t>
              </a:r>
              <a:r>
                <a:rPr lang="it-IT" sz="2000" dirty="0">
                  <a:solidFill>
                    <a:srgbClr val="000090"/>
                  </a:solidFill>
                  <a:cs typeface="Calibri" pitchFamily="34" charset="0"/>
                </a:rPr>
                <a:t> panel </a:t>
              </a:r>
              <a:r>
                <a:rPr lang="it-IT" sz="2000" dirty="0" smtClean="0">
                  <a:solidFill>
                    <a:srgbClr val="000090"/>
                  </a:solidFill>
                  <a:cs typeface="Calibri" pitchFamily="34" charset="0"/>
                </a:rPr>
                <a:t>(</a:t>
              </a:r>
              <a:r>
                <a:rPr lang="it-IT" sz="2000" dirty="0" err="1" smtClean="0">
                  <a:solidFill>
                    <a:srgbClr val="000090"/>
                  </a:solidFill>
                  <a:cs typeface="Calibri" pitchFamily="34" charset="0"/>
                </a:rPr>
                <a:t>tTG</a:t>
              </a:r>
              <a:r>
                <a:rPr lang="it-IT" sz="2000" dirty="0" smtClean="0">
                  <a:solidFill>
                    <a:srgbClr val="000090"/>
                  </a:solidFill>
                  <a:cs typeface="Calibri" pitchFamily="34" charset="0"/>
                </a:rPr>
                <a:t> </a:t>
              </a:r>
              <a:r>
                <a:rPr lang="it-IT" sz="2000" dirty="0" err="1" smtClean="0">
                  <a:solidFill>
                    <a:srgbClr val="000090"/>
                  </a:solidFill>
                  <a:cs typeface="Calibri" pitchFamily="34" charset="0"/>
                </a:rPr>
                <a:t>IgA</a:t>
              </a:r>
              <a:r>
                <a:rPr lang="it-IT" sz="2000" dirty="0" smtClean="0">
                  <a:solidFill>
                    <a:srgbClr val="000090"/>
                  </a:solidFill>
                  <a:cs typeface="Calibri" pitchFamily="34" charset="0"/>
                </a:rPr>
                <a:t>, </a:t>
              </a:r>
              <a:r>
                <a:rPr lang="it-IT" sz="2000" dirty="0" err="1" smtClean="0">
                  <a:solidFill>
                    <a:srgbClr val="000090"/>
                  </a:solidFill>
                  <a:cs typeface="Calibri" pitchFamily="34" charset="0"/>
                </a:rPr>
                <a:t>EmA</a:t>
              </a:r>
              <a:r>
                <a:rPr lang="it-IT" sz="2000" dirty="0" smtClean="0">
                  <a:solidFill>
                    <a:srgbClr val="000090"/>
                  </a:solidFill>
                  <a:cs typeface="Calibri" pitchFamily="34" charset="0"/>
                </a:rPr>
                <a:t> </a:t>
              </a:r>
              <a:r>
                <a:rPr lang="it-IT" sz="2000" dirty="0" err="1" smtClean="0">
                  <a:solidFill>
                    <a:srgbClr val="000090"/>
                  </a:solidFill>
                  <a:cs typeface="Calibri" pitchFamily="34" charset="0"/>
                </a:rPr>
                <a:t>IgA</a:t>
              </a:r>
              <a:r>
                <a:rPr lang="it-IT" sz="2000" dirty="0" smtClean="0">
                  <a:solidFill>
                    <a:srgbClr val="000090"/>
                  </a:solidFill>
                  <a:cs typeface="Calibri" pitchFamily="34" charset="0"/>
                </a:rPr>
                <a:t>) </a:t>
              </a:r>
              <a:endParaRPr lang="it-IT" sz="2000" dirty="0">
                <a:solidFill>
                  <a:srgbClr val="000090"/>
                </a:solidFill>
                <a:cs typeface="Calibri" pitchFamily="34" charset="0"/>
              </a:endParaRPr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5911850" y="5998270"/>
              <a:ext cx="2962275" cy="476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000">
                <a:solidFill>
                  <a:srgbClr val="000090"/>
                </a:solidFill>
                <a:cs typeface="Arial" charset="0"/>
              </a:endParaRP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8959851" y="5728673"/>
              <a:ext cx="624780" cy="533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000" b="1" dirty="0">
                  <a:solidFill>
                    <a:srgbClr val="000090"/>
                  </a:solidFill>
                  <a:cs typeface="Calibri" pitchFamily="34" charset="0"/>
                </a:rPr>
                <a:t>-ve</a:t>
              </a: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1883702" y="1167603"/>
            <a:ext cx="5029140" cy="384717"/>
          </a:xfrm>
          <a:prstGeom prst="rect">
            <a:avLst/>
          </a:prstGeom>
          <a:noFill/>
        </p:spPr>
        <p:txBody>
          <a:bodyPr wrap="none" lIns="76197" tIns="38098" rIns="76197" bIns="38098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srgbClr val="000090"/>
                </a:solidFill>
                <a:cs typeface="Calibri"/>
              </a:rPr>
              <a:t>EGDS: </a:t>
            </a:r>
            <a:r>
              <a:rPr lang="it-IT" sz="2000" dirty="0" err="1" smtClean="0">
                <a:solidFill>
                  <a:srgbClr val="000090"/>
                </a:solidFill>
                <a:cs typeface="Calibri"/>
              </a:rPr>
              <a:t>normal</a:t>
            </a:r>
            <a:r>
              <a:rPr lang="it-IT" sz="2000" dirty="0" smtClean="0">
                <a:solidFill>
                  <a:srgbClr val="000090"/>
                </a:solidFill>
                <a:cs typeface="Calibri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cs typeface="Calibri"/>
              </a:rPr>
              <a:t>gastric</a:t>
            </a:r>
            <a:r>
              <a:rPr lang="it-IT" sz="2000" dirty="0" smtClean="0">
                <a:solidFill>
                  <a:srgbClr val="000090"/>
                </a:solidFill>
                <a:cs typeface="Calibri"/>
              </a:rPr>
              <a:t> mucosa; </a:t>
            </a:r>
            <a:r>
              <a:rPr lang="it-IT" sz="2000" dirty="0" err="1" smtClean="0">
                <a:solidFill>
                  <a:srgbClr val="000090"/>
                </a:solidFill>
                <a:cs typeface="Calibri"/>
              </a:rPr>
              <a:t>duodenum</a:t>
            </a:r>
            <a:r>
              <a:rPr lang="it-IT" sz="2000" dirty="0" smtClean="0">
                <a:solidFill>
                  <a:srgbClr val="000090"/>
                </a:solidFill>
                <a:cs typeface="Calibri"/>
              </a:rPr>
              <a:t>:</a:t>
            </a:r>
            <a:endParaRPr lang="it-IT" sz="2000" dirty="0">
              <a:solidFill>
                <a:srgbClr val="000090"/>
              </a:solidFill>
              <a:cs typeface="Calibri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279" y="844328"/>
            <a:ext cx="1494393" cy="159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o 5"/>
          <p:cNvGrpSpPr/>
          <p:nvPr/>
        </p:nvGrpSpPr>
        <p:grpSpPr>
          <a:xfrm>
            <a:off x="52047" y="764533"/>
            <a:ext cx="8748464" cy="3919763"/>
            <a:chOff x="0" y="3285734"/>
            <a:chExt cx="9144000" cy="4038544"/>
          </a:xfrm>
        </p:grpSpPr>
        <p:sp>
          <p:nvSpPr>
            <p:cNvPr id="11" name="Rettangolo 10"/>
            <p:cNvSpPr/>
            <p:nvPr/>
          </p:nvSpPr>
          <p:spPr>
            <a:xfrm>
              <a:off x="0" y="3458920"/>
              <a:ext cx="9144000" cy="38653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sz="20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727098" y="3285734"/>
              <a:ext cx="8316774" cy="3302310"/>
              <a:chOff x="655090" y="769593"/>
              <a:chExt cx="8316774" cy="3302310"/>
            </a:xfrm>
          </p:grpSpPr>
          <p:sp>
            <p:nvSpPr>
              <p:cNvPr id="12" name="Text Box 33"/>
              <p:cNvSpPr txBox="1">
                <a:spLocks noChangeArrowheads="1"/>
              </p:cNvSpPr>
              <p:nvPr/>
            </p:nvSpPr>
            <p:spPr bwMode="auto">
              <a:xfrm>
                <a:off x="655090" y="1809745"/>
                <a:ext cx="7521935" cy="22621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>
                <a:spAutoFit/>
              </a:bodyPr>
              <a:lstStyle/>
              <a:p>
                <a:pPr algn="ctr" fontAlgn="base">
                  <a:lnSpc>
                    <a:spcPct val="20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000090"/>
                    </a:solidFill>
                    <a:cs typeface="Calibri" pitchFamily="34" charset="0"/>
                  </a:rPr>
                  <a:t>…</a:t>
                </a:r>
                <a:r>
                  <a:rPr lang="en-US" b="1" u="sng" dirty="0">
                    <a:solidFill>
                      <a:srgbClr val="000090"/>
                    </a:solidFill>
                    <a:cs typeface="Calibri" pitchFamily="34" charset="0"/>
                  </a:rPr>
                  <a:t>careful review of </a:t>
                </a:r>
                <a:r>
                  <a:rPr lang="en-US" b="1" u="sng" dirty="0">
                    <a:solidFill>
                      <a:srgbClr val="FF33CC"/>
                    </a:solidFill>
                    <a:cs typeface="Calibri" pitchFamily="34" charset="0"/>
                  </a:rPr>
                  <a:t>his medical records</a:t>
                </a:r>
                <a:r>
                  <a:rPr lang="en-US" b="1" u="sng" dirty="0">
                    <a:solidFill>
                      <a:srgbClr val="FFFFFF"/>
                    </a:solidFill>
                    <a:cs typeface="Calibri" pitchFamily="34" charset="0"/>
                  </a:rPr>
                  <a:t> </a:t>
                </a:r>
                <a:r>
                  <a:rPr lang="en-US" b="1" u="sng" dirty="0" smtClean="0">
                    <a:solidFill>
                      <a:srgbClr val="000090"/>
                    </a:solidFill>
                    <a:cs typeface="Calibri" pitchFamily="34" charset="0"/>
                  </a:rPr>
                  <a:t>… after </a:t>
                </a:r>
                <a:r>
                  <a:rPr lang="en-US" b="1" u="sng" dirty="0">
                    <a:solidFill>
                      <a:srgbClr val="000090"/>
                    </a:solidFill>
                    <a:cs typeface="Calibri" pitchFamily="34" charset="0"/>
                  </a:rPr>
                  <a:t>a </a:t>
                </a:r>
                <a:r>
                  <a:rPr lang="en-US" b="1" u="sng" dirty="0">
                    <a:solidFill>
                      <a:srgbClr val="FF33CC"/>
                    </a:solidFill>
                    <a:cs typeface="Calibri" pitchFamily="34" charset="0"/>
                  </a:rPr>
                  <a:t>detailed history</a:t>
                </a:r>
                <a:r>
                  <a:rPr lang="en-US" b="1" dirty="0">
                    <a:solidFill>
                      <a:srgbClr val="FFFFFF"/>
                    </a:solidFill>
                    <a:cs typeface="Calibri" pitchFamily="34" charset="0"/>
                  </a:rPr>
                  <a:t>,</a:t>
                </a:r>
                <a:r>
                  <a:rPr lang="en-US" b="1" dirty="0">
                    <a:solidFill>
                      <a:srgbClr val="000090"/>
                    </a:solidFill>
                    <a:cs typeface="Calibri" pitchFamily="34" charset="0"/>
                  </a:rPr>
                  <a:t> </a:t>
                </a:r>
              </a:p>
              <a:p>
                <a:pPr algn="ctr" fontAlgn="base">
                  <a:lnSpc>
                    <a:spcPct val="20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 smtClean="0">
                    <a:solidFill>
                      <a:srgbClr val="000090"/>
                    </a:solidFill>
                    <a:cs typeface="Calibri" pitchFamily="34" charset="0"/>
                  </a:rPr>
                  <a:t>found </a:t>
                </a:r>
                <a:r>
                  <a:rPr lang="en-US" b="1" dirty="0">
                    <a:solidFill>
                      <a:srgbClr val="000090"/>
                    </a:solidFill>
                    <a:cs typeface="Calibri" pitchFamily="34" charset="0"/>
                  </a:rPr>
                  <a:t>that the patient was started on </a:t>
                </a:r>
                <a:r>
                  <a:rPr lang="en-US" b="1" dirty="0" err="1">
                    <a:solidFill>
                      <a:srgbClr val="FF33CC"/>
                    </a:solidFill>
                    <a:cs typeface="Calibri" pitchFamily="34" charset="0"/>
                  </a:rPr>
                  <a:t>olmesartan</a:t>
                </a:r>
                <a:r>
                  <a:rPr lang="en-US" b="1" dirty="0">
                    <a:solidFill>
                      <a:srgbClr val="FF33CC"/>
                    </a:solidFill>
                    <a:cs typeface="Calibri" pitchFamily="34" charset="0"/>
                  </a:rPr>
                  <a:t> 20 </a:t>
                </a:r>
                <a:r>
                  <a:rPr lang="en-US" b="1" dirty="0" smtClean="0">
                    <a:solidFill>
                      <a:srgbClr val="FF33CC"/>
                    </a:solidFill>
                    <a:cs typeface="Calibri" pitchFamily="34" charset="0"/>
                  </a:rPr>
                  <a:t>mg / d</a:t>
                </a:r>
                <a:r>
                  <a:rPr lang="en-US" b="1" dirty="0" smtClean="0">
                    <a:solidFill>
                      <a:srgbClr val="FFFFFF"/>
                    </a:solidFill>
                    <a:cs typeface="Calibri" pitchFamily="34" charset="0"/>
                  </a:rPr>
                  <a:t> </a:t>
                </a:r>
                <a:endParaRPr lang="en-US" b="1" dirty="0">
                  <a:solidFill>
                    <a:srgbClr val="FFFFFF"/>
                  </a:solidFill>
                  <a:cs typeface="Calibri" pitchFamily="34" charset="0"/>
                </a:endParaRPr>
              </a:p>
              <a:p>
                <a:pPr algn="ctr" fontAlgn="base">
                  <a:lnSpc>
                    <a:spcPct val="20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000090"/>
                    </a:solidFill>
                    <a:cs typeface="Calibri" pitchFamily="34" charset="0"/>
                  </a:rPr>
                  <a:t>(previously on </a:t>
                </a:r>
                <a:r>
                  <a:rPr lang="en-US" b="1" dirty="0" err="1">
                    <a:solidFill>
                      <a:srgbClr val="000090"/>
                    </a:solidFill>
                    <a:cs typeface="Calibri" pitchFamily="34" charset="0"/>
                  </a:rPr>
                  <a:t>lisinopril</a:t>
                </a:r>
                <a:r>
                  <a:rPr lang="en-US" b="1" dirty="0">
                    <a:solidFill>
                      <a:srgbClr val="000090"/>
                    </a:solidFill>
                    <a:cs typeface="Calibri" pitchFamily="34" charset="0"/>
                  </a:rPr>
                  <a:t>) in </a:t>
                </a:r>
                <a:r>
                  <a:rPr lang="en-US" b="1" dirty="0" smtClean="0">
                    <a:solidFill>
                      <a:srgbClr val="000090"/>
                    </a:solidFill>
                    <a:cs typeface="Calibri" pitchFamily="34" charset="0"/>
                  </a:rPr>
                  <a:t>2015 </a:t>
                </a:r>
                <a:r>
                  <a:rPr lang="en-US" b="1" dirty="0">
                    <a:solidFill>
                      <a:srgbClr val="000090"/>
                    </a:solidFill>
                    <a:cs typeface="Calibri" pitchFamily="34" charset="0"/>
                  </a:rPr>
                  <a:t>for </a:t>
                </a:r>
                <a:r>
                  <a:rPr lang="en-US" b="1" dirty="0" smtClean="0">
                    <a:solidFill>
                      <a:srgbClr val="000090"/>
                    </a:solidFill>
                    <a:cs typeface="Calibri" pitchFamily="34" charset="0"/>
                  </a:rPr>
                  <a:t>hypertension; </a:t>
                </a:r>
                <a:endParaRPr lang="en-US" b="1" dirty="0">
                  <a:solidFill>
                    <a:srgbClr val="000090"/>
                  </a:solidFill>
                  <a:cs typeface="Calibri" pitchFamily="34" charset="0"/>
                </a:endParaRPr>
              </a:p>
              <a:p>
                <a:pPr algn="ctr" fontAlgn="base">
                  <a:lnSpc>
                    <a:spcPct val="20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000090"/>
                    </a:solidFill>
                    <a:cs typeface="Calibri" pitchFamily="34" charset="0"/>
                  </a:rPr>
                  <a:t>The </a:t>
                </a:r>
                <a:r>
                  <a:rPr lang="en-US" b="1" dirty="0">
                    <a:solidFill>
                      <a:srgbClr val="FF33CC"/>
                    </a:solidFill>
                    <a:cs typeface="Calibri" pitchFamily="34" charset="0"/>
                  </a:rPr>
                  <a:t>dose</a:t>
                </a:r>
                <a:r>
                  <a:rPr lang="en-US" b="1" dirty="0">
                    <a:solidFill>
                      <a:srgbClr val="FFFFFF"/>
                    </a:solidFill>
                    <a:cs typeface="Calibri" pitchFamily="34" charset="0"/>
                  </a:rPr>
                  <a:t> </a:t>
                </a:r>
                <a:r>
                  <a:rPr lang="en-US" b="1" dirty="0">
                    <a:solidFill>
                      <a:srgbClr val="000090"/>
                    </a:solidFill>
                    <a:cs typeface="Calibri" pitchFamily="34" charset="0"/>
                  </a:rPr>
                  <a:t>was subsequently </a:t>
                </a:r>
                <a:r>
                  <a:rPr lang="en-US" b="1" dirty="0">
                    <a:solidFill>
                      <a:srgbClr val="FF33CC"/>
                    </a:solidFill>
                    <a:cs typeface="Calibri" pitchFamily="34" charset="0"/>
                  </a:rPr>
                  <a:t>increased to 40 </a:t>
                </a:r>
                <a:r>
                  <a:rPr lang="en-US" b="1" dirty="0" smtClean="0">
                    <a:solidFill>
                      <a:srgbClr val="FF33CC"/>
                    </a:solidFill>
                    <a:cs typeface="Calibri" pitchFamily="34" charset="0"/>
                  </a:rPr>
                  <a:t>mg / d</a:t>
                </a:r>
                <a:r>
                  <a:rPr lang="en-US" b="1" dirty="0" smtClean="0">
                    <a:solidFill>
                      <a:srgbClr val="FFFFFF"/>
                    </a:solidFill>
                    <a:cs typeface="Calibri" pitchFamily="34" charset="0"/>
                  </a:rPr>
                  <a:t> </a:t>
                </a:r>
                <a:r>
                  <a:rPr lang="en-US" b="1" dirty="0" smtClean="0">
                    <a:solidFill>
                      <a:srgbClr val="000090"/>
                    </a:solidFill>
                    <a:cs typeface="Calibri" pitchFamily="34" charset="0"/>
                  </a:rPr>
                  <a:t>subsequently</a:t>
                </a:r>
                <a:r>
                  <a:rPr lang="en-US" b="1" dirty="0" smtClean="0">
                    <a:solidFill>
                      <a:srgbClr val="FFFFFF"/>
                    </a:solidFill>
                    <a:cs typeface="Calibri" pitchFamily="34" charset="0"/>
                  </a:rPr>
                  <a:t>… </a:t>
                </a:r>
                <a:endParaRPr lang="it-IT" b="1" dirty="0">
                  <a:solidFill>
                    <a:srgbClr val="FFFFFF"/>
                  </a:solidFill>
                  <a:cs typeface="Calibri" pitchFamily="34" charset="0"/>
                </a:endParaRPr>
              </a:p>
            </p:txBody>
          </p:sp>
          <p:pic>
            <p:nvPicPr>
              <p:cNvPr id="14" name="Picture 23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6000" contrast="18000"/>
              </a:blip>
              <a:srcRect l="9253"/>
              <a:stretch>
                <a:fillRect/>
              </a:stretch>
            </p:blipFill>
            <p:spPr bwMode="auto">
              <a:xfrm>
                <a:off x="7216498" y="769593"/>
                <a:ext cx="1755366" cy="1204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3" name="CasellaDiTesto 12"/>
          <p:cNvSpPr txBox="1"/>
          <p:nvPr/>
        </p:nvSpPr>
        <p:spPr>
          <a:xfrm>
            <a:off x="296867" y="4522777"/>
            <a:ext cx="8640960" cy="384717"/>
          </a:xfrm>
          <a:prstGeom prst="rect">
            <a:avLst/>
          </a:prstGeom>
          <a:solidFill>
            <a:srgbClr val="FF0000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err="1" smtClean="0">
                <a:solidFill>
                  <a:srgbClr val="FFFFFF"/>
                </a:solidFill>
                <a:cs typeface="Calibri"/>
              </a:rPr>
              <a:t>Diagnosis</a:t>
            </a:r>
            <a:r>
              <a:rPr lang="it-IT" sz="2000" b="1" dirty="0" smtClean="0">
                <a:solidFill>
                  <a:srgbClr val="FFFFFF"/>
                </a:solidFill>
                <a:cs typeface="Calibri"/>
              </a:rPr>
              <a:t>: “</a:t>
            </a:r>
            <a:r>
              <a:rPr lang="it-IT" sz="2000" b="1" dirty="0" err="1" smtClean="0">
                <a:solidFill>
                  <a:srgbClr val="FFFFFF"/>
                </a:solidFill>
                <a:cs typeface="Calibri"/>
              </a:rPr>
              <a:t>Olmesartan-induced</a:t>
            </a:r>
            <a:r>
              <a:rPr lang="it-IT" sz="2000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it-IT" sz="2000" b="1" dirty="0" err="1" smtClean="0">
                <a:solidFill>
                  <a:srgbClr val="FFFFFF"/>
                </a:solidFill>
                <a:cs typeface="Calibri"/>
              </a:rPr>
              <a:t>villous</a:t>
            </a:r>
            <a:r>
              <a:rPr lang="it-IT" sz="2000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it-IT" sz="2000" b="1" dirty="0" err="1" smtClean="0">
                <a:solidFill>
                  <a:srgbClr val="FFFFFF"/>
                </a:solidFill>
                <a:cs typeface="Calibri"/>
              </a:rPr>
              <a:t>atrophy</a:t>
            </a:r>
            <a:r>
              <a:rPr lang="it-IT" sz="2000" b="1" dirty="0" smtClean="0">
                <a:solidFill>
                  <a:srgbClr val="FFFFFF"/>
                </a:solidFill>
                <a:cs typeface="Calibri"/>
              </a:rPr>
              <a:t> with malabsorption”</a:t>
            </a:r>
            <a:endParaRPr lang="it-IT" sz="2000" b="1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93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67544" y="339502"/>
            <a:ext cx="5904656" cy="360040"/>
          </a:xfrm>
        </p:spPr>
        <p:txBody>
          <a:bodyPr>
            <a:noAutofit/>
          </a:bodyPr>
          <a:lstStyle/>
          <a:p>
            <a:pPr algn="ctr"/>
            <a:r>
              <a:rPr lang="en-GB" sz="2800" b="1" dirty="0" smtClean="0">
                <a:solidFill>
                  <a:schemeClr val="accent1"/>
                </a:solidFill>
              </a:rPr>
              <a:t>ARB-induced </a:t>
            </a:r>
            <a:r>
              <a:rPr lang="en-GB" sz="2800" b="1" dirty="0" err="1" smtClean="0">
                <a:solidFill>
                  <a:schemeClr val="accent1"/>
                </a:solidFill>
              </a:rPr>
              <a:t>enteropathy</a:t>
            </a:r>
            <a:r>
              <a:rPr lang="en-GB" sz="2800" b="1" dirty="0" smtClean="0">
                <a:solidFill>
                  <a:schemeClr val="accent1"/>
                </a:solidFill>
              </a:rPr>
              <a:t> </a:t>
            </a:r>
            <a:endParaRPr lang="de-DE" sz="2800" b="1" dirty="0">
              <a:solidFill>
                <a:schemeClr val="accent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39552" y="4587983"/>
            <a:ext cx="4896544" cy="402775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spAutoFit/>
          </a:bodyPr>
          <a:lstStyle/>
          <a:p>
            <a:r>
              <a:rPr lang="it-IT" sz="1200" b="1" i="1" dirty="0" smtClean="0"/>
              <a:t>Kamal A., et al., </a:t>
            </a:r>
            <a:r>
              <a:rPr lang="en-US" sz="1200" b="1" i="1" dirty="0" err="1" smtClean="0"/>
              <a:t>Gastroenterol</a:t>
            </a:r>
            <a:r>
              <a:rPr lang="en-US" sz="1200" b="1" i="1" dirty="0" smtClean="0"/>
              <a:t> Rep 2019; </a:t>
            </a:r>
            <a:r>
              <a:rPr lang="en-US" sz="1200" b="1" i="1" dirty="0"/>
              <a:t>7(3</a:t>
            </a:r>
            <a:r>
              <a:rPr lang="en-US" sz="1200" b="1" i="1" dirty="0" smtClean="0"/>
              <a:t>)</a:t>
            </a:r>
            <a:r>
              <a:rPr lang="en-US" sz="1200" b="1" i="1" dirty="0"/>
              <a:t>:</a:t>
            </a:r>
            <a:r>
              <a:rPr lang="en-US" sz="1200" b="1" i="1" dirty="0" smtClean="0"/>
              <a:t>162-167</a:t>
            </a:r>
            <a:r>
              <a:rPr lang="it-IT" sz="1200" b="1" i="1" dirty="0" smtClean="0"/>
              <a:t> 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07504" y="1209639"/>
            <a:ext cx="6120680" cy="3234319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spAutoFit/>
          </a:bodyPr>
          <a:lstStyle/>
          <a:p>
            <a:pPr marL="285750" indent="-285750">
              <a:buClr>
                <a:srgbClr val="800000"/>
              </a:buClr>
              <a:buSzPct val="125000"/>
              <a:buFont typeface="Arial"/>
              <a:buChar char="•"/>
            </a:pPr>
            <a:r>
              <a:rPr lang="it-IT" sz="1600" dirty="0" err="1" smtClean="0"/>
              <a:t>N</a:t>
            </a:r>
            <a:r>
              <a:rPr lang="it-IT" sz="1600" dirty="0" smtClean="0"/>
              <a:t>= 82 </a:t>
            </a:r>
            <a:r>
              <a:rPr lang="it-IT" sz="1600" dirty="0"/>
              <a:t>case reports and case </a:t>
            </a:r>
            <a:r>
              <a:rPr lang="it-IT" sz="1600" dirty="0" err="1" smtClean="0"/>
              <a:t>series</a:t>
            </a:r>
            <a:r>
              <a:rPr lang="it-IT" sz="1600" dirty="0" smtClean="0"/>
              <a:t>; </a:t>
            </a:r>
            <a:r>
              <a:rPr lang="it-IT" sz="1600" dirty="0" err="1" smtClean="0"/>
              <a:t>n</a:t>
            </a:r>
            <a:r>
              <a:rPr lang="it-IT" sz="1600" dirty="0" smtClean="0"/>
              <a:t>= 5 </a:t>
            </a:r>
            <a:r>
              <a:rPr lang="it-IT" sz="1600" dirty="0"/>
              <a:t>comparative </a:t>
            </a:r>
            <a:r>
              <a:rPr lang="it-IT" sz="1600" dirty="0" err="1" smtClean="0"/>
              <a:t>studies</a:t>
            </a:r>
            <a:r>
              <a:rPr lang="it-IT" sz="1600" dirty="0" smtClean="0"/>
              <a:t>. Total </a:t>
            </a:r>
            <a:r>
              <a:rPr lang="it-IT" sz="1600" dirty="0" err="1" smtClean="0"/>
              <a:t>n</a:t>
            </a:r>
            <a:r>
              <a:rPr lang="it-IT" sz="1600" dirty="0" smtClean="0"/>
              <a:t>= 248 </a:t>
            </a:r>
            <a:r>
              <a:rPr lang="it-IT" sz="1600" dirty="0" err="1" smtClean="0"/>
              <a:t>pts</a:t>
            </a:r>
            <a:r>
              <a:rPr lang="it-IT" sz="1600" dirty="0" smtClean="0"/>
              <a:t> </a:t>
            </a:r>
            <a:r>
              <a:rPr lang="it-IT" sz="1600" dirty="0" err="1"/>
              <a:t>selected</a:t>
            </a:r>
            <a:r>
              <a:rPr lang="it-IT" sz="1600" dirty="0"/>
              <a:t> </a:t>
            </a:r>
            <a:r>
              <a:rPr lang="it-IT" sz="1600" dirty="0" smtClean="0"/>
              <a:t>and </a:t>
            </a:r>
            <a:r>
              <a:rPr lang="it-IT" sz="1600" dirty="0" err="1" smtClean="0"/>
              <a:t>analysed</a:t>
            </a:r>
            <a:endParaRPr lang="it-IT" sz="1600" dirty="0" smtClean="0"/>
          </a:p>
          <a:p>
            <a:pPr marL="285750" indent="-285750">
              <a:buClr>
                <a:srgbClr val="800000"/>
              </a:buClr>
              <a:buSzPct val="125000"/>
              <a:buFont typeface="Arial"/>
              <a:buChar char="•"/>
            </a:pPr>
            <a:endParaRPr lang="it-IT" sz="1600" dirty="0"/>
          </a:p>
          <a:p>
            <a:pPr marL="285750" indent="-285750">
              <a:buClr>
                <a:srgbClr val="800000"/>
              </a:buClr>
              <a:buSzPct val="125000"/>
              <a:buFont typeface="Arial"/>
              <a:buChar char="•"/>
            </a:pPr>
            <a:r>
              <a:rPr lang="it-IT" sz="1600" dirty="0" err="1" smtClean="0"/>
              <a:t>ARBs</a:t>
            </a:r>
            <a:r>
              <a:rPr lang="it-IT" sz="1600" dirty="0" smtClean="0"/>
              <a:t>: &gt;&gt; </a:t>
            </a:r>
            <a:r>
              <a:rPr lang="it-IT" sz="1600" dirty="0" err="1" smtClean="0"/>
              <a:t>olmesartan</a:t>
            </a:r>
            <a:r>
              <a:rPr lang="it-IT" sz="1600" dirty="0" smtClean="0"/>
              <a:t> (94%). </a:t>
            </a:r>
          </a:p>
          <a:p>
            <a:pPr>
              <a:buClr>
                <a:srgbClr val="800000"/>
              </a:buClr>
              <a:buSzPct val="125000"/>
            </a:pPr>
            <a:r>
              <a:rPr lang="it-IT" sz="1600" dirty="0"/>
              <a:t> </a:t>
            </a:r>
            <a:r>
              <a:rPr lang="it-IT" sz="1600" dirty="0" smtClean="0"/>
              <a:t>    </a:t>
            </a:r>
            <a:r>
              <a:rPr lang="it-IT" sz="1600" dirty="0" err="1" smtClean="0"/>
              <a:t>Symptom</a:t>
            </a:r>
            <a:r>
              <a:rPr lang="it-IT" sz="1600" dirty="0" smtClean="0"/>
              <a:t> </a:t>
            </a:r>
            <a:r>
              <a:rPr lang="it-IT" sz="1600" dirty="0" err="1" smtClean="0"/>
              <a:t>onset</a:t>
            </a:r>
            <a:r>
              <a:rPr lang="it-IT" sz="1600" dirty="0" smtClean="0"/>
              <a:t>: 2 </a:t>
            </a:r>
            <a:r>
              <a:rPr lang="it-IT" sz="1600" dirty="0" err="1" smtClean="0"/>
              <a:t>wks</a:t>
            </a:r>
            <a:r>
              <a:rPr lang="it-IT" sz="1600" dirty="0" smtClean="0"/>
              <a:t> -13 </a:t>
            </a:r>
            <a:r>
              <a:rPr lang="it-IT" sz="1600" dirty="0" err="1" smtClean="0"/>
              <a:t>yrs</a:t>
            </a:r>
            <a:r>
              <a:rPr lang="it-IT" sz="1600" dirty="0" smtClean="0"/>
              <a:t> from ARB </a:t>
            </a:r>
            <a:r>
              <a:rPr lang="it-IT" sz="1600" dirty="0" err="1" smtClean="0"/>
              <a:t>initiation</a:t>
            </a:r>
            <a:r>
              <a:rPr lang="it-IT" sz="1600" dirty="0" smtClean="0"/>
              <a:t> </a:t>
            </a:r>
          </a:p>
          <a:p>
            <a:pPr marL="171450" indent="-171450">
              <a:buClr>
                <a:srgbClr val="800000"/>
              </a:buClr>
              <a:buSzPct val="125000"/>
              <a:buFont typeface="Arial"/>
              <a:buChar char="•"/>
            </a:pPr>
            <a:endParaRPr lang="it-IT" sz="1000" dirty="0"/>
          </a:p>
          <a:p>
            <a:pPr marL="285750" indent="-285750">
              <a:buClr>
                <a:srgbClr val="800000"/>
              </a:buClr>
              <a:buSzPct val="125000"/>
              <a:buFont typeface="Arial"/>
              <a:buChar char="•"/>
            </a:pPr>
            <a:r>
              <a:rPr lang="it-IT" sz="1600" dirty="0" err="1" smtClean="0"/>
              <a:t>N</a:t>
            </a:r>
            <a:r>
              <a:rPr lang="it-IT" sz="1600" dirty="0" smtClean="0"/>
              <a:t>= 92.2% </a:t>
            </a:r>
            <a:r>
              <a:rPr lang="it-IT" sz="1600" dirty="0" err="1" smtClean="0"/>
              <a:t>villous</a:t>
            </a:r>
            <a:r>
              <a:rPr lang="it-IT" sz="1600" dirty="0" smtClean="0"/>
              <a:t> </a:t>
            </a:r>
            <a:r>
              <a:rPr lang="it-IT" sz="1600" dirty="0" err="1" smtClean="0"/>
              <a:t>atrophy</a:t>
            </a:r>
            <a:r>
              <a:rPr lang="it-IT" sz="1600" dirty="0" smtClean="0"/>
              <a:t>; 60.1%</a:t>
            </a:r>
            <a:r>
              <a:rPr lang="it-IT" sz="1600" dirty="0"/>
              <a:t> </a:t>
            </a:r>
            <a:r>
              <a:rPr lang="it-IT" sz="1600" dirty="0" smtClean="0">
                <a:latin typeface="Wingdings"/>
                <a:ea typeface="Wingdings"/>
                <a:cs typeface="Wingdings"/>
              </a:rPr>
              <a:t></a:t>
            </a:r>
            <a:r>
              <a:rPr lang="it-IT" sz="1600" dirty="0" smtClean="0"/>
              <a:t> </a:t>
            </a:r>
            <a:r>
              <a:rPr lang="it-IT" sz="1600" dirty="0" err="1" smtClean="0"/>
              <a:t>IELs</a:t>
            </a:r>
            <a:r>
              <a:rPr lang="it-IT" sz="1600" dirty="0"/>
              <a:t>;</a:t>
            </a:r>
            <a:r>
              <a:rPr lang="it-IT" sz="1600" dirty="0" smtClean="0"/>
              <a:t> </a:t>
            </a:r>
          </a:p>
          <a:p>
            <a:pPr>
              <a:buClr>
                <a:srgbClr val="800000"/>
              </a:buClr>
              <a:buSzPct val="125000"/>
            </a:pPr>
            <a:r>
              <a:rPr lang="it-IT" sz="1600" dirty="0"/>
              <a:t> </a:t>
            </a:r>
            <a:r>
              <a:rPr lang="it-IT" sz="1600" dirty="0" smtClean="0"/>
              <a:t>    98.8% </a:t>
            </a:r>
            <a:r>
              <a:rPr lang="it-IT" sz="1600" dirty="0" err="1"/>
              <a:t>showed</a:t>
            </a:r>
            <a:r>
              <a:rPr lang="it-IT" sz="1600" dirty="0"/>
              <a:t> negative </a:t>
            </a:r>
            <a:r>
              <a:rPr lang="it-IT" sz="1600" dirty="0" err="1" smtClean="0"/>
              <a:t>celiac</a:t>
            </a:r>
            <a:r>
              <a:rPr lang="it-IT" sz="1600" dirty="0" smtClean="0"/>
              <a:t> </a:t>
            </a:r>
            <a:r>
              <a:rPr lang="it-IT" sz="1600" dirty="0" err="1" smtClean="0"/>
              <a:t>serology</a:t>
            </a:r>
            <a:r>
              <a:rPr lang="it-IT" sz="1600" dirty="0" smtClean="0"/>
              <a:t> </a:t>
            </a:r>
          </a:p>
          <a:p>
            <a:pPr marL="285750" indent="-285750">
              <a:buClr>
                <a:srgbClr val="800000"/>
              </a:buClr>
              <a:buSzPct val="125000"/>
              <a:buFont typeface="Arial"/>
              <a:buChar char="•"/>
            </a:pPr>
            <a:endParaRPr lang="it-IT" sz="1600" dirty="0"/>
          </a:p>
          <a:p>
            <a:pPr marL="285750" indent="-285750">
              <a:buClr>
                <a:srgbClr val="800000"/>
              </a:buClr>
              <a:buSzPct val="125000"/>
              <a:buFont typeface="Arial"/>
              <a:buChar char="•"/>
            </a:pPr>
            <a:r>
              <a:rPr lang="it-IT" sz="1600" dirty="0" smtClean="0"/>
              <a:t>GFD </a:t>
            </a:r>
            <a:r>
              <a:rPr lang="it-IT" sz="1600" dirty="0" err="1" smtClean="0"/>
              <a:t>failed</a:t>
            </a:r>
            <a:r>
              <a:rPr lang="it-IT" sz="1600" dirty="0" smtClean="0"/>
              <a:t> </a:t>
            </a:r>
            <a:r>
              <a:rPr lang="it-IT" sz="1600" dirty="0"/>
              <a:t>to </a:t>
            </a:r>
            <a:r>
              <a:rPr lang="it-IT" sz="1600" dirty="0" err="1"/>
              <a:t>relieve</a:t>
            </a:r>
            <a:r>
              <a:rPr lang="it-IT" sz="1600" dirty="0"/>
              <a:t> </a:t>
            </a:r>
            <a:r>
              <a:rPr lang="it-IT" sz="1600" dirty="0" err="1"/>
              <a:t>symptoms</a:t>
            </a:r>
            <a:r>
              <a:rPr lang="it-IT" sz="1600" dirty="0"/>
              <a:t> of </a:t>
            </a:r>
            <a:r>
              <a:rPr lang="it-IT" sz="1600" dirty="0" err="1"/>
              <a:t>enteropathy</a:t>
            </a:r>
            <a:r>
              <a:rPr lang="it-IT" sz="1600" dirty="0"/>
              <a:t> in </a:t>
            </a:r>
            <a:r>
              <a:rPr lang="it-IT" sz="1600" dirty="0" smtClean="0"/>
              <a:t>97.7% </a:t>
            </a:r>
            <a:r>
              <a:rPr lang="it-IT" sz="1600" dirty="0" err="1" smtClean="0"/>
              <a:t>pts</a:t>
            </a:r>
            <a:r>
              <a:rPr lang="it-IT" sz="1600" dirty="0" smtClean="0"/>
              <a:t>. </a:t>
            </a:r>
          </a:p>
          <a:p>
            <a:pPr marL="171450" indent="-171450">
              <a:buClr>
                <a:srgbClr val="800000"/>
              </a:buClr>
              <a:buSzPct val="125000"/>
              <a:buFont typeface="Arial"/>
              <a:buChar char="•"/>
            </a:pPr>
            <a:endParaRPr lang="it-IT" sz="1000" dirty="0"/>
          </a:p>
          <a:p>
            <a:pPr marL="285750" indent="-285750">
              <a:buClr>
                <a:srgbClr val="800000"/>
              </a:buClr>
              <a:buSzPct val="125000"/>
              <a:buFont typeface="Arial"/>
              <a:buChar char="•"/>
            </a:pPr>
            <a:r>
              <a:rPr lang="it-IT" sz="1600" dirty="0" smtClean="0"/>
              <a:t>97.4% </a:t>
            </a:r>
            <a:r>
              <a:rPr lang="it-IT" sz="1600" dirty="0" err="1" smtClean="0"/>
              <a:t>discontinued</a:t>
            </a:r>
            <a:r>
              <a:rPr lang="it-IT" sz="1600" dirty="0" smtClean="0"/>
              <a:t> ARB </a:t>
            </a:r>
            <a:r>
              <a:rPr lang="it-IT" sz="1600" dirty="0">
                <a:latin typeface="Wingdings"/>
                <a:ea typeface="Wingdings"/>
                <a:cs typeface="Wingdings"/>
              </a:rPr>
              <a:t></a:t>
            </a:r>
            <a:r>
              <a:rPr lang="it-IT" sz="1600" dirty="0" smtClean="0"/>
              <a:t> </a:t>
            </a:r>
            <a:r>
              <a:rPr lang="it-IT" sz="1600" dirty="0" err="1" smtClean="0"/>
              <a:t>symptom</a:t>
            </a:r>
            <a:r>
              <a:rPr lang="it-IT" sz="1600" dirty="0"/>
              <a:t> </a:t>
            </a:r>
            <a:r>
              <a:rPr lang="it-IT" sz="1600" dirty="0" err="1" smtClean="0"/>
              <a:t>remission</a:t>
            </a:r>
            <a:r>
              <a:rPr lang="it-IT" sz="1600" dirty="0" smtClean="0"/>
              <a:t> (2.8% </a:t>
            </a:r>
            <a:r>
              <a:rPr lang="it-IT" sz="1600" dirty="0" err="1" smtClean="0"/>
              <a:t>had</a:t>
            </a:r>
            <a:r>
              <a:rPr lang="it-IT" sz="1600" dirty="0" smtClean="0"/>
              <a:t> </a:t>
            </a:r>
            <a:r>
              <a:rPr lang="it-IT" sz="1600" dirty="0" err="1" smtClean="0"/>
              <a:t>symptom</a:t>
            </a:r>
            <a:r>
              <a:rPr lang="it-IT" sz="1600" dirty="0" smtClean="0"/>
              <a:t> </a:t>
            </a:r>
            <a:r>
              <a:rPr lang="it-IT" sz="1600" dirty="0" err="1"/>
              <a:t>recurrence</a:t>
            </a:r>
            <a:r>
              <a:rPr lang="it-IT" sz="1600" dirty="0"/>
              <a:t> </a:t>
            </a:r>
            <a:r>
              <a:rPr lang="it-IT" sz="1600" dirty="0" err="1" smtClean="0"/>
              <a:t>after</a:t>
            </a:r>
            <a:r>
              <a:rPr lang="it-IT" sz="1600" dirty="0" smtClean="0"/>
              <a:t> </a:t>
            </a:r>
            <a:r>
              <a:rPr lang="it-IT" sz="1600" dirty="0" err="1"/>
              <a:t>restarting</a:t>
            </a:r>
            <a:r>
              <a:rPr lang="it-IT" sz="1600" dirty="0"/>
              <a:t> </a:t>
            </a:r>
            <a:r>
              <a:rPr lang="it-IT" sz="1600" dirty="0" err="1" smtClean="0"/>
              <a:t>olmesartan</a:t>
            </a:r>
            <a:r>
              <a:rPr lang="it-IT" sz="1600" dirty="0" smtClean="0"/>
              <a:t>)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4237" b="5666"/>
          <a:stretch/>
        </p:blipFill>
        <p:spPr>
          <a:xfrm>
            <a:off x="6156176" y="2763855"/>
            <a:ext cx="2880320" cy="1680103"/>
          </a:xfrm>
          <a:prstGeom prst="rect">
            <a:avLst/>
          </a:prstGeom>
        </p:spPr>
      </p:pic>
      <p:pic>
        <p:nvPicPr>
          <p:cNvPr id="5" name="Immagine 4" descr="Schermata 2019-10-15 alle 12.01.53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58" r="3055" b="7030"/>
          <a:stretch/>
        </p:blipFill>
        <p:spPr>
          <a:xfrm>
            <a:off x="6124766" y="37165"/>
            <a:ext cx="3019233" cy="260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27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339504"/>
            <a:ext cx="8229600" cy="360040"/>
          </a:xfrm>
        </p:spPr>
        <p:txBody>
          <a:bodyPr>
            <a:noAutofit/>
          </a:bodyPr>
          <a:lstStyle/>
          <a:p>
            <a:pPr algn="ctr"/>
            <a:r>
              <a:rPr lang="en-GB" sz="2800" b="1" dirty="0" smtClean="0">
                <a:solidFill>
                  <a:schemeClr val="accent1"/>
                </a:solidFill>
              </a:rPr>
              <a:t>What does ‘</a:t>
            </a:r>
            <a:r>
              <a:rPr lang="en-GB" sz="2800" b="1" dirty="0" err="1" smtClean="0">
                <a:solidFill>
                  <a:schemeClr val="accent1"/>
                </a:solidFill>
              </a:rPr>
              <a:t>Enteropathy</a:t>
            </a:r>
            <a:r>
              <a:rPr lang="en-GB" sz="2800" b="1" dirty="0" smtClean="0">
                <a:solidFill>
                  <a:schemeClr val="accent1"/>
                </a:solidFill>
              </a:rPr>
              <a:t>’ mean ? </a:t>
            </a:r>
            <a:endParaRPr lang="de-DE" sz="2800" b="1" dirty="0">
              <a:solidFill>
                <a:schemeClr val="accent1"/>
              </a:solidFill>
            </a:endParaRPr>
          </a:p>
        </p:txBody>
      </p:sp>
      <p:sp>
        <p:nvSpPr>
          <p:cNvPr id="9" name="Segnaposto contenuto 3"/>
          <p:cNvSpPr>
            <a:spLocks noGrp="1"/>
          </p:cNvSpPr>
          <p:nvPr>
            <p:ph idx="1"/>
          </p:nvPr>
        </p:nvSpPr>
        <p:spPr>
          <a:xfrm>
            <a:off x="179512" y="987574"/>
            <a:ext cx="8784976" cy="3312368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30000"/>
              </a:lnSpc>
              <a:buClr>
                <a:srgbClr val="800000"/>
              </a:buClr>
              <a:buSzPct val="145000"/>
              <a:buFont typeface="Arial"/>
              <a:buChar char="•"/>
            </a:pPr>
            <a:r>
              <a:rPr lang="it-IT" dirty="0" smtClean="0">
                <a:solidFill>
                  <a:srgbClr val="000099"/>
                </a:solidFill>
              </a:rPr>
              <a:t>Wide </a:t>
            </a:r>
            <a:r>
              <a:rPr lang="it-IT" dirty="0" err="1" smtClean="0">
                <a:solidFill>
                  <a:srgbClr val="000099"/>
                </a:solidFill>
              </a:rPr>
              <a:t>spectrum</a:t>
            </a:r>
            <a:r>
              <a:rPr lang="it-IT" dirty="0" smtClean="0">
                <a:solidFill>
                  <a:srgbClr val="000099"/>
                </a:solidFill>
              </a:rPr>
              <a:t> of </a:t>
            </a:r>
            <a:r>
              <a:rPr lang="it-IT" dirty="0" err="1" smtClean="0">
                <a:solidFill>
                  <a:srgbClr val="000099"/>
                </a:solidFill>
              </a:rPr>
              <a:t>diseases</a:t>
            </a:r>
            <a:r>
              <a:rPr lang="it-IT" dirty="0" smtClean="0">
                <a:solidFill>
                  <a:srgbClr val="000099"/>
                </a:solidFill>
              </a:rPr>
              <a:t> </a:t>
            </a:r>
            <a:r>
              <a:rPr lang="it-IT" dirty="0" err="1" smtClean="0">
                <a:solidFill>
                  <a:srgbClr val="000099"/>
                </a:solidFill>
              </a:rPr>
              <a:t>characterized</a:t>
            </a:r>
            <a:r>
              <a:rPr lang="it-IT" dirty="0" smtClean="0">
                <a:solidFill>
                  <a:srgbClr val="000099"/>
                </a:solidFill>
              </a:rPr>
              <a:t> by </a:t>
            </a:r>
            <a:r>
              <a:rPr lang="it-IT" dirty="0" err="1" smtClean="0">
                <a:solidFill>
                  <a:srgbClr val="000099"/>
                </a:solidFill>
              </a:rPr>
              <a:t>various</a:t>
            </a:r>
            <a:r>
              <a:rPr lang="it-IT" dirty="0" smtClean="0">
                <a:solidFill>
                  <a:srgbClr val="000099"/>
                </a:solidFill>
              </a:rPr>
              <a:t> </a:t>
            </a:r>
            <a:r>
              <a:rPr lang="it-IT" dirty="0" err="1" smtClean="0">
                <a:solidFill>
                  <a:srgbClr val="000099"/>
                </a:solidFill>
              </a:rPr>
              <a:t>degrees</a:t>
            </a:r>
            <a:r>
              <a:rPr lang="it-IT" dirty="0" smtClean="0">
                <a:solidFill>
                  <a:srgbClr val="000099"/>
                </a:solidFill>
              </a:rPr>
              <a:t> </a:t>
            </a:r>
            <a:r>
              <a:rPr lang="it-IT" dirty="0">
                <a:solidFill>
                  <a:srgbClr val="000099"/>
                </a:solidFill>
              </a:rPr>
              <a:t>of </a:t>
            </a:r>
            <a:r>
              <a:rPr lang="it-IT" dirty="0" err="1">
                <a:solidFill>
                  <a:srgbClr val="000099"/>
                </a:solidFill>
              </a:rPr>
              <a:t>enteric</a:t>
            </a:r>
            <a:r>
              <a:rPr lang="it-IT" dirty="0">
                <a:solidFill>
                  <a:srgbClr val="000099"/>
                </a:solidFill>
              </a:rPr>
              <a:t> (&gt;small intestine) </a:t>
            </a:r>
            <a:r>
              <a:rPr lang="it-IT" dirty="0" err="1" smtClean="0">
                <a:solidFill>
                  <a:srgbClr val="000099"/>
                </a:solidFill>
              </a:rPr>
              <a:t>mucosal</a:t>
            </a:r>
            <a:r>
              <a:rPr lang="it-IT" dirty="0" smtClean="0">
                <a:solidFill>
                  <a:srgbClr val="000099"/>
                </a:solidFill>
              </a:rPr>
              <a:t> </a:t>
            </a:r>
            <a:r>
              <a:rPr lang="it-IT" dirty="0" err="1">
                <a:solidFill>
                  <a:srgbClr val="000099"/>
                </a:solidFill>
              </a:rPr>
              <a:t>damage</a:t>
            </a:r>
            <a:r>
              <a:rPr lang="it-IT" dirty="0">
                <a:solidFill>
                  <a:srgbClr val="000099"/>
                </a:solidFill>
              </a:rPr>
              <a:t> </a:t>
            </a:r>
            <a:r>
              <a:rPr lang="it-IT" dirty="0" smtClean="0">
                <a:solidFill>
                  <a:srgbClr val="000099"/>
                </a:solidFill>
              </a:rPr>
              <a:t>(e.g. from ‘</a:t>
            </a:r>
            <a:r>
              <a:rPr lang="it-IT" dirty="0" err="1" smtClean="0">
                <a:solidFill>
                  <a:srgbClr val="000099"/>
                </a:solidFill>
              </a:rPr>
              <a:t>minimal</a:t>
            </a:r>
            <a:r>
              <a:rPr lang="it-IT" dirty="0" smtClean="0">
                <a:solidFill>
                  <a:srgbClr val="000099"/>
                </a:solidFill>
              </a:rPr>
              <a:t> </a:t>
            </a:r>
            <a:r>
              <a:rPr lang="it-IT" dirty="0" err="1" smtClean="0">
                <a:solidFill>
                  <a:srgbClr val="000099"/>
                </a:solidFill>
              </a:rPr>
              <a:t>lesions</a:t>
            </a:r>
            <a:r>
              <a:rPr lang="it-IT" dirty="0" smtClean="0">
                <a:solidFill>
                  <a:srgbClr val="000099"/>
                </a:solidFill>
              </a:rPr>
              <a:t>’ to </a:t>
            </a:r>
            <a:r>
              <a:rPr lang="it-IT" dirty="0" err="1" smtClean="0">
                <a:solidFill>
                  <a:srgbClr val="000099"/>
                </a:solidFill>
              </a:rPr>
              <a:t>total</a:t>
            </a:r>
            <a:r>
              <a:rPr lang="it-IT" dirty="0" smtClean="0">
                <a:solidFill>
                  <a:srgbClr val="000099"/>
                </a:solidFill>
              </a:rPr>
              <a:t> </a:t>
            </a:r>
            <a:r>
              <a:rPr lang="it-IT" dirty="0" err="1" smtClean="0">
                <a:solidFill>
                  <a:srgbClr val="000099"/>
                </a:solidFill>
              </a:rPr>
              <a:t>atrophy</a:t>
            </a:r>
            <a:r>
              <a:rPr lang="it-IT" dirty="0" smtClean="0">
                <a:solidFill>
                  <a:srgbClr val="000099"/>
                </a:solidFill>
              </a:rPr>
              <a:t>); </a:t>
            </a:r>
          </a:p>
          <a:p>
            <a:pPr algn="just">
              <a:lnSpc>
                <a:spcPct val="130000"/>
              </a:lnSpc>
              <a:buClr>
                <a:srgbClr val="800000"/>
              </a:buClr>
              <a:buSzPct val="145000"/>
            </a:pPr>
            <a:endParaRPr lang="it-IT" sz="1200" dirty="0" smtClean="0">
              <a:solidFill>
                <a:srgbClr val="000099"/>
              </a:solidFill>
            </a:endParaRPr>
          </a:p>
          <a:p>
            <a:pPr marL="342900" indent="-342900" algn="just">
              <a:lnSpc>
                <a:spcPct val="130000"/>
              </a:lnSpc>
              <a:buClr>
                <a:srgbClr val="800000"/>
              </a:buClr>
              <a:buSzPct val="145000"/>
              <a:buFont typeface="Arial"/>
              <a:buChar char="•"/>
            </a:pPr>
            <a:r>
              <a:rPr lang="it-IT" dirty="0" err="1" smtClean="0">
                <a:solidFill>
                  <a:srgbClr val="000099"/>
                </a:solidFill>
              </a:rPr>
              <a:t>Clinical</a:t>
            </a:r>
            <a:r>
              <a:rPr lang="it-IT" dirty="0" smtClean="0">
                <a:solidFill>
                  <a:srgbClr val="000099"/>
                </a:solidFill>
              </a:rPr>
              <a:t> </a:t>
            </a:r>
            <a:r>
              <a:rPr lang="it-IT" dirty="0" err="1" smtClean="0">
                <a:solidFill>
                  <a:srgbClr val="000099"/>
                </a:solidFill>
              </a:rPr>
              <a:t>features</a:t>
            </a:r>
            <a:r>
              <a:rPr lang="it-IT" dirty="0" smtClean="0">
                <a:solidFill>
                  <a:srgbClr val="000099"/>
                </a:solidFill>
              </a:rPr>
              <a:t> </a:t>
            </a:r>
            <a:r>
              <a:rPr lang="it-IT" dirty="0" err="1" smtClean="0">
                <a:solidFill>
                  <a:srgbClr val="000099"/>
                </a:solidFill>
              </a:rPr>
              <a:t>range</a:t>
            </a:r>
            <a:r>
              <a:rPr lang="it-IT" dirty="0" smtClean="0">
                <a:solidFill>
                  <a:srgbClr val="000099"/>
                </a:solidFill>
              </a:rPr>
              <a:t> from </a:t>
            </a:r>
            <a:r>
              <a:rPr lang="it-IT" dirty="0" err="1" smtClean="0">
                <a:solidFill>
                  <a:srgbClr val="000099"/>
                </a:solidFill>
              </a:rPr>
              <a:t>asymptomatic</a:t>
            </a:r>
            <a:r>
              <a:rPr lang="it-IT" dirty="0" smtClean="0">
                <a:solidFill>
                  <a:srgbClr val="000099"/>
                </a:solidFill>
              </a:rPr>
              <a:t> to severe malabsorption</a:t>
            </a:r>
            <a:r>
              <a:rPr lang="it-IT" dirty="0">
                <a:solidFill>
                  <a:srgbClr val="000099"/>
                </a:solidFill>
              </a:rPr>
              <a:t>;</a:t>
            </a:r>
            <a:r>
              <a:rPr lang="it-IT" dirty="0" smtClean="0">
                <a:solidFill>
                  <a:srgbClr val="000099"/>
                </a:solidFill>
              </a:rPr>
              <a:t> more </a:t>
            </a:r>
            <a:r>
              <a:rPr lang="it-IT" dirty="0" err="1" smtClean="0">
                <a:solidFill>
                  <a:srgbClr val="000099"/>
                </a:solidFill>
              </a:rPr>
              <a:t>commonly</a:t>
            </a:r>
            <a:r>
              <a:rPr lang="it-IT" dirty="0" smtClean="0">
                <a:solidFill>
                  <a:srgbClr val="000099"/>
                </a:solidFill>
              </a:rPr>
              <a:t> </a:t>
            </a:r>
            <a:r>
              <a:rPr lang="it-IT" dirty="0" err="1" smtClean="0">
                <a:solidFill>
                  <a:srgbClr val="000099"/>
                </a:solidFill>
              </a:rPr>
              <a:t>pts</a:t>
            </a:r>
            <a:r>
              <a:rPr lang="it-IT" dirty="0" smtClean="0">
                <a:solidFill>
                  <a:srgbClr val="000099"/>
                </a:solidFill>
              </a:rPr>
              <a:t> </a:t>
            </a:r>
            <a:r>
              <a:rPr lang="it-IT" dirty="0" err="1" smtClean="0">
                <a:solidFill>
                  <a:srgbClr val="000099"/>
                </a:solidFill>
              </a:rPr>
              <a:t>have</a:t>
            </a:r>
            <a:r>
              <a:rPr lang="it-IT" dirty="0" smtClean="0">
                <a:solidFill>
                  <a:srgbClr val="000099"/>
                </a:solidFill>
              </a:rPr>
              <a:t> (</a:t>
            </a:r>
            <a:r>
              <a:rPr lang="it-IT" dirty="0" err="1" smtClean="0">
                <a:solidFill>
                  <a:srgbClr val="000099"/>
                </a:solidFill>
              </a:rPr>
              <a:t>chronic</a:t>
            </a:r>
            <a:r>
              <a:rPr lang="it-IT" dirty="0" smtClean="0">
                <a:solidFill>
                  <a:srgbClr val="000099"/>
                </a:solidFill>
              </a:rPr>
              <a:t>) </a:t>
            </a:r>
            <a:r>
              <a:rPr lang="it-IT" dirty="0" err="1" smtClean="0">
                <a:solidFill>
                  <a:srgbClr val="000099"/>
                </a:solidFill>
              </a:rPr>
              <a:t>diarrhea</a:t>
            </a:r>
            <a:r>
              <a:rPr lang="it-IT" dirty="0" smtClean="0">
                <a:solidFill>
                  <a:srgbClr val="000099"/>
                </a:solidFill>
              </a:rPr>
              <a:t> / </a:t>
            </a:r>
            <a:r>
              <a:rPr lang="it-IT" dirty="0" err="1" smtClean="0">
                <a:solidFill>
                  <a:srgbClr val="000099"/>
                </a:solidFill>
              </a:rPr>
              <a:t>steathorrea</a:t>
            </a:r>
            <a:r>
              <a:rPr lang="it-IT" dirty="0" smtClean="0">
                <a:solidFill>
                  <a:srgbClr val="000099"/>
                </a:solidFill>
              </a:rPr>
              <a:t> and </a:t>
            </a:r>
            <a:r>
              <a:rPr lang="it-IT" dirty="0" err="1" smtClean="0">
                <a:solidFill>
                  <a:srgbClr val="000099"/>
                </a:solidFill>
              </a:rPr>
              <a:t>weight</a:t>
            </a:r>
            <a:r>
              <a:rPr lang="it-IT" dirty="0" smtClean="0">
                <a:solidFill>
                  <a:srgbClr val="000099"/>
                </a:solidFill>
              </a:rPr>
              <a:t> </a:t>
            </a:r>
            <a:r>
              <a:rPr lang="it-IT" dirty="0" err="1" smtClean="0">
                <a:solidFill>
                  <a:srgbClr val="000099"/>
                </a:solidFill>
              </a:rPr>
              <a:t>loss</a:t>
            </a:r>
            <a:r>
              <a:rPr lang="it-IT" dirty="0" smtClean="0">
                <a:solidFill>
                  <a:srgbClr val="000099"/>
                </a:solidFill>
              </a:rPr>
              <a:t>;</a:t>
            </a:r>
          </a:p>
          <a:p>
            <a:pPr algn="just">
              <a:lnSpc>
                <a:spcPct val="130000"/>
              </a:lnSpc>
              <a:buClr>
                <a:srgbClr val="800000"/>
              </a:buClr>
              <a:buSzPct val="145000"/>
            </a:pPr>
            <a:endParaRPr lang="it-IT" sz="1200" dirty="0" smtClean="0">
              <a:solidFill>
                <a:srgbClr val="000099"/>
              </a:solidFill>
            </a:endParaRPr>
          </a:p>
          <a:p>
            <a:pPr marL="342900" indent="-342900" algn="just">
              <a:lnSpc>
                <a:spcPct val="130000"/>
              </a:lnSpc>
              <a:buClr>
                <a:srgbClr val="800000"/>
              </a:buClr>
              <a:buSzPct val="145000"/>
              <a:buFont typeface="Arial"/>
              <a:buChar char="•"/>
            </a:pPr>
            <a:r>
              <a:rPr lang="it-IT" dirty="0" smtClean="0">
                <a:solidFill>
                  <a:srgbClr val="000099"/>
                </a:solidFill>
              </a:rPr>
              <a:t>A </a:t>
            </a:r>
            <a:r>
              <a:rPr lang="it-IT" dirty="0" err="1" smtClean="0">
                <a:solidFill>
                  <a:srgbClr val="000099"/>
                </a:solidFill>
              </a:rPr>
              <a:t>correct</a:t>
            </a:r>
            <a:r>
              <a:rPr lang="it-IT" dirty="0" smtClean="0">
                <a:solidFill>
                  <a:srgbClr val="000099"/>
                </a:solidFill>
              </a:rPr>
              <a:t> </a:t>
            </a:r>
            <a:r>
              <a:rPr lang="it-IT" dirty="0" err="1" smtClean="0">
                <a:solidFill>
                  <a:srgbClr val="000099"/>
                </a:solidFill>
              </a:rPr>
              <a:t>diagnosis</a:t>
            </a:r>
            <a:r>
              <a:rPr lang="it-IT" dirty="0" smtClean="0">
                <a:solidFill>
                  <a:srgbClr val="000099"/>
                </a:solidFill>
              </a:rPr>
              <a:t> </a:t>
            </a:r>
            <a:r>
              <a:rPr lang="it-IT" dirty="0" err="1" smtClean="0">
                <a:solidFill>
                  <a:srgbClr val="000099"/>
                </a:solidFill>
              </a:rPr>
              <a:t>is</a:t>
            </a:r>
            <a:r>
              <a:rPr lang="it-IT" dirty="0" smtClean="0">
                <a:solidFill>
                  <a:srgbClr val="000099"/>
                </a:solidFill>
              </a:rPr>
              <a:t> </a:t>
            </a:r>
            <a:r>
              <a:rPr lang="it-IT" dirty="0" err="1" smtClean="0">
                <a:solidFill>
                  <a:srgbClr val="000099"/>
                </a:solidFill>
              </a:rPr>
              <a:t>crucial</a:t>
            </a:r>
            <a:r>
              <a:rPr lang="it-IT" dirty="0" smtClean="0">
                <a:solidFill>
                  <a:srgbClr val="000099"/>
                </a:solidFill>
              </a:rPr>
              <a:t> to guide appropriate management</a:t>
            </a:r>
          </a:p>
          <a:p>
            <a:pPr marL="342900" indent="-342900" algn="just">
              <a:lnSpc>
                <a:spcPct val="130000"/>
              </a:lnSpc>
              <a:buClr>
                <a:schemeClr val="accent5">
                  <a:lumMod val="50000"/>
                </a:schemeClr>
              </a:buClr>
              <a:buSzPct val="145000"/>
              <a:buFont typeface="Arial"/>
              <a:buChar char="•"/>
            </a:pPr>
            <a:endParaRPr lang="it-IT" dirty="0" smtClean="0">
              <a:solidFill>
                <a:srgbClr val="000099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39552" y="4587983"/>
            <a:ext cx="4896544" cy="402775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spAutoFit/>
          </a:bodyPr>
          <a:lstStyle/>
          <a:p>
            <a:r>
              <a:rPr lang="it-IT" sz="1200" b="1" i="1" dirty="0" err="1"/>
              <a:t>Jansson-</a:t>
            </a:r>
            <a:r>
              <a:rPr lang="it-IT" sz="1200" b="1" i="1" dirty="0" err="1" smtClean="0"/>
              <a:t>Knodell</a:t>
            </a:r>
            <a:r>
              <a:rPr lang="it-IT" sz="1200" b="1" i="1" dirty="0"/>
              <a:t> C</a:t>
            </a:r>
            <a:r>
              <a:rPr lang="it-IT" sz="1200" b="1" i="1" dirty="0" smtClean="0"/>
              <a:t>.L., et al., Mayo </a:t>
            </a:r>
            <a:r>
              <a:rPr lang="it-IT" sz="1200" b="1" i="1" dirty="0" err="1" smtClean="0"/>
              <a:t>Clin</a:t>
            </a:r>
            <a:r>
              <a:rPr lang="it-IT" sz="1200" b="1" i="1" dirty="0" smtClean="0"/>
              <a:t> </a:t>
            </a:r>
            <a:r>
              <a:rPr lang="it-IT" sz="1200" b="1" i="1" dirty="0" err="1" smtClean="0"/>
              <a:t>Proc</a:t>
            </a:r>
            <a:r>
              <a:rPr lang="it-IT" sz="1200" b="1" i="1" dirty="0" smtClean="0"/>
              <a:t> 2018</a:t>
            </a:r>
            <a:r>
              <a:rPr lang="it-IT" sz="1200" b="1" i="1" dirty="0"/>
              <a:t>; 93(4):509-517  </a:t>
            </a:r>
            <a:endParaRPr lang="it-IT" sz="12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1185075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123480"/>
            <a:ext cx="8229600" cy="360040"/>
          </a:xfrm>
        </p:spPr>
        <p:txBody>
          <a:bodyPr>
            <a:noAutofit/>
          </a:bodyPr>
          <a:lstStyle/>
          <a:p>
            <a:pPr algn="ctr"/>
            <a:r>
              <a:rPr lang="en-GB" sz="2800" b="1" dirty="0" smtClean="0">
                <a:solidFill>
                  <a:schemeClr val="accent1"/>
                </a:solidFill>
              </a:rPr>
              <a:t>A possible classification of enteropathies </a:t>
            </a:r>
            <a:endParaRPr lang="de-DE" sz="2800" b="1" dirty="0">
              <a:solidFill>
                <a:schemeClr val="accent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707904" y="1995686"/>
            <a:ext cx="1296144" cy="710552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it-IT" sz="800" b="1" i="1" dirty="0" err="1"/>
              <a:t>Jansson-</a:t>
            </a:r>
            <a:r>
              <a:rPr lang="it-IT" sz="800" b="1" i="1" dirty="0" err="1" smtClean="0"/>
              <a:t>Knodell</a:t>
            </a:r>
            <a:r>
              <a:rPr lang="it-IT" sz="800" b="1" i="1" dirty="0"/>
              <a:t> C</a:t>
            </a:r>
            <a:r>
              <a:rPr lang="it-IT" sz="800" b="1" i="1" dirty="0" smtClean="0"/>
              <a:t>.L., </a:t>
            </a:r>
          </a:p>
          <a:p>
            <a:pPr algn="ctr"/>
            <a:r>
              <a:rPr lang="it-IT" sz="800" b="1" i="1" dirty="0" smtClean="0"/>
              <a:t>et al., </a:t>
            </a:r>
          </a:p>
          <a:p>
            <a:pPr algn="ctr"/>
            <a:r>
              <a:rPr lang="it-IT" sz="800" b="1" i="1" dirty="0" smtClean="0"/>
              <a:t>Mayo </a:t>
            </a:r>
            <a:r>
              <a:rPr lang="it-IT" sz="800" b="1" i="1" dirty="0" err="1" smtClean="0"/>
              <a:t>Clin</a:t>
            </a:r>
            <a:r>
              <a:rPr lang="it-IT" sz="800" b="1" i="1" dirty="0" smtClean="0"/>
              <a:t> </a:t>
            </a:r>
            <a:r>
              <a:rPr lang="it-IT" sz="800" b="1" i="1" dirty="0" err="1" smtClean="0"/>
              <a:t>Proc</a:t>
            </a:r>
            <a:endParaRPr lang="it-IT" sz="800" b="1" i="1" dirty="0" smtClean="0"/>
          </a:p>
          <a:p>
            <a:pPr algn="ctr"/>
            <a:r>
              <a:rPr lang="it-IT" sz="800" b="1" i="1" dirty="0" smtClean="0"/>
              <a:t>2018</a:t>
            </a:r>
            <a:r>
              <a:rPr lang="it-IT" sz="800" b="1" i="1" dirty="0"/>
              <a:t>; 93(4):509-517  </a:t>
            </a:r>
            <a:endParaRPr lang="it-IT" sz="800" b="1" i="1" dirty="0" smtClean="0"/>
          </a:p>
        </p:txBody>
      </p:sp>
      <p:sp>
        <p:nvSpPr>
          <p:cNvPr id="35" name="CasellaDiTesto 34"/>
          <p:cNvSpPr txBox="1"/>
          <p:nvPr/>
        </p:nvSpPr>
        <p:spPr>
          <a:xfrm>
            <a:off x="1517984" y="967686"/>
            <a:ext cx="1631858" cy="710552"/>
          </a:xfrm>
          <a:prstGeom prst="rect">
            <a:avLst/>
          </a:prstGeom>
          <a:noFill/>
        </p:spPr>
        <p:txBody>
          <a:bodyPr wrap="none" lIns="108000" tIns="108000" rIns="108000" bIns="108000" rtlCol="0">
            <a:spAutoFit/>
          </a:bodyPr>
          <a:lstStyle/>
          <a:p>
            <a:pPr algn="ctr"/>
            <a:r>
              <a:rPr lang="it-IT" sz="1600" b="1" dirty="0" err="1" smtClean="0">
                <a:solidFill>
                  <a:srgbClr val="000090"/>
                </a:solidFill>
              </a:rPr>
              <a:t>Minimal</a:t>
            </a:r>
            <a:r>
              <a:rPr lang="it-IT" sz="1600" b="1" dirty="0" smtClean="0">
                <a:solidFill>
                  <a:srgbClr val="000090"/>
                </a:solidFill>
              </a:rPr>
              <a:t> </a:t>
            </a:r>
            <a:r>
              <a:rPr lang="it-IT" sz="1600" b="1" dirty="0" err="1" smtClean="0">
                <a:solidFill>
                  <a:srgbClr val="000090"/>
                </a:solidFill>
              </a:rPr>
              <a:t>lesion</a:t>
            </a:r>
            <a:endParaRPr lang="it-IT" sz="1600" b="1" dirty="0" smtClean="0">
              <a:solidFill>
                <a:srgbClr val="000090"/>
              </a:solidFill>
            </a:endParaRPr>
          </a:p>
          <a:p>
            <a:pPr algn="ctr"/>
            <a:r>
              <a:rPr lang="it-IT" sz="1600" b="1" dirty="0" smtClean="0">
                <a:solidFill>
                  <a:srgbClr val="000090"/>
                </a:solidFill>
              </a:rPr>
              <a:t>(&gt; </a:t>
            </a:r>
            <a:r>
              <a:rPr lang="it-IT" sz="1600" b="1" dirty="0" err="1" smtClean="0">
                <a:solidFill>
                  <a:srgbClr val="000090"/>
                </a:solidFill>
              </a:rPr>
              <a:t>Marsh</a:t>
            </a:r>
            <a:r>
              <a:rPr lang="it-IT" sz="1600" b="1" dirty="0" smtClean="0">
                <a:solidFill>
                  <a:srgbClr val="000090"/>
                </a:solidFill>
              </a:rPr>
              <a:t> 1)</a:t>
            </a:r>
          </a:p>
        </p:txBody>
      </p:sp>
      <p:grpSp>
        <p:nvGrpSpPr>
          <p:cNvPr id="74" name="Gruppo 73"/>
          <p:cNvGrpSpPr/>
          <p:nvPr/>
        </p:nvGrpSpPr>
        <p:grpSpPr>
          <a:xfrm>
            <a:off x="1812851" y="4541871"/>
            <a:ext cx="1246983" cy="464331"/>
            <a:chOff x="5004048" y="4541883"/>
            <a:chExt cx="1246983" cy="464331"/>
          </a:xfrm>
        </p:grpSpPr>
        <p:sp>
          <p:nvSpPr>
            <p:cNvPr id="72" name="Rettangolo 71"/>
            <p:cNvSpPr/>
            <p:nvPr/>
          </p:nvSpPr>
          <p:spPr>
            <a:xfrm>
              <a:off x="5004048" y="4685899"/>
              <a:ext cx="216024" cy="216024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CasellaDiTesto 72"/>
            <p:cNvSpPr txBox="1"/>
            <p:nvPr/>
          </p:nvSpPr>
          <p:spPr>
            <a:xfrm>
              <a:off x="5148064" y="4541883"/>
              <a:ext cx="1102967" cy="464331"/>
            </a:xfrm>
            <a:prstGeom prst="rect">
              <a:avLst/>
            </a:prstGeom>
            <a:noFill/>
          </p:spPr>
          <p:txBody>
            <a:bodyPr wrap="none" lIns="108000" tIns="108000" rIns="108000" bIns="108000" rtlCol="0">
              <a:spAutoFit/>
            </a:bodyPr>
            <a:lstStyle/>
            <a:p>
              <a:pPr algn="ctr"/>
              <a:r>
                <a:rPr lang="it-IT" sz="800" b="1" dirty="0" smtClean="0"/>
                <a:t>Autoimmune</a:t>
              </a:r>
            </a:p>
            <a:p>
              <a:pPr algn="ctr"/>
              <a:r>
                <a:rPr lang="it-IT" sz="800" b="1" dirty="0" smtClean="0"/>
                <a:t>Immune-</a:t>
              </a:r>
              <a:r>
                <a:rPr lang="it-IT" sz="800" b="1" dirty="0" err="1" smtClean="0"/>
                <a:t>mediated</a:t>
              </a:r>
              <a:r>
                <a:rPr lang="it-IT" sz="800" b="1" dirty="0" smtClean="0"/>
                <a:t> </a:t>
              </a:r>
            </a:p>
          </p:txBody>
        </p:sp>
      </p:grpSp>
      <p:grpSp>
        <p:nvGrpSpPr>
          <p:cNvPr id="75" name="Gruppo 74"/>
          <p:cNvGrpSpPr/>
          <p:nvPr/>
        </p:nvGrpSpPr>
        <p:grpSpPr>
          <a:xfrm>
            <a:off x="3509355" y="4603465"/>
            <a:ext cx="918641" cy="341220"/>
            <a:chOff x="5004048" y="4613891"/>
            <a:chExt cx="918641" cy="341220"/>
          </a:xfrm>
        </p:grpSpPr>
        <p:sp>
          <p:nvSpPr>
            <p:cNvPr id="76" name="Rettangolo 75"/>
            <p:cNvSpPr/>
            <p:nvPr/>
          </p:nvSpPr>
          <p:spPr>
            <a:xfrm>
              <a:off x="5004048" y="4685899"/>
              <a:ext cx="216024" cy="216024"/>
            </a:xfrm>
            <a:prstGeom prst="rect">
              <a:avLst/>
            </a:prstGeom>
            <a:solidFill>
              <a:srgbClr val="80FF00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CasellaDiTesto 76"/>
            <p:cNvSpPr txBox="1"/>
            <p:nvPr/>
          </p:nvSpPr>
          <p:spPr>
            <a:xfrm>
              <a:off x="5220072" y="4613891"/>
              <a:ext cx="702617" cy="341220"/>
            </a:xfrm>
            <a:prstGeom prst="rect">
              <a:avLst/>
            </a:prstGeom>
            <a:noFill/>
          </p:spPr>
          <p:txBody>
            <a:bodyPr wrap="none" lIns="108000" tIns="108000" rIns="108000" bIns="108000" rtlCol="0">
              <a:spAutoFit/>
            </a:bodyPr>
            <a:lstStyle/>
            <a:p>
              <a:pPr algn="ctr"/>
              <a:r>
                <a:rPr lang="it-IT" sz="800" b="1" dirty="0" err="1" smtClean="0"/>
                <a:t>Infectious</a:t>
              </a:r>
              <a:endParaRPr lang="it-IT" sz="800" b="1" dirty="0" smtClean="0"/>
            </a:p>
          </p:txBody>
        </p:sp>
      </p:grpSp>
      <p:grpSp>
        <p:nvGrpSpPr>
          <p:cNvPr id="78" name="Gruppo 77"/>
          <p:cNvGrpSpPr/>
          <p:nvPr/>
        </p:nvGrpSpPr>
        <p:grpSpPr>
          <a:xfrm>
            <a:off x="4811897" y="4603465"/>
            <a:ext cx="971338" cy="341220"/>
            <a:chOff x="5004048" y="4613891"/>
            <a:chExt cx="971338" cy="341220"/>
          </a:xfrm>
        </p:grpSpPr>
        <p:sp>
          <p:nvSpPr>
            <p:cNvPr id="79" name="Rettangolo 78"/>
            <p:cNvSpPr/>
            <p:nvPr/>
          </p:nvSpPr>
          <p:spPr>
            <a:xfrm>
              <a:off x="5004048" y="4685899"/>
              <a:ext cx="216024" cy="21602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CasellaDiTesto 79"/>
            <p:cNvSpPr txBox="1"/>
            <p:nvPr/>
          </p:nvSpPr>
          <p:spPr>
            <a:xfrm>
              <a:off x="5167372" y="4613891"/>
              <a:ext cx="808014" cy="341220"/>
            </a:xfrm>
            <a:prstGeom prst="rect">
              <a:avLst/>
            </a:prstGeom>
            <a:noFill/>
          </p:spPr>
          <p:txBody>
            <a:bodyPr wrap="none" lIns="108000" tIns="108000" rIns="108000" bIns="108000" rtlCol="0">
              <a:spAutoFit/>
            </a:bodyPr>
            <a:lstStyle/>
            <a:p>
              <a:pPr algn="ctr"/>
              <a:r>
                <a:rPr lang="it-IT" sz="800" b="1" dirty="0" err="1" smtClean="0"/>
                <a:t>Oncological</a:t>
              </a:r>
              <a:endParaRPr lang="it-IT" sz="800" b="1" dirty="0" smtClean="0"/>
            </a:p>
          </p:txBody>
        </p:sp>
      </p:grpSp>
      <p:grpSp>
        <p:nvGrpSpPr>
          <p:cNvPr id="81" name="Gruppo 80"/>
          <p:cNvGrpSpPr/>
          <p:nvPr/>
        </p:nvGrpSpPr>
        <p:grpSpPr>
          <a:xfrm>
            <a:off x="6199360" y="4606820"/>
            <a:ext cx="964928" cy="341220"/>
            <a:chOff x="5004048" y="4613891"/>
            <a:chExt cx="964928" cy="341220"/>
          </a:xfrm>
        </p:grpSpPr>
        <p:sp>
          <p:nvSpPr>
            <p:cNvPr id="82" name="Rettangolo 81"/>
            <p:cNvSpPr/>
            <p:nvPr/>
          </p:nvSpPr>
          <p:spPr>
            <a:xfrm>
              <a:off x="5004048" y="4685899"/>
              <a:ext cx="216024" cy="216024"/>
            </a:xfrm>
            <a:prstGeom prst="rect">
              <a:avLst/>
            </a:prstGeom>
            <a:solidFill>
              <a:srgbClr val="3366FF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3" name="CasellaDiTesto 82"/>
            <p:cNvSpPr txBox="1"/>
            <p:nvPr/>
          </p:nvSpPr>
          <p:spPr>
            <a:xfrm>
              <a:off x="5173786" y="4613891"/>
              <a:ext cx="795190" cy="341220"/>
            </a:xfrm>
            <a:prstGeom prst="rect">
              <a:avLst/>
            </a:prstGeom>
            <a:noFill/>
          </p:spPr>
          <p:txBody>
            <a:bodyPr wrap="none" lIns="108000" tIns="108000" rIns="108000" bIns="108000" rtlCol="0">
              <a:spAutoFit/>
            </a:bodyPr>
            <a:lstStyle/>
            <a:p>
              <a:pPr algn="ctr"/>
              <a:r>
                <a:rPr lang="it-IT" sz="800" b="1" dirty="0" smtClean="0"/>
                <a:t>Miscellanea</a:t>
              </a:r>
            </a:p>
          </p:txBody>
        </p:sp>
      </p:grpSp>
      <p:grpSp>
        <p:nvGrpSpPr>
          <p:cNvPr id="86" name="Gruppo 8"/>
          <p:cNvGrpSpPr>
            <a:grpSpLocks/>
          </p:cNvGrpSpPr>
          <p:nvPr/>
        </p:nvGrpSpPr>
        <p:grpSpPr bwMode="auto">
          <a:xfrm>
            <a:off x="24252" y="586738"/>
            <a:ext cx="2411912" cy="976904"/>
            <a:chOff x="-547254" y="662514"/>
            <a:chExt cx="2411917" cy="976816"/>
          </a:xfrm>
        </p:grpSpPr>
        <p:pic>
          <p:nvPicPr>
            <p:cNvPr id="87" name="Picture 3" descr="villiconlinfociti00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7254" y="703308"/>
              <a:ext cx="1379401" cy="936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Text Box 7"/>
            <p:cNvSpPr txBox="1">
              <a:spLocks noChangeArrowheads="1"/>
            </p:cNvSpPr>
            <p:nvPr/>
          </p:nvSpPr>
          <p:spPr bwMode="auto">
            <a:xfrm>
              <a:off x="112063" y="662514"/>
              <a:ext cx="1752600" cy="276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sz="1200" b="1" dirty="0">
                  <a:solidFill>
                    <a:schemeClr val="tx1"/>
                  </a:solidFill>
                  <a:latin typeface="+mn-lt"/>
                </a:rPr>
                <a:t>IEL &gt; 25</a:t>
              </a:r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6115574" y="1059582"/>
            <a:ext cx="1415352" cy="464331"/>
          </a:xfrm>
          <a:prstGeom prst="rect">
            <a:avLst/>
          </a:prstGeom>
          <a:noFill/>
        </p:spPr>
        <p:txBody>
          <a:bodyPr wrap="none" lIns="108000" tIns="108000" rIns="108000" bIns="108000" rtlCol="0">
            <a:spAutoFit/>
          </a:bodyPr>
          <a:lstStyle/>
          <a:p>
            <a:pPr algn="ctr"/>
            <a:r>
              <a:rPr lang="it-IT" sz="1600" b="1" dirty="0" err="1" smtClean="0">
                <a:solidFill>
                  <a:srgbClr val="FF00FF"/>
                </a:solidFill>
              </a:rPr>
              <a:t>Flat</a:t>
            </a:r>
            <a:r>
              <a:rPr lang="it-IT" sz="1600" b="1" dirty="0" smtClean="0">
                <a:solidFill>
                  <a:srgbClr val="FF00FF"/>
                </a:solidFill>
              </a:rPr>
              <a:t> mucosa</a:t>
            </a:r>
          </a:p>
        </p:txBody>
      </p:sp>
      <p:cxnSp>
        <p:nvCxnSpPr>
          <p:cNvPr id="37" name="Connettore 2 36"/>
          <p:cNvCxnSpPr/>
          <p:nvPr/>
        </p:nvCxnSpPr>
        <p:spPr>
          <a:xfrm>
            <a:off x="3714914" y="1275606"/>
            <a:ext cx="1296144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>
          <a:xfrm flipH="1">
            <a:off x="3642906" y="1465713"/>
            <a:ext cx="1296144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Immagine 8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7957"/>
          <a:stretch/>
        </p:blipFill>
        <p:spPr>
          <a:xfrm>
            <a:off x="7596336" y="627534"/>
            <a:ext cx="1505158" cy="864096"/>
          </a:xfrm>
          <a:prstGeom prst="rect">
            <a:avLst/>
          </a:prstGeom>
        </p:spPr>
      </p:pic>
      <p:grpSp>
        <p:nvGrpSpPr>
          <p:cNvPr id="42" name="Gruppo 41"/>
          <p:cNvGrpSpPr/>
          <p:nvPr/>
        </p:nvGrpSpPr>
        <p:grpSpPr>
          <a:xfrm>
            <a:off x="5011058" y="1635643"/>
            <a:ext cx="3960440" cy="2880323"/>
            <a:chOff x="5011058" y="1635643"/>
            <a:chExt cx="3960440" cy="2880323"/>
          </a:xfrm>
        </p:grpSpPr>
        <p:sp>
          <p:nvSpPr>
            <p:cNvPr id="4" name="Ovale 3"/>
            <p:cNvSpPr/>
            <p:nvPr/>
          </p:nvSpPr>
          <p:spPr>
            <a:xfrm>
              <a:off x="5011058" y="1635646"/>
              <a:ext cx="1944216" cy="936104"/>
            </a:xfrm>
            <a:prstGeom prst="ellipse">
              <a:avLst/>
            </a:prstGeom>
            <a:solidFill>
              <a:srgbClr val="FF8000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5018859" y="1707654"/>
              <a:ext cx="1928614" cy="587441"/>
            </a:xfrm>
            <a:prstGeom prst="rect">
              <a:avLst/>
            </a:prstGeom>
            <a:noFill/>
          </p:spPr>
          <p:txBody>
            <a:bodyPr wrap="none" lIns="108000" tIns="108000" rIns="108000" bIns="108000" rtlCol="0">
              <a:spAutoFit/>
            </a:bodyPr>
            <a:lstStyle/>
            <a:p>
              <a:pPr algn="ctr"/>
              <a:r>
                <a:rPr lang="it-IT" sz="1200" b="1" dirty="0" err="1" smtClean="0"/>
                <a:t>Celiac</a:t>
              </a:r>
              <a:r>
                <a:rPr lang="it-IT" sz="1200" b="1" dirty="0" smtClean="0"/>
                <a:t> </a:t>
              </a:r>
              <a:r>
                <a:rPr lang="it-IT" sz="1200" b="1" dirty="0" err="1" smtClean="0"/>
                <a:t>Disease</a:t>
              </a:r>
              <a:r>
                <a:rPr lang="it-IT" sz="1200" b="1" dirty="0" smtClean="0"/>
                <a:t> </a:t>
              </a:r>
            </a:p>
            <a:p>
              <a:pPr algn="ctr"/>
              <a:r>
                <a:rPr lang="it-IT" sz="1200" b="1" dirty="0" smtClean="0"/>
                <a:t>(</a:t>
              </a:r>
              <a:r>
                <a:rPr lang="it-IT" sz="1200" b="1" dirty="0" err="1" smtClean="0"/>
                <a:t>classic</a:t>
              </a:r>
              <a:r>
                <a:rPr lang="it-IT" sz="1200" b="1" dirty="0" smtClean="0"/>
                <a:t> &amp; </a:t>
              </a:r>
              <a:r>
                <a:rPr lang="it-IT" sz="1200" b="1" dirty="0" err="1" smtClean="0"/>
                <a:t>complicated</a:t>
              </a:r>
              <a:r>
                <a:rPr lang="it-IT" sz="1200" b="1" dirty="0" smtClean="0"/>
                <a:t>)</a:t>
              </a:r>
            </a:p>
          </p:txBody>
        </p:sp>
        <p:sp>
          <p:nvSpPr>
            <p:cNvPr id="15" name="Ovale 14"/>
            <p:cNvSpPr/>
            <p:nvPr/>
          </p:nvSpPr>
          <p:spPr>
            <a:xfrm>
              <a:off x="5011058" y="2643758"/>
              <a:ext cx="1440160" cy="693410"/>
            </a:xfrm>
            <a:prstGeom prst="ellipse">
              <a:avLst/>
            </a:prstGeom>
            <a:solidFill>
              <a:srgbClr val="FF8000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5025875" y="2787774"/>
              <a:ext cx="1418333" cy="402775"/>
            </a:xfrm>
            <a:prstGeom prst="rect">
              <a:avLst/>
            </a:prstGeom>
            <a:noFill/>
          </p:spPr>
          <p:txBody>
            <a:bodyPr wrap="none" lIns="108000" tIns="108000" rIns="108000" bIns="108000" rtlCol="0">
              <a:spAutoFit/>
            </a:bodyPr>
            <a:lstStyle/>
            <a:p>
              <a:pPr algn="ctr"/>
              <a:r>
                <a:rPr lang="it-IT" sz="1200" b="1" dirty="0" err="1" smtClean="0"/>
                <a:t>Crohn’s</a:t>
              </a:r>
              <a:r>
                <a:rPr lang="it-IT" sz="1200" b="1" dirty="0" smtClean="0"/>
                <a:t> </a:t>
              </a:r>
              <a:r>
                <a:rPr lang="it-IT" sz="1200" b="1" dirty="0" err="1" smtClean="0"/>
                <a:t>Disease</a:t>
              </a:r>
              <a:r>
                <a:rPr lang="it-IT" sz="1200" b="1" dirty="0" smtClean="0"/>
                <a:t> </a:t>
              </a:r>
            </a:p>
          </p:txBody>
        </p:sp>
        <p:grpSp>
          <p:nvGrpSpPr>
            <p:cNvPr id="41" name="Gruppo 40"/>
            <p:cNvGrpSpPr/>
            <p:nvPr/>
          </p:nvGrpSpPr>
          <p:grpSpPr>
            <a:xfrm>
              <a:off x="5049884" y="1635643"/>
              <a:ext cx="3921614" cy="2880323"/>
              <a:chOff x="5049884" y="1635643"/>
              <a:chExt cx="3921614" cy="2880323"/>
            </a:xfrm>
          </p:grpSpPr>
          <p:sp>
            <p:nvSpPr>
              <p:cNvPr id="12" name="Ovale 11"/>
              <p:cNvSpPr/>
              <p:nvPr/>
            </p:nvSpPr>
            <p:spPr>
              <a:xfrm>
                <a:off x="6523226" y="2427734"/>
                <a:ext cx="1345996" cy="648072"/>
              </a:xfrm>
              <a:prstGeom prst="ellipse">
                <a:avLst/>
              </a:prstGeom>
              <a:solidFill>
                <a:srgbClr val="FF8000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CasellaDiTesto 12"/>
              <p:cNvSpPr txBox="1"/>
              <p:nvPr/>
            </p:nvSpPr>
            <p:spPr>
              <a:xfrm>
                <a:off x="6610564" y="2427734"/>
                <a:ext cx="1171320" cy="587441"/>
              </a:xfrm>
              <a:prstGeom prst="rect">
                <a:avLst/>
              </a:prstGeom>
              <a:noFill/>
            </p:spPr>
            <p:txBody>
              <a:bodyPr wrap="none" lIns="108000" tIns="108000" rIns="108000" bIns="108000" rtlCol="0">
                <a:spAutoFit/>
              </a:bodyPr>
              <a:lstStyle/>
              <a:p>
                <a:pPr algn="ctr"/>
                <a:r>
                  <a:rPr lang="it-IT" sz="1200" b="1" dirty="0" smtClean="0"/>
                  <a:t>Autoimmune </a:t>
                </a:r>
              </a:p>
              <a:p>
                <a:pPr algn="ctr"/>
                <a:r>
                  <a:rPr lang="it-IT" sz="1200" b="1" dirty="0" err="1" smtClean="0"/>
                  <a:t>Enteropathy</a:t>
                </a:r>
                <a:r>
                  <a:rPr lang="it-IT" sz="1200" b="1" dirty="0" smtClean="0"/>
                  <a:t> </a:t>
                </a:r>
                <a:endParaRPr lang="it-IT" sz="1200" b="1" dirty="0" smtClean="0"/>
              </a:p>
            </p:txBody>
          </p:sp>
          <p:sp>
            <p:nvSpPr>
              <p:cNvPr id="18" name="Ovale 17"/>
              <p:cNvSpPr/>
              <p:nvPr/>
            </p:nvSpPr>
            <p:spPr>
              <a:xfrm>
                <a:off x="7099290" y="1635646"/>
                <a:ext cx="1345996" cy="648071"/>
              </a:xfrm>
              <a:prstGeom prst="ellipse">
                <a:avLst/>
              </a:prstGeom>
              <a:solidFill>
                <a:srgbClr val="3366FF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CasellaDiTesto 18"/>
              <p:cNvSpPr txBox="1"/>
              <p:nvPr/>
            </p:nvSpPr>
            <p:spPr>
              <a:xfrm>
                <a:off x="7272844" y="1635643"/>
                <a:ext cx="998897" cy="587441"/>
              </a:xfrm>
              <a:prstGeom prst="rect">
                <a:avLst/>
              </a:prstGeom>
              <a:noFill/>
            </p:spPr>
            <p:txBody>
              <a:bodyPr wrap="none" lIns="108000" tIns="108000" rIns="108000" bIns="108000" rtlCol="0">
                <a:spAutoFit/>
              </a:bodyPr>
              <a:lstStyle/>
              <a:p>
                <a:pPr algn="ctr"/>
                <a:r>
                  <a:rPr lang="it-IT" sz="1200" b="1" dirty="0" err="1" smtClean="0">
                    <a:solidFill>
                      <a:srgbClr val="FFFFFF"/>
                    </a:solidFill>
                  </a:rPr>
                  <a:t>Drugs</a:t>
                </a:r>
                <a:endParaRPr lang="it-IT" sz="1200" b="1" dirty="0" smtClean="0">
                  <a:solidFill>
                    <a:srgbClr val="FFFFFF"/>
                  </a:solidFill>
                </a:endParaRPr>
              </a:p>
              <a:p>
                <a:pPr algn="ctr"/>
                <a:r>
                  <a:rPr lang="it-IT" sz="1200" b="1" dirty="0" smtClean="0">
                    <a:solidFill>
                      <a:srgbClr val="FFFFFF"/>
                    </a:solidFill>
                  </a:rPr>
                  <a:t>(e.g., ARB)</a:t>
                </a:r>
              </a:p>
            </p:txBody>
          </p:sp>
          <p:sp>
            <p:nvSpPr>
              <p:cNvPr id="21" name="Ovale 20"/>
              <p:cNvSpPr/>
              <p:nvPr/>
            </p:nvSpPr>
            <p:spPr>
              <a:xfrm>
                <a:off x="5072009" y="3507854"/>
                <a:ext cx="1645105" cy="792088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CasellaDiTesto 21"/>
              <p:cNvSpPr txBox="1"/>
              <p:nvPr/>
            </p:nvSpPr>
            <p:spPr>
              <a:xfrm>
                <a:off x="5049884" y="3651870"/>
                <a:ext cx="1689366" cy="587441"/>
              </a:xfrm>
              <a:prstGeom prst="rect">
                <a:avLst/>
              </a:prstGeom>
              <a:noFill/>
            </p:spPr>
            <p:txBody>
              <a:bodyPr wrap="none" lIns="108000" tIns="108000" rIns="108000" bIns="108000" rtlCol="0">
                <a:spAutoFit/>
              </a:bodyPr>
              <a:lstStyle/>
              <a:p>
                <a:pPr algn="ctr"/>
                <a:r>
                  <a:rPr lang="it-IT" sz="1200" b="1" dirty="0" err="1" smtClean="0">
                    <a:solidFill>
                      <a:srgbClr val="FFFFFF"/>
                    </a:solidFill>
                  </a:rPr>
                  <a:t>Neoplastic</a:t>
                </a:r>
                <a:r>
                  <a:rPr lang="it-IT" sz="1200" b="1" dirty="0" smtClean="0">
                    <a:solidFill>
                      <a:srgbClr val="FFFFFF"/>
                    </a:solidFill>
                  </a:rPr>
                  <a:t> </a:t>
                </a:r>
                <a:r>
                  <a:rPr lang="it-IT" sz="1200" b="1" dirty="0" err="1" smtClean="0">
                    <a:solidFill>
                      <a:srgbClr val="FFFFFF"/>
                    </a:solidFill>
                  </a:rPr>
                  <a:t>diseases</a:t>
                </a:r>
                <a:endParaRPr lang="it-IT" sz="1200" b="1" dirty="0" smtClean="0">
                  <a:solidFill>
                    <a:srgbClr val="FFFFFF"/>
                  </a:solidFill>
                </a:endParaRPr>
              </a:p>
              <a:p>
                <a:pPr algn="ctr"/>
                <a:r>
                  <a:rPr lang="it-IT" sz="1200" b="1" dirty="0" smtClean="0">
                    <a:solidFill>
                      <a:srgbClr val="FFFFFF"/>
                    </a:solidFill>
                  </a:rPr>
                  <a:t>(</a:t>
                </a:r>
                <a:r>
                  <a:rPr lang="it-IT" sz="1200" b="1" dirty="0" err="1" smtClean="0">
                    <a:solidFill>
                      <a:srgbClr val="FFFFFF"/>
                    </a:solidFill>
                  </a:rPr>
                  <a:t>Lymphomas</a:t>
                </a:r>
                <a:r>
                  <a:rPr lang="it-IT" sz="1200" b="1" dirty="0" smtClean="0">
                    <a:solidFill>
                      <a:srgbClr val="FFFFFF"/>
                    </a:solidFill>
                  </a:rPr>
                  <a:t>)</a:t>
                </a:r>
              </a:p>
            </p:txBody>
          </p:sp>
          <p:sp>
            <p:nvSpPr>
              <p:cNvPr id="24" name="Ovale 23"/>
              <p:cNvSpPr/>
              <p:nvPr/>
            </p:nvSpPr>
            <p:spPr>
              <a:xfrm>
                <a:off x="6886036" y="3651870"/>
                <a:ext cx="1794661" cy="864096"/>
              </a:xfrm>
              <a:prstGeom prst="ellipse">
                <a:avLst/>
              </a:prstGeom>
              <a:solidFill>
                <a:srgbClr val="3366FF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CasellaDiTesto 24"/>
              <p:cNvSpPr txBox="1"/>
              <p:nvPr/>
            </p:nvSpPr>
            <p:spPr>
              <a:xfrm>
                <a:off x="6595234" y="3661398"/>
                <a:ext cx="2376264" cy="710552"/>
              </a:xfrm>
              <a:prstGeom prst="rect">
                <a:avLst/>
              </a:prstGeom>
              <a:noFill/>
            </p:spPr>
            <p:txBody>
              <a:bodyPr wrap="square" lIns="108000" tIns="108000" rIns="108000" bIns="108000" rtlCol="0">
                <a:spAutoFit/>
              </a:bodyPr>
              <a:lstStyle/>
              <a:p>
                <a:pPr algn="ctr"/>
                <a:r>
                  <a:rPr lang="it-IT" sz="1200" b="1" dirty="0" smtClean="0">
                    <a:solidFill>
                      <a:srgbClr val="FFFFFF"/>
                    </a:solidFill>
                  </a:rPr>
                  <a:t>Infiltrative</a:t>
                </a:r>
              </a:p>
              <a:p>
                <a:pPr algn="ctr"/>
                <a:r>
                  <a:rPr lang="it-IT" sz="1000" b="1" dirty="0" smtClean="0">
                    <a:solidFill>
                      <a:srgbClr val="FFFFFF"/>
                    </a:solidFill>
                  </a:rPr>
                  <a:t>(</a:t>
                </a:r>
                <a:r>
                  <a:rPr lang="it-IT" sz="1000" b="1" dirty="0" err="1" smtClean="0">
                    <a:solidFill>
                      <a:srgbClr val="FFFFFF"/>
                    </a:solidFill>
                  </a:rPr>
                  <a:t>Amyloidosis</a:t>
                </a:r>
                <a:r>
                  <a:rPr lang="it-IT" sz="1000" b="1" dirty="0" smtClean="0">
                    <a:solidFill>
                      <a:srgbClr val="FFFFFF"/>
                    </a:solidFill>
                  </a:rPr>
                  <a:t>, </a:t>
                </a:r>
              </a:p>
              <a:p>
                <a:pPr algn="ctr"/>
                <a:r>
                  <a:rPr lang="it-IT" sz="1000" b="1" dirty="0" err="1" smtClean="0">
                    <a:solidFill>
                      <a:srgbClr val="FFFFFF"/>
                    </a:solidFill>
                  </a:rPr>
                  <a:t>Collagenous</a:t>
                </a:r>
                <a:r>
                  <a:rPr lang="it-IT" sz="1000" b="1" dirty="0" smtClean="0">
                    <a:solidFill>
                      <a:srgbClr val="FFFFFF"/>
                    </a:solidFill>
                  </a:rPr>
                  <a:t>)</a:t>
                </a:r>
              </a:p>
            </p:txBody>
          </p:sp>
          <p:sp>
            <p:nvSpPr>
              <p:cNvPr id="27" name="Ovale 26"/>
              <p:cNvSpPr/>
              <p:nvPr/>
            </p:nvSpPr>
            <p:spPr>
              <a:xfrm>
                <a:off x="7531338" y="3147814"/>
                <a:ext cx="936104" cy="432048"/>
              </a:xfrm>
              <a:prstGeom prst="ellipse">
                <a:avLst/>
              </a:prstGeom>
              <a:solidFill>
                <a:srgbClr val="FF8000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" name="CasellaDiTesto 27"/>
              <p:cNvSpPr txBox="1"/>
              <p:nvPr/>
            </p:nvSpPr>
            <p:spPr>
              <a:xfrm>
                <a:off x="7710752" y="3167329"/>
                <a:ext cx="577282" cy="402775"/>
              </a:xfrm>
              <a:prstGeom prst="rect">
                <a:avLst/>
              </a:prstGeom>
              <a:noFill/>
            </p:spPr>
            <p:txBody>
              <a:bodyPr wrap="none" lIns="108000" tIns="108000" rIns="108000" bIns="108000" rtlCol="0">
                <a:spAutoFit/>
              </a:bodyPr>
              <a:lstStyle/>
              <a:p>
                <a:pPr algn="ctr"/>
                <a:r>
                  <a:rPr lang="it-IT" sz="1200" b="1" dirty="0" smtClean="0"/>
                  <a:t>CVIS</a:t>
                </a:r>
              </a:p>
            </p:txBody>
          </p:sp>
          <p:sp>
            <p:nvSpPr>
              <p:cNvPr id="30" name="Ovale 29"/>
              <p:cNvSpPr/>
              <p:nvPr/>
            </p:nvSpPr>
            <p:spPr>
              <a:xfrm>
                <a:off x="7891378" y="2355726"/>
                <a:ext cx="936104" cy="432048"/>
              </a:xfrm>
              <a:prstGeom prst="ellipse">
                <a:avLst/>
              </a:prstGeom>
              <a:solidFill>
                <a:srgbClr val="FF8000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1" name="CasellaDiTesto 30"/>
              <p:cNvSpPr txBox="1"/>
              <p:nvPr/>
            </p:nvSpPr>
            <p:spPr>
              <a:xfrm>
                <a:off x="8028076" y="2375241"/>
                <a:ext cx="662717" cy="402775"/>
              </a:xfrm>
              <a:prstGeom prst="rect">
                <a:avLst/>
              </a:prstGeom>
              <a:noFill/>
            </p:spPr>
            <p:txBody>
              <a:bodyPr wrap="none" lIns="108000" tIns="108000" rIns="108000" bIns="108000" rtlCol="0">
                <a:spAutoFit/>
              </a:bodyPr>
              <a:lstStyle/>
              <a:p>
                <a:pPr algn="ctr"/>
                <a:r>
                  <a:rPr lang="it-IT" sz="1200" b="1" dirty="0" smtClean="0"/>
                  <a:t>GVHD</a:t>
                </a:r>
              </a:p>
            </p:txBody>
          </p:sp>
          <p:sp>
            <p:nvSpPr>
              <p:cNvPr id="33" name="Ovale 32"/>
              <p:cNvSpPr/>
              <p:nvPr/>
            </p:nvSpPr>
            <p:spPr>
              <a:xfrm>
                <a:off x="6451218" y="3219822"/>
                <a:ext cx="936104" cy="432048"/>
              </a:xfrm>
              <a:prstGeom prst="ellipse">
                <a:avLst/>
              </a:prstGeom>
              <a:solidFill>
                <a:srgbClr val="80FF00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CasellaDiTesto 33"/>
              <p:cNvSpPr txBox="1"/>
              <p:nvPr/>
            </p:nvSpPr>
            <p:spPr>
              <a:xfrm>
                <a:off x="6235194" y="3237101"/>
                <a:ext cx="1440160" cy="379692"/>
              </a:xfrm>
              <a:prstGeom prst="rect">
                <a:avLst/>
              </a:prstGeom>
              <a:noFill/>
            </p:spPr>
            <p:txBody>
              <a:bodyPr wrap="square" lIns="108000" tIns="108000" rIns="108000" bIns="108000" rtlCol="0">
                <a:spAutoFit/>
              </a:bodyPr>
              <a:lstStyle/>
              <a:p>
                <a:pPr algn="ctr"/>
                <a:r>
                  <a:rPr lang="it-IT" sz="1050" b="1" dirty="0" err="1" smtClean="0"/>
                  <a:t>Whipple</a:t>
                </a:r>
                <a:endParaRPr lang="it-IT" sz="1050" b="1" dirty="0" smtClean="0"/>
              </a:p>
            </p:txBody>
          </p:sp>
          <p:grpSp>
            <p:nvGrpSpPr>
              <p:cNvPr id="94" name="Gruppo 93"/>
              <p:cNvGrpSpPr/>
              <p:nvPr/>
            </p:nvGrpSpPr>
            <p:grpSpPr>
              <a:xfrm>
                <a:off x="8172400" y="2859783"/>
                <a:ext cx="780087" cy="402783"/>
                <a:chOff x="3851920" y="4011910"/>
                <a:chExt cx="936104" cy="483341"/>
              </a:xfrm>
              <a:solidFill>
                <a:srgbClr val="80FF00"/>
              </a:solidFill>
            </p:grpSpPr>
            <p:sp>
              <p:nvSpPr>
                <p:cNvPr id="95" name="Ovale 94"/>
                <p:cNvSpPr/>
                <p:nvPr/>
              </p:nvSpPr>
              <p:spPr>
                <a:xfrm>
                  <a:off x="3851920" y="4011910"/>
                  <a:ext cx="936104" cy="432048"/>
                </a:xfrm>
                <a:prstGeom prst="ellipse">
                  <a:avLst/>
                </a:prstGeom>
                <a:grpFill/>
                <a:ln w="63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6" name="CasellaDiTesto 95"/>
                <p:cNvSpPr txBox="1"/>
                <p:nvPr/>
              </p:nvSpPr>
              <p:spPr>
                <a:xfrm>
                  <a:off x="4035192" y="4011920"/>
                  <a:ext cx="569568" cy="483331"/>
                </a:xfrm>
                <a:prstGeom prst="rect">
                  <a:avLst/>
                </a:prstGeom>
                <a:noFill/>
              </p:spPr>
              <p:txBody>
                <a:bodyPr wrap="none" lIns="108000" tIns="108000" rIns="108000" bIns="108000" rtlCol="0">
                  <a:spAutoFit/>
                </a:bodyPr>
                <a:lstStyle/>
                <a:p>
                  <a:pPr algn="ctr"/>
                  <a:r>
                    <a:rPr lang="it-IT" sz="1200" b="1" dirty="0" smtClean="0"/>
                    <a:t>HIV</a:t>
                  </a:r>
                </a:p>
              </p:txBody>
            </p:sp>
          </p:grpSp>
        </p:grpSp>
      </p:grpSp>
      <p:grpSp>
        <p:nvGrpSpPr>
          <p:cNvPr id="9" name="Gruppo 8"/>
          <p:cNvGrpSpPr/>
          <p:nvPr/>
        </p:nvGrpSpPr>
        <p:grpSpPr>
          <a:xfrm>
            <a:off x="-46216" y="1592088"/>
            <a:ext cx="4042152" cy="2978182"/>
            <a:chOff x="-46216" y="1635646"/>
            <a:chExt cx="4042152" cy="2978182"/>
          </a:xfrm>
        </p:grpSpPr>
        <p:grpSp>
          <p:nvGrpSpPr>
            <p:cNvPr id="43" name="Gruppo 42"/>
            <p:cNvGrpSpPr/>
            <p:nvPr/>
          </p:nvGrpSpPr>
          <p:grpSpPr>
            <a:xfrm>
              <a:off x="341530" y="1779664"/>
              <a:ext cx="1656184" cy="773600"/>
              <a:chOff x="-341161" y="1923678"/>
              <a:chExt cx="2751812" cy="936104"/>
            </a:xfrm>
          </p:grpSpPr>
          <p:sp>
            <p:nvSpPr>
              <p:cNvPr id="44" name="Ovale 43"/>
              <p:cNvSpPr/>
              <p:nvPr/>
            </p:nvSpPr>
            <p:spPr>
              <a:xfrm>
                <a:off x="107504" y="1923678"/>
                <a:ext cx="1944216" cy="936104"/>
              </a:xfrm>
              <a:prstGeom prst="ellipse">
                <a:avLst/>
              </a:prstGeom>
              <a:solidFill>
                <a:srgbClr val="FF8000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CasellaDiTesto 44"/>
              <p:cNvSpPr txBox="1"/>
              <p:nvPr/>
            </p:nvSpPr>
            <p:spPr>
              <a:xfrm>
                <a:off x="-341161" y="2010811"/>
                <a:ext cx="2751812" cy="654976"/>
              </a:xfrm>
              <a:prstGeom prst="rect">
                <a:avLst/>
              </a:prstGeom>
              <a:noFill/>
            </p:spPr>
            <p:txBody>
              <a:bodyPr wrap="square" lIns="108000" tIns="108000" rIns="108000" bIns="108000" rtlCol="0">
                <a:spAutoFit/>
              </a:bodyPr>
              <a:lstStyle/>
              <a:p>
                <a:pPr algn="ctr"/>
                <a:r>
                  <a:rPr lang="it-IT" sz="1050" b="1" dirty="0" smtClean="0"/>
                  <a:t>Infiltrative</a:t>
                </a:r>
              </a:p>
              <a:p>
                <a:pPr algn="ctr"/>
                <a:r>
                  <a:rPr lang="it-IT" sz="1050" b="1" dirty="0" smtClean="0"/>
                  <a:t>(</a:t>
                </a:r>
                <a:r>
                  <a:rPr lang="it-IT" sz="1050" b="1" dirty="0" err="1" smtClean="0"/>
                  <a:t>Eosinophilic</a:t>
                </a:r>
                <a:r>
                  <a:rPr lang="it-IT" sz="1050" b="1" dirty="0"/>
                  <a:t>)</a:t>
                </a:r>
                <a:endParaRPr lang="it-IT" sz="1050" b="1" dirty="0" smtClean="0"/>
              </a:p>
            </p:txBody>
          </p:sp>
        </p:grpSp>
        <p:grpSp>
          <p:nvGrpSpPr>
            <p:cNvPr id="46" name="Gruppo 45"/>
            <p:cNvGrpSpPr/>
            <p:nvPr/>
          </p:nvGrpSpPr>
          <p:grpSpPr>
            <a:xfrm>
              <a:off x="1061610" y="2499742"/>
              <a:ext cx="1656184" cy="773600"/>
              <a:chOff x="-341161" y="1923678"/>
              <a:chExt cx="2751812" cy="936104"/>
            </a:xfrm>
          </p:grpSpPr>
          <p:sp>
            <p:nvSpPr>
              <p:cNvPr id="47" name="Ovale 46"/>
              <p:cNvSpPr/>
              <p:nvPr/>
            </p:nvSpPr>
            <p:spPr>
              <a:xfrm>
                <a:off x="107504" y="1923678"/>
                <a:ext cx="1944216" cy="936104"/>
              </a:xfrm>
              <a:prstGeom prst="ellipse">
                <a:avLst/>
              </a:prstGeom>
              <a:solidFill>
                <a:srgbClr val="80FF00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8" name="CasellaDiTesto 47"/>
              <p:cNvSpPr txBox="1"/>
              <p:nvPr/>
            </p:nvSpPr>
            <p:spPr>
              <a:xfrm>
                <a:off x="-341161" y="1979450"/>
                <a:ext cx="2751812" cy="850501"/>
              </a:xfrm>
              <a:prstGeom prst="rect">
                <a:avLst/>
              </a:prstGeom>
              <a:noFill/>
            </p:spPr>
            <p:txBody>
              <a:bodyPr wrap="square" lIns="108000" tIns="108000" rIns="108000" bIns="108000" rtlCol="0">
                <a:spAutoFit/>
              </a:bodyPr>
              <a:lstStyle/>
              <a:p>
                <a:pPr algn="ctr"/>
                <a:r>
                  <a:rPr lang="it-IT" sz="1050" b="1" dirty="0" err="1" smtClean="0"/>
                  <a:t>Infections</a:t>
                </a:r>
                <a:r>
                  <a:rPr lang="it-IT" sz="1050" b="1" dirty="0" smtClean="0"/>
                  <a:t> </a:t>
                </a:r>
              </a:p>
              <a:p>
                <a:pPr algn="ctr"/>
                <a:r>
                  <a:rPr lang="it-IT" sz="1050" b="1" dirty="0" smtClean="0"/>
                  <a:t>(H. </a:t>
                </a:r>
                <a:r>
                  <a:rPr lang="it-IT" sz="1050" b="1" dirty="0" err="1" smtClean="0"/>
                  <a:t>pylori</a:t>
                </a:r>
                <a:r>
                  <a:rPr lang="it-IT" sz="1050" b="1" dirty="0" smtClean="0"/>
                  <a:t>,</a:t>
                </a:r>
              </a:p>
              <a:p>
                <a:pPr algn="ctr"/>
                <a:r>
                  <a:rPr lang="it-IT" sz="1050" b="1" dirty="0" smtClean="0"/>
                  <a:t>Giardia)</a:t>
                </a:r>
              </a:p>
            </p:txBody>
          </p:sp>
        </p:grpSp>
        <p:grpSp>
          <p:nvGrpSpPr>
            <p:cNvPr id="2" name="Gruppo 1"/>
            <p:cNvGrpSpPr/>
            <p:nvPr/>
          </p:nvGrpSpPr>
          <p:grpSpPr>
            <a:xfrm>
              <a:off x="323528" y="2643764"/>
              <a:ext cx="882098" cy="583175"/>
              <a:chOff x="377534" y="2643758"/>
              <a:chExt cx="882098" cy="583175"/>
            </a:xfrm>
          </p:grpSpPr>
          <p:sp>
            <p:nvSpPr>
              <p:cNvPr id="50" name="Ovale 49"/>
              <p:cNvSpPr/>
              <p:nvPr/>
            </p:nvSpPr>
            <p:spPr>
              <a:xfrm>
                <a:off x="377534" y="2643758"/>
                <a:ext cx="882098" cy="583175"/>
              </a:xfrm>
              <a:prstGeom prst="ellipse">
                <a:avLst/>
              </a:prstGeom>
              <a:solidFill>
                <a:srgbClr val="80FF00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CasellaDiTesto 50"/>
              <p:cNvSpPr txBox="1"/>
              <p:nvPr/>
            </p:nvSpPr>
            <p:spPr>
              <a:xfrm>
                <a:off x="458543" y="2715765"/>
                <a:ext cx="720080" cy="379692"/>
              </a:xfrm>
              <a:prstGeom prst="rect">
                <a:avLst/>
              </a:prstGeom>
              <a:noFill/>
            </p:spPr>
            <p:txBody>
              <a:bodyPr wrap="square" lIns="108000" tIns="108000" rIns="108000" bIns="108000" rtlCol="0">
                <a:spAutoFit/>
              </a:bodyPr>
              <a:lstStyle/>
              <a:p>
                <a:pPr algn="ctr"/>
                <a:r>
                  <a:rPr lang="it-IT" sz="1050" b="1" dirty="0" smtClean="0"/>
                  <a:t>SIBO</a:t>
                </a:r>
              </a:p>
            </p:txBody>
          </p:sp>
        </p:grpSp>
        <p:grpSp>
          <p:nvGrpSpPr>
            <p:cNvPr id="84" name="Gruppo 83"/>
            <p:cNvGrpSpPr/>
            <p:nvPr/>
          </p:nvGrpSpPr>
          <p:grpSpPr>
            <a:xfrm>
              <a:off x="-46216" y="3887887"/>
              <a:ext cx="1305848" cy="725941"/>
              <a:chOff x="1835696" y="1707309"/>
              <a:chExt cx="1656184" cy="920698"/>
            </a:xfrm>
          </p:grpSpPr>
          <p:sp>
            <p:nvSpPr>
              <p:cNvPr id="54" name="Ovale 53"/>
              <p:cNvSpPr/>
              <p:nvPr/>
            </p:nvSpPr>
            <p:spPr>
              <a:xfrm>
                <a:off x="2033718" y="1707654"/>
                <a:ext cx="1242138" cy="864096"/>
              </a:xfrm>
              <a:prstGeom prst="ellipse">
                <a:avLst/>
              </a:prstGeom>
              <a:solidFill>
                <a:srgbClr val="FF8000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5" name="CasellaDiTesto 54"/>
              <p:cNvSpPr txBox="1"/>
              <p:nvPr/>
            </p:nvSpPr>
            <p:spPr>
              <a:xfrm>
                <a:off x="1835696" y="1707309"/>
                <a:ext cx="1656184" cy="920698"/>
              </a:xfrm>
              <a:prstGeom prst="rect">
                <a:avLst/>
              </a:prstGeom>
              <a:noFill/>
            </p:spPr>
            <p:txBody>
              <a:bodyPr wrap="square" lIns="108000" tIns="108000" rIns="108000" bIns="108000" rtlCol="0">
                <a:spAutoFit/>
              </a:bodyPr>
              <a:lstStyle/>
              <a:p>
                <a:pPr algn="ctr"/>
                <a:r>
                  <a:rPr lang="it-IT" sz="800" b="1" dirty="0" err="1" smtClean="0"/>
                  <a:t>Systemic</a:t>
                </a:r>
                <a:r>
                  <a:rPr lang="it-IT" sz="800" b="1" dirty="0" smtClean="0"/>
                  <a:t> </a:t>
                </a:r>
              </a:p>
              <a:p>
                <a:pPr algn="ctr"/>
                <a:r>
                  <a:rPr lang="it-IT" sz="800" b="1" dirty="0" smtClean="0"/>
                  <a:t>Autoimmune</a:t>
                </a:r>
              </a:p>
              <a:p>
                <a:pPr algn="ctr"/>
                <a:r>
                  <a:rPr lang="it-IT" sz="800" b="1" dirty="0" err="1" smtClean="0"/>
                  <a:t>Disorders</a:t>
                </a:r>
                <a:endParaRPr lang="it-IT" sz="800" b="1" dirty="0" smtClean="0"/>
              </a:p>
              <a:p>
                <a:pPr algn="ctr"/>
                <a:r>
                  <a:rPr lang="it-IT" sz="800" b="1" dirty="0" smtClean="0"/>
                  <a:t>(</a:t>
                </a:r>
                <a:r>
                  <a:rPr lang="it-IT" sz="800" b="1" dirty="0" err="1" smtClean="0"/>
                  <a:t>Thyroiditis</a:t>
                </a:r>
                <a:r>
                  <a:rPr lang="it-IT" sz="900" b="1" dirty="0" smtClean="0"/>
                  <a:t>)</a:t>
                </a:r>
              </a:p>
            </p:txBody>
          </p:sp>
        </p:grpSp>
        <p:grpSp>
          <p:nvGrpSpPr>
            <p:cNvPr id="85" name="Gruppo 84"/>
            <p:cNvGrpSpPr/>
            <p:nvPr/>
          </p:nvGrpSpPr>
          <p:grpSpPr>
            <a:xfrm>
              <a:off x="2339752" y="2931790"/>
              <a:ext cx="1656184" cy="773600"/>
              <a:chOff x="2339752" y="2859782"/>
              <a:chExt cx="1656184" cy="773600"/>
            </a:xfrm>
          </p:grpSpPr>
          <p:sp>
            <p:nvSpPr>
              <p:cNvPr id="59" name="Ovale 58"/>
              <p:cNvSpPr/>
              <p:nvPr/>
            </p:nvSpPr>
            <p:spPr>
              <a:xfrm>
                <a:off x="2582779" y="2859782"/>
                <a:ext cx="1170131" cy="773600"/>
              </a:xfrm>
              <a:prstGeom prst="ellipse">
                <a:avLst/>
              </a:prstGeom>
              <a:solidFill>
                <a:srgbClr val="FF8000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0" name="CasellaDiTesto 59"/>
              <p:cNvSpPr txBox="1"/>
              <p:nvPr/>
            </p:nvSpPr>
            <p:spPr>
              <a:xfrm>
                <a:off x="2339752" y="2966579"/>
                <a:ext cx="1656184" cy="541275"/>
              </a:xfrm>
              <a:prstGeom prst="rect">
                <a:avLst/>
              </a:prstGeom>
              <a:noFill/>
            </p:spPr>
            <p:txBody>
              <a:bodyPr wrap="square" lIns="108000" tIns="108000" rIns="108000" bIns="108000" rtlCol="0">
                <a:spAutoFit/>
              </a:bodyPr>
              <a:lstStyle/>
              <a:p>
                <a:pPr algn="ctr"/>
                <a:r>
                  <a:rPr lang="it-IT" sz="1050" b="1" dirty="0" smtClean="0"/>
                  <a:t>(</a:t>
                </a:r>
                <a:r>
                  <a:rPr lang="it-IT" sz="1050" b="1" dirty="0" err="1" smtClean="0"/>
                  <a:t>Food</a:t>
                </a:r>
                <a:r>
                  <a:rPr lang="it-IT" sz="1050" b="1" dirty="0" smtClean="0"/>
                  <a:t>) </a:t>
                </a:r>
              </a:p>
              <a:p>
                <a:pPr algn="ctr"/>
                <a:r>
                  <a:rPr lang="it-IT" sz="1050" b="1" dirty="0" err="1" smtClean="0"/>
                  <a:t>Allergies</a:t>
                </a:r>
                <a:endParaRPr lang="it-IT" sz="1050" b="1" dirty="0" smtClean="0"/>
              </a:p>
            </p:txBody>
          </p:sp>
        </p:grpSp>
        <p:grpSp>
          <p:nvGrpSpPr>
            <p:cNvPr id="61" name="Gruppo 60"/>
            <p:cNvGrpSpPr/>
            <p:nvPr/>
          </p:nvGrpSpPr>
          <p:grpSpPr>
            <a:xfrm>
              <a:off x="413538" y="3219823"/>
              <a:ext cx="1656184" cy="773600"/>
              <a:chOff x="-341161" y="1923678"/>
              <a:chExt cx="2751812" cy="936104"/>
            </a:xfrm>
          </p:grpSpPr>
          <p:sp>
            <p:nvSpPr>
              <p:cNvPr id="62" name="Ovale 61"/>
              <p:cNvSpPr/>
              <p:nvPr/>
            </p:nvSpPr>
            <p:spPr>
              <a:xfrm>
                <a:off x="107504" y="1923678"/>
                <a:ext cx="1944216" cy="936104"/>
              </a:xfrm>
              <a:prstGeom prst="ellipse">
                <a:avLst/>
              </a:prstGeom>
              <a:solidFill>
                <a:srgbClr val="3366FF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CasellaDiTesto 62"/>
              <p:cNvSpPr txBox="1"/>
              <p:nvPr/>
            </p:nvSpPr>
            <p:spPr>
              <a:xfrm>
                <a:off x="-341161" y="1979450"/>
                <a:ext cx="2751812" cy="726669"/>
              </a:xfrm>
              <a:prstGeom prst="rect">
                <a:avLst/>
              </a:prstGeom>
              <a:noFill/>
            </p:spPr>
            <p:txBody>
              <a:bodyPr wrap="square" lIns="108000" tIns="108000" rIns="108000" bIns="10800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it-IT" sz="1050" b="1" dirty="0" err="1" smtClean="0">
                    <a:solidFill>
                      <a:srgbClr val="FFFFFF"/>
                    </a:solidFill>
                  </a:rPr>
                  <a:t>Radiation</a:t>
                </a:r>
                <a:endParaRPr lang="it-IT" sz="1050" b="1" dirty="0" smtClean="0">
                  <a:solidFill>
                    <a:srgbClr val="FFFFFF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it-IT" sz="1050" b="1" dirty="0" err="1" smtClean="0">
                    <a:solidFill>
                      <a:srgbClr val="FFFFFF"/>
                    </a:solidFill>
                  </a:rPr>
                  <a:t>Enteritis</a:t>
                </a:r>
                <a:endParaRPr lang="it-IT" sz="1050" b="1" dirty="0" smtClean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4" name="Gruppo 63"/>
            <p:cNvGrpSpPr/>
            <p:nvPr/>
          </p:nvGrpSpPr>
          <p:grpSpPr>
            <a:xfrm>
              <a:off x="1637674" y="3507860"/>
              <a:ext cx="1368152" cy="639061"/>
              <a:chOff x="-341161" y="1923678"/>
              <a:chExt cx="2751812" cy="936104"/>
            </a:xfrm>
          </p:grpSpPr>
          <p:sp>
            <p:nvSpPr>
              <p:cNvPr id="65" name="Ovale 64"/>
              <p:cNvSpPr/>
              <p:nvPr/>
            </p:nvSpPr>
            <p:spPr>
              <a:xfrm>
                <a:off x="107504" y="1923678"/>
                <a:ext cx="1944216" cy="936104"/>
              </a:xfrm>
              <a:prstGeom prst="ellipse">
                <a:avLst/>
              </a:prstGeom>
              <a:solidFill>
                <a:srgbClr val="3366FF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CasellaDiTesto 65"/>
              <p:cNvSpPr txBox="1"/>
              <p:nvPr/>
            </p:nvSpPr>
            <p:spPr>
              <a:xfrm>
                <a:off x="-341161" y="2037426"/>
                <a:ext cx="2751812" cy="595626"/>
              </a:xfrm>
              <a:prstGeom prst="rect">
                <a:avLst/>
              </a:prstGeom>
              <a:noFill/>
            </p:spPr>
            <p:txBody>
              <a:bodyPr wrap="square" lIns="108000" tIns="108000" rIns="108000" bIns="10800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it-IT" sz="1050" b="1" dirty="0" smtClean="0">
                    <a:solidFill>
                      <a:srgbClr val="FFFFFF"/>
                    </a:solidFill>
                  </a:rPr>
                  <a:t>Ischemia</a:t>
                </a:r>
              </a:p>
            </p:txBody>
          </p:sp>
        </p:grpSp>
        <p:grpSp>
          <p:nvGrpSpPr>
            <p:cNvPr id="71" name="Gruppo 70"/>
            <p:cNvGrpSpPr/>
            <p:nvPr/>
          </p:nvGrpSpPr>
          <p:grpSpPr>
            <a:xfrm>
              <a:off x="2933818" y="3795886"/>
              <a:ext cx="936104" cy="432048"/>
              <a:chOff x="3851920" y="4011910"/>
              <a:chExt cx="936104" cy="432048"/>
            </a:xfrm>
            <a:solidFill>
              <a:srgbClr val="80FF00"/>
            </a:solidFill>
          </p:grpSpPr>
          <p:sp>
            <p:nvSpPr>
              <p:cNvPr id="69" name="Ovale 68"/>
              <p:cNvSpPr/>
              <p:nvPr/>
            </p:nvSpPr>
            <p:spPr>
              <a:xfrm>
                <a:off x="3851920" y="4011910"/>
                <a:ext cx="936104" cy="432048"/>
              </a:xfrm>
              <a:prstGeom prst="ellipse">
                <a:avLst/>
              </a:prstGeom>
              <a:grp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0" name="CasellaDiTesto 69"/>
              <p:cNvSpPr txBox="1"/>
              <p:nvPr/>
            </p:nvSpPr>
            <p:spPr>
              <a:xfrm>
                <a:off x="4082656" y="4031425"/>
                <a:ext cx="474640" cy="402775"/>
              </a:xfrm>
              <a:prstGeom prst="rect">
                <a:avLst/>
              </a:prstGeom>
              <a:grpFill/>
            </p:spPr>
            <p:txBody>
              <a:bodyPr wrap="none" lIns="108000" tIns="108000" rIns="108000" bIns="108000" rtlCol="0">
                <a:spAutoFit/>
              </a:bodyPr>
              <a:lstStyle/>
              <a:p>
                <a:pPr algn="ctr"/>
                <a:r>
                  <a:rPr lang="it-IT" sz="1200" b="1" dirty="0" smtClean="0"/>
                  <a:t>HIV</a:t>
                </a:r>
              </a:p>
            </p:txBody>
          </p:sp>
        </p:grpSp>
        <p:grpSp>
          <p:nvGrpSpPr>
            <p:cNvPr id="38" name="Gruppo 37"/>
            <p:cNvGrpSpPr/>
            <p:nvPr/>
          </p:nvGrpSpPr>
          <p:grpSpPr>
            <a:xfrm>
              <a:off x="2857185" y="2457007"/>
              <a:ext cx="868721" cy="402775"/>
              <a:chOff x="2857185" y="2457007"/>
              <a:chExt cx="868721" cy="402775"/>
            </a:xfrm>
          </p:grpSpPr>
          <p:sp>
            <p:nvSpPr>
              <p:cNvPr id="92" name="Ovale 91"/>
              <p:cNvSpPr/>
              <p:nvPr/>
            </p:nvSpPr>
            <p:spPr>
              <a:xfrm>
                <a:off x="2861810" y="2457007"/>
                <a:ext cx="864096" cy="398814"/>
              </a:xfrm>
              <a:prstGeom prst="ellipse">
                <a:avLst/>
              </a:prstGeom>
              <a:solidFill>
                <a:srgbClr val="FF8000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" name="CasellaDiTesto 92"/>
              <p:cNvSpPr txBox="1"/>
              <p:nvPr/>
            </p:nvSpPr>
            <p:spPr>
              <a:xfrm>
                <a:off x="2857185" y="2457007"/>
                <a:ext cx="850719" cy="402775"/>
              </a:xfrm>
              <a:prstGeom prst="rect">
                <a:avLst/>
              </a:prstGeom>
              <a:noFill/>
            </p:spPr>
            <p:txBody>
              <a:bodyPr wrap="none" lIns="108000" tIns="108000" rIns="108000" bIns="108000" rtlCol="0">
                <a:spAutoFit/>
              </a:bodyPr>
              <a:lstStyle/>
              <a:p>
                <a:pPr algn="ctr"/>
                <a:r>
                  <a:rPr lang="it-IT" sz="1200" b="1" dirty="0" smtClean="0"/>
                  <a:t>NCG/WS</a:t>
                </a:r>
              </a:p>
            </p:txBody>
          </p:sp>
        </p:grpSp>
        <p:grpSp>
          <p:nvGrpSpPr>
            <p:cNvPr id="97" name="Gruppo 96"/>
            <p:cNvGrpSpPr/>
            <p:nvPr/>
          </p:nvGrpSpPr>
          <p:grpSpPr>
            <a:xfrm>
              <a:off x="1133618" y="4036068"/>
              <a:ext cx="1008112" cy="479898"/>
              <a:chOff x="-341161" y="1905765"/>
              <a:chExt cx="2751812" cy="954017"/>
            </a:xfrm>
          </p:grpSpPr>
          <p:sp>
            <p:nvSpPr>
              <p:cNvPr id="98" name="Ovale 97"/>
              <p:cNvSpPr/>
              <p:nvPr/>
            </p:nvSpPr>
            <p:spPr>
              <a:xfrm>
                <a:off x="107504" y="1923678"/>
                <a:ext cx="1944216" cy="936104"/>
              </a:xfrm>
              <a:prstGeom prst="ellipse">
                <a:avLst/>
              </a:prstGeom>
              <a:solidFill>
                <a:srgbClr val="3366FF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CasellaDiTesto 98"/>
              <p:cNvSpPr txBox="1"/>
              <p:nvPr/>
            </p:nvSpPr>
            <p:spPr>
              <a:xfrm>
                <a:off x="-341161" y="1905765"/>
                <a:ext cx="2751812" cy="808349"/>
              </a:xfrm>
              <a:prstGeom prst="rect">
                <a:avLst/>
              </a:prstGeom>
              <a:noFill/>
            </p:spPr>
            <p:txBody>
              <a:bodyPr wrap="square" lIns="108000" tIns="108000" rIns="108000" bIns="10800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it-IT" sz="1050" b="1" dirty="0" smtClean="0">
                    <a:solidFill>
                      <a:srgbClr val="FFFFFF"/>
                    </a:solidFill>
                  </a:rPr>
                  <a:t>BAM</a:t>
                </a:r>
              </a:p>
            </p:txBody>
          </p:sp>
        </p:grpSp>
        <p:grpSp>
          <p:nvGrpSpPr>
            <p:cNvPr id="36" name="Gruppo 35"/>
            <p:cNvGrpSpPr/>
            <p:nvPr/>
          </p:nvGrpSpPr>
          <p:grpSpPr>
            <a:xfrm>
              <a:off x="1835696" y="1635646"/>
              <a:ext cx="1728192" cy="864096"/>
              <a:chOff x="1763688" y="1707654"/>
              <a:chExt cx="1728192" cy="864096"/>
            </a:xfrm>
          </p:grpSpPr>
          <p:sp>
            <p:nvSpPr>
              <p:cNvPr id="101" name="Ovale 100"/>
              <p:cNvSpPr/>
              <p:nvPr/>
            </p:nvSpPr>
            <p:spPr>
              <a:xfrm>
                <a:off x="1835696" y="1707654"/>
                <a:ext cx="1584176" cy="864096"/>
              </a:xfrm>
              <a:prstGeom prst="ellipse">
                <a:avLst/>
              </a:prstGeom>
              <a:solidFill>
                <a:srgbClr val="FF8000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2" name="CasellaDiTesto 101"/>
              <p:cNvSpPr txBox="1"/>
              <p:nvPr/>
            </p:nvSpPr>
            <p:spPr>
              <a:xfrm>
                <a:off x="1763688" y="1814451"/>
                <a:ext cx="1728192" cy="541275"/>
              </a:xfrm>
              <a:prstGeom prst="rect">
                <a:avLst/>
              </a:prstGeom>
              <a:noFill/>
            </p:spPr>
            <p:txBody>
              <a:bodyPr wrap="square" lIns="108000" tIns="108000" rIns="108000" bIns="108000" rtlCol="0">
                <a:spAutoFit/>
              </a:bodyPr>
              <a:lstStyle/>
              <a:p>
                <a:pPr algn="ctr"/>
                <a:r>
                  <a:rPr lang="it-IT" sz="1050" b="1" dirty="0" err="1" smtClean="0"/>
                  <a:t>Celiac</a:t>
                </a:r>
                <a:r>
                  <a:rPr lang="it-IT" sz="1050" b="1" dirty="0" smtClean="0"/>
                  <a:t> </a:t>
                </a:r>
                <a:r>
                  <a:rPr lang="it-IT" sz="1050" b="1" dirty="0" err="1" smtClean="0"/>
                  <a:t>Disease</a:t>
                </a:r>
                <a:endParaRPr lang="it-IT" sz="1050" b="1" dirty="0" smtClean="0"/>
              </a:p>
              <a:p>
                <a:pPr algn="ctr"/>
                <a:r>
                  <a:rPr lang="it-IT" sz="1050" b="1" dirty="0" smtClean="0"/>
                  <a:t>(</a:t>
                </a:r>
                <a:r>
                  <a:rPr lang="it-IT" sz="1050" b="1" dirty="0" err="1" smtClean="0"/>
                  <a:t>classic</a:t>
                </a:r>
                <a:r>
                  <a:rPr lang="it-IT" sz="1050" b="1" dirty="0" smtClean="0"/>
                  <a:t> &amp; </a:t>
                </a:r>
                <a:r>
                  <a:rPr lang="it-IT" sz="1050" b="1" dirty="0" err="1" smtClean="0"/>
                  <a:t>complicated</a:t>
                </a:r>
                <a:r>
                  <a:rPr lang="it-IT" sz="1050" b="1" dirty="0" smtClean="0"/>
                  <a:t>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5197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123480"/>
            <a:ext cx="8229600" cy="360040"/>
          </a:xfrm>
        </p:spPr>
        <p:txBody>
          <a:bodyPr>
            <a:noAutofit/>
          </a:bodyPr>
          <a:lstStyle/>
          <a:p>
            <a:pPr algn="ctr"/>
            <a:r>
              <a:rPr lang="en-GB" sz="2800" b="1" dirty="0" smtClean="0">
                <a:solidFill>
                  <a:schemeClr val="accent1"/>
                </a:solidFill>
              </a:rPr>
              <a:t>A possible classification of enteropathies </a:t>
            </a:r>
            <a:endParaRPr lang="de-DE" sz="2800" b="1" dirty="0">
              <a:solidFill>
                <a:schemeClr val="accent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707904" y="1995686"/>
            <a:ext cx="1296144" cy="710552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it-IT" sz="800" b="1" i="1" dirty="0" err="1"/>
              <a:t>Jansson-</a:t>
            </a:r>
            <a:r>
              <a:rPr lang="it-IT" sz="800" b="1" i="1" dirty="0" err="1" smtClean="0"/>
              <a:t>Knodell</a:t>
            </a:r>
            <a:r>
              <a:rPr lang="it-IT" sz="800" b="1" i="1" dirty="0"/>
              <a:t> C</a:t>
            </a:r>
            <a:r>
              <a:rPr lang="it-IT" sz="800" b="1" i="1" dirty="0" smtClean="0"/>
              <a:t>.L., </a:t>
            </a:r>
          </a:p>
          <a:p>
            <a:pPr algn="ctr"/>
            <a:r>
              <a:rPr lang="it-IT" sz="800" b="1" i="1" dirty="0" smtClean="0"/>
              <a:t>et al., </a:t>
            </a:r>
          </a:p>
          <a:p>
            <a:pPr algn="ctr"/>
            <a:r>
              <a:rPr lang="it-IT" sz="800" b="1" i="1" dirty="0" smtClean="0"/>
              <a:t>Mayo </a:t>
            </a:r>
            <a:r>
              <a:rPr lang="it-IT" sz="800" b="1" i="1" dirty="0" err="1" smtClean="0"/>
              <a:t>Clin</a:t>
            </a:r>
            <a:r>
              <a:rPr lang="it-IT" sz="800" b="1" i="1" dirty="0" smtClean="0"/>
              <a:t> </a:t>
            </a:r>
            <a:r>
              <a:rPr lang="it-IT" sz="800" b="1" i="1" dirty="0" err="1" smtClean="0"/>
              <a:t>Proc</a:t>
            </a:r>
            <a:endParaRPr lang="it-IT" sz="800" b="1" i="1" dirty="0" smtClean="0"/>
          </a:p>
          <a:p>
            <a:pPr algn="ctr"/>
            <a:r>
              <a:rPr lang="it-IT" sz="800" b="1" i="1" dirty="0" smtClean="0"/>
              <a:t>2018</a:t>
            </a:r>
            <a:r>
              <a:rPr lang="it-IT" sz="800" b="1" i="1" dirty="0"/>
              <a:t>; 93(4):509-517  </a:t>
            </a:r>
            <a:endParaRPr lang="it-IT" sz="800" b="1" i="1" dirty="0" smtClean="0"/>
          </a:p>
        </p:txBody>
      </p:sp>
      <p:sp>
        <p:nvSpPr>
          <p:cNvPr id="35" name="CasellaDiTesto 34"/>
          <p:cNvSpPr txBox="1"/>
          <p:nvPr/>
        </p:nvSpPr>
        <p:spPr>
          <a:xfrm>
            <a:off x="1517984" y="987574"/>
            <a:ext cx="1631858" cy="710552"/>
          </a:xfrm>
          <a:prstGeom prst="rect">
            <a:avLst/>
          </a:prstGeom>
          <a:noFill/>
        </p:spPr>
        <p:txBody>
          <a:bodyPr wrap="none" lIns="108000" tIns="108000" rIns="108000" bIns="108000" rtlCol="0">
            <a:spAutoFit/>
          </a:bodyPr>
          <a:lstStyle/>
          <a:p>
            <a:pPr algn="ctr"/>
            <a:r>
              <a:rPr lang="it-IT" sz="1600" b="1" dirty="0" err="1" smtClean="0">
                <a:solidFill>
                  <a:srgbClr val="000090"/>
                </a:solidFill>
              </a:rPr>
              <a:t>Minimal</a:t>
            </a:r>
            <a:r>
              <a:rPr lang="it-IT" sz="1600" b="1" dirty="0" smtClean="0">
                <a:solidFill>
                  <a:srgbClr val="000090"/>
                </a:solidFill>
              </a:rPr>
              <a:t> </a:t>
            </a:r>
            <a:r>
              <a:rPr lang="it-IT" sz="1600" b="1" dirty="0" err="1" smtClean="0">
                <a:solidFill>
                  <a:srgbClr val="000090"/>
                </a:solidFill>
              </a:rPr>
              <a:t>lesion</a:t>
            </a:r>
            <a:endParaRPr lang="it-IT" sz="1600" b="1" dirty="0" smtClean="0">
              <a:solidFill>
                <a:srgbClr val="000090"/>
              </a:solidFill>
            </a:endParaRPr>
          </a:p>
          <a:p>
            <a:pPr algn="ctr"/>
            <a:r>
              <a:rPr lang="it-IT" sz="1600" b="1" dirty="0" smtClean="0">
                <a:solidFill>
                  <a:srgbClr val="000090"/>
                </a:solidFill>
              </a:rPr>
              <a:t>(&gt; </a:t>
            </a:r>
            <a:r>
              <a:rPr lang="it-IT" sz="1600" b="1" dirty="0" err="1" smtClean="0">
                <a:solidFill>
                  <a:srgbClr val="000090"/>
                </a:solidFill>
              </a:rPr>
              <a:t>Marsh</a:t>
            </a:r>
            <a:r>
              <a:rPr lang="it-IT" sz="1600" b="1" dirty="0" smtClean="0">
                <a:solidFill>
                  <a:srgbClr val="000090"/>
                </a:solidFill>
              </a:rPr>
              <a:t> 1)</a:t>
            </a:r>
          </a:p>
        </p:txBody>
      </p:sp>
      <p:grpSp>
        <p:nvGrpSpPr>
          <p:cNvPr id="43" name="Gruppo 42"/>
          <p:cNvGrpSpPr/>
          <p:nvPr/>
        </p:nvGrpSpPr>
        <p:grpSpPr>
          <a:xfrm>
            <a:off x="341530" y="1779664"/>
            <a:ext cx="1656184" cy="773600"/>
            <a:chOff x="-341161" y="1923678"/>
            <a:chExt cx="2751812" cy="936104"/>
          </a:xfrm>
        </p:grpSpPr>
        <p:sp>
          <p:nvSpPr>
            <p:cNvPr id="44" name="Ovale 43"/>
            <p:cNvSpPr/>
            <p:nvPr/>
          </p:nvSpPr>
          <p:spPr>
            <a:xfrm>
              <a:off x="107504" y="1923678"/>
              <a:ext cx="1944216" cy="936104"/>
            </a:xfrm>
            <a:prstGeom prst="ellipse">
              <a:avLst/>
            </a:prstGeom>
            <a:solidFill>
              <a:schemeClr val="accent6">
                <a:lumMod val="25000"/>
              </a:schemeClr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CasellaDiTesto 44"/>
            <p:cNvSpPr txBox="1"/>
            <p:nvPr/>
          </p:nvSpPr>
          <p:spPr>
            <a:xfrm>
              <a:off x="-341161" y="2010811"/>
              <a:ext cx="2751812" cy="654976"/>
            </a:xfrm>
            <a:prstGeom prst="rect">
              <a:avLst/>
            </a:prstGeom>
            <a:noFill/>
          </p:spPr>
          <p:txBody>
            <a:bodyPr wrap="square" lIns="108000" tIns="108000" rIns="108000" bIns="108000" rtlCol="0">
              <a:spAutoFit/>
            </a:bodyPr>
            <a:lstStyle/>
            <a:p>
              <a:pPr algn="ctr"/>
              <a:r>
                <a:rPr lang="it-IT" sz="1050" b="1" dirty="0" smtClean="0"/>
                <a:t>Infiltrative</a:t>
              </a:r>
            </a:p>
            <a:p>
              <a:pPr algn="ctr"/>
              <a:r>
                <a:rPr lang="it-IT" sz="1050" b="1" dirty="0" smtClean="0"/>
                <a:t>(</a:t>
              </a:r>
              <a:r>
                <a:rPr lang="it-IT" sz="1050" b="1" dirty="0" err="1" smtClean="0"/>
                <a:t>Eosinophilic</a:t>
              </a:r>
              <a:r>
                <a:rPr lang="it-IT" sz="1050" b="1" dirty="0"/>
                <a:t>)</a:t>
              </a:r>
              <a:endParaRPr lang="it-IT" sz="1050" b="1" dirty="0" smtClean="0"/>
            </a:p>
          </p:txBody>
        </p:sp>
      </p:grpSp>
      <p:grpSp>
        <p:nvGrpSpPr>
          <p:cNvPr id="46" name="Gruppo 45"/>
          <p:cNvGrpSpPr/>
          <p:nvPr/>
        </p:nvGrpSpPr>
        <p:grpSpPr>
          <a:xfrm>
            <a:off x="1169621" y="2480249"/>
            <a:ext cx="1656184" cy="785664"/>
            <a:chOff x="-161696" y="1900090"/>
            <a:chExt cx="2751812" cy="950702"/>
          </a:xfrm>
        </p:grpSpPr>
        <p:sp>
          <p:nvSpPr>
            <p:cNvPr id="47" name="Ovale 46"/>
            <p:cNvSpPr/>
            <p:nvPr/>
          </p:nvSpPr>
          <p:spPr>
            <a:xfrm>
              <a:off x="242102" y="1900090"/>
              <a:ext cx="1944217" cy="936104"/>
            </a:xfrm>
            <a:prstGeom prst="ellipse">
              <a:avLst/>
            </a:prstGeom>
            <a:solidFill>
              <a:schemeClr val="accent6">
                <a:lumMod val="25000"/>
              </a:schemeClr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CasellaDiTesto 47"/>
            <p:cNvSpPr txBox="1"/>
            <p:nvPr/>
          </p:nvSpPr>
          <p:spPr>
            <a:xfrm>
              <a:off x="-161696" y="2000290"/>
              <a:ext cx="2751812" cy="850502"/>
            </a:xfrm>
            <a:prstGeom prst="rect">
              <a:avLst/>
            </a:prstGeom>
            <a:noFill/>
          </p:spPr>
          <p:txBody>
            <a:bodyPr wrap="square" lIns="108000" tIns="108000" rIns="108000" bIns="108000" rtlCol="0">
              <a:spAutoFit/>
            </a:bodyPr>
            <a:lstStyle/>
            <a:p>
              <a:pPr algn="ctr"/>
              <a:r>
                <a:rPr lang="it-IT" sz="1050" b="1" dirty="0" err="1" smtClean="0"/>
                <a:t>Infections</a:t>
              </a:r>
              <a:r>
                <a:rPr lang="it-IT" sz="1050" b="1" dirty="0" smtClean="0"/>
                <a:t> </a:t>
              </a:r>
            </a:p>
            <a:p>
              <a:pPr algn="ctr"/>
              <a:r>
                <a:rPr lang="it-IT" sz="1050" b="1" dirty="0" smtClean="0"/>
                <a:t>(H. </a:t>
              </a:r>
              <a:r>
                <a:rPr lang="it-IT" sz="1050" b="1" dirty="0" err="1" smtClean="0"/>
                <a:t>pylori</a:t>
              </a:r>
              <a:r>
                <a:rPr lang="it-IT" sz="1050" b="1" dirty="0" smtClean="0"/>
                <a:t>,</a:t>
              </a:r>
            </a:p>
            <a:p>
              <a:pPr algn="ctr"/>
              <a:r>
                <a:rPr lang="it-IT" sz="1050" b="1" dirty="0" smtClean="0"/>
                <a:t>Giardia)</a:t>
              </a: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323528" y="2643764"/>
            <a:ext cx="882098" cy="583175"/>
            <a:chOff x="377534" y="2643758"/>
            <a:chExt cx="882098" cy="583175"/>
          </a:xfrm>
        </p:grpSpPr>
        <p:sp>
          <p:nvSpPr>
            <p:cNvPr id="50" name="Ovale 49"/>
            <p:cNvSpPr/>
            <p:nvPr/>
          </p:nvSpPr>
          <p:spPr>
            <a:xfrm>
              <a:off x="377534" y="2643758"/>
              <a:ext cx="882098" cy="583175"/>
            </a:xfrm>
            <a:prstGeom prst="ellipse">
              <a:avLst/>
            </a:prstGeom>
            <a:solidFill>
              <a:schemeClr val="accent6">
                <a:lumMod val="25000"/>
              </a:schemeClr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51" name="CasellaDiTesto 50"/>
            <p:cNvSpPr txBox="1"/>
            <p:nvPr/>
          </p:nvSpPr>
          <p:spPr>
            <a:xfrm>
              <a:off x="458543" y="2715765"/>
              <a:ext cx="720080" cy="379692"/>
            </a:xfrm>
            <a:prstGeom prst="rect">
              <a:avLst/>
            </a:prstGeom>
            <a:noFill/>
          </p:spPr>
          <p:txBody>
            <a:bodyPr wrap="square" lIns="108000" tIns="108000" rIns="108000" bIns="108000" rtlCol="0">
              <a:spAutoFit/>
            </a:bodyPr>
            <a:lstStyle/>
            <a:p>
              <a:pPr algn="ctr"/>
              <a:r>
                <a:rPr lang="it-IT" sz="1050" b="1" dirty="0" smtClean="0"/>
                <a:t>SIBO</a:t>
              </a:r>
            </a:p>
          </p:txBody>
        </p:sp>
      </p:grpSp>
      <p:grpSp>
        <p:nvGrpSpPr>
          <p:cNvPr id="84" name="Gruppo 83"/>
          <p:cNvGrpSpPr/>
          <p:nvPr/>
        </p:nvGrpSpPr>
        <p:grpSpPr>
          <a:xfrm>
            <a:off x="-37215" y="3850970"/>
            <a:ext cx="1305848" cy="725941"/>
            <a:chOff x="1847112" y="1660487"/>
            <a:chExt cx="1656184" cy="920698"/>
          </a:xfrm>
        </p:grpSpPr>
        <p:sp>
          <p:nvSpPr>
            <p:cNvPr id="54" name="Ovale 53"/>
            <p:cNvSpPr/>
            <p:nvPr/>
          </p:nvSpPr>
          <p:spPr>
            <a:xfrm>
              <a:off x="2033718" y="1707654"/>
              <a:ext cx="1242138" cy="864096"/>
            </a:xfrm>
            <a:prstGeom prst="ellipse">
              <a:avLst/>
            </a:prstGeom>
            <a:solidFill>
              <a:schemeClr val="accent6">
                <a:lumMod val="25000"/>
              </a:schemeClr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CasellaDiTesto 54"/>
            <p:cNvSpPr txBox="1"/>
            <p:nvPr/>
          </p:nvSpPr>
          <p:spPr>
            <a:xfrm>
              <a:off x="1847112" y="1660487"/>
              <a:ext cx="1656184" cy="920698"/>
            </a:xfrm>
            <a:prstGeom prst="rect">
              <a:avLst/>
            </a:prstGeom>
            <a:noFill/>
          </p:spPr>
          <p:txBody>
            <a:bodyPr wrap="square" lIns="108000" tIns="108000" rIns="108000" bIns="108000" rtlCol="0">
              <a:spAutoFit/>
            </a:bodyPr>
            <a:lstStyle/>
            <a:p>
              <a:pPr algn="ctr"/>
              <a:r>
                <a:rPr lang="it-IT" sz="800" b="1" dirty="0" err="1" smtClean="0"/>
                <a:t>Systemic</a:t>
              </a:r>
              <a:r>
                <a:rPr lang="it-IT" sz="800" b="1" dirty="0" smtClean="0"/>
                <a:t> </a:t>
              </a:r>
            </a:p>
            <a:p>
              <a:pPr algn="ctr"/>
              <a:r>
                <a:rPr lang="it-IT" sz="800" b="1" dirty="0" smtClean="0"/>
                <a:t>Autoimmune</a:t>
              </a:r>
            </a:p>
            <a:p>
              <a:pPr algn="ctr"/>
              <a:r>
                <a:rPr lang="it-IT" sz="800" b="1" dirty="0" err="1" smtClean="0"/>
                <a:t>Disorders</a:t>
              </a:r>
              <a:endParaRPr lang="it-IT" sz="800" b="1" dirty="0" smtClean="0"/>
            </a:p>
            <a:p>
              <a:pPr algn="ctr"/>
              <a:r>
                <a:rPr lang="it-IT" sz="800" b="1" dirty="0" smtClean="0"/>
                <a:t>(</a:t>
              </a:r>
              <a:r>
                <a:rPr lang="it-IT" sz="800" b="1" dirty="0" err="1" smtClean="0"/>
                <a:t>Thyroiditis</a:t>
              </a:r>
              <a:r>
                <a:rPr lang="it-IT" sz="900" b="1" dirty="0" smtClean="0"/>
                <a:t>)</a:t>
              </a:r>
            </a:p>
          </p:txBody>
        </p:sp>
      </p:grpSp>
      <p:grpSp>
        <p:nvGrpSpPr>
          <p:cNvPr id="85" name="Gruppo 84"/>
          <p:cNvGrpSpPr/>
          <p:nvPr/>
        </p:nvGrpSpPr>
        <p:grpSpPr>
          <a:xfrm>
            <a:off x="2339752" y="2931790"/>
            <a:ext cx="1656184" cy="773600"/>
            <a:chOff x="2339752" y="2859782"/>
            <a:chExt cx="1656184" cy="773600"/>
          </a:xfrm>
        </p:grpSpPr>
        <p:sp>
          <p:nvSpPr>
            <p:cNvPr id="59" name="Ovale 58"/>
            <p:cNvSpPr/>
            <p:nvPr/>
          </p:nvSpPr>
          <p:spPr>
            <a:xfrm>
              <a:off x="2582779" y="2859782"/>
              <a:ext cx="1170131" cy="773600"/>
            </a:xfrm>
            <a:prstGeom prst="ellipse">
              <a:avLst/>
            </a:prstGeom>
            <a:solidFill>
              <a:schemeClr val="accent6">
                <a:lumMod val="25000"/>
              </a:schemeClr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CasellaDiTesto 59"/>
            <p:cNvSpPr txBox="1"/>
            <p:nvPr/>
          </p:nvSpPr>
          <p:spPr>
            <a:xfrm>
              <a:off x="2339752" y="2966579"/>
              <a:ext cx="1656184" cy="541275"/>
            </a:xfrm>
            <a:prstGeom prst="rect">
              <a:avLst/>
            </a:prstGeom>
            <a:noFill/>
          </p:spPr>
          <p:txBody>
            <a:bodyPr wrap="square" lIns="108000" tIns="108000" rIns="108000" bIns="108000" rtlCol="0">
              <a:spAutoFit/>
            </a:bodyPr>
            <a:lstStyle/>
            <a:p>
              <a:pPr algn="ctr"/>
              <a:r>
                <a:rPr lang="it-IT" sz="1050" b="1" dirty="0" smtClean="0"/>
                <a:t>(</a:t>
              </a:r>
              <a:r>
                <a:rPr lang="it-IT" sz="1050" b="1" dirty="0" err="1" smtClean="0"/>
                <a:t>Food</a:t>
              </a:r>
              <a:r>
                <a:rPr lang="it-IT" sz="1050" b="1" dirty="0" smtClean="0"/>
                <a:t>) </a:t>
              </a:r>
            </a:p>
            <a:p>
              <a:pPr algn="ctr"/>
              <a:r>
                <a:rPr lang="it-IT" sz="1050" b="1" dirty="0" err="1" smtClean="0"/>
                <a:t>Allergies</a:t>
              </a:r>
              <a:endParaRPr lang="it-IT" sz="1050" b="1" dirty="0" smtClean="0"/>
            </a:p>
          </p:txBody>
        </p:sp>
      </p:grpSp>
      <p:grpSp>
        <p:nvGrpSpPr>
          <p:cNvPr id="61" name="Gruppo 60"/>
          <p:cNvGrpSpPr/>
          <p:nvPr/>
        </p:nvGrpSpPr>
        <p:grpSpPr>
          <a:xfrm>
            <a:off x="413538" y="3219823"/>
            <a:ext cx="1656184" cy="773600"/>
            <a:chOff x="-341161" y="1923678"/>
            <a:chExt cx="2751812" cy="936104"/>
          </a:xfrm>
        </p:grpSpPr>
        <p:sp>
          <p:nvSpPr>
            <p:cNvPr id="62" name="Ovale 61"/>
            <p:cNvSpPr/>
            <p:nvPr/>
          </p:nvSpPr>
          <p:spPr>
            <a:xfrm>
              <a:off x="107504" y="1923678"/>
              <a:ext cx="1944216" cy="936104"/>
            </a:xfrm>
            <a:prstGeom prst="ellipse">
              <a:avLst/>
            </a:prstGeom>
            <a:solidFill>
              <a:schemeClr val="accent6">
                <a:lumMod val="25000"/>
              </a:schemeClr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63" name="CasellaDiTesto 62"/>
            <p:cNvSpPr txBox="1"/>
            <p:nvPr/>
          </p:nvSpPr>
          <p:spPr>
            <a:xfrm>
              <a:off x="-341161" y="1979450"/>
              <a:ext cx="2751812" cy="726669"/>
            </a:xfrm>
            <a:prstGeom prst="rect">
              <a:avLst/>
            </a:prstGeom>
            <a:noFill/>
          </p:spPr>
          <p:txBody>
            <a:bodyPr wrap="square" lIns="108000" tIns="108000" rIns="108000" bIns="10800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t-IT" sz="1050" b="1" dirty="0" err="1" smtClean="0"/>
                <a:t>Radiation</a:t>
              </a:r>
              <a:endParaRPr lang="it-IT" sz="1050" b="1" dirty="0" smtClean="0"/>
            </a:p>
            <a:p>
              <a:pPr algn="ctr">
                <a:lnSpc>
                  <a:spcPct val="120000"/>
                </a:lnSpc>
              </a:pPr>
              <a:r>
                <a:rPr lang="it-IT" sz="1050" b="1" dirty="0" err="1" smtClean="0"/>
                <a:t>Enteritis</a:t>
              </a:r>
              <a:endParaRPr lang="it-IT" sz="1050" b="1" dirty="0" smtClean="0"/>
            </a:p>
          </p:txBody>
        </p:sp>
      </p:grpSp>
      <p:grpSp>
        <p:nvGrpSpPr>
          <p:cNvPr id="64" name="Gruppo 63"/>
          <p:cNvGrpSpPr/>
          <p:nvPr/>
        </p:nvGrpSpPr>
        <p:grpSpPr>
          <a:xfrm>
            <a:off x="1637674" y="3507860"/>
            <a:ext cx="1368152" cy="639061"/>
            <a:chOff x="-341161" y="1923678"/>
            <a:chExt cx="2751812" cy="936104"/>
          </a:xfrm>
        </p:grpSpPr>
        <p:sp>
          <p:nvSpPr>
            <p:cNvPr id="65" name="Ovale 64"/>
            <p:cNvSpPr/>
            <p:nvPr/>
          </p:nvSpPr>
          <p:spPr>
            <a:xfrm>
              <a:off x="107504" y="1923678"/>
              <a:ext cx="1944216" cy="936104"/>
            </a:xfrm>
            <a:prstGeom prst="ellipse">
              <a:avLst/>
            </a:prstGeom>
            <a:solidFill>
              <a:schemeClr val="accent6">
                <a:lumMod val="25000"/>
              </a:schemeClr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66" name="CasellaDiTesto 65"/>
            <p:cNvSpPr txBox="1"/>
            <p:nvPr/>
          </p:nvSpPr>
          <p:spPr>
            <a:xfrm>
              <a:off x="-341161" y="2037426"/>
              <a:ext cx="2751812" cy="603516"/>
            </a:xfrm>
            <a:prstGeom prst="rect">
              <a:avLst/>
            </a:prstGeom>
            <a:noFill/>
          </p:spPr>
          <p:txBody>
            <a:bodyPr wrap="square" lIns="108000" tIns="108000" rIns="108000" bIns="10800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t-IT" sz="1050" b="1" dirty="0" smtClean="0"/>
                <a:t>Ischemia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2827372" y="3888160"/>
            <a:ext cx="1084211" cy="528208"/>
            <a:chOff x="4855940" y="3507861"/>
            <a:chExt cx="1084211" cy="528208"/>
          </a:xfrm>
        </p:grpSpPr>
        <p:sp>
          <p:nvSpPr>
            <p:cNvPr id="69" name="Ovale 68"/>
            <p:cNvSpPr/>
            <p:nvPr/>
          </p:nvSpPr>
          <p:spPr>
            <a:xfrm>
              <a:off x="4855940" y="3507861"/>
              <a:ext cx="1084211" cy="528208"/>
            </a:xfrm>
            <a:prstGeom prst="ellipse">
              <a:avLst/>
            </a:prstGeom>
            <a:solidFill>
              <a:schemeClr val="accent6">
                <a:lumMod val="25000"/>
              </a:schemeClr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CasellaDiTesto 69"/>
            <p:cNvSpPr txBox="1"/>
            <p:nvPr/>
          </p:nvSpPr>
          <p:spPr>
            <a:xfrm>
              <a:off x="5108590" y="3562823"/>
              <a:ext cx="578910" cy="407963"/>
            </a:xfrm>
            <a:prstGeom prst="rect">
              <a:avLst/>
            </a:prstGeom>
            <a:solidFill>
              <a:schemeClr val="accent6">
                <a:lumMod val="25000"/>
              </a:schemeClr>
            </a:solidFill>
          </p:spPr>
          <p:txBody>
            <a:bodyPr wrap="square" lIns="108000" tIns="108000" rIns="108000" bIns="108000" rtlCol="0">
              <a:spAutoFit/>
            </a:bodyPr>
            <a:lstStyle/>
            <a:p>
              <a:pPr algn="ctr"/>
              <a:r>
                <a:rPr lang="it-IT" sz="1200" b="1" dirty="0" smtClean="0"/>
                <a:t>HIV</a:t>
              </a:r>
            </a:p>
          </p:txBody>
        </p:sp>
      </p:grpSp>
      <p:grpSp>
        <p:nvGrpSpPr>
          <p:cNvPr id="74" name="Gruppo 73"/>
          <p:cNvGrpSpPr/>
          <p:nvPr/>
        </p:nvGrpSpPr>
        <p:grpSpPr>
          <a:xfrm>
            <a:off x="1812851" y="4541871"/>
            <a:ext cx="1246983" cy="464331"/>
            <a:chOff x="5004048" y="4541883"/>
            <a:chExt cx="1246983" cy="464331"/>
          </a:xfrm>
        </p:grpSpPr>
        <p:sp>
          <p:nvSpPr>
            <p:cNvPr id="72" name="Rettangolo 71"/>
            <p:cNvSpPr/>
            <p:nvPr/>
          </p:nvSpPr>
          <p:spPr>
            <a:xfrm>
              <a:off x="5004048" y="4685899"/>
              <a:ext cx="216024" cy="216024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CasellaDiTesto 72"/>
            <p:cNvSpPr txBox="1"/>
            <p:nvPr/>
          </p:nvSpPr>
          <p:spPr>
            <a:xfrm>
              <a:off x="5148064" y="4541883"/>
              <a:ext cx="1102967" cy="464331"/>
            </a:xfrm>
            <a:prstGeom prst="rect">
              <a:avLst/>
            </a:prstGeom>
            <a:noFill/>
          </p:spPr>
          <p:txBody>
            <a:bodyPr wrap="none" lIns="108000" tIns="108000" rIns="108000" bIns="108000" rtlCol="0">
              <a:spAutoFit/>
            </a:bodyPr>
            <a:lstStyle/>
            <a:p>
              <a:pPr algn="ctr"/>
              <a:r>
                <a:rPr lang="it-IT" sz="800" b="1" dirty="0" smtClean="0"/>
                <a:t>Autoimmune</a:t>
              </a:r>
            </a:p>
            <a:p>
              <a:pPr algn="ctr"/>
              <a:r>
                <a:rPr lang="it-IT" sz="800" b="1" dirty="0" smtClean="0"/>
                <a:t>Immune-</a:t>
              </a:r>
              <a:r>
                <a:rPr lang="it-IT" sz="800" b="1" dirty="0" err="1" smtClean="0"/>
                <a:t>mediated</a:t>
              </a:r>
              <a:r>
                <a:rPr lang="it-IT" sz="800" b="1" dirty="0" smtClean="0"/>
                <a:t> </a:t>
              </a:r>
            </a:p>
          </p:txBody>
        </p:sp>
      </p:grpSp>
      <p:grpSp>
        <p:nvGrpSpPr>
          <p:cNvPr id="75" name="Gruppo 74"/>
          <p:cNvGrpSpPr/>
          <p:nvPr/>
        </p:nvGrpSpPr>
        <p:grpSpPr>
          <a:xfrm>
            <a:off x="3509355" y="4603465"/>
            <a:ext cx="918641" cy="341220"/>
            <a:chOff x="5004048" y="4613891"/>
            <a:chExt cx="918641" cy="341220"/>
          </a:xfrm>
        </p:grpSpPr>
        <p:sp>
          <p:nvSpPr>
            <p:cNvPr id="76" name="Rettangolo 75"/>
            <p:cNvSpPr/>
            <p:nvPr/>
          </p:nvSpPr>
          <p:spPr>
            <a:xfrm>
              <a:off x="5004048" y="4685899"/>
              <a:ext cx="216024" cy="216024"/>
            </a:xfrm>
            <a:prstGeom prst="rect">
              <a:avLst/>
            </a:prstGeom>
            <a:solidFill>
              <a:srgbClr val="80FF00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CasellaDiTesto 76"/>
            <p:cNvSpPr txBox="1"/>
            <p:nvPr/>
          </p:nvSpPr>
          <p:spPr>
            <a:xfrm>
              <a:off x="5220072" y="4613891"/>
              <a:ext cx="702617" cy="341220"/>
            </a:xfrm>
            <a:prstGeom prst="rect">
              <a:avLst/>
            </a:prstGeom>
            <a:noFill/>
          </p:spPr>
          <p:txBody>
            <a:bodyPr wrap="none" lIns="108000" tIns="108000" rIns="108000" bIns="108000" rtlCol="0">
              <a:spAutoFit/>
            </a:bodyPr>
            <a:lstStyle/>
            <a:p>
              <a:pPr algn="ctr"/>
              <a:r>
                <a:rPr lang="it-IT" sz="800" b="1" dirty="0" err="1" smtClean="0"/>
                <a:t>Infectious</a:t>
              </a:r>
              <a:endParaRPr lang="it-IT" sz="800" b="1" dirty="0" smtClean="0"/>
            </a:p>
          </p:txBody>
        </p:sp>
      </p:grpSp>
      <p:grpSp>
        <p:nvGrpSpPr>
          <p:cNvPr id="78" name="Gruppo 77"/>
          <p:cNvGrpSpPr/>
          <p:nvPr/>
        </p:nvGrpSpPr>
        <p:grpSpPr>
          <a:xfrm>
            <a:off x="4811897" y="4603465"/>
            <a:ext cx="971338" cy="341220"/>
            <a:chOff x="5004048" y="4613891"/>
            <a:chExt cx="971338" cy="341220"/>
          </a:xfrm>
        </p:grpSpPr>
        <p:sp>
          <p:nvSpPr>
            <p:cNvPr id="79" name="Rettangolo 78"/>
            <p:cNvSpPr/>
            <p:nvPr/>
          </p:nvSpPr>
          <p:spPr>
            <a:xfrm>
              <a:off x="5004048" y="4685899"/>
              <a:ext cx="216024" cy="21602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CasellaDiTesto 79"/>
            <p:cNvSpPr txBox="1"/>
            <p:nvPr/>
          </p:nvSpPr>
          <p:spPr>
            <a:xfrm>
              <a:off x="5167372" y="4613891"/>
              <a:ext cx="808014" cy="341220"/>
            </a:xfrm>
            <a:prstGeom prst="rect">
              <a:avLst/>
            </a:prstGeom>
            <a:noFill/>
          </p:spPr>
          <p:txBody>
            <a:bodyPr wrap="none" lIns="108000" tIns="108000" rIns="108000" bIns="108000" rtlCol="0">
              <a:spAutoFit/>
            </a:bodyPr>
            <a:lstStyle/>
            <a:p>
              <a:pPr algn="ctr"/>
              <a:r>
                <a:rPr lang="it-IT" sz="800" b="1" dirty="0" err="1" smtClean="0"/>
                <a:t>Oncological</a:t>
              </a:r>
              <a:endParaRPr lang="it-IT" sz="800" b="1" dirty="0" smtClean="0"/>
            </a:p>
          </p:txBody>
        </p:sp>
      </p:grpSp>
      <p:grpSp>
        <p:nvGrpSpPr>
          <p:cNvPr id="81" name="Gruppo 80"/>
          <p:cNvGrpSpPr/>
          <p:nvPr/>
        </p:nvGrpSpPr>
        <p:grpSpPr>
          <a:xfrm>
            <a:off x="6199360" y="4606820"/>
            <a:ext cx="964928" cy="341220"/>
            <a:chOff x="5004048" y="4613891"/>
            <a:chExt cx="964928" cy="341220"/>
          </a:xfrm>
        </p:grpSpPr>
        <p:sp>
          <p:nvSpPr>
            <p:cNvPr id="82" name="Rettangolo 81"/>
            <p:cNvSpPr/>
            <p:nvPr/>
          </p:nvSpPr>
          <p:spPr>
            <a:xfrm>
              <a:off x="5004048" y="4685899"/>
              <a:ext cx="216024" cy="216024"/>
            </a:xfrm>
            <a:prstGeom prst="rect">
              <a:avLst/>
            </a:prstGeom>
            <a:solidFill>
              <a:srgbClr val="3366FF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3" name="CasellaDiTesto 82"/>
            <p:cNvSpPr txBox="1"/>
            <p:nvPr/>
          </p:nvSpPr>
          <p:spPr>
            <a:xfrm>
              <a:off x="5173786" y="4613891"/>
              <a:ext cx="795190" cy="341220"/>
            </a:xfrm>
            <a:prstGeom prst="rect">
              <a:avLst/>
            </a:prstGeom>
            <a:noFill/>
          </p:spPr>
          <p:txBody>
            <a:bodyPr wrap="none" lIns="108000" tIns="108000" rIns="108000" bIns="108000" rtlCol="0">
              <a:spAutoFit/>
            </a:bodyPr>
            <a:lstStyle/>
            <a:p>
              <a:pPr algn="ctr"/>
              <a:r>
                <a:rPr lang="it-IT" sz="800" b="1" dirty="0" smtClean="0"/>
                <a:t>Miscellanea</a:t>
              </a:r>
            </a:p>
          </p:txBody>
        </p:sp>
      </p:grpSp>
      <p:grpSp>
        <p:nvGrpSpPr>
          <p:cNvPr id="86" name="Gruppo 8"/>
          <p:cNvGrpSpPr>
            <a:grpSpLocks/>
          </p:cNvGrpSpPr>
          <p:nvPr/>
        </p:nvGrpSpPr>
        <p:grpSpPr bwMode="auto">
          <a:xfrm>
            <a:off x="24252" y="586738"/>
            <a:ext cx="2411912" cy="976904"/>
            <a:chOff x="-547254" y="662514"/>
            <a:chExt cx="2411917" cy="976816"/>
          </a:xfrm>
        </p:grpSpPr>
        <p:pic>
          <p:nvPicPr>
            <p:cNvPr id="87" name="Picture 3" descr="villiconlinfociti00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7254" y="703308"/>
              <a:ext cx="1379401" cy="936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Text Box 7"/>
            <p:cNvSpPr txBox="1">
              <a:spLocks noChangeArrowheads="1"/>
            </p:cNvSpPr>
            <p:nvPr/>
          </p:nvSpPr>
          <p:spPr bwMode="auto">
            <a:xfrm>
              <a:off x="112063" y="662514"/>
              <a:ext cx="1752600" cy="276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sz="1200" b="1" dirty="0">
                  <a:solidFill>
                    <a:schemeClr val="tx1"/>
                  </a:solidFill>
                  <a:latin typeface="+mn-lt"/>
                </a:rPr>
                <a:t>IEL &gt; 25</a:t>
              </a:r>
            </a:p>
          </p:txBody>
        </p:sp>
      </p:grpSp>
      <p:grpSp>
        <p:nvGrpSpPr>
          <p:cNvPr id="38" name="Gruppo 37"/>
          <p:cNvGrpSpPr/>
          <p:nvPr/>
        </p:nvGrpSpPr>
        <p:grpSpPr>
          <a:xfrm>
            <a:off x="2857185" y="2457007"/>
            <a:ext cx="868721" cy="402775"/>
            <a:chOff x="2857185" y="2457007"/>
            <a:chExt cx="868721" cy="402775"/>
          </a:xfrm>
        </p:grpSpPr>
        <p:sp>
          <p:nvSpPr>
            <p:cNvPr id="92" name="Ovale 91"/>
            <p:cNvSpPr/>
            <p:nvPr/>
          </p:nvSpPr>
          <p:spPr>
            <a:xfrm>
              <a:off x="2861810" y="2457007"/>
              <a:ext cx="864096" cy="398814"/>
            </a:xfrm>
            <a:prstGeom prst="ellipse">
              <a:avLst/>
            </a:prstGeom>
            <a:solidFill>
              <a:srgbClr val="FF8000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3" name="CasellaDiTesto 92"/>
            <p:cNvSpPr txBox="1"/>
            <p:nvPr/>
          </p:nvSpPr>
          <p:spPr>
            <a:xfrm>
              <a:off x="2857185" y="2457007"/>
              <a:ext cx="850719" cy="402775"/>
            </a:xfrm>
            <a:prstGeom prst="rect">
              <a:avLst/>
            </a:prstGeom>
            <a:noFill/>
          </p:spPr>
          <p:txBody>
            <a:bodyPr wrap="none" lIns="108000" tIns="108000" rIns="108000" bIns="108000" rtlCol="0">
              <a:spAutoFit/>
            </a:bodyPr>
            <a:lstStyle/>
            <a:p>
              <a:pPr algn="ctr"/>
              <a:r>
                <a:rPr lang="it-IT" sz="1200" b="1" dirty="0" smtClean="0"/>
                <a:t>NCG/WS</a:t>
              </a:r>
            </a:p>
          </p:txBody>
        </p:sp>
      </p:grpSp>
      <p:grpSp>
        <p:nvGrpSpPr>
          <p:cNvPr id="97" name="Gruppo 96"/>
          <p:cNvGrpSpPr/>
          <p:nvPr/>
        </p:nvGrpSpPr>
        <p:grpSpPr>
          <a:xfrm>
            <a:off x="1133618" y="4036068"/>
            <a:ext cx="1008112" cy="479898"/>
            <a:chOff x="-341161" y="1905765"/>
            <a:chExt cx="2751812" cy="954017"/>
          </a:xfrm>
        </p:grpSpPr>
        <p:sp>
          <p:nvSpPr>
            <p:cNvPr id="98" name="Ovale 97"/>
            <p:cNvSpPr/>
            <p:nvPr/>
          </p:nvSpPr>
          <p:spPr>
            <a:xfrm>
              <a:off x="107504" y="1923678"/>
              <a:ext cx="1944216" cy="936104"/>
            </a:xfrm>
            <a:prstGeom prst="ellipse">
              <a:avLst/>
            </a:prstGeom>
            <a:solidFill>
              <a:srgbClr val="3366FF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99" name="CasellaDiTesto 98"/>
            <p:cNvSpPr txBox="1"/>
            <p:nvPr/>
          </p:nvSpPr>
          <p:spPr>
            <a:xfrm>
              <a:off x="-341161" y="1905765"/>
              <a:ext cx="2751812" cy="808349"/>
            </a:xfrm>
            <a:prstGeom prst="rect">
              <a:avLst/>
            </a:prstGeom>
            <a:noFill/>
          </p:spPr>
          <p:txBody>
            <a:bodyPr wrap="square" lIns="108000" tIns="108000" rIns="108000" bIns="10800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t-IT" sz="1050" b="1" dirty="0" smtClean="0">
                  <a:solidFill>
                    <a:srgbClr val="FFFFFF"/>
                  </a:solidFill>
                </a:rPr>
                <a:t>BAM</a:t>
              </a:r>
            </a:p>
          </p:txBody>
        </p:sp>
      </p:grpSp>
      <p:grpSp>
        <p:nvGrpSpPr>
          <p:cNvPr id="36" name="Gruppo 35"/>
          <p:cNvGrpSpPr/>
          <p:nvPr/>
        </p:nvGrpSpPr>
        <p:grpSpPr>
          <a:xfrm>
            <a:off x="1835696" y="1635646"/>
            <a:ext cx="1728192" cy="864096"/>
            <a:chOff x="1763688" y="1707654"/>
            <a:chExt cx="1728192" cy="864096"/>
          </a:xfrm>
        </p:grpSpPr>
        <p:sp>
          <p:nvSpPr>
            <p:cNvPr id="101" name="Ovale 100"/>
            <p:cNvSpPr/>
            <p:nvPr/>
          </p:nvSpPr>
          <p:spPr>
            <a:xfrm>
              <a:off x="1835696" y="1707654"/>
              <a:ext cx="1584176" cy="864096"/>
            </a:xfrm>
            <a:prstGeom prst="ellipse">
              <a:avLst/>
            </a:prstGeom>
            <a:solidFill>
              <a:srgbClr val="FF8000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2" name="CasellaDiTesto 101"/>
            <p:cNvSpPr txBox="1"/>
            <p:nvPr/>
          </p:nvSpPr>
          <p:spPr>
            <a:xfrm>
              <a:off x="1763688" y="1814451"/>
              <a:ext cx="1728192" cy="541275"/>
            </a:xfrm>
            <a:prstGeom prst="rect">
              <a:avLst/>
            </a:prstGeom>
            <a:noFill/>
          </p:spPr>
          <p:txBody>
            <a:bodyPr wrap="square" lIns="108000" tIns="108000" rIns="108000" bIns="108000" rtlCol="0">
              <a:spAutoFit/>
            </a:bodyPr>
            <a:lstStyle/>
            <a:p>
              <a:pPr algn="ctr"/>
              <a:r>
                <a:rPr lang="it-IT" sz="1050" b="1" dirty="0" err="1" smtClean="0"/>
                <a:t>Celiac</a:t>
              </a:r>
              <a:r>
                <a:rPr lang="it-IT" sz="1050" b="1" dirty="0" smtClean="0"/>
                <a:t> </a:t>
              </a:r>
              <a:r>
                <a:rPr lang="it-IT" sz="1050" b="1" dirty="0" err="1" smtClean="0"/>
                <a:t>Disease</a:t>
              </a:r>
              <a:endParaRPr lang="it-IT" sz="1050" b="1" dirty="0" smtClean="0"/>
            </a:p>
            <a:p>
              <a:pPr algn="ctr"/>
              <a:r>
                <a:rPr lang="it-IT" sz="1050" b="1" dirty="0" smtClean="0"/>
                <a:t>(</a:t>
              </a:r>
              <a:r>
                <a:rPr lang="it-IT" sz="1050" b="1" dirty="0" err="1" smtClean="0"/>
                <a:t>classic</a:t>
              </a:r>
              <a:r>
                <a:rPr lang="it-IT" sz="1050" b="1" dirty="0" smtClean="0"/>
                <a:t> &amp; </a:t>
              </a:r>
              <a:r>
                <a:rPr lang="it-IT" sz="1050" b="1" dirty="0" err="1" smtClean="0"/>
                <a:t>complicated</a:t>
              </a:r>
              <a:r>
                <a:rPr lang="it-IT" sz="1050" b="1" dirty="0" smtClean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9824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presentation_template_UEG Week 2019_16x9">
  <a:themeElements>
    <a:clrScheme name="Benutzerdefiniert 1">
      <a:dk1>
        <a:sysClr val="windowText" lastClr="000000"/>
      </a:dk1>
      <a:lt1>
        <a:srgbClr val="FFFFFF"/>
      </a:lt1>
      <a:dk2>
        <a:srgbClr val="000000"/>
      </a:dk2>
      <a:lt2>
        <a:srgbClr val="F4F4F4"/>
      </a:lt2>
      <a:accent1>
        <a:srgbClr val="98BF0C"/>
      </a:accent1>
      <a:accent2>
        <a:srgbClr val="62676E"/>
      </a:accent2>
      <a:accent3>
        <a:srgbClr val="95C633"/>
      </a:accent3>
      <a:accent4>
        <a:srgbClr val="97A1A9"/>
      </a:accent4>
      <a:accent5>
        <a:srgbClr val="EBF4D9"/>
      </a:accent5>
      <a:accent6>
        <a:srgbClr val="E5E7E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chemeClr val="accent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08000" tIns="108000" rIns="108000" bIns="108000" rtlCol="0">
        <a:spAutoFit/>
      </a:bodyPr>
      <a:lstStyle>
        <a:defPPr>
          <a:defRPr sz="1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2019_Week_Master_PPT" id="{006AEC89-AE25-4406-A322-8A46A4B02AA3}" vid="{CCDE27D2-07A6-483F-A639-80AD93C1719A}"/>
    </a:ext>
  </a:extLst>
</a:theme>
</file>

<file path=ppt/theme/theme2.xml><?xml version="1.0" encoding="utf-8"?>
<a:theme xmlns:a="http://schemas.openxmlformats.org/drawingml/2006/main" name="10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PowerPoint_presentation_template_UEG Week 2019_16x9">
  <a:themeElements>
    <a:clrScheme name="Benutzerdefiniert 1">
      <a:dk1>
        <a:sysClr val="windowText" lastClr="000000"/>
      </a:dk1>
      <a:lt1>
        <a:srgbClr val="FFFFFF"/>
      </a:lt1>
      <a:dk2>
        <a:srgbClr val="000000"/>
      </a:dk2>
      <a:lt2>
        <a:srgbClr val="F4F4F4"/>
      </a:lt2>
      <a:accent1>
        <a:srgbClr val="98BF0C"/>
      </a:accent1>
      <a:accent2>
        <a:srgbClr val="62676E"/>
      </a:accent2>
      <a:accent3>
        <a:srgbClr val="95C633"/>
      </a:accent3>
      <a:accent4>
        <a:srgbClr val="97A1A9"/>
      </a:accent4>
      <a:accent5>
        <a:srgbClr val="EBF4D9"/>
      </a:accent5>
      <a:accent6>
        <a:srgbClr val="E5E7E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chemeClr val="accent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08000" tIns="108000" rIns="108000" bIns="108000" rtlCol="0">
        <a:spAutoFit/>
      </a:bodyPr>
      <a:lstStyle>
        <a:defPPr>
          <a:defRPr sz="1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2019_Week_Master_PPT" id="{006AEC89-AE25-4406-A322-8A46A4B02AA3}" vid="{CCDE27D2-07A6-483F-A639-80AD93C1719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PowerPoint_presentation_template_UEG Week 2019_16x9.potx</Template>
  <TotalTime>1799</TotalTime>
  <Words>1797</Words>
  <Application>Microsoft Macintosh PowerPoint</Application>
  <PresentationFormat>Presentazione su schermo (16:9)</PresentationFormat>
  <Paragraphs>353</Paragraphs>
  <Slides>22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4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28" baseType="lpstr">
      <vt:lpstr>PowerPoint_presentation_template_UEG Week 2019_16x9</vt:lpstr>
      <vt:lpstr>10_Struttura predefinita</vt:lpstr>
      <vt:lpstr>1_Struttura predefinita</vt:lpstr>
      <vt:lpstr>2_PowerPoint_presentation_template_UEG Week 2019_16x9</vt:lpstr>
      <vt:lpstr>Chart</vt:lpstr>
      <vt:lpstr>Foglio di lavoro</vt:lpstr>
      <vt:lpstr>Enteropathies: From Bench to Bedside</vt:lpstr>
      <vt:lpstr>Presentazione di PowerPoint</vt:lpstr>
      <vt:lpstr>Presentazione di PowerPoint</vt:lpstr>
      <vt:lpstr>Presentazione di PowerPoint</vt:lpstr>
      <vt:lpstr>Presentazione di PowerPoint</vt:lpstr>
      <vt:lpstr>ARB-induced enteropathy </vt:lpstr>
      <vt:lpstr>What does ‘Enteropathy’ mean ? </vt:lpstr>
      <vt:lpstr>A possible classification of enteropathies </vt:lpstr>
      <vt:lpstr>A possible classification of enteropathies </vt:lpstr>
      <vt:lpstr>BA entero-hepatic circulation and homeostasis</vt:lpstr>
      <vt:lpstr>Presentazione di PowerPoint</vt:lpstr>
      <vt:lpstr>   Beware of Marsh 1 in pts with suspected CD !</vt:lpstr>
      <vt:lpstr>What is NCG / WS ? </vt:lpstr>
      <vt:lpstr>Marsh 1 prevalence in NCG / WS</vt:lpstr>
      <vt:lpstr>A possible classification of enteropathies </vt:lpstr>
      <vt:lpstr>Refractory and non-responsive CD</vt:lpstr>
      <vt:lpstr> Refractory CD and other complications</vt:lpstr>
      <vt:lpstr>Presentazione di PowerPoint</vt:lpstr>
      <vt:lpstr>Presentazione di PowerPoint</vt:lpstr>
      <vt:lpstr>Enteropathy - conclusion </vt:lpstr>
      <vt:lpstr>Small bowel amyloidosis</vt:lpstr>
      <vt:lpstr>Presentazione di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 in Arial Bold 22pt allows for up to two lines</dc:title>
  <dc:subject/>
  <dc:creator>Eveline Rabold</dc:creator>
  <cp:keywords/>
  <dc:description/>
  <cp:lastModifiedBy>Roberto De Giorgio</cp:lastModifiedBy>
  <cp:revision>174</cp:revision>
  <dcterms:created xsi:type="dcterms:W3CDTF">2018-12-03T12:58:13Z</dcterms:created>
  <dcterms:modified xsi:type="dcterms:W3CDTF">2019-10-15T23:29:00Z</dcterms:modified>
  <cp:category/>
</cp:coreProperties>
</file>