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28" r:id="rId3"/>
    <p:sldMasterId id="2147483840" r:id="rId4"/>
    <p:sldMasterId id="2147483876" r:id="rId5"/>
  </p:sldMasterIdLst>
  <p:notesMasterIdLst>
    <p:notesMasterId r:id="rId36"/>
  </p:notesMasterIdLst>
  <p:sldIdLst>
    <p:sldId id="404" r:id="rId6"/>
    <p:sldId id="406" r:id="rId7"/>
    <p:sldId id="405" r:id="rId8"/>
    <p:sldId id="320" r:id="rId9"/>
    <p:sldId id="411" r:id="rId10"/>
    <p:sldId id="323" r:id="rId11"/>
    <p:sldId id="326" r:id="rId12"/>
    <p:sldId id="407" r:id="rId13"/>
    <p:sldId id="378" r:id="rId14"/>
    <p:sldId id="280" r:id="rId15"/>
    <p:sldId id="281" r:id="rId16"/>
    <p:sldId id="282" r:id="rId17"/>
    <p:sldId id="383" r:id="rId18"/>
    <p:sldId id="384" r:id="rId19"/>
    <p:sldId id="287" r:id="rId20"/>
    <p:sldId id="381" r:id="rId21"/>
    <p:sldId id="412" r:id="rId22"/>
    <p:sldId id="288" r:id="rId23"/>
    <p:sldId id="289" r:id="rId24"/>
    <p:sldId id="380" r:id="rId25"/>
    <p:sldId id="385" r:id="rId26"/>
    <p:sldId id="307" r:id="rId27"/>
    <p:sldId id="345" r:id="rId28"/>
    <p:sldId id="301" r:id="rId29"/>
    <p:sldId id="408" r:id="rId30"/>
    <p:sldId id="361" r:id="rId31"/>
    <p:sldId id="398" r:id="rId32"/>
    <p:sldId id="399" r:id="rId33"/>
    <p:sldId id="401" r:id="rId34"/>
    <p:sldId id="413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E80F"/>
    <a:srgbClr val="003399"/>
    <a:srgbClr val="FF00FF"/>
    <a:srgbClr val="FFE65F"/>
    <a:srgbClr val="FF9900"/>
    <a:srgbClr val="CC3300"/>
    <a:srgbClr val="FFFF99"/>
    <a:srgbClr val="148588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20"/>
    <p:restoredTop sz="99886" autoAdjust="0"/>
  </p:normalViewPr>
  <p:slideViewPr>
    <p:cSldViewPr>
      <p:cViewPr>
        <p:scale>
          <a:sx n="116" d="100"/>
          <a:sy n="116" d="100"/>
        </p:scale>
        <p:origin x="-22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1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3.xlsx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98688757655324"/>
          <c:y val="0.0490018148820331"/>
          <c:w val="0.849416557305336"/>
          <c:h val="0.6596415687392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asthma</c:v>
                </c:pt>
              </c:strCache>
            </c:strRef>
          </c:tx>
          <c:spPr>
            <a:solidFill>
              <a:schemeClr val="accent1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0.000206146106736667"/>
                  <c:y val="-0.00090246723612310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Sheet1!$B$2:$O$2</c:f>
              <c:numCache>
                <c:formatCode>General</c:formatCode>
                <c:ptCount val="14"/>
                <c:pt idx="0">
                  <c:v>5.0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rhinitis</c:v>
                </c:pt>
              </c:strCache>
            </c:strRef>
          </c:tx>
          <c:spPr>
            <a:solidFill>
              <a:schemeClr val="accent2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Sheet1!$B$3:$O$3</c:f>
              <c:numCache>
                <c:formatCode>General</c:formatCode>
                <c:ptCount val="14"/>
                <c:pt idx="1">
                  <c:v>10.0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dermatitis</c:v>
                </c:pt>
              </c:strCache>
            </c:strRef>
          </c:tx>
          <c:spPr>
            <a:solidFill>
              <a:srgbClr val="00B0F0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Sheet1!$B$4:$O$4</c:f>
              <c:numCache>
                <c:formatCode>General</c:formatCode>
                <c:ptCount val="14"/>
                <c:pt idx="2">
                  <c:v>18.0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depression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Sheet1!$B$5:$O$5</c:f>
              <c:numCache>
                <c:formatCode>General</c:formatCode>
                <c:ptCount val="14"/>
                <c:pt idx="3">
                  <c:v>18.0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anaemia</c:v>
                </c:pt>
              </c:strCache>
            </c:strRef>
          </c:tx>
          <c:spPr>
            <a:solidFill>
              <a:schemeClr val="bg2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Sheet1!$B$6:$O$6</c:f>
              <c:numCache>
                <c:formatCode>General</c:formatCode>
                <c:ptCount val="14"/>
                <c:pt idx="4">
                  <c:v>23.0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weight loss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Sheet1!$B$7:$O$7</c:f>
              <c:numCache>
                <c:formatCode>General</c:formatCode>
                <c:ptCount val="14"/>
                <c:pt idx="5">
                  <c:v>25.0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skin rash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Sheet1!$B$8:$O$8</c:f>
              <c:numCache>
                <c:formatCode>General</c:formatCode>
                <c:ptCount val="14"/>
                <c:pt idx="6">
                  <c:v>29.0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joint/muscle pain</c:v>
                </c:pt>
              </c:strCache>
            </c:strRef>
          </c:tx>
          <c:spPr>
            <a:solidFill>
              <a:srgbClr val="CCCCFF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Sheet1!$B$9:$O$9</c:f>
              <c:numCache>
                <c:formatCode>General</c:formatCode>
                <c:ptCount val="14"/>
                <c:pt idx="7">
                  <c:v>31.0</c:v>
                </c:pt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numbness</c:v>
                </c:pt>
              </c:strCache>
            </c:strRef>
          </c:tx>
          <c:spPr>
            <a:solidFill>
              <a:srgbClr val="FFFF00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Sheet1!$B$10:$O$10</c:f>
              <c:numCache>
                <c:formatCode>General</c:formatCode>
                <c:ptCount val="14"/>
                <c:pt idx="8">
                  <c:v>32.0</c:v>
                </c:pt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foggy mind</c:v>
                </c:pt>
              </c:strCache>
            </c:strRef>
          </c:tx>
          <c:spPr>
            <a:solidFill>
              <a:srgbClr val="99CC00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Sheet1!$B$11:$O$11</c:f>
              <c:numCache>
                <c:formatCode>General</c:formatCode>
                <c:ptCount val="14"/>
                <c:pt idx="9">
                  <c:v>38.0</c:v>
                </c:pt>
              </c:numCache>
            </c:numRef>
          </c:val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anxiety</c:v>
                </c:pt>
              </c:strCache>
            </c:strRef>
          </c:tx>
          <c:spPr>
            <a:solidFill>
              <a:srgbClr val="00FF00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Sheet1!$B$12:$O$12</c:f>
              <c:numCache>
                <c:formatCode>General</c:formatCode>
                <c:ptCount val="14"/>
                <c:pt idx="10">
                  <c:v>39.0</c:v>
                </c:pt>
              </c:numCache>
            </c:numRef>
          </c:val>
        </c:ser>
        <c:ser>
          <c:idx val="11"/>
          <c:order val="11"/>
          <c:tx>
            <c:strRef>
              <c:f>Sheet1!$A$13</c:f>
              <c:strCache>
                <c:ptCount val="1"/>
                <c:pt idx="0">
                  <c:v>headache</c:v>
                </c:pt>
              </c:strCache>
            </c:strRef>
          </c:tx>
          <c:spPr>
            <a:solidFill>
              <a:srgbClr val="FF0000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Sheet1!$B$13:$O$13</c:f>
              <c:numCache>
                <c:formatCode>General</c:formatCode>
                <c:ptCount val="14"/>
                <c:pt idx="11">
                  <c:v>54.0</c:v>
                </c:pt>
              </c:numCache>
            </c:numRef>
          </c:val>
        </c:ser>
        <c:ser>
          <c:idx val="12"/>
          <c:order val="12"/>
          <c:tx>
            <c:strRef>
              <c:f>Sheet1!$A$14</c:f>
              <c:strCache>
                <c:ptCount val="1"/>
                <c:pt idx="0">
                  <c:v>tiredness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Sheet1!$B$14:$O$14</c:f>
              <c:numCache>
                <c:formatCode>General</c:formatCode>
                <c:ptCount val="14"/>
                <c:pt idx="12">
                  <c:v>64.0</c:v>
                </c:pt>
              </c:numCache>
            </c:numRef>
          </c:val>
        </c:ser>
        <c:ser>
          <c:idx val="13"/>
          <c:order val="13"/>
          <c:tx>
            <c:strRef>
              <c:f>Sheet1!$A$15</c:f>
              <c:strCache>
                <c:ptCount val="1"/>
                <c:pt idx="0">
                  <c:v>lack of well being</c:v>
                </c:pt>
              </c:strCache>
            </c:strRef>
          </c:tx>
          <c:spPr>
            <a:solidFill>
              <a:srgbClr val="FF00FF"/>
            </a:solidFill>
            <a:ln w="12449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Sheet1!$B$1:$O$1</c:f>
              <c:strCache>
                <c:ptCount val="14"/>
                <c:pt idx="0">
                  <c:v>asthma</c:v>
                </c:pt>
                <c:pt idx="1">
                  <c:v>rhinitis</c:v>
                </c:pt>
                <c:pt idx="2">
                  <c:v>dermatitis</c:v>
                </c:pt>
                <c:pt idx="3">
                  <c:v>depression</c:v>
                </c:pt>
                <c:pt idx="4">
                  <c:v>anaemia</c:v>
                </c:pt>
                <c:pt idx="5">
                  <c:v>weight loss</c:v>
                </c:pt>
                <c:pt idx="6">
                  <c:v>skin rash</c:v>
                </c:pt>
                <c:pt idx="7">
                  <c:v>joint/muscle pain</c:v>
                </c:pt>
                <c:pt idx="8">
                  <c:v>numbness</c:v>
                </c:pt>
                <c:pt idx="9">
                  <c:v>foggy mind</c:v>
                </c:pt>
                <c:pt idx="10">
                  <c:v>anxiety</c:v>
                </c:pt>
                <c:pt idx="11">
                  <c:v>headache</c:v>
                </c:pt>
                <c:pt idx="12">
                  <c:v>tiredness</c:v>
                </c:pt>
                <c:pt idx="13">
                  <c:v>lack of well being</c:v>
                </c:pt>
              </c:strCache>
            </c:strRef>
          </c:cat>
          <c:val>
            <c:numRef>
              <c:f>Sheet1!$B$15:$O$15</c:f>
              <c:numCache>
                <c:formatCode>General</c:formatCode>
                <c:ptCount val="14"/>
                <c:pt idx="13">
                  <c:v>68.0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972571496"/>
        <c:axId val="-1972578552"/>
      </c:barChart>
      <c:catAx>
        <c:axId val="-1972571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12">
            <a:solidFill>
              <a:schemeClr val="tx1"/>
            </a:solidFill>
            <a:prstDash val="solid"/>
          </a:ln>
        </c:spPr>
        <c:txPr>
          <a:bodyPr rot="3600000" vert="horz"/>
          <a:lstStyle/>
          <a:p>
            <a:pPr>
              <a:defRPr sz="137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-19725785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972578552"/>
        <c:scaling>
          <c:orientation val="minMax"/>
          <c:max val="10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1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7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-1972571496"/>
        <c:crosses val="autoZero"/>
        <c:crossBetween val="between"/>
      </c:valAx>
      <c:spPr>
        <a:noFill/>
        <a:ln w="24898"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230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57142857142857"/>
          <c:y val="0.0490405117270789"/>
          <c:w val="0.598412698412684"/>
          <c:h val="0.5031982942430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eating behavior dis.</c:v>
                </c:pt>
              </c:strCache>
            </c:strRef>
          </c:tx>
          <c:spPr>
            <a:solidFill>
              <a:schemeClr val="bg1"/>
            </a:solidFill>
            <a:ln w="13715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0.00391868693748908"/>
                  <c:y val="-0.0025538616944326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eating behavior disorders</c:v>
                </c:pt>
                <c:pt idx="1">
                  <c:v>autoimmune disorders</c:v>
                </c:pt>
                <c:pt idx="2">
                  <c:v>allergy</c:v>
                </c:pt>
                <c:pt idx="3">
                  <c:v>food intolerance</c:v>
                </c:pt>
                <c:pt idx="4">
                  <c:v>Irritable bowel syndrome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6.0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autoimmune dis.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3715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eating behavior disorders</c:v>
                </c:pt>
                <c:pt idx="1">
                  <c:v>autoimmune disorders</c:v>
                </c:pt>
                <c:pt idx="2">
                  <c:v>allergy</c:v>
                </c:pt>
                <c:pt idx="3">
                  <c:v>food intolerance</c:v>
                </c:pt>
                <c:pt idx="4">
                  <c:v>Irritable bowel syndrome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1">
                  <c:v>14.0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allergy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13715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eating behavior disorders</c:v>
                </c:pt>
                <c:pt idx="1">
                  <c:v>autoimmune disorders</c:v>
                </c:pt>
                <c:pt idx="2">
                  <c:v>allergy</c:v>
                </c:pt>
                <c:pt idx="3">
                  <c:v>food intolerance</c:v>
                </c:pt>
                <c:pt idx="4">
                  <c:v>Irritable bowel syndrome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2">
                  <c:v>22.0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food intolerance</c:v>
                </c:pt>
              </c:strCache>
            </c:strRef>
          </c:tx>
          <c:spPr>
            <a:solidFill>
              <a:srgbClr val="33CC33"/>
            </a:solidFill>
            <a:ln w="13715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eating behavior disorders</c:v>
                </c:pt>
                <c:pt idx="1">
                  <c:v>autoimmune disorders</c:v>
                </c:pt>
                <c:pt idx="2">
                  <c:v>allergy</c:v>
                </c:pt>
                <c:pt idx="3">
                  <c:v>food intolerance</c:v>
                </c:pt>
                <c:pt idx="4">
                  <c:v>Irritable bowel syndrome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3">
                  <c:v>35.0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Irritable bowel syndrome</c:v>
                </c:pt>
              </c:strCache>
            </c:strRef>
          </c:tx>
          <c:spPr>
            <a:solidFill>
              <a:srgbClr val="FF0000"/>
            </a:solidFill>
            <a:ln w="13715">
              <a:solidFill>
                <a:schemeClr val="tx1"/>
              </a:solidFill>
              <a:prstDash val="solid"/>
            </a:ln>
          </c:spPr>
          <c:invertIfNegative val="0"/>
          <c:dLbls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eating behavior disorders</c:v>
                </c:pt>
                <c:pt idx="1">
                  <c:v>autoimmune disorders</c:v>
                </c:pt>
                <c:pt idx="2">
                  <c:v>allergy</c:v>
                </c:pt>
                <c:pt idx="3">
                  <c:v>food intolerance</c:v>
                </c:pt>
                <c:pt idx="4">
                  <c:v>Irritable bowel syndrome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4">
                  <c:v>47.0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972512488"/>
        <c:axId val="-2062054488"/>
      </c:barChart>
      <c:catAx>
        <c:axId val="-1972512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3429">
            <a:solidFill>
              <a:schemeClr val="tx1"/>
            </a:solidFill>
            <a:prstDash val="solid"/>
          </a:ln>
        </c:spPr>
        <c:txPr>
          <a:bodyPr rot="2700000" vert="horz"/>
          <a:lstStyle/>
          <a:p>
            <a:pPr>
              <a:defRPr sz="151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-20620544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62054488"/>
        <c:scaling>
          <c:orientation val="minMax"/>
          <c:max val="10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42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1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-1972512488"/>
        <c:crosses val="autoZero"/>
        <c:crossBetween val="between"/>
        <c:majorUnit val="20.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prstClr val="white"/>
    </a:solidFill>
    <a:ln>
      <a:noFill/>
    </a:ln>
  </c:spPr>
  <c:txPr>
    <a:bodyPr/>
    <a:lstStyle/>
    <a:p>
      <a:pPr>
        <a:defRPr sz="194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90128317293672"/>
          <c:y val="0.0345316000742921"/>
          <c:w val="0.547016622922134"/>
          <c:h val="0.941561907566583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explosion val="1"/>
          <c:cat>
            <c:strRef>
              <c:f>Foglio1!$A$2:$A$5</c:f>
              <c:strCache>
                <c:ptCount val="2"/>
                <c:pt idx="0">
                  <c:v>True NCG/WS</c:v>
                </c:pt>
                <c:pt idx="1">
                  <c:v>Other etiologies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20.0</c:v>
                </c:pt>
                <c:pt idx="1">
                  <c:v>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37287839020123"/>
          <c:y val="0.104145349840465"/>
          <c:w val="0.23956401283173"/>
          <c:h val="0.147450978095546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FA6F1-371B-4365-BB7A-4E09A63916B7}" type="doc">
      <dgm:prSet loTypeId="urn:microsoft.com/office/officeart/2005/8/layout/radial2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it-IT"/>
        </a:p>
      </dgm:t>
    </dgm:pt>
    <dgm:pt modelId="{1B1E291F-5D68-4A2B-AC79-47AC9F725958}">
      <dgm:prSet phldrT="[Testo]" custT="1"/>
      <dgm:spPr>
        <a:solidFill>
          <a:srgbClr val="FF0000"/>
        </a:solidFill>
      </dgm:spPr>
      <dgm:t>
        <a:bodyPr/>
        <a:lstStyle/>
        <a:p>
          <a:r>
            <a:rPr lang="it-IT" sz="3200" dirty="0" err="1" smtClean="0"/>
            <a:t>Gluten</a:t>
          </a:r>
          <a:endParaRPr lang="it-IT" sz="3200" dirty="0"/>
        </a:p>
      </dgm:t>
    </dgm:pt>
    <dgm:pt modelId="{5B0C1104-648F-47E7-9E8D-64BFFFBBFB13}" type="parTrans" cxnId="{91236342-D8F7-4755-A6E9-0947530813E2}">
      <dgm:prSet/>
      <dgm:spPr/>
      <dgm:t>
        <a:bodyPr/>
        <a:lstStyle/>
        <a:p>
          <a:endParaRPr lang="it-IT"/>
        </a:p>
      </dgm:t>
    </dgm:pt>
    <dgm:pt modelId="{6921D753-DA92-4B7F-A677-12A90AA5853B}" type="sibTrans" cxnId="{91236342-D8F7-4755-A6E9-0947530813E2}">
      <dgm:prSet/>
      <dgm:spPr/>
      <dgm:t>
        <a:bodyPr/>
        <a:lstStyle/>
        <a:p>
          <a:endParaRPr lang="it-IT"/>
        </a:p>
      </dgm:t>
    </dgm:pt>
    <dgm:pt modelId="{15058D8D-0FBA-47BD-8940-47D7CBC89442}">
      <dgm:prSet phldrT="[Testo]"/>
      <dgm:spPr/>
      <dgm:t>
        <a:bodyPr/>
        <a:lstStyle/>
        <a:p>
          <a:endParaRPr lang="it-IT" dirty="0"/>
        </a:p>
      </dgm:t>
    </dgm:pt>
    <dgm:pt modelId="{70706787-FBA8-49C3-AE08-D3D9812337AC}" type="parTrans" cxnId="{37FA74E0-1B82-4D7B-8A8B-191173DFD772}">
      <dgm:prSet/>
      <dgm:spPr/>
      <dgm:t>
        <a:bodyPr/>
        <a:lstStyle/>
        <a:p>
          <a:endParaRPr lang="it-IT"/>
        </a:p>
      </dgm:t>
    </dgm:pt>
    <dgm:pt modelId="{F61C6E5A-837C-4C60-8D24-A9DD52E46BD5}" type="sibTrans" cxnId="{37FA74E0-1B82-4D7B-8A8B-191173DFD772}">
      <dgm:prSet/>
      <dgm:spPr/>
      <dgm:t>
        <a:bodyPr/>
        <a:lstStyle/>
        <a:p>
          <a:endParaRPr lang="it-IT"/>
        </a:p>
      </dgm:t>
    </dgm:pt>
    <dgm:pt modelId="{0F5FC5F3-FBB4-48A8-8D1C-FA2BC3C0B9F9}">
      <dgm:prSet phldrT="[Testo]" custT="1"/>
      <dgm:spPr>
        <a:solidFill>
          <a:srgbClr val="FF9900"/>
        </a:solidFill>
        <a:ln>
          <a:noFill/>
        </a:ln>
      </dgm:spPr>
      <dgm:t>
        <a:bodyPr/>
        <a:lstStyle/>
        <a:p>
          <a:r>
            <a:rPr lang="it-IT" sz="1800" dirty="0" err="1" smtClean="0"/>
            <a:t>Other</a:t>
          </a:r>
          <a:r>
            <a:rPr lang="it-IT" sz="1800" dirty="0" smtClean="0"/>
            <a:t> </a:t>
          </a:r>
          <a:r>
            <a:rPr lang="it-IT" sz="1800" dirty="0" err="1" smtClean="0"/>
            <a:t>wheat</a:t>
          </a:r>
          <a:r>
            <a:rPr lang="it-IT" sz="1800" dirty="0" smtClean="0"/>
            <a:t> </a:t>
          </a:r>
          <a:r>
            <a:rPr lang="it-IT" sz="1800" dirty="0" err="1" smtClean="0"/>
            <a:t>proteins</a:t>
          </a:r>
          <a:r>
            <a:rPr lang="it-IT" sz="1800" dirty="0" smtClean="0"/>
            <a:t>, </a:t>
          </a:r>
          <a:r>
            <a:rPr lang="it-IT" sz="1800" dirty="0" err="1" smtClean="0"/>
            <a:t>i.e.ATIs</a:t>
          </a:r>
          <a:endParaRPr lang="it-IT" sz="1800" dirty="0"/>
        </a:p>
      </dgm:t>
    </dgm:pt>
    <dgm:pt modelId="{F34CB23D-AB0E-4CEF-8481-121B47ECA860}" type="parTrans" cxnId="{9077B305-7B47-47B0-98C8-7B08EC9C58C8}">
      <dgm:prSet/>
      <dgm:spPr/>
      <dgm:t>
        <a:bodyPr/>
        <a:lstStyle/>
        <a:p>
          <a:endParaRPr lang="it-IT"/>
        </a:p>
      </dgm:t>
    </dgm:pt>
    <dgm:pt modelId="{1EF76082-9AD8-4C21-B8D5-B2C0500B6352}" type="sibTrans" cxnId="{9077B305-7B47-47B0-98C8-7B08EC9C58C8}">
      <dgm:prSet/>
      <dgm:spPr/>
      <dgm:t>
        <a:bodyPr/>
        <a:lstStyle/>
        <a:p>
          <a:endParaRPr lang="it-IT"/>
        </a:p>
      </dgm:t>
    </dgm:pt>
    <dgm:pt modelId="{7C9F6221-456B-4DA5-B269-D2F85DEAADDE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2400" dirty="0" err="1" smtClean="0"/>
            <a:t>Fructans</a:t>
          </a:r>
          <a:endParaRPr lang="it-IT" sz="2400" dirty="0" smtClean="0"/>
        </a:p>
        <a:p>
          <a:r>
            <a:rPr lang="it-IT" sz="2400" dirty="0" smtClean="0"/>
            <a:t>(</a:t>
          </a:r>
          <a:r>
            <a:rPr lang="it-IT" sz="2400" dirty="0" err="1" smtClean="0"/>
            <a:t>FODMAPs</a:t>
          </a:r>
          <a:r>
            <a:rPr lang="it-IT" sz="2400" dirty="0" smtClean="0"/>
            <a:t>)</a:t>
          </a:r>
          <a:endParaRPr lang="it-IT" sz="2400" dirty="0"/>
        </a:p>
      </dgm:t>
    </dgm:pt>
    <dgm:pt modelId="{87A03D3F-C9C8-4D4A-A88B-08C4DA28D5F7}" type="parTrans" cxnId="{3C37475D-98CE-4D65-8496-7897ADE9F2EE}">
      <dgm:prSet/>
      <dgm:spPr/>
      <dgm:t>
        <a:bodyPr/>
        <a:lstStyle/>
        <a:p>
          <a:endParaRPr lang="it-IT"/>
        </a:p>
      </dgm:t>
    </dgm:pt>
    <dgm:pt modelId="{78E326F3-B115-4902-BF7F-8C459CCE686F}" type="sibTrans" cxnId="{3C37475D-98CE-4D65-8496-7897ADE9F2EE}">
      <dgm:prSet/>
      <dgm:spPr/>
      <dgm:t>
        <a:bodyPr/>
        <a:lstStyle/>
        <a:p>
          <a:endParaRPr lang="it-IT"/>
        </a:p>
      </dgm:t>
    </dgm:pt>
    <dgm:pt modelId="{BB838879-A9E0-4379-87E2-DDAEA162E0A3}" type="pres">
      <dgm:prSet presAssocID="{209FA6F1-371B-4365-BB7A-4E09A63916B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54D4411-3F57-4BE1-BD9F-4FBE2DC707DC}" type="pres">
      <dgm:prSet presAssocID="{209FA6F1-371B-4365-BB7A-4E09A63916B7}" presName="cycle" presStyleCnt="0"/>
      <dgm:spPr/>
    </dgm:pt>
    <dgm:pt modelId="{50257870-73F6-41E0-A6D0-F6C753283544}" type="pres">
      <dgm:prSet presAssocID="{209FA6F1-371B-4365-BB7A-4E09A63916B7}" presName="centerShape" presStyleCnt="0"/>
      <dgm:spPr/>
    </dgm:pt>
    <dgm:pt modelId="{BA0CD8F8-5D07-43FA-9263-ED7D649D8C9B}" type="pres">
      <dgm:prSet presAssocID="{209FA6F1-371B-4365-BB7A-4E09A63916B7}" presName="connSite" presStyleLbl="node1" presStyleIdx="0" presStyleCnt="4"/>
      <dgm:spPr/>
    </dgm:pt>
    <dgm:pt modelId="{6D7091C0-CB18-4D37-B688-F0785D0421D3}" type="pres">
      <dgm:prSet presAssocID="{209FA6F1-371B-4365-BB7A-4E09A63916B7}" presName="visible" presStyleLbl="node1" presStyleIdx="0" presStyleCnt="4"/>
      <dgm:spPr>
        <a:solidFill>
          <a:srgbClr val="00B050"/>
        </a:solidFill>
      </dgm:spPr>
    </dgm:pt>
    <dgm:pt modelId="{7473475B-3D9A-466E-B5D3-BC029EA2627E}" type="pres">
      <dgm:prSet presAssocID="{5B0C1104-648F-47E7-9E8D-64BFFFBBFB13}" presName="Name25" presStyleLbl="parChTrans1D1" presStyleIdx="0" presStyleCnt="3"/>
      <dgm:spPr/>
      <dgm:t>
        <a:bodyPr/>
        <a:lstStyle/>
        <a:p>
          <a:endParaRPr lang="it-IT"/>
        </a:p>
      </dgm:t>
    </dgm:pt>
    <dgm:pt modelId="{01272E8C-AEA2-4309-9889-8543FD376816}" type="pres">
      <dgm:prSet presAssocID="{1B1E291F-5D68-4A2B-AC79-47AC9F725958}" presName="node" presStyleCnt="0"/>
      <dgm:spPr/>
    </dgm:pt>
    <dgm:pt modelId="{862F6B5D-B093-49CD-9296-427FB30427F4}" type="pres">
      <dgm:prSet presAssocID="{1B1E291F-5D68-4A2B-AC79-47AC9F725958}" presName="parentNode" presStyleLbl="node1" presStyleIdx="1" presStyleCnt="4" custScaleX="13846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1BB2075-7A11-4191-9863-2E5A48E3F378}" type="pres">
      <dgm:prSet presAssocID="{1B1E291F-5D68-4A2B-AC79-47AC9F725958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BF2EC37-8359-4F08-81E8-7045C0836548}" type="pres">
      <dgm:prSet presAssocID="{F34CB23D-AB0E-4CEF-8481-121B47ECA860}" presName="Name25" presStyleLbl="parChTrans1D1" presStyleIdx="1" presStyleCnt="3"/>
      <dgm:spPr/>
      <dgm:t>
        <a:bodyPr/>
        <a:lstStyle/>
        <a:p>
          <a:endParaRPr lang="it-IT"/>
        </a:p>
      </dgm:t>
    </dgm:pt>
    <dgm:pt modelId="{2B526A72-2D5F-4985-97EA-F4C62910BF70}" type="pres">
      <dgm:prSet presAssocID="{0F5FC5F3-FBB4-48A8-8D1C-FA2BC3C0B9F9}" presName="node" presStyleCnt="0"/>
      <dgm:spPr/>
    </dgm:pt>
    <dgm:pt modelId="{FCB1DF4F-8230-4E33-90B6-2EEA86B3EDCC}" type="pres">
      <dgm:prSet presAssocID="{0F5FC5F3-FBB4-48A8-8D1C-FA2BC3C0B9F9}" presName="parentNode" presStyleLbl="node1" presStyleIdx="2" presStyleCnt="4" custScaleX="119874" custScaleY="12497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66AF9FF-C095-48CE-B97E-A2321BA90510}" type="pres">
      <dgm:prSet presAssocID="{0F5FC5F3-FBB4-48A8-8D1C-FA2BC3C0B9F9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AED6AF0-1FE7-44B6-A47B-55EBD8C68060}" type="pres">
      <dgm:prSet presAssocID="{87A03D3F-C9C8-4D4A-A88B-08C4DA28D5F7}" presName="Name25" presStyleLbl="parChTrans1D1" presStyleIdx="2" presStyleCnt="3"/>
      <dgm:spPr/>
      <dgm:t>
        <a:bodyPr/>
        <a:lstStyle/>
        <a:p>
          <a:endParaRPr lang="it-IT"/>
        </a:p>
      </dgm:t>
    </dgm:pt>
    <dgm:pt modelId="{60256DD8-80DF-4BF4-84C9-6DC184EAB62B}" type="pres">
      <dgm:prSet presAssocID="{7C9F6221-456B-4DA5-B269-D2F85DEAADDE}" presName="node" presStyleCnt="0"/>
      <dgm:spPr/>
    </dgm:pt>
    <dgm:pt modelId="{1200380D-C9FB-4B08-8DAD-62CE76DB6EF3}" type="pres">
      <dgm:prSet presAssocID="{7C9F6221-456B-4DA5-B269-D2F85DEAADDE}" presName="parentNode" presStyleLbl="node1" presStyleIdx="3" presStyleCnt="4" custScaleX="187046" custScaleY="108170" custLinFactNeighborX="1120" custLinFactNeighborY="1369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2535C7E-78DA-4585-8821-FC8140F1886C}" type="pres">
      <dgm:prSet presAssocID="{7C9F6221-456B-4DA5-B269-D2F85DEAADDE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2E7BF6C-2157-4707-9C9E-60A3EF6E6171}" type="presOf" srcId="{1B1E291F-5D68-4A2B-AC79-47AC9F725958}" destId="{862F6B5D-B093-49CD-9296-427FB30427F4}" srcOrd="0" destOrd="0" presId="urn:microsoft.com/office/officeart/2005/8/layout/radial2"/>
    <dgm:cxn modelId="{A6DC5CA0-6851-4FC8-8F0F-C411307EB190}" type="presOf" srcId="{15058D8D-0FBA-47BD-8940-47D7CBC89442}" destId="{A1BB2075-7A11-4191-9863-2E5A48E3F378}" srcOrd="0" destOrd="0" presId="urn:microsoft.com/office/officeart/2005/8/layout/radial2"/>
    <dgm:cxn modelId="{9077B305-7B47-47B0-98C8-7B08EC9C58C8}" srcId="{209FA6F1-371B-4365-BB7A-4E09A63916B7}" destId="{0F5FC5F3-FBB4-48A8-8D1C-FA2BC3C0B9F9}" srcOrd="1" destOrd="0" parTransId="{F34CB23D-AB0E-4CEF-8481-121B47ECA860}" sibTransId="{1EF76082-9AD8-4C21-B8D5-B2C0500B6352}"/>
    <dgm:cxn modelId="{54E882E2-F81A-47CB-91DA-AB94BA40F44B}" type="presOf" srcId="{F34CB23D-AB0E-4CEF-8481-121B47ECA860}" destId="{1BF2EC37-8359-4F08-81E8-7045C0836548}" srcOrd="0" destOrd="0" presId="urn:microsoft.com/office/officeart/2005/8/layout/radial2"/>
    <dgm:cxn modelId="{91236342-D8F7-4755-A6E9-0947530813E2}" srcId="{209FA6F1-371B-4365-BB7A-4E09A63916B7}" destId="{1B1E291F-5D68-4A2B-AC79-47AC9F725958}" srcOrd="0" destOrd="0" parTransId="{5B0C1104-648F-47E7-9E8D-64BFFFBBFB13}" sibTransId="{6921D753-DA92-4B7F-A677-12A90AA5853B}"/>
    <dgm:cxn modelId="{050469CA-96E0-42F1-8BF1-D94038D941F1}" type="presOf" srcId="{209FA6F1-371B-4365-BB7A-4E09A63916B7}" destId="{BB838879-A9E0-4379-87E2-DDAEA162E0A3}" srcOrd="0" destOrd="0" presId="urn:microsoft.com/office/officeart/2005/8/layout/radial2"/>
    <dgm:cxn modelId="{4300BC46-23E9-4B10-BA8A-04347F239CFA}" type="presOf" srcId="{5B0C1104-648F-47E7-9E8D-64BFFFBBFB13}" destId="{7473475B-3D9A-466E-B5D3-BC029EA2627E}" srcOrd="0" destOrd="0" presId="urn:microsoft.com/office/officeart/2005/8/layout/radial2"/>
    <dgm:cxn modelId="{320AF8BC-9A90-492A-B904-CB2CC4D583F5}" type="presOf" srcId="{7C9F6221-456B-4DA5-B269-D2F85DEAADDE}" destId="{1200380D-C9FB-4B08-8DAD-62CE76DB6EF3}" srcOrd="0" destOrd="0" presId="urn:microsoft.com/office/officeart/2005/8/layout/radial2"/>
    <dgm:cxn modelId="{89AA9535-8F30-4F84-97A8-E587548A9175}" type="presOf" srcId="{87A03D3F-C9C8-4D4A-A88B-08C4DA28D5F7}" destId="{5AED6AF0-1FE7-44B6-A47B-55EBD8C68060}" srcOrd="0" destOrd="0" presId="urn:microsoft.com/office/officeart/2005/8/layout/radial2"/>
    <dgm:cxn modelId="{EF60EE0E-BDC6-43B3-83E4-960E96F0F78F}" type="presOf" srcId="{0F5FC5F3-FBB4-48A8-8D1C-FA2BC3C0B9F9}" destId="{FCB1DF4F-8230-4E33-90B6-2EEA86B3EDCC}" srcOrd="0" destOrd="0" presId="urn:microsoft.com/office/officeart/2005/8/layout/radial2"/>
    <dgm:cxn modelId="{3C37475D-98CE-4D65-8496-7897ADE9F2EE}" srcId="{209FA6F1-371B-4365-BB7A-4E09A63916B7}" destId="{7C9F6221-456B-4DA5-B269-D2F85DEAADDE}" srcOrd="2" destOrd="0" parTransId="{87A03D3F-C9C8-4D4A-A88B-08C4DA28D5F7}" sibTransId="{78E326F3-B115-4902-BF7F-8C459CCE686F}"/>
    <dgm:cxn modelId="{37FA74E0-1B82-4D7B-8A8B-191173DFD772}" srcId="{1B1E291F-5D68-4A2B-AC79-47AC9F725958}" destId="{15058D8D-0FBA-47BD-8940-47D7CBC89442}" srcOrd="0" destOrd="0" parTransId="{70706787-FBA8-49C3-AE08-D3D9812337AC}" sibTransId="{F61C6E5A-837C-4C60-8D24-A9DD52E46BD5}"/>
    <dgm:cxn modelId="{085293B7-B858-46CB-BE7C-91D523132E3D}" type="presParOf" srcId="{BB838879-A9E0-4379-87E2-DDAEA162E0A3}" destId="{654D4411-3F57-4BE1-BD9F-4FBE2DC707DC}" srcOrd="0" destOrd="0" presId="urn:microsoft.com/office/officeart/2005/8/layout/radial2"/>
    <dgm:cxn modelId="{0EF3D8C4-5D05-4EAB-8C35-D2A31695D6D0}" type="presParOf" srcId="{654D4411-3F57-4BE1-BD9F-4FBE2DC707DC}" destId="{50257870-73F6-41E0-A6D0-F6C753283544}" srcOrd="0" destOrd="0" presId="urn:microsoft.com/office/officeart/2005/8/layout/radial2"/>
    <dgm:cxn modelId="{CE09E080-3390-4792-9B82-F19D1CEA9A1B}" type="presParOf" srcId="{50257870-73F6-41E0-A6D0-F6C753283544}" destId="{BA0CD8F8-5D07-43FA-9263-ED7D649D8C9B}" srcOrd="0" destOrd="0" presId="urn:microsoft.com/office/officeart/2005/8/layout/radial2"/>
    <dgm:cxn modelId="{C85DA673-FCE1-4A85-9727-75EBE801FF56}" type="presParOf" srcId="{50257870-73F6-41E0-A6D0-F6C753283544}" destId="{6D7091C0-CB18-4D37-B688-F0785D0421D3}" srcOrd="1" destOrd="0" presId="urn:microsoft.com/office/officeart/2005/8/layout/radial2"/>
    <dgm:cxn modelId="{45EE7D8A-2135-4215-A86E-CB7DEB986D09}" type="presParOf" srcId="{654D4411-3F57-4BE1-BD9F-4FBE2DC707DC}" destId="{7473475B-3D9A-466E-B5D3-BC029EA2627E}" srcOrd="1" destOrd="0" presId="urn:microsoft.com/office/officeart/2005/8/layout/radial2"/>
    <dgm:cxn modelId="{E83A7B99-4320-445D-A039-E3AD6A43935E}" type="presParOf" srcId="{654D4411-3F57-4BE1-BD9F-4FBE2DC707DC}" destId="{01272E8C-AEA2-4309-9889-8543FD376816}" srcOrd="2" destOrd="0" presId="urn:microsoft.com/office/officeart/2005/8/layout/radial2"/>
    <dgm:cxn modelId="{569544B3-F7D3-4E3E-90DC-E183BA08D9DA}" type="presParOf" srcId="{01272E8C-AEA2-4309-9889-8543FD376816}" destId="{862F6B5D-B093-49CD-9296-427FB30427F4}" srcOrd="0" destOrd="0" presId="urn:microsoft.com/office/officeart/2005/8/layout/radial2"/>
    <dgm:cxn modelId="{823BAF2F-8EC2-4247-96FC-1807EC8B0CA0}" type="presParOf" srcId="{01272E8C-AEA2-4309-9889-8543FD376816}" destId="{A1BB2075-7A11-4191-9863-2E5A48E3F378}" srcOrd="1" destOrd="0" presId="urn:microsoft.com/office/officeart/2005/8/layout/radial2"/>
    <dgm:cxn modelId="{6335F47C-0B42-4D4E-B5FC-01AE3DA25584}" type="presParOf" srcId="{654D4411-3F57-4BE1-BD9F-4FBE2DC707DC}" destId="{1BF2EC37-8359-4F08-81E8-7045C0836548}" srcOrd="3" destOrd="0" presId="urn:microsoft.com/office/officeart/2005/8/layout/radial2"/>
    <dgm:cxn modelId="{77DA9CB4-44B4-476C-8AB3-DC0D514C244D}" type="presParOf" srcId="{654D4411-3F57-4BE1-BD9F-4FBE2DC707DC}" destId="{2B526A72-2D5F-4985-97EA-F4C62910BF70}" srcOrd="4" destOrd="0" presId="urn:microsoft.com/office/officeart/2005/8/layout/radial2"/>
    <dgm:cxn modelId="{BB810B69-E608-452C-AAA5-7053D9F4D7A4}" type="presParOf" srcId="{2B526A72-2D5F-4985-97EA-F4C62910BF70}" destId="{FCB1DF4F-8230-4E33-90B6-2EEA86B3EDCC}" srcOrd="0" destOrd="0" presId="urn:microsoft.com/office/officeart/2005/8/layout/radial2"/>
    <dgm:cxn modelId="{A240CD0F-EA0C-45E8-AA8B-F67E070537CA}" type="presParOf" srcId="{2B526A72-2D5F-4985-97EA-F4C62910BF70}" destId="{666AF9FF-C095-48CE-B97E-A2321BA90510}" srcOrd="1" destOrd="0" presId="urn:microsoft.com/office/officeart/2005/8/layout/radial2"/>
    <dgm:cxn modelId="{4BAC52D5-DA7A-4A8B-A4ED-C64D480CA132}" type="presParOf" srcId="{654D4411-3F57-4BE1-BD9F-4FBE2DC707DC}" destId="{5AED6AF0-1FE7-44B6-A47B-55EBD8C68060}" srcOrd="5" destOrd="0" presId="urn:microsoft.com/office/officeart/2005/8/layout/radial2"/>
    <dgm:cxn modelId="{C8B6757C-C668-4BD4-9C8A-E289FE86718B}" type="presParOf" srcId="{654D4411-3F57-4BE1-BD9F-4FBE2DC707DC}" destId="{60256DD8-80DF-4BF4-84C9-6DC184EAB62B}" srcOrd="6" destOrd="0" presId="urn:microsoft.com/office/officeart/2005/8/layout/radial2"/>
    <dgm:cxn modelId="{0DD59952-0941-46C2-AA31-CD181788AB3E}" type="presParOf" srcId="{60256DD8-80DF-4BF4-84C9-6DC184EAB62B}" destId="{1200380D-C9FB-4B08-8DAD-62CE76DB6EF3}" srcOrd="0" destOrd="0" presId="urn:microsoft.com/office/officeart/2005/8/layout/radial2"/>
    <dgm:cxn modelId="{53364E3D-00B4-4F7B-9FD9-1DE135852195}" type="presParOf" srcId="{60256DD8-80DF-4BF4-84C9-6DC184EAB62B}" destId="{02535C7E-78DA-4585-8821-FC8140F1886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D6AF0-1FE7-44B6-A47B-55EBD8C68060}">
      <dsp:nvSpPr>
        <dsp:cNvPr id="0" name=""/>
        <dsp:cNvSpPr/>
      </dsp:nvSpPr>
      <dsp:spPr>
        <a:xfrm rot="2693124">
          <a:off x="2214796" y="2793105"/>
          <a:ext cx="308330" cy="51679"/>
        </a:xfrm>
        <a:custGeom>
          <a:avLst/>
          <a:gdLst/>
          <a:ahLst/>
          <a:cxnLst/>
          <a:rect l="0" t="0" r="0" b="0"/>
          <a:pathLst>
            <a:path>
              <a:moveTo>
                <a:pt x="0" y="25839"/>
              </a:moveTo>
              <a:lnTo>
                <a:pt x="308330" y="258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2EC37-8359-4F08-81E8-7045C0836548}">
      <dsp:nvSpPr>
        <dsp:cNvPr id="0" name=""/>
        <dsp:cNvSpPr/>
      </dsp:nvSpPr>
      <dsp:spPr>
        <a:xfrm>
          <a:off x="2259732" y="1997909"/>
          <a:ext cx="541396" cy="51679"/>
        </a:xfrm>
        <a:custGeom>
          <a:avLst/>
          <a:gdLst/>
          <a:ahLst/>
          <a:cxnLst/>
          <a:rect l="0" t="0" r="0" b="0"/>
          <a:pathLst>
            <a:path>
              <a:moveTo>
                <a:pt x="0" y="25839"/>
              </a:moveTo>
              <a:lnTo>
                <a:pt x="541396" y="258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3475B-3D9A-466E-B5D3-BC029EA2627E}">
      <dsp:nvSpPr>
        <dsp:cNvPr id="0" name=""/>
        <dsp:cNvSpPr/>
      </dsp:nvSpPr>
      <dsp:spPr>
        <a:xfrm rot="18974280">
          <a:off x="2194484" y="1175447"/>
          <a:ext cx="469779" cy="51679"/>
        </a:xfrm>
        <a:custGeom>
          <a:avLst/>
          <a:gdLst/>
          <a:ahLst/>
          <a:cxnLst/>
          <a:rect l="0" t="0" r="0" b="0"/>
          <a:pathLst>
            <a:path>
              <a:moveTo>
                <a:pt x="0" y="25839"/>
              </a:moveTo>
              <a:lnTo>
                <a:pt x="469779" y="258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091C0-CB18-4D37-B688-F0785D0421D3}">
      <dsp:nvSpPr>
        <dsp:cNvPr id="0" name=""/>
        <dsp:cNvSpPr/>
      </dsp:nvSpPr>
      <dsp:spPr>
        <a:xfrm>
          <a:off x="586073" y="1039244"/>
          <a:ext cx="1969009" cy="1969009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F6B5D-B093-49CD-9296-427FB30427F4}">
      <dsp:nvSpPr>
        <dsp:cNvPr id="0" name=""/>
        <dsp:cNvSpPr/>
      </dsp:nvSpPr>
      <dsp:spPr>
        <a:xfrm>
          <a:off x="2273550" y="-23514"/>
          <a:ext cx="1635869" cy="1181405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err="1" smtClean="0"/>
            <a:t>Gluten</a:t>
          </a:r>
          <a:endParaRPr lang="it-IT" sz="3200" kern="1200" dirty="0"/>
        </a:p>
      </dsp:txBody>
      <dsp:txXfrm>
        <a:off x="2513117" y="149499"/>
        <a:ext cx="1156735" cy="835379"/>
      </dsp:txXfrm>
    </dsp:sp>
    <dsp:sp modelId="{A1BB2075-7A11-4191-9863-2E5A48E3F378}">
      <dsp:nvSpPr>
        <dsp:cNvPr id="0" name=""/>
        <dsp:cNvSpPr/>
      </dsp:nvSpPr>
      <dsp:spPr>
        <a:xfrm>
          <a:off x="3459480" y="-23514"/>
          <a:ext cx="2453803" cy="1181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6500" kern="1200" dirty="0"/>
        </a:p>
      </dsp:txBody>
      <dsp:txXfrm>
        <a:off x="3459480" y="-23514"/>
        <a:ext cx="2453803" cy="1181405"/>
      </dsp:txXfrm>
    </dsp:sp>
    <dsp:sp modelId="{FCB1DF4F-8230-4E33-90B6-2EEA86B3EDCC}">
      <dsp:nvSpPr>
        <dsp:cNvPr id="0" name=""/>
        <dsp:cNvSpPr/>
      </dsp:nvSpPr>
      <dsp:spPr>
        <a:xfrm>
          <a:off x="2801128" y="1285548"/>
          <a:ext cx="1416198" cy="1476402"/>
        </a:xfrm>
        <a:prstGeom prst="ellipse">
          <a:avLst/>
        </a:prstGeom>
        <a:solidFill>
          <a:srgbClr val="FF99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Other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wheat</a:t>
          </a:r>
          <a:r>
            <a:rPr lang="it-IT" sz="1800" kern="1200" dirty="0" smtClean="0"/>
            <a:t> </a:t>
          </a:r>
          <a:r>
            <a:rPr lang="it-IT" sz="1800" kern="1200" dirty="0" err="1" smtClean="0"/>
            <a:t>proteins</a:t>
          </a:r>
          <a:r>
            <a:rPr lang="it-IT" sz="1800" kern="1200" dirty="0" smtClean="0"/>
            <a:t>, </a:t>
          </a:r>
          <a:r>
            <a:rPr lang="it-IT" sz="1800" kern="1200" dirty="0" err="1" smtClean="0"/>
            <a:t>i.e.ATIs</a:t>
          </a:r>
          <a:endParaRPr lang="it-IT" sz="1800" kern="1200" dirty="0"/>
        </a:p>
      </dsp:txBody>
      <dsp:txXfrm>
        <a:off x="3008525" y="1501762"/>
        <a:ext cx="1001404" cy="1043974"/>
      </dsp:txXfrm>
    </dsp:sp>
    <dsp:sp modelId="{1200380D-C9FB-4B08-8DAD-62CE76DB6EF3}">
      <dsp:nvSpPr>
        <dsp:cNvPr id="0" name=""/>
        <dsp:cNvSpPr/>
      </dsp:nvSpPr>
      <dsp:spPr>
        <a:xfrm>
          <a:off x="1928092" y="2841348"/>
          <a:ext cx="2209772" cy="1277926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err="1" smtClean="0"/>
            <a:t>Fructans</a:t>
          </a:r>
          <a:endParaRPr lang="it-IT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(</a:t>
          </a:r>
          <a:r>
            <a:rPr lang="it-IT" sz="2400" kern="1200" dirty="0" err="1" smtClean="0"/>
            <a:t>FODMAPs</a:t>
          </a:r>
          <a:r>
            <a:rPr lang="it-IT" sz="2400" kern="1200" dirty="0" smtClean="0"/>
            <a:t>)</a:t>
          </a:r>
          <a:endParaRPr lang="it-IT" sz="2400" kern="1200" dirty="0"/>
        </a:p>
      </dsp:txBody>
      <dsp:txXfrm>
        <a:off x="2251706" y="3028496"/>
        <a:ext cx="1562544" cy="903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1.23877E-7</cdr:x>
      <cdr:y>0.35453</cdr:y>
    </cdr:from>
    <cdr:to>
      <cdr:x>0.0354</cdr:x>
      <cdr:y>0.46486</cdr:y>
    </cdr:to>
    <cdr:sp macro="" textlink="">
      <cdr:nvSpPr>
        <cdr:cNvPr id="2" name="CasellaDiTesto 10"/>
        <cdr:cNvSpPr txBox="1"/>
      </cdr:nvSpPr>
      <cdr:spPr>
        <a:xfrm xmlns:a="http://schemas.openxmlformats.org/drawingml/2006/main">
          <a:off x="1" y="2076807"/>
          <a:ext cx="285752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it-IT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it-IT" b="1" dirty="0" smtClean="0">
              <a:latin typeface="Arial" pitchFamily="34" charset="0"/>
              <a:cs typeface="Arial" pitchFamily="34" charset="0"/>
              <a:sym typeface="Symbol"/>
            </a:rPr>
            <a:t></a:t>
          </a:r>
          <a:endParaRPr lang="it-IT" b="1" dirty="0" smtClean="0">
            <a:latin typeface="Arial" pitchFamily="34" charset="0"/>
            <a:cs typeface="Arial" pitchFamily="34" charset="0"/>
          </a:endParaRPr>
        </a:p>
        <a:p xmlns:a="http://schemas.openxmlformats.org/drawingml/2006/main">
          <a:endParaRPr lang="it-IT" dirty="0"/>
        </a:p>
      </cdr:txBody>
    </cdr:sp>
  </cdr:relSizeAnchor>
  <cdr:relSizeAnchor xmlns:cdr="http://schemas.openxmlformats.org/drawingml/2006/chartDrawing">
    <cdr:from>
      <cdr:x>0.25494</cdr:x>
      <cdr:y>0.14935</cdr:y>
    </cdr:from>
    <cdr:to>
      <cdr:x>0.29954</cdr:x>
      <cdr:y>0.20366</cdr:y>
    </cdr:to>
    <cdr:sp macro="" textlink="">
      <cdr:nvSpPr>
        <cdr:cNvPr id="4" name="Connettore 2 3"/>
        <cdr:cNvSpPr/>
      </cdr:nvSpPr>
      <cdr:spPr>
        <a:xfrm xmlns:a="http://schemas.openxmlformats.org/drawingml/2006/main" flipH="1">
          <a:off x="2058022" y="792088"/>
          <a:ext cx="360040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it-IT"/>
        </a:p>
      </cdr:txBody>
    </cdr:sp>
  </cdr:relSizeAnchor>
  <cdr:relSizeAnchor xmlns:cdr="http://schemas.openxmlformats.org/drawingml/2006/chartDrawing">
    <cdr:from>
      <cdr:x>0.38875</cdr:x>
      <cdr:y>0.14935</cdr:y>
    </cdr:from>
    <cdr:to>
      <cdr:x>0.38875</cdr:x>
      <cdr:y>0.21724</cdr:y>
    </cdr:to>
    <cdr:sp macro="" textlink="">
      <cdr:nvSpPr>
        <cdr:cNvPr id="6" name="Connettore 2 5"/>
        <cdr:cNvSpPr/>
      </cdr:nvSpPr>
      <cdr:spPr>
        <a:xfrm xmlns:a="http://schemas.openxmlformats.org/drawingml/2006/main">
          <a:off x="3138142" y="792088"/>
          <a:ext cx="0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it-IT"/>
        </a:p>
      </cdr:txBody>
    </cdr:sp>
  </cdr:relSizeAnchor>
  <cdr:relSizeAnchor xmlns:cdr="http://schemas.openxmlformats.org/drawingml/2006/chartDrawing">
    <cdr:from>
      <cdr:x>0.50471</cdr:x>
      <cdr:y>0.14935</cdr:y>
    </cdr:from>
    <cdr:to>
      <cdr:x>0.54931</cdr:x>
      <cdr:y>0.20366</cdr:y>
    </cdr:to>
    <cdr:sp macro="" textlink="">
      <cdr:nvSpPr>
        <cdr:cNvPr id="8" name="Connettore 2 7"/>
        <cdr:cNvSpPr/>
      </cdr:nvSpPr>
      <cdr:spPr>
        <a:xfrm xmlns:a="http://schemas.openxmlformats.org/drawingml/2006/main">
          <a:off x="4074246" y="792088"/>
          <a:ext cx="360040" cy="2880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it-IT"/>
        </a:p>
      </cdr:txBody>
    </cdr:sp>
  </cdr:relSizeAnchor>
  <cdr:relSizeAnchor xmlns:cdr="http://schemas.openxmlformats.org/drawingml/2006/chartDrawing">
    <cdr:from>
      <cdr:x>0.21034</cdr:x>
      <cdr:y>0.19008</cdr:y>
    </cdr:from>
    <cdr:to>
      <cdr:x>0.30846</cdr:x>
      <cdr:y>0.31228</cdr:y>
    </cdr:to>
    <cdr:sp macro="" textlink="">
      <cdr:nvSpPr>
        <cdr:cNvPr id="9" name="CasellaDiTesto 8"/>
        <cdr:cNvSpPr txBox="1"/>
      </cdr:nvSpPr>
      <cdr:spPr>
        <a:xfrm xmlns:a="http://schemas.openxmlformats.org/drawingml/2006/main">
          <a:off x="1697982" y="1008112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2000" b="1" dirty="0" err="1" smtClean="0">
              <a:solidFill>
                <a:srgbClr val="FF0000"/>
              </a:solidFill>
              <a:cs typeface="Times New Roman" pitchFamily="18" charset="0"/>
            </a:rPr>
            <a:t>brain</a:t>
          </a:r>
          <a:endParaRPr lang="it-IT" sz="2000" b="1" dirty="0">
            <a:solidFill>
              <a:srgbClr val="FF0000"/>
            </a:solidFill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0.34414</cdr:x>
      <cdr:y>0.16293</cdr:y>
    </cdr:from>
    <cdr:to>
      <cdr:x>0.48418</cdr:x>
      <cdr:y>0.2987</cdr:y>
    </cdr:to>
    <cdr:sp macro="" textlink="">
      <cdr:nvSpPr>
        <cdr:cNvPr id="10" name="CasellaDiTesto 9"/>
        <cdr:cNvSpPr txBox="1"/>
      </cdr:nvSpPr>
      <cdr:spPr>
        <a:xfrm xmlns:a="http://schemas.openxmlformats.org/drawingml/2006/main">
          <a:off x="2778068" y="864101"/>
          <a:ext cx="1130472" cy="720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2000" dirty="0" smtClean="0"/>
        </a:p>
        <a:p xmlns:a="http://schemas.openxmlformats.org/drawingml/2006/main">
          <a:r>
            <a:rPr lang="it-IT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it-IT" sz="2000" b="1" dirty="0" err="1" smtClean="0">
              <a:solidFill>
                <a:srgbClr val="FF0000"/>
              </a:solidFill>
              <a:cs typeface="Times New Roman" pitchFamily="18" charset="0"/>
            </a:rPr>
            <a:t>skin</a:t>
          </a:r>
          <a:endParaRPr lang="it-IT" sz="2000" b="1" dirty="0">
            <a:solidFill>
              <a:srgbClr val="FF0000"/>
            </a:solidFill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0.49579</cdr:x>
      <cdr:y>0.20366</cdr:y>
    </cdr:from>
    <cdr:to>
      <cdr:x>0.64474</cdr:x>
      <cdr:y>0.43038</cdr:y>
    </cdr:to>
    <cdr:sp macro="" textlink="">
      <cdr:nvSpPr>
        <cdr:cNvPr id="11" name="CasellaDiTesto 10"/>
        <cdr:cNvSpPr txBox="1"/>
      </cdr:nvSpPr>
      <cdr:spPr>
        <a:xfrm xmlns:a="http://schemas.openxmlformats.org/drawingml/2006/main">
          <a:off x="4002238" y="1080120"/>
          <a:ext cx="1202432" cy="120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2000" b="1" dirty="0">
              <a:solidFill>
                <a:srgbClr val="FF0000"/>
              </a:solidFill>
              <a:cs typeface="Times New Roman" pitchFamily="18" charset="0"/>
            </a:rPr>
            <a:t>j</a:t>
          </a:r>
          <a:r>
            <a:rPr lang="it-IT" sz="2000" b="1" dirty="0" smtClean="0">
              <a:solidFill>
                <a:srgbClr val="FF0000"/>
              </a:solidFill>
              <a:cs typeface="Times New Roman" pitchFamily="18" charset="0"/>
            </a:rPr>
            <a:t>oint/</a:t>
          </a:r>
          <a:r>
            <a:rPr lang="it-IT" sz="2000" b="1" dirty="0" err="1" smtClean="0">
              <a:solidFill>
                <a:srgbClr val="FF0000"/>
              </a:solidFill>
              <a:cs typeface="Times New Roman" pitchFamily="18" charset="0"/>
            </a:rPr>
            <a:t>muscle</a:t>
          </a:r>
          <a:endParaRPr lang="it-IT" sz="2000" b="1" dirty="0">
            <a:solidFill>
              <a:srgbClr val="FF0000"/>
            </a:solidFill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0.25217</cdr:x>
      <cdr:y>0.01358</cdr:y>
    </cdr:from>
    <cdr:to>
      <cdr:x>0.57391</cdr:x>
      <cdr:y>0.19008</cdr:y>
    </cdr:to>
    <cdr:sp macro="" textlink="">
      <cdr:nvSpPr>
        <cdr:cNvPr id="12" name="CasellaDiTesto 11"/>
        <cdr:cNvSpPr txBox="1"/>
      </cdr:nvSpPr>
      <cdr:spPr>
        <a:xfrm xmlns:a="http://schemas.openxmlformats.org/drawingml/2006/main">
          <a:off x="2088232" y="72008"/>
          <a:ext cx="2664296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it-IT" sz="2000" b="1" dirty="0" err="1" smtClean="0">
              <a:solidFill>
                <a:srgbClr val="FF0000"/>
              </a:solidFill>
            </a:rPr>
            <a:t>Extra-intestinal</a:t>
          </a:r>
          <a:r>
            <a:rPr lang="it-IT" sz="2000" b="1" dirty="0" smtClean="0">
              <a:solidFill>
                <a:srgbClr val="FF0000"/>
              </a:solidFill>
            </a:rPr>
            <a:t> </a:t>
          </a:r>
          <a:r>
            <a:rPr lang="it-IT" sz="2000" b="1" dirty="0" err="1" smtClean="0">
              <a:solidFill>
                <a:srgbClr val="FF0000"/>
              </a:solidFill>
            </a:rPr>
            <a:t>manifestations</a:t>
          </a:r>
          <a:r>
            <a:rPr lang="it-IT" sz="2000" b="1" dirty="0" smtClean="0">
              <a:solidFill>
                <a:srgbClr val="FF0000"/>
              </a:solidFill>
            </a:rPr>
            <a:t> in NCG/WS:</a:t>
          </a:r>
        </a:p>
        <a:p xmlns:a="http://schemas.openxmlformats.org/drawingml/2006/main">
          <a:pPr algn="ctr"/>
          <a:r>
            <a:rPr lang="it-IT" sz="2000" b="1" dirty="0" err="1">
              <a:solidFill>
                <a:srgbClr val="FF0000"/>
              </a:solidFill>
            </a:rPr>
            <a:t>t</a:t>
          </a:r>
          <a:r>
            <a:rPr lang="it-IT" sz="2000" b="1" dirty="0" err="1" smtClean="0">
              <a:solidFill>
                <a:srgbClr val="FF0000"/>
              </a:solidFill>
            </a:rPr>
            <a:t>hree</a:t>
          </a:r>
          <a:r>
            <a:rPr lang="it-IT" sz="2000" b="1" dirty="0" smtClean="0">
              <a:solidFill>
                <a:srgbClr val="FF0000"/>
              </a:solidFill>
            </a:rPr>
            <a:t> </a:t>
          </a:r>
          <a:r>
            <a:rPr lang="it-IT" sz="2000" b="1" dirty="0" err="1" smtClean="0">
              <a:solidFill>
                <a:srgbClr val="FF0000"/>
              </a:solidFill>
            </a:rPr>
            <a:t>main</a:t>
          </a:r>
          <a:r>
            <a:rPr lang="it-IT" sz="2000" b="1" dirty="0" smtClean="0">
              <a:solidFill>
                <a:srgbClr val="FF0000"/>
              </a:solidFill>
            </a:rPr>
            <a:t> </a:t>
          </a:r>
          <a:r>
            <a:rPr lang="it-IT" sz="2000" b="1" dirty="0" err="1" smtClean="0">
              <a:solidFill>
                <a:srgbClr val="FF0000"/>
              </a:solidFill>
            </a:rPr>
            <a:t>targets</a:t>
          </a:r>
          <a:endParaRPr lang="it-IT" sz="2000" b="1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0.42125</cdr:x>
      <cdr:y>0.22906</cdr:y>
    </cdr:from>
    <cdr:to>
      <cdr:x>0.56736</cdr:x>
      <cdr:y>0.49473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3466728" y="1036712"/>
          <a:ext cx="1202432" cy="120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2800" dirty="0" smtClean="0">
              <a:solidFill>
                <a:schemeClr val="bg1"/>
              </a:solidFill>
            </a:rPr>
            <a:t>20%</a:t>
          </a:r>
          <a:endParaRPr lang="it-IT" sz="2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0.29875</cdr:x>
      <cdr:y>0.60842</cdr:y>
    </cdr:from>
    <cdr:to>
      <cdr:x>0.4825</cdr:x>
      <cdr:y>0.77409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2458616" y="2908920"/>
          <a:ext cx="1512168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2800" dirty="0" smtClean="0">
              <a:solidFill>
                <a:schemeClr val="bg1"/>
              </a:solidFill>
            </a:rPr>
            <a:t>80%</a:t>
          </a:r>
          <a:endParaRPr lang="it-IT" sz="2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0.64</cdr:x>
      <cdr:y>0.51544</cdr:y>
    </cdr:from>
    <cdr:to>
      <cdr:x>0.6925</cdr:x>
      <cdr:y>0.86546</cdr:y>
    </cdr:to>
    <cdr:sp macro="" textlink="">
      <cdr:nvSpPr>
        <cdr:cNvPr id="4" name="Parentesi graffa chiusa 3"/>
        <cdr:cNvSpPr/>
      </cdr:nvSpPr>
      <cdr:spPr>
        <a:xfrm xmlns:a="http://schemas.openxmlformats.org/drawingml/2006/main">
          <a:off x="5266928" y="2332856"/>
          <a:ext cx="432048" cy="1584176"/>
        </a:xfrm>
        <a:prstGeom xmlns:a="http://schemas.openxmlformats.org/drawingml/2006/main" prst="rightBrace">
          <a:avLst/>
        </a:prstGeom>
        <a:ln xmlns:a="http://schemas.openxmlformats.org/drawingml/2006/main" w="63500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it-IT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0.675</cdr:x>
      <cdr:y>0.49953</cdr:y>
    </cdr:from>
    <cdr:to>
      <cdr:x>0.94624</cdr:x>
      <cdr:y>1</cdr:y>
    </cdr:to>
    <cdr:sp macro="" textlink="">
      <cdr:nvSpPr>
        <cdr:cNvPr id="5" name="CasellaDiTesto 4"/>
        <cdr:cNvSpPr txBox="1"/>
      </cdr:nvSpPr>
      <cdr:spPr>
        <a:xfrm xmlns:a="http://schemas.openxmlformats.org/drawingml/2006/main">
          <a:off x="5554960" y="2260848"/>
          <a:ext cx="2232248" cy="2265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600" dirty="0" smtClean="0">
              <a:solidFill>
                <a:schemeClr val="bg1"/>
              </a:solidFill>
            </a:rPr>
            <a:t>Placebo/</a:t>
          </a:r>
          <a:r>
            <a:rPr lang="it-IT" sz="1600" dirty="0" err="1" smtClean="0">
              <a:solidFill>
                <a:schemeClr val="bg1"/>
              </a:solidFill>
            </a:rPr>
            <a:t>nocebo</a:t>
          </a:r>
          <a:r>
            <a:rPr lang="it-IT" sz="1600" dirty="0" smtClean="0">
              <a:solidFill>
                <a:schemeClr val="bg1"/>
              </a:solidFill>
            </a:rPr>
            <a:t>  </a:t>
          </a:r>
          <a:r>
            <a:rPr lang="it-IT" sz="1600" dirty="0" err="1" smtClean="0">
              <a:solidFill>
                <a:schemeClr val="bg1"/>
              </a:solidFill>
            </a:rPr>
            <a:t>effect</a:t>
          </a:r>
          <a:endParaRPr lang="it-IT" sz="1600" dirty="0" smtClean="0">
            <a:solidFill>
              <a:schemeClr val="bg1"/>
            </a:solidFill>
          </a:endParaRPr>
        </a:p>
        <a:p xmlns:a="http://schemas.openxmlformats.org/drawingml/2006/main">
          <a:endParaRPr lang="it-IT" sz="1600" dirty="0" smtClean="0">
            <a:solidFill>
              <a:schemeClr val="bg1"/>
            </a:solidFill>
          </a:endParaRPr>
        </a:p>
        <a:p xmlns:a="http://schemas.openxmlformats.org/drawingml/2006/main">
          <a:r>
            <a:rPr lang="it-IT" sz="1600" dirty="0" smtClean="0">
              <a:solidFill>
                <a:schemeClr val="bg1"/>
              </a:solidFill>
            </a:rPr>
            <a:t>FODMAP </a:t>
          </a:r>
          <a:r>
            <a:rPr lang="it-IT" sz="1600" dirty="0" err="1" smtClean="0">
              <a:solidFill>
                <a:schemeClr val="bg1"/>
              </a:solidFill>
            </a:rPr>
            <a:t>intolerance</a:t>
          </a:r>
          <a:endParaRPr lang="it-IT" sz="1600" dirty="0" smtClean="0">
            <a:solidFill>
              <a:schemeClr val="bg1"/>
            </a:solidFill>
          </a:endParaRPr>
        </a:p>
        <a:p xmlns:a="http://schemas.openxmlformats.org/drawingml/2006/main">
          <a:endParaRPr lang="it-IT" sz="1600" dirty="0">
            <a:solidFill>
              <a:schemeClr val="bg1"/>
            </a:solidFill>
          </a:endParaRPr>
        </a:p>
        <a:p xmlns:a="http://schemas.openxmlformats.org/drawingml/2006/main">
          <a:r>
            <a:rPr lang="it-IT" sz="1600" dirty="0" err="1" smtClean="0">
              <a:solidFill>
                <a:schemeClr val="bg1"/>
              </a:solidFill>
            </a:rPr>
            <a:t>Other</a:t>
          </a:r>
          <a:r>
            <a:rPr lang="it-IT" sz="1600" dirty="0" smtClean="0">
              <a:solidFill>
                <a:schemeClr val="bg1"/>
              </a:solidFill>
            </a:rPr>
            <a:t> </a:t>
          </a:r>
          <a:r>
            <a:rPr lang="it-IT" sz="1600" dirty="0" err="1" smtClean="0">
              <a:solidFill>
                <a:schemeClr val="bg1"/>
              </a:solidFill>
            </a:rPr>
            <a:t>food</a:t>
          </a:r>
          <a:r>
            <a:rPr lang="it-IT" sz="1600" dirty="0" smtClean="0">
              <a:solidFill>
                <a:schemeClr val="bg1"/>
              </a:solidFill>
            </a:rPr>
            <a:t> </a:t>
          </a:r>
          <a:r>
            <a:rPr lang="it-IT" sz="1600" dirty="0" err="1" smtClean="0">
              <a:solidFill>
                <a:schemeClr val="bg1"/>
              </a:solidFill>
            </a:rPr>
            <a:t>hypersensitivities</a:t>
          </a:r>
          <a:endParaRPr lang="it-IT" sz="1600" dirty="0" smtClean="0">
            <a:solidFill>
              <a:schemeClr val="bg1"/>
            </a:solidFill>
          </a:endParaRPr>
        </a:p>
        <a:p xmlns:a="http://schemas.openxmlformats.org/drawingml/2006/main">
          <a:endParaRPr lang="it-IT" sz="1600" dirty="0">
            <a:solidFill>
              <a:schemeClr val="bg1"/>
            </a:solidFill>
          </a:endParaRPr>
        </a:p>
        <a:p xmlns:a="http://schemas.openxmlformats.org/drawingml/2006/main">
          <a:r>
            <a:rPr lang="it-IT" sz="1600" dirty="0" err="1" smtClean="0">
              <a:solidFill>
                <a:schemeClr val="bg1"/>
              </a:solidFill>
            </a:rPr>
            <a:t>Early</a:t>
          </a:r>
          <a:r>
            <a:rPr lang="it-IT" sz="1600" dirty="0" smtClean="0">
              <a:solidFill>
                <a:schemeClr val="bg1"/>
              </a:solidFill>
            </a:rPr>
            <a:t> stage </a:t>
          </a:r>
          <a:r>
            <a:rPr lang="it-IT" sz="1600" dirty="0" err="1" smtClean="0">
              <a:solidFill>
                <a:schemeClr val="bg1"/>
              </a:solidFill>
            </a:rPr>
            <a:t>of</a:t>
          </a:r>
          <a:r>
            <a:rPr lang="it-IT" sz="1600" dirty="0" smtClean="0">
              <a:solidFill>
                <a:schemeClr val="bg1"/>
              </a:solidFill>
            </a:rPr>
            <a:t> </a:t>
          </a:r>
          <a:r>
            <a:rPr lang="it-IT" sz="1600" dirty="0" err="1" smtClean="0">
              <a:solidFill>
                <a:schemeClr val="bg1"/>
              </a:solidFill>
            </a:rPr>
            <a:t>celiac</a:t>
          </a:r>
          <a:r>
            <a:rPr lang="it-IT" sz="1600" dirty="0" smtClean="0">
              <a:solidFill>
                <a:schemeClr val="bg1"/>
              </a:solidFill>
            </a:rPr>
            <a:t> </a:t>
          </a:r>
          <a:r>
            <a:rPr lang="it-IT" sz="1600" dirty="0" err="1" smtClean="0">
              <a:solidFill>
                <a:schemeClr val="bg1"/>
              </a:solidFill>
            </a:rPr>
            <a:t>disease</a:t>
          </a:r>
          <a:endParaRPr lang="it-IT" sz="16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A1B5D-5B31-4072-B4D3-435FAB21A18A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718D-34F3-487D-9277-4A9BD64C7C5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54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9E4D36-45DF-4790-8259-308FABC66F08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C0803-691D-4769-B59C-EFF2B427169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046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987BC9-19D0-4497-8A45-D9F48519B57D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109C6-8B25-45FE-B644-01EBF9A81D98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001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7E83D6-A881-4DF0-A624-576B58614BCE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076E8-77DE-4DE8-8CE7-50753842FB5A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601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9BC428-BF1D-4A81-8788-FF3AE2B6F006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1EDC8-77F4-4A14-B435-6DDCAA4364ED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941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9F8313-452C-4868-A209-54EBB6B96B8D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51664-A1FB-427A-8396-76C54234F870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37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84E932-FE21-45EE-A7C7-974BBC39EA83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F9FF0-19E9-4E25-AFF4-FA6C30BF61BE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201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119055-B630-4FC3-8DB4-74BEC429FF4A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45A5C-720D-44F5-AA07-4CD52EA68F4A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514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94B395-5648-48BB-AA5F-5C4FBA7134CA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15503-D32B-46EB-9148-9A6B9B0A9CC9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50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15B726-DF90-4DD1-A46D-2B10CAEC2BE4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61DA6-3D76-4C27-9425-AB107E42B9B9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606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1A3D77-50B6-4233-B2AC-D6FDF3071173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A1CDD-E23F-412B-9FC7-E8321958C4EC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482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44D4A3-8F69-4635-8247-6CE7D5ADFD7B}" type="datetimeFigureOut">
              <a:rPr lang="it-IT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2159C-60BA-409B-8BBB-C4258D8F306D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706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5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56407-5AD7-442A-BB6E-77996AB2145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239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FF21A-D369-4A67-B1D0-5E11FA69547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607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A296F-392F-4651-9F10-757DB6BFE5A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73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2" y="1600204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3" y="1600204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19538-00F0-456F-80B2-11E03D17399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2865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09846-6B09-4DC4-BC19-1F7D27B75CA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564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1C458-1861-47F4-B199-90826C9D22F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434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4AED9-F365-4421-BC9E-15B9C5BC0D4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45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44594-E90A-4A63-ADC4-235F1AB371C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14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B95F0-7DDE-433E-9D4D-1CE50D29345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363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9D555-58B5-4186-8579-71319F2620D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791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1303B-2B61-422E-A563-72EC4106335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196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5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021726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007785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56621442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38022" y="1801813"/>
            <a:ext cx="3666067" cy="4819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39560" y="1801813"/>
            <a:ext cx="3666067" cy="4819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79304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866247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8975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642022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9277080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35869205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527421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395156" y="225425"/>
            <a:ext cx="1885244" cy="63960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38017" y="225425"/>
            <a:ext cx="5521677" cy="63960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26540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512F8-E58A-49C6-9ED8-E55498C30329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242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D9C4F-2B71-487B-BA26-39657DFACFC6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8608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794C4-58C0-4C9B-AF35-2CC9879D2B1A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0885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7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41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BD525-4890-49E1-BF12-94E407C51E4C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055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10DC3-B669-454A-B088-0BB8ADD9564E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474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3A1AA-A8AC-4C83-B92B-D1E1C3ED473F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816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1EC35-78BD-4DFF-868E-23F3FDF30459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2529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653E1-C5DA-493B-A175-10539B585D7B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09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65816-93C6-4C3C-86E5-9DEC14FA6361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38113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12513-AC37-4764-9D5E-CDB6FB848792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53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478DB-17E4-4D8E-8C2D-2C51A1B274CE}" type="slidenum">
              <a:rPr lang="sv-SE"/>
              <a:pPr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86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342E-D597-4576-BEBD-7BCF8CE973C3}" type="datetimeFigureOut">
              <a:rPr lang="it-IT" smtClean="0"/>
              <a:pPr/>
              <a:t>18/10/17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9D93F-C5DB-4F8A-A730-454E05887960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41AB47-396D-4896-B19C-C5D91DFF8EC9}" type="datetimeFigureOut">
              <a:rPr lang="it-IT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18/10/17</a:t>
            </a:fld>
            <a:endParaRPr lang="it-IT" smtClean="0">
              <a:ea typeface="MS PGothic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BD5A09-EB90-47CA-AF1F-729794714496}" type="slidenum">
              <a:rPr lang="it-IT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‹n.›</a:t>
            </a:fld>
            <a:endParaRPr lang="it-IT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12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E630F4-B141-430E-8590-0435BBB8FB73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08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2256" y="225425"/>
            <a:ext cx="730814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8012" y="1801813"/>
            <a:ext cx="74676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bullet</a:t>
            </a:r>
          </a:p>
          <a:p>
            <a:pPr lvl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736059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xmlns:p14="http://schemas.microsoft.com/office/powerpoint/2010/main"/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D41B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D41B"/>
          </a:solidFill>
          <a:latin typeface="Arial" pitchFamily="34" charset="0"/>
          <a:cs typeface="Arial" pitchFamily="34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D41B"/>
          </a:solidFill>
          <a:latin typeface="Arial" pitchFamily="34" charset="0"/>
          <a:cs typeface="Arial" pitchFamily="34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D41B"/>
          </a:solidFill>
          <a:latin typeface="Arial" pitchFamily="34" charset="0"/>
          <a:cs typeface="Arial" pitchFamily="34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D41B"/>
          </a:solidFill>
          <a:latin typeface="Arial" pitchFamily="34" charset="0"/>
          <a:cs typeface="Arial" pitchFamily="34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D41B"/>
          </a:solidFill>
          <a:latin typeface="Arial" pitchFamily="34" charset="0"/>
          <a:cs typeface="Arial" pitchFamily="34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D41B"/>
          </a:solidFill>
          <a:latin typeface="Arial" pitchFamily="34" charset="0"/>
          <a:cs typeface="Arial" pitchFamily="34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D41B"/>
          </a:solidFill>
          <a:latin typeface="Arial" pitchFamily="34" charset="0"/>
          <a:cs typeface="Arial" pitchFamily="34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D41B"/>
          </a:solidFill>
          <a:latin typeface="Arial" pitchFamily="34" charset="0"/>
          <a:cs typeface="Arial" pitchFamily="34" charset="0"/>
        </a:defRPr>
      </a:lvl9pPr>
    </p:titleStyle>
    <p:bodyStyle>
      <a:lvl1pPr marL="285750" indent="-285750" algn="l" defTabSz="762000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65000"/>
        <a:buFont typeface="Wingdings" pitchFamily="2" charset="2"/>
        <a:buChar char="l"/>
        <a:defRPr sz="28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95000"/>
        <a:buChar char="–"/>
        <a:defRPr sz="2400" b="1">
          <a:solidFill>
            <a:srgbClr val="FFFFFF"/>
          </a:solidFill>
          <a:latin typeface="+mn-lt"/>
          <a:cs typeface="+mn-cs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95000"/>
        <a:buChar char="•"/>
        <a:defRPr sz="2400" b="1">
          <a:solidFill>
            <a:srgbClr val="FFFFFF"/>
          </a:solidFill>
          <a:latin typeface="+mn-lt"/>
          <a:cs typeface="+mn-cs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95000"/>
        <a:buChar char="•"/>
        <a:defRPr sz="2000" b="1">
          <a:solidFill>
            <a:srgbClr val="FFFFFF"/>
          </a:solidFill>
          <a:latin typeface="+mn-lt"/>
          <a:cs typeface="+mn-cs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95000"/>
        <a:buChar char="•"/>
        <a:defRPr sz="2000" b="1">
          <a:solidFill>
            <a:srgbClr val="FFFFFF"/>
          </a:solidFill>
          <a:latin typeface="+mn-lt"/>
          <a:cs typeface="+mn-cs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95000"/>
        <a:buChar char="•"/>
        <a:defRPr sz="2000" b="1">
          <a:solidFill>
            <a:srgbClr val="FFFFFF"/>
          </a:solidFill>
          <a:latin typeface="+mn-lt"/>
          <a:cs typeface="+mn-cs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95000"/>
        <a:buChar char="•"/>
        <a:defRPr sz="2000" b="1">
          <a:solidFill>
            <a:srgbClr val="FFFFFF"/>
          </a:solidFill>
          <a:latin typeface="+mn-lt"/>
          <a:cs typeface="+mn-cs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95000"/>
        <a:buChar char="•"/>
        <a:defRPr sz="2000" b="1">
          <a:solidFill>
            <a:srgbClr val="FFFFFF"/>
          </a:solidFill>
          <a:latin typeface="+mn-lt"/>
          <a:cs typeface="+mn-cs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95000"/>
        <a:buChar char="•"/>
        <a:defRPr sz="2000" b="1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FF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963" tIns="48982" rIns="97963" bIns="489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bakgrundsrubriken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963" tIns="48982" rIns="97963" bIns="489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963" tIns="48982" rIns="97963" bIns="48982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50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963" tIns="48982" rIns="97963" bIns="4898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963" tIns="48982" rIns="97963" bIns="4898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>
                <a:solidFill>
                  <a:srgbClr val="000000"/>
                </a:solidFill>
                <a:latin typeface="Tahoma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66149-5B92-4B4D-A8B4-CA4451FC99FD}" type="slidenum">
              <a:rPr lang="sv-S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125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Times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04800" algn="l" defTabSz="979488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712913" indent="-244475" algn="l" defTabSz="979488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03450" indent="-244475" algn="l" defTabSz="97948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660650" indent="-244475" algn="l" defTabSz="97948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17850" indent="-244475" algn="l" defTabSz="97948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575050" indent="-244475" algn="l" defTabSz="97948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32250" indent="-244475" algn="l" defTabSz="97948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emf"/><Relationship Id="rId9" Type="http://schemas.openxmlformats.org/officeDocument/2006/relationships/image" Target="../media/image46.jpeg"/><Relationship Id="rId10" Type="http://schemas.openxmlformats.org/officeDocument/2006/relationships/image" Target="../media/image4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8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9512" y="4365104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FFFF"/>
                </a:solidFill>
                <a:latin typeface="Calibri" pitchFamily="34" charset="0"/>
              </a:rPr>
              <a:t>Roberto De Giorgio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2852936"/>
            <a:ext cx="9144000" cy="59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800"/>
              </a:lnSpc>
            </a:pPr>
            <a:r>
              <a:rPr lang="en-US" sz="4000" b="1" dirty="0" smtClean="0">
                <a:solidFill>
                  <a:srgbClr val="FFFF00"/>
                </a:solidFill>
              </a:rPr>
              <a:t>Gluten and Wheat Sensitivity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it-IT" sz="3200" b="1" kern="0" dirty="0" smtClean="0">
                <a:solidFill>
                  <a:srgbClr val="00B050"/>
                </a:solidFill>
                <a:ea typeface="+mn-ea"/>
                <a:cs typeface="+mn-cs"/>
              </a:rPr>
              <a:t/>
            </a:r>
            <a:br>
              <a:rPr lang="it-IT" sz="3200" b="1" kern="0" dirty="0" smtClean="0">
                <a:solidFill>
                  <a:srgbClr val="00B050"/>
                </a:solidFill>
                <a:ea typeface="+mn-ea"/>
                <a:cs typeface="+mn-cs"/>
              </a:rPr>
            </a:br>
            <a:r>
              <a:rPr lang="it-IT" sz="4000" b="1" kern="0" dirty="0" err="1" smtClean="0">
                <a:solidFill>
                  <a:srgbClr val="FFFF00"/>
                </a:solidFill>
                <a:ea typeface="+mn-ea"/>
                <a:cs typeface="+mn-cs"/>
              </a:rPr>
              <a:t>Epidemiology</a:t>
            </a:r>
            <a:r>
              <a:rPr lang="it-IT" sz="4000" b="1" kern="0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it-IT" sz="4000" b="1" kern="0" dirty="0" err="1" smtClean="0">
                <a:solidFill>
                  <a:srgbClr val="FFFF00"/>
                </a:solidFill>
                <a:ea typeface="+mn-ea"/>
                <a:cs typeface="+mn-cs"/>
              </a:rPr>
              <a:t>of</a:t>
            </a:r>
            <a:r>
              <a:rPr lang="it-IT" sz="4000" b="1" kern="0" dirty="0" smtClean="0">
                <a:solidFill>
                  <a:srgbClr val="FFFF00"/>
                </a:solidFill>
                <a:ea typeface="+mn-ea"/>
                <a:cs typeface="+mn-cs"/>
              </a:rPr>
              <a:t> NCG/WS:</a:t>
            </a:r>
            <a:br>
              <a:rPr lang="it-IT" sz="4000" b="1" kern="0" dirty="0" smtClean="0">
                <a:solidFill>
                  <a:srgbClr val="FFFF00"/>
                </a:solidFill>
                <a:ea typeface="+mn-ea"/>
                <a:cs typeface="+mn-cs"/>
              </a:rPr>
            </a:br>
            <a:r>
              <a:rPr lang="it-IT" sz="4000" b="1" kern="0" dirty="0" err="1" smtClean="0">
                <a:solidFill>
                  <a:srgbClr val="FFFF00"/>
                </a:solidFill>
                <a:ea typeface="+mn-ea"/>
                <a:cs typeface="+mn-cs"/>
              </a:rPr>
              <a:t>still</a:t>
            </a:r>
            <a:r>
              <a:rPr lang="it-IT" sz="4000" b="1" kern="0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it-IT" sz="4000" b="1" kern="0" dirty="0" err="1" smtClean="0">
                <a:solidFill>
                  <a:srgbClr val="FFFF00"/>
                </a:solidFill>
                <a:ea typeface="+mn-ea"/>
                <a:cs typeface="+mn-cs"/>
              </a:rPr>
              <a:t>undefined</a:t>
            </a:r>
            <a:r>
              <a:rPr lang="it-IT" sz="4000" b="1" kern="0" dirty="0" smtClean="0">
                <a:solidFill>
                  <a:srgbClr val="FFFF00"/>
                </a:solidFill>
                <a:ea typeface="+mn-ea"/>
                <a:cs typeface="+mn-cs"/>
              </a:rPr>
              <a:t> and </a:t>
            </a:r>
            <a:r>
              <a:rPr lang="it-IT" sz="4000" b="1" kern="0" dirty="0" err="1" smtClean="0">
                <a:solidFill>
                  <a:srgbClr val="FFFF00"/>
                </a:solidFill>
                <a:ea typeface="+mn-ea"/>
                <a:cs typeface="+mn-cs"/>
              </a:rPr>
              <a:t>largely</a:t>
            </a:r>
            <a:r>
              <a:rPr lang="it-IT" sz="4000" b="1" kern="0" dirty="0" smtClean="0"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it-IT" sz="4000" b="1" kern="0" dirty="0" err="1" smtClean="0">
                <a:solidFill>
                  <a:srgbClr val="FFFF00"/>
                </a:solidFill>
                <a:ea typeface="+mn-ea"/>
                <a:cs typeface="+mn-cs"/>
              </a:rPr>
              <a:t>variable</a:t>
            </a:r>
            <a:r>
              <a:rPr lang="it-IT" sz="4900" b="1" kern="0" dirty="0" smtClean="0">
                <a:solidFill>
                  <a:srgbClr val="FFFF00"/>
                </a:solidFill>
                <a:ea typeface="+mn-ea"/>
                <a:cs typeface="+mn-cs"/>
              </a:rPr>
              <a:t/>
            </a:r>
            <a:br>
              <a:rPr lang="it-IT" sz="4900" b="1" kern="0" dirty="0" smtClean="0">
                <a:solidFill>
                  <a:srgbClr val="FFFF00"/>
                </a:solidFill>
                <a:ea typeface="+mn-ea"/>
                <a:cs typeface="+mn-cs"/>
              </a:rPr>
            </a:br>
            <a:endParaRPr lang="it-IT" sz="6000" dirty="0">
              <a:solidFill>
                <a:srgbClr val="FFFF00"/>
              </a:solidFill>
            </a:endParaRPr>
          </a:p>
        </p:txBody>
      </p:sp>
      <p:sp>
        <p:nvSpPr>
          <p:cNvPr id="11" name="Segnaposto testo 10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458616" cy="639762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+mj-lt"/>
              </a:rPr>
              <a:t>USA </a:t>
            </a:r>
            <a:r>
              <a:rPr lang="it-IT" dirty="0" err="1" smtClean="0">
                <a:solidFill>
                  <a:srgbClr val="00B0F0"/>
                </a:solidFill>
                <a:latin typeface="+mj-lt"/>
              </a:rPr>
              <a:t>Primary</a:t>
            </a:r>
            <a:r>
              <a:rPr lang="it-IT" dirty="0" smtClean="0">
                <a:solidFill>
                  <a:srgbClr val="00B0F0"/>
                </a:solidFill>
                <a:latin typeface="+mj-lt"/>
              </a:rPr>
              <a:t> Care</a:t>
            </a:r>
            <a:endParaRPr lang="it-IT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179512" y="2174876"/>
            <a:ext cx="2880320" cy="4350469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sz="2000" kern="0" dirty="0" smtClean="0">
              <a:solidFill>
                <a:srgbClr val="FF0000"/>
              </a:solidFill>
              <a:latin typeface="+mj-lt"/>
            </a:endParaRP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rgbClr val="00B0F0"/>
                </a:solidFill>
                <a:latin typeface="+mj-lt"/>
              </a:rPr>
              <a:t>NHANES based on interview, </a:t>
            </a:r>
            <a:r>
              <a:rPr lang="en-US" sz="2000" kern="0" dirty="0" err="1" smtClean="0">
                <a:solidFill>
                  <a:srgbClr val="00B0F0"/>
                </a:solidFill>
                <a:latin typeface="+mj-lt"/>
              </a:rPr>
              <a:t>biochemi-stry</a:t>
            </a:r>
            <a:r>
              <a:rPr lang="en-US" sz="2000" kern="0" dirty="0" smtClean="0">
                <a:solidFill>
                  <a:srgbClr val="00B0F0"/>
                </a:solidFill>
                <a:latin typeface="+mj-lt"/>
              </a:rPr>
              <a:t> and  physical examination 2009/10</a:t>
            </a:r>
          </a:p>
          <a:p>
            <a:pPr lvl="0">
              <a:lnSpc>
                <a:spcPct val="90000"/>
              </a:lnSpc>
              <a:buNone/>
              <a:defRPr/>
            </a:pPr>
            <a:r>
              <a:rPr lang="en-US" sz="2000" kern="0" dirty="0" smtClean="0">
                <a:solidFill>
                  <a:srgbClr val="00B0F0"/>
                </a:solidFill>
                <a:latin typeface="+mj-lt"/>
              </a:rPr>
              <a:t>	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rgbClr val="00B0F0"/>
                </a:solidFill>
                <a:latin typeface="+mj-lt"/>
              </a:rPr>
              <a:t>49 NCG/WS/7762 patients (0.6%)</a:t>
            </a:r>
          </a:p>
          <a:p>
            <a:pPr lvl="0">
              <a:lnSpc>
                <a:spcPct val="90000"/>
              </a:lnSpc>
              <a:buNone/>
              <a:defRPr/>
            </a:pPr>
            <a:r>
              <a:rPr lang="en-US" sz="2000" kern="0" dirty="0" smtClean="0">
                <a:solidFill>
                  <a:srgbClr val="00B0F0"/>
                </a:solidFill>
                <a:latin typeface="+mj-lt"/>
              </a:rPr>
              <a:t>	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rgbClr val="00B0F0"/>
                </a:solidFill>
                <a:latin typeface="+mj-lt"/>
              </a:rPr>
              <a:t>1 in 158 subjects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sz="2000" kern="0" dirty="0" smtClean="0">
              <a:solidFill>
                <a:srgbClr val="00B0F0"/>
              </a:solidFill>
              <a:latin typeface="+mj-lt"/>
            </a:endParaRPr>
          </a:p>
          <a:p>
            <a:pPr lvl="0">
              <a:lnSpc>
                <a:spcPct val="90000"/>
              </a:lnSpc>
              <a:buNone/>
              <a:defRPr/>
            </a:pPr>
            <a:endParaRPr lang="en-US" sz="1400" kern="0" dirty="0" smtClean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3"/>
          </p:nvPr>
        </p:nvSpPr>
        <p:spPr>
          <a:xfrm>
            <a:off x="3419872" y="1535113"/>
            <a:ext cx="2664296" cy="639762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33E80F"/>
                </a:solidFill>
                <a:latin typeface="+mj-lt"/>
              </a:rPr>
              <a:t>USA </a:t>
            </a:r>
            <a:r>
              <a:rPr lang="it-IT" dirty="0" err="1" smtClean="0">
                <a:solidFill>
                  <a:srgbClr val="33E80F"/>
                </a:solidFill>
                <a:latin typeface="+mj-lt"/>
              </a:rPr>
              <a:t>Tertiary</a:t>
            </a:r>
            <a:r>
              <a:rPr lang="it-IT" dirty="0" smtClean="0">
                <a:solidFill>
                  <a:srgbClr val="33E80F"/>
                </a:solidFill>
                <a:latin typeface="+mj-lt"/>
              </a:rPr>
              <a:t> Care</a:t>
            </a:r>
            <a:endParaRPr lang="it-IT" dirty="0">
              <a:solidFill>
                <a:srgbClr val="33E80F"/>
              </a:solidFill>
              <a:latin typeface="+mj-lt"/>
            </a:endParaRPr>
          </a:p>
        </p:txBody>
      </p:sp>
      <p:sp>
        <p:nvSpPr>
          <p:cNvPr id="14" name="Segnaposto contenuto 13"/>
          <p:cNvSpPr>
            <a:spLocks noGrp="1"/>
          </p:cNvSpPr>
          <p:nvPr>
            <p:ph sz="quarter" idx="4"/>
          </p:nvPr>
        </p:nvSpPr>
        <p:spPr>
          <a:xfrm>
            <a:off x="3347864" y="2204865"/>
            <a:ext cx="2520280" cy="3921298"/>
          </a:xfrm>
        </p:spPr>
        <p:txBody>
          <a:bodyPr/>
          <a:lstStyle/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sz="2000" kern="0" dirty="0" smtClean="0">
              <a:solidFill>
                <a:srgbClr val="33E80F"/>
              </a:solidFill>
              <a:latin typeface="+mj-lt"/>
            </a:endParaRP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rgbClr val="33E80F"/>
                </a:solidFill>
                <a:latin typeface="+mj-lt"/>
              </a:rPr>
              <a:t>Center for Celiac Disease University of Maryland  from 2004 to 2009</a:t>
            </a:r>
          </a:p>
          <a:p>
            <a:pPr lvl="0">
              <a:lnSpc>
                <a:spcPct val="90000"/>
              </a:lnSpc>
              <a:buFontTx/>
              <a:buChar char="•"/>
              <a:defRPr/>
            </a:pPr>
            <a:endParaRPr lang="en-US" sz="2000" kern="0" dirty="0" smtClean="0">
              <a:solidFill>
                <a:srgbClr val="33E80F"/>
              </a:solidFill>
              <a:latin typeface="+mj-lt"/>
            </a:endParaRP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rgbClr val="33E80F"/>
                </a:solidFill>
                <a:latin typeface="+mj-lt"/>
              </a:rPr>
              <a:t>347 NCG/WS/5896 patients (6.0%) </a:t>
            </a:r>
          </a:p>
          <a:p>
            <a:pPr lvl="0">
              <a:lnSpc>
                <a:spcPct val="90000"/>
              </a:lnSpc>
              <a:buFontTx/>
              <a:buChar char="•"/>
              <a:defRPr/>
            </a:pPr>
            <a:endParaRPr lang="en-US" sz="2000" kern="0" dirty="0" smtClean="0">
              <a:solidFill>
                <a:srgbClr val="33E80F"/>
              </a:solidFill>
              <a:latin typeface="+mj-lt"/>
            </a:endParaRP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000" kern="0" dirty="0" smtClean="0">
                <a:solidFill>
                  <a:srgbClr val="33E80F"/>
                </a:solidFill>
                <a:latin typeface="+mj-lt"/>
              </a:rPr>
              <a:t>1 in 17 subjects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sz="2000" kern="0" dirty="0" smtClean="0">
              <a:solidFill>
                <a:srgbClr val="33E80F"/>
              </a:solidFill>
              <a:latin typeface="+mj-lt"/>
            </a:endParaRPr>
          </a:p>
          <a:p>
            <a:pPr lvl="0">
              <a:lnSpc>
                <a:spcPct val="90000"/>
              </a:lnSpc>
              <a:buNone/>
              <a:defRPr/>
            </a:pPr>
            <a:endParaRPr lang="en-US" sz="2000" kern="0" dirty="0" smtClean="0">
              <a:solidFill>
                <a:srgbClr val="33E80F"/>
              </a:solidFill>
              <a:latin typeface="+mj-lt"/>
            </a:endParaRPr>
          </a:p>
          <a:p>
            <a:endParaRPr lang="it-IT" sz="2000" dirty="0">
              <a:solidFill>
                <a:srgbClr val="33E80F"/>
              </a:solidFill>
              <a:latin typeface="+mj-lt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156176" y="1700810"/>
            <a:ext cx="2687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it-IT" sz="2400" b="1" dirty="0" smtClean="0">
                <a:solidFill>
                  <a:schemeClr val="bg1"/>
                </a:solidFill>
                <a:latin typeface="+mj-lt"/>
              </a:rPr>
              <a:t>Italian </a:t>
            </a:r>
            <a:r>
              <a:rPr lang="it-IT" sz="2400" b="1" dirty="0" err="1" smtClean="0">
                <a:solidFill>
                  <a:schemeClr val="bg1"/>
                </a:solidFill>
                <a:latin typeface="+mj-lt"/>
              </a:rPr>
              <a:t>Tertiary</a:t>
            </a:r>
            <a:r>
              <a:rPr lang="it-IT" sz="2400" b="1" dirty="0" smtClean="0">
                <a:solidFill>
                  <a:schemeClr val="bg1"/>
                </a:solidFill>
                <a:latin typeface="+mj-lt"/>
              </a:rPr>
              <a:t> Care</a:t>
            </a:r>
            <a:endParaRPr lang="it-IT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300192" y="2060851"/>
            <a:ext cx="2664296" cy="361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kern="0" dirty="0" smtClean="0">
              <a:solidFill>
                <a:schemeClr val="bg1"/>
              </a:solidFill>
              <a:latin typeface="+mj-lt"/>
            </a:endParaRP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kern="0" dirty="0" smtClean="0">
              <a:solidFill>
                <a:schemeClr val="bg1"/>
              </a:solidFill>
              <a:latin typeface="+mj-lt"/>
            </a:endParaRP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Multicenter study in tertiary care centers coordinated by Bologna University 2012/13</a:t>
            </a:r>
          </a:p>
          <a:p>
            <a:pPr lvl="0">
              <a:lnSpc>
                <a:spcPct val="90000"/>
              </a:lnSpc>
              <a:buNone/>
              <a:defRPr/>
            </a:pPr>
            <a:endParaRPr lang="en-US" kern="0" dirty="0" smtClean="0">
              <a:solidFill>
                <a:schemeClr val="bg1"/>
              </a:solidFill>
              <a:latin typeface="+mj-lt"/>
            </a:endParaRPr>
          </a:p>
          <a:p>
            <a:pPr lvl="0">
              <a:lnSpc>
                <a:spcPct val="90000"/>
              </a:lnSpc>
              <a:buNone/>
              <a:defRPr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	</a:t>
            </a: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391 NCG/WS/12255 patients (3.2%)</a:t>
            </a:r>
          </a:p>
          <a:p>
            <a:pPr lvl="0">
              <a:lnSpc>
                <a:spcPct val="90000"/>
              </a:lnSpc>
              <a:buNone/>
              <a:defRPr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	</a:t>
            </a:r>
          </a:p>
          <a:p>
            <a:pPr lvl="0">
              <a:lnSpc>
                <a:spcPct val="90000"/>
              </a:lnSpc>
              <a:buNone/>
              <a:defRPr/>
            </a:pPr>
            <a:endParaRPr lang="en-US" kern="0" dirty="0" smtClean="0">
              <a:solidFill>
                <a:schemeClr val="bg1"/>
              </a:solidFill>
              <a:latin typeface="+mj-lt"/>
            </a:endParaRPr>
          </a:p>
          <a:p>
            <a:pPr lvl="0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kern="0" dirty="0" smtClean="0">
                <a:solidFill>
                  <a:schemeClr val="bg1"/>
                </a:solidFill>
                <a:latin typeface="+mj-lt"/>
              </a:rPr>
              <a:t>1 in 31 subjects</a:t>
            </a:r>
          </a:p>
          <a:p>
            <a:endParaRPr lang="it-I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95536" y="6021322"/>
            <a:ext cx="2304256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buNone/>
              <a:defRPr/>
            </a:pPr>
            <a:r>
              <a:rPr lang="en-US" sz="1400" i="1" kern="0" dirty="0" smtClean="0">
                <a:solidFill>
                  <a:srgbClr val="FFE65F"/>
                </a:solidFill>
                <a:latin typeface="+mj-lt"/>
              </a:rPr>
              <a:t>Di </a:t>
            </a:r>
            <a:r>
              <a:rPr lang="en-US" sz="1400" i="1" kern="0" dirty="0" err="1" smtClean="0">
                <a:solidFill>
                  <a:srgbClr val="FFE65F"/>
                </a:solidFill>
                <a:latin typeface="+mj-lt"/>
              </a:rPr>
              <a:t>Giacomo</a:t>
            </a:r>
            <a:r>
              <a:rPr lang="en-US" sz="1400" i="1" kern="0" dirty="0" smtClean="0">
                <a:solidFill>
                  <a:srgbClr val="FFE65F"/>
                </a:solidFill>
                <a:latin typeface="+mj-lt"/>
              </a:rPr>
              <a:t> D et al,                                    </a:t>
            </a:r>
          </a:p>
          <a:p>
            <a:pPr lvl="0">
              <a:lnSpc>
                <a:spcPct val="90000"/>
              </a:lnSpc>
              <a:buNone/>
              <a:defRPr/>
            </a:pPr>
            <a:r>
              <a:rPr lang="en-US" sz="1400" i="1" kern="0" dirty="0" smtClean="0">
                <a:solidFill>
                  <a:srgbClr val="FFE65F"/>
                </a:solidFill>
                <a:latin typeface="+mj-lt"/>
              </a:rPr>
              <a:t>Scand J </a:t>
            </a:r>
            <a:r>
              <a:rPr lang="en-US" sz="1400" i="1" kern="0" dirty="0" err="1" smtClean="0">
                <a:solidFill>
                  <a:srgbClr val="FFE65F"/>
                </a:solidFill>
                <a:latin typeface="+mj-lt"/>
              </a:rPr>
              <a:t>Gastroenterol</a:t>
            </a:r>
            <a:r>
              <a:rPr lang="en-US" sz="1400" i="1" kern="0" dirty="0" smtClean="0">
                <a:solidFill>
                  <a:srgbClr val="FFE65F"/>
                </a:solidFill>
                <a:latin typeface="+mj-lt"/>
              </a:rPr>
              <a:t> 2013</a:t>
            </a:r>
          </a:p>
          <a:p>
            <a:endParaRPr lang="it-IT" i="1" dirty="0" smtClean="0">
              <a:solidFill>
                <a:srgbClr val="FFE65F"/>
              </a:solidFill>
              <a:latin typeface="+mj-lt"/>
            </a:endParaRPr>
          </a:p>
          <a:p>
            <a:endParaRPr lang="it-IT" i="1" dirty="0">
              <a:solidFill>
                <a:srgbClr val="FFE65F"/>
              </a:solidFill>
              <a:latin typeface="+mj-l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563891" y="5949280"/>
            <a:ext cx="171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Sapone A </a:t>
            </a:r>
            <a:r>
              <a:rPr lang="it-IT" sz="1400" i="1" dirty="0" err="1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et</a:t>
            </a:r>
            <a:r>
              <a:rPr lang="it-IT" sz="1400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 al,</a:t>
            </a:r>
          </a:p>
          <a:p>
            <a:r>
              <a:rPr lang="it-IT" sz="1400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BMC Medicine 2012</a:t>
            </a:r>
            <a:endParaRPr lang="it-IT" sz="1400" i="1" dirty="0">
              <a:solidFill>
                <a:srgbClr val="FFE65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372203" y="6021288"/>
            <a:ext cx="171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Volta U </a:t>
            </a:r>
            <a:r>
              <a:rPr lang="it-IT" sz="1400" i="1" dirty="0" err="1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et</a:t>
            </a:r>
            <a:r>
              <a:rPr lang="it-IT" sz="1400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 al,</a:t>
            </a:r>
          </a:p>
          <a:p>
            <a:r>
              <a:rPr lang="it-IT" sz="1400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BMC Medicine 2014</a:t>
            </a:r>
            <a:endParaRPr lang="it-IT" sz="1400" i="1" dirty="0">
              <a:solidFill>
                <a:srgbClr val="FFE65F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6-11-09 alle 14.45.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76" y="2750284"/>
            <a:ext cx="6629400" cy="3928368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2699792" y="3315980"/>
            <a:ext cx="2016224" cy="10584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F/M  5:1</a:t>
            </a:r>
          </a:p>
          <a:p>
            <a:pPr algn="ctr"/>
            <a:r>
              <a:rPr lang="it-IT" sz="1400" dirty="0" err="1" smtClean="0"/>
              <a:t>Mean</a:t>
            </a:r>
            <a:r>
              <a:rPr lang="it-IT" sz="1400" dirty="0" smtClean="0"/>
              <a:t> </a:t>
            </a:r>
            <a:r>
              <a:rPr lang="it-IT" sz="1400" dirty="0" err="1" smtClean="0"/>
              <a:t>age</a:t>
            </a:r>
            <a:r>
              <a:rPr lang="it-IT" sz="1400" dirty="0" smtClean="0"/>
              <a:t> </a:t>
            </a:r>
          </a:p>
          <a:p>
            <a:pPr algn="ctr"/>
            <a:r>
              <a:rPr lang="it-IT" sz="1400" dirty="0" smtClean="0"/>
              <a:t>38  </a:t>
            </a:r>
            <a:r>
              <a:rPr lang="it-IT" sz="1400" dirty="0" err="1" smtClean="0"/>
              <a:t>years</a:t>
            </a:r>
            <a:r>
              <a:rPr lang="it-IT" sz="1400" dirty="0" smtClean="0"/>
              <a:t> </a:t>
            </a:r>
          </a:p>
          <a:p>
            <a:pPr algn="ctr"/>
            <a:r>
              <a:rPr lang="it-IT" sz="1400" dirty="0" smtClean="0"/>
              <a:t> (</a:t>
            </a:r>
            <a:r>
              <a:rPr lang="it-IT" sz="1400" dirty="0" err="1" smtClean="0"/>
              <a:t>range</a:t>
            </a:r>
            <a:r>
              <a:rPr lang="it-IT" sz="1400" dirty="0" smtClean="0"/>
              <a:t> 3-81)</a:t>
            </a:r>
            <a:endParaRPr lang="it-IT" sz="1400" dirty="0"/>
          </a:p>
        </p:txBody>
      </p:sp>
      <p:pic>
        <p:nvPicPr>
          <p:cNvPr id="3" name="Immagine 2" descr="Schermata 2016-11-09 alle 14.44.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04" y="-27384"/>
            <a:ext cx="2235200" cy="901700"/>
          </a:xfrm>
          <a:prstGeom prst="rect">
            <a:avLst/>
          </a:prstGeom>
        </p:spPr>
      </p:pic>
      <p:pic>
        <p:nvPicPr>
          <p:cNvPr id="4" name="Immagine 3" descr="Schermata 2016-11-09 alle 14.43.5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2308"/>
            <a:ext cx="8851900" cy="184174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555793" y="2708920"/>
            <a:ext cx="386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Gastrointestinal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symptoms</a:t>
            </a:r>
            <a:r>
              <a:rPr lang="it-IT" b="1" dirty="0" smtClean="0">
                <a:solidFill>
                  <a:srgbClr val="FF0000"/>
                </a:solidFill>
              </a:rPr>
              <a:t> in NCG/WS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308304" y="548680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/>
              <a:t>2014;12:85</a:t>
            </a:r>
            <a:endParaRPr lang="it-IT" sz="1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chermata 2016-11-09 alle 14.44.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69" y="0"/>
            <a:ext cx="1818279" cy="692696"/>
          </a:xfrm>
          <a:prstGeom prst="rect">
            <a:avLst/>
          </a:prstGeom>
        </p:spPr>
      </p:pic>
      <p:pic>
        <p:nvPicPr>
          <p:cNvPr id="7" name="Immagine 6" descr="Schermata 2016-11-09 alle 14.43.5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800" cy="102954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668344" y="404664"/>
            <a:ext cx="1395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2014;12:85</a:t>
            </a:r>
            <a:endParaRPr lang="it-IT" sz="1200" b="1" dirty="0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467544" y="1268760"/>
          <a:ext cx="8280920" cy="5303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Associated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disorders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in NCG/WS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0" y="1556793"/>
          <a:ext cx="4932040" cy="446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004049" y="1484784"/>
            <a:ext cx="41399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IBS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coexisted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50%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cases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endParaRPr lang="it-IT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Food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intolerance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lactose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fructose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intolerance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detected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1/3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cases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it-IT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20%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patients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showed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IgE-mediated</a:t>
            </a:r>
            <a:endParaRPr lang="it-IT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allergy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mites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graminaceae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parietaria,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shell-</a:t>
            </a:r>
            <a:endParaRPr lang="it-IT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fish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food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antigens)</a:t>
            </a:r>
          </a:p>
          <a:p>
            <a:pPr algn="just"/>
            <a:endParaRPr lang="it-IT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Nickel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allergy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found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15%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cases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it-IT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Autoimmune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disorders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(i.e.,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Hashimoto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thyroiditis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autoimmune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gastritis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psoriasis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alopecia areata)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were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detected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14%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cases</a:t>
            </a:r>
            <a:endParaRPr lang="it-IT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9552" y="6453336"/>
            <a:ext cx="8604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Volta U </a:t>
            </a:r>
            <a:r>
              <a:rPr lang="it-IT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al., BMC Medicine 2014;12:85</a:t>
            </a:r>
            <a:endParaRPr lang="it-IT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egnaposto contenuto 5"/>
          <p:cNvGraphicFramePr>
            <a:graphicFrameLocks/>
          </p:cNvGraphicFramePr>
          <p:nvPr/>
        </p:nvGraphicFramePr>
        <p:xfrm>
          <a:off x="457200" y="2060847"/>
          <a:ext cx="8507287" cy="4425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262"/>
                <a:gridCol w="1339879"/>
                <a:gridCol w="2400874"/>
                <a:gridCol w="2448272"/>
              </a:tblGrid>
              <a:tr h="19151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Author</a:t>
                      </a:r>
                      <a:r>
                        <a:rPr lang="it-IT" dirty="0" smtClean="0"/>
                        <a:t>, Journal, </a:t>
                      </a:r>
                      <a:r>
                        <a:rPr lang="it-IT" dirty="0" err="1" smtClean="0"/>
                        <a:t>Year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NCGS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cases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Familiy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history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of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CD</a:t>
                      </a:r>
                      <a:r>
                        <a:rPr lang="it-IT" dirty="0" smtClean="0"/>
                        <a:t>  %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700" dirty="0" err="1" smtClean="0"/>
                        <a:t>Malabsorption</a:t>
                      </a:r>
                      <a:r>
                        <a:rPr lang="it-IT" sz="1700" dirty="0" smtClean="0"/>
                        <a:t> </a:t>
                      </a:r>
                      <a:r>
                        <a:rPr lang="it-IT" sz="1700" dirty="0" err="1" smtClean="0"/>
                        <a:t>signs</a:t>
                      </a:r>
                      <a:r>
                        <a:rPr lang="it-IT" sz="1700" dirty="0" smtClean="0"/>
                        <a:t>  (%)</a:t>
                      </a:r>
                      <a:endParaRPr lang="it-IT" sz="1700" dirty="0"/>
                    </a:p>
                  </a:txBody>
                  <a:tcPr/>
                </a:tc>
              </a:tr>
              <a:tr h="652158">
                <a:tc>
                  <a:txBody>
                    <a:bodyPr/>
                    <a:lstStyle/>
                    <a:p>
                      <a:r>
                        <a:rPr lang="it-IT" dirty="0" smtClean="0"/>
                        <a:t>Massari S, </a:t>
                      </a:r>
                      <a:r>
                        <a:rPr lang="it-IT" dirty="0" err="1" smtClean="0"/>
                        <a:t>Int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Arch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Allergy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err="1" smtClean="0"/>
                        <a:t>Immunol</a:t>
                      </a:r>
                      <a:r>
                        <a:rPr lang="it-IT" dirty="0" smtClean="0"/>
                        <a:t> 2011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77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Not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reported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 smtClean="0"/>
                        <a:t>Low </a:t>
                      </a:r>
                      <a:r>
                        <a:rPr lang="it-IT" baseline="0" dirty="0" err="1" smtClean="0"/>
                        <a:t>ferritin</a:t>
                      </a:r>
                      <a:r>
                        <a:rPr lang="it-IT" baseline="0" dirty="0" smtClean="0"/>
                        <a:t>  (12%)</a:t>
                      </a:r>
                    </a:p>
                    <a:p>
                      <a:r>
                        <a:rPr lang="it-IT" baseline="0" dirty="0" smtClean="0"/>
                        <a:t>Folate </a:t>
                      </a:r>
                      <a:r>
                        <a:rPr lang="it-IT" baseline="0" dirty="0" err="1" smtClean="0"/>
                        <a:t>deficiency</a:t>
                      </a:r>
                      <a:r>
                        <a:rPr lang="it-IT" baseline="0" dirty="0" smtClean="0"/>
                        <a:t> (8%)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52158">
                <a:tc>
                  <a:txBody>
                    <a:bodyPr/>
                    <a:lstStyle/>
                    <a:p>
                      <a:r>
                        <a:rPr lang="it-IT" dirty="0" smtClean="0"/>
                        <a:t>Carroccio A, Am J </a:t>
                      </a:r>
                      <a:r>
                        <a:rPr lang="it-IT" dirty="0" err="1" smtClean="0"/>
                        <a:t>Gastroenterol</a:t>
                      </a:r>
                      <a:r>
                        <a:rPr lang="it-IT" dirty="0" smtClean="0"/>
                        <a:t> 2012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70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14%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Anaemia</a:t>
                      </a:r>
                      <a:r>
                        <a:rPr lang="it-IT" baseline="0" dirty="0" smtClean="0"/>
                        <a:t> (70%)</a:t>
                      </a:r>
                      <a:endParaRPr lang="it-IT" dirty="0"/>
                    </a:p>
                  </a:txBody>
                  <a:tcPr/>
                </a:tc>
              </a:tr>
              <a:tr h="652158">
                <a:tc>
                  <a:txBody>
                    <a:bodyPr/>
                    <a:lstStyle/>
                    <a:p>
                      <a:r>
                        <a:rPr lang="it-IT" dirty="0" smtClean="0"/>
                        <a:t>Volta U, BMC Medicine 2014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486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18%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Low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ferritin</a:t>
                      </a:r>
                      <a:r>
                        <a:rPr lang="it-IT" baseline="0" dirty="0" smtClean="0"/>
                        <a:t> (23%)</a:t>
                      </a:r>
                    </a:p>
                    <a:p>
                      <a:r>
                        <a:rPr lang="it-IT" baseline="0" dirty="0" smtClean="0"/>
                        <a:t>Low </a:t>
                      </a:r>
                      <a:r>
                        <a:rPr lang="it-IT" baseline="0" dirty="0" err="1" smtClean="0"/>
                        <a:t>vitamin</a:t>
                      </a:r>
                      <a:r>
                        <a:rPr lang="it-IT" baseline="0" dirty="0" smtClean="0"/>
                        <a:t> D  (11%)</a:t>
                      </a:r>
                    </a:p>
                    <a:p>
                      <a:r>
                        <a:rPr lang="it-IT" baseline="0" dirty="0" smtClean="0"/>
                        <a:t>Folate </a:t>
                      </a:r>
                      <a:r>
                        <a:rPr lang="it-IT" baseline="0" dirty="0" err="1" smtClean="0"/>
                        <a:t>deficiency</a:t>
                      </a:r>
                      <a:r>
                        <a:rPr lang="it-IT" baseline="0" dirty="0" smtClean="0"/>
                        <a:t> (11%)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52158">
                <a:tc>
                  <a:txBody>
                    <a:bodyPr/>
                    <a:lstStyle/>
                    <a:p>
                      <a:r>
                        <a:rPr lang="it-IT" dirty="0" smtClean="0"/>
                        <a:t>Aziz I, EJGH 2014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186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10%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Low </a:t>
                      </a:r>
                      <a:r>
                        <a:rPr lang="it-IT" dirty="0" err="1" smtClean="0"/>
                        <a:t>ferritin</a:t>
                      </a:r>
                      <a:r>
                        <a:rPr lang="it-IT" dirty="0" smtClean="0"/>
                        <a:t> (16%)</a:t>
                      </a:r>
                    </a:p>
                    <a:p>
                      <a:r>
                        <a:rPr lang="it-IT" dirty="0" smtClean="0"/>
                        <a:t>Folate </a:t>
                      </a:r>
                      <a:r>
                        <a:rPr lang="it-IT" dirty="0" err="1" smtClean="0"/>
                        <a:t>deficiency</a:t>
                      </a:r>
                      <a:r>
                        <a:rPr lang="it-IT" dirty="0" smtClean="0"/>
                        <a:t> (7%)</a:t>
                      </a:r>
                    </a:p>
                    <a:p>
                      <a:r>
                        <a:rPr lang="it-IT" dirty="0" err="1" smtClean="0"/>
                        <a:t>Vitamin</a:t>
                      </a:r>
                      <a:r>
                        <a:rPr lang="it-IT" dirty="0" smtClean="0"/>
                        <a:t> B12 </a:t>
                      </a:r>
                      <a:r>
                        <a:rPr lang="it-IT" dirty="0" err="1" smtClean="0"/>
                        <a:t>def</a:t>
                      </a:r>
                      <a:r>
                        <a:rPr lang="it-IT" dirty="0" smtClean="0"/>
                        <a:t>.</a:t>
                      </a:r>
                      <a:r>
                        <a:rPr lang="it-IT" baseline="0" dirty="0" smtClean="0"/>
                        <a:t> (3%)</a:t>
                      </a:r>
                      <a:endParaRPr lang="it-IT" dirty="0"/>
                    </a:p>
                  </a:txBody>
                  <a:tcPr/>
                </a:tc>
              </a:tr>
              <a:tr h="652158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Kabbani</a:t>
                      </a:r>
                      <a:r>
                        <a:rPr lang="it-IT" dirty="0" smtClean="0"/>
                        <a:t> A, Am J </a:t>
                      </a:r>
                      <a:r>
                        <a:rPr lang="it-IT" dirty="0" err="1" smtClean="0"/>
                        <a:t>Gastroenterol</a:t>
                      </a:r>
                      <a:r>
                        <a:rPr lang="it-IT" dirty="0" smtClean="0"/>
                        <a:t> 2014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125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13%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Low </a:t>
                      </a:r>
                      <a:r>
                        <a:rPr lang="it-IT" dirty="0" err="1" smtClean="0"/>
                        <a:t>vitamin</a:t>
                      </a:r>
                      <a:r>
                        <a:rPr lang="it-IT" dirty="0" smtClean="0"/>
                        <a:t> D (16%)</a:t>
                      </a:r>
                    </a:p>
                    <a:p>
                      <a:r>
                        <a:rPr lang="it-IT" dirty="0" smtClean="0"/>
                        <a:t>Low </a:t>
                      </a:r>
                      <a:r>
                        <a:rPr lang="it-IT" dirty="0" err="1" smtClean="0"/>
                        <a:t>ferritin</a:t>
                      </a:r>
                      <a:r>
                        <a:rPr lang="it-IT" dirty="0" smtClean="0"/>
                        <a:t>  (2.4%) </a:t>
                      </a:r>
                      <a:endParaRPr lang="it-IT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0"/>
            <a:ext cx="8424937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95536" y="1124744"/>
            <a:ext cx="1057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Aliment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Pharmacol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Ther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May;41(9):807-20</a:t>
            </a:r>
            <a:endParaRPr lang="it-IT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626469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sellaDiTesto 11"/>
          <p:cNvSpPr txBox="1"/>
          <p:nvPr/>
        </p:nvSpPr>
        <p:spPr>
          <a:xfrm>
            <a:off x="971600" y="5013176"/>
            <a:ext cx="38884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CD3+ T  </a:t>
            </a:r>
            <a:r>
              <a:rPr lang="it-IT" sz="1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lymphocytes</a:t>
            </a:r>
            <a:r>
              <a:rPr lang="it-IT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algn="ctr"/>
            <a:r>
              <a:rPr lang="it-IT" sz="1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linear</a:t>
            </a:r>
            <a:r>
              <a:rPr lang="it-IT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distribution</a:t>
            </a:r>
            <a:r>
              <a:rPr lang="it-IT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in  </a:t>
            </a:r>
            <a:r>
              <a:rPr lang="it-IT" sz="1600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the  </a:t>
            </a:r>
            <a:r>
              <a:rPr lang="it-IT" sz="1600" dirty="0" err="1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deeper</a:t>
            </a:r>
            <a:r>
              <a:rPr lang="it-IT" sz="1600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 part  </a:t>
            </a:r>
          </a:p>
          <a:p>
            <a:pPr algn="ctr"/>
            <a:r>
              <a:rPr lang="it-IT" sz="1600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of  the  mucosa   and clusters in the  villi </a:t>
            </a:r>
            <a:endParaRPr lang="it-IT" sz="1600" b="1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it-IT" sz="1400" dirty="0" smtClean="0">
                <a:solidFill>
                  <a:srgbClr val="000099"/>
                </a:solidFill>
                <a:latin typeface="+mj-lt"/>
                <a:cs typeface="Times New Roman" pitchFamily="18" charset="0"/>
              </a:rPr>
              <a:t> </a:t>
            </a:r>
            <a:endParaRPr lang="it-IT" sz="1400" dirty="0">
              <a:solidFill>
                <a:srgbClr val="000099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5652121" y="1052736"/>
            <a:ext cx="3214710" cy="5598930"/>
            <a:chOff x="5652120" y="1052736"/>
            <a:chExt cx="3214710" cy="5598930"/>
          </a:xfrm>
        </p:grpSpPr>
        <p:pic>
          <p:nvPicPr>
            <p:cNvPr id="4" name="Immagine 2" descr="Immagine21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1484785"/>
              <a:ext cx="3143272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Immagine 4" descr="Tv8.tif"/>
            <p:cNvPicPr>
              <a:picLocks noChangeAspect="1"/>
            </p:cNvPicPr>
            <p:nvPr/>
          </p:nvPicPr>
          <p:blipFill>
            <a:blip r:embed="rId4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5652120" y="4365104"/>
              <a:ext cx="3214710" cy="228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arrotondato 5"/>
            <p:cNvSpPr/>
            <p:nvPr/>
          </p:nvSpPr>
          <p:spPr>
            <a:xfrm rot="336470">
              <a:off x="5737912" y="2858958"/>
              <a:ext cx="3092036" cy="433558"/>
            </a:xfrm>
            <a:prstGeom prst="roundRect">
              <a:avLst/>
            </a:prstGeom>
            <a:noFill/>
            <a:ln w="101600">
              <a:solidFill>
                <a:srgbClr val="FF3300"/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" name="Ovale 6"/>
            <p:cNvSpPr/>
            <p:nvPr/>
          </p:nvSpPr>
          <p:spPr>
            <a:xfrm>
              <a:off x="6876256" y="5013176"/>
              <a:ext cx="914400" cy="914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6988865" y="1052736"/>
              <a:ext cx="1824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FFFF"/>
                  </a:solidFill>
                </a:rPr>
                <a:t>‘</a:t>
              </a:r>
              <a:r>
                <a:rPr lang="it-IT" dirty="0" err="1" smtClean="0">
                  <a:solidFill>
                    <a:srgbClr val="FFFFFF"/>
                  </a:solidFill>
                </a:rPr>
                <a:t>palisade</a:t>
              </a:r>
              <a:r>
                <a:rPr lang="it-IT" dirty="0" smtClean="0">
                  <a:solidFill>
                    <a:srgbClr val="FFFFFF"/>
                  </a:solidFill>
                </a:rPr>
                <a:t>’ pattern</a:t>
              </a:r>
              <a:endParaRPr lang="it-IT" dirty="0">
                <a:solidFill>
                  <a:srgbClr val="FFFFFF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7164288" y="4013228"/>
              <a:ext cx="1599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FFFF"/>
                  </a:solidFill>
                </a:rPr>
                <a:t>‘</a:t>
              </a:r>
              <a:r>
                <a:rPr lang="it-IT" dirty="0" err="1" smtClean="0">
                  <a:solidFill>
                    <a:srgbClr val="FFFFFF"/>
                  </a:solidFill>
                </a:rPr>
                <a:t>clusterized</a:t>
              </a:r>
              <a:r>
                <a:rPr lang="it-IT" dirty="0" smtClean="0">
                  <a:solidFill>
                    <a:srgbClr val="FFFFFF"/>
                  </a:solidFill>
                </a:rPr>
                <a:t> IEL’</a:t>
              </a:r>
              <a:endParaRPr lang="it-IT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6" name="Immagine 15" descr="Schermata 2016-11-09 alle 15.08.1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5546700" cy="324036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19720" y="6093296"/>
            <a:ext cx="415742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Possible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histological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pattern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cs typeface="Times New Roman" pitchFamily="18" charset="0"/>
              </a:rPr>
              <a:t>NCG/WS ?</a:t>
            </a:r>
            <a:endParaRPr lang="it-IT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604910"/>
            <a:ext cx="9144000" cy="92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No correlation between NCG/WS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and HLA-DQ2/DQ8</a:t>
            </a:r>
            <a:endParaRPr lang="it-IT" sz="32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685800" y="2071688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16" name="Grafico" r:id="rId3" imgW="7772271" imgH="4114705" progId="MSGraph.Chart.8">
                  <p:embed followColorScheme="full"/>
                </p:oleObj>
              </mc:Choice>
              <mc:Fallback>
                <p:oleObj name="Grafico" r:id="rId3" imgW="7772271" imgH="4114705" progId="MSGraph.Chart.8">
                  <p:embed followColorScheme="full"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071688"/>
                        <a:ext cx="7772400" cy="4114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95375" y="1988840"/>
            <a:ext cx="395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3300"/>
                </a:solidFill>
              </a:rPr>
              <a:t>%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783138" y="6381328"/>
            <a:ext cx="4360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Volta </a:t>
            </a:r>
            <a:r>
              <a:rPr lang="it-IT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U </a:t>
            </a:r>
            <a:r>
              <a:rPr lang="it-IT" sz="1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et</a:t>
            </a:r>
            <a:r>
              <a:rPr lang="it-IT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al, J </a:t>
            </a:r>
            <a:r>
              <a:rPr lang="it-IT" sz="1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Clin</a:t>
            </a:r>
            <a:r>
              <a:rPr lang="it-IT" sz="1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Gastroenterol</a:t>
            </a:r>
            <a:r>
              <a:rPr lang="it-IT" sz="16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2012;46:680-5</a:t>
            </a:r>
            <a:endParaRPr lang="it-IT" sz="1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it-IT" sz="4000" dirty="0" smtClean="0">
                <a:solidFill>
                  <a:srgbClr val="FFFF00"/>
                </a:solidFill>
              </a:rPr>
              <a:t>NCG/WS: a </a:t>
            </a:r>
            <a:r>
              <a:rPr lang="it-IT" sz="4000" dirty="0" err="1" smtClean="0">
                <a:solidFill>
                  <a:srgbClr val="FFFF00"/>
                </a:solidFill>
              </a:rPr>
              <a:t>likely</a:t>
            </a:r>
            <a:r>
              <a:rPr lang="it-IT" sz="4000" dirty="0" smtClean="0">
                <a:solidFill>
                  <a:srgbClr val="FFFF00"/>
                </a:solidFill>
              </a:rPr>
              <a:t> </a:t>
            </a:r>
            <a:r>
              <a:rPr lang="it-IT" sz="4000" dirty="0" err="1" smtClean="0">
                <a:solidFill>
                  <a:srgbClr val="FFFF00"/>
                </a:solidFill>
              </a:rPr>
              <a:t>persistent</a:t>
            </a:r>
            <a:r>
              <a:rPr lang="it-IT" sz="4000" dirty="0" smtClean="0">
                <a:solidFill>
                  <a:srgbClr val="FFFF00"/>
                </a:solidFill>
              </a:rPr>
              <a:t> </a:t>
            </a:r>
            <a:r>
              <a:rPr lang="it-IT" sz="4000" dirty="0" err="1" smtClean="0">
                <a:solidFill>
                  <a:srgbClr val="FFFF00"/>
                </a:solidFill>
              </a:rPr>
              <a:t>condition</a:t>
            </a:r>
            <a:endParaRPr lang="it-IT" sz="4000" dirty="0">
              <a:solidFill>
                <a:srgbClr val="FFFF00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3131840" y="1412776"/>
            <a:ext cx="2520280" cy="12024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200 </a:t>
            </a:r>
            <a:r>
              <a:rPr lang="it-IT" sz="1600" dirty="0" err="1" smtClean="0"/>
              <a:t>pts</a:t>
            </a:r>
            <a:r>
              <a:rPr lang="it-IT" sz="1600" dirty="0" smtClean="0"/>
              <a:t> </a:t>
            </a:r>
            <a:r>
              <a:rPr lang="it-IT" sz="1600" dirty="0" err="1" smtClean="0"/>
              <a:t>confirmed</a:t>
            </a:r>
            <a:r>
              <a:rPr lang="it-IT" sz="1600" dirty="0" smtClean="0"/>
              <a:t> </a:t>
            </a:r>
            <a:r>
              <a:rPr lang="it-IT" sz="1600" dirty="0" err="1" smtClean="0"/>
              <a:t>as</a:t>
            </a:r>
            <a:r>
              <a:rPr lang="it-IT" sz="1600" dirty="0" smtClean="0"/>
              <a:t> NCG/WS </a:t>
            </a:r>
            <a:r>
              <a:rPr lang="it-IT" sz="1600" dirty="0" err="1" smtClean="0"/>
              <a:t>after</a:t>
            </a:r>
            <a:r>
              <a:rPr lang="it-IT" sz="1600" dirty="0" smtClean="0"/>
              <a:t> DBPCC with 8-year follow-up</a:t>
            </a:r>
            <a:endParaRPr lang="it-IT" sz="1600" dirty="0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2843808" y="2420888"/>
            <a:ext cx="513103" cy="773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/>
          <p:cNvSpPr/>
          <p:nvPr/>
        </p:nvSpPr>
        <p:spPr>
          <a:xfrm>
            <a:off x="1907704" y="3212976"/>
            <a:ext cx="1656184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148 (74%) </a:t>
            </a:r>
            <a:r>
              <a:rPr lang="it-IT" dirty="0" err="1" smtClean="0"/>
              <a:t>still</a:t>
            </a:r>
            <a:r>
              <a:rPr lang="it-IT" dirty="0" smtClean="0"/>
              <a:t> on a </a:t>
            </a:r>
            <a:r>
              <a:rPr lang="it-IT" dirty="0" err="1" smtClean="0"/>
              <a:t>strict</a:t>
            </a:r>
            <a:r>
              <a:rPr lang="it-IT" dirty="0" smtClean="0"/>
              <a:t> GFD</a:t>
            </a:r>
            <a:endParaRPr lang="it-IT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2699792" y="4005064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1835696" y="4797152"/>
            <a:ext cx="1778496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145 (98%) </a:t>
            </a:r>
            <a:r>
              <a:rPr lang="it-IT" dirty="0" err="1" smtClean="0"/>
              <a:t>symptom-free</a:t>
            </a:r>
            <a:endParaRPr lang="it-IT" dirty="0"/>
          </a:p>
        </p:txBody>
      </p:sp>
      <p:cxnSp>
        <p:nvCxnSpPr>
          <p:cNvPr id="16" name="Connettore 2 15"/>
          <p:cNvCxnSpPr/>
          <p:nvPr/>
        </p:nvCxnSpPr>
        <p:spPr>
          <a:xfrm>
            <a:off x="5436096" y="234888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/>
          <p:cNvSpPr/>
          <p:nvPr/>
        </p:nvSpPr>
        <p:spPr>
          <a:xfrm>
            <a:off x="5796136" y="3212976"/>
            <a:ext cx="1440160" cy="986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52 (26%) on a GCD</a:t>
            </a:r>
            <a:endParaRPr lang="it-IT" dirty="0"/>
          </a:p>
        </p:txBody>
      </p:sp>
      <p:cxnSp>
        <p:nvCxnSpPr>
          <p:cNvPr id="15" name="Connettore 2 14"/>
          <p:cNvCxnSpPr>
            <a:stCxn id="17" idx="4"/>
          </p:cNvCxnSpPr>
          <p:nvPr/>
        </p:nvCxnSpPr>
        <p:spPr>
          <a:xfrm>
            <a:off x="6516216" y="4199384"/>
            <a:ext cx="0" cy="669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/>
          <p:cNvSpPr/>
          <p:nvPr/>
        </p:nvSpPr>
        <p:spPr>
          <a:xfrm>
            <a:off x="5652120" y="4869160"/>
            <a:ext cx="187220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30 (58%)  </a:t>
            </a:r>
            <a:r>
              <a:rPr lang="it-IT" dirty="0" err="1" smtClean="0"/>
              <a:t>symptom-free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851920" y="4437112"/>
            <a:ext cx="1368152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P &lt; 0.001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0" y="645333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Carroccio A </a:t>
            </a:r>
            <a:r>
              <a:rPr lang="it-IT" sz="1400" dirty="0" err="1" smtClean="0">
                <a:solidFill>
                  <a:schemeClr val="bg1"/>
                </a:solidFill>
              </a:rPr>
              <a:t>et</a:t>
            </a:r>
            <a:r>
              <a:rPr lang="it-IT" sz="1400" dirty="0" smtClean="0">
                <a:solidFill>
                  <a:schemeClr val="bg1"/>
                </a:solidFill>
              </a:rPr>
              <a:t> al. </a:t>
            </a:r>
            <a:r>
              <a:rPr lang="en-US" sz="1400" dirty="0" smtClean="0">
                <a:solidFill>
                  <a:schemeClr val="bg1"/>
                </a:solidFill>
              </a:rPr>
              <a:t>Gastroenterology. 2017 Mar 29. </a:t>
            </a:r>
            <a:r>
              <a:rPr lang="en-US" sz="1400" dirty="0" err="1" smtClean="0">
                <a:solidFill>
                  <a:schemeClr val="bg1"/>
                </a:solidFill>
              </a:rPr>
              <a:t>pii</a:t>
            </a:r>
            <a:r>
              <a:rPr lang="en-US" sz="1400" dirty="0" smtClean="0">
                <a:solidFill>
                  <a:schemeClr val="bg1"/>
                </a:solidFill>
              </a:rPr>
              <a:t>: S0016-5085(17)30343-8. </a:t>
            </a:r>
            <a:r>
              <a:rPr lang="en-US" sz="1400" dirty="0" err="1" smtClean="0">
                <a:solidFill>
                  <a:schemeClr val="bg1"/>
                </a:solidFill>
              </a:rPr>
              <a:t>Epub</a:t>
            </a:r>
            <a:r>
              <a:rPr lang="en-US" sz="1400" dirty="0" smtClean="0">
                <a:solidFill>
                  <a:schemeClr val="bg1"/>
                </a:solidFill>
              </a:rPr>
              <a:t> ahead of print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Towards</a:t>
            </a:r>
            <a:r>
              <a:rPr kumimoji="0" lang="it-IT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a </a:t>
            </a:r>
            <a:r>
              <a:rPr kumimoji="0" lang="it-IT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diagnosis</a:t>
            </a:r>
            <a:r>
              <a:rPr kumimoji="0" lang="it-IT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it-IT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of</a:t>
            </a:r>
            <a:r>
              <a:rPr kumimoji="0" lang="it-IT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NCG/WS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based</a:t>
            </a:r>
            <a:r>
              <a:rPr kumimoji="0" lang="it-IT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on positive </a:t>
            </a:r>
            <a:r>
              <a:rPr kumimoji="0" lang="it-IT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criteria</a:t>
            </a:r>
            <a:r>
              <a:rPr kumimoji="0" lang="it-IT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611560" y="1556793"/>
            <a:ext cx="7920880" cy="45693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Evaluation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of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symptom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variation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after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GFD </a:t>
            </a:r>
            <a:r>
              <a:rPr lang="it-IT" sz="28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by</a:t>
            </a:r>
            <a:r>
              <a:rPr lang="it-IT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a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modified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version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of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the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Gastrointestinal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Symptom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Rating Scale</a:t>
            </a:r>
            <a:r>
              <a:rPr kumimoji="0" lang="it-IT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(GSRS)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integrated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with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extraintestinal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manifestations</a:t>
            </a: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it-IT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Identification</a:t>
            </a:r>
            <a:r>
              <a:rPr lang="it-IT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of </a:t>
            </a:r>
            <a:r>
              <a:rPr lang="it-IT" sz="28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biomarkers</a:t>
            </a:r>
            <a:r>
              <a:rPr lang="it-IT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(</a:t>
            </a:r>
            <a:r>
              <a:rPr lang="it-IT" sz="28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possibly</a:t>
            </a:r>
            <a:r>
              <a:rPr lang="it-IT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established</a:t>
            </a:r>
            <a:r>
              <a:rPr lang="it-IT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)</a:t>
            </a:r>
          </a:p>
          <a:p>
            <a:pPr lvl="0" algn="just">
              <a:spcBef>
                <a:spcPct val="20000"/>
              </a:spcBef>
              <a:defRPr/>
            </a:pPr>
            <a:endParaRPr lang="it-IT" sz="2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it-IT" sz="28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Standardization</a:t>
            </a:r>
            <a:r>
              <a:rPr lang="it-IT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of double-</a:t>
            </a:r>
            <a:r>
              <a:rPr lang="it-IT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blind</a:t>
            </a:r>
            <a:r>
              <a:rPr lang="it-IT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placebo-</a:t>
            </a:r>
            <a:r>
              <a:rPr lang="it-IT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controlled</a:t>
            </a:r>
            <a:r>
              <a:rPr lang="it-IT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(DBPC) trial </a:t>
            </a:r>
            <a:r>
              <a:rPr lang="it-IT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as</a:t>
            </a:r>
            <a:r>
              <a:rPr lang="it-IT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confirmatory</a:t>
            </a:r>
            <a:r>
              <a:rPr lang="it-IT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diagnostic</a:t>
            </a:r>
            <a:r>
              <a:rPr lang="it-IT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test</a:t>
            </a:r>
          </a:p>
          <a:p>
            <a:pPr algn="just">
              <a:spcBef>
                <a:spcPct val="20000"/>
              </a:spcBef>
              <a:defRPr/>
            </a:pPr>
            <a:endParaRPr lang="it-IT" sz="28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51721" y="6309354"/>
            <a:ext cx="6922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3</a:t>
            </a:r>
            <a:r>
              <a:rPr lang="it-IT" sz="1400" b="1" i="1" baseline="30000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th</a:t>
            </a:r>
            <a:r>
              <a:rPr lang="it-IT" sz="1400" b="1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400" b="1" i="1" dirty="0" err="1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Consensus</a:t>
            </a:r>
            <a:r>
              <a:rPr lang="it-IT" sz="1400" b="1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 Conference on NCG/WS, Salerno 2014</a:t>
            </a:r>
            <a:endParaRPr lang="it-IT" sz="1400" b="1" i="1" dirty="0">
              <a:solidFill>
                <a:srgbClr val="FFE65F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008112"/>
          </a:xfrm>
        </p:spPr>
        <p:txBody>
          <a:bodyPr>
            <a:normAutofit/>
          </a:bodyPr>
          <a:lstStyle/>
          <a:p>
            <a:r>
              <a:rPr lang="it-IT" sz="3600" b="1" dirty="0" err="1" smtClean="0">
                <a:solidFill>
                  <a:srgbClr val="FFFF00"/>
                </a:solidFill>
                <a:cs typeface="Times New Roman" pitchFamily="18" charset="0"/>
              </a:rPr>
              <a:t>Modified</a:t>
            </a:r>
            <a:r>
              <a:rPr lang="it-IT" sz="36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it-IT" sz="3600" b="1" dirty="0" err="1" smtClean="0">
                <a:solidFill>
                  <a:srgbClr val="FFFF00"/>
                </a:solidFill>
                <a:cs typeface="Times New Roman" pitchFamily="18" charset="0"/>
              </a:rPr>
              <a:t>version</a:t>
            </a:r>
            <a:r>
              <a:rPr lang="it-IT" sz="36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it-IT" sz="3600" b="1" dirty="0" err="1" smtClean="0">
                <a:solidFill>
                  <a:srgbClr val="FFFF00"/>
                </a:solidFill>
                <a:cs typeface="Times New Roman" pitchFamily="18" charset="0"/>
              </a:rPr>
              <a:t>of</a:t>
            </a:r>
            <a:r>
              <a:rPr lang="it-IT" sz="3600" b="1" dirty="0" smtClean="0">
                <a:solidFill>
                  <a:srgbClr val="FFFF00"/>
                </a:solidFill>
                <a:cs typeface="Times New Roman" pitchFamily="18" charset="0"/>
              </a:rPr>
              <a:t> GSRS </a:t>
            </a:r>
            <a:r>
              <a:rPr lang="it-IT" sz="3600" b="1" dirty="0" err="1" smtClean="0">
                <a:solidFill>
                  <a:srgbClr val="FFFF00"/>
                </a:solidFill>
                <a:cs typeface="Times New Roman" pitchFamily="18" charset="0"/>
              </a:rPr>
              <a:t>for</a:t>
            </a:r>
            <a:r>
              <a:rPr lang="it-IT" sz="3600" b="1" dirty="0" smtClean="0">
                <a:solidFill>
                  <a:srgbClr val="FFFF00"/>
                </a:solidFill>
                <a:cs typeface="Times New Roman" pitchFamily="18" charset="0"/>
              </a:rPr>
              <a:t> NCG/WS </a:t>
            </a:r>
            <a:br>
              <a:rPr lang="it-IT" sz="3600" b="1" dirty="0" smtClean="0">
                <a:solidFill>
                  <a:srgbClr val="FFFF00"/>
                </a:solidFill>
                <a:cs typeface="Times New Roman" pitchFamily="18" charset="0"/>
              </a:rPr>
            </a:br>
            <a:r>
              <a:rPr lang="it-IT" sz="2200" b="1" dirty="0" smtClean="0">
                <a:solidFill>
                  <a:srgbClr val="FFFF00"/>
                </a:solidFill>
                <a:cs typeface="Times New Roman" pitchFamily="18" charset="0"/>
              </a:rPr>
              <a:t>(3</a:t>
            </a:r>
            <a:r>
              <a:rPr lang="it-IT" sz="2200" b="1" baseline="30000" dirty="0" smtClean="0">
                <a:solidFill>
                  <a:srgbClr val="FFFF00"/>
                </a:solidFill>
                <a:cs typeface="Times New Roman" pitchFamily="18" charset="0"/>
              </a:rPr>
              <a:t>rd </a:t>
            </a:r>
            <a:r>
              <a:rPr lang="it-IT" sz="2200" b="1" dirty="0" err="1" smtClean="0">
                <a:solidFill>
                  <a:srgbClr val="FFFF00"/>
                </a:solidFill>
                <a:cs typeface="Times New Roman" pitchFamily="18" charset="0"/>
              </a:rPr>
              <a:t>Consensus</a:t>
            </a:r>
            <a:r>
              <a:rPr lang="it-IT" sz="22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srgbClr val="FFFF00"/>
                </a:solidFill>
                <a:cs typeface="Times New Roman" pitchFamily="18" charset="0"/>
              </a:rPr>
              <a:t>Conference</a:t>
            </a:r>
            <a:r>
              <a:rPr lang="it-IT" sz="2200" b="1" dirty="0" smtClean="0">
                <a:solidFill>
                  <a:srgbClr val="FFFF00"/>
                </a:solidFill>
                <a:cs typeface="Times New Roman" pitchFamily="18" charset="0"/>
              </a:rPr>
              <a:t> on NCGS)</a:t>
            </a:r>
            <a:endParaRPr lang="it-IT" sz="22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980728"/>
            <a:ext cx="4572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013176"/>
            <a:ext cx="435597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788024" y="1196752"/>
            <a:ext cx="4355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it-IT" dirty="0" err="1" smtClean="0">
                <a:solidFill>
                  <a:schemeClr val="bg1"/>
                </a:solidFill>
              </a:rPr>
              <a:t>Patient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assessed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by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questionnaire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    at baseline on </a:t>
            </a:r>
            <a:r>
              <a:rPr lang="it-IT" dirty="0" err="1" smtClean="0">
                <a:solidFill>
                  <a:schemeClr val="bg1"/>
                </a:solidFill>
              </a:rPr>
              <a:t>gluten-containing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diet</a:t>
            </a:r>
            <a:endParaRPr lang="it-IT" dirty="0" smtClean="0">
              <a:solidFill>
                <a:schemeClr val="bg1"/>
              </a:solidFill>
            </a:endParaRPr>
          </a:p>
          <a:p>
            <a:pPr algn="just"/>
            <a:endParaRPr lang="it-IT" dirty="0" smtClean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it-IT" dirty="0" err="1" smtClean="0">
                <a:solidFill>
                  <a:schemeClr val="bg1"/>
                </a:solidFill>
              </a:rPr>
              <a:t>Symptoms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were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scored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from</a:t>
            </a:r>
            <a:r>
              <a:rPr lang="it-IT" dirty="0" smtClean="0">
                <a:solidFill>
                  <a:schemeClr val="bg1"/>
                </a:solidFill>
              </a:rPr>
              <a:t> 1 (</a:t>
            </a:r>
            <a:r>
              <a:rPr lang="it-IT" dirty="0" err="1" smtClean="0">
                <a:solidFill>
                  <a:schemeClr val="bg1"/>
                </a:solidFill>
              </a:rPr>
              <a:t>mild</a:t>
            </a:r>
            <a:r>
              <a:rPr lang="it-IT" dirty="0" smtClean="0">
                <a:solidFill>
                  <a:schemeClr val="bg1"/>
                </a:solidFill>
              </a:rPr>
              <a:t>) 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    to 10 (severe)</a:t>
            </a:r>
          </a:p>
          <a:p>
            <a:pPr algn="just"/>
            <a:endParaRPr lang="it-IT" dirty="0" smtClean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it-IT" dirty="0" smtClean="0">
                <a:solidFill>
                  <a:schemeClr val="bg1"/>
                </a:solidFill>
              </a:rPr>
              <a:t>At </a:t>
            </a:r>
            <a:r>
              <a:rPr lang="it-IT" dirty="0" err="1" smtClean="0">
                <a:solidFill>
                  <a:schemeClr val="bg1"/>
                </a:solidFill>
              </a:rPr>
              <a:t>least</a:t>
            </a:r>
            <a:r>
              <a:rPr lang="it-IT" dirty="0" smtClean="0">
                <a:solidFill>
                  <a:schemeClr val="bg1"/>
                </a:solidFill>
              </a:rPr>
              <a:t> 6 weeks  of </a:t>
            </a:r>
            <a:r>
              <a:rPr lang="it-IT" dirty="0" err="1" smtClean="0">
                <a:solidFill>
                  <a:schemeClr val="bg1"/>
                </a:solidFill>
              </a:rPr>
              <a:t>verified</a:t>
            </a:r>
            <a:r>
              <a:rPr lang="it-IT" dirty="0" smtClean="0">
                <a:solidFill>
                  <a:schemeClr val="bg1"/>
                </a:solidFill>
              </a:rPr>
              <a:t> GFD</a:t>
            </a:r>
          </a:p>
          <a:p>
            <a:pPr algn="just">
              <a:buFont typeface="Wingdings" pitchFamily="2" charset="2"/>
              <a:buChar char="Ø"/>
            </a:pPr>
            <a:endParaRPr lang="it-IT" dirty="0" smtClean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it-IT" dirty="0" smtClean="0">
                <a:solidFill>
                  <a:schemeClr val="bg1"/>
                </a:solidFill>
              </a:rPr>
              <a:t>Data </a:t>
            </a:r>
            <a:r>
              <a:rPr lang="it-IT" dirty="0" err="1" smtClean="0">
                <a:solidFill>
                  <a:schemeClr val="bg1"/>
                </a:solidFill>
              </a:rPr>
              <a:t>recording</a:t>
            </a:r>
            <a:r>
              <a:rPr lang="it-IT" dirty="0" smtClean="0">
                <a:solidFill>
                  <a:schemeClr val="bg1"/>
                </a:solidFill>
              </a:rPr>
              <a:t>: </a:t>
            </a:r>
            <a:r>
              <a:rPr lang="it-IT" dirty="0" err="1" smtClean="0">
                <a:solidFill>
                  <a:schemeClr val="bg1"/>
                </a:solidFill>
              </a:rPr>
              <a:t>weekly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completion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</a:rPr>
              <a:t>    the </a:t>
            </a:r>
            <a:r>
              <a:rPr lang="it-IT" dirty="0" err="1" smtClean="0">
                <a:solidFill>
                  <a:schemeClr val="bg1"/>
                </a:solidFill>
              </a:rPr>
              <a:t>questionnaire</a:t>
            </a:r>
            <a:r>
              <a:rPr lang="it-IT" dirty="0" smtClean="0">
                <a:solidFill>
                  <a:schemeClr val="bg1"/>
                </a:solidFill>
              </a:rPr>
              <a:t> from week 0 to 6 </a:t>
            </a:r>
          </a:p>
          <a:p>
            <a:pPr algn="just"/>
            <a:endParaRPr lang="it-IT" dirty="0" smtClean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it-IT" b="1" dirty="0" err="1" smtClean="0">
                <a:solidFill>
                  <a:srgbClr val="FFC000"/>
                </a:solidFill>
              </a:rPr>
              <a:t>Responders</a:t>
            </a:r>
            <a:r>
              <a:rPr lang="it-IT" b="1" dirty="0" smtClean="0">
                <a:solidFill>
                  <a:srgbClr val="FFC000"/>
                </a:solidFill>
              </a:rPr>
              <a:t> are </a:t>
            </a:r>
            <a:r>
              <a:rPr lang="it-IT" b="1" dirty="0" err="1" smtClean="0">
                <a:solidFill>
                  <a:srgbClr val="FFC000"/>
                </a:solidFill>
              </a:rPr>
              <a:t>those</a:t>
            </a:r>
            <a:r>
              <a:rPr lang="it-IT" b="1" dirty="0" smtClean="0">
                <a:solidFill>
                  <a:srgbClr val="FFC000"/>
                </a:solidFill>
              </a:rPr>
              <a:t> </a:t>
            </a:r>
            <a:r>
              <a:rPr lang="it-IT" b="1" dirty="0" err="1" smtClean="0">
                <a:solidFill>
                  <a:srgbClr val="FFC000"/>
                </a:solidFill>
              </a:rPr>
              <a:t>patients</a:t>
            </a:r>
            <a:r>
              <a:rPr lang="it-IT" b="1" dirty="0" smtClean="0">
                <a:solidFill>
                  <a:srgbClr val="FFC000"/>
                </a:solidFill>
              </a:rPr>
              <a:t> </a:t>
            </a:r>
            <a:r>
              <a:rPr lang="it-IT" b="1" dirty="0" err="1" smtClean="0">
                <a:solidFill>
                  <a:srgbClr val="FFC000"/>
                </a:solidFill>
              </a:rPr>
              <a:t>showing</a:t>
            </a:r>
            <a:endParaRPr lang="it-IT" b="1" dirty="0" smtClean="0">
              <a:solidFill>
                <a:srgbClr val="FFC000"/>
              </a:solidFill>
            </a:endParaRPr>
          </a:p>
          <a:p>
            <a:pPr algn="just"/>
            <a:r>
              <a:rPr lang="it-IT" b="1" dirty="0" smtClean="0">
                <a:solidFill>
                  <a:srgbClr val="FFC000"/>
                </a:solidFill>
              </a:rPr>
              <a:t>    ≥ 30% </a:t>
            </a:r>
            <a:r>
              <a:rPr lang="it-IT" b="1" dirty="0" err="1" smtClean="0">
                <a:solidFill>
                  <a:srgbClr val="FFC000"/>
                </a:solidFill>
              </a:rPr>
              <a:t>reduction</a:t>
            </a:r>
            <a:r>
              <a:rPr lang="it-IT" b="1" dirty="0" smtClean="0">
                <a:solidFill>
                  <a:srgbClr val="FFC000"/>
                </a:solidFill>
              </a:rPr>
              <a:t> </a:t>
            </a:r>
            <a:r>
              <a:rPr lang="it-IT" b="1" dirty="0" err="1" smtClean="0">
                <a:solidFill>
                  <a:srgbClr val="FFC000"/>
                </a:solidFill>
              </a:rPr>
              <a:t>of</a:t>
            </a:r>
            <a:r>
              <a:rPr lang="it-IT" b="1" dirty="0" smtClean="0">
                <a:solidFill>
                  <a:srgbClr val="FFC000"/>
                </a:solidFill>
              </a:rPr>
              <a:t> </a:t>
            </a:r>
            <a:r>
              <a:rPr lang="it-IT" b="1" dirty="0" err="1" smtClean="0">
                <a:solidFill>
                  <a:srgbClr val="FFC000"/>
                </a:solidFill>
              </a:rPr>
              <a:t>three</a:t>
            </a:r>
            <a:r>
              <a:rPr lang="it-IT" b="1" dirty="0" smtClean="0">
                <a:solidFill>
                  <a:srgbClr val="FFC000"/>
                </a:solidFill>
              </a:rPr>
              <a:t> </a:t>
            </a:r>
            <a:r>
              <a:rPr lang="it-IT" b="1" dirty="0" err="1" smtClean="0">
                <a:solidFill>
                  <a:srgbClr val="FFC000"/>
                </a:solidFill>
              </a:rPr>
              <a:t>symptoms</a:t>
            </a:r>
            <a:r>
              <a:rPr lang="it-IT" b="1" dirty="0" smtClean="0">
                <a:solidFill>
                  <a:srgbClr val="FFC000"/>
                </a:solidFill>
              </a:rPr>
              <a:t> </a:t>
            </a:r>
          </a:p>
          <a:p>
            <a:pPr algn="just"/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28600" y="0"/>
            <a:ext cx="82296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it-IT" sz="2800" b="1" kern="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Gluten</a:t>
            </a:r>
            <a:r>
              <a:rPr lang="it-IT" sz="2800" b="1" kern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and </a:t>
            </a:r>
            <a:r>
              <a:rPr lang="it-IT" sz="2800" b="1" kern="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wheat</a:t>
            </a:r>
            <a:r>
              <a:rPr lang="it-IT" sz="2800" b="1" kern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b="1" kern="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intolerance</a:t>
            </a:r>
            <a:r>
              <a:rPr lang="it-IT" sz="2800" b="1" kern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b="1" kern="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today</a:t>
            </a:r>
            <a:r>
              <a:rPr lang="it-IT" sz="2800" b="1" kern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 </a:t>
            </a:r>
            <a:r>
              <a:rPr lang="it-IT" sz="2800" b="1" kern="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are the </a:t>
            </a:r>
            <a:r>
              <a:rPr lang="it-IT" sz="2800" b="1" kern="0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growing</a:t>
            </a:r>
            <a:r>
              <a:rPr lang="it-IT" sz="2800" b="1" kern="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b="1" kern="0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ingestion</a:t>
            </a:r>
            <a:r>
              <a:rPr lang="it-IT" sz="2800" b="1" kern="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and  </a:t>
            </a:r>
            <a:r>
              <a:rPr lang="it-IT" sz="2800" b="1" kern="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modern</a:t>
            </a:r>
            <a:r>
              <a:rPr lang="it-IT" sz="2800" b="1" kern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b="1" kern="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wheat</a:t>
            </a:r>
            <a:r>
              <a:rPr lang="it-IT" sz="2800" b="1" kern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b="1" kern="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strains</a:t>
            </a:r>
            <a:r>
              <a:rPr lang="it-IT" sz="2800" b="1" kern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800" b="1" kern="0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involved</a:t>
            </a:r>
            <a:r>
              <a:rPr lang="it-IT" sz="2800" b="1" kern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79512" y="1844824"/>
            <a:ext cx="4271392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342900" indent="-342900"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b="1" kern="0" dirty="0">
                <a:latin typeface="+mj-lt"/>
                <a:cs typeface="Times New Roman" pitchFamily="18" charset="0"/>
              </a:rPr>
              <a:t>The </a:t>
            </a:r>
            <a:r>
              <a:rPr lang="en-US" sz="1600" b="1" kern="0" dirty="0" smtClean="0">
                <a:latin typeface="+mj-lt"/>
                <a:cs typeface="Times New Roman" pitchFamily="18" charset="0"/>
              </a:rPr>
              <a:t>worldwide growing consumption of wheat with a mean </a:t>
            </a:r>
            <a:r>
              <a:rPr lang="en-US" sz="1600" b="1" kern="0" dirty="0">
                <a:latin typeface="+mj-lt"/>
                <a:cs typeface="Times New Roman" pitchFamily="18" charset="0"/>
              </a:rPr>
              <a:t>gluten ingestion </a:t>
            </a:r>
            <a:r>
              <a:rPr lang="en-US" sz="1600" b="1" kern="0" dirty="0" smtClean="0">
                <a:latin typeface="+mj-lt"/>
                <a:cs typeface="Times New Roman" pitchFamily="18" charset="0"/>
              </a:rPr>
              <a:t> of 15-30 grams/day   has </a:t>
            </a:r>
            <a:r>
              <a:rPr lang="en-US" sz="1600" b="1" kern="0" dirty="0">
                <a:latin typeface="+mj-lt"/>
                <a:cs typeface="Times New Roman" pitchFamily="18" charset="0"/>
              </a:rPr>
              <a:t>contributed to a significant increase in the incidence of </a:t>
            </a:r>
            <a:r>
              <a:rPr lang="en-US" sz="1600" b="1" kern="0" dirty="0" smtClean="0">
                <a:latin typeface="+mj-lt"/>
                <a:cs typeface="Times New Roman" pitchFamily="18" charset="0"/>
              </a:rPr>
              <a:t>gluten/wheat related </a:t>
            </a:r>
            <a:r>
              <a:rPr lang="en-US" sz="1600" b="1" kern="0" dirty="0">
                <a:latin typeface="+mj-lt"/>
                <a:cs typeface="Times New Roman" pitchFamily="18" charset="0"/>
              </a:rPr>
              <a:t>disorders</a:t>
            </a:r>
          </a:p>
          <a:p>
            <a:pPr marL="342900" indent="-342900"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latin typeface="+mj-lt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b="1" kern="0" dirty="0">
                <a:latin typeface="+mj-lt"/>
                <a:cs typeface="Times New Roman" pitchFamily="18" charset="0"/>
              </a:rPr>
              <a:t>New variants of wheat have arisen as a result of the mechanization of farming and </a:t>
            </a:r>
            <a:r>
              <a:rPr lang="en-US" sz="1600" b="1" kern="0" dirty="0" smtClean="0">
                <a:latin typeface="+mj-lt"/>
                <a:cs typeface="Times New Roman" pitchFamily="18" charset="0"/>
              </a:rPr>
              <a:t>of the </a:t>
            </a:r>
            <a:r>
              <a:rPr lang="en-US" sz="1600" b="1" kern="0" dirty="0">
                <a:latin typeface="+mj-lt"/>
                <a:cs typeface="Times New Roman" pitchFamily="18" charset="0"/>
              </a:rPr>
              <a:t>growing industrial use of pesticides  and fertilizers  that could have a leading role in the adverse immunologic reactions to </a:t>
            </a:r>
            <a:r>
              <a:rPr lang="en-US" sz="1600" b="1" kern="0" dirty="0" smtClean="0">
                <a:latin typeface="+mj-lt"/>
                <a:cs typeface="Times New Roman" pitchFamily="18" charset="0"/>
              </a:rPr>
              <a:t>gluten and wheat</a:t>
            </a:r>
            <a:endParaRPr lang="en-US" sz="1600" b="1" kern="0" dirty="0">
              <a:latin typeface="+mj-lt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latin typeface="+mj-lt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b="1" kern="0" dirty="0" smtClean="0">
                <a:latin typeface="+mj-lt"/>
                <a:cs typeface="Times New Roman" pitchFamily="18" charset="0"/>
              </a:rPr>
              <a:t>The addition of vital gluten to the dough and the shortened process </a:t>
            </a:r>
            <a:r>
              <a:rPr lang="en-US" sz="1600" b="1" kern="0" dirty="0">
                <a:latin typeface="+mj-lt"/>
                <a:cs typeface="Times New Roman" pitchFamily="18" charset="0"/>
              </a:rPr>
              <a:t>of bread </a:t>
            </a:r>
            <a:r>
              <a:rPr lang="en-US" sz="1600" b="1" kern="0" dirty="0" smtClean="0">
                <a:latin typeface="+mj-lt"/>
                <a:cs typeface="Times New Roman" pitchFamily="18" charset="0"/>
              </a:rPr>
              <a:t>leavening  have led to </a:t>
            </a:r>
            <a:r>
              <a:rPr lang="en-US" sz="1600" b="1" kern="0" dirty="0">
                <a:latin typeface="+mj-lt"/>
                <a:cs typeface="Times New Roman" pitchFamily="18" charset="0"/>
              </a:rPr>
              <a:t>an increased concentration of toxic gluten peptides in bakery products </a:t>
            </a:r>
          </a:p>
          <a:p>
            <a:pPr marL="342900" indent="-342900" algn="just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latin typeface="+mj-lt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1600" kern="0" dirty="0">
              <a:latin typeface="+mj-lt"/>
              <a:cs typeface="Times New Roman" pitchFamily="18" charset="0"/>
            </a:endParaRPr>
          </a:p>
        </p:txBody>
      </p:sp>
      <p:sp>
        <p:nvSpPr>
          <p:cNvPr id="14" name="CasellaDiTesto 5"/>
          <p:cNvSpPr txBox="1">
            <a:spLocks noChangeArrowheads="1"/>
          </p:cNvSpPr>
          <p:nvPr/>
        </p:nvSpPr>
        <p:spPr bwMode="auto">
          <a:xfrm>
            <a:off x="0" y="6165305"/>
            <a:ext cx="4788024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it-IT" sz="1600" dirty="0">
                <a:solidFill>
                  <a:schemeClr val="bg1"/>
                </a:solidFill>
                <a:cs typeface="Times New Roman" pitchFamily="18" charset="0"/>
              </a:rPr>
              <a:t>De </a:t>
            </a:r>
            <a:r>
              <a:rPr lang="it-IT" sz="1600" dirty="0" err="1">
                <a:solidFill>
                  <a:schemeClr val="bg1"/>
                </a:solidFill>
                <a:cs typeface="Times New Roman" pitchFamily="18" charset="0"/>
              </a:rPr>
              <a:t>Lorgeril</a:t>
            </a:r>
            <a:r>
              <a:rPr lang="it-IT" sz="1600" dirty="0">
                <a:solidFill>
                  <a:schemeClr val="bg1"/>
                </a:solidFill>
                <a:cs typeface="Times New Roman" pitchFamily="18" charset="0"/>
              </a:rPr>
              <a:t> M </a:t>
            </a:r>
            <a:r>
              <a:rPr lang="it-IT" sz="1600" dirty="0">
                <a:solidFill>
                  <a:schemeClr val="bg1"/>
                </a:solidFill>
                <a:cs typeface="Times New Roman" pitchFamily="18" charset="0"/>
                <a:sym typeface="Symbol" pitchFamily="18" charset="2"/>
              </a:rPr>
              <a:t> </a:t>
            </a:r>
            <a:r>
              <a:rPr lang="it-IT" sz="1600" dirty="0" err="1">
                <a:solidFill>
                  <a:schemeClr val="bg1"/>
                </a:solidFill>
                <a:cs typeface="Times New Roman" pitchFamily="18" charset="0"/>
                <a:sym typeface="Symbol" pitchFamily="18" charset="2"/>
              </a:rPr>
              <a:t>Salen</a:t>
            </a:r>
            <a:r>
              <a:rPr lang="it-IT" sz="1600" dirty="0">
                <a:solidFill>
                  <a:schemeClr val="bg1"/>
                </a:solidFill>
                <a:cs typeface="Times New Roman" pitchFamily="18" charset="0"/>
                <a:sym typeface="Symbol" pitchFamily="18" charset="2"/>
              </a:rPr>
              <a:t> P, </a:t>
            </a:r>
            <a:r>
              <a:rPr lang="it-IT" sz="1600" dirty="0" err="1">
                <a:solidFill>
                  <a:schemeClr val="bg1"/>
                </a:solidFill>
                <a:cs typeface="Times New Roman" pitchFamily="18" charset="0"/>
                <a:sym typeface="Symbol" pitchFamily="18" charset="2"/>
              </a:rPr>
              <a:t>Int</a:t>
            </a:r>
            <a:r>
              <a:rPr lang="it-IT" sz="1600" dirty="0">
                <a:solidFill>
                  <a:schemeClr val="bg1"/>
                </a:solidFill>
                <a:cs typeface="Times New Roman" pitchFamily="18" charset="0"/>
                <a:sym typeface="Symbol" pitchFamily="18" charset="2"/>
              </a:rPr>
              <a:t> J </a:t>
            </a:r>
            <a:r>
              <a:rPr lang="it-IT" sz="1600" dirty="0" err="1">
                <a:solidFill>
                  <a:schemeClr val="bg1"/>
                </a:solidFill>
                <a:cs typeface="Times New Roman" pitchFamily="18" charset="0"/>
                <a:sym typeface="Symbol" pitchFamily="18" charset="2"/>
              </a:rPr>
              <a:t>Food</a:t>
            </a:r>
            <a:r>
              <a:rPr lang="it-IT" sz="1600" dirty="0">
                <a:solidFill>
                  <a:schemeClr val="bg1"/>
                </a:solidFill>
                <a:cs typeface="Times New Roman" pitchFamily="18" charset="0"/>
                <a:sym typeface="Symbol" pitchFamily="18" charset="2"/>
              </a:rPr>
              <a:t> Sci </a:t>
            </a:r>
            <a:r>
              <a:rPr lang="it-IT" sz="1600" dirty="0" err="1">
                <a:solidFill>
                  <a:schemeClr val="bg1"/>
                </a:solidFill>
                <a:cs typeface="Times New Roman" pitchFamily="18" charset="0"/>
                <a:sym typeface="Symbol" pitchFamily="18" charset="2"/>
              </a:rPr>
              <a:t>Nutr</a:t>
            </a:r>
            <a:r>
              <a:rPr lang="it-IT" sz="1600" dirty="0">
                <a:solidFill>
                  <a:schemeClr val="bg1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it-IT" sz="1600" dirty="0">
                <a:solidFill>
                  <a:schemeClr val="bg1"/>
                </a:solidFill>
                <a:cs typeface="Times New Roman" pitchFamily="18" charset="0"/>
              </a:rPr>
              <a:t> 2014</a:t>
            </a:r>
            <a:endParaRPr lang="it-IT" sz="2000" dirty="0">
              <a:solidFill>
                <a:schemeClr val="bg1"/>
              </a:solidFill>
              <a:cs typeface="Times New Roman" pitchFamily="18" charset="0"/>
            </a:endParaRPr>
          </a:p>
          <a:p>
            <a:pPr marL="342900" indent="-342900"/>
            <a:endParaRPr lang="it-IT" sz="1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7" name="Immagine 2" descr="Grano ogg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84984"/>
            <a:ext cx="223224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 descr="Fornai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5085184"/>
            <a:ext cx="1649760" cy="1169098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5"/>
            <a:ext cx="1368152" cy="13681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484784"/>
            <a:ext cx="1296144" cy="131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pa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1484784"/>
            <a:ext cx="1227436" cy="12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magine 1" descr="Grano basso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284984"/>
            <a:ext cx="195284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magine 23" descr="Fornai3_0.t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4248" y="5085184"/>
            <a:ext cx="1721768" cy="113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Biomarkers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for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 NCG/WS: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/>
            </a:r>
            <a:b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</a:b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Where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  are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we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?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Many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attempts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,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but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 no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diagnostic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tests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MS PGothic" pitchFamily="34" charset="-128"/>
                <a:cs typeface="Times New Roman" pitchFamily="18" charset="0"/>
              </a:rPr>
              <a:t>  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628800"/>
            <a:ext cx="252028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79512" y="1628801"/>
          <a:ext cx="2376263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2" name="Grafico" r:id="rId4" imgW="8229552" imgH="4524432" progId="MSGraph.Chart.8">
                  <p:embed followColorScheme="full"/>
                </p:oleObj>
              </mc:Choice>
              <mc:Fallback>
                <p:oleObj name="Grafico" r:id="rId4" imgW="8229552" imgH="4524432" progId="MSGraph.Chart.8">
                  <p:embed followColorScheme="full"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628801"/>
                        <a:ext cx="2376263" cy="194421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o 3"/>
          <p:cNvGrpSpPr>
            <a:grpSpLocks/>
          </p:cNvGrpSpPr>
          <p:nvPr/>
        </p:nvGrpSpPr>
        <p:grpSpPr bwMode="auto">
          <a:xfrm>
            <a:off x="5940152" y="1196752"/>
            <a:ext cx="3456384" cy="5040560"/>
            <a:chOff x="4716017" y="796642"/>
            <a:chExt cx="4355976" cy="5621062"/>
          </a:xfrm>
        </p:grpSpPr>
        <p:pic>
          <p:nvPicPr>
            <p:cNvPr id="8" name="Picture 8" descr="E:\per ppt\c)cd121 foto3 20x merge conte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6017" y="1240835"/>
              <a:ext cx="2962064" cy="276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tangolo 10"/>
            <p:cNvSpPr>
              <a:spLocks noChangeArrowheads="1"/>
            </p:cNvSpPr>
            <p:nvPr/>
          </p:nvSpPr>
          <p:spPr bwMode="auto">
            <a:xfrm>
              <a:off x="4766576" y="796642"/>
              <a:ext cx="3384177" cy="446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FF00FF"/>
                  </a:solidFill>
                  <a:latin typeface="Calibri" pitchFamily="34" charset="0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Calibri" pitchFamily="34" charset="0"/>
                </a:rPr>
                <a:t>Mast</a:t>
              </a:r>
              <a:r>
                <a:rPr lang="it-IT" sz="1400" dirty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Calibri" pitchFamily="34" charset="0"/>
                </a:rPr>
                <a:t>cells</a:t>
              </a:r>
              <a:r>
                <a:rPr lang="it-IT" sz="1400" dirty="0">
                  <a:solidFill>
                    <a:schemeClr val="bg1"/>
                  </a:solidFill>
                  <a:latin typeface="Calibri" pitchFamily="34" charset="0"/>
                </a:rPr>
                <a:t> density</a:t>
              </a:r>
            </a:p>
          </p:txBody>
        </p:sp>
        <p:sp>
          <p:nvSpPr>
            <p:cNvPr id="10" name="CasellaDiTesto 95"/>
            <p:cNvSpPr txBox="1">
              <a:spLocks noChangeArrowheads="1"/>
            </p:cNvSpPr>
            <p:nvPr/>
          </p:nvSpPr>
          <p:spPr bwMode="auto">
            <a:xfrm>
              <a:off x="7678081" y="2350323"/>
              <a:ext cx="1393912" cy="30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 sz="1200" dirty="0">
                  <a:solidFill>
                    <a:srgbClr val="00FF00"/>
                  </a:solidFill>
                  <a:latin typeface="Calibri" pitchFamily="34" charset="0"/>
                  <a:ea typeface="SimSun" pitchFamily="2" charset="-122"/>
                </a:rPr>
                <a:t>NF 200 </a:t>
              </a:r>
              <a:r>
                <a:rPr lang="it-IT" sz="1200" dirty="0" err="1">
                  <a:solidFill>
                    <a:srgbClr val="00FF00"/>
                  </a:solidFill>
                  <a:latin typeface="Calibri" pitchFamily="34" charset="0"/>
                  <a:ea typeface="SimSun" pitchFamily="2" charset="-122"/>
                </a:rPr>
                <a:t>kDa</a:t>
              </a:r>
              <a:endParaRPr lang="it-IT" sz="1200" dirty="0">
                <a:solidFill>
                  <a:srgbClr val="00FF00"/>
                </a:solidFill>
                <a:latin typeface="Calibri" pitchFamily="34" charset="0"/>
                <a:ea typeface="SimSun" pitchFamily="2" charset="-122"/>
              </a:endParaRPr>
            </a:p>
          </p:txBody>
        </p:sp>
        <p:sp>
          <p:nvSpPr>
            <p:cNvPr id="11" name="CasellaDiTesto 96"/>
            <p:cNvSpPr txBox="1">
              <a:spLocks noChangeArrowheads="1"/>
            </p:cNvSpPr>
            <p:nvPr/>
          </p:nvSpPr>
          <p:spPr bwMode="auto">
            <a:xfrm>
              <a:off x="7590961" y="2648719"/>
              <a:ext cx="1481032" cy="30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 sz="1200" dirty="0" err="1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Tryptase+</a:t>
              </a:r>
              <a:r>
                <a:rPr lang="it-IT" sz="1200" dirty="0">
                  <a:solidFill>
                    <a:srgbClr val="FF0000"/>
                  </a:solidFill>
                  <a:latin typeface="Calibri" pitchFamily="34" charset="0"/>
                  <a:ea typeface="SimSun" pitchFamily="2" charset="-122"/>
                </a:rPr>
                <a:t> </a:t>
              </a:r>
            </a:p>
          </p:txBody>
        </p:sp>
        <p:pic>
          <p:nvPicPr>
            <p:cNvPr id="12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 t="2779"/>
            <a:stretch>
              <a:fillRect/>
            </a:stretch>
          </p:blipFill>
          <p:spPr bwMode="auto">
            <a:xfrm>
              <a:off x="5002950" y="4113076"/>
              <a:ext cx="2876431" cy="230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uppo 3"/>
          <p:cNvGrpSpPr>
            <a:grpSpLocks/>
          </p:cNvGrpSpPr>
          <p:nvPr/>
        </p:nvGrpSpPr>
        <p:grpSpPr bwMode="auto">
          <a:xfrm>
            <a:off x="0" y="4077072"/>
            <a:ext cx="2699792" cy="1944216"/>
            <a:chOff x="2267744" y="2129652"/>
            <a:chExt cx="3865440" cy="2767798"/>
          </a:xfrm>
          <a:solidFill>
            <a:schemeClr val="accent1">
              <a:lumMod val="20000"/>
              <a:lumOff val="80000"/>
            </a:schemeClr>
          </a:solidFill>
        </p:grpSpPr>
        <p:pic>
          <p:nvPicPr>
            <p:cNvPr id="15" name="Immagine 8" descr="16-5-14.emf"/>
            <p:cNvPicPr>
              <a:picLocks noChangeAspect="1"/>
            </p:cNvPicPr>
            <p:nvPr/>
          </p:nvPicPr>
          <p:blipFill>
            <a:blip r:embed="rId8" cstate="print"/>
            <a:srcRect t="10333"/>
            <a:stretch>
              <a:fillRect/>
            </a:stretch>
          </p:blipFill>
          <p:spPr bwMode="auto">
            <a:xfrm>
              <a:off x="2267744" y="2129652"/>
              <a:ext cx="3865440" cy="27677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3321129" y="3386876"/>
              <a:ext cx="386775" cy="5667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800">
                  <a:latin typeface="Arial" charset="0"/>
                </a:rPr>
                <a:t>*</a:t>
              </a:r>
            </a:p>
          </p:txBody>
        </p:sp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3970168" y="3060188"/>
              <a:ext cx="469820" cy="5667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Arial" charset="0"/>
                </a:rPr>
                <a:t>**</a:t>
              </a: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3942486" y="2896368"/>
              <a:ext cx="585929" cy="5667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Arial" charset="0"/>
                </a:rPr>
                <a:t>***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3306594" y="3068760"/>
              <a:ext cx="386775" cy="56670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#</a:t>
              </a:r>
            </a:p>
          </p:txBody>
        </p:sp>
        <p:sp>
          <p:nvSpPr>
            <p:cNvPr id="20" name="CasellaDiTesto 17"/>
            <p:cNvSpPr txBox="1">
              <a:spLocks noChangeArrowheads="1"/>
            </p:cNvSpPr>
            <p:nvPr/>
          </p:nvSpPr>
          <p:spPr bwMode="auto">
            <a:xfrm>
              <a:off x="2624934" y="4501132"/>
              <a:ext cx="184731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0" y="1268760"/>
            <a:ext cx="2555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smtClean="0">
                <a:solidFill>
                  <a:schemeClr val="bg1"/>
                </a:solidFill>
                <a:cs typeface="Times New Roman" pitchFamily="18" charset="0"/>
              </a:rPr>
              <a:t>Volta  </a:t>
            </a:r>
            <a:r>
              <a:rPr lang="it-IT" sz="1100" i="1" dirty="0" err="1" smtClean="0">
                <a:solidFill>
                  <a:schemeClr val="bg1"/>
                </a:solidFill>
                <a:cs typeface="Times New Roman" pitchFamily="18" charset="0"/>
              </a:rPr>
              <a:t>et</a:t>
            </a:r>
            <a:r>
              <a:rPr lang="it-IT" sz="1100" i="1" dirty="0" smtClean="0">
                <a:solidFill>
                  <a:schemeClr val="bg1"/>
                </a:solidFill>
                <a:cs typeface="Times New Roman" pitchFamily="18" charset="0"/>
              </a:rPr>
              <a:t> al, JCG 2012;46:680-5</a:t>
            </a:r>
            <a:endParaRPr lang="it-IT" sz="1100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0" y="6021288"/>
            <a:ext cx="2707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smtClean="0">
                <a:solidFill>
                  <a:schemeClr val="bg1"/>
                </a:solidFill>
                <a:cs typeface="Times New Roman" pitchFamily="18" charset="0"/>
              </a:rPr>
              <a:t>Barbaro </a:t>
            </a:r>
            <a:r>
              <a:rPr lang="it-IT" sz="1100" i="1" dirty="0" err="1" smtClean="0">
                <a:solidFill>
                  <a:schemeClr val="bg1"/>
                </a:solidFill>
                <a:cs typeface="Times New Roman" pitchFamily="18" charset="0"/>
              </a:rPr>
              <a:t>et</a:t>
            </a:r>
            <a:r>
              <a:rPr lang="it-IT" sz="1100" i="1" dirty="0" smtClean="0">
                <a:solidFill>
                  <a:schemeClr val="bg1"/>
                </a:solidFill>
                <a:cs typeface="Times New Roman" pitchFamily="18" charset="0"/>
              </a:rPr>
              <a:t> al, UEJG 2014; 2(</a:t>
            </a:r>
            <a:r>
              <a:rPr lang="it-IT" sz="1100" i="1" dirty="0" err="1" smtClean="0">
                <a:solidFill>
                  <a:schemeClr val="bg1"/>
                </a:solidFill>
                <a:cs typeface="Times New Roman" pitchFamily="18" charset="0"/>
              </a:rPr>
              <a:t>suppl</a:t>
            </a:r>
            <a:r>
              <a:rPr lang="it-IT" sz="1100" i="1" dirty="0" smtClean="0">
                <a:solidFill>
                  <a:schemeClr val="bg1"/>
                </a:solidFill>
                <a:cs typeface="Times New Roman" pitchFamily="18" charset="0"/>
              </a:rPr>
              <a:t> 1) A555</a:t>
            </a:r>
            <a:endParaRPr lang="it-IT" sz="1100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771800" y="1268760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i="1" dirty="0" err="1" smtClean="0">
                <a:solidFill>
                  <a:schemeClr val="bg1"/>
                </a:solidFill>
                <a:cs typeface="Times New Roman" pitchFamily="18" charset="0"/>
              </a:rPr>
              <a:t>Valerii</a:t>
            </a:r>
            <a:r>
              <a:rPr lang="it-IT" sz="1100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it-IT" sz="1100" i="1" dirty="0" err="1" smtClean="0">
                <a:solidFill>
                  <a:schemeClr val="bg1"/>
                </a:solidFill>
                <a:cs typeface="Times New Roman" pitchFamily="18" charset="0"/>
              </a:rPr>
              <a:t>et</a:t>
            </a:r>
            <a:r>
              <a:rPr lang="it-IT" sz="1100" i="1" dirty="0" smtClean="0">
                <a:solidFill>
                  <a:schemeClr val="bg1"/>
                </a:solidFill>
                <a:cs typeface="Times New Roman" pitchFamily="18" charset="0"/>
              </a:rPr>
              <a:t> al, </a:t>
            </a:r>
            <a:r>
              <a:rPr lang="it-IT" sz="1100" i="1" dirty="0" err="1" smtClean="0">
                <a:solidFill>
                  <a:schemeClr val="bg1"/>
                </a:solidFill>
                <a:cs typeface="Times New Roman" pitchFamily="18" charset="0"/>
              </a:rPr>
              <a:t>Food</a:t>
            </a:r>
            <a:r>
              <a:rPr lang="it-IT" sz="1100" i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it-IT" sz="1100" i="1" dirty="0" err="1" smtClean="0">
                <a:solidFill>
                  <a:schemeClr val="bg1"/>
                </a:solidFill>
                <a:cs typeface="Times New Roman" pitchFamily="18" charset="0"/>
              </a:rPr>
              <a:t>Chem</a:t>
            </a:r>
            <a:r>
              <a:rPr lang="it-IT" sz="1100" i="1" dirty="0" smtClean="0">
                <a:solidFill>
                  <a:schemeClr val="bg1"/>
                </a:solidFill>
                <a:cs typeface="Times New Roman" pitchFamily="18" charset="0"/>
              </a:rPr>
              <a:t> 2015;176:167-74</a:t>
            </a:r>
            <a:endParaRPr lang="it-IT" sz="1100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915816" y="6237313"/>
            <a:ext cx="21484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100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635896" y="6525344"/>
            <a:ext cx="511256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1100" i="1" dirty="0" err="1" smtClean="0">
                <a:solidFill>
                  <a:prstClr val="white"/>
                </a:solidFill>
              </a:rPr>
              <a:t>Giancola</a:t>
            </a:r>
            <a:r>
              <a:rPr lang="it-IT" sz="1100" i="1" dirty="0" smtClean="0">
                <a:solidFill>
                  <a:prstClr val="white"/>
                </a:solidFill>
              </a:rPr>
              <a:t>, Volta, Caio, De Giorgio </a:t>
            </a:r>
            <a:r>
              <a:rPr lang="it-IT" sz="1100" i="1" dirty="0" err="1" smtClean="0">
                <a:solidFill>
                  <a:prstClr val="white"/>
                </a:solidFill>
              </a:rPr>
              <a:t>unpublished</a:t>
            </a:r>
            <a:r>
              <a:rPr lang="it-IT" sz="1100" b="1" i="1" dirty="0" smtClean="0">
                <a:solidFill>
                  <a:prstClr val="white"/>
                </a:solidFill>
              </a:rPr>
              <a:t> </a:t>
            </a:r>
          </a:p>
          <a:p>
            <a:pPr algn="ctr"/>
            <a:endParaRPr lang="it-IT" dirty="0"/>
          </a:p>
        </p:txBody>
      </p:sp>
      <p:grpSp>
        <p:nvGrpSpPr>
          <p:cNvPr id="27" name="Gruppo 26"/>
          <p:cNvGrpSpPr>
            <a:grpSpLocks/>
          </p:cNvGrpSpPr>
          <p:nvPr/>
        </p:nvGrpSpPr>
        <p:grpSpPr bwMode="auto">
          <a:xfrm>
            <a:off x="2915816" y="5157192"/>
            <a:ext cx="2448272" cy="1296144"/>
            <a:chOff x="3923928" y="964962"/>
            <a:chExt cx="3240360" cy="3551736"/>
          </a:xfrm>
        </p:grpSpPr>
        <p:pic>
          <p:nvPicPr>
            <p:cNvPr id="28" name="Picture 6" descr="ESEMPIO MISURA DISTANZ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4" t="69939" r="46458" b="8659"/>
            <a:stretch>
              <a:fillRect/>
            </a:stretch>
          </p:blipFill>
          <p:spPr bwMode="auto">
            <a:xfrm>
              <a:off x="3923928" y="964962"/>
              <a:ext cx="3228802" cy="355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ttangolo 28"/>
            <p:cNvSpPr/>
            <p:nvPr/>
          </p:nvSpPr>
          <p:spPr>
            <a:xfrm>
              <a:off x="3923928" y="980533"/>
              <a:ext cx="3240360" cy="3528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30" name="Picture 2" descr="C:\Users\fiorella\Desktop\16 marzo 2015\new\CD 203 63x 1024 C_Snapshot_00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7" t="49029" r="7889" b="3773"/>
          <a:stretch>
            <a:fillRect/>
          </a:stretch>
        </p:blipFill>
        <p:spPr bwMode="auto">
          <a:xfrm>
            <a:off x="3059832" y="3789040"/>
            <a:ext cx="223224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asellaDiTesto 30"/>
          <p:cNvSpPr txBox="1"/>
          <p:nvPr/>
        </p:nvSpPr>
        <p:spPr>
          <a:xfrm>
            <a:off x="2771800" y="3429000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chemeClr val="bg1"/>
                </a:solidFill>
              </a:rPr>
              <a:t>Close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vicinity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of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mast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cells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to</a:t>
            </a:r>
            <a:r>
              <a:rPr lang="it-IT" sz="1400" dirty="0" smtClean="0">
                <a:solidFill>
                  <a:schemeClr val="bg1"/>
                </a:solidFill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</a:rPr>
              <a:t>nerves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2771800" y="1628800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"/>
            <a:ext cx="6552728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851920" y="1"/>
            <a:ext cx="1742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 smtClean="0"/>
              <a:t>Gut</a:t>
            </a:r>
            <a:r>
              <a:rPr lang="it-IT" sz="1400" dirty="0" smtClean="0"/>
              <a:t> 2016 </a:t>
            </a:r>
            <a:r>
              <a:rPr lang="it-IT" sz="1400" dirty="0" err="1" smtClean="0"/>
              <a:t>July</a:t>
            </a:r>
            <a:r>
              <a:rPr lang="it-IT" sz="1400" dirty="0" smtClean="0"/>
              <a:t> 25</a:t>
            </a:r>
            <a:endParaRPr lang="it-IT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3707904" y="1988840"/>
            <a:ext cx="20882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50213"/>
          <a:stretch>
            <a:fillRect/>
          </a:stretch>
        </p:blipFill>
        <p:spPr bwMode="auto">
          <a:xfrm>
            <a:off x="251520" y="4797152"/>
            <a:ext cx="187220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53280"/>
          <a:stretch>
            <a:fillRect/>
          </a:stretch>
        </p:blipFill>
        <p:spPr bwMode="auto">
          <a:xfrm>
            <a:off x="2339752" y="4797152"/>
            <a:ext cx="187220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r="68082"/>
          <a:stretch>
            <a:fillRect/>
          </a:stretch>
        </p:blipFill>
        <p:spPr bwMode="auto">
          <a:xfrm>
            <a:off x="4499992" y="4797152"/>
            <a:ext cx="18002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509120"/>
            <a:ext cx="2376264" cy="208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1475656" y="1628800"/>
            <a:ext cx="914400" cy="288032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 err="1" smtClean="0"/>
              <a:t>IgM</a:t>
            </a:r>
            <a:r>
              <a:rPr lang="it-IT" sz="1400" dirty="0" smtClean="0"/>
              <a:t> AGA </a:t>
            </a:r>
            <a:endParaRPr lang="it-IT" sz="1400" dirty="0"/>
          </a:p>
        </p:txBody>
      </p:sp>
      <p:sp>
        <p:nvSpPr>
          <p:cNvPr id="11" name="Rettangolo 10"/>
          <p:cNvSpPr/>
          <p:nvPr/>
        </p:nvSpPr>
        <p:spPr>
          <a:xfrm>
            <a:off x="4283968" y="1628800"/>
            <a:ext cx="914400" cy="288032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 smtClean="0"/>
              <a:t>LBP</a:t>
            </a:r>
            <a:endParaRPr lang="it-IT" sz="1400" dirty="0"/>
          </a:p>
        </p:txBody>
      </p:sp>
      <p:sp>
        <p:nvSpPr>
          <p:cNvPr id="12" name="Rettangolo 11"/>
          <p:cNvSpPr/>
          <p:nvPr/>
        </p:nvSpPr>
        <p:spPr>
          <a:xfrm>
            <a:off x="7020272" y="1628800"/>
            <a:ext cx="914400" cy="288032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 smtClean="0"/>
              <a:t>sCD14</a:t>
            </a:r>
            <a:endParaRPr lang="it-IT" sz="1400" dirty="0"/>
          </a:p>
        </p:txBody>
      </p:sp>
      <p:sp>
        <p:nvSpPr>
          <p:cNvPr id="13" name="Rettangolo 12"/>
          <p:cNvSpPr/>
          <p:nvPr/>
        </p:nvSpPr>
        <p:spPr>
          <a:xfrm>
            <a:off x="611560" y="4365104"/>
            <a:ext cx="1224136" cy="288032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 err="1" smtClean="0"/>
              <a:t>IgM</a:t>
            </a:r>
            <a:r>
              <a:rPr lang="it-IT" sz="1400" dirty="0" smtClean="0"/>
              <a:t> </a:t>
            </a:r>
            <a:r>
              <a:rPr lang="it-IT" sz="1400" dirty="0" err="1" smtClean="0"/>
              <a:t>EndoCAB</a:t>
            </a:r>
            <a:endParaRPr lang="it-IT" sz="1400" dirty="0"/>
          </a:p>
        </p:txBody>
      </p:sp>
      <p:sp>
        <p:nvSpPr>
          <p:cNvPr id="14" name="Rettangolo 13"/>
          <p:cNvSpPr/>
          <p:nvPr/>
        </p:nvSpPr>
        <p:spPr>
          <a:xfrm>
            <a:off x="2555776" y="4365104"/>
            <a:ext cx="1440160" cy="288032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 err="1" smtClean="0"/>
              <a:t>IgM</a:t>
            </a:r>
            <a:r>
              <a:rPr lang="it-IT" sz="1400" dirty="0" smtClean="0"/>
              <a:t>  </a:t>
            </a:r>
            <a:r>
              <a:rPr lang="it-IT" sz="1400" dirty="0" err="1" smtClean="0"/>
              <a:t>to</a:t>
            </a:r>
            <a:r>
              <a:rPr lang="it-IT" sz="1400" dirty="0" smtClean="0"/>
              <a:t> </a:t>
            </a:r>
            <a:r>
              <a:rPr lang="it-IT" sz="1400" dirty="0" err="1" smtClean="0"/>
              <a:t>flagellin</a:t>
            </a:r>
            <a:endParaRPr lang="it-IT" sz="1400" dirty="0"/>
          </a:p>
        </p:txBody>
      </p:sp>
      <p:sp>
        <p:nvSpPr>
          <p:cNvPr id="15" name="Rettangolo 14"/>
          <p:cNvSpPr/>
          <p:nvPr/>
        </p:nvSpPr>
        <p:spPr>
          <a:xfrm>
            <a:off x="4932040" y="4365104"/>
            <a:ext cx="1008112" cy="288032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400" dirty="0" smtClean="0"/>
              <a:t>FABP-2</a:t>
            </a:r>
            <a:endParaRPr lang="it-IT" sz="1400" dirty="0"/>
          </a:p>
        </p:txBody>
      </p:sp>
      <p:sp>
        <p:nvSpPr>
          <p:cNvPr id="16" name="Rettangolo 15"/>
          <p:cNvSpPr/>
          <p:nvPr/>
        </p:nvSpPr>
        <p:spPr>
          <a:xfrm>
            <a:off x="6372200" y="3861048"/>
            <a:ext cx="2448272" cy="504056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 smtClean="0"/>
              <a:t>Principal</a:t>
            </a:r>
            <a:r>
              <a:rPr lang="it-IT" sz="1400" dirty="0" smtClean="0"/>
              <a:t> score </a:t>
            </a:r>
            <a:r>
              <a:rPr lang="it-IT" sz="1400" dirty="0" err="1" smtClean="0"/>
              <a:t>analysis</a:t>
            </a:r>
            <a:r>
              <a:rPr lang="it-IT" sz="1400" dirty="0" smtClean="0"/>
              <a:t> </a:t>
            </a:r>
            <a:r>
              <a:rPr lang="it-IT" sz="1400" dirty="0" err="1" smtClean="0"/>
              <a:t>by</a:t>
            </a:r>
            <a:r>
              <a:rPr lang="it-IT" sz="1400" dirty="0" smtClean="0"/>
              <a:t> </a:t>
            </a:r>
            <a:r>
              <a:rPr lang="it-IT" sz="1400" dirty="0" err="1" smtClean="0"/>
              <a:t>means</a:t>
            </a:r>
            <a:r>
              <a:rPr lang="it-IT" sz="1400" dirty="0" smtClean="0"/>
              <a:t> </a:t>
            </a:r>
            <a:r>
              <a:rPr lang="it-IT" sz="1400" dirty="0" err="1" smtClean="0"/>
              <a:t>of</a:t>
            </a:r>
            <a:r>
              <a:rPr lang="it-IT" sz="1400" dirty="0" smtClean="0"/>
              <a:t>  </a:t>
            </a:r>
            <a:r>
              <a:rPr lang="it-IT" sz="1400" dirty="0" err="1" smtClean="0"/>
              <a:t>these</a:t>
            </a:r>
            <a:r>
              <a:rPr lang="it-IT" sz="1400" dirty="0" smtClean="0"/>
              <a:t> 6 biomarkers</a:t>
            </a:r>
            <a:endParaRPr lang="it-IT" sz="1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3846"/>
          <a:stretch>
            <a:fillRect/>
          </a:stretch>
        </p:blipFill>
        <p:spPr bwMode="auto">
          <a:xfrm>
            <a:off x="6516216" y="1988840"/>
            <a:ext cx="21247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/>
          <a:srcRect l="66949"/>
          <a:stretch>
            <a:fillRect/>
          </a:stretch>
        </p:blipFill>
        <p:spPr bwMode="auto">
          <a:xfrm>
            <a:off x="1043608" y="1988840"/>
            <a:ext cx="208823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DBPC </a:t>
            </a:r>
            <a:r>
              <a:rPr kumimoji="0" lang="it-IT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trials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NCG/WS 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1285268"/>
              </p:ext>
            </p:extLst>
          </p:nvPr>
        </p:nvGraphicFramePr>
        <p:xfrm>
          <a:off x="251520" y="1211845"/>
          <a:ext cx="8435280" cy="5233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4371"/>
                <a:gridCol w="2406429"/>
                <a:gridCol w="2069031"/>
                <a:gridCol w="2325449"/>
              </a:tblGrid>
              <a:tr h="607698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Study</a:t>
                      </a:r>
                      <a:r>
                        <a:rPr lang="it-IT" sz="1600" dirty="0" smtClean="0"/>
                        <a:t> design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Patients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aseline="0" dirty="0" err="1" smtClean="0"/>
                        <a:t>Gluten</a:t>
                      </a:r>
                      <a:r>
                        <a:rPr lang="it-IT" sz="1600" baseline="0" dirty="0" smtClean="0"/>
                        <a:t>/</a:t>
                      </a:r>
                      <a:r>
                        <a:rPr lang="it-IT" sz="1600" baseline="0" dirty="0" err="1" smtClean="0"/>
                        <a:t>wheat</a:t>
                      </a:r>
                      <a:r>
                        <a:rPr lang="it-IT" sz="1600" baseline="0" dirty="0" smtClean="0"/>
                        <a:t> vs placebo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Results</a:t>
                      </a:r>
                      <a:endParaRPr lang="it-IT" sz="1600" dirty="0"/>
                    </a:p>
                  </a:txBody>
                  <a:tcPr/>
                </a:tc>
              </a:tr>
              <a:tr h="684679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Crossover DBPC Cooper, 1980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8  </a:t>
                      </a:r>
                      <a:r>
                        <a:rPr lang="it-IT" sz="1400" dirty="0" err="1" smtClean="0"/>
                        <a:t>pts</a:t>
                      </a:r>
                      <a:r>
                        <a:rPr lang="it-IT" sz="1400" dirty="0" smtClean="0"/>
                        <a:t> with </a:t>
                      </a:r>
                      <a:r>
                        <a:rPr lang="it-IT" sz="1400" dirty="0" err="1" smtClean="0"/>
                        <a:t>diarrhea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responding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to</a:t>
                      </a:r>
                      <a:r>
                        <a:rPr lang="it-IT" sz="1400" baseline="0" dirty="0" smtClean="0"/>
                        <a:t> 46-month-GFD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Tomato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soup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without</a:t>
                      </a:r>
                      <a:r>
                        <a:rPr lang="it-IT" sz="1400" dirty="0" smtClean="0"/>
                        <a:t> or </a:t>
                      </a:r>
                      <a:r>
                        <a:rPr lang="it-IT" sz="1400" dirty="0" err="1" smtClean="0"/>
                        <a:t>with</a:t>
                      </a:r>
                      <a:r>
                        <a:rPr lang="it-IT" sz="1400" dirty="0" smtClean="0"/>
                        <a:t>  </a:t>
                      </a:r>
                      <a:r>
                        <a:rPr lang="it-IT" sz="1400" dirty="0" err="1" smtClean="0"/>
                        <a:t>gluten</a:t>
                      </a:r>
                      <a:r>
                        <a:rPr lang="it-IT" sz="1400" dirty="0" smtClean="0"/>
                        <a:t> (20g/d)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Symptom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worsening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induced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by</a:t>
                      </a:r>
                      <a:r>
                        <a:rPr lang="it-IT" sz="1400" baseline="0" dirty="0" smtClean="0"/>
                        <a:t>  </a:t>
                      </a:r>
                      <a:r>
                        <a:rPr lang="it-IT" sz="1400" baseline="0" dirty="0" err="1" smtClean="0"/>
                        <a:t>gluten</a:t>
                      </a:r>
                      <a:r>
                        <a:rPr lang="it-IT" sz="1400" baseline="0" dirty="0" smtClean="0"/>
                        <a:t> in 6 </a:t>
                      </a:r>
                      <a:r>
                        <a:rPr lang="it-IT" sz="1400" baseline="0" dirty="0" err="1" smtClean="0"/>
                        <a:t>pts</a:t>
                      </a:r>
                      <a:endParaRPr lang="it-IT" sz="1400" dirty="0"/>
                    </a:p>
                  </a:txBody>
                  <a:tcPr/>
                </a:tc>
              </a:tr>
              <a:tr h="712547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DBPC </a:t>
                      </a:r>
                      <a:r>
                        <a:rPr lang="it-IT" sz="1400" b="1" baseline="0" dirty="0" smtClean="0"/>
                        <a:t> no </a:t>
                      </a:r>
                      <a:r>
                        <a:rPr lang="it-IT" sz="1400" b="1" dirty="0" smtClean="0"/>
                        <a:t>crossover</a:t>
                      </a:r>
                    </a:p>
                    <a:p>
                      <a:pPr algn="ctr"/>
                      <a:r>
                        <a:rPr lang="it-IT" sz="1400" b="1" dirty="0" err="1" smtClean="0"/>
                        <a:t>Biesiekierski</a:t>
                      </a:r>
                      <a:r>
                        <a:rPr lang="it-IT" sz="1400" b="1" dirty="0" smtClean="0"/>
                        <a:t>,</a:t>
                      </a:r>
                      <a:r>
                        <a:rPr lang="it-IT" sz="1400" b="1" baseline="0" dirty="0" smtClean="0"/>
                        <a:t> 2011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34 IBS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pts</a:t>
                      </a:r>
                      <a:r>
                        <a:rPr lang="it-IT" sz="1400" baseline="0" dirty="0" smtClean="0"/>
                        <a:t>  (</a:t>
                      </a:r>
                      <a:r>
                        <a:rPr lang="it-IT" sz="1400" baseline="0" dirty="0" err="1" smtClean="0"/>
                        <a:t>Rome</a:t>
                      </a:r>
                      <a:r>
                        <a:rPr lang="it-IT" sz="1400" baseline="0" dirty="0" smtClean="0"/>
                        <a:t> III) </a:t>
                      </a:r>
                      <a:r>
                        <a:rPr lang="it-IT" sz="1400" baseline="0" dirty="0" err="1" smtClean="0"/>
                        <a:t>responding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to</a:t>
                      </a:r>
                      <a:r>
                        <a:rPr lang="it-IT" sz="1400" baseline="0" dirty="0" smtClean="0"/>
                        <a:t>  6-week-GFD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Bread</a:t>
                      </a:r>
                      <a:r>
                        <a:rPr lang="it-IT" sz="1400" dirty="0" smtClean="0"/>
                        <a:t>/muffin</a:t>
                      </a:r>
                      <a:r>
                        <a:rPr lang="it-IT" sz="1400" baseline="0" dirty="0" smtClean="0"/>
                        <a:t>  </a:t>
                      </a:r>
                      <a:r>
                        <a:rPr lang="it-IT" sz="1400" baseline="0" dirty="0" err="1" smtClean="0"/>
                        <a:t>without</a:t>
                      </a:r>
                      <a:r>
                        <a:rPr lang="it-IT" sz="1400" baseline="0" dirty="0" smtClean="0"/>
                        <a:t> or </a:t>
                      </a:r>
                      <a:r>
                        <a:rPr lang="it-IT" sz="1400" baseline="0" dirty="0" err="1" smtClean="0"/>
                        <a:t>with</a:t>
                      </a:r>
                      <a:r>
                        <a:rPr lang="it-IT" sz="1400" baseline="0" dirty="0" smtClean="0"/>
                        <a:t>  </a:t>
                      </a:r>
                      <a:r>
                        <a:rPr lang="it-IT" sz="1400" baseline="0" dirty="0" err="1" smtClean="0"/>
                        <a:t>gluten</a:t>
                      </a:r>
                      <a:r>
                        <a:rPr lang="it-IT" sz="1400" baseline="0" dirty="0" smtClean="0"/>
                        <a:t> (16g/d)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Symptom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worsening</a:t>
                      </a:r>
                      <a:r>
                        <a:rPr lang="it-IT" sz="1400" dirty="0" smtClean="0"/>
                        <a:t>   </a:t>
                      </a:r>
                      <a:r>
                        <a:rPr lang="it-IT" sz="1400" dirty="0" err="1" smtClean="0"/>
                        <a:t>indu-ced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by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gluten</a:t>
                      </a:r>
                      <a:r>
                        <a:rPr lang="it-IT" sz="1400" dirty="0" smtClean="0"/>
                        <a:t> in 13/19 </a:t>
                      </a:r>
                      <a:r>
                        <a:rPr lang="it-IT" sz="1400" dirty="0" err="1" smtClean="0"/>
                        <a:t>pts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dirty="0" smtClean="0"/>
                        <a:t> </a:t>
                      </a:r>
                      <a:endParaRPr lang="it-IT" sz="1400" dirty="0"/>
                    </a:p>
                  </a:txBody>
                  <a:tcPr/>
                </a:tc>
              </a:tr>
              <a:tr h="52702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Crossover DBPC Carroccio, 2012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276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dirty="0" smtClean="0"/>
                        <a:t>IBS </a:t>
                      </a:r>
                      <a:r>
                        <a:rPr lang="it-IT" sz="1400" dirty="0" err="1" smtClean="0"/>
                        <a:t>pts</a:t>
                      </a:r>
                      <a:r>
                        <a:rPr lang="it-IT" sz="1400" dirty="0" smtClean="0"/>
                        <a:t> (</a:t>
                      </a:r>
                      <a:r>
                        <a:rPr lang="it-IT" sz="1400" dirty="0" err="1" smtClean="0"/>
                        <a:t>Rome</a:t>
                      </a:r>
                      <a:r>
                        <a:rPr lang="it-IT" sz="1400" dirty="0" smtClean="0"/>
                        <a:t> II) </a:t>
                      </a:r>
                    </a:p>
                    <a:p>
                      <a:pPr algn="ctr"/>
                      <a:r>
                        <a:rPr lang="it-IT" sz="1400" dirty="0" err="1" smtClean="0"/>
                        <a:t>improved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after</a:t>
                      </a:r>
                      <a:r>
                        <a:rPr lang="it-IT" sz="1400" dirty="0" smtClean="0"/>
                        <a:t> GFD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Capsules</a:t>
                      </a:r>
                      <a:r>
                        <a:rPr lang="it-IT" sz="1400" dirty="0" smtClean="0"/>
                        <a:t>  </a:t>
                      </a:r>
                      <a:r>
                        <a:rPr lang="it-IT" sz="1400" dirty="0" err="1" smtClean="0"/>
                        <a:t>with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wheat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flour</a:t>
                      </a:r>
                      <a:r>
                        <a:rPr lang="it-IT" sz="1400" dirty="0" smtClean="0"/>
                        <a:t> (13g/d) or </a:t>
                      </a:r>
                      <a:r>
                        <a:rPr lang="it-IT" sz="1400" dirty="0" err="1" smtClean="0"/>
                        <a:t>xylose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Symptom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worsening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induced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by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wheat</a:t>
                      </a:r>
                      <a:r>
                        <a:rPr lang="it-IT" sz="1400" dirty="0" smtClean="0"/>
                        <a:t>  in 25% </a:t>
                      </a:r>
                      <a:r>
                        <a:rPr lang="it-IT" sz="1400" dirty="0" err="1" smtClean="0"/>
                        <a:t>pts</a:t>
                      </a:r>
                      <a:endParaRPr lang="it-IT" sz="1400" dirty="0"/>
                    </a:p>
                  </a:txBody>
                  <a:tcPr/>
                </a:tc>
              </a:tr>
              <a:tr h="712547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/>
                        <a:t>Crossover DBPC</a:t>
                      </a:r>
                      <a:r>
                        <a:rPr lang="it-IT" sz="1400" b="1" baseline="0" dirty="0" smtClean="0"/>
                        <a:t> </a:t>
                      </a:r>
                      <a:r>
                        <a:rPr lang="it-IT" sz="1400" b="1" baseline="0" dirty="0" err="1" smtClean="0"/>
                        <a:t>Biesiekierski</a:t>
                      </a:r>
                      <a:r>
                        <a:rPr lang="it-IT" sz="1400" b="1" baseline="0" dirty="0" smtClean="0"/>
                        <a:t>, 2013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37 IBS </a:t>
                      </a:r>
                      <a:r>
                        <a:rPr lang="it-IT" sz="1400" dirty="0" err="1" smtClean="0"/>
                        <a:t>pts</a:t>
                      </a:r>
                      <a:r>
                        <a:rPr lang="it-IT" sz="1400" baseline="0" dirty="0" smtClean="0"/>
                        <a:t> (</a:t>
                      </a:r>
                      <a:r>
                        <a:rPr lang="it-IT" sz="1400" baseline="0" dirty="0" err="1" smtClean="0"/>
                        <a:t>Rome</a:t>
                      </a:r>
                      <a:r>
                        <a:rPr lang="it-IT" sz="1400" baseline="0" dirty="0" smtClean="0"/>
                        <a:t> III) </a:t>
                      </a:r>
                      <a:r>
                        <a:rPr lang="it-IT" sz="1400" baseline="0" dirty="0" err="1" smtClean="0"/>
                        <a:t>responding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to</a:t>
                      </a:r>
                      <a:r>
                        <a:rPr lang="it-IT" sz="1400" baseline="0" dirty="0" smtClean="0"/>
                        <a:t>  6-week-GFD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High -(16g/d) / </a:t>
                      </a:r>
                      <a:r>
                        <a:rPr lang="it-IT" sz="1400" dirty="0" err="1" smtClean="0"/>
                        <a:t>low-gluten</a:t>
                      </a:r>
                      <a:r>
                        <a:rPr lang="it-IT" sz="1400" dirty="0" smtClean="0"/>
                        <a:t>  </a:t>
                      </a:r>
                      <a:r>
                        <a:rPr lang="it-IT" sz="1400" dirty="0" err="1" smtClean="0"/>
                        <a:t>diet</a:t>
                      </a:r>
                      <a:r>
                        <a:rPr lang="it-IT" sz="1400" dirty="0" smtClean="0"/>
                        <a:t> (2g/d)  vs</a:t>
                      </a:r>
                      <a:r>
                        <a:rPr lang="it-IT" sz="1400" baseline="0" dirty="0" smtClean="0"/>
                        <a:t> low FODMAP </a:t>
                      </a:r>
                      <a:r>
                        <a:rPr lang="it-IT" sz="1400" baseline="0" dirty="0" err="1" smtClean="0"/>
                        <a:t>diet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Symptom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worsening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induced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by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gluten</a:t>
                      </a:r>
                      <a:r>
                        <a:rPr lang="it-IT" sz="1400" baseline="0" dirty="0" smtClean="0"/>
                        <a:t> in 8% </a:t>
                      </a:r>
                      <a:r>
                        <a:rPr lang="it-IT" sz="1400" baseline="0" dirty="0" err="1" smtClean="0"/>
                        <a:t>pts</a:t>
                      </a:r>
                      <a:endParaRPr lang="it-IT" sz="1400" baseline="0" dirty="0" smtClean="0"/>
                    </a:p>
                    <a:p>
                      <a:pPr algn="ctr"/>
                      <a:r>
                        <a:rPr lang="it-IT" sz="1400" baseline="0" dirty="0" err="1" smtClean="0"/>
                        <a:t>Response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to</a:t>
                      </a:r>
                      <a:r>
                        <a:rPr lang="it-IT" sz="1400" baseline="0" dirty="0" smtClean="0"/>
                        <a:t>  low FODMAP</a:t>
                      </a:r>
                      <a:endParaRPr lang="it-IT" sz="1400" dirty="0"/>
                    </a:p>
                  </a:txBody>
                  <a:tcPr/>
                </a:tc>
              </a:tr>
              <a:tr h="671908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Cross-over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</a:rPr>
                        <a:t> DBPC </a:t>
                      </a:r>
                    </a:p>
                    <a:p>
                      <a:pPr algn="ctr"/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</a:rPr>
                        <a:t>Di Sabatino, 2015 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61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pts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with 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NCGS/NCWS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responding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 2-year GFD 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Capsules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with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gluten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4.375g/d) /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rice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starch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Symptoms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worsening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induced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gluten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 in 16%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pts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67065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Cross-over DBPC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</a:rPr>
                        <a:t> Zanini et al., 2015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35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pts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with NCGS/NCWS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responding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 6-month-GFD 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Gluten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containing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flour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gluten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free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flour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Symptom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worsening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induced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gluten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in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34%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pts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12547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Cross-over DBPC</a:t>
                      </a:r>
                    </a:p>
                    <a:p>
                      <a:pPr algn="ctr"/>
                      <a:r>
                        <a:rPr lang="it-IT" sz="1400" b="1" dirty="0" err="1" smtClean="0">
                          <a:solidFill>
                            <a:schemeClr val="tx1"/>
                          </a:solidFill>
                        </a:rPr>
                        <a:t>Elli</a:t>
                      </a:r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 L et al., 2016</a:t>
                      </a:r>
                      <a:endParaRPr lang="it-IT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98 IBS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pts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Rome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III)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responding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to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 3-week-GFD </a:t>
                      </a:r>
                    </a:p>
                    <a:p>
                      <a:pPr algn="ctr"/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Capsules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with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gluten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5.6 g/d) /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rice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starch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Symptom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worsening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induced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by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gluten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in 28%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pts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91886" y="6476360"/>
            <a:ext cx="761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No </a:t>
            </a:r>
            <a:r>
              <a:rPr lang="it-IT" b="1" dirty="0" err="1" smtClean="0">
                <a:solidFill>
                  <a:schemeClr val="bg1"/>
                </a:solidFill>
              </a:rPr>
              <a:t>standardization</a:t>
            </a:r>
            <a:r>
              <a:rPr lang="it-IT" b="1" dirty="0" smtClean="0">
                <a:solidFill>
                  <a:schemeClr val="bg1"/>
                </a:solidFill>
              </a:rPr>
              <a:t> of the </a:t>
            </a:r>
            <a:r>
              <a:rPr lang="it-IT" b="1" dirty="0" err="1" smtClean="0">
                <a:solidFill>
                  <a:schemeClr val="bg1"/>
                </a:solidFill>
              </a:rPr>
              <a:t>challenge</a:t>
            </a:r>
            <a:r>
              <a:rPr lang="it-IT" b="1" dirty="0" smtClean="0">
                <a:solidFill>
                  <a:schemeClr val="bg1"/>
                </a:solidFill>
              </a:rPr>
              <a:t>; </a:t>
            </a:r>
            <a:r>
              <a:rPr lang="it-IT" b="1" dirty="0" err="1" smtClean="0">
                <a:solidFill>
                  <a:schemeClr val="bg1"/>
                </a:solidFill>
              </a:rPr>
              <a:t>different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vehicle</a:t>
            </a:r>
            <a:r>
              <a:rPr lang="it-IT" b="1" dirty="0" smtClean="0">
                <a:solidFill>
                  <a:schemeClr val="bg1"/>
                </a:solidFill>
              </a:rPr>
              <a:t> of </a:t>
            </a:r>
            <a:r>
              <a:rPr lang="it-IT" b="1" dirty="0" err="1" smtClean="0">
                <a:solidFill>
                  <a:schemeClr val="bg1"/>
                </a:solidFill>
              </a:rPr>
              <a:t>gluten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administration</a:t>
            </a:r>
            <a:endParaRPr lang="it-I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7382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DBPC cross-over trial </a:t>
            </a:r>
          </a:p>
          <a:p>
            <a:pPr algn="ctr"/>
            <a:r>
              <a:rPr lang="it-IT" sz="20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Gluten-containing</a:t>
            </a:r>
            <a:r>
              <a:rPr lang="it-IT" sz="2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capsules</a:t>
            </a:r>
            <a:r>
              <a:rPr lang="it-IT" sz="2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 </a:t>
            </a:r>
            <a:r>
              <a:rPr lang="it-IT" sz="20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(</a:t>
            </a:r>
            <a:r>
              <a:rPr lang="it-IT" sz="2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4.375 g/d) </a:t>
            </a:r>
            <a:r>
              <a:rPr lang="it-IT" sz="2000" b="1" i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vs </a:t>
            </a:r>
            <a:r>
              <a:rPr lang="it-IT" sz="20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placebo </a:t>
            </a:r>
            <a:r>
              <a:rPr lang="it-IT" sz="2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(</a:t>
            </a:r>
            <a:r>
              <a:rPr lang="it-IT" sz="20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rice</a:t>
            </a:r>
            <a:r>
              <a:rPr lang="it-IT" sz="2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starch</a:t>
            </a:r>
            <a:r>
              <a:rPr lang="it-IT" sz="2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) </a:t>
            </a:r>
          </a:p>
          <a:p>
            <a:pPr algn="ctr"/>
            <a:r>
              <a:rPr lang="it-IT" sz="2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in 61  NCG/WS </a:t>
            </a:r>
            <a:r>
              <a:rPr lang="it-IT" sz="20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patients</a:t>
            </a:r>
            <a:endParaRPr lang="it-IT" sz="20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it-IT" sz="20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(</a:t>
            </a:r>
            <a:r>
              <a:rPr lang="it-IT" sz="20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University</a:t>
            </a:r>
            <a:r>
              <a:rPr lang="it-IT" sz="2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of</a:t>
            </a:r>
            <a:r>
              <a:rPr lang="it-IT" sz="20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Pavia and Bologna, Italy)</a:t>
            </a:r>
            <a:endParaRPr lang="it-IT" sz="20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Immagine 2" descr="Schermata 2016-11-09 alle 15.17.4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576164"/>
            <a:ext cx="8496300" cy="4229100"/>
          </a:xfrm>
          <a:prstGeom prst="rect">
            <a:avLst/>
          </a:prstGeom>
        </p:spPr>
      </p:pic>
      <p:sp>
        <p:nvSpPr>
          <p:cNvPr id="4" name="CasellaDiTesto 43"/>
          <p:cNvSpPr txBox="1">
            <a:spLocks noChangeArrowheads="1"/>
          </p:cNvSpPr>
          <p:nvPr/>
        </p:nvSpPr>
        <p:spPr bwMode="auto">
          <a:xfrm>
            <a:off x="2339752" y="6381362"/>
            <a:ext cx="65467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1400" b="1" i="1" dirty="0" smtClean="0">
                <a:solidFill>
                  <a:srgbClr val="FFE65F"/>
                </a:solidFill>
              </a:rPr>
              <a:t>Di Sabatino A., Volta U., et al., </a:t>
            </a:r>
            <a:r>
              <a:rPr lang="it-IT" sz="1400" b="1" i="1" dirty="0" err="1" smtClean="0">
                <a:solidFill>
                  <a:srgbClr val="FFE65F"/>
                </a:solidFill>
              </a:rPr>
              <a:t>Clin</a:t>
            </a:r>
            <a:r>
              <a:rPr lang="it-IT" sz="1400" b="1" i="1" dirty="0" smtClean="0">
                <a:solidFill>
                  <a:srgbClr val="FFE65F"/>
                </a:solidFill>
              </a:rPr>
              <a:t> </a:t>
            </a:r>
            <a:r>
              <a:rPr lang="it-IT" sz="1400" b="1" i="1" dirty="0" err="1" smtClean="0">
                <a:solidFill>
                  <a:srgbClr val="FFE65F"/>
                </a:solidFill>
              </a:rPr>
              <a:t>Gastroenterol</a:t>
            </a:r>
            <a:r>
              <a:rPr lang="it-IT" sz="1400" b="1" i="1" dirty="0" smtClean="0">
                <a:solidFill>
                  <a:srgbClr val="FFE65F"/>
                </a:solidFill>
              </a:rPr>
              <a:t> </a:t>
            </a:r>
            <a:r>
              <a:rPr lang="it-IT" sz="1400" b="1" i="1" dirty="0" err="1" smtClean="0">
                <a:solidFill>
                  <a:srgbClr val="FFE65F"/>
                </a:solidFill>
              </a:rPr>
              <a:t>Hepatol</a:t>
            </a:r>
            <a:r>
              <a:rPr lang="it-IT" sz="1400" b="1" i="1" dirty="0" smtClean="0">
                <a:solidFill>
                  <a:srgbClr val="FFE65F"/>
                </a:solidFill>
              </a:rPr>
              <a:t> 2015</a:t>
            </a:r>
            <a:endParaRPr lang="it-IT" sz="1400" b="1" i="1" dirty="0">
              <a:solidFill>
                <a:srgbClr val="FFE6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4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0" y="5257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The </a:t>
            </a:r>
            <a:r>
              <a:rPr lang="it-IT" b="1" dirty="0" err="1" smtClean="0">
                <a:solidFill>
                  <a:schemeClr val="bg1"/>
                </a:solidFill>
              </a:rPr>
              <a:t>analysis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of</a:t>
            </a:r>
            <a:r>
              <a:rPr lang="it-IT" b="1" dirty="0" smtClean="0">
                <a:solidFill>
                  <a:schemeClr val="bg1"/>
                </a:solidFill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</a:rPr>
              <a:t>individual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patients</a:t>
            </a:r>
            <a:r>
              <a:rPr lang="it-IT" b="1" dirty="0" smtClean="0">
                <a:solidFill>
                  <a:schemeClr val="bg1"/>
                </a:solidFill>
              </a:rPr>
              <a:t>’ </a:t>
            </a:r>
            <a:r>
              <a:rPr lang="it-IT" b="1" dirty="0" err="1" smtClean="0">
                <a:solidFill>
                  <a:schemeClr val="bg1"/>
                </a:solidFill>
              </a:rPr>
              <a:t>scores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showed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that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only</a:t>
            </a:r>
            <a:r>
              <a:rPr lang="it-IT" b="1" dirty="0" smtClean="0">
                <a:solidFill>
                  <a:schemeClr val="bg1"/>
                </a:solidFill>
              </a:rPr>
              <a:t> 15% </a:t>
            </a:r>
            <a:r>
              <a:rPr lang="it-IT" b="1" dirty="0" err="1" smtClean="0">
                <a:solidFill>
                  <a:schemeClr val="bg1"/>
                </a:solidFill>
              </a:rPr>
              <a:t>of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subjects</a:t>
            </a:r>
            <a:r>
              <a:rPr lang="it-IT" b="1" dirty="0" smtClean="0">
                <a:solidFill>
                  <a:schemeClr val="bg1"/>
                </a:solidFill>
              </a:rPr>
              <a:t> (</a:t>
            </a:r>
            <a:r>
              <a:rPr lang="it-IT" b="1" dirty="0" smtClean="0">
                <a:solidFill>
                  <a:srgbClr val="FF0000"/>
                </a:solidFill>
              </a:rPr>
              <a:t>9/59</a:t>
            </a:r>
            <a:r>
              <a:rPr lang="it-IT" b="1" dirty="0" smtClean="0">
                <a:solidFill>
                  <a:schemeClr val="bg1"/>
                </a:solidFill>
              </a:rPr>
              <a:t>) </a:t>
            </a:r>
          </a:p>
          <a:p>
            <a:pPr algn="ctr"/>
            <a:r>
              <a:rPr lang="it-IT" b="1" dirty="0" err="1" smtClean="0">
                <a:solidFill>
                  <a:schemeClr val="bg1"/>
                </a:solidFill>
              </a:rPr>
              <a:t>had</a:t>
            </a:r>
            <a:r>
              <a:rPr lang="it-IT" b="1" dirty="0" smtClean="0">
                <a:solidFill>
                  <a:schemeClr val="bg1"/>
                </a:solidFill>
              </a:rPr>
              <a:t> a </a:t>
            </a:r>
            <a:r>
              <a:rPr lang="it-IT" b="1" dirty="0" err="1" smtClean="0">
                <a:solidFill>
                  <a:schemeClr val="bg1"/>
                </a:solidFill>
              </a:rPr>
              <a:t>significant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worsening</a:t>
            </a:r>
            <a:r>
              <a:rPr lang="it-IT" b="1" dirty="0" smtClean="0">
                <a:solidFill>
                  <a:schemeClr val="bg1"/>
                </a:solidFill>
              </a:rPr>
              <a:t>  (</a:t>
            </a:r>
            <a:r>
              <a:rPr lang="it-IT" b="1" dirty="0" err="1" smtClean="0">
                <a:solidFill>
                  <a:schemeClr val="bg1"/>
                </a:solidFill>
              </a:rPr>
              <a:t>very</a:t>
            </a:r>
            <a:r>
              <a:rPr lang="it-IT" b="1" dirty="0" smtClean="0">
                <a:solidFill>
                  <a:schemeClr val="bg1"/>
                </a:solidFill>
              </a:rPr>
              <a:t> strong in 3 and </a:t>
            </a:r>
            <a:r>
              <a:rPr lang="it-IT" b="1" dirty="0" err="1" smtClean="0">
                <a:solidFill>
                  <a:schemeClr val="bg1"/>
                </a:solidFill>
              </a:rPr>
              <a:t>evident</a:t>
            </a:r>
            <a:r>
              <a:rPr lang="it-IT" b="1" dirty="0" smtClean="0">
                <a:solidFill>
                  <a:schemeClr val="bg1"/>
                </a:solidFill>
              </a:rPr>
              <a:t> in 6 </a:t>
            </a:r>
            <a:r>
              <a:rPr lang="it-IT" b="1" dirty="0" err="1" smtClean="0">
                <a:solidFill>
                  <a:schemeClr val="bg1"/>
                </a:solidFill>
              </a:rPr>
              <a:t>pts</a:t>
            </a:r>
            <a:r>
              <a:rPr lang="it-IT" b="1" dirty="0" smtClean="0">
                <a:solidFill>
                  <a:schemeClr val="bg1"/>
                </a:solidFill>
              </a:rPr>
              <a:t>) </a:t>
            </a:r>
            <a:r>
              <a:rPr lang="it-IT" b="1" dirty="0" err="1" smtClean="0">
                <a:solidFill>
                  <a:schemeClr val="bg1"/>
                </a:solidFill>
              </a:rPr>
              <a:t>of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symptoms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when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it-IT" b="1" dirty="0" err="1" smtClean="0">
                <a:solidFill>
                  <a:schemeClr val="bg1"/>
                </a:solidFill>
              </a:rPr>
              <a:t>ingesting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gluten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capsules</a:t>
            </a:r>
            <a:r>
              <a:rPr lang="it-IT" b="1" dirty="0" smtClean="0">
                <a:solidFill>
                  <a:schemeClr val="bg1"/>
                </a:solidFill>
              </a:rPr>
              <a:t>. 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-14377" y="0"/>
            <a:ext cx="9318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Distribution of patients according to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their weekly gluten and placebo overall scores</a:t>
            </a:r>
            <a:endParaRPr lang="it-IT" sz="28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239017" y="6309346"/>
            <a:ext cx="5531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Di Sabatino A., Volta U., et al., </a:t>
            </a:r>
            <a:r>
              <a:rPr lang="it-IT" sz="1200" b="1" i="1" dirty="0" err="1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Clin</a:t>
            </a:r>
            <a:r>
              <a:rPr lang="it-IT" sz="1200" b="1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200" b="1" i="1" dirty="0" err="1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Gastroenterol</a:t>
            </a:r>
            <a:r>
              <a:rPr lang="it-IT" sz="1200" b="1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200" b="1" i="1" dirty="0" err="1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Hepatol</a:t>
            </a:r>
            <a:r>
              <a:rPr lang="it-IT" sz="1200" b="1" i="1" dirty="0" smtClean="0">
                <a:solidFill>
                  <a:srgbClr val="FFE65F"/>
                </a:solidFill>
                <a:latin typeface="+mj-lt"/>
                <a:cs typeface="Times New Roman" pitchFamily="18" charset="0"/>
              </a:rPr>
              <a:t>, 2015</a:t>
            </a:r>
            <a:endParaRPr lang="it-IT" sz="1200" b="1" i="1" dirty="0">
              <a:solidFill>
                <a:srgbClr val="FFE65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Immagine 1" descr="Schermata 2016-11-09 alle 15.20.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1268760"/>
            <a:ext cx="7236296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6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NCG/WS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confirmed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by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DBPC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trials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Segnaposto contenuto 8"/>
          <p:cNvGraphicFramePr>
            <a:graphicFrameLocks/>
          </p:cNvGraphicFramePr>
          <p:nvPr/>
        </p:nvGraphicFramePr>
        <p:xfrm>
          <a:off x="395536" y="1700808"/>
          <a:ext cx="8229600" cy="47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tangolo 6"/>
          <p:cNvSpPr/>
          <p:nvPr/>
        </p:nvSpPr>
        <p:spPr>
          <a:xfrm>
            <a:off x="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1400" dirty="0" smtClean="0">
                <a:solidFill>
                  <a:prstClr val="white"/>
                </a:solidFill>
              </a:rPr>
              <a:t>Volta U </a:t>
            </a:r>
            <a:r>
              <a:rPr lang="it-IT" sz="1400" dirty="0" err="1" smtClean="0">
                <a:solidFill>
                  <a:prstClr val="white"/>
                </a:solidFill>
              </a:rPr>
              <a:t>et</a:t>
            </a:r>
            <a:r>
              <a:rPr lang="it-IT" sz="1400" dirty="0" smtClean="0">
                <a:solidFill>
                  <a:prstClr val="white"/>
                </a:solidFill>
              </a:rPr>
              <a:t> al. </a:t>
            </a:r>
            <a:r>
              <a:rPr lang="it-IT" sz="1400" dirty="0" err="1" smtClean="0">
                <a:solidFill>
                  <a:prstClr val="white"/>
                </a:solidFill>
              </a:rPr>
              <a:t>Exp</a:t>
            </a:r>
            <a:r>
              <a:rPr lang="it-IT" sz="1400" dirty="0" smtClean="0">
                <a:solidFill>
                  <a:prstClr val="white"/>
                </a:solidFill>
              </a:rPr>
              <a:t> </a:t>
            </a:r>
            <a:r>
              <a:rPr lang="it-IT" sz="1400" dirty="0" err="1" smtClean="0">
                <a:solidFill>
                  <a:prstClr val="white"/>
                </a:solidFill>
              </a:rPr>
              <a:t>Rev</a:t>
            </a:r>
            <a:r>
              <a:rPr lang="it-IT" sz="1400" dirty="0" smtClean="0">
                <a:solidFill>
                  <a:prstClr val="white"/>
                </a:solidFill>
              </a:rPr>
              <a:t> </a:t>
            </a:r>
            <a:r>
              <a:rPr lang="it-IT" sz="1400" dirty="0" err="1" smtClean="0">
                <a:solidFill>
                  <a:prstClr val="white"/>
                </a:solidFill>
              </a:rPr>
              <a:t>Gastroenterol</a:t>
            </a:r>
            <a:r>
              <a:rPr lang="it-IT" sz="1400" dirty="0" smtClean="0">
                <a:solidFill>
                  <a:prstClr val="white"/>
                </a:solidFill>
              </a:rPr>
              <a:t> </a:t>
            </a:r>
            <a:r>
              <a:rPr lang="it-IT" sz="1400" dirty="0" err="1" smtClean="0">
                <a:solidFill>
                  <a:prstClr val="white"/>
                </a:solidFill>
              </a:rPr>
              <a:t>Hepatol</a:t>
            </a:r>
            <a:r>
              <a:rPr lang="it-IT" sz="1400" dirty="0" smtClean="0">
                <a:solidFill>
                  <a:prstClr val="white"/>
                </a:solidFill>
              </a:rPr>
              <a:t> 2017; 11:9-18</a:t>
            </a:r>
            <a:endParaRPr lang="it-IT" sz="1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04800"/>
            <a:ext cx="9324528" cy="457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sz="1900" b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it-IT" sz="19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ermentable</a:t>
            </a:r>
            <a:r>
              <a:rPr lang="it-IT" sz="19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900" b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it-IT" sz="19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ligosaccharides</a:t>
            </a:r>
            <a:r>
              <a:rPr lang="it-IT" sz="19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it-IT" sz="1900" b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it-IT" sz="19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isaccharides</a:t>
            </a:r>
            <a:r>
              <a:rPr lang="it-IT" sz="19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it-IT" sz="1900" b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it-IT" sz="19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onosaccharides</a:t>
            </a:r>
            <a:r>
              <a:rPr lang="it-IT" sz="19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900" b="1" dirty="0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it-IT" sz="19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nd </a:t>
            </a:r>
            <a:r>
              <a:rPr lang="it-IT" sz="1900" b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it-IT" sz="19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olyols</a:t>
            </a:r>
            <a:r>
              <a:rPr lang="it-IT" sz="19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9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it-IT" sz="1900" b="1" dirty="0" err="1" smtClean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FODMAPs</a:t>
            </a:r>
            <a:endParaRPr lang="it-IT" sz="1900" b="1" dirty="0" smtClean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932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29696"/>
              </p:ext>
            </p:extLst>
          </p:nvPr>
        </p:nvGraphicFramePr>
        <p:xfrm>
          <a:off x="609600" y="1143000"/>
          <a:ext cx="4038600" cy="1841500"/>
        </p:xfrm>
        <a:graphic>
          <a:graphicData uri="http://schemas.openxmlformats.org/drawingml/2006/table">
            <a:tbl>
              <a:tblPr/>
              <a:tblGrid>
                <a:gridCol w="1066800"/>
                <a:gridCol w="2971800"/>
              </a:tblGrid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Fructans</a:t>
                      </a: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Wheat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onions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garlic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legumes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66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Galactans</a:t>
                      </a: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Dried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peas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beans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soy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66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Lactose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Milk,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milk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products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66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Fructose</a:t>
                      </a: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Honey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fruits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66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Polyols</a:t>
                      </a: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Fruits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sugar-free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foods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66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75799" name="Rectangle 95"/>
          <p:cNvSpPr>
            <a:spLocks noChangeArrowheads="1"/>
          </p:cNvSpPr>
          <p:nvPr/>
        </p:nvSpPr>
        <p:spPr bwMode="auto">
          <a:xfrm>
            <a:off x="381005" y="4090988"/>
            <a:ext cx="198967" cy="12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75800" name="Picture 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24" y="3559175"/>
            <a:ext cx="3821289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01" name="Line 97"/>
          <p:cNvSpPr>
            <a:spLocks noChangeShapeType="1"/>
          </p:cNvSpPr>
          <p:nvPr/>
        </p:nvSpPr>
        <p:spPr bwMode="auto">
          <a:xfrm>
            <a:off x="4360333" y="4745038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5802" name="Rectangle 98"/>
          <p:cNvSpPr>
            <a:spLocks noChangeArrowheads="1"/>
          </p:cNvSpPr>
          <p:nvPr/>
        </p:nvSpPr>
        <p:spPr bwMode="auto">
          <a:xfrm>
            <a:off x="5954889" y="3546483"/>
            <a:ext cx="533400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5803" name="Text Box 100"/>
          <p:cNvSpPr txBox="1">
            <a:spLocks noChangeArrowheads="1"/>
          </p:cNvSpPr>
          <p:nvPr/>
        </p:nvSpPr>
        <p:spPr bwMode="auto">
          <a:xfrm>
            <a:off x="381000" y="4132263"/>
            <a:ext cx="163538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000000"/>
                </a:solidFill>
                <a:latin typeface="Arial" charset="0"/>
              </a:rPr>
              <a:t>Small intestine</a:t>
            </a:r>
          </a:p>
        </p:txBody>
      </p:sp>
      <p:sp>
        <p:nvSpPr>
          <p:cNvPr id="75804" name="Text Box 101"/>
          <p:cNvSpPr txBox="1">
            <a:spLocks noChangeArrowheads="1"/>
          </p:cNvSpPr>
          <p:nvPr/>
        </p:nvSpPr>
        <p:spPr bwMode="auto">
          <a:xfrm>
            <a:off x="2470856" y="3887788"/>
            <a:ext cx="1645002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000000"/>
                </a:solidFill>
                <a:latin typeface="Arial" charset="0"/>
              </a:rPr>
              <a:t>Large intestine</a:t>
            </a:r>
          </a:p>
        </p:txBody>
      </p:sp>
      <p:sp>
        <p:nvSpPr>
          <p:cNvPr id="75805" name="Text Box 103"/>
          <p:cNvSpPr txBox="1">
            <a:spLocks noChangeArrowheads="1"/>
          </p:cNvSpPr>
          <p:nvPr/>
        </p:nvSpPr>
        <p:spPr bwMode="auto">
          <a:xfrm>
            <a:off x="2754500" y="5638800"/>
            <a:ext cx="106471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err="1" smtClean="0">
                <a:solidFill>
                  <a:srgbClr val="000000"/>
                </a:solidFill>
                <a:latin typeface="Arial" charset="0"/>
              </a:rPr>
              <a:t>Overflow</a:t>
            </a:r>
            <a:endParaRPr lang="it-IT" sz="16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806" name="Line 109"/>
          <p:cNvSpPr>
            <a:spLocks noChangeShapeType="1"/>
          </p:cNvSpPr>
          <p:nvPr/>
        </p:nvSpPr>
        <p:spPr bwMode="auto">
          <a:xfrm>
            <a:off x="1295400" y="530225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5807" name="Line 110"/>
          <p:cNvSpPr>
            <a:spLocks noChangeShapeType="1"/>
          </p:cNvSpPr>
          <p:nvPr/>
        </p:nvSpPr>
        <p:spPr bwMode="auto">
          <a:xfrm>
            <a:off x="1295400" y="5835650"/>
            <a:ext cx="1219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5808" name="Rectangle 115"/>
          <p:cNvSpPr>
            <a:spLocks noChangeArrowheads="1"/>
          </p:cNvSpPr>
          <p:nvPr/>
        </p:nvSpPr>
        <p:spPr bwMode="auto">
          <a:xfrm>
            <a:off x="4665137" y="5867400"/>
            <a:ext cx="381987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6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Intestinal</a:t>
            </a:r>
            <a:r>
              <a:rPr lang="it-IT" sz="16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it-IT" sz="16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distension</a:t>
            </a:r>
            <a:endParaRPr lang="it-IT" sz="1600" b="1" dirty="0" smtClean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75809" name="Picture 118" descr="cov200h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5" y="1066800"/>
            <a:ext cx="18753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0" name="Picture 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7788"/>
            <a:ext cx="437585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11" name="Line 112"/>
          <p:cNvSpPr>
            <a:spLocks noChangeShapeType="1"/>
          </p:cNvSpPr>
          <p:nvPr/>
        </p:nvSpPr>
        <p:spPr bwMode="auto">
          <a:xfrm>
            <a:off x="4038600" y="586740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5812" name="Line 104"/>
          <p:cNvSpPr>
            <a:spLocks noChangeShapeType="1"/>
          </p:cNvSpPr>
          <p:nvPr/>
        </p:nvSpPr>
        <p:spPr bwMode="auto">
          <a:xfrm>
            <a:off x="990600" y="3200400"/>
            <a:ext cx="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5813" name="Line 105"/>
          <p:cNvSpPr>
            <a:spLocks noChangeShapeType="1"/>
          </p:cNvSpPr>
          <p:nvPr/>
        </p:nvSpPr>
        <p:spPr bwMode="auto">
          <a:xfrm>
            <a:off x="1447800" y="3200400"/>
            <a:ext cx="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5814" name="Line 106"/>
          <p:cNvSpPr>
            <a:spLocks noChangeShapeType="1"/>
          </p:cNvSpPr>
          <p:nvPr/>
        </p:nvSpPr>
        <p:spPr bwMode="auto">
          <a:xfrm>
            <a:off x="1143000" y="3200400"/>
            <a:ext cx="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5815" name="Line 107"/>
          <p:cNvSpPr>
            <a:spLocks noChangeShapeType="1"/>
          </p:cNvSpPr>
          <p:nvPr/>
        </p:nvSpPr>
        <p:spPr bwMode="auto">
          <a:xfrm>
            <a:off x="1284111" y="3200400"/>
            <a:ext cx="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896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"/>
            <a:ext cx="8712968" cy="666935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72200" y="1"/>
            <a:ext cx="27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        </a:t>
            </a:r>
            <a:r>
              <a:rPr lang="it-IT" sz="12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De Giorgio, </a:t>
            </a:r>
            <a:r>
              <a:rPr lang="it-IT" sz="1200" b="1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et</a:t>
            </a:r>
            <a:r>
              <a:rPr lang="it-IT" sz="12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al. </a:t>
            </a:r>
            <a:r>
              <a:rPr lang="it-IT" sz="1200" b="1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Gut</a:t>
            </a:r>
            <a:r>
              <a:rPr lang="it-IT" sz="12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2016 </a:t>
            </a:r>
            <a:endParaRPr lang="it-IT" sz="1200" b="1" dirty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916832"/>
            <a:ext cx="5616624" cy="14178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endParaRPr lang="it-IT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Limitations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>
              <a:buFont typeface="Wingdings" pitchFamily="2" charset="2"/>
              <a:buChar char="§"/>
            </a:pP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lack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double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blind</a:t>
            </a:r>
            <a:endParaRPr lang="it-IT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choice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of placebo (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such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habitual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diet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>
              <a:buFont typeface="Wingdings" pitchFamily="2" charset="2"/>
              <a:buChar char="§"/>
            </a:pP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short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term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studies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three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days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some </a:t>
            </a:r>
            <a:r>
              <a:rPr lang="it-IT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weeks</a:t>
            </a:r>
            <a:r>
              <a:rPr lang="it-IT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buFont typeface="Wingdings" pitchFamily="2" charset="2"/>
              <a:buChar char="§"/>
            </a:pPr>
            <a:endParaRPr lang="it-IT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</a:pPr>
            <a:endParaRPr lang="it-IT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5" descr="Senza n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7266" y="6381328"/>
            <a:ext cx="302667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972256" y="332655"/>
            <a:ext cx="7308144" cy="103576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Possible risks of a low FODMAP diet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820680" y="1492317"/>
            <a:ext cx="7467600" cy="4819650"/>
          </a:xfrm>
          <a:prstGeom prst="rect">
            <a:avLst/>
          </a:prstGeom>
        </p:spPr>
        <p:txBody>
          <a:bodyPr/>
          <a:lstStyle/>
          <a:p>
            <a:pPr marL="285750" marR="0" lvl="0" indent="-285750" algn="just" defTabSz="7620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pitchFamily="2" charset="2"/>
              <a:buChar char="l"/>
              <a:tabLst/>
              <a:defRPr/>
            </a:pP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Nutritional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adequacy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(low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calcium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and fibre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intake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</a:t>
            </a:r>
          </a:p>
          <a:p>
            <a:pPr marL="285750" marR="0" lvl="0" indent="-285750" algn="just" defTabSz="7620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pitchFamily="2" charset="2"/>
              <a:buChar char="l"/>
              <a:tabLst/>
              <a:defRPr/>
            </a:pP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Psychological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risk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leading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to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eating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disorders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(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orthorexia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nervosa)</a:t>
            </a:r>
          </a:p>
          <a:p>
            <a:pPr marL="285750" marR="0" lvl="0" indent="-285750" algn="just" defTabSz="7620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pitchFamily="2" charset="2"/>
              <a:buChar char="l"/>
              <a:tabLst/>
              <a:defRPr/>
            </a:pP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Gut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microbiota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changes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(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decrease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of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Bifidobacteria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with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increase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of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strongly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butyrate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producing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Clostridal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groups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</a:t>
            </a:r>
          </a:p>
          <a:p>
            <a:pPr marL="285750" marR="0" lvl="0" indent="-285750" algn="just" defTabSz="7620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pitchFamily="2" charset="2"/>
              <a:buChar char="l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The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health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implications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of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such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changes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raise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concerns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about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strict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restriction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of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FODMAPs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in the long </a:t>
            </a:r>
            <a:r>
              <a:rPr kumimoji="0" lang="it-IT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term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</a:p>
          <a:p>
            <a:pPr marL="285750" marR="0" lvl="0" indent="-285750" algn="l" defTabSz="7620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pitchFamily="2" charset="2"/>
              <a:buChar char="l"/>
              <a:tabLst/>
              <a:defRPr/>
            </a:pP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139952" y="6124768"/>
            <a:ext cx="5204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i="1" dirty="0" smtClean="0">
                <a:latin typeface="Calibri" pitchFamily="34" charset="0"/>
              </a:rPr>
              <a:t>Volta U et al, J </a:t>
            </a:r>
            <a:r>
              <a:rPr lang="sv-SE" sz="1400" b="1" i="1" dirty="0">
                <a:latin typeface="Calibri" pitchFamily="34" charset="0"/>
              </a:rPr>
              <a:t>Neurogastroenterol </a:t>
            </a:r>
            <a:r>
              <a:rPr lang="sv-SE" sz="1400" b="1" i="1" dirty="0" smtClean="0">
                <a:latin typeface="Calibri" pitchFamily="34" charset="0"/>
              </a:rPr>
              <a:t>Motil </a:t>
            </a:r>
            <a:r>
              <a:rPr lang="sv-SE" sz="1400" b="1" i="1" dirty="0">
                <a:latin typeface="Calibri" pitchFamily="34" charset="0"/>
              </a:rPr>
              <a:t>2016 </a:t>
            </a:r>
            <a:r>
              <a:rPr lang="sv-SE" sz="1400" b="1" i="1" dirty="0" smtClean="0">
                <a:latin typeface="Calibri" pitchFamily="34" charset="0"/>
              </a:rPr>
              <a:t>; 22:547-57</a:t>
            </a:r>
          </a:p>
          <a:p>
            <a:r>
              <a:rPr lang="sv-SE" sz="1400" b="1" i="1" dirty="0" smtClean="0">
                <a:latin typeface="Calibri" pitchFamily="34" charset="0"/>
              </a:rPr>
              <a:t>Krogsgaard  LR et al, Aliment Pharmacol Ther 2017; 45:1506-13</a:t>
            </a:r>
            <a:endParaRPr lang="it-IT" sz="1400" b="1" i="1" dirty="0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 l="24455" t="25909" r="17708" b="41188"/>
          <a:stretch>
            <a:fillRect/>
          </a:stretch>
        </p:blipFill>
        <p:spPr bwMode="auto">
          <a:xfrm>
            <a:off x="-1" y="2070100"/>
            <a:ext cx="9144001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 l="14175" t="11914" r="7465" b="44691"/>
          <a:stretch>
            <a:fillRect/>
          </a:stretch>
        </p:blipFill>
        <p:spPr bwMode="auto">
          <a:xfrm>
            <a:off x="167064" y="0"/>
            <a:ext cx="5762241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4956532"/>
            <a:ext cx="9144000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FF3300"/>
              </a:buClr>
              <a:buFontTx/>
              <a:buChar char="•"/>
              <a:defRPr/>
            </a:pPr>
            <a:r>
              <a:rPr lang="it-IT" dirty="0">
                <a:solidFill>
                  <a:srgbClr val="FFCC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N=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36 IBS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pts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with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suspected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food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intolerance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; </a:t>
            </a:r>
          </a:p>
          <a:p>
            <a:pPr>
              <a:lnSpc>
                <a:spcPct val="120000"/>
              </a:lnSpc>
              <a:buClr>
                <a:srgbClr val="FF3300"/>
              </a:buClr>
              <a:buFontTx/>
              <a:buChar char="•"/>
              <a:defRPr/>
            </a:pP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Food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antigens (</a:t>
            </a:r>
            <a:r>
              <a:rPr lang="it-IT" dirty="0" smtClean="0">
                <a:solidFill>
                  <a:srgbClr val="33E80F"/>
                </a:solidFill>
                <a:latin typeface="Calibri" pitchFamily="34" charset="0"/>
                <a:cs typeface="Calibri" pitchFamily="34" charset="0"/>
              </a:rPr>
              <a:t>WHEAT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cow’s milk, </a:t>
            </a:r>
            <a:r>
              <a:rPr lang="it-IT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soy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administered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via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endoscope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to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duodenal</a:t>
            </a:r>
            <a:r>
              <a:rPr lang="it-IT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mucosa</a:t>
            </a:r>
          </a:p>
          <a:p>
            <a:pPr>
              <a:lnSpc>
                <a:spcPct val="120000"/>
              </a:lnSpc>
              <a:buClr>
                <a:srgbClr val="FF3300"/>
              </a:buClr>
              <a:buFontTx/>
              <a:buChar char="•"/>
              <a:defRPr/>
            </a:pPr>
            <a:r>
              <a:rPr lang="it-IT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it-IT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real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time </a:t>
            </a:r>
            <a:r>
              <a:rPr lang="it-IT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response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to </a:t>
            </a:r>
            <a:r>
              <a:rPr lang="it-IT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food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antigens, </a:t>
            </a:r>
            <a:r>
              <a:rPr lang="it-IT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characterized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by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</a:rPr>
              <a:t>  </a:t>
            </a:r>
            <a:r>
              <a:rPr lang="it-IT" dirty="0" err="1" smtClean="0">
                <a:solidFill>
                  <a:srgbClr val="FFFFFF"/>
                </a:solidFill>
                <a:latin typeface="Calibri" pitchFamily="34" charset="0"/>
              </a:rPr>
              <a:t>increased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 pitchFamily="34" charset="0"/>
              </a:rPr>
              <a:t>IELs</a:t>
            </a:r>
            <a:r>
              <a:rPr lang="it-IT" dirty="0" smtClean="0">
                <a:solidFill>
                  <a:srgbClr val="FFFFFF"/>
                </a:solidFill>
                <a:latin typeface="Calibri" pitchFamily="34" charset="0"/>
              </a:rPr>
              <a:t>, </a:t>
            </a:r>
            <a:r>
              <a:rPr lang="it-IT" dirty="0" err="1" smtClean="0">
                <a:solidFill>
                  <a:srgbClr val="FFFFFF"/>
                </a:solidFill>
                <a:latin typeface="Calibri" pitchFamily="34" charset="0"/>
              </a:rPr>
              <a:t>epithelial</a:t>
            </a:r>
            <a:endParaRPr lang="it-IT" dirty="0" smtClean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   leaks/gaps  and widened </a:t>
            </a:r>
            <a:r>
              <a:rPr lang="en-US" dirty="0" err="1" smtClean="0">
                <a:solidFill>
                  <a:srgbClr val="FFFFFF"/>
                </a:solidFill>
                <a:latin typeface="Calibri" pitchFamily="34" charset="0"/>
              </a:rPr>
              <a:t>intervillous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spaces, in 22 out of the 36 IBS-food intolerance patients</a:t>
            </a:r>
            <a:endParaRPr lang="it-IT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12" descr="getImage">
            <a:hlinkClick r:id="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618" y="-19050"/>
            <a:ext cx="246028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559437" y="6431510"/>
            <a:ext cx="43465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b="1" i="1" dirty="0" err="1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Fritscher-Ravens</a:t>
            </a:r>
            <a:r>
              <a:rPr lang="it-IT" sz="1200" b="1" i="1" dirty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A., </a:t>
            </a:r>
            <a:r>
              <a:rPr lang="it-IT" sz="1200" b="1" i="1" dirty="0" smtClean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et al., </a:t>
            </a:r>
            <a:r>
              <a:rPr lang="it-IT" sz="1200" b="1" i="1" dirty="0" err="1" smtClean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Gastroenterology</a:t>
            </a:r>
            <a:r>
              <a:rPr lang="it-IT" sz="1200" b="1" i="1" dirty="0" smtClean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</a:t>
            </a:r>
            <a:r>
              <a:rPr lang="it-IT" sz="1200" b="1" i="1" dirty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2014;147:1012–1020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alassia str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olo 4"/>
          <p:cNvSpPr txBox="1">
            <a:spLocks/>
          </p:cNvSpPr>
          <p:nvPr/>
        </p:nvSpPr>
        <p:spPr>
          <a:xfrm>
            <a:off x="457200" y="188640"/>
            <a:ext cx="8229600" cy="936104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b="1" dirty="0" smtClean="0">
                <a:solidFill>
                  <a:srgbClr val="FF00FF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it-IT" sz="3600" b="1" dirty="0" err="1" smtClean="0">
                <a:solidFill>
                  <a:srgbClr val="FF00FF"/>
                </a:solidFill>
                <a:latin typeface="+mj-lt"/>
                <a:ea typeface="+mj-ea"/>
                <a:cs typeface="+mj-cs"/>
              </a:rPr>
              <a:t>Galaxy</a:t>
            </a:r>
            <a:r>
              <a:rPr lang="it-IT" sz="3600" b="1" dirty="0" smtClean="0">
                <a:solidFill>
                  <a:srgbClr val="FF00FF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wheat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–related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disorders</a:t>
            </a:r>
            <a:r>
              <a:rPr kumimoji="0" lang="it-IT" sz="3600" b="1" i="0" u="none" strike="noStrike" kern="120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Ovale 4"/>
          <p:cNvSpPr/>
          <p:nvPr/>
        </p:nvSpPr>
        <p:spPr>
          <a:xfrm>
            <a:off x="179512" y="2708920"/>
            <a:ext cx="3456384" cy="201622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 smtClean="0">
                <a:solidFill>
                  <a:schemeClr val="bg1"/>
                </a:solidFill>
              </a:rPr>
              <a:t>Coeliac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disease</a:t>
            </a:r>
            <a:r>
              <a:rPr lang="it-IT" sz="2400" b="1" dirty="0" smtClean="0">
                <a:solidFill>
                  <a:schemeClr val="bg1"/>
                </a:solidFill>
              </a:rPr>
              <a:t>, </a:t>
            </a:r>
            <a:r>
              <a:rPr lang="it-IT" sz="2400" b="1" dirty="0" err="1" smtClean="0">
                <a:solidFill>
                  <a:schemeClr val="bg1"/>
                </a:solidFill>
              </a:rPr>
              <a:t>dermatitis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herpetiformis</a:t>
            </a:r>
            <a:r>
              <a:rPr lang="it-IT" sz="2400" b="1" dirty="0" smtClean="0">
                <a:solidFill>
                  <a:schemeClr val="bg1"/>
                </a:solidFill>
              </a:rPr>
              <a:t> and </a:t>
            </a:r>
            <a:r>
              <a:rPr lang="it-IT" sz="2400" b="1" dirty="0" err="1" smtClean="0">
                <a:solidFill>
                  <a:schemeClr val="bg1"/>
                </a:solidFill>
              </a:rPr>
              <a:t>gluten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ataxia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6335688" y="2852936"/>
            <a:ext cx="2808312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Non </a:t>
            </a:r>
            <a:r>
              <a:rPr lang="it-IT" sz="2400" b="1" dirty="0" err="1" smtClean="0">
                <a:solidFill>
                  <a:schemeClr val="bg1"/>
                </a:solidFill>
              </a:rPr>
              <a:t>coeliac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gluten</a:t>
            </a:r>
            <a:r>
              <a:rPr lang="it-IT" sz="2400" b="1" dirty="0" smtClean="0">
                <a:solidFill>
                  <a:schemeClr val="bg1"/>
                </a:solidFill>
              </a:rPr>
              <a:t>/</a:t>
            </a:r>
            <a:r>
              <a:rPr lang="it-IT" sz="2400" b="1" dirty="0" err="1" smtClean="0">
                <a:solidFill>
                  <a:schemeClr val="bg1"/>
                </a:solidFill>
              </a:rPr>
              <a:t>wheat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sensitivity</a:t>
            </a:r>
            <a:endParaRPr lang="it-IT" sz="2400" b="1" dirty="0" smtClean="0">
              <a:solidFill>
                <a:schemeClr val="bg1"/>
              </a:solidFill>
            </a:endParaRPr>
          </a:p>
          <a:p>
            <a:pPr algn="ctr"/>
            <a:r>
              <a:rPr lang="it-IT" sz="2400" b="1" dirty="0" smtClean="0">
                <a:solidFill>
                  <a:schemeClr val="bg1"/>
                </a:solidFill>
              </a:rPr>
              <a:t>(NCG/WS)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3779912" y="3212976"/>
            <a:ext cx="2376264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 smtClean="0">
                <a:solidFill>
                  <a:schemeClr val="bg1"/>
                </a:solidFill>
              </a:rPr>
              <a:t>IgE</a:t>
            </a:r>
            <a:r>
              <a:rPr lang="it-IT" sz="2400" b="1" dirty="0" smtClean="0">
                <a:solidFill>
                  <a:schemeClr val="bg1"/>
                </a:solidFill>
              </a:rPr>
              <a:t> and </a:t>
            </a:r>
            <a:r>
              <a:rPr lang="it-IT" sz="2400" b="1" dirty="0" err="1" smtClean="0">
                <a:solidFill>
                  <a:schemeClr val="bg1"/>
                </a:solidFill>
              </a:rPr>
              <a:t>non-IgE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wheat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allergy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411760" y="1196752"/>
            <a:ext cx="4427984" cy="1490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16" name="Oval 39"/>
          <p:cNvSpPr>
            <a:spLocks noChangeArrowheads="1"/>
          </p:cNvSpPr>
          <p:nvPr/>
        </p:nvSpPr>
        <p:spPr bwMode="auto">
          <a:xfrm>
            <a:off x="2987824" y="1340768"/>
            <a:ext cx="3384376" cy="1707728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400" b="1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Consensus</a:t>
            </a:r>
            <a:r>
              <a:rPr lang="it-IT" sz="1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Conferences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on</a:t>
            </a:r>
          </a:p>
          <a:p>
            <a:pPr algn="ctr"/>
            <a:r>
              <a:rPr lang="it-IT" sz="1400" b="1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Gluten</a:t>
            </a:r>
            <a:r>
              <a:rPr lang="it-IT" sz="1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400" b="1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Related</a:t>
            </a:r>
            <a:r>
              <a:rPr lang="it-IT" sz="1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Disorders</a:t>
            </a:r>
            <a:r>
              <a:rPr lang="it-IT" sz="1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algn="ctr"/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1</a:t>
            </a:r>
            <a:r>
              <a:rPr lang="it-IT" sz="1400" b="1" baseline="300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st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London, 2011</a:t>
            </a:r>
          </a:p>
          <a:p>
            <a:pPr algn="ctr"/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2</a:t>
            </a:r>
            <a:r>
              <a:rPr lang="it-IT" sz="1400" b="1" baseline="300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nd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Munich</a:t>
            </a:r>
            <a:r>
              <a:rPr lang="it-IT" sz="14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, </a:t>
            </a:r>
            <a:r>
              <a:rPr lang="it-IT" sz="14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December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, 2012</a:t>
            </a:r>
          </a:p>
          <a:p>
            <a:pPr algn="ctr"/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3</a:t>
            </a:r>
            <a:r>
              <a:rPr lang="it-IT" sz="1400" b="1" baseline="300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rd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Salerno, 2014</a:t>
            </a:r>
          </a:p>
          <a:p>
            <a:pPr algn="ctr"/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4</a:t>
            </a:r>
            <a:r>
              <a:rPr lang="it-IT" sz="1400" b="1" baseline="300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1400" b="1" baseline="30000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Merano, </a:t>
            </a:r>
            <a:r>
              <a:rPr lang="it-IT" sz="1400" b="1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December</a:t>
            </a:r>
            <a:r>
              <a:rPr lang="it-IT" sz="1400" b="1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2016 </a:t>
            </a:r>
            <a:endParaRPr lang="it-IT" sz="14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7" name="Picture 41" descr="DSCN0378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5085184"/>
            <a:ext cx="3078910" cy="15486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794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Take home </a:t>
            </a:r>
            <a:r>
              <a:rPr kumimoji="0" lang="it-IT" sz="4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message</a:t>
            </a:r>
            <a:endParaRPr kumimoji="0" lang="it-IT" sz="47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755576" y="1600200"/>
            <a:ext cx="7560840" cy="485313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NCG/WS is a syndrome characterized by gastrointestinal (IBS-like) and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extraintestinal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symptoms elicited by gluten/wheat  ingestion </a:t>
            </a: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Before diagnosing a patient as affected by suspected NCG/WS both celiac disease and wheat allergy must be ruled out  </a:t>
            </a: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Although the number of patients with suspected NCG/WS has been reported as high as up to 6% in the general population, only 1/5 of them are confirmed to be true gluten/wheat sensitive by DBPCC trials.</a:t>
            </a: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No biomarker is available for NCG/WS diagnosis yet</a:t>
            </a: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42900" lvl="0" indent="-342900" algn="just" eaLnBrk="0" fontAlgn="base" hangingPunct="0">
              <a:lnSpc>
                <a:spcPct val="11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Double-blind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placebo-controlled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with cross-over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trials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(DBPCC) </a:t>
            </a:r>
            <a:r>
              <a:rPr lang="it-IT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by</a:t>
            </a:r>
            <a:r>
              <a:rPr lang="it-IT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using</a:t>
            </a:r>
            <a:r>
              <a:rPr lang="it-IT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4 </a:t>
            </a:r>
            <a:r>
              <a:rPr lang="it-IT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arms</a:t>
            </a:r>
            <a:r>
              <a:rPr lang="it-IT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</a:t>
            </a:r>
            <a:r>
              <a:rPr lang="it-IT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pure </a:t>
            </a:r>
            <a:r>
              <a:rPr lang="it-IT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gluten</a:t>
            </a:r>
            <a:r>
              <a:rPr lang="it-IT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it-IT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ATIs</a:t>
            </a:r>
            <a:r>
              <a:rPr lang="it-IT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it-IT" sz="20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fructans</a:t>
            </a:r>
            <a:r>
              <a:rPr lang="it-IT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and placebo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is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the right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approach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for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identifying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which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component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(s)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of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wheat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is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/are  the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culprits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involved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in </a:t>
            </a:r>
            <a:r>
              <a:rPr lang="it-IT" sz="2000" dirty="0" err="1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symptom</a:t>
            </a:r>
            <a:r>
              <a:rPr lang="it-IT" sz="2000" dirty="0" smtClean="0">
                <a:solidFill>
                  <a:schemeClr val="bg1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generation</a:t>
            </a: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6713" marR="0" lvl="0" indent="-366713" algn="just" defTabSz="9794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ubtitle 4"/>
          <p:cNvSpPr txBox="1">
            <a:spLocks/>
          </p:cNvSpPr>
          <p:nvPr/>
        </p:nvSpPr>
        <p:spPr bwMode="auto">
          <a:xfrm>
            <a:off x="0" y="5667375"/>
            <a:ext cx="9906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GB" sz="2000" smtClean="0">
              <a:solidFill>
                <a:srgbClr val="524944"/>
              </a:solidFill>
              <a:cs typeface="Arial" pitchFamily="34" charset="0"/>
            </a:endParaRPr>
          </a:p>
        </p:txBody>
      </p:sp>
      <p:sp>
        <p:nvSpPr>
          <p:cNvPr id="76802" name="Text Box 5"/>
          <p:cNvSpPr txBox="1">
            <a:spLocks noChangeArrowheads="1"/>
          </p:cNvSpPr>
          <p:nvPr/>
        </p:nvSpPr>
        <p:spPr bwMode="auto">
          <a:xfrm>
            <a:off x="9059868" y="6638958"/>
            <a:ext cx="8461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fld id="{01ED0DF5-4AE1-4B97-9992-1D92AE98E7E9}" type="slidenum">
              <a:rPr lang="en-US" sz="1000" smtClean="0">
                <a:solidFill>
                  <a:srgbClr val="364999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4</a:t>
            </a:fld>
            <a:endParaRPr lang="en-US" sz="1000" smtClean="0">
              <a:solidFill>
                <a:srgbClr val="364999"/>
              </a:solidFill>
            </a:endParaRPr>
          </a:p>
        </p:txBody>
      </p:sp>
      <p:sp>
        <p:nvSpPr>
          <p:cNvPr id="76803" name="Titolo 1"/>
          <p:cNvSpPr txBox="1">
            <a:spLocks/>
          </p:cNvSpPr>
          <p:nvPr/>
        </p:nvSpPr>
        <p:spPr bwMode="auto">
          <a:xfrm>
            <a:off x="2268538" y="765175"/>
            <a:ext cx="54721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 dirty="0" err="1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Non-Celiac</a:t>
            </a:r>
            <a:r>
              <a:rPr lang="it-IT" sz="2800" b="1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Gluten</a:t>
            </a:r>
            <a:r>
              <a:rPr lang="it-IT" sz="2800" b="1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/</a:t>
            </a:r>
            <a:r>
              <a:rPr lang="it-IT" sz="2800" b="1" dirty="0" err="1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Wheat</a:t>
            </a:r>
            <a:r>
              <a:rPr lang="it-IT" sz="2800" b="1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 </a:t>
            </a:r>
            <a:r>
              <a:rPr lang="it-IT" sz="2800" b="1" dirty="0" err="1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Sensitivity</a:t>
            </a:r>
            <a:r>
              <a:rPr lang="it-IT" sz="2800" b="1" dirty="0" smtClean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 (NCG/WS) </a:t>
            </a:r>
          </a:p>
        </p:txBody>
      </p:sp>
      <p:sp>
        <p:nvSpPr>
          <p:cNvPr id="76804" name="CasellaDiTesto 9"/>
          <p:cNvSpPr txBox="1">
            <a:spLocks noChangeArrowheads="1"/>
          </p:cNvSpPr>
          <p:nvPr/>
        </p:nvSpPr>
        <p:spPr bwMode="auto">
          <a:xfrm>
            <a:off x="642942" y="2492375"/>
            <a:ext cx="7920037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Wingdings" pitchFamily="2" charset="2"/>
              <a:buChar char="v"/>
            </a:pP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Adverse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reaction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to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gluten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 and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other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wheat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proteins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 (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ATIs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) 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Wingdings" pitchFamily="2" charset="2"/>
              <a:buChar char="v"/>
            </a:pP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Negative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serology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/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histology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(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not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diagnostic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for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CD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)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Wingdings" pitchFamily="2" charset="2"/>
              <a:buChar char="v"/>
            </a:pP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Negative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prick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test and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specific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IgE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to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gluten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Wingdings" pitchFamily="2" charset="2"/>
              <a:buChar char="v"/>
            </a:pP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Gastrointestinal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(</a:t>
            </a:r>
            <a:r>
              <a:rPr lang="ja-JP" alt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‘</a:t>
            </a:r>
            <a:r>
              <a:rPr lang="it-IT" altLang="ja-JP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IBS </a:t>
            </a:r>
            <a:r>
              <a:rPr lang="it-IT" altLang="ja-JP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like</a:t>
            </a:r>
            <a:r>
              <a:rPr lang="ja-JP" alt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’</a:t>
            </a:r>
            <a:r>
              <a:rPr lang="it-IT" altLang="ja-JP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) and </a:t>
            </a:r>
            <a:r>
              <a:rPr lang="it-IT" altLang="ja-JP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extra-intestinal</a:t>
            </a:r>
            <a:r>
              <a:rPr lang="it-IT" altLang="ja-JP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altLang="ja-JP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symptoms</a:t>
            </a:r>
            <a:endParaRPr lang="it-IT" altLang="ja-JP" sz="2200" b="1" dirty="0" smtClean="0">
              <a:solidFill>
                <a:prstClr val="white"/>
              </a:solidFill>
              <a:latin typeface="Calibri" pitchFamily="34" charset="0"/>
              <a:cs typeface="Times New Roman" pitchFamily="18" charset="0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Font typeface="Wingdings" pitchFamily="2" charset="2"/>
              <a:buChar char="v"/>
            </a:pP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Improvement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with a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gluten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/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wheat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 free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diet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/ challenge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re-evokes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200" b="1" dirty="0" err="1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symptoms</a:t>
            </a:r>
            <a:r>
              <a:rPr lang="it-IT" sz="2200" b="1" dirty="0" smtClean="0">
                <a:solidFill>
                  <a:prstClr val="white"/>
                </a:solidFill>
                <a:latin typeface="Calibri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76805" name="CasellaDiTesto 171"/>
          <p:cNvSpPr txBox="1">
            <a:spLocks noChangeArrowheads="1"/>
          </p:cNvSpPr>
          <p:nvPr/>
        </p:nvSpPr>
        <p:spPr bwMode="auto">
          <a:xfrm>
            <a:off x="3419479" y="5949950"/>
            <a:ext cx="53165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400" b="1" i="1" dirty="0" smtClean="0">
                <a:solidFill>
                  <a:srgbClr val="FFFF99"/>
                </a:solidFill>
                <a:latin typeface="Calibri" pitchFamily="34" charset="0"/>
              </a:rPr>
              <a:t>4th </a:t>
            </a:r>
            <a:r>
              <a:rPr lang="it-IT" sz="1400" b="1" i="1" dirty="0" err="1" smtClean="0">
                <a:solidFill>
                  <a:srgbClr val="FFFF99"/>
                </a:solidFill>
                <a:latin typeface="Calibri" pitchFamily="34" charset="0"/>
              </a:rPr>
              <a:t>Consensus</a:t>
            </a:r>
            <a:r>
              <a:rPr lang="it-IT" sz="1400" b="1" i="1" dirty="0" smtClean="0">
                <a:solidFill>
                  <a:srgbClr val="FFFF99"/>
                </a:solidFill>
                <a:latin typeface="Calibri" pitchFamily="34" charset="0"/>
              </a:rPr>
              <a:t> Conference on </a:t>
            </a:r>
            <a:r>
              <a:rPr lang="it-IT" sz="1400" b="1" i="1" dirty="0" err="1" smtClean="0">
                <a:solidFill>
                  <a:srgbClr val="FFFF99"/>
                </a:solidFill>
                <a:latin typeface="Calibri" pitchFamily="34" charset="0"/>
              </a:rPr>
              <a:t>Gluten</a:t>
            </a:r>
            <a:r>
              <a:rPr lang="it-IT" sz="1400" b="1" i="1" dirty="0" smtClean="0">
                <a:solidFill>
                  <a:srgbClr val="FFFF99"/>
                </a:solidFill>
                <a:latin typeface="Calibri" pitchFamily="34" charset="0"/>
              </a:rPr>
              <a:t> </a:t>
            </a:r>
            <a:r>
              <a:rPr lang="it-IT" sz="1400" b="1" i="1" dirty="0" err="1" smtClean="0">
                <a:solidFill>
                  <a:srgbClr val="FFFF99"/>
                </a:solidFill>
                <a:latin typeface="Calibri" pitchFamily="34" charset="0"/>
              </a:rPr>
              <a:t>Related</a:t>
            </a:r>
            <a:r>
              <a:rPr lang="it-IT" sz="1400" b="1" i="1" dirty="0" smtClean="0">
                <a:solidFill>
                  <a:srgbClr val="FFFF99"/>
                </a:solidFill>
                <a:latin typeface="Calibri" pitchFamily="34" charset="0"/>
              </a:rPr>
              <a:t> </a:t>
            </a:r>
            <a:r>
              <a:rPr lang="it-IT" sz="1400" b="1" i="1" dirty="0" err="1" smtClean="0">
                <a:solidFill>
                  <a:srgbClr val="FFFF99"/>
                </a:solidFill>
                <a:latin typeface="Calibri" pitchFamily="34" charset="0"/>
              </a:rPr>
              <a:t>Disorders</a:t>
            </a:r>
            <a:r>
              <a:rPr lang="it-IT" sz="1400" b="1" i="1" dirty="0" smtClean="0">
                <a:solidFill>
                  <a:srgbClr val="FFFF99"/>
                </a:solidFill>
                <a:latin typeface="Calibri" pitchFamily="34" charset="0"/>
              </a:rPr>
              <a:t>, Merano 2016</a:t>
            </a:r>
          </a:p>
        </p:txBody>
      </p:sp>
      <p:pic>
        <p:nvPicPr>
          <p:cNvPr id="76806" name="Picture 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8" y="98425"/>
            <a:ext cx="20574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92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4"/>
          <p:cNvSpPr txBox="1">
            <a:spLocks/>
          </p:cNvSpPr>
          <p:nvPr/>
        </p:nvSpPr>
        <p:spPr bwMode="auto">
          <a:xfrm>
            <a:off x="685800" y="142875"/>
            <a:ext cx="77724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Non-Celiac </a:t>
            </a:r>
            <a:r>
              <a:rPr lang="en-US" sz="2600" b="1" dirty="0" smtClean="0">
                <a:solidFill>
                  <a:srgbClr val="FFFF00"/>
                </a:solidFill>
                <a:latin typeface="Calibri" pitchFamily="34" charset="0"/>
              </a:rPr>
              <a:t>Gluten/Wheat 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Sensitivity (</a:t>
            </a:r>
            <a:r>
              <a:rPr lang="en-US" sz="2600" b="1" dirty="0" smtClean="0">
                <a:solidFill>
                  <a:srgbClr val="FFFF00"/>
                </a:solidFill>
                <a:latin typeface="Calibri" pitchFamily="34" charset="0"/>
              </a:rPr>
              <a:t>NCG/WS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): </a:t>
            </a:r>
          </a:p>
          <a:p>
            <a:pPr algn="ctr"/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a </a:t>
            </a:r>
            <a:r>
              <a:rPr lang="en-US" sz="2600" b="1" dirty="0" smtClean="0">
                <a:solidFill>
                  <a:srgbClr val="FFFF00"/>
                </a:solidFill>
                <a:latin typeface="Calibri" pitchFamily="34" charset="0"/>
              </a:rPr>
              <a:t>mixed bag</a:t>
            </a:r>
            <a:endParaRPr lang="en-US" sz="2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aphicFrame>
        <p:nvGraphicFramePr>
          <p:cNvPr id="3" name="Segnaposto contenuto 6"/>
          <p:cNvGraphicFramePr>
            <a:graphicFrameLocks/>
          </p:cNvGraphicFramePr>
          <p:nvPr/>
        </p:nvGraphicFramePr>
        <p:xfrm>
          <a:off x="0" y="1988840"/>
          <a:ext cx="6858048" cy="4095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8"/>
          <p:cNvSpPr txBox="1">
            <a:spLocks noChangeArrowheads="1"/>
          </p:cNvSpPr>
          <p:nvPr/>
        </p:nvSpPr>
        <p:spPr bwMode="auto">
          <a:xfrm>
            <a:off x="611188" y="3500438"/>
            <a:ext cx="20002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Calibri" pitchFamily="34" charset="0"/>
              </a:rPr>
              <a:t>NCG/WS</a:t>
            </a:r>
            <a:endParaRPr lang="it-IT" sz="2400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itchFamily="34" charset="0"/>
              </a:rPr>
              <a:t>Triggers</a:t>
            </a:r>
            <a:endParaRPr lang="it-IT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Segnaposto contenuto 16"/>
          <p:cNvSpPr txBox="1">
            <a:spLocks/>
          </p:cNvSpPr>
          <p:nvPr/>
        </p:nvSpPr>
        <p:spPr>
          <a:xfrm>
            <a:off x="4648200" y="1628775"/>
            <a:ext cx="4038600" cy="48244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Gluten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been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confirmed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trigger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NCG/WS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DBPCC (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although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only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a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proportion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cases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Several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studies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have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demonstrated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wheat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proteins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such</a:t>
            </a:r>
            <a:r>
              <a:rPr kumimoji="0" lang="it-IT" sz="1600" b="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</a:t>
            </a:r>
            <a:r>
              <a:rPr kumimoji="0" lang="it-IT" sz="1600" b="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amylase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trypsyn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inhibitors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(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ATIs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can trigger </a:t>
            </a:r>
            <a:r>
              <a:rPr lang="it-IT" sz="1600" dirty="0" err="1" smtClean="0">
                <a:solidFill>
                  <a:schemeClr val="bg1"/>
                </a:solidFill>
              </a:rPr>
              <a:t>both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intestinal</a:t>
            </a:r>
            <a:r>
              <a:rPr lang="it-IT" sz="1600" dirty="0" smtClean="0">
                <a:solidFill>
                  <a:schemeClr val="bg1"/>
                </a:solidFill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</a:rPr>
              <a:t>extraintestinal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symptoms</a:t>
            </a:r>
            <a:r>
              <a:rPr lang="it-IT" sz="1600" dirty="0" smtClean="0">
                <a:solidFill>
                  <a:schemeClr val="bg1"/>
                </a:solidFill>
              </a:rPr>
              <a:t> in NCG/WS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endParaRPr lang="it-IT" sz="1600" dirty="0" smtClean="0">
              <a:solidFill>
                <a:schemeClr val="bg1"/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addition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fermentable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oligo-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di-,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monosaccharides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polyols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it-IT" sz="1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FODMAPs</a:t>
            </a:r>
            <a:r>
              <a:rPr kumimoji="0" lang="it-IT" sz="1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lang="it-IT" sz="1600" noProof="0" dirty="0" err="1" smtClean="0">
                <a:solidFill>
                  <a:schemeClr val="bg1"/>
                </a:solidFill>
              </a:rPr>
              <a:t>could</a:t>
            </a:r>
            <a:r>
              <a:rPr lang="it-IT" sz="1600" noProof="0" dirty="0" smtClean="0">
                <a:solidFill>
                  <a:schemeClr val="bg1"/>
                </a:solidFill>
              </a:rPr>
              <a:t> </a:t>
            </a:r>
            <a:r>
              <a:rPr lang="it-IT" sz="1600" noProof="0" dirty="0" err="1" smtClean="0">
                <a:solidFill>
                  <a:schemeClr val="bg1"/>
                </a:solidFill>
              </a:rPr>
              <a:t>have</a:t>
            </a:r>
            <a:r>
              <a:rPr lang="it-IT" sz="1600" noProof="0" dirty="0" smtClean="0">
                <a:solidFill>
                  <a:schemeClr val="bg1"/>
                </a:solidFill>
              </a:rPr>
              <a:t> a </a:t>
            </a:r>
            <a:r>
              <a:rPr lang="it-IT" sz="1600" noProof="0" dirty="0" err="1" smtClean="0">
                <a:solidFill>
                  <a:schemeClr val="bg1"/>
                </a:solidFill>
              </a:rPr>
              <a:t>role</a:t>
            </a:r>
            <a:r>
              <a:rPr lang="it-IT" sz="1600" noProof="0" dirty="0" smtClean="0">
                <a:solidFill>
                  <a:schemeClr val="bg1"/>
                </a:solidFill>
              </a:rPr>
              <a:t> in </a:t>
            </a:r>
            <a:r>
              <a:rPr lang="it-IT" sz="1600" noProof="0" dirty="0" err="1" smtClean="0">
                <a:solidFill>
                  <a:schemeClr val="bg1"/>
                </a:solidFill>
              </a:rPr>
              <a:t>eliciting</a:t>
            </a:r>
            <a:r>
              <a:rPr lang="it-IT" sz="1600" noProof="0" dirty="0" smtClean="0">
                <a:solidFill>
                  <a:schemeClr val="bg1"/>
                </a:solidFill>
              </a:rPr>
              <a:t> </a:t>
            </a:r>
            <a:r>
              <a:rPr lang="it-IT" sz="1600" noProof="0" dirty="0" err="1" smtClean="0">
                <a:solidFill>
                  <a:schemeClr val="bg1"/>
                </a:solidFill>
              </a:rPr>
              <a:t>intestinal</a:t>
            </a:r>
            <a:r>
              <a:rPr lang="it-IT" sz="1600" noProof="0" dirty="0" smtClean="0">
                <a:solidFill>
                  <a:schemeClr val="bg1"/>
                </a:solidFill>
              </a:rPr>
              <a:t> </a:t>
            </a:r>
            <a:r>
              <a:rPr lang="it-IT" sz="1600" noProof="0" dirty="0" err="1" smtClean="0">
                <a:solidFill>
                  <a:schemeClr val="bg1"/>
                </a:solidFill>
              </a:rPr>
              <a:t>symptoms</a:t>
            </a:r>
            <a:r>
              <a:rPr lang="it-IT" sz="1600" noProof="0" dirty="0" smtClean="0">
                <a:solidFill>
                  <a:schemeClr val="bg1"/>
                </a:solidFill>
              </a:rPr>
              <a:t> in </a:t>
            </a:r>
            <a:r>
              <a:rPr lang="it-IT" sz="1600" noProof="0" dirty="0" err="1" smtClean="0">
                <a:solidFill>
                  <a:schemeClr val="bg1"/>
                </a:solidFill>
              </a:rPr>
              <a:t>this</a:t>
            </a:r>
            <a:r>
              <a:rPr lang="it-IT" sz="1600" noProof="0" dirty="0" smtClean="0">
                <a:solidFill>
                  <a:schemeClr val="bg1"/>
                </a:solidFill>
              </a:rPr>
              <a:t> </a:t>
            </a:r>
            <a:r>
              <a:rPr lang="it-IT" sz="1600" noProof="0" dirty="0" err="1" smtClean="0">
                <a:solidFill>
                  <a:schemeClr val="bg1"/>
                </a:solidFill>
              </a:rPr>
              <a:t>syndrome</a:t>
            </a:r>
            <a:endParaRPr kumimoji="0" lang="it-IT" sz="16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Gluten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ATIs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FODMAPs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fructans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are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contained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it-IT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wheat</a:t>
            </a:r>
            <a:endParaRPr kumimoji="0" lang="it-IT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asellaDiTesto 17"/>
          <p:cNvSpPr txBox="1">
            <a:spLocks noChangeArrowheads="1"/>
          </p:cNvSpPr>
          <p:nvPr/>
        </p:nvSpPr>
        <p:spPr bwMode="auto">
          <a:xfrm>
            <a:off x="0" y="6237288"/>
            <a:ext cx="889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Volta U 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  <a:sym typeface="Symbol" pitchFamily="18" charset="2"/>
              </a:rPr>
              <a:t>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 De Giorgio R. </a:t>
            </a:r>
            <a:r>
              <a:rPr lang="it-IT" sz="1400" b="1" i="1" dirty="0" err="1">
                <a:solidFill>
                  <a:srgbClr val="FFFFCC"/>
                </a:solidFill>
                <a:latin typeface="Calibri" pitchFamily="34" charset="0"/>
              </a:rPr>
              <a:t>Nat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 </a:t>
            </a:r>
            <a:r>
              <a:rPr lang="it-IT" sz="1400" b="1" i="1" dirty="0" err="1">
                <a:solidFill>
                  <a:srgbClr val="FFFFCC"/>
                </a:solidFill>
                <a:latin typeface="Calibri" pitchFamily="34" charset="0"/>
              </a:rPr>
              <a:t>Rev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 </a:t>
            </a:r>
            <a:r>
              <a:rPr lang="it-IT" sz="1400" b="1" i="1" dirty="0" err="1">
                <a:solidFill>
                  <a:srgbClr val="FFFFCC"/>
                </a:solidFill>
                <a:latin typeface="Calibri" pitchFamily="34" charset="0"/>
              </a:rPr>
              <a:t>Gastroenterol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 </a:t>
            </a:r>
            <a:r>
              <a:rPr lang="it-IT" sz="1400" b="1" i="1" dirty="0" err="1">
                <a:solidFill>
                  <a:srgbClr val="FFFFCC"/>
                </a:solidFill>
                <a:latin typeface="Calibri" pitchFamily="34" charset="0"/>
              </a:rPr>
              <a:t>Hepatol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 2012; 9:295-9</a:t>
            </a:r>
          </a:p>
          <a:p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Volta </a:t>
            </a:r>
            <a:r>
              <a:rPr lang="it-IT" sz="1400" b="1" i="1" dirty="0" smtClean="0">
                <a:solidFill>
                  <a:srgbClr val="FFFFCC"/>
                </a:solidFill>
                <a:latin typeface="Calibri" pitchFamily="34" charset="0"/>
              </a:rPr>
              <a:t>U </a:t>
            </a:r>
            <a:r>
              <a:rPr lang="it-IT" sz="1400" b="1" i="1" dirty="0" smtClean="0">
                <a:solidFill>
                  <a:srgbClr val="FFFFCC"/>
                </a:solidFill>
                <a:latin typeface="Calibri" pitchFamily="34" charset="0"/>
                <a:sym typeface="Symbol" pitchFamily="18" charset="2"/>
              </a:rPr>
              <a:t></a:t>
            </a:r>
            <a:r>
              <a:rPr lang="it-IT" sz="1400" b="1" i="1" dirty="0" smtClean="0">
                <a:solidFill>
                  <a:srgbClr val="FFFFCC"/>
                </a:solidFill>
                <a:latin typeface="Calibri" pitchFamily="34" charset="0"/>
              </a:rPr>
              <a:t>  De 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Giorgio R. </a:t>
            </a:r>
            <a:r>
              <a:rPr lang="it-IT" sz="1400" b="1" i="1" dirty="0" err="1">
                <a:solidFill>
                  <a:srgbClr val="FFFFCC"/>
                </a:solidFill>
                <a:latin typeface="Calibri" pitchFamily="34" charset="0"/>
              </a:rPr>
              <a:t>Exp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 </a:t>
            </a:r>
            <a:r>
              <a:rPr lang="it-IT" sz="1400" b="1" i="1" dirty="0" err="1">
                <a:solidFill>
                  <a:srgbClr val="FFFFCC"/>
                </a:solidFill>
                <a:latin typeface="Calibri" pitchFamily="34" charset="0"/>
              </a:rPr>
              <a:t>Rev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 </a:t>
            </a:r>
            <a:r>
              <a:rPr lang="it-IT" sz="1400" b="1" i="1" dirty="0" err="1">
                <a:solidFill>
                  <a:srgbClr val="FFFFCC"/>
                </a:solidFill>
                <a:latin typeface="Calibri" pitchFamily="34" charset="0"/>
              </a:rPr>
              <a:t>Gastroenterol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 </a:t>
            </a:r>
            <a:r>
              <a:rPr lang="it-IT" sz="1400" b="1" i="1" dirty="0" err="1">
                <a:solidFill>
                  <a:srgbClr val="FFFFCC"/>
                </a:solidFill>
                <a:latin typeface="Calibri" pitchFamily="34" charset="0"/>
              </a:rPr>
              <a:t>Hepatol</a:t>
            </a:r>
            <a:r>
              <a:rPr lang="it-IT" sz="1400" b="1" i="1" dirty="0">
                <a:solidFill>
                  <a:srgbClr val="FFFFCC"/>
                </a:solidFill>
                <a:latin typeface="Calibri" pitchFamily="34" charset="0"/>
              </a:rPr>
              <a:t>  </a:t>
            </a:r>
            <a:r>
              <a:rPr lang="it-IT" sz="1400" b="1" i="1" dirty="0" smtClean="0">
                <a:solidFill>
                  <a:srgbClr val="FFFFCC"/>
                </a:solidFill>
                <a:latin typeface="Calibri" pitchFamily="34" charset="0"/>
              </a:rPr>
              <a:t>2017,  11:9-18</a:t>
            </a:r>
            <a:endParaRPr lang="it-IT" sz="1400" b="1" i="1" dirty="0">
              <a:solidFill>
                <a:srgbClr val="FFFFCC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69" descr="Slides-Nutrients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73138"/>
            <a:ext cx="8839200" cy="53514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70"/>
          <p:cNvSpPr txBox="1">
            <a:spLocks noChangeArrowheads="1"/>
          </p:cNvSpPr>
          <p:nvPr/>
        </p:nvSpPr>
        <p:spPr bwMode="auto">
          <a:xfrm>
            <a:off x="250828" y="6145213"/>
            <a:ext cx="8740775" cy="6093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sz="1400" b="1" i="1" dirty="0" smtClean="0">
              <a:solidFill>
                <a:prstClr val="white"/>
              </a:solidFill>
              <a:ea typeface="MS PGothic" pitchFamily="34" charset="-128"/>
            </a:endParaRPr>
          </a:p>
          <a:p>
            <a:pPr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i="1" dirty="0" err="1" smtClean="0">
                <a:solidFill>
                  <a:prstClr val="white"/>
                </a:solidFill>
                <a:ea typeface="MS PGothic" pitchFamily="34" charset="-128"/>
              </a:rPr>
              <a:t>Readapted</a:t>
            </a:r>
            <a:r>
              <a:rPr lang="it-IT" sz="1400" b="1" i="1" dirty="0" smtClean="0">
                <a:solidFill>
                  <a:prstClr val="white"/>
                </a:solidFill>
                <a:ea typeface="MS PGothic" pitchFamily="34" charset="-128"/>
              </a:rPr>
              <a:t> from De Giorgio R, Volta U &amp; Gibson P, GUT 2016; 65:169-78</a:t>
            </a:r>
          </a:p>
        </p:txBody>
      </p:sp>
      <p:sp>
        <p:nvSpPr>
          <p:cNvPr id="4" name="Text Box 271"/>
          <p:cNvSpPr txBox="1">
            <a:spLocks noChangeArrowheads="1"/>
          </p:cNvSpPr>
          <p:nvPr/>
        </p:nvSpPr>
        <p:spPr bwMode="auto">
          <a:xfrm>
            <a:off x="0" y="115893"/>
            <a:ext cx="9144000" cy="55399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000" b="1" dirty="0" err="1" smtClean="0">
                <a:solidFill>
                  <a:srgbClr val="FFFF00"/>
                </a:solidFill>
                <a:ea typeface="MS PGothic" pitchFamily="34" charset="-128"/>
              </a:rPr>
              <a:t>Dietary</a:t>
            </a:r>
            <a:r>
              <a:rPr lang="it-IT" sz="3000" b="1" dirty="0" smtClean="0">
                <a:solidFill>
                  <a:srgbClr val="FFFF00"/>
                </a:solidFill>
                <a:ea typeface="MS PGothic" pitchFamily="34" charset="-128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ea typeface="MS PGothic" pitchFamily="34" charset="-128"/>
              </a:rPr>
              <a:t>factor-driven</a:t>
            </a:r>
            <a:r>
              <a:rPr lang="it-IT" sz="3000" b="1" dirty="0" smtClean="0">
                <a:solidFill>
                  <a:srgbClr val="FFFF00"/>
                </a:solidFill>
                <a:ea typeface="MS PGothic" pitchFamily="34" charset="-128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ea typeface="MS PGothic" pitchFamily="34" charset="-128"/>
              </a:rPr>
              <a:t>mechanisms</a:t>
            </a:r>
            <a:r>
              <a:rPr lang="it-IT" sz="3000" b="1" dirty="0" smtClean="0">
                <a:solidFill>
                  <a:srgbClr val="FFFF00"/>
                </a:solidFill>
                <a:ea typeface="MS PGothic" pitchFamily="34" charset="-128"/>
              </a:rPr>
              <a:t> </a:t>
            </a:r>
            <a:r>
              <a:rPr lang="it-IT" sz="3000" b="1" dirty="0" err="1" smtClean="0">
                <a:solidFill>
                  <a:srgbClr val="FFFF00"/>
                </a:solidFill>
                <a:ea typeface="MS PGothic" pitchFamily="34" charset="-128"/>
              </a:rPr>
              <a:t>triggering</a:t>
            </a:r>
            <a:r>
              <a:rPr lang="it-IT" sz="3000" b="1" dirty="0" smtClean="0">
                <a:solidFill>
                  <a:srgbClr val="FFFF00"/>
                </a:solidFill>
                <a:ea typeface="MS PGothic" pitchFamily="34" charset="-128"/>
              </a:rPr>
              <a:t> NCG/WS</a:t>
            </a:r>
          </a:p>
        </p:txBody>
      </p:sp>
      <p:sp>
        <p:nvSpPr>
          <p:cNvPr id="6" name="Ovale 5"/>
          <p:cNvSpPr/>
          <p:nvPr/>
        </p:nvSpPr>
        <p:spPr>
          <a:xfrm>
            <a:off x="2267744" y="2636912"/>
            <a:ext cx="1224136" cy="79208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483768" y="3068960"/>
            <a:ext cx="792088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/>
                </a:solidFill>
              </a:rPr>
              <a:t>  </a:t>
            </a:r>
            <a:r>
              <a:rPr lang="it-IT" sz="1200" b="1" dirty="0" err="1" smtClean="0">
                <a:solidFill>
                  <a:schemeClr val="bg1"/>
                </a:solidFill>
              </a:rPr>
              <a:t>ATIs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2483768" y="1340768"/>
            <a:ext cx="864096" cy="648072"/>
          </a:xfrm>
          <a:prstGeom prst="ellipse">
            <a:avLst/>
          </a:prstGeom>
          <a:noFill/>
          <a:ln w="38100">
            <a:solidFill>
              <a:srgbClr val="33E8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79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CasellaDiTesto 5"/>
          <p:cNvSpPr txBox="1">
            <a:spLocks noChangeArrowheads="1"/>
          </p:cNvSpPr>
          <p:nvPr/>
        </p:nvSpPr>
        <p:spPr bwMode="auto">
          <a:xfrm>
            <a:off x="0" y="30321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b="1" dirty="0" smtClean="0">
                <a:solidFill>
                  <a:srgbClr val="FFFF00"/>
                </a:solidFill>
                <a:latin typeface="Calibri" pitchFamily="34" charset="0"/>
              </a:rPr>
              <a:t>Innate more </a:t>
            </a:r>
            <a:r>
              <a:rPr lang="it-IT" b="1" dirty="0" err="1" smtClean="0">
                <a:solidFill>
                  <a:srgbClr val="FFFF00"/>
                </a:solidFill>
                <a:latin typeface="Calibri" pitchFamily="34" charset="0"/>
              </a:rPr>
              <a:t>than</a:t>
            </a:r>
            <a:r>
              <a:rPr lang="it-IT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Calibri" pitchFamily="34" charset="0"/>
              </a:rPr>
              <a:t>adaptive</a:t>
            </a:r>
            <a:r>
              <a:rPr lang="it-IT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Calibri" pitchFamily="34" charset="0"/>
              </a:rPr>
              <a:t>immunity</a:t>
            </a:r>
            <a:r>
              <a:rPr lang="it-IT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Calibri" pitchFamily="34" charset="0"/>
              </a:rPr>
              <a:t>involved</a:t>
            </a:r>
            <a:r>
              <a:rPr lang="it-IT" b="1" dirty="0" smtClean="0">
                <a:solidFill>
                  <a:srgbClr val="FFFF00"/>
                </a:solidFill>
                <a:latin typeface="Calibri" pitchFamily="34" charset="0"/>
              </a:rPr>
              <a:t> in NCG/WS </a:t>
            </a:r>
          </a:p>
        </p:txBody>
      </p:sp>
      <p:pic>
        <p:nvPicPr>
          <p:cNvPr id="82946" name="Picture 2" descr="Risultati immagini per bilancia diseg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7" y="2279650"/>
            <a:ext cx="23764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47" name="Gruppo 11"/>
          <p:cNvGrpSpPr>
            <a:grpSpLocks/>
          </p:cNvGrpSpPr>
          <p:nvPr/>
        </p:nvGrpSpPr>
        <p:grpSpPr bwMode="auto">
          <a:xfrm>
            <a:off x="2582936" y="3357564"/>
            <a:ext cx="1042850" cy="1501804"/>
            <a:chOff x="1377476" y="3055609"/>
            <a:chExt cx="1042718" cy="1501888"/>
          </a:xfrm>
        </p:grpSpPr>
        <p:pic>
          <p:nvPicPr>
            <p:cNvPr id="2052" name="Picture 4" descr="Risultati immagini per toll-like receptors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1428716" y="3371615"/>
              <a:ext cx="940229" cy="70545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sp>
          <p:nvSpPr>
            <p:cNvPr id="82974" name="CasellaDiTesto 2"/>
            <p:cNvSpPr txBox="1">
              <a:spLocks noChangeArrowheads="1"/>
            </p:cNvSpPr>
            <p:nvPr/>
          </p:nvSpPr>
          <p:spPr bwMode="auto">
            <a:xfrm>
              <a:off x="1640586" y="3055609"/>
              <a:ext cx="582137" cy="307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baseline="30000" smtClean="0">
                  <a:solidFill>
                    <a:srgbClr val="FFC000"/>
                  </a:solidFill>
                  <a:latin typeface="Calibri" pitchFamily="34" charset="0"/>
                </a:rPr>
                <a:t>1</a:t>
              </a:r>
              <a:r>
                <a:rPr lang="it-IT" sz="1400" b="1" smtClean="0">
                  <a:solidFill>
                    <a:srgbClr val="FFC000"/>
                  </a:solidFill>
                  <a:latin typeface="Calibri" pitchFamily="34" charset="0"/>
                </a:rPr>
                <a:t>TLRs</a:t>
              </a:r>
            </a:p>
          </p:txBody>
        </p:sp>
        <p:sp>
          <p:nvSpPr>
            <p:cNvPr id="82975" name="CasellaDiTesto 6"/>
            <p:cNvSpPr txBox="1">
              <a:spLocks noChangeArrowheads="1"/>
            </p:cNvSpPr>
            <p:nvPr/>
          </p:nvSpPr>
          <p:spPr bwMode="auto">
            <a:xfrm>
              <a:off x="1377476" y="4034248"/>
              <a:ext cx="1042718" cy="52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prstClr val="white"/>
                  </a:solidFill>
                  <a:latin typeface="Calibri" pitchFamily="34" charset="0"/>
                </a:rPr>
                <a:t>↑intestinal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prstClr val="white"/>
                  </a:solidFill>
                  <a:latin typeface="Calibri" pitchFamily="34" charset="0"/>
                </a:rPr>
                <a:t>expression</a:t>
              </a:r>
            </a:p>
          </p:txBody>
        </p:sp>
      </p:grpSp>
      <p:sp>
        <p:nvSpPr>
          <p:cNvPr id="82948" name="CasellaDiTesto 8"/>
          <p:cNvSpPr txBox="1">
            <a:spLocks noChangeArrowheads="1"/>
          </p:cNvSpPr>
          <p:nvPr/>
        </p:nvSpPr>
        <p:spPr bwMode="auto">
          <a:xfrm>
            <a:off x="84894" y="5945221"/>
            <a:ext cx="4903907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it-IT" sz="1400" b="1" i="1" baseline="30000" smtClean="0">
                <a:solidFill>
                  <a:srgbClr val="FFFFCC"/>
                </a:solidFill>
                <a:latin typeface="Calibri" pitchFamily="34" charset="0"/>
              </a:rPr>
              <a:t>1</a:t>
            </a:r>
            <a:r>
              <a:rPr lang="it-IT" sz="1400" b="1" i="1" smtClean="0">
                <a:solidFill>
                  <a:srgbClr val="FFFFCC"/>
                </a:solidFill>
                <a:latin typeface="Calibri" pitchFamily="34" charset="0"/>
              </a:rPr>
              <a:t>Sapone A., et al., BMC Medicine, 2011; 9:23</a:t>
            </a:r>
          </a:p>
          <a:p>
            <a:pPr algn="just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it-IT" sz="1400" b="1" i="1" baseline="30000" smtClean="0">
                <a:solidFill>
                  <a:srgbClr val="FFFFCC"/>
                </a:solidFill>
                <a:latin typeface="Calibri" pitchFamily="34" charset="0"/>
              </a:rPr>
              <a:t>2</a:t>
            </a:r>
            <a:r>
              <a:rPr lang="it-IT" sz="1400" b="1" i="1" smtClean="0">
                <a:solidFill>
                  <a:srgbClr val="FFFFCC"/>
                </a:solidFill>
                <a:latin typeface="Calibri" pitchFamily="34" charset="0"/>
              </a:rPr>
              <a:t>Vazquez-Roque M.I.et al., Gastroenterology, 2013; 144:903-11;</a:t>
            </a:r>
          </a:p>
          <a:p>
            <a:pPr algn="just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it-IT" sz="1400" b="1" i="1" baseline="30000" smtClean="0">
                <a:solidFill>
                  <a:srgbClr val="FFFFCC"/>
                </a:solidFill>
                <a:latin typeface="Calibri" pitchFamily="34" charset="0"/>
              </a:rPr>
              <a:t>3</a:t>
            </a:r>
            <a:r>
              <a:rPr lang="it-IT" sz="1400" b="1" i="1" smtClean="0">
                <a:solidFill>
                  <a:srgbClr val="FFFFCC"/>
                </a:solidFill>
                <a:latin typeface="Calibri" pitchFamily="34" charset="0"/>
              </a:rPr>
              <a:t>Di Liberto D., et al., Clin Transl Gastroenterol, 2016; e-pub</a:t>
            </a:r>
          </a:p>
        </p:txBody>
      </p:sp>
      <p:sp>
        <p:nvSpPr>
          <p:cNvPr id="82949" name="CasellaDiTesto 9"/>
          <p:cNvSpPr txBox="1">
            <a:spLocks noChangeArrowheads="1"/>
          </p:cNvSpPr>
          <p:nvPr/>
        </p:nvSpPr>
        <p:spPr bwMode="auto">
          <a:xfrm>
            <a:off x="1190643" y="1125572"/>
            <a:ext cx="1005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b="1" u="sng" smtClean="0">
                <a:solidFill>
                  <a:srgbClr val="FF00FF"/>
                </a:solidFill>
                <a:latin typeface="Calibri" pitchFamily="34" charset="0"/>
              </a:rPr>
              <a:t>Innate</a:t>
            </a:r>
          </a:p>
        </p:txBody>
      </p:sp>
      <p:grpSp>
        <p:nvGrpSpPr>
          <p:cNvPr id="82950" name="Gruppo 10"/>
          <p:cNvGrpSpPr>
            <a:grpSpLocks/>
          </p:cNvGrpSpPr>
          <p:nvPr/>
        </p:nvGrpSpPr>
        <p:grpSpPr bwMode="auto">
          <a:xfrm>
            <a:off x="489398" y="1825625"/>
            <a:ext cx="2426434" cy="1554442"/>
            <a:chOff x="5896853" y="2594088"/>
            <a:chExt cx="2425580" cy="1555271"/>
          </a:xfrm>
        </p:grpSpPr>
        <p:pic>
          <p:nvPicPr>
            <p:cNvPr id="2054" name="Picture 6" descr="Risultati immagini per cytokines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/>
            </a:blip>
            <a:srcRect b="9221"/>
            <a:stretch/>
          </p:blipFill>
          <p:spPr bwMode="auto">
            <a:xfrm>
              <a:off x="6641607" y="2917513"/>
              <a:ext cx="936103" cy="672658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sp>
          <p:nvSpPr>
            <p:cNvPr id="82971" name="CasellaDiTesto 14"/>
            <p:cNvSpPr txBox="1">
              <a:spLocks noChangeArrowheads="1"/>
            </p:cNvSpPr>
            <p:nvPr/>
          </p:nvSpPr>
          <p:spPr bwMode="auto">
            <a:xfrm>
              <a:off x="6653860" y="2594088"/>
              <a:ext cx="972168" cy="307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baseline="30000" smtClean="0">
                  <a:solidFill>
                    <a:srgbClr val="FFC000"/>
                  </a:solidFill>
                  <a:latin typeface="Calibri" pitchFamily="34" charset="0"/>
                </a:rPr>
                <a:t>2</a:t>
              </a:r>
              <a:r>
                <a:rPr lang="it-IT" sz="1400" b="1" smtClean="0">
                  <a:solidFill>
                    <a:srgbClr val="FFC000"/>
                  </a:solidFill>
                  <a:latin typeface="Calibri" pitchFamily="34" charset="0"/>
                </a:rPr>
                <a:t>Cytokines</a:t>
              </a:r>
            </a:p>
          </p:txBody>
        </p:sp>
        <p:sp>
          <p:nvSpPr>
            <p:cNvPr id="82972" name="CasellaDiTesto 15"/>
            <p:cNvSpPr txBox="1">
              <a:spLocks noChangeArrowheads="1"/>
            </p:cNvSpPr>
            <p:nvPr/>
          </p:nvSpPr>
          <p:spPr bwMode="auto">
            <a:xfrm>
              <a:off x="5896853" y="3625860"/>
              <a:ext cx="2425580" cy="523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prstClr val="white"/>
                  </a:solidFill>
                  <a:latin typeface="Calibri" pitchFamily="34" charset="0"/>
                </a:rPr>
                <a:t>↑ gluten-stimulated cytokine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prstClr val="white"/>
                  </a:solidFill>
                  <a:latin typeface="Calibri" pitchFamily="34" charset="0"/>
                </a:rPr>
                <a:t>secretion from PBMC</a:t>
              </a:r>
            </a:p>
          </p:txBody>
        </p:sp>
      </p:grpSp>
      <p:grpSp>
        <p:nvGrpSpPr>
          <p:cNvPr id="82951" name="Gruppo 17"/>
          <p:cNvGrpSpPr>
            <a:grpSpLocks/>
          </p:cNvGrpSpPr>
          <p:nvPr/>
        </p:nvGrpSpPr>
        <p:grpSpPr bwMode="auto">
          <a:xfrm>
            <a:off x="16044" y="3786190"/>
            <a:ext cx="2539615" cy="1658935"/>
            <a:chOff x="6368901" y="2617748"/>
            <a:chExt cx="2538912" cy="1658930"/>
          </a:xfrm>
        </p:grpSpPr>
        <p:pic>
          <p:nvPicPr>
            <p:cNvPr id="82966" name="Picture 8" descr="Risultati immagini per innate lymphoid cell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430" y="3159634"/>
              <a:ext cx="589254" cy="587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0" descr="Risultati immagini per rectum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/>
            </a:blip>
            <a:srcRect l="26848" t="28117" b="6066"/>
            <a:stretch/>
          </p:blipFill>
          <p:spPr bwMode="auto">
            <a:xfrm>
              <a:off x="7830849" y="2624178"/>
              <a:ext cx="666561" cy="81948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sp>
          <p:nvSpPr>
            <p:cNvPr id="82968" name="CasellaDiTesto 13"/>
            <p:cNvSpPr txBox="1">
              <a:spLocks noChangeArrowheads="1"/>
            </p:cNvSpPr>
            <p:nvPr/>
          </p:nvSpPr>
          <p:spPr bwMode="auto">
            <a:xfrm>
              <a:off x="6368901" y="2617748"/>
              <a:ext cx="1256727" cy="73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baseline="30000" smtClean="0">
                  <a:solidFill>
                    <a:srgbClr val="FFC000"/>
                  </a:solidFill>
                  <a:latin typeface="Calibri" pitchFamily="34" charset="0"/>
                </a:rPr>
                <a:t>3</a:t>
              </a:r>
              <a:r>
                <a:rPr lang="it-IT" sz="1400" b="1" smtClean="0">
                  <a:solidFill>
                    <a:srgbClr val="FFC000"/>
                  </a:solidFill>
                  <a:latin typeface="Calibri" pitchFamily="34" charset="0"/>
                </a:rPr>
                <a:t>Innate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srgbClr val="FFC000"/>
                  </a:solidFill>
                  <a:latin typeface="Calibri" pitchFamily="34" charset="0"/>
                </a:rPr>
                <a:t>lymphoid cells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srgbClr val="FFC000"/>
                  </a:solidFill>
                  <a:latin typeface="Calibri" pitchFamily="34" charset="0"/>
                </a:rPr>
                <a:t>(ILC1)</a:t>
              </a:r>
            </a:p>
          </p:txBody>
        </p:sp>
        <p:sp>
          <p:nvSpPr>
            <p:cNvPr id="82969" name="CasellaDiTesto 16"/>
            <p:cNvSpPr txBox="1">
              <a:spLocks noChangeArrowheads="1"/>
            </p:cNvSpPr>
            <p:nvPr/>
          </p:nvSpPr>
          <p:spPr bwMode="auto">
            <a:xfrm>
              <a:off x="7399805" y="3538016"/>
              <a:ext cx="1508008" cy="73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prstClr val="white"/>
                  </a:solidFill>
                  <a:latin typeface="Calibri" pitchFamily="34" charset="0"/>
                </a:rPr>
                <a:t>↑ ILC1 with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prstClr val="white"/>
                  </a:solidFill>
                  <a:latin typeface="Calibri" pitchFamily="34" charset="0"/>
                </a:rPr>
                <a:t>gluten intrarectal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prstClr val="white"/>
                  </a:solidFill>
                  <a:latin typeface="Calibri" pitchFamily="34" charset="0"/>
                </a:rPr>
                <a:t>challenge  </a:t>
              </a:r>
            </a:p>
          </p:txBody>
        </p:sp>
      </p:grpSp>
      <p:sp>
        <p:nvSpPr>
          <p:cNvPr id="82952" name="CasellaDiTesto 44"/>
          <p:cNvSpPr txBox="1">
            <a:spLocks noChangeArrowheads="1"/>
          </p:cNvSpPr>
          <p:nvPr/>
        </p:nvSpPr>
        <p:spPr bwMode="auto">
          <a:xfrm>
            <a:off x="5508049" y="5945221"/>
            <a:ext cx="35016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it-IT" sz="1400" b="1" i="1" baseline="30000" smtClean="0">
                <a:solidFill>
                  <a:srgbClr val="FFFFCC"/>
                </a:solidFill>
                <a:latin typeface="Calibri" pitchFamily="34" charset="0"/>
              </a:rPr>
              <a:t>4</a:t>
            </a:r>
            <a:r>
              <a:rPr lang="it-IT" sz="1400" b="1" i="1" smtClean="0">
                <a:solidFill>
                  <a:srgbClr val="FFFFCC"/>
                </a:solidFill>
                <a:latin typeface="Calibri" pitchFamily="34" charset="0"/>
              </a:rPr>
              <a:t>Brottveit M., et al., AJG 2013; 108:842-50</a:t>
            </a:r>
          </a:p>
          <a:p>
            <a:pPr algn="just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it-IT" sz="1400" b="1" i="1" baseline="30000" smtClean="0">
                <a:solidFill>
                  <a:srgbClr val="FFFFCC"/>
                </a:solidFill>
                <a:latin typeface="Calibri" pitchFamily="34" charset="0"/>
              </a:rPr>
              <a:t>5</a:t>
            </a:r>
            <a:r>
              <a:rPr lang="it-IT" sz="1400" b="1" i="1" smtClean="0">
                <a:solidFill>
                  <a:srgbClr val="FFFFCC"/>
                </a:solidFill>
                <a:latin typeface="Calibri" pitchFamily="34" charset="0"/>
              </a:rPr>
              <a:t>Volta U., et al., J Clin Gastro 2012; 46:680-5;</a:t>
            </a:r>
          </a:p>
          <a:p>
            <a:pPr algn="just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it-IT" sz="1400" b="1" i="1" baseline="30000" smtClean="0">
                <a:solidFill>
                  <a:srgbClr val="FFFFCC"/>
                </a:solidFill>
                <a:latin typeface="Calibri" pitchFamily="34" charset="0"/>
              </a:rPr>
              <a:t>6</a:t>
            </a:r>
            <a:r>
              <a:rPr lang="it-IT" sz="1400" b="1" i="1" smtClean="0">
                <a:solidFill>
                  <a:srgbClr val="FFFFCC"/>
                </a:solidFill>
                <a:latin typeface="Calibri" pitchFamily="34" charset="0"/>
              </a:rPr>
              <a:t>Uhde M., et al., Gut, 2016; e-pub</a:t>
            </a:r>
          </a:p>
        </p:txBody>
      </p:sp>
      <p:sp>
        <p:nvSpPr>
          <p:cNvPr id="82953" name="CasellaDiTesto 12"/>
          <p:cNvSpPr txBox="1">
            <a:spLocks noChangeArrowheads="1"/>
          </p:cNvSpPr>
          <p:nvPr/>
        </p:nvSpPr>
        <p:spPr bwMode="auto">
          <a:xfrm>
            <a:off x="7164390" y="1125571"/>
            <a:ext cx="1333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b="1" u="sng" smtClean="0">
                <a:solidFill>
                  <a:srgbClr val="92D050"/>
                </a:solidFill>
                <a:latin typeface="Calibri" pitchFamily="34" charset="0"/>
              </a:rPr>
              <a:t>Adaptive</a:t>
            </a:r>
          </a:p>
        </p:txBody>
      </p:sp>
      <p:grpSp>
        <p:nvGrpSpPr>
          <p:cNvPr id="82954" name="Gruppo 25"/>
          <p:cNvGrpSpPr>
            <a:grpSpLocks/>
          </p:cNvGrpSpPr>
          <p:nvPr/>
        </p:nvGrpSpPr>
        <p:grpSpPr bwMode="auto">
          <a:xfrm>
            <a:off x="6516688" y="1933580"/>
            <a:ext cx="1295400" cy="1363923"/>
            <a:chOff x="7072782" y="1932376"/>
            <a:chExt cx="1296144" cy="1365203"/>
          </a:xfrm>
        </p:grpSpPr>
        <p:sp>
          <p:nvSpPr>
            <p:cNvPr id="82963" name="CasellaDiTesto 19"/>
            <p:cNvSpPr txBox="1">
              <a:spLocks noChangeArrowheads="1"/>
            </p:cNvSpPr>
            <p:nvPr/>
          </p:nvSpPr>
          <p:spPr bwMode="auto">
            <a:xfrm>
              <a:off x="7293686" y="3020320"/>
              <a:ext cx="683592" cy="277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200" b="1" smtClean="0">
                  <a:solidFill>
                    <a:prstClr val="white"/>
                  </a:solidFill>
                  <a:latin typeface="Calibri" pitchFamily="34" charset="0"/>
                </a:rPr>
                <a:t>↑ IFN-</a:t>
              </a:r>
              <a:r>
                <a:rPr lang="it-IT" sz="1200" b="1" smtClean="0">
                  <a:solidFill>
                    <a:prstClr val="white"/>
                  </a:solidFill>
                  <a:latin typeface="Symbol" pitchFamily="18" charset="2"/>
                </a:rPr>
                <a:t>g</a:t>
              </a:r>
            </a:p>
          </p:txBody>
        </p:sp>
        <p:pic>
          <p:nvPicPr>
            <p:cNvPr id="2070" name="Picture 22" descr="Risultati immagini per CD lymphocytes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7072782" y="2306748"/>
              <a:ext cx="1296144" cy="68047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sp>
          <p:nvSpPr>
            <p:cNvPr id="82965" name="CasellaDiTesto 20"/>
            <p:cNvSpPr txBox="1">
              <a:spLocks noChangeArrowheads="1"/>
            </p:cNvSpPr>
            <p:nvPr/>
          </p:nvSpPr>
          <p:spPr bwMode="auto">
            <a:xfrm>
              <a:off x="7159479" y="1932376"/>
              <a:ext cx="1145523" cy="308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baseline="30000" smtClean="0">
                  <a:solidFill>
                    <a:srgbClr val="FFC000"/>
                  </a:solidFill>
                  <a:latin typeface="Calibri" pitchFamily="34" charset="0"/>
                </a:rPr>
                <a:t>4</a:t>
              </a:r>
              <a:r>
                <a:rPr lang="it-IT" sz="1400" b="1" smtClean="0">
                  <a:solidFill>
                    <a:srgbClr val="FFC000"/>
                  </a:solidFill>
                  <a:latin typeface="Calibri" pitchFamily="34" charset="0"/>
                </a:rPr>
                <a:t>CD4+ T-cells</a:t>
              </a:r>
            </a:p>
          </p:txBody>
        </p:sp>
      </p:grpSp>
      <p:grpSp>
        <p:nvGrpSpPr>
          <p:cNvPr id="82955" name="Gruppo 24"/>
          <p:cNvGrpSpPr>
            <a:grpSpLocks/>
          </p:cNvGrpSpPr>
          <p:nvPr/>
        </p:nvGrpSpPr>
        <p:grpSpPr bwMode="auto">
          <a:xfrm>
            <a:off x="6032541" y="3697289"/>
            <a:ext cx="2067810" cy="1244619"/>
            <a:chOff x="5964825" y="5029304"/>
            <a:chExt cx="2067108" cy="1244695"/>
          </a:xfrm>
        </p:grpSpPr>
        <p:pic>
          <p:nvPicPr>
            <p:cNvPr id="2076" name="Picture 28" descr="Risultati immagini per bacterial translocation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/>
            </a:blip>
            <a:srcRect b="6949"/>
            <a:stretch/>
          </p:blipFill>
          <p:spPr bwMode="auto">
            <a:xfrm>
              <a:off x="6439196" y="5373216"/>
              <a:ext cx="1119069" cy="60133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sp>
          <p:nvSpPr>
            <p:cNvPr id="82961" name="CasellaDiTesto 22"/>
            <p:cNvSpPr txBox="1">
              <a:spLocks noChangeArrowheads="1"/>
            </p:cNvSpPr>
            <p:nvPr/>
          </p:nvSpPr>
          <p:spPr bwMode="auto">
            <a:xfrm>
              <a:off x="6067642" y="5029304"/>
              <a:ext cx="1922438" cy="307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baseline="30000" smtClean="0">
                  <a:solidFill>
                    <a:srgbClr val="FFC000"/>
                  </a:solidFill>
                  <a:latin typeface="Calibri" pitchFamily="34" charset="0"/>
                </a:rPr>
                <a:t>6</a:t>
              </a:r>
              <a:r>
                <a:rPr lang="it-IT" sz="1400" b="1" smtClean="0">
                  <a:solidFill>
                    <a:srgbClr val="FFC000"/>
                  </a:solidFill>
                  <a:latin typeface="Calibri" pitchFamily="34" charset="0"/>
                </a:rPr>
                <a:t>Bacterial translocation</a:t>
              </a:r>
            </a:p>
          </p:txBody>
        </p:sp>
        <p:sp>
          <p:nvSpPr>
            <p:cNvPr id="82962" name="CasellaDiTesto 23"/>
            <p:cNvSpPr txBox="1">
              <a:spLocks noChangeArrowheads="1"/>
            </p:cNvSpPr>
            <p:nvPr/>
          </p:nvSpPr>
          <p:spPr bwMode="auto">
            <a:xfrm>
              <a:off x="5964825" y="5966203"/>
              <a:ext cx="2067108" cy="307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smtClean="0">
                  <a:solidFill>
                    <a:prstClr val="white"/>
                  </a:solidFill>
                  <a:latin typeface="Calibri" pitchFamily="34" charset="0"/>
                </a:rPr>
                <a:t>Abs to microbial antigens</a:t>
              </a:r>
            </a:p>
          </p:txBody>
        </p:sp>
      </p:grpSp>
      <p:grpSp>
        <p:nvGrpSpPr>
          <p:cNvPr id="82956" name="Gruppo 1"/>
          <p:cNvGrpSpPr>
            <a:grpSpLocks/>
          </p:cNvGrpSpPr>
          <p:nvPr/>
        </p:nvGrpSpPr>
        <p:grpSpPr bwMode="auto">
          <a:xfrm>
            <a:off x="8013672" y="2854327"/>
            <a:ext cx="961866" cy="1527546"/>
            <a:chOff x="8013761" y="2853581"/>
            <a:chExt cx="961707" cy="1528774"/>
          </a:xfrm>
        </p:grpSpPr>
        <p:pic>
          <p:nvPicPr>
            <p:cNvPr id="2074" name="Picture 26" descr="Risultati immagini per anti-gliadin antibodies"/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8057992" y="3174730"/>
              <a:ext cx="873405" cy="67838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sp>
          <p:nvSpPr>
            <p:cNvPr id="82958" name="CasellaDiTesto 36"/>
            <p:cNvSpPr txBox="1">
              <a:spLocks noChangeArrowheads="1"/>
            </p:cNvSpPr>
            <p:nvPr/>
          </p:nvSpPr>
          <p:spPr bwMode="auto">
            <a:xfrm>
              <a:off x="8013761" y="3920319"/>
              <a:ext cx="961707" cy="462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200" b="1" smtClean="0">
                  <a:solidFill>
                    <a:srgbClr val="FFFFFF"/>
                  </a:solidFill>
                  <a:latin typeface="Calibri" pitchFamily="34" charset="0"/>
                </a:rPr>
                <a:t>↑ AGA IgG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200" b="1" smtClean="0">
                  <a:solidFill>
                    <a:srgbClr val="FFFFFF"/>
                  </a:solidFill>
                  <a:latin typeface="Calibri" pitchFamily="34" charset="0"/>
                </a:rPr>
                <a:t>↑  AGA IgM</a:t>
              </a:r>
            </a:p>
          </p:txBody>
        </p:sp>
        <p:sp>
          <p:nvSpPr>
            <p:cNvPr id="82959" name="CasellaDiTesto 37"/>
            <p:cNvSpPr txBox="1">
              <a:spLocks noChangeArrowheads="1"/>
            </p:cNvSpPr>
            <p:nvPr/>
          </p:nvSpPr>
          <p:spPr bwMode="auto">
            <a:xfrm>
              <a:off x="8084967" y="2853581"/>
              <a:ext cx="819320" cy="308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it-IT" sz="1400" b="1" baseline="30000" smtClean="0">
                  <a:solidFill>
                    <a:srgbClr val="FFC000"/>
                  </a:solidFill>
                  <a:latin typeface="Calibri" pitchFamily="34" charset="0"/>
                </a:rPr>
                <a:t>5,6</a:t>
              </a:r>
              <a:r>
                <a:rPr lang="it-IT" sz="1400" b="1" smtClean="0">
                  <a:solidFill>
                    <a:srgbClr val="FFC000"/>
                  </a:solidFill>
                  <a:latin typeface="Calibri" pitchFamily="34" charset="0"/>
                </a:rPr>
                <a:t>B-cells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78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05064"/>
            <a:ext cx="44644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22322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916832"/>
            <a:ext cx="21247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764704"/>
            <a:ext cx="453650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340768"/>
            <a:ext cx="25336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772816"/>
            <a:ext cx="309634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764704"/>
            <a:ext cx="37799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149080"/>
            <a:ext cx="3744416" cy="7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Risultati immagini per zonuli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8" b="35219"/>
          <a:stretch>
            <a:fillRect/>
          </a:stretch>
        </p:blipFill>
        <p:spPr bwMode="auto">
          <a:xfrm>
            <a:off x="611560" y="4985792"/>
            <a:ext cx="2880320" cy="132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475656" y="1484784"/>
            <a:ext cx="2232248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it-IT" sz="1000" b="1" dirty="0" smtClean="0"/>
              <a:t>Gastroenterology 2013;144:903-911</a:t>
            </a:r>
            <a:endParaRPr lang="it-IT" sz="1000" b="1" dirty="0"/>
          </a:p>
        </p:txBody>
      </p:sp>
      <p:sp>
        <p:nvSpPr>
          <p:cNvPr id="12" name="Titolo 13"/>
          <p:cNvSpPr txBox="1">
            <a:spLocks/>
          </p:cNvSpPr>
          <p:nvPr/>
        </p:nvSpPr>
        <p:spPr>
          <a:xfrm>
            <a:off x="457200" y="0"/>
            <a:ext cx="8229600" cy="6926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charset="0"/>
              </a:rPr>
              <a:t>Increased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charset="0"/>
              </a:rPr>
              <a:t>small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charset="0"/>
              </a:rPr>
              <a:t>intestinal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charset="0"/>
              </a:rPr>
              <a:t>permeability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MS PGothic" pitchFamily="34" charset="-128"/>
                <a:cs typeface="MS PGothic" charset="0"/>
              </a:rPr>
              <a:t> in NCG/WS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MS PGothic" pitchFamily="34" charset="-128"/>
              <a:cs typeface="MS PGothic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619672" y="4437112"/>
            <a:ext cx="2304256" cy="2616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it-IT" sz="1100" b="1" dirty="0" smtClean="0"/>
              <a:t>     </a:t>
            </a:r>
            <a:r>
              <a:rPr lang="it-IT" sz="1100" b="1" dirty="0" err="1" smtClean="0"/>
              <a:t>Nutrients</a:t>
            </a:r>
            <a:r>
              <a:rPr lang="it-IT" sz="1100" b="1" dirty="0" smtClean="0"/>
              <a:t>. 2015;7:1565-76</a:t>
            </a:r>
            <a:endParaRPr lang="it-IT" sz="1100" b="1" dirty="0"/>
          </a:p>
        </p:txBody>
      </p:sp>
      <p:sp>
        <p:nvSpPr>
          <p:cNvPr id="15" name="Rettangolo 14"/>
          <p:cNvSpPr/>
          <p:nvPr/>
        </p:nvSpPr>
        <p:spPr>
          <a:xfrm>
            <a:off x="179512" y="3501008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Increased</a:t>
            </a:r>
            <a:r>
              <a:rPr lang="it-IT" sz="12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small</a:t>
            </a:r>
            <a:r>
              <a:rPr lang="it-IT" sz="12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intestinal</a:t>
            </a:r>
            <a:r>
              <a:rPr lang="it-IT" sz="12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permeability</a:t>
            </a:r>
            <a:r>
              <a:rPr lang="it-IT" sz="12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by</a:t>
            </a:r>
            <a:r>
              <a:rPr lang="it-IT" sz="12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lactulose-mannitol</a:t>
            </a:r>
            <a:r>
              <a:rPr lang="it-IT" sz="1200" dirty="0" smtClean="0">
                <a:solidFill>
                  <a:prstClr val="white"/>
                </a:solidFill>
                <a:cs typeface="Times New Roman" pitchFamily="18" charset="0"/>
              </a:rPr>
              <a:t> test in DQ2/DQ8+ IBS </a:t>
            </a:r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gluten-sensitive</a:t>
            </a:r>
            <a:r>
              <a:rPr lang="it-IT" sz="12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patients</a:t>
            </a:r>
            <a:r>
              <a:rPr lang="it-IT" sz="12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endParaRPr lang="it-IT" sz="12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79512" y="6334780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Zonulin</a:t>
            </a:r>
            <a:r>
              <a:rPr lang="it-IT" sz="1200" dirty="0" smtClean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it-IT" sz="1200" dirty="0" err="1" smtClean="0">
                <a:solidFill>
                  <a:prstClr val="white"/>
                </a:solidFill>
                <a:cs typeface="Times New Roman" pitchFamily="18" charset="0"/>
              </a:rPr>
              <a:t>up-regulation</a:t>
            </a:r>
            <a:r>
              <a:rPr lang="it-IT" sz="1200" dirty="0" smtClean="0">
                <a:solidFill>
                  <a:prstClr val="white"/>
                </a:solidFill>
              </a:rPr>
              <a:t> and </a:t>
            </a:r>
            <a:r>
              <a:rPr lang="en-US" sz="1200" dirty="0" smtClean="0">
                <a:solidFill>
                  <a:prstClr val="white"/>
                </a:solidFill>
              </a:rPr>
              <a:t>disassembly of intercellular tight junctions in NCG/WS intestinal biopsies exposed to </a:t>
            </a:r>
            <a:r>
              <a:rPr lang="en-US" sz="1200" dirty="0" err="1" smtClean="0">
                <a:solidFill>
                  <a:prstClr val="white"/>
                </a:solidFill>
              </a:rPr>
              <a:t>gliadin</a:t>
            </a:r>
            <a:endParaRPr lang="en-US" sz="1200" dirty="0" smtClean="0">
              <a:solidFill>
                <a:prstClr val="white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427984" y="6021288"/>
            <a:ext cx="4707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High </a:t>
            </a:r>
            <a:r>
              <a:rPr lang="it-IT" sz="1200" dirty="0" err="1" smtClean="0">
                <a:solidFill>
                  <a:schemeClr val="bg1"/>
                </a:solidFill>
              </a:rPr>
              <a:t>duodenal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myosin</a:t>
            </a:r>
            <a:r>
              <a:rPr lang="it-IT" sz="1200" dirty="0" smtClean="0">
                <a:solidFill>
                  <a:schemeClr val="bg1"/>
                </a:solidFill>
              </a:rPr>
              <a:t> light </a:t>
            </a:r>
            <a:r>
              <a:rPr lang="it-IT" sz="1200" dirty="0" err="1" smtClean="0">
                <a:solidFill>
                  <a:schemeClr val="bg1"/>
                </a:solidFill>
              </a:rPr>
              <a:t>chain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kinase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activity</a:t>
            </a:r>
            <a:r>
              <a:rPr lang="it-IT" sz="1200" dirty="0" smtClean="0">
                <a:solidFill>
                  <a:schemeClr val="bg1"/>
                </a:solidFill>
              </a:rPr>
              <a:t> and </a:t>
            </a:r>
            <a:r>
              <a:rPr lang="it-IT" sz="1200" dirty="0" err="1" smtClean="0">
                <a:solidFill>
                  <a:schemeClr val="bg1"/>
                </a:solidFill>
              </a:rPr>
              <a:t>elevated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colonocyte</a:t>
            </a:r>
            <a:r>
              <a:rPr lang="it-IT" sz="1200" dirty="0" smtClean="0">
                <a:solidFill>
                  <a:schemeClr val="bg1"/>
                </a:solidFill>
              </a:rPr>
              <a:t> claudin-15 </a:t>
            </a:r>
            <a:r>
              <a:rPr lang="it-IT" sz="1200" dirty="0" err="1" smtClean="0">
                <a:solidFill>
                  <a:schemeClr val="bg1"/>
                </a:solidFill>
              </a:rPr>
              <a:t>expression</a:t>
            </a:r>
            <a:r>
              <a:rPr lang="it-IT" sz="1200" dirty="0" smtClean="0">
                <a:solidFill>
                  <a:schemeClr val="bg1"/>
                </a:solidFill>
              </a:rPr>
              <a:t>, </a:t>
            </a:r>
            <a:r>
              <a:rPr lang="it-IT" sz="1200" dirty="0" err="1" smtClean="0">
                <a:solidFill>
                  <a:schemeClr val="bg1"/>
                </a:solidFill>
              </a:rPr>
              <a:t>both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markers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of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increased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intestinal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permeability</a:t>
            </a:r>
            <a:r>
              <a:rPr lang="it-IT" sz="1200" dirty="0" smtClean="0">
                <a:solidFill>
                  <a:schemeClr val="bg1"/>
                </a:solidFill>
              </a:rPr>
              <a:t>, in </a:t>
            </a:r>
            <a:r>
              <a:rPr lang="it-IT" sz="1200" dirty="0" err="1" smtClean="0">
                <a:solidFill>
                  <a:schemeClr val="bg1"/>
                </a:solidFill>
              </a:rPr>
              <a:t>pts</a:t>
            </a:r>
            <a:r>
              <a:rPr lang="it-IT" sz="1200" dirty="0" smtClean="0">
                <a:solidFill>
                  <a:schemeClr val="bg1"/>
                </a:solidFill>
              </a:rPr>
              <a:t> with </a:t>
            </a:r>
            <a:r>
              <a:rPr lang="it-IT" sz="1200" dirty="0" err="1" smtClean="0">
                <a:solidFill>
                  <a:schemeClr val="bg1"/>
                </a:solidFill>
              </a:rPr>
              <a:t>symptomatic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gluten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sensitivity</a:t>
            </a:r>
            <a:r>
              <a:rPr lang="it-IT" sz="1200" dirty="0" smtClean="0">
                <a:solidFill>
                  <a:schemeClr val="bg1"/>
                </a:solidFill>
              </a:rPr>
              <a:t>. </a:t>
            </a:r>
            <a:r>
              <a:rPr lang="it-IT" sz="1200" dirty="0" err="1" smtClean="0">
                <a:solidFill>
                  <a:schemeClr val="bg1"/>
                </a:solidFill>
              </a:rPr>
              <a:t>Both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alterations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reversible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after</a:t>
            </a:r>
            <a:r>
              <a:rPr lang="it-IT" sz="1200" dirty="0" smtClean="0">
                <a:solidFill>
                  <a:schemeClr val="bg1"/>
                </a:solidFill>
              </a:rPr>
              <a:t> GFD </a:t>
            </a:r>
            <a:r>
              <a:rPr lang="it-IT" sz="1200" dirty="0" err="1" smtClean="0">
                <a:solidFill>
                  <a:schemeClr val="bg1"/>
                </a:solidFill>
              </a:rPr>
              <a:t>together</a:t>
            </a:r>
            <a:r>
              <a:rPr lang="it-IT" sz="1200" dirty="0" smtClean="0">
                <a:solidFill>
                  <a:schemeClr val="bg1"/>
                </a:solidFill>
              </a:rPr>
              <a:t> with disappearance </a:t>
            </a:r>
            <a:r>
              <a:rPr lang="it-IT" sz="1200" dirty="0" err="1" smtClean="0">
                <a:solidFill>
                  <a:schemeClr val="bg1"/>
                </a:solidFill>
              </a:rPr>
              <a:t>of</a:t>
            </a:r>
            <a:r>
              <a:rPr lang="it-IT" sz="1200" dirty="0" smtClean="0">
                <a:solidFill>
                  <a:schemeClr val="bg1"/>
                </a:solidFill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</a:rPr>
              <a:t>symptoms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0" y="-26988"/>
            <a:ext cx="9144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Microbiome</a:t>
            </a:r>
            <a:r>
              <a:rPr lang="en-US" sz="3200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in NCG/WS</a:t>
            </a:r>
            <a:endParaRPr lang="en-US" sz="32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3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769263"/>
              </p:ext>
            </p:extLst>
          </p:nvPr>
        </p:nvGraphicFramePr>
        <p:xfrm>
          <a:off x="179512" y="4125618"/>
          <a:ext cx="8784976" cy="15392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88232"/>
                <a:gridCol w="2376264"/>
                <a:gridCol w="2376264"/>
                <a:gridCol w="1944216"/>
              </a:tblGrid>
              <a:tr h="288189">
                <a:tc>
                  <a:txBody>
                    <a:bodyPr/>
                    <a:lstStyle/>
                    <a:p>
                      <a:endParaRPr lang="it-IT" dirty="0">
                        <a:noFill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IBS/IBD</a:t>
                      </a:r>
                      <a:endParaRPr lang="it-IT" dirty="0">
                        <a:solidFill>
                          <a:srgbClr val="000099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Celiac</a:t>
                      </a:r>
                      <a:r>
                        <a:rPr lang="en-US" baseline="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 Disease</a:t>
                      </a:r>
                      <a:endParaRPr lang="it-IT" dirty="0">
                        <a:solidFill>
                          <a:srgbClr val="000099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NCG/WS</a:t>
                      </a:r>
                      <a:endParaRPr lang="it-IT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6456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Microbiome association</a:t>
                      </a:r>
                      <a:endParaRPr lang="it-IT" sz="1800" dirty="0">
                        <a:solidFill>
                          <a:srgbClr val="000099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Proven in humans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Saulnier</a:t>
                      </a:r>
                      <a:r>
                        <a:rPr lang="en-US" sz="1400" baseline="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 DM et al Gastroenterology 2011 </a:t>
                      </a:r>
                    </a:p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Manichanh</a:t>
                      </a:r>
                      <a:r>
                        <a:rPr lang="en-US" sz="1400" baseline="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 C et al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NRGH 2012</a:t>
                      </a:r>
                      <a:endParaRPr lang="it-IT" sz="1400" dirty="0">
                        <a:solidFill>
                          <a:srgbClr val="000099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Proven in humans</a:t>
                      </a:r>
                    </a:p>
                    <a:p>
                      <a:pPr algn="ctr"/>
                      <a:endParaRPr lang="en-US" sz="1500" b="1" dirty="0" smtClean="0">
                        <a:solidFill>
                          <a:srgbClr val="000099"/>
                        </a:solidFill>
                        <a:latin typeface="+mj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de Palma G et al,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BMC</a:t>
                      </a:r>
                      <a:r>
                        <a:rPr lang="en-US" sz="1600" baseline="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Microbiol</a:t>
                      </a:r>
                      <a:r>
                        <a:rPr lang="en-US" sz="1600" baseline="0" dirty="0" smtClean="0">
                          <a:solidFill>
                            <a:srgbClr val="000099"/>
                          </a:solidFill>
                          <a:latin typeface="+mj-lt"/>
                          <a:cs typeface="Times New Roman" pitchFamily="18" charset="0"/>
                        </a:rPr>
                        <a:t> 2010</a:t>
                      </a:r>
                      <a:endParaRPr lang="it-IT" sz="1600" dirty="0">
                        <a:solidFill>
                          <a:srgbClr val="000099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Tested in mice</a:t>
                      </a:r>
                    </a:p>
                    <a:p>
                      <a:pPr algn="ctr"/>
                      <a:endParaRPr lang="en-US" sz="1500" b="1" u="none" dirty="0" smtClean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600" b="0" dirty="0" err="1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Natividad</a:t>
                      </a:r>
                      <a:r>
                        <a:rPr lang="en-US" sz="1600" b="0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 JM et al, </a:t>
                      </a:r>
                      <a:r>
                        <a:rPr lang="en-US" sz="1600" b="0" dirty="0" err="1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PLoS</a:t>
                      </a:r>
                      <a:r>
                        <a:rPr lang="en-US" sz="1600" b="0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 One 2009</a:t>
                      </a:r>
                      <a:endParaRPr lang="it-IT" sz="1600" b="0" dirty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76056" y="1268759"/>
            <a:ext cx="38884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Experimental data in HLA-DQ8 mice sensitized by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gliadin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showed that gut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microbiome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might contribute to enhance the inflammatory response to gluten</a:t>
            </a:r>
            <a:endParaRPr lang="it-IT" sz="2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908720"/>
            <a:ext cx="4536504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5733256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endParaRPr lang="it-IT" sz="20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it-IT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Dysbiosis</a:t>
            </a:r>
            <a:r>
              <a:rPr lang="it-IT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may</a:t>
            </a:r>
            <a:r>
              <a:rPr lang="it-IT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potentially</a:t>
            </a:r>
            <a:r>
              <a:rPr lang="it-IT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trigger </a:t>
            </a:r>
            <a:r>
              <a:rPr lang="it-IT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clinical</a:t>
            </a:r>
            <a:r>
              <a:rPr lang="it-IT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manifestations</a:t>
            </a:r>
            <a:r>
              <a:rPr lang="it-IT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in NCG/WS</a:t>
            </a:r>
          </a:p>
          <a:p>
            <a:pPr marL="342900" indent="-342900" algn="ctr"/>
            <a:endParaRPr lang="it-IT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835522" y="2852936"/>
            <a:ext cx="936600" cy="576064"/>
          </a:xfrm>
          <a:prstGeom prst="rect">
            <a:avLst/>
          </a:prstGeom>
          <a:solidFill>
            <a:srgbClr val="527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Struttura predefinita">
  <a:themeElements>
    <a:clrScheme name="10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Vienna98">
  <a:themeElements>
    <a:clrScheme name="">
      <a:dk1>
        <a:srgbClr val="919191"/>
      </a:dk1>
      <a:lt1>
        <a:srgbClr val="FFFF00"/>
      </a:lt1>
      <a:dk2>
        <a:srgbClr val="114FFB"/>
      </a:dk2>
      <a:lt2>
        <a:srgbClr val="000000"/>
      </a:lt2>
      <a:accent1>
        <a:srgbClr val="618FFD"/>
      </a:accent1>
      <a:accent2>
        <a:srgbClr val="00AE00"/>
      </a:accent2>
      <a:accent3>
        <a:srgbClr val="AAB2FD"/>
      </a:accent3>
      <a:accent4>
        <a:srgbClr val="DADA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Vienna98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Vienna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ienna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ienna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ienna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ienna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ienna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ienna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FR - Slide">
  <a:themeElements>
    <a:clrScheme name="LFR -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FR - Slid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FR -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R - Sli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FR - Sli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R - Sli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R - Sl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R - Sl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R - Sl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</TotalTime>
  <Words>2475</Words>
  <Application>Microsoft Macintosh PowerPoint</Application>
  <PresentationFormat>Presentazione su schermo (4:3)</PresentationFormat>
  <Paragraphs>374</Paragraphs>
  <Slides>30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6" baseType="lpstr">
      <vt:lpstr>Tema di Office</vt:lpstr>
      <vt:lpstr>1_Tema di Office</vt:lpstr>
      <vt:lpstr>10_Struttura predefinita</vt:lpstr>
      <vt:lpstr>2_Vienna98</vt:lpstr>
      <vt:lpstr>LFR - Slide</vt:lpstr>
      <vt:lpstr>Grafico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Epidemiology of NCG/WS: still undefined and largely variable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NCG/WS: a likely persistent condition</vt:lpstr>
      <vt:lpstr>Presentazione di PowerPoint</vt:lpstr>
      <vt:lpstr>Modified version of GSRS for NCG/WS  (3rd Consensus Conference on NCGS)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umberto.volta</dc:creator>
  <cp:lastModifiedBy>Roberto De Giorgio</cp:lastModifiedBy>
  <cp:revision>129</cp:revision>
  <dcterms:created xsi:type="dcterms:W3CDTF">2016-04-23T09:07:50Z</dcterms:created>
  <dcterms:modified xsi:type="dcterms:W3CDTF">2017-10-18T13:36:03Z</dcterms:modified>
</cp:coreProperties>
</file>