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273" r:id="rId3"/>
    <p:sldId id="294" r:id="rId4"/>
    <p:sldId id="300" r:id="rId5"/>
    <p:sldId id="314" r:id="rId6"/>
    <p:sldId id="295" r:id="rId7"/>
    <p:sldId id="313" r:id="rId8"/>
    <p:sldId id="342" r:id="rId9"/>
    <p:sldId id="330" r:id="rId10"/>
    <p:sldId id="274" r:id="rId11"/>
    <p:sldId id="258" r:id="rId12"/>
    <p:sldId id="275" r:id="rId13"/>
    <p:sldId id="296" r:id="rId14"/>
    <p:sldId id="276" r:id="rId15"/>
    <p:sldId id="257" r:id="rId16"/>
    <p:sldId id="268" r:id="rId17"/>
    <p:sldId id="260" r:id="rId18"/>
    <p:sldId id="259" r:id="rId19"/>
    <p:sldId id="335" r:id="rId20"/>
    <p:sldId id="337" r:id="rId21"/>
    <p:sldId id="338" r:id="rId22"/>
    <p:sldId id="343" r:id="rId23"/>
    <p:sldId id="336" r:id="rId24"/>
    <p:sldId id="339" r:id="rId25"/>
    <p:sldId id="321" r:id="rId26"/>
    <p:sldId id="327" r:id="rId27"/>
    <p:sldId id="369" r:id="rId28"/>
    <p:sldId id="329" r:id="rId29"/>
    <p:sldId id="332" r:id="rId30"/>
    <p:sldId id="328" r:id="rId31"/>
    <p:sldId id="333" r:id="rId32"/>
    <p:sldId id="279" r:id="rId33"/>
    <p:sldId id="322" r:id="rId34"/>
    <p:sldId id="325" r:id="rId35"/>
    <p:sldId id="326" r:id="rId36"/>
    <p:sldId id="344" r:id="rId37"/>
    <p:sldId id="340" r:id="rId38"/>
    <p:sldId id="324" r:id="rId39"/>
    <p:sldId id="323" r:id="rId40"/>
    <p:sldId id="360" r:id="rId41"/>
    <p:sldId id="362" r:id="rId42"/>
    <p:sldId id="361" r:id="rId43"/>
    <p:sldId id="370" r:id="rId44"/>
    <p:sldId id="269" r:id="rId45"/>
    <p:sldId id="367" r:id="rId46"/>
    <p:sldId id="301" r:id="rId47"/>
    <p:sldId id="302" r:id="rId48"/>
    <p:sldId id="306" r:id="rId49"/>
    <p:sldId id="307" r:id="rId50"/>
    <p:sldId id="303" r:id="rId51"/>
    <p:sldId id="304" r:id="rId52"/>
    <p:sldId id="305" r:id="rId53"/>
    <p:sldId id="291" r:id="rId54"/>
    <p:sldId id="308" r:id="rId55"/>
    <p:sldId id="345" r:id="rId56"/>
    <p:sldId id="346" r:id="rId57"/>
    <p:sldId id="347" r:id="rId58"/>
    <p:sldId id="280" r:id="rId59"/>
    <p:sldId id="281" r:id="rId60"/>
    <p:sldId id="282" r:id="rId61"/>
    <p:sldId id="283" r:id="rId62"/>
    <p:sldId id="284" r:id="rId63"/>
    <p:sldId id="285" r:id="rId64"/>
    <p:sldId id="286" r:id="rId65"/>
    <p:sldId id="262" r:id="rId66"/>
    <p:sldId id="287" r:id="rId67"/>
    <p:sldId id="309" r:id="rId68"/>
    <p:sldId id="288" r:id="rId69"/>
    <p:sldId id="310" r:id="rId70"/>
    <p:sldId id="315" r:id="rId71"/>
    <p:sldId id="316" r:id="rId72"/>
    <p:sldId id="319" r:id="rId73"/>
    <p:sldId id="297" r:id="rId74"/>
    <p:sldId id="289" r:id="rId75"/>
    <p:sldId id="292" r:id="rId76"/>
    <p:sldId id="331" r:id="rId77"/>
    <p:sldId id="293" r:id="rId78"/>
    <p:sldId id="311" r:id="rId79"/>
    <p:sldId id="266" r:id="rId80"/>
    <p:sldId id="364" r:id="rId81"/>
    <p:sldId id="270" r:id="rId82"/>
    <p:sldId id="368" r:id="rId83"/>
    <p:sldId id="271" r:id="rId84"/>
    <p:sldId id="272" r:id="rId85"/>
    <p:sldId id="365" r:id="rId86"/>
    <p:sldId id="366" r:id="rId87"/>
    <p:sldId id="290" r:id="rId88"/>
    <p:sldId id="348" r:id="rId89"/>
    <p:sldId id="349" r:id="rId90"/>
    <p:sldId id="354" r:id="rId91"/>
    <p:sldId id="355" r:id="rId92"/>
    <p:sldId id="356" r:id="rId93"/>
    <p:sldId id="353" r:id="rId94"/>
    <p:sldId id="358" r:id="rId95"/>
    <p:sldId id="357" r:id="rId96"/>
    <p:sldId id="359" r:id="rId97"/>
    <p:sldId id="352" r:id="rId98"/>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35758FB7-9AC5-4552-8A53-C91805E547FA}" styleName="Stile con tema 1 - Colore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Stile con tema 1 - Colore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Stile con tema 1 - Colore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Stile con tema 1 - Colore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essuno stile, nessuna grigli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Stile con tema 1 - Colore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17292A2E-F333-43FB-9621-5CBBE7FDCDCB}" styleName="Stile chiaro 2 - Colore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660B408-B3CF-4A94-85FC-2B1E0A45F4A2}" styleName="Stile scuro 2 - Colore 1/Color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87" y="8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6FCC74-E0BA-45B0-96B0-92F479756908}" type="datetimeFigureOut">
              <a:rPr lang="it-IT" smtClean="0"/>
              <a:t>27/11/2017</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ECC3E1-3BFC-40DC-86BA-E5C37CA43881}" type="slidenum">
              <a:rPr lang="it-IT" smtClean="0"/>
              <a:t>‹N›</a:t>
            </a:fld>
            <a:endParaRPr lang="it-IT"/>
          </a:p>
        </p:txBody>
      </p:sp>
    </p:spTree>
    <p:extLst>
      <p:ext uri="{BB962C8B-B14F-4D97-AF65-F5344CB8AC3E}">
        <p14:creationId xmlns:p14="http://schemas.microsoft.com/office/powerpoint/2010/main" val="52715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193272"/>
            <a:ext cx="5486400" cy="4595886"/>
          </a:xfrm>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a:t>SFLC assay for patients with strong suspicion of MM or with negative serum protein electrophoresis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a:latin typeface="Calibri" pitchFamily="34" charset="0"/>
                <a:cs typeface="Calibri" pitchFamily="34" charset="0"/>
              </a:rPr>
              <a:t>The serum sample is put into a machine that can determine the amount of specific proteins by passing light through the sample</a:t>
            </a:r>
            <a:endParaRPr lang="en-US" sz="900" dirty="0"/>
          </a:p>
          <a:p>
            <a:pPr marL="171450" indent="-171450">
              <a:spcBef>
                <a:spcPts val="600"/>
              </a:spcBef>
              <a:buFont typeface="Arial" pitchFamily="34" charset="0"/>
              <a:buChar char="•"/>
            </a:pPr>
            <a:r>
              <a:rPr lang="en-US" sz="900" dirty="0">
                <a:latin typeface="Calibri" pitchFamily="34" charset="0"/>
                <a:cs typeface="Calibri" pitchFamily="34" charset="0"/>
              </a:rPr>
              <a:t>The amounts of free light chains (</a:t>
            </a:r>
            <a:r>
              <a:rPr lang="en-US" sz="900" dirty="0">
                <a:latin typeface="Calibri" pitchFamily="34" charset="0"/>
                <a:cs typeface="Calibri" pitchFamily="34" charset="0"/>
                <a:sym typeface="Symbol"/>
              </a:rPr>
              <a:t> and ) are then plotted on a chart. Note that each dot on this chart represents a patient. If the dot falls outside of normal ranges, the patient has an excess amount of either  or  free light chain, which could indicate multiple myeloma</a:t>
            </a:r>
            <a:endParaRPr lang="en-US" sz="900" dirty="0">
              <a:latin typeface="Calibri" pitchFamily="34" charset="0"/>
              <a:cs typeface="Calibri" pitchFamily="34" charset="0"/>
            </a:endParaRPr>
          </a:p>
          <a:p>
            <a:endParaRPr lang="en-US" sz="900" dirty="0">
              <a:effectLst/>
            </a:endParaRPr>
          </a:p>
          <a:p>
            <a:r>
              <a:rPr lang="en-US" sz="900" b="1" dirty="0">
                <a:effectLst/>
              </a:rPr>
              <a:t>References</a:t>
            </a:r>
          </a:p>
          <a:p>
            <a:pPr marL="171450" indent="-171450">
              <a:buFont typeface="Arial" pitchFamily="34" charset="0"/>
              <a:buChar char="•"/>
            </a:pPr>
            <a:r>
              <a:rPr lang="en-US" sz="900" dirty="0">
                <a:effectLst/>
              </a:rPr>
              <a:t>Images: </a:t>
            </a:r>
          </a:p>
          <a:p>
            <a:pPr marL="628650" lvl="1" indent="-171450">
              <a:buFont typeface="Arial" pitchFamily="34" charset="0"/>
              <a:buChar char="•"/>
            </a:pPr>
            <a:r>
              <a:rPr lang="en-US" sz="900" dirty="0">
                <a:effectLst/>
              </a:rPr>
              <a:t>FLC assay in </a:t>
            </a:r>
            <a:r>
              <a:rPr lang="en-US" sz="900" dirty="0" err="1">
                <a:effectLst/>
              </a:rPr>
              <a:t>Bradwell</a:t>
            </a:r>
            <a:r>
              <a:rPr lang="en-US" sz="900" dirty="0">
                <a:effectLst/>
              </a:rPr>
              <a:t>. Lancet. 2003;361:489</a:t>
            </a:r>
          </a:p>
          <a:p>
            <a:pPr marL="628650" marR="0" lvl="1"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900" dirty="0">
                <a:effectLst/>
              </a:rPr>
              <a:t>Lab Tests Online: Available at: http://labtestsonline.org/understanding/analytes/free-light/tab/test. </a:t>
            </a:r>
            <a:r>
              <a:rPr lang="en-US" sz="900" baseline="0" dirty="0"/>
              <a:t>Accessed March 2016.</a:t>
            </a:r>
            <a:endParaRPr lang="en-US" sz="900" dirty="0">
              <a:effectLst/>
            </a:endParaRPr>
          </a:p>
          <a:p>
            <a:endParaRPr lang="en-US" sz="90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Serum free light chain testing provides complementary information. It can detect the low levels of free light chains that are sometimes all that is produced by a plasma cell disorder and can detect changes in the ratio of kappa and lambda production, which indicate an excess of one clone of plasma cells. Initially, the test is ordered along with a serum protein electrophoresis test to detect abnormal monoclonal protein (M-protein) production and to calculate a kappa/lambda free light chain ratio. If the protein electrophoresis test is abnormal, then an </a:t>
            </a:r>
            <a:r>
              <a:rPr lang="en-US" sz="900" dirty="0" err="1"/>
              <a:t>immunofixation</a:t>
            </a:r>
            <a:r>
              <a:rPr lang="en-US" sz="900" dirty="0"/>
              <a:t> electrophoresis test is performed to determine which immunoglobulin is present in excess. If a light chain disorder is detected, then the free light chain test may be ordered periodically to monitor the condition and to evaluate the effectiveness of treatment.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9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t>Results of a serum free light chain test will often be evaluated in conjunction with the results of a protein electrophoresis test. Free light chains will normally be present in the blood at low levels, but with a normal kappa/lambda ratio. Increased kappa free light chains and an increased kappa/lambda ratio may be seen with plasma cell disorders that produce excess monoclonal kappa light chains. Increased lambda free light chains and a decreased kappa/lambda ratio may be seen with plasma cell disorders that produce excess monoclonal lambda light chains. In general, significantly increased free light chain production and an abnormal kappa/lambda ratio indicate a poorer prognosis and an increased risk of disease progression.</a:t>
            </a:r>
          </a:p>
        </p:txBody>
      </p:sp>
      <p:sp>
        <p:nvSpPr>
          <p:cNvPr id="4" name="Slide Number Placeholder 3"/>
          <p:cNvSpPr>
            <a:spLocks noGrp="1"/>
          </p:cNvSpPr>
          <p:nvPr>
            <p:ph type="sldNum" sz="quarter" idx="10"/>
          </p:nvPr>
        </p:nvSpPr>
        <p:spPr/>
        <p:txBody>
          <a:bodyPr/>
          <a:lstStyle/>
          <a:p>
            <a:fld id="{565B752A-10AC-4FC7-9435-F4B86AC4726B}" type="slidenum">
              <a:rPr lang="en-US" smtClean="0"/>
              <a:pPr/>
              <a:t>47</a:t>
            </a:fld>
            <a:endParaRPr lang="en-US"/>
          </a:p>
        </p:txBody>
      </p:sp>
    </p:spTree>
    <p:extLst>
      <p:ext uri="{BB962C8B-B14F-4D97-AF65-F5344CB8AC3E}">
        <p14:creationId xmlns:p14="http://schemas.microsoft.com/office/powerpoint/2010/main" val="2981091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dirty="0"/>
              <a:t>MM can remain</a:t>
            </a:r>
            <a:r>
              <a:rPr lang="en-US" b="0" baseline="0" dirty="0"/>
              <a:t> asymptomatic for many years [</a:t>
            </a:r>
            <a:r>
              <a:rPr lang="en-US" b="0" baseline="0" dirty="0" err="1"/>
              <a:t>Durie</a:t>
            </a:r>
            <a:r>
              <a:rPr lang="en-US" b="0" baseline="0" dirty="0"/>
              <a:t> 2011/2012]</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In the symptomatic phase, the most common presenting complaint is bone pain [</a:t>
            </a:r>
            <a:r>
              <a:rPr lang="en-US" b="0" baseline="0" dirty="0" err="1"/>
              <a:t>Durie</a:t>
            </a:r>
            <a:r>
              <a:rPr lang="en-US" b="0" baseline="0" dirty="0"/>
              <a:t> 2011/2012]</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Serum and/or urine M-protein is elevated and usually rising at the time of diagnosis [</a:t>
            </a:r>
            <a:r>
              <a:rPr lang="en-US" b="0" baseline="0" dirty="0" err="1"/>
              <a:t>Durie</a:t>
            </a:r>
            <a:r>
              <a:rPr lang="en-US" b="0" baseline="0" dirty="0"/>
              <a:t> 2011/2012]</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b="0" baseline="0" dirty="0"/>
              <a:t>Pattern of disease can include multiple periods of remission and relapse. The duration of response typically decreases with each successive treatment regimen [Kumar 2004]</a:t>
            </a:r>
            <a:endParaRPr lang="en-US" b="0" dirty="0"/>
          </a:p>
        </p:txBody>
      </p:sp>
      <p:sp>
        <p:nvSpPr>
          <p:cNvPr id="4" name="Slide Number Placeholder 3"/>
          <p:cNvSpPr>
            <a:spLocks noGrp="1"/>
          </p:cNvSpPr>
          <p:nvPr>
            <p:ph type="sldNum" sz="quarter" idx="10"/>
          </p:nvPr>
        </p:nvSpPr>
        <p:spPr/>
        <p:txBody>
          <a:bodyPr/>
          <a:lstStyle/>
          <a:p>
            <a:fld id="{565B752A-10AC-4FC7-9435-F4B86AC4726B}" type="slidenum">
              <a:rPr lang="en-US" smtClean="0"/>
              <a:pPr/>
              <a:t>86</a:t>
            </a:fld>
            <a:endParaRPr lang="en-US"/>
          </a:p>
        </p:txBody>
      </p:sp>
    </p:spTree>
    <p:extLst>
      <p:ext uri="{BB962C8B-B14F-4D97-AF65-F5344CB8AC3E}">
        <p14:creationId xmlns:p14="http://schemas.microsoft.com/office/powerpoint/2010/main" val="2266299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Trephine</a:t>
            </a:r>
            <a:r>
              <a:rPr lang="en-US" baseline="0" dirty="0"/>
              <a:t> biopsy to </a:t>
            </a:r>
            <a:r>
              <a:rPr lang="en-US" sz="1200" baseline="0" dirty="0"/>
              <a:t>d</a:t>
            </a:r>
            <a:r>
              <a:rPr lang="en-US" sz="1200" dirty="0"/>
              <a:t>emonstrate aberrant plasma cell phenotype and/or </a:t>
            </a:r>
            <a:r>
              <a:rPr lang="en-US" sz="1200" dirty="0" err="1"/>
              <a:t>monoclonality</a:t>
            </a:r>
            <a:r>
              <a:rPr lang="en-US" sz="1200" dirty="0"/>
              <a:t>; confirm diagnosis</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endParaRPr lang="en-US" sz="1200" dirty="0"/>
          </a:p>
          <a:p>
            <a:endParaRPr lang="en-US" dirty="0"/>
          </a:p>
        </p:txBody>
      </p:sp>
      <p:sp>
        <p:nvSpPr>
          <p:cNvPr id="4" name="Slide Number Placeholder 3"/>
          <p:cNvSpPr>
            <a:spLocks noGrp="1"/>
          </p:cNvSpPr>
          <p:nvPr>
            <p:ph type="sldNum" sz="quarter" idx="10"/>
          </p:nvPr>
        </p:nvSpPr>
        <p:spPr/>
        <p:txBody>
          <a:bodyPr/>
          <a:lstStyle/>
          <a:p>
            <a:fld id="{565B752A-10AC-4FC7-9435-F4B86AC4726B}" type="slidenum">
              <a:rPr lang="en-US" smtClean="0"/>
              <a:pPr/>
              <a:t>48</a:t>
            </a:fld>
            <a:endParaRPr lang="en-US"/>
          </a:p>
        </p:txBody>
      </p:sp>
    </p:spTree>
    <p:extLst>
      <p:ext uri="{BB962C8B-B14F-4D97-AF65-F5344CB8AC3E}">
        <p14:creationId xmlns:p14="http://schemas.microsoft.com/office/powerpoint/2010/main" val="3446103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Favorable and unfavorable (in terms of prognosis) genetic lesions can be detected by conventional karyotyping and FISH; stratification of patients into risk groups helps in determining prognosis and in the selection and sequencing of therapy [NCCN 2015]</a:t>
            </a:r>
          </a:p>
          <a:p>
            <a:pPr marL="171450" indent="-171450">
              <a:buFont typeface="Arial" pitchFamily="34" charset="0"/>
              <a:buChar char="•"/>
            </a:pPr>
            <a:r>
              <a:rPr lang="en-US" dirty="0"/>
              <a:t>Target probes are fluorescently labeled and designed to bind to some specific chromosomal region of interest</a:t>
            </a:r>
          </a:p>
          <a:p>
            <a:pPr marL="171450" marR="0" indent="-171450" fontAlgn="auto">
              <a:spcBef>
                <a:spcPts val="0"/>
              </a:spcBef>
              <a:spcAft>
                <a:spcPts val="0"/>
              </a:spcAft>
              <a:buClrTx/>
              <a:buSzTx/>
              <a:buFont typeface="Arial" pitchFamily="34" charset="0"/>
              <a:buChar char="•"/>
              <a:tabLst/>
              <a:defRPr/>
            </a:pPr>
            <a:r>
              <a:rPr lang="en-US" dirty="0"/>
              <a:t>If chromosomal regions targeted by probes are present in a cell, probes will bind, and fluorescent signals will be seen in the cell (one signal per chromosome carrying the target region)</a:t>
            </a:r>
          </a:p>
          <a:p>
            <a:pPr marL="171450" marR="0" indent="-171450" fontAlgn="auto">
              <a:spcBef>
                <a:spcPts val="0"/>
              </a:spcBef>
              <a:spcAft>
                <a:spcPts val="0"/>
              </a:spcAft>
              <a:buClrTx/>
              <a:buSzTx/>
              <a:buFont typeface="Arial" pitchFamily="34" charset="0"/>
              <a:buChar char="•"/>
              <a:tabLst/>
              <a:defRPr/>
            </a:pPr>
            <a:r>
              <a:rPr lang="en-US" dirty="0"/>
              <a:t>In this example, chromosome 17 (commonly deleted in MM) is labeled with the red probe and chromosome 10 (not normally deleted in MM) is labeled with the green probe</a:t>
            </a:r>
          </a:p>
          <a:p>
            <a:pPr marL="171450" marR="0" indent="-171450" fontAlgn="auto">
              <a:spcBef>
                <a:spcPts val="0"/>
              </a:spcBef>
              <a:spcAft>
                <a:spcPts val="0"/>
              </a:spcAft>
              <a:buClrTx/>
              <a:buSzTx/>
              <a:buFont typeface="Arial" pitchFamily="34" charset="0"/>
              <a:buChar char="•"/>
              <a:tabLst/>
              <a:defRPr/>
            </a:pPr>
            <a:r>
              <a:rPr lang="en-US" dirty="0"/>
              <a:t>Only one red signal is evident, which indicates that one copy of chromosome 17 contains the portion targeted by the probe, but the other does not (due to deletion); this provides evidence of deletion in one copy of chromosome 17</a:t>
            </a:r>
          </a:p>
          <a:p>
            <a:pPr marL="171450" marR="0" indent="-171450" algn="l" defTabSz="914400" rtl="0" eaLnBrk="1" fontAlgn="auto" latinLnBrk="0" hangingPunct="1">
              <a:lnSpc>
                <a:spcPts val="900"/>
              </a:lnSpc>
              <a:spcBef>
                <a:spcPts val="0"/>
              </a:spcBef>
              <a:spcAft>
                <a:spcPts val="0"/>
              </a:spcAft>
              <a:buClrTx/>
              <a:buSzTx/>
              <a:buFont typeface="Arial" pitchFamily="34" charset="0"/>
              <a:buChar char="•"/>
              <a:tabLst/>
              <a:defRPr/>
            </a:pPr>
            <a:endParaRPr lang="en-US" sz="1200" dirty="0">
              <a:latin typeface="Calibri" pitchFamily="34" charset="0"/>
              <a:cs typeface="Calibri" pitchFamily="34" charset="0"/>
            </a:endParaRPr>
          </a:p>
          <a:p>
            <a:r>
              <a:rPr lang="en-US" sz="1200" b="1" dirty="0">
                <a:latin typeface="Calibri" pitchFamily="34" charset="0"/>
                <a:cs typeface="Calibri" pitchFamily="34" charset="0"/>
              </a:rPr>
              <a:t>R</a:t>
            </a:r>
            <a:r>
              <a:rPr lang="en-US" b="1" dirty="0"/>
              <a:t>eference</a:t>
            </a:r>
          </a:p>
          <a:p>
            <a:pPr marL="171450" indent="-171450">
              <a:buFont typeface="Arial" panose="020B0604020202020204" pitchFamily="34" charset="0"/>
              <a:buChar char="•"/>
            </a:pPr>
            <a:r>
              <a:rPr lang="en-US" dirty="0"/>
              <a:t>O'Connor. Nature Education. 2008;1:171. Available at: www.nature.com/scitable/topicpage/fluorescence-in-situ-hybridization-fish-327. Accessed March 2016.</a:t>
            </a:r>
          </a:p>
        </p:txBody>
      </p:sp>
      <p:sp>
        <p:nvSpPr>
          <p:cNvPr id="4" name="Slide Number Placeholder 3"/>
          <p:cNvSpPr>
            <a:spLocks noGrp="1"/>
          </p:cNvSpPr>
          <p:nvPr>
            <p:ph type="sldNum" sz="quarter" idx="10"/>
          </p:nvPr>
        </p:nvSpPr>
        <p:spPr/>
        <p:txBody>
          <a:bodyPr/>
          <a:lstStyle/>
          <a:p>
            <a:fld id="{565B752A-10AC-4FC7-9435-F4B86AC4726B}" type="slidenum">
              <a:rPr lang="en-US" smtClean="0"/>
              <a:pPr/>
              <a:t>49</a:t>
            </a:fld>
            <a:endParaRPr lang="en-US"/>
          </a:p>
        </p:txBody>
      </p:sp>
    </p:spTree>
    <p:extLst>
      <p:ext uri="{BB962C8B-B14F-4D97-AF65-F5344CB8AC3E}">
        <p14:creationId xmlns:p14="http://schemas.microsoft.com/office/powerpoint/2010/main" val="132874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a:t>Skeletal survey for evaluating bone lesions and establishing diagnosis</a:t>
            </a:r>
          </a:p>
          <a:p>
            <a:pPr marL="171450" indent="-171450">
              <a:buFont typeface="Arial" pitchFamily="34" charset="0"/>
              <a:buChar char="•"/>
            </a:pPr>
            <a:r>
              <a:rPr lang="en-US" dirty="0"/>
              <a:t>MRI and PET scans</a:t>
            </a:r>
            <a:r>
              <a:rPr lang="en-US" baseline="0" dirty="0"/>
              <a:t> are useful for determining prognosis</a:t>
            </a:r>
            <a:endParaRPr lang="en-US" dirty="0"/>
          </a:p>
          <a:p>
            <a:pPr marL="171450" indent="-171450">
              <a:buFont typeface="Arial" pitchFamily="34" charset="0"/>
              <a:buChar char="•"/>
            </a:pPr>
            <a:r>
              <a:rPr lang="en-US" baseline="0" dirty="0"/>
              <a:t>Skeletal</a:t>
            </a:r>
            <a:r>
              <a:rPr lang="en-US" dirty="0"/>
              <a:t> survey should include post-anterior view of chest; </a:t>
            </a:r>
            <a:r>
              <a:rPr lang="en-US" dirty="0" err="1"/>
              <a:t>antero</a:t>
            </a:r>
            <a:r>
              <a:rPr lang="en-US" dirty="0"/>
              <a:t>-posterior and lateral views of the cervical, thoracic, and lumbar spine, </a:t>
            </a:r>
            <a:r>
              <a:rPr lang="en-US" dirty="0" err="1"/>
              <a:t>humeri</a:t>
            </a:r>
            <a:r>
              <a:rPr lang="en-US" dirty="0"/>
              <a:t>, and femora; lateral and </a:t>
            </a:r>
            <a:r>
              <a:rPr lang="en-US" dirty="0" err="1"/>
              <a:t>antero</a:t>
            </a:r>
            <a:r>
              <a:rPr lang="en-US" dirty="0"/>
              <a:t>-posterior view of skull; </a:t>
            </a:r>
            <a:r>
              <a:rPr lang="en-US" dirty="0" err="1"/>
              <a:t>antero</a:t>
            </a:r>
            <a:r>
              <a:rPr lang="en-US" dirty="0"/>
              <a:t>-posterior view of pelvis; and other symptomatic areas [Bird 2011]</a:t>
            </a:r>
          </a:p>
          <a:p>
            <a:pPr marL="171450" indent="-171450">
              <a:buFont typeface="Arial" pitchFamily="34" charset="0"/>
              <a:buChar char="•"/>
            </a:pPr>
            <a:r>
              <a:rPr lang="en-US" baseline="0" dirty="0"/>
              <a:t>CT</a:t>
            </a:r>
            <a:r>
              <a:rPr lang="en-US" dirty="0"/>
              <a:t> or MRI should be used to clarify significance of plain radiographs, especially in parts of the skeleton where it is difficult to view lytic lesions such as ribs, sternum, and scapulae [Bird 2011]</a:t>
            </a:r>
          </a:p>
          <a:p>
            <a:pPr marL="0" indent="0">
              <a:buFont typeface="Arial" pitchFamily="34" charset="0"/>
              <a:buNone/>
            </a:pPr>
            <a:endParaRPr lang="en-US" b="1" dirty="0"/>
          </a:p>
          <a:p>
            <a:pPr marL="0" indent="0">
              <a:buFont typeface="Arial" pitchFamily="34" charset="0"/>
              <a:buNone/>
            </a:pPr>
            <a:r>
              <a:rPr lang="en-US" b="1" dirty="0"/>
              <a:t>Reference</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dirty="0"/>
              <a:t>Skeletal survey images from </a:t>
            </a:r>
            <a:r>
              <a:rPr lang="en-GB" dirty="0"/>
              <a:t>American Academy of Orthopaedic Surgeons. </a:t>
            </a:r>
            <a:r>
              <a:rPr lang="en-GB" dirty="0" err="1"/>
              <a:t>OrthoInfo</a:t>
            </a:r>
            <a:r>
              <a:rPr lang="en-GB" dirty="0"/>
              <a:t>. Available at</a:t>
            </a:r>
            <a:r>
              <a:rPr lang="en-US" dirty="0"/>
              <a:t>: http://orthoinfo.aaos.org/topic.cfm?topic=A00086. Accessed March 2016.</a:t>
            </a:r>
          </a:p>
        </p:txBody>
      </p:sp>
      <p:sp>
        <p:nvSpPr>
          <p:cNvPr id="4" name="Slide Number Placeholder 3"/>
          <p:cNvSpPr>
            <a:spLocks noGrp="1"/>
          </p:cNvSpPr>
          <p:nvPr>
            <p:ph type="sldNum" sz="quarter" idx="10"/>
          </p:nvPr>
        </p:nvSpPr>
        <p:spPr/>
        <p:txBody>
          <a:bodyPr/>
          <a:lstStyle/>
          <a:p>
            <a:fld id="{565B752A-10AC-4FC7-9435-F4B86AC4726B}" type="slidenum">
              <a:rPr lang="en-US" smtClean="0"/>
              <a:pPr/>
              <a:t>50</a:t>
            </a:fld>
            <a:endParaRPr lang="en-US"/>
          </a:p>
        </p:txBody>
      </p:sp>
    </p:spTree>
    <p:extLst>
      <p:ext uri="{BB962C8B-B14F-4D97-AF65-F5344CB8AC3E}">
        <p14:creationId xmlns:p14="http://schemas.microsoft.com/office/powerpoint/2010/main" val="1481184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37" indent="-171437">
              <a:buFont typeface="Arial" panose="020B0604020202020204" pitchFamily="34" charset="0"/>
              <a:buChar char="•"/>
            </a:pPr>
            <a:r>
              <a:rPr lang="en-GB" dirty="0"/>
              <a:t>Similar to X-ray, CT imaging and MRI are useful in the evaluation of lesions when establishing a diagnosis of MM</a:t>
            </a:r>
          </a:p>
          <a:p>
            <a:pPr marL="171437" indent="-171437">
              <a:buFont typeface="Arial" panose="020B0604020202020204" pitchFamily="34" charset="0"/>
              <a:buChar char="•"/>
            </a:pPr>
            <a:r>
              <a:rPr lang="en-GB" dirty="0"/>
              <a:t>The CT image on the left-hand side of this slide shows a characteristic osteolytic lesion in the skull of a patient with MM</a:t>
            </a:r>
            <a:r>
              <a:rPr lang="en-GB" baseline="30000" dirty="0"/>
              <a:t>1</a:t>
            </a:r>
          </a:p>
          <a:p>
            <a:pPr marL="171437" indent="-171437">
              <a:buFont typeface="Arial" panose="020B0604020202020204" pitchFamily="34" charset="0"/>
              <a:buChar char="•"/>
            </a:pPr>
            <a:r>
              <a:rPr lang="en-GB" baseline="0" dirty="0"/>
              <a:t>The MRI on the right-hand side of this slide shows an intracranial plasmacytoma that evolved into MM</a:t>
            </a:r>
            <a:r>
              <a:rPr lang="en-GB" baseline="30000" dirty="0"/>
              <a:t>2</a:t>
            </a:r>
          </a:p>
          <a:p>
            <a:pPr marL="171437" indent="-171437">
              <a:buFont typeface="Arial" panose="020B0604020202020204" pitchFamily="34" charset="0"/>
              <a:buChar char="•"/>
            </a:pPr>
            <a:r>
              <a:rPr lang="en-GB" dirty="0"/>
              <a:t>MRI provides greater detail than CT and is recommended whenever spinal cord compression is suspected</a:t>
            </a:r>
            <a:r>
              <a:rPr lang="en-GB" baseline="30000" dirty="0"/>
              <a:t>3</a:t>
            </a:r>
          </a:p>
          <a:p>
            <a:endParaRPr lang="en-GB" dirty="0"/>
          </a:p>
          <a:p>
            <a:r>
              <a:rPr lang="en-GB" b="1" dirty="0"/>
              <a:t>References</a:t>
            </a:r>
          </a:p>
          <a:p>
            <a:pPr marL="228583" indent="-228583">
              <a:buFont typeface="+mj-lt"/>
              <a:buAutoNum type="arabicPeriod"/>
            </a:pPr>
            <a:r>
              <a:rPr lang="en-GB" dirty="0" err="1"/>
              <a:t>Talamo</a:t>
            </a:r>
            <a:r>
              <a:rPr lang="en-GB" dirty="0"/>
              <a:t> G. Bone lesions. Available at: http://www.myelomapennstate.net/Contents/04a-ClinManifest.htm. Accessed March 2016;</a:t>
            </a:r>
          </a:p>
          <a:p>
            <a:pPr marL="228583" indent="-228583">
              <a:buFont typeface="+mj-lt"/>
              <a:buAutoNum type="arabicPeriod"/>
            </a:pPr>
            <a:r>
              <a:rPr lang="pt-BR" dirty="0"/>
              <a:t>Terada T. Cases J 2009;2:9110</a:t>
            </a:r>
            <a:r>
              <a:rPr lang="en-GB" dirty="0"/>
              <a:t>;</a:t>
            </a:r>
          </a:p>
          <a:p>
            <a:pPr marL="228583" indent="-228583">
              <a:buFont typeface="+mj-lt"/>
              <a:buAutoNum type="arabicPeriod"/>
            </a:pPr>
            <a:r>
              <a:rPr lang="en-GB" dirty="0"/>
              <a:t>Moreau P, et al. Ann </a:t>
            </a:r>
            <a:r>
              <a:rPr lang="en-GB" dirty="0" err="1"/>
              <a:t>Oncol</a:t>
            </a:r>
            <a:r>
              <a:rPr lang="en-GB" dirty="0"/>
              <a:t> 2013;24(Suppl. 6):vi133–7.</a:t>
            </a:r>
          </a:p>
        </p:txBody>
      </p:sp>
      <p:sp>
        <p:nvSpPr>
          <p:cNvPr id="4" name="Slide Number Placeholder 3"/>
          <p:cNvSpPr>
            <a:spLocks noGrp="1"/>
          </p:cNvSpPr>
          <p:nvPr>
            <p:ph type="sldNum" sz="quarter" idx="10"/>
          </p:nvPr>
        </p:nvSpPr>
        <p:spPr/>
        <p:txBody>
          <a:bodyPr/>
          <a:lstStyle/>
          <a:p>
            <a:fld id="{565B752A-10AC-4FC7-9435-F4B86AC4726B}" type="slidenum">
              <a:rPr lang="en-US" smtClean="0">
                <a:solidFill>
                  <a:prstClr val="black"/>
                </a:solidFill>
              </a:rPr>
              <a:pPr/>
              <a:t>51</a:t>
            </a:fld>
            <a:endParaRPr 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15155451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171437" indent="-171437">
              <a:buFont typeface="Arial" panose="020B0604020202020204" pitchFamily="34" charset="0"/>
              <a:buChar char="•"/>
            </a:pPr>
            <a:r>
              <a:rPr lang="en-GB" dirty="0"/>
              <a:t>PET provides a whole body image and shows only active MM lesions</a:t>
            </a:r>
            <a:r>
              <a:rPr lang="en-GB" baseline="30000" dirty="0"/>
              <a:t>1</a:t>
            </a:r>
          </a:p>
          <a:p>
            <a:pPr marL="171437" indent="-171437">
              <a:buFont typeface="Arial" panose="020B0604020202020204" pitchFamily="34" charset="0"/>
              <a:buChar char="•"/>
            </a:pPr>
            <a:r>
              <a:rPr lang="en-GB" dirty="0"/>
              <a:t>PET is therefore especially useful in determining response to treatment and is superior to MRI</a:t>
            </a:r>
            <a:r>
              <a:rPr lang="en-GB" baseline="30000" dirty="0"/>
              <a:t>1</a:t>
            </a:r>
          </a:p>
          <a:p>
            <a:pPr marL="461928" lvl="1" indent="-171437">
              <a:buFont typeface="Arial" panose="020B0604020202020204" pitchFamily="34" charset="0"/>
              <a:buChar char="•"/>
            </a:pPr>
            <a:r>
              <a:rPr lang="en-GB" dirty="0"/>
              <a:t>Inactive lesions on MRI can lead to a false-positive result</a:t>
            </a:r>
          </a:p>
          <a:p>
            <a:pPr marL="171437" indent="-171437">
              <a:buFont typeface="Arial" panose="020B0604020202020204" pitchFamily="34" charset="0"/>
              <a:buChar char="•"/>
            </a:pPr>
            <a:r>
              <a:rPr lang="en-GB" dirty="0" err="1"/>
              <a:t>Fluorodeoxyglucose</a:t>
            </a:r>
            <a:r>
              <a:rPr lang="en-GB" dirty="0"/>
              <a:t> PET is currently under evaluation but should not be systematically used</a:t>
            </a:r>
            <a:r>
              <a:rPr lang="en-GB" baseline="30000" dirty="0"/>
              <a:t>2</a:t>
            </a:r>
          </a:p>
          <a:p>
            <a:endParaRPr lang="en-GB" dirty="0"/>
          </a:p>
          <a:p>
            <a:r>
              <a:rPr lang="en-GB" b="1" dirty="0"/>
              <a:t>References</a:t>
            </a:r>
          </a:p>
          <a:p>
            <a:pPr marL="228583" indent="-228583">
              <a:buFont typeface="+mj-lt"/>
              <a:buAutoNum type="arabicPeriod"/>
            </a:pPr>
            <a:r>
              <a:rPr lang="en-GB" dirty="0" err="1"/>
              <a:t>Talamo</a:t>
            </a:r>
            <a:r>
              <a:rPr lang="en-GB" dirty="0"/>
              <a:t> G. Evaluation of bone disease. Available at: http://www.myelomapennstate.net/Contents/10a-BoneDis-PET.htm. Accessed March 2016;</a:t>
            </a:r>
          </a:p>
          <a:p>
            <a:pPr marL="228583" indent="-228583">
              <a:buFont typeface="+mj-lt"/>
              <a:buAutoNum type="arabicPeriod"/>
            </a:pPr>
            <a:r>
              <a:rPr lang="en-GB" dirty="0"/>
              <a:t>Moreau P, et al. Ann </a:t>
            </a:r>
            <a:r>
              <a:rPr lang="en-GB" dirty="0" err="1"/>
              <a:t>Oncol</a:t>
            </a:r>
            <a:r>
              <a:rPr lang="en-GB" dirty="0"/>
              <a:t> 2013;24(Suppl. 6):vi133–7.</a:t>
            </a:r>
          </a:p>
        </p:txBody>
      </p:sp>
      <p:sp>
        <p:nvSpPr>
          <p:cNvPr id="4" name="Slide Number Placeholder 3"/>
          <p:cNvSpPr>
            <a:spLocks noGrp="1"/>
          </p:cNvSpPr>
          <p:nvPr>
            <p:ph type="sldNum" sz="quarter" idx="10"/>
          </p:nvPr>
        </p:nvSpPr>
        <p:spPr/>
        <p:txBody>
          <a:bodyPr/>
          <a:lstStyle/>
          <a:p>
            <a:fld id="{565B752A-10AC-4FC7-9435-F4B86AC4726B}" type="slidenum">
              <a:rPr lang="en-US" smtClean="0">
                <a:solidFill>
                  <a:prstClr val="black"/>
                </a:solidFill>
              </a:rPr>
              <a:pPr/>
              <a:t>52</a:t>
            </a:fld>
            <a:endParaRPr lang="en-US">
              <a:solidFill>
                <a:prstClr val="black"/>
              </a:solidFill>
            </a:endParaRPr>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3265546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endParaRPr lang="en-US" baseline="0" dirty="0"/>
          </a:p>
        </p:txBody>
      </p:sp>
      <p:sp>
        <p:nvSpPr>
          <p:cNvPr id="4" name="Slide Number Placeholder 3"/>
          <p:cNvSpPr>
            <a:spLocks noGrp="1"/>
          </p:cNvSpPr>
          <p:nvPr>
            <p:ph type="sldNum" sz="quarter" idx="10"/>
          </p:nvPr>
        </p:nvSpPr>
        <p:spPr/>
        <p:txBody>
          <a:bodyPr/>
          <a:lstStyle/>
          <a:p>
            <a:fld id="{565B752A-10AC-4FC7-9435-F4B86AC4726B}" type="slidenum">
              <a:rPr lang="en-US" smtClean="0"/>
              <a:pPr/>
              <a:t>54</a:t>
            </a:fld>
            <a:endParaRPr lang="en-US"/>
          </a:p>
        </p:txBody>
      </p:sp>
    </p:spTree>
    <p:extLst>
      <p:ext uri="{BB962C8B-B14F-4D97-AF65-F5344CB8AC3E}">
        <p14:creationId xmlns:p14="http://schemas.microsoft.com/office/powerpoint/2010/main" val="4127694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dirty="0" err="1"/>
              <a:t>Durie</a:t>
            </a:r>
            <a:r>
              <a:rPr lang="en-US" dirty="0"/>
              <a:t> and Salmon introduced an MM staging system in 1975 that predicted myeloma cell tumor burden based on commonly available clinical parameters: level and type of M-protein, hemoglobin and calcium levels, and number of bone lesions. It was widely adopted as the standard for prognostication in MM</a:t>
            </a:r>
            <a:r>
              <a:rPr lang="en-US" baseline="0" dirty="0"/>
              <a:t> </a:t>
            </a:r>
            <a:r>
              <a:rPr lang="en-US" dirty="0"/>
              <a:t>[</a:t>
            </a:r>
            <a:r>
              <a:rPr lang="en-US" dirty="0" err="1"/>
              <a:t>Greipp</a:t>
            </a:r>
            <a:r>
              <a:rPr lang="en-US" dirty="0"/>
              <a:t> 2005]</a:t>
            </a:r>
          </a:p>
          <a:p>
            <a:pPr marL="171450" indent="-171450">
              <a:buFont typeface="Arial" pitchFamily="34" charset="0"/>
              <a:buChar char="•"/>
            </a:pPr>
            <a:r>
              <a:rPr lang="en-US" dirty="0"/>
              <a:t>Subsequently, other prognostic parameters such as </a:t>
            </a:r>
            <a:r>
              <a:rPr lang="el-GR" dirty="0"/>
              <a:t>β</a:t>
            </a:r>
            <a:r>
              <a:rPr lang="en-US" dirty="0"/>
              <a:t>2m emerged as predictors of survival duration</a:t>
            </a:r>
            <a:r>
              <a:rPr lang="en-US" baseline="0" dirty="0"/>
              <a:t> </a:t>
            </a:r>
            <a:r>
              <a:rPr lang="en-US" dirty="0"/>
              <a:t>[</a:t>
            </a:r>
            <a:r>
              <a:rPr lang="en-US" dirty="0" err="1"/>
              <a:t>Greipp</a:t>
            </a:r>
            <a:r>
              <a:rPr lang="en-US" dirty="0"/>
              <a:t> 2005]</a:t>
            </a:r>
          </a:p>
          <a:p>
            <a:pPr marL="171450" indent="-171450">
              <a:buFont typeface="Arial" pitchFamily="34" charset="0"/>
              <a:buChar char="•"/>
            </a:pPr>
            <a:r>
              <a:rPr lang="en-US" dirty="0"/>
              <a:t>The ISS was developed in 2005 and utilized serum </a:t>
            </a:r>
            <a:r>
              <a:rPr lang="el-GR" dirty="0"/>
              <a:t>β</a:t>
            </a:r>
            <a:r>
              <a:rPr lang="en-US" dirty="0"/>
              <a:t>2m and serum albumin for patient classification and stratification [</a:t>
            </a:r>
            <a:r>
              <a:rPr lang="en-US" dirty="0" err="1"/>
              <a:t>Greipp</a:t>
            </a:r>
            <a:r>
              <a:rPr lang="en-US" dirty="0"/>
              <a:t> 2005]</a:t>
            </a:r>
          </a:p>
          <a:p>
            <a:pPr marL="171450" indent="-171450">
              <a:buFont typeface="Arial" pitchFamily="34" charset="0"/>
              <a:buChar char="•"/>
            </a:pPr>
            <a:r>
              <a:rPr lang="en-US" dirty="0"/>
              <a:t>The </a:t>
            </a:r>
            <a:r>
              <a:rPr lang="en-US" dirty="0" err="1"/>
              <a:t>mSMART</a:t>
            </a:r>
            <a:r>
              <a:rPr lang="en-US" dirty="0"/>
              <a:t> consensus guidelines for using genetic</a:t>
            </a:r>
            <a:r>
              <a:rPr lang="en-US" baseline="0" dirty="0"/>
              <a:t> characteristics for risk stratification in newly diagnosed MM</a:t>
            </a:r>
            <a:r>
              <a:rPr lang="en-US" dirty="0"/>
              <a:t> were published in 2007, which identified genetic factors that allow risk stratification and subsequent individualization of therapy [Kumar 2009]</a:t>
            </a:r>
          </a:p>
          <a:p>
            <a:pPr marL="171450" indent="-171450">
              <a:buFont typeface="Arial" pitchFamily="34" charset="0"/>
              <a:buChar char="•"/>
            </a:pPr>
            <a:r>
              <a:rPr lang="en-US" dirty="0"/>
              <a:t>The revised ISS adds cytogenetic abnormalities and LDH level to the original ISS [Palumbo 2015]</a:t>
            </a:r>
          </a:p>
        </p:txBody>
      </p:sp>
      <p:sp>
        <p:nvSpPr>
          <p:cNvPr id="4" name="Slide Number Placeholder 3"/>
          <p:cNvSpPr>
            <a:spLocks noGrp="1"/>
          </p:cNvSpPr>
          <p:nvPr>
            <p:ph type="sldNum" sz="quarter" idx="10"/>
          </p:nvPr>
        </p:nvSpPr>
        <p:spPr/>
        <p:txBody>
          <a:bodyPr/>
          <a:lstStyle/>
          <a:p>
            <a:fld id="{565B752A-10AC-4FC7-9435-F4B86AC4726B}" type="slidenum">
              <a:rPr lang="en-US" smtClean="0"/>
              <a:pPr/>
              <a:t>70</a:t>
            </a:fld>
            <a:endParaRPr lang="en-US"/>
          </a:p>
        </p:txBody>
      </p:sp>
    </p:spTree>
    <p:extLst>
      <p:ext uri="{BB962C8B-B14F-4D97-AF65-F5344CB8AC3E}">
        <p14:creationId xmlns:p14="http://schemas.microsoft.com/office/powerpoint/2010/main" val="3911332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US" b="0" dirty="0"/>
              <a:t>Since MM is incurable and survival has improved with modern treatment approaches, supportive care plays an important role in the management of MM</a:t>
            </a:r>
          </a:p>
          <a:p>
            <a:pPr marL="171450" indent="-171450">
              <a:buFont typeface="Arial" pitchFamily="34" charset="0"/>
              <a:buChar char="•"/>
            </a:pPr>
            <a:r>
              <a:rPr lang="en-US" dirty="0"/>
              <a:t>Supportive care covers several areas including pain management, PN, skeletal complications, infection, anemia, hemostasis and thrombosis, nausea/vomiting/diarrhea, fatigue, and bisphosphonate-induced ONJ [Snowden 2011]</a:t>
            </a:r>
          </a:p>
          <a:p>
            <a:pPr marL="171450" indent="-171450">
              <a:buFont typeface="Arial" pitchFamily="34" charset="0"/>
              <a:buChar char="•"/>
            </a:pPr>
            <a:r>
              <a:rPr lang="en-US" b="0" dirty="0"/>
              <a:t>Compression fractures are a major cause of bone pain and decreased quality of life and can lead to neurologic dysfunction (motor weakness, sensory loss, loss of sphincter control) [Hirsch 2011]</a:t>
            </a:r>
          </a:p>
          <a:p>
            <a:pPr marL="171450" indent="-171450">
              <a:buFont typeface="Arial" pitchFamily="34" charset="0"/>
              <a:buChar char="•"/>
            </a:pPr>
            <a:r>
              <a:rPr lang="en-US" dirty="0"/>
              <a:t>Pain reduction with </a:t>
            </a:r>
            <a:r>
              <a:rPr lang="en-US" dirty="0" err="1"/>
              <a:t>vertebroplasty</a:t>
            </a:r>
            <a:r>
              <a:rPr lang="en-US" dirty="0"/>
              <a:t> or </a:t>
            </a:r>
            <a:r>
              <a:rPr lang="en-US" dirty="0" err="1"/>
              <a:t>kyphoplasty</a:t>
            </a:r>
            <a:r>
              <a:rPr lang="en-US" dirty="0"/>
              <a:t> for the treatment of compression fractures is significant [Mendoza 2012]</a:t>
            </a:r>
            <a:endParaRPr lang="en-US" b="0" dirty="0"/>
          </a:p>
        </p:txBody>
      </p:sp>
      <p:sp>
        <p:nvSpPr>
          <p:cNvPr id="4" name="Slide Number Placeholder 3"/>
          <p:cNvSpPr>
            <a:spLocks noGrp="1"/>
          </p:cNvSpPr>
          <p:nvPr>
            <p:ph type="sldNum" sz="quarter" idx="10"/>
          </p:nvPr>
        </p:nvSpPr>
        <p:spPr/>
        <p:txBody>
          <a:bodyPr/>
          <a:lstStyle/>
          <a:p>
            <a:fld id="{565B752A-10AC-4FC7-9435-F4B86AC4726B}" type="slidenum">
              <a:rPr lang="en-US" smtClean="0"/>
              <a:pPr/>
              <a:t>85</a:t>
            </a:fld>
            <a:endParaRPr lang="en-US"/>
          </a:p>
        </p:txBody>
      </p:sp>
    </p:spTree>
    <p:extLst>
      <p:ext uri="{BB962C8B-B14F-4D97-AF65-F5344CB8AC3E}">
        <p14:creationId xmlns:p14="http://schemas.microsoft.com/office/powerpoint/2010/main" val="14076361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txBox="1">
            <a:spLocks noGrp="1"/>
          </p:cNvSpPr>
          <p:nvPr>
            <p:ph type="ctrTitle"/>
          </p:nvPr>
        </p:nvSpPr>
        <p:spPr>
          <a:xfrm>
            <a:off x="1524003" y="1122361"/>
            <a:ext cx="9144000" cy="2387598"/>
          </a:xfrm>
        </p:spPr>
        <p:txBody>
          <a:bodyPr anchor="b" anchorCtr="1"/>
          <a:lstStyle>
            <a:lvl1pPr algn="ctr">
              <a:defRPr sz="6000"/>
            </a:lvl1pPr>
          </a:lstStyle>
          <a:p>
            <a:pPr lvl="0"/>
            <a:r>
              <a:rPr lang="it-IT"/>
              <a:t>Fare clic per modificare lo stile del titolo dello schema</a:t>
            </a:r>
          </a:p>
        </p:txBody>
      </p:sp>
      <p:sp>
        <p:nvSpPr>
          <p:cNvPr id="3" name="Sottotitolo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it-IT"/>
              <a:t>Fare clic per modificare lo stile del sottotitolo dello schema</a:t>
            </a:r>
          </a:p>
        </p:txBody>
      </p:sp>
      <p:sp>
        <p:nvSpPr>
          <p:cNvPr id="4" name="Segnaposto data 3"/>
          <p:cNvSpPr txBox="1">
            <a:spLocks noGrp="1"/>
          </p:cNvSpPr>
          <p:nvPr>
            <p:ph type="dt" sz="half" idx="7"/>
          </p:nvPr>
        </p:nvSpPr>
        <p:spPr/>
        <p:txBody>
          <a:bodyPr/>
          <a:lstStyle>
            <a:lvl1pPr>
              <a:defRPr/>
            </a:lvl1pPr>
          </a:lstStyle>
          <a:p>
            <a:pPr lvl="0"/>
            <a:fld id="{32BFAC96-F069-40D4-AD0D-7F3EB343713C}" type="datetime1">
              <a:rPr lang="it-IT"/>
              <a:pPr lvl="0"/>
              <a:t>27/11/2017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C1A5648-BDF1-47BA-9235-426427772E4F}" type="slidenum">
              <a:t>‹N›</a:t>
            </a:fld>
            <a:endParaRPr lang="it-IT"/>
          </a:p>
        </p:txBody>
      </p:sp>
    </p:spTree>
    <p:extLst>
      <p:ext uri="{BB962C8B-B14F-4D97-AF65-F5344CB8AC3E}">
        <p14:creationId xmlns:p14="http://schemas.microsoft.com/office/powerpoint/2010/main" val="314530784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testo verticale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D760365A-AD0E-455C-832E-A31BB03B6B59}" type="datetime1">
              <a:rPr lang="it-IT"/>
              <a:pPr lvl="0"/>
              <a:t>27/11/2017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5C5E799F-EE30-4CE4-9461-FE039621F945}" type="slidenum">
              <a:t>‹N›</a:t>
            </a:fld>
            <a:endParaRPr lang="it-IT"/>
          </a:p>
        </p:txBody>
      </p:sp>
    </p:spTree>
    <p:extLst>
      <p:ext uri="{BB962C8B-B14F-4D97-AF65-F5344CB8AC3E}">
        <p14:creationId xmlns:p14="http://schemas.microsoft.com/office/powerpoint/2010/main" val="31469896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txBox="1">
            <a:spLocks noGrp="1"/>
          </p:cNvSpPr>
          <p:nvPr>
            <p:ph type="title" orient="vert"/>
          </p:nvPr>
        </p:nvSpPr>
        <p:spPr>
          <a:xfrm>
            <a:off x="8724904" y="365129"/>
            <a:ext cx="2628899" cy="5811834"/>
          </a:xfrm>
        </p:spPr>
        <p:txBody>
          <a:bodyPr vert="eaVert"/>
          <a:lstStyle>
            <a:lvl1pPr>
              <a:defRPr/>
            </a:lvl1pPr>
          </a:lstStyle>
          <a:p>
            <a:pPr lvl="0"/>
            <a:r>
              <a:rPr lang="it-IT"/>
              <a:t>Fare clic per modificare lo stile del titolo dello schema</a:t>
            </a:r>
          </a:p>
        </p:txBody>
      </p:sp>
      <p:sp>
        <p:nvSpPr>
          <p:cNvPr id="3" name="Segnaposto testo verticale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146049BD-B868-4BAB-BC46-334A7C789A6B}" type="datetime1">
              <a:rPr lang="it-IT"/>
              <a:pPr lvl="0"/>
              <a:t>27/11/2017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B96D5CE2-CDFB-4BCA-9AC3-E7CC7E24B5AD}" type="slidenum">
              <a:t>‹N›</a:t>
            </a:fld>
            <a:endParaRPr lang="it-IT"/>
          </a:p>
        </p:txBody>
      </p:sp>
    </p:spTree>
    <p:extLst>
      <p:ext uri="{BB962C8B-B14F-4D97-AF65-F5344CB8AC3E}">
        <p14:creationId xmlns:p14="http://schemas.microsoft.com/office/powerpoint/2010/main" val="424796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3" name="Content Placeholder 2"/>
          <p:cNvSpPr>
            <a:spLocks noGrp="1"/>
          </p:cNvSpPr>
          <p:nvPr>
            <p:ph idx="1" hasCustomPrompt="1"/>
          </p:nvPr>
        </p:nvSpPr>
        <p:spPr>
          <a:xfrm>
            <a:off x="897540" y="1600200"/>
            <a:ext cx="10268273" cy="4233672"/>
          </a:xfrm>
          <a:prstGeom prst="rect">
            <a:avLst/>
          </a:prstGeom>
        </p:spPr>
        <p:txBody>
          <a:bodyPr/>
          <a:lstStyle>
            <a:lvl1pPr marL="285750" indent="-285750">
              <a:lnSpc>
                <a:spcPct val="100000"/>
              </a:lnSpc>
              <a:buFont typeface="Arial" panose="020B0604020202020204" pitchFamily="34" charset="0"/>
              <a:buChar char="•"/>
              <a:defRPr sz="2000" cap="none"/>
            </a:lvl1pPr>
            <a:lvl2pPr>
              <a:lnSpc>
                <a:spcPct val="100000"/>
              </a:lnSpc>
              <a:defRPr/>
            </a:lvl2pPr>
            <a:lvl3pPr marL="454025" indent="-182563">
              <a:lnSpc>
                <a:spcPct val="100000"/>
              </a:lnSpc>
              <a:defRPr/>
            </a:lvl3pPr>
            <a:lvl4pPr marL="695325" indent="-228600">
              <a:lnSpc>
                <a:spcPct val="100000"/>
              </a:lnSpc>
              <a:buFont typeface="Arial" panose="020B0604020202020204" pitchFamily="34" charset="0"/>
              <a:buChar char="•"/>
              <a:defRPr/>
            </a:lvl4pPr>
            <a:lvl5pPr marL="863600" indent="-228600">
              <a:lnSpc>
                <a:spcPct val="100000"/>
              </a:lnSpc>
              <a:buFont typeface="Arial" panose="020B0604020202020204" pitchFamily="34" charset="0"/>
              <a:buChar char="-"/>
              <a:defRPr sz="1400"/>
            </a:lvl5pPr>
            <a:lvl6pPr marL="987425" indent="-174625">
              <a:defRPr sz="1200">
                <a:solidFill>
                  <a:srgbClr val="626365"/>
                </a:solidFill>
                <a:latin typeface="Arial" panose="020B0604020202020204" pitchFamily="34" charset="0"/>
                <a:cs typeface="Arial" panose="020B0604020202020204"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5" name="Footer Placeholder 4"/>
          <p:cNvSpPr>
            <a:spLocks noGrp="1"/>
          </p:cNvSpPr>
          <p:nvPr>
            <p:ph type="ftr" sz="quarter" idx="11"/>
          </p:nvPr>
        </p:nvSpPr>
        <p:spPr/>
        <p:txBody>
          <a:bodyPr/>
          <a:lstStyle/>
          <a:p>
            <a:r>
              <a:rPr lang="en-US"/>
              <a:t>Presentation Title Goes Here</a:t>
            </a:r>
            <a:endParaRPr lang="en-US" dirty="0"/>
          </a:p>
        </p:txBody>
      </p:sp>
      <p:sp>
        <p:nvSpPr>
          <p:cNvPr id="6" name="Slide Number Placeholder 5"/>
          <p:cNvSpPr>
            <a:spLocks noGrp="1"/>
          </p:cNvSpPr>
          <p:nvPr>
            <p:ph type="sldNum" sz="quarter" idx="12"/>
          </p:nvPr>
        </p:nvSpPr>
        <p:spPr/>
        <p:txBody>
          <a:bodyPr/>
          <a:lstStyle/>
          <a:p>
            <a:fld id="{A2C40FF0-5866-4F42-9904-0EE7857EE289}" type="slidenum">
              <a:rPr lang="en-US" smtClean="0"/>
              <a:t>‹N›</a:t>
            </a:fld>
            <a:endParaRPr lang="en-US"/>
          </a:p>
        </p:txBody>
      </p:sp>
      <p:sp>
        <p:nvSpPr>
          <p:cNvPr id="8" name="Text Placeholder 7"/>
          <p:cNvSpPr>
            <a:spLocks noGrp="1"/>
          </p:cNvSpPr>
          <p:nvPr>
            <p:ph type="body" sz="quarter" idx="13" hasCustomPrompt="1"/>
          </p:nvPr>
        </p:nvSpPr>
        <p:spPr>
          <a:xfrm>
            <a:off x="897537" y="6385485"/>
            <a:ext cx="2852928" cy="335990"/>
          </a:xfrm>
          <a:prstGeom prst="rect">
            <a:avLst/>
          </a:prstGeom>
        </p:spPr>
        <p:txBody>
          <a:bodyPr/>
          <a:lstStyle>
            <a:lvl1pPr marL="0" indent="0">
              <a:buNone/>
              <a:defRPr sz="1000" cap="none">
                <a:solidFill>
                  <a:schemeClr val="bg1"/>
                </a:solidFill>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Section Titles Goes Here</a:t>
            </a:r>
          </a:p>
        </p:txBody>
      </p:sp>
      <p:sp>
        <p:nvSpPr>
          <p:cNvPr id="7" name="Text Placeholder 6"/>
          <p:cNvSpPr>
            <a:spLocks noGrp="1"/>
          </p:cNvSpPr>
          <p:nvPr>
            <p:ph type="body" sz="quarter" idx="14" hasCustomPrompt="1"/>
          </p:nvPr>
        </p:nvSpPr>
        <p:spPr>
          <a:xfrm>
            <a:off x="0" y="5895975"/>
            <a:ext cx="5779477" cy="361950"/>
          </a:xfrm>
          <a:prstGeom prst="rect">
            <a:avLst/>
          </a:prstGeom>
        </p:spPr>
        <p:txBody>
          <a:bodyPr lIns="90000" tIns="46800" rIns="90000" bIns="46800" anchor="b"/>
          <a:lstStyle>
            <a:lvl1pPr marL="0" indent="0">
              <a:buNone/>
              <a:defRPr sz="1000" cap="none"/>
            </a:lvl1pPr>
          </a:lstStyle>
          <a:p>
            <a:pPr lvl="0"/>
            <a:r>
              <a:rPr lang="en-US" dirty="0"/>
              <a:t>Click to edit master text styles</a:t>
            </a:r>
          </a:p>
        </p:txBody>
      </p:sp>
      <p:sp>
        <p:nvSpPr>
          <p:cNvPr id="9" name="Text Placeholder 6"/>
          <p:cNvSpPr>
            <a:spLocks noGrp="1"/>
          </p:cNvSpPr>
          <p:nvPr>
            <p:ph type="body" sz="quarter" idx="15" hasCustomPrompt="1"/>
          </p:nvPr>
        </p:nvSpPr>
        <p:spPr>
          <a:xfrm>
            <a:off x="5802924" y="5895975"/>
            <a:ext cx="5689600" cy="361950"/>
          </a:xfrm>
          <a:prstGeom prst="rect">
            <a:avLst/>
          </a:prstGeom>
        </p:spPr>
        <p:txBody>
          <a:bodyPr lIns="90000" tIns="46800" rIns="90000" bIns="46800" anchor="b"/>
          <a:lstStyle>
            <a:lvl1pPr marL="0" indent="0" algn="r">
              <a:buNone/>
              <a:defRPr sz="1000" cap="none"/>
            </a:lvl1pPr>
          </a:lstStyle>
          <a:p>
            <a:pPr lvl="0"/>
            <a:r>
              <a:rPr lang="en-US" dirty="0"/>
              <a:t>Click to edit master text styles</a:t>
            </a:r>
          </a:p>
        </p:txBody>
      </p:sp>
    </p:spTree>
    <p:extLst>
      <p:ext uri="{BB962C8B-B14F-4D97-AF65-F5344CB8AC3E}">
        <p14:creationId xmlns:p14="http://schemas.microsoft.com/office/powerpoint/2010/main" val="1281695083"/>
      </p:ext>
    </p:extLst>
  </p:cSld>
  <p:clrMapOvr>
    <a:masterClrMapping/>
  </p:clrMapOvr>
  <p:extLst mod="1">
    <p:ext uri="{DCECCB84-F9BA-43D5-87BE-67443E8EF086}">
      <p15:sldGuideLst xmlns:p15="http://schemas.microsoft.com/office/powerpoint/2012/main">
        <p15:guide id="1" orient="horz" pos="882">
          <p15:clr>
            <a:srgbClr val="FBAE40"/>
          </p15:clr>
        </p15:guide>
        <p15:guide id="2" pos="288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4" name="Footer Placeholder 3"/>
          <p:cNvSpPr>
            <a:spLocks noGrp="1"/>
          </p:cNvSpPr>
          <p:nvPr>
            <p:ph type="ftr" sz="quarter" idx="11"/>
          </p:nvPr>
        </p:nvSpPr>
        <p:spPr/>
        <p:txBody>
          <a:bodyPr/>
          <a:lstStyle/>
          <a:p>
            <a:r>
              <a:rPr lang="en-US"/>
              <a:t>Presentation Title Goes Here</a:t>
            </a:r>
          </a:p>
        </p:txBody>
      </p:sp>
      <p:sp>
        <p:nvSpPr>
          <p:cNvPr id="5" name="Slide Number Placeholder 4"/>
          <p:cNvSpPr>
            <a:spLocks noGrp="1"/>
          </p:cNvSpPr>
          <p:nvPr>
            <p:ph type="sldNum" sz="quarter" idx="12"/>
          </p:nvPr>
        </p:nvSpPr>
        <p:spPr/>
        <p:txBody>
          <a:bodyPr/>
          <a:lstStyle/>
          <a:p>
            <a:fld id="{A2C40FF0-5866-4F42-9904-0EE7857EE289}" type="slidenum">
              <a:rPr lang="en-US" smtClean="0"/>
              <a:t>‹N›</a:t>
            </a:fld>
            <a:endParaRPr lang="en-US"/>
          </a:p>
        </p:txBody>
      </p:sp>
      <p:sp>
        <p:nvSpPr>
          <p:cNvPr id="11" name="Text Placeholder 7"/>
          <p:cNvSpPr>
            <a:spLocks noGrp="1"/>
          </p:cNvSpPr>
          <p:nvPr>
            <p:ph type="body" sz="quarter" idx="13" hasCustomPrompt="1"/>
          </p:nvPr>
        </p:nvSpPr>
        <p:spPr>
          <a:xfrm>
            <a:off x="897537" y="6385485"/>
            <a:ext cx="2852928" cy="335990"/>
          </a:xfrm>
          <a:prstGeom prst="rect">
            <a:avLst/>
          </a:prstGeom>
        </p:spPr>
        <p:txBody>
          <a:bodyPr/>
          <a:lstStyle>
            <a:lvl1pPr marL="0" indent="0">
              <a:buNone/>
              <a:defRPr sz="1000" cap="none">
                <a:solidFill>
                  <a:srgbClr val="FFFFFF"/>
                </a:solidFill>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Section Titles Goes Here</a:t>
            </a:r>
          </a:p>
        </p:txBody>
      </p:sp>
      <p:sp>
        <p:nvSpPr>
          <p:cNvPr id="6" name="Text Placeholder 6"/>
          <p:cNvSpPr>
            <a:spLocks noGrp="1"/>
          </p:cNvSpPr>
          <p:nvPr>
            <p:ph type="body" sz="quarter" idx="14" hasCustomPrompt="1"/>
          </p:nvPr>
        </p:nvSpPr>
        <p:spPr>
          <a:xfrm>
            <a:off x="0" y="5895975"/>
            <a:ext cx="5779477" cy="361950"/>
          </a:xfrm>
          <a:prstGeom prst="rect">
            <a:avLst/>
          </a:prstGeom>
        </p:spPr>
        <p:txBody>
          <a:bodyPr lIns="90000" tIns="46800" rIns="90000" bIns="46800" anchor="b"/>
          <a:lstStyle>
            <a:lvl1pPr marL="0" indent="0">
              <a:buNone/>
              <a:defRPr sz="1000" cap="none"/>
            </a:lvl1pPr>
          </a:lstStyle>
          <a:p>
            <a:pPr lvl="0"/>
            <a:r>
              <a:rPr lang="en-US" dirty="0"/>
              <a:t>Click to edit master text styles</a:t>
            </a:r>
          </a:p>
        </p:txBody>
      </p:sp>
      <p:sp>
        <p:nvSpPr>
          <p:cNvPr id="7" name="Text Placeholder 6"/>
          <p:cNvSpPr>
            <a:spLocks noGrp="1"/>
          </p:cNvSpPr>
          <p:nvPr>
            <p:ph type="body" sz="quarter" idx="15" hasCustomPrompt="1"/>
          </p:nvPr>
        </p:nvSpPr>
        <p:spPr>
          <a:xfrm>
            <a:off x="5802924" y="5895975"/>
            <a:ext cx="5689600" cy="361950"/>
          </a:xfrm>
          <a:prstGeom prst="rect">
            <a:avLst/>
          </a:prstGeom>
        </p:spPr>
        <p:txBody>
          <a:bodyPr lIns="90000" tIns="46800" rIns="90000" bIns="46800" anchor="b"/>
          <a:lstStyle>
            <a:lvl1pPr marL="0" indent="0" algn="r">
              <a:buNone/>
              <a:defRPr sz="1000" cap="none"/>
            </a:lvl1pPr>
          </a:lstStyle>
          <a:p>
            <a:pPr lvl="0"/>
            <a:r>
              <a:rPr lang="en-US" dirty="0"/>
              <a:t>Click to edit master text styles</a:t>
            </a:r>
          </a:p>
        </p:txBody>
      </p:sp>
    </p:spTree>
    <p:extLst>
      <p:ext uri="{BB962C8B-B14F-4D97-AF65-F5344CB8AC3E}">
        <p14:creationId xmlns:p14="http://schemas.microsoft.com/office/powerpoint/2010/main" val="753316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a:lvl1pPr>
          </a:lstStyle>
          <a:p>
            <a:r>
              <a:rPr lang="en-US" dirty="0"/>
              <a:t>Click to edit Master title style</a:t>
            </a:r>
          </a:p>
        </p:txBody>
      </p:sp>
      <p:sp>
        <p:nvSpPr>
          <p:cNvPr id="6" name="Footer Placeholder 5"/>
          <p:cNvSpPr>
            <a:spLocks noGrp="1"/>
          </p:cNvSpPr>
          <p:nvPr>
            <p:ph type="ftr" sz="quarter" idx="11"/>
          </p:nvPr>
        </p:nvSpPr>
        <p:spPr/>
        <p:txBody>
          <a:bodyPr/>
          <a:lstStyle/>
          <a:p>
            <a:r>
              <a:rPr lang="en-US"/>
              <a:t>Presentation Title Goes Here</a:t>
            </a:r>
          </a:p>
        </p:txBody>
      </p:sp>
      <p:sp>
        <p:nvSpPr>
          <p:cNvPr id="7" name="Slide Number Placeholder 6"/>
          <p:cNvSpPr>
            <a:spLocks noGrp="1"/>
          </p:cNvSpPr>
          <p:nvPr>
            <p:ph type="sldNum" sz="quarter" idx="12"/>
          </p:nvPr>
        </p:nvSpPr>
        <p:spPr/>
        <p:txBody>
          <a:bodyPr/>
          <a:lstStyle/>
          <a:p>
            <a:fld id="{A2C40FF0-5866-4F42-9904-0EE7857EE289}" type="slidenum">
              <a:rPr lang="en-US" smtClean="0"/>
              <a:t>‹N›</a:t>
            </a:fld>
            <a:endParaRPr lang="en-US"/>
          </a:p>
        </p:txBody>
      </p:sp>
      <p:sp>
        <p:nvSpPr>
          <p:cNvPr id="13" name="Text Placeholder 7"/>
          <p:cNvSpPr>
            <a:spLocks noGrp="1"/>
          </p:cNvSpPr>
          <p:nvPr>
            <p:ph type="body" sz="quarter" idx="13" hasCustomPrompt="1"/>
          </p:nvPr>
        </p:nvSpPr>
        <p:spPr>
          <a:xfrm>
            <a:off x="897537" y="6385485"/>
            <a:ext cx="2852928" cy="335990"/>
          </a:xfrm>
          <a:prstGeom prst="rect">
            <a:avLst/>
          </a:prstGeom>
        </p:spPr>
        <p:txBody>
          <a:bodyPr/>
          <a:lstStyle>
            <a:lvl1pPr marL="0" indent="0">
              <a:buNone/>
              <a:defRPr sz="1000" cap="none">
                <a:solidFill>
                  <a:srgbClr val="FFFFFF"/>
                </a:solidFill>
              </a:defRPr>
            </a:lvl1pPr>
            <a:lvl2pPr>
              <a:defRPr sz="1200">
                <a:solidFill>
                  <a:srgbClr val="FFFFFF"/>
                </a:solidFill>
              </a:defRPr>
            </a:lvl2pPr>
            <a:lvl3pPr>
              <a:defRPr sz="1200">
                <a:solidFill>
                  <a:srgbClr val="FFFFFF"/>
                </a:solidFill>
              </a:defRPr>
            </a:lvl3pPr>
            <a:lvl4pPr>
              <a:defRPr sz="1200">
                <a:solidFill>
                  <a:srgbClr val="FFFFFF"/>
                </a:solidFill>
              </a:defRPr>
            </a:lvl4pPr>
            <a:lvl5pPr>
              <a:defRPr sz="1200">
                <a:solidFill>
                  <a:srgbClr val="FFFFFF"/>
                </a:solidFill>
              </a:defRPr>
            </a:lvl5pPr>
          </a:lstStyle>
          <a:p>
            <a:pPr lvl="0"/>
            <a:r>
              <a:rPr lang="en-US" dirty="0"/>
              <a:t>Section Titles Goes Here</a:t>
            </a:r>
          </a:p>
        </p:txBody>
      </p:sp>
      <p:sp>
        <p:nvSpPr>
          <p:cNvPr id="12" name="Text Placeholder 6"/>
          <p:cNvSpPr>
            <a:spLocks noGrp="1"/>
          </p:cNvSpPr>
          <p:nvPr>
            <p:ph type="body" sz="quarter" idx="14" hasCustomPrompt="1"/>
          </p:nvPr>
        </p:nvSpPr>
        <p:spPr>
          <a:xfrm>
            <a:off x="0" y="5895975"/>
            <a:ext cx="5779477" cy="361950"/>
          </a:xfrm>
          <a:prstGeom prst="rect">
            <a:avLst/>
          </a:prstGeom>
        </p:spPr>
        <p:txBody>
          <a:bodyPr lIns="90000" tIns="46800" rIns="90000" bIns="46800" anchor="b"/>
          <a:lstStyle>
            <a:lvl1pPr marL="0" indent="0">
              <a:buNone/>
              <a:defRPr sz="1000" cap="none"/>
            </a:lvl1pPr>
          </a:lstStyle>
          <a:p>
            <a:pPr lvl="0"/>
            <a:r>
              <a:rPr lang="en-US" dirty="0"/>
              <a:t>Click to edit master text styles</a:t>
            </a:r>
          </a:p>
        </p:txBody>
      </p:sp>
      <p:sp>
        <p:nvSpPr>
          <p:cNvPr id="14" name="Text Placeholder 6"/>
          <p:cNvSpPr>
            <a:spLocks noGrp="1"/>
          </p:cNvSpPr>
          <p:nvPr>
            <p:ph type="body" sz="quarter" idx="15" hasCustomPrompt="1"/>
          </p:nvPr>
        </p:nvSpPr>
        <p:spPr>
          <a:xfrm>
            <a:off x="5802924" y="5895975"/>
            <a:ext cx="5689600" cy="361950"/>
          </a:xfrm>
          <a:prstGeom prst="rect">
            <a:avLst/>
          </a:prstGeom>
        </p:spPr>
        <p:txBody>
          <a:bodyPr lIns="90000" tIns="46800" rIns="90000" bIns="46800" anchor="b"/>
          <a:lstStyle>
            <a:lvl1pPr marL="0" indent="0" algn="r">
              <a:buNone/>
              <a:defRPr sz="1000" cap="none"/>
            </a:lvl1pPr>
          </a:lstStyle>
          <a:p>
            <a:pPr lvl="0"/>
            <a:r>
              <a:rPr lang="en-US" dirty="0"/>
              <a:t>Click to edit master text styles</a:t>
            </a:r>
          </a:p>
        </p:txBody>
      </p:sp>
      <p:sp>
        <p:nvSpPr>
          <p:cNvPr id="15" name="Content Placeholder 2"/>
          <p:cNvSpPr>
            <a:spLocks noGrp="1"/>
          </p:cNvSpPr>
          <p:nvPr>
            <p:ph idx="16" hasCustomPrompt="1"/>
          </p:nvPr>
        </p:nvSpPr>
        <p:spPr>
          <a:xfrm>
            <a:off x="897539" y="1600200"/>
            <a:ext cx="4835044" cy="4233672"/>
          </a:xfrm>
          <a:prstGeom prst="rect">
            <a:avLst/>
          </a:prstGeom>
        </p:spPr>
        <p:txBody>
          <a:bodyPr/>
          <a:lstStyle>
            <a:lvl1pPr marL="285750" indent="-285750">
              <a:lnSpc>
                <a:spcPct val="100000"/>
              </a:lnSpc>
              <a:buFont typeface="Arial" panose="020B0604020202020204" pitchFamily="34" charset="0"/>
              <a:buChar char="•"/>
              <a:defRPr sz="2000" cap="none"/>
            </a:lvl1pPr>
            <a:lvl2pPr>
              <a:lnSpc>
                <a:spcPct val="100000"/>
              </a:lnSpc>
              <a:defRPr/>
            </a:lvl2pPr>
            <a:lvl3pPr marL="454025" indent="-182563">
              <a:lnSpc>
                <a:spcPct val="100000"/>
              </a:lnSpc>
              <a:defRPr/>
            </a:lvl3pPr>
            <a:lvl4pPr marL="695325" indent="-228600">
              <a:lnSpc>
                <a:spcPct val="100000"/>
              </a:lnSpc>
              <a:buFont typeface="Arial" panose="020B0604020202020204" pitchFamily="34" charset="0"/>
              <a:buChar char="•"/>
              <a:defRPr/>
            </a:lvl4pPr>
            <a:lvl5pPr marL="863600" indent="-228600">
              <a:lnSpc>
                <a:spcPct val="100000"/>
              </a:lnSpc>
              <a:buFont typeface="Arial" panose="020B0604020202020204" pitchFamily="34" charset="0"/>
              <a:buChar char="-"/>
              <a:defRPr sz="1400"/>
            </a:lvl5pPr>
            <a:lvl6pPr marL="987425" indent="-174625">
              <a:defRPr sz="1200">
                <a:solidFill>
                  <a:srgbClr val="626365"/>
                </a:solidFill>
                <a:latin typeface="Arial" panose="020B0604020202020204" pitchFamily="34" charset="0"/>
                <a:cs typeface="Arial" panose="020B0604020202020204"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
        <p:nvSpPr>
          <p:cNvPr id="16" name="Content Placeholder 2"/>
          <p:cNvSpPr>
            <a:spLocks noGrp="1"/>
          </p:cNvSpPr>
          <p:nvPr>
            <p:ph idx="17" hasCustomPrompt="1"/>
          </p:nvPr>
        </p:nvSpPr>
        <p:spPr>
          <a:xfrm>
            <a:off x="6338025" y="1600200"/>
            <a:ext cx="4835044" cy="4233672"/>
          </a:xfrm>
          <a:prstGeom prst="rect">
            <a:avLst/>
          </a:prstGeom>
        </p:spPr>
        <p:txBody>
          <a:bodyPr/>
          <a:lstStyle>
            <a:lvl1pPr marL="285750" indent="-285750">
              <a:lnSpc>
                <a:spcPct val="100000"/>
              </a:lnSpc>
              <a:buFont typeface="Arial" panose="020B0604020202020204" pitchFamily="34" charset="0"/>
              <a:buChar char="•"/>
              <a:defRPr sz="2000" cap="none"/>
            </a:lvl1pPr>
            <a:lvl2pPr>
              <a:lnSpc>
                <a:spcPct val="100000"/>
              </a:lnSpc>
              <a:defRPr/>
            </a:lvl2pPr>
            <a:lvl3pPr marL="454025" indent="-182563">
              <a:lnSpc>
                <a:spcPct val="100000"/>
              </a:lnSpc>
              <a:defRPr/>
            </a:lvl3pPr>
            <a:lvl4pPr marL="695325" indent="-228600">
              <a:lnSpc>
                <a:spcPct val="100000"/>
              </a:lnSpc>
              <a:buFont typeface="Arial" panose="020B0604020202020204" pitchFamily="34" charset="0"/>
              <a:buChar char="•"/>
              <a:defRPr/>
            </a:lvl4pPr>
            <a:lvl5pPr marL="863600" indent="-228600">
              <a:lnSpc>
                <a:spcPct val="100000"/>
              </a:lnSpc>
              <a:buFont typeface="Arial" panose="020B0604020202020204" pitchFamily="34" charset="0"/>
              <a:buChar char="-"/>
              <a:defRPr sz="1400"/>
            </a:lvl5pPr>
            <a:lvl6pPr marL="987425" indent="-174625">
              <a:defRPr sz="1200">
                <a:solidFill>
                  <a:srgbClr val="626365"/>
                </a:solidFill>
                <a:latin typeface="Arial" panose="020B0604020202020204" pitchFamily="34" charset="0"/>
                <a:cs typeface="Arial" panose="020B0604020202020204" pitchFamily="34" charset="0"/>
              </a:defRPr>
            </a:lvl6pPr>
          </a:lstStyle>
          <a:p>
            <a:pPr lvl="0"/>
            <a:r>
              <a:rPr lang="en-US" dirty="0"/>
              <a:t>Click to edit master text styles</a:t>
            </a:r>
          </a:p>
          <a:p>
            <a:pPr lvl="2"/>
            <a:r>
              <a:rPr lang="en-US" dirty="0"/>
              <a:t>Second level</a:t>
            </a:r>
          </a:p>
          <a:p>
            <a:pPr lvl="3"/>
            <a:r>
              <a:rPr lang="en-US" dirty="0"/>
              <a:t>Third level</a:t>
            </a:r>
          </a:p>
          <a:p>
            <a:pPr lvl="4"/>
            <a:r>
              <a:rPr lang="en-US" dirty="0"/>
              <a:t>Fourth level</a:t>
            </a:r>
          </a:p>
          <a:p>
            <a:pPr lvl="5"/>
            <a:r>
              <a:rPr lang="en-US" dirty="0"/>
              <a:t>Fifth level</a:t>
            </a:r>
          </a:p>
        </p:txBody>
      </p:sp>
    </p:spTree>
    <p:extLst>
      <p:ext uri="{BB962C8B-B14F-4D97-AF65-F5344CB8AC3E}">
        <p14:creationId xmlns:p14="http://schemas.microsoft.com/office/powerpoint/2010/main" val="834298037"/>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contenuto 2"/>
          <p:cNvSpPr txBox="1">
            <a:spLocks noGrp="1"/>
          </p:cNvSpPr>
          <p:nvPr>
            <p:ph idx="1"/>
          </p:nvPr>
        </p:nvSpPr>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7"/>
          </p:nvPr>
        </p:nvSpPr>
        <p:spPr/>
        <p:txBody>
          <a:bodyPr/>
          <a:lstStyle>
            <a:lvl1pPr>
              <a:defRPr/>
            </a:lvl1pPr>
          </a:lstStyle>
          <a:p>
            <a:pPr lvl="0"/>
            <a:fld id="{C950A292-1862-4139-BB73-1E49F1A485B0}" type="datetime1">
              <a:rPr lang="it-IT"/>
              <a:pPr lvl="0"/>
              <a:t>27/11/2017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FEF9AA97-12C0-401E-B9CD-F641C9927AD9}" type="slidenum">
              <a:t>‹N›</a:t>
            </a:fld>
            <a:endParaRPr lang="it-IT"/>
          </a:p>
        </p:txBody>
      </p:sp>
    </p:spTree>
    <p:extLst>
      <p:ext uri="{BB962C8B-B14F-4D97-AF65-F5344CB8AC3E}">
        <p14:creationId xmlns:p14="http://schemas.microsoft.com/office/powerpoint/2010/main" val="60542875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txBox="1">
            <a:spLocks noGrp="1"/>
          </p:cNvSpPr>
          <p:nvPr>
            <p:ph type="title"/>
          </p:nvPr>
        </p:nvSpPr>
        <p:spPr>
          <a:xfrm>
            <a:off x="831847" y="1709737"/>
            <a:ext cx="10515600" cy="2852735"/>
          </a:xfrm>
        </p:spPr>
        <p:txBody>
          <a:bodyPr anchor="b"/>
          <a:lstStyle>
            <a:lvl1pPr>
              <a:defRPr sz="6000"/>
            </a:lvl1pPr>
          </a:lstStyle>
          <a:p>
            <a:pPr lvl="0"/>
            <a:r>
              <a:rPr lang="it-IT"/>
              <a:t>Fare clic per modificare lo stile del titolo dello schema</a:t>
            </a:r>
          </a:p>
        </p:txBody>
      </p:sp>
      <p:sp>
        <p:nvSpPr>
          <p:cNvPr id="3" name="Segnaposto testo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it-IT"/>
              <a:t>Modifica gli stili del testo dello schema</a:t>
            </a:r>
          </a:p>
        </p:txBody>
      </p:sp>
      <p:sp>
        <p:nvSpPr>
          <p:cNvPr id="4" name="Segnaposto data 3"/>
          <p:cNvSpPr txBox="1">
            <a:spLocks noGrp="1"/>
          </p:cNvSpPr>
          <p:nvPr>
            <p:ph type="dt" sz="half" idx="7"/>
          </p:nvPr>
        </p:nvSpPr>
        <p:spPr/>
        <p:txBody>
          <a:bodyPr/>
          <a:lstStyle>
            <a:lvl1pPr>
              <a:defRPr/>
            </a:lvl1pPr>
          </a:lstStyle>
          <a:p>
            <a:pPr lvl="0"/>
            <a:fld id="{0D8D1F87-9942-4C06-AC29-5761AB04A23A}" type="datetime1">
              <a:rPr lang="it-IT"/>
              <a:pPr lvl="0"/>
              <a:t>27/11/2017</a:t>
            </a:fld>
            <a:endParaRPr lang="it-IT"/>
          </a:p>
        </p:txBody>
      </p:sp>
      <p:sp>
        <p:nvSpPr>
          <p:cNvPr id="5" name="Segnaposto piè di pagina 4"/>
          <p:cNvSpPr txBox="1">
            <a:spLocks noGrp="1"/>
          </p:cNvSpPr>
          <p:nvPr>
            <p:ph type="ftr" sz="quarter" idx="9"/>
          </p:nvPr>
        </p:nvSpPr>
        <p:spPr/>
        <p:txBody>
          <a:bodyPr/>
          <a:lstStyle>
            <a:lvl1pPr>
              <a:defRPr/>
            </a:lvl1pPr>
          </a:lstStyle>
          <a:p>
            <a:pPr lvl="0"/>
            <a:endParaRPr lang="it-IT"/>
          </a:p>
        </p:txBody>
      </p:sp>
      <p:sp>
        <p:nvSpPr>
          <p:cNvPr id="6" name="Segnaposto numero diapositiva 5"/>
          <p:cNvSpPr txBox="1">
            <a:spLocks noGrp="1"/>
          </p:cNvSpPr>
          <p:nvPr>
            <p:ph type="sldNum" sz="quarter" idx="8"/>
          </p:nvPr>
        </p:nvSpPr>
        <p:spPr/>
        <p:txBody>
          <a:bodyPr/>
          <a:lstStyle>
            <a:lvl1pPr>
              <a:defRPr/>
            </a:lvl1pPr>
          </a:lstStyle>
          <a:p>
            <a:pPr lvl="0"/>
            <a:fld id="{F50E4AD2-CA2C-452F-9960-F5567BD1ADC0}" type="slidenum">
              <a:t>‹N›</a:t>
            </a:fld>
            <a:endParaRPr lang="it-IT"/>
          </a:p>
        </p:txBody>
      </p:sp>
    </p:spTree>
    <p:extLst>
      <p:ext uri="{BB962C8B-B14F-4D97-AF65-F5344CB8AC3E}">
        <p14:creationId xmlns:p14="http://schemas.microsoft.com/office/powerpoint/2010/main" val="27754176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contenuto 2"/>
          <p:cNvSpPr txBox="1">
            <a:spLocks noGrp="1"/>
          </p:cNvSpPr>
          <p:nvPr>
            <p:ph idx="1"/>
          </p:nvPr>
        </p:nvSpPr>
        <p:spPr>
          <a:xfrm>
            <a:off x="838204" y="1825627"/>
            <a:ext cx="5181603" cy="4351336"/>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txBox="1">
            <a:spLocks noGrp="1"/>
          </p:cNvSpPr>
          <p:nvPr>
            <p:ph idx="2"/>
          </p:nvPr>
        </p:nvSpPr>
        <p:spPr>
          <a:xfrm>
            <a:off x="6172201" y="1825627"/>
            <a:ext cx="5181603" cy="4351336"/>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txBox="1">
            <a:spLocks noGrp="1"/>
          </p:cNvSpPr>
          <p:nvPr>
            <p:ph type="dt" sz="half" idx="7"/>
          </p:nvPr>
        </p:nvSpPr>
        <p:spPr/>
        <p:txBody>
          <a:bodyPr/>
          <a:lstStyle>
            <a:lvl1pPr>
              <a:defRPr/>
            </a:lvl1pPr>
          </a:lstStyle>
          <a:p>
            <a:pPr lvl="0"/>
            <a:fld id="{7595F7E6-60E9-41B3-BD27-B1C8A7CB292F}" type="datetime1">
              <a:rPr lang="it-IT"/>
              <a:pPr lvl="0"/>
              <a:t>27/11/2017</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AED28243-62AF-407F-97EA-0698E17E4412}" type="slidenum">
              <a:t>‹N›</a:t>
            </a:fld>
            <a:endParaRPr lang="it-IT"/>
          </a:p>
        </p:txBody>
      </p:sp>
    </p:spTree>
    <p:extLst>
      <p:ext uri="{BB962C8B-B14F-4D97-AF65-F5344CB8AC3E}">
        <p14:creationId xmlns:p14="http://schemas.microsoft.com/office/powerpoint/2010/main" val="309227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365131"/>
            <a:ext cx="10515600" cy="1325559"/>
          </a:xfrm>
        </p:spPr>
        <p:txBody>
          <a:bodyPr/>
          <a:lstStyle>
            <a:lvl1pPr>
              <a:defRPr/>
            </a:lvl1pPr>
          </a:lstStyle>
          <a:p>
            <a:pPr lvl="0"/>
            <a:r>
              <a:rPr lang="it-IT"/>
              <a:t>Fare clic per modificare lo stile del titolo dello schema</a:t>
            </a:r>
          </a:p>
        </p:txBody>
      </p:sp>
      <p:sp>
        <p:nvSpPr>
          <p:cNvPr id="3" name="Segnaposto testo 2"/>
          <p:cNvSpPr txBox="1">
            <a:spLocks noGrp="1"/>
          </p:cNvSpPr>
          <p:nvPr>
            <p:ph type="body" idx="1"/>
          </p:nvPr>
        </p:nvSpPr>
        <p:spPr>
          <a:xfrm>
            <a:off x="839785" y="1681160"/>
            <a:ext cx="5157783" cy="823910"/>
          </a:xfrm>
        </p:spPr>
        <p:txBody>
          <a:bodyPr anchor="b"/>
          <a:lstStyle>
            <a:lvl1pPr marL="0" indent="0">
              <a:buNone/>
              <a:defRPr sz="2400" b="1"/>
            </a:lvl1pPr>
          </a:lstStyle>
          <a:p>
            <a:pPr lvl="0"/>
            <a:r>
              <a:rPr lang="it-IT"/>
              <a:t>Modifica gli stili del testo dello schema</a:t>
            </a:r>
          </a:p>
        </p:txBody>
      </p:sp>
      <p:sp>
        <p:nvSpPr>
          <p:cNvPr id="4" name="Segnaposto contenuto 3"/>
          <p:cNvSpPr txBox="1">
            <a:spLocks noGrp="1"/>
          </p:cNvSpPr>
          <p:nvPr>
            <p:ph idx="2"/>
          </p:nvPr>
        </p:nvSpPr>
        <p:spPr>
          <a:xfrm>
            <a:off x="839785" y="2505073"/>
            <a:ext cx="5157783" cy="368458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it-IT"/>
              <a:t>Modifica gli stili del testo dello schema</a:t>
            </a:r>
          </a:p>
        </p:txBody>
      </p:sp>
      <p:sp>
        <p:nvSpPr>
          <p:cNvPr id="6" name="Segnaposto contenuto 5"/>
          <p:cNvSpPr txBox="1">
            <a:spLocks noGrp="1"/>
          </p:cNvSpPr>
          <p:nvPr>
            <p:ph idx="4"/>
          </p:nvPr>
        </p:nvSpPr>
        <p:spPr>
          <a:xfrm>
            <a:off x="6172200" y="2505073"/>
            <a:ext cx="5183184" cy="3684583"/>
          </a:xfrm>
        </p:spPr>
        <p:txBody>
          <a:bodyPr/>
          <a:lstStyle>
            <a:lvl1pPr>
              <a:defRPr/>
            </a:lvl1pPr>
            <a:lvl2pPr>
              <a:defRPr/>
            </a:lvl2pPr>
            <a:lvl3pPr>
              <a:defRPr/>
            </a:lvl3pPr>
            <a:lvl4pPr>
              <a:defRPr/>
            </a:lvl4pPr>
            <a:lvl5pPr>
              <a:defRPr/>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txBox="1">
            <a:spLocks noGrp="1"/>
          </p:cNvSpPr>
          <p:nvPr>
            <p:ph type="dt" sz="half" idx="7"/>
          </p:nvPr>
        </p:nvSpPr>
        <p:spPr/>
        <p:txBody>
          <a:bodyPr/>
          <a:lstStyle>
            <a:lvl1pPr>
              <a:defRPr/>
            </a:lvl1pPr>
          </a:lstStyle>
          <a:p>
            <a:pPr lvl="0"/>
            <a:fld id="{05791FAA-0CB3-49A7-A0AE-A2973BF719A7}" type="datetime1">
              <a:rPr lang="it-IT"/>
              <a:pPr lvl="0"/>
              <a:t>27/11/2017</a:t>
            </a:fld>
            <a:endParaRPr lang="it-IT"/>
          </a:p>
        </p:txBody>
      </p:sp>
      <p:sp>
        <p:nvSpPr>
          <p:cNvPr id="8" name="Segnaposto piè di pagina 7"/>
          <p:cNvSpPr txBox="1">
            <a:spLocks noGrp="1"/>
          </p:cNvSpPr>
          <p:nvPr>
            <p:ph type="ftr" sz="quarter" idx="9"/>
          </p:nvPr>
        </p:nvSpPr>
        <p:spPr/>
        <p:txBody>
          <a:bodyPr/>
          <a:lstStyle>
            <a:lvl1pPr>
              <a:defRPr/>
            </a:lvl1pPr>
          </a:lstStyle>
          <a:p>
            <a:pPr lvl="0"/>
            <a:endParaRPr lang="it-IT"/>
          </a:p>
        </p:txBody>
      </p:sp>
      <p:sp>
        <p:nvSpPr>
          <p:cNvPr id="9" name="Segnaposto numero diapositiva 8"/>
          <p:cNvSpPr txBox="1">
            <a:spLocks noGrp="1"/>
          </p:cNvSpPr>
          <p:nvPr>
            <p:ph type="sldNum" sz="quarter" idx="8"/>
          </p:nvPr>
        </p:nvSpPr>
        <p:spPr/>
        <p:txBody>
          <a:bodyPr/>
          <a:lstStyle>
            <a:lvl1pPr>
              <a:defRPr/>
            </a:lvl1pPr>
          </a:lstStyle>
          <a:p>
            <a:pPr lvl="0"/>
            <a:fld id="{47068836-7A78-4936-871F-25DAC39F0426}" type="slidenum">
              <a:t>‹N›</a:t>
            </a:fld>
            <a:endParaRPr lang="it-IT"/>
          </a:p>
        </p:txBody>
      </p:sp>
    </p:spTree>
    <p:extLst>
      <p:ext uri="{BB962C8B-B14F-4D97-AF65-F5344CB8AC3E}">
        <p14:creationId xmlns:p14="http://schemas.microsoft.com/office/powerpoint/2010/main" val="3343833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txBox="1">
            <a:spLocks noGrp="1"/>
          </p:cNvSpPr>
          <p:nvPr>
            <p:ph type="title"/>
          </p:nvPr>
        </p:nvSpPr>
        <p:spPr/>
        <p:txBody>
          <a:bodyPr/>
          <a:lstStyle>
            <a:lvl1pPr>
              <a:defRPr/>
            </a:lvl1pPr>
          </a:lstStyle>
          <a:p>
            <a:pPr lvl="0"/>
            <a:r>
              <a:rPr lang="it-IT"/>
              <a:t>Fare clic per modificare lo stile del titolo dello schema</a:t>
            </a:r>
          </a:p>
        </p:txBody>
      </p:sp>
      <p:sp>
        <p:nvSpPr>
          <p:cNvPr id="3" name="Segnaposto data 2"/>
          <p:cNvSpPr txBox="1">
            <a:spLocks noGrp="1"/>
          </p:cNvSpPr>
          <p:nvPr>
            <p:ph type="dt" sz="half" idx="7"/>
          </p:nvPr>
        </p:nvSpPr>
        <p:spPr/>
        <p:txBody>
          <a:bodyPr/>
          <a:lstStyle>
            <a:lvl1pPr>
              <a:defRPr/>
            </a:lvl1pPr>
          </a:lstStyle>
          <a:p>
            <a:pPr lvl="0"/>
            <a:fld id="{BBF9ADA6-3F6C-452A-A475-E59063B2813F}" type="datetime1">
              <a:rPr lang="it-IT"/>
              <a:pPr lvl="0"/>
              <a:t>27/11/2017</a:t>
            </a:fld>
            <a:endParaRPr lang="it-IT"/>
          </a:p>
        </p:txBody>
      </p:sp>
      <p:sp>
        <p:nvSpPr>
          <p:cNvPr id="4" name="Segnaposto piè di pagina 3"/>
          <p:cNvSpPr txBox="1">
            <a:spLocks noGrp="1"/>
          </p:cNvSpPr>
          <p:nvPr>
            <p:ph type="ftr" sz="quarter" idx="9"/>
          </p:nvPr>
        </p:nvSpPr>
        <p:spPr/>
        <p:txBody>
          <a:bodyPr/>
          <a:lstStyle>
            <a:lvl1pPr>
              <a:defRPr/>
            </a:lvl1pPr>
          </a:lstStyle>
          <a:p>
            <a:pPr lvl="0"/>
            <a:endParaRPr lang="it-IT"/>
          </a:p>
        </p:txBody>
      </p:sp>
      <p:sp>
        <p:nvSpPr>
          <p:cNvPr id="5" name="Segnaposto numero diapositiva 4"/>
          <p:cNvSpPr txBox="1">
            <a:spLocks noGrp="1"/>
          </p:cNvSpPr>
          <p:nvPr>
            <p:ph type="sldNum" sz="quarter" idx="8"/>
          </p:nvPr>
        </p:nvSpPr>
        <p:spPr/>
        <p:txBody>
          <a:bodyPr/>
          <a:lstStyle>
            <a:lvl1pPr>
              <a:defRPr/>
            </a:lvl1pPr>
          </a:lstStyle>
          <a:p>
            <a:pPr lvl="0"/>
            <a:fld id="{DFA00EE6-4821-4FBA-AC30-EA4AA9E5D04C}" type="slidenum">
              <a:t>‹N›</a:t>
            </a:fld>
            <a:endParaRPr lang="it-IT"/>
          </a:p>
        </p:txBody>
      </p:sp>
    </p:spTree>
    <p:extLst>
      <p:ext uri="{BB962C8B-B14F-4D97-AF65-F5344CB8AC3E}">
        <p14:creationId xmlns:p14="http://schemas.microsoft.com/office/powerpoint/2010/main" val="2259310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txBox="1">
            <a:spLocks noGrp="1"/>
          </p:cNvSpPr>
          <p:nvPr>
            <p:ph type="dt" sz="half" idx="7"/>
          </p:nvPr>
        </p:nvSpPr>
        <p:spPr/>
        <p:txBody>
          <a:bodyPr/>
          <a:lstStyle>
            <a:lvl1pPr>
              <a:defRPr/>
            </a:lvl1pPr>
          </a:lstStyle>
          <a:p>
            <a:pPr lvl="0"/>
            <a:fld id="{1DF4C2FF-0552-46F8-8521-A7C6F593EDAA}" type="datetime1">
              <a:rPr lang="it-IT"/>
              <a:pPr lvl="0"/>
              <a:t>27/11/2017</a:t>
            </a:fld>
            <a:endParaRPr lang="it-IT"/>
          </a:p>
        </p:txBody>
      </p:sp>
      <p:sp>
        <p:nvSpPr>
          <p:cNvPr id="3" name="Segnaposto piè di pagina 2"/>
          <p:cNvSpPr txBox="1">
            <a:spLocks noGrp="1"/>
          </p:cNvSpPr>
          <p:nvPr>
            <p:ph type="ftr" sz="quarter" idx="9"/>
          </p:nvPr>
        </p:nvSpPr>
        <p:spPr/>
        <p:txBody>
          <a:bodyPr/>
          <a:lstStyle>
            <a:lvl1pPr>
              <a:defRPr/>
            </a:lvl1pPr>
          </a:lstStyle>
          <a:p>
            <a:pPr lvl="0"/>
            <a:endParaRPr lang="it-IT"/>
          </a:p>
        </p:txBody>
      </p:sp>
      <p:sp>
        <p:nvSpPr>
          <p:cNvPr id="4" name="Segnaposto numero diapositiva 3"/>
          <p:cNvSpPr txBox="1">
            <a:spLocks noGrp="1"/>
          </p:cNvSpPr>
          <p:nvPr>
            <p:ph type="sldNum" sz="quarter" idx="8"/>
          </p:nvPr>
        </p:nvSpPr>
        <p:spPr/>
        <p:txBody>
          <a:bodyPr/>
          <a:lstStyle>
            <a:lvl1pPr>
              <a:defRPr/>
            </a:lvl1pPr>
          </a:lstStyle>
          <a:p>
            <a:pPr lvl="0"/>
            <a:fld id="{9774E5FB-09DD-4458-95D9-E42F1B211D50}" type="slidenum">
              <a:t>‹N›</a:t>
            </a:fld>
            <a:endParaRPr lang="it-IT"/>
          </a:p>
        </p:txBody>
      </p:sp>
    </p:spTree>
    <p:extLst>
      <p:ext uri="{BB962C8B-B14F-4D97-AF65-F5344CB8AC3E}">
        <p14:creationId xmlns:p14="http://schemas.microsoft.com/office/powerpoint/2010/main" val="32854980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457200"/>
            <a:ext cx="3932240" cy="1600200"/>
          </a:xfrm>
        </p:spPr>
        <p:txBody>
          <a:bodyPr anchor="b"/>
          <a:lstStyle>
            <a:lvl1pPr>
              <a:defRPr sz="3200"/>
            </a:lvl1pPr>
          </a:lstStyle>
          <a:p>
            <a:pPr lvl="0"/>
            <a:r>
              <a:rPr lang="it-IT"/>
              <a:t>Fare clic per modificare lo stile del titolo dello schema</a:t>
            </a:r>
          </a:p>
        </p:txBody>
      </p:sp>
      <p:sp>
        <p:nvSpPr>
          <p:cNvPr id="3" name="Segnaposto contenuto 2"/>
          <p:cNvSpPr txBox="1">
            <a:spLocks noGrp="1"/>
          </p:cNvSpPr>
          <p:nvPr>
            <p:ph idx="1"/>
          </p:nvPr>
        </p:nvSpPr>
        <p:spPr>
          <a:xfrm>
            <a:off x="5183184" y="987425"/>
            <a:ext cx="6172200" cy="4873623"/>
          </a:xfrm>
        </p:spPr>
        <p:txBody>
          <a:bodyPr/>
          <a:lstStyle>
            <a:lvl1pPr>
              <a:defRPr sz="3200"/>
            </a:lvl1pPr>
            <a:lvl2pPr>
              <a:defRPr sz="2800"/>
            </a:lvl2pPr>
            <a:lvl3pPr>
              <a:defRPr sz="2400"/>
            </a:lvl3pPr>
            <a:lvl4pPr>
              <a:defRPr sz="2000"/>
            </a:lvl4pPr>
            <a:lvl5pPr>
              <a:defRPr sz="2000"/>
            </a:lvl5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txBox="1">
            <a:spLocks noGrp="1"/>
          </p:cNvSpPr>
          <p:nvPr>
            <p:ph type="body" idx="2"/>
          </p:nvPr>
        </p:nvSpPr>
        <p:spPr>
          <a:xfrm>
            <a:off x="839784" y="2057400"/>
            <a:ext cx="3932240" cy="3811584"/>
          </a:xfrm>
        </p:spPr>
        <p:txBody>
          <a:bodyPr/>
          <a:lstStyle>
            <a:lvl1pPr marL="0" indent="0">
              <a:buNone/>
              <a:defRPr sz="1600"/>
            </a:lvl1pPr>
          </a:lstStyle>
          <a:p>
            <a:pPr lvl="0"/>
            <a:r>
              <a:rPr lang="it-IT"/>
              <a:t>Modifica gli stili del testo dello schema</a:t>
            </a:r>
          </a:p>
        </p:txBody>
      </p:sp>
      <p:sp>
        <p:nvSpPr>
          <p:cNvPr id="5" name="Segnaposto data 4"/>
          <p:cNvSpPr txBox="1">
            <a:spLocks noGrp="1"/>
          </p:cNvSpPr>
          <p:nvPr>
            <p:ph type="dt" sz="half" idx="7"/>
          </p:nvPr>
        </p:nvSpPr>
        <p:spPr/>
        <p:txBody>
          <a:bodyPr/>
          <a:lstStyle>
            <a:lvl1pPr>
              <a:defRPr/>
            </a:lvl1pPr>
          </a:lstStyle>
          <a:p>
            <a:pPr lvl="0"/>
            <a:fld id="{BC166576-B073-4A31-9DC8-643B96E4132B}" type="datetime1">
              <a:rPr lang="it-IT"/>
              <a:pPr lvl="0"/>
              <a:t>27/11/2017</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D06C00DA-FEFE-4754-ADC5-29F197E6E03E}" type="slidenum">
              <a:t>‹N›</a:t>
            </a:fld>
            <a:endParaRPr lang="it-IT"/>
          </a:p>
        </p:txBody>
      </p:sp>
    </p:spTree>
    <p:extLst>
      <p:ext uri="{BB962C8B-B14F-4D97-AF65-F5344CB8AC3E}">
        <p14:creationId xmlns:p14="http://schemas.microsoft.com/office/powerpoint/2010/main" val="10031137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txBox="1">
            <a:spLocks noGrp="1"/>
          </p:cNvSpPr>
          <p:nvPr>
            <p:ph type="title"/>
          </p:nvPr>
        </p:nvSpPr>
        <p:spPr>
          <a:xfrm>
            <a:off x="839784" y="457200"/>
            <a:ext cx="3932240" cy="1600200"/>
          </a:xfrm>
        </p:spPr>
        <p:txBody>
          <a:bodyPr anchor="b"/>
          <a:lstStyle>
            <a:lvl1pPr>
              <a:defRPr sz="3200"/>
            </a:lvl1pPr>
          </a:lstStyle>
          <a:p>
            <a:pPr lvl="0"/>
            <a:r>
              <a:rPr lang="it-IT"/>
              <a:t>Fare clic per modificare lo stile del titolo dello schema</a:t>
            </a:r>
          </a:p>
        </p:txBody>
      </p:sp>
      <p:sp>
        <p:nvSpPr>
          <p:cNvPr id="3" name="Segnaposto immagine 2"/>
          <p:cNvSpPr txBox="1">
            <a:spLocks noGrp="1"/>
          </p:cNvSpPr>
          <p:nvPr>
            <p:ph type="pic" idx="1"/>
          </p:nvPr>
        </p:nvSpPr>
        <p:spPr>
          <a:xfrm>
            <a:off x="5183184" y="987425"/>
            <a:ext cx="6172200" cy="4873623"/>
          </a:xfrm>
        </p:spPr>
        <p:txBody>
          <a:bodyPr/>
          <a:lstStyle>
            <a:lvl1pPr marL="0" indent="0">
              <a:buNone/>
              <a:defRPr sz="3200"/>
            </a:lvl1pPr>
          </a:lstStyle>
          <a:p>
            <a:pPr lvl="0"/>
            <a:endParaRPr lang="it-IT"/>
          </a:p>
        </p:txBody>
      </p:sp>
      <p:sp>
        <p:nvSpPr>
          <p:cNvPr id="4" name="Segnaposto testo 3"/>
          <p:cNvSpPr txBox="1">
            <a:spLocks noGrp="1"/>
          </p:cNvSpPr>
          <p:nvPr>
            <p:ph type="body" idx="2"/>
          </p:nvPr>
        </p:nvSpPr>
        <p:spPr>
          <a:xfrm>
            <a:off x="839784" y="2057400"/>
            <a:ext cx="3932240" cy="3811584"/>
          </a:xfrm>
        </p:spPr>
        <p:txBody>
          <a:bodyPr/>
          <a:lstStyle>
            <a:lvl1pPr marL="0" indent="0">
              <a:buNone/>
              <a:defRPr sz="1600"/>
            </a:lvl1pPr>
          </a:lstStyle>
          <a:p>
            <a:pPr lvl="0"/>
            <a:r>
              <a:rPr lang="it-IT"/>
              <a:t>Modifica gli stili del testo dello schema</a:t>
            </a:r>
          </a:p>
        </p:txBody>
      </p:sp>
      <p:sp>
        <p:nvSpPr>
          <p:cNvPr id="5" name="Segnaposto data 4"/>
          <p:cNvSpPr txBox="1">
            <a:spLocks noGrp="1"/>
          </p:cNvSpPr>
          <p:nvPr>
            <p:ph type="dt" sz="half" idx="7"/>
          </p:nvPr>
        </p:nvSpPr>
        <p:spPr/>
        <p:txBody>
          <a:bodyPr/>
          <a:lstStyle>
            <a:lvl1pPr>
              <a:defRPr/>
            </a:lvl1pPr>
          </a:lstStyle>
          <a:p>
            <a:pPr lvl="0"/>
            <a:fld id="{837381A1-370B-4E36-A733-A07D94B18520}" type="datetime1">
              <a:rPr lang="it-IT"/>
              <a:pPr lvl="0"/>
              <a:t>27/11/2017</a:t>
            </a:fld>
            <a:endParaRPr lang="it-IT"/>
          </a:p>
        </p:txBody>
      </p:sp>
      <p:sp>
        <p:nvSpPr>
          <p:cNvPr id="6" name="Segnaposto piè di pagina 5"/>
          <p:cNvSpPr txBox="1">
            <a:spLocks noGrp="1"/>
          </p:cNvSpPr>
          <p:nvPr>
            <p:ph type="ftr" sz="quarter" idx="9"/>
          </p:nvPr>
        </p:nvSpPr>
        <p:spPr/>
        <p:txBody>
          <a:bodyPr/>
          <a:lstStyle>
            <a:lvl1pPr>
              <a:defRPr/>
            </a:lvl1pPr>
          </a:lstStyle>
          <a:p>
            <a:pPr lvl="0"/>
            <a:endParaRPr lang="it-IT"/>
          </a:p>
        </p:txBody>
      </p:sp>
      <p:sp>
        <p:nvSpPr>
          <p:cNvPr id="7" name="Segnaposto numero diapositiva 6"/>
          <p:cNvSpPr txBox="1">
            <a:spLocks noGrp="1"/>
          </p:cNvSpPr>
          <p:nvPr>
            <p:ph type="sldNum" sz="quarter" idx="8"/>
          </p:nvPr>
        </p:nvSpPr>
        <p:spPr/>
        <p:txBody>
          <a:bodyPr/>
          <a:lstStyle>
            <a:lvl1pPr>
              <a:defRPr/>
            </a:lvl1pPr>
          </a:lstStyle>
          <a:p>
            <a:pPr lvl="0"/>
            <a:fld id="{ECD6971B-FB3A-4B33-B2C0-39E940A59738}" type="slidenum">
              <a:t>‹N›</a:t>
            </a:fld>
            <a:endParaRPr lang="it-IT"/>
          </a:p>
        </p:txBody>
      </p:sp>
    </p:spTree>
    <p:extLst>
      <p:ext uri="{BB962C8B-B14F-4D97-AF65-F5344CB8AC3E}">
        <p14:creationId xmlns:p14="http://schemas.microsoft.com/office/powerpoint/2010/main" val="1712890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egnaposto titolo 1"/>
          <p:cNvSpPr txBox="1">
            <a:spLocks noGrp="1"/>
          </p:cNvSpPr>
          <p:nvPr>
            <p:ph type="title"/>
          </p:nvPr>
        </p:nvSpPr>
        <p:spPr>
          <a:xfrm>
            <a:off x="838203" y="365131"/>
            <a:ext cx="10515600" cy="1325559"/>
          </a:xfrm>
          <a:prstGeom prst="rect">
            <a:avLst/>
          </a:prstGeom>
          <a:noFill/>
          <a:ln>
            <a:noFill/>
          </a:ln>
        </p:spPr>
        <p:txBody>
          <a:bodyPr vert="horz" wrap="square" lIns="91440" tIns="45720" rIns="91440" bIns="45720" anchor="ctr" anchorCtr="0" compatLnSpc="1"/>
          <a:lstStyle/>
          <a:p>
            <a:pPr lvl="0"/>
            <a:r>
              <a:rPr lang="it-IT"/>
              <a:t>Fare clic per modificare lo stile del titolo dello schema</a:t>
            </a:r>
          </a:p>
        </p:txBody>
      </p:sp>
      <p:sp>
        <p:nvSpPr>
          <p:cNvPr id="3" name="Segnaposto testo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838203" y="6356353"/>
            <a:ext cx="2743200" cy="365129"/>
          </a:xfrm>
          <a:prstGeom prst="rect">
            <a:avLst/>
          </a:prstGeom>
          <a:noFill/>
          <a:ln>
            <a:noFill/>
          </a:ln>
        </p:spPr>
        <p:txBody>
          <a:bodyPr vert="horz" wrap="square" lIns="91440" tIns="45720" rIns="91440" bIns="45720" anchor="ctr" anchorCtr="0" compatLnSpc="1"/>
          <a:lstStyle>
            <a:lvl1pPr marL="0" marR="0" lvl="0" indent="0" algn="l"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BE6F6683-696B-4C4C-AA8B-B945A7036BBF}" type="datetime1">
              <a:rPr lang="it-IT"/>
              <a:pPr lvl="0"/>
              <a:t>27/11/2017</a:t>
            </a:fld>
            <a:endParaRPr lang="it-IT"/>
          </a:p>
        </p:txBody>
      </p:sp>
      <p:sp>
        <p:nvSpPr>
          <p:cNvPr id="5" name="Segnaposto piè di pagina 4"/>
          <p:cNvSpPr txBox="1">
            <a:spLocks noGrp="1"/>
          </p:cNvSpPr>
          <p:nvPr>
            <p:ph type="ftr" sz="quarter" idx="3"/>
          </p:nvPr>
        </p:nvSpPr>
        <p:spPr>
          <a:xfrm>
            <a:off x="4038603" y="6356353"/>
            <a:ext cx="4114800" cy="365129"/>
          </a:xfrm>
          <a:prstGeom prst="rect">
            <a:avLst/>
          </a:prstGeom>
          <a:noFill/>
          <a:ln>
            <a:noFill/>
          </a:ln>
        </p:spPr>
        <p:txBody>
          <a:bodyPr vert="horz" wrap="square" lIns="91440" tIns="45720" rIns="91440" bIns="45720" anchor="ctr" anchorCtr="1" compatLnSpc="1"/>
          <a:lstStyle>
            <a:lvl1pPr marL="0" marR="0" lvl="0" indent="0" algn="ct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endParaRPr lang="it-IT"/>
          </a:p>
        </p:txBody>
      </p:sp>
      <p:sp>
        <p:nvSpPr>
          <p:cNvPr id="6" name="Segnaposto numero diapositiva 5"/>
          <p:cNvSpPr txBox="1">
            <a:spLocks noGrp="1"/>
          </p:cNvSpPr>
          <p:nvPr>
            <p:ph type="sldNum" sz="quarter" idx="4"/>
          </p:nvPr>
        </p:nvSpPr>
        <p:spPr>
          <a:xfrm>
            <a:off x="8610603" y="6356353"/>
            <a:ext cx="2743200" cy="365129"/>
          </a:xfrm>
          <a:prstGeom prst="rect">
            <a:avLst/>
          </a:prstGeom>
          <a:noFill/>
          <a:ln>
            <a:noFill/>
          </a:ln>
        </p:spPr>
        <p:txBody>
          <a:bodyPr vert="horz" wrap="square" lIns="91440" tIns="45720" rIns="91440" bIns="45720" anchor="ctr" anchorCtr="0" compatLnSpc="1"/>
          <a:lstStyle>
            <a:lvl1pPr marL="0" marR="0" lvl="0" indent="0" algn="r" defTabSz="914400" rtl="0" fontAlgn="auto" hangingPunct="1">
              <a:lnSpc>
                <a:spcPct val="100000"/>
              </a:lnSpc>
              <a:spcBef>
                <a:spcPts val="0"/>
              </a:spcBef>
              <a:spcAft>
                <a:spcPts val="0"/>
              </a:spcAft>
              <a:buNone/>
              <a:tabLst/>
              <a:defRPr lang="it-IT" sz="1200" b="0" i="0" u="none" strike="noStrike" kern="1200" cap="none" spc="0" baseline="0">
                <a:solidFill>
                  <a:srgbClr val="898989"/>
                </a:solidFill>
                <a:uFillTx/>
                <a:latin typeface="Calibri"/>
              </a:defRPr>
            </a:lvl1pPr>
          </a:lstStyle>
          <a:p>
            <a:pPr lvl="0"/>
            <a:fld id="{5967DFCC-7F82-4E31-92A4-BAE9F015063E}" type="slidenum">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4" r:id="rId12"/>
    <p:sldLayoutId id="2147483685" r:id="rId13"/>
    <p:sldLayoutId id="2147483686" r:id="rId14"/>
  </p:sldLayoutIdLst>
  <p:txStyles>
    <p:titleStyle>
      <a:lvl1pPr marL="0" marR="0" lvl="0" indent="0" algn="l" defTabSz="914400" rtl="0" fontAlgn="auto" hangingPunct="1">
        <a:lnSpc>
          <a:spcPct val="90000"/>
        </a:lnSpc>
        <a:spcBef>
          <a:spcPts val="0"/>
        </a:spcBef>
        <a:spcAft>
          <a:spcPts val="0"/>
        </a:spcAft>
        <a:buNone/>
        <a:tabLst/>
        <a:defRPr lang="it-IT"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it-IT"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p:bodyStyle>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emf"/><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45.png"/><Relationship Id="rId4" Type="http://schemas.openxmlformats.org/officeDocument/2006/relationships/image" Target="../media/image4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Layout" Target="../slideLayouts/slideLayout2.xml"/><Relationship Id="rId4" Type="http://schemas.openxmlformats.org/officeDocument/2006/relationships/image" Target="../media/image6.emf"/></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54.jpeg"/></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53.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59.png"/><Relationship Id="rId4" Type="http://schemas.openxmlformats.org/officeDocument/2006/relationships/image" Target="../media/image5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8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Titolo 1"/>
          <p:cNvSpPr txBox="1">
            <a:spLocks noGrp="1"/>
          </p:cNvSpPr>
          <p:nvPr>
            <p:ph type="ctrTitle"/>
          </p:nvPr>
        </p:nvSpPr>
        <p:spPr>
          <a:xfrm>
            <a:off x="1524003" y="1122363"/>
            <a:ext cx="9144000" cy="1082503"/>
          </a:xfrm>
        </p:spPr>
        <p:txBody>
          <a:bodyPr/>
          <a:lstStyle/>
          <a:p>
            <a:pPr lvl="0"/>
            <a:r>
              <a:rPr lang="it-IT" b="1" dirty="0"/>
              <a:t>Multiple </a:t>
            </a:r>
            <a:r>
              <a:rPr lang="it-IT" b="1" dirty="0" err="1"/>
              <a:t>myeloma</a:t>
            </a:r>
            <a:endParaRPr lang="it-IT" b="1" dirty="0"/>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4826347" y="2034360"/>
            <a:ext cx="3236912" cy="501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3" y="365131"/>
            <a:ext cx="10515600" cy="687607"/>
          </a:xfrm>
        </p:spPr>
        <p:txBody>
          <a:bodyPr/>
          <a:lstStyle/>
          <a:p>
            <a:r>
              <a:rPr lang="it-IT" b="1" dirty="0">
                <a:latin typeface="+mn-lt"/>
              </a:rPr>
              <a:t>MM: </a:t>
            </a:r>
            <a:r>
              <a:rPr lang="it-IT" b="1" dirty="0" err="1">
                <a:latin typeface="+mn-lt"/>
              </a:rPr>
              <a:t>epidemiology</a:t>
            </a:r>
            <a:endParaRPr lang="it-IT" b="1" dirty="0">
              <a:latin typeface="+mn-lt"/>
            </a:endParaRPr>
          </a:p>
        </p:txBody>
      </p:sp>
      <p:sp>
        <p:nvSpPr>
          <p:cNvPr id="3" name="Segnaposto contenuto 2"/>
          <p:cNvSpPr>
            <a:spLocks noGrp="1"/>
          </p:cNvSpPr>
          <p:nvPr>
            <p:ph idx="1"/>
          </p:nvPr>
        </p:nvSpPr>
        <p:spPr>
          <a:xfrm>
            <a:off x="911424" y="1268761"/>
            <a:ext cx="5832648" cy="4969591"/>
          </a:xfrm>
        </p:spPr>
        <p:txBody>
          <a:bodyPr/>
          <a:lstStyle/>
          <a:p>
            <a:r>
              <a:rPr lang="en-US" sz="2400" dirty="0"/>
              <a:t>MM is the </a:t>
            </a:r>
            <a:r>
              <a:rPr lang="en-US" sz="2400" b="1" dirty="0"/>
              <a:t>2nd most frequent </a:t>
            </a:r>
            <a:r>
              <a:rPr lang="en-US" sz="2400" b="1" dirty="0" err="1"/>
              <a:t>haematological</a:t>
            </a:r>
            <a:r>
              <a:rPr lang="en-US" sz="2400" b="1" dirty="0"/>
              <a:t> malignancy </a:t>
            </a:r>
            <a:r>
              <a:rPr lang="en-US" sz="2400" dirty="0"/>
              <a:t>with an age-adjusted incidence of 6 per 100 000 per year in the USA and Europe. </a:t>
            </a:r>
          </a:p>
          <a:p>
            <a:pPr lvl="1"/>
            <a:r>
              <a:rPr lang="en-US" sz="2000" dirty="0"/>
              <a:t>The incidence is two to three times higher in African Americans, making it the most common </a:t>
            </a:r>
            <a:r>
              <a:rPr lang="en-US" sz="2000" dirty="0" err="1"/>
              <a:t>haematological</a:t>
            </a:r>
            <a:r>
              <a:rPr lang="en-US" sz="2000" dirty="0"/>
              <a:t> malignancy in this ethnic group.</a:t>
            </a:r>
          </a:p>
          <a:p>
            <a:endParaRPr lang="en-US" sz="2400" dirty="0"/>
          </a:p>
          <a:p>
            <a:r>
              <a:rPr lang="en-US" sz="2400" dirty="0"/>
              <a:t>The </a:t>
            </a:r>
            <a:r>
              <a:rPr lang="en-US" sz="2400" b="1" dirty="0"/>
              <a:t>median age at diagnosis is 69 years</a:t>
            </a:r>
            <a:r>
              <a:rPr lang="en-US" sz="2400" dirty="0"/>
              <a:t>, with 75% of patients being diagnosed above the age of 55 years</a:t>
            </a:r>
          </a:p>
          <a:p>
            <a:endParaRPr lang="en-US" sz="2400" dirty="0"/>
          </a:p>
          <a:p>
            <a:r>
              <a:rPr lang="en-US" sz="2400" dirty="0"/>
              <a:t>Two of three patients are men.</a:t>
            </a:r>
          </a:p>
          <a:p>
            <a:endParaRPr lang="en-US" sz="2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8128" y="1052738"/>
            <a:ext cx="4536504" cy="4396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847529" y="6294598"/>
            <a:ext cx="3701654"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dirty="0" err="1">
                <a:solidFill>
                  <a:srgbClr val="000000"/>
                </a:solidFill>
                <a:uFillTx/>
                <a:latin typeface="Shaker2Lancet-BoldItalic"/>
              </a:rPr>
              <a:t>Rollig</a:t>
            </a:r>
            <a:r>
              <a:rPr lang="it-IT" sz="1400" b="1" i="0" u="none" strike="noStrike" kern="1200" cap="none" spc="0" baseline="0" dirty="0">
                <a:solidFill>
                  <a:srgbClr val="000000"/>
                </a:solidFill>
                <a:uFillTx/>
                <a:latin typeface="Shaker2Lancet-BoldItalic"/>
              </a:rPr>
              <a:t> C et al. Lancet </a:t>
            </a:r>
            <a:r>
              <a:rPr lang="it-IT" sz="1400" b="1" i="0" u="none" strike="noStrike" kern="1200" cap="none" spc="0" baseline="0" dirty="0">
                <a:solidFill>
                  <a:srgbClr val="000000"/>
                </a:solidFill>
                <a:uFillTx/>
                <a:latin typeface="Shaker2Lancet-Bold"/>
              </a:rPr>
              <a:t>2015; 385: 2197–208</a:t>
            </a:r>
            <a:endParaRPr lang="it-IT" sz="4000" b="0" i="0" u="none" strike="noStrike" kern="1200" cap="none" spc="0" baseline="0" dirty="0">
              <a:solidFill>
                <a:srgbClr val="000000"/>
              </a:solidFill>
              <a:uFillTx/>
              <a:latin typeface="Calibri"/>
            </a:endParaRPr>
          </a:p>
        </p:txBody>
      </p:sp>
      <p:sp>
        <p:nvSpPr>
          <p:cNvPr id="4" name="CasellaDiTesto 3"/>
          <p:cNvSpPr txBox="1"/>
          <p:nvPr/>
        </p:nvSpPr>
        <p:spPr>
          <a:xfrm>
            <a:off x="8194477" y="5933497"/>
            <a:ext cx="3159326" cy="307777"/>
          </a:xfrm>
          <a:prstGeom prst="rect">
            <a:avLst/>
          </a:prstGeom>
          <a:noFill/>
        </p:spPr>
        <p:txBody>
          <a:bodyPr wrap="none" rtlCol="0">
            <a:spAutoFit/>
          </a:bodyPr>
          <a:lstStyle/>
          <a:p>
            <a:r>
              <a:rPr lang="it-IT" sz="1400" b="1" dirty="0" err="1"/>
              <a:t>Braggio</a:t>
            </a:r>
            <a:r>
              <a:rPr lang="it-IT" sz="1400" b="1" dirty="0"/>
              <a:t> E et al. </a:t>
            </a:r>
            <a:r>
              <a:rPr lang="it-IT" sz="1400" b="1" dirty="0" err="1"/>
              <a:t>Cancer</a:t>
            </a:r>
            <a:r>
              <a:rPr lang="it-IT" sz="1400" b="1" dirty="0"/>
              <a:t> Cell. 2015;28:678</a:t>
            </a:r>
          </a:p>
        </p:txBody>
      </p:sp>
    </p:spTree>
    <p:extLst>
      <p:ext uri="{BB962C8B-B14F-4D97-AF65-F5344CB8AC3E}">
        <p14:creationId xmlns:p14="http://schemas.microsoft.com/office/powerpoint/2010/main" val="4086761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3">
    <p:spTree>
      <p:nvGrpSpPr>
        <p:cNvPr id="1" name=""/>
        <p:cNvGrpSpPr/>
        <p:nvPr/>
      </p:nvGrpSpPr>
      <p:grpSpPr>
        <a:xfrm>
          <a:off x="0" y="0"/>
          <a:ext cx="0" cy="0"/>
          <a:chOff x="0" y="0"/>
          <a:chExt cx="0" cy="0"/>
        </a:xfrm>
      </p:grpSpPr>
      <p:sp>
        <p:nvSpPr>
          <p:cNvPr id="2" name="Titolo 1"/>
          <p:cNvSpPr txBox="1">
            <a:spLocks noGrp="1"/>
          </p:cNvSpPr>
          <p:nvPr>
            <p:ph type="title"/>
          </p:nvPr>
        </p:nvSpPr>
        <p:spPr>
          <a:xfrm>
            <a:off x="838203" y="365131"/>
            <a:ext cx="10515600" cy="522643"/>
          </a:xfrm>
        </p:spPr>
        <p:txBody>
          <a:bodyPr/>
          <a:lstStyle/>
          <a:p>
            <a:pPr lvl="0"/>
            <a:r>
              <a:rPr lang="en-US" sz="4000" b="1" dirty="0">
                <a:latin typeface="+mn-lt"/>
              </a:rPr>
              <a:t>Incidence of multiple myeloma in 2012.</a:t>
            </a:r>
            <a:endParaRPr lang="it-IT" sz="4000" b="1" dirty="0">
              <a:latin typeface="+mn-lt"/>
            </a:endParaRPr>
          </a:p>
        </p:txBody>
      </p:sp>
      <p:pic>
        <p:nvPicPr>
          <p:cNvPr id="3" name="Segnaposto contenuto 3"/>
          <p:cNvPicPr>
            <a:picLocks noGrp="1" noChangeAspect="1"/>
          </p:cNvPicPr>
          <p:nvPr>
            <p:ph idx="1"/>
          </p:nvPr>
        </p:nvPicPr>
        <p:blipFill>
          <a:blip r:embed="rId2"/>
          <a:stretch>
            <a:fillRect/>
          </a:stretch>
        </p:blipFill>
        <p:spPr>
          <a:xfrm>
            <a:off x="838204" y="964225"/>
            <a:ext cx="10177811" cy="5409937"/>
          </a:xfrm>
        </p:spPr>
      </p:pic>
      <p:sp>
        <p:nvSpPr>
          <p:cNvPr id="4" name="CasellaDiTesto 4"/>
          <p:cNvSpPr txBox="1"/>
          <p:nvPr/>
        </p:nvSpPr>
        <p:spPr>
          <a:xfrm>
            <a:off x="6323908" y="6396988"/>
            <a:ext cx="4477380" cy="30777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Calibri"/>
              </a:rPr>
              <a:t>Kumar SK et al. Nature Reviews Disease Primers. 2017;3:1</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3" y="365131"/>
            <a:ext cx="10515600" cy="399575"/>
          </a:xfrm>
        </p:spPr>
        <p:txBody>
          <a:bodyPr/>
          <a:lstStyle/>
          <a:p>
            <a:r>
              <a:rPr lang="it-IT" b="1" dirty="0">
                <a:latin typeface="+mn-lt"/>
              </a:rPr>
              <a:t>MM: </a:t>
            </a:r>
            <a:r>
              <a:rPr lang="it-IT" b="1" dirty="0" err="1">
                <a:latin typeface="+mn-lt"/>
              </a:rPr>
              <a:t>epidemiology</a:t>
            </a:r>
            <a:endParaRPr lang="it-IT" b="1" dirty="0">
              <a:latin typeface="+mn-lt"/>
            </a:endParaRPr>
          </a:p>
        </p:txBody>
      </p:sp>
      <p:sp>
        <p:nvSpPr>
          <p:cNvPr id="3" name="Segnaposto contenuto 2"/>
          <p:cNvSpPr>
            <a:spLocks noGrp="1"/>
          </p:cNvSpPr>
          <p:nvPr>
            <p:ph idx="1"/>
          </p:nvPr>
        </p:nvSpPr>
        <p:spPr>
          <a:xfrm>
            <a:off x="839416" y="1052736"/>
            <a:ext cx="10226349" cy="3096344"/>
          </a:xfrm>
        </p:spPr>
        <p:txBody>
          <a:bodyPr/>
          <a:lstStyle/>
          <a:p>
            <a:r>
              <a:rPr lang="en-US" sz="2400" dirty="0"/>
              <a:t>Significant prevalence differences are observed between age, gender, and race, suggesting a genetic predisposition to MM</a:t>
            </a:r>
            <a:endParaRPr lang="it-IT" sz="2400" dirty="0"/>
          </a:p>
          <a:p>
            <a:endParaRPr lang="en-US" sz="2400" dirty="0"/>
          </a:p>
          <a:p>
            <a:r>
              <a:rPr lang="en-US" sz="2400" dirty="0"/>
              <a:t>With the advent of more effective therapeutic strategies and improvements in supportive care, the median survival has increased from 3 years to 6 years in the past two decades. </a:t>
            </a:r>
          </a:p>
          <a:p>
            <a:endParaRPr lang="en-US" sz="2400" dirty="0"/>
          </a:p>
          <a:p>
            <a:r>
              <a:rPr lang="en-US" sz="2400" dirty="0"/>
              <a:t>The age-adjusted death rate for men and women between 2006 and 2010 in the USA was 3·4 in 100 000.</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7608" y="4653136"/>
            <a:ext cx="7877657" cy="18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1847528" y="6433591"/>
            <a:ext cx="3744416" cy="307777"/>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dirty="0" err="1">
                <a:solidFill>
                  <a:srgbClr val="000000"/>
                </a:solidFill>
                <a:uFillTx/>
                <a:latin typeface="Shaker2Lancet-BoldItalic"/>
              </a:rPr>
              <a:t>Rollig</a:t>
            </a:r>
            <a:r>
              <a:rPr lang="it-IT" sz="1400" b="1" i="0" u="none" strike="noStrike" kern="1200" cap="none" spc="0" baseline="0" dirty="0">
                <a:solidFill>
                  <a:srgbClr val="000000"/>
                </a:solidFill>
                <a:uFillTx/>
                <a:latin typeface="Shaker2Lancet-BoldItalic"/>
              </a:rPr>
              <a:t> C et al. Lancet </a:t>
            </a:r>
            <a:r>
              <a:rPr lang="it-IT" sz="1400" b="1" i="0" u="none" strike="noStrike" kern="1200" cap="none" spc="0" baseline="0" dirty="0">
                <a:solidFill>
                  <a:srgbClr val="000000"/>
                </a:solidFill>
                <a:uFillTx/>
                <a:latin typeface="Shaker2Lancet-Bold"/>
              </a:rPr>
              <a:t>2015; 385: 2197–208</a:t>
            </a:r>
            <a:endParaRPr lang="it-IT" sz="4000" b="0" i="0" u="none" strike="noStrike" kern="1200" cap="none" spc="0" baseline="0" dirty="0">
              <a:solidFill>
                <a:srgbClr val="000000"/>
              </a:solidFill>
              <a:uFillTx/>
              <a:latin typeface="Calibri"/>
            </a:endParaRPr>
          </a:p>
        </p:txBody>
      </p:sp>
      <p:sp>
        <p:nvSpPr>
          <p:cNvPr id="6" name="CasellaDiTesto 5"/>
          <p:cNvSpPr txBox="1"/>
          <p:nvPr/>
        </p:nvSpPr>
        <p:spPr>
          <a:xfrm>
            <a:off x="7320137" y="6433591"/>
            <a:ext cx="4114275" cy="307777"/>
          </a:xfrm>
          <a:prstGeom prst="rect">
            <a:avLst/>
          </a:prstGeom>
          <a:noFill/>
        </p:spPr>
        <p:txBody>
          <a:bodyPr wrap="square" rtlCol="0">
            <a:spAutoFit/>
          </a:bodyPr>
          <a:lstStyle/>
          <a:p>
            <a:r>
              <a:rPr lang="it-IT" sz="1400" b="1" dirty="0" err="1"/>
              <a:t>Braggio</a:t>
            </a:r>
            <a:r>
              <a:rPr lang="it-IT" sz="1400" b="1" dirty="0"/>
              <a:t> E et al. </a:t>
            </a:r>
            <a:r>
              <a:rPr lang="it-IT" sz="1400" b="1" dirty="0" err="1"/>
              <a:t>Cancer</a:t>
            </a:r>
            <a:r>
              <a:rPr lang="it-IT" sz="1400" b="1" dirty="0"/>
              <a:t> Cell. 2015;28:678</a:t>
            </a:r>
          </a:p>
        </p:txBody>
      </p:sp>
    </p:spTree>
    <p:extLst>
      <p:ext uri="{BB962C8B-B14F-4D97-AF65-F5344CB8AC3E}">
        <p14:creationId xmlns:p14="http://schemas.microsoft.com/office/powerpoint/2010/main" val="661246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B3A9ED-993E-4E12-8216-498E97EF5BBA}"/>
              </a:ext>
            </a:extLst>
          </p:cNvPr>
          <p:cNvSpPr>
            <a:spLocks noGrp="1"/>
          </p:cNvSpPr>
          <p:nvPr>
            <p:ph type="title"/>
          </p:nvPr>
        </p:nvSpPr>
        <p:spPr/>
        <p:txBody>
          <a:bodyPr/>
          <a:lstStyle/>
          <a:p>
            <a:r>
              <a:rPr lang="en-US" b="1" dirty="0">
                <a:latin typeface="+mn-lt"/>
              </a:rPr>
              <a:t>MM: </a:t>
            </a:r>
            <a:r>
              <a:rPr lang="en-US" b="1" dirty="0" err="1">
                <a:latin typeface="+mn-lt"/>
              </a:rPr>
              <a:t>Aetiology</a:t>
            </a:r>
            <a:endParaRPr lang="it-IT" b="1" dirty="0">
              <a:latin typeface="+mn-lt"/>
            </a:endParaRPr>
          </a:p>
        </p:txBody>
      </p:sp>
      <p:sp>
        <p:nvSpPr>
          <p:cNvPr id="3" name="Segnaposto contenuto 2">
            <a:extLst>
              <a:ext uri="{FF2B5EF4-FFF2-40B4-BE49-F238E27FC236}">
                <a16:creationId xmlns:a16="http://schemas.microsoft.com/office/drawing/2014/main" id="{52B173AE-5A9C-4EF8-8509-91D09FFC57F2}"/>
              </a:ext>
            </a:extLst>
          </p:cNvPr>
          <p:cNvSpPr>
            <a:spLocks noGrp="1"/>
          </p:cNvSpPr>
          <p:nvPr>
            <p:ph idx="1"/>
          </p:nvPr>
        </p:nvSpPr>
        <p:spPr/>
        <p:txBody>
          <a:bodyPr/>
          <a:lstStyle/>
          <a:p>
            <a:r>
              <a:rPr lang="en-US" sz="2400" b="1" dirty="0"/>
              <a:t>The cause of MM is unknown</a:t>
            </a:r>
            <a:r>
              <a:rPr lang="en-US" sz="2400" dirty="0"/>
              <a:t>, although several studies have evaluated potential risk factors for this disease. </a:t>
            </a:r>
          </a:p>
          <a:p>
            <a:pPr lvl="1"/>
            <a:endParaRPr lang="en-US" sz="2000" dirty="0"/>
          </a:p>
          <a:p>
            <a:pPr lvl="1"/>
            <a:r>
              <a:rPr lang="en-US" sz="2000" b="1" dirty="0"/>
              <a:t>Environmental and occupational exposures</a:t>
            </a:r>
            <a:r>
              <a:rPr lang="en-US" sz="2000" dirty="0"/>
              <a:t>. </a:t>
            </a:r>
          </a:p>
          <a:p>
            <a:pPr lvl="2"/>
            <a:r>
              <a:rPr lang="en-US" sz="1800" dirty="0"/>
              <a:t>Radiation (little evidence)</a:t>
            </a:r>
          </a:p>
          <a:p>
            <a:pPr lvl="2"/>
            <a:r>
              <a:rPr lang="en-US" sz="1800" dirty="0"/>
              <a:t>Occupational exposure (farmers: debated)</a:t>
            </a:r>
          </a:p>
          <a:p>
            <a:pPr lvl="2"/>
            <a:r>
              <a:rPr lang="en-US" sz="1800" dirty="0"/>
              <a:t>Exposure to hair dyes, benzene, petroleum products: little evidence</a:t>
            </a:r>
          </a:p>
          <a:p>
            <a:pPr lvl="1"/>
            <a:endParaRPr lang="en-US" sz="2000" dirty="0"/>
          </a:p>
          <a:p>
            <a:pPr lvl="1"/>
            <a:r>
              <a:rPr lang="en-US" sz="2000" b="1" dirty="0"/>
              <a:t>Genetic factors</a:t>
            </a:r>
          </a:p>
          <a:p>
            <a:pPr lvl="2"/>
            <a:r>
              <a:rPr lang="en-US" sz="1800" dirty="0"/>
              <a:t>Genome-wide association studies (GWAS) have identified multiple genetic loci associated with an increased risk of MM, in addition to loci associated with an increased mortality in diagnosed patients. </a:t>
            </a:r>
          </a:p>
          <a:p>
            <a:pPr lvl="2"/>
            <a:r>
              <a:rPr lang="en-US" sz="1800" dirty="0"/>
              <a:t>Several single-nucleotide polymorphisms (SNPs) that could lead to MYC activation, inferior survival or clinical presentation were also identified. </a:t>
            </a:r>
            <a:endParaRPr lang="it-IT" sz="1800" dirty="0"/>
          </a:p>
        </p:txBody>
      </p:sp>
    </p:spTree>
    <p:extLst>
      <p:ext uri="{BB962C8B-B14F-4D97-AF65-F5344CB8AC3E}">
        <p14:creationId xmlns:p14="http://schemas.microsoft.com/office/powerpoint/2010/main" val="29733703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3" y="365131"/>
            <a:ext cx="10515600" cy="1325559"/>
          </a:xfrm>
        </p:spPr>
        <p:txBody>
          <a:bodyPr/>
          <a:lstStyle/>
          <a:p>
            <a:r>
              <a:rPr lang="it-IT" b="1" dirty="0">
                <a:latin typeface="+mn-lt"/>
              </a:rPr>
              <a:t>MM: </a:t>
            </a:r>
            <a:r>
              <a:rPr lang="it-IT" b="1" dirty="0" err="1">
                <a:latin typeface="+mn-lt"/>
              </a:rPr>
              <a:t>pathogenesis</a:t>
            </a:r>
            <a:endParaRPr lang="it-IT" b="1" dirty="0">
              <a:latin typeface="+mn-lt"/>
            </a:endParaRPr>
          </a:p>
        </p:txBody>
      </p:sp>
      <p:sp>
        <p:nvSpPr>
          <p:cNvPr id="3" name="Segnaposto contenuto 2"/>
          <p:cNvSpPr>
            <a:spLocks noGrp="1"/>
          </p:cNvSpPr>
          <p:nvPr>
            <p:ph idx="1"/>
          </p:nvPr>
        </p:nvSpPr>
        <p:spPr>
          <a:xfrm>
            <a:off x="551384" y="1825627"/>
            <a:ext cx="11089231" cy="4351336"/>
          </a:xfrm>
        </p:spPr>
        <p:txBody>
          <a:bodyPr/>
          <a:lstStyle/>
          <a:p>
            <a:r>
              <a:rPr lang="en-US" sz="2400" dirty="0"/>
              <a:t>MM cells are similar to long-lived, </a:t>
            </a:r>
            <a:r>
              <a:rPr lang="en-US" sz="2400" b="1" u="sng" dirty="0"/>
              <a:t>post-germinal </a:t>
            </a:r>
            <a:r>
              <a:rPr lang="en-US" sz="2400" b="1" u="sng" dirty="0" err="1"/>
              <a:t>centre</a:t>
            </a:r>
            <a:r>
              <a:rPr lang="en-US" sz="2400" b="1" u="sng" dirty="0"/>
              <a:t> plasma cells</a:t>
            </a:r>
            <a:r>
              <a:rPr lang="en-US" sz="2400" dirty="0"/>
              <a:t>, and are </a:t>
            </a:r>
            <a:r>
              <a:rPr lang="en-US" sz="2400" dirty="0" err="1"/>
              <a:t>characterised</a:t>
            </a:r>
            <a:r>
              <a:rPr lang="en-US" sz="2400" dirty="0"/>
              <a:t> by </a:t>
            </a:r>
          </a:p>
          <a:p>
            <a:pPr lvl="1"/>
            <a:r>
              <a:rPr lang="en-US" sz="2000" dirty="0"/>
              <a:t>strong bone marrow dependence, </a:t>
            </a:r>
          </a:p>
          <a:p>
            <a:pPr lvl="1"/>
            <a:r>
              <a:rPr lang="en-US" sz="2000" dirty="0"/>
              <a:t>extensive somatic hypermutation of Ig genes, </a:t>
            </a:r>
          </a:p>
          <a:p>
            <a:pPr lvl="1"/>
            <a:r>
              <a:rPr lang="en-US" sz="2000" dirty="0"/>
              <a:t>absence of IgM expression. </a:t>
            </a:r>
          </a:p>
          <a:p>
            <a:endParaRPr lang="en-US" sz="2400" dirty="0"/>
          </a:p>
          <a:p>
            <a:r>
              <a:rPr lang="en-US" sz="2400" dirty="0"/>
              <a:t>In most cases, MM is preceded by a pre-malignant MGUS condition, followed by an asymptomatic phase, called SMM. </a:t>
            </a:r>
          </a:p>
          <a:p>
            <a:endParaRPr lang="en-US" sz="2400" dirty="0"/>
          </a:p>
          <a:p>
            <a:r>
              <a:rPr lang="en-US" sz="2400" b="1" dirty="0"/>
              <a:t>The risk of progression to MM is estimated 0.5%–1% per year </a:t>
            </a:r>
            <a:r>
              <a:rPr lang="en-US" sz="2400" dirty="0"/>
              <a:t>for the heavy chain and 0.3% for the light chain MGUS.</a:t>
            </a:r>
            <a:endParaRPr lang="it-IT" sz="2400" dirty="0"/>
          </a:p>
        </p:txBody>
      </p:sp>
    </p:spTree>
    <p:extLst>
      <p:ext uri="{BB962C8B-B14F-4D97-AF65-F5344CB8AC3E}">
        <p14:creationId xmlns:p14="http://schemas.microsoft.com/office/powerpoint/2010/main" val="46162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2">
    <p:spTree>
      <p:nvGrpSpPr>
        <p:cNvPr id="1" name=""/>
        <p:cNvGrpSpPr/>
        <p:nvPr/>
      </p:nvGrpSpPr>
      <p:grpSpPr>
        <a:xfrm>
          <a:off x="0" y="0"/>
          <a:ext cx="0" cy="0"/>
          <a:chOff x="0" y="0"/>
          <a:chExt cx="0" cy="0"/>
        </a:xfrm>
      </p:grpSpPr>
      <p:sp>
        <p:nvSpPr>
          <p:cNvPr id="2" name="Titolo 1"/>
          <p:cNvSpPr txBox="1">
            <a:spLocks noGrp="1"/>
          </p:cNvSpPr>
          <p:nvPr>
            <p:ph type="title"/>
          </p:nvPr>
        </p:nvSpPr>
        <p:spPr>
          <a:xfrm>
            <a:off x="838203" y="276351"/>
            <a:ext cx="10515600" cy="345085"/>
          </a:xfrm>
        </p:spPr>
        <p:txBody>
          <a:bodyPr/>
          <a:lstStyle/>
          <a:p>
            <a:pPr lvl="0"/>
            <a:r>
              <a:rPr lang="en-US" sz="3600" b="1" dirty="0">
                <a:latin typeface="+mn-lt"/>
              </a:rPr>
              <a:t>The development of monoclonal gammopathies</a:t>
            </a:r>
            <a:endParaRPr lang="it-IT" sz="3600" b="1" dirty="0">
              <a:latin typeface="+mn-lt"/>
            </a:endParaRPr>
          </a:p>
        </p:txBody>
      </p:sp>
      <p:pic>
        <p:nvPicPr>
          <p:cNvPr id="3" name="Segnaposto contenuto 3"/>
          <p:cNvPicPr>
            <a:picLocks noGrp="1" noChangeAspect="1"/>
          </p:cNvPicPr>
          <p:nvPr>
            <p:ph idx="1"/>
          </p:nvPr>
        </p:nvPicPr>
        <p:blipFill>
          <a:blip r:embed="rId2"/>
          <a:stretch>
            <a:fillRect/>
          </a:stretch>
        </p:blipFill>
        <p:spPr>
          <a:xfrm>
            <a:off x="2012356" y="798426"/>
            <a:ext cx="8623093" cy="5655637"/>
          </a:xfrm>
        </p:spPr>
      </p:pic>
      <p:sp>
        <p:nvSpPr>
          <p:cNvPr id="4" name="CasellaDiTesto 4"/>
          <p:cNvSpPr txBox="1"/>
          <p:nvPr/>
        </p:nvSpPr>
        <p:spPr>
          <a:xfrm>
            <a:off x="6323908" y="6396988"/>
            <a:ext cx="4477380" cy="30777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Calibri"/>
              </a:rPr>
              <a:t>Kumar SK et al. Nature Reviews Disease Primers. 2017;3:1</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Titolo 1"/>
          <p:cNvSpPr txBox="1">
            <a:spLocks noGrp="1"/>
          </p:cNvSpPr>
          <p:nvPr>
            <p:ph type="title"/>
          </p:nvPr>
        </p:nvSpPr>
        <p:spPr>
          <a:xfrm>
            <a:off x="838203" y="365129"/>
            <a:ext cx="10515600" cy="700192"/>
          </a:xfrm>
        </p:spPr>
        <p:txBody>
          <a:bodyPr anchorCtr="1"/>
          <a:lstStyle/>
          <a:p>
            <a:pPr lvl="0" algn="ctr"/>
            <a:r>
              <a:rPr lang="en-US" sz="3200" b="1" dirty="0">
                <a:latin typeface="+mn-lt"/>
              </a:rPr>
              <a:t>Clonal composition of multiple myeloma during disease progression and therapy</a:t>
            </a:r>
            <a:endParaRPr lang="it-IT" sz="3200" b="1" dirty="0">
              <a:latin typeface="+mn-lt"/>
            </a:endParaRPr>
          </a:p>
        </p:txBody>
      </p:sp>
      <p:pic>
        <p:nvPicPr>
          <p:cNvPr id="3" name="Segnaposto contenuto 3"/>
          <p:cNvPicPr>
            <a:picLocks noGrp="1" noChangeAspect="1"/>
          </p:cNvPicPr>
          <p:nvPr>
            <p:ph idx="1"/>
          </p:nvPr>
        </p:nvPicPr>
        <p:blipFill>
          <a:blip r:embed="rId2"/>
          <a:stretch>
            <a:fillRect/>
          </a:stretch>
        </p:blipFill>
        <p:spPr>
          <a:xfrm>
            <a:off x="1009442" y="1233991"/>
            <a:ext cx="9966183" cy="5193435"/>
          </a:xfrm>
        </p:spPr>
      </p:pic>
      <p:sp>
        <p:nvSpPr>
          <p:cNvPr id="4" name="Rettangolo 4"/>
          <p:cNvSpPr/>
          <p:nvPr/>
        </p:nvSpPr>
        <p:spPr>
          <a:xfrm>
            <a:off x="8417619" y="6448487"/>
            <a:ext cx="3701654"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dirty="0" err="1">
                <a:solidFill>
                  <a:srgbClr val="000000"/>
                </a:solidFill>
                <a:uFillTx/>
                <a:latin typeface="Shaker2Lancet-BoldItalic"/>
              </a:rPr>
              <a:t>Rollig</a:t>
            </a:r>
            <a:r>
              <a:rPr lang="it-IT" sz="1400" b="1" i="0" u="none" strike="noStrike" kern="1200" cap="none" spc="0" baseline="0" dirty="0">
                <a:solidFill>
                  <a:srgbClr val="000000"/>
                </a:solidFill>
                <a:uFillTx/>
                <a:latin typeface="Shaker2Lancet-BoldItalic"/>
              </a:rPr>
              <a:t> C et al. Lancet </a:t>
            </a:r>
            <a:r>
              <a:rPr lang="it-IT" sz="1400" b="1" i="0" u="none" strike="noStrike" kern="1200" cap="none" spc="0" baseline="0" dirty="0">
                <a:solidFill>
                  <a:srgbClr val="000000"/>
                </a:solidFill>
                <a:uFillTx/>
                <a:latin typeface="Shaker2Lancet-Bold"/>
              </a:rPr>
              <a:t>2015; 385: 2197–208</a:t>
            </a:r>
            <a:endParaRPr lang="it-IT" sz="4000" b="0" i="0" u="none" strike="noStrike" kern="1200" cap="none" spc="0" baseline="0" dirty="0">
              <a:solidFill>
                <a:srgbClr val="000000"/>
              </a:solidFill>
              <a:uFillTx/>
              <a:latin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Titolo 1"/>
          <p:cNvSpPr txBox="1">
            <a:spLocks noGrp="1"/>
          </p:cNvSpPr>
          <p:nvPr>
            <p:ph type="title"/>
          </p:nvPr>
        </p:nvSpPr>
        <p:spPr>
          <a:xfrm>
            <a:off x="7609054" y="188641"/>
            <a:ext cx="4319594" cy="720080"/>
          </a:xfrm>
        </p:spPr>
        <p:txBody>
          <a:bodyPr/>
          <a:lstStyle/>
          <a:p>
            <a:pPr lvl="0"/>
            <a:r>
              <a:rPr lang="it-IT" sz="2800" b="1" dirty="0" err="1">
                <a:latin typeface="+mn-lt"/>
              </a:rPr>
              <a:t>Tumour</a:t>
            </a:r>
            <a:r>
              <a:rPr lang="it-IT" sz="2800" b="1" dirty="0">
                <a:latin typeface="+mn-lt"/>
              </a:rPr>
              <a:t> </a:t>
            </a:r>
            <a:r>
              <a:rPr lang="it-IT" sz="2800" b="1" dirty="0" err="1">
                <a:latin typeface="+mn-lt"/>
              </a:rPr>
              <a:t>microenvironment</a:t>
            </a:r>
            <a:endParaRPr lang="it-IT" sz="2800" b="1" dirty="0">
              <a:latin typeface="+mn-lt"/>
            </a:endParaRPr>
          </a:p>
        </p:txBody>
      </p:sp>
      <p:pic>
        <p:nvPicPr>
          <p:cNvPr id="3" name="Immagine 3"/>
          <p:cNvPicPr>
            <a:picLocks noChangeAspect="1"/>
          </p:cNvPicPr>
          <p:nvPr/>
        </p:nvPicPr>
        <p:blipFill>
          <a:blip r:embed="rId2"/>
          <a:srcRect l="4511"/>
          <a:stretch>
            <a:fillRect/>
          </a:stretch>
        </p:blipFill>
        <p:spPr>
          <a:xfrm>
            <a:off x="47328" y="104728"/>
            <a:ext cx="7549332" cy="6544653"/>
          </a:xfrm>
          <a:prstGeom prst="rect">
            <a:avLst/>
          </a:prstGeom>
          <a:noFill/>
          <a:ln>
            <a:noFill/>
          </a:ln>
        </p:spPr>
      </p:pic>
      <p:sp>
        <p:nvSpPr>
          <p:cNvPr id="4" name="CasellaDiTesto 4"/>
          <p:cNvSpPr txBox="1"/>
          <p:nvPr/>
        </p:nvSpPr>
        <p:spPr>
          <a:xfrm>
            <a:off x="7341419" y="6417489"/>
            <a:ext cx="3867149" cy="276999"/>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1200" cap="none" spc="0" baseline="0" dirty="0">
                <a:solidFill>
                  <a:srgbClr val="000000"/>
                </a:solidFill>
                <a:uFillTx/>
                <a:latin typeface="Calibri"/>
              </a:rPr>
              <a:t>Kumar SK et al. Nature </a:t>
            </a:r>
            <a:r>
              <a:rPr lang="it-IT" sz="1200" b="1" i="0" u="none" strike="noStrike" kern="1200" cap="none" spc="0" baseline="0" dirty="0" err="1">
                <a:solidFill>
                  <a:srgbClr val="000000"/>
                </a:solidFill>
                <a:uFillTx/>
                <a:latin typeface="Calibri"/>
              </a:rPr>
              <a:t>Reviews</a:t>
            </a:r>
            <a:r>
              <a:rPr lang="it-IT" sz="1200" b="1" i="0" u="none" strike="noStrike" kern="1200" cap="none" spc="0" baseline="0" dirty="0">
                <a:solidFill>
                  <a:srgbClr val="000000"/>
                </a:solidFill>
                <a:uFillTx/>
                <a:latin typeface="Calibri"/>
              </a:rPr>
              <a:t> </a:t>
            </a:r>
            <a:r>
              <a:rPr lang="it-IT" sz="1200" b="1" i="0" u="none" strike="noStrike" kern="1200" cap="none" spc="0" baseline="0" dirty="0" err="1">
                <a:solidFill>
                  <a:srgbClr val="000000"/>
                </a:solidFill>
                <a:uFillTx/>
                <a:latin typeface="Calibri"/>
              </a:rPr>
              <a:t>Disease</a:t>
            </a:r>
            <a:r>
              <a:rPr lang="it-IT" sz="1200" b="1" i="0" u="none" strike="noStrike" kern="1200" cap="none" spc="0" baseline="0" dirty="0">
                <a:solidFill>
                  <a:srgbClr val="000000"/>
                </a:solidFill>
                <a:uFillTx/>
                <a:latin typeface="Calibri"/>
              </a:rPr>
              <a:t> </a:t>
            </a:r>
            <a:r>
              <a:rPr lang="it-IT" sz="1200" b="1" i="0" u="none" strike="noStrike" kern="1200" cap="none" spc="0" baseline="0" dirty="0" err="1">
                <a:solidFill>
                  <a:srgbClr val="000000"/>
                </a:solidFill>
                <a:uFillTx/>
                <a:latin typeface="Calibri"/>
              </a:rPr>
              <a:t>Primers</a:t>
            </a:r>
            <a:r>
              <a:rPr lang="it-IT" sz="1200" b="1" i="0" u="none" strike="noStrike" kern="1200" cap="none" spc="0" baseline="0" dirty="0">
                <a:solidFill>
                  <a:srgbClr val="000000"/>
                </a:solidFill>
                <a:uFillTx/>
                <a:latin typeface="Calibri"/>
              </a:rPr>
              <a:t>. 2017;3:1</a:t>
            </a:r>
          </a:p>
        </p:txBody>
      </p:sp>
      <p:sp>
        <p:nvSpPr>
          <p:cNvPr id="5" name="Rettangolo 4"/>
          <p:cNvSpPr/>
          <p:nvPr/>
        </p:nvSpPr>
        <p:spPr>
          <a:xfrm>
            <a:off x="7609054" y="920621"/>
            <a:ext cx="4477380" cy="5016758"/>
          </a:xfrm>
          <a:prstGeom prst="rect">
            <a:avLst/>
          </a:prstGeom>
        </p:spPr>
        <p:txBody>
          <a:bodyPr wrap="square">
            <a:spAutoFit/>
          </a:bodyPr>
          <a:lstStyle/>
          <a:p>
            <a:pPr marL="285750" indent="-285750">
              <a:buFont typeface="Arial" panose="020B0604020202020204" pitchFamily="34" charset="0"/>
              <a:buChar char="•"/>
            </a:pPr>
            <a:r>
              <a:rPr lang="en-US" sz="2000" b="1" dirty="0"/>
              <a:t>Key role of the interaction between MM cells and their bone marrow microenvironment (cell–cell and cell–matrix interactions, and growth factors and cytokines).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Cellular components of the microenvironment include bone marrow stromal cells, osteoblasts, endothelial cells, and cells of the innate and adaptive immune system, including regulatory T cells. </a:t>
            </a:r>
          </a:p>
          <a:p>
            <a:pPr marL="285750" indent="-285750">
              <a:buFont typeface="Arial" panose="020B0604020202020204" pitchFamily="34" charset="0"/>
              <a:buChar char="•"/>
            </a:pPr>
            <a:endParaRPr lang="en-US" sz="2000" b="1" dirty="0"/>
          </a:p>
          <a:p>
            <a:pPr marL="285750" indent="-285750">
              <a:buFont typeface="Arial" panose="020B0604020202020204" pitchFamily="34" charset="0"/>
              <a:buChar char="•"/>
            </a:pPr>
            <a:r>
              <a:rPr lang="en-US" sz="2000" b="1" dirty="0"/>
              <a:t>Crosstalk between MM and its microenvironment seems to be bidirectional.</a:t>
            </a:r>
          </a:p>
        </p:txBody>
      </p:sp>
      <p:sp>
        <p:nvSpPr>
          <p:cNvPr id="6" name="Rettangolo 4"/>
          <p:cNvSpPr/>
          <p:nvPr/>
        </p:nvSpPr>
        <p:spPr>
          <a:xfrm>
            <a:off x="7320136" y="6165304"/>
            <a:ext cx="3207929" cy="276999"/>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1200" cap="none" spc="0" baseline="0" dirty="0" err="1">
                <a:solidFill>
                  <a:srgbClr val="000000"/>
                </a:solidFill>
                <a:uFillTx/>
                <a:latin typeface="Shaker2Lancet-BoldItalic"/>
              </a:rPr>
              <a:t>Rollig</a:t>
            </a:r>
            <a:r>
              <a:rPr lang="it-IT" sz="1200" b="1" i="0" u="none" strike="noStrike" kern="1200" cap="none" spc="0" baseline="0" dirty="0">
                <a:solidFill>
                  <a:srgbClr val="000000"/>
                </a:solidFill>
                <a:uFillTx/>
                <a:latin typeface="Shaker2Lancet-BoldItalic"/>
              </a:rPr>
              <a:t> C et al. Lancet </a:t>
            </a:r>
            <a:r>
              <a:rPr lang="it-IT" sz="1200" b="1" i="0" u="none" strike="noStrike" kern="1200" cap="none" spc="0" baseline="0" dirty="0">
                <a:solidFill>
                  <a:srgbClr val="000000"/>
                </a:solidFill>
                <a:uFillTx/>
                <a:latin typeface="Shaker2Lancet-Bold"/>
              </a:rPr>
              <a:t>2015; 385: 2197–208</a:t>
            </a:r>
            <a:endParaRPr lang="it-IT" sz="3600" b="0" i="0" u="none" strike="noStrike" kern="1200" cap="none" spc="0" baseline="0" dirty="0">
              <a:solidFill>
                <a:srgbClr val="000000"/>
              </a:solidFill>
              <a:uFillTx/>
              <a:latin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itolo 1"/>
          <p:cNvSpPr txBox="1">
            <a:spLocks noGrp="1"/>
          </p:cNvSpPr>
          <p:nvPr>
            <p:ph type="title"/>
          </p:nvPr>
        </p:nvSpPr>
        <p:spPr>
          <a:xfrm>
            <a:off x="8040216" y="2564904"/>
            <a:ext cx="3979551" cy="1325559"/>
          </a:xfrm>
        </p:spPr>
        <p:txBody>
          <a:bodyPr/>
          <a:lstStyle/>
          <a:p>
            <a:pPr lvl="0"/>
            <a:r>
              <a:rPr lang="en-US" sz="3600" b="1" dirty="0" err="1">
                <a:latin typeface="+mn-lt"/>
              </a:rPr>
              <a:t>Signalling</a:t>
            </a:r>
            <a:r>
              <a:rPr lang="en-US" sz="3600" b="1" dirty="0">
                <a:latin typeface="+mn-lt"/>
              </a:rPr>
              <a:t> pathways affected in MM</a:t>
            </a:r>
            <a:endParaRPr lang="it-IT" sz="3600" b="1" dirty="0">
              <a:latin typeface="+mn-lt"/>
            </a:endParaRPr>
          </a:p>
        </p:txBody>
      </p:sp>
      <p:pic>
        <p:nvPicPr>
          <p:cNvPr id="3" name="Immagine 3"/>
          <p:cNvPicPr>
            <a:picLocks noChangeAspect="1"/>
          </p:cNvPicPr>
          <p:nvPr/>
        </p:nvPicPr>
        <p:blipFill rotWithShape="1">
          <a:blip r:embed="rId2"/>
          <a:srcRect l="2289" t="3623" b="9112"/>
          <a:stretch/>
        </p:blipFill>
        <p:spPr>
          <a:xfrm>
            <a:off x="97657" y="44624"/>
            <a:ext cx="7744669" cy="6696743"/>
          </a:xfrm>
          <a:prstGeom prst="rect">
            <a:avLst/>
          </a:prstGeom>
          <a:noFill/>
          <a:ln>
            <a:noFill/>
          </a:ln>
        </p:spPr>
      </p:pic>
      <p:sp>
        <p:nvSpPr>
          <p:cNvPr id="4" name="CasellaDiTesto 4"/>
          <p:cNvSpPr txBox="1"/>
          <p:nvPr/>
        </p:nvSpPr>
        <p:spPr>
          <a:xfrm>
            <a:off x="8124380" y="6272243"/>
            <a:ext cx="3867149" cy="276999"/>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200" b="1" i="0" u="none" strike="noStrike" kern="1200" cap="none" spc="0" baseline="0" dirty="0">
                <a:solidFill>
                  <a:srgbClr val="000000"/>
                </a:solidFill>
                <a:uFillTx/>
                <a:latin typeface="Calibri"/>
              </a:rPr>
              <a:t>Kumar SK et al. Nature </a:t>
            </a:r>
            <a:r>
              <a:rPr lang="it-IT" sz="1200" b="1" i="0" u="none" strike="noStrike" kern="1200" cap="none" spc="0" baseline="0" dirty="0" err="1">
                <a:solidFill>
                  <a:srgbClr val="000000"/>
                </a:solidFill>
                <a:uFillTx/>
                <a:latin typeface="Calibri"/>
              </a:rPr>
              <a:t>Reviews</a:t>
            </a:r>
            <a:r>
              <a:rPr lang="it-IT" sz="1200" b="1" i="0" u="none" strike="noStrike" kern="1200" cap="none" spc="0" baseline="0" dirty="0">
                <a:solidFill>
                  <a:srgbClr val="000000"/>
                </a:solidFill>
                <a:uFillTx/>
                <a:latin typeface="Calibri"/>
              </a:rPr>
              <a:t> </a:t>
            </a:r>
            <a:r>
              <a:rPr lang="it-IT" sz="1200" b="1" i="0" u="none" strike="noStrike" kern="1200" cap="none" spc="0" baseline="0" dirty="0" err="1">
                <a:solidFill>
                  <a:srgbClr val="000000"/>
                </a:solidFill>
                <a:uFillTx/>
                <a:latin typeface="Calibri"/>
              </a:rPr>
              <a:t>Disease</a:t>
            </a:r>
            <a:r>
              <a:rPr lang="it-IT" sz="1200" b="1" i="0" u="none" strike="noStrike" kern="1200" cap="none" spc="0" baseline="0" dirty="0">
                <a:solidFill>
                  <a:srgbClr val="000000"/>
                </a:solidFill>
                <a:uFillTx/>
                <a:latin typeface="Calibri"/>
              </a:rPr>
              <a:t> </a:t>
            </a:r>
            <a:r>
              <a:rPr lang="it-IT" sz="1200" b="1" i="0" u="none" strike="noStrike" kern="1200" cap="none" spc="0" baseline="0" dirty="0" err="1">
                <a:solidFill>
                  <a:srgbClr val="000000"/>
                </a:solidFill>
                <a:uFillTx/>
                <a:latin typeface="Calibri"/>
              </a:rPr>
              <a:t>Primers</a:t>
            </a:r>
            <a:r>
              <a:rPr lang="it-IT" sz="1200" b="1" i="0" u="none" strike="noStrike" kern="1200" cap="none" spc="0" baseline="0" dirty="0">
                <a:solidFill>
                  <a:srgbClr val="000000"/>
                </a:solidFill>
                <a:uFillTx/>
                <a:latin typeface="Calibri"/>
              </a:rPr>
              <a:t>. 2017;3:1</a:t>
            </a:r>
          </a:p>
        </p:txBody>
      </p:sp>
      <p:pic>
        <p:nvPicPr>
          <p:cNvPr id="5" name="Immagine 4">
            <a:extLst>
              <a:ext uri="{FF2B5EF4-FFF2-40B4-BE49-F238E27FC236}">
                <a16:creationId xmlns:a16="http://schemas.microsoft.com/office/drawing/2014/main" id="{FD8C4BAB-C672-491A-B688-FF66F0B21DB2}"/>
              </a:ext>
            </a:extLst>
          </p:cNvPr>
          <p:cNvPicPr>
            <a:picLocks noChangeAspect="1"/>
          </p:cNvPicPr>
          <p:nvPr/>
        </p:nvPicPr>
        <p:blipFill rotWithShape="1">
          <a:blip r:embed="rId3"/>
          <a:srcRect l="-2615" t="91537" r="43609" b="-1122"/>
          <a:stretch/>
        </p:blipFill>
        <p:spPr>
          <a:xfrm>
            <a:off x="6528048" y="121732"/>
            <a:ext cx="5535746" cy="85899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FC72F-3C0D-461D-8DF5-02B7A6DEAAE6}"/>
              </a:ext>
            </a:extLst>
          </p:cNvPr>
          <p:cNvSpPr>
            <a:spLocks noGrp="1"/>
          </p:cNvSpPr>
          <p:nvPr>
            <p:ph type="title"/>
          </p:nvPr>
        </p:nvSpPr>
        <p:spPr/>
        <p:txBody>
          <a:bodyPr/>
          <a:lstStyle/>
          <a:p>
            <a:r>
              <a:rPr lang="en-US" sz="4000" b="1" dirty="0">
                <a:latin typeface="+mn-lt"/>
              </a:rPr>
              <a:t>Pathobiology of end organ damage </a:t>
            </a:r>
            <a:endParaRPr lang="it-IT" sz="4000" b="1" dirty="0">
              <a:latin typeface="+mn-lt"/>
            </a:endParaRPr>
          </a:p>
        </p:txBody>
      </p:sp>
      <p:sp>
        <p:nvSpPr>
          <p:cNvPr id="3" name="Segnaposto contenuto 2">
            <a:extLst>
              <a:ext uri="{FF2B5EF4-FFF2-40B4-BE49-F238E27FC236}">
                <a16:creationId xmlns:a16="http://schemas.microsoft.com/office/drawing/2014/main" id="{84659339-0C1C-4447-A225-EFA7BD6CEE1F}"/>
              </a:ext>
            </a:extLst>
          </p:cNvPr>
          <p:cNvSpPr>
            <a:spLocks noGrp="1"/>
          </p:cNvSpPr>
          <p:nvPr>
            <p:ph idx="1"/>
          </p:nvPr>
        </p:nvSpPr>
        <p:spPr>
          <a:xfrm>
            <a:off x="838203" y="1825627"/>
            <a:ext cx="6193901" cy="4351336"/>
          </a:xfrm>
        </p:spPr>
        <p:txBody>
          <a:bodyPr/>
          <a:lstStyle/>
          <a:p>
            <a:r>
              <a:rPr lang="en-US" sz="2400" dirty="0"/>
              <a:t>Once the clonal plasma cell population is created and progresses to MM, patients develop symptoms (</a:t>
            </a:r>
            <a:r>
              <a:rPr lang="en-US" sz="2400" dirty="0" err="1"/>
              <a:t>eg</a:t>
            </a:r>
            <a:r>
              <a:rPr lang="en-US" sz="2400" dirty="0"/>
              <a:t>, hypercalcemia, lytic bone lesions, renal dysfunction, and anemia) related to </a:t>
            </a:r>
          </a:p>
          <a:p>
            <a:pPr lvl="1"/>
            <a:endParaRPr lang="en-US" sz="2000" dirty="0"/>
          </a:p>
          <a:p>
            <a:pPr lvl="1"/>
            <a:r>
              <a:rPr lang="en-US" sz="2000" dirty="0"/>
              <a:t>the infiltration of plasma cells into the bone or other organs or to kidney </a:t>
            </a:r>
          </a:p>
          <a:p>
            <a:pPr lvl="1"/>
            <a:endParaRPr lang="en-US" sz="2000" dirty="0"/>
          </a:p>
          <a:p>
            <a:pPr lvl="1"/>
            <a:r>
              <a:rPr lang="en-US" sz="2000" dirty="0"/>
              <a:t>damage from excess light chains or monoclonal Ig</a:t>
            </a:r>
          </a:p>
          <a:p>
            <a:endParaRPr lang="en-US" sz="2400" dirty="0"/>
          </a:p>
        </p:txBody>
      </p:sp>
      <p:pic>
        <p:nvPicPr>
          <p:cNvPr id="4" name="Immagine 3">
            <a:extLst>
              <a:ext uri="{FF2B5EF4-FFF2-40B4-BE49-F238E27FC236}">
                <a16:creationId xmlns:a16="http://schemas.microsoft.com/office/drawing/2014/main" id="{7B6D8E23-E3F8-43FE-B16D-BEC0D839F8A9}"/>
              </a:ext>
            </a:extLst>
          </p:cNvPr>
          <p:cNvPicPr>
            <a:picLocks noChangeAspect="1"/>
          </p:cNvPicPr>
          <p:nvPr/>
        </p:nvPicPr>
        <p:blipFill>
          <a:blip r:embed="rId2"/>
          <a:stretch>
            <a:fillRect/>
          </a:stretch>
        </p:blipFill>
        <p:spPr>
          <a:xfrm rot="5400000">
            <a:off x="7111678" y="2158160"/>
            <a:ext cx="4797968" cy="3686270"/>
          </a:xfrm>
          <a:prstGeom prst="rect">
            <a:avLst/>
          </a:prstGeom>
        </p:spPr>
      </p:pic>
    </p:spTree>
    <p:extLst>
      <p:ext uri="{BB962C8B-B14F-4D97-AF65-F5344CB8AC3E}">
        <p14:creationId xmlns:p14="http://schemas.microsoft.com/office/powerpoint/2010/main" val="37028931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atin typeface="+mn-lt"/>
              </a:rPr>
              <a:t>MM: </a:t>
            </a:r>
            <a:r>
              <a:rPr lang="it-IT" b="1" dirty="0" err="1">
                <a:latin typeface="+mn-lt"/>
              </a:rPr>
              <a:t>definition</a:t>
            </a:r>
            <a:endParaRPr lang="it-IT" b="1" dirty="0">
              <a:latin typeface="+mn-lt"/>
            </a:endParaRPr>
          </a:p>
        </p:txBody>
      </p:sp>
      <p:sp>
        <p:nvSpPr>
          <p:cNvPr id="3" name="Segnaposto contenuto 2"/>
          <p:cNvSpPr>
            <a:spLocks noGrp="1"/>
          </p:cNvSpPr>
          <p:nvPr>
            <p:ph idx="1"/>
          </p:nvPr>
        </p:nvSpPr>
        <p:spPr>
          <a:xfrm>
            <a:off x="838204" y="1825627"/>
            <a:ext cx="5545829" cy="4351336"/>
          </a:xfrm>
        </p:spPr>
        <p:txBody>
          <a:bodyPr/>
          <a:lstStyle/>
          <a:p>
            <a:r>
              <a:rPr lang="en-US" dirty="0"/>
              <a:t>MM is a malignant disease </a:t>
            </a:r>
            <a:r>
              <a:rPr lang="en-US" dirty="0" err="1"/>
              <a:t>characterised</a:t>
            </a:r>
            <a:r>
              <a:rPr lang="en-US" dirty="0"/>
              <a:t> by proliferation of </a:t>
            </a:r>
            <a:r>
              <a:rPr lang="en-US" b="1" dirty="0"/>
              <a:t>clonal plasma cells </a:t>
            </a:r>
            <a:r>
              <a:rPr lang="en-US" dirty="0"/>
              <a:t>in the bone marrow and typically accompanied by the secretion of </a:t>
            </a:r>
            <a:r>
              <a:rPr lang="en-US" b="1" dirty="0"/>
              <a:t>monoclonal immunoglobulins </a:t>
            </a:r>
            <a:r>
              <a:rPr lang="en-US" dirty="0"/>
              <a:t>that are detectable in the serum or urine.</a:t>
            </a:r>
            <a:endParaRPr lang="it-IT"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8169" y="1412778"/>
            <a:ext cx="3349623" cy="4670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a:extLst>
              <a:ext uri="{FF2B5EF4-FFF2-40B4-BE49-F238E27FC236}">
                <a16:creationId xmlns:a16="http://schemas.microsoft.com/office/drawing/2014/main" id="{DA7B28E1-0AD2-43B0-BD2D-A922E72318F0}"/>
              </a:ext>
            </a:extLst>
          </p:cNvPr>
          <p:cNvSpPr/>
          <p:nvPr/>
        </p:nvSpPr>
        <p:spPr>
          <a:xfrm>
            <a:off x="1847529" y="6294598"/>
            <a:ext cx="3701654"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dirty="0" err="1">
                <a:solidFill>
                  <a:srgbClr val="000000"/>
                </a:solidFill>
                <a:uFillTx/>
                <a:latin typeface="Shaker2Lancet-BoldItalic"/>
              </a:rPr>
              <a:t>Rollig</a:t>
            </a:r>
            <a:r>
              <a:rPr lang="it-IT" sz="1400" b="1" i="0" u="none" strike="noStrike" kern="1200" cap="none" spc="0" baseline="0" dirty="0">
                <a:solidFill>
                  <a:srgbClr val="000000"/>
                </a:solidFill>
                <a:uFillTx/>
                <a:latin typeface="Shaker2Lancet-BoldItalic"/>
              </a:rPr>
              <a:t> C et al. Lancet </a:t>
            </a:r>
            <a:r>
              <a:rPr lang="it-IT" sz="1400" b="1" i="0" u="none" strike="noStrike" kern="1200" cap="none" spc="0" baseline="0" dirty="0">
                <a:solidFill>
                  <a:srgbClr val="000000"/>
                </a:solidFill>
                <a:uFillTx/>
                <a:latin typeface="Shaker2Lancet-Bold"/>
              </a:rPr>
              <a:t>2015; 385: 2197–208</a:t>
            </a:r>
            <a:endParaRPr lang="it-IT" sz="4000" b="0" i="0" u="none" strike="noStrike" kern="1200" cap="none" spc="0" baseline="0" dirty="0">
              <a:solidFill>
                <a:srgbClr val="000000"/>
              </a:solidFill>
              <a:uFillTx/>
              <a:latin typeface="Calibri"/>
            </a:endParaRPr>
          </a:p>
        </p:txBody>
      </p:sp>
    </p:spTree>
    <p:extLst>
      <p:ext uri="{BB962C8B-B14F-4D97-AF65-F5344CB8AC3E}">
        <p14:creationId xmlns:p14="http://schemas.microsoft.com/office/powerpoint/2010/main" val="24472997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FC72F-3C0D-461D-8DF5-02B7A6DEAAE6}"/>
              </a:ext>
            </a:extLst>
          </p:cNvPr>
          <p:cNvSpPr>
            <a:spLocks noGrp="1"/>
          </p:cNvSpPr>
          <p:nvPr>
            <p:ph type="title"/>
          </p:nvPr>
        </p:nvSpPr>
        <p:spPr/>
        <p:txBody>
          <a:bodyPr/>
          <a:lstStyle/>
          <a:p>
            <a:r>
              <a:rPr lang="en-US" sz="4000" b="1" dirty="0">
                <a:latin typeface="+mn-lt"/>
              </a:rPr>
              <a:t>Osteolytic bone lesions  </a:t>
            </a:r>
            <a:endParaRPr lang="it-IT" sz="4000" b="1" dirty="0">
              <a:latin typeface="+mn-lt"/>
            </a:endParaRPr>
          </a:p>
        </p:txBody>
      </p:sp>
      <p:sp>
        <p:nvSpPr>
          <p:cNvPr id="3" name="Segnaposto contenuto 2">
            <a:extLst>
              <a:ext uri="{FF2B5EF4-FFF2-40B4-BE49-F238E27FC236}">
                <a16:creationId xmlns:a16="http://schemas.microsoft.com/office/drawing/2014/main" id="{84659339-0C1C-4447-A225-EFA7BD6CEE1F}"/>
              </a:ext>
            </a:extLst>
          </p:cNvPr>
          <p:cNvSpPr>
            <a:spLocks noGrp="1"/>
          </p:cNvSpPr>
          <p:nvPr>
            <p:ph idx="1"/>
          </p:nvPr>
        </p:nvSpPr>
        <p:spPr>
          <a:xfrm>
            <a:off x="623392" y="1825627"/>
            <a:ext cx="11089231" cy="4351336"/>
          </a:xfrm>
        </p:spPr>
        <p:txBody>
          <a:bodyPr/>
          <a:lstStyle/>
          <a:p>
            <a:r>
              <a:rPr lang="en-US" sz="2400" b="1" u="sng" dirty="0"/>
              <a:t>Osteolytic bone lesions </a:t>
            </a:r>
            <a:r>
              <a:rPr lang="en-US" sz="2400" dirty="0"/>
              <a:t>are the hallmark of MM. </a:t>
            </a:r>
          </a:p>
          <a:p>
            <a:r>
              <a:rPr lang="en-US" sz="2400" dirty="0"/>
              <a:t>The pathogenesis of lytic bone lesions characteristic of MM is mediated by an </a:t>
            </a:r>
            <a:r>
              <a:rPr lang="en-US" sz="2400" b="1" u="sng" dirty="0"/>
              <a:t>imbalance between the activity of osteoclasts and osteoblasts </a:t>
            </a:r>
            <a:r>
              <a:rPr lang="en-US" sz="2400" dirty="0"/>
              <a:t>with: </a:t>
            </a:r>
          </a:p>
          <a:p>
            <a:pPr lvl="1"/>
            <a:r>
              <a:rPr lang="en-US" sz="2000" b="1" dirty="0"/>
              <a:t>enhanced</a:t>
            </a:r>
            <a:r>
              <a:rPr lang="en-US" sz="2000" dirty="0"/>
              <a:t> osteoclastic activity </a:t>
            </a:r>
          </a:p>
          <a:p>
            <a:pPr lvl="1"/>
            <a:r>
              <a:rPr lang="en-US" sz="2000" dirty="0"/>
              <a:t>marked</a:t>
            </a:r>
            <a:r>
              <a:rPr lang="en-US" sz="2000" b="1" dirty="0"/>
              <a:t> suppression </a:t>
            </a:r>
            <a:r>
              <a:rPr lang="en-US" sz="2000" dirty="0"/>
              <a:t>of osteoblastic activity (in contrast to other malignancies). </a:t>
            </a:r>
          </a:p>
          <a:p>
            <a:endParaRPr lang="en-US" sz="2400" dirty="0"/>
          </a:p>
          <a:p>
            <a:r>
              <a:rPr lang="en-US" sz="2400" dirty="0"/>
              <a:t>As a result, MM bone lesions tend to be </a:t>
            </a:r>
            <a:r>
              <a:rPr lang="en-US" sz="2400" b="1" u="sng" dirty="0"/>
              <a:t>purely osteolytic </a:t>
            </a:r>
            <a:r>
              <a:rPr lang="en-US" sz="2400" dirty="0"/>
              <a:t>and better visualized on </a:t>
            </a:r>
            <a:r>
              <a:rPr lang="en-US" sz="2400" b="1" dirty="0"/>
              <a:t>plain radiographs </a:t>
            </a:r>
            <a:r>
              <a:rPr lang="en-US" sz="2400" dirty="0"/>
              <a:t>compared with other bone metastases from solid tumors that tend to have an osteoblastic component and are better visualized on radionucleotide bone scans.</a:t>
            </a:r>
          </a:p>
        </p:txBody>
      </p:sp>
    </p:spTree>
    <p:extLst>
      <p:ext uri="{BB962C8B-B14F-4D97-AF65-F5344CB8AC3E}">
        <p14:creationId xmlns:p14="http://schemas.microsoft.com/office/powerpoint/2010/main" val="3749492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FC72F-3C0D-461D-8DF5-02B7A6DEAAE6}"/>
              </a:ext>
            </a:extLst>
          </p:cNvPr>
          <p:cNvSpPr>
            <a:spLocks noGrp="1"/>
          </p:cNvSpPr>
          <p:nvPr>
            <p:ph type="title"/>
          </p:nvPr>
        </p:nvSpPr>
        <p:spPr/>
        <p:txBody>
          <a:bodyPr/>
          <a:lstStyle/>
          <a:p>
            <a:r>
              <a:rPr lang="en-US" sz="4000" b="1" dirty="0">
                <a:latin typeface="+mn-lt"/>
              </a:rPr>
              <a:t>Osteolytic bone lesions  </a:t>
            </a:r>
            <a:endParaRPr lang="it-IT" sz="4000" b="1" dirty="0">
              <a:latin typeface="+mn-lt"/>
            </a:endParaRPr>
          </a:p>
        </p:txBody>
      </p:sp>
      <p:sp>
        <p:nvSpPr>
          <p:cNvPr id="3" name="Segnaposto contenuto 2">
            <a:extLst>
              <a:ext uri="{FF2B5EF4-FFF2-40B4-BE49-F238E27FC236}">
                <a16:creationId xmlns:a16="http://schemas.microsoft.com/office/drawing/2014/main" id="{84659339-0C1C-4447-A225-EFA7BD6CEE1F}"/>
              </a:ext>
            </a:extLst>
          </p:cNvPr>
          <p:cNvSpPr>
            <a:spLocks noGrp="1"/>
          </p:cNvSpPr>
          <p:nvPr>
            <p:ph idx="1"/>
          </p:nvPr>
        </p:nvSpPr>
        <p:spPr>
          <a:xfrm>
            <a:off x="623392" y="1825627"/>
            <a:ext cx="11089231" cy="4351336"/>
          </a:xfrm>
        </p:spPr>
        <p:txBody>
          <a:bodyPr/>
          <a:lstStyle/>
          <a:p>
            <a:r>
              <a:rPr lang="en-US" sz="2400" dirty="0"/>
              <a:t>Increased osteolytic activity is mediated by </a:t>
            </a:r>
          </a:p>
          <a:p>
            <a:pPr lvl="1"/>
            <a:r>
              <a:rPr lang="en-US" sz="1800" dirty="0"/>
              <a:t>an </a:t>
            </a:r>
            <a:r>
              <a:rPr lang="en-US" sz="1800" b="1" u="sng" dirty="0"/>
              <a:t>increase in RANKL </a:t>
            </a:r>
            <a:r>
              <a:rPr lang="en-US" sz="1800" dirty="0"/>
              <a:t>(receptor activator of nuclear factor kappa-B ligand) expression by osteoblasts (and plasma cells) </a:t>
            </a:r>
          </a:p>
          <a:p>
            <a:pPr lvl="1"/>
            <a:r>
              <a:rPr lang="en-US" sz="1800" dirty="0"/>
              <a:t>a </a:t>
            </a:r>
            <a:r>
              <a:rPr lang="en-US" sz="1800" b="1" u="sng" dirty="0"/>
              <a:t>reduction in the level of its decoy receptor, </a:t>
            </a:r>
            <a:r>
              <a:rPr lang="en-US" sz="1800" b="1" u="sng" dirty="0" err="1"/>
              <a:t>osteoprotegerin</a:t>
            </a:r>
            <a:r>
              <a:rPr lang="en-US" sz="1800" b="1" u="sng" dirty="0"/>
              <a:t> (OPG).</a:t>
            </a:r>
            <a:r>
              <a:rPr lang="en-US" sz="1800" dirty="0"/>
              <a:t> </a:t>
            </a:r>
          </a:p>
          <a:p>
            <a:r>
              <a:rPr lang="en-US" sz="2400" dirty="0"/>
              <a:t>This leads to an </a:t>
            </a:r>
            <a:r>
              <a:rPr lang="en-US" sz="2400" b="1" u="sng" dirty="0"/>
              <a:t>increase in RANKL/OPG ratio</a:t>
            </a:r>
            <a:r>
              <a:rPr lang="en-US" sz="2400" dirty="0"/>
              <a:t>, which </a:t>
            </a:r>
            <a:r>
              <a:rPr lang="en-US" sz="2400" b="1" u="sng" dirty="0"/>
              <a:t>causes osteoclast activation </a:t>
            </a:r>
            <a:r>
              <a:rPr lang="en-US" sz="2400" dirty="0"/>
              <a:t>and </a:t>
            </a:r>
            <a:r>
              <a:rPr lang="en-US" sz="2400" b="1" u="sng" dirty="0"/>
              <a:t>bone resorption</a:t>
            </a:r>
            <a:r>
              <a:rPr lang="en-US" sz="2400" dirty="0"/>
              <a:t>. </a:t>
            </a:r>
          </a:p>
          <a:p>
            <a:pPr lvl="1"/>
            <a:endParaRPr lang="en-US" sz="2000" dirty="0"/>
          </a:p>
          <a:p>
            <a:pPr lvl="1"/>
            <a:r>
              <a:rPr lang="en-US" sz="2000" dirty="0"/>
              <a:t>Increased levels of macrophage inflammatory protein-1 alpha (</a:t>
            </a:r>
            <a:r>
              <a:rPr lang="en-US" sz="2000" b="1" dirty="0"/>
              <a:t>MIP-1alpha, CCL3), IL-3, and IL-6 produced by marrow stromal cells </a:t>
            </a:r>
            <a:r>
              <a:rPr lang="en-US" sz="2000" dirty="0"/>
              <a:t>also contribute to the </a:t>
            </a:r>
            <a:r>
              <a:rPr lang="en-US" sz="2000" b="1" dirty="0"/>
              <a:t>overactivity of osteoclasts</a:t>
            </a:r>
            <a:r>
              <a:rPr lang="en-US" sz="2000" dirty="0"/>
              <a:t>. </a:t>
            </a:r>
          </a:p>
          <a:p>
            <a:pPr lvl="1"/>
            <a:r>
              <a:rPr lang="en-US" sz="2000" dirty="0"/>
              <a:t>Increased expression of </a:t>
            </a:r>
            <a:r>
              <a:rPr lang="en-US" sz="2000" b="1" dirty="0"/>
              <a:t>SDF-1alpha</a:t>
            </a:r>
            <a:r>
              <a:rPr lang="en-US" sz="2000" dirty="0"/>
              <a:t> by stromal cells and MM cells causing </a:t>
            </a:r>
            <a:r>
              <a:rPr lang="en-US" sz="2000" b="1" dirty="0"/>
              <a:t>osteoclast activation </a:t>
            </a:r>
            <a:r>
              <a:rPr lang="en-US" sz="2000" dirty="0"/>
              <a:t>by binding to </a:t>
            </a:r>
            <a:r>
              <a:rPr lang="en-US" sz="2000" b="1" dirty="0"/>
              <a:t>CXCR4</a:t>
            </a:r>
            <a:r>
              <a:rPr lang="en-US" sz="2000" dirty="0"/>
              <a:t> on osteoclast precursors.</a:t>
            </a:r>
          </a:p>
        </p:txBody>
      </p:sp>
    </p:spTree>
    <p:extLst>
      <p:ext uri="{BB962C8B-B14F-4D97-AF65-F5344CB8AC3E}">
        <p14:creationId xmlns:p14="http://schemas.microsoft.com/office/powerpoint/2010/main" val="173865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852F423-A7FE-4B76-B871-698EC0923D34}"/>
              </a:ext>
            </a:extLst>
          </p:cNvPr>
          <p:cNvSpPr>
            <a:spLocks noGrp="1"/>
          </p:cNvSpPr>
          <p:nvPr>
            <p:ph type="title"/>
          </p:nvPr>
        </p:nvSpPr>
        <p:spPr/>
        <p:txBody>
          <a:bodyPr/>
          <a:lstStyle/>
          <a:p>
            <a:r>
              <a:rPr lang="it-IT" sz="4000" b="1" dirty="0" err="1">
                <a:latin typeface="+mn-lt"/>
              </a:rPr>
              <a:t>Osteolytic</a:t>
            </a:r>
            <a:r>
              <a:rPr lang="it-IT" sz="4000" b="1" dirty="0">
                <a:latin typeface="+mn-lt"/>
              </a:rPr>
              <a:t> bone </a:t>
            </a:r>
            <a:r>
              <a:rPr lang="it-IT" sz="4000" b="1" dirty="0" err="1">
                <a:latin typeface="+mn-lt"/>
              </a:rPr>
              <a:t>lesions</a:t>
            </a:r>
            <a:r>
              <a:rPr lang="it-IT" sz="4000" b="1" dirty="0">
                <a:latin typeface="+mn-lt"/>
              </a:rPr>
              <a:t> </a:t>
            </a:r>
          </a:p>
        </p:txBody>
      </p:sp>
      <p:sp>
        <p:nvSpPr>
          <p:cNvPr id="3" name="Segnaposto contenuto 2">
            <a:extLst>
              <a:ext uri="{FF2B5EF4-FFF2-40B4-BE49-F238E27FC236}">
                <a16:creationId xmlns:a16="http://schemas.microsoft.com/office/drawing/2014/main" id="{28ADF435-E757-4C4D-BEE8-7C835C5A3B31}"/>
              </a:ext>
            </a:extLst>
          </p:cNvPr>
          <p:cNvSpPr>
            <a:spLocks noGrp="1"/>
          </p:cNvSpPr>
          <p:nvPr>
            <p:ph idx="1"/>
          </p:nvPr>
        </p:nvSpPr>
        <p:spPr/>
        <p:txBody>
          <a:bodyPr/>
          <a:lstStyle/>
          <a:p>
            <a:r>
              <a:rPr lang="en-US" sz="2400" dirty="0"/>
              <a:t>In addition to osteoclast activation, there is active </a:t>
            </a:r>
            <a:r>
              <a:rPr lang="en-US" sz="2400" b="1" u="sng" dirty="0"/>
              <a:t>suppression of osteoblasts in myeloma</a:t>
            </a:r>
            <a:r>
              <a:rPr lang="en-US" sz="2400" dirty="0"/>
              <a:t>. </a:t>
            </a:r>
          </a:p>
          <a:p>
            <a:endParaRPr lang="en-US" sz="2400" dirty="0"/>
          </a:p>
          <a:p>
            <a:r>
              <a:rPr lang="en-US" sz="2400" dirty="0"/>
              <a:t>This is most likely related to </a:t>
            </a:r>
          </a:p>
          <a:p>
            <a:pPr lvl="1"/>
            <a:r>
              <a:rPr lang="en-US" sz="2000" dirty="0"/>
              <a:t>increased levels of </a:t>
            </a:r>
            <a:r>
              <a:rPr lang="en-US" sz="2000" b="1" dirty="0"/>
              <a:t>IL-3, IL-7, and </a:t>
            </a:r>
            <a:r>
              <a:rPr lang="en-US" sz="2000" b="1" dirty="0" err="1"/>
              <a:t>dickkopf</a:t>
            </a:r>
            <a:r>
              <a:rPr lang="en-US" sz="2000" b="1" dirty="0"/>
              <a:t> 1 (DKK1), </a:t>
            </a:r>
            <a:r>
              <a:rPr lang="en-US" sz="2000" dirty="0"/>
              <a:t>which </a:t>
            </a:r>
            <a:r>
              <a:rPr lang="en-US" sz="2000" b="1" dirty="0"/>
              <a:t>inhibit osteoblast differentiation</a:t>
            </a:r>
            <a:r>
              <a:rPr lang="en-US" sz="2000" dirty="0"/>
              <a:t>. </a:t>
            </a:r>
          </a:p>
          <a:p>
            <a:pPr lvl="1"/>
            <a:r>
              <a:rPr lang="en-US" sz="2000" dirty="0"/>
              <a:t>MM cells express DKK1, an inhibitor of </a:t>
            </a:r>
            <a:r>
              <a:rPr lang="en-US" sz="2000" dirty="0" err="1"/>
              <a:t>Wnt</a:t>
            </a:r>
            <a:r>
              <a:rPr lang="en-US" sz="2000" dirty="0"/>
              <a:t> signaling.</a:t>
            </a:r>
          </a:p>
          <a:p>
            <a:pPr lvl="1"/>
            <a:r>
              <a:rPr lang="en-US" sz="2000" dirty="0"/>
              <a:t>An increased expression of DKK1 by these cells has been associated with presence of focal bone lesions in MM. </a:t>
            </a:r>
          </a:p>
          <a:p>
            <a:pPr lvl="1"/>
            <a:r>
              <a:rPr lang="en-US" sz="2000" dirty="0"/>
              <a:t>Increased IL-3 and IL-7 levels may also play a role.</a:t>
            </a:r>
          </a:p>
          <a:p>
            <a:endParaRPr lang="it-IT" sz="2400" dirty="0"/>
          </a:p>
        </p:txBody>
      </p:sp>
    </p:spTree>
    <p:extLst>
      <p:ext uri="{BB962C8B-B14F-4D97-AF65-F5344CB8AC3E}">
        <p14:creationId xmlns:p14="http://schemas.microsoft.com/office/powerpoint/2010/main" val="31415692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FC72F-3C0D-461D-8DF5-02B7A6DEAAE6}"/>
              </a:ext>
            </a:extLst>
          </p:cNvPr>
          <p:cNvSpPr>
            <a:spLocks noGrp="1"/>
          </p:cNvSpPr>
          <p:nvPr>
            <p:ph type="title"/>
          </p:nvPr>
        </p:nvSpPr>
        <p:spPr/>
        <p:txBody>
          <a:bodyPr/>
          <a:lstStyle/>
          <a:p>
            <a:r>
              <a:rPr lang="en-US" b="1" dirty="0">
                <a:latin typeface="+mn-lt"/>
              </a:rPr>
              <a:t>Hypercalcemia</a:t>
            </a:r>
            <a:endParaRPr lang="it-IT" b="1" dirty="0">
              <a:latin typeface="+mn-lt"/>
            </a:endParaRPr>
          </a:p>
        </p:txBody>
      </p:sp>
      <p:sp>
        <p:nvSpPr>
          <p:cNvPr id="3" name="Segnaposto contenuto 2">
            <a:extLst>
              <a:ext uri="{FF2B5EF4-FFF2-40B4-BE49-F238E27FC236}">
                <a16:creationId xmlns:a16="http://schemas.microsoft.com/office/drawing/2014/main" id="{84659339-0C1C-4447-A225-EFA7BD6CEE1F}"/>
              </a:ext>
            </a:extLst>
          </p:cNvPr>
          <p:cNvSpPr>
            <a:spLocks noGrp="1"/>
          </p:cNvSpPr>
          <p:nvPr>
            <p:ph idx="1"/>
          </p:nvPr>
        </p:nvSpPr>
        <p:spPr/>
        <p:txBody>
          <a:bodyPr/>
          <a:lstStyle/>
          <a:p>
            <a:endParaRPr lang="en-US" dirty="0"/>
          </a:p>
          <a:p>
            <a:r>
              <a:rPr lang="en-US" dirty="0"/>
              <a:t>Hypercalcemia appears to be a product of osteoclast activating factors such as </a:t>
            </a:r>
          </a:p>
          <a:p>
            <a:pPr lvl="1"/>
            <a:r>
              <a:rPr lang="en-US" dirty="0"/>
              <a:t>lymphotoxin, </a:t>
            </a:r>
          </a:p>
          <a:p>
            <a:pPr lvl="1"/>
            <a:r>
              <a:rPr lang="en-US" dirty="0"/>
              <a:t>interleukin-6, </a:t>
            </a:r>
          </a:p>
          <a:p>
            <a:pPr lvl="1"/>
            <a:r>
              <a:rPr lang="en-US" dirty="0"/>
              <a:t>hepatocyte growth factor, </a:t>
            </a:r>
          </a:p>
          <a:p>
            <a:pPr lvl="1"/>
            <a:r>
              <a:rPr lang="en-US" dirty="0"/>
              <a:t>receptor activator of nuclear factor kappa B ligand (RANK ligand). </a:t>
            </a:r>
          </a:p>
          <a:p>
            <a:endParaRPr lang="en-US" dirty="0"/>
          </a:p>
          <a:p>
            <a:endParaRPr lang="it-IT" dirty="0"/>
          </a:p>
        </p:txBody>
      </p:sp>
    </p:spTree>
    <p:extLst>
      <p:ext uri="{BB962C8B-B14F-4D97-AF65-F5344CB8AC3E}">
        <p14:creationId xmlns:p14="http://schemas.microsoft.com/office/powerpoint/2010/main" val="11964364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2FC72F-3C0D-461D-8DF5-02B7A6DEAAE6}"/>
              </a:ext>
            </a:extLst>
          </p:cNvPr>
          <p:cNvSpPr>
            <a:spLocks noGrp="1"/>
          </p:cNvSpPr>
          <p:nvPr>
            <p:ph type="title"/>
          </p:nvPr>
        </p:nvSpPr>
        <p:spPr/>
        <p:txBody>
          <a:bodyPr/>
          <a:lstStyle/>
          <a:p>
            <a:r>
              <a:rPr lang="en-US" b="1" dirty="0">
                <a:latin typeface="+mn-lt"/>
              </a:rPr>
              <a:t>Anemia</a:t>
            </a:r>
            <a:endParaRPr lang="it-IT" b="1" dirty="0">
              <a:latin typeface="+mn-lt"/>
            </a:endParaRPr>
          </a:p>
        </p:txBody>
      </p:sp>
      <p:sp>
        <p:nvSpPr>
          <p:cNvPr id="3" name="Segnaposto contenuto 2">
            <a:extLst>
              <a:ext uri="{FF2B5EF4-FFF2-40B4-BE49-F238E27FC236}">
                <a16:creationId xmlns:a16="http://schemas.microsoft.com/office/drawing/2014/main" id="{84659339-0C1C-4447-A225-EFA7BD6CEE1F}"/>
              </a:ext>
            </a:extLst>
          </p:cNvPr>
          <p:cNvSpPr>
            <a:spLocks noGrp="1"/>
          </p:cNvSpPr>
          <p:nvPr>
            <p:ph idx="1"/>
          </p:nvPr>
        </p:nvSpPr>
        <p:spPr>
          <a:xfrm>
            <a:off x="479376" y="1412776"/>
            <a:ext cx="11233247" cy="4764187"/>
          </a:xfrm>
        </p:spPr>
        <p:txBody>
          <a:bodyPr/>
          <a:lstStyle/>
          <a:p>
            <a:r>
              <a:rPr lang="en-US" sz="2400" dirty="0"/>
              <a:t>Involvement of the bone marrow in MM can result in anemia due to </a:t>
            </a:r>
          </a:p>
          <a:p>
            <a:pPr lvl="1"/>
            <a:r>
              <a:rPr lang="en-US" sz="2000" dirty="0"/>
              <a:t>replacement of normal hematopoietic tissue by tumor (</a:t>
            </a:r>
            <a:r>
              <a:rPr lang="en-US" sz="2000" b="1" dirty="0" err="1"/>
              <a:t>myelophthisis</a:t>
            </a:r>
            <a:r>
              <a:rPr lang="en-US" sz="2000" dirty="0"/>
              <a:t>) </a:t>
            </a:r>
          </a:p>
          <a:p>
            <a:pPr lvl="1"/>
            <a:r>
              <a:rPr lang="en-US" sz="2000" b="1" dirty="0"/>
              <a:t>disruption </a:t>
            </a:r>
            <a:r>
              <a:rPr lang="en-US" sz="2000" dirty="0"/>
              <a:t>of the bone marrow microenvironment. </a:t>
            </a:r>
          </a:p>
          <a:p>
            <a:endParaRPr lang="en-US" sz="2400" dirty="0"/>
          </a:p>
          <a:p>
            <a:r>
              <a:rPr lang="en-US" sz="2400" dirty="0"/>
              <a:t>The common occurrence of anemia in the setting of </a:t>
            </a:r>
            <a:r>
              <a:rPr lang="en-US" sz="2400" b="1" dirty="0"/>
              <a:t>limited BM infiltration </a:t>
            </a:r>
            <a:r>
              <a:rPr lang="en-US" sz="2400" dirty="0"/>
              <a:t>suggests that MM-associated anemia is not entirely due to BM replacement by MM cells. </a:t>
            </a:r>
          </a:p>
          <a:p>
            <a:pPr lvl="1"/>
            <a:r>
              <a:rPr lang="en-US" sz="2000" dirty="0"/>
              <a:t>In MM, the BM contains </a:t>
            </a:r>
            <a:r>
              <a:rPr lang="en-US" sz="2000" b="1" dirty="0"/>
              <a:t>lower than normal numbers of hematopoietic stem and progenitor cells</a:t>
            </a:r>
            <a:r>
              <a:rPr lang="en-US" sz="2000" dirty="0"/>
              <a:t>. </a:t>
            </a:r>
          </a:p>
          <a:p>
            <a:pPr lvl="1"/>
            <a:r>
              <a:rPr lang="en-US" sz="2000" dirty="0"/>
              <a:t>This appears to be at least partially </a:t>
            </a:r>
            <a:r>
              <a:rPr lang="en-US" sz="2000" b="1" dirty="0"/>
              <a:t>due to changes in the BM microenvironment</a:t>
            </a:r>
            <a:r>
              <a:rPr lang="en-US" sz="2000" dirty="0"/>
              <a:t>. </a:t>
            </a:r>
          </a:p>
          <a:p>
            <a:pPr lvl="1"/>
            <a:endParaRPr lang="en-US" sz="2000" dirty="0"/>
          </a:p>
          <a:p>
            <a:r>
              <a:rPr lang="en-US" sz="2400" dirty="0"/>
              <a:t>Elimination of MM cells and restoration of the normal BM environment may result in repopulation with these precursors and reversal of the anemia. </a:t>
            </a:r>
            <a:endParaRPr lang="it-IT" sz="2400" dirty="0"/>
          </a:p>
        </p:txBody>
      </p:sp>
    </p:spTree>
    <p:extLst>
      <p:ext uri="{BB962C8B-B14F-4D97-AF65-F5344CB8AC3E}">
        <p14:creationId xmlns:p14="http://schemas.microsoft.com/office/powerpoint/2010/main" val="3438498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E8FEA2-AB94-4685-B398-7386108A7356}"/>
              </a:ext>
            </a:extLst>
          </p:cNvPr>
          <p:cNvSpPr>
            <a:spLocks noGrp="1"/>
          </p:cNvSpPr>
          <p:nvPr>
            <p:ph type="title"/>
          </p:nvPr>
        </p:nvSpPr>
        <p:spPr/>
        <p:txBody>
          <a:bodyPr/>
          <a:lstStyle/>
          <a:p>
            <a:r>
              <a:rPr lang="it-IT" b="1" dirty="0" err="1">
                <a:latin typeface="+mn-lt"/>
              </a:rPr>
              <a:t>Kidney</a:t>
            </a:r>
            <a:r>
              <a:rPr lang="it-IT" b="1" dirty="0">
                <a:latin typeface="+mn-lt"/>
              </a:rPr>
              <a:t> </a:t>
            </a:r>
            <a:r>
              <a:rPr lang="it-IT" b="1" dirty="0" err="1">
                <a:latin typeface="+mn-lt"/>
              </a:rPr>
              <a:t>disease</a:t>
            </a:r>
            <a:endParaRPr lang="it-IT" b="1" dirty="0">
              <a:latin typeface="+mn-lt"/>
            </a:endParaRPr>
          </a:p>
        </p:txBody>
      </p:sp>
      <p:sp>
        <p:nvSpPr>
          <p:cNvPr id="3" name="Segnaposto contenuto 2">
            <a:extLst>
              <a:ext uri="{FF2B5EF4-FFF2-40B4-BE49-F238E27FC236}">
                <a16:creationId xmlns:a16="http://schemas.microsoft.com/office/drawing/2014/main" id="{ED475D0D-CAB9-41A4-8774-4DC57734F089}"/>
              </a:ext>
            </a:extLst>
          </p:cNvPr>
          <p:cNvSpPr>
            <a:spLocks noGrp="1"/>
          </p:cNvSpPr>
          <p:nvPr>
            <p:ph idx="1"/>
          </p:nvPr>
        </p:nvSpPr>
        <p:spPr/>
        <p:txBody>
          <a:bodyPr/>
          <a:lstStyle/>
          <a:p>
            <a:r>
              <a:rPr lang="en-US" sz="2400" dirty="0"/>
              <a:t>Kidney disease in patients with monoclonal gammopathies usually results from </a:t>
            </a:r>
          </a:p>
          <a:p>
            <a:pPr lvl="1"/>
            <a:r>
              <a:rPr lang="en-US" sz="2000" dirty="0"/>
              <a:t>the production of monoclonal Ig or Ig fragments (</a:t>
            </a:r>
            <a:r>
              <a:rPr lang="en-US" sz="2000" dirty="0" err="1"/>
              <a:t>ie</a:t>
            </a:r>
            <a:r>
              <a:rPr lang="en-US" sz="2000" dirty="0"/>
              <a:t>, light or heavy chains) </a:t>
            </a:r>
          </a:p>
          <a:p>
            <a:pPr lvl="1"/>
            <a:r>
              <a:rPr lang="en-US" sz="2000" dirty="0"/>
              <a:t>clonal proliferation of plasma cells or B cells.</a:t>
            </a:r>
          </a:p>
          <a:p>
            <a:endParaRPr lang="en-US" sz="2400" dirty="0"/>
          </a:p>
          <a:p>
            <a:r>
              <a:rPr lang="en-US" sz="2400" dirty="0"/>
              <a:t>Kidney injury may also result from causes unrelated to monoclonal proteins.</a:t>
            </a:r>
          </a:p>
          <a:p>
            <a:endParaRPr lang="en-US" sz="2400" dirty="0"/>
          </a:p>
          <a:p>
            <a:r>
              <a:rPr lang="en-US" sz="2400" b="1" dirty="0"/>
              <a:t>Mechanisms</a:t>
            </a:r>
            <a:r>
              <a:rPr lang="en-US" sz="2400" dirty="0"/>
              <a:t> of kidney injury in plasma cell malignancies can be grouped into </a:t>
            </a:r>
          </a:p>
          <a:p>
            <a:pPr lvl="1"/>
            <a:r>
              <a:rPr lang="en-US" sz="2000" b="1" dirty="0"/>
              <a:t>Ig-dependent</a:t>
            </a:r>
          </a:p>
          <a:p>
            <a:pPr lvl="1"/>
            <a:r>
              <a:rPr lang="en-US" sz="2000" b="1" dirty="0"/>
              <a:t>Ig-independent</a:t>
            </a:r>
            <a:endParaRPr lang="it-IT" sz="2000" b="1" dirty="0"/>
          </a:p>
        </p:txBody>
      </p:sp>
    </p:spTree>
    <p:extLst>
      <p:ext uri="{BB962C8B-B14F-4D97-AF65-F5344CB8AC3E}">
        <p14:creationId xmlns:p14="http://schemas.microsoft.com/office/powerpoint/2010/main" val="3175546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B7EA7B2-8970-4A56-B97B-B3976B72F7B6}"/>
              </a:ext>
            </a:extLst>
          </p:cNvPr>
          <p:cNvSpPr>
            <a:spLocks noGrp="1"/>
          </p:cNvSpPr>
          <p:nvPr>
            <p:ph type="title"/>
          </p:nvPr>
        </p:nvSpPr>
        <p:spPr/>
        <p:txBody>
          <a:bodyPr/>
          <a:lstStyle/>
          <a:p>
            <a:r>
              <a:rPr lang="it-IT" sz="4000" b="1" dirty="0" err="1"/>
              <a:t>Kidney</a:t>
            </a:r>
            <a:r>
              <a:rPr lang="it-IT" sz="4000" b="1" dirty="0"/>
              <a:t> </a:t>
            </a:r>
            <a:r>
              <a:rPr lang="it-IT" sz="4000" b="1" dirty="0" err="1"/>
              <a:t>disease</a:t>
            </a:r>
            <a:endParaRPr lang="it-IT" sz="4000" b="1" dirty="0"/>
          </a:p>
        </p:txBody>
      </p:sp>
      <p:sp>
        <p:nvSpPr>
          <p:cNvPr id="3" name="Segnaposto contenuto 2">
            <a:extLst>
              <a:ext uri="{FF2B5EF4-FFF2-40B4-BE49-F238E27FC236}">
                <a16:creationId xmlns:a16="http://schemas.microsoft.com/office/drawing/2014/main" id="{BD5B6F1E-9FE9-4076-A7A9-CE8160C01247}"/>
              </a:ext>
            </a:extLst>
          </p:cNvPr>
          <p:cNvSpPr>
            <a:spLocks noGrp="1"/>
          </p:cNvSpPr>
          <p:nvPr>
            <p:ph idx="1"/>
          </p:nvPr>
        </p:nvSpPr>
        <p:spPr/>
        <p:txBody>
          <a:bodyPr/>
          <a:lstStyle/>
          <a:p>
            <a:r>
              <a:rPr lang="en-US" sz="2400" dirty="0"/>
              <a:t>The 3 most common forms of Ig-dependent kidney injury include: </a:t>
            </a:r>
          </a:p>
          <a:p>
            <a:pPr marL="914400" lvl="1" indent="-457200">
              <a:buFont typeface="+mj-lt"/>
              <a:buAutoNum type="arabicPeriod"/>
            </a:pPr>
            <a:endParaRPr lang="en-US" sz="2000" b="1" u="sng" dirty="0"/>
          </a:p>
          <a:p>
            <a:pPr marL="914400" lvl="1" indent="-457200">
              <a:buFont typeface="+mj-lt"/>
              <a:buAutoNum type="arabicPeriod"/>
            </a:pPr>
            <a:r>
              <a:rPr lang="en-US" sz="2000" b="1" u="sng" dirty="0"/>
              <a:t>cast nephropathy</a:t>
            </a:r>
            <a:r>
              <a:rPr lang="en-US" sz="2000" dirty="0"/>
              <a:t>, in which casts and crystals composed of filtered </a:t>
            </a:r>
            <a:r>
              <a:rPr lang="en-US" sz="2000" b="1" dirty="0"/>
              <a:t>monoclonal Ig </a:t>
            </a:r>
            <a:r>
              <a:rPr lang="en-US" sz="2000" dirty="0"/>
              <a:t>and </a:t>
            </a:r>
            <a:r>
              <a:rPr lang="en-US" sz="2000" b="1" dirty="0"/>
              <a:t>other urinary proteins </a:t>
            </a:r>
            <a:r>
              <a:rPr lang="en-US" sz="2000" dirty="0"/>
              <a:t>obstruct </a:t>
            </a:r>
            <a:r>
              <a:rPr lang="en-US" sz="2000" b="1" dirty="0"/>
              <a:t>distal renal tubules</a:t>
            </a:r>
            <a:r>
              <a:rPr lang="en-US" sz="2000" dirty="0"/>
              <a:t>, often precipitously, and typically incite an accompanying </a:t>
            </a:r>
            <a:r>
              <a:rPr lang="en-US" sz="2000" b="1" dirty="0"/>
              <a:t>tubulointerstitial nephritis</a:t>
            </a:r>
            <a:r>
              <a:rPr lang="en-US" sz="2000" dirty="0"/>
              <a:t>;</a:t>
            </a:r>
          </a:p>
          <a:p>
            <a:pPr marL="914400" lvl="1" indent="-457200">
              <a:buFont typeface="+mj-lt"/>
              <a:buAutoNum type="arabicPeriod"/>
            </a:pPr>
            <a:endParaRPr lang="en-US" sz="2000" b="1" u="sng" dirty="0"/>
          </a:p>
          <a:p>
            <a:pPr marL="914400" lvl="1" indent="-457200">
              <a:buFont typeface="+mj-lt"/>
              <a:buAutoNum type="arabicPeriod"/>
            </a:pPr>
            <a:r>
              <a:rPr lang="en-US" sz="2000" b="1" u="sng" dirty="0"/>
              <a:t>AL amyloidosis</a:t>
            </a:r>
            <a:r>
              <a:rPr lang="en-US" sz="2000" dirty="0"/>
              <a:t>, in which primarily monoclonal light chains and other proteins together form </a:t>
            </a:r>
            <a:r>
              <a:rPr lang="el-GR" sz="2000" dirty="0"/>
              <a:t>β</a:t>
            </a:r>
            <a:r>
              <a:rPr lang="en-US" sz="2000" dirty="0"/>
              <a:t>-pleated sheets in the </a:t>
            </a:r>
            <a:r>
              <a:rPr lang="en-US" sz="2000" b="1" dirty="0"/>
              <a:t>glomeruli</a:t>
            </a:r>
            <a:r>
              <a:rPr lang="en-US" sz="2000" dirty="0"/>
              <a:t>; </a:t>
            </a:r>
          </a:p>
          <a:p>
            <a:pPr marL="914400" lvl="1" indent="-457200">
              <a:buFont typeface="+mj-lt"/>
              <a:buAutoNum type="arabicPeriod"/>
            </a:pPr>
            <a:endParaRPr lang="en-US" sz="2000" b="1" u="sng" dirty="0"/>
          </a:p>
          <a:p>
            <a:pPr marL="914400" lvl="1" indent="-457200">
              <a:buFont typeface="+mj-lt"/>
              <a:buAutoNum type="arabicPeriod"/>
            </a:pPr>
            <a:r>
              <a:rPr lang="en-US" sz="2000" b="1" u="sng" dirty="0"/>
              <a:t>monoclonal Ig deposition disease (MIDD), </a:t>
            </a:r>
            <a:r>
              <a:rPr lang="en-US" sz="2000" dirty="0"/>
              <a:t>in which intact or fragmented light chains, heavy chains, or both deposit along </a:t>
            </a:r>
            <a:r>
              <a:rPr lang="en-US" sz="2000" b="1" dirty="0"/>
              <a:t>glomerular and/or tubular basement membranes</a:t>
            </a:r>
            <a:r>
              <a:rPr lang="en-US" sz="2000" dirty="0"/>
              <a:t>.</a:t>
            </a:r>
            <a:endParaRPr lang="it-IT" sz="2000" dirty="0"/>
          </a:p>
        </p:txBody>
      </p:sp>
      <p:sp>
        <p:nvSpPr>
          <p:cNvPr id="4" name="Rettangolo 3">
            <a:extLst>
              <a:ext uri="{FF2B5EF4-FFF2-40B4-BE49-F238E27FC236}">
                <a16:creationId xmlns:a16="http://schemas.microsoft.com/office/drawing/2014/main" id="{24350AF0-F435-4AC4-B712-EB578BF2FA62}"/>
              </a:ext>
            </a:extLst>
          </p:cNvPr>
          <p:cNvSpPr/>
          <p:nvPr/>
        </p:nvSpPr>
        <p:spPr>
          <a:xfrm>
            <a:off x="7968208" y="6311900"/>
            <a:ext cx="3496022" cy="276999"/>
          </a:xfrm>
          <a:prstGeom prst="rect">
            <a:avLst/>
          </a:prstGeom>
        </p:spPr>
        <p:txBody>
          <a:bodyPr wrap="none">
            <a:spAutoFit/>
          </a:bodyPr>
          <a:lstStyle/>
          <a:p>
            <a:r>
              <a:rPr lang="it-IT" sz="1200" b="1" dirty="0" err="1">
                <a:latin typeface="Helvetica-BoldOblique"/>
              </a:rPr>
              <a:t>Heher</a:t>
            </a:r>
            <a:r>
              <a:rPr lang="it-IT" sz="1200" b="1" dirty="0">
                <a:latin typeface="Helvetica-BoldOblique"/>
              </a:rPr>
              <a:t> EC et al. Blood</a:t>
            </a:r>
            <a:r>
              <a:rPr lang="it-IT" sz="1200" b="1" dirty="0">
                <a:latin typeface="Helvetica-Bold"/>
              </a:rPr>
              <a:t>. 2010;116(9):1397-1404)</a:t>
            </a:r>
            <a:endParaRPr lang="it-IT" sz="1200" dirty="0"/>
          </a:p>
        </p:txBody>
      </p:sp>
    </p:spTree>
    <p:extLst>
      <p:ext uri="{BB962C8B-B14F-4D97-AF65-F5344CB8AC3E}">
        <p14:creationId xmlns:p14="http://schemas.microsoft.com/office/powerpoint/2010/main" val="1466786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C90D09B-A54E-4AB3-A562-58087A419D71}"/>
              </a:ext>
            </a:extLst>
          </p:cNvPr>
          <p:cNvSpPr>
            <a:spLocks noGrp="1"/>
          </p:cNvSpPr>
          <p:nvPr>
            <p:ph type="title"/>
          </p:nvPr>
        </p:nvSpPr>
        <p:spPr>
          <a:xfrm>
            <a:off x="479376" y="200965"/>
            <a:ext cx="11238076" cy="467318"/>
          </a:xfrm>
        </p:spPr>
        <p:txBody>
          <a:bodyPr/>
          <a:lstStyle/>
          <a:p>
            <a:r>
              <a:rPr lang="en-US" sz="2400" b="1" dirty="0">
                <a:latin typeface="+mn-lt"/>
              </a:rPr>
              <a:t>3 distinct syndromes account for most cases of Ig-mediated kidney disease but virtually all </a:t>
            </a:r>
            <a:r>
              <a:rPr lang="en-US" sz="2400" b="1" dirty="0" err="1">
                <a:latin typeface="+mn-lt"/>
              </a:rPr>
              <a:t>nephropathologic</a:t>
            </a:r>
            <a:r>
              <a:rPr lang="en-US" sz="2400" b="1" dirty="0">
                <a:latin typeface="+mn-lt"/>
              </a:rPr>
              <a:t> syndromes have been observed.</a:t>
            </a:r>
            <a:endParaRPr lang="it-IT" sz="2400" b="1" dirty="0">
              <a:latin typeface="+mn-lt"/>
            </a:endParaRPr>
          </a:p>
        </p:txBody>
      </p:sp>
      <p:pic>
        <p:nvPicPr>
          <p:cNvPr id="4" name="Segnaposto contenuto 3">
            <a:extLst>
              <a:ext uri="{FF2B5EF4-FFF2-40B4-BE49-F238E27FC236}">
                <a16:creationId xmlns:a16="http://schemas.microsoft.com/office/drawing/2014/main" id="{5FD91EB9-2BD4-4DDC-87F9-99C603929812}"/>
              </a:ext>
            </a:extLst>
          </p:cNvPr>
          <p:cNvPicPr>
            <a:picLocks noGrp="1" noChangeAspect="1"/>
          </p:cNvPicPr>
          <p:nvPr>
            <p:ph idx="1"/>
          </p:nvPr>
        </p:nvPicPr>
        <p:blipFill>
          <a:blip r:embed="rId2"/>
          <a:stretch>
            <a:fillRect/>
          </a:stretch>
        </p:blipFill>
        <p:spPr>
          <a:xfrm>
            <a:off x="191344" y="1374853"/>
            <a:ext cx="6430985" cy="4462951"/>
          </a:xfrm>
          <a:prstGeom prst="rect">
            <a:avLst/>
          </a:prstGeom>
        </p:spPr>
      </p:pic>
      <p:sp>
        <p:nvSpPr>
          <p:cNvPr id="5" name="Rettangolo 4">
            <a:extLst>
              <a:ext uri="{FF2B5EF4-FFF2-40B4-BE49-F238E27FC236}">
                <a16:creationId xmlns:a16="http://schemas.microsoft.com/office/drawing/2014/main" id="{5EC3773A-E930-477F-8E59-E18E6C37EFD3}"/>
              </a:ext>
            </a:extLst>
          </p:cNvPr>
          <p:cNvSpPr/>
          <p:nvPr/>
        </p:nvSpPr>
        <p:spPr>
          <a:xfrm>
            <a:off x="6816080" y="908720"/>
            <a:ext cx="4901372" cy="5755422"/>
          </a:xfrm>
          <a:prstGeom prst="rect">
            <a:avLst/>
          </a:prstGeom>
        </p:spPr>
        <p:txBody>
          <a:bodyPr wrap="square">
            <a:spAutoFit/>
          </a:bodyPr>
          <a:lstStyle/>
          <a:p>
            <a:r>
              <a:rPr lang="it-IT" sz="1600" b="1" dirty="0"/>
              <a:t>Panel A. </a:t>
            </a:r>
            <a:r>
              <a:rPr lang="it-IT" sz="1600" b="1" dirty="0" err="1"/>
              <a:t>Amyloid</a:t>
            </a:r>
            <a:r>
              <a:rPr lang="it-IT" sz="1600" dirty="0"/>
              <a:t> </a:t>
            </a:r>
            <a:r>
              <a:rPr lang="it-IT" sz="1600" dirty="0" err="1"/>
              <a:t>fibrils</a:t>
            </a:r>
            <a:r>
              <a:rPr lang="it-IT" sz="1600" dirty="0"/>
              <a:t> </a:t>
            </a:r>
            <a:r>
              <a:rPr lang="it-IT" sz="1600" dirty="0" err="1"/>
              <a:t>consisting</a:t>
            </a:r>
            <a:r>
              <a:rPr lang="it-IT" sz="1600" dirty="0"/>
              <a:t> of </a:t>
            </a:r>
            <a:r>
              <a:rPr lang="it-IT" sz="1600" dirty="0" err="1"/>
              <a:t>monoclonal</a:t>
            </a:r>
            <a:r>
              <a:rPr lang="it-IT" sz="1600" dirty="0"/>
              <a:t> Ig and </a:t>
            </a:r>
            <a:r>
              <a:rPr lang="it-IT" sz="1600" dirty="0" err="1"/>
              <a:t>serum</a:t>
            </a:r>
            <a:r>
              <a:rPr lang="it-IT" sz="1600" dirty="0"/>
              <a:t> </a:t>
            </a:r>
            <a:r>
              <a:rPr lang="it-IT" sz="1600" dirty="0" err="1"/>
              <a:t>proteins</a:t>
            </a:r>
            <a:r>
              <a:rPr lang="it-IT" sz="1600" dirty="0"/>
              <a:t> </a:t>
            </a:r>
            <a:r>
              <a:rPr lang="it-IT" sz="1600" b="1" dirty="0" err="1"/>
              <a:t>disrupting</a:t>
            </a:r>
            <a:r>
              <a:rPr lang="it-IT" sz="1600" b="1" dirty="0"/>
              <a:t> glomeruli </a:t>
            </a:r>
            <a:r>
              <a:rPr lang="it-IT" sz="1600" b="1" dirty="0" err="1"/>
              <a:t>architecture</a:t>
            </a:r>
            <a:r>
              <a:rPr lang="it-IT" sz="1600" dirty="0"/>
              <a:t>. </a:t>
            </a:r>
          </a:p>
          <a:p>
            <a:endParaRPr lang="it-IT" sz="1600" dirty="0"/>
          </a:p>
          <a:p>
            <a:r>
              <a:rPr lang="it-IT" sz="1600" b="1" dirty="0"/>
              <a:t>Panel B shows MIDD. </a:t>
            </a:r>
            <a:r>
              <a:rPr lang="it-IT" sz="1600" dirty="0" err="1"/>
              <a:t>Monoclonal</a:t>
            </a:r>
            <a:r>
              <a:rPr lang="it-IT" sz="1600" dirty="0"/>
              <a:t> light </a:t>
            </a:r>
            <a:r>
              <a:rPr lang="it-IT" sz="1600" dirty="0" err="1"/>
              <a:t>chains</a:t>
            </a:r>
            <a:r>
              <a:rPr lang="it-IT" sz="1600" dirty="0"/>
              <a:t> kappa and/or heavy </a:t>
            </a:r>
            <a:r>
              <a:rPr lang="it-IT" sz="1600" dirty="0" err="1"/>
              <a:t>chains</a:t>
            </a:r>
            <a:r>
              <a:rPr lang="it-IT" sz="1600" dirty="0"/>
              <a:t> (</a:t>
            </a:r>
            <a:r>
              <a:rPr lang="it-IT" sz="1600" dirty="0" err="1"/>
              <a:t>IgG</a:t>
            </a:r>
            <a:r>
              <a:rPr lang="it-IT" sz="1600" dirty="0"/>
              <a:t>), </a:t>
            </a:r>
            <a:r>
              <a:rPr lang="it-IT" sz="1600" dirty="0" err="1"/>
              <a:t>deposit</a:t>
            </a:r>
            <a:r>
              <a:rPr lang="it-IT" sz="1600" dirty="0"/>
              <a:t> </a:t>
            </a:r>
            <a:r>
              <a:rPr lang="it-IT" sz="1600" dirty="0" err="1"/>
              <a:t>along</a:t>
            </a:r>
            <a:r>
              <a:rPr lang="it-IT" sz="1600" dirty="0"/>
              <a:t> </a:t>
            </a:r>
            <a:r>
              <a:rPr lang="it-IT" sz="1600" dirty="0" err="1"/>
              <a:t>glomerular</a:t>
            </a:r>
            <a:r>
              <a:rPr lang="it-IT" sz="1600" dirty="0"/>
              <a:t> (iii) and </a:t>
            </a:r>
            <a:r>
              <a:rPr lang="it-IT" sz="1600" dirty="0" err="1"/>
              <a:t>tubular</a:t>
            </a:r>
            <a:r>
              <a:rPr lang="it-IT" sz="1600" dirty="0"/>
              <a:t> </a:t>
            </a:r>
            <a:r>
              <a:rPr lang="it-IT" sz="1600" dirty="0" err="1"/>
              <a:t>basement</a:t>
            </a:r>
            <a:r>
              <a:rPr lang="it-IT" sz="1600" dirty="0"/>
              <a:t> </a:t>
            </a:r>
            <a:r>
              <a:rPr lang="it-IT" sz="1600" dirty="0" err="1"/>
              <a:t>membranes</a:t>
            </a:r>
            <a:r>
              <a:rPr lang="it-IT" sz="1600" dirty="0"/>
              <a:t> (iv), </a:t>
            </a:r>
            <a:r>
              <a:rPr lang="it-IT" sz="1600" b="1" dirty="0" err="1"/>
              <a:t>altering</a:t>
            </a:r>
            <a:r>
              <a:rPr lang="it-IT" sz="1600" b="1" dirty="0"/>
              <a:t> the </a:t>
            </a:r>
            <a:r>
              <a:rPr lang="it-IT" sz="1600" b="1" dirty="0" err="1"/>
              <a:t>glomerular</a:t>
            </a:r>
            <a:r>
              <a:rPr lang="it-IT" sz="1600" b="1" dirty="0"/>
              <a:t> </a:t>
            </a:r>
            <a:r>
              <a:rPr lang="it-IT" sz="1600" b="1" dirty="0" err="1"/>
              <a:t>structure</a:t>
            </a:r>
            <a:r>
              <a:rPr lang="it-IT" sz="1600" b="1" dirty="0"/>
              <a:t> and </a:t>
            </a:r>
            <a:r>
              <a:rPr lang="it-IT" sz="1600" b="1" dirty="0" err="1"/>
              <a:t>causing</a:t>
            </a:r>
            <a:r>
              <a:rPr lang="it-IT" sz="1600" b="1" dirty="0"/>
              <a:t> dose-</a:t>
            </a:r>
            <a:r>
              <a:rPr lang="it-IT" sz="1600" b="1" dirty="0" err="1"/>
              <a:t>dependent</a:t>
            </a:r>
            <a:r>
              <a:rPr lang="it-IT" sz="1600" b="1" dirty="0"/>
              <a:t> </a:t>
            </a:r>
            <a:r>
              <a:rPr lang="it-IT" sz="1600" b="1" dirty="0" err="1"/>
              <a:t>proximal</a:t>
            </a:r>
            <a:r>
              <a:rPr lang="it-IT" sz="1600" b="1" dirty="0"/>
              <a:t> </a:t>
            </a:r>
            <a:r>
              <a:rPr lang="it-IT" sz="1600" b="1" dirty="0" err="1"/>
              <a:t>tubular</a:t>
            </a:r>
            <a:r>
              <a:rPr lang="it-IT" sz="1600" b="1" dirty="0"/>
              <a:t> </a:t>
            </a:r>
            <a:r>
              <a:rPr lang="it-IT" sz="1600" b="1" dirty="0" err="1"/>
              <a:t>toxicity</a:t>
            </a:r>
            <a:r>
              <a:rPr lang="it-IT" sz="1600" b="1" dirty="0"/>
              <a:t>. </a:t>
            </a:r>
          </a:p>
          <a:p>
            <a:endParaRPr lang="it-IT" sz="1600" dirty="0"/>
          </a:p>
          <a:p>
            <a:r>
              <a:rPr lang="it-IT" sz="1600" b="1" dirty="0"/>
              <a:t>Panel C shows cast </a:t>
            </a:r>
            <a:r>
              <a:rPr lang="it-IT" sz="1600" b="1" dirty="0" err="1"/>
              <a:t>nephropathy</a:t>
            </a:r>
            <a:r>
              <a:rPr lang="it-IT" sz="1600" dirty="0"/>
              <a:t>. </a:t>
            </a:r>
            <a:r>
              <a:rPr lang="it-IT" sz="1600" dirty="0" err="1"/>
              <a:t>Filtered</a:t>
            </a:r>
            <a:r>
              <a:rPr lang="it-IT" sz="1600" dirty="0"/>
              <a:t> </a:t>
            </a:r>
            <a:r>
              <a:rPr lang="it-IT" sz="1600" dirty="0" err="1"/>
              <a:t>monoclonal</a:t>
            </a:r>
            <a:r>
              <a:rPr lang="it-IT" sz="1600" dirty="0"/>
              <a:t> Ig, </a:t>
            </a:r>
            <a:r>
              <a:rPr lang="it-IT" sz="1600" dirty="0" err="1"/>
              <a:t>Tamm-Horsfall</a:t>
            </a:r>
            <a:r>
              <a:rPr lang="it-IT" sz="1600" dirty="0"/>
              <a:t>, and </a:t>
            </a:r>
            <a:r>
              <a:rPr lang="it-IT" sz="1600" dirty="0" err="1"/>
              <a:t>other</a:t>
            </a:r>
            <a:r>
              <a:rPr lang="it-IT" sz="1600" dirty="0"/>
              <a:t> </a:t>
            </a:r>
            <a:r>
              <a:rPr lang="it-IT" sz="1600" dirty="0" err="1"/>
              <a:t>proteins</a:t>
            </a:r>
            <a:r>
              <a:rPr lang="it-IT" sz="1600" dirty="0"/>
              <a:t> </a:t>
            </a:r>
            <a:r>
              <a:rPr lang="it-IT" sz="1600" dirty="0" err="1"/>
              <a:t>form</a:t>
            </a:r>
            <a:r>
              <a:rPr lang="it-IT" sz="1600" dirty="0"/>
              <a:t> </a:t>
            </a:r>
            <a:r>
              <a:rPr lang="it-IT" sz="1600" dirty="0" err="1"/>
              <a:t>casts</a:t>
            </a:r>
            <a:r>
              <a:rPr lang="it-IT" sz="1600" dirty="0"/>
              <a:t>, </a:t>
            </a:r>
            <a:r>
              <a:rPr lang="it-IT" sz="1600" dirty="0" err="1"/>
              <a:t>which</a:t>
            </a:r>
            <a:r>
              <a:rPr lang="it-IT" sz="1600" dirty="0"/>
              <a:t> </a:t>
            </a:r>
            <a:r>
              <a:rPr lang="it-IT" sz="1600" b="1" dirty="0" err="1"/>
              <a:t>obstruct</a:t>
            </a:r>
            <a:r>
              <a:rPr lang="it-IT" sz="1600" b="1" dirty="0"/>
              <a:t> </a:t>
            </a:r>
            <a:r>
              <a:rPr lang="it-IT" sz="1600" b="1" dirty="0" err="1"/>
              <a:t>tubules</a:t>
            </a:r>
            <a:r>
              <a:rPr lang="it-IT" sz="1600" b="1" dirty="0"/>
              <a:t> and </a:t>
            </a:r>
            <a:r>
              <a:rPr lang="it-IT" sz="1600" b="1" dirty="0" err="1"/>
              <a:t>collecting</a:t>
            </a:r>
            <a:r>
              <a:rPr lang="it-IT" sz="1600" b="1" dirty="0"/>
              <a:t> </a:t>
            </a:r>
            <a:r>
              <a:rPr lang="it-IT" sz="1600" b="1" dirty="0" err="1"/>
              <a:t>ducts</a:t>
            </a:r>
            <a:r>
              <a:rPr lang="it-IT" sz="1600" dirty="0"/>
              <a:t>. </a:t>
            </a:r>
            <a:r>
              <a:rPr lang="it-IT" sz="1600" dirty="0" err="1"/>
              <a:t>Casts</a:t>
            </a:r>
            <a:r>
              <a:rPr lang="it-IT" sz="1600" dirty="0"/>
              <a:t> can </a:t>
            </a:r>
            <a:r>
              <a:rPr lang="it-IT" sz="1600" dirty="0" err="1"/>
              <a:t>rupture</a:t>
            </a:r>
            <a:r>
              <a:rPr lang="it-IT" sz="1600" dirty="0"/>
              <a:t> and </a:t>
            </a:r>
            <a:r>
              <a:rPr lang="it-IT" sz="1600" dirty="0" err="1"/>
              <a:t>result</a:t>
            </a:r>
            <a:r>
              <a:rPr lang="it-IT" sz="1600" dirty="0"/>
              <a:t> in </a:t>
            </a:r>
            <a:r>
              <a:rPr lang="it-IT" sz="1600" b="1" dirty="0" err="1"/>
              <a:t>interstitial</a:t>
            </a:r>
            <a:r>
              <a:rPr lang="it-IT" sz="1600" b="1" dirty="0"/>
              <a:t> </a:t>
            </a:r>
            <a:r>
              <a:rPr lang="it-IT" sz="1600" b="1" dirty="0" err="1"/>
              <a:t>inflammation</a:t>
            </a:r>
            <a:r>
              <a:rPr lang="it-IT" sz="1600" dirty="0"/>
              <a:t>.</a:t>
            </a:r>
          </a:p>
          <a:p>
            <a:endParaRPr lang="it-IT" sz="1600" dirty="0"/>
          </a:p>
          <a:p>
            <a:r>
              <a:rPr lang="it-IT" sz="1600" b="1" dirty="0"/>
              <a:t>Panel D shows </a:t>
            </a:r>
            <a:r>
              <a:rPr lang="it-IT" sz="1600" b="1" dirty="0" err="1"/>
              <a:t>interstitial</a:t>
            </a:r>
            <a:r>
              <a:rPr lang="it-IT" sz="1600" b="1" dirty="0"/>
              <a:t> </a:t>
            </a:r>
            <a:r>
              <a:rPr lang="it-IT" sz="1600" b="1" dirty="0" err="1"/>
              <a:t>inflammation</a:t>
            </a:r>
            <a:r>
              <a:rPr lang="it-IT" sz="1600" dirty="0"/>
              <a:t>. </a:t>
            </a:r>
            <a:r>
              <a:rPr lang="it-IT" sz="1600" dirty="0" err="1"/>
              <a:t>Inflammation</a:t>
            </a:r>
            <a:r>
              <a:rPr lang="it-IT" sz="1600" dirty="0"/>
              <a:t> </a:t>
            </a:r>
            <a:r>
              <a:rPr lang="it-IT" sz="1600" dirty="0" err="1"/>
              <a:t>also</a:t>
            </a:r>
            <a:r>
              <a:rPr lang="it-IT" sz="1600" dirty="0"/>
              <a:t> </a:t>
            </a:r>
            <a:r>
              <a:rPr lang="it-IT" sz="1600" dirty="0" err="1"/>
              <a:t>results</a:t>
            </a:r>
            <a:r>
              <a:rPr lang="it-IT" sz="1600" dirty="0"/>
              <a:t> from the processing of </a:t>
            </a:r>
            <a:r>
              <a:rPr lang="it-IT" sz="1600" dirty="0" err="1"/>
              <a:t>filtered</a:t>
            </a:r>
            <a:r>
              <a:rPr lang="it-IT" sz="1600" dirty="0"/>
              <a:t> </a:t>
            </a:r>
            <a:r>
              <a:rPr lang="it-IT" sz="1600" dirty="0" err="1"/>
              <a:t>monoclonal</a:t>
            </a:r>
            <a:r>
              <a:rPr lang="it-IT" sz="1600" dirty="0"/>
              <a:t> light </a:t>
            </a:r>
            <a:r>
              <a:rPr lang="it-IT" sz="1600" dirty="0" err="1"/>
              <a:t>chains</a:t>
            </a:r>
            <a:r>
              <a:rPr lang="it-IT" sz="1600" dirty="0"/>
              <a:t>, </a:t>
            </a:r>
            <a:r>
              <a:rPr lang="it-IT" sz="1600" dirty="0" err="1"/>
              <a:t>which</a:t>
            </a:r>
            <a:r>
              <a:rPr lang="it-IT" sz="1600" dirty="0"/>
              <a:t> </a:t>
            </a:r>
            <a:r>
              <a:rPr lang="it-IT" sz="1600" dirty="0" err="1"/>
              <a:t>induces</a:t>
            </a:r>
            <a:r>
              <a:rPr lang="it-IT" sz="1600" dirty="0"/>
              <a:t> NF-</a:t>
            </a:r>
            <a:r>
              <a:rPr lang="it-IT" sz="1600" dirty="0" err="1"/>
              <a:t>kB</a:t>
            </a:r>
            <a:r>
              <a:rPr lang="it-IT" sz="1600" dirty="0"/>
              <a:t> and </a:t>
            </a:r>
            <a:r>
              <a:rPr lang="it-IT" sz="1600" dirty="0" err="1"/>
              <a:t>other</a:t>
            </a:r>
            <a:r>
              <a:rPr lang="it-IT" sz="1600" dirty="0"/>
              <a:t> </a:t>
            </a:r>
            <a:r>
              <a:rPr lang="it-IT" sz="1600" dirty="0" err="1"/>
              <a:t>signaling</a:t>
            </a:r>
            <a:r>
              <a:rPr lang="it-IT" sz="1600" dirty="0"/>
              <a:t> </a:t>
            </a:r>
            <a:r>
              <a:rPr lang="it-IT" sz="1600" dirty="0" err="1"/>
              <a:t>pathwaysleading</a:t>
            </a:r>
            <a:r>
              <a:rPr lang="it-IT" sz="1600" dirty="0"/>
              <a:t> to </a:t>
            </a:r>
            <a:r>
              <a:rPr lang="it-IT" sz="1600" dirty="0" err="1"/>
              <a:t>cytokine-mediated</a:t>
            </a:r>
            <a:r>
              <a:rPr lang="it-IT" sz="1600" dirty="0"/>
              <a:t> </a:t>
            </a:r>
            <a:r>
              <a:rPr lang="it-IT" sz="1600" dirty="0" err="1"/>
              <a:t>inflammatory</a:t>
            </a:r>
            <a:r>
              <a:rPr lang="it-IT" sz="1600" dirty="0"/>
              <a:t> infiltrate and </a:t>
            </a:r>
            <a:r>
              <a:rPr lang="it-IT" sz="1600" dirty="0" err="1"/>
              <a:t>subsequent</a:t>
            </a:r>
            <a:r>
              <a:rPr lang="it-IT" sz="1600" dirty="0"/>
              <a:t> </a:t>
            </a:r>
            <a:r>
              <a:rPr lang="it-IT" sz="1600" dirty="0" err="1"/>
              <a:t>matrix</a:t>
            </a:r>
            <a:r>
              <a:rPr lang="it-IT" sz="1600" dirty="0"/>
              <a:t> </a:t>
            </a:r>
            <a:r>
              <a:rPr lang="it-IT" sz="1600" dirty="0" err="1"/>
              <a:t>deposition</a:t>
            </a:r>
            <a:r>
              <a:rPr lang="it-IT" sz="1600" dirty="0"/>
              <a:t> and </a:t>
            </a:r>
            <a:r>
              <a:rPr lang="it-IT" sz="1600" dirty="0" err="1"/>
              <a:t>fibrosis</a:t>
            </a:r>
            <a:r>
              <a:rPr lang="it-IT" sz="1600" dirty="0"/>
              <a:t>. </a:t>
            </a:r>
          </a:p>
          <a:p>
            <a:endParaRPr lang="it-IT" sz="1600" dirty="0"/>
          </a:p>
          <a:p>
            <a:r>
              <a:rPr lang="it-IT" sz="1600" b="1" dirty="0"/>
              <a:t>Panel E shows </a:t>
            </a:r>
            <a:r>
              <a:rPr lang="it-IT" sz="1600" b="1" dirty="0" err="1"/>
              <a:t>glomerular</a:t>
            </a:r>
            <a:r>
              <a:rPr lang="it-IT" sz="1600" b="1" dirty="0"/>
              <a:t> </a:t>
            </a:r>
            <a:r>
              <a:rPr lang="it-IT" sz="1600" b="1" dirty="0" err="1"/>
              <a:t>crescent</a:t>
            </a:r>
            <a:r>
              <a:rPr lang="it-IT" sz="1600" b="1" dirty="0"/>
              <a:t>. </a:t>
            </a:r>
            <a:r>
              <a:rPr lang="it-IT" sz="1600" dirty="0" err="1"/>
              <a:t>Virtually</a:t>
            </a:r>
            <a:r>
              <a:rPr lang="it-IT" sz="1600" dirty="0"/>
              <a:t> </a:t>
            </a:r>
            <a:r>
              <a:rPr lang="it-IT" sz="1600" dirty="0" err="1"/>
              <a:t>every</a:t>
            </a:r>
            <a:r>
              <a:rPr lang="it-IT" sz="1600" dirty="0"/>
              <a:t> </a:t>
            </a:r>
            <a:r>
              <a:rPr lang="it-IT" sz="1600" dirty="0" err="1"/>
              <a:t>recognized</a:t>
            </a:r>
            <a:r>
              <a:rPr lang="it-IT" sz="1600" dirty="0"/>
              <a:t> </a:t>
            </a:r>
            <a:r>
              <a:rPr lang="it-IT" sz="1600" dirty="0" err="1"/>
              <a:t>nephropathologic</a:t>
            </a:r>
            <a:r>
              <a:rPr lang="it-IT" sz="1600" dirty="0"/>
              <a:t> </a:t>
            </a:r>
            <a:r>
              <a:rPr lang="it-IT" sz="1600" dirty="0" err="1"/>
              <a:t>lesion</a:t>
            </a:r>
            <a:r>
              <a:rPr lang="it-IT" sz="1600" dirty="0"/>
              <a:t> </a:t>
            </a:r>
            <a:r>
              <a:rPr lang="it-IT" sz="1600" dirty="0" err="1"/>
              <a:t>has</a:t>
            </a:r>
            <a:r>
              <a:rPr lang="it-IT" sz="1600" dirty="0"/>
              <a:t> </a:t>
            </a:r>
            <a:r>
              <a:rPr lang="it-IT" sz="1600" dirty="0" err="1"/>
              <a:t>been</a:t>
            </a:r>
            <a:r>
              <a:rPr lang="it-IT" sz="1600" dirty="0"/>
              <a:t> </a:t>
            </a:r>
            <a:r>
              <a:rPr lang="it-IT" sz="1600" dirty="0" err="1"/>
              <a:t>described</a:t>
            </a:r>
            <a:r>
              <a:rPr lang="it-IT" sz="1600" dirty="0"/>
              <a:t> in </a:t>
            </a:r>
            <a:r>
              <a:rPr lang="it-IT" sz="1600" dirty="0" err="1"/>
              <a:t>association</a:t>
            </a:r>
            <a:r>
              <a:rPr lang="it-IT" sz="1600" dirty="0"/>
              <a:t> with </a:t>
            </a:r>
            <a:r>
              <a:rPr lang="it-IT" sz="1600" dirty="0" err="1"/>
              <a:t>paraproteinemia</a:t>
            </a:r>
            <a:r>
              <a:rPr lang="it-IT" sz="1600" dirty="0"/>
              <a:t>. </a:t>
            </a:r>
          </a:p>
        </p:txBody>
      </p:sp>
      <p:sp>
        <p:nvSpPr>
          <p:cNvPr id="6" name="Rettangolo 5">
            <a:extLst>
              <a:ext uri="{FF2B5EF4-FFF2-40B4-BE49-F238E27FC236}">
                <a16:creationId xmlns:a16="http://schemas.microsoft.com/office/drawing/2014/main" id="{4B358ED5-A6C4-49D7-9EFD-18F538352EF8}"/>
              </a:ext>
            </a:extLst>
          </p:cNvPr>
          <p:cNvSpPr/>
          <p:nvPr/>
        </p:nvSpPr>
        <p:spPr>
          <a:xfrm>
            <a:off x="1847528" y="6311900"/>
            <a:ext cx="3496022" cy="276999"/>
          </a:xfrm>
          <a:prstGeom prst="rect">
            <a:avLst/>
          </a:prstGeom>
        </p:spPr>
        <p:txBody>
          <a:bodyPr wrap="none">
            <a:spAutoFit/>
          </a:bodyPr>
          <a:lstStyle/>
          <a:p>
            <a:r>
              <a:rPr lang="it-IT" sz="1200" b="1" dirty="0" err="1">
                <a:latin typeface="Helvetica-BoldOblique"/>
              </a:rPr>
              <a:t>Heher</a:t>
            </a:r>
            <a:r>
              <a:rPr lang="it-IT" sz="1200" b="1" dirty="0">
                <a:latin typeface="Helvetica-BoldOblique"/>
              </a:rPr>
              <a:t> EC et al. Blood</a:t>
            </a:r>
            <a:r>
              <a:rPr lang="it-IT" sz="1200" b="1" dirty="0">
                <a:latin typeface="Helvetica-Bold"/>
              </a:rPr>
              <a:t>. 2010;116(9):1397-1404)</a:t>
            </a:r>
            <a:endParaRPr lang="it-IT" sz="1200" dirty="0"/>
          </a:p>
        </p:txBody>
      </p:sp>
    </p:spTree>
    <p:extLst>
      <p:ext uri="{BB962C8B-B14F-4D97-AF65-F5344CB8AC3E}">
        <p14:creationId xmlns:p14="http://schemas.microsoft.com/office/powerpoint/2010/main" val="3037067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0376AC-165D-40A5-9080-75DBC1A5BB16}"/>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69935E45-33A3-4CD6-B981-AD6C937CEFA1}"/>
              </a:ext>
            </a:extLst>
          </p:cNvPr>
          <p:cNvPicPr>
            <a:picLocks noGrp="1" noChangeAspect="1"/>
          </p:cNvPicPr>
          <p:nvPr>
            <p:ph idx="1"/>
          </p:nvPr>
        </p:nvPicPr>
        <p:blipFill>
          <a:blip r:embed="rId2"/>
          <a:stretch>
            <a:fillRect/>
          </a:stretch>
        </p:blipFill>
        <p:spPr>
          <a:xfrm>
            <a:off x="223296" y="44624"/>
            <a:ext cx="11249696" cy="6705364"/>
          </a:xfrm>
          <a:prstGeom prst="rect">
            <a:avLst/>
          </a:prstGeom>
        </p:spPr>
      </p:pic>
      <p:sp>
        <p:nvSpPr>
          <p:cNvPr id="5" name="Rettangolo 4">
            <a:extLst>
              <a:ext uri="{FF2B5EF4-FFF2-40B4-BE49-F238E27FC236}">
                <a16:creationId xmlns:a16="http://schemas.microsoft.com/office/drawing/2014/main" id="{1AE0714F-20D2-4BB6-8757-31BA7AB25D76}"/>
              </a:ext>
            </a:extLst>
          </p:cNvPr>
          <p:cNvSpPr/>
          <p:nvPr/>
        </p:nvSpPr>
        <p:spPr>
          <a:xfrm rot="16200000">
            <a:off x="10042137" y="4246424"/>
            <a:ext cx="3496022" cy="276999"/>
          </a:xfrm>
          <a:prstGeom prst="rect">
            <a:avLst/>
          </a:prstGeom>
        </p:spPr>
        <p:txBody>
          <a:bodyPr wrap="none">
            <a:spAutoFit/>
          </a:bodyPr>
          <a:lstStyle/>
          <a:p>
            <a:r>
              <a:rPr lang="it-IT" sz="1200" b="1" dirty="0" err="1">
                <a:latin typeface="Helvetica-BoldOblique"/>
              </a:rPr>
              <a:t>Heher</a:t>
            </a:r>
            <a:r>
              <a:rPr lang="it-IT" sz="1200" b="1" dirty="0">
                <a:latin typeface="Helvetica-BoldOblique"/>
              </a:rPr>
              <a:t> EC et al. Blood</a:t>
            </a:r>
            <a:r>
              <a:rPr lang="it-IT" sz="1200" b="1" dirty="0">
                <a:latin typeface="Helvetica-Bold"/>
              </a:rPr>
              <a:t>. 2010;116(9):1397-1404)</a:t>
            </a:r>
            <a:endParaRPr lang="it-IT" sz="1200" dirty="0"/>
          </a:p>
        </p:txBody>
      </p:sp>
    </p:spTree>
    <p:extLst>
      <p:ext uri="{BB962C8B-B14F-4D97-AF65-F5344CB8AC3E}">
        <p14:creationId xmlns:p14="http://schemas.microsoft.com/office/powerpoint/2010/main" val="24304577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9C27EDAC-B709-4FDF-97BE-9A0F04059FBF}"/>
              </a:ext>
            </a:extLst>
          </p:cNvPr>
          <p:cNvPicPr>
            <a:picLocks noChangeAspect="1"/>
          </p:cNvPicPr>
          <p:nvPr/>
        </p:nvPicPr>
        <p:blipFill>
          <a:blip r:embed="rId2"/>
          <a:stretch>
            <a:fillRect/>
          </a:stretch>
        </p:blipFill>
        <p:spPr>
          <a:xfrm>
            <a:off x="2927648" y="188640"/>
            <a:ext cx="7095708" cy="6480720"/>
          </a:xfrm>
          <a:prstGeom prst="rect">
            <a:avLst/>
          </a:prstGeom>
        </p:spPr>
      </p:pic>
      <p:sp>
        <p:nvSpPr>
          <p:cNvPr id="5" name="Rettangolo 4">
            <a:extLst>
              <a:ext uri="{FF2B5EF4-FFF2-40B4-BE49-F238E27FC236}">
                <a16:creationId xmlns:a16="http://schemas.microsoft.com/office/drawing/2014/main" id="{3851F1BE-1771-463E-9213-71D2B6A41DDD}"/>
              </a:ext>
            </a:extLst>
          </p:cNvPr>
          <p:cNvSpPr/>
          <p:nvPr/>
        </p:nvSpPr>
        <p:spPr>
          <a:xfrm rot="16200000">
            <a:off x="8197309" y="3339559"/>
            <a:ext cx="6578836" cy="276999"/>
          </a:xfrm>
          <a:prstGeom prst="rect">
            <a:avLst/>
          </a:prstGeom>
        </p:spPr>
        <p:txBody>
          <a:bodyPr wrap="square">
            <a:spAutoFit/>
          </a:bodyPr>
          <a:lstStyle/>
          <a:p>
            <a:r>
              <a:rPr lang="en-US" sz="1200" b="1" dirty="0" err="1">
                <a:latin typeface="AdvPS8E9A"/>
              </a:rPr>
              <a:t>Dispenzieri</a:t>
            </a:r>
            <a:r>
              <a:rPr lang="en-US" sz="1200" b="1" dirty="0">
                <a:latin typeface="AdvPS8E9A"/>
              </a:rPr>
              <a:t> &amp; </a:t>
            </a:r>
            <a:r>
              <a:rPr lang="en-US" sz="1200" b="1" dirty="0" err="1">
                <a:latin typeface="AdvPS8E9A"/>
              </a:rPr>
              <a:t>Kyle.Best</a:t>
            </a:r>
            <a:r>
              <a:rPr lang="en-US" sz="1200" b="1" dirty="0">
                <a:latin typeface="AdvPS8E9A"/>
              </a:rPr>
              <a:t> Practice &amp; Research Clinical </a:t>
            </a:r>
            <a:r>
              <a:rPr lang="en-US" sz="1200" b="1" dirty="0" err="1">
                <a:latin typeface="AdvPS8E9A"/>
              </a:rPr>
              <a:t>Haematology</a:t>
            </a:r>
            <a:r>
              <a:rPr lang="en-US" sz="1200" b="1" dirty="0">
                <a:latin typeface="AdvPS8E9A"/>
              </a:rPr>
              <a:t>. 2005;18:</a:t>
            </a:r>
            <a:r>
              <a:rPr lang="it-IT" sz="1200" b="1" dirty="0">
                <a:latin typeface="AdvPS8E9A"/>
              </a:rPr>
              <a:t>673–688.</a:t>
            </a:r>
            <a:endParaRPr lang="it-IT" sz="1200" b="1" dirty="0"/>
          </a:p>
        </p:txBody>
      </p:sp>
      <p:sp>
        <p:nvSpPr>
          <p:cNvPr id="6" name="Rettangolo 5">
            <a:extLst>
              <a:ext uri="{FF2B5EF4-FFF2-40B4-BE49-F238E27FC236}">
                <a16:creationId xmlns:a16="http://schemas.microsoft.com/office/drawing/2014/main" id="{F7F0D5EB-47F8-4DED-AC86-8EA44CD5F6EC}"/>
              </a:ext>
            </a:extLst>
          </p:cNvPr>
          <p:cNvSpPr/>
          <p:nvPr/>
        </p:nvSpPr>
        <p:spPr>
          <a:xfrm>
            <a:off x="2927648" y="1196752"/>
            <a:ext cx="7095708" cy="122413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Immagine 6">
            <a:extLst>
              <a:ext uri="{FF2B5EF4-FFF2-40B4-BE49-F238E27FC236}">
                <a16:creationId xmlns:a16="http://schemas.microsoft.com/office/drawing/2014/main" id="{3215D239-C6A6-4F86-9B30-8A336D9A70B3}"/>
              </a:ext>
            </a:extLst>
          </p:cNvPr>
          <p:cNvPicPr>
            <a:picLocks noChangeAspect="1"/>
          </p:cNvPicPr>
          <p:nvPr/>
        </p:nvPicPr>
        <p:blipFill>
          <a:blip r:embed="rId3"/>
          <a:stretch>
            <a:fillRect/>
          </a:stretch>
        </p:blipFill>
        <p:spPr>
          <a:xfrm>
            <a:off x="2872385" y="3806122"/>
            <a:ext cx="7132938" cy="1855126"/>
          </a:xfrm>
          <a:prstGeom prst="rect">
            <a:avLst/>
          </a:prstGeom>
        </p:spPr>
      </p:pic>
      <p:sp>
        <p:nvSpPr>
          <p:cNvPr id="8" name="Rettangolo 7">
            <a:extLst>
              <a:ext uri="{FF2B5EF4-FFF2-40B4-BE49-F238E27FC236}">
                <a16:creationId xmlns:a16="http://schemas.microsoft.com/office/drawing/2014/main" id="{08AA64C3-9B68-4B3B-957F-245AA94AE1E3}"/>
              </a:ext>
            </a:extLst>
          </p:cNvPr>
          <p:cNvSpPr/>
          <p:nvPr/>
        </p:nvSpPr>
        <p:spPr>
          <a:xfrm>
            <a:off x="5015880" y="764704"/>
            <a:ext cx="936104" cy="547260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7855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F784B4E-E6DA-40EC-98D1-EA12967E78E5}"/>
              </a:ext>
            </a:extLst>
          </p:cNvPr>
          <p:cNvSpPr>
            <a:spLocks noGrp="1"/>
          </p:cNvSpPr>
          <p:nvPr>
            <p:ph type="title"/>
          </p:nvPr>
        </p:nvSpPr>
        <p:spPr/>
        <p:txBody>
          <a:bodyPr/>
          <a:lstStyle/>
          <a:p>
            <a:r>
              <a:rPr lang="it-IT" b="1" dirty="0">
                <a:latin typeface="+mn-lt"/>
              </a:rPr>
              <a:t>MM and </a:t>
            </a:r>
            <a:r>
              <a:rPr lang="it-IT" b="1" dirty="0" err="1">
                <a:latin typeface="+mn-lt"/>
              </a:rPr>
              <a:t>monoclonal</a:t>
            </a:r>
            <a:r>
              <a:rPr lang="it-IT" b="1" dirty="0">
                <a:latin typeface="+mn-lt"/>
              </a:rPr>
              <a:t> Ig </a:t>
            </a:r>
            <a:r>
              <a:rPr lang="it-IT" b="1" dirty="0" err="1">
                <a:latin typeface="+mn-lt"/>
              </a:rPr>
              <a:t>protein</a:t>
            </a:r>
            <a:endParaRPr lang="it-IT" b="1" dirty="0">
              <a:latin typeface="+mn-lt"/>
            </a:endParaRPr>
          </a:p>
        </p:txBody>
      </p:sp>
      <p:sp>
        <p:nvSpPr>
          <p:cNvPr id="3" name="Segnaposto contenuto 2">
            <a:extLst>
              <a:ext uri="{FF2B5EF4-FFF2-40B4-BE49-F238E27FC236}">
                <a16:creationId xmlns:a16="http://schemas.microsoft.com/office/drawing/2014/main" id="{702493C7-C64E-4DE8-963F-E6A8BCF200DD}"/>
              </a:ext>
            </a:extLst>
          </p:cNvPr>
          <p:cNvSpPr>
            <a:spLocks noGrp="1"/>
          </p:cNvSpPr>
          <p:nvPr>
            <p:ph idx="1"/>
          </p:nvPr>
        </p:nvSpPr>
        <p:spPr>
          <a:xfrm>
            <a:off x="335361" y="1825627"/>
            <a:ext cx="5904656" cy="4667242"/>
          </a:xfrm>
        </p:spPr>
        <p:txBody>
          <a:bodyPr/>
          <a:lstStyle/>
          <a:p>
            <a:r>
              <a:rPr lang="en-US" sz="2400" dirty="0"/>
              <a:t>In most patients, MM is characterized by the secretion of </a:t>
            </a:r>
            <a:r>
              <a:rPr lang="en-US" sz="2400" b="1" dirty="0"/>
              <a:t>a monoclonal Ig protein (also known as M protein or monoclonal protein), </a:t>
            </a:r>
            <a:r>
              <a:rPr lang="en-US" sz="2400" dirty="0"/>
              <a:t>which is produced by the abnormal plasma cells. </a:t>
            </a:r>
          </a:p>
          <a:p>
            <a:endParaRPr lang="en-US" sz="2400" dirty="0"/>
          </a:p>
          <a:p>
            <a:r>
              <a:rPr lang="en-US" sz="2400" dirty="0"/>
              <a:t>In 15–20% of patients, the MM cells secrete only monoclonal free light chains (</a:t>
            </a:r>
            <a:r>
              <a:rPr lang="en-US" sz="2400" b="1" dirty="0"/>
              <a:t>micromolecular MM</a:t>
            </a:r>
            <a:r>
              <a:rPr lang="en-US" sz="2400" dirty="0"/>
              <a:t>)</a:t>
            </a:r>
          </a:p>
          <a:p>
            <a:endParaRPr lang="en-US" sz="2400" dirty="0"/>
          </a:p>
          <a:p>
            <a:r>
              <a:rPr lang="en-US" sz="2400" dirty="0"/>
              <a:t>In &lt;3% of patients, MM cells secrete no monoclonal protein.</a:t>
            </a:r>
            <a:endParaRPr lang="it-IT" sz="2400" dirty="0"/>
          </a:p>
        </p:txBody>
      </p:sp>
      <p:sp>
        <p:nvSpPr>
          <p:cNvPr id="5" name="Rettangolo 4">
            <a:extLst>
              <a:ext uri="{FF2B5EF4-FFF2-40B4-BE49-F238E27FC236}">
                <a16:creationId xmlns:a16="http://schemas.microsoft.com/office/drawing/2014/main" id="{B2C2DF54-2618-4B2A-92CB-3F01A67B08C0}"/>
              </a:ext>
            </a:extLst>
          </p:cNvPr>
          <p:cNvSpPr/>
          <p:nvPr/>
        </p:nvSpPr>
        <p:spPr>
          <a:xfrm>
            <a:off x="7320136" y="6308203"/>
            <a:ext cx="2661178" cy="307777"/>
          </a:xfrm>
          <a:prstGeom prst="rect">
            <a:avLst/>
          </a:prstGeom>
        </p:spPr>
        <p:txBody>
          <a:bodyPr wrap="none">
            <a:spAutoFit/>
          </a:bodyPr>
          <a:lstStyle/>
          <a:p>
            <a:r>
              <a:rPr lang="es-ES" sz="1400" b="1" dirty="0"/>
              <a:t>Kyle. Mayo Clin Proc. 2003;78:21.</a:t>
            </a:r>
            <a:endParaRPr lang="it-IT" sz="1400" b="1" dirty="0"/>
          </a:p>
        </p:txBody>
      </p:sp>
      <p:sp>
        <p:nvSpPr>
          <p:cNvPr id="6" name="Rettangolo 5">
            <a:extLst>
              <a:ext uri="{FF2B5EF4-FFF2-40B4-BE49-F238E27FC236}">
                <a16:creationId xmlns:a16="http://schemas.microsoft.com/office/drawing/2014/main" id="{944C37B9-3B91-446B-953C-33C934CC7E44}"/>
              </a:ext>
            </a:extLst>
          </p:cNvPr>
          <p:cNvSpPr/>
          <p:nvPr/>
        </p:nvSpPr>
        <p:spPr>
          <a:xfrm>
            <a:off x="6856344" y="1690690"/>
            <a:ext cx="5000295" cy="4093428"/>
          </a:xfrm>
          <a:prstGeom prst="rect">
            <a:avLst/>
          </a:prstGeom>
        </p:spPr>
        <p:txBody>
          <a:bodyPr wrap="square">
            <a:spAutoFit/>
          </a:bodyPr>
          <a:lstStyle/>
          <a:p>
            <a:r>
              <a:rPr lang="it-IT" sz="2000" dirty="0"/>
              <a:t>●</a:t>
            </a:r>
            <a:r>
              <a:rPr lang="it-IT" sz="2000" dirty="0" err="1"/>
              <a:t>IgG</a:t>
            </a:r>
            <a:r>
              <a:rPr lang="it-IT" sz="2000" dirty="0"/>
              <a:t> – 52%</a:t>
            </a:r>
          </a:p>
          <a:p>
            <a:r>
              <a:rPr lang="it-IT" sz="2000" dirty="0"/>
              <a:t>●</a:t>
            </a:r>
            <a:r>
              <a:rPr lang="it-IT" sz="2000" dirty="0" err="1"/>
              <a:t>IgA</a:t>
            </a:r>
            <a:r>
              <a:rPr lang="it-IT" sz="2000" dirty="0"/>
              <a:t> – 21 %</a:t>
            </a:r>
          </a:p>
          <a:p>
            <a:r>
              <a:rPr lang="it-IT" sz="2000" dirty="0"/>
              <a:t>●K or </a:t>
            </a:r>
            <a:r>
              <a:rPr lang="el-GR" sz="2000" dirty="0"/>
              <a:t>λ</a:t>
            </a:r>
            <a:r>
              <a:rPr lang="it-IT" sz="2000" dirty="0"/>
              <a:t> light </a:t>
            </a:r>
            <a:r>
              <a:rPr lang="it-IT" sz="2000" dirty="0" err="1"/>
              <a:t>chain</a:t>
            </a:r>
            <a:r>
              <a:rPr lang="it-IT" sz="2000" dirty="0"/>
              <a:t> </a:t>
            </a:r>
            <a:r>
              <a:rPr lang="it-IT" sz="2000" dirty="0" err="1"/>
              <a:t>only</a:t>
            </a:r>
            <a:r>
              <a:rPr lang="it-IT" sz="2000" dirty="0"/>
              <a:t> (</a:t>
            </a:r>
            <a:r>
              <a:rPr lang="it-IT" sz="2000" dirty="0" err="1"/>
              <a:t>Bence</a:t>
            </a:r>
            <a:r>
              <a:rPr lang="it-IT" sz="2000" dirty="0"/>
              <a:t> Jones) – 16%</a:t>
            </a:r>
          </a:p>
          <a:p>
            <a:r>
              <a:rPr lang="it-IT" sz="2000" dirty="0"/>
              <a:t>●</a:t>
            </a:r>
            <a:r>
              <a:rPr lang="it-IT" sz="2000" dirty="0" err="1"/>
              <a:t>IgD</a:t>
            </a:r>
            <a:r>
              <a:rPr lang="it-IT" sz="2000" dirty="0"/>
              <a:t> – 2%</a:t>
            </a:r>
          </a:p>
          <a:p>
            <a:r>
              <a:rPr lang="it-IT" sz="2000" dirty="0"/>
              <a:t>●</a:t>
            </a:r>
            <a:r>
              <a:rPr lang="it-IT" sz="2000" dirty="0" err="1"/>
              <a:t>Biclonal</a:t>
            </a:r>
            <a:r>
              <a:rPr lang="it-IT" sz="2000" dirty="0"/>
              <a:t> – 2%</a:t>
            </a:r>
          </a:p>
          <a:p>
            <a:r>
              <a:rPr lang="it-IT" sz="2000" dirty="0"/>
              <a:t>●</a:t>
            </a:r>
            <a:r>
              <a:rPr lang="it-IT" sz="2000" dirty="0" err="1"/>
              <a:t>IgM</a:t>
            </a:r>
            <a:r>
              <a:rPr lang="it-IT" sz="2000" dirty="0"/>
              <a:t> – 0.5%</a:t>
            </a:r>
          </a:p>
          <a:p>
            <a:r>
              <a:rPr lang="it-IT" sz="2000" dirty="0"/>
              <a:t>●Negative – 6.5%</a:t>
            </a:r>
          </a:p>
          <a:p>
            <a:endParaRPr lang="en-US" sz="2000" dirty="0"/>
          </a:p>
          <a:p>
            <a:r>
              <a:rPr lang="en-US" sz="2000" dirty="0"/>
              <a:t>K is the predominant light chain isotype compared with </a:t>
            </a:r>
            <a:r>
              <a:rPr lang="el-GR" sz="2000" dirty="0"/>
              <a:t>λ</a:t>
            </a:r>
            <a:r>
              <a:rPr lang="en-US" sz="2000" dirty="0"/>
              <a:t>, by a factor of 2 to 1 with the exception that </a:t>
            </a:r>
            <a:r>
              <a:rPr lang="el-GR" sz="2000" dirty="0"/>
              <a:t>λ</a:t>
            </a:r>
            <a:r>
              <a:rPr lang="en-US" sz="2000" dirty="0"/>
              <a:t> light chains are more common in </a:t>
            </a:r>
            <a:r>
              <a:rPr lang="en-US" sz="2000" dirty="0" err="1"/>
              <a:t>IgD</a:t>
            </a:r>
            <a:r>
              <a:rPr lang="en-US" sz="2000" dirty="0"/>
              <a:t> MM and MM associated with amyloidosis</a:t>
            </a:r>
            <a:endParaRPr lang="it-IT" sz="2000" dirty="0"/>
          </a:p>
        </p:txBody>
      </p:sp>
    </p:spTree>
    <p:extLst>
      <p:ext uri="{BB962C8B-B14F-4D97-AF65-F5344CB8AC3E}">
        <p14:creationId xmlns:p14="http://schemas.microsoft.com/office/powerpoint/2010/main" val="9555793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5852F0-2B10-41CD-81DA-4351292AAD21}"/>
              </a:ext>
            </a:extLst>
          </p:cNvPr>
          <p:cNvSpPr>
            <a:spLocks noGrp="1"/>
          </p:cNvSpPr>
          <p:nvPr>
            <p:ph type="title"/>
          </p:nvPr>
        </p:nvSpPr>
        <p:spPr>
          <a:xfrm>
            <a:off x="335360" y="365131"/>
            <a:ext cx="11521280" cy="1325559"/>
          </a:xfrm>
        </p:spPr>
        <p:txBody>
          <a:bodyPr/>
          <a:lstStyle/>
          <a:p>
            <a:r>
              <a:rPr lang="en-US" sz="2800" b="1" dirty="0">
                <a:latin typeface="+mn-lt"/>
              </a:rPr>
              <a:t>Common characteristics of peripheral neuropathies in plasma cell dyscrasias</a:t>
            </a:r>
            <a:endParaRPr lang="it-IT" sz="2800" b="1" dirty="0">
              <a:latin typeface="+mn-lt"/>
            </a:endParaRPr>
          </a:p>
        </p:txBody>
      </p:sp>
      <p:pic>
        <p:nvPicPr>
          <p:cNvPr id="4" name="Segnaposto contenuto 3">
            <a:extLst>
              <a:ext uri="{FF2B5EF4-FFF2-40B4-BE49-F238E27FC236}">
                <a16:creationId xmlns:a16="http://schemas.microsoft.com/office/drawing/2014/main" id="{185C30F7-35D7-478B-A84E-687C39563338}"/>
              </a:ext>
            </a:extLst>
          </p:cNvPr>
          <p:cNvPicPr>
            <a:picLocks noGrp="1" noChangeAspect="1"/>
          </p:cNvPicPr>
          <p:nvPr>
            <p:ph idx="1"/>
          </p:nvPr>
        </p:nvPicPr>
        <p:blipFill rotWithShape="1">
          <a:blip r:embed="rId2"/>
          <a:srcRect l="1" r="391" b="1559"/>
          <a:stretch/>
        </p:blipFill>
        <p:spPr>
          <a:xfrm>
            <a:off x="47328" y="1615190"/>
            <a:ext cx="12144673" cy="4622122"/>
          </a:xfrm>
          <a:prstGeom prst="rect">
            <a:avLst/>
          </a:prstGeom>
        </p:spPr>
      </p:pic>
      <p:sp>
        <p:nvSpPr>
          <p:cNvPr id="5" name="Rettangolo 4">
            <a:extLst>
              <a:ext uri="{FF2B5EF4-FFF2-40B4-BE49-F238E27FC236}">
                <a16:creationId xmlns:a16="http://schemas.microsoft.com/office/drawing/2014/main" id="{E274625D-B339-4751-97B9-9F72EB854814}"/>
              </a:ext>
            </a:extLst>
          </p:cNvPr>
          <p:cNvSpPr/>
          <p:nvPr/>
        </p:nvSpPr>
        <p:spPr>
          <a:xfrm>
            <a:off x="8184232" y="6385147"/>
            <a:ext cx="3784754" cy="276999"/>
          </a:xfrm>
          <a:prstGeom prst="rect">
            <a:avLst/>
          </a:prstGeom>
        </p:spPr>
        <p:txBody>
          <a:bodyPr wrap="none">
            <a:spAutoFit/>
          </a:bodyPr>
          <a:lstStyle/>
          <a:p>
            <a:r>
              <a:rPr lang="it-IT" sz="1200" b="1" dirty="0" err="1">
                <a:latin typeface="AdvTTeb5f0e55.I"/>
              </a:rPr>
              <a:t>Rosenbaum</a:t>
            </a:r>
            <a:r>
              <a:rPr lang="it-IT" sz="1200" b="1" dirty="0">
                <a:latin typeface="AdvTTeb5f0e55.I"/>
              </a:rPr>
              <a:t> E et al. </a:t>
            </a:r>
            <a:r>
              <a:rPr lang="it-IT" sz="1200" b="1" dirty="0" err="1">
                <a:latin typeface="AdvTTeb5f0e55.I"/>
              </a:rPr>
              <a:t>Hematological</a:t>
            </a:r>
            <a:r>
              <a:rPr lang="it-IT" sz="1200" b="1" dirty="0">
                <a:latin typeface="AdvTTeb5f0e55.I"/>
              </a:rPr>
              <a:t> </a:t>
            </a:r>
            <a:r>
              <a:rPr lang="it-IT" sz="1200" b="1" dirty="0" err="1">
                <a:latin typeface="AdvTTeb5f0e55.I"/>
              </a:rPr>
              <a:t>Oncology</a:t>
            </a:r>
            <a:r>
              <a:rPr lang="it-IT" sz="1200" b="1" dirty="0">
                <a:latin typeface="AdvTTa9c1b374"/>
              </a:rPr>
              <a:t>. 2017;1</a:t>
            </a:r>
            <a:r>
              <a:rPr lang="it-IT" sz="1200" b="1" dirty="0">
                <a:latin typeface="AdvTTa9c1b374+20"/>
              </a:rPr>
              <a:t>–</a:t>
            </a:r>
            <a:r>
              <a:rPr lang="it-IT" sz="1200" b="1" dirty="0">
                <a:latin typeface="AdvTTa9c1b374"/>
              </a:rPr>
              <a:t>12.</a:t>
            </a:r>
            <a:endParaRPr lang="it-IT" sz="3600" b="1" dirty="0"/>
          </a:p>
        </p:txBody>
      </p:sp>
      <p:sp>
        <p:nvSpPr>
          <p:cNvPr id="6" name="Rettangolo 5">
            <a:extLst>
              <a:ext uri="{FF2B5EF4-FFF2-40B4-BE49-F238E27FC236}">
                <a16:creationId xmlns:a16="http://schemas.microsoft.com/office/drawing/2014/main" id="{25C00716-44BF-4EF5-A397-6FB6C20B1C5D}"/>
              </a:ext>
            </a:extLst>
          </p:cNvPr>
          <p:cNvSpPr/>
          <p:nvPr/>
        </p:nvSpPr>
        <p:spPr>
          <a:xfrm>
            <a:off x="0" y="2981496"/>
            <a:ext cx="12192000" cy="5915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28162495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B7BDA825-D656-47D2-9811-BDE0BD1774DE}"/>
              </a:ext>
            </a:extLst>
          </p:cNvPr>
          <p:cNvPicPr>
            <a:picLocks noChangeAspect="1"/>
          </p:cNvPicPr>
          <p:nvPr/>
        </p:nvPicPr>
        <p:blipFill>
          <a:blip r:embed="rId2"/>
          <a:stretch>
            <a:fillRect/>
          </a:stretch>
        </p:blipFill>
        <p:spPr>
          <a:xfrm>
            <a:off x="3287688" y="121371"/>
            <a:ext cx="6147093" cy="6390673"/>
          </a:xfrm>
          <a:prstGeom prst="rect">
            <a:avLst/>
          </a:prstGeom>
        </p:spPr>
      </p:pic>
      <p:sp>
        <p:nvSpPr>
          <p:cNvPr id="3" name="Rettangolo 2">
            <a:extLst>
              <a:ext uri="{FF2B5EF4-FFF2-40B4-BE49-F238E27FC236}">
                <a16:creationId xmlns:a16="http://schemas.microsoft.com/office/drawing/2014/main" id="{BBC5746E-24B7-404A-BFF1-9498EDB493A3}"/>
              </a:ext>
            </a:extLst>
          </p:cNvPr>
          <p:cNvSpPr/>
          <p:nvPr/>
        </p:nvSpPr>
        <p:spPr>
          <a:xfrm rot="16200000">
            <a:off x="8197309" y="3339559"/>
            <a:ext cx="6578836" cy="276999"/>
          </a:xfrm>
          <a:prstGeom prst="rect">
            <a:avLst/>
          </a:prstGeom>
        </p:spPr>
        <p:txBody>
          <a:bodyPr wrap="square">
            <a:spAutoFit/>
          </a:bodyPr>
          <a:lstStyle/>
          <a:p>
            <a:r>
              <a:rPr lang="en-US" sz="1200" b="1" dirty="0" err="1">
                <a:latin typeface="AdvPS8E9A"/>
              </a:rPr>
              <a:t>Dispenzieri</a:t>
            </a:r>
            <a:r>
              <a:rPr lang="en-US" sz="1200" b="1" dirty="0">
                <a:latin typeface="AdvPS8E9A"/>
              </a:rPr>
              <a:t> &amp; </a:t>
            </a:r>
            <a:r>
              <a:rPr lang="en-US" sz="1200" b="1" dirty="0" err="1">
                <a:latin typeface="AdvPS8E9A"/>
              </a:rPr>
              <a:t>Kyle.Best</a:t>
            </a:r>
            <a:r>
              <a:rPr lang="en-US" sz="1200" b="1" dirty="0">
                <a:latin typeface="AdvPS8E9A"/>
              </a:rPr>
              <a:t> Practice &amp; Research Clinical </a:t>
            </a:r>
            <a:r>
              <a:rPr lang="en-US" sz="1200" b="1" dirty="0" err="1">
                <a:latin typeface="AdvPS8E9A"/>
              </a:rPr>
              <a:t>Haematology</a:t>
            </a:r>
            <a:r>
              <a:rPr lang="en-US" sz="1200" b="1" dirty="0">
                <a:latin typeface="AdvPS8E9A"/>
              </a:rPr>
              <a:t>. 2005;18:</a:t>
            </a:r>
            <a:r>
              <a:rPr lang="it-IT" sz="1200" b="1" dirty="0">
                <a:latin typeface="AdvPS8E9A"/>
              </a:rPr>
              <a:t>673–688.</a:t>
            </a:r>
            <a:endParaRPr lang="it-IT" sz="1200" b="1" dirty="0"/>
          </a:p>
        </p:txBody>
      </p:sp>
    </p:spTree>
    <p:extLst>
      <p:ext uri="{BB962C8B-B14F-4D97-AF65-F5344CB8AC3E}">
        <p14:creationId xmlns:p14="http://schemas.microsoft.com/office/powerpoint/2010/main" val="14380812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a:latin typeface="+mn-lt"/>
              </a:rPr>
              <a:t>MM: Symptoms.</a:t>
            </a:r>
            <a:endParaRPr lang="it-IT" b="1" dirty="0">
              <a:latin typeface="+mn-lt"/>
            </a:endParaRPr>
          </a:p>
        </p:txBody>
      </p:sp>
      <p:sp>
        <p:nvSpPr>
          <p:cNvPr id="3" name="Segnaposto contenuto 2"/>
          <p:cNvSpPr>
            <a:spLocks noGrp="1"/>
          </p:cNvSpPr>
          <p:nvPr>
            <p:ph idx="1"/>
          </p:nvPr>
        </p:nvSpPr>
        <p:spPr/>
        <p:txBody>
          <a:bodyPr/>
          <a:lstStyle/>
          <a:p>
            <a:r>
              <a:rPr lang="en-US" sz="2400" dirty="0"/>
              <a:t>The most common clinical manifestations of symptomatic MM are </a:t>
            </a:r>
          </a:p>
          <a:p>
            <a:pPr lvl="1"/>
            <a:r>
              <a:rPr lang="en-US" sz="2000" dirty="0" err="1"/>
              <a:t>anaemia</a:t>
            </a:r>
            <a:r>
              <a:rPr lang="en-US" sz="2000" dirty="0"/>
              <a:t>, </a:t>
            </a:r>
          </a:p>
          <a:p>
            <a:pPr lvl="1"/>
            <a:r>
              <a:rPr lang="en-US" sz="2000" dirty="0"/>
              <a:t>infections, </a:t>
            </a:r>
          </a:p>
          <a:p>
            <a:pPr lvl="1"/>
            <a:r>
              <a:rPr lang="en-US" sz="2000" dirty="0"/>
              <a:t>lytic or </a:t>
            </a:r>
            <a:r>
              <a:rPr lang="en-US" sz="2000" dirty="0" err="1"/>
              <a:t>osteopenic</a:t>
            </a:r>
            <a:r>
              <a:rPr lang="en-US" sz="2000" dirty="0"/>
              <a:t> bone disease,</a:t>
            </a:r>
          </a:p>
          <a:p>
            <a:pPr lvl="1"/>
            <a:r>
              <a:rPr lang="en-US" sz="2000" dirty="0"/>
              <a:t>renal failure, </a:t>
            </a:r>
          </a:p>
          <a:p>
            <a:endParaRPr lang="en-US" sz="2400" dirty="0"/>
          </a:p>
          <a:p>
            <a:r>
              <a:rPr lang="en-US" sz="2400" dirty="0"/>
              <a:t>Patients with MM might be diagnosed at an asymptomatic stage by chance. </a:t>
            </a:r>
          </a:p>
          <a:p>
            <a:r>
              <a:rPr lang="en-US" sz="2400" dirty="0"/>
              <a:t>Generally, MM is diagnosed at an earlier stage today than in the past.</a:t>
            </a:r>
          </a:p>
          <a:p>
            <a:endParaRPr lang="en-US" sz="2400" dirty="0"/>
          </a:p>
          <a:p>
            <a:r>
              <a:rPr lang="en-US" sz="2400" dirty="0"/>
              <a:t>Back pain, particularly in older patients, or unclear </a:t>
            </a:r>
            <a:r>
              <a:rPr lang="en-US" sz="2400" dirty="0" err="1"/>
              <a:t>anaemia</a:t>
            </a:r>
            <a:r>
              <a:rPr lang="en-US" sz="2400" dirty="0"/>
              <a:t> should prompt screening for the presence of MM.</a:t>
            </a:r>
            <a:endParaRPr lang="it-IT" sz="2400" dirty="0"/>
          </a:p>
        </p:txBody>
      </p:sp>
    </p:spTree>
    <p:extLst>
      <p:ext uri="{BB962C8B-B14F-4D97-AF65-F5344CB8AC3E}">
        <p14:creationId xmlns:p14="http://schemas.microsoft.com/office/powerpoint/2010/main" val="14514127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D48E85C-A334-4857-93BB-EF8F37BE838C}"/>
              </a:ext>
            </a:extLst>
          </p:cNvPr>
          <p:cNvPicPr>
            <a:picLocks noChangeAspect="1"/>
          </p:cNvPicPr>
          <p:nvPr/>
        </p:nvPicPr>
        <p:blipFill>
          <a:blip r:embed="rId2"/>
          <a:stretch>
            <a:fillRect/>
          </a:stretch>
        </p:blipFill>
        <p:spPr>
          <a:xfrm>
            <a:off x="1016311" y="860761"/>
            <a:ext cx="10408281" cy="5459143"/>
          </a:xfrm>
          <a:prstGeom prst="rect">
            <a:avLst/>
          </a:prstGeom>
        </p:spPr>
      </p:pic>
    </p:spTree>
    <p:extLst>
      <p:ext uri="{BB962C8B-B14F-4D97-AF65-F5344CB8AC3E}">
        <p14:creationId xmlns:p14="http://schemas.microsoft.com/office/powerpoint/2010/main" val="2810161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1D60E1-8AAB-4D7E-B3B3-EA0B21DA3C77}"/>
              </a:ext>
            </a:extLst>
          </p:cNvPr>
          <p:cNvSpPr>
            <a:spLocks noGrp="1"/>
          </p:cNvSpPr>
          <p:nvPr>
            <p:ph type="title"/>
          </p:nvPr>
        </p:nvSpPr>
        <p:spPr/>
        <p:txBody>
          <a:bodyPr/>
          <a:lstStyle/>
          <a:p>
            <a:r>
              <a:rPr lang="it-IT" b="1" dirty="0">
                <a:latin typeface="+mn-lt"/>
              </a:rPr>
              <a:t>MM: </a:t>
            </a:r>
            <a:r>
              <a:rPr lang="it-IT" b="1" dirty="0" err="1">
                <a:latin typeface="+mn-lt"/>
              </a:rPr>
              <a:t>Clinical</a:t>
            </a:r>
            <a:r>
              <a:rPr lang="it-IT" b="1" dirty="0">
                <a:latin typeface="+mn-lt"/>
              </a:rPr>
              <a:t> </a:t>
            </a:r>
            <a:r>
              <a:rPr lang="it-IT" b="1" dirty="0" err="1">
                <a:latin typeface="+mn-lt"/>
              </a:rPr>
              <a:t>presentation</a:t>
            </a:r>
            <a:endParaRPr lang="it-IT" b="1" dirty="0">
              <a:latin typeface="+mn-lt"/>
            </a:endParaRPr>
          </a:p>
        </p:txBody>
      </p:sp>
      <p:sp>
        <p:nvSpPr>
          <p:cNvPr id="3" name="Segnaposto contenuto 2">
            <a:extLst>
              <a:ext uri="{FF2B5EF4-FFF2-40B4-BE49-F238E27FC236}">
                <a16:creationId xmlns:a16="http://schemas.microsoft.com/office/drawing/2014/main" id="{428FE56E-A7B6-4BEA-8875-835209B17158}"/>
              </a:ext>
            </a:extLst>
          </p:cNvPr>
          <p:cNvSpPr>
            <a:spLocks noGrp="1"/>
          </p:cNvSpPr>
          <p:nvPr>
            <p:ph idx="1"/>
          </p:nvPr>
        </p:nvSpPr>
        <p:spPr/>
        <p:txBody>
          <a:bodyPr/>
          <a:lstStyle/>
          <a:p>
            <a:r>
              <a:rPr lang="en-US" sz="2400" dirty="0"/>
              <a:t>Symptoms and signs present in 5 percent or less included: </a:t>
            </a:r>
          </a:p>
          <a:p>
            <a:pPr lvl="1"/>
            <a:r>
              <a:rPr lang="en-US" sz="2000" dirty="0" err="1"/>
              <a:t>paresthesias</a:t>
            </a:r>
            <a:r>
              <a:rPr lang="en-US" sz="2000" dirty="0"/>
              <a:t> (5 percent), </a:t>
            </a:r>
          </a:p>
          <a:p>
            <a:pPr lvl="1"/>
            <a:r>
              <a:rPr lang="en-US" sz="2000" dirty="0"/>
              <a:t>hepatomegaly (4 percent), </a:t>
            </a:r>
          </a:p>
          <a:p>
            <a:pPr lvl="1"/>
            <a:r>
              <a:rPr lang="en-US" sz="2000" dirty="0"/>
              <a:t>splenomegaly (1 percent), </a:t>
            </a:r>
          </a:p>
          <a:p>
            <a:pPr lvl="1"/>
            <a:r>
              <a:rPr lang="en-US" sz="2000" dirty="0"/>
              <a:t>lymphadenopathy (1 percent), and </a:t>
            </a:r>
          </a:p>
          <a:p>
            <a:pPr lvl="1"/>
            <a:r>
              <a:rPr lang="en-US" sz="2000" dirty="0"/>
              <a:t>fever (0.7 percent). </a:t>
            </a:r>
          </a:p>
          <a:p>
            <a:pPr lvl="1"/>
            <a:r>
              <a:rPr lang="en-US" sz="2000" dirty="0"/>
              <a:t>Pleural effusion and diffuse pulmonary involvement due to plasma cell infiltration are rare and usually occur in advanced disease. </a:t>
            </a:r>
          </a:p>
          <a:p>
            <a:endParaRPr lang="en-US" sz="2400" dirty="0"/>
          </a:p>
          <a:p>
            <a:r>
              <a:rPr lang="en-US" sz="2400" dirty="0"/>
              <a:t>As the use of "routine" blood work has become more common, patients are being diagnosed earlier in the disease course.</a:t>
            </a:r>
          </a:p>
          <a:p>
            <a:endParaRPr lang="en-US" sz="2400" dirty="0"/>
          </a:p>
        </p:txBody>
      </p:sp>
    </p:spTree>
    <p:extLst>
      <p:ext uri="{BB962C8B-B14F-4D97-AF65-F5344CB8AC3E}">
        <p14:creationId xmlns:p14="http://schemas.microsoft.com/office/powerpoint/2010/main" val="2513714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61D60E1-8AAB-4D7E-B3B3-EA0B21DA3C77}"/>
              </a:ext>
            </a:extLst>
          </p:cNvPr>
          <p:cNvSpPr>
            <a:spLocks noGrp="1"/>
          </p:cNvSpPr>
          <p:nvPr>
            <p:ph type="title"/>
          </p:nvPr>
        </p:nvSpPr>
        <p:spPr/>
        <p:txBody>
          <a:bodyPr/>
          <a:lstStyle/>
          <a:p>
            <a:r>
              <a:rPr lang="it-IT" b="1" dirty="0">
                <a:latin typeface="+mn-lt"/>
              </a:rPr>
              <a:t>MM: </a:t>
            </a:r>
            <a:r>
              <a:rPr lang="it-IT" b="1" dirty="0" err="1">
                <a:latin typeface="+mn-lt"/>
              </a:rPr>
              <a:t>Clinical</a:t>
            </a:r>
            <a:r>
              <a:rPr lang="it-IT" b="1" dirty="0">
                <a:latin typeface="+mn-lt"/>
              </a:rPr>
              <a:t> </a:t>
            </a:r>
            <a:r>
              <a:rPr lang="it-IT" b="1" dirty="0" err="1">
                <a:latin typeface="+mn-lt"/>
              </a:rPr>
              <a:t>presentation</a:t>
            </a:r>
            <a:r>
              <a:rPr lang="it-IT" b="1" dirty="0">
                <a:latin typeface="+mn-lt"/>
              </a:rPr>
              <a:t>.</a:t>
            </a:r>
          </a:p>
        </p:txBody>
      </p:sp>
      <p:sp>
        <p:nvSpPr>
          <p:cNvPr id="3" name="Segnaposto contenuto 2">
            <a:extLst>
              <a:ext uri="{FF2B5EF4-FFF2-40B4-BE49-F238E27FC236}">
                <a16:creationId xmlns:a16="http://schemas.microsoft.com/office/drawing/2014/main" id="{428FE56E-A7B6-4BEA-8875-835209B17158}"/>
              </a:ext>
            </a:extLst>
          </p:cNvPr>
          <p:cNvSpPr>
            <a:spLocks noGrp="1"/>
          </p:cNvSpPr>
          <p:nvPr>
            <p:ph idx="1"/>
          </p:nvPr>
        </p:nvSpPr>
        <p:spPr/>
        <p:txBody>
          <a:bodyPr/>
          <a:lstStyle/>
          <a:p>
            <a:endParaRPr lang="en-US" sz="2400" dirty="0"/>
          </a:p>
          <a:p>
            <a:r>
              <a:rPr lang="en-US" sz="2400" b="1" dirty="0"/>
              <a:t>Extramedullary plasmacytomas </a:t>
            </a:r>
            <a:r>
              <a:rPr lang="en-US" sz="2400" dirty="0"/>
              <a:t>(EP) are seen in approximately 7 % of patients with MM at the time of diagnosis, and is best diagnosed by PET/CT scan; </a:t>
            </a:r>
          </a:p>
          <a:p>
            <a:endParaRPr lang="en-US" sz="2400" dirty="0"/>
          </a:p>
          <a:p>
            <a:r>
              <a:rPr lang="en-US" sz="2400" dirty="0"/>
              <a:t>An additional 6 percent of patients will develop EP later in the disease course. </a:t>
            </a:r>
          </a:p>
          <a:p>
            <a:endParaRPr lang="en-US" sz="2400" dirty="0"/>
          </a:p>
          <a:p>
            <a:r>
              <a:rPr lang="en-US" sz="2400" dirty="0"/>
              <a:t>the presence of EP at diagnosis is associated with inferior survival. </a:t>
            </a:r>
          </a:p>
          <a:p>
            <a:pPr lvl="1"/>
            <a:endParaRPr lang="it-IT" sz="2000" dirty="0"/>
          </a:p>
        </p:txBody>
      </p:sp>
    </p:spTree>
    <p:extLst>
      <p:ext uri="{BB962C8B-B14F-4D97-AF65-F5344CB8AC3E}">
        <p14:creationId xmlns:p14="http://schemas.microsoft.com/office/powerpoint/2010/main" val="27622530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AF009C-2EEB-4BE5-8277-329A65D17B52}"/>
              </a:ext>
            </a:extLst>
          </p:cNvPr>
          <p:cNvSpPr>
            <a:spLocks noGrp="1"/>
          </p:cNvSpPr>
          <p:nvPr>
            <p:ph type="title"/>
          </p:nvPr>
        </p:nvSpPr>
        <p:spPr/>
        <p:txBody>
          <a:bodyPr/>
          <a:lstStyle/>
          <a:p>
            <a:pPr algn="ctr"/>
            <a:r>
              <a:rPr lang="en-US" sz="4000" b="1" dirty="0">
                <a:latin typeface="+mn-lt"/>
              </a:rPr>
              <a:t>Clinical entities of EMM</a:t>
            </a:r>
            <a:endParaRPr lang="it-IT" sz="4000" b="1" dirty="0">
              <a:latin typeface="+mn-lt"/>
            </a:endParaRPr>
          </a:p>
        </p:txBody>
      </p:sp>
      <p:pic>
        <p:nvPicPr>
          <p:cNvPr id="4" name="Segnaposto contenuto 3">
            <a:extLst>
              <a:ext uri="{FF2B5EF4-FFF2-40B4-BE49-F238E27FC236}">
                <a16:creationId xmlns:a16="http://schemas.microsoft.com/office/drawing/2014/main" id="{F3CC1C4D-AA76-4558-8845-1D999F6D6FAB}"/>
              </a:ext>
            </a:extLst>
          </p:cNvPr>
          <p:cNvPicPr>
            <a:picLocks noGrp="1" noChangeAspect="1"/>
          </p:cNvPicPr>
          <p:nvPr>
            <p:ph idx="1"/>
          </p:nvPr>
        </p:nvPicPr>
        <p:blipFill rotWithShape="1">
          <a:blip r:embed="rId2"/>
          <a:srcRect l="392" r="995"/>
          <a:stretch/>
        </p:blipFill>
        <p:spPr>
          <a:xfrm>
            <a:off x="119336" y="1916832"/>
            <a:ext cx="11968064" cy="3734602"/>
          </a:xfrm>
          <a:prstGeom prst="rect">
            <a:avLst/>
          </a:prstGeom>
        </p:spPr>
      </p:pic>
      <p:sp>
        <p:nvSpPr>
          <p:cNvPr id="6" name="Rettangolo 5">
            <a:extLst>
              <a:ext uri="{FF2B5EF4-FFF2-40B4-BE49-F238E27FC236}">
                <a16:creationId xmlns:a16="http://schemas.microsoft.com/office/drawing/2014/main" id="{B03CF815-4E97-45BA-A86C-0778AE530C9B}"/>
              </a:ext>
            </a:extLst>
          </p:cNvPr>
          <p:cNvSpPr/>
          <p:nvPr/>
        </p:nvSpPr>
        <p:spPr>
          <a:xfrm>
            <a:off x="7341391" y="6433591"/>
            <a:ext cx="4206874" cy="307777"/>
          </a:xfrm>
          <a:prstGeom prst="rect">
            <a:avLst/>
          </a:prstGeom>
        </p:spPr>
        <p:txBody>
          <a:bodyPr wrap="square">
            <a:spAutoFit/>
          </a:bodyPr>
          <a:lstStyle/>
          <a:p>
            <a:r>
              <a:rPr lang="it-IT" sz="1400" b="1" dirty="0" err="1"/>
              <a:t>Touzeau</a:t>
            </a:r>
            <a:r>
              <a:rPr lang="it-IT" sz="1400" b="1" dirty="0"/>
              <a:t> C. Blood. 2016;127(8):971-976</a:t>
            </a:r>
          </a:p>
        </p:txBody>
      </p:sp>
    </p:spTree>
    <p:extLst>
      <p:ext uri="{BB962C8B-B14F-4D97-AF65-F5344CB8AC3E}">
        <p14:creationId xmlns:p14="http://schemas.microsoft.com/office/powerpoint/2010/main" val="27254955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40CF8CF-A7E7-4DB1-84A4-7975022EBC6D}"/>
              </a:ext>
            </a:extLst>
          </p:cNvPr>
          <p:cNvPicPr>
            <a:picLocks noChangeAspect="1"/>
          </p:cNvPicPr>
          <p:nvPr/>
        </p:nvPicPr>
        <p:blipFill rotWithShape="1">
          <a:blip r:embed="rId2"/>
          <a:srcRect t="2720"/>
          <a:stretch/>
        </p:blipFill>
        <p:spPr>
          <a:xfrm>
            <a:off x="144016" y="115322"/>
            <a:ext cx="6096000" cy="6626046"/>
          </a:xfrm>
          <a:prstGeom prst="rect">
            <a:avLst/>
          </a:prstGeom>
        </p:spPr>
      </p:pic>
      <p:sp>
        <p:nvSpPr>
          <p:cNvPr id="5" name="Titolo 4">
            <a:extLst>
              <a:ext uri="{FF2B5EF4-FFF2-40B4-BE49-F238E27FC236}">
                <a16:creationId xmlns:a16="http://schemas.microsoft.com/office/drawing/2014/main" id="{52B0C127-397A-45DB-8A4A-EDA55A96F567}"/>
              </a:ext>
            </a:extLst>
          </p:cNvPr>
          <p:cNvSpPr>
            <a:spLocks noGrp="1"/>
          </p:cNvSpPr>
          <p:nvPr>
            <p:ph type="title"/>
          </p:nvPr>
        </p:nvSpPr>
        <p:spPr>
          <a:xfrm>
            <a:off x="6168007" y="365131"/>
            <a:ext cx="5616625" cy="831621"/>
          </a:xfrm>
        </p:spPr>
        <p:txBody>
          <a:bodyPr/>
          <a:lstStyle/>
          <a:p>
            <a:pPr algn="ctr"/>
            <a:r>
              <a:rPr lang="en-US" b="1" dirty="0">
                <a:latin typeface="+mn-lt"/>
              </a:rPr>
              <a:t>Extramedullary MM</a:t>
            </a:r>
            <a:endParaRPr lang="it-IT" b="1" dirty="0">
              <a:latin typeface="+mn-lt"/>
            </a:endParaRPr>
          </a:p>
        </p:txBody>
      </p:sp>
      <p:pic>
        <p:nvPicPr>
          <p:cNvPr id="6" name="Immagine 5">
            <a:extLst>
              <a:ext uri="{FF2B5EF4-FFF2-40B4-BE49-F238E27FC236}">
                <a16:creationId xmlns:a16="http://schemas.microsoft.com/office/drawing/2014/main" id="{4817B2E3-6E7A-4B21-A24C-0FBC58388688}"/>
              </a:ext>
            </a:extLst>
          </p:cNvPr>
          <p:cNvPicPr>
            <a:picLocks noChangeAspect="1"/>
          </p:cNvPicPr>
          <p:nvPr/>
        </p:nvPicPr>
        <p:blipFill>
          <a:blip r:embed="rId3"/>
          <a:stretch>
            <a:fillRect/>
          </a:stretch>
        </p:blipFill>
        <p:spPr>
          <a:xfrm>
            <a:off x="6672064" y="1556792"/>
            <a:ext cx="4876201" cy="3310934"/>
          </a:xfrm>
          <a:prstGeom prst="rect">
            <a:avLst/>
          </a:prstGeom>
        </p:spPr>
      </p:pic>
      <p:sp>
        <p:nvSpPr>
          <p:cNvPr id="7" name="Rettangolo 6">
            <a:extLst>
              <a:ext uri="{FF2B5EF4-FFF2-40B4-BE49-F238E27FC236}">
                <a16:creationId xmlns:a16="http://schemas.microsoft.com/office/drawing/2014/main" id="{55EE3B8E-C381-4138-85A7-578415874CCB}"/>
              </a:ext>
            </a:extLst>
          </p:cNvPr>
          <p:cNvSpPr/>
          <p:nvPr/>
        </p:nvSpPr>
        <p:spPr>
          <a:xfrm>
            <a:off x="6644958" y="5015541"/>
            <a:ext cx="5400600" cy="1477328"/>
          </a:xfrm>
          <a:prstGeom prst="rect">
            <a:avLst/>
          </a:prstGeom>
        </p:spPr>
        <p:txBody>
          <a:bodyPr wrap="square">
            <a:spAutoFit/>
          </a:bodyPr>
          <a:lstStyle/>
          <a:p>
            <a:r>
              <a:rPr lang="en-US" dirty="0"/>
              <a:t>MRI (T1 weighted) showing an occipital mass with leptomeningeal involvement (A, white arrow) and multiple posterior medullary lesions (B, white arrows), in a relapsed MM patient who developed progressive ataxia.</a:t>
            </a:r>
            <a:endParaRPr lang="it-IT" dirty="0"/>
          </a:p>
        </p:txBody>
      </p:sp>
      <p:sp>
        <p:nvSpPr>
          <p:cNvPr id="8" name="Rettangolo 7">
            <a:extLst>
              <a:ext uri="{FF2B5EF4-FFF2-40B4-BE49-F238E27FC236}">
                <a16:creationId xmlns:a16="http://schemas.microsoft.com/office/drawing/2014/main" id="{73C12A5C-F854-469E-B047-ED2EF43F60FD}"/>
              </a:ext>
            </a:extLst>
          </p:cNvPr>
          <p:cNvSpPr/>
          <p:nvPr/>
        </p:nvSpPr>
        <p:spPr>
          <a:xfrm>
            <a:off x="7341391" y="6433591"/>
            <a:ext cx="4206874" cy="307777"/>
          </a:xfrm>
          <a:prstGeom prst="rect">
            <a:avLst/>
          </a:prstGeom>
        </p:spPr>
        <p:txBody>
          <a:bodyPr wrap="square">
            <a:spAutoFit/>
          </a:bodyPr>
          <a:lstStyle/>
          <a:p>
            <a:r>
              <a:rPr lang="it-IT" sz="1400" b="1" dirty="0" err="1"/>
              <a:t>Touzeau</a:t>
            </a:r>
            <a:r>
              <a:rPr lang="it-IT" sz="1400" b="1" dirty="0"/>
              <a:t> C. Blood. 2016;127(8):971-976</a:t>
            </a:r>
          </a:p>
        </p:txBody>
      </p:sp>
    </p:spTree>
    <p:extLst>
      <p:ext uri="{BB962C8B-B14F-4D97-AF65-F5344CB8AC3E}">
        <p14:creationId xmlns:p14="http://schemas.microsoft.com/office/powerpoint/2010/main" val="17232839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F566BE-3DB6-4828-97B2-E2BC04C77805}"/>
              </a:ext>
            </a:extLst>
          </p:cNvPr>
          <p:cNvSpPr>
            <a:spLocks noGrp="1"/>
          </p:cNvSpPr>
          <p:nvPr>
            <p:ph type="title"/>
          </p:nvPr>
        </p:nvSpPr>
        <p:spPr>
          <a:xfrm>
            <a:off x="838203" y="365131"/>
            <a:ext cx="10515600" cy="471581"/>
          </a:xfrm>
        </p:spPr>
        <p:txBody>
          <a:bodyPr/>
          <a:lstStyle/>
          <a:p>
            <a:r>
              <a:rPr lang="en-US" b="1" dirty="0">
                <a:latin typeface="+mn-lt"/>
              </a:rPr>
              <a:t>Neurologic</a:t>
            </a:r>
            <a:r>
              <a:rPr lang="en-US" b="1" dirty="0"/>
              <a:t> disease</a:t>
            </a:r>
            <a:endParaRPr lang="it-IT" b="1" dirty="0"/>
          </a:p>
        </p:txBody>
      </p:sp>
      <p:sp>
        <p:nvSpPr>
          <p:cNvPr id="3" name="Segnaposto contenuto 2">
            <a:extLst>
              <a:ext uri="{FF2B5EF4-FFF2-40B4-BE49-F238E27FC236}">
                <a16:creationId xmlns:a16="http://schemas.microsoft.com/office/drawing/2014/main" id="{0B3247A0-60C5-49E5-9A37-77AE3DE6EB0F}"/>
              </a:ext>
            </a:extLst>
          </p:cNvPr>
          <p:cNvSpPr>
            <a:spLocks noGrp="1"/>
          </p:cNvSpPr>
          <p:nvPr>
            <p:ph idx="1"/>
          </p:nvPr>
        </p:nvSpPr>
        <p:spPr>
          <a:xfrm>
            <a:off x="838203" y="1196752"/>
            <a:ext cx="10515600" cy="5040560"/>
          </a:xfrm>
        </p:spPr>
        <p:txBody>
          <a:bodyPr/>
          <a:lstStyle/>
          <a:p>
            <a:r>
              <a:rPr lang="en-US" sz="2400" dirty="0"/>
              <a:t> </a:t>
            </a:r>
            <a:r>
              <a:rPr lang="en-US" sz="2400" b="1" dirty="0"/>
              <a:t>Radiculopathy</a:t>
            </a:r>
            <a:r>
              <a:rPr lang="en-US" sz="2400" dirty="0"/>
              <a:t>, usually in the thoracic or lumbosacral area, is the most common neurologic complication of MM. </a:t>
            </a:r>
          </a:p>
          <a:p>
            <a:r>
              <a:rPr lang="en-US" sz="2400" dirty="0"/>
              <a:t>It can result from </a:t>
            </a:r>
            <a:r>
              <a:rPr lang="en-US" sz="2400" b="1" dirty="0"/>
              <a:t>compression</a:t>
            </a:r>
            <a:r>
              <a:rPr lang="en-US" sz="2400" dirty="0"/>
              <a:t> of the nerve </a:t>
            </a:r>
            <a:r>
              <a:rPr lang="en-US" sz="2400" b="1" dirty="0"/>
              <a:t>by a paravertebral plasmacytoma or rarely by the collapsed bone itself</a:t>
            </a:r>
            <a:r>
              <a:rPr lang="en-US" sz="2400" dirty="0"/>
              <a:t>.</a:t>
            </a:r>
          </a:p>
          <a:p>
            <a:pPr lvl="1"/>
            <a:r>
              <a:rPr lang="en-US" sz="2000" b="1" dirty="0"/>
              <a:t>Cord compression </a:t>
            </a:r>
          </a:p>
          <a:p>
            <a:pPr lvl="2"/>
            <a:r>
              <a:rPr lang="en-US" sz="1800" dirty="0"/>
              <a:t>occurs in approximately 5% of patients; </a:t>
            </a:r>
          </a:p>
          <a:p>
            <a:pPr lvl="2"/>
            <a:r>
              <a:rPr lang="en-US" sz="1800" dirty="0"/>
              <a:t>This set of symptoms constitutes a </a:t>
            </a:r>
            <a:r>
              <a:rPr lang="en-US" sz="1800" b="1" dirty="0"/>
              <a:t>medical emergency</a:t>
            </a:r>
            <a:r>
              <a:rPr lang="en-US" sz="1800" dirty="0"/>
              <a:t>; MRI or CT myelography of the entire spine must be performed immediately, with appropriate follow-up treatment by chemotherapy, radiotherapy, or neurosurgery to avoid permanent paraplegia. </a:t>
            </a:r>
          </a:p>
          <a:p>
            <a:r>
              <a:rPr lang="en-US" sz="2400" b="1" dirty="0"/>
              <a:t>Peripheral neuropathy </a:t>
            </a:r>
          </a:p>
          <a:p>
            <a:pPr lvl="2"/>
            <a:r>
              <a:rPr lang="en-US" sz="1800" dirty="0"/>
              <a:t>uncommon at the time of initial diagnosis and, when present, is usually due to amyloidosis. </a:t>
            </a:r>
          </a:p>
          <a:p>
            <a:r>
              <a:rPr lang="en-US" sz="2400" b="1" dirty="0"/>
              <a:t>CNS involvement </a:t>
            </a:r>
          </a:p>
          <a:p>
            <a:pPr lvl="2"/>
            <a:r>
              <a:rPr lang="en-US" sz="1800" dirty="0"/>
              <a:t>Intracranial plasmacytomas are rare. </a:t>
            </a:r>
          </a:p>
          <a:p>
            <a:pPr lvl="2"/>
            <a:r>
              <a:rPr lang="en-US" sz="1800" dirty="0"/>
              <a:t>Leptomeningeal </a:t>
            </a:r>
            <a:r>
              <a:rPr lang="en-US" sz="1800" dirty="0" err="1"/>
              <a:t>myelomatosis</a:t>
            </a:r>
            <a:r>
              <a:rPr lang="en-US" sz="1800" dirty="0"/>
              <a:t> is uncommon and more frequent in advanced stages</a:t>
            </a:r>
          </a:p>
          <a:p>
            <a:endParaRPr lang="it-IT" sz="2400" dirty="0"/>
          </a:p>
        </p:txBody>
      </p:sp>
    </p:spTree>
    <p:extLst>
      <p:ext uri="{BB962C8B-B14F-4D97-AF65-F5344CB8AC3E}">
        <p14:creationId xmlns:p14="http://schemas.microsoft.com/office/powerpoint/2010/main" val="9874557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A1E820C-8BDB-49E5-9638-ED75C391D9A9}"/>
              </a:ext>
            </a:extLst>
          </p:cNvPr>
          <p:cNvSpPr>
            <a:spLocks noGrp="1"/>
          </p:cNvSpPr>
          <p:nvPr>
            <p:ph type="title"/>
          </p:nvPr>
        </p:nvSpPr>
        <p:spPr>
          <a:xfrm>
            <a:off x="838203" y="365131"/>
            <a:ext cx="10515600" cy="1325559"/>
          </a:xfrm>
        </p:spPr>
        <p:txBody>
          <a:bodyPr/>
          <a:lstStyle/>
          <a:p>
            <a:r>
              <a:rPr lang="it-IT" b="1" dirty="0" err="1">
                <a:latin typeface="+mn-lt"/>
              </a:rPr>
              <a:t>Clinical</a:t>
            </a:r>
            <a:r>
              <a:rPr lang="it-IT" b="1" dirty="0">
                <a:latin typeface="+mn-lt"/>
              </a:rPr>
              <a:t> </a:t>
            </a:r>
            <a:r>
              <a:rPr lang="it-IT" b="1" dirty="0" err="1">
                <a:latin typeface="+mn-lt"/>
              </a:rPr>
              <a:t>presentation</a:t>
            </a:r>
            <a:r>
              <a:rPr lang="it-IT" b="1" dirty="0">
                <a:latin typeface="+mn-lt"/>
              </a:rPr>
              <a:t>.</a:t>
            </a:r>
          </a:p>
        </p:txBody>
      </p:sp>
      <p:sp>
        <p:nvSpPr>
          <p:cNvPr id="3" name="Segnaposto contenuto 2">
            <a:extLst>
              <a:ext uri="{FF2B5EF4-FFF2-40B4-BE49-F238E27FC236}">
                <a16:creationId xmlns:a16="http://schemas.microsoft.com/office/drawing/2014/main" id="{7CCD7802-B22B-47CB-AC73-89935885C44A}"/>
              </a:ext>
            </a:extLst>
          </p:cNvPr>
          <p:cNvSpPr>
            <a:spLocks noGrp="1"/>
          </p:cNvSpPr>
          <p:nvPr>
            <p:ph idx="1"/>
          </p:nvPr>
        </p:nvSpPr>
        <p:spPr>
          <a:xfrm>
            <a:off x="838203" y="1825627"/>
            <a:ext cx="10515600" cy="4351336"/>
          </a:xfrm>
        </p:spPr>
        <p:txBody>
          <a:bodyPr/>
          <a:lstStyle/>
          <a:p>
            <a:r>
              <a:rPr lang="en-US" b="1" dirty="0"/>
              <a:t>Coagulation abnormalities</a:t>
            </a:r>
            <a:r>
              <a:rPr lang="en-US" dirty="0"/>
              <a:t>.</a:t>
            </a:r>
          </a:p>
          <a:p>
            <a:pPr lvl="1"/>
            <a:r>
              <a:rPr lang="en-US" dirty="0"/>
              <a:t>MM can be associated with hemostatic abnormalities, either bleeding or thrombosis. </a:t>
            </a:r>
          </a:p>
          <a:p>
            <a:pPr lvl="1"/>
            <a:r>
              <a:rPr lang="en-US" dirty="0"/>
              <a:t>Bleeding/thrombosis may be present in as many as one third of patients and is related to thrombocytopenia, uremia, </a:t>
            </a:r>
            <a:r>
              <a:rPr lang="en-US" dirty="0" err="1"/>
              <a:t>hyperviscosity</a:t>
            </a:r>
            <a:r>
              <a:rPr lang="en-US" dirty="0"/>
              <a:t>, interference with coagulation factors and treatments.</a:t>
            </a:r>
            <a:endParaRPr lang="it-IT" dirty="0"/>
          </a:p>
          <a:p>
            <a:endParaRPr lang="en-US" dirty="0"/>
          </a:p>
          <a:p>
            <a:r>
              <a:rPr lang="en-US" b="1" dirty="0"/>
              <a:t>Hypercalcemia</a:t>
            </a:r>
            <a:r>
              <a:rPr lang="en-US" dirty="0"/>
              <a:t>.</a:t>
            </a:r>
          </a:p>
          <a:p>
            <a:pPr lvl="1"/>
            <a:r>
              <a:rPr lang="en-US" dirty="0"/>
              <a:t>Rates of hypercalcemia at presentation have been decreasing in the last few decades, suggesting earlier diagnosis (rates from 18-30% to less than 10%) </a:t>
            </a:r>
          </a:p>
          <a:p>
            <a:pPr lvl="1"/>
            <a:r>
              <a:rPr lang="en-US" dirty="0"/>
              <a:t>Hypercalcemia often causes renal insufficiency.</a:t>
            </a:r>
          </a:p>
          <a:p>
            <a:endParaRPr lang="en-US" dirty="0"/>
          </a:p>
        </p:txBody>
      </p:sp>
    </p:spTree>
    <p:extLst>
      <p:ext uri="{BB962C8B-B14F-4D97-AF65-F5344CB8AC3E}">
        <p14:creationId xmlns:p14="http://schemas.microsoft.com/office/powerpoint/2010/main" val="737280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C5FC63-DAB1-4333-83B9-CF95F736BB12}"/>
              </a:ext>
            </a:extLst>
          </p:cNvPr>
          <p:cNvSpPr>
            <a:spLocks noGrp="1"/>
          </p:cNvSpPr>
          <p:nvPr>
            <p:ph type="title"/>
          </p:nvPr>
        </p:nvSpPr>
        <p:spPr>
          <a:xfrm>
            <a:off x="479376" y="365131"/>
            <a:ext cx="11233247" cy="615597"/>
          </a:xfrm>
        </p:spPr>
        <p:txBody>
          <a:bodyPr>
            <a:normAutofit/>
          </a:bodyPr>
          <a:lstStyle/>
          <a:p>
            <a:r>
              <a:rPr lang="it-IT" b="1" dirty="0" err="1">
                <a:latin typeface="+mn-lt"/>
              </a:rPr>
              <a:t>Monoclonal</a:t>
            </a:r>
            <a:r>
              <a:rPr lang="it-IT" b="1" dirty="0">
                <a:latin typeface="+mn-lt"/>
              </a:rPr>
              <a:t> </a:t>
            </a:r>
            <a:r>
              <a:rPr lang="it-IT" b="1" dirty="0" err="1">
                <a:latin typeface="+mn-lt"/>
              </a:rPr>
              <a:t>Gammopathies</a:t>
            </a:r>
            <a:r>
              <a:rPr lang="it-IT" b="1" dirty="0">
                <a:latin typeface="+mn-lt"/>
              </a:rPr>
              <a:t>: </a:t>
            </a:r>
            <a:r>
              <a:rPr lang="it-IT" b="1" dirty="0" err="1">
                <a:latin typeface="+mn-lt"/>
              </a:rPr>
              <a:t>Protein</a:t>
            </a:r>
            <a:r>
              <a:rPr lang="it-IT" b="1" dirty="0">
                <a:latin typeface="+mn-lt"/>
              </a:rPr>
              <a:t> </a:t>
            </a:r>
            <a:r>
              <a:rPr lang="it-IT" b="1" dirty="0" err="1">
                <a:latin typeface="+mn-lt"/>
              </a:rPr>
              <a:t>electrophoresis</a:t>
            </a:r>
            <a:r>
              <a:rPr lang="it-IT" b="1" dirty="0">
                <a:latin typeface="+mn-lt"/>
              </a:rPr>
              <a:t> and </a:t>
            </a:r>
            <a:r>
              <a:rPr lang="it-IT" b="1" dirty="0" err="1">
                <a:latin typeface="+mn-lt"/>
              </a:rPr>
              <a:t>immunofixation</a:t>
            </a:r>
            <a:endParaRPr lang="it-IT" b="1" dirty="0">
              <a:latin typeface="+mn-lt"/>
            </a:endParaRPr>
          </a:p>
        </p:txBody>
      </p:sp>
      <p:pic>
        <p:nvPicPr>
          <p:cNvPr id="7" name="Segnaposto contenuto 6">
            <a:extLst>
              <a:ext uri="{FF2B5EF4-FFF2-40B4-BE49-F238E27FC236}">
                <a16:creationId xmlns:a16="http://schemas.microsoft.com/office/drawing/2014/main" id="{26FE62CE-3F89-4AE1-BFCA-0C5B3B8EEFF2}"/>
              </a:ext>
            </a:extLst>
          </p:cNvPr>
          <p:cNvPicPr>
            <a:picLocks noGrp="1" noChangeAspect="1"/>
          </p:cNvPicPr>
          <p:nvPr>
            <p:ph idx="1"/>
          </p:nvPr>
        </p:nvPicPr>
        <p:blipFill>
          <a:blip r:embed="rId2"/>
          <a:stretch>
            <a:fillRect/>
          </a:stretch>
        </p:blipFill>
        <p:spPr>
          <a:xfrm>
            <a:off x="1473391" y="923491"/>
            <a:ext cx="9245218" cy="5280948"/>
          </a:xfrm>
          <a:prstGeom prst="rect">
            <a:avLst/>
          </a:prstGeom>
        </p:spPr>
      </p:pic>
      <p:sp>
        <p:nvSpPr>
          <p:cNvPr id="10" name="Text Placeholder 23">
            <a:extLst>
              <a:ext uri="{FF2B5EF4-FFF2-40B4-BE49-F238E27FC236}">
                <a16:creationId xmlns:a16="http://schemas.microsoft.com/office/drawing/2014/main" id="{6D4C2235-D7AF-406D-8E40-5AC475E44A25}"/>
              </a:ext>
            </a:extLst>
          </p:cNvPr>
          <p:cNvSpPr txBox="1">
            <a:spLocks/>
          </p:cNvSpPr>
          <p:nvPr/>
        </p:nvSpPr>
        <p:spPr>
          <a:xfrm>
            <a:off x="1055440" y="6093296"/>
            <a:ext cx="9087954" cy="686498"/>
          </a:xfrm>
          <a:prstGeom prst="rect">
            <a:avLst/>
          </a:prstGeom>
          <a:noFill/>
          <a:ln>
            <a:noFill/>
          </a:ln>
        </p:spPr>
        <p:txBody>
          <a:bodyPr vert="horz" wrap="square" lIns="90000" tIns="46800" rIns="90000" bIns="46800" anchor="b" anchorCtr="0" compatLnSpc="1"/>
          <a:lstStyle>
            <a:lvl1pPr marL="0" marR="0" lvl="0" indent="0" algn="l" defTabSz="914400" rtl="0" fontAlgn="auto" hangingPunct="1">
              <a:lnSpc>
                <a:spcPct val="90000"/>
              </a:lnSpc>
              <a:spcBef>
                <a:spcPts val="1000"/>
              </a:spcBef>
              <a:spcAft>
                <a:spcPts val="0"/>
              </a:spcAft>
              <a:buSzPct val="100000"/>
              <a:buFont typeface="Arial" pitchFamily="34"/>
              <a:buNone/>
              <a:tabLst/>
              <a:defRPr lang="it-IT" sz="10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a:lstStyle>
          <a:p>
            <a:r>
              <a:rPr lang="en-US"/>
              <a:t>Mayo Clinic. </a:t>
            </a:r>
            <a:r>
              <a:rPr lang="en-GB"/>
              <a:t>Test ID: PEL: Electrophoresis, Protein, Serum. Available at: </a:t>
            </a:r>
            <a:r>
              <a:rPr lang="en-US"/>
              <a:t>www.mayomedicallaboratories.com/test-catalog/Clinical+and+Interpretive/80085. Accessed March 2016; </a:t>
            </a:r>
            <a:r>
              <a:rPr lang="en-GB"/>
              <a:t>Lab Tests Online. Protein Electrophoresis, Immunofixation Electrophoresis. </a:t>
            </a:r>
            <a:br>
              <a:rPr lang="en-GB"/>
            </a:br>
            <a:r>
              <a:rPr lang="en-GB"/>
              <a:t>Available at: https://labtestsonline.org/understanding/analytes/electrophoresis/tab/test. Accessed March 2016.</a:t>
            </a:r>
            <a:endParaRPr lang="en-US" dirty="0"/>
          </a:p>
        </p:txBody>
      </p:sp>
    </p:spTree>
    <p:extLst>
      <p:ext uri="{BB962C8B-B14F-4D97-AF65-F5344CB8AC3E}">
        <p14:creationId xmlns:p14="http://schemas.microsoft.com/office/powerpoint/2010/main" val="2719651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Segnaposto contenuto 5">
            <a:extLst>
              <a:ext uri="{FF2B5EF4-FFF2-40B4-BE49-F238E27FC236}">
                <a16:creationId xmlns:a16="http://schemas.microsoft.com/office/drawing/2014/main" id="{23C73181-51ED-444E-9931-DED91C6A1C26}"/>
              </a:ext>
            </a:extLst>
          </p:cNvPr>
          <p:cNvPicPr>
            <a:picLocks noGrp="1" noChangeAspect="1"/>
          </p:cNvPicPr>
          <p:nvPr>
            <p:ph idx="1"/>
          </p:nvPr>
        </p:nvPicPr>
        <p:blipFill rotWithShape="1">
          <a:blip r:embed="rId2"/>
          <a:srcRect t="50552"/>
          <a:stretch/>
        </p:blipFill>
        <p:spPr>
          <a:xfrm>
            <a:off x="6384032" y="1459958"/>
            <a:ext cx="5839886" cy="4201290"/>
          </a:xfrm>
          <a:prstGeom prst="rect">
            <a:avLst/>
          </a:prstGeom>
        </p:spPr>
      </p:pic>
      <p:pic>
        <p:nvPicPr>
          <p:cNvPr id="5" name="Immagine 4">
            <a:extLst>
              <a:ext uri="{FF2B5EF4-FFF2-40B4-BE49-F238E27FC236}">
                <a16:creationId xmlns:a16="http://schemas.microsoft.com/office/drawing/2014/main" id="{FC0E170E-6207-44B0-9793-A438D0FA6086}"/>
              </a:ext>
            </a:extLst>
          </p:cNvPr>
          <p:cNvPicPr>
            <a:picLocks noChangeAspect="1"/>
          </p:cNvPicPr>
          <p:nvPr/>
        </p:nvPicPr>
        <p:blipFill rotWithShape="1">
          <a:blip r:embed="rId3"/>
          <a:srcRect b="50534"/>
          <a:stretch/>
        </p:blipFill>
        <p:spPr>
          <a:xfrm>
            <a:off x="119336" y="980728"/>
            <a:ext cx="6300317" cy="4536504"/>
          </a:xfrm>
          <a:prstGeom prst="rect">
            <a:avLst/>
          </a:prstGeom>
        </p:spPr>
      </p:pic>
    </p:spTree>
    <p:extLst>
      <p:ext uri="{BB962C8B-B14F-4D97-AF65-F5344CB8AC3E}">
        <p14:creationId xmlns:p14="http://schemas.microsoft.com/office/powerpoint/2010/main" val="35779424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8E88231-4FEA-42F3-AC46-5D2CD9399E72}"/>
              </a:ext>
            </a:extLst>
          </p:cNvPr>
          <p:cNvPicPr>
            <a:picLocks noChangeAspect="1"/>
          </p:cNvPicPr>
          <p:nvPr/>
        </p:nvPicPr>
        <p:blipFill rotWithShape="1">
          <a:blip r:embed="rId2"/>
          <a:srcRect l="6966" t="58744"/>
          <a:stretch/>
        </p:blipFill>
        <p:spPr>
          <a:xfrm>
            <a:off x="6437815" y="1196752"/>
            <a:ext cx="5515780" cy="3550967"/>
          </a:xfrm>
          <a:prstGeom prst="rect">
            <a:avLst/>
          </a:prstGeom>
        </p:spPr>
      </p:pic>
      <p:pic>
        <p:nvPicPr>
          <p:cNvPr id="6" name="Immagine 5">
            <a:extLst>
              <a:ext uri="{FF2B5EF4-FFF2-40B4-BE49-F238E27FC236}">
                <a16:creationId xmlns:a16="http://schemas.microsoft.com/office/drawing/2014/main" id="{75323BB7-F2D2-41FD-8DAE-E129EE4B0FE9}"/>
              </a:ext>
            </a:extLst>
          </p:cNvPr>
          <p:cNvPicPr>
            <a:picLocks noChangeAspect="1"/>
          </p:cNvPicPr>
          <p:nvPr/>
        </p:nvPicPr>
        <p:blipFill rotWithShape="1">
          <a:blip r:embed="rId3"/>
          <a:srcRect b="42525"/>
          <a:stretch/>
        </p:blipFill>
        <p:spPr>
          <a:xfrm>
            <a:off x="238405" y="679972"/>
            <a:ext cx="6112949" cy="5099572"/>
          </a:xfrm>
          <a:prstGeom prst="rect">
            <a:avLst/>
          </a:prstGeom>
        </p:spPr>
      </p:pic>
    </p:spTree>
    <p:extLst>
      <p:ext uri="{BB962C8B-B14F-4D97-AF65-F5344CB8AC3E}">
        <p14:creationId xmlns:p14="http://schemas.microsoft.com/office/powerpoint/2010/main" val="30465409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a:extLst>
              <a:ext uri="{FF2B5EF4-FFF2-40B4-BE49-F238E27FC236}">
                <a16:creationId xmlns:a16="http://schemas.microsoft.com/office/drawing/2014/main" id="{8BDAC75D-D826-468E-8FAC-68FD6784589C}"/>
              </a:ext>
            </a:extLst>
          </p:cNvPr>
          <p:cNvPicPr>
            <a:picLocks noGrp="1" noChangeAspect="1"/>
          </p:cNvPicPr>
          <p:nvPr>
            <p:ph idx="1"/>
          </p:nvPr>
        </p:nvPicPr>
        <p:blipFill rotWithShape="1">
          <a:blip r:embed="rId2"/>
          <a:srcRect l="5495" t="50000"/>
          <a:stretch/>
        </p:blipFill>
        <p:spPr>
          <a:xfrm>
            <a:off x="6070398" y="1340768"/>
            <a:ext cx="5984017" cy="4608512"/>
          </a:xfrm>
          <a:prstGeom prst="rect">
            <a:avLst/>
          </a:prstGeom>
        </p:spPr>
      </p:pic>
      <p:pic>
        <p:nvPicPr>
          <p:cNvPr id="4" name="Immagine 3">
            <a:extLst>
              <a:ext uri="{FF2B5EF4-FFF2-40B4-BE49-F238E27FC236}">
                <a16:creationId xmlns:a16="http://schemas.microsoft.com/office/drawing/2014/main" id="{28EAD10A-2CE8-45C3-892B-FC4779CD820D}"/>
              </a:ext>
            </a:extLst>
          </p:cNvPr>
          <p:cNvPicPr>
            <a:picLocks noChangeAspect="1"/>
          </p:cNvPicPr>
          <p:nvPr/>
        </p:nvPicPr>
        <p:blipFill rotWithShape="1">
          <a:blip r:embed="rId2"/>
          <a:srcRect l="4785" b="50000"/>
          <a:stretch/>
        </p:blipFill>
        <p:spPr>
          <a:xfrm>
            <a:off x="182250" y="764704"/>
            <a:ext cx="6028954" cy="4608512"/>
          </a:xfrm>
          <a:prstGeom prst="rect">
            <a:avLst/>
          </a:prstGeom>
        </p:spPr>
      </p:pic>
    </p:spTree>
    <p:extLst>
      <p:ext uri="{BB962C8B-B14F-4D97-AF65-F5344CB8AC3E}">
        <p14:creationId xmlns:p14="http://schemas.microsoft.com/office/powerpoint/2010/main" val="36073173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8B3C664B-C0AA-4C53-BC61-871A50251165}"/>
              </a:ext>
            </a:extLst>
          </p:cNvPr>
          <p:cNvPicPr>
            <a:picLocks noChangeAspect="1"/>
          </p:cNvPicPr>
          <p:nvPr/>
        </p:nvPicPr>
        <p:blipFill rotWithShape="1">
          <a:blip r:embed="rId2"/>
          <a:srcRect b="25760"/>
          <a:stretch/>
        </p:blipFill>
        <p:spPr>
          <a:xfrm>
            <a:off x="72008" y="100419"/>
            <a:ext cx="6312024" cy="6712957"/>
          </a:xfrm>
          <a:prstGeom prst="rect">
            <a:avLst/>
          </a:prstGeom>
        </p:spPr>
      </p:pic>
      <p:pic>
        <p:nvPicPr>
          <p:cNvPr id="5" name="Immagine 4">
            <a:extLst>
              <a:ext uri="{FF2B5EF4-FFF2-40B4-BE49-F238E27FC236}">
                <a16:creationId xmlns:a16="http://schemas.microsoft.com/office/drawing/2014/main" id="{4B21B7A4-FAF4-40CF-802E-13A717EF01C3}"/>
              </a:ext>
            </a:extLst>
          </p:cNvPr>
          <p:cNvPicPr>
            <a:picLocks noChangeAspect="1"/>
          </p:cNvPicPr>
          <p:nvPr/>
        </p:nvPicPr>
        <p:blipFill rotWithShape="1">
          <a:blip r:embed="rId2"/>
          <a:srcRect t="74162"/>
          <a:stretch/>
        </p:blipFill>
        <p:spPr>
          <a:xfrm>
            <a:off x="6333506" y="2483452"/>
            <a:ext cx="5667150" cy="2097676"/>
          </a:xfrm>
          <a:prstGeom prst="rect">
            <a:avLst/>
          </a:prstGeom>
        </p:spPr>
      </p:pic>
    </p:spTree>
    <p:extLst>
      <p:ext uri="{BB962C8B-B14F-4D97-AF65-F5344CB8AC3E}">
        <p14:creationId xmlns:p14="http://schemas.microsoft.com/office/powerpoint/2010/main" val="37975942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pic>
        <p:nvPicPr>
          <p:cNvPr id="2" name="Segnaposto contenuto 3"/>
          <p:cNvPicPr>
            <a:picLocks noGrp="1" noChangeAspect="1"/>
          </p:cNvPicPr>
          <p:nvPr>
            <p:ph idx="1"/>
          </p:nvPr>
        </p:nvPicPr>
        <p:blipFill>
          <a:blip r:embed="rId2"/>
          <a:stretch>
            <a:fillRect/>
          </a:stretch>
        </p:blipFill>
        <p:spPr>
          <a:xfrm>
            <a:off x="839415" y="101737"/>
            <a:ext cx="10232563" cy="6353588"/>
          </a:xfrm>
        </p:spPr>
      </p:pic>
      <p:sp>
        <p:nvSpPr>
          <p:cNvPr id="3" name="Rettangolo 4"/>
          <p:cNvSpPr/>
          <p:nvPr/>
        </p:nvSpPr>
        <p:spPr>
          <a:xfrm>
            <a:off x="8417619" y="6448487"/>
            <a:ext cx="3701654"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Shaker2Lancet-BoldItalic"/>
              </a:rPr>
              <a:t>Rollig C et al. Lancet </a:t>
            </a:r>
            <a:r>
              <a:rPr lang="it-IT" sz="1400" b="1" i="0" u="none" strike="noStrike" kern="1200" cap="none" spc="0" baseline="0">
                <a:solidFill>
                  <a:srgbClr val="000000"/>
                </a:solidFill>
                <a:uFillTx/>
                <a:latin typeface="Shaker2Lancet-Bold"/>
              </a:rPr>
              <a:t>2015; 385: 2197–208</a:t>
            </a:r>
            <a:endParaRPr lang="it-IT" sz="4000" b="0" i="0" u="none" strike="noStrike" kern="1200" cap="none" spc="0" baseline="0">
              <a:solidFill>
                <a:srgbClr val="000000"/>
              </a:solidFill>
              <a:uFillTx/>
              <a:latin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AF9EF036-8319-4F3D-9583-C55C66BF66BA}"/>
              </a:ext>
            </a:extLst>
          </p:cNvPr>
          <p:cNvPicPr>
            <a:picLocks noChangeAspect="1"/>
          </p:cNvPicPr>
          <p:nvPr/>
        </p:nvPicPr>
        <p:blipFill>
          <a:blip r:embed="rId2"/>
          <a:stretch>
            <a:fillRect/>
          </a:stretch>
        </p:blipFill>
        <p:spPr>
          <a:xfrm>
            <a:off x="1466090" y="112902"/>
            <a:ext cx="9166413" cy="6700474"/>
          </a:xfrm>
          <a:prstGeom prst="rect">
            <a:avLst/>
          </a:prstGeom>
        </p:spPr>
      </p:pic>
      <p:sp>
        <p:nvSpPr>
          <p:cNvPr id="5" name="Rettangolo 4">
            <a:extLst>
              <a:ext uri="{FF2B5EF4-FFF2-40B4-BE49-F238E27FC236}">
                <a16:creationId xmlns:a16="http://schemas.microsoft.com/office/drawing/2014/main" id="{D4611298-E1BE-40CA-AAC4-B48896500304}"/>
              </a:ext>
            </a:extLst>
          </p:cNvPr>
          <p:cNvSpPr/>
          <p:nvPr/>
        </p:nvSpPr>
        <p:spPr>
          <a:xfrm rot="16200000">
            <a:off x="10294451" y="5107171"/>
            <a:ext cx="3104632" cy="307777"/>
          </a:xfrm>
          <a:prstGeom prst="rect">
            <a:avLst/>
          </a:prstGeom>
        </p:spPr>
        <p:txBody>
          <a:bodyPr wrap="none">
            <a:spAutoFit/>
          </a:bodyPr>
          <a:lstStyle/>
          <a:p>
            <a:r>
              <a:rPr lang="it-IT" sz="1400" b="1" dirty="0"/>
              <a:t>Palumbo A et al. JCO. 2014;32:587-600.</a:t>
            </a:r>
          </a:p>
        </p:txBody>
      </p:sp>
    </p:spTree>
    <p:extLst>
      <p:ext uri="{BB962C8B-B14F-4D97-AF65-F5344CB8AC3E}">
        <p14:creationId xmlns:p14="http://schemas.microsoft.com/office/powerpoint/2010/main" val="4113005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1C5FC63-DAB1-4333-83B9-CF95F736BB12}"/>
              </a:ext>
            </a:extLst>
          </p:cNvPr>
          <p:cNvSpPr>
            <a:spLocks noGrp="1"/>
          </p:cNvSpPr>
          <p:nvPr>
            <p:ph type="title"/>
          </p:nvPr>
        </p:nvSpPr>
        <p:spPr>
          <a:xfrm>
            <a:off x="551384" y="365131"/>
            <a:ext cx="11305255" cy="615597"/>
          </a:xfrm>
        </p:spPr>
        <p:txBody>
          <a:bodyPr>
            <a:normAutofit/>
          </a:bodyPr>
          <a:lstStyle/>
          <a:p>
            <a:r>
              <a:rPr lang="it-IT" b="1" dirty="0" err="1">
                <a:latin typeface="+mn-lt"/>
              </a:rPr>
              <a:t>Monoclonal</a:t>
            </a:r>
            <a:r>
              <a:rPr lang="it-IT" b="1" dirty="0">
                <a:latin typeface="+mn-lt"/>
              </a:rPr>
              <a:t> </a:t>
            </a:r>
            <a:r>
              <a:rPr lang="it-IT" b="1" dirty="0" err="1">
                <a:latin typeface="+mn-lt"/>
              </a:rPr>
              <a:t>Gammopathies</a:t>
            </a:r>
            <a:r>
              <a:rPr lang="it-IT" b="1" dirty="0">
                <a:latin typeface="+mn-lt"/>
              </a:rPr>
              <a:t>: </a:t>
            </a:r>
            <a:r>
              <a:rPr lang="it-IT" b="1" dirty="0" err="1">
                <a:latin typeface="+mn-lt"/>
              </a:rPr>
              <a:t>Protein</a:t>
            </a:r>
            <a:r>
              <a:rPr lang="it-IT" b="1" dirty="0">
                <a:latin typeface="+mn-lt"/>
              </a:rPr>
              <a:t> </a:t>
            </a:r>
            <a:r>
              <a:rPr lang="it-IT" b="1" dirty="0" err="1">
                <a:latin typeface="+mn-lt"/>
              </a:rPr>
              <a:t>electrophoresis</a:t>
            </a:r>
            <a:r>
              <a:rPr lang="it-IT" b="1" dirty="0">
                <a:latin typeface="+mn-lt"/>
              </a:rPr>
              <a:t> and </a:t>
            </a:r>
            <a:r>
              <a:rPr lang="it-IT" b="1" dirty="0" err="1">
                <a:latin typeface="+mn-lt"/>
              </a:rPr>
              <a:t>immunofixation</a:t>
            </a:r>
            <a:endParaRPr lang="it-IT" b="1" dirty="0">
              <a:latin typeface="+mn-lt"/>
            </a:endParaRPr>
          </a:p>
        </p:txBody>
      </p:sp>
      <p:pic>
        <p:nvPicPr>
          <p:cNvPr id="7" name="Segnaposto contenuto 6">
            <a:extLst>
              <a:ext uri="{FF2B5EF4-FFF2-40B4-BE49-F238E27FC236}">
                <a16:creationId xmlns:a16="http://schemas.microsoft.com/office/drawing/2014/main" id="{26FE62CE-3F89-4AE1-BFCA-0C5B3B8EEFF2}"/>
              </a:ext>
            </a:extLst>
          </p:cNvPr>
          <p:cNvPicPr>
            <a:picLocks noGrp="1" noChangeAspect="1"/>
          </p:cNvPicPr>
          <p:nvPr>
            <p:ph idx="1"/>
          </p:nvPr>
        </p:nvPicPr>
        <p:blipFill>
          <a:blip r:embed="rId2"/>
          <a:stretch>
            <a:fillRect/>
          </a:stretch>
        </p:blipFill>
        <p:spPr>
          <a:xfrm>
            <a:off x="1473391" y="923491"/>
            <a:ext cx="9245218" cy="5280948"/>
          </a:xfrm>
          <a:prstGeom prst="rect">
            <a:avLst/>
          </a:prstGeom>
        </p:spPr>
      </p:pic>
      <p:sp>
        <p:nvSpPr>
          <p:cNvPr id="10" name="Text Placeholder 23">
            <a:extLst>
              <a:ext uri="{FF2B5EF4-FFF2-40B4-BE49-F238E27FC236}">
                <a16:creationId xmlns:a16="http://schemas.microsoft.com/office/drawing/2014/main" id="{6D4C2235-D7AF-406D-8E40-5AC475E44A25}"/>
              </a:ext>
            </a:extLst>
          </p:cNvPr>
          <p:cNvSpPr txBox="1">
            <a:spLocks/>
          </p:cNvSpPr>
          <p:nvPr/>
        </p:nvSpPr>
        <p:spPr>
          <a:xfrm>
            <a:off x="1055440" y="6093296"/>
            <a:ext cx="9087954" cy="686498"/>
          </a:xfrm>
          <a:prstGeom prst="rect">
            <a:avLst/>
          </a:prstGeom>
          <a:noFill/>
          <a:ln>
            <a:noFill/>
          </a:ln>
        </p:spPr>
        <p:txBody>
          <a:bodyPr vert="horz" wrap="square" lIns="90000" tIns="46800" rIns="90000" bIns="46800" anchor="b" anchorCtr="0" compatLnSpc="1"/>
          <a:lstStyle>
            <a:lvl1pPr marL="0" marR="0" lvl="0" indent="0" algn="l" defTabSz="914400" rtl="0" fontAlgn="auto" hangingPunct="1">
              <a:lnSpc>
                <a:spcPct val="90000"/>
              </a:lnSpc>
              <a:spcBef>
                <a:spcPts val="1000"/>
              </a:spcBef>
              <a:spcAft>
                <a:spcPts val="0"/>
              </a:spcAft>
              <a:buSzPct val="100000"/>
              <a:buFont typeface="Arial" pitchFamily="34"/>
              <a:buNone/>
              <a:tabLst/>
              <a:defRPr lang="it-IT" sz="10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it-IT"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it-IT"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it-IT" sz="1800" b="0" i="0" u="none" strike="noStrike" kern="1200" cap="none" spc="0" baseline="0">
                <a:solidFill>
                  <a:srgbClr val="000000"/>
                </a:solidFill>
                <a:uFillTx/>
                <a:latin typeface="Calibri"/>
              </a:defRPr>
            </a:lvl5pPr>
          </a:lstStyle>
          <a:p>
            <a:r>
              <a:rPr lang="en-US"/>
              <a:t>Mayo Clinic. </a:t>
            </a:r>
            <a:r>
              <a:rPr lang="en-GB"/>
              <a:t>Test ID: PEL: Electrophoresis, Protein, Serum. Available at: </a:t>
            </a:r>
            <a:r>
              <a:rPr lang="en-US"/>
              <a:t>www.mayomedicallaboratories.com/test-catalog/Clinical+and+Interpretive/80085. Accessed March 2016; </a:t>
            </a:r>
            <a:r>
              <a:rPr lang="en-GB"/>
              <a:t>Lab Tests Online. Protein Electrophoresis, Immunofixation Electrophoresis. </a:t>
            </a:r>
            <a:br>
              <a:rPr lang="en-GB"/>
            </a:br>
            <a:r>
              <a:rPr lang="en-GB"/>
              <a:t>Available at: https://labtestsonline.org/understanding/analytes/electrophoresis/tab/test. Accessed March 2016.</a:t>
            </a:r>
            <a:endParaRPr lang="en-US" dirty="0"/>
          </a:p>
        </p:txBody>
      </p:sp>
    </p:spTree>
    <p:extLst>
      <p:ext uri="{BB962C8B-B14F-4D97-AF65-F5344CB8AC3E}">
        <p14:creationId xmlns:p14="http://schemas.microsoft.com/office/powerpoint/2010/main" val="13525054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4534611" y="1316614"/>
            <a:ext cx="496416" cy="1426586"/>
          </a:xfrm>
          <a:prstGeom prst="rect">
            <a:avLst/>
          </a:prstGeom>
          <a:solidFill>
            <a:srgbClr val="6263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8" name="Rectangle 27"/>
          <p:cNvSpPr/>
          <p:nvPr/>
        </p:nvSpPr>
        <p:spPr>
          <a:xfrm>
            <a:off x="7642505" y="4662258"/>
            <a:ext cx="192731" cy="197678"/>
          </a:xfrm>
          <a:prstGeom prst="rect">
            <a:avLst/>
          </a:prstGeom>
          <a:solidFill>
            <a:srgbClr val="6263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7" name="Rectangle 26"/>
          <p:cNvSpPr/>
          <p:nvPr/>
        </p:nvSpPr>
        <p:spPr>
          <a:xfrm>
            <a:off x="7642505" y="4398313"/>
            <a:ext cx="192731" cy="197678"/>
          </a:xfrm>
          <a:prstGeom prst="rect">
            <a:avLst/>
          </a:prstGeom>
          <a:solidFill>
            <a:srgbClr val="6263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6" name="Rectangle 25"/>
          <p:cNvSpPr/>
          <p:nvPr/>
        </p:nvSpPr>
        <p:spPr>
          <a:xfrm>
            <a:off x="4220328" y="2972542"/>
            <a:ext cx="3193933" cy="2358055"/>
          </a:xfrm>
          <a:prstGeom prst="rect">
            <a:avLst/>
          </a:prstGeom>
          <a:solidFill>
            <a:srgbClr val="62636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838203" y="365131"/>
            <a:ext cx="10515600" cy="722141"/>
          </a:xfrm>
        </p:spPr>
        <p:txBody>
          <a:bodyPr/>
          <a:lstStyle/>
          <a:p>
            <a:r>
              <a:rPr lang="en-US" b="1" dirty="0">
                <a:latin typeface="+mn-lt"/>
              </a:rPr>
              <a:t>Establishing diagnosis: Free light chain assay</a:t>
            </a:r>
          </a:p>
        </p:txBody>
      </p:sp>
      <p:sp>
        <p:nvSpPr>
          <p:cNvPr id="11" name="Text Placeholder 10"/>
          <p:cNvSpPr>
            <a:spLocks noGrp="1"/>
          </p:cNvSpPr>
          <p:nvPr>
            <p:ph type="body" sz="quarter" idx="14"/>
          </p:nvPr>
        </p:nvSpPr>
        <p:spPr>
          <a:xfrm>
            <a:off x="838203" y="6254035"/>
            <a:ext cx="5779477" cy="361950"/>
          </a:xfrm>
        </p:spPr>
        <p:txBody>
          <a:bodyPr/>
          <a:lstStyle/>
          <a:p>
            <a:r>
              <a:rPr lang="en-US" sz="1400" b="1" dirty="0" err="1"/>
              <a:t>Bradwell</a:t>
            </a:r>
            <a:r>
              <a:rPr lang="en-US" sz="1400" b="1" dirty="0"/>
              <a:t>. Lancet. 2003;361:489</a:t>
            </a:r>
          </a:p>
        </p:txBody>
      </p:sp>
      <p:pic>
        <p:nvPicPr>
          <p:cNvPr id="4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534611" y="1390831"/>
            <a:ext cx="476250" cy="145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2144" y="2989900"/>
            <a:ext cx="3055274" cy="2282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4" descr="neph 1.png"/>
          <p:cNvPicPr>
            <a:picLocks noChangeAspect="1"/>
          </p:cNvPicPr>
          <p:nvPr/>
        </p:nvPicPr>
        <p:blipFill>
          <a:blip r:embed="rId5" cstate="print"/>
          <a:stretch>
            <a:fillRect/>
          </a:stretch>
        </p:blipFill>
        <p:spPr>
          <a:xfrm>
            <a:off x="6465166" y="1357313"/>
            <a:ext cx="1475156" cy="1272976"/>
          </a:xfrm>
          <a:prstGeom prst="rect">
            <a:avLst/>
          </a:prstGeom>
        </p:spPr>
      </p:pic>
      <p:sp>
        <p:nvSpPr>
          <p:cNvPr id="52" name="TextBox 51"/>
          <p:cNvSpPr txBox="1"/>
          <p:nvPr/>
        </p:nvSpPr>
        <p:spPr>
          <a:xfrm>
            <a:off x="7595204" y="4091700"/>
            <a:ext cx="2344135" cy="800219"/>
          </a:xfrm>
          <a:prstGeom prst="rect">
            <a:avLst/>
          </a:prstGeom>
          <a:noFill/>
          <a:ln w="12700">
            <a:noFill/>
          </a:ln>
        </p:spPr>
        <p:txBody>
          <a:bodyPr wrap="square" rtlCol="0">
            <a:spAutoFit/>
          </a:bodyPr>
          <a:lstStyle/>
          <a:p>
            <a:pPr marL="112713" indent="-112713">
              <a:spcBef>
                <a:spcPts val="600"/>
              </a:spcBef>
            </a:pPr>
            <a:r>
              <a:rPr lang="en-US" sz="1200" b="1" dirty="0">
                <a:latin typeface="Arial" panose="020B0604020202020204" pitchFamily="34" charset="0"/>
                <a:cs typeface="Arial" panose="020B0604020202020204" pitchFamily="34" charset="0"/>
              </a:rPr>
              <a:t>     Normal sera</a:t>
            </a:r>
          </a:p>
          <a:p>
            <a:pPr marL="112713" indent="-112713">
              <a:spcBef>
                <a:spcPts val="600"/>
              </a:spcBef>
            </a:pPr>
            <a:r>
              <a:rPr lang="en-US" sz="1200" b="1" dirty="0">
                <a:latin typeface="Arial" panose="020B0604020202020204" pitchFamily="34" charset="0"/>
                <a:cs typeface="Arial" panose="020B0604020202020204" pitchFamily="34" charset="0"/>
                <a:sym typeface="Symbol"/>
              </a:rPr>
              <a:t>      light chain myeloma</a:t>
            </a:r>
          </a:p>
          <a:p>
            <a:pPr>
              <a:spcBef>
                <a:spcPts val="600"/>
              </a:spcBef>
              <a:buClr>
                <a:schemeClr val="tx1"/>
              </a:buClr>
            </a:pPr>
            <a:r>
              <a:rPr lang="en-US" sz="1200" b="1" dirty="0">
                <a:latin typeface="Arial" panose="020B0604020202020204" pitchFamily="34" charset="0"/>
                <a:cs typeface="Arial" panose="020B0604020202020204" pitchFamily="34" charset="0"/>
                <a:sym typeface="Symbol"/>
              </a:rPr>
              <a:t>      light chain myeloma</a:t>
            </a:r>
            <a:endParaRPr lang="en-US" sz="1200" b="1" dirty="0">
              <a:latin typeface="Arial" panose="020B0604020202020204" pitchFamily="34" charset="0"/>
              <a:cs typeface="Arial" panose="020B0604020202020204" pitchFamily="34" charset="0"/>
            </a:endParaRPr>
          </a:p>
        </p:txBody>
      </p:sp>
      <p:sp>
        <p:nvSpPr>
          <p:cNvPr id="53" name="TextBox 52"/>
          <p:cNvSpPr txBox="1"/>
          <p:nvPr/>
        </p:nvSpPr>
        <p:spPr>
          <a:xfrm>
            <a:off x="7573102" y="4025353"/>
            <a:ext cx="312907" cy="400110"/>
          </a:xfrm>
          <a:prstGeom prst="rect">
            <a:avLst/>
          </a:prstGeom>
          <a:noFill/>
        </p:spPr>
        <p:txBody>
          <a:bodyPr wrap="none" rtlCol="0">
            <a:spAutoFit/>
          </a:bodyPr>
          <a:lstStyle/>
          <a:p>
            <a:pPr algn="ctr"/>
            <a:r>
              <a:rPr lang="en-US" sz="2000" dirty="0">
                <a:solidFill>
                  <a:srgbClr val="FF0000"/>
                </a:solidFill>
                <a:latin typeface="Arial" panose="020B0604020202020204" pitchFamily="34" charset="0"/>
                <a:cs typeface="Arial" panose="020B0604020202020204" pitchFamily="34" charset="0"/>
              </a:rPr>
              <a:t>x</a:t>
            </a:r>
          </a:p>
        </p:txBody>
      </p:sp>
      <p:sp>
        <p:nvSpPr>
          <p:cNvPr id="54" name="Isosceles Triangle 53"/>
          <p:cNvSpPr/>
          <p:nvPr/>
        </p:nvSpPr>
        <p:spPr bwMode="auto">
          <a:xfrm>
            <a:off x="7674894" y="4438740"/>
            <a:ext cx="122549" cy="105986"/>
          </a:xfrm>
          <a:prstGeom prst="triangle">
            <a:avLst/>
          </a:prstGeom>
          <a:solidFill>
            <a:schemeClr val="bg1"/>
          </a:solidFill>
          <a:ln w="9525" cap="flat" cmpd="sng" algn="ctr">
            <a:no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b="1">
              <a:ln w="9525">
                <a:solidFill>
                  <a:schemeClr val="tx1"/>
                </a:solidFill>
              </a:ln>
              <a:solidFill>
                <a:schemeClr val="bg1"/>
              </a:solidFill>
              <a:latin typeface="Arial" panose="020B0604020202020204" pitchFamily="34" charset="0"/>
              <a:cs typeface="Arial" panose="020B0604020202020204" pitchFamily="34" charset="0"/>
            </a:endParaRPr>
          </a:p>
        </p:txBody>
      </p:sp>
      <p:sp>
        <p:nvSpPr>
          <p:cNvPr id="55" name="Rectangle 54"/>
          <p:cNvSpPr/>
          <p:nvPr/>
        </p:nvSpPr>
        <p:spPr bwMode="auto">
          <a:xfrm>
            <a:off x="7673134" y="4708140"/>
            <a:ext cx="124308" cy="107780"/>
          </a:xfrm>
          <a:prstGeom prst="rect">
            <a:avLst/>
          </a:prstGeom>
          <a:solidFill>
            <a:schemeClr val="bg1"/>
          </a:solidFill>
          <a:ln w="9525" cap="flat" cmpd="sng" algn="ctr">
            <a:no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b="1">
              <a:ln w="9525">
                <a:solidFill>
                  <a:schemeClr val="tx1"/>
                </a:solidFill>
              </a:ln>
              <a:solidFill>
                <a:schemeClr val="bg1"/>
              </a:solidFill>
              <a:latin typeface="Arial" panose="020B0604020202020204" pitchFamily="34" charset="0"/>
              <a:cs typeface="Arial" panose="020B0604020202020204" pitchFamily="34" charset="0"/>
            </a:endParaRPr>
          </a:p>
        </p:txBody>
      </p:sp>
      <p:sp>
        <p:nvSpPr>
          <p:cNvPr id="58" name="TextBox 57"/>
          <p:cNvSpPr txBox="1"/>
          <p:nvPr/>
        </p:nvSpPr>
        <p:spPr>
          <a:xfrm>
            <a:off x="3294262" y="5298709"/>
            <a:ext cx="982472" cy="553998"/>
          </a:xfrm>
          <a:prstGeom prst="rect">
            <a:avLst/>
          </a:prstGeom>
          <a:noFill/>
        </p:spPr>
        <p:txBody>
          <a:bodyPr wrap="square" rtlCol="0">
            <a:spAutoFit/>
          </a:bodyPr>
          <a:lstStyle/>
          <a:p>
            <a:pPr algn="r">
              <a:lnSpc>
                <a:spcPts val="1200"/>
              </a:lnSpc>
            </a:pPr>
            <a:r>
              <a:rPr lang="en-US" sz="1100" b="1" dirty="0">
                <a:latin typeface="Arial" panose="020B0604020202020204" pitchFamily="34" charset="0"/>
                <a:cs typeface="Arial" panose="020B0604020202020204" pitchFamily="34" charset="0"/>
              </a:rPr>
              <a:t>Low amount</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of FLC</a:t>
            </a:r>
          </a:p>
        </p:txBody>
      </p:sp>
      <p:sp>
        <p:nvSpPr>
          <p:cNvPr id="59" name="TextBox 58"/>
          <p:cNvSpPr txBox="1"/>
          <p:nvPr/>
        </p:nvSpPr>
        <p:spPr>
          <a:xfrm>
            <a:off x="7079237" y="5298709"/>
            <a:ext cx="999358" cy="553998"/>
          </a:xfrm>
          <a:prstGeom prst="rect">
            <a:avLst/>
          </a:prstGeom>
          <a:noFill/>
        </p:spPr>
        <p:txBody>
          <a:bodyPr wrap="square" rtlCol="0">
            <a:spAutoFit/>
          </a:bodyPr>
          <a:lstStyle/>
          <a:p>
            <a:pPr>
              <a:lnSpc>
                <a:spcPts val="1200"/>
              </a:lnSpc>
            </a:pPr>
            <a:r>
              <a:rPr lang="en-US" sz="1100" b="1" dirty="0">
                <a:latin typeface="Arial" panose="020B0604020202020204" pitchFamily="34" charset="0"/>
                <a:cs typeface="Arial" panose="020B0604020202020204" pitchFamily="34" charset="0"/>
              </a:rPr>
              <a:t>High amount</a:t>
            </a:r>
            <a:br>
              <a:rPr lang="en-US" sz="1100" b="1" dirty="0">
                <a:latin typeface="Arial" panose="020B0604020202020204" pitchFamily="34" charset="0"/>
                <a:cs typeface="Arial" panose="020B0604020202020204" pitchFamily="34" charset="0"/>
              </a:rPr>
            </a:br>
            <a:r>
              <a:rPr lang="en-US" sz="1100" b="1" dirty="0">
                <a:latin typeface="Arial" panose="020B0604020202020204" pitchFamily="34" charset="0"/>
                <a:cs typeface="Arial" panose="020B0604020202020204" pitchFamily="34" charset="0"/>
              </a:rPr>
              <a:t>of </a:t>
            </a:r>
            <a:r>
              <a:rPr lang="en-US" sz="1100" b="1" dirty="0">
                <a:latin typeface="Arial" panose="020B0604020202020204" pitchFamily="34" charset="0"/>
                <a:cs typeface="Arial" panose="020B0604020202020204" pitchFamily="34" charset="0"/>
                <a:sym typeface="Symbol"/>
              </a:rPr>
              <a:t> FLC</a:t>
            </a:r>
            <a:endParaRPr lang="en-US" sz="1100" b="1" dirty="0">
              <a:latin typeface="Arial" panose="020B0604020202020204" pitchFamily="34" charset="0"/>
              <a:cs typeface="Arial" panose="020B0604020202020204" pitchFamily="34" charset="0"/>
            </a:endParaRPr>
          </a:p>
        </p:txBody>
      </p:sp>
      <p:cxnSp>
        <p:nvCxnSpPr>
          <p:cNvPr id="60" name="Straight Arrow Connector 59"/>
          <p:cNvCxnSpPr/>
          <p:nvPr/>
        </p:nvCxnSpPr>
        <p:spPr bwMode="auto">
          <a:xfrm>
            <a:off x="4234559" y="5388842"/>
            <a:ext cx="2844678" cy="382"/>
          </a:xfrm>
          <a:prstGeom prst="straightConnector1">
            <a:avLst/>
          </a:prstGeom>
          <a:noFill/>
          <a:ln w="28575" cap="flat" cmpd="sng" algn="ctr">
            <a:solidFill>
              <a:schemeClr val="accent1"/>
            </a:solidFill>
            <a:prstDash val="solid"/>
            <a:round/>
            <a:headEnd type="none" w="med" len="med"/>
            <a:tailEnd type="triangle" w="med" len="med"/>
          </a:ln>
          <a:effectLst/>
        </p:spPr>
      </p:cxnSp>
      <p:cxnSp>
        <p:nvCxnSpPr>
          <p:cNvPr id="61" name="Straight Arrow Connector 60"/>
          <p:cNvCxnSpPr/>
          <p:nvPr/>
        </p:nvCxnSpPr>
        <p:spPr bwMode="auto">
          <a:xfrm flipV="1">
            <a:off x="4113331" y="3447242"/>
            <a:ext cx="0" cy="1810558"/>
          </a:xfrm>
          <a:prstGeom prst="straightConnector1">
            <a:avLst/>
          </a:prstGeom>
          <a:noFill/>
          <a:ln w="28575" cap="flat" cmpd="sng" algn="ctr">
            <a:solidFill>
              <a:schemeClr val="accent1"/>
            </a:solidFill>
            <a:prstDash val="solid"/>
            <a:round/>
            <a:headEnd type="none" w="med" len="med"/>
            <a:tailEnd type="triangle" w="med" len="med"/>
          </a:ln>
          <a:effectLst/>
        </p:spPr>
      </p:cxnSp>
      <p:sp>
        <p:nvSpPr>
          <p:cNvPr id="62" name="TextBox 61"/>
          <p:cNvSpPr txBox="1"/>
          <p:nvPr/>
        </p:nvSpPr>
        <p:spPr>
          <a:xfrm>
            <a:off x="3089132" y="3061826"/>
            <a:ext cx="1205507" cy="400110"/>
          </a:xfrm>
          <a:prstGeom prst="rect">
            <a:avLst/>
          </a:prstGeom>
          <a:noFill/>
        </p:spPr>
        <p:txBody>
          <a:bodyPr wrap="square" rtlCol="0">
            <a:spAutoFit/>
          </a:bodyPr>
          <a:lstStyle/>
          <a:p>
            <a:pPr algn="r">
              <a:lnSpc>
                <a:spcPts val="1200"/>
              </a:lnSpc>
            </a:pPr>
            <a:r>
              <a:rPr lang="en-US" sz="1100" b="1" dirty="0">
                <a:latin typeface="Arial" panose="020B0604020202020204" pitchFamily="34" charset="0"/>
                <a:cs typeface="Arial" panose="020B0604020202020204" pitchFamily="34" charset="0"/>
              </a:rPr>
              <a:t>High amount of </a:t>
            </a:r>
            <a:r>
              <a:rPr lang="en-US" sz="1100" b="1" dirty="0">
                <a:latin typeface="Arial" panose="020B0604020202020204" pitchFamily="34" charset="0"/>
                <a:cs typeface="Arial" panose="020B0604020202020204" pitchFamily="34" charset="0"/>
                <a:sym typeface="Symbol"/>
              </a:rPr>
              <a:t> </a:t>
            </a:r>
            <a:r>
              <a:rPr lang="en-US" sz="1100" b="1" dirty="0">
                <a:latin typeface="Arial" panose="020B0604020202020204" pitchFamily="34" charset="0"/>
                <a:cs typeface="Arial" panose="020B0604020202020204" pitchFamily="34" charset="0"/>
              </a:rPr>
              <a:t>FLC</a:t>
            </a:r>
          </a:p>
        </p:txBody>
      </p:sp>
      <p:sp>
        <p:nvSpPr>
          <p:cNvPr id="2052" name="TextBox 2051"/>
          <p:cNvSpPr txBox="1"/>
          <p:nvPr/>
        </p:nvSpPr>
        <p:spPr>
          <a:xfrm>
            <a:off x="3379170" y="1813651"/>
            <a:ext cx="1234633" cy="276999"/>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Serum sample</a:t>
            </a:r>
          </a:p>
        </p:txBody>
      </p:sp>
      <p:sp>
        <p:nvSpPr>
          <p:cNvPr id="66" name="TextBox 65"/>
          <p:cNvSpPr txBox="1"/>
          <p:nvPr/>
        </p:nvSpPr>
        <p:spPr>
          <a:xfrm>
            <a:off x="8192875" y="1813651"/>
            <a:ext cx="1208985" cy="276999"/>
          </a:xfrm>
          <a:prstGeom prst="rect">
            <a:avLst/>
          </a:prstGeom>
          <a:noFill/>
        </p:spPr>
        <p:txBody>
          <a:bodyPr wrap="none" rtlCol="0">
            <a:spAutoFit/>
          </a:bodyPr>
          <a:lstStyle/>
          <a:p>
            <a:pPr algn="ctr"/>
            <a:r>
              <a:rPr lang="en-US" sz="1200" b="1" dirty="0" err="1">
                <a:latin typeface="Arial" panose="020B0604020202020204" pitchFamily="34" charset="0"/>
                <a:cs typeface="Arial" panose="020B0604020202020204" pitchFamily="34" charset="0"/>
              </a:rPr>
              <a:t>Nephelometer</a:t>
            </a:r>
            <a:endParaRPr lang="en-US" sz="1200" b="1" dirty="0">
              <a:latin typeface="Arial" panose="020B0604020202020204" pitchFamily="34" charset="0"/>
              <a:cs typeface="Arial" panose="020B0604020202020204" pitchFamily="34" charset="0"/>
            </a:endParaRPr>
          </a:p>
        </p:txBody>
      </p:sp>
      <p:sp>
        <p:nvSpPr>
          <p:cNvPr id="2053" name="Right Arrow 2052"/>
          <p:cNvSpPr/>
          <p:nvPr/>
        </p:nvSpPr>
        <p:spPr bwMode="auto">
          <a:xfrm>
            <a:off x="5065714" y="1889307"/>
            <a:ext cx="1332089" cy="159797"/>
          </a:xfrm>
          <a:prstGeom prst="rightArrow">
            <a:avLst/>
          </a:prstGeom>
          <a:solidFill>
            <a:schemeClr val="accent1"/>
          </a:solidFill>
          <a:ln w="9525" cap="flat" cmpd="sng" algn="ctr">
            <a:solidFill>
              <a:schemeClr val="accent1"/>
            </a:solid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a:ln w="9525">
                <a:solidFill>
                  <a:schemeClr val="tx1"/>
                </a:solidFill>
              </a:ln>
              <a:solidFill>
                <a:schemeClr val="bg1"/>
              </a:solidFill>
              <a:latin typeface="Arial" panose="020B0604020202020204" pitchFamily="34" charset="0"/>
              <a:cs typeface="Arial" panose="020B0604020202020204" pitchFamily="34" charset="0"/>
            </a:endParaRPr>
          </a:p>
        </p:txBody>
      </p:sp>
      <p:sp>
        <p:nvSpPr>
          <p:cNvPr id="71" name="Right Arrow 70"/>
          <p:cNvSpPr/>
          <p:nvPr/>
        </p:nvSpPr>
        <p:spPr bwMode="auto">
          <a:xfrm rot="7599591">
            <a:off x="6186199" y="2657884"/>
            <a:ext cx="598953" cy="159797"/>
          </a:xfrm>
          <a:prstGeom prst="rightArrow">
            <a:avLst/>
          </a:prstGeom>
          <a:solidFill>
            <a:schemeClr val="accent1"/>
          </a:solidFill>
          <a:ln w="9525" cap="flat" cmpd="sng" algn="ctr">
            <a:solidFill>
              <a:schemeClr val="accent1"/>
            </a:solid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a:ln w="9525">
                <a:solidFill>
                  <a:schemeClr val="tx1"/>
                </a:solidFill>
              </a:ln>
              <a:solidFill>
                <a:schemeClr val="bg1"/>
              </a:solidFill>
              <a:latin typeface="Arial" panose="020B0604020202020204" pitchFamily="34" charset="0"/>
              <a:cs typeface="Arial" panose="020B0604020202020204" pitchFamily="34" charset="0"/>
            </a:endParaRPr>
          </a:p>
        </p:txBody>
      </p:sp>
      <p:sp>
        <p:nvSpPr>
          <p:cNvPr id="12" name="Oval 11"/>
          <p:cNvSpPr/>
          <p:nvPr/>
        </p:nvSpPr>
        <p:spPr>
          <a:xfrm>
            <a:off x="4661752" y="1399593"/>
            <a:ext cx="231933" cy="122631"/>
          </a:xfrm>
          <a:prstGeom prst="ellipse">
            <a:avLst/>
          </a:prstGeom>
          <a:solidFill>
            <a:srgbClr val="626365"/>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65417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3" y="365131"/>
            <a:ext cx="10515600" cy="687605"/>
          </a:xfrm>
        </p:spPr>
        <p:txBody>
          <a:bodyPr>
            <a:normAutofit/>
          </a:bodyPr>
          <a:lstStyle/>
          <a:p>
            <a:r>
              <a:rPr lang="en-US" sz="3600" b="1" dirty="0">
                <a:latin typeface="+mn-lt"/>
              </a:rPr>
              <a:t>Establishing diagnosis:  Bone marrow assessment </a:t>
            </a:r>
          </a:p>
        </p:txBody>
      </p:sp>
      <p:sp>
        <p:nvSpPr>
          <p:cNvPr id="13" name="Text Placeholder 12"/>
          <p:cNvSpPr>
            <a:spLocks noGrp="1"/>
          </p:cNvSpPr>
          <p:nvPr>
            <p:ph type="body" sz="quarter" idx="14"/>
          </p:nvPr>
        </p:nvSpPr>
        <p:spPr>
          <a:xfrm>
            <a:off x="479376" y="6206941"/>
            <a:ext cx="5779477" cy="361950"/>
          </a:xfrm>
        </p:spPr>
        <p:txBody>
          <a:bodyPr/>
          <a:lstStyle/>
          <a:p>
            <a:r>
              <a:rPr lang="en-US" dirty="0"/>
              <a:t>Mayo Clinic. </a:t>
            </a:r>
            <a:r>
              <a:rPr lang="en-GB" dirty="0"/>
              <a:t>Bone marrow biopsy and aspiration. Available at: </a:t>
            </a:r>
            <a:r>
              <a:rPr lang="en-US" dirty="0"/>
              <a:t>www.mayoclinic.com/health/medical/IM01819. Accessed March 2016.</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384" y="1640162"/>
            <a:ext cx="4917901" cy="4416275"/>
          </a:xfrm>
          <a:prstGeom prst="rect">
            <a:avLst/>
          </a:prstGeom>
          <a:effectLst>
            <a:softEdge rad="63500"/>
          </a:effectLst>
        </p:spPr>
      </p:pic>
      <p:pic>
        <p:nvPicPr>
          <p:cNvPr id="4" name="Immagine 3">
            <a:extLst>
              <a:ext uri="{FF2B5EF4-FFF2-40B4-BE49-F238E27FC236}">
                <a16:creationId xmlns:a16="http://schemas.microsoft.com/office/drawing/2014/main" id="{CA551E83-CBAB-42F3-ACB3-0DAE7D18490C}"/>
              </a:ext>
            </a:extLst>
          </p:cNvPr>
          <p:cNvPicPr>
            <a:picLocks noChangeAspect="1"/>
          </p:cNvPicPr>
          <p:nvPr/>
        </p:nvPicPr>
        <p:blipFill>
          <a:blip r:embed="rId4"/>
          <a:stretch>
            <a:fillRect/>
          </a:stretch>
        </p:blipFill>
        <p:spPr>
          <a:xfrm>
            <a:off x="6382813" y="2060848"/>
            <a:ext cx="2501443" cy="3170079"/>
          </a:xfrm>
          <a:prstGeom prst="rect">
            <a:avLst/>
          </a:prstGeom>
        </p:spPr>
      </p:pic>
      <p:pic>
        <p:nvPicPr>
          <p:cNvPr id="6" name="Immagine 5">
            <a:extLst>
              <a:ext uri="{FF2B5EF4-FFF2-40B4-BE49-F238E27FC236}">
                <a16:creationId xmlns:a16="http://schemas.microsoft.com/office/drawing/2014/main" id="{1DE13DFB-6DB7-40C1-92F8-36CE47E5995E}"/>
              </a:ext>
            </a:extLst>
          </p:cNvPr>
          <p:cNvPicPr>
            <a:picLocks noChangeAspect="1"/>
          </p:cNvPicPr>
          <p:nvPr/>
        </p:nvPicPr>
        <p:blipFill>
          <a:blip r:embed="rId5"/>
          <a:stretch>
            <a:fillRect/>
          </a:stretch>
        </p:blipFill>
        <p:spPr>
          <a:xfrm>
            <a:off x="8888959" y="2060848"/>
            <a:ext cx="2751657" cy="3170079"/>
          </a:xfrm>
          <a:prstGeom prst="rect">
            <a:avLst/>
          </a:prstGeom>
        </p:spPr>
      </p:pic>
    </p:spTree>
    <p:extLst>
      <p:ext uri="{BB962C8B-B14F-4D97-AF65-F5344CB8AC3E}">
        <p14:creationId xmlns:p14="http://schemas.microsoft.com/office/powerpoint/2010/main" val="42933664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17095" y="2817826"/>
            <a:ext cx="833204" cy="1789590"/>
          </a:xfrm>
          <a:prstGeom prst="rect">
            <a:avLst/>
          </a:prstGeom>
          <a:solidFill>
            <a:srgbClr val="626365"/>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2" name="Title 1"/>
          <p:cNvSpPr>
            <a:spLocks noGrp="1"/>
          </p:cNvSpPr>
          <p:nvPr>
            <p:ph type="title"/>
          </p:nvPr>
        </p:nvSpPr>
        <p:spPr>
          <a:xfrm>
            <a:off x="335360" y="365131"/>
            <a:ext cx="11737304" cy="1058679"/>
          </a:xfrm>
        </p:spPr>
        <p:txBody>
          <a:bodyPr>
            <a:normAutofit/>
          </a:bodyPr>
          <a:lstStyle/>
          <a:p>
            <a:r>
              <a:rPr lang="en-US" sz="3200" b="1" dirty="0">
                <a:latin typeface="+mn-lt"/>
              </a:rPr>
              <a:t>Determining prognosis: Assessment of genetic abnormalities by FISH</a:t>
            </a:r>
          </a:p>
        </p:txBody>
      </p:sp>
      <p:sp>
        <p:nvSpPr>
          <p:cNvPr id="10" name="Text Placeholder 9"/>
          <p:cNvSpPr>
            <a:spLocks noGrp="1"/>
          </p:cNvSpPr>
          <p:nvPr>
            <p:ph type="body" sz="quarter" idx="14"/>
          </p:nvPr>
        </p:nvSpPr>
        <p:spPr>
          <a:xfrm>
            <a:off x="1009634" y="6098791"/>
            <a:ext cx="5779477" cy="361950"/>
          </a:xfrm>
        </p:spPr>
        <p:txBody>
          <a:bodyPr/>
          <a:lstStyle/>
          <a:p>
            <a:r>
              <a:rPr lang="en-US" dirty="0"/>
              <a:t>Adapted from O'Connor. Nature Education. 2008;1:171.</a:t>
            </a:r>
          </a:p>
        </p:txBody>
      </p:sp>
      <p:grpSp>
        <p:nvGrpSpPr>
          <p:cNvPr id="3" name="Group 2"/>
          <p:cNvGrpSpPr/>
          <p:nvPr/>
        </p:nvGrpSpPr>
        <p:grpSpPr>
          <a:xfrm>
            <a:off x="2217095" y="1585761"/>
            <a:ext cx="7900466" cy="4016861"/>
            <a:chOff x="75154" y="1276762"/>
            <a:chExt cx="9068847" cy="4610905"/>
          </a:xfrm>
        </p:grpSpPr>
        <p:sp>
          <p:nvSpPr>
            <p:cNvPr id="26" name="TextBox 25"/>
            <p:cNvSpPr txBox="1"/>
            <p:nvPr/>
          </p:nvSpPr>
          <p:spPr>
            <a:xfrm>
              <a:off x="282935" y="1276762"/>
              <a:ext cx="8604523" cy="388622"/>
            </a:xfrm>
            <a:prstGeom prst="rect">
              <a:avLst/>
            </a:prstGeom>
            <a:noFill/>
          </p:spPr>
          <p:txBody>
            <a:bodyPr wrap="none" rtlCol="0">
              <a:spAutoFit/>
            </a:bodyPr>
            <a:lstStyle/>
            <a:p>
              <a:pPr algn="ctr"/>
              <a:r>
                <a:rPr lang="en-US" sz="1600" b="1" dirty="0">
                  <a:latin typeface="Arial" panose="020B0604020202020204" pitchFamily="34" charset="0"/>
                  <a:cs typeface="Arial" panose="020B0604020202020204" pitchFamily="34" charset="0"/>
                </a:rPr>
                <a:t>Example: Detection of chromosomal deletion by FISH</a:t>
              </a:r>
              <a:r>
                <a:rPr lang="en-US" sz="1600" b="1" baseline="30000" dirty="0">
                  <a:latin typeface="Arial" panose="020B0604020202020204" pitchFamily="34" charset="0"/>
                  <a:cs typeface="Arial" panose="020B0604020202020204" pitchFamily="34" charset="0"/>
                </a:rPr>
                <a:t> </a:t>
              </a:r>
              <a:r>
                <a:rPr lang="en-US" sz="1600" b="1" dirty="0">
                  <a:latin typeface="Arial" panose="020B0604020202020204" pitchFamily="34" charset="0"/>
                  <a:cs typeface="Arial" panose="020B0604020202020204" pitchFamily="34" charset="0"/>
                </a:rPr>
                <a:t>in multiple myeloma</a:t>
              </a:r>
              <a:endParaRPr lang="en-US" sz="1600" b="1" baseline="30000" dirty="0">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481" y="2560265"/>
              <a:ext cx="402023" cy="2185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5803" t="12627" r="12879" b="10006"/>
            <a:stretch/>
          </p:blipFill>
          <p:spPr bwMode="auto">
            <a:xfrm>
              <a:off x="7506220" y="3634859"/>
              <a:ext cx="1228298" cy="1238015"/>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7015" y="4115891"/>
              <a:ext cx="1847748" cy="498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94828" y="1413510"/>
              <a:ext cx="1499265" cy="127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40" descr="scope 1.png"/>
            <p:cNvPicPr>
              <a:picLocks noChangeAspect="1"/>
            </p:cNvPicPr>
            <p:nvPr/>
          </p:nvPicPr>
          <p:blipFill>
            <a:blip r:embed="rId7" cstate="print"/>
            <a:stretch>
              <a:fillRect/>
            </a:stretch>
          </p:blipFill>
          <p:spPr>
            <a:xfrm>
              <a:off x="5156775" y="3380071"/>
              <a:ext cx="1184926" cy="1748131"/>
            </a:xfrm>
            <a:prstGeom prst="rect">
              <a:avLst/>
            </a:prstGeom>
          </p:spPr>
        </p:pic>
        <p:sp>
          <p:nvSpPr>
            <p:cNvPr id="42" name="TextBox 41"/>
            <p:cNvSpPr txBox="1"/>
            <p:nvPr/>
          </p:nvSpPr>
          <p:spPr>
            <a:xfrm>
              <a:off x="75154" y="5039764"/>
              <a:ext cx="957204" cy="847903"/>
            </a:xfrm>
            <a:prstGeom prst="rect">
              <a:avLst/>
            </a:prstGeom>
            <a:noFill/>
          </p:spPr>
          <p:txBody>
            <a:bodyPr wrap="none" rtlCol="0" anchor="ctr">
              <a:spAutoFit/>
            </a:bodyPr>
            <a:lstStyle/>
            <a:p>
              <a:pPr algn="ctr"/>
              <a:r>
                <a:rPr lang="en-US" sz="1400" b="1" dirty="0">
                  <a:latin typeface="Arial" panose="020B0604020202020204" pitchFamily="34" charset="0"/>
                  <a:cs typeface="Arial" panose="020B0604020202020204" pitchFamily="34" charset="0"/>
                </a:rPr>
                <a:t>Bone</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marrow</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sample</a:t>
              </a:r>
              <a:endParaRPr lang="en-US" sz="1400" b="1" baseline="30000" dirty="0">
                <a:latin typeface="Arial" panose="020B0604020202020204" pitchFamily="34" charset="0"/>
                <a:cs typeface="Arial" panose="020B0604020202020204" pitchFamily="34" charset="0"/>
              </a:endParaRPr>
            </a:p>
          </p:txBody>
        </p:sp>
        <p:sp>
          <p:nvSpPr>
            <p:cNvPr id="43" name="TextBox 42"/>
            <p:cNvSpPr txBox="1"/>
            <p:nvPr/>
          </p:nvSpPr>
          <p:spPr>
            <a:xfrm>
              <a:off x="2494961" y="5163418"/>
              <a:ext cx="1093369" cy="600598"/>
            </a:xfrm>
            <a:prstGeom prst="rect">
              <a:avLst/>
            </a:prstGeom>
            <a:noFill/>
          </p:spPr>
          <p:txBody>
            <a:bodyPr wrap="none" rtlCol="0" anchor="ctr">
              <a:spAutoFit/>
            </a:bodyPr>
            <a:lstStyle/>
            <a:p>
              <a:pPr algn="ctr"/>
              <a:r>
                <a:rPr lang="en-US" sz="1400" b="1" dirty="0">
                  <a:latin typeface="Arial" panose="020B0604020202020204" pitchFamily="34" charset="0"/>
                  <a:cs typeface="Arial" panose="020B0604020202020204" pitchFamily="34" charset="0"/>
                </a:rPr>
                <a:t>Smear of</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cells</a:t>
              </a:r>
              <a:endParaRPr lang="en-US" sz="1400" b="1" baseline="30000" dirty="0">
                <a:latin typeface="Arial" panose="020B0604020202020204" pitchFamily="34" charset="0"/>
                <a:cs typeface="Arial" panose="020B0604020202020204" pitchFamily="34" charset="0"/>
              </a:endParaRPr>
            </a:p>
          </p:txBody>
        </p:sp>
        <p:sp>
          <p:nvSpPr>
            <p:cNvPr id="44" name="TextBox 43"/>
            <p:cNvSpPr txBox="1"/>
            <p:nvPr/>
          </p:nvSpPr>
          <p:spPr>
            <a:xfrm>
              <a:off x="3634303" y="1851285"/>
              <a:ext cx="3851629" cy="741915"/>
            </a:xfrm>
            <a:prstGeom prst="rect">
              <a:avLst/>
            </a:prstGeom>
            <a:noFill/>
          </p:spPr>
          <p:txBody>
            <a:bodyPr wrap="none" rtlCol="0">
              <a:spAutoFit/>
            </a:bodyPr>
            <a:lstStyle/>
            <a:p>
              <a:pPr algn="ctr"/>
              <a:r>
                <a:rPr lang="en-US" sz="1200" b="1" dirty="0">
                  <a:latin typeface="Arial" panose="020B0604020202020204" pitchFamily="34" charset="0"/>
                  <a:cs typeface="Arial" panose="020B0604020202020204" pitchFamily="34" charset="0"/>
                </a:rPr>
                <a:t>Chromosome 17-specific fluorescent probe</a:t>
              </a:r>
            </a:p>
            <a:p>
              <a:pPr algn="ctr"/>
              <a:endParaRPr lang="en-US" b="1" baseline="30000" dirty="0">
                <a:latin typeface="Arial" panose="020B0604020202020204" pitchFamily="34" charset="0"/>
                <a:cs typeface="Arial" panose="020B0604020202020204" pitchFamily="34" charset="0"/>
              </a:endParaRPr>
            </a:p>
            <a:p>
              <a:pPr algn="ctr"/>
              <a:r>
                <a:rPr lang="en-US" sz="1200" b="1" dirty="0">
                  <a:latin typeface="Arial" panose="020B0604020202020204" pitchFamily="34" charset="0"/>
                  <a:cs typeface="Arial" panose="020B0604020202020204" pitchFamily="34" charset="0"/>
                </a:rPr>
                <a:t>Chromosome 10-specific fluorescent probe</a:t>
              </a:r>
            </a:p>
          </p:txBody>
        </p:sp>
        <p:sp>
          <p:nvSpPr>
            <p:cNvPr id="45" name="TextBox 44"/>
            <p:cNvSpPr txBox="1"/>
            <p:nvPr/>
          </p:nvSpPr>
          <p:spPr>
            <a:xfrm>
              <a:off x="4607984" y="5039763"/>
              <a:ext cx="2326177" cy="847903"/>
            </a:xfrm>
            <a:prstGeom prst="rect">
              <a:avLst/>
            </a:prstGeom>
            <a:noFill/>
          </p:spPr>
          <p:txBody>
            <a:bodyPr wrap="square" rtlCol="0" anchor="ctr">
              <a:spAutoFit/>
            </a:bodyPr>
            <a:lstStyle/>
            <a:p>
              <a:pPr algn="ctr"/>
              <a:r>
                <a:rPr lang="en-US" sz="1400" b="1" dirty="0">
                  <a:latin typeface="Arial" panose="020B0604020202020204" pitchFamily="34" charset="0"/>
                  <a:cs typeface="Arial" panose="020B0604020202020204" pitchFamily="34" charset="0"/>
                </a:rPr>
                <a:t>Analyze by fluorescence microscopy</a:t>
              </a:r>
              <a:endParaRPr lang="en-US" sz="1400" b="1" baseline="30000" dirty="0">
                <a:latin typeface="Arial" panose="020B0604020202020204" pitchFamily="34" charset="0"/>
                <a:cs typeface="Arial" panose="020B0604020202020204" pitchFamily="34" charset="0"/>
              </a:endParaRPr>
            </a:p>
          </p:txBody>
        </p:sp>
        <p:sp>
          <p:nvSpPr>
            <p:cNvPr id="46" name="TextBox 45"/>
            <p:cNvSpPr txBox="1"/>
            <p:nvPr/>
          </p:nvSpPr>
          <p:spPr>
            <a:xfrm>
              <a:off x="7172671" y="5287069"/>
              <a:ext cx="1971330" cy="353293"/>
            </a:xfrm>
            <a:prstGeom prst="rect">
              <a:avLst/>
            </a:prstGeom>
            <a:noFill/>
          </p:spPr>
          <p:txBody>
            <a:bodyPr wrap="square" rtlCol="0" anchor="ctr">
              <a:spAutoFit/>
            </a:bodyPr>
            <a:lstStyle/>
            <a:p>
              <a:pPr algn="ctr"/>
              <a:r>
                <a:rPr lang="en-US" sz="1400" b="1" dirty="0">
                  <a:latin typeface="Arial" panose="020B0604020202020204" pitchFamily="34" charset="0"/>
                  <a:cs typeface="Arial" panose="020B0604020202020204" pitchFamily="34" charset="0"/>
                </a:rPr>
                <a:t>Del(17p) detected</a:t>
              </a:r>
              <a:endParaRPr lang="en-US" sz="1400" b="1" baseline="30000" dirty="0">
                <a:latin typeface="Arial" panose="020B0604020202020204" pitchFamily="34" charset="0"/>
                <a:cs typeface="Arial" panose="020B0604020202020204" pitchFamily="34" charset="0"/>
              </a:endParaRPr>
            </a:p>
          </p:txBody>
        </p:sp>
        <p:cxnSp>
          <p:nvCxnSpPr>
            <p:cNvPr id="36" name="Straight Arrow Connector 35"/>
            <p:cNvCxnSpPr/>
            <p:nvPr/>
          </p:nvCxnSpPr>
          <p:spPr bwMode="auto">
            <a:xfrm>
              <a:off x="1031579" y="4249028"/>
              <a:ext cx="974642" cy="0"/>
            </a:xfrm>
            <a:prstGeom prst="straightConnector1">
              <a:avLst/>
            </a:prstGeom>
            <a:noFill/>
            <a:ln w="38100" cap="flat" cmpd="sng" algn="ctr">
              <a:solidFill>
                <a:schemeClr val="accent1"/>
              </a:solidFill>
              <a:prstDash val="solid"/>
              <a:round/>
              <a:headEnd type="none" w="med" len="med"/>
              <a:tailEnd type="triangle" w="med" len="med"/>
            </a:ln>
            <a:effectLst/>
          </p:spPr>
        </p:cxnSp>
        <p:cxnSp>
          <p:nvCxnSpPr>
            <p:cNvPr id="40" name="Straight Arrow Connector 39"/>
            <p:cNvCxnSpPr/>
            <p:nvPr/>
          </p:nvCxnSpPr>
          <p:spPr bwMode="auto">
            <a:xfrm>
              <a:off x="3041645" y="2763997"/>
              <a:ext cx="0" cy="1169297"/>
            </a:xfrm>
            <a:prstGeom prst="straightConnector1">
              <a:avLst/>
            </a:prstGeom>
            <a:noFill/>
            <a:ln w="38100" cap="flat" cmpd="sng" algn="ctr">
              <a:solidFill>
                <a:schemeClr val="accent1"/>
              </a:solidFill>
              <a:prstDash val="solid"/>
              <a:round/>
              <a:headEnd type="none" w="med" len="med"/>
              <a:tailEnd type="triangle" w="med" len="med"/>
            </a:ln>
            <a:effectLst/>
          </p:spPr>
        </p:cxnSp>
        <p:sp>
          <p:nvSpPr>
            <p:cNvPr id="51" name="TextBox 50"/>
            <p:cNvSpPr txBox="1"/>
            <p:nvPr/>
          </p:nvSpPr>
          <p:spPr>
            <a:xfrm>
              <a:off x="3037626" y="3172419"/>
              <a:ext cx="1137530" cy="353293"/>
            </a:xfrm>
            <a:prstGeom prst="rect">
              <a:avLst/>
            </a:prstGeom>
            <a:noFill/>
          </p:spPr>
          <p:txBody>
            <a:bodyPr wrap="none" rtlCol="0" anchor="ctr">
              <a:spAutoFit/>
            </a:bodyPr>
            <a:lstStyle/>
            <a:p>
              <a:pPr algn="ctr"/>
              <a:r>
                <a:rPr lang="en-US" sz="1400" b="1" dirty="0">
                  <a:latin typeface="Arial" panose="020B0604020202020204" pitchFamily="34" charset="0"/>
                  <a:cs typeface="Arial" panose="020B0604020202020204" pitchFamily="34" charset="0"/>
                </a:rPr>
                <a:t>Hybridize</a:t>
              </a:r>
              <a:endParaRPr lang="en-US" sz="1400" b="1" baseline="30000" dirty="0">
                <a:latin typeface="Arial" panose="020B0604020202020204" pitchFamily="34" charset="0"/>
                <a:cs typeface="Arial" panose="020B0604020202020204" pitchFamily="34" charset="0"/>
              </a:endParaRPr>
            </a:p>
          </p:txBody>
        </p:sp>
        <p:cxnSp>
          <p:nvCxnSpPr>
            <p:cNvPr id="52" name="Straight Arrow Connector 51"/>
            <p:cNvCxnSpPr/>
            <p:nvPr/>
          </p:nvCxnSpPr>
          <p:spPr bwMode="auto">
            <a:xfrm>
              <a:off x="4134516" y="4249028"/>
              <a:ext cx="974642" cy="0"/>
            </a:xfrm>
            <a:prstGeom prst="straightConnector1">
              <a:avLst/>
            </a:prstGeom>
            <a:noFill/>
            <a:ln w="38100" cap="flat" cmpd="sng" algn="ctr">
              <a:solidFill>
                <a:schemeClr val="accent1"/>
              </a:solidFill>
              <a:prstDash val="solid"/>
              <a:round/>
              <a:headEnd type="none" w="med" len="med"/>
              <a:tailEnd type="triangle" w="med" len="med"/>
            </a:ln>
            <a:effectLst/>
          </p:spPr>
        </p:cxnSp>
        <p:cxnSp>
          <p:nvCxnSpPr>
            <p:cNvPr id="53" name="Straight Arrow Connector 52"/>
            <p:cNvCxnSpPr/>
            <p:nvPr/>
          </p:nvCxnSpPr>
          <p:spPr bwMode="auto">
            <a:xfrm>
              <a:off x="6364074" y="4249028"/>
              <a:ext cx="974642" cy="0"/>
            </a:xfrm>
            <a:prstGeom prst="straightConnector1">
              <a:avLst/>
            </a:prstGeom>
            <a:noFill/>
            <a:ln w="38100" cap="flat" cmpd="sng" algn="ctr">
              <a:solidFill>
                <a:schemeClr val="accent1"/>
              </a:solidFill>
              <a:prstDash val="solid"/>
              <a:round/>
              <a:headEnd type="none" w="med" len="med"/>
              <a:tailEnd type="triangle" w="med" len="med"/>
            </a:ln>
            <a:effectLst/>
          </p:spPr>
        </p:cxnSp>
      </p:grpSp>
      <p:sp>
        <p:nvSpPr>
          <p:cNvPr id="25" name="Oval 24"/>
          <p:cNvSpPr/>
          <p:nvPr/>
        </p:nvSpPr>
        <p:spPr>
          <a:xfrm>
            <a:off x="2497748" y="3037814"/>
            <a:ext cx="267004" cy="145652"/>
          </a:xfrm>
          <a:prstGeom prst="ellipse">
            <a:avLst/>
          </a:prstGeom>
          <a:solidFill>
            <a:srgbClr val="626365"/>
          </a:solidFill>
          <a:ln w="31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1325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F7670FB-FEC5-4CA6-9FB7-FA264FB68D9E}"/>
              </a:ext>
            </a:extLst>
          </p:cNvPr>
          <p:cNvSpPr txBox="1"/>
          <p:nvPr/>
        </p:nvSpPr>
        <p:spPr>
          <a:xfrm>
            <a:off x="432685" y="4725144"/>
            <a:ext cx="3431067" cy="307777"/>
          </a:xfrm>
          <a:prstGeom prst="rect">
            <a:avLst/>
          </a:prstGeom>
          <a:noFill/>
        </p:spPr>
        <p:txBody>
          <a:bodyPr wrap="none" rtlCol="0">
            <a:spAutoFit/>
          </a:bodyPr>
          <a:lstStyle/>
          <a:p>
            <a:r>
              <a:rPr lang="it-IT" sz="1400" b="1" dirty="0" err="1"/>
              <a:t>Wintrobes</a:t>
            </a:r>
            <a:r>
              <a:rPr lang="it-IT" sz="1400" b="1" dirty="0"/>
              <a:t> </a:t>
            </a:r>
            <a:r>
              <a:rPr lang="it-IT" sz="1400" b="1" dirty="0" err="1"/>
              <a:t>Clinical</a:t>
            </a:r>
            <a:r>
              <a:rPr lang="it-IT" sz="1400" b="1" dirty="0"/>
              <a:t> </a:t>
            </a:r>
            <a:r>
              <a:rPr lang="it-IT" sz="1400" b="1" dirty="0" err="1"/>
              <a:t>Hematology</a:t>
            </a:r>
            <a:r>
              <a:rPr lang="it-IT" sz="1400" b="1" dirty="0"/>
              <a:t> 13th Edition</a:t>
            </a:r>
          </a:p>
        </p:txBody>
      </p:sp>
      <p:pic>
        <p:nvPicPr>
          <p:cNvPr id="6" name="Immagine 5">
            <a:extLst>
              <a:ext uri="{FF2B5EF4-FFF2-40B4-BE49-F238E27FC236}">
                <a16:creationId xmlns:a16="http://schemas.microsoft.com/office/drawing/2014/main" id="{1189EC74-BE89-4036-8378-3D2D504787F8}"/>
              </a:ext>
            </a:extLst>
          </p:cNvPr>
          <p:cNvPicPr>
            <a:picLocks noChangeAspect="1"/>
          </p:cNvPicPr>
          <p:nvPr/>
        </p:nvPicPr>
        <p:blipFill>
          <a:blip r:embed="rId2"/>
          <a:stretch>
            <a:fillRect/>
          </a:stretch>
        </p:blipFill>
        <p:spPr>
          <a:xfrm>
            <a:off x="1127448" y="1484784"/>
            <a:ext cx="2880320" cy="2555291"/>
          </a:xfrm>
          <a:prstGeom prst="rect">
            <a:avLst/>
          </a:prstGeom>
        </p:spPr>
      </p:pic>
      <p:pic>
        <p:nvPicPr>
          <p:cNvPr id="7" name="Immagine 6">
            <a:extLst>
              <a:ext uri="{FF2B5EF4-FFF2-40B4-BE49-F238E27FC236}">
                <a16:creationId xmlns:a16="http://schemas.microsoft.com/office/drawing/2014/main" id="{AEF2FED5-955A-4901-811F-2EAEC5F2FC95}"/>
              </a:ext>
            </a:extLst>
          </p:cNvPr>
          <p:cNvPicPr>
            <a:picLocks noChangeAspect="1"/>
          </p:cNvPicPr>
          <p:nvPr/>
        </p:nvPicPr>
        <p:blipFill>
          <a:blip r:embed="rId3"/>
          <a:stretch>
            <a:fillRect/>
          </a:stretch>
        </p:blipFill>
        <p:spPr>
          <a:xfrm>
            <a:off x="4453369" y="79378"/>
            <a:ext cx="3663051" cy="6336893"/>
          </a:xfrm>
          <a:prstGeom prst="rect">
            <a:avLst/>
          </a:prstGeom>
        </p:spPr>
      </p:pic>
      <p:pic>
        <p:nvPicPr>
          <p:cNvPr id="2" name="Immagine 1">
            <a:extLst>
              <a:ext uri="{FF2B5EF4-FFF2-40B4-BE49-F238E27FC236}">
                <a16:creationId xmlns:a16="http://schemas.microsoft.com/office/drawing/2014/main" id="{755BF1D5-49AE-46FC-BA1A-5193315310A7}"/>
              </a:ext>
            </a:extLst>
          </p:cNvPr>
          <p:cNvPicPr>
            <a:picLocks noChangeAspect="1"/>
          </p:cNvPicPr>
          <p:nvPr/>
        </p:nvPicPr>
        <p:blipFill>
          <a:blip r:embed="rId4"/>
          <a:stretch>
            <a:fillRect/>
          </a:stretch>
        </p:blipFill>
        <p:spPr>
          <a:xfrm>
            <a:off x="8190798" y="79378"/>
            <a:ext cx="3663051" cy="6336892"/>
          </a:xfrm>
          <a:prstGeom prst="rect">
            <a:avLst/>
          </a:prstGeom>
        </p:spPr>
      </p:pic>
    </p:spTree>
    <p:extLst>
      <p:ext uri="{BB962C8B-B14F-4D97-AF65-F5344CB8AC3E}">
        <p14:creationId xmlns:p14="http://schemas.microsoft.com/office/powerpoint/2010/main" val="2174174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a:latin typeface="+mn-lt"/>
              </a:rPr>
              <a:t>Establishing diagnosis: Skeletal survey</a:t>
            </a:r>
          </a:p>
        </p:txBody>
      </p:sp>
      <p:sp>
        <p:nvSpPr>
          <p:cNvPr id="16" name="Text Placeholder 15"/>
          <p:cNvSpPr>
            <a:spLocks noGrp="1"/>
          </p:cNvSpPr>
          <p:nvPr>
            <p:ph type="body" sz="quarter" idx="14"/>
          </p:nvPr>
        </p:nvSpPr>
        <p:spPr>
          <a:xfrm>
            <a:off x="1524000" y="5895975"/>
            <a:ext cx="4552749" cy="361950"/>
          </a:xfrm>
        </p:spPr>
        <p:txBody>
          <a:bodyPr/>
          <a:lstStyle/>
          <a:p>
            <a:r>
              <a:rPr lang="en-US" dirty="0"/>
              <a:t>Reproduced with permission from </a:t>
            </a:r>
            <a:r>
              <a:rPr lang="en-US" dirty="0" err="1"/>
              <a:t>OrthoInfo</a:t>
            </a:r>
            <a:r>
              <a:rPr lang="en-US" dirty="0"/>
              <a:t>. </a:t>
            </a:r>
            <a:br>
              <a:rPr lang="en-US" dirty="0"/>
            </a:br>
            <a:r>
              <a:rPr lang="en-US" dirty="0"/>
              <a:t>© American Academy of </a:t>
            </a:r>
            <a:r>
              <a:rPr lang="en-US" dirty="0" err="1"/>
              <a:t>Orthopaedic</a:t>
            </a:r>
            <a:r>
              <a:rPr lang="en-US" dirty="0"/>
              <a:t> Surgeons. http://orthoinfo.aaos.org.</a:t>
            </a:r>
          </a:p>
        </p:txBody>
      </p:sp>
      <p:pic>
        <p:nvPicPr>
          <p:cNvPr id="3" name="Picture 4" descr="http://orthoinfo.aaos.org/../figures/A00086F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4386"/>
          <a:stretch/>
        </p:blipFill>
        <p:spPr bwMode="auto">
          <a:xfrm>
            <a:off x="1830587" y="2174225"/>
            <a:ext cx="3382728" cy="261937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orthoinfo.aaos.org/../figures/A00086F02.jpg"/>
          <p:cNvPicPr>
            <a:picLocks noChangeAspect="1" noChangeArrowheads="1"/>
          </p:cNvPicPr>
          <p:nvPr/>
        </p:nvPicPr>
        <p:blipFill rotWithShape="1">
          <a:blip r:embed="rId4">
            <a:extLst>
              <a:ext uri="{28A0092B-C50C-407E-A947-70E740481C1C}">
                <a14:useLocalDpi xmlns:a14="http://schemas.microsoft.com/office/drawing/2010/main" val="0"/>
              </a:ext>
            </a:extLst>
          </a:blip>
          <a:srcRect r="71843"/>
          <a:stretch/>
        </p:blipFill>
        <p:spPr bwMode="auto">
          <a:xfrm>
            <a:off x="5376380" y="2174225"/>
            <a:ext cx="1349013" cy="261937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orthoinfo.aaos.org/../figures/A00086F02.jpg"/>
          <p:cNvPicPr>
            <a:picLocks noChangeAspect="1" noChangeArrowheads="1"/>
          </p:cNvPicPr>
          <p:nvPr/>
        </p:nvPicPr>
        <p:blipFill rotWithShape="1">
          <a:blip r:embed="rId4">
            <a:extLst>
              <a:ext uri="{28A0092B-C50C-407E-A947-70E740481C1C}">
                <a14:useLocalDpi xmlns:a14="http://schemas.microsoft.com/office/drawing/2010/main" val="0"/>
              </a:ext>
            </a:extLst>
          </a:blip>
          <a:srcRect l="29437" t="-240" r="37101" b="240"/>
          <a:stretch/>
        </p:blipFill>
        <p:spPr bwMode="auto">
          <a:xfrm>
            <a:off x="6867893" y="2174225"/>
            <a:ext cx="1603169" cy="26193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orthoinfo.aaos.org/../figures/A00086F02.jpg"/>
          <p:cNvPicPr>
            <a:picLocks noChangeAspect="1" noChangeArrowheads="1"/>
          </p:cNvPicPr>
          <p:nvPr/>
        </p:nvPicPr>
        <p:blipFill rotWithShape="1">
          <a:blip r:embed="rId4">
            <a:extLst>
              <a:ext uri="{28A0092B-C50C-407E-A947-70E740481C1C}">
                <a14:useLocalDpi xmlns:a14="http://schemas.microsoft.com/office/drawing/2010/main" val="0"/>
              </a:ext>
            </a:extLst>
          </a:blip>
          <a:srcRect l="64719" t="-240" r="-1" b="240"/>
          <a:stretch/>
        </p:blipFill>
        <p:spPr bwMode="auto">
          <a:xfrm>
            <a:off x="8623460" y="2174225"/>
            <a:ext cx="1690353" cy="261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3122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336" y="365131"/>
            <a:ext cx="11953327" cy="1325559"/>
          </a:xfrm>
          <a:prstGeom prst="rect">
            <a:avLst/>
          </a:prstGeom>
        </p:spPr>
        <p:txBody>
          <a:bodyPr>
            <a:normAutofit/>
          </a:bodyPr>
          <a:lstStyle/>
          <a:p>
            <a:pPr algn="ctr"/>
            <a:r>
              <a:rPr lang="en-GB" b="1" noProof="0" dirty="0">
                <a:latin typeface="+mn-lt"/>
              </a:rPr>
              <a:t>CT imaging and MRI are useful in the </a:t>
            </a:r>
            <a:r>
              <a:rPr lang="en-GB" b="1" dirty="0">
                <a:latin typeface="+mn-lt"/>
              </a:rPr>
              <a:t>evaluation of lesions in suspected MM</a:t>
            </a:r>
            <a:endParaRPr lang="en-GB" b="1" noProof="0" dirty="0">
              <a:latin typeface="+mn-lt"/>
            </a:endParaRPr>
          </a:p>
        </p:txBody>
      </p:sp>
      <p:sp>
        <p:nvSpPr>
          <p:cNvPr id="8" name="Text Placeholder 7"/>
          <p:cNvSpPr>
            <a:spLocks noGrp="1"/>
          </p:cNvSpPr>
          <p:nvPr>
            <p:ph type="body" sz="quarter" idx="14"/>
          </p:nvPr>
        </p:nvSpPr>
        <p:spPr>
          <a:xfrm>
            <a:off x="1523999" y="5895975"/>
            <a:ext cx="7767146" cy="361950"/>
          </a:xfrm>
        </p:spPr>
        <p:txBody>
          <a:bodyPr/>
          <a:lstStyle/>
          <a:p>
            <a:r>
              <a:rPr lang="en-GB" dirty="0"/>
              <a:t>1. </a:t>
            </a:r>
            <a:r>
              <a:rPr lang="en-GB" dirty="0" err="1"/>
              <a:t>Talamo</a:t>
            </a:r>
            <a:r>
              <a:rPr lang="en-GB" dirty="0"/>
              <a:t>. Bone lesions. Available at: http://www.myelomapennstate.net/Contents/04a-ClinManifest.htm. Accessed March 2016; </a:t>
            </a:r>
            <a:br>
              <a:rPr lang="en-GB" dirty="0"/>
            </a:br>
            <a:r>
              <a:rPr lang="en-GB" dirty="0"/>
              <a:t>2. </a:t>
            </a:r>
            <a:r>
              <a:rPr lang="pt-BR" dirty="0"/>
              <a:t>Terada. Cases J. 2009;2:9110.</a:t>
            </a:r>
            <a:endParaRPr lang="en-GB" dirty="0"/>
          </a:p>
        </p:txBody>
      </p:sp>
      <p:pic>
        <p:nvPicPr>
          <p:cNvPr id="17" name="Content Placeholder 6"/>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6819305" y="2555743"/>
            <a:ext cx="2772000" cy="27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Content Placeholder 14"/>
          <p:cNvPicPr>
            <a:picLocks noChangeAspect="1"/>
          </p:cNvPicPr>
          <p:nvPr/>
        </p:nvPicPr>
        <p:blipFill rotWithShape="1">
          <a:blip r:embed="rId4" cstate="print">
            <a:extLst>
              <a:ext uri="{28A0092B-C50C-407E-A947-70E740481C1C}">
                <a14:useLocalDpi xmlns:a14="http://schemas.microsoft.com/office/drawing/2010/main" val="0"/>
              </a:ext>
            </a:extLst>
          </a:blip>
          <a:stretch/>
        </p:blipFill>
        <p:spPr>
          <a:xfrm>
            <a:off x="2517463" y="2567890"/>
            <a:ext cx="3019183" cy="2772000"/>
          </a:xfrm>
          <a:prstGeom prst="rect">
            <a:avLst/>
          </a:prstGeom>
        </p:spPr>
      </p:pic>
      <p:sp>
        <p:nvSpPr>
          <p:cNvPr id="19" name="Text Placeholder 13"/>
          <p:cNvSpPr txBox="1">
            <a:spLocks/>
          </p:cNvSpPr>
          <p:nvPr/>
        </p:nvSpPr>
        <p:spPr>
          <a:xfrm>
            <a:off x="1989753" y="1278557"/>
            <a:ext cx="4093200" cy="611238"/>
          </a:xfrm>
          <a:prstGeom prst="rect">
            <a:avLst/>
          </a:prstGeom>
        </p:spPr>
        <p:txBody>
          <a:bodyPr vert="horz" lIns="90000" tIns="46800" rIns="90000" bIns="46800" rtlCol="0" anchor="b">
            <a:noAutofit/>
          </a:bodyPr>
          <a:lstStyle>
            <a:lvl1pPr marL="0" indent="0" algn="r" defTabSz="457200" rtl="0" eaLnBrk="1" latinLnBrk="0" hangingPunct="1">
              <a:spcBef>
                <a:spcPct val="20000"/>
              </a:spcBef>
              <a:buFont typeface="Arial" panose="020B0604020202020204" pitchFamily="34" charset="0"/>
              <a:buNone/>
              <a:defRPr sz="1000" b="0" i="0" kern="1200" cap="none">
                <a:solidFill>
                  <a:srgbClr val="626365"/>
                </a:solidFill>
                <a:latin typeface="Arial"/>
                <a:ea typeface="+mn-ea"/>
                <a:cs typeface="Arial"/>
              </a:defRPr>
            </a:lvl1pPr>
            <a:lvl2pPr marL="228600" indent="-228600" algn="l" defTabSz="457200" rtl="0" eaLnBrk="1" latinLnBrk="0" hangingPunct="1">
              <a:lnSpc>
                <a:spcPts val="2000"/>
              </a:lnSpc>
              <a:spcBef>
                <a:spcPts val="969"/>
              </a:spcBef>
              <a:buFont typeface="Arial"/>
              <a:buChar char="•"/>
              <a:defRPr sz="1800" b="0" i="0" kern="1200">
                <a:solidFill>
                  <a:srgbClr val="626365"/>
                </a:solidFill>
                <a:latin typeface="Arial"/>
                <a:ea typeface="+mn-ea"/>
                <a:cs typeface="Arial"/>
              </a:defRPr>
            </a:lvl2pPr>
            <a:lvl3pPr marL="534988" indent="-268288" algn="l" defTabSz="450850" rtl="0" eaLnBrk="1" latinLnBrk="0" hangingPunct="1">
              <a:lnSpc>
                <a:spcPts val="2000"/>
              </a:lnSpc>
              <a:spcBef>
                <a:spcPts val="600"/>
              </a:spcBef>
              <a:buFont typeface="Lucida Grande"/>
              <a:buChar char="–"/>
              <a:defRPr sz="1800" b="0" i="0" kern="1200">
                <a:solidFill>
                  <a:srgbClr val="626365"/>
                </a:solidFill>
                <a:latin typeface="Arial"/>
                <a:ea typeface="+mn-ea"/>
                <a:cs typeface="Arial"/>
              </a:defRPr>
            </a:lvl3pPr>
            <a:lvl4pPr marL="695325" indent="-228600" algn="l" defTabSz="457200" rtl="0" eaLnBrk="1" latinLnBrk="0" hangingPunct="1">
              <a:lnSpc>
                <a:spcPts val="2000"/>
              </a:lnSpc>
              <a:spcBef>
                <a:spcPts val="600"/>
              </a:spcBef>
              <a:buFont typeface="Wingdings" charset="2"/>
              <a:buChar char="§"/>
              <a:defRPr sz="1600" b="0" i="0" kern="1200">
                <a:solidFill>
                  <a:srgbClr val="626365"/>
                </a:solidFill>
                <a:latin typeface="Arial"/>
                <a:ea typeface="+mn-ea"/>
                <a:cs typeface="Arial"/>
              </a:defRPr>
            </a:lvl4pPr>
            <a:lvl5pPr marL="863600" indent="-228600" algn="l" defTabSz="457200" rtl="0" eaLnBrk="1" latinLnBrk="0" hangingPunct="1">
              <a:lnSpc>
                <a:spcPts val="2000"/>
              </a:lnSpc>
              <a:spcBef>
                <a:spcPts val="600"/>
              </a:spcBef>
              <a:buFont typeface="Arial"/>
              <a:buChar char="»"/>
              <a:tabLst>
                <a:tab pos="1165225" algn="l"/>
              </a:tabLst>
              <a:defRPr sz="1600" b="0" i="0" kern="1200">
                <a:solidFill>
                  <a:srgbClr val="6263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GB" sz="2000" b="1" dirty="0"/>
              <a:t>CT</a:t>
            </a:r>
            <a:r>
              <a:rPr lang="en-GB" sz="2000" b="1" baseline="30000" dirty="0"/>
              <a:t>1</a:t>
            </a:r>
          </a:p>
        </p:txBody>
      </p:sp>
      <p:sp>
        <p:nvSpPr>
          <p:cNvPr id="20" name="Text Placeholder 3"/>
          <p:cNvSpPr txBox="1">
            <a:spLocks/>
          </p:cNvSpPr>
          <p:nvPr/>
        </p:nvSpPr>
        <p:spPr>
          <a:xfrm>
            <a:off x="6114538" y="1277099"/>
            <a:ext cx="4093200" cy="611238"/>
          </a:xfrm>
          <a:prstGeom prst="rect">
            <a:avLst/>
          </a:prstGeom>
        </p:spPr>
        <p:txBody>
          <a:bodyPr anchor="b"/>
          <a:lstStyle>
            <a:lvl1pPr marL="342900" indent="-342900" algn="l" defTabSz="457200" rtl="0" eaLnBrk="1" latinLnBrk="0" hangingPunct="1">
              <a:spcBef>
                <a:spcPct val="20000"/>
              </a:spcBef>
              <a:buFont typeface="Arial" panose="020B0604020202020204" pitchFamily="34" charset="0"/>
              <a:buChar char="•"/>
              <a:defRPr sz="2000" b="0" i="0" kern="1200" cap="none">
                <a:solidFill>
                  <a:srgbClr val="626365"/>
                </a:solidFill>
                <a:latin typeface="Arial"/>
                <a:ea typeface="+mn-ea"/>
                <a:cs typeface="Arial"/>
              </a:defRPr>
            </a:lvl1pPr>
            <a:lvl2pPr marL="228600" indent="-228600" algn="l" defTabSz="457200" rtl="0" eaLnBrk="1" latinLnBrk="0" hangingPunct="1">
              <a:lnSpc>
                <a:spcPts val="2000"/>
              </a:lnSpc>
              <a:spcBef>
                <a:spcPts val="969"/>
              </a:spcBef>
              <a:buFont typeface="Arial"/>
              <a:buChar char="•"/>
              <a:defRPr sz="1800" b="0" i="0" kern="1200">
                <a:solidFill>
                  <a:srgbClr val="626365"/>
                </a:solidFill>
                <a:latin typeface="Arial"/>
                <a:ea typeface="+mn-ea"/>
                <a:cs typeface="Arial"/>
              </a:defRPr>
            </a:lvl2pPr>
            <a:lvl3pPr marL="534988" indent="-268288" algn="l" defTabSz="450850" rtl="0" eaLnBrk="1" latinLnBrk="0" hangingPunct="1">
              <a:lnSpc>
                <a:spcPts val="2000"/>
              </a:lnSpc>
              <a:spcBef>
                <a:spcPts val="600"/>
              </a:spcBef>
              <a:buFont typeface="Lucida Grande"/>
              <a:buChar char="–"/>
              <a:defRPr sz="1800" b="0" i="0" kern="1200">
                <a:solidFill>
                  <a:srgbClr val="626365"/>
                </a:solidFill>
                <a:latin typeface="Arial"/>
                <a:ea typeface="+mn-ea"/>
                <a:cs typeface="Arial"/>
              </a:defRPr>
            </a:lvl3pPr>
            <a:lvl4pPr marL="695325" indent="-228600" algn="l" defTabSz="457200" rtl="0" eaLnBrk="1" latinLnBrk="0" hangingPunct="1">
              <a:lnSpc>
                <a:spcPts val="2000"/>
              </a:lnSpc>
              <a:spcBef>
                <a:spcPts val="600"/>
              </a:spcBef>
              <a:buFont typeface="Wingdings" charset="2"/>
              <a:buChar char="§"/>
              <a:defRPr sz="1600" b="0" i="0" kern="1200">
                <a:solidFill>
                  <a:srgbClr val="626365"/>
                </a:solidFill>
                <a:latin typeface="Arial"/>
                <a:ea typeface="+mn-ea"/>
                <a:cs typeface="Arial"/>
              </a:defRPr>
            </a:lvl4pPr>
            <a:lvl5pPr marL="863600" indent="-228600" algn="l" defTabSz="457200" rtl="0" eaLnBrk="1" latinLnBrk="0" hangingPunct="1">
              <a:lnSpc>
                <a:spcPts val="2000"/>
              </a:lnSpc>
              <a:spcBef>
                <a:spcPts val="600"/>
              </a:spcBef>
              <a:buFont typeface="Arial"/>
              <a:buChar char="»"/>
              <a:tabLst>
                <a:tab pos="1165225" algn="l"/>
              </a:tabLst>
              <a:defRPr sz="1600" b="0" i="0" kern="1200">
                <a:solidFill>
                  <a:srgbClr val="626365"/>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b="1" dirty="0"/>
              <a:t>MRI</a:t>
            </a:r>
            <a:r>
              <a:rPr lang="en-GB" b="1" baseline="30000" dirty="0"/>
              <a:t>2</a:t>
            </a:r>
          </a:p>
        </p:txBody>
      </p:sp>
      <p:sp>
        <p:nvSpPr>
          <p:cNvPr id="21" name="TextBox 20"/>
          <p:cNvSpPr txBox="1"/>
          <p:nvPr/>
        </p:nvSpPr>
        <p:spPr>
          <a:xfrm>
            <a:off x="3875239" y="1894440"/>
            <a:ext cx="1777600" cy="338554"/>
          </a:xfrm>
          <a:prstGeom prst="rect">
            <a:avLst/>
          </a:prstGeom>
          <a:noFill/>
        </p:spPr>
        <p:txBody>
          <a:bodyPr wrap="square" rtlCol="0">
            <a:spAutoFit/>
          </a:bodyPr>
          <a:lstStyle/>
          <a:p>
            <a:pPr algn="r"/>
            <a:r>
              <a:rPr lang="en-GB" sz="1600" dirty="0">
                <a:solidFill>
                  <a:srgbClr val="626365"/>
                </a:solidFill>
                <a:latin typeface="Arial" panose="020B0604020202020204" pitchFamily="34" charset="0"/>
                <a:cs typeface="Arial" panose="020B0604020202020204" pitchFamily="34" charset="0"/>
              </a:rPr>
              <a:t>Bone lesion</a:t>
            </a:r>
          </a:p>
        </p:txBody>
      </p:sp>
      <p:cxnSp>
        <p:nvCxnSpPr>
          <p:cNvPr id="22" name="Straight Connector 21"/>
          <p:cNvCxnSpPr/>
          <p:nvPr/>
        </p:nvCxnSpPr>
        <p:spPr>
          <a:xfrm flipH="1">
            <a:off x="3524250" y="2252044"/>
            <a:ext cx="1315418" cy="1153144"/>
          </a:xfrm>
          <a:prstGeom prst="line">
            <a:avLst/>
          </a:prstGeom>
          <a:ln w="285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24" idx="2"/>
          </p:cNvCxnSpPr>
          <p:nvPr/>
        </p:nvCxnSpPr>
        <p:spPr>
          <a:xfrm>
            <a:off x="7479269" y="2232995"/>
            <a:ext cx="1369457" cy="710231"/>
          </a:xfrm>
          <a:prstGeom prst="line">
            <a:avLst/>
          </a:prstGeom>
          <a:ln w="285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14475" y="1894440"/>
            <a:ext cx="1529586" cy="338554"/>
          </a:xfrm>
          <a:prstGeom prst="rect">
            <a:avLst/>
          </a:prstGeom>
          <a:noFill/>
        </p:spPr>
        <p:txBody>
          <a:bodyPr wrap="none" rtlCol="0">
            <a:spAutoFit/>
          </a:bodyPr>
          <a:lstStyle/>
          <a:p>
            <a:r>
              <a:rPr lang="en-GB" sz="1600" dirty="0">
                <a:solidFill>
                  <a:srgbClr val="626365"/>
                </a:solidFill>
                <a:latin typeface="Arial" panose="020B0604020202020204" pitchFamily="34" charset="0"/>
                <a:cs typeface="Arial" panose="020B0604020202020204" pitchFamily="34" charset="0"/>
              </a:rPr>
              <a:t>Plasmacytoma</a:t>
            </a:r>
          </a:p>
        </p:txBody>
      </p:sp>
    </p:spTree>
    <p:extLst>
      <p:ext uri="{BB962C8B-B14F-4D97-AF65-F5344CB8AC3E}">
        <p14:creationId xmlns:p14="http://schemas.microsoft.com/office/powerpoint/2010/main" val="2145120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server2\Files\Clients\Onyx\Projects\ONY1003 - Disease state education\Internal slide set\Resources\PET2.jp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10689" y="1237615"/>
            <a:ext cx="2571222" cy="43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prstGeom prst="rect">
            <a:avLst/>
          </a:prstGeom>
        </p:spPr>
        <p:txBody>
          <a:bodyPr>
            <a:normAutofit/>
          </a:bodyPr>
          <a:lstStyle/>
          <a:p>
            <a:r>
              <a:rPr lang="en-GB" sz="4000" b="1" dirty="0">
                <a:latin typeface="+mn-lt"/>
              </a:rPr>
              <a:t>PET</a:t>
            </a:r>
            <a:endParaRPr lang="en-GB" sz="4000" b="1" noProof="0" dirty="0">
              <a:latin typeface="+mn-lt"/>
            </a:endParaRPr>
          </a:p>
        </p:txBody>
      </p:sp>
      <p:sp>
        <p:nvSpPr>
          <p:cNvPr id="3" name="Content Placeholder 2"/>
          <p:cNvSpPr>
            <a:spLocks noGrp="1"/>
          </p:cNvSpPr>
          <p:nvPr>
            <p:ph sz="half" idx="4294967295"/>
          </p:nvPr>
        </p:nvSpPr>
        <p:spPr>
          <a:xfrm>
            <a:off x="2197154" y="1600200"/>
            <a:ext cx="4295661" cy="4233672"/>
          </a:xfrm>
          <a:prstGeom prst="rect">
            <a:avLst/>
          </a:prstGeom>
        </p:spPr>
        <p:txBody>
          <a:bodyPr/>
          <a:lstStyle/>
          <a:p>
            <a:pPr marL="285750" indent="-285750"/>
            <a:r>
              <a:rPr lang="en-GB" dirty="0"/>
              <a:t>PET provides a whole body image and shows only active MM lesions</a:t>
            </a:r>
          </a:p>
          <a:p>
            <a:pPr marL="285750" indent="-285750"/>
            <a:r>
              <a:rPr lang="en-GB" dirty="0"/>
              <a:t>PET is useful in the diagnostic work-up and in determining response to treatment</a:t>
            </a:r>
          </a:p>
          <a:p>
            <a:pPr marL="277812" lvl="2" indent="0">
              <a:buNone/>
            </a:pPr>
            <a:endParaRPr lang="en-GB" dirty="0"/>
          </a:p>
        </p:txBody>
      </p:sp>
      <p:sp>
        <p:nvSpPr>
          <p:cNvPr id="8" name="Text Placeholder 7"/>
          <p:cNvSpPr>
            <a:spLocks noGrp="1"/>
          </p:cNvSpPr>
          <p:nvPr>
            <p:ph type="body" sz="quarter" idx="14"/>
          </p:nvPr>
        </p:nvSpPr>
        <p:spPr>
          <a:xfrm>
            <a:off x="1524000" y="5895975"/>
            <a:ext cx="8860221" cy="361950"/>
          </a:xfrm>
        </p:spPr>
        <p:txBody>
          <a:bodyPr/>
          <a:lstStyle/>
          <a:p>
            <a:r>
              <a:rPr lang="en-GB" dirty="0" err="1"/>
              <a:t>Talamo</a:t>
            </a:r>
            <a:r>
              <a:rPr lang="en-GB" dirty="0"/>
              <a:t>. Evaluation of bone disease. Available at: http://www.myelomapennstate.net/Contents/10a-BoneDis-PET.htm. Accessed March 2016.</a:t>
            </a:r>
          </a:p>
        </p:txBody>
      </p:sp>
      <p:sp>
        <p:nvSpPr>
          <p:cNvPr id="10" name="TextBox 9"/>
          <p:cNvSpPr txBox="1"/>
          <p:nvPr/>
        </p:nvSpPr>
        <p:spPr>
          <a:xfrm>
            <a:off x="4121653" y="5085199"/>
            <a:ext cx="2371162" cy="584775"/>
          </a:xfrm>
          <a:prstGeom prst="rect">
            <a:avLst/>
          </a:prstGeom>
          <a:noFill/>
        </p:spPr>
        <p:txBody>
          <a:bodyPr wrap="square" rtlCol="0">
            <a:spAutoFit/>
          </a:bodyPr>
          <a:lstStyle/>
          <a:p>
            <a:pPr algn="r"/>
            <a:r>
              <a:rPr lang="en-GB" sz="1600" dirty="0">
                <a:solidFill>
                  <a:srgbClr val="626365"/>
                </a:solidFill>
                <a:latin typeface="Arial" panose="020B0604020202020204" pitchFamily="34" charset="0"/>
                <a:cs typeface="Arial" panose="020B0604020202020204" pitchFamily="34" charset="0"/>
              </a:rPr>
              <a:t>Bone lesions with active</a:t>
            </a:r>
            <a:br>
              <a:rPr lang="en-GB" sz="1600" dirty="0">
                <a:solidFill>
                  <a:srgbClr val="626365"/>
                </a:solidFill>
                <a:latin typeface="Arial" panose="020B0604020202020204" pitchFamily="34" charset="0"/>
                <a:cs typeface="Arial" panose="020B0604020202020204" pitchFamily="34" charset="0"/>
              </a:rPr>
            </a:br>
            <a:r>
              <a:rPr lang="en-GB" sz="1600" dirty="0">
                <a:solidFill>
                  <a:srgbClr val="626365"/>
                </a:solidFill>
                <a:latin typeface="Arial" panose="020B0604020202020204" pitchFamily="34" charset="0"/>
                <a:cs typeface="Arial" panose="020B0604020202020204" pitchFamily="34" charset="0"/>
              </a:rPr>
              <a:t>metabolic uptake </a:t>
            </a:r>
          </a:p>
        </p:txBody>
      </p:sp>
      <p:cxnSp>
        <p:nvCxnSpPr>
          <p:cNvPr id="11" name="Straight Connector 10"/>
          <p:cNvCxnSpPr>
            <a:cxnSpLocks/>
          </p:cNvCxnSpPr>
          <p:nvPr/>
        </p:nvCxnSpPr>
        <p:spPr>
          <a:xfrm flipV="1">
            <a:off x="6492815" y="4770832"/>
            <a:ext cx="1210684" cy="638208"/>
          </a:xfrm>
          <a:prstGeom prst="line">
            <a:avLst/>
          </a:prstGeom>
          <a:ln w="285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cxnSpLocks/>
            <a:stCxn id="10" idx="3"/>
          </p:cNvCxnSpPr>
          <p:nvPr/>
        </p:nvCxnSpPr>
        <p:spPr>
          <a:xfrm flipV="1">
            <a:off x="6492815" y="3629697"/>
            <a:ext cx="1797005" cy="1747890"/>
          </a:xfrm>
          <a:prstGeom prst="line">
            <a:avLst/>
          </a:prstGeom>
          <a:ln w="285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cxnSpLocks/>
            <a:stCxn id="10" idx="3"/>
          </p:cNvCxnSpPr>
          <p:nvPr/>
        </p:nvCxnSpPr>
        <p:spPr>
          <a:xfrm flipV="1">
            <a:off x="6492815" y="2209078"/>
            <a:ext cx="1210684" cy="3168509"/>
          </a:xfrm>
          <a:prstGeom prst="line">
            <a:avLst/>
          </a:prstGeom>
          <a:ln w="28575">
            <a:solidFill>
              <a:schemeClr val="accent1"/>
            </a:solidFill>
            <a:tailEnd type="stealth"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211788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45C77C1-31D9-49AF-8527-12CCD5869FAE}"/>
              </a:ext>
            </a:extLst>
          </p:cNvPr>
          <p:cNvPicPr>
            <a:picLocks noChangeAspect="1"/>
          </p:cNvPicPr>
          <p:nvPr/>
        </p:nvPicPr>
        <p:blipFill>
          <a:blip r:embed="rId2"/>
          <a:stretch>
            <a:fillRect/>
          </a:stretch>
        </p:blipFill>
        <p:spPr>
          <a:xfrm>
            <a:off x="5591944" y="44624"/>
            <a:ext cx="6445909" cy="6785694"/>
          </a:xfrm>
          <a:prstGeom prst="rect">
            <a:avLst/>
          </a:prstGeom>
        </p:spPr>
      </p:pic>
      <p:sp>
        <p:nvSpPr>
          <p:cNvPr id="5" name="Titolo 4">
            <a:extLst>
              <a:ext uri="{FF2B5EF4-FFF2-40B4-BE49-F238E27FC236}">
                <a16:creationId xmlns:a16="http://schemas.microsoft.com/office/drawing/2014/main" id="{08F23C69-5852-4789-9D94-098EA6A33C6E}"/>
              </a:ext>
            </a:extLst>
          </p:cNvPr>
          <p:cNvSpPr>
            <a:spLocks noGrp="1"/>
          </p:cNvSpPr>
          <p:nvPr>
            <p:ph type="title"/>
          </p:nvPr>
        </p:nvSpPr>
        <p:spPr>
          <a:xfrm>
            <a:off x="838203" y="365131"/>
            <a:ext cx="4609725" cy="1325559"/>
          </a:xfrm>
        </p:spPr>
        <p:txBody>
          <a:bodyPr/>
          <a:lstStyle/>
          <a:p>
            <a:r>
              <a:rPr lang="it-IT" b="1" dirty="0">
                <a:latin typeface="+mn-lt"/>
              </a:rPr>
              <a:t>MM &amp; PET</a:t>
            </a:r>
          </a:p>
        </p:txBody>
      </p:sp>
      <p:sp>
        <p:nvSpPr>
          <p:cNvPr id="7" name="Rettangolo 6">
            <a:extLst>
              <a:ext uri="{FF2B5EF4-FFF2-40B4-BE49-F238E27FC236}">
                <a16:creationId xmlns:a16="http://schemas.microsoft.com/office/drawing/2014/main" id="{AF7E1C75-C5F6-417E-B5FE-6CCDD087C012}"/>
              </a:ext>
            </a:extLst>
          </p:cNvPr>
          <p:cNvSpPr/>
          <p:nvPr/>
        </p:nvSpPr>
        <p:spPr>
          <a:xfrm>
            <a:off x="983432" y="6169819"/>
            <a:ext cx="3360664" cy="307777"/>
          </a:xfrm>
          <a:prstGeom prst="rect">
            <a:avLst/>
          </a:prstGeom>
        </p:spPr>
        <p:txBody>
          <a:bodyPr wrap="none">
            <a:spAutoFit/>
          </a:bodyPr>
          <a:lstStyle/>
          <a:p>
            <a:r>
              <a:rPr lang="it-IT" sz="1400" b="1" dirty="0"/>
              <a:t>Cavo et al. Lancet </a:t>
            </a:r>
            <a:r>
              <a:rPr lang="it-IT" sz="1400" b="1" dirty="0" err="1"/>
              <a:t>Oncol</a:t>
            </a:r>
            <a:r>
              <a:rPr lang="it-IT" sz="1400" b="1" dirty="0"/>
              <a:t> 2017; 18: e206–17</a:t>
            </a:r>
          </a:p>
        </p:txBody>
      </p:sp>
    </p:spTree>
    <p:extLst>
      <p:ext uri="{BB962C8B-B14F-4D97-AF65-F5344CB8AC3E}">
        <p14:creationId xmlns:p14="http://schemas.microsoft.com/office/powerpoint/2010/main" val="31319910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3" y="365132"/>
            <a:ext cx="10515600" cy="966904"/>
          </a:xfrm>
        </p:spPr>
        <p:txBody>
          <a:bodyPr>
            <a:normAutofit/>
          </a:bodyPr>
          <a:lstStyle/>
          <a:p>
            <a:r>
              <a:rPr lang="en-US" sz="3200" b="1" dirty="0">
                <a:latin typeface="+mn-lt"/>
              </a:rPr>
              <a:t>Determining prognosis: Next-generation sequencing</a:t>
            </a:r>
          </a:p>
        </p:txBody>
      </p:sp>
      <p:sp>
        <p:nvSpPr>
          <p:cNvPr id="11" name="Text Placeholder 10"/>
          <p:cNvSpPr>
            <a:spLocks noGrp="1"/>
          </p:cNvSpPr>
          <p:nvPr>
            <p:ph type="body" sz="quarter" idx="14"/>
          </p:nvPr>
        </p:nvSpPr>
        <p:spPr>
          <a:xfrm>
            <a:off x="1524000" y="5812353"/>
            <a:ext cx="5526608" cy="445573"/>
          </a:xfrm>
        </p:spPr>
        <p:txBody>
          <a:bodyPr/>
          <a:lstStyle/>
          <a:p>
            <a:r>
              <a:rPr lang="en-GB" dirty="0"/>
              <a:t>Johnsen. Blood. 2013;122:3286; </a:t>
            </a:r>
            <a:r>
              <a:rPr lang="en-GB" dirty="0" err="1"/>
              <a:t>Kakkar</a:t>
            </a:r>
            <a:r>
              <a:rPr lang="en-GB" dirty="0"/>
              <a:t> Basho. Am J </a:t>
            </a:r>
            <a:r>
              <a:rPr lang="en-GB" dirty="0" err="1"/>
              <a:t>Hematol</a:t>
            </a:r>
            <a:r>
              <a:rPr lang="en-GB" dirty="0"/>
              <a:t> </a:t>
            </a:r>
            <a:r>
              <a:rPr lang="en-GB" dirty="0" err="1"/>
              <a:t>Oncol</a:t>
            </a:r>
            <a:r>
              <a:rPr lang="en-GB" dirty="0"/>
              <a:t>. 2015;11:17; </a:t>
            </a:r>
            <a:br>
              <a:rPr lang="en-GB" dirty="0"/>
            </a:br>
            <a:r>
              <a:rPr lang="en-GB" dirty="0"/>
              <a:t>Chapman. Nature. 2011;471:467.</a:t>
            </a:r>
          </a:p>
        </p:txBody>
      </p:sp>
      <p:grpSp>
        <p:nvGrpSpPr>
          <p:cNvPr id="19" name="Group 18"/>
          <p:cNvGrpSpPr/>
          <p:nvPr/>
        </p:nvGrpSpPr>
        <p:grpSpPr>
          <a:xfrm>
            <a:off x="2412110" y="1619819"/>
            <a:ext cx="6893310" cy="4071920"/>
            <a:chOff x="413350" y="1619819"/>
            <a:chExt cx="6893310" cy="4071920"/>
          </a:xfrm>
        </p:grpSpPr>
        <p:sp>
          <p:nvSpPr>
            <p:cNvPr id="23" name="TextBox 22"/>
            <p:cNvSpPr txBox="1"/>
            <p:nvPr/>
          </p:nvSpPr>
          <p:spPr>
            <a:xfrm>
              <a:off x="413350" y="1637857"/>
              <a:ext cx="1703749"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Patient </a:t>
              </a:r>
              <a:br>
                <a:rPr lang="en-US" sz="1400" b="1" dirty="0">
                  <a:latin typeface="Arial" panose="020B0604020202020204" pitchFamily="34" charset="0"/>
                  <a:cs typeface="Arial" panose="020B0604020202020204" pitchFamily="34" charset="0"/>
                </a:rPr>
              </a:br>
              <a:r>
                <a:rPr lang="en-US" sz="1400" b="1" dirty="0">
                  <a:latin typeface="Arial" panose="020B0604020202020204" pitchFamily="34" charset="0"/>
                  <a:cs typeface="Arial" panose="020B0604020202020204" pitchFamily="34" charset="0"/>
                </a:rPr>
                <a:t>cancer cells</a:t>
              </a:r>
              <a:endParaRPr lang="en-US" sz="1400" b="1" baseline="30000" dirty="0">
                <a:latin typeface="Arial" panose="020B0604020202020204" pitchFamily="34" charset="0"/>
                <a:cs typeface="Arial" panose="020B0604020202020204" pitchFamily="34" charset="0"/>
              </a:endParaRPr>
            </a:p>
          </p:txBody>
        </p:sp>
        <p:sp>
          <p:nvSpPr>
            <p:cNvPr id="24" name="TextBox 23"/>
            <p:cNvSpPr txBox="1"/>
            <p:nvPr/>
          </p:nvSpPr>
          <p:spPr>
            <a:xfrm>
              <a:off x="2648934" y="1619819"/>
              <a:ext cx="1416205"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Purified genomic DNA</a:t>
              </a:r>
              <a:endParaRPr lang="en-US" sz="1400" b="1" baseline="30000" dirty="0">
                <a:latin typeface="Arial" panose="020B0604020202020204" pitchFamily="34" charset="0"/>
                <a:cs typeface="Arial" panose="020B0604020202020204" pitchFamily="34" charset="0"/>
              </a:endParaRPr>
            </a:p>
          </p:txBody>
        </p:sp>
        <p:sp>
          <p:nvSpPr>
            <p:cNvPr id="28" name="TextBox 27"/>
            <p:cNvSpPr txBox="1"/>
            <p:nvPr/>
          </p:nvSpPr>
          <p:spPr>
            <a:xfrm>
              <a:off x="4976782" y="1623521"/>
              <a:ext cx="2114327" cy="523220"/>
            </a:xfrm>
            <a:prstGeom prst="rect">
              <a:avLst/>
            </a:prstGeom>
            <a:noFill/>
          </p:spPr>
          <p:txBody>
            <a:bodyPr wrap="square" rtlCol="0">
              <a:spAutoFit/>
            </a:bodyPr>
            <a:lstStyle/>
            <a:p>
              <a:pPr algn="ctr"/>
              <a:r>
                <a:rPr lang="en-US" sz="1400" b="1" dirty="0">
                  <a:latin typeface="Arial" panose="020B0604020202020204" pitchFamily="34" charset="0"/>
                  <a:cs typeface="Arial" panose="020B0604020202020204" pitchFamily="34" charset="0"/>
                </a:rPr>
                <a:t>DNA is fragmented, tagged, and amplified</a:t>
              </a:r>
              <a:endParaRPr lang="en-US" sz="1400" b="1" baseline="30000" dirty="0">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5810" y="2204048"/>
              <a:ext cx="712254" cy="1000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706596" y="2251482"/>
              <a:ext cx="1589933" cy="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Arrow Connector 3"/>
            <p:cNvCxnSpPr/>
            <p:nvPr/>
          </p:nvCxnSpPr>
          <p:spPr bwMode="auto">
            <a:xfrm>
              <a:off x="1731146" y="2521259"/>
              <a:ext cx="975450" cy="0"/>
            </a:xfrm>
            <a:prstGeom prst="straightConnector1">
              <a:avLst/>
            </a:prstGeom>
            <a:noFill/>
            <a:ln w="38100" cap="flat" cmpd="sng" algn="ctr">
              <a:solidFill>
                <a:schemeClr val="accent1"/>
              </a:solidFill>
              <a:prstDash val="solid"/>
              <a:round/>
              <a:headEnd type="none" w="med" len="med"/>
              <a:tailEnd type="triangle" w="med" len="med"/>
            </a:ln>
            <a:effectLst/>
          </p:spPr>
        </p:cxnSp>
        <p:cxnSp>
          <p:nvCxnSpPr>
            <p:cNvPr id="50" name="Straight Arrow Connector 49"/>
            <p:cNvCxnSpPr/>
            <p:nvPr/>
          </p:nvCxnSpPr>
          <p:spPr bwMode="auto">
            <a:xfrm flipV="1">
              <a:off x="4047385" y="2510319"/>
              <a:ext cx="765489" cy="9279"/>
            </a:xfrm>
            <a:prstGeom prst="straightConnector1">
              <a:avLst/>
            </a:prstGeom>
            <a:noFill/>
            <a:ln w="38100" cap="flat" cmpd="sng" algn="ctr">
              <a:solidFill>
                <a:schemeClr val="accent1"/>
              </a:solidFill>
              <a:prstDash val="solid"/>
              <a:round/>
              <a:headEnd type="none" w="med" len="med"/>
              <a:tailEnd type="triangle" w="med" len="med"/>
            </a:ln>
            <a:effectLst/>
          </p:spPr>
        </p:cxnSp>
        <p:sp>
          <p:nvSpPr>
            <p:cNvPr id="54" name="TextBox 53"/>
            <p:cNvSpPr txBox="1"/>
            <p:nvPr/>
          </p:nvSpPr>
          <p:spPr>
            <a:xfrm>
              <a:off x="4794940" y="4452678"/>
              <a:ext cx="202313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Sequencing</a:t>
              </a:r>
            </a:p>
          </p:txBody>
        </p:sp>
        <p:cxnSp>
          <p:nvCxnSpPr>
            <p:cNvPr id="55" name="Straight Arrow Connector 54"/>
            <p:cNvCxnSpPr>
              <a:endCxn id="54" idx="0"/>
            </p:cNvCxnSpPr>
            <p:nvPr/>
          </p:nvCxnSpPr>
          <p:spPr bwMode="auto">
            <a:xfrm flipH="1">
              <a:off x="5806507" y="3012085"/>
              <a:ext cx="437541" cy="1440593"/>
            </a:xfrm>
            <a:prstGeom prst="straightConnector1">
              <a:avLst/>
            </a:prstGeom>
            <a:noFill/>
            <a:ln w="38100" cap="flat" cmpd="sng" algn="ctr">
              <a:solidFill>
                <a:schemeClr val="accent1"/>
              </a:solidFill>
              <a:prstDash val="solid"/>
              <a:round/>
              <a:headEnd type="none" w="med" len="med"/>
              <a:tailEnd type="triangle" w="med" len="med"/>
            </a:ln>
            <a:effectLst/>
          </p:spPr>
        </p:cxnSp>
        <p:sp>
          <p:nvSpPr>
            <p:cNvPr id="25" name="TextBox 24"/>
            <p:cNvSpPr txBox="1"/>
            <p:nvPr/>
          </p:nvSpPr>
          <p:spPr>
            <a:xfrm>
              <a:off x="1334978" y="4458245"/>
              <a:ext cx="2023134"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Data analysis</a:t>
              </a:r>
            </a:p>
          </p:txBody>
        </p:sp>
        <p:pic>
          <p:nvPicPr>
            <p:cNvPr id="32"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3763"/>
            <a:stretch/>
          </p:blipFill>
          <p:spPr bwMode="auto">
            <a:xfrm>
              <a:off x="6741626" y="2190761"/>
              <a:ext cx="463200" cy="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3763"/>
            <a:stretch/>
          </p:blipFill>
          <p:spPr bwMode="auto">
            <a:xfrm>
              <a:off x="6398719" y="2589659"/>
              <a:ext cx="463200" cy="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3763"/>
            <a:stretch/>
          </p:blipFill>
          <p:spPr bwMode="auto">
            <a:xfrm>
              <a:off x="5028563" y="2479936"/>
              <a:ext cx="463200" cy="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3763"/>
            <a:stretch/>
          </p:blipFill>
          <p:spPr bwMode="auto">
            <a:xfrm>
              <a:off x="5895394" y="2005428"/>
              <a:ext cx="463200" cy="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3763"/>
            <a:stretch/>
          </p:blipFill>
          <p:spPr bwMode="auto">
            <a:xfrm>
              <a:off x="5780848" y="2440274"/>
              <a:ext cx="463200" cy="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r="53763"/>
            <a:stretch/>
          </p:blipFill>
          <p:spPr bwMode="auto">
            <a:xfrm>
              <a:off x="5104622" y="2057510"/>
              <a:ext cx="463200" cy="422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val 8"/>
            <p:cNvSpPr/>
            <p:nvPr/>
          </p:nvSpPr>
          <p:spPr>
            <a:xfrm>
              <a:off x="5470724" y="2651487"/>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8" name="Oval 37"/>
            <p:cNvSpPr/>
            <p:nvPr/>
          </p:nvSpPr>
          <p:spPr>
            <a:xfrm>
              <a:off x="4956563" y="2252437"/>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9" name="Oval 38"/>
            <p:cNvSpPr/>
            <p:nvPr/>
          </p:nvSpPr>
          <p:spPr>
            <a:xfrm>
              <a:off x="6303915" y="2146741"/>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0" name="Oval 39"/>
            <p:cNvSpPr/>
            <p:nvPr/>
          </p:nvSpPr>
          <p:spPr>
            <a:xfrm>
              <a:off x="5680371" y="2601908"/>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1" name="Oval 40"/>
            <p:cNvSpPr/>
            <p:nvPr/>
          </p:nvSpPr>
          <p:spPr>
            <a:xfrm>
              <a:off x="6852682" y="2808684"/>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2" name="Oval 41"/>
            <p:cNvSpPr/>
            <p:nvPr/>
          </p:nvSpPr>
          <p:spPr>
            <a:xfrm>
              <a:off x="6607305" y="2355854"/>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3" name="Oval 42"/>
            <p:cNvSpPr/>
            <p:nvPr/>
          </p:nvSpPr>
          <p:spPr>
            <a:xfrm>
              <a:off x="7162660" y="2365060"/>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 name="Oval 43"/>
            <p:cNvSpPr/>
            <p:nvPr/>
          </p:nvSpPr>
          <p:spPr>
            <a:xfrm>
              <a:off x="5778463" y="2155619"/>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 name="Oval 44"/>
            <p:cNvSpPr/>
            <p:nvPr/>
          </p:nvSpPr>
          <p:spPr>
            <a:xfrm>
              <a:off x="5527246" y="2252437"/>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6" name="Oval 45"/>
            <p:cNvSpPr/>
            <p:nvPr/>
          </p:nvSpPr>
          <p:spPr>
            <a:xfrm>
              <a:off x="4907848" y="2651487"/>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Oval 48"/>
            <p:cNvSpPr/>
            <p:nvPr/>
          </p:nvSpPr>
          <p:spPr>
            <a:xfrm>
              <a:off x="6177383" y="2601908"/>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51" name="Oval 50"/>
            <p:cNvSpPr/>
            <p:nvPr/>
          </p:nvSpPr>
          <p:spPr>
            <a:xfrm>
              <a:off x="6285814" y="2808684"/>
              <a:ext cx="144000" cy="144000"/>
            </a:xfrm>
            <a:prstGeom prst="ellipse">
              <a:avLst/>
            </a:prstGeom>
            <a:solidFill>
              <a:schemeClr val="accent1">
                <a:tint val="100000"/>
                <a:shade val="100000"/>
                <a:satMod val="130000"/>
              </a:schemeClr>
            </a:solidFill>
            <a:effectLst>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52" name="Straight Arrow Connector 51"/>
            <p:cNvCxnSpPr/>
            <p:nvPr/>
          </p:nvCxnSpPr>
          <p:spPr bwMode="auto">
            <a:xfrm flipH="1" flipV="1">
              <a:off x="3478779" y="4616863"/>
              <a:ext cx="921199" cy="0"/>
            </a:xfrm>
            <a:prstGeom prst="straightConnector1">
              <a:avLst/>
            </a:prstGeom>
            <a:noFill/>
            <a:ln w="38100" cap="flat" cmpd="sng" algn="ctr">
              <a:solidFill>
                <a:schemeClr val="accent1"/>
              </a:solidFill>
              <a:prstDash val="solid"/>
              <a:round/>
              <a:headEnd type="none" w="med" len="med"/>
              <a:tailEnd type="triangle" w="med" len="med"/>
            </a:ln>
            <a:effectLst/>
          </p:spPr>
        </p:cxnSp>
        <p:sp>
          <p:nvSpPr>
            <p:cNvPr id="14" name="TextBox 13"/>
            <p:cNvSpPr txBox="1"/>
            <p:nvPr/>
          </p:nvSpPr>
          <p:spPr>
            <a:xfrm>
              <a:off x="4941647" y="4853243"/>
              <a:ext cx="939168" cy="307777"/>
            </a:xfrm>
            <a:prstGeom prst="rect">
              <a:avLst/>
            </a:prstGeom>
            <a:noFill/>
          </p:spPr>
          <p:txBody>
            <a:bodyPr wrap="none" rtlCol="0">
              <a:spAutoFit/>
            </a:bodyPr>
            <a:lstStyle/>
            <a:p>
              <a:r>
                <a:rPr lang="en-GB" sz="1400" dirty="0">
                  <a:solidFill>
                    <a:schemeClr val="accent1"/>
                  </a:solidFill>
                  <a:latin typeface="Arial" panose="020B0604020202020204" pitchFamily="34" charset="0"/>
                  <a:cs typeface="Arial" panose="020B0604020202020204" pitchFamily="34" charset="0"/>
                </a:rPr>
                <a:t>GGTACC</a:t>
              </a:r>
            </a:p>
          </p:txBody>
        </p:sp>
        <p:sp>
          <p:nvSpPr>
            <p:cNvPr id="56" name="TextBox 55"/>
            <p:cNvSpPr txBox="1"/>
            <p:nvPr/>
          </p:nvSpPr>
          <p:spPr>
            <a:xfrm>
              <a:off x="5857114" y="5383962"/>
              <a:ext cx="899092" cy="307777"/>
            </a:xfrm>
            <a:prstGeom prst="rect">
              <a:avLst/>
            </a:prstGeom>
            <a:noFill/>
          </p:spPr>
          <p:txBody>
            <a:bodyPr wrap="none" rtlCol="0">
              <a:spAutoFit/>
            </a:bodyPr>
            <a:lstStyle/>
            <a:p>
              <a:r>
                <a:rPr lang="en-GB" sz="1400" dirty="0">
                  <a:solidFill>
                    <a:schemeClr val="accent1"/>
                  </a:solidFill>
                  <a:latin typeface="Arial" panose="020B0604020202020204" pitchFamily="34" charset="0"/>
                  <a:cs typeface="Arial" panose="020B0604020202020204" pitchFamily="34" charset="0"/>
                </a:rPr>
                <a:t>ACGTTA</a:t>
              </a:r>
            </a:p>
          </p:txBody>
        </p:sp>
        <p:sp>
          <p:nvSpPr>
            <p:cNvPr id="57" name="TextBox 56"/>
            <p:cNvSpPr txBox="1"/>
            <p:nvPr/>
          </p:nvSpPr>
          <p:spPr>
            <a:xfrm>
              <a:off x="4919603" y="5222368"/>
              <a:ext cx="1051891" cy="307777"/>
            </a:xfrm>
            <a:prstGeom prst="rect">
              <a:avLst/>
            </a:prstGeom>
            <a:noFill/>
          </p:spPr>
          <p:txBody>
            <a:bodyPr wrap="none" rtlCol="0">
              <a:spAutoFit/>
            </a:bodyPr>
            <a:lstStyle/>
            <a:p>
              <a:r>
                <a:rPr lang="en-GB" sz="1400" dirty="0">
                  <a:solidFill>
                    <a:schemeClr val="accent1"/>
                  </a:solidFill>
                  <a:latin typeface="Arial" panose="020B0604020202020204" pitchFamily="34" charset="0"/>
                  <a:cs typeface="Arial" panose="020B0604020202020204" pitchFamily="34" charset="0"/>
                </a:rPr>
                <a:t>CTGACCT</a:t>
              </a:r>
            </a:p>
          </p:txBody>
        </p:sp>
        <p:sp>
          <p:nvSpPr>
            <p:cNvPr id="58" name="TextBox 57"/>
            <p:cNvSpPr txBox="1"/>
            <p:nvPr/>
          </p:nvSpPr>
          <p:spPr>
            <a:xfrm>
              <a:off x="6062173" y="5007131"/>
              <a:ext cx="1028936" cy="307777"/>
            </a:xfrm>
            <a:prstGeom prst="rect">
              <a:avLst/>
            </a:prstGeom>
            <a:noFill/>
          </p:spPr>
          <p:txBody>
            <a:bodyPr wrap="none" rtlCol="0">
              <a:spAutoFit/>
            </a:bodyPr>
            <a:lstStyle/>
            <a:p>
              <a:r>
                <a:rPr lang="en-GB" sz="1400" dirty="0">
                  <a:solidFill>
                    <a:schemeClr val="accent1"/>
                  </a:solidFill>
                  <a:latin typeface="Arial" panose="020B0604020202020204" pitchFamily="34" charset="0"/>
                  <a:cs typeface="Arial" panose="020B0604020202020204" pitchFamily="34" charset="0"/>
                </a:rPr>
                <a:t>TCCGTAA</a:t>
              </a:r>
            </a:p>
          </p:txBody>
        </p:sp>
        <p:sp>
          <p:nvSpPr>
            <p:cNvPr id="47" name="TextBox 46"/>
            <p:cNvSpPr txBox="1"/>
            <p:nvPr/>
          </p:nvSpPr>
          <p:spPr>
            <a:xfrm>
              <a:off x="1361339" y="4817187"/>
              <a:ext cx="2249334" cy="307777"/>
            </a:xfrm>
            <a:prstGeom prst="rect">
              <a:avLst/>
            </a:prstGeom>
            <a:noFill/>
          </p:spPr>
          <p:txBody>
            <a:bodyPr wrap="none" rtlCol="0">
              <a:spAutoFit/>
            </a:bodyPr>
            <a:lstStyle>
              <a:defPPr>
                <a:defRPr lang="en-US"/>
              </a:defPPr>
              <a:lvl1pPr>
                <a:defRPr sz="1400">
                  <a:solidFill>
                    <a:srgbClr val="FFC000"/>
                  </a:solidFill>
                  <a:latin typeface="Arial" panose="020B0604020202020204" pitchFamily="34" charset="0"/>
                  <a:cs typeface="Arial" panose="020B0604020202020204" pitchFamily="34" charset="0"/>
                </a:defRPr>
              </a:lvl1pPr>
            </a:lstStyle>
            <a:p>
              <a:r>
                <a:rPr lang="en-US" dirty="0">
                  <a:solidFill>
                    <a:schemeClr val="accent1"/>
                  </a:solidFill>
                </a:rPr>
                <a:t>Mutated </a:t>
              </a:r>
              <a:r>
                <a:rPr lang="en-US" i="1" dirty="0">
                  <a:solidFill>
                    <a:schemeClr val="accent1"/>
                  </a:solidFill>
                </a:rPr>
                <a:t>KRAS</a:t>
              </a:r>
              <a:r>
                <a:rPr lang="en-US" dirty="0">
                  <a:solidFill>
                    <a:schemeClr val="accent1"/>
                  </a:solidFill>
                </a:rPr>
                <a:t>, </a:t>
              </a:r>
              <a:r>
                <a:rPr lang="en-US" i="1" dirty="0">
                  <a:solidFill>
                    <a:schemeClr val="accent1"/>
                  </a:solidFill>
                </a:rPr>
                <a:t>NRAS, …</a:t>
              </a:r>
            </a:p>
          </p:txBody>
        </p:sp>
      </p:grpSp>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704212" y="3608007"/>
            <a:ext cx="1265275" cy="829341"/>
          </a:xfrm>
          <a:prstGeom prst="rect">
            <a:avLst/>
          </a:prstGeom>
        </p:spPr>
      </p:pic>
    </p:spTree>
    <p:extLst>
      <p:ext uri="{BB962C8B-B14F-4D97-AF65-F5344CB8AC3E}">
        <p14:creationId xmlns:p14="http://schemas.microsoft.com/office/powerpoint/2010/main" val="128456425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71CFF4-4794-425F-9330-4C551241FB33}"/>
              </a:ext>
            </a:extLst>
          </p:cNvPr>
          <p:cNvSpPr>
            <a:spLocks noGrp="1"/>
          </p:cNvSpPr>
          <p:nvPr>
            <p:ph type="title"/>
          </p:nvPr>
        </p:nvSpPr>
        <p:spPr>
          <a:xfrm>
            <a:off x="838203" y="365131"/>
            <a:ext cx="10515600" cy="1325559"/>
          </a:xfrm>
        </p:spPr>
        <p:txBody>
          <a:bodyPr/>
          <a:lstStyle/>
          <a:p>
            <a:r>
              <a:rPr lang="it-IT" sz="4800" b="1" dirty="0" err="1">
                <a:latin typeface="+mn-lt"/>
              </a:rPr>
              <a:t>Diagnostic</a:t>
            </a:r>
            <a:r>
              <a:rPr lang="it-IT" sz="4800" b="1" dirty="0">
                <a:latin typeface="+mn-lt"/>
              </a:rPr>
              <a:t> </a:t>
            </a:r>
            <a:r>
              <a:rPr lang="it-IT" sz="4800" b="1" dirty="0" err="1">
                <a:latin typeface="+mn-lt"/>
              </a:rPr>
              <a:t>criteria</a:t>
            </a:r>
            <a:endParaRPr lang="it-IT" sz="4800" b="1" dirty="0">
              <a:latin typeface="+mn-lt"/>
            </a:endParaRPr>
          </a:p>
        </p:txBody>
      </p:sp>
      <p:sp>
        <p:nvSpPr>
          <p:cNvPr id="3" name="Segnaposto contenuto 2">
            <a:extLst>
              <a:ext uri="{FF2B5EF4-FFF2-40B4-BE49-F238E27FC236}">
                <a16:creationId xmlns:a16="http://schemas.microsoft.com/office/drawing/2014/main" id="{E2B37D93-BD30-4819-BE12-7230D594E86A}"/>
              </a:ext>
            </a:extLst>
          </p:cNvPr>
          <p:cNvSpPr>
            <a:spLocks noGrp="1"/>
          </p:cNvSpPr>
          <p:nvPr>
            <p:ph idx="1"/>
          </p:nvPr>
        </p:nvSpPr>
        <p:spPr>
          <a:xfrm>
            <a:off x="838203" y="1825627"/>
            <a:ext cx="10515600" cy="4351336"/>
          </a:xfrm>
        </p:spPr>
        <p:txBody>
          <a:bodyPr/>
          <a:lstStyle/>
          <a:p>
            <a:r>
              <a:rPr lang="en-US" sz="3200" dirty="0"/>
              <a:t>The diagnosis of MGUS, SMM and MM requires </a:t>
            </a:r>
          </a:p>
          <a:p>
            <a:pPr marL="971550" lvl="1" indent="-514350">
              <a:buFont typeface="+mj-lt"/>
              <a:buAutoNum type="arabicPeriod"/>
            </a:pPr>
            <a:endParaRPr lang="en-US" sz="2800" dirty="0"/>
          </a:p>
          <a:p>
            <a:pPr marL="971550" lvl="1" indent="-514350">
              <a:buFont typeface="+mj-lt"/>
              <a:buAutoNum type="arabicPeriod"/>
            </a:pPr>
            <a:r>
              <a:rPr lang="en-US" sz="2800" dirty="0"/>
              <a:t>the detection of serum monoclonal protein levels, </a:t>
            </a:r>
          </a:p>
          <a:p>
            <a:pPr marL="971550" lvl="1" indent="-514350">
              <a:buFont typeface="+mj-lt"/>
              <a:buAutoNum type="arabicPeriod"/>
            </a:pPr>
            <a:endParaRPr lang="en-US" sz="2800" dirty="0"/>
          </a:p>
          <a:p>
            <a:pPr marL="971550" lvl="1" indent="-514350">
              <a:buFont typeface="+mj-lt"/>
              <a:buAutoNum type="arabicPeriod"/>
            </a:pPr>
            <a:r>
              <a:rPr lang="en-US" sz="2800" dirty="0"/>
              <a:t>assessment of the bone marrow </a:t>
            </a:r>
          </a:p>
          <a:p>
            <a:pPr marL="971550" lvl="1" indent="-514350">
              <a:buFont typeface="+mj-lt"/>
              <a:buAutoNum type="arabicPeriod"/>
            </a:pPr>
            <a:endParaRPr lang="en-US" sz="2800" dirty="0"/>
          </a:p>
          <a:p>
            <a:pPr marL="971550" lvl="1" indent="-514350">
              <a:buFont typeface="+mj-lt"/>
              <a:buAutoNum type="arabicPeriod"/>
            </a:pPr>
            <a:r>
              <a:rPr lang="en-US" sz="2800" dirty="0"/>
              <a:t>Assessment of myeloma-defining events (MDEs) </a:t>
            </a:r>
            <a:r>
              <a:rPr lang="en-US" sz="2400" dirty="0"/>
              <a:t>including</a:t>
            </a:r>
          </a:p>
          <a:p>
            <a:pPr lvl="2"/>
            <a:r>
              <a:rPr lang="en-US" dirty="0"/>
              <a:t>biomarker assessment</a:t>
            </a:r>
          </a:p>
          <a:p>
            <a:pPr lvl="2"/>
            <a:r>
              <a:rPr lang="en-US" dirty="0"/>
              <a:t>the presence or absence of CRAB features.</a:t>
            </a:r>
          </a:p>
        </p:txBody>
      </p:sp>
    </p:spTree>
    <p:extLst>
      <p:ext uri="{BB962C8B-B14F-4D97-AF65-F5344CB8AC3E}">
        <p14:creationId xmlns:p14="http://schemas.microsoft.com/office/powerpoint/2010/main" val="5534630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71CFF4-4794-425F-9330-4C551241FB33}"/>
              </a:ext>
            </a:extLst>
          </p:cNvPr>
          <p:cNvSpPr>
            <a:spLocks noGrp="1"/>
          </p:cNvSpPr>
          <p:nvPr>
            <p:ph type="title"/>
          </p:nvPr>
        </p:nvSpPr>
        <p:spPr>
          <a:xfrm>
            <a:off x="838203" y="365131"/>
            <a:ext cx="10515600" cy="1325559"/>
          </a:xfrm>
        </p:spPr>
        <p:txBody>
          <a:bodyPr/>
          <a:lstStyle/>
          <a:p>
            <a:r>
              <a:rPr lang="it-IT" b="1" dirty="0">
                <a:latin typeface="+mn-lt"/>
              </a:rPr>
              <a:t>CRAB features</a:t>
            </a:r>
          </a:p>
        </p:txBody>
      </p:sp>
      <p:sp>
        <p:nvSpPr>
          <p:cNvPr id="3" name="Segnaposto contenuto 2">
            <a:extLst>
              <a:ext uri="{FF2B5EF4-FFF2-40B4-BE49-F238E27FC236}">
                <a16:creationId xmlns:a16="http://schemas.microsoft.com/office/drawing/2014/main" id="{E2B37D93-BD30-4819-BE12-7230D594E86A}"/>
              </a:ext>
            </a:extLst>
          </p:cNvPr>
          <p:cNvSpPr>
            <a:spLocks noGrp="1"/>
          </p:cNvSpPr>
          <p:nvPr>
            <p:ph idx="1"/>
          </p:nvPr>
        </p:nvSpPr>
        <p:spPr>
          <a:xfrm>
            <a:off x="551384" y="1825627"/>
            <a:ext cx="11089231" cy="4351336"/>
          </a:xfrm>
        </p:spPr>
        <p:txBody>
          <a:bodyPr/>
          <a:lstStyle/>
          <a:p>
            <a:r>
              <a:rPr lang="en-US" sz="2400" dirty="0" err="1"/>
              <a:t>Hyper</a:t>
            </a:r>
            <a:r>
              <a:rPr lang="en-US" sz="2400" b="1" dirty="0" err="1"/>
              <a:t>C</a:t>
            </a:r>
            <a:r>
              <a:rPr lang="en-US" sz="2400" dirty="0" err="1"/>
              <a:t>alcaemia</a:t>
            </a:r>
            <a:r>
              <a:rPr lang="en-US" sz="2400" dirty="0"/>
              <a:t>: serum calcium &gt;1 mg/ dl higher than the upper limit of normal levels (&gt;11 mg/dl)</a:t>
            </a:r>
          </a:p>
          <a:p>
            <a:endParaRPr lang="en-US" sz="2400" b="1" dirty="0"/>
          </a:p>
          <a:p>
            <a:r>
              <a:rPr lang="en-US" sz="2400" b="1" dirty="0"/>
              <a:t>R</a:t>
            </a:r>
            <a:r>
              <a:rPr lang="en-US" sz="2400" dirty="0"/>
              <a:t>enal insufficiency: creatinine clearance of &lt;40 ml/min or serum creatinine &gt;2 mg/dl</a:t>
            </a:r>
          </a:p>
          <a:p>
            <a:endParaRPr lang="en-US" sz="2400" b="1" dirty="0"/>
          </a:p>
          <a:p>
            <a:r>
              <a:rPr lang="en-US" sz="2400" b="1" dirty="0" err="1"/>
              <a:t>A</a:t>
            </a:r>
            <a:r>
              <a:rPr lang="en-US" sz="2400" dirty="0" err="1"/>
              <a:t>naemia</a:t>
            </a:r>
            <a:r>
              <a:rPr lang="en-US" sz="2400" dirty="0"/>
              <a:t>: </a:t>
            </a:r>
            <a:r>
              <a:rPr lang="en-US" sz="2400" dirty="0" err="1"/>
              <a:t>Hb</a:t>
            </a:r>
            <a:r>
              <a:rPr lang="en-US" sz="2400" dirty="0"/>
              <a:t> levels of &gt;2 g/dl below the lower limit of normal levels (&lt;10 g/dl)</a:t>
            </a:r>
          </a:p>
          <a:p>
            <a:endParaRPr lang="en-US" sz="2400" b="1" dirty="0"/>
          </a:p>
          <a:p>
            <a:r>
              <a:rPr lang="en-US" sz="2400" b="1" dirty="0"/>
              <a:t>B</a:t>
            </a:r>
            <a:r>
              <a:rPr lang="en-US" sz="2400" dirty="0"/>
              <a:t>one lytic lesions: the presence of one or more lytic lesions detected by conventional radiology, CT imaging (or low-dose CT) or PET–CT</a:t>
            </a:r>
          </a:p>
        </p:txBody>
      </p:sp>
    </p:spTree>
    <p:extLst>
      <p:ext uri="{BB962C8B-B14F-4D97-AF65-F5344CB8AC3E}">
        <p14:creationId xmlns:p14="http://schemas.microsoft.com/office/powerpoint/2010/main" val="11191410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771CFF4-4794-425F-9330-4C551241FB33}"/>
              </a:ext>
            </a:extLst>
          </p:cNvPr>
          <p:cNvSpPr>
            <a:spLocks noGrp="1"/>
          </p:cNvSpPr>
          <p:nvPr>
            <p:ph type="title"/>
          </p:nvPr>
        </p:nvSpPr>
        <p:spPr>
          <a:xfrm>
            <a:off x="838203" y="365131"/>
            <a:ext cx="10515600" cy="1325559"/>
          </a:xfrm>
        </p:spPr>
        <p:txBody>
          <a:bodyPr/>
          <a:lstStyle/>
          <a:p>
            <a:r>
              <a:rPr lang="it-IT" b="1" dirty="0" err="1">
                <a:latin typeface="+mn-lt"/>
              </a:rPr>
              <a:t>Myeloma</a:t>
            </a:r>
            <a:r>
              <a:rPr lang="it-IT" b="1" dirty="0">
                <a:latin typeface="+mn-lt"/>
              </a:rPr>
              <a:t> </a:t>
            </a:r>
            <a:r>
              <a:rPr lang="it-IT" b="1" dirty="0" err="1">
                <a:latin typeface="+mn-lt"/>
              </a:rPr>
              <a:t>Defining</a:t>
            </a:r>
            <a:r>
              <a:rPr lang="it-IT" b="1" dirty="0">
                <a:latin typeface="+mn-lt"/>
              </a:rPr>
              <a:t> </a:t>
            </a:r>
            <a:r>
              <a:rPr lang="it-IT" b="1" dirty="0" err="1">
                <a:latin typeface="+mn-lt"/>
              </a:rPr>
              <a:t>Events</a:t>
            </a:r>
            <a:r>
              <a:rPr lang="it-IT" b="1" dirty="0">
                <a:latin typeface="+mn-lt"/>
              </a:rPr>
              <a:t> (MDE)*</a:t>
            </a:r>
          </a:p>
        </p:txBody>
      </p:sp>
      <p:sp>
        <p:nvSpPr>
          <p:cNvPr id="3" name="Segnaposto contenuto 2">
            <a:extLst>
              <a:ext uri="{FF2B5EF4-FFF2-40B4-BE49-F238E27FC236}">
                <a16:creationId xmlns:a16="http://schemas.microsoft.com/office/drawing/2014/main" id="{E2B37D93-BD30-4819-BE12-7230D594E86A}"/>
              </a:ext>
            </a:extLst>
          </p:cNvPr>
          <p:cNvSpPr>
            <a:spLocks noGrp="1"/>
          </p:cNvSpPr>
          <p:nvPr>
            <p:ph idx="1"/>
          </p:nvPr>
        </p:nvSpPr>
        <p:spPr>
          <a:xfrm>
            <a:off x="838203" y="1825627"/>
            <a:ext cx="10515600" cy="4351336"/>
          </a:xfrm>
        </p:spPr>
        <p:txBody>
          <a:bodyPr/>
          <a:lstStyle/>
          <a:p>
            <a:r>
              <a:rPr lang="en-US" sz="2400" dirty="0"/>
              <a:t>CRAB features</a:t>
            </a:r>
          </a:p>
          <a:p>
            <a:endParaRPr lang="en-US" sz="2400" dirty="0"/>
          </a:p>
          <a:p>
            <a:r>
              <a:rPr lang="en-US" sz="2400" dirty="0"/>
              <a:t>A clonal bone marrow plasma cell (BMPC) percentage of ≥60%</a:t>
            </a:r>
          </a:p>
          <a:p>
            <a:endParaRPr lang="en-US" sz="2400" dirty="0"/>
          </a:p>
          <a:p>
            <a:r>
              <a:rPr lang="en-US" sz="2400" dirty="0"/>
              <a:t>An involved-to-uninvolved serum free light-chain ratio of ≥100</a:t>
            </a:r>
          </a:p>
          <a:p>
            <a:endParaRPr lang="en-US" sz="2400" dirty="0"/>
          </a:p>
          <a:p>
            <a:r>
              <a:rPr lang="en-US" sz="2400" dirty="0"/>
              <a:t>Two or more focal lesions on MRI (at least 5 mm in size)</a:t>
            </a:r>
          </a:p>
          <a:p>
            <a:endParaRPr lang="en-US" sz="2400" dirty="0"/>
          </a:p>
          <a:p>
            <a:r>
              <a:rPr lang="en-US" sz="2400" dirty="0"/>
              <a:t>*If there is no end-organ damage, the presence of one or more biomarker is sufficient for diagnosis</a:t>
            </a:r>
            <a:endParaRPr lang="it-IT" sz="2400" dirty="0"/>
          </a:p>
        </p:txBody>
      </p:sp>
    </p:spTree>
    <p:extLst>
      <p:ext uri="{BB962C8B-B14F-4D97-AF65-F5344CB8AC3E}">
        <p14:creationId xmlns:p14="http://schemas.microsoft.com/office/powerpoint/2010/main" val="3999096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38200" y="282134"/>
            <a:ext cx="10515600" cy="1346666"/>
          </a:xfrm>
        </p:spPr>
        <p:txBody>
          <a:bodyPr/>
          <a:lstStyle/>
          <a:p>
            <a:r>
              <a:rPr lang="it-IT" b="1" dirty="0" err="1">
                <a:latin typeface="+mn-lt"/>
              </a:rPr>
              <a:t>Diagnostic</a:t>
            </a:r>
            <a:r>
              <a:rPr lang="it-IT" b="1" dirty="0">
                <a:latin typeface="+mn-lt"/>
              </a:rPr>
              <a:t> </a:t>
            </a:r>
            <a:r>
              <a:rPr lang="it-IT" b="1" dirty="0" err="1">
                <a:latin typeface="+mn-lt"/>
              </a:rPr>
              <a:t>criteria</a:t>
            </a:r>
            <a:r>
              <a:rPr lang="it-IT" b="1" dirty="0">
                <a:latin typeface="+mn-lt"/>
              </a:rPr>
              <a:t> for MM</a:t>
            </a:r>
          </a:p>
        </p:txBody>
      </p:sp>
      <p:sp>
        <p:nvSpPr>
          <p:cNvPr id="3" name="Segnaposto contenuto 2"/>
          <p:cNvSpPr>
            <a:spLocks noGrp="1"/>
          </p:cNvSpPr>
          <p:nvPr>
            <p:ph idx="1"/>
          </p:nvPr>
        </p:nvSpPr>
        <p:spPr>
          <a:xfrm>
            <a:off x="191344" y="1628800"/>
            <a:ext cx="11737304" cy="4680520"/>
          </a:xfrm>
        </p:spPr>
        <p:txBody>
          <a:bodyPr/>
          <a:lstStyle/>
          <a:p>
            <a:endParaRPr lang="it-IT" sz="3600" b="1" dirty="0"/>
          </a:p>
          <a:p>
            <a:r>
              <a:rPr lang="it-IT" sz="3600" b="1" dirty="0" err="1"/>
              <a:t>Both</a:t>
            </a:r>
            <a:r>
              <a:rPr lang="it-IT" sz="3600" b="1" dirty="0"/>
              <a:t> </a:t>
            </a:r>
            <a:r>
              <a:rPr lang="it-IT" sz="3600" b="1" dirty="0" err="1"/>
              <a:t>criteria</a:t>
            </a:r>
            <a:r>
              <a:rPr lang="it-IT" sz="3600" b="1" dirty="0"/>
              <a:t> must be </a:t>
            </a:r>
            <a:r>
              <a:rPr lang="it-IT" sz="3600" b="1" dirty="0" err="1"/>
              <a:t>met</a:t>
            </a:r>
            <a:endParaRPr lang="it-IT" sz="3600" b="1" dirty="0"/>
          </a:p>
          <a:p>
            <a:pPr lvl="1"/>
            <a:endParaRPr lang="it-IT" sz="3200" dirty="0"/>
          </a:p>
          <a:p>
            <a:pPr marL="971550" lvl="1" indent="-514350">
              <a:buFont typeface="+mj-lt"/>
              <a:buAutoNum type="arabicPeriod"/>
            </a:pPr>
            <a:r>
              <a:rPr lang="it-IT" sz="3200" dirty="0" err="1"/>
              <a:t>Clonal</a:t>
            </a:r>
            <a:r>
              <a:rPr lang="it-IT" sz="3200" dirty="0"/>
              <a:t> bone </a:t>
            </a:r>
            <a:r>
              <a:rPr lang="it-IT" sz="3200" dirty="0" err="1"/>
              <a:t>marrow</a:t>
            </a:r>
            <a:r>
              <a:rPr lang="it-IT" sz="3200" dirty="0"/>
              <a:t> plasma </a:t>
            </a:r>
            <a:r>
              <a:rPr lang="it-IT" sz="3200" dirty="0" err="1"/>
              <a:t>cells</a:t>
            </a:r>
            <a:r>
              <a:rPr lang="it-IT" sz="3200" dirty="0"/>
              <a:t> ≥10% or </a:t>
            </a:r>
            <a:r>
              <a:rPr lang="it-IT" sz="3200" dirty="0" err="1"/>
              <a:t>biopsy-proven</a:t>
            </a:r>
            <a:r>
              <a:rPr lang="it-IT" sz="3200" dirty="0"/>
              <a:t> </a:t>
            </a:r>
            <a:r>
              <a:rPr lang="it-IT" sz="3200" dirty="0" err="1"/>
              <a:t>bony</a:t>
            </a:r>
            <a:r>
              <a:rPr lang="it-IT" sz="3200" dirty="0"/>
              <a:t> or </a:t>
            </a:r>
            <a:r>
              <a:rPr lang="it-IT" sz="3200" dirty="0" err="1"/>
              <a:t>extramedullary</a:t>
            </a:r>
            <a:r>
              <a:rPr lang="it-IT" sz="3200" dirty="0"/>
              <a:t> </a:t>
            </a:r>
            <a:r>
              <a:rPr lang="it-IT" sz="3200" dirty="0" err="1"/>
              <a:t>plasmacytoma</a:t>
            </a:r>
            <a:endParaRPr lang="it-IT" sz="3200" dirty="0"/>
          </a:p>
          <a:p>
            <a:pPr marL="971550" lvl="1" indent="-514350">
              <a:buFont typeface="+mj-lt"/>
              <a:buAutoNum type="arabicPeriod"/>
            </a:pPr>
            <a:endParaRPr lang="it-IT" sz="3200" dirty="0"/>
          </a:p>
          <a:p>
            <a:pPr marL="971550" lvl="1" indent="-514350">
              <a:buFont typeface="+mj-lt"/>
              <a:buAutoNum type="arabicPeriod"/>
            </a:pPr>
            <a:r>
              <a:rPr lang="it-IT" sz="3200" dirty="0" err="1"/>
              <a:t>Any</a:t>
            </a:r>
            <a:r>
              <a:rPr lang="it-IT" sz="3200" dirty="0"/>
              <a:t> one or more of the </a:t>
            </a:r>
            <a:r>
              <a:rPr lang="it-IT" sz="3200" dirty="0" err="1"/>
              <a:t>myeloma</a:t>
            </a:r>
            <a:r>
              <a:rPr lang="it-IT" sz="3200" dirty="0"/>
              <a:t> </a:t>
            </a:r>
            <a:r>
              <a:rPr lang="it-IT" sz="3200" dirty="0" err="1"/>
              <a:t>defining</a:t>
            </a:r>
            <a:r>
              <a:rPr lang="it-IT" sz="3200" dirty="0"/>
              <a:t> </a:t>
            </a:r>
            <a:r>
              <a:rPr lang="it-IT" sz="3200" dirty="0" err="1"/>
              <a:t>events</a:t>
            </a:r>
            <a:r>
              <a:rPr lang="it-IT" sz="3200" dirty="0"/>
              <a:t> (MDE)</a:t>
            </a:r>
          </a:p>
        </p:txBody>
      </p:sp>
      <p:sp>
        <p:nvSpPr>
          <p:cNvPr id="4" name="Rettangolo 3"/>
          <p:cNvSpPr/>
          <p:nvPr/>
        </p:nvSpPr>
        <p:spPr>
          <a:xfrm>
            <a:off x="6456040" y="6237312"/>
            <a:ext cx="5087888" cy="338554"/>
          </a:xfrm>
          <a:prstGeom prst="rect">
            <a:avLst/>
          </a:prstGeom>
        </p:spPr>
        <p:txBody>
          <a:bodyPr wrap="square">
            <a:spAutoFit/>
          </a:bodyPr>
          <a:lstStyle/>
          <a:p>
            <a:r>
              <a:rPr lang="it-IT" sz="1600" b="1" dirty="0" err="1"/>
              <a:t>Rajkumar</a:t>
            </a:r>
            <a:r>
              <a:rPr lang="it-IT" sz="1600" b="1" dirty="0"/>
              <a:t> SV, et al. Lancet </a:t>
            </a:r>
            <a:r>
              <a:rPr lang="it-IT" sz="1600" b="1" dirty="0" err="1"/>
              <a:t>Oncol</a:t>
            </a:r>
            <a:r>
              <a:rPr lang="it-IT" sz="1600" b="1" dirty="0"/>
              <a:t> 2014;15:e538–e548.</a:t>
            </a:r>
          </a:p>
        </p:txBody>
      </p:sp>
    </p:spTree>
    <p:extLst>
      <p:ext uri="{BB962C8B-B14F-4D97-AF65-F5344CB8AC3E}">
        <p14:creationId xmlns:p14="http://schemas.microsoft.com/office/powerpoint/2010/main" val="23961713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376" y="365131"/>
            <a:ext cx="11305255" cy="1325559"/>
          </a:xfrm>
        </p:spPr>
        <p:txBody>
          <a:bodyPr/>
          <a:lstStyle/>
          <a:p>
            <a:r>
              <a:rPr lang="it-IT" b="1" dirty="0" err="1">
                <a:latin typeface="+mn-lt"/>
              </a:rPr>
              <a:t>Diagnostic</a:t>
            </a:r>
            <a:r>
              <a:rPr lang="it-IT" b="1" dirty="0">
                <a:latin typeface="+mn-lt"/>
              </a:rPr>
              <a:t> </a:t>
            </a:r>
            <a:r>
              <a:rPr lang="it-IT" b="1" dirty="0" err="1">
                <a:latin typeface="+mn-lt"/>
              </a:rPr>
              <a:t>criteria</a:t>
            </a:r>
            <a:r>
              <a:rPr lang="it-IT" b="1" dirty="0">
                <a:latin typeface="+mn-lt"/>
              </a:rPr>
              <a:t> for </a:t>
            </a:r>
            <a:r>
              <a:rPr lang="it-IT" b="1" dirty="0" err="1">
                <a:latin typeface="+mn-lt"/>
              </a:rPr>
              <a:t>Smoldering</a:t>
            </a:r>
            <a:r>
              <a:rPr lang="it-IT" b="1" dirty="0">
                <a:latin typeface="+mn-lt"/>
              </a:rPr>
              <a:t> MM </a:t>
            </a:r>
          </a:p>
        </p:txBody>
      </p:sp>
      <p:sp>
        <p:nvSpPr>
          <p:cNvPr id="3" name="Segnaposto contenuto 2"/>
          <p:cNvSpPr>
            <a:spLocks noGrp="1"/>
          </p:cNvSpPr>
          <p:nvPr>
            <p:ph idx="1"/>
          </p:nvPr>
        </p:nvSpPr>
        <p:spPr/>
        <p:txBody>
          <a:bodyPr/>
          <a:lstStyle/>
          <a:p>
            <a:r>
              <a:rPr lang="it-IT" sz="3200" b="1" dirty="0" err="1"/>
              <a:t>Both</a:t>
            </a:r>
            <a:r>
              <a:rPr lang="it-IT" sz="3200" b="1" dirty="0"/>
              <a:t> </a:t>
            </a:r>
            <a:r>
              <a:rPr lang="it-IT" sz="3200" b="1" dirty="0" err="1"/>
              <a:t>criteria</a:t>
            </a:r>
            <a:r>
              <a:rPr lang="it-IT" sz="3200" b="1" dirty="0"/>
              <a:t> must be </a:t>
            </a:r>
            <a:r>
              <a:rPr lang="it-IT" sz="3200" b="1" dirty="0" err="1"/>
              <a:t>met</a:t>
            </a:r>
            <a:r>
              <a:rPr lang="it-IT" sz="3200" b="1" dirty="0"/>
              <a:t>:</a:t>
            </a:r>
          </a:p>
          <a:p>
            <a:endParaRPr lang="it-IT" sz="3200" b="1" dirty="0"/>
          </a:p>
          <a:p>
            <a:pPr marL="971550" lvl="1" indent="-514350">
              <a:buFont typeface="+mj-lt"/>
              <a:buAutoNum type="arabicPeriod"/>
            </a:pPr>
            <a:r>
              <a:rPr lang="it-IT" sz="2800" dirty="0" err="1"/>
              <a:t>Serum</a:t>
            </a:r>
            <a:r>
              <a:rPr lang="it-IT" sz="2800" dirty="0"/>
              <a:t> </a:t>
            </a:r>
            <a:r>
              <a:rPr lang="it-IT" sz="2800" dirty="0" err="1"/>
              <a:t>monoclonal</a:t>
            </a:r>
            <a:r>
              <a:rPr lang="it-IT" sz="2800" dirty="0"/>
              <a:t> </a:t>
            </a:r>
            <a:r>
              <a:rPr lang="it-IT" sz="2800" dirty="0" err="1"/>
              <a:t>protein</a:t>
            </a:r>
            <a:r>
              <a:rPr lang="it-IT" sz="2800" dirty="0"/>
              <a:t> (</a:t>
            </a:r>
            <a:r>
              <a:rPr lang="it-IT" sz="2800" dirty="0" err="1"/>
              <a:t>IgG</a:t>
            </a:r>
            <a:r>
              <a:rPr lang="it-IT" sz="2800" dirty="0"/>
              <a:t> or </a:t>
            </a:r>
            <a:r>
              <a:rPr lang="it-IT" sz="2800" dirty="0" err="1"/>
              <a:t>IgA</a:t>
            </a:r>
            <a:r>
              <a:rPr lang="it-IT" sz="2800" dirty="0"/>
              <a:t>) ≥3 g/</a:t>
            </a:r>
            <a:r>
              <a:rPr lang="it-IT" sz="2800" dirty="0" err="1"/>
              <a:t>dL</a:t>
            </a:r>
            <a:r>
              <a:rPr lang="it-IT" sz="2800" dirty="0"/>
              <a:t>, or </a:t>
            </a:r>
            <a:r>
              <a:rPr lang="it-IT" sz="2800" dirty="0" err="1"/>
              <a:t>urinary</a:t>
            </a:r>
            <a:r>
              <a:rPr lang="it-IT" sz="2800" dirty="0"/>
              <a:t> </a:t>
            </a:r>
            <a:r>
              <a:rPr lang="it-IT" sz="2800" dirty="0" err="1"/>
              <a:t>monoclonal</a:t>
            </a:r>
            <a:r>
              <a:rPr lang="it-IT" sz="2800" dirty="0"/>
              <a:t> </a:t>
            </a:r>
            <a:r>
              <a:rPr lang="it-IT" sz="2800" dirty="0" err="1"/>
              <a:t>protein</a:t>
            </a:r>
            <a:r>
              <a:rPr lang="it-IT" sz="2800" dirty="0"/>
              <a:t> ≥500 mg per 24 h and/or </a:t>
            </a:r>
            <a:r>
              <a:rPr lang="it-IT" sz="2800" dirty="0" err="1"/>
              <a:t>clonal</a:t>
            </a:r>
            <a:r>
              <a:rPr lang="it-IT" sz="2800" dirty="0"/>
              <a:t> bone </a:t>
            </a:r>
            <a:r>
              <a:rPr lang="it-IT" sz="2800" dirty="0" err="1"/>
              <a:t>marrow</a:t>
            </a:r>
            <a:r>
              <a:rPr lang="it-IT" sz="2800" dirty="0"/>
              <a:t> plasma </a:t>
            </a:r>
            <a:r>
              <a:rPr lang="it-IT" sz="2800" dirty="0" err="1"/>
              <a:t>cells</a:t>
            </a:r>
            <a:r>
              <a:rPr lang="it-IT" sz="2800" dirty="0"/>
              <a:t> 10%–60%</a:t>
            </a:r>
          </a:p>
          <a:p>
            <a:pPr marL="971550" lvl="1" indent="-514350">
              <a:buFont typeface="+mj-lt"/>
              <a:buAutoNum type="arabicPeriod"/>
            </a:pPr>
            <a:endParaRPr lang="it-IT" sz="2800" dirty="0"/>
          </a:p>
          <a:p>
            <a:pPr marL="971550" lvl="1" indent="-514350">
              <a:buFont typeface="+mj-lt"/>
              <a:buAutoNum type="arabicPeriod"/>
            </a:pPr>
            <a:r>
              <a:rPr lang="it-IT" sz="2800" dirty="0" err="1"/>
              <a:t>Absence</a:t>
            </a:r>
            <a:r>
              <a:rPr lang="it-IT" sz="2800" dirty="0"/>
              <a:t> of </a:t>
            </a:r>
            <a:r>
              <a:rPr lang="it-IT" sz="2800" dirty="0" err="1"/>
              <a:t>myeloma</a:t>
            </a:r>
            <a:r>
              <a:rPr lang="it-IT" sz="2800" dirty="0"/>
              <a:t> </a:t>
            </a:r>
            <a:r>
              <a:rPr lang="it-IT" sz="2800" dirty="0" err="1"/>
              <a:t>defining</a:t>
            </a:r>
            <a:r>
              <a:rPr lang="it-IT" sz="2800" dirty="0"/>
              <a:t> </a:t>
            </a:r>
            <a:r>
              <a:rPr lang="it-IT" sz="2800" dirty="0" err="1"/>
              <a:t>events</a:t>
            </a:r>
            <a:r>
              <a:rPr lang="it-IT" sz="2800" dirty="0"/>
              <a:t> or </a:t>
            </a:r>
            <a:r>
              <a:rPr lang="it-IT" sz="2800" dirty="0" err="1"/>
              <a:t>amyloidosis</a:t>
            </a:r>
            <a:endParaRPr lang="it-IT" sz="2800" dirty="0"/>
          </a:p>
        </p:txBody>
      </p:sp>
      <p:sp>
        <p:nvSpPr>
          <p:cNvPr id="4" name="Rettangolo 3"/>
          <p:cNvSpPr/>
          <p:nvPr/>
        </p:nvSpPr>
        <p:spPr>
          <a:xfrm>
            <a:off x="6456040" y="6237312"/>
            <a:ext cx="5087888" cy="338554"/>
          </a:xfrm>
          <a:prstGeom prst="rect">
            <a:avLst/>
          </a:prstGeom>
        </p:spPr>
        <p:txBody>
          <a:bodyPr wrap="square">
            <a:spAutoFit/>
          </a:bodyPr>
          <a:lstStyle/>
          <a:p>
            <a:r>
              <a:rPr lang="it-IT" sz="1600" b="1" dirty="0" err="1"/>
              <a:t>Rajkumar</a:t>
            </a:r>
            <a:r>
              <a:rPr lang="it-IT" sz="1600" b="1" dirty="0"/>
              <a:t> SV, et al. Lancet </a:t>
            </a:r>
            <a:r>
              <a:rPr lang="it-IT" sz="1600" b="1" dirty="0" err="1"/>
              <a:t>Oncol</a:t>
            </a:r>
            <a:r>
              <a:rPr lang="it-IT" sz="1600" b="1" dirty="0"/>
              <a:t> 2014;15:e538–e548.</a:t>
            </a:r>
          </a:p>
        </p:txBody>
      </p:sp>
    </p:spTree>
    <p:extLst>
      <p:ext uri="{BB962C8B-B14F-4D97-AF65-F5344CB8AC3E}">
        <p14:creationId xmlns:p14="http://schemas.microsoft.com/office/powerpoint/2010/main" val="2374173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CD61800-B9E4-47FF-9AF1-FD3560E51116}"/>
              </a:ext>
            </a:extLst>
          </p:cNvPr>
          <p:cNvSpPr>
            <a:spLocks noGrp="1"/>
          </p:cNvSpPr>
          <p:nvPr>
            <p:ph type="title"/>
          </p:nvPr>
        </p:nvSpPr>
        <p:spPr>
          <a:xfrm>
            <a:off x="838203" y="365131"/>
            <a:ext cx="10515600" cy="591351"/>
          </a:xfrm>
        </p:spPr>
        <p:txBody>
          <a:bodyPr/>
          <a:lstStyle/>
          <a:p>
            <a:r>
              <a:rPr lang="it-IT" b="1" dirty="0">
                <a:latin typeface="+mn-lt"/>
              </a:rPr>
              <a:t>MM and </a:t>
            </a:r>
            <a:r>
              <a:rPr lang="it-IT" b="1" dirty="0" err="1">
                <a:latin typeface="+mn-lt"/>
              </a:rPr>
              <a:t>monoclonal</a:t>
            </a:r>
            <a:r>
              <a:rPr lang="it-IT" b="1" dirty="0">
                <a:latin typeface="+mn-lt"/>
              </a:rPr>
              <a:t> </a:t>
            </a:r>
            <a:r>
              <a:rPr lang="it-IT" b="1" dirty="0" err="1">
                <a:latin typeface="+mn-lt"/>
              </a:rPr>
              <a:t>Gammopathies</a:t>
            </a:r>
            <a:endParaRPr lang="it-IT" b="1" dirty="0">
              <a:latin typeface="+mn-lt"/>
            </a:endParaRPr>
          </a:p>
        </p:txBody>
      </p:sp>
      <p:sp>
        <p:nvSpPr>
          <p:cNvPr id="3" name="Segnaposto contenuto 2">
            <a:extLst>
              <a:ext uri="{FF2B5EF4-FFF2-40B4-BE49-F238E27FC236}">
                <a16:creationId xmlns:a16="http://schemas.microsoft.com/office/drawing/2014/main" id="{5CA90690-9EA7-430E-AA50-562CD3C82B4E}"/>
              </a:ext>
            </a:extLst>
          </p:cNvPr>
          <p:cNvSpPr>
            <a:spLocks noGrp="1"/>
          </p:cNvSpPr>
          <p:nvPr>
            <p:ph idx="1"/>
          </p:nvPr>
        </p:nvSpPr>
        <p:spPr>
          <a:xfrm>
            <a:off x="119337" y="1340768"/>
            <a:ext cx="6984776" cy="4351336"/>
          </a:xfrm>
        </p:spPr>
        <p:txBody>
          <a:bodyPr/>
          <a:lstStyle/>
          <a:p>
            <a:r>
              <a:rPr lang="en-US" sz="2000" dirty="0"/>
              <a:t>MM is part of a range of disorders referred to as the </a:t>
            </a:r>
            <a:r>
              <a:rPr lang="en-US" sz="2000" b="1" dirty="0"/>
              <a:t>monoclonal gammopathies</a:t>
            </a:r>
            <a:r>
              <a:rPr lang="en-US" sz="2000" dirty="0"/>
              <a:t>. </a:t>
            </a:r>
          </a:p>
          <a:p>
            <a:endParaRPr lang="en-US" sz="2000" dirty="0"/>
          </a:p>
          <a:p>
            <a:r>
              <a:rPr lang="en-US" sz="2000" dirty="0"/>
              <a:t>Within these disorders, the most common is MGUS. </a:t>
            </a:r>
          </a:p>
          <a:p>
            <a:endParaRPr lang="en-US" sz="2000" dirty="0"/>
          </a:p>
          <a:p>
            <a:r>
              <a:rPr lang="en-US" sz="2000" dirty="0"/>
              <a:t>MGUS is asymptomatic and consistently precedes the development of MM, with or without an identified intervening stage, referred to as </a:t>
            </a:r>
            <a:r>
              <a:rPr lang="en-US" sz="2000" b="1" dirty="0" err="1"/>
              <a:t>smouldering</a:t>
            </a:r>
            <a:r>
              <a:rPr lang="en-US" sz="2000" b="1" dirty="0"/>
              <a:t> multiple myeloma </a:t>
            </a:r>
            <a:r>
              <a:rPr lang="en-US" sz="2000" dirty="0"/>
              <a:t>(SMM). </a:t>
            </a:r>
          </a:p>
          <a:p>
            <a:endParaRPr lang="en-US" sz="2000" dirty="0"/>
          </a:p>
          <a:p>
            <a:r>
              <a:rPr lang="en-US" sz="2000" dirty="0"/>
              <a:t>Nearly 15% of patients with MGUS will progress to MM, and ~20% will progress to MM or a related condition (such as AL amyloidosis, </a:t>
            </a:r>
            <a:r>
              <a:rPr lang="en-US" sz="2000" dirty="0" err="1"/>
              <a:t>Waldenstrom</a:t>
            </a:r>
            <a:r>
              <a:rPr lang="en-US" sz="2000" dirty="0"/>
              <a:t> </a:t>
            </a:r>
            <a:r>
              <a:rPr lang="en-US" sz="2000" dirty="0" err="1"/>
              <a:t>macroglobulinaemia</a:t>
            </a:r>
            <a:r>
              <a:rPr lang="en-US" sz="2000" dirty="0"/>
              <a:t> or a lymphoproliferative disorder) over 25 years.</a:t>
            </a:r>
            <a:endParaRPr lang="it-IT" sz="2000" dirty="0"/>
          </a:p>
        </p:txBody>
      </p:sp>
      <p:pic>
        <p:nvPicPr>
          <p:cNvPr id="4" name="Immagine 3">
            <a:extLst>
              <a:ext uri="{FF2B5EF4-FFF2-40B4-BE49-F238E27FC236}">
                <a16:creationId xmlns:a16="http://schemas.microsoft.com/office/drawing/2014/main" id="{590BF8E8-AEB8-4C86-BB89-5EE6F3F4ACE3}"/>
              </a:ext>
            </a:extLst>
          </p:cNvPr>
          <p:cNvPicPr>
            <a:picLocks noChangeAspect="1"/>
          </p:cNvPicPr>
          <p:nvPr/>
        </p:nvPicPr>
        <p:blipFill>
          <a:blip r:embed="rId2"/>
          <a:stretch>
            <a:fillRect/>
          </a:stretch>
        </p:blipFill>
        <p:spPr>
          <a:xfrm>
            <a:off x="6888088" y="1268760"/>
            <a:ext cx="5031001" cy="4416734"/>
          </a:xfrm>
          <a:prstGeom prst="rect">
            <a:avLst/>
          </a:prstGeom>
        </p:spPr>
      </p:pic>
      <p:sp>
        <p:nvSpPr>
          <p:cNvPr id="5" name="CasellaDiTesto 4">
            <a:extLst>
              <a:ext uri="{FF2B5EF4-FFF2-40B4-BE49-F238E27FC236}">
                <a16:creationId xmlns:a16="http://schemas.microsoft.com/office/drawing/2014/main" id="{1EB6A25A-8589-4199-94A8-6DDAF43B8EAE}"/>
              </a:ext>
            </a:extLst>
          </p:cNvPr>
          <p:cNvSpPr txBox="1"/>
          <p:nvPr/>
        </p:nvSpPr>
        <p:spPr>
          <a:xfrm>
            <a:off x="7908566" y="6120011"/>
            <a:ext cx="3431067" cy="307777"/>
          </a:xfrm>
          <a:prstGeom prst="rect">
            <a:avLst/>
          </a:prstGeom>
          <a:noFill/>
        </p:spPr>
        <p:txBody>
          <a:bodyPr wrap="none" rtlCol="0">
            <a:spAutoFit/>
          </a:bodyPr>
          <a:lstStyle/>
          <a:p>
            <a:r>
              <a:rPr lang="it-IT" sz="1400" b="1" dirty="0" err="1"/>
              <a:t>Wintrobes</a:t>
            </a:r>
            <a:r>
              <a:rPr lang="it-IT" sz="1400" b="1" dirty="0"/>
              <a:t> </a:t>
            </a:r>
            <a:r>
              <a:rPr lang="it-IT" sz="1400" b="1" dirty="0" err="1"/>
              <a:t>Clinical</a:t>
            </a:r>
            <a:r>
              <a:rPr lang="it-IT" sz="1400" b="1" dirty="0"/>
              <a:t> </a:t>
            </a:r>
            <a:r>
              <a:rPr lang="it-IT" sz="1400" b="1" dirty="0" err="1"/>
              <a:t>Hematology</a:t>
            </a:r>
            <a:r>
              <a:rPr lang="it-IT" sz="1400" b="1" dirty="0"/>
              <a:t> 13th Edition</a:t>
            </a:r>
          </a:p>
        </p:txBody>
      </p:sp>
    </p:spTree>
    <p:extLst>
      <p:ext uri="{BB962C8B-B14F-4D97-AF65-F5344CB8AC3E}">
        <p14:creationId xmlns:p14="http://schemas.microsoft.com/office/powerpoint/2010/main" val="221796827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a:latin typeface="+mn-lt"/>
              </a:rPr>
              <a:t>Non-</a:t>
            </a:r>
            <a:r>
              <a:rPr lang="it-IT" b="1" dirty="0" err="1">
                <a:latin typeface="+mn-lt"/>
              </a:rPr>
              <a:t>IgM</a:t>
            </a:r>
            <a:r>
              <a:rPr lang="it-IT" b="1" dirty="0">
                <a:latin typeface="+mn-lt"/>
              </a:rPr>
              <a:t> MGUS</a:t>
            </a:r>
          </a:p>
        </p:txBody>
      </p:sp>
      <p:sp>
        <p:nvSpPr>
          <p:cNvPr id="3" name="Segnaposto contenuto 2"/>
          <p:cNvSpPr>
            <a:spLocks noGrp="1"/>
          </p:cNvSpPr>
          <p:nvPr>
            <p:ph idx="1"/>
          </p:nvPr>
        </p:nvSpPr>
        <p:spPr/>
        <p:txBody>
          <a:bodyPr/>
          <a:lstStyle/>
          <a:p>
            <a:pPr marL="0" indent="0">
              <a:buNone/>
            </a:pPr>
            <a:r>
              <a:rPr lang="it-IT" sz="3200" b="1" dirty="0" err="1"/>
              <a:t>All</a:t>
            </a:r>
            <a:r>
              <a:rPr lang="it-IT" sz="3200" b="1" dirty="0"/>
              <a:t> 3 </a:t>
            </a:r>
            <a:r>
              <a:rPr lang="it-IT" sz="3200" b="1" dirty="0" err="1"/>
              <a:t>criteria</a:t>
            </a:r>
            <a:r>
              <a:rPr lang="it-IT" sz="3200" b="1" dirty="0"/>
              <a:t> must be </a:t>
            </a:r>
            <a:r>
              <a:rPr lang="it-IT" sz="3200" b="1" dirty="0" err="1"/>
              <a:t>met</a:t>
            </a:r>
            <a:r>
              <a:rPr lang="it-IT" sz="3200" b="1" dirty="0"/>
              <a:t>:</a:t>
            </a:r>
          </a:p>
          <a:p>
            <a:pPr marL="0" indent="0">
              <a:buNone/>
            </a:pPr>
            <a:endParaRPr lang="it-IT" sz="3200" dirty="0"/>
          </a:p>
          <a:p>
            <a:pPr marL="971550" lvl="1" indent="-514350">
              <a:buFont typeface="+mj-lt"/>
              <a:buAutoNum type="arabicPeriod"/>
            </a:pPr>
            <a:r>
              <a:rPr lang="it-IT" sz="2800" dirty="0" err="1"/>
              <a:t>Serum</a:t>
            </a:r>
            <a:r>
              <a:rPr lang="it-IT" sz="2800" dirty="0"/>
              <a:t> </a:t>
            </a:r>
            <a:r>
              <a:rPr lang="it-IT" sz="2800" dirty="0" err="1"/>
              <a:t>monoclonal</a:t>
            </a:r>
            <a:r>
              <a:rPr lang="it-IT" sz="2800" dirty="0"/>
              <a:t> </a:t>
            </a:r>
            <a:r>
              <a:rPr lang="it-IT" sz="2800" dirty="0" err="1"/>
              <a:t>protein</a:t>
            </a:r>
            <a:r>
              <a:rPr lang="it-IT" sz="2800" dirty="0"/>
              <a:t> (non-</a:t>
            </a:r>
            <a:r>
              <a:rPr lang="it-IT" sz="2800" dirty="0" err="1"/>
              <a:t>IgM</a:t>
            </a:r>
            <a:r>
              <a:rPr lang="it-IT" sz="2800" dirty="0"/>
              <a:t> </a:t>
            </a:r>
            <a:r>
              <a:rPr lang="it-IT" sz="2800" dirty="0" err="1"/>
              <a:t>type</a:t>
            </a:r>
            <a:r>
              <a:rPr lang="it-IT" sz="2800" dirty="0"/>
              <a:t>) &lt;3 g/</a:t>
            </a:r>
            <a:r>
              <a:rPr lang="it-IT" sz="2800" dirty="0" err="1"/>
              <a:t>dL</a:t>
            </a:r>
            <a:endParaRPr lang="it-IT" sz="2800" dirty="0"/>
          </a:p>
          <a:p>
            <a:pPr marL="971550" lvl="1" indent="-514350">
              <a:buFont typeface="+mj-lt"/>
              <a:buAutoNum type="arabicPeriod"/>
            </a:pPr>
            <a:endParaRPr lang="it-IT" sz="2800" dirty="0"/>
          </a:p>
          <a:p>
            <a:pPr marL="971550" lvl="1" indent="-514350">
              <a:buFont typeface="+mj-lt"/>
              <a:buAutoNum type="arabicPeriod"/>
            </a:pPr>
            <a:r>
              <a:rPr lang="it-IT" sz="2800" dirty="0" err="1"/>
              <a:t>Clonal</a:t>
            </a:r>
            <a:r>
              <a:rPr lang="it-IT" sz="2800" dirty="0"/>
              <a:t> bone </a:t>
            </a:r>
            <a:r>
              <a:rPr lang="it-IT" sz="2800" dirty="0" err="1"/>
              <a:t>marrow</a:t>
            </a:r>
            <a:r>
              <a:rPr lang="it-IT" sz="2800" dirty="0"/>
              <a:t> plasma </a:t>
            </a:r>
            <a:r>
              <a:rPr lang="it-IT" sz="2800" dirty="0" err="1"/>
              <a:t>cells</a:t>
            </a:r>
            <a:r>
              <a:rPr lang="it-IT" sz="2800" dirty="0"/>
              <a:t> &lt;10%</a:t>
            </a:r>
          </a:p>
          <a:p>
            <a:pPr marL="971550" lvl="1" indent="-514350">
              <a:buFont typeface="+mj-lt"/>
              <a:buAutoNum type="arabicPeriod"/>
            </a:pPr>
            <a:endParaRPr lang="it-IT" sz="2800" dirty="0"/>
          </a:p>
          <a:p>
            <a:pPr marL="971550" lvl="1" indent="-514350">
              <a:buFont typeface="+mj-lt"/>
              <a:buAutoNum type="arabicPeriod"/>
            </a:pPr>
            <a:r>
              <a:rPr lang="it-IT" sz="2800" dirty="0" err="1"/>
              <a:t>Absence</a:t>
            </a:r>
            <a:r>
              <a:rPr lang="it-IT" sz="2800" dirty="0"/>
              <a:t> of end-</a:t>
            </a:r>
            <a:r>
              <a:rPr lang="it-IT" sz="2800" dirty="0" err="1"/>
              <a:t>organ</a:t>
            </a:r>
            <a:r>
              <a:rPr lang="it-IT" sz="2800" dirty="0"/>
              <a:t> </a:t>
            </a:r>
            <a:r>
              <a:rPr lang="it-IT" sz="2800" dirty="0" err="1"/>
              <a:t>damage</a:t>
            </a:r>
            <a:r>
              <a:rPr lang="it-IT" sz="2800" dirty="0"/>
              <a:t> (CRAB) </a:t>
            </a:r>
            <a:r>
              <a:rPr lang="it-IT" sz="2800" dirty="0" err="1"/>
              <a:t>that</a:t>
            </a:r>
            <a:r>
              <a:rPr lang="it-IT" sz="2800" dirty="0"/>
              <a:t> can be </a:t>
            </a:r>
            <a:r>
              <a:rPr lang="it-IT" sz="2800" dirty="0" err="1"/>
              <a:t>attributed</a:t>
            </a:r>
            <a:r>
              <a:rPr lang="it-IT" sz="2800" dirty="0"/>
              <a:t> to the plasma </a:t>
            </a:r>
            <a:r>
              <a:rPr lang="it-IT" sz="2800" dirty="0" err="1"/>
              <a:t>cell</a:t>
            </a:r>
            <a:r>
              <a:rPr lang="it-IT" sz="2800" dirty="0"/>
              <a:t> proliferative </a:t>
            </a:r>
            <a:r>
              <a:rPr lang="it-IT" sz="2800" dirty="0" err="1"/>
              <a:t>disorder</a:t>
            </a:r>
            <a:endParaRPr lang="it-IT" sz="2800" dirty="0"/>
          </a:p>
        </p:txBody>
      </p:sp>
      <p:sp>
        <p:nvSpPr>
          <p:cNvPr id="4" name="Rettangolo 3"/>
          <p:cNvSpPr/>
          <p:nvPr/>
        </p:nvSpPr>
        <p:spPr>
          <a:xfrm>
            <a:off x="6456040" y="6237312"/>
            <a:ext cx="5087888" cy="338554"/>
          </a:xfrm>
          <a:prstGeom prst="rect">
            <a:avLst/>
          </a:prstGeom>
        </p:spPr>
        <p:txBody>
          <a:bodyPr wrap="square">
            <a:spAutoFit/>
          </a:bodyPr>
          <a:lstStyle/>
          <a:p>
            <a:r>
              <a:rPr lang="it-IT" sz="1600" b="1" dirty="0" err="1"/>
              <a:t>Rajkumar</a:t>
            </a:r>
            <a:r>
              <a:rPr lang="it-IT" sz="1600" b="1" dirty="0"/>
              <a:t> SV, et al. Lancet </a:t>
            </a:r>
            <a:r>
              <a:rPr lang="it-IT" sz="1600" b="1" dirty="0" err="1"/>
              <a:t>Oncol</a:t>
            </a:r>
            <a:r>
              <a:rPr lang="it-IT" sz="1600" b="1" dirty="0"/>
              <a:t> 2014;15:e538–e548.</a:t>
            </a:r>
          </a:p>
        </p:txBody>
      </p:sp>
    </p:spTree>
    <p:extLst>
      <p:ext uri="{BB962C8B-B14F-4D97-AF65-F5344CB8AC3E}">
        <p14:creationId xmlns:p14="http://schemas.microsoft.com/office/powerpoint/2010/main" val="292097251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z="4000" b="1" dirty="0" err="1">
                <a:latin typeface="+mn-lt"/>
              </a:rPr>
              <a:t>IgM</a:t>
            </a:r>
            <a:r>
              <a:rPr lang="it-IT" sz="4000" b="1" dirty="0">
                <a:latin typeface="+mn-lt"/>
              </a:rPr>
              <a:t> (</a:t>
            </a:r>
            <a:r>
              <a:rPr lang="it-IT" sz="4000" b="1" dirty="0" err="1">
                <a:latin typeface="+mn-lt"/>
              </a:rPr>
              <a:t>IgM</a:t>
            </a:r>
            <a:r>
              <a:rPr lang="it-IT" sz="4000" b="1" dirty="0">
                <a:latin typeface="+mn-lt"/>
              </a:rPr>
              <a:t> MGUS)</a:t>
            </a:r>
          </a:p>
        </p:txBody>
      </p:sp>
      <p:sp>
        <p:nvSpPr>
          <p:cNvPr id="3" name="Segnaposto contenuto 2"/>
          <p:cNvSpPr>
            <a:spLocks noGrp="1"/>
          </p:cNvSpPr>
          <p:nvPr>
            <p:ph idx="1"/>
          </p:nvPr>
        </p:nvSpPr>
        <p:spPr/>
        <p:txBody>
          <a:bodyPr/>
          <a:lstStyle/>
          <a:p>
            <a:r>
              <a:rPr lang="it-IT" sz="3200" b="1" dirty="0" err="1"/>
              <a:t>All</a:t>
            </a:r>
            <a:r>
              <a:rPr lang="it-IT" sz="3200" b="1" dirty="0"/>
              <a:t> 3 </a:t>
            </a:r>
            <a:r>
              <a:rPr lang="it-IT" sz="3200" b="1" dirty="0" err="1"/>
              <a:t>criteria</a:t>
            </a:r>
            <a:r>
              <a:rPr lang="it-IT" sz="3200" b="1" dirty="0"/>
              <a:t> must be </a:t>
            </a:r>
            <a:r>
              <a:rPr lang="it-IT" sz="3200" b="1" dirty="0" err="1"/>
              <a:t>met</a:t>
            </a:r>
            <a:r>
              <a:rPr lang="it-IT" sz="3200" b="1" dirty="0"/>
              <a:t>:</a:t>
            </a:r>
          </a:p>
          <a:p>
            <a:endParaRPr lang="it-IT" sz="3200" b="1" dirty="0"/>
          </a:p>
          <a:p>
            <a:pPr marL="971550" lvl="1" indent="-514350">
              <a:buFont typeface="+mj-lt"/>
              <a:buAutoNum type="arabicPeriod"/>
            </a:pPr>
            <a:r>
              <a:rPr lang="it-IT" sz="2800" dirty="0" err="1"/>
              <a:t>Serum</a:t>
            </a:r>
            <a:r>
              <a:rPr lang="it-IT" sz="2800" dirty="0"/>
              <a:t> </a:t>
            </a:r>
            <a:r>
              <a:rPr lang="it-IT" sz="2800" dirty="0" err="1"/>
              <a:t>IgM</a:t>
            </a:r>
            <a:r>
              <a:rPr lang="it-IT" sz="2800" dirty="0"/>
              <a:t> </a:t>
            </a:r>
            <a:r>
              <a:rPr lang="it-IT" sz="2800" dirty="0" err="1"/>
              <a:t>monoclonal</a:t>
            </a:r>
            <a:r>
              <a:rPr lang="it-IT" sz="2800" dirty="0"/>
              <a:t> </a:t>
            </a:r>
            <a:r>
              <a:rPr lang="it-IT" sz="2800" dirty="0" err="1"/>
              <a:t>protein</a:t>
            </a:r>
            <a:r>
              <a:rPr lang="it-IT" sz="2800" dirty="0"/>
              <a:t> &lt;3 g/</a:t>
            </a:r>
            <a:r>
              <a:rPr lang="it-IT" sz="2800" dirty="0" err="1"/>
              <a:t>dL</a:t>
            </a:r>
            <a:endParaRPr lang="it-IT" sz="2800" dirty="0"/>
          </a:p>
          <a:p>
            <a:pPr marL="971550" lvl="1" indent="-514350">
              <a:buFont typeface="+mj-lt"/>
              <a:buAutoNum type="arabicPeriod"/>
            </a:pPr>
            <a:endParaRPr lang="it-IT" sz="2800" dirty="0"/>
          </a:p>
          <a:p>
            <a:pPr marL="971550" lvl="1" indent="-514350">
              <a:buFont typeface="+mj-lt"/>
              <a:buAutoNum type="arabicPeriod"/>
            </a:pPr>
            <a:r>
              <a:rPr lang="it-IT" sz="2800" dirty="0"/>
              <a:t>Bone </a:t>
            </a:r>
            <a:r>
              <a:rPr lang="it-IT" sz="2800" dirty="0" err="1"/>
              <a:t>marrow</a:t>
            </a:r>
            <a:r>
              <a:rPr lang="it-IT" sz="2800" dirty="0"/>
              <a:t> </a:t>
            </a:r>
            <a:r>
              <a:rPr lang="it-IT" sz="2800" dirty="0" err="1"/>
              <a:t>lymphoplasmacytic</a:t>
            </a:r>
            <a:r>
              <a:rPr lang="it-IT" sz="2800" dirty="0"/>
              <a:t> </a:t>
            </a:r>
            <a:r>
              <a:rPr lang="it-IT" sz="2800" dirty="0" err="1"/>
              <a:t>infiltration</a:t>
            </a:r>
            <a:r>
              <a:rPr lang="it-IT" sz="2800" dirty="0"/>
              <a:t> &lt;10%</a:t>
            </a:r>
          </a:p>
          <a:p>
            <a:pPr marL="971550" lvl="1" indent="-514350">
              <a:buFont typeface="+mj-lt"/>
              <a:buAutoNum type="arabicPeriod"/>
            </a:pPr>
            <a:endParaRPr lang="it-IT" sz="2800" dirty="0"/>
          </a:p>
          <a:p>
            <a:pPr marL="971550" lvl="1" indent="-514350">
              <a:buFont typeface="+mj-lt"/>
              <a:buAutoNum type="arabicPeriod"/>
            </a:pPr>
            <a:r>
              <a:rPr lang="it-IT" sz="2800" dirty="0"/>
              <a:t>No </a:t>
            </a:r>
            <a:r>
              <a:rPr lang="it-IT" sz="2800" dirty="0" err="1"/>
              <a:t>evidence</a:t>
            </a:r>
            <a:r>
              <a:rPr lang="it-IT" sz="2800" dirty="0"/>
              <a:t> of anemia, </a:t>
            </a:r>
            <a:r>
              <a:rPr lang="it-IT" sz="2800" dirty="0" err="1"/>
              <a:t>constitutional</a:t>
            </a:r>
            <a:r>
              <a:rPr lang="it-IT" sz="2800" dirty="0"/>
              <a:t> </a:t>
            </a:r>
            <a:r>
              <a:rPr lang="it-IT" sz="2800" dirty="0" err="1"/>
              <a:t>symptoms</a:t>
            </a:r>
            <a:r>
              <a:rPr lang="it-IT" sz="2800" dirty="0"/>
              <a:t>, </a:t>
            </a:r>
            <a:r>
              <a:rPr lang="it-IT" sz="2800" dirty="0" err="1"/>
              <a:t>hyperviscosity</a:t>
            </a:r>
            <a:r>
              <a:rPr lang="it-IT" sz="2800" dirty="0"/>
              <a:t>, </a:t>
            </a:r>
            <a:r>
              <a:rPr lang="it-IT" sz="2800" dirty="0" err="1"/>
              <a:t>lymphadenopathy</a:t>
            </a:r>
            <a:r>
              <a:rPr lang="it-IT" sz="2800" dirty="0"/>
              <a:t>, or </a:t>
            </a:r>
            <a:r>
              <a:rPr lang="it-IT" sz="2800" dirty="0" err="1"/>
              <a:t>hepatosplenomegaly</a:t>
            </a:r>
            <a:r>
              <a:rPr lang="it-IT" sz="2800" dirty="0"/>
              <a:t> </a:t>
            </a:r>
            <a:r>
              <a:rPr lang="it-IT" sz="2800" dirty="0" err="1"/>
              <a:t>that</a:t>
            </a:r>
            <a:r>
              <a:rPr lang="it-IT" sz="2800" dirty="0"/>
              <a:t> can be </a:t>
            </a:r>
            <a:r>
              <a:rPr lang="it-IT" sz="2800" dirty="0" err="1"/>
              <a:t>attributed</a:t>
            </a:r>
            <a:r>
              <a:rPr lang="it-IT" sz="2800" dirty="0"/>
              <a:t> to the </a:t>
            </a:r>
            <a:r>
              <a:rPr lang="it-IT" sz="2800" dirty="0" err="1"/>
              <a:t>underlying</a:t>
            </a:r>
            <a:r>
              <a:rPr lang="it-IT" sz="2800" dirty="0"/>
              <a:t> </a:t>
            </a:r>
            <a:r>
              <a:rPr lang="it-IT" sz="2800" dirty="0" err="1"/>
              <a:t>lymphoproliferative</a:t>
            </a:r>
            <a:r>
              <a:rPr lang="it-IT" sz="2800" dirty="0"/>
              <a:t> </a:t>
            </a:r>
            <a:r>
              <a:rPr lang="it-IT" sz="2800" dirty="0" err="1"/>
              <a:t>disorder</a:t>
            </a:r>
            <a:r>
              <a:rPr lang="it-IT" sz="2800" dirty="0"/>
              <a:t>.</a:t>
            </a:r>
          </a:p>
        </p:txBody>
      </p:sp>
      <p:sp>
        <p:nvSpPr>
          <p:cNvPr id="4" name="Rettangolo 3"/>
          <p:cNvSpPr/>
          <p:nvPr/>
        </p:nvSpPr>
        <p:spPr>
          <a:xfrm>
            <a:off x="6456040" y="6237312"/>
            <a:ext cx="5087888" cy="338554"/>
          </a:xfrm>
          <a:prstGeom prst="rect">
            <a:avLst/>
          </a:prstGeom>
        </p:spPr>
        <p:txBody>
          <a:bodyPr wrap="square">
            <a:spAutoFit/>
          </a:bodyPr>
          <a:lstStyle/>
          <a:p>
            <a:r>
              <a:rPr lang="it-IT" sz="1600" b="1" dirty="0" err="1"/>
              <a:t>Rajkumar</a:t>
            </a:r>
            <a:r>
              <a:rPr lang="it-IT" sz="1600" b="1" dirty="0"/>
              <a:t> SV, et al. Lancet </a:t>
            </a:r>
            <a:r>
              <a:rPr lang="it-IT" sz="1600" b="1" dirty="0" err="1"/>
              <a:t>Oncol</a:t>
            </a:r>
            <a:r>
              <a:rPr lang="it-IT" sz="1600" b="1" dirty="0"/>
              <a:t> 2014;15:e538–e548.</a:t>
            </a:r>
          </a:p>
        </p:txBody>
      </p:sp>
    </p:spTree>
    <p:extLst>
      <p:ext uri="{BB962C8B-B14F-4D97-AF65-F5344CB8AC3E}">
        <p14:creationId xmlns:p14="http://schemas.microsoft.com/office/powerpoint/2010/main" val="27496810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b="1" dirty="0">
                <a:latin typeface="+mn-lt"/>
              </a:rPr>
              <a:t>Light Chain MGUS</a:t>
            </a:r>
            <a:endParaRPr lang="it-IT" b="1" dirty="0">
              <a:latin typeface="+mn-lt"/>
            </a:endParaRPr>
          </a:p>
        </p:txBody>
      </p:sp>
      <p:sp>
        <p:nvSpPr>
          <p:cNvPr id="3" name="Segnaposto contenuto 2"/>
          <p:cNvSpPr>
            <a:spLocks noGrp="1"/>
          </p:cNvSpPr>
          <p:nvPr>
            <p:ph idx="1"/>
          </p:nvPr>
        </p:nvSpPr>
        <p:spPr/>
        <p:txBody>
          <a:bodyPr/>
          <a:lstStyle/>
          <a:p>
            <a:r>
              <a:rPr lang="en-US" b="1" dirty="0"/>
              <a:t>All criteria must be met:</a:t>
            </a:r>
          </a:p>
          <a:p>
            <a:pPr marL="914400" lvl="1" indent="-457200">
              <a:buFont typeface="+mj-lt"/>
              <a:buAutoNum type="arabicPeriod"/>
            </a:pPr>
            <a:r>
              <a:rPr lang="en-US" dirty="0"/>
              <a:t>Abnormal FLC ratio (&lt;0.26 or &gt;1.65)</a:t>
            </a:r>
          </a:p>
          <a:p>
            <a:pPr marL="914400" lvl="1" indent="-457200">
              <a:buFont typeface="+mj-lt"/>
              <a:buAutoNum type="arabicPeriod"/>
            </a:pPr>
            <a:r>
              <a:rPr lang="en-US" dirty="0"/>
              <a:t>Increased level of the appropriate involved light chain (increased k FLC in patients with ratio &gt;1.65 and increased </a:t>
            </a:r>
            <a:r>
              <a:rPr lang="el-GR" dirty="0"/>
              <a:t>λ</a:t>
            </a:r>
            <a:r>
              <a:rPr lang="en-US" dirty="0"/>
              <a:t> FLC in patients with ratio &lt;0.26)</a:t>
            </a:r>
          </a:p>
          <a:p>
            <a:pPr marL="914400" lvl="1" indent="-457200">
              <a:buFont typeface="+mj-lt"/>
              <a:buAutoNum type="arabicPeriod"/>
            </a:pPr>
            <a:r>
              <a:rPr lang="en-US" dirty="0"/>
              <a:t>No Ig heavy chain expression on immunofixation</a:t>
            </a:r>
          </a:p>
          <a:p>
            <a:pPr marL="914400" lvl="1" indent="-457200">
              <a:buFont typeface="+mj-lt"/>
              <a:buAutoNum type="arabicPeriod"/>
            </a:pPr>
            <a:r>
              <a:rPr lang="en-US" dirty="0"/>
              <a:t>Absence of end-organ damage that can be attributed to the plasma cell proliferative disorder</a:t>
            </a:r>
          </a:p>
          <a:p>
            <a:pPr marL="914400" lvl="1" indent="-457200">
              <a:buFont typeface="+mj-lt"/>
              <a:buAutoNum type="arabicPeriod"/>
            </a:pPr>
            <a:r>
              <a:rPr lang="en-US" dirty="0"/>
              <a:t>Clonal bone marrow plasma cells &lt;10%</a:t>
            </a:r>
          </a:p>
          <a:p>
            <a:pPr marL="914400" lvl="1" indent="-457200">
              <a:buFont typeface="+mj-lt"/>
              <a:buAutoNum type="arabicPeriod"/>
            </a:pPr>
            <a:r>
              <a:rPr lang="en-US" dirty="0"/>
              <a:t>Urinary monoclonal protein &lt;500 mg/24 h</a:t>
            </a:r>
          </a:p>
        </p:txBody>
      </p:sp>
      <p:sp>
        <p:nvSpPr>
          <p:cNvPr id="4" name="Rettangolo 3"/>
          <p:cNvSpPr/>
          <p:nvPr/>
        </p:nvSpPr>
        <p:spPr>
          <a:xfrm>
            <a:off x="6456040" y="6237312"/>
            <a:ext cx="5087888" cy="338554"/>
          </a:xfrm>
          <a:prstGeom prst="rect">
            <a:avLst/>
          </a:prstGeom>
        </p:spPr>
        <p:txBody>
          <a:bodyPr wrap="square">
            <a:spAutoFit/>
          </a:bodyPr>
          <a:lstStyle/>
          <a:p>
            <a:r>
              <a:rPr lang="it-IT" sz="1600" b="1" dirty="0" err="1"/>
              <a:t>Rajkumar</a:t>
            </a:r>
            <a:r>
              <a:rPr lang="it-IT" sz="1600" b="1" dirty="0"/>
              <a:t> SV, et al. Lancet </a:t>
            </a:r>
            <a:r>
              <a:rPr lang="it-IT" sz="1600" b="1" dirty="0" err="1"/>
              <a:t>Oncol</a:t>
            </a:r>
            <a:r>
              <a:rPr lang="it-IT" sz="1600" b="1" dirty="0"/>
              <a:t> 2014;15:e538–e548.</a:t>
            </a:r>
          </a:p>
        </p:txBody>
      </p:sp>
    </p:spTree>
    <p:extLst>
      <p:ext uri="{BB962C8B-B14F-4D97-AF65-F5344CB8AC3E}">
        <p14:creationId xmlns:p14="http://schemas.microsoft.com/office/powerpoint/2010/main" val="37215281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sz="3600" b="1" dirty="0">
                <a:latin typeface="+mn-lt"/>
              </a:rPr>
              <a:t>Solitary plasmacytoma </a:t>
            </a:r>
            <a:endParaRPr lang="it-IT" sz="3600" b="1" dirty="0">
              <a:latin typeface="+mn-lt"/>
            </a:endParaRPr>
          </a:p>
        </p:txBody>
      </p:sp>
      <p:sp>
        <p:nvSpPr>
          <p:cNvPr id="3" name="Segnaposto contenuto 2"/>
          <p:cNvSpPr>
            <a:spLocks noGrp="1"/>
          </p:cNvSpPr>
          <p:nvPr>
            <p:ph idx="1"/>
          </p:nvPr>
        </p:nvSpPr>
        <p:spPr/>
        <p:txBody>
          <a:bodyPr/>
          <a:lstStyle/>
          <a:p>
            <a:r>
              <a:rPr lang="en-US" b="1" dirty="0"/>
              <a:t>All 4 criteria must be met</a:t>
            </a:r>
          </a:p>
          <a:p>
            <a:pPr marL="914400" lvl="1" indent="-457200">
              <a:buFont typeface="+mj-lt"/>
              <a:buAutoNum type="arabicPeriod"/>
            </a:pPr>
            <a:r>
              <a:rPr lang="en-US" dirty="0"/>
              <a:t>Biopsy proven solitary lesion of bone or soft tissue with evidence of clonal plasma cells</a:t>
            </a:r>
          </a:p>
          <a:p>
            <a:pPr marL="914400" lvl="1" indent="-457200">
              <a:buFont typeface="+mj-lt"/>
              <a:buAutoNum type="arabicPeriod"/>
            </a:pPr>
            <a:r>
              <a:rPr lang="en-US" dirty="0"/>
              <a:t>Normal bone marrow with no evidence of clonal plasma cells</a:t>
            </a:r>
          </a:p>
          <a:p>
            <a:pPr marL="914400" lvl="1" indent="-457200">
              <a:buFont typeface="+mj-lt"/>
              <a:buAutoNum type="arabicPeriod"/>
            </a:pPr>
            <a:r>
              <a:rPr lang="en-US" dirty="0"/>
              <a:t>Normal skeletal survey and MRI (or CT) of spine and pelvis (except for the primary solitary lesion)</a:t>
            </a:r>
          </a:p>
          <a:p>
            <a:pPr marL="914400" lvl="1" indent="-457200">
              <a:buFont typeface="+mj-lt"/>
              <a:buAutoNum type="arabicPeriod"/>
            </a:pPr>
            <a:r>
              <a:rPr lang="en-US" dirty="0"/>
              <a:t>Absence of end-organ damage (CRAB) that can be attributed to a lympho-plasma cell proliferative disorder</a:t>
            </a:r>
            <a:endParaRPr lang="it-IT" dirty="0"/>
          </a:p>
        </p:txBody>
      </p:sp>
      <p:sp>
        <p:nvSpPr>
          <p:cNvPr id="4" name="Rettangolo 3"/>
          <p:cNvSpPr/>
          <p:nvPr/>
        </p:nvSpPr>
        <p:spPr>
          <a:xfrm>
            <a:off x="6456040" y="6165304"/>
            <a:ext cx="5087888" cy="338554"/>
          </a:xfrm>
          <a:prstGeom prst="rect">
            <a:avLst/>
          </a:prstGeom>
        </p:spPr>
        <p:txBody>
          <a:bodyPr wrap="square">
            <a:spAutoFit/>
          </a:bodyPr>
          <a:lstStyle/>
          <a:p>
            <a:r>
              <a:rPr lang="it-IT" sz="1600" b="1" dirty="0" err="1"/>
              <a:t>Rajkumar</a:t>
            </a:r>
            <a:r>
              <a:rPr lang="it-IT" sz="1600" b="1" dirty="0"/>
              <a:t> SV, et al. Lancet </a:t>
            </a:r>
            <a:r>
              <a:rPr lang="it-IT" sz="1600" b="1" dirty="0" err="1"/>
              <a:t>Oncol</a:t>
            </a:r>
            <a:r>
              <a:rPr lang="it-IT" sz="1600" b="1" dirty="0"/>
              <a:t> 2014;15:e538–e548.</a:t>
            </a:r>
          </a:p>
        </p:txBody>
      </p:sp>
    </p:spTree>
    <p:extLst>
      <p:ext uri="{BB962C8B-B14F-4D97-AF65-F5344CB8AC3E}">
        <p14:creationId xmlns:p14="http://schemas.microsoft.com/office/powerpoint/2010/main" val="135753943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79376" y="365131"/>
            <a:ext cx="11305256" cy="1325559"/>
          </a:xfrm>
        </p:spPr>
        <p:txBody>
          <a:bodyPr/>
          <a:lstStyle/>
          <a:p>
            <a:r>
              <a:rPr lang="en-US" sz="3600" b="1" dirty="0">
                <a:latin typeface="+mn-lt"/>
              </a:rPr>
              <a:t>Solitary Plasmacytoma with minimal marrow involvement</a:t>
            </a:r>
            <a:endParaRPr lang="it-IT" sz="3600" b="1" dirty="0">
              <a:latin typeface="+mn-lt"/>
            </a:endParaRPr>
          </a:p>
        </p:txBody>
      </p:sp>
      <p:sp>
        <p:nvSpPr>
          <p:cNvPr id="3" name="Segnaposto contenuto 2"/>
          <p:cNvSpPr>
            <a:spLocks noGrp="1"/>
          </p:cNvSpPr>
          <p:nvPr>
            <p:ph idx="1"/>
          </p:nvPr>
        </p:nvSpPr>
        <p:spPr/>
        <p:txBody>
          <a:bodyPr/>
          <a:lstStyle/>
          <a:p>
            <a:r>
              <a:rPr lang="en-US" b="1" dirty="0"/>
              <a:t>All 4 criteria must be met</a:t>
            </a:r>
          </a:p>
          <a:p>
            <a:pPr marL="914400" lvl="1" indent="-457200">
              <a:buFont typeface="+mj-lt"/>
              <a:buAutoNum type="arabicPeriod"/>
            </a:pPr>
            <a:r>
              <a:rPr lang="en-US" dirty="0"/>
              <a:t>Biopsy proven solitary lesion of bone or soft tissue with evidence of clonal plasma cells</a:t>
            </a:r>
          </a:p>
          <a:p>
            <a:pPr marL="914400" lvl="1" indent="-457200">
              <a:buFont typeface="+mj-lt"/>
              <a:buAutoNum type="arabicPeriod"/>
            </a:pPr>
            <a:r>
              <a:rPr lang="en-US" dirty="0"/>
              <a:t>Clonal bone marrow plasma cells &lt;10%</a:t>
            </a:r>
          </a:p>
          <a:p>
            <a:pPr marL="914400" lvl="1" indent="-457200">
              <a:buFont typeface="+mj-lt"/>
              <a:buAutoNum type="arabicPeriod"/>
            </a:pPr>
            <a:r>
              <a:rPr lang="it-IT" dirty="0" err="1"/>
              <a:t>Normal</a:t>
            </a:r>
            <a:r>
              <a:rPr lang="it-IT" dirty="0"/>
              <a:t> </a:t>
            </a:r>
            <a:r>
              <a:rPr lang="it-IT" dirty="0" err="1"/>
              <a:t>skeletal</a:t>
            </a:r>
            <a:r>
              <a:rPr lang="it-IT" dirty="0"/>
              <a:t> </a:t>
            </a:r>
            <a:r>
              <a:rPr lang="it-IT" dirty="0" err="1"/>
              <a:t>survey</a:t>
            </a:r>
            <a:r>
              <a:rPr lang="it-IT" dirty="0"/>
              <a:t> and MRI (or CT) of spine and </a:t>
            </a:r>
            <a:r>
              <a:rPr lang="it-IT" dirty="0" err="1"/>
              <a:t>pelvis</a:t>
            </a:r>
            <a:r>
              <a:rPr lang="it-IT" dirty="0"/>
              <a:t> (</a:t>
            </a:r>
            <a:r>
              <a:rPr lang="it-IT" dirty="0" err="1"/>
              <a:t>except</a:t>
            </a:r>
            <a:r>
              <a:rPr lang="it-IT" dirty="0"/>
              <a:t> for the </a:t>
            </a:r>
            <a:r>
              <a:rPr lang="it-IT" dirty="0" err="1"/>
              <a:t>primary</a:t>
            </a:r>
            <a:r>
              <a:rPr lang="it-IT" dirty="0"/>
              <a:t> </a:t>
            </a:r>
            <a:r>
              <a:rPr lang="it-IT" dirty="0" err="1"/>
              <a:t>solitary</a:t>
            </a:r>
            <a:r>
              <a:rPr lang="it-IT" dirty="0"/>
              <a:t> </a:t>
            </a:r>
            <a:r>
              <a:rPr lang="it-IT" dirty="0" err="1"/>
              <a:t>lesion</a:t>
            </a:r>
            <a:r>
              <a:rPr lang="it-IT" dirty="0"/>
              <a:t>)</a:t>
            </a:r>
          </a:p>
          <a:p>
            <a:pPr marL="914400" lvl="1" indent="-457200">
              <a:buFont typeface="+mj-lt"/>
              <a:buAutoNum type="arabicPeriod"/>
            </a:pPr>
            <a:r>
              <a:rPr lang="it-IT" dirty="0" err="1"/>
              <a:t>Absence</a:t>
            </a:r>
            <a:r>
              <a:rPr lang="it-IT" dirty="0"/>
              <a:t> of end-</a:t>
            </a:r>
            <a:r>
              <a:rPr lang="it-IT" dirty="0" err="1"/>
              <a:t>organ</a:t>
            </a:r>
            <a:r>
              <a:rPr lang="it-IT" dirty="0"/>
              <a:t> </a:t>
            </a:r>
            <a:r>
              <a:rPr lang="it-IT" dirty="0" err="1"/>
              <a:t>damage</a:t>
            </a:r>
            <a:r>
              <a:rPr lang="it-IT" dirty="0"/>
              <a:t> (CRAB) </a:t>
            </a:r>
            <a:r>
              <a:rPr lang="it-IT" dirty="0" err="1"/>
              <a:t>that</a:t>
            </a:r>
            <a:r>
              <a:rPr lang="it-IT" dirty="0"/>
              <a:t> can be </a:t>
            </a:r>
            <a:r>
              <a:rPr lang="it-IT" dirty="0" err="1"/>
              <a:t>attributed</a:t>
            </a:r>
            <a:r>
              <a:rPr lang="it-IT" dirty="0"/>
              <a:t> to a </a:t>
            </a:r>
            <a:r>
              <a:rPr lang="it-IT" dirty="0" err="1"/>
              <a:t>lympho</a:t>
            </a:r>
            <a:r>
              <a:rPr lang="it-IT" dirty="0"/>
              <a:t>-plasma </a:t>
            </a:r>
            <a:r>
              <a:rPr lang="it-IT" dirty="0" err="1"/>
              <a:t>cell</a:t>
            </a:r>
            <a:r>
              <a:rPr lang="it-IT" dirty="0"/>
              <a:t> proliferative </a:t>
            </a:r>
            <a:r>
              <a:rPr lang="it-IT" dirty="0" err="1"/>
              <a:t>disorder</a:t>
            </a:r>
            <a:endParaRPr lang="it-IT" dirty="0"/>
          </a:p>
        </p:txBody>
      </p:sp>
      <p:sp>
        <p:nvSpPr>
          <p:cNvPr id="4" name="Rettangolo 3"/>
          <p:cNvSpPr/>
          <p:nvPr/>
        </p:nvSpPr>
        <p:spPr>
          <a:xfrm>
            <a:off x="6456040" y="6237312"/>
            <a:ext cx="5087888" cy="338554"/>
          </a:xfrm>
          <a:prstGeom prst="rect">
            <a:avLst/>
          </a:prstGeom>
        </p:spPr>
        <p:txBody>
          <a:bodyPr wrap="square">
            <a:spAutoFit/>
          </a:bodyPr>
          <a:lstStyle/>
          <a:p>
            <a:r>
              <a:rPr lang="it-IT" sz="1600" b="1" dirty="0" err="1"/>
              <a:t>Rajkumar</a:t>
            </a:r>
            <a:r>
              <a:rPr lang="it-IT" sz="1600" b="1" dirty="0"/>
              <a:t> SV, et al. Lancet </a:t>
            </a:r>
            <a:r>
              <a:rPr lang="it-IT" sz="1600" b="1" dirty="0" err="1"/>
              <a:t>Oncol</a:t>
            </a:r>
            <a:r>
              <a:rPr lang="it-IT" sz="1600" b="1" dirty="0"/>
              <a:t> 2014;15:e538–e548.</a:t>
            </a:r>
          </a:p>
        </p:txBody>
      </p:sp>
    </p:spTree>
    <p:extLst>
      <p:ext uri="{BB962C8B-B14F-4D97-AF65-F5344CB8AC3E}">
        <p14:creationId xmlns:p14="http://schemas.microsoft.com/office/powerpoint/2010/main" val="6452512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pic>
        <p:nvPicPr>
          <p:cNvPr id="2" name="Segnaposto contenuto 4"/>
          <p:cNvPicPr>
            <a:picLocks noGrp="1" noChangeAspect="1"/>
          </p:cNvPicPr>
          <p:nvPr>
            <p:ph idx="1"/>
          </p:nvPr>
        </p:nvPicPr>
        <p:blipFill>
          <a:blip r:embed="rId2"/>
          <a:stretch>
            <a:fillRect/>
          </a:stretch>
        </p:blipFill>
        <p:spPr>
          <a:xfrm>
            <a:off x="657844" y="816967"/>
            <a:ext cx="10876312" cy="4702523"/>
          </a:xfrm>
        </p:spPr>
      </p:pic>
      <p:sp>
        <p:nvSpPr>
          <p:cNvPr id="3" name="CasellaDiTesto 5"/>
          <p:cNvSpPr txBox="1"/>
          <p:nvPr/>
        </p:nvSpPr>
        <p:spPr>
          <a:xfrm>
            <a:off x="6323908" y="6396988"/>
            <a:ext cx="4477380" cy="30777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Calibri"/>
              </a:rPr>
              <a:t>Kumar SK et al. Nature Reviews Disease Primers. 2017;3:1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807" r="1247"/>
          <a:stretch/>
        </p:blipFill>
        <p:spPr bwMode="auto">
          <a:xfrm>
            <a:off x="250702" y="548680"/>
            <a:ext cx="11749954" cy="54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ttangolo 3"/>
          <p:cNvSpPr/>
          <p:nvPr/>
        </p:nvSpPr>
        <p:spPr>
          <a:xfrm>
            <a:off x="8256240" y="6114976"/>
            <a:ext cx="3143296" cy="338554"/>
          </a:xfrm>
          <a:prstGeom prst="rect">
            <a:avLst/>
          </a:prstGeom>
        </p:spPr>
        <p:txBody>
          <a:bodyPr wrap="none">
            <a:spAutoFit/>
          </a:bodyPr>
          <a:lstStyle/>
          <a:p>
            <a:r>
              <a:rPr lang="it-IT" sz="1600" b="1" dirty="0" err="1"/>
              <a:t>Rajkumar</a:t>
            </a:r>
            <a:r>
              <a:rPr lang="it-IT" sz="1600" b="1" dirty="0"/>
              <a:t> SV. AJH 2016;91:720-734</a:t>
            </a:r>
          </a:p>
        </p:txBody>
      </p:sp>
    </p:spTree>
    <p:extLst>
      <p:ext uri="{BB962C8B-B14F-4D97-AF65-F5344CB8AC3E}">
        <p14:creationId xmlns:p14="http://schemas.microsoft.com/office/powerpoint/2010/main" val="2231074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F7F871F-59BF-452C-B7D1-83637FBA9EFD}"/>
              </a:ext>
            </a:extLst>
          </p:cNvPr>
          <p:cNvSpPr>
            <a:spLocks noGrp="1"/>
          </p:cNvSpPr>
          <p:nvPr>
            <p:ph type="title"/>
          </p:nvPr>
        </p:nvSpPr>
        <p:spPr>
          <a:xfrm>
            <a:off x="838203" y="365131"/>
            <a:ext cx="10515600" cy="831621"/>
          </a:xfrm>
        </p:spPr>
        <p:txBody>
          <a:bodyPr/>
          <a:lstStyle/>
          <a:p>
            <a:r>
              <a:rPr lang="en-US" b="1" dirty="0">
                <a:latin typeface="+mn-lt"/>
              </a:rPr>
              <a:t>Cytogenetic abnormalities in MM</a:t>
            </a:r>
            <a:endParaRPr lang="it-IT" b="1" dirty="0">
              <a:latin typeface="+mn-lt"/>
            </a:endParaRPr>
          </a:p>
        </p:txBody>
      </p:sp>
      <p:pic>
        <p:nvPicPr>
          <p:cNvPr id="4" name="Segnaposto contenuto 3">
            <a:extLst>
              <a:ext uri="{FF2B5EF4-FFF2-40B4-BE49-F238E27FC236}">
                <a16:creationId xmlns:a16="http://schemas.microsoft.com/office/drawing/2014/main" id="{F8A69B4C-5FFC-4339-9FCF-167B86867929}"/>
              </a:ext>
            </a:extLst>
          </p:cNvPr>
          <p:cNvPicPr>
            <a:picLocks noGrp="1" noChangeAspect="1"/>
          </p:cNvPicPr>
          <p:nvPr>
            <p:ph idx="1"/>
          </p:nvPr>
        </p:nvPicPr>
        <p:blipFill>
          <a:blip r:embed="rId2"/>
          <a:stretch>
            <a:fillRect/>
          </a:stretch>
        </p:blipFill>
        <p:spPr>
          <a:xfrm>
            <a:off x="1557310" y="1412459"/>
            <a:ext cx="9939290" cy="4764504"/>
          </a:xfrm>
          <a:prstGeom prst="rect">
            <a:avLst/>
          </a:prstGeom>
        </p:spPr>
      </p:pic>
      <p:sp>
        <p:nvSpPr>
          <p:cNvPr id="5" name="Rettangolo 4">
            <a:extLst>
              <a:ext uri="{FF2B5EF4-FFF2-40B4-BE49-F238E27FC236}">
                <a16:creationId xmlns:a16="http://schemas.microsoft.com/office/drawing/2014/main" id="{1F9CC53F-57C1-413A-9158-78841C006F4E}"/>
              </a:ext>
            </a:extLst>
          </p:cNvPr>
          <p:cNvSpPr/>
          <p:nvPr/>
        </p:nvSpPr>
        <p:spPr>
          <a:xfrm>
            <a:off x="7392144" y="6308203"/>
            <a:ext cx="3623108" cy="307777"/>
          </a:xfrm>
          <a:prstGeom prst="rect">
            <a:avLst/>
          </a:prstGeom>
        </p:spPr>
        <p:txBody>
          <a:bodyPr wrap="none">
            <a:spAutoFit/>
          </a:bodyPr>
          <a:lstStyle/>
          <a:p>
            <a:r>
              <a:rPr lang="en-US" sz="1400" b="1" dirty="0" err="1">
                <a:latin typeface="AdvOT46dcae81"/>
              </a:rPr>
              <a:t>Rajan</a:t>
            </a:r>
            <a:r>
              <a:rPr lang="en-US" sz="1400" b="1" dirty="0">
                <a:latin typeface="AdvOT46dcae81"/>
              </a:rPr>
              <a:t> AM. Blood Cancer Journal. 2015;</a:t>
            </a:r>
            <a:r>
              <a:rPr lang="en-US" sz="1400" b="1" dirty="0">
                <a:latin typeface="AdvOT3b30f6db.B"/>
              </a:rPr>
              <a:t>5:e</a:t>
            </a:r>
            <a:r>
              <a:rPr lang="en-US" sz="1400" b="1" dirty="0">
                <a:latin typeface="AdvOT46dcae81"/>
              </a:rPr>
              <a:t>365.</a:t>
            </a:r>
            <a:endParaRPr lang="it-IT" sz="1400" b="1" dirty="0"/>
          </a:p>
        </p:txBody>
      </p:sp>
    </p:spTree>
    <p:extLst>
      <p:ext uri="{BB962C8B-B14F-4D97-AF65-F5344CB8AC3E}">
        <p14:creationId xmlns:p14="http://schemas.microsoft.com/office/powerpoint/2010/main" val="4013416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39416" y="82134"/>
            <a:ext cx="10732153" cy="6731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ttangolo 4"/>
          <p:cNvSpPr/>
          <p:nvPr/>
        </p:nvSpPr>
        <p:spPr>
          <a:xfrm>
            <a:off x="9226627" y="6505599"/>
            <a:ext cx="2774029" cy="307777"/>
          </a:xfrm>
          <a:prstGeom prst="rect">
            <a:avLst/>
          </a:prstGeom>
        </p:spPr>
        <p:txBody>
          <a:bodyPr wrap="none">
            <a:spAutoFit/>
          </a:bodyPr>
          <a:lstStyle/>
          <a:p>
            <a:r>
              <a:rPr lang="it-IT" sz="1400" b="1" dirty="0" err="1"/>
              <a:t>Rajkumar</a:t>
            </a:r>
            <a:r>
              <a:rPr lang="it-IT" sz="1400" b="1" dirty="0"/>
              <a:t> SV. AJH 2016;91:720-734</a:t>
            </a:r>
          </a:p>
        </p:txBody>
      </p:sp>
    </p:spTree>
    <p:extLst>
      <p:ext uri="{BB962C8B-B14F-4D97-AF65-F5344CB8AC3E}">
        <p14:creationId xmlns:p14="http://schemas.microsoft.com/office/powerpoint/2010/main" val="90765838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2050D8E-E9DC-40DC-B71E-C832CD7F16A3}"/>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1109284E-CF43-4A3E-9071-C4ADBD4AD8DD}"/>
              </a:ext>
            </a:extLst>
          </p:cNvPr>
          <p:cNvPicPr>
            <a:picLocks noGrp="1" noChangeAspect="1"/>
          </p:cNvPicPr>
          <p:nvPr>
            <p:ph idx="1"/>
          </p:nvPr>
        </p:nvPicPr>
        <p:blipFill>
          <a:blip r:embed="rId2"/>
          <a:stretch>
            <a:fillRect/>
          </a:stretch>
        </p:blipFill>
        <p:spPr>
          <a:xfrm>
            <a:off x="1578937" y="188640"/>
            <a:ext cx="9034125" cy="5860046"/>
          </a:xfrm>
          <a:prstGeom prst="rect">
            <a:avLst/>
          </a:prstGeom>
        </p:spPr>
      </p:pic>
      <p:sp>
        <p:nvSpPr>
          <p:cNvPr id="5" name="Rettangolo 4">
            <a:extLst>
              <a:ext uri="{FF2B5EF4-FFF2-40B4-BE49-F238E27FC236}">
                <a16:creationId xmlns:a16="http://schemas.microsoft.com/office/drawing/2014/main" id="{9C890306-7088-4C8F-9919-C6543567A21E}"/>
              </a:ext>
            </a:extLst>
          </p:cNvPr>
          <p:cNvSpPr/>
          <p:nvPr/>
        </p:nvSpPr>
        <p:spPr>
          <a:xfrm>
            <a:off x="7392144" y="6308203"/>
            <a:ext cx="3623108" cy="307777"/>
          </a:xfrm>
          <a:prstGeom prst="rect">
            <a:avLst/>
          </a:prstGeom>
        </p:spPr>
        <p:txBody>
          <a:bodyPr wrap="none">
            <a:spAutoFit/>
          </a:bodyPr>
          <a:lstStyle/>
          <a:p>
            <a:r>
              <a:rPr lang="en-US" sz="1400" b="1" dirty="0" err="1">
                <a:latin typeface="AdvOT46dcae81"/>
              </a:rPr>
              <a:t>Rajan</a:t>
            </a:r>
            <a:r>
              <a:rPr lang="en-US" sz="1400" b="1" dirty="0">
                <a:latin typeface="AdvOT46dcae81"/>
              </a:rPr>
              <a:t> AM. Blood Cancer Journal. 2015;</a:t>
            </a:r>
            <a:r>
              <a:rPr lang="en-US" sz="1400" b="1" dirty="0">
                <a:latin typeface="AdvOT3b30f6db.B"/>
              </a:rPr>
              <a:t>5:e</a:t>
            </a:r>
            <a:r>
              <a:rPr lang="en-US" sz="1400" b="1" dirty="0">
                <a:latin typeface="AdvOT46dcae81"/>
              </a:rPr>
              <a:t>365.</a:t>
            </a:r>
            <a:endParaRPr lang="it-IT" sz="1400" b="1" dirty="0"/>
          </a:p>
        </p:txBody>
      </p:sp>
    </p:spTree>
    <p:extLst>
      <p:ext uri="{BB962C8B-B14F-4D97-AF65-F5344CB8AC3E}">
        <p14:creationId xmlns:p14="http://schemas.microsoft.com/office/powerpoint/2010/main" val="100382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396B955C-BA7B-4ED5-958B-15014F98E928}"/>
              </a:ext>
            </a:extLst>
          </p:cNvPr>
          <p:cNvPicPr>
            <a:picLocks noChangeAspect="1"/>
          </p:cNvPicPr>
          <p:nvPr/>
        </p:nvPicPr>
        <p:blipFill rotWithShape="1">
          <a:blip r:embed="rId2"/>
          <a:srcRect b="74731"/>
          <a:stretch/>
        </p:blipFill>
        <p:spPr>
          <a:xfrm>
            <a:off x="8268" y="1772816"/>
            <a:ext cx="6375765" cy="2258153"/>
          </a:xfrm>
          <a:prstGeom prst="rect">
            <a:avLst/>
          </a:prstGeom>
        </p:spPr>
      </p:pic>
      <p:sp>
        <p:nvSpPr>
          <p:cNvPr id="5" name="CasellaDiTesto 4">
            <a:extLst>
              <a:ext uri="{FF2B5EF4-FFF2-40B4-BE49-F238E27FC236}">
                <a16:creationId xmlns:a16="http://schemas.microsoft.com/office/drawing/2014/main" id="{EF7670FB-FEC5-4CA6-9FB7-FA264FB68D9E}"/>
              </a:ext>
            </a:extLst>
          </p:cNvPr>
          <p:cNvSpPr txBox="1"/>
          <p:nvPr/>
        </p:nvSpPr>
        <p:spPr>
          <a:xfrm>
            <a:off x="1480616" y="6145521"/>
            <a:ext cx="3431067" cy="307777"/>
          </a:xfrm>
          <a:prstGeom prst="rect">
            <a:avLst/>
          </a:prstGeom>
          <a:noFill/>
        </p:spPr>
        <p:txBody>
          <a:bodyPr wrap="none" rtlCol="0">
            <a:spAutoFit/>
          </a:bodyPr>
          <a:lstStyle/>
          <a:p>
            <a:r>
              <a:rPr lang="it-IT" sz="1400" b="1" dirty="0" err="1"/>
              <a:t>Wintrobes</a:t>
            </a:r>
            <a:r>
              <a:rPr lang="it-IT" sz="1400" b="1" dirty="0"/>
              <a:t> </a:t>
            </a:r>
            <a:r>
              <a:rPr lang="it-IT" sz="1400" b="1" dirty="0" err="1"/>
              <a:t>Clinical</a:t>
            </a:r>
            <a:r>
              <a:rPr lang="it-IT" sz="1400" b="1" dirty="0"/>
              <a:t> </a:t>
            </a:r>
            <a:r>
              <a:rPr lang="it-IT" sz="1400" b="1" dirty="0" err="1"/>
              <a:t>Hematology</a:t>
            </a:r>
            <a:r>
              <a:rPr lang="it-IT" sz="1400" b="1" dirty="0"/>
              <a:t> 13th Edition</a:t>
            </a:r>
          </a:p>
        </p:txBody>
      </p:sp>
      <p:pic>
        <p:nvPicPr>
          <p:cNvPr id="2" name="Immagine 1">
            <a:extLst>
              <a:ext uri="{FF2B5EF4-FFF2-40B4-BE49-F238E27FC236}">
                <a16:creationId xmlns:a16="http://schemas.microsoft.com/office/drawing/2014/main" id="{2B566624-A53A-4C09-9002-C0EEDDC1ECA9}"/>
              </a:ext>
            </a:extLst>
          </p:cNvPr>
          <p:cNvPicPr>
            <a:picLocks noChangeAspect="1"/>
          </p:cNvPicPr>
          <p:nvPr/>
        </p:nvPicPr>
        <p:blipFill rotWithShape="1">
          <a:blip r:embed="rId3"/>
          <a:srcRect t="24834"/>
          <a:stretch/>
        </p:blipFill>
        <p:spPr>
          <a:xfrm>
            <a:off x="6240015" y="188640"/>
            <a:ext cx="5943717" cy="6262728"/>
          </a:xfrm>
          <a:prstGeom prst="rect">
            <a:avLst/>
          </a:prstGeom>
        </p:spPr>
      </p:pic>
      <p:cxnSp>
        <p:nvCxnSpPr>
          <p:cNvPr id="6" name="Connettore diritto 5">
            <a:extLst>
              <a:ext uri="{FF2B5EF4-FFF2-40B4-BE49-F238E27FC236}">
                <a16:creationId xmlns:a16="http://schemas.microsoft.com/office/drawing/2014/main" id="{49B0B72E-F4A2-41AA-B544-8FB0D32BF358}"/>
              </a:ext>
            </a:extLst>
          </p:cNvPr>
          <p:cNvCxnSpPr/>
          <p:nvPr/>
        </p:nvCxnSpPr>
        <p:spPr>
          <a:xfrm>
            <a:off x="119336" y="2852936"/>
            <a:ext cx="864096" cy="0"/>
          </a:xfrm>
          <a:prstGeom prst="line">
            <a:avLst/>
          </a:prstGeom>
          <a:ln w="50800"/>
        </p:spPr>
        <p:style>
          <a:lnRef idx="1">
            <a:schemeClr val="accent2"/>
          </a:lnRef>
          <a:fillRef idx="0">
            <a:schemeClr val="accent2"/>
          </a:fillRef>
          <a:effectRef idx="0">
            <a:schemeClr val="accent2"/>
          </a:effectRef>
          <a:fontRef idx="minor">
            <a:schemeClr val="tx1"/>
          </a:fontRef>
        </p:style>
      </p:cxnSp>
      <p:cxnSp>
        <p:nvCxnSpPr>
          <p:cNvPr id="7" name="Connettore diritto 6">
            <a:extLst>
              <a:ext uri="{FF2B5EF4-FFF2-40B4-BE49-F238E27FC236}">
                <a16:creationId xmlns:a16="http://schemas.microsoft.com/office/drawing/2014/main" id="{81213344-A035-4802-8581-2DD5B48CDCB8}"/>
              </a:ext>
            </a:extLst>
          </p:cNvPr>
          <p:cNvCxnSpPr/>
          <p:nvPr/>
        </p:nvCxnSpPr>
        <p:spPr>
          <a:xfrm>
            <a:off x="6456040" y="476672"/>
            <a:ext cx="864096" cy="0"/>
          </a:xfrm>
          <a:prstGeom prst="line">
            <a:avLst/>
          </a:prstGeom>
          <a:ln w="50800"/>
        </p:spPr>
        <p:style>
          <a:lnRef idx="1">
            <a:schemeClr val="accent2"/>
          </a:lnRef>
          <a:fillRef idx="0">
            <a:schemeClr val="accent2"/>
          </a:fillRef>
          <a:effectRef idx="0">
            <a:schemeClr val="accent2"/>
          </a:effectRef>
          <a:fontRef idx="minor">
            <a:schemeClr val="tx1"/>
          </a:fontRef>
        </p:style>
      </p:cxnSp>
      <p:sp>
        <p:nvSpPr>
          <p:cNvPr id="8" name="CasellaDiTesto 7">
            <a:extLst>
              <a:ext uri="{FF2B5EF4-FFF2-40B4-BE49-F238E27FC236}">
                <a16:creationId xmlns:a16="http://schemas.microsoft.com/office/drawing/2014/main" id="{6D87295E-45CA-40DE-9933-68B718FFD167}"/>
              </a:ext>
            </a:extLst>
          </p:cNvPr>
          <p:cNvSpPr txBox="1"/>
          <p:nvPr/>
        </p:nvSpPr>
        <p:spPr>
          <a:xfrm>
            <a:off x="119336" y="5373216"/>
            <a:ext cx="5977477" cy="461665"/>
          </a:xfrm>
          <a:prstGeom prst="rect">
            <a:avLst/>
          </a:prstGeom>
          <a:noFill/>
        </p:spPr>
        <p:txBody>
          <a:bodyPr wrap="square" rtlCol="0">
            <a:spAutoFit/>
          </a:bodyPr>
          <a:lstStyle/>
          <a:p>
            <a:r>
              <a:rPr lang="it-IT" sz="1200" b="1" dirty="0"/>
              <a:t>POEMS: </a:t>
            </a:r>
            <a:r>
              <a:rPr lang="it-IT" sz="1200" b="1" dirty="0" err="1"/>
              <a:t>polyneuropathy</a:t>
            </a:r>
            <a:r>
              <a:rPr lang="it-IT" sz="1200" b="1" dirty="0"/>
              <a:t>, </a:t>
            </a:r>
            <a:r>
              <a:rPr lang="it-IT" sz="1200" b="1" dirty="0" err="1"/>
              <a:t>organomegaly</a:t>
            </a:r>
            <a:r>
              <a:rPr lang="it-IT" sz="1200" b="1" dirty="0"/>
              <a:t>, </a:t>
            </a:r>
            <a:r>
              <a:rPr lang="it-IT" sz="1200" b="1" dirty="0" err="1"/>
              <a:t>endocrinopathy</a:t>
            </a:r>
            <a:r>
              <a:rPr lang="it-IT" sz="1200" b="1" dirty="0"/>
              <a:t>, M </a:t>
            </a:r>
            <a:r>
              <a:rPr lang="it-IT" sz="1200" b="1" dirty="0" err="1"/>
              <a:t>protein</a:t>
            </a:r>
            <a:r>
              <a:rPr lang="it-IT" sz="1200" b="1" dirty="0"/>
              <a:t>, </a:t>
            </a:r>
            <a:r>
              <a:rPr lang="it-IT" sz="1200" b="1" dirty="0" err="1"/>
              <a:t>skin</a:t>
            </a:r>
            <a:r>
              <a:rPr lang="it-IT" sz="1200" b="1" dirty="0"/>
              <a:t> </a:t>
            </a:r>
            <a:r>
              <a:rPr lang="it-IT" sz="1200" b="1" dirty="0" err="1"/>
              <a:t>changes</a:t>
            </a:r>
            <a:r>
              <a:rPr lang="it-IT" sz="1200" b="1" dirty="0"/>
              <a:t>.</a:t>
            </a:r>
          </a:p>
          <a:p>
            <a:r>
              <a:rPr lang="it-IT" sz="1200" b="1" dirty="0"/>
              <a:t>SLONM: </a:t>
            </a:r>
            <a:r>
              <a:rPr lang="it-IT" sz="1200" b="1" dirty="0" err="1"/>
              <a:t>Sporadic</a:t>
            </a:r>
            <a:r>
              <a:rPr lang="it-IT" sz="1200" b="1" dirty="0"/>
              <a:t> late-</a:t>
            </a:r>
            <a:r>
              <a:rPr lang="it-IT" sz="1200" b="1" dirty="0" err="1"/>
              <a:t>onset</a:t>
            </a:r>
            <a:r>
              <a:rPr lang="it-IT" sz="1200" b="1" dirty="0"/>
              <a:t> </a:t>
            </a:r>
            <a:r>
              <a:rPr lang="it-IT" sz="1200" b="1" dirty="0" err="1"/>
              <a:t>nemaline</a:t>
            </a:r>
            <a:r>
              <a:rPr lang="it-IT" sz="1200" b="1" dirty="0"/>
              <a:t> </a:t>
            </a:r>
            <a:r>
              <a:rPr lang="it-IT" sz="1200" b="1" dirty="0" err="1"/>
              <a:t>myopathy</a:t>
            </a:r>
            <a:r>
              <a:rPr lang="it-IT" sz="1200" b="1" dirty="0"/>
              <a:t>.</a:t>
            </a:r>
          </a:p>
        </p:txBody>
      </p:sp>
    </p:spTree>
    <p:extLst>
      <p:ext uri="{BB962C8B-B14F-4D97-AF65-F5344CB8AC3E}">
        <p14:creationId xmlns:p14="http://schemas.microsoft.com/office/powerpoint/2010/main" val="8701102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74" y="244875"/>
            <a:ext cx="11305251" cy="1325559"/>
          </a:xfrm>
        </p:spPr>
        <p:txBody>
          <a:bodyPr/>
          <a:lstStyle/>
          <a:p>
            <a:pPr algn="ctr"/>
            <a:r>
              <a:rPr lang="en-US" b="1" dirty="0">
                <a:latin typeface="+mn-lt"/>
              </a:rPr>
              <a:t>Staging and risk stratification has evolved with improved understanding of disease biology</a:t>
            </a:r>
          </a:p>
        </p:txBody>
      </p:sp>
      <p:sp>
        <p:nvSpPr>
          <p:cNvPr id="15" name="Text Placeholder 14"/>
          <p:cNvSpPr>
            <a:spLocks noGrp="1"/>
          </p:cNvSpPr>
          <p:nvPr>
            <p:ph type="body" sz="quarter" idx="14"/>
          </p:nvPr>
        </p:nvSpPr>
        <p:spPr>
          <a:xfrm>
            <a:off x="911423" y="6074132"/>
            <a:ext cx="6614869" cy="523220"/>
          </a:xfrm>
        </p:spPr>
        <p:txBody>
          <a:bodyPr/>
          <a:lstStyle/>
          <a:p>
            <a:r>
              <a:rPr lang="en-US" sz="1400" b="1" dirty="0"/>
              <a:t>1. </a:t>
            </a:r>
            <a:r>
              <a:rPr lang="en-US" sz="1400" b="1" dirty="0" err="1"/>
              <a:t>Durie</a:t>
            </a:r>
            <a:r>
              <a:rPr lang="en-US" sz="1400" b="1" dirty="0"/>
              <a:t>. Cancer. 1975;36:842; 2. </a:t>
            </a:r>
            <a:r>
              <a:rPr lang="en-US" sz="1400" b="1" dirty="0" err="1"/>
              <a:t>Greipp</a:t>
            </a:r>
            <a:r>
              <a:rPr lang="en-US" sz="1400" b="1" dirty="0"/>
              <a:t>. J </a:t>
            </a:r>
            <a:r>
              <a:rPr lang="en-US" sz="1400" b="1" dirty="0" err="1"/>
              <a:t>Clin</a:t>
            </a:r>
            <a:r>
              <a:rPr lang="en-US" sz="1400" b="1" dirty="0"/>
              <a:t> </a:t>
            </a:r>
            <a:r>
              <a:rPr lang="en-US" sz="1400" b="1" dirty="0" err="1"/>
              <a:t>Oncol</a:t>
            </a:r>
            <a:r>
              <a:rPr lang="en-US" sz="1400" b="1" dirty="0"/>
              <a:t>. 2005;23:3412; </a:t>
            </a:r>
            <a:br>
              <a:rPr lang="en-US" sz="1400" b="1" dirty="0"/>
            </a:br>
            <a:r>
              <a:rPr lang="en-US" sz="1400" b="1" dirty="0"/>
              <a:t>3. Kumar. Mayo </a:t>
            </a:r>
            <a:r>
              <a:rPr lang="en-US" sz="1400" b="1" dirty="0" err="1"/>
              <a:t>Clin</a:t>
            </a:r>
            <a:r>
              <a:rPr lang="en-US" sz="1400" b="1" dirty="0"/>
              <a:t> Proc. 2009;84:1095; 4. Palumbo. J </a:t>
            </a:r>
            <a:r>
              <a:rPr lang="en-US" sz="1400" b="1" dirty="0" err="1"/>
              <a:t>Clin</a:t>
            </a:r>
            <a:r>
              <a:rPr lang="en-US" sz="1400" b="1" dirty="0"/>
              <a:t> </a:t>
            </a:r>
            <a:r>
              <a:rPr lang="en-US" sz="1400" b="1" dirty="0" err="1"/>
              <a:t>Oncol</a:t>
            </a:r>
            <a:r>
              <a:rPr lang="en-US" sz="1400" b="1" dirty="0"/>
              <a:t>. 2015;33:2863. </a:t>
            </a:r>
          </a:p>
        </p:txBody>
      </p:sp>
      <p:sp>
        <p:nvSpPr>
          <p:cNvPr id="7" name="Text Placeholder 6"/>
          <p:cNvSpPr>
            <a:spLocks noGrp="1"/>
          </p:cNvSpPr>
          <p:nvPr>
            <p:ph type="body" sz="quarter" idx="15"/>
          </p:nvPr>
        </p:nvSpPr>
        <p:spPr>
          <a:xfrm>
            <a:off x="5089789" y="6235402"/>
            <a:ext cx="6402735" cy="361950"/>
          </a:xfrm>
        </p:spPr>
        <p:txBody>
          <a:bodyPr/>
          <a:lstStyle/>
          <a:p>
            <a:r>
              <a:rPr lang="en-GB" sz="1600" b="1" dirty="0"/>
              <a:t>ISS, International Staging System.</a:t>
            </a:r>
          </a:p>
        </p:txBody>
      </p:sp>
      <p:grpSp>
        <p:nvGrpSpPr>
          <p:cNvPr id="3" name="Group 2"/>
          <p:cNvGrpSpPr/>
          <p:nvPr/>
        </p:nvGrpSpPr>
        <p:grpSpPr>
          <a:xfrm>
            <a:off x="2182414" y="1772816"/>
            <a:ext cx="7827169" cy="4044039"/>
            <a:chOff x="998213" y="1557341"/>
            <a:chExt cx="7827169" cy="4044039"/>
          </a:xfrm>
        </p:grpSpPr>
        <p:sp>
          <p:nvSpPr>
            <p:cNvPr id="23" name="Round Same Side Corner Rectangle 22"/>
            <p:cNvSpPr/>
            <p:nvPr/>
          </p:nvSpPr>
          <p:spPr bwMode="auto">
            <a:xfrm rot="16200000">
              <a:off x="1919758" y="2458157"/>
              <a:ext cx="514350" cy="2357440"/>
            </a:xfrm>
            <a:prstGeom prst="round2SameRect">
              <a:avLst>
                <a:gd name="adj1" fmla="val 31482"/>
                <a:gd name="adj2" fmla="val 0"/>
              </a:avLst>
            </a:prstGeom>
            <a:solidFill>
              <a:srgbClr val="626365"/>
            </a:solidFill>
            <a:ln w="12700" cap="flat" cmpd="sng" algn="ctr">
              <a:no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a:ln w="9525">
                  <a:solidFill>
                    <a:schemeClr val="tx1"/>
                  </a:solidFill>
                </a:ln>
                <a:solidFill>
                  <a:schemeClr val="bg1"/>
                </a:solidFill>
                <a:latin typeface="Arial" panose="020B0604020202020204" pitchFamily="34" charset="0"/>
                <a:cs typeface="Arial" panose="020B0604020202020204" pitchFamily="34" charset="0"/>
              </a:endParaRPr>
            </a:p>
          </p:txBody>
        </p:sp>
        <p:cxnSp>
          <p:nvCxnSpPr>
            <p:cNvPr id="26" name="Straight Connector 25"/>
            <p:cNvCxnSpPr/>
            <p:nvPr/>
          </p:nvCxnSpPr>
          <p:spPr bwMode="auto">
            <a:xfrm>
              <a:off x="2176933" y="3379701"/>
              <a:ext cx="0" cy="514350"/>
            </a:xfrm>
            <a:prstGeom prst="line">
              <a:avLst/>
            </a:prstGeom>
            <a:noFill/>
            <a:ln w="12700" cap="flat" cmpd="sng" algn="ctr">
              <a:solidFill>
                <a:schemeClr val="bg1"/>
              </a:solidFill>
              <a:prstDash val="solid"/>
              <a:round/>
              <a:headEnd type="none" w="med" len="med"/>
              <a:tailEnd type="none" w="med" len="med"/>
            </a:ln>
            <a:effectLst/>
          </p:spPr>
        </p:cxnSp>
        <p:sp>
          <p:nvSpPr>
            <p:cNvPr id="40" name="Round Same Side Corner Rectangle 39"/>
            <p:cNvSpPr/>
            <p:nvPr/>
          </p:nvSpPr>
          <p:spPr bwMode="auto">
            <a:xfrm rot="16200000">
              <a:off x="5268916" y="1437861"/>
              <a:ext cx="514350" cy="4398031"/>
            </a:xfrm>
            <a:prstGeom prst="round2SameRect">
              <a:avLst>
                <a:gd name="adj1" fmla="val 0"/>
                <a:gd name="adj2" fmla="val 0"/>
              </a:avLst>
            </a:prstGeom>
            <a:solidFill>
              <a:srgbClr val="626365"/>
            </a:solidFill>
            <a:ln w="12700" cap="flat" cmpd="sng" algn="ctr">
              <a:no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a:ln w="9525">
                  <a:solidFill>
                    <a:schemeClr val="tx1"/>
                  </a:solidFill>
                </a:ln>
                <a:solidFill>
                  <a:srgbClr val="000000"/>
                </a:solidFill>
                <a:latin typeface="Arial" panose="020B0604020202020204" pitchFamily="34" charset="0"/>
                <a:cs typeface="Arial" panose="020B0604020202020204" pitchFamily="34" charset="0"/>
              </a:endParaRPr>
            </a:p>
          </p:txBody>
        </p:sp>
        <p:cxnSp>
          <p:nvCxnSpPr>
            <p:cNvPr id="41" name="Straight Connector 40"/>
            <p:cNvCxnSpPr/>
            <p:nvPr/>
          </p:nvCxnSpPr>
          <p:spPr bwMode="auto">
            <a:xfrm rot="16200000" flipH="1">
              <a:off x="3029393" y="3636877"/>
              <a:ext cx="514350" cy="0"/>
            </a:xfrm>
            <a:prstGeom prst="line">
              <a:avLst/>
            </a:prstGeom>
            <a:noFill/>
            <a:ln w="12700" cap="flat" cmpd="sng" algn="ctr">
              <a:solidFill>
                <a:schemeClr val="bg1"/>
              </a:solidFill>
              <a:prstDash val="solid"/>
              <a:round/>
              <a:headEnd type="none" w="med" len="med"/>
              <a:tailEnd type="none" w="med" len="med"/>
            </a:ln>
            <a:effectLst/>
          </p:spPr>
        </p:cxnSp>
        <p:sp>
          <p:nvSpPr>
            <p:cNvPr id="45" name="Isosceles Triangle 44"/>
            <p:cNvSpPr/>
            <p:nvPr/>
          </p:nvSpPr>
          <p:spPr bwMode="auto">
            <a:xfrm rot="5400000">
              <a:off x="7674459" y="3444852"/>
              <a:ext cx="512064" cy="384048"/>
            </a:xfrm>
            <a:prstGeom prst="triangle">
              <a:avLst/>
            </a:prstGeom>
            <a:solidFill>
              <a:srgbClr val="626365"/>
            </a:solidFill>
            <a:ln w="12700" cap="flat" cmpd="sng" algn="ctr">
              <a:no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a:ln w="9525">
                  <a:solidFill>
                    <a:schemeClr val="tx1"/>
                  </a:solidFill>
                </a:ln>
                <a:solidFill>
                  <a:srgbClr val="000000"/>
                </a:solidFill>
                <a:latin typeface="Arial" panose="020B0604020202020204" pitchFamily="34" charset="0"/>
                <a:cs typeface="Arial" panose="020B0604020202020204" pitchFamily="34" charset="0"/>
              </a:endParaRPr>
            </a:p>
          </p:txBody>
        </p:sp>
        <p:cxnSp>
          <p:nvCxnSpPr>
            <p:cNvPr id="47" name="Straight Connector 46"/>
            <p:cNvCxnSpPr/>
            <p:nvPr/>
          </p:nvCxnSpPr>
          <p:spPr bwMode="auto">
            <a:xfrm rot="16200000" flipH="1">
              <a:off x="4139028" y="3636876"/>
              <a:ext cx="514350" cy="0"/>
            </a:xfrm>
            <a:prstGeom prst="line">
              <a:avLst/>
            </a:prstGeom>
            <a:noFill/>
            <a:ln w="12700" cap="flat" cmpd="sng" algn="ctr">
              <a:solidFill>
                <a:schemeClr val="bg1"/>
              </a:solidFill>
              <a:prstDash val="solid"/>
              <a:round/>
              <a:headEnd type="none" w="med" len="med"/>
              <a:tailEnd type="none" w="med" len="med"/>
            </a:ln>
            <a:effectLst/>
          </p:spPr>
        </p:cxnSp>
        <p:cxnSp>
          <p:nvCxnSpPr>
            <p:cNvPr id="79" name="Straight Connector 78"/>
            <p:cNvCxnSpPr/>
            <p:nvPr/>
          </p:nvCxnSpPr>
          <p:spPr bwMode="auto">
            <a:xfrm rot="16200000" flipH="1">
              <a:off x="5248663" y="3636877"/>
              <a:ext cx="514350" cy="0"/>
            </a:xfrm>
            <a:prstGeom prst="line">
              <a:avLst/>
            </a:prstGeom>
            <a:noFill/>
            <a:ln w="12700" cap="flat" cmpd="sng" algn="ctr">
              <a:solidFill>
                <a:schemeClr val="bg1"/>
              </a:solidFill>
              <a:prstDash val="solid"/>
              <a:round/>
              <a:headEnd type="none" w="med" len="med"/>
              <a:tailEnd type="none" w="med" len="med"/>
            </a:ln>
            <a:effectLst/>
          </p:spPr>
        </p:cxnSp>
        <p:cxnSp>
          <p:nvCxnSpPr>
            <p:cNvPr id="8" name="Straight Connector 7"/>
            <p:cNvCxnSpPr/>
            <p:nvPr/>
          </p:nvCxnSpPr>
          <p:spPr bwMode="auto">
            <a:xfrm>
              <a:off x="2772435" y="2642328"/>
              <a:ext cx="4749" cy="735156"/>
            </a:xfrm>
            <a:prstGeom prst="line">
              <a:avLst/>
            </a:prstGeom>
            <a:noFill/>
            <a:ln w="38100" cap="flat" cmpd="sng" algn="ctr">
              <a:solidFill>
                <a:schemeClr val="tx1"/>
              </a:solidFill>
              <a:prstDash val="solid"/>
              <a:round/>
              <a:headEnd type="none" w="med" len="med"/>
              <a:tailEnd type="oval" w="med" len="med"/>
            </a:ln>
            <a:effectLst/>
          </p:spPr>
        </p:cxnSp>
        <p:cxnSp>
          <p:nvCxnSpPr>
            <p:cNvPr id="46" name="Straight Connector 45"/>
            <p:cNvCxnSpPr/>
            <p:nvPr/>
          </p:nvCxnSpPr>
          <p:spPr bwMode="auto">
            <a:xfrm>
              <a:off x="6090108" y="2642327"/>
              <a:ext cx="3218" cy="735157"/>
            </a:xfrm>
            <a:prstGeom prst="line">
              <a:avLst/>
            </a:prstGeom>
            <a:noFill/>
            <a:ln w="38100" cap="flat" cmpd="sng" algn="ctr">
              <a:solidFill>
                <a:schemeClr val="tx1"/>
              </a:solidFill>
              <a:prstDash val="solid"/>
              <a:round/>
              <a:headEnd type="none" w="med" len="med"/>
              <a:tailEnd type="oval" w="med" len="med"/>
            </a:ln>
            <a:effectLst/>
          </p:spPr>
        </p:cxnSp>
        <p:cxnSp>
          <p:nvCxnSpPr>
            <p:cNvPr id="13" name="Straight Connector 12"/>
            <p:cNvCxnSpPr/>
            <p:nvPr/>
          </p:nvCxnSpPr>
          <p:spPr bwMode="auto">
            <a:xfrm flipV="1">
              <a:off x="6342092" y="3897199"/>
              <a:ext cx="0" cy="686354"/>
            </a:xfrm>
            <a:prstGeom prst="line">
              <a:avLst/>
            </a:prstGeom>
            <a:noFill/>
            <a:ln w="38100" cap="flat" cmpd="sng" algn="ctr">
              <a:solidFill>
                <a:schemeClr val="tx1"/>
              </a:solidFill>
              <a:prstDash val="solid"/>
              <a:round/>
              <a:headEnd type="none" w="med" len="med"/>
              <a:tailEnd type="oval" w="med" len="med"/>
            </a:ln>
            <a:effectLst/>
          </p:spPr>
        </p:cxnSp>
        <p:sp>
          <p:nvSpPr>
            <p:cNvPr id="49" name="Rounded Rectangle 48"/>
            <p:cNvSpPr/>
            <p:nvPr/>
          </p:nvSpPr>
          <p:spPr bwMode="auto">
            <a:xfrm>
              <a:off x="5419814" y="4254942"/>
              <a:ext cx="1873583" cy="997004"/>
            </a:xfrm>
            <a:prstGeom prst="roundRect">
              <a:avLst>
                <a:gd name="adj" fmla="val 9017"/>
              </a:avLst>
            </a:prstGeom>
            <a:solidFill>
              <a:schemeClr val="bg1"/>
            </a:solidFill>
            <a:ln w="28575" cap="flat" cmpd="sng" algn="ctr">
              <a:solidFill>
                <a:schemeClr val="bg1">
                  <a:lumMod val="50000"/>
                </a:schemeClr>
              </a:solid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a:ln w="9525">
                  <a:solidFill>
                    <a:schemeClr val="tx1"/>
                  </a:solidFill>
                </a:ln>
                <a:latin typeface="Arial" panose="020B0604020202020204" pitchFamily="34" charset="0"/>
                <a:cs typeface="Arial" panose="020B0604020202020204" pitchFamily="34" charset="0"/>
              </a:endParaRPr>
            </a:p>
          </p:txBody>
        </p:sp>
        <p:sp>
          <p:nvSpPr>
            <p:cNvPr id="50" name="Flowchart: Delay 49"/>
            <p:cNvSpPr/>
            <p:nvPr/>
          </p:nvSpPr>
          <p:spPr bwMode="auto">
            <a:xfrm rot="5400000">
              <a:off x="6036441" y="4344129"/>
              <a:ext cx="642503" cy="1872000"/>
            </a:xfrm>
            <a:prstGeom prst="flowChartDelay">
              <a:avLst/>
            </a:prstGeom>
            <a:solidFill>
              <a:schemeClr val="accent1"/>
            </a:solidFill>
            <a:ln w="19050">
              <a:solidFill>
                <a:schemeClr val="accent1"/>
              </a:solidFill>
              <a:headEnd type="oval" w="med" len="med"/>
              <a:tailEnd type="triangl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a:ln w="9525">
                  <a:solidFill>
                    <a:schemeClr val="tx1"/>
                  </a:solidFill>
                </a:ln>
                <a:latin typeface="Arial" panose="020B0604020202020204" pitchFamily="34" charset="0"/>
                <a:cs typeface="Arial" panose="020B0604020202020204" pitchFamily="34" charset="0"/>
              </a:endParaRPr>
            </a:p>
          </p:txBody>
        </p:sp>
        <p:sp>
          <p:nvSpPr>
            <p:cNvPr id="52" name="TextBox 51"/>
            <p:cNvSpPr txBox="1"/>
            <p:nvPr/>
          </p:nvSpPr>
          <p:spPr>
            <a:xfrm>
              <a:off x="5342628" y="4980322"/>
              <a:ext cx="1974412" cy="523220"/>
            </a:xfrm>
            <a:prstGeom prst="rect">
              <a:avLst/>
            </a:prstGeom>
            <a:noFill/>
          </p:spPr>
          <p:txBody>
            <a:bodyPr wrap="square" rtlCol="0">
              <a:spAutoFit/>
            </a:bodyPr>
            <a:lstStyle/>
            <a:p>
              <a:pPr algn="ctr"/>
              <a:r>
                <a:rPr lang="en-US" sz="1400" b="1" i="1" dirty="0">
                  <a:solidFill>
                    <a:schemeClr val="bg1"/>
                  </a:solidFill>
                  <a:latin typeface="Arial" panose="020B0604020202020204" pitchFamily="34" charset="0"/>
                  <a:cs typeface="Arial" panose="020B0604020202020204" pitchFamily="34" charset="0"/>
                </a:rPr>
                <a:t>Genetic </a:t>
              </a:r>
            </a:p>
            <a:p>
              <a:pPr algn="ctr"/>
              <a:r>
                <a:rPr lang="en-US" sz="1400" b="1" i="1" dirty="0">
                  <a:solidFill>
                    <a:schemeClr val="bg1"/>
                  </a:solidFill>
                  <a:latin typeface="Arial" panose="020B0604020202020204" pitchFamily="34" charset="0"/>
                  <a:cs typeface="Arial" panose="020B0604020202020204" pitchFamily="34" charset="0"/>
                </a:rPr>
                <a:t>characteristics</a:t>
              </a:r>
            </a:p>
          </p:txBody>
        </p:sp>
        <p:sp>
          <p:nvSpPr>
            <p:cNvPr id="56" name="TextBox 8"/>
            <p:cNvSpPr txBox="1"/>
            <p:nvPr/>
          </p:nvSpPr>
          <p:spPr>
            <a:xfrm>
              <a:off x="5405301" y="4289579"/>
              <a:ext cx="1873582"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lumMod val="50000"/>
                    </a:schemeClr>
                  </a:solidFill>
                  <a:latin typeface="Arial" panose="020B0604020202020204" pitchFamily="34" charset="0"/>
                  <a:cs typeface="Arial" panose="020B0604020202020204" pitchFamily="34" charset="0"/>
                </a:rPr>
                <a:t>2007</a:t>
              </a:r>
            </a:p>
            <a:p>
              <a:pPr algn="ctr"/>
              <a:r>
                <a:rPr lang="en-US" sz="1600" b="1" dirty="0">
                  <a:solidFill>
                    <a:schemeClr val="bg1">
                      <a:lumMod val="50000"/>
                    </a:schemeClr>
                  </a:solidFill>
                  <a:latin typeface="Arial" panose="020B0604020202020204" pitchFamily="34" charset="0"/>
                  <a:cs typeface="Arial" panose="020B0604020202020204" pitchFamily="34" charset="0"/>
                </a:rPr>
                <a:t>mSMART</a:t>
              </a:r>
              <a:r>
                <a:rPr lang="en-US" sz="1600" b="1" baseline="30000" dirty="0">
                  <a:solidFill>
                    <a:schemeClr val="bg1">
                      <a:lumMod val="50000"/>
                    </a:schemeClr>
                  </a:solidFill>
                  <a:latin typeface="Arial" panose="020B0604020202020204" pitchFamily="34" charset="0"/>
                  <a:cs typeface="Arial" panose="020B0604020202020204" pitchFamily="34" charset="0"/>
                </a:rPr>
                <a:t>3</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54" name="Rounded Rectangle 53"/>
            <p:cNvSpPr/>
            <p:nvPr/>
          </p:nvSpPr>
          <p:spPr bwMode="auto">
            <a:xfrm rot="10800000">
              <a:off x="4827925" y="1925480"/>
              <a:ext cx="1922400" cy="1084425"/>
            </a:xfrm>
            <a:prstGeom prst="roundRect">
              <a:avLst>
                <a:gd name="adj" fmla="val 9017"/>
              </a:avLst>
            </a:prstGeom>
            <a:solidFill>
              <a:schemeClr val="bg1"/>
            </a:solidFill>
            <a:ln w="28575" cap="flat" cmpd="sng" algn="ctr">
              <a:solidFill>
                <a:schemeClr val="bg1">
                  <a:lumMod val="50000"/>
                </a:schemeClr>
              </a:solid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a:ln w="9525">
                  <a:solidFill>
                    <a:schemeClr val="tx1"/>
                  </a:solidFill>
                </a:ln>
                <a:latin typeface="Arial" panose="020B0604020202020204" pitchFamily="34" charset="0"/>
                <a:cs typeface="Arial" panose="020B0604020202020204" pitchFamily="34" charset="0"/>
              </a:endParaRPr>
            </a:p>
          </p:txBody>
        </p:sp>
        <p:sp>
          <p:nvSpPr>
            <p:cNvPr id="55" name="Flowchart: Delay 54"/>
            <p:cNvSpPr/>
            <p:nvPr/>
          </p:nvSpPr>
          <p:spPr bwMode="auto">
            <a:xfrm rot="16200000">
              <a:off x="5456822" y="933894"/>
              <a:ext cx="676893" cy="1923793"/>
            </a:xfrm>
            <a:prstGeom prst="flowChartDelay">
              <a:avLst/>
            </a:prstGeom>
            <a:solidFill>
              <a:schemeClr val="accent1"/>
            </a:solidFill>
            <a:ln w="19050">
              <a:solidFill>
                <a:schemeClr val="accent1"/>
              </a:solidFill>
              <a:headEnd type="oval" w="med" len="med"/>
              <a:tailEnd type="triangl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dirty="0">
                <a:ln w="9525">
                  <a:solidFill>
                    <a:schemeClr val="tx1"/>
                  </a:solidFill>
                </a:ln>
                <a:latin typeface="Arial" panose="020B0604020202020204" pitchFamily="34" charset="0"/>
                <a:cs typeface="Arial" panose="020B0604020202020204" pitchFamily="34" charset="0"/>
              </a:endParaRPr>
            </a:p>
          </p:txBody>
        </p:sp>
        <p:sp>
          <p:nvSpPr>
            <p:cNvPr id="57" name="TextBox 56"/>
            <p:cNvSpPr txBox="1"/>
            <p:nvPr/>
          </p:nvSpPr>
          <p:spPr>
            <a:xfrm>
              <a:off x="4800717" y="1731036"/>
              <a:ext cx="1989100" cy="523220"/>
            </a:xfrm>
            <a:prstGeom prst="rect">
              <a:avLst/>
            </a:prstGeom>
            <a:noFill/>
          </p:spPr>
          <p:txBody>
            <a:bodyPr wrap="square" rtlCol="0">
              <a:spAutoFit/>
            </a:bodyPr>
            <a:lstStyle/>
            <a:p>
              <a:pPr algn="ctr"/>
              <a:r>
                <a:rPr lang="el-GR" sz="1400" b="1" i="1" dirty="0">
                  <a:solidFill>
                    <a:schemeClr val="bg1"/>
                  </a:solidFill>
                  <a:latin typeface="Arial" panose="020B0604020202020204" pitchFamily="34" charset="0"/>
                  <a:cs typeface="Arial" panose="020B0604020202020204" pitchFamily="34" charset="0"/>
                </a:rPr>
                <a:t>β</a:t>
              </a:r>
              <a:r>
                <a:rPr lang="el-GR" sz="1400" b="1" i="1" baseline="-25000" dirty="0">
                  <a:solidFill>
                    <a:schemeClr val="bg1"/>
                  </a:solidFill>
                  <a:latin typeface="Arial" panose="020B0604020202020204" pitchFamily="34" charset="0"/>
                  <a:cs typeface="Arial" panose="020B0604020202020204" pitchFamily="34" charset="0"/>
                </a:rPr>
                <a:t>2</a:t>
              </a:r>
              <a:r>
                <a:rPr lang="en-US" sz="1400" b="1" i="1" dirty="0">
                  <a:solidFill>
                    <a:schemeClr val="bg1"/>
                  </a:solidFill>
                  <a:latin typeface="Arial" panose="020B0604020202020204" pitchFamily="34" charset="0"/>
                  <a:cs typeface="Arial" panose="020B0604020202020204" pitchFamily="34" charset="0"/>
                </a:rPr>
                <a:t> microglobulin, </a:t>
              </a:r>
              <a:br>
                <a:rPr lang="en-US" sz="1400" b="1" i="1" dirty="0">
                  <a:solidFill>
                    <a:schemeClr val="bg1"/>
                  </a:solidFill>
                  <a:latin typeface="Arial" panose="020B0604020202020204" pitchFamily="34" charset="0"/>
                  <a:cs typeface="Arial" panose="020B0604020202020204" pitchFamily="34" charset="0"/>
                </a:rPr>
              </a:br>
              <a:r>
                <a:rPr lang="en-US" sz="1400" b="1" i="1" dirty="0">
                  <a:solidFill>
                    <a:schemeClr val="bg1"/>
                  </a:solidFill>
                  <a:latin typeface="Arial" panose="020B0604020202020204" pitchFamily="34" charset="0"/>
                  <a:cs typeface="Arial" panose="020B0604020202020204" pitchFamily="34" charset="0"/>
                </a:rPr>
                <a:t>serum albumin</a:t>
              </a:r>
            </a:p>
          </p:txBody>
        </p:sp>
        <p:sp>
          <p:nvSpPr>
            <p:cNvPr id="66" name="Rounded Rectangle 65"/>
            <p:cNvSpPr/>
            <p:nvPr/>
          </p:nvSpPr>
          <p:spPr bwMode="auto">
            <a:xfrm rot="10800000">
              <a:off x="1378857" y="1925480"/>
              <a:ext cx="2787156" cy="1084426"/>
            </a:xfrm>
            <a:prstGeom prst="roundRect">
              <a:avLst>
                <a:gd name="adj" fmla="val 9017"/>
              </a:avLst>
            </a:prstGeom>
            <a:solidFill>
              <a:schemeClr val="bg1"/>
            </a:solidFill>
            <a:ln w="28575" cap="flat" cmpd="sng" algn="ctr">
              <a:solidFill>
                <a:schemeClr val="bg1">
                  <a:lumMod val="50000"/>
                </a:schemeClr>
              </a:solid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a:ln w="9525">
                  <a:solidFill>
                    <a:schemeClr val="tx1"/>
                  </a:solidFill>
                </a:ln>
                <a:latin typeface="Arial" panose="020B0604020202020204" pitchFamily="34" charset="0"/>
                <a:cs typeface="Arial" panose="020B0604020202020204" pitchFamily="34" charset="0"/>
              </a:endParaRPr>
            </a:p>
          </p:txBody>
        </p:sp>
        <p:sp>
          <p:nvSpPr>
            <p:cNvPr id="67" name="Flowchart: Delay 66"/>
            <p:cNvSpPr/>
            <p:nvPr/>
          </p:nvSpPr>
          <p:spPr bwMode="auto">
            <a:xfrm rot="16200000">
              <a:off x="2436058" y="501197"/>
              <a:ext cx="676893" cy="2789181"/>
            </a:xfrm>
            <a:prstGeom prst="flowChartDelay">
              <a:avLst/>
            </a:prstGeom>
            <a:solidFill>
              <a:schemeClr val="accent1"/>
            </a:solidFill>
            <a:ln w="19050">
              <a:solidFill>
                <a:schemeClr val="accent1"/>
              </a:solidFill>
              <a:headEnd type="oval" w="med" len="med"/>
              <a:tailEnd type="triangl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dirty="0">
                <a:ln w="9525">
                  <a:solidFill>
                    <a:schemeClr val="tx1"/>
                  </a:solidFill>
                </a:ln>
                <a:latin typeface="Arial" panose="020B0604020202020204" pitchFamily="34" charset="0"/>
                <a:cs typeface="Arial" panose="020B0604020202020204" pitchFamily="34" charset="0"/>
              </a:endParaRPr>
            </a:p>
          </p:txBody>
        </p:sp>
        <p:sp>
          <p:nvSpPr>
            <p:cNvPr id="70" name="TextBox 69"/>
            <p:cNvSpPr txBox="1"/>
            <p:nvPr/>
          </p:nvSpPr>
          <p:spPr>
            <a:xfrm>
              <a:off x="1308608" y="1706896"/>
              <a:ext cx="2937150" cy="523220"/>
            </a:xfrm>
            <a:prstGeom prst="rect">
              <a:avLst/>
            </a:prstGeom>
            <a:noFill/>
          </p:spPr>
          <p:txBody>
            <a:bodyPr wrap="square" rtlCol="0">
              <a:spAutoFit/>
            </a:bodyPr>
            <a:lstStyle/>
            <a:p>
              <a:pPr algn="ctr"/>
              <a:r>
                <a:rPr lang="en-US" sz="1400" b="1" i="1" dirty="0">
                  <a:solidFill>
                    <a:schemeClr val="bg1"/>
                  </a:solidFill>
                  <a:latin typeface="Arial" panose="020B0604020202020204" pitchFamily="34" charset="0"/>
                  <a:cs typeface="Arial" panose="020B0604020202020204" pitchFamily="34" charset="0"/>
                </a:rPr>
                <a:t>Hemoglobin, calcium, lytic lesions, M-protein production</a:t>
              </a:r>
            </a:p>
          </p:txBody>
        </p:sp>
        <p:sp>
          <p:nvSpPr>
            <p:cNvPr id="61" name="TextBox 8"/>
            <p:cNvSpPr txBox="1"/>
            <p:nvPr/>
          </p:nvSpPr>
          <p:spPr>
            <a:xfrm>
              <a:off x="4833372" y="2321122"/>
              <a:ext cx="190244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lumMod val="50000"/>
                    </a:schemeClr>
                  </a:solidFill>
                  <a:latin typeface="Arial" panose="020B0604020202020204" pitchFamily="34" charset="0"/>
                  <a:cs typeface="Arial" panose="020B0604020202020204" pitchFamily="34" charset="0"/>
                </a:rPr>
                <a:t>2005</a:t>
              </a:r>
            </a:p>
            <a:p>
              <a:pPr algn="ctr"/>
              <a:r>
                <a:rPr lang="en-US" sz="1600" b="1" dirty="0">
                  <a:solidFill>
                    <a:schemeClr val="bg1">
                      <a:lumMod val="50000"/>
                    </a:schemeClr>
                  </a:solidFill>
                  <a:latin typeface="Arial" panose="020B0604020202020204" pitchFamily="34" charset="0"/>
                  <a:cs typeface="Arial" panose="020B0604020202020204" pitchFamily="34" charset="0"/>
                </a:rPr>
                <a:t>ISS</a:t>
              </a:r>
              <a:r>
                <a:rPr lang="en-US" sz="1600" b="1" baseline="30000" dirty="0">
                  <a:solidFill>
                    <a:schemeClr val="bg1">
                      <a:lumMod val="50000"/>
                    </a:schemeClr>
                  </a:solidFill>
                  <a:latin typeface="Arial" panose="020B0604020202020204" pitchFamily="34" charset="0"/>
                  <a:cs typeface="Arial" panose="020B0604020202020204" pitchFamily="34" charset="0"/>
                </a:rPr>
                <a:t>2</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71" name="TextBox 8"/>
            <p:cNvSpPr txBox="1"/>
            <p:nvPr/>
          </p:nvSpPr>
          <p:spPr>
            <a:xfrm>
              <a:off x="1378856" y="2321122"/>
              <a:ext cx="2787157"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lumMod val="50000"/>
                    </a:schemeClr>
                  </a:solidFill>
                  <a:latin typeface="Arial" panose="020B0604020202020204" pitchFamily="34" charset="0"/>
                  <a:cs typeface="Arial" panose="020B0604020202020204" pitchFamily="34" charset="0"/>
                </a:rPr>
                <a:t>1975</a:t>
              </a:r>
            </a:p>
            <a:p>
              <a:pPr algn="ctr"/>
              <a:r>
                <a:rPr lang="en-US" sz="1600" b="1" dirty="0" err="1">
                  <a:solidFill>
                    <a:schemeClr val="bg1">
                      <a:lumMod val="50000"/>
                    </a:schemeClr>
                  </a:solidFill>
                  <a:latin typeface="Arial" panose="020B0604020202020204" pitchFamily="34" charset="0"/>
                  <a:cs typeface="Arial" panose="020B0604020202020204" pitchFamily="34" charset="0"/>
                </a:rPr>
                <a:t>Durie</a:t>
              </a:r>
              <a:r>
                <a:rPr lang="en-US" sz="1600" b="1" dirty="0">
                  <a:solidFill>
                    <a:schemeClr val="bg1">
                      <a:lumMod val="50000"/>
                    </a:schemeClr>
                  </a:solidFill>
                  <a:latin typeface="Arial" panose="020B0604020202020204" pitchFamily="34" charset="0"/>
                  <a:cs typeface="Arial" panose="020B0604020202020204" pitchFamily="34" charset="0"/>
                </a:rPr>
                <a:t>–Salmon</a:t>
              </a:r>
              <a:r>
                <a:rPr lang="en-US" sz="1600" b="1" baseline="30000" dirty="0">
                  <a:solidFill>
                    <a:schemeClr val="bg1">
                      <a:lumMod val="50000"/>
                    </a:schemeClr>
                  </a:solidFill>
                  <a:latin typeface="Arial" panose="020B0604020202020204" pitchFamily="34" charset="0"/>
                  <a:cs typeface="Arial" panose="020B0604020202020204" pitchFamily="34" charset="0"/>
                </a:rPr>
                <a:t>1</a:t>
              </a:r>
              <a:endParaRPr lang="en-US" sz="1600" b="1" dirty="0">
                <a:solidFill>
                  <a:schemeClr val="bg1">
                    <a:lumMod val="50000"/>
                  </a:schemeClr>
                </a:solidFill>
                <a:latin typeface="Arial" panose="020B0604020202020204" pitchFamily="34" charset="0"/>
                <a:cs typeface="Arial" panose="020B0604020202020204" pitchFamily="34" charset="0"/>
              </a:endParaRPr>
            </a:p>
          </p:txBody>
        </p:sp>
        <p:sp>
          <p:nvSpPr>
            <p:cNvPr id="58" name="TextBox 57"/>
            <p:cNvSpPr txBox="1"/>
            <p:nvPr/>
          </p:nvSpPr>
          <p:spPr>
            <a:xfrm>
              <a:off x="1212699" y="3459836"/>
              <a:ext cx="82586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1960s</a:t>
              </a:r>
            </a:p>
          </p:txBody>
        </p:sp>
        <p:sp>
          <p:nvSpPr>
            <p:cNvPr id="59" name="TextBox 58"/>
            <p:cNvSpPr txBox="1"/>
            <p:nvPr/>
          </p:nvSpPr>
          <p:spPr>
            <a:xfrm>
              <a:off x="2340408" y="3459836"/>
              <a:ext cx="82586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1970s</a:t>
              </a:r>
            </a:p>
          </p:txBody>
        </p:sp>
        <p:sp>
          <p:nvSpPr>
            <p:cNvPr id="62" name="TextBox 61"/>
            <p:cNvSpPr txBox="1"/>
            <p:nvPr/>
          </p:nvSpPr>
          <p:spPr>
            <a:xfrm>
              <a:off x="3468117" y="3459830"/>
              <a:ext cx="82586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1980s</a:t>
              </a:r>
            </a:p>
          </p:txBody>
        </p:sp>
        <p:sp>
          <p:nvSpPr>
            <p:cNvPr id="64" name="TextBox 63"/>
            <p:cNvSpPr txBox="1"/>
            <p:nvPr/>
          </p:nvSpPr>
          <p:spPr>
            <a:xfrm>
              <a:off x="4595826" y="3459830"/>
              <a:ext cx="82586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1990s</a:t>
              </a:r>
            </a:p>
          </p:txBody>
        </p:sp>
        <p:sp>
          <p:nvSpPr>
            <p:cNvPr id="68" name="TextBox 67"/>
            <p:cNvSpPr txBox="1"/>
            <p:nvPr/>
          </p:nvSpPr>
          <p:spPr>
            <a:xfrm>
              <a:off x="5723535" y="3459830"/>
              <a:ext cx="82586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2000s</a:t>
              </a:r>
            </a:p>
          </p:txBody>
        </p:sp>
        <p:cxnSp>
          <p:nvCxnSpPr>
            <p:cNvPr id="34" name="Straight Connector 33"/>
            <p:cNvCxnSpPr/>
            <p:nvPr/>
          </p:nvCxnSpPr>
          <p:spPr bwMode="auto">
            <a:xfrm rot="16200000" flipH="1">
              <a:off x="6358298" y="3636877"/>
              <a:ext cx="514350" cy="0"/>
            </a:xfrm>
            <a:prstGeom prst="line">
              <a:avLst/>
            </a:prstGeom>
            <a:noFill/>
            <a:ln w="12700" cap="flat" cmpd="sng" algn="ctr">
              <a:solidFill>
                <a:schemeClr val="bg1"/>
              </a:solidFill>
              <a:prstDash val="solid"/>
              <a:round/>
              <a:headEnd type="none" w="med" len="med"/>
              <a:tailEnd type="none" w="med" len="med"/>
            </a:ln>
            <a:effectLst/>
          </p:spPr>
        </p:cxnSp>
        <p:sp>
          <p:nvSpPr>
            <p:cNvPr id="35" name="TextBox 34"/>
            <p:cNvSpPr txBox="1"/>
            <p:nvPr/>
          </p:nvSpPr>
          <p:spPr>
            <a:xfrm>
              <a:off x="6756515" y="3459830"/>
              <a:ext cx="825867" cy="369332"/>
            </a:xfrm>
            <a:prstGeom prst="rect">
              <a:avLst/>
            </a:prstGeom>
            <a:noFill/>
          </p:spPr>
          <p:txBody>
            <a:bodyPr wrap="none" rtlCol="0">
              <a:spAutoFit/>
            </a:bodyPr>
            <a:lstStyle/>
            <a:p>
              <a:pPr algn="ctr"/>
              <a:r>
                <a:rPr lang="en-US" b="1" dirty="0">
                  <a:solidFill>
                    <a:schemeClr val="bg1"/>
                  </a:solidFill>
                  <a:latin typeface="Arial" panose="020B0604020202020204" pitchFamily="34" charset="0"/>
                  <a:cs typeface="Arial" panose="020B0604020202020204" pitchFamily="34" charset="0"/>
                </a:rPr>
                <a:t>2010s</a:t>
              </a:r>
            </a:p>
          </p:txBody>
        </p:sp>
        <p:cxnSp>
          <p:nvCxnSpPr>
            <p:cNvPr id="36" name="Straight Connector 35"/>
            <p:cNvCxnSpPr/>
            <p:nvPr/>
          </p:nvCxnSpPr>
          <p:spPr bwMode="auto">
            <a:xfrm rot="16200000" flipH="1">
              <a:off x="7467932" y="3636877"/>
              <a:ext cx="514350" cy="0"/>
            </a:xfrm>
            <a:prstGeom prst="line">
              <a:avLst/>
            </a:prstGeom>
            <a:noFill/>
            <a:ln w="12700" cap="flat" cmpd="sng" algn="ctr">
              <a:solidFill>
                <a:schemeClr val="bg1"/>
              </a:solidFill>
              <a:prstDash val="solid"/>
              <a:round/>
              <a:headEnd type="none" w="med" len="med"/>
              <a:tailEnd type="none" w="med" len="med"/>
            </a:ln>
            <a:effectLst/>
          </p:spPr>
        </p:cxnSp>
        <p:cxnSp>
          <p:nvCxnSpPr>
            <p:cNvPr id="37" name="Straight Connector 36"/>
            <p:cNvCxnSpPr/>
            <p:nvPr/>
          </p:nvCxnSpPr>
          <p:spPr bwMode="auto">
            <a:xfrm>
              <a:off x="7192902" y="2642327"/>
              <a:ext cx="3218" cy="735157"/>
            </a:xfrm>
            <a:prstGeom prst="line">
              <a:avLst/>
            </a:prstGeom>
            <a:noFill/>
            <a:ln w="38100" cap="flat" cmpd="sng" algn="ctr">
              <a:solidFill>
                <a:schemeClr val="tx1"/>
              </a:solidFill>
              <a:prstDash val="solid"/>
              <a:round/>
              <a:headEnd type="none" w="med" len="med"/>
              <a:tailEnd type="oval" w="med" len="med"/>
            </a:ln>
            <a:effectLst/>
          </p:spPr>
        </p:cxnSp>
        <p:sp>
          <p:nvSpPr>
            <p:cNvPr id="38" name="Rounded Rectangle 37"/>
            <p:cNvSpPr/>
            <p:nvPr/>
          </p:nvSpPr>
          <p:spPr bwMode="auto">
            <a:xfrm rot="10800000">
              <a:off x="6863490" y="1925480"/>
              <a:ext cx="1922400" cy="1084425"/>
            </a:xfrm>
            <a:prstGeom prst="roundRect">
              <a:avLst>
                <a:gd name="adj" fmla="val 9017"/>
              </a:avLst>
            </a:prstGeom>
            <a:solidFill>
              <a:schemeClr val="bg1"/>
            </a:solidFill>
            <a:ln w="28575" cap="flat" cmpd="sng" algn="ctr">
              <a:solidFill>
                <a:schemeClr val="bg1">
                  <a:lumMod val="50000"/>
                </a:schemeClr>
              </a:solidFill>
              <a:prstDash val="solid"/>
              <a:round/>
              <a:headEnd type="oval" w="med" len="med"/>
              <a:tailEnd type="triangle" w="med" len="med"/>
            </a:ln>
            <a:effectLst/>
          </p:spPr>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a:ln w="9525">
                  <a:solidFill>
                    <a:schemeClr val="tx1"/>
                  </a:solidFill>
                </a:ln>
                <a:latin typeface="Arial" panose="020B0604020202020204" pitchFamily="34" charset="0"/>
                <a:cs typeface="Arial" panose="020B0604020202020204" pitchFamily="34" charset="0"/>
              </a:endParaRPr>
            </a:p>
          </p:txBody>
        </p:sp>
        <p:sp>
          <p:nvSpPr>
            <p:cNvPr id="39" name="Flowchart: Delay 38"/>
            <p:cNvSpPr/>
            <p:nvPr/>
          </p:nvSpPr>
          <p:spPr bwMode="auto">
            <a:xfrm rot="16200000">
              <a:off x="7492387" y="933894"/>
              <a:ext cx="676893" cy="1923793"/>
            </a:xfrm>
            <a:prstGeom prst="flowChartDelay">
              <a:avLst/>
            </a:prstGeom>
            <a:solidFill>
              <a:schemeClr val="accent1"/>
            </a:solidFill>
            <a:ln w="19050">
              <a:solidFill>
                <a:schemeClr val="accent1"/>
              </a:solidFill>
              <a:headEnd type="oval" w="med" len="med"/>
              <a:tailEnd type="triangle" w="med" len="med"/>
            </a:ln>
            <a:effectLst/>
            <a:scene3d>
              <a:camera prst="orthographicFront">
                <a:rot lat="0" lon="0" rev="0"/>
              </a:camera>
              <a:lightRig rig="threePt" dir="t">
                <a:rot lat="0" lon="0" rev="1200000"/>
              </a:lightRig>
            </a:scene3d>
            <a:sp3d/>
          </p:spPr>
          <p:style>
            <a:lnRef idx="0">
              <a:schemeClr val="accent6"/>
            </a:lnRef>
            <a:fillRef idx="3">
              <a:schemeClr val="accent6"/>
            </a:fillRef>
            <a:effectRef idx="3">
              <a:schemeClr val="accent6"/>
            </a:effectRef>
            <a:fontRef idx="minor">
              <a:schemeClr val="lt1"/>
            </a:fontRef>
          </p:style>
          <p:txBody>
            <a:bodyPr vert="horz" wrap="square" lIns="46800" tIns="46800" rIns="46800" bIns="46800" numCol="1" rtlCol="0" anchor="t" anchorCtr="0" compatLnSpc="1">
              <a:prstTxWarp prst="textNoShape">
                <a:avLst/>
              </a:prstTxWarp>
            </a:bodyPr>
            <a:lstStyle/>
            <a:p>
              <a:pPr fontAlgn="base">
                <a:spcBef>
                  <a:spcPct val="40000"/>
                </a:spcBef>
                <a:spcAft>
                  <a:spcPct val="0"/>
                </a:spcAft>
                <a:buClr>
                  <a:schemeClr val="tx1"/>
                </a:buClr>
                <a:buFont typeface="Verdana" pitchFamily="84" charset="0"/>
                <a:buChar char="•"/>
              </a:pPr>
              <a:endParaRPr lang="en-US" sz="1200" dirty="0">
                <a:ln w="9525">
                  <a:solidFill>
                    <a:schemeClr val="tx1"/>
                  </a:solidFill>
                </a:ln>
                <a:latin typeface="Arial" panose="020B0604020202020204" pitchFamily="34" charset="0"/>
                <a:cs typeface="Arial" panose="020B0604020202020204" pitchFamily="34" charset="0"/>
              </a:endParaRPr>
            </a:p>
          </p:txBody>
        </p:sp>
        <p:sp>
          <p:nvSpPr>
            <p:cNvPr id="42" name="TextBox 41"/>
            <p:cNvSpPr txBox="1"/>
            <p:nvPr/>
          </p:nvSpPr>
          <p:spPr>
            <a:xfrm>
              <a:off x="6836282" y="1731036"/>
              <a:ext cx="1989100" cy="523220"/>
            </a:xfrm>
            <a:prstGeom prst="rect">
              <a:avLst/>
            </a:prstGeom>
            <a:noFill/>
          </p:spPr>
          <p:txBody>
            <a:bodyPr wrap="square" rtlCol="0">
              <a:spAutoFit/>
            </a:bodyPr>
            <a:lstStyle/>
            <a:p>
              <a:pPr algn="ctr"/>
              <a:r>
                <a:rPr lang="en-US" sz="1400" b="1" i="1" dirty="0">
                  <a:solidFill>
                    <a:schemeClr val="bg1"/>
                  </a:solidFill>
                  <a:latin typeface="Arial" panose="020B0604020202020204" pitchFamily="34" charset="0"/>
                  <a:cs typeface="Arial" panose="020B0604020202020204" pitchFamily="34" charset="0"/>
                </a:rPr>
                <a:t>ISS plus cytogenetic abnormalities, LDH</a:t>
              </a:r>
            </a:p>
          </p:txBody>
        </p:sp>
        <p:sp>
          <p:nvSpPr>
            <p:cNvPr id="43" name="TextBox 8"/>
            <p:cNvSpPr txBox="1"/>
            <p:nvPr/>
          </p:nvSpPr>
          <p:spPr>
            <a:xfrm>
              <a:off x="6868937" y="2321122"/>
              <a:ext cx="190244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600" b="1" dirty="0">
                  <a:solidFill>
                    <a:schemeClr val="bg1">
                      <a:lumMod val="50000"/>
                    </a:schemeClr>
                  </a:solidFill>
                  <a:latin typeface="Arial" panose="020B0604020202020204" pitchFamily="34" charset="0"/>
                  <a:cs typeface="Arial" panose="020B0604020202020204" pitchFamily="34" charset="0"/>
                </a:rPr>
                <a:t>2015</a:t>
              </a:r>
            </a:p>
            <a:p>
              <a:pPr algn="ctr"/>
              <a:r>
                <a:rPr lang="en-US" sz="1600" b="1" dirty="0">
                  <a:solidFill>
                    <a:schemeClr val="bg1">
                      <a:lumMod val="50000"/>
                    </a:schemeClr>
                  </a:solidFill>
                  <a:latin typeface="Arial" panose="020B0604020202020204" pitchFamily="34" charset="0"/>
                  <a:cs typeface="Arial" panose="020B0604020202020204" pitchFamily="34" charset="0"/>
                </a:rPr>
                <a:t>Revised ISS</a:t>
              </a:r>
              <a:r>
                <a:rPr lang="en-US" sz="1600" b="1" baseline="30000" dirty="0">
                  <a:solidFill>
                    <a:schemeClr val="bg1">
                      <a:lumMod val="50000"/>
                    </a:schemeClr>
                  </a:solidFill>
                  <a:latin typeface="Arial" panose="020B0604020202020204" pitchFamily="34" charset="0"/>
                  <a:cs typeface="Arial" panose="020B0604020202020204" pitchFamily="34" charset="0"/>
                </a:rPr>
                <a:t>4</a:t>
              </a:r>
              <a:endParaRPr lang="en-US" sz="1600" b="1" dirty="0">
                <a:solidFill>
                  <a:schemeClr val="bg1">
                    <a:lumMod val="50000"/>
                  </a:schemeClr>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7703434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psychiatrictimes.com/sites/default/files/cn_import/198352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8663" y="116631"/>
            <a:ext cx="8129745" cy="6622047"/>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895815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41140E8-415F-4467-9B81-EAC3D0BB3FCE}"/>
              </a:ext>
            </a:extLst>
          </p:cNvPr>
          <p:cNvPicPr>
            <a:picLocks noChangeAspect="1"/>
          </p:cNvPicPr>
          <p:nvPr/>
        </p:nvPicPr>
        <p:blipFill>
          <a:blip r:embed="rId2"/>
          <a:stretch>
            <a:fillRect/>
          </a:stretch>
        </p:blipFill>
        <p:spPr>
          <a:xfrm>
            <a:off x="388419" y="1268760"/>
            <a:ext cx="11415162" cy="3990573"/>
          </a:xfrm>
          <a:prstGeom prst="rect">
            <a:avLst/>
          </a:prstGeom>
          <a:ln w="38100">
            <a:solidFill>
              <a:schemeClr val="tx1">
                <a:lumMod val="65000"/>
                <a:lumOff val="35000"/>
              </a:schemeClr>
            </a:solidFill>
          </a:ln>
          <a:effectLst/>
        </p:spPr>
      </p:pic>
    </p:spTree>
    <p:extLst>
      <p:ext uri="{BB962C8B-B14F-4D97-AF65-F5344CB8AC3E}">
        <p14:creationId xmlns:p14="http://schemas.microsoft.com/office/powerpoint/2010/main" val="12426928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3"/>
          <p:cNvPicPr>
            <a:picLocks noChangeAspect="1"/>
          </p:cNvPicPr>
          <p:nvPr/>
        </p:nvPicPr>
        <p:blipFill rotWithShape="1">
          <a:blip r:embed="rId2"/>
          <a:srcRect t="56652"/>
          <a:stretch/>
        </p:blipFill>
        <p:spPr>
          <a:xfrm>
            <a:off x="2582999" y="1556792"/>
            <a:ext cx="6639580" cy="4392488"/>
          </a:xfrm>
          <a:prstGeom prst="rect">
            <a:avLst/>
          </a:prstGeom>
          <a:noFill/>
          <a:ln>
            <a:noFill/>
          </a:ln>
        </p:spPr>
      </p:pic>
      <p:sp>
        <p:nvSpPr>
          <p:cNvPr id="3" name="CasellaDiTesto 4"/>
          <p:cNvSpPr txBox="1"/>
          <p:nvPr/>
        </p:nvSpPr>
        <p:spPr>
          <a:xfrm>
            <a:off x="6323908" y="6396988"/>
            <a:ext cx="4477380" cy="30777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Calibri"/>
              </a:rPr>
              <a:t>Kumar SK et al. Nature Reviews Disease Primers. 2017;3:1</a:t>
            </a:r>
          </a:p>
        </p:txBody>
      </p:sp>
      <p:sp>
        <p:nvSpPr>
          <p:cNvPr id="4" name="Titolo 3">
            <a:extLst>
              <a:ext uri="{FF2B5EF4-FFF2-40B4-BE49-F238E27FC236}">
                <a16:creationId xmlns:a16="http://schemas.microsoft.com/office/drawing/2014/main" id="{4424E959-8322-4EE8-A461-981E97E0E2FE}"/>
              </a:ext>
            </a:extLst>
          </p:cNvPr>
          <p:cNvSpPr>
            <a:spLocks noGrp="1"/>
          </p:cNvSpPr>
          <p:nvPr>
            <p:ph type="title"/>
          </p:nvPr>
        </p:nvSpPr>
        <p:spPr/>
        <p:txBody>
          <a:bodyPr/>
          <a:lstStyle/>
          <a:p>
            <a:r>
              <a:rPr lang="it-IT" b="1" dirty="0">
                <a:latin typeface="+mn-lt"/>
              </a:rPr>
              <a:t>MM. Risk </a:t>
            </a:r>
            <a:r>
              <a:rPr lang="it-IT" b="1" dirty="0" err="1">
                <a:latin typeface="+mn-lt"/>
              </a:rPr>
              <a:t>stratification</a:t>
            </a:r>
            <a:endParaRPr lang="it-IT" b="1" dirty="0">
              <a:latin typeface="+mn-lt"/>
            </a:endParaRPr>
          </a:p>
        </p:txBody>
      </p:sp>
    </p:spTree>
    <p:extLst>
      <p:ext uri="{BB962C8B-B14F-4D97-AF65-F5344CB8AC3E}">
        <p14:creationId xmlns:p14="http://schemas.microsoft.com/office/powerpoint/2010/main" val="149156939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CE9D27-94B0-4698-8538-422C7837F164}"/>
              </a:ext>
            </a:extLst>
          </p:cNvPr>
          <p:cNvSpPr>
            <a:spLocks noGrp="1"/>
          </p:cNvSpPr>
          <p:nvPr>
            <p:ph type="title"/>
          </p:nvPr>
        </p:nvSpPr>
        <p:spPr/>
        <p:txBody>
          <a:bodyPr/>
          <a:lstStyle/>
          <a:p>
            <a:r>
              <a:rPr lang="en-US" sz="4000" b="1" dirty="0">
                <a:latin typeface="+mn-lt"/>
              </a:rPr>
              <a:t>Disease management: Indication for treatment</a:t>
            </a:r>
            <a:endParaRPr lang="it-IT" sz="4000" b="1" dirty="0">
              <a:latin typeface="+mn-lt"/>
            </a:endParaRPr>
          </a:p>
        </p:txBody>
      </p:sp>
      <p:sp>
        <p:nvSpPr>
          <p:cNvPr id="3" name="Segnaposto contenuto 2">
            <a:extLst>
              <a:ext uri="{FF2B5EF4-FFF2-40B4-BE49-F238E27FC236}">
                <a16:creationId xmlns:a16="http://schemas.microsoft.com/office/drawing/2014/main" id="{8AC0B00B-87A5-4304-8086-7D3EBF97B97A}"/>
              </a:ext>
            </a:extLst>
          </p:cNvPr>
          <p:cNvSpPr>
            <a:spLocks noGrp="1"/>
          </p:cNvSpPr>
          <p:nvPr>
            <p:ph idx="1"/>
          </p:nvPr>
        </p:nvSpPr>
        <p:spPr/>
        <p:txBody>
          <a:bodyPr/>
          <a:lstStyle/>
          <a:p>
            <a:r>
              <a:rPr lang="en-US" sz="3200" dirty="0"/>
              <a:t>Patients with MGUS </a:t>
            </a:r>
            <a:r>
              <a:rPr lang="en-US" sz="3200" b="1" dirty="0">
                <a:effectLst>
                  <a:outerShdw blurRad="38100" dist="38100" dir="2700000" algn="tl">
                    <a:srgbClr val="000000">
                      <a:alpha val="43137"/>
                    </a:srgbClr>
                  </a:outerShdw>
                </a:effectLst>
              </a:rPr>
              <a:t>do not need </a:t>
            </a:r>
            <a:r>
              <a:rPr lang="en-US" sz="3200" dirty="0"/>
              <a:t>treatment </a:t>
            </a:r>
          </a:p>
          <a:p>
            <a:endParaRPr lang="en-US" sz="3200" dirty="0"/>
          </a:p>
          <a:p>
            <a:r>
              <a:rPr lang="en-US" sz="3200" dirty="0"/>
              <a:t>They do need regular follow-up because of the potential for progression to multiple myeloma; </a:t>
            </a:r>
          </a:p>
          <a:p>
            <a:endParaRPr lang="en-US" sz="3200" dirty="0"/>
          </a:p>
          <a:p>
            <a:r>
              <a:rPr lang="en-US" sz="3200" dirty="0"/>
              <a:t>the risk of progression is only 1% per life-year.</a:t>
            </a:r>
            <a:endParaRPr lang="it-IT" sz="3200" dirty="0"/>
          </a:p>
        </p:txBody>
      </p:sp>
    </p:spTree>
    <p:extLst>
      <p:ext uri="{BB962C8B-B14F-4D97-AF65-F5344CB8AC3E}">
        <p14:creationId xmlns:p14="http://schemas.microsoft.com/office/powerpoint/2010/main" val="1893523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60FC87-ECD6-457E-B530-04698710CBC1}"/>
              </a:ext>
            </a:extLst>
          </p:cNvPr>
          <p:cNvSpPr>
            <a:spLocks noGrp="1"/>
          </p:cNvSpPr>
          <p:nvPr>
            <p:ph type="title"/>
          </p:nvPr>
        </p:nvSpPr>
        <p:spPr>
          <a:xfrm>
            <a:off x="838203" y="365131"/>
            <a:ext cx="10515600" cy="687605"/>
          </a:xfrm>
        </p:spPr>
        <p:txBody>
          <a:bodyPr/>
          <a:lstStyle/>
          <a:p>
            <a:r>
              <a:rPr lang="en-US" sz="4000" b="1" dirty="0">
                <a:latin typeface="+mn-lt"/>
              </a:rPr>
              <a:t>Disease management: Indication for treatment</a:t>
            </a:r>
            <a:endParaRPr lang="it-IT" sz="4000" b="1" dirty="0">
              <a:latin typeface="+mn-lt"/>
            </a:endParaRPr>
          </a:p>
        </p:txBody>
      </p:sp>
      <p:sp>
        <p:nvSpPr>
          <p:cNvPr id="3" name="Segnaposto contenuto 2">
            <a:extLst>
              <a:ext uri="{FF2B5EF4-FFF2-40B4-BE49-F238E27FC236}">
                <a16:creationId xmlns:a16="http://schemas.microsoft.com/office/drawing/2014/main" id="{4E4BB7F4-229E-42CA-9CBA-CCA8175ECDDD}"/>
              </a:ext>
            </a:extLst>
          </p:cNvPr>
          <p:cNvSpPr>
            <a:spLocks noGrp="1"/>
          </p:cNvSpPr>
          <p:nvPr>
            <p:ph idx="1"/>
          </p:nvPr>
        </p:nvSpPr>
        <p:spPr>
          <a:xfrm>
            <a:off x="838203" y="1556792"/>
            <a:ext cx="10515600" cy="4351336"/>
          </a:xfrm>
        </p:spPr>
        <p:txBody>
          <a:bodyPr/>
          <a:lstStyle/>
          <a:p>
            <a:r>
              <a:rPr lang="en-US" dirty="0"/>
              <a:t>Patients with SMM </a:t>
            </a:r>
            <a:r>
              <a:rPr lang="en-US" b="1" dirty="0"/>
              <a:t>have no treatment indication </a:t>
            </a:r>
          </a:p>
          <a:p>
            <a:pPr lvl="1"/>
            <a:r>
              <a:rPr lang="en-US" dirty="0"/>
              <a:t>They should be monitored for disease progression because early treatment with conventional therapy has shown no benefit.</a:t>
            </a:r>
          </a:p>
          <a:p>
            <a:pPr lvl="1"/>
            <a:endParaRPr lang="en-US" dirty="0"/>
          </a:p>
          <a:p>
            <a:r>
              <a:rPr lang="en-US" dirty="0"/>
              <a:t>The risk of progression is highest in the first 5 years and decreases subsequently. </a:t>
            </a:r>
          </a:p>
          <a:p>
            <a:pPr lvl="1"/>
            <a:r>
              <a:rPr lang="en-US" dirty="0"/>
              <a:t>The overall risk of progression is 10% per year for the first 5 years, about 3% per year for the next 5 years, and 1% per year for the next 10 years.</a:t>
            </a:r>
          </a:p>
          <a:p>
            <a:endParaRPr lang="en-US" dirty="0"/>
          </a:p>
          <a:p>
            <a:r>
              <a:rPr lang="en-US" dirty="0"/>
              <a:t>Patients with high-risk SMM should be enrolled onto clinical trials</a:t>
            </a:r>
          </a:p>
          <a:p>
            <a:endParaRPr lang="it-IT" dirty="0"/>
          </a:p>
        </p:txBody>
      </p:sp>
    </p:spTree>
    <p:extLst>
      <p:ext uri="{BB962C8B-B14F-4D97-AF65-F5344CB8AC3E}">
        <p14:creationId xmlns:p14="http://schemas.microsoft.com/office/powerpoint/2010/main" val="372079273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AD5C13D-4AE7-4738-9984-14C1964D71B3}"/>
              </a:ext>
            </a:extLst>
          </p:cNvPr>
          <p:cNvPicPr>
            <a:picLocks noChangeAspect="1"/>
          </p:cNvPicPr>
          <p:nvPr/>
        </p:nvPicPr>
        <p:blipFill rotWithShape="1">
          <a:blip r:embed="rId2"/>
          <a:srcRect b="26437"/>
          <a:stretch/>
        </p:blipFill>
        <p:spPr>
          <a:xfrm>
            <a:off x="6115035" y="1690690"/>
            <a:ext cx="5598143" cy="4032448"/>
          </a:xfrm>
          <a:prstGeom prst="rect">
            <a:avLst/>
          </a:prstGeom>
        </p:spPr>
      </p:pic>
      <p:sp>
        <p:nvSpPr>
          <p:cNvPr id="3" name="Titolo 2">
            <a:extLst>
              <a:ext uri="{FF2B5EF4-FFF2-40B4-BE49-F238E27FC236}">
                <a16:creationId xmlns:a16="http://schemas.microsoft.com/office/drawing/2014/main" id="{9843AD93-051C-4CD0-A3B5-4B506BE1760A}"/>
              </a:ext>
            </a:extLst>
          </p:cNvPr>
          <p:cNvSpPr>
            <a:spLocks noGrp="1"/>
          </p:cNvSpPr>
          <p:nvPr>
            <p:ph type="title"/>
          </p:nvPr>
        </p:nvSpPr>
        <p:spPr/>
        <p:txBody>
          <a:bodyPr/>
          <a:lstStyle/>
          <a:p>
            <a:r>
              <a:rPr lang="en-US" sz="3600" b="1" dirty="0">
                <a:latin typeface="+mn-lt"/>
              </a:rPr>
              <a:t>Risk stratification for smoldering multiple myeloma</a:t>
            </a:r>
            <a:endParaRPr lang="it-IT" sz="3600" b="1" dirty="0">
              <a:latin typeface="+mn-lt"/>
            </a:endParaRPr>
          </a:p>
        </p:txBody>
      </p:sp>
      <p:sp>
        <p:nvSpPr>
          <p:cNvPr id="4" name="Segnaposto contenuto 3">
            <a:extLst>
              <a:ext uri="{FF2B5EF4-FFF2-40B4-BE49-F238E27FC236}">
                <a16:creationId xmlns:a16="http://schemas.microsoft.com/office/drawing/2014/main" id="{DD5AC14D-E929-41BB-B1E4-011294E76930}"/>
              </a:ext>
            </a:extLst>
          </p:cNvPr>
          <p:cNvSpPr>
            <a:spLocks noGrp="1"/>
          </p:cNvSpPr>
          <p:nvPr>
            <p:ph idx="1"/>
          </p:nvPr>
        </p:nvSpPr>
        <p:spPr>
          <a:xfrm>
            <a:off x="838204" y="1825626"/>
            <a:ext cx="5181603" cy="4699717"/>
          </a:xfrm>
        </p:spPr>
        <p:txBody>
          <a:bodyPr/>
          <a:lstStyle/>
          <a:p>
            <a:r>
              <a:rPr lang="en-US" sz="2400" dirty="0"/>
              <a:t>The model incorporates </a:t>
            </a:r>
            <a:r>
              <a:rPr lang="en-US" sz="2400" b="1" dirty="0"/>
              <a:t>3 risk factors</a:t>
            </a:r>
            <a:r>
              <a:rPr lang="en-US" sz="2400" dirty="0"/>
              <a:t>: </a:t>
            </a:r>
          </a:p>
          <a:p>
            <a:pPr marL="914400" lvl="1" indent="-457200">
              <a:buFont typeface="+mj-lt"/>
              <a:buAutoNum type="arabicPeriod"/>
            </a:pPr>
            <a:r>
              <a:rPr lang="en-US" sz="2000" dirty="0"/>
              <a:t>abnormal FLC ratio </a:t>
            </a:r>
          </a:p>
          <a:p>
            <a:pPr marL="914400" lvl="1" indent="-457200">
              <a:buFont typeface="+mj-lt"/>
              <a:buAutoNum type="arabicPeriod"/>
            </a:pPr>
            <a:r>
              <a:rPr lang="en-US" sz="2000" dirty="0"/>
              <a:t>Bone marrow plasma cells &gt;10% </a:t>
            </a:r>
          </a:p>
          <a:p>
            <a:pPr marL="914400" lvl="1" indent="-457200">
              <a:buFont typeface="+mj-lt"/>
              <a:buAutoNum type="arabicPeriod"/>
            </a:pPr>
            <a:r>
              <a:rPr lang="en-US" sz="2000" dirty="0"/>
              <a:t>serum M protein &gt;3 g/dl. </a:t>
            </a:r>
          </a:p>
          <a:p>
            <a:endParaRPr lang="en-US" sz="2400" dirty="0"/>
          </a:p>
          <a:p>
            <a:r>
              <a:rPr lang="en-US" sz="2400" dirty="0"/>
              <a:t>Patients with 1, 2 or 3 risk factors had </a:t>
            </a:r>
            <a:r>
              <a:rPr lang="en-US" sz="2400" b="1" dirty="0"/>
              <a:t>5-year progression rates </a:t>
            </a:r>
            <a:r>
              <a:rPr lang="en-US" sz="2400" dirty="0"/>
              <a:t>of 25, 51 and 76%, respectively. </a:t>
            </a:r>
          </a:p>
          <a:p>
            <a:endParaRPr lang="en-US" sz="2400" dirty="0"/>
          </a:p>
          <a:p>
            <a:r>
              <a:rPr lang="en-US" sz="2400" dirty="0"/>
              <a:t>Corresponding </a:t>
            </a:r>
            <a:r>
              <a:rPr lang="en-US" sz="2400" b="1" dirty="0"/>
              <a:t>median times to progression </a:t>
            </a:r>
            <a:r>
              <a:rPr lang="en-US" sz="2400" dirty="0"/>
              <a:t>are 10, 5.1 and 1.9 years, respectively.</a:t>
            </a:r>
            <a:endParaRPr lang="it-IT" sz="2400" dirty="0"/>
          </a:p>
        </p:txBody>
      </p:sp>
      <p:sp>
        <p:nvSpPr>
          <p:cNvPr id="6" name="Rettangolo 5">
            <a:extLst>
              <a:ext uri="{FF2B5EF4-FFF2-40B4-BE49-F238E27FC236}">
                <a16:creationId xmlns:a16="http://schemas.microsoft.com/office/drawing/2014/main" id="{3D207AE9-852F-4A3A-93C6-7AEBB0072A01}"/>
              </a:ext>
            </a:extLst>
          </p:cNvPr>
          <p:cNvSpPr/>
          <p:nvPr/>
        </p:nvSpPr>
        <p:spPr>
          <a:xfrm>
            <a:off x="8256240" y="6215870"/>
            <a:ext cx="2871107" cy="276999"/>
          </a:xfrm>
          <a:prstGeom prst="rect">
            <a:avLst/>
          </a:prstGeom>
        </p:spPr>
        <p:txBody>
          <a:bodyPr wrap="none">
            <a:spAutoFit/>
          </a:bodyPr>
          <a:lstStyle/>
          <a:p>
            <a:r>
              <a:rPr lang="it-IT" sz="1200" b="1" dirty="0">
                <a:latin typeface="AdvNewsGothicB"/>
              </a:rPr>
              <a:t>Kyle et al. </a:t>
            </a:r>
            <a:r>
              <a:rPr lang="it-IT" sz="1200" b="1" dirty="0" err="1">
                <a:latin typeface="AdvNewsGothicB"/>
              </a:rPr>
              <a:t>Leukemia</a:t>
            </a:r>
            <a:r>
              <a:rPr lang="it-IT" sz="1200" b="1" dirty="0">
                <a:latin typeface="AdvNewsGothicB"/>
              </a:rPr>
              <a:t> (2010) 24</a:t>
            </a:r>
            <a:r>
              <a:rPr lang="it-IT" sz="1200" b="1" dirty="0">
                <a:latin typeface="AdvNewsGothicR"/>
              </a:rPr>
              <a:t>, 1121–1127</a:t>
            </a:r>
            <a:endParaRPr lang="it-IT" sz="3600" b="1" dirty="0"/>
          </a:p>
        </p:txBody>
      </p:sp>
    </p:spTree>
    <p:extLst>
      <p:ext uri="{BB962C8B-B14F-4D97-AF65-F5344CB8AC3E}">
        <p14:creationId xmlns:p14="http://schemas.microsoft.com/office/powerpoint/2010/main" val="34025870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D60FC87-ECD6-457E-B530-04698710CBC1}"/>
              </a:ext>
            </a:extLst>
          </p:cNvPr>
          <p:cNvSpPr>
            <a:spLocks noGrp="1"/>
          </p:cNvSpPr>
          <p:nvPr>
            <p:ph type="title"/>
          </p:nvPr>
        </p:nvSpPr>
        <p:spPr>
          <a:xfrm>
            <a:off x="838203" y="365131"/>
            <a:ext cx="10515600" cy="903629"/>
          </a:xfrm>
        </p:spPr>
        <p:txBody>
          <a:bodyPr/>
          <a:lstStyle/>
          <a:p>
            <a:r>
              <a:rPr lang="en-US" sz="4000" b="1" dirty="0">
                <a:latin typeface="+mn-lt"/>
              </a:rPr>
              <a:t>MM: Indication for treatment</a:t>
            </a:r>
            <a:endParaRPr lang="it-IT" sz="4000" b="1" dirty="0">
              <a:latin typeface="+mn-lt"/>
            </a:endParaRPr>
          </a:p>
        </p:txBody>
      </p:sp>
      <p:sp>
        <p:nvSpPr>
          <p:cNvPr id="3" name="Segnaposto contenuto 2">
            <a:extLst>
              <a:ext uri="{FF2B5EF4-FFF2-40B4-BE49-F238E27FC236}">
                <a16:creationId xmlns:a16="http://schemas.microsoft.com/office/drawing/2014/main" id="{4E4BB7F4-229E-42CA-9CBA-CCA8175ECDDD}"/>
              </a:ext>
            </a:extLst>
          </p:cNvPr>
          <p:cNvSpPr>
            <a:spLocks noGrp="1"/>
          </p:cNvSpPr>
          <p:nvPr>
            <p:ph idx="1"/>
          </p:nvPr>
        </p:nvSpPr>
        <p:spPr>
          <a:xfrm>
            <a:off x="826426" y="1484784"/>
            <a:ext cx="10515600" cy="4464496"/>
          </a:xfrm>
        </p:spPr>
        <p:txBody>
          <a:bodyPr/>
          <a:lstStyle/>
          <a:p>
            <a:r>
              <a:rPr lang="en-US" sz="2400" b="1" dirty="0"/>
              <a:t>Development of end-organ damage is the indication for treatment</a:t>
            </a:r>
            <a:r>
              <a:rPr lang="en-US" sz="2400" dirty="0"/>
              <a:t>.</a:t>
            </a:r>
          </a:p>
          <a:p>
            <a:pPr lvl="1"/>
            <a:r>
              <a:rPr lang="en-US" sz="2000" dirty="0"/>
              <a:t>End-organ damage is defined mainly by the CRAB criteria, which are related to a plasma cell proliferative disorder and </a:t>
            </a:r>
            <a:r>
              <a:rPr lang="en-US" sz="2000" b="1" dirty="0"/>
              <a:t>cannot be explained by another unrelated disease or disorder</a:t>
            </a:r>
            <a:r>
              <a:rPr lang="en-US" sz="2000" dirty="0"/>
              <a:t>. </a:t>
            </a:r>
          </a:p>
          <a:p>
            <a:endParaRPr lang="en-US" sz="2400" dirty="0"/>
          </a:p>
          <a:p>
            <a:r>
              <a:rPr lang="en-US" sz="2400" dirty="0"/>
              <a:t>Progressive myeloma-induced renal insufficiency should trigger initiation of treatment even before the creatinine threshold of 2 mg/</a:t>
            </a:r>
            <a:r>
              <a:rPr lang="en-US" sz="2400" dirty="0" err="1"/>
              <a:t>dL</a:t>
            </a:r>
            <a:r>
              <a:rPr lang="en-US" sz="2400" dirty="0"/>
              <a:t> (177 </a:t>
            </a:r>
            <a:r>
              <a:rPr lang="en-US" sz="2400" dirty="0" err="1"/>
              <a:t>μmol</a:t>
            </a:r>
            <a:r>
              <a:rPr lang="en-US" sz="2400" dirty="0"/>
              <a:t>/L) has been reached. </a:t>
            </a:r>
          </a:p>
          <a:p>
            <a:pPr lvl="1"/>
            <a:r>
              <a:rPr lang="en-US" sz="2000" dirty="0"/>
              <a:t>Acute renal failure due to multiple myeloma can be reversible if treated early. </a:t>
            </a:r>
          </a:p>
          <a:p>
            <a:pPr lvl="1"/>
            <a:r>
              <a:rPr lang="en-US" sz="2000" dirty="0"/>
              <a:t>After the confirmation of an underlying cast nephropathy, appropriate treatment should be initiated without delay.</a:t>
            </a:r>
          </a:p>
          <a:p>
            <a:r>
              <a:rPr lang="en-US" sz="2400" dirty="0"/>
              <a:t>Once patients with renal impairment have achieved a remission, their outcomes are similar to patients with no renal insufficiency.</a:t>
            </a:r>
            <a:endParaRPr lang="it-IT" sz="2400" dirty="0"/>
          </a:p>
        </p:txBody>
      </p:sp>
    </p:spTree>
    <p:extLst>
      <p:ext uri="{BB962C8B-B14F-4D97-AF65-F5344CB8AC3E}">
        <p14:creationId xmlns:p14="http://schemas.microsoft.com/office/powerpoint/2010/main" val="93792251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1A53FFF-4CBF-49F3-94F5-22916BA366F4}"/>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ACE62E74-FF9E-44DE-AB8D-F53F7F10F295}"/>
              </a:ext>
            </a:extLst>
          </p:cNvPr>
          <p:cNvPicPr>
            <a:picLocks noGrp="1" noChangeAspect="1"/>
          </p:cNvPicPr>
          <p:nvPr>
            <p:ph idx="1"/>
          </p:nvPr>
        </p:nvPicPr>
        <p:blipFill>
          <a:blip r:embed="rId2"/>
          <a:stretch>
            <a:fillRect/>
          </a:stretch>
        </p:blipFill>
        <p:spPr>
          <a:xfrm>
            <a:off x="369588" y="365131"/>
            <a:ext cx="11452823" cy="5568541"/>
          </a:xfrm>
          <a:prstGeom prst="rect">
            <a:avLst/>
          </a:prstGeom>
        </p:spPr>
      </p:pic>
      <p:sp>
        <p:nvSpPr>
          <p:cNvPr id="5" name="CasellaDiTesto 4">
            <a:extLst>
              <a:ext uri="{FF2B5EF4-FFF2-40B4-BE49-F238E27FC236}">
                <a16:creationId xmlns:a16="http://schemas.microsoft.com/office/drawing/2014/main" id="{40C29499-722F-4A85-BE9B-482B35B3AB67}"/>
              </a:ext>
            </a:extLst>
          </p:cNvPr>
          <p:cNvSpPr txBox="1"/>
          <p:nvPr/>
        </p:nvSpPr>
        <p:spPr>
          <a:xfrm>
            <a:off x="7320137" y="6279208"/>
            <a:ext cx="4114275" cy="338554"/>
          </a:xfrm>
          <a:prstGeom prst="rect">
            <a:avLst/>
          </a:prstGeom>
          <a:noFill/>
        </p:spPr>
        <p:txBody>
          <a:bodyPr wrap="square" rtlCol="0">
            <a:spAutoFit/>
          </a:bodyPr>
          <a:lstStyle/>
          <a:p>
            <a:r>
              <a:rPr lang="it-IT" sz="1600" b="1" dirty="0" err="1"/>
              <a:t>Braggio</a:t>
            </a:r>
            <a:r>
              <a:rPr lang="it-IT" sz="1600" b="1" dirty="0"/>
              <a:t> E et al. </a:t>
            </a:r>
            <a:r>
              <a:rPr lang="it-IT" sz="1600" b="1" dirty="0" err="1"/>
              <a:t>Cancer</a:t>
            </a:r>
            <a:r>
              <a:rPr lang="it-IT" sz="1600" b="1" dirty="0"/>
              <a:t> Cell. 2015;28:678</a:t>
            </a:r>
          </a:p>
        </p:txBody>
      </p:sp>
    </p:spTree>
    <p:extLst>
      <p:ext uri="{BB962C8B-B14F-4D97-AF65-F5344CB8AC3E}">
        <p14:creationId xmlns:p14="http://schemas.microsoft.com/office/powerpoint/2010/main" val="20886887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pic>
        <p:nvPicPr>
          <p:cNvPr id="2" name="Immagine 3"/>
          <p:cNvPicPr>
            <a:picLocks noChangeAspect="1"/>
          </p:cNvPicPr>
          <p:nvPr/>
        </p:nvPicPr>
        <p:blipFill rotWithShape="1">
          <a:blip r:embed="rId2"/>
          <a:srcRect l="2469" b="46660"/>
          <a:stretch/>
        </p:blipFill>
        <p:spPr>
          <a:xfrm>
            <a:off x="119336" y="1144309"/>
            <a:ext cx="5688352" cy="4826515"/>
          </a:xfrm>
          <a:prstGeom prst="rect">
            <a:avLst/>
          </a:prstGeom>
          <a:noFill/>
          <a:ln>
            <a:noFill/>
          </a:ln>
        </p:spPr>
      </p:pic>
      <p:sp>
        <p:nvSpPr>
          <p:cNvPr id="3" name="CasellaDiTesto 5"/>
          <p:cNvSpPr txBox="1"/>
          <p:nvPr/>
        </p:nvSpPr>
        <p:spPr>
          <a:xfrm>
            <a:off x="6323908" y="6396988"/>
            <a:ext cx="4477380" cy="307777"/>
          </a:xfrm>
          <a:prstGeom prst="rect">
            <a:avLst/>
          </a:prstGeom>
          <a:noFill/>
          <a:ln>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Calibri"/>
              </a:rPr>
              <a:t>Kumar SK et al. Nature Reviews Disease Primers. 2017;3:1</a:t>
            </a:r>
          </a:p>
        </p:txBody>
      </p:sp>
      <p:pic>
        <p:nvPicPr>
          <p:cNvPr id="4" name="Immagine 3">
            <a:extLst>
              <a:ext uri="{FF2B5EF4-FFF2-40B4-BE49-F238E27FC236}">
                <a16:creationId xmlns:a16="http://schemas.microsoft.com/office/drawing/2014/main" id="{EDF9EE11-6C8B-463A-83F0-1759C4B782A4}"/>
              </a:ext>
            </a:extLst>
          </p:cNvPr>
          <p:cNvPicPr>
            <a:picLocks noChangeAspect="1"/>
          </p:cNvPicPr>
          <p:nvPr/>
        </p:nvPicPr>
        <p:blipFill rotWithShape="1">
          <a:blip r:embed="rId3"/>
          <a:srcRect l="2811" t="53069" r="2817"/>
          <a:stretch/>
        </p:blipFill>
        <p:spPr>
          <a:xfrm>
            <a:off x="5807689" y="1246203"/>
            <a:ext cx="6120960" cy="4724621"/>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EF7670FB-FEC5-4CA6-9FB7-FA264FB68D9E}"/>
              </a:ext>
            </a:extLst>
          </p:cNvPr>
          <p:cNvSpPr txBox="1"/>
          <p:nvPr/>
        </p:nvSpPr>
        <p:spPr>
          <a:xfrm>
            <a:off x="8794234" y="6317374"/>
            <a:ext cx="3431067" cy="307777"/>
          </a:xfrm>
          <a:prstGeom prst="rect">
            <a:avLst/>
          </a:prstGeom>
          <a:noFill/>
        </p:spPr>
        <p:txBody>
          <a:bodyPr wrap="none" rtlCol="0">
            <a:spAutoFit/>
          </a:bodyPr>
          <a:lstStyle/>
          <a:p>
            <a:r>
              <a:rPr lang="it-IT" sz="1400" b="1" dirty="0" err="1"/>
              <a:t>Wintrobes</a:t>
            </a:r>
            <a:r>
              <a:rPr lang="it-IT" sz="1400" b="1" dirty="0"/>
              <a:t> </a:t>
            </a:r>
            <a:r>
              <a:rPr lang="it-IT" sz="1400" b="1" dirty="0" err="1"/>
              <a:t>Clinical</a:t>
            </a:r>
            <a:r>
              <a:rPr lang="it-IT" sz="1400" b="1" dirty="0"/>
              <a:t> </a:t>
            </a:r>
            <a:r>
              <a:rPr lang="it-IT" sz="1400" b="1" dirty="0" err="1"/>
              <a:t>Hematology</a:t>
            </a:r>
            <a:r>
              <a:rPr lang="it-IT" sz="1400" b="1" dirty="0"/>
              <a:t> 13th Edition</a:t>
            </a:r>
          </a:p>
        </p:txBody>
      </p:sp>
      <p:pic>
        <p:nvPicPr>
          <p:cNvPr id="8" name="Immagine 7">
            <a:extLst>
              <a:ext uri="{FF2B5EF4-FFF2-40B4-BE49-F238E27FC236}">
                <a16:creationId xmlns:a16="http://schemas.microsoft.com/office/drawing/2014/main" id="{1900213A-22A7-486D-BCAC-DC9A54BC58FB}"/>
              </a:ext>
            </a:extLst>
          </p:cNvPr>
          <p:cNvPicPr>
            <a:picLocks noChangeAspect="1"/>
          </p:cNvPicPr>
          <p:nvPr/>
        </p:nvPicPr>
        <p:blipFill>
          <a:blip r:embed="rId2"/>
          <a:stretch>
            <a:fillRect/>
          </a:stretch>
        </p:blipFill>
        <p:spPr>
          <a:xfrm>
            <a:off x="170254" y="211324"/>
            <a:ext cx="6069761" cy="6227440"/>
          </a:xfrm>
          <a:prstGeom prst="rect">
            <a:avLst/>
          </a:prstGeom>
        </p:spPr>
      </p:pic>
      <p:pic>
        <p:nvPicPr>
          <p:cNvPr id="2" name="Immagine 1">
            <a:extLst>
              <a:ext uri="{FF2B5EF4-FFF2-40B4-BE49-F238E27FC236}">
                <a16:creationId xmlns:a16="http://schemas.microsoft.com/office/drawing/2014/main" id="{D08D9BAC-DD83-409D-8606-71D239C1CBBA}"/>
              </a:ext>
            </a:extLst>
          </p:cNvPr>
          <p:cNvPicPr>
            <a:picLocks noChangeAspect="1"/>
          </p:cNvPicPr>
          <p:nvPr/>
        </p:nvPicPr>
        <p:blipFill>
          <a:blip r:embed="rId3"/>
          <a:stretch>
            <a:fillRect/>
          </a:stretch>
        </p:blipFill>
        <p:spPr>
          <a:xfrm>
            <a:off x="6333114" y="826876"/>
            <a:ext cx="5523526" cy="5204248"/>
          </a:xfrm>
          <a:prstGeom prst="rect">
            <a:avLst/>
          </a:prstGeom>
        </p:spPr>
      </p:pic>
    </p:spTree>
    <p:extLst>
      <p:ext uri="{BB962C8B-B14F-4D97-AF65-F5344CB8AC3E}">
        <p14:creationId xmlns:p14="http://schemas.microsoft.com/office/powerpoint/2010/main" val="78806327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01F058B-4CEF-49A7-BD3F-919A9D4F3981}"/>
              </a:ext>
            </a:extLst>
          </p:cNvPr>
          <p:cNvSpPr>
            <a:spLocks noGrp="1"/>
          </p:cNvSpPr>
          <p:nvPr>
            <p:ph type="title"/>
          </p:nvPr>
        </p:nvSpPr>
        <p:spPr/>
        <p:txBody>
          <a:bodyPr/>
          <a:lstStyle/>
          <a:p>
            <a:endParaRPr lang="it-IT"/>
          </a:p>
        </p:txBody>
      </p:sp>
      <p:pic>
        <p:nvPicPr>
          <p:cNvPr id="4" name="Segnaposto contenuto 3">
            <a:extLst>
              <a:ext uri="{FF2B5EF4-FFF2-40B4-BE49-F238E27FC236}">
                <a16:creationId xmlns:a16="http://schemas.microsoft.com/office/drawing/2014/main" id="{5DEA3C19-B914-46AB-B8B9-F447226F3F75}"/>
              </a:ext>
            </a:extLst>
          </p:cNvPr>
          <p:cNvPicPr>
            <a:picLocks noGrp="1" noChangeAspect="1"/>
          </p:cNvPicPr>
          <p:nvPr>
            <p:ph idx="1"/>
          </p:nvPr>
        </p:nvPicPr>
        <p:blipFill>
          <a:blip r:embed="rId2"/>
          <a:stretch>
            <a:fillRect/>
          </a:stretch>
        </p:blipFill>
        <p:spPr>
          <a:xfrm>
            <a:off x="201076" y="1412776"/>
            <a:ext cx="5518321" cy="4104456"/>
          </a:xfrm>
          <a:prstGeom prst="rect">
            <a:avLst/>
          </a:prstGeom>
        </p:spPr>
      </p:pic>
      <p:sp>
        <p:nvSpPr>
          <p:cNvPr id="6" name="Rettangolo 5">
            <a:extLst>
              <a:ext uri="{FF2B5EF4-FFF2-40B4-BE49-F238E27FC236}">
                <a16:creationId xmlns:a16="http://schemas.microsoft.com/office/drawing/2014/main" id="{A4F08983-D7AE-423C-A026-AD68770D0DAC}"/>
              </a:ext>
            </a:extLst>
          </p:cNvPr>
          <p:cNvSpPr/>
          <p:nvPr/>
        </p:nvSpPr>
        <p:spPr>
          <a:xfrm>
            <a:off x="983432" y="6387126"/>
            <a:ext cx="3314946" cy="307777"/>
          </a:xfrm>
          <a:prstGeom prst="rect">
            <a:avLst/>
          </a:prstGeom>
        </p:spPr>
        <p:txBody>
          <a:bodyPr wrap="none">
            <a:spAutoFit/>
          </a:bodyPr>
          <a:lstStyle/>
          <a:p>
            <a:r>
              <a:rPr lang="it-IT" sz="1400" b="1" dirty="0" err="1"/>
              <a:t>Wildes</a:t>
            </a:r>
            <a:r>
              <a:rPr lang="it-IT" sz="1400" b="1" dirty="0"/>
              <a:t> TM et al. JCO. 2014;32:2531-2540. </a:t>
            </a:r>
          </a:p>
        </p:txBody>
      </p:sp>
      <p:pic>
        <p:nvPicPr>
          <p:cNvPr id="7" name="Immagine 6">
            <a:extLst>
              <a:ext uri="{FF2B5EF4-FFF2-40B4-BE49-F238E27FC236}">
                <a16:creationId xmlns:a16="http://schemas.microsoft.com/office/drawing/2014/main" id="{836EC05B-D55E-468E-A3A2-D41E03B0A790}"/>
              </a:ext>
            </a:extLst>
          </p:cNvPr>
          <p:cNvPicPr>
            <a:picLocks noChangeAspect="1"/>
          </p:cNvPicPr>
          <p:nvPr/>
        </p:nvPicPr>
        <p:blipFill>
          <a:blip r:embed="rId3"/>
          <a:stretch>
            <a:fillRect/>
          </a:stretch>
        </p:blipFill>
        <p:spPr>
          <a:xfrm>
            <a:off x="5879976" y="912091"/>
            <a:ext cx="5634406" cy="5033818"/>
          </a:xfrm>
          <a:prstGeom prst="rect">
            <a:avLst/>
          </a:prstGeom>
        </p:spPr>
      </p:pic>
      <p:sp>
        <p:nvSpPr>
          <p:cNvPr id="8" name="Rettangolo 7">
            <a:extLst>
              <a:ext uri="{FF2B5EF4-FFF2-40B4-BE49-F238E27FC236}">
                <a16:creationId xmlns:a16="http://schemas.microsoft.com/office/drawing/2014/main" id="{4E5459B8-E6BC-40FB-806E-2F11A3BA261E}"/>
              </a:ext>
            </a:extLst>
          </p:cNvPr>
          <p:cNvSpPr/>
          <p:nvPr/>
        </p:nvSpPr>
        <p:spPr>
          <a:xfrm>
            <a:off x="7359931" y="6387127"/>
            <a:ext cx="4392488" cy="307777"/>
          </a:xfrm>
          <a:prstGeom prst="rect">
            <a:avLst/>
          </a:prstGeom>
        </p:spPr>
        <p:txBody>
          <a:bodyPr wrap="square">
            <a:spAutoFit/>
          </a:bodyPr>
          <a:lstStyle/>
          <a:p>
            <a:r>
              <a:rPr lang="it-IT" sz="1400" b="1" dirty="0" err="1"/>
              <a:t>Laraocca</a:t>
            </a:r>
            <a:r>
              <a:rPr lang="it-IT" sz="1400" b="1" dirty="0"/>
              <a:t> A, Palumbo A. Blood. 2015;126(19):2179-2185.</a:t>
            </a:r>
          </a:p>
        </p:txBody>
      </p:sp>
    </p:spTree>
    <p:extLst>
      <p:ext uri="{BB962C8B-B14F-4D97-AF65-F5344CB8AC3E}">
        <p14:creationId xmlns:p14="http://schemas.microsoft.com/office/powerpoint/2010/main" val="533807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15">
    <p:spTree>
      <p:nvGrpSpPr>
        <p:cNvPr id="1" name=""/>
        <p:cNvGrpSpPr/>
        <p:nvPr/>
      </p:nvGrpSpPr>
      <p:grpSpPr>
        <a:xfrm>
          <a:off x="0" y="0"/>
          <a:ext cx="0" cy="0"/>
          <a:chOff x="0" y="0"/>
          <a:chExt cx="0" cy="0"/>
        </a:xfrm>
      </p:grpSpPr>
      <p:sp>
        <p:nvSpPr>
          <p:cNvPr id="2" name="Titolo 1"/>
          <p:cNvSpPr txBox="1">
            <a:spLocks noGrp="1"/>
          </p:cNvSpPr>
          <p:nvPr>
            <p:ph type="title"/>
          </p:nvPr>
        </p:nvSpPr>
        <p:spPr>
          <a:xfrm>
            <a:off x="838203" y="142042"/>
            <a:ext cx="10515600" cy="292964"/>
          </a:xfrm>
        </p:spPr>
        <p:txBody>
          <a:bodyPr/>
          <a:lstStyle/>
          <a:p>
            <a:pPr lvl="0" algn="ctr"/>
            <a:r>
              <a:rPr lang="en-US" sz="2500" b="1" dirty="0">
                <a:latin typeface="+mn-lt"/>
              </a:rPr>
              <a:t>Clinical management of patients with newly diagnosed MM</a:t>
            </a:r>
            <a:endParaRPr lang="it-IT" sz="2500" b="1" dirty="0">
              <a:latin typeface="+mn-lt"/>
            </a:endParaRPr>
          </a:p>
        </p:txBody>
      </p:sp>
      <p:pic>
        <p:nvPicPr>
          <p:cNvPr id="3" name="Segnaposto contenuto 3"/>
          <p:cNvPicPr>
            <a:picLocks noGrp="1" noChangeAspect="1"/>
          </p:cNvPicPr>
          <p:nvPr>
            <p:ph idx="1"/>
          </p:nvPr>
        </p:nvPicPr>
        <p:blipFill>
          <a:blip r:embed="rId2"/>
          <a:stretch>
            <a:fillRect/>
          </a:stretch>
        </p:blipFill>
        <p:spPr>
          <a:xfrm>
            <a:off x="1631504" y="463307"/>
            <a:ext cx="9281087" cy="6307586"/>
          </a:xfrm>
        </p:spPr>
      </p:pic>
      <p:sp>
        <p:nvSpPr>
          <p:cNvPr id="4" name="Rettangolo 4"/>
          <p:cNvSpPr/>
          <p:nvPr/>
        </p:nvSpPr>
        <p:spPr>
          <a:xfrm rot="16200004">
            <a:off x="9936854" y="4362234"/>
            <a:ext cx="3701654"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Shaker2Lancet-BoldItalic"/>
              </a:rPr>
              <a:t>Rollig C et al. Lancet </a:t>
            </a:r>
            <a:r>
              <a:rPr lang="it-IT" sz="1400" b="1" i="0" u="none" strike="noStrike" kern="1200" cap="none" spc="0" baseline="0">
                <a:solidFill>
                  <a:srgbClr val="000000"/>
                </a:solidFill>
                <a:uFillTx/>
                <a:latin typeface="Shaker2Lancet-Bold"/>
              </a:rPr>
              <a:t>2015; 385: 2197–208</a:t>
            </a:r>
            <a:endParaRPr lang="it-IT" sz="4000" b="0" i="0" u="none" strike="noStrike" kern="1200" cap="none" spc="0" baseline="0">
              <a:solidFill>
                <a:srgbClr val="000000"/>
              </a:solidFill>
              <a:uFillTx/>
              <a:latin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010BD5CF-1677-4A56-8AED-5794A2BD08FE}"/>
              </a:ext>
            </a:extLst>
          </p:cNvPr>
          <p:cNvPicPr>
            <a:picLocks noChangeAspect="1"/>
          </p:cNvPicPr>
          <p:nvPr/>
        </p:nvPicPr>
        <p:blipFill>
          <a:blip r:embed="rId2"/>
          <a:stretch>
            <a:fillRect/>
          </a:stretch>
        </p:blipFill>
        <p:spPr>
          <a:xfrm>
            <a:off x="1796446" y="44625"/>
            <a:ext cx="8548025" cy="6728542"/>
          </a:xfrm>
          <a:prstGeom prst="rect">
            <a:avLst/>
          </a:prstGeom>
        </p:spPr>
      </p:pic>
      <p:sp>
        <p:nvSpPr>
          <p:cNvPr id="8" name="Rettangolo 7">
            <a:extLst>
              <a:ext uri="{FF2B5EF4-FFF2-40B4-BE49-F238E27FC236}">
                <a16:creationId xmlns:a16="http://schemas.microsoft.com/office/drawing/2014/main" id="{2AA38BE9-F392-4F88-96E4-6E26A3A8D7F3}"/>
              </a:ext>
            </a:extLst>
          </p:cNvPr>
          <p:cNvSpPr/>
          <p:nvPr/>
        </p:nvSpPr>
        <p:spPr>
          <a:xfrm rot="16200000">
            <a:off x="10294451" y="5107171"/>
            <a:ext cx="3104632" cy="307777"/>
          </a:xfrm>
          <a:prstGeom prst="rect">
            <a:avLst/>
          </a:prstGeom>
        </p:spPr>
        <p:txBody>
          <a:bodyPr wrap="none">
            <a:spAutoFit/>
          </a:bodyPr>
          <a:lstStyle/>
          <a:p>
            <a:r>
              <a:rPr lang="it-IT" sz="1400" b="1" dirty="0"/>
              <a:t>Palumbo A et al. JCO. 2014;32:587-600.</a:t>
            </a:r>
          </a:p>
        </p:txBody>
      </p:sp>
    </p:spTree>
    <p:extLst>
      <p:ext uri="{BB962C8B-B14F-4D97-AF65-F5344CB8AC3E}">
        <p14:creationId xmlns:p14="http://schemas.microsoft.com/office/powerpoint/2010/main" val="247148567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Titolo 1"/>
          <p:cNvSpPr txBox="1">
            <a:spLocks noGrp="1"/>
          </p:cNvSpPr>
          <p:nvPr>
            <p:ph type="title"/>
          </p:nvPr>
        </p:nvSpPr>
        <p:spPr>
          <a:xfrm>
            <a:off x="461634" y="142042"/>
            <a:ext cx="11479927" cy="292964"/>
          </a:xfrm>
        </p:spPr>
        <p:txBody>
          <a:bodyPr/>
          <a:lstStyle/>
          <a:p>
            <a:pPr lvl="0" algn="ctr"/>
            <a:r>
              <a:rPr lang="en-US" sz="2500" b="1" dirty="0">
                <a:latin typeface="+mn-lt"/>
              </a:rPr>
              <a:t>Clinical management of patients diagnosed with relapsed or progressive MM</a:t>
            </a:r>
            <a:endParaRPr lang="it-IT" sz="2500" b="1" dirty="0">
              <a:latin typeface="+mn-lt"/>
            </a:endParaRPr>
          </a:p>
        </p:txBody>
      </p:sp>
      <p:sp>
        <p:nvSpPr>
          <p:cNvPr id="3" name="Rettangolo 4"/>
          <p:cNvSpPr/>
          <p:nvPr/>
        </p:nvSpPr>
        <p:spPr>
          <a:xfrm rot="16200004">
            <a:off x="9936854" y="4362234"/>
            <a:ext cx="3701654"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Shaker2Lancet-BoldItalic"/>
              </a:rPr>
              <a:t>Rollig C et al. Lancet </a:t>
            </a:r>
            <a:r>
              <a:rPr lang="it-IT" sz="1400" b="1" i="0" u="none" strike="noStrike" kern="1200" cap="none" spc="0" baseline="0">
                <a:solidFill>
                  <a:srgbClr val="000000"/>
                </a:solidFill>
                <a:uFillTx/>
                <a:latin typeface="Shaker2Lancet-Bold"/>
              </a:rPr>
              <a:t>2015; 385: 2197–208</a:t>
            </a:r>
            <a:endParaRPr lang="it-IT" sz="4000" b="0" i="0" u="none" strike="noStrike" kern="1200" cap="none" spc="0" baseline="0">
              <a:solidFill>
                <a:srgbClr val="000000"/>
              </a:solidFill>
              <a:uFillTx/>
              <a:latin typeface="Calibri"/>
            </a:endParaRPr>
          </a:p>
        </p:txBody>
      </p:sp>
      <p:pic>
        <p:nvPicPr>
          <p:cNvPr id="4" name="Immagine 6"/>
          <p:cNvPicPr>
            <a:picLocks noChangeAspect="1"/>
          </p:cNvPicPr>
          <p:nvPr/>
        </p:nvPicPr>
        <p:blipFill>
          <a:blip r:embed="rId2"/>
          <a:stretch>
            <a:fillRect/>
          </a:stretch>
        </p:blipFill>
        <p:spPr>
          <a:xfrm>
            <a:off x="1490134" y="523779"/>
            <a:ext cx="9422937" cy="611074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Titolo 1"/>
          <p:cNvSpPr txBox="1">
            <a:spLocks noGrp="1"/>
          </p:cNvSpPr>
          <p:nvPr>
            <p:ph type="title"/>
          </p:nvPr>
        </p:nvSpPr>
        <p:spPr>
          <a:xfrm>
            <a:off x="911424" y="365131"/>
            <a:ext cx="10657183" cy="1325559"/>
          </a:xfrm>
        </p:spPr>
        <p:txBody>
          <a:bodyPr/>
          <a:lstStyle/>
          <a:p>
            <a:pPr lvl="0" algn="ctr"/>
            <a:r>
              <a:rPr lang="en-US" sz="3200" b="1" dirty="0">
                <a:latin typeface="+mn-lt"/>
              </a:rPr>
              <a:t>Overall survival after diagnosis in patients with MM</a:t>
            </a:r>
            <a:endParaRPr lang="it-IT" sz="3200" b="1" dirty="0">
              <a:latin typeface="+mn-lt"/>
            </a:endParaRPr>
          </a:p>
        </p:txBody>
      </p:sp>
      <p:pic>
        <p:nvPicPr>
          <p:cNvPr id="3" name="Segnaposto contenuto 3"/>
          <p:cNvPicPr>
            <a:picLocks noGrp="1" noChangeAspect="1"/>
          </p:cNvPicPr>
          <p:nvPr>
            <p:ph idx="1"/>
          </p:nvPr>
        </p:nvPicPr>
        <p:blipFill rotWithShape="1">
          <a:blip r:embed="rId2"/>
          <a:srcRect l="1415" t="1242" r="1879" b="52183"/>
          <a:stretch/>
        </p:blipFill>
        <p:spPr>
          <a:xfrm>
            <a:off x="182148" y="2132856"/>
            <a:ext cx="6218515" cy="3638172"/>
          </a:xfrm>
        </p:spPr>
      </p:pic>
      <p:sp>
        <p:nvSpPr>
          <p:cNvPr id="4" name="Rettangolo 4"/>
          <p:cNvSpPr/>
          <p:nvPr/>
        </p:nvSpPr>
        <p:spPr>
          <a:xfrm>
            <a:off x="8417619" y="6448487"/>
            <a:ext cx="3701654" cy="307777"/>
          </a:xfrm>
          <a:prstGeom prst="rect">
            <a:avLst/>
          </a:prstGeom>
          <a:noFill/>
          <a:ln>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it-IT" sz="1400" b="1" i="0" u="none" strike="noStrike" kern="1200" cap="none" spc="0" baseline="0">
                <a:solidFill>
                  <a:srgbClr val="000000"/>
                </a:solidFill>
                <a:uFillTx/>
                <a:latin typeface="Shaker2Lancet-BoldItalic"/>
              </a:rPr>
              <a:t>Rollig C et al. Lancet </a:t>
            </a:r>
            <a:r>
              <a:rPr lang="it-IT" sz="1400" b="1" i="0" u="none" strike="noStrike" kern="1200" cap="none" spc="0" baseline="0">
                <a:solidFill>
                  <a:srgbClr val="000000"/>
                </a:solidFill>
                <a:uFillTx/>
                <a:latin typeface="Shaker2Lancet-Bold"/>
              </a:rPr>
              <a:t>2015; 385: 2197–208</a:t>
            </a:r>
            <a:endParaRPr lang="it-IT" sz="4000" b="0" i="0" u="none" strike="noStrike" kern="1200" cap="none" spc="0" baseline="0">
              <a:solidFill>
                <a:srgbClr val="000000"/>
              </a:solidFill>
              <a:uFillTx/>
              <a:latin typeface="Calibri"/>
            </a:endParaRPr>
          </a:p>
        </p:txBody>
      </p:sp>
      <p:pic>
        <p:nvPicPr>
          <p:cNvPr id="5" name="Immagine 4">
            <a:extLst>
              <a:ext uri="{FF2B5EF4-FFF2-40B4-BE49-F238E27FC236}">
                <a16:creationId xmlns:a16="http://schemas.microsoft.com/office/drawing/2014/main" id="{11DB5734-1FF7-4320-8ECC-9123FE3080BC}"/>
              </a:ext>
            </a:extLst>
          </p:cNvPr>
          <p:cNvPicPr>
            <a:picLocks noChangeAspect="1"/>
          </p:cNvPicPr>
          <p:nvPr/>
        </p:nvPicPr>
        <p:blipFill rotWithShape="1">
          <a:blip r:embed="rId3"/>
          <a:srcRect l="2617" t="48154" r="3263" b="2011"/>
          <a:stretch/>
        </p:blipFill>
        <p:spPr>
          <a:xfrm>
            <a:off x="6400663" y="2249998"/>
            <a:ext cx="5472608" cy="352208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latin typeface="+mn-lt"/>
              </a:rPr>
              <a:t>Supportive care</a:t>
            </a:r>
          </a:p>
        </p:txBody>
      </p:sp>
      <p:graphicFrame>
        <p:nvGraphicFramePr>
          <p:cNvPr id="8" name="Content Placeholder 3"/>
          <p:cNvGraphicFramePr>
            <a:graphicFrameLocks noGrp="1"/>
          </p:cNvGraphicFramePr>
          <p:nvPr>
            <p:ph idx="1"/>
            <p:extLst>
              <p:ext uri="{D42A27DB-BD31-4B8C-83A1-F6EECF244321}">
                <p14:modId xmlns:p14="http://schemas.microsoft.com/office/powerpoint/2010/main" val="2848415745"/>
              </p:ext>
            </p:extLst>
          </p:nvPr>
        </p:nvGraphicFramePr>
        <p:xfrm>
          <a:off x="2189956" y="1935117"/>
          <a:ext cx="7812087" cy="3610862"/>
        </p:xfrm>
        <a:graphic>
          <a:graphicData uri="http://schemas.openxmlformats.org/drawingml/2006/table">
            <a:tbl>
              <a:tblPr firstRow="1" bandRow="1">
                <a:tableStyleId>{3C2FFA5D-87B4-456A-9821-1D502468CF0F}</a:tableStyleId>
              </a:tblPr>
              <a:tblGrid>
                <a:gridCol w="2535658">
                  <a:extLst>
                    <a:ext uri="{9D8B030D-6E8A-4147-A177-3AD203B41FA5}">
                      <a16:colId xmlns:a16="http://schemas.microsoft.com/office/drawing/2014/main" val="20000"/>
                    </a:ext>
                  </a:extLst>
                </a:gridCol>
                <a:gridCol w="5276429">
                  <a:extLst>
                    <a:ext uri="{9D8B030D-6E8A-4147-A177-3AD203B41FA5}">
                      <a16:colId xmlns:a16="http://schemas.microsoft.com/office/drawing/2014/main" val="20001"/>
                    </a:ext>
                  </a:extLst>
                </a:gridCol>
              </a:tblGrid>
              <a:tr h="433106">
                <a:tc>
                  <a:txBody>
                    <a:bodyPr/>
                    <a:lstStyle/>
                    <a:p>
                      <a:pPr marL="52388" indent="0"/>
                      <a:r>
                        <a:rPr lang="en-US" sz="1600" b="1" dirty="0"/>
                        <a:t>Symptom burden</a:t>
                      </a:r>
                      <a:endParaRPr lang="en-US" sz="1600" b="1" dirty="0">
                        <a:solidFill>
                          <a:schemeClr val="bg1"/>
                        </a:solidFill>
                        <a:latin typeface="Arial" panose="020B0604020202020204" pitchFamily="34" charset="0"/>
                        <a:cs typeface="Arial" panose="020B0604020202020204" pitchFamily="34" charset="0"/>
                      </a:endParaRPr>
                    </a:p>
                  </a:txBody>
                  <a:tcPr marL="82388" marR="82388" anchor="b"/>
                </a:tc>
                <a:tc>
                  <a:txBody>
                    <a:bodyPr/>
                    <a:lstStyle/>
                    <a:p>
                      <a:r>
                        <a:rPr lang="en-US" sz="1600" b="1" dirty="0"/>
                        <a:t>Prevention/treatment</a:t>
                      </a:r>
                      <a:r>
                        <a:rPr lang="en-US" sz="1600" b="1" baseline="0" dirty="0"/>
                        <a:t> strategy</a:t>
                      </a:r>
                      <a:endParaRPr lang="en-US" sz="1600" b="1" dirty="0">
                        <a:solidFill>
                          <a:schemeClr val="bg1"/>
                        </a:solidFill>
                        <a:latin typeface="Arial" panose="020B0604020202020204" pitchFamily="34" charset="0"/>
                        <a:cs typeface="Arial" panose="020B0604020202020204" pitchFamily="34" charset="0"/>
                      </a:endParaRPr>
                    </a:p>
                  </a:txBody>
                  <a:tcPr marL="82388" marR="82388" anchor="b"/>
                </a:tc>
                <a:extLst>
                  <a:ext uri="{0D108BD9-81ED-4DB2-BD59-A6C34878D82A}">
                    <a16:rowId xmlns:a16="http://schemas.microsoft.com/office/drawing/2014/main" val="10000"/>
                  </a:ext>
                </a:extLst>
              </a:tr>
              <a:tr h="433106">
                <a:tc>
                  <a:txBody>
                    <a:bodyPr/>
                    <a:lstStyle/>
                    <a:p>
                      <a:pPr marL="52388" indent="0"/>
                      <a:r>
                        <a:rPr lang="en-US" sz="1600" b="1" dirty="0"/>
                        <a:t>Anemia</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tc>
                  <a:txBody>
                    <a:bodyPr/>
                    <a:lstStyle/>
                    <a:p>
                      <a:r>
                        <a:rPr lang="en-US" sz="1600" b="1" dirty="0"/>
                        <a:t>Blood transfusion,</a:t>
                      </a:r>
                      <a:r>
                        <a:rPr lang="en-US" sz="1600" b="1" baseline="0" dirty="0"/>
                        <a:t> </a:t>
                      </a:r>
                      <a:r>
                        <a:rPr lang="en-US" sz="1600" b="1" dirty="0"/>
                        <a:t>ESAs, iron supplementation</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extLst>
                  <a:ext uri="{0D108BD9-81ED-4DB2-BD59-A6C34878D82A}">
                    <a16:rowId xmlns:a16="http://schemas.microsoft.com/office/drawing/2014/main" val="10001"/>
                  </a:ext>
                </a:extLst>
              </a:tr>
              <a:tr h="433106">
                <a:tc>
                  <a:txBody>
                    <a:bodyPr/>
                    <a:lstStyle/>
                    <a:p>
                      <a:pPr marL="52388" indent="0" algn="l" defTabSz="914400" rtl="0" eaLnBrk="1" latinLnBrk="0" hangingPunct="1"/>
                      <a:r>
                        <a:rPr lang="en-US" sz="1600" b="1" kern="1200" dirty="0"/>
                        <a:t>Thrombosis</a:t>
                      </a:r>
                      <a:endParaRPr lang="en-US" sz="1600" b="1" kern="1200" dirty="0">
                        <a:solidFill>
                          <a:schemeClr val="tx1"/>
                        </a:solidFill>
                        <a:latin typeface="Arial" panose="020B0604020202020204" pitchFamily="34" charset="0"/>
                        <a:ea typeface="+mn-ea"/>
                        <a:cs typeface="Arial" panose="020B0604020202020204" pitchFamily="34" charset="0"/>
                      </a:endParaRPr>
                    </a:p>
                  </a:txBody>
                  <a:tcPr marL="82388" marR="82388" anchor="ctr"/>
                </a:tc>
                <a:tc>
                  <a:txBody>
                    <a:bodyPr/>
                    <a:lstStyle/>
                    <a:p>
                      <a:r>
                        <a:rPr lang="en-US" sz="1600" b="1" dirty="0"/>
                        <a:t>Aspirin, LMWH, warfarin prophylaxis and treatment</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extLst>
                  <a:ext uri="{0D108BD9-81ED-4DB2-BD59-A6C34878D82A}">
                    <a16:rowId xmlns:a16="http://schemas.microsoft.com/office/drawing/2014/main" val="10002"/>
                  </a:ext>
                </a:extLst>
              </a:tr>
              <a:tr h="433106">
                <a:tc>
                  <a:txBody>
                    <a:bodyPr/>
                    <a:lstStyle/>
                    <a:p>
                      <a:pPr marL="52388" indent="0" algn="l" defTabSz="914400" rtl="0" eaLnBrk="1" latinLnBrk="0" hangingPunct="1"/>
                      <a:r>
                        <a:rPr lang="en-US" sz="1600" b="1" kern="1200" dirty="0"/>
                        <a:t>Infection</a:t>
                      </a:r>
                      <a:endParaRPr lang="en-US" sz="1600" b="1" kern="1200" dirty="0">
                        <a:solidFill>
                          <a:schemeClr val="tx1"/>
                        </a:solidFill>
                        <a:latin typeface="Arial" panose="020B0604020202020204" pitchFamily="34" charset="0"/>
                        <a:ea typeface="+mn-ea"/>
                        <a:cs typeface="Arial" panose="020B0604020202020204" pitchFamily="34" charset="0"/>
                      </a:endParaRPr>
                    </a:p>
                  </a:txBody>
                  <a:tcPr marL="82388" marR="82388" anchor="ctr"/>
                </a:tc>
                <a:tc>
                  <a:txBody>
                    <a:bodyPr/>
                    <a:lstStyle/>
                    <a:p>
                      <a:r>
                        <a:rPr lang="en-US" sz="1600" b="1" dirty="0"/>
                        <a:t>Vaccination, prophylactic antivirals</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extLst>
                  <a:ext uri="{0D108BD9-81ED-4DB2-BD59-A6C34878D82A}">
                    <a16:rowId xmlns:a16="http://schemas.microsoft.com/office/drawing/2014/main" val="10003"/>
                  </a:ext>
                </a:extLst>
              </a:tr>
              <a:tr h="433106">
                <a:tc>
                  <a:txBody>
                    <a:bodyPr/>
                    <a:lstStyle/>
                    <a:p>
                      <a:pPr marL="52388" indent="0" algn="l" defTabSz="914400" rtl="0" eaLnBrk="1" latinLnBrk="0" hangingPunct="1"/>
                      <a:r>
                        <a:rPr lang="en-US" sz="1600" b="1" kern="1200" dirty="0"/>
                        <a:t>Pain</a:t>
                      </a:r>
                      <a:endParaRPr lang="en-US" sz="1600" b="1" kern="1200" dirty="0">
                        <a:solidFill>
                          <a:schemeClr val="tx1"/>
                        </a:solidFill>
                        <a:latin typeface="Arial" panose="020B0604020202020204" pitchFamily="34" charset="0"/>
                        <a:ea typeface="+mn-ea"/>
                        <a:cs typeface="Arial" panose="020B0604020202020204" pitchFamily="34" charset="0"/>
                      </a:endParaRPr>
                    </a:p>
                  </a:txBody>
                  <a:tcPr marL="82388" marR="82388" anchor="ctr"/>
                </a:tc>
                <a:tc>
                  <a:txBody>
                    <a:bodyPr/>
                    <a:lstStyle/>
                    <a:p>
                      <a:r>
                        <a:rPr lang="en-US" sz="1600" b="1" dirty="0"/>
                        <a:t>Bisphosphonates, radiotherapy, surgery, pain medication</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extLst>
                  <a:ext uri="{0D108BD9-81ED-4DB2-BD59-A6C34878D82A}">
                    <a16:rowId xmlns:a16="http://schemas.microsoft.com/office/drawing/2014/main" val="10004"/>
                  </a:ext>
                </a:extLst>
              </a:tr>
              <a:tr h="433106">
                <a:tc>
                  <a:txBody>
                    <a:bodyPr/>
                    <a:lstStyle/>
                    <a:p>
                      <a:pPr marL="52388" indent="0" algn="l" defTabSz="914400" rtl="0" eaLnBrk="1" latinLnBrk="0" hangingPunct="1"/>
                      <a:r>
                        <a:rPr lang="en-US" sz="1600" b="1" kern="1200" dirty="0"/>
                        <a:t>Peripheral neuropathy</a:t>
                      </a:r>
                      <a:endParaRPr lang="en-US" sz="1600" b="1" kern="1200" dirty="0">
                        <a:solidFill>
                          <a:schemeClr val="tx1"/>
                        </a:solidFill>
                        <a:latin typeface="Arial" panose="020B0604020202020204" pitchFamily="34" charset="0"/>
                        <a:ea typeface="+mn-ea"/>
                        <a:cs typeface="Arial" panose="020B0604020202020204" pitchFamily="34" charset="0"/>
                      </a:endParaRPr>
                    </a:p>
                  </a:txBody>
                  <a:tcPr marL="82388" marR="82388" anchor="ctr"/>
                </a:tc>
                <a:tc>
                  <a:txBody>
                    <a:bodyPr/>
                    <a:lstStyle/>
                    <a:p>
                      <a:r>
                        <a:rPr lang="en-US" sz="1600" b="1" dirty="0"/>
                        <a:t>Dose reduction or discontinuation,</a:t>
                      </a:r>
                      <a:r>
                        <a:rPr lang="en-US" sz="1600" b="1" baseline="0" dirty="0"/>
                        <a:t> analgesics</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extLst>
                  <a:ext uri="{0D108BD9-81ED-4DB2-BD59-A6C34878D82A}">
                    <a16:rowId xmlns:a16="http://schemas.microsoft.com/office/drawing/2014/main" val="10005"/>
                  </a:ext>
                </a:extLst>
              </a:tr>
              <a:tr h="423963">
                <a:tc>
                  <a:txBody>
                    <a:bodyPr/>
                    <a:lstStyle/>
                    <a:p>
                      <a:pPr marL="52388" indent="0" algn="l" defTabSz="914400" rtl="0" eaLnBrk="1" latinLnBrk="0" hangingPunct="1"/>
                      <a:r>
                        <a:rPr lang="en-US" sz="1600" b="1" kern="1200" dirty="0"/>
                        <a:t>Osteonecrosis of the jaw</a:t>
                      </a:r>
                      <a:endParaRPr lang="en-US" sz="1600" b="1" kern="1200" dirty="0">
                        <a:solidFill>
                          <a:schemeClr val="tx1"/>
                        </a:solidFill>
                        <a:latin typeface="Arial" panose="020B0604020202020204" pitchFamily="34" charset="0"/>
                        <a:ea typeface="+mn-ea"/>
                        <a:cs typeface="Arial" panose="020B0604020202020204" pitchFamily="34" charset="0"/>
                      </a:endParaRPr>
                    </a:p>
                  </a:txBody>
                  <a:tcPr marL="82388" marR="82388" anchor="ctr"/>
                </a:tc>
                <a:tc>
                  <a:txBody>
                    <a:bodyPr/>
                    <a:lstStyle/>
                    <a:p>
                      <a:r>
                        <a:rPr lang="en-US" sz="1600" b="1" dirty="0"/>
                        <a:t>Avoid</a:t>
                      </a:r>
                      <a:r>
                        <a:rPr lang="en-US" sz="1600" b="1" baseline="0" dirty="0"/>
                        <a:t> invasive dental procedures during and around bisphosphonate therapy; good oral hygiene</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extLst>
                  <a:ext uri="{0D108BD9-81ED-4DB2-BD59-A6C34878D82A}">
                    <a16:rowId xmlns:a16="http://schemas.microsoft.com/office/drawing/2014/main" val="10006"/>
                  </a:ext>
                </a:extLst>
              </a:tr>
              <a:tr h="433106">
                <a:tc>
                  <a:txBody>
                    <a:bodyPr/>
                    <a:lstStyle/>
                    <a:p>
                      <a:pPr marL="52388" indent="0" algn="l" defTabSz="914400" rtl="0" eaLnBrk="1" latinLnBrk="0" hangingPunct="1"/>
                      <a:r>
                        <a:rPr lang="en-US" sz="1600" b="1" kern="1200" dirty="0"/>
                        <a:t>Compression fractures</a:t>
                      </a:r>
                      <a:endParaRPr lang="en-US" sz="1600" b="1" kern="1200" dirty="0">
                        <a:solidFill>
                          <a:schemeClr val="tx1"/>
                        </a:solidFill>
                        <a:latin typeface="Arial" panose="020B0604020202020204" pitchFamily="34" charset="0"/>
                        <a:ea typeface="+mn-ea"/>
                        <a:cs typeface="Arial" panose="020B0604020202020204" pitchFamily="34" charset="0"/>
                      </a:endParaRPr>
                    </a:p>
                  </a:txBody>
                  <a:tcPr marL="82388" marR="82388" anchor="ctr"/>
                </a:tc>
                <a:tc>
                  <a:txBody>
                    <a:bodyPr/>
                    <a:lstStyle/>
                    <a:p>
                      <a:r>
                        <a:rPr lang="en-US" sz="1600" b="1" dirty="0" err="1"/>
                        <a:t>Kyphoplasty</a:t>
                      </a:r>
                      <a:r>
                        <a:rPr lang="en-US" sz="1600" b="1" dirty="0"/>
                        <a:t>, </a:t>
                      </a:r>
                      <a:r>
                        <a:rPr lang="en-US" sz="1600" b="1" dirty="0" err="1"/>
                        <a:t>vertebroplasty</a:t>
                      </a:r>
                      <a:endParaRPr lang="en-US" sz="1600" b="1" dirty="0">
                        <a:solidFill>
                          <a:schemeClr val="tx1"/>
                        </a:solidFill>
                        <a:latin typeface="Arial" panose="020B0604020202020204" pitchFamily="34" charset="0"/>
                        <a:cs typeface="Arial" panose="020B0604020202020204" pitchFamily="34" charset="0"/>
                      </a:endParaRPr>
                    </a:p>
                  </a:txBody>
                  <a:tcPr marL="82388" marR="82388" anchor="ctr"/>
                </a:tc>
                <a:extLst>
                  <a:ext uri="{0D108BD9-81ED-4DB2-BD59-A6C34878D82A}">
                    <a16:rowId xmlns:a16="http://schemas.microsoft.com/office/drawing/2014/main" val="10007"/>
                  </a:ext>
                </a:extLst>
              </a:tr>
            </a:tbl>
          </a:graphicData>
        </a:graphic>
      </p:graphicFrame>
      <p:sp>
        <p:nvSpPr>
          <p:cNvPr id="13" name="Text Placeholder 12"/>
          <p:cNvSpPr>
            <a:spLocks noGrp="1"/>
          </p:cNvSpPr>
          <p:nvPr>
            <p:ph type="body" sz="quarter" idx="14"/>
          </p:nvPr>
        </p:nvSpPr>
        <p:spPr>
          <a:xfrm>
            <a:off x="551384" y="6130919"/>
            <a:ext cx="6624736" cy="361950"/>
          </a:xfrm>
        </p:spPr>
        <p:txBody>
          <a:bodyPr/>
          <a:lstStyle/>
          <a:p>
            <a:r>
              <a:rPr lang="en-GB" sz="1100" b="1" dirty="0"/>
              <a:t>Snowden. Br J </a:t>
            </a:r>
            <a:r>
              <a:rPr lang="en-GB" sz="1100" b="1" dirty="0" err="1"/>
              <a:t>Haematol</a:t>
            </a:r>
            <a:r>
              <a:rPr lang="en-GB" sz="1100" b="1" dirty="0"/>
              <a:t>. 2011;154:76; Mendoza. J Pain. 2012;13:564; Terpos. J </a:t>
            </a:r>
            <a:r>
              <a:rPr lang="en-GB" sz="1100" b="1" dirty="0" err="1"/>
              <a:t>Clin</a:t>
            </a:r>
            <a:r>
              <a:rPr lang="en-GB" sz="1100" b="1" dirty="0"/>
              <a:t> </a:t>
            </a:r>
            <a:r>
              <a:rPr lang="en-GB" sz="1100" b="1" dirty="0" err="1"/>
              <a:t>Oncol</a:t>
            </a:r>
            <a:r>
              <a:rPr lang="en-GB" sz="1100" b="1" dirty="0"/>
              <a:t>. 2013;31:2347.</a:t>
            </a:r>
            <a:endParaRPr lang="en-US" sz="1100" b="1" dirty="0"/>
          </a:p>
        </p:txBody>
      </p:sp>
      <p:sp>
        <p:nvSpPr>
          <p:cNvPr id="19" name="Text Placeholder 18"/>
          <p:cNvSpPr>
            <a:spLocks noGrp="1"/>
          </p:cNvSpPr>
          <p:nvPr>
            <p:ph type="body" sz="quarter" idx="15"/>
          </p:nvPr>
        </p:nvSpPr>
        <p:spPr>
          <a:xfrm>
            <a:off x="5664203" y="6130919"/>
            <a:ext cx="5689600" cy="361950"/>
          </a:xfrm>
        </p:spPr>
        <p:txBody>
          <a:bodyPr/>
          <a:lstStyle/>
          <a:p>
            <a:r>
              <a:rPr lang="en-GB" sz="1200" b="1" dirty="0"/>
              <a:t>ESA, erythropoiesis stimulating agent; </a:t>
            </a:r>
            <a:br>
              <a:rPr lang="en-GB" sz="1200" b="1" dirty="0"/>
            </a:br>
            <a:r>
              <a:rPr lang="en-GB" sz="1200" b="1" dirty="0"/>
              <a:t>LMWH, low molecular weight heparin.</a:t>
            </a:r>
          </a:p>
        </p:txBody>
      </p:sp>
    </p:spTree>
    <p:extLst>
      <p:ext uri="{BB962C8B-B14F-4D97-AF65-F5344CB8AC3E}">
        <p14:creationId xmlns:p14="http://schemas.microsoft.com/office/powerpoint/2010/main" val="26691292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Freeform 7"/>
          <p:cNvSpPr>
            <a:spLocks/>
          </p:cNvSpPr>
          <p:nvPr/>
        </p:nvSpPr>
        <p:spPr bwMode="auto">
          <a:xfrm>
            <a:off x="2743020" y="2251862"/>
            <a:ext cx="6702903" cy="3463138"/>
          </a:xfrm>
          <a:custGeom>
            <a:avLst/>
            <a:gdLst>
              <a:gd name="T0" fmla="*/ 0 w 4281"/>
              <a:gd name="T1" fmla="*/ 1868 h 1868"/>
              <a:gd name="T2" fmla="*/ 1051 w 4281"/>
              <a:gd name="T3" fmla="*/ 1863 h 1868"/>
              <a:gd name="T4" fmla="*/ 1737 w 4281"/>
              <a:gd name="T5" fmla="*/ 855 h 1868"/>
              <a:gd name="T6" fmla="*/ 1838 w 4281"/>
              <a:gd name="T7" fmla="*/ 1647 h 1868"/>
              <a:gd name="T8" fmla="*/ 2380 w 4281"/>
              <a:gd name="T9" fmla="*/ 1648 h 1868"/>
              <a:gd name="T10" fmla="*/ 2659 w 4281"/>
              <a:gd name="T11" fmla="*/ 1248 h 1868"/>
              <a:gd name="T12" fmla="*/ 2812 w 4281"/>
              <a:gd name="T13" fmla="*/ 1516 h 1868"/>
              <a:gd name="T14" fmla="*/ 3097 w 4281"/>
              <a:gd name="T15" fmla="*/ 1516 h 1868"/>
              <a:gd name="T16" fmla="*/ 3619 w 4281"/>
              <a:gd name="T17" fmla="*/ 533 h 1868"/>
              <a:gd name="T18" fmla="*/ 3701 w 4281"/>
              <a:gd name="T19" fmla="*/ 1114 h 1868"/>
              <a:gd name="T20" fmla="*/ 4281 w 4281"/>
              <a:gd name="T21" fmla="*/ 0 h 186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connsiteX0" fmla="*/ 0 w 10000"/>
              <a:gd name="connsiteY0" fmla="*/ 10000 h 10000"/>
              <a:gd name="connsiteX1" fmla="*/ 2455 w 10000"/>
              <a:gd name="connsiteY1" fmla="*/ 9973 h 10000"/>
              <a:gd name="connsiteX2" fmla="*/ 4057 w 10000"/>
              <a:gd name="connsiteY2" fmla="*/ 4577 h 10000"/>
              <a:gd name="connsiteX3" fmla="*/ 4293 w 10000"/>
              <a:gd name="connsiteY3" fmla="*/ 8817 h 10000"/>
              <a:gd name="connsiteX4" fmla="*/ 5559 w 10000"/>
              <a:gd name="connsiteY4" fmla="*/ 8822 h 10000"/>
              <a:gd name="connsiteX5" fmla="*/ 6211 w 10000"/>
              <a:gd name="connsiteY5" fmla="*/ 6681 h 10000"/>
              <a:gd name="connsiteX6" fmla="*/ 6569 w 10000"/>
              <a:gd name="connsiteY6" fmla="*/ 8116 h 10000"/>
              <a:gd name="connsiteX7" fmla="*/ 7234 w 10000"/>
              <a:gd name="connsiteY7" fmla="*/ 8116 h 10000"/>
              <a:gd name="connsiteX8" fmla="*/ 8454 w 10000"/>
              <a:gd name="connsiteY8" fmla="*/ 2853 h 10000"/>
              <a:gd name="connsiteX9" fmla="*/ 8645 w 10000"/>
              <a:gd name="connsiteY9" fmla="*/ 5964 h 10000"/>
              <a:gd name="connsiteX10" fmla="*/ 9861 w 10000"/>
              <a:gd name="connsiteY10" fmla="*/ 534 h 10000"/>
              <a:gd name="connsiteX11" fmla="*/ 10000 w 10000"/>
              <a:gd name="connsiteY11" fmla="*/ 0 h 10000"/>
              <a:gd name="connsiteX0" fmla="*/ 0 w 9907"/>
              <a:gd name="connsiteY0" fmla="*/ 9644 h 10723"/>
              <a:gd name="connsiteX1" fmla="*/ 2455 w 9907"/>
              <a:gd name="connsiteY1" fmla="*/ 9617 h 10723"/>
              <a:gd name="connsiteX2" fmla="*/ 4057 w 9907"/>
              <a:gd name="connsiteY2" fmla="*/ 4221 h 10723"/>
              <a:gd name="connsiteX3" fmla="*/ 4293 w 9907"/>
              <a:gd name="connsiteY3" fmla="*/ 8461 h 10723"/>
              <a:gd name="connsiteX4" fmla="*/ 5559 w 9907"/>
              <a:gd name="connsiteY4" fmla="*/ 8466 h 10723"/>
              <a:gd name="connsiteX5" fmla="*/ 6211 w 9907"/>
              <a:gd name="connsiteY5" fmla="*/ 6325 h 10723"/>
              <a:gd name="connsiteX6" fmla="*/ 6569 w 9907"/>
              <a:gd name="connsiteY6" fmla="*/ 7760 h 10723"/>
              <a:gd name="connsiteX7" fmla="*/ 7234 w 9907"/>
              <a:gd name="connsiteY7" fmla="*/ 7760 h 10723"/>
              <a:gd name="connsiteX8" fmla="*/ 8454 w 9907"/>
              <a:gd name="connsiteY8" fmla="*/ 2497 h 10723"/>
              <a:gd name="connsiteX9" fmla="*/ 8645 w 9907"/>
              <a:gd name="connsiteY9" fmla="*/ 5608 h 10723"/>
              <a:gd name="connsiteX10" fmla="*/ 9861 w 9907"/>
              <a:gd name="connsiteY10" fmla="*/ 178 h 10723"/>
              <a:gd name="connsiteX11" fmla="*/ 9905 w 9907"/>
              <a:gd name="connsiteY11" fmla="*/ 10545 h 10723"/>
              <a:gd name="connsiteX0" fmla="*/ 0 w 10000"/>
              <a:gd name="connsiteY0" fmla="*/ 8994 h 10790"/>
              <a:gd name="connsiteX1" fmla="*/ 2478 w 10000"/>
              <a:gd name="connsiteY1" fmla="*/ 8969 h 10790"/>
              <a:gd name="connsiteX2" fmla="*/ 4095 w 10000"/>
              <a:gd name="connsiteY2" fmla="*/ 3936 h 10790"/>
              <a:gd name="connsiteX3" fmla="*/ 4333 w 10000"/>
              <a:gd name="connsiteY3" fmla="*/ 7891 h 10790"/>
              <a:gd name="connsiteX4" fmla="*/ 5611 w 10000"/>
              <a:gd name="connsiteY4" fmla="*/ 7895 h 10790"/>
              <a:gd name="connsiteX5" fmla="*/ 6269 w 10000"/>
              <a:gd name="connsiteY5" fmla="*/ 5899 h 10790"/>
              <a:gd name="connsiteX6" fmla="*/ 6631 w 10000"/>
              <a:gd name="connsiteY6" fmla="*/ 7237 h 10790"/>
              <a:gd name="connsiteX7" fmla="*/ 7302 w 10000"/>
              <a:gd name="connsiteY7" fmla="*/ 7237 h 10790"/>
              <a:gd name="connsiteX8" fmla="*/ 8533 w 10000"/>
              <a:gd name="connsiteY8" fmla="*/ 2329 h 10790"/>
              <a:gd name="connsiteX9" fmla="*/ 8726 w 10000"/>
              <a:gd name="connsiteY9" fmla="*/ 5230 h 10790"/>
              <a:gd name="connsiteX10" fmla="*/ 9954 w 10000"/>
              <a:gd name="connsiteY10" fmla="*/ 166 h 10790"/>
              <a:gd name="connsiteX11" fmla="*/ 9979 w 10000"/>
              <a:gd name="connsiteY11" fmla="*/ 10624 h 10790"/>
              <a:gd name="connsiteX0" fmla="*/ 0 w 10000"/>
              <a:gd name="connsiteY0" fmla="*/ 8994 h 10790"/>
              <a:gd name="connsiteX1" fmla="*/ 128 w 10000"/>
              <a:gd name="connsiteY1" fmla="*/ 9001 h 10790"/>
              <a:gd name="connsiteX2" fmla="*/ 2478 w 10000"/>
              <a:gd name="connsiteY2" fmla="*/ 8969 h 10790"/>
              <a:gd name="connsiteX3" fmla="*/ 4095 w 10000"/>
              <a:gd name="connsiteY3" fmla="*/ 3936 h 10790"/>
              <a:gd name="connsiteX4" fmla="*/ 4333 w 10000"/>
              <a:gd name="connsiteY4" fmla="*/ 7891 h 10790"/>
              <a:gd name="connsiteX5" fmla="*/ 5611 w 10000"/>
              <a:gd name="connsiteY5" fmla="*/ 7895 h 10790"/>
              <a:gd name="connsiteX6" fmla="*/ 6269 w 10000"/>
              <a:gd name="connsiteY6" fmla="*/ 5899 h 10790"/>
              <a:gd name="connsiteX7" fmla="*/ 6631 w 10000"/>
              <a:gd name="connsiteY7" fmla="*/ 7237 h 10790"/>
              <a:gd name="connsiteX8" fmla="*/ 7302 w 10000"/>
              <a:gd name="connsiteY8" fmla="*/ 7237 h 10790"/>
              <a:gd name="connsiteX9" fmla="*/ 8533 w 10000"/>
              <a:gd name="connsiteY9" fmla="*/ 2329 h 10790"/>
              <a:gd name="connsiteX10" fmla="*/ 8726 w 10000"/>
              <a:gd name="connsiteY10" fmla="*/ 5230 h 10790"/>
              <a:gd name="connsiteX11" fmla="*/ 9954 w 10000"/>
              <a:gd name="connsiteY11" fmla="*/ 166 h 10790"/>
              <a:gd name="connsiteX12" fmla="*/ 9979 w 10000"/>
              <a:gd name="connsiteY12" fmla="*/ 10624 h 10790"/>
              <a:gd name="connsiteX0" fmla="*/ 0 w 10000"/>
              <a:gd name="connsiteY0" fmla="*/ 8994 h 10790"/>
              <a:gd name="connsiteX1" fmla="*/ 128 w 10000"/>
              <a:gd name="connsiteY1" fmla="*/ 10540 h 10790"/>
              <a:gd name="connsiteX2" fmla="*/ 128 w 10000"/>
              <a:gd name="connsiteY2" fmla="*/ 9001 h 10790"/>
              <a:gd name="connsiteX3" fmla="*/ 2478 w 10000"/>
              <a:gd name="connsiteY3" fmla="*/ 8969 h 10790"/>
              <a:gd name="connsiteX4" fmla="*/ 4095 w 10000"/>
              <a:gd name="connsiteY4" fmla="*/ 3936 h 10790"/>
              <a:gd name="connsiteX5" fmla="*/ 4333 w 10000"/>
              <a:gd name="connsiteY5" fmla="*/ 7891 h 10790"/>
              <a:gd name="connsiteX6" fmla="*/ 5611 w 10000"/>
              <a:gd name="connsiteY6" fmla="*/ 7895 h 10790"/>
              <a:gd name="connsiteX7" fmla="*/ 6269 w 10000"/>
              <a:gd name="connsiteY7" fmla="*/ 5899 h 10790"/>
              <a:gd name="connsiteX8" fmla="*/ 6631 w 10000"/>
              <a:gd name="connsiteY8" fmla="*/ 7237 h 10790"/>
              <a:gd name="connsiteX9" fmla="*/ 7302 w 10000"/>
              <a:gd name="connsiteY9" fmla="*/ 7237 h 10790"/>
              <a:gd name="connsiteX10" fmla="*/ 8533 w 10000"/>
              <a:gd name="connsiteY10" fmla="*/ 2329 h 10790"/>
              <a:gd name="connsiteX11" fmla="*/ 8726 w 10000"/>
              <a:gd name="connsiteY11" fmla="*/ 5230 h 10790"/>
              <a:gd name="connsiteX12" fmla="*/ 9954 w 10000"/>
              <a:gd name="connsiteY12" fmla="*/ 166 h 10790"/>
              <a:gd name="connsiteX13" fmla="*/ 9979 w 10000"/>
              <a:gd name="connsiteY13" fmla="*/ 10624 h 10790"/>
              <a:gd name="connsiteX0" fmla="*/ 0 w 10000"/>
              <a:gd name="connsiteY0" fmla="*/ 8994 h 11001"/>
              <a:gd name="connsiteX1" fmla="*/ 80 w 10000"/>
              <a:gd name="connsiteY1" fmla="*/ 10743 h 11001"/>
              <a:gd name="connsiteX2" fmla="*/ 128 w 10000"/>
              <a:gd name="connsiteY2" fmla="*/ 10540 h 11001"/>
              <a:gd name="connsiteX3" fmla="*/ 128 w 10000"/>
              <a:gd name="connsiteY3" fmla="*/ 9001 h 11001"/>
              <a:gd name="connsiteX4" fmla="*/ 2478 w 10000"/>
              <a:gd name="connsiteY4" fmla="*/ 8969 h 11001"/>
              <a:gd name="connsiteX5" fmla="*/ 4095 w 10000"/>
              <a:gd name="connsiteY5" fmla="*/ 3936 h 11001"/>
              <a:gd name="connsiteX6" fmla="*/ 4333 w 10000"/>
              <a:gd name="connsiteY6" fmla="*/ 7891 h 11001"/>
              <a:gd name="connsiteX7" fmla="*/ 5611 w 10000"/>
              <a:gd name="connsiteY7" fmla="*/ 7895 h 11001"/>
              <a:gd name="connsiteX8" fmla="*/ 6269 w 10000"/>
              <a:gd name="connsiteY8" fmla="*/ 5899 h 11001"/>
              <a:gd name="connsiteX9" fmla="*/ 6631 w 10000"/>
              <a:gd name="connsiteY9" fmla="*/ 7237 h 11001"/>
              <a:gd name="connsiteX10" fmla="*/ 7302 w 10000"/>
              <a:gd name="connsiteY10" fmla="*/ 7237 h 11001"/>
              <a:gd name="connsiteX11" fmla="*/ 8533 w 10000"/>
              <a:gd name="connsiteY11" fmla="*/ 2329 h 11001"/>
              <a:gd name="connsiteX12" fmla="*/ 8726 w 10000"/>
              <a:gd name="connsiteY12" fmla="*/ 5230 h 11001"/>
              <a:gd name="connsiteX13" fmla="*/ 9954 w 10000"/>
              <a:gd name="connsiteY13" fmla="*/ 166 h 11001"/>
              <a:gd name="connsiteX14" fmla="*/ 9979 w 10000"/>
              <a:gd name="connsiteY14" fmla="*/ 10624 h 11001"/>
              <a:gd name="connsiteX0" fmla="*/ 272 w 10272"/>
              <a:gd name="connsiteY0" fmla="*/ 8994 h 10790"/>
              <a:gd name="connsiteX1" fmla="*/ 352 w 10272"/>
              <a:gd name="connsiteY1" fmla="*/ 10743 h 10790"/>
              <a:gd name="connsiteX2" fmla="*/ 400 w 10272"/>
              <a:gd name="connsiteY2" fmla="*/ 9001 h 10790"/>
              <a:gd name="connsiteX3" fmla="*/ 2750 w 10272"/>
              <a:gd name="connsiteY3" fmla="*/ 8969 h 10790"/>
              <a:gd name="connsiteX4" fmla="*/ 4367 w 10272"/>
              <a:gd name="connsiteY4" fmla="*/ 3936 h 10790"/>
              <a:gd name="connsiteX5" fmla="*/ 4605 w 10272"/>
              <a:gd name="connsiteY5" fmla="*/ 7891 h 10790"/>
              <a:gd name="connsiteX6" fmla="*/ 5883 w 10272"/>
              <a:gd name="connsiteY6" fmla="*/ 7895 h 10790"/>
              <a:gd name="connsiteX7" fmla="*/ 6541 w 10272"/>
              <a:gd name="connsiteY7" fmla="*/ 5899 h 10790"/>
              <a:gd name="connsiteX8" fmla="*/ 6903 w 10272"/>
              <a:gd name="connsiteY8" fmla="*/ 7237 h 10790"/>
              <a:gd name="connsiteX9" fmla="*/ 7574 w 10272"/>
              <a:gd name="connsiteY9" fmla="*/ 7237 h 10790"/>
              <a:gd name="connsiteX10" fmla="*/ 8805 w 10272"/>
              <a:gd name="connsiteY10" fmla="*/ 2329 h 10790"/>
              <a:gd name="connsiteX11" fmla="*/ 8998 w 10272"/>
              <a:gd name="connsiteY11" fmla="*/ 5230 h 10790"/>
              <a:gd name="connsiteX12" fmla="*/ 10226 w 10272"/>
              <a:gd name="connsiteY12" fmla="*/ 166 h 10790"/>
              <a:gd name="connsiteX13" fmla="*/ 10251 w 10272"/>
              <a:gd name="connsiteY13" fmla="*/ 10624 h 10790"/>
              <a:gd name="connsiteX0" fmla="*/ 285 w 10285"/>
              <a:gd name="connsiteY0" fmla="*/ 8994 h 10790"/>
              <a:gd name="connsiteX1" fmla="*/ 413 w 10285"/>
              <a:gd name="connsiteY1" fmla="*/ 9001 h 10790"/>
              <a:gd name="connsiteX2" fmla="*/ 2763 w 10285"/>
              <a:gd name="connsiteY2" fmla="*/ 8969 h 10790"/>
              <a:gd name="connsiteX3" fmla="*/ 4380 w 10285"/>
              <a:gd name="connsiteY3" fmla="*/ 3936 h 10790"/>
              <a:gd name="connsiteX4" fmla="*/ 4618 w 10285"/>
              <a:gd name="connsiteY4" fmla="*/ 7891 h 10790"/>
              <a:gd name="connsiteX5" fmla="*/ 5896 w 10285"/>
              <a:gd name="connsiteY5" fmla="*/ 7895 h 10790"/>
              <a:gd name="connsiteX6" fmla="*/ 6554 w 10285"/>
              <a:gd name="connsiteY6" fmla="*/ 5899 h 10790"/>
              <a:gd name="connsiteX7" fmla="*/ 6916 w 10285"/>
              <a:gd name="connsiteY7" fmla="*/ 7237 h 10790"/>
              <a:gd name="connsiteX8" fmla="*/ 7587 w 10285"/>
              <a:gd name="connsiteY8" fmla="*/ 7237 h 10790"/>
              <a:gd name="connsiteX9" fmla="*/ 8818 w 10285"/>
              <a:gd name="connsiteY9" fmla="*/ 2329 h 10790"/>
              <a:gd name="connsiteX10" fmla="*/ 9011 w 10285"/>
              <a:gd name="connsiteY10" fmla="*/ 5230 h 10790"/>
              <a:gd name="connsiteX11" fmla="*/ 10239 w 10285"/>
              <a:gd name="connsiteY11" fmla="*/ 166 h 10790"/>
              <a:gd name="connsiteX12" fmla="*/ 10264 w 10285"/>
              <a:gd name="connsiteY12" fmla="*/ 10624 h 10790"/>
              <a:gd name="connsiteX0" fmla="*/ 457 w 10285"/>
              <a:gd name="connsiteY0" fmla="*/ 10776 h 10790"/>
              <a:gd name="connsiteX1" fmla="*/ 413 w 10285"/>
              <a:gd name="connsiteY1" fmla="*/ 9001 h 10790"/>
              <a:gd name="connsiteX2" fmla="*/ 2763 w 10285"/>
              <a:gd name="connsiteY2" fmla="*/ 8969 h 10790"/>
              <a:gd name="connsiteX3" fmla="*/ 4380 w 10285"/>
              <a:gd name="connsiteY3" fmla="*/ 3936 h 10790"/>
              <a:gd name="connsiteX4" fmla="*/ 4618 w 10285"/>
              <a:gd name="connsiteY4" fmla="*/ 7891 h 10790"/>
              <a:gd name="connsiteX5" fmla="*/ 5896 w 10285"/>
              <a:gd name="connsiteY5" fmla="*/ 7895 h 10790"/>
              <a:gd name="connsiteX6" fmla="*/ 6554 w 10285"/>
              <a:gd name="connsiteY6" fmla="*/ 5899 h 10790"/>
              <a:gd name="connsiteX7" fmla="*/ 6916 w 10285"/>
              <a:gd name="connsiteY7" fmla="*/ 7237 h 10790"/>
              <a:gd name="connsiteX8" fmla="*/ 7587 w 10285"/>
              <a:gd name="connsiteY8" fmla="*/ 7237 h 10790"/>
              <a:gd name="connsiteX9" fmla="*/ 8818 w 10285"/>
              <a:gd name="connsiteY9" fmla="*/ 2329 h 10790"/>
              <a:gd name="connsiteX10" fmla="*/ 9011 w 10285"/>
              <a:gd name="connsiteY10" fmla="*/ 5230 h 10790"/>
              <a:gd name="connsiteX11" fmla="*/ 10239 w 10285"/>
              <a:gd name="connsiteY11" fmla="*/ 166 h 10790"/>
              <a:gd name="connsiteX12" fmla="*/ 10264 w 10285"/>
              <a:gd name="connsiteY12" fmla="*/ 10624 h 10790"/>
              <a:gd name="connsiteX0" fmla="*/ 457 w 10285"/>
              <a:gd name="connsiteY0" fmla="*/ 10776 h 10790"/>
              <a:gd name="connsiteX1" fmla="*/ 413 w 10285"/>
              <a:gd name="connsiteY1" fmla="*/ 9001 h 10790"/>
              <a:gd name="connsiteX2" fmla="*/ 2763 w 10285"/>
              <a:gd name="connsiteY2" fmla="*/ 8969 h 10790"/>
              <a:gd name="connsiteX3" fmla="*/ 4380 w 10285"/>
              <a:gd name="connsiteY3" fmla="*/ 3936 h 10790"/>
              <a:gd name="connsiteX4" fmla="*/ 4618 w 10285"/>
              <a:gd name="connsiteY4" fmla="*/ 7891 h 10790"/>
              <a:gd name="connsiteX5" fmla="*/ 5896 w 10285"/>
              <a:gd name="connsiteY5" fmla="*/ 7895 h 10790"/>
              <a:gd name="connsiteX6" fmla="*/ 6554 w 10285"/>
              <a:gd name="connsiteY6" fmla="*/ 5899 h 10790"/>
              <a:gd name="connsiteX7" fmla="*/ 6916 w 10285"/>
              <a:gd name="connsiteY7" fmla="*/ 7237 h 10790"/>
              <a:gd name="connsiteX8" fmla="*/ 7587 w 10285"/>
              <a:gd name="connsiteY8" fmla="*/ 7237 h 10790"/>
              <a:gd name="connsiteX9" fmla="*/ 8818 w 10285"/>
              <a:gd name="connsiteY9" fmla="*/ 2329 h 10790"/>
              <a:gd name="connsiteX10" fmla="*/ 9011 w 10285"/>
              <a:gd name="connsiteY10" fmla="*/ 5230 h 10790"/>
              <a:gd name="connsiteX11" fmla="*/ 10239 w 10285"/>
              <a:gd name="connsiteY11" fmla="*/ 166 h 10790"/>
              <a:gd name="connsiteX12" fmla="*/ 10264 w 10285"/>
              <a:gd name="connsiteY12" fmla="*/ 10624 h 10790"/>
              <a:gd name="connsiteX0" fmla="*/ 74 w 9902"/>
              <a:gd name="connsiteY0" fmla="*/ 10776 h 10790"/>
              <a:gd name="connsiteX1" fmla="*/ 30 w 9902"/>
              <a:gd name="connsiteY1" fmla="*/ 9001 h 10790"/>
              <a:gd name="connsiteX2" fmla="*/ 2380 w 9902"/>
              <a:gd name="connsiteY2" fmla="*/ 8969 h 10790"/>
              <a:gd name="connsiteX3" fmla="*/ 3997 w 9902"/>
              <a:gd name="connsiteY3" fmla="*/ 3936 h 10790"/>
              <a:gd name="connsiteX4" fmla="*/ 4235 w 9902"/>
              <a:gd name="connsiteY4" fmla="*/ 7891 h 10790"/>
              <a:gd name="connsiteX5" fmla="*/ 5513 w 9902"/>
              <a:gd name="connsiteY5" fmla="*/ 7895 h 10790"/>
              <a:gd name="connsiteX6" fmla="*/ 6171 w 9902"/>
              <a:gd name="connsiteY6" fmla="*/ 5899 h 10790"/>
              <a:gd name="connsiteX7" fmla="*/ 6533 w 9902"/>
              <a:gd name="connsiteY7" fmla="*/ 7237 h 10790"/>
              <a:gd name="connsiteX8" fmla="*/ 7204 w 9902"/>
              <a:gd name="connsiteY8" fmla="*/ 7237 h 10790"/>
              <a:gd name="connsiteX9" fmla="*/ 8435 w 9902"/>
              <a:gd name="connsiteY9" fmla="*/ 2329 h 10790"/>
              <a:gd name="connsiteX10" fmla="*/ 8628 w 9902"/>
              <a:gd name="connsiteY10" fmla="*/ 5230 h 10790"/>
              <a:gd name="connsiteX11" fmla="*/ 9856 w 9902"/>
              <a:gd name="connsiteY11" fmla="*/ 166 h 10790"/>
              <a:gd name="connsiteX12" fmla="*/ 9881 w 9902"/>
              <a:gd name="connsiteY12" fmla="*/ 10624 h 10790"/>
              <a:gd name="connsiteX0" fmla="*/ 0 w 10054"/>
              <a:gd name="connsiteY0" fmla="*/ 10066 h 10068"/>
              <a:gd name="connsiteX1" fmla="*/ 84 w 10054"/>
              <a:gd name="connsiteY1" fmla="*/ 8342 h 10068"/>
              <a:gd name="connsiteX2" fmla="*/ 2458 w 10054"/>
              <a:gd name="connsiteY2" fmla="*/ 8312 h 10068"/>
              <a:gd name="connsiteX3" fmla="*/ 4091 w 10054"/>
              <a:gd name="connsiteY3" fmla="*/ 3648 h 10068"/>
              <a:gd name="connsiteX4" fmla="*/ 4331 w 10054"/>
              <a:gd name="connsiteY4" fmla="*/ 7313 h 10068"/>
              <a:gd name="connsiteX5" fmla="*/ 5622 w 10054"/>
              <a:gd name="connsiteY5" fmla="*/ 7317 h 10068"/>
              <a:gd name="connsiteX6" fmla="*/ 6286 w 10054"/>
              <a:gd name="connsiteY6" fmla="*/ 5467 h 10068"/>
              <a:gd name="connsiteX7" fmla="*/ 6652 w 10054"/>
              <a:gd name="connsiteY7" fmla="*/ 6707 h 10068"/>
              <a:gd name="connsiteX8" fmla="*/ 7329 w 10054"/>
              <a:gd name="connsiteY8" fmla="*/ 6707 h 10068"/>
              <a:gd name="connsiteX9" fmla="*/ 8572 w 10054"/>
              <a:gd name="connsiteY9" fmla="*/ 2158 h 10068"/>
              <a:gd name="connsiteX10" fmla="*/ 8767 w 10054"/>
              <a:gd name="connsiteY10" fmla="*/ 4847 h 10068"/>
              <a:gd name="connsiteX11" fmla="*/ 10008 w 10054"/>
              <a:gd name="connsiteY11" fmla="*/ 154 h 10068"/>
              <a:gd name="connsiteX12" fmla="*/ 10033 w 10054"/>
              <a:gd name="connsiteY12" fmla="*/ 9846 h 10068"/>
              <a:gd name="connsiteX0" fmla="*/ 30 w 10084"/>
              <a:gd name="connsiteY0" fmla="*/ 10066 h 10068"/>
              <a:gd name="connsiteX1" fmla="*/ 30 w 10084"/>
              <a:gd name="connsiteY1" fmla="*/ 8289 h 10068"/>
              <a:gd name="connsiteX2" fmla="*/ 2488 w 10084"/>
              <a:gd name="connsiteY2" fmla="*/ 8312 h 10068"/>
              <a:gd name="connsiteX3" fmla="*/ 4121 w 10084"/>
              <a:gd name="connsiteY3" fmla="*/ 3648 h 10068"/>
              <a:gd name="connsiteX4" fmla="*/ 4361 w 10084"/>
              <a:gd name="connsiteY4" fmla="*/ 7313 h 10068"/>
              <a:gd name="connsiteX5" fmla="*/ 5652 w 10084"/>
              <a:gd name="connsiteY5" fmla="*/ 7317 h 10068"/>
              <a:gd name="connsiteX6" fmla="*/ 6316 w 10084"/>
              <a:gd name="connsiteY6" fmla="*/ 5467 h 10068"/>
              <a:gd name="connsiteX7" fmla="*/ 6682 w 10084"/>
              <a:gd name="connsiteY7" fmla="*/ 6707 h 10068"/>
              <a:gd name="connsiteX8" fmla="*/ 7359 w 10084"/>
              <a:gd name="connsiteY8" fmla="*/ 6707 h 10068"/>
              <a:gd name="connsiteX9" fmla="*/ 8602 w 10084"/>
              <a:gd name="connsiteY9" fmla="*/ 2158 h 10068"/>
              <a:gd name="connsiteX10" fmla="*/ 8797 w 10084"/>
              <a:gd name="connsiteY10" fmla="*/ 4847 h 10068"/>
              <a:gd name="connsiteX11" fmla="*/ 10038 w 10084"/>
              <a:gd name="connsiteY11" fmla="*/ 154 h 10068"/>
              <a:gd name="connsiteX12" fmla="*/ 10063 w 10084"/>
              <a:gd name="connsiteY12" fmla="*/ 9846 h 10068"/>
              <a:gd name="connsiteX0" fmla="*/ 0 w 10054"/>
              <a:gd name="connsiteY0" fmla="*/ 10066 h 10068"/>
              <a:gd name="connsiteX1" fmla="*/ 0 w 10054"/>
              <a:gd name="connsiteY1" fmla="*/ 8289 h 10068"/>
              <a:gd name="connsiteX2" fmla="*/ 2458 w 10054"/>
              <a:gd name="connsiteY2" fmla="*/ 8312 h 10068"/>
              <a:gd name="connsiteX3" fmla="*/ 4091 w 10054"/>
              <a:gd name="connsiteY3" fmla="*/ 3648 h 10068"/>
              <a:gd name="connsiteX4" fmla="*/ 4331 w 10054"/>
              <a:gd name="connsiteY4" fmla="*/ 7313 h 10068"/>
              <a:gd name="connsiteX5" fmla="*/ 5622 w 10054"/>
              <a:gd name="connsiteY5" fmla="*/ 7317 h 10068"/>
              <a:gd name="connsiteX6" fmla="*/ 6286 w 10054"/>
              <a:gd name="connsiteY6" fmla="*/ 5467 h 10068"/>
              <a:gd name="connsiteX7" fmla="*/ 6652 w 10054"/>
              <a:gd name="connsiteY7" fmla="*/ 6707 h 10068"/>
              <a:gd name="connsiteX8" fmla="*/ 7329 w 10054"/>
              <a:gd name="connsiteY8" fmla="*/ 6707 h 10068"/>
              <a:gd name="connsiteX9" fmla="*/ 8572 w 10054"/>
              <a:gd name="connsiteY9" fmla="*/ 2158 h 10068"/>
              <a:gd name="connsiteX10" fmla="*/ 8767 w 10054"/>
              <a:gd name="connsiteY10" fmla="*/ 4847 h 10068"/>
              <a:gd name="connsiteX11" fmla="*/ 10008 w 10054"/>
              <a:gd name="connsiteY11" fmla="*/ 154 h 10068"/>
              <a:gd name="connsiteX12" fmla="*/ 10033 w 10054"/>
              <a:gd name="connsiteY12" fmla="*/ 9846 h 10068"/>
              <a:gd name="connsiteX0" fmla="*/ 410 w 10464"/>
              <a:gd name="connsiteY0" fmla="*/ 10066 h 10177"/>
              <a:gd name="connsiteX1" fmla="*/ 407 w 10464"/>
              <a:gd name="connsiteY1" fmla="*/ 9881 h 10177"/>
              <a:gd name="connsiteX2" fmla="*/ 410 w 10464"/>
              <a:gd name="connsiteY2" fmla="*/ 8289 h 10177"/>
              <a:gd name="connsiteX3" fmla="*/ 2868 w 10464"/>
              <a:gd name="connsiteY3" fmla="*/ 8312 h 10177"/>
              <a:gd name="connsiteX4" fmla="*/ 4501 w 10464"/>
              <a:gd name="connsiteY4" fmla="*/ 3648 h 10177"/>
              <a:gd name="connsiteX5" fmla="*/ 4741 w 10464"/>
              <a:gd name="connsiteY5" fmla="*/ 7313 h 10177"/>
              <a:gd name="connsiteX6" fmla="*/ 6032 w 10464"/>
              <a:gd name="connsiteY6" fmla="*/ 7317 h 10177"/>
              <a:gd name="connsiteX7" fmla="*/ 6696 w 10464"/>
              <a:gd name="connsiteY7" fmla="*/ 5467 h 10177"/>
              <a:gd name="connsiteX8" fmla="*/ 7062 w 10464"/>
              <a:gd name="connsiteY8" fmla="*/ 6707 h 10177"/>
              <a:gd name="connsiteX9" fmla="*/ 7739 w 10464"/>
              <a:gd name="connsiteY9" fmla="*/ 6707 h 10177"/>
              <a:gd name="connsiteX10" fmla="*/ 8982 w 10464"/>
              <a:gd name="connsiteY10" fmla="*/ 2158 h 10177"/>
              <a:gd name="connsiteX11" fmla="*/ 9177 w 10464"/>
              <a:gd name="connsiteY11" fmla="*/ 4847 h 10177"/>
              <a:gd name="connsiteX12" fmla="*/ 10418 w 10464"/>
              <a:gd name="connsiteY12" fmla="*/ 154 h 10177"/>
              <a:gd name="connsiteX13" fmla="*/ 10443 w 10464"/>
              <a:gd name="connsiteY13" fmla="*/ 9846 h 10177"/>
              <a:gd name="connsiteX0" fmla="*/ 410 w 10464"/>
              <a:gd name="connsiteY0" fmla="*/ 10066 h 10066"/>
              <a:gd name="connsiteX1" fmla="*/ 9853 w 10464"/>
              <a:gd name="connsiteY1" fmla="*/ 9994 h 10066"/>
              <a:gd name="connsiteX2" fmla="*/ 407 w 10464"/>
              <a:gd name="connsiteY2" fmla="*/ 9881 h 10066"/>
              <a:gd name="connsiteX3" fmla="*/ 410 w 10464"/>
              <a:gd name="connsiteY3" fmla="*/ 8289 h 10066"/>
              <a:gd name="connsiteX4" fmla="*/ 2868 w 10464"/>
              <a:gd name="connsiteY4" fmla="*/ 8312 h 10066"/>
              <a:gd name="connsiteX5" fmla="*/ 4501 w 10464"/>
              <a:gd name="connsiteY5" fmla="*/ 3648 h 10066"/>
              <a:gd name="connsiteX6" fmla="*/ 4741 w 10464"/>
              <a:gd name="connsiteY6" fmla="*/ 7313 h 10066"/>
              <a:gd name="connsiteX7" fmla="*/ 6032 w 10464"/>
              <a:gd name="connsiteY7" fmla="*/ 7317 h 10066"/>
              <a:gd name="connsiteX8" fmla="*/ 6696 w 10464"/>
              <a:gd name="connsiteY8" fmla="*/ 5467 h 10066"/>
              <a:gd name="connsiteX9" fmla="*/ 7062 w 10464"/>
              <a:gd name="connsiteY9" fmla="*/ 6707 h 10066"/>
              <a:gd name="connsiteX10" fmla="*/ 7739 w 10464"/>
              <a:gd name="connsiteY10" fmla="*/ 6707 h 10066"/>
              <a:gd name="connsiteX11" fmla="*/ 8982 w 10464"/>
              <a:gd name="connsiteY11" fmla="*/ 2158 h 10066"/>
              <a:gd name="connsiteX12" fmla="*/ 9177 w 10464"/>
              <a:gd name="connsiteY12" fmla="*/ 4847 h 10066"/>
              <a:gd name="connsiteX13" fmla="*/ 10418 w 10464"/>
              <a:gd name="connsiteY13" fmla="*/ 154 h 10066"/>
              <a:gd name="connsiteX14" fmla="*/ 10443 w 10464"/>
              <a:gd name="connsiteY14" fmla="*/ 9846 h 10066"/>
              <a:gd name="connsiteX0" fmla="*/ 7615 w 10464"/>
              <a:gd name="connsiteY0" fmla="*/ 10667 h 10667"/>
              <a:gd name="connsiteX1" fmla="*/ 9853 w 10464"/>
              <a:gd name="connsiteY1" fmla="*/ 9994 h 10667"/>
              <a:gd name="connsiteX2" fmla="*/ 407 w 10464"/>
              <a:gd name="connsiteY2" fmla="*/ 9881 h 10667"/>
              <a:gd name="connsiteX3" fmla="*/ 410 w 10464"/>
              <a:gd name="connsiteY3" fmla="*/ 8289 h 10667"/>
              <a:gd name="connsiteX4" fmla="*/ 2868 w 10464"/>
              <a:gd name="connsiteY4" fmla="*/ 8312 h 10667"/>
              <a:gd name="connsiteX5" fmla="*/ 4501 w 10464"/>
              <a:gd name="connsiteY5" fmla="*/ 3648 h 10667"/>
              <a:gd name="connsiteX6" fmla="*/ 4741 w 10464"/>
              <a:gd name="connsiteY6" fmla="*/ 7313 h 10667"/>
              <a:gd name="connsiteX7" fmla="*/ 6032 w 10464"/>
              <a:gd name="connsiteY7" fmla="*/ 7317 h 10667"/>
              <a:gd name="connsiteX8" fmla="*/ 6696 w 10464"/>
              <a:gd name="connsiteY8" fmla="*/ 5467 h 10667"/>
              <a:gd name="connsiteX9" fmla="*/ 7062 w 10464"/>
              <a:gd name="connsiteY9" fmla="*/ 6707 h 10667"/>
              <a:gd name="connsiteX10" fmla="*/ 7739 w 10464"/>
              <a:gd name="connsiteY10" fmla="*/ 6707 h 10667"/>
              <a:gd name="connsiteX11" fmla="*/ 8982 w 10464"/>
              <a:gd name="connsiteY11" fmla="*/ 2158 h 10667"/>
              <a:gd name="connsiteX12" fmla="*/ 9177 w 10464"/>
              <a:gd name="connsiteY12" fmla="*/ 4847 h 10667"/>
              <a:gd name="connsiteX13" fmla="*/ 10418 w 10464"/>
              <a:gd name="connsiteY13" fmla="*/ 154 h 10667"/>
              <a:gd name="connsiteX14" fmla="*/ 10443 w 10464"/>
              <a:gd name="connsiteY14" fmla="*/ 9846 h 10667"/>
              <a:gd name="connsiteX0" fmla="*/ 10416 w 10464"/>
              <a:gd name="connsiteY0" fmla="*/ 9991 h 10000"/>
              <a:gd name="connsiteX1" fmla="*/ 9853 w 10464"/>
              <a:gd name="connsiteY1" fmla="*/ 9994 h 10000"/>
              <a:gd name="connsiteX2" fmla="*/ 407 w 10464"/>
              <a:gd name="connsiteY2" fmla="*/ 9881 h 10000"/>
              <a:gd name="connsiteX3" fmla="*/ 410 w 10464"/>
              <a:gd name="connsiteY3" fmla="*/ 8289 h 10000"/>
              <a:gd name="connsiteX4" fmla="*/ 2868 w 10464"/>
              <a:gd name="connsiteY4" fmla="*/ 8312 h 10000"/>
              <a:gd name="connsiteX5" fmla="*/ 4501 w 10464"/>
              <a:gd name="connsiteY5" fmla="*/ 3648 h 10000"/>
              <a:gd name="connsiteX6" fmla="*/ 4741 w 10464"/>
              <a:gd name="connsiteY6" fmla="*/ 7313 h 10000"/>
              <a:gd name="connsiteX7" fmla="*/ 6032 w 10464"/>
              <a:gd name="connsiteY7" fmla="*/ 7317 h 10000"/>
              <a:gd name="connsiteX8" fmla="*/ 6696 w 10464"/>
              <a:gd name="connsiteY8" fmla="*/ 5467 h 10000"/>
              <a:gd name="connsiteX9" fmla="*/ 7062 w 10464"/>
              <a:gd name="connsiteY9" fmla="*/ 6707 h 10000"/>
              <a:gd name="connsiteX10" fmla="*/ 7739 w 10464"/>
              <a:gd name="connsiteY10" fmla="*/ 6707 h 10000"/>
              <a:gd name="connsiteX11" fmla="*/ 8982 w 10464"/>
              <a:gd name="connsiteY11" fmla="*/ 2158 h 10000"/>
              <a:gd name="connsiteX12" fmla="*/ 9177 w 10464"/>
              <a:gd name="connsiteY12" fmla="*/ 4847 h 10000"/>
              <a:gd name="connsiteX13" fmla="*/ 10418 w 10464"/>
              <a:gd name="connsiteY13" fmla="*/ 154 h 10000"/>
              <a:gd name="connsiteX14" fmla="*/ 10443 w 10464"/>
              <a:gd name="connsiteY14" fmla="*/ 9846 h 10000"/>
              <a:gd name="connsiteX0" fmla="*/ 10416 w 10464"/>
              <a:gd name="connsiteY0" fmla="*/ 9991 h 10131"/>
              <a:gd name="connsiteX1" fmla="*/ 9853 w 10464"/>
              <a:gd name="connsiteY1" fmla="*/ 9994 h 10131"/>
              <a:gd name="connsiteX2" fmla="*/ 407 w 10464"/>
              <a:gd name="connsiteY2" fmla="*/ 9881 h 10131"/>
              <a:gd name="connsiteX3" fmla="*/ 410 w 10464"/>
              <a:gd name="connsiteY3" fmla="*/ 8289 h 10131"/>
              <a:gd name="connsiteX4" fmla="*/ 2868 w 10464"/>
              <a:gd name="connsiteY4" fmla="*/ 8312 h 10131"/>
              <a:gd name="connsiteX5" fmla="*/ 4501 w 10464"/>
              <a:gd name="connsiteY5" fmla="*/ 3648 h 10131"/>
              <a:gd name="connsiteX6" fmla="*/ 4741 w 10464"/>
              <a:gd name="connsiteY6" fmla="*/ 7313 h 10131"/>
              <a:gd name="connsiteX7" fmla="*/ 6032 w 10464"/>
              <a:gd name="connsiteY7" fmla="*/ 7317 h 10131"/>
              <a:gd name="connsiteX8" fmla="*/ 6696 w 10464"/>
              <a:gd name="connsiteY8" fmla="*/ 5467 h 10131"/>
              <a:gd name="connsiteX9" fmla="*/ 7062 w 10464"/>
              <a:gd name="connsiteY9" fmla="*/ 6707 h 10131"/>
              <a:gd name="connsiteX10" fmla="*/ 7739 w 10464"/>
              <a:gd name="connsiteY10" fmla="*/ 6707 h 10131"/>
              <a:gd name="connsiteX11" fmla="*/ 8982 w 10464"/>
              <a:gd name="connsiteY11" fmla="*/ 2158 h 10131"/>
              <a:gd name="connsiteX12" fmla="*/ 9177 w 10464"/>
              <a:gd name="connsiteY12" fmla="*/ 4847 h 10131"/>
              <a:gd name="connsiteX13" fmla="*/ 10418 w 10464"/>
              <a:gd name="connsiteY13" fmla="*/ 154 h 10131"/>
              <a:gd name="connsiteX14" fmla="*/ 10443 w 10464"/>
              <a:gd name="connsiteY14" fmla="*/ 9977 h 10131"/>
              <a:gd name="connsiteX0" fmla="*/ 10416 w 10464"/>
              <a:gd name="connsiteY0" fmla="*/ 9991 h 10131"/>
              <a:gd name="connsiteX1" fmla="*/ 9853 w 10464"/>
              <a:gd name="connsiteY1" fmla="*/ 9994 h 10131"/>
              <a:gd name="connsiteX2" fmla="*/ 455 w 10464"/>
              <a:gd name="connsiteY2" fmla="*/ 9994 h 10131"/>
              <a:gd name="connsiteX3" fmla="*/ 410 w 10464"/>
              <a:gd name="connsiteY3" fmla="*/ 8289 h 10131"/>
              <a:gd name="connsiteX4" fmla="*/ 2868 w 10464"/>
              <a:gd name="connsiteY4" fmla="*/ 8312 h 10131"/>
              <a:gd name="connsiteX5" fmla="*/ 4501 w 10464"/>
              <a:gd name="connsiteY5" fmla="*/ 3648 h 10131"/>
              <a:gd name="connsiteX6" fmla="*/ 4741 w 10464"/>
              <a:gd name="connsiteY6" fmla="*/ 7313 h 10131"/>
              <a:gd name="connsiteX7" fmla="*/ 6032 w 10464"/>
              <a:gd name="connsiteY7" fmla="*/ 7317 h 10131"/>
              <a:gd name="connsiteX8" fmla="*/ 6696 w 10464"/>
              <a:gd name="connsiteY8" fmla="*/ 5467 h 10131"/>
              <a:gd name="connsiteX9" fmla="*/ 7062 w 10464"/>
              <a:gd name="connsiteY9" fmla="*/ 6707 h 10131"/>
              <a:gd name="connsiteX10" fmla="*/ 7739 w 10464"/>
              <a:gd name="connsiteY10" fmla="*/ 6707 h 10131"/>
              <a:gd name="connsiteX11" fmla="*/ 8982 w 10464"/>
              <a:gd name="connsiteY11" fmla="*/ 2158 h 10131"/>
              <a:gd name="connsiteX12" fmla="*/ 9177 w 10464"/>
              <a:gd name="connsiteY12" fmla="*/ 4847 h 10131"/>
              <a:gd name="connsiteX13" fmla="*/ 10418 w 10464"/>
              <a:gd name="connsiteY13" fmla="*/ 154 h 10131"/>
              <a:gd name="connsiteX14" fmla="*/ 10443 w 10464"/>
              <a:gd name="connsiteY14" fmla="*/ 9977 h 10131"/>
              <a:gd name="connsiteX0" fmla="*/ 10006 w 10054"/>
              <a:gd name="connsiteY0" fmla="*/ 9991 h 10131"/>
              <a:gd name="connsiteX1" fmla="*/ 9443 w 10054"/>
              <a:gd name="connsiteY1" fmla="*/ 9994 h 10131"/>
              <a:gd name="connsiteX2" fmla="*/ 45 w 10054"/>
              <a:gd name="connsiteY2" fmla="*/ 9994 h 10131"/>
              <a:gd name="connsiteX3" fmla="*/ 0 w 10054"/>
              <a:gd name="connsiteY3" fmla="*/ 8289 h 10131"/>
              <a:gd name="connsiteX4" fmla="*/ 2458 w 10054"/>
              <a:gd name="connsiteY4" fmla="*/ 8312 h 10131"/>
              <a:gd name="connsiteX5" fmla="*/ 4091 w 10054"/>
              <a:gd name="connsiteY5" fmla="*/ 3648 h 10131"/>
              <a:gd name="connsiteX6" fmla="*/ 4331 w 10054"/>
              <a:gd name="connsiteY6" fmla="*/ 7313 h 10131"/>
              <a:gd name="connsiteX7" fmla="*/ 5622 w 10054"/>
              <a:gd name="connsiteY7" fmla="*/ 7317 h 10131"/>
              <a:gd name="connsiteX8" fmla="*/ 6286 w 10054"/>
              <a:gd name="connsiteY8" fmla="*/ 5467 h 10131"/>
              <a:gd name="connsiteX9" fmla="*/ 6652 w 10054"/>
              <a:gd name="connsiteY9" fmla="*/ 6707 h 10131"/>
              <a:gd name="connsiteX10" fmla="*/ 7329 w 10054"/>
              <a:gd name="connsiteY10" fmla="*/ 6707 h 10131"/>
              <a:gd name="connsiteX11" fmla="*/ 8572 w 10054"/>
              <a:gd name="connsiteY11" fmla="*/ 2158 h 10131"/>
              <a:gd name="connsiteX12" fmla="*/ 8767 w 10054"/>
              <a:gd name="connsiteY12" fmla="*/ 4847 h 10131"/>
              <a:gd name="connsiteX13" fmla="*/ 10008 w 10054"/>
              <a:gd name="connsiteY13" fmla="*/ 154 h 10131"/>
              <a:gd name="connsiteX14" fmla="*/ 10033 w 10054"/>
              <a:gd name="connsiteY14" fmla="*/ 9977 h 10131"/>
              <a:gd name="connsiteX0" fmla="*/ 10006 w 10054"/>
              <a:gd name="connsiteY0" fmla="*/ 9991 h 10131"/>
              <a:gd name="connsiteX1" fmla="*/ 9443 w 10054"/>
              <a:gd name="connsiteY1" fmla="*/ 9994 h 10131"/>
              <a:gd name="connsiteX2" fmla="*/ 0 w 10054"/>
              <a:gd name="connsiteY2" fmla="*/ 10066 h 10131"/>
              <a:gd name="connsiteX3" fmla="*/ 0 w 10054"/>
              <a:gd name="connsiteY3" fmla="*/ 8289 h 10131"/>
              <a:gd name="connsiteX4" fmla="*/ 2458 w 10054"/>
              <a:gd name="connsiteY4" fmla="*/ 8312 h 10131"/>
              <a:gd name="connsiteX5" fmla="*/ 4091 w 10054"/>
              <a:gd name="connsiteY5" fmla="*/ 3648 h 10131"/>
              <a:gd name="connsiteX6" fmla="*/ 4331 w 10054"/>
              <a:gd name="connsiteY6" fmla="*/ 7313 h 10131"/>
              <a:gd name="connsiteX7" fmla="*/ 5622 w 10054"/>
              <a:gd name="connsiteY7" fmla="*/ 7317 h 10131"/>
              <a:gd name="connsiteX8" fmla="*/ 6286 w 10054"/>
              <a:gd name="connsiteY8" fmla="*/ 5467 h 10131"/>
              <a:gd name="connsiteX9" fmla="*/ 6652 w 10054"/>
              <a:gd name="connsiteY9" fmla="*/ 6707 h 10131"/>
              <a:gd name="connsiteX10" fmla="*/ 7329 w 10054"/>
              <a:gd name="connsiteY10" fmla="*/ 6707 h 10131"/>
              <a:gd name="connsiteX11" fmla="*/ 8572 w 10054"/>
              <a:gd name="connsiteY11" fmla="*/ 2158 h 10131"/>
              <a:gd name="connsiteX12" fmla="*/ 8767 w 10054"/>
              <a:gd name="connsiteY12" fmla="*/ 4847 h 10131"/>
              <a:gd name="connsiteX13" fmla="*/ 10008 w 10054"/>
              <a:gd name="connsiteY13" fmla="*/ 154 h 10131"/>
              <a:gd name="connsiteX14" fmla="*/ 10033 w 10054"/>
              <a:gd name="connsiteY14" fmla="*/ 9977 h 10131"/>
              <a:gd name="connsiteX0" fmla="*/ 10006 w 10054"/>
              <a:gd name="connsiteY0" fmla="*/ 9991 h 10131"/>
              <a:gd name="connsiteX1" fmla="*/ 9443 w 10054"/>
              <a:gd name="connsiteY1" fmla="*/ 9994 h 10131"/>
              <a:gd name="connsiteX2" fmla="*/ 0 w 10054"/>
              <a:gd name="connsiteY2" fmla="*/ 10066 h 10131"/>
              <a:gd name="connsiteX3" fmla="*/ 0 w 10054"/>
              <a:gd name="connsiteY3" fmla="*/ 8289 h 10131"/>
              <a:gd name="connsiteX4" fmla="*/ 2458 w 10054"/>
              <a:gd name="connsiteY4" fmla="*/ 8312 h 10131"/>
              <a:gd name="connsiteX5" fmla="*/ 4091 w 10054"/>
              <a:gd name="connsiteY5" fmla="*/ 3648 h 10131"/>
              <a:gd name="connsiteX6" fmla="*/ 4331 w 10054"/>
              <a:gd name="connsiteY6" fmla="*/ 7313 h 10131"/>
              <a:gd name="connsiteX7" fmla="*/ 5622 w 10054"/>
              <a:gd name="connsiteY7" fmla="*/ 7317 h 10131"/>
              <a:gd name="connsiteX8" fmla="*/ 6286 w 10054"/>
              <a:gd name="connsiteY8" fmla="*/ 5467 h 10131"/>
              <a:gd name="connsiteX9" fmla="*/ 6652 w 10054"/>
              <a:gd name="connsiteY9" fmla="*/ 6707 h 10131"/>
              <a:gd name="connsiteX10" fmla="*/ 7329 w 10054"/>
              <a:gd name="connsiteY10" fmla="*/ 6707 h 10131"/>
              <a:gd name="connsiteX11" fmla="*/ 8572 w 10054"/>
              <a:gd name="connsiteY11" fmla="*/ 2158 h 10131"/>
              <a:gd name="connsiteX12" fmla="*/ 8767 w 10054"/>
              <a:gd name="connsiteY12" fmla="*/ 4847 h 10131"/>
              <a:gd name="connsiteX13" fmla="*/ 10008 w 10054"/>
              <a:gd name="connsiteY13" fmla="*/ 154 h 10131"/>
              <a:gd name="connsiteX14" fmla="*/ 10033 w 10054"/>
              <a:gd name="connsiteY14" fmla="*/ 9977 h 10131"/>
              <a:gd name="connsiteX15" fmla="*/ 10006 w 10054"/>
              <a:gd name="connsiteY15" fmla="*/ 9991 h 10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54" h="10131">
                <a:moveTo>
                  <a:pt x="10006" y="9991"/>
                </a:moveTo>
                <a:lnTo>
                  <a:pt x="9443" y="9994"/>
                </a:lnTo>
                <a:lnTo>
                  <a:pt x="0" y="10066"/>
                </a:lnTo>
                <a:cubicBezTo>
                  <a:pt x="1" y="9769"/>
                  <a:pt x="5" y="9208"/>
                  <a:pt x="0" y="8289"/>
                </a:cubicBezTo>
                <a:lnTo>
                  <a:pt x="2458" y="8312"/>
                </a:lnTo>
                <a:lnTo>
                  <a:pt x="4091" y="3648"/>
                </a:lnTo>
                <a:lnTo>
                  <a:pt x="4331" y="7313"/>
                </a:lnTo>
                <a:lnTo>
                  <a:pt x="5622" y="7317"/>
                </a:lnTo>
                <a:lnTo>
                  <a:pt x="6286" y="5467"/>
                </a:lnTo>
                <a:cubicBezTo>
                  <a:pt x="6408" y="5880"/>
                  <a:pt x="6529" y="6294"/>
                  <a:pt x="6652" y="6707"/>
                </a:cubicBezTo>
                <a:lnTo>
                  <a:pt x="7329" y="6707"/>
                </a:lnTo>
                <a:lnTo>
                  <a:pt x="8572" y="2158"/>
                </a:lnTo>
                <a:cubicBezTo>
                  <a:pt x="8638" y="3055"/>
                  <a:pt x="8703" y="3951"/>
                  <a:pt x="8767" y="4847"/>
                </a:cubicBezTo>
                <a:lnTo>
                  <a:pt x="10008" y="154"/>
                </a:lnTo>
                <a:cubicBezTo>
                  <a:pt x="10054" y="0"/>
                  <a:pt x="9986" y="10131"/>
                  <a:pt x="10033" y="9977"/>
                </a:cubicBezTo>
                <a:lnTo>
                  <a:pt x="10006" y="9991"/>
                </a:lnTo>
                <a:close/>
              </a:path>
            </a:pathLst>
          </a:custGeom>
          <a:solidFill>
            <a:schemeClr val="accent1"/>
          </a:solidFill>
          <a:ln>
            <a:noFill/>
            <a:headEnd/>
            <a:tailEnd/>
          </a:ln>
          <a:extLst/>
        </p:spPr>
        <p:style>
          <a:lnRef idx="1">
            <a:schemeClr val="accent1"/>
          </a:lnRef>
          <a:fillRef idx="2">
            <a:schemeClr val="accent1"/>
          </a:fillRef>
          <a:effectRef idx="1">
            <a:schemeClr val="accent1"/>
          </a:effectRef>
          <a:fontRef idx="minor">
            <a:schemeClr val="dk1"/>
          </a:fontRef>
        </p:style>
        <p:txBody>
          <a:bodyPr lIns="0" tIns="0" rIns="0" bIns="0">
            <a:noAutofit/>
          </a:bodyPr>
          <a:lstStyle/>
          <a:p>
            <a:pPr>
              <a:defRPr/>
            </a:pPr>
            <a:endParaRPr lang="en-US" kern="0" dirty="0">
              <a:solidFill>
                <a:schemeClr val="tx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426420" y="365132"/>
            <a:ext cx="11339160" cy="493610"/>
          </a:xfrm>
        </p:spPr>
        <p:txBody>
          <a:bodyPr>
            <a:normAutofit/>
          </a:bodyPr>
          <a:lstStyle/>
          <a:p>
            <a:pPr algn="ctr"/>
            <a:r>
              <a:rPr lang="en-US" b="1" dirty="0">
                <a:latin typeface="+mn-lt"/>
              </a:rPr>
              <a:t>Multiple myeloma is characterized by a pattern of remission and relapse</a:t>
            </a:r>
          </a:p>
        </p:txBody>
      </p:sp>
      <p:sp>
        <p:nvSpPr>
          <p:cNvPr id="12" name="Text Placeholder 11"/>
          <p:cNvSpPr>
            <a:spLocks noGrp="1"/>
          </p:cNvSpPr>
          <p:nvPr>
            <p:ph type="body" sz="quarter" idx="14"/>
          </p:nvPr>
        </p:nvSpPr>
        <p:spPr>
          <a:xfrm>
            <a:off x="3122844" y="6072366"/>
            <a:ext cx="5915025" cy="594757"/>
          </a:xfrm>
        </p:spPr>
        <p:txBody>
          <a:bodyPr/>
          <a:lstStyle/>
          <a:p>
            <a:r>
              <a:rPr lang="en-US" dirty="0" err="1"/>
              <a:t>Durie</a:t>
            </a:r>
            <a:r>
              <a:rPr lang="en-US" dirty="0"/>
              <a:t>. Concise Review of the Disease and Treatment Options: Multiple Myeloma. International Myeloma Foundation, 2011/2012 edition. Available at: www.myeloma.org/pdfs/CR2011-Eng_b1.pdf. Accessed March 2016; Kumar. Mayo </a:t>
            </a:r>
            <a:r>
              <a:rPr lang="en-US" dirty="0" err="1"/>
              <a:t>Clin</a:t>
            </a:r>
            <a:r>
              <a:rPr lang="en-US" dirty="0"/>
              <a:t> Proc. 2004;79:867.</a:t>
            </a:r>
          </a:p>
        </p:txBody>
      </p:sp>
      <p:sp>
        <p:nvSpPr>
          <p:cNvPr id="31" name="Line 9"/>
          <p:cNvSpPr>
            <a:spLocks noChangeShapeType="1"/>
          </p:cNvSpPr>
          <p:nvPr/>
        </p:nvSpPr>
        <p:spPr bwMode="auto">
          <a:xfrm flipH="1" flipV="1">
            <a:off x="2729140" y="1886822"/>
            <a:ext cx="0" cy="3819526"/>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defRPr/>
            </a:pPr>
            <a:endParaRPr lang="en-US" kern="0">
              <a:latin typeface="Arial" panose="020B0604020202020204" pitchFamily="34" charset="0"/>
              <a:cs typeface="Arial" panose="020B0604020202020204" pitchFamily="34" charset="0"/>
            </a:endParaRPr>
          </a:p>
        </p:txBody>
      </p:sp>
      <p:sp>
        <p:nvSpPr>
          <p:cNvPr id="32" name="Text Box 10"/>
          <p:cNvSpPr txBox="1">
            <a:spLocks noChangeArrowheads="1"/>
          </p:cNvSpPr>
          <p:nvPr/>
        </p:nvSpPr>
        <p:spPr bwMode="auto">
          <a:xfrm flipH="1" flipV="1">
            <a:off x="2431725" y="2075307"/>
            <a:ext cx="276999" cy="24669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lIns="0" tIns="0" rIns="0" bIns="0">
            <a:sp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eaLnBrk="1" hangingPunct="1">
              <a:spcBef>
                <a:spcPct val="50000"/>
              </a:spcBef>
              <a:defRPr/>
            </a:pPr>
            <a:r>
              <a:rPr lang="en-US" sz="1800" b="1" kern="0" dirty="0">
                <a:solidFill>
                  <a:schemeClr val="tx1"/>
                </a:solidFill>
                <a:cs typeface="Arial" panose="020B0604020202020204" pitchFamily="34" charset="0"/>
              </a:rPr>
              <a:t>M-protein level</a:t>
            </a:r>
          </a:p>
        </p:txBody>
      </p:sp>
      <p:sp>
        <p:nvSpPr>
          <p:cNvPr id="36" name="Line 18"/>
          <p:cNvSpPr>
            <a:spLocks noChangeShapeType="1"/>
          </p:cNvSpPr>
          <p:nvPr/>
        </p:nvSpPr>
        <p:spPr bwMode="auto">
          <a:xfrm flipH="1" flipV="1">
            <a:off x="4362452" y="1852995"/>
            <a:ext cx="9525" cy="3819526"/>
          </a:xfrm>
          <a:prstGeom prst="line">
            <a:avLst/>
          </a:prstGeom>
          <a:noFill/>
          <a:ln w="38100">
            <a:solidFill>
              <a:schemeClr val="tx1"/>
            </a:solidFill>
            <a:prstDash val="dash"/>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defRPr/>
            </a:pPr>
            <a:endParaRPr lang="en-US" kern="0">
              <a:latin typeface="Arial" panose="020B0604020202020204" pitchFamily="34" charset="0"/>
              <a:cs typeface="Arial" panose="020B0604020202020204" pitchFamily="34" charset="0"/>
            </a:endParaRPr>
          </a:p>
        </p:txBody>
      </p:sp>
      <p:sp>
        <p:nvSpPr>
          <p:cNvPr id="38" name="Line 19"/>
          <p:cNvSpPr>
            <a:spLocks noChangeShapeType="1"/>
          </p:cNvSpPr>
          <p:nvPr/>
        </p:nvSpPr>
        <p:spPr bwMode="auto">
          <a:xfrm flipH="1" flipV="1">
            <a:off x="8462133" y="1852995"/>
            <a:ext cx="9525" cy="3819526"/>
          </a:xfrm>
          <a:prstGeom prst="line">
            <a:avLst/>
          </a:prstGeom>
          <a:noFill/>
          <a:ln w="38100">
            <a:solidFill>
              <a:schemeClr val="tx1"/>
            </a:solidFill>
            <a:prstDash val="dash"/>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defRPr/>
            </a:pPr>
            <a:endParaRPr lang="en-US" kern="0">
              <a:ln>
                <a:solidFill>
                  <a:srgbClr val="FF9933"/>
                </a:solidFill>
              </a:ln>
              <a:latin typeface="Arial" panose="020B0604020202020204" pitchFamily="34" charset="0"/>
              <a:cs typeface="Arial" panose="020B0604020202020204" pitchFamily="34" charset="0"/>
            </a:endParaRPr>
          </a:p>
        </p:txBody>
      </p:sp>
      <p:sp>
        <p:nvSpPr>
          <p:cNvPr id="39" name="Text Box 24"/>
          <p:cNvSpPr txBox="1">
            <a:spLocks noChangeArrowheads="1"/>
          </p:cNvSpPr>
          <p:nvPr/>
        </p:nvSpPr>
        <p:spPr bwMode="auto">
          <a:xfrm>
            <a:off x="2830515" y="4341804"/>
            <a:ext cx="1300163" cy="7334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eaLnBrk="1" hangingPunct="1">
              <a:spcBef>
                <a:spcPct val="50000"/>
              </a:spcBef>
              <a:defRPr/>
            </a:pPr>
            <a:r>
              <a:rPr lang="en-US" sz="1600" b="1" kern="0" dirty="0">
                <a:solidFill>
                  <a:schemeClr val="tx1"/>
                </a:solidFill>
                <a:cs typeface="Arial" panose="020B0604020202020204" pitchFamily="34" charset="0"/>
              </a:rPr>
              <a:t>MGUS or indolent</a:t>
            </a:r>
            <a:br>
              <a:rPr lang="en-US" sz="1600" b="1" kern="0" dirty="0">
                <a:solidFill>
                  <a:schemeClr val="tx1"/>
                </a:solidFill>
                <a:cs typeface="Arial" panose="020B0604020202020204" pitchFamily="34" charset="0"/>
              </a:rPr>
            </a:br>
            <a:r>
              <a:rPr lang="en-US" sz="1600" b="1" kern="0" dirty="0">
                <a:solidFill>
                  <a:schemeClr val="tx1"/>
                </a:solidFill>
                <a:cs typeface="Arial" panose="020B0604020202020204" pitchFamily="34" charset="0"/>
              </a:rPr>
              <a:t>myeloma</a:t>
            </a:r>
          </a:p>
        </p:txBody>
      </p:sp>
      <p:sp>
        <p:nvSpPr>
          <p:cNvPr id="40" name="Text Box 25"/>
          <p:cNvSpPr txBox="1">
            <a:spLocks noChangeArrowheads="1"/>
          </p:cNvSpPr>
          <p:nvPr/>
        </p:nvSpPr>
        <p:spPr bwMode="auto">
          <a:xfrm>
            <a:off x="4499493" y="2970842"/>
            <a:ext cx="1223963" cy="488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eaLnBrk="1" hangingPunct="1">
              <a:spcBef>
                <a:spcPct val="50000"/>
              </a:spcBef>
              <a:defRPr/>
            </a:pPr>
            <a:r>
              <a:rPr lang="en-US" sz="1600" b="1" kern="0" dirty="0">
                <a:solidFill>
                  <a:schemeClr val="tx1"/>
                </a:solidFill>
                <a:cs typeface="Arial" panose="020B0604020202020204" pitchFamily="34" charset="0"/>
              </a:rPr>
              <a:t>Active</a:t>
            </a:r>
            <a:br>
              <a:rPr lang="en-US" sz="1600" b="1" kern="0" dirty="0">
                <a:solidFill>
                  <a:schemeClr val="tx1"/>
                </a:solidFill>
                <a:cs typeface="Arial" panose="020B0604020202020204" pitchFamily="34" charset="0"/>
              </a:rPr>
            </a:br>
            <a:r>
              <a:rPr lang="en-US" sz="1600" b="1" kern="0" dirty="0">
                <a:solidFill>
                  <a:schemeClr val="tx1"/>
                </a:solidFill>
                <a:cs typeface="Arial" panose="020B0604020202020204" pitchFamily="34" charset="0"/>
              </a:rPr>
              <a:t>myeloma</a:t>
            </a:r>
          </a:p>
        </p:txBody>
      </p:sp>
      <p:sp>
        <p:nvSpPr>
          <p:cNvPr id="41" name="Text Box 26"/>
          <p:cNvSpPr txBox="1">
            <a:spLocks noChangeArrowheads="1"/>
          </p:cNvSpPr>
          <p:nvPr/>
        </p:nvSpPr>
        <p:spPr bwMode="auto">
          <a:xfrm>
            <a:off x="5660044" y="4062404"/>
            <a:ext cx="122396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eaLnBrk="1" hangingPunct="1">
              <a:spcBef>
                <a:spcPct val="50000"/>
              </a:spcBef>
              <a:defRPr/>
            </a:pPr>
            <a:r>
              <a:rPr lang="en-US" sz="1600" b="1" kern="0" dirty="0">
                <a:solidFill>
                  <a:schemeClr val="tx1"/>
                </a:solidFill>
                <a:cs typeface="Arial" panose="020B0604020202020204" pitchFamily="34" charset="0"/>
              </a:rPr>
              <a:t>Remission</a:t>
            </a:r>
          </a:p>
        </p:txBody>
      </p:sp>
      <p:sp>
        <p:nvSpPr>
          <p:cNvPr id="42" name="Text Box 27"/>
          <p:cNvSpPr txBox="1">
            <a:spLocks noChangeArrowheads="1"/>
          </p:cNvSpPr>
          <p:nvPr/>
        </p:nvSpPr>
        <p:spPr bwMode="auto">
          <a:xfrm>
            <a:off x="6916740" y="3576629"/>
            <a:ext cx="1223963"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eaLnBrk="1" hangingPunct="1">
              <a:spcBef>
                <a:spcPct val="50000"/>
              </a:spcBef>
              <a:defRPr/>
            </a:pPr>
            <a:r>
              <a:rPr lang="en-US" sz="1600" b="1" kern="0">
                <a:solidFill>
                  <a:schemeClr val="tx1"/>
                </a:solidFill>
                <a:cs typeface="Arial" panose="020B0604020202020204" pitchFamily="34" charset="0"/>
              </a:rPr>
              <a:t>Relapse</a:t>
            </a:r>
          </a:p>
        </p:txBody>
      </p:sp>
      <p:sp>
        <p:nvSpPr>
          <p:cNvPr id="51" name="Text Box 29"/>
          <p:cNvSpPr txBox="1">
            <a:spLocks noChangeArrowheads="1"/>
          </p:cNvSpPr>
          <p:nvPr/>
        </p:nvSpPr>
        <p:spPr bwMode="auto">
          <a:xfrm>
            <a:off x="4747552" y="5012365"/>
            <a:ext cx="1300163" cy="554355"/>
          </a:xfrm>
          <a:prstGeom prst="roundRect">
            <a:avLst>
              <a:gd name="adj" fmla="val 20460"/>
            </a:avLst>
          </a:prstGeom>
          <a:solidFill>
            <a:srgbClr val="F5E7E8"/>
          </a:solidFill>
          <a:ln/>
          <a:extLst/>
        </p:spPr>
        <p:style>
          <a:lnRef idx="1">
            <a:schemeClr val="accent4"/>
          </a:lnRef>
          <a:fillRef idx="2">
            <a:schemeClr val="accent4"/>
          </a:fillRef>
          <a:effectRef idx="1">
            <a:schemeClr val="accent4"/>
          </a:effectRef>
          <a:fontRef idx="minor">
            <a:schemeClr val="dk1"/>
          </a:fontRef>
        </p:style>
        <p:txBody>
          <a:bodyPr lIns="0" tIns="0" rIns="0" bIns="0" anchor="ctr">
            <a:sp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algn="ctr" eaLnBrk="1" hangingPunct="1">
              <a:spcBef>
                <a:spcPct val="50000"/>
              </a:spcBef>
              <a:defRPr/>
            </a:pPr>
            <a:r>
              <a:rPr lang="en-US" sz="1600" b="1" kern="0" dirty="0">
                <a:solidFill>
                  <a:schemeClr val="tx1"/>
                </a:solidFill>
                <a:cs typeface="Arial" panose="020B0604020202020204" pitchFamily="34" charset="0"/>
              </a:rPr>
              <a:t>Front-line</a:t>
            </a:r>
            <a:br>
              <a:rPr lang="en-US" sz="1600" b="1" kern="0" dirty="0">
                <a:solidFill>
                  <a:schemeClr val="tx1"/>
                </a:solidFill>
                <a:cs typeface="Arial" panose="020B0604020202020204" pitchFamily="34" charset="0"/>
              </a:rPr>
            </a:br>
            <a:r>
              <a:rPr lang="en-US" sz="1600" b="1" kern="0" dirty="0">
                <a:solidFill>
                  <a:schemeClr val="tx1"/>
                </a:solidFill>
                <a:cs typeface="Arial" panose="020B0604020202020204" pitchFamily="34" charset="0"/>
              </a:rPr>
              <a:t>therapy</a:t>
            </a:r>
          </a:p>
        </p:txBody>
      </p:sp>
      <p:sp>
        <p:nvSpPr>
          <p:cNvPr id="49" name="Text Box 32"/>
          <p:cNvSpPr txBox="1">
            <a:spLocks noChangeArrowheads="1"/>
          </p:cNvSpPr>
          <p:nvPr/>
        </p:nvSpPr>
        <p:spPr bwMode="auto">
          <a:xfrm>
            <a:off x="6447765" y="5010141"/>
            <a:ext cx="2384227" cy="556578"/>
          </a:xfrm>
          <a:prstGeom prst="roundRect">
            <a:avLst/>
          </a:prstGeom>
          <a:solidFill>
            <a:srgbClr val="F5E7E8"/>
          </a:solidFill>
          <a:ln/>
          <a:extLst/>
        </p:spPr>
        <p:style>
          <a:lnRef idx="1">
            <a:schemeClr val="accent4"/>
          </a:lnRef>
          <a:fillRef idx="2">
            <a:schemeClr val="accent4"/>
          </a:fillRef>
          <a:effectRef idx="1">
            <a:schemeClr val="accent4"/>
          </a:effectRef>
          <a:fontRef idx="minor">
            <a:schemeClr val="dk1"/>
          </a:fontRef>
        </p:style>
        <p:txBody>
          <a:bodyPr wrap="square" lIns="0" tIns="0" rIns="0" bIns="0" anchor="ctr">
            <a:no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algn="ctr" eaLnBrk="1" hangingPunct="1">
              <a:spcBef>
                <a:spcPct val="50000"/>
              </a:spcBef>
              <a:defRPr/>
            </a:pPr>
            <a:r>
              <a:rPr lang="en-US" sz="1600" b="1" kern="0" dirty="0">
                <a:solidFill>
                  <a:schemeClr val="tx1"/>
                </a:solidFill>
                <a:cs typeface="Arial" panose="020B0604020202020204" pitchFamily="34" charset="0"/>
              </a:rPr>
              <a:t>2nd- or 3rd-line therapy</a:t>
            </a:r>
          </a:p>
        </p:txBody>
      </p:sp>
      <p:sp>
        <p:nvSpPr>
          <p:cNvPr id="46" name="AutoShape 37"/>
          <p:cNvSpPr>
            <a:spLocks/>
          </p:cNvSpPr>
          <p:nvPr/>
        </p:nvSpPr>
        <p:spPr bwMode="auto">
          <a:xfrm rot="5400000">
            <a:off x="6674737" y="1217026"/>
            <a:ext cx="457200" cy="3071626"/>
          </a:xfrm>
          <a:prstGeom prst="leftBrace">
            <a:avLst>
              <a:gd name="adj1" fmla="val 50019"/>
              <a:gd name="adj2" fmla="val 49102"/>
            </a:avLst>
          </a:prstGeom>
          <a:gradFill>
            <a:gsLst>
              <a:gs pos="0">
                <a:schemeClr val="accent6"/>
              </a:gs>
              <a:gs pos="65000">
                <a:schemeClr val="accent6"/>
              </a:gs>
              <a:gs pos="100000">
                <a:schemeClr val="tx1">
                  <a:alpha val="0"/>
                </a:schemeClr>
              </a:gs>
            </a:gsLst>
            <a:lin ang="0" scaled="0"/>
          </a:gradFill>
          <a:ln w="6350">
            <a:solidFill>
              <a:schemeClr val="accent6">
                <a:lumMod val="75000"/>
              </a:schemeClr>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noAutofit/>
          </a:bodyPr>
          <a:lstStyle/>
          <a:p>
            <a:pPr>
              <a:defRPr/>
            </a:pPr>
            <a:endParaRPr lang="en-US" kern="0">
              <a:latin typeface="Arial" panose="020B0604020202020204" pitchFamily="34" charset="0"/>
              <a:cs typeface="Arial" panose="020B0604020202020204" pitchFamily="34" charset="0"/>
            </a:endParaRPr>
          </a:p>
        </p:txBody>
      </p:sp>
      <p:sp>
        <p:nvSpPr>
          <p:cNvPr id="47" name="Text Box 38"/>
          <p:cNvSpPr txBox="1">
            <a:spLocks noChangeArrowheads="1"/>
          </p:cNvSpPr>
          <p:nvPr/>
        </p:nvSpPr>
        <p:spPr bwMode="auto">
          <a:xfrm>
            <a:off x="5421315" y="1939706"/>
            <a:ext cx="3033713" cy="430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eaLnBrk="0" hangingPunct="0">
              <a:defRPr sz="1200">
                <a:solidFill>
                  <a:srgbClr val="FFFFFF"/>
                </a:solidFill>
                <a:latin typeface="Arial" pitchFamily="34" charset="0"/>
              </a:defRPr>
            </a:lvl1pPr>
            <a:lvl2pPr marL="742950" indent="-285750" eaLnBrk="0" hangingPunct="0">
              <a:defRPr sz="1200">
                <a:solidFill>
                  <a:srgbClr val="FFFFFF"/>
                </a:solidFill>
                <a:latin typeface="Arial" pitchFamily="34" charset="0"/>
              </a:defRPr>
            </a:lvl2pPr>
            <a:lvl3pPr marL="1143000" indent="-228600" eaLnBrk="0" hangingPunct="0">
              <a:defRPr sz="1200">
                <a:solidFill>
                  <a:srgbClr val="FFFFFF"/>
                </a:solidFill>
                <a:latin typeface="Arial" pitchFamily="34" charset="0"/>
              </a:defRPr>
            </a:lvl3pPr>
            <a:lvl4pPr marL="1600200" indent="-228600" eaLnBrk="0" hangingPunct="0">
              <a:defRPr sz="1200">
                <a:solidFill>
                  <a:srgbClr val="FFFFFF"/>
                </a:solidFill>
                <a:latin typeface="Arial" pitchFamily="34" charset="0"/>
              </a:defRPr>
            </a:lvl4pPr>
            <a:lvl5pPr marL="2057400" indent="-228600" eaLnBrk="0" hangingPunct="0">
              <a:defRPr sz="1200">
                <a:solidFill>
                  <a:srgbClr val="FFFFFF"/>
                </a:solidFill>
                <a:latin typeface="Arial" pitchFamily="34" charset="0"/>
              </a:defRPr>
            </a:lvl5pPr>
            <a:lvl6pPr marL="2514600" indent="-228600" algn="ctr" eaLnBrk="0" fontAlgn="base" hangingPunct="0">
              <a:spcBef>
                <a:spcPct val="0"/>
              </a:spcBef>
              <a:spcAft>
                <a:spcPct val="0"/>
              </a:spcAft>
              <a:defRPr sz="1200">
                <a:solidFill>
                  <a:srgbClr val="FFFFFF"/>
                </a:solidFill>
                <a:latin typeface="Arial" pitchFamily="34" charset="0"/>
              </a:defRPr>
            </a:lvl6pPr>
            <a:lvl7pPr marL="2971800" indent="-228600" algn="ctr" eaLnBrk="0" fontAlgn="base" hangingPunct="0">
              <a:spcBef>
                <a:spcPct val="0"/>
              </a:spcBef>
              <a:spcAft>
                <a:spcPct val="0"/>
              </a:spcAft>
              <a:defRPr sz="1200">
                <a:solidFill>
                  <a:srgbClr val="FFFFFF"/>
                </a:solidFill>
                <a:latin typeface="Arial" pitchFamily="34" charset="0"/>
              </a:defRPr>
            </a:lvl7pPr>
            <a:lvl8pPr marL="3429000" indent="-228600" algn="ctr" eaLnBrk="0" fontAlgn="base" hangingPunct="0">
              <a:spcBef>
                <a:spcPct val="0"/>
              </a:spcBef>
              <a:spcAft>
                <a:spcPct val="0"/>
              </a:spcAft>
              <a:defRPr sz="1200">
                <a:solidFill>
                  <a:srgbClr val="FFFFFF"/>
                </a:solidFill>
                <a:latin typeface="Arial" pitchFamily="34" charset="0"/>
              </a:defRPr>
            </a:lvl8pPr>
            <a:lvl9pPr marL="3886200" indent="-228600" algn="ctr" eaLnBrk="0" fontAlgn="base" hangingPunct="0">
              <a:spcBef>
                <a:spcPct val="0"/>
              </a:spcBef>
              <a:spcAft>
                <a:spcPct val="0"/>
              </a:spcAft>
              <a:defRPr sz="1200">
                <a:solidFill>
                  <a:srgbClr val="FFFFFF"/>
                </a:solidFill>
                <a:latin typeface="Arial" pitchFamily="34" charset="0"/>
              </a:defRPr>
            </a:lvl9pPr>
          </a:lstStyle>
          <a:p>
            <a:pPr algn="ctr" eaLnBrk="1" hangingPunct="1">
              <a:spcBef>
                <a:spcPct val="50000"/>
              </a:spcBef>
              <a:defRPr/>
            </a:pPr>
            <a:r>
              <a:rPr lang="en-US" sz="1400" b="1" kern="0" dirty="0">
                <a:solidFill>
                  <a:schemeClr val="tx1"/>
                </a:solidFill>
                <a:cs typeface="Arial" panose="020B0604020202020204" pitchFamily="34" charset="0"/>
              </a:rPr>
              <a:t>Remission duration decreases </a:t>
            </a:r>
            <a:br>
              <a:rPr lang="en-US" sz="1400" b="1" kern="0" dirty="0">
                <a:solidFill>
                  <a:schemeClr val="tx1"/>
                </a:solidFill>
                <a:cs typeface="Arial" panose="020B0604020202020204" pitchFamily="34" charset="0"/>
              </a:rPr>
            </a:br>
            <a:r>
              <a:rPr lang="en-US" sz="1400" b="1" kern="0" dirty="0">
                <a:solidFill>
                  <a:schemeClr val="tx1"/>
                </a:solidFill>
                <a:cs typeface="Arial" panose="020B0604020202020204" pitchFamily="34" charset="0"/>
              </a:rPr>
              <a:t>with each line of therapy</a:t>
            </a:r>
          </a:p>
        </p:txBody>
      </p:sp>
      <p:cxnSp>
        <p:nvCxnSpPr>
          <p:cNvPr id="4" name="Straight Arrow Connector 3"/>
          <p:cNvCxnSpPr/>
          <p:nvPr/>
        </p:nvCxnSpPr>
        <p:spPr bwMode="auto">
          <a:xfrm flipV="1">
            <a:off x="5405941" y="4278007"/>
            <a:ext cx="0" cy="732135"/>
          </a:xfrm>
          <a:prstGeom prst="straightConnector1">
            <a:avLst/>
          </a:prstGeom>
          <a:noFill/>
          <a:ln w="38100" cap="flat" cmpd="sng" algn="ctr">
            <a:solidFill>
              <a:schemeClr val="bg1"/>
            </a:solidFill>
            <a:prstDash val="solid"/>
            <a:round/>
            <a:headEnd type="none" w="med" len="med"/>
            <a:tailEnd type="triangle" w="med" len="med"/>
          </a:ln>
          <a:effectLst/>
        </p:spPr>
      </p:cxnSp>
      <p:cxnSp>
        <p:nvCxnSpPr>
          <p:cNvPr id="53" name="Straight Arrow Connector 52"/>
          <p:cNvCxnSpPr/>
          <p:nvPr/>
        </p:nvCxnSpPr>
        <p:spPr bwMode="auto">
          <a:xfrm flipV="1">
            <a:off x="6925927" y="4278007"/>
            <a:ext cx="0" cy="732135"/>
          </a:xfrm>
          <a:prstGeom prst="straightConnector1">
            <a:avLst/>
          </a:prstGeom>
          <a:noFill/>
          <a:ln w="38100" cap="flat" cmpd="sng" algn="ctr">
            <a:solidFill>
              <a:schemeClr val="bg1"/>
            </a:solidFill>
            <a:prstDash val="solid"/>
            <a:round/>
            <a:headEnd type="none" w="med" len="med"/>
            <a:tailEnd type="triangle" w="med" len="med"/>
          </a:ln>
          <a:effectLst/>
        </p:spPr>
      </p:cxnSp>
      <p:cxnSp>
        <p:nvCxnSpPr>
          <p:cNvPr id="54" name="Straight Arrow Connector 53"/>
          <p:cNvCxnSpPr/>
          <p:nvPr/>
        </p:nvCxnSpPr>
        <p:spPr bwMode="auto">
          <a:xfrm flipV="1">
            <a:off x="8466894" y="4278007"/>
            <a:ext cx="0" cy="732135"/>
          </a:xfrm>
          <a:prstGeom prst="straightConnector1">
            <a:avLst/>
          </a:prstGeom>
          <a:noFill/>
          <a:ln w="38100" cap="flat" cmpd="sng" algn="ctr">
            <a:solidFill>
              <a:schemeClr val="bg1"/>
            </a:solidFill>
            <a:prstDash val="solid"/>
            <a:round/>
            <a:headEnd type="none" w="med" len="med"/>
            <a:tailEnd type="triangle" w="med" len="med"/>
          </a:ln>
          <a:effectLst/>
        </p:spPr>
      </p:cxnSp>
      <p:sp>
        <p:nvSpPr>
          <p:cNvPr id="6" name="TextBox 5"/>
          <p:cNvSpPr txBox="1"/>
          <p:nvPr/>
        </p:nvSpPr>
        <p:spPr>
          <a:xfrm>
            <a:off x="5923904" y="4571311"/>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t>
            </a:r>
          </a:p>
        </p:txBody>
      </p:sp>
      <p:sp>
        <p:nvSpPr>
          <p:cNvPr id="55" name="TextBox 54"/>
          <p:cNvSpPr txBox="1"/>
          <p:nvPr/>
        </p:nvSpPr>
        <p:spPr>
          <a:xfrm>
            <a:off x="7255188" y="4369663"/>
            <a:ext cx="312906" cy="369332"/>
          </a:xfrm>
          <a:prstGeom prst="rect">
            <a:avLst/>
          </a:prstGeom>
          <a:noFill/>
        </p:spPr>
        <p:txBody>
          <a:bodyPr wrap="none" rtlCol="0">
            <a:spAutoFit/>
          </a:bodyPr>
          <a:lstStyle/>
          <a:p>
            <a:r>
              <a:rPr lang="en-US" b="1" dirty="0">
                <a:latin typeface="Arial" panose="020B0604020202020204" pitchFamily="34" charset="0"/>
                <a:cs typeface="Arial" panose="020B0604020202020204" pitchFamily="34" charset="0"/>
              </a:rPr>
              <a:t>//</a:t>
            </a:r>
          </a:p>
        </p:txBody>
      </p:sp>
      <p:sp>
        <p:nvSpPr>
          <p:cNvPr id="30" name="Line 8"/>
          <p:cNvSpPr>
            <a:spLocks noChangeShapeType="1"/>
          </p:cNvSpPr>
          <p:nvPr/>
        </p:nvSpPr>
        <p:spPr bwMode="auto">
          <a:xfrm>
            <a:off x="2713519" y="5685963"/>
            <a:ext cx="7448551" cy="0"/>
          </a:xfrm>
          <a:prstGeom prst="line">
            <a:avLst/>
          </a:prstGeom>
          <a:noFill/>
          <a:ln w="38100">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spAutoFit/>
          </a:bodyPr>
          <a:lstStyle/>
          <a:p>
            <a:pPr>
              <a:defRPr/>
            </a:pPr>
            <a:endParaRPr lang="en-US" kern="0">
              <a:latin typeface="Arial" panose="020B0604020202020204" pitchFamily="34" charset="0"/>
              <a:cs typeface="Arial" panose="020B0604020202020204" pitchFamily="34" charset="0"/>
            </a:endParaRPr>
          </a:p>
        </p:txBody>
      </p:sp>
      <p:sp>
        <p:nvSpPr>
          <p:cNvPr id="29" name="Rounded Rectangle 28"/>
          <p:cNvSpPr/>
          <p:nvPr/>
        </p:nvSpPr>
        <p:spPr bwMode="auto">
          <a:xfrm>
            <a:off x="2687783" y="1296742"/>
            <a:ext cx="1662545" cy="391886"/>
          </a:xfrm>
          <a:prstGeom prst="roundRect">
            <a:avLst>
              <a:gd name="adj" fmla="val 34849"/>
            </a:avLst>
          </a:prstGeom>
          <a:solidFill>
            <a:schemeClr val="accent1"/>
          </a:solidFill>
          <a:ln>
            <a:noFill/>
            <a:headEnd type="oval"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46800" tIns="46800" rIns="46800" bIns="46800" numCol="1" rtlCol="0" anchor="t" anchorCtr="0" compatLnSpc="1">
            <a:prstTxWarp prst="textNoShape">
              <a:avLst/>
            </a:prstTxWarp>
          </a:bodyPr>
          <a:lstStyle/>
          <a:p>
            <a:pPr algn="ctr" fontAlgn="base">
              <a:spcBef>
                <a:spcPct val="40000"/>
              </a:spcBef>
              <a:spcAft>
                <a:spcPct val="0"/>
              </a:spcAft>
              <a:buClr>
                <a:schemeClr val="tx1"/>
              </a:buClr>
            </a:pPr>
            <a:r>
              <a:rPr lang="en-US" sz="1400" b="1" dirty="0">
                <a:solidFill>
                  <a:schemeClr val="bg1"/>
                </a:solidFill>
                <a:latin typeface="Arial" panose="020B0604020202020204" pitchFamily="34" charset="0"/>
                <a:cs typeface="Arial" panose="020B0604020202020204" pitchFamily="34" charset="0"/>
              </a:rPr>
              <a:t>Asymptomatic</a:t>
            </a:r>
          </a:p>
        </p:txBody>
      </p:sp>
      <p:sp>
        <p:nvSpPr>
          <p:cNvPr id="44" name="Rounded Rectangle 43"/>
          <p:cNvSpPr/>
          <p:nvPr/>
        </p:nvSpPr>
        <p:spPr bwMode="auto">
          <a:xfrm>
            <a:off x="4421579" y="1296742"/>
            <a:ext cx="1779196" cy="391886"/>
          </a:xfrm>
          <a:prstGeom prst="roundRect">
            <a:avLst>
              <a:gd name="adj" fmla="val 34849"/>
            </a:avLst>
          </a:prstGeom>
          <a:solidFill>
            <a:schemeClr val="accent1"/>
          </a:solidFill>
          <a:ln>
            <a:noFill/>
            <a:headEnd type="oval"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46800" tIns="46800" rIns="46800" bIns="46800" numCol="1" rtlCol="0" anchor="t" anchorCtr="0" compatLnSpc="1">
            <a:prstTxWarp prst="textNoShape">
              <a:avLst/>
            </a:prstTxWarp>
          </a:bodyPr>
          <a:lstStyle/>
          <a:p>
            <a:pPr algn="ctr" fontAlgn="base">
              <a:spcBef>
                <a:spcPct val="40000"/>
              </a:spcBef>
              <a:spcAft>
                <a:spcPct val="0"/>
              </a:spcAft>
              <a:buClr>
                <a:schemeClr val="tx1"/>
              </a:buClr>
            </a:pPr>
            <a:r>
              <a:rPr lang="en-US" sz="1400" b="1" dirty="0">
                <a:solidFill>
                  <a:schemeClr val="bg1"/>
                </a:solidFill>
                <a:latin typeface="Arial" panose="020B0604020202020204" pitchFamily="34" charset="0"/>
                <a:cs typeface="Arial" panose="020B0604020202020204" pitchFamily="34" charset="0"/>
              </a:rPr>
              <a:t>Symptomatic</a:t>
            </a:r>
          </a:p>
        </p:txBody>
      </p:sp>
      <p:sp>
        <p:nvSpPr>
          <p:cNvPr id="45" name="Rounded Rectangle 44"/>
          <p:cNvSpPr/>
          <p:nvPr/>
        </p:nvSpPr>
        <p:spPr bwMode="auto">
          <a:xfrm>
            <a:off x="6286008" y="1296742"/>
            <a:ext cx="2125680" cy="391886"/>
          </a:xfrm>
          <a:prstGeom prst="roundRect">
            <a:avLst>
              <a:gd name="adj" fmla="val 34849"/>
            </a:avLst>
          </a:prstGeom>
          <a:solidFill>
            <a:schemeClr val="accent1"/>
          </a:solidFill>
          <a:ln>
            <a:noFill/>
            <a:headEnd type="oval"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46800" tIns="46800" rIns="46800" bIns="46800" numCol="1" rtlCol="0" anchor="t" anchorCtr="0" compatLnSpc="1">
            <a:prstTxWarp prst="textNoShape">
              <a:avLst/>
            </a:prstTxWarp>
          </a:bodyPr>
          <a:lstStyle/>
          <a:p>
            <a:pPr algn="ctr" fontAlgn="base">
              <a:spcBef>
                <a:spcPct val="40000"/>
              </a:spcBef>
              <a:spcAft>
                <a:spcPct val="0"/>
              </a:spcAft>
              <a:buClr>
                <a:schemeClr val="tx1"/>
              </a:buClr>
            </a:pPr>
            <a:r>
              <a:rPr lang="en-US" sz="1400" b="1" dirty="0">
                <a:solidFill>
                  <a:schemeClr val="bg1"/>
                </a:solidFill>
                <a:latin typeface="Arial" panose="020B0604020202020204" pitchFamily="34" charset="0"/>
                <a:cs typeface="Arial" panose="020B0604020202020204" pitchFamily="34" charset="0"/>
              </a:rPr>
              <a:t>Relapsing</a:t>
            </a:r>
          </a:p>
        </p:txBody>
      </p:sp>
      <p:sp>
        <p:nvSpPr>
          <p:cNvPr id="50" name="Rounded Rectangle 49"/>
          <p:cNvSpPr/>
          <p:nvPr/>
        </p:nvSpPr>
        <p:spPr bwMode="auto">
          <a:xfrm>
            <a:off x="8506691" y="1296742"/>
            <a:ext cx="1163782" cy="391886"/>
          </a:xfrm>
          <a:prstGeom prst="roundRect">
            <a:avLst>
              <a:gd name="adj" fmla="val 37879"/>
            </a:avLst>
          </a:prstGeom>
          <a:solidFill>
            <a:schemeClr val="accent1"/>
          </a:solidFill>
          <a:ln>
            <a:noFill/>
            <a:headEnd type="oval" w="med" len="med"/>
            <a:tailEnd type="triangle" w="med" len="med"/>
          </a:ln>
          <a:effectLst/>
        </p:spPr>
        <p:style>
          <a:lnRef idx="1">
            <a:schemeClr val="accent2"/>
          </a:lnRef>
          <a:fillRef idx="3">
            <a:schemeClr val="accent2"/>
          </a:fillRef>
          <a:effectRef idx="2">
            <a:schemeClr val="accent2"/>
          </a:effectRef>
          <a:fontRef idx="minor">
            <a:schemeClr val="lt1"/>
          </a:fontRef>
        </p:style>
        <p:txBody>
          <a:bodyPr vert="horz" wrap="square" lIns="46800" tIns="46800" rIns="46800" bIns="46800" numCol="1" rtlCol="0" anchor="t" anchorCtr="0" compatLnSpc="1">
            <a:prstTxWarp prst="textNoShape">
              <a:avLst/>
            </a:prstTxWarp>
          </a:bodyPr>
          <a:lstStyle/>
          <a:p>
            <a:pPr algn="ctr" fontAlgn="base">
              <a:spcBef>
                <a:spcPct val="40000"/>
              </a:spcBef>
              <a:spcAft>
                <a:spcPct val="0"/>
              </a:spcAft>
              <a:buClr>
                <a:schemeClr val="tx1"/>
              </a:buClr>
            </a:pPr>
            <a:r>
              <a:rPr lang="en-US" sz="1400" b="1" dirty="0">
                <a:solidFill>
                  <a:schemeClr val="bg1"/>
                </a:solidFill>
                <a:latin typeface="Arial" panose="020B0604020202020204" pitchFamily="34" charset="0"/>
                <a:cs typeface="Arial" panose="020B0604020202020204" pitchFamily="34" charset="0"/>
              </a:rPr>
              <a:t>Refractory</a:t>
            </a:r>
          </a:p>
        </p:txBody>
      </p:sp>
    </p:spTree>
    <p:extLst>
      <p:ext uri="{BB962C8B-B14F-4D97-AF65-F5344CB8AC3E}">
        <p14:creationId xmlns:p14="http://schemas.microsoft.com/office/powerpoint/2010/main" val="26008704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7ECC36-9718-4032-93E3-49415D9F29D1}"/>
              </a:ext>
            </a:extLst>
          </p:cNvPr>
          <p:cNvSpPr>
            <a:spLocks noGrp="1"/>
          </p:cNvSpPr>
          <p:nvPr>
            <p:ph type="title"/>
          </p:nvPr>
        </p:nvSpPr>
        <p:spPr/>
        <p:txBody>
          <a:bodyPr/>
          <a:lstStyle/>
          <a:p>
            <a:r>
              <a:rPr lang="it-IT" b="1" dirty="0" err="1">
                <a:latin typeface="+mn-lt"/>
              </a:rPr>
              <a:t>amyloidosis</a:t>
            </a:r>
            <a:endParaRPr lang="it-IT" b="1" dirty="0">
              <a:latin typeface="+mn-lt"/>
            </a:endParaRPr>
          </a:p>
        </p:txBody>
      </p:sp>
      <p:sp>
        <p:nvSpPr>
          <p:cNvPr id="3" name="Segnaposto contenuto 2">
            <a:extLst>
              <a:ext uri="{FF2B5EF4-FFF2-40B4-BE49-F238E27FC236}">
                <a16:creationId xmlns:a16="http://schemas.microsoft.com/office/drawing/2014/main" id="{C5E53436-EAC0-4151-B49F-B70BA9AA7053}"/>
              </a:ext>
            </a:extLst>
          </p:cNvPr>
          <p:cNvSpPr>
            <a:spLocks noGrp="1"/>
          </p:cNvSpPr>
          <p:nvPr>
            <p:ph idx="1"/>
          </p:nvPr>
        </p:nvSpPr>
        <p:spPr/>
        <p:txBody>
          <a:bodyPr/>
          <a:lstStyle/>
          <a:p>
            <a:r>
              <a:rPr lang="it-IT" dirty="0" err="1"/>
              <a:t>Disorders</a:t>
            </a:r>
            <a:r>
              <a:rPr lang="it-IT" dirty="0"/>
              <a:t> </a:t>
            </a:r>
            <a:r>
              <a:rPr lang="it-IT" dirty="0" err="1"/>
              <a:t>such</a:t>
            </a:r>
            <a:r>
              <a:rPr lang="it-IT" dirty="0"/>
              <a:t> </a:t>
            </a:r>
            <a:r>
              <a:rPr lang="it-IT" dirty="0" err="1"/>
              <a:t>as</a:t>
            </a:r>
            <a:r>
              <a:rPr lang="it-IT" dirty="0"/>
              <a:t> </a:t>
            </a:r>
          </a:p>
          <a:p>
            <a:pPr lvl="1"/>
            <a:r>
              <a:rPr lang="it-IT" dirty="0" err="1"/>
              <a:t>nephrotic</a:t>
            </a:r>
            <a:r>
              <a:rPr lang="it-IT" dirty="0"/>
              <a:t> </a:t>
            </a:r>
            <a:r>
              <a:rPr lang="it-IT" dirty="0" err="1"/>
              <a:t>syndrome</a:t>
            </a:r>
            <a:r>
              <a:rPr lang="it-IT" dirty="0"/>
              <a:t> and </a:t>
            </a:r>
            <a:r>
              <a:rPr lang="it-IT" dirty="0" err="1"/>
              <a:t>heart</a:t>
            </a:r>
            <a:r>
              <a:rPr lang="it-IT" dirty="0"/>
              <a:t> </a:t>
            </a:r>
            <a:r>
              <a:rPr lang="it-IT" dirty="0" err="1"/>
              <a:t>failure</a:t>
            </a:r>
            <a:r>
              <a:rPr lang="it-IT" dirty="0"/>
              <a:t>, </a:t>
            </a:r>
          </a:p>
          <a:p>
            <a:pPr lvl="1"/>
            <a:r>
              <a:rPr lang="it-IT" dirty="0" err="1"/>
              <a:t>neuropathy</a:t>
            </a:r>
            <a:r>
              <a:rPr lang="it-IT" dirty="0"/>
              <a:t> in non-</a:t>
            </a:r>
            <a:r>
              <a:rPr lang="it-IT" dirty="0" err="1"/>
              <a:t>diabetic</a:t>
            </a:r>
            <a:r>
              <a:rPr lang="it-IT" dirty="0"/>
              <a:t> </a:t>
            </a:r>
            <a:r>
              <a:rPr lang="it-IT" dirty="0" err="1"/>
              <a:t>patients</a:t>
            </a:r>
            <a:r>
              <a:rPr lang="it-IT" dirty="0"/>
              <a:t>, </a:t>
            </a:r>
          </a:p>
          <a:p>
            <a:pPr lvl="1"/>
            <a:r>
              <a:rPr lang="it-IT" dirty="0" err="1"/>
              <a:t>left</a:t>
            </a:r>
            <a:r>
              <a:rPr lang="it-IT" dirty="0"/>
              <a:t> </a:t>
            </a:r>
            <a:r>
              <a:rPr lang="it-IT" dirty="0" err="1"/>
              <a:t>ventricular</a:t>
            </a:r>
            <a:r>
              <a:rPr lang="it-IT" dirty="0"/>
              <a:t> </a:t>
            </a:r>
            <a:r>
              <a:rPr lang="it-IT" dirty="0" err="1"/>
              <a:t>hypertrophy</a:t>
            </a:r>
            <a:r>
              <a:rPr lang="it-IT" dirty="0"/>
              <a:t> on </a:t>
            </a:r>
            <a:r>
              <a:rPr lang="it-IT" dirty="0" err="1"/>
              <a:t>echocardiography</a:t>
            </a:r>
            <a:r>
              <a:rPr lang="it-IT" dirty="0"/>
              <a:t> </a:t>
            </a:r>
            <a:r>
              <a:rPr lang="it-IT" dirty="0" err="1"/>
              <a:t>without</a:t>
            </a:r>
            <a:r>
              <a:rPr lang="it-IT" dirty="0"/>
              <a:t> </a:t>
            </a:r>
            <a:r>
              <a:rPr lang="it-IT" dirty="0" err="1"/>
              <a:t>consistent</a:t>
            </a:r>
            <a:r>
              <a:rPr lang="it-IT" dirty="0"/>
              <a:t> </a:t>
            </a:r>
            <a:r>
              <a:rPr lang="it-IT" dirty="0" err="1"/>
              <a:t>electro</a:t>
            </a:r>
            <a:r>
              <a:rPr lang="it-IT" dirty="0"/>
              <a:t> </a:t>
            </a:r>
            <a:r>
              <a:rPr lang="it-IT" dirty="0" err="1"/>
              <a:t>cardiographic</a:t>
            </a:r>
            <a:r>
              <a:rPr lang="it-IT" dirty="0"/>
              <a:t> </a:t>
            </a:r>
            <a:r>
              <a:rPr lang="it-IT" dirty="0" err="1"/>
              <a:t>evidence</a:t>
            </a:r>
            <a:r>
              <a:rPr lang="it-IT" dirty="0"/>
              <a:t> or low </a:t>
            </a:r>
            <a:r>
              <a:rPr lang="it-IT" dirty="0" err="1"/>
              <a:t>limb</a:t>
            </a:r>
            <a:r>
              <a:rPr lang="it-IT" dirty="0"/>
              <a:t> </a:t>
            </a:r>
            <a:r>
              <a:rPr lang="it-IT" dirty="0" err="1"/>
              <a:t>lead</a:t>
            </a:r>
            <a:r>
              <a:rPr lang="it-IT" dirty="0"/>
              <a:t> </a:t>
            </a:r>
            <a:r>
              <a:rPr lang="it-IT" dirty="0" err="1"/>
              <a:t>voltages</a:t>
            </a:r>
            <a:r>
              <a:rPr lang="it-IT" dirty="0"/>
              <a:t>, </a:t>
            </a:r>
          </a:p>
          <a:p>
            <a:pPr lvl="1"/>
            <a:r>
              <a:rPr lang="it-IT" dirty="0" err="1"/>
              <a:t>hepatomegaly</a:t>
            </a:r>
            <a:r>
              <a:rPr lang="it-IT" dirty="0"/>
              <a:t> with </a:t>
            </a:r>
            <a:r>
              <a:rPr lang="it-IT" dirty="0" err="1"/>
              <a:t>normal</a:t>
            </a:r>
            <a:r>
              <a:rPr lang="it-IT" dirty="0"/>
              <a:t> </a:t>
            </a:r>
            <a:r>
              <a:rPr lang="it-IT" dirty="0" err="1"/>
              <a:t>imaging</a:t>
            </a:r>
            <a:r>
              <a:rPr lang="it-IT" dirty="0"/>
              <a:t>, </a:t>
            </a:r>
          </a:p>
          <a:p>
            <a:pPr lvl="1"/>
            <a:r>
              <a:rPr lang="it-IT" dirty="0"/>
              <a:t>albuminuria </a:t>
            </a:r>
          </a:p>
          <a:p>
            <a:r>
              <a:rPr lang="it-IT" dirty="0" err="1"/>
              <a:t>should</a:t>
            </a:r>
            <a:r>
              <a:rPr lang="it-IT" dirty="0"/>
              <a:t> be </a:t>
            </a:r>
            <a:r>
              <a:rPr lang="it-IT" dirty="0" err="1"/>
              <a:t>assessed</a:t>
            </a:r>
            <a:r>
              <a:rPr lang="it-IT" dirty="0"/>
              <a:t> </a:t>
            </a:r>
            <a:r>
              <a:rPr lang="it-IT" dirty="0" err="1"/>
              <a:t>carefully</a:t>
            </a:r>
            <a:r>
              <a:rPr lang="it-IT" dirty="0"/>
              <a:t> to </a:t>
            </a:r>
            <a:r>
              <a:rPr lang="it-IT" dirty="0" err="1"/>
              <a:t>not</a:t>
            </a:r>
            <a:r>
              <a:rPr lang="it-IT" dirty="0"/>
              <a:t> </a:t>
            </a:r>
            <a:r>
              <a:rPr lang="it-IT" dirty="0" err="1"/>
              <a:t>overlook</a:t>
            </a:r>
            <a:r>
              <a:rPr lang="it-IT" dirty="0"/>
              <a:t> </a:t>
            </a:r>
            <a:r>
              <a:rPr lang="it-IT" b="1" dirty="0"/>
              <a:t>light-</a:t>
            </a:r>
            <a:r>
              <a:rPr lang="it-IT" b="1" dirty="0" err="1"/>
              <a:t>chain</a:t>
            </a:r>
            <a:r>
              <a:rPr lang="it-IT" b="1" dirty="0"/>
              <a:t> </a:t>
            </a:r>
            <a:r>
              <a:rPr lang="it-IT" b="1" dirty="0" err="1"/>
              <a:t>amyloidosis</a:t>
            </a:r>
            <a:r>
              <a:rPr lang="it-IT" b="1" dirty="0"/>
              <a:t> </a:t>
            </a:r>
            <a:r>
              <a:rPr lang="it-IT" dirty="0" err="1"/>
              <a:t>caused</a:t>
            </a:r>
            <a:r>
              <a:rPr lang="it-IT" dirty="0"/>
              <a:t> by free light-</a:t>
            </a:r>
            <a:r>
              <a:rPr lang="it-IT" dirty="0" err="1"/>
              <a:t>chain</a:t>
            </a:r>
            <a:r>
              <a:rPr lang="it-IT" dirty="0"/>
              <a:t> </a:t>
            </a:r>
            <a:r>
              <a:rPr lang="it-IT" dirty="0" err="1"/>
              <a:t>secretion</a:t>
            </a:r>
            <a:r>
              <a:rPr lang="it-IT" dirty="0"/>
              <a:t>.</a:t>
            </a:r>
          </a:p>
        </p:txBody>
      </p:sp>
    </p:spTree>
    <p:extLst>
      <p:ext uri="{BB962C8B-B14F-4D97-AF65-F5344CB8AC3E}">
        <p14:creationId xmlns:p14="http://schemas.microsoft.com/office/powerpoint/2010/main" val="32023234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C83DA69-9D80-454C-BD7E-2E5E5BA26EAC}"/>
              </a:ext>
            </a:extLst>
          </p:cNvPr>
          <p:cNvSpPr>
            <a:spLocks noGrp="1"/>
          </p:cNvSpPr>
          <p:nvPr>
            <p:ph type="title"/>
          </p:nvPr>
        </p:nvSpPr>
        <p:spPr>
          <a:xfrm>
            <a:off x="838203" y="365131"/>
            <a:ext cx="10515600" cy="615597"/>
          </a:xfrm>
        </p:spPr>
        <p:txBody>
          <a:bodyPr/>
          <a:lstStyle/>
          <a:p>
            <a:r>
              <a:rPr lang="it-IT" b="1" dirty="0" err="1">
                <a:latin typeface="+mn-lt"/>
              </a:rPr>
              <a:t>amyloidoses</a:t>
            </a:r>
            <a:endParaRPr lang="it-IT" b="1" dirty="0">
              <a:latin typeface="+mn-lt"/>
            </a:endParaRPr>
          </a:p>
        </p:txBody>
      </p:sp>
      <p:sp>
        <p:nvSpPr>
          <p:cNvPr id="3" name="Segnaposto contenuto 2">
            <a:extLst>
              <a:ext uri="{FF2B5EF4-FFF2-40B4-BE49-F238E27FC236}">
                <a16:creationId xmlns:a16="http://schemas.microsoft.com/office/drawing/2014/main" id="{D8910240-058A-4EF4-9403-79EB7485F63A}"/>
              </a:ext>
            </a:extLst>
          </p:cNvPr>
          <p:cNvSpPr>
            <a:spLocks noGrp="1"/>
          </p:cNvSpPr>
          <p:nvPr>
            <p:ph idx="1"/>
          </p:nvPr>
        </p:nvSpPr>
        <p:spPr>
          <a:xfrm>
            <a:off x="695400" y="1179640"/>
            <a:ext cx="11089232" cy="5015110"/>
          </a:xfrm>
        </p:spPr>
        <p:txBody>
          <a:bodyPr/>
          <a:lstStyle/>
          <a:p>
            <a:r>
              <a:rPr lang="it-IT" sz="2400" dirty="0"/>
              <a:t>a rare group of </a:t>
            </a:r>
            <a:r>
              <a:rPr lang="it-IT" sz="2400" dirty="0" err="1"/>
              <a:t>diseases</a:t>
            </a:r>
            <a:r>
              <a:rPr lang="it-IT" sz="2400" dirty="0"/>
              <a:t> </a:t>
            </a:r>
            <a:r>
              <a:rPr lang="it-IT" sz="2400" dirty="0" err="1"/>
              <a:t>that</a:t>
            </a:r>
            <a:r>
              <a:rPr lang="it-IT" sz="2400" dirty="0"/>
              <a:t> </a:t>
            </a:r>
            <a:r>
              <a:rPr lang="it-IT" sz="2400" dirty="0" err="1"/>
              <a:t>result</a:t>
            </a:r>
            <a:r>
              <a:rPr lang="it-IT" sz="2400" dirty="0"/>
              <a:t> from </a:t>
            </a:r>
            <a:r>
              <a:rPr lang="it-IT" sz="2400" dirty="0" err="1"/>
              <a:t>extracellular</a:t>
            </a:r>
            <a:r>
              <a:rPr lang="it-IT" sz="2400" dirty="0"/>
              <a:t> </a:t>
            </a:r>
            <a:r>
              <a:rPr lang="it-IT" sz="2400" dirty="0" err="1"/>
              <a:t>deposition</a:t>
            </a:r>
            <a:r>
              <a:rPr lang="it-IT" sz="2400" dirty="0"/>
              <a:t> of </a:t>
            </a:r>
            <a:r>
              <a:rPr lang="it-IT" sz="2400" dirty="0" err="1"/>
              <a:t>amyloid</a:t>
            </a:r>
            <a:r>
              <a:rPr lang="it-IT" sz="2400" dirty="0"/>
              <a:t>, a fibrillar </a:t>
            </a:r>
            <a:r>
              <a:rPr lang="it-IT" sz="2400" dirty="0" err="1"/>
              <a:t>material</a:t>
            </a:r>
            <a:r>
              <a:rPr lang="it-IT" sz="2400" dirty="0"/>
              <a:t> </a:t>
            </a:r>
            <a:r>
              <a:rPr lang="it-IT" sz="2400" dirty="0" err="1"/>
              <a:t>derived</a:t>
            </a:r>
            <a:r>
              <a:rPr lang="it-IT" sz="2400" dirty="0"/>
              <a:t> from </a:t>
            </a:r>
            <a:r>
              <a:rPr lang="it-IT" sz="2400" dirty="0" err="1"/>
              <a:t>various</a:t>
            </a:r>
            <a:r>
              <a:rPr lang="it-IT" sz="2400" dirty="0"/>
              <a:t> precursor </a:t>
            </a:r>
            <a:r>
              <a:rPr lang="it-IT" sz="2400" dirty="0" err="1"/>
              <a:t>proteins</a:t>
            </a:r>
            <a:r>
              <a:rPr lang="it-IT" sz="2400" dirty="0"/>
              <a:t> </a:t>
            </a:r>
            <a:r>
              <a:rPr lang="it-IT" sz="2400" dirty="0" err="1"/>
              <a:t>that</a:t>
            </a:r>
            <a:r>
              <a:rPr lang="it-IT" sz="2400" dirty="0"/>
              <a:t> self-</a:t>
            </a:r>
            <a:r>
              <a:rPr lang="it-IT" sz="2400" dirty="0" err="1"/>
              <a:t>assemble</a:t>
            </a:r>
            <a:r>
              <a:rPr lang="it-IT" sz="2400" dirty="0"/>
              <a:t> with </a:t>
            </a:r>
            <a:r>
              <a:rPr lang="it-IT" sz="2400" dirty="0" err="1"/>
              <a:t>highly</a:t>
            </a:r>
            <a:r>
              <a:rPr lang="it-IT" sz="2400" dirty="0"/>
              <a:t> </a:t>
            </a:r>
            <a:r>
              <a:rPr lang="it-IT" sz="2400" dirty="0" err="1"/>
              <a:t>ordered</a:t>
            </a:r>
            <a:r>
              <a:rPr lang="it-IT" sz="2400" dirty="0"/>
              <a:t> </a:t>
            </a:r>
            <a:r>
              <a:rPr lang="it-IT" sz="2400" dirty="0" err="1"/>
              <a:t>abnormal</a:t>
            </a:r>
            <a:r>
              <a:rPr lang="it-IT" sz="2400" dirty="0"/>
              <a:t> cross </a:t>
            </a:r>
            <a:r>
              <a:rPr lang="el-GR" sz="2400" dirty="0"/>
              <a:t>β-</a:t>
            </a:r>
            <a:r>
              <a:rPr lang="it-IT" sz="2400" dirty="0" err="1"/>
              <a:t>sheet</a:t>
            </a:r>
            <a:r>
              <a:rPr lang="it-IT" sz="2400" dirty="0"/>
              <a:t> </a:t>
            </a:r>
            <a:r>
              <a:rPr lang="it-IT" sz="2400" dirty="0" err="1"/>
              <a:t>conformation</a:t>
            </a:r>
            <a:r>
              <a:rPr lang="it-IT" sz="2400" dirty="0"/>
              <a:t>.</a:t>
            </a:r>
          </a:p>
          <a:p>
            <a:endParaRPr lang="it-IT" sz="2400" dirty="0"/>
          </a:p>
          <a:p>
            <a:r>
              <a:rPr lang="it-IT" sz="2400" dirty="0" err="1"/>
              <a:t>Deposition</a:t>
            </a:r>
            <a:r>
              <a:rPr lang="it-IT" sz="2400" dirty="0"/>
              <a:t> of </a:t>
            </a:r>
            <a:r>
              <a:rPr lang="it-IT" sz="2400" dirty="0" err="1"/>
              <a:t>amyloid</a:t>
            </a:r>
            <a:r>
              <a:rPr lang="it-IT" sz="2400" dirty="0"/>
              <a:t> can </a:t>
            </a:r>
            <a:r>
              <a:rPr lang="it-IT" sz="2400" dirty="0" err="1"/>
              <a:t>occur</a:t>
            </a:r>
            <a:r>
              <a:rPr lang="it-IT" sz="2400" dirty="0"/>
              <a:t> </a:t>
            </a:r>
          </a:p>
          <a:p>
            <a:pPr lvl="1"/>
            <a:r>
              <a:rPr lang="it-IT" sz="2000" b="1" dirty="0"/>
              <a:t>in the </a:t>
            </a:r>
            <a:r>
              <a:rPr lang="it-IT" sz="2000" b="1" dirty="0" err="1"/>
              <a:t>presence</a:t>
            </a:r>
            <a:r>
              <a:rPr lang="it-IT" sz="2000" b="1" dirty="0"/>
              <a:t> of an </a:t>
            </a:r>
            <a:r>
              <a:rPr lang="it-IT" sz="2000" b="1" dirty="0" err="1"/>
              <a:t>abnormal</a:t>
            </a:r>
            <a:r>
              <a:rPr lang="it-IT" sz="2000" b="1" dirty="0"/>
              <a:t> </a:t>
            </a:r>
            <a:r>
              <a:rPr lang="it-IT" sz="2000" b="1" dirty="0" err="1"/>
              <a:t>protein</a:t>
            </a:r>
            <a:r>
              <a:rPr lang="it-IT" sz="2000" b="1" dirty="0"/>
              <a:t> </a:t>
            </a:r>
          </a:p>
          <a:p>
            <a:pPr lvl="2"/>
            <a:r>
              <a:rPr lang="it-IT" sz="1600" dirty="0"/>
              <a:t>(</a:t>
            </a:r>
            <a:r>
              <a:rPr lang="it-IT" sz="1600" dirty="0" err="1"/>
              <a:t>eg</a:t>
            </a:r>
            <a:r>
              <a:rPr lang="it-IT" sz="1600" dirty="0"/>
              <a:t>, </a:t>
            </a:r>
            <a:r>
              <a:rPr lang="it-IT" sz="1600" dirty="0" err="1"/>
              <a:t>hereditary</a:t>
            </a:r>
            <a:r>
              <a:rPr lang="it-IT" sz="1600" dirty="0"/>
              <a:t> </a:t>
            </a:r>
            <a:r>
              <a:rPr lang="it-IT" sz="1600" dirty="0" err="1"/>
              <a:t>amyloidosis</a:t>
            </a:r>
            <a:r>
              <a:rPr lang="it-IT" sz="1600" dirty="0"/>
              <a:t> and </a:t>
            </a:r>
            <a:r>
              <a:rPr lang="it-IT" sz="1600" dirty="0" err="1"/>
              <a:t>acquired</a:t>
            </a:r>
            <a:r>
              <a:rPr lang="it-IT" sz="1600" dirty="0"/>
              <a:t> </a:t>
            </a:r>
            <a:r>
              <a:rPr lang="it-IT" sz="1600" dirty="0" err="1"/>
              <a:t>systemic</a:t>
            </a:r>
            <a:r>
              <a:rPr lang="it-IT" sz="1600" dirty="0"/>
              <a:t> Ig light </a:t>
            </a:r>
            <a:r>
              <a:rPr lang="it-IT" sz="1600" dirty="0" err="1"/>
              <a:t>chain</a:t>
            </a:r>
            <a:r>
              <a:rPr lang="it-IT" sz="1600" dirty="0"/>
              <a:t> [AL] </a:t>
            </a:r>
            <a:r>
              <a:rPr lang="it-IT" sz="1600" dirty="0" err="1"/>
              <a:t>amyloidosis</a:t>
            </a:r>
            <a:r>
              <a:rPr lang="it-IT" sz="1600" dirty="0"/>
              <a:t>), </a:t>
            </a:r>
          </a:p>
          <a:p>
            <a:pPr lvl="1"/>
            <a:r>
              <a:rPr lang="it-IT" sz="2000" b="1" dirty="0"/>
              <a:t>in </a:t>
            </a:r>
            <a:r>
              <a:rPr lang="it-IT" sz="2000" b="1" dirty="0" err="1"/>
              <a:t>association</a:t>
            </a:r>
            <a:r>
              <a:rPr lang="it-IT" sz="2000" b="1" dirty="0"/>
              <a:t> with </a:t>
            </a:r>
            <a:r>
              <a:rPr lang="it-IT" sz="2000" b="1" dirty="0" err="1"/>
              <a:t>prolonged</a:t>
            </a:r>
            <a:r>
              <a:rPr lang="it-IT" sz="2000" b="1" dirty="0"/>
              <a:t> </a:t>
            </a:r>
            <a:r>
              <a:rPr lang="it-IT" sz="2000" b="1" dirty="0" err="1"/>
              <a:t>excess</a:t>
            </a:r>
            <a:r>
              <a:rPr lang="it-IT" sz="2000" b="1" dirty="0"/>
              <a:t> </a:t>
            </a:r>
            <a:r>
              <a:rPr lang="it-IT" sz="2000" b="1" dirty="0" err="1"/>
              <a:t>abundance</a:t>
            </a:r>
            <a:r>
              <a:rPr lang="it-IT" sz="2000" b="1" dirty="0"/>
              <a:t> of a </a:t>
            </a:r>
            <a:r>
              <a:rPr lang="it-IT" sz="2000" b="1" dirty="0" err="1"/>
              <a:t>normal</a:t>
            </a:r>
            <a:r>
              <a:rPr lang="it-IT" sz="2000" b="1" dirty="0"/>
              <a:t> </a:t>
            </a:r>
            <a:r>
              <a:rPr lang="it-IT" sz="2000" b="1" dirty="0" err="1"/>
              <a:t>protein</a:t>
            </a:r>
            <a:r>
              <a:rPr lang="it-IT" sz="2000" b="1" dirty="0"/>
              <a:t> </a:t>
            </a:r>
          </a:p>
          <a:p>
            <a:pPr lvl="2"/>
            <a:r>
              <a:rPr lang="it-IT" sz="1600" dirty="0"/>
              <a:t>(</a:t>
            </a:r>
            <a:r>
              <a:rPr lang="it-IT" sz="1600" dirty="0" err="1"/>
              <a:t>eg</a:t>
            </a:r>
            <a:r>
              <a:rPr lang="it-IT" sz="1600" dirty="0"/>
              <a:t>, </a:t>
            </a:r>
            <a:r>
              <a:rPr lang="it-IT" sz="1600" dirty="0" err="1"/>
              <a:t>reactive</a:t>
            </a:r>
            <a:r>
              <a:rPr lang="it-IT" sz="1600" dirty="0"/>
              <a:t> </a:t>
            </a:r>
            <a:r>
              <a:rPr lang="it-IT" sz="1600" dirty="0" err="1"/>
              <a:t>systemic</a:t>
            </a:r>
            <a:r>
              <a:rPr lang="it-IT" sz="1600" dirty="0"/>
              <a:t> [AA] </a:t>
            </a:r>
            <a:r>
              <a:rPr lang="it-IT" sz="1600" dirty="0" err="1"/>
              <a:t>amyloidosis</a:t>
            </a:r>
            <a:r>
              <a:rPr lang="it-IT" sz="1600" dirty="0"/>
              <a:t> and </a:t>
            </a:r>
            <a:r>
              <a:rPr lang="el-GR" sz="1600" dirty="0"/>
              <a:t>β2-</a:t>
            </a:r>
            <a:r>
              <a:rPr lang="it-IT" sz="1600" dirty="0" err="1"/>
              <a:t>microglobulin</a:t>
            </a:r>
            <a:r>
              <a:rPr lang="it-IT" sz="1600" dirty="0"/>
              <a:t> [</a:t>
            </a:r>
            <a:r>
              <a:rPr lang="el-GR" sz="1600" dirty="0"/>
              <a:t>β2</a:t>
            </a:r>
            <a:r>
              <a:rPr lang="it-IT" sz="1600" dirty="0"/>
              <a:t>M] </a:t>
            </a:r>
            <a:r>
              <a:rPr lang="it-IT" sz="1600" dirty="0" err="1"/>
              <a:t>dialysis-related</a:t>
            </a:r>
            <a:r>
              <a:rPr lang="it-IT" sz="1600" dirty="0"/>
              <a:t> </a:t>
            </a:r>
            <a:r>
              <a:rPr lang="it-IT" sz="1600" dirty="0" err="1"/>
              <a:t>amyloidosis</a:t>
            </a:r>
            <a:r>
              <a:rPr lang="it-IT" sz="1600" dirty="0"/>
              <a:t>), </a:t>
            </a:r>
          </a:p>
          <a:p>
            <a:pPr lvl="1"/>
            <a:r>
              <a:rPr lang="it-IT" sz="2000" b="1" dirty="0"/>
              <a:t>for </a:t>
            </a:r>
            <a:r>
              <a:rPr lang="it-IT" sz="2000" b="1" dirty="0" err="1"/>
              <a:t>reasons</a:t>
            </a:r>
            <a:r>
              <a:rPr lang="it-IT" sz="2000" b="1" dirty="0"/>
              <a:t> </a:t>
            </a:r>
            <a:r>
              <a:rPr lang="it-IT" sz="2000" b="1" dirty="0" err="1"/>
              <a:t>unknown</a:t>
            </a:r>
            <a:r>
              <a:rPr lang="it-IT" sz="2000" b="1" dirty="0"/>
              <a:t>, </a:t>
            </a:r>
            <a:r>
              <a:rPr lang="it-IT" sz="2000" b="1" dirty="0" err="1"/>
              <a:t>accompanying</a:t>
            </a:r>
            <a:r>
              <a:rPr lang="it-IT" sz="2000" b="1" dirty="0"/>
              <a:t> the </a:t>
            </a:r>
            <a:r>
              <a:rPr lang="it-IT" sz="2000" b="1" dirty="0" err="1"/>
              <a:t>ageing</a:t>
            </a:r>
            <a:r>
              <a:rPr lang="it-IT" sz="2000" b="1" dirty="0"/>
              <a:t> </a:t>
            </a:r>
            <a:r>
              <a:rPr lang="it-IT" sz="2000" b="1" dirty="0" err="1"/>
              <a:t>process</a:t>
            </a:r>
            <a:r>
              <a:rPr lang="it-IT" sz="2000" b="1" dirty="0"/>
              <a:t> </a:t>
            </a:r>
          </a:p>
          <a:p>
            <a:pPr lvl="2"/>
            <a:r>
              <a:rPr lang="it-IT" sz="1600" dirty="0"/>
              <a:t>(</a:t>
            </a:r>
            <a:r>
              <a:rPr lang="it-IT" sz="1600" dirty="0" err="1"/>
              <a:t>eg</a:t>
            </a:r>
            <a:r>
              <a:rPr lang="it-IT" sz="1600" dirty="0"/>
              <a:t>, wild-</a:t>
            </a:r>
            <a:r>
              <a:rPr lang="it-IT" sz="1600" dirty="0" err="1"/>
              <a:t>type</a:t>
            </a:r>
            <a:r>
              <a:rPr lang="it-IT" sz="1600" dirty="0"/>
              <a:t> </a:t>
            </a:r>
            <a:r>
              <a:rPr lang="it-IT" sz="1600" dirty="0" err="1"/>
              <a:t>transthyretin</a:t>
            </a:r>
            <a:r>
              <a:rPr lang="it-IT" sz="1600" dirty="0"/>
              <a:t> </a:t>
            </a:r>
            <a:r>
              <a:rPr lang="it-IT" sz="1600" dirty="0" err="1"/>
              <a:t>amyloidosis</a:t>
            </a:r>
            <a:r>
              <a:rPr lang="it-IT" sz="1600" dirty="0"/>
              <a:t> [</a:t>
            </a:r>
            <a:r>
              <a:rPr lang="it-IT" sz="1600" dirty="0" err="1"/>
              <a:t>ATTRwt</a:t>
            </a:r>
            <a:r>
              <a:rPr lang="it-IT" sz="1600" dirty="0"/>
              <a:t>; or senile </a:t>
            </a:r>
            <a:r>
              <a:rPr lang="it-IT" sz="1600" dirty="0" err="1"/>
              <a:t>systemic</a:t>
            </a:r>
            <a:r>
              <a:rPr lang="it-IT" sz="1600" dirty="0"/>
              <a:t> </a:t>
            </a:r>
            <a:r>
              <a:rPr lang="it-IT" sz="1600" dirty="0" err="1"/>
              <a:t>amyloidosis</a:t>
            </a:r>
            <a:r>
              <a:rPr lang="it-IT" sz="1600" dirty="0"/>
              <a:t>] and </a:t>
            </a:r>
            <a:r>
              <a:rPr lang="it-IT" sz="1600" dirty="0" err="1"/>
              <a:t>atrial</a:t>
            </a:r>
            <a:r>
              <a:rPr lang="it-IT" sz="1600" dirty="0"/>
              <a:t> </a:t>
            </a:r>
            <a:r>
              <a:rPr lang="it-IT" sz="1600" dirty="0" err="1"/>
              <a:t>natriuretic</a:t>
            </a:r>
            <a:r>
              <a:rPr lang="it-IT" sz="1600" dirty="0"/>
              <a:t> peptide </a:t>
            </a:r>
            <a:r>
              <a:rPr lang="it-IT" sz="1600" dirty="0" err="1"/>
              <a:t>amyloidosis</a:t>
            </a:r>
            <a:r>
              <a:rPr lang="it-IT" sz="1600" dirty="0"/>
              <a:t>).</a:t>
            </a:r>
          </a:p>
        </p:txBody>
      </p:sp>
      <p:sp>
        <p:nvSpPr>
          <p:cNvPr id="4" name="Rettangolo 3">
            <a:extLst>
              <a:ext uri="{FF2B5EF4-FFF2-40B4-BE49-F238E27FC236}">
                <a16:creationId xmlns:a16="http://schemas.microsoft.com/office/drawing/2014/main" id="{3DBE653A-9DA7-439C-80E9-860D5BAE97B5}"/>
              </a:ext>
            </a:extLst>
          </p:cNvPr>
          <p:cNvSpPr/>
          <p:nvPr/>
        </p:nvSpPr>
        <p:spPr>
          <a:xfrm>
            <a:off x="6960096" y="6159483"/>
            <a:ext cx="3761158" cy="307777"/>
          </a:xfrm>
          <a:prstGeom prst="rect">
            <a:avLst/>
          </a:prstGeom>
        </p:spPr>
        <p:txBody>
          <a:bodyPr wrap="none">
            <a:spAutoFit/>
          </a:bodyPr>
          <a:lstStyle/>
          <a:p>
            <a:r>
              <a:rPr lang="it-IT" sz="1400" b="1" dirty="0" err="1"/>
              <a:t>Wechalekar</a:t>
            </a:r>
            <a:r>
              <a:rPr lang="it-IT" sz="1400" b="1" dirty="0"/>
              <a:t> AD et al. Lancet 2016; 387: 2641–54</a:t>
            </a:r>
          </a:p>
        </p:txBody>
      </p:sp>
    </p:spTree>
    <p:extLst>
      <p:ext uri="{BB962C8B-B14F-4D97-AF65-F5344CB8AC3E}">
        <p14:creationId xmlns:p14="http://schemas.microsoft.com/office/powerpoint/2010/main" val="262741580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38557F-46E4-41C8-AE7D-980873AED838}"/>
              </a:ext>
            </a:extLst>
          </p:cNvPr>
          <p:cNvSpPr>
            <a:spLocks noGrp="1"/>
          </p:cNvSpPr>
          <p:nvPr>
            <p:ph type="title"/>
          </p:nvPr>
        </p:nvSpPr>
        <p:spPr/>
        <p:txBody>
          <a:bodyPr/>
          <a:lstStyle/>
          <a:p>
            <a:endParaRPr lang="it-IT" dirty="0"/>
          </a:p>
        </p:txBody>
      </p:sp>
      <p:sp>
        <p:nvSpPr>
          <p:cNvPr id="3" name="Segnaposto contenuto 2">
            <a:extLst>
              <a:ext uri="{FF2B5EF4-FFF2-40B4-BE49-F238E27FC236}">
                <a16:creationId xmlns:a16="http://schemas.microsoft.com/office/drawing/2014/main" id="{DE301E3C-AB9F-4D7C-9278-00465001D2FF}"/>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56E29912-065E-433B-9619-D089F72B1AA8}"/>
              </a:ext>
            </a:extLst>
          </p:cNvPr>
          <p:cNvPicPr>
            <a:picLocks noChangeAspect="1"/>
          </p:cNvPicPr>
          <p:nvPr/>
        </p:nvPicPr>
        <p:blipFill>
          <a:blip r:embed="rId2"/>
          <a:stretch>
            <a:fillRect/>
          </a:stretch>
        </p:blipFill>
        <p:spPr>
          <a:xfrm>
            <a:off x="1828507" y="59707"/>
            <a:ext cx="8515966" cy="6753669"/>
          </a:xfrm>
          <a:prstGeom prst="rect">
            <a:avLst/>
          </a:prstGeom>
        </p:spPr>
      </p:pic>
      <p:sp>
        <p:nvSpPr>
          <p:cNvPr id="5" name="Rettangolo 4">
            <a:extLst>
              <a:ext uri="{FF2B5EF4-FFF2-40B4-BE49-F238E27FC236}">
                <a16:creationId xmlns:a16="http://schemas.microsoft.com/office/drawing/2014/main" id="{DB86CD32-214A-439B-B38C-8299A1B9F802}"/>
              </a:ext>
            </a:extLst>
          </p:cNvPr>
          <p:cNvSpPr/>
          <p:nvPr/>
        </p:nvSpPr>
        <p:spPr>
          <a:xfrm>
            <a:off x="1703512" y="980728"/>
            <a:ext cx="8856984"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6DF7C41B-37A7-4221-B316-C9D8441EC560}"/>
              </a:ext>
            </a:extLst>
          </p:cNvPr>
          <p:cNvSpPr/>
          <p:nvPr/>
        </p:nvSpPr>
        <p:spPr>
          <a:xfrm rot="16200000">
            <a:off x="9750164" y="4147579"/>
            <a:ext cx="3761158" cy="307777"/>
          </a:xfrm>
          <a:prstGeom prst="rect">
            <a:avLst/>
          </a:prstGeom>
        </p:spPr>
        <p:txBody>
          <a:bodyPr wrap="none">
            <a:spAutoFit/>
          </a:bodyPr>
          <a:lstStyle/>
          <a:p>
            <a:r>
              <a:rPr lang="it-IT" sz="1400" b="1" dirty="0" err="1"/>
              <a:t>Wechalekar</a:t>
            </a:r>
            <a:r>
              <a:rPr lang="it-IT" sz="1400" b="1" dirty="0"/>
              <a:t> AD et al. Lancet 2016; 387: 2641–54</a:t>
            </a:r>
          </a:p>
        </p:txBody>
      </p:sp>
    </p:spTree>
    <p:extLst>
      <p:ext uri="{BB962C8B-B14F-4D97-AF65-F5344CB8AC3E}">
        <p14:creationId xmlns:p14="http://schemas.microsoft.com/office/powerpoint/2010/main" val="148803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592C939F-AE13-4DB9-9366-7EAFF307C777}"/>
              </a:ext>
            </a:extLst>
          </p:cNvPr>
          <p:cNvPicPr>
            <a:picLocks noChangeAspect="1"/>
          </p:cNvPicPr>
          <p:nvPr/>
        </p:nvPicPr>
        <p:blipFill rotWithShape="1">
          <a:blip r:embed="rId2"/>
          <a:srcRect t="12245"/>
          <a:stretch/>
        </p:blipFill>
        <p:spPr>
          <a:xfrm>
            <a:off x="369352" y="1700808"/>
            <a:ext cx="11453296" cy="3456384"/>
          </a:xfrm>
          <a:prstGeom prst="rect">
            <a:avLst/>
          </a:prstGeom>
        </p:spPr>
      </p:pic>
      <p:sp>
        <p:nvSpPr>
          <p:cNvPr id="5" name="Rettangolo 4">
            <a:extLst>
              <a:ext uri="{FF2B5EF4-FFF2-40B4-BE49-F238E27FC236}">
                <a16:creationId xmlns:a16="http://schemas.microsoft.com/office/drawing/2014/main" id="{8969F88A-98CB-47F1-9CD3-C653F1E132BE}"/>
              </a:ext>
            </a:extLst>
          </p:cNvPr>
          <p:cNvSpPr/>
          <p:nvPr/>
        </p:nvSpPr>
        <p:spPr>
          <a:xfrm>
            <a:off x="8256240" y="6215870"/>
            <a:ext cx="2871107" cy="276999"/>
          </a:xfrm>
          <a:prstGeom prst="rect">
            <a:avLst/>
          </a:prstGeom>
        </p:spPr>
        <p:txBody>
          <a:bodyPr wrap="none">
            <a:spAutoFit/>
          </a:bodyPr>
          <a:lstStyle/>
          <a:p>
            <a:r>
              <a:rPr lang="it-IT" sz="1200" b="1" dirty="0">
                <a:latin typeface="AdvNewsGothicB"/>
              </a:rPr>
              <a:t>Kyle et al. </a:t>
            </a:r>
            <a:r>
              <a:rPr lang="it-IT" sz="1200" b="1" dirty="0" err="1">
                <a:latin typeface="AdvNewsGothicB"/>
              </a:rPr>
              <a:t>Leukemia</a:t>
            </a:r>
            <a:r>
              <a:rPr lang="it-IT" sz="1200" b="1" dirty="0">
                <a:latin typeface="AdvNewsGothicB"/>
              </a:rPr>
              <a:t> (2010) 24</a:t>
            </a:r>
            <a:r>
              <a:rPr lang="it-IT" sz="1200" b="1" dirty="0">
                <a:latin typeface="AdvNewsGothicR"/>
              </a:rPr>
              <a:t>, 1121–1127</a:t>
            </a:r>
            <a:endParaRPr lang="it-IT" sz="3600" b="1" dirty="0"/>
          </a:p>
        </p:txBody>
      </p:sp>
      <p:sp>
        <p:nvSpPr>
          <p:cNvPr id="6" name="Titolo 5">
            <a:extLst>
              <a:ext uri="{FF2B5EF4-FFF2-40B4-BE49-F238E27FC236}">
                <a16:creationId xmlns:a16="http://schemas.microsoft.com/office/drawing/2014/main" id="{60DA0D0D-0156-4BF1-BA03-B6B87D53636E}"/>
              </a:ext>
            </a:extLst>
          </p:cNvPr>
          <p:cNvSpPr>
            <a:spLocks noGrp="1"/>
          </p:cNvSpPr>
          <p:nvPr>
            <p:ph type="title"/>
          </p:nvPr>
        </p:nvSpPr>
        <p:spPr/>
        <p:txBody>
          <a:bodyPr/>
          <a:lstStyle/>
          <a:p>
            <a:r>
              <a:rPr lang="en-US" sz="3600" b="1" dirty="0">
                <a:latin typeface="+mn-lt"/>
              </a:rPr>
              <a:t>Risk-stratification model to predict progression of MGUS to MM or related disorders</a:t>
            </a:r>
            <a:endParaRPr lang="it-IT" sz="3600" b="1" dirty="0">
              <a:latin typeface="+mn-lt"/>
            </a:endParaRPr>
          </a:p>
        </p:txBody>
      </p:sp>
      <p:sp>
        <p:nvSpPr>
          <p:cNvPr id="2" name="CasellaDiTesto 1">
            <a:extLst>
              <a:ext uri="{FF2B5EF4-FFF2-40B4-BE49-F238E27FC236}">
                <a16:creationId xmlns:a16="http://schemas.microsoft.com/office/drawing/2014/main" id="{C432B8DC-F002-4C8D-B50D-16EC756E7955}"/>
              </a:ext>
            </a:extLst>
          </p:cNvPr>
          <p:cNvSpPr txBox="1"/>
          <p:nvPr/>
        </p:nvSpPr>
        <p:spPr>
          <a:xfrm>
            <a:off x="2279576" y="5327286"/>
            <a:ext cx="4146007" cy="1200329"/>
          </a:xfrm>
          <a:prstGeom prst="rect">
            <a:avLst/>
          </a:prstGeom>
          <a:noFill/>
          <a:ln w="38100">
            <a:solidFill>
              <a:srgbClr val="FF0000"/>
            </a:solidFill>
          </a:ln>
        </p:spPr>
        <p:txBody>
          <a:bodyPr wrap="none" rtlCol="0">
            <a:spAutoFit/>
          </a:bodyPr>
          <a:lstStyle/>
          <a:p>
            <a:pPr marL="457200" indent="-457200">
              <a:buFont typeface="+mj-lt"/>
              <a:buAutoNum type="arabicPeriod"/>
            </a:pPr>
            <a:r>
              <a:rPr lang="it-IT" sz="2400" dirty="0" err="1"/>
              <a:t>Serum</a:t>
            </a:r>
            <a:r>
              <a:rPr lang="it-IT" sz="2400" dirty="0"/>
              <a:t> M </a:t>
            </a:r>
            <a:r>
              <a:rPr lang="it-IT" sz="2400" dirty="0" err="1"/>
              <a:t>protein</a:t>
            </a:r>
            <a:r>
              <a:rPr lang="it-IT" sz="2400" dirty="0"/>
              <a:t> &lt; 1.5 g/</a:t>
            </a:r>
            <a:r>
              <a:rPr lang="it-IT" sz="2400" dirty="0" err="1"/>
              <a:t>dL</a:t>
            </a:r>
            <a:endParaRPr lang="it-IT" sz="2400" dirty="0"/>
          </a:p>
          <a:p>
            <a:pPr marL="457200" indent="-457200">
              <a:buFont typeface="+mj-lt"/>
              <a:buAutoNum type="arabicPeriod"/>
            </a:pPr>
            <a:r>
              <a:rPr lang="it-IT" sz="2400" dirty="0" err="1"/>
              <a:t>IgG</a:t>
            </a:r>
            <a:r>
              <a:rPr lang="it-IT" sz="2400" dirty="0"/>
              <a:t> </a:t>
            </a:r>
            <a:r>
              <a:rPr lang="it-IT" sz="2400" dirty="0" err="1"/>
              <a:t>subtype</a:t>
            </a:r>
            <a:endParaRPr lang="it-IT" sz="2400" dirty="0"/>
          </a:p>
          <a:p>
            <a:pPr marL="457200" indent="-457200">
              <a:buFont typeface="+mj-lt"/>
              <a:buAutoNum type="arabicPeriod"/>
            </a:pPr>
            <a:r>
              <a:rPr lang="it-IT" sz="2400" dirty="0" err="1"/>
              <a:t>Normal</a:t>
            </a:r>
            <a:r>
              <a:rPr lang="it-IT" sz="2400" dirty="0"/>
              <a:t> FLC ratio (0.26-1.65)</a:t>
            </a:r>
          </a:p>
        </p:txBody>
      </p:sp>
      <p:cxnSp>
        <p:nvCxnSpPr>
          <p:cNvPr id="8" name="Connettore 2 7">
            <a:extLst>
              <a:ext uri="{FF2B5EF4-FFF2-40B4-BE49-F238E27FC236}">
                <a16:creationId xmlns:a16="http://schemas.microsoft.com/office/drawing/2014/main" id="{C33A9047-A105-40D1-B518-BB1CA640EB87}"/>
              </a:ext>
            </a:extLst>
          </p:cNvPr>
          <p:cNvCxnSpPr/>
          <p:nvPr/>
        </p:nvCxnSpPr>
        <p:spPr>
          <a:xfrm>
            <a:off x="119336" y="2852936"/>
            <a:ext cx="28803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9" name="Connettore 2 8">
            <a:extLst>
              <a:ext uri="{FF2B5EF4-FFF2-40B4-BE49-F238E27FC236}">
                <a16:creationId xmlns:a16="http://schemas.microsoft.com/office/drawing/2014/main" id="{BF00C009-610C-435B-B1D6-114FB46185F2}"/>
              </a:ext>
            </a:extLst>
          </p:cNvPr>
          <p:cNvCxnSpPr/>
          <p:nvPr/>
        </p:nvCxnSpPr>
        <p:spPr>
          <a:xfrm>
            <a:off x="119336" y="3284984"/>
            <a:ext cx="28803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0" name="Connettore 2 9">
            <a:extLst>
              <a:ext uri="{FF2B5EF4-FFF2-40B4-BE49-F238E27FC236}">
                <a16:creationId xmlns:a16="http://schemas.microsoft.com/office/drawing/2014/main" id="{F585A53F-25E1-45D5-81ED-008C5A7D6BA8}"/>
              </a:ext>
            </a:extLst>
          </p:cNvPr>
          <p:cNvCxnSpPr/>
          <p:nvPr/>
        </p:nvCxnSpPr>
        <p:spPr>
          <a:xfrm>
            <a:off x="119336" y="3645024"/>
            <a:ext cx="28803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Connettore 2 10">
            <a:extLst>
              <a:ext uri="{FF2B5EF4-FFF2-40B4-BE49-F238E27FC236}">
                <a16:creationId xmlns:a16="http://schemas.microsoft.com/office/drawing/2014/main" id="{7A5A7EAA-C1BF-44A7-95A5-890622F98E7C}"/>
              </a:ext>
            </a:extLst>
          </p:cNvPr>
          <p:cNvCxnSpPr/>
          <p:nvPr/>
        </p:nvCxnSpPr>
        <p:spPr>
          <a:xfrm>
            <a:off x="119336" y="4077072"/>
            <a:ext cx="288032" cy="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079166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5A715A2-2D00-4172-9DB5-030DF401A9B0}"/>
              </a:ext>
            </a:extLst>
          </p:cNvPr>
          <p:cNvSpPr>
            <a:spLocks noGrp="1"/>
          </p:cNvSpPr>
          <p:nvPr>
            <p:ph type="title"/>
          </p:nvPr>
        </p:nvSpPr>
        <p:spPr>
          <a:xfrm>
            <a:off x="335360" y="365131"/>
            <a:ext cx="11593288" cy="1325559"/>
          </a:xfrm>
        </p:spPr>
        <p:txBody>
          <a:bodyPr/>
          <a:lstStyle/>
          <a:p>
            <a:pPr algn="ctr"/>
            <a:r>
              <a:rPr lang="en-US" b="1" dirty="0">
                <a:latin typeface="+mn-lt"/>
              </a:rPr>
              <a:t>Diagnostic workup of systemic AL amyloidosis.</a:t>
            </a:r>
            <a:endParaRPr lang="it-IT" b="1" dirty="0">
              <a:latin typeface="+mn-lt"/>
            </a:endParaRPr>
          </a:p>
        </p:txBody>
      </p:sp>
      <p:pic>
        <p:nvPicPr>
          <p:cNvPr id="4" name="Segnaposto contenuto 3">
            <a:extLst>
              <a:ext uri="{FF2B5EF4-FFF2-40B4-BE49-F238E27FC236}">
                <a16:creationId xmlns:a16="http://schemas.microsoft.com/office/drawing/2014/main" id="{60B36169-2860-4644-A46A-106E2573D159}"/>
              </a:ext>
            </a:extLst>
          </p:cNvPr>
          <p:cNvPicPr>
            <a:picLocks noGrp="1" noChangeAspect="1"/>
          </p:cNvPicPr>
          <p:nvPr>
            <p:ph idx="1"/>
          </p:nvPr>
        </p:nvPicPr>
        <p:blipFill>
          <a:blip r:embed="rId2"/>
          <a:stretch>
            <a:fillRect/>
          </a:stretch>
        </p:blipFill>
        <p:spPr>
          <a:xfrm>
            <a:off x="79286" y="1628800"/>
            <a:ext cx="12030822" cy="4330598"/>
          </a:xfrm>
          <a:prstGeom prst="rect">
            <a:avLst/>
          </a:prstGeom>
        </p:spPr>
      </p:pic>
      <p:sp>
        <p:nvSpPr>
          <p:cNvPr id="5" name="Rettangolo 4">
            <a:extLst>
              <a:ext uri="{FF2B5EF4-FFF2-40B4-BE49-F238E27FC236}">
                <a16:creationId xmlns:a16="http://schemas.microsoft.com/office/drawing/2014/main" id="{5651457F-3A74-43C8-B842-72B8A93EF5CC}"/>
              </a:ext>
            </a:extLst>
          </p:cNvPr>
          <p:cNvSpPr/>
          <p:nvPr/>
        </p:nvSpPr>
        <p:spPr>
          <a:xfrm>
            <a:off x="8127801" y="6308203"/>
            <a:ext cx="3872855" cy="307777"/>
          </a:xfrm>
          <a:prstGeom prst="rect">
            <a:avLst/>
          </a:prstGeom>
        </p:spPr>
        <p:txBody>
          <a:bodyPr wrap="none">
            <a:spAutoFit/>
          </a:bodyPr>
          <a:lstStyle/>
          <a:p>
            <a:r>
              <a:rPr lang="it-IT" sz="1400" b="1" dirty="0">
                <a:latin typeface="AdvPSHEL-BO"/>
              </a:rPr>
              <a:t>Paladini G, Merlini G. Blood</a:t>
            </a:r>
            <a:r>
              <a:rPr lang="it-IT" sz="1400" b="1" dirty="0">
                <a:latin typeface="AdvPSHEL-B"/>
              </a:rPr>
              <a:t>. 2016;128(2):159-168</a:t>
            </a:r>
            <a:endParaRPr lang="it-IT" sz="1400" b="1" dirty="0"/>
          </a:p>
        </p:txBody>
      </p:sp>
    </p:spTree>
    <p:extLst>
      <p:ext uri="{BB962C8B-B14F-4D97-AF65-F5344CB8AC3E}">
        <p14:creationId xmlns:p14="http://schemas.microsoft.com/office/powerpoint/2010/main" val="112698525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244F3D-D53C-4B1C-90AE-CFDDA05116D9}"/>
              </a:ext>
            </a:extLst>
          </p:cNvPr>
          <p:cNvSpPr>
            <a:spLocks noGrp="1"/>
          </p:cNvSpPr>
          <p:nvPr>
            <p:ph type="title"/>
          </p:nvPr>
        </p:nvSpPr>
        <p:spPr>
          <a:xfrm>
            <a:off x="551384" y="365131"/>
            <a:ext cx="11305255" cy="327565"/>
          </a:xfrm>
        </p:spPr>
        <p:txBody>
          <a:bodyPr/>
          <a:lstStyle/>
          <a:p>
            <a:pPr algn="ctr"/>
            <a:r>
              <a:rPr lang="en-US" b="1" dirty="0">
                <a:latin typeface="+mn-lt"/>
              </a:rPr>
              <a:t>Diagnostic workup of systemic AL amyloidosis</a:t>
            </a:r>
            <a:endParaRPr lang="it-IT" dirty="0">
              <a:latin typeface="+mn-lt"/>
            </a:endParaRPr>
          </a:p>
        </p:txBody>
      </p:sp>
      <p:pic>
        <p:nvPicPr>
          <p:cNvPr id="4" name="Segnaposto contenuto 3">
            <a:extLst>
              <a:ext uri="{FF2B5EF4-FFF2-40B4-BE49-F238E27FC236}">
                <a16:creationId xmlns:a16="http://schemas.microsoft.com/office/drawing/2014/main" id="{FDFD4742-6200-4124-BA6A-D7DB11F89B28}"/>
              </a:ext>
            </a:extLst>
          </p:cNvPr>
          <p:cNvPicPr>
            <a:picLocks noGrp="1" noChangeAspect="1"/>
          </p:cNvPicPr>
          <p:nvPr>
            <p:ph idx="1"/>
          </p:nvPr>
        </p:nvPicPr>
        <p:blipFill>
          <a:blip r:embed="rId2"/>
          <a:stretch>
            <a:fillRect/>
          </a:stretch>
        </p:blipFill>
        <p:spPr>
          <a:xfrm>
            <a:off x="1485194" y="1027910"/>
            <a:ext cx="9868603" cy="5728165"/>
          </a:xfrm>
          <a:prstGeom prst="rect">
            <a:avLst/>
          </a:prstGeom>
        </p:spPr>
      </p:pic>
      <p:sp>
        <p:nvSpPr>
          <p:cNvPr id="5" name="Rettangolo 4">
            <a:extLst>
              <a:ext uri="{FF2B5EF4-FFF2-40B4-BE49-F238E27FC236}">
                <a16:creationId xmlns:a16="http://schemas.microsoft.com/office/drawing/2014/main" id="{8424F81E-F028-43C2-B129-F3CAAED68F3A}"/>
              </a:ext>
            </a:extLst>
          </p:cNvPr>
          <p:cNvSpPr/>
          <p:nvPr/>
        </p:nvSpPr>
        <p:spPr>
          <a:xfrm rot="16200000">
            <a:off x="9766324" y="4347443"/>
            <a:ext cx="3872855" cy="307777"/>
          </a:xfrm>
          <a:prstGeom prst="rect">
            <a:avLst/>
          </a:prstGeom>
        </p:spPr>
        <p:txBody>
          <a:bodyPr wrap="none">
            <a:spAutoFit/>
          </a:bodyPr>
          <a:lstStyle/>
          <a:p>
            <a:r>
              <a:rPr lang="it-IT" sz="1400" b="1" dirty="0">
                <a:latin typeface="AdvPSHEL-BO"/>
              </a:rPr>
              <a:t>Paladini G, Merlini G. Blood</a:t>
            </a:r>
            <a:r>
              <a:rPr lang="it-IT" sz="1400" b="1" dirty="0">
                <a:latin typeface="AdvPSHEL-B"/>
              </a:rPr>
              <a:t>. 2016;128(2):159-168</a:t>
            </a:r>
            <a:endParaRPr lang="it-IT" sz="1400" b="1" dirty="0"/>
          </a:p>
        </p:txBody>
      </p:sp>
    </p:spTree>
    <p:extLst>
      <p:ext uri="{BB962C8B-B14F-4D97-AF65-F5344CB8AC3E}">
        <p14:creationId xmlns:p14="http://schemas.microsoft.com/office/powerpoint/2010/main" val="26522070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9ABE49-A243-48A3-90F7-EA9F9C9DF34E}"/>
              </a:ext>
            </a:extLst>
          </p:cNvPr>
          <p:cNvSpPr>
            <a:spLocks noGrp="1"/>
          </p:cNvSpPr>
          <p:nvPr>
            <p:ph type="title"/>
          </p:nvPr>
        </p:nvSpPr>
        <p:spPr>
          <a:xfrm>
            <a:off x="838203" y="365131"/>
            <a:ext cx="10515600" cy="200479"/>
          </a:xfrm>
        </p:spPr>
        <p:txBody>
          <a:bodyPr/>
          <a:lstStyle/>
          <a:p>
            <a:r>
              <a:rPr lang="it-IT" b="1" dirty="0" err="1">
                <a:latin typeface="+mn-lt"/>
              </a:rPr>
              <a:t>Validated</a:t>
            </a:r>
            <a:r>
              <a:rPr lang="it-IT" b="1" dirty="0">
                <a:latin typeface="+mn-lt"/>
              </a:rPr>
              <a:t> </a:t>
            </a:r>
            <a:r>
              <a:rPr lang="it-IT" b="1" dirty="0" err="1">
                <a:latin typeface="+mn-lt"/>
              </a:rPr>
              <a:t>staging</a:t>
            </a:r>
            <a:r>
              <a:rPr lang="it-IT" b="1" dirty="0">
                <a:latin typeface="+mn-lt"/>
              </a:rPr>
              <a:t> systems for AL </a:t>
            </a:r>
            <a:r>
              <a:rPr lang="it-IT" b="1" dirty="0" err="1">
                <a:latin typeface="+mn-lt"/>
              </a:rPr>
              <a:t>amyloidosis</a:t>
            </a:r>
            <a:endParaRPr lang="it-IT" b="1" dirty="0">
              <a:latin typeface="+mn-lt"/>
            </a:endParaRPr>
          </a:p>
        </p:txBody>
      </p:sp>
      <p:pic>
        <p:nvPicPr>
          <p:cNvPr id="4" name="Segnaposto contenuto 3">
            <a:extLst>
              <a:ext uri="{FF2B5EF4-FFF2-40B4-BE49-F238E27FC236}">
                <a16:creationId xmlns:a16="http://schemas.microsoft.com/office/drawing/2014/main" id="{806A5D01-F9B0-40F1-8936-C446EA974D1A}"/>
              </a:ext>
            </a:extLst>
          </p:cNvPr>
          <p:cNvPicPr>
            <a:picLocks noGrp="1" noChangeAspect="1"/>
          </p:cNvPicPr>
          <p:nvPr>
            <p:ph idx="1"/>
          </p:nvPr>
        </p:nvPicPr>
        <p:blipFill>
          <a:blip r:embed="rId2"/>
          <a:stretch>
            <a:fillRect/>
          </a:stretch>
        </p:blipFill>
        <p:spPr>
          <a:xfrm>
            <a:off x="168748" y="836712"/>
            <a:ext cx="11854504" cy="5455678"/>
          </a:xfrm>
          <a:prstGeom prst="rect">
            <a:avLst/>
          </a:prstGeom>
        </p:spPr>
      </p:pic>
      <p:sp>
        <p:nvSpPr>
          <p:cNvPr id="5" name="Rettangolo 4">
            <a:extLst>
              <a:ext uri="{FF2B5EF4-FFF2-40B4-BE49-F238E27FC236}">
                <a16:creationId xmlns:a16="http://schemas.microsoft.com/office/drawing/2014/main" id="{9941F4B7-C2A8-4CBB-A14D-CCD74EF10F73}"/>
              </a:ext>
            </a:extLst>
          </p:cNvPr>
          <p:cNvSpPr/>
          <p:nvPr/>
        </p:nvSpPr>
        <p:spPr>
          <a:xfrm>
            <a:off x="8127801" y="6433591"/>
            <a:ext cx="3872855" cy="307777"/>
          </a:xfrm>
          <a:prstGeom prst="rect">
            <a:avLst/>
          </a:prstGeom>
        </p:spPr>
        <p:txBody>
          <a:bodyPr wrap="none">
            <a:spAutoFit/>
          </a:bodyPr>
          <a:lstStyle/>
          <a:p>
            <a:r>
              <a:rPr lang="it-IT" sz="1400" b="1" dirty="0">
                <a:latin typeface="AdvPSHEL-BO"/>
              </a:rPr>
              <a:t>Paladini G, Merlini G. Blood</a:t>
            </a:r>
            <a:r>
              <a:rPr lang="it-IT" sz="1400" b="1" dirty="0">
                <a:latin typeface="AdvPSHEL-B"/>
              </a:rPr>
              <a:t>. 2016;128(2):159-168</a:t>
            </a:r>
            <a:endParaRPr lang="it-IT" sz="1400" b="1" dirty="0"/>
          </a:p>
        </p:txBody>
      </p:sp>
    </p:spTree>
    <p:extLst>
      <p:ext uri="{BB962C8B-B14F-4D97-AF65-F5344CB8AC3E}">
        <p14:creationId xmlns:p14="http://schemas.microsoft.com/office/powerpoint/2010/main" val="109104836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7440936-7B49-4656-9F87-DECC8E119E11}"/>
              </a:ext>
            </a:extLst>
          </p:cNvPr>
          <p:cNvSpPr>
            <a:spLocks noGrp="1"/>
          </p:cNvSpPr>
          <p:nvPr>
            <p:ph type="title"/>
          </p:nvPr>
        </p:nvSpPr>
        <p:spPr/>
        <p:txBody>
          <a:bodyPr/>
          <a:lstStyle/>
          <a:p>
            <a:endParaRPr lang="it-IT"/>
          </a:p>
        </p:txBody>
      </p:sp>
      <p:sp>
        <p:nvSpPr>
          <p:cNvPr id="3" name="Segnaposto contenuto 2">
            <a:extLst>
              <a:ext uri="{FF2B5EF4-FFF2-40B4-BE49-F238E27FC236}">
                <a16:creationId xmlns:a16="http://schemas.microsoft.com/office/drawing/2014/main" id="{50400F26-EC81-4819-AA8B-19E2F1FB00EF}"/>
              </a:ext>
            </a:extLst>
          </p:cNvPr>
          <p:cNvSpPr>
            <a:spLocks noGrp="1"/>
          </p:cNvSpPr>
          <p:nvPr>
            <p:ph idx="1"/>
          </p:nvPr>
        </p:nvSpPr>
        <p:spPr/>
        <p:txBody>
          <a:bodyPr/>
          <a:lstStyle/>
          <a:p>
            <a:endParaRPr lang="it-IT"/>
          </a:p>
        </p:txBody>
      </p:sp>
      <p:pic>
        <p:nvPicPr>
          <p:cNvPr id="4" name="Immagine 3">
            <a:extLst>
              <a:ext uri="{FF2B5EF4-FFF2-40B4-BE49-F238E27FC236}">
                <a16:creationId xmlns:a16="http://schemas.microsoft.com/office/drawing/2014/main" id="{95F3BB61-19F6-47D5-838C-60EED66D1FFC}"/>
              </a:ext>
            </a:extLst>
          </p:cNvPr>
          <p:cNvPicPr>
            <a:picLocks noChangeAspect="1"/>
          </p:cNvPicPr>
          <p:nvPr/>
        </p:nvPicPr>
        <p:blipFill>
          <a:blip r:embed="rId2"/>
          <a:stretch>
            <a:fillRect/>
          </a:stretch>
        </p:blipFill>
        <p:spPr>
          <a:xfrm>
            <a:off x="983432" y="255328"/>
            <a:ext cx="10153127" cy="6302643"/>
          </a:xfrm>
          <a:prstGeom prst="rect">
            <a:avLst/>
          </a:prstGeom>
        </p:spPr>
      </p:pic>
      <p:sp>
        <p:nvSpPr>
          <p:cNvPr id="5" name="Rettangolo 4">
            <a:extLst>
              <a:ext uri="{FF2B5EF4-FFF2-40B4-BE49-F238E27FC236}">
                <a16:creationId xmlns:a16="http://schemas.microsoft.com/office/drawing/2014/main" id="{484A9EFA-D18F-4F0F-8812-45BB099093CA}"/>
              </a:ext>
            </a:extLst>
          </p:cNvPr>
          <p:cNvSpPr/>
          <p:nvPr/>
        </p:nvSpPr>
        <p:spPr>
          <a:xfrm>
            <a:off x="6960096" y="6159483"/>
            <a:ext cx="3761158" cy="307777"/>
          </a:xfrm>
          <a:prstGeom prst="rect">
            <a:avLst/>
          </a:prstGeom>
        </p:spPr>
        <p:txBody>
          <a:bodyPr wrap="none">
            <a:spAutoFit/>
          </a:bodyPr>
          <a:lstStyle/>
          <a:p>
            <a:r>
              <a:rPr lang="it-IT" sz="1400" b="1" dirty="0" err="1"/>
              <a:t>Wechalekar</a:t>
            </a:r>
            <a:r>
              <a:rPr lang="it-IT" sz="1400" b="1" dirty="0"/>
              <a:t> AD et al. Lancet 2016; 387: 2641–54</a:t>
            </a:r>
          </a:p>
        </p:txBody>
      </p:sp>
    </p:spTree>
    <p:extLst>
      <p:ext uri="{BB962C8B-B14F-4D97-AF65-F5344CB8AC3E}">
        <p14:creationId xmlns:p14="http://schemas.microsoft.com/office/powerpoint/2010/main" val="414380632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CB1CBF-2443-464F-AD5F-72212CB96919}"/>
              </a:ext>
            </a:extLst>
          </p:cNvPr>
          <p:cNvSpPr>
            <a:spLocks noGrp="1"/>
          </p:cNvSpPr>
          <p:nvPr>
            <p:ph type="title"/>
          </p:nvPr>
        </p:nvSpPr>
        <p:spPr>
          <a:xfrm>
            <a:off x="623392" y="2348880"/>
            <a:ext cx="2881533" cy="1325559"/>
          </a:xfrm>
        </p:spPr>
        <p:txBody>
          <a:bodyPr/>
          <a:lstStyle/>
          <a:p>
            <a:r>
              <a:rPr lang="en-US" sz="2800" b="1" dirty="0">
                <a:latin typeface="+mn-lt"/>
              </a:rPr>
              <a:t>Therapeutic approach to systemic AL amyloidosis.</a:t>
            </a:r>
            <a:endParaRPr lang="it-IT" sz="2800" b="1" dirty="0">
              <a:latin typeface="+mn-lt"/>
            </a:endParaRPr>
          </a:p>
        </p:txBody>
      </p:sp>
      <p:pic>
        <p:nvPicPr>
          <p:cNvPr id="4" name="Segnaposto contenuto 3">
            <a:extLst>
              <a:ext uri="{FF2B5EF4-FFF2-40B4-BE49-F238E27FC236}">
                <a16:creationId xmlns:a16="http://schemas.microsoft.com/office/drawing/2014/main" id="{6DFBA979-67FA-42D9-8FFA-F3B37D44759F}"/>
              </a:ext>
            </a:extLst>
          </p:cNvPr>
          <p:cNvPicPr>
            <a:picLocks noGrp="1" noChangeAspect="1"/>
          </p:cNvPicPr>
          <p:nvPr>
            <p:ph idx="1"/>
          </p:nvPr>
        </p:nvPicPr>
        <p:blipFill>
          <a:blip r:embed="rId2"/>
          <a:stretch>
            <a:fillRect/>
          </a:stretch>
        </p:blipFill>
        <p:spPr>
          <a:xfrm>
            <a:off x="3359696" y="121468"/>
            <a:ext cx="8333233" cy="6384131"/>
          </a:xfrm>
          <a:prstGeom prst="rect">
            <a:avLst/>
          </a:prstGeom>
        </p:spPr>
      </p:pic>
      <p:sp>
        <p:nvSpPr>
          <p:cNvPr id="5" name="Rettangolo 4">
            <a:extLst>
              <a:ext uri="{FF2B5EF4-FFF2-40B4-BE49-F238E27FC236}">
                <a16:creationId xmlns:a16="http://schemas.microsoft.com/office/drawing/2014/main" id="{A73E413F-E82E-432F-AC08-08730032EEB6}"/>
              </a:ext>
            </a:extLst>
          </p:cNvPr>
          <p:cNvSpPr/>
          <p:nvPr/>
        </p:nvSpPr>
        <p:spPr>
          <a:xfrm>
            <a:off x="8127801" y="6505599"/>
            <a:ext cx="3872855" cy="307777"/>
          </a:xfrm>
          <a:prstGeom prst="rect">
            <a:avLst/>
          </a:prstGeom>
        </p:spPr>
        <p:txBody>
          <a:bodyPr wrap="none">
            <a:spAutoFit/>
          </a:bodyPr>
          <a:lstStyle/>
          <a:p>
            <a:r>
              <a:rPr lang="it-IT" sz="1400" b="1" dirty="0">
                <a:latin typeface="AdvPSHEL-BO"/>
              </a:rPr>
              <a:t>Paladini G, Merlini G. Blood</a:t>
            </a:r>
            <a:r>
              <a:rPr lang="it-IT" sz="1400" b="1" dirty="0">
                <a:latin typeface="AdvPSHEL-B"/>
              </a:rPr>
              <a:t>. 2016;128(2):159-168</a:t>
            </a:r>
            <a:endParaRPr lang="it-IT" sz="1400" b="1" dirty="0"/>
          </a:p>
        </p:txBody>
      </p:sp>
    </p:spTree>
    <p:extLst>
      <p:ext uri="{BB962C8B-B14F-4D97-AF65-F5344CB8AC3E}">
        <p14:creationId xmlns:p14="http://schemas.microsoft.com/office/powerpoint/2010/main" val="33715918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AC11CF-DB78-4710-A13E-BA7AD31BA1C5}"/>
              </a:ext>
            </a:extLst>
          </p:cNvPr>
          <p:cNvSpPr>
            <a:spLocks noGrp="1"/>
          </p:cNvSpPr>
          <p:nvPr>
            <p:ph type="title"/>
          </p:nvPr>
        </p:nvSpPr>
        <p:spPr/>
        <p:txBody>
          <a:bodyPr/>
          <a:lstStyle/>
          <a:p>
            <a:r>
              <a:rPr lang="en-US" sz="3200" b="1" dirty="0">
                <a:latin typeface="+mn-lt"/>
              </a:rPr>
              <a:t>Outcome of AL amyloidosis treated with a selection of common upfront regimens, according to disease severity</a:t>
            </a:r>
            <a:endParaRPr lang="it-IT" sz="3200" b="1" dirty="0">
              <a:latin typeface="+mn-lt"/>
            </a:endParaRPr>
          </a:p>
        </p:txBody>
      </p:sp>
      <p:pic>
        <p:nvPicPr>
          <p:cNvPr id="4" name="Segnaposto contenuto 3">
            <a:extLst>
              <a:ext uri="{FF2B5EF4-FFF2-40B4-BE49-F238E27FC236}">
                <a16:creationId xmlns:a16="http://schemas.microsoft.com/office/drawing/2014/main" id="{D9409CB9-45A3-4DF8-9F49-D6769356393F}"/>
              </a:ext>
            </a:extLst>
          </p:cNvPr>
          <p:cNvPicPr>
            <a:picLocks noGrp="1" noChangeAspect="1"/>
          </p:cNvPicPr>
          <p:nvPr>
            <p:ph idx="1"/>
          </p:nvPr>
        </p:nvPicPr>
        <p:blipFill>
          <a:blip r:embed="rId2"/>
          <a:stretch>
            <a:fillRect/>
          </a:stretch>
        </p:blipFill>
        <p:spPr>
          <a:xfrm>
            <a:off x="250145" y="1988840"/>
            <a:ext cx="11691709" cy="3960440"/>
          </a:xfrm>
          <a:prstGeom prst="rect">
            <a:avLst/>
          </a:prstGeom>
        </p:spPr>
      </p:pic>
      <p:sp>
        <p:nvSpPr>
          <p:cNvPr id="5" name="Rettangolo 4">
            <a:extLst>
              <a:ext uri="{FF2B5EF4-FFF2-40B4-BE49-F238E27FC236}">
                <a16:creationId xmlns:a16="http://schemas.microsoft.com/office/drawing/2014/main" id="{5D3B3BBE-3B22-439E-B81D-58BD4E377515}"/>
              </a:ext>
            </a:extLst>
          </p:cNvPr>
          <p:cNvSpPr/>
          <p:nvPr/>
        </p:nvSpPr>
        <p:spPr>
          <a:xfrm>
            <a:off x="8127801" y="6308203"/>
            <a:ext cx="3872855" cy="307777"/>
          </a:xfrm>
          <a:prstGeom prst="rect">
            <a:avLst/>
          </a:prstGeom>
        </p:spPr>
        <p:txBody>
          <a:bodyPr wrap="none">
            <a:spAutoFit/>
          </a:bodyPr>
          <a:lstStyle/>
          <a:p>
            <a:r>
              <a:rPr lang="it-IT" sz="1400" b="1" dirty="0">
                <a:latin typeface="AdvPSHEL-BO"/>
              </a:rPr>
              <a:t>Paladini G, Merlini G. Blood</a:t>
            </a:r>
            <a:r>
              <a:rPr lang="it-IT" sz="1400" b="1" dirty="0">
                <a:latin typeface="AdvPSHEL-B"/>
              </a:rPr>
              <a:t>. 2016;128(2):159-168</a:t>
            </a:r>
            <a:endParaRPr lang="it-IT" sz="1400" b="1" dirty="0"/>
          </a:p>
        </p:txBody>
      </p:sp>
    </p:spTree>
    <p:extLst>
      <p:ext uri="{BB962C8B-B14F-4D97-AF65-F5344CB8AC3E}">
        <p14:creationId xmlns:p14="http://schemas.microsoft.com/office/powerpoint/2010/main" val="11611237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42431AE-255D-4C3B-98A3-81D8068BF563}"/>
              </a:ext>
            </a:extLst>
          </p:cNvPr>
          <p:cNvSpPr>
            <a:spLocks noGrp="1"/>
          </p:cNvSpPr>
          <p:nvPr>
            <p:ph type="title"/>
          </p:nvPr>
        </p:nvSpPr>
        <p:spPr/>
        <p:txBody>
          <a:bodyPr/>
          <a:lstStyle/>
          <a:p>
            <a:r>
              <a:rPr lang="en-US" b="1" dirty="0">
                <a:latin typeface="+mn-lt"/>
              </a:rPr>
              <a:t>Supportive therapy in systemic amyloidosis</a:t>
            </a:r>
            <a:endParaRPr lang="it-IT" b="1" dirty="0">
              <a:latin typeface="+mn-lt"/>
            </a:endParaRPr>
          </a:p>
        </p:txBody>
      </p:sp>
      <p:pic>
        <p:nvPicPr>
          <p:cNvPr id="4" name="Segnaposto contenuto 3">
            <a:extLst>
              <a:ext uri="{FF2B5EF4-FFF2-40B4-BE49-F238E27FC236}">
                <a16:creationId xmlns:a16="http://schemas.microsoft.com/office/drawing/2014/main" id="{A646D5C8-5832-4958-97F4-382FA9D6066F}"/>
              </a:ext>
            </a:extLst>
          </p:cNvPr>
          <p:cNvPicPr>
            <a:picLocks noGrp="1" noChangeAspect="1"/>
          </p:cNvPicPr>
          <p:nvPr>
            <p:ph idx="1"/>
          </p:nvPr>
        </p:nvPicPr>
        <p:blipFill>
          <a:blip r:embed="rId2"/>
          <a:stretch>
            <a:fillRect/>
          </a:stretch>
        </p:blipFill>
        <p:spPr>
          <a:xfrm>
            <a:off x="551384" y="1916832"/>
            <a:ext cx="11315617" cy="4330290"/>
          </a:xfrm>
          <a:prstGeom prst="rect">
            <a:avLst/>
          </a:prstGeom>
        </p:spPr>
      </p:pic>
    </p:spTree>
    <p:extLst>
      <p:ext uri="{BB962C8B-B14F-4D97-AF65-F5344CB8AC3E}">
        <p14:creationId xmlns:p14="http://schemas.microsoft.com/office/powerpoint/2010/main" val="452369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359E31-F5A9-47F4-AB22-7C0F8D94ED35}"/>
              </a:ext>
            </a:extLst>
          </p:cNvPr>
          <p:cNvSpPr>
            <a:spLocks noGrp="1"/>
          </p:cNvSpPr>
          <p:nvPr>
            <p:ph type="title"/>
          </p:nvPr>
        </p:nvSpPr>
        <p:spPr>
          <a:xfrm>
            <a:off x="335360" y="365131"/>
            <a:ext cx="11665296" cy="831621"/>
          </a:xfrm>
        </p:spPr>
        <p:txBody>
          <a:bodyPr/>
          <a:lstStyle/>
          <a:p>
            <a:pPr algn="ctr"/>
            <a:r>
              <a:rPr lang="en-US" sz="2400" b="1" dirty="0">
                <a:latin typeface="+mn-lt"/>
              </a:rPr>
              <a:t>Kaplan–Meier survival curve showing improvement over time in overall survival of patients with systemic AL amyloidosis seen at the National Amyloidosis Centre in the UK</a:t>
            </a:r>
            <a:endParaRPr lang="it-IT" sz="2400" b="1" dirty="0">
              <a:latin typeface="+mn-lt"/>
            </a:endParaRPr>
          </a:p>
        </p:txBody>
      </p:sp>
      <p:sp>
        <p:nvSpPr>
          <p:cNvPr id="3" name="Segnaposto contenuto 2">
            <a:extLst>
              <a:ext uri="{FF2B5EF4-FFF2-40B4-BE49-F238E27FC236}">
                <a16:creationId xmlns:a16="http://schemas.microsoft.com/office/drawing/2014/main" id="{F1070A8C-7ED5-4047-B4E6-C07BB6B0FC03}"/>
              </a:ext>
            </a:extLst>
          </p:cNvPr>
          <p:cNvSpPr>
            <a:spLocks noGrp="1"/>
          </p:cNvSpPr>
          <p:nvPr>
            <p:ph idx="1"/>
          </p:nvPr>
        </p:nvSpPr>
        <p:spPr>
          <a:xfrm>
            <a:off x="839416" y="3826397"/>
            <a:ext cx="2089445" cy="595261"/>
          </a:xfrm>
        </p:spPr>
        <p:txBody>
          <a:bodyPr/>
          <a:lstStyle/>
          <a:p>
            <a:r>
              <a:rPr lang="en-US" b="1" dirty="0">
                <a:latin typeface="+mn-lt"/>
              </a:rPr>
              <a:t>(n=3486)</a:t>
            </a:r>
            <a:endParaRPr lang="it-IT" dirty="0"/>
          </a:p>
        </p:txBody>
      </p:sp>
      <p:pic>
        <p:nvPicPr>
          <p:cNvPr id="4" name="Immagine 3">
            <a:extLst>
              <a:ext uri="{FF2B5EF4-FFF2-40B4-BE49-F238E27FC236}">
                <a16:creationId xmlns:a16="http://schemas.microsoft.com/office/drawing/2014/main" id="{301423EE-6E85-4B5E-B8EB-DB48F51F0A0C}"/>
              </a:ext>
            </a:extLst>
          </p:cNvPr>
          <p:cNvPicPr>
            <a:picLocks noChangeAspect="1"/>
          </p:cNvPicPr>
          <p:nvPr/>
        </p:nvPicPr>
        <p:blipFill>
          <a:blip r:embed="rId2"/>
          <a:stretch>
            <a:fillRect/>
          </a:stretch>
        </p:blipFill>
        <p:spPr>
          <a:xfrm>
            <a:off x="3215680" y="1527136"/>
            <a:ext cx="6984776" cy="4598522"/>
          </a:xfrm>
          <a:prstGeom prst="rect">
            <a:avLst/>
          </a:prstGeom>
        </p:spPr>
      </p:pic>
      <p:sp>
        <p:nvSpPr>
          <p:cNvPr id="5" name="Rettangolo 4">
            <a:extLst>
              <a:ext uri="{FF2B5EF4-FFF2-40B4-BE49-F238E27FC236}">
                <a16:creationId xmlns:a16="http://schemas.microsoft.com/office/drawing/2014/main" id="{D24D2510-74D6-4AE1-8B92-B2676BD7E653}"/>
              </a:ext>
            </a:extLst>
          </p:cNvPr>
          <p:cNvSpPr/>
          <p:nvPr/>
        </p:nvSpPr>
        <p:spPr>
          <a:xfrm>
            <a:off x="6960096" y="6159483"/>
            <a:ext cx="3761158" cy="307777"/>
          </a:xfrm>
          <a:prstGeom prst="rect">
            <a:avLst/>
          </a:prstGeom>
        </p:spPr>
        <p:txBody>
          <a:bodyPr wrap="none">
            <a:spAutoFit/>
          </a:bodyPr>
          <a:lstStyle/>
          <a:p>
            <a:r>
              <a:rPr lang="it-IT" sz="1400" b="1" dirty="0" err="1"/>
              <a:t>Wechalekar</a:t>
            </a:r>
            <a:r>
              <a:rPr lang="it-IT" sz="1400" b="1" dirty="0"/>
              <a:t> AD et al. Lancet 2016; 387: 2641–54</a:t>
            </a:r>
          </a:p>
        </p:txBody>
      </p:sp>
    </p:spTree>
    <p:extLst>
      <p:ext uri="{BB962C8B-B14F-4D97-AF65-F5344CB8AC3E}">
        <p14:creationId xmlns:p14="http://schemas.microsoft.com/office/powerpoint/2010/main" val="3844330930"/>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2161</TotalTime>
  <Words>5783</Words>
  <Application>Microsoft Office PowerPoint</Application>
  <PresentationFormat>Widescreen</PresentationFormat>
  <Paragraphs>577</Paragraphs>
  <Slides>97</Slides>
  <Notes>10</Notes>
  <HiddenSlides>0</HiddenSlides>
  <MMClips>0</MMClips>
  <ScaleCrop>false</ScaleCrop>
  <HeadingPairs>
    <vt:vector size="6" baseType="variant">
      <vt:variant>
        <vt:lpstr>Caratteri utilizzati</vt:lpstr>
      </vt:variant>
      <vt:variant>
        <vt:i4>19</vt:i4>
      </vt:variant>
      <vt:variant>
        <vt:lpstr>Tema</vt:lpstr>
      </vt:variant>
      <vt:variant>
        <vt:i4>1</vt:i4>
      </vt:variant>
      <vt:variant>
        <vt:lpstr>Titoli diapositive</vt:lpstr>
      </vt:variant>
      <vt:variant>
        <vt:i4>97</vt:i4>
      </vt:variant>
    </vt:vector>
  </HeadingPairs>
  <TitlesOfParts>
    <vt:vector size="117" baseType="lpstr">
      <vt:lpstr>AdvNewsGothicB</vt:lpstr>
      <vt:lpstr>AdvNewsGothicR</vt:lpstr>
      <vt:lpstr>AdvOT3b30f6db.B</vt:lpstr>
      <vt:lpstr>AdvOT46dcae81</vt:lpstr>
      <vt:lpstr>AdvPS8E9A</vt:lpstr>
      <vt:lpstr>AdvPSHEL-B</vt:lpstr>
      <vt:lpstr>AdvPSHEL-BO</vt:lpstr>
      <vt:lpstr>AdvTTa9c1b374</vt:lpstr>
      <vt:lpstr>AdvTTa9c1b374+20</vt:lpstr>
      <vt:lpstr>AdvTTeb5f0e55.I</vt:lpstr>
      <vt:lpstr>Arial</vt:lpstr>
      <vt:lpstr>Calibri</vt:lpstr>
      <vt:lpstr>Calibri Light</vt:lpstr>
      <vt:lpstr>Helvetica-Bold</vt:lpstr>
      <vt:lpstr>Helvetica-BoldOblique</vt:lpstr>
      <vt:lpstr>Shaker2Lancet-Bold</vt:lpstr>
      <vt:lpstr>Shaker2Lancet-BoldItalic</vt:lpstr>
      <vt:lpstr>Symbol</vt:lpstr>
      <vt:lpstr>Verdana</vt:lpstr>
      <vt:lpstr>Tema di Office</vt:lpstr>
      <vt:lpstr>Multiple myeloma</vt:lpstr>
      <vt:lpstr>MM: definition</vt:lpstr>
      <vt:lpstr>MM and monoclonal Ig protein</vt:lpstr>
      <vt:lpstr>Monoclonal Gammopathies: Protein electrophoresis and immunofixation</vt:lpstr>
      <vt:lpstr>Presentazione standard di PowerPoint</vt:lpstr>
      <vt:lpstr>MM and monoclonal Gammopathies</vt:lpstr>
      <vt:lpstr>Presentazione standard di PowerPoint</vt:lpstr>
      <vt:lpstr>Presentazione standard di PowerPoint</vt:lpstr>
      <vt:lpstr>Risk-stratification model to predict progression of MGUS to MM or related disorders</vt:lpstr>
      <vt:lpstr>MM: epidemiology</vt:lpstr>
      <vt:lpstr>Incidence of multiple myeloma in 2012.</vt:lpstr>
      <vt:lpstr>MM: epidemiology</vt:lpstr>
      <vt:lpstr>MM: Aetiology</vt:lpstr>
      <vt:lpstr>MM: pathogenesis</vt:lpstr>
      <vt:lpstr>The development of monoclonal gammopathies</vt:lpstr>
      <vt:lpstr>Clonal composition of multiple myeloma during disease progression and therapy</vt:lpstr>
      <vt:lpstr>Tumour microenvironment</vt:lpstr>
      <vt:lpstr>Signalling pathways affected in MM</vt:lpstr>
      <vt:lpstr>Pathobiology of end organ damage </vt:lpstr>
      <vt:lpstr>Osteolytic bone lesions  </vt:lpstr>
      <vt:lpstr>Osteolytic bone lesions  </vt:lpstr>
      <vt:lpstr>Osteolytic bone lesions </vt:lpstr>
      <vt:lpstr>Hypercalcemia</vt:lpstr>
      <vt:lpstr>Anemia</vt:lpstr>
      <vt:lpstr>Kidney disease</vt:lpstr>
      <vt:lpstr>Kidney disease</vt:lpstr>
      <vt:lpstr>3 distinct syndromes account for most cases of Ig-mediated kidney disease but virtually all nephropathologic syndromes have been observed.</vt:lpstr>
      <vt:lpstr>Presentazione standard di PowerPoint</vt:lpstr>
      <vt:lpstr>Presentazione standard di PowerPoint</vt:lpstr>
      <vt:lpstr>Common characteristics of peripheral neuropathies in plasma cell dyscrasias</vt:lpstr>
      <vt:lpstr>Presentazione standard di PowerPoint</vt:lpstr>
      <vt:lpstr>MM: Symptoms.</vt:lpstr>
      <vt:lpstr>Presentazione standard di PowerPoint</vt:lpstr>
      <vt:lpstr>MM: Clinical presentation</vt:lpstr>
      <vt:lpstr>MM: Clinical presentation.</vt:lpstr>
      <vt:lpstr>Clinical entities of EMM</vt:lpstr>
      <vt:lpstr>Extramedullary MM</vt:lpstr>
      <vt:lpstr>Neurologic disease</vt:lpstr>
      <vt:lpstr>Clinical presentation.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Monoclonal Gammopathies: Protein electrophoresis and immunofixation</vt:lpstr>
      <vt:lpstr>Establishing diagnosis: Free light chain assay</vt:lpstr>
      <vt:lpstr>Establishing diagnosis:  Bone marrow assessment </vt:lpstr>
      <vt:lpstr>Determining prognosis: Assessment of genetic abnormalities by FISH</vt:lpstr>
      <vt:lpstr>Establishing diagnosis: Skeletal survey</vt:lpstr>
      <vt:lpstr>CT imaging and MRI are useful in the evaluation of lesions in suspected MM</vt:lpstr>
      <vt:lpstr>PET</vt:lpstr>
      <vt:lpstr>MM &amp; PET</vt:lpstr>
      <vt:lpstr>Determining prognosis: Next-generation sequencing</vt:lpstr>
      <vt:lpstr>Diagnostic criteria</vt:lpstr>
      <vt:lpstr>CRAB features</vt:lpstr>
      <vt:lpstr>Myeloma Defining Events (MDE)*</vt:lpstr>
      <vt:lpstr>Diagnostic criteria for MM</vt:lpstr>
      <vt:lpstr>Diagnostic criteria for Smoldering MM </vt:lpstr>
      <vt:lpstr>Non-IgM MGUS</vt:lpstr>
      <vt:lpstr>IgM (IgM MGUS)</vt:lpstr>
      <vt:lpstr>Light Chain MGUS</vt:lpstr>
      <vt:lpstr>Solitary plasmacytoma </vt:lpstr>
      <vt:lpstr>Solitary Plasmacytoma with minimal marrow involvement</vt:lpstr>
      <vt:lpstr>Presentazione standard di PowerPoint</vt:lpstr>
      <vt:lpstr>Presentazione standard di PowerPoint</vt:lpstr>
      <vt:lpstr>Cytogenetic abnormalities in MM</vt:lpstr>
      <vt:lpstr>Presentazione standard di PowerPoint</vt:lpstr>
      <vt:lpstr>Presentazione standard di PowerPoint</vt:lpstr>
      <vt:lpstr>Staging and risk stratification has evolved with improved understanding of disease biology</vt:lpstr>
      <vt:lpstr>Presentazione standard di PowerPoint</vt:lpstr>
      <vt:lpstr>Presentazione standard di PowerPoint</vt:lpstr>
      <vt:lpstr>MM. Risk stratification</vt:lpstr>
      <vt:lpstr>Disease management: Indication for treatment</vt:lpstr>
      <vt:lpstr>Disease management: Indication for treatment</vt:lpstr>
      <vt:lpstr>Risk stratification for smoldering multiple myeloma</vt:lpstr>
      <vt:lpstr>MM: Indication for treatment</vt:lpstr>
      <vt:lpstr>Presentazione standard di PowerPoint</vt:lpstr>
      <vt:lpstr>Presentazione standard di PowerPoint</vt:lpstr>
      <vt:lpstr>Presentazione standard di PowerPoint</vt:lpstr>
      <vt:lpstr>Clinical management of patients with newly diagnosed MM</vt:lpstr>
      <vt:lpstr>Presentazione standard di PowerPoint</vt:lpstr>
      <vt:lpstr>Clinical management of patients diagnosed with relapsed or progressive MM</vt:lpstr>
      <vt:lpstr>Overall survival after diagnosis in patients with MM</vt:lpstr>
      <vt:lpstr>Supportive care</vt:lpstr>
      <vt:lpstr>Multiple myeloma is characterized by a pattern of remission and relapse</vt:lpstr>
      <vt:lpstr>amyloidosis</vt:lpstr>
      <vt:lpstr>amyloidoses</vt:lpstr>
      <vt:lpstr>Presentazione standard di PowerPoint</vt:lpstr>
      <vt:lpstr>Diagnostic workup of systemic AL amyloidosis.</vt:lpstr>
      <vt:lpstr>Diagnostic workup of systemic AL amyloidosis</vt:lpstr>
      <vt:lpstr>Validated staging systems for AL amyloidosis</vt:lpstr>
      <vt:lpstr>Presentazione standard di PowerPoint</vt:lpstr>
      <vt:lpstr>Therapeutic approach to systemic AL amyloidosis.</vt:lpstr>
      <vt:lpstr>Outcome of AL amyloidosis treated with a selection of common upfront regimens, according to disease severity</vt:lpstr>
      <vt:lpstr>Supportive therapy in systemic amyloidosis</vt:lpstr>
      <vt:lpstr>Kaplan–Meier survival curve showing improvement over time in overall survival of patients with systemic AL amyloidosis seen at the National Amyloidosis Centre in the UK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Multiple myeloma</dc:title>
  <dc:creator>unife</dc:creator>
  <cp:lastModifiedBy>unife</cp:lastModifiedBy>
  <cp:revision>109</cp:revision>
  <dcterms:created xsi:type="dcterms:W3CDTF">2017-11-17T15:12:22Z</dcterms:created>
  <dcterms:modified xsi:type="dcterms:W3CDTF">2017-11-27T09:23:53Z</dcterms:modified>
</cp:coreProperties>
</file>