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3" r:id="rId6"/>
    <p:sldId id="262" r:id="rId7"/>
    <p:sldId id="264" r:id="rId8"/>
    <p:sldId id="266" r:id="rId9"/>
    <p:sldId id="265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2" y="-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01937-5FBA-4A09-B7A4-7634AC346684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A4E4-42B4-4592-B0DE-77A7138C69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007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C1281-9604-4EE9-958D-73F50CE9A939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67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210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60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02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01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52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58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87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74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8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60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0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D079-A2A3-4657-B8EB-1E054CBDAA17}" type="datetimeFigureOut">
              <a:rPr lang="it-IT" smtClean="0"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B9152-8530-4382-9C64-36F8EE6CB3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70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1600" y="836712"/>
            <a:ext cx="68407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La medicina non è una scienza, è una pratica basata su scienze e che opera in un mondo di valori. E’, in altri termini, una tecnica – nel senso ippocratico di </a:t>
            </a:r>
            <a:r>
              <a:rPr lang="it-IT" b="1" i="1" dirty="0" err="1"/>
              <a:t>techne</a:t>
            </a:r>
            <a:r>
              <a:rPr lang="it-IT" b="1" dirty="0"/>
              <a:t> – dotata di un suo proprio sapere, conoscitivo e valutativo, e che differisce dalle altre tecniche perché il suo oggetto è un soggetto: l’uomo.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dirty="0"/>
              <a:t>(G. </a:t>
            </a:r>
            <a:r>
              <a:rPr lang="it-IT" dirty="0" err="1"/>
              <a:t>Cosmacini</a:t>
            </a:r>
            <a:r>
              <a:rPr lang="it-IT" dirty="0"/>
              <a:t>, Il mestiere di medico, Milano, Cortina, 2000, p. xi)</a:t>
            </a:r>
          </a:p>
        </p:txBody>
      </p:sp>
    </p:spTree>
    <p:extLst>
      <p:ext uri="{BB962C8B-B14F-4D97-AF65-F5344CB8AC3E}">
        <p14:creationId xmlns:p14="http://schemas.microsoft.com/office/powerpoint/2010/main" val="122774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99199" y="2636912"/>
            <a:ext cx="81052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it-IT" sz="2200" b="1" dirty="0" smtClean="0">
                <a:latin typeface="+mj-lt"/>
                <a:cs typeface="Arial" charset="0"/>
              </a:rPr>
              <a:t>Il paradigma della biomedicina (</a:t>
            </a:r>
            <a:r>
              <a:rPr lang="it-IT" altLang="it-IT" sz="2200" b="1" dirty="0" err="1" smtClean="0">
                <a:latin typeface="+mj-lt"/>
                <a:cs typeface="Arial" charset="0"/>
              </a:rPr>
              <a:t>ca</a:t>
            </a:r>
            <a:r>
              <a:rPr lang="it-IT" altLang="it-IT" sz="2200" b="1" dirty="0" smtClean="0">
                <a:latin typeface="+mj-lt"/>
                <a:cs typeface="Arial" charset="0"/>
              </a:rPr>
              <a:t>. 1800-oggi)</a:t>
            </a:r>
            <a:endParaRPr lang="it-IT" sz="2200" b="1" dirty="0">
              <a:latin typeface="+mj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55576" y="3701931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it-IT" altLang="it-IT" sz="2000" dirty="0" smtClean="0"/>
              <a:t>Malattia come entità clinica e microbica (riduzionismo)</a:t>
            </a:r>
          </a:p>
          <a:p>
            <a:pPr marL="342900" indent="-342900">
              <a:buFont typeface="Arial" charset="0"/>
              <a:buChar char="•"/>
            </a:pPr>
            <a:r>
              <a:rPr lang="it-IT" altLang="it-IT" sz="2000" dirty="0" smtClean="0"/>
              <a:t>Diagnosi strumentale (oggettivazione)</a:t>
            </a:r>
          </a:p>
          <a:p>
            <a:pPr marL="342900" indent="-342900">
              <a:buFont typeface="Arial" charset="0"/>
              <a:buChar char="•"/>
            </a:pPr>
            <a:r>
              <a:rPr lang="it-IT" altLang="it-IT" sz="2000" dirty="0" smtClean="0"/>
              <a:t>Gerarchizzazione dei ruoli professionali (medico-centrismo)</a:t>
            </a:r>
          </a:p>
          <a:p>
            <a:pPr marL="342900" indent="-342900">
              <a:buFont typeface="Arial" charset="0"/>
              <a:buChar char="•"/>
            </a:pPr>
            <a:r>
              <a:rPr lang="it-IT" altLang="it-IT" sz="2000" dirty="0" smtClean="0"/>
              <a:t>Comunicazione verticale medico-paziente (paternalismo</a:t>
            </a:r>
            <a:r>
              <a:rPr lang="it-IT" altLang="it-IT" sz="2000" dirty="0" smtClean="0"/>
              <a:t>)</a:t>
            </a:r>
            <a:endParaRPr lang="it-IT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52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474345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Ippocrate: la medicina come </a:t>
            </a:r>
            <a:r>
              <a:rPr lang="it-IT" dirty="0" err="1"/>
              <a:t>techne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dirty="0"/>
              <a:t> </a:t>
            </a:r>
          </a:p>
          <a:p>
            <a:pPr lvl="0"/>
            <a:r>
              <a:rPr lang="it-IT" dirty="0"/>
              <a:t>La medicina è </a:t>
            </a:r>
            <a:r>
              <a:rPr lang="it-IT" dirty="0" err="1"/>
              <a:t>techne</a:t>
            </a:r>
            <a:r>
              <a:rPr lang="it-IT" dirty="0"/>
              <a:t> nel senso di “mestiere” di “arte” del conservare la salute e curare le malattie</a:t>
            </a:r>
          </a:p>
          <a:p>
            <a:pPr lvl="0"/>
            <a:r>
              <a:rPr lang="it-IT" dirty="0"/>
              <a:t>La medicina è </a:t>
            </a:r>
            <a:r>
              <a:rPr lang="it-IT" dirty="0" err="1"/>
              <a:t>techne</a:t>
            </a:r>
            <a:r>
              <a:rPr lang="it-IT" dirty="0"/>
              <a:t> al pari della matematica, dell’architettura, della musica, ecc. (“arti liberali” nel Medioevo)</a:t>
            </a:r>
          </a:p>
          <a:p>
            <a:pPr lvl="0"/>
            <a:r>
              <a:rPr lang="it-IT" dirty="0"/>
              <a:t>Le </a:t>
            </a:r>
            <a:r>
              <a:rPr lang="it-IT" dirty="0" err="1"/>
              <a:t>technai</a:t>
            </a:r>
            <a:r>
              <a:rPr lang="it-IT" dirty="0"/>
              <a:t>, le arti, sono essenzialmente umane (vs la medicina dei templi)</a:t>
            </a:r>
          </a:p>
          <a:p>
            <a:pPr lvl="0"/>
            <a:r>
              <a:rPr lang="it-IT" dirty="0"/>
              <a:t>La medicina in quanto </a:t>
            </a:r>
            <a:r>
              <a:rPr lang="it-IT" dirty="0" err="1"/>
              <a:t>techne</a:t>
            </a:r>
            <a:r>
              <a:rPr lang="it-IT" dirty="0"/>
              <a:t> comprende sia un aspetto pratico sia un aspetto teorico e si fonda su procedure razionali</a:t>
            </a:r>
          </a:p>
          <a:p>
            <a:pPr lvl="0"/>
            <a:r>
              <a:rPr lang="it-IT" b="1" dirty="0"/>
              <a:t>Rifiuto del “sacro” come categoria ermeneutica (ex epilessia)</a:t>
            </a:r>
            <a:endParaRPr lang="it-IT" dirty="0"/>
          </a:p>
          <a:p>
            <a:pPr lvl="0"/>
            <a:r>
              <a:rPr lang="it-IT" b="1" dirty="0"/>
              <a:t>Naturalismo</a:t>
            </a:r>
            <a:endParaRPr lang="it-IT" dirty="0"/>
          </a:p>
          <a:p>
            <a:pPr lvl="0"/>
            <a:r>
              <a:rPr lang="it-IT" b="1" dirty="0"/>
              <a:t>Negazione del caso e principio di determinismo</a:t>
            </a:r>
            <a:endParaRPr lang="it-IT" dirty="0"/>
          </a:p>
          <a:p>
            <a:pPr lvl="0"/>
            <a:r>
              <a:rPr lang="it-IT" b="1" dirty="0"/>
              <a:t>Medicina e filosofia</a:t>
            </a:r>
            <a:endParaRPr lang="it-IT" dirty="0"/>
          </a:p>
          <a:p>
            <a:pPr lvl="0"/>
            <a:r>
              <a:rPr lang="it-IT" b="1" dirty="0"/>
              <a:t>Osservazione clinica e anamnesi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190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2136338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Ippocrate: la medicina “</a:t>
            </a:r>
            <a:r>
              <a:rPr lang="it-IT" dirty="0" err="1"/>
              <a:t>umoralista</a:t>
            </a:r>
            <a:r>
              <a:rPr lang="it-IT" dirty="0"/>
              <a:t>”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 </a:t>
            </a:r>
          </a:p>
          <a:p>
            <a:pPr lvl="0"/>
            <a:r>
              <a:rPr lang="it-IT" dirty="0"/>
              <a:t>Gli umori del corpo (sangue, </a:t>
            </a:r>
            <a:r>
              <a:rPr lang="it-IT" dirty="0" err="1"/>
              <a:t>flegma</a:t>
            </a:r>
            <a:r>
              <a:rPr lang="it-IT" dirty="0"/>
              <a:t>, bile gialla, bile nera)</a:t>
            </a:r>
          </a:p>
          <a:p>
            <a:pPr lvl="0"/>
            <a:r>
              <a:rPr lang="it-IT" dirty="0"/>
              <a:t>Malattia come squilibrio tra esterno e interno</a:t>
            </a:r>
          </a:p>
          <a:p>
            <a:pPr lvl="0"/>
            <a:r>
              <a:rPr lang="it-IT" dirty="0"/>
              <a:t>Cura come riequilibrio: vis </a:t>
            </a:r>
            <a:r>
              <a:rPr lang="it-IT" dirty="0" err="1"/>
              <a:t>medicatrix</a:t>
            </a:r>
            <a:r>
              <a:rPr lang="it-IT" dirty="0"/>
              <a:t> </a:t>
            </a:r>
            <a:r>
              <a:rPr lang="it-IT" dirty="0" err="1"/>
              <a:t>naturae</a:t>
            </a:r>
            <a:r>
              <a:rPr lang="it-IT" dirty="0"/>
              <a:t> e intervento umano (salassi e dieta)</a:t>
            </a:r>
          </a:p>
          <a:p>
            <a:pPr lvl="0"/>
            <a:r>
              <a:rPr lang="it-IT" dirty="0"/>
              <a:t>Il “regime” e la medicina preventiva</a:t>
            </a:r>
          </a:p>
        </p:txBody>
      </p:sp>
    </p:spTree>
    <p:extLst>
      <p:ext uri="{BB962C8B-B14F-4D97-AF65-F5344CB8AC3E}">
        <p14:creationId xmlns:p14="http://schemas.microsoft.com/office/powerpoint/2010/main" val="33233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188640"/>
            <a:ext cx="828092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Ippocrate: i doveri del medico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 </a:t>
            </a:r>
          </a:p>
          <a:p>
            <a:pPr lvl="0"/>
            <a:r>
              <a:rPr lang="it-IT" dirty="0"/>
              <a:t>Non nuocere</a:t>
            </a:r>
          </a:p>
          <a:p>
            <a:pPr lvl="0"/>
            <a:r>
              <a:rPr lang="it-IT" dirty="0"/>
              <a:t>Avere di mira la salute del paziente e non il proprio interesse</a:t>
            </a:r>
          </a:p>
          <a:p>
            <a:pPr lvl="0"/>
            <a:r>
              <a:rPr lang="it-IT" dirty="0"/>
              <a:t>Riconoscere i propri errori</a:t>
            </a:r>
          </a:p>
          <a:p>
            <a:pPr lvl="0"/>
            <a:r>
              <a:rPr lang="it-IT" dirty="0"/>
              <a:t>Curare gratuitamente gli indigenti</a:t>
            </a:r>
          </a:p>
          <a:p>
            <a:r>
              <a:rPr lang="it-IT" dirty="0"/>
              <a:t> </a:t>
            </a:r>
          </a:p>
          <a:p>
            <a:r>
              <a:rPr lang="it-IT" b="1" dirty="0"/>
              <a:t>Il giuramento di Ippocrate:</a:t>
            </a:r>
            <a:endParaRPr lang="it-IT" dirty="0"/>
          </a:p>
          <a:p>
            <a:r>
              <a:rPr lang="it-IT" b="1" dirty="0"/>
              <a:t>... Mi varrò del regime per aiutare i malati secondo le mie forze e il mio giudizio, ma mi asterrò dal recar danno e ingiustizia. Non darò a nessuno alcun farmaco mortale neppure se richiestone, né mai proporrò un tale consiglio: ugualmente non darò alle donne pessari per provocare l’aborto. Preserverò pure e santa la mia vita e la mia arte. Non opererò neppure chi soffre di mal della pietra, ma lascerò il posto ad uomini esperti di questa pratica. </a:t>
            </a:r>
          </a:p>
          <a:p>
            <a:r>
              <a:rPr lang="it-IT" b="1" dirty="0"/>
              <a:t>In quante case entrerò, andrò per aiutare i malati, astenendomi da recar volontariamente ingiustizia e danno, e specialmente da ogni atto di libidine sui corpi di donne e uomini, liberi o schiavi. E quanto vedrò e udirò esercitando la mia professione, e anche al di fuori di essa nei miei rapporti con gli uomini, se mai non debba esser divulgato attorno, lo tacerò ritenendolo alla stregua di un sacro segreto.</a:t>
            </a:r>
            <a:endParaRPr lang="it-IT" dirty="0"/>
          </a:p>
          <a:p>
            <a:r>
              <a:rPr lang="it-IT" b="1" dirty="0"/>
              <a:t>Se dunque terrò fede a questo giuramento e non vi verrò meno, mi sia dato godere il meglio della vita e dell’arte, tenuto da tutti e per sempre in onore. Se invece sarò trasgressore e spergiuro, mi incolga il contrario di ciò.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814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tente\Documents\insegnamento\corso2016-17\storia della medicina\umo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446" y="260648"/>
            <a:ext cx="6822938" cy="585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660480" y="6309320"/>
            <a:ext cx="378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TEORIA IPPOCRATICA DELGI UMORI</a:t>
            </a:r>
          </a:p>
        </p:txBody>
      </p:sp>
    </p:spTree>
    <p:extLst>
      <p:ext uri="{BB962C8B-B14F-4D97-AF65-F5344CB8AC3E}">
        <p14:creationId xmlns:p14="http://schemas.microsoft.com/office/powerpoint/2010/main" val="122197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692696"/>
            <a:ext cx="748883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000" b="1" dirty="0" smtClean="0">
                <a:effectLst/>
                <a:latin typeface="Times New Roman"/>
                <a:ea typeface="Times New Roman"/>
              </a:rPr>
              <a:t>La sintesi tra anatomia e clinica </a:t>
            </a:r>
            <a:endParaRPr lang="it-IT" sz="20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it-IT" sz="2000" b="1" dirty="0" smtClean="0">
                <a:effectLst/>
                <a:latin typeface="Times New Roman"/>
                <a:ea typeface="Times New Roman"/>
              </a:rPr>
              <a:t>nella scuola di Parigi (inizio ‘800)</a:t>
            </a:r>
            <a:endParaRPr lang="it-IT" sz="20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900" b="1" dirty="0" smtClean="0">
                <a:effectLst/>
                <a:latin typeface="Times New Roman"/>
                <a:ea typeface="Times New Roman"/>
              </a:rPr>
              <a:t> 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900" b="1" dirty="0" smtClean="0">
                <a:effectLst/>
                <a:latin typeface="Times New Roman"/>
                <a:ea typeface="Times New Roman"/>
              </a:rPr>
              <a:t> 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Il nuovo ruolo dell’ospedale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Influenza del pensiero anatomico e della pratica chirurgica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Concezione della malattia come lesione localizzata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La trasformazione della diagnosi: esame clinico e autopsia</a:t>
            </a:r>
            <a:endParaRPr lang="it-IT" sz="9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5982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051700"/>
            <a:ext cx="4572000" cy="2754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000" b="1" dirty="0" smtClean="0">
                <a:effectLst/>
                <a:latin typeface="Times New Roman"/>
                <a:ea typeface="Times New Roman"/>
              </a:rPr>
              <a:t>Verso la medicina scientifica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900" b="1" dirty="0" smtClean="0">
                <a:effectLst/>
                <a:latin typeface="Times New Roman"/>
                <a:ea typeface="Times New Roman"/>
              </a:rPr>
              <a:t> 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Critica dei sistemi e della “materia medica”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La rivoluzione “analitica” di inizio Ottocento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Il modello delle scienze esatte e la scoperta degli alcaloidi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L’ospedale e il metodo </a:t>
            </a:r>
            <a:r>
              <a:rPr lang="it-IT" b="1" dirty="0" err="1" smtClean="0">
                <a:effectLst/>
                <a:latin typeface="Times New Roman"/>
                <a:ea typeface="Times New Roman"/>
              </a:rPr>
              <a:t>anatomo</a:t>
            </a:r>
            <a:r>
              <a:rPr lang="it-IT" b="1" dirty="0" smtClean="0">
                <a:effectLst/>
                <a:latin typeface="Times New Roman"/>
                <a:ea typeface="Times New Roman"/>
              </a:rPr>
              <a:t>-clinico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Il laboratorio e la fisiologia sperimentale</a:t>
            </a:r>
            <a:endParaRPr lang="it-IT" sz="9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832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87624" y="620688"/>
            <a:ext cx="727280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000" b="1" dirty="0" smtClean="0">
                <a:effectLst/>
                <a:latin typeface="Times New Roman"/>
                <a:ea typeface="Times New Roman"/>
              </a:rPr>
              <a:t>Alcuni protagonisti della fisiologia nell’Ottocento</a:t>
            </a:r>
          </a:p>
          <a:p>
            <a:pPr algn="ctr">
              <a:spcAft>
                <a:spcPts val="0"/>
              </a:spcAf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 </a:t>
            </a:r>
            <a:endParaRPr lang="it-IT" sz="8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Francois </a:t>
            </a:r>
            <a:r>
              <a:rPr lang="it-IT" b="1" dirty="0" err="1" smtClean="0">
                <a:effectLst/>
                <a:latin typeface="Times New Roman"/>
                <a:ea typeface="Times New Roman"/>
              </a:rPr>
              <a:t>Magendie</a:t>
            </a:r>
            <a:r>
              <a:rPr lang="it-IT" b="1" dirty="0" smtClean="0">
                <a:effectLst/>
                <a:latin typeface="Times New Roman"/>
                <a:ea typeface="Times New Roman"/>
              </a:rPr>
              <a:t> e un nuovo sperimentalismo</a:t>
            </a:r>
            <a:endParaRPr lang="it-IT" sz="8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Claude Bernard e la fondazione della fisiologia</a:t>
            </a:r>
            <a:endParaRPr lang="it-IT" sz="8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Theodor </a:t>
            </a:r>
            <a:r>
              <a:rPr lang="it-IT" b="1" dirty="0" err="1" smtClean="0">
                <a:effectLst/>
                <a:latin typeface="Times New Roman"/>
                <a:ea typeface="Times New Roman"/>
              </a:rPr>
              <a:t>Schwann</a:t>
            </a:r>
            <a:r>
              <a:rPr lang="it-IT" b="1" dirty="0" smtClean="0">
                <a:effectLst/>
                <a:latin typeface="Times New Roman"/>
                <a:ea typeface="Times New Roman"/>
              </a:rPr>
              <a:t> e la teoria cellulare</a:t>
            </a:r>
            <a:endParaRPr lang="it-IT" sz="8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Rudolf </a:t>
            </a:r>
            <a:r>
              <a:rPr lang="it-IT" b="1" dirty="0" err="1" smtClean="0">
                <a:effectLst/>
                <a:latin typeface="Times New Roman"/>
                <a:ea typeface="Times New Roman"/>
              </a:rPr>
              <a:t>Virchow</a:t>
            </a:r>
            <a:r>
              <a:rPr lang="it-IT" b="1" dirty="0" smtClean="0">
                <a:effectLst/>
                <a:latin typeface="Times New Roman"/>
                <a:ea typeface="Times New Roman"/>
              </a:rPr>
              <a:t> e la patologia cellulare</a:t>
            </a:r>
            <a:endParaRPr lang="it-IT" sz="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141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467198"/>
            <a:ext cx="4572000" cy="19236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000" b="1" dirty="0" smtClean="0">
                <a:effectLst/>
                <a:latin typeface="Times New Roman"/>
                <a:ea typeface="Times New Roman"/>
              </a:rPr>
              <a:t>Bernard: la medicina scientifica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it-IT" sz="900" b="1" dirty="0" smtClean="0">
                <a:effectLst/>
                <a:latin typeface="Times New Roman"/>
                <a:ea typeface="Times New Roman"/>
              </a:rPr>
              <a:t> 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Scienze esatte e scienze della vita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Il metodo sperimentale: osservazione, ipotesi, esperimento</a:t>
            </a:r>
            <a:endParaRPr lang="it-IT" sz="9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it-IT" b="1" dirty="0" smtClean="0">
                <a:effectLst/>
                <a:latin typeface="Times New Roman"/>
                <a:ea typeface="Times New Roman"/>
              </a:rPr>
              <a:t>Concezione della malattia e fondazione della fisiologia</a:t>
            </a:r>
            <a:endParaRPr lang="it-IT" sz="9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0988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154</Words>
  <Application>Microsoft Office PowerPoint</Application>
  <PresentationFormat>Presentazione su schermo (4:3)</PresentationFormat>
  <Paragraphs>67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5</cp:revision>
  <dcterms:created xsi:type="dcterms:W3CDTF">2016-11-16T17:19:53Z</dcterms:created>
  <dcterms:modified xsi:type="dcterms:W3CDTF">2017-11-09T11:47:33Z</dcterms:modified>
</cp:coreProperties>
</file>