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3" r:id="rId6"/>
    <p:sldId id="262" r:id="rId7"/>
    <p:sldId id="264" r:id="rId8"/>
    <p:sldId id="266" r:id="rId9"/>
    <p:sldId id="265" r:id="rId10"/>
    <p:sldId id="267" r:id="rId1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2" y="-8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101937-5FBA-4A09-B7A4-7634AC346684}" type="datetimeFigureOut">
              <a:rPr lang="it-IT" smtClean="0"/>
              <a:t>09/11/2017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80A4E4-42B4-4592-B0DE-77A7138C69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3007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CC1281-9604-4EE9-958D-73F50CE9A939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5679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6D079-A2A3-4657-B8EB-1E054CBDAA17}" type="datetimeFigureOut">
              <a:rPr lang="it-IT" smtClean="0"/>
              <a:t>09/11/2017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9152-8530-4382-9C64-36F8EE6CB3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6210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6D079-A2A3-4657-B8EB-1E054CBDAA17}" type="datetimeFigureOut">
              <a:rPr lang="it-IT" smtClean="0"/>
              <a:t>09/11/2017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9152-8530-4382-9C64-36F8EE6CB3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3601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6D079-A2A3-4657-B8EB-1E054CBDAA17}" type="datetimeFigureOut">
              <a:rPr lang="it-IT" smtClean="0"/>
              <a:t>09/11/2017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9152-8530-4382-9C64-36F8EE6CB3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502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6D079-A2A3-4657-B8EB-1E054CBDAA17}" type="datetimeFigureOut">
              <a:rPr lang="it-IT" smtClean="0"/>
              <a:t>09/11/2017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9152-8530-4382-9C64-36F8EE6CB3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8014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6D079-A2A3-4657-B8EB-1E054CBDAA17}" type="datetimeFigureOut">
              <a:rPr lang="it-IT" smtClean="0"/>
              <a:t>09/11/2017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9152-8530-4382-9C64-36F8EE6CB3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4525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6D079-A2A3-4657-B8EB-1E054CBDAA17}" type="datetimeFigureOut">
              <a:rPr lang="it-IT" smtClean="0"/>
              <a:t>09/11/2017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9152-8530-4382-9C64-36F8EE6CB3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3585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6D079-A2A3-4657-B8EB-1E054CBDAA17}" type="datetimeFigureOut">
              <a:rPr lang="it-IT" smtClean="0"/>
              <a:t>09/11/2017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9152-8530-4382-9C64-36F8EE6CB3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2877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6D079-A2A3-4657-B8EB-1E054CBDAA17}" type="datetimeFigureOut">
              <a:rPr lang="it-IT" smtClean="0"/>
              <a:t>09/11/2017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9152-8530-4382-9C64-36F8EE6CB3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4740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6D079-A2A3-4657-B8EB-1E054CBDAA17}" type="datetimeFigureOut">
              <a:rPr lang="it-IT" smtClean="0"/>
              <a:t>09/11/2017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9152-8530-4382-9C64-36F8EE6CB3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5896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6D079-A2A3-4657-B8EB-1E054CBDAA17}" type="datetimeFigureOut">
              <a:rPr lang="it-IT" smtClean="0"/>
              <a:t>09/11/2017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9152-8530-4382-9C64-36F8EE6CB3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5601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6D079-A2A3-4657-B8EB-1E054CBDAA17}" type="datetimeFigureOut">
              <a:rPr lang="it-IT" smtClean="0"/>
              <a:t>09/11/2017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B9152-8530-4382-9C64-36F8EE6CB3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105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6D079-A2A3-4657-B8EB-1E054CBDAA17}" type="datetimeFigureOut">
              <a:rPr lang="it-IT" smtClean="0"/>
              <a:t>09/11/2017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B9152-8530-4382-9C64-36F8EE6CB3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1703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971600" y="836712"/>
            <a:ext cx="684076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/>
              <a:t>La medicina non è una scienza, è una pratica basata su scienze e che opera in un mondo di valori. E’, in altri termini, una tecnica – nel senso ippocratico di </a:t>
            </a:r>
            <a:r>
              <a:rPr lang="it-IT" b="1" i="1" dirty="0" err="1"/>
              <a:t>techne</a:t>
            </a:r>
            <a:r>
              <a:rPr lang="it-IT" b="1" dirty="0"/>
              <a:t> – dotata di un suo proprio sapere, conoscitivo e valutativo, e che differisce dalle altre tecniche perché il suo oggetto è un soggetto: l’uomo.</a:t>
            </a:r>
            <a:endParaRPr lang="it-IT" dirty="0"/>
          </a:p>
          <a:p>
            <a:r>
              <a:rPr lang="it-IT" dirty="0"/>
              <a:t> </a:t>
            </a:r>
          </a:p>
          <a:p>
            <a:r>
              <a:rPr lang="it-IT" dirty="0"/>
              <a:t>(G. </a:t>
            </a:r>
            <a:r>
              <a:rPr lang="it-IT" dirty="0" err="1"/>
              <a:t>Cosmacini</a:t>
            </a:r>
            <a:r>
              <a:rPr lang="it-IT" dirty="0"/>
              <a:t>, Il mestiere di medico, Milano, Cortina, 2000, p. xi)</a:t>
            </a:r>
          </a:p>
        </p:txBody>
      </p:sp>
    </p:spTree>
    <p:extLst>
      <p:ext uri="{BB962C8B-B14F-4D97-AF65-F5344CB8AC3E}">
        <p14:creationId xmlns:p14="http://schemas.microsoft.com/office/powerpoint/2010/main" val="12277414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499199" y="2636912"/>
            <a:ext cx="81052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altLang="it-IT" sz="2200" b="1" dirty="0" smtClean="0">
                <a:latin typeface="+mj-lt"/>
                <a:cs typeface="Arial" charset="0"/>
              </a:rPr>
              <a:t>Il paradigma della biomedicina (</a:t>
            </a:r>
            <a:r>
              <a:rPr lang="it-IT" altLang="it-IT" sz="2200" b="1" dirty="0" err="1" smtClean="0">
                <a:latin typeface="+mj-lt"/>
                <a:cs typeface="Arial" charset="0"/>
              </a:rPr>
              <a:t>ca</a:t>
            </a:r>
            <a:r>
              <a:rPr lang="it-IT" altLang="it-IT" sz="2200" b="1" dirty="0" smtClean="0">
                <a:latin typeface="+mj-lt"/>
                <a:cs typeface="Arial" charset="0"/>
              </a:rPr>
              <a:t>. 1800-oggi)</a:t>
            </a:r>
            <a:endParaRPr lang="it-IT" sz="2200" b="1" dirty="0">
              <a:latin typeface="+mj-lt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755576" y="3701931"/>
            <a:ext cx="74888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it-IT" altLang="it-IT" sz="2000" dirty="0" smtClean="0"/>
              <a:t>Malattia come entità clinica e microbica (riduzionismo)</a:t>
            </a:r>
          </a:p>
          <a:p>
            <a:pPr marL="342900" indent="-342900">
              <a:buFont typeface="Arial" charset="0"/>
              <a:buChar char="•"/>
            </a:pPr>
            <a:r>
              <a:rPr lang="it-IT" altLang="it-IT" sz="2000" dirty="0" smtClean="0"/>
              <a:t>Diagnosi strumentale (oggettivazione)</a:t>
            </a:r>
          </a:p>
          <a:p>
            <a:pPr marL="342900" indent="-342900">
              <a:buFont typeface="Arial" charset="0"/>
              <a:buChar char="•"/>
            </a:pPr>
            <a:r>
              <a:rPr lang="it-IT" altLang="it-IT" sz="2000" dirty="0" smtClean="0"/>
              <a:t>Gerarchizzazione dei ruoli professionali (medico-centrismo)</a:t>
            </a:r>
          </a:p>
          <a:p>
            <a:pPr marL="342900" indent="-342900">
              <a:buFont typeface="Arial" charset="0"/>
              <a:buChar char="•"/>
            </a:pPr>
            <a:r>
              <a:rPr lang="it-IT" altLang="it-IT" sz="2000" dirty="0" smtClean="0"/>
              <a:t>Comunicazione verticale medico-paziente (paternalismo</a:t>
            </a:r>
            <a:r>
              <a:rPr lang="it-IT" altLang="it-IT" sz="2000" dirty="0" smtClean="0"/>
              <a:t>)</a:t>
            </a:r>
            <a:endParaRPr lang="it-IT" altLang="it-IT" sz="2000" dirty="0" smtClean="0"/>
          </a:p>
        </p:txBody>
      </p:sp>
    </p:spTree>
    <p:extLst>
      <p:ext uri="{BB962C8B-B14F-4D97-AF65-F5344CB8AC3E}">
        <p14:creationId xmlns:p14="http://schemas.microsoft.com/office/powerpoint/2010/main" val="3524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467544" y="474345"/>
            <a:ext cx="792088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>Ippocrate: la medicina come </a:t>
            </a:r>
            <a:r>
              <a:rPr lang="it-IT" dirty="0" err="1"/>
              <a:t>techne</a:t>
            </a:r>
            <a:endParaRPr lang="it-IT" dirty="0"/>
          </a:p>
          <a:p>
            <a:r>
              <a:rPr lang="it-IT" dirty="0"/>
              <a:t> </a:t>
            </a:r>
          </a:p>
          <a:p>
            <a:r>
              <a:rPr lang="it-IT" dirty="0"/>
              <a:t> </a:t>
            </a:r>
          </a:p>
          <a:p>
            <a:pPr lvl="0"/>
            <a:r>
              <a:rPr lang="it-IT" dirty="0"/>
              <a:t>La medicina è </a:t>
            </a:r>
            <a:r>
              <a:rPr lang="it-IT" dirty="0" err="1"/>
              <a:t>techne</a:t>
            </a:r>
            <a:r>
              <a:rPr lang="it-IT" dirty="0"/>
              <a:t> nel senso di “mestiere” di “arte” del conservare la salute e curare le malattie</a:t>
            </a:r>
          </a:p>
          <a:p>
            <a:pPr lvl="0"/>
            <a:r>
              <a:rPr lang="it-IT" dirty="0"/>
              <a:t>La medicina è </a:t>
            </a:r>
            <a:r>
              <a:rPr lang="it-IT" dirty="0" err="1"/>
              <a:t>techne</a:t>
            </a:r>
            <a:r>
              <a:rPr lang="it-IT" dirty="0"/>
              <a:t> al pari della matematica, dell’architettura, della musica, ecc. (“arti liberali” nel Medioevo)</a:t>
            </a:r>
          </a:p>
          <a:p>
            <a:pPr lvl="0"/>
            <a:r>
              <a:rPr lang="it-IT" dirty="0"/>
              <a:t>Le </a:t>
            </a:r>
            <a:r>
              <a:rPr lang="it-IT" dirty="0" err="1"/>
              <a:t>technai</a:t>
            </a:r>
            <a:r>
              <a:rPr lang="it-IT" dirty="0"/>
              <a:t>, le arti, sono essenzialmente umane (vs la medicina dei templi)</a:t>
            </a:r>
          </a:p>
          <a:p>
            <a:pPr lvl="0"/>
            <a:r>
              <a:rPr lang="it-IT" dirty="0"/>
              <a:t>La medicina in quanto </a:t>
            </a:r>
            <a:r>
              <a:rPr lang="it-IT" dirty="0" err="1"/>
              <a:t>techne</a:t>
            </a:r>
            <a:r>
              <a:rPr lang="it-IT" dirty="0"/>
              <a:t> comprende sia un aspetto pratico sia un aspetto teorico e si fonda su procedure razionali</a:t>
            </a:r>
          </a:p>
          <a:p>
            <a:pPr lvl="0"/>
            <a:r>
              <a:rPr lang="it-IT" b="1" dirty="0"/>
              <a:t>Rifiuto del “sacro” come categoria ermeneutica (ex epilessia)</a:t>
            </a:r>
            <a:endParaRPr lang="it-IT" dirty="0"/>
          </a:p>
          <a:p>
            <a:pPr lvl="0"/>
            <a:r>
              <a:rPr lang="it-IT" b="1" dirty="0"/>
              <a:t>Naturalismo</a:t>
            </a:r>
            <a:endParaRPr lang="it-IT" dirty="0"/>
          </a:p>
          <a:p>
            <a:pPr lvl="0"/>
            <a:r>
              <a:rPr lang="it-IT" b="1" dirty="0"/>
              <a:t>Negazione del caso e principio di determinismo</a:t>
            </a:r>
            <a:endParaRPr lang="it-IT" dirty="0"/>
          </a:p>
          <a:p>
            <a:pPr lvl="0"/>
            <a:r>
              <a:rPr lang="it-IT" b="1" dirty="0"/>
              <a:t>Medicina e filosofia</a:t>
            </a:r>
            <a:endParaRPr lang="it-IT" dirty="0"/>
          </a:p>
          <a:p>
            <a:pPr lvl="0"/>
            <a:r>
              <a:rPr lang="it-IT" b="1" dirty="0"/>
              <a:t>Osservazione clinica e anamnesi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81906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827584" y="2136338"/>
            <a:ext cx="741682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>Ippocrate: la medicina “</a:t>
            </a:r>
            <a:r>
              <a:rPr lang="it-IT" dirty="0" err="1"/>
              <a:t>umoralista</a:t>
            </a:r>
            <a:r>
              <a:rPr lang="it-IT" dirty="0"/>
              <a:t>”</a:t>
            </a:r>
          </a:p>
          <a:p>
            <a:r>
              <a:rPr lang="it-IT" dirty="0"/>
              <a:t> </a:t>
            </a:r>
          </a:p>
          <a:p>
            <a:r>
              <a:rPr lang="it-IT" dirty="0"/>
              <a:t> </a:t>
            </a:r>
          </a:p>
          <a:p>
            <a:pPr lvl="0"/>
            <a:r>
              <a:rPr lang="it-IT" dirty="0"/>
              <a:t>Gli umori del corpo (sangue, </a:t>
            </a:r>
            <a:r>
              <a:rPr lang="it-IT" dirty="0" err="1"/>
              <a:t>flegma</a:t>
            </a:r>
            <a:r>
              <a:rPr lang="it-IT" dirty="0"/>
              <a:t>, bile gialla, bile nera)</a:t>
            </a:r>
          </a:p>
          <a:p>
            <a:pPr lvl="0"/>
            <a:r>
              <a:rPr lang="it-IT" dirty="0"/>
              <a:t>Malattia come squilibrio tra esterno e interno</a:t>
            </a:r>
          </a:p>
          <a:p>
            <a:pPr lvl="0"/>
            <a:r>
              <a:rPr lang="it-IT" dirty="0"/>
              <a:t>Cura come riequilibrio: vis </a:t>
            </a:r>
            <a:r>
              <a:rPr lang="it-IT" dirty="0" err="1"/>
              <a:t>medicatrix</a:t>
            </a:r>
            <a:r>
              <a:rPr lang="it-IT" dirty="0"/>
              <a:t> </a:t>
            </a:r>
            <a:r>
              <a:rPr lang="it-IT" dirty="0" err="1"/>
              <a:t>naturae</a:t>
            </a:r>
            <a:r>
              <a:rPr lang="it-IT" dirty="0"/>
              <a:t> e intervento umano (salassi e dieta)</a:t>
            </a:r>
          </a:p>
          <a:p>
            <a:pPr lvl="0"/>
            <a:r>
              <a:rPr lang="it-IT" dirty="0"/>
              <a:t>Il “regime” e la medicina preventiva</a:t>
            </a:r>
          </a:p>
        </p:txBody>
      </p:sp>
    </p:spTree>
    <p:extLst>
      <p:ext uri="{BB962C8B-B14F-4D97-AF65-F5344CB8AC3E}">
        <p14:creationId xmlns:p14="http://schemas.microsoft.com/office/powerpoint/2010/main" val="332336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395536" y="188640"/>
            <a:ext cx="828092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>Ippocrate: i doveri del medico</a:t>
            </a:r>
          </a:p>
          <a:p>
            <a:r>
              <a:rPr lang="it-IT" dirty="0"/>
              <a:t> </a:t>
            </a:r>
          </a:p>
          <a:p>
            <a:r>
              <a:rPr lang="it-IT" dirty="0"/>
              <a:t> </a:t>
            </a:r>
          </a:p>
          <a:p>
            <a:pPr lvl="0"/>
            <a:r>
              <a:rPr lang="it-IT" dirty="0"/>
              <a:t>Non nuocere</a:t>
            </a:r>
          </a:p>
          <a:p>
            <a:pPr lvl="0"/>
            <a:r>
              <a:rPr lang="it-IT" dirty="0"/>
              <a:t>Avere di mira la salute del paziente e non il proprio interesse</a:t>
            </a:r>
          </a:p>
          <a:p>
            <a:pPr lvl="0"/>
            <a:r>
              <a:rPr lang="it-IT" dirty="0"/>
              <a:t>Riconoscere i propri errori</a:t>
            </a:r>
          </a:p>
          <a:p>
            <a:pPr lvl="0"/>
            <a:r>
              <a:rPr lang="it-IT" dirty="0"/>
              <a:t>Curare gratuitamente gli indigenti</a:t>
            </a:r>
          </a:p>
          <a:p>
            <a:r>
              <a:rPr lang="it-IT" dirty="0"/>
              <a:t> </a:t>
            </a:r>
          </a:p>
          <a:p>
            <a:r>
              <a:rPr lang="it-IT" b="1" dirty="0"/>
              <a:t>Il giuramento di Ippocrate:</a:t>
            </a:r>
            <a:endParaRPr lang="it-IT" dirty="0"/>
          </a:p>
          <a:p>
            <a:r>
              <a:rPr lang="it-IT" b="1" dirty="0"/>
              <a:t>... Mi varrò del regime per aiutare i malati secondo le mie forze e il mio giudizio, ma mi asterrò dal recar danno e ingiustizia. Non darò a nessuno alcun farmaco mortale neppure se richiestone, né mai proporrò un tale consiglio: ugualmente non darò alle donne pessari per provocare l’aborto. Preserverò pure e santa la mia vita e la mia arte. Non opererò neppure chi soffre di mal della pietra, ma lascerò il posto ad uomini esperti di questa pratica. </a:t>
            </a:r>
          </a:p>
          <a:p>
            <a:r>
              <a:rPr lang="it-IT" b="1" dirty="0"/>
              <a:t>In quante case entrerò, andrò per aiutare i malati, astenendomi da recar volontariamente ingiustizia e danno, e specialmente da ogni atto di libidine sui corpi di donne e uomini, liberi o schiavi. E quanto vedrò e udirò esercitando la mia professione, e anche al di fuori di essa nei miei rapporti con gli uomini, se mai non debba esser divulgato attorno, lo tacerò ritenendolo alla stregua di un sacro segreto.</a:t>
            </a:r>
            <a:endParaRPr lang="it-IT" dirty="0"/>
          </a:p>
          <a:p>
            <a:r>
              <a:rPr lang="it-IT" b="1" dirty="0"/>
              <a:t>Se dunque terrò fede a questo giuramento e non vi verrò meno, mi sia dato godere il meglio della vita e dell’arte, tenuto da tutti e per sempre in onore. Se invece sarò trasgressore e spergiuro, mi incolga il contrario di ciò.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58143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tente\Documents\insegnamento\corso2016-17\storia della medicina\umor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5446" y="260648"/>
            <a:ext cx="6822938" cy="5858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sellaDiTesto 1"/>
          <p:cNvSpPr txBox="1"/>
          <p:nvPr/>
        </p:nvSpPr>
        <p:spPr>
          <a:xfrm>
            <a:off x="2660480" y="6309320"/>
            <a:ext cx="3783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LA TEORIA IPPOCRATICA DELGI UMORI</a:t>
            </a:r>
          </a:p>
        </p:txBody>
      </p:sp>
    </p:spTree>
    <p:extLst>
      <p:ext uri="{BB962C8B-B14F-4D97-AF65-F5344CB8AC3E}">
        <p14:creationId xmlns:p14="http://schemas.microsoft.com/office/powerpoint/2010/main" val="1221971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755576" y="692696"/>
            <a:ext cx="7488832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it-IT" sz="2000" b="1" dirty="0" smtClean="0">
                <a:effectLst/>
                <a:latin typeface="Times New Roman"/>
                <a:ea typeface="Times New Roman"/>
              </a:rPr>
              <a:t>La sintesi tra anatomia e clinica </a:t>
            </a:r>
            <a:endParaRPr lang="it-IT" sz="2000" dirty="0" smtClean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it-IT" sz="2000" b="1" dirty="0" smtClean="0">
                <a:effectLst/>
                <a:latin typeface="Times New Roman"/>
                <a:ea typeface="Times New Roman"/>
              </a:rPr>
              <a:t>nella scuola di Parigi (inizio ‘800)</a:t>
            </a:r>
            <a:endParaRPr lang="it-IT" sz="2000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it-IT" sz="900" b="1" dirty="0" smtClean="0">
                <a:effectLst/>
                <a:latin typeface="Times New Roman"/>
                <a:ea typeface="Times New Roman"/>
              </a:rPr>
              <a:t> </a:t>
            </a:r>
            <a:endParaRPr lang="it-IT" sz="900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it-IT" sz="900" b="1" dirty="0" smtClean="0">
                <a:effectLst/>
                <a:latin typeface="Times New Roman"/>
                <a:ea typeface="Times New Roman"/>
              </a:rPr>
              <a:t> </a:t>
            </a:r>
            <a:endParaRPr lang="it-IT" sz="900" dirty="0" smtClean="0">
              <a:effectLst/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  <a:tabLst>
                <a:tab pos="228600" algn="l"/>
              </a:tabLst>
            </a:pPr>
            <a:r>
              <a:rPr lang="it-IT" b="1" dirty="0" smtClean="0">
                <a:effectLst/>
                <a:latin typeface="Times New Roman"/>
                <a:ea typeface="Times New Roman"/>
              </a:rPr>
              <a:t>Il nuovo ruolo dell’ospedale</a:t>
            </a:r>
            <a:endParaRPr lang="it-IT" sz="900" dirty="0" smtClean="0">
              <a:effectLst/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  <a:tabLst>
                <a:tab pos="228600" algn="l"/>
              </a:tabLst>
            </a:pPr>
            <a:r>
              <a:rPr lang="it-IT" b="1" dirty="0" smtClean="0">
                <a:effectLst/>
                <a:latin typeface="Times New Roman"/>
                <a:ea typeface="Times New Roman"/>
              </a:rPr>
              <a:t>Influenza del pensiero anatomico e della pratica chirurgica</a:t>
            </a:r>
            <a:endParaRPr lang="it-IT" sz="900" dirty="0" smtClean="0">
              <a:effectLst/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  <a:tabLst>
                <a:tab pos="228600" algn="l"/>
              </a:tabLst>
            </a:pPr>
            <a:r>
              <a:rPr lang="it-IT" b="1" dirty="0" smtClean="0">
                <a:effectLst/>
                <a:latin typeface="Times New Roman"/>
                <a:ea typeface="Times New Roman"/>
              </a:rPr>
              <a:t>Concezione della malattia come lesione localizzata</a:t>
            </a:r>
            <a:endParaRPr lang="it-IT" sz="900" dirty="0" smtClean="0">
              <a:effectLst/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  <a:tabLst>
                <a:tab pos="228600" algn="l"/>
              </a:tabLst>
            </a:pPr>
            <a:r>
              <a:rPr lang="it-IT" b="1" dirty="0" smtClean="0">
                <a:effectLst/>
                <a:latin typeface="Times New Roman"/>
                <a:ea typeface="Times New Roman"/>
              </a:rPr>
              <a:t>La trasformazione della diagnosi: esame clinico e autopsia</a:t>
            </a:r>
            <a:endParaRPr lang="it-IT" sz="9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25982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2286000" y="2051700"/>
            <a:ext cx="4572000" cy="27546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</a:pPr>
            <a:r>
              <a:rPr lang="it-IT" sz="2000" b="1" dirty="0" smtClean="0">
                <a:effectLst/>
                <a:latin typeface="Times New Roman"/>
                <a:ea typeface="Times New Roman"/>
              </a:rPr>
              <a:t>Verso la medicina scientifica</a:t>
            </a:r>
            <a:endParaRPr lang="it-IT" sz="900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it-IT" sz="900" b="1" dirty="0" smtClean="0">
                <a:effectLst/>
                <a:latin typeface="Times New Roman"/>
                <a:ea typeface="Times New Roman"/>
              </a:rPr>
              <a:t> </a:t>
            </a:r>
            <a:endParaRPr lang="it-IT" sz="900" dirty="0" smtClean="0">
              <a:effectLst/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  <a:tabLst>
                <a:tab pos="228600" algn="l"/>
              </a:tabLst>
            </a:pPr>
            <a:r>
              <a:rPr lang="it-IT" b="1" dirty="0" smtClean="0">
                <a:effectLst/>
                <a:latin typeface="Times New Roman"/>
                <a:ea typeface="Times New Roman"/>
              </a:rPr>
              <a:t>Critica dei sistemi e della “materia medica”</a:t>
            </a:r>
            <a:endParaRPr lang="it-IT" sz="900" dirty="0" smtClean="0">
              <a:effectLst/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  <a:tabLst>
                <a:tab pos="228600" algn="l"/>
              </a:tabLst>
            </a:pPr>
            <a:r>
              <a:rPr lang="it-IT" b="1" dirty="0" smtClean="0">
                <a:effectLst/>
                <a:latin typeface="Times New Roman"/>
                <a:ea typeface="Times New Roman"/>
              </a:rPr>
              <a:t>La rivoluzione “analitica” di inizio Ottocento</a:t>
            </a:r>
            <a:endParaRPr lang="it-IT" sz="900" dirty="0" smtClean="0">
              <a:effectLst/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  <a:tabLst>
                <a:tab pos="457200" algn="l"/>
              </a:tabLst>
            </a:pPr>
            <a:r>
              <a:rPr lang="it-IT" b="1" dirty="0" smtClean="0">
                <a:effectLst/>
                <a:latin typeface="Times New Roman"/>
                <a:ea typeface="Times New Roman"/>
              </a:rPr>
              <a:t>Il modello delle scienze esatte e la scoperta degli alcaloidi</a:t>
            </a:r>
            <a:endParaRPr lang="it-IT" sz="900" dirty="0" smtClean="0">
              <a:effectLst/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  <a:tabLst>
                <a:tab pos="457200" algn="l"/>
              </a:tabLst>
            </a:pPr>
            <a:r>
              <a:rPr lang="it-IT" b="1" dirty="0" smtClean="0">
                <a:effectLst/>
                <a:latin typeface="Times New Roman"/>
                <a:ea typeface="Times New Roman"/>
              </a:rPr>
              <a:t>L’ospedale e il metodo </a:t>
            </a:r>
            <a:r>
              <a:rPr lang="it-IT" b="1" dirty="0" err="1" smtClean="0">
                <a:effectLst/>
                <a:latin typeface="Times New Roman"/>
                <a:ea typeface="Times New Roman"/>
              </a:rPr>
              <a:t>anatomo</a:t>
            </a:r>
            <a:r>
              <a:rPr lang="it-IT" b="1" dirty="0" smtClean="0">
                <a:effectLst/>
                <a:latin typeface="Times New Roman"/>
                <a:ea typeface="Times New Roman"/>
              </a:rPr>
              <a:t>-clinico</a:t>
            </a:r>
            <a:endParaRPr lang="it-IT" sz="900" dirty="0" smtClean="0">
              <a:effectLst/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  <a:tabLst>
                <a:tab pos="457200" algn="l"/>
              </a:tabLst>
            </a:pPr>
            <a:r>
              <a:rPr lang="it-IT" b="1" dirty="0" smtClean="0">
                <a:effectLst/>
                <a:latin typeface="Times New Roman"/>
                <a:ea typeface="Times New Roman"/>
              </a:rPr>
              <a:t>Il laboratorio e la fisiologia sperimentale</a:t>
            </a:r>
            <a:endParaRPr lang="it-IT" sz="9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08327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187624" y="620688"/>
            <a:ext cx="727280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it-IT" sz="2000" b="1" dirty="0" smtClean="0">
                <a:effectLst/>
                <a:latin typeface="Times New Roman"/>
                <a:ea typeface="Times New Roman"/>
              </a:rPr>
              <a:t>Alcuni protagonisti della fisiologia nell’Ottocento</a:t>
            </a:r>
          </a:p>
          <a:p>
            <a:pPr algn="ctr">
              <a:spcAft>
                <a:spcPts val="0"/>
              </a:spcAft>
            </a:pPr>
            <a:r>
              <a:rPr lang="it-IT" b="1" dirty="0" smtClean="0">
                <a:effectLst/>
                <a:latin typeface="Times New Roman"/>
                <a:ea typeface="Times New Roman"/>
              </a:rPr>
              <a:t> </a:t>
            </a:r>
            <a:endParaRPr lang="it-IT" sz="800" dirty="0" smtClean="0">
              <a:effectLst/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  <a:tabLst>
                <a:tab pos="228600" algn="l"/>
              </a:tabLst>
            </a:pPr>
            <a:r>
              <a:rPr lang="it-IT" b="1" dirty="0" smtClean="0">
                <a:effectLst/>
                <a:latin typeface="Times New Roman"/>
                <a:ea typeface="Times New Roman"/>
              </a:rPr>
              <a:t>Francois </a:t>
            </a:r>
            <a:r>
              <a:rPr lang="it-IT" b="1" dirty="0" err="1" smtClean="0">
                <a:effectLst/>
                <a:latin typeface="Times New Roman"/>
                <a:ea typeface="Times New Roman"/>
              </a:rPr>
              <a:t>Magendie</a:t>
            </a:r>
            <a:r>
              <a:rPr lang="it-IT" b="1" dirty="0" smtClean="0">
                <a:effectLst/>
                <a:latin typeface="Times New Roman"/>
                <a:ea typeface="Times New Roman"/>
              </a:rPr>
              <a:t> e un nuovo sperimentalismo</a:t>
            </a:r>
            <a:endParaRPr lang="it-IT" sz="800" dirty="0" smtClean="0">
              <a:effectLst/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  <a:tabLst>
                <a:tab pos="228600" algn="l"/>
              </a:tabLst>
            </a:pPr>
            <a:r>
              <a:rPr lang="it-IT" b="1" dirty="0" smtClean="0">
                <a:effectLst/>
                <a:latin typeface="Times New Roman"/>
                <a:ea typeface="Times New Roman"/>
              </a:rPr>
              <a:t>Claude Bernard e la fondazione della fisiologia</a:t>
            </a:r>
            <a:endParaRPr lang="it-IT" sz="800" dirty="0" smtClean="0">
              <a:effectLst/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  <a:tabLst>
                <a:tab pos="228600" algn="l"/>
              </a:tabLst>
            </a:pPr>
            <a:r>
              <a:rPr lang="it-IT" b="1" dirty="0" smtClean="0">
                <a:effectLst/>
                <a:latin typeface="Times New Roman"/>
                <a:ea typeface="Times New Roman"/>
              </a:rPr>
              <a:t>Theodor </a:t>
            </a:r>
            <a:r>
              <a:rPr lang="it-IT" b="1" dirty="0" err="1" smtClean="0">
                <a:effectLst/>
                <a:latin typeface="Times New Roman"/>
                <a:ea typeface="Times New Roman"/>
              </a:rPr>
              <a:t>Schwann</a:t>
            </a:r>
            <a:r>
              <a:rPr lang="it-IT" b="1" dirty="0" smtClean="0">
                <a:effectLst/>
                <a:latin typeface="Times New Roman"/>
                <a:ea typeface="Times New Roman"/>
              </a:rPr>
              <a:t> e la teoria cellulare</a:t>
            </a:r>
            <a:endParaRPr lang="it-IT" sz="800" dirty="0" smtClean="0">
              <a:effectLst/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  <a:tabLst>
                <a:tab pos="228600" algn="l"/>
              </a:tabLst>
            </a:pPr>
            <a:r>
              <a:rPr lang="it-IT" b="1" dirty="0" smtClean="0">
                <a:effectLst/>
                <a:latin typeface="Times New Roman"/>
                <a:ea typeface="Times New Roman"/>
              </a:rPr>
              <a:t>Rudolf </a:t>
            </a:r>
            <a:r>
              <a:rPr lang="it-IT" b="1" dirty="0" err="1" smtClean="0">
                <a:effectLst/>
                <a:latin typeface="Times New Roman"/>
                <a:ea typeface="Times New Roman"/>
              </a:rPr>
              <a:t>Virchow</a:t>
            </a:r>
            <a:r>
              <a:rPr lang="it-IT" b="1" dirty="0" smtClean="0">
                <a:effectLst/>
                <a:latin typeface="Times New Roman"/>
                <a:ea typeface="Times New Roman"/>
              </a:rPr>
              <a:t> e la patologia cellulare</a:t>
            </a:r>
            <a:endParaRPr lang="it-IT" sz="8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014140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2286000" y="2467198"/>
            <a:ext cx="4572000" cy="192360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</a:pPr>
            <a:r>
              <a:rPr lang="it-IT" sz="2000" b="1" dirty="0" smtClean="0">
                <a:effectLst/>
                <a:latin typeface="Times New Roman"/>
                <a:ea typeface="Times New Roman"/>
              </a:rPr>
              <a:t>Bernard: la medicina scientifica</a:t>
            </a:r>
            <a:endParaRPr lang="it-IT" sz="900" dirty="0" smtClean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it-IT" sz="900" b="1" dirty="0" smtClean="0">
                <a:effectLst/>
                <a:latin typeface="Times New Roman"/>
                <a:ea typeface="Times New Roman"/>
              </a:rPr>
              <a:t> </a:t>
            </a:r>
            <a:endParaRPr lang="it-IT" sz="900" dirty="0" smtClean="0">
              <a:effectLst/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  <a:tabLst>
                <a:tab pos="228600" algn="l"/>
              </a:tabLst>
            </a:pPr>
            <a:r>
              <a:rPr lang="it-IT" b="1" dirty="0" smtClean="0">
                <a:effectLst/>
                <a:latin typeface="Times New Roman"/>
                <a:ea typeface="Times New Roman"/>
              </a:rPr>
              <a:t>Scienze esatte e scienze della vita</a:t>
            </a:r>
            <a:endParaRPr lang="it-IT" sz="900" dirty="0" smtClean="0">
              <a:effectLst/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  <a:tabLst>
                <a:tab pos="228600" algn="l"/>
              </a:tabLst>
            </a:pPr>
            <a:r>
              <a:rPr lang="it-IT" b="1" dirty="0" smtClean="0">
                <a:effectLst/>
                <a:latin typeface="Times New Roman"/>
                <a:ea typeface="Times New Roman"/>
              </a:rPr>
              <a:t>Il metodo sperimentale: osservazione, ipotesi, esperimento</a:t>
            </a:r>
            <a:endParaRPr lang="it-IT" sz="900" dirty="0" smtClean="0">
              <a:effectLst/>
              <a:latin typeface="Times New Roman"/>
              <a:ea typeface="Times New Roman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  <a:tabLst>
                <a:tab pos="228600" algn="l"/>
              </a:tabLst>
            </a:pPr>
            <a:r>
              <a:rPr lang="it-IT" b="1" dirty="0" smtClean="0">
                <a:effectLst/>
                <a:latin typeface="Times New Roman"/>
                <a:ea typeface="Times New Roman"/>
              </a:rPr>
              <a:t>Concezione della malattia e fondazione della fisiologia</a:t>
            </a:r>
            <a:endParaRPr lang="it-IT" sz="9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3098864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154</Words>
  <Application>Microsoft Office PowerPoint</Application>
  <PresentationFormat>Presentazione su schermo (4:3)</PresentationFormat>
  <Paragraphs>67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1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</dc:creator>
  <cp:lastModifiedBy>Utente</cp:lastModifiedBy>
  <cp:revision>5</cp:revision>
  <dcterms:created xsi:type="dcterms:W3CDTF">2016-11-16T17:19:53Z</dcterms:created>
  <dcterms:modified xsi:type="dcterms:W3CDTF">2017-11-09T11:47:33Z</dcterms:modified>
</cp:coreProperties>
</file>