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9"/>
  </p:notesMasterIdLst>
  <p:sldIdLst>
    <p:sldId id="256" r:id="rId2"/>
    <p:sldId id="371"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6EB44-D823-4828-8144-156C6EA94DE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B5BC185D-6A13-445E-8FC4-3457DE1B6A00}">
      <dgm:prSet phldrT="[Testo]" custT="1"/>
      <dgm:spPr>
        <a:solidFill>
          <a:srgbClr val="FFC000"/>
        </a:solidFill>
        <a:ln>
          <a:solidFill>
            <a:schemeClr val="tx1"/>
          </a:solidFill>
        </a:ln>
      </dgm:spPr>
      <dgm:t>
        <a:bodyPr/>
        <a:lstStyle/>
        <a:p>
          <a:pPr>
            <a:lnSpc>
              <a:spcPts val="1800"/>
            </a:lnSpc>
            <a:spcBef>
              <a:spcPts val="0"/>
            </a:spcBef>
            <a:spcAft>
              <a:spcPts val="0"/>
            </a:spcAft>
          </a:pPr>
          <a:r>
            <a:rPr lang="it-IT" sz="1800" b="1" dirty="0">
              <a:solidFill>
                <a:schemeClr val="tx1"/>
              </a:solidFill>
              <a:latin typeface="Calibri" panose="020F0502020204030204" pitchFamily="34" charset="0"/>
              <a:cs typeface="Calibri" panose="020F0502020204030204" pitchFamily="34" charset="0"/>
            </a:rPr>
            <a:t>Predisposizione genetica </a:t>
          </a:r>
        </a:p>
        <a:p>
          <a:pPr>
            <a:lnSpc>
              <a:spcPts val="1800"/>
            </a:lnSpc>
            <a:spcBef>
              <a:spcPts val="0"/>
            </a:spcBef>
            <a:spcAft>
              <a:spcPts val="0"/>
            </a:spcAft>
          </a:pPr>
          <a:r>
            <a:rPr lang="it-IT" sz="1800" b="1" dirty="0">
              <a:solidFill>
                <a:schemeClr val="tx1"/>
              </a:solidFill>
              <a:latin typeface="Calibri" panose="020F0502020204030204" pitchFamily="34" charset="0"/>
              <a:cs typeface="Calibri" panose="020F0502020204030204" pitchFamily="34" charset="0"/>
            </a:rPr>
            <a:t>HLA B27 </a:t>
          </a:r>
        </a:p>
        <a:p>
          <a:pPr>
            <a:lnSpc>
              <a:spcPts val="1800"/>
            </a:lnSpc>
            <a:spcBef>
              <a:spcPts val="0"/>
            </a:spcBef>
            <a:spcAft>
              <a:spcPts val="0"/>
            </a:spcAft>
          </a:pPr>
          <a:r>
            <a:rPr lang="it-IT" sz="1800" b="1" dirty="0">
              <a:solidFill>
                <a:schemeClr val="tx1"/>
              </a:solidFill>
              <a:latin typeface="Calibri" panose="020F0502020204030204" pitchFamily="34" charset="0"/>
              <a:cs typeface="Calibri" panose="020F0502020204030204" pitchFamily="34" charset="0"/>
            </a:rPr>
            <a:t>ERAP </a:t>
          </a:r>
        </a:p>
        <a:p>
          <a:pPr>
            <a:lnSpc>
              <a:spcPts val="1800"/>
            </a:lnSpc>
            <a:spcBef>
              <a:spcPts val="0"/>
            </a:spcBef>
            <a:spcAft>
              <a:spcPts val="0"/>
            </a:spcAft>
          </a:pPr>
          <a:r>
            <a:rPr lang="it-IT" sz="1800" b="1" dirty="0">
              <a:solidFill>
                <a:schemeClr val="tx1"/>
              </a:solidFill>
              <a:latin typeface="Calibri" panose="020F0502020204030204" pitchFamily="34" charset="0"/>
              <a:cs typeface="Calibri" panose="020F0502020204030204" pitchFamily="34" charset="0"/>
            </a:rPr>
            <a:t>IL23-R</a:t>
          </a:r>
        </a:p>
      </dgm:t>
    </dgm:pt>
    <dgm:pt modelId="{93FACBCB-CFD2-4A67-9C5F-CC7926E9606B}" type="parTrans" cxnId="{42EA5D50-B5A2-41BD-88AF-E1D32A9613B4}">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20DD82F1-2A39-4E27-8A9D-1BDA8467329A}" type="sibTrans" cxnId="{42EA5D50-B5A2-41BD-88AF-E1D32A9613B4}">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7D5B8392-F3EC-40AC-92C0-336E349A77F9}">
      <dgm:prSet phldrT="[Testo]" custT="1"/>
      <dgm:spPr>
        <a:solidFill>
          <a:schemeClr val="bg1">
            <a:lumMod val="85000"/>
          </a:schemeClr>
        </a:solidFill>
        <a:ln>
          <a:solidFill>
            <a:schemeClr val="tx1"/>
          </a:solidFill>
        </a:ln>
      </dgm:spPr>
      <dgm:t>
        <a:bodyPr/>
        <a:lstStyle/>
        <a:p>
          <a:pPr>
            <a:lnSpc>
              <a:spcPts val="1800"/>
            </a:lnSpc>
            <a:spcBef>
              <a:spcPts val="0"/>
            </a:spcBef>
            <a:spcAft>
              <a:spcPts val="0"/>
            </a:spcAft>
          </a:pPr>
          <a:r>
            <a:rPr lang="it-IT" sz="1800" dirty="0">
              <a:solidFill>
                <a:schemeClr val="tx1"/>
              </a:solidFill>
              <a:latin typeface="Calibri" panose="020F0502020204030204" pitchFamily="34" charset="0"/>
              <a:cs typeface="Calibri" panose="020F0502020204030204" pitchFamily="34" charset="0"/>
            </a:rPr>
            <a:t>Alterazione della barriera gastrointestinale </a:t>
          </a:r>
        </a:p>
      </dgm:t>
    </dgm:pt>
    <dgm:pt modelId="{07F6EF9E-63A1-4F76-8DBE-200A79854522}" type="parTrans" cxnId="{A9D9A644-1CA5-464D-8940-CD81794B3926}">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5D8230DF-0361-4486-B1E4-318A344AC21C}" type="sibTrans" cxnId="{A9D9A644-1CA5-464D-8940-CD81794B3926}">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0CBFB1E7-7E51-4D47-9E0F-C4A8374A4BA9}">
      <dgm:prSet phldrT="[Testo]" custT="1"/>
      <dgm:spPr>
        <a:solidFill>
          <a:schemeClr val="bg1">
            <a:lumMod val="85000"/>
          </a:schemeClr>
        </a:solidFill>
        <a:ln>
          <a:solidFill>
            <a:schemeClr val="tx1"/>
          </a:solidFill>
        </a:ln>
      </dgm:spPr>
      <dgm:t>
        <a:bodyPr/>
        <a:lstStyle/>
        <a:p>
          <a:pPr>
            <a:lnSpc>
              <a:spcPts val="1800"/>
            </a:lnSpc>
            <a:spcBef>
              <a:spcPts val="0"/>
            </a:spcBef>
            <a:spcAft>
              <a:spcPts val="0"/>
            </a:spcAft>
          </a:pPr>
          <a:r>
            <a:rPr lang="it-IT" sz="1800" dirty="0">
              <a:solidFill>
                <a:schemeClr val="tx1"/>
              </a:solidFill>
              <a:latin typeface="Calibri" panose="020F0502020204030204" pitchFamily="34" charset="0"/>
              <a:cs typeface="Calibri" panose="020F0502020204030204" pitchFamily="34" charset="0"/>
            </a:rPr>
            <a:t>Alterazioni della </a:t>
          </a:r>
        </a:p>
        <a:p>
          <a:pPr>
            <a:lnSpc>
              <a:spcPts val="1800"/>
            </a:lnSpc>
            <a:spcBef>
              <a:spcPts val="0"/>
            </a:spcBef>
            <a:spcAft>
              <a:spcPts val="0"/>
            </a:spcAft>
          </a:pPr>
          <a:r>
            <a:rPr lang="it-IT" sz="1800" dirty="0">
              <a:solidFill>
                <a:schemeClr val="tx1"/>
              </a:solidFill>
              <a:latin typeface="Calibri" panose="020F0502020204030204" pitchFamily="34" charset="0"/>
              <a:cs typeface="Calibri" panose="020F0502020204030204" pitchFamily="34" charset="0"/>
            </a:rPr>
            <a:t>barriera cutaneo-mucosa</a:t>
          </a:r>
        </a:p>
      </dgm:t>
    </dgm:pt>
    <dgm:pt modelId="{D449F119-E17C-4C7E-B078-A0BBC94338A5}" type="parTrans" cxnId="{7FC45F0D-A211-441E-A46F-471E7DB86504}">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E3AC05A1-C2E1-4A9B-8075-ABCDDF98314D}" type="sibTrans" cxnId="{7FC45F0D-A211-441E-A46F-471E7DB86504}">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7DA974CB-587C-4439-B341-D430900C9F30}">
      <dgm:prSet phldrT="[Testo]" custT="1"/>
      <dgm:spPr>
        <a:solidFill>
          <a:schemeClr val="bg1">
            <a:lumMod val="85000"/>
          </a:schemeClr>
        </a:solidFill>
        <a:ln>
          <a:solidFill>
            <a:schemeClr val="tx1"/>
          </a:solidFill>
        </a:ln>
      </dgm:spPr>
      <dgm:t>
        <a:bodyPr/>
        <a:lstStyle/>
        <a:p>
          <a:pPr>
            <a:lnSpc>
              <a:spcPts val="1800"/>
            </a:lnSpc>
            <a:spcBef>
              <a:spcPts val="0"/>
            </a:spcBef>
            <a:spcAft>
              <a:spcPts val="0"/>
            </a:spcAft>
          </a:pPr>
          <a:r>
            <a:rPr lang="it-IT" sz="1800" dirty="0">
              <a:solidFill>
                <a:schemeClr val="tx1"/>
              </a:solidFill>
              <a:latin typeface="Calibri" panose="020F0502020204030204" pitchFamily="34" charset="0"/>
              <a:cs typeface="Calibri" panose="020F0502020204030204" pitchFamily="34" charset="0"/>
            </a:rPr>
            <a:t>Esposizione ad agenti microbici</a:t>
          </a:r>
        </a:p>
      </dgm:t>
    </dgm:pt>
    <dgm:pt modelId="{843D4A41-CE12-49AD-A00E-7508C9D07305}" type="parTrans" cxnId="{721B8830-D75F-4DF8-8831-47E84AEA55F4}">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AF57E525-AD6C-4184-99AF-A92E14D76287}" type="sibTrans" cxnId="{721B8830-D75F-4DF8-8831-47E84AEA55F4}">
      <dgm:prSet/>
      <dgm:spPr/>
      <dgm:t>
        <a:bodyPr/>
        <a:lstStyle/>
        <a:p>
          <a:pPr>
            <a:lnSpc>
              <a:spcPts val="1800"/>
            </a:lnSpc>
            <a:spcBef>
              <a:spcPts val="0"/>
            </a:spcBef>
            <a:spcAft>
              <a:spcPts val="0"/>
            </a:spcAft>
          </a:pPr>
          <a:endParaRPr lang="it-IT" sz="1800">
            <a:solidFill>
              <a:schemeClr val="tx1"/>
            </a:solidFill>
            <a:latin typeface="Calibri" panose="020F0502020204030204" pitchFamily="34" charset="0"/>
            <a:cs typeface="Calibri" panose="020F0502020204030204" pitchFamily="34" charset="0"/>
          </a:endParaRPr>
        </a:p>
      </dgm:t>
    </dgm:pt>
    <dgm:pt modelId="{3CF45A2A-2BA7-4FB3-A676-D30BAF834952}">
      <dgm:prSet phldrT="[Testo]" custT="1"/>
      <dgm:spPr>
        <a:solidFill>
          <a:schemeClr val="bg1">
            <a:lumMod val="85000"/>
          </a:schemeClr>
        </a:solidFill>
        <a:ln>
          <a:solidFill>
            <a:schemeClr val="tx1"/>
          </a:solidFill>
        </a:ln>
      </dgm:spPr>
      <dgm:t>
        <a:bodyPr/>
        <a:lstStyle/>
        <a:p>
          <a:r>
            <a:rPr lang="it-IT" sz="1800" dirty="0">
              <a:solidFill>
                <a:schemeClr val="tx1"/>
              </a:solidFill>
              <a:latin typeface="Calibri" panose="020F0502020204030204" pitchFamily="34" charset="0"/>
              <a:cs typeface="Calibri" panose="020F0502020204030204" pitchFamily="34" charset="0"/>
            </a:rPr>
            <a:t>Stress meccanico</a:t>
          </a:r>
        </a:p>
      </dgm:t>
    </dgm:pt>
    <dgm:pt modelId="{CC03FFE8-3C55-48D1-9355-EC9C7FDD0C6D}" type="parTrans" cxnId="{D3069E3E-5A56-4AB5-BE3E-429DFED441AA}">
      <dgm:prSet/>
      <dgm:spPr/>
      <dgm:t>
        <a:bodyPr/>
        <a:lstStyle/>
        <a:p>
          <a:endParaRPr lang="it-IT"/>
        </a:p>
      </dgm:t>
    </dgm:pt>
    <dgm:pt modelId="{18F03E3D-BE50-49C5-9ECD-5FD12B683656}" type="sibTrans" cxnId="{D3069E3E-5A56-4AB5-BE3E-429DFED441AA}">
      <dgm:prSet/>
      <dgm:spPr/>
      <dgm:t>
        <a:bodyPr/>
        <a:lstStyle/>
        <a:p>
          <a:endParaRPr lang="it-IT"/>
        </a:p>
      </dgm:t>
    </dgm:pt>
    <dgm:pt modelId="{E21C6D56-5B4E-4BC1-B75C-BBE11C5A5D9A}" type="pres">
      <dgm:prSet presAssocID="{9E16EB44-D823-4828-8144-156C6EA94DE6}" presName="hierChild1" presStyleCnt="0">
        <dgm:presLayoutVars>
          <dgm:orgChart val="1"/>
          <dgm:chPref val="1"/>
          <dgm:dir/>
          <dgm:animOne val="branch"/>
          <dgm:animLvl val="lvl"/>
          <dgm:resizeHandles/>
        </dgm:presLayoutVars>
      </dgm:prSet>
      <dgm:spPr/>
    </dgm:pt>
    <dgm:pt modelId="{955964AA-98C3-4DAF-9400-153792DDF992}" type="pres">
      <dgm:prSet presAssocID="{B5BC185D-6A13-445E-8FC4-3457DE1B6A00}" presName="hierRoot1" presStyleCnt="0">
        <dgm:presLayoutVars>
          <dgm:hierBranch val="init"/>
        </dgm:presLayoutVars>
      </dgm:prSet>
      <dgm:spPr/>
    </dgm:pt>
    <dgm:pt modelId="{F517E940-03F4-4D47-B99B-CBC768C3FB2F}" type="pres">
      <dgm:prSet presAssocID="{B5BC185D-6A13-445E-8FC4-3457DE1B6A00}" presName="rootComposite1" presStyleCnt="0"/>
      <dgm:spPr/>
    </dgm:pt>
    <dgm:pt modelId="{C98EBD23-993E-4009-A3CB-659BF8A467D5}" type="pres">
      <dgm:prSet presAssocID="{B5BC185D-6A13-445E-8FC4-3457DE1B6A00}" presName="rootText1" presStyleLbl="node0" presStyleIdx="0" presStyleCnt="2" custScaleX="121000" custLinFactNeighborX="4228" custLinFactNeighborY="-15851">
        <dgm:presLayoutVars>
          <dgm:chPref val="3"/>
        </dgm:presLayoutVars>
      </dgm:prSet>
      <dgm:spPr/>
    </dgm:pt>
    <dgm:pt modelId="{AF60DD70-BDCF-4C31-B9AE-7D7F8213B6DC}" type="pres">
      <dgm:prSet presAssocID="{B5BC185D-6A13-445E-8FC4-3457DE1B6A00}" presName="rootConnector1" presStyleLbl="node1" presStyleIdx="0" presStyleCnt="0"/>
      <dgm:spPr/>
    </dgm:pt>
    <dgm:pt modelId="{BC959FFD-9343-4349-9FAC-601F88D149B3}" type="pres">
      <dgm:prSet presAssocID="{B5BC185D-6A13-445E-8FC4-3457DE1B6A00}" presName="hierChild2" presStyleCnt="0"/>
      <dgm:spPr/>
    </dgm:pt>
    <dgm:pt modelId="{3939D336-BC34-44D8-81C2-7744CF91804F}" type="pres">
      <dgm:prSet presAssocID="{07F6EF9E-63A1-4F76-8DBE-200A79854522}" presName="Name37" presStyleLbl="parChTrans1D2" presStyleIdx="0" presStyleCnt="3"/>
      <dgm:spPr/>
    </dgm:pt>
    <dgm:pt modelId="{697F7880-B5A6-4F49-B5A2-F18D3B05EB64}" type="pres">
      <dgm:prSet presAssocID="{7D5B8392-F3EC-40AC-92C0-336E349A77F9}" presName="hierRoot2" presStyleCnt="0">
        <dgm:presLayoutVars>
          <dgm:hierBranch val="init"/>
        </dgm:presLayoutVars>
      </dgm:prSet>
      <dgm:spPr/>
    </dgm:pt>
    <dgm:pt modelId="{A6AC9198-EF29-4F2D-A105-D35E5BA82676}" type="pres">
      <dgm:prSet presAssocID="{7D5B8392-F3EC-40AC-92C0-336E349A77F9}" presName="rootComposite" presStyleCnt="0"/>
      <dgm:spPr/>
    </dgm:pt>
    <dgm:pt modelId="{3593608F-70A9-484D-AB3A-EA16B9DF9AFD}" type="pres">
      <dgm:prSet presAssocID="{7D5B8392-F3EC-40AC-92C0-336E349A77F9}" presName="rootText" presStyleLbl="node2" presStyleIdx="0" presStyleCnt="3">
        <dgm:presLayoutVars>
          <dgm:chPref val="3"/>
        </dgm:presLayoutVars>
      </dgm:prSet>
      <dgm:spPr/>
    </dgm:pt>
    <dgm:pt modelId="{41205E55-C55B-42C6-B8A6-F2EE0A083464}" type="pres">
      <dgm:prSet presAssocID="{7D5B8392-F3EC-40AC-92C0-336E349A77F9}" presName="rootConnector" presStyleLbl="node2" presStyleIdx="0" presStyleCnt="3"/>
      <dgm:spPr/>
    </dgm:pt>
    <dgm:pt modelId="{71686F43-A6BD-4F03-BDC5-545CE5DC1C8C}" type="pres">
      <dgm:prSet presAssocID="{7D5B8392-F3EC-40AC-92C0-336E349A77F9}" presName="hierChild4" presStyleCnt="0"/>
      <dgm:spPr/>
    </dgm:pt>
    <dgm:pt modelId="{0618E82F-2AD8-44C9-9B09-412C9D55E2F4}" type="pres">
      <dgm:prSet presAssocID="{7D5B8392-F3EC-40AC-92C0-336E349A77F9}" presName="hierChild5" presStyleCnt="0"/>
      <dgm:spPr/>
    </dgm:pt>
    <dgm:pt modelId="{FD077392-FD41-44C1-9B6A-2B7E99DED387}" type="pres">
      <dgm:prSet presAssocID="{D449F119-E17C-4C7E-B078-A0BBC94338A5}" presName="Name37" presStyleLbl="parChTrans1D2" presStyleIdx="1" presStyleCnt="3"/>
      <dgm:spPr/>
    </dgm:pt>
    <dgm:pt modelId="{ABA73B4D-075F-4C6C-B915-F958CA003672}" type="pres">
      <dgm:prSet presAssocID="{0CBFB1E7-7E51-4D47-9E0F-C4A8374A4BA9}" presName="hierRoot2" presStyleCnt="0">
        <dgm:presLayoutVars>
          <dgm:hierBranch val="init"/>
        </dgm:presLayoutVars>
      </dgm:prSet>
      <dgm:spPr/>
    </dgm:pt>
    <dgm:pt modelId="{E29AA730-7D60-49FF-A791-9ED26CA34906}" type="pres">
      <dgm:prSet presAssocID="{0CBFB1E7-7E51-4D47-9E0F-C4A8374A4BA9}" presName="rootComposite" presStyleCnt="0"/>
      <dgm:spPr/>
    </dgm:pt>
    <dgm:pt modelId="{A5199BC1-E9A4-4DBD-85A8-6FBE37184804}" type="pres">
      <dgm:prSet presAssocID="{0CBFB1E7-7E51-4D47-9E0F-C4A8374A4BA9}" presName="rootText" presStyleLbl="node2" presStyleIdx="1" presStyleCnt="3">
        <dgm:presLayoutVars>
          <dgm:chPref val="3"/>
        </dgm:presLayoutVars>
      </dgm:prSet>
      <dgm:spPr/>
    </dgm:pt>
    <dgm:pt modelId="{9BA16AAA-6ADE-40AB-8DF4-2B4977BE5EC5}" type="pres">
      <dgm:prSet presAssocID="{0CBFB1E7-7E51-4D47-9E0F-C4A8374A4BA9}" presName="rootConnector" presStyleLbl="node2" presStyleIdx="1" presStyleCnt="3"/>
      <dgm:spPr/>
    </dgm:pt>
    <dgm:pt modelId="{5229301D-F03C-47C6-ABFF-EA71CD0BDE28}" type="pres">
      <dgm:prSet presAssocID="{0CBFB1E7-7E51-4D47-9E0F-C4A8374A4BA9}" presName="hierChild4" presStyleCnt="0"/>
      <dgm:spPr/>
    </dgm:pt>
    <dgm:pt modelId="{BB62458F-48EE-489D-9FED-846A49F13AE2}" type="pres">
      <dgm:prSet presAssocID="{0CBFB1E7-7E51-4D47-9E0F-C4A8374A4BA9}" presName="hierChild5" presStyleCnt="0"/>
      <dgm:spPr/>
    </dgm:pt>
    <dgm:pt modelId="{2DBDD0DE-0316-4686-83BC-500D0A597738}" type="pres">
      <dgm:prSet presAssocID="{843D4A41-CE12-49AD-A00E-7508C9D07305}" presName="Name37" presStyleLbl="parChTrans1D2" presStyleIdx="2" presStyleCnt="3"/>
      <dgm:spPr/>
    </dgm:pt>
    <dgm:pt modelId="{70639B58-2A30-4DB7-8968-17AB5B233B2D}" type="pres">
      <dgm:prSet presAssocID="{7DA974CB-587C-4439-B341-D430900C9F30}" presName="hierRoot2" presStyleCnt="0">
        <dgm:presLayoutVars>
          <dgm:hierBranch val="init"/>
        </dgm:presLayoutVars>
      </dgm:prSet>
      <dgm:spPr/>
    </dgm:pt>
    <dgm:pt modelId="{09527D53-2AF9-49B2-9880-C558D98A3D73}" type="pres">
      <dgm:prSet presAssocID="{7DA974CB-587C-4439-B341-D430900C9F30}" presName="rootComposite" presStyleCnt="0"/>
      <dgm:spPr/>
    </dgm:pt>
    <dgm:pt modelId="{8ABEAA14-8764-4868-BEC1-BE5AB6718566}" type="pres">
      <dgm:prSet presAssocID="{7DA974CB-587C-4439-B341-D430900C9F30}" presName="rootText" presStyleLbl="node2" presStyleIdx="2" presStyleCnt="3">
        <dgm:presLayoutVars>
          <dgm:chPref val="3"/>
        </dgm:presLayoutVars>
      </dgm:prSet>
      <dgm:spPr/>
    </dgm:pt>
    <dgm:pt modelId="{1AA6FB00-1392-4070-ACB3-BB442812A99B}" type="pres">
      <dgm:prSet presAssocID="{7DA974CB-587C-4439-B341-D430900C9F30}" presName="rootConnector" presStyleLbl="node2" presStyleIdx="2" presStyleCnt="3"/>
      <dgm:spPr/>
    </dgm:pt>
    <dgm:pt modelId="{0AED256F-4D96-4BEC-9CC8-F78684F63998}" type="pres">
      <dgm:prSet presAssocID="{7DA974CB-587C-4439-B341-D430900C9F30}" presName="hierChild4" presStyleCnt="0"/>
      <dgm:spPr/>
    </dgm:pt>
    <dgm:pt modelId="{3591A106-86F4-449B-BC3D-51AD7AD11ED1}" type="pres">
      <dgm:prSet presAssocID="{7DA974CB-587C-4439-B341-D430900C9F30}" presName="hierChild5" presStyleCnt="0"/>
      <dgm:spPr/>
    </dgm:pt>
    <dgm:pt modelId="{5CAC0833-6E56-44E8-B2BD-E67A60B01603}" type="pres">
      <dgm:prSet presAssocID="{B5BC185D-6A13-445E-8FC4-3457DE1B6A00}" presName="hierChild3" presStyleCnt="0"/>
      <dgm:spPr/>
    </dgm:pt>
    <dgm:pt modelId="{D341EDC8-CD00-4500-A273-6881978FF715}" type="pres">
      <dgm:prSet presAssocID="{3CF45A2A-2BA7-4FB3-A676-D30BAF834952}" presName="hierRoot1" presStyleCnt="0">
        <dgm:presLayoutVars>
          <dgm:hierBranch val="init"/>
        </dgm:presLayoutVars>
      </dgm:prSet>
      <dgm:spPr/>
    </dgm:pt>
    <dgm:pt modelId="{0850BF55-8B0A-42B7-990F-953BB63DC322}" type="pres">
      <dgm:prSet presAssocID="{3CF45A2A-2BA7-4FB3-A676-D30BAF834952}" presName="rootComposite1" presStyleCnt="0"/>
      <dgm:spPr/>
    </dgm:pt>
    <dgm:pt modelId="{93BE0D22-4C14-486E-A1E8-AD997E8E459C}" type="pres">
      <dgm:prSet presAssocID="{3CF45A2A-2BA7-4FB3-A676-D30BAF834952}" presName="rootText1" presStyleLbl="node0" presStyleIdx="1" presStyleCnt="2" custScaleX="101037" custLinFactX="-31273" custLinFactY="100000" custLinFactNeighborX="-100000" custLinFactNeighborY="180427">
        <dgm:presLayoutVars>
          <dgm:chPref val="3"/>
        </dgm:presLayoutVars>
      </dgm:prSet>
      <dgm:spPr/>
    </dgm:pt>
    <dgm:pt modelId="{15DD3167-FF0F-42E3-9BF5-A9EC8627478C}" type="pres">
      <dgm:prSet presAssocID="{3CF45A2A-2BA7-4FB3-A676-D30BAF834952}" presName="rootConnector1" presStyleLbl="node1" presStyleIdx="0" presStyleCnt="0"/>
      <dgm:spPr/>
    </dgm:pt>
    <dgm:pt modelId="{F52767D4-202F-40F7-9673-63F440464ECC}" type="pres">
      <dgm:prSet presAssocID="{3CF45A2A-2BA7-4FB3-A676-D30BAF834952}" presName="hierChild2" presStyleCnt="0"/>
      <dgm:spPr/>
    </dgm:pt>
    <dgm:pt modelId="{AEFD4924-8980-4493-A3D9-4A02798F67D9}" type="pres">
      <dgm:prSet presAssocID="{3CF45A2A-2BA7-4FB3-A676-D30BAF834952}" presName="hierChild3" presStyleCnt="0"/>
      <dgm:spPr/>
    </dgm:pt>
  </dgm:ptLst>
  <dgm:cxnLst>
    <dgm:cxn modelId="{D6961504-649D-4854-817E-E50E72C42042}" type="presOf" srcId="{B5BC185D-6A13-445E-8FC4-3457DE1B6A00}" destId="{C98EBD23-993E-4009-A3CB-659BF8A467D5}" srcOrd="0" destOrd="0" presId="urn:microsoft.com/office/officeart/2005/8/layout/orgChart1"/>
    <dgm:cxn modelId="{7FC45F0D-A211-441E-A46F-471E7DB86504}" srcId="{B5BC185D-6A13-445E-8FC4-3457DE1B6A00}" destId="{0CBFB1E7-7E51-4D47-9E0F-C4A8374A4BA9}" srcOrd="1" destOrd="0" parTransId="{D449F119-E17C-4C7E-B078-A0BBC94338A5}" sibTransId="{E3AC05A1-C2E1-4A9B-8075-ABCDDF98314D}"/>
    <dgm:cxn modelId="{C78AC213-A72B-470F-A8B4-74B9378965D0}" type="presOf" srcId="{7D5B8392-F3EC-40AC-92C0-336E349A77F9}" destId="{41205E55-C55B-42C6-B8A6-F2EE0A083464}" srcOrd="1" destOrd="0" presId="urn:microsoft.com/office/officeart/2005/8/layout/orgChart1"/>
    <dgm:cxn modelId="{41F9D91C-3ED4-4E02-BCA3-97D7CCF4D610}" type="presOf" srcId="{3CF45A2A-2BA7-4FB3-A676-D30BAF834952}" destId="{93BE0D22-4C14-486E-A1E8-AD997E8E459C}" srcOrd="0" destOrd="0" presId="urn:microsoft.com/office/officeart/2005/8/layout/orgChart1"/>
    <dgm:cxn modelId="{EE03C725-BC37-41AD-8FD2-170CC4FC3A28}" type="presOf" srcId="{D449F119-E17C-4C7E-B078-A0BBC94338A5}" destId="{FD077392-FD41-44C1-9B6A-2B7E99DED387}" srcOrd="0" destOrd="0" presId="urn:microsoft.com/office/officeart/2005/8/layout/orgChart1"/>
    <dgm:cxn modelId="{F9D9472E-62CB-482E-BBEE-C997CDEE2BED}" type="presOf" srcId="{9E16EB44-D823-4828-8144-156C6EA94DE6}" destId="{E21C6D56-5B4E-4BC1-B75C-BBE11C5A5D9A}" srcOrd="0" destOrd="0" presId="urn:microsoft.com/office/officeart/2005/8/layout/orgChart1"/>
    <dgm:cxn modelId="{721B8830-D75F-4DF8-8831-47E84AEA55F4}" srcId="{B5BC185D-6A13-445E-8FC4-3457DE1B6A00}" destId="{7DA974CB-587C-4439-B341-D430900C9F30}" srcOrd="2" destOrd="0" parTransId="{843D4A41-CE12-49AD-A00E-7508C9D07305}" sibTransId="{AF57E525-AD6C-4184-99AF-A92E14D76287}"/>
    <dgm:cxn modelId="{D3069E3E-5A56-4AB5-BE3E-429DFED441AA}" srcId="{9E16EB44-D823-4828-8144-156C6EA94DE6}" destId="{3CF45A2A-2BA7-4FB3-A676-D30BAF834952}" srcOrd="1" destOrd="0" parTransId="{CC03FFE8-3C55-48D1-9355-EC9C7FDD0C6D}" sibTransId="{18F03E3D-BE50-49C5-9ECD-5FD12B683656}"/>
    <dgm:cxn modelId="{A9D9A644-1CA5-464D-8940-CD81794B3926}" srcId="{B5BC185D-6A13-445E-8FC4-3457DE1B6A00}" destId="{7D5B8392-F3EC-40AC-92C0-336E349A77F9}" srcOrd="0" destOrd="0" parTransId="{07F6EF9E-63A1-4F76-8DBE-200A79854522}" sibTransId="{5D8230DF-0361-4486-B1E4-318A344AC21C}"/>
    <dgm:cxn modelId="{3B69CC6A-6871-4BBF-938C-79691470F1EA}" type="presOf" srcId="{3CF45A2A-2BA7-4FB3-A676-D30BAF834952}" destId="{15DD3167-FF0F-42E3-9BF5-A9EC8627478C}" srcOrd="1" destOrd="0" presId="urn:microsoft.com/office/officeart/2005/8/layout/orgChart1"/>
    <dgm:cxn modelId="{42EA5D50-B5A2-41BD-88AF-E1D32A9613B4}" srcId="{9E16EB44-D823-4828-8144-156C6EA94DE6}" destId="{B5BC185D-6A13-445E-8FC4-3457DE1B6A00}" srcOrd="0" destOrd="0" parTransId="{93FACBCB-CFD2-4A67-9C5F-CC7926E9606B}" sibTransId="{20DD82F1-2A39-4E27-8A9D-1BDA8467329A}"/>
    <dgm:cxn modelId="{AB521B82-A36A-42AE-B817-52126F8D9002}" type="presOf" srcId="{843D4A41-CE12-49AD-A00E-7508C9D07305}" destId="{2DBDD0DE-0316-4686-83BC-500D0A597738}" srcOrd="0" destOrd="0" presId="urn:microsoft.com/office/officeart/2005/8/layout/orgChart1"/>
    <dgm:cxn modelId="{EB604B91-F665-4AE4-940D-B4D9A7676463}" type="presOf" srcId="{0CBFB1E7-7E51-4D47-9E0F-C4A8374A4BA9}" destId="{A5199BC1-E9A4-4DBD-85A8-6FBE37184804}" srcOrd="0" destOrd="0" presId="urn:microsoft.com/office/officeart/2005/8/layout/orgChart1"/>
    <dgm:cxn modelId="{5A3D9897-FA46-4E33-AF2D-52BB1AAEBB10}" type="presOf" srcId="{7DA974CB-587C-4439-B341-D430900C9F30}" destId="{8ABEAA14-8764-4868-BEC1-BE5AB6718566}" srcOrd="0" destOrd="0" presId="urn:microsoft.com/office/officeart/2005/8/layout/orgChart1"/>
    <dgm:cxn modelId="{4CF0EEA1-4374-46BA-9647-87D0EC75F0A3}" type="presOf" srcId="{B5BC185D-6A13-445E-8FC4-3457DE1B6A00}" destId="{AF60DD70-BDCF-4C31-B9AE-7D7F8213B6DC}" srcOrd="1" destOrd="0" presId="urn:microsoft.com/office/officeart/2005/8/layout/orgChart1"/>
    <dgm:cxn modelId="{E72E6DBA-7D1F-4EE1-9440-4D38AA61FDD3}" type="presOf" srcId="{0CBFB1E7-7E51-4D47-9E0F-C4A8374A4BA9}" destId="{9BA16AAA-6ADE-40AB-8DF4-2B4977BE5EC5}" srcOrd="1" destOrd="0" presId="urn:microsoft.com/office/officeart/2005/8/layout/orgChart1"/>
    <dgm:cxn modelId="{78CEF5C8-C162-4ADF-9C7C-67F122A21DB9}" type="presOf" srcId="{7D5B8392-F3EC-40AC-92C0-336E349A77F9}" destId="{3593608F-70A9-484D-AB3A-EA16B9DF9AFD}" srcOrd="0" destOrd="0" presId="urn:microsoft.com/office/officeart/2005/8/layout/orgChart1"/>
    <dgm:cxn modelId="{C8C2C9E1-2BF1-483D-8C54-41B8D0DF52FC}" type="presOf" srcId="{7DA974CB-587C-4439-B341-D430900C9F30}" destId="{1AA6FB00-1392-4070-ACB3-BB442812A99B}" srcOrd="1" destOrd="0" presId="urn:microsoft.com/office/officeart/2005/8/layout/orgChart1"/>
    <dgm:cxn modelId="{4D5143E3-D5FA-466E-A634-17501B9C0535}" type="presOf" srcId="{07F6EF9E-63A1-4F76-8DBE-200A79854522}" destId="{3939D336-BC34-44D8-81C2-7744CF91804F}" srcOrd="0" destOrd="0" presId="urn:microsoft.com/office/officeart/2005/8/layout/orgChart1"/>
    <dgm:cxn modelId="{4D6928B8-1927-437C-91C5-3A501BC1F099}" type="presParOf" srcId="{E21C6D56-5B4E-4BC1-B75C-BBE11C5A5D9A}" destId="{955964AA-98C3-4DAF-9400-153792DDF992}" srcOrd="0" destOrd="0" presId="urn:microsoft.com/office/officeart/2005/8/layout/orgChart1"/>
    <dgm:cxn modelId="{6AF50E5C-A869-4436-9DDC-7ECAECABF852}" type="presParOf" srcId="{955964AA-98C3-4DAF-9400-153792DDF992}" destId="{F517E940-03F4-4D47-B99B-CBC768C3FB2F}" srcOrd="0" destOrd="0" presId="urn:microsoft.com/office/officeart/2005/8/layout/orgChart1"/>
    <dgm:cxn modelId="{8348758D-2F0E-434B-AE8F-54C91CBA3F07}" type="presParOf" srcId="{F517E940-03F4-4D47-B99B-CBC768C3FB2F}" destId="{C98EBD23-993E-4009-A3CB-659BF8A467D5}" srcOrd="0" destOrd="0" presId="urn:microsoft.com/office/officeart/2005/8/layout/orgChart1"/>
    <dgm:cxn modelId="{B8F300E7-BC36-4B46-9550-8FCD4B70774E}" type="presParOf" srcId="{F517E940-03F4-4D47-B99B-CBC768C3FB2F}" destId="{AF60DD70-BDCF-4C31-B9AE-7D7F8213B6DC}" srcOrd="1" destOrd="0" presId="urn:microsoft.com/office/officeart/2005/8/layout/orgChart1"/>
    <dgm:cxn modelId="{03B0D582-6AF6-4E55-BA95-38EA7A040607}" type="presParOf" srcId="{955964AA-98C3-4DAF-9400-153792DDF992}" destId="{BC959FFD-9343-4349-9FAC-601F88D149B3}" srcOrd="1" destOrd="0" presId="urn:microsoft.com/office/officeart/2005/8/layout/orgChart1"/>
    <dgm:cxn modelId="{EE875C1E-AE1D-4685-957A-CB6C8706987F}" type="presParOf" srcId="{BC959FFD-9343-4349-9FAC-601F88D149B3}" destId="{3939D336-BC34-44D8-81C2-7744CF91804F}" srcOrd="0" destOrd="0" presId="urn:microsoft.com/office/officeart/2005/8/layout/orgChart1"/>
    <dgm:cxn modelId="{65753468-D633-4AFD-AF7B-200E79211B81}" type="presParOf" srcId="{BC959FFD-9343-4349-9FAC-601F88D149B3}" destId="{697F7880-B5A6-4F49-B5A2-F18D3B05EB64}" srcOrd="1" destOrd="0" presId="urn:microsoft.com/office/officeart/2005/8/layout/orgChart1"/>
    <dgm:cxn modelId="{3BA527A8-EF76-4124-AB96-F6169C3FF197}" type="presParOf" srcId="{697F7880-B5A6-4F49-B5A2-F18D3B05EB64}" destId="{A6AC9198-EF29-4F2D-A105-D35E5BA82676}" srcOrd="0" destOrd="0" presId="urn:microsoft.com/office/officeart/2005/8/layout/orgChart1"/>
    <dgm:cxn modelId="{32CD552D-14D1-4E40-9044-985E8D518554}" type="presParOf" srcId="{A6AC9198-EF29-4F2D-A105-D35E5BA82676}" destId="{3593608F-70A9-484D-AB3A-EA16B9DF9AFD}" srcOrd="0" destOrd="0" presId="urn:microsoft.com/office/officeart/2005/8/layout/orgChart1"/>
    <dgm:cxn modelId="{121B3561-254C-48D5-B5B0-A7D1CC2136D4}" type="presParOf" srcId="{A6AC9198-EF29-4F2D-A105-D35E5BA82676}" destId="{41205E55-C55B-42C6-B8A6-F2EE0A083464}" srcOrd="1" destOrd="0" presId="urn:microsoft.com/office/officeart/2005/8/layout/orgChart1"/>
    <dgm:cxn modelId="{77CA9738-A586-44ED-8D0C-151A282A3B09}" type="presParOf" srcId="{697F7880-B5A6-4F49-B5A2-F18D3B05EB64}" destId="{71686F43-A6BD-4F03-BDC5-545CE5DC1C8C}" srcOrd="1" destOrd="0" presId="urn:microsoft.com/office/officeart/2005/8/layout/orgChart1"/>
    <dgm:cxn modelId="{6B9D243D-FCA1-419C-BB4C-16C08BE58110}" type="presParOf" srcId="{697F7880-B5A6-4F49-B5A2-F18D3B05EB64}" destId="{0618E82F-2AD8-44C9-9B09-412C9D55E2F4}" srcOrd="2" destOrd="0" presId="urn:microsoft.com/office/officeart/2005/8/layout/orgChart1"/>
    <dgm:cxn modelId="{580A6963-47AD-404C-A4C7-D323431BB18C}" type="presParOf" srcId="{BC959FFD-9343-4349-9FAC-601F88D149B3}" destId="{FD077392-FD41-44C1-9B6A-2B7E99DED387}" srcOrd="2" destOrd="0" presId="urn:microsoft.com/office/officeart/2005/8/layout/orgChart1"/>
    <dgm:cxn modelId="{5CD188E5-6B22-4B53-A50D-B65121DD350F}" type="presParOf" srcId="{BC959FFD-9343-4349-9FAC-601F88D149B3}" destId="{ABA73B4D-075F-4C6C-B915-F958CA003672}" srcOrd="3" destOrd="0" presId="urn:microsoft.com/office/officeart/2005/8/layout/orgChart1"/>
    <dgm:cxn modelId="{365C78F0-41A4-442F-BEEB-E3DFBE418726}" type="presParOf" srcId="{ABA73B4D-075F-4C6C-B915-F958CA003672}" destId="{E29AA730-7D60-49FF-A791-9ED26CA34906}" srcOrd="0" destOrd="0" presId="urn:microsoft.com/office/officeart/2005/8/layout/orgChart1"/>
    <dgm:cxn modelId="{226F420B-04C5-4E81-9C85-79F8DE7FEB12}" type="presParOf" srcId="{E29AA730-7D60-49FF-A791-9ED26CA34906}" destId="{A5199BC1-E9A4-4DBD-85A8-6FBE37184804}" srcOrd="0" destOrd="0" presId="urn:microsoft.com/office/officeart/2005/8/layout/orgChart1"/>
    <dgm:cxn modelId="{F7AA4E16-187E-4C2E-BA79-D9EED946BEFB}" type="presParOf" srcId="{E29AA730-7D60-49FF-A791-9ED26CA34906}" destId="{9BA16AAA-6ADE-40AB-8DF4-2B4977BE5EC5}" srcOrd="1" destOrd="0" presId="urn:microsoft.com/office/officeart/2005/8/layout/orgChart1"/>
    <dgm:cxn modelId="{BC3A582B-CFE6-4FA5-ABF5-275EC6E0D961}" type="presParOf" srcId="{ABA73B4D-075F-4C6C-B915-F958CA003672}" destId="{5229301D-F03C-47C6-ABFF-EA71CD0BDE28}" srcOrd="1" destOrd="0" presId="urn:microsoft.com/office/officeart/2005/8/layout/orgChart1"/>
    <dgm:cxn modelId="{F39091FB-750C-41AA-B935-1D91FC1555B4}" type="presParOf" srcId="{ABA73B4D-075F-4C6C-B915-F958CA003672}" destId="{BB62458F-48EE-489D-9FED-846A49F13AE2}" srcOrd="2" destOrd="0" presId="urn:microsoft.com/office/officeart/2005/8/layout/orgChart1"/>
    <dgm:cxn modelId="{EDCC37BA-79FF-4054-8800-FB67EFA03C9E}" type="presParOf" srcId="{BC959FFD-9343-4349-9FAC-601F88D149B3}" destId="{2DBDD0DE-0316-4686-83BC-500D0A597738}" srcOrd="4" destOrd="0" presId="urn:microsoft.com/office/officeart/2005/8/layout/orgChart1"/>
    <dgm:cxn modelId="{58C5CD09-BC39-4EEA-B395-4ACAB1470125}" type="presParOf" srcId="{BC959FFD-9343-4349-9FAC-601F88D149B3}" destId="{70639B58-2A30-4DB7-8968-17AB5B233B2D}" srcOrd="5" destOrd="0" presId="urn:microsoft.com/office/officeart/2005/8/layout/orgChart1"/>
    <dgm:cxn modelId="{93851C64-447D-48EC-A053-548C19AF51A1}" type="presParOf" srcId="{70639B58-2A30-4DB7-8968-17AB5B233B2D}" destId="{09527D53-2AF9-49B2-9880-C558D98A3D73}" srcOrd="0" destOrd="0" presId="urn:microsoft.com/office/officeart/2005/8/layout/orgChart1"/>
    <dgm:cxn modelId="{65941811-571F-4451-8368-81BFC87BB3AB}" type="presParOf" srcId="{09527D53-2AF9-49B2-9880-C558D98A3D73}" destId="{8ABEAA14-8764-4868-BEC1-BE5AB6718566}" srcOrd="0" destOrd="0" presId="urn:microsoft.com/office/officeart/2005/8/layout/orgChart1"/>
    <dgm:cxn modelId="{35FDD619-5CB4-40B3-A2C1-14723E283A25}" type="presParOf" srcId="{09527D53-2AF9-49B2-9880-C558D98A3D73}" destId="{1AA6FB00-1392-4070-ACB3-BB442812A99B}" srcOrd="1" destOrd="0" presId="urn:microsoft.com/office/officeart/2005/8/layout/orgChart1"/>
    <dgm:cxn modelId="{437E78AD-B5F6-40E9-9DFF-A1F26FA505C0}" type="presParOf" srcId="{70639B58-2A30-4DB7-8968-17AB5B233B2D}" destId="{0AED256F-4D96-4BEC-9CC8-F78684F63998}" srcOrd="1" destOrd="0" presId="urn:microsoft.com/office/officeart/2005/8/layout/orgChart1"/>
    <dgm:cxn modelId="{91FFBCC0-D408-433E-9B47-E81A7F31B7A9}" type="presParOf" srcId="{70639B58-2A30-4DB7-8968-17AB5B233B2D}" destId="{3591A106-86F4-449B-BC3D-51AD7AD11ED1}" srcOrd="2" destOrd="0" presId="urn:microsoft.com/office/officeart/2005/8/layout/orgChart1"/>
    <dgm:cxn modelId="{4DFDDB26-E308-4ABF-BAF7-4C89D2161641}" type="presParOf" srcId="{955964AA-98C3-4DAF-9400-153792DDF992}" destId="{5CAC0833-6E56-44E8-B2BD-E67A60B01603}" srcOrd="2" destOrd="0" presId="urn:microsoft.com/office/officeart/2005/8/layout/orgChart1"/>
    <dgm:cxn modelId="{74630CD5-86D8-4584-AB7F-935AF6A08E85}" type="presParOf" srcId="{E21C6D56-5B4E-4BC1-B75C-BBE11C5A5D9A}" destId="{D341EDC8-CD00-4500-A273-6881978FF715}" srcOrd="1" destOrd="0" presId="urn:microsoft.com/office/officeart/2005/8/layout/orgChart1"/>
    <dgm:cxn modelId="{058C4121-8621-4783-B9A4-332DAFE8B734}" type="presParOf" srcId="{D341EDC8-CD00-4500-A273-6881978FF715}" destId="{0850BF55-8B0A-42B7-990F-953BB63DC322}" srcOrd="0" destOrd="0" presId="urn:microsoft.com/office/officeart/2005/8/layout/orgChart1"/>
    <dgm:cxn modelId="{26506DEE-FD11-4652-B1A0-93DAB07B7E52}" type="presParOf" srcId="{0850BF55-8B0A-42B7-990F-953BB63DC322}" destId="{93BE0D22-4C14-486E-A1E8-AD997E8E459C}" srcOrd="0" destOrd="0" presId="urn:microsoft.com/office/officeart/2005/8/layout/orgChart1"/>
    <dgm:cxn modelId="{A81FF207-1E22-48DC-9D79-6B696DC23856}" type="presParOf" srcId="{0850BF55-8B0A-42B7-990F-953BB63DC322}" destId="{15DD3167-FF0F-42E3-9BF5-A9EC8627478C}" srcOrd="1" destOrd="0" presId="urn:microsoft.com/office/officeart/2005/8/layout/orgChart1"/>
    <dgm:cxn modelId="{5D052E32-087B-43B7-A273-CF0D1C70958D}" type="presParOf" srcId="{D341EDC8-CD00-4500-A273-6881978FF715}" destId="{F52767D4-202F-40F7-9673-63F440464ECC}" srcOrd="1" destOrd="0" presId="urn:microsoft.com/office/officeart/2005/8/layout/orgChart1"/>
    <dgm:cxn modelId="{E1F66E1D-AA1A-4788-B9C7-BD33C284526B}" type="presParOf" srcId="{D341EDC8-CD00-4500-A273-6881978FF715}" destId="{AEFD4924-8980-4493-A3D9-4A02798F67D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DD0DE-0316-4686-83BC-500D0A597738}">
      <dsp:nvSpPr>
        <dsp:cNvPr id="0" name=""/>
        <dsp:cNvSpPr/>
      </dsp:nvSpPr>
      <dsp:spPr>
        <a:xfrm>
          <a:off x="3928490" y="2875530"/>
          <a:ext cx="2615491" cy="647881"/>
        </a:xfrm>
        <a:custGeom>
          <a:avLst/>
          <a:gdLst/>
          <a:ahLst/>
          <a:cxnLst/>
          <a:rect l="0" t="0" r="0" b="0"/>
          <a:pathLst>
            <a:path>
              <a:moveTo>
                <a:pt x="0" y="0"/>
              </a:moveTo>
              <a:lnTo>
                <a:pt x="0" y="412699"/>
              </a:lnTo>
              <a:lnTo>
                <a:pt x="2615491" y="412699"/>
              </a:lnTo>
              <a:lnTo>
                <a:pt x="2615491" y="647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077392-FD41-44C1-9B6A-2B7E99DED387}">
      <dsp:nvSpPr>
        <dsp:cNvPr id="0" name=""/>
        <dsp:cNvSpPr/>
      </dsp:nvSpPr>
      <dsp:spPr>
        <a:xfrm>
          <a:off x="3833791" y="2875530"/>
          <a:ext cx="94699" cy="647881"/>
        </a:xfrm>
        <a:custGeom>
          <a:avLst/>
          <a:gdLst/>
          <a:ahLst/>
          <a:cxnLst/>
          <a:rect l="0" t="0" r="0" b="0"/>
          <a:pathLst>
            <a:path>
              <a:moveTo>
                <a:pt x="94699" y="0"/>
              </a:moveTo>
              <a:lnTo>
                <a:pt x="94699" y="412699"/>
              </a:lnTo>
              <a:lnTo>
                <a:pt x="0" y="412699"/>
              </a:lnTo>
              <a:lnTo>
                <a:pt x="0" y="647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39D336-BC34-44D8-81C2-7744CF91804F}">
      <dsp:nvSpPr>
        <dsp:cNvPr id="0" name=""/>
        <dsp:cNvSpPr/>
      </dsp:nvSpPr>
      <dsp:spPr>
        <a:xfrm>
          <a:off x="1123599" y="2875530"/>
          <a:ext cx="2804891" cy="647881"/>
        </a:xfrm>
        <a:custGeom>
          <a:avLst/>
          <a:gdLst/>
          <a:ahLst/>
          <a:cxnLst/>
          <a:rect l="0" t="0" r="0" b="0"/>
          <a:pathLst>
            <a:path>
              <a:moveTo>
                <a:pt x="2804891" y="0"/>
              </a:moveTo>
              <a:lnTo>
                <a:pt x="2804891" y="412699"/>
              </a:lnTo>
              <a:lnTo>
                <a:pt x="0" y="412699"/>
              </a:lnTo>
              <a:lnTo>
                <a:pt x="0" y="6478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8EBD23-993E-4009-A3CB-659BF8A467D5}">
      <dsp:nvSpPr>
        <dsp:cNvPr id="0" name=""/>
        <dsp:cNvSpPr/>
      </dsp:nvSpPr>
      <dsp:spPr>
        <a:xfrm>
          <a:off x="2573395" y="1755616"/>
          <a:ext cx="2710191" cy="1119913"/>
        </a:xfrm>
        <a:prstGeom prst="rect">
          <a:avLst/>
        </a:prstGeom>
        <a:solidFill>
          <a:srgbClr val="FFC000"/>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ts val="1800"/>
            </a:lnSpc>
            <a:spcBef>
              <a:spcPct val="0"/>
            </a:spcBef>
            <a:spcAft>
              <a:spcPts val="0"/>
            </a:spcAft>
            <a:buNone/>
          </a:pPr>
          <a:r>
            <a:rPr lang="it-IT" sz="1800" b="1" kern="1200" dirty="0">
              <a:solidFill>
                <a:schemeClr val="tx1"/>
              </a:solidFill>
              <a:latin typeface="Calibri" panose="020F0502020204030204" pitchFamily="34" charset="0"/>
              <a:cs typeface="Calibri" panose="020F0502020204030204" pitchFamily="34" charset="0"/>
            </a:rPr>
            <a:t>Predisposizione genetica </a:t>
          </a:r>
        </a:p>
        <a:p>
          <a:pPr marL="0" lvl="0" indent="0" algn="ctr" defTabSz="800100">
            <a:lnSpc>
              <a:spcPts val="1800"/>
            </a:lnSpc>
            <a:spcBef>
              <a:spcPct val="0"/>
            </a:spcBef>
            <a:spcAft>
              <a:spcPts val="0"/>
            </a:spcAft>
            <a:buNone/>
          </a:pPr>
          <a:r>
            <a:rPr lang="it-IT" sz="1800" b="1" kern="1200" dirty="0">
              <a:solidFill>
                <a:schemeClr val="tx1"/>
              </a:solidFill>
              <a:latin typeface="Calibri" panose="020F0502020204030204" pitchFamily="34" charset="0"/>
              <a:cs typeface="Calibri" panose="020F0502020204030204" pitchFamily="34" charset="0"/>
            </a:rPr>
            <a:t>HLA B27 </a:t>
          </a:r>
        </a:p>
        <a:p>
          <a:pPr marL="0" lvl="0" indent="0" algn="ctr" defTabSz="800100">
            <a:lnSpc>
              <a:spcPts val="1800"/>
            </a:lnSpc>
            <a:spcBef>
              <a:spcPct val="0"/>
            </a:spcBef>
            <a:spcAft>
              <a:spcPts val="0"/>
            </a:spcAft>
            <a:buNone/>
          </a:pPr>
          <a:r>
            <a:rPr lang="it-IT" sz="1800" b="1" kern="1200" dirty="0">
              <a:solidFill>
                <a:schemeClr val="tx1"/>
              </a:solidFill>
              <a:latin typeface="Calibri" panose="020F0502020204030204" pitchFamily="34" charset="0"/>
              <a:cs typeface="Calibri" panose="020F0502020204030204" pitchFamily="34" charset="0"/>
            </a:rPr>
            <a:t>ERAP </a:t>
          </a:r>
        </a:p>
        <a:p>
          <a:pPr marL="0" lvl="0" indent="0" algn="ctr" defTabSz="800100">
            <a:lnSpc>
              <a:spcPts val="1800"/>
            </a:lnSpc>
            <a:spcBef>
              <a:spcPct val="0"/>
            </a:spcBef>
            <a:spcAft>
              <a:spcPts val="0"/>
            </a:spcAft>
            <a:buNone/>
          </a:pPr>
          <a:r>
            <a:rPr lang="it-IT" sz="1800" b="1" kern="1200" dirty="0">
              <a:solidFill>
                <a:schemeClr val="tx1"/>
              </a:solidFill>
              <a:latin typeface="Calibri" panose="020F0502020204030204" pitchFamily="34" charset="0"/>
              <a:cs typeface="Calibri" panose="020F0502020204030204" pitchFamily="34" charset="0"/>
            </a:rPr>
            <a:t>IL23-R</a:t>
          </a:r>
        </a:p>
      </dsp:txBody>
      <dsp:txXfrm>
        <a:off x="2573395" y="1755616"/>
        <a:ext cx="2710191" cy="1119913"/>
      </dsp:txXfrm>
    </dsp:sp>
    <dsp:sp modelId="{3593608F-70A9-484D-AB3A-EA16B9DF9AFD}">
      <dsp:nvSpPr>
        <dsp:cNvPr id="0" name=""/>
        <dsp:cNvSpPr/>
      </dsp:nvSpPr>
      <dsp:spPr>
        <a:xfrm>
          <a:off x="3685" y="3523411"/>
          <a:ext cx="2239827" cy="1119913"/>
        </a:xfrm>
        <a:prstGeom prst="rect">
          <a:avLst/>
        </a:prstGeom>
        <a:solidFill>
          <a:schemeClr val="bg1">
            <a:lumMod val="8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ts val="1800"/>
            </a:lnSpc>
            <a:spcBef>
              <a:spcPct val="0"/>
            </a:spcBef>
            <a:spcAft>
              <a:spcPts val="0"/>
            </a:spcAft>
            <a:buNone/>
          </a:pPr>
          <a:r>
            <a:rPr lang="it-IT" sz="1800" kern="1200" dirty="0">
              <a:solidFill>
                <a:schemeClr val="tx1"/>
              </a:solidFill>
              <a:latin typeface="Calibri" panose="020F0502020204030204" pitchFamily="34" charset="0"/>
              <a:cs typeface="Calibri" panose="020F0502020204030204" pitchFamily="34" charset="0"/>
            </a:rPr>
            <a:t>Alterazione della barriera gastrointestinale </a:t>
          </a:r>
        </a:p>
      </dsp:txBody>
      <dsp:txXfrm>
        <a:off x="3685" y="3523411"/>
        <a:ext cx="2239827" cy="1119913"/>
      </dsp:txXfrm>
    </dsp:sp>
    <dsp:sp modelId="{A5199BC1-E9A4-4DBD-85A8-6FBE37184804}">
      <dsp:nvSpPr>
        <dsp:cNvPr id="0" name=""/>
        <dsp:cNvSpPr/>
      </dsp:nvSpPr>
      <dsp:spPr>
        <a:xfrm>
          <a:off x="2713877" y="3523411"/>
          <a:ext cx="2239827" cy="1119913"/>
        </a:xfrm>
        <a:prstGeom prst="rect">
          <a:avLst/>
        </a:prstGeom>
        <a:solidFill>
          <a:schemeClr val="bg1">
            <a:lumMod val="8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ts val="1800"/>
            </a:lnSpc>
            <a:spcBef>
              <a:spcPct val="0"/>
            </a:spcBef>
            <a:spcAft>
              <a:spcPts val="0"/>
            </a:spcAft>
            <a:buNone/>
          </a:pPr>
          <a:r>
            <a:rPr lang="it-IT" sz="1800" kern="1200" dirty="0">
              <a:solidFill>
                <a:schemeClr val="tx1"/>
              </a:solidFill>
              <a:latin typeface="Calibri" panose="020F0502020204030204" pitchFamily="34" charset="0"/>
              <a:cs typeface="Calibri" panose="020F0502020204030204" pitchFamily="34" charset="0"/>
            </a:rPr>
            <a:t>Alterazioni della </a:t>
          </a:r>
        </a:p>
        <a:p>
          <a:pPr marL="0" lvl="0" indent="0" algn="ctr" defTabSz="800100">
            <a:lnSpc>
              <a:spcPts val="1800"/>
            </a:lnSpc>
            <a:spcBef>
              <a:spcPct val="0"/>
            </a:spcBef>
            <a:spcAft>
              <a:spcPts val="0"/>
            </a:spcAft>
            <a:buNone/>
          </a:pPr>
          <a:r>
            <a:rPr lang="it-IT" sz="1800" kern="1200" dirty="0">
              <a:solidFill>
                <a:schemeClr val="tx1"/>
              </a:solidFill>
              <a:latin typeface="Calibri" panose="020F0502020204030204" pitchFamily="34" charset="0"/>
              <a:cs typeface="Calibri" panose="020F0502020204030204" pitchFamily="34" charset="0"/>
            </a:rPr>
            <a:t>barriera cutaneo-mucosa</a:t>
          </a:r>
        </a:p>
      </dsp:txBody>
      <dsp:txXfrm>
        <a:off x="2713877" y="3523411"/>
        <a:ext cx="2239827" cy="1119913"/>
      </dsp:txXfrm>
    </dsp:sp>
    <dsp:sp modelId="{8ABEAA14-8764-4868-BEC1-BE5AB6718566}">
      <dsp:nvSpPr>
        <dsp:cNvPr id="0" name=""/>
        <dsp:cNvSpPr/>
      </dsp:nvSpPr>
      <dsp:spPr>
        <a:xfrm>
          <a:off x="5424068" y="3523411"/>
          <a:ext cx="2239827" cy="1119913"/>
        </a:xfrm>
        <a:prstGeom prst="rect">
          <a:avLst/>
        </a:prstGeom>
        <a:solidFill>
          <a:schemeClr val="bg1">
            <a:lumMod val="8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ts val="1800"/>
            </a:lnSpc>
            <a:spcBef>
              <a:spcPct val="0"/>
            </a:spcBef>
            <a:spcAft>
              <a:spcPts val="0"/>
            </a:spcAft>
            <a:buNone/>
          </a:pPr>
          <a:r>
            <a:rPr lang="it-IT" sz="1800" kern="1200" dirty="0">
              <a:solidFill>
                <a:schemeClr val="tx1"/>
              </a:solidFill>
              <a:latin typeface="Calibri" panose="020F0502020204030204" pitchFamily="34" charset="0"/>
              <a:cs typeface="Calibri" panose="020F0502020204030204" pitchFamily="34" charset="0"/>
            </a:rPr>
            <a:t>Esposizione ad agenti microbici</a:t>
          </a:r>
        </a:p>
      </dsp:txBody>
      <dsp:txXfrm>
        <a:off x="5424068" y="3523411"/>
        <a:ext cx="2239827" cy="1119913"/>
      </dsp:txXfrm>
    </dsp:sp>
    <dsp:sp modelId="{93BE0D22-4C14-486E-A1E8-AD997E8E459C}">
      <dsp:nvSpPr>
        <dsp:cNvPr id="0" name=""/>
        <dsp:cNvSpPr/>
      </dsp:nvSpPr>
      <dsp:spPr>
        <a:xfrm>
          <a:off x="2718961" y="5073675"/>
          <a:ext cx="2263054" cy="1119913"/>
        </a:xfrm>
        <a:prstGeom prst="rect">
          <a:avLst/>
        </a:prstGeom>
        <a:solidFill>
          <a:schemeClr val="bg1">
            <a:lumMod val="85000"/>
          </a:schemeClr>
        </a:solidFill>
        <a:ln w="158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tx1"/>
              </a:solidFill>
              <a:latin typeface="Calibri" panose="020F0502020204030204" pitchFamily="34" charset="0"/>
              <a:cs typeface="Calibri" panose="020F0502020204030204" pitchFamily="34" charset="0"/>
            </a:rPr>
            <a:t>Stress meccanico</a:t>
          </a:r>
        </a:p>
      </dsp:txBody>
      <dsp:txXfrm>
        <a:off x="2718961" y="5073675"/>
        <a:ext cx="2263054" cy="11199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FEEEA-E611-4616-9AC3-8976F2392BF2}" type="datetimeFigureOut">
              <a:rPr lang="it-IT" smtClean="0"/>
              <a:t>17/10/2017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3BDB86-2390-43D4-9D4C-DD50DB25874C}" type="slidenum">
              <a:rPr lang="it-IT" smtClean="0"/>
              <a:t>‹N›</a:t>
            </a:fld>
            <a:endParaRPr lang="it-IT"/>
          </a:p>
        </p:txBody>
      </p:sp>
    </p:spTree>
    <p:extLst>
      <p:ext uri="{BB962C8B-B14F-4D97-AF65-F5344CB8AC3E}">
        <p14:creationId xmlns:p14="http://schemas.microsoft.com/office/powerpoint/2010/main" val="353757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64B0404E-7C49-4330-953D-61CD98F06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A6980D-B486-45C0-9AA0-A475C44A848D}" type="slidenum">
              <a:rPr lang="it-IT" altLang="it-IT">
                <a:latin typeface="Arial" panose="020B0604020202020204" pitchFamily="34" charset="0"/>
              </a:rPr>
              <a:pPr>
                <a:spcBef>
                  <a:spcPct val="0"/>
                </a:spcBef>
              </a:pPr>
              <a:t>12</a:t>
            </a:fld>
            <a:endParaRPr lang="it-IT" altLang="it-IT">
              <a:latin typeface="Arial" panose="020B0604020202020204" pitchFamily="34" charset="0"/>
            </a:endParaRPr>
          </a:p>
        </p:txBody>
      </p:sp>
      <p:sp>
        <p:nvSpPr>
          <p:cNvPr id="15363" name="Rectangle 2">
            <a:extLst>
              <a:ext uri="{FF2B5EF4-FFF2-40B4-BE49-F238E27FC236}">
                <a16:creationId xmlns:a16="http://schemas.microsoft.com/office/drawing/2014/main" id="{9305EBB2-BC06-45E0-8A26-D5FC3022FFD7}"/>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49BF8A66-0106-49C1-BA8D-841906A477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Le caratteristiche cliniche articolari ed extra-articolari, radiologiche, bioumorali e genetiche in comune sintetizzate nella diapositiva hanno permesso l’identificazione delle SpA come patologie indipendenti. Nella slide sono illustrate le figure di alcuni dei più importanti ricercatori che hanno permesso l’allargamento delle conoscenze e l’identificazione delle caratteristiche cliniche della SpA.    </a:t>
            </a:r>
          </a:p>
        </p:txBody>
      </p:sp>
    </p:spTree>
    <p:extLst>
      <p:ext uri="{BB962C8B-B14F-4D97-AF65-F5344CB8AC3E}">
        <p14:creationId xmlns:p14="http://schemas.microsoft.com/office/powerpoint/2010/main" val="3889182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a:extLst>
              <a:ext uri="{FF2B5EF4-FFF2-40B4-BE49-F238E27FC236}">
                <a16:creationId xmlns:a16="http://schemas.microsoft.com/office/drawing/2014/main" id="{CDF5ACC1-25AC-4573-847C-00913B899F56}"/>
              </a:ext>
            </a:extLst>
          </p:cNvPr>
          <p:cNvSpPr>
            <a:spLocks noGrp="1" noRot="1" noChangeAspect="1" noChangeArrowheads="1" noTextEdit="1"/>
          </p:cNvSpPr>
          <p:nvPr>
            <p:ph type="sldImg"/>
          </p:nvPr>
        </p:nvSpPr>
        <p:spPr>
          <a:ln/>
        </p:spPr>
      </p:sp>
      <p:sp>
        <p:nvSpPr>
          <p:cNvPr id="50179" name="Segnaposto note 2">
            <a:extLst>
              <a:ext uri="{FF2B5EF4-FFF2-40B4-BE49-F238E27FC236}">
                <a16:creationId xmlns:a16="http://schemas.microsoft.com/office/drawing/2014/main" id="{6970901B-72DA-4CF8-A323-8C204D4EB1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I criteri di New York quindi necessitano di una gradazione della sacroileite: nell’immagine è riportata la radiografia del bacino con articolazioni sacriliache normali. Infatti le rime articolari sono ben delimitate, la densità ossea delle rime articolari è normale e non si riconoscono erosioni o ponti ossei.</a:t>
            </a:r>
          </a:p>
        </p:txBody>
      </p:sp>
      <p:sp>
        <p:nvSpPr>
          <p:cNvPr id="50180" name="Segnaposto numero diapositiva 3">
            <a:extLst>
              <a:ext uri="{FF2B5EF4-FFF2-40B4-BE49-F238E27FC236}">
                <a16:creationId xmlns:a16="http://schemas.microsoft.com/office/drawing/2014/main" id="{83B9C3BD-A2EE-4E2A-B6AC-74BBF3A9DB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FA70A5-C124-4B7C-98ED-D295CB42FD98}" type="slidenum">
              <a:rPr lang="it-IT" altLang="it-IT"/>
              <a:pPr>
                <a:spcBef>
                  <a:spcPct val="0"/>
                </a:spcBef>
              </a:pPr>
              <a:t>37</a:t>
            </a:fld>
            <a:endParaRPr lang="it-IT" altLang="it-IT"/>
          </a:p>
        </p:txBody>
      </p:sp>
    </p:spTree>
    <p:extLst>
      <p:ext uri="{BB962C8B-B14F-4D97-AF65-F5344CB8AC3E}">
        <p14:creationId xmlns:p14="http://schemas.microsoft.com/office/powerpoint/2010/main" val="3271957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a:extLst>
              <a:ext uri="{FF2B5EF4-FFF2-40B4-BE49-F238E27FC236}">
                <a16:creationId xmlns:a16="http://schemas.microsoft.com/office/drawing/2014/main" id="{BD728D6B-F753-47E5-ADF5-35DEFE4C01CF}"/>
              </a:ext>
            </a:extLst>
          </p:cNvPr>
          <p:cNvSpPr>
            <a:spLocks noGrp="1" noRot="1" noChangeAspect="1" noChangeArrowheads="1" noTextEdit="1"/>
          </p:cNvSpPr>
          <p:nvPr>
            <p:ph type="sldImg"/>
          </p:nvPr>
        </p:nvSpPr>
        <p:spPr>
          <a:ln/>
        </p:spPr>
      </p:sp>
      <p:sp>
        <p:nvSpPr>
          <p:cNvPr id="52227" name="Segnaposto note 2">
            <a:extLst>
              <a:ext uri="{FF2B5EF4-FFF2-40B4-BE49-F238E27FC236}">
                <a16:creationId xmlns:a16="http://schemas.microsoft.com/office/drawing/2014/main" id="{51D389AA-895F-4A7D-B80B-24AD88C3F0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La diapositiva mostra i vari gradi di sacroileite. Si nota un progressivo incremento della sclerosi ossea dei margini articolari e nel grado 1 (a sinistra) l’interlinea articolare è ancora visibile e senza erosioni, nel grado 2 compaiono erosioni dei bordi articolari, nel grado 3 oltre all’erosioni sono presenti ponti interossei tra i margini articolari e nel grado 4 è evidente la fusione o anchilosi completa delle articolazioni. </a:t>
            </a:r>
          </a:p>
        </p:txBody>
      </p:sp>
      <p:sp>
        <p:nvSpPr>
          <p:cNvPr id="52228" name="Segnaposto numero diapositiva 3">
            <a:extLst>
              <a:ext uri="{FF2B5EF4-FFF2-40B4-BE49-F238E27FC236}">
                <a16:creationId xmlns:a16="http://schemas.microsoft.com/office/drawing/2014/main" id="{A1BFAE13-D98A-4C17-B584-4EE4CF5EA8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9242361-2398-493B-BB84-CEEE0DF936D5}" type="slidenum">
              <a:rPr lang="it-IT" altLang="it-IT">
                <a:solidFill>
                  <a:srgbClr val="000000"/>
                </a:solidFill>
                <a:latin typeface="Arial" panose="020B0604020202020204" pitchFamily="34" charset="0"/>
              </a:rPr>
              <a:pPr>
                <a:spcBef>
                  <a:spcPct val="0"/>
                </a:spcBef>
              </a:pPr>
              <a:t>38</a:t>
            </a:fld>
            <a:endParaRPr lang="it-IT" altLang="it-IT">
              <a:solidFill>
                <a:srgbClr val="000000"/>
              </a:solidFill>
              <a:latin typeface="Arial" panose="020B0604020202020204" pitchFamily="34" charset="0"/>
            </a:endParaRPr>
          </a:p>
        </p:txBody>
      </p:sp>
    </p:spTree>
    <p:extLst>
      <p:ext uri="{BB962C8B-B14F-4D97-AF65-F5344CB8AC3E}">
        <p14:creationId xmlns:p14="http://schemas.microsoft.com/office/powerpoint/2010/main" val="289078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immagine diapositiva 1">
            <a:extLst>
              <a:ext uri="{FF2B5EF4-FFF2-40B4-BE49-F238E27FC236}">
                <a16:creationId xmlns:a16="http://schemas.microsoft.com/office/drawing/2014/main" id="{253B62D2-B8A6-4331-AA30-802CAACA8CDE}"/>
              </a:ext>
            </a:extLst>
          </p:cNvPr>
          <p:cNvSpPr>
            <a:spLocks noGrp="1" noRot="1" noChangeAspect="1" noChangeArrowheads="1" noTextEdit="1"/>
          </p:cNvSpPr>
          <p:nvPr>
            <p:ph type="sldImg"/>
          </p:nvPr>
        </p:nvSpPr>
        <p:spPr>
          <a:ln/>
        </p:spPr>
      </p:sp>
      <p:sp>
        <p:nvSpPr>
          <p:cNvPr id="54275" name="Segnaposto note 2">
            <a:extLst>
              <a:ext uri="{FF2B5EF4-FFF2-40B4-BE49-F238E27FC236}">
                <a16:creationId xmlns:a16="http://schemas.microsoft.com/office/drawing/2014/main" id="{1C45A366-9C59-4A67-B5E7-8B570CC01A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Al momento permangono alcune criticità relative alla Spondilite Anchilosante: il numero di casi non diagnosticati ed il ritardo diagnostico.</a:t>
            </a:r>
          </a:p>
        </p:txBody>
      </p:sp>
      <p:sp>
        <p:nvSpPr>
          <p:cNvPr id="54276" name="Segnaposto numero diapositiva 3">
            <a:extLst>
              <a:ext uri="{FF2B5EF4-FFF2-40B4-BE49-F238E27FC236}">
                <a16:creationId xmlns:a16="http://schemas.microsoft.com/office/drawing/2014/main" id="{5F773ABB-0C2B-4187-8B58-CA833EAC06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6567C6-5E64-4DD7-B564-86E508A53291}" type="slidenum">
              <a:rPr lang="it-IT" altLang="it-IT"/>
              <a:pPr>
                <a:spcBef>
                  <a:spcPct val="0"/>
                </a:spcBef>
              </a:pPr>
              <a:t>39</a:t>
            </a:fld>
            <a:endParaRPr lang="it-IT" altLang="it-IT"/>
          </a:p>
        </p:txBody>
      </p:sp>
    </p:spTree>
    <p:extLst>
      <p:ext uri="{BB962C8B-B14F-4D97-AF65-F5344CB8AC3E}">
        <p14:creationId xmlns:p14="http://schemas.microsoft.com/office/powerpoint/2010/main" val="414229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40B57832-2D40-467E-ADD4-4903B3FB18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998B57-49FF-4B81-A003-CC8642A9AE4A}" type="slidenum">
              <a:rPr lang="it-IT" altLang="it-IT">
                <a:solidFill>
                  <a:srgbClr val="000000"/>
                </a:solidFill>
                <a:latin typeface="Arial" panose="020B0604020202020204" pitchFamily="34" charset="0"/>
              </a:rPr>
              <a:pPr>
                <a:spcBef>
                  <a:spcPct val="0"/>
                </a:spcBef>
              </a:pPr>
              <a:t>40</a:t>
            </a:fld>
            <a:endParaRPr lang="it-IT" altLang="it-IT">
              <a:solidFill>
                <a:srgbClr val="000000"/>
              </a:solidFill>
              <a:latin typeface="Arial" panose="020B0604020202020204" pitchFamily="34" charset="0"/>
            </a:endParaRPr>
          </a:p>
        </p:txBody>
      </p:sp>
      <p:sp>
        <p:nvSpPr>
          <p:cNvPr id="56323" name="Rectangle 7">
            <a:extLst>
              <a:ext uri="{FF2B5EF4-FFF2-40B4-BE49-F238E27FC236}">
                <a16:creationId xmlns:a16="http://schemas.microsoft.com/office/drawing/2014/main" id="{CAEC73C5-396A-42B5-A549-7630569809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E9ABEE7-CD3F-45FC-9284-027C65C0CD92}" type="slidenum">
              <a:rPr lang="it-IT" altLang="it-IT">
                <a:solidFill>
                  <a:srgbClr val="000000"/>
                </a:solidFill>
              </a:rPr>
              <a:pPr algn="r" eaLnBrk="1" hangingPunct="1">
                <a:spcBef>
                  <a:spcPct val="0"/>
                </a:spcBef>
              </a:pPr>
              <a:t>40</a:t>
            </a:fld>
            <a:endParaRPr lang="it-IT" altLang="it-IT">
              <a:solidFill>
                <a:srgbClr val="000000"/>
              </a:solidFill>
            </a:endParaRPr>
          </a:p>
        </p:txBody>
      </p:sp>
      <p:sp>
        <p:nvSpPr>
          <p:cNvPr id="56324" name="Rectangle 2">
            <a:extLst>
              <a:ext uri="{FF2B5EF4-FFF2-40B4-BE49-F238E27FC236}">
                <a16:creationId xmlns:a16="http://schemas.microsoft.com/office/drawing/2014/main" id="{3A1947FF-EC89-4C68-B91D-DBA3A18BD86D}"/>
              </a:ext>
            </a:extLst>
          </p:cNvPr>
          <p:cNvSpPr>
            <a:spLocks noGrp="1" noRot="1" noChangeAspect="1" noChangeArrowheads="1" noTextEdit="1"/>
          </p:cNvSpPr>
          <p:nvPr>
            <p:ph type="sldImg"/>
          </p:nvPr>
        </p:nvSpPr>
        <p:spPr>
          <a:ln/>
        </p:spPr>
      </p:sp>
      <p:sp>
        <p:nvSpPr>
          <p:cNvPr id="56325" name="Rectangle 3">
            <a:extLst>
              <a:ext uri="{FF2B5EF4-FFF2-40B4-BE49-F238E27FC236}">
                <a16:creationId xmlns:a16="http://schemas.microsoft.com/office/drawing/2014/main" id="{DA507865-426F-4086-B1FD-0412BFC88D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Infatti per l’affermarsi della sacroileite di grado 2 occorrono di solito dai 3 ai 5 anni dopo l’esordio dei sintomi. </a:t>
            </a:r>
          </a:p>
        </p:txBody>
      </p:sp>
    </p:spTree>
    <p:extLst>
      <p:ext uri="{BB962C8B-B14F-4D97-AF65-F5344CB8AC3E}">
        <p14:creationId xmlns:p14="http://schemas.microsoft.com/office/powerpoint/2010/main" val="3155160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a:extLst>
              <a:ext uri="{FF2B5EF4-FFF2-40B4-BE49-F238E27FC236}">
                <a16:creationId xmlns:a16="http://schemas.microsoft.com/office/drawing/2014/main" id="{DF31552C-0AE8-43F8-A2CF-4C29D39CE15F}"/>
              </a:ext>
            </a:extLst>
          </p:cNvPr>
          <p:cNvSpPr>
            <a:spLocks noGrp="1" noRot="1" noChangeAspect="1" noChangeArrowheads="1" noTextEdit="1"/>
          </p:cNvSpPr>
          <p:nvPr>
            <p:ph type="sldImg"/>
          </p:nvPr>
        </p:nvSpPr>
        <p:spPr>
          <a:ln/>
        </p:spPr>
      </p:sp>
      <p:sp>
        <p:nvSpPr>
          <p:cNvPr id="59395" name="Segnaposto note 2">
            <a:extLst>
              <a:ext uri="{FF2B5EF4-FFF2-40B4-BE49-F238E27FC236}">
                <a16:creationId xmlns:a16="http://schemas.microsoft.com/office/drawing/2014/main" id="{E331C78F-C7D7-446E-A435-913D218CD3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Come evidenziato nella slide, la RMN si caratterizza per una ottima sensibilità e specificità per la diagnosi di sacroileite in fase precoce.</a:t>
            </a:r>
          </a:p>
        </p:txBody>
      </p:sp>
      <p:sp>
        <p:nvSpPr>
          <p:cNvPr id="59396" name="Segnaposto numero diapositiva 3">
            <a:extLst>
              <a:ext uri="{FF2B5EF4-FFF2-40B4-BE49-F238E27FC236}">
                <a16:creationId xmlns:a16="http://schemas.microsoft.com/office/drawing/2014/main" id="{C302BCFF-7E8A-4B37-A0B2-7102704DEA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C16F54-6A82-4B19-A035-DE0AF5AB4792}" type="slidenum">
              <a:rPr lang="it-IT" altLang="it-IT"/>
              <a:pPr>
                <a:spcBef>
                  <a:spcPct val="0"/>
                </a:spcBef>
              </a:pPr>
              <a:t>42</a:t>
            </a:fld>
            <a:endParaRPr lang="it-IT" altLang="it-IT"/>
          </a:p>
        </p:txBody>
      </p:sp>
    </p:spTree>
    <p:extLst>
      <p:ext uri="{BB962C8B-B14F-4D97-AF65-F5344CB8AC3E}">
        <p14:creationId xmlns:p14="http://schemas.microsoft.com/office/powerpoint/2010/main" val="169075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a:extLst>
              <a:ext uri="{FF2B5EF4-FFF2-40B4-BE49-F238E27FC236}">
                <a16:creationId xmlns:a16="http://schemas.microsoft.com/office/drawing/2014/main" id="{A36F2535-8212-4C18-8959-6343AD8DFAD7}"/>
              </a:ext>
            </a:extLst>
          </p:cNvPr>
          <p:cNvSpPr>
            <a:spLocks noGrp="1" noRot="1" noChangeAspect="1" noChangeArrowheads="1" noTextEdit="1"/>
          </p:cNvSpPr>
          <p:nvPr>
            <p:ph type="sldImg"/>
          </p:nvPr>
        </p:nvSpPr>
        <p:spPr>
          <a:ln/>
        </p:spPr>
      </p:sp>
      <p:sp>
        <p:nvSpPr>
          <p:cNvPr id="62467" name="Segnaposto note 2">
            <a:extLst>
              <a:ext uri="{FF2B5EF4-FFF2-40B4-BE49-F238E27FC236}">
                <a16:creationId xmlns:a16="http://schemas.microsoft.com/office/drawing/2014/main" id="{A594D4ED-E5FD-4C16-93A5-3B8E577D7C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Nella slide è riportato un altro esempio di sacroileite rilevabile alla RMN in soggetto con radiografia del bacino normale. Le immagini di edema sono evidenziate dai cerchi verdi. Questo paziente aveva lombalgia infiammatoria con glutalgia alternante da circa 7 mesi.  </a:t>
            </a:r>
          </a:p>
        </p:txBody>
      </p:sp>
      <p:sp>
        <p:nvSpPr>
          <p:cNvPr id="62468" name="Segnaposto numero diapositiva 3">
            <a:extLst>
              <a:ext uri="{FF2B5EF4-FFF2-40B4-BE49-F238E27FC236}">
                <a16:creationId xmlns:a16="http://schemas.microsoft.com/office/drawing/2014/main" id="{8B0F54AE-D466-4F61-B430-7B06B56D9F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0167292-E6D7-43AB-A328-551234A7BC5B}" type="slidenum">
              <a:rPr lang="it-IT" altLang="it-IT"/>
              <a:pPr>
                <a:spcBef>
                  <a:spcPct val="0"/>
                </a:spcBef>
              </a:pPr>
              <a:t>44</a:t>
            </a:fld>
            <a:endParaRPr lang="it-IT" altLang="it-IT"/>
          </a:p>
        </p:txBody>
      </p:sp>
    </p:spTree>
    <p:extLst>
      <p:ext uri="{BB962C8B-B14F-4D97-AF65-F5344CB8AC3E}">
        <p14:creationId xmlns:p14="http://schemas.microsoft.com/office/powerpoint/2010/main" val="376581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a:extLst>
              <a:ext uri="{FF2B5EF4-FFF2-40B4-BE49-F238E27FC236}">
                <a16:creationId xmlns:a16="http://schemas.microsoft.com/office/drawing/2014/main" id="{AE0C0900-21BE-4064-939C-167F15EA4CCB}"/>
              </a:ext>
            </a:extLst>
          </p:cNvPr>
          <p:cNvSpPr>
            <a:spLocks noGrp="1" noRot="1" noChangeAspect="1" noChangeArrowheads="1" noTextEdit="1"/>
          </p:cNvSpPr>
          <p:nvPr>
            <p:ph type="sldImg"/>
          </p:nvPr>
        </p:nvSpPr>
        <p:spPr>
          <a:ln/>
        </p:spPr>
      </p:sp>
      <p:sp>
        <p:nvSpPr>
          <p:cNvPr id="65539" name="Segnaposto note 2">
            <a:extLst>
              <a:ext uri="{FF2B5EF4-FFF2-40B4-BE49-F238E27FC236}">
                <a16:creationId xmlns:a16="http://schemas.microsoft.com/office/drawing/2014/main" id="{FD27EA48-7DD6-466E-B617-23FB6CC9C6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il decorso della SA può essere suddiviso in diverse fasi: in una prima fase il paziente ha sintomi correlati alla flogosi a carico delle articolazioni sacroiliache e del rachide senza reperti patologici rilevabili mediante la radiologia tradizionale (fase pre-radiografica) e solo dopo qualche anno dall’esordio dei sintomi compaiono le lesioni a carico delle articolazioni sacroiliache che permettono di soddisfare i criteri di New York per la SA (stadio radiografico). Era quindi necessario avere a disposizione una metodica di imaging capace di evidenziare in fase precoce l’infiammazione a carico delle articolazioni sacroiliache. In anni recenti la Risonanza Magnetica ha permesso di diagnosticare la sacroileite in fase precoce. </a:t>
            </a:r>
          </a:p>
          <a:p>
            <a:pPr eaLnBrk="1" hangingPunct="1">
              <a:spcBef>
                <a:spcPct val="0"/>
              </a:spcBef>
            </a:pPr>
            <a:endParaRPr lang="it-IT" altLang="it-IT"/>
          </a:p>
        </p:txBody>
      </p:sp>
      <p:sp>
        <p:nvSpPr>
          <p:cNvPr id="65540" name="Segnaposto numero diapositiva 3">
            <a:extLst>
              <a:ext uri="{FF2B5EF4-FFF2-40B4-BE49-F238E27FC236}">
                <a16:creationId xmlns:a16="http://schemas.microsoft.com/office/drawing/2014/main" id="{C837A744-7E3D-429E-AD7A-3C08E6AA5A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BA12CF-820A-4563-B8A9-669418CAFA7E}" type="slidenum">
              <a:rPr lang="it-IT" altLang="it-IT"/>
              <a:pPr>
                <a:spcBef>
                  <a:spcPct val="0"/>
                </a:spcBef>
              </a:pPr>
              <a:t>46</a:t>
            </a:fld>
            <a:endParaRPr lang="it-IT" altLang="it-IT"/>
          </a:p>
        </p:txBody>
      </p:sp>
    </p:spTree>
    <p:extLst>
      <p:ext uri="{BB962C8B-B14F-4D97-AF65-F5344CB8AC3E}">
        <p14:creationId xmlns:p14="http://schemas.microsoft.com/office/powerpoint/2010/main" val="988376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4CB4D0E-7530-4724-9D5F-BB9A733BC6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91126E-59F3-4933-AD65-15F852E8B54A}" type="slidenum">
              <a:rPr lang="it-IT" altLang="it-IT"/>
              <a:pPr>
                <a:spcBef>
                  <a:spcPct val="0"/>
                </a:spcBef>
              </a:pPr>
              <a:t>48</a:t>
            </a:fld>
            <a:endParaRPr lang="it-IT" altLang="it-IT"/>
          </a:p>
        </p:txBody>
      </p:sp>
      <p:sp>
        <p:nvSpPr>
          <p:cNvPr id="68611" name="Rectangle 2">
            <a:extLst>
              <a:ext uri="{FF2B5EF4-FFF2-40B4-BE49-F238E27FC236}">
                <a16:creationId xmlns:a16="http://schemas.microsoft.com/office/drawing/2014/main" id="{2B960FB2-01C4-48E6-8497-BA50DE9C76F4}"/>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EC7EB388-11FD-44A4-97AD-EB3BC36E60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671088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7FEA3FA-98F5-4A6A-B316-8AF4439132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3B7010-400A-4103-B500-85236ECE7BB5}" type="slidenum">
              <a:rPr lang="it-IT" altLang="it-IT"/>
              <a:pPr>
                <a:spcBef>
                  <a:spcPct val="0"/>
                </a:spcBef>
              </a:pPr>
              <a:t>49</a:t>
            </a:fld>
            <a:endParaRPr lang="it-IT" altLang="it-IT"/>
          </a:p>
        </p:txBody>
      </p:sp>
      <p:sp>
        <p:nvSpPr>
          <p:cNvPr id="70659" name="Rectangle 2">
            <a:extLst>
              <a:ext uri="{FF2B5EF4-FFF2-40B4-BE49-F238E27FC236}">
                <a16:creationId xmlns:a16="http://schemas.microsoft.com/office/drawing/2014/main" id="{BB3807F4-F287-410D-980E-BB10014CCD43}"/>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DA4B6A7C-3D7B-47E9-9E90-C11F45FE2C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887267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2B9C642-68DF-4F02-9AA3-586F6B5AF2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E16F96-3A10-49A1-9FEC-A414158C1061}" type="slidenum">
              <a:rPr lang="it-IT" altLang="it-IT"/>
              <a:pPr>
                <a:spcBef>
                  <a:spcPct val="0"/>
                </a:spcBef>
              </a:pPr>
              <a:t>52</a:t>
            </a:fld>
            <a:endParaRPr lang="it-IT" altLang="it-IT"/>
          </a:p>
        </p:txBody>
      </p:sp>
      <p:sp>
        <p:nvSpPr>
          <p:cNvPr id="74755" name="Rectangle 2">
            <a:extLst>
              <a:ext uri="{FF2B5EF4-FFF2-40B4-BE49-F238E27FC236}">
                <a16:creationId xmlns:a16="http://schemas.microsoft.com/office/drawing/2014/main" id="{DCCEAABF-E2C1-4847-8831-C8F8BF615816}"/>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D3DA0F17-B7CF-4A39-A4BD-BD631DBEEB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8508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29B263E1-2495-49C0-B3F8-C675141119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A8260F-18BA-446F-82C2-6336812A11BF}" type="slidenum">
              <a:rPr lang="it-IT" altLang="it-IT"/>
              <a:pPr>
                <a:spcBef>
                  <a:spcPct val="0"/>
                </a:spcBef>
              </a:pPr>
              <a:t>14</a:t>
            </a:fld>
            <a:endParaRPr lang="it-IT" altLang="it-IT"/>
          </a:p>
        </p:txBody>
      </p:sp>
      <p:sp>
        <p:nvSpPr>
          <p:cNvPr id="18435" name="Rectangle 2">
            <a:extLst>
              <a:ext uri="{FF2B5EF4-FFF2-40B4-BE49-F238E27FC236}">
                <a16:creationId xmlns:a16="http://schemas.microsoft.com/office/drawing/2014/main" id="{79FA746F-604F-40FE-9B83-785BDE510C9E}"/>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70E371FC-44F1-44DA-BA40-48D474CAF9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324158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A97CEB8-1151-42FA-BEEF-35507CC58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7E181-7DCA-42C7-A28E-4C4ED57646AF}" type="slidenum">
              <a:rPr lang="it-IT" altLang="it-IT"/>
              <a:pPr>
                <a:spcBef>
                  <a:spcPct val="0"/>
                </a:spcBef>
              </a:pPr>
              <a:t>53</a:t>
            </a:fld>
            <a:endParaRPr lang="it-IT" altLang="it-IT"/>
          </a:p>
        </p:txBody>
      </p:sp>
      <p:sp>
        <p:nvSpPr>
          <p:cNvPr id="76803" name="Rectangle 2">
            <a:extLst>
              <a:ext uri="{FF2B5EF4-FFF2-40B4-BE49-F238E27FC236}">
                <a16:creationId xmlns:a16="http://schemas.microsoft.com/office/drawing/2014/main" id="{9FC0B493-22B0-4E6A-B194-75CA5619086A}"/>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234D51C7-94B8-4445-88A4-85DA5DFD0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181731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2775ACD3-FE4E-43A0-9FEF-C3863C8909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4F6D674-00CA-41C2-BDC7-D84A870E0098}" type="slidenum">
              <a:rPr lang="it-IT" altLang="it-IT"/>
              <a:pPr>
                <a:spcBef>
                  <a:spcPct val="0"/>
                </a:spcBef>
              </a:pPr>
              <a:t>56</a:t>
            </a:fld>
            <a:endParaRPr lang="it-IT" altLang="it-IT"/>
          </a:p>
        </p:txBody>
      </p:sp>
      <p:sp>
        <p:nvSpPr>
          <p:cNvPr id="80899" name="Rectangle 2">
            <a:extLst>
              <a:ext uri="{FF2B5EF4-FFF2-40B4-BE49-F238E27FC236}">
                <a16:creationId xmlns:a16="http://schemas.microsoft.com/office/drawing/2014/main" id="{5D8B8CF1-4E3D-4B29-8596-EB4AD7138ECE}"/>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0BAB6981-5DAA-4E0E-9516-43502B2FF7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747105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4AE23F8F-2A6E-47CF-8AFE-83A5EE183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17CE7E1-9D3A-4C33-B93D-9207C08A04BC}" type="slidenum">
              <a:rPr lang="it-IT" altLang="it-IT"/>
              <a:pPr>
                <a:spcBef>
                  <a:spcPct val="0"/>
                </a:spcBef>
              </a:pPr>
              <a:t>57</a:t>
            </a:fld>
            <a:endParaRPr lang="it-IT" altLang="it-IT"/>
          </a:p>
        </p:txBody>
      </p:sp>
      <p:sp>
        <p:nvSpPr>
          <p:cNvPr id="82947" name="Rectangle 2">
            <a:extLst>
              <a:ext uri="{FF2B5EF4-FFF2-40B4-BE49-F238E27FC236}">
                <a16:creationId xmlns:a16="http://schemas.microsoft.com/office/drawing/2014/main" id="{FA630F0A-E2FA-4D5E-A73F-DCF3AD6968FA}"/>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1787F843-C33B-4F08-8942-9FF9842AF3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85755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4B6A6AE7-1526-4A4F-AF8C-B2AB1F4907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9DA970-96E6-4F80-8D5D-34F5F9EA3785}" type="slidenum">
              <a:rPr lang="it-IT" altLang="it-IT">
                <a:latin typeface="Calibri" panose="020F0502020204030204" pitchFamily="34" charset="0"/>
              </a:rPr>
              <a:pPr>
                <a:spcBef>
                  <a:spcPct val="0"/>
                </a:spcBef>
              </a:pPr>
              <a:t>58</a:t>
            </a:fld>
            <a:endParaRPr lang="it-IT" altLang="it-IT">
              <a:latin typeface="Calibri" panose="020F0502020204030204" pitchFamily="34" charset="0"/>
            </a:endParaRPr>
          </a:p>
        </p:txBody>
      </p:sp>
      <p:sp>
        <p:nvSpPr>
          <p:cNvPr id="84995" name="Rectangle 2">
            <a:extLst>
              <a:ext uri="{FF2B5EF4-FFF2-40B4-BE49-F238E27FC236}">
                <a16:creationId xmlns:a16="http://schemas.microsoft.com/office/drawing/2014/main" id="{27BA5A67-F6B9-460E-B984-6FD2DC69C579}"/>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36821F3-53FD-471F-88C1-F459248FFD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Tree>
    <p:extLst>
      <p:ext uri="{BB962C8B-B14F-4D97-AF65-F5344CB8AC3E}">
        <p14:creationId xmlns:p14="http://schemas.microsoft.com/office/powerpoint/2010/main" val="11158356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204A0840-CCC6-46B7-A713-A99CC6D4A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24C5755-C8CD-4A56-A60D-3CC84630425C}" type="slidenum">
              <a:rPr lang="it-IT" altLang="it-IT">
                <a:latin typeface="Calibri" panose="020F0502020204030204" pitchFamily="34" charset="0"/>
              </a:rPr>
              <a:pPr>
                <a:spcBef>
                  <a:spcPct val="0"/>
                </a:spcBef>
              </a:pPr>
              <a:t>59</a:t>
            </a:fld>
            <a:endParaRPr lang="it-IT" altLang="it-IT">
              <a:latin typeface="Calibri" panose="020F0502020204030204" pitchFamily="34" charset="0"/>
            </a:endParaRPr>
          </a:p>
        </p:txBody>
      </p:sp>
      <p:sp>
        <p:nvSpPr>
          <p:cNvPr id="87043" name="Rectangle 2">
            <a:extLst>
              <a:ext uri="{FF2B5EF4-FFF2-40B4-BE49-F238E27FC236}">
                <a16:creationId xmlns:a16="http://schemas.microsoft.com/office/drawing/2014/main" id="{3EA97B51-912F-447B-9A01-48C38E1EA134}"/>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EC14B9D2-C0A1-4F79-8DCD-E0462FC61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Tree>
    <p:extLst>
      <p:ext uri="{BB962C8B-B14F-4D97-AF65-F5344CB8AC3E}">
        <p14:creationId xmlns:p14="http://schemas.microsoft.com/office/powerpoint/2010/main" val="1495973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39E70AB-36F1-4CF8-A9A0-91EF33E425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ABED2-8342-41F5-A6EB-5C53D8D947FC}" type="slidenum">
              <a:rPr lang="it-IT" altLang="it-IT">
                <a:latin typeface="Calibri" panose="020F0502020204030204" pitchFamily="34" charset="0"/>
              </a:rPr>
              <a:pPr>
                <a:spcBef>
                  <a:spcPct val="0"/>
                </a:spcBef>
              </a:pPr>
              <a:t>60</a:t>
            </a:fld>
            <a:endParaRPr lang="it-IT" altLang="it-IT">
              <a:latin typeface="Calibri" panose="020F0502020204030204" pitchFamily="34" charset="0"/>
            </a:endParaRPr>
          </a:p>
        </p:txBody>
      </p:sp>
      <p:sp>
        <p:nvSpPr>
          <p:cNvPr id="89091" name="Rectangle 2">
            <a:extLst>
              <a:ext uri="{FF2B5EF4-FFF2-40B4-BE49-F238E27FC236}">
                <a16:creationId xmlns:a16="http://schemas.microsoft.com/office/drawing/2014/main" id="{0C391BB9-CF78-4FF4-A1E9-4663A0C8F42B}"/>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EF2F3381-3BEF-46DD-9A37-6462F55357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Tree>
    <p:extLst>
      <p:ext uri="{BB962C8B-B14F-4D97-AF65-F5344CB8AC3E}">
        <p14:creationId xmlns:p14="http://schemas.microsoft.com/office/powerpoint/2010/main" val="1198416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0C93C4F6-6937-4C52-9C9B-FE3258BB2F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A3A1CF-2591-4B47-970F-71D128993AF6}" type="slidenum">
              <a:rPr lang="it-IT" altLang="it-IT"/>
              <a:pPr>
                <a:spcBef>
                  <a:spcPct val="0"/>
                </a:spcBef>
              </a:pPr>
              <a:t>61</a:t>
            </a:fld>
            <a:endParaRPr lang="it-IT" altLang="it-IT"/>
          </a:p>
        </p:txBody>
      </p:sp>
      <p:sp>
        <p:nvSpPr>
          <p:cNvPr id="91139" name="Rectangle 2">
            <a:extLst>
              <a:ext uri="{FF2B5EF4-FFF2-40B4-BE49-F238E27FC236}">
                <a16:creationId xmlns:a16="http://schemas.microsoft.com/office/drawing/2014/main" id="{A8DFBB52-2DB5-4A7B-AFFA-D99ED1CFBCA4}"/>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E1EC0572-A1AC-49A6-9B84-B8A9800B3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13252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97BC3B3C-5AEF-42EC-A2AC-AB5DD7BFD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344E7D0-F5FB-4E50-B7AB-5B55A0C6E680}" type="slidenum">
              <a:rPr lang="it-IT" altLang="it-IT"/>
              <a:pPr>
                <a:spcBef>
                  <a:spcPct val="0"/>
                </a:spcBef>
              </a:pPr>
              <a:t>62</a:t>
            </a:fld>
            <a:endParaRPr lang="it-IT" altLang="it-IT"/>
          </a:p>
        </p:txBody>
      </p:sp>
      <p:sp>
        <p:nvSpPr>
          <p:cNvPr id="93187" name="Rectangle 2">
            <a:extLst>
              <a:ext uri="{FF2B5EF4-FFF2-40B4-BE49-F238E27FC236}">
                <a16:creationId xmlns:a16="http://schemas.microsoft.com/office/drawing/2014/main" id="{FD0E01FB-A715-49F0-B6D6-C0B13A14701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A6EC8BD-3FF7-4844-949C-A760BCBF2B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71139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C9F5AAD3-F705-44A8-8C1E-9C79BCCA64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87ACAE-788D-47E2-97E6-CAF92A17C2FE}" type="slidenum">
              <a:rPr lang="it-IT" altLang="it-IT"/>
              <a:pPr>
                <a:spcBef>
                  <a:spcPct val="0"/>
                </a:spcBef>
              </a:pPr>
              <a:t>63</a:t>
            </a:fld>
            <a:endParaRPr lang="it-IT" altLang="it-IT"/>
          </a:p>
        </p:txBody>
      </p:sp>
      <p:sp>
        <p:nvSpPr>
          <p:cNvPr id="95235" name="Rectangle 2">
            <a:extLst>
              <a:ext uri="{FF2B5EF4-FFF2-40B4-BE49-F238E27FC236}">
                <a16:creationId xmlns:a16="http://schemas.microsoft.com/office/drawing/2014/main" id="{52BCB2A5-54C5-4906-B529-7303D80718BB}"/>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2D9096AF-07EB-462B-93DD-3861A85C4F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26872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67257CC7-17CF-43EE-BADE-84D21110F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7B20A2-14F8-4B45-94D3-FDDFC53096AB}" type="slidenum">
              <a:rPr lang="it-IT" altLang="it-IT"/>
              <a:pPr>
                <a:spcBef>
                  <a:spcPct val="0"/>
                </a:spcBef>
              </a:pPr>
              <a:t>66</a:t>
            </a:fld>
            <a:endParaRPr lang="it-IT" altLang="it-IT"/>
          </a:p>
        </p:txBody>
      </p:sp>
      <p:sp>
        <p:nvSpPr>
          <p:cNvPr id="99331" name="Rectangle 2">
            <a:extLst>
              <a:ext uri="{FF2B5EF4-FFF2-40B4-BE49-F238E27FC236}">
                <a16:creationId xmlns:a16="http://schemas.microsoft.com/office/drawing/2014/main" id="{999C6BB7-11F7-4D1D-B361-4C32C7235E19}"/>
              </a:ext>
            </a:extLst>
          </p:cNvPr>
          <p:cNvSpPr>
            <a:spLocks noGrp="1" noRot="1" noChangeAspect="1" noChangeArrowheads="1" noTextEdit="1"/>
          </p:cNvSpPr>
          <p:nvPr>
            <p:ph type="sldImg"/>
          </p:nvPr>
        </p:nvSpPr>
        <p:spPr>
          <a:xfrm>
            <a:off x="658813" y="712788"/>
            <a:ext cx="5610225" cy="3155950"/>
          </a:xfrm>
          <a:ln/>
        </p:spPr>
      </p:sp>
      <p:sp>
        <p:nvSpPr>
          <p:cNvPr id="99332" name="Rectangle 3">
            <a:extLst>
              <a:ext uri="{FF2B5EF4-FFF2-40B4-BE49-F238E27FC236}">
                <a16:creationId xmlns:a16="http://schemas.microsoft.com/office/drawing/2014/main" id="{437CF545-C16B-4EBE-823E-FF79198BAC27}"/>
              </a:ext>
            </a:extLst>
          </p:cNvPr>
          <p:cNvSpPr>
            <a:spLocks noGrp="1" noChangeArrowheads="1"/>
          </p:cNvSpPr>
          <p:nvPr>
            <p:ph type="body" idx="1"/>
          </p:nvPr>
        </p:nvSpPr>
        <p:spPr>
          <a:xfrm>
            <a:off x="939800" y="4000500"/>
            <a:ext cx="5172075" cy="3789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a:p>
        </p:txBody>
      </p:sp>
    </p:spTree>
    <p:extLst>
      <p:ext uri="{BB962C8B-B14F-4D97-AF65-F5344CB8AC3E}">
        <p14:creationId xmlns:p14="http://schemas.microsoft.com/office/powerpoint/2010/main" val="289711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277BD942-280B-4EE5-BC12-2DA9F9001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BDF206-13B6-41AB-8C3C-C9E365DC8D84}" type="slidenum">
              <a:rPr lang="it-IT" altLang="it-IT"/>
              <a:pPr>
                <a:spcBef>
                  <a:spcPct val="0"/>
                </a:spcBef>
              </a:pPr>
              <a:t>15</a:t>
            </a:fld>
            <a:endParaRPr lang="it-IT" altLang="it-IT"/>
          </a:p>
        </p:txBody>
      </p:sp>
      <p:sp>
        <p:nvSpPr>
          <p:cNvPr id="20483" name="Rectangle 2">
            <a:extLst>
              <a:ext uri="{FF2B5EF4-FFF2-40B4-BE49-F238E27FC236}">
                <a16:creationId xmlns:a16="http://schemas.microsoft.com/office/drawing/2014/main" id="{2AA84218-3880-4348-89F7-01E367B920C3}"/>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A04F5CB4-7D52-4EFA-AD2A-D70CB8AD9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412860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D7BB7454-1B4B-4F5A-8A3D-985AD6FA3A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535245-6B58-4041-82CF-4920ED18C55A}" type="slidenum">
              <a:rPr lang="it-IT" altLang="it-IT"/>
              <a:pPr>
                <a:spcBef>
                  <a:spcPct val="0"/>
                </a:spcBef>
              </a:pPr>
              <a:t>67</a:t>
            </a:fld>
            <a:endParaRPr lang="it-IT" altLang="it-IT"/>
          </a:p>
        </p:txBody>
      </p:sp>
      <p:sp>
        <p:nvSpPr>
          <p:cNvPr id="101379" name="Rectangle 2">
            <a:extLst>
              <a:ext uri="{FF2B5EF4-FFF2-40B4-BE49-F238E27FC236}">
                <a16:creationId xmlns:a16="http://schemas.microsoft.com/office/drawing/2014/main" id="{0FCAAC54-5AD2-4464-BEFE-803710DB4FE2}"/>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BEAA6756-DAD0-454E-9091-4BBF33DEA9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570400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65427DAE-5763-4605-9C4B-D80531D64C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BA1775-4804-473C-8CC1-CD0FCD0559E6}" type="slidenum">
              <a:rPr lang="it-IT" altLang="it-IT"/>
              <a:pPr>
                <a:spcBef>
                  <a:spcPct val="0"/>
                </a:spcBef>
              </a:pPr>
              <a:t>68</a:t>
            </a:fld>
            <a:endParaRPr lang="it-IT" altLang="it-IT"/>
          </a:p>
        </p:txBody>
      </p:sp>
      <p:sp>
        <p:nvSpPr>
          <p:cNvPr id="103427" name="Rectangle 2">
            <a:extLst>
              <a:ext uri="{FF2B5EF4-FFF2-40B4-BE49-F238E27FC236}">
                <a16:creationId xmlns:a16="http://schemas.microsoft.com/office/drawing/2014/main" id="{2795E5BA-A649-47C2-B48D-638DC53825A5}"/>
              </a:ext>
            </a:extLst>
          </p:cNvPr>
          <p:cNvSpPr>
            <a:spLocks noGrp="1" noRot="1" noChangeAspect="1" noChangeArrowheads="1" noTextEdit="1"/>
          </p:cNvSpPr>
          <p:nvPr>
            <p:ph type="sldImg"/>
          </p:nvPr>
        </p:nvSpPr>
        <p:spPr>
          <a:xfrm>
            <a:off x="658813" y="712788"/>
            <a:ext cx="5610225" cy="3155950"/>
          </a:xfrm>
          <a:ln/>
        </p:spPr>
      </p:sp>
      <p:sp>
        <p:nvSpPr>
          <p:cNvPr id="103428" name="Rectangle 3">
            <a:extLst>
              <a:ext uri="{FF2B5EF4-FFF2-40B4-BE49-F238E27FC236}">
                <a16:creationId xmlns:a16="http://schemas.microsoft.com/office/drawing/2014/main" id="{E2BB3684-7BAC-4505-BFC4-05A11934C166}"/>
              </a:ext>
            </a:extLst>
          </p:cNvPr>
          <p:cNvSpPr>
            <a:spLocks noGrp="1" noChangeArrowheads="1"/>
          </p:cNvSpPr>
          <p:nvPr>
            <p:ph type="body" idx="1"/>
          </p:nvPr>
        </p:nvSpPr>
        <p:spPr>
          <a:xfrm>
            <a:off x="939800" y="4000500"/>
            <a:ext cx="5172075" cy="3789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a:p>
        </p:txBody>
      </p:sp>
    </p:spTree>
    <p:extLst>
      <p:ext uri="{BB962C8B-B14F-4D97-AF65-F5344CB8AC3E}">
        <p14:creationId xmlns:p14="http://schemas.microsoft.com/office/powerpoint/2010/main" val="3579181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93AFE7A1-1860-4CA6-804C-60A52F2D63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D12340-6BF2-46C8-9450-AA5E9E094282}" type="slidenum">
              <a:rPr lang="it-IT" altLang="it-IT"/>
              <a:pPr>
                <a:spcBef>
                  <a:spcPct val="0"/>
                </a:spcBef>
              </a:pPr>
              <a:t>70</a:t>
            </a:fld>
            <a:endParaRPr lang="it-IT" altLang="it-IT"/>
          </a:p>
        </p:txBody>
      </p:sp>
      <p:sp>
        <p:nvSpPr>
          <p:cNvPr id="106499" name="Rectangle 2">
            <a:extLst>
              <a:ext uri="{FF2B5EF4-FFF2-40B4-BE49-F238E27FC236}">
                <a16:creationId xmlns:a16="http://schemas.microsoft.com/office/drawing/2014/main" id="{A67337C1-46BD-406E-9BDE-5BFEA78FF445}"/>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EC1BA8CD-1C5F-4936-A1C7-E5339F7AA5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85526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6B31D0A3-1266-42E8-9889-A00709E8C0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0C4394-BBE0-4D1E-B855-E7CA3DAF10FA}" type="slidenum">
              <a:rPr lang="it-IT" altLang="it-IT"/>
              <a:pPr>
                <a:spcBef>
                  <a:spcPct val="0"/>
                </a:spcBef>
              </a:pPr>
              <a:t>71</a:t>
            </a:fld>
            <a:endParaRPr lang="it-IT" altLang="it-IT"/>
          </a:p>
        </p:txBody>
      </p:sp>
      <p:sp>
        <p:nvSpPr>
          <p:cNvPr id="108547" name="Rectangle 2">
            <a:extLst>
              <a:ext uri="{FF2B5EF4-FFF2-40B4-BE49-F238E27FC236}">
                <a16:creationId xmlns:a16="http://schemas.microsoft.com/office/drawing/2014/main" id="{B0CD15EE-9F41-4F36-8175-610B88AA144A}"/>
              </a:ext>
            </a:extLst>
          </p:cNvPr>
          <p:cNvSpPr>
            <a:spLocks noGrp="1" noRot="1" noChangeAspect="1" noChangeArrowheads="1" noTextEdit="1"/>
          </p:cNvSpPr>
          <p:nvPr>
            <p:ph type="sldImg"/>
          </p:nvPr>
        </p:nvSpPr>
        <p:spPr>
          <a:ln/>
        </p:spPr>
      </p:sp>
      <p:sp>
        <p:nvSpPr>
          <p:cNvPr id="108548" name="Rectangle 3">
            <a:extLst>
              <a:ext uri="{FF2B5EF4-FFF2-40B4-BE49-F238E27FC236}">
                <a16:creationId xmlns:a16="http://schemas.microsoft.com/office/drawing/2014/main" id="{830D09EA-8F3F-4F79-BE3C-30B90922E8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820468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5B9EACEC-250C-4203-B33F-70974F8C4B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B57C149-6D5B-4BEB-9283-7C7C5FD5C6C8}" type="slidenum">
              <a:rPr lang="it-IT" altLang="it-IT"/>
              <a:pPr>
                <a:spcBef>
                  <a:spcPct val="0"/>
                </a:spcBef>
              </a:pPr>
              <a:t>73</a:t>
            </a:fld>
            <a:endParaRPr lang="it-IT" altLang="it-IT"/>
          </a:p>
        </p:txBody>
      </p:sp>
      <p:sp>
        <p:nvSpPr>
          <p:cNvPr id="111619" name="Rectangle 2">
            <a:extLst>
              <a:ext uri="{FF2B5EF4-FFF2-40B4-BE49-F238E27FC236}">
                <a16:creationId xmlns:a16="http://schemas.microsoft.com/office/drawing/2014/main" id="{EA5E4392-B7AE-4A2D-9FCE-DF2172ABF2B4}"/>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E587EEB8-07B8-4363-90AD-E8C5FF0CE1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223106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547AB7F9-5381-480A-B134-ECB9B8FB80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40D31C-F383-4A2D-8B39-C1A2AD131F97}" type="slidenum">
              <a:rPr lang="it-IT" altLang="it-IT"/>
              <a:pPr>
                <a:spcBef>
                  <a:spcPct val="0"/>
                </a:spcBef>
              </a:pPr>
              <a:t>74</a:t>
            </a:fld>
            <a:endParaRPr lang="it-IT" altLang="it-IT"/>
          </a:p>
        </p:txBody>
      </p:sp>
      <p:sp>
        <p:nvSpPr>
          <p:cNvPr id="113667" name="Rectangle 2">
            <a:extLst>
              <a:ext uri="{FF2B5EF4-FFF2-40B4-BE49-F238E27FC236}">
                <a16:creationId xmlns:a16="http://schemas.microsoft.com/office/drawing/2014/main" id="{E284DCA8-057B-4B5C-BA44-214C9FFBDC08}"/>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D6014DF2-549C-4141-BFA2-258D99FB9D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583810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CA3F1D57-B44E-4872-B79A-4D0FF3BBBA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9BE81C-38E5-475F-ABEA-E272B512D8F0}" type="slidenum">
              <a:rPr lang="it-IT" altLang="it-IT"/>
              <a:pPr>
                <a:spcBef>
                  <a:spcPct val="0"/>
                </a:spcBef>
              </a:pPr>
              <a:t>75</a:t>
            </a:fld>
            <a:endParaRPr lang="it-IT" altLang="it-IT"/>
          </a:p>
        </p:txBody>
      </p:sp>
      <p:sp>
        <p:nvSpPr>
          <p:cNvPr id="115715" name="Rectangle 2">
            <a:extLst>
              <a:ext uri="{FF2B5EF4-FFF2-40B4-BE49-F238E27FC236}">
                <a16:creationId xmlns:a16="http://schemas.microsoft.com/office/drawing/2014/main" id="{5E88BB21-9129-4A16-B729-9A7201EED1C7}"/>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BC85F2BF-AC17-424A-A9F1-8EECEB3E93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546434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5D9BC80-8734-4413-84A1-02E1AA2F8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5F2C5B-0637-4FE9-9D5D-415DAA5CEF6F}" type="slidenum">
              <a:rPr lang="it-IT" altLang="it-IT"/>
              <a:pPr>
                <a:spcBef>
                  <a:spcPct val="0"/>
                </a:spcBef>
              </a:pPr>
              <a:t>76</a:t>
            </a:fld>
            <a:endParaRPr lang="it-IT" altLang="it-IT"/>
          </a:p>
        </p:txBody>
      </p:sp>
      <p:sp>
        <p:nvSpPr>
          <p:cNvPr id="117763" name="Rectangle 2">
            <a:extLst>
              <a:ext uri="{FF2B5EF4-FFF2-40B4-BE49-F238E27FC236}">
                <a16:creationId xmlns:a16="http://schemas.microsoft.com/office/drawing/2014/main" id="{6B9E85BF-8E0F-4041-A6B2-0908D26E59DE}"/>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2CF07412-FB69-402D-91CF-C62DEAC8DC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531196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D47EE41B-DCDB-4AE4-9916-FADDCB676B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0B4534-5345-4F0A-9579-0E696A6E53DA}" type="slidenum">
              <a:rPr lang="it-IT" altLang="it-IT"/>
              <a:pPr>
                <a:spcBef>
                  <a:spcPct val="0"/>
                </a:spcBef>
              </a:pPr>
              <a:t>77</a:t>
            </a:fld>
            <a:endParaRPr lang="it-IT" altLang="it-IT"/>
          </a:p>
        </p:txBody>
      </p:sp>
      <p:sp>
        <p:nvSpPr>
          <p:cNvPr id="119811" name="Rectangle 2">
            <a:extLst>
              <a:ext uri="{FF2B5EF4-FFF2-40B4-BE49-F238E27FC236}">
                <a16:creationId xmlns:a16="http://schemas.microsoft.com/office/drawing/2014/main" id="{EDC813FD-3EA5-411C-A29D-776D8268D15C}"/>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FAFF19E6-F7D2-46D6-BA4E-2BF91A6EBB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344306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2849861-62B5-4842-8EFD-B227FA78A2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B31199-B1D2-4D51-9F58-55B1197928D4}" type="slidenum">
              <a:rPr lang="it-IT" altLang="it-IT"/>
              <a:pPr>
                <a:spcBef>
                  <a:spcPct val="0"/>
                </a:spcBef>
              </a:pPr>
              <a:t>20</a:t>
            </a:fld>
            <a:endParaRPr lang="it-IT" altLang="it-IT"/>
          </a:p>
        </p:txBody>
      </p:sp>
      <p:sp>
        <p:nvSpPr>
          <p:cNvPr id="26627" name="Rectangle 2">
            <a:extLst>
              <a:ext uri="{FF2B5EF4-FFF2-40B4-BE49-F238E27FC236}">
                <a16:creationId xmlns:a16="http://schemas.microsoft.com/office/drawing/2014/main" id="{CE9D9DAE-6F49-4C67-8569-88A29E64CC42}"/>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8E7E756F-283C-4043-9ADD-24AFEF5F7D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10406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4298639-DE3E-49AA-AC2C-CACFAAC800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DD2307-0211-406B-95AE-6BF62800EA6E}" type="slidenum">
              <a:rPr lang="it-IT" altLang="it-IT"/>
              <a:pPr>
                <a:spcBef>
                  <a:spcPct val="0"/>
                </a:spcBef>
              </a:pPr>
              <a:t>26</a:t>
            </a:fld>
            <a:endParaRPr lang="it-IT" altLang="it-IT"/>
          </a:p>
        </p:txBody>
      </p:sp>
      <p:sp>
        <p:nvSpPr>
          <p:cNvPr id="33795" name="Rectangle 2">
            <a:extLst>
              <a:ext uri="{FF2B5EF4-FFF2-40B4-BE49-F238E27FC236}">
                <a16:creationId xmlns:a16="http://schemas.microsoft.com/office/drawing/2014/main" id="{BC12595A-5A17-4E8E-91E9-63C030E4A03F}"/>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9F7E0D26-6BCC-4247-8B19-438F488C48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870639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E042778-18F6-4D4E-AB24-0E10ED9F4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844B20-9B97-46BE-A363-4B0D869C222D}" type="slidenum">
              <a:rPr lang="it-IT" altLang="it-IT"/>
              <a:pPr>
                <a:spcBef>
                  <a:spcPct val="0"/>
                </a:spcBef>
              </a:pPr>
              <a:t>30</a:t>
            </a:fld>
            <a:endParaRPr lang="it-IT" altLang="it-IT"/>
          </a:p>
        </p:txBody>
      </p:sp>
      <p:sp>
        <p:nvSpPr>
          <p:cNvPr id="38915" name="Rectangle 2">
            <a:extLst>
              <a:ext uri="{FF2B5EF4-FFF2-40B4-BE49-F238E27FC236}">
                <a16:creationId xmlns:a16="http://schemas.microsoft.com/office/drawing/2014/main" id="{7054E16A-E3B1-4EA6-9401-4AEF68C25A67}"/>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E16940D1-B31D-4EA8-813A-8E0B8951DC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97076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147D5359-484D-4EDA-9D66-D54EA8A5F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25020C-EACF-4B06-B03D-B74746A4A4BF}" type="slidenum">
              <a:rPr lang="it-IT" altLang="it-IT"/>
              <a:pPr>
                <a:spcBef>
                  <a:spcPct val="0"/>
                </a:spcBef>
              </a:pPr>
              <a:t>31</a:t>
            </a:fld>
            <a:endParaRPr lang="it-IT" altLang="it-IT"/>
          </a:p>
        </p:txBody>
      </p:sp>
      <p:sp>
        <p:nvSpPr>
          <p:cNvPr id="40963" name="Rectangle 2">
            <a:extLst>
              <a:ext uri="{FF2B5EF4-FFF2-40B4-BE49-F238E27FC236}">
                <a16:creationId xmlns:a16="http://schemas.microsoft.com/office/drawing/2014/main" id="{EDECF116-FA93-402A-B120-104F49619F77}"/>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3FC9C60A-7D03-4912-B212-CA3A43FA60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9234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378E3E4B-FD4C-4195-ABF0-BBE0A552B0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559F4A0-26DC-47B4-AD4E-05F62AF4B5CF}" type="slidenum">
              <a:rPr lang="it-IT" altLang="it-IT"/>
              <a:pPr>
                <a:spcBef>
                  <a:spcPct val="0"/>
                </a:spcBef>
              </a:pPr>
              <a:t>35</a:t>
            </a:fld>
            <a:endParaRPr lang="it-IT" altLang="it-IT"/>
          </a:p>
        </p:txBody>
      </p:sp>
      <p:sp>
        <p:nvSpPr>
          <p:cNvPr id="46083" name="Rectangle 2">
            <a:extLst>
              <a:ext uri="{FF2B5EF4-FFF2-40B4-BE49-F238E27FC236}">
                <a16:creationId xmlns:a16="http://schemas.microsoft.com/office/drawing/2014/main" id="{ECB7F80D-B49D-4436-ABCC-B43033F707F6}"/>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B6DC0F00-4B8D-4C2B-84B8-1289417129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524410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76CB85A6-CB71-4368-9DB6-CA0EE3D163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1A0BCD-0D5C-4D50-A97E-52D8E276AB49}" type="slidenum">
              <a:rPr lang="it-IT" altLang="it-IT">
                <a:latin typeface="Arial" panose="020B0604020202020204" pitchFamily="34" charset="0"/>
              </a:rPr>
              <a:pPr>
                <a:spcBef>
                  <a:spcPct val="0"/>
                </a:spcBef>
              </a:pPr>
              <a:t>36</a:t>
            </a:fld>
            <a:endParaRPr lang="it-IT" altLang="it-IT">
              <a:latin typeface="Arial" panose="020B0604020202020204" pitchFamily="34" charset="0"/>
            </a:endParaRPr>
          </a:p>
        </p:txBody>
      </p:sp>
      <p:sp>
        <p:nvSpPr>
          <p:cNvPr id="48131" name="Rectangle 2">
            <a:extLst>
              <a:ext uri="{FF2B5EF4-FFF2-40B4-BE49-F238E27FC236}">
                <a16:creationId xmlns:a16="http://schemas.microsoft.com/office/drawing/2014/main" id="{2ECAD02C-9DA2-4579-B389-4020B0D9507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9FDC3651-C3B6-4475-912C-9E2836BDD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t>La Spondilite Anchilosante ha rappresentato per lungo tempo il prototipo delle SpA assiali e per questa patologia sono a tutt’oggi accettati i criteri classificativi di new York del 1984. Sulla base di questi criteri, per classificare un paziente come affetto da SA occorre la presenza obbligatoria di sacroileite (può essere unilaterale di grado 3-4 o bilaterale di grado 2-4) e di almeno 1 criterio clinico tra quelli elencati nella diapositiva.</a:t>
            </a:r>
          </a:p>
        </p:txBody>
      </p:sp>
    </p:spTree>
    <p:extLst>
      <p:ext uri="{BB962C8B-B14F-4D97-AF65-F5344CB8AC3E}">
        <p14:creationId xmlns:p14="http://schemas.microsoft.com/office/powerpoint/2010/main" val="4111319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2A4F1E3D-5E6C-4FE7-8C19-2FD30815C8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C2C411D3-6BEE-44F8-B71E-657ECD7DFFAB}"/>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4A4DA03E-AC05-47E0-AC52-54B59FBD0757}"/>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M. GOVONI – LEZIONE [6]– [SPONDILOARTRITI]</a:t>
            </a:r>
          </a:p>
        </p:txBody>
      </p:sp>
    </p:spTree>
    <p:extLst>
      <p:ext uri="{BB962C8B-B14F-4D97-AF65-F5344CB8AC3E}">
        <p14:creationId xmlns:p14="http://schemas.microsoft.com/office/powerpoint/2010/main" val="405218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914400" y="609600"/>
            <a:ext cx="10363200" cy="1143000"/>
          </a:xfrm>
        </p:spPr>
        <p:txBody>
          <a:bodyPr/>
          <a:lstStyle/>
          <a:p>
            <a:r>
              <a:rPr lang="it-IT"/>
              <a:t>Fare clic per modificare lo stile del titolo</a:t>
            </a:r>
          </a:p>
        </p:txBody>
      </p:sp>
      <p:sp>
        <p:nvSpPr>
          <p:cNvPr id="3" name="Segnaposto contenuto 2"/>
          <p:cNvSpPr>
            <a:spLocks noGrp="1"/>
          </p:cNvSpPr>
          <p:nvPr>
            <p:ph sz="quarter" idx="1"/>
          </p:nvPr>
        </p:nvSpPr>
        <p:spPr>
          <a:xfrm>
            <a:off x="9144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9144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61976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F91AB3B7-D115-4551-899F-7944F80DC4CA}"/>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0A86783A-2B69-4F2C-93B2-460ACD95266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013C6A01-A6CE-40C1-9D64-28132B3516EA}"/>
              </a:ext>
            </a:extLst>
          </p:cNvPr>
          <p:cNvSpPr>
            <a:spLocks noGrp="1" noChangeArrowheads="1"/>
          </p:cNvSpPr>
          <p:nvPr>
            <p:ph type="sldNum" sz="quarter" idx="12"/>
          </p:nvPr>
        </p:nvSpPr>
        <p:spPr>
          <a:ln/>
        </p:spPr>
        <p:txBody>
          <a:bodyPr/>
          <a:lstStyle>
            <a:lvl1pPr>
              <a:defRPr/>
            </a:lvl1pPr>
          </a:lstStyle>
          <a:p>
            <a:pPr>
              <a:defRPr/>
            </a:pPr>
            <a:fld id="{31B83F51-798D-4A6A-949D-B12A03E90DCA}" type="slidenum">
              <a:rPr lang="it-IT" altLang="it-IT"/>
              <a:pPr>
                <a:defRPr/>
              </a:pPr>
              <a:t>‹N›</a:t>
            </a:fld>
            <a:endParaRPr lang="it-IT" altLang="it-IT"/>
          </a:p>
        </p:txBody>
      </p:sp>
    </p:spTree>
    <p:extLst>
      <p:ext uri="{BB962C8B-B14F-4D97-AF65-F5344CB8AC3E}">
        <p14:creationId xmlns:p14="http://schemas.microsoft.com/office/powerpoint/2010/main" val="252662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292220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6" name="Slide Number Placeholder 5"/>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2" descr="Risultati immagini per unife">
            <a:extLst>
              <a:ext uri="{FF2B5EF4-FFF2-40B4-BE49-F238E27FC236}">
                <a16:creationId xmlns:a16="http://schemas.microsoft.com/office/drawing/2014/main" id="{9CE44146-814C-4686-B66C-DE8D57C73A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05302580-64C2-4047-BB6A-8FB92A02B929}"/>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59BBD32B-617E-4136-8809-D82E9D2E250D}"/>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M. GOVONI – LEZIONE [6]– [SPONDILOARTRITI]</a:t>
            </a:r>
          </a:p>
        </p:txBody>
      </p:sp>
    </p:spTree>
    <p:extLst>
      <p:ext uri="{BB962C8B-B14F-4D97-AF65-F5344CB8AC3E}">
        <p14:creationId xmlns:p14="http://schemas.microsoft.com/office/powerpoint/2010/main" val="1233091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512063" y="259171"/>
            <a:ext cx="11164823" cy="828965"/>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512064" y="1371600"/>
            <a:ext cx="5522974" cy="4497494"/>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6217920" y="1371600"/>
            <a:ext cx="5458967" cy="449749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Slide Number Placeholder 6"/>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43883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585216" y="286603"/>
            <a:ext cx="11091670" cy="828965"/>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585216" y="1345765"/>
            <a:ext cx="5449824"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585216" y="2082047"/>
            <a:ext cx="5449824" cy="38784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217920" y="1345765"/>
            <a:ext cx="5458967"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217920" y="2082047"/>
            <a:ext cx="5458966" cy="3878487"/>
          </a:xfrm>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37780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5" name="Slide Number Placeholder 4"/>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spTree>
    <p:extLst>
      <p:ext uri="{BB962C8B-B14F-4D97-AF65-F5344CB8AC3E}">
        <p14:creationId xmlns:p14="http://schemas.microsoft.com/office/powerpoint/2010/main" val="138799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Slide Number Placeholder 8"/>
          <p:cNvSpPr>
            <a:spLocks noGrp="1"/>
          </p:cNvSpPr>
          <p:nvPr>
            <p:ph type="sldNum" sz="quarter" idx="12"/>
          </p:nvPr>
        </p:nvSpPr>
        <p:spPr>
          <a:xfrm>
            <a:off x="11022348" y="6459785"/>
            <a:ext cx="654539" cy="365125"/>
          </a:xfrm>
          <a:prstGeom prst="rect">
            <a:avLst/>
          </a:prstGeom>
        </p:spPr>
        <p:txBody>
          <a:bodyPr/>
          <a:lstStyle/>
          <a:p>
            <a:fld id="{F6739447-8AC7-4639-8DD6-3A048017A368}" type="slidenum">
              <a:rPr lang="it-IT" smtClean="0"/>
              <a:t>‹N›</a:t>
            </a:fld>
            <a:endParaRPr lang="it-IT"/>
          </a:p>
        </p:txBody>
      </p:sp>
      <p:pic>
        <p:nvPicPr>
          <p:cNvPr id="10" name="Picture 2" descr="Risultati immagini per unife">
            <a:extLst>
              <a:ext uri="{FF2B5EF4-FFF2-40B4-BE49-F238E27FC236}">
                <a16:creationId xmlns:a16="http://schemas.microsoft.com/office/drawing/2014/main" id="{10E906EA-3D43-41CD-BA7B-42B5076621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unife">
            <a:extLst>
              <a:ext uri="{FF2B5EF4-FFF2-40B4-BE49-F238E27FC236}">
                <a16:creationId xmlns:a16="http://schemas.microsoft.com/office/drawing/2014/main" id="{99B48F9F-5F08-40D8-A1AC-FCD748181664}"/>
              </a:ext>
            </a:extLst>
          </p:cNvPr>
          <p:cNvPicPr>
            <a:picLocks noChangeAspect="1" noChangeArrowheads="1"/>
          </p:cNvPicPr>
          <p:nvPr userDrawn="1"/>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E49008A3-D64E-42C5-AD25-6AB68470F02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M. GOVONI – LEZIONE [6]– [SPONDILOARTRITI]</a:t>
            </a:r>
          </a:p>
        </p:txBody>
      </p:sp>
    </p:spTree>
    <p:extLst>
      <p:ext uri="{BB962C8B-B14F-4D97-AF65-F5344CB8AC3E}">
        <p14:creationId xmlns:p14="http://schemas.microsoft.com/office/powerpoint/2010/main" val="294431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9144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01DBFF51-5BB9-43AB-A7D3-85E4EA500371}"/>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A2CA34EA-9CF5-49E7-BD7B-DD83E12263C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C020B599-0340-49BE-BCC3-C13F92476A1B}"/>
              </a:ext>
            </a:extLst>
          </p:cNvPr>
          <p:cNvSpPr>
            <a:spLocks noGrp="1" noChangeArrowheads="1"/>
          </p:cNvSpPr>
          <p:nvPr>
            <p:ph type="sldNum" sz="quarter" idx="12"/>
          </p:nvPr>
        </p:nvSpPr>
        <p:spPr>
          <a:ln/>
        </p:spPr>
        <p:txBody>
          <a:bodyPr/>
          <a:lstStyle>
            <a:lvl1pPr>
              <a:defRPr/>
            </a:lvl1pPr>
          </a:lstStyle>
          <a:p>
            <a:pPr>
              <a:defRPr/>
            </a:pPr>
            <a:fld id="{0DE55939-AA8C-43CB-B09C-DCB91A34C636}" type="slidenum">
              <a:rPr lang="it-IT" altLang="it-IT"/>
              <a:pPr>
                <a:defRPr/>
              </a:pPr>
              <a:t>‹N›</a:t>
            </a:fld>
            <a:endParaRPr lang="it-IT" altLang="it-IT"/>
          </a:p>
        </p:txBody>
      </p:sp>
    </p:spTree>
    <p:extLst>
      <p:ext uri="{BB962C8B-B14F-4D97-AF65-F5344CB8AC3E}">
        <p14:creationId xmlns:p14="http://schemas.microsoft.com/office/powerpoint/2010/main" val="99964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914400" y="609600"/>
            <a:ext cx="10363200" cy="1143000"/>
          </a:xfrm>
        </p:spPr>
        <p:txBody>
          <a:bodyPr/>
          <a:lstStyle/>
          <a:p>
            <a:r>
              <a:rPr lang="it-IT"/>
              <a:t>Fare clic per modificare lo stile del titolo</a:t>
            </a:r>
          </a:p>
        </p:txBody>
      </p:sp>
      <p:sp>
        <p:nvSpPr>
          <p:cNvPr id="3" name="Segnaposto contenuto 2"/>
          <p:cNvSpPr>
            <a:spLocks noGrp="1"/>
          </p:cNvSpPr>
          <p:nvPr>
            <p:ph sz="half" idx="1"/>
          </p:nvPr>
        </p:nvSpPr>
        <p:spPr>
          <a:xfrm>
            <a:off x="914400" y="1981200"/>
            <a:ext cx="508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6197600" y="19812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197600" y="4114800"/>
            <a:ext cx="508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8FB368BF-EAD2-4170-ADAE-FC67AE9B48FC}"/>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D49698D3-8DF0-46B7-A20B-3782895BC6F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18835AC8-7FDC-4EEA-B77A-4ED5B0DB4F30}"/>
              </a:ext>
            </a:extLst>
          </p:cNvPr>
          <p:cNvSpPr>
            <a:spLocks noGrp="1" noChangeArrowheads="1"/>
          </p:cNvSpPr>
          <p:nvPr>
            <p:ph type="sldNum" sz="quarter" idx="12"/>
          </p:nvPr>
        </p:nvSpPr>
        <p:spPr>
          <a:ln/>
        </p:spPr>
        <p:txBody>
          <a:bodyPr/>
          <a:lstStyle>
            <a:lvl1pPr>
              <a:defRPr/>
            </a:lvl1pPr>
          </a:lstStyle>
          <a:p>
            <a:pPr>
              <a:defRPr/>
            </a:pPr>
            <a:fld id="{771D450B-D888-45D4-BC96-E79715CC53D1}" type="slidenum">
              <a:rPr lang="it-IT" altLang="it-IT"/>
              <a:pPr>
                <a:defRPr/>
              </a:pPr>
              <a:t>‹N›</a:t>
            </a:fld>
            <a:endParaRPr lang="it-IT" altLang="it-IT"/>
          </a:p>
        </p:txBody>
      </p:sp>
    </p:spTree>
    <p:extLst>
      <p:ext uri="{BB962C8B-B14F-4D97-AF65-F5344CB8AC3E}">
        <p14:creationId xmlns:p14="http://schemas.microsoft.com/office/powerpoint/2010/main" val="354459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10621" y="286603"/>
            <a:ext cx="11166267" cy="801533"/>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510621" y="1271016"/>
            <a:ext cx="11166267" cy="4598078"/>
          </a:xfrm>
          <a:prstGeom prst="rect">
            <a:avLst/>
          </a:prstGeom>
        </p:spPr>
        <p:txBody>
          <a:bodyPr vert="horz" lIns="0" tIns="45720" rIns="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Slide Number Placeholder 5"/>
          <p:cNvSpPr>
            <a:spLocks noGrp="1"/>
          </p:cNvSpPr>
          <p:nvPr>
            <p:ph type="sldNum" sz="quarter" idx="4"/>
          </p:nvPr>
        </p:nvSpPr>
        <p:spPr>
          <a:xfrm>
            <a:off x="11022348" y="6459785"/>
            <a:ext cx="654539" cy="365125"/>
          </a:xfrm>
          <a:prstGeom prst="rect">
            <a:avLst/>
          </a:prstGeom>
        </p:spPr>
        <p:txBody>
          <a:bodyPr vert="horz" lIns="91440" tIns="45720" rIns="91440" bIns="45720" rtlCol="0" anchor="ctr"/>
          <a:lstStyle>
            <a:lvl1pPr algn="r">
              <a:defRPr sz="1050">
                <a:solidFill>
                  <a:schemeClr val="bg2">
                    <a:lumMod val="50000"/>
                  </a:schemeClr>
                </a:solidFill>
              </a:defRPr>
            </a:lvl1pPr>
          </a:lstStyle>
          <a:p>
            <a:fld id="{F6739447-8AC7-4639-8DD6-3A048017A368}" type="slidenum">
              <a:rPr lang="it-IT" smtClean="0"/>
              <a:pPr/>
              <a:t>‹N›</a:t>
            </a:fld>
            <a:endParaRPr lang="it-IT" dirty="0"/>
          </a:p>
        </p:txBody>
      </p:sp>
      <p:cxnSp>
        <p:nvCxnSpPr>
          <p:cNvPr id="10" name="Straight Connector 9"/>
          <p:cNvCxnSpPr>
            <a:cxnSpLocks/>
          </p:cNvCxnSpPr>
          <p:nvPr/>
        </p:nvCxnSpPr>
        <p:spPr>
          <a:xfrm>
            <a:off x="510621" y="1106909"/>
            <a:ext cx="1116626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Risultati immagini per unife">
            <a:extLst>
              <a:ext uri="{FF2B5EF4-FFF2-40B4-BE49-F238E27FC236}">
                <a16:creationId xmlns:a16="http://schemas.microsoft.com/office/drawing/2014/main" id="{6FA51658-06CD-4809-A687-B482149651D1}"/>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0621" y="6467296"/>
            <a:ext cx="1270254" cy="321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unife">
            <a:extLst>
              <a:ext uri="{FF2B5EF4-FFF2-40B4-BE49-F238E27FC236}">
                <a16:creationId xmlns:a16="http://schemas.microsoft.com/office/drawing/2014/main" id="{B9620098-B957-41CE-B0AF-27D61A3CD743}"/>
              </a:ext>
            </a:extLst>
          </p:cNvPr>
          <p:cNvPicPr>
            <a:picLocks noChangeAspect="1" noChangeArrowheads="1"/>
          </p:cNvPicPr>
          <p:nvPr userDrawn="1"/>
        </p:nvPicPr>
        <p:blipFill rotWithShape="1">
          <a:blip r:embed="rId13">
            <a:duotone>
              <a:schemeClr val="accent6">
                <a:shade val="45000"/>
                <a:satMod val="135000"/>
              </a:schemeClr>
              <a:prstClr val="white"/>
            </a:duotone>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val="0"/>
              </a:ext>
            </a:extLst>
          </a:blip>
          <a:srcRect r="57724" b="2329"/>
          <a:stretch/>
        </p:blipFill>
        <p:spPr bwMode="auto">
          <a:xfrm>
            <a:off x="27433" y="6387047"/>
            <a:ext cx="416794" cy="41282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58499237-D03C-4E6C-921C-FAB33039F8E4}"/>
              </a:ext>
            </a:extLst>
          </p:cNvPr>
          <p:cNvSpPr txBox="1"/>
          <p:nvPr userDrawn="1"/>
        </p:nvSpPr>
        <p:spPr>
          <a:xfrm>
            <a:off x="2359152" y="6497390"/>
            <a:ext cx="838504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100" dirty="0">
                <a:solidFill>
                  <a:schemeClr val="bg2">
                    <a:lumMod val="50000"/>
                  </a:schemeClr>
                </a:solidFill>
              </a:rPr>
              <a:t>FACOLTA’ di MEDICINA E CHIRURGIA - CORSO DI REUMATOLOGIA –  PROF. M. GOVONI – LEZIONE [6]– [SPONDILOARTRITI]</a:t>
            </a:r>
          </a:p>
        </p:txBody>
      </p:sp>
    </p:spTree>
    <p:extLst>
      <p:ext uri="{BB962C8B-B14F-4D97-AF65-F5344CB8AC3E}">
        <p14:creationId xmlns:p14="http://schemas.microsoft.com/office/powerpoint/2010/main" val="24045532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marcello.govoni@unife.i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wm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http://www.emedicine.com/radio/images/2129Dscn0227_copy.jpg" TargetMode="External"/><Relationship Id="rId3" Type="http://schemas.openxmlformats.org/officeDocument/2006/relationships/image" Target="../media/image55.png"/><Relationship Id="rId7" Type="http://schemas.openxmlformats.org/officeDocument/2006/relationships/hyperlink" Target="http://www.emedicine.com/cgi-bin/foxweb.exe/makezoom@/em/makezoom?picture=\websites\emedicine\radio\images\Large\2129Dscn0227_copy.jpg&amp;template=izoom2"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http://www.emedicine.com/radio/images/2126Dscn0224_copy.jpg" TargetMode="External"/><Relationship Id="rId10" Type="http://schemas.openxmlformats.org/officeDocument/2006/relationships/image" Target="http://www.emedicine.com/radio/images/2124Dscn0220_copy.jpg" TargetMode="External"/><Relationship Id="rId4" Type="http://schemas.openxmlformats.org/officeDocument/2006/relationships/image" Target="http://www.emedicine.com/radio/images/2125223_arrow.jpg" TargetMode="External"/><Relationship Id="rId9"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hyperlink" Target="http://images.google.it/imgres?imgurl=http://sarcoidosi.info/sarcoidosi/assets/eritema_nodoso.jpg&amp;imgrefurl=http://www.lookfordiagnosis.com/mesh_info.php?term%3DEritema%2BNodoso%26lang%3D3&amp;usg=__2Gu1i9zQdUVjYsksPLu17TBIlI0=&amp;h=610&amp;w=400&amp;sz=49&amp;hl=it&amp;start=3&amp;tbnid=iZ4jkUK43PM1RM:&amp;tbnh=136&amp;tbnw=89&amp;prev=/images?q%3Deritema%2Bnodoso%26gbv%3D2%26hl%3Dit%26sa%3DG" TargetMode="External"/><Relationship Id="rId7"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10.xml"/><Relationship Id="rId6" Type="http://schemas.openxmlformats.org/officeDocument/2006/relationships/hyperlink" Target="http://www.google.it/url?sa=i&amp;rct=j&amp;q=&amp;esrc=s&amp;source=images&amp;cd=&amp;cad=rja&amp;uact=8&amp;ved=0CAcQjRw&amp;url=http://www.bjorl.org.br/conteudo/acervo/print_acervo_english.asp?id%3D3891&amp;ei=sK5CVNBnhr49vsKAuAk&amp;bvm=bv.77648437,d.bGQ&amp;psig=AFQjCNFryU_6ICWhAQviTJoFjIUKfjjUxg&amp;ust=1413742535856936"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hyperlink" Target="https://www.google.it/imgres?imgurl=http://www.salutesicilia.com/images/phoca_thumb_l_6.jpg&amp;imgrefurl=http://www.salutesicilia.com/parliamo-di/le-malattie-reumatiche/spondiloartriti.html&amp;docid=syCMBXiKQy0FgM&amp;tbnid=IDwdNT_Quy-49M:&amp;w=143&amp;h=180&amp;ei=Xgm1VfyAO8HxUNDcvpAD&amp;ved=0CAIQxiAwAGoVChMI_Kf1sZr5xgIVwTgUCh1Qrg8y&amp;iact=c"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eg"/></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08.jpeg"/><Relationship Id="rId13" Type="http://schemas.openxmlformats.org/officeDocument/2006/relationships/image" Target="../media/image118.jpeg"/><Relationship Id="rId3" Type="http://schemas.openxmlformats.org/officeDocument/2006/relationships/notesSlide" Target="../notesSlides/notesSlide36.xml"/><Relationship Id="rId7" Type="http://schemas.openxmlformats.org/officeDocument/2006/relationships/image" Target="../media/image109.jpeg"/><Relationship Id="rId12" Type="http://schemas.openxmlformats.org/officeDocument/2006/relationships/image" Target="../media/image11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3.jpeg"/><Relationship Id="rId11" Type="http://schemas.openxmlformats.org/officeDocument/2006/relationships/image" Target="../media/image116.wmf"/><Relationship Id="rId5" Type="http://schemas.openxmlformats.org/officeDocument/2006/relationships/image" Target="../media/image112.png"/><Relationship Id="rId10" Type="http://schemas.openxmlformats.org/officeDocument/2006/relationships/image" Target="../media/image115.wmf"/><Relationship Id="rId4" Type="http://schemas.openxmlformats.org/officeDocument/2006/relationships/oleObject" Target="../embeddings/oleObject1.bin"/><Relationship Id="rId9" Type="http://schemas.openxmlformats.org/officeDocument/2006/relationships/image" Target="../media/image114.w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hyperlink" Target="http://images.google.it/imgres?imgurl=http://sarcoidosi.info/sarcoidosi/assets/eritema_nodoso.jpg&amp;imgrefurl=http://www.lookfordiagnosis.com/mesh_info.php?term%3DEritema%2BNodoso%26lang%3D3&amp;usg=__2Gu1i9zQdUVjYsksPLu17TBIlI0=&amp;h=610&amp;w=400&amp;sz=49&amp;hl=it&amp;start=3&amp;tbnid=iZ4jkUK43PM1RM:&amp;tbnh=136&amp;tbnw=89&amp;prev=/images?q%3Deritema%2Bnodoso%26gbv%3D2%26hl%3Dit%26sa%3DG" TargetMode="External"/><Relationship Id="rId7" Type="http://schemas.openxmlformats.org/officeDocument/2006/relationships/image" Target="../media/image76.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hyperlink" Target="http://www.google.it/url?sa=i&amp;rct=j&amp;q=&amp;esrc=s&amp;source=images&amp;cd=&amp;cad=rja&amp;uact=8&amp;ved=0CAcQjRw&amp;url=http://www.bjorl.org.br/conteudo/acervo/print_acervo_english.asp?id%3D3891&amp;ei=sK5CVNBnhr49vsKAuAk&amp;bvm=bv.77648437,d.bGQ&amp;psig=AFQjCNFryU_6ICWhAQviTJoFjIUKfjjUxg&amp;ust=1413742535856936"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9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750E9E-954F-4B7A-A2BA-5E3D7938564D}"/>
              </a:ext>
            </a:extLst>
          </p:cNvPr>
          <p:cNvSpPr>
            <a:spLocks noGrp="1"/>
          </p:cNvSpPr>
          <p:nvPr>
            <p:ph type="ctrTitle"/>
          </p:nvPr>
        </p:nvSpPr>
        <p:spPr/>
        <p:txBody>
          <a:bodyPr/>
          <a:lstStyle/>
          <a:p>
            <a:r>
              <a:rPr lang="it-IT" altLang="it-IT" dirty="0"/>
              <a:t>Spondiloartriti</a:t>
            </a:r>
            <a:endParaRPr lang="it-IT" dirty="0"/>
          </a:p>
        </p:txBody>
      </p:sp>
      <p:sp>
        <p:nvSpPr>
          <p:cNvPr id="3" name="Sottotitolo 2">
            <a:extLst>
              <a:ext uri="{FF2B5EF4-FFF2-40B4-BE49-F238E27FC236}">
                <a16:creationId xmlns:a16="http://schemas.microsoft.com/office/drawing/2014/main" id="{53331731-A97F-4329-A063-4EDD1BBEC5C8}"/>
              </a:ext>
            </a:extLst>
          </p:cNvPr>
          <p:cNvSpPr>
            <a:spLocks noGrp="1"/>
          </p:cNvSpPr>
          <p:nvPr>
            <p:ph type="subTitle" idx="1"/>
          </p:nvPr>
        </p:nvSpPr>
        <p:spPr>
          <a:xfrm>
            <a:off x="1100051" y="4455621"/>
            <a:ext cx="10058400" cy="1565800"/>
          </a:xfrm>
        </p:spPr>
        <p:txBody>
          <a:bodyPr>
            <a:normAutofit/>
          </a:bodyPr>
          <a:lstStyle/>
          <a:p>
            <a:pPr algn="ctr"/>
            <a:r>
              <a:rPr lang="it-IT" sz="1700" dirty="0"/>
              <a:t>Prof. Marcello Govoni – </a:t>
            </a:r>
            <a:r>
              <a:rPr lang="it-IT" sz="1700" dirty="0">
                <a:hlinkClick r:id="rId2"/>
              </a:rPr>
              <a:t>marcello.govoni@unife.it</a:t>
            </a:r>
            <a:endParaRPr lang="it-IT" sz="1700" dirty="0"/>
          </a:p>
          <a:p>
            <a:pPr algn="ctr"/>
            <a:r>
              <a:rPr lang="it-IT" sz="1200" i="1" dirty="0"/>
              <a:t>Sezione di reumatologia ed ematologia </a:t>
            </a:r>
          </a:p>
          <a:p>
            <a:pPr algn="ctr"/>
            <a:r>
              <a:rPr lang="it-IT" sz="1200" dirty="0"/>
              <a:t>Dipartimento di Scienze mediche </a:t>
            </a:r>
          </a:p>
          <a:p>
            <a:pPr algn="ctr"/>
            <a:r>
              <a:rPr lang="it-IT" sz="1200" b="1" dirty="0"/>
              <a:t>Università degli studi di Ferrara</a:t>
            </a:r>
          </a:p>
        </p:txBody>
      </p:sp>
      <p:pic>
        <p:nvPicPr>
          <p:cNvPr id="4" name="Immagine 2">
            <a:extLst>
              <a:ext uri="{FF2B5EF4-FFF2-40B4-BE49-F238E27FC236}">
                <a16:creationId xmlns:a16="http://schemas.microsoft.com/office/drawing/2014/main" id="{0D0180C3-1ACD-4927-9017-8D53BE7F9A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35725" y="2793134"/>
            <a:ext cx="22383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43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3">
            <a:extLst>
              <a:ext uri="{FF2B5EF4-FFF2-40B4-BE49-F238E27FC236}">
                <a16:creationId xmlns:a16="http://schemas.microsoft.com/office/drawing/2014/main" id="{2AE4E89E-C5F9-454D-B48F-644F7EA1B5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201" y="1035831"/>
            <a:ext cx="10351907" cy="465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532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ttangolo 46">
            <a:extLst>
              <a:ext uri="{FF2B5EF4-FFF2-40B4-BE49-F238E27FC236}">
                <a16:creationId xmlns:a16="http://schemas.microsoft.com/office/drawing/2014/main" id="{30096580-4844-4658-A5E0-D8810BBC7491}"/>
              </a:ext>
            </a:extLst>
          </p:cNvPr>
          <p:cNvSpPr>
            <a:spLocks noChangeArrowheads="1"/>
          </p:cNvSpPr>
          <p:nvPr/>
        </p:nvSpPr>
        <p:spPr bwMode="auto">
          <a:xfrm>
            <a:off x="2279651" y="3482975"/>
            <a:ext cx="3095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2857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 typeface="Wingdings" panose="05000000000000000000" pitchFamily="2" charset="2"/>
              <a:buChar char="§"/>
            </a:pPr>
            <a:r>
              <a:rPr lang="it-IT" altLang="it-IT" b="1">
                <a:latin typeface="Tahoma" panose="020B0604030504040204" pitchFamily="34" charset="0"/>
                <a:cs typeface="Tahoma" panose="020B0604030504040204" pitchFamily="34" charset="0"/>
              </a:rPr>
              <a:t>Spondilite</a:t>
            </a:r>
          </a:p>
          <a:p>
            <a:pPr lvl="1" eaLnBrk="1" hangingPunct="1">
              <a:spcBef>
                <a:spcPct val="0"/>
              </a:spcBef>
              <a:buFont typeface="Wingdings" panose="05000000000000000000" pitchFamily="2" charset="2"/>
              <a:buChar char="§"/>
            </a:pPr>
            <a:r>
              <a:rPr lang="it-IT" altLang="it-IT" b="1">
                <a:latin typeface="Tahoma" panose="020B0604030504040204" pitchFamily="34" charset="0"/>
                <a:cs typeface="Tahoma" panose="020B0604030504040204" pitchFamily="34" charset="0"/>
              </a:rPr>
              <a:t>Sacroileite</a:t>
            </a:r>
          </a:p>
        </p:txBody>
      </p:sp>
      <p:sp>
        <p:nvSpPr>
          <p:cNvPr id="5" name="AutoShape 9">
            <a:extLst>
              <a:ext uri="{FF2B5EF4-FFF2-40B4-BE49-F238E27FC236}">
                <a16:creationId xmlns:a16="http://schemas.microsoft.com/office/drawing/2014/main" id="{FF8ACB65-B0FA-4C05-8236-118CCECD2B71}"/>
              </a:ext>
            </a:extLst>
          </p:cNvPr>
          <p:cNvSpPr>
            <a:spLocks noChangeArrowheads="1"/>
          </p:cNvSpPr>
          <p:nvPr/>
        </p:nvSpPr>
        <p:spPr bwMode="auto">
          <a:xfrm>
            <a:off x="6575426" y="2547939"/>
            <a:ext cx="3192463" cy="593725"/>
          </a:xfrm>
          <a:prstGeom prst="roundRect">
            <a:avLst>
              <a:gd name="adj" fmla="val 48236"/>
            </a:avLst>
          </a:prstGeom>
          <a:solidFill>
            <a:schemeClr val="accent1">
              <a:lumMod val="20000"/>
              <a:lumOff val="80000"/>
            </a:schemeClr>
          </a:solidFill>
          <a:ln w="28575">
            <a:solidFill>
              <a:srgbClr val="FAA000"/>
            </a:solidFill>
            <a:round/>
            <a:headEnd/>
            <a:tailEnd/>
          </a:ln>
          <a:effectLst>
            <a:outerShdw blurRad="63500" dist="101600" dir="8100000" algn="ctr" rotWithShape="0">
              <a:srgbClr val="000000">
                <a:alpha val="34998"/>
              </a:srgbClr>
            </a:outerShdw>
          </a:effectLst>
        </p:spPr>
        <p:txBody>
          <a:bodyPr wrap="none" anchor="ctr"/>
          <a:lstStyle/>
          <a:p>
            <a:pPr algn="ctr" eaLnBrk="1" hangingPunct="1">
              <a:defRPr/>
            </a:pPr>
            <a:r>
              <a:rPr lang="it-IT" altLang="it-IT" sz="2800" b="1" dirty="0">
                <a:latin typeface="Tahoma" pitchFamily="34" charset="0"/>
                <a:cs typeface="Tahoma" pitchFamily="34" charset="0"/>
              </a:rPr>
              <a:t>Periferiche</a:t>
            </a:r>
            <a:endParaRPr lang="it-IT" sz="2800" dirty="0">
              <a:latin typeface="Arial" charset="0"/>
              <a:ea typeface="ヒラギノ角ゴ Pro W3" charset="0"/>
              <a:cs typeface="ヒラギノ角ゴ Pro W3" charset="0"/>
            </a:endParaRPr>
          </a:p>
        </p:txBody>
      </p:sp>
      <p:sp>
        <p:nvSpPr>
          <p:cNvPr id="13316" name="Rettangolo 51">
            <a:extLst>
              <a:ext uri="{FF2B5EF4-FFF2-40B4-BE49-F238E27FC236}">
                <a16:creationId xmlns:a16="http://schemas.microsoft.com/office/drawing/2014/main" id="{DFB7DEA4-F644-4625-A35A-7BB749820DD6}"/>
              </a:ext>
            </a:extLst>
          </p:cNvPr>
          <p:cNvSpPr>
            <a:spLocks noChangeArrowheads="1"/>
          </p:cNvSpPr>
          <p:nvPr/>
        </p:nvSpPr>
        <p:spPr bwMode="auto">
          <a:xfrm>
            <a:off x="6600826" y="3413125"/>
            <a:ext cx="31099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2857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ct val="0"/>
              </a:spcBef>
              <a:buFont typeface="Wingdings" panose="05000000000000000000" pitchFamily="2" charset="2"/>
              <a:buChar char="§"/>
            </a:pPr>
            <a:r>
              <a:rPr lang="it-IT" altLang="it-IT" b="1">
                <a:latin typeface="Tahoma" panose="020B0604030504040204" pitchFamily="34" charset="0"/>
                <a:cs typeface="Tahoma" panose="020B0604030504040204" pitchFamily="34" charset="0"/>
              </a:rPr>
              <a:t>Artrite</a:t>
            </a:r>
          </a:p>
          <a:p>
            <a:pPr lvl="1" eaLnBrk="1" hangingPunct="1">
              <a:spcBef>
                <a:spcPct val="0"/>
              </a:spcBef>
              <a:buFont typeface="Wingdings" panose="05000000000000000000" pitchFamily="2" charset="2"/>
              <a:buChar char="§"/>
            </a:pPr>
            <a:r>
              <a:rPr lang="it-IT" altLang="it-IT" b="1">
                <a:latin typeface="Tahoma" panose="020B0604030504040204" pitchFamily="34" charset="0"/>
                <a:cs typeface="Tahoma" panose="020B0604030504040204" pitchFamily="34" charset="0"/>
              </a:rPr>
              <a:t>Entesite</a:t>
            </a:r>
          </a:p>
          <a:p>
            <a:pPr lvl="1" eaLnBrk="1" hangingPunct="1">
              <a:spcBef>
                <a:spcPct val="0"/>
              </a:spcBef>
              <a:buFont typeface="Wingdings" panose="05000000000000000000" pitchFamily="2" charset="2"/>
              <a:buChar char="§"/>
            </a:pPr>
            <a:r>
              <a:rPr lang="it-IT" altLang="it-IT" b="1">
                <a:latin typeface="Tahoma" panose="020B0604030504040204" pitchFamily="34" charset="0"/>
                <a:cs typeface="Tahoma" panose="020B0604030504040204" pitchFamily="34" charset="0"/>
              </a:rPr>
              <a:t>Tenosinovite </a:t>
            </a:r>
          </a:p>
          <a:p>
            <a:pPr lvl="1" eaLnBrk="1" hangingPunct="1">
              <a:spcBef>
                <a:spcPct val="0"/>
              </a:spcBef>
              <a:buFont typeface="Wingdings" panose="05000000000000000000" pitchFamily="2" charset="2"/>
              <a:buChar char="§"/>
            </a:pPr>
            <a:r>
              <a:rPr lang="it-IT" altLang="it-IT" b="1">
                <a:latin typeface="Tahoma" panose="020B0604030504040204" pitchFamily="34" charset="0"/>
                <a:cs typeface="Tahoma" panose="020B0604030504040204" pitchFamily="34" charset="0"/>
              </a:rPr>
              <a:t>Dattilite</a:t>
            </a:r>
            <a:endParaRPr lang="en-US" altLang="it-IT" b="1">
              <a:latin typeface="Tahoma" panose="020B0604030504040204" pitchFamily="34" charset="0"/>
              <a:cs typeface="Tahoma" panose="020B0604030504040204" pitchFamily="34" charset="0"/>
            </a:endParaRPr>
          </a:p>
        </p:txBody>
      </p:sp>
      <p:sp>
        <p:nvSpPr>
          <p:cNvPr id="7" name="AutoShape 9">
            <a:extLst>
              <a:ext uri="{FF2B5EF4-FFF2-40B4-BE49-F238E27FC236}">
                <a16:creationId xmlns:a16="http://schemas.microsoft.com/office/drawing/2014/main" id="{91D253C4-10B8-4214-80C9-35FEF8D6C4F4}"/>
              </a:ext>
            </a:extLst>
          </p:cNvPr>
          <p:cNvSpPr>
            <a:spLocks noChangeArrowheads="1"/>
          </p:cNvSpPr>
          <p:nvPr/>
        </p:nvSpPr>
        <p:spPr bwMode="auto">
          <a:xfrm>
            <a:off x="2254251" y="2547939"/>
            <a:ext cx="3192463" cy="593725"/>
          </a:xfrm>
          <a:prstGeom prst="roundRect">
            <a:avLst>
              <a:gd name="adj" fmla="val 48236"/>
            </a:avLst>
          </a:prstGeom>
          <a:solidFill>
            <a:schemeClr val="accent1">
              <a:lumMod val="20000"/>
              <a:lumOff val="80000"/>
            </a:schemeClr>
          </a:solidFill>
          <a:ln w="28575">
            <a:solidFill>
              <a:srgbClr val="FAA000"/>
            </a:solidFill>
            <a:round/>
            <a:headEnd/>
            <a:tailEnd/>
          </a:ln>
          <a:effectLst>
            <a:outerShdw blurRad="63500" dist="101600" dir="8100000" algn="ctr" rotWithShape="0">
              <a:srgbClr val="000000">
                <a:alpha val="34998"/>
              </a:srgbClr>
            </a:outerShdw>
          </a:effectLst>
        </p:spPr>
        <p:txBody>
          <a:bodyPr wrap="none" anchor="ctr"/>
          <a:lstStyle/>
          <a:p>
            <a:pPr algn="ctr" eaLnBrk="1" hangingPunct="1">
              <a:defRPr/>
            </a:pPr>
            <a:r>
              <a:rPr lang="it-IT" altLang="it-IT" sz="2800" b="1" dirty="0">
                <a:latin typeface="Tahoma" pitchFamily="34" charset="0"/>
                <a:cs typeface="Tahoma" pitchFamily="34" charset="0"/>
              </a:rPr>
              <a:t>Assiali</a:t>
            </a:r>
            <a:endParaRPr lang="it-IT" sz="2800" dirty="0">
              <a:latin typeface="Arial" charset="0"/>
              <a:ea typeface="ヒラギノ角ゴ Pro W3" charset="0"/>
              <a:cs typeface="ヒラギノ角ゴ Pro W3" charset="0"/>
            </a:endParaRPr>
          </a:p>
        </p:txBody>
      </p:sp>
      <p:sp>
        <p:nvSpPr>
          <p:cNvPr id="13318" name="Rectangle 2">
            <a:extLst>
              <a:ext uri="{FF2B5EF4-FFF2-40B4-BE49-F238E27FC236}">
                <a16:creationId xmlns:a16="http://schemas.microsoft.com/office/drawing/2014/main" id="{168DEBCB-7203-4B75-96F2-250B532D4F3B}"/>
              </a:ext>
            </a:extLst>
          </p:cNvPr>
          <p:cNvSpPr>
            <a:spLocks noGrp="1" noChangeArrowheads="1"/>
          </p:cNvSpPr>
          <p:nvPr>
            <p:ph type="title"/>
          </p:nvPr>
        </p:nvSpPr>
        <p:spPr/>
        <p:txBody>
          <a:bodyPr/>
          <a:lstStyle/>
          <a:p>
            <a:r>
              <a:rPr lang="it-IT" altLang="it-IT" dirty="0"/>
              <a:t>Aspetti clinici</a:t>
            </a:r>
          </a:p>
        </p:txBody>
      </p:sp>
      <p:sp>
        <p:nvSpPr>
          <p:cNvPr id="6" name="Segnaposto contenuto 5">
            <a:extLst>
              <a:ext uri="{FF2B5EF4-FFF2-40B4-BE49-F238E27FC236}">
                <a16:creationId xmlns:a16="http://schemas.microsoft.com/office/drawing/2014/main" id="{DE4FF55F-5D83-47FB-83EC-4BE8FEEFD0C1}"/>
              </a:ext>
            </a:extLst>
          </p:cNvPr>
          <p:cNvSpPr>
            <a:spLocks noGrp="1"/>
          </p:cNvSpPr>
          <p:nvPr>
            <p:ph idx="1"/>
          </p:nvPr>
        </p:nvSpPr>
        <p:spPr/>
        <p:txBody>
          <a:bodyPr/>
          <a:lstStyle/>
          <a:p>
            <a:pPr algn="ctr"/>
            <a:r>
              <a:rPr lang="it-IT" altLang="it-IT" sz="3200" b="1" dirty="0" err="1"/>
              <a:t>SpA</a:t>
            </a:r>
            <a:r>
              <a:rPr lang="it-IT" altLang="it-IT" sz="3200" b="1" dirty="0"/>
              <a:t>-Manifestazioni articolari</a:t>
            </a:r>
          </a:p>
          <a:p>
            <a:endParaRPr lang="it-IT" dirty="0"/>
          </a:p>
        </p:txBody>
      </p:sp>
      <p:sp>
        <p:nvSpPr>
          <p:cNvPr id="13319" name="Rectangle 5">
            <a:extLst>
              <a:ext uri="{FF2B5EF4-FFF2-40B4-BE49-F238E27FC236}">
                <a16:creationId xmlns:a16="http://schemas.microsoft.com/office/drawing/2014/main" id="{FE2BFB70-2C91-428A-8561-6AB7D5D2F032}"/>
              </a:ext>
            </a:extLst>
          </p:cNvPr>
          <p:cNvSpPr>
            <a:spLocks noChangeArrowheads="1"/>
          </p:cNvSpPr>
          <p:nvPr/>
        </p:nvSpPr>
        <p:spPr bwMode="auto">
          <a:xfrm>
            <a:off x="0" y="5840463"/>
            <a:ext cx="8345978" cy="498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30000"/>
              </a:spcBef>
              <a:buFontTx/>
              <a:buNone/>
            </a:pPr>
            <a:r>
              <a:rPr lang="it-IT" altLang="it-IT" sz="1800" i="1" dirty="0" err="1">
                <a:latin typeface="+mn-lt"/>
              </a:rPr>
              <a:t>Keat</a:t>
            </a:r>
            <a:r>
              <a:rPr lang="it-IT" altLang="it-IT" sz="1800" i="1" dirty="0">
                <a:latin typeface="+mn-lt"/>
              </a:rPr>
              <a:t> ACS et al. In: </a:t>
            </a:r>
            <a:r>
              <a:rPr lang="it-IT" altLang="it-IT" sz="1800" i="1" dirty="0" err="1">
                <a:latin typeface="+mn-lt"/>
              </a:rPr>
              <a:t>Rheumatology</a:t>
            </a:r>
            <a:r>
              <a:rPr lang="it-IT" altLang="it-IT" sz="1800" i="1" dirty="0">
                <a:latin typeface="+mn-lt"/>
              </a:rPr>
              <a:t>. </a:t>
            </a:r>
            <a:r>
              <a:rPr lang="it-IT" altLang="it-IT" sz="1800" i="1" dirty="0" err="1">
                <a:latin typeface="+mn-lt"/>
              </a:rPr>
              <a:t>Klippel</a:t>
            </a:r>
            <a:r>
              <a:rPr lang="it-IT" altLang="it-IT" sz="1800" i="1" dirty="0">
                <a:latin typeface="+mn-lt"/>
              </a:rPr>
              <a:t> JH, </a:t>
            </a:r>
            <a:r>
              <a:rPr lang="it-IT" altLang="it-IT" sz="1800" i="1" dirty="0" err="1">
                <a:latin typeface="+mn-lt"/>
              </a:rPr>
              <a:t>Dieppe</a:t>
            </a:r>
            <a:r>
              <a:rPr lang="it-IT" altLang="it-IT" sz="1800" i="1" dirty="0">
                <a:latin typeface="+mn-lt"/>
              </a:rPr>
              <a:t> PA 1998. </a:t>
            </a:r>
            <a:r>
              <a:rPr lang="it-IT" altLang="it-IT" sz="1800" i="1" dirty="0" err="1">
                <a:latin typeface="+mn-lt"/>
              </a:rPr>
              <a:t>Section</a:t>
            </a:r>
            <a:r>
              <a:rPr lang="it-IT" altLang="it-IT" sz="1800" i="1" dirty="0">
                <a:latin typeface="+mn-lt"/>
              </a:rPr>
              <a:t> 6: 10.1-10.2</a:t>
            </a:r>
            <a:endParaRPr lang="en-US" altLang="it-IT" sz="1800" i="1" dirty="0">
              <a:latin typeface="+mn-lt"/>
            </a:endParaRPr>
          </a:p>
        </p:txBody>
      </p:sp>
    </p:spTree>
    <p:extLst>
      <p:ext uri="{BB962C8B-B14F-4D97-AF65-F5344CB8AC3E}">
        <p14:creationId xmlns:p14="http://schemas.microsoft.com/office/powerpoint/2010/main" val="190199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5B49F7C-C8C1-4088-B485-77421B7B856A}"/>
              </a:ext>
            </a:extLst>
          </p:cNvPr>
          <p:cNvSpPr>
            <a:spLocks noGrp="1" noRot="1" noChangeArrowheads="1"/>
          </p:cNvSpPr>
          <p:nvPr>
            <p:ph type="title"/>
          </p:nvPr>
        </p:nvSpPr>
        <p:spPr/>
        <p:txBody>
          <a:bodyPr>
            <a:normAutofit/>
          </a:bodyPr>
          <a:lstStyle/>
          <a:p>
            <a:r>
              <a:rPr lang="it-IT" altLang="it-IT" dirty="0"/>
              <a:t>Caratteristiche cliniche comuni delle </a:t>
            </a:r>
            <a:r>
              <a:rPr lang="it-IT" altLang="it-IT" dirty="0" err="1"/>
              <a:t>SpA</a:t>
            </a:r>
            <a:endParaRPr lang="it-IT" altLang="it-IT" dirty="0"/>
          </a:p>
        </p:txBody>
      </p:sp>
      <p:sp>
        <p:nvSpPr>
          <p:cNvPr id="5123" name="Rectangle 3">
            <a:extLst>
              <a:ext uri="{FF2B5EF4-FFF2-40B4-BE49-F238E27FC236}">
                <a16:creationId xmlns:a16="http://schemas.microsoft.com/office/drawing/2014/main" id="{3AE5E7D3-075E-468A-8DFC-38F77FA67A44}"/>
              </a:ext>
            </a:extLst>
          </p:cNvPr>
          <p:cNvSpPr>
            <a:spLocks noGrp="1" noChangeArrowheads="1"/>
          </p:cNvSpPr>
          <p:nvPr>
            <p:ph type="body" idx="1"/>
          </p:nvPr>
        </p:nvSpPr>
        <p:spPr>
          <a:xfrm>
            <a:off x="510621" y="3127511"/>
            <a:ext cx="11166267" cy="3167271"/>
          </a:xfrm>
        </p:spPr>
        <p:txBody>
          <a:bodyPr>
            <a:normAutofit/>
          </a:bodyPr>
          <a:lstStyle/>
          <a:p>
            <a:pPr marL="357188" indent="-357188">
              <a:buFont typeface="Arial" panose="020B0604020202020204" pitchFamily="34" charset="0"/>
              <a:buChar char="•"/>
            </a:pPr>
            <a:r>
              <a:rPr lang="it-IT" altLang="it-IT" b="1"/>
              <a:t>Sintomi assiali nella maggioranza dei pazienti</a:t>
            </a:r>
          </a:p>
          <a:p>
            <a:pPr marL="357188" indent="-357188">
              <a:buFont typeface="Arial" panose="020B0604020202020204" pitchFamily="34" charset="0"/>
              <a:buChar char="•"/>
            </a:pPr>
            <a:r>
              <a:rPr lang="it-IT" altLang="it-IT" b="1"/>
              <a:t>Artrite periferica asimmetrica, predominante agli arti inferiori</a:t>
            </a:r>
          </a:p>
          <a:p>
            <a:pPr marL="357188" indent="-357188">
              <a:buFont typeface="Arial" panose="020B0604020202020204" pitchFamily="34" charset="0"/>
              <a:buChar char="•"/>
            </a:pPr>
            <a:r>
              <a:rPr lang="it-IT" altLang="it-IT" b="1"/>
              <a:t>Frequente sacroileite alla radiologia tradizionale</a:t>
            </a:r>
          </a:p>
          <a:p>
            <a:pPr marL="357188" indent="-357188">
              <a:buFont typeface="Arial" panose="020B0604020202020204" pitchFamily="34" charset="0"/>
              <a:buChar char="•"/>
            </a:pPr>
            <a:r>
              <a:rPr lang="it-IT" altLang="it-IT" b="1"/>
              <a:t>Fattore reumatoide negativo</a:t>
            </a:r>
          </a:p>
          <a:p>
            <a:pPr marL="357188" indent="-357188">
              <a:buFont typeface="Arial" panose="020B0604020202020204" pitchFamily="34" charset="0"/>
              <a:buChar char="•"/>
            </a:pPr>
            <a:r>
              <a:rPr lang="it-IT" altLang="it-IT" b="1"/>
              <a:t>Manifestazioni extra-articolari (es. Uveite anteriore, IBD, infezioni del tratto urogenitale)</a:t>
            </a:r>
          </a:p>
          <a:p>
            <a:pPr marL="357188" indent="-357188">
              <a:buFont typeface="Arial" panose="020B0604020202020204" pitchFamily="34" charset="0"/>
              <a:buChar char="•"/>
            </a:pPr>
            <a:r>
              <a:rPr lang="it-IT" altLang="it-IT" b="1"/>
              <a:t>Significativa aggregazione familiare</a:t>
            </a:r>
          </a:p>
          <a:p>
            <a:pPr marL="357188" indent="-357188">
              <a:buFont typeface="Arial" panose="020B0604020202020204" pitchFamily="34" charset="0"/>
              <a:buChar char="•"/>
            </a:pPr>
            <a:r>
              <a:rPr lang="it-IT" altLang="it-IT" b="1"/>
              <a:t>Associazione con l’HLA-B27 (Brewerton DA, et al. Lancet 1973)</a:t>
            </a:r>
            <a:endParaRPr lang="it-IT" altLang="it-IT" b="1" dirty="0"/>
          </a:p>
        </p:txBody>
      </p:sp>
      <p:pic>
        <p:nvPicPr>
          <p:cNvPr id="14340" name="Picture 2" descr="C:\Users\Fabrizio\Desktop\khan_pic.jpg">
            <a:extLst>
              <a:ext uri="{FF2B5EF4-FFF2-40B4-BE49-F238E27FC236}">
                <a16:creationId xmlns:a16="http://schemas.microsoft.com/office/drawing/2014/main" id="{B987EF72-E241-4A8F-ADE0-3ABEAC330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3" y="1298575"/>
            <a:ext cx="9144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descr="C:\Users\Fabrizio\Desktop\F1.large.jpg">
            <a:extLst>
              <a:ext uri="{FF2B5EF4-FFF2-40B4-BE49-F238E27FC236}">
                <a16:creationId xmlns:a16="http://schemas.microsoft.com/office/drawing/2014/main" id="{3B63303D-A47A-4C27-990D-22B3725B0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209" t="2341" r="2992" b="52460"/>
          <a:stretch>
            <a:fillRect/>
          </a:stretch>
        </p:blipFill>
        <p:spPr bwMode="auto">
          <a:xfrm>
            <a:off x="5880101" y="1320800"/>
            <a:ext cx="9366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4" descr="C:\Users\Fabrizio\Desktop\calinandrei.gif">
            <a:extLst>
              <a:ext uri="{FF2B5EF4-FFF2-40B4-BE49-F238E27FC236}">
                <a16:creationId xmlns:a16="http://schemas.microsoft.com/office/drawing/2014/main" id="{D8A63E57-3580-48DB-8A07-39DA13EE6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426" y="1314450"/>
            <a:ext cx="8667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2DEEB594-1C9B-48D5-B573-0AF788F1D835}"/>
              </a:ext>
            </a:extLst>
          </p:cNvPr>
          <p:cNvSpPr txBox="1"/>
          <p:nvPr/>
        </p:nvSpPr>
        <p:spPr>
          <a:xfrm>
            <a:off x="3978275" y="2414588"/>
            <a:ext cx="1165704" cy="400110"/>
          </a:xfrm>
          <a:prstGeom prst="rect">
            <a:avLst/>
          </a:prstGeom>
          <a:noFill/>
        </p:spPr>
        <p:txBody>
          <a:bodyPr wrap="none">
            <a:spAutoFit/>
          </a:bodyPr>
          <a:lstStyle/>
          <a:p>
            <a:pPr>
              <a:defRPr/>
            </a:pPr>
            <a:r>
              <a:rPr lang="it-IT" sz="2000" b="1" dirty="0">
                <a:solidFill>
                  <a:schemeClr val="accent2">
                    <a:lumMod val="50000"/>
                  </a:schemeClr>
                </a:solidFill>
              </a:rPr>
              <a:t>MA Khan</a:t>
            </a:r>
          </a:p>
        </p:txBody>
      </p:sp>
      <p:sp>
        <p:nvSpPr>
          <p:cNvPr id="4" name="CasellaDiTesto 3">
            <a:extLst>
              <a:ext uri="{FF2B5EF4-FFF2-40B4-BE49-F238E27FC236}">
                <a16:creationId xmlns:a16="http://schemas.microsoft.com/office/drawing/2014/main" id="{14731025-B631-4BF7-BB46-F742D402E607}"/>
              </a:ext>
            </a:extLst>
          </p:cNvPr>
          <p:cNvSpPr txBox="1"/>
          <p:nvPr/>
        </p:nvSpPr>
        <p:spPr>
          <a:xfrm>
            <a:off x="5903914" y="2406650"/>
            <a:ext cx="814647" cy="400110"/>
          </a:xfrm>
          <a:prstGeom prst="rect">
            <a:avLst/>
          </a:prstGeom>
          <a:noFill/>
        </p:spPr>
        <p:txBody>
          <a:bodyPr wrap="none">
            <a:spAutoFit/>
          </a:bodyPr>
          <a:lstStyle/>
          <a:p>
            <a:pPr>
              <a:defRPr/>
            </a:pPr>
            <a:r>
              <a:rPr lang="it-IT" sz="2000" b="1" dirty="0">
                <a:solidFill>
                  <a:schemeClr val="accent2">
                    <a:lumMod val="50000"/>
                  </a:schemeClr>
                </a:solidFill>
              </a:rPr>
              <a:t>J </a:t>
            </a:r>
            <a:r>
              <a:rPr lang="it-IT" sz="2000" b="1" dirty="0" err="1">
                <a:solidFill>
                  <a:schemeClr val="accent2">
                    <a:lumMod val="50000"/>
                  </a:schemeClr>
                </a:solidFill>
              </a:rPr>
              <a:t>Moll</a:t>
            </a:r>
            <a:endParaRPr lang="it-IT" sz="2000" b="1" dirty="0">
              <a:solidFill>
                <a:schemeClr val="accent2">
                  <a:lumMod val="50000"/>
                </a:schemeClr>
              </a:solidFill>
            </a:endParaRPr>
          </a:p>
        </p:txBody>
      </p:sp>
      <p:sp>
        <p:nvSpPr>
          <p:cNvPr id="5" name="CasellaDiTesto 4">
            <a:extLst>
              <a:ext uri="{FF2B5EF4-FFF2-40B4-BE49-F238E27FC236}">
                <a16:creationId xmlns:a16="http://schemas.microsoft.com/office/drawing/2014/main" id="{B62AA135-A583-4265-BEEA-2E368C7890B6}"/>
              </a:ext>
            </a:extLst>
          </p:cNvPr>
          <p:cNvSpPr txBox="1"/>
          <p:nvPr/>
        </p:nvSpPr>
        <p:spPr>
          <a:xfrm>
            <a:off x="7464426" y="2400300"/>
            <a:ext cx="923651" cy="400110"/>
          </a:xfrm>
          <a:prstGeom prst="rect">
            <a:avLst/>
          </a:prstGeom>
          <a:noFill/>
        </p:spPr>
        <p:txBody>
          <a:bodyPr wrap="none">
            <a:spAutoFit/>
          </a:bodyPr>
          <a:lstStyle/>
          <a:p>
            <a:pPr>
              <a:defRPr/>
            </a:pPr>
            <a:r>
              <a:rPr lang="it-IT" sz="2000" b="1" dirty="0">
                <a:solidFill>
                  <a:schemeClr val="accent2">
                    <a:lumMod val="50000"/>
                  </a:schemeClr>
                </a:solidFill>
              </a:rPr>
              <a:t>A </a:t>
            </a:r>
            <a:r>
              <a:rPr lang="it-IT" sz="2000" b="1" dirty="0" err="1">
                <a:solidFill>
                  <a:schemeClr val="accent2">
                    <a:lumMod val="50000"/>
                  </a:schemeClr>
                </a:solidFill>
              </a:rPr>
              <a:t>Calin</a:t>
            </a:r>
            <a:endParaRPr lang="it-IT" sz="2000" b="1" dirty="0">
              <a:solidFill>
                <a:schemeClr val="accent2">
                  <a:lumMod val="50000"/>
                </a:schemeClr>
              </a:solidFill>
            </a:endParaRPr>
          </a:p>
        </p:txBody>
      </p:sp>
    </p:spTree>
    <p:extLst>
      <p:ext uri="{BB962C8B-B14F-4D97-AF65-F5344CB8AC3E}">
        <p14:creationId xmlns:p14="http://schemas.microsoft.com/office/powerpoint/2010/main" val="958301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37F1807-52FD-420F-87F6-E829F0634F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8047" y="3035550"/>
            <a:ext cx="7034727" cy="321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a:extLst>
              <a:ext uri="{FF2B5EF4-FFF2-40B4-BE49-F238E27FC236}">
                <a16:creationId xmlns:a16="http://schemas.microsoft.com/office/drawing/2014/main" id="{367408F8-7332-4732-92DB-28A64D746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0976" y="1368259"/>
            <a:ext cx="487203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asellaDiTesto 5">
            <a:extLst>
              <a:ext uri="{FF2B5EF4-FFF2-40B4-BE49-F238E27FC236}">
                <a16:creationId xmlns:a16="http://schemas.microsoft.com/office/drawing/2014/main" id="{207BA288-66D0-4AB3-BEFE-03817FAE4ED1}"/>
              </a:ext>
            </a:extLst>
          </p:cNvPr>
          <p:cNvSpPr txBox="1">
            <a:spLocks noChangeArrowheads="1"/>
          </p:cNvSpPr>
          <p:nvPr/>
        </p:nvSpPr>
        <p:spPr bwMode="auto">
          <a:xfrm>
            <a:off x="6888163" y="2319338"/>
            <a:ext cx="1409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solidFill>
                  <a:schemeClr val="bg1"/>
                </a:solidFill>
                <a:latin typeface="Calibri" panose="020F0502020204030204" pitchFamily="34" charset="0"/>
              </a:rPr>
              <a:t>ARD 2009</a:t>
            </a:r>
          </a:p>
        </p:txBody>
      </p:sp>
      <p:sp>
        <p:nvSpPr>
          <p:cNvPr id="16389" name="Rectangle 2">
            <a:extLst>
              <a:ext uri="{FF2B5EF4-FFF2-40B4-BE49-F238E27FC236}">
                <a16:creationId xmlns:a16="http://schemas.microsoft.com/office/drawing/2014/main" id="{B1EA635B-1189-401C-BF9E-B7C0A1C48C01}"/>
              </a:ext>
            </a:extLst>
          </p:cNvPr>
          <p:cNvSpPr>
            <a:spLocks noGrp="1" noChangeArrowheads="1"/>
          </p:cNvSpPr>
          <p:nvPr>
            <p:ph type="title"/>
          </p:nvPr>
        </p:nvSpPr>
        <p:spPr/>
        <p:txBody>
          <a:bodyPr/>
          <a:lstStyle/>
          <a:p>
            <a:r>
              <a:rPr lang="it-IT" altLang="it-IT" dirty="0"/>
              <a:t>Lombalgia infiammatoria</a:t>
            </a:r>
          </a:p>
        </p:txBody>
      </p:sp>
      <p:sp>
        <p:nvSpPr>
          <p:cNvPr id="2" name="Rettangolo arrotondato 1">
            <a:extLst>
              <a:ext uri="{FF2B5EF4-FFF2-40B4-BE49-F238E27FC236}">
                <a16:creationId xmlns:a16="http://schemas.microsoft.com/office/drawing/2014/main" id="{2C6622F5-3804-4478-91A6-A8B804DB4C68}"/>
              </a:ext>
            </a:extLst>
          </p:cNvPr>
          <p:cNvSpPr/>
          <p:nvPr/>
        </p:nvSpPr>
        <p:spPr>
          <a:xfrm>
            <a:off x="6679930" y="5344974"/>
            <a:ext cx="1191862" cy="24744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532307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D6A7287-ABFF-43D5-9B5A-C8DA07991E30}"/>
              </a:ext>
            </a:extLst>
          </p:cNvPr>
          <p:cNvSpPr>
            <a:spLocks noGrp="1" noChangeArrowheads="1"/>
          </p:cNvSpPr>
          <p:nvPr>
            <p:ph type="title"/>
          </p:nvPr>
        </p:nvSpPr>
        <p:spPr/>
        <p:txBody>
          <a:bodyPr/>
          <a:lstStyle/>
          <a:p>
            <a:r>
              <a:rPr lang="it-IT" altLang="it-IT" dirty="0" err="1"/>
              <a:t>Toracoalgia</a:t>
            </a:r>
            <a:endParaRPr lang="it-IT" altLang="it-IT" dirty="0"/>
          </a:p>
        </p:txBody>
      </p:sp>
      <p:sp>
        <p:nvSpPr>
          <p:cNvPr id="17411" name="Rectangle 3">
            <a:extLst>
              <a:ext uri="{FF2B5EF4-FFF2-40B4-BE49-F238E27FC236}">
                <a16:creationId xmlns:a16="http://schemas.microsoft.com/office/drawing/2014/main" id="{8DDCB4FD-08D2-4F1F-864C-EA33C989E28D}"/>
              </a:ext>
            </a:extLst>
          </p:cNvPr>
          <p:cNvSpPr>
            <a:spLocks noGrp="1" noChangeArrowheads="1"/>
          </p:cNvSpPr>
          <p:nvPr>
            <p:ph type="body" idx="1"/>
          </p:nvPr>
        </p:nvSpPr>
        <p:spPr/>
        <p:txBody>
          <a:bodyPr/>
          <a:lstStyle/>
          <a:p>
            <a:r>
              <a:rPr lang="it-IT" altLang="it-IT" dirty="0"/>
              <a:t> </a:t>
            </a:r>
          </a:p>
          <a:p>
            <a:pPr marL="357188" indent="-357188">
              <a:buFont typeface="Arial" panose="020B0604020202020204" pitchFamily="34" charset="0"/>
              <a:buChar char="•"/>
            </a:pPr>
            <a:r>
              <a:rPr lang="it-IT" altLang="it-IT" sz="3600" dirty="0"/>
              <a:t>Dorsale (articolazioni costo-vertebrali e costo-</a:t>
            </a:r>
            <a:r>
              <a:rPr lang="it-IT" altLang="it-IT" sz="3600" dirty="0" err="1"/>
              <a:t>trasversarie</a:t>
            </a:r>
            <a:r>
              <a:rPr lang="it-IT" altLang="it-IT" sz="3600" dirty="0"/>
              <a:t>)</a:t>
            </a:r>
          </a:p>
          <a:p>
            <a:pPr marL="357188" indent="-357188">
              <a:buFont typeface="Arial" panose="020B0604020202020204" pitchFamily="34" charset="0"/>
              <a:buChar char="•"/>
            </a:pPr>
            <a:r>
              <a:rPr lang="it-IT" altLang="it-IT" sz="3600" dirty="0" err="1"/>
              <a:t>Sternoclaveare</a:t>
            </a:r>
            <a:r>
              <a:rPr lang="it-IT" altLang="it-IT" sz="3600" dirty="0"/>
              <a:t>, condro-costale, manubrio-sternale</a:t>
            </a:r>
          </a:p>
          <a:p>
            <a:pPr marL="357188" indent="-357188">
              <a:buFont typeface="Arial" panose="020B0604020202020204" pitchFamily="34" charset="0"/>
              <a:buChar char="•"/>
            </a:pPr>
            <a:r>
              <a:rPr lang="it-IT" altLang="it-IT" sz="3600" dirty="0" err="1"/>
              <a:t>Entesite</a:t>
            </a:r>
            <a:r>
              <a:rPr lang="it-IT" altLang="it-IT" sz="3600" dirty="0"/>
              <a:t> dei tendini dei muscoli respiratori della gabbia toracica</a:t>
            </a:r>
          </a:p>
          <a:p>
            <a:endParaRPr lang="it-IT" altLang="it-IT" dirty="0"/>
          </a:p>
        </p:txBody>
      </p:sp>
      <p:sp>
        <p:nvSpPr>
          <p:cNvPr id="17412" name="Rectangle 5">
            <a:extLst>
              <a:ext uri="{FF2B5EF4-FFF2-40B4-BE49-F238E27FC236}">
                <a16:creationId xmlns:a16="http://schemas.microsoft.com/office/drawing/2014/main" id="{E106B59E-EB20-43F8-8C39-C052AAE52BCC}"/>
              </a:ext>
            </a:extLst>
          </p:cNvPr>
          <p:cNvSpPr>
            <a:spLocks noChangeArrowheads="1"/>
          </p:cNvSpPr>
          <p:nvPr/>
        </p:nvSpPr>
        <p:spPr bwMode="auto">
          <a:xfrm>
            <a:off x="1919289" y="2133600"/>
            <a:ext cx="849788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endParaRPr lang="it-IT" altLang="it-IT"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959912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654A063-225F-4C6D-B0FD-0CEF12127774}"/>
              </a:ext>
            </a:extLst>
          </p:cNvPr>
          <p:cNvSpPr>
            <a:spLocks noGrp="1"/>
          </p:cNvSpPr>
          <p:nvPr>
            <p:ph type="title"/>
          </p:nvPr>
        </p:nvSpPr>
        <p:spPr/>
        <p:txBody>
          <a:bodyPr>
            <a:normAutofit/>
          </a:bodyPr>
          <a:lstStyle/>
          <a:p>
            <a:r>
              <a:rPr lang="it-IT" dirty="0" err="1"/>
              <a:t>Entesite</a:t>
            </a:r>
            <a:endParaRPr lang="it-IT" dirty="0"/>
          </a:p>
        </p:txBody>
      </p:sp>
      <p:sp>
        <p:nvSpPr>
          <p:cNvPr id="19458" name="Rectangle 3">
            <a:extLst>
              <a:ext uri="{FF2B5EF4-FFF2-40B4-BE49-F238E27FC236}">
                <a16:creationId xmlns:a16="http://schemas.microsoft.com/office/drawing/2014/main" id="{6FF99F92-BDE2-4B76-9DD5-A58D3196FD26}"/>
              </a:ext>
            </a:extLst>
          </p:cNvPr>
          <p:cNvSpPr>
            <a:spLocks noGrp="1" noChangeArrowheads="1"/>
          </p:cNvSpPr>
          <p:nvPr>
            <p:ph type="body" sz="half" idx="4294967295"/>
          </p:nvPr>
        </p:nvSpPr>
        <p:spPr>
          <a:xfrm>
            <a:off x="0" y="1981200"/>
            <a:ext cx="5080000" cy="4114800"/>
          </a:xfrm>
        </p:spPr>
        <p:txBody>
          <a:bodyPr/>
          <a:lstStyle/>
          <a:p>
            <a:r>
              <a:rPr lang="it-IT" altLang="it-IT"/>
              <a:t> </a:t>
            </a:r>
          </a:p>
        </p:txBody>
      </p:sp>
      <p:pic>
        <p:nvPicPr>
          <p:cNvPr id="19459" name="Picture 4" descr="entesi">
            <a:extLst>
              <a:ext uri="{FF2B5EF4-FFF2-40B4-BE49-F238E27FC236}">
                <a16:creationId xmlns:a16="http://schemas.microsoft.com/office/drawing/2014/main" id="{E48C4FF3-9A82-4F1B-9852-D90C0069F02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510621" y="3298571"/>
            <a:ext cx="3076072" cy="2834465"/>
          </a:xfrm>
        </p:spPr>
      </p:pic>
      <p:sp>
        <p:nvSpPr>
          <p:cNvPr id="19460" name="Rectangle 5">
            <a:extLst>
              <a:ext uri="{FF2B5EF4-FFF2-40B4-BE49-F238E27FC236}">
                <a16:creationId xmlns:a16="http://schemas.microsoft.com/office/drawing/2014/main" id="{102CE7EB-5CBE-4C39-A9E2-53B61C78399F}"/>
              </a:ext>
            </a:extLst>
          </p:cNvPr>
          <p:cNvSpPr>
            <a:spLocks noChangeArrowheads="1"/>
          </p:cNvSpPr>
          <p:nvPr/>
        </p:nvSpPr>
        <p:spPr bwMode="auto">
          <a:xfrm>
            <a:off x="1622426" y="152400"/>
            <a:ext cx="30527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3600" b="1" dirty="0">
              <a:solidFill>
                <a:srgbClr val="FFFF00"/>
              </a:solidFill>
              <a:latin typeface="Calibri" panose="020F0502020204030204" pitchFamily="34" charset="0"/>
              <a:cs typeface="Calibri" panose="020F0502020204030204" pitchFamily="34" charset="0"/>
            </a:endParaRPr>
          </a:p>
        </p:txBody>
      </p:sp>
      <p:sp>
        <p:nvSpPr>
          <p:cNvPr id="19461" name="Rectangle 6">
            <a:extLst>
              <a:ext uri="{FF2B5EF4-FFF2-40B4-BE49-F238E27FC236}">
                <a16:creationId xmlns:a16="http://schemas.microsoft.com/office/drawing/2014/main" id="{6BB7801F-FB59-420A-9DC3-560F61B398E1}"/>
              </a:ext>
            </a:extLst>
          </p:cNvPr>
          <p:cNvSpPr>
            <a:spLocks noChangeArrowheads="1"/>
          </p:cNvSpPr>
          <p:nvPr/>
        </p:nvSpPr>
        <p:spPr bwMode="auto">
          <a:xfrm>
            <a:off x="576261" y="1222338"/>
            <a:ext cx="4353547" cy="195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Clr>
                <a:srgbClr val="FFFF00"/>
              </a:buClr>
              <a:buFontTx/>
              <a:buNone/>
            </a:pPr>
            <a:r>
              <a:rPr lang="it-IT" altLang="it-IT" sz="2800" i="1" dirty="0">
                <a:latin typeface="Calibri" panose="020F0502020204030204" pitchFamily="34" charset="0"/>
              </a:rPr>
              <a:t>Processo infiammatorio delle inserzioni di tendini, ligamenti, fasce e capsule articolari sull’osso</a:t>
            </a:r>
          </a:p>
        </p:txBody>
      </p:sp>
      <p:pic>
        <p:nvPicPr>
          <p:cNvPr id="19462" name="Picture 7" descr="ent">
            <a:extLst>
              <a:ext uri="{FF2B5EF4-FFF2-40B4-BE49-F238E27FC236}">
                <a16:creationId xmlns:a16="http://schemas.microsoft.com/office/drawing/2014/main" id="{18CD2281-5E4E-4BC0-B49A-8F3987CA3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1" y="4852815"/>
            <a:ext cx="1676135" cy="126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8" descr="calca">
            <a:extLst>
              <a:ext uri="{FF2B5EF4-FFF2-40B4-BE49-F238E27FC236}">
                <a16:creationId xmlns:a16="http://schemas.microsoft.com/office/drawing/2014/main" id="{C1E845F1-17AF-47E6-8CA6-98AA138165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51" y="3335292"/>
            <a:ext cx="1666875"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entesi localizz">
            <a:extLst>
              <a:ext uri="{FF2B5EF4-FFF2-40B4-BE49-F238E27FC236}">
                <a16:creationId xmlns:a16="http://schemas.microsoft.com/office/drawing/2014/main" id="{0A011702-1CFE-4B33-815D-302DE3AF2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3680" y="3387409"/>
            <a:ext cx="1427182" cy="274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Rectangle 11">
            <a:extLst>
              <a:ext uri="{FF2B5EF4-FFF2-40B4-BE49-F238E27FC236}">
                <a16:creationId xmlns:a16="http://schemas.microsoft.com/office/drawing/2014/main" id="{8A027856-2879-4E3F-B068-28D5506F4047}"/>
              </a:ext>
            </a:extLst>
          </p:cNvPr>
          <p:cNvSpPr>
            <a:spLocks noChangeArrowheads="1"/>
          </p:cNvSpPr>
          <p:nvPr/>
        </p:nvSpPr>
        <p:spPr bwMode="auto">
          <a:xfrm>
            <a:off x="5440225" y="1403941"/>
            <a:ext cx="5797826" cy="163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ts val="2800"/>
              </a:lnSpc>
              <a:spcBef>
                <a:spcPct val="0"/>
              </a:spcBef>
            </a:pPr>
            <a:r>
              <a:rPr lang="it-IT" altLang="it-IT" sz="2800" dirty="0">
                <a:latin typeface="Calibri" panose="020F0502020204030204" pitchFamily="34" charset="0"/>
              </a:rPr>
              <a:t>Flogosi</a:t>
            </a:r>
          </a:p>
          <a:p>
            <a:pPr>
              <a:lnSpc>
                <a:spcPts val="2800"/>
              </a:lnSpc>
              <a:spcBef>
                <a:spcPct val="0"/>
              </a:spcBef>
            </a:pPr>
            <a:r>
              <a:rPr lang="it-IT" altLang="it-IT" sz="2800" dirty="0">
                <a:latin typeface="Calibri" panose="020F0502020204030204" pitchFamily="34" charset="0"/>
              </a:rPr>
              <a:t>Fibrosi</a:t>
            </a:r>
          </a:p>
          <a:p>
            <a:pPr>
              <a:lnSpc>
                <a:spcPts val="2800"/>
              </a:lnSpc>
              <a:spcBef>
                <a:spcPct val="0"/>
              </a:spcBef>
            </a:pPr>
            <a:r>
              <a:rPr lang="it-IT" altLang="it-IT" sz="2800" dirty="0">
                <a:latin typeface="Calibri" panose="020F0502020204030204" pitchFamily="34" charset="0"/>
              </a:rPr>
              <a:t>Ossificazione</a:t>
            </a:r>
          </a:p>
          <a:p>
            <a:pPr>
              <a:lnSpc>
                <a:spcPts val="2800"/>
              </a:lnSpc>
              <a:spcBef>
                <a:spcPct val="0"/>
              </a:spcBef>
            </a:pPr>
            <a:r>
              <a:rPr lang="it-IT" altLang="it-IT" sz="2800" dirty="0">
                <a:latin typeface="Calibri" panose="020F0502020204030204" pitchFamily="34" charset="0"/>
              </a:rPr>
              <a:t>Osteite</a:t>
            </a:r>
          </a:p>
          <a:p>
            <a:pPr>
              <a:lnSpc>
                <a:spcPts val="2800"/>
              </a:lnSpc>
              <a:spcBef>
                <a:spcPct val="0"/>
              </a:spcBef>
            </a:pPr>
            <a:endParaRPr lang="it-IT" altLang="it-IT" sz="2800" dirty="0">
              <a:latin typeface="Calibri" panose="020F0502020204030204" pitchFamily="34" charset="0"/>
            </a:endParaRPr>
          </a:p>
          <a:p>
            <a:pPr>
              <a:lnSpc>
                <a:spcPts val="2800"/>
              </a:lnSpc>
              <a:spcBef>
                <a:spcPct val="0"/>
              </a:spcBef>
            </a:pPr>
            <a:r>
              <a:rPr lang="it-IT" altLang="it-IT" sz="2800" dirty="0" err="1">
                <a:latin typeface="Calibri" panose="020F0502020204030204" pitchFamily="34" charset="0"/>
              </a:rPr>
              <a:t>Entesofiti</a:t>
            </a:r>
            <a:endParaRPr lang="it-IT" altLang="it-IT" sz="2800" dirty="0">
              <a:latin typeface="Calibri" panose="020F0502020204030204" pitchFamily="34" charset="0"/>
            </a:endParaRPr>
          </a:p>
          <a:p>
            <a:pPr>
              <a:lnSpc>
                <a:spcPts val="2800"/>
              </a:lnSpc>
              <a:spcBef>
                <a:spcPct val="0"/>
              </a:spcBef>
            </a:pPr>
            <a:r>
              <a:rPr lang="it-IT" altLang="it-IT" sz="2800" dirty="0" err="1">
                <a:latin typeface="Calibri" panose="020F0502020204030204" pitchFamily="34" charset="0"/>
              </a:rPr>
              <a:t>Sindesmofiti</a:t>
            </a:r>
            <a:endParaRPr lang="it-IT" altLang="it-IT" sz="2800" dirty="0">
              <a:latin typeface="Calibri" panose="020F0502020204030204" pitchFamily="34" charset="0"/>
            </a:endParaRPr>
          </a:p>
          <a:p>
            <a:pPr>
              <a:lnSpc>
                <a:spcPts val="2800"/>
              </a:lnSpc>
              <a:spcBef>
                <a:spcPct val="0"/>
              </a:spcBef>
            </a:pPr>
            <a:r>
              <a:rPr lang="it-IT" altLang="it-IT" sz="2800" dirty="0" err="1">
                <a:latin typeface="Calibri" panose="020F0502020204030204" pitchFamily="34" charset="0"/>
              </a:rPr>
              <a:t>Parasindesmofiti</a:t>
            </a:r>
            <a:endParaRPr lang="it-IT" altLang="it-IT" sz="2800" dirty="0">
              <a:latin typeface="Calibri" panose="020F0502020204030204" pitchFamily="34" charset="0"/>
            </a:endParaRPr>
          </a:p>
          <a:p>
            <a:pPr>
              <a:lnSpc>
                <a:spcPts val="2800"/>
              </a:lnSpc>
              <a:spcBef>
                <a:spcPct val="0"/>
              </a:spcBef>
            </a:pPr>
            <a:endParaRPr lang="it-IT" altLang="it-IT" sz="2800" dirty="0">
              <a:latin typeface="Calibri" panose="020F0502020204030204" pitchFamily="34" charset="0"/>
            </a:endParaRPr>
          </a:p>
          <a:p>
            <a:pPr>
              <a:lnSpc>
                <a:spcPts val="2800"/>
              </a:lnSpc>
              <a:spcBef>
                <a:spcPct val="0"/>
              </a:spcBef>
              <a:buNone/>
            </a:pPr>
            <a:endParaRPr lang="it-IT" altLang="it-IT" sz="2800" dirty="0">
              <a:solidFill>
                <a:schemeClr val="bg1"/>
              </a:solidFill>
              <a:latin typeface="Calibri" panose="020F0502020204030204" pitchFamily="34" charset="0"/>
            </a:endParaRPr>
          </a:p>
        </p:txBody>
      </p:sp>
      <p:sp>
        <p:nvSpPr>
          <p:cNvPr id="8202" name="Rectangle 12">
            <a:extLst>
              <a:ext uri="{FF2B5EF4-FFF2-40B4-BE49-F238E27FC236}">
                <a16:creationId xmlns:a16="http://schemas.microsoft.com/office/drawing/2014/main" id="{563E9943-E501-40C4-83F1-D3E4E8EA2098}"/>
              </a:ext>
            </a:extLst>
          </p:cNvPr>
          <p:cNvSpPr>
            <a:spLocks noChangeArrowheads="1"/>
          </p:cNvSpPr>
          <p:nvPr/>
        </p:nvSpPr>
        <p:spPr bwMode="auto">
          <a:xfrm>
            <a:off x="5029200" y="1916113"/>
            <a:ext cx="2971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indent="0" eaLnBrk="1" hangingPunct="1">
              <a:lnSpc>
                <a:spcPts val="2800"/>
              </a:lnSpc>
              <a:spcBef>
                <a:spcPts val="0"/>
              </a:spcBef>
              <a:buNone/>
              <a:defRPr/>
            </a:pPr>
            <a:endParaRPr lang="it-IT" altLang="it-IT" sz="2800" dirty="0">
              <a:solidFill>
                <a:schemeClr val="bg1"/>
              </a:solidFill>
              <a:latin typeface="Calibri" pitchFamily="34" charset="0"/>
            </a:endParaRPr>
          </a:p>
          <a:p>
            <a:pPr eaLnBrk="1" hangingPunct="1">
              <a:lnSpc>
                <a:spcPts val="2800"/>
              </a:lnSpc>
              <a:spcBef>
                <a:spcPts val="0"/>
              </a:spcBef>
              <a:buNone/>
              <a:defRPr/>
            </a:pPr>
            <a:endParaRPr lang="it-IT" altLang="it-IT" sz="2800" dirty="0">
              <a:solidFill>
                <a:schemeClr val="bg1"/>
              </a:solidFill>
              <a:latin typeface="Calibri" pitchFamily="34" charset="0"/>
            </a:endParaRPr>
          </a:p>
        </p:txBody>
      </p:sp>
      <p:pic>
        <p:nvPicPr>
          <p:cNvPr id="19467" name="Picture 12">
            <a:extLst>
              <a:ext uri="{FF2B5EF4-FFF2-40B4-BE49-F238E27FC236}">
                <a16:creationId xmlns:a16="http://schemas.microsoft.com/office/drawing/2014/main" id="{742E2521-D3E7-4C71-83B3-1F91CE4699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7282" y="3367836"/>
            <a:ext cx="4101340" cy="2714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9408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C5F0EE87-4E44-4A18-A78E-728DBB410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213" y="44450"/>
            <a:ext cx="4614862" cy="633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4">
            <a:extLst>
              <a:ext uri="{FF2B5EF4-FFF2-40B4-BE49-F238E27FC236}">
                <a16:creationId xmlns:a16="http://schemas.microsoft.com/office/drawing/2014/main" id="{2178A5D5-DAE9-4526-92AB-07F298AE8C32}"/>
              </a:ext>
            </a:extLst>
          </p:cNvPr>
          <p:cNvSpPr txBox="1">
            <a:spLocks noChangeArrowheads="1"/>
          </p:cNvSpPr>
          <p:nvPr/>
        </p:nvSpPr>
        <p:spPr bwMode="auto">
          <a:xfrm>
            <a:off x="3863976" y="115888"/>
            <a:ext cx="13382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600" b="1">
                <a:solidFill>
                  <a:srgbClr val="C00000"/>
                </a:solidFill>
                <a:latin typeface="Calibri" panose="020F0502020204030204" pitchFamily="34" charset="0"/>
              </a:rPr>
              <a:t>Entesi</a:t>
            </a:r>
          </a:p>
        </p:txBody>
      </p:sp>
      <p:sp>
        <p:nvSpPr>
          <p:cNvPr id="21508" name="Oval 5">
            <a:extLst>
              <a:ext uri="{FF2B5EF4-FFF2-40B4-BE49-F238E27FC236}">
                <a16:creationId xmlns:a16="http://schemas.microsoft.com/office/drawing/2014/main" id="{D0D8C293-8373-4C20-A040-9094FAF7E395}"/>
              </a:ext>
            </a:extLst>
          </p:cNvPr>
          <p:cNvSpPr>
            <a:spLocks noChangeArrowheads="1"/>
          </p:cNvSpPr>
          <p:nvPr/>
        </p:nvSpPr>
        <p:spPr bwMode="auto">
          <a:xfrm>
            <a:off x="6411913" y="4252913"/>
            <a:ext cx="647700" cy="576262"/>
          </a:xfrm>
          <a:prstGeom prst="ellipse">
            <a:avLst/>
          </a:prstGeom>
          <a:noFill/>
          <a:ln w="2857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2400">
              <a:solidFill>
                <a:srgbClr val="CC3300"/>
              </a:solidFill>
            </a:endParaRPr>
          </a:p>
        </p:txBody>
      </p:sp>
      <p:sp>
        <p:nvSpPr>
          <p:cNvPr id="21509" name="Text Box 6">
            <a:extLst>
              <a:ext uri="{FF2B5EF4-FFF2-40B4-BE49-F238E27FC236}">
                <a16:creationId xmlns:a16="http://schemas.microsoft.com/office/drawing/2014/main" id="{CEB807EB-CD6D-4480-A534-92675A14EDAD}"/>
              </a:ext>
            </a:extLst>
          </p:cNvPr>
          <p:cNvSpPr txBox="1">
            <a:spLocks noChangeArrowheads="1"/>
          </p:cNvSpPr>
          <p:nvPr/>
        </p:nvSpPr>
        <p:spPr bwMode="auto">
          <a:xfrm>
            <a:off x="7824788" y="4005264"/>
            <a:ext cx="12954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solidFill>
                  <a:srgbClr val="002060"/>
                </a:solidFill>
                <a:latin typeface="Calibri" panose="020F0502020204030204" pitchFamily="34" charset="0"/>
              </a:rPr>
              <a:t>nel ginocchio </a:t>
            </a:r>
          </a:p>
          <a:p>
            <a:pPr eaLnBrk="1" hangingPunct="1">
              <a:spcBef>
                <a:spcPct val="0"/>
              </a:spcBef>
              <a:buFontTx/>
              <a:buNone/>
            </a:pPr>
            <a:r>
              <a:rPr lang="it-IT" altLang="it-IT" sz="2000" b="1">
                <a:solidFill>
                  <a:srgbClr val="002060"/>
                </a:solidFill>
                <a:latin typeface="Calibri" panose="020F0502020204030204" pitchFamily="34" charset="0"/>
              </a:rPr>
              <a:t>ne sono state descritte </a:t>
            </a:r>
          </a:p>
          <a:p>
            <a:pPr eaLnBrk="1" hangingPunct="1">
              <a:spcBef>
                <a:spcPct val="0"/>
              </a:spcBef>
              <a:buFontTx/>
              <a:buNone/>
            </a:pPr>
            <a:r>
              <a:rPr lang="it-IT" altLang="it-IT" sz="2000" b="1">
                <a:solidFill>
                  <a:srgbClr val="002060"/>
                </a:solidFill>
                <a:latin typeface="Calibri" panose="020F0502020204030204" pitchFamily="34" charset="0"/>
              </a:rPr>
              <a:t>&gt; 20 </a:t>
            </a:r>
          </a:p>
        </p:txBody>
      </p:sp>
      <p:sp>
        <p:nvSpPr>
          <p:cNvPr id="21510" name="Rectangle 7">
            <a:extLst>
              <a:ext uri="{FF2B5EF4-FFF2-40B4-BE49-F238E27FC236}">
                <a16:creationId xmlns:a16="http://schemas.microsoft.com/office/drawing/2014/main" id="{8A47D763-4715-4DFB-A6F1-36C9B2235D25}"/>
              </a:ext>
            </a:extLst>
          </p:cNvPr>
          <p:cNvSpPr txBox="1">
            <a:spLocks noChangeArrowheads="1"/>
          </p:cNvSpPr>
          <p:nvPr/>
        </p:nvSpPr>
        <p:spPr bwMode="auto">
          <a:xfrm>
            <a:off x="1774825" y="2339976"/>
            <a:ext cx="25209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buFontTx/>
              <a:buNone/>
            </a:pPr>
            <a:r>
              <a:rPr lang="it-IT" altLang="it-IT" sz="2800" b="1" dirty="0">
                <a:latin typeface="Calibri" panose="020F0502020204030204" pitchFamily="34" charset="0"/>
              </a:rPr>
              <a:t>Fibrose</a:t>
            </a:r>
          </a:p>
        </p:txBody>
      </p:sp>
      <p:pic>
        <p:nvPicPr>
          <p:cNvPr id="21511" name="Picture 4" descr="entesi">
            <a:extLst>
              <a:ext uri="{FF2B5EF4-FFF2-40B4-BE49-F238E27FC236}">
                <a16:creationId xmlns:a16="http://schemas.microsoft.com/office/drawing/2014/main" id="{366EEB58-DC94-4F60-B053-453DBE744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576" y="260350"/>
            <a:ext cx="1985963"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2" name="Rectangle 2">
            <a:extLst>
              <a:ext uri="{FF2B5EF4-FFF2-40B4-BE49-F238E27FC236}">
                <a16:creationId xmlns:a16="http://schemas.microsoft.com/office/drawing/2014/main" id="{BC683E54-F7C5-4827-9CF5-D822D50C3971}"/>
              </a:ext>
            </a:extLst>
          </p:cNvPr>
          <p:cNvSpPr txBox="1">
            <a:spLocks noChangeArrowheads="1"/>
          </p:cNvSpPr>
          <p:nvPr/>
        </p:nvSpPr>
        <p:spPr bwMode="auto">
          <a:xfrm>
            <a:off x="3863975" y="822326"/>
            <a:ext cx="28781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4000" b="1">
                <a:solidFill>
                  <a:srgbClr val="002060"/>
                </a:solidFill>
                <a:latin typeface="Calibri" panose="020F0502020204030204" pitchFamily="34" charset="0"/>
              </a:rPr>
              <a:t>Strutture ubiquitarie</a:t>
            </a:r>
          </a:p>
        </p:txBody>
      </p:sp>
      <p:pic>
        <p:nvPicPr>
          <p:cNvPr id="21513" name="Picture 4">
            <a:extLst>
              <a:ext uri="{FF2B5EF4-FFF2-40B4-BE49-F238E27FC236}">
                <a16:creationId xmlns:a16="http://schemas.microsoft.com/office/drawing/2014/main" id="{A9F4C10E-160F-473D-ABF3-21757753E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2786064"/>
            <a:ext cx="2468562" cy="133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5">
            <a:extLst>
              <a:ext uri="{FF2B5EF4-FFF2-40B4-BE49-F238E27FC236}">
                <a16:creationId xmlns:a16="http://schemas.microsoft.com/office/drawing/2014/main" id="{CFDAA9AA-3CEA-486C-87FD-7F59B29CA1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1977"/>
          <a:stretch>
            <a:fillRect/>
          </a:stretch>
        </p:blipFill>
        <p:spPr bwMode="auto">
          <a:xfrm>
            <a:off x="1774825" y="4837113"/>
            <a:ext cx="2520950" cy="1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Rettangolo 11">
            <a:extLst>
              <a:ext uri="{FF2B5EF4-FFF2-40B4-BE49-F238E27FC236}">
                <a16:creationId xmlns:a16="http://schemas.microsoft.com/office/drawing/2014/main" id="{9D924F10-61E8-4B9D-8D20-09759691BC37}"/>
              </a:ext>
            </a:extLst>
          </p:cNvPr>
          <p:cNvSpPr>
            <a:spLocks noChangeArrowheads="1"/>
          </p:cNvSpPr>
          <p:nvPr/>
        </p:nvSpPr>
        <p:spPr bwMode="auto">
          <a:xfrm>
            <a:off x="1779589" y="4365626"/>
            <a:ext cx="2803909"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buNone/>
            </a:pPr>
            <a:r>
              <a:rPr lang="it-IT" altLang="it-IT" sz="2800" b="1" dirty="0" err="1">
                <a:latin typeface="Calibri" panose="020F0502020204030204" pitchFamily="34" charset="0"/>
              </a:rPr>
              <a:t>Fibro</a:t>
            </a:r>
            <a:r>
              <a:rPr lang="it-IT" altLang="it-IT" sz="2800" b="1" dirty="0">
                <a:latin typeface="Calibri" panose="020F0502020204030204" pitchFamily="34" charset="0"/>
              </a:rPr>
              <a:t>-cartilaginee</a:t>
            </a:r>
          </a:p>
        </p:txBody>
      </p:sp>
    </p:spTree>
    <p:extLst>
      <p:ext uri="{BB962C8B-B14F-4D97-AF65-F5344CB8AC3E}">
        <p14:creationId xmlns:p14="http://schemas.microsoft.com/office/powerpoint/2010/main" val="62007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CF98977A-1606-411E-9128-2923E365A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698" y="404813"/>
            <a:ext cx="8166100" cy="585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CasellaDiTesto 3">
            <a:extLst>
              <a:ext uri="{FF2B5EF4-FFF2-40B4-BE49-F238E27FC236}">
                <a16:creationId xmlns:a16="http://schemas.microsoft.com/office/drawing/2014/main" id="{273C3D03-F222-44A8-AF50-0F98EDB61393}"/>
              </a:ext>
            </a:extLst>
          </p:cNvPr>
          <p:cNvSpPr txBox="1">
            <a:spLocks noChangeArrowheads="1"/>
          </p:cNvSpPr>
          <p:nvPr/>
        </p:nvSpPr>
        <p:spPr bwMode="auto">
          <a:xfrm>
            <a:off x="1774826" y="404813"/>
            <a:ext cx="4206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alibri" panose="020F0502020204030204" pitchFamily="34" charset="0"/>
                <a:cs typeface="Calibri" panose="020F0502020204030204" pitchFamily="34" charset="0"/>
              </a:rPr>
              <a:t>L’entesi come organo complesso</a:t>
            </a:r>
          </a:p>
        </p:txBody>
      </p:sp>
    </p:spTree>
    <p:extLst>
      <p:ext uri="{BB962C8B-B14F-4D97-AF65-F5344CB8AC3E}">
        <p14:creationId xmlns:p14="http://schemas.microsoft.com/office/powerpoint/2010/main" val="593185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8327A23-CE86-46B6-A152-EE59DF6CA78E}"/>
              </a:ext>
            </a:extLst>
          </p:cNvPr>
          <p:cNvSpPr txBox="1">
            <a:spLocks noChangeArrowheads="1"/>
          </p:cNvSpPr>
          <p:nvPr/>
        </p:nvSpPr>
        <p:spPr bwMode="auto">
          <a:xfrm>
            <a:off x="1417016" y="1199745"/>
            <a:ext cx="3889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4400" b="1" dirty="0">
                <a:solidFill>
                  <a:srgbClr val="C00000"/>
                </a:solidFill>
                <a:latin typeface="Calibri" panose="020F0502020204030204" pitchFamily="34" charset="0"/>
              </a:rPr>
              <a:t>Dolore</a:t>
            </a:r>
          </a:p>
        </p:txBody>
      </p:sp>
      <p:sp>
        <p:nvSpPr>
          <p:cNvPr id="23555" name="Rectangle 3">
            <a:extLst>
              <a:ext uri="{FF2B5EF4-FFF2-40B4-BE49-F238E27FC236}">
                <a16:creationId xmlns:a16="http://schemas.microsoft.com/office/drawing/2014/main" id="{34CAF67F-FEC8-4B78-A0FF-2489876C5AA4}"/>
              </a:ext>
            </a:extLst>
          </p:cNvPr>
          <p:cNvSpPr txBox="1">
            <a:spLocks noChangeArrowheads="1"/>
          </p:cNvSpPr>
          <p:nvPr/>
        </p:nvSpPr>
        <p:spPr bwMode="auto">
          <a:xfrm>
            <a:off x="1417017" y="1887538"/>
            <a:ext cx="415131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it-IT" altLang="it-IT" b="1" dirty="0">
                <a:solidFill>
                  <a:srgbClr val="002060"/>
                </a:solidFill>
                <a:latin typeface="Calibri" panose="020F0502020204030204" pitchFamily="34" charset="0"/>
              </a:rPr>
              <a:t>  Severo</a:t>
            </a:r>
          </a:p>
          <a:p>
            <a:r>
              <a:rPr lang="it-IT" altLang="it-IT" b="1" dirty="0">
                <a:solidFill>
                  <a:srgbClr val="002060"/>
                </a:solidFill>
                <a:latin typeface="Calibri" panose="020F0502020204030204" pitchFamily="34" charset="0"/>
              </a:rPr>
              <a:t>  Invalidante</a:t>
            </a:r>
          </a:p>
          <a:p>
            <a:r>
              <a:rPr lang="it-IT" altLang="it-IT" b="1" dirty="0">
                <a:solidFill>
                  <a:srgbClr val="002060"/>
                </a:solidFill>
                <a:latin typeface="Calibri" panose="020F0502020204030204" pitchFamily="34" charset="0"/>
              </a:rPr>
              <a:t>  Persistente</a:t>
            </a:r>
          </a:p>
          <a:p>
            <a:endParaRPr lang="it-IT" altLang="it-IT" sz="1000" b="1" dirty="0">
              <a:solidFill>
                <a:srgbClr val="002060"/>
              </a:solidFill>
              <a:latin typeface="Calibri" panose="020F0502020204030204" pitchFamily="34" charset="0"/>
            </a:endParaRPr>
          </a:p>
        </p:txBody>
      </p:sp>
      <p:sp>
        <p:nvSpPr>
          <p:cNvPr id="23556" name="Rectangle 4">
            <a:extLst>
              <a:ext uri="{FF2B5EF4-FFF2-40B4-BE49-F238E27FC236}">
                <a16:creationId xmlns:a16="http://schemas.microsoft.com/office/drawing/2014/main" id="{950CF5E8-C2BF-4A0F-AF58-42E6E7BC1AB1}"/>
              </a:ext>
            </a:extLst>
          </p:cNvPr>
          <p:cNvSpPr>
            <a:spLocks noChangeArrowheads="1"/>
          </p:cNvSpPr>
          <p:nvPr/>
        </p:nvSpPr>
        <p:spPr bwMode="auto">
          <a:xfrm>
            <a:off x="1417016" y="5486400"/>
            <a:ext cx="4537075"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it-IT" altLang="it-IT" sz="2200" b="1" dirty="0">
                <a:solidFill>
                  <a:srgbClr val="002060"/>
                </a:solidFill>
                <a:latin typeface="Calibri" panose="020F0502020204030204" pitchFamily="34" charset="0"/>
              </a:rPr>
              <a:t>Le </a:t>
            </a:r>
            <a:r>
              <a:rPr lang="it-IT" altLang="it-IT" sz="2200" b="1" dirty="0" err="1">
                <a:solidFill>
                  <a:srgbClr val="002060"/>
                </a:solidFill>
                <a:latin typeface="Calibri" panose="020F0502020204030204" pitchFamily="34" charset="0"/>
              </a:rPr>
              <a:t>entesiti</a:t>
            </a:r>
            <a:r>
              <a:rPr lang="it-IT" altLang="it-IT" sz="2200" b="1" dirty="0">
                <a:solidFill>
                  <a:srgbClr val="002060"/>
                </a:solidFill>
                <a:latin typeface="Calibri" panose="020F0502020204030204" pitchFamily="34" charset="0"/>
              </a:rPr>
              <a:t> assiali e periferiche possono anche essere </a:t>
            </a:r>
            <a:r>
              <a:rPr lang="it-IT" altLang="it-IT" sz="2200" b="1" u="sng" dirty="0">
                <a:solidFill>
                  <a:srgbClr val="002060"/>
                </a:solidFill>
                <a:latin typeface="Calibri" panose="020F0502020204030204" pitchFamily="34" charset="0"/>
              </a:rPr>
              <a:t>asintomatiche </a:t>
            </a:r>
          </a:p>
        </p:txBody>
      </p:sp>
      <p:sp>
        <p:nvSpPr>
          <p:cNvPr id="23557" name="Rettangolo 14">
            <a:extLst>
              <a:ext uri="{FF2B5EF4-FFF2-40B4-BE49-F238E27FC236}">
                <a16:creationId xmlns:a16="http://schemas.microsoft.com/office/drawing/2014/main" id="{3E8E34D1-958A-4EEF-B893-E3AFC5C65904}"/>
              </a:ext>
            </a:extLst>
          </p:cNvPr>
          <p:cNvSpPr>
            <a:spLocks noChangeArrowheads="1"/>
          </p:cNvSpPr>
          <p:nvPr/>
        </p:nvSpPr>
        <p:spPr bwMode="auto">
          <a:xfrm>
            <a:off x="1417017" y="3917950"/>
            <a:ext cx="41052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buFontTx/>
              <a:buNone/>
            </a:pPr>
            <a:r>
              <a:rPr lang="it-IT" altLang="it-IT" sz="2400" b="1" i="1">
                <a:solidFill>
                  <a:srgbClr val="000000"/>
                </a:solidFill>
                <a:latin typeface="Calibri" panose="020F0502020204030204" pitchFamily="34" charset="0"/>
              </a:rPr>
              <a:t>Talora spontaneo, compare all’inizio del movimento, dopo riposo prolungato, e si attenua con l’attività</a:t>
            </a:r>
          </a:p>
        </p:txBody>
      </p:sp>
      <p:sp>
        <p:nvSpPr>
          <p:cNvPr id="23558" name="Rettangolo 2">
            <a:extLst>
              <a:ext uri="{FF2B5EF4-FFF2-40B4-BE49-F238E27FC236}">
                <a16:creationId xmlns:a16="http://schemas.microsoft.com/office/drawing/2014/main" id="{9936A489-9711-4EF8-B540-53018507DE7E}"/>
              </a:ext>
            </a:extLst>
          </p:cNvPr>
          <p:cNvSpPr>
            <a:spLocks noChangeArrowheads="1"/>
          </p:cNvSpPr>
          <p:nvPr/>
        </p:nvSpPr>
        <p:spPr bwMode="auto">
          <a:xfrm>
            <a:off x="6489355" y="2239963"/>
            <a:ext cx="41814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1" algn="just">
              <a:lnSpc>
                <a:spcPct val="90000"/>
              </a:lnSpc>
              <a:spcBef>
                <a:spcPct val="0"/>
              </a:spcBef>
              <a:buNone/>
            </a:pPr>
            <a:r>
              <a:rPr lang="it-IT" altLang="it-IT" sz="2400" b="1">
                <a:solidFill>
                  <a:srgbClr val="000000"/>
                </a:solidFill>
                <a:latin typeface="Calibri" panose="020F0502020204030204" pitchFamily="34" charset="0"/>
              </a:rPr>
              <a:t>Ben visibile nelle entesiti superficiali </a:t>
            </a:r>
            <a:r>
              <a:rPr lang="it-IT" altLang="it-IT" sz="2400" b="1" i="1">
                <a:solidFill>
                  <a:srgbClr val="000000"/>
                </a:solidFill>
                <a:latin typeface="Calibri" panose="020F0502020204030204" pitchFamily="34" charset="0"/>
              </a:rPr>
              <a:t>(Tendine </a:t>
            </a:r>
            <a:r>
              <a:rPr lang="it-IT" altLang="it-IT" sz="2600" b="1" i="1">
                <a:solidFill>
                  <a:srgbClr val="000000"/>
                </a:solidFill>
                <a:latin typeface="Calibri" panose="020F0502020204030204" pitchFamily="34" charset="0"/>
              </a:rPr>
              <a:t>d’Achille</a:t>
            </a:r>
            <a:r>
              <a:rPr lang="it-IT" altLang="it-IT" sz="2400" b="1" i="1">
                <a:solidFill>
                  <a:srgbClr val="000000"/>
                </a:solidFill>
                <a:latin typeface="Calibri" panose="020F0502020204030204" pitchFamily="34" charset="0"/>
              </a:rPr>
              <a:t>, epicondilo, patella)</a:t>
            </a:r>
          </a:p>
        </p:txBody>
      </p:sp>
      <p:sp>
        <p:nvSpPr>
          <p:cNvPr id="23559" name="Rectangle 2">
            <a:extLst>
              <a:ext uri="{FF2B5EF4-FFF2-40B4-BE49-F238E27FC236}">
                <a16:creationId xmlns:a16="http://schemas.microsoft.com/office/drawing/2014/main" id="{BA9F76AF-D604-47FE-8123-F764FAACC956}"/>
              </a:ext>
            </a:extLst>
          </p:cNvPr>
          <p:cNvSpPr txBox="1">
            <a:spLocks noChangeArrowheads="1"/>
          </p:cNvSpPr>
          <p:nvPr/>
        </p:nvSpPr>
        <p:spPr bwMode="auto">
          <a:xfrm>
            <a:off x="6632229" y="1307210"/>
            <a:ext cx="3887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4400" b="1" dirty="0">
                <a:solidFill>
                  <a:srgbClr val="C00000"/>
                </a:solidFill>
                <a:latin typeface="Calibri" panose="020F0502020204030204" pitchFamily="34" charset="0"/>
              </a:rPr>
              <a:t>Tumefazione</a:t>
            </a:r>
          </a:p>
        </p:txBody>
      </p:sp>
      <p:pic>
        <p:nvPicPr>
          <p:cNvPr id="23560" name="Picture 4" descr="entesite achillea">
            <a:extLst>
              <a:ext uri="{FF2B5EF4-FFF2-40B4-BE49-F238E27FC236}">
                <a16:creationId xmlns:a16="http://schemas.microsoft.com/office/drawing/2014/main" id="{BAE60C96-D5E2-4878-B49B-BE6DF0309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355" y="3576637"/>
            <a:ext cx="4173537"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3">
            <a:extLst>
              <a:ext uri="{FF2B5EF4-FFF2-40B4-BE49-F238E27FC236}">
                <a16:creationId xmlns:a16="http://schemas.microsoft.com/office/drawing/2014/main" id="{4F7D4488-6426-4A45-9BED-9C7673AE6F98}"/>
              </a:ext>
            </a:extLst>
          </p:cNvPr>
          <p:cNvSpPr>
            <a:spLocks noGrp="1"/>
          </p:cNvSpPr>
          <p:nvPr>
            <p:ph type="title"/>
          </p:nvPr>
        </p:nvSpPr>
        <p:spPr/>
        <p:txBody>
          <a:bodyPr>
            <a:normAutofit/>
          </a:bodyPr>
          <a:lstStyle/>
          <a:p>
            <a:r>
              <a:rPr lang="it-IT" dirty="0" err="1"/>
              <a:t>Entesite</a:t>
            </a:r>
            <a:endParaRPr lang="it-IT" dirty="0"/>
          </a:p>
        </p:txBody>
      </p:sp>
    </p:spTree>
    <p:extLst>
      <p:ext uri="{BB962C8B-B14F-4D97-AF65-F5344CB8AC3E}">
        <p14:creationId xmlns:p14="http://schemas.microsoft.com/office/powerpoint/2010/main" val="3544872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052" descr="12">
            <a:extLst>
              <a:ext uri="{FF2B5EF4-FFF2-40B4-BE49-F238E27FC236}">
                <a16:creationId xmlns:a16="http://schemas.microsoft.com/office/drawing/2014/main" id="{159E56CF-4536-4AC9-85CA-B379B4B21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277467"/>
            <a:ext cx="8153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36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7B336D5-817B-487C-B796-B77E1E3A580C}"/>
              </a:ext>
            </a:extLst>
          </p:cNvPr>
          <p:cNvSpPr>
            <a:spLocks noGrp="1"/>
          </p:cNvSpPr>
          <p:nvPr>
            <p:ph type="title"/>
          </p:nvPr>
        </p:nvSpPr>
        <p:spPr/>
        <p:txBody>
          <a:bodyPr/>
          <a:lstStyle/>
          <a:p>
            <a:r>
              <a:rPr lang="it-IT" dirty="0"/>
              <a:t>Parte generale</a:t>
            </a:r>
          </a:p>
        </p:txBody>
      </p:sp>
      <p:sp>
        <p:nvSpPr>
          <p:cNvPr id="5" name="Segnaposto testo 4">
            <a:extLst>
              <a:ext uri="{FF2B5EF4-FFF2-40B4-BE49-F238E27FC236}">
                <a16:creationId xmlns:a16="http://schemas.microsoft.com/office/drawing/2014/main" id="{EBBF3F4A-F757-46A3-9C4D-612A1141CF66}"/>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1934912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8386D80E-6B3D-4396-9CB7-7D2A952AA9F6}"/>
              </a:ext>
            </a:extLst>
          </p:cNvPr>
          <p:cNvSpPr>
            <a:spLocks noGrp="1" noChangeArrowheads="1"/>
          </p:cNvSpPr>
          <p:nvPr>
            <p:ph type="title"/>
          </p:nvPr>
        </p:nvSpPr>
        <p:spPr/>
        <p:txBody>
          <a:bodyPr>
            <a:normAutofit/>
          </a:bodyPr>
          <a:lstStyle/>
          <a:p>
            <a:r>
              <a:rPr lang="it-IT" altLang="it-IT" dirty="0" err="1"/>
              <a:t>Dattilite</a:t>
            </a:r>
            <a:r>
              <a:rPr lang="it-IT" altLang="it-IT" dirty="0"/>
              <a:t> (</a:t>
            </a:r>
            <a:r>
              <a:rPr lang="it-IT" altLang="it-IT" i="1" dirty="0"/>
              <a:t>dito a salsicciotto</a:t>
            </a:r>
            <a:r>
              <a:rPr lang="it-IT" altLang="it-IT" dirty="0"/>
              <a:t>)</a:t>
            </a:r>
          </a:p>
        </p:txBody>
      </p:sp>
      <p:sp>
        <p:nvSpPr>
          <p:cNvPr id="3" name="Segnaposto contenuto 2">
            <a:extLst>
              <a:ext uri="{FF2B5EF4-FFF2-40B4-BE49-F238E27FC236}">
                <a16:creationId xmlns:a16="http://schemas.microsoft.com/office/drawing/2014/main" id="{E799CF1B-6223-4A69-9E46-ABD13E4A701F}"/>
              </a:ext>
            </a:extLst>
          </p:cNvPr>
          <p:cNvSpPr>
            <a:spLocks noGrp="1"/>
          </p:cNvSpPr>
          <p:nvPr>
            <p:ph idx="1"/>
          </p:nvPr>
        </p:nvSpPr>
        <p:spPr/>
        <p:txBody>
          <a:bodyPr/>
          <a:lstStyle/>
          <a:p>
            <a:endParaRPr lang="it-IT"/>
          </a:p>
        </p:txBody>
      </p:sp>
      <p:pic>
        <p:nvPicPr>
          <p:cNvPr id="25603" name="Picture 6" descr="AP2">
            <a:extLst>
              <a:ext uri="{FF2B5EF4-FFF2-40B4-BE49-F238E27FC236}">
                <a16:creationId xmlns:a16="http://schemas.microsoft.com/office/drawing/2014/main" id="{0EDAB4B1-6837-4929-98AB-0761A621B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8188" y="4117976"/>
            <a:ext cx="2187575"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descr="DATTILITE 1">
            <a:extLst>
              <a:ext uri="{FF2B5EF4-FFF2-40B4-BE49-F238E27FC236}">
                <a16:creationId xmlns:a16="http://schemas.microsoft.com/office/drawing/2014/main" id="{FA02560A-D95A-493F-BD01-33856C03C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10" r="23700"/>
          <a:stretch>
            <a:fillRect/>
          </a:stretch>
        </p:blipFill>
        <p:spPr bwMode="auto">
          <a:xfrm>
            <a:off x="5390874" y="1258889"/>
            <a:ext cx="23622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a:extLst>
              <a:ext uri="{FF2B5EF4-FFF2-40B4-BE49-F238E27FC236}">
                <a16:creationId xmlns:a16="http://schemas.microsoft.com/office/drawing/2014/main" id="{012D9020-4E41-444C-9296-1C1E74BF4689}"/>
              </a:ext>
            </a:extLst>
          </p:cNvPr>
          <p:cNvPicPr>
            <a:picLocks noChangeAspect="1" noChangeArrowheads="1"/>
          </p:cNvPicPr>
          <p:nvPr/>
        </p:nvPicPr>
        <p:blipFill>
          <a:blip r:embed="rId5">
            <a:lum bright="-14000" contrast="4000"/>
            <a:extLst>
              <a:ext uri="{28A0092B-C50C-407E-A947-70E740481C1C}">
                <a14:useLocalDpi xmlns:a14="http://schemas.microsoft.com/office/drawing/2010/main" val="0"/>
              </a:ext>
            </a:extLst>
          </a:blip>
          <a:srcRect t="21642"/>
          <a:stretch>
            <a:fillRect/>
          </a:stretch>
        </p:blipFill>
        <p:spPr bwMode="auto">
          <a:xfrm>
            <a:off x="1544363" y="4119564"/>
            <a:ext cx="37115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a:extLst>
              <a:ext uri="{FF2B5EF4-FFF2-40B4-BE49-F238E27FC236}">
                <a16:creationId xmlns:a16="http://schemas.microsoft.com/office/drawing/2014/main" id="{67806DF4-3AC3-41BD-9086-A6DBA5D7E44E}"/>
              </a:ext>
            </a:extLst>
          </p:cNvPr>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l="13353" t="17892" r="15514"/>
          <a:stretch>
            <a:fillRect/>
          </a:stretch>
        </p:blipFill>
        <p:spPr bwMode="auto">
          <a:xfrm>
            <a:off x="7808638" y="4117976"/>
            <a:ext cx="2484437"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5">
            <a:extLst>
              <a:ext uri="{FF2B5EF4-FFF2-40B4-BE49-F238E27FC236}">
                <a16:creationId xmlns:a16="http://schemas.microsoft.com/office/drawing/2014/main" id="{CBD15EAC-43A2-471C-BC35-43527A670C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5799" y="1258889"/>
            <a:ext cx="3640138" cy="258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8" name="Picture 2">
            <a:extLst>
              <a:ext uri="{FF2B5EF4-FFF2-40B4-BE49-F238E27FC236}">
                <a16:creationId xmlns:a16="http://schemas.microsoft.com/office/drawing/2014/main" id="{46A8478B-D679-493C-9A37-C1386F78A1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8473" t="28059" r="14027" b="19228"/>
          <a:stretch>
            <a:fillRect/>
          </a:stretch>
        </p:blipFill>
        <p:spPr bwMode="auto">
          <a:xfrm>
            <a:off x="7876899" y="1258888"/>
            <a:ext cx="24701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91197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B7B930DB-488C-4331-A8A1-FA06F59B3FD2}"/>
              </a:ext>
            </a:extLst>
          </p:cNvPr>
          <p:cNvSpPr>
            <a:spLocks noChangeArrowheads="1"/>
          </p:cNvSpPr>
          <p:nvPr/>
        </p:nvSpPr>
        <p:spPr bwMode="auto">
          <a:xfrm>
            <a:off x="2279650" y="5876926"/>
            <a:ext cx="777240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it-IT" altLang="it-IT" sz="2400" b="1" i="1">
                <a:latin typeface="Arial" panose="020B0604020202020204" pitchFamily="34" charset="0"/>
              </a:rPr>
              <a:t>nel 12.5 – 62.5 % dei casi concomita una sinovite !</a:t>
            </a:r>
          </a:p>
        </p:txBody>
      </p:sp>
      <p:sp>
        <p:nvSpPr>
          <p:cNvPr id="27651" name="Text Box 18">
            <a:extLst>
              <a:ext uri="{FF2B5EF4-FFF2-40B4-BE49-F238E27FC236}">
                <a16:creationId xmlns:a16="http://schemas.microsoft.com/office/drawing/2014/main" id="{BFF30561-F057-418E-8F97-38BDD233E1D5}"/>
              </a:ext>
            </a:extLst>
          </p:cNvPr>
          <p:cNvSpPr txBox="1">
            <a:spLocks noChangeArrowheads="1"/>
          </p:cNvSpPr>
          <p:nvPr/>
        </p:nvSpPr>
        <p:spPr bwMode="auto">
          <a:xfrm>
            <a:off x="1827214" y="1341439"/>
            <a:ext cx="61180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i="1">
                <a:latin typeface="Arial Narrow" panose="020B0606020202030204" pitchFamily="34" charset="0"/>
              </a:rPr>
              <a:t>Olivieri et al, Arthritis Rheum 1996 e 2002 (US e RM)</a:t>
            </a:r>
          </a:p>
          <a:p>
            <a:pPr eaLnBrk="1" hangingPunct="1">
              <a:spcBef>
                <a:spcPct val="0"/>
              </a:spcBef>
              <a:buFontTx/>
              <a:buNone/>
            </a:pPr>
            <a:r>
              <a:rPr lang="it-IT" altLang="it-IT" sz="2400" i="1">
                <a:latin typeface="Arial Narrow" panose="020B0606020202030204" pitchFamily="34" charset="0"/>
              </a:rPr>
              <a:t>Kane et al, J Rheumatol 1999 (US)</a:t>
            </a:r>
          </a:p>
        </p:txBody>
      </p:sp>
      <p:grpSp>
        <p:nvGrpSpPr>
          <p:cNvPr id="6" name="Group 23">
            <a:extLst>
              <a:ext uri="{FF2B5EF4-FFF2-40B4-BE49-F238E27FC236}">
                <a16:creationId xmlns:a16="http://schemas.microsoft.com/office/drawing/2014/main" id="{A050361C-23B0-4BCB-AAB2-C9BAEBE7AA5A}"/>
              </a:ext>
            </a:extLst>
          </p:cNvPr>
          <p:cNvGrpSpPr>
            <a:grpSpLocks/>
          </p:cNvGrpSpPr>
          <p:nvPr/>
        </p:nvGrpSpPr>
        <p:grpSpPr bwMode="auto">
          <a:xfrm>
            <a:off x="3789363" y="2420938"/>
            <a:ext cx="5186362" cy="2881312"/>
            <a:chOff x="1427" y="1525"/>
            <a:chExt cx="3267" cy="1815"/>
          </a:xfrm>
        </p:grpSpPr>
        <p:pic>
          <p:nvPicPr>
            <p:cNvPr id="27654" name="Picture 10">
              <a:extLst>
                <a:ext uri="{FF2B5EF4-FFF2-40B4-BE49-F238E27FC236}">
                  <a16:creationId xmlns:a16="http://schemas.microsoft.com/office/drawing/2014/main" id="{D6AF5AA2-D992-4E99-BB54-C8FC8BCDC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 y="1525"/>
              <a:ext cx="1450" cy="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11">
              <a:extLst>
                <a:ext uri="{FF2B5EF4-FFF2-40B4-BE49-F238E27FC236}">
                  <a16:creationId xmlns:a16="http://schemas.microsoft.com/office/drawing/2014/main" id="{7B8C9088-73A7-4458-946D-3A7F3DCE7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 y="1526"/>
              <a:ext cx="1769" cy="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7653" name="Rectangle 21">
            <a:extLst>
              <a:ext uri="{FF2B5EF4-FFF2-40B4-BE49-F238E27FC236}">
                <a16:creationId xmlns:a16="http://schemas.microsoft.com/office/drawing/2014/main" id="{F10631A2-A58F-425C-B0A6-3361F18E8F55}"/>
              </a:ext>
            </a:extLst>
          </p:cNvPr>
          <p:cNvSpPr>
            <a:spLocks noChangeArrowheads="1"/>
          </p:cNvSpPr>
          <p:nvPr/>
        </p:nvSpPr>
        <p:spPr bwMode="auto">
          <a:xfrm>
            <a:off x="2424113" y="404814"/>
            <a:ext cx="777240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sz="4400" b="1" dirty="0">
              <a:solidFill>
                <a:srgbClr val="C00000"/>
              </a:solidFill>
              <a:latin typeface="Calibri" panose="020F0502020204030204" pitchFamily="34" charset="0"/>
            </a:endParaRPr>
          </a:p>
        </p:txBody>
      </p:sp>
      <p:sp>
        <p:nvSpPr>
          <p:cNvPr id="5" name="Titolo 4">
            <a:extLst>
              <a:ext uri="{FF2B5EF4-FFF2-40B4-BE49-F238E27FC236}">
                <a16:creationId xmlns:a16="http://schemas.microsoft.com/office/drawing/2014/main" id="{0322D3BB-313B-4BD9-B784-823D3A162371}"/>
              </a:ext>
            </a:extLst>
          </p:cNvPr>
          <p:cNvSpPr>
            <a:spLocks noGrp="1"/>
          </p:cNvSpPr>
          <p:nvPr>
            <p:ph type="title"/>
          </p:nvPr>
        </p:nvSpPr>
        <p:spPr/>
        <p:txBody>
          <a:bodyPr>
            <a:normAutofit/>
          </a:bodyPr>
          <a:lstStyle/>
          <a:p>
            <a:pPr algn="ctr"/>
            <a:r>
              <a:rPr lang="it-IT" b="1" dirty="0" err="1">
                <a:solidFill>
                  <a:srgbClr val="0070C0"/>
                </a:solidFill>
              </a:rPr>
              <a:t>Dattilite</a:t>
            </a:r>
            <a:r>
              <a:rPr lang="it-IT" dirty="0"/>
              <a:t> = </a:t>
            </a:r>
            <a:r>
              <a:rPr lang="it-IT" dirty="0">
                <a:solidFill>
                  <a:srgbClr val="C00000"/>
                </a:solidFill>
              </a:rPr>
              <a:t>tenosinovite</a:t>
            </a:r>
          </a:p>
        </p:txBody>
      </p:sp>
    </p:spTree>
    <p:extLst>
      <p:ext uri="{BB962C8B-B14F-4D97-AF65-F5344CB8AC3E}">
        <p14:creationId xmlns:p14="http://schemas.microsoft.com/office/powerpoint/2010/main" val="2010097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a:extLst>
              <a:ext uri="{FF2B5EF4-FFF2-40B4-BE49-F238E27FC236}">
                <a16:creationId xmlns:a16="http://schemas.microsoft.com/office/drawing/2014/main" id="{5F9C1E3A-8B79-4115-BAF1-77DE324DE1F3}"/>
              </a:ext>
            </a:extLst>
          </p:cNvPr>
          <p:cNvSpPr>
            <a:spLocks noGrp="1" noChangeArrowheads="1"/>
          </p:cNvSpPr>
          <p:nvPr>
            <p:ph type="title"/>
          </p:nvPr>
        </p:nvSpPr>
        <p:spPr/>
        <p:txBody>
          <a:bodyPr/>
          <a:lstStyle/>
          <a:p>
            <a:r>
              <a:rPr lang="en-US" altLang="it-IT"/>
              <a:t>Typical manifestation of AS/axialSpA</a:t>
            </a:r>
          </a:p>
        </p:txBody>
      </p:sp>
      <p:graphicFrame>
        <p:nvGraphicFramePr>
          <p:cNvPr id="5" name="Segnaposto contenuto 3">
            <a:extLst>
              <a:ext uri="{FF2B5EF4-FFF2-40B4-BE49-F238E27FC236}">
                <a16:creationId xmlns:a16="http://schemas.microsoft.com/office/drawing/2014/main" id="{B47CF630-9D75-4956-A3EA-70C655A31A0E}"/>
              </a:ext>
            </a:extLst>
          </p:cNvPr>
          <p:cNvGraphicFramePr>
            <a:graphicFrameLocks noGrp="1"/>
          </p:cNvGraphicFramePr>
          <p:nvPr>
            <p:ph idx="1"/>
            <p:extLst>
              <p:ext uri="{D42A27DB-BD31-4B8C-83A1-F6EECF244321}">
                <p14:modId xmlns:p14="http://schemas.microsoft.com/office/powerpoint/2010/main" val="81781588"/>
              </p:ext>
            </p:extLst>
          </p:nvPr>
        </p:nvGraphicFramePr>
        <p:xfrm>
          <a:off x="511175" y="1271588"/>
          <a:ext cx="11145079" cy="4906804"/>
        </p:xfrm>
        <a:graphic>
          <a:graphicData uri="http://schemas.openxmlformats.org/drawingml/2006/table">
            <a:tbl>
              <a:tblPr firstRow="1" bandRow="1">
                <a:tableStyleId>{7DF18680-E054-41AD-8BC1-D1AEF772440D}</a:tableStyleId>
              </a:tblPr>
              <a:tblGrid>
                <a:gridCol w="5753567">
                  <a:extLst>
                    <a:ext uri="{9D8B030D-6E8A-4147-A177-3AD203B41FA5}">
                      <a16:colId xmlns:a16="http://schemas.microsoft.com/office/drawing/2014/main" val="20000"/>
                    </a:ext>
                  </a:extLst>
                </a:gridCol>
                <a:gridCol w="2145398">
                  <a:extLst>
                    <a:ext uri="{9D8B030D-6E8A-4147-A177-3AD203B41FA5}">
                      <a16:colId xmlns:a16="http://schemas.microsoft.com/office/drawing/2014/main" val="20001"/>
                    </a:ext>
                  </a:extLst>
                </a:gridCol>
                <a:gridCol w="1866852">
                  <a:extLst>
                    <a:ext uri="{9D8B030D-6E8A-4147-A177-3AD203B41FA5}">
                      <a16:colId xmlns:a16="http://schemas.microsoft.com/office/drawing/2014/main" val="20002"/>
                    </a:ext>
                  </a:extLst>
                </a:gridCol>
                <a:gridCol w="1379262">
                  <a:extLst>
                    <a:ext uri="{9D8B030D-6E8A-4147-A177-3AD203B41FA5}">
                      <a16:colId xmlns:a16="http://schemas.microsoft.com/office/drawing/2014/main" val="20003"/>
                    </a:ext>
                  </a:extLst>
                </a:gridCol>
              </a:tblGrid>
              <a:tr h="337950">
                <a:tc>
                  <a:txBody>
                    <a:bodyPr/>
                    <a:lstStyle/>
                    <a:p>
                      <a:endParaRPr lang="it-IT" sz="1700" dirty="0">
                        <a:latin typeface="Calibri" panose="020F0502020204030204" pitchFamily="34" charset="0"/>
                      </a:endParaRPr>
                    </a:p>
                  </a:txBody>
                  <a:tcPr marT="45703" marB="45703"/>
                </a:tc>
                <a:tc>
                  <a:txBody>
                    <a:bodyPr/>
                    <a:lstStyle/>
                    <a:p>
                      <a:pPr algn="ctr"/>
                      <a:r>
                        <a:rPr lang="it-IT" sz="1700" dirty="0" err="1">
                          <a:solidFill>
                            <a:schemeClr val="tx1"/>
                          </a:solidFill>
                          <a:latin typeface="Calibri" panose="020F0502020204030204" pitchFamily="34" charset="0"/>
                        </a:rPr>
                        <a:t>Sensitivity</a:t>
                      </a:r>
                      <a:endParaRPr lang="it-IT" sz="1700" dirty="0">
                        <a:solidFill>
                          <a:schemeClr val="tx1"/>
                        </a:solidFill>
                        <a:latin typeface="Calibri" panose="020F0502020204030204" pitchFamily="34" charset="0"/>
                      </a:endParaRPr>
                    </a:p>
                  </a:txBody>
                  <a:tcPr marT="45703" marB="45703"/>
                </a:tc>
                <a:tc>
                  <a:txBody>
                    <a:bodyPr/>
                    <a:lstStyle/>
                    <a:p>
                      <a:pPr algn="ctr"/>
                      <a:r>
                        <a:rPr lang="it-IT" sz="1700" dirty="0" err="1">
                          <a:solidFill>
                            <a:schemeClr val="tx1"/>
                          </a:solidFill>
                          <a:latin typeface="Calibri" panose="020F0502020204030204" pitchFamily="34" charset="0"/>
                        </a:rPr>
                        <a:t>Specificity</a:t>
                      </a:r>
                      <a:endParaRPr lang="it-IT" sz="1700" dirty="0">
                        <a:solidFill>
                          <a:schemeClr val="tx1"/>
                        </a:solidFill>
                        <a:latin typeface="Calibri" panose="020F0502020204030204" pitchFamily="34" charset="0"/>
                      </a:endParaRPr>
                    </a:p>
                  </a:txBody>
                  <a:tcPr marT="45703" marB="45703"/>
                </a:tc>
                <a:tc>
                  <a:txBody>
                    <a:bodyPr/>
                    <a:lstStyle/>
                    <a:p>
                      <a:pPr algn="ctr"/>
                      <a:r>
                        <a:rPr lang="it-IT" sz="1700" dirty="0" err="1">
                          <a:solidFill>
                            <a:schemeClr val="tx1"/>
                          </a:solidFill>
                          <a:latin typeface="Calibri" panose="020F0502020204030204" pitchFamily="34" charset="0"/>
                        </a:rPr>
                        <a:t>LR+</a:t>
                      </a:r>
                      <a:endParaRPr lang="it-IT" sz="1700" dirty="0">
                        <a:solidFill>
                          <a:schemeClr val="tx1"/>
                        </a:solidFill>
                        <a:latin typeface="Calibri" panose="020F0502020204030204" pitchFamily="34" charset="0"/>
                      </a:endParaRPr>
                    </a:p>
                  </a:txBody>
                  <a:tcPr marT="45703" marB="45703"/>
                </a:tc>
                <a:extLst>
                  <a:ext uri="{0D108BD9-81ED-4DB2-BD59-A6C34878D82A}">
                    <a16:rowId xmlns:a16="http://schemas.microsoft.com/office/drawing/2014/main" val="10000"/>
                  </a:ext>
                </a:extLst>
              </a:tr>
              <a:tr h="337950">
                <a:tc>
                  <a:txBody>
                    <a:bodyPr/>
                    <a:lstStyle/>
                    <a:p>
                      <a:r>
                        <a:rPr lang="it-IT" sz="1700" b="1" kern="1200" baseline="0" dirty="0" err="1">
                          <a:solidFill>
                            <a:schemeClr val="dk1"/>
                          </a:solidFill>
                          <a:latin typeface="Calibri" panose="020F0502020204030204" pitchFamily="34" charset="0"/>
                          <a:ea typeface="+mn-ea"/>
                          <a:cs typeface="+mn-cs"/>
                        </a:rPr>
                        <a:t>Inflammatory</a:t>
                      </a:r>
                      <a:r>
                        <a:rPr lang="it-IT" sz="1700" b="1" kern="1200" baseline="0" dirty="0">
                          <a:solidFill>
                            <a:schemeClr val="dk1"/>
                          </a:solidFill>
                          <a:latin typeface="Calibri" panose="020F0502020204030204" pitchFamily="34" charset="0"/>
                          <a:ea typeface="+mn-ea"/>
                          <a:cs typeface="+mn-cs"/>
                        </a:rPr>
                        <a:t> back </a:t>
                      </a:r>
                      <a:r>
                        <a:rPr lang="it-IT" sz="1700" b="1" kern="1200" baseline="0" dirty="0" err="1">
                          <a:solidFill>
                            <a:schemeClr val="dk1"/>
                          </a:solidFill>
                          <a:latin typeface="Calibri" panose="020F0502020204030204" pitchFamily="34" charset="0"/>
                          <a:ea typeface="+mn-ea"/>
                          <a:cs typeface="+mn-cs"/>
                        </a:rPr>
                        <a:t>pain</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75%</a:t>
                      </a:r>
                    </a:p>
                  </a:txBody>
                  <a:tcPr marT="45703" marB="45703"/>
                </a:tc>
                <a:tc>
                  <a:txBody>
                    <a:bodyPr/>
                    <a:lstStyle/>
                    <a:p>
                      <a:pPr algn="ctr"/>
                      <a:r>
                        <a:rPr lang="it-IT" sz="1700" dirty="0">
                          <a:latin typeface="Calibri" panose="020F0502020204030204" pitchFamily="34" charset="0"/>
                        </a:rPr>
                        <a:t>76%</a:t>
                      </a:r>
                    </a:p>
                  </a:txBody>
                  <a:tcPr marT="45703" marB="45703"/>
                </a:tc>
                <a:tc>
                  <a:txBody>
                    <a:bodyPr/>
                    <a:lstStyle/>
                    <a:p>
                      <a:pPr algn="ctr"/>
                      <a:r>
                        <a:rPr lang="it-IT" sz="1700" dirty="0">
                          <a:latin typeface="Calibri" panose="020F0502020204030204" pitchFamily="34" charset="0"/>
                        </a:rPr>
                        <a:t>3.1</a:t>
                      </a:r>
                    </a:p>
                  </a:txBody>
                  <a:tcPr marT="45703" marB="45703"/>
                </a:tc>
                <a:extLst>
                  <a:ext uri="{0D108BD9-81ED-4DB2-BD59-A6C34878D82A}">
                    <a16:rowId xmlns:a16="http://schemas.microsoft.com/office/drawing/2014/main" val="10001"/>
                  </a:ext>
                </a:extLst>
              </a:tr>
              <a:tr h="337950">
                <a:tc>
                  <a:txBody>
                    <a:bodyPr/>
                    <a:lstStyle/>
                    <a:p>
                      <a:r>
                        <a:rPr lang="it-IT" sz="1700" b="1" kern="1200" baseline="0" dirty="0" err="1">
                          <a:solidFill>
                            <a:schemeClr val="dk1"/>
                          </a:solidFill>
                          <a:latin typeface="Calibri" panose="020F0502020204030204" pitchFamily="34" charset="0"/>
                          <a:ea typeface="+mn-ea"/>
                          <a:cs typeface="+mn-cs"/>
                        </a:rPr>
                        <a:t>Alternating</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buttock</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pain</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40%</a:t>
                      </a:r>
                    </a:p>
                  </a:txBody>
                  <a:tcPr marT="45703" marB="45703"/>
                </a:tc>
                <a:tc>
                  <a:txBody>
                    <a:bodyPr/>
                    <a:lstStyle/>
                    <a:p>
                      <a:pPr algn="ctr"/>
                      <a:r>
                        <a:rPr lang="it-IT" sz="1700" dirty="0">
                          <a:latin typeface="Calibri" panose="020F0502020204030204" pitchFamily="34" charset="0"/>
                        </a:rPr>
                        <a:t>90%</a:t>
                      </a:r>
                    </a:p>
                  </a:txBody>
                  <a:tcPr marT="45703" marB="45703"/>
                </a:tc>
                <a:tc>
                  <a:txBody>
                    <a:bodyPr/>
                    <a:lstStyle/>
                    <a:p>
                      <a:pPr algn="ctr"/>
                      <a:r>
                        <a:rPr lang="it-IT" sz="1700" dirty="0">
                          <a:latin typeface="Calibri" panose="020F0502020204030204" pitchFamily="34" charset="0"/>
                        </a:rPr>
                        <a:t>4.0</a:t>
                      </a:r>
                    </a:p>
                  </a:txBody>
                  <a:tcPr marT="45703" marB="45703"/>
                </a:tc>
                <a:extLst>
                  <a:ext uri="{0D108BD9-81ED-4DB2-BD59-A6C34878D82A}">
                    <a16:rowId xmlns:a16="http://schemas.microsoft.com/office/drawing/2014/main" val="10002"/>
                  </a:ext>
                </a:extLst>
              </a:tr>
              <a:tr h="337950">
                <a:tc>
                  <a:txBody>
                    <a:bodyPr/>
                    <a:lstStyle/>
                    <a:p>
                      <a:r>
                        <a:rPr lang="it-IT" sz="1700" b="1" kern="1200" baseline="0" dirty="0" err="1">
                          <a:solidFill>
                            <a:schemeClr val="dk1"/>
                          </a:solidFill>
                          <a:latin typeface="Calibri" panose="020F0502020204030204" pitchFamily="34" charset="0"/>
                          <a:ea typeface="+mn-ea"/>
                          <a:cs typeface="+mn-cs"/>
                        </a:rPr>
                        <a:t>Heel</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pain</a:t>
                      </a:r>
                      <a:r>
                        <a:rPr lang="it-IT" sz="1700" b="1" kern="1200" baseline="0" dirty="0">
                          <a:solidFill>
                            <a:schemeClr val="dk1"/>
                          </a:solidFill>
                          <a:latin typeface="Calibri" panose="020F0502020204030204" pitchFamily="34" charset="0"/>
                          <a:ea typeface="+mn-ea"/>
                          <a:cs typeface="+mn-cs"/>
                        </a:rPr>
                        <a:t> (enthesitis)</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37%</a:t>
                      </a:r>
                    </a:p>
                  </a:txBody>
                  <a:tcPr marT="45703" marB="45703"/>
                </a:tc>
                <a:tc>
                  <a:txBody>
                    <a:bodyPr/>
                    <a:lstStyle/>
                    <a:p>
                      <a:pPr algn="ctr"/>
                      <a:r>
                        <a:rPr lang="it-IT" sz="1700" dirty="0">
                          <a:latin typeface="Calibri" panose="020F0502020204030204" pitchFamily="34" charset="0"/>
                        </a:rPr>
                        <a:t>89%</a:t>
                      </a:r>
                    </a:p>
                  </a:txBody>
                  <a:tcPr marT="45703" marB="45703"/>
                </a:tc>
                <a:tc>
                  <a:txBody>
                    <a:bodyPr/>
                    <a:lstStyle/>
                    <a:p>
                      <a:pPr algn="ctr"/>
                      <a:r>
                        <a:rPr lang="it-IT" sz="1700" dirty="0">
                          <a:latin typeface="Calibri" panose="020F0502020204030204" pitchFamily="34" charset="0"/>
                        </a:rPr>
                        <a:t>3.4</a:t>
                      </a:r>
                    </a:p>
                  </a:txBody>
                  <a:tcPr marT="45703" marB="45703"/>
                </a:tc>
                <a:extLst>
                  <a:ext uri="{0D108BD9-81ED-4DB2-BD59-A6C34878D82A}">
                    <a16:rowId xmlns:a16="http://schemas.microsoft.com/office/drawing/2014/main" val="10003"/>
                  </a:ext>
                </a:extLst>
              </a:tr>
              <a:tr h="337950">
                <a:tc>
                  <a:txBody>
                    <a:bodyPr/>
                    <a:lstStyle/>
                    <a:p>
                      <a:r>
                        <a:rPr lang="it-IT" sz="1700" b="1" kern="1200" baseline="0" dirty="0" err="1">
                          <a:solidFill>
                            <a:schemeClr val="dk1"/>
                          </a:solidFill>
                          <a:latin typeface="Calibri" panose="020F0502020204030204" pitchFamily="34" charset="0"/>
                          <a:ea typeface="+mn-ea"/>
                          <a:cs typeface="+mn-cs"/>
                        </a:rPr>
                        <a:t>Peripheral</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arthritis</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40%</a:t>
                      </a:r>
                    </a:p>
                  </a:txBody>
                  <a:tcPr marT="45703" marB="45703"/>
                </a:tc>
                <a:tc>
                  <a:txBody>
                    <a:bodyPr/>
                    <a:lstStyle/>
                    <a:p>
                      <a:pPr algn="ctr"/>
                      <a:r>
                        <a:rPr lang="it-IT" sz="1700" dirty="0">
                          <a:latin typeface="Calibri" panose="020F0502020204030204" pitchFamily="34" charset="0"/>
                        </a:rPr>
                        <a:t>90%</a:t>
                      </a:r>
                    </a:p>
                  </a:txBody>
                  <a:tcPr marT="45703" marB="45703"/>
                </a:tc>
                <a:tc>
                  <a:txBody>
                    <a:bodyPr/>
                    <a:lstStyle/>
                    <a:p>
                      <a:pPr algn="ctr"/>
                      <a:r>
                        <a:rPr lang="it-IT" sz="1700" dirty="0">
                          <a:latin typeface="Calibri" panose="020F0502020204030204" pitchFamily="34" charset="0"/>
                        </a:rPr>
                        <a:t>4.0</a:t>
                      </a:r>
                    </a:p>
                  </a:txBody>
                  <a:tcPr marT="45703" marB="45703"/>
                </a:tc>
                <a:extLst>
                  <a:ext uri="{0D108BD9-81ED-4DB2-BD59-A6C34878D82A}">
                    <a16:rowId xmlns:a16="http://schemas.microsoft.com/office/drawing/2014/main" val="10004"/>
                  </a:ext>
                </a:extLst>
              </a:tr>
              <a:tr h="337950">
                <a:tc>
                  <a:txBody>
                    <a:bodyPr/>
                    <a:lstStyle/>
                    <a:p>
                      <a:r>
                        <a:rPr lang="it-IT" sz="1700" b="1" kern="1200" baseline="0" dirty="0">
                          <a:solidFill>
                            <a:schemeClr val="dk1"/>
                          </a:solidFill>
                          <a:latin typeface="Calibri" panose="020F0502020204030204" pitchFamily="34" charset="0"/>
                          <a:ea typeface="+mn-ea"/>
                          <a:cs typeface="+mn-cs"/>
                        </a:rPr>
                        <a:t>Dactylitis</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18%</a:t>
                      </a:r>
                    </a:p>
                  </a:txBody>
                  <a:tcPr marT="45703" marB="45703"/>
                </a:tc>
                <a:tc>
                  <a:txBody>
                    <a:bodyPr/>
                    <a:lstStyle/>
                    <a:p>
                      <a:pPr algn="ctr"/>
                      <a:r>
                        <a:rPr lang="it-IT" sz="1700" dirty="0">
                          <a:latin typeface="Calibri" panose="020F0502020204030204" pitchFamily="34" charset="0"/>
                        </a:rPr>
                        <a:t>96%</a:t>
                      </a:r>
                    </a:p>
                  </a:txBody>
                  <a:tcPr marT="45703" marB="45703"/>
                </a:tc>
                <a:tc>
                  <a:txBody>
                    <a:bodyPr/>
                    <a:lstStyle/>
                    <a:p>
                      <a:pPr algn="ctr"/>
                      <a:r>
                        <a:rPr lang="it-IT" sz="1700" dirty="0">
                          <a:latin typeface="Calibri" panose="020F0502020204030204" pitchFamily="34" charset="0"/>
                        </a:rPr>
                        <a:t>4.5</a:t>
                      </a:r>
                    </a:p>
                  </a:txBody>
                  <a:tcPr marT="45703" marB="45703"/>
                </a:tc>
                <a:extLst>
                  <a:ext uri="{0D108BD9-81ED-4DB2-BD59-A6C34878D82A}">
                    <a16:rowId xmlns:a16="http://schemas.microsoft.com/office/drawing/2014/main" val="10005"/>
                  </a:ext>
                </a:extLst>
              </a:tr>
              <a:tr h="337950">
                <a:tc>
                  <a:txBody>
                    <a:bodyPr/>
                    <a:lstStyle/>
                    <a:p>
                      <a:r>
                        <a:rPr lang="it-IT" sz="1700" b="1" kern="1200" baseline="0" dirty="0" err="1">
                          <a:solidFill>
                            <a:schemeClr val="dk1"/>
                          </a:solidFill>
                          <a:latin typeface="Calibri" panose="020F0502020204030204" pitchFamily="34" charset="0"/>
                          <a:ea typeface="+mn-ea"/>
                          <a:cs typeface="+mn-cs"/>
                        </a:rPr>
                        <a:t>Anterior</a:t>
                      </a:r>
                      <a:r>
                        <a:rPr lang="it-IT" sz="1700" b="1" kern="1200" baseline="0" dirty="0">
                          <a:solidFill>
                            <a:schemeClr val="dk1"/>
                          </a:solidFill>
                          <a:latin typeface="Calibri" panose="020F0502020204030204" pitchFamily="34" charset="0"/>
                          <a:ea typeface="+mn-ea"/>
                          <a:cs typeface="+mn-cs"/>
                        </a:rPr>
                        <a:t> uveitis</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22%</a:t>
                      </a:r>
                    </a:p>
                  </a:txBody>
                  <a:tcPr marT="45703" marB="45703"/>
                </a:tc>
                <a:tc>
                  <a:txBody>
                    <a:bodyPr/>
                    <a:lstStyle/>
                    <a:p>
                      <a:pPr algn="ctr"/>
                      <a:r>
                        <a:rPr lang="it-IT" sz="1700" dirty="0">
                          <a:latin typeface="Calibri" panose="020F0502020204030204" pitchFamily="34" charset="0"/>
                        </a:rPr>
                        <a:t>97%</a:t>
                      </a:r>
                    </a:p>
                  </a:txBody>
                  <a:tcPr marT="45703" marB="45703"/>
                </a:tc>
                <a:tc>
                  <a:txBody>
                    <a:bodyPr/>
                    <a:lstStyle/>
                    <a:p>
                      <a:pPr algn="ctr"/>
                      <a:r>
                        <a:rPr lang="it-IT" sz="1700" dirty="0">
                          <a:latin typeface="Calibri" panose="020F0502020204030204" pitchFamily="34" charset="0"/>
                        </a:rPr>
                        <a:t>7.3</a:t>
                      </a:r>
                    </a:p>
                  </a:txBody>
                  <a:tcPr marT="45703" marB="45703"/>
                </a:tc>
                <a:extLst>
                  <a:ext uri="{0D108BD9-81ED-4DB2-BD59-A6C34878D82A}">
                    <a16:rowId xmlns:a16="http://schemas.microsoft.com/office/drawing/2014/main" val="10006"/>
                  </a:ext>
                </a:extLst>
              </a:tr>
              <a:tr h="337950">
                <a:tc>
                  <a:txBody>
                    <a:bodyPr/>
                    <a:lstStyle/>
                    <a:p>
                      <a:r>
                        <a:rPr lang="it-IT" sz="1700" b="1" kern="1200" baseline="0" dirty="0" err="1">
                          <a:solidFill>
                            <a:schemeClr val="dk1"/>
                          </a:solidFill>
                          <a:latin typeface="Calibri" panose="020F0502020204030204" pitchFamily="34" charset="0"/>
                          <a:ea typeface="+mn-ea"/>
                          <a:cs typeface="+mn-cs"/>
                        </a:rPr>
                        <a:t>Psoriasis</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10%</a:t>
                      </a:r>
                    </a:p>
                  </a:txBody>
                  <a:tcPr marT="45703" marB="45703"/>
                </a:tc>
                <a:tc>
                  <a:txBody>
                    <a:bodyPr/>
                    <a:lstStyle/>
                    <a:p>
                      <a:pPr algn="ctr"/>
                      <a:r>
                        <a:rPr lang="it-IT" sz="1700" dirty="0">
                          <a:latin typeface="Calibri" panose="020F0502020204030204" pitchFamily="34" charset="0"/>
                        </a:rPr>
                        <a:t>96%</a:t>
                      </a:r>
                    </a:p>
                  </a:txBody>
                  <a:tcPr marT="45703" marB="45703"/>
                </a:tc>
                <a:tc>
                  <a:txBody>
                    <a:bodyPr/>
                    <a:lstStyle/>
                    <a:p>
                      <a:pPr algn="ctr"/>
                      <a:r>
                        <a:rPr lang="it-IT" sz="1700" dirty="0">
                          <a:latin typeface="Calibri" panose="020F0502020204030204" pitchFamily="34" charset="0"/>
                        </a:rPr>
                        <a:t>2.5</a:t>
                      </a:r>
                    </a:p>
                  </a:txBody>
                  <a:tcPr marT="45703" marB="45703"/>
                </a:tc>
                <a:extLst>
                  <a:ext uri="{0D108BD9-81ED-4DB2-BD59-A6C34878D82A}">
                    <a16:rowId xmlns:a16="http://schemas.microsoft.com/office/drawing/2014/main" val="10007"/>
                  </a:ext>
                </a:extLst>
              </a:tr>
              <a:tr h="337950">
                <a:tc>
                  <a:txBody>
                    <a:bodyPr/>
                    <a:lstStyle/>
                    <a:p>
                      <a:r>
                        <a:rPr lang="it-IT" sz="1700" b="1" kern="1200" baseline="0" dirty="0" err="1">
                          <a:solidFill>
                            <a:schemeClr val="dk1"/>
                          </a:solidFill>
                          <a:latin typeface="Calibri" panose="020F0502020204030204" pitchFamily="34" charset="0"/>
                          <a:ea typeface="+mn-ea"/>
                          <a:cs typeface="+mn-cs"/>
                        </a:rPr>
                        <a:t>Inflammatory</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bowel</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disease</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4%</a:t>
                      </a:r>
                    </a:p>
                  </a:txBody>
                  <a:tcPr marT="45703" marB="45703"/>
                </a:tc>
                <a:tc>
                  <a:txBody>
                    <a:bodyPr/>
                    <a:lstStyle/>
                    <a:p>
                      <a:pPr algn="ctr"/>
                      <a:r>
                        <a:rPr lang="it-IT" sz="1700" dirty="0">
                          <a:latin typeface="Calibri" panose="020F0502020204030204" pitchFamily="34" charset="0"/>
                        </a:rPr>
                        <a:t>99%</a:t>
                      </a:r>
                    </a:p>
                  </a:txBody>
                  <a:tcPr marT="45703" marB="45703"/>
                </a:tc>
                <a:tc>
                  <a:txBody>
                    <a:bodyPr/>
                    <a:lstStyle/>
                    <a:p>
                      <a:pPr algn="ctr"/>
                      <a:r>
                        <a:rPr lang="it-IT" sz="1700" dirty="0">
                          <a:latin typeface="Calibri" panose="020F0502020204030204" pitchFamily="34" charset="0"/>
                        </a:rPr>
                        <a:t>4.0</a:t>
                      </a:r>
                    </a:p>
                  </a:txBody>
                  <a:tcPr marT="45703" marB="45703"/>
                </a:tc>
                <a:extLst>
                  <a:ext uri="{0D108BD9-81ED-4DB2-BD59-A6C34878D82A}">
                    <a16:rowId xmlns:a16="http://schemas.microsoft.com/office/drawing/2014/main" val="10008"/>
                  </a:ext>
                </a:extLst>
              </a:tr>
              <a:tr h="337950">
                <a:tc>
                  <a:txBody>
                    <a:bodyPr/>
                    <a:lstStyle/>
                    <a:p>
                      <a:r>
                        <a:rPr lang="it-IT" sz="1700" b="1" kern="1200" baseline="0" dirty="0">
                          <a:solidFill>
                            <a:schemeClr val="dk1"/>
                          </a:solidFill>
                          <a:latin typeface="Calibri" panose="020F0502020204030204" pitchFamily="34" charset="0"/>
                          <a:ea typeface="+mn-ea"/>
                          <a:cs typeface="+mn-cs"/>
                        </a:rPr>
                        <a:t>Positive family </a:t>
                      </a:r>
                      <a:r>
                        <a:rPr lang="it-IT" sz="1700" b="1" kern="1200" baseline="0" dirty="0" err="1">
                          <a:solidFill>
                            <a:schemeClr val="dk1"/>
                          </a:solidFill>
                          <a:latin typeface="Calibri" panose="020F0502020204030204" pitchFamily="34" charset="0"/>
                          <a:ea typeface="+mn-ea"/>
                          <a:cs typeface="+mn-cs"/>
                        </a:rPr>
                        <a:t>history</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for</a:t>
                      </a:r>
                      <a:r>
                        <a:rPr lang="it-IT" sz="1700" b="1" kern="1200" baseline="0" dirty="0">
                          <a:solidFill>
                            <a:schemeClr val="dk1"/>
                          </a:solidFill>
                          <a:latin typeface="Calibri" panose="020F0502020204030204" pitchFamily="34" charset="0"/>
                          <a:ea typeface="+mn-ea"/>
                          <a:cs typeface="+mn-cs"/>
                        </a:rPr>
                        <a:t> SpA</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32%</a:t>
                      </a:r>
                    </a:p>
                  </a:txBody>
                  <a:tcPr marT="45703" marB="45703"/>
                </a:tc>
                <a:tc>
                  <a:txBody>
                    <a:bodyPr/>
                    <a:lstStyle/>
                    <a:p>
                      <a:pPr algn="ctr"/>
                      <a:r>
                        <a:rPr lang="it-IT" sz="1700" dirty="0">
                          <a:latin typeface="Calibri" panose="020F0502020204030204" pitchFamily="34" charset="0"/>
                        </a:rPr>
                        <a:t>95%</a:t>
                      </a:r>
                    </a:p>
                  </a:txBody>
                  <a:tcPr marT="45703" marB="45703"/>
                </a:tc>
                <a:tc>
                  <a:txBody>
                    <a:bodyPr/>
                    <a:lstStyle/>
                    <a:p>
                      <a:pPr algn="ctr"/>
                      <a:r>
                        <a:rPr lang="it-IT" sz="1700" dirty="0">
                          <a:latin typeface="Calibri" panose="020F0502020204030204" pitchFamily="34" charset="0"/>
                        </a:rPr>
                        <a:t>6.4</a:t>
                      </a:r>
                    </a:p>
                  </a:txBody>
                  <a:tcPr marT="45703" marB="45703"/>
                </a:tc>
                <a:extLst>
                  <a:ext uri="{0D108BD9-81ED-4DB2-BD59-A6C34878D82A}">
                    <a16:rowId xmlns:a16="http://schemas.microsoft.com/office/drawing/2014/main" val="10009"/>
                  </a:ext>
                </a:extLst>
              </a:tr>
              <a:tr h="337950">
                <a:tc>
                  <a:txBody>
                    <a:bodyPr/>
                    <a:lstStyle/>
                    <a:p>
                      <a:r>
                        <a:rPr lang="it-IT" sz="1700" b="1" kern="1200" baseline="0" dirty="0" err="1">
                          <a:solidFill>
                            <a:schemeClr val="dk1"/>
                          </a:solidFill>
                          <a:latin typeface="Calibri" panose="020F0502020204030204" pitchFamily="34" charset="0"/>
                          <a:ea typeface="+mn-ea"/>
                          <a:cs typeface="+mn-cs"/>
                        </a:rPr>
                        <a:t>Good</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response</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to</a:t>
                      </a:r>
                      <a:r>
                        <a:rPr lang="it-IT" sz="1700" b="1" kern="1200" baseline="0" dirty="0">
                          <a:solidFill>
                            <a:schemeClr val="dk1"/>
                          </a:solidFill>
                          <a:latin typeface="Calibri" panose="020F0502020204030204" pitchFamily="34" charset="0"/>
                          <a:ea typeface="+mn-ea"/>
                          <a:cs typeface="+mn-cs"/>
                        </a:rPr>
                        <a:t> </a:t>
                      </a:r>
                      <a:r>
                        <a:rPr lang="it-IT" sz="1700" b="1" kern="1200" baseline="0" dirty="0" err="1">
                          <a:solidFill>
                            <a:schemeClr val="dk1"/>
                          </a:solidFill>
                          <a:latin typeface="Calibri" panose="020F0502020204030204" pitchFamily="34" charset="0"/>
                          <a:ea typeface="+mn-ea"/>
                          <a:cs typeface="+mn-cs"/>
                        </a:rPr>
                        <a:t>NSAIDs</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77%</a:t>
                      </a:r>
                    </a:p>
                  </a:txBody>
                  <a:tcPr marT="45703" marB="45703"/>
                </a:tc>
                <a:tc>
                  <a:txBody>
                    <a:bodyPr/>
                    <a:lstStyle/>
                    <a:p>
                      <a:pPr algn="ctr"/>
                      <a:r>
                        <a:rPr lang="it-IT" sz="1700" dirty="0">
                          <a:latin typeface="Calibri" panose="020F0502020204030204" pitchFamily="34" charset="0"/>
                        </a:rPr>
                        <a:t>85%</a:t>
                      </a:r>
                    </a:p>
                  </a:txBody>
                  <a:tcPr marT="45703" marB="45703"/>
                </a:tc>
                <a:tc>
                  <a:txBody>
                    <a:bodyPr/>
                    <a:lstStyle/>
                    <a:p>
                      <a:pPr algn="ctr"/>
                      <a:r>
                        <a:rPr lang="it-IT" sz="1700" dirty="0">
                          <a:latin typeface="Calibri" panose="020F0502020204030204" pitchFamily="34" charset="0"/>
                        </a:rPr>
                        <a:t>5.1</a:t>
                      </a:r>
                    </a:p>
                  </a:txBody>
                  <a:tcPr marT="45703" marB="45703"/>
                </a:tc>
                <a:extLst>
                  <a:ext uri="{0D108BD9-81ED-4DB2-BD59-A6C34878D82A}">
                    <a16:rowId xmlns:a16="http://schemas.microsoft.com/office/drawing/2014/main" val="10010"/>
                  </a:ext>
                </a:extLst>
              </a:tr>
              <a:tr h="337950">
                <a:tc>
                  <a:txBody>
                    <a:bodyPr/>
                    <a:lstStyle/>
                    <a:p>
                      <a:r>
                        <a:rPr lang="it-IT" sz="1700" b="1" kern="1200" baseline="0" dirty="0" err="1">
                          <a:solidFill>
                            <a:schemeClr val="dk1"/>
                          </a:solidFill>
                          <a:latin typeface="Calibri" panose="020F0502020204030204" pitchFamily="34" charset="0"/>
                          <a:ea typeface="+mn-ea"/>
                          <a:cs typeface="+mn-cs"/>
                        </a:rPr>
                        <a:t>Raised</a:t>
                      </a:r>
                      <a:r>
                        <a:rPr lang="it-IT" sz="1700" b="1" kern="1200" baseline="0" dirty="0">
                          <a:solidFill>
                            <a:schemeClr val="dk1"/>
                          </a:solidFill>
                          <a:latin typeface="Calibri" panose="020F0502020204030204" pitchFamily="34" charset="0"/>
                          <a:ea typeface="+mn-ea"/>
                          <a:cs typeface="+mn-cs"/>
                        </a:rPr>
                        <a:t> (CRP)</a:t>
                      </a:r>
                      <a:endParaRPr lang="it-IT" sz="1700" b="1" dirty="0">
                        <a:latin typeface="Calibri" panose="020F0502020204030204" pitchFamily="34" charset="0"/>
                      </a:endParaRPr>
                    </a:p>
                  </a:txBody>
                  <a:tcPr marT="45703" marB="45703"/>
                </a:tc>
                <a:tc>
                  <a:txBody>
                    <a:bodyPr/>
                    <a:lstStyle/>
                    <a:p>
                      <a:pPr algn="ctr"/>
                      <a:r>
                        <a:rPr lang="it-IT" sz="1700" dirty="0">
                          <a:latin typeface="Calibri" panose="020F0502020204030204" pitchFamily="34" charset="0"/>
                        </a:rPr>
                        <a:t>50%</a:t>
                      </a:r>
                    </a:p>
                  </a:txBody>
                  <a:tcPr marT="45703" marB="45703"/>
                </a:tc>
                <a:tc>
                  <a:txBody>
                    <a:bodyPr/>
                    <a:lstStyle/>
                    <a:p>
                      <a:pPr algn="ctr"/>
                      <a:r>
                        <a:rPr lang="it-IT" sz="1700" dirty="0">
                          <a:latin typeface="Calibri" panose="020F0502020204030204" pitchFamily="34" charset="0"/>
                        </a:rPr>
                        <a:t>80%</a:t>
                      </a:r>
                    </a:p>
                  </a:txBody>
                  <a:tcPr marT="45703" marB="45703"/>
                </a:tc>
                <a:tc>
                  <a:txBody>
                    <a:bodyPr/>
                    <a:lstStyle/>
                    <a:p>
                      <a:pPr algn="ctr"/>
                      <a:r>
                        <a:rPr lang="it-IT" sz="1700" dirty="0">
                          <a:latin typeface="Calibri" panose="020F0502020204030204" pitchFamily="34" charset="0"/>
                        </a:rPr>
                        <a:t>2.5</a:t>
                      </a:r>
                    </a:p>
                  </a:txBody>
                  <a:tcPr marT="45703" marB="45703"/>
                </a:tc>
                <a:extLst>
                  <a:ext uri="{0D108BD9-81ED-4DB2-BD59-A6C34878D82A}">
                    <a16:rowId xmlns:a16="http://schemas.microsoft.com/office/drawing/2014/main" val="10011"/>
                  </a:ext>
                </a:extLst>
              </a:tr>
              <a:tr h="337950">
                <a:tc>
                  <a:txBody>
                    <a:bodyPr/>
                    <a:lstStyle/>
                    <a:p>
                      <a:r>
                        <a:rPr lang="it-IT" sz="1700" b="1" kern="1200" baseline="0" dirty="0">
                          <a:solidFill>
                            <a:srgbClr val="C00000"/>
                          </a:solidFill>
                          <a:latin typeface="Calibri" panose="020F0502020204030204" pitchFamily="34" charset="0"/>
                          <a:ea typeface="+mn-ea"/>
                          <a:cs typeface="+mn-cs"/>
                        </a:rPr>
                        <a:t>HLA-B27</a:t>
                      </a:r>
                      <a:endParaRPr lang="it-IT" sz="1700" b="1" dirty="0">
                        <a:solidFill>
                          <a:srgbClr val="C00000"/>
                        </a:solidFill>
                        <a:latin typeface="Calibri" panose="020F0502020204030204" pitchFamily="34" charset="0"/>
                      </a:endParaRPr>
                    </a:p>
                  </a:txBody>
                  <a:tcPr marT="45703" marB="45703"/>
                </a:tc>
                <a:tc>
                  <a:txBody>
                    <a:bodyPr/>
                    <a:lstStyle/>
                    <a:p>
                      <a:pPr algn="ctr"/>
                      <a:r>
                        <a:rPr lang="it-IT" sz="1700" b="1" dirty="0">
                          <a:solidFill>
                            <a:srgbClr val="C00000"/>
                          </a:solidFill>
                          <a:latin typeface="Calibri" panose="020F0502020204030204" pitchFamily="34" charset="0"/>
                        </a:rPr>
                        <a:t>90%</a:t>
                      </a:r>
                    </a:p>
                  </a:txBody>
                  <a:tcPr marT="45703" marB="45703"/>
                </a:tc>
                <a:tc>
                  <a:txBody>
                    <a:bodyPr/>
                    <a:lstStyle/>
                    <a:p>
                      <a:pPr algn="ctr"/>
                      <a:r>
                        <a:rPr lang="it-IT" sz="1700" b="1" dirty="0">
                          <a:solidFill>
                            <a:srgbClr val="C00000"/>
                          </a:solidFill>
                          <a:latin typeface="Calibri" panose="020F0502020204030204" pitchFamily="34" charset="0"/>
                        </a:rPr>
                        <a:t>90%</a:t>
                      </a:r>
                    </a:p>
                  </a:txBody>
                  <a:tcPr marT="45703" marB="45703"/>
                </a:tc>
                <a:tc>
                  <a:txBody>
                    <a:bodyPr/>
                    <a:lstStyle/>
                    <a:p>
                      <a:pPr algn="ctr"/>
                      <a:r>
                        <a:rPr lang="it-IT" sz="1700" b="1" dirty="0">
                          <a:solidFill>
                            <a:srgbClr val="C00000"/>
                          </a:solidFill>
                          <a:latin typeface="Calibri" panose="020F0502020204030204" pitchFamily="34" charset="0"/>
                        </a:rPr>
                        <a:t>9.0</a:t>
                      </a:r>
                    </a:p>
                  </a:txBody>
                  <a:tcPr marT="45703" marB="45703"/>
                </a:tc>
                <a:extLst>
                  <a:ext uri="{0D108BD9-81ED-4DB2-BD59-A6C34878D82A}">
                    <a16:rowId xmlns:a16="http://schemas.microsoft.com/office/drawing/2014/main" val="10012"/>
                  </a:ext>
                </a:extLst>
              </a:tr>
              <a:tr h="337950">
                <a:tc>
                  <a:txBody>
                    <a:bodyPr/>
                    <a:lstStyle/>
                    <a:p>
                      <a:r>
                        <a:rPr lang="it-IT" sz="1700" b="1" kern="1200" baseline="0" dirty="0">
                          <a:solidFill>
                            <a:srgbClr val="C00000"/>
                          </a:solidFill>
                          <a:latin typeface="Calibri" panose="020F0502020204030204" pitchFamily="34" charset="0"/>
                          <a:ea typeface="+mn-ea"/>
                          <a:cs typeface="+mn-cs"/>
                        </a:rPr>
                        <a:t>MRI</a:t>
                      </a:r>
                      <a:endParaRPr lang="it-IT" sz="1700" b="1" dirty="0">
                        <a:solidFill>
                          <a:srgbClr val="C00000"/>
                        </a:solidFill>
                        <a:latin typeface="Calibri" panose="020F0502020204030204" pitchFamily="34" charset="0"/>
                      </a:endParaRPr>
                    </a:p>
                  </a:txBody>
                  <a:tcPr marT="45703" marB="45703"/>
                </a:tc>
                <a:tc>
                  <a:txBody>
                    <a:bodyPr/>
                    <a:lstStyle/>
                    <a:p>
                      <a:pPr algn="ctr"/>
                      <a:r>
                        <a:rPr lang="it-IT" sz="1700" b="1" dirty="0">
                          <a:solidFill>
                            <a:srgbClr val="C00000"/>
                          </a:solidFill>
                          <a:latin typeface="Calibri" panose="020F0502020204030204" pitchFamily="34" charset="0"/>
                        </a:rPr>
                        <a:t>90%</a:t>
                      </a:r>
                    </a:p>
                  </a:txBody>
                  <a:tcPr marT="45703" marB="45703"/>
                </a:tc>
                <a:tc>
                  <a:txBody>
                    <a:bodyPr/>
                    <a:lstStyle/>
                    <a:p>
                      <a:pPr algn="ctr"/>
                      <a:r>
                        <a:rPr lang="it-IT" sz="1700" b="1" dirty="0">
                          <a:solidFill>
                            <a:srgbClr val="C00000"/>
                          </a:solidFill>
                          <a:latin typeface="Calibri" panose="020F0502020204030204" pitchFamily="34" charset="0"/>
                        </a:rPr>
                        <a:t>90%</a:t>
                      </a:r>
                    </a:p>
                  </a:txBody>
                  <a:tcPr marT="45703" marB="45703"/>
                </a:tc>
                <a:tc>
                  <a:txBody>
                    <a:bodyPr/>
                    <a:lstStyle/>
                    <a:p>
                      <a:pPr algn="ctr"/>
                      <a:r>
                        <a:rPr lang="it-IT" sz="1700" b="1" dirty="0">
                          <a:solidFill>
                            <a:srgbClr val="C00000"/>
                          </a:solidFill>
                          <a:latin typeface="Calibri" panose="020F0502020204030204" pitchFamily="34" charset="0"/>
                        </a:rPr>
                        <a:t>9.0</a:t>
                      </a:r>
                    </a:p>
                  </a:txBody>
                  <a:tcPr marT="45703" marB="45703"/>
                </a:tc>
                <a:extLst>
                  <a:ext uri="{0D108BD9-81ED-4DB2-BD59-A6C34878D82A}">
                    <a16:rowId xmlns:a16="http://schemas.microsoft.com/office/drawing/2014/main" val="10013"/>
                  </a:ext>
                </a:extLst>
              </a:tr>
            </a:tbl>
          </a:graphicData>
        </a:graphic>
      </p:graphicFrame>
      <p:sp>
        <p:nvSpPr>
          <p:cNvPr id="28752" name="Rettangolo 4">
            <a:extLst>
              <a:ext uri="{FF2B5EF4-FFF2-40B4-BE49-F238E27FC236}">
                <a16:creationId xmlns:a16="http://schemas.microsoft.com/office/drawing/2014/main" id="{FC64EFFE-39FE-44A1-9589-3156A794CE1E}"/>
              </a:ext>
            </a:extLst>
          </p:cNvPr>
          <p:cNvSpPr>
            <a:spLocks noChangeArrowheads="1"/>
          </p:cNvSpPr>
          <p:nvPr/>
        </p:nvSpPr>
        <p:spPr bwMode="auto">
          <a:xfrm>
            <a:off x="6519657" y="6106877"/>
            <a:ext cx="524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it-IT" altLang="it-IT" sz="1400" i="1" dirty="0" err="1">
                <a:latin typeface="+mn-lt"/>
                <a:cs typeface="Times New Roman" panose="02020603050405020304" pitchFamily="18" charset="0"/>
              </a:rPr>
              <a:t>Rudwaleit</a:t>
            </a:r>
            <a:r>
              <a:rPr lang="it-IT" altLang="it-IT" sz="1400" i="1" dirty="0">
                <a:latin typeface="+mn-lt"/>
                <a:cs typeface="Times New Roman" panose="02020603050405020304" pitchFamily="18" charset="0"/>
              </a:rPr>
              <a:t> M, et al. </a:t>
            </a:r>
            <a:r>
              <a:rPr lang="en-US" altLang="it-IT" sz="1400" i="1" dirty="0">
                <a:latin typeface="+mn-lt"/>
                <a:cs typeface="Times New Roman" panose="02020603050405020304" pitchFamily="18" charset="0"/>
              </a:rPr>
              <a:t>Ann Rheum Dis 2004; 63:535-43.</a:t>
            </a:r>
            <a:endParaRPr lang="it-IT" altLang="it-IT" sz="1400" i="1" dirty="0">
              <a:latin typeface="+mn-lt"/>
              <a:cs typeface="Times New Roman" panose="02020603050405020304" pitchFamily="18" charset="0"/>
            </a:endParaRPr>
          </a:p>
        </p:txBody>
      </p:sp>
      <p:sp>
        <p:nvSpPr>
          <p:cNvPr id="2" name="Rettangolo 1">
            <a:extLst>
              <a:ext uri="{FF2B5EF4-FFF2-40B4-BE49-F238E27FC236}">
                <a16:creationId xmlns:a16="http://schemas.microsoft.com/office/drawing/2014/main" id="{90346DD1-0EF6-4A9F-BD58-ABE7C0B5FEC0}"/>
              </a:ext>
            </a:extLst>
          </p:cNvPr>
          <p:cNvSpPr/>
          <p:nvPr/>
        </p:nvSpPr>
        <p:spPr>
          <a:xfrm>
            <a:off x="510621" y="5459896"/>
            <a:ext cx="11145633" cy="7184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1281889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olo 1">
            <a:extLst>
              <a:ext uri="{FF2B5EF4-FFF2-40B4-BE49-F238E27FC236}">
                <a16:creationId xmlns:a16="http://schemas.microsoft.com/office/drawing/2014/main" id="{19725F5D-368E-4B0E-B55C-F8FF5BDC41F1}"/>
              </a:ext>
            </a:extLst>
          </p:cNvPr>
          <p:cNvSpPr>
            <a:spLocks noGrp="1" noChangeArrowheads="1"/>
          </p:cNvSpPr>
          <p:nvPr>
            <p:ph type="title"/>
          </p:nvPr>
        </p:nvSpPr>
        <p:spPr/>
        <p:txBody>
          <a:bodyPr/>
          <a:lstStyle/>
          <a:p>
            <a:r>
              <a:rPr lang="it-IT" altLang="it-IT"/>
              <a:t>Aspetti radiologici</a:t>
            </a:r>
          </a:p>
        </p:txBody>
      </p:sp>
      <p:sp>
        <p:nvSpPr>
          <p:cNvPr id="29699" name="Segnaposto contenuto 4">
            <a:extLst>
              <a:ext uri="{FF2B5EF4-FFF2-40B4-BE49-F238E27FC236}">
                <a16:creationId xmlns:a16="http://schemas.microsoft.com/office/drawing/2014/main" id="{4F80055D-71A3-477D-B5CC-D15F51D9DE24}"/>
              </a:ext>
            </a:extLst>
          </p:cNvPr>
          <p:cNvSpPr>
            <a:spLocks noGrp="1" noChangeArrowheads="1"/>
          </p:cNvSpPr>
          <p:nvPr>
            <p:ph idx="4294967295"/>
          </p:nvPr>
        </p:nvSpPr>
        <p:spPr>
          <a:xfrm>
            <a:off x="510622" y="1278115"/>
            <a:ext cx="11166266" cy="1952625"/>
          </a:xfrm>
        </p:spPr>
        <p:txBody>
          <a:bodyPr>
            <a:normAutofit/>
          </a:bodyPr>
          <a:lstStyle/>
          <a:p>
            <a:pPr marL="0" indent="0">
              <a:buNone/>
            </a:pPr>
            <a:r>
              <a:rPr lang="it-IT" altLang="it-IT" sz="2800" dirty="0">
                <a:solidFill>
                  <a:schemeClr val="tx1"/>
                </a:solidFill>
              </a:rPr>
              <a:t>Coesistono fenomeni di tipo :</a:t>
            </a:r>
          </a:p>
          <a:p>
            <a:pPr lvl="1">
              <a:buFont typeface="Wingdings" panose="05000000000000000000" pitchFamily="2" charset="2"/>
              <a:buChar char="§"/>
            </a:pPr>
            <a:r>
              <a:rPr lang="it-IT" altLang="it-IT" sz="2400" dirty="0">
                <a:solidFill>
                  <a:schemeClr val="tx1"/>
                </a:solidFill>
              </a:rPr>
              <a:t>destruente  (erosioni, osteolisi)</a:t>
            </a:r>
          </a:p>
          <a:p>
            <a:pPr lvl="1">
              <a:buFont typeface="Wingdings" panose="05000000000000000000" pitchFamily="2" charset="2"/>
              <a:buChar char="§"/>
            </a:pPr>
            <a:r>
              <a:rPr lang="it-IT" altLang="it-IT" sz="2400" dirty="0">
                <a:solidFill>
                  <a:schemeClr val="tx1"/>
                </a:solidFill>
              </a:rPr>
              <a:t>proliferativo (ossificazione, </a:t>
            </a:r>
            <a:r>
              <a:rPr lang="it-IT" altLang="it-IT" sz="2400" dirty="0" err="1">
                <a:solidFill>
                  <a:schemeClr val="tx1"/>
                </a:solidFill>
              </a:rPr>
              <a:t>entesofiti</a:t>
            </a:r>
            <a:r>
              <a:rPr lang="it-IT" altLang="it-IT" sz="2400" dirty="0">
                <a:solidFill>
                  <a:schemeClr val="tx1"/>
                </a:solidFill>
              </a:rPr>
              <a:t>, periostite …) </a:t>
            </a:r>
          </a:p>
        </p:txBody>
      </p:sp>
      <p:pic>
        <p:nvPicPr>
          <p:cNvPr id="29700" name="Immagine 5">
            <a:extLst>
              <a:ext uri="{FF2B5EF4-FFF2-40B4-BE49-F238E27FC236}">
                <a16:creationId xmlns:a16="http://schemas.microsoft.com/office/drawing/2014/main" id="{249E8A36-1E25-4151-B0F0-38E28096BE31}"/>
              </a:ext>
            </a:extLst>
          </p:cNvPr>
          <p:cNvPicPr>
            <a:picLocks noChangeAspect="1"/>
          </p:cNvPicPr>
          <p:nvPr/>
        </p:nvPicPr>
        <p:blipFill>
          <a:blip r:embed="rId2">
            <a:extLst>
              <a:ext uri="{28A0092B-C50C-407E-A947-70E740481C1C}">
                <a14:useLocalDpi xmlns:a14="http://schemas.microsoft.com/office/drawing/2010/main" val="0"/>
              </a:ext>
            </a:extLst>
          </a:blip>
          <a:srcRect b="17477"/>
          <a:stretch>
            <a:fillRect/>
          </a:stretch>
        </p:blipFill>
        <p:spPr bwMode="auto">
          <a:xfrm>
            <a:off x="6324533" y="3230740"/>
            <a:ext cx="48737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Immagine 6">
            <a:extLst>
              <a:ext uri="{FF2B5EF4-FFF2-40B4-BE49-F238E27FC236}">
                <a16:creationId xmlns:a16="http://schemas.microsoft.com/office/drawing/2014/main" id="{E0FF58C8-F4E3-4EE5-A362-82A836C0EFF7}"/>
              </a:ext>
            </a:extLst>
          </p:cNvPr>
          <p:cNvPicPr>
            <a:picLocks noChangeAspect="1"/>
          </p:cNvPicPr>
          <p:nvPr/>
        </p:nvPicPr>
        <p:blipFill>
          <a:blip r:embed="rId3">
            <a:extLst>
              <a:ext uri="{28A0092B-C50C-407E-A947-70E740481C1C}">
                <a14:useLocalDpi xmlns:a14="http://schemas.microsoft.com/office/drawing/2010/main" val="0"/>
              </a:ext>
            </a:extLst>
          </a:blip>
          <a:srcRect b="30313"/>
          <a:stretch>
            <a:fillRect/>
          </a:stretch>
        </p:blipFill>
        <p:spPr bwMode="auto">
          <a:xfrm>
            <a:off x="774424" y="3230740"/>
            <a:ext cx="18605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mmagine 7">
            <a:extLst>
              <a:ext uri="{FF2B5EF4-FFF2-40B4-BE49-F238E27FC236}">
                <a16:creationId xmlns:a16="http://schemas.microsoft.com/office/drawing/2014/main" id="{0AB23C3B-1E82-4BF1-9D1D-174804C9E9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5045" y="3230740"/>
            <a:ext cx="334941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270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187168FA-BE8A-4CE4-A7EF-3DDFB7EA6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2296" y="53010"/>
            <a:ext cx="8282609" cy="621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723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C824C8F4-E39C-45A4-ABD9-6D857F0628BC}"/>
              </a:ext>
            </a:extLst>
          </p:cNvPr>
          <p:cNvSpPr>
            <a:spLocks noGrp="1" noChangeArrowheads="1"/>
          </p:cNvSpPr>
          <p:nvPr>
            <p:ph type="title"/>
          </p:nvPr>
        </p:nvSpPr>
        <p:spPr/>
        <p:txBody>
          <a:bodyPr/>
          <a:lstStyle/>
          <a:p>
            <a:r>
              <a:rPr lang="it-IT" altLang="it-IT"/>
              <a:t>Criteri classificativi</a:t>
            </a:r>
          </a:p>
        </p:txBody>
      </p:sp>
      <p:sp>
        <p:nvSpPr>
          <p:cNvPr id="4" name="Segnaposto testo 3">
            <a:extLst>
              <a:ext uri="{FF2B5EF4-FFF2-40B4-BE49-F238E27FC236}">
                <a16:creationId xmlns:a16="http://schemas.microsoft.com/office/drawing/2014/main" id="{95C7A13F-A5EF-48E6-97F8-59C31192672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266237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74AAEC8-B246-4C6D-BCDB-6FAC2D9D83A1}"/>
              </a:ext>
            </a:extLst>
          </p:cNvPr>
          <p:cNvSpPr>
            <a:spLocks noGrp="1" noChangeArrowheads="1"/>
          </p:cNvSpPr>
          <p:nvPr>
            <p:ph type="title" idx="4294967295"/>
          </p:nvPr>
        </p:nvSpPr>
        <p:spPr>
          <a:xfrm>
            <a:off x="701963" y="304800"/>
            <a:ext cx="10797309" cy="533400"/>
          </a:xfrm>
        </p:spPr>
        <p:txBody>
          <a:bodyPr>
            <a:noAutofit/>
          </a:bodyPr>
          <a:lstStyle/>
          <a:p>
            <a:pPr algn="ctr" eaLnBrk="1" hangingPunct="1"/>
            <a:r>
              <a:rPr lang="it-IT" altLang="it-IT" sz="4400" dirty="0">
                <a:solidFill>
                  <a:schemeClr val="tx1"/>
                </a:solidFill>
                <a:latin typeface="Calibri" panose="020F0502020204030204" pitchFamily="34" charset="0"/>
              </a:rPr>
              <a:t>Criteri maggiori </a:t>
            </a:r>
            <a:r>
              <a:rPr lang="it-IT" altLang="it-IT" sz="2800" dirty="0">
                <a:solidFill>
                  <a:schemeClr val="tx1"/>
                </a:solidFill>
                <a:latin typeface="Calibri" panose="020F0502020204030204" pitchFamily="34" charset="0"/>
              </a:rPr>
              <a:t>(</a:t>
            </a:r>
            <a:r>
              <a:rPr lang="it-IT" altLang="it-IT" sz="2800" b="1" dirty="0">
                <a:solidFill>
                  <a:schemeClr val="tx1"/>
                </a:solidFill>
                <a:latin typeface="Calibri" panose="020F0502020204030204" pitchFamily="34" charset="0"/>
              </a:rPr>
              <a:t>ESSG - 1991)</a:t>
            </a:r>
          </a:p>
        </p:txBody>
      </p:sp>
      <p:sp>
        <p:nvSpPr>
          <p:cNvPr id="32771" name="Rectangle 3">
            <a:extLst>
              <a:ext uri="{FF2B5EF4-FFF2-40B4-BE49-F238E27FC236}">
                <a16:creationId xmlns:a16="http://schemas.microsoft.com/office/drawing/2014/main" id="{2A2F6F4C-075F-408A-BD49-3A28D63AB11C}"/>
              </a:ext>
            </a:extLst>
          </p:cNvPr>
          <p:cNvSpPr>
            <a:spLocks noGrp="1" noChangeArrowheads="1"/>
          </p:cNvSpPr>
          <p:nvPr>
            <p:ph type="body" idx="4294967295"/>
          </p:nvPr>
        </p:nvSpPr>
        <p:spPr>
          <a:xfrm>
            <a:off x="701963" y="942112"/>
            <a:ext cx="10797309" cy="1729220"/>
          </a:xfrm>
          <a:ln w="28575">
            <a:solidFill>
              <a:srgbClr val="0070C0"/>
            </a:solidFill>
            <a:miter lim="800000"/>
            <a:headEnd/>
            <a:tailEnd/>
          </a:ln>
        </p:spPr>
        <p:txBody>
          <a:bodyPr anchor="ctr">
            <a:normAutofit/>
          </a:bodyPr>
          <a:lstStyle/>
          <a:p>
            <a:pPr algn="ctr" eaLnBrk="1" hangingPunct="1">
              <a:lnSpc>
                <a:spcPct val="90000"/>
              </a:lnSpc>
            </a:pPr>
            <a:r>
              <a:rPr lang="it-IT" altLang="it-IT" sz="2400" dirty="0">
                <a:solidFill>
                  <a:schemeClr val="tx1"/>
                </a:solidFill>
                <a:latin typeface="Calibri" panose="020F0502020204030204" pitchFamily="34" charset="0"/>
              </a:rPr>
              <a:t>Dolore vertebrale infiammatorio cronico (&gt; 3 mesi) prima dei 45 anni di età</a:t>
            </a:r>
          </a:p>
          <a:p>
            <a:pPr algn="ctr" eaLnBrk="1" hangingPunct="1">
              <a:lnSpc>
                <a:spcPct val="90000"/>
              </a:lnSpc>
              <a:buFontTx/>
              <a:buNone/>
            </a:pPr>
            <a:r>
              <a:rPr lang="it-IT" altLang="it-IT" sz="2400" i="1" dirty="0">
                <a:solidFill>
                  <a:schemeClr val="tx1"/>
                </a:solidFill>
                <a:latin typeface="Calibri" panose="020F0502020204030204" pitchFamily="34" charset="0"/>
              </a:rPr>
              <a:t>oppure</a:t>
            </a:r>
          </a:p>
          <a:p>
            <a:pPr algn="ctr" eaLnBrk="1" hangingPunct="1">
              <a:lnSpc>
                <a:spcPct val="90000"/>
              </a:lnSpc>
            </a:pPr>
            <a:r>
              <a:rPr lang="it-IT" altLang="it-IT" sz="2400" dirty="0">
                <a:solidFill>
                  <a:schemeClr val="tx1"/>
                </a:solidFill>
                <a:latin typeface="Calibri" panose="020F0502020204030204" pitchFamily="34" charset="0"/>
              </a:rPr>
              <a:t>Artrite asimmetrica (</a:t>
            </a:r>
            <a:r>
              <a:rPr lang="it-IT" altLang="it-IT" sz="2400" dirty="0" err="1">
                <a:solidFill>
                  <a:schemeClr val="tx1"/>
                </a:solidFill>
                <a:latin typeface="Calibri" panose="020F0502020204030204" pitchFamily="34" charset="0"/>
              </a:rPr>
              <a:t>prev</a:t>
            </a:r>
            <a:r>
              <a:rPr lang="it-IT" altLang="it-IT" sz="2400" dirty="0">
                <a:solidFill>
                  <a:schemeClr val="tx1"/>
                </a:solidFill>
                <a:latin typeface="Calibri" panose="020F0502020204030204" pitchFamily="34" charset="0"/>
              </a:rPr>
              <a:t>. arti </a:t>
            </a:r>
            <a:r>
              <a:rPr lang="it-IT" altLang="it-IT" sz="2400" dirty="0" err="1">
                <a:solidFill>
                  <a:schemeClr val="tx1"/>
                </a:solidFill>
                <a:latin typeface="Calibri" panose="020F0502020204030204" pitchFamily="34" charset="0"/>
              </a:rPr>
              <a:t>inf</a:t>
            </a:r>
            <a:r>
              <a:rPr lang="it-IT" altLang="it-IT" sz="2400" dirty="0">
                <a:solidFill>
                  <a:schemeClr val="tx1"/>
                </a:solidFill>
                <a:latin typeface="Calibri" panose="020F0502020204030204" pitchFamily="34" charset="0"/>
              </a:rPr>
              <a:t>.)</a:t>
            </a:r>
          </a:p>
        </p:txBody>
      </p:sp>
      <p:sp>
        <p:nvSpPr>
          <p:cNvPr id="32772" name="Rectangle 4">
            <a:extLst>
              <a:ext uri="{FF2B5EF4-FFF2-40B4-BE49-F238E27FC236}">
                <a16:creationId xmlns:a16="http://schemas.microsoft.com/office/drawing/2014/main" id="{4D57E886-30C7-4CE5-9BD6-8DF195AC9EE3}"/>
              </a:ext>
            </a:extLst>
          </p:cNvPr>
          <p:cNvSpPr>
            <a:spLocks noChangeArrowheads="1"/>
          </p:cNvSpPr>
          <p:nvPr/>
        </p:nvSpPr>
        <p:spPr bwMode="auto">
          <a:xfrm>
            <a:off x="701963" y="2819400"/>
            <a:ext cx="1079730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400" dirty="0">
                <a:latin typeface="Calibri" panose="020F0502020204030204" pitchFamily="34" charset="0"/>
              </a:rPr>
              <a:t>Criteri minori</a:t>
            </a:r>
          </a:p>
        </p:txBody>
      </p:sp>
      <p:sp>
        <p:nvSpPr>
          <p:cNvPr id="32773" name="Rectangle 5">
            <a:extLst>
              <a:ext uri="{FF2B5EF4-FFF2-40B4-BE49-F238E27FC236}">
                <a16:creationId xmlns:a16="http://schemas.microsoft.com/office/drawing/2014/main" id="{CC4F24A5-1B84-4A4B-9902-41A036A1A5A2}"/>
              </a:ext>
            </a:extLst>
          </p:cNvPr>
          <p:cNvSpPr>
            <a:spLocks noChangeArrowheads="1"/>
          </p:cNvSpPr>
          <p:nvPr/>
        </p:nvSpPr>
        <p:spPr bwMode="auto">
          <a:xfrm>
            <a:off x="701963" y="3428999"/>
            <a:ext cx="10797309" cy="2805545"/>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pPr>
            <a:r>
              <a:rPr lang="it-IT" altLang="it-IT" sz="2400" dirty="0">
                <a:latin typeface="Calibri" panose="020F0502020204030204" pitchFamily="34" charset="0"/>
              </a:rPr>
              <a:t>Lombosciatalgia basculante</a:t>
            </a:r>
          </a:p>
          <a:p>
            <a:pPr eaLnBrk="1" hangingPunct="1">
              <a:lnSpc>
                <a:spcPct val="90000"/>
              </a:lnSpc>
            </a:pPr>
            <a:r>
              <a:rPr lang="it-IT" altLang="it-IT" sz="2400" dirty="0">
                <a:latin typeface="Calibri" panose="020F0502020204030204" pitchFamily="34" charset="0"/>
              </a:rPr>
              <a:t>Familiarità </a:t>
            </a:r>
          </a:p>
          <a:p>
            <a:pPr eaLnBrk="1" hangingPunct="1">
              <a:lnSpc>
                <a:spcPct val="90000"/>
              </a:lnSpc>
            </a:pPr>
            <a:r>
              <a:rPr lang="it-IT" altLang="it-IT" sz="2400" dirty="0" err="1">
                <a:latin typeface="Calibri" panose="020F0502020204030204" pitchFamily="34" charset="0"/>
              </a:rPr>
              <a:t>Entesite</a:t>
            </a:r>
            <a:endParaRPr lang="it-IT" altLang="it-IT" sz="2400" dirty="0">
              <a:latin typeface="Calibri" panose="020F0502020204030204" pitchFamily="34" charset="0"/>
            </a:endParaRPr>
          </a:p>
          <a:p>
            <a:pPr eaLnBrk="1" hangingPunct="1">
              <a:lnSpc>
                <a:spcPct val="90000"/>
              </a:lnSpc>
            </a:pPr>
            <a:r>
              <a:rPr lang="it-IT" altLang="it-IT" sz="2400" dirty="0" err="1">
                <a:latin typeface="Calibri" panose="020F0502020204030204" pitchFamily="34" charset="0"/>
              </a:rPr>
              <a:t>Sacroileite</a:t>
            </a:r>
            <a:endParaRPr lang="it-IT" altLang="it-IT" sz="2400" dirty="0">
              <a:latin typeface="Calibri" panose="020F0502020204030204" pitchFamily="34" charset="0"/>
            </a:endParaRPr>
          </a:p>
          <a:p>
            <a:pPr eaLnBrk="1" hangingPunct="1">
              <a:lnSpc>
                <a:spcPct val="90000"/>
              </a:lnSpc>
            </a:pPr>
            <a:r>
              <a:rPr lang="it-IT" altLang="it-IT" sz="2400" dirty="0">
                <a:latin typeface="Calibri" panose="020F0502020204030204" pitchFamily="34" charset="0"/>
              </a:rPr>
              <a:t>Enterite</a:t>
            </a:r>
          </a:p>
          <a:p>
            <a:pPr eaLnBrk="1" hangingPunct="1">
              <a:lnSpc>
                <a:spcPct val="90000"/>
              </a:lnSpc>
            </a:pPr>
            <a:r>
              <a:rPr lang="it-IT" altLang="it-IT" sz="2400" dirty="0">
                <a:latin typeface="Calibri" panose="020F0502020204030204" pitchFamily="34" charset="0"/>
              </a:rPr>
              <a:t>Uretrite o cervicite non gonococcica</a:t>
            </a:r>
          </a:p>
          <a:p>
            <a:pPr eaLnBrk="1" hangingPunct="1">
              <a:lnSpc>
                <a:spcPct val="90000"/>
              </a:lnSpc>
            </a:pPr>
            <a:r>
              <a:rPr lang="it-IT" altLang="it-IT" sz="2400" dirty="0">
                <a:latin typeface="Calibri" panose="020F0502020204030204" pitchFamily="34" charset="0"/>
              </a:rPr>
              <a:t>Psoriasi</a:t>
            </a:r>
          </a:p>
        </p:txBody>
      </p:sp>
      <p:sp>
        <p:nvSpPr>
          <p:cNvPr id="32774" name="Text Box 6">
            <a:extLst>
              <a:ext uri="{FF2B5EF4-FFF2-40B4-BE49-F238E27FC236}">
                <a16:creationId xmlns:a16="http://schemas.microsoft.com/office/drawing/2014/main" id="{880BDC4E-99DF-40F3-90D1-7C884B9D5064}"/>
              </a:ext>
            </a:extLst>
          </p:cNvPr>
          <p:cNvSpPr txBox="1">
            <a:spLocks noChangeArrowheads="1"/>
          </p:cNvSpPr>
          <p:nvPr/>
        </p:nvSpPr>
        <p:spPr bwMode="auto">
          <a:xfrm>
            <a:off x="8595553" y="5252894"/>
            <a:ext cx="1482725" cy="831850"/>
          </a:xfrm>
          <a:prstGeom prst="rect">
            <a:avLst/>
          </a:prstGeom>
          <a:noFill/>
          <a:ln w="9525">
            <a:solidFill>
              <a:schemeClr val="accent2">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dirty="0">
                <a:latin typeface="Calibri" panose="020F0502020204030204" pitchFamily="34" charset="0"/>
              </a:rPr>
              <a:t>Diagnosi</a:t>
            </a:r>
          </a:p>
          <a:p>
            <a:pPr algn="ctr" eaLnBrk="1" hangingPunct="1">
              <a:spcBef>
                <a:spcPct val="0"/>
              </a:spcBef>
              <a:buFontTx/>
              <a:buNone/>
            </a:pPr>
            <a:r>
              <a:rPr lang="it-IT" altLang="it-IT" sz="2400" dirty="0">
                <a:latin typeface="Calibri" panose="020F0502020204030204" pitchFamily="34" charset="0"/>
              </a:rPr>
              <a:t>1 M + 1 m</a:t>
            </a:r>
          </a:p>
        </p:txBody>
      </p:sp>
    </p:spTree>
    <p:extLst>
      <p:ext uri="{BB962C8B-B14F-4D97-AF65-F5344CB8AC3E}">
        <p14:creationId xmlns:p14="http://schemas.microsoft.com/office/powerpoint/2010/main" val="935299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1F5979F-6D37-45D6-B7B4-D84C4FCF9D66}"/>
              </a:ext>
            </a:extLst>
          </p:cNvPr>
          <p:cNvSpPr>
            <a:spLocks noGrp="1" noChangeArrowheads="1"/>
          </p:cNvSpPr>
          <p:nvPr/>
        </p:nvSpPr>
        <p:spPr bwMode="auto">
          <a:xfrm>
            <a:off x="2119313" y="130175"/>
            <a:ext cx="77724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dirty="0">
                <a:latin typeface="Calibri" panose="020F0502020204030204" pitchFamily="34" charset="0"/>
              </a:rPr>
              <a:t>Criteri di AMOR, 1990</a:t>
            </a:r>
          </a:p>
        </p:txBody>
      </p:sp>
      <p:sp>
        <p:nvSpPr>
          <p:cNvPr id="34819" name="Rectangle 3">
            <a:extLst>
              <a:ext uri="{FF2B5EF4-FFF2-40B4-BE49-F238E27FC236}">
                <a16:creationId xmlns:a16="http://schemas.microsoft.com/office/drawing/2014/main" id="{A49DE18B-44EB-4503-AF51-106C106D2DBA}"/>
              </a:ext>
            </a:extLst>
          </p:cNvPr>
          <p:cNvSpPr>
            <a:spLocks noGrp="1" noChangeArrowheads="1"/>
          </p:cNvSpPr>
          <p:nvPr/>
        </p:nvSpPr>
        <p:spPr bwMode="auto">
          <a:xfrm>
            <a:off x="478416" y="836613"/>
            <a:ext cx="896302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buFontTx/>
              <a:buNone/>
            </a:pPr>
            <a:r>
              <a:rPr lang="it-IT" altLang="it-IT" sz="1800" b="1" dirty="0">
                <a:latin typeface="Calibri" panose="020F0502020204030204" pitchFamily="34" charset="0"/>
              </a:rPr>
              <a:t>CLINICI e ANAMNESTICI</a:t>
            </a:r>
          </a:p>
          <a:p>
            <a:pPr eaLnBrk="1" hangingPunct="1">
              <a:lnSpc>
                <a:spcPct val="80000"/>
              </a:lnSpc>
            </a:pPr>
            <a:r>
              <a:rPr lang="it-IT" altLang="it-IT" sz="2000" b="1" dirty="0">
                <a:latin typeface="Calibri" panose="020F0502020204030204" pitchFamily="34" charset="0"/>
              </a:rPr>
              <a:t>Dorsalgia o lombalgia notturna o rigidità mattutina rachide                   	1       dorsale o lombare</a:t>
            </a:r>
          </a:p>
          <a:p>
            <a:pPr eaLnBrk="1" hangingPunct="1">
              <a:lnSpc>
                <a:spcPct val="80000"/>
              </a:lnSpc>
            </a:pPr>
            <a:r>
              <a:rPr lang="it-IT" altLang="it-IT" sz="2000" b="1" dirty="0" err="1">
                <a:latin typeface="Calibri" panose="020F0502020204030204" pitchFamily="34" charset="0"/>
              </a:rPr>
              <a:t>Oligoartrite</a:t>
            </a:r>
            <a:r>
              <a:rPr lang="it-IT" altLang="it-IT" sz="2000" b="1" dirty="0">
                <a:latin typeface="Calibri" panose="020F0502020204030204" pitchFamily="34" charset="0"/>
              </a:rPr>
              <a:t> asimmetrica											2</a:t>
            </a:r>
          </a:p>
          <a:p>
            <a:pPr eaLnBrk="1" hangingPunct="1">
              <a:lnSpc>
                <a:spcPct val="80000"/>
              </a:lnSpc>
            </a:pPr>
            <a:r>
              <a:rPr lang="it-IT" altLang="it-IT" sz="2000" b="1" dirty="0">
                <a:latin typeface="Calibri" panose="020F0502020204030204" pitchFamily="34" charset="0"/>
              </a:rPr>
              <a:t>Dolore gluteo (basculante)					            				1 (2)</a:t>
            </a:r>
          </a:p>
          <a:p>
            <a:pPr eaLnBrk="1" hangingPunct="1">
              <a:lnSpc>
                <a:spcPct val="80000"/>
              </a:lnSpc>
            </a:pPr>
            <a:r>
              <a:rPr lang="it-IT" altLang="it-IT" sz="2000" b="1" dirty="0" err="1">
                <a:latin typeface="Calibri" panose="020F0502020204030204" pitchFamily="34" charset="0"/>
              </a:rPr>
              <a:t>Dattilite</a:t>
            </a:r>
            <a:r>
              <a:rPr lang="it-IT" altLang="it-IT" sz="2000" b="1" dirty="0">
                <a:latin typeface="Calibri" panose="020F0502020204030204" pitchFamily="34" charset="0"/>
              </a:rPr>
              <a:t>															2</a:t>
            </a:r>
          </a:p>
          <a:p>
            <a:pPr eaLnBrk="1" hangingPunct="1">
              <a:lnSpc>
                <a:spcPct val="80000"/>
              </a:lnSpc>
            </a:pPr>
            <a:r>
              <a:rPr lang="it-IT" altLang="it-IT" sz="2000" b="1" dirty="0">
                <a:latin typeface="Calibri" panose="020F0502020204030204" pitchFamily="34" charset="0"/>
              </a:rPr>
              <a:t>Talalgia o altra </a:t>
            </a:r>
            <a:r>
              <a:rPr lang="it-IT" altLang="it-IT" sz="2000" b="1" dirty="0" err="1">
                <a:latin typeface="Calibri" panose="020F0502020204030204" pitchFamily="34" charset="0"/>
              </a:rPr>
              <a:t>entesopatia</a:t>
            </a:r>
            <a:r>
              <a:rPr lang="it-IT" altLang="it-IT" sz="2000" b="1" dirty="0">
                <a:latin typeface="Calibri" panose="020F0502020204030204" pitchFamily="34" charset="0"/>
              </a:rPr>
              <a:t>										2</a:t>
            </a:r>
          </a:p>
          <a:p>
            <a:pPr eaLnBrk="1" hangingPunct="1">
              <a:lnSpc>
                <a:spcPct val="80000"/>
              </a:lnSpc>
            </a:pPr>
            <a:r>
              <a:rPr lang="it-IT" altLang="it-IT" sz="2000" b="1" dirty="0">
                <a:latin typeface="Calibri" panose="020F0502020204030204" pitchFamily="34" charset="0"/>
              </a:rPr>
              <a:t>Irite																2</a:t>
            </a:r>
          </a:p>
          <a:p>
            <a:pPr eaLnBrk="1" hangingPunct="1">
              <a:lnSpc>
                <a:spcPct val="80000"/>
              </a:lnSpc>
            </a:pPr>
            <a:r>
              <a:rPr lang="it-IT" altLang="it-IT" sz="2000" b="1" dirty="0">
                <a:latin typeface="Calibri" panose="020F0502020204030204" pitchFamily="34" charset="0"/>
              </a:rPr>
              <a:t>Uretrite o cervicite non gonococcica (entro un mese dall’esordio)		1</a:t>
            </a:r>
          </a:p>
          <a:p>
            <a:pPr eaLnBrk="1" hangingPunct="1">
              <a:lnSpc>
                <a:spcPct val="80000"/>
              </a:lnSpc>
            </a:pPr>
            <a:r>
              <a:rPr lang="it-IT" altLang="it-IT" sz="2000" b="1" dirty="0">
                <a:latin typeface="Calibri" panose="020F0502020204030204" pitchFamily="34" charset="0"/>
              </a:rPr>
              <a:t>Diarrea acuta (entro un mese dall’esordio)							1</a:t>
            </a:r>
          </a:p>
          <a:p>
            <a:pPr eaLnBrk="1" hangingPunct="1">
              <a:lnSpc>
                <a:spcPct val="80000"/>
              </a:lnSpc>
            </a:pPr>
            <a:r>
              <a:rPr lang="it-IT" altLang="it-IT" sz="2000" b="1" dirty="0">
                <a:latin typeface="Calibri" panose="020F0502020204030204" pitchFamily="34" charset="0"/>
              </a:rPr>
              <a:t>Psoriasi, balanite o malattia infiammatoria intestinali				2           </a:t>
            </a:r>
          </a:p>
          <a:p>
            <a:pPr eaLnBrk="1" hangingPunct="1">
              <a:lnSpc>
                <a:spcPct val="80000"/>
              </a:lnSpc>
              <a:buFontTx/>
              <a:buNone/>
            </a:pPr>
            <a:endParaRPr lang="it-IT" altLang="it-IT" sz="800" b="1" dirty="0">
              <a:latin typeface="Calibri" panose="020F0502020204030204" pitchFamily="34" charset="0"/>
            </a:endParaRPr>
          </a:p>
          <a:p>
            <a:pPr eaLnBrk="1" hangingPunct="1">
              <a:lnSpc>
                <a:spcPct val="80000"/>
              </a:lnSpc>
              <a:buFontTx/>
              <a:buNone/>
            </a:pPr>
            <a:r>
              <a:rPr lang="it-IT" altLang="it-IT" sz="1800" b="1" dirty="0">
                <a:latin typeface="Calibri" panose="020F0502020204030204" pitchFamily="34" charset="0"/>
              </a:rPr>
              <a:t>RADIOLOGICI</a:t>
            </a:r>
          </a:p>
          <a:p>
            <a:pPr eaLnBrk="1" hangingPunct="1">
              <a:lnSpc>
                <a:spcPct val="80000"/>
              </a:lnSpc>
              <a:buFontTx/>
              <a:buAutoNum type="arabicPeriod" startAt="10"/>
            </a:pPr>
            <a:r>
              <a:rPr lang="it-IT" altLang="it-IT" sz="2000" b="1" dirty="0" err="1">
                <a:latin typeface="Calibri" panose="020F0502020204030204" pitchFamily="34" charset="0"/>
              </a:rPr>
              <a:t>Sacroileite</a:t>
            </a:r>
            <a:r>
              <a:rPr lang="it-IT" altLang="it-IT" sz="2000" b="1" dirty="0">
                <a:latin typeface="Calibri" panose="020F0502020204030204" pitchFamily="34" charset="0"/>
              </a:rPr>
              <a:t> (bilaterale grado 2 o monolaterale grado 3)				3</a:t>
            </a:r>
          </a:p>
          <a:p>
            <a:pPr eaLnBrk="1" hangingPunct="1">
              <a:lnSpc>
                <a:spcPct val="80000"/>
              </a:lnSpc>
              <a:buFontTx/>
              <a:buNone/>
            </a:pPr>
            <a:endParaRPr lang="it-IT" altLang="it-IT" sz="800" b="1" dirty="0">
              <a:latin typeface="Calibri" panose="020F0502020204030204" pitchFamily="34" charset="0"/>
            </a:endParaRPr>
          </a:p>
          <a:p>
            <a:pPr eaLnBrk="1" hangingPunct="1">
              <a:lnSpc>
                <a:spcPct val="80000"/>
              </a:lnSpc>
              <a:buFontTx/>
              <a:buNone/>
            </a:pPr>
            <a:r>
              <a:rPr lang="it-IT" altLang="it-IT" sz="1800" b="1" dirty="0">
                <a:latin typeface="Calibri" panose="020F0502020204030204" pitchFamily="34" charset="0"/>
              </a:rPr>
              <a:t>BACKGROUND GENETICO</a:t>
            </a:r>
          </a:p>
          <a:p>
            <a:pPr eaLnBrk="1" hangingPunct="1">
              <a:lnSpc>
                <a:spcPct val="80000"/>
              </a:lnSpc>
              <a:buFontTx/>
              <a:buAutoNum type="arabicPeriod" startAt="11"/>
            </a:pPr>
            <a:r>
              <a:rPr lang="it-IT" altLang="it-IT" sz="2000" b="1" dirty="0">
                <a:latin typeface="Calibri" panose="020F0502020204030204" pitchFamily="34" charset="0"/>
              </a:rPr>
              <a:t>HLA-B27, familiarità per SA, artrite reattiva, uveite, psoriasi o IBD		2</a:t>
            </a:r>
          </a:p>
          <a:p>
            <a:pPr eaLnBrk="1" hangingPunct="1">
              <a:lnSpc>
                <a:spcPct val="80000"/>
              </a:lnSpc>
              <a:buFontTx/>
              <a:buNone/>
            </a:pPr>
            <a:endParaRPr lang="it-IT" altLang="it-IT" sz="800" b="1" dirty="0">
              <a:latin typeface="Calibri" panose="020F0502020204030204" pitchFamily="34" charset="0"/>
            </a:endParaRPr>
          </a:p>
          <a:p>
            <a:pPr eaLnBrk="1" hangingPunct="1">
              <a:lnSpc>
                <a:spcPct val="80000"/>
              </a:lnSpc>
              <a:buFontTx/>
              <a:buNone/>
            </a:pPr>
            <a:r>
              <a:rPr lang="it-IT" altLang="it-IT" sz="1800" b="1" dirty="0">
                <a:latin typeface="Calibri" panose="020F0502020204030204" pitchFamily="34" charset="0"/>
              </a:rPr>
              <a:t>RISPOSTA AL TRATTAMENTO</a:t>
            </a:r>
          </a:p>
          <a:p>
            <a:pPr eaLnBrk="1" hangingPunct="1">
              <a:lnSpc>
                <a:spcPct val="80000"/>
              </a:lnSpc>
              <a:buFontTx/>
              <a:buAutoNum type="arabicPeriod" startAt="12"/>
            </a:pPr>
            <a:r>
              <a:rPr lang="it-IT" altLang="it-IT" sz="2000" b="1" dirty="0">
                <a:latin typeface="Calibri" panose="020F0502020204030204" pitchFamily="34" charset="0"/>
              </a:rPr>
              <a:t>Rapida e significativa risposta ai FANS								2</a:t>
            </a:r>
          </a:p>
          <a:p>
            <a:pPr eaLnBrk="1" hangingPunct="1">
              <a:lnSpc>
                <a:spcPct val="80000"/>
              </a:lnSpc>
              <a:buFontTx/>
              <a:buAutoNum type="arabicPeriod" startAt="12"/>
            </a:pPr>
            <a:endParaRPr lang="it-IT" altLang="it-IT" sz="2000" b="1" dirty="0">
              <a:latin typeface="Calibri" panose="020F0502020204030204" pitchFamily="34" charset="0"/>
            </a:endParaRPr>
          </a:p>
        </p:txBody>
      </p:sp>
      <p:sp>
        <p:nvSpPr>
          <p:cNvPr id="6" name="Rettangolo 5">
            <a:extLst>
              <a:ext uri="{FF2B5EF4-FFF2-40B4-BE49-F238E27FC236}">
                <a16:creationId xmlns:a16="http://schemas.microsoft.com/office/drawing/2014/main" id="{17A41AEE-8C8D-42A1-893E-3972E7CEC981}"/>
              </a:ext>
            </a:extLst>
          </p:cNvPr>
          <p:cNvSpPr/>
          <p:nvPr/>
        </p:nvSpPr>
        <p:spPr>
          <a:xfrm>
            <a:off x="9359900" y="5909830"/>
            <a:ext cx="2832100" cy="446088"/>
          </a:xfrm>
          <a:prstGeom prst="rect">
            <a:avLst/>
          </a:prstGeom>
          <a:solidFill>
            <a:srgbClr val="C00000"/>
          </a:solidFill>
        </p:spPr>
        <p:txBody>
          <a:bodyPr wrap="none">
            <a:spAutoFit/>
          </a:bodyPr>
          <a:ls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marL="457200" indent="-457200">
              <a:lnSpc>
                <a:spcPct val="80000"/>
              </a:lnSpc>
              <a:spcBef>
                <a:spcPct val="20000"/>
              </a:spcBef>
              <a:defRPr/>
            </a:pPr>
            <a:r>
              <a:rPr lang="it-IT" altLang="it-IT" sz="2800" b="1" kern="0" dirty="0">
                <a:latin typeface="Calibri" panose="020F0502020204030204" pitchFamily="34" charset="0"/>
              </a:rPr>
              <a:t>SPA se score &gt;=  6</a:t>
            </a:r>
          </a:p>
        </p:txBody>
      </p:sp>
    </p:spTree>
    <p:extLst>
      <p:ext uri="{BB962C8B-B14F-4D97-AF65-F5344CB8AC3E}">
        <p14:creationId xmlns:p14="http://schemas.microsoft.com/office/powerpoint/2010/main" val="2556697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B7EBDF6B-0B01-48AE-89C4-661A636B3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3" name="Gruppo 4">
            <a:extLst>
              <a:ext uri="{FF2B5EF4-FFF2-40B4-BE49-F238E27FC236}">
                <a16:creationId xmlns:a16="http://schemas.microsoft.com/office/drawing/2014/main" id="{67A2DBB7-317B-4AFD-83BE-09934629132C}"/>
              </a:ext>
            </a:extLst>
          </p:cNvPr>
          <p:cNvGrpSpPr>
            <a:grpSpLocks/>
          </p:cNvGrpSpPr>
          <p:nvPr/>
        </p:nvGrpSpPr>
        <p:grpSpPr bwMode="auto">
          <a:xfrm>
            <a:off x="4394200" y="2347915"/>
            <a:ext cx="1701800" cy="276999"/>
            <a:chOff x="2869566" y="2348681"/>
            <a:chExt cx="1702434" cy="275389"/>
          </a:xfrm>
        </p:grpSpPr>
        <p:sp>
          <p:nvSpPr>
            <p:cNvPr id="4" name="Rettangolo 3">
              <a:extLst>
                <a:ext uri="{FF2B5EF4-FFF2-40B4-BE49-F238E27FC236}">
                  <a16:creationId xmlns:a16="http://schemas.microsoft.com/office/drawing/2014/main" id="{FE283768-183E-4330-8F4E-A63892695AA0}"/>
                </a:ext>
              </a:extLst>
            </p:cNvPr>
            <p:cNvSpPr/>
            <p:nvPr/>
          </p:nvSpPr>
          <p:spPr>
            <a:xfrm>
              <a:off x="2915621" y="2348681"/>
              <a:ext cx="144516" cy="21622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CasellaDiTesto 5">
              <a:extLst>
                <a:ext uri="{FF2B5EF4-FFF2-40B4-BE49-F238E27FC236}">
                  <a16:creationId xmlns:a16="http://schemas.microsoft.com/office/drawing/2014/main" id="{B0365FAB-48EF-456A-9C5D-A27B8E4D7A1D}"/>
                </a:ext>
              </a:extLst>
            </p:cNvPr>
            <p:cNvSpPr txBox="1"/>
            <p:nvPr/>
          </p:nvSpPr>
          <p:spPr>
            <a:xfrm>
              <a:off x="2869566" y="2348681"/>
              <a:ext cx="1702434" cy="275389"/>
            </a:xfrm>
            <a:prstGeom prst="rect">
              <a:avLst/>
            </a:prstGeom>
            <a:solidFill>
              <a:schemeClr val="bg1">
                <a:lumMod val="85000"/>
              </a:schemeClr>
            </a:solidFill>
          </p:spPr>
          <p:txBody>
            <a:bodyPr>
              <a:spAutoFit/>
            </a:bodyPr>
            <a:lstStyle/>
            <a:p>
              <a:pPr eaLnBrk="1" hangingPunct="1">
                <a:defRPr/>
              </a:pPr>
              <a:r>
                <a:rPr lang="it-IT" sz="1200" dirty="0">
                  <a:latin typeface="Arial Narrow" panose="020B0606020202030204" pitchFamily="34" charset="0"/>
                  <a:cs typeface="Calibri" panose="020F0502020204030204" pitchFamily="34" charset="0"/>
                </a:rPr>
                <a:t>≥ 2 </a:t>
              </a:r>
              <a:r>
                <a:rPr lang="it-IT" sz="1200" dirty="0">
                  <a:latin typeface="Calibri" panose="020F0502020204030204" pitchFamily="34" charset="0"/>
                  <a:cs typeface="Calibri" panose="020F0502020204030204" pitchFamily="34" charset="0"/>
                </a:rPr>
                <a:t>altre manifestazioni</a:t>
              </a:r>
            </a:p>
          </p:txBody>
        </p:sp>
      </p:grpSp>
    </p:spTree>
    <p:extLst>
      <p:ext uri="{BB962C8B-B14F-4D97-AF65-F5344CB8AC3E}">
        <p14:creationId xmlns:p14="http://schemas.microsoft.com/office/powerpoint/2010/main" val="2288695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F011722F-6ED2-4C95-B3D0-24AFC8099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981075"/>
            <a:ext cx="788670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7286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37A44321-A5F2-4263-8BF6-3FD55175B0B5}"/>
              </a:ext>
            </a:extLst>
          </p:cNvPr>
          <p:cNvSpPr/>
          <p:nvPr/>
        </p:nvSpPr>
        <p:spPr>
          <a:xfrm>
            <a:off x="5346702" y="1837890"/>
            <a:ext cx="1943100" cy="1295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latin typeface="Calibri" panose="020F0502020204030204" pitchFamily="34" charset="0"/>
              </a:rPr>
              <a:t>Blocco A-V/ insufficienza aortica B27+</a:t>
            </a:r>
          </a:p>
        </p:txBody>
      </p:sp>
      <p:sp>
        <p:nvSpPr>
          <p:cNvPr id="14" name="Oval 13">
            <a:extLst>
              <a:ext uri="{FF2B5EF4-FFF2-40B4-BE49-F238E27FC236}">
                <a16:creationId xmlns:a16="http://schemas.microsoft.com/office/drawing/2014/main" id="{5B4793DE-56D4-4552-BC12-09BEDF035457}"/>
              </a:ext>
            </a:extLst>
          </p:cNvPr>
          <p:cNvSpPr/>
          <p:nvPr/>
        </p:nvSpPr>
        <p:spPr>
          <a:xfrm>
            <a:off x="5202240" y="4430277"/>
            <a:ext cx="1871662" cy="10795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600" dirty="0">
                <a:solidFill>
                  <a:schemeClr val="tx1"/>
                </a:solidFill>
                <a:latin typeface="Calibri" panose="020F0502020204030204" pitchFamily="34" charset="0"/>
              </a:rPr>
              <a:t>Uveite </a:t>
            </a:r>
          </a:p>
          <a:p>
            <a:pPr algn="ctr">
              <a:defRPr/>
            </a:pPr>
            <a:r>
              <a:rPr lang="it-IT" sz="1600" dirty="0">
                <a:solidFill>
                  <a:schemeClr val="tx1"/>
                </a:solidFill>
                <a:latin typeface="Calibri" panose="020F0502020204030204" pitchFamily="34" charset="0"/>
              </a:rPr>
              <a:t>B27-correlata</a:t>
            </a:r>
          </a:p>
        </p:txBody>
      </p:sp>
      <p:sp>
        <p:nvSpPr>
          <p:cNvPr id="5125" name="Titolo 1">
            <a:extLst>
              <a:ext uri="{FF2B5EF4-FFF2-40B4-BE49-F238E27FC236}">
                <a16:creationId xmlns:a16="http://schemas.microsoft.com/office/drawing/2014/main" id="{0239FEC3-131F-480C-A630-2753C6BE018B}"/>
              </a:ext>
            </a:extLst>
          </p:cNvPr>
          <p:cNvSpPr>
            <a:spLocks noGrp="1" noChangeArrowheads="1"/>
          </p:cNvSpPr>
          <p:nvPr>
            <p:ph type="title"/>
          </p:nvPr>
        </p:nvSpPr>
        <p:spPr/>
        <p:txBody>
          <a:bodyPr/>
          <a:lstStyle/>
          <a:p>
            <a:r>
              <a:rPr lang="it-IT" altLang="it-IT"/>
              <a:t>LE SPONDILOARTRITI (SpA)-Definizione</a:t>
            </a:r>
          </a:p>
        </p:txBody>
      </p:sp>
      <p:sp>
        <p:nvSpPr>
          <p:cNvPr id="3" name="Segnaposto contenuto 2">
            <a:extLst>
              <a:ext uri="{FF2B5EF4-FFF2-40B4-BE49-F238E27FC236}">
                <a16:creationId xmlns:a16="http://schemas.microsoft.com/office/drawing/2014/main" id="{DAE6D95D-BBF3-4006-BC38-9E2193AEF9E1}"/>
              </a:ext>
            </a:extLst>
          </p:cNvPr>
          <p:cNvSpPr>
            <a:spLocks noGrp="1"/>
          </p:cNvSpPr>
          <p:nvPr>
            <p:ph idx="1"/>
          </p:nvPr>
        </p:nvSpPr>
        <p:spPr>
          <a:xfrm>
            <a:off x="510621" y="1191491"/>
            <a:ext cx="11166267" cy="5052291"/>
          </a:xfrm>
        </p:spPr>
        <p:txBody>
          <a:bodyPr>
            <a:normAutofit fontScale="70000" lnSpcReduction="20000"/>
          </a:bodyPr>
          <a:lstStyle/>
          <a:p>
            <a:r>
              <a:rPr lang="it-IT" sz="3400" dirty="0"/>
              <a:t>Le </a:t>
            </a:r>
            <a:r>
              <a:rPr lang="it-IT" sz="3400" dirty="0" err="1"/>
              <a:t>SpA</a:t>
            </a:r>
            <a:r>
              <a:rPr lang="it-IT" sz="3400" dirty="0"/>
              <a:t> costituiscono un gruppo di malattie infiammatorie croniche, a patogenesi autoimmune, che comprendono le seguenti entità:</a:t>
            </a:r>
          </a:p>
          <a:p>
            <a:endParaRPr lang="it-IT" dirty="0"/>
          </a:p>
          <a:p>
            <a:endParaRPr lang="it-IT" dirty="0"/>
          </a:p>
          <a:p>
            <a:r>
              <a:rPr lang="it-IT" dirty="0"/>
              <a:t> </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r>
              <a:rPr lang="it-IT" sz="3400" dirty="0"/>
              <a:t>Condividono caratteristiche genetiche, fisiopatologiche, cliniche, radiologiche</a:t>
            </a:r>
          </a:p>
        </p:txBody>
      </p:sp>
      <p:grpSp>
        <p:nvGrpSpPr>
          <p:cNvPr id="5126" name="Group 10">
            <a:extLst>
              <a:ext uri="{FF2B5EF4-FFF2-40B4-BE49-F238E27FC236}">
                <a16:creationId xmlns:a16="http://schemas.microsoft.com/office/drawing/2014/main" id="{B6759839-7592-4025-91BE-92D7C4AF7073}"/>
              </a:ext>
            </a:extLst>
          </p:cNvPr>
          <p:cNvGrpSpPr>
            <a:grpSpLocks/>
          </p:cNvGrpSpPr>
          <p:nvPr/>
        </p:nvGrpSpPr>
        <p:grpSpPr bwMode="auto">
          <a:xfrm>
            <a:off x="3041652" y="2269691"/>
            <a:ext cx="5518150" cy="3170237"/>
            <a:chOff x="1619672" y="2060848"/>
            <a:chExt cx="5517389" cy="3170457"/>
          </a:xfrm>
        </p:grpSpPr>
        <p:sp>
          <p:nvSpPr>
            <p:cNvPr id="13" name="Oval 12">
              <a:extLst>
                <a:ext uri="{FF2B5EF4-FFF2-40B4-BE49-F238E27FC236}">
                  <a16:creationId xmlns:a16="http://schemas.microsoft.com/office/drawing/2014/main" id="{60951697-DB36-46BB-BD7C-2468834EEA52}"/>
                </a:ext>
              </a:extLst>
            </p:cNvPr>
            <p:cNvSpPr/>
            <p:nvPr/>
          </p:nvSpPr>
          <p:spPr>
            <a:xfrm>
              <a:off x="4949788" y="2524430"/>
              <a:ext cx="2187273" cy="97161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latin typeface="Calibri" panose="020F0502020204030204" pitchFamily="34" charset="0"/>
                </a:rPr>
                <a:t>SpA indifferenziata</a:t>
              </a:r>
            </a:p>
          </p:txBody>
        </p:sp>
        <p:sp>
          <p:nvSpPr>
            <p:cNvPr id="12" name="Oval 11">
              <a:extLst>
                <a:ext uri="{FF2B5EF4-FFF2-40B4-BE49-F238E27FC236}">
                  <a16:creationId xmlns:a16="http://schemas.microsoft.com/office/drawing/2014/main" id="{BC53F30E-7B7F-4B1A-92DB-EE29E4618A92}"/>
                </a:ext>
              </a:extLst>
            </p:cNvPr>
            <p:cNvSpPr/>
            <p:nvPr/>
          </p:nvSpPr>
          <p:spPr>
            <a:xfrm>
              <a:off x="4932328" y="3283308"/>
              <a:ext cx="2160289" cy="1657465"/>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Calibri" panose="020F0502020204030204" pitchFamily="34" charset="0"/>
                </a:rPr>
                <a:t>Spondilo-artrite psoriasica</a:t>
              </a:r>
            </a:p>
          </p:txBody>
        </p:sp>
        <p:sp>
          <p:nvSpPr>
            <p:cNvPr id="15" name="Oval 14">
              <a:extLst>
                <a:ext uri="{FF2B5EF4-FFF2-40B4-BE49-F238E27FC236}">
                  <a16:creationId xmlns:a16="http://schemas.microsoft.com/office/drawing/2014/main" id="{78E319B6-560E-405B-926C-25EACC64BBEF}"/>
                </a:ext>
              </a:extLst>
            </p:cNvPr>
            <p:cNvSpPr/>
            <p:nvPr/>
          </p:nvSpPr>
          <p:spPr>
            <a:xfrm>
              <a:off x="2341885" y="3935815"/>
              <a:ext cx="1799977" cy="12954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latin typeface="Calibri" panose="020F0502020204030204" pitchFamily="34" charset="0"/>
                </a:rPr>
                <a:t>Artrite reattiva</a:t>
              </a:r>
            </a:p>
          </p:txBody>
        </p:sp>
        <p:sp>
          <p:nvSpPr>
            <p:cNvPr id="16" name="Oval 15">
              <a:extLst>
                <a:ext uri="{FF2B5EF4-FFF2-40B4-BE49-F238E27FC236}">
                  <a16:creationId xmlns:a16="http://schemas.microsoft.com/office/drawing/2014/main" id="{D3FB9AB6-23EF-40F1-A84D-500B96CB1278}"/>
                </a:ext>
              </a:extLst>
            </p:cNvPr>
            <p:cNvSpPr/>
            <p:nvPr/>
          </p:nvSpPr>
          <p:spPr>
            <a:xfrm>
              <a:off x="1619672" y="2872116"/>
              <a:ext cx="2015847" cy="1512993"/>
            </a:xfrm>
            <a:prstGeom prst="ellips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Calibri" panose="020F0502020204030204" pitchFamily="34" charset="0"/>
                </a:rPr>
                <a:t>SpA associata ad IBD</a:t>
              </a:r>
            </a:p>
          </p:txBody>
        </p:sp>
        <p:sp>
          <p:nvSpPr>
            <p:cNvPr id="6" name="Oval 5">
              <a:extLst>
                <a:ext uri="{FF2B5EF4-FFF2-40B4-BE49-F238E27FC236}">
                  <a16:creationId xmlns:a16="http://schemas.microsoft.com/office/drawing/2014/main" id="{AD391881-D4E3-4871-A52C-01DE181812F6}"/>
                </a:ext>
              </a:extLst>
            </p:cNvPr>
            <p:cNvSpPr/>
            <p:nvPr/>
          </p:nvSpPr>
          <p:spPr>
            <a:xfrm>
              <a:off x="3276793" y="2781623"/>
              <a:ext cx="2160290" cy="1655877"/>
            </a:xfrm>
            <a:prstGeom prst="ellipse">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latin typeface="Calibri" panose="020F0502020204030204" pitchFamily="34" charset="0"/>
                </a:rPr>
                <a:t>Spondilite anchilosante</a:t>
              </a:r>
            </a:p>
          </p:txBody>
        </p:sp>
        <p:sp>
          <p:nvSpPr>
            <p:cNvPr id="17" name="Oval 16">
              <a:extLst>
                <a:ext uri="{FF2B5EF4-FFF2-40B4-BE49-F238E27FC236}">
                  <a16:creationId xmlns:a16="http://schemas.microsoft.com/office/drawing/2014/main" id="{670D5EEC-2A40-4F9A-8416-49D0D64488E1}"/>
                </a:ext>
              </a:extLst>
            </p:cNvPr>
            <p:cNvSpPr/>
            <p:nvPr/>
          </p:nvSpPr>
          <p:spPr>
            <a:xfrm>
              <a:off x="2267283" y="2060848"/>
              <a:ext cx="2042831" cy="1079575"/>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latin typeface="Calibri" panose="020F0502020204030204" pitchFamily="34" charset="0"/>
                </a:rPr>
                <a:t>SpA giovanile</a:t>
              </a:r>
            </a:p>
          </p:txBody>
        </p:sp>
      </p:grpSp>
      <p:sp>
        <p:nvSpPr>
          <p:cNvPr id="19" name="Oval 12">
            <a:extLst>
              <a:ext uri="{FF2B5EF4-FFF2-40B4-BE49-F238E27FC236}">
                <a16:creationId xmlns:a16="http://schemas.microsoft.com/office/drawing/2014/main" id="{72FD1FD0-CD5B-4173-9C07-853CCE651A48}"/>
              </a:ext>
            </a:extLst>
          </p:cNvPr>
          <p:cNvSpPr/>
          <p:nvPr/>
        </p:nvSpPr>
        <p:spPr bwMode="auto">
          <a:xfrm>
            <a:off x="6759578" y="4754127"/>
            <a:ext cx="2187575" cy="97155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err="1">
                <a:latin typeface="Calibri" panose="020F0502020204030204" pitchFamily="34" charset="0"/>
              </a:rPr>
              <a:t>Nrx-Ax-SpA</a:t>
            </a:r>
            <a:endParaRPr lang="it-IT" dirty="0">
              <a:latin typeface="Calibri" panose="020F0502020204030204" pitchFamily="34" charset="0"/>
            </a:endParaRPr>
          </a:p>
        </p:txBody>
      </p:sp>
    </p:spTree>
    <p:extLst>
      <p:ext uri="{BB962C8B-B14F-4D97-AF65-F5344CB8AC3E}">
        <p14:creationId xmlns:p14="http://schemas.microsoft.com/office/powerpoint/2010/main" val="1124107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B569518-CBEE-4A11-A927-C07BFCCF1D76}"/>
              </a:ext>
            </a:extLst>
          </p:cNvPr>
          <p:cNvSpPr>
            <a:spLocks noGrp="1" noChangeArrowheads="1"/>
          </p:cNvSpPr>
          <p:nvPr>
            <p:ph type="title"/>
          </p:nvPr>
        </p:nvSpPr>
        <p:spPr/>
        <p:txBody>
          <a:bodyPr>
            <a:normAutofit fontScale="90000"/>
          </a:bodyPr>
          <a:lstStyle/>
          <a:p>
            <a:r>
              <a:rPr lang="it-IT" altLang="it-IT"/>
              <a:t>Tessuti bersaglio e corrispettivi anatomopatologici</a:t>
            </a:r>
          </a:p>
        </p:txBody>
      </p:sp>
      <p:sp>
        <p:nvSpPr>
          <p:cNvPr id="37891" name="Rectangle 3">
            <a:extLst>
              <a:ext uri="{FF2B5EF4-FFF2-40B4-BE49-F238E27FC236}">
                <a16:creationId xmlns:a16="http://schemas.microsoft.com/office/drawing/2014/main" id="{03F75074-FF4E-468C-9CBF-FC8B783AD4A1}"/>
              </a:ext>
            </a:extLst>
          </p:cNvPr>
          <p:cNvSpPr>
            <a:spLocks noGrp="1" noChangeArrowheads="1"/>
          </p:cNvSpPr>
          <p:nvPr>
            <p:ph type="body" idx="1"/>
          </p:nvPr>
        </p:nvSpPr>
        <p:spPr/>
        <p:txBody>
          <a:bodyPr/>
          <a:lstStyle/>
          <a:p>
            <a:r>
              <a:rPr lang="it-IT" altLang="it-IT"/>
              <a:t>Entesi</a:t>
            </a:r>
          </a:p>
          <a:p>
            <a:r>
              <a:rPr lang="it-IT" altLang="it-IT"/>
              <a:t>Cartilagini fibro-ialine</a:t>
            </a:r>
          </a:p>
          <a:p>
            <a:r>
              <a:rPr lang="it-IT" altLang="it-IT"/>
              <a:t>Osso sub-condrale</a:t>
            </a:r>
          </a:p>
          <a:p>
            <a:r>
              <a:rPr lang="it-IT" altLang="it-IT"/>
              <a:t>Capsule articolari</a:t>
            </a:r>
          </a:p>
          <a:p>
            <a:r>
              <a:rPr lang="it-IT" altLang="it-IT"/>
              <a:t>Periostio</a:t>
            </a:r>
          </a:p>
          <a:p>
            <a:endParaRPr lang="it-IT" altLang="it-IT"/>
          </a:p>
        </p:txBody>
      </p:sp>
      <p:pic>
        <p:nvPicPr>
          <p:cNvPr id="37892" name="Picture 2">
            <a:extLst>
              <a:ext uri="{FF2B5EF4-FFF2-40B4-BE49-F238E27FC236}">
                <a16:creationId xmlns:a16="http://schemas.microsoft.com/office/drawing/2014/main" id="{FDAFC7CA-6AAE-43B5-889A-ABC7A83ED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629" t="21005" r="12602" b="16711"/>
          <a:stretch>
            <a:fillRect/>
          </a:stretch>
        </p:blipFill>
        <p:spPr bwMode="auto">
          <a:xfrm>
            <a:off x="4843464" y="1635126"/>
            <a:ext cx="5716587"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649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5193DD6C-6B7B-401A-9655-315401AFD67D}"/>
              </a:ext>
            </a:extLst>
          </p:cNvPr>
          <p:cNvSpPr>
            <a:spLocks noGrp="1" noChangeArrowheads="1"/>
          </p:cNvSpPr>
          <p:nvPr>
            <p:ph type="title"/>
          </p:nvPr>
        </p:nvSpPr>
        <p:spPr/>
        <p:txBody>
          <a:bodyPr/>
          <a:lstStyle/>
          <a:p>
            <a:r>
              <a:rPr lang="it-IT" altLang="it-IT"/>
              <a:t>Principali articolazioni interessate</a:t>
            </a:r>
          </a:p>
        </p:txBody>
      </p:sp>
      <p:sp>
        <p:nvSpPr>
          <p:cNvPr id="39939" name="Rectangle 3">
            <a:extLst>
              <a:ext uri="{FF2B5EF4-FFF2-40B4-BE49-F238E27FC236}">
                <a16:creationId xmlns:a16="http://schemas.microsoft.com/office/drawing/2014/main" id="{1DDECFA7-52E6-4294-B5CC-35C450DD663E}"/>
              </a:ext>
            </a:extLst>
          </p:cNvPr>
          <p:cNvSpPr>
            <a:spLocks noGrp="1" noChangeArrowheads="1"/>
          </p:cNvSpPr>
          <p:nvPr>
            <p:ph type="body" idx="1"/>
          </p:nvPr>
        </p:nvSpPr>
        <p:spPr/>
        <p:txBody>
          <a:bodyPr/>
          <a:lstStyle/>
          <a:p>
            <a:r>
              <a:rPr lang="it-IT" altLang="it-IT" sz="2400" dirty="0" err="1"/>
              <a:t>Sincondrosi</a:t>
            </a:r>
            <a:r>
              <a:rPr lang="it-IT" altLang="it-IT" sz="2400" dirty="0"/>
              <a:t> sacro-iliache</a:t>
            </a:r>
          </a:p>
          <a:p>
            <a:r>
              <a:rPr lang="it-IT" altLang="it-IT" sz="2400" dirty="0"/>
              <a:t>Sterno-costo-</a:t>
            </a:r>
            <a:r>
              <a:rPr lang="it-IT" altLang="it-IT" sz="2400" dirty="0" err="1"/>
              <a:t>claveari</a:t>
            </a:r>
            <a:endParaRPr lang="it-IT" altLang="it-IT" sz="2400" dirty="0"/>
          </a:p>
          <a:p>
            <a:r>
              <a:rPr lang="it-IT" altLang="it-IT" sz="2400" dirty="0"/>
              <a:t>Sinfisi intervertebrali e pubica</a:t>
            </a:r>
          </a:p>
          <a:p>
            <a:r>
              <a:rPr lang="it-IT" altLang="it-IT" sz="2400" dirty="0"/>
              <a:t>Articolazioni interapofisarie e costo-vertebrali</a:t>
            </a:r>
          </a:p>
          <a:p>
            <a:r>
              <a:rPr lang="it-IT" altLang="it-IT" sz="2400" dirty="0"/>
              <a:t>Articolazioni </a:t>
            </a:r>
            <a:r>
              <a:rPr lang="it-IT" altLang="it-IT" sz="2400" dirty="0" err="1"/>
              <a:t>diartrodiali</a:t>
            </a:r>
            <a:r>
              <a:rPr lang="it-IT" altLang="it-IT" sz="2400" dirty="0"/>
              <a:t> periferiche  (arti </a:t>
            </a:r>
            <a:r>
              <a:rPr lang="it-IT" altLang="it-IT" sz="2400" dirty="0" err="1"/>
              <a:t>inf</a:t>
            </a:r>
            <a:r>
              <a:rPr lang="it-IT" altLang="it-IT" sz="2400" dirty="0"/>
              <a:t>.)</a:t>
            </a:r>
          </a:p>
          <a:p>
            <a:endParaRPr lang="it-IT" altLang="it-IT" dirty="0"/>
          </a:p>
        </p:txBody>
      </p:sp>
    </p:spTree>
    <p:extLst>
      <p:ext uri="{BB962C8B-B14F-4D97-AF65-F5344CB8AC3E}">
        <p14:creationId xmlns:p14="http://schemas.microsoft.com/office/powerpoint/2010/main" val="2232687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a:extLst>
              <a:ext uri="{FF2B5EF4-FFF2-40B4-BE49-F238E27FC236}">
                <a16:creationId xmlns:a16="http://schemas.microsoft.com/office/drawing/2014/main" id="{46CC23A1-3C5A-4AB2-B936-9605D57A00CB}"/>
              </a:ext>
            </a:extLst>
          </p:cNvPr>
          <p:cNvSpPr>
            <a:spLocks noGrp="1" noChangeArrowheads="1"/>
          </p:cNvSpPr>
          <p:nvPr>
            <p:ph type="title"/>
          </p:nvPr>
        </p:nvSpPr>
        <p:spPr/>
        <p:txBody>
          <a:bodyPr/>
          <a:lstStyle/>
          <a:p>
            <a:r>
              <a:rPr lang="it-IT" altLang="it-IT"/>
              <a:t>Parte speciale</a:t>
            </a:r>
          </a:p>
        </p:txBody>
      </p:sp>
      <p:sp>
        <p:nvSpPr>
          <p:cNvPr id="4" name="Segnaposto testo 3">
            <a:extLst>
              <a:ext uri="{FF2B5EF4-FFF2-40B4-BE49-F238E27FC236}">
                <a16:creationId xmlns:a16="http://schemas.microsoft.com/office/drawing/2014/main" id="{193853FB-1B27-46BE-A56C-92E75F707963}"/>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382759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FBDDC8E5-16D6-4B04-B992-7957E6AF7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119" r="60979"/>
          <a:stretch>
            <a:fillRect/>
          </a:stretch>
        </p:blipFill>
        <p:spPr bwMode="auto">
          <a:xfrm>
            <a:off x="3375026" y="1916113"/>
            <a:ext cx="5673725" cy="439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a:extLst>
              <a:ext uri="{FF2B5EF4-FFF2-40B4-BE49-F238E27FC236}">
                <a16:creationId xmlns:a16="http://schemas.microsoft.com/office/drawing/2014/main" id="{65C328EF-D36E-4BD9-BA97-577799BA5C81}"/>
              </a:ext>
            </a:extLst>
          </p:cNvPr>
          <p:cNvSpPr txBox="1"/>
          <p:nvPr/>
        </p:nvSpPr>
        <p:spPr>
          <a:xfrm>
            <a:off x="1631951" y="476250"/>
            <a:ext cx="8856663" cy="831850"/>
          </a:xfrm>
          <a:prstGeom prst="rect">
            <a:avLst/>
          </a:prstGeom>
          <a:solidFill>
            <a:schemeClr val="accent2">
              <a:lumMod val="20000"/>
              <a:lumOff val="80000"/>
            </a:schemeClr>
          </a:solidFill>
        </p:spPr>
        <p:txBody>
          <a:bodyPr>
            <a:spAutoFit/>
          </a:bodyPr>
          <a:lstStyle/>
          <a:p>
            <a:pPr algn="ctr" eaLnBrk="1" hangingPunct="1">
              <a:defRPr/>
            </a:pPr>
            <a:r>
              <a:rPr lang="it-IT" sz="4800" b="1" dirty="0" err="1">
                <a:latin typeface="Calibri" panose="020F0502020204030204" pitchFamily="34" charset="0"/>
              </a:rPr>
              <a:t>Spondyloarthropathies</a:t>
            </a:r>
            <a:endParaRPr lang="it-IT" sz="4800" b="1" dirty="0">
              <a:latin typeface="Calibri" panose="020F0502020204030204" pitchFamily="34" charset="0"/>
            </a:endParaRPr>
          </a:p>
        </p:txBody>
      </p:sp>
    </p:spTree>
    <p:extLst>
      <p:ext uri="{BB962C8B-B14F-4D97-AF65-F5344CB8AC3E}">
        <p14:creationId xmlns:p14="http://schemas.microsoft.com/office/powerpoint/2010/main" val="4160060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099BADB-FDE0-4AA8-BF17-930204DFDF21}"/>
              </a:ext>
            </a:extLst>
          </p:cNvPr>
          <p:cNvSpPr>
            <a:spLocks noChangeArrowheads="1"/>
          </p:cNvSpPr>
          <p:nvPr/>
        </p:nvSpPr>
        <p:spPr bwMode="auto">
          <a:xfrm>
            <a:off x="7883525" y="6092826"/>
            <a:ext cx="27495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i="1">
                <a:latin typeface="Calibri" panose="020F0502020204030204" pitchFamily="34" charset="0"/>
                <a:ea typeface="Calibri" panose="020F0502020204030204" pitchFamily="34" charset="0"/>
                <a:cs typeface="Times New Roman" panose="02020603050405020304" pitchFamily="18" charset="0"/>
              </a:rPr>
              <a:t>Sieper J et al. </a:t>
            </a:r>
            <a:r>
              <a:rPr lang="en-GB" altLang="it-IT" sz="1400" i="1">
                <a:latin typeface="Calibri" panose="020F0502020204030204" pitchFamily="34" charset="0"/>
                <a:ea typeface="Calibri" panose="020F0502020204030204" pitchFamily="34" charset="0"/>
                <a:cs typeface="Times New Roman" panose="02020603050405020304" pitchFamily="18" charset="0"/>
              </a:rPr>
              <a:t>Ann Rheum Dis 2002</a:t>
            </a:r>
          </a:p>
          <a:p>
            <a:pPr eaLnBrk="1" hangingPunct="1">
              <a:spcBef>
                <a:spcPct val="0"/>
              </a:spcBef>
              <a:buFontTx/>
              <a:buNone/>
            </a:pPr>
            <a:r>
              <a:rPr lang="en-GB" altLang="it-IT" sz="1400" i="1">
                <a:latin typeface="Calibri" panose="020F0502020204030204" pitchFamily="34" charset="0"/>
                <a:ea typeface="Calibri" panose="020F0502020204030204" pitchFamily="34" charset="0"/>
                <a:cs typeface="Times New Roman" panose="02020603050405020304" pitchFamily="18" charset="0"/>
              </a:rPr>
              <a:t>Gran JT et al. Ann Rheum Dis 1985 </a:t>
            </a:r>
          </a:p>
          <a:p>
            <a:pPr eaLnBrk="1" hangingPunct="1">
              <a:spcBef>
                <a:spcPct val="0"/>
              </a:spcBef>
              <a:buFontTx/>
              <a:buNone/>
            </a:pPr>
            <a:r>
              <a:rPr lang="en-GB" altLang="it-IT" sz="1400" i="1">
                <a:latin typeface="Calibri" panose="020F0502020204030204" pitchFamily="34" charset="0"/>
                <a:ea typeface="Calibri" panose="020F0502020204030204" pitchFamily="34" charset="0"/>
                <a:cs typeface="Times New Roman" panose="02020603050405020304" pitchFamily="18" charset="0"/>
              </a:rPr>
              <a:t>Braun J et al. Arthritis Rheum 1998</a:t>
            </a:r>
            <a:endParaRPr lang="en-GB" altLang="it-IT" sz="1400">
              <a:latin typeface="Calibri" panose="020F0502020204030204" pitchFamily="34" charset="0"/>
              <a:ea typeface="Calibri" panose="020F0502020204030204" pitchFamily="34" charset="0"/>
              <a:cs typeface="Times New Roman" panose="02020603050405020304" pitchFamily="18" charset="0"/>
            </a:endParaRPr>
          </a:p>
        </p:txBody>
      </p:sp>
      <p:sp>
        <p:nvSpPr>
          <p:cNvPr id="44035" name="Rettangolo 3">
            <a:extLst>
              <a:ext uri="{FF2B5EF4-FFF2-40B4-BE49-F238E27FC236}">
                <a16:creationId xmlns:a16="http://schemas.microsoft.com/office/drawing/2014/main" id="{B9AF41B5-5EF7-4595-A550-E1B3B20F62BB}"/>
              </a:ext>
            </a:extLst>
          </p:cNvPr>
          <p:cNvSpPr>
            <a:spLocks noChangeArrowheads="1"/>
          </p:cNvSpPr>
          <p:nvPr/>
        </p:nvSpPr>
        <p:spPr bwMode="auto">
          <a:xfrm>
            <a:off x="1952625" y="500063"/>
            <a:ext cx="4286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2000">
                <a:solidFill>
                  <a:srgbClr val="231F20"/>
                </a:solidFill>
                <a:latin typeface="Arial" panose="020B0604020202020204" pitchFamily="34" charset="0"/>
                <a:ea typeface="Calibri" panose="020F0502020204030204" pitchFamily="34" charset="0"/>
                <a:cs typeface="Times New Roman" panose="02020603050405020304" pitchFamily="18" charset="0"/>
              </a:rPr>
              <a:t> </a:t>
            </a:r>
            <a:endParaRPr lang="it-IT" altLang="it-IT" sz="2000">
              <a:latin typeface="Arial" panose="020B0604020202020204" pitchFamily="34" charset="0"/>
              <a:ea typeface="Calibri" panose="020F0502020204030204" pitchFamily="34" charset="0"/>
              <a:cs typeface="Times New Roman" panose="02020603050405020304" pitchFamily="18" charset="0"/>
            </a:endParaRPr>
          </a:p>
        </p:txBody>
      </p:sp>
      <p:sp>
        <p:nvSpPr>
          <p:cNvPr id="44036" name="Rettangolo 4">
            <a:extLst>
              <a:ext uri="{FF2B5EF4-FFF2-40B4-BE49-F238E27FC236}">
                <a16:creationId xmlns:a16="http://schemas.microsoft.com/office/drawing/2014/main" id="{03D90047-37DD-47E8-8F9F-026912BBB941}"/>
              </a:ext>
            </a:extLst>
          </p:cNvPr>
          <p:cNvSpPr>
            <a:spLocks noChangeArrowheads="1"/>
          </p:cNvSpPr>
          <p:nvPr/>
        </p:nvSpPr>
        <p:spPr bwMode="auto">
          <a:xfrm>
            <a:off x="1631951" y="93663"/>
            <a:ext cx="4606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
            </a:pPr>
            <a:r>
              <a:rPr lang="en-GB" altLang="it-IT" sz="2400">
                <a:latin typeface="Calibri" panose="020F0502020204030204" pitchFamily="34" charset="0"/>
                <a:ea typeface="Calibri" panose="020F0502020204030204" pitchFamily="34" charset="0"/>
                <a:cs typeface="Times New Roman" panose="02020603050405020304" pitchFamily="18" charset="0"/>
              </a:rPr>
              <a:t>Prevalenza:  </a:t>
            </a:r>
            <a:r>
              <a:rPr lang="en-GB" altLang="it-IT" sz="2400" b="1">
                <a:solidFill>
                  <a:srgbClr val="C00000"/>
                </a:solidFill>
                <a:latin typeface="Calibri" panose="020F0502020204030204" pitchFamily="34" charset="0"/>
                <a:ea typeface="Calibri" panose="020F0502020204030204" pitchFamily="34" charset="0"/>
                <a:cs typeface="Times New Roman" panose="02020603050405020304" pitchFamily="18" charset="0"/>
              </a:rPr>
              <a:t>0.1 - 1.4 % </a:t>
            </a:r>
            <a:r>
              <a:rPr lang="en-GB" altLang="it-IT" sz="1800" b="1">
                <a:latin typeface="Calibri" panose="020F0502020204030204" pitchFamily="34" charset="0"/>
                <a:ea typeface="Calibri" panose="020F0502020204030204" pitchFamily="34" charset="0"/>
                <a:cs typeface="Times New Roman" panose="02020603050405020304" pitchFamily="18" charset="0"/>
              </a:rPr>
              <a:t>caucasici</a:t>
            </a:r>
            <a:r>
              <a:rPr lang="en-GB" altLang="it-IT" sz="2400">
                <a:latin typeface="Calibri" panose="020F0502020204030204" pitchFamily="34" charset="0"/>
                <a:ea typeface="Calibri" panose="020F0502020204030204" pitchFamily="34" charset="0"/>
                <a:cs typeface="Times New Roman" panose="02020603050405020304" pitchFamily="18" charset="0"/>
              </a:rPr>
              <a:t> </a:t>
            </a:r>
          </a:p>
          <a:p>
            <a:pPr eaLnBrk="1" hangingPunct="1">
              <a:spcBef>
                <a:spcPct val="0"/>
              </a:spcBef>
              <a:buFont typeface="Wingdings" panose="05000000000000000000" pitchFamily="2" charset="2"/>
              <a:buChar char="§"/>
            </a:pPr>
            <a:r>
              <a:rPr lang="en-US" altLang="it-IT" sz="2400">
                <a:latin typeface="Calibri" panose="020F0502020204030204" pitchFamily="34" charset="0"/>
                <a:ea typeface="Calibri" panose="020F0502020204030204" pitchFamily="34" charset="0"/>
                <a:cs typeface="Times New Roman" panose="02020603050405020304" pitchFamily="18" charset="0"/>
              </a:rPr>
              <a:t>↑ terza decade di vita</a:t>
            </a:r>
          </a:p>
          <a:p>
            <a:pPr eaLnBrk="1" hangingPunct="1">
              <a:spcBef>
                <a:spcPct val="0"/>
              </a:spcBef>
              <a:buFont typeface="Wingdings" panose="05000000000000000000" pitchFamily="2" charset="2"/>
              <a:buChar char="§"/>
            </a:pPr>
            <a:r>
              <a:rPr lang="it-IT" altLang="it-IT" sz="2400">
                <a:latin typeface="Calibri" panose="020F0502020204030204" pitchFamily="34" charset="0"/>
                <a:ea typeface="Calibri" panose="020F0502020204030204" pitchFamily="34" charset="0"/>
                <a:cs typeface="Times New Roman" panose="02020603050405020304" pitchFamily="18" charset="0"/>
              </a:rPr>
              <a:t>M / F = 3 : 1</a:t>
            </a:r>
          </a:p>
        </p:txBody>
      </p:sp>
      <p:sp>
        <p:nvSpPr>
          <p:cNvPr id="7" name="Rettangolo 5">
            <a:extLst>
              <a:ext uri="{FF2B5EF4-FFF2-40B4-BE49-F238E27FC236}">
                <a16:creationId xmlns:a16="http://schemas.microsoft.com/office/drawing/2014/main" id="{B87A4D40-612C-485E-B887-51972B7FDBAF}"/>
              </a:ext>
            </a:extLst>
          </p:cNvPr>
          <p:cNvSpPr>
            <a:spLocks noChangeArrowheads="1"/>
          </p:cNvSpPr>
          <p:nvPr/>
        </p:nvSpPr>
        <p:spPr bwMode="auto">
          <a:xfrm>
            <a:off x="1631951" y="1436688"/>
            <a:ext cx="56880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
            </a:pPr>
            <a:r>
              <a:rPr lang="it-IT"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Rachide </a:t>
            </a:r>
            <a:r>
              <a:rPr lang="it-IT" altLang="it-IT" sz="2000" b="1">
                <a:solidFill>
                  <a:srgbClr val="0070C0"/>
                </a:solidFill>
                <a:latin typeface="Calibri" panose="020F0502020204030204" pitchFamily="34" charset="0"/>
                <a:ea typeface="Calibri" panose="020F0502020204030204" pitchFamily="34" charset="0"/>
                <a:cs typeface="Times New Roman" panose="02020603050405020304" pitchFamily="18" charset="0"/>
              </a:rPr>
              <a:t>(col. lombare e sacroiliache)</a:t>
            </a:r>
            <a:endParaRPr lang="en-US" altLang="it-IT" sz="20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Font typeface="Wingdings" panose="05000000000000000000" pitchFamily="2" charset="2"/>
              <a:buChar char="§"/>
            </a:pPr>
            <a:r>
              <a:rPr lang="en-US"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Art</a:t>
            </a:r>
            <a:r>
              <a:rPr lang="it-IT"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icolazioni periferiche</a:t>
            </a:r>
            <a:endParaRPr lang="en-US"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ct val="0"/>
              </a:spcBef>
              <a:buFont typeface="Wingdings" panose="05000000000000000000" pitchFamily="2" charset="2"/>
              <a:buChar char="§"/>
            </a:pPr>
            <a:r>
              <a:rPr lang="it-IT"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E</a:t>
            </a:r>
            <a:r>
              <a:rPr lang="en-US"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n</a:t>
            </a:r>
            <a:r>
              <a:rPr lang="it-IT" altLang="it-IT" sz="2400" b="1">
                <a:solidFill>
                  <a:srgbClr val="0070C0"/>
                </a:solidFill>
                <a:latin typeface="Calibri" panose="020F0502020204030204" pitchFamily="34" charset="0"/>
                <a:ea typeface="Calibri" panose="020F0502020204030204" pitchFamily="34" charset="0"/>
                <a:cs typeface="Times New Roman" panose="02020603050405020304" pitchFamily="18" charset="0"/>
              </a:rPr>
              <a:t>tesi</a:t>
            </a:r>
          </a:p>
        </p:txBody>
      </p:sp>
      <p:pic>
        <p:nvPicPr>
          <p:cNvPr id="44038" name="Picture 19" descr="Immagine8">
            <a:extLst>
              <a:ext uri="{FF2B5EF4-FFF2-40B4-BE49-F238E27FC236}">
                <a16:creationId xmlns:a16="http://schemas.microsoft.com/office/drawing/2014/main" id="{0BAC9372-6540-4743-8154-7A9E5C460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2850" y="693738"/>
            <a:ext cx="863600" cy="1657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2" descr="dolore-lombare-mattino">
            <a:extLst>
              <a:ext uri="{FF2B5EF4-FFF2-40B4-BE49-F238E27FC236}">
                <a16:creationId xmlns:a16="http://schemas.microsoft.com/office/drawing/2014/main" id="{7620525D-72E2-469F-A68A-5B578FFA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89" y="2363789"/>
            <a:ext cx="1487487"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6">
            <a:extLst>
              <a:ext uri="{FF2B5EF4-FFF2-40B4-BE49-F238E27FC236}">
                <a16:creationId xmlns:a16="http://schemas.microsoft.com/office/drawing/2014/main" id="{021F8072-EA0F-4E5A-BC65-F54AD672A0F8}"/>
              </a:ext>
            </a:extLst>
          </p:cNvPr>
          <p:cNvSpPr>
            <a:spLocks noChangeArrowheads="1"/>
          </p:cNvSpPr>
          <p:nvPr/>
        </p:nvSpPr>
        <p:spPr bwMode="auto">
          <a:xfrm>
            <a:off x="1631951" y="2781301"/>
            <a:ext cx="4411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
            </a:pPr>
            <a:r>
              <a:rPr lang="it-IT" altLang="it-IT" sz="2400" b="1">
                <a:solidFill>
                  <a:srgbClr val="C00000"/>
                </a:solidFill>
                <a:latin typeface="Calibri" panose="020F0502020204030204" pitchFamily="34" charset="0"/>
              </a:rPr>
              <a:t>Lombalgia</a:t>
            </a:r>
          </a:p>
          <a:p>
            <a:pPr eaLnBrk="1" hangingPunct="1">
              <a:spcBef>
                <a:spcPct val="0"/>
              </a:spcBef>
              <a:buFont typeface="Wingdings" panose="05000000000000000000" pitchFamily="2" charset="2"/>
              <a:buChar char="§"/>
            </a:pPr>
            <a:r>
              <a:rPr lang="en-US" altLang="it-IT" sz="2400" b="1">
                <a:solidFill>
                  <a:srgbClr val="C00000"/>
                </a:solidFill>
                <a:latin typeface="Calibri" panose="020F0502020204030204" pitchFamily="34" charset="0"/>
              </a:rPr>
              <a:t>Rigidità della colonna lombare</a:t>
            </a:r>
          </a:p>
        </p:txBody>
      </p:sp>
      <p:grpSp>
        <p:nvGrpSpPr>
          <p:cNvPr id="11" name="Gruppo 10">
            <a:extLst>
              <a:ext uri="{FF2B5EF4-FFF2-40B4-BE49-F238E27FC236}">
                <a16:creationId xmlns:a16="http://schemas.microsoft.com/office/drawing/2014/main" id="{77869865-6CFD-45B2-9019-D1E081D3EA2A}"/>
              </a:ext>
            </a:extLst>
          </p:cNvPr>
          <p:cNvGrpSpPr>
            <a:grpSpLocks/>
          </p:cNvGrpSpPr>
          <p:nvPr/>
        </p:nvGrpSpPr>
        <p:grpSpPr bwMode="auto">
          <a:xfrm>
            <a:off x="2135188" y="5805488"/>
            <a:ext cx="2736850" cy="976312"/>
            <a:chOff x="611734" y="5805264"/>
            <a:chExt cx="2736130" cy="976312"/>
          </a:xfrm>
        </p:grpSpPr>
        <p:sp>
          <p:nvSpPr>
            <p:cNvPr id="44055" name="Text Box 23">
              <a:extLst>
                <a:ext uri="{FF2B5EF4-FFF2-40B4-BE49-F238E27FC236}">
                  <a16:creationId xmlns:a16="http://schemas.microsoft.com/office/drawing/2014/main" id="{B243253A-61F6-46DE-BC98-4201E980790A}"/>
                </a:ext>
              </a:extLst>
            </p:cNvPr>
            <p:cNvSpPr txBox="1">
              <a:spLocks noChangeArrowheads="1"/>
            </p:cNvSpPr>
            <p:nvPr/>
          </p:nvSpPr>
          <p:spPr bwMode="auto">
            <a:xfrm>
              <a:off x="611734" y="5805264"/>
              <a:ext cx="12239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it-IT" sz="2400" b="1">
                  <a:latin typeface="Calibri" panose="020F0502020204030204" pitchFamily="34" charset="0"/>
                </a:rPr>
                <a:t>Uveite</a:t>
              </a:r>
              <a:endParaRPr lang="it-IT" altLang="it-IT" sz="2400" b="1">
                <a:latin typeface="Calibri" panose="020F0502020204030204" pitchFamily="34" charset="0"/>
              </a:endParaRPr>
            </a:p>
          </p:txBody>
        </p:sp>
        <p:pic>
          <p:nvPicPr>
            <p:cNvPr id="44056" name="Picture 14" descr="Immagine2">
              <a:extLst>
                <a:ext uri="{FF2B5EF4-FFF2-40B4-BE49-F238E27FC236}">
                  <a16:creationId xmlns:a16="http://schemas.microsoft.com/office/drawing/2014/main" id="{EDE41300-3BE6-41A1-A8F5-40E451289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273" y="5805264"/>
              <a:ext cx="1370591"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 Box 27">
            <a:extLst>
              <a:ext uri="{FF2B5EF4-FFF2-40B4-BE49-F238E27FC236}">
                <a16:creationId xmlns:a16="http://schemas.microsoft.com/office/drawing/2014/main" id="{4E01F8F3-97A4-40AA-A63C-037721863518}"/>
              </a:ext>
            </a:extLst>
          </p:cNvPr>
          <p:cNvSpPr txBox="1">
            <a:spLocks noChangeArrowheads="1"/>
          </p:cNvSpPr>
          <p:nvPr/>
        </p:nvSpPr>
        <p:spPr bwMode="auto">
          <a:xfrm>
            <a:off x="7421564" y="2886076"/>
            <a:ext cx="3138487" cy="830263"/>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it-IT" altLang="it-IT" sz="2400" b="1">
                <a:solidFill>
                  <a:schemeClr val="bg1"/>
                </a:solidFill>
                <a:latin typeface="Calibri" panose="020F0502020204030204" pitchFamily="34" charset="0"/>
              </a:rPr>
              <a:t>Ritardo  diagnostico:             ~ 7 anni !</a:t>
            </a:r>
          </a:p>
        </p:txBody>
      </p:sp>
      <p:sp>
        <p:nvSpPr>
          <p:cNvPr id="44043" name="Rectangle 11">
            <a:extLst>
              <a:ext uri="{FF2B5EF4-FFF2-40B4-BE49-F238E27FC236}">
                <a16:creationId xmlns:a16="http://schemas.microsoft.com/office/drawing/2014/main" id="{474C9AAF-2E03-49E7-894F-2D29B7AB2A4B}"/>
              </a:ext>
            </a:extLst>
          </p:cNvPr>
          <p:cNvSpPr>
            <a:spLocks noChangeArrowheads="1"/>
          </p:cNvSpPr>
          <p:nvPr/>
        </p:nvSpPr>
        <p:spPr bwMode="auto">
          <a:xfrm>
            <a:off x="6240464" y="76201"/>
            <a:ext cx="4319587" cy="5238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b="1">
                <a:latin typeface="Arial" panose="020B0604020202020204" pitchFamily="34" charset="0"/>
              </a:rPr>
              <a:t>Spondilite anchilosante</a:t>
            </a:r>
          </a:p>
        </p:txBody>
      </p:sp>
      <p:grpSp>
        <p:nvGrpSpPr>
          <p:cNvPr id="16" name="Gruppo 15">
            <a:extLst>
              <a:ext uri="{FF2B5EF4-FFF2-40B4-BE49-F238E27FC236}">
                <a16:creationId xmlns:a16="http://schemas.microsoft.com/office/drawing/2014/main" id="{ACE694F3-5860-4833-B442-8A8482D2AB08}"/>
              </a:ext>
            </a:extLst>
          </p:cNvPr>
          <p:cNvGrpSpPr>
            <a:grpSpLocks/>
          </p:cNvGrpSpPr>
          <p:nvPr/>
        </p:nvGrpSpPr>
        <p:grpSpPr bwMode="auto">
          <a:xfrm>
            <a:off x="1631950" y="4797425"/>
            <a:ext cx="3240088" cy="922338"/>
            <a:chOff x="107504" y="4797152"/>
            <a:chExt cx="3240361" cy="923249"/>
          </a:xfrm>
        </p:grpSpPr>
        <p:sp>
          <p:nvSpPr>
            <p:cNvPr id="44053" name="Text Box 27">
              <a:extLst>
                <a:ext uri="{FF2B5EF4-FFF2-40B4-BE49-F238E27FC236}">
                  <a16:creationId xmlns:a16="http://schemas.microsoft.com/office/drawing/2014/main" id="{AAE5A34E-8AEE-4A69-A6DB-6EFE7BF66649}"/>
                </a:ext>
              </a:extLst>
            </p:cNvPr>
            <p:cNvSpPr txBox="1">
              <a:spLocks noChangeArrowheads="1"/>
            </p:cNvSpPr>
            <p:nvPr/>
          </p:nvSpPr>
          <p:spPr bwMode="auto">
            <a:xfrm>
              <a:off x="107504" y="4797152"/>
              <a:ext cx="1764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50000"/>
                </a:spcBef>
                <a:buFontTx/>
                <a:buNone/>
              </a:pPr>
              <a:r>
                <a:rPr lang="en-US" altLang="it-IT" sz="2400" b="1">
                  <a:latin typeface="Calibri" panose="020F0502020204030204" pitchFamily="34" charset="0"/>
                </a:rPr>
                <a:t>Artrite periferica</a:t>
              </a:r>
              <a:endParaRPr lang="it-IT" altLang="it-IT" sz="2400" b="1">
                <a:latin typeface="Calibri" panose="020F0502020204030204" pitchFamily="34" charset="0"/>
              </a:endParaRPr>
            </a:p>
          </p:txBody>
        </p:sp>
        <p:pic>
          <p:nvPicPr>
            <p:cNvPr id="44054" name="Picture 14" descr="99CSC-07C11">
              <a:extLst>
                <a:ext uri="{FF2B5EF4-FFF2-40B4-BE49-F238E27FC236}">
                  <a16:creationId xmlns:a16="http://schemas.microsoft.com/office/drawing/2014/main" id="{B88E53F6-D911-4209-8A90-99D058C5C6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40" r="3912" b="6528"/>
            <a:stretch>
              <a:fillRect/>
            </a:stretch>
          </p:blipFill>
          <p:spPr bwMode="auto">
            <a:xfrm>
              <a:off x="1979713" y="4797153"/>
              <a:ext cx="1368152" cy="9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grpSp>
        <p:nvGrpSpPr>
          <p:cNvPr id="19" name="Gruppo 18">
            <a:extLst>
              <a:ext uri="{FF2B5EF4-FFF2-40B4-BE49-F238E27FC236}">
                <a16:creationId xmlns:a16="http://schemas.microsoft.com/office/drawing/2014/main" id="{E3F8A8BA-5BCF-4170-9558-D4EA41B01CFF}"/>
              </a:ext>
            </a:extLst>
          </p:cNvPr>
          <p:cNvGrpSpPr>
            <a:grpSpLocks/>
          </p:cNvGrpSpPr>
          <p:nvPr/>
        </p:nvGrpSpPr>
        <p:grpSpPr bwMode="auto">
          <a:xfrm>
            <a:off x="1992313" y="3805238"/>
            <a:ext cx="2855912" cy="919162"/>
            <a:chOff x="467841" y="3804806"/>
            <a:chExt cx="2857168" cy="920338"/>
          </a:xfrm>
        </p:grpSpPr>
        <p:sp>
          <p:nvSpPr>
            <p:cNvPr id="44051" name="Text Box 28">
              <a:extLst>
                <a:ext uri="{FF2B5EF4-FFF2-40B4-BE49-F238E27FC236}">
                  <a16:creationId xmlns:a16="http://schemas.microsoft.com/office/drawing/2014/main" id="{2C6C2069-00C1-49AC-B798-1A97731268FE}"/>
                </a:ext>
              </a:extLst>
            </p:cNvPr>
            <p:cNvSpPr txBox="1">
              <a:spLocks noChangeArrowheads="1"/>
            </p:cNvSpPr>
            <p:nvPr/>
          </p:nvSpPr>
          <p:spPr bwMode="auto">
            <a:xfrm>
              <a:off x="467841" y="3804806"/>
              <a:ext cx="1439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it-IT" sz="2400" b="1">
                  <a:latin typeface="Calibri" panose="020F0502020204030204" pitchFamily="34" charset="0"/>
                </a:rPr>
                <a:t>Entes</a:t>
              </a:r>
              <a:r>
                <a:rPr lang="it-IT" altLang="it-IT" sz="2400" b="1">
                  <a:latin typeface="Calibri" panose="020F0502020204030204" pitchFamily="34" charset="0"/>
                </a:rPr>
                <a:t>ite</a:t>
              </a:r>
            </a:p>
          </p:txBody>
        </p:sp>
        <p:pic>
          <p:nvPicPr>
            <p:cNvPr id="44052" name="Picture 4" descr="entesite achillea">
              <a:extLst>
                <a:ext uri="{FF2B5EF4-FFF2-40B4-BE49-F238E27FC236}">
                  <a16:creationId xmlns:a16="http://schemas.microsoft.com/office/drawing/2014/main" id="{1144C4FB-CED7-416B-8BA0-0810BAAB2D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3" y="3861371"/>
              <a:ext cx="1345296" cy="86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4046" name="Picture 2" descr="3">
            <a:extLst>
              <a:ext uri="{FF2B5EF4-FFF2-40B4-BE49-F238E27FC236}">
                <a16:creationId xmlns:a16="http://schemas.microsoft.com/office/drawing/2014/main" id="{9D71CDDF-92B3-426C-9480-87D0B3F249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01" t="12885" r="7837" b="13708"/>
          <a:stretch>
            <a:fillRect/>
          </a:stretch>
        </p:blipFill>
        <p:spPr bwMode="auto">
          <a:xfrm>
            <a:off x="6240463" y="692150"/>
            <a:ext cx="252095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20" descr="Immagine6">
            <a:extLst>
              <a:ext uri="{FF2B5EF4-FFF2-40B4-BE49-F238E27FC236}">
                <a16:creationId xmlns:a16="http://schemas.microsoft.com/office/drawing/2014/main" id="{E6F26EEB-1A3C-4BEC-825E-2BF3C90B4B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3764" y="693738"/>
            <a:ext cx="776287" cy="165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4" name="Gruppo 23">
            <a:extLst>
              <a:ext uri="{FF2B5EF4-FFF2-40B4-BE49-F238E27FC236}">
                <a16:creationId xmlns:a16="http://schemas.microsoft.com/office/drawing/2014/main" id="{50E698C1-5362-471B-A5C4-73538B5D3EBE}"/>
              </a:ext>
            </a:extLst>
          </p:cNvPr>
          <p:cNvGrpSpPr>
            <a:grpSpLocks/>
          </p:cNvGrpSpPr>
          <p:nvPr/>
        </p:nvGrpSpPr>
        <p:grpSpPr bwMode="auto">
          <a:xfrm>
            <a:off x="5881688" y="4035425"/>
            <a:ext cx="4678362" cy="1930400"/>
            <a:chOff x="4356943" y="4035638"/>
            <a:chExt cx="4679553" cy="1929408"/>
          </a:xfrm>
        </p:grpSpPr>
        <p:sp>
          <p:nvSpPr>
            <p:cNvPr id="44049" name="Rettangolo 9">
              <a:extLst>
                <a:ext uri="{FF2B5EF4-FFF2-40B4-BE49-F238E27FC236}">
                  <a16:creationId xmlns:a16="http://schemas.microsoft.com/office/drawing/2014/main" id="{D0284669-0D6F-439C-A14E-58BBBDDE37ED}"/>
                </a:ext>
              </a:extLst>
            </p:cNvPr>
            <p:cNvSpPr>
              <a:spLocks noChangeArrowheads="1"/>
            </p:cNvSpPr>
            <p:nvPr/>
          </p:nvSpPr>
          <p:spPr bwMode="auto">
            <a:xfrm>
              <a:off x="4356943" y="4340394"/>
              <a:ext cx="38154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
              </a:pPr>
              <a:r>
                <a:rPr lang="en-US" altLang="it-IT" sz="2400" b="1">
                  <a:latin typeface="Calibri" panose="020F0502020204030204" pitchFamily="34" charset="0"/>
                  <a:ea typeface="Calibri" panose="020F0502020204030204" pitchFamily="34" charset="0"/>
                  <a:cs typeface="Times New Roman" panose="02020603050405020304" pitchFamily="18" charset="0"/>
                </a:rPr>
                <a:t>Perdita progressiva della mobilità della colonna  </a:t>
              </a:r>
            </a:p>
            <a:p>
              <a:pPr eaLnBrk="1" hangingPunct="1">
                <a:spcBef>
                  <a:spcPct val="0"/>
                </a:spcBef>
                <a:buFont typeface="Wingdings" panose="05000000000000000000" pitchFamily="2" charset="2"/>
                <a:buChar char="§"/>
              </a:pPr>
              <a:r>
                <a:rPr lang="en-US" altLang="it-IT" sz="2400" b="1">
                  <a:latin typeface="Calibri" panose="020F0502020204030204" pitchFamily="34" charset="0"/>
                  <a:ea typeface="Calibri" panose="020F0502020204030204" pitchFamily="34" charset="0"/>
                  <a:cs typeface="Times New Roman" panose="02020603050405020304" pitchFamily="18" charset="0"/>
                </a:rPr>
                <a:t>Modifiche nella postura</a:t>
              </a:r>
            </a:p>
            <a:p>
              <a:pPr eaLnBrk="1" hangingPunct="1">
                <a:spcBef>
                  <a:spcPct val="0"/>
                </a:spcBef>
                <a:buFont typeface="Wingdings" panose="05000000000000000000" pitchFamily="2" charset="2"/>
                <a:buChar char="§"/>
              </a:pPr>
              <a:r>
                <a:rPr lang="en-US" altLang="it-IT" sz="2400" b="1">
                  <a:latin typeface="Calibri" panose="020F0502020204030204" pitchFamily="34" charset="0"/>
                  <a:ea typeface="Calibri" panose="020F0502020204030204" pitchFamily="34" charset="0"/>
                  <a:cs typeface="Times New Roman" panose="02020603050405020304" pitchFamily="18" charset="0"/>
                </a:rPr>
                <a:t>Cifosi </a:t>
              </a:r>
              <a:r>
                <a:rPr lang="it-IT" altLang="it-IT" sz="2400" b="1">
                  <a:latin typeface="Calibri" panose="020F0502020204030204" pitchFamily="34" charset="0"/>
                  <a:ea typeface="Calibri" panose="020F0502020204030204" pitchFamily="34" charset="0"/>
                  <a:cs typeface="Times New Roman" panose="02020603050405020304" pitchFamily="18" charset="0"/>
                </a:rPr>
                <a:t>irreversibile</a:t>
              </a:r>
              <a:endParaRPr lang="en-US" altLang="it-IT" sz="2400" b="1">
                <a:latin typeface="Calibri" panose="020F0502020204030204" pitchFamily="34" charset="0"/>
                <a:ea typeface="Calibri" panose="020F0502020204030204" pitchFamily="34" charset="0"/>
                <a:cs typeface="Times New Roman" panose="02020603050405020304" pitchFamily="18" charset="0"/>
              </a:endParaRPr>
            </a:p>
          </p:txBody>
        </p:sp>
        <p:pic>
          <p:nvPicPr>
            <p:cNvPr id="44050" name="Picture 5" descr="4">
              <a:extLst>
                <a:ext uri="{FF2B5EF4-FFF2-40B4-BE49-F238E27FC236}">
                  <a16:creationId xmlns:a16="http://schemas.microsoft.com/office/drawing/2014/main" id="{841FF322-ABC4-458B-8501-AE280BFEE1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302286" y="4035638"/>
              <a:ext cx="734210" cy="19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21688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BCEC4305-ED23-4987-9B76-23269FE9AED2}"/>
              </a:ext>
            </a:extLst>
          </p:cNvPr>
          <p:cNvSpPr>
            <a:spLocks noGrp="1" noChangeArrowheads="1"/>
          </p:cNvSpPr>
          <p:nvPr>
            <p:ph type="title"/>
          </p:nvPr>
        </p:nvSpPr>
        <p:spPr/>
        <p:txBody>
          <a:bodyPr/>
          <a:lstStyle/>
          <a:p>
            <a:r>
              <a:rPr lang="it-IT" altLang="it-IT"/>
              <a:t>Spondilite anchilosante</a:t>
            </a:r>
          </a:p>
        </p:txBody>
      </p:sp>
      <p:sp>
        <p:nvSpPr>
          <p:cNvPr id="45059" name="Rectangle 3">
            <a:extLst>
              <a:ext uri="{FF2B5EF4-FFF2-40B4-BE49-F238E27FC236}">
                <a16:creationId xmlns:a16="http://schemas.microsoft.com/office/drawing/2014/main" id="{40D739FA-2C09-4F0E-860A-D04966E0D4B1}"/>
              </a:ext>
            </a:extLst>
          </p:cNvPr>
          <p:cNvSpPr>
            <a:spLocks noGrp="1" noChangeArrowheads="1"/>
          </p:cNvSpPr>
          <p:nvPr>
            <p:ph type="body" idx="1"/>
          </p:nvPr>
        </p:nvSpPr>
        <p:spPr/>
        <p:txBody>
          <a:bodyPr>
            <a:normAutofit/>
          </a:bodyPr>
          <a:lstStyle/>
          <a:p>
            <a:r>
              <a:rPr lang="it-IT" altLang="it-IT" sz="2400" dirty="0"/>
              <a:t>Predisposizione familiare</a:t>
            </a:r>
          </a:p>
          <a:p>
            <a:r>
              <a:rPr lang="it-IT" altLang="it-IT" sz="2400" dirty="0"/>
              <a:t>Presenza di HLA-B27 nel 96 % dei pz con SA         (7 % nella popolazione caucasica)</a:t>
            </a:r>
          </a:p>
          <a:p>
            <a:r>
              <a:rPr lang="it-IT" altLang="it-IT" sz="2400" dirty="0"/>
              <a:t>Prevalenza di SA nei soggetti B27+ pari al 2 %      (20 % nei soggetti con familiarità per SA)</a:t>
            </a:r>
          </a:p>
        </p:txBody>
      </p:sp>
    </p:spTree>
    <p:extLst>
      <p:ext uri="{BB962C8B-B14F-4D97-AF65-F5344CB8AC3E}">
        <p14:creationId xmlns:p14="http://schemas.microsoft.com/office/powerpoint/2010/main" val="2829521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F0950F64-3519-4C8E-9F99-84033154542C}"/>
              </a:ext>
            </a:extLst>
          </p:cNvPr>
          <p:cNvSpPr>
            <a:spLocks noGrp="1" noChangeArrowheads="1"/>
          </p:cNvSpPr>
          <p:nvPr>
            <p:ph type="title"/>
          </p:nvPr>
        </p:nvSpPr>
        <p:spPr>
          <a:xfrm>
            <a:off x="1630363" y="-26988"/>
            <a:ext cx="6913562" cy="1584326"/>
          </a:xfrm>
          <a:extLst>
            <a:ext uri="{909E8E84-426E-40DD-AFC4-6F175D3DCCD1}">
              <a14:hiddenFill xmlns:a14="http://schemas.microsoft.com/office/drawing/2010/main">
                <a:solidFill>
                  <a:srgbClr val="66FF33"/>
                </a:solidFill>
              </a14:hiddenFill>
            </a:ext>
          </a:extLst>
        </p:spPr>
        <p:txBody>
          <a:bodyPr rtlCol="0">
            <a:normAutofit fontScale="90000"/>
          </a:bodyPr>
          <a:lstStyle/>
          <a:p>
            <a:pPr>
              <a:defRPr/>
            </a:pPr>
            <a:r>
              <a:rPr lang="it-IT" altLang="it-IT" sz="2800" b="1" dirty="0">
                <a:solidFill>
                  <a:srgbClr val="000050"/>
                </a:solidFill>
                <a:latin typeface="Tahoma" pitchFamily="34" charset="0"/>
              </a:rPr>
              <a:t>Criteri classificativi di New York modificati per la Spondilite Anchilosante </a:t>
            </a:r>
            <a:br>
              <a:rPr lang="it-IT" altLang="it-IT" sz="2800" b="1" dirty="0">
                <a:solidFill>
                  <a:srgbClr val="000050"/>
                </a:solidFill>
                <a:latin typeface="Tahoma" pitchFamily="34" charset="0"/>
              </a:rPr>
            </a:br>
            <a:br>
              <a:rPr lang="it-IT" altLang="it-IT" sz="2800" b="1" dirty="0">
                <a:solidFill>
                  <a:schemeClr val="accent2">
                    <a:lumMod val="75000"/>
                  </a:schemeClr>
                </a:solidFill>
                <a:latin typeface="Tahoma" pitchFamily="34" charset="0"/>
              </a:rPr>
            </a:br>
            <a:r>
              <a:rPr lang="it-IT" altLang="it-IT" sz="2200" dirty="0">
                <a:latin typeface="Tahoma" pitchFamily="34" charset="0"/>
              </a:rPr>
              <a:t>(van </a:t>
            </a:r>
            <a:r>
              <a:rPr lang="it-IT" altLang="it-IT" sz="2200" dirty="0" err="1">
                <a:latin typeface="Tahoma" pitchFamily="34" charset="0"/>
              </a:rPr>
              <a:t>der</a:t>
            </a:r>
            <a:r>
              <a:rPr lang="it-IT" altLang="it-IT" sz="2200" dirty="0">
                <a:latin typeface="Tahoma" pitchFamily="34" charset="0"/>
              </a:rPr>
              <a:t> </a:t>
            </a:r>
            <a:r>
              <a:rPr lang="it-IT" altLang="it-IT" sz="2200" dirty="0" err="1">
                <a:latin typeface="Tahoma" pitchFamily="34" charset="0"/>
              </a:rPr>
              <a:t>Linden</a:t>
            </a:r>
            <a:r>
              <a:rPr lang="it-IT" altLang="it-IT" sz="2200" dirty="0">
                <a:latin typeface="Tahoma" pitchFamily="34" charset="0"/>
              </a:rPr>
              <a:t> SM, et al. </a:t>
            </a:r>
            <a:r>
              <a:rPr lang="it-IT" altLang="it-IT" sz="2200" dirty="0" err="1">
                <a:latin typeface="Tahoma" pitchFamily="34" charset="0"/>
              </a:rPr>
              <a:t>Arthritis</a:t>
            </a:r>
            <a:r>
              <a:rPr lang="it-IT" altLang="it-IT" sz="2200" dirty="0">
                <a:latin typeface="Tahoma" pitchFamily="34" charset="0"/>
              </a:rPr>
              <a:t> </a:t>
            </a:r>
            <a:r>
              <a:rPr lang="it-IT" altLang="it-IT" sz="2200" dirty="0" err="1">
                <a:latin typeface="Tahoma" pitchFamily="34" charset="0"/>
              </a:rPr>
              <a:t>Rheum</a:t>
            </a:r>
            <a:r>
              <a:rPr lang="it-IT" altLang="it-IT" sz="2200" dirty="0">
                <a:latin typeface="Tahoma" pitchFamily="34" charset="0"/>
              </a:rPr>
              <a:t> 1984)</a:t>
            </a:r>
          </a:p>
        </p:txBody>
      </p:sp>
      <p:sp>
        <p:nvSpPr>
          <p:cNvPr id="47107" name="Rectangle 3">
            <a:extLst>
              <a:ext uri="{FF2B5EF4-FFF2-40B4-BE49-F238E27FC236}">
                <a16:creationId xmlns:a16="http://schemas.microsoft.com/office/drawing/2014/main" id="{5E411DC7-3F73-44B4-A4CE-05B0B89C4CDD}"/>
              </a:ext>
            </a:extLst>
          </p:cNvPr>
          <p:cNvSpPr>
            <a:spLocks noGrp="1" noChangeArrowheads="1"/>
          </p:cNvSpPr>
          <p:nvPr>
            <p:ph type="body" idx="1"/>
          </p:nvPr>
        </p:nvSpPr>
        <p:spPr>
          <a:xfrm>
            <a:off x="1847851" y="1557339"/>
            <a:ext cx="8569325" cy="3754437"/>
          </a:xfrm>
        </p:spPr>
        <p:txBody>
          <a:bodyPr>
            <a:normAutofit lnSpcReduction="10000"/>
          </a:bodyPr>
          <a:lstStyle/>
          <a:p>
            <a:pPr eaLnBrk="1" hangingPunct="1">
              <a:lnSpc>
                <a:spcPct val="170000"/>
              </a:lnSpc>
              <a:spcBef>
                <a:spcPct val="0"/>
              </a:spcBef>
              <a:buClr>
                <a:srgbClr val="FF9933"/>
              </a:buClr>
              <a:buSzPct val="125000"/>
              <a:buFont typeface="Wingdings" panose="05000000000000000000" pitchFamily="2" charset="2"/>
              <a:buChar char="ü"/>
            </a:pPr>
            <a:r>
              <a:rPr lang="it-IT" altLang="it-IT" b="1">
                <a:latin typeface="Tahoma" panose="020B0604030504040204" pitchFamily="34" charset="0"/>
              </a:rPr>
              <a:t>Lombalgia da almeno 3 mesi che migliora con il movimento e non alleviata dal riposo (ILBP)</a:t>
            </a:r>
          </a:p>
          <a:p>
            <a:pPr eaLnBrk="1" hangingPunct="1">
              <a:lnSpc>
                <a:spcPct val="170000"/>
              </a:lnSpc>
              <a:spcBef>
                <a:spcPct val="0"/>
              </a:spcBef>
              <a:buClr>
                <a:srgbClr val="FF9933"/>
              </a:buClr>
              <a:buSzPct val="125000"/>
              <a:buFont typeface="Wingdings" panose="05000000000000000000" pitchFamily="2" charset="2"/>
              <a:buChar char="ü"/>
            </a:pPr>
            <a:r>
              <a:rPr lang="it-IT" altLang="it-IT" b="1">
                <a:latin typeface="Tahoma" panose="020B0604030504040204" pitchFamily="34" charset="0"/>
              </a:rPr>
              <a:t>Limitazione dei movimenti della colonna lombare sui piani sagittale e frontale</a:t>
            </a:r>
          </a:p>
          <a:p>
            <a:pPr eaLnBrk="1" hangingPunct="1">
              <a:lnSpc>
                <a:spcPct val="170000"/>
              </a:lnSpc>
              <a:spcBef>
                <a:spcPct val="0"/>
              </a:spcBef>
              <a:buClr>
                <a:srgbClr val="FF9933"/>
              </a:buClr>
              <a:buSzPct val="125000"/>
              <a:buFont typeface="Wingdings" panose="05000000000000000000" pitchFamily="2" charset="2"/>
              <a:buChar char="ü"/>
            </a:pPr>
            <a:r>
              <a:rPr lang="it-IT" altLang="it-IT" b="1">
                <a:latin typeface="Tahoma" panose="020B0604030504040204" pitchFamily="34" charset="0"/>
              </a:rPr>
              <a:t>Ridotta espansione toracica (vs valori normali per età e sesso)</a:t>
            </a:r>
          </a:p>
          <a:p>
            <a:pPr eaLnBrk="1" hangingPunct="1">
              <a:lnSpc>
                <a:spcPct val="170000"/>
              </a:lnSpc>
              <a:spcBef>
                <a:spcPct val="0"/>
              </a:spcBef>
              <a:buClr>
                <a:srgbClr val="FF9933"/>
              </a:buClr>
              <a:buSzPct val="125000"/>
              <a:buFont typeface="Wingdings" panose="05000000000000000000" pitchFamily="2" charset="2"/>
              <a:buChar char="ü"/>
            </a:pPr>
            <a:r>
              <a:rPr lang="it-IT" altLang="it-IT" b="1">
                <a:latin typeface="Tahoma" panose="020B0604030504040204" pitchFamily="34" charset="0"/>
              </a:rPr>
              <a:t>Sacroileite unilaterale di grado 3-4</a:t>
            </a:r>
          </a:p>
          <a:p>
            <a:pPr eaLnBrk="1" hangingPunct="1">
              <a:lnSpc>
                <a:spcPct val="170000"/>
              </a:lnSpc>
              <a:spcBef>
                <a:spcPct val="0"/>
              </a:spcBef>
              <a:buClr>
                <a:srgbClr val="FF9933"/>
              </a:buClr>
              <a:buSzPct val="125000"/>
              <a:buFont typeface="Wingdings" panose="05000000000000000000" pitchFamily="2" charset="2"/>
              <a:buChar char="ü"/>
            </a:pPr>
            <a:r>
              <a:rPr lang="it-IT" altLang="it-IT" b="1">
                <a:latin typeface="Tahoma" panose="020B0604030504040204" pitchFamily="34" charset="0"/>
              </a:rPr>
              <a:t>Sacroileite bilaterale di grado 2-4</a:t>
            </a:r>
          </a:p>
        </p:txBody>
      </p:sp>
      <p:sp>
        <p:nvSpPr>
          <p:cNvPr id="3" name="Rettangolo 2">
            <a:extLst>
              <a:ext uri="{FF2B5EF4-FFF2-40B4-BE49-F238E27FC236}">
                <a16:creationId xmlns:a16="http://schemas.microsoft.com/office/drawing/2014/main" id="{DE2AF09A-F1BA-4C8C-9F8B-19D87BFB4313}"/>
              </a:ext>
            </a:extLst>
          </p:cNvPr>
          <p:cNvSpPr/>
          <p:nvPr/>
        </p:nvSpPr>
        <p:spPr>
          <a:xfrm>
            <a:off x="1703388" y="5502275"/>
            <a:ext cx="8856662" cy="590550"/>
          </a:xfrm>
          <a:prstGeom prst="rect">
            <a:avLst/>
          </a:prstGeom>
          <a:ln w="28575">
            <a:solidFill>
              <a:srgbClr val="FF9933"/>
            </a:solidFill>
          </a:ln>
        </p:spPr>
        <p:txBody>
          <a:bodyPr>
            <a:spAutoFit/>
          </a:bodyPr>
          <a:lstStyle/>
          <a:p>
            <a:pPr marL="342900" indent="-342900" algn="ctr">
              <a:lnSpc>
                <a:spcPct val="90000"/>
              </a:lnSpc>
              <a:spcBef>
                <a:spcPct val="20000"/>
              </a:spcBef>
              <a:buClr>
                <a:srgbClr val="FF0000"/>
              </a:buClr>
              <a:buSzPct val="125000"/>
              <a:defRPr/>
            </a:pPr>
            <a:r>
              <a:rPr lang="it-IT" altLang="it-IT" sz="3600" b="1" kern="0" dirty="0">
                <a:solidFill>
                  <a:srgbClr val="3333CC">
                    <a:lumMod val="50000"/>
                  </a:srgbClr>
                </a:solidFill>
                <a:latin typeface="Tahoma" pitchFamily="34" charset="0"/>
              </a:rPr>
              <a:t>SA: </a:t>
            </a:r>
            <a:r>
              <a:rPr lang="it-IT" altLang="it-IT" sz="3600" b="1" kern="0" dirty="0" err="1">
                <a:solidFill>
                  <a:srgbClr val="3333CC">
                    <a:lumMod val="50000"/>
                  </a:srgbClr>
                </a:solidFill>
                <a:latin typeface="Tahoma" pitchFamily="34" charset="0"/>
              </a:rPr>
              <a:t>Sacroileite</a:t>
            </a:r>
            <a:r>
              <a:rPr lang="it-IT" altLang="it-IT" sz="3600" b="1" kern="0" dirty="0">
                <a:solidFill>
                  <a:srgbClr val="3333CC">
                    <a:lumMod val="50000"/>
                  </a:srgbClr>
                </a:solidFill>
                <a:latin typeface="Tahoma" pitchFamily="34" charset="0"/>
              </a:rPr>
              <a:t> + 1 criterio clinico</a:t>
            </a:r>
            <a:r>
              <a:rPr lang="it-IT" altLang="it-IT" sz="2800" kern="0" dirty="0">
                <a:solidFill>
                  <a:srgbClr val="3333CC">
                    <a:lumMod val="50000"/>
                  </a:srgbClr>
                </a:solidFill>
                <a:latin typeface="Tahoma" pitchFamily="34" charset="0"/>
              </a:rPr>
              <a:t>  </a:t>
            </a:r>
          </a:p>
        </p:txBody>
      </p:sp>
      <p:sp>
        <p:nvSpPr>
          <p:cNvPr id="5" name="Rettangolo arrotondato 4">
            <a:extLst>
              <a:ext uri="{FF2B5EF4-FFF2-40B4-BE49-F238E27FC236}">
                <a16:creationId xmlns:a16="http://schemas.microsoft.com/office/drawing/2014/main" id="{CB45F123-98BE-4955-BF72-6B624A0CAB51}"/>
              </a:ext>
            </a:extLst>
          </p:cNvPr>
          <p:cNvSpPr/>
          <p:nvPr/>
        </p:nvSpPr>
        <p:spPr>
          <a:xfrm>
            <a:off x="1703389" y="4227513"/>
            <a:ext cx="5329237" cy="1079500"/>
          </a:xfrm>
          <a:prstGeom prst="roundRect">
            <a:avLst/>
          </a:prstGeom>
          <a:no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Freccia a sinistra 5">
            <a:extLst>
              <a:ext uri="{FF2B5EF4-FFF2-40B4-BE49-F238E27FC236}">
                <a16:creationId xmlns:a16="http://schemas.microsoft.com/office/drawing/2014/main" id="{E07A6FD8-FFCA-44CA-B418-9FB458243CFE}"/>
              </a:ext>
            </a:extLst>
          </p:cNvPr>
          <p:cNvSpPr/>
          <p:nvPr/>
        </p:nvSpPr>
        <p:spPr>
          <a:xfrm>
            <a:off x="7319964" y="4371976"/>
            <a:ext cx="720725" cy="792163"/>
          </a:xfrm>
          <a:prstGeom prst="leftArrow">
            <a:avLst/>
          </a:prstGeom>
          <a:solidFill>
            <a:schemeClr val="accent2">
              <a:lumMod val="20000"/>
              <a:lumOff val="80000"/>
            </a:schemeClr>
          </a:solidFill>
          <a:ln>
            <a:solidFill>
              <a:srgbClr val="000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CasellaDiTesto 6">
            <a:extLst>
              <a:ext uri="{FF2B5EF4-FFF2-40B4-BE49-F238E27FC236}">
                <a16:creationId xmlns:a16="http://schemas.microsoft.com/office/drawing/2014/main" id="{9BD4385B-215F-4E30-9440-E50A7A2F4F72}"/>
              </a:ext>
            </a:extLst>
          </p:cNvPr>
          <p:cNvSpPr txBox="1"/>
          <p:nvPr/>
        </p:nvSpPr>
        <p:spPr>
          <a:xfrm>
            <a:off x="8489951" y="4216401"/>
            <a:ext cx="1471613" cy="1014413"/>
          </a:xfrm>
          <a:prstGeom prst="rect">
            <a:avLst/>
          </a:prstGeom>
          <a:solidFill>
            <a:schemeClr val="accent5">
              <a:lumMod val="20000"/>
              <a:lumOff val="80000"/>
            </a:schemeClr>
          </a:solidFill>
          <a:ln>
            <a:solidFill>
              <a:schemeClr val="tx1"/>
            </a:solidFill>
          </a:ln>
        </p:spPr>
        <p:txBody>
          <a:bodyPr wrap="none">
            <a:spAutoFit/>
          </a:bodyPr>
          <a:lstStyle/>
          <a:p>
            <a:pPr algn="ctr">
              <a:defRPr/>
            </a:pPr>
            <a:r>
              <a:rPr lang="it-IT" sz="2000" b="1" dirty="0">
                <a:latin typeface="Calibri" panose="020F0502020204030204" pitchFamily="34" charset="0"/>
              </a:rPr>
              <a:t>Criterio </a:t>
            </a:r>
          </a:p>
          <a:p>
            <a:pPr algn="ctr">
              <a:defRPr/>
            </a:pPr>
            <a:r>
              <a:rPr lang="it-IT" sz="2000" b="1" dirty="0">
                <a:latin typeface="Calibri" panose="020F0502020204030204" pitchFamily="34" charset="0"/>
              </a:rPr>
              <a:t>radiologico </a:t>
            </a:r>
          </a:p>
          <a:p>
            <a:pPr algn="ctr">
              <a:defRPr/>
            </a:pPr>
            <a:r>
              <a:rPr lang="it-IT" sz="2000" b="1" dirty="0">
                <a:latin typeface="Calibri" panose="020F0502020204030204" pitchFamily="34" charset="0"/>
              </a:rPr>
              <a:t>fisso</a:t>
            </a:r>
          </a:p>
        </p:txBody>
      </p:sp>
    </p:spTree>
    <p:extLst>
      <p:ext uri="{BB962C8B-B14F-4D97-AF65-F5344CB8AC3E}">
        <p14:creationId xmlns:p14="http://schemas.microsoft.com/office/powerpoint/2010/main" val="572807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
            <a:extLst>
              <a:ext uri="{FF2B5EF4-FFF2-40B4-BE49-F238E27FC236}">
                <a16:creationId xmlns:a16="http://schemas.microsoft.com/office/drawing/2014/main" id="{E2B413DB-58AA-4743-95B7-F78D3ECE9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523259" y="628507"/>
            <a:ext cx="7200900" cy="5041900"/>
          </a:xfrm>
          <a:prstGeom prst="rect">
            <a:avLst/>
          </a:prstGeom>
        </p:spPr>
      </p:pic>
      <p:sp>
        <p:nvSpPr>
          <p:cNvPr id="13" name="CasellaDiTesto 12">
            <a:extLst>
              <a:ext uri="{FF2B5EF4-FFF2-40B4-BE49-F238E27FC236}">
                <a16:creationId xmlns:a16="http://schemas.microsoft.com/office/drawing/2014/main" id="{37B88526-09D9-42C3-BBB9-19B5D2AE687F}"/>
              </a:ext>
            </a:extLst>
          </p:cNvPr>
          <p:cNvSpPr txBox="1"/>
          <p:nvPr/>
        </p:nvSpPr>
        <p:spPr>
          <a:xfrm>
            <a:off x="1731097" y="4708383"/>
            <a:ext cx="3600450" cy="1322387"/>
          </a:xfrm>
          <a:prstGeom prst="rect">
            <a:avLst/>
          </a:prstGeom>
          <a:solidFill>
            <a:schemeClr val="accent2">
              <a:lumMod val="20000"/>
              <a:lumOff val="80000"/>
            </a:schemeClr>
          </a:solidFill>
        </p:spPr>
        <p:txBody>
          <a:bodyPr>
            <a:spAutoFit/>
          </a:bodyPr>
          <a:lstStyle/>
          <a:p>
            <a:pPr>
              <a:defRPr/>
            </a:pPr>
            <a:r>
              <a:rPr lang="it-IT" sz="2000" b="1" dirty="0">
                <a:latin typeface="Calibri" panose="020F0502020204030204" pitchFamily="34" charset="0"/>
              </a:rPr>
              <a:t>RADIOGRAFIA STANDARD </a:t>
            </a:r>
          </a:p>
          <a:p>
            <a:pPr>
              <a:defRPr/>
            </a:pPr>
            <a:r>
              <a:rPr lang="it-IT" sz="2000" b="1" dirty="0">
                <a:latin typeface="Calibri" panose="020F0502020204030204" pitchFamily="34" charset="0"/>
              </a:rPr>
              <a:t>DEL BACINO:</a:t>
            </a:r>
          </a:p>
          <a:p>
            <a:pPr>
              <a:defRPr/>
            </a:pPr>
            <a:r>
              <a:rPr lang="it-IT" sz="2000" b="1" dirty="0">
                <a:latin typeface="Calibri" panose="020F0502020204030204" pitchFamily="34" charset="0"/>
              </a:rPr>
              <a:t>ARTICOLAZIONI SACROILIACHE</a:t>
            </a:r>
          </a:p>
          <a:p>
            <a:pPr>
              <a:defRPr/>
            </a:pPr>
            <a:r>
              <a:rPr lang="it-IT" sz="2000" b="1" dirty="0">
                <a:latin typeface="Calibri" panose="020F0502020204030204" pitchFamily="34" charset="0"/>
              </a:rPr>
              <a:t>NORMALI</a:t>
            </a:r>
          </a:p>
        </p:txBody>
      </p:sp>
      <p:sp>
        <p:nvSpPr>
          <p:cNvPr id="14" name="Ovale 13">
            <a:extLst>
              <a:ext uri="{FF2B5EF4-FFF2-40B4-BE49-F238E27FC236}">
                <a16:creationId xmlns:a16="http://schemas.microsoft.com/office/drawing/2014/main" id="{8363FB34-B164-4ABE-B7AD-54EAAF379F06}"/>
              </a:ext>
            </a:extLst>
          </p:cNvPr>
          <p:cNvSpPr/>
          <p:nvPr/>
        </p:nvSpPr>
        <p:spPr>
          <a:xfrm>
            <a:off x="4102822" y="892032"/>
            <a:ext cx="4108450" cy="2735262"/>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Rettangolo 14">
            <a:extLst>
              <a:ext uri="{FF2B5EF4-FFF2-40B4-BE49-F238E27FC236}">
                <a16:creationId xmlns:a16="http://schemas.microsoft.com/office/drawing/2014/main" id="{722B1C1E-28C2-4783-8481-BBD5B91C9BEF}"/>
              </a:ext>
            </a:extLst>
          </p:cNvPr>
          <p:cNvSpPr/>
          <p:nvPr/>
        </p:nvSpPr>
        <p:spPr>
          <a:xfrm>
            <a:off x="6987309" y="4708383"/>
            <a:ext cx="3600450" cy="1322387"/>
          </a:xfrm>
          <a:prstGeom prst="rect">
            <a:avLst/>
          </a:prstGeom>
          <a:solidFill>
            <a:schemeClr val="accent2">
              <a:lumMod val="20000"/>
              <a:lumOff val="80000"/>
            </a:schemeClr>
          </a:solidFill>
          <a:ln>
            <a:noFill/>
          </a:ln>
        </p:spPr>
        <p:txBody>
          <a:bodyPr anchor="ctr">
            <a:spAutoFit/>
          </a:bodyPr>
          <a:lstStyle/>
          <a:p>
            <a:pPr marL="342900" indent="-342900">
              <a:buFont typeface="Wingdings" panose="05000000000000000000" pitchFamily="2" charset="2"/>
              <a:buChar char="§"/>
              <a:defRPr/>
            </a:pPr>
            <a:endParaRPr lang="it-IT" altLang="it-IT" sz="1000" dirty="0">
              <a:latin typeface="Calibri" panose="020F0502020204030204" pitchFamily="34" charset="0"/>
            </a:endParaRPr>
          </a:p>
          <a:p>
            <a:pPr marL="342900" indent="-342900">
              <a:buFont typeface="Wingdings" panose="05000000000000000000" pitchFamily="2" charset="2"/>
              <a:buChar char="§"/>
              <a:defRPr/>
            </a:pPr>
            <a:r>
              <a:rPr lang="it-IT" altLang="it-IT" sz="2000" dirty="0">
                <a:latin typeface="Calibri" panose="020F0502020204030204" pitchFamily="34" charset="0"/>
              </a:rPr>
              <a:t>rime articolari ben delimitate</a:t>
            </a:r>
          </a:p>
          <a:p>
            <a:pPr marL="342900" indent="-342900">
              <a:buFont typeface="Wingdings" panose="05000000000000000000" pitchFamily="2" charset="2"/>
              <a:buChar char="§"/>
              <a:defRPr/>
            </a:pPr>
            <a:r>
              <a:rPr lang="it-IT" altLang="it-IT" sz="2000" dirty="0">
                <a:latin typeface="Calibri" panose="020F0502020204030204" pitchFamily="34" charset="0"/>
              </a:rPr>
              <a:t>densità ossea normale </a:t>
            </a:r>
          </a:p>
          <a:p>
            <a:pPr marL="342900" indent="-342900">
              <a:buFont typeface="Wingdings" panose="05000000000000000000" pitchFamily="2" charset="2"/>
              <a:buChar char="§"/>
              <a:defRPr/>
            </a:pPr>
            <a:r>
              <a:rPr lang="it-IT" altLang="it-IT" sz="2000" dirty="0">
                <a:latin typeface="Calibri" panose="020F0502020204030204" pitchFamily="34" charset="0"/>
              </a:rPr>
              <a:t>NO erosioni o ponti ossei</a:t>
            </a:r>
          </a:p>
          <a:p>
            <a:pPr marL="342900" indent="-342900">
              <a:buFont typeface="Wingdings" panose="05000000000000000000" pitchFamily="2" charset="2"/>
              <a:buChar char="§"/>
              <a:defRPr/>
            </a:pPr>
            <a:endParaRPr lang="it-IT" altLang="it-IT" sz="1000" dirty="0">
              <a:latin typeface="Calibri" panose="020F0502020204030204" pitchFamily="34" charset="0"/>
            </a:endParaRPr>
          </a:p>
        </p:txBody>
      </p:sp>
      <p:sp>
        <p:nvSpPr>
          <p:cNvPr id="16" name="Freccia a destra 15">
            <a:extLst>
              <a:ext uri="{FF2B5EF4-FFF2-40B4-BE49-F238E27FC236}">
                <a16:creationId xmlns:a16="http://schemas.microsoft.com/office/drawing/2014/main" id="{5BF3AF16-A77D-4836-B2CF-3FF2918B8D2E}"/>
              </a:ext>
            </a:extLst>
          </p:cNvPr>
          <p:cNvSpPr/>
          <p:nvPr/>
        </p:nvSpPr>
        <p:spPr>
          <a:xfrm>
            <a:off x="5836372" y="4779820"/>
            <a:ext cx="863600" cy="1008063"/>
          </a:xfrm>
          <a:prstGeom prst="rightArrow">
            <a:avLst/>
          </a:prstGeom>
          <a:solidFill>
            <a:srgbClr val="FFC000"/>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1432065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592B2249-8945-428D-AFB6-424E29ACD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692151"/>
            <a:ext cx="40338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072243BF-F9E7-46B0-88C7-43F54F1A0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85801"/>
            <a:ext cx="429418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a:extLst>
              <a:ext uri="{FF2B5EF4-FFF2-40B4-BE49-F238E27FC236}">
                <a16:creationId xmlns:a16="http://schemas.microsoft.com/office/drawing/2014/main" id="{0A2ECFA4-0FEE-4186-A84D-9423D0EF29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1" y="3514725"/>
            <a:ext cx="3960813"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CasellaDiTesto 1">
            <a:extLst>
              <a:ext uri="{FF2B5EF4-FFF2-40B4-BE49-F238E27FC236}">
                <a16:creationId xmlns:a16="http://schemas.microsoft.com/office/drawing/2014/main" id="{737EC280-45B5-4704-AA83-1DE7C3DF5A34}"/>
              </a:ext>
            </a:extLst>
          </p:cNvPr>
          <p:cNvSpPr txBox="1">
            <a:spLocks noChangeArrowheads="1"/>
          </p:cNvSpPr>
          <p:nvPr/>
        </p:nvSpPr>
        <p:spPr bwMode="auto">
          <a:xfrm>
            <a:off x="1844676" y="692151"/>
            <a:ext cx="1269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FFFF00"/>
                </a:solidFill>
              </a:rPr>
              <a:t>Grado 1</a:t>
            </a:r>
          </a:p>
        </p:txBody>
      </p:sp>
      <p:sp>
        <p:nvSpPr>
          <p:cNvPr id="51206" name="CasellaDiTesto 2">
            <a:extLst>
              <a:ext uri="{FF2B5EF4-FFF2-40B4-BE49-F238E27FC236}">
                <a16:creationId xmlns:a16="http://schemas.microsoft.com/office/drawing/2014/main" id="{AD0AAB65-356F-4D2D-ADA9-73C2B67D84C6}"/>
              </a:ext>
            </a:extLst>
          </p:cNvPr>
          <p:cNvSpPr txBox="1">
            <a:spLocks noChangeArrowheads="1"/>
          </p:cNvSpPr>
          <p:nvPr/>
        </p:nvSpPr>
        <p:spPr bwMode="auto">
          <a:xfrm>
            <a:off x="6165851" y="620714"/>
            <a:ext cx="1269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FFFF00"/>
                </a:solidFill>
              </a:rPr>
              <a:t>Grado 2</a:t>
            </a:r>
          </a:p>
        </p:txBody>
      </p:sp>
      <p:sp>
        <p:nvSpPr>
          <p:cNvPr id="51207" name="CasellaDiTesto 3">
            <a:extLst>
              <a:ext uri="{FF2B5EF4-FFF2-40B4-BE49-F238E27FC236}">
                <a16:creationId xmlns:a16="http://schemas.microsoft.com/office/drawing/2014/main" id="{5CA0C072-CBB0-49B4-AAD0-642BDEA66199}"/>
              </a:ext>
            </a:extLst>
          </p:cNvPr>
          <p:cNvSpPr txBox="1">
            <a:spLocks noChangeArrowheads="1"/>
          </p:cNvSpPr>
          <p:nvPr/>
        </p:nvSpPr>
        <p:spPr bwMode="auto">
          <a:xfrm>
            <a:off x="1916114" y="3500439"/>
            <a:ext cx="1269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FFFF00"/>
                </a:solidFill>
              </a:rPr>
              <a:t>Grado 3</a:t>
            </a:r>
          </a:p>
        </p:txBody>
      </p:sp>
      <p:pic>
        <p:nvPicPr>
          <p:cNvPr id="51208" name="Picture 2" descr="1">
            <a:extLst>
              <a:ext uri="{FF2B5EF4-FFF2-40B4-BE49-F238E27FC236}">
                <a16:creationId xmlns:a16="http://schemas.microsoft.com/office/drawing/2014/main" id="{E8CABA68-310E-4B44-B0F6-DACBB8A3A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485" t="10435" r="15468" b="38258"/>
          <a:stretch>
            <a:fillRect/>
          </a:stretch>
        </p:blipFill>
        <p:spPr bwMode="auto">
          <a:xfrm>
            <a:off x="6096000" y="3529014"/>
            <a:ext cx="42941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CasellaDiTesto 4">
            <a:extLst>
              <a:ext uri="{FF2B5EF4-FFF2-40B4-BE49-F238E27FC236}">
                <a16:creationId xmlns:a16="http://schemas.microsoft.com/office/drawing/2014/main" id="{F853046D-8F24-46DD-9339-32064D7A7659}"/>
              </a:ext>
            </a:extLst>
          </p:cNvPr>
          <p:cNvSpPr txBox="1">
            <a:spLocks noChangeArrowheads="1"/>
          </p:cNvSpPr>
          <p:nvPr/>
        </p:nvSpPr>
        <p:spPr bwMode="auto">
          <a:xfrm>
            <a:off x="6240464" y="3516314"/>
            <a:ext cx="12698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solidFill>
                  <a:srgbClr val="FFFF00"/>
                </a:solidFill>
              </a:rPr>
              <a:t>Grado 4</a:t>
            </a:r>
          </a:p>
        </p:txBody>
      </p:sp>
      <p:sp>
        <p:nvSpPr>
          <p:cNvPr id="2" name="Rettangolo 1">
            <a:extLst>
              <a:ext uri="{FF2B5EF4-FFF2-40B4-BE49-F238E27FC236}">
                <a16:creationId xmlns:a16="http://schemas.microsoft.com/office/drawing/2014/main" id="{46D949CA-5C7E-4FCD-B6C5-14DCCA6B8674}"/>
              </a:ext>
            </a:extLst>
          </p:cNvPr>
          <p:cNvSpPr/>
          <p:nvPr/>
        </p:nvSpPr>
        <p:spPr>
          <a:xfrm>
            <a:off x="3522663" y="733425"/>
            <a:ext cx="2286000" cy="534988"/>
          </a:xfrm>
          <a:prstGeom prst="rect">
            <a:avLst/>
          </a:prstGeom>
        </p:spPr>
        <p:txBody>
          <a:bodyPr>
            <a:spAutoFit/>
          </a:bodyPr>
          <a:lstStyle/>
          <a:p>
            <a:pPr marL="0" lvl="1" algn="r">
              <a:lnSpc>
                <a:spcPct val="90000"/>
              </a:lnSpc>
              <a:defRPr/>
            </a:pPr>
            <a:r>
              <a:rPr lang="it-IT" altLang="it-IT" sz="1600" kern="0" dirty="0">
                <a:solidFill>
                  <a:srgbClr val="FFFFFF"/>
                </a:solidFill>
                <a:latin typeface="Calibri" panose="020F0502020204030204" pitchFamily="34" charset="0"/>
              </a:rPr>
              <a:t>perdita di definizione della rima (</a:t>
            </a:r>
            <a:r>
              <a:rPr lang="it-IT" altLang="it-IT" sz="1600" kern="0" dirty="0" err="1">
                <a:solidFill>
                  <a:srgbClr val="FFFFFF"/>
                </a:solidFill>
                <a:latin typeface="Calibri" panose="020F0502020204030204" pitchFamily="34" charset="0"/>
              </a:rPr>
              <a:t>blurring</a:t>
            </a:r>
            <a:r>
              <a:rPr lang="it-IT" altLang="it-IT" sz="1600" kern="0" dirty="0">
                <a:solidFill>
                  <a:srgbClr val="FFFFFF"/>
                </a:solidFill>
                <a:latin typeface="Calibri" panose="020F0502020204030204" pitchFamily="34" charset="0"/>
              </a:rPr>
              <a:t>)</a:t>
            </a:r>
          </a:p>
        </p:txBody>
      </p:sp>
      <p:sp>
        <p:nvSpPr>
          <p:cNvPr id="3" name="Rettangolo 2">
            <a:extLst>
              <a:ext uri="{FF2B5EF4-FFF2-40B4-BE49-F238E27FC236}">
                <a16:creationId xmlns:a16="http://schemas.microsoft.com/office/drawing/2014/main" id="{11E5C150-5C00-4BA1-8270-C3F534D156AA}"/>
              </a:ext>
            </a:extLst>
          </p:cNvPr>
          <p:cNvSpPr/>
          <p:nvPr/>
        </p:nvSpPr>
        <p:spPr>
          <a:xfrm>
            <a:off x="8104188" y="692151"/>
            <a:ext cx="2286000" cy="536575"/>
          </a:xfrm>
          <a:prstGeom prst="rect">
            <a:avLst/>
          </a:prstGeom>
        </p:spPr>
        <p:txBody>
          <a:bodyPr>
            <a:spAutoFit/>
          </a:bodyPr>
          <a:lstStyle/>
          <a:p>
            <a:pPr marL="0" lvl="1" algn="r">
              <a:lnSpc>
                <a:spcPct val="90000"/>
              </a:lnSpc>
              <a:defRPr/>
            </a:pPr>
            <a:r>
              <a:rPr lang="it-IT" altLang="it-IT" sz="1600" kern="0" dirty="0">
                <a:solidFill>
                  <a:schemeClr val="bg1"/>
                </a:solidFill>
                <a:latin typeface="Calibri" panose="020F0502020204030204" pitchFamily="34" charset="0"/>
              </a:rPr>
              <a:t>sclerosi ed erosioni iniziali</a:t>
            </a:r>
          </a:p>
        </p:txBody>
      </p:sp>
      <p:sp>
        <p:nvSpPr>
          <p:cNvPr id="4" name="Rettangolo 3">
            <a:extLst>
              <a:ext uri="{FF2B5EF4-FFF2-40B4-BE49-F238E27FC236}">
                <a16:creationId xmlns:a16="http://schemas.microsoft.com/office/drawing/2014/main" id="{05C88BB9-A7C9-4F0B-88AF-D5D950C1EB4C}"/>
              </a:ext>
            </a:extLst>
          </p:cNvPr>
          <p:cNvSpPr/>
          <p:nvPr/>
        </p:nvSpPr>
        <p:spPr>
          <a:xfrm>
            <a:off x="2322513" y="5759451"/>
            <a:ext cx="3486150" cy="536575"/>
          </a:xfrm>
          <a:prstGeom prst="rect">
            <a:avLst/>
          </a:prstGeom>
        </p:spPr>
        <p:txBody>
          <a:bodyPr>
            <a:spAutoFit/>
          </a:bodyPr>
          <a:lstStyle/>
          <a:p>
            <a:pPr marL="0" lvl="1">
              <a:lnSpc>
                <a:spcPct val="90000"/>
              </a:lnSpc>
              <a:defRPr/>
            </a:pPr>
            <a:r>
              <a:rPr lang="it-IT" altLang="it-IT" sz="1600" kern="0" dirty="0">
                <a:solidFill>
                  <a:srgbClr val="FFFFFF"/>
                </a:solidFill>
                <a:latin typeface="Calibri" panose="020F0502020204030204" pitchFamily="34" charset="0"/>
              </a:rPr>
              <a:t>sclerosi bilaterale, erosioni e riduzione rima e bone </a:t>
            </a:r>
            <a:r>
              <a:rPr lang="it-IT" altLang="it-IT" sz="1600" kern="0" dirty="0" err="1">
                <a:solidFill>
                  <a:srgbClr val="FFFFFF"/>
                </a:solidFill>
                <a:latin typeface="Calibri" panose="020F0502020204030204" pitchFamily="34" charset="0"/>
              </a:rPr>
              <a:t>bridging</a:t>
            </a:r>
            <a:endParaRPr lang="it-IT" altLang="it-IT" sz="1600" kern="0" dirty="0">
              <a:solidFill>
                <a:srgbClr val="FFFFFF"/>
              </a:solidFill>
              <a:latin typeface="Calibri" panose="020F0502020204030204" pitchFamily="34" charset="0"/>
            </a:endParaRPr>
          </a:p>
        </p:txBody>
      </p:sp>
      <p:sp>
        <p:nvSpPr>
          <p:cNvPr id="5" name="Rettangolo 4">
            <a:extLst>
              <a:ext uri="{FF2B5EF4-FFF2-40B4-BE49-F238E27FC236}">
                <a16:creationId xmlns:a16="http://schemas.microsoft.com/office/drawing/2014/main" id="{8BAB8965-3E11-4C64-8B0A-50BEA0FEDFB6}"/>
              </a:ext>
            </a:extLst>
          </p:cNvPr>
          <p:cNvSpPr/>
          <p:nvPr/>
        </p:nvSpPr>
        <p:spPr>
          <a:xfrm>
            <a:off x="9417050" y="5937251"/>
            <a:ext cx="928688" cy="314325"/>
          </a:xfrm>
          <a:prstGeom prst="rect">
            <a:avLst/>
          </a:prstGeom>
        </p:spPr>
        <p:txBody>
          <a:bodyPr wrap="none">
            <a:spAutoFit/>
          </a:bodyPr>
          <a:lstStyle/>
          <a:p>
            <a:pPr marL="0" lvl="1">
              <a:lnSpc>
                <a:spcPct val="90000"/>
              </a:lnSpc>
              <a:defRPr/>
            </a:pPr>
            <a:r>
              <a:rPr lang="it-IT" altLang="it-IT" sz="1600" kern="0" dirty="0">
                <a:solidFill>
                  <a:srgbClr val="FFFFFF"/>
                </a:solidFill>
                <a:latin typeface="Calibri" panose="020F0502020204030204" pitchFamily="34" charset="0"/>
              </a:rPr>
              <a:t>anchilosi</a:t>
            </a:r>
          </a:p>
        </p:txBody>
      </p:sp>
    </p:spTree>
    <p:extLst>
      <p:ext uri="{BB962C8B-B14F-4D97-AF65-F5344CB8AC3E}">
        <p14:creationId xmlns:p14="http://schemas.microsoft.com/office/powerpoint/2010/main" val="3797827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a:extLst>
              <a:ext uri="{FF2B5EF4-FFF2-40B4-BE49-F238E27FC236}">
                <a16:creationId xmlns:a16="http://schemas.microsoft.com/office/drawing/2014/main" id="{90D9168F-5BB3-4BCC-B856-B6D7F8B18E6F}"/>
              </a:ext>
            </a:extLst>
          </p:cNvPr>
          <p:cNvSpPr>
            <a:spLocks noGrp="1" noChangeArrowheads="1"/>
          </p:cNvSpPr>
          <p:nvPr>
            <p:ph type="title"/>
          </p:nvPr>
        </p:nvSpPr>
        <p:spPr>
          <a:xfrm>
            <a:off x="1774825" y="-171450"/>
            <a:ext cx="7315200" cy="1154113"/>
          </a:xfrm>
        </p:spPr>
        <p:txBody>
          <a:bodyPr/>
          <a:lstStyle/>
          <a:p>
            <a:pPr algn="l" eaLnBrk="1" hangingPunct="1"/>
            <a:r>
              <a:rPr lang="it-IT" altLang="it-IT" sz="2500" b="1">
                <a:solidFill>
                  <a:srgbClr val="000050"/>
                </a:solidFill>
                <a:latin typeface="Tahoma" panose="020B0604030504040204" pitchFamily="34" charset="0"/>
                <a:cs typeface="Tahoma" panose="020B0604030504040204" pitchFamily="34" charset="0"/>
              </a:rPr>
              <a:t>SPONDILITE ANCHILOSANTE</a:t>
            </a:r>
            <a:br>
              <a:rPr lang="it-IT" altLang="it-IT" sz="2500" b="1">
                <a:solidFill>
                  <a:srgbClr val="000050"/>
                </a:solidFill>
                <a:latin typeface="Tahoma" panose="020B0604030504040204" pitchFamily="34" charset="0"/>
                <a:cs typeface="Tahoma" panose="020B0604030504040204" pitchFamily="34" charset="0"/>
              </a:rPr>
            </a:br>
            <a:r>
              <a:rPr lang="it-IT" altLang="it-IT" sz="2500" b="1">
                <a:solidFill>
                  <a:srgbClr val="C00000"/>
                </a:solidFill>
                <a:latin typeface="Tahoma" panose="020B0604030504040204" pitchFamily="34" charset="0"/>
                <a:cs typeface="Tahoma" panose="020B0604030504040204" pitchFamily="34" charset="0"/>
              </a:rPr>
              <a:t>Aspetti critici</a:t>
            </a:r>
          </a:p>
        </p:txBody>
      </p:sp>
      <p:sp>
        <p:nvSpPr>
          <p:cNvPr id="53251" name="Segnaposto contenuto 2">
            <a:extLst>
              <a:ext uri="{FF2B5EF4-FFF2-40B4-BE49-F238E27FC236}">
                <a16:creationId xmlns:a16="http://schemas.microsoft.com/office/drawing/2014/main" id="{7339FAF5-1DA8-4474-9B33-076A64456EC3}"/>
              </a:ext>
            </a:extLst>
          </p:cNvPr>
          <p:cNvSpPr>
            <a:spLocks noGrp="1" noChangeArrowheads="1"/>
          </p:cNvSpPr>
          <p:nvPr>
            <p:ph idx="1"/>
          </p:nvPr>
        </p:nvSpPr>
        <p:spPr>
          <a:xfrm>
            <a:off x="1992313" y="2133600"/>
            <a:ext cx="8280400" cy="2590800"/>
          </a:xfrm>
        </p:spPr>
        <p:txBody>
          <a:bodyPr/>
          <a:lstStyle/>
          <a:p>
            <a:pPr eaLnBrk="1" hangingPunct="1"/>
            <a:r>
              <a:rPr lang="it-IT" altLang="it-IT" sz="2800" b="1">
                <a:latin typeface="Tahoma" panose="020B0604030504040204" pitchFamily="34" charset="0"/>
                <a:cs typeface="Tahoma" panose="020B0604030504040204" pitchFamily="34" charset="0"/>
              </a:rPr>
              <a:t>Numero elevato di casi non diagnosticati</a:t>
            </a:r>
          </a:p>
          <a:p>
            <a:pPr eaLnBrk="1" hangingPunct="1"/>
            <a:r>
              <a:rPr lang="it-IT" altLang="it-IT" sz="2800" b="1">
                <a:latin typeface="Tahoma" panose="020B0604030504040204" pitchFamily="34" charset="0"/>
                <a:cs typeface="Tahoma" panose="020B0604030504040204" pitchFamily="34" charset="0"/>
              </a:rPr>
              <a:t>Ritardo diagnostico</a:t>
            </a:r>
          </a:p>
          <a:p>
            <a:pPr marL="361950" lvl="1" indent="-361950">
              <a:buFont typeface="Wingdings" panose="05000000000000000000" pitchFamily="2" charset="2"/>
              <a:buChar char="§"/>
            </a:pPr>
            <a:r>
              <a:rPr lang="it-IT" altLang="it-IT" b="1">
                <a:latin typeface="Tahoma" panose="020B0604030504040204" pitchFamily="34" charset="0"/>
                <a:cs typeface="Tahoma" panose="020B0604030504040204" pitchFamily="34" charset="0"/>
              </a:rPr>
              <a:t>Basso sospetto diagnostico nella medicina territoriale</a:t>
            </a:r>
          </a:p>
          <a:p>
            <a:pPr marL="361950" lvl="1" indent="-361950">
              <a:buFont typeface="Wingdings" panose="05000000000000000000" pitchFamily="2" charset="2"/>
              <a:buChar char="§"/>
            </a:pPr>
            <a:r>
              <a:rPr lang="it-IT" altLang="it-IT" b="1">
                <a:latin typeface="Tahoma" panose="020B0604030504040204" pitchFamily="34" charset="0"/>
                <a:cs typeface="Tahoma" panose="020B0604030504040204" pitchFamily="34" charset="0"/>
              </a:rPr>
              <a:t>Criteri di New York inadeguati</a:t>
            </a:r>
          </a:p>
          <a:p>
            <a:pPr eaLnBrk="1" hangingPunct="1"/>
            <a:endParaRPr lang="it-IT" altLang="it-IT" sz="2800" b="1">
              <a:latin typeface="Tahoma" panose="020B0604030504040204" pitchFamily="34" charset="0"/>
              <a:cs typeface="Tahoma" panose="020B0604030504040204" pitchFamily="34" charset="0"/>
            </a:endParaRPr>
          </a:p>
        </p:txBody>
      </p:sp>
      <p:sp>
        <p:nvSpPr>
          <p:cNvPr id="4" name="Rettangolo 3">
            <a:extLst>
              <a:ext uri="{FF2B5EF4-FFF2-40B4-BE49-F238E27FC236}">
                <a16:creationId xmlns:a16="http://schemas.microsoft.com/office/drawing/2014/main" id="{1320F9D0-E166-4DE3-AF90-D32DD3C8FA7B}"/>
              </a:ext>
            </a:extLst>
          </p:cNvPr>
          <p:cNvSpPr/>
          <p:nvPr/>
        </p:nvSpPr>
        <p:spPr>
          <a:xfrm>
            <a:off x="3575051" y="5643564"/>
            <a:ext cx="6061075" cy="522287"/>
          </a:xfrm>
          <a:prstGeom prst="rect">
            <a:avLst/>
          </a:prstGeom>
        </p:spPr>
        <p:txBody>
          <a:bodyPr>
            <a:spAutoFit/>
          </a:bodyPr>
          <a:lstStyle/>
          <a:p>
            <a:pPr>
              <a:spcBef>
                <a:spcPct val="20000"/>
              </a:spcBef>
              <a:defRPr/>
            </a:pPr>
            <a:r>
              <a:rPr lang="it-IT" sz="2800" b="1" kern="0" dirty="0">
                <a:solidFill>
                  <a:srgbClr val="000000"/>
                </a:solidFill>
                <a:latin typeface="Tahoma" panose="020B0604030504040204" pitchFamily="34" charset="0"/>
                <a:cs typeface="Tahoma" panose="020B0604030504040204" pitchFamily="34" charset="0"/>
              </a:rPr>
              <a:t>Ritardo diagnostico : </a:t>
            </a:r>
            <a:r>
              <a:rPr lang="it-IT" sz="2800" b="1" kern="0" dirty="0">
                <a:solidFill>
                  <a:srgbClr val="C00000"/>
                </a:solidFill>
                <a:latin typeface="Tahoma" panose="020B0604030504040204" pitchFamily="34" charset="0"/>
                <a:cs typeface="Tahoma" panose="020B0604030504040204" pitchFamily="34" charset="0"/>
              </a:rPr>
              <a:t>5 - 7 anni !</a:t>
            </a:r>
          </a:p>
        </p:txBody>
      </p:sp>
    </p:spTree>
    <p:extLst>
      <p:ext uri="{BB962C8B-B14F-4D97-AF65-F5344CB8AC3E}">
        <p14:creationId xmlns:p14="http://schemas.microsoft.com/office/powerpoint/2010/main" val="285428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72D37023-75DB-40CA-B451-F96D84FC1B37}"/>
              </a:ext>
            </a:extLst>
          </p:cNvPr>
          <p:cNvGraphicFramePr>
            <a:graphicFrameLocks noGrp="1"/>
          </p:cNvGraphicFramePr>
          <p:nvPr>
            <p:ph idx="1"/>
          </p:nvPr>
        </p:nvGraphicFramePr>
        <p:xfrm>
          <a:off x="2063553" y="-99392"/>
          <a:ext cx="7925991" cy="6576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7" name="Picture 4">
            <a:extLst>
              <a:ext uri="{FF2B5EF4-FFF2-40B4-BE49-F238E27FC236}">
                <a16:creationId xmlns:a16="http://schemas.microsoft.com/office/drawing/2014/main" id="{467D1EFE-8C8A-42A1-BF0E-97643BF8FB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9073" y="131979"/>
            <a:ext cx="53149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5">
            <a:extLst>
              <a:ext uri="{FF2B5EF4-FFF2-40B4-BE49-F238E27FC236}">
                <a16:creationId xmlns:a16="http://schemas.microsoft.com/office/drawing/2014/main" id="{AB24B772-1313-4F8A-9442-4FA9FD828F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45" y="5935807"/>
            <a:ext cx="2719388" cy="35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33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6" descr="Click to see larger picture">
            <a:extLst>
              <a:ext uri="{FF2B5EF4-FFF2-40B4-BE49-F238E27FC236}">
                <a16:creationId xmlns:a16="http://schemas.microsoft.com/office/drawing/2014/main" id="{C8B56EC2-3765-4413-A20C-B1F65383C87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187576" y="2132014"/>
            <a:ext cx="20367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7" descr="Click to see larger picture">
            <a:extLst>
              <a:ext uri="{FF2B5EF4-FFF2-40B4-BE49-F238E27FC236}">
                <a16:creationId xmlns:a16="http://schemas.microsoft.com/office/drawing/2014/main" id="{FC77B50C-40A2-40C7-BF55-FF4E042A3070}"/>
              </a:ext>
            </a:extLst>
          </p:cNvPr>
          <p:cNvPicPr>
            <a:picLocks noChangeAspect="1" noChangeArrowheads="1"/>
          </p:cNvPicPr>
          <p:nvPr/>
        </p:nvPicPr>
        <p:blipFill>
          <a:blip r:embed="rId3" r:link="rId5">
            <a:extLst>
              <a:ext uri="{28A0092B-C50C-407E-A947-70E740481C1C}">
                <a14:useLocalDpi xmlns:a14="http://schemas.microsoft.com/office/drawing/2010/main" val="0"/>
              </a:ext>
            </a:extLst>
          </a:blip>
          <a:srcRect t="-2" b="-1694"/>
          <a:stretch>
            <a:fillRect/>
          </a:stretch>
        </p:blipFill>
        <p:spPr bwMode="auto">
          <a:xfrm>
            <a:off x="4457701" y="1589089"/>
            <a:ext cx="17827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8">
            <a:extLst>
              <a:ext uri="{FF2B5EF4-FFF2-40B4-BE49-F238E27FC236}">
                <a16:creationId xmlns:a16="http://schemas.microsoft.com/office/drawing/2014/main" id="{FAE9A868-115D-4649-B0DA-61C4553CA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1326" y="1052514"/>
            <a:ext cx="1617663"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descr="Click to see larger picture">
            <a:hlinkClick r:id="rId7"/>
            <a:extLst>
              <a:ext uri="{FF2B5EF4-FFF2-40B4-BE49-F238E27FC236}">
                <a16:creationId xmlns:a16="http://schemas.microsoft.com/office/drawing/2014/main" id="{F25A55F0-7186-4D66-9077-E477F105D5FB}"/>
              </a:ext>
            </a:extLst>
          </p:cNvPr>
          <p:cNvPicPr>
            <a:picLocks noChangeAspect="1" noChangeArrowheads="1"/>
          </p:cNvPicPr>
          <p:nvPr/>
        </p:nvPicPr>
        <p:blipFill>
          <a:blip r:embed="rId3" r:link="rId8">
            <a:extLst>
              <a:ext uri="{28A0092B-C50C-407E-A947-70E740481C1C}">
                <a14:useLocalDpi xmlns:a14="http://schemas.microsoft.com/office/drawing/2010/main" val="0"/>
              </a:ext>
            </a:extLst>
          </a:blip>
          <a:srcRect/>
          <a:stretch>
            <a:fillRect/>
          </a:stretch>
        </p:blipFill>
        <p:spPr bwMode="auto">
          <a:xfrm>
            <a:off x="8789988" y="1052514"/>
            <a:ext cx="17827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Line 13">
            <a:extLst>
              <a:ext uri="{FF2B5EF4-FFF2-40B4-BE49-F238E27FC236}">
                <a16:creationId xmlns:a16="http://schemas.microsoft.com/office/drawing/2014/main" id="{20B72A7C-A620-4DD0-9D37-0ACB9D2F7194}"/>
              </a:ext>
            </a:extLst>
          </p:cNvPr>
          <p:cNvSpPr>
            <a:spLocks noChangeShapeType="1"/>
          </p:cNvSpPr>
          <p:nvPr/>
        </p:nvSpPr>
        <p:spPr bwMode="auto">
          <a:xfrm>
            <a:off x="4522789" y="2206625"/>
            <a:ext cx="320675"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3" name="Line 14">
            <a:extLst>
              <a:ext uri="{FF2B5EF4-FFF2-40B4-BE49-F238E27FC236}">
                <a16:creationId xmlns:a16="http://schemas.microsoft.com/office/drawing/2014/main" id="{BB2C65AA-AA97-4881-BDB7-1F0B1BC72C90}"/>
              </a:ext>
            </a:extLst>
          </p:cNvPr>
          <p:cNvSpPr>
            <a:spLocks noChangeShapeType="1"/>
          </p:cNvSpPr>
          <p:nvPr/>
        </p:nvSpPr>
        <p:spPr bwMode="auto">
          <a:xfrm>
            <a:off x="2306639" y="3502025"/>
            <a:ext cx="319087" cy="714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4" name="Line 15">
            <a:extLst>
              <a:ext uri="{FF2B5EF4-FFF2-40B4-BE49-F238E27FC236}">
                <a16:creationId xmlns:a16="http://schemas.microsoft.com/office/drawing/2014/main" id="{2F96F53C-5716-49CE-89D7-D85A2D0A50F3}"/>
              </a:ext>
            </a:extLst>
          </p:cNvPr>
          <p:cNvSpPr>
            <a:spLocks noChangeShapeType="1"/>
          </p:cNvSpPr>
          <p:nvPr/>
        </p:nvSpPr>
        <p:spPr bwMode="auto">
          <a:xfrm flipH="1">
            <a:off x="9617076" y="981076"/>
            <a:ext cx="320675" cy="14287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5" name="Line 16">
            <a:extLst>
              <a:ext uri="{FF2B5EF4-FFF2-40B4-BE49-F238E27FC236}">
                <a16:creationId xmlns:a16="http://schemas.microsoft.com/office/drawing/2014/main" id="{BB17B345-BA28-462D-BDB8-1BF7D241A9B1}"/>
              </a:ext>
            </a:extLst>
          </p:cNvPr>
          <p:cNvSpPr>
            <a:spLocks noChangeShapeType="1"/>
          </p:cNvSpPr>
          <p:nvPr/>
        </p:nvSpPr>
        <p:spPr bwMode="auto">
          <a:xfrm>
            <a:off x="8912226" y="1054100"/>
            <a:ext cx="320675" cy="7143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6" name="Line 17">
            <a:extLst>
              <a:ext uri="{FF2B5EF4-FFF2-40B4-BE49-F238E27FC236}">
                <a16:creationId xmlns:a16="http://schemas.microsoft.com/office/drawing/2014/main" id="{0E9C9438-E201-4AF6-BEB0-68141AC0C985}"/>
              </a:ext>
            </a:extLst>
          </p:cNvPr>
          <p:cNvSpPr>
            <a:spLocks noChangeShapeType="1"/>
          </p:cNvSpPr>
          <p:nvPr/>
        </p:nvSpPr>
        <p:spPr bwMode="auto">
          <a:xfrm>
            <a:off x="6791325" y="977901"/>
            <a:ext cx="255588"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7" name="Line 18">
            <a:extLst>
              <a:ext uri="{FF2B5EF4-FFF2-40B4-BE49-F238E27FC236}">
                <a16:creationId xmlns:a16="http://schemas.microsoft.com/office/drawing/2014/main" id="{CFE36DED-FFB1-47AC-8875-80D27F13ACE3}"/>
              </a:ext>
            </a:extLst>
          </p:cNvPr>
          <p:cNvSpPr>
            <a:spLocks noChangeShapeType="1"/>
          </p:cNvSpPr>
          <p:nvPr/>
        </p:nvSpPr>
        <p:spPr bwMode="auto">
          <a:xfrm>
            <a:off x="6600825" y="1482726"/>
            <a:ext cx="255588"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8" name="Line 19">
            <a:extLst>
              <a:ext uri="{FF2B5EF4-FFF2-40B4-BE49-F238E27FC236}">
                <a16:creationId xmlns:a16="http://schemas.microsoft.com/office/drawing/2014/main" id="{6FE92D5D-B78E-44D9-A2C3-7DB9C1691E0D}"/>
              </a:ext>
            </a:extLst>
          </p:cNvPr>
          <p:cNvSpPr>
            <a:spLocks noChangeShapeType="1"/>
          </p:cNvSpPr>
          <p:nvPr/>
        </p:nvSpPr>
        <p:spPr bwMode="auto">
          <a:xfrm>
            <a:off x="6600825" y="1985964"/>
            <a:ext cx="255588" cy="73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09" name="Line 20">
            <a:extLst>
              <a:ext uri="{FF2B5EF4-FFF2-40B4-BE49-F238E27FC236}">
                <a16:creationId xmlns:a16="http://schemas.microsoft.com/office/drawing/2014/main" id="{67147D38-003F-4CB2-B7FB-0F78D0444989}"/>
              </a:ext>
            </a:extLst>
          </p:cNvPr>
          <p:cNvSpPr>
            <a:spLocks noChangeShapeType="1"/>
          </p:cNvSpPr>
          <p:nvPr/>
        </p:nvSpPr>
        <p:spPr bwMode="auto">
          <a:xfrm>
            <a:off x="2498725" y="3141664"/>
            <a:ext cx="319088" cy="714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55310" name="Picture 24">
            <a:extLst>
              <a:ext uri="{FF2B5EF4-FFF2-40B4-BE49-F238E27FC236}">
                <a16:creationId xmlns:a16="http://schemas.microsoft.com/office/drawing/2014/main" id="{BEFAD731-81D1-4485-A76A-12F74A70CA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5414" y="4652964"/>
            <a:ext cx="30956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25" descr="Click to see larger picture">
            <a:extLst>
              <a:ext uri="{FF2B5EF4-FFF2-40B4-BE49-F238E27FC236}">
                <a16:creationId xmlns:a16="http://schemas.microsoft.com/office/drawing/2014/main" id="{18701DB6-93AA-4942-BCC1-8749D437199D}"/>
              </a:ext>
            </a:extLst>
          </p:cNvPr>
          <p:cNvPicPr>
            <a:picLocks noChangeAspect="1" noChangeArrowheads="1"/>
          </p:cNvPicPr>
          <p:nvPr/>
        </p:nvPicPr>
        <p:blipFill>
          <a:blip r:embed="rId3" r:link="rId10">
            <a:extLst>
              <a:ext uri="{28A0092B-C50C-407E-A947-70E740481C1C}">
                <a14:useLocalDpi xmlns:a14="http://schemas.microsoft.com/office/drawing/2010/main" val="0"/>
              </a:ext>
            </a:extLst>
          </a:blip>
          <a:srcRect/>
          <a:stretch>
            <a:fillRect/>
          </a:stretch>
        </p:blipFill>
        <p:spPr bwMode="auto">
          <a:xfrm>
            <a:off x="7705726" y="3573464"/>
            <a:ext cx="26384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2" name="Line 26">
            <a:extLst>
              <a:ext uri="{FF2B5EF4-FFF2-40B4-BE49-F238E27FC236}">
                <a16:creationId xmlns:a16="http://schemas.microsoft.com/office/drawing/2014/main" id="{FAAC77D7-3044-45C1-B327-2D3FDEC5AFE1}"/>
              </a:ext>
            </a:extLst>
          </p:cNvPr>
          <p:cNvSpPr>
            <a:spLocks noChangeShapeType="1"/>
          </p:cNvSpPr>
          <p:nvPr/>
        </p:nvSpPr>
        <p:spPr bwMode="auto">
          <a:xfrm>
            <a:off x="1919288" y="3429000"/>
            <a:ext cx="0" cy="2952750"/>
          </a:xfrm>
          <a:prstGeom prst="line">
            <a:avLst/>
          </a:prstGeom>
          <a:noFill/>
          <a:ln w="2857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55313" name="Text Box 29">
            <a:extLst>
              <a:ext uri="{FF2B5EF4-FFF2-40B4-BE49-F238E27FC236}">
                <a16:creationId xmlns:a16="http://schemas.microsoft.com/office/drawing/2014/main" id="{43B2FA33-6AE3-4DB9-BF04-5C9E680CA218}"/>
              </a:ext>
            </a:extLst>
          </p:cNvPr>
          <p:cNvSpPr txBox="1">
            <a:spLocks noChangeArrowheads="1"/>
          </p:cNvSpPr>
          <p:nvPr/>
        </p:nvSpPr>
        <p:spPr bwMode="auto">
          <a:xfrm rot="20309672">
            <a:off x="4765675" y="3795713"/>
            <a:ext cx="3081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2000" b="1">
                <a:latin typeface="Tahoma" panose="020B0604030504040204" pitchFamily="34" charset="0"/>
                <a:cs typeface="Tahoma" panose="020B0604030504040204" pitchFamily="34" charset="0"/>
              </a:rPr>
              <a:t>Durata malattia (anni)</a:t>
            </a:r>
          </a:p>
        </p:txBody>
      </p:sp>
      <p:sp>
        <p:nvSpPr>
          <p:cNvPr id="55314" name="Line 30">
            <a:extLst>
              <a:ext uri="{FF2B5EF4-FFF2-40B4-BE49-F238E27FC236}">
                <a16:creationId xmlns:a16="http://schemas.microsoft.com/office/drawing/2014/main" id="{42B0D2B6-0F26-4364-8DCF-AC5FFC4F9511}"/>
              </a:ext>
            </a:extLst>
          </p:cNvPr>
          <p:cNvSpPr>
            <a:spLocks noChangeShapeType="1"/>
          </p:cNvSpPr>
          <p:nvPr/>
        </p:nvSpPr>
        <p:spPr bwMode="auto">
          <a:xfrm flipV="1">
            <a:off x="1727201" y="2051050"/>
            <a:ext cx="8893175" cy="3500438"/>
          </a:xfrm>
          <a:prstGeom prst="line">
            <a:avLst/>
          </a:prstGeom>
          <a:noFill/>
          <a:ln w="762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55315" name="Text Box 31">
            <a:extLst>
              <a:ext uri="{FF2B5EF4-FFF2-40B4-BE49-F238E27FC236}">
                <a16:creationId xmlns:a16="http://schemas.microsoft.com/office/drawing/2014/main" id="{8244B3E3-50C0-45CC-9F39-4DA221A76558}"/>
              </a:ext>
            </a:extLst>
          </p:cNvPr>
          <p:cNvSpPr txBox="1">
            <a:spLocks noChangeArrowheads="1"/>
          </p:cNvSpPr>
          <p:nvPr/>
        </p:nvSpPr>
        <p:spPr bwMode="auto">
          <a:xfrm rot="16200000">
            <a:off x="-254000" y="3641725"/>
            <a:ext cx="3962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1800" b="1">
                <a:latin typeface="Calibri" panose="020F0502020204030204" pitchFamily="34" charset="0"/>
              </a:rPr>
              <a:t>STADIO PRE-RADIOLOGICO</a:t>
            </a:r>
          </a:p>
        </p:txBody>
      </p:sp>
      <p:sp>
        <p:nvSpPr>
          <p:cNvPr id="55316" name="Text Box 21">
            <a:extLst>
              <a:ext uri="{FF2B5EF4-FFF2-40B4-BE49-F238E27FC236}">
                <a16:creationId xmlns:a16="http://schemas.microsoft.com/office/drawing/2014/main" id="{40DDDBCE-841E-4386-B32E-FD8CEC6A7F36}"/>
              </a:ext>
            </a:extLst>
          </p:cNvPr>
          <p:cNvSpPr txBox="1">
            <a:spLocks noChangeArrowheads="1"/>
          </p:cNvSpPr>
          <p:nvPr/>
        </p:nvSpPr>
        <p:spPr bwMode="auto">
          <a:xfrm rot="20340190">
            <a:off x="2716214" y="5041900"/>
            <a:ext cx="1038225" cy="40005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latin typeface="Tahoma" panose="020B0604030504040204" pitchFamily="34" charset="0"/>
                <a:cs typeface="Tahoma" panose="020B0604030504040204" pitchFamily="34" charset="0"/>
              </a:rPr>
              <a:t>3-5 aa</a:t>
            </a:r>
          </a:p>
        </p:txBody>
      </p:sp>
      <p:sp>
        <p:nvSpPr>
          <p:cNvPr id="23" name="Titolo 1">
            <a:extLst>
              <a:ext uri="{FF2B5EF4-FFF2-40B4-BE49-F238E27FC236}">
                <a16:creationId xmlns:a16="http://schemas.microsoft.com/office/drawing/2014/main" id="{D9896331-3CB1-4897-8BFD-362EFDE2FFA9}"/>
              </a:ext>
            </a:extLst>
          </p:cNvPr>
          <p:cNvSpPr txBox="1">
            <a:spLocks/>
          </p:cNvSpPr>
          <p:nvPr/>
        </p:nvSpPr>
        <p:spPr bwMode="auto">
          <a:xfrm>
            <a:off x="1703388" y="-30163"/>
            <a:ext cx="7315200" cy="115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it-IT" sz="2500" b="1" kern="0" dirty="0">
                <a:solidFill>
                  <a:srgbClr val="000050"/>
                </a:solidFill>
                <a:latin typeface="Tahoma" panose="020B0604030504040204" pitchFamily="34" charset="0"/>
                <a:ea typeface="Tahoma" panose="020B0604030504040204" pitchFamily="34" charset="0"/>
                <a:cs typeface="Tahoma" panose="020B0604030504040204" pitchFamily="34" charset="0"/>
              </a:rPr>
              <a:t>Progressione del danno radiografico</a:t>
            </a:r>
          </a:p>
        </p:txBody>
      </p:sp>
      <p:sp>
        <p:nvSpPr>
          <p:cNvPr id="55318" name="Text Box 21">
            <a:extLst>
              <a:ext uri="{FF2B5EF4-FFF2-40B4-BE49-F238E27FC236}">
                <a16:creationId xmlns:a16="http://schemas.microsoft.com/office/drawing/2014/main" id="{6ABDDD60-5339-484F-8131-567F21CFC3B5}"/>
              </a:ext>
            </a:extLst>
          </p:cNvPr>
          <p:cNvSpPr txBox="1">
            <a:spLocks noChangeArrowheads="1"/>
          </p:cNvSpPr>
          <p:nvPr/>
        </p:nvSpPr>
        <p:spPr bwMode="auto">
          <a:xfrm rot="20340190">
            <a:off x="7934326" y="2946400"/>
            <a:ext cx="1363663" cy="40005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b="1">
                <a:latin typeface="Tahoma" panose="020B0604030504040204" pitchFamily="34" charset="0"/>
                <a:cs typeface="Tahoma" panose="020B0604030504040204" pitchFamily="34" charset="0"/>
              </a:rPr>
              <a:t>10-15 aa</a:t>
            </a:r>
          </a:p>
        </p:txBody>
      </p:sp>
      <p:sp>
        <p:nvSpPr>
          <p:cNvPr id="55319" name="CasellaDiTesto 1">
            <a:extLst>
              <a:ext uri="{FF2B5EF4-FFF2-40B4-BE49-F238E27FC236}">
                <a16:creationId xmlns:a16="http://schemas.microsoft.com/office/drawing/2014/main" id="{D26C71D1-CB25-4809-9BA6-B5DB77C4CBDC}"/>
              </a:ext>
            </a:extLst>
          </p:cNvPr>
          <p:cNvSpPr txBox="1">
            <a:spLocks noChangeArrowheads="1"/>
          </p:cNvSpPr>
          <p:nvPr/>
        </p:nvSpPr>
        <p:spPr bwMode="auto">
          <a:xfrm>
            <a:off x="1774825" y="981076"/>
            <a:ext cx="4465638" cy="46196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alibri" panose="020F0502020204030204" pitchFamily="34" charset="0"/>
              </a:rPr>
              <a:t>Rx convenzionale poco sensibile</a:t>
            </a:r>
          </a:p>
        </p:txBody>
      </p:sp>
    </p:spTree>
    <p:extLst>
      <p:ext uri="{BB962C8B-B14F-4D97-AF65-F5344CB8AC3E}">
        <p14:creationId xmlns:p14="http://schemas.microsoft.com/office/powerpoint/2010/main" val="1478513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7226FF9C-2D75-46D1-A3E0-75A412E23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323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A458AF01-AC72-42A5-ABB7-9653AE829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530"/>
          <a:stretch>
            <a:fillRect/>
          </a:stretch>
        </p:blipFill>
        <p:spPr bwMode="auto">
          <a:xfrm>
            <a:off x="1524000" y="133985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1C898E0-66A9-4076-A4B7-F37CC80BD77F}"/>
              </a:ext>
            </a:extLst>
          </p:cNvPr>
          <p:cNvSpPr/>
          <p:nvPr/>
        </p:nvSpPr>
        <p:spPr>
          <a:xfrm>
            <a:off x="1847851" y="4941888"/>
            <a:ext cx="8208963" cy="43180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Titolo 1">
            <a:extLst>
              <a:ext uri="{FF2B5EF4-FFF2-40B4-BE49-F238E27FC236}">
                <a16:creationId xmlns:a16="http://schemas.microsoft.com/office/drawing/2014/main" id="{B3BA9E85-1394-46D2-A711-EE6214161DAA}"/>
              </a:ext>
            </a:extLst>
          </p:cNvPr>
          <p:cNvSpPr txBox="1">
            <a:spLocks/>
          </p:cNvSpPr>
          <p:nvPr/>
        </p:nvSpPr>
        <p:spPr bwMode="auto">
          <a:xfrm>
            <a:off x="1703388" y="-30163"/>
            <a:ext cx="73152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it-IT" sz="2500" b="1" kern="0" dirty="0">
                <a:solidFill>
                  <a:srgbClr val="000050"/>
                </a:solidFill>
                <a:latin typeface="Tahoma" panose="020B0604030504040204" pitchFamily="34" charset="0"/>
                <a:ea typeface="Tahoma" panose="020B0604030504040204" pitchFamily="34" charset="0"/>
                <a:cs typeface="Tahoma" panose="020B0604030504040204" pitchFamily="34" charset="0"/>
              </a:rPr>
              <a:t>Spondilite anchilosante/SpA assiale:</a:t>
            </a:r>
          </a:p>
          <a:p>
            <a:pPr algn="l">
              <a:defRPr/>
            </a:pPr>
            <a:r>
              <a:rPr lang="it-IT" sz="2500" b="1" kern="0" dirty="0">
                <a:solidFill>
                  <a:srgbClr val="000050"/>
                </a:solidFill>
                <a:latin typeface="Tahoma" panose="020B0604030504040204" pitchFamily="34" charset="0"/>
                <a:ea typeface="Tahoma" panose="020B0604030504040204" pitchFamily="34" charset="0"/>
                <a:cs typeface="Tahoma" panose="020B0604030504040204" pitchFamily="34" charset="0"/>
              </a:rPr>
              <a:t>Manifestazioni tipiche</a:t>
            </a:r>
          </a:p>
        </p:txBody>
      </p:sp>
    </p:spTree>
    <p:extLst>
      <p:ext uri="{BB962C8B-B14F-4D97-AF65-F5344CB8AC3E}">
        <p14:creationId xmlns:p14="http://schemas.microsoft.com/office/powerpoint/2010/main" val="3012453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uppo 5">
            <a:extLst>
              <a:ext uri="{FF2B5EF4-FFF2-40B4-BE49-F238E27FC236}">
                <a16:creationId xmlns:a16="http://schemas.microsoft.com/office/drawing/2014/main" id="{492F6D5F-BC20-491E-85F6-BD6CD6024293}"/>
              </a:ext>
            </a:extLst>
          </p:cNvPr>
          <p:cNvGrpSpPr>
            <a:grpSpLocks/>
          </p:cNvGrpSpPr>
          <p:nvPr/>
        </p:nvGrpSpPr>
        <p:grpSpPr bwMode="auto">
          <a:xfrm>
            <a:off x="2566988" y="2420939"/>
            <a:ext cx="7129462" cy="2232025"/>
            <a:chOff x="1244600" y="3843685"/>
            <a:chExt cx="6567488" cy="2033587"/>
          </a:xfrm>
        </p:grpSpPr>
        <p:pic>
          <p:nvPicPr>
            <p:cNvPr id="60419" name="Picture 4">
              <a:extLst>
                <a:ext uri="{FF2B5EF4-FFF2-40B4-BE49-F238E27FC236}">
                  <a16:creationId xmlns:a16="http://schemas.microsoft.com/office/drawing/2014/main" id="{0BF8B5B5-6881-410F-983D-1DC03FBA0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00" y="3843685"/>
              <a:ext cx="6567488" cy="203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5">
              <a:extLst>
                <a:ext uri="{FF2B5EF4-FFF2-40B4-BE49-F238E27FC236}">
                  <a16:creationId xmlns:a16="http://schemas.microsoft.com/office/drawing/2014/main" id="{5BFB25AC-6604-403C-8A24-1AD68B619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3" y="5043835"/>
              <a:ext cx="247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a:extLst>
                <a:ext uri="{FF2B5EF4-FFF2-40B4-BE49-F238E27FC236}">
                  <a16:creationId xmlns:a16="http://schemas.microsoft.com/office/drawing/2014/main" id="{DE515CF7-514F-4255-B6E9-8DD20273A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4442172"/>
              <a:ext cx="923925"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44682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340C728-C977-4306-A279-AD97517E156C}"/>
              </a:ext>
            </a:extLst>
          </p:cNvPr>
          <p:cNvSpPr>
            <a:spLocks noGrp="1"/>
          </p:cNvSpPr>
          <p:nvPr>
            <p:ph type="title"/>
          </p:nvPr>
        </p:nvSpPr>
        <p:spPr/>
        <p:txBody>
          <a:bodyPr>
            <a:normAutofit fontScale="90000"/>
          </a:bodyPr>
          <a:lstStyle/>
          <a:p>
            <a:r>
              <a:rPr lang="it-IT" dirty="0"/>
              <a:t>RM: </a:t>
            </a:r>
            <a:r>
              <a:rPr lang="it-IT" dirty="0" err="1"/>
              <a:t>sacroileite</a:t>
            </a:r>
            <a:r>
              <a:rPr lang="it-IT" dirty="0"/>
              <a:t> in fase precoce (non-radiografica)</a:t>
            </a:r>
          </a:p>
        </p:txBody>
      </p:sp>
      <p:pic>
        <p:nvPicPr>
          <p:cNvPr id="4" name="Immagine 3">
            <a:extLst>
              <a:ext uri="{FF2B5EF4-FFF2-40B4-BE49-F238E27FC236}">
                <a16:creationId xmlns:a16="http://schemas.microsoft.com/office/drawing/2014/main" id="{50E37065-719E-48F7-9BD2-FB7EDA00DA8E}"/>
              </a:ext>
            </a:extLst>
          </p:cNvPr>
          <p:cNvPicPr>
            <a:picLocks noChangeAspect="1"/>
          </p:cNvPicPr>
          <p:nvPr/>
        </p:nvPicPr>
        <p:blipFill>
          <a:blip r:embed="rId3"/>
          <a:stretch>
            <a:fillRect/>
          </a:stretch>
        </p:blipFill>
        <p:spPr>
          <a:xfrm>
            <a:off x="2719065" y="1246909"/>
            <a:ext cx="6227049" cy="4922982"/>
          </a:xfrm>
          <a:prstGeom prst="rect">
            <a:avLst/>
          </a:prstGeom>
        </p:spPr>
      </p:pic>
    </p:spTree>
    <p:extLst>
      <p:ext uri="{BB962C8B-B14F-4D97-AF65-F5344CB8AC3E}">
        <p14:creationId xmlns:p14="http://schemas.microsoft.com/office/powerpoint/2010/main" val="2042867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6CA508EA-52E5-4512-9EEB-4B97704FC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47" y="1943100"/>
            <a:ext cx="5910263"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1" name="Picture 2">
            <a:extLst>
              <a:ext uri="{FF2B5EF4-FFF2-40B4-BE49-F238E27FC236}">
                <a16:creationId xmlns:a16="http://schemas.microsoft.com/office/drawing/2014/main" id="{804EA3E5-86D4-46EE-B6B2-E1F4C7087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410" y="2152650"/>
            <a:ext cx="5556250" cy="300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7835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0BB7DC3E-4F68-457D-B8B7-3493E99AF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328"/>
          <a:stretch>
            <a:fillRect/>
          </a:stretch>
        </p:blipFill>
        <p:spPr bwMode="auto">
          <a:xfrm>
            <a:off x="1847850" y="2180651"/>
            <a:ext cx="8496300" cy="407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5" name="CasellaDiTesto 1">
            <a:extLst>
              <a:ext uri="{FF2B5EF4-FFF2-40B4-BE49-F238E27FC236}">
                <a16:creationId xmlns:a16="http://schemas.microsoft.com/office/drawing/2014/main" id="{73E194AC-83C1-44FC-BCB8-77A2611529AC}"/>
              </a:ext>
            </a:extLst>
          </p:cNvPr>
          <p:cNvSpPr txBox="1">
            <a:spLocks noChangeArrowheads="1"/>
          </p:cNvSpPr>
          <p:nvPr/>
        </p:nvSpPr>
        <p:spPr bwMode="auto">
          <a:xfrm>
            <a:off x="6183313" y="5931914"/>
            <a:ext cx="4449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i="1">
                <a:latin typeface="Calibri" panose="020F0502020204030204" pitchFamily="34" charset="0"/>
              </a:rPr>
              <a:t>Sieper J &amp; van der Heijde D, A&amp;R 2013</a:t>
            </a:r>
            <a:r>
              <a:rPr lang="it-IT" altLang="it-IT" sz="1400">
                <a:latin typeface="Calibri" panose="020F0502020204030204" pitchFamily="34" charset="0"/>
              </a:rPr>
              <a:t>;65(3):543-51</a:t>
            </a:r>
            <a:endParaRPr lang="it-IT" altLang="it-IT" sz="1400" i="1">
              <a:latin typeface="Calibri" panose="020F0502020204030204" pitchFamily="34" charset="0"/>
            </a:endParaRPr>
          </a:p>
        </p:txBody>
      </p:sp>
      <p:sp>
        <p:nvSpPr>
          <p:cNvPr id="64516" name="AutoShape 2">
            <a:extLst>
              <a:ext uri="{FF2B5EF4-FFF2-40B4-BE49-F238E27FC236}">
                <a16:creationId xmlns:a16="http://schemas.microsoft.com/office/drawing/2014/main" id="{0561DA7B-50B8-431D-AA94-CC4914BEA55E}"/>
              </a:ext>
            </a:extLst>
          </p:cNvPr>
          <p:cNvSpPr>
            <a:spLocks noChangeArrowheads="1"/>
          </p:cNvSpPr>
          <p:nvPr/>
        </p:nvSpPr>
        <p:spPr bwMode="auto">
          <a:xfrm>
            <a:off x="2057400" y="869375"/>
            <a:ext cx="3200400" cy="1066800"/>
          </a:xfrm>
          <a:prstGeom prst="homePlate">
            <a:avLst>
              <a:gd name="adj" fmla="val 75000"/>
            </a:avLst>
          </a:prstGeom>
          <a:solidFill>
            <a:srgbClr val="FF9933"/>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it-IT" sz="2400">
              <a:solidFill>
                <a:srgbClr val="000000"/>
              </a:solidFill>
              <a:latin typeface="Arial" panose="020B0604020202020204" pitchFamily="34" charset="0"/>
            </a:endParaRPr>
          </a:p>
        </p:txBody>
      </p:sp>
      <p:sp>
        <p:nvSpPr>
          <p:cNvPr id="64517" name="AutoShape 3">
            <a:extLst>
              <a:ext uri="{FF2B5EF4-FFF2-40B4-BE49-F238E27FC236}">
                <a16:creationId xmlns:a16="http://schemas.microsoft.com/office/drawing/2014/main" id="{B9EA1E2E-2765-40CE-9173-C883BC26BD30}"/>
              </a:ext>
            </a:extLst>
          </p:cNvPr>
          <p:cNvSpPr>
            <a:spLocks noChangeArrowheads="1"/>
          </p:cNvSpPr>
          <p:nvPr/>
        </p:nvSpPr>
        <p:spPr bwMode="auto">
          <a:xfrm>
            <a:off x="4572000" y="869375"/>
            <a:ext cx="3276600" cy="1066800"/>
          </a:xfrm>
          <a:prstGeom prst="chevron">
            <a:avLst>
              <a:gd name="adj" fmla="val 76786"/>
            </a:avLst>
          </a:prstGeom>
          <a:solidFill>
            <a:srgbClr val="FFCC66"/>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it-IT" sz="2400">
              <a:solidFill>
                <a:srgbClr val="000000"/>
              </a:solidFill>
              <a:latin typeface="Arial" panose="020B0604020202020204" pitchFamily="34" charset="0"/>
            </a:endParaRPr>
          </a:p>
        </p:txBody>
      </p:sp>
      <p:sp>
        <p:nvSpPr>
          <p:cNvPr id="64518" name="AutoShape 4">
            <a:extLst>
              <a:ext uri="{FF2B5EF4-FFF2-40B4-BE49-F238E27FC236}">
                <a16:creationId xmlns:a16="http://schemas.microsoft.com/office/drawing/2014/main" id="{0AB4408C-C958-4CC1-AF8C-0389A389A0C6}"/>
              </a:ext>
            </a:extLst>
          </p:cNvPr>
          <p:cNvSpPr>
            <a:spLocks noChangeArrowheads="1"/>
          </p:cNvSpPr>
          <p:nvPr/>
        </p:nvSpPr>
        <p:spPr bwMode="auto">
          <a:xfrm>
            <a:off x="7162800" y="869375"/>
            <a:ext cx="3276600" cy="1066800"/>
          </a:xfrm>
          <a:prstGeom prst="chevron">
            <a:avLst>
              <a:gd name="adj" fmla="val 76786"/>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it-IT" sz="2400">
              <a:solidFill>
                <a:srgbClr val="000000"/>
              </a:solidFill>
              <a:latin typeface="Arial" panose="020B0604020202020204" pitchFamily="34" charset="0"/>
            </a:endParaRPr>
          </a:p>
        </p:txBody>
      </p:sp>
      <p:sp>
        <p:nvSpPr>
          <p:cNvPr id="64519" name="Text Box 7">
            <a:extLst>
              <a:ext uri="{FF2B5EF4-FFF2-40B4-BE49-F238E27FC236}">
                <a16:creationId xmlns:a16="http://schemas.microsoft.com/office/drawing/2014/main" id="{51E4AEDC-77D0-4F3A-9415-481EAF755282}"/>
              </a:ext>
            </a:extLst>
          </p:cNvPr>
          <p:cNvSpPr txBox="1">
            <a:spLocks noChangeArrowheads="1"/>
          </p:cNvSpPr>
          <p:nvPr/>
        </p:nvSpPr>
        <p:spPr bwMode="auto">
          <a:xfrm>
            <a:off x="2133600" y="1066225"/>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FFFFFF"/>
                </a:solidFill>
                <a:latin typeface="Arial" panose="020B0604020202020204" pitchFamily="34" charset="0"/>
              </a:rPr>
              <a:t>Back pain</a:t>
            </a:r>
          </a:p>
        </p:txBody>
      </p:sp>
      <p:sp>
        <p:nvSpPr>
          <p:cNvPr id="64520" name="Text Box 8">
            <a:extLst>
              <a:ext uri="{FF2B5EF4-FFF2-40B4-BE49-F238E27FC236}">
                <a16:creationId xmlns:a16="http://schemas.microsoft.com/office/drawing/2014/main" id="{B31EB6CE-0B60-4D2F-B6ED-165873987411}"/>
              </a:ext>
            </a:extLst>
          </p:cNvPr>
          <p:cNvSpPr txBox="1">
            <a:spLocks noChangeArrowheads="1"/>
          </p:cNvSpPr>
          <p:nvPr/>
        </p:nvSpPr>
        <p:spPr bwMode="auto">
          <a:xfrm>
            <a:off x="5029200" y="945575"/>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000000"/>
                </a:solidFill>
                <a:latin typeface="Arial" panose="020B0604020202020204" pitchFamily="34" charset="0"/>
              </a:rPr>
              <a:t>Back pain</a:t>
            </a:r>
          </a:p>
        </p:txBody>
      </p:sp>
      <p:sp>
        <p:nvSpPr>
          <p:cNvPr id="64521" name="Text Box 9">
            <a:extLst>
              <a:ext uri="{FF2B5EF4-FFF2-40B4-BE49-F238E27FC236}">
                <a16:creationId xmlns:a16="http://schemas.microsoft.com/office/drawing/2014/main" id="{EAF545E7-6BA6-4571-83A6-B9E369513498}"/>
              </a:ext>
            </a:extLst>
          </p:cNvPr>
          <p:cNvSpPr txBox="1">
            <a:spLocks noChangeArrowheads="1"/>
          </p:cNvSpPr>
          <p:nvPr/>
        </p:nvSpPr>
        <p:spPr bwMode="auto">
          <a:xfrm>
            <a:off x="5232400" y="1301176"/>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000000"/>
                </a:solidFill>
                <a:latin typeface="Arial" panose="020B0604020202020204" pitchFamily="34" charset="0"/>
              </a:rPr>
              <a:t>Radiographic sacroiliitis</a:t>
            </a:r>
          </a:p>
        </p:txBody>
      </p:sp>
      <p:sp>
        <p:nvSpPr>
          <p:cNvPr id="64522" name="Text Box 10">
            <a:extLst>
              <a:ext uri="{FF2B5EF4-FFF2-40B4-BE49-F238E27FC236}">
                <a16:creationId xmlns:a16="http://schemas.microsoft.com/office/drawing/2014/main" id="{A04E8E1E-988D-42DC-8E7C-E9C722C04BB2}"/>
              </a:ext>
            </a:extLst>
          </p:cNvPr>
          <p:cNvSpPr txBox="1">
            <a:spLocks noChangeArrowheads="1"/>
          </p:cNvSpPr>
          <p:nvPr/>
        </p:nvSpPr>
        <p:spPr bwMode="auto">
          <a:xfrm>
            <a:off x="7467600" y="945575"/>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000000"/>
                </a:solidFill>
                <a:latin typeface="Arial" panose="020B0604020202020204" pitchFamily="34" charset="0"/>
              </a:rPr>
              <a:t>Back pain</a:t>
            </a:r>
          </a:p>
        </p:txBody>
      </p:sp>
      <p:sp>
        <p:nvSpPr>
          <p:cNvPr id="64523" name="Text Box 11">
            <a:extLst>
              <a:ext uri="{FF2B5EF4-FFF2-40B4-BE49-F238E27FC236}">
                <a16:creationId xmlns:a16="http://schemas.microsoft.com/office/drawing/2014/main" id="{D6A91C27-28F7-403C-B16C-482764774A5C}"/>
              </a:ext>
            </a:extLst>
          </p:cNvPr>
          <p:cNvSpPr txBox="1">
            <a:spLocks noChangeArrowheads="1"/>
          </p:cNvSpPr>
          <p:nvPr/>
        </p:nvSpPr>
        <p:spPr bwMode="auto">
          <a:xfrm>
            <a:off x="7696200" y="1447225"/>
            <a:ext cx="228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000000"/>
                </a:solidFill>
                <a:latin typeface="Arial" panose="020B0604020202020204" pitchFamily="34" charset="0"/>
              </a:rPr>
              <a:t>Syndesmophytes</a:t>
            </a:r>
          </a:p>
        </p:txBody>
      </p:sp>
      <p:sp>
        <p:nvSpPr>
          <p:cNvPr id="64524" name="Text Box 16">
            <a:extLst>
              <a:ext uri="{FF2B5EF4-FFF2-40B4-BE49-F238E27FC236}">
                <a16:creationId xmlns:a16="http://schemas.microsoft.com/office/drawing/2014/main" id="{BF54DF94-E791-48DE-8804-F6E7CDF12BD4}"/>
              </a:ext>
            </a:extLst>
          </p:cNvPr>
          <p:cNvSpPr txBox="1">
            <a:spLocks noChangeArrowheads="1"/>
          </p:cNvSpPr>
          <p:nvPr/>
        </p:nvSpPr>
        <p:spPr bwMode="auto">
          <a:xfrm>
            <a:off x="5118100" y="415350"/>
            <a:ext cx="4864100" cy="3683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FFFFFF"/>
                </a:solidFill>
                <a:latin typeface="Arial" panose="020B0604020202020204" pitchFamily="34" charset="0"/>
              </a:rPr>
              <a:t>Modified New York Criteria 1984</a:t>
            </a:r>
          </a:p>
        </p:txBody>
      </p:sp>
      <p:sp>
        <p:nvSpPr>
          <p:cNvPr id="64525" name="Text Box 18">
            <a:extLst>
              <a:ext uri="{FF2B5EF4-FFF2-40B4-BE49-F238E27FC236}">
                <a16:creationId xmlns:a16="http://schemas.microsoft.com/office/drawing/2014/main" id="{6C769F85-16A6-4AAF-93B5-95CCB826A9DE}"/>
              </a:ext>
            </a:extLst>
          </p:cNvPr>
          <p:cNvSpPr txBox="1">
            <a:spLocks noChangeArrowheads="1"/>
          </p:cNvSpPr>
          <p:nvPr/>
        </p:nvSpPr>
        <p:spPr bwMode="auto">
          <a:xfrm>
            <a:off x="2279650" y="1421825"/>
            <a:ext cx="228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de-DE" altLang="it-IT" sz="1800" b="1">
                <a:solidFill>
                  <a:srgbClr val="FFFFFF"/>
                </a:solidFill>
                <a:latin typeface="Arial" panose="020B0604020202020204" pitchFamily="34" charset="0"/>
              </a:rPr>
              <a:t>MRI sacroiliitis</a:t>
            </a:r>
          </a:p>
        </p:txBody>
      </p:sp>
      <p:cxnSp>
        <p:nvCxnSpPr>
          <p:cNvPr id="17" name="Connettore 1 16">
            <a:extLst>
              <a:ext uri="{FF2B5EF4-FFF2-40B4-BE49-F238E27FC236}">
                <a16:creationId xmlns:a16="http://schemas.microsoft.com/office/drawing/2014/main" id="{C8E54774-BC8F-48E7-8228-130F03531853}"/>
              </a:ext>
            </a:extLst>
          </p:cNvPr>
          <p:cNvCxnSpPr/>
          <p:nvPr/>
        </p:nvCxnSpPr>
        <p:spPr>
          <a:xfrm>
            <a:off x="5013325" y="316926"/>
            <a:ext cx="0" cy="5641975"/>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4527" name="CasellaDiTesto 19">
            <a:extLst>
              <a:ext uri="{FF2B5EF4-FFF2-40B4-BE49-F238E27FC236}">
                <a16:creationId xmlns:a16="http://schemas.microsoft.com/office/drawing/2014/main" id="{164F6D69-2AAB-42EF-B58F-8A16B5A6EDF0}"/>
              </a:ext>
            </a:extLst>
          </p:cNvPr>
          <p:cNvSpPr txBox="1">
            <a:spLocks noChangeArrowheads="1"/>
          </p:cNvSpPr>
          <p:nvPr/>
        </p:nvSpPr>
        <p:spPr bwMode="auto">
          <a:xfrm>
            <a:off x="9680576" y="1925064"/>
            <a:ext cx="684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i="1">
                <a:latin typeface="Calibri" panose="020F0502020204030204" pitchFamily="34" charset="0"/>
              </a:rPr>
              <a:t>years</a:t>
            </a:r>
          </a:p>
        </p:txBody>
      </p:sp>
      <p:cxnSp>
        <p:nvCxnSpPr>
          <p:cNvPr id="22" name="Connettore 2 21">
            <a:extLst>
              <a:ext uri="{FF2B5EF4-FFF2-40B4-BE49-F238E27FC236}">
                <a16:creationId xmlns:a16="http://schemas.microsoft.com/office/drawing/2014/main" id="{1B5DED80-5FD7-43A5-A5B6-95E1612D14B7}"/>
              </a:ext>
            </a:extLst>
          </p:cNvPr>
          <p:cNvCxnSpPr/>
          <p:nvPr/>
        </p:nvCxnSpPr>
        <p:spPr>
          <a:xfrm>
            <a:off x="2057400" y="2006025"/>
            <a:ext cx="8382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reccia in giù 1">
            <a:extLst>
              <a:ext uri="{FF2B5EF4-FFF2-40B4-BE49-F238E27FC236}">
                <a16:creationId xmlns:a16="http://schemas.microsoft.com/office/drawing/2014/main" id="{608CA891-1B52-479E-A051-6514E5C6A38E}"/>
              </a:ext>
            </a:extLst>
          </p:cNvPr>
          <p:cNvSpPr/>
          <p:nvPr/>
        </p:nvSpPr>
        <p:spPr>
          <a:xfrm>
            <a:off x="3000376" y="29588"/>
            <a:ext cx="1008063" cy="64770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4258931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ADDDED4E-E523-4DE7-9DED-B53D1FD57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342" t="20091" r="34521" b="5205"/>
          <a:stretch>
            <a:fillRect/>
          </a:stretch>
        </p:blipFill>
        <p:spPr bwMode="auto">
          <a:xfrm>
            <a:off x="6383339" y="404815"/>
            <a:ext cx="3007355" cy="558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2">
            <a:extLst>
              <a:ext uri="{FF2B5EF4-FFF2-40B4-BE49-F238E27FC236}">
                <a16:creationId xmlns:a16="http://schemas.microsoft.com/office/drawing/2014/main" id="{CDC3C7BB-E898-4280-893A-CADC068F4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85" t="19543" r="36713" b="5023"/>
          <a:stretch>
            <a:fillRect/>
          </a:stretch>
        </p:blipFill>
        <p:spPr bwMode="auto">
          <a:xfrm>
            <a:off x="2581276" y="414338"/>
            <a:ext cx="2229207"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328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AF38BB14-AF17-47D7-BE19-E00FDAAD018A}"/>
              </a:ext>
            </a:extLst>
          </p:cNvPr>
          <p:cNvSpPr>
            <a:spLocks noGrp="1" noChangeArrowheads="1"/>
          </p:cNvSpPr>
          <p:nvPr>
            <p:ph type="title"/>
          </p:nvPr>
        </p:nvSpPr>
        <p:spPr/>
        <p:txBody>
          <a:bodyPr/>
          <a:lstStyle/>
          <a:p>
            <a:pPr eaLnBrk="1" hangingPunct="1"/>
            <a:r>
              <a:rPr lang="it-IT" altLang="it-IT" b="1" dirty="0">
                <a:solidFill>
                  <a:schemeClr val="tx1"/>
                </a:solidFill>
                <a:latin typeface="Calibri" panose="020F0502020204030204" pitchFamily="34" charset="0"/>
              </a:rPr>
              <a:t>SA : quadri clinici d’esordio</a:t>
            </a:r>
          </a:p>
        </p:txBody>
      </p:sp>
      <p:sp>
        <p:nvSpPr>
          <p:cNvPr id="67587" name="Rectangle 3">
            <a:extLst>
              <a:ext uri="{FF2B5EF4-FFF2-40B4-BE49-F238E27FC236}">
                <a16:creationId xmlns:a16="http://schemas.microsoft.com/office/drawing/2014/main" id="{B2857D6B-822A-4513-AC99-938CBB4AE2D1}"/>
              </a:ext>
            </a:extLst>
          </p:cNvPr>
          <p:cNvSpPr>
            <a:spLocks noGrp="1" noChangeArrowheads="1"/>
          </p:cNvSpPr>
          <p:nvPr>
            <p:ph type="body" idx="1"/>
          </p:nvPr>
        </p:nvSpPr>
        <p:spPr/>
        <p:txBody>
          <a:bodyPr/>
          <a:lstStyle/>
          <a:p>
            <a:pPr eaLnBrk="1" hangingPunct="1"/>
            <a:r>
              <a:rPr lang="it-IT" altLang="it-IT" sz="2800" dirty="0">
                <a:solidFill>
                  <a:schemeClr val="tx1"/>
                </a:solidFill>
                <a:latin typeface="Calibri" panose="020F0502020204030204" pitchFamily="34" charset="0"/>
              </a:rPr>
              <a:t>Lombalgia «infiammatoria» con o senza sciatica mozza, basculante</a:t>
            </a:r>
          </a:p>
          <a:p>
            <a:pPr eaLnBrk="1" hangingPunct="1"/>
            <a:r>
              <a:rPr lang="it-IT" altLang="it-IT" sz="2800" dirty="0">
                <a:solidFill>
                  <a:schemeClr val="tx1"/>
                </a:solidFill>
                <a:latin typeface="Calibri" panose="020F0502020204030204" pitchFamily="34" charset="0"/>
              </a:rPr>
              <a:t>Artrite periferica (15 %) ginocchio, caviglia, anca</a:t>
            </a:r>
          </a:p>
          <a:p>
            <a:pPr eaLnBrk="1" hangingPunct="1"/>
            <a:r>
              <a:rPr lang="it-IT" altLang="it-IT" sz="2800" dirty="0">
                <a:solidFill>
                  <a:schemeClr val="tx1"/>
                </a:solidFill>
                <a:latin typeface="Calibri" panose="020F0502020204030204" pitchFamily="34" charset="0"/>
              </a:rPr>
              <a:t>Talalgia, </a:t>
            </a:r>
            <a:r>
              <a:rPr lang="it-IT" altLang="it-IT" sz="2800" dirty="0" err="1">
                <a:solidFill>
                  <a:schemeClr val="tx1"/>
                </a:solidFill>
                <a:latin typeface="Calibri" panose="020F0502020204030204" pitchFamily="34" charset="0"/>
              </a:rPr>
              <a:t>fascite</a:t>
            </a:r>
            <a:r>
              <a:rPr lang="it-IT" altLang="it-IT" sz="2800" dirty="0">
                <a:solidFill>
                  <a:schemeClr val="tx1"/>
                </a:solidFill>
                <a:latin typeface="Calibri" panose="020F0502020204030204" pitchFamily="34" charset="0"/>
              </a:rPr>
              <a:t> plantare</a:t>
            </a:r>
          </a:p>
          <a:p>
            <a:pPr eaLnBrk="1" hangingPunct="1"/>
            <a:r>
              <a:rPr lang="it-IT" altLang="it-IT" sz="2800" dirty="0" err="1">
                <a:solidFill>
                  <a:schemeClr val="tx1"/>
                </a:solidFill>
                <a:latin typeface="Calibri" panose="020F0502020204030204" pitchFamily="34" charset="0"/>
              </a:rPr>
              <a:t>Toracoalgie</a:t>
            </a:r>
            <a:endParaRPr lang="it-IT" altLang="it-IT" sz="2800" dirty="0">
              <a:solidFill>
                <a:schemeClr val="tx1"/>
              </a:solidFill>
              <a:latin typeface="Calibri" panose="020F0502020204030204" pitchFamily="34" charset="0"/>
            </a:endParaRPr>
          </a:p>
          <a:p>
            <a:pPr eaLnBrk="1" hangingPunct="1"/>
            <a:endParaRPr lang="it-IT" altLang="it-IT"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27674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asellaDiTesto 1">
            <a:extLst>
              <a:ext uri="{FF2B5EF4-FFF2-40B4-BE49-F238E27FC236}">
                <a16:creationId xmlns:a16="http://schemas.microsoft.com/office/drawing/2014/main" id="{2C11ADD7-BD29-409D-999A-411D0EFCE858}"/>
              </a:ext>
            </a:extLst>
          </p:cNvPr>
          <p:cNvSpPr txBox="1">
            <a:spLocks noChangeArrowheads="1"/>
          </p:cNvSpPr>
          <p:nvPr/>
        </p:nvSpPr>
        <p:spPr bwMode="auto">
          <a:xfrm>
            <a:off x="1052946" y="569118"/>
            <a:ext cx="481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latin typeface="+mn-lt"/>
              </a:rPr>
              <a:t>Aspetti di semeiotica clinica della SA</a:t>
            </a:r>
          </a:p>
        </p:txBody>
      </p:sp>
      <p:sp>
        <p:nvSpPr>
          <p:cNvPr id="8" name="CasellaDiTesto 7">
            <a:extLst>
              <a:ext uri="{FF2B5EF4-FFF2-40B4-BE49-F238E27FC236}">
                <a16:creationId xmlns:a16="http://schemas.microsoft.com/office/drawing/2014/main" id="{2AAFB126-349E-4215-8314-B2380AAE312A}"/>
              </a:ext>
            </a:extLst>
          </p:cNvPr>
          <p:cNvSpPr txBox="1"/>
          <p:nvPr/>
        </p:nvSpPr>
        <p:spPr>
          <a:xfrm>
            <a:off x="9541598" y="4378543"/>
            <a:ext cx="2822575" cy="1328738"/>
          </a:xfrm>
          <a:prstGeom prst="rect">
            <a:avLst/>
          </a:prstGeom>
          <a:noFill/>
        </p:spPr>
        <p:txBody>
          <a:bodyPr>
            <a:spAutoFit/>
          </a:bodyPr>
          <a:lstStyle/>
          <a:p>
            <a:pPr>
              <a:lnSpc>
                <a:spcPts val="2400"/>
              </a:lnSpc>
              <a:defRPr/>
            </a:pPr>
            <a:r>
              <a:rPr lang="it-IT" dirty="0" err="1"/>
              <a:t>Clinimetria</a:t>
            </a:r>
            <a:r>
              <a:rPr lang="it-IT" dirty="0"/>
              <a:t> delle </a:t>
            </a:r>
            <a:r>
              <a:rPr lang="it-IT" dirty="0" err="1"/>
              <a:t>SpA</a:t>
            </a:r>
            <a:endParaRPr lang="it-IT" dirty="0"/>
          </a:p>
          <a:p>
            <a:pPr marL="342900" indent="-342900">
              <a:lnSpc>
                <a:spcPts val="2400"/>
              </a:lnSpc>
              <a:buFont typeface="Wingdings" panose="05000000000000000000" pitchFamily="2" charset="2"/>
              <a:buChar char="§"/>
              <a:defRPr/>
            </a:pPr>
            <a:r>
              <a:rPr lang="it-IT" dirty="0"/>
              <a:t>BASDAI</a:t>
            </a:r>
          </a:p>
          <a:p>
            <a:pPr marL="342900" indent="-342900">
              <a:lnSpc>
                <a:spcPts val="2400"/>
              </a:lnSpc>
              <a:buFont typeface="Wingdings" panose="05000000000000000000" pitchFamily="2" charset="2"/>
              <a:buChar char="§"/>
              <a:defRPr/>
            </a:pPr>
            <a:r>
              <a:rPr lang="it-IT" dirty="0"/>
              <a:t>BASFI</a:t>
            </a:r>
          </a:p>
          <a:p>
            <a:pPr marL="342900" indent="-342900">
              <a:lnSpc>
                <a:spcPts val="2400"/>
              </a:lnSpc>
              <a:buFont typeface="Wingdings" panose="05000000000000000000" pitchFamily="2" charset="2"/>
              <a:buChar char="§"/>
              <a:defRPr/>
            </a:pPr>
            <a:r>
              <a:rPr lang="it-IT" dirty="0"/>
              <a:t>BASMI</a:t>
            </a:r>
          </a:p>
        </p:txBody>
      </p:sp>
      <p:pic>
        <p:nvPicPr>
          <p:cNvPr id="69636" name="Picture 2">
            <a:extLst>
              <a:ext uri="{FF2B5EF4-FFF2-40B4-BE49-F238E27FC236}">
                <a16:creationId xmlns:a16="http://schemas.microsoft.com/office/drawing/2014/main" id="{F53E4B99-FA3A-40A7-B45C-75F829415F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41" t="23166" r="39064" b="32632"/>
          <a:stretch>
            <a:fillRect/>
          </a:stretch>
        </p:blipFill>
        <p:spPr bwMode="auto">
          <a:xfrm>
            <a:off x="7779928" y="4232275"/>
            <a:ext cx="1271708" cy="1997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a:extLst>
              <a:ext uri="{FF2B5EF4-FFF2-40B4-BE49-F238E27FC236}">
                <a16:creationId xmlns:a16="http://schemas.microsoft.com/office/drawing/2014/main" id="{EF90DEAB-4730-45F6-8B7B-20B85D5283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735" b="39133"/>
          <a:stretch>
            <a:fillRect/>
          </a:stretch>
        </p:blipFill>
        <p:spPr bwMode="auto">
          <a:xfrm>
            <a:off x="578500" y="1354138"/>
            <a:ext cx="91440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2">
            <a:extLst>
              <a:ext uri="{FF2B5EF4-FFF2-40B4-BE49-F238E27FC236}">
                <a16:creationId xmlns:a16="http://schemas.microsoft.com/office/drawing/2014/main" id="{BA91AF68-BC7A-43C1-81CE-13779AF0C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59" t="34259" r="60957" b="10686"/>
          <a:stretch>
            <a:fillRect/>
          </a:stretch>
        </p:blipFill>
        <p:spPr bwMode="auto">
          <a:xfrm>
            <a:off x="5941892" y="4232276"/>
            <a:ext cx="1662377" cy="199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2">
            <a:extLst>
              <a:ext uri="{FF2B5EF4-FFF2-40B4-BE49-F238E27FC236}">
                <a16:creationId xmlns:a16="http://schemas.microsoft.com/office/drawing/2014/main" id="{7CDD6AD2-1A63-42E2-9051-9DDD5D2009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575" t="22832" r="7397" b="35526"/>
          <a:stretch>
            <a:fillRect/>
          </a:stretch>
        </p:blipFill>
        <p:spPr bwMode="auto">
          <a:xfrm>
            <a:off x="1052946" y="4232276"/>
            <a:ext cx="4713287"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6894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S1462399499001118sup011">
            <a:extLst>
              <a:ext uri="{FF2B5EF4-FFF2-40B4-BE49-F238E27FC236}">
                <a16:creationId xmlns:a16="http://schemas.microsoft.com/office/drawing/2014/main" id="{8295D442-AF4F-4393-9696-EC6B00640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134" y="1212848"/>
            <a:ext cx="4249175" cy="41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ella 4">
            <a:extLst>
              <a:ext uri="{FF2B5EF4-FFF2-40B4-BE49-F238E27FC236}">
                <a16:creationId xmlns:a16="http://schemas.microsoft.com/office/drawing/2014/main" id="{66FC3FCA-659C-4CBD-BB20-AEABAE598284}"/>
              </a:ext>
            </a:extLst>
          </p:cNvPr>
          <p:cNvGraphicFramePr>
            <a:graphicFrameLocks noGrp="1"/>
          </p:cNvGraphicFramePr>
          <p:nvPr>
            <p:extLst>
              <p:ext uri="{D42A27DB-BD31-4B8C-83A1-F6EECF244321}">
                <p14:modId xmlns:p14="http://schemas.microsoft.com/office/powerpoint/2010/main" val="3773199049"/>
              </p:ext>
            </p:extLst>
          </p:nvPr>
        </p:nvGraphicFramePr>
        <p:xfrm>
          <a:off x="482138" y="1306515"/>
          <a:ext cx="6018415" cy="4603752"/>
        </p:xfrm>
        <a:graphic>
          <a:graphicData uri="http://schemas.openxmlformats.org/drawingml/2006/table">
            <a:tbl>
              <a:tblPr firstRow="1" bandRow="1">
                <a:tableStyleId>{5C22544A-7EE6-4342-B048-85BDC9FD1C3A}</a:tableStyleId>
              </a:tblPr>
              <a:tblGrid>
                <a:gridCol w="4130285">
                  <a:extLst>
                    <a:ext uri="{9D8B030D-6E8A-4147-A177-3AD203B41FA5}">
                      <a16:colId xmlns:a16="http://schemas.microsoft.com/office/drawing/2014/main" val="20000"/>
                    </a:ext>
                  </a:extLst>
                </a:gridCol>
                <a:gridCol w="1888130">
                  <a:extLst>
                    <a:ext uri="{9D8B030D-6E8A-4147-A177-3AD203B41FA5}">
                      <a16:colId xmlns:a16="http://schemas.microsoft.com/office/drawing/2014/main" val="20001"/>
                    </a:ext>
                  </a:extLst>
                </a:gridCol>
              </a:tblGrid>
              <a:tr h="588002">
                <a:tc>
                  <a:txBody>
                    <a:bodyPr/>
                    <a:lstStyle/>
                    <a:p>
                      <a:r>
                        <a:rPr lang="it-IT" sz="1800" dirty="0"/>
                        <a:t>POPOLAZIONE CAUCASICA</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7 - 8 %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0"/>
                  </a:ext>
                </a:extLst>
              </a:tr>
              <a:tr h="588002">
                <a:tc>
                  <a:txBody>
                    <a:bodyPr/>
                    <a:lstStyle/>
                    <a:p>
                      <a:r>
                        <a:rPr lang="it-IT" sz="1800" dirty="0"/>
                        <a:t>SPONDILITE ANCHILOSANTE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   95 %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1"/>
                  </a:ext>
                </a:extLst>
              </a:tr>
              <a:tr h="537870">
                <a:tc>
                  <a:txBody>
                    <a:bodyPr/>
                    <a:lstStyle/>
                    <a:p>
                      <a:r>
                        <a:rPr lang="it-IT" sz="1800" dirty="0"/>
                        <a:t>ARTRITI REATTIVE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   70 %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2"/>
                  </a:ext>
                </a:extLst>
              </a:tr>
              <a:tr h="537870">
                <a:tc>
                  <a:txBody>
                    <a:bodyPr/>
                    <a:lstStyle/>
                    <a:p>
                      <a:r>
                        <a:rPr lang="it-IT" sz="1800" dirty="0"/>
                        <a:t>SPONDILITE PSORIASICA</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60-70 %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3"/>
                  </a:ext>
                </a:extLst>
              </a:tr>
              <a:tr h="588002">
                <a:tc>
                  <a:txBody>
                    <a:bodyPr/>
                    <a:lstStyle/>
                    <a:p>
                      <a:r>
                        <a:rPr lang="it-IT" sz="1800" dirty="0"/>
                        <a:t>SPONDILITE ENTEROPATICA</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50-60 %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4"/>
                  </a:ext>
                </a:extLst>
              </a:tr>
              <a:tr h="588002">
                <a:tc>
                  <a:txBody>
                    <a:bodyPr/>
                    <a:lstStyle/>
                    <a:p>
                      <a:r>
                        <a:rPr lang="it-IT" sz="1800" dirty="0"/>
                        <a:t>UVEITE</a:t>
                      </a:r>
                      <a:r>
                        <a:rPr lang="it-IT" sz="1800" baseline="0" dirty="0"/>
                        <a:t> ANTERIORE ACUTA</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50 %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5"/>
                  </a:ext>
                </a:extLst>
              </a:tr>
              <a:tr h="588002">
                <a:tc>
                  <a:txBody>
                    <a:bodyPr/>
                    <a:lstStyle/>
                    <a:p>
                      <a:r>
                        <a:rPr lang="it-IT" sz="1800" dirty="0"/>
                        <a:t>ARTRITE PSORIASICA PERIFERICA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   15-25 % </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6"/>
                  </a:ext>
                </a:extLst>
              </a:tr>
              <a:tr h="588002">
                <a:tc>
                  <a:txBody>
                    <a:bodyPr/>
                    <a:lstStyle/>
                    <a:p>
                      <a:r>
                        <a:rPr lang="it-IT" sz="1800" dirty="0"/>
                        <a:t>ARTRITE ENTEROPATICA PERIFERICA</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tc>
                  <a:txBody>
                    <a:bodyPr/>
                    <a:lstStyle/>
                    <a:p>
                      <a:pPr algn="ctr"/>
                      <a:r>
                        <a:rPr lang="it-IT" sz="1800" dirty="0"/>
                        <a:t>NA</a:t>
                      </a:r>
                      <a:endParaRPr lang="it-IT" sz="1800" b="1" dirty="0">
                        <a:solidFill>
                          <a:schemeClr val="tx1"/>
                        </a:solidFill>
                        <a:latin typeface="Calibri" panose="020F0502020204030204" pitchFamily="34" charset="0"/>
                        <a:cs typeface="Calibri" panose="020F0502020204030204" pitchFamily="34" charset="0"/>
                      </a:endParaRPr>
                    </a:p>
                  </a:txBody>
                  <a:tcPr marL="91472" marR="91472" anchor="ctr"/>
                </a:tc>
                <a:extLst>
                  <a:ext uri="{0D108BD9-81ED-4DB2-BD59-A6C34878D82A}">
                    <a16:rowId xmlns:a16="http://schemas.microsoft.com/office/drawing/2014/main" val="10007"/>
                  </a:ext>
                </a:extLst>
              </a:tr>
            </a:tbl>
          </a:graphicData>
        </a:graphic>
      </p:graphicFrame>
      <p:graphicFrame>
        <p:nvGraphicFramePr>
          <p:cNvPr id="6" name="Tabella 5">
            <a:extLst>
              <a:ext uri="{FF2B5EF4-FFF2-40B4-BE49-F238E27FC236}">
                <a16:creationId xmlns:a16="http://schemas.microsoft.com/office/drawing/2014/main" id="{9FD357FA-532F-4EC4-88BE-86D3E1BDDC96}"/>
              </a:ext>
            </a:extLst>
          </p:cNvPr>
          <p:cNvGraphicFramePr>
            <a:graphicFrameLocks noGrp="1"/>
          </p:cNvGraphicFramePr>
          <p:nvPr/>
        </p:nvGraphicFramePr>
        <p:xfrm>
          <a:off x="13144500" y="2060576"/>
          <a:ext cx="209550" cy="365392"/>
        </p:xfrm>
        <a:graphic>
          <a:graphicData uri="http://schemas.openxmlformats.org/drawingml/2006/table">
            <a:tbl>
              <a:tblPr/>
              <a:tblGrid>
                <a:gridCol w="209550">
                  <a:extLst>
                    <a:ext uri="{9D8B030D-6E8A-4147-A177-3AD203B41FA5}">
                      <a16:colId xmlns:a16="http://schemas.microsoft.com/office/drawing/2014/main" val="20000"/>
                    </a:ext>
                  </a:extLst>
                </a:gridCol>
              </a:tblGrid>
              <a:tr h="365125">
                <a:tc>
                  <a:txBody>
                    <a:bodyPr/>
                    <a:lstStyle/>
                    <a:p>
                      <a:endParaRPr lang="it-IT" sz="1800" dirty="0"/>
                    </a:p>
                  </a:txBody>
                  <a:tcPr marL="91998" marR="91998" marT="45536" marB="45536">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10000"/>
                  </a:ext>
                </a:extLst>
              </a:tr>
            </a:tbl>
          </a:graphicData>
        </a:graphic>
      </p:graphicFrame>
      <p:sp>
        <p:nvSpPr>
          <p:cNvPr id="7206" name="Rettangolo 1">
            <a:extLst>
              <a:ext uri="{FF2B5EF4-FFF2-40B4-BE49-F238E27FC236}">
                <a16:creationId xmlns:a16="http://schemas.microsoft.com/office/drawing/2014/main" id="{61F3B3DB-2AB3-4F9E-BC07-9D6FA28D7765}"/>
              </a:ext>
            </a:extLst>
          </p:cNvPr>
          <p:cNvSpPr>
            <a:spLocks noChangeArrowheads="1"/>
          </p:cNvSpPr>
          <p:nvPr/>
        </p:nvSpPr>
        <p:spPr bwMode="auto">
          <a:xfrm>
            <a:off x="843801" y="5870867"/>
            <a:ext cx="3375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dirty="0">
                <a:latin typeface="Calibri" panose="020F0502020204030204" pitchFamily="34" charset="0"/>
                <a:cs typeface="Calibri" panose="020F0502020204030204" pitchFamily="34" charset="0"/>
              </a:rPr>
              <a:t>&gt; 69 </a:t>
            </a:r>
            <a:r>
              <a:rPr lang="it-IT" altLang="it-IT" sz="2400" dirty="0" err="1">
                <a:latin typeface="Calibri" panose="020F0502020204030204" pitchFamily="34" charset="0"/>
                <a:cs typeface="Calibri" panose="020F0502020204030204" pitchFamily="34" charset="0"/>
              </a:rPr>
              <a:t>subtypes</a:t>
            </a:r>
            <a:r>
              <a:rPr lang="it-IT" altLang="it-IT" sz="2400" dirty="0">
                <a:latin typeface="Calibri" panose="020F0502020204030204" pitchFamily="34" charset="0"/>
                <a:cs typeface="Calibri" panose="020F0502020204030204" pitchFamily="34" charset="0"/>
              </a:rPr>
              <a:t> of HLA-B27</a:t>
            </a:r>
          </a:p>
        </p:txBody>
      </p:sp>
      <p:sp>
        <p:nvSpPr>
          <p:cNvPr id="7207" name="Rettangolo 2">
            <a:extLst>
              <a:ext uri="{FF2B5EF4-FFF2-40B4-BE49-F238E27FC236}">
                <a16:creationId xmlns:a16="http://schemas.microsoft.com/office/drawing/2014/main" id="{51D965CD-5D0C-437E-97F3-A6757D25F668}"/>
              </a:ext>
            </a:extLst>
          </p:cNvPr>
          <p:cNvSpPr>
            <a:spLocks noChangeArrowheads="1"/>
          </p:cNvSpPr>
          <p:nvPr/>
        </p:nvSpPr>
        <p:spPr bwMode="auto">
          <a:xfrm>
            <a:off x="6979948" y="5373248"/>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dirty="0">
                <a:latin typeface="Calibri" panose="020F0502020204030204" pitchFamily="34" charset="0"/>
                <a:cs typeface="Calibri" panose="020F0502020204030204" pitchFamily="34" charset="0"/>
              </a:rPr>
              <a:t>Western </a:t>
            </a:r>
            <a:r>
              <a:rPr lang="it-IT" altLang="it-IT" sz="2000" dirty="0" err="1">
                <a:latin typeface="Calibri" panose="020F0502020204030204" pitchFamily="34" charset="0"/>
                <a:cs typeface="Calibri" panose="020F0502020204030204" pitchFamily="34" charset="0"/>
              </a:rPr>
              <a:t>European</a:t>
            </a:r>
            <a:r>
              <a:rPr lang="it-IT" altLang="it-IT" sz="2000" dirty="0">
                <a:latin typeface="Calibri" panose="020F0502020204030204" pitchFamily="34" charset="0"/>
                <a:cs typeface="Calibri" panose="020F0502020204030204" pitchFamily="34" charset="0"/>
              </a:rPr>
              <a:t> </a:t>
            </a:r>
            <a:r>
              <a:rPr lang="it-IT" altLang="it-IT" sz="2000" dirty="0" err="1">
                <a:latin typeface="Calibri" panose="020F0502020204030204" pitchFamily="34" charset="0"/>
                <a:cs typeface="Calibri" panose="020F0502020204030204" pitchFamily="34" charset="0"/>
              </a:rPr>
              <a:t>Caucasians</a:t>
            </a:r>
            <a:r>
              <a:rPr lang="it-IT" altLang="it-IT" sz="2000" dirty="0">
                <a:latin typeface="Calibri" panose="020F0502020204030204" pitchFamily="34" charset="0"/>
                <a:cs typeface="Calibri" panose="020F0502020204030204" pitchFamily="34" charset="0"/>
              </a:rPr>
              <a:t> </a:t>
            </a:r>
            <a:r>
              <a:rPr lang="it-IT" altLang="it-IT" sz="2000" dirty="0" err="1">
                <a:latin typeface="Calibri" panose="020F0502020204030204" pitchFamily="34" charset="0"/>
                <a:cs typeface="Calibri" panose="020F0502020204030204" pitchFamily="34" charset="0"/>
              </a:rPr>
              <a:t>comprise</a:t>
            </a:r>
            <a:r>
              <a:rPr lang="it-IT" altLang="it-IT" sz="2000" dirty="0">
                <a:latin typeface="Calibri" panose="020F0502020204030204" pitchFamily="34" charset="0"/>
                <a:cs typeface="Calibri" panose="020F0502020204030204" pitchFamily="34" charset="0"/>
              </a:rPr>
              <a:t> </a:t>
            </a:r>
            <a:r>
              <a:rPr lang="it-IT" altLang="it-IT" sz="2000" i="1" dirty="0">
                <a:latin typeface="Calibri" panose="020F0502020204030204" pitchFamily="34" charset="0"/>
                <a:cs typeface="Calibri" panose="020F0502020204030204" pitchFamily="34" charset="0"/>
              </a:rPr>
              <a:t>HLAB*</a:t>
            </a:r>
            <a:r>
              <a:rPr lang="en-US" altLang="it-IT" sz="2000" i="1" dirty="0">
                <a:latin typeface="Calibri" panose="020F0502020204030204" pitchFamily="34" charset="0"/>
                <a:cs typeface="Calibri" panose="020F0502020204030204" pitchFamily="34" charset="0"/>
              </a:rPr>
              <a:t>27:05 </a:t>
            </a:r>
            <a:r>
              <a:rPr lang="en-US" altLang="it-IT" sz="2000" dirty="0">
                <a:latin typeface="Calibri" panose="020F0502020204030204" pitchFamily="34" charset="0"/>
                <a:cs typeface="Calibri" panose="020F0502020204030204" pitchFamily="34" charset="0"/>
              </a:rPr>
              <a:t>(about 90%) </a:t>
            </a:r>
          </a:p>
          <a:p>
            <a:pPr eaLnBrk="1" hangingPunct="1">
              <a:spcBef>
                <a:spcPct val="0"/>
              </a:spcBef>
              <a:buFontTx/>
              <a:buNone/>
            </a:pPr>
            <a:r>
              <a:rPr lang="en-US" altLang="it-IT" sz="2000" i="1" dirty="0">
                <a:latin typeface="Calibri" panose="020F0502020204030204" pitchFamily="34" charset="0"/>
                <a:cs typeface="Calibri" panose="020F0502020204030204" pitchFamily="34" charset="0"/>
              </a:rPr>
              <a:t>HLA-B*27:02 </a:t>
            </a:r>
            <a:r>
              <a:rPr lang="en-US" altLang="it-IT" sz="2000" dirty="0">
                <a:latin typeface="Calibri" panose="020F0502020204030204" pitchFamily="34" charset="0"/>
                <a:cs typeface="Calibri" panose="020F0502020204030204" pitchFamily="34" charset="0"/>
              </a:rPr>
              <a:t>(about 10%).</a:t>
            </a:r>
            <a:endParaRPr lang="it-IT" altLang="it-IT" sz="2000" dirty="0">
              <a:latin typeface="Calibri" panose="020F0502020204030204" pitchFamily="34" charset="0"/>
              <a:cs typeface="Calibri" panose="020F0502020204030204" pitchFamily="34" charset="0"/>
            </a:endParaRPr>
          </a:p>
        </p:txBody>
      </p:sp>
      <p:sp>
        <p:nvSpPr>
          <p:cNvPr id="2" name="Titolo 1">
            <a:extLst>
              <a:ext uri="{FF2B5EF4-FFF2-40B4-BE49-F238E27FC236}">
                <a16:creationId xmlns:a16="http://schemas.microsoft.com/office/drawing/2014/main" id="{F9E5A4D8-A39E-495E-B286-C1C977223760}"/>
              </a:ext>
            </a:extLst>
          </p:cNvPr>
          <p:cNvSpPr>
            <a:spLocks noGrp="1"/>
          </p:cNvSpPr>
          <p:nvPr>
            <p:ph type="title"/>
          </p:nvPr>
        </p:nvSpPr>
        <p:spPr/>
        <p:txBody>
          <a:bodyPr>
            <a:normAutofit/>
          </a:bodyPr>
          <a:lstStyle/>
          <a:p>
            <a:r>
              <a:rPr lang="it-IT" dirty="0"/>
              <a:t>Ruolo di HLA-B27</a:t>
            </a:r>
          </a:p>
        </p:txBody>
      </p:sp>
    </p:spTree>
    <p:extLst>
      <p:ext uri="{BB962C8B-B14F-4D97-AF65-F5344CB8AC3E}">
        <p14:creationId xmlns:p14="http://schemas.microsoft.com/office/powerpoint/2010/main" val="2594868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a:extLst>
              <a:ext uri="{FF2B5EF4-FFF2-40B4-BE49-F238E27FC236}">
                <a16:creationId xmlns:a16="http://schemas.microsoft.com/office/drawing/2014/main" id="{226CD19E-5889-43F2-8C3D-4BF7874469B2}"/>
              </a:ext>
            </a:extLst>
          </p:cNvPr>
          <p:cNvSpPr>
            <a:spLocks noGrp="1" noChangeArrowheads="1"/>
          </p:cNvSpPr>
          <p:nvPr>
            <p:ph type="title" sz="quarter"/>
          </p:nvPr>
        </p:nvSpPr>
        <p:spPr>
          <a:xfrm>
            <a:off x="507999" y="295564"/>
            <a:ext cx="11157527" cy="803563"/>
          </a:xfrm>
        </p:spPr>
        <p:txBody>
          <a:bodyPr>
            <a:normAutofit/>
          </a:bodyPr>
          <a:lstStyle/>
          <a:p>
            <a:r>
              <a:rPr lang="it-IT" altLang="it-IT" dirty="0"/>
              <a:t>Manifestazioni extra-articolari</a:t>
            </a:r>
          </a:p>
        </p:txBody>
      </p:sp>
      <p:sp>
        <p:nvSpPr>
          <p:cNvPr id="3" name="Segnaposto contenuto 2">
            <a:extLst>
              <a:ext uri="{FF2B5EF4-FFF2-40B4-BE49-F238E27FC236}">
                <a16:creationId xmlns:a16="http://schemas.microsoft.com/office/drawing/2014/main" id="{F22DC452-2A7B-4E41-A98F-6E4904E70CBF}"/>
              </a:ext>
            </a:extLst>
          </p:cNvPr>
          <p:cNvSpPr>
            <a:spLocks noGrp="1"/>
          </p:cNvSpPr>
          <p:nvPr>
            <p:ph sz="quarter" idx="1"/>
          </p:nvPr>
        </p:nvSpPr>
        <p:spPr/>
        <p:txBody>
          <a:bodyPr/>
          <a:lstStyle/>
          <a:p>
            <a:endParaRPr lang="it-IT"/>
          </a:p>
        </p:txBody>
      </p:sp>
      <p:sp>
        <p:nvSpPr>
          <p:cNvPr id="4" name="Segnaposto contenuto 3">
            <a:extLst>
              <a:ext uri="{FF2B5EF4-FFF2-40B4-BE49-F238E27FC236}">
                <a16:creationId xmlns:a16="http://schemas.microsoft.com/office/drawing/2014/main" id="{5C6DBAA8-07A4-4FC8-A058-CDA2BFBD3520}"/>
              </a:ext>
            </a:extLst>
          </p:cNvPr>
          <p:cNvSpPr>
            <a:spLocks noGrp="1"/>
          </p:cNvSpPr>
          <p:nvPr>
            <p:ph sz="quarter" idx="2"/>
          </p:nvPr>
        </p:nvSpPr>
        <p:spPr/>
        <p:txBody>
          <a:bodyPr/>
          <a:lstStyle/>
          <a:p>
            <a:endParaRPr lang="it-IT" dirty="0"/>
          </a:p>
        </p:txBody>
      </p:sp>
      <p:sp>
        <p:nvSpPr>
          <p:cNvPr id="5" name="Segnaposto contenuto 4">
            <a:extLst>
              <a:ext uri="{FF2B5EF4-FFF2-40B4-BE49-F238E27FC236}">
                <a16:creationId xmlns:a16="http://schemas.microsoft.com/office/drawing/2014/main" id="{93880143-9786-4757-9CE0-DBEE25FF7571}"/>
              </a:ext>
            </a:extLst>
          </p:cNvPr>
          <p:cNvSpPr>
            <a:spLocks noGrp="1"/>
          </p:cNvSpPr>
          <p:nvPr>
            <p:ph sz="quarter" idx="3"/>
          </p:nvPr>
        </p:nvSpPr>
        <p:spPr/>
        <p:txBody>
          <a:bodyPr/>
          <a:lstStyle/>
          <a:p>
            <a:endParaRPr lang="it-IT"/>
          </a:p>
        </p:txBody>
      </p:sp>
      <p:sp>
        <p:nvSpPr>
          <p:cNvPr id="6" name="Segnaposto contenuto 5">
            <a:extLst>
              <a:ext uri="{FF2B5EF4-FFF2-40B4-BE49-F238E27FC236}">
                <a16:creationId xmlns:a16="http://schemas.microsoft.com/office/drawing/2014/main" id="{7F190601-0BFD-4F8D-BA3B-2FFB74BB3AAA}"/>
              </a:ext>
            </a:extLst>
          </p:cNvPr>
          <p:cNvSpPr>
            <a:spLocks noGrp="1"/>
          </p:cNvSpPr>
          <p:nvPr>
            <p:ph sz="quarter" idx="4"/>
          </p:nvPr>
        </p:nvSpPr>
        <p:spPr/>
        <p:txBody>
          <a:bodyPr/>
          <a:lstStyle/>
          <a:p>
            <a:endParaRPr lang="it-IT"/>
          </a:p>
        </p:txBody>
      </p:sp>
      <p:pic>
        <p:nvPicPr>
          <p:cNvPr id="7" name="Picture 13" descr="99CSC-07C04">
            <a:extLst>
              <a:ext uri="{FF2B5EF4-FFF2-40B4-BE49-F238E27FC236}">
                <a16:creationId xmlns:a16="http://schemas.microsoft.com/office/drawing/2014/main" id="{4E14C62F-BB7A-416B-AAD2-C4DE801145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61" b="14772"/>
          <a:stretch>
            <a:fillRect/>
          </a:stretch>
        </p:blipFill>
        <p:spPr bwMode="auto">
          <a:xfrm>
            <a:off x="2687638" y="1433007"/>
            <a:ext cx="330676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8" name="Picture 17" descr="eritema_nodoso">
            <a:hlinkClick r:id="rId3"/>
            <a:extLst>
              <a:ext uri="{FF2B5EF4-FFF2-40B4-BE49-F238E27FC236}">
                <a16:creationId xmlns:a16="http://schemas.microsoft.com/office/drawing/2014/main" id="{8EF286A0-D275-45C9-ABC6-568F774FB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29" t="6648" r="15369" b="5879"/>
          <a:stretch>
            <a:fillRect/>
          </a:stretch>
        </p:blipFill>
        <p:spPr bwMode="auto">
          <a:xfrm>
            <a:off x="6308725" y="1406020"/>
            <a:ext cx="168910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yoderma gangrenosum">
            <a:extLst>
              <a:ext uri="{FF2B5EF4-FFF2-40B4-BE49-F238E27FC236}">
                <a16:creationId xmlns:a16="http://schemas.microsoft.com/office/drawing/2014/main" id="{75281493-6C8B-46A1-8A14-2389EBA1A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297"/>
          <a:stretch>
            <a:fillRect/>
          </a:stretch>
        </p:blipFill>
        <p:spPr bwMode="auto">
          <a:xfrm>
            <a:off x="8274844" y="1433007"/>
            <a:ext cx="1689100"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s://encrypted-tbn1.gstatic.com/images?q=tbn:ANd9GcT-Uj0P1mBGM2pOQGVz1b6HnwtfOMRbFzuV6yC2nFJi8YZHcVkqgg">
            <a:hlinkClick r:id="rId6"/>
            <a:extLst>
              <a:ext uri="{FF2B5EF4-FFF2-40B4-BE49-F238E27FC236}">
                <a16:creationId xmlns:a16="http://schemas.microsoft.com/office/drawing/2014/main" id="{D079D21C-6474-4DA6-81D0-EECB9DA9FC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0013" y="3860800"/>
            <a:ext cx="3668712"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2" descr="Risultati immagini per morbo crohn">
            <a:extLst>
              <a:ext uri="{FF2B5EF4-FFF2-40B4-BE49-F238E27FC236}">
                <a16:creationId xmlns:a16="http://schemas.microsoft.com/office/drawing/2014/main" id="{6486CC65-A8D8-43DF-BC61-2D27A54D9FA8}"/>
              </a:ext>
            </a:extLst>
          </p:cNvPr>
          <p:cNvPicPr>
            <a:picLocks noChangeAspect="1" noChangeArrowheads="1"/>
          </p:cNvPicPr>
          <p:nvPr/>
        </p:nvPicPr>
        <p:blipFill rotWithShape="1">
          <a:blip r:embed="rId8"/>
          <a:srcRect t="6084"/>
          <a:stretch/>
        </p:blipFill>
        <p:spPr bwMode="auto">
          <a:xfrm>
            <a:off x="6600825" y="3860800"/>
            <a:ext cx="3348038" cy="2433638"/>
          </a:xfrm>
          <a:prstGeom prst="rect">
            <a:avLst/>
          </a:prstGeom>
          <a:noFill/>
          <a:ln w="28575">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365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768FBD31-CD73-4B49-81BA-53B63BF9A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961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838A6417-671F-4B12-AAB1-514BF24A442D}"/>
              </a:ext>
            </a:extLst>
          </p:cNvPr>
          <p:cNvSpPr>
            <a:spLocks noChangeArrowheads="1"/>
          </p:cNvSpPr>
          <p:nvPr/>
        </p:nvSpPr>
        <p:spPr bwMode="auto">
          <a:xfrm>
            <a:off x="2209800" y="1447801"/>
            <a:ext cx="77724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pPr>
            <a:r>
              <a:rPr lang="it-IT" altLang="it-IT" sz="2800" b="1" dirty="0">
                <a:solidFill>
                  <a:srgbClr val="FFFF00"/>
                </a:solidFill>
                <a:latin typeface="Calibri" panose="020F0502020204030204" pitchFamily="34" charset="0"/>
              </a:rPr>
              <a:t>Impegno polmonare</a:t>
            </a:r>
          </a:p>
          <a:p>
            <a:pPr lvl="1" eaLnBrk="1" hangingPunct="1">
              <a:lnSpc>
                <a:spcPct val="90000"/>
              </a:lnSpc>
            </a:pPr>
            <a:r>
              <a:rPr lang="it-IT" altLang="it-IT" sz="2400" dirty="0">
                <a:solidFill>
                  <a:schemeClr val="bg1"/>
                </a:solidFill>
                <a:latin typeface="Calibri" panose="020F0502020204030204" pitchFamily="34" charset="0"/>
              </a:rPr>
              <a:t>Fibrosi apicale (2 %)</a:t>
            </a:r>
          </a:p>
          <a:p>
            <a:pPr lvl="1" eaLnBrk="1" hangingPunct="1">
              <a:lnSpc>
                <a:spcPct val="90000"/>
              </a:lnSpc>
            </a:pPr>
            <a:r>
              <a:rPr lang="it-IT" altLang="it-IT" sz="2400" dirty="0">
                <a:solidFill>
                  <a:schemeClr val="bg1"/>
                </a:solidFill>
                <a:latin typeface="Calibri" panose="020F0502020204030204" pitchFamily="34" charset="0"/>
              </a:rPr>
              <a:t>Sindrome restrittiva</a:t>
            </a:r>
          </a:p>
          <a:p>
            <a:pPr eaLnBrk="1" hangingPunct="1">
              <a:lnSpc>
                <a:spcPct val="90000"/>
              </a:lnSpc>
            </a:pPr>
            <a:r>
              <a:rPr lang="it-IT" altLang="it-IT" sz="2800" b="1" dirty="0">
                <a:solidFill>
                  <a:srgbClr val="FFFF00"/>
                </a:solidFill>
                <a:latin typeface="Calibri" panose="020F0502020204030204" pitchFamily="34" charset="0"/>
              </a:rPr>
              <a:t>Impegno cardiovascolare</a:t>
            </a:r>
          </a:p>
          <a:p>
            <a:pPr lvl="1" eaLnBrk="1" hangingPunct="1">
              <a:lnSpc>
                <a:spcPct val="90000"/>
              </a:lnSpc>
            </a:pPr>
            <a:r>
              <a:rPr lang="it-IT" altLang="it-IT" sz="2400" dirty="0">
                <a:solidFill>
                  <a:schemeClr val="bg1"/>
                </a:solidFill>
                <a:latin typeface="Calibri" panose="020F0502020204030204" pitchFamily="34" charset="0"/>
              </a:rPr>
              <a:t>Aortite (malattia di lunga durata) con insufficienza valvolare</a:t>
            </a:r>
          </a:p>
          <a:p>
            <a:pPr lvl="1" eaLnBrk="1" hangingPunct="1">
              <a:lnSpc>
                <a:spcPct val="90000"/>
              </a:lnSpc>
            </a:pPr>
            <a:r>
              <a:rPr lang="it-IT" altLang="it-IT" sz="2400" dirty="0">
                <a:solidFill>
                  <a:schemeClr val="bg1"/>
                </a:solidFill>
                <a:latin typeface="Calibri" panose="020F0502020204030204" pitchFamily="34" charset="0"/>
              </a:rPr>
              <a:t>Blocchi AV e di branca</a:t>
            </a:r>
          </a:p>
          <a:p>
            <a:pPr eaLnBrk="1" hangingPunct="1">
              <a:lnSpc>
                <a:spcPct val="90000"/>
              </a:lnSpc>
            </a:pPr>
            <a:r>
              <a:rPr lang="it-IT" altLang="it-IT" sz="2800" b="1" dirty="0">
                <a:solidFill>
                  <a:srgbClr val="FFFF00"/>
                </a:solidFill>
                <a:latin typeface="Calibri" panose="020F0502020204030204" pitchFamily="34" charset="0"/>
              </a:rPr>
              <a:t>Impegno renale</a:t>
            </a:r>
            <a:r>
              <a:rPr lang="it-IT" altLang="it-IT" sz="2800" dirty="0">
                <a:solidFill>
                  <a:schemeClr val="bg1"/>
                </a:solidFill>
                <a:latin typeface="Calibri" panose="020F0502020204030204" pitchFamily="34" charset="0"/>
              </a:rPr>
              <a:t> (</a:t>
            </a:r>
            <a:r>
              <a:rPr lang="it-IT" altLang="it-IT" sz="2800" dirty="0" err="1">
                <a:solidFill>
                  <a:schemeClr val="bg1"/>
                </a:solidFill>
                <a:latin typeface="Calibri" panose="020F0502020204030204" pitchFamily="34" charset="0"/>
              </a:rPr>
              <a:t>amiloidosi</a:t>
            </a:r>
            <a:r>
              <a:rPr lang="it-IT" altLang="it-IT" sz="2800" dirty="0">
                <a:solidFill>
                  <a:schemeClr val="bg1"/>
                </a:solidFill>
                <a:latin typeface="Calibri" panose="020F0502020204030204" pitchFamily="34" charset="0"/>
              </a:rPr>
              <a:t>)</a:t>
            </a:r>
          </a:p>
          <a:p>
            <a:pPr eaLnBrk="1" hangingPunct="1">
              <a:lnSpc>
                <a:spcPct val="90000"/>
              </a:lnSpc>
            </a:pPr>
            <a:r>
              <a:rPr lang="it-IT" altLang="it-IT" sz="2800" b="1" dirty="0">
                <a:solidFill>
                  <a:srgbClr val="FFFF00"/>
                </a:solidFill>
                <a:latin typeface="Calibri" panose="020F0502020204030204" pitchFamily="34" charset="0"/>
              </a:rPr>
              <a:t>Prostatite </a:t>
            </a:r>
          </a:p>
          <a:p>
            <a:pPr eaLnBrk="1" hangingPunct="1">
              <a:lnSpc>
                <a:spcPct val="90000"/>
              </a:lnSpc>
            </a:pPr>
            <a:endParaRPr lang="it-IT" altLang="it-IT" sz="2800" dirty="0">
              <a:solidFill>
                <a:schemeClr val="bg1"/>
              </a:solidFill>
              <a:latin typeface="Calibri" panose="020F0502020204030204" pitchFamily="34" charset="0"/>
            </a:endParaRPr>
          </a:p>
          <a:p>
            <a:pPr eaLnBrk="1" hangingPunct="1">
              <a:lnSpc>
                <a:spcPct val="90000"/>
              </a:lnSpc>
            </a:pPr>
            <a:endParaRPr lang="it-IT" altLang="it-IT" sz="2800" dirty="0">
              <a:solidFill>
                <a:schemeClr val="bg1"/>
              </a:solidFill>
              <a:latin typeface="Calibri" panose="020F0502020204030204" pitchFamily="34" charset="0"/>
            </a:endParaRPr>
          </a:p>
          <a:p>
            <a:pPr eaLnBrk="1" hangingPunct="1">
              <a:lnSpc>
                <a:spcPct val="90000"/>
              </a:lnSpc>
            </a:pPr>
            <a:endParaRPr lang="it-IT" altLang="it-IT" sz="2800" dirty="0">
              <a:solidFill>
                <a:schemeClr val="bg1"/>
              </a:solidFill>
              <a:latin typeface="Calibri" panose="020F0502020204030204" pitchFamily="34" charset="0"/>
            </a:endParaRPr>
          </a:p>
          <a:p>
            <a:pPr eaLnBrk="1" hangingPunct="1">
              <a:lnSpc>
                <a:spcPct val="90000"/>
              </a:lnSpc>
            </a:pPr>
            <a:endParaRPr lang="it-IT" altLang="it-IT" sz="2800" dirty="0">
              <a:solidFill>
                <a:schemeClr val="bg1"/>
              </a:solidFill>
              <a:latin typeface="Calibri" panose="020F0502020204030204" pitchFamily="34" charset="0"/>
            </a:endParaRPr>
          </a:p>
        </p:txBody>
      </p:sp>
      <p:sp>
        <p:nvSpPr>
          <p:cNvPr id="73731" name="Rectangle 3">
            <a:extLst>
              <a:ext uri="{FF2B5EF4-FFF2-40B4-BE49-F238E27FC236}">
                <a16:creationId xmlns:a16="http://schemas.microsoft.com/office/drawing/2014/main" id="{831B07BD-58C4-4B5F-85FD-FBD16088C9BD}"/>
              </a:ext>
            </a:extLst>
          </p:cNvPr>
          <p:cNvSpPr>
            <a:spLocks noChangeArrowheads="1"/>
          </p:cNvSpPr>
          <p:nvPr/>
        </p:nvSpPr>
        <p:spPr bwMode="auto">
          <a:xfrm>
            <a:off x="2209800" y="33337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4000">
                <a:solidFill>
                  <a:schemeClr val="bg1"/>
                </a:solidFill>
                <a:latin typeface="Calibri" panose="020F0502020204030204" pitchFamily="34" charset="0"/>
              </a:rPr>
              <a:t>Altre manifestazioni extra-articolari</a:t>
            </a:r>
          </a:p>
        </p:txBody>
      </p:sp>
    </p:spTree>
    <p:extLst>
      <p:ext uri="{BB962C8B-B14F-4D97-AF65-F5344CB8AC3E}">
        <p14:creationId xmlns:p14="http://schemas.microsoft.com/office/powerpoint/2010/main" val="428381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BD5D47A-7E9C-4957-B1E4-DA2C68E7D705}"/>
              </a:ext>
            </a:extLst>
          </p:cNvPr>
          <p:cNvSpPr>
            <a:spLocks noGrp="1" noChangeArrowheads="1"/>
          </p:cNvSpPr>
          <p:nvPr>
            <p:ph type="title" idx="4294967295"/>
          </p:nvPr>
        </p:nvSpPr>
        <p:spPr>
          <a:xfrm>
            <a:off x="0" y="82550"/>
            <a:ext cx="7772400" cy="609600"/>
          </a:xfrm>
        </p:spPr>
        <p:txBody>
          <a:bodyPr>
            <a:normAutofit fontScale="90000"/>
          </a:bodyPr>
          <a:lstStyle/>
          <a:p>
            <a:pPr eaLnBrk="1" hangingPunct="1"/>
            <a:r>
              <a:rPr lang="it-IT" altLang="it-IT">
                <a:solidFill>
                  <a:schemeClr val="bg1"/>
                </a:solidFill>
                <a:latin typeface="Calibri" panose="020F0502020204030204" pitchFamily="34" charset="0"/>
              </a:rPr>
              <a:t>Quadro radiologico</a:t>
            </a:r>
          </a:p>
        </p:txBody>
      </p:sp>
      <p:sp>
        <p:nvSpPr>
          <p:cNvPr id="75779" name="Rectangle 3">
            <a:extLst>
              <a:ext uri="{FF2B5EF4-FFF2-40B4-BE49-F238E27FC236}">
                <a16:creationId xmlns:a16="http://schemas.microsoft.com/office/drawing/2014/main" id="{06C63A88-45E5-43A3-B301-8BD89509CCF6}"/>
              </a:ext>
            </a:extLst>
          </p:cNvPr>
          <p:cNvSpPr>
            <a:spLocks noGrp="1" noChangeArrowheads="1"/>
          </p:cNvSpPr>
          <p:nvPr>
            <p:ph type="body" idx="4294967295"/>
          </p:nvPr>
        </p:nvSpPr>
        <p:spPr>
          <a:xfrm>
            <a:off x="1542472" y="612486"/>
            <a:ext cx="3886200" cy="2089150"/>
          </a:xfrm>
        </p:spPr>
        <p:txBody>
          <a:bodyPr>
            <a:normAutofit fontScale="92500" lnSpcReduction="20000"/>
          </a:bodyPr>
          <a:lstStyle/>
          <a:p>
            <a:pPr eaLnBrk="1" hangingPunct="1">
              <a:lnSpc>
                <a:spcPct val="90000"/>
              </a:lnSpc>
              <a:buFontTx/>
              <a:buNone/>
            </a:pPr>
            <a:r>
              <a:rPr lang="it-IT" altLang="it-IT" sz="2800" dirty="0">
                <a:solidFill>
                  <a:schemeClr val="tx1"/>
                </a:solidFill>
                <a:latin typeface="Calibri" panose="020F0502020204030204" pitchFamily="34" charset="0"/>
              </a:rPr>
              <a:t>BACINO : </a:t>
            </a:r>
            <a:r>
              <a:rPr lang="it-IT" altLang="it-IT" sz="2800" dirty="0" err="1">
                <a:solidFill>
                  <a:schemeClr val="tx1"/>
                </a:solidFill>
                <a:latin typeface="Calibri" panose="020F0502020204030204" pitchFamily="34" charset="0"/>
              </a:rPr>
              <a:t>Sacroileite</a:t>
            </a:r>
            <a:r>
              <a:rPr lang="it-IT" altLang="it-IT" sz="2800" dirty="0">
                <a:solidFill>
                  <a:schemeClr val="tx1"/>
                </a:solidFill>
                <a:latin typeface="Calibri" panose="020F0502020204030204" pitchFamily="34" charset="0"/>
              </a:rPr>
              <a:t> </a:t>
            </a:r>
          </a:p>
          <a:p>
            <a:pPr eaLnBrk="1" hangingPunct="1">
              <a:lnSpc>
                <a:spcPct val="90000"/>
              </a:lnSpc>
              <a:buFontTx/>
              <a:buNone/>
            </a:pPr>
            <a:endParaRPr lang="it-IT" altLang="it-IT" sz="800" dirty="0">
              <a:solidFill>
                <a:schemeClr val="tx1"/>
              </a:solidFill>
              <a:latin typeface="Calibri" panose="020F0502020204030204" pitchFamily="34" charset="0"/>
            </a:endParaRPr>
          </a:p>
          <a:p>
            <a:pPr eaLnBrk="1" hangingPunct="1">
              <a:lnSpc>
                <a:spcPct val="90000"/>
              </a:lnSpc>
              <a:buFontTx/>
              <a:buNone/>
            </a:pPr>
            <a:r>
              <a:rPr lang="it-IT" altLang="it-IT" sz="2400" dirty="0">
                <a:solidFill>
                  <a:schemeClr val="tx1"/>
                </a:solidFill>
                <a:latin typeface="Calibri" panose="020F0502020204030204" pitchFamily="34" charset="0"/>
              </a:rPr>
              <a:t>RACHIDE</a:t>
            </a:r>
          </a:p>
          <a:p>
            <a:pPr eaLnBrk="1" hangingPunct="1">
              <a:lnSpc>
                <a:spcPct val="90000"/>
              </a:lnSpc>
              <a:buFontTx/>
              <a:buNone/>
            </a:pPr>
            <a:r>
              <a:rPr lang="it-IT" altLang="it-IT" sz="2400" dirty="0">
                <a:solidFill>
                  <a:schemeClr val="tx1"/>
                </a:solidFill>
                <a:latin typeface="Calibri" panose="020F0502020204030204" pitchFamily="34" charset="0"/>
              </a:rPr>
              <a:t>Segni relativamente precoci</a:t>
            </a:r>
          </a:p>
          <a:p>
            <a:pPr lvl="1" eaLnBrk="1" hangingPunct="1">
              <a:lnSpc>
                <a:spcPct val="90000"/>
              </a:lnSpc>
            </a:pPr>
            <a:r>
              <a:rPr lang="it-IT" altLang="it-IT" sz="2000" dirty="0" err="1">
                <a:solidFill>
                  <a:schemeClr val="tx1"/>
                </a:solidFill>
                <a:latin typeface="Calibri" panose="020F0502020204030204" pitchFamily="34" charset="0"/>
              </a:rPr>
              <a:t>Squaring</a:t>
            </a:r>
            <a:endParaRPr lang="it-IT" altLang="it-IT" sz="2000" dirty="0">
              <a:solidFill>
                <a:schemeClr val="tx1"/>
              </a:solidFill>
              <a:latin typeface="Calibri" panose="020F0502020204030204" pitchFamily="34" charset="0"/>
            </a:endParaRPr>
          </a:p>
          <a:p>
            <a:pPr lvl="1" eaLnBrk="1" hangingPunct="1">
              <a:lnSpc>
                <a:spcPct val="90000"/>
              </a:lnSpc>
            </a:pPr>
            <a:r>
              <a:rPr lang="it-IT" altLang="it-IT" sz="2000" dirty="0">
                <a:solidFill>
                  <a:schemeClr val="tx1"/>
                </a:solidFill>
                <a:latin typeface="Calibri" panose="020F0502020204030204" pitchFamily="34" charset="0"/>
              </a:rPr>
              <a:t>segno di </a:t>
            </a:r>
            <a:r>
              <a:rPr lang="it-IT" altLang="it-IT" sz="2000" dirty="0" err="1">
                <a:solidFill>
                  <a:schemeClr val="tx1"/>
                </a:solidFill>
                <a:latin typeface="Calibri" panose="020F0502020204030204" pitchFamily="34" charset="0"/>
              </a:rPr>
              <a:t>Romanus</a:t>
            </a:r>
            <a:endParaRPr lang="it-IT" altLang="it-IT" sz="2000" dirty="0">
              <a:solidFill>
                <a:schemeClr val="tx1"/>
              </a:solidFill>
              <a:latin typeface="Calibri" panose="020F0502020204030204" pitchFamily="34" charset="0"/>
            </a:endParaRPr>
          </a:p>
        </p:txBody>
      </p:sp>
      <p:pic>
        <p:nvPicPr>
          <p:cNvPr id="75780" name="Picture 6" descr="xray">
            <a:extLst>
              <a:ext uri="{FF2B5EF4-FFF2-40B4-BE49-F238E27FC236}">
                <a16:creationId xmlns:a16="http://schemas.microsoft.com/office/drawing/2014/main" id="{193F14EB-656C-477E-8C39-DE0E8E28B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5006" y="116609"/>
            <a:ext cx="3695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descr="Immagine correlata">
            <a:hlinkClick r:id="rId4"/>
            <a:extLst>
              <a:ext uri="{FF2B5EF4-FFF2-40B4-BE49-F238E27FC236}">
                <a16:creationId xmlns:a16="http://schemas.microsoft.com/office/drawing/2014/main" id="{48BBF1BE-AB22-457F-B2FC-7D7410C76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475" t="3966" r="6987" b="17542"/>
          <a:stretch>
            <a:fillRect/>
          </a:stretch>
        </p:blipFill>
        <p:spPr bwMode="auto">
          <a:xfrm>
            <a:off x="1542472" y="2701636"/>
            <a:ext cx="1843087"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3" descr="spondilite anchilosante">
            <a:extLst>
              <a:ext uri="{FF2B5EF4-FFF2-40B4-BE49-F238E27FC236}">
                <a16:creationId xmlns:a16="http://schemas.microsoft.com/office/drawing/2014/main" id="{06A131F7-F49D-4685-845A-F213DEBAD3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654" t="7289" r="5377" b="18976"/>
          <a:stretch>
            <a:fillRect/>
          </a:stretch>
        </p:blipFill>
        <p:spPr bwMode="auto">
          <a:xfrm>
            <a:off x="5918344" y="2396260"/>
            <a:ext cx="35734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15D669A9-6DF9-4ABA-BAC2-FF82ABA52295}"/>
              </a:ext>
            </a:extLst>
          </p:cNvPr>
          <p:cNvSpPr txBox="1">
            <a:spLocks noChangeArrowheads="1"/>
          </p:cNvSpPr>
          <p:nvPr/>
        </p:nvSpPr>
        <p:spPr bwMode="auto">
          <a:xfrm>
            <a:off x="1542472" y="4749511"/>
            <a:ext cx="3886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Tx/>
              <a:buNone/>
              <a:defRPr/>
            </a:pPr>
            <a:r>
              <a:rPr lang="it-IT" altLang="it-IT" sz="2400" kern="0" dirty="0">
                <a:latin typeface="Calibri" panose="020F0502020204030204" pitchFamily="34" charset="0"/>
              </a:rPr>
              <a:t>Segni tardivi</a:t>
            </a:r>
          </a:p>
          <a:p>
            <a:pPr lvl="1" eaLnBrk="1" hangingPunct="1">
              <a:lnSpc>
                <a:spcPct val="90000"/>
              </a:lnSpc>
              <a:defRPr/>
            </a:pPr>
            <a:r>
              <a:rPr lang="it-IT" altLang="it-IT" sz="2000" dirty="0" err="1">
                <a:latin typeface="Calibri" pitchFamily="34" charset="0"/>
              </a:rPr>
              <a:t>Shiny</a:t>
            </a:r>
            <a:r>
              <a:rPr lang="it-IT" altLang="it-IT" sz="2000" dirty="0">
                <a:latin typeface="Calibri" pitchFamily="34" charset="0"/>
              </a:rPr>
              <a:t> corners</a:t>
            </a:r>
          </a:p>
          <a:p>
            <a:pPr lvl="1" eaLnBrk="1" hangingPunct="1">
              <a:lnSpc>
                <a:spcPct val="90000"/>
              </a:lnSpc>
              <a:defRPr/>
            </a:pPr>
            <a:r>
              <a:rPr lang="it-IT" altLang="it-IT" sz="2000" kern="0" dirty="0" err="1">
                <a:latin typeface="Calibri" panose="020F0502020204030204" pitchFamily="34" charset="0"/>
              </a:rPr>
              <a:t>Sindesmofiti</a:t>
            </a:r>
            <a:endParaRPr lang="it-IT" altLang="it-IT" sz="2000" kern="0" dirty="0">
              <a:latin typeface="Calibri" panose="020F0502020204030204" pitchFamily="34" charset="0"/>
            </a:endParaRPr>
          </a:p>
          <a:p>
            <a:pPr lvl="1" eaLnBrk="1" hangingPunct="1">
              <a:lnSpc>
                <a:spcPct val="90000"/>
              </a:lnSpc>
              <a:defRPr/>
            </a:pPr>
            <a:r>
              <a:rPr lang="it-IT" altLang="it-IT" sz="2000" kern="0" dirty="0">
                <a:latin typeface="Calibri" panose="020F0502020204030204" pitchFamily="34" charset="0"/>
              </a:rPr>
              <a:t>Colonna a canna di bambù</a:t>
            </a:r>
          </a:p>
        </p:txBody>
      </p:sp>
    </p:spTree>
    <p:extLst>
      <p:ext uri="{BB962C8B-B14F-4D97-AF65-F5344CB8AC3E}">
        <p14:creationId xmlns:p14="http://schemas.microsoft.com/office/powerpoint/2010/main" val="3615412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67CEE641-8D0B-479D-BC4D-368CA4889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723" t="19815" r="9445" b="5740"/>
          <a:stretch>
            <a:fillRect/>
          </a:stretch>
        </p:blipFill>
        <p:spPr bwMode="auto">
          <a:xfrm>
            <a:off x="1992314" y="85581"/>
            <a:ext cx="8326437" cy="613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B13074E1-F993-499A-AF8F-FC8E3F025B0C}"/>
              </a:ext>
            </a:extLst>
          </p:cNvPr>
          <p:cNvSpPr/>
          <p:nvPr/>
        </p:nvSpPr>
        <p:spPr>
          <a:xfrm>
            <a:off x="9753601" y="5829155"/>
            <a:ext cx="549275" cy="360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42672724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3560B4DE-867F-41F5-AD9E-FE6455A1F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13" t="21370" r="5753" b="12875"/>
          <a:stretch>
            <a:fillRect/>
          </a:stretch>
        </p:blipFill>
        <p:spPr bwMode="auto">
          <a:xfrm>
            <a:off x="2351089" y="1268414"/>
            <a:ext cx="7666037"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arrotondato 4">
            <a:extLst>
              <a:ext uri="{FF2B5EF4-FFF2-40B4-BE49-F238E27FC236}">
                <a16:creationId xmlns:a16="http://schemas.microsoft.com/office/drawing/2014/main" id="{C1A545A4-82BE-4ABD-AD4E-7A9E907C1634}"/>
              </a:ext>
            </a:extLst>
          </p:cNvPr>
          <p:cNvSpPr/>
          <p:nvPr/>
        </p:nvSpPr>
        <p:spPr>
          <a:xfrm>
            <a:off x="3190875" y="2179638"/>
            <a:ext cx="846138" cy="2968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3331913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rx fusione">
            <a:extLst>
              <a:ext uri="{FF2B5EF4-FFF2-40B4-BE49-F238E27FC236}">
                <a16:creationId xmlns:a16="http://schemas.microsoft.com/office/drawing/2014/main" id="{60C98FDC-FE9E-4868-A252-066446D43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4" y="981075"/>
            <a:ext cx="2954337"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5" descr="discopatia cervicale">
            <a:extLst>
              <a:ext uri="{FF2B5EF4-FFF2-40B4-BE49-F238E27FC236}">
                <a16:creationId xmlns:a16="http://schemas.microsoft.com/office/drawing/2014/main" id="{252415A7-C8BC-49DF-B6C5-C622E21630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43"/>
          <a:stretch>
            <a:fillRect/>
          </a:stretch>
        </p:blipFill>
        <p:spPr bwMode="auto">
          <a:xfrm>
            <a:off x="1703389" y="981075"/>
            <a:ext cx="3000375"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 descr="sindesmofiti">
            <a:extLst>
              <a:ext uri="{FF2B5EF4-FFF2-40B4-BE49-F238E27FC236}">
                <a16:creationId xmlns:a16="http://schemas.microsoft.com/office/drawing/2014/main" id="{119B9B4C-506B-420F-9643-72CC46179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951" r="16998"/>
          <a:stretch>
            <a:fillRect/>
          </a:stretch>
        </p:blipFill>
        <p:spPr bwMode="auto">
          <a:xfrm>
            <a:off x="4845051" y="981075"/>
            <a:ext cx="2779713"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175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nza titolo-4">
            <a:extLst>
              <a:ext uri="{FF2B5EF4-FFF2-40B4-BE49-F238E27FC236}">
                <a16:creationId xmlns:a16="http://schemas.microsoft.com/office/drawing/2014/main" id="{4989429B-747A-4AE6-9B56-59B24E797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408" y="609600"/>
            <a:ext cx="3660349"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descr="Senza titolo-1">
            <a:extLst>
              <a:ext uri="{FF2B5EF4-FFF2-40B4-BE49-F238E27FC236}">
                <a16:creationId xmlns:a16="http://schemas.microsoft.com/office/drawing/2014/main" id="{4FE4ECA7-6C87-4866-A69C-EF1B089C4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609600"/>
            <a:ext cx="43338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a:extLst>
              <a:ext uri="{FF2B5EF4-FFF2-40B4-BE49-F238E27FC236}">
                <a16:creationId xmlns:a16="http://schemas.microsoft.com/office/drawing/2014/main" id="{FDFA9CE4-A51E-4830-92A5-E593A1B35C7D}"/>
              </a:ext>
            </a:extLst>
          </p:cNvPr>
          <p:cNvSpPr txBox="1">
            <a:spLocks noChangeArrowheads="1"/>
          </p:cNvSpPr>
          <p:nvPr/>
        </p:nvSpPr>
        <p:spPr bwMode="auto">
          <a:xfrm>
            <a:off x="1889125" y="41276"/>
            <a:ext cx="577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solidFill>
                  <a:schemeClr val="bg1"/>
                </a:solidFill>
              </a:rPr>
              <a:t>CT</a:t>
            </a:r>
          </a:p>
        </p:txBody>
      </p:sp>
    </p:spTree>
    <p:extLst>
      <p:ext uri="{BB962C8B-B14F-4D97-AF65-F5344CB8AC3E}">
        <p14:creationId xmlns:p14="http://schemas.microsoft.com/office/powerpoint/2010/main" val="32089083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D53CEAC-7C7A-4B11-A428-75D228CEB08F}"/>
              </a:ext>
            </a:extLst>
          </p:cNvPr>
          <p:cNvSpPr>
            <a:spLocks noGrp="1" noChangeArrowheads="1"/>
          </p:cNvSpPr>
          <p:nvPr>
            <p:ph type="title" idx="4294967295"/>
          </p:nvPr>
        </p:nvSpPr>
        <p:spPr>
          <a:xfrm>
            <a:off x="1527969" y="215108"/>
            <a:ext cx="5327650" cy="515937"/>
          </a:xfrm>
        </p:spPr>
        <p:txBody>
          <a:bodyPr/>
          <a:lstStyle/>
          <a:p>
            <a:pPr algn="l"/>
            <a:r>
              <a:rPr lang="it-IT" altLang="it-IT" sz="3200" b="1" dirty="0" err="1">
                <a:solidFill>
                  <a:srgbClr val="002060"/>
                </a:solidFill>
                <a:latin typeface="Calibri" panose="020F0502020204030204" pitchFamily="34" charset="0"/>
                <a:cs typeface="Calibri" panose="020F0502020204030204" pitchFamily="34" charset="0"/>
              </a:rPr>
              <a:t>Rx</a:t>
            </a:r>
            <a:r>
              <a:rPr lang="it-IT" altLang="it-IT" sz="2800" b="1" dirty="0">
                <a:solidFill>
                  <a:srgbClr val="000099"/>
                </a:solidFill>
                <a:latin typeface="Calibri" panose="020F0502020204030204" pitchFamily="34" charset="0"/>
                <a:cs typeface="Calibri" panose="020F0502020204030204" pitchFamily="34" charset="0"/>
              </a:rPr>
              <a:t> </a:t>
            </a:r>
            <a:r>
              <a:rPr lang="it-IT" altLang="it-IT" sz="2800" dirty="0">
                <a:latin typeface="Calibri" panose="020F0502020204030204" pitchFamily="34" charset="0"/>
                <a:cs typeface="Calibri" panose="020F0502020204030204" pitchFamily="34" charset="0"/>
              </a:rPr>
              <a:t>: segni aspecifici e tardivi</a:t>
            </a:r>
          </a:p>
        </p:txBody>
      </p:sp>
      <p:sp>
        <p:nvSpPr>
          <p:cNvPr id="83971" name="Text Box 6">
            <a:extLst>
              <a:ext uri="{FF2B5EF4-FFF2-40B4-BE49-F238E27FC236}">
                <a16:creationId xmlns:a16="http://schemas.microsoft.com/office/drawing/2014/main" id="{09144409-DEDE-4675-AEB1-E9173AE18EF3}"/>
              </a:ext>
            </a:extLst>
          </p:cNvPr>
          <p:cNvSpPr txBox="1">
            <a:spLocks noChangeArrowheads="1"/>
          </p:cNvSpPr>
          <p:nvPr/>
        </p:nvSpPr>
        <p:spPr bwMode="auto">
          <a:xfrm>
            <a:off x="4697413" y="935039"/>
            <a:ext cx="3230562"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61938" indent="-261938">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400">
                <a:latin typeface="Calibri" panose="020F0502020204030204" pitchFamily="34" charset="0"/>
                <a:cs typeface="Calibri" panose="020F0502020204030204" pitchFamily="34" charset="0"/>
              </a:rPr>
              <a:t>Osteopenia</a:t>
            </a:r>
          </a:p>
          <a:p>
            <a:pPr eaLnBrk="1" hangingPunct="1">
              <a:spcBef>
                <a:spcPct val="0"/>
              </a:spcBef>
            </a:pPr>
            <a:r>
              <a:rPr lang="it-IT" altLang="it-IT" sz="2400">
                <a:latin typeface="Calibri" panose="020F0502020204030204" pitchFamily="34" charset="0"/>
                <a:cs typeface="Calibri" panose="020F0502020204030204" pitchFamily="34" charset="0"/>
              </a:rPr>
              <a:t>Irregolarità corticali</a:t>
            </a:r>
          </a:p>
          <a:p>
            <a:pPr eaLnBrk="1" hangingPunct="1">
              <a:spcBef>
                <a:spcPct val="0"/>
              </a:spcBef>
            </a:pPr>
            <a:r>
              <a:rPr lang="it-IT" altLang="it-IT" sz="2400">
                <a:latin typeface="Calibri" panose="020F0502020204030204" pitchFamily="34" charset="0"/>
                <a:cs typeface="Calibri" panose="020F0502020204030204" pitchFamily="34" charset="0"/>
              </a:rPr>
              <a:t>Erosioni</a:t>
            </a:r>
          </a:p>
          <a:p>
            <a:pPr eaLnBrk="1" hangingPunct="1">
              <a:spcBef>
                <a:spcPct val="0"/>
              </a:spcBef>
            </a:pPr>
            <a:r>
              <a:rPr lang="it-IT" altLang="it-IT" sz="2400">
                <a:latin typeface="Calibri" panose="020F0502020204030204" pitchFamily="34" charset="0"/>
                <a:cs typeface="Calibri" panose="020F0502020204030204" pitchFamily="34" charset="0"/>
              </a:rPr>
              <a:t>Calcificazioni t. molli</a:t>
            </a:r>
          </a:p>
          <a:p>
            <a:pPr eaLnBrk="1" hangingPunct="1">
              <a:spcBef>
                <a:spcPct val="0"/>
              </a:spcBef>
            </a:pPr>
            <a:r>
              <a:rPr lang="it-IT" altLang="it-IT" sz="2400">
                <a:latin typeface="Calibri" panose="020F0502020204030204" pitchFamily="34" charset="0"/>
                <a:cs typeface="Calibri" panose="020F0502020204030204" pitchFamily="34" charset="0"/>
              </a:rPr>
              <a:t>Neoapposizione ossea</a:t>
            </a:r>
          </a:p>
        </p:txBody>
      </p:sp>
      <p:sp>
        <p:nvSpPr>
          <p:cNvPr id="83972" name="Text Box 8">
            <a:extLst>
              <a:ext uri="{FF2B5EF4-FFF2-40B4-BE49-F238E27FC236}">
                <a16:creationId xmlns:a16="http://schemas.microsoft.com/office/drawing/2014/main" id="{B86D7976-526B-401F-AFAE-BC887B57747E}"/>
              </a:ext>
            </a:extLst>
          </p:cNvPr>
          <p:cNvSpPr txBox="1">
            <a:spLocks noChangeArrowheads="1"/>
          </p:cNvSpPr>
          <p:nvPr/>
        </p:nvSpPr>
        <p:spPr bwMode="auto">
          <a:xfrm>
            <a:off x="1733407" y="5829302"/>
            <a:ext cx="2619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400" dirty="0" err="1">
                <a:latin typeface="Calibri" panose="020F0502020204030204" pitchFamily="34" charset="0"/>
                <a:cs typeface="Calibri" panose="020F0502020204030204" pitchFamily="34" charset="0"/>
              </a:rPr>
              <a:t>Ipercaptazione</a:t>
            </a:r>
            <a:endParaRPr lang="it-IT" altLang="it-IT" sz="2400" dirty="0">
              <a:latin typeface="Calibri" panose="020F0502020204030204" pitchFamily="34" charset="0"/>
              <a:cs typeface="Calibri" panose="020F0502020204030204" pitchFamily="34" charset="0"/>
            </a:endParaRPr>
          </a:p>
        </p:txBody>
      </p:sp>
      <p:sp>
        <p:nvSpPr>
          <p:cNvPr id="83973" name="Rectangle 9">
            <a:extLst>
              <a:ext uri="{FF2B5EF4-FFF2-40B4-BE49-F238E27FC236}">
                <a16:creationId xmlns:a16="http://schemas.microsoft.com/office/drawing/2014/main" id="{653752DE-FB2E-456D-88AB-FB7A7FE50A12}"/>
              </a:ext>
            </a:extLst>
          </p:cNvPr>
          <p:cNvSpPr>
            <a:spLocks noChangeArrowheads="1"/>
          </p:cNvSpPr>
          <p:nvPr/>
        </p:nvSpPr>
        <p:spPr bwMode="auto">
          <a:xfrm>
            <a:off x="1638300" y="3332958"/>
            <a:ext cx="3571009" cy="2453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600" b="1" dirty="0">
                <a:solidFill>
                  <a:srgbClr val="002060"/>
                </a:solidFill>
                <a:latin typeface="Calibri" panose="020F0502020204030204" pitchFamily="34" charset="0"/>
                <a:cs typeface="Calibri" panose="020F0502020204030204" pitchFamily="34" charset="0"/>
              </a:rPr>
              <a:t>Scintigrafia</a:t>
            </a:r>
            <a:br>
              <a:rPr lang="it-IT" altLang="it-IT" sz="3600" b="1" dirty="0">
                <a:solidFill>
                  <a:schemeClr val="tx2"/>
                </a:solidFill>
                <a:latin typeface="Calibri" panose="020F0502020204030204" pitchFamily="34" charset="0"/>
                <a:cs typeface="Calibri" panose="020F0502020204030204" pitchFamily="34" charset="0"/>
              </a:rPr>
            </a:br>
            <a:r>
              <a:rPr lang="en-US" altLang="it-IT" sz="2800" dirty="0">
                <a:latin typeface="Calibri" panose="020F0502020204030204" pitchFamily="34" charset="0"/>
                <a:cs typeface="Calibri" panose="020F0502020204030204" pitchFamily="34" charset="0"/>
              </a:rPr>
              <a:t>- </a:t>
            </a:r>
            <a:r>
              <a:rPr lang="it-IT" altLang="it-IT" sz="2800" dirty="0">
                <a:latin typeface="Calibri" panose="020F0502020204030204" pitchFamily="34" charset="0"/>
                <a:cs typeface="Calibri" panose="020F0502020204030204" pitchFamily="34" charset="0"/>
              </a:rPr>
              <a:t>sensibile</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 aspecifica</a:t>
            </a:r>
            <a:br>
              <a:rPr lang="it-IT" altLang="it-IT" sz="2800" dirty="0">
                <a:latin typeface="Calibri" panose="020F0502020204030204" pitchFamily="34" charset="0"/>
                <a:cs typeface="Calibri" panose="020F0502020204030204" pitchFamily="34" charset="0"/>
              </a:rPr>
            </a:br>
            <a:r>
              <a:rPr lang="it-IT" altLang="it-IT" sz="2800" dirty="0">
                <a:latin typeface="Calibri" panose="020F0502020204030204" pitchFamily="34" charset="0"/>
                <a:cs typeface="Calibri" panose="020F0502020204030204" pitchFamily="34" charset="0"/>
              </a:rPr>
              <a:t>- basso dettaglio anatomico</a:t>
            </a:r>
          </a:p>
        </p:txBody>
      </p:sp>
      <p:pic>
        <p:nvPicPr>
          <p:cNvPr id="83974" name="Picture 9">
            <a:extLst>
              <a:ext uri="{FF2B5EF4-FFF2-40B4-BE49-F238E27FC236}">
                <a16:creationId xmlns:a16="http://schemas.microsoft.com/office/drawing/2014/main" id="{0147A870-18D6-461C-A16B-14BF699B5D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309" y="3332958"/>
            <a:ext cx="287178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5" name="Picture 10">
            <a:extLst>
              <a:ext uri="{FF2B5EF4-FFF2-40B4-BE49-F238E27FC236}">
                <a16:creationId xmlns:a16="http://schemas.microsoft.com/office/drawing/2014/main" id="{B8DF4633-6BC9-4896-99AB-54D282EAB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836614"/>
            <a:ext cx="29718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976" name="Picture 3" descr="sci">
            <a:extLst>
              <a:ext uri="{FF2B5EF4-FFF2-40B4-BE49-F238E27FC236}">
                <a16:creationId xmlns:a16="http://schemas.microsoft.com/office/drawing/2014/main" id="{98AD8E34-DF5D-4C0D-B2AE-5854563009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756" b="34695"/>
          <a:stretch>
            <a:fillRect/>
          </a:stretch>
        </p:blipFill>
        <p:spPr bwMode="auto">
          <a:xfrm>
            <a:off x="8395132" y="1126854"/>
            <a:ext cx="2743921" cy="4720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503364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a:extLst>
              <a:ext uri="{FF2B5EF4-FFF2-40B4-BE49-F238E27FC236}">
                <a16:creationId xmlns:a16="http://schemas.microsoft.com/office/drawing/2014/main" id="{9EE4B017-EB38-464A-A45A-C1207B2B070C}"/>
              </a:ext>
            </a:extLst>
          </p:cNvPr>
          <p:cNvSpPr>
            <a:spLocks noGrp="1" noChangeArrowheads="1"/>
          </p:cNvSpPr>
          <p:nvPr>
            <p:ph type="body" idx="4294967295"/>
          </p:nvPr>
        </p:nvSpPr>
        <p:spPr>
          <a:xfrm>
            <a:off x="830261" y="1160463"/>
            <a:ext cx="3306763" cy="4252912"/>
          </a:xfrm>
        </p:spPr>
        <p:txBody>
          <a:bodyPr>
            <a:normAutofit fontScale="92500" lnSpcReduction="20000"/>
          </a:bodyPr>
          <a:lstStyle/>
          <a:p>
            <a:pPr marL="273050" indent="-273050">
              <a:lnSpc>
                <a:spcPct val="80000"/>
              </a:lnSpc>
            </a:pPr>
            <a:r>
              <a:rPr lang="it-IT" altLang="it-IT" sz="2200" dirty="0">
                <a:latin typeface="Calibri" panose="020F0502020204030204" pitchFamily="34" charset="0"/>
              </a:rPr>
              <a:t>Perdita della normale  </a:t>
            </a:r>
            <a:r>
              <a:rPr lang="it-IT" altLang="it-IT" sz="2200" dirty="0" err="1">
                <a:latin typeface="Calibri" panose="020F0502020204030204" pitchFamily="34" charset="0"/>
              </a:rPr>
              <a:t>ecogenicità</a:t>
            </a:r>
            <a:r>
              <a:rPr lang="it-IT" altLang="it-IT" sz="2200" dirty="0">
                <a:latin typeface="Calibri" panose="020F0502020204030204" pitchFamily="34" charset="0"/>
              </a:rPr>
              <a:t> fibrillare</a:t>
            </a:r>
          </a:p>
          <a:p>
            <a:pPr marL="273050" indent="-273050">
              <a:lnSpc>
                <a:spcPct val="80000"/>
              </a:lnSpc>
            </a:pPr>
            <a:endParaRPr lang="it-IT" altLang="it-IT" sz="2200" dirty="0">
              <a:latin typeface="Calibri" panose="020F0502020204030204" pitchFamily="34" charset="0"/>
            </a:endParaRPr>
          </a:p>
          <a:p>
            <a:pPr marL="273050" indent="-273050">
              <a:lnSpc>
                <a:spcPct val="80000"/>
              </a:lnSpc>
            </a:pPr>
            <a:r>
              <a:rPr lang="it-IT" altLang="it-IT" sz="2200" dirty="0">
                <a:latin typeface="Calibri" panose="020F0502020204030204" pitchFamily="34" charset="0"/>
              </a:rPr>
              <a:t>Ispessimento tendineo</a:t>
            </a:r>
          </a:p>
          <a:p>
            <a:pPr marL="273050" indent="-273050">
              <a:lnSpc>
                <a:spcPct val="80000"/>
              </a:lnSpc>
            </a:pPr>
            <a:endParaRPr lang="it-IT" altLang="it-IT" sz="2200" dirty="0">
              <a:latin typeface="Calibri" panose="020F0502020204030204" pitchFamily="34" charset="0"/>
            </a:endParaRPr>
          </a:p>
          <a:p>
            <a:pPr marL="273050" indent="-273050">
              <a:lnSpc>
                <a:spcPct val="80000"/>
              </a:lnSpc>
            </a:pPr>
            <a:r>
              <a:rPr lang="it-IT" altLang="it-IT" sz="2200" dirty="0">
                <a:latin typeface="Calibri" panose="020F0502020204030204" pitchFamily="34" charset="0"/>
              </a:rPr>
              <a:t>Modificazioni focali </a:t>
            </a:r>
            <a:r>
              <a:rPr lang="it-IT" altLang="it-IT" sz="2200" dirty="0" err="1">
                <a:latin typeface="Calibri" panose="020F0502020204030204" pitchFamily="34" charset="0"/>
              </a:rPr>
              <a:t>intralesionali</a:t>
            </a:r>
            <a:r>
              <a:rPr lang="it-IT" altLang="it-IT" sz="2200" dirty="0">
                <a:latin typeface="Calibri" panose="020F0502020204030204" pitchFamily="34" charset="0"/>
              </a:rPr>
              <a:t> delle inserzioni tendinee</a:t>
            </a:r>
          </a:p>
          <a:p>
            <a:pPr marL="273050" indent="-273050">
              <a:lnSpc>
                <a:spcPct val="80000"/>
              </a:lnSpc>
            </a:pPr>
            <a:endParaRPr lang="it-IT" altLang="it-IT" sz="2200" dirty="0">
              <a:latin typeface="Calibri" panose="020F0502020204030204" pitchFamily="34" charset="0"/>
            </a:endParaRPr>
          </a:p>
          <a:p>
            <a:pPr marL="273050" indent="-273050">
              <a:lnSpc>
                <a:spcPct val="80000"/>
              </a:lnSpc>
            </a:pPr>
            <a:r>
              <a:rPr lang="it-IT" altLang="it-IT" sz="2200" dirty="0">
                <a:latin typeface="Calibri" panose="020F0502020204030204" pitchFamily="34" charset="0"/>
              </a:rPr>
              <a:t>Depositi </a:t>
            </a:r>
            <a:r>
              <a:rPr lang="it-IT" altLang="it-IT" sz="2200" dirty="0" err="1">
                <a:latin typeface="Calibri" panose="020F0502020204030204" pitchFamily="34" charset="0"/>
              </a:rPr>
              <a:t>calcifici</a:t>
            </a:r>
            <a:endParaRPr lang="it-IT" altLang="it-IT" sz="2200" dirty="0">
              <a:latin typeface="Calibri" panose="020F0502020204030204" pitchFamily="34" charset="0"/>
            </a:endParaRPr>
          </a:p>
          <a:p>
            <a:pPr marL="273050" indent="-273050">
              <a:lnSpc>
                <a:spcPct val="80000"/>
              </a:lnSpc>
            </a:pPr>
            <a:endParaRPr lang="it-IT" altLang="it-IT" sz="2200" dirty="0">
              <a:latin typeface="Calibri" panose="020F0502020204030204" pitchFamily="34" charset="0"/>
            </a:endParaRPr>
          </a:p>
          <a:p>
            <a:pPr marL="273050" indent="-273050">
              <a:lnSpc>
                <a:spcPct val="80000"/>
              </a:lnSpc>
            </a:pPr>
            <a:r>
              <a:rPr lang="it-IT" altLang="it-IT" sz="2200" dirty="0">
                <a:latin typeface="Calibri" panose="020F0502020204030204" pitchFamily="34" charset="0"/>
              </a:rPr>
              <a:t>Alterazioni periostali </a:t>
            </a:r>
          </a:p>
          <a:p>
            <a:pPr marL="273050" indent="-273050">
              <a:lnSpc>
                <a:spcPct val="80000"/>
              </a:lnSpc>
              <a:buNone/>
            </a:pPr>
            <a:r>
              <a:rPr lang="it-IT" altLang="it-IT" sz="2200" dirty="0">
                <a:latin typeface="Calibri" panose="020F0502020204030204" pitchFamily="34" charset="0"/>
              </a:rPr>
              <a:t>	(erosioni, periostite)</a:t>
            </a:r>
          </a:p>
        </p:txBody>
      </p:sp>
      <p:pic>
        <p:nvPicPr>
          <p:cNvPr id="86019" name="Picture 4">
            <a:extLst>
              <a:ext uri="{FF2B5EF4-FFF2-40B4-BE49-F238E27FC236}">
                <a16:creationId xmlns:a16="http://schemas.microsoft.com/office/drawing/2014/main" id="{4FDC04B1-EC3C-4536-A472-A5E970E89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164" y="133350"/>
            <a:ext cx="2370200" cy="459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0" name="Text Box 6">
            <a:extLst>
              <a:ext uri="{FF2B5EF4-FFF2-40B4-BE49-F238E27FC236}">
                <a16:creationId xmlns:a16="http://schemas.microsoft.com/office/drawing/2014/main" id="{8B117559-60A1-42D1-8732-0BEC6D52375B}"/>
              </a:ext>
            </a:extLst>
          </p:cNvPr>
          <p:cNvSpPr txBox="1">
            <a:spLocks noChangeArrowheads="1"/>
          </p:cNvSpPr>
          <p:nvPr/>
        </p:nvSpPr>
        <p:spPr bwMode="auto">
          <a:xfrm>
            <a:off x="4727576" y="5310189"/>
            <a:ext cx="583247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it-IT" altLang="it-IT" sz="2200">
                <a:latin typeface="Calibri" panose="020F0502020204030204" pitchFamily="34" charset="0"/>
              </a:rPr>
              <a:t>Ipervascolarizzazione e iperemia</a:t>
            </a:r>
          </a:p>
          <a:p>
            <a:pPr eaLnBrk="1" hangingPunct="1">
              <a:spcBef>
                <a:spcPct val="0"/>
              </a:spcBef>
            </a:pPr>
            <a:r>
              <a:rPr lang="it-IT" altLang="it-IT" sz="2200" b="1" u="sng">
                <a:latin typeface="Calibri" panose="020F0502020204030204" pitchFamily="34" charset="0"/>
              </a:rPr>
              <a:t>Vascolarizzazione dell’osso corticale </a:t>
            </a:r>
          </a:p>
          <a:p>
            <a:pPr eaLnBrk="1" hangingPunct="1">
              <a:spcBef>
                <a:spcPct val="0"/>
              </a:spcBef>
              <a:buFontTx/>
              <a:buNone/>
            </a:pPr>
            <a:r>
              <a:rPr lang="it-IT" altLang="it-IT" sz="2200">
                <a:latin typeface="Calibri" panose="020F0502020204030204" pitchFamily="34" charset="0"/>
              </a:rPr>
              <a:t>	nel sito di inserzione</a:t>
            </a:r>
          </a:p>
        </p:txBody>
      </p:sp>
      <p:sp>
        <p:nvSpPr>
          <p:cNvPr id="86021" name="Text Box 7">
            <a:extLst>
              <a:ext uri="{FF2B5EF4-FFF2-40B4-BE49-F238E27FC236}">
                <a16:creationId xmlns:a16="http://schemas.microsoft.com/office/drawing/2014/main" id="{C90F95A5-84EE-40F2-8AE2-0C1734E4697C}"/>
              </a:ext>
            </a:extLst>
          </p:cNvPr>
          <p:cNvSpPr txBox="1">
            <a:spLocks noChangeArrowheads="1"/>
          </p:cNvSpPr>
          <p:nvPr/>
        </p:nvSpPr>
        <p:spPr bwMode="auto">
          <a:xfrm>
            <a:off x="1631950" y="44451"/>
            <a:ext cx="28082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600" b="1">
                <a:solidFill>
                  <a:srgbClr val="002060"/>
                </a:solidFill>
                <a:latin typeface="Calibri" panose="020F0502020204030204" pitchFamily="34" charset="0"/>
              </a:rPr>
              <a:t>Ecografia</a:t>
            </a:r>
          </a:p>
        </p:txBody>
      </p:sp>
      <p:sp>
        <p:nvSpPr>
          <p:cNvPr id="86022" name="Text Box 8">
            <a:extLst>
              <a:ext uri="{FF2B5EF4-FFF2-40B4-BE49-F238E27FC236}">
                <a16:creationId xmlns:a16="http://schemas.microsoft.com/office/drawing/2014/main" id="{3F7C179B-21E5-4215-A822-7BC38D658989}"/>
              </a:ext>
            </a:extLst>
          </p:cNvPr>
          <p:cNvSpPr txBox="1">
            <a:spLocks noChangeArrowheads="1"/>
          </p:cNvSpPr>
          <p:nvPr/>
        </p:nvSpPr>
        <p:spPr bwMode="auto">
          <a:xfrm>
            <a:off x="5951538" y="4725988"/>
            <a:ext cx="4017962"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b="1">
                <a:solidFill>
                  <a:srgbClr val="002060"/>
                </a:solidFill>
                <a:latin typeface="Calibri" panose="020F0502020204030204" pitchFamily="34" charset="0"/>
              </a:rPr>
              <a:t>Power-doppler (PDUS)</a:t>
            </a:r>
          </a:p>
        </p:txBody>
      </p:sp>
      <p:pic>
        <p:nvPicPr>
          <p:cNvPr id="86023" name="Picture 2">
            <a:extLst>
              <a:ext uri="{FF2B5EF4-FFF2-40B4-BE49-F238E27FC236}">
                <a16:creationId xmlns:a16="http://schemas.microsoft.com/office/drawing/2014/main" id="{CB204233-0667-458B-8E86-DE9158E4A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78" t="8826" r="15788" b="19702"/>
          <a:stretch>
            <a:fillRect/>
          </a:stretch>
        </p:blipFill>
        <p:spPr bwMode="auto">
          <a:xfrm>
            <a:off x="7345364" y="133350"/>
            <a:ext cx="3022453"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567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A3311B-9979-47FF-B09B-D59D91D35DCC}"/>
              </a:ext>
            </a:extLst>
          </p:cNvPr>
          <p:cNvSpPr>
            <a:spLocks noGrp="1"/>
          </p:cNvSpPr>
          <p:nvPr>
            <p:ph type="title"/>
          </p:nvPr>
        </p:nvSpPr>
        <p:spPr/>
        <p:txBody>
          <a:bodyPr>
            <a:normAutofit/>
          </a:bodyPr>
          <a:lstStyle/>
          <a:p>
            <a:r>
              <a:rPr lang="it-IT" dirty="0"/>
              <a:t>Ruolo di HLA-B27</a:t>
            </a:r>
          </a:p>
        </p:txBody>
      </p:sp>
      <p:sp>
        <p:nvSpPr>
          <p:cNvPr id="3" name="Segnaposto contenuto 2">
            <a:extLst>
              <a:ext uri="{FF2B5EF4-FFF2-40B4-BE49-F238E27FC236}">
                <a16:creationId xmlns:a16="http://schemas.microsoft.com/office/drawing/2014/main" id="{08D28101-0905-4EF3-BD0F-8BC9F72518AA}"/>
              </a:ext>
            </a:extLst>
          </p:cNvPr>
          <p:cNvSpPr>
            <a:spLocks noGrp="1"/>
          </p:cNvSpPr>
          <p:nvPr>
            <p:ph idx="1"/>
          </p:nvPr>
        </p:nvSpPr>
        <p:spPr>
          <a:xfrm>
            <a:off x="510621" y="1319794"/>
            <a:ext cx="11166267" cy="4921980"/>
          </a:xfrm>
        </p:spPr>
        <p:txBody>
          <a:bodyPr>
            <a:normAutofit lnSpcReduction="10000"/>
          </a:bodyPr>
          <a:lstStyle/>
          <a:p>
            <a:pPr>
              <a:lnSpc>
                <a:spcPct val="110000"/>
              </a:lnSpc>
              <a:spcBef>
                <a:spcPct val="0"/>
              </a:spcBef>
              <a:spcAft>
                <a:spcPts val="0"/>
              </a:spcAft>
            </a:pPr>
            <a:r>
              <a:rPr lang="it-IT" altLang="it-IT" sz="2400" b="1" dirty="0">
                <a:latin typeface="Calibri" panose="020F0502020204030204" pitchFamily="34" charset="0"/>
                <a:cs typeface="Calibri" panose="020F0502020204030204" pitchFamily="34" charset="0"/>
              </a:rPr>
              <a:t>The </a:t>
            </a:r>
            <a:r>
              <a:rPr lang="it-IT" altLang="it-IT" sz="2400" b="1" dirty="0" err="1">
                <a:latin typeface="Calibri" panose="020F0502020204030204" pitchFamily="34" charset="0"/>
                <a:cs typeface="Calibri" panose="020F0502020204030204" pitchFamily="34" charset="0"/>
              </a:rPr>
              <a:t>arthritogenic</a:t>
            </a:r>
            <a:r>
              <a:rPr lang="it-IT" altLang="it-IT" sz="2400" b="1" dirty="0">
                <a:latin typeface="Calibri" panose="020F0502020204030204" pitchFamily="34" charset="0"/>
                <a:cs typeface="Calibri" panose="020F0502020204030204" pitchFamily="34" charset="0"/>
              </a:rPr>
              <a:t> peptide </a:t>
            </a:r>
            <a:r>
              <a:rPr lang="it-IT" altLang="it-IT" sz="2400" b="1" dirty="0" err="1">
                <a:latin typeface="Calibri" panose="020F0502020204030204" pitchFamily="34" charset="0"/>
                <a:cs typeface="Calibri" panose="020F0502020204030204" pitchFamily="34" charset="0"/>
              </a:rPr>
              <a:t>hypothesis</a:t>
            </a:r>
            <a:r>
              <a:rPr lang="it-IT" altLang="it-IT" sz="2400" b="1" dirty="0">
                <a:latin typeface="Calibri" panose="020F0502020204030204" pitchFamily="34" charset="0"/>
                <a:cs typeface="Calibri" panose="020F0502020204030204" pitchFamily="34" charset="0"/>
              </a:rPr>
              <a:t> :</a:t>
            </a:r>
          </a:p>
          <a:p>
            <a:pPr lvl="1">
              <a:lnSpc>
                <a:spcPct val="110000"/>
              </a:lnSpc>
              <a:spcBef>
                <a:spcPct val="0"/>
              </a:spcBef>
              <a:spcAft>
                <a:spcPts val="0"/>
              </a:spcAft>
            </a:pPr>
            <a:r>
              <a:rPr lang="en-US" altLang="it-IT" sz="2000" dirty="0">
                <a:latin typeface="Calibri" panose="020F0502020204030204" pitchFamily="34" charset="0"/>
                <a:cs typeface="Calibri" panose="020F0502020204030204" pitchFamily="34" charset="0"/>
              </a:rPr>
              <a:t>Lies on the ability of HLA-B27 to bind a unique peptide or a set of antigenic peptides. </a:t>
            </a:r>
          </a:p>
          <a:p>
            <a:pPr lvl="1">
              <a:lnSpc>
                <a:spcPct val="110000"/>
              </a:lnSpc>
              <a:spcBef>
                <a:spcPct val="0"/>
              </a:spcBef>
              <a:spcAft>
                <a:spcPts val="0"/>
              </a:spcAft>
            </a:pPr>
            <a:r>
              <a:rPr lang="en-US" altLang="it-IT" sz="2000" i="1" dirty="0">
                <a:latin typeface="Calibri" panose="020F0502020204030204" pitchFamily="34" charset="0"/>
                <a:cs typeface="Calibri" panose="020F0502020204030204" pitchFamily="34" charset="0"/>
              </a:rPr>
              <a:t>Identification of such an ‘arthritogenic peptide’ has been elusive. Current genetic models </a:t>
            </a:r>
            <a:r>
              <a:rPr lang="en-US" altLang="it-IT" sz="2000" i="1" dirty="0" err="1">
                <a:latin typeface="Calibri" panose="020F0502020204030204" pitchFamily="34" charset="0"/>
                <a:cs typeface="Calibri" panose="020F0502020204030204" pitchFamily="34" charset="0"/>
              </a:rPr>
              <a:t>favour</a:t>
            </a:r>
            <a:r>
              <a:rPr lang="en-US" altLang="it-IT" sz="2000" i="1" dirty="0">
                <a:latin typeface="Calibri" panose="020F0502020204030204" pitchFamily="34" charset="0"/>
                <a:cs typeface="Calibri" panose="020F0502020204030204" pitchFamily="34" charset="0"/>
              </a:rPr>
              <a:t> this hypothesis</a:t>
            </a:r>
          </a:p>
          <a:p>
            <a:pPr>
              <a:lnSpc>
                <a:spcPct val="110000"/>
              </a:lnSpc>
              <a:spcAft>
                <a:spcPts val="0"/>
              </a:spcAft>
              <a:defRPr/>
            </a:pPr>
            <a:r>
              <a:rPr lang="it-IT" sz="2400" b="1" dirty="0" err="1">
                <a:latin typeface="Calibri" panose="020F0502020204030204" pitchFamily="34" charset="0"/>
                <a:cs typeface="Calibri" panose="020F0502020204030204" pitchFamily="34" charset="0"/>
              </a:rPr>
              <a:t>Homodimers</a:t>
            </a:r>
            <a:r>
              <a:rPr lang="it-IT" sz="2400" b="1" dirty="0">
                <a:latin typeface="Calibri" panose="020F0502020204030204" pitchFamily="34" charset="0"/>
                <a:cs typeface="Calibri" panose="020F0502020204030204" pitchFamily="34" charset="0"/>
              </a:rPr>
              <a:t> </a:t>
            </a:r>
            <a:r>
              <a:rPr lang="it-IT" sz="2400" b="1" dirty="0" err="1">
                <a:latin typeface="Calibri" panose="020F0502020204030204" pitchFamily="34" charset="0"/>
                <a:cs typeface="Calibri" panose="020F0502020204030204" pitchFamily="34" charset="0"/>
              </a:rPr>
              <a:t>theory</a:t>
            </a:r>
            <a:r>
              <a:rPr lang="it-IT" sz="2400" b="1" dirty="0">
                <a:latin typeface="Calibri" panose="020F0502020204030204" pitchFamily="34" charset="0"/>
                <a:cs typeface="Calibri" panose="020F0502020204030204" pitchFamily="34" charset="0"/>
              </a:rPr>
              <a:t> :</a:t>
            </a:r>
          </a:p>
          <a:p>
            <a:pPr lvl="1">
              <a:lnSpc>
                <a:spcPct val="110000"/>
              </a:lnSpc>
              <a:spcAft>
                <a:spcPts val="0"/>
              </a:spcAft>
              <a:defRPr/>
            </a:pPr>
            <a:r>
              <a:rPr lang="it-IT" sz="2000" dirty="0" err="1">
                <a:latin typeface="Calibri" panose="020F0502020204030204" pitchFamily="34" charset="0"/>
                <a:cs typeface="Calibri" panose="020F0502020204030204" pitchFamily="34" charset="0"/>
              </a:rPr>
              <a:t>propensity</a:t>
            </a:r>
            <a:r>
              <a:rPr lang="it-IT" sz="2000" dirty="0">
                <a:latin typeface="Calibri" panose="020F0502020204030204" pitchFamily="34" charset="0"/>
                <a:cs typeface="Calibri" panose="020F0502020204030204" pitchFamily="34" charset="0"/>
              </a:rPr>
              <a:t> for HLA-B27 heavy </a:t>
            </a:r>
            <a:r>
              <a:rPr lang="en-US" sz="2000" dirty="0">
                <a:latin typeface="Calibri" panose="020F0502020204030204" pitchFamily="34" charset="0"/>
                <a:cs typeface="Calibri" panose="020F0502020204030204" pitchFamily="34" charset="0"/>
              </a:rPr>
              <a:t>chains to self-associate or form homodimers (by Cys67 residue) in their extracellular α1 domain . </a:t>
            </a:r>
          </a:p>
          <a:p>
            <a:pPr marL="635508" lvl="1" indent="-342900">
              <a:lnSpc>
                <a:spcPct val="110000"/>
              </a:lnSpc>
              <a:spcAft>
                <a:spcPts val="0"/>
              </a:spcAft>
              <a:buFontTx/>
              <a:buChar char="-"/>
              <a:defRPr/>
            </a:pPr>
            <a:r>
              <a:rPr lang="en-US" sz="2000" dirty="0">
                <a:latin typeface="Calibri" panose="020F0502020204030204" pitchFamily="34" charset="0"/>
                <a:cs typeface="Calibri" panose="020F0502020204030204" pitchFamily="34" charset="0"/>
              </a:rPr>
              <a:t>giving rise to a proinflammatory unfolded protein response. </a:t>
            </a:r>
          </a:p>
          <a:p>
            <a:pPr marL="635508" lvl="1" indent="-342900">
              <a:lnSpc>
                <a:spcPct val="110000"/>
              </a:lnSpc>
              <a:spcAft>
                <a:spcPts val="0"/>
              </a:spcAft>
              <a:buFontTx/>
              <a:buChar char="-"/>
              <a:defRPr/>
            </a:pPr>
            <a:r>
              <a:rPr lang="en-US" sz="2000" dirty="0">
                <a:latin typeface="Calibri" panose="020F0502020204030204" pitchFamily="34" charset="0"/>
                <a:cs typeface="Calibri" panose="020F0502020204030204" pitchFamily="34" charset="0"/>
              </a:rPr>
              <a:t>act as ligands for a number of NK and related cell surface receptors.</a:t>
            </a:r>
          </a:p>
          <a:p>
            <a:pPr marL="578358" lvl="1" indent="-285750">
              <a:lnSpc>
                <a:spcPct val="110000"/>
              </a:lnSpc>
              <a:spcAft>
                <a:spcPts val="0"/>
              </a:spcAft>
              <a:defRPr/>
            </a:pPr>
            <a:r>
              <a:rPr lang="en-US" sz="2000" i="1" dirty="0">
                <a:latin typeface="Calibri" panose="020F0502020204030204" pitchFamily="34" charset="0"/>
                <a:cs typeface="Calibri" panose="020F0502020204030204" pitchFamily="34" charset="0"/>
              </a:rPr>
              <a:t>Not adequate by itself to explain </a:t>
            </a:r>
            <a:r>
              <a:rPr lang="it-IT" sz="2000" i="1" dirty="0" err="1">
                <a:latin typeface="Calibri" panose="020F0502020204030204" pitchFamily="34" charset="0"/>
                <a:cs typeface="Calibri" panose="020F0502020204030204" pitchFamily="34" charset="0"/>
              </a:rPr>
              <a:t>susceptibility</a:t>
            </a:r>
            <a:r>
              <a:rPr lang="it-IT" sz="2000" i="1" dirty="0">
                <a:latin typeface="Calibri" panose="020F0502020204030204" pitchFamily="34" charset="0"/>
                <a:cs typeface="Calibri" panose="020F0502020204030204" pitchFamily="34" charset="0"/>
              </a:rPr>
              <a:t> to AS</a:t>
            </a:r>
            <a:endParaRPr lang="en-US" altLang="it-IT" sz="2000" i="1" dirty="0">
              <a:latin typeface="Calibri" panose="020F0502020204030204" pitchFamily="34" charset="0"/>
              <a:cs typeface="Calibri" panose="020F0502020204030204" pitchFamily="34" charset="0"/>
            </a:endParaRPr>
          </a:p>
          <a:p>
            <a:pPr algn="just">
              <a:lnSpc>
                <a:spcPct val="110000"/>
              </a:lnSpc>
              <a:spcBef>
                <a:spcPct val="0"/>
              </a:spcBef>
              <a:spcAft>
                <a:spcPts val="0"/>
              </a:spcAft>
            </a:pPr>
            <a:r>
              <a:rPr lang="en-US" altLang="it-IT" sz="2400" b="1" dirty="0">
                <a:latin typeface="Calibri" panose="020F0502020204030204" pitchFamily="34" charset="0"/>
                <a:cs typeface="Calibri" panose="020F0502020204030204" pitchFamily="34" charset="0"/>
              </a:rPr>
              <a:t>Abnormal efficiency to kill some intracellular bacterial microorganism</a:t>
            </a:r>
          </a:p>
          <a:p>
            <a:pPr lvl="1">
              <a:lnSpc>
                <a:spcPct val="120000"/>
              </a:lnSpc>
              <a:spcBef>
                <a:spcPct val="0"/>
              </a:spcBef>
              <a:spcAft>
                <a:spcPts val="0"/>
              </a:spcAft>
            </a:pPr>
            <a:r>
              <a:rPr lang="en-US" altLang="it-IT" sz="2000" dirty="0">
                <a:latin typeface="Calibri" panose="020F0502020204030204" pitchFamily="34" charset="0"/>
                <a:cs typeface="Calibri" panose="020F0502020204030204" pitchFamily="34" charset="0"/>
              </a:rPr>
              <a:t>HLA-B27-positive individuals are more efficient at handling certain viral infections (HIV, hepatitis C, influenza) and less able to combat other intracellular bacterial </a:t>
            </a:r>
            <a:r>
              <a:rPr lang="it-IT" altLang="it-IT" sz="2000" dirty="0" err="1">
                <a:latin typeface="Calibri" panose="020F0502020204030204" pitchFamily="34" charset="0"/>
                <a:cs typeface="Calibri" panose="020F0502020204030204" pitchFamily="34" charset="0"/>
              </a:rPr>
              <a:t>infections</a:t>
            </a:r>
            <a:r>
              <a:rPr lang="it-IT" altLang="it-IT" sz="2000" dirty="0">
                <a:latin typeface="Calibri" panose="020F0502020204030204" pitchFamily="34" charset="0"/>
                <a:cs typeface="Calibri" panose="020F0502020204030204" pitchFamily="34" charset="0"/>
              </a:rPr>
              <a:t> (Salmonella, </a:t>
            </a:r>
            <a:r>
              <a:rPr lang="it-IT" altLang="it-IT" sz="2000" dirty="0" err="1">
                <a:latin typeface="Calibri" panose="020F0502020204030204" pitchFamily="34" charset="0"/>
                <a:cs typeface="Calibri" panose="020F0502020204030204" pitchFamily="34" charset="0"/>
              </a:rPr>
              <a:t>Shigella</a:t>
            </a:r>
            <a:r>
              <a:rPr lang="it-IT" altLang="it-IT" sz="2000" dirty="0">
                <a:latin typeface="Calibri" panose="020F0502020204030204" pitchFamily="34" charset="0"/>
                <a:cs typeface="Calibri" panose="020F0502020204030204" pitchFamily="34" charset="0"/>
              </a:rPr>
              <a:t> , </a:t>
            </a:r>
            <a:r>
              <a:rPr lang="it-IT" altLang="it-IT" sz="2000" dirty="0" err="1">
                <a:latin typeface="Calibri" panose="020F0502020204030204" pitchFamily="34" charset="0"/>
                <a:cs typeface="Calibri" panose="020F0502020204030204" pitchFamily="34" charset="0"/>
              </a:rPr>
              <a:t>Chlamydia</a:t>
            </a:r>
            <a:r>
              <a:rPr lang="it-IT" altLang="it-IT" sz="2000" dirty="0">
                <a:latin typeface="Calibri" panose="020F0502020204030204" pitchFamily="34" charset="0"/>
                <a:cs typeface="Calibri" panose="020F0502020204030204" pitchFamily="34" charset="0"/>
              </a:rPr>
              <a:t>, </a:t>
            </a:r>
            <a:r>
              <a:rPr lang="it-IT" altLang="it-IT" sz="2000" dirty="0" err="1">
                <a:latin typeface="Calibri" panose="020F0502020204030204" pitchFamily="34" charset="0"/>
                <a:cs typeface="Calibri" panose="020F0502020204030204" pitchFamily="34" charset="0"/>
              </a:rPr>
              <a:t>etc</a:t>
            </a:r>
            <a:r>
              <a:rPr lang="it-IT" altLang="it-IT" sz="2000" dirty="0">
                <a:latin typeface="Calibri" panose="020F0502020204030204" pitchFamily="34" charset="0"/>
                <a:cs typeface="Calibri" panose="020F0502020204030204" pitchFamily="34" charset="0"/>
              </a:rPr>
              <a:t>). </a:t>
            </a:r>
            <a:endParaRPr lang="en-US" altLang="it-IT" sz="2000" dirty="0">
              <a:latin typeface="Calibri" panose="020F0502020204030204" pitchFamily="34" charset="0"/>
              <a:cs typeface="Calibri" panose="020F0502020204030204" pitchFamily="34" charset="0"/>
            </a:endParaRPr>
          </a:p>
          <a:p>
            <a:pPr marL="0" indent="0">
              <a:buNone/>
            </a:pPr>
            <a:endParaRPr lang="it-IT" dirty="0"/>
          </a:p>
        </p:txBody>
      </p:sp>
    </p:spTree>
    <p:extLst>
      <p:ext uri="{BB962C8B-B14F-4D97-AF65-F5344CB8AC3E}">
        <p14:creationId xmlns:p14="http://schemas.microsoft.com/office/powerpoint/2010/main" val="647155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a:extLst>
              <a:ext uri="{FF2B5EF4-FFF2-40B4-BE49-F238E27FC236}">
                <a16:creationId xmlns:a16="http://schemas.microsoft.com/office/drawing/2014/main" id="{CA47E677-3462-4578-8E46-D5ED11C5D9CA}"/>
              </a:ext>
            </a:extLst>
          </p:cNvPr>
          <p:cNvSpPr>
            <a:spLocks noGrp="1" noChangeArrowheads="1"/>
          </p:cNvSpPr>
          <p:nvPr>
            <p:ph type="body" idx="4294967295"/>
          </p:nvPr>
        </p:nvSpPr>
        <p:spPr>
          <a:xfrm>
            <a:off x="1386467" y="4422922"/>
            <a:ext cx="6309451" cy="1728787"/>
          </a:xfrm>
        </p:spPr>
        <p:txBody>
          <a:bodyPr>
            <a:normAutofit lnSpcReduction="10000"/>
          </a:bodyPr>
          <a:lstStyle/>
          <a:p>
            <a:pPr>
              <a:lnSpc>
                <a:spcPct val="80000"/>
              </a:lnSpc>
            </a:pPr>
            <a:r>
              <a:rPr lang="it-IT" altLang="it-IT" sz="2800" b="1" dirty="0">
                <a:solidFill>
                  <a:srgbClr val="002060"/>
                </a:solidFill>
                <a:latin typeface="Calibri" panose="020F0502020204030204" pitchFamily="34" charset="0"/>
              </a:rPr>
              <a:t>Bone edema</a:t>
            </a:r>
          </a:p>
          <a:p>
            <a:pPr>
              <a:lnSpc>
                <a:spcPct val="80000"/>
              </a:lnSpc>
            </a:pPr>
            <a:r>
              <a:rPr lang="it-IT" altLang="it-IT" sz="2800" b="1" dirty="0">
                <a:latin typeface="Calibri" panose="020F0502020204030204" pitchFamily="34" charset="0"/>
              </a:rPr>
              <a:t>Edema tessuti molli circostanti</a:t>
            </a:r>
          </a:p>
          <a:p>
            <a:pPr>
              <a:lnSpc>
                <a:spcPct val="80000"/>
              </a:lnSpc>
            </a:pPr>
            <a:r>
              <a:rPr lang="it-IT" altLang="it-IT" sz="2800" b="1" dirty="0">
                <a:latin typeface="Calibri" panose="020F0502020204030204" pitchFamily="34" charset="0"/>
              </a:rPr>
              <a:t>Aumento intensità di segnale di legamenti e borse dopo </a:t>
            </a:r>
            <a:r>
              <a:rPr lang="it-IT" altLang="it-IT" sz="2800" b="1" dirty="0" err="1">
                <a:latin typeface="Calibri" panose="020F0502020204030204" pitchFamily="34" charset="0"/>
              </a:rPr>
              <a:t>m.d.c</a:t>
            </a:r>
            <a:r>
              <a:rPr lang="it-IT" altLang="it-IT" sz="2800" b="1" dirty="0">
                <a:latin typeface="Calibri" panose="020F0502020204030204" pitchFamily="34" charset="0"/>
              </a:rPr>
              <a:t>.</a:t>
            </a:r>
          </a:p>
        </p:txBody>
      </p:sp>
      <p:sp>
        <p:nvSpPr>
          <p:cNvPr id="88067" name="Text Box 5">
            <a:extLst>
              <a:ext uri="{FF2B5EF4-FFF2-40B4-BE49-F238E27FC236}">
                <a16:creationId xmlns:a16="http://schemas.microsoft.com/office/drawing/2014/main" id="{ABD21592-B8F3-4383-B4C7-D2AAA7D7D8A0}"/>
              </a:ext>
            </a:extLst>
          </p:cNvPr>
          <p:cNvSpPr txBox="1">
            <a:spLocks noChangeArrowheads="1"/>
          </p:cNvSpPr>
          <p:nvPr/>
        </p:nvSpPr>
        <p:spPr bwMode="auto">
          <a:xfrm>
            <a:off x="1260332" y="596616"/>
            <a:ext cx="64078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3600" b="1" dirty="0">
                <a:solidFill>
                  <a:srgbClr val="002060"/>
                </a:solidFill>
                <a:latin typeface="Calibri" panose="020F0502020204030204" pitchFamily="34" charset="0"/>
              </a:rPr>
              <a:t>RM</a:t>
            </a:r>
          </a:p>
          <a:p>
            <a:pPr eaLnBrk="1" hangingPunct="1">
              <a:spcBef>
                <a:spcPct val="0"/>
              </a:spcBef>
              <a:buFontTx/>
              <a:buNone/>
            </a:pPr>
            <a:r>
              <a:rPr lang="it-IT" altLang="it-IT" sz="2000" b="1" dirty="0">
                <a:solidFill>
                  <a:srgbClr val="002060"/>
                </a:solidFill>
                <a:latin typeface="Calibri" panose="020F0502020204030204" pitchFamily="34" charset="0"/>
              </a:rPr>
              <a:t>(</a:t>
            </a:r>
            <a:r>
              <a:rPr lang="it-IT" altLang="it-IT" sz="2000" b="1" dirty="0" err="1">
                <a:solidFill>
                  <a:srgbClr val="002060"/>
                </a:solidFill>
                <a:latin typeface="Calibri" panose="020F0502020204030204" pitchFamily="34" charset="0"/>
              </a:rPr>
              <a:t>Fat</a:t>
            </a:r>
            <a:r>
              <a:rPr lang="it-IT" altLang="it-IT" sz="2000" b="1" dirty="0">
                <a:solidFill>
                  <a:srgbClr val="002060"/>
                </a:solidFill>
                <a:latin typeface="Calibri" panose="020F0502020204030204" pitchFamily="34" charset="0"/>
              </a:rPr>
              <a:t> </a:t>
            </a:r>
            <a:r>
              <a:rPr lang="it-IT" altLang="it-IT" sz="2000" b="1" dirty="0" err="1">
                <a:solidFill>
                  <a:srgbClr val="002060"/>
                </a:solidFill>
                <a:latin typeface="Calibri" panose="020F0502020204030204" pitchFamily="34" charset="0"/>
              </a:rPr>
              <a:t>suppression</a:t>
            </a:r>
            <a:r>
              <a:rPr lang="it-IT" altLang="it-IT" sz="2000" b="1" dirty="0">
                <a:solidFill>
                  <a:srgbClr val="002060"/>
                </a:solidFill>
                <a:latin typeface="Calibri" panose="020F0502020204030204" pitchFamily="34" charset="0"/>
              </a:rPr>
              <a:t> + mdc)</a:t>
            </a:r>
          </a:p>
        </p:txBody>
      </p:sp>
      <p:pic>
        <p:nvPicPr>
          <p:cNvPr id="88068" name="Picture 6">
            <a:extLst>
              <a:ext uri="{FF2B5EF4-FFF2-40B4-BE49-F238E27FC236}">
                <a16:creationId xmlns:a16="http://schemas.microsoft.com/office/drawing/2014/main" id="{45E1F7A6-A8B5-4489-ABBB-E35575517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758" y="1645953"/>
            <a:ext cx="2900362"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8" descr="P1010005">
            <a:extLst>
              <a:ext uri="{FF2B5EF4-FFF2-40B4-BE49-F238E27FC236}">
                <a16:creationId xmlns:a16="http://schemas.microsoft.com/office/drawing/2014/main" id="{AE67B7FC-194A-4FD1-AA51-4AC70B2D5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681" y="1626615"/>
            <a:ext cx="324008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10">
            <a:extLst>
              <a:ext uri="{FF2B5EF4-FFF2-40B4-BE49-F238E27FC236}">
                <a16:creationId xmlns:a16="http://schemas.microsoft.com/office/drawing/2014/main" id="{CFF35347-C477-4603-AF63-8A8B8D2187F0}"/>
              </a:ext>
            </a:extLst>
          </p:cNvPr>
          <p:cNvSpPr>
            <a:spLocks noChangeArrowheads="1"/>
          </p:cNvSpPr>
          <p:nvPr/>
        </p:nvSpPr>
        <p:spPr bwMode="auto">
          <a:xfrm>
            <a:off x="7837208" y="1542766"/>
            <a:ext cx="863600" cy="460851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pic>
        <p:nvPicPr>
          <p:cNvPr id="88071" name="Picture 11">
            <a:extLst>
              <a:ext uri="{FF2B5EF4-FFF2-40B4-BE49-F238E27FC236}">
                <a16:creationId xmlns:a16="http://schemas.microsoft.com/office/drawing/2014/main" id="{1F4B8155-531B-4414-A2A1-885F1B2B8A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121" y="1645953"/>
            <a:ext cx="3240087"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856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RMNfascplant2">
            <a:extLst>
              <a:ext uri="{FF2B5EF4-FFF2-40B4-BE49-F238E27FC236}">
                <a16:creationId xmlns:a16="http://schemas.microsoft.com/office/drawing/2014/main" id="{0FB48F22-B79B-4E45-B9D1-00B609BEBDF8}"/>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031316" y="605560"/>
            <a:ext cx="2859088" cy="2381250"/>
          </a:xfrm>
        </p:spPr>
      </p:pic>
      <p:sp>
        <p:nvSpPr>
          <p:cNvPr id="90115" name="Text Box 13">
            <a:extLst>
              <a:ext uri="{FF2B5EF4-FFF2-40B4-BE49-F238E27FC236}">
                <a16:creationId xmlns:a16="http://schemas.microsoft.com/office/drawing/2014/main" id="{711FF516-9F9D-486F-914C-28EF7D55EDC4}"/>
              </a:ext>
            </a:extLst>
          </p:cNvPr>
          <p:cNvSpPr txBox="1">
            <a:spLocks noChangeArrowheads="1"/>
          </p:cNvSpPr>
          <p:nvPr/>
        </p:nvSpPr>
        <p:spPr bwMode="auto">
          <a:xfrm>
            <a:off x="9398001" y="650876"/>
            <a:ext cx="766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solidFill>
                  <a:schemeClr val="bg1"/>
                </a:solidFill>
              </a:rPr>
              <a:t>MRI</a:t>
            </a:r>
          </a:p>
        </p:txBody>
      </p:sp>
      <p:pic>
        <p:nvPicPr>
          <p:cNvPr id="90116" name="Picture 2">
            <a:extLst>
              <a:ext uri="{FF2B5EF4-FFF2-40B4-BE49-F238E27FC236}">
                <a16:creationId xmlns:a16="http://schemas.microsoft.com/office/drawing/2014/main" id="{927FA0D3-9F36-4E00-8022-19AFF8799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9584" t="20097" r="32027" b="28294"/>
          <a:stretch>
            <a:fillRect/>
          </a:stretch>
        </p:blipFill>
        <p:spPr bwMode="auto">
          <a:xfrm>
            <a:off x="645665" y="605559"/>
            <a:ext cx="3196662" cy="51029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0117" name="Picture 2">
            <a:extLst>
              <a:ext uri="{FF2B5EF4-FFF2-40B4-BE49-F238E27FC236}">
                <a16:creationId xmlns:a16="http://schemas.microsoft.com/office/drawing/2014/main" id="{AC7FE9E1-27BC-4640-8EC1-8CF5FCB85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196" t="69743" r="52412" b="4277"/>
          <a:stretch>
            <a:fillRect/>
          </a:stretch>
        </p:blipFill>
        <p:spPr bwMode="auto">
          <a:xfrm>
            <a:off x="7178823" y="605559"/>
            <a:ext cx="3802418" cy="3209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0118" name="Picture 8">
            <a:extLst>
              <a:ext uri="{FF2B5EF4-FFF2-40B4-BE49-F238E27FC236}">
                <a16:creationId xmlns:a16="http://schemas.microsoft.com/office/drawing/2014/main" id="{CE4E15E4-BFC3-4B90-B950-73296F1FFF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1316" y="3092248"/>
            <a:ext cx="2986071" cy="26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7497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972D86B-D0F2-4371-BE14-621B4F88F923}"/>
              </a:ext>
            </a:extLst>
          </p:cNvPr>
          <p:cNvSpPr>
            <a:spLocks noGrp="1" noChangeArrowheads="1"/>
          </p:cNvSpPr>
          <p:nvPr>
            <p:ph type="title"/>
          </p:nvPr>
        </p:nvSpPr>
        <p:spPr/>
        <p:txBody>
          <a:bodyPr/>
          <a:lstStyle/>
          <a:p>
            <a:r>
              <a:rPr lang="it-IT" altLang="it-IT"/>
              <a:t>Laboratorio</a:t>
            </a:r>
          </a:p>
        </p:txBody>
      </p:sp>
      <p:sp>
        <p:nvSpPr>
          <p:cNvPr id="92163" name="Rectangle 3">
            <a:extLst>
              <a:ext uri="{FF2B5EF4-FFF2-40B4-BE49-F238E27FC236}">
                <a16:creationId xmlns:a16="http://schemas.microsoft.com/office/drawing/2014/main" id="{E295099C-41F5-4897-A8C9-ECC2EC55DF0F}"/>
              </a:ext>
            </a:extLst>
          </p:cNvPr>
          <p:cNvSpPr>
            <a:spLocks noGrp="1" noChangeArrowheads="1"/>
          </p:cNvSpPr>
          <p:nvPr>
            <p:ph type="body" idx="1"/>
          </p:nvPr>
        </p:nvSpPr>
        <p:spPr/>
        <p:txBody>
          <a:bodyPr anchor="ctr">
            <a:normAutofit/>
          </a:bodyPr>
          <a:lstStyle/>
          <a:p>
            <a:pPr>
              <a:lnSpc>
                <a:spcPct val="150000"/>
              </a:lnSpc>
            </a:pPr>
            <a:r>
              <a:rPr lang="it-IT" altLang="it-IT" sz="3600" dirty="0"/>
              <a:t>VES e PCR aumentate</a:t>
            </a:r>
          </a:p>
          <a:p>
            <a:pPr>
              <a:lnSpc>
                <a:spcPct val="150000"/>
              </a:lnSpc>
            </a:pPr>
            <a:r>
              <a:rPr lang="it-IT" altLang="it-IT" sz="3600" dirty="0"/>
              <a:t>HLA-B27</a:t>
            </a:r>
          </a:p>
        </p:txBody>
      </p:sp>
    </p:spTree>
    <p:extLst>
      <p:ext uri="{BB962C8B-B14F-4D97-AF65-F5344CB8AC3E}">
        <p14:creationId xmlns:p14="http://schemas.microsoft.com/office/powerpoint/2010/main" val="3521223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B7AF896-5489-4F60-B1E1-DA5CC2C6884D}"/>
              </a:ext>
            </a:extLst>
          </p:cNvPr>
          <p:cNvSpPr>
            <a:spLocks noGrp="1" noChangeArrowheads="1"/>
          </p:cNvSpPr>
          <p:nvPr>
            <p:ph type="title"/>
          </p:nvPr>
        </p:nvSpPr>
        <p:spPr/>
        <p:txBody>
          <a:bodyPr/>
          <a:lstStyle/>
          <a:p>
            <a:pPr eaLnBrk="1" hangingPunct="1"/>
            <a:r>
              <a:rPr lang="it-IT" altLang="it-IT">
                <a:solidFill>
                  <a:schemeClr val="tx1"/>
                </a:solidFill>
                <a:latin typeface="Calibri" panose="020F0502020204030204" pitchFamily="34" charset="0"/>
              </a:rPr>
              <a:t>Complicanze</a:t>
            </a:r>
          </a:p>
        </p:txBody>
      </p:sp>
      <p:sp>
        <p:nvSpPr>
          <p:cNvPr id="94211" name="Rectangle 3">
            <a:extLst>
              <a:ext uri="{FF2B5EF4-FFF2-40B4-BE49-F238E27FC236}">
                <a16:creationId xmlns:a16="http://schemas.microsoft.com/office/drawing/2014/main" id="{94AF42EA-087D-4FF7-B4C0-554FEB1AC37B}"/>
              </a:ext>
            </a:extLst>
          </p:cNvPr>
          <p:cNvSpPr>
            <a:spLocks noGrp="1" noChangeArrowheads="1"/>
          </p:cNvSpPr>
          <p:nvPr>
            <p:ph type="body" idx="1"/>
          </p:nvPr>
        </p:nvSpPr>
        <p:spPr/>
        <p:txBody>
          <a:bodyPr/>
          <a:lstStyle/>
          <a:p>
            <a:pPr eaLnBrk="1" hangingPunct="1"/>
            <a:r>
              <a:rPr lang="it-IT" altLang="it-IT" dirty="0" err="1">
                <a:solidFill>
                  <a:schemeClr val="tx1"/>
                </a:solidFill>
                <a:latin typeface="Calibri" panose="020F0502020204030204" pitchFamily="34" charset="0"/>
              </a:rPr>
              <a:t>Spondilodiscite</a:t>
            </a:r>
            <a:r>
              <a:rPr lang="it-IT" altLang="it-IT" dirty="0">
                <a:solidFill>
                  <a:schemeClr val="tx1"/>
                </a:solidFill>
                <a:latin typeface="Calibri" panose="020F0502020204030204" pitchFamily="34" charset="0"/>
              </a:rPr>
              <a:t> asettica</a:t>
            </a:r>
          </a:p>
          <a:p>
            <a:pPr eaLnBrk="1" hangingPunct="1"/>
            <a:r>
              <a:rPr lang="it-IT" altLang="it-IT" dirty="0">
                <a:solidFill>
                  <a:schemeClr val="tx1"/>
                </a:solidFill>
                <a:latin typeface="Calibri" panose="020F0502020204030204" pitchFamily="34" charset="0"/>
              </a:rPr>
              <a:t>Fratture secondarie</a:t>
            </a:r>
          </a:p>
          <a:p>
            <a:pPr eaLnBrk="1" hangingPunct="1"/>
            <a:r>
              <a:rPr lang="it-IT" altLang="it-IT" dirty="0">
                <a:solidFill>
                  <a:schemeClr val="tx1"/>
                </a:solidFill>
                <a:latin typeface="Calibri" panose="020F0502020204030204" pitchFamily="34" charset="0"/>
              </a:rPr>
              <a:t>Sub-lussazione </a:t>
            </a:r>
            <a:r>
              <a:rPr lang="it-IT" altLang="it-IT" dirty="0" err="1">
                <a:solidFill>
                  <a:schemeClr val="tx1"/>
                </a:solidFill>
                <a:latin typeface="Calibri" panose="020F0502020204030204" pitchFamily="34" charset="0"/>
              </a:rPr>
              <a:t>atlanto</a:t>
            </a:r>
            <a:r>
              <a:rPr lang="it-IT" altLang="it-IT" dirty="0">
                <a:solidFill>
                  <a:schemeClr val="tx1"/>
                </a:solidFill>
                <a:latin typeface="Calibri" panose="020F0502020204030204" pitchFamily="34" charset="0"/>
              </a:rPr>
              <a:t>-epistrofica</a:t>
            </a:r>
          </a:p>
          <a:p>
            <a:pPr eaLnBrk="1" hangingPunct="1"/>
            <a:r>
              <a:rPr lang="it-IT" altLang="it-IT" dirty="0">
                <a:solidFill>
                  <a:schemeClr val="tx1"/>
                </a:solidFill>
                <a:latin typeface="Calibri" panose="020F0502020204030204" pitchFamily="34" charset="0"/>
              </a:rPr>
              <a:t>Sindrome della </a:t>
            </a:r>
            <a:r>
              <a:rPr lang="it-IT" altLang="it-IT" dirty="0" err="1">
                <a:solidFill>
                  <a:schemeClr val="tx1"/>
                </a:solidFill>
                <a:latin typeface="Calibri" panose="020F0502020204030204" pitchFamily="34" charset="0"/>
              </a:rPr>
              <a:t>cauda</a:t>
            </a:r>
            <a:r>
              <a:rPr lang="it-IT" altLang="it-IT" dirty="0">
                <a:solidFill>
                  <a:schemeClr val="tx1"/>
                </a:solidFill>
                <a:latin typeface="Calibri" panose="020F0502020204030204" pitchFamily="34" charset="0"/>
              </a:rPr>
              <a:t> equina</a:t>
            </a:r>
          </a:p>
          <a:p>
            <a:pPr eaLnBrk="1" hangingPunct="1"/>
            <a:r>
              <a:rPr lang="it-IT" altLang="it-IT" dirty="0">
                <a:solidFill>
                  <a:schemeClr val="tx1"/>
                </a:solidFill>
                <a:latin typeface="Calibri" panose="020F0502020204030204" pitchFamily="34" charset="0"/>
              </a:rPr>
              <a:t>Coxite</a:t>
            </a:r>
          </a:p>
          <a:p>
            <a:pPr eaLnBrk="1" hangingPunct="1"/>
            <a:endParaRPr lang="it-IT" altLang="it-IT" dirty="0">
              <a:solidFill>
                <a:schemeClr val="tx1"/>
              </a:solidFill>
              <a:latin typeface="Calibri" panose="020F0502020204030204" pitchFamily="34" charset="0"/>
            </a:endParaRPr>
          </a:p>
        </p:txBody>
      </p:sp>
    </p:spTree>
    <p:extLst>
      <p:ext uri="{BB962C8B-B14F-4D97-AF65-F5344CB8AC3E}">
        <p14:creationId xmlns:p14="http://schemas.microsoft.com/office/powerpoint/2010/main" val="1011458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olo 1">
            <a:extLst>
              <a:ext uri="{FF2B5EF4-FFF2-40B4-BE49-F238E27FC236}">
                <a16:creationId xmlns:a16="http://schemas.microsoft.com/office/drawing/2014/main" id="{5C073705-AF46-4132-806C-BA01A0D1973A}"/>
              </a:ext>
            </a:extLst>
          </p:cNvPr>
          <p:cNvSpPr>
            <a:spLocks noGrp="1" noChangeArrowheads="1"/>
          </p:cNvSpPr>
          <p:nvPr>
            <p:ph type="title" sz="quarter"/>
          </p:nvPr>
        </p:nvSpPr>
        <p:spPr>
          <a:xfrm>
            <a:off x="554182" y="0"/>
            <a:ext cx="10363200" cy="1143000"/>
          </a:xfrm>
        </p:spPr>
        <p:txBody>
          <a:bodyPr/>
          <a:lstStyle/>
          <a:p>
            <a:r>
              <a:rPr lang="it-IT" altLang="it-IT" sz="3600" dirty="0" err="1">
                <a:solidFill>
                  <a:schemeClr val="tx1"/>
                </a:solidFill>
                <a:latin typeface="Calibri" panose="020F0502020204030204" pitchFamily="34" charset="0"/>
              </a:rPr>
              <a:t>Spondilodiscite</a:t>
            </a:r>
            <a:r>
              <a:rPr lang="it-IT" altLang="it-IT" sz="3600" dirty="0">
                <a:solidFill>
                  <a:schemeClr val="tx1"/>
                </a:solidFill>
                <a:latin typeface="Calibri" panose="020F0502020204030204" pitchFamily="34" charset="0"/>
              </a:rPr>
              <a:t> asettica (lesione di </a:t>
            </a:r>
            <a:r>
              <a:rPr lang="it-IT" altLang="it-IT" sz="3600" dirty="0" err="1">
                <a:solidFill>
                  <a:schemeClr val="tx1"/>
                </a:solidFill>
                <a:latin typeface="Calibri" panose="020F0502020204030204" pitchFamily="34" charset="0"/>
              </a:rPr>
              <a:t>Andersson</a:t>
            </a:r>
            <a:r>
              <a:rPr lang="it-IT" altLang="it-IT" sz="3600" dirty="0">
                <a:solidFill>
                  <a:schemeClr val="tx1"/>
                </a:solidFill>
                <a:latin typeface="Calibri" panose="020F0502020204030204" pitchFamily="34" charset="0"/>
              </a:rPr>
              <a:t>)</a:t>
            </a:r>
          </a:p>
        </p:txBody>
      </p:sp>
      <p:grpSp>
        <p:nvGrpSpPr>
          <p:cNvPr id="96259" name="Gruppo 1">
            <a:extLst>
              <a:ext uri="{FF2B5EF4-FFF2-40B4-BE49-F238E27FC236}">
                <a16:creationId xmlns:a16="http://schemas.microsoft.com/office/drawing/2014/main" id="{CC50A110-5C9C-4E34-8D8D-004B8832398F}"/>
              </a:ext>
            </a:extLst>
          </p:cNvPr>
          <p:cNvGrpSpPr>
            <a:grpSpLocks/>
          </p:cNvGrpSpPr>
          <p:nvPr/>
        </p:nvGrpSpPr>
        <p:grpSpPr bwMode="auto">
          <a:xfrm>
            <a:off x="2731224" y="1419369"/>
            <a:ext cx="6246522" cy="4584267"/>
            <a:chOff x="755080" y="2606675"/>
            <a:chExt cx="4753024" cy="3687568"/>
          </a:xfrm>
        </p:grpSpPr>
        <p:pic>
          <p:nvPicPr>
            <p:cNvPr id="96260" name="Picture 4">
              <a:extLst>
                <a:ext uri="{FF2B5EF4-FFF2-40B4-BE49-F238E27FC236}">
                  <a16:creationId xmlns:a16="http://schemas.microsoft.com/office/drawing/2014/main" id="{9CC5BF5A-E0A0-4C44-BA6B-2FE25730A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73" t="29723" b="4263"/>
            <a:stretch>
              <a:fillRect/>
            </a:stretch>
          </p:blipFill>
          <p:spPr bwMode="auto">
            <a:xfrm>
              <a:off x="755080" y="2636912"/>
              <a:ext cx="4753024" cy="365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261" name="CasellaDiTesto 11">
              <a:extLst>
                <a:ext uri="{FF2B5EF4-FFF2-40B4-BE49-F238E27FC236}">
                  <a16:creationId xmlns:a16="http://schemas.microsoft.com/office/drawing/2014/main" id="{7C342EB7-CF78-4483-809A-0CBE518446F0}"/>
                </a:ext>
              </a:extLst>
            </p:cNvPr>
            <p:cNvSpPr txBox="1">
              <a:spLocks noChangeArrowheads="1"/>
            </p:cNvSpPr>
            <p:nvPr/>
          </p:nvSpPr>
          <p:spPr bwMode="auto">
            <a:xfrm>
              <a:off x="839788" y="2606675"/>
              <a:ext cx="492448" cy="46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alibri" panose="020F0502020204030204" pitchFamily="34" charset="0"/>
                </a:rPr>
                <a:t>T1</a:t>
              </a:r>
            </a:p>
          </p:txBody>
        </p:sp>
        <p:sp>
          <p:nvSpPr>
            <p:cNvPr id="96262" name="CasellaDiTesto 12">
              <a:extLst>
                <a:ext uri="{FF2B5EF4-FFF2-40B4-BE49-F238E27FC236}">
                  <a16:creationId xmlns:a16="http://schemas.microsoft.com/office/drawing/2014/main" id="{90E1121C-1B2D-44C6-A52D-577A8C9CA75D}"/>
                </a:ext>
              </a:extLst>
            </p:cNvPr>
            <p:cNvSpPr txBox="1">
              <a:spLocks noChangeArrowheads="1"/>
            </p:cNvSpPr>
            <p:nvPr/>
          </p:nvSpPr>
          <p:spPr bwMode="auto">
            <a:xfrm>
              <a:off x="3203848" y="2606675"/>
              <a:ext cx="734696" cy="46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a:latin typeface="Calibri" panose="020F0502020204030204" pitchFamily="34" charset="0"/>
                </a:rPr>
                <a:t>STIR</a:t>
              </a:r>
            </a:p>
          </p:txBody>
        </p:sp>
      </p:grpSp>
    </p:spTree>
    <p:extLst>
      <p:ext uri="{BB962C8B-B14F-4D97-AF65-F5344CB8AC3E}">
        <p14:creationId xmlns:p14="http://schemas.microsoft.com/office/powerpoint/2010/main" val="3583421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836BD91-4A0F-4349-9D87-FD9D7EB86C46}"/>
              </a:ext>
            </a:extLst>
          </p:cNvPr>
          <p:cNvPicPr>
            <a:picLocks noChangeAspect="1"/>
          </p:cNvPicPr>
          <p:nvPr/>
        </p:nvPicPr>
        <p:blipFill>
          <a:blip r:embed="rId2"/>
          <a:stretch>
            <a:fillRect/>
          </a:stretch>
        </p:blipFill>
        <p:spPr>
          <a:xfrm>
            <a:off x="2142835" y="230909"/>
            <a:ext cx="7777020" cy="5832764"/>
          </a:xfrm>
          <a:prstGeom prst="rect">
            <a:avLst/>
          </a:prstGeom>
        </p:spPr>
      </p:pic>
    </p:spTree>
    <p:extLst>
      <p:ext uri="{BB962C8B-B14F-4D97-AF65-F5344CB8AC3E}">
        <p14:creationId xmlns:p14="http://schemas.microsoft.com/office/powerpoint/2010/main" val="2320836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0DBE5C7-5154-4A6D-9E26-B2CE506E1CF4}"/>
              </a:ext>
            </a:extLst>
          </p:cNvPr>
          <p:cNvSpPr>
            <a:spLocks noGrp="1" noChangeArrowheads="1"/>
          </p:cNvSpPr>
          <p:nvPr>
            <p:ph type="title"/>
          </p:nvPr>
        </p:nvSpPr>
        <p:spPr/>
        <p:txBody>
          <a:bodyPr/>
          <a:lstStyle/>
          <a:p>
            <a:r>
              <a:rPr lang="fr-FR" altLang="it-IT"/>
              <a:t>Definizione</a:t>
            </a:r>
            <a:endParaRPr lang="en-GB" altLang="it-IT"/>
          </a:p>
        </p:txBody>
      </p:sp>
      <p:sp>
        <p:nvSpPr>
          <p:cNvPr id="98307" name="Rectangle 3">
            <a:extLst>
              <a:ext uri="{FF2B5EF4-FFF2-40B4-BE49-F238E27FC236}">
                <a16:creationId xmlns:a16="http://schemas.microsoft.com/office/drawing/2014/main" id="{5A40469E-89C1-4714-9986-6B762DA465BF}"/>
              </a:ext>
            </a:extLst>
          </p:cNvPr>
          <p:cNvSpPr>
            <a:spLocks noGrp="1" noChangeArrowheads="1"/>
          </p:cNvSpPr>
          <p:nvPr>
            <p:ph type="body" idx="1"/>
          </p:nvPr>
        </p:nvSpPr>
        <p:spPr/>
        <p:txBody>
          <a:bodyPr/>
          <a:lstStyle/>
          <a:p>
            <a:r>
              <a:rPr lang="fr-FR" altLang="it-IT" dirty="0"/>
              <a:t>L’</a:t>
            </a:r>
            <a:r>
              <a:rPr lang="fr-FR" altLang="it-IT" dirty="0" err="1"/>
              <a:t>artrite</a:t>
            </a:r>
            <a:r>
              <a:rPr lang="fr-FR" altLang="it-IT" dirty="0"/>
              <a:t> </a:t>
            </a:r>
            <a:r>
              <a:rPr lang="fr-FR" altLang="it-IT" dirty="0" err="1"/>
              <a:t>psoriasica</a:t>
            </a:r>
            <a:r>
              <a:rPr lang="fr-FR" altLang="it-IT" dirty="0"/>
              <a:t> (</a:t>
            </a:r>
            <a:r>
              <a:rPr lang="fr-FR" altLang="it-IT" dirty="0" err="1"/>
              <a:t>PsA</a:t>
            </a:r>
            <a:r>
              <a:rPr lang="fr-FR" altLang="it-IT" dirty="0"/>
              <a:t>) è </a:t>
            </a:r>
            <a:r>
              <a:rPr lang="fr-FR" altLang="it-IT" dirty="0" err="1"/>
              <a:t>una</a:t>
            </a:r>
            <a:r>
              <a:rPr lang="fr-FR" altLang="it-IT" dirty="0"/>
              <a:t> </a:t>
            </a:r>
            <a:r>
              <a:rPr lang="fr-FR" altLang="it-IT" dirty="0" err="1"/>
              <a:t>malattia</a:t>
            </a:r>
            <a:r>
              <a:rPr lang="fr-FR" altLang="it-IT" dirty="0"/>
              <a:t> </a:t>
            </a:r>
            <a:r>
              <a:rPr lang="fr-FR" altLang="it-IT" dirty="0" err="1"/>
              <a:t>infiammatoria</a:t>
            </a:r>
            <a:r>
              <a:rPr lang="fr-FR" altLang="it-IT" dirty="0"/>
              <a:t> </a:t>
            </a:r>
            <a:r>
              <a:rPr lang="fr-FR" altLang="it-IT" dirty="0" err="1"/>
              <a:t>cronica</a:t>
            </a:r>
            <a:r>
              <a:rPr lang="fr-FR" altLang="it-IT" dirty="0"/>
              <a:t> </a:t>
            </a:r>
            <a:r>
              <a:rPr lang="fr-FR" altLang="it-IT" dirty="0" err="1"/>
              <a:t>associata</a:t>
            </a:r>
            <a:r>
              <a:rPr lang="fr-FR" altLang="it-IT" dirty="0"/>
              <a:t> a </a:t>
            </a:r>
            <a:r>
              <a:rPr lang="fr-FR" altLang="it-IT" dirty="0" err="1"/>
              <a:t>psoriasi</a:t>
            </a:r>
            <a:r>
              <a:rPr lang="fr-FR" altLang="it-IT" dirty="0"/>
              <a:t>, a </a:t>
            </a:r>
            <a:r>
              <a:rPr lang="fr-FR" altLang="it-IT" dirty="0" err="1"/>
              <a:t>patogenesi</a:t>
            </a:r>
            <a:r>
              <a:rPr lang="fr-FR" altLang="it-IT" dirty="0"/>
              <a:t> </a:t>
            </a:r>
            <a:r>
              <a:rPr lang="fr-FR" altLang="it-IT" dirty="0" err="1"/>
              <a:t>autoimmune</a:t>
            </a:r>
            <a:r>
              <a:rPr lang="fr-FR" altLang="it-IT" dirty="0"/>
              <a:t>, </a:t>
            </a:r>
            <a:r>
              <a:rPr lang="fr-FR" altLang="it-IT" dirty="0" err="1"/>
              <a:t>mediata</a:t>
            </a:r>
            <a:r>
              <a:rPr lang="fr-FR" altLang="it-IT" dirty="0"/>
              <a:t> dalle cellule-T </a:t>
            </a:r>
          </a:p>
        </p:txBody>
      </p:sp>
      <p:sp>
        <p:nvSpPr>
          <p:cNvPr id="98308" name="Text Box 4">
            <a:extLst>
              <a:ext uri="{FF2B5EF4-FFF2-40B4-BE49-F238E27FC236}">
                <a16:creationId xmlns:a16="http://schemas.microsoft.com/office/drawing/2014/main" id="{AD3D7F38-277E-4113-A96C-22D7984BBA98}"/>
              </a:ext>
            </a:extLst>
          </p:cNvPr>
          <p:cNvSpPr txBox="1">
            <a:spLocks noChangeArrowheads="1"/>
          </p:cNvSpPr>
          <p:nvPr/>
        </p:nvSpPr>
        <p:spPr bwMode="auto">
          <a:xfrm>
            <a:off x="4008438" y="350839"/>
            <a:ext cx="4487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4000">
                <a:solidFill>
                  <a:schemeClr val="bg1"/>
                </a:solidFill>
                <a:latin typeface="Calibri" panose="020F0502020204030204" pitchFamily="34" charset="0"/>
              </a:rPr>
              <a:t>Artropatia psoriasica</a:t>
            </a:r>
          </a:p>
        </p:txBody>
      </p:sp>
      <p:pic>
        <p:nvPicPr>
          <p:cNvPr id="98309" name="Picture 5">
            <a:extLst>
              <a:ext uri="{FF2B5EF4-FFF2-40B4-BE49-F238E27FC236}">
                <a16:creationId xmlns:a16="http://schemas.microsoft.com/office/drawing/2014/main" id="{6179E3FD-307C-48F6-8C0D-81FBE4B07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6" y="2395539"/>
            <a:ext cx="2951163"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6" descr="knie">
            <a:extLst>
              <a:ext uri="{FF2B5EF4-FFF2-40B4-BE49-F238E27FC236}">
                <a16:creationId xmlns:a16="http://schemas.microsoft.com/office/drawing/2014/main" id="{C65CC8E1-2125-4986-944C-0C92E7C8D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2433639"/>
            <a:ext cx="2376488"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CasellaDiTesto 1">
            <a:extLst>
              <a:ext uri="{FF2B5EF4-FFF2-40B4-BE49-F238E27FC236}">
                <a16:creationId xmlns:a16="http://schemas.microsoft.com/office/drawing/2014/main" id="{1C9170D7-14FD-47A0-B85B-F89ED63AE16F}"/>
              </a:ext>
            </a:extLst>
          </p:cNvPr>
          <p:cNvSpPr txBox="1">
            <a:spLocks noChangeArrowheads="1"/>
          </p:cNvSpPr>
          <p:nvPr/>
        </p:nvSpPr>
        <p:spPr bwMode="auto">
          <a:xfrm>
            <a:off x="7064376" y="4657725"/>
            <a:ext cx="2951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b="1">
                <a:latin typeface="Calibri" panose="020F0502020204030204" pitchFamily="34" charset="0"/>
                <a:cs typeface="Calibri" panose="020F0502020204030204" pitchFamily="34" charset="0"/>
              </a:rPr>
              <a:t>Concetto di malattia psoriasica</a:t>
            </a:r>
          </a:p>
        </p:txBody>
      </p:sp>
      <p:pic>
        <p:nvPicPr>
          <p:cNvPr id="98312" name="Picture 2073" descr="IMG0029">
            <a:extLst>
              <a:ext uri="{FF2B5EF4-FFF2-40B4-BE49-F238E27FC236}">
                <a16:creationId xmlns:a16="http://schemas.microsoft.com/office/drawing/2014/main" id="{AAF62189-BDE3-4CBD-8D5A-6412F754D8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563" y="2433638"/>
            <a:ext cx="29527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0006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210A3E99-DA24-419D-BD45-A505FD9583E0}"/>
              </a:ext>
            </a:extLst>
          </p:cNvPr>
          <p:cNvSpPr>
            <a:spLocks noGrp="1" noChangeArrowheads="1"/>
          </p:cNvSpPr>
          <p:nvPr>
            <p:ph type="title"/>
          </p:nvPr>
        </p:nvSpPr>
        <p:spPr/>
        <p:txBody>
          <a:bodyPr/>
          <a:lstStyle/>
          <a:p>
            <a:r>
              <a:rPr lang="it-IT" altLang="it-IT"/>
              <a:t>Artrite psoriasica</a:t>
            </a:r>
          </a:p>
        </p:txBody>
      </p:sp>
      <p:sp>
        <p:nvSpPr>
          <p:cNvPr id="100355" name="Rectangle 3">
            <a:extLst>
              <a:ext uri="{FF2B5EF4-FFF2-40B4-BE49-F238E27FC236}">
                <a16:creationId xmlns:a16="http://schemas.microsoft.com/office/drawing/2014/main" id="{9EA49CB9-19E9-4B8D-913F-C8C8D34C639E}"/>
              </a:ext>
            </a:extLst>
          </p:cNvPr>
          <p:cNvSpPr>
            <a:spLocks noGrp="1" noChangeArrowheads="1"/>
          </p:cNvSpPr>
          <p:nvPr>
            <p:ph type="body" idx="1"/>
          </p:nvPr>
        </p:nvSpPr>
        <p:spPr/>
        <p:txBody>
          <a:bodyPr/>
          <a:lstStyle/>
          <a:p>
            <a:r>
              <a:rPr lang="it-IT" altLang="it-IT"/>
              <a:t>Prevalenza dal 5 al 30 % dei pz. con psoriasi</a:t>
            </a:r>
          </a:p>
          <a:p>
            <a:r>
              <a:rPr lang="it-IT" altLang="it-IT"/>
              <a:t>Prevalenza della psoriasi (Europa) : 1-2 %</a:t>
            </a:r>
          </a:p>
          <a:p>
            <a:r>
              <a:rPr lang="it-IT" altLang="it-IT"/>
              <a:t>Nella maggioranza dei casi (60 %) la psoriasi precede l’artrite, nel 15 % l’esordio è contemporaneo, nel 10-15 % l’artrite precede l’artrite</a:t>
            </a:r>
          </a:p>
          <a:p>
            <a:r>
              <a:rPr lang="it-IT" altLang="it-IT"/>
              <a:t>Importante la familiarità</a:t>
            </a:r>
          </a:p>
          <a:p>
            <a:r>
              <a:rPr lang="it-IT" altLang="it-IT"/>
              <a:t>Fattori scatenanti</a:t>
            </a:r>
          </a:p>
          <a:p>
            <a:pPr lvl="1"/>
            <a:r>
              <a:rPr lang="it-IT" altLang="it-IT"/>
              <a:t>Traumi fisici</a:t>
            </a:r>
          </a:p>
          <a:p>
            <a:pPr lvl="1"/>
            <a:r>
              <a:rPr lang="it-IT" altLang="it-IT"/>
              <a:t>Infezioni, disbiosi</a:t>
            </a:r>
          </a:p>
          <a:p>
            <a:r>
              <a:rPr lang="it-IT" altLang="it-IT"/>
              <a:t>Rischio CV aumentato, s. metabolica</a:t>
            </a:r>
          </a:p>
          <a:p>
            <a:r>
              <a:rPr lang="it-IT" altLang="it-IT"/>
              <a:t>M = F</a:t>
            </a:r>
          </a:p>
          <a:p>
            <a:r>
              <a:rPr lang="it-IT" altLang="it-IT"/>
              <a:t>Età di insorgenza 30-40 anni</a:t>
            </a:r>
          </a:p>
          <a:p>
            <a:endParaRPr lang="it-IT" altLang="it-IT"/>
          </a:p>
        </p:txBody>
      </p:sp>
    </p:spTree>
    <p:extLst>
      <p:ext uri="{BB962C8B-B14F-4D97-AF65-F5344CB8AC3E}">
        <p14:creationId xmlns:p14="http://schemas.microsoft.com/office/powerpoint/2010/main" val="349391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E1FCBAF-5978-4811-9AAD-489D7112FD62}"/>
              </a:ext>
            </a:extLst>
          </p:cNvPr>
          <p:cNvSpPr>
            <a:spLocks noGrp="1" noChangeArrowheads="1"/>
          </p:cNvSpPr>
          <p:nvPr>
            <p:ph type="title"/>
          </p:nvPr>
        </p:nvSpPr>
        <p:spPr/>
        <p:txBody>
          <a:bodyPr/>
          <a:lstStyle/>
          <a:p>
            <a:r>
              <a:rPr lang="fr-FR" altLang="it-IT"/>
              <a:t>ARTRITE PSORIASICA: patogenesi</a:t>
            </a:r>
            <a:endParaRPr lang="en-GB" altLang="it-IT"/>
          </a:p>
        </p:txBody>
      </p:sp>
      <p:sp>
        <p:nvSpPr>
          <p:cNvPr id="102403" name="Rectangle 3">
            <a:extLst>
              <a:ext uri="{FF2B5EF4-FFF2-40B4-BE49-F238E27FC236}">
                <a16:creationId xmlns:a16="http://schemas.microsoft.com/office/drawing/2014/main" id="{9725C0E0-3919-4CEA-A44D-FACF699BF755}"/>
              </a:ext>
            </a:extLst>
          </p:cNvPr>
          <p:cNvSpPr>
            <a:spLocks noGrp="1" noChangeArrowheads="1"/>
          </p:cNvSpPr>
          <p:nvPr>
            <p:ph type="body" idx="1"/>
          </p:nvPr>
        </p:nvSpPr>
        <p:spPr/>
        <p:txBody>
          <a:bodyPr>
            <a:normAutofit fontScale="92500" lnSpcReduction="10000"/>
          </a:bodyPr>
          <a:lstStyle/>
          <a:p>
            <a:r>
              <a:rPr lang="fr-FR" altLang="it-IT"/>
              <a:t>Ereditarietà – Fattori genetici</a:t>
            </a:r>
          </a:p>
          <a:p>
            <a:endParaRPr lang="fr-FR" altLang="it-IT"/>
          </a:p>
          <a:p>
            <a:endParaRPr lang="fr-FR" altLang="it-IT"/>
          </a:p>
          <a:p>
            <a:endParaRPr lang="fr-FR" altLang="it-IT"/>
          </a:p>
          <a:p>
            <a:endParaRPr lang="fr-FR" altLang="it-IT"/>
          </a:p>
          <a:p>
            <a:endParaRPr lang="fr-FR" altLang="it-IT"/>
          </a:p>
          <a:p>
            <a:endParaRPr lang="fr-FR" altLang="it-IT"/>
          </a:p>
          <a:p>
            <a:pPr lvl="1"/>
            <a:endParaRPr lang="fr-FR" altLang="it-IT"/>
          </a:p>
          <a:p>
            <a:r>
              <a:rPr lang="fr-FR" altLang="it-IT"/>
              <a:t>Coinvolgimento sistema immmunitario : psoriasi e artrite psoriasica sono associate ad una anomala iper-attivazione dei linfociti T </a:t>
            </a:r>
          </a:p>
          <a:p>
            <a:r>
              <a:rPr lang="fr-FR" altLang="it-IT"/>
              <a:t>Fattori ambientali (traumi, disbiosi, alterazioni del microbiota)</a:t>
            </a:r>
          </a:p>
          <a:p>
            <a:r>
              <a:rPr lang="fr-FR" altLang="it-IT"/>
              <a:t>Entesite come « target iniziale » della reazione infiammatoria</a:t>
            </a:r>
            <a:endParaRPr lang="en-GB" altLang="it-IT"/>
          </a:p>
        </p:txBody>
      </p:sp>
      <p:pic>
        <p:nvPicPr>
          <p:cNvPr id="102404" name="Picture 2">
            <a:extLst>
              <a:ext uri="{FF2B5EF4-FFF2-40B4-BE49-F238E27FC236}">
                <a16:creationId xmlns:a16="http://schemas.microsoft.com/office/drawing/2014/main" id="{8B248993-3430-4BCB-AC45-F7BD17002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400" b="21597"/>
          <a:stretch>
            <a:fillRect/>
          </a:stretch>
        </p:blipFill>
        <p:spPr bwMode="auto">
          <a:xfrm>
            <a:off x="1922752" y="1634548"/>
            <a:ext cx="40386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5" name="Picture 2">
            <a:extLst>
              <a:ext uri="{FF2B5EF4-FFF2-40B4-BE49-F238E27FC236}">
                <a16:creationId xmlns:a16="http://schemas.microsoft.com/office/drawing/2014/main" id="{928C1FBA-DF06-4569-AB4F-CB33F7129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724" t="32248" b="48392"/>
          <a:stretch>
            <a:fillRect/>
          </a:stretch>
        </p:blipFill>
        <p:spPr bwMode="auto">
          <a:xfrm>
            <a:off x="6208713" y="2276476"/>
            <a:ext cx="4360862"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4243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Immagine 1">
            <a:extLst>
              <a:ext uri="{FF2B5EF4-FFF2-40B4-BE49-F238E27FC236}">
                <a16:creationId xmlns:a16="http://schemas.microsoft.com/office/drawing/2014/main" id="{9A330544-524E-4432-86E6-1F23FFB50BFD}"/>
              </a:ext>
            </a:extLst>
          </p:cNvPr>
          <p:cNvPicPr>
            <a:picLocks noChangeAspect="1"/>
          </p:cNvPicPr>
          <p:nvPr/>
        </p:nvPicPr>
        <p:blipFill>
          <a:blip r:embed="rId2">
            <a:extLst>
              <a:ext uri="{28A0092B-C50C-407E-A947-70E740481C1C}">
                <a14:useLocalDpi xmlns:a14="http://schemas.microsoft.com/office/drawing/2010/main" val="0"/>
              </a:ext>
            </a:extLst>
          </a:blip>
          <a:srcRect l="11986" t="12614" r="4710" b="285"/>
          <a:stretch>
            <a:fillRect/>
          </a:stretch>
        </p:blipFill>
        <p:spPr bwMode="auto">
          <a:xfrm>
            <a:off x="1927226" y="777875"/>
            <a:ext cx="8605838"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CasellaDiTesto 2">
            <a:extLst>
              <a:ext uri="{FF2B5EF4-FFF2-40B4-BE49-F238E27FC236}">
                <a16:creationId xmlns:a16="http://schemas.microsoft.com/office/drawing/2014/main" id="{2041448E-A86C-4B8E-8D90-D99544E366EF}"/>
              </a:ext>
            </a:extLst>
          </p:cNvPr>
          <p:cNvSpPr txBox="1">
            <a:spLocks noChangeArrowheads="1"/>
          </p:cNvSpPr>
          <p:nvPr/>
        </p:nvSpPr>
        <p:spPr bwMode="auto">
          <a:xfrm>
            <a:off x="7588251" y="6581776"/>
            <a:ext cx="30448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200" b="1"/>
              <a:t>Kehl AS et al. Arthritis Rheum 2016;68:312</a:t>
            </a:r>
          </a:p>
        </p:txBody>
      </p:sp>
      <p:sp>
        <p:nvSpPr>
          <p:cNvPr id="104452" name="Titolo 4">
            <a:extLst>
              <a:ext uri="{FF2B5EF4-FFF2-40B4-BE49-F238E27FC236}">
                <a16:creationId xmlns:a16="http://schemas.microsoft.com/office/drawing/2014/main" id="{9E0FEBAE-1035-4D22-8886-5F336A497849}"/>
              </a:ext>
            </a:extLst>
          </p:cNvPr>
          <p:cNvSpPr>
            <a:spLocks noGrp="1" noChangeArrowheads="1"/>
          </p:cNvSpPr>
          <p:nvPr>
            <p:ph type="title" idx="4294967295"/>
          </p:nvPr>
        </p:nvSpPr>
        <p:spPr>
          <a:xfrm>
            <a:off x="0" y="188913"/>
            <a:ext cx="7772400" cy="498475"/>
          </a:xfrm>
        </p:spPr>
        <p:txBody>
          <a:bodyPr/>
          <a:lstStyle/>
          <a:p>
            <a:r>
              <a:rPr lang="it-IT" altLang="it-IT" sz="2800" b="1">
                <a:solidFill>
                  <a:srgbClr val="002060"/>
                </a:solidFill>
              </a:rPr>
              <a:t>Pathogenesis of enthesitis</a:t>
            </a:r>
          </a:p>
        </p:txBody>
      </p:sp>
      <p:sp>
        <p:nvSpPr>
          <p:cNvPr id="104453" name="Rettangolo 6">
            <a:extLst>
              <a:ext uri="{FF2B5EF4-FFF2-40B4-BE49-F238E27FC236}">
                <a16:creationId xmlns:a16="http://schemas.microsoft.com/office/drawing/2014/main" id="{9844946C-651B-478D-BAAF-983F97F0632A}"/>
              </a:ext>
            </a:extLst>
          </p:cNvPr>
          <p:cNvSpPr>
            <a:spLocks noChangeArrowheads="1"/>
          </p:cNvSpPr>
          <p:nvPr/>
        </p:nvSpPr>
        <p:spPr bwMode="auto">
          <a:xfrm>
            <a:off x="1644651" y="4822031"/>
            <a:ext cx="88884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800" dirty="0"/>
              <a:t>Interleukin-23 (IL-23) is activated via a variety of pathways including the HLA–B27 unfolded protein response. IL-23 then activates resident T cells within the </a:t>
            </a:r>
            <a:r>
              <a:rPr lang="en-US" altLang="it-IT" sz="1800" dirty="0" err="1"/>
              <a:t>enthesis</a:t>
            </a:r>
            <a:r>
              <a:rPr lang="en-US" altLang="it-IT" sz="1800" dirty="0"/>
              <a:t>, which then promotes inflammation and bone remodeling, with inflammation mediated by IL-17 and osteoproliferation mediated by IL-22. The net result is bone ankylosis in the spine. </a:t>
            </a:r>
          </a:p>
          <a:p>
            <a:pPr algn="just" eaLnBrk="1" hangingPunct="1">
              <a:spcBef>
                <a:spcPct val="0"/>
              </a:spcBef>
              <a:buFontTx/>
              <a:buNone/>
            </a:pPr>
            <a:r>
              <a:rPr lang="en-US" altLang="it-IT" sz="1800" dirty="0" err="1"/>
              <a:t>RORγt</a:t>
            </a:r>
            <a:r>
              <a:rPr lang="en-US" altLang="it-IT" sz="1800" dirty="0"/>
              <a:t> = retinoic acid receptor–related orphan nuclear receptor </a:t>
            </a:r>
            <a:r>
              <a:rPr lang="en-US" altLang="it-IT" sz="1800" dirty="0" err="1"/>
              <a:t>γt</a:t>
            </a:r>
            <a:r>
              <a:rPr lang="en-US" altLang="it-IT" sz="1800" dirty="0"/>
              <a:t> </a:t>
            </a:r>
            <a:endParaRPr lang="it-IT" altLang="it-IT" sz="1800" dirty="0"/>
          </a:p>
        </p:txBody>
      </p:sp>
    </p:spTree>
    <p:extLst>
      <p:ext uri="{BB962C8B-B14F-4D97-AF65-F5344CB8AC3E}">
        <p14:creationId xmlns:p14="http://schemas.microsoft.com/office/powerpoint/2010/main" val="1425145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ttangolo 3">
            <a:extLst>
              <a:ext uri="{FF2B5EF4-FFF2-40B4-BE49-F238E27FC236}">
                <a16:creationId xmlns:a16="http://schemas.microsoft.com/office/drawing/2014/main" id="{F84D7213-329E-42A5-B598-EC1D6DEFED9E}"/>
              </a:ext>
            </a:extLst>
          </p:cNvPr>
          <p:cNvSpPr>
            <a:spLocks noChangeArrowheads="1"/>
          </p:cNvSpPr>
          <p:nvPr/>
        </p:nvSpPr>
        <p:spPr bwMode="auto">
          <a:xfrm>
            <a:off x="598516" y="1125539"/>
            <a:ext cx="109229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 typeface="Wingdings" panose="05000000000000000000" pitchFamily="2" charset="2"/>
              <a:buChar char="§"/>
            </a:pPr>
            <a:r>
              <a:rPr lang="en-US" altLang="it-IT" dirty="0">
                <a:latin typeface="+mn-lt"/>
                <a:cs typeface="Calibri" panose="020F0502020204030204" pitchFamily="34" charset="0"/>
              </a:rPr>
              <a:t>Less than 5% of HLA-B27-positive people in the general population develop </a:t>
            </a:r>
            <a:r>
              <a:rPr lang="en-US" altLang="it-IT" dirty="0" err="1">
                <a:latin typeface="+mn-lt"/>
                <a:cs typeface="Calibri" panose="020F0502020204030204" pitchFamily="34" charset="0"/>
              </a:rPr>
              <a:t>SpA</a:t>
            </a:r>
            <a:endParaRPr lang="en-US" altLang="it-IT" dirty="0">
              <a:latin typeface="+mn-lt"/>
              <a:cs typeface="Calibri" panose="020F0502020204030204" pitchFamily="34" charset="0"/>
            </a:endParaRPr>
          </a:p>
          <a:p>
            <a:pPr algn="just" eaLnBrk="1" hangingPunct="1">
              <a:spcBef>
                <a:spcPct val="0"/>
              </a:spcBef>
              <a:buFont typeface="Wingdings" panose="05000000000000000000" pitchFamily="2" charset="2"/>
              <a:buChar char="§"/>
            </a:pPr>
            <a:endParaRPr lang="en-US" altLang="it-IT" dirty="0">
              <a:latin typeface="+mn-lt"/>
              <a:cs typeface="Calibri" panose="020F0502020204030204" pitchFamily="34" charset="0"/>
            </a:endParaRPr>
          </a:p>
          <a:p>
            <a:pPr algn="just" eaLnBrk="1" hangingPunct="1">
              <a:spcBef>
                <a:spcPct val="0"/>
              </a:spcBef>
              <a:buFont typeface="Wingdings" panose="05000000000000000000" pitchFamily="2" charset="2"/>
              <a:buChar char="§"/>
            </a:pPr>
            <a:r>
              <a:rPr lang="en-US" altLang="it-IT" dirty="0">
                <a:latin typeface="+mn-lt"/>
                <a:cs typeface="Calibri" panose="020F0502020204030204" pitchFamily="34" charset="0"/>
              </a:rPr>
              <a:t>About  20% of HLA-B27-positive relatives of patients with AS will develop </a:t>
            </a:r>
            <a:r>
              <a:rPr lang="en-US" altLang="it-IT" dirty="0" err="1">
                <a:latin typeface="+mn-lt"/>
                <a:cs typeface="Calibri" panose="020F0502020204030204" pitchFamily="34" charset="0"/>
              </a:rPr>
              <a:t>SpA</a:t>
            </a:r>
            <a:endParaRPr lang="it-IT" altLang="it-IT" dirty="0">
              <a:latin typeface="+mn-lt"/>
              <a:cs typeface="Calibri" panose="020F0502020204030204" pitchFamily="34" charset="0"/>
            </a:endParaRPr>
          </a:p>
        </p:txBody>
      </p:sp>
      <p:sp>
        <p:nvSpPr>
          <p:cNvPr id="9219" name="CasellaDiTesto 4">
            <a:extLst>
              <a:ext uri="{FF2B5EF4-FFF2-40B4-BE49-F238E27FC236}">
                <a16:creationId xmlns:a16="http://schemas.microsoft.com/office/drawing/2014/main" id="{7895EE1F-3B85-4D26-B184-C1A51BEA771D}"/>
              </a:ext>
            </a:extLst>
          </p:cNvPr>
          <p:cNvSpPr txBox="1">
            <a:spLocks noChangeArrowheads="1"/>
          </p:cNvSpPr>
          <p:nvPr/>
        </p:nvSpPr>
        <p:spPr bwMode="auto">
          <a:xfrm>
            <a:off x="2707931" y="4365625"/>
            <a:ext cx="685069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800" b="1" i="1" dirty="0">
                <a:latin typeface="+mn-lt"/>
              </a:rPr>
              <a:t>Altri geni sono probabilmente coinvolti nella suscettibilità alla malattia</a:t>
            </a:r>
          </a:p>
        </p:txBody>
      </p:sp>
    </p:spTree>
    <p:extLst>
      <p:ext uri="{BB962C8B-B14F-4D97-AF65-F5344CB8AC3E}">
        <p14:creationId xmlns:p14="http://schemas.microsoft.com/office/powerpoint/2010/main" val="4087951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2ABADA6-143F-4CF3-B612-865B02A15089}"/>
              </a:ext>
            </a:extLst>
          </p:cNvPr>
          <p:cNvSpPr>
            <a:spLocks noGrp="1" noChangeArrowheads="1"/>
          </p:cNvSpPr>
          <p:nvPr>
            <p:ph type="title" idx="4294967295"/>
          </p:nvPr>
        </p:nvSpPr>
        <p:spPr>
          <a:xfrm>
            <a:off x="1025525" y="333375"/>
            <a:ext cx="11166475" cy="801688"/>
          </a:xfrm>
        </p:spPr>
        <p:txBody>
          <a:bodyPr/>
          <a:lstStyle/>
          <a:p>
            <a:pPr eaLnBrk="1" hangingPunct="1"/>
            <a:r>
              <a:rPr lang="it-IT" altLang="it-IT">
                <a:solidFill>
                  <a:schemeClr val="tx1"/>
                </a:solidFill>
              </a:rPr>
              <a:t> </a:t>
            </a:r>
          </a:p>
        </p:txBody>
      </p:sp>
      <p:sp>
        <p:nvSpPr>
          <p:cNvPr id="105475" name="Rectangle 3">
            <a:extLst>
              <a:ext uri="{FF2B5EF4-FFF2-40B4-BE49-F238E27FC236}">
                <a16:creationId xmlns:a16="http://schemas.microsoft.com/office/drawing/2014/main" id="{D847DFB0-E32C-41F5-B7D0-0B1AB8EDA3C6}"/>
              </a:ext>
            </a:extLst>
          </p:cNvPr>
          <p:cNvSpPr>
            <a:spLocks noGrp="1" noChangeArrowheads="1"/>
          </p:cNvSpPr>
          <p:nvPr>
            <p:ph type="body" idx="4294967295"/>
          </p:nvPr>
        </p:nvSpPr>
        <p:spPr>
          <a:xfrm>
            <a:off x="480291" y="333375"/>
            <a:ext cx="11194473" cy="4114800"/>
          </a:xfrm>
        </p:spPr>
        <p:txBody>
          <a:bodyPr/>
          <a:lstStyle/>
          <a:p>
            <a:pPr eaLnBrk="1" hangingPunct="1"/>
            <a:r>
              <a:rPr lang="it-IT" altLang="it-IT" dirty="0">
                <a:solidFill>
                  <a:schemeClr val="tx1"/>
                </a:solidFill>
                <a:latin typeface="Calibri" panose="020F0502020204030204" pitchFamily="34" charset="0"/>
              </a:rPr>
              <a:t>La sinovite dell’artrite psoriasica è simile a quella reumatoide (minore esuberanza del panno e maggiore tendenza alla fibrosi), maggiore </a:t>
            </a:r>
            <a:r>
              <a:rPr lang="it-IT" altLang="it-IT" dirty="0" err="1">
                <a:solidFill>
                  <a:schemeClr val="tx1"/>
                </a:solidFill>
                <a:latin typeface="Calibri" panose="020F0502020204030204" pitchFamily="34" charset="0"/>
              </a:rPr>
              <a:t>neoangiogenesi</a:t>
            </a:r>
            <a:endParaRPr lang="it-IT" altLang="it-IT" dirty="0">
              <a:solidFill>
                <a:schemeClr val="tx1"/>
              </a:solidFill>
              <a:latin typeface="Calibri" panose="020F0502020204030204" pitchFamily="34" charset="0"/>
            </a:endParaRPr>
          </a:p>
          <a:p>
            <a:pPr eaLnBrk="1" hangingPunct="1"/>
            <a:endParaRPr lang="it-IT" altLang="it-IT" dirty="0">
              <a:solidFill>
                <a:schemeClr val="tx1"/>
              </a:solidFill>
              <a:latin typeface="Calibri" panose="020F0502020204030204" pitchFamily="34" charset="0"/>
            </a:endParaRPr>
          </a:p>
          <a:p>
            <a:pPr eaLnBrk="1" hangingPunct="1"/>
            <a:r>
              <a:rPr lang="it-IT" altLang="it-IT" dirty="0">
                <a:solidFill>
                  <a:schemeClr val="tx1"/>
                </a:solidFill>
                <a:latin typeface="Calibri" panose="020F0502020204030204" pitchFamily="34" charset="0"/>
              </a:rPr>
              <a:t>Le lesioni ossee erosive si associano ad una </a:t>
            </a:r>
            <a:r>
              <a:rPr lang="it-IT" altLang="it-IT" b="1" u="sng" dirty="0">
                <a:solidFill>
                  <a:schemeClr val="tx1"/>
                </a:solidFill>
                <a:latin typeface="Calibri" panose="020F0502020204030204" pitchFamily="34" charset="0"/>
              </a:rPr>
              <a:t>intensa reazione riparativa</a:t>
            </a:r>
          </a:p>
        </p:txBody>
      </p:sp>
      <p:pic>
        <p:nvPicPr>
          <p:cNvPr id="105476" name="Picture 5" descr="0035bmrh">
            <a:extLst>
              <a:ext uri="{FF2B5EF4-FFF2-40B4-BE49-F238E27FC236}">
                <a16:creationId xmlns:a16="http://schemas.microsoft.com/office/drawing/2014/main" id="{D6AD026F-56AC-44C9-8C0B-6EC5AE0D2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90" y="2406650"/>
            <a:ext cx="1649699" cy="2999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4" descr="0002MCFS">
            <a:extLst>
              <a:ext uri="{FF2B5EF4-FFF2-40B4-BE49-F238E27FC236}">
                <a16:creationId xmlns:a16="http://schemas.microsoft.com/office/drawing/2014/main" id="{FF6BCA58-2FB6-46AB-A338-58AE54DB0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285" y="2390775"/>
            <a:ext cx="3475789" cy="301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060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9E2BC9C9-87A6-4091-A7A0-FA6D876E2E46}"/>
              </a:ext>
            </a:extLst>
          </p:cNvPr>
          <p:cNvSpPr>
            <a:spLocks noGrp="1" noChangeArrowheads="1"/>
          </p:cNvSpPr>
          <p:nvPr>
            <p:ph type="title" idx="4294967295"/>
          </p:nvPr>
        </p:nvSpPr>
        <p:spPr>
          <a:xfrm>
            <a:off x="415636" y="200026"/>
            <a:ext cx="7772400" cy="576263"/>
          </a:xfrm>
        </p:spPr>
        <p:txBody>
          <a:bodyPr>
            <a:normAutofit fontScale="90000"/>
          </a:bodyPr>
          <a:lstStyle/>
          <a:p>
            <a:pPr eaLnBrk="1" hangingPunct="1"/>
            <a:r>
              <a:rPr lang="it-IT" altLang="it-IT" dirty="0">
                <a:solidFill>
                  <a:schemeClr val="tx1"/>
                </a:solidFill>
                <a:latin typeface="Calibri" panose="020F0502020204030204" pitchFamily="34" charset="0"/>
              </a:rPr>
              <a:t>Forme cliniche</a:t>
            </a:r>
          </a:p>
        </p:txBody>
      </p:sp>
      <p:sp>
        <p:nvSpPr>
          <p:cNvPr id="107523" name="Rectangle 3">
            <a:extLst>
              <a:ext uri="{FF2B5EF4-FFF2-40B4-BE49-F238E27FC236}">
                <a16:creationId xmlns:a16="http://schemas.microsoft.com/office/drawing/2014/main" id="{B162CE73-7970-4638-8D0D-AA2DAB6F274D}"/>
              </a:ext>
            </a:extLst>
          </p:cNvPr>
          <p:cNvSpPr>
            <a:spLocks noGrp="1" noChangeArrowheads="1"/>
          </p:cNvSpPr>
          <p:nvPr>
            <p:ph type="body" idx="4294967295"/>
          </p:nvPr>
        </p:nvSpPr>
        <p:spPr>
          <a:xfrm>
            <a:off x="1452563" y="1376364"/>
            <a:ext cx="4533900" cy="3290887"/>
          </a:xfrm>
        </p:spPr>
        <p:txBody>
          <a:bodyPr>
            <a:normAutofit fontScale="85000" lnSpcReduction="20000"/>
          </a:bodyPr>
          <a:lstStyle/>
          <a:p>
            <a:pPr eaLnBrk="1" hangingPunct="1">
              <a:lnSpc>
                <a:spcPct val="90000"/>
              </a:lnSpc>
            </a:pPr>
            <a:r>
              <a:rPr lang="it-IT" altLang="it-IT" sz="1800" b="1" dirty="0" err="1">
                <a:solidFill>
                  <a:schemeClr val="tx1"/>
                </a:solidFill>
                <a:latin typeface="Calibri" panose="020F0502020204030204" pitchFamily="34" charset="0"/>
              </a:rPr>
              <a:t>Oligo</a:t>
            </a:r>
            <a:r>
              <a:rPr lang="it-IT" altLang="it-IT" sz="1800" b="1" dirty="0">
                <a:solidFill>
                  <a:schemeClr val="tx1"/>
                </a:solidFill>
                <a:latin typeface="Calibri" panose="020F0502020204030204" pitchFamily="34" charset="0"/>
              </a:rPr>
              <a:t>(mono)artrite asimmetrica</a:t>
            </a:r>
            <a:r>
              <a:rPr lang="it-IT" altLang="it-IT" sz="1800" dirty="0">
                <a:solidFill>
                  <a:schemeClr val="tx1"/>
                </a:solidFill>
                <a:latin typeface="Calibri" panose="020F0502020204030204" pitchFamily="34" charset="0"/>
              </a:rPr>
              <a:t> (60-70 %)</a:t>
            </a:r>
          </a:p>
          <a:p>
            <a:pPr lvl="1" eaLnBrk="1" hangingPunct="1">
              <a:lnSpc>
                <a:spcPct val="90000"/>
              </a:lnSpc>
            </a:pPr>
            <a:r>
              <a:rPr lang="it-IT" altLang="it-IT" dirty="0" err="1">
                <a:solidFill>
                  <a:schemeClr val="tx1"/>
                </a:solidFill>
                <a:latin typeface="Calibri" panose="020F0502020204030204" pitchFamily="34" charset="0"/>
              </a:rPr>
              <a:t>Dattilite</a:t>
            </a:r>
            <a:endParaRPr lang="it-IT" altLang="it-IT" dirty="0">
              <a:solidFill>
                <a:schemeClr val="tx1"/>
              </a:solidFill>
              <a:latin typeface="Calibri" panose="020F0502020204030204" pitchFamily="34" charset="0"/>
            </a:endParaRPr>
          </a:p>
          <a:p>
            <a:pPr lvl="1" eaLnBrk="1" hangingPunct="1">
              <a:lnSpc>
                <a:spcPct val="90000"/>
              </a:lnSpc>
            </a:pPr>
            <a:r>
              <a:rPr lang="it-IT" altLang="it-IT" dirty="0">
                <a:solidFill>
                  <a:schemeClr val="tx1"/>
                </a:solidFill>
                <a:latin typeface="Calibri" panose="020F0502020204030204" pitchFamily="34" charset="0"/>
              </a:rPr>
              <a:t>Artrite </a:t>
            </a:r>
            <a:r>
              <a:rPr lang="it-IT" altLang="it-IT" dirty="0" err="1">
                <a:solidFill>
                  <a:schemeClr val="tx1"/>
                </a:solidFill>
                <a:latin typeface="Calibri" panose="020F0502020204030204" pitchFamily="34" charset="0"/>
              </a:rPr>
              <a:t>monodigitale</a:t>
            </a:r>
            <a:endParaRPr lang="it-IT" altLang="it-IT" dirty="0">
              <a:solidFill>
                <a:schemeClr val="tx1"/>
              </a:solidFill>
              <a:latin typeface="Calibri" panose="020F0502020204030204" pitchFamily="34" charset="0"/>
            </a:endParaRPr>
          </a:p>
          <a:p>
            <a:pPr eaLnBrk="1" hangingPunct="1">
              <a:lnSpc>
                <a:spcPct val="90000"/>
              </a:lnSpc>
            </a:pPr>
            <a:r>
              <a:rPr lang="it-IT" altLang="it-IT" sz="1800" b="1" dirty="0">
                <a:solidFill>
                  <a:schemeClr val="tx1"/>
                </a:solidFill>
                <a:latin typeface="Calibri" panose="020F0502020204030204" pitchFamily="34" charset="0"/>
              </a:rPr>
              <a:t>Classica </a:t>
            </a:r>
            <a:r>
              <a:rPr lang="it-IT" altLang="it-IT" sz="1800" dirty="0">
                <a:solidFill>
                  <a:schemeClr val="tx1"/>
                </a:solidFill>
                <a:latin typeface="Calibri" panose="020F0502020204030204" pitchFamily="34" charset="0"/>
              </a:rPr>
              <a:t>(IFD) (5-10 %)</a:t>
            </a:r>
          </a:p>
          <a:p>
            <a:pPr eaLnBrk="1" hangingPunct="1">
              <a:lnSpc>
                <a:spcPct val="90000"/>
              </a:lnSpc>
            </a:pPr>
            <a:r>
              <a:rPr lang="it-IT" altLang="it-IT" sz="1800" b="1" dirty="0">
                <a:solidFill>
                  <a:schemeClr val="tx1"/>
                </a:solidFill>
                <a:latin typeface="Calibri" panose="020F0502020204030204" pitchFamily="34" charset="0"/>
              </a:rPr>
              <a:t>Mutilante </a:t>
            </a:r>
            <a:r>
              <a:rPr lang="it-IT" altLang="it-IT" sz="1800" dirty="0">
                <a:solidFill>
                  <a:schemeClr val="tx1"/>
                </a:solidFill>
                <a:latin typeface="Calibri" panose="020F0502020204030204" pitchFamily="34" charset="0"/>
              </a:rPr>
              <a:t>(rara : 1-2 %)</a:t>
            </a:r>
          </a:p>
          <a:p>
            <a:pPr eaLnBrk="1" hangingPunct="1">
              <a:lnSpc>
                <a:spcPct val="90000"/>
              </a:lnSpc>
            </a:pPr>
            <a:r>
              <a:rPr lang="it-IT" altLang="it-IT" sz="1800" b="1" dirty="0" err="1">
                <a:solidFill>
                  <a:schemeClr val="tx1"/>
                </a:solidFill>
                <a:latin typeface="Calibri" panose="020F0502020204030204" pitchFamily="34" charset="0"/>
              </a:rPr>
              <a:t>Simil</a:t>
            </a:r>
            <a:r>
              <a:rPr lang="it-IT" altLang="it-IT" sz="1800" b="1" dirty="0">
                <a:solidFill>
                  <a:schemeClr val="tx1"/>
                </a:solidFill>
                <a:latin typeface="Calibri" panose="020F0502020204030204" pitchFamily="34" charset="0"/>
              </a:rPr>
              <a:t>-reumatoide</a:t>
            </a:r>
            <a:r>
              <a:rPr lang="it-IT" altLang="it-IT" sz="1800" dirty="0">
                <a:solidFill>
                  <a:schemeClr val="tx1"/>
                </a:solidFill>
                <a:latin typeface="Calibri" panose="020F0502020204030204" pitchFamily="34" charset="0"/>
              </a:rPr>
              <a:t> (15-20 %)</a:t>
            </a:r>
          </a:p>
          <a:p>
            <a:pPr eaLnBrk="1" hangingPunct="1">
              <a:lnSpc>
                <a:spcPct val="90000"/>
              </a:lnSpc>
            </a:pPr>
            <a:r>
              <a:rPr lang="it-IT" altLang="it-IT" sz="1800" b="1" dirty="0">
                <a:solidFill>
                  <a:schemeClr val="tx1"/>
                </a:solidFill>
                <a:latin typeface="Calibri" panose="020F0502020204030204" pitchFamily="34" charset="0"/>
              </a:rPr>
              <a:t>Spondilite</a:t>
            </a:r>
            <a:r>
              <a:rPr lang="it-IT" altLang="it-IT" sz="1800" dirty="0">
                <a:solidFill>
                  <a:schemeClr val="tx1"/>
                </a:solidFill>
                <a:latin typeface="Calibri" panose="020F0502020204030204" pitchFamily="34" charset="0"/>
              </a:rPr>
              <a:t> (5-10 %)</a:t>
            </a:r>
          </a:p>
          <a:p>
            <a:pPr eaLnBrk="1" hangingPunct="1">
              <a:lnSpc>
                <a:spcPct val="90000"/>
              </a:lnSpc>
            </a:pPr>
            <a:endParaRPr lang="it-IT" altLang="it-IT" sz="1800" dirty="0">
              <a:solidFill>
                <a:schemeClr val="tx1"/>
              </a:solidFill>
              <a:latin typeface="Calibri" panose="020F0502020204030204" pitchFamily="34" charset="0"/>
            </a:endParaRPr>
          </a:p>
          <a:p>
            <a:pPr eaLnBrk="1" hangingPunct="1">
              <a:lnSpc>
                <a:spcPct val="90000"/>
              </a:lnSpc>
            </a:pPr>
            <a:r>
              <a:rPr lang="it-IT" altLang="it-IT" sz="1800" b="1" i="1" dirty="0">
                <a:solidFill>
                  <a:schemeClr val="tx1"/>
                </a:solidFill>
                <a:latin typeface="Calibri" panose="020F0502020204030204" pitchFamily="34" charset="0"/>
              </a:rPr>
              <a:t>(</a:t>
            </a:r>
            <a:r>
              <a:rPr lang="it-IT" altLang="it-IT" sz="1800" b="1" i="1" dirty="0" err="1">
                <a:solidFill>
                  <a:schemeClr val="tx1"/>
                </a:solidFill>
                <a:latin typeface="Calibri" panose="020F0502020204030204" pitchFamily="34" charset="0"/>
              </a:rPr>
              <a:t>Entesitica</a:t>
            </a:r>
            <a:r>
              <a:rPr lang="it-IT" altLang="it-IT" sz="1800" b="1" i="1" dirty="0">
                <a:solidFill>
                  <a:schemeClr val="tx1"/>
                </a:solidFill>
                <a:latin typeface="Calibri" panose="020F0502020204030204" pitchFamily="34" charset="0"/>
              </a:rPr>
              <a:t>)</a:t>
            </a:r>
          </a:p>
          <a:p>
            <a:pPr eaLnBrk="1" hangingPunct="1">
              <a:lnSpc>
                <a:spcPct val="90000"/>
              </a:lnSpc>
            </a:pPr>
            <a:r>
              <a:rPr lang="it-IT" altLang="it-IT" sz="1800" b="1" dirty="0">
                <a:solidFill>
                  <a:schemeClr val="tx1"/>
                </a:solidFill>
                <a:latin typeface="Calibri" panose="020F0502020204030204" pitchFamily="34" charset="0"/>
              </a:rPr>
              <a:t>Forma giovanile</a:t>
            </a:r>
          </a:p>
        </p:txBody>
      </p:sp>
      <p:sp>
        <p:nvSpPr>
          <p:cNvPr id="107524" name="Line 4">
            <a:extLst>
              <a:ext uri="{FF2B5EF4-FFF2-40B4-BE49-F238E27FC236}">
                <a16:creationId xmlns:a16="http://schemas.microsoft.com/office/drawing/2014/main" id="{EEC57A08-C09B-4E84-83F5-EAC6D8444D86}"/>
              </a:ext>
            </a:extLst>
          </p:cNvPr>
          <p:cNvSpPr>
            <a:spLocks noChangeShapeType="1"/>
          </p:cNvSpPr>
          <p:nvPr/>
        </p:nvSpPr>
        <p:spPr bwMode="auto">
          <a:xfrm>
            <a:off x="1847851" y="3716338"/>
            <a:ext cx="37433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07525" name="Rectangle 5">
            <a:extLst>
              <a:ext uri="{FF2B5EF4-FFF2-40B4-BE49-F238E27FC236}">
                <a16:creationId xmlns:a16="http://schemas.microsoft.com/office/drawing/2014/main" id="{8F181754-01E2-4921-8BF2-313D92E7BF13}"/>
              </a:ext>
            </a:extLst>
          </p:cNvPr>
          <p:cNvSpPr>
            <a:spLocks noChangeArrowheads="1"/>
          </p:cNvSpPr>
          <p:nvPr/>
        </p:nvSpPr>
        <p:spPr bwMode="auto">
          <a:xfrm>
            <a:off x="6959600" y="1504950"/>
            <a:ext cx="2952750" cy="113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1800" b="1">
                <a:latin typeface="Calibri" panose="020F0502020204030204" pitchFamily="34" charset="0"/>
              </a:rPr>
              <a:t>Helliwell et al, 1991</a:t>
            </a:r>
            <a:br>
              <a:rPr lang="it-IT" altLang="it-IT" sz="1800" b="1">
                <a:latin typeface="Calibri" panose="020F0502020204030204" pitchFamily="34" charset="0"/>
              </a:rPr>
            </a:br>
            <a:r>
              <a:rPr lang="it-IT" altLang="it-IT" sz="1800" b="1">
                <a:latin typeface="Calibri" panose="020F0502020204030204" pitchFamily="34" charset="0"/>
              </a:rPr>
              <a:t>Marsal et al, 1999</a:t>
            </a:r>
            <a:br>
              <a:rPr lang="it-IT" altLang="it-IT" sz="1800" b="1">
                <a:latin typeface="Calibri" panose="020F0502020204030204" pitchFamily="34" charset="0"/>
              </a:rPr>
            </a:br>
            <a:r>
              <a:rPr lang="it-IT" altLang="it-IT" sz="1800" b="1">
                <a:latin typeface="Calibri" panose="020F0502020204030204" pitchFamily="34" charset="0"/>
              </a:rPr>
              <a:t>Scarpa,  1999</a:t>
            </a:r>
            <a:endParaRPr lang="it-IT" altLang="it-IT" sz="2400" b="1">
              <a:latin typeface="Calibri" panose="020F0502020204030204" pitchFamily="34" charset="0"/>
              <a:sym typeface="Wingdings" panose="05000000000000000000" pitchFamily="2" charset="2"/>
            </a:endParaRPr>
          </a:p>
        </p:txBody>
      </p:sp>
      <p:sp>
        <p:nvSpPr>
          <p:cNvPr id="107526" name="Rectangle 6">
            <a:extLst>
              <a:ext uri="{FF2B5EF4-FFF2-40B4-BE49-F238E27FC236}">
                <a16:creationId xmlns:a16="http://schemas.microsoft.com/office/drawing/2014/main" id="{85737FF0-68FF-41D1-B9EA-12545CD0CF1C}"/>
              </a:ext>
            </a:extLst>
          </p:cNvPr>
          <p:cNvSpPr>
            <a:spLocks noChangeArrowheads="1"/>
          </p:cNvSpPr>
          <p:nvPr/>
        </p:nvSpPr>
        <p:spPr bwMode="auto">
          <a:xfrm>
            <a:off x="6811963" y="2565401"/>
            <a:ext cx="3276600" cy="1439863"/>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it-IT" altLang="it-IT" sz="2000" b="1">
                <a:latin typeface="Calibri" panose="020F0502020204030204" pitchFamily="34" charset="0"/>
              </a:rPr>
              <a:t>PERIFERICA</a:t>
            </a:r>
          </a:p>
          <a:p>
            <a:pPr lvl="1"/>
            <a:r>
              <a:rPr lang="it-IT" altLang="it-IT" sz="1800" b="1">
                <a:latin typeface="Calibri" panose="020F0502020204030204" pitchFamily="34" charset="0"/>
              </a:rPr>
              <a:t>Oligo-mono articolare</a:t>
            </a:r>
          </a:p>
          <a:p>
            <a:pPr lvl="1"/>
            <a:r>
              <a:rPr lang="it-IT" altLang="it-IT" sz="1800" b="1">
                <a:latin typeface="Calibri" panose="020F0502020204030204" pitchFamily="34" charset="0"/>
              </a:rPr>
              <a:t>Poliarticolare</a:t>
            </a:r>
          </a:p>
          <a:p>
            <a:r>
              <a:rPr lang="it-IT" altLang="it-IT" sz="2000" b="1">
                <a:latin typeface="Calibri" panose="020F0502020204030204" pitchFamily="34" charset="0"/>
              </a:rPr>
              <a:t>ASSIALE</a:t>
            </a:r>
            <a:endParaRPr lang="it-IT" altLang="it-IT" sz="2000">
              <a:latin typeface="Calibri" panose="020F0502020204030204" pitchFamily="34" charset="0"/>
            </a:endParaRPr>
          </a:p>
        </p:txBody>
      </p:sp>
      <p:sp>
        <p:nvSpPr>
          <p:cNvPr id="2" name="Rettangolo 1">
            <a:extLst>
              <a:ext uri="{FF2B5EF4-FFF2-40B4-BE49-F238E27FC236}">
                <a16:creationId xmlns:a16="http://schemas.microsoft.com/office/drawing/2014/main" id="{57DD3A86-7CD1-4E1B-8328-96500C9A1AEC}"/>
              </a:ext>
            </a:extLst>
          </p:cNvPr>
          <p:cNvSpPr/>
          <p:nvPr/>
        </p:nvSpPr>
        <p:spPr>
          <a:xfrm>
            <a:off x="1847851" y="852489"/>
            <a:ext cx="3527425" cy="523875"/>
          </a:xfrm>
          <a:prstGeom prst="rect">
            <a:avLst/>
          </a:prstGeom>
        </p:spPr>
        <p:txBody>
          <a:bodyPr>
            <a:spAutoFit/>
          </a:bodyPr>
          <a:lstStyle/>
          <a:p>
            <a:pPr algn="ctr" eaLnBrk="1" hangingPunct="1">
              <a:defRPr/>
            </a:pPr>
            <a:r>
              <a:rPr lang="it-IT" altLang="it-IT" sz="2800" kern="0" dirty="0">
                <a:latin typeface="Calibri" panose="020F0502020204030204" pitchFamily="34" charset="0"/>
                <a:ea typeface="+mj-ea"/>
                <a:cs typeface="+mj-cs"/>
              </a:rPr>
              <a:t>Wright e </a:t>
            </a:r>
            <a:r>
              <a:rPr lang="it-IT" altLang="it-IT" sz="2800" kern="0" dirty="0" err="1">
                <a:latin typeface="Calibri" panose="020F0502020204030204" pitchFamily="34" charset="0"/>
                <a:ea typeface="+mj-ea"/>
                <a:cs typeface="+mj-cs"/>
              </a:rPr>
              <a:t>Moll</a:t>
            </a:r>
            <a:r>
              <a:rPr lang="it-IT" altLang="it-IT" sz="2800" kern="0" dirty="0">
                <a:latin typeface="Calibri" panose="020F0502020204030204" pitchFamily="34" charset="0"/>
                <a:ea typeface="+mj-ea"/>
                <a:cs typeface="+mj-cs"/>
              </a:rPr>
              <a:t>, 1973</a:t>
            </a:r>
          </a:p>
        </p:txBody>
      </p:sp>
      <p:sp>
        <p:nvSpPr>
          <p:cNvPr id="3" name="Rettangolo 2">
            <a:extLst>
              <a:ext uri="{FF2B5EF4-FFF2-40B4-BE49-F238E27FC236}">
                <a16:creationId xmlns:a16="http://schemas.microsoft.com/office/drawing/2014/main" id="{2B44FB1A-68CF-4AFC-B65F-DB77A2EA9D5A}"/>
              </a:ext>
            </a:extLst>
          </p:cNvPr>
          <p:cNvSpPr/>
          <p:nvPr/>
        </p:nvSpPr>
        <p:spPr>
          <a:xfrm>
            <a:off x="6456363" y="889001"/>
            <a:ext cx="4108450" cy="523875"/>
          </a:xfrm>
          <a:prstGeom prst="rect">
            <a:avLst/>
          </a:prstGeom>
        </p:spPr>
        <p:txBody>
          <a:bodyPr>
            <a:spAutoFit/>
          </a:bodyPr>
          <a:lstStyle/>
          <a:p>
            <a:pPr algn="ctr" eaLnBrk="1" hangingPunct="1">
              <a:defRPr/>
            </a:pPr>
            <a:r>
              <a:rPr lang="it-IT" altLang="it-IT" sz="2800" kern="0" dirty="0">
                <a:latin typeface="Calibri" panose="020F0502020204030204" pitchFamily="34" charset="0"/>
                <a:ea typeface="+mj-ea"/>
                <a:cs typeface="+mj-cs"/>
              </a:rPr>
              <a:t>Classificazione semplificata</a:t>
            </a:r>
            <a:endParaRPr lang="it-IT" sz="2800" dirty="0"/>
          </a:p>
        </p:txBody>
      </p:sp>
      <p:pic>
        <p:nvPicPr>
          <p:cNvPr id="107529" name="Immagine 8">
            <a:extLst>
              <a:ext uri="{FF2B5EF4-FFF2-40B4-BE49-F238E27FC236}">
                <a16:creationId xmlns:a16="http://schemas.microsoft.com/office/drawing/2014/main" id="{CA112AC2-74F9-4738-8056-B87C386563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8601" y="4564209"/>
            <a:ext cx="7408863"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CasellaDiTesto 9">
            <a:extLst>
              <a:ext uri="{FF2B5EF4-FFF2-40B4-BE49-F238E27FC236}">
                <a16:creationId xmlns:a16="http://schemas.microsoft.com/office/drawing/2014/main" id="{DE392F44-1DCF-425F-BE5E-C3E23CE49193}"/>
              </a:ext>
            </a:extLst>
          </p:cNvPr>
          <p:cNvSpPr txBox="1">
            <a:spLocks noChangeArrowheads="1"/>
          </p:cNvSpPr>
          <p:nvPr/>
        </p:nvSpPr>
        <p:spPr bwMode="auto">
          <a:xfrm>
            <a:off x="3611563" y="4068764"/>
            <a:ext cx="46799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800" dirty="0">
                <a:latin typeface="Calibri" panose="020F0502020204030204" pitchFamily="34" charset="0"/>
              </a:rPr>
              <a:t>Classificazione gruppo GRAPPA</a:t>
            </a:r>
          </a:p>
        </p:txBody>
      </p:sp>
    </p:spTree>
    <p:extLst>
      <p:ext uri="{BB962C8B-B14F-4D97-AF65-F5344CB8AC3E}">
        <p14:creationId xmlns:p14="http://schemas.microsoft.com/office/powerpoint/2010/main" val="2754661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11" name="Rectangle 45">
            <a:extLst>
              <a:ext uri="{FF2B5EF4-FFF2-40B4-BE49-F238E27FC236}">
                <a16:creationId xmlns:a16="http://schemas.microsoft.com/office/drawing/2014/main" id="{90BDE632-B2C4-47C0-B6AF-45679F86D39B}"/>
              </a:ext>
            </a:extLst>
          </p:cNvPr>
          <p:cNvSpPr>
            <a:spLocks noChangeArrowheads="1"/>
          </p:cNvSpPr>
          <p:nvPr/>
        </p:nvSpPr>
        <p:spPr bwMode="auto">
          <a:xfrm>
            <a:off x="1524000" y="54022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it-IT" altLang="it-IT" sz="1400"/>
          </a:p>
        </p:txBody>
      </p:sp>
      <p:sp>
        <p:nvSpPr>
          <p:cNvPr id="109612" name="CasellaDiTesto 3">
            <a:extLst>
              <a:ext uri="{FF2B5EF4-FFF2-40B4-BE49-F238E27FC236}">
                <a16:creationId xmlns:a16="http://schemas.microsoft.com/office/drawing/2014/main" id="{69EBE0C4-3242-439E-9705-F807491306E5}"/>
              </a:ext>
            </a:extLst>
          </p:cNvPr>
          <p:cNvSpPr txBox="1">
            <a:spLocks noChangeArrowheads="1"/>
          </p:cNvSpPr>
          <p:nvPr/>
        </p:nvSpPr>
        <p:spPr bwMode="auto">
          <a:xfrm>
            <a:off x="9336088" y="6021099"/>
            <a:ext cx="29741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it-IT" altLang="it-IT" sz="1200" dirty="0">
                <a:latin typeface="Calibri" panose="020F0502020204030204" pitchFamily="34" charset="0"/>
                <a:cs typeface="Times New Roman" panose="02020603050405020304" pitchFamily="18" charset="0"/>
              </a:rPr>
              <a:t>Taylor W, et al. </a:t>
            </a:r>
            <a:r>
              <a:rPr lang="it-IT" altLang="it-IT" sz="1200" dirty="0" err="1">
                <a:latin typeface="Calibri" panose="020F0502020204030204" pitchFamily="34" charset="0"/>
                <a:cs typeface="Times New Roman" panose="02020603050405020304" pitchFamily="18" charset="0"/>
              </a:rPr>
              <a:t>Arthritis</a:t>
            </a:r>
            <a:r>
              <a:rPr lang="it-IT" altLang="it-IT" sz="1200" dirty="0">
                <a:latin typeface="Calibri" panose="020F0502020204030204" pitchFamily="34" charset="0"/>
                <a:cs typeface="Times New Roman" panose="02020603050405020304" pitchFamily="18" charset="0"/>
              </a:rPr>
              <a:t> </a:t>
            </a:r>
            <a:r>
              <a:rPr lang="it-IT" altLang="it-IT" sz="1200" dirty="0" err="1">
                <a:latin typeface="Calibri" panose="020F0502020204030204" pitchFamily="34" charset="0"/>
                <a:cs typeface="Times New Roman" panose="02020603050405020304" pitchFamily="18" charset="0"/>
              </a:rPr>
              <a:t>Rheum</a:t>
            </a:r>
            <a:r>
              <a:rPr lang="it-IT" altLang="it-IT" sz="1200" dirty="0">
                <a:latin typeface="Calibri" panose="020F0502020204030204" pitchFamily="34" charset="0"/>
                <a:cs typeface="Times New Roman" panose="02020603050405020304" pitchFamily="18" charset="0"/>
              </a:rPr>
              <a:t> 2006</a:t>
            </a:r>
            <a:endParaRPr lang="en-GB" altLang="it-IT" sz="2400" dirty="0">
              <a:latin typeface="Calibri" panose="020F0502020204030204" pitchFamily="34" charset="0"/>
            </a:endParaRPr>
          </a:p>
        </p:txBody>
      </p:sp>
      <p:pic>
        <p:nvPicPr>
          <p:cNvPr id="2" name="Immagine 1">
            <a:extLst>
              <a:ext uri="{FF2B5EF4-FFF2-40B4-BE49-F238E27FC236}">
                <a16:creationId xmlns:a16="http://schemas.microsoft.com/office/drawing/2014/main" id="{D9C912C3-6529-4E56-9A86-A4A258820DAB}"/>
              </a:ext>
            </a:extLst>
          </p:cNvPr>
          <p:cNvPicPr>
            <a:picLocks noChangeAspect="1"/>
          </p:cNvPicPr>
          <p:nvPr/>
        </p:nvPicPr>
        <p:blipFill>
          <a:blip r:embed="rId2"/>
          <a:stretch>
            <a:fillRect/>
          </a:stretch>
        </p:blipFill>
        <p:spPr>
          <a:xfrm>
            <a:off x="2872563" y="382299"/>
            <a:ext cx="6080572" cy="5638800"/>
          </a:xfrm>
          <a:prstGeom prst="rect">
            <a:avLst/>
          </a:prstGeom>
        </p:spPr>
      </p:pic>
    </p:spTree>
    <p:extLst>
      <p:ext uri="{BB962C8B-B14F-4D97-AF65-F5344CB8AC3E}">
        <p14:creationId xmlns:p14="http://schemas.microsoft.com/office/powerpoint/2010/main" val="20936673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4E475E8-5E54-41E9-AA49-2534CC9F41D2}"/>
              </a:ext>
            </a:extLst>
          </p:cNvPr>
          <p:cNvSpPr>
            <a:spLocks noGrp="1" noChangeArrowheads="1"/>
          </p:cNvSpPr>
          <p:nvPr>
            <p:ph type="title"/>
          </p:nvPr>
        </p:nvSpPr>
        <p:spPr/>
        <p:txBody>
          <a:bodyPr/>
          <a:lstStyle/>
          <a:p>
            <a:pPr eaLnBrk="1" hangingPunct="1"/>
            <a:r>
              <a:rPr lang="it-IT" altLang="it-IT">
                <a:solidFill>
                  <a:schemeClr val="tx1"/>
                </a:solidFill>
                <a:latin typeface="Calibri" panose="020F0502020204030204" pitchFamily="34" charset="0"/>
              </a:rPr>
              <a:t>Diagnosi differenziale</a:t>
            </a:r>
          </a:p>
        </p:txBody>
      </p:sp>
      <p:sp>
        <p:nvSpPr>
          <p:cNvPr id="110595" name="Rectangle 3">
            <a:extLst>
              <a:ext uri="{FF2B5EF4-FFF2-40B4-BE49-F238E27FC236}">
                <a16:creationId xmlns:a16="http://schemas.microsoft.com/office/drawing/2014/main" id="{4C583229-C9CE-44F1-9455-46E7AE2BC63A}"/>
              </a:ext>
            </a:extLst>
          </p:cNvPr>
          <p:cNvSpPr>
            <a:spLocks noGrp="1" noChangeArrowheads="1"/>
          </p:cNvSpPr>
          <p:nvPr>
            <p:ph type="body" idx="1"/>
          </p:nvPr>
        </p:nvSpPr>
        <p:spPr/>
        <p:txBody>
          <a:bodyPr/>
          <a:lstStyle/>
          <a:p>
            <a:pPr eaLnBrk="1" hangingPunct="1"/>
            <a:r>
              <a:rPr lang="it-IT" altLang="it-IT">
                <a:solidFill>
                  <a:schemeClr val="tx1"/>
                </a:solidFill>
                <a:latin typeface="Calibri" panose="020F0502020204030204" pitchFamily="34" charset="0"/>
              </a:rPr>
              <a:t>Artrite reumatoide</a:t>
            </a:r>
          </a:p>
          <a:p>
            <a:pPr eaLnBrk="1" hangingPunct="1"/>
            <a:r>
              <a:rPr lang="it-IT" altLang="it-IT">
                <a:solidFill>
                  <a:schemeClr val="tx1"/>
                </a:solidFill>
                <a:latin typeface="Calibri" panose="020F0502020204030204" pitchFamily="34" charset="0"/>
              </a:rPr>
              <a:t>Spondilite anchilosante</a:t>
            </a:r>
          </a:p>
          <a:p>
            <a:pPr eaLnBrk="1" hangingPunct="1"/>
            <a:r>
              <a:rPr lang="it-IT" altLang="it-IT">
                <a:solidFill>
                  <a:schemeClr val="tx1"/>
                </a:solidFill>
                <a:latin typeface="Calibri" panose="020F0502020204030204" pitchFamily="34" charset="0"/>
              </a:rPr>
              <a:t>Artrite reattiva</a:t>
            </a:r>
          </a:p>
          <a:p>
            <a:pPr eaLnBrk="1" hangingPunct="1"/>
            <a:r>
              <a:rPr lang="it-IT" altLang="it-IT">
                <a:solidFill>
                  <a:schemeClr val="tx1"/>
                </a:solidFill>
                <a:latin typeface="Calibri" panose="020F0502020204030204" pitchFamily="34" charset="0"/>
              </a:rPr>
              <a:t>Enteroartriti</a:t>
            </a:r>
          </a:p>
          <a:p>
            <a:pPr eaLnBrk="1" hangingPunct="1"/>
            <a:r>
              <a:rPr lang="it-IT" altLang="it-IT">
                <a:solidFill>
                  <a:schemeClr val="tx1"/>
                </a:solidFill>
                <a:latin typeface="Calibri" panose="020F0502020204030204" pitchFamily="34" charset="0"/>
              </a:rPr>
              <a:t>Artrosi erosiva</a:t>
            </a:r>
          </a:p>
          <a:p>
            <a:pPr eaLnBrk="1" hangingPunct="1"/>
            <a:r>
              <a:rPr lang="it-IT" altLang="it-IT">
                <a:solidFill>
                  <a:schemeClr val="tx1"/>
                </a:solidFill>
                <a:latin typeface="Calibri" panose="020F0502020204030204" pitchFamily="34" charset="0"/>
              </a:rPr>
              <a:t>Artrite gottosa</a:t>
            </a:r>
          </a:p>
        </p:txBody>
      </p:sp>
    </p:spTree>
    <p:extLst>
      <p:ext uri="{BB962C8B-B14F-4D97-AF65-F5344CB8AC3E}">
        <p14:creationId xmlns:p14="http://schemas.microsoft.com/office/powerpoint/2010/main" val="12730497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CA78FD2-CD0C-426E-9CF0-8CDDABA3DE2D}"/>
              </a:ext>
            </a:extLst>
          </p:cNvPr>
          <p:cNvSpPr>
            <a:spLocks noGrp="1" noChangeArrowheads="1"/>
          </p:cNvSpPr>
          <p:nvPr>
            <p:ph type="title"/>
          </p:nvPr>
        </p:nvSpPr>
        <p:spPr/>
        <p:txBody>
          <a:bodyPr/>
          <a:lstStyle/>
          <a:p>
            <a:pPr eaLnBrk="1" hangingPunct="1"/>
            <a:r>
              <a:rPr lang="it-IT" altLang="it-IT" b="1">
                <a:solidFill>
                  <a:schemeClr val="tx1"/>
                </a:solidFill>
                <a:latin typeface="Calibri" panose="020F0502020204030204" pitchFamily="34" charset="0"/>
              </a:rPr>
              <a:t>Aspetti radiologici</a:t>
            </a:r>
          </a:p>
        </p:txBody>
      </p:sp>
      <p:sp>
        <p:nvSpPr>
          <p:cNvPr id="112643" name="Rectangle 3">
            <a:extLst>
              <a:ext uri="{FF2B5EF4-FFF2-40B4-BE49-F238E27FC236}">
                <a16:creationId xmlns:a16="http://schemas.microsoft.com/office/drawing/2014/main" id="{0A6ED337-444F-4C0C-9A74-0E44172C8B33}"/>
              </a:ext>
            </a:extLst>
          </p:cNvPr>
          <p:cNvSpPr>
            <a:spLocks noGrp="1" noChangeArrowheads="1"/>
          </p:cNvSpPr>
          <p:nvPr>
            <p:ph type="body" idx="1"/>
          </p:nvPr>
        </p:nvSpPr>
        <p:spPr/>
        <p:txBody>
          <a:bodyPr/>
          <a:lstStyle/>
          <a:p>
            <a:pPr eaLnBrk="1" hangingPunct="1"/>
            <a:r>
              <a:rPr lang="it-IT" altLang="it-IT">
                <a:solidFill>
                  <a:schemeClr val="tx1"/>
                </a:solidFill>
                <a:latin typeface="Calibri" panose="020F0502020204030204" pitchFamily="34" charset="0"/>
              </a:rPr>
              <a:t>Aspetti mutilanti, osteolitici</a:t>
            </a:r>
          </a:p>
          <a:p>
            <a:pPr eaLnBrk="1" hangingPunct="1"/>
            <a:r>
              <a:rPr lang="it-IT" altLang="it-IT">
                <a:solidFill>
                  <a:schemeClr val="tx1"/>
                </a:solidFill>
                <a:latin typeface="Calibri" panose="020F0502020204030204" pitchFamily="34" charset="0"/>
              </a:rPr>
              <a:t>“Pencil in cup” e “fish tail”</a:t>
            </a:r>
          </a:p>
          <a:p>
            <a:pPr eaLnBrk="1" hangingPunct="1"/>
            <a:r>
              <a:rPr lang="it-IT" altLang="it-IT">
                <a:solidFill>
                  <a:schemeClr val="tx1"/>
                </a:solidFill>
                <a:latin typeface="Calibri" panose="020F0502020204030204" pitchFamily="34" charset="0"/>
              </a:rPr>
              <a:t>Reazione periostale</a:t>
            </a:r>
          </a:p>
          <a:p>
            <a:pPr eaLnBrk="1" hangingPunct="1"/>
            <a:r>
              <a:rPr lang="it-IT" altLang="it-IT">
                <a:solidFill>
                  <a:schemeClr val="tx1"/>
                </a:solidFill>
                <a:latin typeface="Calibri" panose="020F0502020204030204" pitchFamily="34" charset="0"/>
              </a:rPr>
              <a:t>Aspetti ricostruttivi</a:t>
            </a:r>
          </a:p>
          <a:p>
            <a:pPr eaLnBrk="1" hangingPunct="1"/>
            <a:r>
              <a:rPr lang="it-IT" altLang="it-IT">
                <a:solidFill>
                  <a:schemeClr val="tx1"/>
                </a:solidFill>
                <a:latin typeface="Calibri" panose="020F0502020204030204" pitchFamily="34" charset="0"/>
              </a:rPr>
              <a:t>Entesiti</a:t>
            </a:r>
          </a:p>
          <a:p>
            <a:pPr eaLnBrk="1" hangingPunct="1"/>
            <a:r>
              <a:rPr lang="it-IT" altLang="it-IT">
                <a:solidFill>
                  <a:schemeClr val="tx1"/>
                </a:solidFill>
                <a:latin typeface="Calibri" panose="020F0502020204030204" pitchFamily="34" charset="0"/>
              </a:rPr>
              <a:t>Sacroileite asimmetrica</a:t>
            </a:r>
          </a:p>
          <a:p>
            <a:pPr eaLnBrk="1" hangingPunct="1"/>
            <a:r>
              <a:rPr lang="it-IT" altLang="it-IT">
                <a:solidFill>
                  <a:schemeClr val="tx1"/>
                </a:solidFill>
                <a:latin typeface="Calibri" panose="020F0502020204030204" pitchFamily="34" charset="0"/>
              </a:rPr>
              <a:t>Pseudosindesmofiti</a:t>
            </a:r>
          </a:p>
          <a:p>
            <a:pPr eaLnBrk="1" hangingPunct="1"/>
            <a:endParaRPr lang="it-IT" altLang="it-IT">
              <a:solidFill>
                <a:schemeClr val="tx1"/>
              </a:solidFill>
              <a:latin typeface="Calibri" panose="020F0502020204030204" pitchFamily="34" charset="0"/>
            </a:endParaRPr>
          </a:p>
        </p:txBody>
      </p:sp>
    </p:spTree>
    <p:extLst>
      <p:ext uri="{BB962C8B-B14F-4D97-AF65-F5344CB8AC3E}">
        <p14:creationId xmlns:p14="http://schemas.microsoft.com/office/powerpoint/2010/main" val="978243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690" name="Object 2">
            <a:extLst>
              <a:ext uri="{FF2B5EF4-FFF2-40B4-BE49-F238E27FC236}">
                <a16:creationId xmlns:a16="http://schemas.microsoft.com/office/drawing/2014/main" id="{B67DBD6B-02DF-40ED-8724-C4091EB86356}"/>
              </a:ext>
            </a:extLst>
          </p:cNvPr>
          <p:cNvGraphicFramePr>
            <a:graphicFrameLocks noChangeAspect="1"/>
          </p:cNvGraphicFramePr>
          <p:nvPr>
            <p:extLst>
              <p:ext uri="{D42A27DB-BD31-4B8C-83A1-F6EECF244321}">
                <p14:modId xmlns:p14="http://schemas.microsoft.com/office/powerpoint/2010/main" val="2190061488"/>
              </p:ext>
            </p:extLst>
          </p:nvPr>
        </p:nvGraphicFramePr>
        <p:xfrm>
          <a:off x="1631950" y="102907"/>
          <a:ext cx="2376488" cy="2887662"/>
        </p:xfrm>
        <a:graphic>
          <a:graphicData uri="http://schemas.openxmlformats.org/presentationml/2006/ole">
            <mc:AlternateContent xmlns:mc="http://schemas.openxmlformats.org/markup-compatibility/2006">
              <mc:Choice xmlns:v="urn:schemas-microsoft-com:vml" Requires="v">
                <p:oleObj spid="_x0000_s1033" name="Fotografia Photo Editor" r:id="rId4" imgW="3134162" imgH="3809524" progId="MSPhotoEd.3">
                  <p:embed/>
                </p:oleObj>
              </mc:Choice>
              <mc:Fallback>
                <p:oleObj name="Fotografia Photo Editor" r:id="rId4" imgW="3134162" imgH="3809524" progId="MSPhotoEd.3">
                  <p:embed/>
                  <p:pic>
                    <p:nvPicPr>
                      <p:cNvPr id="114690" name="Object 2">
                        <a:extLst>
                          <a:ext uri="{FF2B5EF4-FFF2-40B4-BE49-F238E27FC236}">
                            <a16:creationId xmlns:a16="http://schemas.microsoft.com/office/drawing/2014/main" id="{B67DBD6B-02DF-40ED-8724-C4091EB86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102907"/>
                        <a:ext cx="2376488"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4691" name="Picture 3" descr="0029bmrh">
            <a:extLst>
              <a:ext uri="{FF2B5EF4-FFF2-40B4-BE49-F238E27FC236}">
                <a16:creationId xmlns:a16="http://schemas.microsoft.com/office/drawing/2014/main" id="{977478D9-93EF-4785-B72B-8008A1983A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4374"/>
          <a:stretch>
            <a:fillRect/>
          </a:stretch>
        </p:blipFill>
        <p:spPr bwMode="auto">
          <a:xfrm>
            <a:off x="4008439" y="61632"/>
            <a:ext cx="11334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0002MCFS">
            <a:extLst>
              <a:ext uri="{FF2B5EF4-FFF2-40B4-BE49-F238E27FC236}">
                <a16:creationId xmlns:a16="http://schemas.microsoft.com/office/drawing/2014/main" id="{69FB6C24-9AE7-42AC-BE27-3DD0136802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4846"/>
          <a:stretch>
            <a:fillRect/>
          </a:stretch>
        </p:blipFill>
        <p:spPr bwMode="auto">
          <a:xfrm>
            <a:off x="6672263" y="101319"/>
            <a:ext cx="1846262"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0035bmrh">
            <a:extLst>
              <a:ext uri="{FF2B5EF4-FFF2-40B4-BE49-F238E27FC236}">
                <a16:creationId xmlns:a16="http://schemas.microsoft.com/office/drawing/2014/main" id="{7CFE5689-65A7-4CC7-8C0C-3D3B4D0238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401" y="101319"/>
            <a:ext cx="142557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Box 6">
            <a:extLst>
              <a:ext uri="{FF2B5EF4-FFF2-40B4-BE49-F238E27FC236}">
                <a16:creationId xmlns:a16="http://schemas.microsoft.com/office/drawing/2014/main" id="{9AD38067-FFF4-4D85-BDE0-C91E18A7777D}"/>
              </a:ext>
            </a:extLst>
          </p:cNvPr>
          <p:cNvSpPr txBox="1">
            <a:spLocks noChangeArrowheads="1"/>
          </p:cNvSpPr>
          <p:nvPr/>
        </p:nvSpPr>
        <p:spPr bwMode="auto">
          <a:xfrm>
            <a:off x="1557338" y="1"/>
            <a:ext cx="2767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solidFill>
                  <a:schemeClr val="bg1"/>
                </a:solidFill>
                <a:latin typeface="Calibri" panose="020F0502020204030204" pitchFamily="34" charset="0"/>
              </a:rPr>
              <a:t>Artropatia psoriasica</a:t>
            </a:r>
          </a:p>
        </p:txBody>
      </p:sp>
      <p:pic>
        <p:nvPicPr>
          <p:cNvPr id="114695" name="Picture 4">
            <a:extLst>
              <a:ext uri="{FF2B5EF4-FFF2-40B4-BE49-F238E27FC236}">
                <a16:creationId xmlns:a16="http://schemas.microsoft.com/office/drawing/2014/main" id="{7255BC2D-0EF6-4494-93DA-AC02EB2113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2114" y="3117570"/>
            <a:ext cx="2160587"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6" name="Picture 5">
            <a:extLst>
              <a:ext uri="{FF2B5EF4-FFF2-40B4-BE49-F238E27FC236}">
                <a16:creationId xmlns:a16="http://schemas.microsoft.com/office/drawing/2014/main" id="{97B05DCD-2E05-4B94-9D19-DD43038B1E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7439" y="3103282"/>
            <a:ext cx="2160587"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7" name="Picture 6">
            <a:extLst>
              <a:ext uri="{FF2B5EF4-FFF2-40B4-BE49-F238E27FC236}">
                <a16:creationId xmlns:a16="http://schemas.microsoft.com/office/drawing/2014/main" id="{492AFDA3-7507-494C-862C-9F3342704C8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9875" y="3117570"/>
            <a:ext cx="1944688"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8" name="Picture 9">
            <a:extLst>
              <a:ext uri="{FF2B5EF4-FFF2-40B4-BE49-F238E27FC236}">
                <a16:creationId xmlns:a16="http://schemas.microsoft.com/office/drawing/2014/main" id="{F600C2CE-418C-4B03-980C-9C724D9FC3F5}"/>
              </a:ext>
            </a:extLst>
          </p:cNvPr>
          <p:cNvPicPr>
            <a:picLocks noChangeAspect="1" noChangeArrowheads="1"/>
          </p:cNvPicPr>
          <p:nvPr/>
        </p:nvPicPr>
        <p:blipFill>
          <a:blip r:embed="rId12">
            <a:lum bright="-6000"/>
            <a:grayscl/>
            <a:extLst>
              <a:ext uri="{28A0092B-C50C-407E-A947-70E740481C1C}">
                <a14:useLocalDpi xmlns:a14="http://schemas.microsoft.com/office/drawing/2010/main" val="0"/>
              </a:ext>
            </a:extLst>
          </a:blip>
          <a:srcRect t="25485"/>
          <a:stretch>
            <a:fillRect/>
          </a:stretch>
        </p:blipFill>
        <p:spPr bwMode="auto">
          <a:xfrm>
            <a:off x="8394700" y="3103282"/>
            <a:ext cx="220345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9" name="Picture 2" descr="0018WGEF">
            <a:extLst>
              <a:ext uri="{FF2B5EF4-FFF2-40B4-BE49-F238E27FC236}">
                <a16:creationId xmlns:a16="http://schemas.microsoft.com/office/drawing/2014/main" id="{105B4E00-EC59-485A-B53D-B75E7A2FBE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950" y="79094"/>
            <a:ext cx="198120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976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C81BA4F1-5105-42AD-977A-847941A03613}"/>
              </a:ext>
            </a:extLst>
          </p:cNvPr>
          <p:cNvSpPr>
            <a:spLocks noGrp="1" noChangeArrowheads="1"/>
          </p:cNvSpPr>
          <p:nvPr>
            <p:ph type="title"/>
          </p:nvPr>
        </p:nvSpPr>
        <p:spPr/>
        <p:txBody>
          <a:bodyPr/>
          <a:lstStyle/>
          <a:p>
            <a:pPr eaLnBrk="1" hangingPunct="1"/>
            <a:r>
              <a:rPr lang="it-IT" altLang="it-IT">
                <a:solidFill>
                  <a:schemeClr val="tx1"/>
                </a:solidFill>
                <a:latin typeface="Calibri" panose="020F0502020204030204" pitchFamily="34" charset="0"/>
              </a:rPr>
              <a:t>Laboratorio</a:t>
            </a:r>
          </a:p>
        </p:txBody>
      </p:sp>
      <p:sp>
        <p:nvSpPr>
          <p:cNvPr id="116739" name="Rectangle 3">
            <a:extLst>
              <a:ext uri="{FF2B5EF4-FFF2-40B4-BE49-F238E27FC236}">
                <a16:creationId xmlns:a16="http://schemas.microsoft.com/office/drawing/2014/main" id="{FA307D8C-3A8F-49B1-AD46-250C5EA41F84}"/>
              </a:ext>
            </a:extLst>
          </p:cNvPr>
          <p:cNvSpPr>
            <a:spLocks noGrp="1" noChangeArrowheads="1"/>
          </p:cNvSpPr>
          <p:nvPr>
            <p:ph type="body" idx="1"/>
          </p:nvPr>
        </p:nvSpPr>
        <p:spPr/>
        <p:txBody>
          <a:bodyPr/>
          <a:lstStyle/>
          <a:p>
            <a:pPr eaLnBrk="1" hangingPunct="1">
              <a:buFontTx/>
              <a:buNone/>
            </a:pPr>
            <a:r>
              <a:rPr lang="it-IT" altLang="it-IT">
                <a:solidFill>
                  <a:schemeClr val="tx1"/>
                </a:solidFill>
                <a:latin typeface="Calibri" panose="020F0502020204030204" pitchFamily="34" charset="0"/>
              </a:rPr>
              <a:t>Poco informativo :</a:t>
            </a:r>
          </a:p>
          <a:p>
            <a:pPr eaLnBrk="1" hangingPunct="1">
              <a:buFontTx/>
              <a:buNone/>
            </a:pPr>
            <a:endParaRPr lang="it-IT" altLang="it-IT">
              <a:solidFill>
                <a:schemeClr val="tx1"/>
              </a:solidFill>
              <a:latin typeface="Calibri" panose="020F0502020204030204" pitchFamily="34" charset="0"/>
            </a:endParaRPr>
          </a:p>
          <a:p>
            <a:pPr eaLnBrk="1" hangingPunct="1"/>
            <a:r>
              <a:rPr lang="it-IT" altLang="it-IT">
                <a:solidFill>
                  <a:schemeClr val="tx1"/>
                </a:solidFill>
                <a:latin typeface="Calibri" panose="020F0502020204030204" pitchFamily="34" charset="0"/>
              </a:rPr>
              <a:t>VES e </a:t>
            </a:r>
            <a:r>
              <a:rPr lang="it-IT" altLang="it-IT" u="sng">
                <a:solidFill>
                  <a:schemeClr val="tx1"/>
                </a:solidFill>
                <a:latin typeface="Calibri" panose="020F0502020204030204" pitchFamily="34" charset="0"/>
              </a:rPr>
              <a:t>PCR</a:t>
            </a:r>
            <a:r>
              <a:rPr lang="it-IT" altLang="it-IT">
                <a:solidFill>
                  <a:schemeClr val="tx1"/>
                </a:solidFill>
                <a:latin typeface="Calibri" panose="020F0502020204030204" pitchFamily="34" charset="0"/>
              </a:rPr>
              <a:t> aumentate (non sempre)</a:t>
            </a:r>
          </a:p>
          <a:p>
            <a:pPr eaLnBrk="1" hangingPunct="1"/>
            <a:r>
              <a:rPr lang="it-IT" altLang="it-IT">
                <a:solidFill>
                  <a:schemeClr val="tx1"/>
                </a:solidFill>
                <a:latin typeface="Calibri" panose="020F0502020204030204" pitchFamily="34" charset="0"/>
              </a:rPr>
              <a:t>Uricemia aumentata (talora)</a:t>
            </a:r>
          </a:p>
          <a:p>
            <a:pPr eaLnBrk="1" hangingPunct="1"/>
            <a:r>
              <a:rPr lang="it-IT" altLang="it-IT">
                <a:solidFill>
                  <a:schemeClr val="tx1"/>
                </a:solidFill>
                <a:latin typeface="Calibri" panose="020F0502020204030204" pitchFamily="34" charset="0"/>
              </a:rPr>
              <a:t>Es. liquido sinoviale (flogistico)</a:t>
            </a:r>
          </a:p>
        </p:txBody>
      </p:sp>
    </p:spTree>
    <p:extLst>
      <p:ext uri="{BB962C8B-B14F-4D97-AF65-F5344CB8AC3E}">
        <p14:creationId xmlns:p14="http://schemas.microsoft.com/office/powerpoint/2010/main" val="923250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7D0174D4-66D1-4E8F-8F98-83852CA54CCE}"/>
              </a:ext>
            </a:extLst>
          </p:cNvPr>
          <p:cNvSpPr>
            <a:spLocks noGrp="1" noChangeArrowheads="1"/>
          </p:cNvSpPr>
          <p:nvPr>
            <p:ph type="title"/>
          </p:nvPr>
        </p:nvSpPr>
        <p:spPr>
          <a:xfrm>
            <a:off x="2279650" y="177800"/>
            <a:ext cx="7772400" cy="730250"/>
          </a:xfrm>
        </p:spPr>
        <p:txBody>
          <a:bodyPr/>
          <a:lstStyle/>
          <a:p>
            <a:pPr eaLnBrk="1" hangingPunct="1"/>
            <a:r>
              <a:rPr lang="it-IT" altLang="it-IT">
                <a:solidFill>
                  <a:schemeClr val="tx1"/>
                </a:solidFill>
                <a:latin typeface="Calibri" panose="020F0502020204030204" pitchFamily="34" charset="0"/>
              </a:rPr>
              <a:t>Terapia</a:t>
            </a:r>
          </a:p>
        </p:txBody>
      </p:sp>
      <p:sp>
        <p:nvSpPr>
          <p:cNvPr id="118787" name="Rectangle 3">
            <a:extLst>
              <a:ext uri="{FF2B5EF4-FFF2-40B4-BE49-F238E27FC236}">
                <a16:creationId xmlns:a16="http://schemas.microsoft.com/office/drawing/2014/main" id="{FC62A9E9-590F-4ABF-8D7B-3A9AA63992C1}"/>
              </a:ext>
            </a:extLst>
          </p:cNvPr>
          <p:cNvSpPr>
            <a:spLocks noGrp="1" noChangeArrowheads="1"/>
          </p:cNvSpPr>
          <p:nvPr>
            <p:ph type="body" idx="1"/>
          </p:nvPr>
        </p:nvSpPr>
        <p:spPr>
          <a:xfrm>
            <a:off x="2279650" y="1052513"/>
            <a:ext cx="7772400" cy="4392612"/>
          </a:xfrm>
        </p:spPr>
        <p:txBody>
          <a:bodyPr/>
          <a:lstStyle/>
          <a:p>
            <a:pPr eaLnBrk="1" hangingPunct="1">
              <a:spcBef>
                <a:spcPct val="0"/>
              </a:spcBef>
            </a:pPr>
            <a:r>
              <a:rPr lang="it-IT" altLang="it-IT">
                <a:solidFill>
                  <a:schemeClr val="tx1"/>
                </a:solidFill>
                <a:latin typeface="Calibri" panose="020F0502020204030204" pitchFamily="34" charset="0"/>
              </a:rPr>
              <a:t>FANS</a:t>
            </a:r>
          </a:p>
          <a:p>
            <a:pPr eaLnBrk="1" hangingPunct="1">
              <a:spcBef>
                <a:spcPct val="0"/>
              </a:spcBef>
            </a:pPr>
            <a:r>
              <a:rPr lang="it-IT" altLang="it-IT">
                <a:solidFill>
                  <a:schemeClr val="tx1"/>
                </a:solidFill>
                <a:latin typeface="Calibri" panose="020F0502020204030204" pitchFamily="34" charset="0"/>
              </a:rPr>
              <a:t>Steroidi locali</a:t>
            </a:r>
          </a:p>
          <a:p>
            <a:pPr eaLnBrk="1" hangingPunct="1">
              <a:spcBef>
                <a:spcPct val="0"/>
              </a:spcBef>
            </a:pPr>
            <a:r>
              <a:rPr lang="it-IT" altLang="it-IT">
                <a:solidFill>
                  <a:schemeClr val="tx1"/>
                </a:solidFill>
                <a:latin typeface="Calibri" panose="020F0502020204030204" pitchFamily="34" charset="0"/>
              </a:rPr>
              <a:t>DMARDs convenzionali </a:t>
            </a:r>
          </a:p>
          <a:p>
            <a:pPr lvl="1" eaLnBrk="1" hangingPunct="1">
              <a:spcBef>
                <a:spcPct val="0"/>
              </a:spcBef>
            </a:pPr>
            <a:r>
              <a:rPr lang="it-IT" altLang="it-IT">
                <a:solidFill>
                  <a:schemeClr val="tx1"/>
                </a:solidFill>
                <a:latin typeface="Calibri" panose="020F0502020204030204" pitchFamily="34" charset="0"/>
              </a:rPr>
              <a:t>Sulfasalazina</a:t>
            </a:r>
          </a:p>
          <a:p>
            <a:pPr lvl="1" eaLnBrk="1" hangingPunct="1">
              <a:spcBef>
                <a:spcPct val="0"/>
              </a:spcBef>
            </a:pPr>
            <a:r>
              <a:rPr lang="it-IT" altLang="it-IT">
                <a:solidFill>
                  <a:schemeClr val="tx1"/>
                </a:solidFill>
                <a:latin typeface="Calibri" panose="020F0502020204030204" pitchFamily="34" charset="0"/>
              </a:rPr>
              <a:t>Methotrexate</a:t>
            </a:r>
          </a:p>
          <a:p>
            <a:pPr lvl="1" eaLnBrk="1" hangingPunct="1">
              <a:spcBef>
                <a:spcPct val="0"/>
              </a:spcBef>
            </a:pPr>
            <a:r>
              <a:rPr lang="it-IT" altLang="it-IT">
                <a:solidFill>
                  <a:schemeClr val="tx1"/>
                </a:solidFill>
                <a:latin typeface="Calibri" panose="020F0502020204030204" pitchFamily="34" charset="0"/>
              </a:rPr>
              <a:t>Leflunomide</a:t>
            </a:r>
          </a:p>
          <a:p>
            <a:pPr lvl="1" eaLnBrk="1" hangingPunct="1">
              <a:spcBef>
                <a:spcPct val="0"/>
              </a:spcBef>
            </a:pPr>
            <a:r>
              <a:rPr lang="it-IT" altLang="it-IT">
                <a:solidFill>
                  <a:schemeClr val="tx1"/>
                </a:solidFill>
                <a:latin typeface="Calibri" panose="020F0502020204030204" pitchFamily="34" charset="0"/>
              </a:rPr>
              <a:t>Ciclosporina A</a:t>
            </a:r>
          </a:p>
          <a:p>
            <a:pPr eaLnBrk="1" hangingPunct="1">
              <a:spcBef>
                <a:spcPct val="0"/>
              </a:spcBef>
            </a:pPr>
            <a:r>
              <a:rPr lang="it-IT" altLang="it-IT">
                <a:solidFill>
                  <a:schemeClr val="tx1"/>
                </a:solidFill>
                <a:latin typeface="Calibri" panose="020F0502020204030204" pitchFamily="34" charset="0"/>
              </a:rPr>
              <a:t>tsDMARDs</a:t>
            </a:r>
          </a:p>
          <a:p>
            <a:pPr eaLnBrk="1" hangingPunct="1">
              <a:spcBef>
                <a:spcPct val="0"/>
              </a:spcBef>
            </a:pPr>
            <a:endParaRPr lang="it-IT" altLang="it-IT">
              <a:solidFill>
                <a:schemeClr val="tx1"/>
              </a:solidFill>
              <a:latin typeface="Calibri" panose="020F0502020204030204" pitchFamily="34" charset="0"/>
            </a:endParaRPr>
          </a:p>
          <a:p>
            <a:pPr eaLnBrk="1" hangingPunct="1">
              <a:spcBef>
                <a:spcPct val="0"/>
              </a:spcBef>
            </a:pPr>
            <a:r>
              <a:rPr lang="it-IT" altLang="it-IT">
                <a:solidFill>
                  <a:schemeClr val="tx1"/>
                </a:solidFill>
                <a:latin typeface="Calibri" panose="020F0502020204030204" pitchFamily="34" charset="0"/>
              </a:rPr>
              <a:t>Biologici (anti-TNFalfa)</a:t>
            </a:r>
          </a:p>
        </p:txBody>
      </p:sp>
      <p:sp>
        <p:nvSpPr>
          <p:cNvPr id="4" name="Rettangolo 3">
            <a:extLst>
              <a:ext uri="{FF2B5EF4-FFF2-40B4-BE49-F238E27FC236}">
                <a16:creationId xmlns:a16="http://schemas.microsoft.com/office/drawing/2014/main" id="{EF0C2F75-247F-484A-B255-8C3713C10944}"/>
              </a:ext>
            </a:extLst>
          </p:cNvPr>
          <p:cNvSpPr/>
          <p:nvPr/>
        </p:nvSpPr>
        <p:spPr>
          <a:xfrm>
            <a:off x="2711451" y="5805489"/>
            <a:ext cx="6253163" cy="646331"/>
          </a:xfrm>
          <a:prstGeom prst="rect">
            <a:avLst/>
          </a:prstGeom>
          <a:solidFill>
            <a:schemeClr val="bg1"/>
          </a:solidFill>
        </p:spPr>
        <p:txBody>
          <a:bodyPr>
            <a:spAutoFit/>
          </a:bodyPr>
          <a:lstStyle/>
          <a:p>
            <a:pPr marL="504825" lvl="1" indent="-204788">
              <a:buFont typeface="Arial" panose="020B0604020202020204" pitchFamily="34" charset="0"/>
              <a:buChar char="•"/>
              <a:defRPr/>
            </a:pPr>
            <a:r>
              <a:rPr lang="en-GB" b="1" kern="0" dirty="0">
                <a:latin typeface="Calibri" panose="020F0502020204030204" pitchFamily="34" charset="0"/>
                <a:cs typeface="Calibri" panose="020F0502020204030204" pitchFamily="34" charset="0"/>
              </a:rPr>
              <a:t>IL17 inhibitors: </a:t>
            </a:r>
            <a:r>
              <a:rPr lang="en-GB" b="1" kern="0" dirty="0" err="1">
                <a:latin typeface="Calibri" panose="020F0502020204030204" pitchFamily="34" charset="0"/>
                <a:cs typeface="Calibri" panose="020F0502020204030204" pitchFamily="34" charset="0"/>
              </a:rPr>
              <a:t>secukinumab</a:t>
            </a:r>
            <a:r>
              <a:rPr lang="en-GB" b="1" kern="0" dirty="0">
                <a:latin typeface="Calibri" panose="020F0502020204030204" pitchFamily="34" charset="0"/>
                <a:cs typeface="Calibri" panose="020F0502020204030204" pitchFamily="34" charset="0"/>
              </a:rPr>
              <a:t> (</a:t>
            </a:r>
            <a:r>
              <a:rPr lang="en-GB" b="1" kern="0" dirty="0" err="1">
                <a:latin typeface="Calibri" panose="020F0502020204030204" pitchFamily="34" charset="0"/>
                <a:cs typeface="Calibri" panose="020F0502020204030204" pitchFamily="34" charset="0"/>
              </a:rPr>
              <a:t>bDMARDs</a:t>
            </a:r>
            <a:r>
              <a:rPr lang="en-GB" b="1" kern="0" dirty="0">
                <a:latin typeface="Calibri" panose="020F0502020204030204" pitchFamily="34" charset="0"/>
                <a:cs typeface="Calibri" panose="020F0502020204030204" pitchFamily="34" charset="0"/>
              </a:rPr>
              <a:t>)</a:t>
            </a:r>
          </a:p>
          <a:p>
            <a:pPr marL="504825" lvl="1" indent="-204788">
              <a:buFont typeface="Arial" panose="020B0604020202020204" pitchFamily="34" charset="0"/>
              <a:buChar char="•"/>
              <a:defRPr/>
            </a:pPr>
            <a:r>
              <a:rPr lang="en-GB" b="1" kern="0" dirty="0">
                <a:latin typeface="Calibri" panose="020F0502020204030204" pitchFamily="34" charset="0"/>
                <a:cs typeface="Calibri" panose="020F0502020204030204" pitchFamily="34" charset="0"/>
              </a:rPr>
              <a:t>IL12/23 inhibitors: </a:t>
            </a:r>
            <a:r>
              <a:rPr lang="en-GB" b="1" kern="0" dirty="0" err="1">
                <a:latin typeface="Calibri" panose="020F0502020204030204" pitchFamily="34" charset="0"/>
                <a:cs typeface="Calibri" panose="020F0502020204030204" pitchFamily="34" charset="0"/>
              </a:rPr>
              <a:t>ustekinumab</a:t>
            </a:r>
            <a:r>
              <a:rPr lang="en-GB" b="1" kern="0" dirty="0">
                <a:latin typeface="Calibri" panose="020F0502020204030204" pitchFamily="34" charset="0"/>
                <a:cs typeface="Calibri" panose="020F0502020204030204" pitchFamily="34" charset="0"/>
              </a:rPr>
              <a:t> (</a:t>
            </a:r>
            <a:r>
              <a:rPr lang="en-GB" b="1" kern="0" dirty="0" err="1">
                <a:latin typeface="Calibri" panose="020F0502020204030204" pitchFamily="34" charset="0"/>
                <a:cs typeface="Calibri" panose="020F0502020204030204" pitchFamily="34" charset="0"/>
              </a:rPr>
              <a:t>bDMARD</a:t>
            </a:r>
            <a:r>
              <a:rPr lang="en-GB" b="1" kern="0" dirty="0">
                <a:latin typeface="Calibri" panose="020F0502020204030204" pitchFamily="34" charset="0"/>
                <a:cs typeface="Calibri" panose="020F0502020204030204" pitchFamily="34" charset="0"/>
              </a:rPr>
              <a:t>)</a:t>
            </a:r>
          </a:p>
        </p:txBody>
      </p:sp>
      <p:sp>
        <p:nvSpPr>
          <p:cNvPr id="2" name="Rettangolo 1">
            <a:extLst>
              <a:ext uri="{FF2B5EF4-FFF2-40B4-BE49-F238E27FC236}">
                <a16:creationId xmlns:a16="http://schemas.microsoft.com/office/drawing/2014/main" id="{E4F09133-6B12-4FF7-9AE8-FDEEB98CA44C}"/>
              </a:ext>
            </a:extLst>
          </p:cNvPr>
          <p:cNvSpPr/>
          <p:nvPr/>
        </p:nvSpPr>
        <p:spPr>
          <a:xfrm>
            <a:off x="2681289" y="4797425"/>
            <a:ext cx="6283325" cy="369332"/>
          </a:xfrm>
          <a:prstGeom prst="rect">
            <a:avLst/>
          </a:prstGeom>
          <a:solidFill>
            <a:schemeClr val="bg1"/>
          </a:solidFill>
        </p:spPr>
        <p:txBody>
          <a:bodyPr>
            <a:spAutoFit/>
          </a:bodyPr>
          <a:lstStyle/>
          <a:p>
            <a:pPr marL="504825" lvl="1" indent="-204788">
              <a:spcBef>
                <a:spcPts val="600"/>
              </a:spcBef>
              <a:buFont typeface="Arial" panose="020B0604020202020204" pitchFamily="34" charset="0"/>
              <a:buChar char="•"/>
              <a:defRPr/>
            </a:pPr>
            <a:r>
              <a:rPr lang="en-GB" b="1" kern="0" dirty="0">
                <a:latin typeface="Calibri" panose="020F0502020204030204" pitchFamily="34" charset="0"/>
                <a:cs typeface="Calibri" panose="020F0502020204030204" pitchFamily="34" charset="0"/>
              </a:rPr>
              <a:t>PDE4 inhibitors: </a:t>
            </a:r>
            <a:r>
              <a:rPr lang="en-GB" b="1" kern="0" dirty="0" err="1">
                <a:latin typeface="Calibri" panose="020F0502020204030204" pitchFamily="34" charset="0"/>
                <a:cs typeface="Calibri" panose="020F0502020204030204" pitchFamily="34" charset="0"/>
              </a:rPr>
              <a:t>apremilast</a:t>
            </a:r>
            <a:r>
              <a:rPr lang="en-GB" b="1" kern="0" dirty="0">
                <a:latin typeface="Calibri" panose="020F0502020204030204" pitchFamily="34" charset="0"/>
                <a:cs typeface="Calibri" panose="020F0502020204030204" pitchFamily="34" charset="0"/>
              </a:rPr>
              <a:t> (</a:t>
            </a:r>
            <a:r>
              <a:rPr lang="en-GB" b="1" kern="0" dirty="0" err="1">
                <a:latin typeface="Calibri" panose="020F0502020204030204" pitchFamily="34" charset="0"/>
                <a:cs typeface="Calibri" panose="020F0502020204030204" pitchFamily="34" charset="0"/>
              </a:rPr>
              <a:t>tsDMARD</a:t>
            </a:r>
            <a:r>
              <a:rPr lang="en-GB" b="1" kern="0" dirty="0">
                <a:latin typeface="Calibri" panose="020F0502020204030204" pitchFamily="34" charset="0"/>
                <a:cs typeface="Calibri" panose="020F0502020204030204" pitchFamily="34" charset="0"/>
              </a:rPr>
              <a:t>) </a:t>
            </a:r>
          </a:p>
        </p:txBody>
      </p:sp>
      <p:sp>
        <p:nvSpPr>
          <p:cNvPr id="118790" name="CasellaDiTesto 2">
            <a:extLst>
              <a:ext uri="{FF2B5EF4-FFF2-40B4-BE49-F238E27FC236}">
                <a16:creationId xmlns:a16="http://schemas.microsoft.com/office/drawing/2014/main" id="{D1706209-BECB-4D6D-93FF-FBB7403635FF}"/>
              </a:ext>
            </a:extLst>
          </p:cNvPr>
          <p:cNvSpPr txBox="1">
            <a:spLocks noChangeArrowheads="1"/>
          </p:cNvSpPr>
          <p:nvPr/>
        </p:nvSpPr>
        <p:spPr bwMode="auto">
          <a:xfrm>
            <a:off x="6816725" y="2708275"/>
            <a:ext cx="3600450" cy="1201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a:latin typeface="Calibri" panose="020F0502020204030204" pitchFamily="34" charset="0"/>
                <a:cs typeface="Calibri" panose="020F0502020204030204" pitchFamily="34" charset="0"/>
              </a:rPr>
              <a:t>Terapia personalizzata in rapporto al tipo di subset prevalente di malattia</a:t>
            </a:r>
          </a:p>
        </p:txBody>
      </p:sp>
    </p:spTree>
    <p:extLst>
      <p:ext uri="{BB962C8B-B14F-4D97-AF65-F5344CB8AC3E}">
        <p14:creationId xmlns:p14="http://schemas.microsoft.com/office/powerpoint/2010/main" val="2467976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olo 1">
            <a:extLst>
              <a:ext uri="{FF2B5EF4-FFF2-40B4-BE49-F238E27FC236}">
                <a16:creationId xmlns:a16="http://schemas.microsoft.com/office/drawing/2014/main" id="{EE3DBB69-7CDE-422A-AE5E-6FFBEC3F935A}"/>
              </a:ext>
            </a:extLst>
          </p:cNvPr>
          <p:cNvSpPr>
            <a:spLocks noGrp="1" noChangeArrowheads="1"/>
          </p:cNvSpPr>
          <p:nvPr>
            <p:ph type="title"/>
          </p:nvPr>
        </p:nvSpPr>
        <p:spPr/>
        <p:txBody>
          <a:bodyPr/>
          <a:lstStyle/>
          <a:p>
            <a:r>
              <a:rPr lang="it-IT" altLang="it-IT" dirty="0" err="1">
                <a:solidFill>
                  <a:schemeClr val="tx1"/>
                </a:solidFill>
                <a:latin typeface="Calibri" panose="020F0502020204030204" pitchFamily="34" charset="0"/>
              </a:rPr>
              <a:t>Enteroartriti</a:t>
            </a:r>
            <a:endParaRPr lang="it-IT" altLang="it-IT" dirty="0">
              <a:solidFill>
                <a:schemeClr val="tx1"/>
              </a:solidFill>
              <a:latin typeface="Calibri" panose="020F0502020204030204" pitchFamily="34" charset="0"/>
            </a:endParaRPr>
          </a:p>
        </p:txBody>
      </p:sp>
      <p:sp>
        <p:nvSpPr>
          <p:cNvPr id="2" name="Segnaposto testo 1">
            <a:extLst>
              <a:ext uri="{FF2B5EF4-FFF2-40B4-BE49-F238E27FC236}">
                <a16:creationId xmlns:a16="http://schemas.microsoft.com/office/drawing/2014/main" id="{36DC304B-0617-4098-9BB3-DAA7A1B7734A}"/>
              </a:ext>
            </a:extLst>
          </p:cNvPr>
          <p:cNvSpPr>
            <a:spLocks noGrp="1"/>
          </p:cNvSpPr>
          <p:nvPr>
            <p:ph type="body" idx="1"/>
          </p:nvPr>
        </p:nvSpPr>
        <p:spPr/>
        <p:txBody>
          <a:bodyPr/>
          <a:lstStyle/>
          <a:p>
            <a:endParaRPr lang="it-IT"/>
          </a:p>
        </p:txBody>
      </p:sp>
    </p:spTree>
    <p:extLst>
      <p:ext uri="{BB962C8B-B14F-4D97-AF65-F5344CB8AC3E}">
        <p14:creationId xmlns:p14="http://schemas.microsoft.com/office/powerpoint/2010/main" val="4075278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7FC6A348-A38C-4BE1-AEDB-CE4AA483FB42}"/>
              </a:ext>
            </a:extLst>
          </p:cNvPr>
          <p:cNvSpPr>
            <a:spLocks noGrp="1"/>
          </p:cNvSpPr>
          <p:nvPr>
            <p:ph type="title" idx="4294967295"/>
          </p:nvPr>
        </p:nvSpPr>
        <p:spPr>
          <a:xfrm>
            <a:off x="1440872" y="524018"/>
            <a:ext cx="8785225" cy="1295400"/>
          </a:xfrm>
          <a:solidFill>
            <a:schemeClr val="bg1">
              <a:lumMod val="85000"/>
            </a:schemeClr>
          </a:solidFill>
        </p:spPr>
        <p:txBody>
          <a:bodyPr/>
          <a:lstStyle/>
          <a:p>
            <a:pPr>
              <a:defRPr/>
            </a:pPr>
            <a:r>
              <a:rPr lang="it-IT" altLang="it-IT" dirty="0" err="1">
                <a:latin typeface="Calibri" panose="020F0502020204030204" pitchFamily="34" charset="0"/>
              </a:rPr>
              <a:t>Disease</a:t>
            </a:r>
            <a:r>
              <a:rPr lang="it-IT" altLang="it-IT" dirty="0">
                <a:latin typeface="Calibri" panose="020F0502020204030204" pitchFamily="34" charset="0"/>
              </a:rPr>
              <a:t> </a:t>
            </a:r>
            <a:r>
              <a:rPr lang="it-IT" altLang="it-IT" dirty="0" err="1">
                <a:latin typeface="Calibri" panose="020F0502020204030204" pitchFamily="34" charset="0"/>
              </a:rPr>
              <a:t>definition</a:t>
            </a:r>
            <a:br>
              <a:rPr lang="it-IT" altLang="it-IT" dirty="0">
                <a:latin typeface="Calibri" panose="020F0502020204030204" pitchFamily="34" charset="0"/>
              </a:rPr>
            </a:br>
            <a:r>
              <a:rPr lang="it-IT" altLang="it-IT" sz="4000" b="1" dirty="0">
                <a:latin typeface="Calibri" panose="020F0502020204030204" pitchFamily="34" charset="0"/>
              </a:rPr>
              <a:t>IBD </a:t>
            </a:r>
            <a:r>
              <a:rPr lang="it-IT" altLang="it-IT" sz="4000" b="1" dirty="0" err="1">
                <a:latin typeface="Calibri" panose="020F0502020204030204" pitchFamily="34" charset="0"/>
              </a:rPr>
              <a:t>related</a:t>
            </a:r>
            <a:r>
              <a:rPr lang="it-IT" altLang="it-IT" sz="4000" b="1" dirty="0">
                <a:latin typeface="Calibri" panose="020F0502020204030204" pitchFamily="34" charset="0"/>
              </a:rPr>
              <a:t> </a:t>
            </a:r>
            <a:r>
              <a:rPr lang="it-IT" altLang="it-IT" sz="4000" b="1" dirty="0" err="1">
                <a:latin typeface="Calibri" panose="020F0502020204030204" pitchFamily="34" charset="0"/>
              </a:rPr>
              <a:t>arthritis</a:t>
            </a:r>
            <a:r>
              <a:rPr lang="it-IT" altLang="it-IT" sz="4000" b="1" dirty="0">
                <a:latin typeface="Calibri" panose="020F0502020204030204" pitchFamily="34" charset="0"/>
              </a:rPr>
              <a:t> = </a:t>
            </a:r>
            <a:r>
              <a:rPr lang="it-IT" altLang="it-IT" sz="4000" b="1" dirty="0" err="1">
                <a:latin typeface="Calibri" panose="020F0502020204030204" pitchFamily="34" charset="0"/>
              </a:rPr>
              <a:t>enteroarthritis</a:t>
            </a:r>
            <a:endParaRPr lang="it-IT" altLang="it-IT" sz="4000" b="1" dirty="0">
              <a:latin typeface="Calibri" panose="020F0502020204030204" pitchFamily="34" charset="0"/>
            </a:endParaRPr>
          </a:p>
        </p:txBody>
      </p:sp>
      <p:sp>
        <p:nvSpPr>
          <p:cNvPr id="3" name="Segnaposto contenuto 2">
            <a:extLst>
              <a:ext uri="{FF2B5EF4-FFF2-40B4-BE49-F238E27FC236}">
                <a16:creationId xmlns:a16="http://schemas.microsoft.com/office/drawing/2014/main" id="{D22BD55A-2549-4627-AE7A-BB6A790064B3}"/>
              </a:ext>
            </a:extLst>
          </p:cNvPr>
          <p:cNvSpPr>
            <a:spLocks noGrp="1"/>
          </p:cNvSpPr>
          <p:nvPr>
            <p:ph idx="4294967295"/>
          </p:nvPr>
        </p:nvSpPr>
        <p:spPr>
          <a:xfrm>
            <a:off x="1440872" y="2281380"/>
            <a:ext cx="8229600" cy="3629025"/>
          </a:xfrm>
        </p:spPr>
        <p:txBody>
          <a:bodyPr>
            <a:normAutofit lnSpcReduction="10000"/>
          </a:bodyPr>
          <a:lstStyle/>
          <a:p>
            <a:pPr marL="0" indent="0" algn="just">
              <a:buNone/>
              <a:defRPr/>
            </a:pPr>
            <a:r>
              <a:rPr lang="en-US" sz="2800" b="1" dirty="0" err="1">
                <a:latin typeface="Calibri" panose="020F0502020204030204" pitchFamily="34" charset="0"/>
              </a:rPr>
              <a:t>Enteropathic</a:t>
            </a:r>
            <a:r>
              <a:rPr lang="en-US" sz="2800" b="1" dirty="0">
                <a:latin typeface="Calibri" panose="020F0502020204030204" pitchFamily="34" charset="0"/>
              </a:rPr>
              <a:t> arthritis or </a:t>
            </a:r>
            <a:r>
              <a:rPr lang="en-US" sz="2800" b="1" dirty="0" err="1">
                <a:latin typeface="Calibri" panose="020F0502020204030204" pitchFamily="34" charset="0"/>
              </a:rPr>
              <a:t>enteroarthritis</a:t>
            </a:r>
            <a:r>
              <a:rPr lang="en-US" sz="2800" b="1" dirty="0">
                <a:latin typeface="Calibri" panose="020F0502020204030204" pitchFamily="34" charset="0"/>
              </a:rPr>
              <a:t> (EA) is a </a:t>
            </a:r>
            <a:r>
              <a:rPr lang="en-US" sz="2800" b="1" dirty="0" err="1">
                <a:latin typeface="Calibri" panose="020F0502020204030204" pitchFamily="34" charset="0"/>
              </a:rPr>
              <a:t>spondyloarthritis</a:t>
            </a:r>
            <a:r>
              <a:rPr lang="en-US" sz="2800" b="1" dirty="0">
                <a:latin typeface="Calibri" panose="020F0502020204030204" pitchFamily="34" charset="0"/>
              </a:rPr>
              <a:t> (</a:t>
            </a:r>
            <a:r>
              <a:rPr lang="en-US" sz="2800" b="1" dirty="0" err="1">
                <a:latin typeface="Calibri" panose="020F0502020204030204" pitchFamily="34" charset="0"/>
              </a:rPr>
              <a:t>SpA</a:t>
            </a:r>
            <a:r>
              <a:rPr lang="en-US" sz="2800" b="1" dirty="0">
                <a:latin typeface="Calibri" panose="020F0502020204030204" pitchFamily="34" charset="0"/>
              </a:rPr>
              <a:t>) which occurs in patients with : </a:t>
            </a:r>
          </a:p>
          <a:p>
            <a:pPr marL="0" indent="0" algn="just">
              <a:buNone/>
              <a:defRPr/>
            </a:pPr>
            <a:endParaRPr lang="en-US" sz="2800" b="1" dirty="0">
              <a:latin typeface="Calibri" panose="020F0502020204030204" pitchFamily="34" charset="0"/>
            </a:endParaRPr>
          </a:p>
          <a:p>
            <a:pPr algn="just">
              <a:buFont typeface="Wingdings" panose="05000000000000000000" pitchFamily="2" charset="2"/>
              <a:buChar char="§"/>
              <a:defRPr/>
            </a:pPr>
            <a:r>
              <a:rPr lang="en-US" sz="2800" b="1" dirty="0">
                <a:solidFill>
                  <a:srgbClr val="C00000"/>
                </a:solidFill>
                <a:latin typeface="Calibri" panose="020F0502020204030204" pitchFamily="34" charset="0"/>
              </a:rPr>
              <a:t>Inflammatory bowel diseases (IBDs) </a:t>
            </a:r>
          </a:p>
          <a:p>
            <a:pPr algn="just">
              <a:buFont typeface="Wingdings" panose="05000000000000000000" pitchFamily="2" charset="2"/>
              <a:buChar char="§"/>
              <a:defRPr/>
            </a:pPr>
            <a:r>
              <a:rPr lang="en-US" sz="2800" b="1" dirty="0">
                <a:latin typeface="Calibri" panose="020F0502020204030204" pitchFamily="34" charset="0"/>
              </a:rPr>
              <a:t>Whipple’s disease (WD)</a:t>
            </a:r>
          </a:p>
          <a:p>
            <a:pPr algn="just">
              <a:buFont typeface="Wingdings" panose="05000000000000000000" pitchFamily="2" charset="2"/>
              <a:buChar char="§"/>
              <a:defRPr/>
            </a:pPr>
            <a:r>
              <a:rPr lang="en-US" sz="2800" b="1" dirty="0">
                <a:latin typeface="Calibri" panose="020F0502020204030204" pitchFamily="34" charset="0"/>
              </a:rPr>
              <a:t>Celiac disease (CD)</a:t>
            </a:r>
          </a:p>
          <a:p>
            <a:pPr algn="just">
              <a:buFont typeface="Wingdings" panose="05000000000000000000" pitchFamily="2" charset="2"/>
              <a:buChar char="§"/>
              <a:defRPr/>
            </a:pPr>
            <a:r>
              <a:rPr lang="it-IT" sz="2800" b="1" dirty="0" err="1">
                <a:latin typeface="Calibri" panose="020F0502020204030204" pitchFamily="34" charset="0"/>
              </a:rPr>
              <a:t>Intestinal</a:t>
            </a:r>
            <a:r>
              <a:rPr lang="it-IT" sz="2800" b="1" dirty="0">
                <a:latin typeface="Calibri" panose="020F0502020204030204" pitchFamily="34" charset="0"/>
              </a:rPr>
              <a:t> bypass </a:t>
            </a:r>
            <a:r>
              <a:rPr lang="it-IT" sz="2800" b="1" dirty="0" err="1">
                <a:latin typeface="Calibri" panose="020F0502020204030204" pitchFamily="34" charset="0"/>
              </a:rPr>
              <a:t>surgery</a:t>
            </a:r>
            <a:r>
              <a:rPr lang="it-IT" sz="2800" b="1" dirty="0">
                <a:latin typeface="Calibri" panose="020F0502020204030204" pitchFamily="34" charset="0"/>
              </a:rPr>
              <a:t>.</a:t>
            </a:r>
          </a:p>
        </p:txBody>
      </p:sp>
    </p:spTree>
    <p:extLst>
      <p:ext uri="{BB962C8B-B14F-4D97-AF65-F5344CB8AC3E}">
        <p14:creationId xmlns:p14="http://schemas.microsoft.com/office/powerpoint/2010/main" val="76028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697429B-BB4A-4C72-A584-3B7DB25F9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3163" b="52586"/>
          <a:stretch>
            <a:fillRect/>
          </a:stretch>
        </p:blipFill>
        <p:spPr bwMode="auto">
          <a:xfrm>
            <a:off x="881293" y="681816"/>
            <a:ext cx="10493294" cy="4937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9213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FEFBE8E0-149C-4003-8E02-C502D205F2BA}"/>
              </a:ext>
            </a:extLst>
          </p:cNvPr>
          <p:cNvSpPr>
            <a:spLocks noGrp="1"/>
          </p:cNvSpPr>
          <p:nvPr>
            <p:ph type="title"/>
          </p:nvPr>
        </p:nvSpPr>
        <p:spPr>
          <a:xfrm>
            <a:off x="1631950" y="260350"/>
            <a:ext cx="8928100" cy="635000"/>
          </a:xfrm>
          <a:solidFill>
            <a:schemeClr val="accent2">
              <a:lumMod val="20000"/>
              <a:lumOff val="80000"/>
            </a:schemeClr>
          </a:solidFill>
        </p:spPr>
        <p:txBody>
          <a:bodyPr/>
          <a:lstStyle/>
          <a:p>
            <a:pPr>
              <a:defRPr/>
            </a:pPr>
            <a:r>
              <a:rPr lang="it-IT" altLang="it-IT" sz="3200" b="1" dirty="0" err="1">
                <a:latin typeface="Calibri" panose="020F0502020204030204" pitchFamily="34" charset="0"/>
              </a:rPr>
              <a:t>Epidemiology</a:t>
            </a:r>
            <a:r>
              <a:rPr lang="it-IT" altLang="it-IT" sz="3200" b="1" dirty="0">
                <a:latin typeface="Calibri" panose="020F0502020204030204" pitchFamily="34" charset="0"/>
              </a:rPr>
              <a:t> of </a:t>
            </a:r>
            <a:r>
              <a:rPr lang="it-IT" altLang="it-IT" sz="3200" b="1" dirty="0" err="1">
                <a:latin typeface="Calibri" panose="020F0502020204030204" pitchFamily="34" charset="0"/>
              </a:rPr>
              <a:t>rheumatic</a:t>
            </a:r>
            <a:r>
              <a:rPr lang="it-IT" altLang="it-IT" sz="3200" b="1" dirty="0">
                <a:latin typeface="Calibri" panose="020F0502020204030204" pitchFamily="34" charset="0"/>
              </a:rPr>
              <a:t> </a:t>
            </a:r>
            <a:r>
              <a:rPr lang="it-IT" altLang="it-IT" sz="3200" b="1" dirty="0" err="1">
                <a:latin typeface="Calibri" panose="020F0502020204030204" pitchFamily="34" charset="0"/>
              </a:rPr>
              <a:t>manifestations</a:t>
            </a:r>
            <a:r>
              <a:rPr lang="it-IT" altLang="it-IT" sz="3200" b="1" dirty="0">
                <a:latin typeface="Calibri" panose="020F0502020204030204" pitchFamily="34" charset="0"/>
              </a:rPr>
              <a:t> in EA</a:t>
            </a:r>
          </a:p>
        </p:txBody>
      </p:sp>
      <p:sp>
        <p:nvSpPr>
          <p:cNvPr id="12291" name="Segnaposto contenuto 2">
            <a:extLst>
              <a:ext uri="{FF2B5EF4-FFF2-40B4-BE49-F238E27FC236}">
                <a16:creationId xmlns:a16="http://schemas.microsoft.com/office/drawing/2014/main" id="{8D678577-D33D-4354-98DA-FAB3FA8A72A0}"/>
              </a:ext>
            </a:extLst>
          </p:cNvPr>
          <p:cNvSpPr>
            <a:spLocks noGrp="1"/>
          </p:cNvSpPr>
          <p:nvPr>
            <p:ph idx="1"/>
          </p:nvPr>
        </p:nvSpPr>
        <p:spPr>
          <a:xfrm>
            <a:off x="1874838" y="1600200"/>
            <a:ext cx="8642350" cy="1468438"/>
          </a:xfrm>
        </p:spPr>
        <p:txBody>
          <a:bodyPr/>
          <a:lstStyle/>
          <a:p>
            <a:pPr algn="just">
              <a:defRPr/>
            </a:pPr>
            <a:r>
              <a:rPr lang="en-US" altLang="it-IT" sz="2800" dirty="0">
                <a:latin typeface="Calibri" panose="020F0502020204030204" pitchFamily="34" charset="0"/>
              </a:rPr>
              <a:t>Rheumatic manifestations are the most frequent </a:t>
            </a:r>
            <a:r>
              <a:rPr lang="en-US" altLang="it-IT" sz="2800" dirty="0" err="1">
                <a:latin typeface="Calibri" panose="020F0502020204030204" pitchFamily="34" charset="0"/>
              </a:rPr>
              <a:t>extraintestinal</a:t>
            </a:r>
            <a:r>
              <a:rPr lang="en-US" altLang="it-IT" sz="2800" dirty="0">
                <a:latin typeface="Calibri" panose="020F0502020204030204" pitchFamily="34" charset="0"/>
              </a:rPr>
              <a:t> manifestation in IBD patients with a prevalence </a:t>
            </a:r>
            <a:r>
              <a:rPr lang="it-IT" altLang="it-IT" sz="2800" dirty="0" err="1">
                <a:latin typeface="Calibri" panose="020F0502020204030204" pitchFamily="34" charset="0"/>
              </a:rPr>
              <a:t>ranging</a:t>
            </a:r>
            <a:r>
              <a:rPr lang="it-IT" altLang="it-IT" sz="2800" dirty="0">
                <a:latin typeface="Calibri" panose="020F0502020204030204" pitchFamily="34" charset="0"/>
              </a:rPr>
              <a:t> </a:t>
            </a:r>
            <a:r>
              <a:rPr lang="it-IT" altLang="it-IT" sz="2800" dirty="0" err="1">
                <a:latin typeface="Calibri" panose="020F0502020204030204" pitchFamily="34" charset="0"/>
              </a:rPr>
              <a:t>between</a:t>
            </a:r>
            <a:r>
              <a:rPr lang="it-IT" altLang="it-IT" sz="2800" dirty="0">
                <a:latin typeface="Calibri" panose="020F0502020204030204" pitchFamily="34" charset="0"/>
              </a:rPr>
              <a:t> </a:t>
            </a:r>
            <a:r>
              <a:rPr lang="it-IT" altLang="it-IT" sz="2800" b="1" dirty="0">
                <a:solidFill>
                  <a:srgbClr val="C00000"/>
                </a:solidFill>
                <a:latin typeface="Calibri" panose="020F0502020204030204" pitchFamily="34" charset="0"/>
              </a:rPr>
              <a:t>17 % - 39 %</a:t>
            </a:r>
          </a:p>
          <a:p>
            <a:pPr marL="0" indent="0" algn="just">
              <a:buNone/>
              <a:defRPr/>
            </a:pPr>
            <a:endParaRPr lang="it-IT" altLang="it-IT" sz="2800" b="1" dirty="0">
              <a:solidFill>
                <a:srgbClr val="C00000"/>
              </a:solidFill>
              <a:latin typeface="Calibri" panose="020F0502020204030204" pitchFamily="34" charset="0"/>
            </a:endParaRPr>
          </a:p>
        </p:txBody>
      </p:sp>
      <p:sp>
        <p:nvSpPr>
          <p:cNvPr id="122884" name="Rettangolo 3">
            <a:extLst>
              <a:ext uri="{FF2B5EF4-FFF2-40B4-BE49-F238E27FC236}">
                <a16:creationId xmlns:a16="http://schemas.microsoft.com/office/drawing/2014/main" id="{75482156-AC0F-4AF3-A824-E592A0FB4E3B}"/>
              </a:ext>
            </a:extLst>
          </p:cNvPr>
          <p:cNvSpPr>
            <a:spLocks noChangeArrowheads="1"/>
          </p:cNvSpPr>
          <p:nvPr/>
        </p:nvSpPr>
        <p:spPr bwMode="auto">
          <a:xfrm>
            <a:off x="0" y="5659438"/>
            <a:ext cx="473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dirty="0">
                <a:latin typeface="Calibri" panose="020F0502020204030204" pitchFamily="34" charset="0"/>
              </a:rPr>
              <a:t>Salvarani C, Fries W. </a:t>
            </a:r>
            <a:r>
              <a:rPr lang="en-US" altLang="it-IT" sz="1800" i="1" dirty="0">
                <a:latin typeface="Calibri" panose="020F0502020204030204" pitchFamily="34" charset="0"/>
              </a:rPr>
              <a:t>World J Gastroenterol </a:t>
            </a:r>
            <a:r>
              <a:rPr lang="it-IT" altLang="it-IT" sz="1800" dirty="0">
                <a:latin typeface="Calibri" panose="020F0502020204030204" pitchFamily="34" charset="0"/>
              </a:rPr>
              <a:t>2009</a:t>
            </a:r>
          </a:p>
          <a:p>
            <a:pPr eaLnBrk="1" hangingPunct="1">
              <a:spcBef>
                <a:spcPct val="0"/>
              </a:spcBef>
              <a:buFontTx/>
              <a:buNone/>
            </a:pPr>
            <a:r>
              <a:rPr lang="en-US" altLang="it-IT" sz="1800" dirty="0" err="1">
                <a:latin typeface="Calibri" panose="020F0502020204030204" pitchFamily="34" charset="0"/>
              </a:rPr>
              <a:t>Turkcapar</a:t>
            </a:r>
            <a:r>
              <a:rPr lang="en-US" altLang="it-IT" sz="1800" dirty="0">
                <a:latin typeface="Calibri" panose="020F0502020204030204" pitchFamily="34" charset="0"/>
              </a:rPr>
              <a:t> N et al. </a:t>
            </a:r>
            <a:r>
              <a:rPr lang="en-US" altLang="it-IT" sz="1800" i="1" dirty="0">
                <a:latin typeface="Calibri" panose="020F0502020204030204" pitchFamily="34" charset="0"/>
              </a:rPr>
              <a:t>Rheumatology </a:t>
            </a:r>
            <a:r>
              <a:rPr lang="en-US" altLang="it-IT" sz="1800" i="1" dirty="0" err="1">
                <a:latin typeface="Calibri" panose="020F0502020204030204" pitchFamily="34" charset="0"/>
              </a:rPr>
              <a:t>Int</a:t>
            </a:r>
            <a:r>
              <a:rPr lang="en-US" altLang="it-IT" sz="1800" i="1" dirty="0">
                <a:latin typeface="Calibri" panose="020F0502020204030204" pitchFamily="34" charset="0"/>
              </a:rPr>
              <a:t> 2006</a:t>
            </a:r>
            <a:endParaRPr lang="it-IT" altLang="it-IT" sz="1800" dirty="0">
              <a:latin typeface="Calibri" panose="020F0502020204030204" pitchFamily="34" charset="0"/>
            </a:endParaRPr>
          </a:p>
        </p:txBody>
      </p:sp>
      <p:sp>
        <p:nvSpPr>
          <p:cNvPr id="5" name="Segnaposto contenuto 2">
            <a:extLst>
              <a:ext uri="{FF2B5EF4-FFF2-40B4-BE49-F238E27FC236}">
                <a16:creationId xmlns:a16="http://schemas.microsoft.com/office/drawing/2014/main" id="{B4702350-EFDC-4B01-8D3F-D57DB1D0A8F8}"/>
              </a:ext>
            </a:extLst>
          </p:cNvPr>
          <p:cNvSpPr txBox="1">
            <a:spLocks/>
          </p:cNvSpPr>
          <p:nvPr/>
        </p:nvSpPr>
        <p:spPr bwMode="auto">
          <a:xfrm>
            <a:off x="1874838" y="3573463"/>
            <a:ext cx="86423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r>
              <a:rPr lang="it-IT" altLang="it-IT" sz="2800">
                <a:latin typeface="Calibri" panose="020F0502020204030204" pitchFamily="34" charset="0"/>
              </a:rPr>
              <a:t>Articular involvement (axial or peripheral) </a:t>
            </a:r>
            <a:r>
              <a:rPr lang="en-US" altLang="it-IT" sz="2800">
                <a:latin typeface="Calibri" panose="020F0502020204030204" pitchFamily="34" charset="0"/>
              </a:rPr>
              <a:t>can be diagnosed </a:t>
            </a:r>
            <a:r>
              <a:rPr lang="en-US" altLang="it-IT" sz="2800" b="1">
                <a:solidFill>
                  <a:srgbClr val="C00000"/>
                </a:solidFill>
                <a:latin typeface="Calibri" panose="020F0502020204030204" pitchFamily="34" charset="0"/>
              </a:rPr>
              <a:t>before</a:t>
            </a:r>
            <a:r>
              <a:rPr lang="en-US" altLang="it-IT" sz="2800">
                <a:latin typeface="Calibri" panose="020F0502020204030204" pitchFamily="34" charset="0"/>
              </a:rPr>
              <a:t>, </a:t>
            </a:r>
            <a:r>
              <a:rPr lang="en-US" altLang="it-IT" sz="2800" b="1">
                <a:solidFill>
                  <a:srgbClr val="C00000"/>
                </a:solidFill>
                <a:latin typeface="Calibri" panose="020F0502020204030204" pitchFamily="34" charset="0"/>
              </a:rPr>
              <a:t>simultaneously</a:t>
            </a:r>
            <a:r>
              <a:rPr lang="en-US" altLang="it-IT" sz="2800">
                <a:latin typeface="Calibri" panose="020F0502020204030204" pitchFamily="34" charset="0"/>
              </a:rPr>
              <a:t>, or </a:t>
            </a:r>
            <a:r>
              <a:rPr lang="en-US" altLang="it-IT" sz="2800" b="1">
                <a:solidFill>
                  <a:srgbClr val="C00000"/>
                </a:solidFill>
                <a:latin typeface="Calibri" panose="020F0502020204030204" pitchFamily="34" charset="0"/>
              </a:rPr>
              <a:t>after </a:t>
            </a:r>
            <a:r>
              <a:rPr lang="it-IT" altLang="it-IT" sz="2800">
                <a:latin typeface="Calibri" panose="020F0502020204030204" pitchFamily="34" charset="0"/>
              </a:rPr>
              <a:t>the diagnosis of IBD</a:t>
            </a:r>
          </a:p>
        </p:txBody>
      </p:sp>
    </p:spTree>
    <p:extLst>
      <p:ext uri="{BB962C8B-B14F-4D97-AF65-F5344CB8AC3E}">
        <p14:creationId xmlns:p14="http://schemas.microsoft.com/office/powerpoint/2010/main" val="1006694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82FD35C-BEA2-4129-92E9-10BAA14F9D08}"/>
              </a:ext>
            </a:extLst>
          </p:cNvPr>
          <p:cNvPicPr>
            <a:picLocks noChangeAspect="1"/>
          </p:cNvPicPr>
          <p:nvPr/>
        </p:nvPicPr>
        <p:blipFill>
          <a:blip r:embed="rId2"/>
          <a:stretch>
            <a:fillRect/>
          </a:stretch>
        </p:blipFill>
        <p:spPr>
          <a:xfrm>
            <a:off x="1828800" y="114275"/>
            <a:ext cx="8251150" cy="6091563"/>
          </a:xfrm>
          <a:prstGeom prst="rect">
            <a:avLst/>
          </a:prstGeom>
        </p:spPr>
      </p:pic>
    </p:spTree>
    <p:extLst>
      <p:ext uri="{BB962C8B-B14F-4D97-AF65-F5344CB8AC3E}">
        <p14:creationId xmlns:p14="http://schemas.microsoft.com/office/powerpoint/2010/main" val="24665825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1F5668-54B2-42FA-9872-039EC1295617}"/>
              </a:ext>
            </a:extLst>
          </p:cNvPr>
          <p:cNvSpPr>
            <a:spLocks noGrp="1"/>
          </p:cNvSpPr>
          <p:nvPr>
            <p:ph type="title"/>
          </p:nvPr>
        </p:nvSpPr>
        <p:spPr>
          <a:xfrm>
            <a:off x="1981200" y="201614"/>
            <a:ext cx="8229600" cy="706437"/>
          </a:xfrm>
          <a:solidFill>
            <a:schemeClr val="accent2">
              <a:lumMod val="20000"/>
              <a:lumOff val="80000"/>
            </a:schemeClr>
          </a:solidFill>
          <a:ln>
            <a:solidFill>
              <a:schemeClr val="accent1">
                <a:lumMod val="20000"/>
                <a:lumOff val="80000"/>
              </a:schemeClr>
            </a:solidFill>
          </a:ln>
        </p:spPr>
        <p:txBody>
          <a:bodyPr/>
          <a:lstStyle/>
          <a:p>
            <a:pPr>
              <a:defRPr/>
            </a:pPr>
            <a:r>
              <a:rPr lang="en-US" sz="3600" b="1" dirty="0">
                <a:latin typeface="Calibri" panose="020F0502020204030204" pitchFamily="34" charset="0"/>
              </a:rPr>
              <a:t>Potential risk factors for arthritis in IBD</a:t>
            </a:r>
            <a:endParaRPr lang="it-IT" sz="3600" b="1" dirty="0">
              <a:latin typeface="Calibri" panose="020F0502020204030204" pitchFamily="34" charset="0"/>
            </a:endParaRPr>
          </a:p>
        </p:txBody>
      </p:sp>
      <p:sp>
        <p:nvSpPr>
          <p:cNvPr id="124931" name="Segnaposto contenuto 2">
            <a:extLst>
              <a:ext uri="{FF2B5EF4-FFF2-40B4-BE49-F238E27FC236}">
                <a16:creationId xmlns:a16="http://schemas.microsoft.com/office/drawing/2014/main" id="{8A83F5BD-3257-4400-8FD4-1BF68323A104}"/>
              </a:ext>
            </a:extLst>
          </p:cNvPr>
          <p:cNvSpPr>
            <a:spLocks noGrp="1" noChangeArrowheads="1"/>
          </p:cNvSpPr>
          <p:nvPr>
            <p:ph idx="1"/>
          </p:nvPr>
        </p:nvSpPr>
        <p:spPr>
          <a:xfrm>
            <a:off x="1992314" y="1268413"/>
            <a:ext cx="8207375" cy="3600450"/>
          </a:xfrm>
        </p:spPr>
        <p:txBody>
          <a:bodyPr/>
          <a:lstStyle/>
          <a:p>
            <a:r>
              <a:rPr lang="en-US" altLang="it-IT" sz="2800" b="1">
                <a:latin typeface="Calibri" panose="020F0502020204030204" pitchFamily="34" charset="0"/>
              </a:rPr>
              <a:t>active bowel disease</a:t>
            </a:r>
          </a:p>
          <a:p>
            <a:r>
              <a:rPr lang="en-US" altLang="it-IT" sz="2800" b="1">
                <a:latin typeface="Calibri" panose="020F0502020204030204" pitchFamily="34" charset="0"/>
              </a:rPr>
              <a:t>family history of IBD</a:t>
            </a:r>
          </a:p>
          <a:p>
            <a:r>
              <a:rPr lang="en-US" altLang="it-IT" sz="2800" b="1">
                <a:latin typeface="Calibri" panose="020F0502020204030204" pitchFamily="34" charset="0"/>
              </a:rPr>
              <a:t>appendectomy </a:t>
            </a:r>
          </a:p>
          <a:p>
            <a:r>
              <a:rPr lang="en-US" altLang="it-IT" sz="2800" b="1">
                <a:latin typeface="Calibri" panose="020F0502020204030204" pitchFamily="34" charset="0"/>
              </a:rPr>
              <a:t>cigarette smoking </a:t>
            </a:r>
          </a:p>
          <a:p>
            <a:r>
              <a:rPr lang="en-US" altLang="it-IT" sz="2800" b="1">
                <a:latin typeface="Calibri" panose="020F0502020204030204" pitchFamily="34" charset="0"/>
              </a:rPr>
              <a:t>presence of others </a:t>
            </a:r>
            <a:r>
              <a:rPr lang="it-IT" altLang="it-IT" sz="2800" b="1">
                <a:latin typeface="Calibri" panose="020F0502020204030204" pitchFamily="34" charset="0"/>
              </a:rPr>
              <a:t>extraintestinal manifestations</a:t>
            </a:r>
          </a:p>
          <a:p>
            <a:pPr lvl="1"/>
            <a:r>
              <a:rPr lang="it-IT" altLang="it-IT">
                <a:latin typeface="Calibri" panose="020F0502020204030204" pitchFamily="34" charset="0"/>
              </a:rPr>
              <a:t>erythema nodosum</a:t>
            </a:r>
          </a:p>
          <a:p>
            <a:pPr lvl="1"/>
            <a:r>
              <a:rPr lang="it-IT" altLang="it-IT">
                <a:latin typeface="Calibri" panose="020F0502020204030204" pitchFamily="34" charset="0"/>
              </a:rPr>
              <a:t>pyoderma gangrenosum</a:t>
            </a:r>
          </a:p>
        </p:txBody>
      </p:sp>
      <p:sp>
        <p:nvSpPr>
          <p:cNvPr id="124932" name="Rettangolo 4">
            <a:extLst>
              <a:ext uri="{FF2B5EF4-FFF2-40B4-BE49-F238E27FC236}">
                <a16:creationId xmlns:a16="http://schemas.microsoft.com/office/drawing/2014/main" id="{3473CE86-2EE5-4519-B2C9-1308160AE7FD}"/>
              </a:ext>
            </a:extLst>
          </p:cNvPr>
          <p:cNvSpPr>
            <a:spLocks noChangeArrowheads="1"/>
          </p:cNvSpPr>
          <p:nvPr/>
        </p:nvSpPr>
        <p:spPr bwMode="auto">
          <a:xfrm>
            <a:off x="6348845" y="5097895"/>
            <a:ext cx="424815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err="1">
                <a:latin typeface="Calibri" panose="020F0502020204030204" pitchFamily="34" charset="0"/>
              </a:rPr>
              <a:t>Vavricka</a:t>
            </a:r>
            <a:r>
              <a:rPr lang="it-IT" altLang="it-IT" sz="1800" dirty="0">
                <a:latin typeface="Calibri" panose="020F0502020204030204" pitchFamily="34" charset="0"/>
              </a:rPr>
              <a:t> SR et al.  </a:t>
            </a:r>
            <a:r>
              <a:rPr lang="en-US" altLang="it-IT" sz="1800" i="1" dirty="0">
                <a:latin typeface="Calibri" panose="020F0502020204030204" pitchFamily="34" charset="0"/>
              </a:rPr>
              <a:t>Am J Gastroenterol </a:t>
            </a:r>
            <a:r>
              <a:rPr lang="it-IT" altLang="it-IT" sz="1800" dirty="0">
                <a:latin typeface="Calibri" panose="020F0502020204030204" pitchFamily="34" charset="0"/>
              </a:rPr>
              <a:t>2011</a:t>
            </a:r>
          </a:p>
          <a:p>
            <a:pPr eaLnBrk="1" hangingPunct="1">
              <a:spcBef>
                <a:spcPct val="0"/>
              </a:spcBef>
              <a:buFontTx/>
              <a:buNone/>
            </a:pPr>
            <a:r>
              <a:rPr lang="it-IT" altLang="it-IT" sz="1800" dirty="0" err="1">
                <a:latin typeface="Calibri" panose="020F0502020204030204" pitchFamily="34" charset="0"/>
              </a:rPr>
              <a:t>Veloso</a:t>
            </a:r>
            <a:r>
              <a:rPr lang="it-IT" altLang="it-IT" sz="1800" dirty="0">
                <a:latin typeface="Calibri" panose="020F0502020204030204" pitchFamily="34" charset="0"/>
              </a:rPr>
              <a:t> FT et al.</a:t>
            </a:r>
            <a:r>
              <a:rPr lang="en-US" altLang="it-IT" sz="1800" dirty="0">
                <a:latin typeface="Calibri" panose="020F0502020204030204" pitchFamily="34" charset="0"/>
              </a:rPr>
              <a:t> </a:t>
            </a:r>
            <a:r>
              <a:rPr lang="en-US" altLang="it-IT" sz="1800" i="1" dirty="0">
                <a:latin typeface="Calibri" panose="020F0502020204030204" pitchFamily="34" charset="0"/>
              </a:rPr>
              <a:t>J </a:t>
            </a:r>
            <a:r>
              <a:rPr lang="en-US" altLang="it-IT" sz="1800" i="1" dirty="0" err="1">
                <a:latin typeface="Calibri" panose="020F0502020204030204" pitchFamily="34" charset="0"/>
              </a:rPr>
              <a:t>Clin</a:t>
            </a:r>
            <a:r>
              <a:rPr lang="en-US" altLang="it-IT" sz="1800" i="1" dirty="0">
                <a:latin typeface="Calibri" panose="020F0502020204030204" pitchFamily="34" charset="0"/>
              </a:rPr>
              <a:t> Gastroenterol </a:t>
            </a:r>
            <a:r>
              <a:rPr lang="it-IT" altLang="it-IT" sz="1800" dirty="0">
                <a:latin typeface="Calibri" panose="020F0502020204030204" pitchFamily="34" charset="0"/>
              </a:rPr>
              <a:t>1996</a:t>
            </a:r>
          </a:p>
          <a:p>
            <a:pPr eaLnBrk="1" hangingPunct="1">
              <a:spcBef>
                <a:spcPct val="0"/>
              </a:spcBef>
              <a:buFontTx/>
              <a:buNone/>
            </a:pPr>
            <a:r>
              <a:rPr lang="it-IT" altLang="it-IT" sz="1800" dirty="0" err="1">
                <a:latin typeface="Calibri" panose="020F0502020204030204" pitchFamily="34" charset="0"/>
              </a:rPr>
              <a:t>Manguso</a:t>
            </a:r>
            <a:r>
              <a:rPr lang="it-IT" altLang="it-IT" sz="1800" dirty="0">
                <a:latin typeface="Calibri" panose="020F0502020204030204" pitchFamily="34" charset="0"/>
              </a:rPr>
              <a:t> F et al. </a:t>
            </a:r>
            <a:r>
              <a:rPr lang="en-US" altLang="it-IT" sz="1800" i="1" dirty="0" err="1">
                <a:latin typeface="Calibri" panose="020F0502020204030204" pitchFamily="34" charset="0"/>
              </a:rPr>
              <a:t>Int</a:t>
            </a:r>
            <a:r>
              <a:rPr lang="en-US" altLang="it-IT" sz="1800" i="1" dirty="0">
                <a:latin typeface="Calibri" panose="020F0502020204030204" pitchFamily="34" charset="0"/>
              </a:rPr>
              <a:t> J Colorectal Dis</a:t>
            </a:r>
            <a:r>
              <a:rPr lang="it-IT" altLang="it-IT" sz="1800" dirty="0">
                <a:latin typeface="Calibri" panose="020F0502020204030204" pitchFamily="34" charset="0"/>
              </a:rPr>
              <a:t> 2005</a:t>
            </a:r>
          </a:p>
          <a:p>
            <a:pPr eaLnBrk="1" hangingPunct="1">
              <a:spcBef>
                <a:spcPct val="0"/>
              </a:spcBef>
              <a:buFontTx/>
              <a:buNone/>
            </a:pPr>
            <a:r>
              <a:rPr lang="it-IT" altLang="it-IT" sz="1800" dirty="0" err="1">
                <a:latin typeface="Calibri" panose="020F0502020204030204" pitchFamily="34" charset="0"/>
              </a:rPr>
              <a:t>Manguso</a:t>
            </a:r>
            <a:r>
              <a:rPr lang="it-IT" altLang="it-IT" sz="1800" dirty="0">
                <a:latin typeface="Calibri" panose="020F0502020204030204" pitchFamily="34" charset="0"/>
              </a:rPr>
              <a:t> F et al. </a:t>
            </a:r>
            <a:r>
              <a:rPr lang="en-US" altLang="it-IT" sz="1800" i="1" dirty="0">
                <a:latin typeface="Calibri" panose="020F0502020204030204" pitchFamily="34" charset="0"/>
              </a:rPr>
              <a:t>Am J Gastroenterol </a:t>
            </a:r>
            <a:r>
              <a:rPr lang="it-IT" altLang="it-IT" sz="1800" dirty="0">
                <a:latin typeface="Calibri" panose="020F0502020204030204" pitchFamily="34" charset="0"/>
              </a:rPr>
              <a:t>2004</a:t>
            </a:r>
          </a:p>
        </p:txBody>
      </p:sp>
    </p:spTree>
    <p:extLst>
      <p:ext uri="{BB962C8B-B14F-4D97-AF65-F5344CB8AC3E}">
        <p14:creationId xmlns:p14="http://schemas.microsoft.com/office/powerpoint/2010/main" val="2618036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ttangolo 3">
            <a:extLst>
              <a:ext uri="{FF2B5EF4-FFF2-40B4-BE49-F238E27FC236}">
                <a16:creationId xmlns:a16="http://schemas.microsoft.com/office/drawing/2014/main" id="{A086ADC1-4529-4740-A4CB-CD1D05B59606}"/>
              </a:ext>
            </a:extLst>
          </p:cNvPr>
          <p:cNvSpPr>
            <a:spLocks noChangeArrowheads="1"/>
          </p:cNvSpPr>
          <p:nvPr/>
        </p:nvSpPr>
        <p:spPr bwMode="auto">
          <a:xfrm>
            <a:off x="2981325" y="3462338"/>
            <a:ext cx="2286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1">
                <a:latin typeface="Calibri" panose="020F0502020204030204" pitchFamily="34" charset="0"/>
              </a:rPr>
              <a:t>predisposing role</a:t>
            </a:r>
          </a:p>
        </p:txBody>
      </p:sp>
      <p:sp>
        <p:nvSpPr>
          <p:cNvPr id="5" name="Ovale 4">
            <a:extLst>
              <a:ext uri="{FF2B5EF4-FFF2-40B4-BE49-F238E27FC236}">
                <a16:creationId xmlns:a16="http://schemas.microsoft.com/office/drawing/2014/main" id="{97101144-30B6-487E-BE83-DE1A58135898}"/>
              </a:ext>
            </a:extLst>
          </p:cNvPr>
          <p:cNvSpPr/>
          <p:nvPr/>
        </p:nvSpPr>
        <p:spPr>
          <a:xfrm>
            <a:off x="2409825" y="1527176"/>
            <a:ext cx="3384550" cy="1800225"/>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it-IT" sz="2800" b="1" dirty="0">
                <a:latin typeface="Calibri" panose="020F0502020204030204" pitchFamily="34" charset="0"/>
              </a:rPr>
              <a:t>Genetic </a:t>
            </a:r>
          </a:p>
          <a:p>
            <a:pPr algn="ctr" eaLnBrk="1" hangingPunct="1">
              <a:defRPr/>
            </a:pPr>
            <a:r>
              <a:rPr lang="en-US" altLang="it-IT" sz="2800" b="1" dirty="0">
                <a:latin typeface="Calibri" panose="020F0502020204030204" pitchFamily="34" charset="0"/>
              </a:rPr>
              <a:t>factors </a:t>
            </a:r>
            <a:endParaRPr lang="it-IT" sz="2800" dirty="0">
              <a:latin typeface="Calibri" panose="020F0502020204030204" pitchFamily="34" charset="0"/>
            </a:endParaRPr>
          </a:p>
        </p:txBody>
      </p:sp>
      <p:sp>
        <p:nvSpPr>
          <p:cNvPr id="6" name="Ovale 5">
            <a:extLst>
              <a:ext uri="{FF2B5EF4-FFF2-40B4-BE49-F238E27FC236}">
                <a16:creationId xmlns:a16="http://schemas.microsoft.com/office/drawing/2014/main" id="{12C62DA6-832A-44CB-8A91-1CF502B85E52}"/>
              </a:ext>
            </a:extLst>
          </p:cNvPr>
          <p:cNvSpPr/>
          <p:nvPr/>
        </p:nvSpPr>
        <p:spPr>
          <a:xfrm>
            <a:off x="6442075" y="1527176"/>
            <a:ext cx="3384550" cy="1800225"/>
          </a:xfrm>
          <a:prstGeom prst="ellipse">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it-IT" sz="2800" b="1" dirty="0">
                <a:latin typeface="Calibri" panose="020F0502020204030204" pitchFamily="34" charset="0"/>
              </a:rPr>
              <a:t>Environmental </a:t>
            </a:r>
          </a:p>
          <a:p>
            <a:pPr algn="ctr" eaLnBrk="1" hangingPunct="1">
              <a:defRPr/>
            </a:pPr>
            <a:r>
              <a:rPr lang="en-US" altLang="it-IT" sz="2800" b="1" dirty="0">
                <a:latin typeface="Calibri" panose="020F0502020204030204" pitchFamily="34" charset="0"/>
              </a:rPr>
              <a:t>factors</a:t>
            </a:r>
            <a:endParaRPr lang="it-IT" sz="2800" dirty="0">
              <a:latin typeface="Calibri" panose="020F0502020204030204" pitchFamily="34" charset="0"/>
            </a:endParaRPr>
          </a:p>
        </p:txBody>
      </p:sp>
      <p:sp>
        <p:nvSpPr>
          <p:cNvPr id="125957" name="Rettangolo 6">
            <a:extLst>
              <a:ext uri="{FF2B5EF4-FFF2-40B4-BE49-F238E27FC236}">
                <a16:creationId xmlns:a16="http://schemas.microsoft.com/office/drawing/2014/main" id="{72DAAF71-8792-4D51-A961-054039969A3B}"/>
              </a:ext>
            </a:extLst>
          </p:cNvPr>
          <p:cNvSpPr>
            <a:spLocks noChangeArrowheads="1"/>
          </p:cNvSpPr>
          <p:nvPr/>
        </p:nvSpPr>
        <p:spPr bwMode="auto">
          <a:xfrm>
            <a:off x="6978651" y="3462338"/>
            <a:ext cx="24304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b="1">
                <a:latin typeface="Calibri" panose="020F0502020204030204" pitchFamily="34" charset="0"/>
              </a:rPr>
              <a:t>causative/trigger</a:t>
            </a:r>
          </a:p>
          <a:p>
            <a:pPr algn="ctr" eaLnBrk="1" hangingPunct="1">
              <a:spcBef>
                <a:spcPct val="0"/>
              </a:spcBef>
              <a:buFontTx/>
              <a:buNone/>
            </a:pPr>
            <a:r>
              <a:rPr lang="en-US" altLang="it-IT" sz="2400" b="1">
                <a:latin typeface="Calibri" panose="020F0502020204030204" pitchFamily="34" charset="0"/>
              </a:rPr>
              <a:t>role</a:t>
            </a:r>
          </a:p>
        </p:txBody>
      </p:sp>
      <p:sp>
        <p:nvSpPr>
          <p:cNvPr id="8" name="Ovale 7">
            <a:extLst>
              <a:ext uri="{FF2B5EF4-FFF2-40B4-BE49-F238E27FC236}">
                <a16:creationId xmlns:a16="http://schemas.microsoft.com/office/drawing/2014/main" id="{FC133E1B-8526-45D1-BE0A-36BA318E59EB}"/>
              </a:ext>
            </a:extLst>
          </p:cNvPr>
          <p:cNvSpPr/>
          <p:nvPr/>
        </p:nvSpPr>
        <p:spPr>
          <a:xfrm>
            <a:off x="4511676" y="4149726"/>
            <a:ext cx="3313113" cy="1800225"/>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2800" b="1" dirty="0">
                <a:latin typeface="Calibri" panose="020F0502020204030204" pitchFamily="34" charset="0"/>
              </a:rPr>
              <a:t>GUT </a:t>
            </a:r>
            <a:r>
              <a:rPr lang="it-IT" sz="2800" b="1" dirty="0" err="1">
                <a:latin typeface="Calibri" panose="020F0502020204030204" pitchFamily="34" charset="0"/>
              </a:rPr>
              <a:t>inflammation</a:t>
            </a:r>
            <a:endParaRPr lang="it-IT" sz="2800" b="1" dirty="0">
              <a:latin typeface="Calibri" panose="020F0502020204030204" pitchFamily="34" charset="0"/>
            </a:endParaRPr>
          </a:p>
        </p:txBody>
      </p:sp>
    </p:spTree>
    <p:extLst>
      <p:ext uri="{BB962C8B-B14F-4D97-AF65-F5344CB8AC3E}">
        <p14:creationId xmlns:p14="http://schemas.microsoft.com/office/powerpoint/2010/main" val="3056492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43A63-391A-4F2D-8C4E-A297F3D25BAD}"/>
              </a:ext>
            </a:extLst>
          </p:cNvPr>
          <p:cNvSpPr>
            <a:spLocks noGrp="1"/>
          </p:cNvSpPr>
          <p:nvPr>
            <p:ph type="title" idx="4294967295"/>
          </p:nvPr>
        </p:nvSpPr>
        <p:spPr>
          <a:xfrm>
            <a:off x="2059707" y="58738"/>
            <a:ext cx="8229600" cy="633412"/>
          </a:xfrm>
          <a:solidFill>
            <a:schemeClr val="accent2">
              <a:lumMod val="20000"/>
              <a:lumOff val="80000"/>
            </a:schemeClr>
          </a:solidFill>
        </p:spPr>
        <p:txBody>
          <a:bodyPr/>
          <a:lstStyle/>
          <a:p>
            <a:pPr>
              <a:defRPr/>
            </a:pPr>
            <a:r>
              <a:rPr lang="en-US" sz="3200" b="1" dirty="0">
                <a:latin typeface="Calibri" panose="020F0502020204030204" pitchFamily="34" charset="0"/>
              </a:rPr>
              <a:t>Microorganisms in the pathogenesis of IBD</a:t>
            </a:r>
            <a:endParaRPr lang="it-IT" sz="3200" b="1" dirty="0">
              <a:latin typeface="Calibri" panose="020F0502020204030204" pitchFamily="34" charset="0"/>
            </a:endParaRPr>
          </a:p>
        </p:txBody>
      </p:sp>
      <p:sp>
        <p:nvSpPr>
          <p:cNvPr id="126979" name="Segnaposto contenuto 2">
            <a:extLst>
              <a:ext uri="{FF2B5EF4-FFF2-40B4-BE49-F238E27FC236}">
                <a16:creationId xmlns:a16="http://schemas.microsoft.com/office/drawing/2014/main" id="{FF8EA06A-1FAF-4FFD-93F5-06D48F4A751A}"/>
              </a:ext>
            </a:extLst>
          </p:cNvPr>
          <p:cNvSpPr>
            <a:spLocks noGrp="1" noChangeArrowheads="1"/>
          </p:cNvSpPr>
          <p:nvPr>
            <p:ph idx="4294967295"/>
          </p:nvPr>
        </p:nvSpPr>
        <p:spPr>
          <a:xfrm>
            <a:off x="2059707" y="692150"/>
            <a:ext cx="8229600" cy="2808288"/>
          </a:xfrm>
        </p:spPr>
        <p:txBody>
          <a:bodyPr/>
          <a:lstStyle/>
          <a:p>
            <a:pPr algn="just"/>
            <a:r>
              <a:rPr lang="it-IT" altLang="it-IT" sz="2400" dirty="0" err="1">
                <a:latin typeface="Calibri" panose="020F0502020204030204" pitchFamily="34" charset="0"/>
              </a:rPr>
              <a:t>Bacterial</a:t>
            </a:r>
            <a:r>
              <a:rPr lang="it-IT" altLang="it-IT" sz="2400" dirty="0">
                <a:latin typeface="Calibri" panose="020F0502020204030204" pitchFamily="34" charset="0"/>
              </a:rPr>
              <a:t> </a:t>
            </a:r>
            <a:r>
              <a:rPr lang="it-IT" altLang="it-IT" sz="2400" dirty="0" err="1">
                <a:latin typeface="Calibri" panose="020F0502020204030204" pitchFamily="34" charset="0"/>
              </a:rPr>
              <a:t>gut</a:t>
            </a:r>
            <a:r>
              <a:rPr lang="it-IT" altLang="it-IT" sz="2400" dirty="0">
                <a:latin typeface="Calibri" panose="020F0502020204030204" pitchFamily="34" charset="0"/>
              </a:rPr>
              <a:t> </a:t>
            </a:r>
            <a:r>
              <a:rPr lang="it-IT" altLang="it-IT" sz="2400" dirty="0" err="1">
                <a:latin typeface="Calibri" panose="020F0502020204030204" pitchFamily="34" charset="0"/>
              </a:rPr>
              <a:t>infections</a:t>
            </a:r>
            <a:r>
              <a:rPr lang="it-IT" altLang="it-IT" sz="2400" dirty="0">
                <a:latin typeface="Calibri" panose="020F0502020204030204" pitchFamily="34" charset="0"/>
              </a:rPr>
              <a:t> (</a:t>
            </a:r>
            <a:r>
              <a:rPr lang="it-IT" altLang="it-IT" sz="2400" dirty="0" err="1">
                <a:latin typeface="Calibri" panose="020F0502020204030204" pitchFamily="34" charset="0"/>
              </a:rPr>
              <a:t>Yersinia</a:t>
            </a:r>
            <a:r>
              <a:rPr lang="it-IT" altLang="it-IT" sz="2400" dirty="0">
                <a:latin typeface="Calibri" panose="020F0502020204030204" pitchFamily="34" charset="0"/>
              </a:rPr>
              <a:t> enterocolitica, Salmonella </a:t>
            </a:r>
            <a:r>
              <a:rPr lang="it-IT" altLang="it-IT" sz="2400" dirty="0" err="1">
                <a:latin typeface="Calibri" panose="020F0502020204030204" pitchFamily="34" charset="0"/>
              </a:rPr>
              <a:t>typhimurium</a:t>
            </a:r>
            <a:r>
              <a:rPr lang="it-IT" altLang="it-IT" sz="2400" dirty="0">
                <a:latin typeface="Calibri" panose="020F0502020204030204" pitchFamily="34" charset="0"/>
              </a:rPr>
              <a:t>, </a:t>
            </a:r>
            <a:r>
              <a:rPr lang="en-US" altLang="it-IT" sz="2400" dirty="0">
                <a:latin typeface="Calibri" panose="020F0502020204030204" pitchFamily="34" charset="0"/>
              </a:rPr>
              <a:t>Campylobacter </a:t>
            </a:r>
            <a:r>
              <a:rPr lang="en-US" altLang="it-IT" sz="2400" dirty="0" err="1">
                <a:latin typeface="Calibri" panose="020F0502020204030204" pitchFamily="34" charset="0"/>
              </a:rPr>
              <a:t>jejuni</a:t>
            </a:r>
            <a:r>
              <a:rPr lang="en-US" altLang="it-IT" sz="2400" dirty="0">
                <a:latin typeface="Calibri" panose="020F0502020204030204" pitchFamily="34" charset="0"/>
              </a:rPr>
              <a:t>, and Shigella </a:t>
            </a:r>
            <a:r>
              <a:rPr lang="en-US" altLang="it-IT" sz="2400" dirty="0" err="1">
                <a:latin typeface="Calibri" panose="020F0502020204030204" pitchFamily="34" charset="0"/>
              </a:rPr>
              <a:t>spp</a:t>
            </a:r>
            <a:r>
              <a:rPr lang="en-US" altLang="it-IT" sz="2400" dirty="0">
                <a:latin typeface="Calibri" panose="020F0502020204030204" pitchFamily="34" charset="0"/>
              </a:rPr>
              <a:t>) may cause </a:t>
            </a:r>
            <a:r>
              <a:rPr lang="en-US" altLang="it-IT" sz="2400" b="1" dirty="0">
                <a:latin typeface="Calibri" panose="020F0502020204030204" pitchFamily="34" charset="0"/>
              </a:rPr>
              <a:t>joint inflammation</a:t>
            </a:r>
            <a:r>
              <a:rPr lang="en-US" altLang="it-IT" sz="2400" dirty="0">
                <a:latin typeface="Calibri" panose="020F0502020204030204" pitchFamily="34" charset="0"/>
              </a:rPr>
              <a:t> in genetically predisposed patients</a:t>
            </a:r>
          </a:p>
          <a:p>
            <a:pPr algn="just"/>
            <a:r>
              <a:rPr lang="en-US" altLang="it-IT" sz="2400" dirty="0">
                <a:latin typeface="Calibri" panose="020F0502020204030204" pitchFamily="34" charset="0"/>
              </a:rPr>
              <a:t>In the HLA-B27/human 𝛽2-microglobulin transgenic rat model, these rats do not develop joint, skin, and gut inflammation when kept in </a:t>
            </a:r>
            <a:r>
              <a:rPr lang="en-US" altLang="it-IT" sz="2400" b="1" dirty="0">
                <a:latin typeface="Calibri" panose="020F0502020204030204" pitchFamily="34" charset="0"/>
              </a:rPr>
              <a:t>germ-free conditions</a:t>
            </a:r>
            <a:endParaRPr lang="it-IT" altLang="it-IT" sz="2400" b="1" dirty="0">
              <a:latin typeface="Calibri" panose="020F0502020204030204" pitchFamily="34" charset="0"/>
            </a:endParaRPr>
          </a:p>
        </p:txBody>
      </p:sp>
      <p:sp>
        <p:nvSpPr>
          <p:cNvPr id="126980" name="Rettangolo 3">
            <a:extLst>
              <a:ext uri="{FF2B5EF4-FFF2-40B4-BE49-F238E27FC236}">
                <a16:creationId xmlns:a16="http://schemas.microsoft.com/office/drawing/2014/main" id="{4AE01167-6FF8-42E0-9950-0783C863219A}"/>
              </a:ext>
            </a:extLst>
          </p:cNvPr>
          <p:cNvSpPr>
            <a:spLocks noChangeArrowheads="1"/>
          </p:cNvSpPr>
          <p:nvPr/>
        </p:nvSpPr>
        <p:spPr bwMode="auto">
          <a:xfrm>
            <a:off x="5376864" y="60967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Calibri" panose="020F0502020204030204" pitchFamily="34" charset="0"/>
              </a:rPr>
              <a:t>Jacques P, Elewaut D. </a:t>
            </a:r>
            <a:r>
              <a:rPr lang="en-US" altLang="it-IT" sz="1400" i="1">
                <a:latin typeface="Calibri" panose="020F0502020204030204" pitchFamily="34" charset="0"/>
              </a:rPr>
              <a:t>Mucosal Immunology </a:t>
            </a:r>
            <a:r>
              <a:rPr lang="it-IT" altLang="it-IT" sz="1400">
                <a:latin typeface="Calibri" panose="020F0502020204030204" pitchFamily="34" charset="0"/>
              </a:rPr>
              <a:t>2008</a:t>
            </a:r>
          </a:p>
        </p:txBody>
      </p:sp>
      <p:pic>
        <p:nvPicPr>
          <p:cNvPr id="126981" name="Picture 2" descr="Fig1">
            <a:extLst>
              <a:ext uri="{FF2B5EF4-FFF2-40B4-BE49-F238E27FC236}">
                <a16:creationId xmlns:a16="http://schemas.microsoft.com/office/drawing/2014/main" id="{8618C6C8-F949-403A-ACCD-A38F6D075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46" t="8504" r="5551" b="8504"/>
          <a:stretch>
            <a:fillRect/>
          </a:stretch>
        </p:blipFill>
        <p:spPr bwMode="auto">
          <a:xfrm>
            <a:off x="3071814" y="2886799"/>
            <a:ext cx="5997575" cy="32305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31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a:extLst>
              <a:ext uri="{FF2B5EF4-FFF2-40B4-BE49-F238E27FC236}">
                <a16:creationId xmlns:a16="http://schemas.microsoft.com/office/drawing/2014/main" id="{FC980F10-0662-4C71-BA62-960ECE88E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138" y="188913"/>
            <a:ext cx="6043612" cy="659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arrotondato 2">
            <a:extLst>
              <a:ext uri="{FF2B5EF4-FFF2-40B4-BE49-F238E27FC236}">
                <a16:creationId xmlns:a16="http://schemas.microsoft.com/office/drawing/2014/main" id="{A143EE55-915C-4C2B-B55D-2CE9684256DF}"/>
              </a:ext>
            </a:extLst>
          </p:cNvPr>
          <p:cNvSpPr/>
          <p:nvPr/>
        </p:nvSpPr>
        <p:spPr>
          <a:xfrm>
            <a:off x="5591176" y="188913"/>
            <a:ext cx="1152525" cy="6477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8004" name="CasellaDiTesto 5">
            <a:extLst>
              <a:ext uri="{FF2B5EF4-FFF2-40B4-BE49-F238E27FC236}">
                <a16:creationId xmlns:a16="http://schemas.microsoft.com/office/drawing/2014/main" id="{9365A584-28EA-4030-B153-D26B73AF6DB8}"/>
              </a:ext>
            </a:extLst>
          </p:cNvPr>
          <p:cNvSpPr txBox="1">
            <a:spLocks noChangeArrowheads="1"/>
          </p:cNvSpPr>
          <p:nvPr/>
        </p:nvSpPr>
        <p:spPr bwMode="auto">
          <a:xfrm>
            <a:off x="8845550" y="5975351"/>
            <a:ext cx="3262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dirty="0" err="1">
                <a:latin typeface="Calibri" panose="020F0502020204030204" pitchFamily="34" charset="0"/>
              </a:rPr>
              <a:t>Peluso</a:t>
            </a:r>
            <a:r>
              <a:rPr lang="it-IT" altLang="it-IT" sz="1400" dirty="0">
                <a:latin typeface="Calibri" panose="020F0502020204030204" pitchFamily="34" charset="0"/>
              </a:rPr>
              <a:t> R et al. </a:t>
            </a:r>
            <a:r>
              <a:rPr lang="it-IT" altLang="it-IT" sz="1400" dirty="0" err="1">
                <a:latin typeface="Calibri" panose="020F0502020204030204" pitchFamily="34" charset="0"/>
              </a:rPr>
              <a:t>Clin</a:t>
            </a:r>
            <a:r>
              <a:rPr lang="it-IT" altLang="it-IT" sz="1400" dirty="0">
                <a:latin typeface="Calibri" panose="020F0502020204030204" pitchFamily="34" charset="0"/>
              </a:rPr>
              <a:t> </a:t>
            </a:r>
            <a:r>
              <a:rPr lang="it-IT" altLang="it-IT" sz="1400" dirty="0" err="1">
                <a:latin typeface="Calibri" panose="020F0502020204030204" pitchFamily="34" charset="0"/>
              </a:rPr>
              <a:t>Develop</a:t>
            </a:r>
            <a:r>
              <a:rPr lang="it-IT" altLang="it-IT" sz="1400" dirty="0">
                <a:latin typeface="Calibri" panose="020F0502020204030204" pitchFamily="34" charset="0"/>
              </a:rPr>
              <a:t> </a:t>
            </a:r>
            <a:r>
              <a:rPr lang="it-IT" altLang="it-IT" sz="1400" dirty="0" err="1">
                <a:latin typeface="Calibri" panose="020F0502020204030204" pitchFamily="34" charset="0"/>
              </a:rPr>
              <a:t>Immunol</a:t>
            </a:r>
            <a:r>
              <a:rPr lang="it-IT" altLang="it-IT" sz="1400" dirty="0">
                <a:latin typeface="Calibri" panose="020F0502020204030204" pitchFamily="34" charset="0"/>
              </a:rPr>
              <a:t> 2013</a:t>
            </a:r>
          </a:p>
        </p:txBody>
      </p:sp>
      <p:sp>
        <p:nvSpPr>
          <p:cNvPr id="4" name="Rettangolo arrotondato 3">
            <a:extLst>
              <a:ext uri="{FF2B5EF4-FFF2-40B4-BE49-F238E27FC236}">
                <a16:creationId xmlns:a16="http://schemas.microsoft.com/office/drawing/2014/main" id="{CEC531D4-C52F-4D3D-AB48-6D674DA210F4}"/>
              </a:ext>
            </a:extLst>
          </p:cNvPr>
          <p:cNvSpPr/>
          <p:nvPr/>
        </p:nvSpPr>
        <p:spPr>
          <a:xfrm>
            <a:off x="4251326" y="458788"/>
            <a:ext cx="1223963" cy="3238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8" name="Rettangolo arrotondato 7">
            <a:extLst>
              <a:ext uri="{FF2B5EF4-FFF2-40B4-BE49-F238E27FC236}">
                <a16:creationId xmlns:a16="http://schemas.microsoft.com/office/drawing/2014/main" id="{34DC34C5-41AD-4CD9-9570-203B5BC82060}"/>
              </a:ext>
            </a:extLst>
          </p:cNvPr>
          <p:cNvSpPr/>
          <p:nvPr/>
        </p:nvSpPr>
        <p:spPr>
          <a:xfrm>
            <a:off x="6888164" y="476250"/>
            <a:ext cx="1368425" cy="3238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Rettangolo arrotondato 1">
            <a:extLst>
              <a:ext uri="{FF2B5EF4-FFF2-40B4-BE49-F238E27FC236}">
                <a16:creationId xmlns:a16="http://schemas.microsoft.com/office/drawing/2014/main" id="{4F349091-7A1B-49D9-8E69-33213E27DC60}"/>
              </a:ext>
            </a:extLst>
          </p:cNvPr>
          <p:cNvSpPr/>
          <p:nvPr/>
        </p:nvSpPr>
        <p:spPr>
          <a:xfrm>
            <a:off x="4048126" y="3716338"/>
            <a:ext cx="720725" cy="360362"/>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 name="Rettangolo arrotondato 4">
            <a:extLst>
              <a:ext uri="{FF2B5EF4-FFF2-40B4-BE49-F238E27FC236}">
                <a16:creationId xmlns:a16="http://schemas.microsoft.com/office/drawing/2014/main" id="{3904AA07-F509-4FF6-AAD8-DAE61C24C49E}"/>
              </a:ext>
            </a:extLst>
          </p:cNvPr>
          <p:cNvSpPr/>
          <p:nvPr/>
        </p:nvSpPr>
        <p:spPr>
          <a:xfrm>
            <a:off x="3302001" y="2822576"/>
            <a:ext cx="1871663" cy="574675"/>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9" name="Rettangolo arrotondato 8">
            <a:extLst>
              <a:ext uri="{FF2B5EF4-FFF2-40B4-BE49-F238E27FC236}">
                <a16:creationId xmlns:a16="http://schemas.microsoft.com/office/drawing/2014/main" id="{FAEC7A24-8D7E-4DC7-92DA-8E2805FCA915}"/>
              </a:ext>
            </a:extLst>
          </p:cNvPr>
          <p:cNvSpPr/>
          <p:nvPr/>
        </p:nvSpPr>
        <p:spPr>
          <a:xfrm>
            <a:off x="3287713" y="2217738"/>
            <a:ext cx="1871662" cy="576262"/>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0" name="Rettangolo arrotondato 9">
            <a:extLst>
              <a:ext uri="{FF2B5EF4-FFF2-40B4-BE49-F238E27FC236}">
                <a16:creationId xmlns:a16="http://schemas.microsoft.com/office/drawing/2014/main" id="{5BD6BF79-B1B9-4596-9693-ADC3210055F8}"/>
              </a:ext>
            </a:extLst>
          </p:cNvPr>
          <p:cNvSpPr/>
          <p:nvPr/>
        </p:nvSpPr>
        <p:spPr>
          <a:xfrm>
            <a:off x="5448301" y="2781301"/>
            <a:ext cx="1655763" cy="57626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1" name="Rettangolo arrotondato 10">
            <a:extLst>
              <a:ext uri="{FF2B5EF4-FFF2-40B4-BE49-F238E27FC236}">
                <a16:creationId xmlns:a16="http://schemas.microsoft.com/office/drawing/2014/main" id="{F0554915-896F-47C9-B0A2-34B82BFBD51D}"/>
              </a:ext>
            </a:extLst>
          </p:cNvPr>
          <p:cNvSpPr/>
          <p:nvPr/>
        </p:nvSpPr>
        <p:spPr>
          <a:xfrm>
            <a:off x="7464426" y="2781301"/>
            <a:ext cx="1008063" cy="57626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Ovale 5">
            <a:extLst>
              <a:ext uri="{FF2B5EF4-FFF2-40B4-BE49-F238E27FC236}">
                <a16:creationId xmlns:a16="http://schemas.microsoft.com/office/drawing/2014/main" id="{57D86ACF-6E59-4E00-9DF6-E07C2647ABAE}"/>
              </a:ext>
            </a:extLst>
          </p:cNvPr>
          <p:cNvSpPr/>
          <p:nvPr/>
        </p:nvSpPr>
        <p:spPr>
          <a:xfrm>
            <a:off x="3706813" y="4741863"/>
            <a:ext cx="1047750" cy="62071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3" name="Ovale 12">
            <a:extLst>
              <a:ext uri="{FF2B5EF4-FFF2-40B4-BE49-F238E27FC236}">
                <a16:creationId xmlns:a16="http://schemas.microsoft.com/office/drawing/2014/main" id="{FDB5D55C-1105-41D1-8DAA-9DF09F409CA7}"/>
              </a:ext>
            </a:extLst>
          </p:cNvPr>
          <p:cNvSpPr/>
          <p:nvPr/>
        </p:nvSpPr>
        <p:spPr>
          <a:xfrm>
            <a:off x="4768851" y="4833939"/>
            <a:ext cx="2803525" cy="18256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5" name="Ovale 14">
            <a:extLst>
              <a:ext uri="{FF2B5EF4-FFF2-40B4-BE49-F238E27FC236}">
                <a16:creationId xmlns:a16="http://schemas.microsoft.com/office/drawing/2014/main" id="{202E083D-3533-4C49-B1E2-97E09C852E49}"/>
              </a:ext>
            </a:extLst>
          </p:cNvPr>
          <p:cNvSpPr/>
          <p:nvPr/>
        </p:nvSpPr>
        <p:spPr>
          <a:xfrm>
            <a:off x="7653338" y="4851401"/>
            <a:ext cx="1192212" cy="6207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ttangolo arrotondato 6">
            <a:extLst>
              <a:ext uri="{FF2B5EF4-FFF2-40B4-BE49-F238E27FC236}">
                <a16:creationId xmlns:a16="http://schemas.microsoft.com/office/drawing/2014/main" id="{0A63F107-E328-463D-BE83-98715656E9A3}"/>
              </a:ext>
            </a:extLst>
          </p:cNvPr>
          <p:cNvSpPr/>
          <p:nvPr/>
        </p:nvSpPr>
        <p:spPr>
          <a:xfrm>
            <a:off x="5618164" y="1169988"/>
            <a:ext cx="1296987" cy="4318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28016" name="CasellaDiTesto 11">
            <a:extLst>
              <a:ext uri="{FF2B5EF4-FFF2-40B4-BE49-F238E27FC236}">
                <a16:creationId xmlns:a16="http://schemas.microsoft.com/office/drawing/2014/main" id="{4AB66889-F858-4C58-A5D4-23C7626D7E2B}"/>
              </a:ext>
            </a:extLst>
          </p:cNvPr>
          <p:cNvSpPr txBox="1">
            <a:spLocks noChangeArrowheads="1"/>
          </p:cNvSpPr>
          <p:nvPr/>
        </p:nvSpPr>
        <p:spPr bwMode="auto">
          <a:xfrm>
            <a:off x="8385175" y="515939"/>
            <a:ext cx="12255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Calibri" panose="020F0502020204030204" pitchFamily="34" charset="0"/>
              </a:rPr>
              <a:t>Smoking habit</a:t>
            </a:r>
          </a:p>
        </p:txBody>
      </p:sp>
      <p:sp>
        <p:nvSpPr>
          <p:cNvPr id="17" name="Rettangolo arrotondato 16">
            <a:extLst>
              <a:ext uri="{FF2B5EF4-FFF2-40B4-BE49-F238E27FC236}">
                <a16:creationId xmlns:a16="http://schemas.microsoft.com/office/drawing/2014/main" id="{FCE2DD7B-7FB3-4AD1-BD64-47D045EFC721}"/>
              </a:ext>
            </a:extLst>
          </p:cNvPr>
          <p:cNvSpPr/>
          <p:nvPr/>
        </p:nvSpPr>
        <p:spPr>
          <a:xfrm>
            <a:off x="8315326" y="476250"/>
            <a:ext cx="1368425" cy="3238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351025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2" grpId="0" animBg="1"/>
      <p:bldP spid="5" grpId="0" animBg="1"/>
      <p:bldP spid="9" grpId="0" animBg="1"/>
      <p:bldP spid="10" grpId="0" animBg="1"/>
      <p:bldP spid="11" grpId="0" animBg="1"/>
      <p:bldP spid="6" grpId="0" animBg="1"/>
      <p:bldP spid="13" grpId="0" animBg="1"/>
      <p:bldP spid="15" grpId="0" animBg="1"/>
      <p:bldP spid="7"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55E59A75-A7A8-48B8-AAD4-EDF522FC0CA0}"/>
              </a:ext>
            </a:extLst>
          </p:cNvPr>
          <p:cNvSpPr>
            <a:spLocks noGrp="1"/>
          </p:cNvSpPr>
          <p:nvPr>
            <p:ph type="title"/>
          </p:nvPr>
        </p:nvSpPr>
        <p:spPr>
          <a:xfrm>
            <a:off x="1981200" y="419101"/>
            <a:ext cx="8229600" cy="777875"/>
          </a:xfrm>
          <a:solidFill>
            <a:schemeClr val="bg1">
              <a:lumMod val="85000"/>
            </a:schemeClr>
          </a:solidFill>
        </p:spPr>
        <p:txBody>
          <a:bodyPr/>
          <a:lstStyle/>
          <a:p>
            <a:pPr>
              <a:defRPr/>
            </a:pPr>
            <a:r>
              <a:rPr lang="it-IT" altLang="it-IT" sz="3600" b="1">
                <a:latin typeface="Calibri" panose="020F0502020204030204" pitchFamily="34" charset="0"/>
              </a:rPr>
              <a:t>Clinical pattern of IBD-associated SpA</a:t>
            </a:r>
          </a:p>
        </p:txBody>
      </p:sp>
      <p:sp>
        <p:nvSpPr>
          <p:cNvPr id="22531" name="Segnaposto contenuto 2">
            <a:extLst>
              <a:ext uri="{FF2B5EF4-FFF2-40B4-BE49-F238E27FC236}">
                <a16:creationId xmlns:a16="http://schemas.microsoft.com/office/drawing/2014/main" id="{98E30E23-EF71-47D9-9E0E-ED65CAFADB05}"/>
              </a:ext>
            </a:extLst>
          </p:cNvPr>
          <p:cNvSpPr>
            <a:spLocks noGrp="1"/>
          </p:cNvSpPr>
          <p:nvPr>
            <p:ph idx="1"/>
          </p:nvPr>
        </p:nvSpPr>
        <p:spPr>
          <a:xfrm>
            <a:off x="1981200" y="2032001"/>
            <a:ext cx="8229600" cy="2189163"/>
          </a:xfrm>
        </p:spPr>
        <p:txBody>
          <a:bodyPr/>
          <a:lstStyle/>
          <a:p>
            <a:pPr>
              <a:defRPr/>
            </a:pPr>
            <a:r>
              <a:rPr lang="en-US" altLang="it-IT" sz="2800" b="1" dirty="0" err="1">
                <a:latin typeface="Calibri" panose="020F0502020204030204" pitchFamily="34" charset="0"/>
              </a:rPr>
              <a:t>SpA</a:t>
            </a:r>
            <a:r>
              <a:rPr lang="en-US" altLang="it-IT" sz="2800" b="1" dirty="0">
                <a:latin typeface="Calibri" panose="020F0502020204030204" pitchFamily="34" charset="0"/>
              </a:rPr>
              <a:t> manifestations may precede the onset of IBD</a:t>
            </a:r>
          </a:p>
          <a:p>
            <a:pPr marL="0" indent="0">
              <a:buNone/>
              <a:defRPr/>
            </a:pPr>
            <a:r>
              <a:rPr lang="en-US" altLang="it-IT" sz="2800" b="1" dirty="0">
                <a:latin typeface="Calibri" panose="020F0502020204030204" pitchFamily="34" charset="0"/>
              </a:rPr>
              <a:t> </a:t>
            </a:r>
          </a:p>
          <a:p>
            <a:pPr>
              <a:defRPr/>
            </a:pPr>
            <a:r>
              <a:rPr lang="en-US" altLang="it-IT" sz="2800" b="1" dirty="0">
                <a:latin typeface="Calibri" panose="020F0502020204030204" pitchFamily="34" charset="0"/>
              </a:rPr>
              <a:t>In some cases the intestinal inflammation may be silent or </a:t>
            </a:r>
            <a:r>
              <a:rPr lang="en-US" altLang="it-IT" sz="2800" b="1" dirty="0" err="1">
                <a:latin typeface="Calibri" panose="020F0502020204030204" pitchFamily="34" charset="0"/>
              </a:rPr>
              <a:t>pauci</a:t>
            </a:r>
            <a:r>
              <a:rPr lang="en-US" altLang="it-IT" sz="2800" b="1" dirty="0">
                <a:latin typeface="Calibri" panose="020F0502020204030204" pitchFamily="34" charset="0"/>
              </a:rPr>
              <a:t>-symptomatic</a:t>
            </a:r>
            <a:endParaRPr lang="it-IT" altLang="it-IT" sz="2800" b="1" dirty="0">
              <a:latin typeface="Calibri" panose="020F0502020204030204" pitchFamily="34" charset="0"/>
            </a:endParaRPr>
          </a:p>
        </p:txBody>
      </p:sp>
      <p:sp>
        <p:nvSpPr>
          <p:cNvPr id="129028" name="Rettangolo 3">
            <a:extLst>
              <a:ext uri="{FF2B5EF4-FFF2-40B4-BE49-F238E27FC236}">
                <a16:creationId xmlns:a16="http://schemas.microsoft.com/office/drawing/2014/main" id="{59D7BEC0-10E0-4694-9449-CB8C4C17F0CD}"/>
              </a:ext>
            </a:extLst>
          </p:cNvPr>
          <p:cNvSpPr>
            <a:spLocks noChangeArrowheads="1"/>
          </p:cNvSpPr>
          <p:nvPr/>
        </p:nvSpPr>
        <p:spPr bwMode="auto">
          <a:xfrm>
            <a:off x="6363855" y="5715722"/>
            <a:ext cx="4464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dirty="0">
                <a:latin typeface="Calibri" panose="020F0502020204030204" pitchFamily="34" charset="0"/>
              </a:rPr>
              <a:t>Wright V, Watkinson G. Br Med J 1965</a:t>
            </a:r>
          </a:p>
          <a:p>
            <a:pPr eaLnBrk="1" hangingPunct="1">
              <a:spcBef>
                <a:spcPct val="0"/>
              </a:spcBef>
              <a:buFontTx/>
              <a:buNone/>
            </a:pPr>
            <a:r>
              <a:rPr lang="it-IT" altLang="it-IT" sz="1800" dirty="0" err="1">
                <a:latin typeface="Calibri" panose="020F0502020204030204" pitchFamily="34" charset="0"/>
              </a:rPr>
              <a:t>Rothfuss</a:t>
            </a:r>
            <a:r>
              <a:rPr lang="it-IT" altLang="it-IT" sz="1800" dirty="0">
                <a:latin typeface="Calibri" panose="020F0502020204030204" pitchFamily="34" charset="0"/>
              </a:rPr>
              <a:t> KS et al. </a:t>
            </a:r>
            <a:r>
              <a:rPr lang="en-US" altLang="it-IT" sz="1800" dirty="0">
                <a:latin typeface="Calibri" panose="020F0502020204030204" pitchFamily="34" charset="0"/>
              </a:rPr>
              <a:t>World J Gastroenterol 2</a:t>
            </a:r>
            <a:r>
              <a:rPr lang="it-IT" altLang="it-IT" sz="1800" dirty="0">
                <a:latin typeface="Calibri" panose="020F0502020204030204" pitchFamily="34" charset="0"/>
              </a:rPr>
              <a:t>006</a:t>
            </a:r>
          </a:p>
        </p:txBody>
      </p:sp>
    </p:spTree>
    <p:extLst>
      <p:ext uri="{BB962C8B-B14F-4D97-AF65-F5344CB8AC3E}">
        <p14:creationId xmlns:p14="http://schemas.microsoft.com/office/powerpoint/2010/main" val="39584057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DA653C-0ACB-4170-90B7-84F201B1B293}"/>
              </a:ext>
            </a:extLst>
          </p:cNvPr>
          <p:cNvSpPr>
            <a:spLocks noGrp="1"/>
          </p:cNvSpPr>
          <p:nvPr>
            <p:ph type="title"/>
          </p:nvPr>
        </p:nvSpPr>
        <p:spPr>
          <a:xfrm>
            <a:off x="1703388" y="274639"/>
            <a:ext cx="8820150" cy="706437"/>
          </a:xfrm>
          <a:solidFill>
            <a:schemeClr val="bg1">
              <a:lumMod val="85000"/>
            </a:schemeClr>
          </a:solidFill>
        </p:spPr>
        <p:txBody>
          <a:bodyPr/>
          <a:lstStyle/>
          <a:p>
            <a:pPr>
              <a:defRPr/>
            </a:pPr>
            <a:r>
              <a:rPr lang="en-US" sz="3600" b="1" dirty="0">
                <a:latin typeface="Calibri" panose="020F0502020204030204" pitchFamily="34" charset="0"/>
              </a:rPr>
              <a:t>Joint involvement observed in IBD</a:t>
            </a:r>
            <a:endParaRPr lang="it-IT" sz="3600" b="1" dirty="0">
              <a:latin typeface="Calibri" panose="020F0502020204030204" pitchFamily="34" charset="0"/>
            </a:endParaRPr>
          </a:p>
        </p:txBody>
      </p:sp>
      <p:sp>
        <p:nvSpPr>
          <p:cNvPr id="130051" name="Segnaposto contenuto 2">
            <a:extLst>
              <a:ext uri="{FF2B5EF4-FFF2-40B4-BE49-F238E27FC236}">
                <a16:creationId xmlns:a16="http://schemas.microsoft.com/office/drawing/2014/main" id="{2785C556-A8D9-481C-A626-2EB56620E11A}"/>
              </a:ext>
            </a:extLst>
          </p:cNvPr>
          <p:cNvSpPr txBox="1">
            <a:spLocks/>
          </p:cNvSpPr>
          <p:nvPr/>
        </p:nvSpPr>
        <p:spPr bwMode="auto">
          <a:xfrm>
            <a:off x="1714501" y="1276351"/>
            <a:ext cx="3744913"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it-IT" b="1">
                <a:latin typeface="Calibri" panose="020F0502020204030204" pitchFamily="34" charset="0"/>
              </a:rPr>
              <a:t>PERIPHERAL </a:t>
            </a:r>
          </a:p>
          <a:p>
            <a:r>
              <a:rPr lang="en-US" altLang="it-IT" b="1">
                <a:latin typeface="Calibri" panose="020F0502020204030204" pitchFamily="34" charset="0"/>
              </a:rPr>
              <a:t>AXIAL </a:t>
            </a:r>
          </a:p>
        </p:txBody>
      </p:sp>
      <p:sp>
        <p:nvSpPr>
          <p:cNvPr id="22532" name="Rettangolo 4">
            <a:extLst>
              <a:ext uri="{FF2B5EF4-FFF2-40B4-BE49-F238E27FC236}">
                <a16:creationId xmlns:a16="http://schemas.microsoft.com/office/drawing/2014/main" id="{9164B05E-3137-4E0E-A32C-A9084C61E9E0}"/>
              </a:ext>
            </a:extLst>
          </p:cNvPr>
          <p:cNvSpPr>
            <a:spLocks noChangeArrowheads="1"/>
          </p:cNvSpPr>
          <p:nvPr/>
        </p:nvSpPr>
        <p:spPr bwMode="auto">
          <a:xfrm>
            <a:off x="1749425" y="4646614"/>
            <a:ext cx="87741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2400" dirty="0">
                <a:latin typeface="Calibri" panose="020F0502020204030204" pitchFamily="34" charset="0"/>
              </a:rPr>
              <a:t>In </a:t>
            </a:r>
            <a:r>
              <a:rPr lang="en-US" altLang="it-IT" sz="2400" b="1" dirty="0">
                <a:latin typeface="Calibri" panose="020F0502020204030204" pitchFamily="34" charset="0"/>
              </a:rPr>
              <a:t>UC</a:t>
            </a:r>
            <a:r>
              <a:rPr lang="en-US" altLang="it-IT" sz="2400" dirty="0">
                <a:latin typeface="Calibri" panose="020F0502020204030204" pitchFamily="34" charset="0"/>
              </a:rPr>
              <a:t>, isolated proctitis is rarely complicated by joint inflammation</a:t>
            </a:r>
          </a:p>
          <a:p>
            <a:pPr algn="just" eaLnBrk="1" hangingPunct="1">
              <a:spcBef>
                <a:spcPct val="0"/>
              </a:spcBef>
              <a:buFontTx/>
              <a:buNone/>
            </a:pPr>
            <a:endParaRPr lang="en-US" altLang="it-IT" sz="2400" dirty="0">
              <a:latin typeface="Calibri" panose="020F0502020204030204" pitchFamily="34" charset="0"/>
            </a:endParaRPr>
          </a:p>
          <a:p>
            <a:pPr algn="just" eaLnBrk="1" hangingPunct="1">
              <a:spcBef>
                <a:spcPct val="0"/>
              </a:spcBef>
              <a:buFontTx/>
              <a:buNone/>
            </a:pPr>
            <a:r>
              <a:rPr lang="en-US" altLang="it-IT" sz="2400" dirty="0">
                <a:latin typeface="Calibri" panose="020F0502020204030204" pitchFamily="34" charset="0"/>
              </a:rPr>
              <a:t>In </a:t>
            </a:r>
            <a:r>
              <a:rPr lang="en-US" altLang="it-IT" sz="2400" b="1" dirty="0">
                <a:latin typeface="Calibri" panose="020F0502020204030204" pitchFamily="34" charset="0"/>
              </a:rPr>
              <a:t>CD</a:t>
            </a:r>
            <a:r>
              <a:rPr lang="en-US" altLang="it-IT" sz="2400" dirty="0">
                <a:latin typeface="Calibri" panose="020F0502020204030204" pitchFamily="34" charset="0"/>
              </a:rPr>
              <a:t>, inflammatory joint disease occurs with increased frequency in colitis compared with </a:t>
            </a:r>
            <a:r>
              <a:rPr lang="en-US" altLang="it-IT" sz="2400" dirty="0" err="1">
                <a:latin typeface="Calibri" panose="020F0502020204030204" pitchFamily="34" charset="0"/>
              </a:rPr>
              <a:t>ileal</a:t>
            </a:r>
            <a:r>
              <a:rPr lang="en-US" altLang="it-IT" sz="2400" dirty="0">
                <a:latin typeface="Calibri" panose="020F0502020204030204" pitchFamily="34" charset="0"/>
              </a:rPr>
              <a:t> involvement.</a:t>
            </a:r>
          </a:p>
        </p:txBody>
      </p:sp>
      <p:sp>
        <p:nvSpPr>
          <p:cNvPr id="4" name="Rettangolo 3">
            <a:extLst>
              <a:ext uri="{FF2B5EF4-FFF2-40B4-BE49-F238E27FC236}">
                <a16:creationId xmlns:a16="http://schemas.microsoft.com/office/drawing/2014/main" id="{69798BA0-CF27-44F8-B4B0-7C305B6E7099}"/>
              </a:ext>
            </a:extLst>
          </p:cNvPr>
          <p:cNvSpPr/>
          <p:nvPr/>
        </p:nvSpPr>
        <p:spPr>
          <a:xfrm>
            <a:off x="4583114" y="1196976"/>
            <a:ext cx="5940425" cy="3154363"/>
          </a:xfrm>
          <a:prstGeom prst="rect">
            <a:avLst/>
          </a:prstGeom>
          <a:solidFill>
            <a:schemeClr val="accent2">
              <a:lumMod val="20000"/>
              <a:lumOff val="80000"/>
            </a:schemeClr>
          </a:solidFill>
        </p:spPr>
        <p:txBody>
          <a:bodyPr>
            <a:spAutoFit/>
          </a:bodyPr>
          <a:lstStyle/>
          <a:p>
            <a:pPr>
              <a:lnSpc>
                <a:spcPts val="3000"/>
              </a:lnSpc>
              <a:defRPr/>
            </a:pPr>
            <a:r>
              <a:rPr lang="en-US" dirty="0">
                <a:latin typeface="Calibri" panose="020F0502020204030204" pitchFamily="34" charset="0"/>
              </a:rPr>
              <a:t>other extra-articular MSK manifestations :</a:t>
            </a:r>
          </a:p>
          <a:p>
            <a:pPr marL="342900" indent="-342900">
              <a:lnSpc>
                <a:spcPts val="3000"/>
              </a:lnSpc>
              <a:buFont typeface="Wingdings" panose="05000000000000000000" pitchFamily="2" charset="2"/>
              <a:buChar char="§"/>
              <a:defRPr/>
            </a:pPr>
            <a:r>
              <a:rPr lang="en-US" b="1" dirty="0" err="1">
                <a:latin typeface="Calibri" panose="020F0502020204030204" pitchFamily="34" charset="0"/>
              </a:rPr>
              <a:t>Enthesiopathy</a:t>
            </a:r>
            <a:endParaRPr lang="en-US" b="1" dirty="0">
              <a:latin typeface="Calibri" panose="020F0502020204030204" pitchFamily="34" charset="0"/>
            </a:endParaRPr>
          </a:p>
          <a:p>
            <a:pPr marL="342900" indent="-342900">
              <a:lnSpc>
                <a:spcPts val="3000"/>
              </a:lnSpc>
              <a:buFont typeface="Wingdings" panose="05000000000000000000" pitchFamily="2" charset="2"/>
              <a:buChar char="§"/>
              <a:defRPr/>
            </a:pPr>
            <a:r>
              <a:rPr lang="it-IT" b="1" dirty="0" err="1">
                <a:latin typeface="Calibri" panose="020F0502020204030204" pitchFamily="34" charset="0"/>
              </a:rPr>
              <a:t>Dactylitis</a:t>
            </a:r>
            <a:endParaRPr lang="it-IT" b="1" dirty="0">
              <a:latin typeface="Calibri" panose="020F0502020204030204" pitchFamily="34" charset="0"/>
            </a:endParaRPr>
          </a:p>
          <a:p>
            <a:pPr marL="342900" indent="-342900">
              <a:lnSpc>
                <a:spcPts val="3000"/>
              </a:lnSpc>
              <a:buFont typeface="Wingdings" panose="05000000000000000000" pitchFamily="2" charset="2"/>
              <a:buChar char="§"/>
              <a:defRPr/>
            </a:pPr>
            <a:r>
              <a:rPr lang="it-IT" b="1" dirty="0" err="1">
                <a:latin typeface="Calibri" panose="020F0502020204030204" pitchFamily="34" charset="0"/>
              </a:rPr>
              <a:t>Tendonitis</a:t>
            </a:r>
            <a:endParaRPr lang="it-IT" b="1" dirty="0">
              <a:latin typeface="Calibri" panose="020F0502020204030204" pitchFamily="34" charset="0"/>
            </a:endParaRPr>
          </a:p>
          <a:p>
            <a:pPr marL="342900" indent="-342900">
              <a:lnSpc>
                <a:spcPts val="3000"/>
              </a:lnSpc>
              <a:buFont typeface="Wingdings" panose="05000000000000000000" pitchFamily="2" charset="2"/>
              <a:buChar char="§"/>
              <a:defRPr/>
            </a:pPr>
            <a:r>
              <a:rPr lang="it-IT" b="1" dirty="0" err="1">
                <a:latin typeface="Calibri" panose="020F0502020204030204" pitchFamily="34" charset="0"/>
              </a:rPr>
              <a:t>Periostitis</a:t>
            </a:r>
            <a:endParaRPr lang="it-IT" b="1" dirty="0">
              <a:latin typeface="Calibri" panose="020F0502020204030204" pitchFamily="34" charset="0"/>
            </a:endParaRPr>
          </a:p>
          <a:p>
            <a:pPr marL="342900" indent="-342900">
              <a:lnSpc>
                <a:spcPts val="3000"/>
              </a:lnSpc>
              <a:buFont typeface="Wingdings" panose="05000000000000000000" pitchFamily="2" charset="2"/>
              <a:buChar char="§"/>
              <a:defRPr/>
            </a:pPr>
            <a:r>
              <a:rPr lang="it-IT" b="1" dirty="0" err="1">
                <a:latin typeface="Calibri" panose="020F0502020204030204" pitchFamily="34" charset="0"/>
              </a:rPr>
              <a:t>Clubbing</a:t>
            </a:r>
            <a:endParaRPr lang="it-IT" b="1" dirty="0">
              <a:latin typeface="Calibri" panose="020F0502020204030204" pitchFamily="34" charset="0"/>
            </a:endParaRPr>
          </a:p>
          <a:p>
            <a:pPr marL="342900" indent="-342900">
              <a:lnSpc>
                <a:spcPts val="3000"/>
              </a:lnSpc>
              <a:buFont typeface="Wingdings" panose="05000000000000000000" pitchFamily="2" charset="2"/>
              <a:buChar char="§"/>
              <a:defRPr/>
            </a:pPr>
            <a:r>
              <a:rPr lang="it-IT" b="1" dirty="0" err="1">
                <a:latin typeface="Calibri" panose="020F0502020204030204" pitchFamily="34" charset="0"/>
              </a:rPr>
              <a:t>Granulomatous</a:t>
            </a:r>
            <a:r>
              <a:rPr lang="it-IT" b="1" dirty="0">
                <a:latin typeface="Calibri" panose="020F0502020204030204" pitchFamily="34" charset="0"/>
              </a:rPr>
              <a:t> </a:t>
            </a:r>
            <a:r>
              <a:rPr lang="en-US" b="1" dirty="0">
                <a:latin typeface="Calibri" panose="020F0502020204030204" pitchFamily="34" charset="0"/>
              </a:rPr>
              <a:t>lesions (joints and bones)</a:t>
            </a:r>
          </a:p>
          <a:p>
            <a:pPr marL="342900" indent="-342900">
              <a:lnSpc>
                <a:spcPts val="3000"/>
              </a:lnSpc>
              <a:buFont typeface="Wingdings" panose="05000000000000000000" pitchFamily="2" charset="2"/>
              <a:buChar char="§"/>
              <a:defRPr/>
            </a:pPr>
            <a:r>
              <a:rPr lang="en-US" b="1" dirty="0">
                <a:latin typeface="Calibri" panose="020F0502020204030204" pitchFamily="34" charset="0"/>
              </a:rPr>
              <a:t>Osteoporosis and </a:t>
            </a:r>
            <a:r>
              <a:rPr lang="en-US" b="1" dirty="0" err="1">
                <a:latin typeface="Calibri" panose="020F0502020204030204" pitchFamily="34" charset="0"/>
              </a:rPr>
              <a:t>osteomalacia</a:t>
            </a:r>
            <a:endParaRPr lang="it-IT" b="1" dirty="0">
              <a:latin typeface="Calibri" panose="020F0502020204030204" pitchFamily="34" charset="0"/>
            </a:endParaRPr>
          </a:p>
        </p:txBody>
      </p:sp>
    </p:spTree>
    <p:extLst>
      <p:ext uri="{BB962C8B-B14F-4D97-AF65-F5344CB8AC3E}">
        <p14:creationId xmlns:p14="http://schemas.microsoft.com/office/powerpoint/2010/main" val="4001197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fade">
                                      <p:cBhvr>
                                        <p:cTn id="1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P spid="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87ACF57B-6A34-4649-B36A-0B403622A4AB}"/>
              </a:ext>
            </a:extLst>
          </p:cNvPr>
          <p:cNvSpPr>
            <a:spLocks noGrp="1"/>
          </p:cNvSpPr>
          <p:nvPr>
            <p:ph type="title"/>
          </p:nvPr>
        </p:nvSpPr>
        <p:spPr>
          <a:xfrm>
            <a:off x="1631951" y="58739"/>
            <a:ext cx="8856663" cy="706437"/>
          </a:xfrm>
          <a:solidFill>
            <a:schemeClr val="accent2">
              <a:lumMod val="20000"/>
              <a:lumOff val="80000"/>
            </a:schemeClr>
          </a:solidFill>
        </p:spPr>
        <p:txBody>
          <a:bodyPr>
            <a:normAutofit fontScale="90000"/>
          </a:bodyPr>
          <a:lstStyle/>
          <a:p>
            <a:pPr>
              <a:defRPr/>
            </a:pPr>
            <a:r>
              <a:rPr lang="en-US" altLang="it-IT" b="1" dirty="0">
                <a:latin typeface="Calibri" panose="020F0502020204030204" pitchFamily="34" charset="0"/>
              </a:rPr>
              <a:t>Peripheral arthritis </a:t>
            </a:r>
            <a:endParaRPr lang="it-IT" altLang="it-IT" b="1" dirty="0">
              <a:latin typeface="Calibri" panose="020F0502020204030204" pitchFamily="34" charset="0"/>
            </a:endParaRPr>
          </a:p>
        </p:txBody>
      </p:sp>
      <p:sp>
        <p:nvSpPr>
          <p:cNvPr id="131075" name="Segnaposto contenuto 2">
            <a:extLst>
              <a:ext uri="{FF2B5EF4-FFF2-40B4-BE49-F238E27FC236}">
                <a16:creationId xmlns:a16="http://schemas.microsoft.com/office/drawing/2014/main" id="{6BA8C0AC-4564-4A0D-B4D0-F2C87138269E}"/>
              </a:ext>
            </a:extLst>
          </p:cNvPr>
          <p:cNvSpPr>
            <a:spLocks noGrp="1" noChangeArrowheads="1"/>
          </p:cNvSpPr>
          <p:nvPr>
            <p:ph idx="1"/>
          </p:nvPr>
        </p:nvSpPr>
        <p:spPr>
          <a:xfrm>
            <a:off x="1703388" y="836613"/>
            <a:ext cx="8229600" cy="1828800"/>
          </a:xfrm>
        </p:spPr>
        <p:txBody>
          <a:bodyPr/>
          <a:lstStyle/>
          <a:p>
            <a:r>
              <a:rPr lang="en-US" altLang="it-IT" b="1">
                <a:latin typeface="Calibri" panose="020F0502020204030204" pitchFamily="34" charset="0"/>
              </a:rPr>
              <a:t>most frequent in both CD &gt; UC  [</a:t>
            </a:r>
            <a:r>
              <a:rPr lang="en-US" altLang="it-IT" b="1">
                <a:solidFill>
                  <a:srgbClr val="C00000"/>
                </a:solidFill>
                <a:latin typeface="Calibri" panose="020F0502020204030204" pitchFamily="34" charset="0"/>
              </a:rPr>
              <a:t>17% - 20%</a:t>
            </a:r>
            <a:r>
              <a:rPr lang="en-US" altLang="it-IT" b="1">
                <a:latin typeface="Calibri" panose="020F0502020204030204" pitchFamily="34" charset="0"/>
              </a:rPr>
              <a:t>]</a:t>
            </a:r>
          </a:p>
          <a:p>
            <a:r>
              <a:rPr lang="en-US" altLang="it-IT" b="1">
                <a:latin typeface="Calibri" panose="020F0502020204030204" pitchFamily="34" charset="0"/>
              </a:rPr>
              <a:t>F ≥ M</a:t>
            </a:r>
          </a:p>
          <a:p>
            <a:r>
              <a:rPr lang="en-US" altLang="it-IT" b="1">
                <a:latin typeface="Calibri" panose="020F0502020204030204" pitchFamily="34" charset="0"/>
              </a:rPr>
              <a:t>onset age 25 - 45 years. </a:t>
            </a:r>
          </a:p>
        </p:txBody>
      </p:sp>
      <p:pic>
        <p:nvPicPr>
          <p:cNvPr id="131076" name="Picture 14" descr="99CSC-07C11">
            <a:extLst>
              <a:ext uri="{FF2B5EF4-FFF2-40B4-BE49-F238E27FC236}">
                <a16:creationId xmlns:a16="http://schemas.microsoft.com/office/drawing/2014/main" id="{05632898-072C-446A-BFED-63C131E691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740" r="3912" b="6528"/>
          <a:stretch>
            <a:fillRect/>
          </a:stretch>
        </p:blipFill>
        <p:spPr bwMode="auto">
          <a:xfrm>
            <a:off x="7500939" y="1225695"/>
            <a:ext cx="29876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grpSp>
        <p:nvGrpSpPr>
          <p:cNvPr id="2" name="Gruppo 1">
            <a:extLst>
              <a:ext uri="{FF2B5EF4-FFF2-40B4-BE49-F238E27FC236}">
                <a16:creationId xmlns:a16="http://schemas.microsoft.com/office/drawing/2014/main" id="{5369EE53-E83C-4807-8B46-22C242EE8FCC}"/>
              </a:ext>
            </a:extLst>
          </p:cNvPr>
          <p:cNvGrpSpPr>
            <a:grpSpLocks/>
          </p:cNvGrpSpPr>
          <p:nvPr/>
        </p:nvGrpSpPr>
        <p:grpSpPr bwMode="auto">
          <a:xfrm>
            <a:off x="1631951" y="2736850"/>
            <a:ext cx="8655050" cy="3343275"/>
            <a:chOff x="395288" y="3316288"/>
            <a:chExt cx="8655050" cy="3343275"/>
          </a:xfrm>
        </p:grpSpPr>
        <p:sp>
          <p:nvSpPr>
            <p:cNvPr id="9" name="Titolo 1">
              <a:extLst>
                <a:ext uri="{FF2B5EF4-FFF2-40B4-BE49-F238E27FC236}">
                  <a16:creationId xmlns:a16="http://schemas.microsoft.com/office/drawing/2014/main" id="{0080E27E-4981-468D-9C32-7045C800FDC9}"/>
                </a:ext>
              </a:extLst>
            </p:cNvPr>
            <p:cNvSpPr txBox="1">
              <a:spLocks/>
            </p:cNvSpPr>
            <p:nvPr/>
          </p:nvSpPr>
          <p:spPr bwMode="auto">
            <a:xfrm>
              <a:off x="395288" y="3316288"/>
              <a:ext cx="2736850" cy="706437"/>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it-IT" altLang="it-IT" sz="2800" b="1" dirty="0" err="1">
                  <a:latin typeface="Calibri" panose="020F0502020204030204" pitchFamily="34" charset="0"/>
                </a:rPr>
                <a:t>Dactylitis</a:t>
              </a:r>
              <a:r>
                <a:rPr lang="it-IT" altLang="it-IT" sz="2800" b="1" dirty="0">
                  <a:latin typeface="Calibri" panose="020F0502020204030204" pitchFamily="34" charset="0"/>
                </a:rPr>
                <a:t> (5-7 %)</a:t>
              </a:r>
            </a:p>
          </p:txBody>
        </p:sp>
        <p:sp>
          <p:nvSpPr>
            <p:cNvPr id="11" name="Titolo 1">
              <a:extLst>
                <a:ext uri="{FF2B5EF4-FFF2-40B4-BE49-F238E27FC236}">
                  <a16:creationId xmlns:a16="http://schemas.microsoft.com/office/drawing/2014/main" id="{F4C896B5-CEFB-4C23-A368-1DC6A65E9002}"/>
                </a:ext>
              </a:extLst>
            </p:cNvPr>
            <p:cNvSpPr txBox="1">
              <a:spLocks/>
            </p:cNvSpPr>
            <p:nvPr/>
          </p:nvSpPr>
          <p:spPr bwMode="auto">
            <a:xfrm>
              <a:off x="3217863" y="3325813"/>
              <a:ext cx="2444750" cy="706437"/>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it-IT" altLang="it-IT" sz="2800" b="1" dirty="0" err="1">
                  <a:latin typeface="Calibri" panose="020F0502020204030204" pitchFamily="34" charset="0"/>
                </a:rPr>
                <a:t>Enthesitis</a:t>
              </a:r>
              <a:r>
                <a:rPr lang="it-IT" altLang="it-IT" sz="2800" b="1" dirty="0">
                  <a:latin typeface="Calibri" panose="020F0502020204030204" pitchFamily="34" charset="0"/>
                </a:rPr>
                <a:t> (7 %)</a:t>
              </a:r>
            </a:p>
          </p:txBody>
        </p:sp>
        <p:pic>
          <p:nvPicPr>
            <p:cNvPr id="131080" name="Picture 6" descr="063">
              <a:extLst>
                <a:ext uri="{FF2B5EF4-FFF2-40B4-BE49-F238E27FC236}">
                  <a16:creationId xmlns:a16="http://schemas.microsoft.com/office/drawing/2014/main" id="{C9FBE5FB-0ED9-4C7D-B44E-160442EC9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413" b="5894"/>
            <a:stretch>
              <a:fillRect/>
            </a:stretch>
          </p:blipFill>
          <p:spPr bwMode="auto">
            <a:xfrm>
              <a:off x="3217863" y="4052888"/>
              <a:ext cx="24447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Picture 6" descr="Dattilite 4">
              <a:extLst>
                <a:ext uri="{FF2B5EF4-FFF2-40B4-BE49-F238E27FC236}">
                  <a16:creationId xmlns:a16="http://schemas.microsoft.com/office/drawing/2014/main" id="{E644D0BB-F6F0-4DBE-B182-4CDAF8B7E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8446" b="17719"/>
            <a:stretch>
              <a:fillRect/>
            </a:stretch>
          </p:blipFill>
          <p:spPr bwMode="auto">
            <a:xfrm>
              <a:off x="395288" y="4052888"/>
              <a:ext cx="273685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2" name="CasellaDiTesto 2">
              <a:extLst>
                <a:ext uri="{FF2B5EF4-FFF2-40B4-BE49-F238E27FC236}">
                  <a16:creationId xmlns:a16="http://schemas.microsoft.com/office/drawing/2014/main" id="{52BE5F2D-A978-47AE-9596-79CD0BFFE966}"/>
                </a:ext>
              </a:extLst>
            </p:cNvPr>
            <p:cNvSpPr txBox="1">
              <a:spLocks noChangeArrowheads="1"/>
            </p:cNvSpPr>
            <p:nvPr/>
          </p:nvSpPr>
          <p:spPr bwMode="auto">
            <a:xfrm>
              <a:off x="5778500" y="4076700"/>
              <a:ext cx="2198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alibri" panose="020F0502020204030204" pitchFamily="34" charset="0"/>
                </a:rPr>
                <a:t>Can be isolated </a:t>
              </a:r>
            </a:p>
            <a:p>
              <a:pPr eaLnBrk="1" hangingPunct="1">
                <a:spcBef>
                  <a:spcPct val="0"/>
                </a:spcBef>
                <a:buFontTx/>
                <a:buNone/>
              </a:pPr>
              <a:r>
                <a:rPr lang="it-IT" altLang="it-IT" sz="2400">
                  <a:latin typeface="Calibri" panose="020F0502020204030204" pitchFamily="34" charset="0"/>
                </a:rPr>
                <a:t>manifetstations </a:t>
              </a:r>
            </a:p>
            <a:p>
              <a:pPr eaLnBrk="1" hangingPunct="1">
                <a:spcBef>
                  <a:spcPct val="0"/>
                </a:spcBef>
                <a:buFontTx/>
                <a:buNone/>
              </a:pPr>
              <a:r>
                <a:rPr lang="it-IT" altLang="it-IT" sz="2400">
                  <a:latin typeface="Calibri" panose="020F0502020204030204" pitchFamily="34" charset="0"/>
                </a:rPr>
                <a:t>in IBD patients</a:t>
              </a:r>
            </a:p>
          </p:txBody>
        </p:sp>
        <p:sp>
          <p:nvSpPr>
            <p:cNvPr id="131083" name="Rettangolo 7">
              <a:extLst>
                <a:ext uri="{FF2B5EF4-FFF2-40B4-BE49-F238E27FC236}">
                  <a16:creationId xmlns:a16="http://schemas.microsoft.com/office/drawing/2014/main" id="{DBDE0BFE-A8B9-4F41-81B7-0D429D6E7BB5}"/>
                </a:ext>
              </a:extLst>
            </p:cNvPr>
            <p:cNvSpPr>
              <a:spLocks noChangeArrowheads="1"/>
            </p:cNvSpPr>
            <p:nvPr/>
          </p:nvSpPr>
          <p:spPr bwMode="auto">
            <a:xfrm>
              <a:off x="5827713" y="5356225"/>
              <a:ext cx="3222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600">
                  <a:latin typeface="Calibri" panose="020F0502020204030204" pitchFamily="34" charset="0"/>
                </a:rPr>
                <a:t>Queiro R et al. </a:t>
              </a:r>
              <a:r>
                <a:rPr lang="en-US" altLang="it-IT" sz="1600">
                  <a:latin typeface="Calibri" panose="020F0502020204030204" pitchFamily="34" charset="0"/>
                </a:rPr>
                <a:t>Clin </a:t>
              </a:r>
              <a:r>
                <a:rPr lang="it-IT" altLang="it-IT" sz="1600">
                  <a:latin typeface="Calibri" panose="020F0502020204030204" pitchFamily="34" charset="0"/>
                </a:rPr>
                <a:t>Rheumatol 2000</a:t>
              </a:r>
            </a:p>
          </p:txBody>
        </p:sp>
      </p:grpSp>
    </p:spTree>
    <p:extLst>
      <p:ext uri="{BB962C8B-B14F-4D97-AF65-F5344CB8AC3E}">
        <p14:creationId xmlns:p14="http://schemas.microsoft.com/office/powerpoint/2010/main" val="2619967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88A5AD-8D07-4E39-8D5C-81EDACF64D4A}"/>
              </a:ext>
            </a:extLst>
          </p:cNvPr>
          <p:cNvSpPr>
            <a:spLocks noGrp="1"/>
          </p:cNvSpPr>
          <p:nvPr>
            <p:ph type="title"/>
          </p:nvPr>
        </p:nvSpPr>
        <p:spPr>
          <a:xfrm>
            <a:off x="1703388" y="115889"/>
            <a:ext cx="8856662" cy="649287"/>
          </a:xfrm>
          <a:solidFill>
            <a:schemeClr val="accent2">
              <a:lumMod val="20000"/>
              <a:lumOff val="80000"/>
            </a:schemeClr>
          </a:solidFill>
        </p:spPr>
        <p:txBody>
          <a:bodyPr>
            <a:normAutofit fontScale="90000"/>
          </a:bodyPr>
          <a:lstStyle/>
          <a:p>
            <a:pPr>
              <a:defRPr/>
            </a:pPr>
            <a:r>
              <a:rPr lang="en-US" altLang="it-IT" b="1" dirty="0">
                <a:latin typeface="Calibri" panose="020F0502020204030204" pitchFamily="34" charset="0"/>
              </a:rPr>
              <a:t>Subtypes of peripheral arthritis</a:t>
            </a:r>
            <a:endParaRPr lang="it-IT" b="1" dirty="0">
              <a:latin typeface="Calibri" panose="020F0502020204030204" pitchFamily="34" charset="0"/>
            </a:endParaRPr>
          </a:p>
        </p:txBody>
      </p:sp>
      <p:sp>
        <p:nvSpPr>
          <p:cNvPr id="132099" name="Rettangolo 7">
            <a:extLst>
              <a:ext uri="{FF2B5EF4-FFF2-40B4-BE49-F238E27FC236}">
                <a16:creationId xmlns:a16="http://schemas.microsoft.com/office/drawing/2014/main" id="{DAE274CA-87B9-4AD4-A2A2-9ECEB3A489E7}"/>
              </a:ext>
            </a:extLst>
          </p:cNvPr>
          <p:cNvSpPr>
            <a:spLocks noChangeArrowheads="1"/>
          </p:cNvSpPr>
          <p:nvPr/>
        </p:nvSpPr>
        <p:spPr bwMode="auto">
          <a:xfrm>
            <a:off x="1703388" y="6578601"/>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a:latin typeface="Calibri" panose="020F0502020204030204" pitchFamily="34" charset="0"/>
              </a:rPr>
              <a:t>Orchard TR et al. </a:t>
            </a:r>
            <a:r>
              <a:rPr lang="en-US" altLang="it-IT" sz="1400" i="1">
                <a:latin typeface="Calibri" panose="020F0502020204030204" pitchFamily="34" charset="0"/>
              </a:rPr>
              <a:t>Gut </a:t>
            </a:r>
            <a:r>
              <a:rPr lang="it-IT" altLang="it-IT" sz="1400">
                <a:latin typeface="Calibri" panose="020F0502020204030204" pitchFamily="34" charset="0"/>
              </a:rPr>
              <a:t>1998</a:t>
            </a:r>
          </a:p>
        </p:txBody>
      </p:sp>
      <p:grpSp>
        <p:nvGrpSpPr>
          <p:cNvPr id="17" name="Gruppo 16">
            <a:extLst>
              <a:ext uri="{FF2B5EF4-FFF2-40B4-BE49-F238E27FC236}">
                <a16:creationId xmlns:a16="http://schemas.microsoft.com/office/drawing/2014/main" id="{DCCB3FF7-9EE5-4297-8B56-EDDCED23AF41}"/>
              </a:ext>
            </a:extLst>
          </p:cNvPr>
          <p:cNvGrpSpPr>
            <a:grpSpLocks/>
          </p:cNvGrpSpPr>
          <p:nvPr/>
        </p:nvGrpSpPr>
        <p:grpSpPr bwMode="auto">
          <a:xfrm>
            <a:off x="1703388" y="6122989"/>
            <a:ext cx="8856662" cy="738187"/>
            <a:chOff x="179513" y="6123329"/>
            <a:chExt cx="8856537" cy="737207"/>
          </a:xfrm>
        </p:grpSpPr>
        <p:sp>
          <p:nvSpPr>
            <p:cNvPr id="132107" name="Rettangolo 8">
              <a:extLst>
                <a:ext uri="{FF2B5EF4-FFF2-40B4-BE49-F238E27FC236}">
                  <a16:creationId xmlns:a16="http://schemas.microsoft.com/office/drawing/2014/main" id="{554A4587-F459-4033-80C6-7791F59DE0F4}"/>
                </a:ext>
              </a:extLst>
            </p:cNvPr>
            <p:cNvSpPr>
              <a:spLocks noChangeArrowheads="1"/>
            </p:cNvSpPr>
            <p:nvPr/>
          </p:nvSpPr>
          <p:spPr bwMode="auto">
            <a:xfrm>
              <a:off x="4464050" y="6552561"/>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en-US" altLang="it-IT" sz="1400">
                  <a:latin typeface="Calibri" panose="020F0502020204030204" pitchFamily="34" charset="0"/>
                </a:rPr>
                <a:t>Smale et al. </a:t>
              </a:r>
              <a:r>
                <a:rPr lang="en-US" altLang="it-IT" sz="1400" i="1">
                  <a:latin typeface="Calibri" panose="020F0502020204030204" pitchFamily="34" charset="0"/>
                </a:rPr>
                <a:t>Arthritis &amp; Rheum 2001</a:t>
              </a:r>
              <a:endParaRPr lang="it-IT" altLang="it-IT" sz="1400">
                <a:latin typeface="Calibri" panose="020F0502020204030204" pitchFamily="34" charset="0"/>
              </a:endParaRPr>
            </a:p>
          </p:txBody>
        </p:sp>
        <p:grpSp>
          <p:nvGrpSpPr>
            <p:cNvPr id="132108" name="Gruppo 15">
              <a:extLst>
                <a:ext uri="{FF2B5EF4-FFF2-40B4-BE49-F238E27FC236}">
                  <a16:creationId xmlns:a16="http://schemas.microsoft.com/office/drawing/2014/main" id="{517F523D-7A05-4613-937B-D9C71EF3BE6A}"/>
                </a:ext>
              </a:extLst>
            </p:cNvPr>
            <p:cNvGrpSpPr>
              <a:grpSpLocks/>
            </p:cNvGrpSpPr>
            <p:nvPr/>
          </p:nvGrpSpPr>
          <p:grpSpPr bwMode="auto">
            <a:xfrm>
              <a:off x="179513" y="6123329"/>
              <a:ext cx="8773988" cy="459764"/>
              <a:chOff x="179513" y="6123329"/>
              <a:chExt cx="8773988" cy="459764"/>
            </a:xfrm>
          </p:grpSpPr>
          <p:sp>
            <p:nvSpPr>
              <p:cNvPr id="7" name="Rettangolo 6">
                <a:extLst>
                  <a:ext uri="{FF2B5EF4-FFF2-40B4-BE49-F238E27FC236}">
                    <a16:creationId xmlns:a16="http://schemas.microsoft.com/office/drawing/2014/main" id="{6337E014-95E8-47F9-BA3F-E9B7CC0732A2}"/>
                  </a:ext>
                </a:extLst>
              </p:cNvPr>
              <p:cNvSpPr/>
              <p:nvPr/>
            </p:nvSpPr>
            <p:spPr>
              <a:xfrm>
                <a:off x="2041624" y="6123329"/>
                <a:ext cx="6911877" cy="368842"/>
              </a:xfrm>
              <a:prstGeom prst="rect">
                <a:avLst/>
              </a:prstGeom>
              <a:solidFill>
                <a:schemeClr val="accent2">
                  <a:lumMod val="20000"/>
                  <a:lumOff val="80000"/>
                </a:schemeClr>
              </a:solidFill>
              <a:ln>
                <a:solidFill>
                  <a:schemeClr val="tx1"/>
                </a:solidFill>
              </a:ln>
            </p:spPr>
            <p:txBody>
              <a:bodyPr>
                <a:spAutoFit/>
              </a:bodyPr>
              <a:lstStyle/>
              <a:p>
                <a:pPr eaLnBrk="1" hangingPunct="1">
                  <a:defRPr/>
                </a:pPr>
                <a:r>
                  <a:rPr lang="en-US" altLang="it-IT" dirty="0">
                    <a:latin typeface="Calibri" panose="020F0502020204030204" pitchFamily="34" charset="0"/>
                  </a:rPr>
                  <a:t>includes patients with both axial and peripheral forms</a:t>
                </a:r>
                <a:endParaRPr lang="it-IT" dirty="0">
                  <a:latin typeface="Calibri" panose="020F0502020204030204" pitchFamily="34" charset="0"/>
                </a:endParaRPr>
              </a:p>
            </p:txBody>
          </p:sp>
          <p:sp>
            <p:nvSpPr>
              <p:cNvPr id="13" name="Segnaposto testo 2">
                <a:extLst>
                  <a:ext uri="{FF2B5EF4-FFF2-40B4-BE49-F238E27FC236}">
                    <a16:creationId xmlns:a16="http://schemas.microsoft.com/office/drawing/2014/main" id="{E63BE4CF-392C-4EEF-9CF1-1D6B70C266B0}"/>
                  </a:ext>
                </a:extLst>
              </p:cNvPr>
              <p:cNvSpPr txBox="1">
                <a:spLocks/>
              </p:cNvSpPr>
              <p:nvPr/>
            </p:nvSpPr>
            <p:spPr bwMode="auto">
              <a:xfrm>
                <a:off x="179513" y="6123329"/>
                <a:ext cx="1871636" cy="459764"/>
              </a:xfrm>
              <a:prstGeom prst="rect">
                <a:avLst/>
              </a:prstGeom>
              <a:solidFill>
                <a:schemeClr val="tx2">
                  <a:lumMod val="50000"/>
                </a:schemeClr>
              </a:solidFill>
              <a:ln w="28575">
                <a:solidFill>
                  <a:schemeClr val="tx2">
                    <a:lumMod val="50000"/>
                  </a:schemeClr>
                </a:solidFill>
              </a:ln>
            </p:spPr>
            <p:txBody>
              <a:bodyPr anchor="ctr"/>
              <a:lstStyle>
                <a:lvl1pPr eaLnBrk="0" hangingPunct="0">
                  <a:spcBef>
                    <a:spcPct val="20000"/>
                  </a:spcBef>
                  <a:buChar char="•"/>
                  <a:defRPr sz="3200">
                    <a:solidFill>
                      <a:schemeClr val="tx1"/>
                    </a:solidFill>
                    <a:latin typeface="Times New Roman" pitchFamily="18" charset="0"/>
                  </a:defRPr>
                </a:lvl1pPr>
                <a:lvl2pPr eaLnBrk="0" hangingPunct="0">
                  <a:spcBef>
                    <a:spcPct val="20000"/>
                  </a:spcBef>
                  <a:buChar char="–"/>
                  <a:defRPr sz="2800">
                    <a:solidFill>
                      <a:schemeClr val="tx1"/>
                    </a:solidFill>
                    <a:latin typeface="Times New Roman" pitchFamily="18" charset="0"/>
                  </a:defRPr>
                </a:lvl2pPr>
                <a:lvl3pPr eaLnBrk="0" hangingPunct="0">
                  <a:spcBef>
                    <a:spcPct val="20000"/>
                  </a:spcBef>
                  <a:buChar char="•"/>
                  <a:defRPr sz="2400">
                    <a:solidFill>
                      <a:schemeClr val="tx1"/>
                    </a:solidFill>
                    <a:latin typeface="Times New Roman" pitchFamily="18" charset="0"/>
                  </a:defRPr>
                </a:lvl3pPr>
                <a:lvl4pPr eaLnBrk="0" hangingPunct="0">
                  <a:spcBef>
                    <a:spcPct val="20000"/>
                  </a:spcBef>
                  <a:buChar char="–"/>
                  <a:defRPr sz="2000">
                    <a:solidFill>
                      <a:schemeClr val="tx1"/>
                    </a:solidFill>
                    <a:latin typeface="Times New Roman" pitchFamily="18" charset="0"/>
                  </a:defRPr>
                </a:lvl4pPr>
                <a:lvl5pPr eaLnBrk="0" hangingPunct="0">
                  <a:spcBef>
                    <a:spcPct val="20000"/>
                  </a:spcBef>
                  <a:buChar char="»"/>
                  <a:defRPr sz="2000">
                    <a:solidFill>
                      <a:schemeClr val="tx1"/>
                    </a:solidFill>
                    <a:latin typeface="Times New Roman" pitchFamily="18" charset="0"/>
                  </a:defRPr>
                </a:lvl5pPr>
                <a:lvl6pPr eaLnBrk="0" fontAlgn="base" hangingPunct="0">
                  <a:spcBef>
                    <a:spcPct val="20000"/>
                  </a:spcBef>
                  <a:spcAft>
                    <a:spcPct val="0"/>
                  </a:spcAft>
                  <a:buChar char="»"/>
                  <a:defRPr sz="2000">
                    <a:solidFill>
                      <a:schemeClr val="tx1"/>
                    </a:solidFill>
                    <a:latin typeface="Times New Roman" pitchFamily="18" charset="0"/>
                  </a:defRPr>
                </a:lvl6pPr>
                <a:lvl7pPr eaLnBrk="0" fontAlgn="base" hangingPunct="0">
                  <a:spcBef>
                    <a:spcPct val="20000"/>
                  </a:spcBef>
                  <a:spcAft>
                    <a:spcPct val="0"/>
                  </a:spcAft>
                  <a:buChar char="»"/>
                  <a:defRPr sz="2000">
                    <a:solidFill>
                      <a:schemeClr val="tx1"/>
                    </a:solidFill>
                    <a:latin typeface="Times New Roman" pitchFamily="18" charset="0"/>
                  </a:defRPr>
                </a:lvl7pPr>
                <a:lvl8pPr eaLnBrk="0" fontAlgn="base" hangingPunct="0">
                  <a:spcBef>
                    <a:spcPct val="20000"/>
                  </a:spcBef>
                  <a:spcAft>
                    <a:spcPct val="0"/>
                  </a:spcAft>
                  <a:buChar char="»"/>
                  <a:defRPr sz="2000">
                    <a:solidFill>
                      <a:schemeClr val="tx1"/>
                    </a:solidFill>
                    <a:latin typeface="Times New Roman" pitchFamily="18" charset="0"/>
                  </a:defRPr>
                </a:lvl8pPr>
                <a:lvl9pPr eaLnBrk="0" fontAlgn="base" hangingPunct="0">
                  <a:spcBef>
                    <a:spcPct val="20000"/>
                  </a:spcBef>
                  <a:spcAft>
                    <a:spcPct val="0"/>
                  </a:spcAft>
                  <a:buChar char="»"/>
                  <a:defRPr sz="2000">
                    <a:solidFill>
                      <a:schemeClr val="tx1"/>
                    </a:solidFill>
                    <a:latin typeface="Times New Roman" pitchFamily="18" charset="0"/>
                  </a:defRPr>
                </a:lvl9pPr>
              </a:lstStyle>
              <a:p>
                <a:pPr algn="ctr">
                  <a:buFontTx/>
                  <a:buNone/>
                  <a:defRPr/>
                </a:pPr>
                <a:r>
                  <a:rPr lang="it-IT" altLang="it-IT" sz="2400" b="1">
                    <a:solidFill>
                      <a:schemeClr val="bg1"/>
                    </a:solidFill>
                    <a:latin typeface="Calibri" pitchFamily="34" charset="0"/>
                  </a:rPr>
                  <a:t>Subset 3</a:t>
                </a:r>
              </a:p>
            </p:txBody>
          </p:sp>
        </p:grpSp>
      </p:grpSp>
      <p:grpSp>
        <p:nvGrpSpPr>
          <p:cNvPr id="14" name="Gruppo 13">
            <a:extLst>
              <a:ext uri="{FF2B5EF4-FFF2-40B4-BE49-F238E27FC236}">
                <a16:creationId xmlns:a16="http://schemas.microsoft.com/office/drawing/2014/main" id="{99EB238C-2464-478E-9195-186F27068A94}"/>
              </a:ext>
            </a:extLst>
          </p:cNvPr>
          <p:cNvGrpSpPr>
            <a:grpSpLocks/>
          </p:cNvGrpSpPr>
          <p:nvPr/>
        </p:nvGrpSpPr>
        <p:grpSpPr bwMode="auto">
          <a:xfrm>
            <a:off x="1703389" y="971551"/>
            <a:ext cx="4429125" cy="5078413"/>
            <a:chOff x="179512" y="972017"/>
            <a:chExt cx="4428207" cy="5078313"/>
          </a:xfrm>
        </p:grpSpPr>
        <p:sp>
          <p:nvSpPr>
            <p:cNvPr id="8" name="Rettangolo 7">
              <a:extLst>
                <a:ext uri="{FF2B5EF4-FFF2-40B4-BE49-F238E27FC236}">
                  <a16:creationId xmlns:a16="http://schemas.microsoft.com/office/drawing/2014/main" id="{33AFB12B-CE61-4BF3-9D2C-73D0B6149233}"/>
                </a:ext>
              </a:extLst>
            </p:cNvPr>
            <p:cNvSpPr/>
            <p:nvPr/>
          </p:nvSpPr>
          <p:spPr>
            <a:xfrm>
              <a:off x="179512" y="1556205"/>
              <a:ext cx="4428207" cy="4494125"/>
            </a:xfrm>
            <a:prstGeom prst="rect">
              <a:avLst/>
            </a:prstGeom>
            <a:solidFill>
              <a:schemeClr val="accent2">
                <a:lumMod val="20000"/>
                <a:lumOff val="80000"/>
              </a:schemeClr>
            </a:solidFill>
          </p:spPr>
          <p:txBody>
            <a:bodyPr>
              <a:spAutoFit/>
            </a:bodyPr>
            <a:lstStyle/>
            <a:p>
              <a:pPr marL="342900" indent="-342900">
                <a:buFont typeface="Wingdings" panose="05000000000000000000" pitchFamily="2" charset="2"/>
                <a:buChar char="§"/>
                <a:defRPr/>
              </a:pPr>
              <a:r>
                <a:rPr lang="it-IT" sz="2200" b="1" dirty="0" err="1">
                  <a:latin typeface="Calibri" panose="020F0502020204030204" pitchFamily="34" charset="0"/>
                </a:rPr>
                <a:t>Pauciarticular</a:t>
              </a:r>
              <a:r>
                <a:rPr lang="it-IT" sz="2200" b="1" dirty="0">
                  <a:latin typeface="Calibri" panose="020F0502020204030204" pitchFamily="34" charset="0"/>
                </a:rPr>
                <a:t> (&lt; 5 </a:t>
              </a:r>
              <a:r>
                <a:rPr lang="it-IT" sz="2200" b="1" dirty="0" err="1">
                  <a:latin typeface="Calibri" panose="020F0502020204030204" pitchFamily="34" charset="0"/>
                </a:rPr>
                <a:t>joints</a:t>
              </a:r>
              <a:r>
                <a:rPr lang="it-IT" sz="2200" b="1" dirty="0">
                  <a:latin typeface="Calibri" panose="020F0502020204030204" pitchFamily="34" charset="0"/>
                </a:rPr>
                <a:t>)</a:t>
              </a:r>
            </a:p>
            <a:p>
              <a:pPr marL="342900" indent="-342900">
                <a:buFont typeface="Wingdings" panose="05000000000000000000" pitchFamily="2" charset="2"/>
                <a:buChar char="§"/>
                <a:defRPr/>
              </a:pPr>
              <a:r>
                <a:rPr lang="it-IT" sz="2200" b="1" dirty="0" err="1">
                  <a:latin typeface="Calibri" panose="020F0502020204030204" pitchFamily="34" charset="0"/>
                </a:rPr>
                <a:t>Asymmetric</a:t>
              </a:r>
              <a:r>
                <a:rPr lang="it-IT" sz="2200" b="1" dirty="0">
                  <a:latin typeface="Calibri" panose="020F0502020204030204" pitchFamily="34" charset="0"/>
                </a:rPr>
                <a:t> </a:t>
              </a:r>
              <a:r>
                <a:rPr lang="it-IT" sz="2200" b="1" dirty="0" err="1">
                  <a:latin typeface="Calibri" panose="020F0502020204030204" pitchFamily="34" charset="0"/>
                </a:rPr>
                <a:t>involvement</a:t>
              </a:r>
              <a:endParaRPr lang="it-IT" sz="2200" b="1" dirty="0">
                <a:latin typeface="Calibri" panose="020F0502020204030204" pitchFamily="34" charset="0"/>
              </a:endParaRPr>
            </a:p>
            <a:p>
              <a:pPr marL="342900" indent="-342900">
                <a:buFont typeface="Wingdings" panose="05000000000000000000" pitchFamily="2" charset="2"/>
                <a:buChar char="§"/>
                <a:defRPr/>
              </a:pPr>
              <a:r>
                <a:rPr lang="it-IT" sz="2200" b="1" dirty="0">
                  <a:latin typeface="Calibri" panose="020F0502020204030204" pitchFamily="34" charset="0"/>
                </a:rPr>
                <a:t>Acute, self-</a:t>
              </a:r>
              <a:r>
                <a:rPr lang="it-IT" sz="2200" b="1" dirty="0" err="1">
                  <a:latin typeface="Calibri" panose="020F0502020204030204" pitchFamily="34" charset="0"/>
                </a:rPr>
                <a:t>limiting</a:t>
              </a:r>
              <a:r>
                <a:rPr lang="it-IT" sz="2200" b="1" dirty="0">
                  <a:latin typeface="Calibri" panose="020F0502020204030204" pitchFamily="34" charset="0"/>
                </a:rPr>
                <a:t> </a:t>
              </a:r>
              <a:r>
                <a:rPr lang="it-IT" sz="2200" b="1" dirty="0" err="1">
                  <a:latin typeface="Calibri" panose="020F0502020204030204" pitchFamily="34" charset="0"/>
                </a:rPr>
                <a:t>attack</a:t>
              </a:r>
              <a:r>
                <a:rPr lang="it-IT" sz="2200" b="1" dirty="0">
                  <a:latin typeface="Calibri" panose="020F0502020204030204" pitchFamily="34" charset="0"/>
                </a:rPr>
                <a:t>                </a:t>
              </a:r>
              <a:r>
                <a:rPr lang="it-IT" sz="2200" dirty="0">
                  <a:latin typeface="Calibri" panose="020F0502020204030204" pitchFamily="34" charset="0"/>
                </a:rPr>
                <a:t>(24-48h) </a:t>
              </a:r>
              <a:r>
                <a:rPr lang="it-IT" sz="2200" dirty="0" err="1">
                  <a:latin typeface="Calibri" panose="020F0502020204030204" pitchFamily="34" charset="0"/>
                </a:rPr>
                <a:t>lasting</a:t>
              </a:r>
              <a:r>
                <a:rPr lang="it-IT" sz="2200" dirty="0">
                  <a:latin typeface="Calibri" panose="020F0502020204030204" pitchFamily="34" charset="0"/>
                </a:rPr>
                <a:t> &lt;10 weeks</a:t>
              </a:r>
            </a:p>
            <a:p>
              <a:pPr marL="342900" indent="-342900">
                <a:buFont typeface="Wingdings" panose="05000000000000000000" pitchFamily="2" charset="2"/>
                <a:buChar char="§"/>
                <a:defRPr/>
              </a:pPr>
              <a:r>
                <a:rPr lang="it-IT" sz="2200" b="1" dirty="0" err="1">
                  <a:latin typeface="Calibri" panose="020F0502020204030204" pitchFamily="34" charset="0"/>
                </a:rPr>
                <a:t>Usually</a:t>
              </a:r>
              <a:r>
                <a:rPr lang="it-IT" sz="2200" b="1" dirty="0">
                  <a:latin typeface="Calibri" panose="020F0502020204030204" pitchFamily="34" charset="0"/>
                </a:rPr>
                <a:t> </a:t>
              </a:r>
              <a:r>
                <a:rPr lang="it-IT" sz="2200" b="1" dirty="0" err="1">
                  <a:latin typeface="Calibri" panose="020F0502020204030204" pitchFamily="34" charset="0"/>
                </a:rPr>
                <a:t>paralles</a:t>
              </a:r>
              <a:r>
                <a:rPr lang="it-IT" sz="2200" b="1" dirty="0">
                  <a:latin typeface="Calibri" panose="020F0502020204030204" pitchFamily="34" charset="0"/>
                </a:rPr>
                <a:t> relapse of IBD</a:t>
              </a:r>
            </a:p>
            <a:p>
              <a:pPr marL="342900" indent="-342900">
                <a:buFont typeface="Wingdings" panose="05000000000000000000" pitchFamily="2" charset="2"/>
                <a:buChar char="§"/>
                <a:defRPr/>
              </a:pPr>
              <a:r>
                <a:rPr lang="it-IT" sz="2200" b="1" dirty="0" err="1">
                  <a:latin typeface="Calibri" panose="020F0502020204030204" pitchFamily="34" charset="0"/>
                </a:rPr>
                <a:t>Strongly</a:t>
              </a:r>
              <a:r>
                <a:rPr lang="it-IT" sz="2200" b="1" dirty="0">
                  <a:latin typeface="Calibri" panose="020F0502020204030204" pitchFamily="34" charset="0"/>
                </a:rPr>
                <a:t> </a:t>
              </a:r>
              <a:r>
                <a:rPr lang="it-IT" sz="2200" b="1" dirty="0" err="1">
                  <a:latin typeface="Calibri" panose="020F0502020204030204" pitchFamily="34" charset="0"/>
                </a:rPr>
                <a:t>associated</a:t>
              </a:r>
              <a:r>
                <a:rPr lang="it-IT" sz="2200" b="1" dirty="0">
                  <a:latin typeface="Calibri" panose="020F0502020204030204" pitchFamily="34" charset="0"/>
                </a:rPr>
                <a:t> with </a:t>
              </a:r>
              <a:r>
                <a:rPr lang="it-IT" sz="2200" b="1" dirty="0" err="1">
                  <a:latin typeface="Calibri" panose="020F0502020204030204" pitchFamily="34" charset="0"/>
                </a:rPr>
                <a:t>other</a:t>
              </a:r>
              <a:r>
                <a:rPr lang="it-IT" sz="2200" b="1" dirty="0">
                  <a:latin typeface="Calibri" panose="020F0502020204030204" pitchFamily="34" charset="0"/>
                </a:rPr>
                <a:t> extra-</a:t>
              </a:r>
              <a:r>
                <a:rPr lang="it-IT" sz="2200" b="1" dirty="0" err="1">
                  <a:latin typeface="Calibri" panose="020F0502020204030204" pitchFamily="34" charset="0"/>
                </a:rPr>
                <a:t>intestinal</a:t>
              </a:r>
              <a:r>
                <a:rPr lang="it-IT" sz="2200" b="1" dirty="0">
                  <a:latin typeface="Calibri" panose="020F0502020204030204" pitchFamily="34" charset="0"/>
                </a:rPr>
                <a:t> </a:t>
              </a:r>
              <a:r>
                <a:rPr lang="it-IT" sz="2200" b="1" dirty="0" err="1">
                  <a:latin typeface="Calibri" panose="020F0502020204030204" pitchFamily="34" charset="0"/>
                </a:rPr>
                <a:t>manifestations</a:t>
              </a:r>
              <a:r>
                <a:rPr lang="it-IT" sz="2200" b="1" dirty="0">
                  <a:latin typeface="Calibri" panose="020F0502020204030204" pitchFamily="34" charset="0"/>
                </a:rPr>
                <a:t> (</a:t>
              </a:r>
              <a:r>
                <a:rPr lang="it-IT" sz="2200" b="1" dirty="0" err="1">
                  <a:latin typeface="Calibri" panose="020F0502020204030204" pitchFamily="34" charset="0"/>
                </a:rPr>
                <a:t>Erythema</a:t>
              </a:r>
              <a:r>
                <a:rPr lang="it-IT" sz="2200" b="1" dirty="0">
                  <a:latin typeface="Calibri" panose="020F0502020204030204" pitchFamily="34" charset="0"/>
                </a:rPr>
                <a:t> </a:t>
              </a:r>
              <a:r>
                <a:rPr lang="it-IT" sz="2200" b="1" dirty="0" err="1">
                  <a:latin typeface="Calibri" panose="020F0502020204030204" pitchFamily="34" charset="0"/>
                </a:rPr>
                <a:t>Nodosum</a:t>
              </a:r>
              <a:r>
                <a:rPr lang="it-IT" sz="2200" b="1" dirty="0">
                  <a:latin typeface="Calibri" panose="020F0502020204030204" pitchFamily="34" charset="0"/>
                </a:rPr>
                <a:t>)</a:t>
              </a:r>
            </a:p>
            <a:p>
              <a:pPr marL="342900" indent="-342900">
                <a:buFont typeface="Wingdings" panose="05000000000000000000" pitchFamily="2" charset="2"/>
                <a:buChar char="§"/>
                <a:defRPr/>
              </a:pPr>
              <a:r>
                <a:rPr lang="it-IT" sz="2200" b="1" dirty="0">
                  <a:latin typeface="Calibri" panose="020F0502020204030204" pitchFamily="34" charset="0"/>
                </a:rPr>
                <a:t>Lower </a:t>
              </a:r>
              <a:r>
                <a:rPr lang="it-IT" sz="2200" b="1" dirty="0" err="1">
                  <a:latin typeface="Calibri" panose="020F0502020204030204" pitchFamily="34" charset="0"/>
                </a:rPr>
                <a:t>limbs</a:t>
              </a:r>
              <a:r>
                <a:rPr lang="it-IT" sz="2200" b="1" dirty="0">
                  <a:latin typeface="Calibri" panose="020F0502020204030204" pitchFamily="34" charset="0"/>
                </a:rPr>
                <a:t> more </a:t>
              </a:r>
              <a:r>
                <a:rPr lang="it-IT" sz="2200" b="1" dirty="0" err="1">
                  <a:latin typeface="Calibri" panose="020F0502020204030204" pitchFamily="34" charset="0"/>
                </a:rPr>
                <a:t>affected</a:t>
              </a:r>
              <a:endParaRPr lang="it-IT" sz="2200" b="1" dirty="0">
                <a:latin typeface="Calibri" panose="020F0502020204030204" pitchFamily="34" charset="0"/>
              </a:endParaRPr>
            </a:p>
            <a:p>
              <a:pPr marL="342900" indent="-342900">
                <a:buFont typeface="Wingdings" panose="05000000000000000000" pitchFamily="2" charset="2"/>
                <a:buChar char="§"/>
                <a:defRPr/>
              </a:pPr>
              <a:r>
                <a:rPr lang="it-IT" sz="2200" b="1" dirty="0" err="1">
                  <a:latin typeface="Calibri" panose="020F0502020204030204" pitchFamily="34" charset="0"/>
                </a:rPr>
                <a:t>Associated</a:t>
              </a:r>
              <a:r>
                <a:rPr lang="it-IT" sz="2200" b="1" dirty="0">
                  <a:latin typeface="Calibri" panose="020F0502020204030204" pitchFamily="34" charset="0"/>
                </a:rPr>
                <a:t> with DRB1, B35, B27 </a:t>
              </a:r>
            </a:p>
            <a:p>
              <a:pPr marL="342900" indent="-342900">
                <a:buFont typeface="Wingdings" panose="05000000000000000000" pitchFamily="2" charset="2"/>
                <a:buChar char="§"/>
                <a:defRPr/>
              </a:pPr>
              <a:r>
                <a:rPr lang="en-US" altLang="it-IT" sz="2200" b="1" dirty="0">
                  <a:latin typeface="Calibri" panose="020F0502020204030204" pitchFamily="34" charset="0"/>
                </a:rPr>
                <a:t>May precede diagnosis of IBD</a:t>
              </a:r>
            </a:p>
            <a:p>
              <a:pPr marL="342900" indent="-342900">
                <a:buFont typeface="Wingdings" panose="05000000000000000000" pitchFamily="2" charset="2"/>
                <a:buChar char="§"/>
                <a:defRPr/>
              </a:pPr>
              <a:r>
                <a:rPr lang="it-IT" sz="2200" b="1" dirty="0">
                  <a:latin typeface="Calibri" panose="020F0502020204030204" pitchFamily="34" charset="0"/>
                </a:rPr>
                <a:t>In ~ </a:t>
              </a:r>
              <a:r>
                <a:rPr lang="en-US" sz="2200" b="1" dirty="0">
                  <a:latin typeface="Calibri" panose="020F0502020204030204" pitchFamily="34" charset="0"/>
                </a:rPr>
                <a:t>10% of patients, a chronic, erosive arthritis occurs</a:t>
              </a:r>
              <a:endParaRPr lang="it-IT" sz="2200" b="1" dirty="0">
                <a:latin typeface="Calibri" panose="020F0502020204030204" pitchFamily="34" charset="0"/>
              </a:endParaRPr>
            </a:p>
          </p:txBody>
        </p:sp>
        <p:sp>
          <p:nvSpPr>
            <p:cNvPr id="11" name="Rettangolo 10">
              <a:extLst>
                <a:ext uri="{FF2B5EF4-FFF2-40B4-BE49-F238E27FC236}">
                  <a16:creationId xmlns:a16="http://schemas.microsoft.com/office/drawing/2014/main" id="{5513E58F-E404-47D6-BE4F-44EFD400D5C4}"/>
                </a:ext>
              </a:extLst>
            </p:cNvPr>
            <p:cNvSpPr/>
            <p:nvPr/>
          </p:nvSpPr>
          <p:spPr>
            <a:xfrm>
              <a:off x="193796" y="972017"/>
              <a:ext cx="4413923" cy="584188"/>
            </a:xfrm>
            <a:prstGeom prst="rect">
              <a:avLst/>
            </a:prstGeom>
            <a:solidFill>
              <a:schemeClr val="tx2">
                <a:lumMod val="50000"/>
              </a:schemeClr>
            </a:solidFill>
          </p:spPr>
          <p:txBody>
            <a:bodyPr>
              <a:spAutoFit/>
            </a:bodyPr>
            <a:lstStyle/>
            <a:p>
              <a:pPr algn="ctr">
                <a:spcBef>
                  <a:spcPct val="20000"/>
                </a:spcBef>
                <a:defRPr/>
              </a:pPr>
              <a:r>
                <a:rPr lang="it-IT" sz="3200" b="1" dirty="0">
                  <a:solidFill>
                    <a:prstClr val="white"/>
                  </a:solidFill>
                  <a:latin typeface="Calibri" panose="020F0502020204030204" pitchFamily="34" charset="0"/>
                </a:rPr>
                <a:t>Subset 1    </a:t>
              </a:r>
              <a:r>
                <a:rPr lang="it-IT" sz="3200" b="1" dirty="0">
                  <a:solidFill>
                    <a:srgbClr val="FFFF00"/>
                  </a:solidFill>
                  <a:latin typeface="Calibri" panose="020F0502020204030204" pitchFamily="34" charset="0"/>
                </a:rPr>
                <a:t>(4-17 %)</a:t>
              </a:r>
            </a:p>
          </p:txBody>
        </p:sp>
      </p:grpSp>
      <p:grpSp>
        <p:nvGrpSpPr>
          <p:cNvPr id="15" name="Gruppo 14">
            <a:extLst>
              <a:ext uri="{FF2B5EF4-FFF2-40B4-BE49-F238E27FC236}">
                <a16:creationId xmlns:a16="http://schemas.microsoft.com/office/drawing/2014/main" id="{F849DEC2-663E-4C1D-83DB-BEC44373EBB7}"/>
              </a:ext>
            </a:extLst>
          </p:cNvPr>
          <p:cNvGrpSpPr>
            <a:grpSpLocks/>
          </p:cNvGrpSpPr>
          <p:nvPr/>
        </p:nvGrpSpPr>
        <p:grpSpPr bwMode="auto">
          <a:xfrm>
            <a:off x="6240464" y="971551"/>
            <a:ext cx="4319587" cy="5078413"/>
            <a:chOff x="4716016" y="972016"/>
            <a:chExt cx="4320034" cy="5078314"/>
          </a:xfrm>
        </p:grpSpPr>
        <p:sp>
          <p:nvSpPr>
            <p:cNvPr id="10" name="Rettangolo 9">
              <a:extLst>
                <a:ext uri="{FF2B5EF4-FFF2-40B4-BE49-F238E27FC236}">
                  <a16:creationId xmlns:a16="http://schemas.microsoft.com/office/drawing/2014/main" id="{452590B3-CECD-4E61-B5F1-6E2D5F17A0AB}"/>
                </a:ext>
              </a:extLst>
            </p:cNvPr>
            <p:cNvSpPr/>
            <p:nvPr/>
          </p:nvSpPr>
          <p:spPr>
            <a:xfrm>
              <a:off x="4716016" y="1556205"/>
              <a:ext cx="4320034" cy="4494125"/>
            </a:xfrm>
            <a:prstGeom prst="rect">
              <a:avLst/>
            </a:prstGeom>
            <a:solidFill>
              <a:schemeClr val="accent2">
                <a:lumMod val="20000"/>
                <a:lumOff val="80000"/>
              </a:schemeClr>
            </a:solidFill>
          </p:spPr>
          <p:txBody>
            <a:bodyPr>
              <a:spAutoFit/>
            </a:bodyPr>
            <a:lstStyle/>
            <a:p>
              <a:pPr marL="342900" indent="-342900">
                <a:buFont typeface="Wingdings" panose="05000000000000000000" pitchFamily="2" charset="2"/>
                <a:buChar char="§"/>
                <a:defRPr/>
              </a:pPr>
              <a:r>
                <a:rPr lang="en-US" sz="2200" b="1" dirty="0" err="1">
                  <a:latin typeface="Calibri" panose="020F0502020204030204" pitchFamily="34" charset="0"/>
                </a:rPr>
                <a:t>Polyarticular</a:t>
              </a:r>
              <a:r>
                <a:rPr lang="en-US" sz="2200" b="1" dirty="0">
                  <a:latin typeface="Calibri" panose="020F0502020204030204" pitchFamily="34" charset="0"/>
                </a:rPr>
                <a:t> (≥ 5 </a:t>
              </a:r>
              <a:r>
                <a:rPr lang="it-IT" sz="2200" b="1" dirty="0" err="1">
                  <a:latin typeface="Calibri" panose="020F0502020204030204" pitchFamily="34" charset="0"/>
                </a:rPr>
                <a:t>joints</a:t>
              </a:r>
              <a:r>
                <a:rPr lang="it-IT" sz="2200" b="1" dirty="0">
                  <a:latin typeface="Calibri" panose="020F0502020204030204" pitchFamily="34" charset="0"/>
                </a:rPr>
                <a:t>)</a:t>
              </a:r>
            </a:p>
            <a:p>
              <a:pPr marL="342900" indent="-342900">
                <a:buFont typeface="Wingdings" panose="05000000000000000000" pitchFamily="2" charset="2"/>
                <a:buChar char="§"/>
                <a:defRPr/>
              </a:pPr>
              <a:r>
                <a:rPr lang="it-IT" sz="2200" b="1" dirty="0" err="1">
                  <a:latin typeface="Calibri" panose="020F0502020204030204" pitchFamily="34" charset="0"/>
                </a:rPr>
                <a:t>Symptoms</a:t>
              </a:r>
              <a:r>
                <a:rPr lang="it-IT" sz="2200" b="1" dirty="0">
                  <a:latin typeface="Calibri" panose="020F0502020204030204" pitchFamily="34" charset="0"/>
                </a:rPr>
                <a:t> </a:t>
              </a:r>
              <a:r>
                <a:rPr lang="it-IT" sz="2200" b="1" dirty="0" err="1">
                  <a:latin typeface="Calibri" panose="020F0502020204030204" pitchFamily="34" charset="0"/>
                </a:rPr>
                <a:t>persist</a:t>
              </a:r>
              <a:r>
                <a:rPr lang="it-IT" sz="2200" b="1" dirty="0">
                  <a:latin typeface="Calibri" panose="020F0502020204030204" pitchFamily="34" charset="0"/>
                </a:rPr>
                <a:t> for </a:t>
              </a:r>
              <a:r>
                <a:rPr lang="it-IT" sz="2200" b="1" dirty="0" err="1">
                  <a:latin typeface="Calibri" panose="020F0502020204030204" pitchFamily="34" charset="0"/>
                </a:rPr>
                <a:t>months</a:t>
              </a:r>
              <a:r>
                <a:rPr lang="it-IT" sz="2200" b="1" dirty="0">
                  <a:latin typeface="Calibri" panose="020F0502020204030204" pitchFamily="34" charset="0"/>
                </a:rPr>
                <a:t> or </a:t>
              </a:r>
              <a:r>
                <a:rPr lang="it-IT" sz="2200" b="1" dirty="0" err="1">
                  <a:latin typeface="Calibri" panose="020F0502020204030204" pitchFamily="34" charset="0"/>
                </a:rPr>
                <a:t>even</a:t>
              </a:r>
              <a:r>
                <a:rPr lang="it-IT" sz="2200" b="1" dirty="0">
                  <a:latin typeface="Calibri" panose="020F0502020204030204" pitchFamily="34" charset="0"/>
                </a:rPr>
                <a:t> </a:t>
              </a:r>
              <a:r>
                <a:rPr lang="it-IT" sz="2200" b="1" dirty="0" err="1">
                  <a:latin typeface="Calibri" panose="020F0502020204030204" pitchFamily="34" charset="0"/>
                </a:rPr>
                <a:t>years</a:t>
              </a:r>
              <a:endParaRPr lang="it-IT" sz="2200" b="1" dirty="0">
                <a:latin typeface="Calibri" panose="020F0502020204030204" pitchFamily="34" charset="0"/>
              </a:endParaRPr>
            </a:p>
            <a:p>
              <a:pPr marL="342900" indent="-342900">
                <a:buFont typeface="Wingdings" panose="05000000000000000000" pitchFamily="2" charset="2"/>
                <a:buChar char="§"/>
                <a:defRPr/>
              </a:pPr>
              <a:r>
                <a:rPr lang="it-IT" sz="2200" b="1" dirty="0" err="1">
                  <a:latin typeface="Calibri" panose="020F0502020204030204" pitchFamily="34" charset="0"/>
                </a:rPr>
                <a:t>May</a:t>
              </a:r>
              <a:r>
                <a:rPr lang="it-IT" sz="2200" b="1" dirty="0">
                  <a:latin typeface="Calibri" panose="020F0502020204030204" pitchFamily="34" charset="0"/>
                </a:rPr>
                <a:t> be erosive</a:t>
              </a:r>
            </a:p>
            <a:p>
              <a:pPr marL="342900" indent="-342900">
                <a:buFont typeface="Wingdings" panose="05000000000000000000" pitchFamily="2" charset="2"/>
                <a:buChar char="§"/>
                <a:defRPr/>
              </a:pPr>
              <a:r>
                <a:rPr lang="it-IT" sz="2200" b="1" dirty="0" err="1">
                  <a:latin typeface="Calibri" panose="020F0502020204030204" pitchFamily="34" charset="0"/>
                </a:rPr>
                <a:t>Runs</a:t>
              </a:r>
              <a:r>
                <a:rPr lang="it-IT" sz="2200" b="1" dirty="0">
                  <a:latin typeface="Calibri" panose="020F0502020204030204" pitchFamily="34" charset="0"/>
                </a:rPr>
                <a:t> a </a:t>
              </a:r>
              <a:r>
                <a:rPr lang="it-IT" sz="2200" b="1" dirty="0" err="1">
                  <a:latin typeface="Calibri" panose="020F0502020204030204" pitchFamily="34" charset="0"/>
                </a:rPr>
                <a:t>course</a:t>
              </a:r>
              <a:r>
                <a:rPr lang="it-IT" sz="2200" b="1" dirty="0">
                  <a:latin typeface="Calibri" panose="020F0502020204030204" pitchFamily="34" charset="0"/>
                </a:rPr>
                <a:t> </a:t>
              </a:r>
              <a:r>
                <a:rPr lang="it-IT" sz="2200" b="1" dirty="0" err="1">
                  <a:latin typeface="Calibri" panose="020F0502020204030204" pitchFamily="34" charset="0"/>
                </a:rPr>
                <a:t>independent</a:t>
              </a:r>
              <a:r>
                <a:rPr lang="it-IT" sz="2200" b="1" dirty="0">
                  <a:latin typeface="Calibri" panose="020F0502020204030204" pitchFamily="34" charset="0"/>
                </a:rPr>
                <a:t>       of IBD</a:t>
              </a:r>
            </a:p>
            <a:p>
              <a:pPr marL="342900" indent="-342900">
                <a:buFont typeface="Wingdings" panose="05000000000000000000" pitchFamily="2" charset="2"/>
                <a:buChar char="§"/>
                <a:defRPr/>
              </a:pPr>
              <a:r>
                <a:rPr lang="en-US" sz="2200" b="1" dirty="0">
                  <a:latin typeface="Calibri" panose="020F0502020204030204" pitchFamily="34" charset="0"/>
                </a:rPr>
                <a:t>Affects both large and </a:t>
              </a:r>
              <a:r>
                <a:rPr lang="it-IT" sz="2200" b="1" dirty="0">
                  <a:latin typeface="Calibri" panose="020F0502020204030204" pitchFamily="34" charset="0"/>
                </a:rPr>
                <a:t>small </a:t>
              </a:r>
              <a:r>
                <a:rPr lang="it-IT" sz="2200" b="1" dirty="0" err="1">
                  <a:latin typeface="Calibri" panose="020F0502020204030204" pitchFamily="34" charset="0"/>
                </a:rPr>
                <a:t>joints</a:t>
              </a:r>
              <a:endParaRPr lang="it-IT" sz="2200" b="1" dirty="0">
                <a:latin typeface="Calibri" panose="020F0502020204030204" pitchFamily="34" charset="0"/>
              </a:endParaRPr>
            </a:p>
            <a:p>
              <a:pPr marL="342900" indent="-342900">
                <a:buFont typeface="Wingdings" panose="05000000000000000000" pitchFamily="2" charset="2"/>
                <a:buChar char="§"/>
                <a:defRPr/>
              </a:pPr>
              <a:r>
                <a:rPr lang="it-IT" sz="2200" b="1" dirty="0" err="1">
                  <a:latin typeface="Calibri" panose="020F0502020204030204" pitchFamily="34" charset="0"/>
                </a:rPr>
                <a:t>Strongly</a:t>
              </a:r>
              <a:r>
                <a:rPr lang="it-IT" sz="2200" b="1" dirty="0">
                  <a:latin typeface="Calibri" panose="020F0502020204030204" pitchFamily="34" charset="0"/>
                </a:rPr>
                <a:t> </a:t>
              </a:r>
              <a:r>
                <a:rPr lang="it-IT" sz="2200" b="1" dirty="0" err="1">
                  <a:latin typeface="Calibri" panose="020F0502020204030204" pitchFamily="34" charset="0"/>
                </a:rPr>
                <a:t>associated</a:t>
              </a:r>
              <a:r>
                <a:rPr lang="it-IT" sz="2200" b="1" dirty="0">
                  <a:latin typeface="Calibri" panose="020F0502020204030204" pitchFamily="34" charset="0"/>
                </a:rPr>
                <a:t> with </a:t>
              </a:r>
              <a:r>
                <a:rPr lang="it-IT" sz="2200" b="1" dirty="0" err="1">
                  <a:latin typeface="Calibri" panose="020F0502020204030204" pitchFamily="34" charset="0"/>
                </a:rPr>
                <a:t>uveitis</a:t>
              </a:r>
              <a:endParaRPr lang="it-IT" sz="2200" b="1" dirty="0">
                <a:latin typeface="Calibri" panose="020F0502020204030204" pitchFamily="34" charset="0"/>
              </a:endParaRPr>
            </a:p>
            <a:p>
              <a:pPr marL="342900" indent="-342900">
                <a:buFont typeface="Wingdings" panose="05000000000000000000" pitchFamily="2" charset="2"/>
                <a:buChar char="§"/>
                <a:defRPr/>
              </a:pPr>
              <a:r>
                <a:rPr lang="it-IT" sz="2200" b="1" dirty="0" err="1">
                  <a:latin typeface="Calibri" panose="020F0502020204030204" pitchFamily="34" charset="0"/>
                </a:rPr>
                <a:t>Associated</a:t>
              </a:r>
              <a:r>
                <a:rPr lang="it-IT" sz="2200" b="1" dirty="0">
                  <a:latin typeface="Calibri" panose="020F0502020204030204" pitchFamily="34" charset="0"/>
                </a:rPr>
                <a:t> with B44</a:t>
              </a:r>
            </a:p>
            <a:p>
              <a:pPr marL="342900" indent="-342900">
                <a:buFont typeface="Wingdings" panose="05000000000000000000" pitchFamily="2" charset="2"/>
                <a:buChar char="§"/>
                <a:defRPr/>
              </a:pPr>
              <a:endParaRPr lang="it-IT" sz="2200" b="1" dirty="0">
                <a:latin typeface="Calibri" panose="020F0502020204030204" pitchFamily="34" charset="0"/>
              </a:endParaRPr>
            </a:p>
            <a:p>
              <a:pPr marL="342900" indent="-342900">
                <a:buFont typeface="Wingdings" panose="05000000000000000000" pitchFamily="2" charset="2"/>
                <a:buChar char="§"/>
                <a:defRPr/>
              </a:pPr>
              <a:endParaRPr lang="it-IT" sz="2200" b="1" dirty="0">
                <a:latin typeface="Calibri" panose="020F0502020204030204" pitchFamily="34" charset="0"/>
              </a:endParaRPr>
            </a:p>
            <a:p>
              <a:pPr marL="342900" indent="-342900">
                <a:buFont typeface="Wingdings" panose="05000000000000000000" pitchFamily="2" charset="2"/>
                <a:buChar char="§"/>
                <a:defRPr/>
              </a:pPr>
              <a:endParaRPr lang="it-IT" sz="2200" b="1" dirty="0">
                <a:latin typeface="Calibri" panose="020F0502020204030204" pitchFamily="34" charset="0"/>
              </a:endParaRPr>
            </a:p>
          </p:txBody>
        </p:sp>
        <p:sp>
          <p:nvSpPr>
            <p:cNvPr id="12" name="Rettangolo 11">
              <a:extLst>
                <a:ext uri="{FF2B5EF4-FFF2-40B4-BE49-F238E27FC236}">
                  <a16:creationId xmlns:a16="http://schemas.microsoft.com/office/drawing/2014/main" id="{4DF054EF-8F1C-4D99-BCFC-B1610F68006E}"/>
                </a:ext>
              </a:extLst>
            </p:cNvPr>
            <p:cNvSpPr/>
            <p:nvPr/>
          </p:nvSpPr>
          <p:spPr>
            <a:xfrm>
              <a:off x="4738243" y="972016"/>
              <a:ext cx="4297807" cy="584189"/>
            </a:xfrm>
            <a:prstGeom prst="rect">
              <a:avLst/>
            </a:prstGeom>
            <a:solidFill>
              <a:schemeClr val="tx2">
                <a:lumMod val="50000"/>
              </a:schemeClr>
            </a:solidFill>
          </p:spPr>
          <p:txBody>
            <a:bodyPr>
              <a:spAutoFit/>
            </a:bodyPr>
            <a:lstStyle/>
            <a:p>
              <a:pPr algn="ctr">
                <a:spcBef>
                  <a:spcPct val="20000"/>
                </a:spcBef>
                <a:defRPr/>
              </a:pPr>
              <a:r>
                <a:rPr lang="it-IT" sz="3200" b="1" dirty="0">
                  <a:solidFill>
                    <a:prstClr val="white"/>
                  </a:solidFill>
                  <a:latin typeface="Calibri" panose="020F0502020204030204" pitchFamily="34" charset="0"/>
                </a:rPr>
                <a:t>Subset 2    </a:t>
              </a:r>
              <a:r>
                <a:rPr lang="it-IT" sz="3200" b="1" dirty="0">
                  <a:solidFill>
                    <a:srgbClr val="FFFF00"/>
                  </a:solidFill>
                  <a:latin typeface="Calibri" panose="020F0502020204030204" pitchFamily="34" charset="0"/>
                </a:rPr>
                <a:t>(2.5 %)</a:t>
              </a:r>
            </a:p>
          </p:txBody>
        </p:sp>
      </p:grpSp>
    </p:spTree>
    <p:extLst>
      <p:ext uri="{BB962C8B-B14F-4D97-AF65-F5344CB8AC3E}">
        <p14:creationId xmlns:p14="http://schemas.microsoft.com/office/powerpoint/2010/main" val="500157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619BBF93-2DD7-4A8F-9948-461DB1110E12}"/>
              </a:ext>
            </a:extLst>
          </p:cNvPr>
          <p:cNvSpPr>
            <a:spLocks noGrp="1" noChangeArrowheads="1"/>
          </p:cNvSpPr>
          <p:nvPr>
            <p:ph type="title"/>
          </p:nvPr>
        </p:nvSpPr>
        <p:spPr/>
        <p:txBody>
          <a:bodyPr/>
          <a:lstStyle/>
          <a:p>
            <a:r>
              <a:rPr lang="it-IT" altLang="it-IT"/>
              <a:t>Aspetti fisiopatologici</a:t>
            </a:r>
          </a:p>
        </p:txBody>
      </p:sp>
      <p:pic>
        <p:nvPicPr>
          <p:cNvPr id="11267" name="Segnaposto contenuto 3">
            <a:extLst>
              <a:ext uri="{FF2B5EF4-FFF2-40B4-BE49-F238E27FC236}">
                <a16:creationId xmlns:a16="http://schemas.microsoft.com/office/drawing/2014/main" id="{6FEC1B78-6A31-4029-8ED5-E60B7AE7BC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39038" y="1443866"/>
            <a:ext cx="5109432" cy="4597400"/>
          </a:xfrm>
        </p:spPr>
      </p:pic>
    </p:spTree>
    <p:extLst>
      <p:ext uri="{BB962C8B-B14F-4D97-AF65-F5344CB8AC3E}">
        <p14:creationId xmlns:p14="http://schemas.microsoft.com/office/powerpoint/2010/main" val="8161052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D78DFA44-6243-4FC8-91C0-DACCD0D8750F}"/>
              </a:ext>
            </a:extLst>
          </p:cNvPr>
          <p:cNvSpPr>
            <a:spLocks noGrp="1"/>
          </p:cNvSpPr>
          <p:nvPr>
            <p:ph type="title"/>
          </p:nvPr>
        </p:nvSpPr>
        <p:spPr>
          <a:xfrm>
            <a:off x="1631950" y="150814"/>
            <a:ext cx="8928100" cy="561975"/>
          </a:xfrm>
          <a:solidFill>
            <a:schemeClr val="accent2">
              <a:lumMod val="20000"/>
              <a:lumOff val="80000"/>
            </a:schemeClr>
          </a:solidFill>
        </p:spPr>
        <p:txBody>
          <a:bodyPr>
            <a:normAutofit fontScale="90000"/>
          </a:bodyPr>
          <a:lstStyle/>
          <a:p>
            <a:pPr>
              <a:defRPr/>
            </a:pPr>
            <a:r>
              <a:rPr lang="it-IT" altLang="it-IT" b="1" dirty="0" err="1">
                <a:latin typeface="Calibri" panose="020F0502020204030204" pitchFamily="34" charset="0"/>
              </a:rPr>
              <a:t>Axial</a:t>
            </a:r>
            <a:r>
              <a:rPr lang="it-IT" altLang="it-IT" b="1" dirty="0">
                <a:latin typeface="Calibri" panose="020F0502020204030204" pitchFamily="34" charset="0"/>
              </a:rPr>
              <a:t> </a:t>
            </a:r>
            <a:r>
              <a:rPr lang="it-IT" altLang="it-IT" b="1" dirty="0" err="1">
                <a:latin typeface="Calibri" panose="020F0502020204030204" pitchFamily="34" charset="0"/>
              </a:rPr>
              <a:t>involvement</a:t>
            </a:r>
            <a:endParaRPr lang="it-IT" altLang="it-IT" b="1" dirty="0">
              <a:latin typeface="Calibri" panose="020F0502020204030204" pitchFamily="34" charset="0"/>
            </a:endParaRPr>
          </a:p>
        </p:txBody>
      </p:sp>
      <p:sp>
        <p:nvSpPr>
          <p:cNvPr id="22531" name="Segnaposto contenuto 2">
            <a:extLst>
              <a:ext uri="{FF2B5EF4-FFF2-40B4-BE49-F238E27FC236}">
                <a16:creationId xmlns:a16="http://schemas.microsoft.com/office/drawing/2014/main" id="{BE7D2671-A05C-400B-B789-E097C0D0525A}"/>
              </a:ext>
            </a:extLst>
          </p:cNvPr>
          <p:cNvSpPr>
            <a:spLocks noGrp="1"/>
          </p:cNvSpPr>
          <p:nvPr>
            <p:ph idx="1"/>
          </p:nvPr>
        </p:nvSpPr>
        <p:spPr>
          <a:xfrm>
            <a:off x="1631951" y="712789"/>
            <a:ext cx="9001125" cy="1512887"/>
          </a:xfrm>
        </p:spPr>
        <p:txBody>
          <a:bodyPr>
            <a:normAutofit fontScale="92500" lnSpcReduction="20000"/>
          </a:bodyPr>
          <a:lstStyle/>
          <a:p>
            <a:pPr>
              <a:defRPr/>
            </a:pPr>
            <a:r>
              <a:rPr lang="en-US" altLang="it-IT" sz="2800" b="1" dirty="0">
                <a:latin typeface="Calibri" panose="020F0502020204030204" pitchFamily="34" charset="0"/>
              </a:rPr>
              <a:t>More common in CD </a:t>
            </a:r>
            <a:r>
              <a:rPr lang="en-US" altLang="it-IT" sz="2800" b="1" dirty="0">
                <a:solidFill>
                  <a:srgbClr val="C00000"/>
                </a:solidFill>
                <a:latin typeface="Calibri" panose="020F0502020204030204" pitchFamily="34" charset="0"/>
              </a:rPr>
              <a:t>(5 - 22%)</a:t>
            </a:r>
            <a:r>
              <a:rPr lang="en-US" altLang="it-IT" sz="2800" b="1" dirty="0">
                <a:latin typeface="Calibri" panose="020F0502020204030204" pitchFamily="34" charset="0"/>
              </a:rPr>
              <a:t> than in UC </a:t>
            </a:r>
            <a:r>
              <a:rPr lang="en-US" altLang="it-IT" sz="2800" b="1" dirty="0">
                <a:solidFill>
                  <a:srgbClr val="C00000"/>
                </a:solidFill>
                <a:latin typeface="Calibri" panose="020F0502020204030204" pitchFamily="34" charset="0"/>
              </a:rPr>
              <a:t>(2% - 6%) </a:t>
            </a:r>
          </a:p>
          <a:p>
            <a:pPr>
              <a:defRPr/>
            </a:pPr>
            <a:r>
              <a:rPr lang="en-US" altLang="it-IT" sz="2800" b="1" dirty="0">
                <a:latin typeface="Calibri" panose="020F0502020204030204" pitchFamily="34" charset="0"/>
              </a:rPr>
              <a:t>Its onset usually (20 %) precedes the enteritis                                             </a:t>
            </a:r>
            <a:r>
              <a:rPr lang="en-US" altLang="it-IT" sz="1800" dirty="0">
                <a:latin typeface="Calibri" panose="020F0502020204030204" pitchFamily="34" charset="0"/>
              </a:rPr>
              <a:t>(</a:t>
            </a:r>
            <a:r>
              <a:rPr lang="it-IT" altLang="it-IT" sz="1800" dirty="0">
                <a:latin typeface="Calibri" panose="020F0502020204030204" pitchFamily="34" charset="0"/>
              </a:rPr>
              <a:t>6% </a:t>
            </a:r>
            <a:r>
              <a:rPr lang="it-IT" altLang="it-IT" sz="1800" dirty="0" err="1">
                <a:latin typeface="Calibri" panose="020F0502020204030204" pitchFamily="34" charset="0"/>
              </a:rPr>
              <a:t>develop</a:t>
            </a:r>
            <a:r>
              <a:rPr lang="it-IT" altLang="it-IT" sz="1800" dirty="0">
                <a:latin typeface="Calibri" panose="020F0502020204030204" pitchFamily="34" charset="0"/>
              </a:rPr>
              <a:t> CD 2-9 </a:t>
            </a:r>
            <a:r>
              <a:rPr lang="it-IT" altLang="it-IT" sz="1800" dirty="0" err="1">
                <a:latin typeface="Calibri" panose="020F0502020204030204" pitchFamily="34" charset="0"/>
              </a:rPr>
              <a:t>years</a:t>
            </a:r>
            <a:r>
              <a:rPr lang="it-IT" altLang="it-IT" sz="1800" dirty="0">
                <a:latin typeface="Calibri" panose="020F0502020204030204" pitchFamily="34" charset="0"/>
              </a:rPr>
              <a:t> </a:t>
            </a:r>
            <a:r>
              <a:rPr lang="it-IT" altLang="it-IT" sz="1800" dirty="0" err="1">
                <a:latin typeface="Calibri" panose="020F0502020204030204" pitchFamily="34" charset="0"/>
              </a:rPr>
              <a:t>after</a:t>
            </a:r>
            <a:r>
              <a:rPr lang="it-IT" altLang="it-IT" sz="1800" dirty="0">
                <a:latin typeface="Calibri" panose="020F0502020204030204" pitchFamily="34" charset="0"/>
              </a:rPr>
              <a:t> joint </a:t>
            </a:r>
            <a:r>
              <a:rPr lang="it-IT" altLang="it-IT" sz="1800" dirty="0" err="1">
                <a:latin typeface="Calibri" panose="020F0502020204030204" pitchFamily="34" charset="0"/>
              </a:rPr>
              <a:t>symptoms</a:t>
            </a:r>
            <a:r>
              <a:rPr lang="it-IT" altLang="it-IT" sz="1800" dirty="0">
                <a:latin typeface="Calibri" panose="020F0502020204030204" pitchFamily="34" charset="0"/>
              </a:rPr>
              <a:t> </a:t>
            </a:r>
            <a:r>
              <a:rPr lang="it-IT" altLang="it-IT" sz="1800" dirty="0" err="1">
                <a:latin typeface="Calibri" panose="020F0502020204030204" pitchFamily="34" charset="0"/>
              </a:rPr>
              <a:t>onset</a:t>
            </a:r>
            <a:r>
              <a:rPr lang="it-IT" altLang="it-IT" sz="1800" dirty="0">
                <a:latin typeface="Calibri" panose="020F0502020204030204" pitchFamily="34" charset="0"/>
              </a:rPr>
              <a:t>)</a:t>
            </a:r>
          </a:p>
          <a:p>
            <a:pPr>
              <a:defRPr/>
            </a:pPr>
            <a:r>
              <a:rPr lang="en-US" altLang="it-IT" sz="2800" b="1" dirty="0">
                <a:latin typeface="Calibri" panose="020F0502020204030204" pitchFamily="34" charset="0"/>
              </a:rPr>
              <a:t>Its course is not related to it</a:t>
            </a:r>
            <a:endParaRPr lang="it-IT" altLang="it-IT" b="1" dirty="0">
              <a:latin typeface="Calibri" panose="020F0502020204030204" pitchFamily="34" charset="0"/>
            </a:endParaRPr>
          </a:p>
          <a:p>
            <a:pPr lvl="1">
              <a:defRPr/>
            </a:pPr>
            <a:endParaRPr lang="it-IT" altLang="it-IT" b="1" dirty="0">
              <a:latin typeface="Calibri" panose="020F0502020204030204" pitchFamily="34" charset="0"/>
            </a:endParaRPr>
          </a:p>
        </p:txBody>
      </p:sp>
      <p:sp>
        <p:nvSpPr>
          <p:cNvPr id="133124" name="Rettangolo 1">
            <a:extLst>
              <a:ext uri="{FF2B5EF4-FFF2-40B4-BE49-F238E27FC236}">
                <a16:creationId xmlns:a16="http://schemas.microsoft.com/office/drawing/2014/main" id="{43FCDF80-661F-4460-AA22-C9F6F41C11B2}"/>
              </a:ext>
            </a:extLst>
          </p:cNvPr>
          <p:cNvSpPr>
            <a:spLocks noChangeArrowheads="1"/>
          </p:cNvSpPr>
          <p:nvPr/>
        </p:nvSpPr>
        <p:spPr bwMode="auto">
          <a:xfrm>
            <a:off x="1703388" y="6280151"/>
            <a:ext cx="200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1" algn="ctr">
              <a:buNone/>
            </a:pPr>
            <a:r>
              <a:rPr lang="it-IT" altLang="it-IT" sz="2400" b="1">
                <a:solidFill>
                  <a:srgbClr val="000000"/>
                </a:solidFill>
                <a:latin typeface="Calibri" panose="020F0502020204030204" pitchFamily="34" charset="0"/>
              </a:rPr>
              <a:t>Spondylitis </a:t>
            </a:r>
          </a:p>
        </p:txBody>
      </p:sp>
      <p:sp>
        <p:nvSpPr>
          <p:cNvPr id="133125" name="Rettangolo 2">
            <a:extLst>
              <a:ext uri="{FF2B5EF4-FFF2-40B4-BE49-F238E27FC236}">
                <a16:creationId xmlns:a16="http://schemas.microsoft.com/office/drawing/2014/main" id="{86D87934-C52E-4481-963C-2BDD8783F410}"/>
              </a:ext>
            </a:extLst>
          </p:cNvPr>
          <p:cNvSpPr>
            <a:spLocks noChangeArrowheads="1"/>
          </p:cNvSpPr>
          <p:nvPr/>
        </p:nvSpPr>
        <p:spPr bwMode="auto">
          <a:xfrm>
            <a:off x="4195763" y="6307138"/>
            <a:ext cx="228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lvl="1" algn="ctr">
              <a:buNone/>
            </a:pPr>
            <a:r>
              <a:rPr lang="it-IT" altLang="it-IT" sz="2400" b="1">
                <a:solidFill>
                  <a:srgbClr val="000000"/>
                </a:solidFill>
                <a:latin typeface="Calibri" panose="020F0502020204030204" pitchFamily="34" charset="0"/>
              </a:rPr>
              <a:t>Sacroiliitis</a:t>
            </a:r>
          </a:p>
        </p:txBody>
      </p:sp>
      <p:sp>
        <p:nvSpPr>
          <p:cNvPr id="133126" name="Rettangolo 3">
            <a:extLst>
              <a:ext uri="{FF2B5EF4-FFF2-40B4-BE49-F238E27FC236}">
                <a16:creationId xmlns:a16="http://schemas.microsoft.com/office/drawing/2014/main" id="{31409413-194C-4997-97BC-D116DA431520}"/>
              </a:ext>
            </a:extLst>
          </p:cNvPr>
          <p:cNvSpPr>
            <a:spLocks noChangeArrowheads="1"/>
          </p:cNvSpPr>
          <p:nvPr/>
        </p:nvSpPr>
        <p:spPr bwMode="auto">
          <a:xfrm>
            <a:off x="1847850" y="2265364"/>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endParaRPr lang="it-IT" altLang="it-IT" b="1">
              <a:solidFill>
                <a:srgbClr val="000000"/>
              </a:solidFill>
              <a:latin typeface="Calibri" panose="020F0502020204030204" pitchFamily="34" charset="0"/>
            </a:endParaRPr>
          </a:p>
        </p:txBody>
      </p:sp>
      <p:pic>
        <p:nvPicPr>
          <p:cNvPr id="133127" name="Picture 2">
            <a:extLst>
              <a:ext uri="{FF2B5EF4-FFF2-40B4-BE49-F238E27FC236}">
                <a16:creationId xmlns:a16="http://schemas.microsoft.com/office/drawing/2014/main" id="{274548A5-2D41-456B-A6F5-BC8870010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84" t="20097" r="32027" b="28294"/>
          <a:stretch>
            <a:fillRect/>
          </a:stretch>
        </p:blipFill>
        <p:spPr bwMode="auto">
          <a:xfrm>
            <a:off x="1703388" y="3068639"/>
            <a:ext cx="2006600" cy="3203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3128" name="Picture 2">
            <a:extLst>
              <a:ext uri="{FF2B5EF4-FFF2-40B4-BE49-F238E27FC236}">
                <a16:creationId xmlns:a16="http://schemas.microsoft.com/office/drawing/2014/main" id="{89BAF568-37AF-482D-9259-2608D7DC7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96" t="69743" r="52412" b="4277"/>
          <a:stretch>
            <a:fillRect/>
          </a:stretch>
        </p:blipFill>
        <p:spPr bwMode="auto">
          <a:xfrm>
            <a:off x="3863976" y="3832226"/>
            <a:ext cx="2862263" cy="2417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3129" name="Rettangolo 4">
            <a:extLst>
              <a:ext uri="{FF2B5EF4-FFF2-40B4-BE49-F238E27FC236}">
                <a16:creationId xmlns:a16="http://schemas.microsoft.com/office/drawing/2014/main" id="{D05F8FEA-436F-4751-ABEE-8245D29DE1C8}"/>
              </a:ext>
            </a:extLst>
          </p:cNvPr>
          <p:cNvSpPr>
            <a:spLocks noChangeArrowheads="1"/>
          </p:cNvSpPr>
          <p:nvPr/>
        </p:nvSpPr>
        <p:spPr bwMode="auto">
          <a:xfrm>
            <a:off x="1631950" y="2420939"/>
            <a:ext cx="3132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it-IT" sz="2800" b="1">
                <a:latin typeface="Calibri" panose="020F0502020204030204" pitchFamily="34" charset="0"/>
              </a:rPr>
              <a:t>Clinical patterns : </a:t>
            </a:r>
          </a:p>
        </p:txBody>
      </p:sp>
      <p:sp>
        <p:nvSpPr>
          <p:cNvPr id="6" name="Rettangolo 5">
            <a:extLst>
              <a:ext uri="{FF2B5EF4-FFF2-40B4-BE49-F238E27FC236}">
                <a16:creationId xmlns:a16="http://schemas.microsoft.com/office/drawing/2014/main" id="{7C1C9EAA-4A99-47EE-864F-13268EDB4517}"/>
              </a:ext>
            </a:extLst>
          </p:cNvPr>
          <p:cNvSpPr/>
          <p:nvPr/>
        </p:nvSpPr>
        <p:spPr>
          <a:xfrm>
            <a:off x="7110413" y="3221039"/>
            <a:ext cx="3529012" cy="1323975"/>
          </a:xfrm>
          <a:prstGeom prst="rect">
            <a:avLst/>
          </a:prstGeom>
          <a:solidFill>
            <a:schemeClr val="accent3">
              <a:lumMod val="95000"/>
            </a:schemeClr>
          </a:solidFill>
        </p:spPr>
        <p:txBody>
          <a:bodyPr>
            <a:spAutoFit/>
          </a:bodyPr>
          <a:lstStyle/>
          <a:p>
            <a:pPr algn="just" eaLnBrk="1" hangingPunct="1">
              <a:defRPr/>
            </a:pPr>
            <a:r>
              <a:rPr lang="it-IT" altLang="it-IT" sz="2000" b="1" dirty="0">
                <a:latin typeface="Calibri" panose="020F0502020204030204" pitchFamily="34" charset="0"/>
              </a:rPr>
              <a:t>AS </a:t>
            </a:r>
            <a:r>
              <a:rPr lang="it-IT" altLang="it-IT" sz="2000" b="1" dirty="0" err="1">
                <a:latin typeface="Calibri" panose="020F0502020204030204" pitchFamily="34" charset="0"/>
              </a:rPr>
              <a:t>pts</a:t>
            </a:r>
            <a:r>
              <a:rPr lang="it-IT" altLang="it-IT" sz="2000" b="1" dirty="0">
                <a:latin typeface="Calibri" panose="020F0502020204030204" pitchFamily="34" charset="0"/>
              </a:rPr>
              <a:t> HLA-B27 negative, </a:t>
            </a:r>
            <a:r>
              <a:rPr lang="it-IT" altLang="it-IT" sz="2000" b="1" dirty="0" err="1">
                <a:latin typeface="Calibri" panose="020F0502020204030204" pitchFamily="34" charset="0"/>
              </a:rPr>
              <a:t>have</a:t>
            </a:r>
            <a:r>
              <a:rPr lang="it-IT" altLang="it-IT" sz="2000" b="1" dirty="0">
                <a:latin typeface="Calibri" panose="020F0502020204030204" pitchFamily="34" charset="0"/>
              </a:rPr>
              <a:t> a </a:t>
            </a:r>
            <a:r>
              <a:rPr lang="it-IT" altLang="it-IT" sz="2000" b="1" dirty="0" err="1">
                <a:latin typeface="Calibri" panose="020F0502020204030204" pitchFamily="34" charset="0"/>
              </a:rPr>
              <a:t>higher</a:t>
            </a:r>
            <a:r>
              <a:rPr lang="it-IT" altLang="it-IT" sz="2000" b="1" dirty="0">
                <a:latin typeface="Calibri" panose="020F0502020204030204" pitchFamily="34" charset="0"/>
              </a:rPr>
              <a:t> </a:t>
            </a:r>
            <a:r>
              <a:rPr lang="it-IT" altLang="it-IT" sz="2000" b="1" dirty="0" err="1">
                <a:latin typeface="Calibri" panose="020F0502020204030204" pitchFamily="34" charset="0"/>
              </a:rPr>
              <a:t>risk</a:t>
            </a:r>
            <a:r>
              <a:rPr lang="it-IT" altLang="it-IT" sz="2000" b="1" dirty="0">
                <a:latin typeface="Calibri" panose="020F0502020204030204" pitchFamily="34" charset="0"/>
              </a:rPr>
              <a:t> of </a:t>
            </a:r>
            <a:r>
              <a:rPr lang="it-IT" altLang="it-IT" sz="2000" b="1" dirty="0" err="1">
                <a:latin typeface="Calibri" panose="020F0502020204030204" pitchFamily="34" charset="0"/>
              </a:rPr>
              <a:t>developing</a:t>
            </a:r>
            <a:r>
              <a:rPr lang="it-IT" altLang="it-IT" sz="2000" b="1" dirty="0">
                <a:latin typeface="Calibri" panose="020F0502020204030204" pitchFamily="34" charset="0"/>
              </a:rPr>
              <a:t> IBD </a:t>
            </a:r>
            <a:r>
              <a:rPr lang="it-IT" altLang="it-IT" sz="2000" b="1" dirty="0" err="1">
                <a:latin typeface="Calibri" panose="020F0502020204030204" pitchFamily="34" charset="0"/>
              </a:rPr>
              <a:t>than</a:t>
            </a:r>
            <a:r>
              <a:rPr lang="it-IT" altLang="it-IT" sz="2000" b="1" dirty="0">
                <a:latin typeface="Calibri" panose="020F0502020204030204" pitchFamily="34" charset="0"/>
              </a:rPr>
              <a:t> do HLA-B27 positive </a:t>
            </a:r>
            <a:r>
              <a:rPr lang="it-IT" altLang="it-IT" sz="2000" b="1" dirty="0" err="1">
                <a:latin typeface="Calibri" panose="020F0502020204030204" pitchFamily="34" charset="0"/>
              </a:rPr>
              <a:t>patients</a:t>
            </a:r>
            <a:endParaRPr lang="it-IT" altLang="it-IT" sz="2000" b="1" dirty="0">
              <a:latin typeface="Calibri" panose="020F0502020204030204" pitchFamily="34" charset="0"/>
            </a:endParaRPr>
          </a:p>
        </p:txBody>
      </p:sp>
      <p:grpSp>
        <p:nvGrpSpPr>
          <p:cNvPr id="5" name="Gruppo 4">
            <a:extLst>
              <a:ext uri="{FF2B5EF4-FFF2-40B4-BE49-F238E27FC236}">
                <a16:creationId xmlns:a16="http://schemas.microsoft.com/office/drawing/2014/main" id="{A4F7B2B4-07C5-469D-B74C-99EABC31E024}"/>
              </a:ext>
            </a:extLst>
          </p:cNvPr>
          <p:cNvGrpSpPr>
            <a:grpSpLocks/>
          </p:cNvGrpSpPr>
          <p:nvPr/>
        </p:nvGrpSpPr>
        <p:grpSpPr bwMode="auto">
          <a:xfrm>
            <a:off x="7032625" y="4573588"/>
            <a:ext cx="3671888" cy="2235200"/>
            <a:chOff x="5508625" y="4573588"/>
            <a:chExt cx="3671888" cy="2235200"/>
          </a:xfrm>
          <a:solidFill>
            <a:schemeClr val="accent3">
              <a:lumMod val="95000"/>
            </a:schemeClr>
          </a:solidFill>
        </p:grpSpPr>
        <p:sp>
          <p:nvSpPr>
            <p:cNvPr id="31757" name="Rettangolo 3">
              <a:extLst>
                <a:ext uri="{FF2B5EF4-FFF2-40B4-BE49-F238E27FC236}">
                  <a16:creationId xmlns:a16="http://schemas.microsoft.com/office/drawing/2014/main" id="{58E660DF-C3D1-48EB-8FFB-2A1993242917}"/>
                </a:ext>
              </a:extLst>
            </p:cNvPr>
            <p:cNvSpPr>
              <a:spLocks noChangeArrowheads="1"/>
            </p:cNvSpPr>
            <p:nvPr/>
          </p:nvSpPr>
          <p:spPr bwMode="auto">
            <a:xfrm>
              <a:off x="5508625" y="5638800"/>
              <a:ext cx="3671888" cy="1169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en-US" altLang="it-IT" sz="1400"/>
                <a:t>Salvarani C, Fries W. </a:t>
              </a:r>
              <a:r>
                <a:rPr lang="en-US" altLang="it-IT" sz="1400" i="1"/>
                <a:t>World J Gastroenterol </a:t>
              </a:r>
              <a:r>
                <a:rPr lang="it-IT" altLang="it-IT" sz="1400"/>
                <a:t>2009</a:t>
              </a:r>
              <a:endParaRPr lang="en-US" altLang="it-IT" sz="1400"/>
            </a:p>
            <a:p>
              <a:pPr eaLnBrk="1" hangingPunct="1">
                <a:spcBef>
                  <a:spcPct val="0"/>
                </a:spcBef>
                <a:buFontTx/>
                <a:buNone/>
                <a:defRPr/>
              </a:pPr>
              <a:r>
                <a:rPr lang="en-US" altLang="it-IT" sz="1400"/>
                <a:t>Rothfuss KS et al. </a:t>
              </a:r>
              <a:r>
                <a:rPr lang="en-US" altLang="it-IT" sz="1400" i="1"/>
                <a:t>World J Gastroenterol </a:t>
              </a:r>
              <a:r>
                <a:rPr lang="it-IT" altLang="it-IT" sz="1400"/>
                <a:t>2006</a:t>
              </a:r>
            </a:p>
            <a:p>
              <a:pPr eaLnBrk="1" hangingPunct="1">
                <a:spcBef>
                  <a:spcPct val="0"/>
                </a:spcBef>
                <a:buFontTx/>
                <a:buNone/>
                <a:defRPr/>
              </a:pPr>
              <a:r>
                <a:rPr lang="it-IT" altLang="it-IT" sz="1400"/>
                <a:t>Steer S </a:t>
              </a:r>
              <a:r>
                <a:rPr lang="it-IT" altLang="it-IT" sz="1400" i="1"/>
                <a:t>et al.</a:t>
              </a:r>
              <a:r>
                <a:rPr lang="it-IT" altLang="it-IT" sz="1400"/>
                <a:t> </a:t>
              </a:r>
              <a:r>
                <a:rPr lang="it-IT" altLang="it-IT" sz="1400" i="1"/>
                <a:t>J Rheumatol  2003</a:t>
              </a:r>
            </a:p>
            <a:p>
              <a:pPr eaLnBrk="1" hangingPunct="1">
                <a:spcBef>
                  <a:spcPct val="0"/>
                </a:spcBef>
                <a:buFontTx/>
                <a:buNone/>
                <a:defRPr/>
              </a:pPr>
              <a:r>
                <a:rPr lang="it-IT" altLang="it-IT" sz="1400"/>
                <a:t>Brown MA </a:t>
              </a:r>
              <a:r>
                <a:rPr lang="it-IT" altLang="it-IT" sz="1400" i="1"/>
                <a:t>et al.</a:t>
              </a:r>
              <a:r>
                <a:rPr lang="it-IT" altLang="it-IT" sz="1400"/>
                <a:t> </a:t>
              </a:r>
              <a:r>
                <a:rPr lang="it-IT" altLang="it-IT" sz="1400" i="1"/>
                <a:t>Ann Rheum Dis 1996</a:t>
              </a:r>
              <a:endParaRPr lang="it-IT" altLang="it-IT" sz="1400"/>
            </a:p>
            <a:p>
              <a:pPr eaLnBrk="1" hangingPunct="1">
                <a:spcBef>
                  <a:spcPct val="0"/>
                </a:spcBef>
                <a:buFontTx/>
                <a:buNone/>
                <a:defRPr/>
              </a:pPr>
              <a:r>
                <a:rPr lang="it-IT" altLang="it-IT" sz="1400"/>
                <a:t>de Vos M </a:t>
              </a:r>
              <a:r>
                <a:rPr lang="it-IT" altLang="it-IT" sz="1400" i="1"/>
                <a:t>et al.</a:t>
              </a:r>
              <a:r>
                <a:rPr lang="it-IT" altLang="it-IT" sz="1400"/>
                <a:t> </a:t>
              </a:r>
              <a:r>
                <a:rPr lang="it-IT" altLang="it-IT" sz="1400" i="1"/>
                <a:t>Gastroenterology 2003</a:t>
              </a:r>
              <a:endParaRPr lang="it-IT" altLang="it-IT" sz="1400"/>
            </a:p>
          </p:txBody>
        </p:sp>
        <p:sp>
          <p:nvSpPr>
            <p:cNvPr id="7" name="Rettangolo 6">
              <a:extLst>
                <a:ext uri="{FF2B5EF4-FFF2-40B4-BE49-F238E27FC236}">
                  <a16:creationId xmlns:a16="http://schemas.microsoft.com/office/drawing/2014/main" id="{BF0EF617-D155-411D-A329-E6E9C7DFB9E3}"/>
                </a:ext>
              </a:extLst>
            </p:cNvPr>
            <p:cNvSpPr/>
            <p:nvPr/>
          </p:nvSpPr>
          <p:spPr>
            <a:xfrm>
              <a:off x="5600700" y="4573588"/>
              <a:ext cx="3508375" cy="1016000"/>
            </a:xfrm>
            <a:prstGeom prst="rect">
              <a:avLst/>
            </a:prstGeom>
            <a:grpFill/>
          </p:spPr>
          <p:txBody>
            <a:bodyPr>
              <a:spAutoFit/>
            </a:bodyPr>
            <a:lstStyle/>
            <a:p>
              <a:pPr algn="just" eaLnBrk="1" hangingPunct="1">
                <a:defRPr/>
              </a:pPr>
              <a:r>
                <a:rPr lang="it-IT" altLang="it-IT" sz="2000" b="1" dirty="0">
                  <a:latin typeface="Calibri" panose="020F0502020204030204" pitchFamily="34" charset="0"/>
                </a:rPr>
                <a:t>IBD </a:t>
              </a:r>
              <a:r>
                <a:rPr lang="it-IT" altLang="it-IT" sz="2000" b="1" dirty="0" err="1">
                  <a:latin typeface="Calibri" panose="020F0502020204030204" pitchFamily="34" charset="0"/>
                </a:rPr>
                <a:t>patients</a:t>
              </a:r>
              <a:r>
                <a:rPr lang="it-IT" altLang="it-IT" sz="2000" b="1" dirty="0">
                  <a:latin typeface="Calibri" panose="020F0502020204030204" pitchFamily="34" charset="0"/>
                </a:rPr>
                <a:t> </a:t>
              </a:r>
              <a:r>
                <a:rPr lang="it-IT" altLang="it-IT" sz="2000" b="1" dirty="0" err="1">
                  <a:latin typeface="Calibri" panose="020F0502020204030204" pitchFamily="34" charset="0"/>
                </a:rPr>
                <a:t>who</a:t>
              </a:r>
              <a:r>
                <a:rPr lang="it-IT" altLang="it-IT" sz="2000" b="1" dirty="0">
                  <a:latin typeface="Calibri" panose="020F0502020204030204" pitchFamily="34" charset="0"/>
                </a:rPr>
                <a:t> are HLA-B27 positive </a:t>
              </a:r>
              <a:r>
                <a:rPr lang="it-IT" altLang="it-IT" sz="2000" b="1" dirty="0" err="1">
                  <a:latin typeface="Calibri" panose="020F0502020204030204" pitchFamily="34" charset="0"/>
                </a:rPr>
                <a:t>have</a:t>
              </a:r>
              <a:r>
                <a:rPr lang="it-IT" altLang="it-IT" sz="2000" b="1" dirty="0">
                  <a:latin typeface="Calibri" panose="020F0502020204030204" pitchFamily="34" charset="0"/>
                </a:rPr>
                <a:t> a </a:t>
              </a:r>
              <a:r>
                <a:rPr lang="it-IT" altLang="it-IT" sz="2000" b="1" dirty="0" err="1">
                  <a:latin typeface="Calibri" panose="020F0502020204030204" pitchFamily="34" charset="0"/>
                </a:rPr>
                <a:t>higher</a:t>
              </a:r>
              <a:r>
                <a:rPr lang="it-IT" altLang="it-IT" sz="2000" b="1" dirty="0">
                  <a:latin typeface="Calibri" panose="020F0502020204030204" pitchFamily="34" charset="0"/>
                </a:rPr>
                <a:t> </a:t>
              </a:r>
              <a:r>
                <a:rPr lang="it-IT" altLang="it-IT" sz="2000" b="1" dirty="0" err="1">
                  <a:latin typeface="Calibri" panose="020F0502020204030204" pitchFamily="34" charset="0"/>
                </a:rPr>
                <a:t>risk</a:t>
              </a:r>
              <a:r>
                <a:rPr lang="it-IT" altLang="it-IT" sz="2000" b="1" dirty="0">
                  <a:latin typeface="Calibri" panose="020F0502020204030204" pitchFamily="34" charset="0"/>
                </a:rPr>
                <a:t> of </a:t>
              </a:r>
              <a:r>
                <a:rPr lang="it-IT" altLang="it-IT" sz="2000" b="1" dirty="0" err="1">
                  <a:latin typeface="Calibri" panose="020F0502020204030204" pitchFamily="34" charset="0"/>
                </a:rPr>
                <a:t>developing</a:t>
              </a:r>
              <a:r>
                <a:rPr lang="it-IT" altLang="it-IT" sz="2000" b="1" dirty="0">
                  <a:latin typeface="Calibri" panose="020F0502020204030204" pitchFamily="34" charset="0"/>
                </a:rPr>
                <a:t> AS</a:t>
              </a:r>
              <a:endParaRPr lang="it-IT" altLang="it-IT" sz="2000" dirty="0">
                <a:latin typeface="Calibri" panose="020F0502020204030204" pitchFamily="34" charset="0"/>
              </a:endParaRPr>
            </a:p>
          </p:txBody>
        </p:sp>
      </p:grpSp>
      <p:sp>
        <p:nvSpPr>
          <p:cNvPr id="14" name="Rettangolo 13">
            <a:extLst>
              <a:ext uri="{FF2B5EF4-FFF2-40B4-BE49-F238E27FC236}">
                <a16:creationId xmlns:a16="http://schemas.microsoft.com/office/drawing/2014/main" id="{926D5620-BB4E-45F3-8B23-7F4F4CC5E4AF}"/>
              </a:ext>
            </a:extLst>
          </p:cNvPr>
          <p:cNvSpPr/>
          <p:nvPr/>
        </p:nvSpPr>
        <p:spPr>
          <a:xfrm>
            <a:off x="7096126" y="2144713"/>
            <a:ext cx="3529013" cy="1016000"/>
          </a:xfrm>
          <a:prstGeom prst="rect">
            <a:avLst/>
          </a:prstGeom>
          <a:solidFill>
            <a:schemeClr val="accent3">
              <a:lumMod val="95000"/>
            </a:schemeClr>
          </a:solidFill>
        </p:spPr>
        <p:txBody>
          <a:bodyPr>
            <a:spAutoFit/>
          </a:bodyPr>
          <a:lstStyle/>
          <a:p>
            <a:pPr algn="just" eaLnBrk="1" hangingPunct="1">
              <a:defRPr/>
            </a:pPr>
            <a:r>
              <a:rPr lang="it-IT" altLang="it-IT" sz="2000" b="1" dirty="0" err="1">
                <a:latin typeface="Calibri" panose="020F0502020204030204" pitchFamily="34" charset="0"/>
              </a:rPr>
              <a:t>Less</a:t>
            </a:r>
            <a:r>
              <a:rPr lang="it-IT" altLang="it-IT" sz="2000" b="1" dirty="0">
                <a:latin typeface="Calibri" panose="020F0502020204030204" pitchFamily="34" charset="0"/>
              </a:rPr>
              <a:t> </a:t>
            </a:r>
            <a:r>
              <a:rPr lang="it-IT" altLang="it-IT" sz="2000" b="1" dirty="0" err="1">
                <a:latin typeface="Calibri" panose="020F0502020204030204" pitchFamily="34" charset="0"/>
              </a:rPr>
              <a:t>stringent</a:t>
            </a:r>
            <a:r>
              <a:rPr lang="it-IT" altLang="it-IT" sz="2000" b="1" dirty="0">
                <a:latin typeface="Calibri" panose="020F0502020204030204" pitchFamily="34" charset="0"/>
              </a:rPr>
              <a:t> </a:t>
            </a:r>
            <a:r>
              <a:rPr lang="it-IT" altLang="it-IT" sz="2000" b="1" dirty="0" err="1">
                <a:latin typeface="Calibri" panose="020F0502020204030204" pitchFamily="34" charset="0"/>
              </a:rPr>
              <a:t>association</a:t>
            </a:r>
            <a:r>
              <a:rPr lang="it-IT" altLang="it-IT" sz="2000" b="1" dirty="0">
                <a:latin typeface="Calibri" panose="020F0502020204030204" pitchFamily="34" charset="0"/>
              </a:rPr>
              <a:t> </a:t>
            </a:r>
            <a:r>
              <a:rPr lang="it-IT" altLang="it-IT" sz="2000" b="1" dirty="0" err="1">
                <a:latin typeface="Calibri" panose="020F0502020204030204" pitchFamily="34" charset="0"/>
              </a:rPr>
              <a:t>between</a:t>
            </a:r>
            <a:r>
              <a:rPr lang="it-IT" altLang="it-IT" sz="2000" b="1" dirty="0">
                <a:latin typeface="Calibri" panose="020F0502020204030204" pitchFamily="34" charset="0"/>
              </a:rPr>
              <a:t> HLA-B27 and </a:t>
            </a:r>
            <a:r>
              <a:rPr lang="it-IT" altLang="it-IT" sz="2000" b="1" dirty="0" err="1">
                <a:latin typeface="Calibri" panose="020F0502020204030204" pitchFamily="34" charset="0"/>
              </a:rPr>
              <a:t>sacroiliitis</a:t>
            </a:r>
            <a:r>
              <a:rPr lang="it-IT" altLang="it-IT" sz="2000" b="1" dirty="0">
                <a:latin typeface="Calibri" panose="020F0502020204030204" pitchFamily="34" charset="0"/>
              </a:rPr>
              <a:t> </a:t>
            </a:r>
            <a:r>
              <a:rPr lang="it-IT" altLang="it-IT" sz="2000" b="1" dirty="0" err="1">
                <a:latin typeface="Calibri" panose="020F0502020204030204" pitchFamily="34" charset="0"/>
              </a:rPr>
              <a:t>than</a:t>
            </a:r>
            <a:r>
              <a:rPr lang="it-IT" altLang="it-IT" sz="2000" b="1" dirty="0">
                <a:latin typeface="Calibri" panose="020F0502020204030204" pitchFamily="34" charset="0"/>
              </a:rPr>
              <a:t> in </a:t>
            </a:r>
            <a:r>
              <a:rPr lang="it-IT" altLang="it-IT" sz="2000" b="1" dirty="0" err="1">
                <a:latin typeface="Calibri" panose="020F0502020204030204" pitchFamily="34" charset="0"/>
              </a:rPr>
              <a:t>idiopathic</a:t>
            </a:r>
            <a:r>
              <a:rPr lang="it-IT" altLang="it-IT" sz="2000" b="1" dirty="0">
                <a:latin typeface="Calibri" panose="020F0502020204030204" pitchFamily="34" charset="0"/>
              </a:rPr>
              <a:t> AS</a:t>
            </a:r>
            <a:endParaRPr lang="it-IT" altLang="it-IT" sz="2000" dirty="0">
              <a:latin typeface="Calibri" panose="020F0502020204030204" pitchFamily="34" charset="0"/>
            </a:endParaRPr>
          </a:p>
        </p:txBody>
      </p:sp>
    </p:spTree>
    <p:extLst>
      <p:ext uri="{BB962C8B-B14F-4D97-AF65-F5344CB8AC3E}">
        <p14:creationId xmlns:p14="http://schemas.microsoft.com/office/powerpoint/2010/main" val="274552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contenuto 2">
            <a:extLst>
              <a:ext uri="{FF2B5EF4-FFF2-40B4-BE49-F238E27FC236}">
                <a16:creationId xmlns:a16="http://schemas.microsoft.com/office/drawing/2014/main" id="{F0EF7FD4-D26D-4509-8F61-22F2C0653670}"/>
              </a:ext>
            </a:extLst>
          </p:cNvPr>
          <p:cNvSpPr>
            <a:spLocks noGrp="1" noChangeArrowheads="1"/>
          </p:cNvSpPr>
          <p:nvPr>
            <p:ph idx="1"/>
          </p:nvPr>
        </p:nvSpPr>
        <p:spPr>
          <a:xfrm>
            <a:off x="1631951" y="692151"/>
            <a:ext cx="8856663" cy="1584325"/>
          </a:xfrm>
        </p:spPr>
        <p:txBody>
          <a:bodyPr/>
          <a:lstStyle/>
          <a:p>
            <a:pPr marL="0" indent="0" algn="just">
              <a:spcBef>
                <a:spcPct val="0"/>
              </a:spcBef>
              <a:buNone/>
            </a:pPr>
            <a:r>
              <a:rPr lang="it-IT" altLang="it-IT" sz="2200" b="1">
                <a:latin typeface="Calibri" panose="020F0502020204030204" pitchFamily="34" charset="0"/>
              </a:rPr>
              <a:t>Indistinguishable from that of patients with ankylosing spondylitis. </a:t>
            </a:r>
          </a:p>
          <a:p>
            <a:pPr marL="0" indent="0" algn="just">
              <a:spcBef>
                <a:spcPct val="0"/>
              </a:spcBef>
              <a:buNone/>
            </a:pPr>
            <a:endParaRPr lang="en-US" altLang="it-IT" sz="1200">
              <a:latin typeface="Calibri" panose="020F0502020204030204" pitchFamily="34" charset="0"/>
            </a:endParaRPr>
          </a:p>
          <a:p>
            <a:pPr marL="0" indent="0" algn="just">
              <a:spcBef>
                <a:spcPct val="0"/>
              </a:spcBef>
              <a:buNone/>
            </a:pPr>
            <a:r>
              <a:rPr lang="en-US" altLang="it-IT" sz="2200">
                <a:latin typeface="Calibri" panose="020F0502020204030204" pitchFamily="34" charset="0"/>
              </a:rPr>
              <a:t>A characteristic complication of the axial subset in patients with IBD is the development of sclerotic erosive lesions in the adjacent vertebral bodies or </a:t>
            </a:r>
            <a:r>
              <a:rPr lang="en-US" altLang="it-IT" sz="2200" b="1">
                <a:solidFill>
                  <a:srgbClr val="C00000"/>
                </a:solidFill>
                <a:latin typeface="Calibri" panose="020F0502020204030204" pitchFamily="34" charset="0"/>
              </a:rPr>
              <a:t>aseptic spondylodiscitis</a:t>
            </a:r>
            <a:r>
              <a:rPr lang="en-US" altLang="it-IT" sz="2200">
                <a:latin typeface="Calibri" panose="020F0502020204030204" pitchFamily="34" charset="0"/>
              </a:rPr>
              <a:t>, also defined as Andersson lesions</a:t>
            </a:r>
            <a:endParaRPr lang="it-IT" altLang="it-IT" sz="2200">
              <a:latin typeface="Calibri" panose="020F0502020204030204" pitchFamily="34" charset="0"/>
            </a:endParaRPr>
          </a:p>
        </p:txBody>
      </p:sp>
      <p:sp>
        <p:nvSpPr>
          <p:cNvPr id="134147" name="Rettangolo 4">
            <a:extLst>
              <a:ext uri="{FF2B5EF4-FFF2-40B4-BE49-F238E27FC236}">
                <a16:creationId xmlns:a16="http://schemas.microsoft.com/office/drawing/2014/main" id="{A2D1F177-2BBA-437C-9010-D4AA4B88FA23}"/>
              </a:ext>
            </a:extLst>
          </p:cNvPr>
          <p:cNvSpPr>
            <a:spLocks noChangeArrowheads="1"/>
          </p:cNvSpPr>
          <p:nvPr/>
        </p:nvSpPr>
        <p:spPr bwMode="auto">
          <a:xfrm>
            <a:off x="7113589" y="2349501"/>
            <a:ext cx="3375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400">
                <a:latin typeface="Calibri" panose="020F0502020204030204" pitchFamily="34" charset="0"/>
              </a:rPr>
              <a:t>Calin A, Robertson D. </a:t>
            </a:r>
            <a:r>
              <a:rPr lang="en-US" altLang="it-IT" sz="1400" i="1">
                <a:latin typeface="Calibri" panose="020F0502020204030204" pitchFamily="34" charset="0"/>
              </a:rPr>
              <a:t>Ann Rheum Dis </a:t>
            </a:r>
            <a:r>
              <a:rPr lang="en-US" altLang="it-IT" sz="1400">
                <a:latin typeface="Calibri" panose="020F0502020204030204" pitchFamily="34" charset="0"/>
              </a:rPr>
              <a:t>1991</a:t>
            </a:r>
            <a:endParaRPr lang="it-IT" altLang="it-IT" sz="1400">
              <a:latin typeface="Calibri" panose="020F0502020204030204" pitchFamily="34" charset="0"/>
            </a:endParaRPr>
          </a:p>
        </p:txBody>
      </p:sp>
      <p:grpSp>
        <p:nvGrpSpPr>
          <p:cNvPr id="134148" name="Gruppo 1">
            <a:extLst>
              <a:ext uri="{FF2B5EF4-FFF2-40B4-BE49-F238E27FC236}">
                <a16:creationId xmlns:a16="http://schemas.microsoft.com/office/drawing/2014/main" id="{19B5D5A7-F0FD-4A59-8C9C-471247E46C07}"/>
              </a:ext>
            </a:extLst>
          </p:cNvPr>
          <p:cNvGrpSpPr>
            <a:grpSpLocks/>
          </p:cNvGrpSpPr>
          <p:nvPr/>
        </p:nvGrpSpPr>
        <p:grpSpPr bwMode="auto">
          <a:xfrm>
            <a:off x="3719514" y="2693988"/>
            <a:ext cx="4752975" cy="3687762"/>
            <a:chOff x="755080" y="2606675"/>
            <a:chExt cx="4753024" cy="3687568"/>
          </a:xfrm>
        </p:grpSpPr>
        <p:pic>
          <p:nvPicPr>
            <p:cNvPr id="134151" name="Picture 4">
              <a:extLst>
                <a:ext uri="{FF2B5EF4-FFF2-40B4-BE49-F238E27FC236}">
                  <a16:creationId xmlns:a16="http://schemas.microsoft.com/office/drawing/2014/main" id="{83E9DEFB-7B91-46C5-A6FE-746A2D501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73" t="29723" b="4263"/>
            <a:stretch>
              <a:fillRect/>
            </a:stretch>
          </p:blipFill>
          <p:spPr bwMode="auto">
            <a:xfrm>
              <a:off x="755080" y="2636912"/>
              <a:ext cx="4753024" cy="365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152" name="CasellaDiTesto 11">
              <a:extLst>
                <a:ext uri="{FF2B5EF4-FFF2-40B4-BE49-F238E27FC236}">
                  <a16:creationId xmlns:a16="http://schemas.microsoft.com/office/drawing/2014/main" id="{6A0CF810-9141-400F-9759-5EC87AD058DC}"/>
                </a:ext>
              </a:extLst>
            </p:cNvPr>
            <p:cNvSpPr txBox="1">
              <a:spLocks noChangeArrowheads="1"/>
            </p:cNvSpPr>
            <p:nvPr/>
          </p:nvSpPr>
          <p:spPr bwMode="auto">
            <a:xfrm>
              <a:off x="839788" y="2606675"/>
              <a:ext cx="41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solidFill>
                    <a:schemeClr val="bg1"/>
                  </a:solidFill>
                  <a:latin typeface="Calibri" panose="020F0502020204030204" pitchFamily="34" charset="0"/>
                </a:rPr>
                <a:t>T1</a:t>
              </a:r>
            </a:p>
          </p:txBody>
        </p:sp>
        <p:sp>
          <p:nvSpPr>
            <p:cNvPr id="134153" name="CasellaDiTesto 12">
              <a:extLst>
                <a:ext uri="{FF2B5EF4-FFF2-40B4-BE49-F238E27FC236}">
                  <a16:creationId xmlns:a16="http://schemas.microsoft.com/office/drawing/2014/main" id="{0D065B21-AF40-4087-8417-0D361B8E1D76}"/>
                </a:ext>
              </a:extLst>
            </p:cNvPr>
            <p:cNvSpPr txBox="1">
              <a:spLocks noChangeArrowheads="1"/>
            </p:cNvSpPr>
            <p:nvPr/>
          </p:nvSpPr>
          <p:spPr bwMode="auto">
            <a:xfrm>
              <a:off x="3203848" y="2606675"/>
              <a:ext cx="595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solidFill>
                    <a:schemeClr val="bg1"/>
                  </a:solidFill>
                  <a:latin typeface="Calibri" panose="020F0502020204030204" pitchFamily="34" charset="0"/>
                </a:rPr>
                <a:t>STIR</a:t>
              </a:r>
            </a:p>
          </p:txBody>
        </p:sp>
      </p:grpSp>
      <p:sp>
        <p:nvSpPr>
          <p:cNvPr id="134149" name="CasellaDiTesto 3">
            <a:extLst>
              <a:ext uri="{FF2B5EF4-FFF2-40B4-BE49-F238E27FC236}">
                <a16:creationId xmlns:a16="http://schemas.microsoft.com/office/drawing/2014/main" id="{1945DF1B-CD69-44E2-9AFC-C92855BA6B1F}"/>
              </a:ext>
            </a:extLst>
          </p:cNvPr>
          <p:cNvSpPr txBox="1">
            <a:spLocks noChangeArrowheads="1"/>
          </p:cNvSpPr>
          <p:nvPr/>
        </p:nvSpPr>
        <p:spPr bwMode="auto">
          <a:xfrm>
            <a:off x="8472489" y="5921375"/>
            <a:ext cx="255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b="1" dirty="0" err="1">
                <a:latin typeface="Calibri" panose="020F0502020204030204" pitchFamily="34" charset="0"/>
              </a:rPr>
              <a:t>Andersson’s</a:t>
            </a:r>
            <a:r>
              <a:rPr lang="it-IT" altLang="it-IT" sz="2400" b="1" dirty="0">
                <a:latin typeface="Calibri" panose="020F0502020204030204" pitchFamily="34" charset="0"/>
              </a:rPr>
              <a:t> </a:t>
            </a:r>
            <a:r>
              <a:rPr lang="it-IT" altLang="it-IT" sz="2400" b="1" dirty="0" err="1">
                <a:latin typeface="Calibri" panose="020F0502020204030204" pitchFamily="34" charset="0"/>
              </a:rPr>
              <a:t>lesion</a:t>
            </a:r>
            <a:endParaRPr lang="it-IT" altLang="it-IT" sz="2400" b="1" dirty="0">
              <a:latin typeface="Calibri" panose="020F0502020204030204" pitchFamily="34" charset="0"/>
            </a:endParaRPr>
          </a:p>
        </p:txBody>
      </p:sp>
      <p:sp>
        <p:nvSpPr>
          <p:cNvPr id="17" name="Titolo 1">
            <a:extLst>
              <a:ext uri="{FF2B5EF4-FFF2-40B4-BE49-F238E27FC236}">
                <a16:creationId xmlns:a16="http://schemas.microsoft.com/office/drawing/2014/main" id="{23207D42-787F-46C6-9D1A-B23651D8D43E}"/>
              </a:ext>
            </a:extLst>
          </p:cNvPr>
          <p:cNvSpPr>
            <a:spLocks noGrp="1"/>
          </p:cNvSpPr>
          <p:nvPr>
            <p:ph type="title"/>
          </p:nvPr>
        </p:nvSpPr>
        <p:spPr>
          <a:xfrm>
            <a:off x="1631950" y="115888"/>
            <a:ext cx="8928100" cy="576262"/>
          </a:xfrm>
          <a:solidFill>
            <a:schemeClr val="accent6">
              <a:lumMod val="20000"/>
              <a:lumOff val="80000"/>
            </a:schemeClr>
          </a:solidFill>
        </p:spPr>
        <p:txBody>
          <a:bodyPr/>
          <a:lstStyle/>
          <a:p>
            <a:pPr>
              <a:defRPr/>
            </a:pPr>
            <a:r>
              <a:rPr lang="it-IT" sz="3600" b="1" dirty="0" err="1">
                <a:latin typeface="Calibri" panose="020F0502020204030204" pitchFamily="34" charset="0"/>
              </a:rPr>
              <a:t>Spondylitis</a:t>
            </a:r>
            <a:r>
              <a:rPr lang="it-IT" sz="3600" b="1" dirty="0">
                <a:latin typeface="Calibri" panose="020F0502020204030204" pitchFamily="34" charset="0"/>
              </a:rPr>
              <a:t> in IBD</a:t>
            </a:r>
          </a:p>
        </p:txBody>
      </p:sp>
    </p:spTree>
    <p:extLst>
      <p:ext uri="{BB962C8B-B14F-4D97-AF65-F5344CB8AC3E}">
        <p14:creationId xmlns:p14="http://schemas.microsoft.com/office/powerpoint/2010/main" val="164450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7D9B0-095F-490F-BA15-F9E81B21F54C}"/>
              </a:ext>
            </a:extLst>
          </p:cNvPr>
          <p:cNvSpPr>
            <a:spLocks noGrp="1"/>
          </p:cNvSpPr>
          <p:nvPr>
            <p:ph type="title"/>
          </p:nvPr>
        </p:nvSpPr>
        <p:spPr>
          <a:xfrm>
            <a:off x="1631950" y="115889"/>
            <a:ext cx="8928100" cy="649287"/>
          </a:xfrm>
          <a:solidFill>
            <a:schemeClr val="accent2">
              <a:lumMod val="20000"/>
              <a:lumOff val="80000"/>
            </a:schemeClr>
          </a:solidFill>
        </p:spPr>
        <p:txBody>
          <a:bodyPr/>
          <a:lstStyle/>
          <a:p>
            <a:pPr>
              <a:defRPr/>
            </a:pPr>
            <a:r>
              <a:rPr lang="it-IT" sz="4000" b="1" dirty="0" err="1">
                <a:solidFill>
                  <a:schemeClr val="tx1"/>
                </a:solidFill>
                <a:latin typeface="Calibri" panose="020F0502020204030204" pitchFamily="34" charset="0"/>
              </a:rPr>
              <a:t>Sacroiliitis</a:t>
            </a:r>
            <a:r>
              <a:rPr lang="it-IT" sz="4000" b="1" dirty="0">
                <a:solidFill>
                  <a:schemeClr val="tx1"/>
                </a:solidFill>
                <a:latin typeface="Calibri" panose="020F0502020204030204" pitchFamily="34" charset="0"/>
              </a:rPr>
              <a:t> in IBD</a:t>
            </a:r>
          </a:p>
        </p:txBody>
      </p:sp>
      <p:sp>
        <p:nvSpPr>
          <p:cNvPr id="135171" name="Rectangle 7">
            <a:extLst>
              <a:ext uri="{FF2B5EF4-FFF2-40B4-BE49-F238E27FC236}">
                <a16:creationId xmlns:a16="http://schemas.microsoft.com/office/drawing/2014/main" id="{A2352AB9-CFB4-4A9C-92A8-56C15618AF63}"/>
              </a:ext>
            </a:extLst>
          </p:cNvPr>
          <p:cNvSpPr>
            <a:spLocks noChangeArrowheads="1"/>
          </p:cNvSpPr>
          <p:nvPr/>
        </p:nvSpPr>
        <p:spPr bwMode="auto">
          <a:xfrm>
            <a:off x="1646238" y="908050"/>
            <a:ext cx="45212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Calibri" panose="020F0502020204030204" pitchFamily="34" charset="0"/>
              </a:rPr>
              <a:t>Radiographic evidence of sacroiliitis is reported in </a:t>
            </a:r>
            <a:r>
              <a:rPr lang="it-IT" altLang="it-IT" sz="2400" b="1">
                <a:solidFill>
                  <a:srgbClr val="C00000"/>
                </a:solidFill>
                <a:latin typeface="Calibri" panose="020F0502020204030204" pitchFamily="34" charset="0"/>
              </a:rPr>
              <a:t>10 - 51% </a:t>
            </a:r>
            <a:r>
              <a:rPr lang="it-IT" altLang="it-IT" sz="2400">
                <a:latin typeface="Calibri" panose="020F0502020204030204" pitchFamily="34" charset="0"/>
              </a:rPr>
              <a:t>of patients  with IBD</a:t>
            </a:r>
          </a:p>
        </p:txBody>
      </p:sp>
      <p:sp>
        <p:nvSpPr>
          <p:cNvPr id="135172" name="Rectangle 8">
            <a:extLst>
              <a:ext uri="{FF2B5EF4-FFF2-40B4-BE49-F238E27FC236}">
                <a16:creationId xmlns:a16="http://schemas.microsoft.com/office/drawing/2014/main" id="{8D905241-F28C-4DBE-9838-268D457625ED}"/>
              </a:ext>
            </a:extLst>
          </p:cNvPr>
          <p:cNvSpPr>
            <a:spLocks noChangeArrowheads="1"/>
          </p:cNvSpPr>
          <p:nvPr/>
        </p:nvSpPr>
        <p:spPr bwMode="auto">
          <a:xfrm>
            <a:off x="1631950" y="2420939"/>
            <a:ext cx="424815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400">
                <a:latin typeface="Calibri" panose="020F0502020204030204" pitchFamily="34" charset="0"/>
              </a:rPr>
              <a:t>It might be indistinguishable from that of patients with ankylosing spondylitis</a:t>
            </a:r>
          </a:p>
          <a:p>
            <a:pPr algn="just" eaLnBrk="1" hangingPunct="1">
              <a:spcBef>
                <a:spcPct val="0"/>
              </a:spcBef>
              <a:buFontTx/>
              <a:buNone/>
            </a:pPr>
            <a:endParaRPr lang="it-IT" altLang="it-IT" sz="2400">
              <a:latin typeface="Calibri" panose="020F0502020204030204" pitchFamily="34" charset="0"/>
            </a:endParaRPr>
          </a:p>
          <a:p>
            <a:pPr algn="just" eaLnBrk="1" hangingPunct="1">
              <a:spcBef>
                <a:spcPct val="0"/>
              </a:spcBef>
              <a:buFontTx/>
              <a:buNone/>
            </a:pPr>
            <a:r>
              <a:rPr lang="it-IT" altLang="it-IT" sz="2400" b="1">
                <a:latin typeface="Calibri" panose="020F0502020204030204" pitchFamily="34" charset="0"/>
              </a:rPr>
              <a:t>Asymmetrical  involvement in </a:t>
            </a:r>
          </a:p>
          <a:p>
            <a:pPr algn="just" eaLnBrk="1" hangingPunct="1">
              <a:spcBef>
                <a:spcPct val="0"/>
              </a:spcBef>
              <a:buFontTx/>
              <a:buNone/>
            </a:pPr>
            <a:r>
              <a:rPr lang="it-IT" altLang="it-IT" sz="2400" b="1">
                <a:latin typeface="Calibri" panose="020F0502020204030204" pitchFamily="34" charset="0"/>
              </a:rPr>
              <a:t>25 % of patients with CD)</a:t>
            </a:r>
          </a:p>
        </p:txBody>
      </p:sp>
      <p:sp>
        <p:nvSpPr>
          <p:cNvPr id="33797" name="Rectangle 9">
            <a:extLst>
              <a:ext uri="{FF2B5EF4-FFF2-40B4-BE49-F238E27FC236}">
                <a16:creationId xmlns:a16="http://schemas.microsoft.com/office/drawing/2014/main" id="{CCD4DAA5-5B92-47B1-962C-30CE093A1021}"/>
              </a:ext>
            </a:extLst>
          </p:cNvPr>
          <p:cNvSpPr>
            <a:spLocks noChangeArrowheads="1"/>
          </p:cNvSpPr>
          <p:nvPr/>
        </p:nvSpPr>
        <p:spPr bwMode="auto">
          <a:xfrm>
            <a:off x="1631950" y="5128636"/>
            <a:ext cx="3759200" cy="1077218"/>
          </a:xfrm>
          <a:prstGeom prst="rect">
            <a:avLst/>
          </a:prstGeom>
          <a:solidFill>
            <a:schemeClr val="accent2">
              <a:lumMod val="20000"/>
              <a:lumOff val="80000"/>
            </a:schemeClr>
          </a:solidFill>
          <a:ln>
            <a:noFill/>
          </a:ln>
          <a:effec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defRPr/>
            </a:pPr>
            <a:r>
              <a:rPr lang="it-IT" altLang="it-IT" sz="1600" dirty="0" err="1"/>
              <a:t>Helliwell</a:t>
            </a:r>
            <a:r>
              <a:rPr lang="it-IT" altLang="it-IT" sz="1600" dirty="0"/>
              <a:t> PS et al.  </a:t>
            </a:r>
            <a:r>
              <a:rPr lang="it-IT" altLang="it-IT" sz="1600" dirty="0" err="1"/>
              <a:t>Ann</a:t>
            </a:r>
            <a:r>
              <a:rPr lang="it-IT" altLang="it-IT" sz="1600" dirty="0"/>
              <a:t> </a:t>
            </a:r>
            <a:r>
              <a:rPr lang="it-IT" altLang="it-IT" sz="1600" dirty="0" err="1"/>
              <a:t>Rheum</a:t>
            </a:r>
            <a:r>
              <a:rPr lang="it-IT" altLang="it-IT" sz="1600" dirty="0"/>
              <a:t> </a:t>
            </a:r>
            <a:r>
              <a:rPr lang="it-IT" altLang="it-IT" sz="1600" dirty="0" err="1"/>
              <a:t>Dis</a:t>
            </a:r>
            <a:r>
              <a:rPr lang="it-IT" altLang="it-IT" sz="1600" dirty="0"/>
              <a:t>  1998</a:t>
            </a:r>
          </a:p>
          <a:p>
            <a:pPr eaLnBrk="1" hangingPunct="1">
              <a:spcBef>
                <a:spcPct val="0"/>
              </a:spcBef>
              <a:buFontTx/>
              <a:buNone/>
              <a:defRPr/>
            </a:pPr>
            <a:r>
              <a:rPr lang="it-IT" altLang="it-IT" sz="1600" dirty="0" err="1"/>
              <a:t>Dekker-Saeys</a:t>
            </a:r>
            <a:r>
              <a:rPr lang="it-IT" altLang="it-IT" sz="1600" dirty="0"/>
              <a:t> BJ et al. </a:t>
            </a:r>
            <a:r>
              <a:rPr lang="it-IT" altLang="it-IT" sz="1600" dirty="0" err="1"/>
              <a:t>Ann</a:t>
            </a:r>
            <a:r>
              <a:rPr lang="it-IT" altLang="it-IT" sz="1600" dirty="0"/>
              <a:t> </a:t>
            </a:r>
            <a:r>
              <a:rPr lang="it-IT" altLang="it-IT" sz="1600" dirty="0" err="1"/>
              <a:t>Rheum</a:t>
            </a:r>
            <a:r>
              <a:rPr lang="it-IT" altLang="it-IT" sz="1600" dirty="0"/>
              <a:t> </a:t>
            </a:r>
            <a:r>
              <a:rPr lang="it-IT" altLang="it-IT" sz="1600" dirty="0" err="1"/>
              <a:t>Dis</a:t>
            </a:r>
            <a:r>
              <a:rPr lang="it-IT" altLang="it-IT" sz="1600" dirty="0"/>
              <a:t> 1978</a:t>
            </a:r>
          </a:p>
          <a:p>
            <a:pPr eaLnBrk="1" hangingPunct="1">
              <a:spcBef>
                <a:spcPct val="0"/>
              </a:spcBef>
              <a:buFontTx/>
              <a:buNone/>
              <a:defRPr/>
            </a:pPr>
            <a:r>
              <a:rPr lang="it-IT" altLang="it-IT" sz="1600" dirty="0"/>
              <a:t>De </a:t>
            </a:r>
            <a:r>
              <a:rPr lang="it-IT" altLang="it-IT" sz="1600" dirty="0" err="1"/>
              <a:t>Vlam</a:t>
            </a:r>
            <a:r>
              <a:rPr lang="it-IT" altLang="it-IT" sz="1600" dirty="0"/>
              <a:t> K et al.  J </a:t>
            </a:r>
            <a:r>
              <a:rPr lang="it-IT" altLang="it-IT" sz="1600" dirty="0" err="1"/>
              <a:t>Rheumatol</a:t>
            </a:r>
            <a:r>
              <a:rPr lang="it-IT" altLang="it-IT" sz="1600" dirty="0"/>
              <a:t> 2000</a:t>
            </a:r>
          </a:p>
          <a:p>
            <a:pPr eaLnBrk="1" hangingPunct="1">
              <a:spcBef>
                <a:spcPct val="0"/>
              </a:spcBef>
              <a:buFontTx/>
              <a:buNone/>
              <a:defRPr/>
            </a:pPr>
            <a:r>
              <a:rPr lang="it-IT" altLang="it-IT" sz="1600" dirty="0" err="1"/>
              <a:t>Orchard</a:t>
            </a:r>
            <a:r>
              <a:rPr lang="it-IT" altLang="it-IT" sz="1600" dirty="0"/>
              <a:t> TR et al.  </a:t>
            </a:r>
            <a:r>
              <a:rPr lang="it-IT" altLang="it-IT" sz="1600" dirty="0" err="1"/>
              <a:t>Gut</a:t>
            </a:r>
            <a:r>
              <a:rPr lang="it-IT" altLang="it-IT" sz="1600" dirty="0"/>
              <a:t> 1998</a:t>
            </a:r>
          </a:p>
        </p:txBody>
      </p:sp>
      <p:pic>
        <p:nvPicPr>
          <p:cNvPr id="135174" name="Picture 2" descr="1">
            <a:extLst>
              <a:ext uri="{FF2B5EF4-FFF2-40B4-BE49-F238E27FC236}">
                <a16:creationId xmlns:a16="http://schemas.microsoft.com/office/drawing/2014/main" id="{72C7496C-AAE6-4F55-B107-9476652D5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601" y="814388"/>
            <a:ext cx="3529013"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Immagine 3" descr="258.jpg">
            <a:extLst>
              <a:ext uri="{FF2B5EF4-FFF2-40B4-BE49-F238E27FC236}">
                <a16:creationId xmlns:a16="http://schemas.microsoft.com/office/drawing/2014/main" id="{8DCA5254-0442-40AF-B4D9-23940715B61A}"/>
              </a:ext>
            </a:extLst>
          </p:cNvPr>
          <p:cNvPicPr>
            <a:picLocks noChangeAspect="1"/>
          </p:cNvPicPr>
          <p:nvPr/>
        </p:nvPicPr>
        <p:blipFill>
          <a:blip r:embed="rId3">
            <a:extLst>
              <a:ext uri="{28A0092B-C50C-407E-A947-70E740481C1C}">
                <a14:useLocalDpi xmlns:a14="http://schemas.microsoft.com/office/drawing/2010/main" val="0"/>
              </a:ext>
            </a:extLst>
          </a:blip>
          <a:srcRect l="24199" t="38673" r="23727" b="27779"/>
          <a:stretch>
            <a:fillRect/>
          </a:stretch>
        </p:blipFill>
        <p:spPr bwMode="auto">
          <a:xfrm>
            <a:off x="6965951" y="3384551"/>
            <a:ext cx="35226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1626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B540F66-9E11-4836-A2BF-E95A4E18E9FC}"/>
              </a:ext>
            </a:extLst>
          </p:cNvPr>
          <p:cNvSpPr txBox="1">
            <a:spLocks noChangeArrowheads="1"/>
          </p:cNvSpPr>
          <p:nvPr/>
        </p:nvSpPr>
        <p:spPr bwMode="auto">
          <a:xfrm>
            <a:off x="1524000" y="44451"/>
            <a:ext cx="9144000" cy="5878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it-IT" altLang="it-IT" dirty="0">
              <a:latin typeface="Calibri" panose="020F0502020204030204" pitchFamily="34" charset="0"/>
            </a:endParaRPr>
          </a:p>
          <a:p>
            <a:pPr algn="ctr" eaLnBrk="1" hangingPunct="1">
              <a:spcBef>
                <a:spcPct val="0"/>
              </a:spcBef>
              <a:buFontTx/>
              <a:buNone/>
            </a:pPr>
            <a:endParaRPr lang="it-IT" altLang="it-IT" dirty="0">
              <a:latin typeface="Calibri" panose="020F0502020204030204" pitchFamily="34" charset="0"/>
            </a:endParaRPr>
          </a:p>
          <a:p>
            <a:pPr algn="ctr" eaLnBrk="1" hangingPunct="1">
              <a:spcBef>
                <a:spcPct val="0"/>
              </a:spcBef>
              <a:buFontTx/>
              <a:buNone/>
            </a:pPr>
            <a:endParaRPr lang="it-IT" altLang="it-IT" dirty="0">
              <a:latin typeface="Calibri" panose="020F0502020204030204" pitchFamily="34" charset="0"/>
            </a:endParaRPr>
          </a:p>
          <a:p>
            <a:pPr algn="ctr" eaLnBrk="1" hangingPunct="1">
              <a:spcBef>
                <a:spcPct val="0"/>
              </a:spcBef>
              <a:buFontTx/>
              <a:buNone/>
            </a:pPr>
            <a:endParaRPr lang="it-IT" altLang="it-IT" dirty="0">
              <a:latin typeface="Calibri" panose="020F0502020204030204" pitchFamily="34" charset="0"/>
            </a:endParaRPr>
          </a:p>
          <a:p>
            <a:pPr algn="ctr" eaLnBrk="1" hangingPunct="1">
              <a:spcBef>
                <a:spcPct val="0"/>
              </a:spcBef>
              <a:buFontTx/>
              <a:buNone/>
            </a:pPr>
            <a:r>
              <a:rPr lang="it-IT" altLang="it-IT" sz="4000" b="1" dirty="0" err="1">
                <a:solidFill>
                  <a:srgbClr val="C00000"/>
                </a:solidFill>
                <a:latin typeface="Calibri" panose="020F0502020204030204" pitchFamily="34" charset="0"/>
              </a:rPr>
              <a:t>Inflammatory</a:t>
            </a:r>
            <a:r>
              <a:rPr lang="it-IT" altLang="it-IT" sz="4000" b="1" dirty="0">
                <a:solidFill>
                  <a:srgbClr val="C00000"/>
                </a:solidFill>
                <a:latin typeface="Calibri" panose="020F0502020204030204" pitchFamily="34" charset="0"/>
              </a:rPr>
              <a:t> Low Back </a:t>
            </a:r>
            <a:r>
              <a:rPr lang="it-IT" altLang="it-IT" sz="4000" b="1" dirty="0" err="1">
                <a:solidFill>
                  <a:srgbClr val="C00000"/>
                </a:solidFill>
                <a:latin typeface="Calibri" panose="020F0502020204030204" pitchFamily="34" charset="0"/>
              </a:rPr>
              <a:t>Pain</a:t>
            </a:r>
            <a:r>
              <a:rPr lang="it-IT" altLang="it-IT" sz="4000" b="1" dirty="0">
                <a:solidFill>
                  <a:srgbClr val="C00000"/>
                </a:solidFill>
                <a:latin typeface="Calibri" panose="020F0502020204030204" pitchFamily="34" charset="0"/>
              </a:rPr>
              <a:t>  </a:t>
            </a:r>
          </a:p>
          <a:p>
            <a:pPr algn="ctr" eaLnBrk="1" hangingPunct="1">
              <a:spcBef>
                <a:spcPct val="0"/>
              </a:spcBef>
              <a:buFontTx/>
              <a:buNone/>
            </a:pPr>
            <a:r>
              <a:rPr lang="it-IT" altLang="it-IT" sz="4000" b="1" dirty="0">
                <a:solidFill>
                  <a:srgbClr val="C00000"/>
                </a:solidFill>
                <a:latin typeface="Calibri" panose="020F0502020204030204" pitchFamily="34" charset="0"/>
              </a:rPr>
              <a:t>(ILBP)</a:t>
            </a:r>
            <a:r>
              <a:rPr lang="it-IT" altLang="it-IT" sz="4000" b="1" dirty="0">
                <a:latin typeface="Calibri" panose="020F0502020204030204" pitchFamily="34" charset="0"/>
              </a:rPr>
              <a:t> </a:t>
            </a:r>
          </a:p>
          <a:p>
            <a:pPr algn="ctr" eaLnBrk="1" hangingPunct="1">
              <a:spcBef>
                <a:spcPct val="0"/>
              </a:spcBef>
              <a:buFontTx/>
              <a:buNone/>
            </a:pPr>
            <a:r>
              <a:rPr lang="it-IT" altLang="it-IT" sz="4000" b="1" dirty="0" err="1">
                <a:latin typeface="Calibri" panose="020F0502020204030204" pitchFamily="34" charset="0"/>
              </a:rPr>
              <a:t>is</a:t>
            </a:r>
            <a:r>
              <a:rPr lang="it-IT" altLang="it-IT" sz="4000" b="1" dirty="0">
                <a:latin typeface="Calibri" panose="020F0502020204030204" pitchFamily="34" charset="0"/>
              </a:rPr>
              <a:t> the </a:t>
            </a:r>
            <a:r>
              <a:rPr lang="it-IT" altLang="it-IT" sz="4000" b="1" dirty="0" err="1">
                <a:latin typeface="Calibri" panose="020F0502020204030204" pitchFamily="34" charset="0"/>
              </a:rPr>
              <a:t>main</a:t>
            </a:r>
            <a:r>
              <a:rPr lang="it-IT" altLang="it-IT" sz="4000" b="1" dirty="0">
                <a:latin typeface="Calibri" panose="020F0502020204030204" pitchFamily="34" charset="0"/>
              </a:rPr>
              <a:t> </a:t>
            </a:r>
            <a:r>
              <a:rPr lang="it-IT" altLang="it-IT" sz="4000" b="1" dirty="0" err="1">
                <a:latin typeface="Calibri" panose="020F0502020204030204" pitchFamily="34" charset="0"/>
              </a:rPr>
              <a:t>symptom</a:t>
            </a:r>
            <a:r>
              <a:rPr lang="it-IT" altLang="it-IT" sz="4000" b="1" dirty="0">
                <a:latin typeface="Calibri" panose="020F0502020204030204" pitchFamily="34" charset="0"/>
              </a:rPr>
              <a:t> </a:t>
            </a:r>
          </a:p>
          <a:p>
            <a:pPr algn="ctr" eaLnBrk="1" hangingPunct="1">
              <a:spcBef>
                <a:spcPct val="0"/>
              </a:spcBef>
              <a:buFontTx/>
              <a:buNone/>
            </a:pPr>
            <a:r>
              <a:rPr lang="it-IT" altLang="it-IT" sz="4000" b="1" dirty="0" err="1">
                <a:latin typeface="Calibri" panose="020F0502020204030204" pitchFamily="34" charset="0"/>
              </a:rPr>
              <a:t>suggesting</a:t>
            </a:r>
            <a:r>
              <a:rPr lang="it-IT" altLang="it-IT" sz="4000" b="1" dirty="0">
                <a:latin typeface="Calibri" panose="020F0502020204030204" pitchFamily="34" charset="0"/>
              </a:rPr>
              <a:t> an </a:t>
            </a:r>
            <a:r>
              <a:rPr lang="it-IT" altLang="it-IT" sz="4000" b="1" dirty="0" err="1">
                <a:latin typeface="Calibri" panose="020F0502020204030204" pitchFamily="34" charset="0"/>
              </a:rPr>
              <a:t>axial</a:t>
            </a:r>
            <a:r>
              <a:rPr lang="it-IT" altLang="it-IT" sz="4000" b="1" dirty="0">
                <a:latin typeface="Calibri" panose="020F0502020204030204" pitchFamily="34" charset="0"/>
              </a:rPr>
              <a:t> </a:t>
            </a:r>
            <a:r>
              <a:rPr lang="it-IT" altLang="it-IT" sz="4000" b="1" dirty="0" err="1">
                <a:latin typeface="Calibri" panose="020F0502020204030204" pitchFamily="34" charset="0"/>
              </a:rPr>
              <a:t>involvement</a:t>
            </a:r>
            <a:endParaRPr lang="it-IT" altLang="it-IT" sz="4000" b="1" dirty="0">
              <a:latin typeface="Calibri" panose="020F0502020204030204" pitchFamily="34" charset="0"/>
            </a:endParaRPr>
          </a:p>
          <a:p>
            <a:pPr algn="ctr" eaLnBrk="1" hangingPunct="1">
              <a:spcBef>
                <a:spcPct val="0"/>
              </a:spcBef>
              <a:buFontTx/>
              <a:buNone/>
            </a:pPr>
            <a:endParaRPr lang="it-IT" altLang="it-IT" dirty="0">
              <a:latin typeface="Calibri" panose="020F0502020204030204" pitchFamily="34" charset="0"/>
            </a:endParaRPr>
          </a:p>
          <a:p>
            <a:pPr algn="ctr" eaLnBrk="1" hangingPunct="1">
              <a:spcBef>
                <a:spcPct val="0"/>
              </a:spcBef>
              <a:buFontTx/>
              <a:buNone/>
            </a:pPr>
            <a:endParaRPr lang="it-IT" altLang="it-IT" dirty="0">
              <a:latin typeface="Calibri" panose="020F0502020204030204" pitchFamily="34" charset="0"/>
            </a:endParaRPr>
          </a:p>
          <a:p>
            <a:pPr algn="ctr" eaLnBrk="1" hangingPunct="1">
              <a:spcBef>
                <a:spcPct val="0"/>
              </a:spcBef>
              <a:buFontTx/>
              <a:buNone/>
            </a:pPr>
            <a:endParaRPr lang="it-IT" altLang="it-IT" sz="2400" dirty="0">
              <a:latin typeface="Calibri" panose="020F0502020204030204" pitchFamily="34" charset="0"/>
            </a:endParaRPr>
          </a:p>
        </p:txBody>
      </p:sp>
    </p:spTree>
    <p:extLst>
      <p:ext uri="{BB962C8B-B14F-4D97-AF65-F5344CB8AC3E}">
        <p14:creationId xmlns:p14="http://schemas.microsoft.com/office/powerpoint/2010/main" val="2750650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40EE2CDD-5E8E-4AF4-83C6-FE331C55A1A0}"/>
              </a:ext>
            </a:extLst>
          </p:cNvPr>
          <p:cNvSpPr>
            <a:spLocks noGrp="1"/>
          </p:cNvSpPr>
          <p:nvPr>
            <p:ph type="title" idx="4294967295"/>
          </p:nvPr>
        </p:nvSpPr>
        <p:spPr>
          <a:xfrm>
            <a:off x="1200728" y="57151"/>
            <a:ext cx="8928100" cy="561975"/>
          </a:xfrm>
          <a:solidFill>
            <a:schemeClr val="accent2">
              <a:lumMod val="20000"/>
              <a:lumOff val="80000"/>
            </a:schemeClr>
          </a:solidFill>
        </p:spPr>
        <p:txBody>
          <a:bodyPr/>
          <a:lstStyle/>
          <a:p>
            <a:pPr>
              <a:defRPr/>
            </a:pPr>
            <a:r>
              <a:rPr lang="it-IT" altLang="it-IT" sz="3600" b="1" dirty="0">
                <a:latin typeface="Calibri" panose="020F0502020204030204" pitchFamily="34" charset="0"/>
              </a:rPr>
              <a:t>Quando sospettare una artrite IBD correlata</a:t>
            </a:r>
            <a:endParaRPr lang="it-IT" altLang="it-IT" sz="3600" dirty="0">
              <a:latin typeface="Calibri" panose="020F0502020204030204" pitchFamily="34" charset="0"/>
            </a:endParaRPr>
          </a:p>
        </p:txBody>
      </p:sp>
      <p:sp>
        <p:nvSpPr>
          <p:cNvPr id="32771" name="Segnaposto contenuto 2">
            <a:extLst>
              <a:ext uri="{FF2B5EF4-FFF2-40B4-BE49-F238E27FC236}">
                <a16:creationId xmlns:a16="http://schemas.microsoft.com/office/drawing/2014/main" id="{A7404535-3451-452D-8FC5-EEFEC48E35E0}"/>
              </a:ext>
            </a:extLst>
          </p:cNvPr>
          <p:cNvSpPr>
            <a:spLocks noGrp="1"/>
          </p:cNvSpPr>
          <p:nvPr>
            <p:ph idx="4294967295"/>
          </p:nvPr>
        </p:nvSpPr>
        <p:spPr>
          <a:xfrm>
            <a:off x="1043710" y="861218"/>
            <a:ext cx="10880436" cy="4710113"/>
          </a:xfrm>
        </p:spPr>
        <p:txBody>
          <a:bodyPr/>
          <a:lstStyle/>
          <a:p>
            <a:pPr>
              <a:defRPr/>
            </a:pPr>
            <a:endParaRPr lang="it-IT" altLang="it-IT" dirty="0"/>
          </a:p>
          <a:p>
            <a:pPr>
              <a:defRPr/>
            </a:pPr>
            <a:endParaRPr lang="it-IT" altLang="it-IT" dirty="0"/>
          </a:p>
          <a:p>
            <a:pPr marL="0" indent="0">
              <a:buNone/>
              <a:defRPr/>
            </a:pPr>
            <a:r>
              <a:rPr lang="it-IT" altLang="it-IT" dirty="0"/>
              <a:t>	</a:t>
            </a:r>
          </a:p>
          <a:p>
            <a:pPr marL="0" indent="0">
              <a:buNone/>
              <a:defRPr/>
            </a:pPr>
            <a:endParaRPr lang="it-IT" altLang="it-IT" dirty="0"/>
          </a:p>
          <a:p>
            <a:pPr>
              <a:defRPr/>
            </a:pPr>
            <a:endParaRPr lang="it-IT" altLang="it-IT" dirty="0"/>
          </a:p>
          <a:p>
            <a:pPr>
              <a:defRPr/>
            </a:pPr>
            <a:endParaRPr lang="it-IT" altLang="it-IT" dirty="0"/>
          </a:p>
        </p:txBody>
      </p:sp>
      <p:pic>
        <p:nvPicPr>
          <p:cNvPr id="6" name="Picture 13" descr="99CSC-07C04">
            <a:extLst>
              <a:ext uri="{FF2B5EF4-FFF2-40B4-BE49-F238E27FC236}">
                <a16:creationId xmlns:a16="http://schemas.microsoft.com/office/drawing/2014/main" id="{5FF677EC-44B7-4B75-9045-47C485177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461" b="14772"/>
          <a:stretch>
            <a:fillRect/>
          </a:stretch>
        </p:blipFill>
        <p:spPr bwMode="auto">
          <a:xfrm>
            <a:off x="6875463" y="733425"/>
            <a:ext cx="23161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7" name="Picture 17" descr="eritema_nodoso">
            <a:hlinkClick r:id="rId3"/>
            <a:extLst>
              <a:ext uri="{FF2B5EF4-FFF2-40B4-BE49-F238E27FC236}">
                <a16:creationId xmlns:a16="http://schemas.microsoft.com/office/drawing/2014/main" id="{97287851-2E12-43A4-A793-5DCDCFDF9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29" t="6648" r="15369" b="5879"/>
          <a:stretch>
            <a:fillRect/>
          </a:stretch>
        </p:blipFill>
        <p:spPr bwMode="auto">
          <a:xfrm>
            <a:off x="6859589" y="2239963"/>
            <a:ext cx="11525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pyoderma gangrenosum">
            <a:extLst>
              <a:ext uri="{FF2B5EF4-FFF2-40B4-BE49-F238E27FC236}">
                <a16:creationId xmlns:a16="http://schemas.microsoft.com/office/drawing/2014/main" id="{7A92623C-BFD3-4767-BA18-7C99F75C5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297"/>
          <a:stretch>
            <a:fillRect/>
          </a:stretch>
        </p:blipFill>
        <p:spPr bwMode="auto">
          <a:xfrm>
            <a:off x="8023226" y="2239963"/>
            <a:ext cx="11525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7EE29D66-A69D-4B59-8B93-F4823DB5A835}"/>
              </a:ext>
            </a:extLst>
          </p:cNvPr>
          <p:cNvSpPr>
            <a:spLocks noChangeArrowheads="1"/>
          </p:cNvSpPr>
          <p:nvPr/>
        </p:nvSpPr>
        <p:spPr bwMode="auto">
          <a:xfrm>
            <a:off x="1847851" y="788989"/>
            <a:ext cx="41068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it-IT" altLang="it-IT" sz="2800" b="1">
                <a:solidFill>
                  <a:srgbClr val="000000"/>
                </a:solidFill>
                <a:latin typeface="Calibri" panose="020F0502020204030204" pitchFamily="34" charset="0"/>
              </a:rPr>
              <a:t>Artrite* or ILBP + uveite</a:t>
            </a:r>
          </a:p>
        </p:txBody>
      </p:sp>
      <p:sp>
        <p:nvSpPr>
          <p:cNvPr id="8" name="Rettangolo 7">
            <a:extLst>
              <a:ext uri="{FF2B5EF4-FFF2-40B4-BE49-F238E27FC236}">
                <a16:creationId xmlns:a16="http://schemas.microsoft.com/office/drawing/2014/main" id="{D877A64E-A8CE-4B0F-BDDF-5457A1416A2D}"/>
              </a:ext>
            </a:extLst>
          </p:cNvPr>
          <p:cNvSpPr>
            <a:spLocks noChangeArrowheads="1"/>
          </p:cNvSpPr>
          <p:nvPr/>
        </p:nvSpPr>
        <p:spPr bwMode="auto">
          <a:xfrm>
            <a:off x="1876425" y="2259014"/>
            <a:ext cx="472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it-IT" altLang="it-IT" sz="2800" b="1">
                <a:solidFill>
                  <a:srgbClr val="000000"/>
                </a:solidFill>
                <a:latin typeface="Calibri" panose="020F0502020204030204" pitchFamily="34" charset="0"/>
              </a:rPr>
              <a:t>Artrite* or ILBP + manifestazioni cutanee</a:t>
            </a:r>
          </a:p>
          <a:p>
            <a:pPr>
              <a:buFontTx/>
              <a:buNone/>
            </a:pPr>
            <a:r>
              <a:rPr lang="it-IT" altLang="it-IT" sz="2000">
                <a:solidFill>
                  <a:srgbClr val="000000"/>
                </a:solidFill>
                <a:latin typeface="Calibri" panose="020F0502020204030204" pitchFamily="34" charset="0"/>
              </a:rPr>
              <a:t>eritema nodoso/ pyoderma gangrenoso</a:t>
            </a:r>
          </a:p>
        </p:txBody>
      </p:sp>
      <p:sp>
        <p:nvSpPr>
          <p:cNvPr id="9" name="Rettangolo 8">
            <a:extLst>
              <a:ext uri="{FF2B5EF4-FFF2-40B4-BE49-F238E27FC236}">
                <a16:creationId xmlns:a16="http://schemas.microsoft.com/office/drawing/2014/main" id="{DDB18E2E-531D-4934-8260-0B0776F55F60}"/>
              </a:ext>
            </a:extLst>
          </p:cNvPr>
          <p:cNvSpPr>
            <a:spLocks noChangeArrowheads="1"/>
          </p:cNvSpPr>
          <p:nvPr/>
        </p:nvSpPr>
        <p:spPr bwMode="auto">
          <a:xfrm>
            <a:off x="1919289" y="3860801"/>
            <a:ext cx="4681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it-IT" altLang="it-IT" sz="2800" b="1">
                <a:solidFill>
                  <a:srgbClr val="000000"/>
                </a:solidFill>
                <a:latin typeface="Calibri" panose="020F0502020204030204" pitchFamily="34" charset="0"/>
              </a:rPr>
              <a:t>Artrite*or ILBP  + aftosi orale</a:t>
            </a:r>
          </a:p>
        </p:txBody>
      </p:sp>
      <p:sp>
        <p:nvSpPr>
          <p:cNvPr id="10" name="Rettangolo 9">
            <a:extLst>
              <a:ext uri="{FF2B5EF4-FFF2-40B4-BE49-F238E27FC236}">
                <a16:creationId xmlns:a16="http://schemas.microsoft.com/office/drawing/2014/main" id="{172DC115-F110-4A60-A9A3-8A07B528EA32}"/>
              </a:ext>
            </a:extLst>
          </p:cNvPr>
          <p:cNvSpPr>
            <a:spLocks noChangeArrowheads="1"/>
          </p:cNvSpPr>
          <p:nvPr/>
        </p:nvSpPr>
        <p:spPr bwMode="auto">
          <a:xfrm>
            <a:off x="1919289" y="5256213"/>
            <a:ext cx="84978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it-IT" altLang="it-IT" sz="2800" b="1" dirty="0">
                <a:solidFill>
                  <a:srgbClr val="000000"/>
                </a:solidFill>
                <a:latin typeface="Calibri" panose="020F0502020204030204" pitchFamily="34" charset="0"/>
              </a:rPr>
              <a:t>Artrite + </a:t>
            </a:r>
            <a:r>
              <a:rPr lang="it-IT" altLang="it-IT" sz="2800" b="1" dirty="0" err="1">
                <a:solidFill>
                  <a:srgbClr val="000000"/>
                </a:solidFill>
                <a:latin typeface="Calibri" panose="020F0502020204030204" pitchFamily="34" charset="0"/>
              </a:rPr>
              <a:t>sd</a:t>
            </a:r>
            <a:r>
              <a:rPr lang="it-IT" altLang="it-IT" sz="2800" b="1" dirty="0">
                <a:solidFill>
                  <a:srgbClr val="000000"/>
                </a:solidFill>
                <a:latin typeface="Calibri" panose="020F0502020204030204" pitchFamily="34" charset="0"/>
              </a:rPr>
              <a:t>. flogistica di </a:t>
            </a:r>
            <a:r>
              <a:rPr lang="it-IT" altLang="it-IT" sz="2800" b="1" dirty="0" err="1">
                <a:solidFill>
                  <a:srgbClr val="000000"/>
                </a:solidFill>
                <a:latin typeface="Calibri" panose="020F0502020204030204" pitchFamily="34" charset="0"/>
              </a:rPr>
              <a:t>ndd</a:t>
            </a:r>
            <a:r>
              <a:rPr lang="it-IT" altLang="it-IT" sz="2800" b="1" dirty="0">
                <a:solidFill>
                  <a:srgbClr val="000000"/>
                </a:solidFill>
                <a:latin typeface="Calibri" panose="020F0502020204030204" pitchFamily="34" charset="0"/>
              </a:rPr>
              <a:t> persistente (VES o PCR)</a:t>
            </a:r>
          </a:p>
          <a:p>
            <a:pPr>
              <a:buFontTx/>
              <a:buNone/>
            </a:pPr>
            <a:r>
              <a:rPr lang="it-IT" altLang="it-IT" sz="2800" b="1" dirty="0">
                <a:solidFill>
                  <a:srgbClr val="000000"/>
                </a:solidFill>
                <a:latin typeface="Calibri" panose="020F0502020204030204" pitchFamily="34" charset="0"/>
              </a:rPr>
              <a:t>Artrite + febbricola persistente (FUO)</a:t>
            </a:r>
          </a:p>
        </p:txBody>
      </p:sp>
      <p:pic>
        <p:nvPicPr>
          <p:cNvPr id="4104" name="Picture 8" descr="https://encrypted-tbn1.gstatic.com/images?q=tbn:ANd9GcT-Uj0P1mBGM2pOQGVz1b6HnwtfOMRbFzuV6yC2nFJi8YZHcVkqgg">
            <a:hlinkClick r:id="rId6"/>
            <a:extLst>
              <a:ext uri="{FF2B5EF4-FFF2-40B4-BE49-F238E27FC236}">
                <a16:creationId xmlns:a16="http://schemas.microsoft.com/office/drawing/2014/main" id="{7B2A96B9-000C-4277-8A30-E8F7142AC7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1013" y="3751264"/>
            <a:ext cx="2360612"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124C4008-9AAA-4915-9AC0-49EFD149B061}"/>
              </a:ext>
            </a:extLst>
          </p:cNvPr>
          <p:cNvSpPr>
            <a:spLocks noChangeArrowheads="1"/>
          </p:cNvSpPr>
          <p:nvPr/>
        </p:nvSpPr>
        <p:spPr bwMode="auto">
          <a:xfrm>
            <a:off x="1919288" y="6289675"/>
            <a:ext cx="7256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FontTx/>
              <a:buNone/>
            </a:pPr>
            <a:r>
              <a:rPr lang="it-IT" altLang="it-IT" sz="2800" b="1">
                <a:solidFill>
                  <a:srgbClr val="000000"/>
                </a:solidFill>
                <a:latin typeface="Calibri" panose="020F0502020204030204" pitchFamily="34" charset="0"/>
              </a:rPr>
              <a:t>Don’t forget enthesitis or dactylitis !</a:t>
            </a:r>
          </a:p>
        </p:txBody>
      </p:sp>
    </p:spTree>
    <p:extLst>
      <p:ext uri="{BB962C8B-B14F-4D97-AF65-F5344CB8AC3E}">
        <p14:creationId xmlns:p14="http://schemas.microsoft.com/office/powerpoint/2010/main" val="2591447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500"/>
                                        <p:tgtEl>
                                          <p:spTgt spid="410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4104"/>
                                        </p:tgtEl>
                                        <p:attrNameLst>
                                          <p:attrName>style.visibility</p:attrName>
                                        </p:attrNameLst>
                                      </p:cBhvr>
                                      <p:to>
                                        <p:strVal val="visible"/>
                                      </p:to>
                                    </p:set>
                                    <p:animEffect transition="in" filter="fade">
                                      <p:cBhvr>
                                        <p:cTn id="29" dur="500"/>
                                        <p:tgtEl>
                                          <p:spTgt spid="410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1F6DE8-5499-41CA-8E85-AE47080ECCDB}"/>
              </a:ext>
            </a:extLst>
          </p:cNvPr>
          <p:cNvSpPr>
            <a:spLocks noGrp="1"/>
          </p:cNvSpPr>
          <p:nvPr>
            <p:ph type="title"/>
          </p:nvPr>
        </p:nvSpPr>
        <p:spPr>
          <a:xfrm>
            <a:off x="1652589" y="115888"/>
            <a:ext cx="8886825" cy="1143000"/>
          </a:xfrm>
          <a:solidFill>
            <a:schemeClr val="bg1">
              <a:lumMod val="85000"/>
            </a:schemeClr>
          </a:solidFill>
        </p:spPr>
        <p:txBody>
          <a:bodyPr/>
          <a:lstStyle/>
          <a:p>
            <a:pPr>
              <a:defRPr/>
            </a:pPr>
            <a:r>
              <a:rPr lang="en-US" sz="2800" b="1" dirty="0">
                <a:latin typeface="Calibri" panose="020F0502020204030204" pitchFamily="34" charset="0"/>
              </a:rPr>
              <a:t>Need for integrated approach for IBD-associated </a:t>
            </a:r>
            <a:r>
              <a:rPr lang="en-US" sz="2800" b="1" dirty="0" err="1">
                <a:latin typeface="Calibri" panose="020F0502020204030204" pitchFamily="34" charset="0"/>
              </a:rPr>
              <a:t>SpA</a:t>
            </a:r>
            <a:r>
              <a:rPr lang="en-US" sz="2800" b="1" dirty="0">
                <a:latin typeface="Calibri" panose="020F0502020204030204" pitchFamily="34" charset="0"/>
              </a:rPr>
              <a:t> patient </a:t>
            </a:r>
            <a:r>
              <a:rPr lang="it-IT" sz="2800" b="1" dirty="0">
                <a:latin typeface="Calibri" panose="020F0502020204030204" pitchFamily="34" charset="0"/>
              </a:rPr>
              <a:t>management</a:t>
            </a:r>
          </a:p>
        </p:txBody>
      </p:sp>
      <p:pic>
        <p:nvPicPr>
          <p:cNvPr id="138243" name="Picture 2">
            <a:extLst>
              <a:ext uri="{FF2B5EF4-FFF2-40B4-BE49-F238E27FC236}">
                <a16:creationId xmlns:a16="http://schemas.microsoft.com/office/drawing/2014/main" id="{63EDB476-0C8A-46F3-B810-50E5D430B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6" y="1766889"/>
            <a:ext cx="8886825" cy="411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244" name="CasellaDiTesto 4">
            <a:extLst>
              <a:ext uri="{FF2B5EF4-FFF2-40B4-BE49-F238E27FC236}">
                <a16:creationId xmlns:a16="http://schemas.microsoft.com/office/drawing/2014/main" id="{24AB5574-32D4-4DA6-B4E6-C2058DE23C34}"/>
              </a:ext>
            </a:extLst>
          </p:cNvPr>
          <p:cNvSpPr txBox="1">
            <a:spLocks noChangeArrowheads="1"/>
          </p:cNvSpPr>
          <p:nvPr/>
        </p:nvSpPr>
        <p:spPr bwMode="auto">
          <a:xfrm>
            <a:off x="6640513" y="6016627"/>
            <a:ext cx="379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dirty="0">
                <a:latin typeface="Calibri" panose="020F0502020204030204" pitchFamily="34" charset="0"/>
              </a:rPr>
              <a:t>Olivieri I et al. </a:t>
            </a:r>
            <a:r>
              <a:rPr lang="it-IT" altLang="it-IT" sz="1800" dirty="0" err="1">
                <a:latin typeface="Calibri" panose="020F0502020204030204" pitchFamily="34" charset="0"/>
              </a:rPr>
              <a:t>Autoimmunity</a:t>
            </a:r>
            <a:r>
              <a:rPr lang="it-IT" altLang="it-IT" sz="1800" dirty="0">
                <a:latin typeface="Calibri" panose="020F0502020204030204" pitchFamily="34" charset="0"/>
              </a:rPr>
              <a:t> </a:t>
            </a:r>
            <a:r>
              <a:rPr lang="it-IT" altLang="it-IT" sz="1800" dirty="0" err="1">
                <a:latin typeface="Calibri" panose="020F0502020204030204" pitchFamily="34" charset="0"/>
              </a:rPr>
              <a:t>Rev</a:t>
            </a:r>
            <a:r>
              <a:rPr lang="it-IT" altLang="it-IT" sz="1800" dirty="0">
                <a:latin typeface="Calibri" panose="020F0502020204030204" pitchFamily="34" charset="0"/>
              </a:rPr>
              <a:t> 2014</a:t>
            </a:r>
          </a:p>
        </p:txBody>
      </p:sp>
      <p:sp>
        <p:nvSpPr>
          <p:cNvPr id="4" name="Rettangolo arrotondato 3">
            <a:extLst>
              <a:ext uri="{FF2B5EF4-FFF2-40B4-BE49-F238E27FC236}">
                <a16:creationId xmlns:a16="http://schemas.microsoft.com/office/drawing/2014/main" id="{5E12CA24-E9A5-4B0B-8451-F1854D0449D3}"/>
              </a:ext>
            </a:extLst>
          </p:cNvPr>
          <p:cNvSpPr/>
          <p:nvPr/>
        </p:nvSpPr>
        <p:spPr>
          <a:xfrm>
            <a:off x="6640513" y="1824038"/>
            <a:ext cx="3721100" cy="3903662"/>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6" name="Rettangolo arrotondato 5">
            <a:extLst>
              <a:ext uri="{FF2B5EF4-FFF2-40B4-BE49-F238E27FC236}">
                <a16:creationId xmlns:a16="http://schemas.microsoft.com/office/drawing/2014/main" id="{F1E0570F-3930-4058-B626-730AD75D5BBB}"/>
              </a:ext>
            </a:extLst>
          </p:cNvPr>
          <p:cNvSpPr/>
          <p:nvPr/>
        </p:nvSpPr>
        <p:spPr>
          <a:xfrm>
            <a:off x="1727200" y="1830389"/>
            <a:ext cx="3721100" cy="3902075"/>
          </a:xfrm>
          <a:prstGeom prst="roundRect">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2689813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contenuto 2">
            <a:extLst>
              <a:ext uri="{FF2B5EF4-FFF2-40B4-BE49-F238E27FC236}">
                <a16:creationId xmlns:a16="http://schemas.microsoft.com/office/drawing/2014/main" id="{6567E4F7-6B06-4580-BDD6-051B1A82F3F6}"/>
              </a:ext>
            </a:extLst>
          </p:cNvPr>
          <p:cNvSpPr>
            <a:spLocks noGrp="1" noChangeArrowheads="1"/>
          </p:cNvSpPr>
          <p:nvPr>
            <p:ph idx="1"/>
          </p:nvPr>
        </p:nvSpPr>
        <p:spPr>
          <a:xfrm>
            <a:off x="2135188" y="2636839"/>
            <a:ext cx="8064500" cy="892175"/>
          </a:xfrm>
        </p:spPr>
        <p:txBody>
          <a:bodyPr/>
          <a:lstStyle/>
          <a:p>
            <a:pPr marL="0" indent="0" algn="just">
              <a:buNone/>
            </a:pPr>
            <a:r>
              <a:rPr lang="en-US" altLang="it-IT" sz="2400"/>
              <a:t>The management of patients with EA requires an active </a:t>
            </a:r>
            <a:r>
              <a:rPr lang="it-IT" altLang="it-IT" sz="2400"/>
              <a:t>cooperation between gastroenterologist and rheumatologist</a:t>
            </a:r>
          </a:p>
          <a:p>
            <a:pPr marL="0" indent="0" algn="just">
              <a:buNone/>
            </a:pPr>
            <a:endParaRPr lang="en-US" altLang="it-IT" sz="2400"/>
          </a:p>
          <a:p>
            <a:pPr marL="0" indent="0" algn="just">
              <a:buNone/>
            </a:pPr>
            <a:endParaRPr lang="en-US" altLang="it-IT" sz="2400"/>
          </a:p>
        </p:txBody>
      </p:sp>
      <p:sp>
        <p:nvSpPr>
          <p:cNvPr id="2" name="Rettangolo 1">
            <a:extLst>
              <a:ext uri="{FF2B5EF4-FFF2-40B4-BE49-F238E27FC236}">
                <a16:creationId xmlns:a16="http://schemas.microsoft.com/office/drawing/2014/main" id="{F8752033-42AF-4AA2-BE56-8C4E70C9C6EF}"/>
              </a:ext>
            </a:extLst>
          </p:cNvPr>
          <p:cNvSpPr/>
          <p:nvPr/>
        </p:nvSpPr>
        <p:spPr>
          <a:xfrm>
            <a:off x="5448300" y="3763964"/>
            <a:ext cx="4751388" cy="1034129"/>
          </a:xfrm>
          <a:prstGeom prst="rect">
            <a:avLst/>
          </a:prstGeom>
          <a:solidFill>
            <a:schemeClr val="accent2">
              <a:lumMod val="20000"/>
              <a:lumOff val="80000"/>
            </a:schemeClr>
          </a:solidFill>
        </p:spPr>
        <p:txBody>
          <a:bodyPr>
            <a:spAutoFit/>
          </a:bodyPr>
          <a:lstStyle/>
          <a:p>
            <a:pPr algn="just">
              <a:spcBef>
                <a:spcPct val="20000"/>
              </a:spcBef>
              <a:defRPr/>
            </a:pPr>
            <a:r>
              <a:rPr lang="en-US" altLang="it-IT" b="1" dirty="0">
                <a:solidFill>
                  <a:prstClr val="black"/>
                </a:solidFill>
                <a:latin typeface="Calibri"/>
              </a:rPr>
              <a:t>Rest </a:t>
            </a:r>
          </a:p>
          <a:p>
            <a:pPr algn="just">
              <a:spcBef>
                <a:spcPct val="20000"/>
              </a:spcBef>
              <a:defRPr/>
            </a:pPr>
            <a:r>
              <a:rPr lang="en-US" altLang="it-IT" b="1" dirty="0" err="1">
                <a:solidFill>
                  <a:prstClr val="black"/>
                </a:solidFill>
                <a:latin typeface="Calibri"/>
              </a:rPr>
              <a:t>Physiokinesitherapy</a:t>
            </a:r>
            <a:endParaRPr lang="en-US" altLang="it-IT" b="1" dirty="0">
              <a:solidFill>
                <a:prstClr val="black"/>
              </a:solidFill>
              <a:latin typeface="Calibri"/>
            </a:endParaRPr>
          </a:p>
          <a:p>
            <a:pPr algn="just">
              <a:spcBef>
                <a:spcPct val="20000"/>
              </a:spcBef>
              <a:defRPr/>
            </a:pPr>
            <a:r>
              <a:rPr lang="en-US" altLang="it-IT" b="1" dirty="0">
                <a:solidFill>
                  <a:prstClr val="black"/>
                </a:solidFill>
                <a:latin typeface="Calibri"/>
              </a:rPr>
              <a:t>Intra-articular injections of steroids</a:t>
            </a:r>
            <a:endParaRPr lang="it-IT" altLang="it-IT" b="1" dirty="0">
              <a:solidFill>
                <a:prstClr val="black"/>
              </a:solidFill>
              <a:latin typeface="Calibri"/>
            </a:endParaRPr>
          </a:p>
        </p:txBody>
      </p:sp>
      <p:sp>
        <p:nvSpPr>
          <p:cNvPr id="3" name="Rettangolo 2">
            <a:extLst>
              <a:ext uri="{FF2B5EF4-FFF2-40B4-BE49-F238E27FC236}">
                <a16:creationId xmlns:a16="http://schemas.microsoft.com/office/drawing/2014/main" id="{39C2E0F3-6A6F-4034-8B44-8C7C41D5A168}"/>
              </a:ext>
            </a:extLst>
          </p:cNvPr>
          <p:cNvSpPr/>
          <p:nvPr/>
        </p:nvSpPr>
        <p:spPr>
          <a:xfrm>
            <a:off x="2154238" y="3775076"/>
            <a:ext cx="2862262" cy="1034129"/>
          </a:xfrm>
          <a:prstGeom prst="rect">
            <a:avLst/>
          </a:prstGeom>
          <a:solidFill>
            <a:schemeClr val="accent2">
              <a:lumMod val="20000"/>
              <a:lumOff val="80000"/>
            </a:schemeClr>
          </a:solidFill>
        </p:spPr>
        <p:txBody>
          <a:bodyPr>
            <a:spAutoFit/>
          </a:bodyPr>
          <a:lstStyle/>
          <a:p>
            <a:pPr algn="just">
              <a:spcBef>
                <a:spcPct val="20000"/>
              </a:spcBef>
              <a:defRPr/>
            </a:pPr>
            <a:r>
              <a:rPr lang="en-US" altLang="it-IT" b="1" dirty="0">
                <a:solidFill>
                  <a:prstClr val="black"/>
                </a:solidFill>
                <a:latin typeface="Calibri"/>
              </a:rPr>
              <a:t>Corticosteroids </a:t>
            </a:r>
          </a:p>
          <a:p>
            <a:pPr algn="just">
              <a:spcBef>
                <a:spcPct val="20000"/>
              </a:spcBef>
              <a:defRPr/>
            </a:pPr>
            <a:r>
              <a:rPr lang="en-US" altLang="it-IT" b="1" dirty="0">
                <a:solidFill>
                  <a:prstClr val="black"/>
                </a:solidFill>
                <a:latin typeface="Calibri"/>
              </a:rPr>
              <a:t>DMARDs*</a:t>
            </a:r>
          </a:p>
          <a:p>
            <a:pPr algn="just">
              <a:spcBef>
                <a:spcPct val="20000"/>
              </a:spcBef>
              <a:defRPr/>
            </a:pPr>
            <a:r>
              <a:rPr lang="en-US" altLang="it-IT" b="1" dirty="0">
                <a:solidFill>
                  <a:prstClr val="black"/>
                </a:solidFill>
                <a:latin typeface="Calibri"/>
              </a:rPr>
              <a:t>anti-TNF𝛼 (</a:t>
            </a:r>
            <a:r>
              <a:rPr lang="en-US" altLang="it-IT" b="1" dirty="0" err="1">
                <a:solidFill>
                  <a:prstClr val="black"/>
                </a:solidFill>
                <a:latin typeface="Calibri"/>
              </a:rPr>
              <a:t>MoAb</a:t>
            </a:r>
            <a:r>
              <a:rPr lang="en-US" altLang="it-IT" b="1" dirty="0">
                <a:solidFill>
                  <a:prstClr val="black"/>
                </a:solidFill>
                <a:latin typeface="Calibri"/>
              </a:rPr>
              <a:t>)</a:t>
            </a:r>
          </a:p>
        </p:txBody>
      </p:sp>
      <p:sp>
        <p:nvSpPr>
          <p:cNvPr id="6" name="Rettangolo 5">
            <a:extLst>
              <a:ext uri="{FF2B5EF4-FFF2-40B4-BE49-F238E27FC236}">
                <a16:creationId xmlns:a16="http://schemas.microsoft.com/office/drawing/2014/main" id="{B2AB10E4-BCE3-410F-A6C6-0A6B61F6E6D1}"/>
              </a:ext>
            </a:extLst>
          </p:cNvPr>
          <p:cNvSpPr/>
          <p:nvPr/>
        </p:nvSpPr>
        <p:spPr>
          <a:xfrm>
            <a:off x="2135188" y="5229225"/>
            <a:ext cx="2862262" cy="369332"/>
          </a:xfrm>
          <a:prstGeom prst="rect">
            <a:avLst/>
          </a:prstGeom>
          <a:solidFill>
            <a:schemeClr val="accent2">
              <a:lumMod val="20000"/>
              <a:lumOff val="80000"/>
            </a:schemeClr>
          </a:solidFill>
        </p:spPr>
        <p:txBody>
          <a:bodyPr>
            <a:spAutoFit/>
          </a:bodyPr>
          <a:lstStyle/>
          <a:p>
            <a:pPr algn="just">
              <a:spcBef>
                <a:spcPct val="20000"/>
              </a:spcBef>
              <a:defRPr/>
            </a:pPr>
            <a:r>
              <a:rPr lang="en-US" altLang="it-IT" b="1" dirty="0">
                <a:solidFill>
                  <a:prstClr val="black"/>
                </a:solidFill>
                <a:latin typeface="Calibri"/>
              </a:rPr>
              <a:t>*SSZ, MTX, LEF, CYA</a:t>
            </a:r>
          </a:p>
        </p:txBody>
      </p:sp>
      <p:sp>
        <p:nvSpPr>
          <p:cNvPr id="139270" name="CasellaDiTesto 3">
            <a:extLst>
              <a:ext uri="{FF2B5EF4-FFF2-40B4-BE49-F238E27FC236}">
                <a16:creationId xmlns:a16="http://schemas.microsoft.com/office/drawing/2014/main" id="{48E39220-A4A9-4E42-83CC-788442FA110C}"/>
              </a:ext>
            </a:extLst>
          </p:cNvPr>
          <p:cNvSpPr txBox="1">
            <a:spLocks noChangeArrowheads="1"/>
          </p:cNvSpPr>
          <p:nvPr/>
        </p:nvSpPr>
        <p:spPr bwMode="auto">
          <a:xfrm>
            <a:off x="2135189" y="5876926"/>
            <a:ext cx="4632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b="1">
                <a:latin typeface="Calibri" panose="020F0502020204030204" pitchFamily="34" charset="0"/>
              </a:rPr>
              <a:t>AZA</a:t>
            </a:r>
            <a:r>
              <a:rPr lang="it-IT" altLang="it-IT" sz="1800">
                <a:latin typeface="Calibri" panose="020F0502020204030204" pitchFamily="34" charset="0"/>
              </a:rPr>
              <a:t> low efficacy in articular </a:t>
            </a:r>
          </a:p>
          <a:p>
            <a:pPr eaLnBrk="1" hangingPunct="1">
              <a:spcBef>
                <a:spcPct val="0"/>
              </a:spcBef>
              <a:buFontTx/>
              <a:buNone/>
            </a:pPr>
            <a:r>
              <a:rPr lang="it-IT" altLang="it-IT" sz="1800">
                <a:latin typeface="Calibri" panose="020F0502020204030204" pitchFamily="34" charset="0"/>
              </a:rPr>
              <a:t>Manifestations</a:t>
            </a:r>
          </a:p>
          <a:p>
            <a:pPr eaLnBrk="1" hangingPunct="1">
              <a:spcBef>
                <a:spcPct val="0"/>
              </a:spcBef>
              <a:buFontTx/>
              <a:buNone/>
            </a:pPr>
            <a:r>
              <a:rPr lang="it-IT" altLang="it-IT" sz="1800" b="1">
                <a:latin typeface="Calibri" panose="020F0502020204030204" pitchFamily="34" charset="0"/>
              </a:rPr>
              <a:t>DMARDs are not effective in axial involvement</a:t>
            </a:r>
          </a:p>
        </p:txBody>
      </p:sp>
      <p:sp>
        <p:nvSpPr>
          <p:cNvPr id="8" name="Rettangolo 7">
            <a:extLst>
              <a:ext uri="{FF2B5EF4-FFF2-40B4-BE49-F238E27FC236}">
                <a16:creationId xmlns:a16="http://schemas.microsoft.com/office/drawing/2014/main" id="{CA020F8F-5D5E-48F4-9F49-C040356C0C73}"/>
              </a:ext>
            </a:extLst>
          </p:cNvPr>
          <p:cNvSpPr/>
          <p:nvPr/>
        </p:nvSpPr>
        <p:spPr>
          <a:xfrm>
            <a:off x="5465764" y="5229225"/>
            <a:ext cx="4733925" cy="369332"/>
          </a:xfrm>
          <a:prstGeom prst="rect">
            <a:avLst/>
          </a:prstGeom>
          <a:solidFill>
            <a:schemeClr val="accent2">
              <a:lumMod val="20000"/>
              <a:lumOff val="80000"/>
            </a:schemeClr>
          </a:solidFill>
        </p:spPr>
        <p:txBody>
          <a:bodyPr>
            <a:spAutoFit/>
          </a:bodyPr>
          <a:lstStyle/>
          <a:p>
            <a:pPr algn="just">
              <a:spcBef>
                <a:spcPct val="20000"/>
              </a:spcBef>
              <a:defRPr/>
            </a:pPr>
            <a:r>
              <a:rPr lang="en-US" altLang="it-IT" b="1" dirty="0">
                <a:solidFill>
                  <a:prstClr val="black"/>
                </a:solidFill>
                <a:latin typeface="Calibri"/>
              </a:rPr>
              <a:t>Probiotics</a:t>
            </a:r>
          </a:p>
        </p:txBody>
      </p:sp>
      <p:sp>
        <p:nvSpPr>
          <p:cNvPr id="139272" name="Rettangolo 4">
            <a:extLst>
              <a:ext uri="{FF2B5EF4-FFF2-40B4-BE49-F238E27FC236}">
                <a16:creationId xmlns:a16="http://schemas.microsoft.com/office/drawing/2014/main" id="{53F884BC-B911-4147-8D08-A885EE786E14}"/>
              </a:ext>
            </a:extLst>
          </p:cNvPr>
          <p:cNvSpPr>
            <a:spLocks noChangeArrowheads="1"/>
          </p:cNvSpPr>
          <p:nvPr/>
        </p:nvSpPr>
        <p:spPr bwMode="auto">
          <a:xfrm>
            <a:off x="5492750" y="5651500"/>
            <a:ext cx="3887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i="1">
                <a:latin typeface="Calibri" panose="020F0502020204030204" pitchFamily="34" charset="0"/>
              </a:rPr>
              <a:t>Karimi O, Pena AS. Rev Esp </a:t>
            </a:r>
            <a:r>
              <a:rPr lang="it-IT" altLang="it-IT" sz="1800" i="1">
                <a:latin typeface="Calibri" panose="020F0502020204030204" pitchFamily="34" charset="0"/>
              </a:rPr>
              <a:t>Enf Dig 2005</a:t>
            </a:r>
          </a:p>
        </p:txBody>
      </p:sp>
      <p:pic>
        <p:nvPicPr>
          <p:cNvPr id="139273" name="Picture 2">
            <a:extLst>
              <a:ext uri="{FF2B5EF4-FFF2-40B4-BE49-F238E27FC236}">
                <a16:creationId xmlns:a16="http://schemas.microsoft.com/office/drawing/2014/main" id="{2524C232-C476-4F69-93F9-69F4049B8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4239" y="44450"/>
            <a:ext cx="79025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asellaDiTesto 8">
            <a:extLst>
              <a:ext uri="{FF2B5EF4-FFF2-40B4-BE49-F238E27FC236}">
                <a16:creationId xmlns:a16="http://schemas.microsoft.com/office/drawing/2014/main" id="{5788BC09-634A-4FFA-B65B-642CCCEB2A2E}"/>
              </a:ext>
            </a:extLst>
          </p:cNvPr>
          <p:cNvSpPr txBox="1"/>
          <p:nvPr/>
        </p:nvSpPr>
        <p:spPr>
          <a:xfrm>
            <a:off x="3086101" y="41276"/>
            <a:ext cx="500063" cy="276225"/>
          </a:xfrm>
          <a:prstGeom prst="rect">
            <a:avLst/>
          </a:prstGeom>
          <a:noFill/>
        </p:spPr>
        <p:txBody>
          <a:bodyPr wrap="none">
            <a:spAutoFit/>
          </a:bodyPr>
          <a:lstStyle/>
          <a:p>
            <a:pPr eaLnBrk="1" hangingPunct="1">
              <a:defRPr/>
            </a:pPr>
            <a:r>
              <a:rPr lang="it-IT" sz="1200" dirty="0">
                <a:solidFill>
                  <a:schemeClr val="tx1">
                    <a:lumMod val="75000"/>
                    <a:lumOff val="25000"/>
                  </a:schemeClr>
                </a:solidFill>
              </a:rPr>
              <a:t>2006</a:t>
            </a:r>
          </a:p>
        </p:txBody>
      </p:sp>
    </p:spTree>
    <p:extLst>
      <p:ext uri="{BB962C8B-B14F-4D97-AF65-F5344CB8AC3E}">
        <p14:creationId xmlns:p14="http://schemas.microsoft.com/office/powerpoint/2010/main" val="23452195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6BE3B-34BA-43E9-9577-1729EC87FBA0}"/>
              </a:ext>
            </a:extLst>
          </p:cNvPr>
          <p:cNvSpPr>
            <a:spLocks noGrp="1"/>
          </p:cNvSpPr>
          <p:nvPr>
            <p:ph type="title"/>
          </p:nvPr>
        </p:nvSpPr>
        <p:spPr>
          <a:xfrm>
            <a:off x="1631950" y="115889"/>
            <a:ext cx="8928100" cy="706437"/>
          </a:xfrm>
          <a:solidFill>
            <a:schemeClr val="accent2">
              <a:lumMod val="20000"/>
              <a:lumOff val="80000"/>
            </a:schemeClr>
          </a:solidFill>
        </p:spPr>
        <p:txBody>
          <a:bodyPr/>
          <a:lstStyle/>
          <a:p>
            <a:pPr>
              <a:defRPr/>
            </a:pPr>
            <a:r>
              <a:rPr lang="it-IT" sz="3600" b="1" dirty="0" err="1">
                <a:latin typeface="Calibri" panose="020F0502020204030204" pitchFamily="34" charset="0"/>
              </a:rPr>
              <a:t>Concerns</a:t>
            </a:r>
            <a:r>
              <a:rPr lang="it-IT" sz="3600" b="1" dirty="0">
                <a:latin typeface="Calibri" panose="020F0502020204030204" pitchFamily="34" charset="0"/>
              </a:rPr>
              <a:t> </a:t>
            </a:r>
            <a:r>
              <a:rPr lang="it-IT" sz="3600" b="1" dirty="0" err="1">
                <a:latin typeface="Calibri" panose="020F0502020204030204" pitchFamily="34" charset="0"/>
              </a:rPr>
              <a:t>about</a:t>
            </a:r>
            <a:r>
              <a:rPr lang="it-IT" sz="3600" b="1" dirty="0">
                <a:latin typeface="Calibri" panose="020F0502020204030204" pitchFamily="34" charset="0"/>
              </a:rPr>
              <a:t> </a:t>
            </a:r>
            <a:r>
              <a:rPr lang="it-IT" sz="3600" b="1" dirty="0" err="1">
                <a:latin typeface="Calibri" panose="020F0502020204030204" pitchFamily="34" charset="0"/>
              </a:rPr>
              <a:t>NSAIDs</a:t>
            </a:r>
            <a:r>
              <a:rPr lang="it-IT" sz="3600" b="1" dirty="0">
                <a:latin typeface="Calibri" panose="020F0502020204030204" pitchFamily="34" charset="0"/>
              </a:rPr>
              <a:t> and </a:t>
            </a:r>
            <a:r>
              <a:rPr lang="it-IT" sz="3600" b="1" dirty="0" err="1">
                <a:latin typeface="Calibri" panose="020F0502020204030204" pitchFamily="34" charset="0"/>
              </a:rPr>
              <a:t>Coxibs</a:t>
            </a:r>
            <a:endParaRPr lang="it-IT" sz="3600" b="1" dirty="0">
              <a:latin typeface="Calibri" panose="020F0502020204030204" pitchFamily="34" charset="0"/>
            </a:endParaRPr>
          </a:p>
        </p:txBody>
      </p:sp>
      <p:sp>
        <p:nvSpPr>
          <p:cNvPr id="140291" name="Segnaposto contenuto 2">
            <a:extLst>
              <a:ext uri="{FF2B5EF4-FFF2-40B4-BE49-F238E27FC236}">
                <a16:creationId xmlns:a16="http://schemas.microsoft.com/office/drawing/2014/main" id="{50840815-BA72-4BD3-BFF9-4988AC91DDF4}"/>
              </a:ext>
            </a:extLst>
          </p:cNvPr>
          <p:cNvSpPr>
            <a:spLocks noGrp="1" noChangeArrowheads="1"/>
          </p:cNvSpPr>
          <p:nvPr>
            <p:ph idx="1"/>
          </p:nvPr>
        </p:nvSpPr>
        <p:spPr>
          <a:xfrm>
            <a:off x="1981200" y="879476"/>
            <a:ext cx="8229600" cy="1470025"/>
          </a:xfrm>
        </p:spPr>
        <p:txBody>
          <a:bodyPr>
            <a:normAutofit fontScale="92500" lnSpcReduction="10000"/>
          </a:bodyPr>
          <a:lstStyle/>
          <a:p>
            <a:r>
              <a:rPr lang="en-US" altLang="it-IT" sz="2800" b="1">
                <a:latin typeface="Calibri" panose="020F0502020204030204" pitchFamily="34" charset="0"/>
              </a:rPr>
              <a:t>May induce intestinal ulcerations</a:t>
            </a:r>
          </a:p>
          <a:p>
            <a:r>
              <a:rPr lang="en-US" altLang="it-IT" sz="2800" b="1">
                <a:latin typeface="Calibri" panose="020F0502020204030204" pitchFamily="34" charset="0"/>
              </a:rPr>
              <a:t>Can activate IBD (in particular UC). </a:t>
            </a:r>
          </a:p>
          <a:p>
            <a:r>
              <a:rPr lang="en-US" altLang="it-IT" sz="2800" b="1">
                <a:latin typeface="Calibri" panose="020F0502020204030204" pitchFamily="34" charset="0"/>
              </a:rPr>
              <a:t>may cause the so-called ‘‘NSAIDs enteropathy’’</a:t>
            </a:r>
            <a:endParaRPr lang="it-IT" altLang="it-IT" sz="2800" b="1">
              <a:latin typeface="Calibri" panose="020F0502020204030204" pitchFamily="34" charset="0"/>
            </a:endParaRPr>
          </a:p>
        </p:txBody>
      </p:sp>
      <p:sp>
        <p:nvSpPr>
          <p:cNvPr id="4" name="Rettangolo 3">
            <a:extLst>
              <a:ext uri="{FF2B5EF4-FFF2-40B4-BE49-F238E27FC236}">
                <a16:creationId xmlns:a16="http://schemas.microsoft.com/office/drawing/2014/main" id="{37D30599-5C6C-4AA3-932A-0C51DF5411D5}"/>
              </a:ext>
            </a:extLst>
          </p:cNvPr>
          <p:cNvSpPr/>
          <p:nvPr/>
        </p:nvSpPr>
        <p:spPr>
          <a:xfrm>
            <a:off x="1690689" y="3860800"/>
            <a:ext cx="8828087" cy="1385888"/>
          </a:xfrm>
          <a:prstGeom prst="rect">
            <a:avLst/>
          </a:prstGeom>
          <a:solidFill>
            <a:schemeClr val="bg1">
              <a:lumMod val="85000"/>
            </a:schemeClr>
          </a:solidFill>
        </p:spPr>
        <p:txBody>
          <a:bodyPr>
            <a:spAutoFit/>
          </a:bodyPr>
          <a:lstStyle/>
          <a:p>
            <a:pPr algn="ctr" eaLnBrk="1" hangingPunct="1">
              <a:defRPr/>
            </a:pPr>
            <a:r>
              <a:rPr lang="it-IT" sz="2800" dirty="0">
                <a:latin typeface="Calibri" panose="020F0502020204030204" pitchFamily="34" charset="0"/>
              </a:rPr>
              <a:t>The </a:t>
            </a:r>
            <a:r>
              <a:rPr lang="it-IT" sz="2800" dirty="0" err="1">
                <a:latin typeface="Calibri" panose="020F0502020204030204" pitchFamily="34" charset="0"/>
              </a:rPr>
              <a:t>final</a:t>
            </a:r>
            <a:r>
              <a:rPr lang="it-IT" sz="2800" dirty="0">
                <a:latin typeface="Calibri" panose="020F0502020204030204" pitchFamily="34" charset="0"/>
              </a:rPr>
              <a:t> </a:t>
            </a:r>
            <a:r>
              <a:rPr lang="it-IT" sz="2800" dirty="0" err="1">
                <a:latin typeface="Calibri" panose="020F0502020204030204" pitchFamily="34" charset="0"/>
              </a:rPr>
              <a:t>recommendation</a:t>
            </a:r>
            <a:r>
              <a:rPr lang="it-IT" sz="2800" dirty="0">
                <a:latin typeface="Calibri" panose="020F0502020204030204" pitchFamily="34" charset="0"/>
              </a:rPr>
              <a:t> for </a:t>
            </a:r>
            <a:r>
              <a:rPr lang="en-US" sz="2800" dirty="0">
                <a:latin typeface="Calibri" panose="020F0502020204030204" pitchFamily="34" charset="0"/>
              </a:rPr>
              <a:t>the use of NSAIDs in the treatment of articular manifestations of IBD is </a:t>
            </a:r>
          </a:p>
          <a:p>
            <a:pPr algn="ctr" eaLnBrk="1" hangingPunct="1">
              <a:defRPr/>
            </a:pPr>
            <a:r>
              <a:rPr lang="en-US" sz="2800" b="1" dirty="0">
                <a:latin typeface="Calibri" panose="020F0502020204030204" pitchFamily="34" charset="0"/>
              </a:rPr>
              <a:t>‘‘avoid them if possible’’</a:t>
            </a:r>
            <a:endParaRPr lang="it-IT" sz="2800" b="1" dirty="0">
              <a:latin typeface="Calibri" panose="020F0502020204030204" pitchFamily="34" charset="0"/>
            </a:endParaRPr>
          </a:p>
        </p:txBody>
      </p:sp>
      <p:sp>
        <p:nvSpPr>
          <p:cNvPr id="140293" name="Rettangolo 4">
            <a:extLst>
              <a:ext uri="{FF2B5EF4-FFF2-40B4-BE49-F238E27FC236}">
                <a16:creationId xmlns:a16="http://schemas.microsoft.com/office/drawing/2014/main" id="{EF91E71F-E233-4D13-BB2E-7F94A38E9E7B}"/>
              </a:ext>
            </a:extLst>
          </p:cNvPr>
          <p:cNvSpPr>
            <a:spLocks noChangeArrowheads="1"/>
          </p:cNvSpPr>
          <p:nvPr/>
        </p:nvSpPr>
        <p:spPr bwMode="auto">
          <a:xfrm>
            <a:off x="5808663" y="2492375"/>
            <a:ext cx="4608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alibri" panose="020F0502020204030204" pitchFamily="34" charset="0"/>
              </a:rPr>
              <a:t>Bjarnason I et al. </a:t>
            </a:r>
            <a:r>
              <a:rPr lang="en-US" altLang="it-IT" sz="1800">
                <a:latin typeface="Calibri" panose="020F0502020204030204" pitchFamily="34" charset="0"/>
              </a:rPr>
              <a:t>Gastroenterology 1993</a:t>
            </a:r>
          </a:p>
          <a:p>
            <a:pPr eaLnBrk="1" hangingPunct="1">
              <a:spcBef>
                <a:spcPct val="0"/>
              </a:spcBef>
              <a:buFontTx/>
              <a:buNone/>
            </a:pPr>
            <a:r>
              <a:rPr lang="sv-SE" altLang="it-IT" sz="1800">
                <a:latin typeface="Calibri" panose="020F0502020204030204" pitchFamily="34" charset="0"/>
              </a:rPr>
              <a:t>Rampton DS, Sladen GE</a:t>
            </a:r>
            <a:r>
              <a:rPr lang="en-US" altLang="it-IT" sz="1800">
                <a:latin typeface="Calibri" panose="020F0502020204030204" pitchFamily="34" charset="0"/>
              </a:rPr>
              <a:t>. Postgrad Med J 1981</a:t>
            </a:r>
          </a:p>
          <a:p>
            <a:pPr eaLnBrk="1" hangingPunct="1">
              <a:spcBef>
                <a:spcPct val="0"/>
              </a:spcBef>
              <a:buFontTx/>
              <a:buNone/>
            </a:pPr>
            <a:r>
              <a:rPr lang="en-US" altLang="it-IT" sz="1800">
                <a:latin typeface="Calibri" panose="020F0502020204030204" pitchFamily="34" charset="0"/>
              </a:rPr>
              <a:t>Riley SA et al. </a:t>
            </a:r>
            <a:r>
              <a:rPr lang="it-IT" altLang="it-IT" sz="1800">
                <a:latin typeface="Calibri" panose="020F0502020204030204" pitchFamily="34" charset="0"/>
              </a:rPr>
              <a:t>Gut 1990</a:t>
            </a:r>
          </a:p>
          <a:p>
            <a:pPr eaLnBrk="1" hangingPunct="1">
              <a:spcBef>
                <a:spcPct val="0"/>
              </a:spcBef>
              <a:buFontTx/>
              <a:buNone/>
            </a:pPr>
            <a:r>
              <a:rPr lang="it-IT" altLang="it-IT" sz="1800">
                <a:latin typeface="Calibri" panose="020F0502020204030204" pitchFamily="34" charset="0"/>
              </a:rPr>
              <a:t>Biancone L et al. </a:t>
            </a:r>
            <a:r>
              <a:rPr lang="en-US" altLang="it-IT" sz="1800">
                <a:latin typeface="Calibri" panose="020F0502020204030204" pitchFamily="34" charset="0"/>
              </a:rPr>
              <a:t>Aliment </a:t>
            </a:r>
            <a:r>
              <a:rPr lang="it-IT" altLang="it-IT" sz="1800">
                <a:latin typeface="Calibri" panose="020F0502020204030204" pitchFamily="34" charset="0"/>
              </a:rPr>
              <a:t>Pharmacol Ther 2004</a:t>
            </a:r>
          </a:p>
        </p:txBody>
      </p:sp>
      <p:sp>
        <p:nvSpPr>
          <p:cNvPr id="140294" name="Rettangolo 5">
            <a:extLst>
              <a:ext uri="{FF2B5EF4-FFF2-40B4-BE49-F238E27FC236}">
                <a16:creationId xmlns:a16="http://schemas.microsoft.com/office/drawing/2014/main" id="{EA88A890-1BE5-4C7C-B51A-98DCA9FC621D}"/>
              </a:ext>
            </a:extLst>
          </p:cNvPr>
          <p:cNvSpPr>
            <a:spLocks noChangeArrowheads="1"/>
          </p:cNvSpPr>
          <p:nvPr/>
        </p:nvSpPr>
        <p:spPr bwMode="auto">
          <a:xfrm>
            <a:off x="1703389" y="5373688"/>
            <a:ext cx="8815387" cy="830262"/>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b="1">
                <a:latin typeface="Calibri" panose="020F0502020204030204" pitchFamily="34" charset="0"/>
              </a:rPr>
              <a:t>A short-term course (no more than 2 weeks) of selective COXIBs may be </a:t>
            </a:r>
            <a:r>
              <a:rPr lang="fr-FR" altLang="it-IT" sz="2400" b="1">
                <a:latin typeface="Calibri" panose="020F0502020204030204" pitchFamily="34" charset="0"/>
              </a:rPr>
              <a:t>acceptable in quiescent IBD patients</a:t>
            </a:r>
            <a:endParaRPr lang="it-IT" altLang="it-IT" sz="2400" b="1">
              <a:latin typeface="Calibri" panose="020F0502020204030204" pitchFamily="34" charset="0"/>
            </a:endParaRPr>
          </a:p>
        </p:txBody>
      </p:sp>
      <p:sp>
        <p:nvSpPr>
          <p:cNvPr id="140295" name="CasellaDiTesto 6">
            <a:extLst>
              <a:ext uri="{FF2B5EF4-FFF2-40B4-BE49-F238E27FC236}">
                <a16:creationId xmlns:a16="http://schemas.microsoft.com/office/drawing/2014/main" id="{E4987216-610E-4810-A2B1-E53C40BE98D7}"/>
              </a:ext>
            </a:extLst>
          </p:cNvPr>
          <p:cNvSpPr txBox="1">
            <a:spLocks noChangeArrowheads="1"/>
          </p:cNvSpPr>
          <p:nvPr/>
        </p:nvSpPr>
        <p:spPr bwMode="auto">
          <a:xfrm>
            <a:off x="6024564" y="6381750"/>
            <a:ext cx="379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800">
                <a:latin typeface="Calibri" panose="020F0502020204030204" pitchFamily="34" charset="0"/>
              </a:rPr>
              <a:t>Olivieri I et al. Autoimmunity Rev 2014</a:t>
            </a:r>
          </a:p>
        </p:txBody>
      </p:sp>
    </p:spTree>
    <p:extLst>
      <p:ext uri="{BB962C8B-B14F-4D97-AF65-F5344CB8AC3E}">
        <p14:creationId xmlns:p14="http://schemas.microsoft.com/office/powerpoint/2010/main" val="4152066079"/>
      </p:ext>
    </p:extLst>
  </p:cSld>
  <p:clrMapOvr>
    <a:masterClrMapping/>
  </p:clrMapOvr>
</p:sld>
</file>

<file path=ppt/theme/theme1.xml><?xml version="1.0" encoding="utf-8"?>
<a:theme xmlns:a="http://schemas.openxmlformats.org/drawingml/2006/main" name="Retrospettivo">
  <a:themeElements>
    <a:clrScheme name="Blu verde">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779</TotalTime>
  <Words>3433</Words>
  <Application>Microsoft Office PowerPoint</Application>
  <PresentationFormat>Widescreen</PresentationFormat>
  <Paragraphs>714</Paragraphs>
  <Slides>97</Slides>
  <Notes>38</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97</vt:i4>
      </vt:variant>
    </vt:vector>
  </HeadingPairs>
  <TitlesOfParts>
    <vt:vector size="107" baseType="lpstr">
      <vt:lpstr>Arial</vt:lpstr>
      <vt:lpstr>Arial Narrow</vt:lpstr>
      <vt:lpstr>Calibri</vt:lpstr>
      <vt:lpstr>Calibri Light</vt:lpstr>
      <vt:lpstr>Tahoma</vt:lpstr>
      <vt:lpstr>Times New Roman</vt:lpstr>
      <vt:lpstr>Wingdings</vt:lpstr>
      <vt:lpstr>ヒラギノ角ゴ Pro W3</vt:lpstr>
      <vt:lpstr>Retrospettivo</vt:lpstr>
      <vt:lpstr>Fotografia Photo Editor</vt:lpstr>
      <vt:lpstr>Spondiloartriti</vt:lpstr>
      <vt:lpstr>Parte generale</vt:lpstr>
      <vt:lpstr>LE SPONDILOARTRITI (SpA)-Definizione</vt:lpstr>
      <vt:lpstr>Presentazione standard di PowerPoint</vt:lpstr>
      <vt:lpstr>Ruolo di HLA-B27</vt:lpstr>
      <vt:lpstr>Ruolo di HLA-B27</vt:lpstr>
      <vt:lpstr>Presentazione standard di PowerPoint</vt:lpstr>
      <vt:lpstr>Presentazione standard di PowerPoint</vt:lpstr>
      <vt:lpstr>Aspetti fisiopatologici</vt:lpstr>
      <vt:lpstr>Presentazione standard di PowerPoint</vt:lpstr>
      <vt:lpstr>Aspetti clinici</vt:lpstr>
      <vt:lpstr>Caratteristiche cliniche comuni delle SpA</vt:lpstr>
      <vt:lpstr>Lombalgia infiammatoria</vt:lpstr>
      <vt:lpstr>Toracoalgia</vt:lpstr>
      <vt:lpstr>Entesite</vt:lpstr>
      <vt:lpstr>Presentazione standard di PowerPoint</vt:lpstr>
      <vt:lpstr>Presentazione standard di PowerPoint</vt:lpstr>
      <vt:lpstr>Entesite</vt:lpstr>
      <vt:lpstr>Presentazione standard di PowerPoint</vt:lpstr>
      <vt:lpstr>Dattilite (dito a salsicciotto)</vt:lpstr>
      <vt:lpstr>Dattilite = tenosinovite</vt:lpstr>
      <vt:lpstr>Typical manifestation of AS/axialSpA</vt:lpstr>
      <vt:lpstr>Aspetti radiologici</vt:lpstr>
      <vt:lpstr>Presentazione standard di PowerPoint</vt:lpstr>
      <vt:lpstr>Criteri classificativi</vt:lpstr>
      <vt:lpstr>Criteri maggiori (ESSG - 1991)</vt:lpstr>
      <vt:lpstr>Presentazione standard di PowerPoint</vt:lpstr>
      <vt:lpstr>Presentazione standard di PowerPoint</vt:lpstr>
      <vt:lpstr>Presentazione standard di PowerPoint</vt:lpstr>
      <vt:lpstr>Tessuti bersaglio e corrispettivi anatomopatologici</vt:lpstr>
      <vt:lpstr>Principali articolazioni interessate</vt:lpstr>
      <vt:lpstr>Parte speciale</vt:lpstr>
      <vt:lpstr>Presentazione standard di PowerPoint</vt:lpstr>
      <vt:lpstr>Presentazione standard di PowerPoint</vt:lpstr>
      <vt:lpstr>Spondilite anchilosante</vt:lpstr>
      <vt:lpstr>Criteri classificativi di New York modificati per la Spondilite Anchilosante   (van der Linden SM, et al. Arthritis Rheum 1984)</vt:lpstr>
      <vt:lpstr>Presentazione standard di PowerPoint</vt:lpstr>
      <vt:lpstr>Presentazione standard di PowerPoint</vt:lpstr>
      <vt:lpstr>SPONDILITE ANCHILOSANTE Aspetti critici</vt:lpstr>
      <vt:lpstr>Presentazione standard di PowerPoint</vt:lpstr>
      <vt:lpstr>Presentazione standard di PowerPoint</vt:lpstr>
      <vt:lpstr>Presentazione standard di PowerPoint</vt:lpstr>
      <vt:lpstr>Presentazione standard di PowerPoint</vt:lpstr>
      <vt:lpstr>RM: sacroileite in fase precoce (non-radiografica)</vt:lpstr>
      <vt:lpstr>Presentazione standard di PowerPoint</vt:lpstr>
      <vt:lpstr>Presentazione standard di PowerPoint</vt:lpstr>
      <vt:lpstr>Presentazione standard di PowerPoint</vt:lpstr>
      <vt:lpstr>SA : quadri clinici d’esordio</vt:lpstr>
      <vt:lpstr>Presentazione standard di PowerPoint</vt:lpstr>
      <vt:lpstr>Manifestazioni extra-articolari</vt:lpstr>
      <vt:lpstr>Presentazione standard di PowerPoint</vt:lpstr>
      <vt:lpstr>Presentazione standard di PowerPoint</vt:lpstr>
      <vt:lpstr>Quadro radiologico</vt:lpstr>
      <vt:lpstr>Presentazione standard di PowerPoint</vt:lpstr>
      <vt:lpstr>Presentazione standard di PowerPoint</vt:lpstr>
      <vt:lpstr>Presentazione standard di PowerPoint</vt:lpstr>
      <vt:lpstr>Presentazione standard di PowerPoint</vt:lpstr>
      <vt:lpstr>Rx : segni aspecifici e tardivi</vt:lpstr>
      <vt:lpstr>Presentazione standard di PowerPoint</vt:lpstr>
      <vt:lpstr>Presentazione standard di PowerPoint</vt:lpstr>
      <vt:lpstr>Presentazione standard di PowerPoint</vt:lpstr>
      <vt:lpstr>Laboratorio</vt:lpstr>
      <vt:lpstr>Complicanze</vt:lpstr>
      <vt:lpstr>Spondilodiscite asettica (lesione di Andersson)</vt:lpstr>
      <vt:lpstr>Presentazione standard di PowerPoint</vt:lpstr>
      <vt:lpstr>Definizione</vt:lpstr>
      <vt:lpstr>Artrite psoriasica</vt:lpstr>
      <vt:lpstr>ARTRITE PSORIASICA: patogenesi</vt:lpstr>
      <vt:lpstr>Pathogenesis of enthesitis</vt:lpstr>
      <vt:lpstr> </vt:lpstr>
      <vt:lpstr>Forme cliniche</vt:lpstr>
      <vt:lpstr>Presentazione standard di PowerPoint</vt:lpstr>
      <vt:lpstr>Diagnosi differenziale</vt:lpstr>
      <vt:lpstr>Aspetti radiologici</vt:lpstr>
      <vt:lpstr>Presentazione standard di PowerPoint</vt:lpstr>
      <vt:lpstr>Laboratorio</vt:lpstr>
      <vt:lpstr>Terapia</vt:lpstr>
      <vt:lpstr>Enteroartriti</vt:lpstr>
      <vt:lpstr>Disease definition IBD related arthritis = enteroarthritis</vt:lpstr>
      <vt:lpstr>Epidemiology of rheumatic manifestations in EA</vt:lpstr>
      <vt:lpstr>Presentazione standard di PowerPoint</vt:lpstr>
      <vt:lpstr>Potential risk factors for arthritis in IBD</vt:lpstr>
      <vt:lpstr>Presentazione standard di PowerPoint</vt:lpstr>
      <vt:lpstr>Microorganisms in the pathogenesis of IBD</vt:lpstr>
      <vt:lpstr>Presentazione standard di PowerPoint</vt:lpstr>
      <vt:lpstr>Clinical pattern of IBD-associated SpA</vt:lpstr>
      <vt:lpstr>Joint involvement observed in IBD</vt:lpstr>
      <vt:lpstr>Peripheral arthritis </vt:lpstr>
      <vt:lpstr>Subtypes of peripheral arthritis</vt:lpstr>
      <vt:lpstr>Axial involvement</vt:lpstr>
      <vt:lpstr>Spondylitis in IBD</vt:lpstr>
      <vt:lpstr>Sacroiliitis in IBD</vt:lpstr>
      <vt:lpstr>Presentazione standard di PowerPoint</vt:lpstr>
      <vt:lpstr>Quando sospettare una artrite IBD correlata</vt:lpstr>
      <vt:lpstr>Need for integrated approach for IBD-associated SpA patient management</vt:lpstr>
      <vt:lpstr>Presentazione standard di PowerPoint</vt:lpstr>
      <vt:lpstr>Concerns about NSAIDs and Coxibs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Scirè</dc:creator>
  <cp:lastModifiedBy>Carlo Scirè</cp:lastModifiedBy>
  <cp:revision>33</cp:revision>
  <dcterms:created xsi:type="dcterms:W3CDTF">2017-09-13T17:59:48Z</dcterms:created>
  <dcterms:modified xsi:type="dcterms:W3CDTF">2017-10-17T13:16:37Z</dcterms:modified>
</cp:coreProperties>
</file>